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71" r:id="rId5"/>
    <p:sldId id="273" r:id="rId6"/>
    <p:sldId id="291" r:id="rId7"/>
    <p:sldId id="292" r:id="rId8"/>
    <p:sldId id="293" r:id="rId9"/>
    <p:sldId id="259" r:id="rId10"/>
    <p:sldId id="277" r:id="rId11"/>
    <p:sldId id="278" r:id="rId12"/>
    <p:sldId id="279" r:id="rId13"/>
    <p:sldId id="260" r:id="rId14"/>
    <p:sldId id="274" r:id="rId15"/>
    <p:sldId id="275" r:id="rId16"/>
    <p:sldId id="276" r:id="rId17"/>
    <p:sldId id="263" r:id="rId18"/>
    <p:sldId id="288" r:id="rId19"/>
    <p:sldId id="289" r:id="rId20"/>
    <p:sldId id="295" r:id="rId21"/>
    <p:sldId id="262" r:id="rId22"/>
    <p:sldId id="283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61" r:id="rId31"/>
    <p:sldId id="269" r:id="rId32"/>
    <p:sldId id="265" r:id="rId33"/>
    <p:sldId id="268" r:id="rId34"/>
    <p:sldId id="266" r:id="rId35"/>
    <p:sldId id="294" r:id="rId36"/>
    <p:sldId id="296" r:id="rId37"/>
    <p:sldId id="297" r:id="rId38"/>
    <p:sldId id="298" r:id="rId39"/>
    <p:sldId id="299" r:id="rId40"/>
    <p:sldId id="290" r:id="rId41"/>
  </p:sldIdLst>
  <p:sldSz cx="18288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678" y="-126"/>
      </p:cViewPr>
      <p:guideLst>
        <p:guide orient="horz" pos="432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13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acastr1\HCoffice2011\XP00\somecal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BaseDesignAreas!$J$4</c:f>
              <c:strCache>
                <c:ptCount val="1"/>
                <c:pt idx="0">
                  <c:v>area per tile (um^2)</c:v>
                </c:pt>
              </c:strCache>
            </c:strRef>
          </c:tx>
          <c:cat>
            <c:strRef>
              <c:f>BaseDesignAreas!$D$5:$D$17</c:f>
              <c:strCache>
                <c:ptCount val="13"/>
                <c:pt idx="0">
                  <c:v>LBL driver selection</c:v>
                </c:pt>
                <c:pt idx="1">
                  <c:v>LBL driver deselection</c:v>
                </c:pt>
                <c:pt idx="2">
                  <c:v>GBL driver selection</c:v>
                </c:pt>
                <c:pt idx="3">
                  <c:v>GBL driver deselection</c:v>
                </c:pt>
                <c:pt idx="4">
                  <c:v>LBL sel repeater</c:v>
                </c:pt>
                <c:pt idx="5">
                  <c:v>GBL sel repeater</c:v>
                </c:pt>
                <c:pt idx="7">
                  <c:v>LWL driver selection</c:v>
                </c:pt>
                <c:pt idx="8">
                  <c:v>LWL driver deselection</c:v>
                </c:pt>
                <c:pt idx="9">
                  <c:v>GWL driver selection</c:v>
                </c:pt>
                <c:pt idx="10">
                  <c:v>GWL driver deselection</c:v>
                </c:pt>
                <c:pt idx="11">
                  <c:v>current mirror+bypass</c:v>
                </c:pt>
                <c:pt idx="12">
                  <c:v>sense circuits + data drivers</c:v>
                </c:pt>
              </c:strCache>
            </c:strRef>
          </c:cat>
          <c:val>
            <c:numRef>
              <c:f>BaseDesignAreas!$J$5:$J$17</c:f>
              <c:numCache>
                <c:formatCode>0</c:formatCode>
                <c:ptCount val="13"/>
                <c:pt idx="0">
                  <c:v>7241.7280000000001</c:v>
                </c:pt>
                <c:pt idx="1">
                  <c:v>3833.8560000000002</c:v>
                </c:pt>
                <c:pt idx="2">
                  <c:v>2129.92</c:v>
                </c:pt>
                <c:pt idx="3">
                  <c:v>425.98399999999947</c:v>
                </c:pt>
                <c:pt idx="7">
                  <c:v>11075.58399999999</c:v>
                </c:pt>
                <c:pt idx="8">
                  <c:v>8093.6960000000045</c:v>
                </c:pt>
                <c:pt idx="9">
                  <c:v>1533.5423999999998</c:v>
                </c:pt>
                <c:pt idx="10">
                  <c:v>340.78719999999953</c:v>
                </c:pt>
                <c:pt idx="11">
                  <c:v>1533.5423999999998</c:v>
                </c:pt>
                <c:pt idx="12">
                  <c:v>2288</c:v>
                </c:pt>
              </c:numCache>
            </c:numRef>
          </c:val>
        </c:ser>
        <c:axId val="187404672"/>
        <c:axId val="234388864"/>
      </c:barChart>
      <c:catAx>
        <c:axId val="187404672"/>
        <c:scaling>
          <c:orientation val="minMax"/>
        </c:scaling>
        <c:axPos val="b"/>
        <c:tickLblPos val="nextTo"/>
        <c:crossAx val="234388864"/>
        <c:crosses val="autoZero"/>
        <c:auto val="1"/>
        <c:lblAlgn val="ctr"/>
        <c:lblOffset val="100"/>
      </c:catAx>
      <c:valAx>
        <c:axId val="234388864"/>
        <c:scaling>
          <c:orientation val="minMax"/>
        </c:scaling>
        <c:axPos val="l"/>
        <c:majorGridlines/>
        <c:numFmt formatCode="0" sourceLinked="1"/>
        <c:tickLblPos val="nextTo"/>
        <c:crossAx val="187404672"/>
        <c:crosses val="autoZero"/>
        <c:crossBetween val="between"/>
      </c:valAx>
    </c:plotArea>
    <c:plotVisOnly val="1"/>
  </c:chart>
  <c:spPr>
    <a:ln>
      <a:solidFill>
        <a:srgbClr val="FF0000"/>
      </a:solidFill>
    </a:ln>
  </c:spPr>
  <c:txPr>
    <a:bodyPr/>
    <a:lstStyle/>
    <a:p>
      <a:pPr>
        <a:defRPr sz="16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260855"/>
            <a:ext cx="155448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772400"/>
            <a:ext cx="128016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F3E2-15FD-456B-8B68-60AF8A337E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1F0B8-2BF6-4299-8814-8EFEE0AA8B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200405"/>
            <a:ext cx="80772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3200405"/>
            <a:ext cx="80772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2682-E532-45BC-90FD-8F3F2AC196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7A50-DDD6-4F46-9955-B739000A1C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49276"/>
            <a:ext cx="1645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00403"/>
            <a:ext cx="16459200" cy="90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6800" y="12763500"/>
            <a:ext cx="4267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b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96400" y="12763500"/>
            <a:ext cx="579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b" anchorCtr="0" compatLnSpc="1">
            <a:prstTxWarp prst="textNoShape">
              <a:avLst/>
            </a:prstTxWarp>
          </a:bodyPr>
          <a:lstStyle>
            <a:lvl1pPr algn="ctr">
              <a:defRPr sz="2800"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0" y="12763500"/>
            <a:ext cx="304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b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62F28CF6-5D2F-4BB4-95DA-66C4C816D9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12931776"/>
            <a:ext cx="4810126" cy="78422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4150" tIns="92076" rIns="184150" bIns="92076" anchor="ctr"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033" name="Picture 5" descr="White Micron color logo [Converted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3827" y="13065129"/>
            <a:ext cx="1822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  <a:cs typeface="Arial" charset="0"/>
        </a:defRPr>
      </a:lvl5pPr>
      <a:lvl6pPr marL="914400" algn="ctr" rtl="0" fontAlgn="base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  <a:cs typeface="Arial" charset="0"/>
        </a:defRPr>
      </a:lvl6pPr>
      <a:lvl7pPr marL="1828800" algn="ctr" rtl="0" fontAlgn="base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  <a:cs typeface="Arial" charset="0"/>
        </a:defRPr>
      </a:lvl7pPr>
      <a:lvl8pPr marL="2743200" algn="ctr" rtl="0" fontAlgn="base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  <a:cs typeface="Arial" charset="0"/>
        </a:defRPr>
      </a:lvl8pPr>
      <a:lvl9pPr marL="3657600" algn="ctr" rtl="0" fontAlgn="base">
        <a:spcBef>
          <a:spcPct val="0"/>
        </a:spcBef>
        <a:spcAft>
          <a:spcPct val="0"/>
        </a:spcAft>
        <a:defRPr sz="8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Char char="–"/>
        <a:defRPr sz="5600">
          <a:solidFill>
            <a:schemeClr val="tx1"/>
          </a:solidFill>
          <a:latin typeface="+mn-lt"/>
          <a:cs typeface="+mn-cs"/>
        </a:defRPr>
      </a:lvl2pPr>
      <a:lvl3pPr marL="22860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cs typeface="+mn-cs"/>
        </a:defRPr>
      </a:lvl3pPr>
      <a:lvl4pPr marL="3200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cs typeface="+mn-cs"/>
        </a:defRPr>
      </a:lvl4pPr>
      <a:lvl5pPr marL="41148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5pPr>
      <a:lvl6pPr marL="5029200" indent="-4572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6pPr>
      <a:lvl7pPr marL="5943600" indent="-4572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7pPr>
      <a:lvl8pPr marL="6858000" indent="-4572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8pPr>
      <a:lvl9pPr marL="7772400" indent="-457200" algn="l" rtl="0" fontAlgn="base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Templat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icsearch.com/info.cgi?q=Torus&amp;id=ojoAVrKmMs0p9VVVQ4xa0X56kiMtkzv-TnrjjQBuZug&amp;start=121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03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16459200" cy="22860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Quilt </a:t>
            </a:r>
            <a:r>
              <a:rPr lang="en-US" sz="8000" b="1" dirty="0" err="1" smtClean="0"/>
              <a:t>vs</a:t>
            </a:r>
            <a:r>
              <a:rPr lang="en-US" sz="8000" b="1" dirty="0" smtClean="0"/>
              <a:t> External comparison</a:t>
            </a:r>
            <a:br>
              <a:rPr lang="en-US" sz="8000" b="1" dirty="0" smtClean="0"/>
            </a:br>
            <a:r>
              <a:rPr lang="en-US" sz="8000" b="1" dirty="0" smtClean="0"/>
              <a:t>(01-20-11)</a:t>
            </a:r>
            <a:endParaRPr lang="en-US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09801"/>
            <a:ext cx="9906000" cy="286232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Conclusion:</a:t>
            </a:r>
          </a:p>
          <a:p>
            <a:r>
              <a:rPr lang="en-US" b="1" dirty="0">
                <a:solidFill>
                  <a:srgbClr val="000000"/>
                </a:solidFill>
              </a:rPr>
              <a:t>For same budget requirements, same litho node, same transistor technology </a:t>
            </a:r>
          </a:p>
          <a:p>
            <a:pPr>
              <a:buFont typeface="Symbol"/>
              <a:buChar char="Þ"/>
            </a:pPr>
            <a:r>
              <a:rPr lang="en-US" b="1" dirty="0">
                <a:solidFill>
                  <a:srgbClr val="000000"/>
                </a:solidFill>
              </a:rPr>
              <a:t> Quilt offers smaller die size, cheaper metallization.</a:t>
            </a:r>
          </a:p>
        </p:txBody>
      </p:sp>
      <p:sp>
        <p:nvSpPr>
          <p:cNvPr id="7" name="Text Box 94"/>
          <p:cNvSpPr txBox="1">
            <a:spLocks noChangeArrowheads="1"/>
          </p:cNvSpPr>
          <p:nvPr/>
        </p:nvSpPr>
        <p:spPr bwMode="auto">
          <a:xfrm>
            <a:off x="6019800" y="5749924"/>
            <a:ext cx="3962400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 lIns="182880" tIns="91440" rIns="182880" bIns="9144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2K x 1K footprint (4Mbit tile)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2K WL drivers, 2K BL drivers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Shared BL, 2 deck</a:t>
            </a:r>
          </a:p>
        </p:txBody>
      </p:sp>
      <p:sp>
        <p:nvSpPr>
          <p:cNvPr id="8" name="Text Box 94"/>
          <p:cNvSpPr txBox="1">
            <a:spLocks noChangeArrowheads="1"/>
          </p:cNvSpPr>
          <p:nvPr/>
        </p:nvSpPr>
        <p:spPr bwMode="auto">
          <a:xfrm>
            <a:off x="1066800" y="5715000"/>
            <a:ext cx="3962400" cy="110799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 lIns="182880" tIns="91440" rIns="182880" bIns="9144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2K x 1K footprint (4Mbit tile)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2K WL drivers, 2K BL drivers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Shared BL, 2 deck</a:t>
            </a:r>
          </a:p>
        </p:txBody>
      </p:sp>
      <p:sp>
        <p:nvSpPr>
          <p:cNvPr id="9" name="Rectangle 84" descr="Light upward diagonal"/>
          <p:cNvSpPr>
            <a:spLocks noChangeArrowheads="1"/>
          </p:cNvSpPr>
          <p:nvPr/>
        </p:nvSpPr>
        <p:spPr bwMode="auto">
          <a:xfrm>
            <a:off x="2133600" y="7467600"/>
            <a:ext cx="9144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/>
            <a:endParaRPr lang="en-US" sz="2400" b="1" dirty="0">
              <a:solidFill>
                <a:srgbClr val="808080"/>
              </a:solidFill>
            </a:endParaRPr>
          </a:p>
        </p:txBody>
      </p:sp>
      <p:sp>
        <p:nvSpPr>
          <p:cNvPr id="10" name="Rectangle 84" descr="Light upward diagonal"/>
          <p:cNvSpPr>
            <a:spLocks noChangeArrowheads="1"/>
          </p:cNvSpPr>
          <p:nvPr/>
        </p:nvSpPr>
        <p:spPr bwMode="auto">
          <a:xfrm>
            <a:off x="3048000" y="7467600"/>
            <a:ext cx="9144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/>
            <a:endParaRPr lang="en-US" sz="2400" b="1" dirty="0">
              <a:solidFill>
                <a:srgbClr val="808080"/>
              </a:solidFill>
            </a:endParaRPr>
          </a:p>
        </p:txBody>
      </p:sp>
      <p:sp>
        <p:nvSpPr>
          <p:cNvPr id="11" name="Rectangle 84" descr="Light upward diagonal"/>
          <p:cNvSpPr>
            <a:spLocks noChangeArrowheads="1"/>
          </p:cNvSpPr>
          <p:nvPr/>
        </p:nvSpPr>
        <p:spPr bwMode="auto">
          <a:xfrm>
            <a:off x="3962400" y="7467600"/>
            <a:ext cx="9144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/>
            <a:endParaRPr lang="en-US" sz="2400" b="1" dirty="0">
              <a:solidFill>
                <a:srgbClr val="808080"/>
              </a:solidFill>
            </a:endParaRPr>
          </a:p>
        </p:txBody>
      </p:sp>
      <p:sp>
        <p:nvSpPr>
          <p:cNvPr id="12" name="Rectangle 84" descr="Light upward diagonal"/>
          <p:cNvSpPr>
            <a:spLocks noChangeArrowheads="1"/>
          </p:cNvSpPr>
          <p:nvPr/>
        </p:nvSpPr>
        <p:spPr bwMode="auto">
          <a:xfrm>
            <a:off x="1219200" y="7467600"/>
            <a:ext cx="914400" cy="1828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/>
            <a:endParaRPr lang="en-US" sz="2400" b="1" dirty="0">
              <a:solidFill>
                <a:srgbClr val="808080"/>
              </a:solidFill>
            </a:endParaRPr>
          </a:p>
        </p:txBody>
      </p:sp>
      <p:sp>
        <p:nvSpPr>
          <p:cNvPr id="13" name="Rectangle 88" descr="Light downward diagonal"/>
          <p:cNvSpPr>
            <a:spLocks noChangeArrowheads="1"/>
          </p:cNvSpPr>
          <p:nvPr/>
        </p:nvSpPr>
        <p:spPr bwMode="auto">
          <a:xfrm>
            <a:off x="1219200" y="6899277"/>
            <a:ext cx="3657600" cy="568326"/>
          </a:xfrm>
          <a:prstGeom prst="rect">
            <a:avLst/>
          </a:prstGeom>
          <a:solidFill>
            <a:srgbClr val="FF5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/>
            <a:endParaRPr lang="en-US" sz="2400" b="1" dirty="0">
              <a:solidFill>
                <a:srgbClr val="808080"/>
              </a:solidFill>
            </a:endParaRPr>
          </a:p>
        </p:txBody>
      </p:sp>
      <p:sp>
        <p:nvSpPr>
          <p:cNvPr id="14" name="Line 89"/>
          <p:cNvSpPr>
            <a:spLocks noChangeShapeType="1"/>
          </p:cNvSpPr>
          <p:nvPr/>
        </p:nvSpPr>
        <p:spPr bwMode="auto">
          <a:xfrm>
            <a:off x="1219200" y="80772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95" descr="Light downward diagonal"/>
          <p:cNvSpPr>
            <a:spLocks noChangeArrowheads="1"/>
          </p:cNvSpPr>
          <p:nvPr/>
        </p:nvSpPr>
        <p:spPr bwMode="auto">
          <a:xfrm>
            <a:off x="1219200" y="9296401"/>
            <a:ext cx="3657600" cy="568326"/>
          </a:xfrm>
          <a:prstGeom prst="rect">
            <a:avLst/>
          </a:prstGeom>
          <a:solidFill>
            <a:srgbClr val="FF505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/>
            <a:endParaRPr lang="en-US" sz="2400" b="1" dirty="0">
              <a:solidFill>
                <a:srgbClr val="808080"/>
              </a:solidFill>
            </a:endParaRPr>
          </a:p>
        </p:txBody>
      </p:sp>
      <p:sp>
        <p:nvSpPr>
          <p:cNvPr id="17" name="Line 97"/>
          <p:cNvSpPr>
            <a:spLocks noChangeShapeType="1"/>
          </p:cNvSpPr>
          <p:nvPr/>
        </p:nvSpPr>
        <p:spPr bwMode="auto">
          <a:xfrm flipH="1">
            <a:off x="1447800" y="8382000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97"/>
          <p:cNvSpPr>
            <a:spLocks noChangeShapeType="1"/>
          </p:cNvSpPr>
          <p:nvPr/>
        </p:nvSpPr>
        <p:spPr bwMode="auto">
          <a:xfrm flipH="1">
            <a:off x="1905000" y="74676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97"/>
          <p:cNvSpPr>
            <a:spLocks noChangeShapeType="1"/>
          </p:cNvSpPr>
          <p:nvPr/>
        </p:nvSpPr>
        <p:spPr bwMode="auto">
          <a:xfrm flipH="1" flipV="1">
            <a:off x="2057400" y="74676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6" descr="Light upward diagonal"/>
          <p:cNvSpPr>
            <a:spLocks noChangeArrowheads="1"/>
          </p:cNvSpPr>
          <p:nvPr/>
        </p:nvSpPr>
        <p:spPr bwMode="auto">
          <a:xfrm>
            <a:off x="6172200" y="76962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7" descr="Light downward diagonal"/>
          <p:cNvSpPr>
            <a:spLocks noChangeArrowheads="1"/>
          </p:cNvSpPr>
          <p:nvPr/>
        </p:nvSpPr>
        <p:spPr bwMode="auto">
          <a:xfrm>
            <a:off x="6629400" y="76962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8" descr="Light upward diagonal"/>
          <p:cNvSpPr>
            <a:spLocks noChangeArrowheads="1"/>
          </p:cNvSpPr>
          <p:nvPr/>
        </p:nvSpPr>
        <p:spPr bwMode="auto">
          <a:xfrm>
            <a:off x="6629400" y="74676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9" descr="Light downward diagonal"/>
          <p:cNvSpPr>
            <a:spLocks noChangeArrowheads="1"/>
          </p:cNvSpPr>
          <p:nvPr/>
        </p:nvSpPr>
        <p:spPr bwMode="auto">
          <a:xfrm>
            <a:off x="6172200" y="7467600"/>
            <a:ext cx="4572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10" descr="Light upward diagonal"/>
          <p:cNvSpPr>
            <a:spLocks noChangeArrowheads="1"/>
          </p:cNvSpPr>
          <p:nvPr/>
        </p:nvSpPr>
        <p:spPr bwMode="auto">
          <a:xfrm>
            <a:off x="6629400" y="81534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11" descr="Light downward diagonal"/>
          <p:cNvSpPr>
            <a:spLocks noChangeArrowheads="1"/>
          </p:cNvSpPr>
          <p:nvPr/>
        </p:nvSpPr>
        <p:spPr bwMode="auto">
          <a:xfrm>
            <a:off x="7543800" y="7467600"/>
            <a:ext cx="4572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12" descr="Light upward diagonal"/>
          <p:cNvSpPr>
            <a:spLocks noChangeArrowheads="1"/>
          </p:cNvSpPr>
          <p:nvPr/>
        </p:nvSpPr>
        <p:spPr bwMode="auto">
          <a:xfrm>
            <a:off x="6172200" y="79248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13" descr="Light downward diagonal"/>
          <p:cNvSpPr>
            <a:spLocks noChangeArrowheads="1"/>
          </p:cNvSpPr>
          <p:nvPr/>
        </p:nvSpPr>
        <p:spPr bwMode="auto">
          <a:xfrm>
            <a:off x="7086600" y="76962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14" descr="Light upward diagonal"/>
          <p:cNvSpPr>
            <a:spLocks noChangeArrowheads="1"/>
          </p:cNvSpPr>
          <p:nvPr/>
        </p:nvSpPr>
        <p:spPr bwMode="auto">
          <a:xfrm>
            <a:off x="7543800" y="76962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15" descr="Light upward diagonal"/>
          <p:cNvSpPr>
            <a:spLocks noChangeArrowheads="1"/>
          </p:cNvSpPr>
          <p:nvPr/>
        </p:nvSpPr>
        <p:spPr bwMode="auto">
          <a:xfrm>
            <a:off x="7543800" y="79248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16" descr="Light upward diagonal"/>
          <p:cNvSpPr>
            <a:spLocks noChangeArrowheads="1"/>
          </p:cNvSpPr>
          <p:nvPr/>
        </p:nvSpPr>
        <p:spPr bwMode="auto">
          <a:xfrm>
            <a:off x="7086600" y="74676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17" descr="Light upward diagonal"/>
          <p:cNvSpPr>
            <a:spLocks noChangeArrowheads="1"/>
          </p:cNvSpPr>
          <p:nvPr/>
        </p:nvSpPr>
        <p:spPr bwMode="auto">
          <a:xfrm>
            <a:off x="7086600" y="81534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19" descr="Light upward diagonal"/>
          <p:cNvSpPr>
            <a:spLocks noChangeArrowheads="1"/>
          </p:cNvSpPr>
          <p:nvPr/>
        </p:nvSpPr>
        <p:spPr bwMode="auto">
          <a:xfrm>
            <a:off x="8001000" y="76962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20" descr="Light downward diagonal"/>
          <p:cNvSpPr>
            <a:spLocks noChangeArrowheads="1"/>
          </p:cNvSpPr>
          <p:nvPr/>
        </p:nvSpPr>
        <p:spPr bwMode="auto">
          <a:xfrm>
            <a:off x="8458200" y="76962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21" descr="Light upward diagonal"/>
          <p:cNvSpPr>
            <a:spLocks noChangeArrowheads="1"/>
          </p:cNvSpPr>
          <p:nvPr/>
        </p:nvSpPr>
        <p:spPr bwMode="auto">
          <a:xfrm>
            <a:off x="8458200" y="74676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22" descr="Light downward diagonal"/>
          <p:cNvSpPr>
            <a:spLocks noChangeArrowheads="1"/>
          </p:cNvSpPr>
          <p:nvPr/>
        </p:nvSpPr>
        <p:spPr bwMode="auto">
          <a:xfrm>
            <a:off x="8001000" y="7467600"/>
            <a:ext cx="4572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23" descr="Light upward diagonal"/>
          <p:cNvSpPr>
            <a:spLocks noChangeArrowheads="1"/>
          </p:cNvSpPr>
          <p:nvPr/>
        </p:nvSpPr>
        <p:spPr bwMode="auto">
          <a:xfrm>
            <a:off x="8458200" y="81534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24" descr="Light downward diagonal"/>
          <p:cNvSpPr>
            <a:spLocks noChangeArrowheads="1"/>
          </p:cNvSpPr>
          <p:nvPr/>
        </p:nvSpPr>
        <p:spPr bwMode="auto">
          <a:xfrm>
            <a:off x="9372600" y="7467600"/>
            <a:ext cx="4572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25" descr="Light upward diagonal"/>
          <p:cNvSpPr>
            <a:spLocks noChangeArrowheads="1"/>
          </p:cNvSpPr>
          <p:nvPr/>
        </p:nvSpPr>
        <p:spPr bwMode="auto">
          <a:xfrm>
            <a:off x="8001000" y="79248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26" descr="Light downward diagonal"/>
          <p:cNvSpPr>
            <a:spLocks noChangeArrowheads="1"/>
          </p:cNvSpPr>
          <p:nvPr/>
        </p:nvSpPr>
        <p:spPr bwMode="auto">
          <a:xfrm>
            <a:off x="8915400" y="76962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27" descr="Light upward diagonal"/>
          <p:cNvSpPr>
            <a:spLocks noChangeArrowheads="1"/>
          </p:cNvSpPr>
          <p:nvPr/>
        </p:nvSpPr>
        <p:spPr bwMode="auto">
          <a:xfrm>
            <a:off x="9372600" y="76962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28" descr="Light upward diagonal"/>
          <p:cNvSpPr>
            <a:spLocks noChangeArrowheads="1"/>
          </p:cNvSpPr>
          <p:nvPr/>
        </p:nvSpPr>
        <p:spPr bwMode="auto">
          <a:xfrm>
            <a:off x="9372600" y="79248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29" descr="Light upward diagonal"/>
          <p:cNvSpPr>
            <a:spLocks noChangeArrowheads="1"/>
          </p:cNvSpPr>
          <p:nvPr/>
        </p:nvSpPr>
        <p:spPr bwMode="auto">
          <a:xfrm>
            <a:off x="8915400" y="74676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30" descr="Light upward diagonal"/>
          <p:cNvSpPr>
            <a:spLocks noChangeArrowheads="1"/>
          </p:cNvSpPr>
          <p:nvPr/>
        </p:nvSpPr>
        <p:spPr bwMode="auto">
          <a:xfrm>
            <a:off x="8915400" y="81534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32" descr="Light upward diagonal"/>
          <p:cNvSpPr>
            <a:spLocks noChangeArrowheads="1"/>
          </p:cNvSpPr>
          <p:nvPr/>
        </p:nvSpPr>
        <p:spPr bwMode="auto">
          <a:xfrm>
            <a:off x="6172200" y="86106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33" descr="Light downward diagonal"/>
          <p:cNvSpPr>
            <a:spLocks noChangeArrowheads="1"/>
          </p:cNvSpPr>
          <p:nvPr/>
        </p:nvSpPr>
        <p:spPr bwMode="auto">
          <a:xfrm>
            <a:off x="6629400" y="86106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34" descr="Light upward diagonal"/>
          <p:cNvSpPr>
            <a:spLocks noChangeArrowheads="1"/>
          </p:cNvSpPr>
          <p:nvPr/>
        </p:nvSpPr>
        <p:spPr bwMode="auto">
          <a:xfrm>
            <a:off x="6629400" y="83820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35" descr="Light downward diagonal"/>
          <p:cNvSpPr>
            <a:spLocks noChangeArrowheads="1"/>
          </p:cNvSpPr>
          <p:nvPr/>
        </p:nvSpPr>
        <p:spPr bwMode="auto">
          <a:xfrm>
            <a:off x="6172200" y="81534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Rectangle 36" descr="Light upward diagonal"/>
          <p:cNvSpPr>
            <a:spLocks noChangeArrowheads="1"/>
          </p:cNvSpPr>
          <p:nvPr/>
        </p:nvSpPr>
        <p:spPr bwMode="auto">
          <a:xfrm>
            <a:off x="6629400" y="90678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Rectangle 37" descr="Light downward diagonal"/>
          <p:cNvSpPr>
            <a:spLocks noChangeArrowheads="1"/>
          </p:cNvSpPr>
          <p:nvPr/>
        </p:nvSpPr>
        <p:spPr bwMode="auto">
          <a:xfrm>
            <a:off x="7543800" y="81534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38" descr="Light upward diagonal"/>
          <p:cNvSpPr>
            <a:spLocks noChangeArrowheads="1"/>
          </p:cNvSpPr>
          <p:nvPr/>
        </p:nvSpPr>
        <p:spPr bwMode="auto">
          <a:xfrm>
            <a:off x="6172200" y="88392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Rectangle 39" descr="Light downward diagonal"/>
          <p:cNvSpPr>
            <a:spLocks noChangeArrowheads="1"/>
          </p:cNvSpPr>
          <p:nvPr/>
        </p:nvSpPr>
        <p:spPr bwMode="auto">
          <a:xfrm>
            <a:off x="7086600" y="86106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40" descr="Light upward diagonal"/>
          <p:cNvSpPr>
            <a:spLocks noChangeArrowheads="1"/>
          </p:cNvSpPr>
          <p:nvPr/>
        </p:nvSpPr>
        <p:spPr bwMode="auto">
          <a:xfrm>
            <a:off x="7543800" y="86106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41" descr="Light upward diagonal"/>
          <p:cNvSpPr>
            <a:spLocks noChangeArrowheads="1"/>
          </p:cNvSpPr>
          <p:nvPr/>
        </p:nvSpPr>
        <p:spPr bwMode="auto">
          <a:xfrm>
            <a:off x="7543800" y="88392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42" descr="Light upward diagonal"/>
          <p:cNvSpPr>
            <a:spLocks noChangeArrowheads="1"/>
          </p:cNvSpPr>
          <p:nvPr/>
        </p:nvSpPr>
        <p:spPr bwMode="auto">
          <a:xfrm>
            <a:off x="7086600" y="83820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43" descr="Light upward diagonal"/>
          <p:cNvSpPr>
            <a:spLocks noChangeArrowheads="1"/>
          </p:cNvSpPr>
          <p:nvPr/>
        </p:nvSpPr>
        <p:spPr bwMode="auto">
          <a:xfrm>
            <a:off x="7086600" y="90678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Rectangle 45" descr="Light upward diagonal"/>
          <p:cNvSpPr>
            <a:spLocks noChangeArrowheads="1"/>
          </p:cNvSpPr>
          <p:nvPr/>
        </p:nvSpPr>
        <p:spPr bwMode="auto">
          <a:xfrm>
            <a:off x="8001000" y="86106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46" descr="Light downward diagonal"/>
          <p:cNvSpPr>
            <a:spLocks noChangeArrowheads="1"/>
          </p:cNvSpPr>
          <p:nvPr/>
        </p:nvSpPr>
        <p:spPr bwMode="auto">
          <a:xfrm>
            <a:off x="8458200" y="86106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Rectangle 47" descr="Light upward diagonal"/>
          <p:cNvSpPr>
            <a:spLocks noChangeArrowheads="1"/>
          </p:cNvSpPr>
          <p:nvPr/>
        </p:nvSpPr>
        <p:spPr bwMode="auto">
          <a:xfrm>
            <a:off x="8458200" y="83820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Rectangle 48" descr="Light downward diagonal"/>
          <p:cNvSpPr>
            <a:spLocks noChangeArrowheads="1"/>
          </p:cNvSpPr>
          <p:nvPr/>
        </p:nvSpPr>
        <p:spPr bwMode="auto">
          <a:xfrm>
            <a:off x="8001000" y="81534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Rectangle 49" descr="Light upward diagonal"/>
          <p:cNvSpPr>
            <a:spLocks noChangeArrowheads="1"/>
          </p:cNvSpPr>
          <p:nvPr/>
        </p:nvSpPr>
        <p:spPr bwMode="auto">
          <a:xfrm>
            <a:off x="8458200" y="90678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Rectangle 50" descr="Light downward diagonal"/>
          <p:cNvSpPr>
            <a:spLocks noChangeArrowheads="1"/>
          </p:cNvSpPr>
          <p:nvPr/>
        </p:nvSpPr>
        <p:spPr bwMode="auto">
          <a:xfrm>
            <a:off x="9372600" y="81534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Rectangle 51" descr="Light upward diagonal"/>
          <p:cNvSpPr>
            <a:spLocks noChangeArrowheads="1"/>
          </p:cNvSpPr>
          <p:nvPr/>
        </p:nvSpPr>
        <p:spPr bwMode="auto">
          <a:xfrm>
            <a:off x="8001000" y="88392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Rectangle 52" descr="Light downward diagonal"/>
          <p:cNvSpPr>
            <a:spLocks noChangeArrowheads="1"/>
          </p:cNvSpPr>
          <p:nvPr/>
        </p:nvSpPr>
        <p:spPr bwMode="auto">
          <a:xfrm>
            <a:off x="8915400" y="8610600"/>
            <a:ext cx="4572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Rectangle 53" descr="Light upward diagonal"/>
          <p:cNvSpPr>
            <a:spLocks noChangeArrowheads="1"/>
          </p:cNvSpPr>
          <p:nvPr/>
        </p:nvSpPr>
        <p:spPr bwMode="auto">
          <a:xfrm>
            <a:off x="9372600" y="86106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Rectangle 54" descr="Light upward diagonal"/>
          <p:cNvSpPr>
            <a:spLocks noChangeArrowheads="1"/>
          </p:cNvSpPr>
          <p:nvPr/>
        </p:nvSpPr>
        <p:spPr bwMode="auto">
          <a:xfrm>
            <a:off x="9372600" y="88392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6" name="Rectangle 55" descr="Light upward diagonal"/>
          <p:cNvSpPr>
            <a:spLocks noChangeArrowheads="1"/>
          </p:cNvSpPr>
          <p:nvPr/>
        </p:nvSpPr>
        <p:spPr bwMode="auto">
          <a:xfrm>
            <a:off x="8915400" y="83820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Rectangle 56" descr="Light upward diagonal"/>
          <p:cNvSpPr>
            <a:spLocks noChangeArrowheads="1"/>
          </p:cNvSpPr>
          <p:nvPr/>
        </p:nvSpPr>
        <p:spPr bwMode="auto">
          <a:xfrm>
            <a:off x="8915400" y="9067800"/>
            <a:ext cx="457200" cy="228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Line 58"/>
          <p:cNvSpPr>
            <a:spLocks noChangeShapeType="1"/>
          </p:cNvSpPr>
          <p:nvPr/>
        </p:nvSpPr>
        <p:spPr bwMode="auto">
          <a:xfrm>
            <a:off x="6210300" y="74676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Line 59"/>
          <p:cNvSpPr>
            <a:spLocks noChangeShapeType="1"/>
          </p:cNvSpPr>
          <p:nvPr/>
        </p:nvSpPr>
        <p:spPr bwMode="auto">
          <a:xfrm flipH="1">
            <a:off x="6172200" y="76962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Line 60"/>
          <p:cNvSpPr>
            <a:spLocks noChangeShapeType="1"/>
          </p:cNvSpPr>
          <p:nvPr/>
        </p:nvSpPr>
        <p:spPr bwMode="auto">
          <a:xfrm>
            <a:off x="7086600" y="74676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Line 61"/>
          <p:cNvSpPr>
            <a:spLocks noChangeShapeType="1"/>
          </p:cNvSpPr>
          <p:nvPr/>
        </p:nvSpPr>
        <p:spPr bwMode="auto">
          <a:xfrm>
            <a:off x="8001000" y="76962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Line 62"/>
          <p:cNvSpPr>
            <a:spLocks noChangeShapeType="1"/>
          </p:cNvSpPr>
          <p:nvPr/>
        </p:nvSpPr>
        <p:spPr bwMode="auto">
          <a:xfrm>
            <a:off x="8915400" y="74676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3" name="Line 63"/>
          <p:cNvSpPr>
            <a:spLocks noChangeShapeType="1"/>
          </p:cNvSpPr>
          <p:nvPr/>
        </p:nvSpPr>
        <p:spPr bwMode="auto">
          <a:xfrm>
            <a:off x="7543800" y="74676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Line 64"/>
          <p:cNvSpPr>
            <a:spLocks noChangeShapeType="1"/>
          </p:cNvSpPr>
          <p:nvPr/>
        </p:nvSpPr>
        <p:spPr bwMode="auto">
          <a:xfrm>
            <a:off x="8039100" y="74676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Line 65"/>
          <p:cNvSpPr>
            <a:spLocks noChangeShapeType="1"/>
          </p:cNvSpPr>
          <p:nvPr/>
        </p:nvSpPr>
        <p:spPr bwMode="auto">
          <a:xfrm>
            <a:off x="9372600" y="74676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Line 66"/>
          <p:cNvSpPr>
            <a:spLocks noChangeShapeType="1"/>
          </p:cNvSpPr>
          <p:nvPr/>
        </p:nvSpPr>
        <p:spPr bwMode="auto">
          <a:xfrm>
            <a:off x="6629400" y="79248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Line 67"/>
          <p:cNvSpPr>
            <a:spLocks noChangeShapeType="1"/>
          </p:cNvSpPr>
          <p:nvPr/>
        </p:nvSpPr>
        <p:spPr bwMode="auto">
          <a:xfrm>
            <a:off x="7124700" y="79248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Line 68"/>
          <p:cNvSpPr>
            <a:spLocks noChangeShapeType="1"/>
          </p:cNvSpPr>
          <p:nvPr/>
        </p:nvSpPr>
        <p:spPr bwMode="auto">
          <a:xfrm>
            <a:off x="8458200" y="79248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Line 69"/>
          <p:cNvSpPr>
            <a:spLocks noChangeShapeType="1"/>
          </p:cNvSpPr>
          <p:nvPr/>
        </p:nvSpPr>
        <p:spPr bwMode="auto">
          <a:xfrm>
            <a:off x="8972550" y="79248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Line 70"/>
          <p:cNvSpPr>
            <a:spLocks noChangeShapeType="1"/>
          </p:cNvSpPr>
          <p:nvPr/>
        </p:nvSpPr>
        <p:spPr bwMode="auto">
          <a:xfrm>
            <a:off x="6172200" y="79248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Line 71"/>
          <p:cNvSpPr>
            <a:spLocks noChangeShapeType="1"/>
          </p:cNvSpPr>
          <p:nvPr/>
        </p:nvSpPr>
        <p:spPr bwMode="auto">
          <a:xfrm>
            <a:off x="8001000" y="79248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Line 72"/>
          <p:cNvSpPr>
            <a:spLocks noChangeShapeType="1"/>
          </p:cNvSpPr>
          <p:nvPr/>
        </p:nvSpPr>
        <p:spPr bwMode="auto">
          <a:xfrm>
            <a:off x="6172200" y="86106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Line 73"/>
          <p:cNvSpPr>
            <a:spLocks noChangeShapeType="1"/>
          </p:cNvSpPr>
          <p:nvPr/>
        </p:nvSpPr>
        <p:spPr bwMode="auto">
          <a:xfrm>
            <a:off x="7086600" y="83820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Line 74"/>
          <p:cNvSpPr>
            <a:spLocks noChangeShapeType="1"/>
          </p:cNvSpPr>
          <p:nvPr/>
        </p:nvSpPr>
        <p:spPr bwMode="auto">
          <a:xfrm>
            <a:off x="8001000" y="86106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Line 75"/>
          <p:cNvSpPr>
            <a:spLocks noChangeShapeType="1"/>
          </p:cNvSpPr>
          <p:nvPr/>
        </p:nvSpPr>
        <p:spPr bwMode="auto">
          <a:xfrm>
            <a:off x="8915400" y="83820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Line 76"/>
          <p:cNvSpPr>
            <a:spLocks noChangeShapeType="1"/>
          </p:cNvSpPr>
          <p:nvPr/>
        </p:nvSpPr>
        <p:spPr bwMode="auto">
          <a:xfrm>
            <a:off x="6172200" y="88392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" name="Line 77"/>
          <p:cNvSpPr>
            <a:spLocks noChangeShapeType="1"/>
          </p:cNvSpPr>
          <p:nvPr/>
        </p:nvSpPr>
        <p:spPr bwMode="auto">
          <a:xfrm>
            <a:off x="8001000" y="88392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Line 78"/>
          <p:cNvSpPr>
            <a:spLocks noChangeShapeType="1"/>
          </p:cNvSpPr>
          <p:nvPr/>
        </p:nvSpPr>
        <p:spPr bwMode="auto">
          <a:xfrm>
            <a:off x="7086600" y="81534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9" name="Line 79"/>
          <p:cNvSpPr>
            <a:spLocks noChangeShapeType="1"/>
          </p:cNvSpPr>
          <p:nvPr/>
        </p:nvSpPr>
        <p:spPr bwMode="auto">
          <a:xfrm>
            <a:off x="8915400" y="81534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Line 80"/>
          <p:cNvSpPr>
            <a:spLocks noChangeShapeType="1"/>
          </p:cNvSpPr>
          <p:nvPr/>
        </p:nvSpPr>
        <p:spPr bwMode="auto">
          <a:xfrm>
            <a:off x="7086600" y="90678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1" name="Line 81"/>
          <p:cNvSpPr>
            <a:spLocks noChangeShapeType="1"/>
          </p:cNvSpPr>
          <p:nvPr/>
        </p:nvSpPr>
        <p:spPr bwMode="auto">
          <a:xfrm>
            <a:off x="8915400" y="9067800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" name="Line 82"/>
          <p:cNvSpPr>
            <a:spLocks noChangeShapeType="1"/>
          </p:cNvSpPr>
          <p:nvPr/>
        </p:nvSpPr>
        <p:spPr bwMode="auto">
          <a:xfrm>
            <a:off x="6172200" y="83820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" name="Line 83"/>
          <p:cNvSpPr>
            <a:spLocks noChangeShapeType="1"/>
          </p:cNvSpPr>
          <p:nvPr/>
        </p:nvSpPr>
        <p:spPr bwMode="auto">
          <a:xfrm>
            <a:off x="7562850" y="83820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" name="Line 84"/>
          <p:cNvSpPr>
            <a:spLocks noChangeShapeType="1"/>
          </p:cNvSpPr>
          <p:nvPr/>
        </p:nvSpPr>
        <p:spPr bwMode="auto">
          <a:xfrm>
            <a:off x="8058150" y="83820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" name="Line 85"/>
          <p:cNvSpPr>
            <a:spLocks noChangeShapeType="1"/>
          </p:cNvSpPr>
          <p:nvPr/>
        </p:nvSpPr>
        <p:spPr bwMode="auto">
          <a:xfrm>
            <a:off x="9391650" y="83820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6" name="Line 86"/>
          <p:cNvSpPr>
            <a:spLocks noChangeShapeType="1"/>
          </p:cNvSpPr>
          <p:nvPr/>
        </p:nvSpPr>
        <p:spPr bwMode="auto">
          <a:xfrm>
            <a:off x="6648450" y="88392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7" name="Line 87"/>
          <p:cNvSpPr>
            <a:spLocks noChangeShapeType="1"/>
          </p:cNvSpPr>
          <p:nvPr/>
        </p:nvSpPr>
        <p:spPr bwMode="auto">
          <a:xfrm>
            <a:off x="7143750" y="88392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8" name="Line 88"/>
          <p:cNvSpPr>
            <a:spLocks noChangeShapeType="1"/>
          </p:cNvSpPr>
          <p:nvPr/>
        </p:nvSpPr>
        <p:spPr bwMode="auto">
          <a:xfrm>
            <a:off x="8477250" y="88392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" name="Line 89"/>
          <p:cNvSpPr>
            <a:spLocks noChangeShapeType="1"/>
          </p:cNvSpPr>
          <p:nvPr/>
        </p:nvSpPr>
        <p:spPr bwMode="auto">
          <a:xfrm>
            <a:off x="8972550" y="8839200"/>
            <a:ext cx="4191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lIns="91440" tIns="45720" rIns="91440" bIns="4572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Rectangle 9" descr="Light downward diagonal"/>
          <p:cNvSpPr>
            <a:spLocks noChangeArrowheads="1"/>
          </p:cNvSpPr>
          <p:nvPr/>
        </p:nvSpPr>
        <p:spPr bwMode="auto">
          <a:xfrm>
            <a:off x="6172200" y="9067800"/>
            <a:ext cx="4572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1" name="Rectangle 11" descr="Light downward diagonal"/>
          <p:cNvSpPr>
            <a:spLocks noChangeArrowheads="1"/>
          </p:cNvSpPr>
          <p:nvPr/>
        </p:nvSpPr>
        <p:spPr bwMode="auto">
          <a:xfrm>
            <a:off x="7543800" y="9067800"/>
            <a:ext cx="4572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" name="Rectangle 22" descr="Light downward diagonal"/>
          <p:cNvSpPr>
            <a:spLocks noChangeArrowheads="1"/>
          </p:cNvSpPr>
          <p:nvPr/>
        </p:nvSpPr>
        <p:spPr bwMode="auto">
          <a:xfrm>
            <a:off x="8001000" y="9067800"/>
            <a:ext cx="4572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" name="Rectangle 24" descr="Light downward diagonal"/>
          <p:cNvSpPr>
            <a:spLocks noChangeArrowheads="1"/>
          </p:cNvSpPr>
          <p:nvPr/>
        </p:nvSpPr>
        <p:spPr bwMode="auto">
          <a:xfrm>
            <a:off x="9372600" y="9067800"/>
            <a:ext cx="4572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" name="Line 89"/>
          <p:cNvSpPr>
            <a:spLocks noChangeShapeType="1"/>
          </p:cNvSpPr>
          <p:nvPr/>
        </p:nvSpPr>
        <p:spPr bwMode="auto">
          <a:xfrm>
            <a:off x="8001000" y="86868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5" name="Line 97"/>
          <p:cNvSpPr>
            <a:spLocks noChangeShapeType="1"/>
          </p:cNvSpPr>
          <p:nvPr/>
        </p:nvSpPr>
        <p:spPr bwMode="auto">
          <a:xfrm flipH="1">
            <a:off x="8077200" y="88392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" name="Line 89"/>
          <p:cNvSpPr>
            <a:spLocks noChangeShapeType="1"/>
          </p:cNvSpPr>
          <p:nvPr/>
        </p:nvSpPr>
        <p:spPr bwMode="auto">
          <a:xfrm>
            <a:off x="6172200" y="88392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7" name="Line 97"/>
          <p:cNvSpPr>
            <a:spLocks noChangeShapeType="1"/>
          </p:cNvSpPr>
          <p:nvPr/>
        </p:nvSpPr>
        <p:spPr bwMode="auto">
          <a:xfrm flipH="1">
            <a:off x="6172200" y="86868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" name="Line 97"/>
          <p:cNvSpPr>
            <a:spLocks noChangeShapeType="1"/>
          </p:cNvSpPr>
          <p:nvPr/>
        </p:nvSpPr>
        <p:spPr bwMode="auto">
          <a:xfrm flipH="1">
            <a:off x="9448800" y="83820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" name="Line 97"/>
          <p:cNvSpPr>
            <a:spLocks noChangeShapeType="1"/>
          </p:cNvSpPr>
          <p:nvPr/>
        </p:nvSpPr>
        <p:spPr bwMode="auto">
          <a:xfrm flipH="1" flipV="1">
            <a:off x="9448800" y="74676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 flipH="1">
            <a:off x="9677400" y="74676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1" name="Line 97"/>
          <p:cNvSpPr>
            <a:spLocks noChangeShapeType="1"/>
          </p:cNvSpPr>
          <p:nvPr/>
        </p:nvSpPr>
        <p:spPr bwMode="auto">
          <a:xfrm flipH="1" flipV="1">
            <a:off x="9677400" y="83820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lIns="91440" tIns="45720" rIns="91440" bIns="4572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600200" y="11506201"/>
            <a:ext cx="15011400" cy="8309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Tapping at mid-point of electrodes, reduces IR due to WL’s and BL’s significantly.  This array IR advantage trades off against the reduced area available for the drivers.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2039600" y="2819400"/>
            <a:ext cx="5943600" cy="1938992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Other areas to analyze: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Design complexity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Defectivity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Socket complexity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scalability</a:t>
            </a:r>
          </a:p>
        </p:txBody>
      </p:sp>
      <p:graphicFrame>
        <p:nvGraphicFramePr>
          <p:cNvPr id="123" name="Table 122"/>
          <p:cNvGraphicFramePr>
            <a:graphicFrameLocks noGrp="1"/>
          </p:cNvGraphicFramePr>
          <p:nvPr/>
        </p:nvGraphicFramePr>
        <p:xfrm>
          <a:off x="10210800" y="6324600"/>
          <a:ext cx="8077200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286000"/>
                <a:gridCol w="2286000"/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Ext driver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Quilt option 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Glue</a:t>
                      </a:r>
                      <a:r>
                        <a:rPr lang="en-US" sz="1800" baseline="0" dirty="0" smtClean="0"/>
                        <a:t> layers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2@4F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1@4F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Die size – comparison only.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202mm^2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157mm^2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WL leakage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2K cells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2K cells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 drop in array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2560r+driver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1216r+driver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Area</a:t>
                      </a:r>
                      <a:r>
                        <a:rPr lang="en-US" sz="1800" baseline="0" dirty="0" smtClean="0"/>
                        <a:t> per WL/BL </a:t>
                      </a:r>
                      <a:r>
                        <a:rPr lang="en-US" sz="1800" dirty="0" smtClean="0"/>
                        <a:t>driver available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1.72/1.12 um^2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1.04/0.68 um^2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Area per WL/BL driver required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1.72/1.12 um^2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0.83/0.55</a:t>
                      </a:r>
                      <a:r>
                        <a:rPr lang="en-US" sz="1800" baseline="0" dirty="0" smtClean="0"/>
                        <a:t> um^2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5" name="Text Box 94"/>
          <p:cNvSpPr txBox="1">
            <a:spLocks noChangeArrowheads="1"/>
          </p:cNvSpPr>
          <p:nvPr/>
        </p:nvSpPr>
        <p:spPr bwMode="auto">
          <a:xfrm>
            <a:off x="3048000" y="9372600"/>
            <a:ext cx="2819400" cy="800219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 lIns="182880" tIns="91440" rIns="182880" bIns="9144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1.12um^2/</a:t>
            </a:r>
            <a:r>
              <a:rPr lang="en-US" sz="2000" b="1" dirty="0" err="1">
                <a:solidFill>
                  <a:srgbClr val="000000"/>
                </a:solidFill>
              </a:rPr>
              <a:t>Bldriver</a:t>
            </a:r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1.72um^2/</a:t>
            </a:r>
            <a:r>
              <a:rPr lang="en-US" sz="2000" b="1" dirty="0" err="1">
                <a:solidFill>
                  <a:srgbClr val="000000"/>
                </a:solidFill>
              </a:rPr>
              <a:t>WLdriver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239000" y="2209800"/>
            <a:ext cx="9753600" cy="9753600"/>
            <a:chOff x="2640" y="1392"/>
            <a:chExt cx="6144" cy="6144"/>
          </a:xfrm>
        </p:grpSpPr>
        <p:sp>
          <p:nvSpPr>
            <p:cNvPr id="132104" name="Rectangle 8"/>
            <p:cNvSpPr>
              <a:spLocks noChangeArrowheads="1"/>
            </p:cNvSpPr>
            <p:nvPr/>
          </p:nvSpPr>
          <p:spPr bwMode="auto">
            <a:xfrm>
              <a:off x="2640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5" name="Line 9"/>
            <p:cNvSpPr>
              <a:spLocks noChangeShapeType="1"/>
            </p:cNvSpPr>
            <p:nvPr/>
          </p:nvSpPr>
          <p:spPr bwMode="auto">
            <a:xfrm>
              <a:off x="3024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06" name="Line 10"/>
            <p:cNvSpPr>
              <a:spLocks noChangeShapeType="1"/>
            </p:cNvSpPr>
            <p:nvPr/>
          </p:nvSpPr>
          <p:spPr bwMode="auto">
            <a:xfrm>
              <a:off x="3408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07" name="Line 11"/>
            <p:cNvSpPr>
              <a:spLocks noChangeShapeType="1"/>
            </p:cNvSpPr>
            <p:nvPr/>
          </p:nvSpPr>
          <p:spPr bwMode="auto">
            <a:xfrm>
              <a:off x="3024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08" name="Line 12"/>
            <p:cNvSpPr>
              <a:spLocks noChangeShapeType="1"/>
            </p:cNvSpPr>
            <p:nvPr/>
          </p:nvSpPr>
          <p:spPr bwMode="auto">
            <a:xfrm>
              <a:off x="3216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09" name="Line 13"/>
            <p:cNvSpPr>
              <a:spLocks noChangeShapeType="1"/>
            </p:cNvSpPr>
            <p:nvPr/>
          </p:nvSpPr>
          <p:spPr bwMode="auto">
            <a:xfrm>
              <a:off x="3216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0" name="Line 14"/>
            <p:cNvSpPr>
              <a:spLocks noChangeShapeType="1"/>
            </p:cNvSpPr>
            <p:nvPr/>
          </p:nvSpPr>
          <p:spPr bwMode="auto">
            <a:xfrm>
              <a:off x="2640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1" name="Line 15"/>
            <p:cNvSpPr>
              <a:spLocks noChangeShapeType="1"/>
            </p:cNvSpPr>
            <p:nvPr/>
          </p:nvSpPr>
          <p:spPr bwMode="auto">
            <a:xfrm>
              <a:off x="2640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2" name="Line 16"/>
            <p:cNvSpPr>
              <a:spLocks noChangeShapeType="1"/>
            </p:cNvSpPr>
            <p:nvPr/>
          </p:nvSpPr>
          <p:spPr bwMode="auto">
            <a:xfrm>
              <a:off x="2832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3" name="Line 17"/>
            <p:cNvSpPr>
              <a:spLocks noChangeShapeType="1"/>
            </p:cNvSpPr>
            <p:nvPr/>
          </p:nvSpPr>
          <p:spPr bwMode="auto">
            <a:xfrm>
              <a:off x="3024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4" name="Line 18"/>
            <p:cNvSpPr>
              <a:spLocks noChangeShapeType="1"/>
            </p:cNvSpPr>
            <p:nvPr/>
          </p:nvSpPr>
          <p:spPr bwMode="auto">
            <a:xfrm>
              <a:off x="3408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5" name="Line 19"/>
            <p:cNvSpPr>
              <a:spLocks noChangeShapeType="1"/>
            </p:cNvSpPr>
            <p:nvPr/>
          </p:nvSpPr>
          <p:spPr bwMode="auto">
            <a:xfrm>
              <a:off x="2640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6" name="Line 20"/>
            <p:cNvSpPr>
              <a:spLocks noChangeShapeType="1"/>
            </p:cNvSpPr>
            <p:nvPr/>
          </p:nvSpPr>
          <p:spPr bwMode="auto">
            <a:xfrm>
              <a:off x="2640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7" name="Rectangle 21"/>
            <p:cNvSpPr>
              <a:spLocks noChangeArrowheads="1"/>
            </p:cNvSpPr>
            <p:nvPr/>
          </p:nvSpPr>
          <p:spPr bwMode="auto">
            <a:xfrm>
              <a:off x="3408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8" name="Line 22"/>
            <p:cNvSpPr>
              <a:spLocks noChangeShapeType="1"/>
            </p:cNvSpPr>
            <p:nvPr/>
          </p:nvSpPr>
          <p:spPr bwMode="auto">
            <a:xfrm>
              <a:off x="3792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19" name="Line 23"/>
            <p:cNvSpPr>
              <a:spLocks noChangeShapeType="1"/>
            </p:cNvSpPr>
            <p:nvPr/>
          </p:nvSpPr>
          <p:spPr bwMode="auto">
            <a:xfrm>
              <a:off x="3792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20" name="Line 24"/>
            <p:cNvSpPr>
              <a:spLocks noChangeShapeType="1"/>
            </p:cNvSpPr>
            <p:nvPr/>
          </p:nvSpPr>
          <p:spPr bwMode="auto">
            <a:xfrm>
              <a:off x="3984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21" name="Line 25"/>
            <p:cNvSpPr>
              <a:spLocks noChangeShapeType="1"/>
            </p:cNvSpPr>
            <p:nvPr/>
          </p:nvSpPr>
          <p:spPr bwMode="auto">
            <a:xfrm>
              <a:off x="3984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22" name="Line 26"/>
            <p:cNvSpPr>
              <a:spLocks noChangeShapeType="1"/>
            </p:cNvSpPr>
            <p:nvPr/>
          </p:nvSpPr>
          <p:spPr bwMode="auto">
            <a:xfrm>
              <a:off x="3408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23" name="Line 27"/>
            <p:cNvSpPr>
              <a:spLocks noChangeShapeType="1"/>
            </p:cNvSpPr>
            <p:nvPr/>
          </p:nvSpPr>
          <p:spPr bwMode="auto">
            <a:xfrm>
              <a:off x="3408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24" name="Line 28"/>
            <p:cNvSpPr>
              <a:spLocks noChangeShapeType="1"/>
            </p:cNvSpPr>
            <p:nvPr/>
          </p:nvSpPr>
          <p:spPr bwMode="auto">
            <a:xfrm>
              <a:off x="3600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25" name="Line 29"/>
            <p:cNvSpPr>
              <a:spLocks noChangeShapeType="1"/>
            </p:cNvSpPr>
            <p:nvPr/>
          </p:nvSpPr>
          <p:spPr bwMode="auto">
            <a:xfrm>
              <a:off x="3792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26" name="Line 30"/>
            <p:cNvSpPr>
              <a:spLocks noChangeShapeType="1"/>
            </p:cNvSpPr>
            <p:nvPr/>
          </p:nvSpPr>
          <p:spPr bwMode="auto">
            <a:xfrm>
              <a:off x="4176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27" name="Line 31"/>
            <p:cNvSpPr>
              <a:spLocks noChangeShapeType="1"/>
            </p:cNvSpPr>
            <p:nvPr/>
          </p:nvSpPr>
          <p:spPr bwMode="auto">
            <a:xfrm>
              <a:off x="4176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28" name="Rectangle 32"/>
            <p:cNvSpPr>
              <a:spLocks noChangeArrowheads="1"/>
            </p:cNvSpPr>
            <p:nvPr/>
          </p:nvSpPr>
          <p:spPr bwMode="auto">
            <a:xfrm>
              <a:off x="4176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9" name="Line 33"/>
            <p:cNvSpPr>
              <a:spLocks noChangeShapeType="1"/>
            </p:cNvSpPr>
            <p:nvPr/>
          </p:nvSpPr>
          <p:spPr bwMode="auto">
            <a:xfrm>
              <a:off x="4560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0" name="Line 34"/>
            <p:cNvSpPr>
              <a:spLocks noChangeShapeType="1"/>
            </p:cNvSpPr>
            <p:nvPr/>
          </p:nvSpPr>
          <p:spPr bwMode="auto">
            <a:xfrm>
              <a:off x="4944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1" name="Line 35"/>
            <p:cNvSpPr>
              <a:spLocks noChangeShapeType="1"/>
            </p:cNvSpPr>
            <p:nvPr/>
          </p:nvSpPr>
          <p:spPr bwMode="auto">
            <a:xfrm>
              <a:off x="4560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2" name="Line 36"/>
            <p:cNvSpPr>
              <a:spLocks noChangeShapeType="1"/>
            </p:cNvSpPr>
            <p:nvPr/>
          </p:nvSpPr>
          <p:spPr bwMode="auto">
            <a:xfrm>
              <a:off x="4752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3" name="Line 37"/>
            <p:cNvSpPr>
              <a:spLocks noChangeShapeType="1"/>
            </p:cNvSpPr>
            <p:nvPr/>
          </p:nvSpPr>
          <p:spPr bwMode="auto">
            <a:xfrm>
              <a:off x="4752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4" name="Line 38"/>
            <p:cNvSpPr>
              <a:spLocks noChangeShapeType="1"/>
            </p:cNvSpPr>
            <p:nvPr/>
          </p:nvSpPr>
          <p:spPr bwMode="auto">
            <a:xfrm>
              <a:off x="4176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5" name="Line 39"/>
            <p:cNvSpPr>
              <a:spLocks noChangeShapeType="1"/>
            </p:cNvSpPr>
            <p:nvPr/>
          </p:nvSpPr>
          <p:spPr bwMode="auto">
            <a:xfrm>
              <a:off x="4176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6" name="Line 40"/>
            <p:cNvSpPr>
              <a:spLocks noChangeShapeType="1"/>
            </p:cNvSpPr>
            <p:nvPr/>
          </p:nvSpPr>
          <p:spPr bwMode="auto">
            <a:xfrm>
              <a:off x="4368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7" name="Line 41"/>
            <p:cNvSpPr>
              <a:spLocks noChangeShapeType="1"/>
            </p:cNvSpPr>
            <p:nvPr/>
          </p:nvSpPr>
          <p:spPr bwMode="auto">
            <a:xfrm>
              <a:off x="4560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8" name="Line 42"/>
            <p:cNvSpPr>
              <a:spLocks noChangeShapeType="1"/>
            </p:cNvSpPr>
            <p:nvPr/>
          </p:nvSpPr>
          <p:spPr bwMode="auto">
            <a:xfrm>
              <a:off x="4944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39" name="Rectangle 43"/>
            <p:cNvSpPr>
              <a:spLocks noChangeArrowheads="1"/>
            </p:cNvSpPr>
            <p:nvPr/>
          </p:nvSpPr>
          <p:spPr bwMode="auto">
            <a:xfrm>
              <a:off x="4944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40" name="Line 44"/>
            <p:cNvSpPr>
              <a:spLocks noChangeShapeType="1"/>
            </p:cNvSpPr>
            <p:nvPr/>
          </p:nvSpPr>
          <p:spPr bwMode="auto">
            <a:xfrm>
              <a:off x="5328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41" name="Line 45"/>
            <p:cNvSpPr>
              <a:spLocks noChangeShapeType="1"/>
            </p:cNvSpPr>
            <p:nvPr/>
          </p:nvSpPr>
          <p:spPr bwMode="auto">
            <a:xfrm>
              <a:off x="5328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42" name="Line 46"/>
            <p:cNvSpPr>
              <a:spLocks noChangeShapeType="1"/>
            </p:cNvSpPr>
            <p:nvPr/>
          </p:nvSpPr>
          <p:spPr bwMode="auto">
            <a:xfrm>
              <a:off x="5520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43" name="Line 47"/>
            <p:cNvSpPr>
              <a:spLocks noChangeShapeType="1"/>
            </p:cNvSpPr>
            <p:nvPr/>
          </p:nvSpPr>
          <p:spPr bwMode="auto">
            <a:xfrm>
              <a:off x="5520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44" name="Line 48"/>
            <p:cNvSpPr>
              <a:spLocks noChangeShapeType="1"/>
            </p:cNvSpPr>
            <p:nvPr/>
          </p:nvSpPr>
          <p:spPr bwMode="auto">
            <a:xfrm>
              <a:off x="4944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45" name="Line 49"/>
            <p:cNvSpPr>
              <a:spLocks noChangeShapeType="1"/>
            </p:cNvSpPr>
            <p:nvPr/>
          </p:nvSpPr>
          <p:spPr bwMode="auto">
            <a:xfrm>
              <a:off x="4944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46" name="Line 50"/>
            <p:cNvSpPr>
              <a:spLocks noChangeShapeType="1"/>
            </p:cNvSpPr>
            <p:nvPr/>
          </p:nvSpPr>
          <p:spPr bwMode="auto">
            <a:xfrm>
              <a:off x="5136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47" name="Line 51"/>
            <p:cNvSpPr>
              <a:spLocks noChangeShapeType="1"/>
            </p:cNvSpPr>
            <p:nvPr/>
          </p:nvSpPr>
          <p:spPr bwMode="auto">
            <a:xfrm>
              <a:off x="5328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48" name="Line 52"/>
            <p:cNvSpPr>
              <a:spLocks noChangeShapeType="1"/>
            </p:cNvSpPr>
            <p:nvPr/>
          </p:nvSpPr>
          <p:spPr bwMode="auto">
            <a:xfrm>
              <a:off x="5712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49" name="Line 53"/>
            <p:cNvSpPr>
              <a:spLocks noChangeShapeType="1"/>
            </p:cNvSpPr>
            <p:nvPr/>
          </p:nvSpPr>
          <p:spPr bwMode="auto">
            <a:xfrm>
              <a:off x="5712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50" name="Rectangle 54"/>
            <p:cNvSpPr>
              <a:spLocks noChangeArrowheads="1"/>
            </p:cNvSpPr>
            <p:nvPr/>
          </p:nvSpPr>
          <p:spPr bwMode="auto">
            <a:xfrm>
              <a:off x="5712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51" name="Line 55"/>
            <p:cNvSpPr>
              <a:spLocks noChangeShapeType="1"/>
            </p:cNvSpPr>
            <p:nvPr/>
          </p:nvSpPr>
          <p:spPr bwMode="auto">
            <a:xfrm>
              <a:off x="6096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52" name="Line 56"/>
            <p:cNvSpPr>
              <a:spLocks noChangeShapeType="1"/>
            </p:cNvSpPr>
            <p:nvPr/>
          </p:nvSpPr>
          <p:spPr bwMode="auto">
            <a:xfrm>
              <a:off x="6480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53" name="Line 57"/>
            <p:cNvSpPr>
              <a:spLocks noChangeShapeType="1"/>
            </p:cNvSpPr>
            <p:nvPr/>
          </p:nvSpPr>
          <p:spPr bwMode="auto">
            <a:xfrm>
              <a:off x="6096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54" name="Line 58"/>
            <p:cNvSpPr>
              <a:spLocks noChangeShapeType="1"/>
            </p:cNvSpPr>
            <p:nvPr/>
          </p:nvSpPr>
          <p:spPr bwMode="auto">
            <a:xfrm>
              <a:off x="6288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55" name="Line 59"/>
            <p:cNvSpPr>
              <a:spLocks noChangeShapeType="1"/>
            </p:cNvSpPr>
            <p:nvPr/>
          </p:nvSpPr>
          <p:spPr bwMode="auto">
            <a:xfrm>
              <a:off x="6288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56" name="Line 60"/>
            <p:cNvSpPr>
              <a:spLocks noChangeShapeType="1"/>
            </p:cNvSpPr>
            <p:nvPr/>
          </p:nvSpPr>
          <p:spPr bwMode="auto">
            <a:xfrm>
              <a:off x="5712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57" name="Line 61"/>
            <p:cNvSpPr>
              <a:spLocks noChangeShapeType="1"/>
            </p:cNvSpPr>
            <p:nvPr/>
          </p:nvSpPr>
          <p:spPr bwMode="auto">
            <a:xfrm>
              <a:off x="5712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58" name="Line 62"/>
            <p:cNvSpPr>
              <a:spLocks noChangeShapeType="1"/>
            </p:cNvSpPr>
            <p:nvPr/>
          </p:nvSpPr>
          <p:spPr bwMode="auto">
            <a:xfrm>
              <a:off x="5904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59" name="Line 63"/>
            <p:cNvSpPr>
              <a:spLocks noChangeShapeType="1"/>
            </p:cNvSpPr>
            <p:nvPr/>
          </p:nvSpPr>
          <p:spPr bwMode="auto">
            <a:xfrm>
              <a:off x="6096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60" name="Line 64"/>
            <p:cNvSpPr>
              <a:spLocks noChangeShapeType="1"/>
            </p:cNvSpPr>
            <p:nvPr/>
          </p:nvSpPr>
          <p:spPr bwMode="auto">
            <a:xfrm>
              <a:off x="6480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61" name="Rectangle 65"/>
            <p:cNvSpPr>
              <a:spLocks noChangeArrowheads="1"/>
            </p:cNvSpPr>
            <p:nvPr/>
          </p:nvSpPr>
          <p:spPr bwMode="auto">
            <a:xfrm>
              <a:off x="6480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62" name="Line 66"/>
            <p:cNvSpPr>
              <a:spLocks noChangeShapeType="1"/>
            </p:cNvSpPr>
            <p:nvPr/>
          </p:nvSpPr>
          <p:spPr bwMode="auto">
            <a:xfrm>
              <a:off x="6864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63" name="Line 67"/>
            <p:cNvSpPr>
              <a:spLocks noChangeShapeType="1"/>
            </p:cNvSpPr>
            <p:nvPr/>
          </p:nvSpPr>
          <p:spPr bwMode="auto">
            <a:xfrm>
              <a:off x="6864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64" name="Line 68"/>
            <p:cNvSpPr>
              <a:spLocks noChangeShapeType="1"/>
            </p:cNvSpPr>
            <p:nvPr/>
          </p:nvSpPr>
          <p:spPr bwMode="auto">
            <a:xfrm>
              <a:off x="7056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65" name="Line 69"/>
            <p:cNvSpPr>
              <a:spLocks noChangeShapeType="1"/>
            </p:cNvSpPr>
            <p:nvPr/>
          </p:nvSpPr>
          <p:spPr bwMode="auto">
            <a:xfrm>
              <a:off x="7056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66" name="Line 70"/>
            <p:cNvSpPr>
              <a:spLocks noChangeShapeType="1"/>
            </p:cNvSpPr>
            <p:nvPr/>
          </p:nvSpPr>
          <p:spPr bwMode="auto">
            <a:xfrm>
              <a:off x="6480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67" name="Line 71"/>
            <p:cNvSpPr>
              <a:spLocks noChangeShapeType="1"/>
            </p:cNvSpPr>
            <p:nvPr/>
          </p:nvSpPr>
          <p:spPr bwMode="auto">
            <a:xfrm>
              <a:off x="6480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68" name="Line 72"/>
            <p:cNvSpPr>
              <a:spLocks noChangeShapeType="1"/>
            </p:cNvSpPr>
            <p:nvPr/>
          </p:nvSpPr>
          <p:spPr bwMode="auto">
            <a:xfrm>
              <a:off x="6672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69" name="Line 73"/>
            <p:cNvSpPr>
              <a:spLocks noChangeShapeType="1"/>
            </p:cNvSpPr>
            <p:nvPr/>
          </p:nvSpPr>
          <p:spPr bwMode="auto">
            <a:xfrm>
              <a:off x="6864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70" name="Line 74"/>
            <p:cNvSpPr>
              <a:spLocks noChangeShapeType="1"/>
            </p:cNvSpPr>
            <p:nvPr/>
          </p:nvSpPr>
          <p:spPr bwMode="auto">
            <a:xfrm>
              <a:off x="7248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71" name="Line 75"/>
            <p:cNvSpPr>
              <a:spLocks noChangeShapeType="1"/>
            </p:cNvSpPr>
            <p:nvPr/>
          </p:nvSpPr>
          <p:spPr bwMode="auto">
            <a:xfrm>
              <a:off x="7248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72" name="Rectangle 76"/>
            <p:cNvSpPr>
              <a:spLocks noChangeArrowheads="1"/>
            </p:cNvSpPr>
            <p:nvPr/>
          </p:nvSpPr>
          <p:spPr bwMode="auto">
            <a:xfrm>
              <a:off x="7248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73" name="Line 77"/>
            <p:cNvSpPr>
              <a:spLocks noChangeShapeType="1"/>
            </p:cNvSpPr>
            <p:nvPr/>
          </p:nvSpPr>
          <p:spPr bwMode="auto">
            <a:xfrm>
              <a:off x="7632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74" name="Line 78"/>
            <p:cNvSpPr>
              <a:spLocks noChangeShapeType="1"/>
            </p:cNvSpPr>
            <p:nvPr/>
          </p:nvSpPr>
          <p:spPr bwMode="auto">
            <a:xfrm>
              <a:off x="8016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75" name="Line 79"/>
            <p:cNvSpPr>
              <a:spLocks noChangeShapeType="1"/>
            </p:cNvSpPr>
            <p:nvPr/>
          </p:nvSpPr>
          <p:spPr bwMode="auto">
            <a:xfrm>
              <a:off x="7632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76" name="Line 80"/>
            <p:cNvSpPr>
              <a:spLocks noChangeShapeType="1"/>
            </p:cNvSpPr>
            <p:nvPr/>
          </p:nvSpPr>
          <p:spPr bwMode="auto">
            <a:xfrm>
              <a:off x="7824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77" name="Line 81"/>
            <p:cNvSpPr>
              <a:spLocks noChangeShapeType="1"/>
            </p:cNvSpPr>
            <p:nvPr/>
          </p:nvSpPr>
          <p:spPr bwMode="auto">
            <a:xfrm>
              <a:off x="7824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78" name="Line 82"/>
            <p:cNvSpPr>
              <a:spLocks noChangeShapeType="1"/>
            </p:cNvSpPr>
            <p:nvPr/>
          </p:nvSpPr>
          <p:spPr bwMode="auto">
            <a:xfrm>
              <a:off x="7248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79" name="Line 83"/>
            <p:cNvSpPr>
              <a:spLocks noChangeShapeType="1"/>
            </p:cNvSpPr>
            <p:nvPr/>
          </p:nvSpPr>
          <p:spPr bwMode="auto">
            <a:xfrm>
              <a:off x="7248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80" name="Line 84"/>
            <p:cNvSpPr>
              <a:spLocks noChangeShapeType="1"/>
            </p:cNvSpPr>
            <p:nvPr/>
          </p:nvSpPr>
          <p:spPr bwMode="auto">
            <a:xfrm>
              <a:off x="7440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81" name="Line 85"/>
            <p:cNvSpPr>
              <a:spLocks noChangeShapeType="1"/>
            </p:cNvSpPr>
            <p:nvPr/>
          </p:nvSpPr>
          <p:spPr bwMode="auto">
            <a:xfrm>
              <a:off x="7632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82" name="Line 86"/>
            <p:cNvSpPr>
              <a:spLocks noChangeShapeType="1"/>
            </p:cNvSpPr>
            <p:nvPr/>
          </p:nvSpPr>
          <p:spPr bwMode="auto">
            <a:xfrm>
              <a:off x="8016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83" name="Rectangle 87"/>
            <p:cNvSpPr>
              <a:spLocks noChangeArrowheads="1"/>
            </p:cNvSpPr>
            <p:nvPr/>
          </p:nvSpPr>
          <p:spPr bwMode="auto">
            <a:xfrm>
              <a:off x="8016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84" name="Line 88"/>
            <p:cNvSpPr>
              <a:spLocks noChangeShapeType="1"/>
            </p:cNvSpPr>
            <p:nvPr/>
          </p:nvSpPr>
          <p:spPr bwMode="auto">
            <a:xfrm>
              <a:off x="8400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85" name="Line 89"/>
            <p:cNvSpPr>
              <a:spLocks noChangeShapeType="1"/>
            </p:cNvSpPr>
            <p:nvPr/>
          </p:nvSpPr>
          <p:spPr bwMode="auto">
            <a:xfrm>
              <a:off x="8400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86" name="Line 90"/>
            <p:cNvSpPr>
              <a:spLocks noChangeShapeType="1"/>
            </p:cNvSpPr>
            <p:nvPr/>
          </p:nvSpPr>
          <p:spPr bwMode="auto">
            <a:xfrm>
              <a:off x="8592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87" name="Line 91"/>
            <p:cNvSpPr>
              <a:spLocks noChangeShapeType="1"/>
            </p:cNvSpPr>
            <p:nvPr/>
          </p:nvSpPr>
          <p:spPr bwMode="auto">
            <a:xfrm>
              <a:off x="8592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88" name="Line 92"/>
            <p:cNvSpPr>
              <a:spLocks noChangeShapeType="1"/>
            </p:cNvSpPr>
            <p:nvPr/>
          </p:nvSpPr>
          <p:spPr bwMode="auto">
            <a:xfrm>
              <a:off x="8016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89" name="Line 93"/>
            <p:cNvSpPr>
              <a:spLocks noChangeShapeType="1"/>
            </p:cNvSpPr>
            <p:nvPr/>
          </p:nvSpPr>
          <p:spPr bwMode="auto">
            <a:xfrm>
              <a:off x="8016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90" name="Line 94"/>
            <p:cNvSpPr>
              <a:spLocks noChangeShapeType="1"/>
            </p:cNvSpPr>
            <p:nvPr/>
          </p:nvSpPr>
          <p:spPr bwMode="auto">
            <a:xfrm>
              <a:off x="8208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91" name="Line 95"/>
            <p:cNvSpPr>
              <a:spLocks noChangeShapeType="1"/>
            </p:cNvSpPr>
            <p:nvPr/>
          </p:nvSpPr>
          <p:spPr bwMode="auto">
            <a:xfrm>
              <a:off x="8400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92" name="Line 96"/>
            <p:cNvSpPr>
              <a:spLocks noChangeShapeType="1"/>
            </p:cNvSpPr>
            <p:nvPr/>
          </p:nvSpPr>
          <p:spPr bwMode="auto">
            <a:xfrm>
              <a:off x="8784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93" name="Line 97"/>
            <p:cNvSpPr>
              <a:spLocks noChangeShapeType="1"/>
            </p:cNvSpPr>
            <p:nvPr/>
          </p:nvSpPr>
          <p:spPr bwMode="auto">
            <a:xfrm>
              <a:off x="8784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94" name="Rectangle 98"/>
            <p:cNvSpPr>
              <a:spLocks noChangeArrowheads="1"/>
            </p:cNvSpPr>
            <p:nvPr/>
          </p:nvSpPr>
          <p:spPr bwMode="auto">
            <a:xfrm>
              <a:off x="2640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95" name="Line 99"/>
            <p:cNvSpPr>
              <a:spLocks noChangeShapeType="1"/>
            </p:cNvSpPr>
            <p:nvPr/>
          </p:nvSpPr>
          <p:spPr bwMode="auto">
            <a:xfrm>
              <a:off x="3024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96" name="Line 100"/>
            <p:cNvSpPr>
              <a:spLocks noChangeShapeType="1"/>
            </p:cNvSpPr>
            <p:nvPr/>
          </p:nvSpPr>
          <p:spPr bwMode="auto">
            <a:xfrm>
              <a:off x="3408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97" name="Line 101"/>
            <p:cNvSpPr>
              <a:spLocks noChangeShapeType="1"/>
            </p:cNvSpPr>
            <p:nvPr/>
          </p:nvSpPr>
          <p:spPr bwMode="auto">
            <a:xfrm>
              <a:off x="3024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98" name="Line 102"/>
            <p:cNvSpPr>
              <a:spLocks noChangeShapeType="1"/>
            </p:cNvSpPr>
            <p:nvPr/>
          </p:nvSpPr>
          <p:spPr bwMode="auto">
            <a:xfrm>
              <a:off x="3216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199" name="Line 103"/>
            <p:cNvSpPr>
              <a:spLocks noChangeShapeType="1"/>
            </p:cNvSpPr>
            <p:nvPr/>
          </p:nvSpPr>
          <p:spPr bwMode="auto">
            <a:xfrm>
              <a:off x="2640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00" name="Line 104"/>
            <p:cNvSpPr>
              <a:spLocks noChangeShapeType="1"/>
            </p:cNvSpPr>
            <p:nvPr/>
          </p:nvSpPr>
          <p:spPr bwMode="auto">
            <a:xfrm>
              <a:off x="2832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01" name="Line 105"/>
            <p:cNvSpPr>
              <a:spLocks noChangeShapeType="1"/>
            </p:cNvSpPr>
            <p:nvPr/>
          </p:nvSpPr>
          <p:spPr bwMode="auto">
            <a:xfrm>
              <a:off x="3024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02" name="Line 106"/>
            <p:cNvSpPr>
              <a:spLocks noChangeShapeType="1"/>
            </p:cNvSpPr>
            <p:nvPr/>
          </p:nvSpPr>
          <p:spPr bwMode="auto">
            <a:xfrm>
              <a:off x="3408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03" name="Line 107"/>
            <p:cNvSpPr>
              <a:spLocks noChangeShapeType="1"/>
            </p:cNvSpPr>
            <p:nvPr/>
          </p:nvSpPr>
          <p:spPr bwMode="auto">
            <a:xfrm>
              <a:off x="2640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04" name="Line 108"/>
            <p:cNvSpPr>
              <a:spLocks noChangeShapeType="1"/>
            </p:cNvSpPr>
            <p:nvPr/>
          </p:nvSpPr>
          <p:spPr bwMode="auto">
            <a:xfrm>
              <a:off x="2640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05" name="Rectangle 109"/>
            <p:cNvSpPr>
              <a:spLocks noChangeArrowheads="1"/>
            </p:cNvSpPr>
            <p:nvPr/>
          </p:nvSpPr>
          <p:spPr bwMode="auto">
            <a:xfrm>
              <a:off x="3408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6" name="Line 110"/>
            <p:cNvSpPr>
              <a:spLocks noChangeShapeType="1"/>
            </p:cNvSpPr>
            <p:nvPr/>
          </p:nvSpPr>
          <p:spPr bwMode="auto">
            <a:xfrm>
              <a:off x="3792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07" name="Line 111"/>
            <p:cNvSpPr>
              <a:spLocks noChangeShapeType="1"/>
            </p:cNvSpPr>
            <p:nvPr/>
          </p:nvSpPr>
          <p:spPr bwMode="auto">
            <a:xfrm>
              <a:off x="3792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08" name="Line 112"/>
            <p:cNvSpPr>
              <a:spLocks noChangeShapeType="1"/>
            </p:cNvSpPr>
            <p:nvPr/>
          </p:nvSpPr>
          <p:spPr bwMode="auto">
            <a:xfrm>
              <a:off x="3984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09" name="Line 113"/>
            <p:cNvSpPr>
              <a:spLocks noChangeShapeType="1"/>
            </p:cNvSpPr>
            <p:nvPr/>
          </p:nvSpPr>
          <p:spPr bwMode="auto">
            <a:xfrm>
              <a:off x="3408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10" name="Line 114"/>
            <p:cNvSpPr>
              <a:spLocks noChangeShapeType="1"/>
            </p:cNvSpPr>
            <p:nvPr/>
          </p:nvSpPr>
          <p:spPr bwMode="auto">
            <a:xfrm>
              <a:off x="3600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11" name="Line 115"/>
            <p:cNvSpPr>
              <a:spLocks noChangeShapeType="1"/>
            </p:cNvSpPr>
            <p:nvPr/>
          </p:nvSpPr>
          <p:spPr bwMode="auto">
            <a:xfrm>
              <a:off x="3792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12" name="Line 116"/>
            <p:cNvSpPr>
              <a:spLocks noChangeShapeType="1"/>
            </p:cNvSpPr>
            <p:nvPr/>
          </p:nvSpPr>
          <p:spPr bwMode="auto">
            <a:xfrm>
              <a:off x="4176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13" name="Line 117"/>
            <p:cNvSpPr>
              <a:spLocks noChangeShapeType="1"/>
            </p:cNvSpPr>
            <p:nvPr/>
          </p:nvSpPr>
          <p:spPr bwMode="auto">
            <a:xfrm>
              <a:off x="4176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14" name="Rectangle 118"/>
            <p:cNvSpPr>
              <a:spLocks noChangeArrowheads="1"/>
            </p:cNvSpPr>
            <p:nvPr/>
          </p:nvSpPr>
          <p:spPr bwMode="auto">
            <a:xfrm>
              <a:off x="4176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15" name="Line 119"/>
            <p:cNvSpPr>
              <a:spLocks noChangeShapeType="1"/>
            </p:cNvSpPr>
            <p:nvPr/>
          </p:nvSpPr>
          <p:spPr bwMode="auto">
            <a:xfrm>
              <a:off x="4560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16" name="Line 120"/>
            <p:cNvSpPr>
              <a:spLocks noChangeShapeType="1"/>
            </p:cNvSpPr>
            <p:nvPr/>
          </p:nvSpPr>
          <p:spPr bwMode="auto">
            <a:xfrm>
              <a:off x="4944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17" name="Line 121"/>
            <p:cNvSpPr>
              <a:spLocks noChangeShapeType="1"/>
            </p:cNvSpPr>
            <p:nvPr/>
          </p:nvSpPr>
          <p:spPr bwMode="auto">
            <a:xfrm>
              <a:off x="4560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18" name="Line 122"/>
            <p:cNvSpPr>
              <a:spLocks noChangeShapeType="1"/>
            </p:cNvSpPr>
            <p:nvPr/>
          </p:nvSpPr>
          <p:spPr bwMode="auto">
            <a:xfrm>
              <a:off x="4752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19" name="Line 123"/>
            <p:cNvSpPr>
              <a:spLocks noChangeShapeType="1"/>
            </p:cNvSpPr>
            <p:nvPr/>
          </p:nvSpPr>
          <p:spPr bwMode="auto">
            <a:xfrm>
              <a:off x="4176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20" name="Line 124"/>
            <p:cNvSpPr>
              <a:spLocks noChangeShapeType="1"/>
            </p:cNvSpPr>
            <p:nvPr/>
          </p:nvSpPr>
          <p:spPr bwMode="auto">
            <a:xfrm>
              <a:off x="4368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21" name="Line 125"/>
            <p:cNvSpPr>
              <a:spLocks noChangeShapeType="1"/>
            </p:cNvSpPr>
            <p:nvPr/>
          </p:nvSpPr>
          <p:spPr bwMode="auto">
            <a:xfrm>
              <a:off x="4560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22" name="Line 126"/>
            <p:cNvSpPr>
              <a:spLocks noChangeShapeType="1"/>
            </p:cNvSpPr>
            <p:nvPr/>
          </p:nvSpPr>
          <p:spPr bwMode="auto">
            <a:xfrm>
              <a:off x="4944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23" name="Rectangle 127"/>
            <p:cNvSpPr>
              <a:spLocks noChangeArrowheads="1"/>
            </p:cNvSpPr>
            <p:nvPr/>
          </p:nvSpPr>
          <p:spPr bwMode="auto">
            <a:xfrm>
              <a:off x="4944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4" name="Line 128"/>
            <p:cNvSpPr>
              <a:spLocks noChangeShapeType="1"/>
            </p:cNvSpPr>
            <p:nvPr/>
          </p:nvSpPr>
          <p:spPr bwMode="auto">
            <a:xfrm>
              <a:off x="5328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25" name="Line 129"/>
            <p:cNvSpPr>
              <a:spLocks noChangeShapeType="1"/>
            </p:cNvSpPr>
            <p:nvPr/>
          </p:nvSpPr>
          <p:spPr bwMode="auto">
            <a:xfrm>
              <a:off x="5328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26" name="Line 130"/>
            <p:cNvSpPr>
              <a:spLocks noChangeShapeType="1"/>
            </p:cNvSpPr>
            <p:nvPr/>
          </p:nvSpPr>
          <p:spPr bwMode="auto">
            <a:xfrm>
              <a:off x="5520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27" name="Line 131"/>
            <p:cNvSpPr>
              <a:spLocks noChangeShapeType="1"/>
            </p:cNvSpPr>
            <p:nvPr/>
          </p:nvSpPr>
          <p:spPr bwMode="auto">
            <a:xfrm>
              <a:off x="4944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28" name="Line 132"/>
            <p:cNvSpPr>
              <a:spLocks noChangeShapeType="1"/>
            </p:cNvSpPr>
            <p:nvPr/>
          </p:nvSpPr>
          <p:spPr bwMode="auto">
            <a:xfrm>
              <a:off x="5136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29" name="Line 133"/>
            <p:cNvSpPr>
              <a:spLocks noChangeShapeType="1"/>
            </p:cNvSpPr>
            <p:nvPr/>
          </p:nvSpPr>
          <p:spPr bwMode="auto">
            <a:xfrm>
              <a:off x="5328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30" name="Line 134"/>
            <p:cNvSpPr>
              <a:spLocks noChangeShapeType="1"/>
            </p:cNvSpPr>
            <p:nvPr/>
          </p:nvSpPr>
          <p:spPr bwMode="auto">
            <a:xfrm>
              <a:off x="5712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31" name="Line 135"/>
            <p:cNvSpPr>
              <a:spLocks noChangeShapeType="1"/>
            </p:cNvSpPr>
            <p:nvPr/>
          </p:nvSpPr>
          <p:spPr bwMode="auto">
            <a:xfrm>
              <a:off x="5712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32" name="Rectangle 136"/>
            <p:cNvSpPr>
              <a:spLocks noChangeArrowheads="1"/>
            </p:cNvSpPr>
            <p:nvPr/>
          </p:nvSpPr>
          <p:spPr bwMode="auto">
            <a:xfrm>
              <a:off x="5712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3" name="Line 137"/>
            <p:cNvSpPr>
              <a:spLocks noChangeShapeType="1"/>
            </p:cNvSpPr>
            <p:nvPr/>
          </p:nvSpPr>
          <p:spPr bwMode="auto">
            <a:xfrm>
              <a:off x="6096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34" name="Line 138"/>
            <p:cNvSpPr>
              <a:spLocks noChangeShapeType="1"/>
            </p:cNvSpPr>
            <p:nvPr/>
          </p:nvSpPr>
          <p:spPr bwMode="auto">
            <a:xfrm>
              <a:off x="6480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35" name="Line 139"/>
            <p:cNvSpPr>
              <a:spLocks noChangeShapeType="1"/>
            </p:cNvSpPr>
            <p:nvPr/>
          </p:nvSpPr>
          <p:spPr bwMode="auto">
            <a:xfrm>
              <a:off x="6096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36" name="Line 140"/>
            <p:cNvSpPr>
              <a:spLocks noChangeShapeType="1"/>
            </p:cNvSpPr>
            <p:nvPr/>
          </p:nvSpPr>
          <p:spPr bwMode="auto">
            <a:xfrm>
              <a:off x="6288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37" name="Line 141"/>
            <p:cNvSpPr>
              <a:spLocks noChangeShapeType="1"/>
            </p:cNvSpPr>
            <p:nvPr/>
          </p:nvSpPr>
          <p:spPr bwMode="auto">
            <a:xfrm>
              <a:off x="5712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38" name="Line 142"/>
            <p:cNvSpPr>
              <a:spLocks noChangeShapeType="1"/>
            </p:cNvSpPr>
            <p:nvPr/>
          </p:nvSpPr>
          <p:spPr bwMode="auto">
            <a:xfrm>
              <a:off x="5904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39" name="Line 143"/>
            <p:cNvSpPr>
              <a:spLocks noChangeShapeType="1"/>
            </p:cNvSpPr>
            <p:nvPr/>
          </p:nvSpPr>
          <p:spPr bwMode="auto">
            <a:xfrm>
              <a:off x="6096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40" name="Line 144"/>
            <p:cNvSpPr>
              <a:spLocks noChangeShapeType="1"/>
            </p:cNvSpPr>
            <p:nvPr/>
          </p:nvSpPr>
          <p:spPr bwMode="auto">
            <a:xfrm>
              <a:off x="6480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41" name="Rectangle 145"/>
            <p:cNvSpPr>
              <a:spLocks noChangeArrowheads="1"/>
            </p:cNvSpPr>
            <p:nvPr/>
          </p:nvSpPr>
          <p:spPr bwMode="auto">
            <a:xfrm>
              <a:off x="6480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42" name="Line 146"/>
            <p:cNvSpPr>
              <a:spLocks noChangeShapeType="1"/>
            </p:cNvSpPr>
            <p:nvPr/>
          </p:nvSpPr>
          <p:spPr bwMode="auto">
            <a:xfrm>
              <a:off x="6864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43" name="Line 147"/>
            <p:cNvSpPr>
              <a:spLocks noChangeShapeType="1"/>
            </p:cNvSpPr>
            <p:nvPr/>
          </p:nvSpPr>
          <p:spPr bwMode="auto">
            <a:xfrm>
              <a:off x="6864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44" name="Line 148"/>
            <p:cNvSpPr>
              <a:spLocks noChangeShapeType="1"/>
            </p:cNvSpPr>
            <p:nvPr/>
          </p:nvSpPr>
          <p:spPr bwMode="auto">
            <a:xfrm>
              <a:off x="7056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45" name="Line 149"/>
            <p:cNvSpPr>
              <a:spLocks noChangeShapeType="1"/>
            </p:cNvSpPr>
            <p:nvPr/>
          </p:nvSpPr>
          <p:spPr bwMode="auto">
            <a:xfrm>
              <a:off x="6480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46" name="Line 150"/>
            <p:cNvSpPr>
              <a:spLocks noChangeShapeType="1"/>
            </p:cNvSpPr>
            <p:nvPr/>
          </p:nvSpPr>
          <p:spPr bwMode="auto">
            <a:xfrm>
              <a:off x="6672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47" name="Line 151"/>
            <p:cNvSpPr>
              <a:spLocks noChangeShapeType="1"/>
            </p:cNvSpPr>
            <p:nvPr/>
          </p:nvSpPr>
          <p:spPr bwMode="auto">
            <a:xfrm>
              <a:off x="6864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48" name="Line 152"/>
            <p:cNvSpPr>
              <a:spLocks noChangeShapeType="1"/>
            </p:cNvSpPr>
            <p:nvPr/>
          </p:nvSpPr>
          <p:spPr bwMode="auto">
            <a:xfrm>
              <a:off x="7248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49" name="Line 153"/>
            <p:cNvSpPr>
              <a:spLocks noChangeShapeType="1"/>
            </p:cNvSpPr>
            <p:nvPr/>
          </p:nvSpPr>
          <p:spPr bwMode="auto">
            <a:xfrm>
              <a:off x="7248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50" name="Rectangle 154"/>
            <p:cNvSpPr>
              <a:spLocks noChangeArrowheads="1"/>
            </p:cNvSpPr>
            <p:nvPr/>
          </p:nvSpPr>
          <p:spPr bwMode="auto">
            <a:xfrm>
              <a:off x="7248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1" name="Line 155"/>
            <p:cNvSpPr>
              <a:spLocks noChangeShapeType="1"/>
            </p:cNvSpPr>
            <p:nvPr/>
          </p:nvSpPr>
          <p:spPr bwMode="auto">
            <a:xfrm>
              <a:off x="7632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52" name="Line 156"/>
            <p:cNvSpPr>
              <a:spLocks noChangeShapeType="1"/>
            </p:cNvSpPr>
            <p:nvPr/>
          </p:nvSpPr>
          <p:spPr bwMode="auto">
            <a:xfrm>
              <a:off x="8016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53" name="Line 157"/>
            <p:cNvSpPr>
              <a:spLocks noChangeShapeType="1"/>
            </p:cNvSpPr>
            <p:nvPr/>
          </p:nvSpPr>
          <p:spPr bwMode="auto">
            <a:xfrm>
              <a:off x="7632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54" name="Line 158"/>
            <p:cNvSpPr>
              <a:spLocks noChangeShapeType="1"/>
            </p:cNvSpPr>
            <p:nvPr/>
          </p:nvSpPr>
          <p:spPr bwMode="auto">
            <a:xfrm>
              <a:off x="7824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55" name="Line 159"/>
            <p:cNvSpPr>
              <a:spLocks noChangeShapeType="1"/>
            </p:cNvSpPr>
            <p:nvPr/>
          </p:nvSpPr>
          <p:spPr bwMode="auto">
            <a:xfrm>
              <a:off x="7248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56" name="Line 160"/>
            <p:cNvSpPr>
              <a:spLocks noChangeShapeType="1"/>
            </p:cNvSpPr>
            <p:nvPr/>
          </p:nvSpPr>
          <p:spPr bwMode="auto">
            <a:xfrm>
              <a:off x="7440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57" name="Line 161"/>
            <p:cNvSpPr>
              <a:spLocks noChangeShapeType="1"/>
            </p:cNvSpPr>
            <p:nvPr/>
          </p:nvSpPr>
          <p:spPr bwMode="auto">
            <a:xfrm>
              <a:off x="7632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58" name="Line 162"/>
            <p:cNvSpPr>
              <a:spLocks noChangeShapeType="1"/>
            </p:cNvSpPr>
            <p:nvPr/>
          </p:nvSpPr>
          <p:spPr bwMode="auto">
            <a:xfrm>
              <a:off x="8016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59" name="Rectangle 163"/>
            <p:cNvSpPr>
              <a:spLocks noChangeArrowheads="1"/>
            </p:cNvSpPr>
            <p:nvPr/>
          </p:nvSpPr>
          <p:spPr bwMode="auto">
            <a:xfrm>
              <a:off x="8016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0" name="Line 164"/>
            <p:cNvSpPr>
              <a:spLocks noChangeShapeType="1"/>
            </p:cNvSpPr>
            <p:nvPr/>
          </p:nvSpPr>
          <p:spPr bwMode="auto">
            <a:xfrm>
              <a:off x="8400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61" name="Line 165"/>
            <p:cNvSpPr>
              <a:spLocks noChangeShapeType="1"/>
            </p:cNvSpPr>
            <p:nvPr/>
          </p:nvSpPr>
          <p:spPr bwMode="auto">
            <a:xfrm>
              <a:off x="8400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62" name="Line 166"/>
            <p:cNvSpPr>
              <a:spLocks noChangeShapeType="1"/>
            </p:cNvSpPr>
            <p:nvPr/>
          </p:nvSpPr>
          <p:spPr bwMode="auto">
            <a:xfrm>
              <a:off x="8592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63" name="Line 167"/>
            <p:cNvSpPr>
              <a:spLocks noChangeShapeType="1"/>
            </p:cNvSpPr>
            <p:nvPr/>
          </p:nvSpPr>
          <p:spPr bwMode="auto">
            <a:xfrm>
              <a:off x="8016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64" name="Line 168"/>
            <p:cNvSpPr>
              <a:spLocks noChangeShapeType="1"/>
            </p:cNvSpPr>
            <p:nvPr/>
          </p:nvSpPr>
          <p:spPr bwMode="auto">
            <a:xfrm>
              <a:off x="8208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65" name="Line 169"/>
            <p:cNvSpPr>
              <a:spLocks noChangeShapeType="1"/>
            </p:cNvSpPr>
            <p:nvPr/>
          </p:nvSpPr>
          <p:spPr bwMode="auto">
            <a:xfrm>
              <a:off x="8400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66" name="Line 170"/>
            <p:cNvSpPr>
              <a:spLocks noChangeShapeType="1"/>
            </p:cNvSpPr>
            <p:nvPr/>
          </p:nvSpPr>
          <p:spPr bwMode="auto">
            <a:xfrm>
              <a:off x="8784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67" name="Line 171"/>
            <p:cNvSpPr>
              <a:spLocks noChangeShapeType="1"/>
            </p:cNvSpPr>
            <p:nvPr/>
          </p:nvSpPr>
          <p:spPr bwMode="auto">
            <a:xfrm>
              <a:off x="8784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68" name="Rectangle 172"/>
            <p:cNvSpPr>
              <a:spLocks noChangeArrowheads="1"/>
            </p:cNvSpPr>
            <p:nvPr/>
          </p:nvSpPr>
          <p:spPr bwMode="auto">
            <a:xfrm>
              <a:off x="2640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9" name="Line 173"/>
            <p:cNvSpPr>
              <a:spLocks noChangeShapeType="1"/>
            </p:cNvSpPr>
            <p:nvPr/>
          </p:nvSpPr>
          <p:spPr bwMode="auto">
            <a:xfrm>
              <a:off x="3024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0" name="Line 174"/>
            <p:cNvSpPr>
              <a:spLocks noChangeShapeType="1"/>
            </p:cNvSpPr>
            <p:nvPr/>
          </p:nvSpPr>
          <p:spPr bwMode="auto">
            <a:xfrm>
              <a:off x="3408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1" name="Line 175"/>
            <p:cNvSpPr>
              <a:spLocks noChangeShapeType="1"/>
            </p:cNvSpPr>
            <p:nvPr/>
          </p:nvSpPr>
          <p:spPr bwMode="auto">
            <a:xfrm>
              <a:off x="3024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2" name="Line 176"/>
            <p:cNvSpPr>
              <a:spLocks noChangeShapeType="1"/>
            </p:cNvSpPr>
            <p:nvPr/>
          </p:nvSpPr>
          <p:spPr bwMode="auto">
            <a:xfrm>
              <a:off x="3216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3" name="Line 177"/>
            <p:cNvSpPr>
              <a:spLocks noChangeShapeType="1"/>
            </p:cNvSpPr>
            <p:nvPr/>
          </p:nvSpPr>
          <p:spPr bwMode="auto">
            <a:xfrm>
              <a:off x="2640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4" name="Line 178"/>
            <p:cNvSpPr>
              <a:spLocks noChangeShapeType="1"/>
            </p:cNvSpPr>
            <p:nvPr/>
          </p:nvSpPr>
          <p:spPr bwMode="auto">
            <a:xfrm>
              <a:off x="2832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5" name="Line 179"/>
            <p:cNvSpPr>
              <a:spLocks noChangeShapeType="1"/>
            </p:cNvSpPr>
            <p:nvPr/>
          </p:nvSpPr>
          <p:spPr bwMode="auto">
            <a:xfrm>
              <a:off x="3024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6" name="Line 180"/>
            <p:cNvSpPr>
              <a:spLocks noChangeShapeType="1"/>
            </p:cNvSpPr>
            <p:nvPr/>
          </p:nvSpPr>
          <p:spPr bwMode="auto">
            <a:xfrm>
              <a:off x="3408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7" name="Line 181"/>
            <p:cNvSpPr>
              <a:spLocks noChangeShapeType="1"/>
            </p:cNvSpPr>
            <p:nvPr/>
          </p:nvSpPr>
          <p:spPr bwMode="auto">
            <a:xfrm>
              <a:off x="2640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8" name="Line 182"/>
            <p:cNvSpPr>
              <a:spLocks noChangeShapeType="1"/>
            </p:cNvSpPr>
            <p:nvPr/>
          </p:nvSpPr>
          <p:spPr bwMode="auto">
            <a:xfrm>
              <a:off x="2640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79" name="Rectangle 183"/>
            <p:cNvSpPr>
              <a:spLocks noChangeArrowheads="1"/>
            </p:cNvSpPr>
            <p:nvPr/>
          </p:nvSpPr>
          <p:spPr bwMode="auto">
            <a:xfrm>
              <a:off x="3408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0" name="Line 184"/>
            <p:cNvSpPr>
              <a:spLocks noChangeShapeType="1"/>
            </p:cNvSpPr>
            <p:nvPr/>
          </p:nvSpPr>
          <p:spPr bwMode="auto">
            <a:xfrm>
              <a:off x="3792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81" name="Line 185"/>
            <p:cNvSpPr>
              <a:spLocks noChangeShapeType="1"/>
            </p:cNvSpPr>
            <p:nvPr/>
          </p:nvSpPr>
          <p:spPr bwMode="auto">
            <a:xfrm>
              <a:off x="3792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82" name="Line 186"/>
            <p:cNvSpPr>
              <a:spLocks noChangeShapeType="1"/>
            </p:cNvSpPr>
            <p:nvPr/>
          </p:nvSpPr>
          <p:spPr bwMode="auto">
            <a:xfrm>
              <a:off x="3984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83" name="Line 187"/>
            <p:cNvSpPr>
              <a:spLocks noChangeShapeType="1"/>
            </p:cNvSpPr>
            <p:nvPr/>
          </p:nvSpPr>
          <p:spPr bwMode="auto">
            <a:xfrm>
              <a:off x="3408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84" name="Line 188"/>
            <p:cNvSpPr>
              <a:spLocks noChangeShapeType="1"/>
            </p:cNvSpPr>
            <p:nvPr/>
          </p:nvSpPr>
          <p:spPr bwMode="auto">
            <a:xfrm>
              <a:off x="3600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85" name="Line 189"/>
            <p:cNvSpPr>
              <a:spLocks noChangeShapeType="1"/>
            </p:cNvSpPr>
            <p:nvPr/>
          </p:nvSpPr>
          <p:spPr bwMode="auto">
            <a:xfrm>
              <a:off x="3792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86" name="Line 190"/>
            <p:cNvSpPr>
              <a:spLocks noChangeShapeType="1"/>
            </p:cNvSpPr>
            <p:nvPr/>
          </p:nvSpPr>
          <p:spPr bwMode="auto">
            <a:xfrm>
              <a:off x="4176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87" name="Line 191"/>
            <p:cNvSpPr>
              <a:spLocks noChangeShapeType="1"/>
            </p:cNvSpPr>
            <p:nvPr/>
          </p:nvSpPr>
          <p:spPr bwMode="auto">
            <a:xfrm>
              <a:off x="4176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88" name="Rectangle 192"/>
            <p:cNvSpPr>
              <a:spLocks noChangeArrowheads="1"/>
            </p:cNvSpPr>
            <p:nvPr/>
          </p:nvSpPr>
          <p:spPr bwMode="auto">
            <a:xfrm>
              <a:off x="4176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9" name="Line 193"/>
            <p:cNvSpPr>
              <a:spLocks noChangeShapeType="1"/>
            </p:cNvSpPr>
            <p:nvPr/>
          </p:nvSpPr>
          <p:spPr bwMode="auto">
            <a:xfrm>
              <a:off x="4560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90" name="Line 194"/>
            <p:cNvSpPr>
              <a:spLocks noChangeShapeType="1"/>
            </p:cNvSpPr>
            <p:nvPr/>
          </p:nvSpPr>
          <p:spPr bwMode="auto">
            <a:xfrm>
              <a:off x="4944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91" name="Line 195"/>
            <p:cNvSpPr>
              <a:spLocks noChangeShapeType="1"/>
            </p:cNvSpPr>
            <p:nvPr/>
          </p:nvSpPr>
          <p:spPr bwMode="auto">
            <a:xfrm>
              <a:off x="4560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92" name="Line 196"/>
            <p:cNvSpPr>
              <a:spLocks noChangeShapeType="1"/>
            </p:cNvSpPr>
            <p:nvPr/>
          </p:nvSpPr>
          <p:spPr bwMode="auto">
            <a:xfrm>
              <a:off x="4752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93" name="Line 197"/>
            <p:cNvSpPr>
              <a:spLocks noChangeShapeType="1"/>
            </p:cNvSpPr>
            <p:nvPr/>
          </p:nvSpPr>
          <p:spPr bwMode="auto">
            <a:xfrm>
              <a:off x="4176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94" name="Line 198"/>
            <p:cNvSpPr>
              <a:spLocks noChangeShapeType="1"/>
            </p:cNvSpPr>
            <p:nvPr/>
          </p:nvSpPr>
          <p:spPr bwMode="auto">
            <a:xfrm>
              <a:off x="4368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95" name="Line 199"/>
            <p:cNvSpPr>
              <a:spLocks noChangeShapeType="1"/>
            </p:cNvSpPr>
            <p:nvPr/>
          </p:nvSpPr>
          <p:spPr bwMode="auto">
            <a:xfrm>
              <a:off x="4560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96" name="Line 200"/>
            <p:cNvSpPr>
              <a:spLocks noChangeShapeType="1"/>
            </p:cNvSpPr>
            <p:nvPr/>
          </p:nvSpPr>
          <p:spPr bwMode="auto">
            <a:xfrm>
              <a:off x="4944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97" name="Rectangle 201"/>
            <p:cNvSpPr>
              <a:spLocks noChangeArrowheads="1"/>
            </p:cNvSpPr>
            <p:nvPr/>
          </p:nvSpPr>
          <p:spPr bwMode="auto">
            <a:xfrm>
              <a:off x="4944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8" name="Line 202"/>
            <p:cNvSpPr>
              <a:spLocks noChangeShapeType="1"/>
            </p:cNvSpPr>
            <p:nvPr/>
          </p:nvSpPr>
          <p:spPr bwMode="auto">
            <a:xfrm>
              <a:off x="5328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299" name="Line 203"/>
            <p:cNvSpPr>
              <a:spLocks noChangeShapeType="1"/>
            </p:cNvSpPr>
            <p:nvPr/>
          </p:nvSpPr>
          <p:spPr bwMode="auto">
            <a:xfrm>
              <a:off x="5328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00" name="Line 204"/>
            <p:cNvSpPr>
              <a:spLocks noChangeShapeType="1"/>
            </p:cNvSpPr>
            <p:nvPr/>
          </p:nvSpPr>
          <p:spPr bwMode="auto">
            <a:xfrm>
              <a:off x="5520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01" name="Line 205"/>
            <p:cNvSpPr>
              <a:spLocks noChangeShapeType="1"/>
            </p:cNvSpPr>
            <p:nvPr/>
          </p:nvSpPr>
          <p:spPr bwMode="auto">
            <a:xfrm>
              <a:off x="4944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02" name="Line 206"/>
            <p:cNvSpPr>
              <a:spLocks noChangeShapeType="1"/>
            </p:cNvSpPr>
            <p:nvPr/>
          </p:nvSpPr>
          <p:spPr bwMode="auto">
            <a:xfrm>
              <a:off x="5136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03" name="Line 207"/>
            <p:cNvSpPr>
              <a:spLocks noChangeShapeType="1"/>
            </p:cNvSpPr>
            <p:nvPr/>
          </p:nvSpPr>
          <p:spPr bwMode="auto">
            <a:xfrm>
              <a:off x="5328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04" name="Line 208"/>
            <p:cNvSpPr>
              <a:spLocks noChangeShapeType="1"/>
            </p:cNvSpPr>
            <p:nvPr/>
          </p:nvSpPr>
          <p:spPr bwMode="auto">
            <a:xfrm>
              <a:off x="5712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05" name="Line 209"/>
            <p:cNvSpPr>
              <a:spLocks noChangeShapeType="1"/>
            </p:cNvSpPr>
            <p:nvPr/>
          </p:nvSpPr>
          <p:spPr bwMode="auto">
            <a:xfrm>
              <a:off x="5712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06" name="Rectangle 210"/>
            <p:cNvSpPr>
              <a:spLocks noChangeArrowheads="1"/>
            </p:cNvSpPr>
            <p:nvPr/>
          </p:nvSpPr>
          <p:spPr bwMode="auto">
            <a:xfrm>
              <a:off x="5712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7" name="Line 211"/>
            <p:cNvSpPr>
              <a:spLocks noChangeShapeType="1"/>
            </p:cNvSpPr>
            <p:nvPr/>
          </p:nvSpPr>
          <p:spPr bwMode="auto">
            <a:xfrm>
              <a:off x="6096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08" name="Line 212"/>
            <p:cNvSpPr>
              <a:spLocks noChangeShapeType="1"/>
            </p:cNvSpPr>
            <p:nvPr/>
          </p:nvSpPr>
          <p:spPr bwMode="auto">
            <a:xfrm>
              <a:off x="6480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09" name="Line 213"/>
            <p:cNvSpPr>
              <a:spLocks noChangeShapeType="1"/>
            </p:cNvSpPr>
            <p:nvPr/>
          </p:nvSpPr>
          <p:spPr bwMode="auto">
            <a:xfrm>
              <a:off x="6096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10" name="Line 214"/>
            <p:cNvSpPr>
              <a:spLocks noChangeShapeType="1"/>
            </p:cNvSpPr>
            <p:nvPr/>
          </p:nvSpPr>
          <p:spPr bwMode="auto">
            <a:xfrm>
              <a:off x="6288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11" name="Line 215"/>
            <p:cNvSpPr>
              <a:spLocks noChangeShapeType="1"/>
            </p:cNvSpPr>
            <p:nvPr/>
          </p:nvSpPr>
          <p:spPr bwMode="auto">
            <a:xfrm>
              <a:off x="5712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12" name="Line 216"/>
            <p:cNvSpPr>
              <a:spLocks noChangeShapeType="1"/>
            </p:cNvSpPr>
            <p:nvPr/>
          </p:nvSpPr>
          <p:spPr bwMode="auto">
            <a:xfrm>
              <a:off x="5904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13" name="Line 217"/>
            <p:cNvSpPr>
              <a:spLocks noChangeShapeType="1"/>
            </p:cNvSpPr>
            <p:nvPr/>
          </p:nvSpPr>
          <p:spPr bwMode="auto">
            <a:xfrm>
              <a:off x="6096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14" name="Line 218"/>
            <p:cNvSpPr>
              <a:spLocks noChangeShapeType="1"/>
            </p:cNvSpPr>
            <p:nvPr/>
          </p:nvSpPr>
          <p:spPr bwMode="auto">
            <a:xfrm>
              <a:off x="6480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15" name="Rectangle 219"/>
            <p:cNvSpPr>
              <a:spLocks noChangeArrowheads="1"/>
            </p:cNvSpPr>
            <p:nvPr/>
          </p:nvSpPr>
          <p:spPr bwMode="auto">
            <a:xfrm>
              <a:off x="6480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6" name="Line 220"/>
            <p:cNvSpPr>
              <a:spLocks noChangeShapeType="1"/>
            </p:cNvSpPr>
            <p:nvPr/>
          </p:nvSpPr>
          <p:spPr bwMode="auto">
            <a:xfrm>
              <a:off x="6864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17" name="Line 221"/>
            <p:cNvSpPr>
              <a:spLocks noChangeShapeType="1"/>
            </p:cNvSpPr>
            <p:nvPr/>
          </p:nvSpPr>
          <p:spPr bwMode="auto">
            <a:xfrm>
              <a:off x="6864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18" name="Line 222"/>
            <p:cNvSpPr>
              <a:spLocks noChangeShapeType="1"/>
            </p:cNvSpPr>
            <p:nvPr/>
          </p:nvSpPr>
          <p:spPr bwMode="auto">
            <a:xfrm>
              <a:off x="7056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19" name="Line 223"/>
            <p:cNvSpPr>
              <a:spLocks noChangeShapeType="1"/>
            </p:cNvSpPr>
            <p:nvPr/>
          </p:nvSpPr>
          <p:spPr bwMode="auto">
            <a:xfrm>
              <a:off x="6480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20" name="Line 224"/>
            <p:cNvSpPr>
              <a:spLocks noChangeShapeType="1"/>
            </p:cNvSpPr>
            <p:nvPr/>
          </p:nvSpPr>
          <p:spPr bwMode="auto">
            <a:xfrm>
              <a:off x="6672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21" name="Line 225"/>
            <p:cNvSpPr>
              <a:spLocks noChangeShapeType="1"/>
            </p:cNvSpPr>
            <p:nvPr/>
          </p:nvSpPr>
          <p:spPr bwMode="auto">
            <a:xfrm>
              <a:off x="6864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22" name="Line 226"/>
            <p:cNvSpPr>
              <a:spLocks noChangeShapeType="1"/>
            </p:cNvSpPr>
            <p:nvPr/>
          </p:nvSpPr>
          <p:spPr bwMode="auto">
            <a:xfrm>
              <a:off x="7248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23" name="Line 227"/>
            <p:cNvSpPr>
              <a:spLocks noChangeShapeType="1"/>
            </p:cNvSpPr>
            <p:nvPr/>
          </p:nvSpPr>
          <p:spPr bwMode="auto">
            <a:xfrm>
              <a:off x="7248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24" name="Rectangle 228"/>
            <p:cNvSpPr>
              <a:spLocks noChangeArrowheads="1"/>
            </p:cNvSpPr>
            <p:nvPr/>
          </p:nvSpPr>
          <p:spPr bwMode="auto">
            <a:xfrm>
              <a:off x="7248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5" name="Line 229"/>
            <p:cNvSpPr>
              <a:spLocks noChangeShapeType="1"/>
            </p:cNvSpPr>
            <p:nvPr/>
          </p:nvSpPr>
          <p:spPr bwMode="auto">
            <a:xfrm>
              <a:off x="7632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26" name="Line 230"/>
            <p:cNvSpPr>
              <a:spLocks noChangeShapeType="1"/>
            </p:cNvSpPr>
            <p:nvPr/>
          </p:nvSpPr>
          <p:spPr bwMode="auto">
            <a:xfrm>
              <a:off x="8016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27" name="Line 231"/>
            <p:cNvSpPr>
              <a:spLocks noChangeShapeType="1"/>
            </p:cNvSpPr>
            <p:nvPr/>
          </p:nvSpPr>
          <p:spPr bwMode="auto">
            <a:xfrm>
              <a:off x="7632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28" name="Line 232"/>
            <p:cNvSpPr>
              <a:spLocks noChangeShapeType="1"/>
            </p:cNvSpPr>
            <p:nvPr/>
          </p:nvSpPr>
          <p:spPr bwMode="auto">
            <a:xfrm>
              <a:off x="7824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29" name="Line 233"/>
            <p:cNvSpPr>
              <a:spLocks noChangeShapeType="1"/>
            </p:cNvSpPr>
            <p:nvPr/>
          </p:nvSpPr>
          <p:spPr bwMode="auto">
            <a:xfrm>
              <a:off x="7248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30" name="Line 234"/>
            <p:cNvSpPr>
              <a:spLocks noChangeShapeType="1"/>
            </p:cNvSpPr>
            <p:nvPr/>
          </p:nvSpPr>
          <p:spPr bwMode="auto">
            <a:xfrm>
              <a:off x="7440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31" name="Line 235"/>
            <p:cNvSpPr>
              <a:spLocks noChangeShapeType="1"/>
            </p:cNvSpPr>
            <p:nvPr/>
          </p:nvSpPr>
          <p:spPr bwMode="auto">
            <a:xfrm>
              <a:off x="7632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32" name="Line 236"/>
            <p:cNvSpPr>
              <a:spLocks noChangeShapeType="1"/>
            </p:cNvSpPr>
            <p:nvPr/>
          </p:nvSpPr>
          <p:spPr bwMode="auto">
            <a:xfrm>
              <a:off x="8016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33" name="Rectangle 237"/>
            <p:cNvSpPr>
              <a:spLocks noChangeArrowheads="1"/>
            </p:cNvSpPr>
            <p:nvPr/>
          </p:nvSpPr>
          <p:spPr bwMode="auto">
            <a:xfrm>
              <a:off x="8016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34" name="Line 238"/>
            <p:cNvSpPr>
              <a:spLocks noChangeShapeType="1"/>
            </p:cNvSpPr>
            <p:nvPr/>
          </p:nvSpPr>
          <p:spPr bwMode="auto">
            <a:xfrm>
              <a:off x="8400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35" name="Line 239"/>
            <p:cNvSpPr>
              <a:spLocks noChangeShapeType="1"/>
            </p:cNvSpPr>
            <p:nvPr/>
          </p:nvSpPr>
          <p:spPr bwMode="auto">
            <a:xfrm>
              <a:off x="8400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36" name="Line 240"/>
            <p:cNvSpPr>
              <a:spLocks noChangeShapeType="1"/>
            </p:cNvSpPr>
            <p:nvPr/>
          </p:nvSpPr>
          <p:spPr bwMode="auto">
            <a:xfrm>
              <a:off x="8592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37" name="Line 241"/>
            <p:cNvSpPr>
              <a:spLocks noChangeShapeType="1"/>
            </p:cNvSpPr>
            <p:nvPr/>
          </p:nvSpPr>
          <p:spPr bwMode="auto">
            <a:xfrm>
              <a:off x="8016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38" name="Line 242"/>
            <p:cNvSpPr>
              <a:spLocks noChangeShapeType="1"/>
            </p:cNvSpPr>
            <p:nvPr/>
          </p:nvSpPr>
          <p:spPr bwMode="auto">
            <a:xfrm>
              <a:off x="8208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39" name="Line 243"/>
            <p:cNvSpPr>
              <a:spLocks noChangeShapeType="1"/>
            </p:cNvSpPr>
            <p:nvPr/>
          </p:nvSpPr>
          <p:spPr bwMode="auto">
            <a:xfrm>
              <a:off x="8400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40" name="Line 244"/>
            <p:cNvSpPr>
              <a:spLocks noChangeShapeType="1"/>
            </p:cNvSpPr>
            <p:nvPr/>
          </p:nvSpPr>
          <p:spPr bwMode="auto">
            <a:xfrm>
              <a:off x="8784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41" name="Line 245"/>
            <p:cNvSpPr>
              <a:spLocks noChangeShapeType="1"/>
            </p:cNvSpPr>
            <p:nvPr/>
          </p:nvSpPr>
          <p:spPr bwMode="auto">
            <a:xfrm>
              <a:off x="8784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42" name="Rectangle 246"/>
            <p:cNvSpPr>
              <a:spLocks noChangeArrowheads="1"/>
            </p:cNvSpPr>
            <p:nvPr/>
          </p:nvSpPr>
          <p:spPr bwMode="auto">
            <a:xfrm>
              <a:off x="2640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3" name="Line 247"/>
            <p:cNvSpPr>
              <a:spLocks noChangeShapeType="1"/>
            </p:cNvSpPr>
            <p:nvPr/>
          </p:nvSpPr>
          <p:spPr bwMode="auto">
            <a:xfrm>
              <a:off x="3024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44" name="Line 248"/>
            <p:cNvSpPr>
              <a:spLocks noChangeShapeType="1"/>
            </p:cNvSpPr>
            <p:nvPr/>
          </p:nvSpPr>
          <p:spPr bwMode="auto">
            <a:xfrm>
              <a:off x="3408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45" name="Line 249"/>
            <p:cNvSpPr>
              <a:spLocks noChangeShapeType="1"/>
            </p:cNvSpPr>
            <p:nvPr/>
          </p:nvSpPr>
          <p:spPr bwMode="auto">
            <a:xfrm>
              <a:off x="3024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46" name="Line 250"/>
            <p:cNvSpPr>
              <a:spLocks noChangeShapeType="1"/>
            </p:cNvSpPr>
            <p:nvPr/>
          </p:nvSpPr>
          <p:spPr bwMode="auto">
            <a:xfrm>
              <a:off x="3216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47" name="Line 251"/>
            <p:cNvSpPr>
              <a:spLocks noChangeShapeType="1"/>
            </p:cNvSpPr>
            <p:nvPr/>
          </p:nvSpPr>
          <p:spPr bwMode="auto">
            <a:xfrm>
              <a:off x="2640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48" name="Line 252"/>
            <p:cNvSpPr>
              <a:spLocks noChangeShapeType="1"/>
            </p:cNvSpPr>
            <p:nvPr/>
          </p:nvSpPr>
          <p:spPr bwMode="auto">
            <a:xfrm>
              <a:off x="2832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49" name="Line 253"/>
            <p:cNvSpPr>
              <a:spLocks noChangeShapeType="1"/>
            </p:cNvSpPr>
            <p:nvPr/>
          </p:nvSpPr>
          <p:spPr bwMode="auto">
            <a:xfrm>
              <a:off x="3024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50" name="Line 254"/>
            <p:cNvSpPr>
              <a:spLocks noChangeShapeType="1"/>
            </p:cNvSpPr>
            <p:nvPr/>
          </p:nvSpPr>
          <p:spPr bwMode="auto">
            <a:xfrm>
              <a:off x="3408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51" name="Line 255"/>
            <p:cNvSpPr>
              <a:spLocks noChangeShapeType="1"/>
            </p:cNvSpPr>
            <p:nvPr/>
          </p:nvSpPr>
          <p:spPr bwMode="auto">
            <a:xfrm>
              <a:off x="2640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52" name="Line 256"/>
            <p:cNvSpPr>
              <a:spLocks noChangeShapeType="1"/>
            </p:cNvSpPr>
            <p:nvPr/>
          </p:nvSpPr>
          <p:spPr bwMode="auto">
            <a:xfrm>
              <a:off x="2640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53" name="Rectangle 257"/>
            <p:cNvSpPr>
              <a:spLocks noChangeArrowheads="1"/>
            </p:cNvSpPr>
            <p:nvPr/>
          </p:nvSpPr>
          <p:spPr bwMode="auto">
            <a:xfrm>
              <a:off x="3408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4" name="Line 258"/>
            <p:cNvSpPr>
              <a:spLocks noChangeShapeType="1"/>
            </p:cNvSpPr>
            <p:nvPr/>
          </p:nvSpPr>
          <p:spPr bwMode="auto">
            <a:xfrm>
              <a:off x="3792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55" name="Line 259"/>
            <p:cNvSpPr>
              <a:spLocks noChangeShapeType="1"/>
            </p:cNvSpPr>
            <p:nvPr/>
          </p:nvSpPr>
          <p:spPr bwMode="auto">
            <a:xfrm>
              <a:off x="3792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56" name="Line 260"/>
            <p:cNvSpPr>
              <a:spLocks noChangeShapeType="1"/>
            </p:cNvSpPr>
            <p:nvPr/>
          </p:nvSpPr>
          <p:spPr bwMode="auto">
            <a:xfrm>
              <a:off x="3984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57" name="Line 261"/>
            <p:cNvSpPr>
              <a:spLocks noChangeShapeType="1"/>
            </p:cNvSpPr>
            <p:nvPr/>
          </p:nvSpPr>
          <p:spPr bwMode="auto">
            <a:xfrm>
              <a:off x="3408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58" name="Line 262"/>
            <p:cNvSpPr>
              <a:spLocks noChangeShapeType="1"/>
            </p:cNvSpPr>
            <p:nvPr/>
          </p:nvSpPr>
          <p:spPr bwMode="auto">
            <a:xfrm>
              <a:off x="3600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59" name="Line 263"/>
            <p:cNvSpPr>
              <a:spLocks noChangeShapeType="1"/>
            </p:cNvSpPr>
            <p:nvPr/>
          </p:nvSpPr>
          <p:spPr bwMode="auto">
            <a:xfrm>
              <a:off x="3792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60" name="Line 264"/>
            <p:cNvSpPr>
              <a:spLocks noChangeShapeType="1"/>
            </p:cNvSpPr>
            <p:nvPr/>
          </p:nvSpPr>
          <p:spPr bwMode="auto">
            <a:xfrm>
              <a:off x="4176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61" name="Line 265"/>
            <p:cNvSpPr>
              <a:spLocks noChangeShapeType="1"/>
            </p:cNvSpPr>
            <p:nvPr/>
          </p:nvSpPr>
          <p:spPr bwMode="auto">
            <a:xfrm>
              <a:off x="4176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62" name="Rectangle 266"/>
            <p:cNvSpPr>
              <a:spLocks noChangeArrowheads="1"/>
            </p:cNvSpPr>
            <p:nvPr/>
          </p:nvSpPr>
          <p:spPr bwMode="auto">
            <a:xfrm>
              <a:off x="4176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63" name="Line 267"/>
            <p:cNvSpPr>
              <a:spLocks noChangeShapeType="1"/>
            </p:cNvSpPr>
            <p:nvPr/>
          </p:nvSpPr>
          <p:spPr bwMode="auto">
            <a:xfrm>
              <a:off x="4560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64" name="Line 268"/>
            <p:cNvSpPr>
              <a:spLocks noChangeShapeType="1"/>
            </p:cNvSpPr>
            <p:nvPr/>
          </p:nvSpPr>
          <p:spPr bwMode="auto">
            <a:xfrm>
              <a:off x="4944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65" name="Line 269"/>
            <p:cNvSpPr>
              <a:spLocks noChangeShapeType="1"/>
            </p:cNvSpPr>
            <p:nvPr/>
          </p:nvSpPr>
          <p:spPr bwMode="auto">
            <a:xfrm>
              <a:off x="4560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66" name="Line 270"/>
            <p:cNvSpPr>
              <a:spLocks noChangeShapeType="1"/>
            </p:cNvSpPr>
            <p:nvPr/>
          </p:nvSpPr>
          <p:spPr bwMode="auto">
            <a:xfrm>
              <a:off x="4752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67" name="Line 271"/>
            <p:cNvSpPr>
              <a:spLocks noChangeShapeType="1"/>
            </p:cNvSpPr>
            <p:nvPr/>
          </p:nvSpPr>
          <p:spPr bwMode="auto">
            <a:xfrm>
              <a:off x="4176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68" name="Line 272"/>
            <p:cNvSpPr>
              <a:spLocks noChangeShapeType="1"/>
            </p:cNvSpPr>
            <p:nvPr/>
          </p:nvSpPr>
          <p:spPr bwMode="auto">
            <a:xfrm>
              <a:off x="4368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69" name="Line 273"/>
            <p:cNvSpPr>
              <a:spLocks noChangeShapeType="1"/>
            </p:cNvSpPr>
            <p:nvPr/>
          </p:nvSpPr>
          <p:spPr bwMode="auto">
            <a:xfrm>
              <a:off x="4560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70" name="Line 274"/>
            <p:cNvSpPr>
              <a:spLocks noChangeShapeType="1"/>
            </p:cNvSpPr>
            <p:nvPr/>
          </p:nvSpPr>
          <p:spPr bwMode="auto">
            <a:xfrm>
              <a:off x="4944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71" name="Rectangle 275"/>
            <p:cNvSpPr>
              <a:spLocks noChangeArrowheads="1"/>
            </p:cNvSpPr>
            <p:nvPr/>
          </p:nvSpPr>
          <p:spPr bwMode="auto">
            <a:xfrm>
              <a:off x="4944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2" name="Line 276"/>
            <p:cNvSpPr>
              <a:spLocks noChangeShapeType="1"/>
            </p:cNvSpPr>
            <p:nvPr/>
          </p:nvSpPr>
          <p:spPr bwMode="auto">
            <a:xfrm>
              <a:off x="5328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73" name="Line 277"/>
            <p:cNvSpPr>
              <a:spLocks noChangeShapeType="1"/>
            </p:cNvSpPr>
            <p:nvPr/>
          </p:nvSpPr>
          <p:spPr bwMode="auto">
            <a:xfrm>
              <a:off x="5328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74" name="Line 278"/>
            <p:cNvSpPr>
              <a:spLocks noChangeShapeType="1"/>
            </p:cNvSpPr>
            <p:nvPr/>
          </p:nvSpPr>
          <p:spPr bwMode="auto">
            <a:xfrm>
              <a:off x="5520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75" name="Line 279"/>
            <p:cNvSpPr>
              <a:spLocks noChangeShapeType="1"/>
            </p:cNvSpPr>
            <p:nvPr/>
          </p:nvSpPr>
          <p:spPr bwMode="auto">
            <a:xfrm>
              <a:off x="4944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76" name="Line 280"/>
            <p:cNvSpPr>
              <a:spLocks noChangeShapeType="1"/>
            </p:cNvSpPr>
            <p:nvPr/>
          </p:nvSpPr>
          <p:spPr bwMode="auto">
            <a:xfrm>
              <a:off x="5136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77" name="Line 281"/>
            <p:cNvSpPr>
              <a:spLocks noChangeShapeType="1"/>
            </p:cNvSpPr>
            <p:nvPr/>
          </p:nvSpPr>
          <p:spPr bwMode="auto">
            <a:xfrm>
              <a:off x="5328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78" name="Line 282"/>
            <p:cNvSpPr>
              <a:spLocks noChangeShapeType="1"/>
            </p:cNvSpPr>
            <p:nvPr/>
          </p:nvSpPr>
          <p:spPr bwMode="auto">
            <a:xfrm>
              <a:off x="5712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79" name="Line 283"/>
            <p:cNvSpPr>
              <a:spLocks noChangeShapeType="1"/>
            </p:cNvSpPr>
            <p:nvPr/>
          </p:nvSpPr>
          <p:spPr bwMode="auto">
            <a:xfrm>
              <a:off x="5712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80" name="Rectangle 284"/>
            <p:cNvSpPr>
              <a:spLocks noChangeArrowheads="1"/>
            </p:cNvSpPr>
            <p:nvPr/>
          </p:nvSpPr>
          <p:spPr bwMode="auto">
            <a:xfrm>
              <a:off x="5712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1" name="Line 285"/>
            <p:cNvSpPr>
              <a:spLocks noChangeShapeType="1"/>
            </p:cNvSpPr>
            <p:nvPr/>
          </p:nvSpPr>
          <p:spPr bwMode="auto">
            <a:xfrm>
              <a:off x="6096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82" name="Line 286"/>
            <p:cNvSpPr>
              <a:spLocks noChangeShapeType="1"/>
            </p:cNvSpPr>
            <p:nvPr/>
          </p:nvSpPr>
          <p:spPr bwMode="auto">
            <a:xfrm>
              <a:off x="6480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83" name="Line 287"/>
            <p:cNvSpPr>
              <a:spLocks noChangeShapeType="1"/>
            </p:cNvSpPr>
            <p:nvPr/>
          </p:nvSpPr>
          <p:spPr bwMode="auto">
            <a:xfrm>
              <a:off x="6096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84" name="Line 288"/>
            <p:cNvSpPr>
              <a:spLocks noChangeShapeType="1"/>
            </p:cNvSpPr>
            <p:nvPr/>
          </p:nvSpPr>
          <p:spPr bwMode="auto">
            <a:xfrm>
              <a:off x="6288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85" name="Line 289"/>
            <p:cNvSpPr>
              <a:spLocks noChangeShapeType="1"/>
            </p:cNvSpPr>
            <p:nvPr/>
          </p:nvSpPr>
          <p:spPr bwMode="auto">
            <a:xfrm>
              <a:off x="5712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86" name="Line 290"/>
            <p:cNvSpPr>
              <a:spLocks noChangeShapeType="1"/>
            </p:cNvSpPr>
            <p:nvPr/>
          </p:nvSpPr>
          <p:spPr bwMode="auto">
            <a:xfrm>
              <a:off x="5904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87" name="Line 291"/>
            <p:cNvSpPr>
              <a:spLocks noChangeShapeType="1"/>
            </p:cNvSpPr>
            <p:nvPr/>
          </p:nvSpPr>
          <p:spPr bwMode="auto">
            <a:xfrm>
              <a:off x="6096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88" name="Line 292"/>
            <p:cNvSpPr>
              <a:spLocks noChangeShapeType="1"/>
            </p:cNvSpPr>
            <p:nvPr/>
          </p:nvSpPr>
          <p:spPr bwMode="auto">
            <a:xfrm>
              <a:off x="6480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89" name="Rectangle 293"/>
            <p:cNvSpPr>
              <a:spLocks noChangeArrowheads="1"/>
            </p:cNvSpPr>
            <p:nvPr/>
          </p:nvSpPr>
          <p:spPr bwMode="auto">
            <a:xfrm>
              <a:off x="6480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90" name="Line 294"/>
            <p:cNvSpPr>
              <a:spLocks noChangeShapeType="1"/>
            </p:cNvSpPr>
            <p:nvPr/>
          </p:nvSpPr>
          <p:spPr bwMode="auto">
            <a:xfrm>
              <a:off x="6864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91" name="Line 295"/>
            <p:cNvSpPr>
              <a:spLocks noChangeShapeType="1"/>
            </p:cNvSpPr>
            <p:nvPr/>
          </p:nvSpPr>
          <p:spPr bwMode="auto">
            <a:xfrm>
              <a:off x="6864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92" name="Line 296"/>
            <p:cNvSpPr>
              <a:spLocks noChangeShapeType="1"/>
            </p:cNvSpPr>
            <p:nvPr/>
          </p:nvSpPr>
          <p:spPr bwMode="auto">
            <a:xfrm>
              <a:off x="7056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93" name="Line 297"/>
            <p:cNvSpPr>
              <a:spLocks noChangeShapeType="1"/>
            </p:cNvSpPr>
            <p:nvPr/>
          </p:nvSpPr>
          <p:spPr bwMode="auto">
            <a:xfrm>
              <a:off x="6480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94" name="Line 298"/>
            <p:cNvSpPr>
              <a:spLocks noChangeShapeType="1"/>
            </p:cNvSpPr>
            <p:nvPr/>
          </p:nvSpPr>
          <p:spPr bwMode="auto">
            <a:xfrm>
              <a:off x="6672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95" name="Line 299"/>
            <p:cNvSpPr>
              <a:spLocks noChangeShapeType="1"/>
            </p:cNvSpPr>
            <p:nvPr/>
          </p:nvSpPr>
          <p:spPr bwMode="auto">
            <a:xfrm>
              <a:off x="6864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96" name="Line 300"/>
            <p:cNvSpPr>
              <a:spLocks noChangeShapeType="1"/>
            </p:cNvSpPr>
            <p:nvPr/>
          </p:nvSpPr>
          <p:spPr bwMode="auto">
            <a:xfrm>
              <a:off x="7248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97" name="Line 301"/>
            <p:cNvSpPr>
              <a:spLocks noChangeShapeType="1"/>
            </p:cNvSpPr>
            <p:nvPr/>
          </p:nvSpPr>
          <p:spPr bwMode="auto">
            <a:xfrm>
              <a:off x="7248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398" name="Rectangle 302"/>
            <p:cNvSpPr>
              <a:spLocks noChangeArrowheads="1"/>
            </p:cNvSpPr>
            <p:nvPr/>
          </p:nvSpPr>
          <p:spPr bwMode="auto">
            <a:xfrm>
              <a:off x="7248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99" name="Line 303"/>
            <p:cNvSpPr>
              <a:spLocks noChangeShapeType="1"/>
            </p:cNvSpPr>
            <p:nvPr/>
          </p:nvSpPr>
          <p:spPr bwMode="auto">
            <a:xfrm>
              <a:off x="7632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00" name="Line 304"/>
            <p:cNvSpPr>
              <a:spLocks noChangeShapeType="1"/>
            </p:cNvSpPr>
            <p:nvPr/>
          </p:nvSpPr>
          <p:spPr bwMode="auto">
            <a:xfrm>
              <a:off x="8016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01" name="Line 305"/>
            <p:cNvSpPr>
              <a:spLocks noChangeShapeType="1"/>
            </p:cNvSpPr>
            <p:nvPr/>
          </p:nvSpPr>
          <p:spPr bwMode="auto">
            <a:xfrm>
              <a:off x="7632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02" name="Line 306"/>
            <p:cNvSpPr>
              <a:spLocks noChangeShapeType="1"/>
            </p:cNvSpPr>
            <p:nvPr/>
          </p:nvSpPr>
          <p:spPr bwMode="auto">
            <a:xfrm>
              <a:off x="7824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03" name="Line 307"/>
            <p:cNvSpPr>
              <a:spLocks noChangeShapeType="1"/>
            </p:cNvSpPr>
            <p:nvPr/>
          </p:nvSpPr>
          <p:spPr bwMode="auto">
            <a:xfrm>
              <a:off x="7248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04" name="Line 308"/>
            <p:cNvSpPr>
              <a:spLocks noChangeShapeType="1"/>
            </p:cNvSpPr>
            <p:nvPr/>
          </p:nvSpPr>
          <p:spPr bwMode="auto">
            <a:xfrm>
              <a:off x="7440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05" name="Line 309"/>
            <p:cNvSpPr>
              <a:spLocks noChangeShapeType="1"/>
            </p:cNvSpPr>
            <p:nvPr/>
          </p:nvSpPr>
          <p:spPr bwMode="auto">
            <a:xfrm>
              <a:off x="7632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06" name="Line 310"/>
            <p:cNvSpPr>
              <a:spLocks noChangeShapeType="1"/>
            </p:cNvSpPr>
            <p:nvPr/>
          </p:nvSpPr>
          <p:spPr bwMode="auto">
            <a:xfrm>
              <a:off x="8016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07" name="Rectangle 311"/>
            <p:cNvSpPr>
              <a:spLocks noChangeArrowheads="1"/>
            </p:cNvSpPr>
            <p:nvPr/>
          </p:nvSpPr>
          <p:spPr bwMode="auto">
            <a:xfrm>
              <a:off x="8016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08" name="Line 312"/>
            <p:cNvSpPr>
              <a:spLocks noChangeShapeType="1"/>
            </p:cNvSpPr>
            <p:nvPr/>
          </p:nvSpPr>
          <p:spPr bwMode="auto">
            <a:xfrm>
              <a:off x="8400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09" name="Line 313"/>
            <p:cNvSpPr>
              <a:spLocks noChangeShapeType="1"/>
            </p:cNvSpPr>
            <p:nvPr/>
          </p:nvSpPr>
          <p:spPr bwMode="auto">
            <a:xfrm>
              <a:off x="8400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10" name="Line 314"/>
            <p:cNvSpPr>
              <a:spLocks noChangeShapeType="1"/>
            </p:cNvSpPr>
            <p:nvPr/>
          </p:nvSpPr>
          <p:spPr bwMode="auto">
            <a:xfrm>
              <a:off x="8592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11" name="Line 315"/>
            <p:cNvSpPr>
              <a:spLocks noChangeShapeType="1"/>
            </p:cNvSpPr>
            <p:nvPr/>
          </p:nvSpPr>
          <p:spPr bwMode="auto">
            <a:xfrm>
              <a:off x="8016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12" name="Line 316"/>
            <p:cNvSpPr>
              <a:spLocks noChangeShapeType="1"/>
            </p:cNvSpPr>
            <p:nvPr/>
          </p:nvSpPr>
          <p:spPr bwMode="auto">
            <a:xfrm>
              <a:off x="8208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13" name="Line 317"/>
            <p:cNvSpPr>
              <a:spLocks noChangeShapeType="1"/>
            </p:cNvSpPr>
            <p:nvPr/>
          </p:nvSpPr>
          <p:spPr bwMode="auto">
            <a:xfrm>
              <a:off x="8400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14" name="Line 318"/>
            <p:cNvSpPr>
              <a:spLocks noChangeShapeType="1"/>
            </p:cNvSpPr>
            <p:nvPr/>
          </p:nvSpPr>
          <p:spPr bwMode="auto">
            <a:xfrm>
              <a:off x="8784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15" name="Line 319"/>
            <p:cNvSpPr>
              <a:spLocks noChangeShapeType="1"/>
            </p:cNvSpPr>
            <p:nvPr/>
          </p:nvSpPr>
          <p:spPr bwMode="auto">
            <a:xfrm>
              <a:off x="8784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16" name="Rectangle 320"/>
            <p:cNvSpPr>
              <a:spLocks noChangeArrowheads="1"/>
            </p:cNvSpPr>
            <p:nvPr/>
          </p:nvSpPr>
          <p:spPr bwMode="auto">
            <a:xfrm>
              <a:off x="2640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17" name="Line 321"/>
            <p:cNvSpPr>
              <a:spLocks noChangeShapeType="1"/>
            </p:cNvSpPr>
            <p:nvPr/>
          </p:nvSpPr>
          <p:spPr bwMode="auto">
            <a:xfrm>
              <a:off x="3024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18" name="Line 322"/>
            <p:cNvSpPr>
              <a:spLocks noChangeShapeType="1"/>
            </p:cNvSpPr>
            <p:nvPr/>
          </p:nvSpPr>
          <p:spPr bwMode="auto">
            <a:xfrm>
              <a:off x="3408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19" name="Line 323"/>
            <p:cNvSpPr>
              <a:spLocks noChangeShapeType="1"/>
            </p:cNvSpPr>
            <p:nvPr/>
          </p:nvSpPr>
          <p:spPr bwMode="auto">
            <a:xfrm>
              <a:off x="3024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20" name="Line 324"/>
            <p:cNvSpPr>
              <a:spLocks noChangeShapeType="1"/>
            </p:cNvSpPr>
            <p:nvPr/>
          </p:nvSpPr>
          <p:spPr bwMode="auto">
            <a:xfrm>
              <a:off x="3216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21" name="Line 325"/>
            <p:cNvSpPr>
              <a:spLocks noChangeShapeType="1"/>
            </p:cNvSpPr>
            <p:nvPr/>
          </p:nvSpPr>
          <p:spPr bwMode="auto">
            <a:xfrm>
              <a:off x="2640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22" name="Line 326"/>
            <p:cNvSpPr>
              <a:spLocks noChangeShapeType="1"/>
            </p:cNvSpPr>
            <p:nvPr/>
          </p:nvSpPr>
          <p:spPr bwMode="auto">
            <a:xfrm>
              <a:off x="2832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23" name="Line 327"/>
            <p:cNvSpPr>
              <a:spLocks noChangeShapeType="1"/>
            </p:cNvSpPr>
            <p:nvPr/>
          </p:nvSpPr>
          <p:spPr bwMode="auto">
            <a:xfrm>
              <a:off x="3024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24" name="Line 328"/>
            <p:cNvSpPr>
              <a:spLocks noChangeShapeType="1"/>
            </p:cNvSpPr>
            <p:nvPr/>
          </p:nvSpPr>
          <p:spPr bwMode="auto">
            <a:xfrm>
              <a:off x="3408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25" name="Line 329"/>
            <p:cNvSpPr>
              <a:spLocks noChangeShapeType="1"/>
            </p:cNvSpPr>
            <p:nvPr/>
          </p:nvSpPr>
          <p:spPr bwMode="auto">
            <a:xfrm>
              <a:off x="2640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26" name="Line 330"/>
            <p:cNvSpPr>
              <a:spLocks noChangeShapeType="1"/>
            </p:cNvSpPr>
            <p:nvPr/>
          </p:nvSpPr>
          <p:spPr bwMode="auto">
            <a:xfrm>
              <a:off x="2640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27" name="Rectangle 331"/>
            <p:cNvSpPr>
              <a:spLocks noChangeArrowheads="1"/>
            </p:cNvSpPr>
            <p:nvPr/>
          </p:nvSpPr>
          <p:spPr bwMode="auto">
            <a:xfrm>
              <a:off x="3408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28" name="Line 332"/>
            <p:cNvSpPr>
              <a:spLocks noChangeShapeType="1"/>
            </p:cNvSpPr>
            <p:nvPr/>
          </p:nvSpPr>
          <p:spPr bwMode="auto">
            <a:xfrm>
              <a:off x="3792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29" name="Line 333"/>
            <p:cNvSpPr>
              <a:spLocks noChangeShapeType="1"/>
            </p:cNvSpPr>
            <p:nvPr/>
          </p:nvSpPr>
          <p:spPr bwMode="auto">
            <a:xfrm>
              <a:off x="3792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30" name="Line 334"/>
            <p:cNvSpPr>
              <a:spLocks noChangeShapeType="1"/>
            </p:cNvSpPr>
            <p:nvPr/>
          </p:nvSpPr>
          <p:spPr bwMode="auto">
            <a:xfrm>
              <a:off x="3984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31" name="Line 335"/>
            <p:cNvSpPr>
              <a:spLocks noChangeShapeType="1"/>
            </p:cNvSpPr>
            <p:nvPr/>
          </p:nvSpPr>
          <p:spPr bwMode="auto">
            <a:xfrm>
              <a:off x="3408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32" name="Line 336"/>
            <p:cNvSpPr>
              <a:spLocks noChangeShapeType="1"/>
            </p:cNvSpPr>
            <p:nvPr/>
          </p:nvSpPr>
          <p:spPr bwMode="auto">
            <a:xfrm>
              <a:off x="3600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33" name="Line 337"/>
            <p:cNvSpPr>
              <a:spLocks noChangeShapeType="1"/>
            </p:cNvSpPr>
            <p:nvPr/>
          </p:nvSpPr>
          <p:spPr bwMode="auto">
            <a:xfrm>
              <a:off x="3792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34" name="Line 338"/>
            <p:cNvSpPr>
              <a:spLocks noChangeShapeType="1"/>
            </p:cNvSpPr>
            <p:nvPr/>
          </p:nvSpPr>
          <p:spPr bwMode="auto">
            <a:xfrm>
              <a:off x="4176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35" name="Line 339"/>
            <p:cNvSpPr>
              <a:spLocks noChangeShapeType="1"/>
            </p:cNvSpPr>
            <p:nvPr/>
          </p:nvSpPr>
          <p:spPr bwMode="auto">
            <a:xfrm>
              <a:off x="4176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36" name="Rectangle 340"/>
            <p:cNvSpPr>
              <a:spLocks noChangeArrowheads="1"/>
            </p:cNvSpPr>
            <p:nvPr/>
          </p:nvSpPr>
          <p:spPr bwMode="auto">
            <a:xfrm>
              <a:off x="4176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37" name="Line 341"/>
            <p:cNvSpPr>
              <a:spLocks noChangeShapeType="1"/>
            </p:cNvSpPr>
            <p:nvPr/>
          </p:nvSpPr>
          <p:spPr bwMode="auto">
            <a:xfrm>
              <a:off x="4560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38" name="Line 342"/>
            <p:cNvSpPr>
              <a:spLocks noChangeShapeType="1"/>
            </p:cNvSpPr>
            <p:nvPr/>
          </p:nvSpPr>
          <p:spPr bwMode="auto">
            <a:xfrm>
              <a:off x="4944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39" name="Line 343"/>
            <p:cNvSpPr>
              <a:spLocks noChangeShapeType="1"/>
            </p:cNvSpPr>
            <p:nvPr/>
          </p:nvSpPr>
          <p:spPr bwMode="auto">
            <a:xfrm>
              <a:off x="4560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40" name="Line 344"/>
            <p:cNvSpPr>
              <a:spLocks noChangeShapeType="1"/>
            </p:cNvSpPr>
            <p:nvPr/>
          </p:nvSpPr>
          <p:spPr bwMode="auto">
            <a:xfrm>
              <a:off x="4752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41" name="Line 345"/>
            <p:cNvSpPr>
              <a:spLocks noChangeShapeType="1"/>
            </p:cNvSpPr>
            <p:nvPr/>
          </p:nvSpPr>
          <p:spPr bwMode="auto">
            <a:xfrm>
              <a:off x="4176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42" name="Line 346"/>
            <p:cNvSpPr>
              <a:spLocks noChangeShapeType="1"/>
            </p:cNvSpPr>
            <p:nvPr/>
          </p:nvSpPr>
          <p:spPr bwMode="auto">
            <a:xfrm>
              <a:off x="4368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43" name="Line 347"/>
            <p:cNvSpPr>
              <a:spLocks noChangeShapeType="1"/>
            </p:cNvSpPr>
            <p:nvPr/>
          </p:nvSpPr>
          <p:spPr bwMode="auto">
            <a:xfrm>
              <a:off x="4560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44" name="Line 348"/>
            <p:cNvSpPr>
              <a:spLocks noChangeShapeType="1"/>
            </p:cNvSpPr>
            <p:nvPr/>
          </p:nvSpPr>
          <p:spPr bwMode="auto">
            <a:xfrm>
              <a:off x="4944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45" name="Rectangle 349"/>
            <p:cNvSpPr>
              <a:spLocks noChangeArrowheads="1"/>
            </p:cNvSpPr>
            <p:nvPr/>
          </p:nvSpPr>
          <p:spPr bwMode="auto">
            <a:xfrm>
              <a:off x="4944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46" name="Line 350"/>
            <p:cNvSpPr>
              <a:spLocks noChangeShapeType="1"/>
            </p:cNvSpPr>
            <p:nvPr/>
          </p:nvSpPr>
          <p:spPr bwMode="auto">
            <a:xfrm>
              <a:off x="5328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47" name="Line 351"/>
            <p:cNvSpPr>
              <a:spLocks noChangeShapeType="1"/>
            </p:cNvSpPr>
            <p:nvPr/>
          </p:nvSpPr>
          <p:spPr bwMode="auto">
            <a:xfrm>
              <a:off x="5328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48" name="Line 352"/>
            <p:cNvSpPr>
              <a:spLocks noChangeShapeType="1"/>
            </p:cNvSpPr>
            <p:nvPr/>
          </p:nvSpPr>
          <p:spPr bwMode="auto">
            <a:xfrm>
              <a:off x="5520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49" name="Line 353"/>
            <p:cNvSpPr>
              <a:spLocks noChangeShapeType="1"/>
            </p:cNvSpPr>
            <p:nvPr/>
          </p:nvSpPr>
          <p:spPr bwMode="auto">
            <a:xfrm>
              <a:off x="4944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50" name="Line 354"/>
            <p:cNvSpPr>
              <a:spLocks noChangeShapeType="1"/>
            </p:cNvSpPr>
            <p:nvPr/>
          </p:nvSpPr>
          <p:spPr bwMode="auto">
            <a:xfrm>
              <a:off x="5136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51" name="Line 355"/>
            <p:cNvSpPr>
              <a:spLocks noChangeShapeType="1"/>
            </p:cNvSpPr>
            <p:nvPr/>
          </p:nvSpPr>
          <p:spPr bwMode="auto">
            <a:xfrm>
              <a:off x="5328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52" name="Line 356"/>
            <p:cNvSpPr>
              <a:spLocks noChangeShapeType="1"/>
            </p:cNvSpPr>
            <p:nvPr/>
          </p:nvSpPr>
          <p:spPr bwMode="auto">
            <a:xfrm>
              <a:off x="5712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53" name="Line 357"/>
            <p:cNvSpPr>
              <a:spLocks noChangeShapeType="1"/>
            </p:cNvSpPr>
            <p:nvPr/>
          </p:nvSpPr>
          <p:spPr bwMode="auto">
            <a:xfrm>
              <a:off x="5712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54" name="Rectangle 358"/>
            <p:cNvSpPr>
              <a:spLocks noChangeArrowheads="1"/>
            </p:cNvSpPr>
            <p:nvPr/>
          </p:nvSpPr>
          <p:spPr bwMode="auto">
            <a:xfrm>
              <a:off x="5712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55" name="Line 359"/>
            <p:cNvSpPr>
              <a:spLocks noChangeShapeType="1"/>
            </p:cNvSpPr>
            <p:nvPr/>
          </p:nvSpPr>
          <p:spPr bwMode="auto">
            <a:xfrm>
              <a:off x="6096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56" name="Line 360"/>
            <p:cNvSpPr>
              <a:spLocks noChangeShapeType="1"/>
            </p:cNvSpPr>
            <p:nvPr/>
          </p:nvSpPr>
          <p:spPr bwMode="auto">
            <a:xfrm>
              <a:off x="6480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57" name="Line 361"/>
            <p:cNvSpPr>
              <a:spLocks noChangeShapeType="1"/>
            </p:cNvSpPr>
            <p:nvPr/>
          </p:nvSpPr>
          <p:spPr bwMode="auto">
            <a:xfrm>
              <a:off x="6096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58" name="Line 362"/>
            <p:cNvSpPr>
              <a:spLocks noChangeShapeType="1"/>
            </p:cNvSpPr>
            <p:nvPr/>
          </p:nvSpPr>
          <p:spPr bwMode="auto">
            <a:xfrm>
              <a:off x="6288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59" name="Line 363"/>
            <p:cNvSpPr>
              <a:spLocks noChangeShapeType="1"/>
            </p:cNvSpPr>
            <p:nvPr/>
          </p:nvSpPr>
          <p:spPr bwMode="auto">
            <a:xfrm>
              <a:off x="5712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60" name="Line 364"/>
            <p:cNvSpPr>
              <a:spLocks noChangeShapeType="1"/>
            </p:cNvSpPr>
            <p:nvPr/>
          </p:nvSpPr>
          <p:spPr bwMode="auto">
            <a:xfrm>
              <a:off x="5904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61" name="Line 365"/>
            <p:cNvSpPr>
              <a:spLocks noChangeShapeType="1"/>
            </p:cNvSpPr>
            <p:nvPr/>
          </p:nvSpPr>
          <p:spPr bwMode="auto">
            <a:xfrm>
              <a:off x="6096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62" name="Line 366"/>
            <p:cNvSpPr>
              <a:spLocks noChangeShapeType="1"/>
            </p:cNvSpPr>
            <p:nvPr/>
          </p:nvSpPr>
          <p:spPr bwMode="auto">
            <a:xfrm>
              <a:off x="6480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63" name="Rectangle 367"/>
            <p:cNvSpPr>
              <a:spLocks noChangeArrowheads="1"/>
            </p:cNvSpPr>
            <p:nvPr/>
          </p:nvSpPr>
          <p:spPr bwMode="auto">
            <a:xfrm>
              <a:off x="6480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64" name="Line 368"/>
            <p:cNvSpPr>
              <a:spLocks noChangeShapeType="1"/>
            </p:cNvSpPr>
            <p:nvPr/>
          </p:nvSpPr>
          <p:spPr bwMode="auto">
            <a:xfrm>
              <a:off x="6864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65" name="Line 369"/>
            <p:cNvSpPr>
              <a:spLocks noChangeShapeType="1"/>
            </p:cNvSpPr>
            <p:nvPr/>
          </p:nvSpPr>
          <p:spPr bwMode="auto">
            <a:xfrm>
              <a:off x="6864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66" name="Line 370"/>
            <p:cNvSpPr>
              <a:spLocks noChangeShapeType="1"/>
            </p:cNvSpPr>
            <p:nvPr/>
          </p:nvSpPr>
          <p:spPr bwMode="auto">
            <a:xfrm>
              <a:off x="7056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67" name="Line 371"/>
            <p:cNvSpPr>
              <a:spLocks noChangeShapeType="1"/>
            </p:cNvSpPr>
            <p:nvPr/>
          </p:nvSpPr>
          <p:spPr bwMode="auto">
            <a:xfrm>
              <a:off x="6480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68" name="Line 372"/>
            <p:cNvSpPr>
              <a:spLocks noChangeShapeType="1"/>
            </p:cNvSpPr>
            <p:nvPr/>
          </p:nvSpPr>
          <p:spPr bwMode="auto">
            <a:xfrm>
              <a:off x="6672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69" name="Line 373"/>
            <p:cNvSpPr>
              <a:spLocks noChangeShapeType="1"/>
            </p:cNvSpPr>
            <p:nvPr/>
          </p:nvSpPr>
          <p:spPr bwMode="auto">
            <a:xfrm>
              <a:off x="6864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70" name="Line 374"/>
            <p:cNvSpPr>
              <a:spLocks noChangeShapeType="1"/>
            </p:cNvSpPr>
            <p:nvPr/>
          </p:nvSpPr>
          <p:spPr bwMode="auto">
            <a:xfrm>
              <a:off x="7248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71" name="Line 375"/>
            <p:cNvSpPr>
              <a:spLocks noChangeShapeType="1"/>
            </p:cNvSpPr>
            <p:nvPr/>
          </p:nvSpPr>
          <p:spPr bwMode="auto">
            <a:xfrm>
              <a:off x="7248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72" name="Rectangle 376"/>
            <p:cNvSpPr>
              <a:spLocks noChangeArrowheads="1"/>
            </p:cNvSpPr>
            <p:nvPr/>
          </p:nvSpPr>
          <p:spPr bwMode="auto">
            <a:xfrm>
              <a:off x="7248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3" name="Line 377"/>
            <p:cNvSpPr>
              <a:spLocks noChangeShapeType="1"/>
            </p:cNvSpPr>
            <p:nvPr/>
          </p:nvSpPr>
          <p:spPr bwMode="auto">
            <a:xfrm>
              <a:off x="7632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74" name="Line 378"/>
            <p:cNvSpPr>
              <a:spLocks noChangeShapeType="1"/>
            </p:cNvSpPr>
            <p:nvPr/>
          </p:nvSpPr>
          <p:spPr bwMode="auto">
            <a:xfrm>
              <a:off x="8016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75" name="Line 379"/>
            <p:cNvSpPr>
              <a:spLocks noChangeShapeType="1"/>
            </p:cNvSpPr>
            <p:nvPr/>
          </p:nvSpPr>
          <p:spPr bwMode="auto">
            <a:xfrm>
              <a:off x="7632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76" name="Line 380"/>
            <p:cNvSpPr>
              <a:spLocks noChangeShapeType="1"/>
            </p:cNvSpPr>
            <p:nvPr/>
          </p:nvSpPr>
          <p:spPr bwMode="auto">
            <a:xfrm>
              <a:off x="7824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77" name="Line 381"/>
            <p:cNvSpPr>
              <a:spLocks noChangeShapeType="1"/>
            </p:cNvSpPr>
            <p:nvPr/>
          </p:nvSpPr>
          <p:spPr bwMode="auto">
            <a:xfrm>
              <a:off x="7248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78" name="Line 382"/>
            <p:cNvSpPr>
              <a:spLocks noChangeShapeType="1"/>
            </p:cNvSpPr>
            <p:nvPr/>
          </p:nvSpPr>
          <p:spPr bwMode="auto">
            <a:xfrm>
              <a:off x="7440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79" name="Line 383"/>
            <p:cNvSpPr>
              <a:spLocks noChangeShapeType="1"/>
            </p:cNvSpPr>
            <p:nvPr/>
          </p:nvSpPr>
          <p:spPr bwMode="auto">
            <a:xfrm>
              <a:off x="7632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80" name="Line 384"/>
            <p:cNvSpPr>
              <a:spLocks noChangeShapeType="1"/>
            </p:cNvSpPr>
            <p:nvPr/>
          </p:nvSpPr>
          <p:spPr bwMode="auto">
            <a:xfrm>
              <a:off x="8016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81" name="Rectangle 385"/>
            <p:cNvSpPr>
              <a:spLocks noChangeArrowheads="1"/>
            </p:cNvSpPr>
            <p:nvPr/>
          </p:nvSpPr>
          <p:spPr bwMode="auto">
            <a:xfrm>
              <a:off x="8016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2" name="Line 386"/>
            <p:cNvSpPr>
              <a:spLocks noChangeShapeType="1"/>
            </p:cNvSpPr>
            <p:nvPr/>
          </p:nvSpPr>
          <p:spPr bwMode="auto">
            <a:xfrm>
              <a:off x="8400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83" name="Line 387"/>
            <p:cNvSpPr>
              <a:spLocks noChangeShapeType="1"/>
            </p:cNvSpPr>
            <p:nvPr/>
          </p:nvSpPr>
          <p:spPr bwMode="auto">
            <a:xfrm>
              <a:off x="8400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84" name="Line 388"/>
            <p:cNvSpPr>
              <a:spLocks noChangeShapeType="1"/>
            </p:cNvSpPr>
            <p:nvPr/>
          </p:nvSpPr>
          <p:spPr bwMode="auto">
            <a:xfrm>
              <a:off x="8592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85" name="Line 389"/>
            <p:cNvSpPr>
              <a:spLocks noChangeShapeType="1"/>
            </p:cNvSpPr>
            <p:nvPr/>
          </p:nvSpPr>
          <p:spPr bwMode="auto">
            <a:xfrm>
              <a:off x="8016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86" name="Line 390"/>
            <p:cNvSpPr>
              <a:spLocks noChangeShapeType="1"/>
            </p:cNvSpPr>
            <p:nvPr/>
          </p:nvSpPr>
          <p:spPr bwMode="auto">
            <a:xfrm>
              <a:off x="8208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87" name="Line 391"/>
            <p:cNvSpPr>
              <a:spLocks noChangeShapeType="1"/>
            </p:cNvSpPr>
            <p:nvPr/>
          </p:nvSpPr>
          <p:spPr bwMode="auto">
            <a:xfrm>
              <a:off x="8400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88" name="Line 392"/>
            <p:cNvSpPr>
              <a:spLocks noChangeShapeType="1"/>
            </p:cNvSpPr>
            <p:nvPr/>
          </p:nvSpPr>
          <p:spPr bwMode="auto">
            <a:xfrm>
              <a:off x="8784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89" name="Line 393"/>
            <p:cNvSpPr>
              <a:spLocks noChangeShapeType="1"/>
            </p:cNvSpPr>
            <p:nvPr/>
          </p:nvSpPr>
          <p:spPr bwMode="auto">
            <a:xfrm>
              <a:off x="8784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90" name="Rectangle 394"/>
            <p:cNvSpPr>
              <a:spLocks noChangeArrowheads="1"/>
            </p:cNvSpPr>
            <p:nvPr/>
          </p:nvSpPr>
          <p:spPr bwMode="auto">
            <a:xfrm>
              <a:off x="2640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91" name="Line 395"/>
            <p:cNvSpPr>
              <a:spLocks noChangeShapeType="1"/>
            </p:cNvSpPr>
            <p:nvPr/>
          </p:nvSpPr>
          <p:spPr bwMode="auto">
            <a:xfrm>
              <a:off x="3024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92" name="Line 396"/>
            <p:cNvSpPr>
              <a:spLocks noChangeShapeType="1"/>
            </p:cNvSpPr>
            <p:nvPr/>
          </p:nvSpPr>
          <p:spPr bwMode="auto">
            <a:xfrm>
              <a:off x="3408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93" name="Line 397"/>
            <p:cNvSpPr>
              <a:spLocks noChangeShapeType="1"/>
            </p:cNvSpPr>
            <p:nvPr/>
          </p:nvSpPr>
          <p:spPr bwMode="auto">
            <a:xfrm>
              <a:off x="3024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94" name="Line 398"/>
            <p:cNvSpPr>
              <a:spLocks noChangeShapeType="1"/>
            </p:cNvSpPr>
            <p:nvPr/>
          </p:nvSpPr>
          <p:spPr bwMode="auto">
            <a:xfrm>
              <a:off x="3216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95" name="Line 399"/>
            <p:cNvSpPr>
              <a:spLocks noChangeShapeType="1"/>
            </p:cNvSpPr>
            <p:nvPr/>
          </p:nvSpPr>
          <p:spPr bwMode="auto">
            <a:xfrm>
              <a:off x="2640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96" name="Line 400"/>
            <p:cNvSpPr>
              <a:spLocks noChangeShapeType="1"/>
            </p:cNvSpPr>
            <p:nvPr/>
          </p:nvSpPr>
          <p:spPr bwMode="auto">
            <a:xfrm>
              <a:off x="2832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97" name="Line 401"/>
            <p:cNvSpPr>
              <a:spLocks noChangeShapeType="1"/>
            </p:cNvSpPr>
            <p:nvPr/>
          </p:nvSpPr>
          <p:spPr bwMode="auto">
            <a:xfrm>
              <a:off x="3024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98" name="Line 402"/>
            <p:cNvSpPr>
              <a:spLocks noChangeShapeType="1"/>
            </p:cNvSpPr>
            <p:nvPr/>
          </p:nvSpPr>
          <p:spPr bwMode="auto">
            <a:xfrm>
              <a:off x="3408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499" name="Line 403"/>
            <p:cNvSpPr>
              <a:spLocks noChangeShapeType="1"/>
            </p:cNvSpPr>
            <p:nvPr/>
          </p:nvSpPr>
          <p:spPr bwMode="auto">
            <a:xfrm>
              <a:off x="2640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00" name="Line 404"/>
            <p:cNvSpPr>
              <a:spLocks noChangeShapeType="1"/>
            </p:cNvSpPr>
            <p:nvPr/>
          </p:nvSpPr>
          <p:spPr bwMode="auto">
            <a:xfrm>
              <a:off x="2640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01" name="Rectangle 405"/>
            <p:cNvSpPr>
              <a:spLocks noChangeArrowheads="1"/>
            </p:cNvSpPr>
            <p:nvPr/>
          </p:nvSpPr>
          <p:spPr bwMode="auto">
            <a:xfrm>
              <a:off x="3408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02" name="Line 406"/>
            <p:cNvSpPr>
              <a:spLocks noChangeShapeType="1"/>
            </p:cNvSpPr>
            <p:nvPr/>
          </p:nvSpPr>
          <p:spPr bwMode="auto">
            <a:xfrm>
              <a:off x="3792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03" name="Line 407"/>
            <p:cNvSpPr>
              <a:spLocks noChangeShapeType="1"/>
            </p:cNvSpPr>
            <p:nvPr/>
          </p:nvSpPr>
          <p:spPr bwMode="auto">
            <a:xfrm>
              <a:off x="3792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04" name="Line 408"/>
            <p:cNvSpPr>
              <a:spLocks noChangeShapeType="1"/>
            </p:cNvSpPr>
            <p:nvPr/>
          </p:nvSpPr>
          <p:spPr bwMode="auto">
            <a:xfrm>
              <a:off x="3984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05" name="Line 409"/>
            <p:cNvSpPr>
              <a:spLocks noChangeShapeType="1"/>
            </p:cNvSpPr>
            <p:nvPr/>
          </p:nvSpPr>
          <p:spPr bwMode="auto">
            <a:xfrm>
              <a:off x="3408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06" name="Line 410"/>
            <p:cNvSpPr>
              <a:spLocks noChangeShapeType="1"/>
            </p:cNvSpPr>
            <p:nvPr/>
          </p:nvSpPr>
          <p:spPr bwMode="auto">
            <a:xfrm>
              <a:off x="3600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07" name="Line 411"/>
            <p:cNvSpPr>
              <a:spLocks noChangeShapeType="1"/>
            </p:cNvSpPr>
            <p:nvPr/>
          </p:nvSpPr>
          <p:spPr bwMode="auto">
            <a:xfrm>
              <a:off x="3792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08" name="Line 412"/>
            <p:cNvSpPr>
              <a:spLocks noChangeShapeType="1"/>
            </p:cNvSpPr>
            <p:nvPr/>
          </p:nvSpPr>
          <p:spPr bwMode="auto">
            <a:xfrm>
              <a:off x="4176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09" name="Line 413"/>
            <p:cNvSpPr>
              <a:spLocks noChangeShapeType="1"/>
            </p:cNvSpPr>
            <p:nvPr/>
          </p:nvSpPr>
          <p:spPr bwMode="auto">
            <a:xfrm>
              <a:off x="4176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10" name="Rectangle 414"/>
            <p:cNvSpPr>
              <a:spLocks noChangeArrowheads="1"/>
            </p:cNvSpPr>
            <p:nvPr/>
          </p:nvSpPr>
          <p:spPr bwMode="auto">
            <a:xfrm>
              <a:off x="4176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11" name="Line 415"/>
            <p:cNvSpPr>
              <a:spLocks noChangeShapeType="1"/>
            </p:cNvSpPr>
            <p:nvPr/>
          </p:nvSpPr>
          <p:spPr bwMode="auto">
            <a:xfrm>
              <a:off x="4560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12" name="Line 416"/>
            <p:cNvSpPr>
              <a:spLocks noChangeShapeType="1"/>
            </p:cNvSpPr>
            <p:nvPr/>
          </p:nvSpPr>
          <p:spPr bwMode="auto">
            <a:xfrm>
              <a:off x="4944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13" name="Line 417"/>
            <p:cNvSpPr>
              <a:spLocks noChangeShapeType="1"/>
            </p:cNvSpPr>
            <p:nvPr/>
          </p:nvSpPr>
          <p:spPr bwMode="auto">
            <a:xfrm>
              <a:off x="4560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14" name="Line 418"/>
            <p:cNvSpPr>
              <a:spLocks noChangeShapeType="1"/>
            </p:cNvSpPr>
            <p:nvPr/>
          </p:nvSpPr>
          <p:spPr bwMode="auto">
            <a:xfrm>
              <a:off x="4752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15" name="Line 419"/>
            <p:cNvSpPr>
              <a:spLocks noChangeShapeType="1"/>
            </p:cNvSpPr>
            <p:nvPr/>
          </p:nvSpPr>
          <p:spPr bwMode="auto">
            <a:xfrm>
              <a:off x="4176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16" name="Line 420"/>
            <p:cNvSpPr>
              <a:spLocks noChangeShapeType="1"/>
            </p:cNvSpPr>
            <p:nvPr/>
          </p:nvSpPr>
          <p:spPr bwMode="auto">
            <a:xfrm>
              <a:off x="4368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17" name="Line 421"/>
            <p:cNvSpPr>
              <a:spLocks noChangeShapeType="1"/>
            </p:cNvSpPr>
            <p:nvPr/>
          </p:nvSpPr>
          <p:spPr bwMode="auto">
            <a:xfrm>
              <a:off x="4560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18" name="Line 422"/>
            <p:cNvSpPr>
              <a:spLocks noChangeShapeType="1"/>
            </p:cNvSpPr>
            <p:nvPr/>
          </p:nvSpPr>
          <p:spPr bwMode="auto">
            <a:xfrm>
              <a:off x="4944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19" name="Rectangle 423"/>
            <p:cNvSpPr>
              <a:spLocks noChangeArrowheads="1"/>
            </p:cNvSpPr>
            <p:nvPr/>
          </p:nvSpPr>
          <p:spPr bwMode="auto">
            <a:xfrm>
              <a:off x="4944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20" name="Line 424"/>
            <p:cNvSpPr>
              <a:spLocks noChangeShapeType="1"/>
            </p:cNvSpPr>
            <p:nvPr/>
          </p:nvSpPr>
          <p:spPr bwMode="auto">
            <a:xfrm>
              <a:off x="5328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21" name="Line 425"/>
            <p:cNvSpPr>
              <a:spLocks noChangeShapeType="1"/>
            </p:cNvSpPr>
            <p:nvPr/>
          </p:nvSpPr>
          <p:spPr bwMode="auto">
            <a:xfrm>
              <a:off x="5328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22" name="Line 426"/>
            <p:cNvSpPr>
              <a:spLocks noChangeShapeType="1"/>
            </p:cNvSpPr>
            <p:nvPr/>
          </p:nvSpPr>
          <p:spPr bwMode="auto">
            <a:xfrm>
              <a:off x="5520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23" name="Line 427"/>
            <p:cNvSpPr>
              <a:spLocks noChangeShapeType="1"/>
            </p:cNvSpPr>
            <p:nvPr/>
          </p:nvSpPr>
          <p:spPr bwMode="auto">
            <a:xfrm>
              <a:off x="4944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24" name="Line 428"/>
            <p:cNvSpPr>
              <a:spLocks noChangeShapeType="1"/>
            </p:cNvSpPr>
            <p:nvPr/>
          </p:nvSpPr>
          <p:spPr bwMode="auto">
            <a:xfrm>
              <a:off x="5136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25" name="Line 429"/>
            <p:cNvSpPr>
              <a:spLocks noChangeShapeType="1"/>
            </p:cNvSpPr>
            <p:nvPr/>
          </p:nvSpPr>
          <p:spPr bwMode="auto">
            <a:xfrm>
              <a:off x="5328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26" name="Line 430"/>
            <p:cNvSpPr>
              <a:spLocks noChangeShapeType="1"/>
            </p:cNvSpPr>
            <p:nvPr/>
          </p:nvSpPr>
          <p:spPr bwMode="auto">
            <a:xfrm>
              <a:off x="5712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27" name="Line 431"/>
            <p:cNvSpPr>
              <a:spLocks noChangeShapeType="1"/>
            </p:cNvSpPr>
            <p:nvPr/>
          </p:nvSpPr>
          <p:spPr bwMode="auto">
            <a:xfrm>
              <a:off x="5712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28" name="Rectangle 432"/>
            <p:cNvSpPr>
              <a:spLocks noChangeArrowheads="1"/>
            </p:cNvSpPr>
            <p:nvPr/>
          </p:nvSpPr>
          <p:spPr bwMode="auto">
            <a:xfrm>
              <a:off x="5712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29" name="Line 433"/>
            <p:cNvSpPr>
              <a:spLocks noChangeShapeType="1"/>
            </p:cNvSpPr>
            <p:nvPr/>
          </p:nvSpPr>
          <p:spPr bwMode="auto">
            <a:xfrm>
              <a:off x="6096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30" name="Line 434"/>
            <p:cNvSpPr>
              <a:spLocks noChangeShapeType="1"/>
            </p:cNvSpPr>
            <p:nvPr/>
          </p:nvSpPr>
          <p:spPr bwMode="auto">
            <a:xfrm>
              <a:off x="6480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31" name="Line 435"/>
            <p:cNvSpPr>
              <a:spLocks noChangeShapeType="1"/>
            </p:cNvSpPr>
            <p:nvPr/>
          </p:nvSpPr>
          <p:spPr bwMode="auto">
            <a:xfrm>
              <a:off x="6096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32" name="Line 436"/>
            <p:cNvSpPr>
              <a:spLocks noChangeShapeType="1"/>
            </p:cNvSpPr>
            <p:nvPr/>
          </p:nvSpPr>
          <p:spPr bwMode="auto">
            <a:xfrm>
              <a:off x="6288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33" name="Line 437"/>
            <p:cNvSpPr>
              <a:spLocks noChangeShapeType="1"/>
            </p:cNvSpPr>
            <p:nvPr/>
          </p:nvSpPr>
          <p:spPr bwMode="auto">
            <a:xfrm>
              <a:off x="5712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34" name="Line 438"/>
            <p:cNvSpPr>
              <a:spLocks noChangeShapeType="1"/>
            </p:cNvSpPr>
            <p:nvPr/>
          </p:nvSpPr>
          <p:spPr bwMode="auto">
            <a:xfrm>
              <a:off x="5904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35" name="Line 439"/>
            <p:cNvSpPr>
              <a:spLocks noChangeShapeType="1"/>
            </p:cNvSpPr>
            <p:nvPr/>
          </p:nvSpPr>
          <p:spPr bwMode="auto">
            <a:xfrm>
              <a:off x="6096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36" name="Line 440"/>
            <p:cNvSpPr>
              <a:spLocks noChangeShapeType="1"/>
            </p:cNvSpPr>
            <p:nvPr/>
          </p:nvSpPr>
          <p:spPr bwMode="auto">
            <a:xfrm>
              <a:off x="6480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37" name="Rectangle 441"/>
            <p:cNvSpPr>
              <a:spLocks noChangeArrowheads="1"/>
            </p:cNvSpPr>
            <p:nvPr/>
          </p:nvSpPr>
          <p:spPr bwMode="auto">
            <a:xfrm>
              <a:off x="6480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38" name="Line 442"/>
            <p:cNvSpPr>
              <a:spLocks noChangeShapeType="1"/>
            </p:cNvSpPr>
            <p:nvPr/>
          </p:nvSpPr>
          <p:spPr bwMode="auto">
            <a:xfrm>
              <a:off x="6864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39" name="Line 443"/>
            <p:cNvSpPr>
              <a:spLocks noChangeShapeType="1"/>
            </p:cNvSpPr>
            <p:nvPr/>
          </p:nvSpPr>
          <p:spPr bwMode="auto">
            <a:xfrm>
              <a:off x="6864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40" name="Line 444"/>
            <p:cNvSpPr>
              <a:spLocks noChangeShapeType="1"/>
            </p:cNvSpPr>
            <p:nvPr/>
          </p:nvSpPr>
          <p:spPr bwMode="auto">
            <a:xfrm>
              <a:off x="7056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41" name="Line 445"/>
            <p:cNvSpPr>
              <a:spLocks noChangeShapeType="1"/>
            </p:cNvSpPr>
            <p:nvPr/>
          </p:nvSpPr>
          <p:spPr bwMode="auto">
            <a:xfrm>
              <a:off x="6480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42" name="Line 446"/>
            <p:cNvSpPr>
              <a:spLocks noChangeShapeType="1"/>
            </p:cNvSpPr>
            <p:nvPr/>
          </p:nvSpPr>
          <p:spPr bwMode="auto">
            <a:xfrm>
              <a:off x="6672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43" name="Line 447"/>
            <p:cNvSpPr>
              <a:spLocks noChangeShapeType="1"/>
            </p:cNvSpPr>
            <p:nvPr/>
          </p:nvSpPr>
          <p:spPr bwMode="auto">
            <a:xfrm>
              <a:off x="6864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44" name="Line 448"/>
            <p:cNvSpPr>
              <a:spLocks noChangeShapeType="1"/>
            </p:cNvSpPr>
            <p:nvPr/>
          </p:nvSpPr>
          <p:spPr bwMode="auto">
            <a:xfrm>
              <a:off x="7248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45" name="Line 449"/>
            <p:cNvSpPr>
              <a:spLocks noChangeShapeType="1"/>
            </p:cNvSpPr>
            <p:nvPr/>
          </p:nvSpPr>
          <p:spPr bwMode="auto">
            <a:xfrm>
              <a:off x="7248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46" name="Rectangle 450"/>
            <p:cNvSpPr>
              <a:spLocks noChangeArrowheads="1"/>
            </p:cNvSpPr>
            <p:nvPr/>
          </p:nvSpPr>
          <p:spPr bwMode="auto">
            <a:xfrm>
              <a:off x="7248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47" name="Line 451"/>
            <p:cNvSpPr>
              <a:spLocks noChangeShapeType="1"/>
            </p:cNvSpPr>
            <p:nvPr/>
          </p:nvSpPr>
          <p:spPr bwMode="auto">
            <a:xfrm>
              <a:off x="7632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48" name="Line 452"/>
            <p:cNvSpPr>
              <a:spLocks noChangeShapeType="1"/>
            </p:cNvSpPr>
            <p:nvPr/>
          </p:nvSpPr>
          <p:spPr bwMode="auto">
            <a:xfrm>
              <a:off x="8016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49" name="Line 453"/>
            <p:cNvSpPr>
              <a:spLocks noChangeShapeType="1"/>
            </p:cNvSpPr>
            <p:nvPr/>
          </p:nvSpPr>
          <p:spPr bwMode="auto">
            <a:xfrm>
              <a:off x="7632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50" name="Line 454"/>
            <p:cNvSpPr>
              <a:spLocks noChangeShapeType="1"/>
            </p:cNvSpPr>
            <p:nvPr/>
          </p:nvSpPr>
          <p:spPr bwMode="auto">
            <a:xfrm>
              <a:off x="7824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51" name="Line 455"/>
            <p:cNvSpPr>
              <a:spLocks noChangeShapeType="1"/>
            </p:cNvSpPr>
            <p:nvPr/>
          </p:nvSpPr>
          <p:spPr bwMode="auto">
            <a:xfrm>
              <a:off x="7248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52" name="Line 456"/>
            <p:cNvSpPr>
              <a:spLocks noChangeShapeType="1"/>
            </p:cNvSpPr>
            <p:nvPr/>
          </p:nvSpPr>
          <p:spPr bwMode="auto">
            <a:xfrm>
              <a:off x="7440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53" name="Line 457"/>
            <p:cNvSpPr>
              <a:spLocks noChangeShapeType="1"/>
            </p:cNvSpPr>
            <p:nvPr/>
          </p:nvSpPr>
          <p:spPr bwMode="auto">
            <a:xfrm>
              <a:off x="7632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54" name="Line 458"/>
            <p:cNvSpPr>
              <a:spLocks noChangeShapeType="1"/>
            </p:cNvSpPr>
            <p:nvPr/>
          </p:nvSpPr>
          <p:spPr bwMode="auto">
            <a:xfrm>
              <a:off x="8016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55" name="Rectangle 459"/>
            <p:cNvSpPr>
              <a:spLocks noChangeArrowheads="1"/>
            </p:cNvSpPr>
            <p:nvPr/>
          </p:nvSpPr>
          <p:spPr bwMode="auto">
            <a:xfrm>
              <a:off x="8016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56" name="Line 460"/>
            <p:cNvSpPr>
              <a:spLocks noChangeShapeType="1"/>
            </p:cNvSpPr>
            <p:nvPr/>
          </p:nvSpPr>
          <p:spPr bwMode="auto">
            <a:xfrm>
              <a:off x="8400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57" name="Line 461"/>
            <p:cNvSpPr>
              <a:spLocks noChangeShapeType="1"/>
            </p:cNvSpPr>
            <p:nvPr/>
          </p:nvSpPr>
          <p:spPr bwMode="auto">
            <a:xfrm>
              <a:off x="8400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58" name="Line 462"/>
            <p:cNvSpPr>
              <a:spLocks noChangeShapeType="1"/>
            </p:cNvSpPr>
            <p:nvPr/>
          </p:nvSpPr>
          <p:spPr bwMode="auto">
            <a:xfrm>
              <a:off x="8592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59" name="Line 463"/>
            <p:cNvSpPr>
              <a:spLocks noChangeShapeType="1"/>
            </p:cNvSpPr>
            <p:nvPr/>
          </p:nvSpPr>
          <p:spPr bwMode="auto">
            <a:xfrm>
              <a:off x="8016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60" name="Line 464"/>
            <p:cNvSpPr>
              <a:spLocks noChangeShapeType="1"/>
            </p:cNvSpPr>
            <p:nvPr/>
          </p:nvSpPr>
          <p:spPr bwMode="auto">
            <a:xfrm>
              <a:off x="8208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61" name="Line 465"/>
            <p:cNvSpPr>
              <a:spLocks noChangeShapeType="1"/>
            </p:cNvSpPr>
            <p:nvPr/>
          </p:nvSpPr>
          <p:spPr bwMode="auto">
            <a:xfrm>
              <a:off x="8400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62" name="Line 466"/>
            <p:cNvSpPr>
              <a:spLocks noChangeShapeType="1"/>
            </p:cNvSpPr>
            <p:nvPr/>
          </p:nvSpPr>
          <p:spPr bwMode="auto">
            <a:xfrm>
              <a:off x="8784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63" name="Line 467"/>
            <p:cNvSpPr>
              <a:spLocks noChangeShapeType="1"/>
            </p:cNvSpPr>
            <p:nvPr/>
          </p:nvSpPr>
          <p:spPr bwMode="auto">
            <a:xfrm>
              <a:off x="8784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64" name="Rectangle 468"/>
            <p:cNvSpPr>
              <a:spLocks noChangeArrowheads="1"/>
            </p:cNvSpPr>
            <p:nvPr/>
          </p:nvSpPr>
          <p:spPr bwMode="auto">
            <a:xfrm>
              <a:off x="2640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65" name="Line 469"/>
            <p:cNvSpPr>
              <a:spLocks noChangeShapeType="1"/>
            </p:cNvSpPr>
            <p:nvPr/>
          </p:nvSpPr>
          <p:spPr bwMode="auto">
            <a:xfrm>
              <a:off x="3024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66" name="Line 470"/>
            <p:cNvSpPr>
              <a:spLocks noChangeShapeType="1"/>
            </p:cNvSpPr>
            <p:nvPr/>
          </p:nvSpPr>
          <p:spPr bwMode="auto">
            <a:xfrm>
              <a:off x="3408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67" name="Line 471"/>
            <p:cNvSpPr>
              <a:spLocks noChangeShapeType="1"/>
            </p:cNvSpPr>
            <p:nvPr/>
          </p:nvSpPr>
          <p:spPr bwMode="auto">
            <a:xfrm>
              <a:off x="3024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68" name="Line 472"/>
            <p:cNvSpPr>
              <a:spLocks noChangeShapeType="1"/>
            </p:cNvSpPr>
            <p:nvPr/>
          </p:nvSpPr>
          <p:spPr bwMode="auto">
            <a:xfrm>
              <a:off x="3216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69" name="Line 473"/>
            <p:cNvSpPr>
              <a:spLocks noChangeShapeType="1"/>
            </p:cNvSpPr>
            <p:nvPr/>
          </p:nvSpPr>
          <p:spPr bwMode="auto">
            <a:xfrm>
              <a:off x="2640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70" name="Line 474"/>
            <p:cNvSpPr>
              <a:spLocks noChangeShapeType="1"/>
            </p:cNvSpPr>
            <p:nvPr/>
          </p:nvSpPr>
          <p:spPr bwMode="auto">
            <a:xfrm>
              <a:off x="2832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71" name="Line 475"/>
            <p:cNvSpPr>
              <a:spLocks noChangeShapeType="1"/>
            </p:cNvSpPr>
            <p:nvPr/>
          </p:nvSpPr>
          <p:spPr bwMode="auto">
            <a:xfrm>
              <a:off x="3024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72" name="Line 476"/>
            <p:cNvSpPr>
              <a:spLocks noChangeShapeType="1"/>
            </p:cNvSpPr>
            <p:nvPr/>
          </p:nvSpPr>
          <p:spPr bwMode="auto">
            <a:xfrm>
              <a:off x="3408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73" name="Line 477"/>
            <p:cNvSpPr>
              <a:spLocks noChangeShapeType="1"/>
            </p:cNvSpPr>
            <p:nvPr/>
          </p:nvSpPr>
          <p:spPr bwMode="auto">
            <a:xfrm>
              <a:off x="2640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74" name="Line 478"/>
            <p:cNvSpPr>
              <a:spLocks noChangeShapeType="1"/>
            </p:cNvSpPr>
            <p:nvPr/>
          </p:nvSpPr>
          <p:spPr bwMode="auto">
            <a:xfrm>
              <a:off x="2640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75" name="Rectangle 479"/>
            <p:cNvSpPr>
              <a:spLocks noChangeArrowheads="1"/>
            </p:cNvSpPr>
            <p:nvPr/>
          </p:nvSpPr>
          <p:spPr bwMode="auto">
            <a:xfrm>
              <a:off x="3408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76" name="Line 480"/>
            <p:cNvSpPr>
              <a:spLocks noChangeShapeType="1"/>
            </p:cNvSpPr>
            <p:nvPr/>
          </p:nvSpPr>
          <p:spPr bwMode="auto">
            <a:xfrm>
              <a:off x="3792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77" name="Line 481"/>
            <p:cNvSpPr>
              <a:spLocks noChangeShapeType="1"/>
            </p:cNvSpPr>
            <p:nvPr/>
          </p:nvSpPr>
          <p:spPr bwMode="auto">
            <a:xfrm>
              <a:off x="3792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78" name="Line 482"/>
            <p:cNvSpPr>
              <a:spLocks noChangeShapeType="1"/>
            </p:cNvSpPr>
            <p:nvPr/>
          </p:nvSpPr>
          <p:spPr bwMode="auto">
            <a:xfrm>
              <a:off x="3984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79" name="Line 483"/>
            <p:cNvSpPr>
              <a:spLocks noChangeShapeType="1"/>
            </p:cNvSpPr>
            <p:nvPr/>
          </p:nvSpPr>
          <p:spPr bwMode="auto">
            <a:xfrm>
              <a:off x="3408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80" name="Line 484"/>
            <p:cNvSpPr>
              <a:spLocks noChangeShapeType="1"/>
            </p:cNvSpPr>
            <p:nvPr/>
          </p:nvSpPr>
          <p:spPr bwMode="auto">
            <a:xfrm>
              <a:off x="3600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81" name="Line 485"/>
            <p:cNvSpPr>
              <a:spLocks noChangeShapeType="1"/>
            </p:cNvSpPr>
            <p:nvPr/>
          </p:nvSpPr>
          <p:spPr bwMode="auto">
            <a:xfrm>
              <a:off x="3792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82" name="Line 486"/>
            <p:cNvSpPr>
              <a:spLocks noChangeShapeType="1"/>
            </p:cNvSpPr>
            <p:nvPr/>
          </p:nvSpPr>
          <p:spPr bwMode="auto">
            <a:xfrm>
              <a:off x="4176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83" name="Line 487"/>
            <p:cNvSpPr>
              <a:spLocks noChangeShapeType="1"/>
            </p:cNvSpPr>
            <p:nvPr/>
          </p:nvSpPr>
          <p:spPr bwMode="auto">
            <a:xfrm>
              <a:off x="4176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84" name="Rectangle 488"/>
            <p:cNvSpPr>
              <a:spLocks noChangeArrowheads="1"/>
            </p:cNvSpPr>
            <p:nvPr/>
          </p:nvSpPr>
          <p:spPr bwMode="auto">
            <a:xfrm>
              <a:off x="4176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85" name="Line 489"/>
            <p:cNvSpPr>
              <a:spLocks noChangeShapeType="1"/>
            </p:cNvSpPr>
            <p:nvPr/>
          </p:nvSpPr>
          <p:spPr bwMode="auto">
            <a:xfrm>
              <a:off x="4560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86" name="Line 490"/>
            <p:cNvSpPr>
              <a:spLocks noChangeShapeType="1"/>
            </p:cNvSpPr>
            <p:nvPr/>
          </p:nvSpPr>
          <p:spPr bwMode="auto">
            <a:xfrm>
              <a:off x="4944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87" name="Line 491"/>
            <p:cNvSpPr>
              <a:spLocks noChangeShapeType="1"/>
            </p:cNvSpPr>
            <p:nvPr/>
          </p:nvSpPr>
          <p:spPr bwMode="auto">
            <a:xfrm>
              <a:off x="4560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88" name="Line 492"/>
            <p:cNvSpPr>
              <a:spLocks noChangeShapeType="1"/>
            </p:cNvSpPr>
            <p:nvPr/>
          </p:nvSpPr>
          <p:spPr bwMode="auto">
            <a:xfrm>
              <a:off x="4752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89" name="Line 493"/>
            <p:cNvSpPr>
              <a:spLocks noChangeShapeType="1"/>
            </p:cNvSpPr>
            <p:nvPr/>
          </p:nvSpPr>
          <p:spPr bwMode="auto">
            <a:xfrm>
              <a:off x="4176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90" name="Line 494"/>
            <p:cNvSpPr>
              <a:spLocks noChangeShapeType="1"/>
            </p:cNvSpPr>
            <p:nvPr/>
          </p:nvSpPr>
          <p:spPr bwMode="auto">
            <a:xfrm>
              <a:off x="4368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91" name="Line 495"/>
            <p:cNvSpPr>
              <a:spLocks noChangeShapeType="1"/>
            </p:cNvSpPr>
            <p:nvPr/>
          </p:nvSpPr>
          <p:spPr bwMode="auto">
            <a:xfrm>
              <a:off x="4560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92" name="Line 496"/>
            <p:cNvSpPr>
              <a:spLocks noChangeShapeType="1"/>
            </p:cNvSpPr>
            <p:nvPr/>
          </p:nvSpPr>
          <p:spPr bwMode="auto">
            <a:xfrm>
              <a:off x="4944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93" name="Rectangle 497"/>
            <p:cNvSpPr>
              <a:spLocks noChangeArrowheads="1"/>
            </p:cNvSpPr>
            <p:nvPr/>
          </p:nvSpPr>
          <p:spPr bwMode="auto">
            <a:xfrm>
              <a:off x="4944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94" name="Line 498"/>
            <p:cNvSpPr>
              <a:spLocks noChangeShapeType="1"/>
            </p:cNvSpPr>
            <p:nvPr/>
          </p:nvSpPr>
          <p:spPr bwMode="auto">
            <a:xfrm>
              <a:off x="5328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95" name="Line 499"/>
            <p:cNvSpPr>
              <a:spLocks noChangeShapeType="1"/>
            </p:cNvSpPr>
            <p:nvPr/>
          </p:nvSpPr>
          <p:spPr bwMode="auto">
            <a:xfrm>
              <a:off x="5328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96" name="Line 500"/>
            <p:cNvSpPr>
              <a:spLocks noChangeShapeType="1"/>
            </p:cNvSpPr>
            <p:nvPr/>
          </p:nvSpPr>
          <p:spPr bwMode="auto">
            <a:xfrm>
              <a:off x="5520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97" name="Line 501"/>
            <p:cNvSpPr>
              <a:spLocks noChangeShapeType="1"/>
            </p:cNvSpPr>
            <p:nvPr/>
          </p:nvSpPr>
          <p:spPr bwMode="auto">
            <a:xfrm>
              <a:off x="4944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98" name="Line 502"/>
            <p:cNvSpPr>
              <a:spLocks noChangeShapeType="1"/>
            </p:cNvSpPr>
            <p:nvPr/>
          </p:nvSpPr>
          <p:spPr bwMode="auto">
            <a:xfrm>
              <a:off x="5136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599" name="Line 503"/>
            <p:cNvSpPr>
              <a:spLocks noChangeShapeType="1"/>
            </p:cNvSpPr>
            <p:nvPr/>
          </p:nvSpPr>
          <p:spPr bwMode="auto">
            <a:xfrm>
              <a:off x="5328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00" name="Line 504"/>
            <p:cNvSpPr>
              <a:spLocks noChangeShapeType="1"/>
            </p:cNvSpPr>
            <p:nvPr/>
          </p:nvSpPr>
          <p:spPr bwMode="auto">
            <a:xfrm>
              <a:off x="5712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01" name="Line 505"/>
            <p:cNvSpPr>
              <a:spLocks noChangeShapeType="1"/>
            </p:cNvSpPr>
            <p:nvPr/>
          </p:nvSpPr>
          <p:spPr bwMode="auto">
            <a:xfrm>
              <a:off x="5712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02" name="Rectangle 506"/>
            <p:cNvSpPr>
              <a:spLocks noChangeArrowheads="1"/>
            </p:cNvSpPr>
            <p:nvPr/>
          </p:nvSpPr>
          <p:spPr bwMode="auto">
            <a:xfrm>
              <a:off x="5712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03" name="Line 507"/>
            <p:cNvSpPr>
              <a:spLocks noChangeShapeType="1"/>
            </p:cNvSpPr>
            <p:nvPr/>
          </p:nvSpPr>
          <p:spPr bwMode="auto">
            <a:xfrm>
              <a:off x="6096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04" name="Line 508"/>
            <p:cNvSpPr>
              <a:spLocks noChangeShapeType="1"/>
            </p:cNvSpPr>
            <p:nvPr/>
          </p:nvSpPr>
          <p:spPr bwMode="auto">
            <a:xfrm>
              <a:off x="6480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05" name="Line 509"/>
            <p:cNvSpPr>
              <a:spLocks noChangeShapeType="1"/>
            </p:cNvSpPr>
            <p:nvPr/>
          </p:nvSpPr>
          <p:spPr bwMode="auto">
            <a:xfrm>
              <a:off x="6096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06" name="Line 510"/>
            <p:cNvSpPr>
              <a:spLocks noChangeShapeType="1"/>
            </p:cNvSpPr>
            <p:nvPr/>
          </p:nvSpPr>
          <p:spPr bwMode="auto">
            <a:xfrm>
              <a:off x="6288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07" name="Line 511"/>
            <p:cNvSpPr>
              <a:spLocks noChangeShapeType="1"/>
            </p:cNvSpPr>
            <p:nvPr/>
          </p:nvSpPr>
          <p:spPr bwMode="auto">
            <a:xfrm>
              <a:off x="5712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08" name="Line 512"/>
            <p:cNvSpPr>
              <a:spLocks noChangeShapeType="1"/>
            </p:cNvSpPr>
            <p:nvPr/>
          </p:nvSpPr>
          <p:spPr bwMode="auto">
            <a:xfrm>
              <a:off x="5904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09" name="Line 513"/>
            <p:cNvSpPr>
              <a:spLocks noChangeShapeType="1"/>
            </p:cNvSpPr>
            <p:nvPr/>
          </p:nvSpPr>
          <p:spPr bwMode="auto">
            <a:xfrm>
              <a:off x="6096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10" name="Line 514"/>
            <p:cNvSpPr>
              <a:spLocks noChangeShapeType="1"/>
            </p:cNvSpPr>
            <p:nvPr/>
          </p:nvSpPr>
          <p:spPr bwMode="auto">
            <a:xfrm>
              <a:off x="6480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11" name="Rectangle 515"/>
            <p:cNvSpPr>
              <a:spLocks noChangeArrowheads="1"/>
            </p:cNvSpPr>
            <p:nvPr/>
          </p:nvSpPr>
          <p:spPr bwMode="auto">
            <a:xfrm>
              <a:off x="6480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12" name="Line 516"/>
            <p:cNvSpPr>
              <a:spLocks noChangeShapeType="1"/>
            </p:cNvSpPr>
            <p:nvPr/>
          </p:nvSpPr>
          <p:spPr bwMode="auto">
            <a:xfrm>
              <a:off x="6864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13" name="Line 517"/>
            <p:cNvSpPr>
              <a:spLocks noChangeShapeType="1"/>
            </p:cNvSpPr>
            <p:nvPr/>
          </p:nvSpPr>
          <p:spPr bwMode="auto">
            <a:xfrm>
              <a:off x="6864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14" name="Line 518"/>
            <p:cNvSpPr>
              <a:spLocks noChangeShapeType="1"/>
            </p:cNvSpPr>
            <p:nvPr/>
          </p:nvSpPr>
          <p:spPr bwMode="auto">
            <a:xfrm>
              <a:off x="7056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15" name="Line 519"/>
            <p:cNvSpPr>
              <a:spLocks noChangeShapeType="1"/>
            </p:cNvSpPr>
            <p:nvPr/>
          </p:nvSpPr>
          <p:spPr bwMode="auto">
            <a:xfrm>
              <a:off x="6480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16" name="Line 520"/>
            <p:cNvSpPr>
              <a:spLocks noChangeShapeType="1"/>
            </p:cNvSpPr>
            <p:nvPr/>
          </p:nvSpPr>
          <p:spPr bwMode="auto">
            <a:xfrm>
              <a:off x="6672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17" name="Line 521"/>
            <p:cNvSpPr>
              <a:spLocks noChangeShapeType="1"/>
            </p:cNvSpPr>
            <p:nvPr/>
          </p:nvSpPr>
          <p:spPr bwMode="auto">
            <a:xfrm>
              <a:off x="6864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18" name="Line 522"/>
            <p:cNvSpPr>
              <a:spLocks noChangeShapeType="1"/>
            </p:cNvSpPr>
            <p:nvPr/>
          </p:nvSpPr>
          <p:spPr bwMode="auto">
            <a:xfrm>
              <a:off x="7248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19" name="Line 523"/>
            <p:cNvSpPr>
              <a:spLocks noChangeShapeType="1"/>
            </p:cNvSpPr>
            <p:nvPr/>
          </p:nvSpPr>
          <p:spPr bwMode="auto">
            <a:xfrm>
              <a:off x="7248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20" name="Rectangle 524"/>
            <p:cNvSpPr>
              <a:spLocks noChangeArrowheads="1"/>
            </p:cNvSpPr>
            <p:nvPr/>
          </p:nvSpPr>
          <p:spPr bwMode="auto">
            <a:xfrm>
              <a:off x="7248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21" name="Line 525"/>
            <p:cNvSpPr>
              <a:spLocks noChangeShapeType="1"/>
            </p:cNvSpPr>
            <p:nvPr/>
          </p:nvSpPr>
          <p:spPr bwMode="auto">
            <a:xfrm>
              <a:off x="7632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22" name="Line 526"/>
            <p:cNvSpPr>
              <a:spLocks noChangeShapeType="1"/>
            </p:cNvSpPr>
            <p:nvPr/>
          </p:nvSpPr>
          <p:spPr bwMode="auto">
            <a:xfrm>
              <a:off x="8016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23" name="Line 527"/>
            <p:cNvSpPr>
              <a:spLocks noChangeShapeType="1"/>
            </p:cNvSpPr>
            <p:nvPr/>
          </p:nvSpPr>
          <p:spPr bwMode="auto">
            <a:xfrm>
              <a:off x="7632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24" name="Line 528"/>
            <p:cNvSpPr>
              <a:spLocks noChangeShapeType="1"/>
            </p:cNvSpPr>
            <p:nvPr/>
          </p:nvSpPr>
          <p:spPr bwMode="auto">
            <a:xfrm>
              <a:off x="7824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25" name="Line 529"/>
            <p:cNvSpPr>
              <a:spLocks noChangeShapeType="1"/>
            </p:cNvSpPr>
            <p:nvPr/>
          </p:nvSpPr>
          <p:spPr bwMode="auto">
            <a:xfrm>
              <a:off x="7248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26" name="Line 530"/>
            <p:cNvSpPr>
              <a:spLocks noChangeShapeType="1"/>
            </p:cNvSpPr>
            <p:nvPr/>
          </p:nvSpPr>
          <p:spPr bwMode="auto">
            <a:xfrm>
              <a:off x="7440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27" name="Line 531"/>
            <p:cNvSpPr>
              <a:spLocks noChangeShapeType="1"/>
            </p:cNvSpPr>
            <p:nvPr/>
          </p:nvSpPr>
          <p:spPr bwMode="auto">
            <a:xfrm>
              <a:off x="7632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28" name="Line 532"/>
            <p:cNvSpPr>
              <a:spLocks noChangeShapeType="1"/>
            </p:cNvSpPr>
            <p:nvPr/>
          </p:nvSpPr>
          <p:spPr bwMode="auto">
            <a:xfrm>
              <a:off x="8016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29" name="Rectangle 533"/>
            <p:cNvSpPr>
              <a:spLocks noChangeArrowheads="1"/>
            </p:cNvSpPr>
            <p:nvPr/>
          </p:nvSpPr>
          <p:spPr bwMode="auto">
            <a:xfrm>
              <a:off x="8016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30" name="Line 534"/>
            <p:cNvSpPr>
              <a:spLocks noChangeShapeType="1"/>
            </p:cNvSpPr>
            <p:nvPr/>
          </p:nvSpPr>
          <p:spPr bwMode="auto">
            <a:xfrm>
              <a:off x="8400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31" name="Line 535"/>
            <p:cNvSpPr>
              <a:spLocks noChangeShapeType="1"/>
            </p:cNvSpPr>
            <p:nvPr/>
          </p:nvSpPr>
          <p:spPr bwMode="auto">
            <a:xfrm>
              <a:off x="8400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32" name="Line 536"/>
            <p:cNvSpPr>
              <a:spLocks noChangeShapeType="1"/>
            </p:cNvSpPr>
            <p:nvPr/>
          </p:nvSpPr>
          <p:spPr bwMode="auto">
            <a:xfrm>
              <a:off x="8592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33" name="Line 537"/>
            <p:cNvSpPr>
              <a:spLocks noChangeShapeType="1"/>
            </p:cNvSpPr>
            <p:nvPr/>
          </p:nvSpPr>
          <p:spPr bwMode="auto">
            <a:xfrm>
              <a:off x="8016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34" name="Line 538"/>
            <p:cNvSpPr>
              <a:spLocks noChangeShapeType="1"/>
            </p:cNvSpPr>
            <p:nvPr/>
          </p:nvSpPr>
          <p:spPr bwMode="auto">
            <a:xfrm>
              <a:off x="8208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35" name="Line 539"/>
            <p:cNvSpPr>
              <a:spLocks noChangeShapeType="1"/>
            </p:cNvSpPr>
            <p:nvPr/>
          </p:nvSpPr>
          <p:spPr bwMode="auto">
            <a:xfrm>
              <a:off x="8400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36" name="Line 540"/>
            <p:cNvSpPr>
              <a:spLocks noChangeShapeType="1"/>
            </p:cNvSpPr>
            <p:nvPr/>
          </p:nvSpPr>
          <p:spPr bwMode="auto">
            <a:xfrm>
              <a:off x="8784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37" name="Line 541"/>
            <p:cNvSpPr>
              <a:spLocks noChangeShapeType="1"/>
            </p:cNvSpPr>
            <p:nvPr/>
          </p:nvSpPr>
          <p:spPr bwMode="auto">
            <a:xfrm>
              <a:off x="8784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38" name="Rectangle 542"/>
            <p:cNvSpPr>
              <a:spLocks noChangeArrowheads="1"/>
            </p:cNvSpPr>
            <p:nvPr/>
          </p:nvSpPr>
          <p:spPr bwMode="auto">
            <a:xfrm>
              <a:off x="2640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39" name="Line 543"/>
            <p:cNvSpPr>
              <a:spLocks noChangeShapeType="1"/>
            </p:cNvSpPr>
            <p:nvPr/>
          </p:nvSpPr>
          <p:spPr bwMode="auto">
            <a:xfrm>
              <a:off x="3024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0" name="Line 544"/>
            <p:cNvSpPr>
              <a:spLocks noChangeShapeType="1"/>
            </p:cNvSpPr>
            <p:nvPr/>
          </p:nvSpPr>
          <p:spPr bwMode="auto">
            <a:xfrm>
              <a:off x="3408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1" name="Line 545"/>
            <p:cNvSpPr>
              <a:spLocks noChangeShapeType="1"/>
            </p:cNvSpPr>
            <p:nvPr/>
          </p:nvSpPr>
          <p:spPr bwMode="auto">
            <a:xfrm>
              <a:off x="3024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2" name="Line 546"/>
            <p:cNvSpPr>
              <a:spLocks noChangeShapeType="1"/>
            </p:cNvSpPr>
            <p:nvPr/>
          </p:nvSpPr>
          <p:spPr bwMode="auto">
            <a:xfrm>
              <a:off x="3216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3" name="Line 547"/>
            <p:cNvSpPr>
              <a:spLocks noChangeShapeType="1"/>
            </p:cNvSpPr>
            <p:nvPr/>
          </p:nvSpPr>
          <p:spPr bwMode="auto">
            <a:xfrm>
              <a:off x="2640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4" name="Line 548"/>
            <p:cNvSpPr>
              <a:spLocks noChangeShapeType="1"/>
            </p:cNvSpPr>
            <p:nvPr/>
          </p:nvSpPr>
          <p:spPr bwMode="auto">
            <a:xfrm>
              <a:off x="2832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5" name="Line 549"/>
            <p:cNvSpPr>
              <a:spLocks noChangeShapeType="1"/>
            </p:cNvSpPr>
            <p:nvPr/>
          </p:nvSpPr>
          <p:spPr bwMode="auto">
            <a:xfrm>
              <a:off x="3024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6" name="Line 550"/>
            <p:cNvSpPr>
              <a:spLocks noChangeShapeType="1"/>
            </p:cNvSpPr>
            <p:nvPr/>
          </p:nvSpPr>
          <p:spPr bwMode="auto">
            <a:xfrm>
              <a:off x="3408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7" name="Line 551"/>
            <p:cNvSpPr>
              <a:spLocks noChangeShapeType="1"/>
            </p:cNvSpPr>
            <p:nvPr/>
          </p:nvSpPr>
          <p:spPr bwMode="auto">
            <a:xfrm>
              <a:off x="2640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8" name="Line 552"/>
            <p:cNvSpPr>
              <a:spLocks noChangeShapeType="1"/>
            </p:cNvSpPr>
            <p:nvPr/>
          </p:nvSpPr>
          <p:spPr bwMode="auto">
            <a:xfrm>
              <a:off x="2640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49" name="Rectangle 553"/>
            <p:cNvSpPr>
              <a:spLocks noChangeArrowheads="1"/>
            </p:cNvSpPr>
            <p:nvPr/>
          </p:nvSpPr>
          <p:spPr bwMode="auto">
            <a:xfrm>
              <a:off x="3408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50" name="Line 554"/>
            <p:cNvSpPr>
              <a:spLocks noChangeShapeType="1"/>
            </p:cNvSpPr>
            <p:nvPr/>
          </p:nvSpPr>
          <p:spPr bwMode="auto">
            <a:xfrm>
              <a:off x="3792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51" name="Line 555"/>
            <p:cNvSpPr>
              <a:spLocks noChangeShapeType="1"/>
            </p:cNvSpPr>
            <p:nvPr/>
          </p:nvSpPr>
          <p:spPr bwMode="auto">
            <a:xfrm>
              <a:off x="3792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52" name="Line 556"/>
            <p:cNvSpPr>
              <a:spLocks noChangeShapeType="1"/>
            </p:cNvSpPr>
            <p:nvPr/>
          </p:nvSpPr>
          <p:spPr bwMode="auto">
            <a:xfrm>
              <a:off x="3984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53" name="Line 557"/>
            <p:cNvSpPr>
              <a:spLocks noChangeShapeType="1"/>
            </p:cNvSpPr>
            <p:nvPr/>
          </p:nvSpPr>
          <p:spPr bwMode="auto">
            <a:xfrm>
              <a:off x="3408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54" name="Line 558"/>
            <p:cNvSpPr>
              <a:spLocks noChangeShapeType="1"/>
            </p:cNvSpPr>
            <p:nvPr/>
          </p:nvSpPr>
          <p:spPr bwMode="auto">
            <a:xfrm>
              <a:off x="3600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55" name="Line 559"/>
            <p:cNvSpPr>
              <a:spLocks noChangeShapeType="1"/>
            </p:cNvSpPr>
            <p:nvPr/>
          </p:nvSpPr>
          <p:spPr bwMode="auto">
            <a:xfrm>
              <a:off x="3792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56" name="Line 560"/>
            <p:cNvSpPr>
              <a:spLocks noChangeShapeType="1"/>
            </p:cNvSpPr>
            <p:nvPr/>
          </p:nvSpPr>
          <p:spPr bwMode="auto">
            <a:xfrm>
              <a:off x="4176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57" name="Line 561"/>
            <p:cNvSpPr>
              <a:spLocks noChangeShapeType="1"/>
            </p:cNvSpPr>
            <p:nvPr/>
          </p:nvSpPr>
          <p:spPr bwMode="auto">
            <a:xfrm>
              <a:off x="4176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58" name="Rectangle 562"/>
            <p:cNvSpPr>
              <a:spLocks noChangeArrowheads="1"/>
            </p:cNvSpPr>
            <p:nvPr/>
          </p:nvSpPr>
          <p:spPr bwMode="auto">
            <a:xfrm>
              <a:off x="4176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59" name="Line 563"/>
            <p:cNvSpPr>
              <a:spLocks noChangeShapeType="1"/>
            </p:cNvSpPr>
            <p:nvPr/>
          </p:nvSpPr>
          <p:spPr bwMode="auto">
            <a:xfrm>
              <a:off x="4560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60" name="Line 564"/>
            <p:cNvSpPr>
              <a:spLocks noChangeShapeType="1"/>
            </p:cNvSpPr>
            <p:nvPr/>
          </p:nvSpPr>
          <p:spPr bwMode="auto">
            <a:xfrm>
              <a:off x="4944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61" name="Line 565"/>
            <p:cNvSpPr>
              <a:spLocks noChangeShapeType="1"/>
            </p:cNvSpPr>
            <p:nvPr/>
          </p:nvSpPr>
          <p:spPr bwMode="auto">
            <a:xfrm>
              <a:off x="4560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62" name="Line 566"/>
            <p:cNvSpPr>
              <a:spLocks noChangeShapeType="1"/>
            </p:cNvSpPr>
            <p:nvPr/>
          </p:nvSpPr>
          <p:spPr bwMode="auto">
            <a:xfrm>
              <a:off x="4752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63" name="Line 567"/>
            <p:cNvSpPr>
              <a:spLocks noChangeShapeType="1"/>
            </p:cNvSpPr>
            <p:nvPr/>
          </p:nvSpPr>
          <p:spPr bwMode="auto">
            <a:xfrm>
              <a:off x="4176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64" name="Line 568"/>
            <p:cNvSpPr>
              <a:spLocks noChangeShapeType="1"/>
            </p:cNvSpPr>
            <p:nvPr/>
          </p:nvSpPr>
          <p:spPr bwMode="auto">
            <a:xfrm>
              <a:off x="4368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65" name="Line 569"/>
            <p:cNvSpPr>
              <a:spLocks noChangeShapeType="1"/>
            </p:cNvSpPr>
            <p:nvPr/>
          </p:nvSpPr>
          <p:spPr bwMode="auto">
            <a:xfrm>
              <a:off x="4560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66" name="Line 570"/>
            <p:cNvSpPr>
              <a:spLocks noChangeShapeType="1"/>
            </p:cNvSpPr>
            <p:nvPr/>
          </p:nvSpPr>
          <p:spPr bwMode="auto">
            <a:xfrm>
              <a:off x="4944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67" name="Rectangle 571"/>
            <p:cNvSpPr>
              <a:spLocks noChangeArrowheads="1"/>
            </p:cNvSpPr>
            <p:nvPr/>
          </p:nvSpPr>
          <p:spPr bwMode="auto">
            <a:xfrm>
              <a:off x="4944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68" name="Line 572"/>
            <p:cNvSpPr>
              <a:spLocks noChangeShapeType="1"/>
            </p:cNvSpPr>
            <p:nvPr/>
          </p:nvSpPr>
          <p:spPr bwMode="auto">
            <a:xfrm>
              <a:off x="5328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69" name="Line 573"/>
            <p:cNvSpPr>
              <a:spLocks noChangeShapeType="1"/>
            </p:cNvSpPr>
            <p:nvPr/>
          </p:nvSpPr>
          <p:spPr bwMode="auto">
            <a:xfrm>
              <a:off x="5328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70" name="Line 574"/>
            <p:cNvSpPr>
              <a:spLocks noChangeShapeType="1"/>
            </p:cNvSpPr>
            <p:nvPr/>
          </p:nvSpPr>
          <p:spPr bwMode="auto">
            <a:xfrm>
              <a:off x="5520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71" name="Line 575"/>
            <p:cNvSpPr>
              <a:spLocks noChangeShapeType="1"/>
            </p:cNvSpPr>
            <p:nvPr/>
          </p:nvSpPr>
          <p:spPr bwMode="auto">
            <a:xfrm>
              <a:off x="4944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72" name="Line 576"/>
            <p:cNvSpPr>
              <a:spLocks noChangeShapeType="1"/>
            </p:cNvSpPr>
            <p:nvPr/>
          </p:nvSpPr>
          <p:spPr bwMode="auto">
            <a:xfrm>
              <a:off x="5136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73" name="Line 577"/>
            <p:cNvSpPr>
              <a:spLocks noChangeShapeType="1"/>
            </p:cNvSpPr>
            <p:nvPr/>
          </p:nvSpPr>
          <p:spPr bwMode="auto">
            <a:xfrm>
              <a:off x="5328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74" name="Line 578"/>
            <p:cNvSpPr>
              <a:spLocks noChangeShapeType="1"/>
            </p:cNvSpPr>
            <p:nvPr/>
          </p:nvSpPr>
          <p:spPr bwMode="auto">
            <a:xfrm>
              <a:off x="5712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75" name="Line 579"/>
            <p:cNvSpPr>
              <a:spLocks noChangeShapeType="1"/>
            </p:cNvSpPr>
            <p:nvPr/>
          </p:nvSpPr>
          <p:spPr bwMode="auto">
            <a:xfrm>
              <a:off x="5712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76" name="Rectangle 580"/>
            <p:cNvSpPr>
              <a:spLocks noChangeArrowheads="1"/>
            </p:cNvSpPr>
            <p:nvPr/>
          </p:nvSpPr>
          <p:spPr bwMode="auto">
            <a:xfrm>
              <a:off x="5712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77" name="Line 581"/>
            <p:cNvSpPr>
              <a:spLocks noChangeShapeType="1"/>
            </p:cNvSpPr>
            <p:nvPr/>
          </p:nvSpPr>
          <p:spPr bwMode="auto">
            <a:xfrm>
              <a:off x="6096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78" name="Line 582"/>
            <p:cNvSpPr>
              <a:spLocks noChangeShapeType="1"/>
            </p:cNvSpPr>
            <p:nvPr/>
          </p:nvSpPr>
          <p:spPr bwMode="auto">
            <a:xfrm>
              <a:off x="6480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79" name="Line 583"/>
            <p:cNvSpPr>
              <a:spLocks noChangeShapeType="1"/>
            </p:cNvSpPr>
            <p:nvPr/>
          </p:nvSpPr>
          <p:spPr bwMode="auto">
            <a:xfrm>
              <a:off x="6096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80" name="Line 584"/>
            <p:cNvSpPr>
              <a:spLocks noChangeShapeType="1"/>
            </p:cNvSpPr>
            <p:nvPr/>
          </p:nvSpPr>
          <p:spPr bwMode="auto">
            <a:xfrm>
              <a:off x="6288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81" name="Line 585"/>
            <p:cNvSpPr>
              <a:spLocks noChangeShapeType="1"/>
            </p:cNvSpPr>
            <p:nvPr/>
          </p:nvSpPr>
          <p:spPr bwMode="auto">
            <a:xfrm>
              <a:off x="5712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82" name="Line 586"/>
            <p:cNvSpPr>
              <a:spLocks noChangeShapeType="1"/>
            </p:cNvSpPr>
            <p:nvPr/>
          </p:nvSpPr>
          <p:spPr bwMode="auto">
            <a:xfrm>
              <a:off x="5904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83" name="Line 587"/>
            <p:cNvSpPr>
              <a:spLocks noChangeShapeType="1"/>
            </p:cNvSpPr>
            <p:nvPr/>
          </p:nvSpPr>
          <p:spPr bwMode="auto">
            <a:xfrm>
              <a:off x="6096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84" name="Line 588"/>
            <p:cNvSpPr>
              <a:spLocks noChangeShapeType="1"/>
            </p:cNvSpPr>
            <p:nvPr/>
          </p:nvSpPr>
          <p:spPr bwMode="auto">
            <a:xfrm>
              <a:off x="6480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85" name="Rectangle 589"/>
            <p:cNvSpPr>
              <a:spLocks noChangeArrowheads="1"/>
            </p:cNvSpPr>
            <p:nvPr/>
          </p:nvSpPr>
          <p:spPr bwMode="auto">
            <a:xfrm>
              <a:off x="6480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86" name="Line 590"/>
            <p:cNvSpPr>
              <a:spLocks noChangeShapeType="1"/>
            </p:cNvSpPr>
            <p:nvPr/>
          </p:nvSpPr>
          <p:spPr bwMode="auto">
            <a:xfrm>
              <a:off x="6864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87" name="Line 591"/>
            <p:cNvSpPr>
              <a:spLocks noChangeShapeType="1"/>
            </p:cNvSpPr>
            <p:nvPr/>
          </p:nvSpPr>
          <p:spPr bwMode="auto">
            <a:xfrm>
              <a:off x="6864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88" name="Line 592"/>
            <p:cNvSpPr>
              <a:spLocks noChangeShapeType="1"/>
            </p:cNvSpPr>
            <p:nvPr/>
          </p:nvSpPr>
          <p:spPr bwMode="auto">
            <a:xfrm>
              <a:off x="7056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89" name="Line 593"/>
            <p:cNvSpPr>
              <a:spLocks noChangeShapeType="1"/>
            </p:cNvSpPr>
            <p:nvPr/>
          </p:nvSpPr>
          <p:spPr bwMode="auto">
            <a:xfrm>
              <a:off x="6480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90" name="Line 594"/>
            <p:cNvSpPr>
              <a:spLocks noChangeShapeType="1"/>
            </p:cNvSpPr>
            <p:nvPr/>
          </p:nvSpPr>
          <p:spPr bwMode="auto">
            <a:xfrm>
              <a:off x="6672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91" name="Line 595"/>
            <p:cNvSpPr>
              <a:spLocks noChangeShapeType="1"/>
            </p:cNvSpPr>
            <p:nvPr/>
          </p:nvSpPr>
          <p:spPr bwMode="auto">
            <a:xfrm>
              <a:off x="6864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92" name="Line 596"/>
            <p:cNvSpPr>
              <a:spLocks noChangeShapeType="1"/>
            </p:cNvSpPr>
            <p:nvPr/>
          </p:nvSpPr>
          <p:spPr bwMode="auto">
            <a:xfrm>
              <a:off x="7248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93" name="Line 597"/>
            <p:cNvSpPr>
              <a:spLocks noChangeShapeType="1"/>
            </p:cNvSpPr>
            <p:nvPr/>
          </p:nvSpPr>
          <p:spPr bwMode="auto">
            <a:xfrm>
              <a:off x="7248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94" name="Rectangle 598"/>
            <p:cNvSpPr>
              <a:spLocks noChangeArrowheads="1"/>
            </p:cNvSpPr>
            <p:nvPr/>
          </p:nvSpPr>
          <p:spPr bwMode="auto">
            <a:xfrm>
              <a:off x="7248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95" name="Line 599"/>
            <p:cNvSpPr>
              <a:spLocks noChangeShapeType="1"/>
            </p:cNvSpPr>
            <p:nvPr/>
          </p:nvSpPr>
          <p:spPr bwMode="auto">
            <a:xfrm>
              <a:off x="7632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96" name="Line 600"/>
            <p:cNvSpPr>
              <a:spLocks noChangeShapeType="1"/>
            </p:cNvSpPr>
            <p:nvPr/>
          </p:nvSpPr>
          <p:spPr bwMode="auto">
            <a:xfrm>
              <a:off x="8016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97" name="Line 601"/>
            <p:cNvSpPr>
              <a:spLocks noChangeShapeType="1"/>
            </p:cNvSpPr>
            <p:nvPr/>
          </p:nvSpPr>
          <p:spPr bwMode="auto">
            <a:xfrm>
              <a:off x="7632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98" name="Line 602"/>
            <p:cNvSpPr>
              <a:spLocks noChangeShapeType="1"/>
            </p:cNvSpPr>
            <p:nvPr/>
          </p:nvSpPr>
          <p:spPr bwMode="auto">
            <a:xfrm>
              <a:off x="7824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699" name="Line 603"/>
            <p:cNvSpPr>
              <a:spLocks noChangeShapeType="1"/>
            </p:cNvSpPr>
            <p:nvPr/>
          </p:nvSpPr>
          <p:spPr bwMode="auto">
            <a:xfrm>
              <a:off x="7248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00" name="Line 604"/>
            <p:cNvSpPr>
              <a:spLocks noChangeShapeType="1"/>
            </p:cNvSpPr>
            <p:nvPr/>
          </p:nvSpPr>
          <p:spPr bwMode="auto">
            <a:xfrm>
              <a:off x="7440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01" name="Line 605"/>
            <p:cNvSpPr>
              <a:spLocks noChangeShapeType="1"/>
            </p:cNvSpPr>
            <p:nvPr/>
          </p:nvSpPr>
          <p:spPr bwMode="auto">
            <a:xfrm>
              <a:off x="7632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02" name="Line 606"/>
            <p:cNvSpPr>
              <a:spLocks noChangeShapeType="1"/>
            </p:cNvSpPr>
            <p:nvPr/>
          </p:nvSpPr>
          <p:spPr bwMode="auto">
            <a:xfrm>
              <a:off x="8016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03" name="Rectangle 607"/>
            <p:cNvSpPr>
              <a:spLocks noChangeArrowheads="1"/>
            </p:cNvSpPr>
            <p:nvPr/>
          </p:nvSpPr>
          <p:spPr bwMode="auto">
            <a:xfrm>
              <a:off x="8016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04" name="Line 608"/>
            <p:cNvSpPr>
              <a:spLocks noChangeShapeType="1"/>
            </p:cNvSpPr>
            <p:nvPr/>
          </p:nvSpPr>
          <p:spPr bwMode="auto">
            <a:xfrm>
              <a:off x="8400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05" name="Line 609"/>
            <p:cNvSpPr>
              <a:spLocks noChangeShapeType="1"/>
            </p:cNvSpPr>
            <p:nvPr/>
          </p:nvSpPr>
          <p:spPr bwMode="auto">
            <a:xfrm>
              <a:off x="8400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06" name="Line 610"/>
            <p:cNvSpPr>
              <a:spLocks noChangeShapeType="1"/>
            </p:cNvSpPr>
            <p:nvPr/>
          </p:nvSpPr>
          <p:spPr bwMode="auto">
            <a:xfrm>
              <a:off x="8592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07" name="Line 611"/>
            <p:cNvSpPr>
              <a:spLocks noChangeShapeType="1"/>
            </p:cNvSpPr>
            <p:nvPr/>
          </p:nvSpPr>
          <p:spPr bwMode="auto">
            <a:xfrm>
              <a:off x="8016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08" name="Line 612"/>
            <p:cNvSpPr>
              <a:spLocks noChangeShapeType="1"/>
            </p:cNvSpPr>
            <p:nvPr/>
          </p:nvSpPr>
          <p:spPr bwMode="auto">
            <a:xfrm>
              <a:off x="8208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09" name="Line 613"/>
            <p:cNvSpPr>
              <a:spLocks noChangeShapeType="1"/>
            </p:cNvSpPr>
            <p:nvPr/>
          </p:nvSpPr>
          <p:spPr bwMode="auto">
            <a:xfrm>
              <a:off x="8400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10" name="Line 614"/>
            <p:cNvSpPr>
              <a:spLocks noChangeShapeType="1"/>
            </p:cNvSpPr>
            <p:nvPr/>
          </p:nvSpPr>
          <p:spPr bwMode="auto">
            <a:xfrm>
              <a:off x="8784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711" name="Line 615"/>
            <p:cNvSpPr>
              <a:spLocks noChangeShapeType="1"/>
            </p:cNvSpPr>
            <p:nvPr/>
          </p:nvSpPr>
          <p:spPr bwMode="auto">
            <a:xfrm>
              <a:off x="8784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744" name="Line 648"/>
          <p:cNvSpPr>
            <a:spLocks noChangeShapeType="1"/>
          </p:cNvSpPr>
          <p:nvPr/>
        </p:nvSpPr>
        <p:spPr bwMode="auto">
          <a:xfrm rot="16200000" flipH="1">
            <a:off x="8953500" y="2781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46" name="Line 650"/>
          <p:cNvSpPr>
            <a:spLocks noChangeShapeType="1"/>
          </p:cNvSpPr>
          <p:nvPr/>
        </p:nvSpPr>
        <p:spPr bwMode="auto">
          <a:xfrm rot="16200000" flipH="1">
            <a:off x="11391900" y="2781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48" name="Line 652"/>
          <p:cNvSpPr>
            <a:spLocks noChangeShapeType="1"/>
          </p:cNvSpPr>
          <p:nvPr/>
        </p:nvSpPr>
        <p:spPr bwMode="auto">
          <a:xfrm rot="16200000" flipH="1">
            <a:off x="13830300" y="2781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51" name="Line 655"/>
          <p:cNvSpPr>
            <a:spLocks noChangeShapeType="1"/>
          </p:cNvSpPr>
          <p:nvPr/>
        </p:nvSpPr>
        <p:spPr bwMode="auto">
          <a:xfrm>
            <a:off x="7239000" y="38862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52" name="Line 656"/>
          <p:cNvSpPr>
            <a:spLocks noChangeShapeType="1"/>
          </p:cNvSpPr>
          <p:nvPr/>
        </p:nvSpPr>
        <p:spPr bwMode="auto">
          <a:xfrm flipH="1">
            <a:off x="8534400" y="38862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53" name="Line 657"/>
          <p:cNvSpPr>
            <a:spLocks noChangeShapeType="1"/>
          </p:cNvSpPr>
          <p:nvPr/>
        </p:nvSpPr>
        <p:spPr bwMode="auto">
          <a:xfrm>
            <a:off x="9677400" y="38862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54" name="Line 658"/>
          <p:cNvSpPr>
            <a:spLocks noChangeShapeType="1"/>
          </p:cNvSpPr>
          <p:nvPr/>
        </p:nvSpPr>
        <p:spPr bwMode="auto">
          <a:xfrm rot="16200000" flipH="1">
            <a:off x="8953500" y="5219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55" name="Line 659"/>
          <p:cNvSpPr>
            <a:spLocks noChangeShapeType="1"/>
          </p:cNvSpPr>
          <p:nvPr/>
        </p:nvSpPr>
        <p:spPr bwMode="auto">
          <a:xfrm rot="-5400000">
            <a:off x="8953500" y="4076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56" name="Line 660"/>
          <p:cNvSpPr>
            <a:spLocks noChangeShapeType="1"/>
          </p:cNvSpPr>
          <p:nvPr/>
        </p:nvSpPr>
        <p:spPr bwMode="auto">
          <a:xfrm flipH="1">
            <a:off x="10972800" y="38862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57" name="Line 661"/>
          <p:cNvSpPr>
            <a:spLocks noChangeShapeType="1"/>
          </p:cNvSpPr>
          <p:nvPr/>
        </p:nvSpPr>
        <p:spPr bwMode="auto">
          <a:xfrm>
            <a:off x="12115800" y="38862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58" name="Line 662"/>
          <p:cNvSpPr>
            <a:spLocks noChangeShapeType="1"/>
          </p:cNvSpPr>
          <p:nvPr/>
        </p:nvSpPr>
        <p:spPr bwMode="auto">
          <a:xfrm rot="16200000" flipH="1">
            <a:off x="11391900" y="5219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59" name="Line 663"/>
          <p:cNvSpPr>
            <a:spLocks noChangeShapeType="1"/>
          </p:cNvSpPr>
          <p:nvPr/>
        </p:nvSpPr>
        <p:spPr bwMode="auto">
          <a:xfrm rot="-5400000">
            <a:off x="11391900" y="4076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60" name="Line 664"/>
          <p:cNvSpPr>
            <a:spLocks noChangeShapeType="1"/>
          </p:cNvSpPr>
          <p:nvPr/>
        </p:nvSpPr>
        <p:spPr bwMode="auto">
          <a:xfrm flipH="1">
            <a:off x="13411200" y="38862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61" name="Line 665"/>
          <p:cNvSpPr>
            <a:spLocks noChangeShapeType="1"/>
          </p:cNvSpPr>
          <p:nvPr/>
        </p:nvSpPr>
        <p:spPr bwMode="auto">
          <a:xfrm>
            <a:off x="14554200" y="38862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62" name="Line 666"/>
          <p:cNvSpPr>
            <a:spLocks noChangeShapeType="1"/>
          </p:cNvSpPr>
          <p:nvPr/>
        </p:nvSpPr>
        <p:spPr bwMode="auto">
          <a:xfrm rot="16200000" flipH="1">
            <a:off x="13830300" y="5219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63" name="Line 667"/>
          <p:cNvSpPr>
            <a:spLocks noChangeShapeType="1"/>
          </p:cNvSpPr>
          <p:nvPr/>
        </p:nvSpPr>
        <p:spPr bwMode="auto">
          <a:xfrm rot="-5400000">
            <a:off x="13830300" y="4076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65" name="Line 669"/>
          <p:cNvSpPr>
            <a:spLocks noChangeShapeType="1"/>
          </p:cNvSpPr>
          <p:nvPr/>
        </p:nvSpPr>
        <p:spPr bwMode="auto">
          <a:xfrm>
            <a:off x="7239000" y="6324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66" name="Line 670"/>
          <p:cNvSpPr>
            <a:spLocks noChangeShapeType="1"/>
          </p:cNvSpPr>
          <p:nvPr/>
        </p:nvSpPr>
        <p:spPr bwMode="auto">
          <a:xfrm flipH="1">
            <a:off x="8534400" y="6324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67" name="Line 671"/>
          <p:cNvSpPr>
            <a:spLocks noChangeShapeType="1"/>
          </p:cNvSpPr>
          <p:nvPr/>
        </p:nvSpPr>
        <p:spPr bwMode="auto">
          <a:xfrm>
            <a:off x="9677400" y="6324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68" name="Line 672"/>
          <p:cNvSpPr>
            <a:spLocks noChangeShapeType="1"/>
          </p:cNvSpPr>
          <p:nvPr/>
        </p:nvSpPr>
        <p:spPr bwMode="auto">
          <a:xfrm rot="16200000" flipH="1">
            <a:off x="8953500" y="7658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69" name="Line 673"/>
          <p:cNvSpPr>
            <a:spLocks noChangeShapeType="1"/>
          </p:cNvSpPr>
          <p:nvPr/>
        </p:nvSpPr>
        <p:spPr bwMode="auto">
          <a:xfrm rot="-5400000">
            <a:off x="8953500" y="6515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70" name="Line 674"/>
          <p:cNvSpPr>
            <a:spLocks noChangeShapeType="1"/>
          </p:cNvSpPr>
          <p:nvPr/>
        </p:nvSpPr>
        <p:spPr bwMode="auto">
          <a:xfrm flipH="1">
            <a:off x="10972800" y="6324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71" name="Line 675"/>
          <p:cNvSpPr>
            <a:spLocks noChangeShapeType="1"/>
          </p:cNvSpPr>
          <p:nvPr/>
        </p:nvSpPr>
        <p:spPr bwMode="auto">
          <a:xfrm>
            <a:off x="12115800" y="6324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72" name="Line 676"/>
          <p:cNvSpPr>
            <a:spLocks noChangeShapeType="1"/>
          </p:cNvSpPr>
          <p:nvPr/>
        </p:nvSpPr>
        <p:spPr bwMode="auto">
          <a:xfrm rot="16200000" flipH="1">
            <a:off x="11391900" y="7658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73" name="Line 677"/>
          <p:cNvSpPr>
            <a:spLocks noChangeShapeType="1"/>
          </p:cNvSpPr>
          <p:nvPr/>
        </p:nvSpPr>
        <p:spPr bwMode="auto">
          <a:xfrm rot="-5400000">
            <a:off x="11391900" y="6515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74" name="Line 678"/>
          <p:cNvSpPr>
            <a:spLocks noChangeShapeType="1"/>
          </p:cNvSpPr>
          <p:nvPr/>
        </p:nvSpPr>
        <p:spPr bwMode="auto">
          <a:xfrm flipH="1">
            <a:off x="13411200" y="6324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75" name="Line 679"/>
          <p:cNvSpPr>
            <a:spLocks noChangeShapeType="1"/>
          </p:cNvSpPr>
          <p:nvPr/>
        </p:nvSpPr>
        <p:spPr bwMode="auto">
          <a:xfrm>
            <a:off x="14554200" y="6324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76" name="Line 680"/>
          <p:cNvSpPr>
            <a:spLocks noChangeShapeType="1"/>
          </p:cNvSpPr>
          <p:nvPr/>
        </p:nvSpPr>
        <p:spPr bwMode="auto">
          <a:xfrm rot="16200000" flipH="1">
            <a:off x="13830300" y="7658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77" name="Line 681"/>
          <p:cNvSpPr>
            <a:spLocks noChangeShapeType="1"/>
          </p:cNvSpPr>
          <p:nvPr/>
        </p:nvSpPr>
        <p:spPr bwMode="auto">
          <a:xfrm rot="-5400000">
            <a:off x="13830300" y="6515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79" name="Line 683"/>
          <p:cNvSpPr>
            <a:spLocks noChangeShapeType="1"/>
          </p:cNvSpPr>
          <p:nvPr/>
        </p:nvSpPr>
        <p:spPr bwMode="auto">
          <a:xfrm>
            <a:off x="7239000" y="8763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0" name="Line 684"/>
          <p:cNvSpPr>
            <a:spLocks noChangeShapeType="1"/>
          </p:cNvSpPr>
          <p:nvPr/>
        </p:nvSpPr>
        <p:spPr bwMode="auto">
          <a:xfrm flipH="1">
            <a:off x="8534400" y="8763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1" name="Line 685"/>
          <p:cNvSpPr>
            <a:spLocks noChangeShapeType="1"/>
          </p:cNvSpPr>
          <p:nvPr/>
        </p:nvSpPr>
        <p:spPr bwMode="auto">
          <a:xfrm>
            <a:off x="9677400" y="8763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2" name="Line 686"/>
          <p:cNvSpPr>
            <a:spLocks noChangeShapeType="1"/>
          </p:cNvSpPr>
          <p:nvPr/>
        </p:nvSpPr>
        <p:spPr bwMode="auto">
          <a:xfrm rot="16200000" flipH="1">
            <a:off x="8953500" y="10096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3" name="Line 687"/>
          <p:cNvSpPr>
            <a:spLocks noChangeShapeType="1"/>
          </p:cNvSpPr>
          <p:nvPr/>
        </p:nvSpPr>
        <p:spPr bwMode="auto">
          <a:xfrm rot="-5400000">
            <a:off x="8953500" y="8953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4" name="Line 688"/>
          <p:cNvSpPr>
            <a:spLocks noChangeShapeType="1"/>
          </p:cNvSpPr>
          <p:nvPr/>
        </p:nvSpPr>
        <p:spPr bwMode="auto">
          <a:xfrm flipH="1">
            <a:off x="10972800" y="8763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5" name="Line 689"/>
          <p:cNvSpPr>
            <a:spLocks noChangeShapeType="1"/>
          </p:cNvSpPr>
          <p:nvPr/>
        </p:nvSpPr>
        <p:spPr bwMode="auto">
          <a:xfrm>
            <a:off x="12115800" y="8763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6" name="Line 690"/>
          <p:cNvSpPr>
            <a:spLocks noChangeShapeType="1"/>
          </p:cNvSpPr>
          <p:nvPr/>
        </p:nvSpPr>
        <p:spPr bwMode="auto">
          <a:xfrm rot="16200000" flipH="1">
            <a:off x="11391900" y="10096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7" name="Line 691"/>
          <p:cNvSpPr>
            <a:spLocks noChangeShapeType="1"/>
          </p:cNvSpPr>
          <p:nvPr/>
        </p:nvSpPr>
        <p:spPr bwMode="auto">
          <a:xfrm rot="-5400000">
            <a:off x="11391900" y="8953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8" name="Line 692"/>
          <p:cNvSpPr>
            <a:spLocks noChangeShapeType="1"/>
          </p:cNvSpPr>
          <p:nvPr/>
        </p:nvSpPr>
        <p:spPr bwMode="auto">
          <a:xfrm flipH="1">
            <a:off x="13411200" y="8763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89" name="Line 693"/>
          <p:cNvSpPr>
            <a:spLocks noChangeShapeType="1"/>
          </p:cNvSpPr>
          <p:nvPr/>
        </p:nvSpPr>
        <p:spPr bwMode="auto">
          <a:xfrm>
            <a:off x="14554200" y="8763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90" name="Line 694"/>
          <p:cNvSpPr>
            <a:spLocks noChangeShapeType="1"/>
          </p:cNvSpPr>
          <p:nvPr/>
        </p:nvSpPr>
        <p:spPr bwMode="auto">
          <a:xfrm rot="16200000" flipH="1">
            <a:off x="13830300" y="10096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91" name="Line 695"/>
          <p:cNvSpPr>
            <a:spLocks noChangeShapeType="1"/>
          </p:cNvSpPr>
          <p:nvPr/>
        </p:nvSpPr>
        <p:spPr bwMode="auto">
          <a:xfrm rot="-5400000">
            <a:off x="13830300" y="8953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93" name="Line 697"/>
          <p:cNvSpPr>
            <a:spLocks noChangeShapeType="1"/>
          </p:cNvSpPr>
          <p:nvPr/>
        </p:nvSpPr>
        <p:spPr bwMode="auto">
          <a:xfrm rot="16200000" flipH="1">
            <a:off x="16268700" y="2781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95" name="Line 699"/>
          <p:cNvSpPr>
            <a:spLocks noChangeShapeType="1"/>
          </p:cNvSpPr>
          <p:nvPr/>
        </p:nvSpPr>
        <p:spPr bwMode="auto">
          <a:xfrm flipH="1">
            <a:off x="15849600" y="38862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97" name="Line 701"/>
          <p:cNvSpPr>
            <a:spLocks noChangeShapeType="1"/>
          </p:cNvSpPr>
          <p:nvPr/>
        </p:nvSpPr>
        <p:spPr bwMode="auto">
          <a:xfrm rot="16200000" flipH="1">
            <a:off x="16268700" y="5219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98" name="Line 702"/>
          <p:cNvSpPr>
            <a:spLocks noChangeShapeType="1"/>
          </p:cNvSpPr>
          <p:nvPr/>
        </p:nvSpPr>
        <p:spPr bwMode="auto">
          <a:xfrm rot="-5400000">
            <a:off x="16268700" y="4076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799" name="Line 703"/>
          <p:cNvSpPr>
            <a:spLocks noChangeShapeType="1"/>
          </p:cNvSpPr>
          <p:nvPr/>
        </p:nvSpPr>
        <p:spPr bwMode="auto">
          <a:xfrm flipH="1">
            <a:off x="15849600" y="6324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01" name="Line 705"/>
          <p:cNvSpPr>
            <a:spLocks noChangeShapeType="1"/>
          </p:cNvSpPr>
          <p:nvPr/>
        </p:nvSpPr>
        <p:spPr bwMode="auto">
          <a:xfrm rot="16200000" flipH="1">
            <a:off x="16268700" y="7658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02" name="Line 706"/>
          <p:cNvSpPr>
            <a:spLocks noChangeShapeType="1"/>
          </p:cNvSpPr>
          <p:nvPr/>
        </p:nvSpPr>
        <p:spPr bwMode="auto">
          <a:xfrm rot="-5400000">
            <a:off x="16268700" y="6515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03" name="Line 707"/>
          <p:cNvSpPr>
            <a:spLocks noChangeShapeType="1"/>
          </p:cNvSpPr>
          <p:nvPr/>
        </p:nvSpPr>
        <p:spPr bwMode="auto">
          <a:xfrm flipH="1">
            <a:off x="15849600" y="8763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05" name="Line 709"/>
          <p:cNvSpPr>
            <a:spLocks noChangeShapeType="1"/>
          </p:cNvSpPr>
          <p:nvPr/>
        </p:nvSpPr>
        <p:spPr bwMode="auto">
          <a:xfrm rot="16200000" flipH="1">
            <a:off x="16268700" y="10096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06" name="Line 710"/>
          <p:cNvSpPr>
            <a:spLocks noChangeShapeType="1"/>
          </p:cNvSpPr>
          <p:nvPr/>
        </p:nvSpPr>
        <p:spPr bwMode="auto">
          <a:xfrm rot="-5400000">
            <a:off x="16268700" y="8953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08" name="Line 712"/>
          <p:cNvSpPr>
            <a:spLocks noChangeShapeType="1"/>
          </p:cNvSpPr>
          <p:nvPr/>
        </p:nvSpPr>
        <p:spPr bwMode="auto">
          <a:xfrm>
            <a:off x="7239000" y="11201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09" name="Line 713"/>
          <p:cNvSpPr>
            <a:spLocks noChangeShapeType="1"/>
          </p:cNvSpPr>
          <p:nvPr/>
        </p:nvSpPr>
        <p:spPr bwMode="auto">
          <a:xfrm flipH="1">
            <a:off x="8534400" y="11201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10" name="Line 714"/>
          <p:cNvSpPr>
            <a:spLocks noChangeShapeType="1"/>
          </p:cNvSpPr>
          <p:nvPr/>
        </p:nvSpPr>
        <p:spPr bwMode="auto">
          <a:xfrm>
            <a:off x="9677400" y="11201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12" name="Line 716"/>
          <p:cNvSpPr>
            <a:spLocks noChangeShapeType="1"/>
          </p:cNvSpPr>
          <p:nvPr/>
        </p:nvSpPr>
        <p:spPr bwMode="auto">
          <a:xfrm rot="-5400000">
            <a:off x="8953500" y="11391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13" name="Line 717"/>
          <p:cNvSpPr>
            <a:spLocks noChangeShapeType="1"/>
          </p:cNvSpPr>
          <p:nvPr/>
        </p:nvSpPr>
        <p:spPr bwMode="auto">
          <a:xfrm flipH="1">
            <a:off x="10972800" y="11201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14" name="Line 718"/>
          <p:cNvSpPr>
            <a:spLocks noChangeShapeType="1"/>
          </p:cNvSpPr>
          <p:nvPr/>
        </p:nvSpPr>
        <p:spPr bwMode="auto">
          <a:xfrm>
            <a:off x="12115800" y="11201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16" name="Line 720"/>
          <p:cNvSpPr>
            <a:spLocks noChangeShapeType="1"/>
          </p:cNvSpPr>
          <p:nvPr/>
        </p:nvSpPr>
        <p:spPr bwMode="auto">
          <a:xfrm rot="-5400000">
            <a:off x="11391900" y="11391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17" name="Line 721"/>
          <p:cNvSpPr>
            <a:spLocks noChangeShapeType="1"/>
          </p:cNvSpPr>
          <p:nvPr/>
        </p:nvSpPr>
        <p:spPr bwMode="auto">
          <a:xfrm flipH="1">
            <a:off x="13411200" y="11201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18" name="Line 722"/>
          <p:cNvSpPr>
            <a:spLocks noChangeShapeType="1"/>
          </p:cNvSpPr>
          <p:nvPr/>
        </p:nvSpPr>
        <p:spPr bwMode="auto">
          <a:xfrm>
            <a:off x="14554200" y="11201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20" name="Line 724"/>
          <p:cNvSpPr>
            <a:spLocks noChangeShapeType="1"/>
          </p:cNvSpPr>
          <p:nvPr/>
        </p:nvSpPr>
        <p:spPr bwMode="auto">
          <a:xfrm rot="-5400000">
            <a:off x="13830300" y="11391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21" name="Line 725"/>
          <p:cNvSpPr>
            <a:spLocks noChangeShapeType="1"/>
          </p:cNvSpPr>
          <p:nvPr/>
        </p:nvSpPr>
        <p:spPr bwMode="auto">
          <a:xfrm flipH="1">
            <a:off x="15849600" y="11201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24" name="Line 728"/>
          <p:cNvSpPr>
            <a:spLocks noChangeShapeType="1"/>
          </p:cNvSpPr>
          <p:nvPr/>
        </p:nvSpPr>
        <p:spPr bwMode="auto">
          <a:xfrm rot="-5400000">
            <a:off x="16268700" y="11391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25" name="Text Box 729"/>
          <p:cNvSpPr txBox="1">
            <a:spLocks noChangeArrowheads="1"/>
          </p:cNvSpPr>
          <p:nvPr/>
        </p:nvSpPr>
        <p:spPr bwMode="auto">
          <a:xfrm>
            <a:off x="0" y="0"/>
            <a:ext cx="56816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sz="6600" b="1"/>
              <a:t>BL-WL shorts</a:t>
            </a:r>
          </a:p>
        </p:txBody>
      </p:sp>
      <p:sp>
        <p:nvSpPr>
          <p:cNvPr id="132831" name="Oval 735"/>
          <p:cNvSpPr>
            <a:spLocks noChangeArrowheads="1"/>
          </p:cNvSpPr>
          <p:nvPr/>
        </p:nvSpPr>
        <p:spPr bwMode="auto">
          <a:xfrm>
            <a:off x="9372600" y="61722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832" name="Line 736"/>
          <p:cNvSpPr>
            <a:spLocks noChangeShapeType="1"/>
          </p:cNvSpPr>
          <p:nvPr/>
        </p:nvSpPr>
        <p:spPr bwMode="auto">
          <a:xfrm>
            <a:off x="4648200" y="4267200"/>
            <a:ext cx="4724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833" name="Text Box 737"/>
          <p:cNvSpPr txBox="1">
            <a:spLocks noChangeArrowheads="1"/>
          </p:cNvSpPr>
          <p:nvPr/>
        </p:nvSpPr>
        <p:spPr bwMode="auto">
          <a:xfrm>
            <a:off x="1066800" y="3657600"/>
            <a:ext cx="5486400" cy="8331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28800"/>
            <a:r>
              <a:rPr lang="en-US" b="1"/>
              <a:t>Intersecting ‘super-BL’ and ‘super-WL’ must be mapped out</a:t>
            </a:r>
          </a:p>
          <a:p>
            <a:pPr defTabSz="1828800"/>
            <a:endParaRPr lang="en-US" b="1"/>
          </a:p>
          <a:p>
            <a:pPr defTabSz="1828800"/>
            <a:r>
              <a:rPr lang="en-US" b="1"/>
              <a:t>Current during ABC biasing will be limited by resistance of deselection path.</a:t>
            </a:r>
          </a:p>
          <a:p>
            <a:pPr defTabSz="1828800"/>
            <a:endParaRPr lang="en-US" b="1"/>
          </a:p>
          <a:p>
            <a:pPr defTabSz="1828800"/>
            <a:r>
              <a:rPr lang="en-US" b="1"/>
              <a:t>Small current compared to leakage in 2T driver implementations.</a:t>
            </a:r>
          </a:p>
          <a:p>
            <a:pPr defTabSz="1828800"/>
            <a:endParaRPr lang="en-US" b="1"/>
          </a:p>
          <a:p>
            <a:pPr defTabSz="1828800"/>
            <a:r>
              <a:rPr lang="en-US" b="1"/>
              <a:t>AB or V/2 are not an issue.</a:t>
            </a:r>
          </a:p>
        </p:txBody>
      </p:sp>
      <p:sp>
        <p:nvSpPr>
          <p:cNvPr id="132834" name="Oval 738"/>
          <p:cNvSpPr>
            <a:spLocks noChangeArrowheads="1"/>
          </p:cNvSpPr>
          <p:nvPr/>
        </p:nvSpPr>
        <p:spPr bwMode="auto">
          <a:xfrm>
            <a:off x="9296400" y="1600200"/>
            <a:ext cx="457200" cy="10972800"/>
          </a:xfrm>
          <a:prstGeom prst="ellipse">
            <a:avLst/>
          </a:prstGeom>
          <a:solidFill>
            <a:srgbClr val="B2B2B2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835" name="Oval 739"/>
          <p:cNvSpPr>
            <a:spLocks noChangeArrowheads="1"/>
          </p:cNvSpPr>
          <p:nvPr/>
        </p:nvSpPr>
        <p:spPr bwMode="auto">
          <a:xfrm>
            <a:off x="6934200" y="6172200"/>
            <a:ext cx="10058400" cy="304800"/>
          </a:xfrm>
          <a:prstGeom prst="ellipse">
            <a:avLst/>
          </a:prstGeom>
          <a:solidFill>
            <a:srgbClr val="B2B2B2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Line 2"/>
          <p:cNvSpPr>
            <a:spLocks noChangeShapeType="1"/>
          </p:cNvSpPr>
          <p:nvPr/>
        </p:nvSpPr>
        <p:spPr bwMode="auto">
          <a:xfrm>
            <a:off x="4876800" y="4648200"/>
            <a:ext cx="0" cy="35052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>
            <a:off x="5638800" y="4648200"/>
            <a:ext cx="0" cy="3505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6400800" y="4648200"/>
            <a:ext cx="0" cy="3505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3505200" y="6172200"/>
            <a:ext cx="36576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3505200" y="6858000"/>
            <a:ext cx="3657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>
            <a:off x="3505200" y="7543800"/>
            <a:ext cx="3657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0" y="7239000"/>
            <a:ext cx="304800" cy="304800"/>
            <a:chOff x="7200" y="4128"/>
            <a:chExt cx="192" cy="192"/>
          </a:xfrm>
        </p:grpSpPr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 flipH="1">
              <a:off x="7264" y="4192"/>
              <a:ext cx="64" cy="6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82" name="Line 10"/>
            <p:cNvSpPr>
              <a:spLocks noChangeShapeType="1"/>
            </p:cNvSpPr>
            <p:nvPr/>
          </p:nvSpPr>
          <p:spPr bwMode="auto">
            <a:xfrm flipV="1">
              <a:off x="7200" y="4128"/>
              <a:ext cx="19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83" name="Rectangle 11"/>
            <p:cNvSpPr>
              <a:spLocks noChangeArrowheads="1"/>
            </p:cNvSpPr>
            <p:nvPr/>
          </p:nvSpPr>
          <p:spPr bwMode="auto">
            <a:xfrm>
              <a:off x="7200" y="41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0" y="6553200"/>
            <a:ext cx="304800" cy="304800"/>
            <a:chOff x="7200" y="4128"/>
            <a:chExt cx="192" cy="192"/>
          </a:xfrm>
        </p:grpSpPr>
        <p:sp>
          <p:nvSpPr>
            <p:cNvPr id="131085" name="Line 13"/>
            <p:cNvSpPr>
              <a:spLocks noChangeShapeType="1"/>
            </p:cNvSpPr>
            <p:nvPr/>
          </p:nvSpPr>
          <p:spPr bwMode="auto">
            <a:xfrm flipH="1">
              <a:off x="7264" y="4192"/>
              <a:ext cx="64" cy="6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86" name="Line 14"/>
            <p:cNvSpPr>
              <a:spLocks noChangeShapeType="1"/>
            </p:cNvSpPr>
            <p:nvPr/>
          </p:nvSpPr>
          <p:spPr bwMode="auto">
            <a:xfrm flipV="1">
              <a:off x="7200" y="4128"/>
              <a:ext cx="19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87" name="Rectangle 15"/>
            <p:cNvSpPr>
              <a:spLocks noChangeArrowheads="1"/>
            </p:cNvSpPr>
            <p:nvPr/>
          </p:nvSpPr>
          <p:spPr bwMode="auto">
            <a:xfrm>
              <a:off x="7200" y="41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334000" y="6553200"/>
            <a:ext cx="304800" cy="304800"/>
            <a:chOff x="7200" y="4128"/>
            <a:chExt cx="192" cy="192"/>
          </a:xfrm>
        </p:grpSpPr>
        <p:sp>
          <p:nvSpPr>
            <p:cNvPr id="131089" name="Line 17"/>
            <p:cNvSpPr>
              <a:spLocks noChangeShapeType="1"/>
            </p:cNvSpPr>
            <p:nvPr/>
          </p:nvSpPr>
          <p:spPr bwMode="auto">
            <a:xfrm flipH="1">
              <a:off x="7264" y="4192"/>
              <a:ext cx="64" cy="6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90" name="Line 18"/>
            <p:cNvSpPr>
              <a:spLocks noChangeShapeType="1"/>
            </p:cNvSpPr>
            <p:nvPr/>
          </p:nvSpPr>
          <p:spPr bwMode="auto">
            <a:xfrm flipV="1">
              <a:off x="7200" y="4128"/>
              <a:ext cx="19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91" name="Rectangle 19"/>
            <p:cNvSpPr>
              <a:spLocks noChangeArrowheads="1"/>
            </p:cNvSpPr>
            <p:nvPr/>
          </p:nvSpPr>
          <p:spPr bwMode="auto">
            <a:xfrm>
              <a:off x="7200" y="41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334000" y="7239000"/>
            <a:ext cx="304800" cy="304800"/>
            <a:chOff x="7200" y="4128"/>
            <a:chExt cx="192" cy="192"/>
          </a:xfrm>
        </p:grpSpPr>
        <p:sp>
          <p:nvSpPr>
            <p:cNvPr id="131093" name="Line 21"/>
            <p:cNvSpPr>
              <a:spLocks noChangeShapeType="1"/>
            </p:cNvSpPr>
            <p:nvPr/>
          </p:nvSpPr>
          <p:spPr bwMode="auto">
            <a:xfrm flipH="1">
              <a:off x="7264" y="4192"/>
              <a:ext cx="64" cy="6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94" name="Line 22"/>
            <p:cNvSpPr>
              <a:spLocks noChangeShapeType="1"/>
            </p:cNvSpPr>
            <p:nvPr/>
          </p:nvSpPr>
          <p:spPr bwMode="auto">
            <a:xfrm flipV="1">
              <a:off x="7200" y="4128"/>
              <a:ext cx="19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95" name="Rectangle 23"/>
            <p:cNvSpPr>
              <a:spLocks noChangeArrowheads="1"/>
            </p:cNvSpPr>
            <p:nvPr/>
          </p:nvSpPr>
          <p:spPr bwMode="auto">
            <a:xfrm>
              <a:off x="7200" y="41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572000" y="7239000"/>
            <a:ext cx="304800" cy="304800"/>
            <a:chOff x="7200" y="4128"/>
            <a:chExt cx="192" cy="192"/>
          </a:xfrm>
        </p:grpSpPr>
        <p:sp>
          <p:nvSpPr>
            <p:cNvPr id="131097" name="Line 25"/>
            <p:cNvSpPr>
              <a:spLocks noChangeShapeType="1"/>
            </p:cNvSpPr>
            <p:nvPr/>
          </p:nvSpPr>
          <p:spPr bwMode="auto">
            <a:xfrm flipH="1">
              <a:off x="7264" y="4192"/>
              <a:ext cx="64" cy="6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98" name="Line 26"/>
            <p:cNvSpPr>
              <a:spLocks noChangeShapeType="1"/>
            </p:cNvSpPr>
            <p:nvPr/>
          </p:nvSpPr>
          <p:spPr bwMode="auto">
            <a:xfrm flipV="1">
              <a:off x="7200" y="4128"/>
              <a:ext cx="19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099" name="Rectangle 27"/>
            <p:cNvSpPr>
              <a:spLocks noChangeArrowheads="1"/>
            </p:cNvSpPr>
            <p:nvPr/>
          </p:nvSpPr>
          <p:spPr bwMode="auto">
            <a:xfrm>
              <a:off x="7200" y="41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572000" y="6553200"/>
            <a:ext cx="304800" cy="304800"/>
            <a:chOff x="7200" y="4128"/>
            <a:chExt cx="192" cy="192"/>
          </a:xfrm>
        </p:grpSpPr>
        <p:sp>
          <p:nvSpPr>
            <p:cNvPr id="131101" name="Line 29"/>
            <p:cNvSpPr>
              <a:spLocks noChangeShapeType="1"/>
            </p:cNvSpPr>
            <p:nvPr/>
          </p:nvSpPr>
          <p:spPr bwMode="auto">
            <a:xfrm flipH="1">
              <a:off x="7264" y="4192"/>
              <a:ext cx="64" cy="6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02" name="Line 30"/>
            <p:cNvSpPr>
              <a:spLocks noChangeShapeType="1"/>
            </p:cNvSpPr>
            <p:nvPr/>
          </p:nvSpPr>
          <p:spPr bwMode="auto">
            <a:xfrm flipV="1">
              <a:off x="7200" y="4128"/>
              <a:ext cx="19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03" name="Rectangle 31"/>
            <p:cNvSpPr>
              <a:spLocks noChangeArrowheads="1"/>
            </p:cNvSpPr>
            <p:nvPr/>
          </p:nvSpPr>
          <p:spPr bwMode="auto">
            <a:xfrm>
              <a:off x="7200" y="41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096000" y="5867400"/>
            <a:ext cx="304800" cy="304800"/>
            <a:chOff x="7200" y="4128"/>
            <a:chExt cx="192" cy="192"/>
          </a:xfrm>
        </p:grpSpPr>
        <p:sp>
          <p:nvSpPr>
            <p:cNvPr id="131105" name="Line 33"/>
            <p:cNvSpPr>
              <a:spLocks noChangeShapeType="1"/>
            </p:cNvSpPr>
            <p:nvPr/>
          </p:nvSpPr>
          <p:spPr bwMode="auto">
            <a:xfrm flipH="1">
              <a:off x="7264" y="4192"/>
              <a:ext cx="64" cy="6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06" name="Line 34"/>
            <p:cNvSpPr>
              <a:spLocks noChangeShapeType="1"/>
            </p:cNvSpPr>
            <p:nvPr/>
          </p:nvSpPr>
          <p:spPr bwMode="auto">
            <a:xfrm flipV="1">
              <a:off x="7200" y="4128"/>
              <a:ext cx="19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07" name="Rectangle 35"/>
            <p:cNvSpPr>
              <a:spLocks noChangeArrowheads="1"/>
            </p:cNvSpPr>
            <p:nvPr/>
          </p:nvSpPr>
          <p:spPr bwMode="auto">
            <a:xfrm>
              <a:off x="7200" y="41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334000" y="5867400"/>
            <a:ext cx="304800" cy="304800"/>
            <a:chOff x="7200" y="4128"/>
            <a:chExt cx="192" cy="192"/>
          </a:xfrm>
        </p:grpSpPr>
        <p:sp>
          <p:nvSpPr>
            <p:cNvPr id="131109" name="Line 37"/>
            <p:cNvSpPr>
              <a:spLocks noChangeShapeType="1"/>
            </p:cNvSpPr>
            <p:nvPr/>
          </p:nvSpPr>
          <p:spPr bwMode="auto">
            <a:xfrm flipH="1">
              <a:off x="7264" y="4192"/>
              <a:ext cx="64" cy="64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auto">
            <a:xfrm flipV="1">
              <a:off x="7200" y="4128"/>
              <a:ext cx="19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11" name="Rectangle 39"/>
            <p:cNvSpPr>
              <a:spLocks noChangeArrowheads="1"/>
            </p:cNvSpPr>
            <p:nvPr/>
          </p:nvSpPr>
          <p:spPr bwMode="auto">
            <a:xfrm>
              <a:off x="7200" y="41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4572000" y="5867400"/>
            <a:ext cx="304800" cy="304800"/>
            <a:chOff x="4560" y="3696"/>
            <a:chExt cx="192" cy="192"/>
          </a:xfrm>
        </p:grpSpPr>
        <p:sp>
          <p:nvSpPr>
            <p:cNvPr id="131113" name="Line 41"/>
            <p:cNvSpPr>
              <a:spLocks noChangeShapeType="1"/>
            </p:cNvSpPr>
            <p:nvPr/>
          </p:nvSpPr>
          <p:spPr bwMode="auto">
            <a:xfrm flipH="1">
              <a:off x="4624" y="3760"/>
              <a:ext cx="64" cy="6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14" name="Line 42"/>
            <p:cNvSpPr>
              <a:spLocks noChangeShapeType="1"/>
            </p:cNvSpPr>
            <p:nvPr/>
          </p:nvSpPr>
          <p:spPr bwMode="auto">
            <a:xfrm flipV="1">
              <a:off x="4560" y="3696"/>
              <a:ext cx="19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15" name="Rectangle 43"/>
            <p:cNvSpPr>
              <a:spLocks noChangeArrowheads="1"/>
            </p:cNvSpPr>
            <p:nvPr/>
          </p:nvSpPr>
          <p:spPr bwMode="auto">
            <a:xfrm>
              <a:off x="4560" y="369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16" name="Line 44"/>
          <p:cNvSpPr>
            <a:spLocks noChangeShapeType="1"/>
          </p:cNvSpPr>
          <p:nvPr/>
        </p:nvSpPr>
        <p:spPr bwMode="auto">
          <a:xfrm flipH="1">
            <a:off x="3505200" y="7772400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7" name="Line 45"/>
          <p:cNvSpPr>
            <a:spLocks noChangeShapeType="1"/>
          </p:cNvSpPr>
          <p:nvPr/>
        </p:nvSpPr>
        <p:spPr bwMode="auto">
          <a:xfrm flipV="1">
            <a:off x="6400800" y="3352800"/>
            <a:ext cx="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18" name="Text Box 46"/>
          <p:cNvSpPr txBox="1">
            <a:spLocks noChangeArrowheads="1"/>
          </p:cNvSpPr>
          <p:nvPr/>
        </p:nvSpPr>
        <p:spPr bwMode="auto">
          <a:xfrm>
            <a:off x="6403975" y="2971800"/>
            <a:ext cx="2254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1828800"/>
            <a:r>
              <a:rPr lang="en-US" sz="1600" b="1"/>
              <a:t>7v</a:t>
            </a:r>
            <a:endParaRPr lang="en-US" sz="1600" b="1">
              <a:solidFill>
                <a:schemeClr val="folHlink"/>
              </a:solidFill>
            </a:endParaRP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 rot="-10800000">
            <a:off x="6096000" y="4343400"/>
            <a:ext cx="304800" cy="295275"/>
            <a:chOff x="528" y="3216"/>
            <a:chExt cx="96" cy="93"/>
          </a:xfrm>
        </p:grpSpPr>
        <p:sp>
          <p:nvSpPr>
            <p:cNvPr id="131120" name="Freeform 48"/>
            <p:cNvSpPr>
              <a:spLocks/>
            </p:cNvSpPr>
            <p:nvPr/>
          </p:nvSpPr>
          <p:spPr bwMode="auto">
            <a:xfrm flipH="1">
              <a:off x="528" y="3238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21" name="Line 49"/>
            <p:cNvSpPr>
              <a:spLocks noChangeShapeType="1"/>
            </p:cNvSpPr>
            <p:nvPr/>
          </p:nvSpPr>
          <p:spPr bwMode="auto">
            <a:xfrm flipH="1">
              <a:off x="576" y="323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22" name="Line 50"/>
            <p:cNvSpPr>
              <a:spLocks noChangeShapeType="1"/>
            </p:cNvSpPr>
            <p:nvPr/>
          </p:nvSpPr>
          <p:spPr bwMode="auto">
            <a:xfrm flipH="1">
              <a:off x="528" y="328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23" name="Line 51"/>
            <p:cNvSpPr>
              <a:spLocks noChangeShapeType="1"/>
            </p:cNvSpPr>
            <p:nvPr/>
          </p:nvSpPr>
          <p:spPr bwMode="auto">
            <a:xfrm flipH="1">
              <a:off x="528" y="321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24" name="Oval 52"/>
            <p:cNvSpPr>
              <a:spLocks noChangeArrowheads="1"/>
            </p:cNvSpPr>
            <p:nvPr/>
          </p:nvSpPr>
          <p:spPr bwMode="auto">
            <a:xfrm flipV="1">
              <a:off x="576" y="3253"/>
              <a:ext cx="24" cy="2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1125" name="Line 53"/>
            <p:cNvSpPr>
              <a:spLocks noChangeShapeType="1"/>
            </p:cNvSpPr>
            <p:nvPr/>
          </p:nvSpPr>
          <p:spPr bwMode="auto">
            <a:xfrm>
              <a:off x="598" y="3264"/>
              <a:ext cx="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352800" y="7543800"/>
            <a:ext cx="152400" cy="295275"/>
            <a:chOff x="1344" y="3168"/>
            <a:chExt cx="48" cy="93"/>
          </a:xfrm>
        </p:grpSpPr>
        <p:sp>
          <p:nvSpPr>
            <p:cNvPr id="131127" name="Freeform 55"/>
            <p:cNvSpPr>
              <a:spLocks/>
            </p:cNvSpPr>
            <p:nvPr/>
          </p:nvSpPr>
          <p:spPr bwMode="auto">
            <a:xfrm>
              <a:off x="1344" y="3190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28" name="Line 56"/>
            <p:cNvSpPr>
              <a:spLocks noChangeShapeType="1"/>
            </p:cNvSpPr>
            <p:nvPr/>
          </p:nvSpPr>
          <p:spPr bwMode="auto">
            <a:xfrm>
              <a:off x="1344" y="31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29" name="Line 57"/>
            <p:cNvSpPr>
              <a:spLocks noChangeShapeType="1"/>
            </p:cNvSpPr>
            <p:nvPr/>
          </p:nvSpPr>
          <p:spPr bwMode="auto">
            <a:xfrm>
              <a:off x="1392" y="323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>
              <a:off x="1392" y="316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31" name="Line 59"/>
          <p:cNvSpPr>
            <a:spLocks noChangeShapeType="1"/>
          </p:cNvSpPr>
          <p:nvPr/>
        </p:nvSpPr>
        <p:spPr bwMode="auto">
          <a:xfrm flipH="1">
            <a:off x="3200400" y="769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60"/>
          <p:cNvGrpSpPr>
            <a:grpSpLocks/>
          </p:cNvGrpSpPr>
          <p:nvPr/>
        </p:nvGrpSpPr>
        <p:grpSpPr bwMode="auto">
          <a:xfrm rot="-10800000">
            <a:off x="3200400" y="6553200"/>
            <a:ext cx="304800" cy="295275"/>
            <a:chOff x="528" y="3216"/>
            <a:chExt cx="96" cy="93"/>
          </a:xfrm>
        </p:grpSpPr>
        <p:sp>
          <p:nvSpPr>
            <p:cNvPr id="131133" name="Freeform 61"/>
            <p:cNvSpPr>
              <a:spLocks/>
            </p:cNvSpPr>
            <p:nvPr/>
          </p:nvSpPr>
          <p:spPr bwMode="auto">
            <a:xfrm flipH="1">
              <a:off x="528" y="3238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34" name="Line 62"/>
            <p:cNvSpPr>
              <a:spLocks noChangeShapeType="1"/>
            </p:cNvSpPr>
            <p:nvPr/>
          </p:nvSpPr>
          <p:spPr bwMode="auto">
            <a:xfrm flipH="1">
              <a:off x="576" y="323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35" name="Line 63"/>
            <p:cNvSpPr>
              <a:spLocks noChangeShapeType="1"/>
            </p:cNvSpPr>
            <p:nvPr/>
          </p:nvSpPr>
          <p:spPr bwMode="auto">
            <a:xfrm flipH="1">
              <a:off x="528" y="328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36" name="Line 64"/>
            <p:cNvSpPr>
              <a:spLocks noChangeShapeType="1"/>
            </p:cNvSpPr>
            <p:nvPr/>
          </p:nvSpPr>
          <p:spPr bwMode="auto">
            <a:xfrm flipH="1">
              <a:off x="528" y="321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37" name="Oval 65"/>
            <p:cNvSpPr>
              <a:spLocks noChangeArrowheads="1"/>
            </p:cNvSpPr>
            <p:nvPr/>
          </p:nvSpPr>
          <p:spPr bwMode="auto">
            <a:xfrm flipV="1">
              <a:off x="576" y="3253"/>
              <a:ext cx="24" cy="23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1138" name="Line 66"/>
            <p:cNvSpPr>
              <a:spLocks noChangeShapeType="1"/>
            </p:cNvSpPr>
            <p:nvPr/>
          </p:nvSpPr>
          <p:spPr bwMode="auto">
            <a:xfrm>
              <a:off x="598" y="3264"/>
              <a:ext cx="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39" name="Line 67"/>
          <p:cNvSpPr>
            <a:spLocks noChangeShapeType="1"/>
          </p:cNvSpPr>
          <p:nvPr/>
        </p:nvSpPr>
        <p:spPr bwMode="auto">
          <a:xfrm>
            <a:off x="2057400" y="655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140" name="Rectangle 68"/>
          <p:cNvSpPr>
            <a:spLocks noChangeArrowheads="1"/>
          </p:cNvSpPr>
          <p:nvPr/>
        </p:nvSpPr>
        <p:spPr bwMode="auto">
          <a:xfrm>
            <a:off x="3048000" y="6400800"/>
            <a:ext cx="6858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9"/>
          <p:cNvGrpSpPr>
            <a:grpSpLocks/>
          </p:cNvGrpSpPr>
          <p:nvPr/>
        </p:nvGrpSpPr>
        <p:grpSpPr bwMode="auto">
          <a:xfrm rot="-10800000">
            <a:off x="3200400" y="5867400"/>
            <a:ext cx="304800" cy="295275"/>
            <a:chOff x="528" y="3216"/>
            <a:chExt cx="96" cy="93"/>
          </a:xfrm>
        </p:grpSpPr>
        <p:sp>
          <p:nvSpPr>
            <p:cNvPr id="131142" name="Freeform 70"/>
            <p:cNvSpPr>
              <a:spLocks/>
            </p:cNvSpPr>
            <p:nvPr/>
          </p:nvSpPr>
          <p:spPr bwMode="auto">
            <a:xfrm flipH="1">
              <a:off x="528" y="3238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43" name="Line 71"/>
            <p:cNvSpPr>
              <a:spLocks noChangeShapeType="1"/>
            </p:cNvSpPr>
            <p:nvPr/>
          </p:nvSpPr>
          <p:spPr bwMode="auto">
            <a:xfrm flipH="1">
              <a:off x="576" y="323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44" name="Line 72"/>
            <p:cNvSpPr>
              <a:spLocks noChangeShapeType="1"/>
            </p:cNvSpPr>
            <p:nvPr/>
          </p:nvSpPr>
          <p:spPr bwMode="auto">
            <a:xfrm flipH="1">
              <a:off x="528" y="328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45" name="Line 73"/>
            <p:cNvSpPr>
              <a:spLocks noChangeShapeType="1"/>
            </p:cNvSpPr>
            <p:nvPr/>
          </p:nvSpPr>
          <p:spPr bwMode="auto">
            <a:xfrm flipH="1">
              <a:off x="528" y="321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46" name="Oval 74"/>
            <p:cNvSpPr>
              <a:spLocks noChangeArrowheads="1"/>
            </p:cNvSpPr>
            <p:nvPr/>
          </p:nvSpPr>
          <p:spPr bwMode="auto">
            <a:xfrm flipV="1">
              <a:off x="576" y="3253"/>
              <a:ext cx="24" cy="23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1147" name="Line 75"/>
            <p:cNvSpPr>
              <a:spLocks noChangeShapeType="1"/>
            </p:cNvSpPr>
            <p:nvPr/>
          </p:nvSpPr>
          <p:spPr bwMode="auto">
            <a:xfrm>
              <a:off x="598" y="3264"/>
              <a:ext cx="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48" name="Line 76"/>
          <p:cNvSpPr>
            <a:spLocks noChangeShapeType="1"/>
          </p:cNvSpPr>
          <p:nvPr/>
        </p:nvSpPr>
        <p:spPr bwMode="auto">
          <a:xfrm>
            <a:off x="2057400" y="5867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149" name="Rectangle 77"/>
          <p:cNvSpPr>
            <a:spLocks noChangeArrowheads="1"/>
          </p:cNvSpPr>
          <p:nvPr/>
        </p:nvSpPr>
        <p:spPr bwMode="auto">
          <a:xfrm>
            <a:off x="3048000" y="5715000"/>
            <a:ext cx="6858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50" name="Text Box 78"/>
          <p:cNvSpPr txBox="1">
            <a:spLocks noChangeArrowheads="1"/>
          </p:cNvSpPr>
          <p:nvPr/>
        </p:nvSpPr>
        <p:spPr bwMode="auto">
          <a:xfrm>
            <a:off x="3352800" y="8610600"/>
            <a:ext cx="2254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1828800"/>
            <a:r>
              <a:rPr lang="en-US" sz="1600" b="1"/>
              <a:t>0v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51" name="Text Box 79"/>
          <p:cNvSpPr txBox="1">
            <a:spLocks noChangeArrowheads="1"/>
          </p:cNvSpPr>
          <p:nvPr/>
        </p:nvSpPr>
        <p:spPr bwMode="auto">
          <a:xfrm>
            <a:off x="1905000" y="5410200"/>
            <a:ext cx="2254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1828800"/>
            <a:r>
              <a:rPr lang="en-US" sz="1600" b="1"/>
              <a:t>4v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52" name="Line 80"/>
          <p:cNvSpPr>
            <a:spLocks noChangeShapeType="1"/>
          </p:cNvSpPr>
          <p:nvPr/>
        </p:nvSpPr>
        <p:spPr bwMode="auto">
          <a:xfrm flipV="1">
            <a:off x="2057400" y="5715000"/>
            <a:ext cx="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572000" y="4648200"/>
            <a:ext cx="152400" cy="295275"/>
            <a:chOff x="1344" y="3168"/>
            <a:chExt cx="48" cy="93"/>
          </a:xfrm>
        </p:grpSpPr>
        <p:sp>
          <p:nvSpPr>
            <p:cNvPr id="131154" name="Freeform 82"/>
            <p:cNvSpPr>
              <a:spLocks/>
            </p:cNvSpPr>
            <p:nvPr/>
          </p:nvSpPr>
          <p:spPr bwMode="auto">
            <a:xfrm>
              <a:off x="1344" y="3190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55" name="Line 83"/>
            <p:cNvSpPr>
              <a:spLocks noChangeShapeType="1"/>
            </p:cNvSpPr>
            <p:nvPr/>
          </p:nvSpPr>
          <p:spPr bwMode="auto">
            <a:xfrm>
              <a:off x="1344" y="31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56" name="Line 84"/>
            <p:cNvSpPr>
              <a:spLocks noChangeShapeType="1"/>
            </p:cNvSpPr>
            <p:nvPr/>
          </p:nvSpPr>
          <p:spPr bwMode="auto">
            <a:xfrm>
              <a:off x="1392" y="323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57" name="Line 85"/>
            <p:cNvSpPr>
              <a:spLocks noChangeShapeType="1"/>
            </p:cNvSpPr>
            <p:nvPr/>
          </p:nvSpPr>
          <p:spPr bwMode="auto">
            <a:xfrm>
              <a:off x="1392" y="316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58" name="Line 86"/>
          <p:cNvSpPr>
            <a:spLocks noChangeShapeType="1"/>
          </p:cNvSpPr>
          <p:nvPr/>
        </p:nvSpPr>
        <p:spPr bwMode="auto">
          <a:xfrm>
            <a:off x="4724400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159" name="Line 87"/>
          <p:cNvSpPr>
            <a:spLocks noChangeShapeType="1"/>
          </p:cNvSpPr>
          <p:nvPr/>
        </p:nvSpPr>
        <p:spPr bwMode="auto">
          <a:xfrm flipH="1">
            <a:off x="44196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160" name="Line 88"/>
          <p:cNvSpPr>
            <a:spLocks noChangeShapeType="1"/>
          </p:cNvSpPr>
          <p:nvPr/>
        </p:nvSpPr>
        <p:spPr bwMode="auto">
          <a:xfrm>
            <a:off x="47244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5334000" y="4648200"/>
            <a:ext cx="152400" cy="295275"/>
            <a:chOff x="1344" y="3168"/>
            <a:chExt cx="48" cy="93"/>
          </a:xfrm>
        </p:grpSpPr>
        <p:sp>
          <p:nvSpPr>
            <p:cNvPr id="131162" name="Freeform 90"/>
            <p:cNvSpPr>
              <a:spLocks/>
            </p:cNvSpPr>
            <p:nvPr/>
          </p:nvSpPr>
          <p:spPr bwMode="auto">
            <a:xfrm>
              <a:off x="1344" y="3190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63" name="Line 91"/>
            <p:cNvSpPr>
              <a:spLocks noChangeShapeType="1"/>
            </p:cNvSpPr>
            <p:nvPr/>
          </p:nvSpPr>
          <p:spPr bwMode="auto">
            <a:xfrm>
              <a:off x="1344" y="31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64" name="Line 92"/>
            <p:cNvSpPr>
              <a:spLocks noChangeShapeType="1"/>
            </p:cNvSpPr>
            <p:nvPr/>
          </p:nvSpPr>
          <p:spPr bwMode="auto">
            <a:xfrm>
              <a:off x="1392" y="323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165" name="Line 93"/>
            <p:cNvSpPr>
              <a:spLocks noChangeShapeType="1"/>
            </p:cNvSpPr>
            <p:nvPr/>
          </p:nvSpPr>
          <p:spPr bwMode="auto">
            <a:xfrm>
              <a:off x="1392" y="316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66" name="Line 94"/>
          <p:cNvSpPr>
            <a:spLocks noChangeShapeType="1"/>
          </p:cNvSpPr>
          <p:nvPr/>
        </p:nvSpPr>
        <p:spPr bwMode="auto">
          <a:xfrm>
            <a:off x="5486400" y="4648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167" name="Line 95"/>
          <p:cNvSpPr>
            <a:spLocks noChangeShapeType="1"/>
          </p:cNvSpPr>
          <p:nvPr/>
        </p:nvSpPr>
        <p:spPr bwMode="auto">
          <a:xfrm flipH="1">
            <a:off x="51816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168" name="Line 96"/>
          <p:cNvSpPr>
            <a:spLocks noChangeShapeType="1"/>
          </p:cNvSpPr>
          <p:nvPr/>
        </p:nvSpPr>
        <p:spPr bwMode="auto">
          <a:xfrm>
            <a:off x="54864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169" name="Rectangle 97"/>
          <p:cNvSpPr>
            <a:spLocks noChangeArrowheads="1"/>
          </p:cNvSpPr>
          <p:nvPr/>
        </p:nvSpPr>
        <p:spPr bwMode="auto">
          <a:xfrm>
            <a:off x="5181600" y="4572000"/>
            <a:ext cx="4572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70" name="Rectangle 98"/>
          <p:cNvSpPr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71" name="Line 99"/>
          <p:cNvSpPr>
            <a:spLocks noChangeShapeType="1"/>
          </p:cNvSpPr>
          <p:nvPr/>
        </p:nvSpPr>
        <p:spPr bwMode="auto">
          <a:xfrm flipH="1">
            <a:off x="2819400" y="5105400"/>
            <a:ext cx="2667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72" name="Text Box 100"/>
          <p:cNvSpPr txBox="1">
            <a:spLocks noChangeArrowheads="1"/>
          </p:cNvSpPr>
          <p:nvPr/>
        </p:nvSpPr>
        <p:spPr bwMode="auto">
          <a:xfrm>
            <a:off x="2514600" y="4953000"/>
            <a:ext cx="2254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1828800"/>
            <a:r>
              <a:rPr lang="en-US" sz="1600" b="1"/>
              <a:t>3v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73" name="Text Box 101"/>
          <p:cNvSpPr txBox="1">
            <a:spLocks noChangeArrowheads="1"/>
          </p:cNvSpPr>
          <p:nvPr/>
        </p:nvSpPr>
        <p:spPr bwMode="auto">
          <a:xfrm>
            <a:off x="7086600" y="6019800"/>
            <a:ext cx="5143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1828800"/>
            <a:r>
              <a:rPr lang="en-US" sz="1600" b="1"/>
              <a:t>~3.5v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74" name="Text Box 102"/>
          <p:cNvSpPr txBox="1">
            <a:spLocks noChangeArrowheads="1"/>
          </p:cNvSpPr>
          <p:nvPr/>
        </p:nvSpPr>
        <p:spPr bwMode="auto">
          <a:xfrm>
            <a:off x="4648200" y="8153400"/>
            <a:ext cx="5143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1828800"/>
            <a:r>
              <a:rPr lang="en-US" sz="1600" b="1"/>
              <a:t>~3.5v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75" name="Text Box 103"/>
          <p:cNvSpPr txBox="1">
            <a:spLocks noChangeArrowheads="1"/>
          </p:cNvSpPr>
          <p:nvPr/>
        </p:nvSpPr>
        <p:spPr bwMode="auto">
          <a:xfrm>
            <a:off x="5562600" y="8153400"/>
            <a:ext cx="2254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1828800"/>
            <a:r>
              <a:rPr lang="en-US" sz="1600" b="1"/>
              <a:t>3v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76" name="Text Box 104"/>
          <p:cNvSpPr txBox="1">
            <a:spLocks noChangeArrowheads="1"/>
          </p:cNvSpPr>
          <p:nvPr/>
        </p:nvSpPr>
        <p:spPr bwMode="auto">
          <a:xfrm>
            <a:off x="7162800" y="6705600"/>
            <a:ext cx="2254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1828800"/>
            <a:r>
              <a:rPr lang="en-US" sz="1600" b="1"/>
              <a:t>4v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77" name="Text Box 105"/>
          <p:cNvSpPr txBox="1">
            <a:spLocks noChangeArrowheads="1"/>
          </p:cNvSpPr>
          <p:nvPr/>
        </p:nvSpPr>
        <p:spPr bwMode="auto">
          <a:xfrm>
            <a:off x="6096000" y="0"/>
            <a:ext cx="51784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sz="6000" b="1"/>
              <a:t>BL-WL shorts</a:t>
            </a:r>
          </a:p>
        </p:txBody>
      </p:sp>
      <p:sp>
        <p:nvSpPr>
          <p:cNvPr id="131178" name="Text Box 106"/>
          <p:cNvSpPr txBox="1">
            <a:spLocks noChangeArrowheads="1"/>
          </p:cNvSpPr>
          <p:nvPr/>
        </p:nvSpPr>
        <p:spPr bwMode="auto">
          <a:xfrm>
            <a:off x="9677400" y="2286000"/>
            <a:ext cx="7620000" cy="9959975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Sort/First Fire</a:t>
            </a:r>
          </a:p>
          <a:p>
            <a:pPr marL="858838" lvl="1" indent="-236538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BL-WL shorts are detected at sort and mapped out (or repaired)</a:t>
            </a:r>
          </a:p>
          <a:p>
            <a:pPr marL="858838" lvl="1" indent="-236538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Cells on this BL or this WL do not First-Fire </a:t>
            </a:r>
            <a:r>
              <a:rPr lang="en-US" sz="2400" b="1">
                <a:solidFill>
                  <a:schemeClr val="bg2"/>
                </a:solidFill>
                <a:sym typeface="Wingdings" pitchFamily="2" charset="2"/>
              </a:rPr>
              <a:t> therefore the thresholds for these cells are very large.</a:t>
            </a:r>
          </a:p>
          <a:p>
            <a:pPr marL="858838" lvl="1" indent="-236538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  <a:sym typeface="Wingdings" pitchFamily="2" charset="2"/>
              </a:rPr>
              <a:t>If cells do FF and are able to SET, then it should be able to be RESET.</a:t>
            </a:r>
          </a:p>
          <a:p>
            <a:pPr marL="858838" lvl="1" indent="-236538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  <a:sym typeface="Wingdings" pitchFamily="2" charset="2"/>
              </a:rPr>
              <a:t>If cells do FF and end up SET but cannot RESET, then allow them to drift.</a:t>
            </a:r>
            <a:endParaRPr lang="en-US" sz="2400" b="1">
              <a:solidFill>
                <a:schemeClr val="bg2"/>
              </a:solidFill>
            </a:endParaRPr>
          </a:p>
          <a:p>
            <a:pPr marL="292100" indent="-292100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AB biasing:  Read, RESET, low Vth SET</a:t>
            </a:r>
          </a:p>
          <a:p>
            <a:pPr marL="858838" lvl="1" indent="-236538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Since type C cells are shorted, there is no impact to other cells in the array</a:t>
            </a:r>
          </a:p>
          <a:p>
            <a:pPr marL="858838" lvl="1" indent="-236538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No additional power dissipation</a:t>
            </a:r>
          </a:p>
          <a:p>
            <a:pPr marL="292100" indent="-292100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ABC biasing:  high Vth SET</a:t>
            </a:r>
          </a:p>
          <a:p>
            <a:pPr marL="858838" lvl="1" indent="-236538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Low resistance short may bring the affected BL/WL to intermediate value between DESWL and DESBL, which creates larger biasing for affected BL/WL.</a:t>
            </a:r>
          </a:p>
          <a:p>
            <a:pPr marL="858838" lvl="1" indent="-236538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Additional bias on these cells do not impact de-biasing of high threshold cells (need to quantify limits)</a:t>
            </a:r>
          </a:p>
          <a:p>
            <a:pPr marL="858838" lvl="1" indent="-236538" defTabSz="1828800">
              <a:buFontTx/>
              <a:buChar char="•"/>
            </a:pPr>
            <a:r>
              <a:rPr lang="en-US" sz="2400" b="1">
                <a:solidFill>
                  <a:schemeClr val="bg2"/>
                </a:solidFill>
              </a:rPr>
              <a:t>Short current is limited by deselected BL driver in series with deselected WL driver – estimated ~50uA.  This is small compared to total leakage current in large arrays during ABC biasing.</a:t>
            </a:r>
          </a:p>
        </p:txBody>
      </p:sp>
      <p:sp>
        <p:nvSpPr>
          <p:cNvPr id="131179" name="Text Box 107"/>
          <p:cNvSpPr txBox="1">
            <a:spLocks noChangeArrowheads="1"/>
          </p:cNvSpPr>
          <p:nvPr/>
        </p:nvSpPr>
        <p:spPr bwMode="auto">
          <a:xfrm>
            <a:off x="1676400" y="3429000"/>
            <a:ext cx="4343400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1828800"/>
            <a:r>
              <a:rPr lang="en-US" sz="2400" b="1"/>
              <a:t>Example during ABC biasing with BL-WL short</a:t>
            </a:r>
            <a:endParaRPr lang="en-US" sz="2400" b="1">
              <a:solidFill>
                <a:schemeClr val="folHlink"/>
              </a:solidFill>
            </a:endParaRPr>
          </a:p>
        </p:txBody>
      </p:sp>
      <p:sp>
        <p:nvSpPr>
          <p:cNvPr id="131180" name="Line 108"/>
          <p:cNvSpPr>
            <a:spLocks noChangeShapeType="1"/>
          </p:cNvSpPr>
          <p:nvPr/>
        </p:nvSpPr>
        <p:spPr bwMode="auto">
          <a:xfrm flipH="1">
            <a:off x="5791200" y="4495800"/>
            <a:ext cx="1524000" cy="12192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81" name="Text Box 109"/>
          <p:cNvSpPr txBox="1">
            <a:spLocks noChangeArrowheads="1"/>
          </p:cNvSpPr>
          <p:nvPr/>
        </p:nvSpPr>
        <p:spPr bwMode="auto">
          <a:xfrm>
            <a:off x="7391400" y="4267200"/>
            <a:ext cx="858838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600" b="1"/>
              <a:t>0.5v bias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82" name="Text Box 110"/>
          <p:cNvSpPr txBox="1">
            <a:spLocks noChangeArrowheads="1"/>
          </p:cNvSpPr>
          <p:nvPr/>
        </p:nvSpPr>
        <p:spPr bwMode="auto">
          <a:xfrm>
            <a:off x="7772400" y="4495800"/>
            <a:ext cx="1447800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828800"/>
            <a:r>
              <a:rPr lang="en-US" sz="1600" b="1"/>
              <a:t>3.5v bias of high Vth cell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83" name="Line 111"/>
          <p:cNvSpPr>
            <a:spLocks noChangeShapeType="1"/>
          </p:cNvSpPr>
          <p:nvPr/>
        </p:nvSpPr>
        <p:spPr bwMode="auto">
          <a:xfrm flipH="1">
            <a:off x="6477000" y="4800600"/>
            <a:ext cx="1219200" cy="1066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84" name="Line 112"/>
          <p:cNvSpPr>
            <a:spLocks noChangeShapeType="1"/>
          </p:cNvSpPr>
          <p:nvPr/>
        </p:nvSpPr>
        <p:spPr bwMode="auto">
          <a:xfrm flipV="1">
            <a:off x="2743200" y="6934200"/>
            <a:ext cx="1676400" cy="533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85" name="Text Box 113"/>
          <p:cNvSpPr txBox="1">
            <a:spLocks noChangeArrowheads="1"/>
          </p:cNvSpPr>
          <p:nvPr/>
        </p:nvSpPr>
        <p:spPr bwMode="auto">
          <a:xfrm>
            <a:off x="1905000" y="7391400"/>
            <a:ext cx="858838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600" b="1"/>
              <a:t>0.5v bias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86" name="Line 114"/>
          <p:cNvSpPr>
            <a:spLocks noChangeShapeType="1"/>
          </p:cNvSpPr>
          <p:nvPr/>
        </p:nvSpPr>
        <p:spPr bwMode="auto">
          <a:xfrm flipV="1">
            <a:off x="2819400" y="7620000"/>
            <a:ext cx="1676400" cy="533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87" name="Text Box 115"/>
          <p:cNvSpPr txBox="1">
            <a:spLocks noChangeArrowheads="1"/>
          </p:cNvSpPr>
          <p:nvPr/>
        </p:nvSpPr>
        <p:spPr bwMode="auto">
          <a:xfrm>
            <a:off x="1905000" y="7924800"/>
            <a:ext cx="1371600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828800"/>
            <a:r>
              <a:rPr lang="en-US" sz="1600" b="1"/>
              <a:t>3.5v bias of high Vth cell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88" name="Freeform 116"/>
          <p:cNvSpPr>
            <a:spLocks/>
          </p:cNvSpPr>
          <p:nvPr/>
        </p:nvSpPr>
        <p:spPr bwMode="auto">
          <a:xfrm>
            <a:off x="3962400" y="5410200"/>
            <a:ext cx="7620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384" y="240"/>
              </a:cxn>
              <a:cxn ang="0">
                <a:pos x="480" y="0"/>
              </a:cxn>
            </a:cxnLst>
            <a:rect l="0" t="0" r="r" b="b"/>
            <a:pathLst>
              <a:path w="480" h="336">
                <a:moveTo>
                  <a:pt x="0" y="336"/>
                </a:moveTo>
                <a:cubicBezTo>
                  <a:pt x="152" y="316"/>
                  <a:pt x="304" y="296"/>
                  <a:pt x="384" y="240"/>
                </a:cubicBezTo>
                <a:cubicBezTo>
                  <a:pt x="464" y="184"/>
                  <a:pt x="472" y="92"/>
                  <a:pt x="480" y="0"/>
                </a:cubicBezTo>
              </a:path>
            </a:pathLst>
          </a:custGeom>
          <a:noFill/>
          <a:ln w="9525" cap="flat" cmpd="sng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89" name="Line 117"/>
          <p:cNvSpPr>
            <a:spLocks noChangeShapeType="1"/>
          </p:cNvSpPr>
          <p:nvPr/>
        </p:nvSpPr>
        <p:spPr bwMode="auto">
          <a:xfrm>
            <a:off x="3276600" y="4724400"/>
            <a:ext cx="1143000" cy="990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90" name="Text Box 118"/>
          <p:cNvSpPr txBox="1">
            <a:spLocks noChangeArrowheads="1"/>
          </p:cNvSpPr>
          <p:nvPr/>
        </p:nvSpPr>
        <p:spPr bwMode="auto">
          <a:xfrm>
            <a:off x="2362200" y="4495800"/>
            <a:ext cx="128746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1828800"/>
            <a:r>
              <a:rPr lang="en-US" sz="1600" b="1"/>
              <a:t>Short current</a:t>
            </a:r>
            <a:endParaRPr lang="en-US" sz="1600" b="1">
              <a:solidFill>
                <a:schemeClr val="folHlink"/>
              </a:solidFill>
            </a:endParaRPr>
          </a:p>
        </p:txBody>
      </p:sp>
      <p:sp>
        <p:nvSpPr>
          <p:cNvPr id="131191" name="Text Box 119"/>
          <p:cNvSpPr txBox="1">
            <a:spLocks noChangeArrowheads="1"/>
          </p:cNvSpPr>
          <p:nvPr/>
        </p:nvSpPr>
        <p:spPr bwMode="auto">
          <a:xfrm>
            <a:off x="2362200" y="12496800"/>
            <a:ext cx="117744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828800"/>
            <a:r>
              <a:rPr lang="en-US" sz="2400" b="1">
                <a:solidFill>
                  <a:schemeClr val="bg2"/>
                </a:solidFill>
              </a:rPr>
              <a:t>Cross-point biasing allows for BL-WL repairs even when BL and WL are shorted</a:t>
            </a:r>
          </a:p>
        </p:txBody>
      </p:sp>
      <p:sp>
        <p:nvSpPr>
          <p:cNvPr id="131192" name="Text Box 120"/>
          <p:cNvSpPr txBox="1">
            <a:spLocks noChangeArrowheads="1"/>
          </p:cNvSpPr>
          <p:nvPr/>
        </p:nvSpPr>
        <p:spPr bwMode="auto">
          <a:xfrm>
            <a:off x="381000" y="9982200"/>
            <a:ext cx="76104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828800"/>
            <a:r>
              <a:rPr lang="en-US" sz="2400" b="1">
                <a:solidFill>
                  <a:schemeClr val="bg2"/>
                </a:solidFill>
              </a:rPr>
              <a:t>Option:  if likely-hood of high Vth SET is low, can allow ECC to correct for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Replacing Bad Clusters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Smallest array unit to repair is a cluster.</a:t>
            </a:r>
          </a:p>
          <a:p>
            <a:r>
              <a:rPr lang="en-US"/>
              <a:t>Cluster size can be adjusted against cluster overhead to allow for process maturity</a:t>
            </a:r>
          </a:p>
          <a:p>
            <a:r>
              <a:rPr lang="en-US"/>
              <a:t>A 128Gb device has 512 clusters</a:t>
            </a:r>
          </a:p>
          <a:p>
            <a:pPr lvl="1"/>
            <a:r>
              <a:rPr lang="en-US"/>
              <a:t>1K x 2K x 2d tiles</a:t>
            </a:r>
          </a:p>
          <a:p>
            <a:pPr lvl="1"/>
            <a:r>
              <a:rPr lang="en-US"/>
              <a:t>64 quilt-tiles per cluster  (8x8 tiles per cluster)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3962400"/>
          </a:xfrm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Budget</a:t>
            </a:r>
            <a:r>
              <a:rPr lang="en-US" sz="11500" b="1" dirty="0" smtClean="0">
                <a:solidFill>
                  <a:srgbClr val="FF0000"/>
                </a:solidFill>
              </a:rPr>
              <a:t/>
            </a:r>
            <a:br>
              <a:rPr lang="en-US" sz="11500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IR drop, Leakage, CMOS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14799"/>
            <a:ext cx="16459200" cy="8137529"/>
          </a:xfrm>
        </p:spPr>
        <p:txBody>
          <a:bodyPr/>
          <a:lstStyle/>
          <a:p>
            <a:r>
              <a:rPr lang="en-US" sz="3600" dirty="0" smtClean="0"/>
              <a:t>Midpoint taps reduces IR drop and voltage requirement</a:t>
            </a:r>
          </a:p>
          <a:p>
            <a:pPr lvl="1"/>
            <a:r>
              <a:rPr lang="en-US" sz="3200" dirty="0" smtClean="0"/>
              <a:t>This reduced IR drop means the transistor requirements can also be reduced.</a:t>
            </a:r>
          </a:p>
          <a:p>
            <a:pPr lvl="1"/>
            <a:r>
              <a:rPr lang="en-US" sz="3200" dirty="0" smtClean="0"/>
              <a:t>Area required is also reduced</a:t>
            </a:r>
          </a:p>
          <a:p>
            <a:r>
              <a:rPr lang="en-US" sz="4000" dirty="0" smtClean="0"/>
              <a:t>Additional resistance reduction because of quilting offset effect</a:t>
            </a:r>
          </a:p>
          <a:p>
            <a:pPr lvl="1"/>
            <a:r>
              <a:rPr lang="en-US" sz="3200" dirty="0" smtClean="0"/>
              <a:t>The farthest bit on the word-line, never aligns with the farthest bit on a bit-line.  Offset is 25% for one or the other electrode.</a:t>
            </a:r>
          </a:p>
          <a:p>
            <a:r>
              <a:rPr lang="en-US" sz="3600" dirty="0" smtClean="0"/>
              <a:t>The benefit can be traded off against</a:t>
            </a:r>
          </a:p>
          <a:p>
            <a:pPr lvl="1"/>
            <a:r>
              <a:rPr lang="en-US" sz="3200" dirty="0" smtClean="0"/>
              <a:t>Window budget</a:t>
            </a:r>
          </a:p>
          <a:p>
            <a:pPr lvl="1"/>
            <a:r>
              <a:rPr lang="en-US" sz="3200" dirty="0" smtClean="0"/>
              <a:t>CMOS process complexity</a:t>
            </a:r>
          </a:p>
          <a:p>
            <a:pPr lvl="1"/>
            <a:r>
              <a:rPr lang="en-US" sz="3200" dirty="0" smtClean="0"/>
              <a:t>Voltage requirement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1F0B8-2BF6-4299-8814-8EFEE0AA8B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7A50-DDD6-4F46-9955-B739000A1C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2743200" y="533400"/>
            <a:ext cx="1303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Driver </a:t>
            </a:r>
            <a:r>
              <a:rPr lang="en-US" sz="4400" b="1" dirty="0" err="1" smtClean="0"/>
              <a:t>Vds</a:t>
            </a:r>
            <a:r>
              <a:rPr lang="en-US" sz="4400" b="1" dirty="0" smtClean="0"/>
              <a:t> versus electrode IR trade-off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400800" y="43434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Z/L</a:t>
            </a:r>
            <a:endParaRPr lang="en-US" sz="1800" dirty="0"/>
          </a:p>
        </p:txBody>
      </p:sp>
      <p:sp>
        <p:nvSpPr>
          <p:cNvPr id="246" name="TextBox 245"/>
          <p:cNvSpPr txBox="1"/>
          <p:nvPr/>
        </p:nvSpPr>
        <p:spPr>
          <a:xfrm>
            <a:off x="11963400" y="511706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Z”/L</a:t>
            </a:r>
            <a:endParaRPr lang="en-US" sz="1800" dirty="0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 rot="16200000">
            <a:off x="9901564" y="6881336"/>
            <a:ext cx="304800" cy="304800"/>
            <a:chOff x="2880" y="3552"/>
            <a:chExt cx="96" cy="96"/>
          </a:xfrm>
        </p:grpSpPr>
        <p:sp>
          <p:nvSpPr>
            <p:cNvPr id="330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 rot="16200000">
            <a:off x="11730364" y="6881336"/>
            <a:ext cx="304800" cy="304800"/>
            <a:chOff x="2880" y="3552"/>
            <a:chExt cx="96" cy="96"/>
          </a:xfrm>
        </p:grpSpPr>
        <p:sp>
          <p:nvSpPr>
            <p:cNvPr id="339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47" name="Straight Connector 346"/>
          <p:cNvCxnSpPr/>
          <p:nvPr/>
        </p:nvCxnSpPr>
        <p:spPr>
          <a:xfrm rot="10800000">
            <a:off x="10206364" y="7033736"/>
            <a:ext cx="10668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rot="5400000">
            <a:off x="10549264" y="7224236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rot="10800000">
            <a:off x="12035165" y="7033736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2568565" y="6119336"/>
            <a:ext cx="304800" cy="304800"/>
            <a:chOff x="2880" y="3552"/>
            <a:chExt cx="96" cy="96"/>
          </a:xfrm>
        </p:grpSpPr>
        <p:sp>
          <p:nvSpPr>
            <p:cNvPr id="356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2568565" y="5357336"/>
            <a:ext cx="304800" cy="304800"/>
            <a:chOff x="2880" y="3552"/>
            <a:chExt cx="96" cy="96"/>
          </a:xfrm>
        </p:grpSpPr>
        <p:sp>
          <p:nvSpPr>
            <p:cNvPr id="365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12568565" y="7338536"/>
            <a:ext cx="304800" cy="304800"/>
            <a:chOff x="2880" y="3552"/>
            <a:chExt cx="96" cy="96"/>
          </a:xfrm>
        </p:grpSpPr>
        <p:sp>
          <p:nvSpPr>
            <p:cNvPr id="374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84" name="Straight Connector 383"/>
          <p:cNvCxnSpPr/>
          <p:nvPr/>
        </p:nvCxnSpPr>
        <p:spPr>
          <a:xfrm rot="5400000" flipH="1" flipV="1">
            <a:off x="12487603" y="5895499"/>
            <a:ext cx="46672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rot="10800000">
            <a:off x="12339965" y="5890736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rot="5400000" flipH="1" flipV="1">
            <a:off x="12263766" y="6881335"/>
            <a:ext cx="9144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7"/>
          <p:cNvGrpSpPr>
            <a:grpSpLocks/>
          </p:cNvGrpSpPr>
          <p:nvPr/>
        </p:nvGrpSpPr>
        <p:grpSpPr bwMode="auto">
          <a:xfrm flipH="1">
            <a:off x="12035165" y="5585936"/>
            <a:ext cx="304800" cy="295275"/>
            <a:chOff x="528" y="3216"/>
            <a:chExt cx="96" cy="93"/>
          </a:xfrm>
        </p:grpSpPr>
        <p:sp>
          <p:nvSpPr>
            <p:cNvPr id="391" name="Freeform 8"/>
            <p:cNvSpPr>
              <a:spLocks/>
            </p:cNvSpPr>
            <p:nvPr/>
          </p:nvSpPr>
          <p:spPr bwMode="auto">
            <a:xfrm flipH="1">
              <a:off x="528" y="3238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Line 9"/>
            <p:cNvSpPr>
              <a:spLocks noChangeShapeType="1"/>
            </p:cNvSpPr>
            <p:nvPr/>
          </p:nvSpPr>
          <p:spPr bwMode="auto">
            <a:xfrm flipH="1">
              <a:off x="576" y="323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10"/>
            <p:cNvSpPr>
              <a:spLocks noChangeShapeType="1"/>
            </p:cNvSpPr>
            <p:nvPr/>
          </p:nvSpPr>
          <p:spPr bwMode="auto">
            <a:xfrm flipH="1">
              <a:off x="528" y="328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11"/>
            <p:cNvSpPr>
              <a:spLocks noChangeShapeType="1"/>
            </p:cNvSpPr>
            <p:nvPr/>
          </p:nvSpPr>
          <p:spPr bwMode="auto">
            <a:xfrm flipH="1">
              <a:off x="528" y="321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Oval 12"/>
            <p:cNvSpPr>
              <a:spLocks noChangeArrowheads="1"/>
            </p:cNvSpPr>
            <p:nvPr/>
          </p:nvSpPr>
          <p:spPr bwMode="auto">
            <a:xfrm flipV="1">
              <a:off x="576" y="3253"/>
              <a:ext cx="24" cy="23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6" name="Line 13"/>
            <p:cNvSpPr>
              <a:spLocks noChangeShapeType="1"/>
            </p:cNvSpPr>
            <p:nvPr/>
          </p:nvSpPr>
          <p:spPr bwMode="auto">
            <a:xfrm>
              <a:off x="598" y="3264"/>
              <a:ext cx="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0587365" y="7414736"/>
            <a:ext cx="152400" cy="295275"/>
            <a:chOff x="1344" y="3168"/>
            <a:chExt cx="48" cy="93"/>
          </a:xfrm>
        </p:grpSpPr>
        <p:sp>
          <p:nvSpPr>
            <p:cNvPr id="398" name="Freeform 3"/>
            <p:cNvSpPr>
              <a:spLocks/>
            </p:cNvSpPr>
            <p:nvPr/>
          </p:nvSpPr>
          <p:spPr bwMode="auto">
            <a:xfrm>
              <a:off x="1344" y="3190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4"/>
            <p:cNvSpPr>
              <a:spLocks noChangeShapeType="1"/>
            </p:cNvSpPr>
            <p:nvPr/>
          </p:nvSpPr>
          <p:spPr bwMode="auto">
            <a:xfrm>
              <a:off x="1344" y="31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5"/>
            <p:cNvSpPr>
              <a:spLocks noChangeShapeType="1"/>
            </p:cNvSpPr>
            <p:nvPr/>
          </p:nvSpPr>
          <p:spPr bwMode="auto">
            <a:xfrm>
              <a:off x="1392" y="323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6"/>
            <p:cNvSpPr>
              <a:spLocks noChangeShapeType="1"/>
            </p:cNvSpPr>
            <p:nvPr/>
          </p:nvSpPr>
          <p:spPr bwMode="auto">
            <a:xfrm>
              <a:off x="1392" y="316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3" name="Straight Connector 402"/>
          <p:cNvCxnSpPr/>
          <p:nvPr/>
        </p:nvCxnSpPr>
        <p:spPr>
          <a:xfrm rot="5400000">
            <a:off x="12339965" y="6652736"/>
            <a:ext cx="3810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rot="5400000">
            <a:off x="12416165" y="6805136"/>
            <a:ext cx="152400" cy="15240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TextBox 408"/>
          <p:cNvSpPr txBox="1"/>
          <p:nvPr/>
        </p:nvSpPr>
        <p:spPr>
          <a:xfrm>
            <a:off x="12949565" y="604313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384 r/2</a:t>
            </a:r>
            <a:endParaRPr lang="en-US" sz="1800" dirty="0"/>
          </a:p>
        </p:txBody>
      </p:sp>
      <p:sp>
        <p:nvSpPr>
          <p:cNvPr id="410" name="TextBox 409"/>
          <p:cNvSpPr txBox="1"/>
          <p:nvPr/>
        </p:nvSpPr>
        <p:spPr>
          <a:xfrm>
            <a:off x="12949565" y="733853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128 r/2</a:t>
            </a:r>
            <a:endParaRPr lang="en-US" sz="1800" dirty="0"/>
          </a:p>
        </p:txBody>
      </p:sp>
      <p:sp>
        <p:nvSpPr>
          <p:cNvPr id="411" name="TextBox 410"/>
          <p:cNvSpPr txBox="1"/>
          <p:nvPr/>
        </p:nvSpPr>
        <p:spPr>
          <a:xfrm>
            <a:off x="12954000" y="5269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512 r/2</a:t>
            </a:r>
            <a:endParaRPr lang="en-US" sz="1800" dirty="0"/>
          </a:p>
        </p:txBody>
      </p:sp>
      <p:sp>
        <p:nvSpPr>
          <p:cNvPr id="412" name="TextBox 411"/>
          <p:cNvSpPr txBox="1"/>
          <p:nvPr/>
        </p:nvSpPr>
        <p:spPr>
          <a:xfrm>
            <a:off x="11577965" y="650033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1024r</a:t>
            </a:r>
            <a:endParaRPr lang="en-US" sz="1800" dirty="0"/>
          </a:p>
        </p:txBody>
      </p:sp>
      <p:sp>
        <p:nvSpPr>
          <p:cNvPr id="413" name="TextBox 412"/>
          <p:cNvSpPr txBox="1"/>
          <p:nvPr/>
        </p:nvSpPr>
        <p:spPr>
          <a:xfrm>
            <a:off x="9596765" y="651200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1024r</a:t>
            </a:r>
            <a:endParaRPr lang="en-US" sz="1800" dirty="0"/>
          </a:p>
        </p:txBody>
      </p:sp>
      <p:cxnSp>
        <p:nvCxnSpPr>
          <p:cNvPr id="433" name="Straight Connector 432"/>
          <p:cNvCxnSpPr/>
          <p:nvPr/>
        </p:nvCxnSpPr>
        <p:spPr>
          <a:xfrm rot="5400000">
            <a:off x="3073527" y="7669768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 rot="10800000">
            <a:off x="3276600" y="7479265"/>
            <a:ext cx="6096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 rot="10800000">
            <a:off x="5562601" y="7479268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>
            <a:stCxn id="294" idx="2"/>
          </p:cNvCxnSpPr>
          <p:nvPr/>
        </p:nvCxnSpPr>
        <p:spPr>
          <a:xfrm rot="5400000" flipH="1" flipV="1">
            <a:off x="6057902" y="4991099"/>
            <a:ext cx="380999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/>
          <p:nvPr/>
        </p:nvCxnSpPr>
        <p:spPr>
          <a:xfrm rot="5400000" flipH="1" flipV="1">
            <a:off x="5791202" y="7326867"/>
            <a:ext cx="9144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 flipH="1">
            <a:off x="5943600" y="4495800"/>
            <a:ext cx="304800" cy="295275"/>
            <a:chOff x="528" y="3216"/>
            <a:chExt cx="96" cy="93"/>
          </a:xfrm>
        </p:grpSpPr>
        <p:sp>
          <p:nvSpPr>
            <p:cNvPr id="468" name="Freeform 8"/>
            <p:cNvSpPr>
              <a:spLocks/>
            </p:cNvSpPr>
            <p:nvPr/>
          </p:nvSpPr>
          <p:spPr bwMode="auto">
            <a:xfrm flipH="1">
              <a:off x="528" y="3238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9"/>
            <p:cNvSpPr>
              <a:spLocks noChangeShapeType="1"/>
            </p:cNvSpPr>
            <p:nvPr/>
          </p:nvSpPr>
          <p:spPr bwMode="auto">
            <a:xfrm flipH="1">
              <a:off x="576" y="323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10"/>
            <p:cNvSpPr>
              <a:spLocks noChangeShapeType="1"/>
            </p:cNvSpPr>
            <p:nvPr/>
          </p:nvSpPr>
          <p:spPr bwMode="auto">
            <a:xfrm flipH="1">
              <a:off x="528" y="328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11"/>
            <p:cNvSpPr>
              <a:spLocks noChangeShapeType="1"/>
            </p:cNvSpPr>
            <p:nvPr/>
          </p:nvSpPr>
          <p:spPr bwMode="auto">
            <a:xfrm flipH="1">
              <a:off x="528" y="3216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Oval 12"/>
            <p:cNvSpPr>
              <a:spLocks noChangeArrowheads="1"/>
            </p:cNvSpPr>
            <p:nvPr/>
          </p:nvSpPr>
          <p:spPr bwMode="auto">
            <a:xfrm flipV="1">
              <a:off x="576" y="3253"/>
              <a:ext cx="24" cy="23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3" name="Line 13"/>
            <p:cNvSpPr>
              <a:spLocks noChangeShapeType="1"/>
            </p:cNvSpPr>
            <p:nvPr/>
          </p:nvSpPr>
          <p:spPr bwMode="auto">
            <a:xfrm>
              <a:off x="598" y="3264"/>
              <a:ext cx="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3111628" y="7860268"/>
            <a:ext cx="152400" cy="295275"/>
            <a:chOff x="1344" y="3168"/>
            <a:chExt cx="48" cy="93"/>
          </a:xfrm>
        </p:grpSpPr>
        <p:sp>
          <p:nvSpPr>
            <p:cNvPr id="475" name="Freeform 3"/>
            <p:cNvSpPr>
              <a:spLocks/>
            </p:cNvSpPr>
            <p:nvPr/>
          </p:nvSpPr>
          <p:spPr bwMode="auto">
            <a:xfrm>
              <a:off x="1344" y="3190"/>
              <a:ext cx="48" cy="4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" y="8"/>
                </a:cxn>
                <a:cxn ang="0">
                  <a:pos x="49" y="40"/>
                </a:cxn>
              </a:cxnLst>
              <a:rect l="0" t="0" r="r" b="b"/>
              <a:pathLst>
                <a:path w="49" h="40">
                  <a:moveTo>
                    <a:pt x="49" y="0"/>
                  </a:moveTo>
                  <a:cubicBezTo>
                    <a:pt x="38" y="2"/>
                    <a:pt x="10" y="4"/>
                    <a:pt x="9" y="8"/>
                  </a:cubicBezTo>
                  <a:cubicBezTo>
                    <a:pt x="0" y="39"/>
                    <a:pt x="29" y="40"/>
                    <a:pt x="4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4"/>
            <p:cNvSpPr>
              <a:spLocks noChangeShapeType="1"/>
            </p:cNvSpPr>
            <p:nvPr/>
          </p:nvSpPr>
          <p:spPr bwMode="auto">
            <a:xfrm>
              <a:off x="1344" y="319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5"/>
            <p:cNvSpPr>
              <a:spLocks noChangeShapeType="1"/>
            </p:cNvSpPr>
            <p:nvPr/>
          </p:nvSpPr>
          <p:spPr bwMode="auto">
            <a:xfrm>
              <a:off x="1392" y="323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6"/>
            <p:cNvSpPr>
              <a:spLocks noChangeShapeType="1"/>
            </p:cNvSpPr>
            <p:nvPr/>
          </p:nvSpPr>
          <p:spPr bwMode="auto">
            <a:xfrm>
              <a:off x="1392" y="3168"/>
              <a:ext cx="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79" name="Straight Connector 478"/>
          <p:cNvCxnSpPr/>
          <p:nvPr/>
        </p:nvCxnSpPr>
        <p:spPr>
          <a:xfrm rot="5400000">
            <a:off x="5867401" y="7098268"/>
            <a:ext cx="3810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 rot="5400000">
            <a:off x="5943601" y="7250668"/>
            <a:ext cx="152400" cy="15240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4" name="TextBox 483"/>
          <p:cNvSpPr txBox="1"/>
          <p:nvPr/>
        </p:nvSpPr>
        <p:spPr>
          <a:xfrm>
            <a:off x="6781800" y="58674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1024 r/2</a:t>
            </a:r>
            <a:endParaRPr lang="en-US" sz="1800" dirty="0"/>
          </a:p>
        </p:txBody>
      </p:sp>
      <p:sp>
        <p:nvSpPr>
          <p:cNvPr id="485" name="TextBox 484"/>
          <p:cNvSpPr txBox="1"/>
          <p:nvPr/>
        </p:nvSpPr>
        <p:spPr>
          <a:xfrm>
            <a:off x="4495800" y="70104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2048r</a:t>
            </a:r>
            <a:endParaRPr lang="en-US" sz="1800" dirty="0"/>
          </a:p>
        </p:txBody>
      </p:sp>
      <p:sp>
        <p:nvSpPr>
          <p:cNvPr id="487" name="TextBox 486"/>
          <p:cNvSpPr txBox="1"/>
          <p:nvPr/>
        </p:nvSpPr>
        <p:spPr>
          <a:xfrm>
            <a:off x="4648200" y="8469868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dVE</a:t>
            </a:r>
            <a:r>
              <a:rPr lang="en-US" sz="1800" dirty="0" smtClean="0"/>
              <a:t> ~ 0.5(2048ileak *2048r)</a:t>
            </a:r>
            <a:endParaRPr lang="en-US" sz="1800" dirty="0"/>
          </a:p>
        </p:txBody>
      </p:sp>
      <p:sp>
        <p:nvSpPr>
          <p:cNvPr id="488" name="Left Brace 487"/>
          <p:cNvSpPr/>
          <p:nvPr/>
        </p:nvSpPr>
        <p:spPr>
          <a:xfrm rot="16200000">
            <a:off x="4572000" y="6717268"/>
            <a:ext cx="304800" cy="1981200"/>
          </a:xfrm>
          <a:prstGeom prst="leftBrac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Left Brace 488"/>
          <p:cNvSpPr/>
          <p:nvPr/>
        </p:nvSpPr>
        <p:spPr>
          <a:xfrm rot="16200000">
            <a:off x="11614666" y="6761202"/>
            <a:ext cx="240268" cy="1066800"/>
          </a:xfrm>
          <a:prstGeom prst="leftBrac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TextBox 489"/>
          <p:cNvSpPr txBox="1"/>
          <p:nvPr/>
        </p:nvSpPr>
        <p:spPr>
          <a:xfrm>
            <a:off x="11654165" y="801266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dVQ</a:t>
            </a:r>
            <a:r>
              <a:rPr lang="en-US" sz="1800" dirty="0" smtClean="0"/>
              <a:t> ~ 0.5(1024ileak *1024r) = ¼ </a:t>
            </a:r>
            <a:r>
              <a:rPr lang="en-US" sz="1800" dirty="0" err="1" smtClean="0"/>
              <a:t>dVE</a:t>
            </a:r>
            <a:endParaRPr lang="en-US" sz="1800" dirty="0"/>
          </a:p>
        </p:txBody>
      </p:sp>
      <p:sp>
        <p:nvSpPr>
          <p:cNvPr id="504" name="TextBox 503"/>
          <p:cNvSpPr txBox="1"/>
          <p:nvPr/>
        </p:nvSpPr>
        <p:spPr>
          <a:xfrm>
            <a:off x="1828800" y="7784068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2048ileak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8305800" y="7326868"/>
            <a:ext cx="217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(1024+1024)</a:t>
            </a:r>
            <a:r>
              <a:rPr lang="en-US" sz="2000" dirty="0" err="1" smtClean="0">
                <a:solidFill>
                  <a:srgbClr val="FF0000"/>
                </a:solidFill>
              </a:rPr>
              <a:t>ileak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2286000" y="81534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Z/L</a:t>
            </a:r>
            <a:endParaRPr lang="en-US" sz="1800" dirty="0"/>
          </a:p>
        </p:txBody>
      </p:sp>
      <p:sp>
        <p:nvSpPr>
          <p:cNvPr id="520" name="TextBox 519"/>
          <p:cNvSpPr txBox="1"/>
          <p:nvPr/>
        </p:nvSpPr>
        <p:spPr>
          <a:xfrm>
            <a:off x="4953000" y="3886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521" name="TextBox 520"/>
          <p:cNvSpPr txBox="1"/>
          <p:nvPr/>
        </p:nvSpPr>
        <p:spPr>
          <a:xfrm>
            <a:off x="11353800" y="388620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Q</a:t>
            </a:r>
            <a:endParaRPr lang="en-US" sz="2400" b="1" dirty="0"/>
          </a:p>
        </p:txBody>
      </p:sp>
      <p:cxnSp>
        <p:nvCxnSpPr>
          <p:cNvPr id="526" name="Straight Arrow Connector 525"/>
          <p:cNvCxnSpPr/>
          <p:nvPr/>
        </p:nvCxnSpPr>
        <p:spPr>
          <a:xfrm rot="5400000">
            <a:off x="3163094" y="7897574"/>
            <a:ext cx="533400" cy="1588"/>
          </a:xfrm>
          <a:prstGeom prst="straightConnector1">
            <a:avLst/>
          </a:prstGeom>
          <a:ln>
            <a:solidFill>
              <a:srgbClr val="FF5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1752600" y="1905000"/>
            <a:ext cx="1402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Transistor size limited by leakage requirements during selection of reset cells.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Same terminal voltage at </a:t>
            </a:r>
            <a:r>
              <a:rPr lang="en-US" sz="2400" dirty="0" err="1" smtClean="0">
                <a:solidFill>
                  <a:srgbClr val="FF0000"/>
                </a:solidFill>
              </a:rPr>
              <a:t>Vx</a:t>
            </a:r>
            <a:r>
              <a:rPr lang="en-US" sz="2400" dirty="0" smtClean="0">
                <a:solidFill>
                  <a:srgbClr val="FF0000"/>
                </a:solidFill>
              </a:rPr>
              <a:t> (and </a:t>
            </a:r>
            <a:r>
              <a:rPr lang="en-US" sz="2400" dirty="0" err="1" smtClean="0">
                <a:solidFill>
                  <a:srgbClr val="FF0000"/>
                </a:solidFill>
              </a:rPr>
              <a:t>Vy</a:t>
            </a:r>
            <a:r>
              <a:rPr lang="en-US" sz="24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Ignore leakage variation along WL or BL.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Ignore offset component due to voltage variation in array and drivers.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Ignore additional length of WL or BL due to socket differences.</a:t>
            </a:r>
          </a:p>
        </p:txBody>
      </p:sp>
      <p:cxnSp>
        <p:nvCxnSpPr>
          <p:cNvPr id="530" name="Straight Connector 529"/>
          <p:cNvCxnSpPr>
            <a:stCxn id="488" idx="1"/>
          </p:cNvCxnSpPr>
          <p:nvPr/>
        </p:nvCxnSpPr>
        <p:spPr>
          <a:xfrm rot="16200000" flipH="1">
            <a:off x="4838700" y="7745968"/>
            <a:ext cx="609600" cy="838200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>
            <a:stCxn id="489" idx="1"/>
          </p:cNvCxnSpPr>
          <p:nvPr/>
        </p:nvCxnSpPr>
        <p:spPr>
          <a:xfrm rot="16200000" flipH="1">
            <a:off x="11742850" y="7406686"/>
            <a:ext cx="597934" cy="614034"/>
          </a:xfrm>
          <a:prstGeom prst="lin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/>
          <p:nvPr/>
        </p:nvCxnSpPr>
        <p:spPr>
          <a:xfrm rot="5400000">
            <a:off x="10173494" y="7440374"/>
            <a:ext cx="533400" cy="1588"/>
          </a:xfrm>
          <a:prstGeom prst="straightConnector1">
            <a:avLst/>
          </a:prstGeom>
          <a:ln>
            <a:solidFill>
              <a:srgbClr val="FF5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460"/>
          <p:cNvSpPr txBox="1"/>
          <p:nvPr/>
        </p:nvSpPr>
        <p:spPr>
          <a:xfrm>
            <a:off x="14020800" y="70220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Vx</a:t>
            </a:r>
            <a:endParaRPr lang="en-US" sz="1800" dirty="0"/>
          </a:p>
        </p:txBody>
      </p:sp>
      <p:sp>
        <p:nvSpPr>
          <p:cNvPr id="462" name="TextBox 461"/>
          <p:cNvSpPr txBox="1"/>
          <p:nvPr/>
        </p:nvSpPr>
        <p:spPr>
          <a:xfrm>
            <a:off x="6019800" y="7784068"/>
            <a:ext cx="44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Vy</a:t>
            </a:r>
            <a:endParaRPr lang="en-US" sz="1800" dirty="0"/>
          </a:p>
        </p:txBody>
      </p:sp>
      <p:sp>
        <p:nvSpPr>
          <p:cNvPr id="464" name="TextBox 463"/>
          <p:cNvSpPr txBox="1"/>
          <p:nvPr/>
        </p:nvSpPr>
        <p:spPr>
          <a:xfrm>
            <a:off x="11277600" y="7403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Z’/L</a:t>
            </a:r>
            <a:endParaRPr lang="en-US" sz="1800" dirty="0"/>
          </a:p>
        </p:txBody>
      </p:sp>
      <p:sp>
        <p:nvSpPr>
          <p:cNvPr id="465" name="TextBox 464"/>
          <p:cNvSpPr txBox="1"/>
          <p:nvPr/>
        </p:nvSpPr>
        <p:spPr>
          <a:xfrm>
            <a:off x="6705600" y="7326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Vx</a:t>
            </a:r>
            <a:endParaRPr lang="en-US" sz="1800" dirty="0"/>
          </a:p>
        </p:txBody>
      </p:sp>
      <p:sp>
        <p:nvSpPr>
          <p:cNvPr id="467" name="TextBox 466"/>
          <p:cNvSpPr txBox="1"/>
          <p:nvPr/>
        </p:nvSpPr>
        <p:spPr>
          <a:xfrm>
            <a:off x="13792200" y="6412468"/>
            <a:ext cx="44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Vy</a:t>
            </a:r>
            <a:endParaRPr lang="en-US" sz="1800" dirty="0"/>
          </a:p>
        </p:txBody>
      </p:sp>
      <p:cxnSp>
        <p:nvCxnSpPr>
          <p:cNvPr id="474" name="Straight Arrow Connector 473"/>
          <p:cNvCxnSpPr/>
          <p:nvPr/>
        </p:nvCxnSpPr>
        <p:spPr>
          <a:xfrm rot="5400000">
            <a:off x="5523706" y="4685506"/>
            <a:ext cx="533400" cy="1588"/>
          </a:xfrm>
          <a:prstGeom prst="straightConnector1">
            <a:avLst/>
          </a:prstGeom>
          <a:ln>
            <a:solidFill>
              <a:srgbClr val="FF5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480"/>
          <p:cNvCxnSpPr/>
          <p:nvPr/>
        </p:nvCxnSpPr>
        <p:spPr>
          <a:xfrm rot="5400000">
            <a:off x="11619706" y="5763974"/>
            <a:ext cx="533400" cy="1588"/>
          </a:xfrm>
          <a:prstGeom prst="straightConnector1">
            <a:avLst/>
          </a:prstGeom>
          <a:ln>
            <a:solidFill>
              <a:srgbClr val="FF5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Box 481"/>
          <p:cNvSpPr txBox="1"/>
          <p:nvPr/>
        </p:nvSpPr>
        <p:spPr>
          <a:xfrm>
            <a:off x="9144000" y="5498068"/>
            <a:ext cx="188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(512+512)</a:t>
            </a:r>
            <a:r>
              <a:rPr lang="en-US" sz="2000" dirty="0" err="1" smtClean="0">
                <a:solidFill>
                  <a:srgbClr val="FF0000"/>
                </a:solidFill>
              </a:rPr>
              <a:t>ileak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0591800" y="78486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Arrow Connector 159"/>
          <p:cNvCxnSpPr/>
          <p:nvPr/>
        </p:nvCxnSpPr>
        <p:spPr>
          <a:xfrm rot="5400000">
            <a:off x="10516394" y="7924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3124200" y="8305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Arrow Connector 161"/>
          <p:cNvCxnSpPr/>
          <p:nvPr/>
        </p:nvCxnSpPr>
        <p:spPr>
          <a:xfrm rot="5400000">
            <a:off x="3048794" y="83812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1"/>
          <p:cNvGrpSpPr>
            <a:grpSpLocks/>
          </p:cNvGrpSpPr>
          <p:nvPr/>
        </p:nvGrpSpPr>
        <p:grpSpPr bwMode="auto">
          <a:xfrm rot="16200000">
            <a:off x="5257800" y="7326868"/>
            <a:ext cx="304800" cy="304800"/>
            <a:chOff x="2880" y="3552"/>
            <a:chExt cx="96" cy="96"/>
          </a:xfrm>
        </p:grpSpPr>
        <p:sp>
          <p:nvSpPr>
            <p:cNvPr id="243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51"/>
          <p:cNvGrpSpPr>
            <a:grpSpLocks/>
          </p:cNvGrpSpPr>
          <p:nvPr/>
        </p:nvGrpSpPr>
        <p:grpSpPr bwMode="auto">
          <a:xfrm rot="16200000">
            <a:off x="4800600" y="7326868"/>
            <a:ext cx="304800" cy="304800"/>
            <a:chOff x="2880" y="3552"/>
            <a:chExt cx="96" cy="96"/>
          </a:xfrm>
        </p:grpSpPr>
        <p:sp>
          <p:nvSpPr>
            <p:cNvPr id="254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 rot="16200000">
            <a:off x="4343400" y="7326868"/>
            <a:ext cx="304800" cy="304800"/>
            <a:chOff x="2880" y="3552"/>
            <a:chExt cx="96" cy="96"/>
          </a:xfrm>
        </p:grpSpPr>
        <p:sp>
          <p:nvSpPr>
            <p:cNvPr id="263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 rot="16200000">
            <a:off x="3886200" y="7326868"/>
            <a:ext cx="304800" cy="304800"/>
            <a:chOff x="2880" y="3552"/>
            <a:chExt cx="96" cy="96"/>
          </a:xfrm>
        </p:grpSpPr>
        <p:sp>
          <p:nvSpPr>
            <p:cNvPr id="272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0" name="Straight Connector 279"/>
          <p:cNvCxnSpPr/>
          <p:nvPr/>
        </p:nvCxnSpPr>
        <p:spPr>
          <a:xfrm rot="10800000">
            <a:off x="4191000" y="747926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rot="10800000">
            <a:off x="4648200" y="747926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rot="10800000">
            <a:off x="5105400" y="747926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51"/>
          <p:cNvGrpSpPr>
            <a:grpSpLocks/>
          </p:cNvGrpSpPr>
          <p:nvPr/>
        </p:nvGrpSpPr>
        <p:grpSpPr bwMode="auto">
          <a:xfrm rot="10800000">
            <a:off x="6096000" y="5181599"/>
            <a:ext cx="304800" cy="304800"/>
            <a:chOff x="2880" y="3552"/>
            <a:chExt cx="96" cy="96"/>
          </a:xfrm>
        </p:grpSpPr>
        <p:sp>
          <p:nvSpPr>
            <p:cNvPr id="290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1"/>
          <p:cNvGrpSpPr>
            <a:grpSpLocks/>
          </p:cNvGrpSpPr>
          <p:nvPr/>
        </p:nvGrpSpPr>
        <p:grpSpPr bwMode="auto">
          <a:xfrm rot="10800000">
            <a:off x="6096000" y="5638799"/>
            <a:ext cx="304800" cy="304800"/>
            <a:chOff x="2880" y="3552"/>
            <a:chExt cx="96" cy="96"/>
          </a:xfrm>
        </p:grpSpPr>
        <p:sp>
          <p:nvSpPr>
            <p:cNvPr id="299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51"/>
          <p:cNvGrpSpPr>
            <a:grpSpLocks/>
          </p:cNvGrpSpPr>
          <p:nvPr/>
        </p:nvGrpSpPr>
        <p:grpSpPr bwMode="auto">
          <a:xfrm rot="10800000">
            <a:off x="6096000" y="6095999"/>
            <a:ext cx="304800" cy="304800"/>
            <a:chOff x="2880" y="3552"/>
            <a:chExt cx="96" cy="96"/>
          </a:xfrm>
        </p:grpSpPr>
        <p:sp>
          <p:nvSpPr>
            <p:cNvPr id="308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51"/>
          <p:cNvGrpSpPr>
            <a:grpSpLocks/>
          </p:cNvGrpSpPr>
          <p:nvPr/>
        </p:nvGrpSpPr>
        <p:grpSpPr bwMode="auto">
          <a:xfrm rot="10800000">
            <a:off x="6096000" y="6553199"/>
            <a:ext cx="304800" cy="304800"/>
            <a:chOff x="2880" y="3552"/>
            <a:chExt cx="96" cy="96"/>
          </a:xfrm>
        </p:grpSpPr>
        <p:sp>
          <p:nvSpPr>
            <p:cNvPr id="317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25" name="Straight Connector 324"/>
          <p:cNvCxnSpPr/>
          <p:nvPr/>
        </p:nvCxnSpPr>
        <p:spPr>
          <a:xfrm rot="5400000">
            <a:off x="6172200" y="647699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rot="5400000">
            <a:off x="6172200" y="601979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5400000">
            <a:off x="6172200" y="5562599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51"/>
          <p:cNvGrpSpPr>
            <a:grpSpLocks/>
          </p:cNvGrpSpPr>
          <p:nvPr/>
        </p:nvGrpSpPr>
        <p:grpSpPr bwMode="auto">
          <a:xfrm rot="16200000">
            <a:off x="9448800" y="6869668"/>
            <a:ext cx="304800" cy="304800"/>
            <a:chOff x="2880" y="3552"/>
            <a:chExt cx="96" cy="96"/>
          </a:xfrm>
        </p:grpSpPr>
        <p:sp>
          <p:nvSpPr>
            <p:cNvPr id="355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90" name="Straight Connector 389"/>
          <p:cNvCxnSpPr/>
          <p:nvPr/>
        </p:nvCxnSpPr>
        <p:spPr>
          <a:xfrm rot="10800000">
            <a:off x="9753600" y="702206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51"/>
          <p:cNvGrpSpPr>
            <a:grpSpLocks/>
          </p:cNvGrpSpPr>
          <p:nvPr/>
        </p:nvGrpSpPr>
        <p:grpSpPr bwMode="auto">
          <a:xfrm rot="16200000">
            <a:off x="11277600" y="6869668"/>
            <a:ext cx="304800" cy="304800"/>
            <a:chOff x="2880" y="3552"/>
            <a:chExt cx="96" cy="96"/>
          </a:xfrm>
        </p:grpSpPr>
        <p:sp>
          <p:nvSpPr>
            <p:cNvPr id="402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36" name="Straight Connector 435"/>
          <p:cNvCxnSpPr/>
          <p:nvPr/>
        </p:nvCxnSpPr>
        <p:spPr>
          <a:xfrm rot="10800000">
            <a:off x="11582400" y="702206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51"/>
          <p:cNvGrpSpPr>
            <a:grpSpLocks/>
          </p:cNvGrpSpPr>
          <p:nvPr/>
        </p:nvGrpSpPr>
        <p:grpSpPr bwMode="auto">
          <a:xfrm rot="10800000">
            <a:off x="12573000" y="4888468"/>
            <a:ext cx="304800" cy="304800"/>
            <a:chOff x="2880" y="3552"/>
            <a:chExt cx="96" cy="96"/>
          </a:xfrm>
        </p:grpSpPr>
        <p:sp>
          <p:nvSpPr>
            <p:cNvPr id="456" name="Line 52"/>
            <p:cNvSpPr>
              <a:spLocks noChangeShapeType="1"/>
            </p:cNvSpPr>
            <p:nvPr/>
          </p:nvSpPr>
          <p:spPr bwMode="auto">
            <a:xfrm>
              <a:off x="2928" y="3552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53"/>
            <p:cNvSpPr>
              <a:spLocks noChangeShapeType="1"/>
            </p:cNvSpPr>
            <p:nvPr/>
          </p:nvSpPr>
          <p:spPr bwMode="auto">
            <a:xfrm flipH="1">
              <a:off x="2912" y="3560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54"/>
            <p:cNvSpPr>
              <a:spLocks noChangeShapeType="1"/>
            </p:cNvSpPr>
            <p:nvPr/>
          </p:nvSpPr>
          <p:spPr bwMode="auto">
            <a:xfrm>
              <a:off x="2912" y="3576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55"/>
            <p:cNvSpPr>
              <a:spLocks noChangeShapeType="1"/>
            </p:cNvSpPr>
            <p:nvPr/>
          </p:nvSpPr>
          <p:spPr bwMode="auto">
            <a:xfrm flipH="1">
              <a:off x="2912" y="3624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Rectangle 56"/>
            <p:cNvSpPr>
              <a:spLocks noChangeArrowheads="1"/>
            </p:cNvSpPr>
            <p:nvPr/>
          </p:nvSpPr>
          <p:spPr bwMode="auto">
            <a:xfrm>
              <a:off x="2880" y="3552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Line 57"/>
            <p:cNvSpPr>
              <a:spLocks noChangeShapeType="1"/>
            </p:cNvSpPr>
            <p:nvPr/>
          </p:nvSpPr>
          <p:spPr bwMode="auto">
            <a:xfrm>
              <a:off x="2912" y="3640"/>
              <a:ext cx="1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58"/>
            <p:cNvSpPr>
              <a:spLocks noChangeShapeType="1"/>
            </p:cNvSpPr>
            <p:nvPr/>
          </p:nvSpPr>
          <p:spPr bwMode="auto">
            <a:xfrm flipH="1">
              <a:off x="2912" y="3592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59"/>
            <p:cNvSpPr>
              <a:spLocks noChangeShapeType="1"/>
            </p:cNvSpPr>
            <p:nvPr/>
          </p:nvSpPr>
          <p:spPr bwMode="auto">
            <a:xfrm>
              <a:off x="2912" y="3608"/>
              <a:ext cx="3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92" name="Straight Connector 491"/>
          <p:cNvCxnSpPr/>
          <p:nvPr/>
        </p:nvCxnSpPr>
        <p:spPr>
          <a:xfrm rot="5400000">
            <a:off x="12649200" y="526946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" name="Left Brace 542"/>
          <p:cNvSpPr/>
          <p:nvPr/>
        </p:nvSpPr>
        <p:spPr>
          <a:xfrm rot="10800000">
            <a:off x="6400800" y="5181600"/>
            <a:ext cx="304800" cy="1752600"/>
          </a:xfrm>
          <a:prstGeom prst="leftBrace">
            <a:avLst/>
          </a:prstGeom>
          <a:ln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5" name="Straight Arrow Connector 544"/>
          <p:cNvCxnSpPr/>
          <p:nvPr/>
        </p:nvCxnSpPr>
        <p:spPr>
          <a:xfrm rot="10800000" flipV="1">
            <a:off x="12877800" y="6641068"/>
            <a:ext cx="762000" cy="762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Arrow Connector 545"/>
          <p:cNvCxnSpPr/>
          <p:nvPr/>
        </p:nvCxnSpPr>
        <p:spPr>
          <a:xfrm rot="10800000">
            <a:off x="12496800" y="7174468"/>
            <a:ext cx="1524000" cy="762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11447" y="9144000"/>
          <a:ext cx="6144091" cy="3581400"/>
        </p:xfrm>
        <a:graphic>
          <a:graphicData uri="http://schemas.openxmlformats.org/presentationml/2006/ole">
            <p:oleObj spid="_x0000_s3074" name="Equation" r:id="rId3" imgW="3022560" imgH="1955520" progId="Equation.3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0" y="8833292"/>
            <a:ext cx="5867400" cy="4219133"/>
          </a:xfrm>
          <a:prstGeom prst="rect">
            <a:avLst/>
          </a:prstGeom>
          <a:noFill/>
        </p:spPr>
      </p:pic>
      <p:cxnSp>
        <p:nvCxnSpPr>
          <p:cNvPr id="551" name="Straight Arrow Connector 550"/>
          <p:cNvCxnSpPr/>
          <p:nvPr/>
        </p:nvCxnSpPr>
        <p:spPr>
          <a:xfrm rot="5400000">
            <a:off x="12731234" y="8006834"/>
            <a:ext cx="2045732" cy="8382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>
          <a:xfrm>
            <a:off x="22098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8194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4290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0386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70866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76962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83058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89154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6482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2578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8674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6477000" y="14478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7A50-DDD6-4F46-9955-B739000A1C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0"/>
            <a:ext cx="3477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Bias Budget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rot="5400000" flipH="1" flipV="1">
            <a:off x="-685006" y="4190206"/>
            <a:ext cx="4418806" cy="7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3886200" y="6323012"/>
            <a:ext cx="6400800" cy="15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28800" y="4038600"/>
            <a:ext cx="8077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590800" y="38100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CENTER BIAS</a:t>
            </a:r>
            <a:endParaRPr lang="en-US" sz="1800" dirty="0"/>
          </a:p>
        </p:txBody>
      </p:sp>
      <p:sp>
        <p:nvSpPr>
          <p:cNvPr id="106" name="Freeform 105"/>
          <p:cNvSpPr/>
          <p:nvPr/>
        </p:nvSpPr>
        <p:spPr>
          <a:xfrm>
            <a:off x="2209800" y="5010150"/>
            <a:ext cx="4838700" cy="933450"/>
          </a:xfrm>
          <a:custGeom>
            <a:avLst/>
            <a:gdLst>
              <a:gd name="connsiteX0" fmla="*/ 2400300 w 2400300"/>
              <a:gd name="connsiteY0" fmla="*/ 0 h 933450"/>
              <a:gd name="connsiteX1" fmla="*/ 838200 w 2400300"/>
              <a:gd name="connsiteY1" fmla="*/ 171450 h 933450"/>
              <a:gd name="connsiteX2" fmla="*/ 0 w 240030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933450">
                <a:moveTo>
                  <a:pt x="2400300" y="0"/>
                </a:moveTo>
                <a:cubicBezTo>
                  <a:pt x="1819275" y="7937"/>
                  <a:pt x="1238250" y="15875"/>
                  <a:pt x="838200" y="171450"/>
                </a:cubicBezTo>
                <a:cubicBezTo>
                  <a:pt x="438150" y="327025"/>
                  <a:pt x="219075" y="630237"/>
                  <a:pt x="0" y="9334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 flipH="1" flipV="1">
            <a:off x="7086600" y="1905001"/>
            <a:ext cx="2400300" cy="933450"/>
          </a:xfrm>
          <a:custGeom>
            <a:avLst/>
            <a:gdLst>
              <a:gd name="connsiteX0" fmla="*/ 2400300 w 2400300"/>
              <a:gd name="connsiteY0" fmla="*/ 0 h 933450"/>
              <a:gd name="connsiteX1" fmla="*/ 838200 w 2400300"/>
              <a:gd name="connsiteY1" fmla="*/ 171450 h 933450"/>
              <a:gd name="connsiteX2" fmla="*/ 0 w 240030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933450">
                <a:moveTo>
                  <a:pt x="2400300" y="0"/>
                </a:moveTo>
                <a:cubicBezTo>
                  <a:pt x="1819275" y="7937"/>
                  <a:pt x="1238250" y="15875"/>
                  <a:pt x="838200" y="171450"/>
                </a:cubicBezTo>
                <a:cubicBezTo>
                  <a:pt x="438150" y="327025"/>
                  <a:pt x="219075" y="630237"/>
                  <a:pt x="0" y="9334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/>
          <p:nvPr/>
        </p:nvCxnSpPr>
        <p:spPr>
          <a:xfrm rot="5400000">
            <a:off x="6362303" y="4000103"/>
            <a:ext cx="2057400" cy="7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9538077" y="3048000"/>
            <a:ext cx="16764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9525794" y="5104606"/>
            <a:ext cx="16764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0800000" flipV="1">
            <a:off x="1981200" y="1828799"/>
            <a:ext cx="9220200" cy="761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>
            <a:off x="1905000" y="5943600"/>
            <a:ext cx="9448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0300077" y="2895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LLSB</a:t>
            </a:r>
            <a:endParaRPr lang="en-US" sz="18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0363200" y="4800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LLSA</a:t>
            </a:r>
            <a:endParaRPr lang="en-US" sz="18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162800" y="3429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ULR</a:t>
            </a:r>
            <a:endParaRPr lang="en-US" sz="1800" dirty="0"/>
          </a:p>
        </p:txBody>
      </p:sp>
      <p:cxnSp>
        <p:nvCxnSpPr>
          <p:cNvPr id="141" name="Straight Arrow Connector 140"/>
          <p:cNvCxnSpPr/>
          <p:nvPr/>
        </p:nvCxnSpPr>
        <p:spPr>
          <a:xfrm rot="10800000">
            <a:off x="4419600" y="4495800"/>
            <a:ext cx="2286000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572000" y="4126468"/>
            <a:ext cx="2104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Word-line direction</a:t>
            </a:r>
            <a:endParaRPr lang="en-US" sz="1800" dirty="0"/>
          </a:p>
        </p:txBody>
      </p:sp>
      <p:cxnSp>
        <p:nvCxnSpPr>
          <p:cNvPr id="143" name="Straight Arrow Connector 142"/>
          <p:cNvCxnSpPr/>
          <p:nvPr/>
        </p:nvCxnSpPr>
        <p:spPr>
          <a:xfrm flipV="1">
            <a:off x="7315200" y="4495800"/>
            <a:ext cx="2286000" cy="15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7239000" y="4126468"/>
            <a:ext cx="18261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Bit-line direction</a:t>
            </a:r>
            <a:endParaRPr lang="en-US" sz="1800" dirty="0"/>
          </a:p>
        </p:txBody>
      </p:sp>
      <p:sp>
        <p:nvSpPr>
          <p:cNvPr id="154" name="Rectangle 153"/>
          <p:cNvSpPr/>
          <p:nvPr/>
        </p:nvSpPr>
        <p:spPr>
          <a:xfrm>
            <a:off x="22098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8194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4290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0386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70866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76962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83058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89154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6482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2578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8674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6477000" y="7391400"/>
            <a:ext cx="609600" cy="487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Arrow Connector 165"/>
          <p:cNvCxnSpPr/>
          <p:nvPr/>
        </p:nvCxnSpPr>
        <p:spPr>
          <a:xfrm rot="5400000" flipH="1" flipV="1">
            <a:off x="-685006" y="10133806"/>
            <a:ext cx="4418806" cy="7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3886200" y="12266612"/>
            <a:ext cx="6400800" cy="15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828800" y="9982200"/>
            <a:ext cx="807720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0287000" y="97536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CENTER BIAS</a:t>
            </a:r>
            <a:endParaRPr lang="en-US" sz="1800" dirty="0"/>
          </a:p>
        </p:txBody>
      </p:sp>
      <p:sp>
        <p:nvSpPr>
          <p:cNvPr id="170" name="Freeform 169"/>
          <p:cNvSpPr/>
          <p:nvPr/>
        </p:nvSpPr>
        <p:spPr>
          <a:xfrm>
            <a:off x="4648200" y="10972800"/>
            <a:ext cx="2438400" cy="228600"/>
          </a:xfrm>
          <a:custGeom>
            <a:avLst/>
            <a:gdLst>
              <a:gd name="connsiteX0" fmla="*/ 2400300 w 2400300"/>
              <a:gd name="connsiteY0" fmla="*/ 0 h 933450"/>
              <a:gd name="connsiteX1" fmla="*/ 838200 w 2400300"/>
              <a:gd name="connsiteY1" fmla="*/ 171450 h 933450"/>
              <a:gd name="connsiteX2" fmla="*/ 0 w 240030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933450">
                <a:moveTo>
                  <a:pt x="2400300" y="0"/>
                </a:moveTo>
                <a:cubicBezTo>
                  <a:pt x="1819275" y="7937"/>
                  <a:pt x="1238250" y="15875"/>
                  <a:pt x="838200" y="171450"/>
                </a:cubicBezTo>
                <a:cubicBezTo>
                  <a:pt x="438150" y="327025"/>
                  <a:pt x="219075" y="630237"/>
                  <a:pt x="0" y="9334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 flipH="1" flipV="1">
            <a:off x="6781800" y="8534399"/>
            <a:ext cx="1219200" cy="247651"/>
          </a:xfrm>
          <a:custGeom>
            <a:avLst/>
            <a:gdLst>
              <a:gd name="connsiteX0" fmla="*/ 2400300 w 2400300"/>
              <a:gd name="connsiteY0" fmla="*/ 0 h 933450"/>
              <a:gd name="connsiteX1" fmla="*/ 838200 w 2400300"/>
              <a:gd name="connsiteY1" fmla="*/ 171450 h 933450"/>
              <a:gd name="connsiteX2" fmla="*/ 0 w 240030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933450">
                <a:moveTo>
                  <a:pt x="2400300" y="0"/>
                </a:moveTo>
                <a:cubicBezTo>
                  <a:pt x="1819275" y="7937"/>
                  <a:pt x="1238250" y="15875"/>
                  <a:pt x="838200" y="171450"/>
                </a:cubicBezTo>
                <a:cubicBezTo>
                  <a:pt x="438150" y="327025"/>
                  <a:pt x="219075" y="630237"/>
                  <a:pt x="0" y="9334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/>
          <p:cNvCxnSpPr/>
          <p:nvPr/>
        </p:nvCxnSpPr>
        <p:spPr>
          <a:xfrm rot="5400000">
            <a:off x="1524000" y="6858000"/>
            <a:ext cx="11125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>
            <a:off x="6362303" y="9943703"/>
            <a:ext cx="2057400" cy="79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5400000">
            <a:off x="7429500" y="9334500"/>
            <a:ext cx="11430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endCxn id="185" idx="2"/>
          </p:cNvCxnSpPr>
          <p:nvPr/>
        </p:nvCxnSpPr>
        <p:spPr>
          <a:xfrm rot="5400000">
            <a:off x="4039394" y="10591006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10800000" flipV="1">
            <a:off x="1981200" y="8534398"/>
            <a:ext cx="8153400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10800000" flipV="1">
            <a:off x="1905000" y="11201400"/>
            <a:ext cx="8229600" cy="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7924800" y="9067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LLSB</a:t>
            </a:r>
            <a:endParaRPr lang="en-US" sz="18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267200" y="10439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LLSA</a:t>
            </a:r>
            <a:endParaRPr lang="en-US" sz="1800" dirty="0"/>
          </a:p>
        </p:txBody>
      </p:sp>
      <p:sp>
        <p:nvSpPr>
          <p:cNvPr id="180" name="TextBox 179"/>
          <p:cNvSpPr txBox="1"/>
          <p:nvPr/>
        </p:nvSpPr>
        <p:spPr>
          <a:xfrm>
            <a:off x="7162800" y="9372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ULR</a:t>
            </a:r>
            <a:endParaRPr lang="en-US" sz="1800" dirty="0"/>
          </a:p>
        </p:txBody>
      </p:sp>
      <p:sp>
        <p:nvSpPr>
          <p:cNvPr id="185" name="Freeform 184"/>
          <p:cNvSpPr/>
          <p:nvPr/>
        </p:nvSpPr>
        <p:spPr>
          <a:xfrm flipH="1">
            <a:off x="2209800" y="10972800"/>
            <a:ext cx="2438400" cy="228600"/>
          </a:xfrm>
          <a:custGeom>
            <a:avLst/>
            <a:gdLst>
              <a:gd name="connsiteX0" fmla="*/ 2400300 w 2400300"/>
              <a:gd name="connsiteY0" fmla="*/ 0 h 933450"/>
              <a:gd name="connsiteX1" fmla="*/ 838200 w 2400300"/>
              <a:gd name="connsiteY1" fmla="*/ 171450 h 933450"/>
              <a:gd name="connsiteX2" fmla="*/ 0 w 240030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933450">
                <a:moveTo>
                  <a:pt x="2400300" y="0"/>
                </a:moveTo>
                <a:cubicBezTo>
                  <a:pt x="1819275" y="7937"/>
                  <a:pt x="1238250" y="15875"/>
                  <a:pt x="838200" y="171450"/>
                </a:cubicBezTo>
                <a:cubicBezTo>
                  <a:pt x="438150" y="327025"/>
                  <a:pt x="219075" y="630237"/>
                  <a:pt x="0" y="9334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 flipV="1">
            <a:off x="8001000" y="8534400"/>
            <a:ext cx="1219200" cy="247651"/>
          </a:xfrm>
          <a:custGeom>
            <a:avLst/>
            <a:gdLst>
              <a:gd name="connsiteX0" fmla="*/ 2400300 w 2400300"/>
              <a:gd name="connsiteY0" fmla="*/ 0 h 933450"/>
              <a:gd name="connsiteX1" fmla="*/ 838200 w 2400300"/>
              <a:gd name="connsiteY1" fmla="*/ 171450 h 933450"/>
              <a:gd name="connsiteX2" fmla="*/ 0 w 240030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300" h="933450">
                <a:moveTo>
                  <a:pt x="2400300" y="0"/>
                </a:moveTo>
                <a:cubicBezTo>
                  <a:pt x="1819275" y="7937"/>
                  <a:pt x="1238250" y="15875"/>
                  <a:pt x="838200" y="171450"/>
                </a:cubicBezTo>
                <a:cubicBezTo>
                  <a:pt x="438150" y="327025"/>
                  <a:pt x="219075" y="630237"/>
                  <a:pt x="0" y="9334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801600" y="2057400"/>
            <a:ext cx="315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Balanced BIAS requirement: </a:t>
            </a:r>
          </a:p>
          <a:p>
            <a:r>
              <a:rPr lang="en-US" sz="1800" dirty="0" smtClean="0"/>
              <a:t>ULR=LLSA+IRA+LLSB+IRB</a:t>
            </a:r>
          </a:p>
          <a:p>
            <a:endParaRPr lang="en-US" sz="1800" dirty="0"/>
          </a:p>
        </p:txBody>
      </p:sp>
      <p:sp>
        <p:nvSpPr>
          <p:cNvPr id="193" name="TextBox 192"/>
          <p:cNvSpPr txBox="1"/>
          <p:nvPr/>
        </p:nvSpPr>
        <p:spPr>
          <a:xfrm>
            <a:off x="7086600" y="2133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IRB</a:t>
            </a:r>
            <a:endParaRPr lang="en-US" sz="1800" dirty="0"/>
          </a:p>
        </p:txBody>
      </p:sp>
      <p:cxnSp>
        <p:nvCxnSpPr>
          <p:cNvPr id="194" name="Straight Arrow Connector 193"/>
          <p:cNvCxnSpPr/>
          <p:nvPr/>
        </p:nvCxnSpPr>
        <p:spPr>
          <a:xfrm rot="5400000">
            <a:off x="7011194" y="2361406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477000" y="5334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IRB</a:t>
            </a:r>
            <a:endParaRPr lang="en-US" sz="1800" dirty="0"/>
          </a:p>
        </p:txBody>
      </p:sp>
      <p:cxnSp>
        <p:nvCxnSpPr>
          <p:cNvPr id="198" name="Straight Arrow Connector 197"/>
          <p:cNvCxnSpPr/>
          <p:nvPr/>
        </p:nvCxnSpPr>
        <p:spPr>
          <a:xfrm rot="5400000">
            <a:off x="6477794" y="5485606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Left Brace 71"/>
          <p:cNvSpPr/>
          <p:nvPr/>
        </p:nvSpPr>
        <p:spPr>
          <a:xfrm flipH="1">
            <a:off x="7467600" y="11049000"/>
            <a:ext cx="381000" cy="12192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001000" y="115062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Vx</a:t>
            </a:r>
            <a:r>
              <a:rPr lang="en-US" sz="1800" dirty="0" smtClean="0"/>
              <a:t> = </a:t>
            </a:r>
            <a:r>
              <a:rPr lang="en-US" sz="1800" dirty="0" err="1" smtClean="0"/>
              <a:t>IR_e</a:t>
            </a:r>
            <a:r>
              <a:rPr lang="en-US" sz="1800" dirty="0" smtClean="0"/>
              <a:t> + VDS</a:t>
            </a:r>
            <a:endParaRPr lang="en-US" sz="1800" dirty="0"/>
          </a:p>
        </p:txBody>
      </p:sp>
      <p:sp>
        <p:nvSpPr>
          <p:cNvPr id="74" name="TextBox 73"/>
          <p:cNvSpPr txBox="1"/>
          <p:nvPr/>
        </p:nvSpPr>
        <p:spPr>
          <a:xfrm>
            <a:off x="7696200" y="54864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Vx</a:t>
            </a:r>
            <a:r>
              <a:rPr lang="en-US" sz="1800" dirty="0" smtClean="0"/>
              <a:t> = </a:t>
            </a:r>
            <a:r>
              <a:rPr lang="en-US" sz="1800" dirty="0" err="1" smtClean="0"/>
              <a:t>IR_e</a:t>
            </a:r>
            <a:r>
              <a:rPr lang="en-US" sz="1800" dirty="0" smtClean="0"/>
              <a:t> + VDS</a:t>
            </a:r>
            <a:endParaRPr lang="en-US" sz="1800" dirty="0"/>
          </a:p>
        </p:txBody>
      </p:sp>
      <p:sp>
        <p:nvSpPr>
          <p:cNvPr id="75" name="Left Brace 74"/>
          <p:cNvSpPr/>
          <p:nvPr/>
        </p:nvSpPr>
        <p:spPr>
          <a:xfrm flipH="1">
            <a:off x="7162800" y="5105400"/>
            <a:ext cx="381000" cy="12192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505200" y="762000"/>
            <a:ext cx="11546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Selection of ULR in 2Kx1K x2 tile with </a:t>
            </a:r>
            <a:r>
              <a:rPr lang="en-US" b="1" u="sng" dirty="0" smtClean="0"/>
              <a:t>static</a:t>
            </a:r>
            <a:r>
              <a:rPr lang="en-US" b="1" dirty="0" smtClean="0"/>
              <a:t> biasing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2801600" y="33528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LLSA  set by total leakage &lt; 50uA</a:t>
            </a:r>
          </a:p>
          <a:p>
            <a:endParaRPr lang="en-US" sz="1800" dirty="0" smtClean="0"/>
          </a:p>
          <a:p>
            <a:r>
              <a:rPr lang="en-US" sz="1800" dirty="0" smtClean="0"/>
              <a:t>LLSB set by acceptable rate of parasitic snap-back of B cells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Vx</a:t>
            </a:r>
            <a:r>
              <a:rPr lang="en-US" sz="1800" dirty="0" smtClean="0"/>
              <a:t> = combined voltage of driver + electrode at point of selection.</a:t>
            </a:r>
          </a:p>
          <a:p>
            <a:endParaRPr lang="en-US" sz="1800" dirty="0"/>
          </a:p>
        </p:txBody>
      </p:sp>
      <p:grpSp>
        <p:nvGrpSpPr>
          <p:cNvPr id="2" name="Group 91"/>
          <p:cNvGrpSpPr/>
          <p:nvPr/>
        </p:nvGrpSpPr>
        <p:grpSpPr>
          <a:xfrm>
            <a:off x="10057606" y="4038600"/>
            <a:ext cx="915194" cy="2590800"/>
            <a:chOff x="10057606" y="4038600"/>
            <a:chExt cx="915194" cy="2590800"/>
          </a:xfrm>
        </p:grpSpPr>
        <p:cxnSp>
          <p:nvCxnSpPr>
            <p:cNvPr id="80" name="Straight Arrow Connector 79"/>
            <p:cNvCxnSpPr/>
            <p:nvPr/>
          </p:nvCxnSpPr>
          <p:spPr>
            <a:xfrm rot="5400000">
              <a:off x="8839200" y="5257800"/>
              <a:ext cx="24384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/>
            <p:cNvSpPr/>
            <p:nvPr/>
          </p:nvSpPr>
          <p:spPr>
            <a:xfrm>
              <a:off x="10077450" y="5791200"/>
              <a:ext cx="895350" cy="838200"/>
            </a:xfrm>
            <a:custGeom>
              <a:avLst/>
              <a:gdLst>
                <a:gd name="connsiteX0" fmla="*/ 0 w 895350"/>
                <a:gd name="connsiteY0" fmla="*/ 0 h 533400"/>
                <a:gd name="connsiteX1" fmla="*/ 247650 w 895350"/>
                <a:gd name="connsiteY1" fmla="*/ 171450 h 533400"/>
                <a:gd name="connsiteX2" fmla="*/ 895350 w 895350"/>
                <a:gd name="connsiteY2" fmla="*/ 323850 h 533400"/>
                <a:gd name="connsiteX3" fmla="*/ 247650 w 895350"/>
                <a:gd name="connsiteY3" fmla="*/ 419100 h 533400"/>
                <a:gd name="connsiteX4" fmla="*/ 0 w 895350"/>
                <a:gd name="connsiteY4" fmla="*/ 533400 h 533400"/>
                <a:gd name="connsiteX5" fmla="*/ 0 w 895350"/>
                <a:gd name="connsiteY5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350" h="533400">
                  <a:moveTo>
                    <a:pt x="0" y="0"/>
                  </a:moveTo>
                  <a:cubicBezTo>
                    <a:pt x="49212" y="58737"/>
                    <a:pt x="98425" y="117475"/>
                    <a:pt x="247650" y="171450"/>
                  </a:cubicBezTo>
                  <a:cubicBezTo>
                    <a:pt x="396875" y="225425"/>
                    <a:pt x="895350" y="282575"/>
                    <a:pt x="895350" y="323850"/>
                  </a:cubicBezTo>
                  <a:cubicBezTo>
                    <a:pt x="895350" y="365125"/>
                    <a:pt x="396875" y="384175"/>
                    <a:pt x="247650" y="419100"/>
                  </a:cubicBezTo>
                  <a:cubicBezTo>
                    <a:pt x="98425" y="454025"/>
                    <a:pt x="0" y="533400"/>
                    <a:pt x="0" y="533400"/>
                  </a:cubicBezTo>
                  <a:lnTo>
                    <a:pt x="0" y="53340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10058400" y="4038600"/>
              <a:ext cx="5334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2"/>
          <p:cNvGrpSpPr/>
          <p:nvPr/>
        </p:nvGrpSpPr>
        <p:grpSpPr>
          <a:xfrm flipV="1">
            <a:off x="10058400" y="1219200"/>
            <a:ext cx="915194" cy="2820194"/>
            <a:chOff x="10057606" y="4038600"/>
            <a:chExt cx="915194" cy="2820194"/>
          </a:xfrm>
        </p:grpSpPr>
        <p:cxnSp>
          <p:nvCxnSpPr>
            <p:cNvPr id="94" name="Straight Arrow Connector 93"/>
            <p:cNvCxnSpPr/>
            <p:nvPr/>
          </p:nvCxnSpPr>
          <p:spPr>
            <a:xfrm rot="5400000">
              <a:off x="8839200" y="5257800"/>
              <a:ext cx="24384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reeform 96"/>
            <p:cNvSpPr/>
            <p:nvPr/>
          </p:nvSpPr>
          <p:spPr>
            <a:xfrm>
              <a:off x="10077450" y="6020594"/>
              <a:ext cx="895350" cy="838200"/>
            </a:xfrm>
            <a:custGeom>
              <a:avLst/>
              <a:gdLst>
                <a:gd name="connsiteX0" fmla="*/ 0 w 895350"/>
                <a:gd name="connsiteY0" fmla="*/ 0 h 533400"/>
                <a:gd name="connsiteX1" fmla="*/ 247650 w 895350"/>
                <a:gd name="connsiteY1" fmla="*/ 171450 h 533400"/>
                <a:gd name="connsiteX2" fmla="*/ 895350 w 895350"/>
                <a:gd name="connsiteY2" fmla="*/ 323850 h 533400"/>
                <a:gd name="connsiteX3" fmla="*/ 247650 w 895350"/>
                <a:gd name="connsiteY3" fmla="*/ 419100 h 533400"/>
                <a:gd name="connsiteX4" fmla="*/ 0 w 895350"/>
                <a:gd name="connsiteY4" fmla="*/ 533400 h 533400"/>
                <a:gd name="connsiteX5" fmla="*/ 0 w 895350"/>
                <a:gd name="connsiteY5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350" h="533400">
                  <a:moveTo>
                    <a:pt x="0" y="0"/>
                  </a:moveTo>
                  <a:cubicBezTo>
                    <a:pt x="49212" y="58737"/>
                    <a:pt x="98425" y="117475"/>
                    <a:pt x="247650" y="171450"/>
                  </a:cubicBezTo>
                  <a:cubicBezTo>
                    <a:pt x="396875" y="225425"/>
                    <a:pt x="895350" y="282575"/>
                    <a:pt x="895350" y="323850"/>
                  </a:cubicBezTo>
                  <a:cubicBezTo>
                    <a:pt x="895350" y="365125"/>
                    <a:pt x="396875" y="384175"/>
                    <a:pt x="247650" y="419100"/>
                  </a:cubicBezTo>
                  <a:cubicBezTo>
                    <a:pt x="98425" y="454025"/>
                    <a:pt x="0" y="533400"/>
                    <a:pt x="0" y="533400"/>
                  </a:cubicBezTo>
                  <a:lnTo>
                    <a:pt x="0" y="53340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10058400" y="4038600"/>
              <a:ext cx="5334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12573000" y="80010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For constant </a:t>
            </a:r>
            <a:r>
              <a:rPr lang="en-US" sz="1800" dirty="0" err="1" smtClean="0"/>
              <a:t>Vx</a:t>
            </a:r>
            <a:r>
              <a:rPr lang="en-US" sz="1800" dirty="0" smtClean="0"/>
              <a:t>, and constant Center Bias (ULR), leakage current is lower in Quilt than External.  (LLSA under-utilized).</a:t>
            </a:r>
          </a:p>
          <a:p>
            <a:endParaRPr lang="en-US" sz="1800" dirty="0" smtClean="0"/>
          </a:p>
          <a:p>
            <a:r>
              <a:rPr lang="en-US" sz="1800" dirty="0" smtClean="0"/>
              <a:t>For </a:t>
            </a:r>
            <a:r>
              <a:rPr lang="en-US" sz="1800" dirty="0" err="1" smtClean="0"/>
              <a:t>Vx</a:t>
            </a:r>
            <a:r>
              <a:rPr lang="en-US" sz="1800" dirty="0" smtClean="0"/>
              <a:t>, the rate of failure is lower in Quilt than External (LLSB also under-utilized).</a:t>
            </a:r>
            <a:endParaRPr lang="en-US" sz="1800" dirty="0"/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1409700" y="4991100"/>
            <a:ext cx="1600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828800" y="4876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LLSA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7A50-DDD6-4F46-9955-B739000A1C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0"/>
            <a:ext cx="3477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Bias Budget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295400" y="2209800"/>
            <a:ext cx="47756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Break up ULR into two components:</a:t>
            </a:r>
          </a:p>
          <a:p>
            <a:r>
              <a:rPr lang="en-US" sz="1800" dirty="0" smtClean="0"/>
              <a:t>ULR =  ULRA + ULRB</a:t>
            </a:r>
          </a:p>
          <a:p>
            <a:endParaRPr lang="en-US" sz="1800" dirty="0" smtClean="0"/>
          </a:p>
          <a:p>
            <a:r>
              <a:rPr lang="en-US" sz="1800" dirty="0" smtClean="0"/>
              <a:t>Condition for constant ULR:</a:t>
            </a:r>
          </a:p>
          <a:p>
            <a:endParaRPr lang="en-US" sz="1800" dirty="0" smtClean="0"/>
          </a:p>
          <a:p>
            <a:r>
              <a:rPr lang="en-US" sz="1800" dirty="0" smtClean="0"/>
              <a:t>ULR_A=</a:t>
            </a:r>
            <a:r>
              <a:rPr lang="en-US" sz="1800" dirty="0" err="1" smtClean="0"/>
              <a:t>LLSA_e</a:t>
            </a:r>
            <a:r>
              <a:rPr lang="en-US" sz="1800" dirty="0" smtClean="0"/>
              <a:t> + </a:t>
            </a:r>
            <a:r>
              <a:rPr lang="en-US" sz="1800" dirty="0" err="1" smtClean="0"/>
              <a:t>IRA_e</a:t>
            </a:r>
            <a:r>
              <a:rPr lang="en-US" sz="1800" dirty="0" smtClean="0"/>
              <a:t> = </a:t>
            </a:r>
            <a:r>
              <a:rPr lang="en-US" sz="1800" dirty="0" err="1" smtClean="0"/>
              <a:t>LLSA_q</a:t>
            </a:r>
            <a:r>
              <a:rPr lang="en-US" sz="1800" dirty="0" smtClean="0"/>
              <a:t> + </a:t>
            </a:r>
            <a:r>
              <a:rPr lang="en-US" sz="1800" dirty="0" err="1" smtClean="0"/>
              <a:t>IRA_q</a:t>
            </a:r>
            <a:endParaRPr lang="en-US" sz="1800" dirty="0" smtClean="0"/>
          </a:p>
          <a:p>
            <a:endParaRPr lang="en-US" sz="1800" dirty="0" smtClean="0"/>
          </a:p>
          <a:p>
            <a:pPr>
              <a:buFont typeface="Symbol"/>
              <a:buChar char="Þ"/>
            </a:pPr>
            <a:r>
              <a:rPr lang="en-US" sz="1800" dirty="0" err="1" smtClean="0"/>
              <a:t>LLSA_q</a:t>
            </a:r>
            <a:r>
              <a:rPr lang="en-US" sz="1800" dirty="0" smtClean="0"/>
              <a:t> = </a:t>
            </a:r>
            <a:r>
              <a:rPr lang="en-US" sz="1800" dirty="0" err="1" smtClean="0"/>
              <a:t>LLSA_e</a:t>
            </a:r>
            <a:r>
              <a:rPr lang="en-US" sz="1800" dirty="0" smtClean="0"/>
              <a:t> – </a:t>
            </a:r>
            <a:r>
              <a:rPr lang="en-US" sz="1800" dirty="0" err="1" smtClean="0"/>
              <a:t>deltaIRA</a:t>
            </a:r>
            <a:endParaRPr lang="en-US" sz="1800" dirty="0" smtClean="0"/>
          </a:p>
          <a:p>
            <a:pPr>
              <a:buFont typeface="Symbol"/>
              <a:buChar char="Þ"/>
            </a:pPr>
            <a:endParaRPr lang="en-US" sz="1800" dirty="0" smtClean="0"/>
          </a:p>
          <a:p>
            <a:r>
              <a:rPr lang="en-US" sz="1800" dirty="0" smtClean="0"/>
              <a:t>Same applies to ULRB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05200" y="762000"/>
            <a:ext cx="11546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Selection of ULR in 2Kx1K x2 tile with </a:t>
            </a:r>
            <a:r>
              <a:rPr lang="en-US" b="1" u="sng" dirty="0" smtClean="0"/>
              <a:t>static</a:t>
            </a:r>
            <a:r>
              <a:rPr lang="en-US" b="1" dirty="0" smtClean="0"/>
              <a:t> biasing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09800"/>
            <a:ext cx="6616304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477000"/>
            <a:ext cx="6629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096000"/>
            <a:ext cx="3937124" cy="289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372600"/>
            <a:ext cx="5562600" cy="141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972800"/>
            <a:ext cx="5562600" cy="141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TextBox 98"/>
          <p:cNvSpPr txBox="1"/>
          <p:nvPr/>
        </p:nvSpPr>
        <p:spPr>
          <a:xfrm>
            <a:off x="13411200" y="2971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246mV VDS advantage</a:t>
            </a:r>
          </a:p>
          <a:p>
            <a:r>
              <a:rPr lang="en-US" sz="2000" dirty="0" smtClean="0"/>
              <a:t>Assume total </a:t>
            </a:r>
            <a:r>
              <a:rPr lang="en-US" sz="2000" dirty="0" err="1" smtClean="0"/>
              <a:t>Vx</a:t>
            </a:r>
            <a:r>
              <a:rPr lang="en-US" sz="2000" dirty="0" smtClean="0"/>
              <a:t> = 600mV</a:t>
            </a:r>
          </a:p>
          <a:p>
            <a:pPr>
              <a:buFont typeface="Symbol"/>
              <a:buChar char="Þ"/>
            </a:pPr>
            <a:r>
              <a:rPr lang="en-US" sz="2000" dirty="0" err="1" smtClean="0"/>
              <a:t>VDSe</a:t>
            </a:r>
            <a:r>
              <a:rPr lang="en-US" sz="2000" dirty="0" smtClean="0"/>
              <a:t> = 600-282mV = 318mV</a:t>
            </a:r>
          </a:p>
          <a:p>
            <a:pPr>
              <a:buFont typeface="Symbol"/>
              <a:buChar char="Þ"/>
            </a:pPr>
            <a:r>
              <a:rPr lang="en-US" sz="2000" dirty="0" err="1" smtClean="0"/>
              <a:t>VDSq</a:t>
            </a:r>
            <a:r>
              <a:rPr lang="en-US" sz="2000" dirty="0" smtClean="0"/>
              <a:t> = 318+246mV = 564mV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10363200" y="3886200"/>
            <a:ext cx="24384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1658600" y="3200400"/>
            <a:ext cx="1828800" cy="3025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3411200" y="7620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Ratio to Q current to E current = 0.814</a:t>
            </a:r>
            <a:endParaRPr lang="en-US" sz="2000" dirty="0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8763000" y="10591800"/>
          <a:ext cx="4621212" cy="1954213"/>
        </p:xfrm>
        <a:graphic>
          <a:graphicData uri="http://schemas.openxmlformats.org/presentationml/2006/ole">
            <p:oleObj spid="_x0000_s4098" name="Equation" r:id="rId8" imgW="2273040" imgH="1066680" progId="Equation.3">
              <p:embed/>
            </p:oleObj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13411200" y="110490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Zq</a:t>
            </a:r>
            <a:r>
              <a:rPr lang="en-US" sz="2000" dirty="0" smtClean="0"/>
              <a:t>/</a:t>
            </a:r>
            <a:r>
              <a:rPr lang="en-US" sz="2000" dirty="0" err="1" smtClean="0"/>
              <a:t>Ze</a:t>
            </a:r>
            <a:r>
              <a:rPr lang="en-US" sz="2000" dirty="0" smtClean="0"/>
              <a:t> = 0.814 * 318/564 = 0.459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Metallization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Quilt architecture allows placement of the </a:t>
            </a:r>
            <a:r>
              <a:rPr lang="en-US" sz="5400" u="sng" dirty="0" smtClean="0"/>
              <a:t>sockets centered over the driver area</a:t>
            </a:r>
          </a:p>
          <a:p>
            <a:pPr lvl="1"/>
            <a:r>
              <a:rPr lang="en-US" sz="4800" dirty="0" smtClean="0"/>
              <a:t>Done for both BL sockets and WL sockets.</a:t>
            </a:r>
          </a:p>
          <a:p>
            <a:r>
              <a:rPr lang="en-US" sz="5400" dirty="0" smtClean="0"/>
              <a:t>This reduces the routing pitch requirement for the socket connection by ½ compared to placement at the edges of the arrays.</a:t>
            </a:r>
          </a:p>
          <a:p>
            <a:r>
              <a:rPr lang="en-US" sz="5400" dirty="0" smtClean="0"/>
              <a:t>This reduced pitch requirement can be traded off against number of interconnect layers.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1F0B8-2BF6-4299-8814-8EFEE0AA8B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0"/>
            <a:ext cx="10741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8400" b="1"/>
              <a:t>Motivation/Feature 2</a:t>
            </a:r>
            <a:endParaRPr lang="en-US" sz="48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600200" y="1371600"/>
            <a:ext cx="14782800" cy="18319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182880" tIns="91440" rIns="182880" bIns="91440">
            <a:spAutoFit/>
          </a:bodyPr>
          <a:lstStyle/>
          <a:p>
            <a:pPr defTabSz="1828800"/>
            <a:r>
              <a:rPr lang="en-US" b="1"/>
              <a:t>Quilt architecture requires simpler metallization than external driver architecture </a:t>
            </a:r>
          </a:p>
          <a:p>
            <a:pPr defTabSz="1828800"/>
            <a:r>
              <a:rPr lang="en-US" b="1"/>
              <a:t>Example of 2K x 1K x2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546475"/>
            <a:ext cx="7315200" cy="5902325"/>
            <a:chOff x="1152" y="4298"/>
            <a:chExt cx="2304" cy="1868"/>
          </a:xfrm>
        </p:grpSpPr>
        <p:sp>
          <p:nvSpPr>
            <p:cNvPr id="77829" name="Rectangle 5" descr="Light upward diagonal"/>
            <p:cNvSpPr>
              <a:spLocks noChangeArrowheads="1"/>
            </p:cNvSpPr>
            <p:nvPr/>
          </p:nvSpPr>
          <p:spPr bwMode="auto">
            <a:xfrm>
              <a:off x="1152" y="4656"/>
              <a:ext cx="576" cy="1152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77830" name="Rectangle 6" descr="Light upward diagonal"/>
            <p:cNvSpPr>
              <a:spLocks noChangeArrowheads="1"/>
            </p:cNvSpPr>
            <p:nvPr/>
          </p:nvSpPr>
          <p:spPr bwMode="auto">
            <a:xfrm>
              <a:off x="1728" y="4656"/>
              <a:ext cx="576" cy="1152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77831" name="Rectangle 7" descr="Light upward diagonal"/>
            <p:cNvSpPr>
              <a:spLocks noChangeArrowheads="1"/>
            </p:cNvSpPr>
            <p:nvPr/>
          </p:nvSpPr>
          <p:spPr bwMode="auto">
            <a:xfrm>
              <a:off x="2304" y="4656"/>
              <a:ext cx="576" cy="1152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77832" name="Rectangle 8" descr="Light upward diagonal"/>
            <p:cNvSpPr>
              <a:spLocks noChangeArrowheads="1"/>
            </p:cNvSpPr>
            <p:nvPr/>
          </p:nvSpPr>
          <p:spPr bwMode="auto">
            <a:xfrm>
              <a:off x="2880" y="4656"/>
              <a:ext cx="576" cy="1152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77833" name="Rectangle 9" descr="Light downward diagonal"/>
            <p:cNvSpPr>
              <a:spLocks noChangeArrowheads="1"/>
            </p:cNvSpPr>
            <p:nvPr/>
          </p:nvSpPr>
          <p:spPr bwMode="auto">
            <a:xfrm>
              <a:off x="1152" y="4298"/>
              <a:ext cx="2304" cy="358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77834" name="Rectangle 10" descr="Light downward diagonal"/>
            <p:cNvSpPr>
              <a:spLocks noChangeArrowheads="1"/>
            </p:cNvSpPr>
            <p:nvPr/>
          </p:nvSpPr>
          <p:spPr bwMode="auto">
            <a:xfrm>
              <a:off x="1152" y="5808"/>
              <a:ext cx="2304" cy="358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1152" y="4656"/>
              <a:ext cx="2304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Line 12"/>
            <p:cNvSpPr>
              <a:spLocks noChangeShapeType="1"/>
            </p:cNvSpPr>
            <p:nvPr/>
          </p:nvSpPr>
          <p:spPr bwMode="auto">
            <a:xfrm>
              <a:off x="1152" y="5808"/>
              <a:ext cx="2304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>
              <a:off x="1152" y="4656"/>
              <a:ext cx="0" cy="115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Line 14"/>
            <p:cNvSpPr>
              <a:spLocks noChangeShapeType="1"/>
            </p:cNvSpPr>
            <p:nvPr/>
          </p:nvSpPr>
          <p:spPr bwMode="auto">
            <a:xfrm>
              <a:off x="3456" y="4634"/>
              <a:ext cx="0" cy="115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91600" y="3581400"/>
            <a:ext cx="8839200" cy="4648200"/>
            <a:chOff x="1776" y="3360"/>
            <a:chExt cx="2304" cy="1160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776" y="3360"/>
              <a:ext cx="576" cy="296"/>
              <a:chOff x="433" y="3168"/>
              <a:chExt cx="576" cy="296"/>
            </a:xfrm>
          </p:grpSpPr>
          <p:sp>
            <p:nvSpPr>
              <p:cNvPr id="77841" name="Rectangle 17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42" name="Rectangle 1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43" name="Rectangle 19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44" name="Rectangle 2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 flipH="1">
              <a:off x="2352" y="3360"/>
              <a:ext cx="576" cy="296"/>
              <a:chOff x="433" y="3168"/>
              <a:chExt cx="576" cy="296"/>
            </a:xfrm>
          </p:grpSpPr>
          <p:sp>
            <p:nvSpPr>
              <p:cNvPr id="77846" name="Rectangle 22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47" name="Rectangle 2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48" name="Rectangle 24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49" name="Rectangle 2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360"/>
              <a:ext cx="576" cy="296"/>
              <a:chOff x="433" y="3168"/>
              <a:chExt cx="576" cy="296"/>
            </a:xfrm>
          </p:grpSpPr>
          <p:sp>
            <p:nvSpPr>
              <p:cNvPr id="77851" name="Rectangle 27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52" name="Rectangle 2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53" name="Rectangle 29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54" name="Rectangle 3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flipH="1">
              <a:off x="3504" y="3360"/>
              <a:ext cx="576" cy="296"/>
              <a:chOff x="433" y="3168"/>
              <a:chExt cx="576" cy="296"/>
            </a:xfrm>
          </p:grpSpPr>
          <p:sp>
            <p:nvSpPr>
              <p:cNvPr id="77856" name="Rectangle 32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57" name="Rectangle 3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58" name="Rectangle 34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59" name="Rectangle 3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 flipV="1">
              <a:off x="1776" y="3648"/>
              <a:ext cx="576" cy="296"/>
              <a:chOff x="433" y="3168"/>
              <a:chExt cx="576" cy="296"/>
            </a:xfrm>
          </p:grpSpPr>
          <p:sp>
            <p:nvSpPr>
              <p:cNvPr id="77861" name="Rectangle 37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62" name="Rectangle 3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63" name="Rectangle 39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64" name="Rectangle 4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 flipH="1" flipV="1">
              <a:off x="2352" y="3648"/>
              <a:ext cx="576" cy="296"/>
              <a:chOff x="433" y="3168"/>
              <a:chExt cx="576" cy="296"/>
            </a:xfrm>
          </p:grpSpPr>
          <p:sp>
            <p:nvSpPr>
              <p:cNvPr id="77866" name="Rectangle 42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67" name="Rectangle 4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68" name="Rectangle 44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69" name="Rectangle 4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 flipV="1">
              <a:off x="2928" y="3648"/>
              <a:ext cx="576" cy="296"/>
              <a:chOff x="433" y="3168"/>
              <a:chExt cx="576" cy="296"/>
            </a:xfrm>
          </p:grpSpPr>
          <p:sp>
            <p:nvSpPr>
              <p:cNvPr id="77871" name="Rectangle 47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72" name="Rectangle 4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73" name="Rectangle 49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74" name="Rectangle 5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 flipH="1" flipV="1">
              <a:off x="3504" y="3648"/>
              <a:ext cx="576" cy="296"/>
              <a:chOff x="433" y="3168"/>
              <a:chExt cx="576" cy="296"/>
            </a:xfrm>
          </p:grpSpPr>
          <p:sp>
            <p:nvSpPr>
              <p:cNvPr id="77876" name="Rectangle 52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77" name="Rectangle 5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78" name="Rectangle 54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79" name="Rectangle 5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1776" y="3936"/>
              <a:ext cx="576" cy="296"/>
              <a:chOff x="433" y="3168"/>
              <a:chExt cx="576" cy="296"/>
            </a:xfrm>
          </p:grpSpPr>
          <p:sp>
            <p:nvSpPr>
              <p:cNvPr id="77881" name="Rectangle 57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82" name="Rectangle 5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83" name="Rectangle 59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84" name="Rectangle 6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 flipH="1">
              <a:off x="2352" y="3936"/>
              <a:ext cx="576" cy="296"/>
              <a:chOff x="433" y="3168"/>
              <a:chExt cx="576" cy="296"/>
            </a:xfrm>
          </p:grpSpPr>
          <p:sp>
            <p:nvSpPr>
              <p:cNvPr id="77886" name="Rectangle 62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87" name="Rectangle 6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88" name="Rectangle 64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89" name="Rectangle 6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4" name="Group 66"/>
            <p:cNvGrpSpPr>
              <a:grpSpLocks/>
            </p:cNvGrpSpPr>
            <p:nvPr/>
          </p:nvGrpSpPr>
          <p:grpSpPr bwMode="auto">
            <a:xfrm>
              <a:off x="2928" y="3936"/>
              <a:ext cx="576" cy="296"/>
              <a:chOff x="433" y="3168"/>
              <a:chExt cx="576" cy="296"/>
            </a:xfrm>
          </p:grpSpPr>
          <p:sp>
            <p:nvSpPr>
              <p:cNvPr id="77891" name="Rectangle 67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92" name="Rectangle 6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93" name="Rectangle 69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94" name="Rectangle 7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 flipH="1">
              <a:off x="3504" y="3936"/>
              <a:ext cx="576" cy="296"/>
              <a:chOff x="433" y="3168"/>
              <a:chExt cx="576" cy="296"/>
            </a:xfrm>
          </p:grpSpPr>
          <p:sp>
            <p:nvSpPr>
              <p:cNvPr id="77896" name="Rectangle 72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97" name="Rectangle 7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98" name="Rectangle 74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899" name="Rectangle 7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 flipV="1">
              <a:off x="1776" y="4224"/>
              <a:ext cx="576" cy="296"/>
              <a:chOff x="433" y="3168"/>
              <a:chExt cx="576" cy="296"/>
            </a:xfrm>
          </p:grpSpPr>
          <p:sp>
            <p:nvSpPr>
              <p:cNvPr id="77901" name="Rectangle 77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02" name="Rectangle 7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03" name="Rectangle 79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04" name="Rectangle 8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 flipH="1" flipV="1">
              <a:off x="2352" y="4224"/>
              <a:ext cx="576" cy="296"/>
              <a:chOff x="433" y="3168"/>
              <a:chExt cx="576" cy="296"/>
            </a:xfrm>
          </p:grpSpPr>
          <p:sp>
            <p:nvSpPr>
              <p:cNvPr id="77906" name="Rectangle 82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07" name="Rectangle 8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08" name="Rectangle 84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09" name="Rectangle 8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8" name="Group 86"/>
            <p:cNvGrpSpPr>
              <a:grpSpLocks/>
            </p:cNvGrpSpPr>
            <p:nvPr/>
          </p:nvGrpSpPr>
          <p:grpSpPr bwMode="auto">
            <a:xfrm flipV="1">
              <a:off x="2928" y="4224"/>
              <a:ext cx="576" cy="296"/>
              <a:chOff x="433" y="3168"/>
              <a:chExt cx="576" cy="296"/>
            </a:xfrm>
          </p:grpSpPr>
          <p:sp>
            <p:nvSpPr>
              <p:cNvPr id="77911" name="Rectangle 87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12" name="Rectangle 8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13" name="Rectangle 89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14" name="Rectangle 9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9" name="Group 91"/>
            <p:cNvGrpSpPr>
              <a:grpSpLocks/>
            </p:cNvGrpSpPr>
            <p:nvPr/>
          </p:nvGrpSpPr>
          <p:grpSpPr bwMode="auto">
            <a:xfrm flipH="1" flipV="1">
              <a:off x="3504" y="4224"/>
              <a:ext cx="576" cy="296"/>
              <a:chOff x="433" y="3168"/>
              <a:chExt cx="576" cy="296"/>
            </a:xfrm>
          </p:grpSpPr>
          <p:sp>
            <p:nvSpPr>
              <p:cNvPr id="77916" name="Rectangle 92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17" name="Rectangle 9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18" name="Rectangle 94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77919" name="Rectangle 9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77920" name="Line 96"/>
          <p:cNvSpPr>
            <a:spLocks noChangeShapeType="1"/>
          </p:cNvSpPr>
          <p:nvPr/>
        </p:nvSpPr>
        <p:spPr bwMode="auto">
          <a:xfrm flipV="1">
            <a:off x="12344400" y="3581400"/>
            <a:ext cx="12192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21" name="Line 97"/>
          <p:cNvSpPr>
            <a:spLocks noChangeShapeType="1"/>
          </p:cNvSpPr>
          <p:nvPr/>
        </p:nvSpPr>
        <p:spPr bwMode="auto">
          <a:xfrm flipV="1">
            <a:off x="13411200" y="35814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22" name="Line 98"/>
          <p:cNvSpPr>
            <a:spLocks noChangeShapeType="1"/>
          </p:cNvSpPr>
          <p:nvPr/>
        </p:nvSpPr>
        <p:spPr bwMode="auto">
          <a:xfrm flipV="1">
            <a:off x="16764000" y="35814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23" name="Line 99"/>
          <p:cNvSpPr>
            <a:spLocks noChangeShapeType="1"/>
          </p:cNvSpPr>
          <p:nvPr/>
        </p:nvSpPr>
        <p:spPr bwMode="auto">
          <a:xfrm>
            <a:off x="8991600" y="4041775"/>
            <a:ext cx="0" cy="7651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24" name="Line 100"/>
          <p:cNvSpPr>
            <a:spLocks noChangeShapeType="1"/>
          </p:cNvSpPr>
          <p:nvPr/>
        </p:nvSpPr>
        <p:spPr bwMode="auto">
          <a:xfrm>
            <a:off x="8991600" y="4806950"/>
            <a:ext cx="0" cy="6127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25" name="Line 101"/>
          <p:cNvSpPr>
            <a:spLocks noChangeShapeType="1"/>
          </p:cNvSpPr>
          <p:nvPr/>
        </p:nvSpPr>
        <p:spPr bwMode="auto">
          <a:xfrm flipV="1">
            <a:off x="8991600" y="35814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26" name="Line 102"/>
          <p:cNvSpPr>
            <a:spLocks noChangeShapeType="1"/>
          </p:cNvSpPr>
          <p:nvPr/>
        </p:nvSpPr>
        <p:spPr bwMode="auto">
          <a:xfrm flipV="1">
            <a:off x="10058400" y="4724400"/>
            <a:ext cx="12192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27" name="Line 103"/>
          <p:cNvSpPr>
            <a:spLocks noChangeShapeType="1"/>
          </p:cNvSpPr>
          <p:nvPr/>
        </p:nvSpPr>
        <p:spPr bwMode="auto">
          <a:xfrm flipV="1">
            <a:off x="11277600" y="47244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28" name="Line 104"/>
          <p:cNvSpPr>
            <a:spLocks noChangeShapeType="1"/>
          </p:cNvSpPr>
          <p:nvPr/>
        </p:nvSpPr>
        <p:spPr bwMode="auto">
          <a:xfrm flipV="1">
            <a:off x="14478000" y="4724400"/>
            <a:ext cx="12192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29" name="Line 105"/>
          <p:cNvSpPr>
            <a:spLocks noChangeShapeType="1"/>
          </p:cNvSpPr>
          <p:nvPr/>
        </p:nvSpPr>
        <p:spPr bwMode="auto">
          <a:xfrm>
            <a:off x="15697200" y="47244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0" name="Line 106"/>
          <p:cNvSpPr>
            <a:spLocks noChangeShapeType="1"/>
          </p:cNvSpPr>
          <p:nvPr/>
        </p:nvSpPr>
        <p:spPr bwMode="auto">
          <a:xfrm flipV="1">
            <a:off x="12344400" y="5880100"/>
            <a:ext cx="12192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1" name="Line 107"/>
          <p:cNvSpPr>
            <a:spLocks noChangeShapeType="1"/>
          </p:cNvSpPr>
          <p:nvPr/>
        </p:nvSpPr>
        <p:spPr bwMode="auto">
          <a:xfrm flipV="1">
            <a:off x="13411200" y="58801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2" name="Line 108"/>
          <p:cNvSpPr>
            <a:spLocks noChangeShapeType="1"/>
          </p:cNvSpPr>
          <p:nvPr/>
        </p:nvSpPr>
        <p:spPr bwMode="auto">
          <a:xfrm flipV="1">
            <a:off x="16764000" y="58801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3" name="Line 109"/>
          <p:cNvSpPr>
            <a:spLocks noChangeShapeType="1"/>
          </p:cNvSpPr>
          <p:nvPr/>
        </p:nvSpPr>
        <p:spPr bwMode="auto">
          <a:xfrm flipV="1">
            <a:off x="8991600" y="58801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4" name="Line 110"/>
          <p:cNvSpPr>
            <a:spLocks noChangeShapeType="1"/>
          </p:cNvSpPr>
          <p:nvPr/>
        </p:nvSpPr>
        <p:spPr bwMode="auto">
          <a:xfrm flipV="1">
            <a:off x="10058400" y="7010400"/>
            <a:ext cx="12192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5" name="Line 111"/>
          <p:cNvSpPr>
            <a:spLocks noChangeShapeType="1"/>
          </p:cNvSpPr>
          <p:nvPr/>
        </p:nvSpPr>
        <p:spPr bwMode="auto">
          <a:xfrm flipV="1">
            <a:off x="11277600" y="70104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6" name="Line 112"/>
          <p:cNvSpPr>
            <a:spLocks noChangeShapeType="1"/>
          </p:cNvSpPr>
          <p:nvPr/>
        </p:nvSpPr>
        <p:spPr bwMode="auto">
          <a:xfrm flipV="1">
            <a:off x="14478000" y="7010400"/>
            <a:ext cx="12192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7" name="Line 113"/>
          <p:cNvSpPr>
            <a:spLocks noChangeShapeType="1"/>
          </p:cNvSpPr>
          <p:nvPr/>
        </p:nvSpPr>
        <p:spPr bwMode="auto">
          <a:xfrm>
            <a:off x="15697200" y="70104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8" name="Line 114"/>
          <p:cNvSpPr>
            <a:spLocks noChangeShapeType="1"/>
          </p:cNvSpPr>
          <p:nvPr/>
        </p:nvSpPr>
        <p:spPr bwMode="auto">
          <a:xfrm flipV="1">
            <a:off x="12344400" y="8229600"/>
            <a:ext cx="12192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9" name="Line 115"/>
          <p:cNvSpPr>
            <a:spLocks noChangeShapeType="1"/>
          </p:cNvSpPr>
          <p:nvPr/>
        </p:nvSpPr>
        <p:spPr bwMode="auto">
          <a:xfrm flipV="1">
            <a:off x="13411200" y="82296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0" name="Line 116"/>
          <p:cNvSpPr>
            <a:spLocks noChangeShapeType="1"/>
          </p:cNvSpPr>
          <p:nvPr/>
        </p:nvSpPr>
        <p:spPr bwMode="auto">
          <a:xfrm flipV="1">
            <a:off x="16764000" y="82296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1" name="Line 117"/>
          <p:cNvSpPr>
            <a:spLocks noChangeShapeType="1"/>
          </p:cNvSpPr>
          <p:nvPr/>
        </p:nvSpPr>
        <p:spPr bwMode="auto">
          <a:xfrm flipV="1">
            <a:off x="8991600" y="8229600"/>
            <a:ext cx="1066800" cy="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2" name="Line 118"/>
          <p:cNvSpPr>
            <a:spLocks noChangeShapeType="1"/>
          </p:cNvSpPr>
          <p:nvPr/>
        </p:nvSpPr>
        <p:spPr bwMode="auto">
          <a:xfrm>
            <a:off x="8991600" y="6338888"/>
            <a:ext cx="0" cy="766762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3" name="Line 119"/>
          <p:cNvSpPr>
            <a:spLocks noChangeShapeType="1"/>
          </p:cNvSpPr>
          <p:nvPr/>
        </p:nvSpPr>
        <p:spPr bwMode="auto">
          <a:xfrm>
            <a:off x="8991600" y="7105650"/>
            <a:ext cx="0" cy="6127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4" name="Line 120"/>
          <p:cNvSpPr>
            <a:spLocks noChangeShapeType="1"/>
          </p:cNvSpPr>
          <p:nvPr/>
        </p:nvSpPr>
        <p:spPr bwMode="auto">
          <a:xfrm>
            <a:off x="11201400" y="7412038"/>
            <a:ext cx="0" cy="766762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5" name="Line 121"/>
          <p:cNvSpPr>
            <a:spLocks noChangeShapeType="1"/>
          </p:cNvSpPr>
          <p:nvPr/>
        </p:nvSpPr>
        <p:spPr bwMode="auto">
          <a:xfrm>
            <a:off x="11201400" y="3735388"/>
            <a:ext cx="0" cy="6127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6" name="Line 122"/>
          <p:cNvSpPr>
            <a:spLocks noChangeShapeType="1"/>
          </p:cNvSpPr>
          <p:nvPr/>
        </p:nvSpPr>
        <p:spPr bwMode="auto">
          <a:xfrm>
            <a:off x="11201400" y="5267325"/>
            <a:ext cx="0" cy="7651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7" name="Line 123"/>
          <p:cNvSpPr>
            <a:spLocks noChangeShapeType="1"/>
          </p:cNvSpPr>
          <p:nvPr/>
        </p:nvSpPr>
        <p:spPr bwMode="auto">
          <a:xfrm>
            <a:off x="11201400" y="6032500"/>
            <a:ext cx="0" cy="52070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8" name="Line 124"/>
          <p:cNvSpPr>
            <a:spLocks noChangeShapeType="1"/>
          </p:cNvSpPr>
          <p:nvPr/>
        </p:nvSpPr>
        <p:spPr bwMode="auto">
          <a:xfrm>
            <a:off x="13411200" y="4041775"/>
            <a:ext cx="0" cy="7651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49" name="Line 125"/>
          <p:cNvSpPr>
            <a:spLocks noChangeShapeType="1"/>
          </p:cNvSpPr>
          <p:nvPr/>
        </p:nvSpPr>
        <p:spPr bwMode="auto">
          <a:xfrm>
            <a:off x="13411200" y="4806950"/>
            <a:ext cx="0" cy="6127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0" name="Line 126"/>
          <p:cNvSpPr>
            <a:spLocks noChangeShapeType="1"/>
          </p:cNvSpPr>
          <p:nvPr/>
        </p:nvSpPr>
        <p:spPr bwMode="auto">
          <a:xfrm>
            <a:off x="13411200" y="6338888"/>
            <a:ext cx="0" cy="766762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1" name="Line 127"/>
          <p:cNvSpPr>
            <a:spLocks noChangeShapeType="1"/>
          </p:cNvSpPr>
          <p:nvPr/>
        </p:nvSpPr>
        <p:spPr bwMode="auto">
          <a:xfrm>
            <a:off x="13411200" y="7105650"/>
            <a:ext cx="0" cy="6127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2" name="Line 128"/>
          <p:cNvSpPr>
            <a:spLocks noChangeShapeType="1"/>
          </p:cNvSpPr>
          <p:nvPr/>
        </p:nvSpPr>
        <p:spPr bwMode="auto">
          <a:xfrm>
            <a:off x="15621000" y="7412038"/>
            <a:ext cx="0" cy="766762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3" name="Line 129"/>
          <p:cNvSpPr>
            <a:spLocks noChangeShapeType="1"/>
          </p:cNvSpPr>
          <p:nvPr/>
        </p:nvSpPr>
        <p:spPr bwMode="auto">
          <a:xfrm>
            <a:off x="15621000" y="3735388"/>
            <a:ext cx="0" cy="6127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4" name="Line 130"/>
          <p:cNvSpPr>
            <a:spLocks noChangeShapeType="1"/>
          </p:cNvSpPr>
          <p:nvPr/>
        </p:nvSpPr>
        <p:spPr bwMode="auto">
          <a:xfrm>
            <a:off x="15621000" y="5267325"/>
            <a:ext cx="0" cy="7651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5" name="Line 131"/>
          <p:cNvSpPr>
            <a:spLocks noChangeShapeType="1"/>
          </p:cNvSpPr>
          <p:nvPr/>
        </p:nvSpPr>
        <p:spPr bwMode="auto">
          <a:xfrm>
            <a:off x="15621000" y="6032500"/>
            <a:ext cx="0" cy="614363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6" name="Line 132"/>
          <p:cNvSpPr>
            <a:spLocks noChangeShapeType="1"/>
          </p:cNvSpPr>
          <p:nvPr/>
        </p:nvSpPr>
        <p:spPr bwMode="auto">
          <a:xfrm>
            <a:off x="17830800" y="4041775"/>
            <a:ext cx="0" cy="7651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7" name="Line 133"/>
          <p:cNvSpPr>
            <a:spLocks noChangeShapeType="1"/>
          </p:cNvSpPr>
          <p:nvPr/>
        </p:nvSpPr>
        <p:spPr bwMode="auto">
          <a:xfrm>
            <a:off x="17830800" y="4806950"/>
            <a:ext cx="0" cy="6127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8" name="Line 134"/>
          <p:cNvSpPr>
            <a:spLocks noChangeShapeType="1"/>
          </p:cNvSpPr>
          <p:nvPr/>
        </p:nvSpPr>
        <p:spPr bwMode="auto">
          <a:xfrm>
            <a:off x="17830800" y="6338888"/>
            <a:ext cx="0" cy="766762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59" name="Line 135"/>
          <p:cNvSpPr>
            <a:spLocks noChangeShapeType="1"/>
          </p:cNvSpPr>
          <p:nvPr/>
        </p:nvSpPr>
        <p:spPr bwMode="auto">
          <a:xfrm>
            <a:off x="17830800" y="7105650"/>
            <a:ext cx="0" cy="6127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60" name="Line 136"/>
          <p:cNvSpPr>
            <a:spLocks noChangeShapeType="1"/>
          </p:cNvSpPr>
          <p:nvPr/>
        </p:nvSpPr>
        <p:spPr bwMode="auto">
          <a:xfrm flipH="1">
            <a:off x="762000" y="6172200"/>
            <a:ext cx="2209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61" name="Line 137"/>
          <p:cNvSpPr>
            <a:spLocks noChangeShapeType="1"/>
          </p:cNvSpPr>
          <p:nvPr/>
        </p:nvSpPr>
        <p:spPr bwMode="auto">
          <a:xfrm flipH="1">
            <a:off x="2971800" y="6172200"/>
            <a:ext cx="11430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62" name="Line 138"/>
          <p:cNvSpPr>
            <a:spLocks noChangeShapeType="1"/>
          </p:cNvSpPr>
          <p:nvPr/>
        </p:nvSpPr>
        <p:spPr bwMode="auto">
          <a:xfrm flipH="1" flipV="1">
            <a:off x="685800" y="56388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63" name="Line 139"/>
          <p:cNvSpPr>
            <a:spLocks noChangeShapeType="1"/>
          </p:cNvSpPr>
          <p:nvPr/>
        </p:nvSpPr>
        <p:spPr bwMode="auto">
          <a:xfrm flipH="1">
            <a:off x="1447800" y="5638800"/>
            <a:ext cx="9144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64" name="Line 140"/>
          <p:cNvSpPr>
            <a:spLocks noChangeShapeType="1"/>
          </p:cNvSpPr>
          <p:nvPr/>
        </p:nvSpPr>
        <p:spPr bwMode="auto">
          <a:xfrm rot="5400000" flipV="1">
            <a:off x="3543300" y="44577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65" name="Line 141"/>
          <p:cNvSpPr>
            <a:spLocks noChangeShapeType="1"/>
          </p:cNvSpPr>
          <p:nvPr/>
        </p:nvSpPr>
        <p:spPr bwMode="auto">
          <a:xfrm rot="16200000" flipH="1">
            <a:off x="3543300" y="39243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66" name="Line 142"/>
          <p:cNvSpPr>
            <a:spLocks noChangeShapeType="1"/>
          </p:cNvSpPr>
          <p:nvPr/>
        </p:nvSpPr>
        <p:spPr bwMode="auto">
          <a:xfrm rot="-5400000">
            <a:off x="3695700" y="84963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67" name="Line 143"/>
          <p:cNvSpPr>
            <a:spLocks noChangeShapeType="1"/>
          </p:cNvSpPr>
          <p:nvPr/>
        </p:nvSpPr>
        <p:spPr bwMode="auto">
          <a:xfrm rot="5400000" flipH="1" flipV="1">
            <a:off x="3695700" y="90297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68" name="Line 144"/>
          <p:cNvSpPr>
            <a:spLocks noChangeShapeType="1"/>
          </p:cNvSpPr>
          <p:nvPr/>
        </p:nvSpPr>
        <p:spPr bwMode="auto">
          <a:xfrm>
            <a:off x="5943600" y="6172200"/>
            <a:ext cx="2209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69" name="Line 145"/>
          <p:cNvSpPr>
            <a:spLocks noChangeShapeType="1"/>
          </p:cNvSpPr>
          <p:nvPr/>
        </p:nvSpPr>
        <p:spPr bwMode="auto">
          <a:xfrm>
            <a:off x="4800600" y="6172200"/>
            <a:ext cx="11430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70" name="Line 146"/>
          <p:cNvSpPr>
            <a:spLocks noChangeShapeType="1"/>
          </p:cNvSpPr>
          <p:nvPr/>
        </p:nvSpPr>
        <p:spPr bwMode="auto">
          <a:xfrm flipV="1">
            <a:off x="7467600" y="56388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71" name="Line 147"/>
          <p:cNvSpPr>
            <a:spLocks noChangeShapeType="1"/>
          </p:cNvSpPr>
          <p:nvPr/>
        </p:nvSpPr>
        <p:spPr bwMode="auto">
          <a:xfrm>
            <a:off x="6553200" y="5638800"/>
            <a:ext cx="9144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72" name="Line 148"/>
          <p:cNvSpPr>
            <a:spLocks noChangeShapeType="1"/>
          </p:cNvSpPr>
          <p:nvPr/>
        </p:nvSpPr>
        <p:spPr bwMode="auto">
          <a:xfrm rot="5400000" flipV="1">
            <a:off x="10629900" y="4533900"/>
            <a:ext cx="381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73" name="Line 149"/>
          <p:cNvSpPr>
            <a:spLocks noChangeShapeType="1"/>
          </p:cNvSpPr>
          <p:nvPr/>
        </p:nvSpPr>
        <p:spPr bwMode="auto">
          <a:xfrm rot="-5400000">
            <a:off x="10782300" y="4914900"/>
            <a:ext cx="381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74" name="Line 150"/>
          <p:cNvSpPr>
            <a:spLocks noChangeShapeType="1"/>
          </p:cNvSpPr>
          <p:nvPr/>
        </p:nvSpPr>
        <p:spPr bwMode="auto">
          <a:xfrm flipV="1">
            <a:off x="10363200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75" name="Line 151"/>
          <p:cNvSpPr>
            <a:spLocks noChangeShapeType="1"/>
          </p:cNvSpPr>
          <p:nvPr/>
        </p:nvSpPr>
        <p:spPr bwMode="auto">
          <a:xfrm flipH="1" flipV="1">
            <a:off x="11277600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76" name="Line 152"/>
          <p:cNvSpPr>
            <a:spLocks noChangeShapeType="1"/>
          </p:cNvSpPr>
          <p:nvPr/>
        </p:nvSpPr>
        <p:spPr bwMode="auto">
          <a:xfrm flipH="1">
            <a:off x="4648200" y="6172200"/>
            <a:ext cx="19812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77" name="Text Box 153"/>
          <p:cNvSpPr txBox="1">
            <a:spLocks noChangeArrowheads="1"/>
          </p:cNvSpPr>
          <p:nvPr/>
        </p:nvSpPr>
        <p:spPr bwMode="auto">
          <a:xfrm>
            <a:off x="2286000" y="10766425"/>
            <a:ext cx="5011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sz="2800" b="1"/>
              <a:t>512 lines at 4F (2</a:t>
            </a:r>
            <a:r>
              <a:rPr lang="en-US" sz="2800" b="1" baseline="30000"/>
              <a:t>nd</a:t>
            </a:r>
            <a:r>
              <a:rPr lang="en-US" sz="2800" b="1"/>
              <a:t> deck WL)</a:t>
            </a:r>
          </a:p>
        </p:txBody>
      </p:sp>
      <p:sp>
        <p:nvSpPr>
          <p:cNvPr id="77978" name="Text Box 154"/>
          <p:cNvSpPr txBox="1">
            <a:spLocks noChangeArrowheads="1"/>
          </p:cNvSpPr>
          <p:nvPr/>
        </p:nvSpPr>
        <p:spPr bwMode="auto">
          <a:xfrm>
            <a:off x="3352800" y="11604625"/>
            <a:ext cx="5191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sz="2800" b="1"/>
              <a:t>512 lines at 4F (first deck WL)</a:t>
            </a:r>
          </a:p>
        </p:txBody>
      </p:sp>
      <p:sp>
        <p:nvSpPr>
          <p:cNvPr id="77979" name="Line 155"/>
          <p:cNvSpPr>
            <a:spLocks noChangeShapeType="1"/>
          </p:cNvSpPr>
          <p:nvPr/>
        </p:nvSpPr>
        <p:spPr bwMode="auto">
          <a:xfrm flipH="1">
            <a:off x="5638800" y="5638800"/>
            <a:ext cx="2057400" cy="586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80" name="Line 156"/>
          <p:cNvSpPr>
            <a:spLocks noChangeShapeType="1"/>
          </p:cNvSpPr>
          <p:nvPr/>
        </p:nvSpPr>
        <p:spPr bwMode="auto">
          <a:xfrm flipH="1">
            <a:off x="3124200" y="8534400"/>
            <a:ext cx="838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81" name="Text Box 157"/>
          <p:cNvSpPr txBox="1">
            <a:spLocks noChangeArrowheads="1"/>
          </p:cNvSpPr>
          <p:nvPr/>
        </p:nvSpPr>
        <p:spPr bwMode="auto">
          <a:xfrm>
            <a:off x="762000" y="10004425"/>
            <a:ext cx="362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sz="2800" b="1"/>
              <a:t>1024 lines at 4F (BL)</a:t>
            </a:r>
          </a:p>
        </p:txBody>
      </p:sp>
      <p:sp>
        <p:nvSpPr>
          <p:cNvPr id="77982" name="Line 158"/>
          <p:cNvSpPr>
            <a:spLocks noChangeShapeType="1"/>
          </p:cNvSpPr>
          <p:nvPr/>
        </p:nvSpPr>
        <p:spPr bwMode="auto">
          <a:xfrm>
            <a:off x="11658600" y="5562600"/>
            <a:ext cx="11430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83" name="Line 159"/>
          <p:cNvSpPr>
            <a:spLocks noChangeShapeType="1"/>
          </p:cNvSpPr>
          <p:nvPr/>
        </p:nvSpPr>
        <p:spPr bwMode="auto">
          <a:xfrm>
            <a:off x="10972800" y="4953000"/>
            <a:ext cx="167640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84" name="Text Box 160"/>
          <p:cNvSpPr txBox="1">
            <a:spLocks noChangeArrowheads="1"/>
          </p:cNvSpPr>
          <p:nvPr/>
        </p:nvSpPr>
        <p:spPr bwMode="auto">
          <a:xfrm>
            <a:off x="12801600" y="88392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28800"/>
            <a:r>
              <a:rPr lang="en-US" sz="2800" b="1"/>
              <a:t>512 lines at 4F (BL connection)</a:t>
            </a:r>
          </a:p>
        </p:txBody>
      </p:sp>
      <p:sp>
        <p:nvSpPr>
          <p:cNvPr id="77985" name="Text Box 161"/>
          <p:cNvSpPr txBox="1">
            <a:spLocks noChangeArrowheads="1"/>
          </p:cNvSpPr>
          <p:nvPr/>
        </p:nvSpPr>
        <p:spPr bwMode="auto">
          <a:xfrm>
            <a:off x="12725400" y="9699625"/>
            <a:ext cx="5507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sz="2800" b="1"/>
              <a:t>512 lines at 8F (WL connection)</a:t>
            </a:r>
          </a:p>
        </p:txBody>
      </p:sp>
      <p:graphicFrame>
        <p:nvGraphicFramePr>
          <p:cNvPr id="77986" name="Group 162"/>
          <p:cNvGraphicFramePr>
            <a:graphicFrameLocks noGrp="1"/>
          </p:cNvGraphicFramePr>
          <p:nvPr/>
        </p:nvGraphicFramePr>
        <p:xfrm>
          <a:off x="8763000" y="10972800"/>
          <a:ext cx="7543800" cy="2072640"/>
        </p:xfrm>
        <a:graphic>
          <a:graphicData uri="http://schemas.openxmlformats.org/drawingml/2006/table">
            <a:tbl>
              <a:tblPr/>
              <a:tblGrid>
                <a:gridCol w="3733800"/>
                <a:gridCol w="381000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External 2 Deck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Quilt 2 Deck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G1 at 4F with orthogonal capability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G1 at 4F in one direction (8F in orthogonal direction)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G2 at 4F in one direction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" name="Rectangle 162"/>
          <p:cNvSpPr/>
          <p:nvPr/>
        </p:nvSpPr>
        <p:spPr>
          <a:xfrm>
            <a:off x="8077200" y="4648200"/>
            <a:ext cx="228600" cy="3657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85800" y="4648200"/>
            <a:ext cx="228600" cy="3657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1125200" y="5105400"/>
            <a:ext cx="152400" cy="1600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00400"/>
            <a:ext cx="164592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800"/>
              <a:t>Possible because sockets can be placed at midpoint of driver groups</a:t>
            </a:r>
          </a:p>
          <a:p>
            <a:pPr>
              <a:lnSpc>
                <a:spcPct val="90000"/>
              </a:lnSpc>
            </a:pPr>
            <a:endParaRPr lang="en-US" sz="5800"/>
          </a:p>
          <a:p>
            <a:pPr>
              <a:lnSpc>
                <a:spcPct val="90000"/>
              </a:lnSpc>
            </a:pPr>
            <a:r>
              <a:rPr lang="en-US" sz="5800"/>
              <a:t>Sockets are key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811000" y="11125200"/>
            <a:ext cx="1066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M3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1963400" y="10975975"/>
            <a:ext cx="457200" cy="149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1811000" y="10668000"/>
            <a:ext cx="1066800" cy="3048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G1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1963400" y="10518775"/>
            <a:ext cx="457200" cy="149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11811000" y="10210800"/>
            <a:ext cx="10668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G2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11963400" y="100584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11811000" y="9753600"/>
            <a:ext cx="762000" cy="304800"/>
          </a:xfrm>
          <a:prstGeom prst="rect">
            <a:avLst/>
          </a:prstGeom>
          <a:solidFill>
            <a:schemeClr val="folHlink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WL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11963400" y="96012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11811000" y="9296400"/>
            <a:ext cx="762000" cy="304800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BL</a:t>
            </a: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11963400" y="91440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11811000" y="8839200"/>
            <a:ext cx="762000" cy="304800"/>
          </a:xfrm>
          <a:prstGeom prst="rect">
            <a:avLst/>
          </a:prstGeom>
          <a:solidFill>
            <a:schemeClr val="folHlink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WL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11658600" y="7772400"/>
            <a:ext cx="13716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11811000" y="11582400"/>
            <a:ext cx="1066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M2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11811000" y="12039600"/>
            <a:ext cx="1066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M1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11963400" y="11433175"/>
            <a:ext cx="762000" cy="149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11963400" y="11890375"/>
            <a:ext cx="762000" cy="149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3352800" y="11125200"/>
            <a:ext cx="1066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M3</a:t>
            </a:r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3505200" y="10975975"/>
            <a:ext cx="457200" cy="149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3352800" y="10668000"/>
            <a:ext cx="1066800" cy="3048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G1</a:t>
            </a:r>
          </a:p>
        </p:txBody>
      </p: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3505200" y="105156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3352800" y="10210800"/>
            <a:ext cx="762000" cy="304800"/>
          </a:xfrm>
          <a:prstGeom prst="rect">
            <a:avLst/>
          </a:prstGeom>
          <a:solidFill>
            <a:schemeClr val="folHlink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WL</a:t>
            </a: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3505200" y="100584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3352800" y="9753600"/>
            <a:ext cx="762000" cy="304800"/>
          </a:xfrm>
          <a:prstGeom prst="rect">
            <a:avLst/>
          </a:prstGeom>
          <a:solidFill>
            <a:srgbClr val="FF0000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BL</a:t>
            </a: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3505200" y="9601200"/>
            <a:ext cx="4572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3352800" y="9296400"/>
            <a:ext cx="762000" cy="304800"/>
          </a:xfrm>
          <a:prstGeom prst="rect">
            <a:avLst/>
          </a:prstGeom>
          <a:solidFill>
            <a:schemeClr val="folHlink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WL</a:t>
            </a:r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3200400" y="8229600"/>
            <a:ext cx="1371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3352800" y="11582400"/>
            <a:ext cx="1066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M2</a:t>
            </a:r>
          </a:p>
        </p:txBody>
      </p:sp>
      <p:sp>
        <p:nvSpPr>
          <p:cNvPr id="78879" name="Rectangle 31"/>
          <p:cNvSpPr>
            <a:spLocks noChangeArrowheads="1"/>
          </p:cNvSpPr>
          <p:nvPr/>
        </p:nvSpPr>
        <p:spPr bwMode="auto">
          <a:xfrm>
            <a:off x="3352800" y="12039600"/>
            <a:ext cx="1066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 sz="1600" b="1"/>
              <a:t>M1</a:t>
            </a:r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3505200" y="11433175"/>
            <a:ext cx="762000" cy="149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81" name="Rectangle 33"/>
          <p:cNvSpPr>
            <a:spLocks noChangeArrowheads="1"/>
          </p:cNvSpPr>
          <p:nvPr/>
        </p:nvSpPr>
        <p:spPr bwMode="auto">
          <a:xfrm>
            <a:off x="3505200" y="11890375"/>
            <a:ext cx="762000" cy="149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91" name="Text Box 43"/>
          <p:cNvSpPr txBox="1">
            <a:spLocks noChangeArrowheads="1"/>
          </p:cNvSpPr>
          <p:nvPr/>
        </p:nvSpPr>
        <p:spPr bwMode="auto">
          <a:xfrm>
            <a:off x="5410200" y="9677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28800"/>
            <a:r>
              <a:rPr lang="en-US" sz="2400"/>
              <a:t>4F in one direction</a:t>
            </a:r>
          </a:p>
        </p:txBody>
      </p:sp>
      <p:sp>
        <p:nvSpPr>
          <p:cNvPr id="78892" name="Line 44"/>
          <p:cNvSpPr>
            <a:spLocks noChangeShapeType="1"/>
          </p:cNvSpPr>
          <p:nvPr/>
        </p:nvSpPr>
        <p:spPr bwMode="auto">
          <a:xfrm flipV="1">
            <a:off x="4267200" y="100584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93" name="Text Box 45"/>
          <p:cNvSpPr txBox="1">
            <a:spLocks noChangeArrowheads="1"/>
          </p:cNvSpPr>
          <p:nvPr/>
        </p:nvSpPr>
        <p:spPr bwMode="auto">
          <a:xfrm>
            <a:off x="13487400" y="9296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28800"/>
            <a:r>
              <a:rPr lang="en-US" sz="2400"/>
              <a:t>4F in one direction</a:t>
            </a:r>
          </a:p>
        </p:txBody>
      </p:sp>
      <p:sp>
        <p:nvSpPr>
          <p:cNvPr id="78894" name="Line 46"/>
          <p:cNvSpPr>
            <a:spLocks noChangeShapeType="1"/>
          </p:cNvSpPr>
          <p:nvPr/>
        </p:nvSpPr>
        <p:spPr bwMode="auto">
          <a:xfrm flipV="1">
            <a:off x="12725400" y="990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95" name="Line 47"/>
          <p:cNvSpPr>
            <a:spLocks noChangeShapeType="1"/>
          </p:cNvSpPr>
          <p:nvPr/>
        </p:nvSpPr>
        <p:spPr bwMode="auto">
          <a:xfrm flipV="1">
            <a:off x="12801600" y="10591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96" name="Text Box 48"/>
          <p:cNvSpPr txBox="1">
            <a:spLocks noChangeArrowheads="1"/>
          </p:cNvSpPr>
          <p:nvPr/>
        </p:nvSpPr>
        <p:spPr bwMode="auto">
          <a:xfrm>
            <a:off x="13487400" y="10210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28800"/>
            <a:r>
              <a:rPr lang="en-US" sz="2400"/>
              <a:t>4F in orthogonal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49276"/>
            <a:ext cx="18288000" cy="2286000"/>
          </a:xfrm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Socket Complexity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Socket has been analyzed by litho team in </a:t>
            </a:r>
            <a:r>
              <a:rPr lang="en-US" dirty="0" err="1" smtClean="0"/>
              <a:t>Agrate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7A50-DDD6-4F46-9955-B739000A1C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924800" y="5562600"/>
          <a:ext cx="9142413" cy="6856413"/>
        </p:xfrm>
        <a:graphic>
          <a:graphicData uri="http://schemas.openxmlformats.org/presentationml/2006/ole">
            <p:oleObj spid="_x0000_s2050" name="Slide" r:id="rId3" imgW="9142559" imgH="6856627" progId="PowerPoint.Template.12">
              <p:embed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629400"/>
            <a:ext cx="7772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only obvious differences that come to my mind, comparing our preferred solutions for External and for Quilt are: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Quilt is more demanding on chop masks, because of the “sliding bundles” approach;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Quilt is more demanding on PV3 alignment requirements, due to the “traffic” of PM1 lines going from one tile to the other.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Straight Connector 201"/>
          <p:cNvCxnSpPr/>
          <p:nvPr/>
        </p:nvCxnSpPr>
        <p:spPr bwMode="auto">
          <a:xfrm>
            <a:off x="3200400" y="6096000"/>
            <a:ext cx="13716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>
            <a:off x="3505200" y="6400800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rot="5400000">
            <a:off x="2895600" y="6553200"/>
            <a:ext cx="914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 rot="5400000">
            <a:off x="3352800" y="6705600"/>
            <a:ext cx="6096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>
            <a:off x="2743200" y="70104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/>
          <p:cNvCxnSpPr/>
          <p:nvPr/>
        </p:nvCxnSpPr>
        <p:spPr bwMode="auto">
          <a:xfrm>
            <a:off x="2743200" y="74676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>
            <a:off x="2743200" y="77724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 rot="5400000">
            <a:off x="4191000" y="7239000"/>
            <a:ext cx="457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 rot="5400000">
            <a:off x="4114800" y="7620000"/>
            <a:ext cx="304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7" name="TextBox 216"/>
          <p:cNvSpPr txBox="1"/>
          <p:nvPr/>
        </p:nvSpPr>
        <p:spPr>
          <a:xfrm>
            <a:off x="2438400" y="3810000"/>
            <a:ext cx="2754600" cy="738664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dirty="0" smtClean="0"/>
              <a:t>1Deck Quilt</a:t>
            </a:r>
            <a:endParaRPr lang="en-US" dirty="0"/>
          </a:p>
        </p:txBody>
      </p:sp>
      <p:cxnSp>
        <p:nvCxnSpPr>
          <p:cNvPr id="218" name="Straight Connector 217"/>
          <p:cNvCxnSpPr/>
          <p:nvPr/>
        </p:nvCxnSpPr>
        <p:spPr bwMode="auto">
          <a:xfrm>
            <a:off x="6096000" y="5791200"/>
            <a:ext cx="1676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/>
          <p:nvPr/>
        </p:nvCxnSpPr>
        <p:spPr bwMode="auto">
          <a:xfrm>
            <a:off x="6400800" y="6096000"/>
            <a:ext cx="13716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>
            <a:off x="6705600" y="6400800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 rot="5400000">
            <a:off x="5638800" y="6400800"/>
            <a:ext cx="1219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 rot="5400000">
            <a:off x="6096000" y="6553200"/>
            <a:ext cx="914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 rot="5400000">
            <a:off x="6553200" y="6705600"/>
            <a:ext cx="6096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>
            <a:off x="5943600" y="70104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>
            <a:off x="5943600" y="74676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>
            <a:off x="5943600" y="77724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/>
          <p:nvPr/>
        </p:nvCxnSpPr>
        <p:spPr bwMode="auto">
          <a:xfrm rot="5400000">
            <a:off x="7391400" y="7239000"/>
            <a:ext cx="457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/>
          <p:nvPr/>
        </p:nvCxnSpPr>
        <p:spPr bwMode="auto">
          <a:xfrm rot="5400000">
            <a:off x="7315200" y="7620000"/>
            <a:ext cx="304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" name="TextBox 234"/>
          <p:cNvSpPr txBox="1"/>
          <p:nvPr/>
        </p:nvSpPr>
        <p:spPr>
          <a:xfrm>
            <a:off x="6096000" y="3810000"/>
            <a:ext cx="2754600" cy="738664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dirty="0" smtClean="0"/>
              <a:t>2Deck Quilt</a:t>
            </a:r>
            <a:endParaRPr lang="en-US" dirty="0"/>
          </a:p>
        </p:txBody>
      </p:sp>
      <p:cxnSp>
        <p:nvCxnSpPr>
          <p:cNvPr id="236" name="Straight Connector 235"/>
          <p:cNvCxnSpPr/>
          <p:nvPr/>
        </p:nvCxnSpPr>
        <p:spPr bwMode="auto">
          <a:xfrm>
            <a:off x="9906000" y="5791200"/>
            <a:ext cx="1676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10210800" y="6096000"/>
            <a:ext cx="13716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>
            <a:off x="10515600" y="6400800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5400000">
            <a:off x="9448800" y="6400800"/>
            <a:ext cx="1219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 rot="5400000">
            <a:off x="9906000" y="6553200"/>
            <a:ext cx="914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 rot="5400000">
            <a:off x="10363200" y="6705600"/>
            <a:ext cx="6096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9601200" y="7010400"/>
            <a:ext cx="1981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>
            <a:off x="9753600" y="74676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/>
        </p:nvCxnSpPr>
        <p:spPr bwMode="auto">
          <a:xfrm>
            <a:off x="9753600" y="77724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 rot="5400000">
            <a:off x="11201400" y="7239000"/>
            <a:ext cx="457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rot="5400000">
            <a:off x="11125200" y="7620000"/>
            <a:ext cx="304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3" name="TextBox 252"/>
          <p:cNvSpPr txBox="1"/>
          <p:nvPr/>
        </p:nvSpPr>
        <p:spPr>
          <a:xfrm>
            <a:off x="9448800" y="3810000"/>
            <a:ext cx="2754600" cy="738664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dirty="0" smtClean="0"/>
              <a:t>3Deck Quilt</a:t>
            </a:r>
            <a:endParaRPr lang="en-US" dirty="0"/>
          </a:p>
        </p:txBody>
      </p:sp>
      <p:cxnSp>
        <p:nvCxnSpPr>
          <p:cNvPr id="254" name="Straight Connector 253"/>
          <p:cNvCxnSpPr/>
          <p:nvPr/>
        </p:nvCxnSpPr>
        <p:spPr bwMode="auto">
          <a:xfrm>
            <a:off x="9601200" y="5486400"/>
            <a:ext cx="1981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rot="5400000">
            <a:off x="8991600" y="6248401"/>
            <a:ext cx="1524000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>
            <a:off x="13563600" y="5791200"/>
            <a:ext cx="1676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13868400" y="6096000"/>
            <a:ext cx="13716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14173200" y="6400800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rot="5400000">
            <a:off x="13106400" y="6400800"/>
            <a:ext cx="1219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/>
          <p:nvPr/>
        </p:nvCxnSpPr>
        <p:spPr bwMode="auto">
          <a:xfrm rot="5400000">
            <a:off x="13563600" y="6553200"/>
            <a:ext cx="914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 rot="5400000">
            <a:off x="14020800" y="6705600"/>
            <a:ext cx="6096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/>
        </p:nvCxnSpPr>
        <p:spPr bwMode="auto">
          <a:xfrm>
            <a:off x="12954000" y="7010400"/>
            <a:ext cx="2286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/>
          <p:nvPr/>
        </p:nvCxnSpPr>
        <p:spPr bwMode="auto">
          <a:xfrm>
            <a:off x="13411200" y="74676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>
            <a:off x="13411200" y="77724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/>
          <p:nvPr/>
        </p:nvCxnSpPr>
        <p:spPr bwMode="auto">
          <a:xfrm rot="5400000">
            <a:off x="14859000" y="7239000"/>
            <a:ext cx="457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/>
          <p:cNvCxnSpPr/>
          <p:nvPr/>
        </p:nvCxnSpPr>
        <p:spPr bwMode="auto">
          <a:xfrm rot="5400000">
            <a:off x="14782800" y="7620000"/>
            <a:ext cx="304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3" name="TextBox 272"/>
          <p:cNvSpPr txBox="1"/>
          <p:nvPr/>
        </p:nvSpPr>
        <p:spPr>
          <a:xfrm>
            <a:off x="12908932" y="3810000"/>
            <a:ext cx="2754600" cy="738664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dirty="0" smtClean="0"/>
              <a:t>4Deck Quilt</a:t>
            </a:r>
            <a:endParaRPr lang="en-US" dirty="0"/>
          </a:p>
        </p:txBody>
      </p:sp>
      <p:cxnSp>
        <p:nvCxnSpPr>
          <p:cNvPr id="274" name="Straight Connector 273"/>
          <p:cNvCxnSpPr/>
          <p:nvPr/>
        </p:nvCxnSpPr>
        <p:spPr bwMode="auto">
          <a:xfrm>
            <a:off x="13258800" y="5486400"/>
            <a:ext cx="1981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/>
          <p:cNvCxnSpPr/>
          <p:nvPr/>
        </p:nvCxnSpPr>
        <p:spPr bwMode="auto">
          <a:xfrm rot="5400000">
            <a:off x="12649200" y="6248401"/>
            <a:ext cx="1524000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/>
          <p:cNvCxnSpPr/>
          <p:nvPr/>
        </p:nvCxnSpPr>
        <p:spPr bwMode="auto">
          <a:xfrm>
            <a:off x="12954000" y="5181600"/>
            <a:ext cx="2286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 rot="5400000">
            <a:off x="12192003" y="6096002"/>
            <a:ext cx="1828798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8" name="Rectangle 277"/>
          <p:cNvSpPr/>
          <p:nvPr/>
        </p:nvSpPr>
        <p:spPr bwMode="auto">
          <a:xfrm>
            <a:off x="2286000" y="3810000"/>
            <a:ext cx="3505200" cy="487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 smtClean="0">
              <a:latin typeface="Arial" charset="0"/>
              <a:ea typeface="SimSun" charset="-122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5791200" y="3810000"/>
            <a:ext cx="3505200" cy="487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 smtClean="0">
              <a:latin typeface="Arial" charset="0"/>
              <a:ea typeface="SimSun" charset="-122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296400" y="3810000"/>
            <a:ext cx="3505200" cy="487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 smtClean="0">
              <a:latin typeface="Arial" charset="0"/>
              <a:ea typeface="SimSun" charset="-122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12801600" y="3810000"/>
            <a:ext cx="3505200" cy="487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dirty="0" smtClean="0">
              <a:latin typeface="Arial" charset="0"/>
              <a:ea typeface="SimSun" charset="-122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419601" y="6858001"/>
            <a:ext cx="1294265" cy="1169551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1600" dirty="0" smtClean="0"/>
              <a:t>G1: 8F</a:t>
            </a:r>
          </a:p>
          <a:p>
            <a:endParaRPr lang="en-US" sz="1600" dirty="0" smtClean="0"/>
          </a:p>
          <a:p>
            <a:r>
              <a:rPr lang="en-US" sz="1600" dirty="0" smtClean="0"/>
              <a:t>M2: 10.6F</a:t>
            </a:r>
          </a:p>
          <a:p>
            <a:r>
              <a:rPr lang="en-US" sz="1600" dirty="0" smtClean="0"/>
              <a:t>M1: 10.6F</a:t>
            </a:r>
            <a:endParaRPr lang="en-US" sz="1600" dirty="0"/>
          </a:p>
        </p:txBody>
      </p:sp>
      <p:sp>
        <p:nvSpPr>
          <p:cNvPr id="286" name="TextBox 285"/>
          <p:cNvSpPr txBox="1"/>
          <p:nvPr/>
        </p:nvSpPr>
        <p:spPr>
          <a:xfrm>
            <a:off x="7772401" y="6858001"/>
            <a:ext cx="1294265" cy="1169551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1600" dirty="0" smtClean="0"/>
              <a:t>G1: 4F/8F</a:t>
            </a:r>
          </a:p>
          <a:p>
            <a:endParaRPr lang="en-US" sz="1600" dirty="0" smtClean="0"/>
          </a:p>
          <a:p>
            <a:r>
              <a:rPr lang="en-US" sz="1600" dirty="0" smtClean="0"/>
              <a:t>M2: 10.6F</a:t>
            </a:r>
          </a:p>
          <a:p>
            <a:r>
              <a:rPr lang="en-US" sz="1600" dirty="0" smtClean="0"/>
              <a:t>M1: 10.6F</a:t>
            </a:r>
            <a:endParaRPr lang="en-US" sz="1600" dirty="0"/>
          </a:p>
        </p:txBody>
      </p:sp>
      <p:sp>
        <p:nvSpPr>
          <p:cNvPr id="287" name="TextBox 286"/>
          <p:cNvSpPr txBox="1"/>
          <p:nvPr/>
        </p:nvSpPr>
        <p:spPr>
          <a:xfrm>
            <a:off x="11430001" y="6858001"/>
            <a:ext cx="1294265" cy="1169551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1600" dirty="0" smtClean="0"/>
              <a:t>G1: 4F</a:t>
            </a:r>
          </a:p>
          <a:p>
            <a:endParaRPr lang="en-US" sz="1600" dirty="0" smtClean="0"/>
          </a:p>
          <a:p>
            <a:r>
              <a:rPr lang="en-US" sz="1600" dirty="0" smtClean="0"/>
              <a:t>M2: 10.6F</a:t>
            </a:r>
          </a:p>
          <a:p>
            <a:r>
              <a:rPr lang="en-US" sz="1600" dirty="0" smtClean="0"/>
              <a:t>M1: 10.6F</a:t>
            </a:r>
            <a:endParaRPr lang="en-US" sz="1600" dirty="0"/>
          </a:p>
        </p:txBody>
      </p:sp>
      <p:sp>
        <p:nvSpPr>
          <p:cNvPr id="288" name="TextBox 287"/>
          <p:cNvSpPr txBox="1"/>
          <p:nvPr/>
        </p:nvSpPr>
        <p:spPr>
          <a:xfrm>
            <a:off x="15087601" y="6858001"/>
            <a:ext cx="1294265" cy="1169551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1600" dirty="0" smtClean="0"/>
              <a:t>G1: 4F</a:t>
            </a:r>
          </a:p>
          <a:p>
            <a:endParaRPr lang="en-US" sz="1600" dirty="0" smtClean="0"/>
          </a:p>
          <a:p>
            <a:r>
              <a:rPr lang="en-US" sz="1600" dirty="0" smtClean="0"/>
              <a:t>M2: 10.6F</a:t>
            </a:r>
          </a:p>
          <a:p>
            <a:r>
              <a:rPr lang="en-US" sz="1600" dirty="0" smtClean="0"/>
              <a:t>M1: 10.6F</a:t>
            </a:r>
            <a:endParaRPr lang="en-US" sz="1600" dirty="0"/>
          </a:p>
        </p:txBody>
      </p:sp>
      <p:cxnSp>
        <p:nvCxnSpPr>
          <p:cNvPr id="290" name="Straight Connector 289"/>
          <p:cNvCxnSpPr/>
          <p:nvPr/>
        </p:nvCxnSpPr>
        <p:spPr bwMode="auto">
          <a:xfrm>
            <a:off x="1828800" y="7620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/>
          <p:cNvCxnSpPr/>
          <p:nvPr/>
        </p:nvCxnSpPr>
        <p:spPr bwMode="auto">
          <a:xfrm>
            <a:off x="1828800" y="1066800"/>
            <a:ext cx="1828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/>
          <p:cNvCxnSpPr/>
          <p:nvPr/>
        </p:nvCxnSpPr>
        <p:spPr bwMode="auto">
          <a:xfrm>
            <a:off x="1828800" y="457200"/>
            <a:ext cx="762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Straight Connector 293"/>
          <p:cNvCxnSpPr/>
          <p:nvPr/>
        </p:nvCxnSpPr>
        <p:spPr bwMode="auto">
          <a:xfrm>
            <a:off x="2590800" y="457200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5" name="TextBox 294"/>
          <p:cNvSpPr txBox="1"/>
          <p:nvPr/>
        </p:nvSpPr>
        <p:spPr>
          <a:xfrm>
            <a:off x="3657601" y="304801"/>
            <a:ext cx="2051972" cy="92333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1600" dirty="0" smtClean="0"/>
              <a:t>SADP - immersion</a:t>
            </a:r>
          </a:p>
          <a:p>
            <a:r>
              <a:rPr lang="en-US" sz="1600" dirty="0" smtClean="0"/>
              <a:t>4F - immersion</a:t>
            </a:r>
          </a:p>
          <a:p>
            <a:r>
              <a:rPr lang="en-US" sz="1600" dirty="0" smtClean="0"/>
              <a:t>8F-12F - dry</a:t>
            </a:r>
            <a:endParaRPr lang="en-US" sz="1600" dirty="0"/>
          </a:p>
        </p:txBody>
      </p:sp>
      <p:sp>
        <p:nvSpPr>
          <p:cNvPr id="296" name="TextBox 295"/>
          <p:cNvSpPr txBox="1"/>
          <p:nvPr/>
        </p:nvSpPr>
        <p:spPr>
          <a:xfrm>
            <a:off x="6096001" y="457201"/>
            <a:ext cx="8916543" cy="92333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4800" b="1" dirty="0" smtClean="0"/>
              <a:t>2+1 quilt options @F=20.5nm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4419601" y="1524001"/>
            <a:ext cx="8213170" cy="184665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dirty="0" smtClean="0"/>
              <a:t>No direct-self-aligned </a:t>
            </a:r>
            <a:r>
              <a:rPr lang="en-US" dirty="0" err="1" smtClean="0"/>
              <a:t>vias</a:t>
            </a:r>
            <a:r>
              <a:rPr lang="en-US" dirty="0" smtClean="0"/>
              <a:t> required.</a:t>
            </a:r>
          </a:p>
          <a:p>
            <a:r>
              <a:rPr lang="en-US" dirty="0" smtClean="0"/>
              <a:t>‘PCMS-via’ not used</a:t>
            </a:r>
          </a:p>
          <a:p>
            <a:endParaRPr lang="en-US" dirty="0"/>
          </a:p>
        </p:txBody>
      </p: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1524001" y="9296400"/>
          <a:ext cx="600712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566"/>
                <a:gridCol w="952386"/>
                <a:gridCol w="1017834"/>
                <a:gridCol w="1101950"/>
                <a:gridCol w="952386"/>
              </a:tblGrid>
              <a:tr h="5486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F=20.5nm</a:t>
                      </a:r>
                      <a:r>
                        <a:rPr lang="en-US" sz="2400" baseline="0" dirty="0" smtClean="0"/>
                        <a:t> Quilt</a:t>
                      </a:r>
                      <a:endParaRPr lang="en-US" sz="2400" dirty="0" smtClean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1D</a:t>
                      </a:r>
                      <a:endParaRPr lang="en-US" sz="2400" b="1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2D</a:t>
                      </a:r>
                      <a:endParaRPr lang="en-US" sz="2400" b="1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3D</a:t>
                      </a:r>
                      <a:endParaRPr lang="en-US" sz="2400" b="1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4D</a:t>
                      </a:r>
                      <a:endParaRPr lang="en-US" sz="2400" b="1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SADP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immersion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8F-12F dry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182880" marR="182880" marT="9144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8382000" y="9144000"/>
            <a:ext cx="5334000" cy="104644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2800" dirty="0" smtClean="0"/>
              <a:t>Cu metallization assumed for M1, M2, G1. 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Die Size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Quilt ideal 4F </a:t>
            </a:r>
            <a:r>
              <a:rPr lang="en-US" dirty="0" smtClean="0">
                <a:sym typeface="Wingdings" pitchFamily="2" charset="2"/>
              </a:rPr>
              <a:t> ~5F effective cell size because of the socket and cluster termination overhead (conservative)</a:t>
            </a:r>
          </a:p>
          <a:p>
            <a:r>
              <a:rPr lang="en-US" dirty="0" smtClean="0">
                <a:sym typeface="Wingdings" pitchFamily="2" charset="2"/>
              </a:rPr>
              <a:t>Depends on number of decks.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1F0B8-2BF6-4299-8814-8EFEE0AA8B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extBox 1080"/>
          <p:cNvSpPr txBox="1"/>
          <p:nvPr/>
        </p:nvSpPr>
        <p:spPr>
          <a:xfrm>
            <a:off x="228600" y="6934200"/>
            <a:ext cx="6705600" cy="2400657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2400" u="sng" dirty="0" smtClean="0"/>
              <a:t>Socket overhead (2 deck, shared BL): </a:t>
            </a:r>
          </a:p>
          <a:p>
            <a:r>
              <a:rPr lang="en-US" sz="2400" dirty="0" smtClean="0"/>
              <a:t>4 sockets per tile, horizontal and vertical</a:t>
            </a:r>
          </a:p>
          <a:p>
            <a:r>
              <a:rPr lang="en-US" sz="2400" dirty="0" smtClean="0"/>
              <a:t>30 pitches in WL direction (guess)</a:t>
            </a:r>
          </a:p>
          <a:p>
            <a:r>
              <a:rPr lang="en-US" sz="2400" dirty="0" smtClean="0"/>
              <a:t>20 pitches in BL direction (guess)</a:t>
            </a:r>
          </a:p>
          <a:p>
            <a:r>
              <a:rPr lang="en-US" sz="2400" dirty="0" smtClean="0"/>
              <a:t> tile footprint: 2kBL x 4kWL</a:t>
            </a:r>
          </a:p>
          <a:p>
            <a:r>
              <a:rPr lang="en-US" sz="2400" dirty="0" smtClean="0"/>
              <a:t>(2K+4*30)*(4K+4*20)/16Kcells = 0.54F^2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5302333" y="0"/>
            <a:ext cx="8276945" cy="1107996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pPr algn="ctr"/>
            <a:r>
              <a:rPr lang="en-US" sz="6000" b="1" dirty="0" smtClean="0"/>
              <a:t>Overhead Calculation</a:t>
            </a:r>
          </a:p>
        </p:txBody>
      </p:sp>
      <p:grpSp>
        <p:nvGrpSpPr>
          <p:cNvPr id="2" name="Group 1358"/>
          <p:cNvGrpSpPr/>
          <p:nvPr/>
        </p:nvGrpSpPr>
        <p:grpSpPr>
          <a:xfrm>
            <a:off x="2209800" y="2971800"/>
            <a:ext cx="1828800" cy="3657600"/>
            <a:chOff x="13411200" y="3962400"/>
            <a:chExt cx="4876800" cy="9753600"/>
          </a:xfrm>
        </p:grpSpPr>
        <p:sp>
          <p:nvSpPr>
            <p:cNvPr id="1360" name="Rectangle 1359"/>
            <p:cNvSpPr/>
            <p:nvPr/>
          </p:nvSpPr>
          <p:spPr>
            <a:xfrm>
              <a:off x="14020800" y="11277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Rectangle 1360"/>
            <p:cNvSpPr/>
            <p:nvPr/>
          </p:nvSpPr>
          <p:spPr>
            <a:xfrm>
              <a:off x="14020800" y="118110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Rectangle 1361"/>
            <p:cNvSpPr/>
            <p:nvPr/>
          </p:nvSpPr>
          <p:spPr>
            <a:xfrm>
              <a:off x="13411200" y="11277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Rectangle 1362"/>
            <p:cNvSpPr/>
            <p:nvPr/>
          </p:nvSpPr>
          <p:spPr>
            <a:xfrm>
              <a:off x="13411200" y="13182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Rectangle 1363"/>
            <p:cNvSpPr/>
            <p:nvPr/>
          </p:nvSpPr>
          <p:spPr>
            <a:xfrm flipV="1">
              <a:off x="14020800" y="10744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Rectangle 1364"/>
            <p:cNvSpPr/>
            <p:nvPr/>
          </p:nvSpPr>
          <p:spPr>
            <a:xfrm flipV="1">
              <a:off x="14020800" y="8839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Rectangle 1365"/>
            <p:cNvSpPr/>
            <p:nvPr/>
          </p:nvSpPr>
          <p:spPr>
            <a:xfrm flipV="1">
              <a:off x="13411200" y="9372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Rectangle 1366"/>
            <p:cNvSpPr/>
            <p:nvPr/>
          </p:nvSpPr>
          <p:spPr>
            <a:xfrm flipV="1">
              <a:off x="13411200" y="8839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Line 66"/>
            <p:cNvSpPr>
              <a:spLocks noChangeShapeType="1"/>
            </p:cNvSpPr>
            <p:nvPr/>
          </p:nvSpPr>
          <p:spPr bwMode="auto">
            <a:xfrm flipH="1">
              <a:off x="14020800" y="112776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Rectangle 1368"/>
            <p:cNvSpPr/>
            <p:nvPr/>
          </p:nvSpPr>
          <p:spPr>
            <a:xfrm>
              <a:off x="14020800" y="6400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Rectangle 1369"/>
            <p:cNvSpPr/>
            <p:nvPr/>
          </p:nvSpPr>
          <p:spPr>
            <a:xfrm>
              <a:off x="14020800" y="6934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Rectangle 1370"/>
            <p:cNvSpPr/>
            <p:nvPr/>
          </p:nvSpPr>
          <p:spPr>
            <a:xfrm>
              <a:off x="13411200" y="6400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Rectangle 1371"/>
            <p:cNvSpPr/>
            <p:nvPr/>
          </p:nvSpPr>
          <p:spPr>
            <a:xfrm>
              <a:off x="13411200" y="8305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Line 66"/>
            <p:cNvSpPr>
              <a:spLocks noChangeShapeType="1"/>
            </p:cNvSpPr>
            <p:nvPr/>
          </p:nvSpPr>
          <p:spPr bwMode="auto">
            <a:xfrm flipH="1">
              <a:off x="13411200" y="88392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Rectangle 1373"/>
            <p:cNvSpPr/>
            <p:nvPr/>
          </p:nvSpPr>
          <p:spPr>
            <a:xfrm flipV="1">
              <a:off x="14020800" y="5867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Rectangle 1374"/>
            <p:cNvSpPr/>
            <p:nvPr/>
          </p:nvSpPr>
          <p:spPr>
            <a:xfrm flipV="1">
              <a:off x="14020800" y="39624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Rectangle 1375"/>
            <p:cNvSpPr/>
            <p:nvPr/>
          </p:nvSpPr>
          <p:spPr>
            <a:xfrm flipV="1">
              <a:off x="13411200" y="4495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Rectangle 1376"/>
            <p:cNvSpPr/>
            <p:nvPr/>
          </p:nvSpPr>
          <p:spPr>
            <a:xfrm flipV="1">
              <a:off x="13411200" y="3962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Line 66"/>
            <p:cNvSpPr>
              <a:spLocks noChangeShapeType="1"/>
            </p:cNvSpPr>
            <p:nvPr/>
          </p:nvSpPr>
          <p:spPr bwMode="auto">
            <a:xfrm flipH="1">
              <a:off x="14020800" y="64008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Rectangle 1378"/>
            <p:cNvSpPr/>
            <p:nvPr/>
          </p:nvSpPr>
          <p:spPr>
            <a:xfrm flipH="1">
              <a:off x="14630400" y="11277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Rectangle 1379"/>
            <p:cNvSpPr/>
            <p:nvPr/>
          </p:nvSpPr>
          <p:spPr>
            <a:xfrm flipH="1">
              <a:off x="14630400" y="118110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Rectangle 1380"/>
            <p:cNvSpPr/>
            <p:nvPr/>
          </p:nvSpPr>
          <p:spPr>
            <a:xfrm flipH="1">
              <a:off x="15240000" y="11277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Rectangle 1381"/>
            <p:cNvSpPr/>
            <p:nvPr/>
          </p:nvSpPr>
          <p:spPr>
            <a:xfrm flipH="1">
              <a:off x="15240000" y="13182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Line 78"/>
            <p:cNvSpPr>
              <a:spLocks noChangeShapeType="1"/>
            </p:cNvSpPr>
            <p:nvPr/>
          </p:nvSpPr>
          <p:spPr bwMode="auto">
            <a:xfrm>
              <a:off x="14630400" y="124968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Rectangle 1383"/>
            <p:cNvSpPr/>
            <p:nvPr/>
          </p:nvSpPr>
          <p:spPr>
            <a:xfrm flipH="1" flipV="1">
              <a:off x="14630400" y="10744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Rectangle 1384"/>
            <p:cNvSpPr/>
            <p:nvPr/>
          </p:nvSpPr>
          <p:spPr>
            <a:xfrm flipH="1" flipV="1">
              <a:off x="14630400" y="8839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Rectangle 1385"/>
            <p:cNvSpPr/>
            <p:nvPr/>
          </p:nvSpPr>
          <p:spPr>
            <a:xfrm flipH="1" flipV="1">
              <a:off x="15240000" y="9372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Rectangle 1386"/>
            <p:cNvSpPr/>
            <p:nvPr/>
          </p:nvSpPr>
          <p:spPr>
            <a:xfrm flipH="1" flipV="1">
              <a:off x="15240000" y="8839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Line 78"/>
            <p:cNvSpPr>
              <a:spLocks noChangeShapeType="1"/>
            </p:cNvSpPr>
            <p:nvPr/>
          </p:nvSpPr>
          <p:spPr bwMode="auto">
            <a:xfrm flipV="1">
              <a:off x="14630400" y="88392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Line 66"/>
            <p:cNvSpPr>
              <a:spLocks noChangeShapeType="1"/>
            </p:cNvSpPr>
            <p:nvPr/>
          </p:nvSpPr>
          <p:spPr bwMode="auto">
            <a:xfrm>
              <a:off x="14630400" y="112776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Rectangle 1389"/>
            <p:cNvSpPr/>
            <p:nvPr/>
          </p:nvSpPr>
          <p:spPr>
            <a:xfrm flipH="1">
              <a:off x="14630400" y="6400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Rectangle 1390"/>
            <p:cNvSpPr/>
            <p:nvPr/>
          </p:nvSpPr>
          <p:spPr>
            <a:xfrm flipH="1">
              <a:off x="14630400" y="6934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Rectangle 1391"/>
            <p:cNvSpPr/>
            <p:nvPr/>
          </p:nvSpPr>
          <p:spPr>
            <a:xfrm flipH="1">
              <a:off x="15240000" y="6400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Rectangle 1392"/>
            <p:cNvSpPr/>
            <p:nvPr/>
          </p:nvSpPr>
          <p:spPr>
            <a:xfrm flipH="1">
              <a:off x="15240000" y="8305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Line 78"/>
            <p:cNvSpPr>
              <a:spLocks noChangeShapeType="1"/>
            </p:cNvSpPr>
            <p:nvPr/>
          </p:nvSpPr>
          <p:spPr bwMode="auto">
            <a:xfrm>
              <a:off x="14630400" y="76200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Line 66"/>
            <p:cNvSpPr>
              <a:spLocks noChangeShapeType="1"/>
            </p:cNvSpPr>
            <p:nvPr/>
          </p:nvSpPr>
          <p:spPr bwMode="auto">
            <a:xfrm>
              <a:off x="15240000" y="88392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Rectangle 1395"/>
            <p:cNvSpPr/>
            <p:nvPr/>
          </p:nvSpPr>
          <p:spPr>
            <a:xfrm flipH="1" flipV="1">
              <a:off x="14630400" y="5867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Rectangle 1396"/>
            <p:cNvSpPr/>
            <p:nvPr/>
          </p:nvSpPr>
          <p:spPr>
            <a:xfrm flipH="1" flipV="1">
              <a:off x="14630400" y="39624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Rectangle 1397"/>
            <p:cNvSpPr/>
            <p:nvPr/>
          </p:nvSpPr>
          <p:spPr>
            <a:xfrm flipH="1" flipV="1">
              <a:off x="15240000" y="4495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Rectangle 1398"/>
            <p:cNvSpPr/>
            <p:nvPr/>
          </p:nvSpPr>
          <p:spPr>
            <a:xfrm flipH="1" flipV="1">
              <a:off x="15240000" y="3962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Line 78"/>
            <p:cNvSpPr>
              <a:spLocks noChangeShapeType="1"/>
            </p:cNvSpPr>
            <p:nvPr/>
          </p:nvSpPr>
          <p:spPr bwMode="auto">
            <a:xfrm flipV="1">
              <a:off x="14630400" y="39624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Line 66"/>
            <p:cNvSpPr>
              <a:spLocks noChangeShapeType="1"/>
            </p:cNvSpPr>
            <p:nvPr/>
          </p:nvSpPr>
          <p:spPr bwMode="auto">
            <a:xfrm>
              <a:off x="14630400" y="64008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Rectangle 1401"/>
            <p:cNvSpPr/>
            <p:nvPr/>
          </p:nvSpPr>
          <p:spPr>
            <a:xfrm>
              <a:off x="16459200" y="11277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Rectangle 1402"/>
            <p:cNvSpPr/>
            <p:nvPr/>
          </p:nvSpPr>
          <p:spPr>
            <a:xfrm>
              <a:off x="16459200" y="118110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Rectangle 1403"/>
            <p:cNvSpPr/>
            <p:nvPr/>
          </p:nvSpPr>
          <p:spPr>
            <a:xfrm>
              <a:off x="15849600" y="11277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Rectangle 1404"/>
            <p:cNvSpPr/>
            <p:nvPr/>
          </p:nvSpPr>
          <p:spPr>
            <a:xfrm>
              <a:off x="15849600" y="13182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Line 78"/>
            <p:cNvSpPr>
              <a:spLocks noChangeShapeType="1"/>
            </p:cNvSpPr>
            <p:nvPr/>
          </p:nvSpPr>
          <p:spPr bwMode="auto">
            <a:xfrm flipH="1">
              <a:off x="15849600" y="112776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Rectangle 1406"/>
            <p:cNvSpPr/>
            <p:nvPr/>
          </p:nvSpPr>
          <p:spPr>
            <a:xfrm flipV="1">
              <a:off x="16459200" y="10744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Rectangle 1407"/>
            <p:cNvSpPr/>
            <p:nvPr/>
          </p:nvSpPr>
          <p:spPr>
            <a:xfrm flipV="1">
              <a:off x="16459200" y="8839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Rectangle 1408"/>
            <p:cNvSpPr/>
            <p:nvPr/>
          </p:nvSpPr>
          <p:spPr>
            <a:xfrm flipV="1">
              <a:off x="15849600" y="9372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Rectangle 1409"/>
            <p:cNvSpPr/>
            <p:nvPr/>
          </p:nvSpPr>
          <p:spPr>
            <a:xfrm flipV="1">
              <a:off x="15849600" y="8839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Line 78"/>
            <p:cNvSpPr>
              <a:spLocks noChangeShapeType="1"/>
            </p:cNvSpPr>
            <p:nvPr/>
          </p:nvSpPr>
          <p:spPr bwMode="auto">
            <a:xfrm flipH="1" flipV="1">
              <a:off x="15849600" y="100584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Line 66"/>
            <p:cNvSpPr>
              <a:spLocks noChangeShapeType="1"/>
            </p:cNvSpPr>
            <p:nvPr/>
          </p:nvSpPr>
          <p:spPr bwMode="auto">
            <a:xfrm flipH="1">
              <a:off x="16459200" y="112776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Rectangle 1412"/>
            <p:cNvSpPr/>
            <p:nvPr/>
          </p:nvSpPr>
          <p:spPr>
            <a:xfrm>
              <a:off x="16459200" y="6400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Rectangle 1413"/>
            <p:cNvSpPr/>
            <p:nvPr/>
          </p:nvSpPr>
          <p:spPr>
            <a:xfrm>
              <a:off x="16459200" y="6934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Rectangle 1414"/>
            <p:cNvSpPr/>
            <p:nvPr/>
          </p:nvSpPr>
          <p:spPr>
            <a:xfrm>
              <a:off x="15849600" y="6400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Rectangle 1415"/>
            <p:cNvSpPr/>
            <p:nvPr/>
          </p:nvSpPr>
          <p:spPr>
            <a:xfrm>
              <a:off x="15849600" y="8305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Line 78"/>
            <p:cNvSpPr>
              <a:spLocks noChangeShapeType="1"/>
            </p:cNvSpPr>
            <p:nvPr/>
          </p:nvSpPr>
          <p:spPr bwMode="auto">
            <a:xfrm flipH="1">
              <a:off x="15849600" y="64008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Line 66"/>
            <p:cNvSpPr>
              <a:spLocks noChangeShapeType="1"/>
            </p:cNvSpPr>
            <p:nvPr/>
          </p:nvSpPr>
          <p:spPr bwMode="auto">
            <a:xfrm flipH="1">
              <a:off x="15849600" y="88392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Rectangle 1418"/>
            <p:cNvSpPr/>
            <p:nvPr/>
          </p:nvSpPr>
          <p:spPr>
            <a:xfrm flipV="1">
              <a:off x="16459200" y="5867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Rectangle 1419"/>
            <p:cNvSpPr/>
            <p:nvPr/>
          </p:nvSpPr>
          <p:spPr>
            <a:xfrm flipV="1">
              <a:off x="16459200" y="39624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Rectangle 1420"/>
            <p:cNvSpPr/>
            <p:nvPr/>
          </p:nvSpPr>
          <p:spPr>
            <a:xfrm flipV="1">
              <a:off x="15849600" y="4495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Rectangle 1421"/>
            <p:cNvSpPr/>
            <p:nvPr/>
          </p:nvSpPr>
          <p:spPr>
            <a:xfrm flipV="1">
              <a:off x="15849600" y="3962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Line 78"/>
            <p:cNvSpPr>
              <a:spLocks noChangeShapeType="1"/>
            </p:cNvSpPr>
            <p:nvPr/>
          </p:nvSpPr>
          <p:spPr bwMode="auto">
            <a:xfrm flipH="1" flipV="1">
              <a:off x="15849600" y="51816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Line 66"/>
            <p:cNvSpPr>
              <a:spLocks noChangeShapeType="1"/>
            </p:cNvSpPr>
            <p:nvPr/>
          </p:nvSpPr>
          <p:spPr bwMode="auto">
            <a:xfrm flipH="1">
              <a:off x="16459200" y="64008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Rectangle 1424"/>
            <p:cNvSpPr/>
            <p:nvPr/>
          </p:nvSpPr>
          <p:spPr>
            <a:xfrm flipH="1">
              <a:off x="17068800" y="11277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Rectangle 1425"/>
            <p:cNvSpPr/>
            <p:nvPr/>
          </p:nvSpPr>
          <p:spPr>
            <a:xfrm flipH="1">
              <a:off x="17068800" y="118110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Rectangle 1426"/>
            <p:cNvSpPr/>
            <p:nvPr/>
          </p:nvSpPr>
          <p:spPr>
            <a:xfrm flipH="1">
              <a:off x="17678400" y="11277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Rectangle 1427"/>
            <p:cNvSpPr/>
            <p:nvPr/>
          </p:nvSpPr>
          <p:spPr>
            <a:xfrm flipH="1">
              <a:off x="17678400" y="13182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Line 78"/>
            <p:cNvSpPr>
              <a:spLocks noChangeShapeType="1"/>
            </p:cNvSpPr>
            <p:nvPr/>
          </p:nvSpPr>
          <p:spPr bwMode="auto">
            <a:xfrm>
              <a:off x="17068800" y="124968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Rectangle 1429"/>
            <p:cNvSpPr/>
            <p:nvPr/>
          </p:nvSpPr>
          <p:spPr>
            <a:xfrm flipH="1" flipV="1">
              <a:off x="17068800" y="10744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Rectangle 1430"/>
            <p:cNvSpPr/>
            <p:nvPr/>
          </p:nvSpPr>
          <p:spPr>
            <a:xfrm flipH="1" flipV="1">
              <a:off x="17068800" y="8839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Rectangle 1431"/>
            <p:cNvSpPr/>
            <p:nvPr/>
          </p:nvSpPr>
          <p:spPr>
            <a:xfrm flipH="1" flipV="1">
              <a:off x="17678400" y="9372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Rectangle 1432"/>
            <p:cNvSpPr/>
            <p:nvPr/>
          </p:nvSpPr>
          <p:spPr>
            <a:xfrm flipH="1" flipV="1">
              <a:off x="17678400" y="8839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Line 78"/>
            <p:cNvSpPr>
              <a:spLocks noChangeShapeType="1"/>
            </p:cNvSpPr>
            <p:nvPr/>
          </p:nvSpPr>
          <p:spPr bwMode="auto">
            <a:xfrm flipV="1">
              <a:off x="17068800" y="88392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Line 66"/>
            <p:cNvSpPr>
              <a:spLocks noChangeShapeType="1"/>
            </p:cNvSpPr>
            <p:nvPr/>
          </p:nvSpPr>
          <p:spPr bwMode="auto">
            <a:xfrm>
              <a:off x="17068800" y="112776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Rectangle 1435"/>
            <p:cNvSpPr/>
            <p:nvPr/>
          </p:nvSpPr>
          <p:spPr>
            <a:xfrm flipH="1">
              <a:off x="17068800" y="6400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Rectangle 1436"/>
            <p:cNvSpPr/>
            <p:nvPr/>
          </p:nvSpPr>
          <p:spPr>
            <a:xfrm flipH="1">
              <a:off x="17068800" y="6934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Rectangle 1437"/>
            <p:cNvSpPr/>
            <p:nvPr/>
          </p:nvSpPr>
          <p:spPr>
            <a:xfrm flipH="1">
              <a:off x="17678400" y="6400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Rectangle 1438"/>
            <p:cNvSpPr/>
            <p:nvPr/>
          </p:nvSpPr>
          <p:spPr>
            <a:xfrm flipH="1">
              <a:off x="17678400" y="8305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Line 78"/>
            <p:cNvSpPr>
              <a:spLocks noChangeShapeType="1"/>
            </p:cNvSpPr>
            <p:nvPr/>
          </p:nvSpPr>
          <p:spPr bwMode="auto">
            <a:xfrm>
              <a:off x="17068800" y="76200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Line 66"/>
            <p:cNvSpPr>
              <a:spLocks noChangeShapeType="1"/>
            </p:cNvSpPr>
            <p:nvPr/>
          </p:nvSpPr>
          <p:spPr bwMode="auto">
            <a:xfrm>
              <a:off x="17678400" y="88392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Rectangle 1441"/>
            <p:cNvSpPr/>
            <p:nvPr/>
          </p:nvSpPr>
          <p:spPr>
            <a:xfrm flipH="1" flipV="1">
              <a:off x="17068800" y="5867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Rectangle 1442"/>
            <p:cNvSpPr/>
            <p:nvPr/>
          </p:nvSpPr>
          <p:spPr>
            <a:xfrm flipH="1" flipV="1">
              <a:off x="17068800" y="39624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Rectangle 1443"/>
            <p:cNvSpPr/>
            <p:nvPr/>
          </p:nvSpPr>
          <p:spPr>
            <a:xfrm flipH="1" flipV="1">
              <a:off x="17678400" y="4495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Rectangle 1444"/>
            <p:cNvSpPr/>
            <p:nvPr/>
          </p:nvSpPr>
          <p:spPr>
            <a:xfrm flipH="1" flipV="1">
              <a:off x="17678400" y="3962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Line 78"/>
            <p:cNvSpPr>
              <a:spLocks noChangeShapeType="1"/>
            </p:cNvSpPr>
            <p:nvPr/>
          </p:nvSpPr>
          <p:spPr bwMode="auto">
            <a:xfrm flipV="1">
              <a:off x="17068800" y="39624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66"/>
            <p:cNvSpPr>
              <a:spLocks noChangeShapeType="1"/>
            </p:cNvSpPr>
            <p:nvPr/>
          </p:nvSpPr>
          <p:spPr bwMode="auto">
            <a:xfrm>
              <a:off x="17068800" y="64008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Rectangle 57"/>
            <p:cNvSpPr>
              <a:spLocks noChangeArrowheads="1"/>
            </p:cNvSpPr>
            <p:nvPr/>
          </p:nvSpPr>
          <p:spPr bwMode="auto">
            <a:xfrm>
              <a:off x="13411200" y="3962400"/>
              <a:ext cx="4876800" cy="97536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" name="Line 78"/>
            <p:cNvSpPr>
              <a:spLocks noChangeShapeType="1"/>
            </p:cNvSpPr>
            <p:nvPr/>
          </p:nvSpPr>
          <p:spPr bwMode="auto">
            <a:xfrm flipH="1">
              <a:off x="13411200" y="112776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78"/>
            <p:cNvSpPr>
              <a:spLocks noChangeShapeType="1"/>
            </p:cNvSpPr>
            <p:nvPr/>
          </p:nvSpPr>
          <p:spPr bwMode="auto">
            <a:xfrm flipH="1" flipV="1">
              <a:off x="13411200" y="100584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78"/>
            <p:cNvSpPr>
              <a:spLocks noChangeShapeType="1"/>
            </p:cNvSpPr>
            <p:nvPr/>
          </p:nvSpPr>
          <p:spPr bwMode="auto">
            <a:xfrm flipH="1">
              <a:off x="13411200" y="64008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78"/>
            <p:cNvSpPr>
              <a:spLocks noChangeShapeType="1"/>
            </p:cNvSpPr>
            <p:nvPr/>
          </p:nvSpPr>
          <p:spPr bwMode="auto">
            <a:xfrm flipH="1" flipV="1">
              <a:off x="13411200" y="51816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66"/>
            <p:cNvSpPr>
              <a:spLocks noChangeShapeType="1"/>
            </p:cNvSpPr>
            <p:nvPr/>
          </p:nvSpPr>
          <p:spPr bwMode="auto">
            <a:xfrm flipH="1">
              <a:off x="13411200" y="137160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66"/>
            <p:cNvSpPr>
              <a:spLocks noChangeShapeType="1"/>
            </p:cNvSpPr>
            <p:nvPr/>
          </p:nvSpPr>
          <p:spPr bwMode="auto">
            <a:xfrm>
              <a:off x="15240000" y="137160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66"/>
            <p:cNvSpPr>
              <a:spLocks noChangeShapeType="1"/>
            </p:cNvSpPr>
            <p:nvPr/>
          </p:nvSpPr>
          <p:spPr bwMode="auto">
            <a:xfrm flipH="1">
              <a:off x="15849600" y="137160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Line 66"/>
            <p:cNvSpPr>
              <a:spLocks noChangeShapeType="1"/>
            </p:cNvSpPr>
            <p:nvPr/>
          </p:nvSpPr>
          <p:spPr bwMode="auto">
            <a:xfrm>
              <a:off x="17678400" y="137160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7" name="TextBox 1456"/>
          <p:cNvSpPr txBox="1"/>
          <p:nvPr/>
        </p:nvSpPr>
        <p:spPr>
          <a:xfrm>
            <a:off x="1066800" y="11049000"/>
            <a:ext cx="5334000" cy="92333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2400" u="sng" dirty="0" smtClean="0"/>
              <a:t>Combined:</a:t>
            </a:r>
          </a:p>
          <a:p>
            <a:r>
              <a:rPr lang="en-US" sz="2400" dirty="0" smtClean="0"/>
              <a:t>Cluster cell size:  </a:t>
            </a:r>
            <a:r>
              <a:rPr lang="en-US" sz="2400" dirty="0" err="1" smtClean="0"/>
              <a:t>ddd</a:t>
            </a:r>
            <a:endParaRPr lang="en-US" sz="2400" dirty="0"/>
          </a:p>
        </p:txBody>
      </p:sp>
      <p:cxnSp>
        <p:nvCxnSpPr>
          <p:cNvPr id="1459" name="Straight Arrow Connector 1458"/>
          <p:cNvCxnSpPr>
            <a:endCxn id="1452" idx="1"/>
          </p:cNvCxnSpPr>
          <p:nvPr/>
        </p:nvCxnSpPr>
        <p:spPr>
          <a:xfrm rot="10800000" flipV="1">
            <a:off x="2209800" y="1981200"/>
            <a:ext cx="2057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0" name="Straight Arrow Connector 1459"/>
          <p:cNvCxnSpPr/>
          <p:nvPr/>
        </p:nvCxnSpPr>
        <p:spPr>
          <a:xfrm rot="10800000" flipV="1">
            <a:off x="2667000" y="1981200"/>
            <a:ext cx="1600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1" name="Straight Arrow Connector 1460"/>
          <p:cNvCxnSpPr/>
          <p:nvPr/>
        </p:nvCxnSpPr>
        <p:spPr>
          <a:xfrm rot="5400000">
            <a:off x="2933700" y="2171700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2" name="Straight Arrow Connector 1461"/>
          <p:cNvCxnSpPr/>
          <p:nvPr/>
        </p:nvCxnSpPr>
        <p:spPr>
          <a:xfrm rot="5400000">
            <a:off x="3238500" y="23241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6" name="TextBox 1465"/>
          <p:cNvSpPr txBox="1"/>
          <p:nvPr/>
        </p:nvSpPr>
        <p:spPr>
          <a:xfrm>
            <a:off x="3048000" y="1447800"/>
            <a:ext cx="3048000" cy="55399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2400" dirty="0" smtClean="0"/>
              <a:t>4 WL sockets per tile</a:t>
            </a:r>
          </a:p>
        </p:txBody>
      </p:sp>
      <p:cxnSp>
        <p:nvCxnSpPr>
          <p:cNvPr id="1472" name="Straight Arrow Connector 1471"/>
          <p:cNvCxnSpPr>
            <a:endCxn id="1447" idx="1"/>
          </p:cNvCxnSpPr>
          <p:nvPr/>
        </p:nvCxnSpPr>
        <p:spPr>
          <a:xfrm rot="10800000" flipV="1">
            <a:off x="3810000" y="33528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4" name="Straight Arrow Connector 1473"/>
          <p:cNvCxnSpPr>
            <a:endCxn id="1448" idx="3"/>
          </p:cNvCxnSpPr>
          <p:nvPr/>
        </p:nvCxnSpPr>
        <p:spPr>
          <a:xfrm rot="5400000">
            <a:off x="3657600" y="37338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6" name="Straight Arrow Connector 1475"/>
          <p:cNvCxnSpPr>
            <a:endCxn id="1435" idx="1"/>
          </p:cNvCxnSpPr>
          <p:nvPr/>
        </p:nvCxnSpPr>
        <p:spPr>
          <a:xfrm rot="5400000">
            <a:off x="3086100" y="4076700"/>
            <a:ext cx="2362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8" name="Straight Arrow Connector 1477"/>
          <p:cNvCxnSpPr>
            <a:endCxn id="1456" idx="1"/>
          </p:cNvCxnSpPr>
          <p:nvPr/>
        </p:nvCxnSpPr>
        <p:spPr>
          <a:xfrm rot="5400000">
            <a:off x="2743200" y="4648200"/>
            <a:ext cx="3276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9" name="TextBox 1478"/>
          <p:cNvSpPr txBox="1"/>
          <p:nvPr/>
        </p:nvSpPr>
        <p:spPr>
          <a:xfrm>
            <a:off x="4191000" y="2819400"/>
            <a:ext cx="2895600" cy="55399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2400" dirty="0" smtClean="0"/>
              <a:t>4 BL sockets per tile</a:t>
            </a:r>
          </a:p>
        </p:txBody>
      </p:sp>
      <p:sp>
        <p:nvSpPr>
          <p:cNvPr id="1480" name="TextBox 1479"/>
          <p:cNvSpPr txBox="1"/>
          <p:nvPr/>
        </p:nvSpPr>
        <p:spPr>
          <a:xfrm>
            <a:off x="9372600" y="7924800"/>
            <a:ext cx="6705600" cy="276998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2400" u="sng" dirty="0" smtClean="0"/>
              <a:t>Cluster overhead (8x8T/CL):</a:t>
            </a:r>
          </a:p>
          <a:p>
            <a:r>
              <a:rPr lang="en-US" sz="2400" dirty="0" smtClean="0"/>
              <a:t>In WL direction: 3 WL drivers.</a:t>
            </a:r>
          </a:p>
          <a:p>
            <a:r>
              <a:rPr lang="en-US" sz="2400" dirty="0" smtClean="0"/>
              <a:t>In BL direction: 1.5 BL drivers for two edges</a:t>
            </a:r>
          </a:p>
          <a:p>
            <a:r>
              <a:rPr lang="en-US" sz="2400" dirty="0" smtClean="0"/>
              <a:t>BL driver ~ 256 pitches</a:t>
            </a:r>
          </a:p>
          <a:p>
            <a:r>
              <a:rPr lang="en-US" sz="2400" dirty="0" smtClean="0"/>
              <a:t>WL driver ~ 256 pitches</a:t>
            </a:r>
          </a:p>
          <a:p>
            <a:endParaRPr lang="en-US" sz="2400" dirty="0" smtClean="0"/>
          </a:p>
          <a:p>
            <a:r>
              <a:rPr lang="en-US" sz="2400" dirty="0" smtClean="0"/>
              <a:t>(2K*8+3*256)*(2K*8+1.5*256)/2^28 = 1.0714</a:t>
            </a:r>
          </a:p>
        </p:txBody>
      </p:sp>
      <p:sp>
        <p:nvSpPr>
          <p:cNvPr id="1481" name="TextBox 1480"/>
          <p:cNvSpPr txBox="1"/>
          <p:nvPr/>
        </p:nvSpPr>
        <p:spPr>
          <a:xfrm>
            <a:off x="457200" y="9601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Driver area:  (4F^2) (2Kbl x 4Kwl)/(2x4K+2K)</a:t>
            </a:r>
          </a:p>
          <a:p>
            <a:r>
              <a:rPr lang="en-US" sz="2800" dirty="0" smtClean="0"/>
              <a:t>= 800’pitch’^2/</a:t>
            </a:r>
            <a:r>
              <a:rPr lang="en-US" sz="2800" dirty="0" err="1" smtClean="0"/>
              <a:t>drv</a:t>
            </a:r>
            <a:r>
              <a:rPr lang="en-US" sz="2800" dirty="0" smtClean="0"/>
              <a:t> = 1.38um^2 /</a:t>
            </a:r>
            <a:r>
              <a:rPr lang="en-US" sz="2800" dirty="0" err="1" smtClean="0"/>
              <a:t>drv</a:t>
            </a:r>
            <a:endParaRPr lang="en-US" sz="2800" dirty="0"/>
          </a:p>
        </p:txBody>
      </p:sp>
      <p:grpSp>
        <p:nvGrpSpPr>
          <p:cNvPr id="3" name="Group 546"/>
          <p:cNvGrpSpPr/>
          <p:nvPr/>
        </p:nvGrpSpPr>
        <p:grpSpPr>
          <a:xfrm>
            <a:off x="11353800" y="3124200"/>
            <a:ext cx="1828800" cy="3657600"/>
            <a:chOff x="13411200" y="3962400"/>
            <a:chExt cx="4876800" cy="9753600"/>
          </a:xfrm>
        </p:grpSpPr>
        <p:sp>
          <p:nvSpPr>
            <p:cNvPr id="548" name="Rectangle 547"/>
            <p:cNvSpPr/>
            <p:nvPr/>
          </p:nvSpPr>
          <p:spPr>
            <a:xfrm>
              <a:off x="14020800" y="11277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14020800" y="118110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13411200" y="11277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13411200" y="13182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 flipV="1">
              <a:off x="14020800" y="10744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/>
            <p:cNvSpPr/>
            <p:nvPr/>
          </p:nvSpPr>
          <p:spPr>
            <a:xfrm flipV="1">
              <a:off x="14020800" y="8839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/>
            <p:cNvSpPr/>
            <p:nvPr/>
          </p:nvSpPr>
          <p:spPr>
            <a:xfrm flipV="1">
              <a:off x="13411200" y="9372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/>
            <p:cNvSpPr/>
            <p:nvPr/>
          </p:nvSpPr>
          <p:spPr>
            <a:xfrm flipV="1">
              <a:off x="13411200" y="8839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Line 66"/>
            <p:cNvSpPr>
              <a:spLocks noChangeShapeType="1"/>
            </p:cNvSpPr>
            <p:nvPr/>
          </p:nvSpPr>
          <p:spPr bwMode="auto">
            <a:xfrm flipH="1">
              <a:off x="14020800" y="112776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14020800" y="6400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14020800" y="6934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13411200" y="6400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13411200" y="8305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Line 66"/>
            <p:cNvSpPr>
              <a:spLocks noChangeShapeType="1"/>
            </p:cNvSpPr>
            <p:nvPr/>
          </p:nvSpPr>
          <p:spPr bwMode="auto">
            <a:xfrm flipH="1">
              <a:off x="13411200" y="88392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Rectangle 561"/>
            <p:cNvSpPr/>
            <p:nvPr/>
          </p:nvSpPr>
          <p:spPr>
            <a:xfrm flipV="1">
              <a:off x="14020800" y="5867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/>
            <p:cNvSpPr/>
            <p:nvPr/>
          </p:nvSpPr>
          <p:spPr>
            <a:xfrm flipV="1">
              <a:off x="14020800" y="39624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/>
            <p:cNvSpPr/>
            <p:nvPr/>
          </p:nvSpPr>
          <p:spPr>
            <a:xfrm flipV="1">
              <a:off x="13411200" y="4495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/>
            <p:cNvSpPr/>
            <p:nvPr/>
          </p:nvSpPr>
          <p:spPr>
            <a:xfrm flipV="1">
              <a:off x="13411200" y="3962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Line 66"/>
            <p:cNvSpPr>
              <a:spLocks noChangeShapeType="1"/>
            </p:cNvSpPr>
            <p:nvPr/>
          </p:nvSpPr>
          <p:spPr bwMode="auto">
            <a:xfrm flipH="1">
              <a:off x="14020800" y="64008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Rectangle 566"/>
            <p:cNvSpPr/>
            <p:nvPr/>
          </p:nvSpPr>
          <p:spPr>
            <a:xfrm flipH="1">
              <a:off x="14630400" y="11277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/>
            <p:cNvSpPr/>
            <p:nvPr/>
          </p:nvSpPr>
          <p:spPr>
            <a:xfrm flipH="1">
              <a:off x="14630400" y="118110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/>
            <p:cNvSpPr/>
            <p:nvPr/>
          </p:nvSpPr>
          <p:spPr>
            <a:xfrm flipH="1">
              <a:off x="15240000" y="11277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/>
            <p:cNvSpPr/>
            <p:nvPr/>
          </p:nvSpPr>
          <p:spPr>
            <a:xfrm flipH="1">
              <a:off x="15240000" y="13182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Line 78"/>
            <p:cNvSpPr>
              <a:spLocks noChangeShapeType="1"/>
            </p:cNvSpPr>
            <p:nvPr/>
          </p:nvSpPr>
          <p:spPr bwMode="auto">
            <a:xfrm>
              <a:off x="14630400" y="124968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Rectangle 571"/>
            <p:cNvSpPr/>
            <p:nvPr/>
          </p:nvSpPr>
          <p:spPr>
            <a:xfrm flipH="1" flipV="1">
              <a:off x="14630400" y="10744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 flipH="1" flipV="1">
              <a:off x="14630400" y="8839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/>
            <p:cNvSpPr/>
            <p:nvPr/>
          </p:nvSpPr>
          <p:spPr>
            <a:xfrm flipH="1" flipV="1">
              <a:off x="15240000" y="9372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/>
            <p:cNvSpPr/>
            <p:nvPr/>
          </p:nvSpPr>
          <p:spPr>
            <a:xfrm flipH="1" flipV="1">
              <a:off x="15240000" y="8839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Line 78"/>
            <p:cNvSpPr>
              <a:spLocks noChangeShapeType="1"/>
            </p:cNvSpPr>
            <p:nvPr/>
          </p:nvSpPr>
          <p:spPr bwMode="auto">
            <a:xfrm flipV="1">
              <a:off x="14630400" y="88392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66"/>
            <p:cNvSpPr>
              <a:spLocks noChangeShapeType="1"/>
            </p:cNvSpPr>
            <p:nvPr/>
          </p:nvSpPr>
          <p:spPr bwMode="auto">
            <a:xfrm>
              <a:off x="14630400" y="112776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Rectangle 577"/>
            <p:cNvSpPr/>
            <p:nvPr/>
          </p:nvSpPr>
          <p:spPr>
            <a:xfrm flipH="1">
              <a:off x="14630400" y="6400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/>
            <p:cNvSpPr/>
            <p:nvPr/>
          </p:nvSpPr>
          <p:spPr>
            <a:xfrm flipH="1">
              <a:off x="14630400" y="6934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 flipH="1">
              <a:off x="15240000" y="6400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/>
            <p:cNvSpPr/>
            <p:nvPr/>
          </p:nvSpPr>
          <p:spPr>
            <a:xfrm flipH="1">
              <a:off x="15240000" y="8305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Line 78"/>
            <p:cNvSpPr>
              <a:spLocks noChangeShapeType="1"/>
            </p:cNvSpPr>
            <p:nvPr/>
          </p:nvSpPr>
          <p:spPr bwMode="auto">
            <a:xfrm>
              <a:off x="14630400" y="76200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66"/>
            <p:cNvSpPr>
              <a:spLocks noChangeShapeType="1"/>
            </p:cNvSpPr>
            <p:nvPr/>
          </p:nvSpPr>
          <p:spPr bwMode="auto">
            <a:xfrm>
              <a:off x="15240000" y="88392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Rectangle 583"/>
            <p:cNvSpPr/>
            <p:nvPr/>
          </p:nvSpPr>
          <p:spPr>
            <a:xfrm flipH="1" flipV="1">
              <a:off x="14630400" y="5867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/>
            <p:cNvSpPr/>
            <p:nvPr/>
          </p:nvSpPr>
          <p:spPr>
            <a:xfrm flipH="1" flipV="1">
              <a:off x="14630400" y="39624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/>
            <p:cNvSpPr/>
            <p:nvPr/>
          </p:nvSpPr>
          <p:spPr>
            <a:xfrm flipH="1" flipV="1">
              <a:off x="15240000" y="4495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 flipH="1" flipV="1">
              <a:off x="15240000" y="3962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Line 78"/>
            <p:cNvSpPr>
              <a:spLocks noChangeShapeType="1"/>
            </p:cNvSpPr>
            <p:nvPr/>
          </p:nvSpPr>
          <p:spPr bwMode="auto">
            <a:xfrm flipV="1">
              <a:off x="14630400" y="39624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Line 66"/>
            <p:cNvSpPr>
              <a:spLocks noChangeShapeType="1"/>
            </p:cNvSpPr>
            <p:nvPr/>
          </p:nvSpPr>
          <p:spPr bwMode="auto">
            <a:xfrm>
              <a:off x="14630400" y="64008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16459200" y="11277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16459200" y="118110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15849600" y="11277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15849600" y="13182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Line 78"/>
            <p:cNvSpPr>
              <a:spLocks noChangeShapeType="1"/>
            </p:cNvSpPr>
            <p:nvPr/>
          </p:nvSpPr>
          <p:spPr bwMode="auto">
            <a:xfrm flipH="1">
              <a:off x="15849600" y="112776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 flipV="1">
              <a:off x="16459200" y="10744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 flipV="1">
              <a:off x="16459200" y="8839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 flipV="1">
              <a:off x="15849600" y="9372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 flipV="1">
              <a:off x="15849600" y="8839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Line 78"/>
            <p:cNvSpPr>
              <a:spLocks noChangeShapeType="1"/>
            </p:cNvSpPr>
            <p:nvPr/>
          </p:nvSpPr>
          <p:spPr bwMode="auto">
            <a:xfrm flipH="1" flipV="1">
              <a:off x="15849600" y="100584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Line 66"/>
            <p:cNvSpPr>
              <a:spLocks noChangeShapeType="1"/>
            </p:cNvSpPr>
            <p:nvPr/>
          </p:nvSpPr>
          <p:spPr bwMode="auto">
            <a:xfrm flipH="1">
              <a:off x="16459200" y="112776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16459200" y="6400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16459200" y="6934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15849600" y="6400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15849600" y="8305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Line 78"/>
            <p:cNvSpPr>
              <a:spLocks noChangeShapeType="1"/>
            </p:cNvSpPr>
            <p:nvPr/>
          </p:nvSpPr>
          <p:spPr bwMode="auto">
            <a:xfrm flipH="1">
              <a:off x="15849600" y="64008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Line 66"/>
            <p:cNvSpPr>
              <a:spLocks noChangeShapeType="1"/>
            </p:cNvSpPr>
            <p:nvPr/>
          </p:nvSpPr>
          <p:spPr bwMode="auto">
            <a:xfrm flipH="1">
              <a:off x="15849600" y="88392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 flipV="1">
              <a:off x="16459200" y="5867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 flipV="1">
              <a:off x="16459200" y="39624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 flipV="1">
              <a:off x="15849600" y="4495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 flipV="1">
              <a:off x="15849600" y="3962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Line 78"/>
            <p:cNvSpPr>
              <a:spLocks noChangeShapeType="1"/>
            </p:cNvSpPr>
            <p:nvPr/>
          </p:nvSpPr>
          <p:spPr bwMode="auto">
            <a:xfrm flipH="1" flipV="1">
              <a:off x="15849600" y="51816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66"/>
            <p:cNvSpPr>
              <a:spLocks noChangeShapeType="1"/>
            </p:cNvSpPr>
            <p:nvPr/>
          </p:nvSpPr>
          <p:spPr bwMode="auto">
            <a:xfrm flipH="1">
              <a:off x="16459200" y="64008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 flipH="1">
              <a:off x="17068800" y="11277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 flipH="1">
              <a:off x="17068800" y="118110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 flipH="1">
              <a:off x="17678400" y="11277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 flipH="1">
              <a:off x="17678400" y="131826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Line 78"/>
            <p:cNvSpPr>
              <a:spLocks noChangeShapeType="1"/>
            </p:cNvSpPr>
            <p:nvPr/>
          </p:nvSpPr>
          <p:spPr bwMode="auto">
            <a:xfrm>
              <a:off x="17068800" y="124968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 flipH="1" flipV="1">
              <a:off x="17068800" y="10744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 flipH="1" flipV="1">
              <a:off x="17068800" y="8839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 flipH="1" flipV="1">
              <a:off x="17678400" y="93726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 flipH="1" flipV="1">
              <a:off x="17678400" y="88392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Line 78"/>
            <p:cNvSpPr>
              <a:spLocks noChangeShapeType="1"/>
            </p:cNvSpPr>
            <p:nvPr/>
          </p:nvSpPr>
          <p:spPr bwMode="auto">
            <a:xfrm flipV="1">
              <a:off x="17068800" y="88392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66"/>
            <p:cNvSpPr>
              <a:spLocks noChangeShapeType="1"/>
            </p:cNvSpPr>
            <p:nvPr/>
          </p:nvSpPr>
          <p:spPr bwMode="auto">
            <a:xfrm>
              <a:off x="17068800" y="112776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 flipH="1">
              <a:off x="17068800" y="6400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 flipH="1">
              <a:off x="17068800" y="69342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 flipH="1">
              <a:off x="17678400" y="6400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 flipH="1">
              <a:off x="17678400" y="83058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Line 78"/>
            <p:cNvSpPr>
              <a:spLocks noChangeShapeType="1"/>
            </p:cNvSpPr>
            <p:nvPr/>
          </p:nvSpPr>
          <p:spPr bwMode="auto">
            <a:xfrm>
              <a:off x="17068800" y="76200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Line 66"/>
            <p:cNvSpPr>
              <a:spLocks noChangeShapeType="1"/>
            </p:cNvSpPr>
            <p:nvPr/>
          </p:nvSpPr>
          <p:spPr bwMode="auto">
            <a:xfrm>
              <a:off x="17678400" y="88392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 flipH="1" flipV="1">
              <a:off x="17068800" y="5867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 flipH="1" flipV="1">
              <a:off x="17068800" y="39624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 flipH="1" flipV="1">
              <a:off x="17678400" y="4495800"/>
              <a:ext cx="609600" cy="1905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 flipH="1" flipV="1">
              <a:off x="17678400" y="3962400"/>
              <a:ext cx="6096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Line 78"/>
            <p:cNvSpPr>
              <a:spLocks noChangeShapeType="1"/>
            </p:cNvSpPr>
            <p:nvPr/>
          </p:nvSpPr>
          <p:spPr bwMode="auto">
            <a:xfrm flipV="1">
              <a:off x="17068800" y="39624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Line 66"/>
            <p:cNvSpPr>
              <a:spLocks noChangeShapeType="1"/>
            </p:cNvSpPr>
            <p:nvPr/>
          </p:nvSpPr>
          <p:spPr bwMode="auto">
            <a:xfrm>
              <a:off x="17068800" y="64008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Rectangle 57"/>
            <p:cNvSpPr>
              <a:spLocks noChangeArrowheads="1"/>
            </p:cNvSpPr>
            <p:nvPr/>
          </p:nvSpPr>
          <p:spPr bwMode="auto">
            <a:xfrm>
              <a:off x="13411200" y="3962400"/>
              <a:ext cx="4876800" cy="97536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78"/>
            <p:cNvSpPr>
              <a:spLocks noChangeShapeType="1"/>
            </p:cNvSpPr>
            <p:nvPr/>
          </p:nvSpPr>
          <p:spPr bwMode="auto">
            <a:xfrm flipH="1">
              <a:off x="13411200" y="112776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Line 78"/>
            <p:cNvSpPr>
              <a:spLocks noChangeShapeType="1"/>
            </p:cNvSpPr>
            <p:nvPr/>
          </p:nvSpPr>
          <p:spPr bwMode="auto">
            <a:xfrm flipH="1" flipV="1">
              <a:off x="13411200" y="100584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Line 78"/>
            <p:cNvSpPr>
              <a:spLocks noChangeShapeType="1"/>
            </p:cNvSpPr>
            <p:nvPr/>
          </p:nvSpPr>
          <p:spPr bwMode="auto">
            <a:xfrm flipH="1">
              <a:off x="13411200" y="64008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Line 78"/>
            <p:cNvSpPr>
              <a:spLocks noChangeShapeType="1"/>
            </p:cNvSpPr>
            <p:nvPr/>
          </p:nvSpPr>
          <p:spPr bwMode="auto">
            <a:xfrm flipH="1" flipV="1">
              <a:off x="13411200" y="5181600"/>
              <a:ext cx="0" cy="121920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Line 66"/>
            <p:cNvSpPr>
              <a:spLocks noChangeShapeType="1"/>
            </p:cNvSpPr>
            <p:nvPr/>
          </p:nvSpPr>
          <p:spPr bwMode="auto">
            <a:xfrm flipH="1">
              <a:off x="13411200" y="137160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Line 66"/>
            <p:cNvSpPr>
              <a:spLocks noChangeShapeType="1"/>
            </p:cNvSpPr>
            <p:nvPr/>
          </p:nvSpPr>
          <p:spPr bwMode="auto">
            <a:xfrm>
              <a:off x="15240000" y="137160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Line 66"/>
            <p:cNvSpPr>
              <a:spLocks noChangeShapeType="1"/>
            </p:cNvSpPr>
            <p:nvPr/>
          </p:nvSpPr>
          <p:spPr bwMode="auto">
            <a:xfrm flipH="1">
              <a:off x="15849600" y="137160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Line 66"/>
            <p:cNvSpPr>
              <a:spLocks noChangeShapeType="1"/>
            </p:cNvSpPr>
            <p:nvPr/>
          </p:nvSpPr>
          <p:spPr bwMode="auto">
            <a:xfrm>
              <a:off x="17678400" y="13716000"/>
              <a:ext cx="6096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7" name="TextBox 806"/>
          <p:cNvSpPr txBox="1"/>
          <p:nvPr/>
        </p:nvSpPr>
        <p:spPr>
          <a:xfrm>
            <a:off x="13944600" y="37338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Overhead per cluster:  </a:t>
            </a:r>
          </a:p>
          <a:p>
            <a:r>
              <a:rPr lang="en-US" sz="2800" dirty="0" smtClean="0"/>
              <a:t>¾ of BL drivers within 1 tile,</a:t>
            </a:r>
          </a:p>
          <a:p>
            <a:r>
              <a:rPr lang="en-US" sz="2800" dirty="0" smtClean="0"/>
              <a:t>¾ of WL drivers within 1 tile</a:t>
            </a:r>
          </a:p>
          <a:p>
            <a:r>
              <a:rPr lang="en-US" sz="2800" dirty="0" smtClean="0"/>
              <a:t>Applies to 1,2,3,4 decks.</a:t>
            </a:r>
            <a:endParaRPr lang="en-US" sz="2800" dirty="0"/>
          </a:p>
        </p:txBody>
      </p:sp>
      <p:sp>
        <p:nvSpPr>
          <p:cNvPr id="1274" name="Rectangle 1273"/>
          <p:cNvSpPr/>
          <p:nvPr/>
        </p:nvSpPr>
        <p:spPr>
          <a:xfrm>
            <a:off x="11353800" y="3124200"/>
            <a:ext cx="1828800" cy="3657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Rectangle 809"/>
          <p:cNvSpPr/>
          <p:nvPr/>
        </p:nvSpPr>
        <p:spPr>
          <a:xfrm>
            <a:off x="13487400" y="60674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/>
        </p:nvSpPr>
        <p:spPr>
          <a:xfrm>
            <a:off x="13258800" y="58674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/>
        </p:nvSpPr>
        <p:spPr>
          <a:xfrm flipV="1">
            <a:off x="13487400" y="49530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Rectangle 814"/>
          <p:cNvSpPr/>
          <p:nvPr/>
        </p:nvSpPr>
        <p:spPr>
          <a:xfrm flipV="1">
            <a:off x="13258800" y="51530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Rectangle 818"/>
          <p:cNvSpPr/>
          <p:nvPr/>
        </p:nvSpPr>
        <p:spPr>
          <a:xfrm>
            <a:off x="13487400" y="42386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/>
        </p:nvSpPr>
        <p:spPr>
          <a:xfrm>
            <a:off x="13258800" y="40386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Rectangle 823"/>
          <p:cNvSpPr/>
          <p:nvPr/>
        </p:nvSpPr>
        <p:spPr>
          <a:xfrm flipV="1">
            <a:off x="13487400" y="31242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Rectangle 824"/>
          <p:cNvSpPr/>
          <p:nvPr/>
        </p:nvSpPr>
        <p:spPr>
          <a:xfrm flipV="1">
            <a:off x="13258800" y="33242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/>
        </p:nvSpPr>
        <p:spPr>
          <a:xfrm flipH="1">
            <a:off x="13716000" y="60674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Rectangle 833"/>
          <p:cNvSpPr/>
          <p:nvPr/>
        </p:nvSpPr>
        <p:spPr>
          <a:xfrm flipH="1" flipV="1">
            <a:off x="13716000" y="49530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Rectangle 839"/>
          <p:cNvSpPr/>
          <p:nvPr/>
        </p:nvSpPr>
        <p:spPr>
          <a:xfrm flipH="1">
            <a:off x="13716000" y="42386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/>
          <p:cNvSpPr/>
          <p:nvPr/>
        </p:nvSpPr>
        <p:spPr>
          <a:xfrm flipH="1" flipV="1">
            <a:off x="13716000" y="31242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/>
          <p:cNvSpPr/>
          <p:nvPr/>
        </p:nvSpPr>
        <p:spPr>
          <a:xfrm>
            <a:off x="10515600" y="60674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 flipV="1">
            <a:off x="10515600" y="49530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/>
          <p:cNvSpPr/>
          <p:nvPr/>
        </p:nvSpPr>
        <p:spPr>
          <a:xfrm>
            <a:off x="10515600" y="42386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ctangle 868"/>
          <p:cNvSpPr/>
          <p:nvPr/>
        </p:nvSpPr>
        <p:spPr>
          <a:xfrm flipV="1">
            <a:off x="10515600" y="31242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ctangle 874"/>
          <p:cNvSpPr/>
          <p:nvPr/>
        </p:nvSpPr>
        <p:spPr>
          <a:xfrm flipH="1">
            <a:off x="10744200" y="60674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ctangle 875"/>
          <p:cNvSpPr/>
          <p:nvPr/>
        </p:nvSpPr>
        <p:spPr>
          <a:xfrm flipH="1">
            <a:off x="10972800" y="58674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/>
        </p:nvSpPr>
        <p:spPr>
          <a:xfrm flipH="1" flipV="1">
            <a:off x="10744200" y="49530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 flipH="1" flipV="1">
            <a:off x="10972800" y="51530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 flipH="1">
            <a:off x="10744200" y="42386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 flipH="1">
            <a:off x="10972800" y="40386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/>
        </p:nvSpPr>
        <p:spPr>
          <a:xfrm flipH="1" flipV="1">
            <a:off x="10744200" y="3124200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/>
          <p:cNvSpPr/>
          <p:nvPr/>
        </p:nvSpPr>
        <p:spPr>
          <a:xfrm flipH="1" flipV="1">
            <a:off x="10972800" y="3324225"/>
            <a:ext cx="228600" cy="714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Rectangle 905"/>
          <p:cNvSpPr/>
          <p:nvPr/>
        </p:nvSpPr>
        <p:spPr>
          <a:xfrm>
            <a:off x="11582400" y="713422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Rectangle 908"/>
          <p:cNvSpPr/>
          <p:nvPr/>
        </p:nvSpPr>
        <p:spPr>
          <a:xfrm>
            <a:off x="11353800" y="693420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 flipV="1">
            <a:off x="11582400" y="693420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Rectangle 914"/>
          <p:cNvSpPr/>
          <p:nvPr/>
        </p:nvSpPr>
        <p:spPr>
          <a:xfrm>
            <a:off x="11582400" y="277177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/>
          <p:cNvSpPr/>
          <p:nvPr/>
        </p:nvSpPr>
        <p:spPr>
          <a:xfrm flipV="1">
            <a:off x="11582400" y="257175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 flipV="1">
            <a:off x="11353800" y="277177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/>
        </p:nvSpPr>
        <p:spPr>
          <a:xfrm flipH="1">
            <a:off x="11811000" y="713422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/>
        </p:nvSpPr>
        <p:spPr>
          <a:xfrm flipH="1">
            <a:off x="12039600" y="693420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/>
          <p:cNvSpPr/>
          <p:nvPr/>
        </p:nvSpPr>
        <p:spPr>
          <a:xfrm flipH="1" flipV="1">
            <a:off x="11811000" y="693420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Rectangle 935"/>
          <p:cNvSpPr/>
          <p:nvPr/>
        </p:nvSpPr>
        <p:spPr>
          <a:xfrm flipH="1">
            <a:off x="11811000" y="277177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 flipH="1" flipV="1">
            <a:off x="11811000" y="257175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Rectangle 944"/>
          <p:cNvSpPr/>
          <p:nvPr/>
        </p:nvSpPr>
        <p:spPr>
          <a:xfrm flipH="1" flipV="1">
            <a:off x="12039600" y="277177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Rectangle 947"/>
          <p:cNvSpPr/>
          <p:nvPr/>
        </p:nvSpPr>
        <p:spPr>
          <a:xfrm>
            <a:off x="12496800" y="713422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Rectangle 950"/>
          <p:cNvSpPr/>
          <p:nvPr/>
        </p:nvSpPr>
        <p:spPr>
          <a:xfrm>
            <a:off x="12268200" y="693420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ctangle 952"/>
          <p:cNvSpPr/>
          <p:nvPr/>
        </p:nvSpPr>
        <p:spPr>
          <a:xfrm flipV="1">
            <a:off x="12496800" y="693420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>
            <a:off x="12496800" y="277177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ctangle 964"/>
          <p:cNvSpPr/>
          <p:nvPr/>
        </p:nvSpPr>
        <p:spPr>
          <a:xfrm flipV="1">
            <a:off x="12496800" y="257175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Rectangle 967"/>
          <p:cNvSpPr/>
          <p:nvPr/>
        </p:nvSpPr>
        <p:spPr>
          <a:xfrm flipV="1">
            <a:off x="12268200" y="277177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Rectangle 970"/>
          <p:cNvSpPr/>
          <p:nvPr/>
        </p:nvSpPr>
        <p:spPr>
          <a:xfrm flipH="1">
            <a:off x="12725400" y="713422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Rectangle 973"/>
          <p:cNvSpPr/>
          <p:nvPr/>
        </p:nvSpPr>
        <p:spPr>
          <a:xfrm flipH="1">
            <a:off x="12954000" y="693420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/>
        </p:nvSpPr>
        <p:spPr>
          <a:xfrm flipH="1" flipV="1">
            <a:off x="12725400" y="693420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/>
        </p:nvSpPr>
        <p:spPr>
          <a:xfrm flipH="1">
            <a:off x="12725400" y="277177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/>
        </p:nvSpPr>
        <p:spPr>
          <a:xfrm flipH="1" flipV="1">
            <a:off x="12725400" y="2571750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/>
        </p:nvSpPr>
        <p:spPr>
          <a:xfrm flipH="1" flipV="1">
            <a:off x="12954000" y="2771775"/>
            <a:ext cx="228600" cy="200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71"/>
          <p:cNvSpPr>
            <a:spLocks noChangeShapeType="1"/>
          </p:cNvSpPr>
          <p:nvPr/>
        </p:nvSpPr>
        <p:spPr bwMode="auto">
          <a:xfrm>
            <a:off x="2438400" y="4267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5" name="Line 77"/>
          <p:cNvSpPr>
            <a:spLocks noChangeShapeType="1"/>
          </p:cNvSpPr>
          <p:nvPr/>
        </p:nvSpPr>
        <p:spPr bwMode="auto">
          <a:xfrm flipH="1">
            <a:off x="2590800" y="4572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6" name="Rectangle 83"/>
          <p:cNvSpPr>
            <a:spLocks noChangeArrowheads="1"/>
          </p:cNvSpPr>
          <p:nvPr/>
        </p:nvSpPr>
        <p:spPr bwMode="auto">
          <a:xfrm>
            <a:off x="2438400" y="8839200"/>
            <a:ext cx="3657600" cy="2743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7" name="Line 84"/>
          <p:cNvSpPr>
            <a:spLocks noChangeShapeType="1"/>
          </p:cNvSpPr>
          <p:nvPr/>
        </p:nvSpPr>
        <p:spPr bwMode="auto">
          <a:xfrm>
            <a:off x="42672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8" name="Line 85"/>
          <p:cNvSpPr>
            <a:spLocks noChangeShapeType="1"/>
          </p:cNvSpPr>
          <p:nvPr/>
        </p:nvSpPr>
        <p:spPr bwMode="auto">
          <a:xfrm flipH="1">
            <a:off x="25908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9" name="Line 86"/>
          <p:cNvSpPr>
            <a:spLocks noChangeShapeType="1"/>
          </p:cNvSpPr>
          <p:nvPr/>
        </p:nvSpPr>
        <p:spPr bwMode="auto">
          <a:xfrm>
            <a:off x="24384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0" name="Line 87"/>
          <p:cNvSpPr>
            <a:spLocks noChangeShapeType="1"/>
          </p:cNvSpPr>
          <p:nvPr/>
        </p:nvSpPr>
        <p:spPr bwMode="auto">
          <a:xfrm flipH="1">
            <a:off x="44196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1" name="Rectangle 94"/>
          <p:cNvSpPr>
            <a:spLocks noChangeArrowheads="1"/>
          </p:cNvSpPr>
          <p:nvPr/>
        </p:nvSpPr>
        <p:spPr bwMode="auto">
          <a:xfrm rot="-5400000">
            <a:off x="2895600" y="3505200"/>
            <a:ext cx="27432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2" name="Line 95"/>
          <p:cNvSpPr>
            <a:spLocks noChangeShapeType="1"/>
          </p:cNvSpPr>
          <p:nvPr/>
        </p:nvSpPr>
        <p:spPr bwMode="auto">
          <a:xfrm>
            <a:off x="6400800" y="4267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3" name="Line 96"/>
          <p:cNvSpPr>
            <a:spLocks noChangeShapeType="1"/>
          </p:cNvSpPr>
          <p:nvPr/>
        </p:nvSpPr>
        <p:spPr bwMode="auto">
          <a:xfrm flipH="1">
            <a:off x="6553200" y="4572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4" name="Rectangle 97"/>
          <p:cNvSpPr>
            <a:spLocks noChangeArrowheads="1"/>
          </p:cNvSpPr>
          <p:nvPr/>
        </p:nvSpPr>
        <p:spPr bwMode="auto">
          <a:xfrm rot="-5400000">
            <a:off x="6858000" y="3505200"/>
            <a:ext cx="27432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5" name="Line 98"/>
          <p:cNvSpPr>
            <a:spLocks noChangeShapeType="1"/>
          </p:cNvSpPr>
          <p:nvPr/>
        </p:nvSpPr>
        <p:spPr bwMode="auto">
          <a:xfrm>
            <a:off x="2438400" y="4876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6" name="Line 99"/>
          <p:cNvSpPr>
            <a:spLocks noChangeShapeType="1"/>
          </p:cNvSpPr>
          <p:nvPr/>
        </p:nvSpPr>
        <p:spPr bwMode="auto">
          <a:xfrm flipH="1">
            <a:off x="2590800" y="51816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7" name="Line 100"/>
          <p:cNvSpPr>
            <a:spLocks noChangeShapeType="1"/>
          </p:cNvSpPr>
          <p:nvPr/>
        </p:nvSpPr>
        <p:spPr bwMode="auto">
          <a:xfrm>
            <a:off x="6400800" y="4876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8" name="Line 101"/>
          <p:cNvSpPr>
            <a:spLocks noChangeShapeType="1"/>
          </p:cNvSpPr>
          <p:nvPr/>
        </p:nvSpPr>
        <p:spPr bwMode="auto">
          <a:xfrm flipH="1">
            <a:off x="6553200" y="51816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9" name="Line 102"/>
          <p:cNvSpPr>
            <a:spLocks noChangeShapeType="1"/>
          </p:cNvSpPr>
          <p:nvPr/>
        </p:nvSpPr>
        <p:spPr bwMode="auto">
          <a:xfrm>
            <a:off x="2438400" y="54864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0" name="Line 103"/>
          <p:cNvSpPr>
            <a:spLocks noChangeShapeType="1"/>
          </p:cNvSpPr>
          <p:nvPr/>
        </p:nvSpPr>
        <p:spPr bwMode="auto">
          <a:xfrm flipH="1">
            <a:off x="2590800" y="5791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1" name="Line 104"/>
          <p:cNvSpPr>
            <a:spLocks noChangeShapeType="1"/>
          </p:cNvSpPr>
          <p:nvPr/>
        </p:nvSpPr>
        <p:spPr bwMode="auto">
          <a:xfrm>
            <a:off x="6400800" y="54864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2" name="Line 105"/>
          <p:cNvSpPr>
            <a:spLocks noChangeShapeType="1"/>
          </p:cNvSpPr>
          <p:nvPr/>
        </p:nvSpPr>
        <p:spPr bwMode="auto">
          <a:xfrm flipH="1">
            <a:off x="6553200" y="5791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3" name="Line 106"/>
          <p:cNvSpPr>
            <a:spLocks noChangeShapeType="1"/>
          </p:cNvSpPr>
          <p:nvPr/>
        </p:nvSpPr>
        <p:spPr bwMode="auto">
          <a:xfrm>
            <a:off x="2438400" y="6096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4" name="Line 107"/>
          <p:cNvSpPr>
            <a:spLocks noChangeShapeType="1"/>
          </p:cNvSpPr>
          <p:nvPr/>
        </p:nvSpPr>
        <p:spPr bwMode="auto">
          <a:xfrm flipH="1">
            <a:off x="2590800" y="6400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5" name="Line 108"/>
          <p:cNvSpPr>
            <a:spLocks noChangeShapeType="1"/>
          </p:cNvSpPr>
          <p:nvPr/>
        </p:nvSpPr>
        <p:spPr bwMode="auto">
          <a:xfrm>
            <a:off x="6400800" y="6096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6" name="Line 109"/>
          <p:cNvSpPr>
            <a:spLocks noChangeShapeType="1"/>
          </p:cNvSpPr>
          <p:nvPr/>
        </p:nvSpPr>
        <p:spPr bwMode="auto">
          <a:xfrm flipH="1">
            <a:off x="6553200" y="6400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7" name="Line 110"/>
          <p:cNvSpPr>
            <a:spLocks noChangeShapeType="1"/>
          </p:cNvSpPr>
          <p:nvPr/>
        </p:nvSpPr>
        <p:spPr bwMode="auto">
          <a:xfrm>
            <a:off x="79248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8" name="Line 111"/>
          <p:cNvSpPr>
            <a:spLocks noChangeShapeType="1"/>
          </p:cNvSpPr>
          <p:nvPr/>
        </p:nvSpPr>
        <p:spPr bwMode="auto">
          <a:xfrm flipH="1">
            <a:off x="62484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9" name="Line 112"/>
          <p:cNvSpPr>
            <a:spLocks noChangeShapeType="1"/>
          </p:cNvSpPr>
          <p:nvPr/>
        </p:nvSpPr>
        <p:spPr bwMode="auto">
          <a:xfrm>
            <a:off x="60960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0" name="Line 113"/>
          <p:cNvSpPr>
            <a:spLocks noChangeShapeType="1"/>
          </p:cNvSpPr>
          <p:nvPr/>
        </p:nvSpPr>
        <p:spPr bwMode="auto">
          <a:xfrm flipH="1">
            <a:off x="80772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1" name="Line 114"/>
          <p:cNvSpPr>
            <a:spLocks noChangeShapeType="1"/>
          </p:cNvSpPr>
          <p:nvPr/>
        </p:nvSpPr>
        <p:spPr bwMode="auto">
          <a:xfrm>
            <a:off x="115824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2" name="Line 115"/>
          <p:cNvSpPr>
            <a:spLocks noChangeShapeType="1"/>
          </p:cNvSpPr>
          <p:nvPr/>
        </p:nvSpPr>
        <p:spPr bwMode="auto">
          <a:xfrm flipH="1">
            <a:off x="99060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3" name="Line 116"/>
          <p:cNvSpPr>
            <a:spLocks noChangeShapeType="1"/>
          </p:cNvSpPr>
          <p:nvPr/>
        </p:nvSpPr>
        <p:spPr bwMode="auto">
          <a:xfrm>
            <a:off x="97536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4" name="Line 117"/>
          <p:cNvSpPr>
            <a:spLocks noChangeShapeType="1"/>
          </p:cNvSpPr>
          <p:nvPr/>
        </p:nvSpPr>
        <p:spPr bwMode="auto">
          <a:xfrm flipH="1">
            <a:off x="117348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5" name="Rectangle 118"/>
          <p:cNvSpPr>
            <a:spLocks noChangeArrowheads="1"/>
          </p:cNvSpPr>
          <p:nvPr/>
        </p:nvSpPr>
        <p:spPr bwMode="auto">
          <a:xfrm>
            <a:off x="6096000" y="8839200"/>
            <a:ext cx="3657600" cy="2743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6" name="Rectangle 119"/>
          <p:cNvSpPr>
            <a:spLocks noChangeArrowheads="1"/>
          </p:cNvSpPr>
          <p:nvPr/>
        </p:nvSpPr>
        <p:spPr bwMode="auto">
          <a:xfrm>
            <a:off x="9753600" y="8839200"/>
            <a:ext cx="3657600" cy="2743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7" name="Line 120"/>
          <p:cNvSpPr>
            <a:spLocks noChangeShapeType="1"/>
          </p:cNvSpPr>
          <p:nvPr/>
        </p:nvSpPr>
        <p:spPr bwMode="auto">
          <a:xfrm>
            <a:off x="42672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8" name="Line 121"/>
          <p:cNvSpPr>
            <a:spLocks noChangeShapeType="1"/>
          </p:cNvSpPr>
          <p:nvPr/>
        </p:nvSpPr>
        <p:spPr bwMode="auto">
          <a:xfrm flipH="1">
            <a:off x="25908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9" name="Line 122"/>
          <p:cNvSpPr>
            <a:spLocks noChangeShapeType="1"/>
          </p:cNvSpPr>
          <p:nvPr/>
        </p:nvSpPr>
        <p:spPr bwMode="auto">
          <a:xfrm>
            <a:off x="24384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0" name="Line 123"/>
          <p:cNvSpPr>
            <a:spLocks noChangeShapeType="1"/>
          </p:cNvSpPr>
          <p:nvPr/>
        </p:nvSpPr>
        <p:spPr bwMode="auto">
          <a:xfrm flipH="1">
            <a:off x="44196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1" name="Line 124"/>
          <p:cNvSpPr>
            <a:spLocks noChangeShapeType="1"/>
          </p:cNvSpPr>
          <p:nvPr/>
        </p:nvSpPr>
        <p:spPr bwMode="auto">
          <a:xfrm>
            <a:off x="79248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2" name="Line 125"/>
          <p:cNvSpPr>
            <a:spLocks noChangeShapeType="1"/>
          </p:cNvSpPr>
          <p:nvPr/>
        </p:nvSpPr>
        <p:spPr bwMode="auto">
          <a:xfrm flipH="1">
            <a:off x="62484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3" name="Line 126"/>
          <p:cNvSpPr>
            <a:spLocks noChangeShapeType="1"/>
          </p:cNvSpPr>
          <p:nvPr/>
        </p:nvSpPr>
        <p:spPr bwMode="auto">
          <a:xfrm>
            <a:off x="60960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4" name="Line 127"/>
          <p:cNvSpPr>
            <a:spLocks noChangeShapeType="1"/>
          </p:cNvSpPr>
          <p:nvPr/>
        </p:nvSpPr>
        <p:spPr bwMode="auto">
          <a:xfrm flipH="1">
            <a:off x="80772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5" name="Line 128"/>
          <p:cNvSpPr>
            <a:spLocks noChangeShapeType="1"/>
          </p:cNvSpPr>
          <p:nvPr/>
        </p:nvSpPr>
        <p:spPr bwMode="auto">
          <a:xfrm>
            <a:off x="115824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6" name="Line 129"/>
          <p:cNvSpPr>
            <a:spLocks noChangeShapeType="1"/>
          </p:cNvSpPr>
          <p:nvPr/>
        </p:nvSpPr>
        <p:spPr bwMode="auto">
          <a:xfrm flipH="1">
            <a:off x="99060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7" name="Line 130"/>
          <p:cNvSpPr>
            <a:spLocks noChangeShapeType="1"/>
          </p:cNvSpPr>
          <p:nvPr/>
        </p:nvSpPr>
        <p:spPr bwMode="auto">
          <a:xfrm>
            <a:off x="97536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8" name="Line 131"/>
          <p:cNvSpPr>
            <a:spLocks noChangeShapeType="1"/>
          </p:cNvSpPr>
          <p:nvPr/>
        </p:nvSpPr>
        <p:spPr bwMode="auto">
          <a:xfrm flipH="1">
            <a:off x="117348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9" name="Line 132"/>
          <p:cNvSpPr>
            <a:spLocks noChangeShapeType="1"/>
          </p:cNvSpPr>
          <p:nvPr/>
        </p:nvSpPr>
        <p:spPr bwMode="auto">
          <a:xfrm>
            <a:off x="51816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0" name="Line 133"/>
          <p:cNvSpPr>
            <a:spLocks noChangeShapeType="1"/>
          </p:cNvSpPr>
          <p:nvPr/>
        </p:nvSpPr>
        <p:spPr bwMode="auto">
          <a:xfrm flipH="1">
            <a:off x="35052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1" name="Line 134"/>
          <p:cNvSpPr>
            <a:spLocks noChangeShapeType="1"/>
          </p:cNvSpPr>
          <p:nvPr/>
        </p:nvSpPr>
        <p:spPr bwMode="auto">
          <a:xfrm>
            <a:off x="33528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2" name="Line 135"/>
          <p:cNvSpPr>
            <a:spLocks noChangeShapeType="1"/>
          </p:cNvSpPr>
          <p:nvPr/>
        </p:nvSpPr>
        <p:spPr bwMode="auto">
          <a:xfrm flipH="1">
            <a:off x="53340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3" name="Line 136"/>
          <p:cNvSpPr>
            <a:spLocks noChangeShapeType="1"/>
          </p:cNvSpPr>
          <p:nvPr/>
        </p:nvSpPr>
        <p:spPr bwMode="auto">
          <a:xfrm>
            <a:off x="88392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4" name="Line 137"/>
          <p:cNvSpPr>
            <a:spLocks noChangeShapeType="1"/>
          </p:cNvSpPr>
          <p:nvPr/>
        </p:nvSpPr>
        <p:spPr bwMode="auto">
          <a:xfrm flipH="1">
            <a:off x="71628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5" name="Line 138"/>
          <p:cNvSpPr>
            <a:spLocks noChangeShapeType="1"/>
          </p:cNvSpPr>
          <p:nvPr/>
        </p:nvSpPr>
        <p:spPr bwMode="auto">
          <a:xfrm>
            <a:off x="70104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6" name="Line 139"/>
          <p:cNvSpPr>
            <a:spLocks noChangeShapeType="1"/>
          </p:cNvSpPr>
          <p:nvPr/>
        </p:nvSpPr>
        <p:spPr bwMode="auto">
          <a:xfrm flipH="1">
            <a:off x="89916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7" name="Line 140"/>
          <p:cNvSpPr>
            <a:spLocks noChangeShapeType="1"/>
          </p:cNvSpPr>
          <p:nvPr/>
        </p:nvSpPr>
        <p:spPr bwMode="auto">
          <a:xfrm>
            <a:off x="124968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8" name="Line 141"/>
          <p:cNvSpPr>
            <a:spLocks noChangeShapeType="1"/>
          </p:cNvSpPr>
          <p:nvPr/>
        </p:nvSpPr>
        <p:spPr bwMode="auto">
          <a:xfrm flipH="1">
            <a:off x="108204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9" name="Line 142"/>
          <p:cNvSpPr>
            <a:spLocks noChangeShapeType="1"/>
          </p:cNvSpPr>
          <p:nvPr/>
        </p:nvSpPr>
        <p:spPr bwMode="auto">
          <a:xfrm>
            <a:off x="106680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0" name="Line 143"/>
          <p:cNvSpPr>
            <a:spLocks noChangeShapeType="1"/>
          </p:cNvSpPr>
          <p:nvPr/>
        </p:nvSpPr>
        <p:spPr bwMode="auto">
          <a:xfrm flipH="1">
            <a:off x="126492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1" name="Line 144"/>
          <p:cNvSpPr>
            <a:spLocks noChangeShapeType="1"/>
          </p:cNvSpPr>
          <p:nvPr/>
        </p:nvSpPr>
        <p:spPr bwMode="auto">
          <a:xfrm>
            <a:off x="51816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2" name="Line 145"/>
          <p:cNvSpPr>
            <a:spLocks noChangeShapeType="1"/>
          </p:cNvSpPr>
          <p:nvPr/>
        </p:nvSpPr>
        <p:spPr bwMode="auto">
          <a:xfrm flipH="1">
            <a:off x="35052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3" name="Line 146"/>
          <p:cNvSpPr>
            <a:spLocks noChangeShapeType="1"/>
          </p:cNvSpPr>
          <p:nvPr/>
        </p:nvSpPr>
        <p:spPr bwMode="auto">
          <a:xfrm>
            <a:off x="33528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4" name="Line 147"/>
          <p:cNvSpPr>
            <a:spLocks noChangeShapeType="1"/>
          </p:cNvSpPr>
          <p:nvPr/>
        </p:nvSpPr>
        <p:spPr bwMode="auto">
          <a:xfrm flipH="1">
            <a:off x="53340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5" name="Line 148"/>
          <p:cNvSpPr>
            <a:spLocks noChangeShapeType="1"/>
          </p:cNvSpPr>
          <p:nvPr/>
        </p:nvSpPr>
        <p:spPr bwMode="auto">
          <a:xfrm>
            <a:off x="88392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6" name="Line 149"/>
          <p:cNvSpPr>
            <a:spLocks noChangeShapeType="1"/>
          </p:cNvSpPr>
          <p:nvPr/>
        </p:nvSpPr>
        <p:spPr bwMode="auto">
          <a:xfrm flipH="1">
            <a:off x="71628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7" name="Line 150"/>
          <p:cNvSpPr>
            <a:spLocks noChangeShapeType="1"/>
          </p:cNvSpPr>
          <p:nvPr/>
        </p:nvSpPr>
        <p:spPr bwMode="auto">
          <a:xfrm>
            <a:off x="70104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8" name="Line 151"/>
          <p:cNvSpPr>
            <a:spLocks noChangeShapeType="1"/>
          </p:cNvSpPr>
          <p:nvPr/>
        </p:nvSpPr>
        <p:spPr bwMode="auto">
          <a:xfrm flipH="1">
            <a:off x="89916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9" name="Line 152"/>
          <p:cNvSpPr>
            <a:spLocks noChangeShapeType="1"/>
          </p:cNvSpPr>
          <p:nvPr/>
        </p:nvSpPr>
        <p:spPr bwMode="auto">
          <a:xfrm>
            <a:off x="124968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0" name="Line 153"/>
          <p:cNvSpPr>
            <a:spLocks noChangeShapeType="1"/>
          </p:cNvSpPr>
          <p:nvPr/>
        </p:nvSpPr>
        <p:spPr bwMode="auto">
          <a:xfrm flipH="1">
            <a:off x="108204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1" name="Line 154"/>
          <p:cNvSpPr>
            <a:spLocks noChangeShapeType="1"/>
          </p:cNvSpPr>
          <p:nvPr/>
        </p:nvSpPr>
        <p:spPr bwMode="auto">
          <a:xfrm>
            <a:off x="106680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2" name="Line 155"/>
          <p:cNvSpPr>
            <a:spLocks noChangeShapeType="1"/>
          </p:cNvSpPr>
          <p:nvPr/>
        </p:nvSpPr>
        <p:spPr bwMode="auto">
          <a:xfrm flipH="1">
            <a:off x="126492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3" name="Rectangle 156"/>
          <p:cNvSpPr>
            <a:spLocks noChangeArrowheads="1"/>
          </p:cNvSpPr>
          <p:nvPr/>
        </p:nvSpPr>
        <p:spPr bwMode="auto">
          <a:xfrm>
            <a:off x="2133600" y="8797927"/>
            <a:ext cx="609600" cy="1412874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4" name="Rectangle 157"/>
          <p:cNvSpPr>
            <a:spLocks noChangeArrowheads="1"/>
          </p:cNvSpPr>
          <p:nvPr/>
        </p:nvSpPr>
        <p:spPr bwMode="auto">
          <a:xfrm>
            <a:off x="39624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5" name="Rectangle 158"/>
          <p:cNvSpPr>
            <a:spLocks noChangeArrowheads="1"/>
          </p:cNvSpPr>
          <p:nvPr/>
        </p:nvSpPr>
        <p:spPr bwMode="auto">
          <a:xfrm>
            <a:off x="57912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6" name="Rectangle 159"/>
          <p:cNvSpPr>
            <a:spLocks noChangeArrowheads="1"/>
          </p:cNvSpPr>
          <p:nvPr/>
        </p:nvSpPr>
        <p:spPr bwMode="auto">
          <a:xfrm>
            <a:off x="76200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7" name="Rectangle 160"/>
          <p:cNvSpPr>
            <a:spLocks noChangeArrowheads="1"/>
          </p:cNvSpPr>
          <p:nvPr/>
        </p:nvSpPr>
        <p:spPr bwMode="auto">
          <a:xfrm>
            <a:off x="94488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8" name="Rectangle 161"/>
          <p:cNvSpPr>
            <a:spLocks noChangeArrowheads="1"/>
          </p:cNvSpPr>
          <p:nvPr/>
        </p:nvSpPr>
        <p:spPr bwMode="auto">
          <a:xfrm>
            <a:off x="112776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9" name="Rectangle 162"/>
          <p:cNvSpPr>
            <a:spLocks noChangeArrowheads="1"/>
          </p:cNvSpPr>
          <p:nvPr/>
        </p:nvSpPr>
        <p:spPr bwMode="auto">
          <a:xfrm>
            <a:off x="131064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0" name="Rectangle 163"/>
          <p:cNvSpPr>
            <a:spLocks noChangeArrowheads="1"/>
          </p:cNvSpPr>
          <p:nvPr/>
        </p:nvSpPr>
        <p:spPr bwMode="auto">
          <a:xfrm>
            <a:off x="22860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1" name="Rectangle 164"/>
          <p:cNvSpPr>
            <a:spLocks noChangeArrowheads="1"/>
          </p:cNvSpPr>
          <p:nvPr/>
        </p:nvSpPr>
        <p:spPr bwMode="auto">
          <a:xfrm>
            <a:off x="57912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2" name="Rectangle 165"/>
          <p:cNvSpPr>
            <a:spLocks noChangeArrowheads="1"/>
          </p:cNvSpPr>
          <p:nvPr/>
        </p:nvSpPr>
        <p:spPr bwMode="auto">
          <a:xfrm>
            <a:off x="62484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3" name="Rectangle 166"/>
          <p:cNvSpPr>
            <a:spLocks noChangeArrowheads="1"/>
          </p:cNvSpPr>
          <p:nvPr/>
        </p:nvSpPr>
        <p:spPr bwMode="auto">
          <a:xfrm>
            <a:off x="97536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4" name="Rectangle 174"/>
          <p:cNvSpPr>
            <a:spLocks noChangeArrowheads="1"/>
          </p:cNvSpPr>
          <p:nvPr/>
        </p:nvSpPr>
        <p:spPr bwMode="auto">
          <a:xfrm>
            <a:off x="48768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5" name="Rectangle 175"/>
          <p:cNvSpPr>
            <a:spLocks noChangeArrowheads="1"/>
          </p:cNvSpPr>
          <p:nvPr/>
        </p:nvSpPr>
        <p:spPr bwMode="auto">
          <a:xfrm>
            <a:off x="67056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6" name="Rectangle 176"/>
          <p:cNvSpPr>
            <a:spLocks noChangeArrowheads="1"/>
          </p:cNvSpPr>
          <p:nvPr/>
        </p:nvSpPr>
        <p:spPr bwMode="auto">
          <a:xfrm>
            <a:off x="85344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7" name="Line 177"/>
          <p:cNvSpPr>
            <a:spLocks noChangeShapeType="1"/>
          </p:cNvSpPr>
          <p:nvPr/>
        </p:nvSpPr>
        <p:spPr bwMode="auto">
          <a:xfrm>
            <a:off x="15240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8" name="Line 180"/>
          <p:cNvSpPr>
            <a:spLocks noChangeShapeType="1"/>
          </p:cNvSpPr>
          <p:nvPr/>
        </p:nvSpPr>
        <p:spPr bwMode="auto">
          <a:xfrm flipH="1">
            <a:off x="16764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9" name="Line 181"/>
          <p:cNvSpPr>
            <a:spLocks noChangeShapeType="1"/>
          </p:cNvSpPr>
          <p:nvPr/>
        </p:nvSpPr>
        <p:spPr bwMode="auto">
          <a:xfrm>
            <a:off x="15240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0" name="Line 184"/>
          <p:cNvSpPr>
            <a:spLocks noChangeShapeType="1"/>
          </p:cNvSpPr>
          <p:nvPr/>
        </p:nvSpPr>
        <p:spPr bwMode="auto">
          <a:xfrm flipH="1">
            <a:off x="16764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1" name="Rectangle 185"/>
          <p:cNvSpPr>
            <a:spLocks noChangeArrowheads="1"/>
          </p:cNvSpPr>
          <p:nvPr/>
        </p:nvSpPr>
        <p:spPr bwMode="auto">
          <a:xfrm>
            <a:off x="103632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2" name="Rectangle 186"/>
          <p:cNvSpPr>
            <a:spLocks noChangeArrowheads="1"/>
          </p:cNvSpPr>
          <p:nvPr/>
        </p:nvSpPr>
        <p:spPr bwMode="auto">
          <a:xfrm>
            <a:off x="121920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3" name="Rectangle 187"/>
          <p:cNvSpPr>
            <a:spLocks noChangeArrowheads="1"/>
          </p:cNvSpPr>
          <p:nvPr/>
        </p:nvSpPr>
        <p:spPr bwMode="auto">
          <a:xfrm>
            <a:off x="30480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4" name="Line 188"/>
          <p:cNvSpPr>
            <a:spLocks noChangeShapeType="1"/>
          </p:cNvSpPr>
          <p:nvPr/>
        </p:nvSpPr>
        <p:spPr bwMode="auto">
          <a:xfrm>
            <a:off x="10363200" y="4267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5" name="Line 189"/>
          <p:cNvSpPr>
            <a:spLocks noChangeShapeType="1"/>
          </p:cNvSpPr>
          <p:nvPr/>
        </p:nvSpPr>
        <p:spPr bwMode="auto">
          <a:xfrm flipH="1">
            <a:off x="10515600" y="4572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6" name="Rectangle 190"/>
          <p:cNvSpPr>
            <a:spLocks noChangeArrowheads="1"/>
          </p:cNvSpPr>
          <p:nvPr/>
        </p:nvSpPr>
        <p:spPr bwMode="auto">
          <a:xfrm rot="-5400000">
            <a:off x="10820400" y="3505200"/>
            <a:ext cx="27432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7" name="Line 191"/>
          <p:cNvSpPr>
            <a:spLocks noChangeShapeType="1"/>
          </p:cNvSpPr>
          <p:nvPr/>
        </p:nvSpPr>
        <p:spPr bwMode="auto">
          <a:xfrm>
            <a:off x="10363200" y="4876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8" name="Line 192"/>
          <p:cNvSpPr>
            <a:spLocks noChangeShapeType="1"/>
          </p:cNvSpPr>
          <p:nvPr/>
        </p:nvSpPr>
        <p:spPr bwMode="auto">
          <a:xfrm flipH="1">
            <a:off x="10515600" y="51816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9" name="Line 193"/>
          <p:cNvSpPr>
            <a:spLocks noChangeShapeType="1"/>
          </p:cNvSpPr>
          <p:nvPr/>
        </p:nvSpPr>
        <p:spPr bwMode="auto">
          <a:xfrm>
            <a:off x="10363200" y="54864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0" name="Line 194"/>
          <p:cNvSpPr>
            <a:spLocks noChangeShapeType="1"/>
          </p:cNvSpPr>
          <p:nvPr/>
        </p:nvSpPr>
        <p:spPr bwMode="auto">
          <a:xfrm flipH="1">
            <a:off x="10515600" y="5791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1" name="Line 195"/>
          <p:cNvSpPr>
            <a:spLocks noChangeShapeType="1"/>
          </p:cNvSpPr>
          <p:nvPr/>
        </p:nvSpPr>
        <p:spPr bwMode="auto">
          <a:xfrm>
            <a:off x="10363200" y="6096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2" name="Line 196"/>
          <p:cNvSpPr>
            <a:spLocks noChangeShapeType="1"/>
          </p:cNvSpPr>
          <p:nvPr/>
        </p:nvSpPr>
        <p:spPr bwMode="auto">
          <a:xfrm flipH="1">
            <a:off x="10515600" y="6400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3" name="Rectangle 197"/>
          <p:cNvSpPr>
            <a:spLocks noChangeArrowheads="1"/>
          </p:cNvSpPr>
          <p:nvPr/>
        </p:nvSpPr>
        <p:spPr bwMode="auto">
          <a:xfrm>
            <a:off x="102108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4" name="Rectangle 198"/>
          <p:cNvSpPr>
            <a:spLocks noChangeArrowheads="1"/>
          </p:cNvSpPr>
          <p:nvPr/>
        </p:nvSpPr>
        <p:spPr bwMode="auto">
          <a:xfrm>
            <a:off x="137160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5" name="Rectangle 199"/>
          <p:cNvSpPr>
            <a:spLocks noChangeArrowheads="1"/>
          </p:cNvSpPr>
          <p:nvPr/>
        </p:nvSpPr>
        <p:spPr bwMode="auto">
          <a:xfrm>
            <a:off x="48768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6" name="Rectangle 200"/>
          <p:cNvSpPr>
            <a:spLocks noChangeArrowheads="1"/>
          </p:cNvSpPr>
          <p:nvPr/>
        </p:nvSpPr>
        <p:spPr bwMode="auto">
          <a:xfrm>
            <a:off x="67056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7" name="Rectangle 201"/>
          <p:cNvSpPr>
            <a:spLocks noChangeArrowheads="1"/>
          </p:cNvSpPr>
          <p:nvPr/>
        </p:nvSpPr>
        <p:spPr bwMode="auto">
          <a:xfrm>
            <a:off x="85344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8" name="Rectangle 202"/>
          <p:cNvSpPr>
            <a:spLocks noChangeArrowheads="1"/>
          </p:cNvSpPr>
          <p:nvPr/>
        </p:nvSpPr>
        <p:spPr bwMode="auto">
          <a:xfrm>
            <a:off x="103632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9" name="Rectangle 203"/>
          <p:cNvSpPr>
            <a:spLocks noChangeArrowheads="1"/>
          </p:cNvSpPr>
          <p:nvPr/>
        </p:nvSpPr>
        <p:spPr bwMode="auto">
          <a:xfrm>
            <a:off x="121920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0" name="Rectangle 204"/>
          <p:cNvSpPr>
            <a:spLocks noChangeArrowheads="1"/>
          </p:cNvSpPr>
          <p:nvPr/>
        </p:nvSpPr>
        <p:spPr bwMode="auto">
          <a:xfrm>
            <a:off x="30480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1" name="Rectangle 205"/>
          <p:cNvSpPr>
            <a:spLocks noChangeArrowheads="1"/>
          </p:cNvSpPr>
          <p:nvPr/>
        </p:nvSpPr>
        <p:spPr bwMode="auto">
          <a:xfrm>
            <a:off x="57912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2" name="Rectangle 206"/>
          <p:cNvSpPr>
            <a:spLocks noChangeArrowheads="1"/>
          </p:cNvSpPr>
          <p:nvPr/>
        </p:nvSpPr>
        <p:spPr bwMode="auto">
          <a:xfrm>
            <a:off x="76200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3" name="Rectangle 207"/>
          <p:cNvSpPr>
            <a:spLocks noChangeArrowheads="1"/>
          </p:cNvSpPr>
          <p:nvPr/>
        </p:nvSpPr>
        <p:spPr bwMode="auto">
          <a:xfrm>
            <a:off x="94488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4" name="Rectangle 208"/>
          <p:cNvSpPr>
            <a:spLocks noChangeArrowheads="1"/>
          </p:cNvSpPr>
          <p:nvPr/>
        </p:nvSpPr>
        <p:spPr bwMode="auto">
          <a:xfrm>
            <a:off x="112776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5" name="Rectangle 209"/>
          <p:cNvSpPr>
            <a:spLocks noChangeArrowheads="1"/>
          </p:cNvSpPr>
          <p:nvPr/>
        </p:nvSpPr>
        <p:spPr bwMode="auto">
          <a:xfrm>
            <a:off x="131064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6" name="Rectangle 210"/>
          <p:cNvSpPr>
            <a:spLocks noChangeArrowheads="1"/>
          </p:cNvSpPr>
          <p:nvPr/>
        </p:nvSpPr>
        <p:spPr bwMode="auto">
          <a:xfrm>
            <a:off x="39624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7" name="Text Box 211"/>
          <p:cNvSpPr txBox="1">
            <a:spLocks noChangeArrowheads="1"/>
          </p:cNvSpPr>
          <p:nvPr/>
        </p:nvSpPr>
        <p:spPr bwMode="auto">
          <a:xfrm>
            <a:off x="609600" y="1828801"/>
            <a:ext cx="10883900" cy="12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/>
              <a:t>Single Deck word-line sockets depicted as example</a:t>
            </a:r>
          </a:p>
          <a:p>
            <a:r>
              <a:rPr lang="en-US"/>
              <a:t>Same array litho node for two architectures</a:t>
            </a:r>
          </a:p>
        </p:txBody>
      </p:sp>
      <p:sp>
        <p:nvSpPr>
          <p:cNvPr id="3188" name="Rectangle 212"/>
          <p:cNvSpPr>
            <a:spLocks noChangeArrowheads="1"/>
          </p:cNvSpPr>
          <p:nvPr/>
        </p:nvSpPr>
        <p:spPr bwMode="auto">
          <a:xfrm>
            <a:off x="21336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9" name="TextBox 118"/>
          <p:cNvSpPr txBox="1">
            <a:spLocks noChangeArrowheads="1"/>
          </p:cNvSpPr>
          <p:nvPr/>
        </p:nvSpPr>
        <p:spPr bwMode="auto">
          <a:xfrm>
            <a:off x="14782800" y="3962400"/>
            <a:ext cx="3505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en-US"/>
              <a:t>1 socket per tile in horizontal direction</a:t>
            </a:r>
          </a:p>
        </p:txBody>
      </p:sp>
      <p:sp>
        <p:nvSpPr>
          <p:cNvPr id="3190" name="TextBox 119"/>
          <p:cNvSpPr txBox="1">
            <a:spLocks noChangeArrowheads="1"/>
          </p:cNvSpPr>
          <p:nvPr/>
        </p:nvSpPr>
        <p:spPr bwMode="auto">
          <a:xfrm>
            <a:off x="14782800" y="8991600"/>
            <a:ext cx="3505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en-US"/>
              <a:t>4 sockets per tile in horizontal direction</a:t>
            </a:r>
          </a:p>
        </p:txBody>
      </p:sp>
      <p:sp>
        <p:nvSpPr>
          <p:cNvPr id="3191" name="TextBox 120"/>
          <p:cNvSpPr txBox="1">
            <a:spLocks noChangeArrowheads="1"/>
          </p:cNvSpPr>
          <p:nvPr/>
        </p:nvSpPr>
        <p:spPr bwMode="auto">
          <a:xfrm>
            <a:off x="4860927" y="1"/>
            <a:ext cx="8782050" cy="12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7200" b="1" dirty="0"/>
              <a:t>Number of Sockets</a:t>
            </a:r>
          </a:p>
        </p:txBody>
      </p:sp>
      <p:sp>
        <p:nvSpPr>
          <p:cNvPr id="124" name="Left Brace 123"/>
          <p:cNvSpPr/>
          <p:nvPr/>
        </p:nvSpPr>
        <p:spPr>
          <a:xfrm rot="16200000">
            <a:off x="6096000" y="6553200"/>
            <a:ext cx="304800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Left Brace 124"/>
          <p:cNvSpPr/>
          <p:nvPr/>
        </p:nvSpPr>
        <p:spPr>
          <a:xfrm rot="5400000" flipV="1">
            <a:off x="5943600" y="8229600"/>
            <a:ext cx="304800" cy="609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19600" y="4572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638800" y="4267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4419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4724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943600" y="4419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4267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19600" y="4114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3962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248400" y="4572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553200" y="4724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9600" y="4876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19600" y="5029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Box 24"/>
          <p:cNvSpPr txBox="1">
            <a:spLocks noChangeArrowheads="1"/>
          </p:cNvSpPr>
          <p:nvPr/>
        </p:nvSpPr>
        <p:spPr bwMode="auto">
          <a:xfrm>
            <a:off x="4114800" y="1981200"/>
            <a:ext cx="5984876" cy="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/>
              <a:t>Ext: need 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/>
              <a:t> of these per tile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200400" y="68580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638800" y="6553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400" y="6705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0400" y="70104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943600" y="6705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6553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6400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0400" y="624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6248400" y="6858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553200" y="7010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00400" y="71628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00400" y="73152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3" name="TextBox 41"/>
          <p:cNvSpPr txBox="1">
            <a:spLocks noChangeArrowheads="1"/>
          </p:cNvSpPr>
          <p:nvPr/>
        </p:nvSpPr>
        <p:spPr bwMode="auto">
          <a:xfrm>
            <a:off x="3352800" y="0"/>
            <a:ext cx="1127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algn="ctr"/>
            <a:r>
              <a:rPr lang="en-US" sz="7200" b="1" dirty="0"/>
              <a:t>Socket Dimensions</a:t>
            </a:r>
          </a:p>
          <a:p>
            <a:pPr algn="ctr"/>
            <a:r>
              <a:rPr lang="en-US" sz="2400" b="1" dirty="0"/>
              <a:t>(Assuming 10F pitch between geometries in orthogonal direction to array plus 10F on each side for array termination dummies.  No </a:t>
            </a:r>
            <a:r>
              <a:rPr lang="en-US" sz="2400" b="1" dirty="0" err="1"/>
              <a:t>vias</a:t>
            </a:r>
            <a:r>
              <a:rPr lang="en-US" sz="2400" b="1" dirty="0"/>
              <a:t> under array)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46482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49530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2578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55626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8" name="TextBox 53"/>
          <p:cNvSpPr txBox="1">
            <a:spLocks noChangeArrowheads="1"/>
          </p:cNvSpPr>
          <p:nvPr/>
        </p:nvSpPr>
        <p:spPr bwMode="auto">
          <a:xfrm>
            <a:off x="6553200" y="3352801"/>
            <a:ext cx="1044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110F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334000" y="3810000"/>
            <a:ext cx="33528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114800" y="6096000"/>
            <a:ext cx="57912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1" name="TextBox 66"/>
          <p:cNvSpPr txBox="1">
            <a:spLocks noChangeArrowheads="1"/>
          </p:cNvSpPr>
          <p:nvPr/>
        </p:nvSpPr>
        <p:spPr bwMode="auto">
          <a:xfrm>
            <a:off x="6553200" y="5638801"/>
            <a:ext cx="1066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190F</a:t>
            </a:r>
          </a:p>
        </p:txBody>
      </p:sp>
      <p:sp>
        <p:nvSpPr>
          <p:cNvPr id="4132" name="TextBox 67"/>
          <p:cNvSpPr txBox="1">
            <a:spLocks noChangeArrowheads="1"/>
          </p:cNvSpPr>
          <p:nvPr/>
        </p:nvSpPr>
        <p:spPr bwMode="auto">
          <a:xfrm>
            <a:off x="2111376" y="4264027"/>
            <a:ext cx="1698624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r"/>
            <a:r>
              <a:rPr lang="en-US" sz="2400" dirty="0"/>
              <a:t>One layer</a:t>
            </a:r>
          </a:p>
        </p:txBody>
      </p:sp>
      <p:sp>
        <p:nvSpPr>
          <p:cNvPr id="4133" name="TextBox 68"/>
          <p:cNvSpPr txBox="1">
            <a:spLocks noChangeArrowheads="1"/>
          </p:cNvSpPr>
          <p:nvPr/>
        </p:nvSpPr>
        <p:spPr bwMode="auto">
          <a:xfrm>
            <a:off x="1958977" y="6550027"/>
            <a:ext cx="1835150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r"/>
            <a:r>
              <a:rPr lang="en-US" sz="2400" dirty="0"/>
              <a:t>Two layers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2649200" y="4572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13868400" y="4267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649200" y="4419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2649200" y="4724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4173200" y="4419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649200" y="4267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649200" y="4114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2649200" y="3962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4478000" y="4572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14782800" y="4724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2649200" y="4876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649200" y="5029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2039600" y="68580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14478000" y="6553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039600" y="6705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2039600" y="70104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14782800" y="6705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2039600" y="6553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2039600" y="6400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2039600" y="624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5087600" y="6858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15392400" y="7010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2039600" y="71628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2039600" y="73152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134874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137922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140970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44018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2" name="TextBox 97"/>
          <p:cNvSpPr txBox="1">
            <a:spLocks noChangeArrowheads="1"/>
          </p:cNvSpPr>
          <p:nvPr/>
        </p:nvSpPr>
        <p:spPr bwMode="auto">
          <a:xfrm>
            <a:off x="14173201" y="3352801"/>
            <a:ext cx="89852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70F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3563600" y="3810000"/>
            <a:ext cx="21336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2954000" y="6096000"/>
            <a:ext cx="33528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5" name="TextBox 101"/>
          <p:cNvSpPr txBox="1">
            <a:spLocks noChangeArrowheads="1"/>
          </p:cNvSpPr>
          <p:nvPr/>
        </p:nvSpPr>
        <p:spPr bwMode="auto">
          <a:xfrm>
            <a:off x="14020800" y="5638801"/>
            <a:ext cx="1044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110F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15087600" y="4419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5392400" y="4572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14782800" y="42672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15392400" y="4724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5392400" y="4876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5392400" y="5029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14478000" y="4114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14173200" y="3962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16002000" y="6858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16002000" y="7010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16002000" y="7162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16002000" y="7315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15697200" y="6705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15392400" y="65532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15087600" y="6400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14782800" y="6248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2" name="TextBox 140"/>
          <p:cNvSpPr txBox="1">
            <a:spLocks noChangeArrowheads="1"/>
          </p:cNvSpPr>
          <p:nvPr/>
        </p:nvSpPr>
        <p:spPr bwMode="auto">
          <a:xfrm>
            <a:off x="11582401" y="1981200"/>
            <a:ext cx="6397626" cy="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/>
              <a:t>Quilt:  need </a:t>
            </a:r>
            <a:r>
              <a:rPr lang="en-US">
                <a:solidFill>
                  <a:srgbClr val="FF0000"/>
                </a:solidFill>
              </a:rPr>
              <a:t>4</a:t>
            </a:r>
            <a:r>
              <a:rPr lang="en-US"/>
              <a:t> of these per tile</a:t>
            </a:r>
          </a:p>
        </p:txBody>
      </p:sp>
      <p:sp>
        <p:nvSpPr>
          <p:cNvPr id="4183" name="TextBox 175"/>
          <p:cNvSpPr txBox="1">
            <a:spLocks noChangeArrowheads="1"/>
          </p:cNvSpPr>
          <p:nvPr/>
        </p:nvSpPr>
        <p:spPr bwMode="auto">
          <a:xfrm>
            <a:off x="2111376" y="9144001"/>
            <a:ext cx="1698624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r"/>
            <a:r>
              <a:rPr lang="en-US" sz="2400" dirty="0"/>
              <a:t>One layer</a:t>
            </a:r>
          </a:p>
        </p:txBody>
      </p:sp>
      <p:sp>
        <p:nvSpPr>
          <p:cNvPr id="4184" name="TextBox 176"/>
          <p:cNvSpPr txBox="1">
            <a:spLocks noChangeArrowheads="1"/>
          </p:cNvSpPr>
          <p:nvPr/>
        </p:nvSpPr>
        <p:spPr bwMode="auto">
          <a:xfrm>
            <a:off x="1965326" y="11280777"/>
            <a:ext cx="1838324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r"/>
            <a:r>
              <a:rPr lang="en-US" sz="2400" dirty="0"/>
              <a:t>Two layers</a:t>
            </a:r>
          </a:p>
        </p:txBody>
      </p:sp>
      <p:cxnSp>
        <p:nvCxnSpPr>
          <p:cNvPr id="178" name="Straight Connector 177"/>
          <p:cNvCxnSpPr/>
          <p:nvPr/>
        </p:nvCxnSpPr>
        <p:spPr>
          <a:xfrm>
            <a:off x="12954000" y="9906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 flipH="1" flipV="1">
            <a:off x="14325600" y="97536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2954000" y="9753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2954000" y="10058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 flipH="1" flipV="1">
            <a:off x="14630400" y="99060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954000" y="9601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2649200" y="11737976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14630400" y="115855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2649200" y="115855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2649200" y="11890376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 flipH="1" flipV="1">
            <a:off x="14935200" y="11737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12649200" y="114331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 flipH="1" flipV="1">
            <a:off x="14097000" y="11509376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 flipH="1" flipV="1">
            <a:off x="14401800" y="11509376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" name="TextBox 205"/>
          <p:cNvSpPr txBox="1">
            <a:spLocks noChangeArrowheads="1"/>
          </p:cNvSpPr>
          <p:nvPr/>
        </p:nvSpPr>
        <p:spPr bwMode="auto">
          <a:xfrm>
            <a:off x="14173201" y="8839201"/>
            <a:ext cx="89852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50F</a:t>
            </a:r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13868400" y="9448800"/>
            <a:ext cx="15240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13563600" y="11277600"/>
            <a:ext cx="21336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" name="TextBox 208"/>
          <p:cNvSpPr txBox="1">
            <a:spLocks noChangeArrowheads="1"/>
          </p:cNvSpPr>
          <p:nvPr/>
        </p:nvSpPr>
        <p:spPr bwMode="auto">
          <a:xfrm>
            <a:off x="14173201" y="10671177"/>
            <a:ext cx="89852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70F</a:t>
            </a:r>
          </a:p>
        </p:txBody>
      </p:sp>
      <p:cxnSp>
        <p:nvCxnSpPr>
          <p:cNvPr id="211" name="Straight Connector 210"/>
          <p:cNvCxnSpPr/>
          <p:nvPr/>
        </p:nvCxnSpPr>
        <p:spPr>
          <a:xfrm flipH="1" flipV="1">
            <a:off x="15087600" y="9906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 flipV="1">
            <a:off x="15087600" y="1005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0800000">
            <a:off x="14782800" y="9753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0800000">
            <a:off x="14478000" y="96012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15392400" y="117379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 flipV="1">
            <a:off x="15392400" y="118903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0800000">
            <a:off x="15087600" y="11585576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14782800" y="1143317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029200" y="9909176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5400000" flipH="1" flipV="1">
            <a:off x="6400800" y="97567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5029200" y="97567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5029200" y="1006157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 flipH="1" flipV="1">
            <a:off x="6705600" y="99091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5029200" y="96043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5943600" y="9448800"/>
            <a:ext cx="21336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8" name="TextBox 238"/>
          <p:cNvSpPr txBox="1">
            <a:spLocks noChangeArrowheads="1"/>
          </p:cNvSpPr>
          <p:nvPr/>
        </p:nvSpPr>
        <p:spPr bwMode="auto">
          <a:xfrm>
            <a:off x="6553201" y="8839201"/>
            <a:ext cx="89852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70F</a:t>
            </a:r>
          </a:p>
        </p:txBody>
      </p:sp>
      <p:cxnSp>
        <p:nvCxnSpPr>
          <p:cNvPr id="249" name="Straight Connector 248"/>
          <p:cNvCxnSpPr/>
          <p:nvPr/>
        </p:nvCxnSpPr>
        <p:spPr>
          <a:xfrm>
            <a:off x="4419600" y="11737976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 flipH="1" flipV="1">
            <a:off x="6400800" y="115855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419600" y="115855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4419600" y="11890376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5400000" flipH="1" flipV="1">
            <a:off x="6705600" y="11737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4419600" y="114331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5400000" flipH="1" flipV="1">
            <a:off x="5867400" y="11509376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5400000" flipH="1" flipV="1">
            <a:off x="6172200" y="11509376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5181600" y="11277600"/>
            <a:ext cx="35052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8" name="TextBox 257"/>
          <p:cNvSpPr txBox="1">
            <a:spLocks noChangeArrowheads="1"/>
          </p:cNvSpPr>
          <p:nvPr/>
        </p:nvSpPr>
        <p:spPr bwMode="auto">
          <a:xfrm>
            <a:off x="6705600" y="10671177"/>
            <a:ext cx="1044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110F</a:t>
            </a:r>
          </a:p>
        </p:txBody>
      </p:sp>
      <p:cxnSp>
        <p:nvCxnSpPr>
          <p:cNvPr id="279" name="Straight Connector 278"/>
          <p:cNvCxnSpPr/>
          <p:nvPr/>
        </p:nvCxnSpPr>
        <p:spPr>
          <a:xfrm flipH="1">
            <a:off x="8077200" y="4572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16200000" flipV="1">
            <a:off x="7772400" y="4267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>
            <a:off x="8382000" y="4419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7772400" y="4724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6200000" flipV="1">
            <a:off x="7467600" y="4419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H="1">
            <a:off x="8382000" y="4267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8382000" y="4114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8382000" y="3962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16200000" flipV="1">
            <a:off x="7162800" y="4572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16200000" flipV="1">
            <a:off x="6858000" y="4724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7467600" y="4876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7162800" y="5029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H="1">
            <a:off x="8077200" y="68580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6200000" flipV="1">
            <a:off x="7772400" y="6553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H="1">
            <a:off x="9601200" y="6705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H="1">
            <a:off x="7772400" y="70104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rot="16200000" flipV="1">
            <a:off x="7467600" y="6705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flipH="1">
            <a:off x="9601200" y="6553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9601200" y="6400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H="1">
            <a:off x="9601200" y="624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16200000" flipV="1">
            <a:off x="7162800" y="6858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16200000" flipV="1">
            <a:off x="6858000" y="7010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H="1">
            <a:off x="7467600" y="71628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7162800" y="73152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rot="16200000" flipV="1">
            <a:off x="92202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16200000" flipV="1">
            <a:off x="89154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16200000" flipV="1">
            <a:off x="86106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16200000" flipV="1">
            <a:off x="83058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flipH="1">
            <a:off x="7467600" y="9906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rot="16200000" flipV="1">
            <a:off x="7315200" y="97536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H="1">
            <a:off x="7772400" y="9753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H="1">
            <a:off x="7162800" y="10058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rot="16200000" flipV="1">
            <a:off x="7010400" y="99060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 flipH="1">
            <a:off x="7772400" y="9601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>
            <a:off x="7467600" y="11734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rot="16200000" flipV="1">
            <a:off x="7315200" y="115824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H="1">
            <a:off x="8382000" y="11582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>
            <a:off x="7162800" y="11887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rot="16200000" flipV="1">
            <a:off x="7010400" y="117348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flipH="1">
            <a:off x="8382000" y="11430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rot="16200000" flipV="1">
            <a:off x="8001000" y="11506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rot="16200000" flipV="1">
            <a:off x="7696200" y="11506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5400000">
            <a:off x="6858000" y="7924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048000" y="8229600"/>
            <a:ext cx="1432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3" name="TextBox 335"/>
          <p:cNvSpPr txBox="1">
            <a:spLocks noChangeArrowheads="1"/>
          </p:cNvSpPr>
          <p:nvPr/>
        </p:nvSpPr>
        <p:spPr bwMode="auto">
          <a:xfrm>
            <a:off x="0" y="4876801"/>
            <a:ext cx="1828800" cy="12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en-US"/>
              <a:t>Bundle of 8</a:t>
            </a:r>
          </a:p>
        </p:txBody>
      </p:sp>
      <p:sp>
        <p:nvSpPr>
          <p:cNvPr id="4274" name="TextBox 336"/>
          <p:cNvSpPr txBox="1">
            <a:spLocks noChangeArrowheads="1"/>
          </p:cNvSpPr>
          <p:nvPr/>
        </p:nvSpPr>
        <p:spPr bwMode="auto">
          <a:xfrm>
            <a:off x="0" y="9601201"/>
            <a:ext cx="1828800" cy="12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en-US"/>
              <a:t>Bundle of 4</a:t>
            </a:r>
          </a:p>
        </p:txBody>
      </p:sp>
      <p:cxnSp>
        <p:nvCxnSpPr>
          <p:cNvPr id="347" name="Straight Connector 346"/>
          <p:cNvCxnSpPr/>
          <p:nvPr/>
        </p:nvCxnSpPr>
        <p:spPr>
          <a:xfrm rot="5400000">
            <a:off x="7772400" y="4419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>
            <a:off x="4419600" y="4419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rot="5400000">
            <a:off x="8991600" y="6705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rot="5400000">
            <a:off x="3200400" y="6705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rot="5400000">
            <a:off x="14782800" y="4419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rot="5400000">
            <a:off x="12649200" y="4419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rot="5400000">
            <a:off x="12039600" y="6705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rot="5400000">
            <a:off x="15392400" y="6705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Date Placeholder 11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64" name="Slide Number Placeholder 1163"/>
          <p:cNvSpPr>
            <a:spLocks noGrp="1"/>
          </p:cNvSpPr>
          <p:nvPr>
            <p:ph type="sldNum" sz="quarter" idx="4294967295"/>
          </p:nvPr>
        </p:nvSpPr>
        <p:spPr>
          <a:xfrm>
            <a:off x="15240000" y="12763500"/>
            <a:ext cx="3048000" cy="952500"/>
          </a:xfrm>
          <a:prstGeom prst="rect">
            <a:avLst/>
          </a:prstGeom>
        </p:spPr>
        <p:txBody>
          <a:bodyPr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  <a:defRPr/>
            </a:pPr>
            <a:fld id="{6AA57A50-DDD6-4F46-9955-B739000A1CC3}" type="slidenum">
              <a:rPr lang="en-US" sz="3600" smtClean="0">
                <a:solidFill>
                  <a:srgbClr val="000000"/>
                </a:solidFill>
                <a:latin typeface="Tahoma"/>
                <a:cs typeface="+mn-cs"/>
              </a:rPr>
              <a:pPr defTabSz="182880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36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279" name="TextBox 1278"/>
          <p:cNvSpPr txBox="1"/>
          <p:nvPr/>
        </p:nvSpPr>
        <p:spPr>
          <a:xfrm>
            <a:off x="0" y="0"/>
            <a:ext cx="944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ahoma"/>
                <a:cs typeface="+mn-cs"/>
              </a:rPr>
              <a:t>Required CMOS for isolated clusters</a:t>
            </a:r>
          </a:p>
        </p:txBody>
      </p:sp>
      <p:sp>
        <p:nvSpPr>
          <p:cNvPr id="1540" name="TextBox 1539"/>
          <p:cNvSpPr txBox="1"/>
          <p:nvPr/>
        </p:nvSpPr>
        <p:spPr>
          <a:xfrm>
            <a:off x="914400" y="3886200"/>
            <a:ext cx="18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Tahoma"/>
                <a:cs typeface="+mn-cs"/>
              </a:rPr>
              <a:t>Sockets for 1 tile</a:t>
            </a:r>
          </a:p>
        </p:txBody>
      </p:sp>
      <p:grpSp>
        <p:nvGrpSpPr>
          <p:cNvPr id="2" name="Group 2305"/>
          <p:cNvGrpSpPr/>
          <p:nvPr/>
        </p:nvGrpSpPr>
        <p:grpSpPr>
          <a:xfrm>
            <a:off x="3886200" y="1371600"/>
            <a:ext cx="2438400" cy="2438400"/>
            <a:chOff x="3886200" y="1371600"/>
            <a:chExt cx="2438400" cy="2438400"/>
          </a:xfrm>
        </p:grpSpPr>
        <p:sp>
          <p:nvSpPr>
            <p:cNvPr id="1600" name="Rectangle 807"/>
            <p:cNvSpPr>
              <a:spLocks noChangeArrowheads="1"/>
            </p:cNvSpPr>
            <p:nvPr/>
          </p:nvSpPr>
          <p:spPr bwMode="auto">
            <a:xfrm>
              <a:off x="3886200" y="1371600"/>
              <a:ext cx="2438400" cy="243840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  <p:sp>
          <p:nvSpPr>
            <p:cNvPr id="1601" name="Rectangle 808" descr="Light upward diagonal"/>
            <p:cNvSpPr>
              <a:spLocks noChangeArrowheads="1"/>
            </p:cNvSpPr>
            <p:nvPr/>
          </p:nvSpPr>
          <p:spPr bwMode="auto">
            <a:xfrm>
              <a:off x="3886200" y="167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02" name="Rectangle 809" descr="Light upward diagonal"/>
            <p:cNvSpPr>
              <a:spLocks noChangeArrowheads="1"/>
            </p:cNvSpPr>
            <p:nvPr/>
          </p:nvSpPr>
          <p:spPr bwMode="auto">
            <a:xfrm>
              <a:off x="4495800" y="1371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03" name="Rectangle 810" descr="Light downward diagonal"/>
            <p:cNvSpPr>
              <a:spLocks noChangeArrowheads="1"/>
            </p:cNvSpPr>
            <p:nvPr/>
          </p:nvSpPr>
          <p:spPr bwMode="auto">
            <a:xfrm>
              <a:off x="4191000" y="18288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04" name="Rectangle 811" descr="Light upward diagonal"/>
            <p:cNvSpPr>
              <a:spLocks noChangeArrowheads="1"/>
            </p:cNvSpPr>
            <p:nvPr/>
          </p:nvSpPr>
          <p:spPr bwMode="auto">
            <a:xfrm>
              <a:off x="4191000" y="1371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05" name="Rectangle 812" descr="Light upward diagonal"/>
            <p:cNvSpPr>
              <a:spLocks noChangeArrowheads="1"/>
            </p:cNvSpPr>
            <p:nvPr/>
          </p:nvSpPr>
          <p:spPr bwMode="auto">
            <a:xfrm>
              <a:off x="4800600" y="167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06" name="Rectangle 813" descr="Light upward diagonal"/>
            <p:cNvSpPr>
              <a:spLocks noChangeArrowheads="1"/>
            </p:cNvSpPr>
            <p:nvPr/>
          </p:nvSpPr>
          <p:spPr bwMode="auto">
            <a:xfrm>
              <a:off x="4495800" y="228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07" name="Rectangle 814" descr="Light downward diagonal"/>
            <p:cNvSpPr>
              <a:spLocks noChangeArrowheads="1"/>
            </p:cNvSpPr>
            <p:nvPr/>
          </p:nvSpPr>
          <p:spPr bwMode="auto">
            <a:xfrm>
              <a:off x="3886200" y="1371600"/>
              <a:ext cx="304800" cy="1524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08" name="Rectangle 815" descr="Light upward diagonal"/>
            <p:cNvSpPr>
              <a:spLocks noChangeArrowheads="1"/>
            </p:cNvSpPr>
            <p:nvPr/>
          </p:nvSpPr>
          <p:spPr bwMode="auto">
            <a:xfrm>
              <a:off x="4191000" y="228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09" name="Rectangle 816" descr="Light downward diagonal"/>
            <p:cNvSpPr>
              <a:spLocks noChangeArrowheads="1"/>
            </p:cNvSpPr>
            <p:nvPr/>
          </p:nvSpPr>
          <p:spPr bwMode="auto">
            <a:xfrm>
              <a:off x="4800600" y="1371600"/>
              <a:ext cx="304800" cy="1524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0" name="Rectangle 817" descr="Light upward diagonal"/>
            <p:cNvSpPr>
              <a:spLocks noChangeArrowheads="1"/>
            </p:cNvSpPr>
            <p:nvPr/>
          </p:nvSpPr>
          <p:spPr bwMode="auto">
            <a:xfrm>
              <a:off x="3886200" y="1981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1" name="Rectangle 818" descr="Light upward diagonal"/>
            <p:cNvSpPr>
              <a:spLocks noChangeArrowheads="1"/>
            </p:cNvSpPr>
            <p:nvPr/>
          </p:nvSpPr>
          <p:spPr bwMode="auto">
            <a:xfrm>
              <a:off x="4800600" y="1981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2" name="Rectangle 819" descr="Light downward diagonal"/>
            <p:cNvSpPr>
              <a:spLocks noChangeArrowheads="1"/>
            </p:cNvSpPr>
            <p:nvPr/>
          </p:nvSpPr>
          <p:spPr bwMode="auto">
            <a:xfrm>
              <a:off x="4495800" y="18288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3" name="Rectangle 808" descr="Light upward diagonal"/>
            <p:cNvSpPr>
              <a:spLocks noChangeArrowheads="1"/>
            </p:cNvSpPr>
            <p:nvPr/>
          </p:nvSpPr>
          <p:spPr bwMode="auto">
            <a:xfrm>
              <a:off x="3886200" y="2895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4" name="Rectangle 809" descr="Light upward diagonal"/>
            <p:cNvSpPr>
              <a:spLocks noChangeArrowheads="1"/>
            </p:cNvSpPr>
            <p:nvPr/>
          </p:nvSpPr>
          <p:spPr bwMode="auto">
            <a:xfrm>
              <a:off x="4495800" y="259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5" name="Rectangle 810" descr="Light downward diagonal"/>
            <p:cNvSpPr>
              <a:spLocks noChangeArrowheads="1"/>
            </p:cNvSpPr>
            <p:nvPr/>
          </p:nvSpPr>
          <p:spPr bwMode="auto">
            <a:xfrm>
              <a:off x="4191000" y="30480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6" name="Rectangle 811" descr="Light upward diagonal"/>
            <p:cNvSpPr>
              <a:spLocks noChangeArrowheads="1"/>
            </p:cNvSpPr>
            <p:nvPr/>
          </p:nvSpPr>
          <p:spPr bwMode="auto">
            <a:xfrm>
              <a:off x="4191000" y="259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7" name="Rectangle 812" descr="Light upward diagonal"/>
            <p:cNvSpPr>
              <a:spLocks noChangeArrowheads="1"/>
            </p:cNvSpPr>
            <p:nvPr/>
          </p:nvSpPr>
          <p:spPr bwMode="auto">
            <a:xfrm>
              <a:off x="4800600" y="2895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8" name="Rectangle 813" descr="Light upward diagonal"/>
            <p:cNvSpPr>
              <a:spLocks noChangeArrowheads="1"/>
            </p:cNvSpPr>
            <p:nvPr/>
          </p:nvSpPr>
          <p:spPr bwMode="auto">
            <a:xfrm>
              <a:off x="4495800" y="3505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19" name="Rectangle 814" descr="Light downward diagonal"/>
            <p:cNvSpPr>
              <a:spLocks noChangeArrowheads="1"/>
            </p:cNvSpPr>
            <p:nvPr/>
          </p:nvSpPr>
          <p:spPr bwMode="auto">
            <a:xfrm>
              <a:off x="3886200" y="2438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0" name="Rectangle 815" descr="Light upward diagonal"/>
            <p:cNvSpPr>
              <a:spLocks noChangeArrowheads="1"/>
            </p:cNvSpPr>
            <p:nvPr/>
          </p:nvSpPr>
          <p:spPr bwMode="auto">
            <a:xfrm>
              <a:off x="4191000" y="3505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1" name="Rectangle 816" descr="Light downward diagonal"/>
            <p:cNvSpPr>
              <a:spLocks noChangeArrowheads="1"/>
            </p:cNvSpPr>
            <p:nvPr/>
          </p:nvSpPr>
          <p:spPr bwMode="auto">
            <a:xfrm>
              <a:off x="4800600" y="2438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2" name="Rectangle 817" descr="Light upward diagonal"/>
            <p:cNvSpPr>
              <a:spLocks noChangeArrowheads="1"/>
            </p:cNvSpPr>
            <p:nvPr/>
          </p:nvSpPr>
          <p:spPr bwMode="auto">
            <a:xfrm>
              <a:off x="3886200" y="3200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3" name="Rectangle 818" descr="Light upward diagonal"/>
            <p:cNvSpPr>
              <a:spLocks noChangeArrowheads="1"/>
            </p:cNvSpPr>
            <p:nvPr/>
          </p:nvSpPr>
          <p:spPr bwMode="auto">
            <a:xfrm>
              <a:off x="4800600" y="3200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4" name="Rectangle 819" descr="Light downward diagonal"/>
            <p:cNvSpPr>
              <a:spLocks noChangeArrowheads="1"/>
            </p:cNvSpPr>
            <p:nvPr/>
          </p:nvSpPr>
          <p:spPr bwMode="auto">
            <a:xfrm>
              <a:off x="4495800" y="30480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5" name="Rectangle 808" descr="Light upward diagonal"/>
            <p:cNvSpPr>
              <a:spLocks noChangeArrowheads="1"/>
            </p:cNvSpPr>
            <p:nvPr/>
          </p:nvSpPr>
          <p:spPr bwMode="auto">
            <a:xfrm>
              <a:off x="5105400" y="167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6" name="Rectangle 809" descr="Light upward diagonal"/>
            <p:cNvSpPr>
              <a:spLocks noChangeArrowheads="1"/>
            </p:cNvSpPr>
            <p:nvPr/>
          </p:nvSpPr>
          <p:spPr bwMode="auto">
            <a:xfrm>
              <a:off x="5715000" y="1371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7" name="Rectangle 810" descr="Light downward diagonal"/>
            <p:cNvSpPr>
              <a:spLocks noChangeArrowheads="1"/>
            </p:cNvSpPr>
            <p:nvPr/>
          </p:nvSpPr>
          <p:spPr bwMode="auto">
            <a:xfrm>
              <a:off x="5410200" y="18288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8" name="Rectangle 811" descr="Light upward diagonal"/>
            <p:cNvSpPr>
              <a:spLocks noChangeArrowheads="1"/>
            </p:cNvSpPr>
            <p:nvPr/>
          </p:nvSpPr>
          <p:spPr bwMode="auto">
            <a:xfrm>
              <a:off x="5410200" y="1371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29" name="Rectangle 812" descr="Light upward diagonal"/>
            <p:cNvSpPr>
              <a:spLocks noChangeArrowheads="1"/>
            </p:cNvSpPr>
            <p:nvPr/>
          </p:nvSpPr>
          <p:spPr bwMode="auto">
            <a:xfrm>
              <a:off x="6019800" y="1676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0" name="Rectangle 813" descr="Light upward diagonal"/>
            <p:cNvSpPr>
              <a:spLocks noChangeArrowheads="1"/>
            </p:cNvSpPr>
            <p:nvPr/>
          </p:nvSpPr>
          <p:spPr bwMode="auto">
            <a:xfrm>
              <a:off x="5715000" y="228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1" name="Rectangle 814" descr="Light downward diagonal"/>
            <p:cNvSpPr>
              <a:spLocks noChangeArrowheads="1"/>
            </p:cNvSpPr>
            <p:nvPr/>
          </p:nvSpPr>
          <p:spPr bwMode="auto">
            <a:xfrm>
              <a:off x="5105400" y="1371600"/>
              <a:ext cx="304800" cy="1524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2" name="Rectangle 815" descr="Light upward diagonal"/>
            <p:cNvSpPr>
              <a:spLocks noChangeArrowheads="1"/>
            </p:cNvSpPr>
            <p:nvPr/>
          </p:nvSpPr>
          <p:spPr bwMode="auto">
            <a:xfrm>
              <a:off x="5410200" y="228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3" name="Rectangle 816" descr="Light downward diagonal"/>
            <p:cNvSpPr>
              <a:spLocks noChangeArrowheads="1"/>
            </p:cNvSpPr>
            <p:nvPr/>
          </p:nvSpPr>
          <p:spPr bwMode="auto">
            <a:xfrm>
              <a:off x="6019800" y="1371600"/>
              <a:ext cx="304800" cy="1524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4" name="Rectangle 817" descr="Light upward diagonal"/>
            <p:cNvSpPr>
              <a:spLocks noChangeArrowheads="1"/>
            </p:cNvSpPr>
            <p:nvPr/>
          </p:nvSpPr>
          <p:spPr bwMode="auto">
            <a:xfrm>
              <a:off x="5105400" y="1981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5" name="Rectangle 818" descr="Light upward diagonal"/>
            <p:cNvSpPr>
              <a:spLocks noChangeArrowheads="1"/>
            </p:cNvSpPr>
            <p:nvPr/>
          </p:nvSpPr>
          <p:spPr bwMode="auto">
            <a:xfrm>
              <a:off x="6019800" y="1981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6" name="Rectangle 819" descr="Light downward diagonal"/>
            <p:cNvSpPr>
              <a:spLocks noChangeArrowheads="1"/>
            </p:cNvSpPr>
            <p:nvPr/>
          </p:nvSpPr>
          <p:spPr bwMode="auto">
            <a:xfrm>
              <a:off x="5715000" y="18288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7" name="Rectangle 808" descr="Light upward diagonal"/>
            <p:cNvSpPr>
              <a:spLocks noChangeArrowheads="1"/>
            </p:cNvSpPr>
            <p:nvPr/>
          </p:nvSpPr>
          <p:spPr bwMode="auto">
            <a:xfrm>
              <a:off x="5105400" y="2895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8" name="Rectangle 809" descr="Light upward diagonal"/>
            <p:cNvSpPr>
              <a:spLocks noChangeArrowheads="1"/>
            </p:cNvSpPr>
            <p:nvPr/>
          </p:nvSpPr>
          <p:spPr bwMode="auto">
            <a:xfrm>
              <a:off x="5715000" y="259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39" name="Rectangle 810" descr="Light downward diagonal"/>
            <p:cNvSpPr>
              <a:spLocks noChangeArrowheads="1"/>
            </p:cNvSpPr>
            <p:nvPr/>
          </p:nvSpPr>
          <p:spPr bwMode="auto">
            <a:xfrm>
              <a:off x="5410200" y="30480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0" name="Rectangle 811" descr="Light upward diagonal"/>
            <p:cNvSpPr>
              <a:spLocks noChangeArrowheads="1"/>
            </p:cNvSpPr>
            <p:nvPr/>
          </p:nvSpPr>
          <p:spPr bwMode="auto">
            <a:xfrm>
              <a:off x="5410200" y="259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1" name="Rectangle 812" descr="Light upward diagonal"/>
            <p:cNvSpPr>
              <a:spLocks noChangeArrowheads="1"/>
            </p:cNvSpPr>
            <p:nvPr/>
          </p:nvSpPr>
          <p:spPr bwMode="auto">
            <a:xfrm>
              <a:off x="6019800" y="2895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2" name="Rectangle 813" descr="Light upward diagonal"/>
            <p:cNvSpPr>
              <a:spLocks noChangeArrowheads="1"/>
            </p:cNvSpPr>
            <p:nvPr/>
          </p:nvSpPr>
          <p:spPr bwMode="auto">
            <a:xfrm>
              <a:off x="5715000" y="3505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3" name="Rectangle 814" descr="Light downward diagonal"/>
            <p:cNvSpPr>
              <a:spLocks noChangeArrowheads="1"/>
            </p:cNvSpPr>
            <p:nvPr/>
          </p:nvSpPr>
          <p:spPr bwMode="auto">
            <a:xfrm>
              <a:off x="5105400" y="2438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4" name="Rectangle 815" descr="Light upward diagonal"/>
            <p:cNvSpPr>
              <a:spLocks noChangeArrowheads="1"/>
            </p:cNvSpPr>
            <p:nvPr/>
          </p:nvSpPr>
          <p:spPr bwMode="auto">
            <a:xfrm>
              <a:off x="5410200" y="3505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5" name="Rectangle 816" descr="Light downward diagonal"/>
            <p:cNvSpPr>
              <a:spLocks noChangeArrowheads="1"/>
            </p:cNvSpPr>
            <p:nvPr/>
          </p:nvSpPr>
          <p:spPr bwMode="auto">
            <a:xfrm>
              <a:off x="6019800" y="24384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6" name="Rectangle 817" descr="Light upward diagonal"/>
            <p:cNvSpPr>
              <a:spLocks noChangeArrowheads="1"/>
            </p:cNvSpPr>
            <p:nvPr/>
          </p:nvSpPr>
          <p:spPr bwMode="auto">
            <a:xfrm>
              <a:off x="5105400" y="3200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7" name="Rectangle 818" descr="Light upward diagonal"/>
            <p:cNvSpPr>
              <a:spLocks noChangeArrowheads="1"/>
            </p:cNvSpPr>
            <p:nvPr/>
          </p:nvSpPr>
          <p:spPr bwMode="auto">
            <a:xfrm>
              <a:off x="6019800" y="3200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8" name="Rectangle 819" descr="Light downward diagonal"/>
            <p:cNvSpPr>
              <a:spLocks noChangeArrowheads="1"/>
            </p:cNvSpPr>
            <p:nvPr/>
          </p:nvSpPr>
          <p:spPr bwMode="auto">
            <a:xfrm>
              <a:off x="5715000" y="3048000"/>
              <a:ext cx="304800" cy="3048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711" name="Rectangle 814" descr="Light downward diagonal"/>
            <p:cNvSpPr>
              <a:spLocks noChangeArrowheads="1"/>
            </p:cNvSpPr>
            <p:nvPr/>
          </p:nvSpPr>
          <p:spPr bwMode="auto">
            <a:xfrm>
              <a:off x="3886200" y="3657600"/>
              <a:ext cx="304800" cy="1524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712" name="Rectangle 816" descr="Light downward diagonal"/>
            <p:cNvSpPr>
              <a:spLocks noChangeArrowheads="1"/>
            </p:cNvSpPr>
            <p:nvPr/>
          </p:nvSpPr>
          <p:spPr bwMode="auto">
            <a:xfrm>
              <a:off x="4800600" y="3657600"/>
              <a:ext cx="304800" cy="1524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713" name="Rectangle 814" descr="Light downward diagonal"/>
            <p:cNvSpPr>
              <a:spLocks noChangeArrowheads="1"/>
            </p:cNvSpPr>
            <p:nvPr/>
          </p:nvSpPr>
          <p:spPr bwMode="auto">
            <a:xfrm>
              <a:off x="5105400" y="3657600"/>
              <a:ext cx="304800" cy="1524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714" name="Rectangle 816" descr="Light downward diagonal"/>
            <p:cNvSpPr>
              <a:spLocks noChangeArrowheads="1"/>
            </p:cNvSpPr>
            <p:nvPr/>
          </p:nvSpPr>
          <p:spPr bwMode="auto">
            <a:xfrm>
              <a:off x="6019800" y="3657600"/>
              <a:ext cx="304800" cy="1524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sp>
          <p:nvSpPr>
            <p:cNvPr id="1649" name="Rectangle 848"/>
            <p:cNvSpPr>
              <a:spLocks noChangeArrowheads="1"/>
            </p:cNvSpPr>
            <p:nvPr/>
          </p:nvSpPr>
          <p:spPr bwMode="auto">
            <a:xfrm>
              <a:off x="3886200" y="1371600"/>
              <a:ext cx="2438400" cy="24384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</p:grpSp>
      <p:grpSp>
        <p:nvGrpSpPr>
          <p:cNvPr id="3" name="Group 1769"/>
          <p:cNvGrpSpPr/>
          <p:nvPr/>
        </p:nvGrpSpPr>
        <p:grpSpPr>
          <a:xfrm>
            <a:off x="762000" y="1371600"/>
            <a:ext cx="2438401" cy="2438400"/>
            <a:chOff x="3276600" y="3200400"/>
            <a:chExt cx="2438401" cy="2438400"/>
          </a:xfrm>
        </p:grpSpPr>
        <p:sp>
          <p:nvSpPr>
            <p:cNvPr id="1700" name="Rectangle 848"/>
            <p:cNvSpPr>
              <a:spLocks noChangeArrowheads="1"/>
            </p:cNvSpPr>
            <p:nvPr/>
          </p:nvSpPr>
          <p:spPr bwMode="auto">
            <a:xfrm>
              <a:off x="3276600" y="3200400"/>
              <a:ext cx="2438400" cy="24384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  <p:cxnSp>
          <p:nvCxnSpPr>
            <p:cNvPr id="1470" name="Straight Connector 1469"/>
            <p:cNvCxnSpPr/>
            <p:nvPr/>
          </p:nvCxnSpPr>
          <p:spPr bwMode="auto">
            <a:xfrm rot="10800000">
              <a:off x="3581400" y="3810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1" name="Straight Connector 1470"/>
            <p:cNvCxnSpPr/>
            <p:nvPr/>
          </p:nvCxnSpPr>
          <p:spPr bwMode="auto">
            <a:xfrm rot="10800000">
              <a:off x="4800600" y="3810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2" name="Straight Connector 1471"/>
            <p:cNvCxnSpPr/>
            <p:nvPr/>
          </p:nvCxnSpPr>
          <p:spPr bwMode="auto">
            <a:xfrm rot="10800000">
              <a:off x="3886200" y="3810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3" name="Straight Connector 1472"/>
            <p:cNvCxnSpPr/>
            <p:nvPr/>
          </p:nvCxnSpPr>
          <p:spPr bwMode="auto">
            <a:xfrm rot="10800000">
              <a:off x="5105400" y="3810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8" name="Straight Connector 1477"/>
            <p:cNvCxnSpPr/>
            <p:nvPr/>
          </p:nvCxnSpPr>
          <p:spPr bwMode="auto">
            <a:xfrm rot="10800000">
              <a:off x="3581400" y="5029201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9" name="Straight Connector 1478"/>
            <p:cNvCxnSpPr/>
            <p:nvPr/>
          </p:nvCxnSpPr>
          <p:spPr bwMode="auto">
            <a:xfrm rot="10800000">
              <a:off x="4800600" y="5029201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0" name="Straight Connector 1479"/>
            <p:cNvCxnSpPr/>
            <p:nvPr/>
          </p:nvCxnSpPr>
          <p:spPr bwMode="auto">
            <a:xfrm rot="10800000">
              <a:off x="3886200" y="5029201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1" name="Straight Connector 1480"/>
            <p:cNvCxnSpPr/>
            <p:nvPr/>
          </p:nvCxnSpPr>
          <p:spPr bwMode="auto">
            <a:xfrm rot="10800000">
              <a:off x="5105400" y="5029201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7" name="Straight Connector 1486"/>
            <p:cNvCxnSpPr/>
            <p:nvPr/>
          </p:nvCxnSpPr>
          <p:spPr bwMode="auto">
            <a:xfrm rot="10800000">
              <a:off x="4191000" y="4419601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8" name="Straight Connector 1487"/>
            <p:cNvCxnSpPr/>
            <p:nvPr/>
          </p:nvCxnSpPr>
          <p:spPr bwMode="auto">
            <a:xfrm rot="10800000">
              <a:off x="3276600" y="4419601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9" name="Straight Connector 1488"/>
            <p:cNvCxnSpPr/>
            <p:nvPr/>
          </p:nvCxnSpPr>
          <p:spPr bwMode="auto">
            <a:xfrm rot="10800000">
              <a:off x="4495800" y="4419601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0" name="Straight Connector 1489"/>
            <p:cNvCxnSpPr/>
            <p:nvPr/>
          </p:nvCxnSpPr>
          <p:spPr bwMode="auto">
            <a:xfrm rot="10800000">
              <a:off x="5410200" y="4419601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4" name="Straight Connector 1493"/>
            <p:cNvCxnSpPr/>
            <p:nvPr/>
          </p:nvCxnSpPr>
          <p:spPr bwMode="auto">
            <a:xfrm rot="5400000">
              <a:off x="4953000" y="33528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5" name="Straight Connector 1494"/>
            <p:cNvCxnSpPr/>
            <p:nvPr/>
          </p:nvCxnSpPr>
          <p:spPr bwMode="auto">
            <a:xfrm rot="5400000">
              <a:off x="3733800" y="33528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6" name="Straight Connector 1495"/>
            <p:cNvCxnSpPr/>
            <p:nvPr/>
          </p:nvCxnSpPr>
          <p:spPr bwMode="auto">
            <a:xfrm rot="5400000">
              <a:off x="4343400" y="36576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7" name="Straight Connector 1496"/>
            <p:cNvCxnSpPr/>
            <p:nvPr/>
          </p:nvCxnSpPr>
          <p:spPr bwMode="auto">
            <a:xfrm rot="5400000">
              <a:off x="4343400" y="39624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8" name="Straight Connector 1497"/>
            <p:cNvCxnSpPr/>
            <p:nvPr/>
          </p:nvCxnSpPr>
          <p:spPr bwMode="auto">
            <a:xfrm rot="5400000">
              <a:off x="4953000" y="42672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9" name="Straight Connector 1498"/>
            <p:cNvCxnSpPr/>
            <p:nvPr/>
          </p:nvCxnSpPr>
          <p:spPr bwMode="auto">
            <a:xfrm rot="5400000">
              <a:off x="3733800" y="42672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0" name="Straight Connector 1499"/>
            <p:cNvCxnSpPr/>
            <p:nvPr/>
          </p:nvCxnSpPr>
          <p:spPr bwMode="auto">
            <a:xfrm rot="5400000">
              <a:off x="49530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1" name="Straight Connector 1500"/>
            <p:cNvCxnSpPr/>
            <p:nvPr/>
          </p:nvCxnSpPr>
          <p:spPr bwMode="auto">
            <a:xfrm rot="5400000">
              <a:off x="37338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2" name="Straight Connector 1501"/>
            <p:cNvCxnSpPr/>
            <p:nvPr/>
          </p:nvCxnSpPr>
          <p:spPr bwMode="auto">
            <a:xfrm rot="5400000">
              <a:off x="4343400" y="48768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3" name="Straight Connector 1502"/>
            <p:cNvCxnSpPr/>
            <p:nvPr/>
          </p:nvCxnSpPr>
          <p:spPr bwMode="auto">
            <a:xfrm rot="5400000">
              <a:off x="4343400" y="51816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4" name="Straight Connector 1503"/>
            <p:cNvCxnSpPr/>
            <p:nvPr/>
          </p:nvCxnSpPr>
          <p:spPr bwMode="auto">
            <a:xfrm rot="5400000">
              <a:off x="4953000" y="54864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" name="Straight Connector 1504"/>
            <p:cNvCxnSpPr/>
            <p:nvPr/>
          </p:nvCxnSpPr>
          <p:spPr bwMode="auto">
            <a:xfrm rot="5400000">
              <a:off x="3733800" y="54864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8" name="Straight Connector 1517"/>
            <p:cNvCxnSpPr/>
            <p:nvPr/>
          </p:nvCxnSpPr>
          <p:spPr bwMode="auto">
            <a:xfrm rot="5400000">
              <a:off x="3124200" y="36576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9" name="Straight Connector 1518"/>
            <p:cNvCxnSpPr/>
            <p:nvPr/>
          </p:nvCxnSpPr>
          <p:spPr bwMode="auto">
            <a:xfrm rot="5400000">
              <a:off x="3124200" y="39624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0" name="Straight Connector 1529"/>
            <p:cNvCxnSpPr/>
            <p:nvPr/>
          </p:nvCxnSpPr>
          <p:spPr bwMode="auto">
            <a:xfrm rot="5400000">
              <a:off x="3124200" y="48768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1" name="Straight Connector 1530"/>
            <p:cNvCxnSpPr/>
            <p:nvPr/>
          </p:nvCxnSpPr>
          <p:spPr bwMode="auto">
            <a:xfrm rot="5400000">
              <a:off x="3124200" y="51816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6" name="Straight Connector 1705"/>
            <p:cNvCxnSpPr/>
            <p:nvPr/>
          </p:nvCxnSpPr>
          <p:spPr bwMode="auto">
            <a:xfrm rot="10800000">
              <a:off x="5410201" y="32004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7" name="Straight Connector 1706"/>
            <p:cNvCxnSpPr/>
            <p:nvPr/>
          </p:nvCxnSpPr>
          <p:spPr bwMode="auto">
            <a:xfrm rot="10800000">
              <a:off x="4191001" y="32004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8" name="Straight Connector 1707"/>
            <p:cNvCxnSpPr/>
            <p:nvPr/>
          </p:nvCxnSpPr>
          <p:spPr bwMode="auto">
            <a:xfrm rot="10800000">
              <a:off x="3276601" y="32004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9" name="Straight Connector 1708"/>
            <p:cNvCxnSpPr/>
            <p:nvPr/>
          </p:nvCxnSpPr>
          <p:spPr bwMode="auto">
            <a:xfrm rot="10800000">
              <a:off x="4495801" y="32004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38" name="TextBox 2037"/>
          <p:cNvSpPr txBox="1"/>
          <p:nvPr/>
        </p:nvSpPr>
        <p:spPr>
          <a:xfrm>
            <a:off x="4114800" y="3886200"/>
            <a:ext cx="171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Tahoma"/>
                <a:cs typeface="+mn-cs"/>
              </a:rPr>
              <a:t>CMOS for 1 tile</a:t>
            </a:r>
          </a:p>
        </p:txBody>
      </p:sp>
      <p:sp>
        <p:nvSpPr>
          <p:cNvPr id="2164" name="Rectangle 807"/>
          <p:cNvSpPr>
            <a:spLocks noChangeArrowheads="1"/>
          </p:cNvSpPr>
          <p:nvPr/>
        </p:nvSpPr>
        <p:spPr bwMode="auto">
          <a:xfrm>
            <a:off x="838200" y="5029200"/>
            <a:ext cx="2438400" cy="24384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2165" name="Rectangle 808" descr="Light upward diagonal"/>
          <p:cNvSpPr>
            <a:spLocks noChangeArrowheads="1"/>
          </p:cNvSpPr>
          <p:nvPr/>
        </p:nvSpPr>
        <p:spPr bwMode="auto">
          <a:xfrm>
            <a:off x="838200" y="5334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66" name="Rectangle 809" descr="Light upward diagonal"/>
          <p:cNvSpPr>
            <a:spLocks noChangeArrowheads="1"/>
          </p:cNvSpPr>
          <p:nvPr/>
        </p:nvSpPr>
        <p:spPr bwMode="auto">
          <a:xfrm>
            <a:off x="1447800" y="5029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68" name="Rectangle 811" descr="Light upward diagonal"/>
          <p:cNvSpPr>
            <a:spLocks noChangeArrowheads="1"/>
          </p:cNvSpPr>
          <p:nvPr/>
        </p:nvSpPr>
        <p:spPr bwMode="auto">
          <a:xfrm>
            <a:off x="1143000" y="5029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69" name="Rectangle 812" descr="Light upward diagonal"/>
          <p:cNvSpPr>
            <a:spLocks noChangeArrowheads="1"/>
          </p:cNvSpPr>
          <p:nvPr/>
        </p:nvSpPr>
        <p:spPr bwMode="auto">
          <a:xfrm>
            <a:off x="1752600" y="5334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70" name="Rectangle 813" descr="Light upward diagonal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72" name="Rectangle 815" descr="Light upward diagonal"/>
          <p:cNvSpPr>
            <a:spLocks noChangeArrowheads="1"/>
          </p:cNvSpPr>
          <p:nvPr/>
        </p:nvSpPr>
        <p:spPr bwMode="auto">
          <a:xfrm>
            <a:off x="1143000" y="5943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74" name="Rectangle 817" descr="Light upward diagonal"/>
          <p:cNvSpPr>
            <a:spLocks noChangeArrowheads="1"/>
          </p:cNvSpPr>
          <p:nvPr/>
        </p:nvSpPr>
        <p:spPr bwMode="auto">
          <a:xfrm>
            <a:off x="838200" y="5638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75" name="Rectangle 818" descr="Light upward diagonal"/>
          <p:cNvSpPr>
            <a:spLocks noChangeArrowheads="1"/>
          </p:cNvSpPr>
          <p:nvPr/>
        </p:nvSpPr>
        <p:spPr bwMode="auto">
          <a:xfrm>
            <a:off x="1752600" y="5638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77" name="Rectangle 808" descr="Light upward diagonal"/>
          <p:cNvSpPr>
            <a:spLocks noChangeArrowheads="1"/>
          </p:cNvSpPr>
          <p:nvPr/>
        </p:nvSpPr>
        <p:spPr bwMode="auto">
          <a:xfrm>
            <a:off x="838200" y="6553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78" name="Rectangle 809" descr="Light upward diagonal"/>
          <p:cNvSpPr>
            <a:spLocks noChangeArrowheads="1"/>
          </p:cNvSpPr>
          <p:nvPr/>
        </p:nvSpPr>
        <p:spPr bwMode="auto">
          <a:xfrm>
            <a:off x="1447800" y="6248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80" name="Rectangle 811" descr="Light upward diagonal"/>
          <p:cNvSpPr>
            <a:spLocks noChangeArrowheads="1"/>
          </p:cNvSpPr>
          <p:nvPr/>
        </p:nvSpPr>
        <p:spPr bwMode="auto">
          <a:xfrm>
            <a:off x="1143000" y="6248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81" name="Rectangle 812" descr="Light upward diagonal"/>
          <p:cNvSpPr>
            <a:spLocks noChangeArrowheads="1"/>
          </p:cNvSpPr>
          <p:nvPr/>
        </p:nvSpPr>
        <p:spPr bwMode="auto">
          <a:xfrm>
            <a:off x="1752600" y="6553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82" name="Rectangle 813" descr="Light upward diagonal"/>
          <p:cNvSpPr>
            <a:spLocks noChangeArrowheads="1"/>
          </p:cNvSpPr>
          <p:nvPr/>
        </p:nvSpPr>
        <p:spPr bwMode="auto">
          <a:xfrm>
            <a:off x="1447800" y="7162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84" name="Rectangle 815" descr="Light upward diagonal"/>
          <p:cNvSpPr>
            <a:spLocks noChangeArrowheads="1"/>
          </p:cNvSpPr>
          <p:nvPr/>
        </p:nvSpPr>
        <p:spPr bwMode="auto">
          <a:xfrm>
            <a:off x="1143000" y="7162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86" name="Rectangle 817" descr="Light upward diagonal"/>
          <p:cNvSpPr>
            <a:spLocks noChangeArrowheads="1"/>
          </p:cNvSpPr>
          <p:nvPr/>
        </p:nvSpPr>
        <p:spPr bwMode="auto">
          <a:xfrm>
            <a:off x="838200" y="6858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87" name="Rectangle 818" descr="Light upward diagonal"/>
          <p:cNvSpPr>
            <a:spLocks noChangeArrowheads="1"/>
          </p:cNvSpPr>
          <p:nvPr/>
        </p:nvSpPr>
        <p:spPr bwMode="auto">
          <a:xfrm>
            <a:off x="1752600" y="6858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89" name="Rectangle 808" descr="Light upward diagonal"/>
          <p:cNvSpPr>
            <a:spLocks noChangeArrowheads="1"/>
          </p:cNvSpPr>
          <p:nvPr/>
        </p:nvSpPr>
        <p:spPr bwMode="auto">
          <a:xfrm>
            <a:off x="2057400" y="5334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90" name="Rectangle 809" descr="Light upward diagonal"/>
          <p:cNvSpPr>
            <a:spLocks noChangeArrowheads="1"/>
          </p:cNvSpPr>
          <p:nvPr/>
        </p:nvSpPr>
        <p:spPr bwMode="auto">
          <a:xfrm>
            <a:off x="2667000" y="5029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92" name="Rectangle 811" descr="Light upward diagonal"/>
          <p:cNvSpPr>
            <a:spLocks noChangeArrowheads="1"/>
          </p:cNvSpPr>
          <p:nvPr/>
        </p:nvSpPr>
        <p:spPr bwMode="auto">
          <a:xfrm>
            <a:off x="2362200" y="5029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93" name="Rectangle 812" descr="Light upward diagonal"/>
          <p:cNvSpPr>
            <a:spLocks noChangeArrowheads="1"/>
          </p:cNvSpPr>
          <p:nvPr/>
        </p:nvSpPr>
        <p:spPr bwMode="auto">
          <a:xfrm>
            <a:off x="2971800" y="5334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94" name="Rectangle 813" descr="Light upward diagonal"/>
          <p:cNvSpPr>
            <a:spLocks noChangeArrowheads="1"/>
          </p:cNvSpPr>
          <p:nvPr/>
        </p:nvSpPr>
        <p:spPr bwMode="auto">
          <a:xfrm>
            <a:off x="2667000" y="5943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96" name="Rectangle 815" descr="Light upward diagonal"/>
          <p:cNvSpPr>
            <a:spLocks noChangeArrowheads="1"/>
          </p:cNvSpPr>
          <p:nvPr/>
        </p:nvSpPr>
        <p:spPr bwMode="auto">
          <a:xfrm>
            <a:off x="2362200" y="5943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98" name="Rectangle 817" descr="Light upward diagonal"/>
          <p:cNvSpPr>
            <a:spLocks noChangeArrowheads="1"/>
          </p:cNvSpPr>
          <p:nvPr/>
        </p:nvSpPr>
        <p:spPr bwMode="auto">
          <a:xfrm>
            <a:off x="2057400" y="5638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199" name="Rectangle 818" descr="Light upward diagonal"/>
          <p:cNvSpPr>
            <a:spLocks noChangeArrowheads="1"/>
          </p:cNvSpPr>
          <p:nvPr/>
        </p:nvSpPr>
        <p:spPr bwMode="auto">
          <a:xfrm>
            <a:off x="2971800" y="5638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01" name="Rectangle 808" descr="Light upward diagonal"/>
          <p:cNvSpPr>
            <a:spLocks noChangeArrowheads="1"/>
          </p:cNvSpPr>
          <p:nvPr/>
        </p:nvSpPr>
        <p:spPr bwMode="auto">
          <a:xfrm>
            <a:off x="2057400" y="6553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02" name="Rectangle 809" descr="Light upward diagonal"/>
          <p:cNvSpPr>
            <a:spLocks noChangeArrowheads="1"/>
          </p:cNvSpPr>
          <p:nvPr/>
        </p:nvSpPr>
        <p:spPr bwMode="auto">
          <a:xfrm>
            <a:off x="2667000" y="6248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04" name="Rectangle 811" descr="Light upward diagonal"/>
          <p:cNvSpPr>
            <a:spLocks noChangeArrowheads="1"/>
          </p:cNvSpPr>
          <p:nvPr/>
        </p:nvSpPr>
        <p:spPr bwMode="auto">
          <a:xfrm>
            <a:off x="2362200" y="6248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05" name="Rectangle 812" descr="Light upward diagonal"/>
          <p:cNvSpPr>
            <a:spLocks noChangeArrowheads="1"/>
          </p:cNvSpPr>
          <p:nvPr/>
        </p:nvSpPr>
        <p:spPr bwMode="auto">
          <a:xfrm>
            <a:off x="2971800" y="6553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06" name="Rectangle 813" descr="Light upward diagonal"/>
          <p:cNvSpPr>
            <a:spLocks noChangeArrowheads="1"/>
          </p:cNvSpPr>
          <p:nvPr/>
        </p:nvSpPr>
        <p:spPr bwMode="auto">
          <a:xfrm>
            <a:off x="2667000" y="7162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08" name="Rectangle 815" descr="Light upward diagonal"/>
          <p:cNvSpPr>
            <a:spLocks noChangeArrowheads="1"/>
          </p:cNvSpPr>
          <p:nvPr/>
        </p:nvSpPr>
        <p:spPr bwMode="auto">
          <a:xfrm>
            <a:off x="2362200" y="7162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10" name="Rectangle 817" descr="Light upward diagonal"/>
          <p:cNvSpPr>
            <a:spLocks noChangeArrowheads="1"/>
          </p:cNvSpPr>
          <p:nvPr/>
        </p:nvSpPr>
        <p:spPr bwMode="auto">
          <a:xfrm>
            <a:off x="2057400" y="6858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11" name="Rectangle 818" descr="Light upward diagonal"/>
          <p:cNvSpPr>
            <a:spLocks noChangeArrowheads="1"/>
          </p:cNvSpPr>
          <p:nvPr/>
        </p:nvSpPr>
        <p:spPr bwMode="auto">
          <a:xfrm>
            <a:off x="2971800" y="6858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17" name="Rectangle 848"/>
          <p:cNvSpPr>
            <a:spLocks noChangeArrowheads="1"/>
          </p:cNvSpPr>
          <p:nvPr/>
        </p:nvSpPr>
        <p:spPr bwMode="auto">
          <a:xfrm>
            <a:off x="838200" y="5029200"/>
            <a:ext cx="2438400" cy="24384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2252" name="Rectangle 807"/>
          <p:cNvSpPr>
            <a:spLocks noChangeArrowheads="1"/>
          </p:cNvSpPr>
          <p:nvPr/>
        </p:nvSpPr>
        <p:spPr bwMode="auto">
          <a:xfrm>
            <a:off x="838200" y="9003268"/>
            <a:ext cx="2438400" cy="24384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2255" name="Rectangle 810" descr="Light downward diagonal"/>
          <p:cNvSpPr>
            <a:spLocks noChangeArrowheads="1"/>
          </p:cNvSpPr>
          <p:nvPr/>
        </p:nvSpPr>
        <p:spPr bwMode="auto">
          <a:xfrm>
            <a:off x="1143000" y="94604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59" name="Rectangle 814" descr="Light downward diagonal"/>
          <p:cNvSpPr>
            <a:spLocks noChangeArrowheads="1"/>
          </p:cNvSpPr>
          <p:nvPr/>
        </p:nvSpPr>
        <p:spPr bwMode="auto">
          <a:xfrm>
            <a:off x="838200" y="9003268"/>
            <a:ext cx="304800" cy="152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61" name="Rectangle 816" descr="Light downward diagonal"/>
          <p:cNvSpPr>
            <a:spLocks noChangeArrowheads="1"/>
          </p:cNvSpPr>
          <p:nvPr/>
        </p:nvSpPr>
        <p:spPr bwMode="auto">
          <a:xfrm>
            <a:off x="1752600" y="9003268"/>
            <a:ext cx="304800" cy="152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64" name="Rectangle 819" descr="Light downward diagonal"/>
          <p:cNvSpPr>
            <a:spLocks noChangeArrowheads="1"/>
          </p:cNvSpPr>
          <p:nvPr/>
        </p:nvSpPr>
        <p:spPr bwMode="auto">
          <a:xfrm>
            <a:off x="1447800" y="94604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67" name="Rectangle 810" descr="Light downward diagonal"/>
          <p:cNvSpPr>
            <a:spLocks noChangeArrowheads="1"/>
          </p:cNvSpPr>
          <p:nvPr/>
        </p:nvSpPr>
        <p:spPr bwMode="auto">
          <a:xfrm>
            <a:off x="1143000" y="106796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71" name="Rectangle 814" descr="Light downward diagonal"/>
          <p:cNvSpPr>
            <a:spLocks noChangeArrowheads="1"/>
          </p:cNvSpPr>
          <p:nvPr/>
        </p:nvSpPr>
        <p:spPr bwMode="auto">
          <a:xfrm>
            <a:off x="838200" y="100700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73" name="Rectangle 816" descr="Light downward diagonal"/>
          <p:cNvSpPr>
            <a:spLocks noChangeArrowheads="1"/>
          </p:cNvSpPr>
          <p:nvPr/>
        </p:nvSpPr>
        <p:spPr bwMode="auto">
          <a:xfrm>
            <a:off x="1752600" y="100700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76" name="Rectangle 819" descr="Light downward diagonal"/>
          <p:cNvSpPr>
            <a:spLocks noChangeArrowheads="1"/>
          </p:cNvSpPr>
          <p:nvPr/>
        </p:nvSpPr>
        <p:spPr bwMode="auto">
          <a:xfrm>
            <a:off x="1447800" y="106796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79" name="Rectangle 810" descr="Light downward diagonal"/>
          <p:cNvSpPr>
            <a:spLocks noChangeArrowheads="1"/>
          </p:cNvSpPr>
          <p:nvPr/>
        </p:nvSpPr>
        <p:spPr bwMode="auto">
          <a:xfrm>
            <a:off x="2362200" y="94604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83" name="Rectangle 814" descr="Light downward diagonal"/>
          <p:cNvSpPr>
            <a:spLocks noChangeArrowheads="1"/>
          </p:cNvSpPr>
          <p:nvPr/>
        </p:nvSpPr>
        <p:spPr bwMode="auto">
          <a:xfrm>
            <a:off x="2057400" y="9003268"/>
            <a:ext cx="304800" cy="152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85" name="Rectangle 816" descr="Light downward diagonal"/>
          <p:cNvSpPr>
            <a:spLocks noChangeArrowheads="1"/>
          </p:cNvSpPr>
          <p:nvPr/>
        </p:nvSpPr>
        <p:spPr bwMode="auto">
          <a:xfrm>
            <a:off x="2971800" y="9003268"/>
            <a:ext cx="304800" cy="152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88" name="Rectangle 819" descr="Light downward diagonal"/>
          <p:cNvSpPr>
            <a:spLocks noChangeArrowheads="1"/>
          </p:cNvSpPr>
          <p:nvPr/>
        </p:nvSpPr>
        <p:spPr bwMode="auto">
          <a:xfrm>
            <a:off x="2667000" y="94604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91" name="Rectangle 810" descr="Light downward diagonal"/>
          <p:cNvSpPr>
            <a:spLocks noChangeArrowheads="1"/>
          </p:cNvSpPr>
          <p:nvPr/>
        </p:nvSpPr>
        <p:spPr bwMode="auto">
          <a:xfrm>
            <a:off x="2362200" y="106796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95" name="Rectangle 814" descr="Light downward diagonal"/>
          <p:cNvSpPr>
            <a:spLocks noChangeArrowheads="1"/>
          </p:cNvSpPr>
          <p:nvPr/>
        </p:nvSpPr>
        <p:spPr bwMode="auto">
          <a:xfrm>
            <a:off x="2057400" y="100700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297" name="Rectangle 816" descr="Light downward diagonal"/>
          <p:cNvSpPr>
            <a:spLocks noChangeArrowheads="1"/>
          </p:cNvSpPr>
          <p:nvPr/>
        </p:nvSpPr>
        <p:spPr bwMode="auto">
          <a:xfrm>
            <a:off x="2971800" y="100700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300" name="Rectangle 819" descr="Light downward diagonal"/>
          <p:cNvSpPr>
            <a:spLocks noChangeArrowheads="1"/>
          </p:cNvSpPr>
          <p:nvPr/>
        </p:nvSpPr>
        <p:spPr bwMode="auto">
          <a:xfrm>
            <a:off x="2667000" y="10679668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301" name="Rectangle 814" descr="Light downward diagonal"/>
          <p:cNvSpPr>
            <a:spLocks noChangeArrowheads="1"/>
          </p:cNvSpPr>
          <p:nvPr/>
        </p:nvSpPr>
        <p:spPr bwMode="auto">
          <a:xfrm>
            <a:off x="838200" y="11289268"/>
            <a:ext cx="304800" cy="152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302" name="Rectangle 816" descr="Light downward diagonal"/>
          <p:cNvSpPr>
            <a:spLocks noChangeArrowheads="1"/>
          </p:cNvSpPr>
          <p:nvPr/>
        </p:nvSpPr>
        <p:spPr bwMode="auto">
          <a:xfrm>
            <a:off x="1752600" y="11289268"/>
            <a:ext cx="304800" cy="152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303" name="Rectangle 814" descr="Light downward diagonal"/>
          <p:cNvSpPr>
            <a:spLocks noChangeArrowheads="1"/>
          </p:cNvSpPr>
          <p:nvPr/>
        </p:nvSpPr>
        <p:spPr bwMode="auto">
          <a:xfrm>
            <a:off x="2057400" y="11289268"/>
            <a:ext cx="304800" cy="152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304" name="Rectangle 816" descr="Light downward diagonal"/>
          <p:cNvSpPr>
            <a:spLocks noChangeArrowheads="1"/>
          </p:cNvSpPr>
          <p:nvPr/>
        </p:nvSpPr>
        <p:spPr bwMode="auto">
          <a:xfrm>
            <a:off x="2971800" y="11289268"/>
            <a:ext cx="304800" cy="152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305" name="Rectangle 848"/>
          <p:cNvSpPr>
            <a:spLocks noChangeArrowheads="1"/>
          </p:cNvSpPr>
          <p:nvPr/>
        </p:nvSpPr>
        <p:spPr bwMode="auto">
          <a:xfrm>
            <a:off x="838200" y="9003268"/>
            <a:ext cx="2438400" cy="24384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2527" name="TextBox 2526"/>
          <p:cNvSpPr txBox="1"/>
          <p:nvPr/>
        </p:nvSpPr>
        <p:spPr>
          <a:xfrm>
            <a:off x="1447800" y="7467600"/>
            <a:ext cx="126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Tahoma"/>
                <a:cs typeface="+mn-cs"/>
              </a:rPr>
              <a:t>WL drivers</a:t>
            </a:r>
          </a:p>
        </p:txBody>
      </p:sp>
      <p:sp>
        <p:nvSpPr>
          <p:cNvPr id="2528" name="TextBox 2527"/>
          <p:cNvSpPr txBox="1"/>
          <p:nvPr/>
        </p:nvSpPr>
        <p:spPr>
          <a:xfrm>
            <a:off x="1371600" y="11441668"/>
            <a:ext cx="119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2060"/>
                </a:solidFill>
                <a:latin typeface="Tahoma"/>
                <a:cs typeface="+mn-cs"/>
              </a:rPr>
              <a:t>BL drivers</a:t>
            </a:r>
          </a:p>
        </p:txBody>
      </p:sp>
      <p:sp>
        <p:nvSpPr>
          <p:cNvPr id="511" name="Rectangle 807"/>
          <p:cNvSpPr>
            <a:spLocks noChangeArrowheads="1"/>
          </p:cNvSpPr>
          <p:nvPr/>
        </p:nvSpPr>
        <p:spPr bwMode="auto">
          <a:xfrm>
            <a:off x="8915400" y="4876800"/>
            <a:ext cx="2438400" cy="24384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12" name="Rectangle 808" descr="Light upward diagonal"/>
          <p:cNvSpPr>
            <a:spLocks noChangeArrowheads="1"/>
          </p:cNvSpPr>
          <p:nvPr/>
        </p:nvSpPr>
        <p:spPr bwMode="auto">
          <a:xfrm>
            <a:off x="8915400" y="5181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13" name="Rectangle 809" descr="Light upward diagonal"/>
          <p:cNvSpPr>
            <a:spLocks noChangeArrowheads="1"/>
          </p:cNvSpPr>
          <p:nvPr/>
        </p:nvSpPr>
        <p:spPr bwMode="auto">
          <a:xfrm>
            <a:off x="9525000" y="4876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14" name="Rectangle 811" descr="Light upward diagonal"/>
          <p:cNvSpPr>
            <a:spLocks noChangeArrowheads="1"/>
          </p:cNvSpPr>
          <p:nvPr/>
        </p:nvSpPr>
        <p:spPr bwMode="auto">
          <a:xfrm>
            <a:off x="9220200" y="4876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15" name="Rectangle 812" descr="Light upward diagonal"/>
          <p:cNvSpPr>
            <a:spLocks noChangeArrowheads="1"/>
          </p:cNvSpPr>
          <p:nvPr/>
        </p:nvSpPr>
        <p:spPr bwMode="auto">
          <a:xfrm>
            <a:off x="9829800" y="5181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16" name="Rectangle 813" descr="Light upward diagonal"/>
          <p:cNvSpPr>
            <a:spLocks noChangeArrowheads="1"/>
          </p:cNvSpPr>
          <p:nvPr/>
        </p:nvSpPr>
        <p:spPr bwMode="auto">
          <a:xfrm>
            <a:off x="9525000" y="5791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17" name="Rectangle 815" descr="Light upward diagonal"/>
          <p:cNvSpPr>
            <a:spLocks noChangeArrowheads="1"/>
          </p:cNvSpPr>
          <p:nvPr/>
        </p:nvSpPr>
        <p:spPr bwMode="auto">
          <a:xfrm>
            <a:off x="9220200" y="5791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18" name="Rectangle 817" descr="Light upward diagonal"/>
          <p:cNvSpPr>
            <a:spLocks noChangeArrowheads="1"/>
          </p:cNvSpPr>
          <p:nvPr/>
        </p:nvSpPr>
        <p:spPr bwMode="auto">
          <a:xfrm>
            <a:off x="8915400" y="5486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19" name="Rectangle 818" descr="Light upward diagonal"/>
          <p:cNvSpPr>
            <a:spLocks noChangeArrowheads="1"/>
          </p:cNvSpPr>
          <p:nvPr/>
        </p:nvSpPr>
        <p:spPr bwMode="auto">
          <a:xfrm>
            <a:off x="9829800" y="5486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0" name="Rectangle 808" descr="Light upward diagonal"/>
          <p:cNvSpPr>
            <a:spLocks noChangeArrowheads="1"/>
          </p:cNvSpPr>
          <p:nvPr/>
        </p:nvSpPr>
        <p:spPr bwMode="auto">
          <a:xfrm>
            <a:off x="8915400" y="640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1" name="Rectangle 809" descr="Light upward diagonal"/>
          <p:cNvSpPr>
            <a:spLocks noChangeArrowheads="1"/>
          </p:cNvSpPr>
          <p:nvPr/>
        </p:nvSpPr>
        <p:spPr bwMode="auto">
          <a:xfrm>
            <a:off x="9525000" y="6096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2" name="Rectangle 811" descr="Light upward diagonal"/>
          <p:cNvSpPr>
            <a:spLocks noChangeArrowheads="1"/>
          </p:cNvSpPr>
          <p:nvPr/>
        </p:nvSpPr>
        <p:spPr bwMode="auto">
          <a:xfrm>
            <a:off x="9220200" y="6096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3" name="Rectangle 812" descr="Light upward diagonal"/>
          <p:cNvSpPr>
            <a:spLocks noChangeArrowheads="1"/>
          </p:cNvSpPr>
          <p:nvPr/>
        </p:nvSpPr>
        <p:spPr bwMode="auto">
          <a:xfrm>
            <a:off x="9829800" y="640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4" name="Rectangle 813" descr="Light upward diagonal"/>
          <p:cNvSpPr>
            <a:spLocks noChangeArrowheads="1"/>
          </p:cNvSpPr>
          <p:nvPr/>
        </p:nvSpPr>
        <p:spPr bwMode="auto">
          <a:xfrm>
            <a:off x="9525000" y="701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5" name="Rectangle 815" descr="Light upward diagonal"/>
          <p:cNvSpPr>
            <a:spLocks noChangeArrowheads="1"/>
          </p:cNvSpPr>
          <p:nvPr/>
        </p:nvSpPr>
        <p:spPr bwMode="auto">
          <a:xfrm>
            <a:off x="9220200" y="701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6" name="Rectangle 817" descr="Light upward diagonal"/>
          <p:cNvSpPr>
            <a:spLocks noChangeArrowheads="1"/>
          </p:cNvSpPr>
          <p:nvPr/>
        </p:nvSpPr>
        <p:spPr bwMode="auto">
          <a:xfrm>
            <a:off x="8915400" y="6705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7" name="Rectangle 818" descr="Light upward diagonal"/>
          <p:cNvSpPr>
            <a:spLocks noChangeArrowheads="1"/>
          </p:cNvSpPr>
          <p:nvPr/>
        </p:nvSpPr>
        <p:spPr bwMode="auto">
          <a:xfrm>
            <a:off x="9829800" y="6705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8" name="Rectangle 808" descr="Light upward diagonal"/>
          <p:cNvSpPr>
            <a:spLocks noChangeArrowheads="1"/>
          </p:cNvSpPr>
          <p:nvPr/>
        </p:nvSpPr>
        <p:spPr bwMode="auto">
          <a:xfrm>
            <a:off x="10134600" y="5181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29" name="Rectangle 809" descr="Light upward diagonal"/>
          <p:cNvSpPr>
            <a:spLocks noChangeArrowheads="1"/>
          </p:cNvSpPr>
          <p:nvPr/>
        </p:nvSpPr>
        <p:spPr bwMode="auto">
          <a:xfrm>
            <a:off x="10744200" y="4876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0" name="Rectangle 811" descr="Light upward diagonal"/>
          <p:cNvSpPr>
            <a:spLocks noChangeArrowheads="1"/>
          </p:cNvSpPr>
          <p:nvPr/>
        </p:nvSpPr>
        <p:spPr bwMode="auto">
          <a:xfrm>
            <a:off x="10439400" y="4876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1" name="Rectangle 812" descr="Light upward diagonal"/>
          <p:cNvSpPr>
            <a:spLocks noChangeArrowheads="1"/>
          </p:cNvSpPr>
          <p:nvPr/>
        </p:nvSpPr>
        <p:spPr bwMode="auto">
          <a:xfrm>
            <a:off x="11049000" y="5181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2" name="Rectangle 813" descr="Light upward diagonal"/>
          <p:cNvSpPr>
            <a:spLocks noChangeArrowheads="1"/>
          </p:cNvSpPr>
          <p:nvPr/>
        </p:nvSpPr>
        <p:spPr bwMode="auto">
          <a:xfrm>
            <a:off x="10744200" y="5791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3" name="Rectangle 815" descr="Light upward diagonal"/>
          <p:cNvSpPr>
            <a:spLocks noChangeArrowheads="1"/>
          </p:cNvSpPr>
          <p:nvPr/>
        </p:nvSpPr>
        <p:spPr bwMode="auto">
          <a:xfrm>
            <a:off x="10439400" y="5791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4" name="Rectangle 817" descr="Light upward diagonal"/>
          <p:cNvSpPr>
            <a:spLocks noChangeArrowheads="1"/>
          </p:cNvSpPr>
          <p:nvPr/>
        </p:nvSpPr>
        <p:spPr bwMode="auto">
          <a:xfrm>
            <a:off x="10134600" y="5486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5" name="Rectangle 818" descr="Light upward diagonal"/>
          <p:cNvSpPr>
            <a:spLocks noChangeArrowheads="1"/>
          </p:cNvSpPr>
          <p:nvPr/>
        </p:nvSpPr>
        <p:spPr bwMode="auto">
          <a:xfrm>
            <a:off x="11049000" y="5486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6" name="Rectangle 808" descr="Light upward diagonal"/>
          <p:cNvSpPr>
            <a:spLocks noChangeArrowheads="1"/>
          </p:cNvSpPr>
          <p:nvPr/>
        </p:nvSpPr>
        <p:spPr bwMode="auto">
          <a:xfrm>
            <a:off x="10134600" y="640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7" name="Rectangle 809" descr="Light upward diagonal"/>
          <p:cNvSpPr>
            <a:spLocks noChangeArrowheads="1"/>
          </p:cNvSpPr>
          <p:nvPr/>
        </p:nvSpPr>
        <p:spPr bwMode="auto">
          <a:xfrm>
            <a:off x="10744200" y="6096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8" name="Rectangle 811" descr="Light upward diagonal"/>
          <p:cNvSpPr>
            <a:spLocks noChangeArrowheads="1"/>
          </p:cNvSpPr>
          <p:nvPr/>
        </p:nvSpPr>
        <p:spPr bwMode="auto">
          <a:xfrm>
            <a:off x="10439400" y="6096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39" name="Rectangle 812" descr="Light upward diagonal"/>
          <p:cNvSpPr>
            <a:spLocks noChangeArrowheads="1"/>
          </p:cNvSpPr>
          <p:nvPr/>
        </p:nvSpPr>
        <p:spPr bwMode="auto">
          <a:xfrm>
            <a:off x="11049000" y="640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40" name="Rectangle 813" descr="Light upward diagonal"/>
          <p:cNvSpPr>
            <a:spLocks noChangeArrowheads="1"/>
          </p:cNvSpPr>
          <p:nvPr/>
        </p:nvSpPr>
        <p:spPr bwMode="auto">
          <a:xfrm>
            <a:off x="10744200" y="701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41" name="Rectangle 815" descr="Light upward diagonal"/>
          <p:cNvSpPr>
            <a:spLocks noChangeArrowheads="1"/>
          </p:cNvSpPr>
          <p:nvPr/>
        </p:nvSpPr>
        <p:spPr bwMode="auto">
          <a:xfrm>
            <a:off x="10439400" y="701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42" name="Rectangle 817" descr="Light upward diagonal"/>
          <p:cNvSpPr>
            <a:spLocks noChangeArrowheads="1"/>
          </p:cNvSpPr>
          <p:nvPr/>
        </p:nvSpPr>
        <p:spPr bwMode="auto">
          <a:xfrm>
            <a:off x="10134600" y="6705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43" name="Rectangle 818" descr="Light upward diagonal"/>
          <p:cNvSpPr>
            <a:spLocks noChangeArrowheads="1"/>
          </p:cNvSpPr>
          <p:nvPr/>
        </p:nvSpPr>
        <p:spPr bwMode="auto">
          <a:xfrm>
            <a:off x="11049000" y="6705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44" name="Rectangle 848"/>
          <p:cNvSpPr>
            <a:spLocks noChangeArrowheads="1"/>
          </p:cNvSpPr>
          <p:nvPr/>
        </p:nvSpPr>
        <p:spPr bwMode="auto">
          <a:xfrm>
            <a:off x="8915400" y="4876800"/>
            <a:ext cx="2438400" cy="24384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46" name="Rectangle 812" descr="Light upward diagonal"/>
          <p:cNvSpPr>
            <a:spLocks noChangeArrowheads="1"/>
          </p:cNvSpPr>
          <p:nvPr/>
        </p:nvSpPr>
        <p:spPr bwMode="auto">
          <a:xfrm>
            <a:off x="11353800" y="5181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47" name="Rectangle 818" descr="Light upward diagonal"/>
          <p:cNvSpPr>
            <a:spLocks noChangeArrowheads="1"/>
          </p:cNvSpPr>
          <p:nvPr/>
        </p:nvSpPr>
        <p:spPr bwMode="auto">
          <a:xfrm>
            <a:off x="11353800" y="5486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48" name="Rectangle 812" descr="Light upward diagonal"/>
          <p:cNvSpPr>
            <a:spLocks noChangeArrowheads="1"/>
          </p:cNvSpPr>
          <p:nvPr/>
        </p:nvSpPr>
        <p:spPr bwMode="auto">
          <a:xfrm>
            <a:off x="11353800" y="640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49" name="Rectangle 818" descr="Light upward diagonal"/>
          <p:cNvSpPr>
            <a:spLocks noChangeArrowheads="1"/>
          </p:cNvSpPr>
          <p:nvPr/>
        </p:nvSpPr>
        <p:spPr bwMode="auto">
          <a:xfrm>
            <a:off x="11353800" y="6705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0" name="Rectangle 809" descr="Light upward diagonal"/>
          <p:cNvSpPr>
            <a:spLocks noChangeArrowheads="1"/>
          </p:cNvSpPr>
          <p:nvPr/>
        </p:nvSpPr>
        <p:spPr bwMode="auto">
          <a:xfrm>
            <a:off x="11658600" y="4876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1" name="Rectangle 813" descr="Light upward diagonal"/>
          <p:cNvSpPr>
            <a:spLocks noChangeArrowheads="1"/>
          </p:cNvSpPr>
          <p:nvPr/>
        </p:nvSpPr>
        <p:spPr bwMode="auto">
          <a:xfrm>
            <a:off x="11658600" y="5791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2" name="Rectangle 809" descr="Light upward diagonal"/>
          <p:cNvSpPr>
            <a:spLocks noChangeArrowheads="1"/>
          </p:cNvSpPr>
          <p:nvPr/>
        </p:nvSpPr>
        <p:spPr bwMode="auto">
          <a:xfrm>
            <a:off x="11658600" y="6096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3" name="Rectangle 813" descr="Light upward diagonal"/>
          <p:cNvSpPr>
            <a:spLocks noChangeArrowheads="1"/>
          </p:cNvSpPr>
          <p:nvPr/>
        </p:nvSpPr>
        <p:spPr bwMode="auto">
          <a:xfrm>
            <a:off x="11658600" y="701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4" name="Rectangle 808" descr="Light upward diagonal"/>
          <p:cNvSpPr>
            <a:spLocks noChangeArrowheads="1"/>
          </p:cNvSpPr>
          <p:nvPr/>
        </p:nvSpPr>
        <p:spPr bwMode="auto">
          <a:xfrm>
            <a:off x="8610600" y="5181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5" name="Rectangle 817" descr="Light upward diagonal"/>
          <p:cNvSpPr>
            <a:spLocks noChangeArrowheads="1"/>
          </p:cNvSpPr>
          <p:nvPr/>
        </p:nvSpPr>
        <p:spPr bwMode="auto">
          <a:xfrm>
            <a:off x="8610600" y="5486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6" name="Rectangle 808" descr="Light upward diagonal"/>
          <p:cNvSpPr>
            <a:spLocks noChangeArrowheads="1"/>
          </p:cNvSpPr>
          <p:nvPr/>
        </p:nvSpPr>
        <p:spPr bwMode="auto">
          <a:xfrm>
            <a:off x="8610600" y="640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7" name="Rectangle 817" descr="Light upward diagonal"/>
          <p:cNvSpPr>
            <a:spLocks noChangeArrowheads="1"/>
          </p:cNvSpPr>
          <p:nvPr/>
        </p:nvSpPr>
        <p:spPr bwMode="auto">
          <a:xfrm>
            <a:off x="8610600" y="6705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8" name="Rectangle 811" descr="Light upward diagonal"/>
          <p:cNvSpPr>
            <a:spLocks noChangeArrowheads="1"/>
          </p:cNvSpPr>
          <p:nvPr/>
        </p:nvSpPr>
        <p:spPr bwMode="auto">
          <a:xfrm>
            <a:off x="8305800" y="4876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59" name="Rectangle 815" descr="Light upward diagonal"/>
          <p:cNvSpPr>
            <a:spLocks noChangeArrowheads="1"/>
          </p:cNvSpPr>
          <p:nvPr/>
        </p:nvSpPr>
        <p:spPr bwMode="auto">
          <a:xfrm>
            <a:off x="8305800" y="5791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60" name="Rectangle 811" descr="Light upward diagonal"/>
          <p:cNvSpPr>
            <a:spLocks noChangeArrowheads="1"/>
          </p:cNvSpPr>
          <p:nvPr/>
        </p:nvSpPr>
        <p:spPr bwMode="auto">
          <a:xfrm>
            <a:off x="8305800" y="6096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61" name="Rectangle 815" descr="Light upward diagonal"/>
          <p:cNvSpPr>
            <a:spLocks noChangeArrowheads="1"/>
          </p:cNvSpPr>
          <p:nvPr/>
        </p:nvSpPr>
        <p:spPr bwMode="auto">
          <a:xfrm>
            <a:off x="8305800" y="701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62" name="Rectangle 807"/>
          <p:cNvSpPr>
            <a:spLocks noChangeArrowheads="1"/>
          </p:cNvSpPr>
          <p:nvPr/>
        </p:nvSpPr>
        <p:spPr bwMode="auto">
          <a:xfrm>
            <a:off x="8915400" y="9144000"/>
            <a:ext cx="2438400" cy="24384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63" name="Rectangle 810" descr="Light downward diagonal"/>
          <p:cNvSpPr>
            <a:spLocks noChangeArrowheads="1"/>
          </p:cNvSpPr>
          <p:nvPr/>
        </p:nvSpPr>
        <p:spPr bwMode="auto">
          <a:xfrm>
            <a:off x="9220200" y="96012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66" name="Rectangle 819" descr="Light downward diagonal"/>
          <p:cNvSpPr>
            <a:spLocks noChangeArrowheads="1"/>
          </p:cNvSpPr>
          <p:nvPr/>
        </p:nvSpPr>
        <p:spPr bwMode="auto">
          <a:xfrm>
            <a:off x="9525000" y="96012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67" name="Rectangle 810" descr="Light downward diagonal"/>
          <p:cNvSpPr>
            <a:spLocks noChangeArrowheads="1"/>
          </p:cNvSpPr>
          <p:nvPr/>
        </p:nvSpPr>
        <p:spPr bwMode="auto">
          <a:xfrm>
            <a:off x="9220200" y="108204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68" name="Rectangle 814" descr="Light downward diagonal"/>
          <p:cNvSpPr>
            <a:spLocks noChangeArrowheads="1"/>
          </p:cNvSpPr>
          <p:nvPr/>
        </p:nvSpPr>
        <p:spPr bwMode="auto">
          <a:xfrm>
            <a:off x="8915400" y="102108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69" name="Rectangle 816" descr="Light downward diagonal"/>
          <p:cNvSpPr>
            <a:spLocks noChangeArrowheads="1"/>
          </p:cNvSpPr>
          <p:nvPr/>
        </p:nvSpPr>
        <p:spPr bwMode="auto">
          <a:xfrm>
            <a:off x="9829800" y="102108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70" name="Rectangle 819" descr="Light downward diagonal"/>
          <p:cNvSpPr>
            <a:spLocks noChangeArrowheads="1"/>
          </p:cNvSpPr>
          <p:nvPr/>
        </p:nvSpPr>
        <p:spPr bwMode="auto">
          <a:xfrm>
            <a:off x="9525000" y="108204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71" name="Rectangle 810" descr="Light downward diagonal"/>
          <p:cNvSpPr>
            <a:spLocks noChangeArrowheads="1"/>
          </p:cNvSpPr>
          <p:nvPr/>
        </p:nvSpPr>
        <p:spPr bwMode="auto">
          <a:xfrm>
            <a:off x="10439400" y="96012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74" name="Rectangle 819" descr="Light downward diagonal"/>
          <p:cNvSpPr>
            <a:spLocks noChangeArrowheads="1"/>
          </p:cNvSpPr>
          <p:nvPr/>
        </p:nvSpPr>
        <p:spPr bwMode="auto">
          <a:xfrm>
            <a:off x="10744200" y="96012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75" name="Rectangle 810" descr="Light downward diagonal"/>
          <p:cNvSpPr>
            <a:spLocks noChangeArrowheads="1"/>
          </p:cNvSpPr>
          <p:nvPr/>
        </p:nvSpPr>
        <p:spPr bwMode="auto">
          <a:xfrm>
            <a:off x="10439400" y="108204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76" name="Rectangle 814" descr="Light downward diagonal"/>
          <p:cNvSpPr>
            <a:spLocks noChangeArrowheads="1"/>
          </p:cNvSpPr>
          <p:nvPr/>
        </p:nvSpPr>
        <p:spPr bwMode="auto">
          <a:xfrm>
            <a:off x="10134600" y="102108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77" name="Rectangle 816" descr="Light downward diagonal"/>
          <p:cNvSpPr>
            <a:spLocks noChangeArrowheads="1"/>
          </p:cNvSpPr>
          <p:nvPr/>
        </p:nvSpPr>
        <p:spPr bwMode="auto">
          <a:xfrm>
            <a:off x="11049000" y="102108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78" name="Rectangle 819" descr="Light downward diagonal"/>
          <p:cNvSpPr>
            <a:spLocks noChangeArrowheads="1"/>
          </p:cNvSpPr>
          <p:nvPr/>
        </p:nvSpPr>
        <p:spPr bwMode="auto">
          <a:xfrm>
            <a:off x="10744200" y="108204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583" name="Rectangle 848"/>
          <p:cNvSpPr>
            <a:spLocks noChangeArrowheads="1"/>
          </p:cNvSpPr>
          <p:nvPr/>
        </p:nvSpPr>
        <p:spPr bwMode="auto">
          <a:xfrm>
            <a:off x="8915400" y="9144000"/>
            <a:ext cx="2438400" cy="24384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srgbClr val="000000"/>
              </a:solidFill>
              <a:latin typeface="Tahoma"/>
              <a:cs typeface="+mn-cs"/>
            </a:endParaRPr>
          </a:p>
        </p:txBody>
      </p:sp>
      <p:cxnSp>
        <p:nvCxnSpPr>
          <p:cNvPr id="606" name="Straight Connector 605"/>
          <p:cNvCxnSpPr/>
          <p:nvPr/>
        </p:nvCxnSpPr>
        <p:spPr bwMode="auto">
          <a:xfrm rot="5400000">
            <a:off x="11163300" y="46101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0" name="Straight Connector 609"/>
          <p:cNvCxnSpPr/>
          <p:nvPr/>
        </p:nvCxnSpPr>
        <p:spPr bwMode="auto">
          <a:xfrm>
            <a:off x="11430000" y="91440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1" name="Straight Connector 610"/>
          <p:cNvCxnSpPr/>
          <p:nvPr/>
        </p:nvCxnSpPr>
        <p:spPr bwMode="auto">
          <a:xfrm>
            <a:off x="8839200" y="8229600"/>
            <a:ext cx="335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19" name="Rectangle 809" descr="Light upward diagonal"/>
          <p:cNvSpPr>
            <a:spLocks noChangeArrowheads="1"/>
          </p:cNvSpPr>
          <p:nvPr/>
        </p:nvSpPr>
        <p:spPr bwMode="auto">
          <a:xfrm>
            <a:off x="11963400" y="4876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620" name="Rectangle 813" descr="Light upward diagonal"/>
          <p:cNvSpPr>
            <a:spLocks noChangeArrowheads="1"/>
          </p:cNvSpPr>
          <p:nvPr/>
        </p:nvSpPr>
        <p:spPr bwMode="auto">
          <a:xfrm>
            <a:off x="11963400" y="5791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621" name="Rectangle 809" descr="Light upward diagonal"/>
          <p:cNvSpPr>
            <a:spLocks noChangeArrowheads="1"/>
          </p:cNvSpPr>
          <p:nvPr/>
        </p:nvSpPr>
        <p:spPr bwMode="auto">
          <a:xfrm>
            <a:off x="11963400" y="6096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622" name="Rectangle 813" descr="Light upward diagonal"/>
          <p:cNvSpPr>
            <a:spLocks noChangeArrowheads="1"/>
          </p:cNvSpPr>
          <p:nvPr/>
        </p:nvSpPr>
        <p:spPr bwMode="auto">
          <a:xfrm>
            <a:off x="11963400" y="701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623" name="Rectangle 811" descr="Light upward diagonal"/>
          <p:cNvSpPr>
            <a:spLocks noChangeArrowheads="1"/>
          </p:cNvSpPr>
          <p:nvPr/>
        </p:nvSpPr>
        <p:spPr bwMode="auto">
          <a:xfrm>
            <a:off x="8001000" y="4876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624" name="Rectangle 815" descr="Light upward diagonal"/>
          <p:cNvSpPr>
            <a:spLocks noChangeArrowheads="1"/>
          </p:cNvSpPr>
          <p:nvPr/>
        </p:nvSpPr>
        <p:spPr bwMode="auto">
          <a:xfrm>
            <a:off x="8001000" y="5791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625" name="Rectangle 811" descr="Light upward diagonal"/>
          <p:cNvSpPr>
            <a:spLocks noChangeArrowheads="1"/>
          </p:cNvSpPr>
          <p:nvPr/>
        </p:nvSpPr>
        <p:spPr bwMode="auto">
          <a:xfrm>
            <a:off x="8001000" y="6096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626" name="Rectangle 815" descr="Light upward diagonal"/>
          <p:cNvSpPr>
            <a:spLocks noChangeArrowheads="1"/>
          </p:cNvSpPr>
          <p:nvPr/>
        </p:nvSpPr>
        <p:spPr bwMode="auto">
          <a:xfrm>
            <a:off x="8001000" y="7010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cxnSp>
        <p:nvCxnSpPr>
          <p:cNvPr id="607" name="Straight Connector 606"/>
          <p:cNvCxnSpPr/>
          <p:nvPr/>
        </p:nvCxnSpPr>
        <p:spPr bwMode="auto">
          <a:xfrm rot="5400000">
            <a:off x="10744200" y="59436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0" name="Right Arrow 649"/>
          <p:cNvSpPr/>
          <p:nvPr/>
        </p:nvSpPr>
        <p:spPr bwMode="auto">
          <a:xfrm>
            <a:off x="5029200" y="5867400"/>
            <a:ext cx="1295400" cy="609600"/>
          </a:xfrm>
          <a:prstGeom prst="rightArrow">
            <a:avLst/>
          </a:prstGeom>
          <a:noFill/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200" smtClean="0">
              <a:solidFill>
                <a:srgbClr val="00206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651" name="Right Arrow 650"/>
          <p:cNvSpPr/>
          <p:nvPr/>
        </p:nvSpPr>
        <p:spPr bwMode="auto">
          <a:xfrm>
            <a:off x="5029200" y="9829800"/>
            <a:ext cx="1295400" cy="609600"/>
          </a:xfrm>
          <a:prstGeom prst="rightArrow">
            <a:avLst/>
          </a:prstGeom>
          <a:noFill/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200" smtClean="0">
              <a:solidFill>
                <a:srgbClr val="00206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71" name="Rectangle 816" descr="Light downward diagonal"/>
          <p:cNvSpPr>
            <a:spLocks noChangeArrowheads="1"/>
          </p:cNvSpPr>
          <p:nvPr/>
        </p:nvSpPr>
        <p:spPr bwMode="auto">
          <a:xfrm>
            <a:off x="8915400" y="89916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72" name="Rectangle 816" descr="Light downward diagonal"/>
          <p:cNvSpPr>
            <a:spLocks noChangeArrowheads="1"/>
          </p:cNvSpPr>
          <p:nvPr/>
        </p:nvSpPr>
        <p:spPr bwMode="auto">
          <a:xfrm>
            <a:off x="11049000" y="89916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73" name="Rectangle 816" descr="Light downward diagonal"/>
          <p:cNvSpPr>
            <a:spLocks noChangeArrowheads="1"/>
          </p:cNvSpPr>
          <p:nvPr/>
        </p:nvSpPr>
        <p:spPr bwMode="auto">
          <a:xfrm>
            <a:off x="9829800" y="89916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74" name="Rectangle 816" descr="Light downward diagonal"/>
          <p:cNvSpPr>
            <a:spLocks noChangeArrowheads="1"/>
          </p:cNvSpPr>
          <p:nvPr/>
        </p:nvSpPr>
        <p:spPr bwMode="auto">
          <a:xfrm>
            <a:off x="10134600" y="89916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75" name="Rectangle 816" descr="Light downward diagonal"/>
          <p:cNvSpPr>
            <a:spLocks noChangeArrowheads="1"/>
          </p:cNvSpPr>
          <p:nvPr/>
        </p:nvSpPr>
        <p:spPr bwMode="auto">
          <a:xfrm>
            <a:off x="9220200" y="83820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76" name="Rectangle 816" descr="Light downward diagonal"/>
          <p:cNvSpPr>
            <a:spLocks noChangeArrowheads="1"/>
          </p:cNvSpPr>
          <p:nvPr/>
        </p:nvSpPr>
        <p:spPr bwMode="auto">
          <a:xfrm>
            <a:off x="9525000" y="83820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78" name="Rectangle 816" descr="Light downward diagonal"/>
          <p:cNvSpPr>
            <a:spLocks noChangeArrowheads="1"/>
          </p:cNvSpPr>
          <p:nvPr/>
        </p:nvSpPr>
        <p:spPr bwMode="auto">
          <a:xfrm>
            <a:off x="10439400" y="83820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79" name="Rectangle 816" descr="Light downward diagonal"/>
          <p:cNvSpPr>
            <a:spLocks noChangeArrowheads="1"/>
          </p:cNvSpPr>
          <p:nvPr/>
        </p:nvSpPr>
        <p:spPr bwMode="auto">
          <a:xfrm>
            <a:off x="10744200" y="83820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80" name="Rectangle 816" descr="Light downward diagonal"/>
          <p:cNvSpPr>
            <a:spLocks noChangeArrowheads="1"/>
          </p:cNvSpPr>
          <p:nvPr/>
        </p:nvSpPr>
        <p:spPr bwMode="auto">
          <a:xfrm>
            <a:off x="8915400" y="114300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81" name="Rectangle 816" descr="Light downward diagonal"/>
          <p:cNvSpPr>
            <a:spLocks noChangeArrowheads="1"/>
          </p:cNvSpPr>
          <p:nvPr/>
        </p:nvSpPr>
        <p:spPr bwMode="auto">
          <a:xfrm>
            <a:off x="11049000" y="114300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82" name="Rectangle 816" descr="Light downward diagonal"/>
          <p:cNvSpPr>
            <a:spLocks noChangeArrowheads="1"/>
          </p:cNvSpPr>
          <p:nvPr/>
        </p:nvSpPr>
        <p:spPr bwMode="auto">
          <a:xfrm>
            <a:off x="9829800" y="114300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83" name="Rectangle 816" descr="Light downward diagonal"/>
          <p:cNvSpPr>
            <a:spLocks noChangeArrowheads="1"/>
          </p:cNvSpPr>
          <p:nvPr/>
        </p:nvSpPr>
        <p:spPr bwMode="auto">
          <a:xfrm>
            <a:off x="10134600" y="114300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84" name="Rectangle 816" descr="Light downward diagonal"/>
          <p:cNvSpPr>
            <a:spLocks noChangeArrowheads="1"/>
          </p:cNvSpPr>
          <p:nvPr/>
        </p:nvSpPr>
        <p:spPr bwMode="auto">
          <a:xfrm>
            <a:off x="9220200" y="120396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85" name="Rectangle 816" descr="Light downward diagonal"/>
          <p:cNvSpPr>
            <a:spLocks noChangeArrowheads="1"/>
          </p:cNvSpPr>
          <p:nvPr/>
        </p:nvSpPr>
        <p:spPr bwMode="auto">
          <a:xfrm>
            <a:off x="9525000" y="120396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86" name="Rectangle 816" descr="Light downward diagonal"/>
          <p:cNvSpPr>
            <a:spLocks noChangeArrowheads="1"/>
          </p:cNvSpPr>
          <p:nvPr/>
        </p:nvSpPr>
        <p:spPr bwMode="auto">
          <a:xfrm>
            <a:off x="10439400" y="120396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87" name="Rectangle 816" descr="Light downward diagonal"/>
          <p:cNvSpPr>
            <a:spLocks noChangeArrowheads="1"/>
          </p:cNvSpPr>
          <p:nvPr/>
        </p:nvSpPr>
        <p:spPr bwMode="auto">
          <a:xfrm>
            <a:off x="10744200" y="12039600"/>
            <a:ext cx="304800" cy="304800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 fontAlgn="auto">
              <a:spcBef>
                <a:spcPts val="0"/>
              </a:spcBef>
              <a:spcAft>
                <a:spcPts val="0"/>
              </a:spcAft>
            </a:pPr>
            <a:endParaRPr lang="en-US" sz="2400" b="1">
              <a:solidFill>
                <a:srgbClr val="808080"/>
              </a:solidFill>
              <a:latin typeface="Tahoma"/>
              <a:cs typeface="+mn-cs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11201400" y="2438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ahoma"/>
                <a:cs typeface="+mn-cs"/>
              </a:rPr>
              <a:t>1.5X the WL drivers in one patch per side of cluster.</a:t>
            </a:r>
          </a:p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ahoma"/>
                <a:cs typeface="+mn-cs"/>
              </a:rPr>
              <a:t>Estimate for XP20:  1.2X of one regular patch width.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12801600" y="7924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ahoma"/>
                <a:cs typeface="+mn-cs"/>
              </a:rPr>
              <a:t>1.5X the BL drivers in one patch per side of cluster.</a:t>
            </a:r>
          </a:p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ahoma"/>
                <a:cs typeface="+mn-cs"/>
              </a:rPr>
              <a:t>Estimate for XP20: 0.6X of one regular patch height.</a:t>
            </a:r>
          </a:p>
        </p:txBody>
      </p:sp>
      <p:sp>
        <p:nvSpPr>
          <p:cNvPr id="292" name="Right Brace 291"/>
          <p:cNvSpPr/>
          <p:nvPr/>
        </p:nvSpPr>
        <p:spPr bwMode="auto">
          <a:xfrm>
            <a:off x="12344400" y="8229600"/>
            <a:ext cx="381000" cy="914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5" name="Right Brace 294"/>
          <p:cNvSpPr/>
          <p:nvPr/>
        </p:nvSpPr>
        <p:spPr bwMode="auto">
          <a:xfrm rot="16200000">
            <a:off x="11620500" y="3771900"/>
            <a:ext cx="381000" cy="914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16078200" y="0"/>
            <a:ext cx="22098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07-01-11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 descr="Light upward diagonal"/>
          <p:cNvSpPr>
            <a:spLocks noChangeArrowheads="1"/>
          </p:cNvSpPr>
          <p:nvPr/>
        </p:nvSpPr>
        <p:spPr bwMode="auto">
          <a:xfrm>
            <a:off x="10668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2227" name="Rectangle 3" descr="Light upward diagonal"/>
          <p:cNvSpPr>
            <a:spLocks noChangeArrowheads="1"/>
          </p:cNvSpPr>
          <p:nvPr/>
        </p:nvSpPr>
        <p:spPr bwMode="auto">
          <a:xfrm>
            <a:off x="19812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2228" name="Rectangle 4" descr="Light upward diagonal"/>
          <p:cNvSpPr>
            <a:spLocks noChangeArrowheads="1"/>
          </p:cNvSpPr>
          <p:nvPr/>
        </p:nvSpPr>
        <p:spPr bwMode="auto">
          <a:xfrm>
            <a:off x="28956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2229" name="Rectangle 5" descr="Light upward diagonal"/>
          <p:cNvSpPr>
            <a:spLocks noChangeArrowheads="1"/>
          </p:cNvSpPr>
          <p:nvPr/>
        </p:nvSpPr>
        <p:spPr bwMode="auto">
          <a:xfrm>
            <a:off x="38100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2230" name="Rectangle 6" descr="Light downward diagonal"/>
          <p:cNvSpPr>
            <a:spLocks noChangeArrowheads="1"/>
          </p:cNvSpPr>
          <p:nvPr/>
        </p:nvSpPr>
        <p:spPr bwMode="auto">
          <a:xfrm>
            <a:off x="1066800" y="4765675"/>
            <a:ext cx="3657600" cy="568325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2231" name="Rectangle 7" descr="Light downward diagonal"/>
          <p:cNvSpPr>
            <a:spLocks noChangeArrowheads="1"/>
          </p:cNvSpPr>
          <p:nvPr/>
        </p:nvSpPr>
        <p:spPr bwMode="auto">
          <a:xfrm>
            <a:off x="1066800" y="7162800"/>
            <a:ext cx="3657600" cy="568325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0" y="0"/>
            <a:ext cx="10741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8400" b="1"/>
              <a:t>Motivation/Feature 1</a:t>
            </a:r>
            <a:endParaRPr lang="en-US" sz="4800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524000" y="1371600"/>
            <a:ext cx="13563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0" tIns="91440" rIns="182880" bIns="91440">
            <a:spAutoFit/>
          </a:bodyPr>
          <a:lstStyle/>
          <a:p>
            <a:pPr defTabSz="1828800"/>
            <a:r>
              <a:rPr lang="en-US"/>
              <a:t>Quilt architecture re-arranges drivers and sockets so that all drivers are under array</a:t>
            </a:r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>
            <a:off x="4267200" y="7467600"/>
            <a:ext cx="8077200" cy="21590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056" y="672"/>
              </a:cxn>
              <a:cxn ang="0">
                <a:pos x="2304" y="0"/>
              </a:cxn>
            </a:cxnLst>
            <a:rect l="0" t="0" r="r" b="b"/>
            <a:pathLst>
              <a:path w="2304" h="680">
                <a:moveTo>
                  <a:pt x="0" y="48"/>
                </a:moveTo>
                <a:cubicBezTo>
                  <a:pt x="336" y="364"/>
                  <a:pt x="672" y="680"/>
                  <a:pt x="1056" y="672"/>
                </a:cubicBezTo>
                <a:cubicBezTo>
                  <a:pt x="1440" y="664"/>
                  <a:pt x="1872" y="332"/>
                  <a:pt x="2304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1524000" y="6248400"/>
            <a:ext cx="1082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6" name="Freeform 12"/>
          <p:cNvSpPr>
            <a:spLocks/>
          </p:cNvSpPr>
          <p:nvPr/>
        </p:nvSpPr>
        <p:spPr bwMode="auto">
          <a:xfrm>
            <a:off x="4419600" y="3581400"/>
            <a:ext cx="7924800" cy="1600200"/>
          </a:xfrm>
          <a:custGeom>
            <a:avLst/>
            <a:gdLst/>
            <a:ahLst/>
            <a:cxnLst>
              <a:cxn ang="0">
                <a:pos x="0" y="504"/>
              </a:cxn>
              <a:cxn ang="0">
                <a:pos x="1200" y="24"/>
              </a:cxn>
              <a:cxn ang="0">
                <a:pos x="2064" y="360"/>
              </a:cxn>
            </a:cxnLst>
            <a:rect l="0" t="0" r="r" b="b"/>
            <a:pathLst>
              <a:path w="2064" h="504">
                <a:moveTo>
                  <a:pt x="0" y="504"/>
                </a:moveTo>
                <a:cubicBezTo>
                  <a:pt x="428" y="276"/>
                  <a:pt x="856" y="48"/>
                  <a:pt x="1200" y="24"/>
                </a:cubicBezTo>
                <a:cubicBezTo>
                  <a:pt x="1544" y="0"/>
                  <a:pt x="1804" y="180"/>
                  <a:pt x="2064" y="3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553200" y="3352800"/>
            <a:ext cx="4419600" cy="1165225"/>
            <a:chOff x="3600" y="2976"/>
            <a:chExt cx="1392" cy="367"/>
          </a:xfrm>
        </p:grpSpPr>
        <p:sp>
          <p:nvSpPr>
            <p:cNvPr id="52238" name="Rectangle 14" descr="Light downward diagonal"/>
            <p:cNvSpPr>
              <a:spLocks noChangeAspect="1" noChangeArrowheads="1"/>
            </p:cNvSpPr>
            <p:nvPr/>
          </p:nvSpPr>
          <p:spPr bwMode="auto">
            <a:xfrm>
              <a:off x="3600" y="2976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39" name="Rectangle 15" descr="Light downward diagonal"/>
            <p:cNvSpPr>
              <a:spLocks noChangeAspect="1" noChangeArrowheads="1"/>
            </p:cNvSpPr>
            <p:nvPr/>
          </p:nvSpPr>
          <p:spPr bwMode="auto">
            <a:xfrm>
              <a:off x="3773" y="3102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0" name="Rectangle 16" descr="Light downward diagonal"/>
            <p:cNvSpPr>
              <a:spLocks noChangeAspect="1" noChangeArrowheads="1"/>
            </p:cNvSpPr>
            <p:nvPr/>
          </p:nvSpPr>
          <p:spPr bwMode="auto">
            <a:xfrm flipH="1">
              <a:off x="4121" y="2976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1" name="Rectangle 17" descr="Light downward diagonal"/>
            <p:cNvSpPr>
              <a:spLocks noChangeAspect="1" noChangeArrowheads="1"/>
            </p:cNvSpPr>
            <p:nvPr/>
          </p:nvSpPr>
          <p:spPr bwMode="auto">
            <a:xfrm flipH="1">
              <a:off x="3948" y="3102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2" name="Rectangle 18" descr="Light downward diagonal"/>
            <p:cNvSpPr>
              <a:spLocks noChangeAspect="1" noChangeArrowheads="1"/>
            </p:cNvSpPr>
            <p:nvPr/>
          </p:nvSpPr>
          <p:spPr bwMode="auto">
            <a:xfrm>
              <a:off x="4296" y="2976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3" name="Rectangle 19" descr="Light downward diagonal"/>
            <p:cNvSpPr>
              <a:spLocks noChangeAspect="1" noChangeArrowheads="1"/>
            </p:cNvSpPr>
            <p:nvPr/>
          </p:nvSpPr>
          <p:spPr bwMode="auto">
            <a:xfrm>
              <a:off x="4469" y="3102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4" name="Rectangle 20" descr="Light downward diagonal"/>
            <p:cNvSpPr>
              <a:spLocks noChangeAspect="1" noChangeArrowheads="1"/>
            </p:cNvSpPr>
            <p:nvPr/>
          </p:nvSpPr>
          <p:spPr bwMode="auto">
            <a:xfrm flipH="1">
              <a:off x="4817" y="2976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5" name="Rectangle 21" descr="Light downward diagonal"/>
            <p:cNvSpPr>
              <a:spLocks noChangeAspect="1" noChangeArrowheads="1"/>
            </p:cNvSpPr>
            <p:nvPr/>
          </p:nvSpPr>
          <p:spPr bwMode="auto">
            <a:xfrm flipH="1">
              <a:off x="4644" y="3102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6" name="Rectangle 22" descr="Light downward diagonal"/>
            <p:cNvSpPr>
              <a:spLocks noChangeAspect="1" noChangeArrowheads="1"/>
            </p:cNvSpPr>
            <p:nvPr/>
          </p:nvSpPr>
          <p:spPr bwMode="auto">
            <a:xfrm flipV="1">
              <a:off x="3600" y="3278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7" name="Rectangle 23" descr="Light downward diagonal"/>
            <p:cNvSpPr>
              <a:spLocks noChangeAspect="1" noChangeArrowheads="1"/>
            </p:cNvSpPr>
            <p:nvPr/>
          </p:nvSpPr>
          <p:spPr bwMode="auto">
            <a:xfrm flipV="1">
              <a:off x="3773" y="3157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8" name="Rectangle 24" descr="Light downward diagonal"/>
            <p:cNvSpPr>
              <a:spLocks noChangeAspect="1" noChangeArrowheads="1"/>
            </p:cNvSpPr>
            <p:nvPr/>
          </p:nvSpPr>
          <p:spPr bwMode="auto">
            <a:xfrm flipH="1" flipV="1">
              <a:off x="4121" y="3278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49" name="Rectangle 25" descr="Light downward diagonal"/>
            <p:cNvSpPr>
              <a:spLocks noChangeAspect="1" noChangeArrowheads="1"/>
            </p:cNvSpPr>
            <p:nvPr/>
          </p:nvSpPr>
          <p:spPr bwMode="auto">
            <a:xfrm flipH="1" flipV="1">
              <a:off x="3948" y="3157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50" name="Rectangle 26" descr="Light downward diagonal"/>
            <p:cNvSpPr>
              <a:spLocks noChangeAspect="1" noChangeArrowheads="1"/>
            </p:cNvSpPr>
            <p:nvPr/>
          </p:nvSpPr>
          <p:spPr bwMode="auto">
            <a:xfrm flipV="1">
              <a:off x="4296" y="3278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51" name="Rectangle 27" descr="Light downward diagonal"/>
            <p:cNvSpPr>
              <a:spLocks noChangeAspect="1" noChangeArrowheads="1"/>
            </p:cNvSpPr>
            <p:nvPr/>
          </p:nvSpPr>
          <p:spPr bwMode="auto">
            <a:xfrm flipV="1">
              <a:off x="4469" y="3157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52" name="Rectangle 28" descr="Light downward diagonal"/>
            <p:cNvSpPr>
              <a:spLocks noChangeAspect="1" noChangeArrowheads="1"/>
            </p:cNvSpPr>
            <p:nvPr/>
          </p:nvSpPr>
          <p:spPr bwMode="auto">
            <a:xfrm flipH="1" flipV="1">
              <a:off x="4817" y="3278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53" name="Rectangle 29" descr="Light downward diagonal"/>
            <p:cNvSpPr>
              <a:spLocks noChangeAspect="1" noChangeArrowheads="1"/>
            </p:cNvSpPr>
            <p:nvPr/>
          </p:nvSpPr>
          <p:spPr bwMode="auto">
            <a:xfrm flipH="1" flipV="1">
              <a:off x="4644" y="3157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553200" y="5156200"/>
            <a:ext cx="4419600" cy="2311400"/>
            <a:chOff x="3600" y="2976"/>
            <a:chExt cx="1392" cy="728"/>
          </a:xfrm>
        </p:grpSpPr>
        <p:sp>
          <p:nvSpPr>
            <p:cNvPr id="52255" name="Rectangle 31" descr="Light upward diagonal"/>
            <p:cNvSpPr>
              <a:spLocks noChangeAspect="1" noChangeArrowheads="1"/>
            </p:cNvSpPr>
            <p:nvPr/>
          </p:nvSpPr>
          <p:spPr bwMode="auto">
            <a:xfrm>
              <a:off x="3600" y="3041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56" name="Rectangle 32" descr="Light upward diagonal"/>
            <p:cNvSpPr>
              <a:spLocks noChangeAspect="1" noChangeArrowheads="1"/>
            </p:cNvSpPr>
            <p:nvPr/>
          </p:nvSpPr>
          <p:spPr bwMode="auto">
            <a:xfrm>
              <a:off x="3773" y="2976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57" name="Rectangle 33" descr="Light upward diagonal"/>
            <p:cNvSpPr>
              <a:spLocks noChangeAspect="1" noChangeArrowheads="1"/>
            </p:cNvSpPr>
            <p:nvPr/>
          </p:nvSpPr>
          <p:spPr bwMode="auto">
            <a:xfrm flipH="1">
              <a:off x="4121" y="3041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58" name="Rectangle 34" descr="Light upward diagonal"/>
            <p:cNvSpPr>
              <a:spLocks noChangeAspect="1" noChangeArrowheads="1"/>
            </p:cNvSpPr>
            <p:nvPr/>
          </p:nvSpPr>
          <p:spPr bwMode="auto">
            <a:xfrm flipH="1">
              <a:off x="3948" y="2976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59" name="Rectangle 35" descr="Light upward diagonal"/>
            <p:cNvSpPr>
              <a:spLocks noChangeAspect="1" noChangeArrowheads="1"/>
            </p:cNvSpPr>
            <p:nvPr/>
          </p:nvSpPr>
          <p:spPr bwMode="auto">
            <a:xfrm>
              <a:off x="4296" y="3041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0" name="Rectangle 36" descr="Light upward diagonal"/>
            <p:cNvSpPr>
              <a:spLocks noChangeAspect="1" noChangeArrowheads="1"/>
            </p:cNvSpPr>
            <p:nvPr/>
          </p:nvSpPr>
          <p:spPr bwMode="auto">
            <a:xfrm>
              <a:off x="4469" y="2976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1" name="Rectangle 37" descr="Light upward diagonal"/>
            <p:cNvSpPr>
              <a:spLocks noChangeAspect="1" noChangeArrowheads="1"/>
            </p:cNvSpPr>
            <p:nvPr/>
          </p:nvSpPr>
          <p:spPr bwMode="auto">
            <a:xfrm flipH="1">
              <a:off x="4817" y="3041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2" name="Rectangle 38" descr="Light upward diagonal"/>
            <p:cNvSpPr>
              <a:spLocks noChangeAspect="1" noChangeArrowheads="1"/>
            </p:cNvSpPr>
            <p:nvPr/>
          </p:nvSpPr>
          <p:spPr bwMode="auto">
            <a:xfrm flipH="1">
              <a:off x="4644" y="2976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3" name="Rectangle 39" descr="Light upward diagonal"/>
            <p:cNvSpPr>
              <a:spLocks noChangeAspect="1" noChangeArrowheads="1"/>
            </p:cNvSpPr>
            <p:nvPr/>
          </p:nvSpPr>
          <p:spPr bwMode="auto">
            <a:xfrm flipV="1">
              <a:off x="3600" y="3157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4" name="Rectangle 40" descr="Light upward diagonal"/>
            <p:cNvSpPr>
              <a:spLocks noChangeAspect="1" noChangeArrowheads="1"/>
            </p:cNvSpPr>
            <p:nvPr/>
          </p:nvSpPr>
          <p:spPr bwMode="auto">
            <a:xfrm flipV="1">
              <a:off x="3773" y="3217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5" name="Rectangle 41" descr="Light upward diagonal"/>
            <p:cNvSpPr>
              <a:spLocks noChangeAspect="1" noChangeArrowheads="1"/>
            </p:cNvSpPr>
            <p:nvPr/>
          </p:nvSpPr>
          <p:spPr bwMode="auto">
            <a:xfrm flipH="1" flipV="1">
              <a:off x="4121" y="3157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6" name="Rectangle 42" descr="Light upward diagonal"/>
            <p:cNvSpPr>
              <a:spLocks noChangeAspect="1" noChangeArrowheads="1"/>
            </p:cNvSpPr>
            <p:nvPr/>
          </p:nvSpPr>
          <p:spPr bwMode="auto">
            <a:xfrm flipH="1" flipV="1">
              <a:off x="3948" y="3217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7" name="Rectangle 43" descr="Light upward diagonal"/>
            <p:cNvSpPr>
              <a:spLocks noChangeAspect="1" noChangeArrowheads="1"/>
            </p:cNvSpPr>
            <p:nvPr/>
          </p:nvSpPr>
          <p:spPr bwMode="auto">
            <a:xfrm flipV="1">
              <a:off x="4296" y="3157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8" name="Rectangle 44" descr="Light upward diagonal"/>
            <p:cNvSpPr>
              <a:spLocks noChangeAspect="1" noChangeArrowheads="1"/>
            </p:cNvSpPr>
            <p:nvPr/>
          </p:nvSpPr>
          <p:spPr bwMode="auto">
            <a:xfrm flipV="1">
              <a:off x="4469" y="3217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69" name="Rectangle 45" descr="Light upward diagonal"/>
            <p:cNvSpPr>
              <a:spLocks noChangeAspect="1" noChangeArrowheads="1"/>
            </p:cNvSpPr>
            <p:nvPr/>
          </p:nvSpPr>
          <p:spPr bwMode="auto">
            <a:xfrm flipH="1" flipV="1">
              <a:off x="4817" y="3157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0" name="Rectangle 46" descr="Light upward diagonal"/>
            <p:cNvSpPr>
              <a:spLocks noChangeAspect="1" noChangeArrowheads="1"/>
            </p:cNvSpPr>
            <p:nvPr/>
          </p:nvSpPr>
          <p:spPr bwMode="auto">
            <a:xfrm flipH="1" flipV="1">
              <a:off x="4644" y="3217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1" name="Rectangle 47" descr="Light upward diagonal"/>
            <p:cNvSpPr>
              <a:spLocks noChangeAspect="1" noChangeArrowheads="1"/>
            </p:cNvSpPr>
            <p:nvPr/>
          </p:nvSpPr>
          <p:spPr bwMode="auto">
            <a:xfrm>
              <a:off x="3600" y="3402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2" name="Rectangle 48" descr="Light upward diagonal"/>
            <p:cNvSpPr>
              <a:spLocks noChangeAspect="1" noChangeArrowheads="1"/>
            </p:cNvSpPr>
            <p:nvPr/>
          </p:nvSpPr>
          <p:spPr bwMode="auto">
            <a:xfrm>
              <a:off x="3773" y="3337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3" name="Rectangle 49" descr="Light upward diagonal"/>
            <p:cNvSpPr>
              <a:spLocks noChangeAspect="1" noChangeArrowheads="1"/>
            </p:cNvSpPr>
            <p:nvPr/>
          </p:nvSpPr>
          <p:spPr bwMode="auto">
            <a:xfrm flipH="1">
              <a:off x="4121" y="3402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4" name="Rectangle 50" descr="Light upward diagonal"/>
            <p:cNvSpPr>
              <a:spLocks noChangeAspect="1" noChangeArrowheads="1"/>
            </p:cNvSpPr>
            <p:nvPr/>
          </p:nvSpPr>
          <p:spPr bwMode="auto">
            <a:xfrm flipH="1">
              <a:off x="3948" y="3337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5" name="Rectangle 51" descr="Light upward diagonal"/>
            <p:cNvSpPr>
              <a:spLocks noChangeAspect="1" noChangeArrowheads="1"/>
            </p:cNvSpPr>
            <p:nvPr/>
          </p:nvSpPr>
          <p:spPr bwMode="auto">
            <a:xfrm>
              <a:off x="4296" y="3402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6" name="Rectangle 52" descr="Light upward diagonal"/>
            <p:cNvSpPr>
              <a:spLocks noChangeAspect="1" noChangeArrowheads="1"/>
            </p:cNvSpPr>
            <p:nvPr/>
          </p:nvSpPr>
          <p:spPr bwMode="auto">
            <a:xfrm>
              <a:off x="4469" y="3337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7" name="Rectangle 53" descr="Light upward diagonal"/>
            <p:cNvSpPr>
              <a:spLocks noChangeAspect="1" noChangeArrowheads="1"/>
            </p:cNvSpPr>
            <p:nvPr/>
          </p:nvSpPr>
          <p:spPr bwMode="auto">
            <a:xfrm flipH="1">
              <a:off x="4817" y="3402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8" name="Rectangle 54" descr="Light upward diagonal"/>
            <p:cNvSpPr>
              <a:spLocks noChangeAspect="1" noChangeArrowheads="1"/>
            </p:cNvSpPr>
            <p:nvPr/>
          </p:nvSpPr>
          <p:spPr bwMode="auto">
            <a:xfrm flipH="1">
              <a:off x="4644" y="3337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79" name="Rectangle 55" descr="Light upward diagonal"/>
            <p:cNvSpPr>
              <a:spLocks noChangeAspect="1" noChangeArrowheads="1"/>
            </p:cNvSpPr>
            <p:nvPr/>
          </p:nvSpPr>
          <p:spPr bwMode="auto">
            <a:xfrm flipV="1">
              <a:off x="3600" y="3518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80" name="Rectangle 56" descr="Light upward diagonal"/>
            <p:cNvSpPr>
              <a:spLocks noChangeAspect="1" noChangeArrowheads="1"/>
            </p:cNvSpPr>
            <p:nvPr/>
          </p:nvSpPr>
          <p:spPr bwMode="auto">
            <a:xfrm flipV="1">
              <a:off x="3773" y="3578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81" name="Rectangle 57" descr="Light upward diagonal"/>
            <p:cNvSpPr>
              <a:spLocks noChangeAspect="1" noChangeArrowheads="1"/>
            </p:cNvSpPr>
            <p:nvPr/>
          </p:nvSpPr>
          <p:spPr bwMode="auto">
            <a:xfrm flipH="1" flipV="1">
              <a:off x="4121" y="3518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82" name="Rectangle 58" descr="Light upward diagonal"/>
            <p:cNvSpPr>
              <a:spLocks noChangeAspect="1" noChangeArrowheads="1"/>
            </p:cNvSpPr>
            <p:nvPr/>
          </p:nvSpPr>
          <p:spPr bwMode="auto">
            <a:xfrm flipH="1" flipV="1">
              <a:off x="3948" y="3578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83" name="Rectangle 59" descr="Light upward diagonal"/>
            <p:cNvSpPr>
              <a:spLocks noChangeAspect="1" noChangeArrowheads="1"/>
            </p:cNvSpPr>
            <p:nvPr/>
          </p:nvSpPr>
          <p:spPr bwMode="auto">
            <a:xfrm flipV="1">
              <a:off x="4296" y="3518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84" name="Rectangle 60" descr="Light upward diagonal"/>
            <p:cNvSpPr>
              <a:spLocks noChangeAspect="1" noChangeArrowheads="1"/>
            </p:cNvSpPr>
            <p:nvPr/>
          </p:nvSpPr>
          <p:spPr bwMode="auto">
            <a:xfrm flipV="1">
              <a:off x="4469" y="3578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85" name="Rectangle 61" descr="Light upward diagonal"/>
            <p:cNvSpPr>
              <a:spLocks noChangeAspect="1" noChangeArrowheads="1"/>
            </p:cNvSpPr>
            <p:nvPr/>
          </p:nvSpPr>
          <p:spPr bwMode="auto">
            <a:xfrm flipH="1" flipV="1">
              <a:off x="4817" y="3518"/>
              <a:ext cx="175" cy="121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86" name="Rectangle 62" descr="Light upward diagonal"/>
            <p:cNvSpPr>
              <a:spLocks noChangeAspect="1" noChangeArrowheads="1"/>
            </p:cNvSpPr>
            <p:nvPr/>
          </p:nvSpPr>
          <p:spPr bwMode="auto">
            <a:xfrm flipH="1" flipV="1">
              <a:off x="4644" y="3578"/>
              <a:ext cx="175" cy="126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553200" y="8839200"/>
            <a:ext cx="4419600" cy="1165225"/>
            <a:chOff x="3600" y="2976"/>
            <a:chExt cx="1392" cy="367"/>
          </a:xfrm>
        </p:grpSpPr>
        <p:sp>
          <p:nvSpPr>
            <p:cNvPr id="52288" name="Rectangle 64" descr="Light downward diagonal"/>
            <p:cNvSpPr>
              <a:spLocks noChangeAspect="1" noChangeArrowheads="1"/>
            </p:cNvSpPr>
            <p:nvPr/>
          </p:nvSpPr>
          <p:spPr bwMode="auto">
            <a:xfrm>
              <a:off x="3600" y="2976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89" name="Rectangle 65" descr="Light downward diagonal"/>
            <p:cNvSpPr>
              <a:spLocks noChangeAspect="1" noChangeArrowheads="1"/>
            </p:cNvSpPr>
            <p:nvPr/>
          </p:nvSpPr>
          <p:spPr bwMode="auto">
            <a:xfrm>
              <a:off x="3773" y="3102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0" name="Rectangle 66" descr="Light downward diagonal"/>
            <p:cNvSpPr>
              <a:spLocks noChangeAspect="1" noChangeArrowheads="1"/>
            </p:cNvSpPr>
            <p:nvPr/>
          </p:nvSpPr>
          <p:spPr bwMode="auto">
            <a:xfrm flipH="1">
              <a:off x="4121" y="2976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1" name="Rectangle 67" descr="Light downward diagonal"/>
            <p:cNvSpPr>
              <a:spLocks noChangeAspect="1" noChangeArrowheads="1"/>
            </p:cNvSpPr>
            <p:nvPr/>
          </p:nvSpPr>
          <p:spPr bwMode="auto">
            <a:xfrm flipH="1">
              <a:off x="3948" y="3102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2" name="Rectangle 68" descr="Light downward diagonal"/>
            <p:cNvSpPr>
              <a:spLocks noChangeAspect="1" noChangeArrowheads="1"/>
            </p:cNvSpPr>
            <p:nvPr/>
          </p:nvSpPr>
          <p:spPr bwMode="auto">
            <a:xfrm>
              <a:off x="4296" y="2976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3" name="Rectangle 69" descr="Light downward diagonal"/>
            <p:cNvSpPr>
              <a:spLocks noChangeAspect="1" noChangeArrowheads="1"/>
            </p:cNvSpPr>
            <p:nvPr/>
          </p:nvSpPr>
          <p:spPr bwMode="auto">
            <a:xfrm>
              <a:off x="4469" y="3102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4" name="Rectangle 70" descr="Light downward diagonal"/>
            <p:cNvSpPr>
              <a:spLocks noChangeAspect="1" noChangeArrowheads="1"/>
            </p:cNvSpPr>
            <p:nvPr/>
          </p:nvSpPr>
          <p:spPr bwMode="auto">
            <a:xfrm flipH="1">
              <a:off x="4817" y="2976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5" name="Rectangle 71" descr="Light downward diagonal"/>
            <p:cNvSpPr>
              <a:spLocks noChangeAspect="1" noChangeArrowheads="1"/>
            </p:cNvSpPr>
            <p:nvPr/>
          </p:nvSpPr>
          <p:spPr bwMode="auto">
            <a:xfrm flipH="1">
              <a:off x="4644" y="3102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6" name="Rectangle 72" descr="Light downward diagonal"/>
            <p:cNvSpPr>
              <a:spLocks noChangeAspect="1" noChangeArrowheads="1"/>
            </p:cNvSpPr>
            <p:nvPr/>
          </p:nvSpPr>
          <p:spPr bwMode="auto">
            <a:xfrm flipV="1">
              <a:off x="3600" y="3278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7" name="Rectangle 73" descr="Light downward diagonal"/>
            <p:cNvSpPr>
              <a:spLocks noChangeAspect="1" noChangeArrowheads="1"/>
            </p:cNvSpPr>
            <p:nvPr/>
          </p:nvSpPr>
          <p:spPr bwMode="auto">
            <a:xfrm flipV="1">
              <a:off x="3773" y="3157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8" name="Rectangle 74" descr="Light downward diagonal"/>
            <p:cNvSpPr>
              <a:spLocks noChangeAspect="1" noChangeArrowheads="1"/>
            </p:cNvSpPr>
            <p:nvPr/>
          </p:nvSpPr>
          <p:spPr bwMode="auto">
            <a:xfrm flipH="1" flipV="1">
              <a:off x="4121" y="3278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299" name="Rectangle 75" descr="Light downward diagonal"/>
            <p:cNvSpPr>
              <a:spLocks noChangeAspect="1" noChangeArrowheads="1"/>
            </p:cNvSpPr>
            <p:nvPr/>
          </p:nvSpPr>
          <p:spPr bwMode="auto">
            <a:xfrm flipH="1" flipV="1">
              <a:off x="3948" y="3157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300" name="Rectangle 76" descr="Light downward diagonal"/>
            <p:cNvSpPr>
              <a:spLocks noChangeAspect="1" noChangeArrowheads="1"/>
            </p:cNvSpPr>
            <p:nvPr/>
          </p:nvSpPr>
          <p:spPr bwMode="auto">
            <a:xfrm flipV="1">
              <a:off x="4296" y="3278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301" name="Rectangle 77" descr="Light downward diagonal"/>
            <p:cNvSpPr>
              <a:spLocks noChangeAspect="1" noChangeArrowheads="1"/>
            </p:cNvSpPr>
            <p:nvPr/>
          </p:nvSpPr>
          <p:spPr bwMode="auto">
            <a:xfrm flipV="1">
              <a:off x="4469" y="3157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302" name="Rectangle 78" descr="Light downward diagonal"/>
            <p:cNvSpPr>
              <a:spLocks noChangeAspect="1" noChangeArrowheads="1"/>
            </p:cNvSpPr>
            <p:nvPr/>
          </p:nvSpPr>
          <p:spPr bwMode="auto">
            <a:xfrm flipH="1" flipV="1">
              <a:off x="4817" y="3278"/>
              <a:ext cx="175" cy="65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52303" name="Rectangle 79" descr="Light downward diagonal"/>
            <p:cNvSpPr>
              <a:spLocks noChangeAspect="1" noChangeArrowheads="1"/>
            </p:cNvSpPr>
            <p:nvPr/>
          </p:nvSpPr>
          <p:spPr bwMode="auto">
            <a:xfrm flipH="1" flipV="1">
              <a:off x="4644" y="3157"/>
              <a:ext cx="175" cy="60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rot="10800000"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2801600" y="5181600"/>
            <a:ext cx="4419600" cy="2311400"/>
            <a:chOff x="1776" y="3360"/>
            <a:chExt cx="2304" cy="1160"/>
          </a:xfrm>
        </p:grpSpPr>
        <p:grpSp>
          <p:nvGrpSpPr>
            <p:cNvPr id="6" name="Group 82"/>
            <p:cNvGrpSpPr>
              <a:grpSpLocks/>
            </p:cNvGrpSpPr>
            <p:nvPr/>
          </p:nvGrpSpPr>
          <p:grpSpPr bwMode="auto">
            <a:xfrm>
              <a:off x="1776" y="3360"/>
              <a:ext cx="576" cy="296"/>
              <a:chOff x="433" y="3168"/>
              <a:chExt cx="576" cy="296"/>
            </a:xfrm>
          </p:grpSpPr>
          <p:sp>
            <p:nvSpPr>
              <p:cNvPr id="52307" name="Rectangle 8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08" name="Rectangle 8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09" name="Rectangle 8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10" name="Rectangle 8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7" name="Group 87"/>
            <p:cNvGrpSpPr>
              <a:grpSpLocks/>
            </p:cNvGrpSpPr>
            <p:nvPr/>
          </p:nvGrpSpPr>
          <p:grpSpPr bwMode="auto">
            <a:xfrm flipH="1">
              <a:off x="2352" y="3360"/>
              <a:ext cx="576" cy="296"/>
              <a:chOff x="433" y="3168"/>
              <a:chExt cx="576" cy="296"/>
            </a:xfrm>
          </p:grpSpPr>
          <p:sp>
            <p:nvSpPr>
              <p:cNvPr id="52312" name="Rectangle 8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13" name="Rectangle 8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14" name="Rectangle 9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15" name="Rectangle 9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2928" y="3360"/>
              <a:ext cx="576" cy="296"/>
              <a:chOff x="433" y="3168"/>
              <a:chExt cx="576" cy="296"/>
            </a:xfrm>
          </p:grpSpPr>
          <p:sp>
            <p:nvSpPr>
              <p:cNvPr id="52317" name="Rectangle 9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18" name="Rectangle 9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19" name="Rectangle 9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20" name="Rectangle 9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9" name="Group 97"/>
            <p:cNvGrpSpPr>
              <a:grpSpLocks/>
            </p:cNvGrpSpPr>
            <p:nvPr/>
          </p:nvGrpSpPr>
          <p:grpSpPr bwMode="auto">
            <a:xfrm flipH="1">
              <a:off x="3504" y="3360"/>
              <a:ext cx="576" cy="296"/>
              <a:chOff x="433" y="3168"/>
              <a:chExt cx="576" cy="296"/>
            </a:xfrm>
          </p:grpSpPr>
          <p:sp>
            <p:nvSpPr>
              <p:cNvPr id="52322" name="Rectangle 9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23" name="Rectangle 9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24" name="Rectangle 10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25" name="Rectangle 10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0" name="Group 102"/>
            <p:cNvGrpSpPr>
              <a:grpSpLocks/>
            </p:cNvGrpSpPr>
            <p:nvPr/>
          </p:nvGrpSpPr>
          <p:grpSpPr bwMode="auto">
            <a:xfrm flipV="1">
              <a:off x="1776" y="3648"/>
              <a:ext cx="576" cy="296"/>
              <a:chOff x="433" y="3168"/>
              <a:chExt cx="576" cy="296"/>
            </a:xfrm>
          </p:grpSpPr>
          <p:sp>
            <p:nvSpPr>
              <p:cNvPr id="52327" name="Rectangle 10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28" name="Rectangle 10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29" name="Rectangle 10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30" name="Rectangle 10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1" name="Group 107"/>
            <p:cNvGrpSpPr>
              <a:grpSpLocks/>
            </p:cNvGrpSpPr>
            <p:nvPr/>
          </p:nvGrpSpPr>
          <p:grpSpPr bwMode="auto">
            <a:xfrm flipH="1" flipV="1">
              <a:off x="2352" y="3648"/>
              <a:ext cx="576" cy="296"/>
              <a:chOff x="433" y="3168"/>
              <a:chExt cx="576" cy="296"/>
            </a:xfrm>
          </p:grpSpPr>
          <p:sp>
            <p:nvSpPr>
              <p:cNvPr id="52332" name="Rectangle 10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33" name="Rectangle 10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34" name="Rectangle 11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35" name="Rectangle 11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2" name="Group 112"/>
            <p:cNvGrpSpPr>
              <a:grpSpLocks/>
            </p:cNvGrpSpPr>
            <p:nvPr/>
          </p:nvGrpSpPr>
          <p:grpSpPr bwMode="auto">
            <a:xfrm flipV="1">
              <a:off x="2928" y="3648"/>
              <a:ext cx="576" cy="296"/>
              <a:chOff x="433" y="3168"/>
              <a:chExt cx="576" cy="296"/>
            </a:xfrm>
          </p:grpSpPr>
          <p:sp>
            <p:nvSpPr>
              <p:cNvPr id="52337" name="Rectangle 11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38" name="Rectangle 11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39" name="Rectangle 11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40" name="Rectangle 11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3" name="Group 117"/>
            <p:cNvGrpSpPr>
              <a:grpSpLocks/>
            </p:cNvGrpSpPr>
            <p:nvPr/>
          </p:nvGrpSpPr>
          <p:grpSpPr bwMode="auto">
            <a:xfrm flipH="1" flipV="1">
              <a:off x="3504" y="3648"/>
              <a:ext cx="576" cy="296"/>
              <a:chOff x="433" y="3168"/>
              <a:chExt cx="576" cy="296"/>
            </a:xfrm>
          </p:grpSpPr>
          <p:sp>
            <p:nvSpPr>
              <p:cNvPr id="52342" name="Rectangle 11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43" name="Rectangle 11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44" name="Rectangle 12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45" name="Rectangle 12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4" name="Group 122"/>
            <p:cNvGrpSpPr>
              <a:grpSpLocks/>
            </p:cNvGrpSpPr>
            <p:nvPr/>
          </p:nvGrpSpPr>
          <p:grpSpPr bwMode="auto">
            <a:xfrm>
              <a:off x="1776" y="3936"/>
              <a:ext cx="576" cy="296"/>
              <a:chOff x="433" y="3168"/>
              <a:chExt cx="576" cy="296"/>
            </a:xfrm>
          </p:grpSpPr>
          <p:sp>
            <p:nvSpPr>
              <p:cNvPr id="52347" name="Rectangle 12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48" name="Rectangle 12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49" name="Rectangle 12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50" name="Rectangle 12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5" name="Group 127"/>
            <p:cNvGrpSpPr>
              <a:grpSpLocks/>
            </p:cNvGrpSpPr>
            <p:nvPr/>
          </p:nvGrpSpPr>
          <p:grpSpPr bwMode="auto">
            <a:xfrm flipH="1">
              <a:off x="2352" y="3936"/>
              <a:ext cx="576" cy="296"/>
              <a:chOff x="433" y="3168"/>
              <a:chExt cx="576" cy="296"/>
            </a:xfrm>
          </p:grpSpPr>
          <p:sp>
            <p:nvSpPr>
              <p:cNvPr id="52352" name="Rectangle 12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53" name="Rectangle 12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54" name="Rectangle 13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55" name="Rectangle 13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6" name="Group 132"/>
            <p:cNvGrpSpPr>
              <a:grpSpLocks/>
            </p:cNvGrpSpPr>
            <p:nvPr/>
          </p:nvGrpSpPr>
          <p:grpSpPr bwMode="auto">
            <a:xfrm>
              <a:off x="2928" y="3936"/>
              <a:ext cx="576" cy="296"/>
              <a:chOff x="433" y="3168"/>
              <a:chExt cx="576" cy="296"/>
            </a:xfrm>
          </p:grpSpPr>
          <p:sp>
            <p:nvSpPr>
              <p:cNvPr id="52357" name="Rectangle 13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58" name="Rectangle 13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59" name="Rectangle 13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60" name="Rectangle 13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7" name="Group 137"/>
            <p:cNvGrpSpPr>
              <a:grpSpLocks/>
            </p:cNvGrpSpPr>
            <p:nvPr/>
          </p:nvGrpSpPr>
          <p:grpSpPr bwMode="auto">
            <a:xfrm flipH="1">
              <a:off x="3504" y="3936"/>
              <a:ext cx="576" cy="296"/>
              <a:chOff x="433" y="3168"/>
              <a:chExt cx="576" cy="296"/>
            </a:xfrm>
          </p:grpSpPr>
          <p:sp>
            <p:nvSpPr>
              <p:cNvPr id="52362" name="Rectangle 13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63" name="Rectangle 13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64" name="Rectangle 14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65" name="Rectangle 14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8" name="Group 142"/>
            <p:cNvGrpSpPr>
              <a:grpSpLocks/>
            </p:cNvGrpSpPr>
            <p:nvPr/>
          </p:nvGrpSpPr>
          <p:grpSpPr bwMode="auto">
            <a:xfrm flipV="1">
              <a:off x="1776" y="4224"/>
              <a:ext cx="576" cy="296"/>
              <a:chOff x="433" y="3168"/>
              <a:chExt cx="576" cy="296"/>
            </a:xfrm>
          </p:grpSpPr>
          <p:sp>
            <p:nvSpPr>
              <p:cNvPr id="52367" name="Rectangle 14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68" name="Rectangle 14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69" name="Rectangle 14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70" name="Rectangle 14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9" name="Group 147"/>
            <p:cNvGrpSpPr>
              <a:grpSpLocks/>
            </p:cNvGrpSpPr>
            <p:nvPr/>
          </p:nvGrpSpPr>
          <p:grpSpPr bwMode="auto">
            <a:xfrm flipH="1" flipV="1">
              <a:off x="2352" y="4224"/>
              <a:ext cx="576" cy="296"/>
              <a:chOff x="433" y="3168"/>
              <a:chExt cx="576" cy="296"/>
            </a:xfrm>
          </p:grpSpPr>
          <p:sp>
            <p:nvSpPr>
              <p:cNvPr id="52372" name="Rectangle 14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73" name="Rectangle 14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74" name="Rectangle 15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75" name="Rectangle 15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0" name="Group 152"/>
            <p:cNvGrpSpPr>
              <a:grpSpLocks/>
            </p:cNvGrpSpPr>
            <p:nvPr/>
          </p:nvGrpSpPr>
          <p:grpSpPr bwMode="auto">
            <a:xfrm flipV="1">
              <a:off x="2928" y="4224"/>
              <a:ext cx="576" cy="296"/>
              <a:chOff x="433" y="3168"/>
              <a:chExt cx="576" cy="296"/>
            </a:xfrm>
          </p:grpSpPr>
          <p:sp>
            <p:nvSpPr>
              <p:cNvPr id="52377" name="Rectangle 153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78" name="Rectangle 15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79" name="Rectangle 155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80" name="Rectangle 15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1" name="Group 157"/>
            <p:cNvGrpSpPr>
              <a:grpSpLocks/>
            </p:cNvGrpSpPr>
            <p:nvPr/>
          </p:nvGrpSpPr>
          <p:grpSpPr bwMode="auto">
            <a:xfrm flipH="1" flipV="1">
              <a:off x="3504" y="4224"/>
              <a:ext cx="576" cy="296"/>
              <a:chOff x="433" y="3168"/>
              <a:chExt cx="576" cy="296"/>
            </a:xfrm>
          </p:grpSpPr>
          <p:sp>
            <p:nvSpPr>
              <p:cNvPr id="52382" name="Rectangle 158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83" name="Rectangle 15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84" name="Rectangle 160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2385" name="Rectangle 16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52386" name="Text Box 162"/>
          <p:cNvSpPr txBox="1">
            <a:spLocks noChangeArrowheads="1"/>
          </p:cNvSpPr>
          <p:nvPr/>
        </p:nvSpPr>
        <p:spPr bwMode="auto">
          <a:xfrm>
            <a:off x="6553200" y="10668000"/>
            <a:ext cx="5257800" cy="23812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182880" tIns="91440" rIns="182880" bIns="91440">
            <a:spAutoFit/>
          </a:bodyPr>
          <a:lstStyle/>
          <a:p>
            <a:pPr defTabSz="1828800"/>
            <a:r>
              <a:rPr lang="en-US" b="1"/>
              <a:t>Reduces litho requirement of array for same CMOS driver capability</a:t>
            </a:r>
          </a:p>
        </p:txBody>
      </p:sp>
      <p:sp>
        <p:nvSpPr>
          <p:cNvPr id="52387" name="Rectangle 163"/>
          <p:cNvSpPr>
            <a:spLocks noChangeArrowheads="1"/>
          </p:cNvSpPr>
          <p:nvPr/>
        </p:nvSpPr>
        <p:spPr bwMode="auto">
          <a:xfrm rot="-5400000">
            <a:off x="1981200" y="7772400"/>
            <a:ext cx="18288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eaVert" wrap="none" lIns="182880" tIns="91440" rIns="182880" bIns="91440" anchor="ctr"/>
          <a:lstStyle/>
          <a:p>
            <a:pPr algn="ctr" defTabSz="1828800"/>
            <a:r>
              <a:rPr lang="en-US"/>
              <a:t>2K x 1K x 2</a:t>
            </a:r>
          </a:p>
          <a:p>
            <a:pPr algn="ctr" defTabSz="1828800"/>
            <a:r>
              <a:rPr lang="en-US"/>
              <a:t>@20.5nm</a:t>
            </a:r>
          </a:p>
        </p:txBody>
      </p:sp>
      <p:sp>
        <p:nvSpPr>
          <p:cNvPr id="52388" name="Rectangle 164"/>
          <p:cNvSpPr>
            <a:spLocks noChangeArrowheads="1"/>
          </p:cNvSpPr>
          <p:nvPr/>
        </p:nvSpPr>
        <p:spPr bwMode="auto">
          <a:xfrm>
            <a:off x="12801600" y="8382000"/>
            <a:ext cx="4498975" cy="2247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r>
              <a:rPr lang="en-US"/>
              <a:t>2K x 1K x 2</a:t>
            </a:r>
          </a:p>
          <a:p>
            <a:pPr algn="ctr" defTabSz="1828800"/>
            <a:r>
              <a:rPr lang="en-US"/>
              <a:t>@~25nm</a:t>
            </a:r>
          </a:p>
        </p:txBody>
      </p:sp>
      <p:sp>
        <p:nvSpPr>
          <p:cNvPr id="52389" name="Line 165"/>
          <p:cNvSpPr>
            <a:spLocks noChangeShapeType="1"/>
          </p:cNvSpPr>
          <p:nvPr/>
        </p:nvSpPr>
        <p:spPr bwMode="auto">
          <a:xfrm>
            <a:off x="1066800" y="5334000"/>
            <a:ext cx="3657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90" name="Line 166"/>
          <p:cNvSpPr>
            <a:spLocks noChangeShapeType="1"/>
          </p:cNvSpPr>
          <p:nvPr/>
        </p:nvSpPr>
        <p:spPr bwMode="auto">
          <a:xfrm>
            <a:off x="1066800" y="7162800"/>
            <a:ext cx="3657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91" name="Line 167"/>
          <p:cNvSpPr>
            <a:spLocks noChangeShapeType="1"/>
          </p:cNvSpPr>
          <p:nvPr/>
        </p:nvSpPr>
        <p:spPr bwMode="auto">
          <a:xfrm>
            <a:off x="1066800" y="5334000"/>
            <a:ext cx="0" cy="1828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92" name="Line 168"/>
          <p:cNvSpPr>
            <a:spLocks noChangeShapeType="1"/>
          </p:cNvSpPr>
          <p:nvPr/>
        </p:nvSpPr>
        <p:spPr bwMode="auto">
          <a:xfrm>
            <a:off x="4724400" y="5334000"/>
            <a:ext cx="0" cy="1828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50" name="Line 226"/>
          <p:cNvSpPr>
            <a:spLocks noChangeShapeType="1"/>
          </p:cNvSpPr>
          <p:nvPr/>
        </p:nvSpPr>
        <p:spPr bwMode="auto">
          <a:xfrm flipV="1">
            <a:off x="14478000" y="5181600"/>
            <a:ext cx="609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51" name="Line 227"/>
          <p:cNvSpPr>
            <a:spLocks noChangeShapeType="1"/>
          </p:cNvSpPr>
          <p:nvPr/>
        </p:nvSpPr>
        <p:spPr bwMode="auto">
          <a:xfrm flipV="1">
            <a:off x="15011400" y="51816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53" name="Line 229"/>
          <p:cNvSpPr>
            <a:spLocks noChangeShapeType="1"/>
          </p:cNvSpPr>
          <p:nvPr/>
        </p:nvSpPr>
        <p:spPr bwMode="auto">
          <a:xfrm flipV="1">
            <a:off x="16687800" y="51816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80" name="Line 256"/>
          <p:cNvSpPr>
            <a:spLocks noChangeShapeType="1"/>
          </p:cNvSpPr>
          <p:nvPr/>
        </p:nvSpPr>
        <p:spPr bwMode="auto">
          <a:xfrm>
            <a:off x="12801600" y="5410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81" name="Line 257"/>
          <p:cNvSpPr>
            <a:spLocks noChangeShapeType="1"/>
          </p:cNvSpPr>
          <p:nvPr/>
        </p:nvSpPr>
        <p:spPr bwMode="auto">
          <a:xfrm>
            <a:off x="12801600" y="57912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96" name="Line 272"/>
          <p:cNvSpPr>
            <a:spLocks noChangeShapeType="1"/>
          </p:cNvSpPr>
          <p:nvPr/>
        </p:nvSpPr>
        <p:spPr bwMode="auto">
          <a:xfrm flipV="1">
            <a:off x="12801600" y="51816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97" name="Line 273"/>
          <p:cNvSpPr>
            <a:spLocks noChangeShapeType="1"/>
          </p:cNvSpPr>
          <p:nvPr/>
        </p:nvSpPr>
        <p:spPr bwMode="auto">
          <a:xfrm flipV="1">
            <a:off x="13411200" y="5715000"/>
            <a:ext cx="609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98" name="Line 274"/>
          <p:cNvSpPr>
            <a:spLocks noChangeShapeType="1"/>
          </p:cNvSpPr>
          <p:nvPr/>
        </p:nvSpPr>
        <p:spPr bwMode="auto">
          <a:xfrm flipV="1">
            <a:off x="13944600" y="57150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499" name="Line 275"/>
          <p:cNvSpPr>
            <a:spLocks noChangeShapeType="1"/>
          </p:cNvSpPr>
          <p:nvPr/>
        </p:nvSpPr>
        <p:spPr bwMode="auto">
          <a:xfrm flipV="1">
            <a:off x="15544800" y="5715000"/>
            <a:ext cx="609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0" name="Line 276"/>
          <p:cNvSpPr>
            <a:spLocks noChangeShapeType="1"/>
          </p:cNvSpPr>
          <p:nvPr/>
        </p:nvSpPr>
        <p:spPr bwMode="auto">
          <a:xfrm>
            <a:off x="16154400" y="57150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1" name="Line 277"/>
          <p:cNvSpPr>
            <a:spLocks noChangeShapeType="1"/>
          </p:cNvSpPr>
          <p:nvPr/>
        </p:nvSpPr>
        <p:spPr bwMode="auto">
          <a:xfrm flipV="1">
            <a:off x="14478000" y="6324600"/>
            <a:ext cx="609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2" name="Line 278"/>
          <p:cNvSpPr>
            <a:spLocks noChangeShapeType="1"/>
          </p:cNvSpPr>
          <p:nvPr/>
        </p:nvSpPr>
        <p:spPr bwMode="auto">
          <a:xfrm flipV="1">
            <a:off x="15011400" y="63246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3" name="Line 279"/>
          <p:cNvSpPr>
            <a:spLocks noChangeShapeType="1"/>
          </p:cNvSpPr>
          <p:nvPr/>
        </p:nvSpPr>
        <p:spPr bwMode="auto">
          <a:xfrm flipV="1">
            <a:off x="16687800" y="63246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4" name="Line 280"/>
          <p:cNvSpPr>
            <a:spLocks noChangeShapeType="1"/>
          </p:cNvSpPr>
          <p:nvPr/>
        </p:nvSpPr>
        <p:spPr bwMode="auto">
          <a:xfrm flipV="1">
            <a:off x="12801600" y="63246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5" name="Line 281"/>
          <p:cNvSpPr>
            <a:spLocks noChangeShapeType="1"/>
          </p:cNvSpPr>
          <p:nvPr/>
        </p:nvSpPr>
        <p:spPr bwMode="auto">
          <a:xfrm flipV="1">
            <a:off x="13411200" y="6858000"/>
            <a:ext cx="609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6" name="Line 282"/>
          <p:cNvSpPr>
            <a:spLocks noChangeShapeType="1"/>
          </p:cNvSpPr>
          <p:nvPr/>
        </p:nvSpPr>
        <p:spPr bwMode="auto">
          <a:xfrm flipV="1">
            <a:off x="13944600" y="68580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7" name="Line 283"/>
          <p:cNvSpPr>
            <a:spLocks noChangeShapeType="1"/>
          </p:cNvSpPr>
          <p:nvPr/>
        </p:nvSpPr>
        <p:spPr bwMode="auto">
          <a:xfrm flipV="1">
            <a:off x="15544800" y="6858000"/>
            <a:ext cx="609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8" name="Line 284"/>
          <p:cNvSpPr>
            <a:spLocks noChangeShapeType="1"/>
          </p:cNvSpPr>
          <p:nvPr/>
        </p:nvSpPr>
        <p:spPr bwMode="auto">
          <a:xfrm>
            <a:off x="16154400" y="68580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09" name="Line 285"/>
          <p:cNvSpPr>
            <a:spLocks noChangeShapeType="1"/>
          </p:cNvSpPr>
          <p:nvPr/>
        </p:nvSpPr>
        <p:spPr bwMode="auto">
          <a:xfrm flipV="1">
            <a:off x="14478000" y="7467600"/>
            <a:ext cx="6096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10" name="Line 286"/>
          <p:cNvSpPr>
            <a:spLocks noChangeShapeType="1"/>
          </p:cNvSpPr>
          <p:nvPr/>
        </p:nvSpPr>
        <p:spPr bwMode="auto">
          <a:xfrm flipV="1">
            <a:off x="15011400" y="74676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11" name="Line 287"/>
          <p:cNvSpPr>
            <a:spLocks noChangeShapeType="1"/>
          </p:cNvSpPr>
          <p:nvPr/>
        </p:nvSpPr>
        <p:spPr bwMode="auto">
          <a:xfrm flipV="1">
            <a:off x="16687800" y="74676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12" name="Line 288"/>
          <p:cNvSpPr>
            <a:spLocks noChangeShapeType="1"/>
          </p:cNvSpPr>
          <p:nvPr/>
        </p:nvSpPr>
        <p:spPr bwMode="auto">
          <a:xfrm flipV="1">
            <a:off x="12801600" y="7467600"/>
            <a:ext cx="533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17" name="Line 293"/>
          <p:cNvSpPr>
            <a:spLocks noChangeShapeType="1"/>
          </p:cNvSpPr>
          <p:nvPr/>
        </p:nvSpPr>
        <p:spPr bwMode="auto">
          <a:xfrm>
            <a:off x="12801600" y="6553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18" name="Line 294"/>
          <p:cNvSpPr>
            <a:spLocks noChangeShapeType="1"/>
          </p:cNvSpPr>
          <p:nvPr/>
        </p:nvSpPr>
        <p:spPr bwMode="auto">
          <a:xfrm>
            <a:off x="12801600" y="69342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19" name="Line 295"/>
          <p:cNvSpPr>
            <a:spLocks noChangeShapeType="1"/>
          </p:cNvSpPr>
          <p:nvPr/>
        </p:nvSpPr>
        <p:spPr bwMode="auto">
          <a:xfrm>
            <a:off x="13868400" y="70866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0" name="Line 296"/>
          <p:cNvSpPr>
            <a:spLocks noChangeShapeType="1"/>
          </p:cNvSpPr>
          <p:nvPr/>
        </p:nvSpPr>
        <p:spPr bwMode="auto">
          <a:xfrm>
            <a:off x="13868400" y="52578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1" name="Line 297"/>
          <p:cNvSpPr>
            <a:spLocks noChangeShapeType="1"/>
          </p:cNvSpPr>
          <p:nvPr/>
        </p:nvSpPr>
        <p:spPr bwMode="auto">
          <a:xfrm>
            <a:off x="13868400" y="60198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2" name="Line 298"/>
          <p:cNvSpPr>
            <a:spLocks noChangeShapeType="1"/>
          </p:cNvSpPr>
          <p:nvPr/>
        </p:nvSpPr>
        <p:spPr bwMode="auto">
          <a:xfrm>
            <a:off x="13868400" y="64008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3" name="Line 299"/>
          <p:cNvSpPr>
            <a:spLocks noChangeShapeType="1"/>
          </p:cNvSpPr>
          <p:nvPr/>
        </p:nvSpPr>
        <p:spPr bwMode="auto">
          <a:xfrm>
            <a:off x="15011400" y="5410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4" name="Line 300"/>
          <p:cNvSpPr>
            <a:spLocks noChangeShapeType="1"/>
          </p:cNvSpPr>
          <p:nvPr/>
        </p:nvSpPr>
        <p:spPr bwMode="auto">
          <a:xfrm>
            <a:off x="15011400" y="57912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5" name="Line 301"/>
          <p:cNvSpPr>
            <a:spLocks noChangeShapeType="1"/>
          </p:cNvSpPr>
          <p:nvPr/>
        </p:nvSpPr>
        <p:spPr bwMode="auto">
          <a:xfrm>
            <a:off x="15011400" y="6553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6" name="Line 302"/>
          <p:cNvSpPr>
            <a:spLocks noChangeShapeType="1"/>
          </p:cNvSpPr>
          <p:nvPr/>
        </p:nvSpPr>
        <p:spPr bwMode="auto">
          <a:xfrm>
            <a:off x="15011400" y="69342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7" name="Line 303"/>
          <p:cNvSpPr>
            <a:spLocks noChangeShapeType="1"/>
          </p:cNvSpPr>
          <p:nvPr/>
        </p:nvSpPr>
        <p:spPr bwMode="auto">
          <a:xfrm>
            <a:off x="16078200" y="70866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8" name="Line 304"/>
          <p:cNvSpPr>
            <a:spLocks noChangeShapeType="1"/>
          </p:cNvSpPr>
          <p:nvPr/>
        </p:nvSpPr>
        <p:spPr bwMode="auto">
          <a:xfrm>
            <a:off x="16078200" y="52578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29" name="Line 305"/>
          <p:cNvSpPr>
            <a:spLocks noChangeShapeType="1"/>
          </p:cNvSpPr>
          <p:nvPr/>
        </p:nvSpPr>
        <p:spPr bwMode="auto">
          <a:xfrm>
            <a:off x="16078200" y="60198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0" name="Line 306"/>
          <p:cNvSpPr>
            <a:spLocks noChangeShapeType="1"/>
          </p:cNvSpPr>
          <p:nvPr/>
        </p:nvSpPr>
        <p:spPr bwMode="auto">
          <a:xfrm>
            <a:off x="16078200" y="64008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1" name="Line 307"/>
          <p:cNvSpPr>
            <a:spLocks noChangeShapeType="1"/>
          </p:cNvSpPr>
          <p:nvPr/>
        </p:nvSpPr>
        <p:spPr bwMode="auto">
          <a:xfrm>
            <a:off x="17221200" y="5410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2" name="Line 308"/>
          <p:cNvSpPr>
            <a:spLocks noChangeShapeType="1"/>
          </p:cNvSpPr>
          <p:nvPr/>
        </p:nvSpPr>
        <p:spPr bwMode="auto">
          <a:xfrm>
            <a:off x="17221200" y="57912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3" name="Line 309"/>
          <p:cNvSpPr>
            <a:spLocks noChangeShapeType="1"/>
          </p:cNvSpPr>
          <p:nvPr/>
        </p:nvSpPr>
        <p:spPr bwMode="auto">
          <a:xfrm>
            <a:off x="17221200" y="6553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4" name="Line 310"/>
          <p:cNvSpPr>
            <a:spLocks noChangeShapeType="1"/>
          </p:cNvSpPr>
          <p:nvPr/>
        </p:nvSpPr>
        <p:spPr bwMode="auto">
          <a:xfrm>
            <a:off x="17221200" y="6934200"/>
            <a:ext cx="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7600" y="4876800"/>
            <a:ext cx="4419600" cy="2311400"/>
            <a:chOff x="1776" y="3360"/>
            <a:chExt cx="2304" cy="11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76" y="3360"/>
              <a:ext cx="576" cy="296"/>
              <a:chOff x="433" y="3168"/>
              <a:chExt cx="576" cy="296"/>
            </a:xfrm>
          </p:grpSpPr>
          <p:sp>
            <p:nvSpPr>
              <p:cNvPr id="43012" name="Rectangle 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13" name="Rectangle 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14" name="Rectangle 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15" name="Rectangle 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flipH="1">
              <a:off x="2352" y="3360"/>
              <a:ext cx="576" cy="296"/>
              <a:chOff x="433" y="3168"/>
              <a:chExt cx="576" cy="296"/>
            </a:xfrm>
          </p:grpSpPr>
          <p:sp>
            <p:nvSpPr>
              <p:cNvPr id="43017" name="Rectangle 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18" name="Rectangle 1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19" name="Rectangle 1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20" name="Rectangle 1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928" y="3360"/>
              <a:ext cx="576" cy="296"/>
              <a:chOff x="433" y="3168"/>
              <a:chExt cx="576" cy="296"/>
            </a:xfrm>
          </p:grpSpPr>
          <p:sp>
            <p:nvSpPr>
              <p:cNvPr id="43022" name="Rectangle 1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23" name="Rectangle 1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24" name="Rectangle 1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25" name="Rectangle 1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 flipH="1">
              <a:off x="3504" y="3360"/>
              <a:ext cx="576" cy="296"/>
              <a:chOff x="433" y="3168"/>
              <a:chExt cx="576" cy="296"/>
            </a:xfrm>
          </p:grpSpPr>
          <p:sp>
            <p:nvSpPr>
              <p:cNvPr id="43027" name="Rectangle 1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28" name="Rectangle 2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29" name="Rectangle 2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30" name="Rectangle 2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flipV="1">
              <a:off x="1776" y="3648"/>
              <a:ext cx="576" cy="296"/>
              <a:chOff x="433" y="3168"/>
              <a:chExt cx="576" cy="296"/>
            </a:xfrm>
          </p:grpSpPr>
          <p:sp>
            <p:nvSpPr>
              <p:cNvPr id="43032" name="Rectangle 2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33" name="Rectangle 2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34" name="Rectangle 2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35" name="Rectangle 2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 flipH="1" flipV="1">
              <a:off x="2352" y="3648"/>
              <a:ext cx="576" cy="296"/>
              <a:chOff x="433" y="3168"/>
              <a:chExt cx="576" cy="296"/>
            </a:xfrm>
          </p:grpSpPr>
          <p:sp>
            <p:nvSpPr>
              <p:cNvPr id="43037" name="Rectangle 2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38" name="Rectangle 3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39" name="Rectangle 3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40" name="Rectangle 3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 flipV="1">
              <a:off x="2928" y="3648"/>
              <a:ext cx="576" cy="296"/>
              <a:chOff x="433" y="3168"/>
              <a:chExt cx="576" cy="296"/>
            </a:xfrm>
          </p:grpSpPr>
          <p:sp>
            <p:nvSpPr>
              <p:cNvPr id="43042" name="Rectangle 3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43" name="Rectangle 3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44" name="Rectangle 3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45" name="Rectangle 3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 flipH="1" flipV="1">
              <a:off x="3504" y="3648"/>
              <a:ext cx="576" cy="296"/>
              <a:chOff x="433" y="3168"/>
              <a:chExt cx="576" cy="296"/>
            </a:xfrm>
          </p:grpSpPr>
          <p:sp>
            <p:nvSpPr>
              <p:cNvPr id="43047" name="Rectangle 3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48" name="Rectangle 4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49" name="Rectangle 4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50" name="Rectangle 4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1776" y="3936"/>
              <a:ext cx="576" cy="296"/>
              <a:chOff x="433" y="3168"/>
              <a:chExt cx="576" cy="296"/>
            </a:xfrm>
          </p:grpSpPr>
          <p:sp>
            <p:nvSpPr>
              <p:cNvPr id="43052" name="Rectangle 4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53" name="Rectangle 4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54" name="Rectangle 4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55" name="Rectangle 4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 flipH="1">
              <a:off x="2352" y="3936"/>
              <a:ext cx="576" cy="296"/>
              <a:chOff x="433" y="3168"/>
              <a:chExt cx="576" cy="296"/>
            </a:xfrm>
          </p:grpSpPr>
          <p:sp>
            <p:nvSpPr>
              <p:cNvPr id="43057" name="Rectangle 4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58" name="Rectangle 5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59" name="Rectangle 5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60" name="Rectangle 5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928" y="3936"/>
              <a:ext cx="576" cy="296"/>
              <a:chOff x="433" y="3168"/>
              <a:chExt cx="576" cy="296"/>
            </a:xfrm>
          </p:grpSpPr>
          <p:sp>
            <p:nvSpPr>
              <p:cNvPr id="43062" name="Rectangle 5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63" name="Rectangle 5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64" name="Rectangle 5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65" name="Rectangle 5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 flipH="1">
              <a:off x="3504" y="3936"/>
              <a:ext cx="576" cy="296"/>
              <a:chOff x="433" y="3168"/>
              <a:chExt cx="576" cy="296"/>
            </a:xfrm>
          </p:grpSpPr>
          <p:sp>
            <p:nvSpPr>
              <p:cNvPr id="43067" name="Rectangle 5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68" name="Rectangle 6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69" name="Rectangle 6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70" name="Rectangle 6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 flipV="1">
              <a:off x="1776" y="4224"/>
              <a:ext cx="576" cy="296"/>
              <a:chOff x="433" y="3168"/>
              <a:chExt cx="576" cy="296"/>
            </a:xfrm>
          </p:grpSpPr>
          <p:sp>
            <p:nvSpPr>
              <p:cNvPr id="43072" name="Rectangle 6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73" name="Rectangle 6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74" name="Rectangle 6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75" name="Rectangle 6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 flipH="1" flipV="1">
              <a:off x="2352" y="4224"/>
              <a:ext cx="576" cy="296"/>
              <a:chOff x="433" y="3168"/>
              <a:chExt cx="576" cy="296"/>
            </a:xfrm>
          </p:grpSpPr>
          <p:sp>
            <p:nvSpPr>
              <p:cNvPr id="43077" name="Rectangle 6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78" name="Rectangle 7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79" name="Rectangle 7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80" name="Rectangle 7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7" name="Group 73"/>
            <p:cNvGrpSpPr>
              <a:grpSpLocks/>
            </p:cNvGrpSpPr>
            <p:nvPr/>
          </p:nvGrpSpPr>
          <p:grpSpPr bwMode="auto">
            <a:xfrm flipV="1">
              <a:off x="2928" y="4224"/>
              <a:ext cx="576" cy="296"/>
              <a:chOff x="433" y="3168"/>
              <a:chExt cx="576" cy="296"/>
            </a:xfrm>
          </p:grpSpPr>
          <p:sp>
            <p:nvSpPr>
              <p:cNvPr id="43082" name="Rectangle 7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83" name="Rectangle 7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84" name="Rectangle 7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85" name="Rectangle 7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 flipH="1" flipV="1">
              <a:off x="3504" y="4224"/>
              <a:ext cx="576" cy="296"/>
              <a:chOff x="433" y="3168"/>
              <a:chExt cx="576" cy="296"/>
            </a:xfrm>
          </p:grpSpPr>
          <p:sp>
            <p:nvSpPr>
              <p:cNvPr id="43087" name="Rectangle 7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88" name="Rectangle 8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89" name="Rectangle 8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43090" name="Rectangle 8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43091" name="Line 83"/>
          <p:cNvSpPr>
            <a:spLocks noChangeShapeType="1"/>
          </p:cNvSpPr>
          <p:nvPr/>
        </p:nvSpPr>
        <p:spPr bwMode="auto">
          <a:xfrm>
            <a:off x="11277600" y="5638800"/>
            <a:ext cx="20764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2" name="Rectangle 84" descr="Light upward diagonal"/>
          <p:cNvSpPr>
            <a:spLocks noChangeArrowheads="1"/>
          </p:cNvSpPr>
          <p:nvPr/>
        </p:nvSpPr>
        <p:spPr bwMode="auto">
          <a:xfrm>
            <a:off x="10668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43093" name="Rectangle 85" descr="Light upward diagonal"/>
          <p:cNvSpPr>
            <a:spLocks noChangeArrowheads="1"/>
          </p:cNvSpPr>
          <p:nvPr/>
        </p:nvSpPr>
        <p:spPr bwMode="auto">
          <a:xfrm>
            <a:off x="19812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43094" name="Rectangle 86" descr="Light upward diagonal"/>
          <p:cNvSpPr>
            <a:spLocks noChangeArrowheads="1"/>
          </p:cNvSpPr>
          <p:nvPr/>
        </p:nvSpPr>
        <p:spPr bwMode="auto">
          <a:xfrm>
            <a:off x="28956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43095" name="Rectangle 87" descr="Light upward diagonal"/>
          <p:cNvSpPr>
            <a:spLocks noChangeArrowheads="1"/>
          </p:cNvSpPr>
          <p:nvPr/>
        </p:nvSpPr>
        <p:spPr bwMode="auto">
          <a:xfrm>
            <a:off x="38100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43096" name="Rectangle 88" descr="Light downward diagonal"/>
          <p:cNvSpPr>
            <a:spLocks noChangeArrowheads="1"/>
          </p:cNvSpPr>
          <p:nvPr/>
        </p:nvSpPr>
        <p:spPr bwMode="auto">
          <a:xfrm>
            <a:off x="1066800" y="4765675"/>
            <a:ext cx="3657600" cy="568325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43097" name="Line 89"/>
          <p:cNvSpPr>
            <a:spLocks noChangeShapeType="1"/>
          </p:cNvSpPr>
          <p:nvPr/>
        </p:nvSpPr>
        <p:spPr bwMode="auto">
          <a:xfrm>
            <a:off x="1066800" y="59436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8" name="Text Box 90"/>
          <p:cNvSpPr txBox="1">
            <a:spLocks noChangeArrowheads="1"/>
          </p:cNvSpPr>
          <p:nvPr/>
        </p:nvSpPr>
        <p:spPr bwMode="auto">
          <a:xfrm>
            <a:off x="1219200" y="8229600"/>
            <a:ext cx="35147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7200" b="1"/>
              <a:t>20.5nm</a:t>
            </a:r>
          </a:p>
        </p:txBody>
      </p:sp>
      <p:sp>
        <p:nvSpPr>
          <p:cNvPr id="43099" name="Line 91"/>
          <p:cNvSpPr>
            <a:spLocks noChangeShapeType="1"/>
          </p:cNvSpPr>
          <p:nvPr/>
        </p:nvSpPr>
        <p:spPr bwMode="auto">
          <a:xfrm>
            <a:off x="1066800" y="433705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100" name="Text Box 92"/>
          <p:cNvSpPr txBox="1">
            <a:spLocks noChangeArrowheads="1"/>
          </p:cNvSpPr>
          <p:nvPr/>
        </p:nvSpPr>
        <p:spPr bwMode="auto">
          <a:xfrm>
            <a:off x="2133600" y="3930650"/>
            <a:ext cx="2184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2048+4 + 2*41p</a:t>
            </a:r>
          </a:p>
          <a:p>
            <a:pPr defTabSz="1828800"/>
            <a:r>
              <a:rPr lang="en-US" sz="2000" b="1"/>
              <a:t>87.5um</a:t>
            </a:r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>
            <a:off x="5029200" y="4724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102" name="Text Box 94"/>
          <p:cNvSpPr txBox="1">
            <a:spLocks noChangeArrowheads="1"/>
          </p:cNvSpPr>
          <p:nvPr/>
        </p:nvSpPr>
        <p:spPr bwMode="auto">
          <a:xfrm>
            <a:off x="5029200" y="5638800"/>
            <a:ext cx="22558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1024+4+ 2*318p</a:t>
            </a:r>
          </a:p>
          <a:p>
            <a:pPr defTabSz="1828800"/>
            <a:r>
              <a:rPr lang="en-US" sz="2000" b="1"/>
              <a:t>68.19um</a:t>
            </a:r>
          </a:p>
        </p:txBody>
      </p:sp>
      <p:sp>
        <p:nvSpPr>
          <p:cNvPr id="43103" name="Rectangle 95" descr="Light downward diagonal"/>
          <p:cNvSpPr>
            <a:spLocks noChangeArrowheads="1"/>
          </p:cNvSpPr>
          <p:nvPr/>
        </p:nvSpPr>
        <p:spPr bwMode="auto">
          <a:xfrm>
            <a:off x="1066800" y="7162800"/>
            <a:ext cx="3657600" cy="568325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43104" name="Rectangle 96"/>
          <p:cNvSpPr>
            <a:spLocks noChangeArrowheads="1"/>
          </p:cNvSpPr>
          <p:nvPr/>
        </p:nvSpPr>
        <p:spPr bwMode="auto">
          <a:xfrm rot="-5400000">
            <a:off x="2133600" y="4267200"/>
            <a:ext cx="18288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 flipH="1">
            <a:off x="1219200" y="6248400"/>
            <a:ext cx="3429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06" name="Text Box 98"/>
          <p:cNvSpPr txBox="1">
            <a:spLocks noChangeArrowheads="1"/>
          </p:cNvSpPr>
          <p:nvPr/>
        </p:nvSpPr>
        <p:spPr bwMode="auto">
          <a:xfrm>
            <a:off x="12649200" y="8229600"/>
            <a:ext cx="35147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7200" b="1"/>
              <a:t>25.6nm</a:t>
            </a:r>
          </a:p>
        </p:txBody>
      </p:sp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9448800" y="5791200"/>
            <a:ext cx="16494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1024+4+41</a:t>
            </a:r>
          </a:p>
          <a:p>
            <a:pPr defTabSz="1828800"/>
            <a:r>
              <a:rPr lang="en-US" sz="2000" b="1"/>
              <a:t>54.6um</a:t>
            </a:r>
          </a:p>
        </p:txBody>
      </p:sp>
      <p:sp>
        <p:nvSpPr>
          <p:cNvPr id="43108" name="Line 100"/>
          <p:cNvSpPr>
            <a:spLocks noChangeShapeType="1"/>
          </p:cNvSpPr>
          <p:nvPr/>
        </p:nvSpPr>
        <p:spPr bwMode="auto">
          <a:xfrm flipV="1">
            <a:off x="10820400" y="48768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109" name="Line 101"/>
          <p:cNvSpPr>
            <a:spLocks noChangeShapeType="1"/>
          </p:cNvSpPr>
          <p:nvPr/>
        </p:nvSpPr>
        <p:spPr bwMode="auto">
          <a:xfrm>
            <a:off x="11277600" y="44196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110" name="Text Box 102"/>
          <p:cNvSpPr txBox="1">
            <a:spLocks noChangeArrowheads="1"/>
          </p:cNvSpPr>
          <p:nvPr/>
        </p:nvSpPr>
        <p:spPr bwMode="auto">
          <a:xfrm>
            <a:off x="12954000" y="3657600"/>
            <a:ext cx="23241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2048 + 4 + 2*41p</a:t>
            </a:r>
          </a:p>
          <a:p>
            <a:pPr defTabSz="1828800"/>
            <a:r>
              <a:rPr lang="en-US" sz="2000" b="1"/>
              <a:t>109.1um</a:t>
            </a:r>
          </a:p>
        </p:txBody>
      </p:sp>
      <p:sp>
        <p:nvSpPr>
          <p:cNvPr id="43111" name="Rectangle 103"/>
          <p:cNvSpPr>
            <a:spLocks noChangeArrowheads="1"/>
          </p:cNvSpPr>
          <p:nvPr/>
        </p:nvSpPr>
        <p:spPr bwMode="auto">
          <a:xfrm>
            <a:off x="11430000" y="4724400"/>
            <a:ext cx="4498975" cy="2247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2" name="Line 104"/>
          <p:cNvSpPr>
            <a:spLocks noChangeShapeType="1"/>
          </p:cNvSpPr>
          <p:nvPr/>
        </p:nvSpPr>
        <p:spPr bwMode="auto">
          <a:xfrm>
            <a:off x="13411200" y="5334000"/>
            <a:ext cx="2133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3" name="Line 105"/>
          <p:cNvSpPr>
            <a:spLocks noChangeShapeType="1"/>
          </p:cNvSpPr>
          <p:nvPr/>
        </p:nvSpPr>
        <p:spPr bwMode="auto">
          <a:xfrm flipH="1">
            <a:off x="11277600" y="5334000"/>
            <a:ext cx="2133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4" name="Line 106"/>
          <p:cNvSpPr>
            <a:spLocks noChangeShapeType="1"/>
          </p:cNvSpPr>
          <p:nvPr/>
        </p:nvSpPr>
        <p:spPr bwMode="auto">
          <a:xfrm flipH="1">
            <a:off x="13563600" y="5638800"/>
            <a:ext cx="2133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5" name="Text Box 107"/>
          <p:cNvSpPr txBox="1">
            <a:spLocks noChangeArrowheads="1"/>
          </p:cNvSpPr>
          <p:nvPr/>
        </p:nvSpPr>
        <p:spPr bwMode="auto">
          <a:xfrm>
            <a:off x="0" y="0"/>
            <a:ext cx="148955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6400" b="1"/>
              <a:t>Example of 202mm^2 128Gb estimate</a:t>
            </a:r>
            <a:endParaRPr lang="en-US"/>
          </a:p>
        </p:txBody>
      </p:sp>
      <p:graphicFrame>
        <p:nvGraphicFramePr>
          <p:cNvPr id="43160" name="Group 152"/>
          <p:cNvGraphicFramePr>
            <a:graphicFrameLocks noGrp="1"/>
          </p:cNvGraphicFramePr>
          <p:nvPr/>
        </p:nvGraphicFramePr>
        <p:xfrm>
          <a:off x="5334000" y="8686800"/>
          <a:ext cx="6400800" cy="4840351"/>
        </p:xfrm>
        <a:graphic>
          <a:graphicData uri="http://schemas.openxmlformats.org/drawingml/2006/table">
            <a:tbl>
              <a:tblPr/>
              <a:tblGrid>
                <a:gridCol w="2641600"/>
                <a:gridCol w="1930400"/>
                <a:gridCol w="182880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External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Quilt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Die size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202mm2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202mm2 ***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metallization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3+2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3+1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Array pitch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2x20.5nm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2x25.2nm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WC IR in RESET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2560 cells *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1248 cells **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WL leakage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2K cells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2K cells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Required WL Decoder Area/cell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1.364um2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1.364um2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 assumes double BL electrodes</a:t>
                      </a:r>
                    </a:p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 256*0.875 + 1K for quilt</a:t>
                      </a:r>
                    </a:p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*** ~7% area overhead for cluster termination at 8x8 clusters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152" name="Text Box 144"/>
          <p:cNvSpPr txBox="1">
            <a:spLocks noChangeArrowheads="1"/>
          </p:cNvSpPr>
          <p:nvPr/>
        </p:nvSpPr>
        <p:spPr bwMode="auto">
          <a:xfrm>
            <a:off x="1524000" y="1371600"/>
            <a:ext cx="13563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0" tIns="91440" rIns="182880" bIns="91440">
            <a:spAutoFit/>
          </a:bodyPr>
          <a:lstStyle/>
          <a:p>
            <a:pPr defTabSz="1828800"/>
            <a:r>
              <a:rPr lang="en-US"/>
              <a:t>Uses Intel analysis for NAND competitive lead product</a:t>
            </a:r>
          </a:p>
        </p:txBody>
      </p:sp>
      <p:sp>
        <p:nvSpPr>
          <p:cNvPr id="43153" name="Text Box 145"/>
          <p:cNvSpPr txBox="1">
            <a:spLocks noChangeArrowheads="1"/>
          </p:cNvSpPr>
          <p:nvPr/>
        </p:nvSpPr>
        <p:spPr bwMode="auto">
          <a:xfrm>
            <a:off x="381000" y="3048000"/>
            <a:ext cx="65627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b="1">
                <a:solidFill>
                  <a:srgbClr val="FF0000"/>
                </a:solidFill>
              </a:rPr>
              <a:t>From DK document 06-08-10</a:t>
            </a:r>
          </a:p>
        </p:txBody>
      </p:sp>
      <p:sp>
        <p:nvSpPr>
          <p:cNvPr id="43154" name="AutoShape 146"/>
          <p:cNvSpPr>
            <a:spLocks noChangeArrowheads="1"/>
          </p:cNvSpPr>
          <p:nvPr/>
        </p:nvSpPr>
        <p:spPr bwMode="auto">
          <a:xfrm>
            <a:off x="7315200" y="5486400"/>
            <a:ext cx="1524000" cy="1371600"/>
          </a:xfrm>
          <a:prstGeom prst="rightArrow">
            <a:avLst>
              <a:gd name="adj1" fmla="val 50000"/>
              <a:gd name="adj2" fmla="val 2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55" name="Text Box 147"/>
          <p:cNvSpPr txBox="1">
            <a:spLocks noChangeArrowheads="1"/>
          </p:cNvSpPr>
          <p:nvPr/>
        </p:nvSpPr>
        <p:spPr bwMode="auto">
          <a:xfrm>
            <a:off x="12192000" y="9448800"/>
            <a:ext cx="5715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0" tIns="91440" rIns="182880" bIns="91440">
            <a:spAutoFit/>
          </a:bodyPr>
          <a:lstStyle/>
          <a:p>
            <a:pPr defTabSz="1828800"/>
            <a:r>
              <a:rPr lang="en-US" sz="2400"/>
              <a:t>Option1:  Keep same cell size, increase line spaces</a:t>
            </a:r>
          </a:p>
          <a:p>
            <a:pPr marL="571500" lvl="1" indent="-285750" defTabSz="1828800">
              <a:buFont typeface="Wingdings" pitchFamily="2" charset="2"/>
              <a:buChar char="à"/>
            </a:pPr>
            <a:r>
              <a:rPr lang="en-US" sz="2400">
                <a:sym typeface="Wingdings" pitchFamily="2" charset="2"/>
              </a:rPr>
              <a:t>Lower parasitic capacitance</a:t>
            </a:r>
          </a:p>
          <a:p>
            <a:pPr marL="571500" lvl="1" indent="-285750" defTabSz="1828800">
              <a:buFont typeface="Wingdings" pitchFamily="2" charset="2"/>
              <a:buChar char="à"/>
            </a:pPr>
            <a:r>
              <a:rPr lang="en-US" sz="2400">
                <a:sym typeface="Wingdings" pitchFamily="2" charset="2"/>
              </a:rPr>
              <a:t>Same Reset current requirement</a:t>
            </a:r>
          </a:p>
          <a:p>
            <a:pPr marL="571500" lvl="1" indent="-285750" defTabSz="1828800">
              <a:buFont typeface="Wingdings" pitchFamily="2" charset="2"/>
              <a:buChar char="à"/>
            </a:pPr>
            <a:r>
              <a:rPr lang="en-US" sz="2400">
                <a:sym typeface="Wingdings" pitchFamily="2" charset="2"/>
              </a:rPr>
              <a:t>Higher R per cell but lower electrode resistance</a:t>
            </a:r>
            <a:endParaRPr lang="en-US" sz="2400"/>
          </a:p>
          <a:p>
            <a:pPr defTabSz="1828800">
              <a:buFont typeface="Wingdings" pitchFamily="2" charset="2"/>
              <a:buNone/>
            </a:pPr>
            <a:r>
              <a:rPr lang="en-US" sz="2400"/>
              <a:t>Option2:  larger cell size</a:t>
            </a:r>
          </a:p>
          <a:p>
            <a:pPr marL="571500" lvl="1" indent="-285750" defTabSz="1828800">
              <a:buFont typeface="Wingdings" pitchFamily="2" charset="2"/>
              <a:buChar char="à"/>
            </a:pPr>
            <a:r>
              <a:rPr lang="en-US" sz="2400">
                <a:sym typeface="Wingdings" pitchFamily="2" charset="2"/>
              </a:rPr>
              <a:t>Larger reset current</a:t>
            </a:r>
          </a:p>
          <a:p>
            <a:pPr marL="571500" lvl="1" indent="-285750" defTabSz="1828800">
              <a:buFont typeface="Wingdings" pitchFamily="2" charset="2"/>
              <a:buChar char="à"/>
            </a:pPr>
            <a:r>
              <a:rPr lang="en-US" sz="2400"/>
              <a:t>Reduced cell and electrode resistance compensates for constant driver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6"/>
          <p:cNvGrpSpPr>
            <a:grpSpLocks/>
          </p:cNvGrpSpPr>
          <p:nvPr/>
        </p:nvGrpSpPr>
        <p:grpSpPr bwMode="auto">
          <a:xfrm>
            <a:off x="11277600" y="4876800"/>
            <a:ext cx="5334000" cy="2743200"/>
            <a:chOff x="3792" y="3014"/>
            <a:chExt cx="1738" cy="912"/>
          </a:xfrm>
        </p:grpSpPr>
        <p:sp>
          <p:nvSpPr>
            <p:cNvPr id="20633" name="Rectangle 153" descr="Light upward diagonal"/>
            <p:cNvSpPr>
              <a:spLocks noChangeArrowheads="1"/>
            </p:cNvSpPr>
            <p:nvPr/>
          </p:nvSpPr>
          <p:spPr bwMode="auto">
            <a:xfrm>
              <a:off x="3792" y="3130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34" name="Rectangle 154" descr="Light upward diagonal"/>
            <p:cNvSpPr>
              <a:spLocks noChangeArrowheads="1"/>
            </p:cNvSpPr>
            <p:nvPr/>
          </p:nvSpPr>
          <p:spPr bwMode="auto">
            <a:xfrm>
              <a:off x="4012" y="3014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35" name="Rectangle 155" descr="Light downward diagonal"/>
            <p:cNvSpPr>
              <a:spLocks noChangeArrowheads="1"/>
            </p:cNvSpPr>
            <p:nvPr/>
          </p:nvSpPr>
          <p:spPr bwMode="auto">
            <a:xfrm>
              <a:off x="3792" y="3014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36" name="Rectangle 156"/>
            <p:cNvSpPr>
              <a:spLocks noChangeArrowheads="1"/>
            </p:cNvSpPr>
            <p:nvPr/>
          </p:nvSpPr>
          <p:spPr bwMode="auto">
            <a:xfrm>
              <a:off x="4012" y="3130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38" name="Rectangle 158" descr="Light upward diagonal"/>
            <p:cNvSpPr>
              <a:spLocks noChangeArrowheads="1"/>
            </p:cNvSpPr>
            <p:nvPr/>
          </p:nvSpPr>
          <p:spPr bwMode="auto">
            <a:xfrm flipH="1">
              <a:off x="4444" y="3130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39" name="Rectangle 159" descr="Light upward diagonal"/>
            <p:cNvSpPr>
              <a:spLocks noChangeArrowheads="1"/>
            </p:cNvSpPr>
            <p:nvPr/>
          </p:nvSpPr>
          <p:spPr bwMode="auto">
            <a:xfrm flipH="1">
              <a:off x="4224" y="3014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40" name="Rectangle 160" descr="Light downward diagonal"/>
            <p:cNvSpPr>
              <a:spLocks noChangeArrowheads="1"/>
            </p:cNvSpPr>
            <p:nvPr/>
          </p:nvSpPr>
          <p:spPr bwMode="auto">
            <a:xfrm flipH="1">
              <a:off x="4444" y="3014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41" name="Rectangle 161"/>
            <p:cNvSpPr>
              <a:spLocks noChangeArrowheads="1"/>
            </p:cNvSpPr>
            <p:nvPr/>
          </p:nvSpPr>
          <p:spPr bwMode="auto">
            <a:xfrm flipH="1">
              <a:off x="4224" y="3130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43" name="Rectangle 163" descr="Light upward diagonal"/>
            <p:cNvSpPr>
              <a:spLocks noChangeArrowheads="1"/>
            </p:cNvSpPr>
            <p:nvPr/>
          </p:nvSpPr>
          <p:spPr bwMode="auto">
            <a:xfrm>
              <a:off x="4656" y="3130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44" name="Rectangle 164" descr="Light upward diagonal"/>
            <p:cNvSpPr>
              <a:spLocks noChangeArrowheads="1"/>
            </p:cNvSpPr>
            <p:nvPr/>
          </p:nvSpPr>
          <p:spPr bwMode="auto">
            <a:xfrm>
              <a:off x="4876" y="3014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45" name="Rectangle 165" descr="Light downward diagonal"/>
            <p:cNvSpPr>
              <a:spLocks noChangeArrowheads="1"/>
            </p:cNvSpPr>
            <p:nvPr/>
          </p:nvSpPr>
          <p:spPr bwMode="auto">
            <a:xfrm>
              <a:off x="4656" y="3014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46" name="Rectangle 166"/>
            <p:cNvSpPr>
              <a:spLocks noChangeArrowheads="1"/>
            </p:cNvSpPr>
            <p:nvPr/>
          </p:nvSpPr>
          <p:spPr bwMode="auto">
            <a:xfrm>
              <a:off x="4876" y="3130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48" name="Rectangle 168" descr="Light upward diagonal"/>
            <p:cNvSpPr>
              <a:spLocks noChangeArrowheads="1"/>
            </p:cNvSpPr>
            <p:nvPr/>
          </p:nvSpPr>
          <p:spPr bwMode="auto">
            <a:xfrm flipH="1">
              <a:off x="5308" y="3130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49" name="Rectangle 169" descr="Light upward diagonal"/>
            <p:cNvSpPr>
              <a:spLocks noChangeArrowheads="1"/>
            </p:cNvSpPr>
            <p:nvPr/>
          </p:nvSpPr>
          <p:spPr bwMode="auto">
            <a:xfrm flipH="1">
              <a:off x="5088" y="3014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50" name="Rectangle 170" descr="Light downward diagonal"/>
            <p:cNvSpPr>
              <a:spLocks noChangeArrowheads="1"/>
            </p:cNvSpPr>
            <p:nvPr/>
          </p:nvSpPr>
          <p:spPr bwMode="auto">
            <a:xfrm flipH="1">
              <a:off x="5308" y="3014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51" name="Rectangle 171"/>
            <p:cNvSpPr>
              <a:spLocks noChangeArrowheads="1"/>
            </p:cNvSpPr>
            <p:nvPr/>
          </p:nvSpPr>
          <p:spPr bwMode="auto">
            <a:xfrm flipH="1">
              <a:off x="5088" y="3130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53" name="Rectangle 173" descr="Light upward diagonal"/>
            <p:cNvSpPr>
              <a:spLocks noChangeArrowheads="1"/>
            </p:cNvSpPr>
            <p:nvPr/>
          </p:nvSpPr>
          <p:spPr bwMode="auto">
            <a:xfrm flipH="1">
              <a:off x="4012" y="3360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54" name="Rectangle 174" descr="Light upward diagonal"/>
            <p:cNvSpPr>
              <a:spLocks noChangeArrowheads="1"/>
            </p:cNvSpPr>
            <p:nvPr/>
          </p:nvSpPr>
          <p:spPr bwMode="auto">
            <a:xfrm flipH="1">
              <a:off x="3792" y="3244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55" name="Rectangle 175" descr="Light downward diagonal"/>
            <p:cNvSpPr>
              <a:spLocks noChangeArrowheads="1"/>
            </p:cNvSpPr>
            <p:nvPr/>
          </p:nvSpPr>
          <p:spPr bwMode="auto">
            <a:xfrm flipH="1">
              <a:off x="4012" y="3244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56" name="Rectangle 176"/>
            <p:cNvSpPr>
              <a:spLocks noChangeArrowheads="1"/>
            </p:cNvSpPr>
            <p:nvPr/>
          </p:nvSpPr>
          <p:spPr bwMode="auto">
            <a:xfrm flipH="1">
              <a:off x="3792" y="3360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58" name="Rectangle 178" descr="Light upward diagonal"/>
            <p:cNvSpPr>
              <a:spLocks noChangeArrowheads="1"/>
            </p:cNvSpPr>
            <p:nvPr/>
          </p:nvSpPr>
          <p:spPr bwMode="auto">
            <a:xfrm>
              <a:off x="4224" y="3360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59" name="Rectangle 179" descr="Light upward diagonal"/>
            <p:cNvSpPr>
              <a:spLocks noChangeArrowheads="1"/>
            </p:cNvSpPr>
            <p:nvPr/>
          </p:nvSpPr>
          <p:spPr bwMode="auto">
            <a:xfrm>
              <a:off x="4444" y="3244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60" name="Rectangle 180" descr="Light downward diagonal"/>
            <p:cNvSpPr>
              <a:spLocks noChangeArrowheads="1"/>
            </p:cNvSpPr>
            <p:nvPr/>
          </p:nvSpPr>
          <p:spPr bwMode="auto">
            <a:xfrm>
              <a:off x="4224" y="3244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61" name="Rectangle 181"/>
            <p:cNvSpPr>
              <a:spLocks noChangeArrowheads="1"/>
            </p:cNvSpPr>
            <p:nvPr/>
          </p:nvSpPr>
          <p:spPr bwMode="auto">
            <a:xfrm>
              <a:off x="4444" y="3360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63" name="Rectangle 183" descr="Light upward diagonal"/>
            <p:cNvSpPr>
              <a:spLocks noChangeArrowheads="1"/>
            </p:cNvSpPr>
            <p:nvPr/>
          </p:nvSpPr>
          <p:spPr bwMode="auto">
            <a:xfrm flipH="1">
              <a:off x="4876" y="3360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64" name="Rectangle 184" descr="Light upward diagonal"/>
            <p:cNvSpPr>
              <a:spLocks noChangeArrowheads="1"/>
            </p:cNvSpPr>
            <p:nvPr/>
          </p:nvSpPr>
          <p:spPr bwMode="auto">
            <a:xfrm flipH="1">
              <a:off x="4656" y="3244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65" name="Rectangle 185" descr="Light downward diagonal"/>
            <p:cNvSpPr>
              <a:spLocks noChangeArrowheads="1"/>
            </p:cNvSpPr>
            <p:nvPr/>
          </p:nvSpPr>
          <p:spPr bwMode="auto">
            <a:xfrm flipH="1">
              <a:off x="4876" y="3244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66" name="Rectangle 186"/>
            <p:cNvSpPr>
              <a:spLocks noChangeArrowheads="1"/>
            </p:cNvSpPr>
            <p:nvPr/>
          </p:nvSpPr>
          <p:spPr bwMode="auto">
            <a:xfrm flipH="1">
              <a:off x="4656" y="3360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68" name="Rectangle 188" descr="Light upward diagonal"/>
            <p:cNvSpPr>
              <a:spLocks noChangeArrowheads="1"/>
            </p:cNvSpPr>
            <p:nvPr/>
          </p:nvSpPr>
          <p:spPr bwMode="auto">
            <a:xfrm>
              <a:off x="5088" y="3360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69" name="Rectangle 189" descr="Light upward diagonal"/>
            <p:cNvSpPr>
              <a:spLocks noChangeArrowheads="1"/>
            </p:cNvSpPr>
            <p:nvPr/>
          </p:nvSpPr>
          <p:spPr bwMode="auto">
            <a:xfrm>
              <a:off x="5308" y="3244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70" name="Rectangle 190" descr="Light downward diagonal"/>
            <p:cNvSpPr>
              <a:spLocks noChangeArrowheads="1"/>
            </p:cNvSpPr>
            <p:nvPr/>
          </p:nvSpPr>
          <p:spPr bwMode="auto">
            <a:xfrm>
              <a:off x="5088" y="3244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71" name="Rectangle 191"/>
            <p:cNvSpPr>
              <a:spLocks noChangeArrowheads="1"/>
            </p:cNvSpPr>
            <p:nvPr/>
          </p:nvSpPr>
          <p:spPr bwMode="auto">
            <a:xfrm>
              <a:off x="5308" y="3360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73" name="Rectangle 193" descr="Light upward diagonal"/>
            <p:cNvSpPr>
              <a:spLocks noChangeArrowheads="1"/>
            </p:cNvSpPr>
            <p:nvPr/>
          </p:nvSpPr>
          <p:spPr bwMode="auto">
            <a:xfrm>
              <a:off x="3792" y="3582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74" name="Rectangle 194" descr="Light upward diagonal"/>
            <p:cNvSpPr>
              <a:spLocks noChangeArrowheads="1"/>
            </p:cNvSpPr>
            <p:nvPr/>
          </p:nvSpPr>
          <p:spPr bwMode="auto">
            <a:xfrm>
              <a:off x="4012" y="3466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75" name="Rectangle 195" descr="Light downward diagonal"/>
            <p:cNvSpPr>
              <a:spLocks noChangeArrowheads="1"/>
            </p:cNvSpPr>
            <p:nvPr/>
          </p:nvSpPr>
          <p:spPr bwMode="auto">
            <a:xfrm>
              <a:off x="3792" y="3466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76" name="Rectangle 196"/>
            <p:cNvSpPr>
              <a:spLocks noChangeArrowheads="1"/>
            </p:cNvSpPr>
            <p:nvPr/>
          </p:nvSpPr>
          <p:spPr bwMode="auto">
            <a:xfrm>
              <a:off x="4012" y="3582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78" name="Rectangle 198" descr="Light upward diagonal"/>
            <p:cNvSpPr>
              <a:spLocks noChangeArrowheads="1"/>
            </p:cNvSpPr>
            <p:nvPr/>
          </p:nvSpPr>
          <p:spPr bwMode="auto">
            <a:xfrm flipH="1">
              <a:off x="4444" y="3582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79" name="Rectangle 199" descr="Light upward diagonal"/>
            <p:cNvSpPr>
              <a:spLocks noChangeArrowheads="1"/>
            </p:cNvSpPr>
            <p:nvPr/>
          </p:nvSpPr>
          <p:spPr bwMode="auto">
            <a:xfrm flipH="1">
              <a:off x="4224" y="3466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80" name="Rectangle 200" descr="Light downward diagonal"/>
            <p:cNvSpPr>
              <a:spLocks noChangeArrowheads="1"/>
            </p:cNvSpPr>
            <p:nvPr/>
          </p:nvSpPr>
          <p:spPr bwMode="auto">
            <a:xfrm flipH="1">
              <a:off x="4444" y="3466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81" name="Rectangle 201"/>
            <p:cNvSpPr>
              <a:spLocks noChangeArrowheads="1"/>
            </p:cNvSpPr>
            <p:nvPr/>
          </p:nvSpPr>
          <p:spPr bwMode="auto">
            <a:xfrm flipH="1">
              <a:off x="4224" y="3582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83" name="Rectangle 203" descr="Light upward diagonal"/>
            <p:cNvSpPr>
              <a:spLocks noChangeArrowheads="1"/>
            </p:cNvSpPr>
            <p:nvPr/>
          </p:nvSpPr>
          <p:spPr bwMode="auto">
            <a:xfrm>
              <a:off x="4656" y="3582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84" name="Rectangle 204" descr="Light upward diagonal"/>
            <p:cNvSpPr>
              <a:spLocks noChangeArrowheads="1"/>
            </p:cNvSpPr>
            <p:nvPr/>
          </p:nvSpPr>
          <p:spPr bwMode="auto">
            <a:xfrm>
              <a:off x="4876" y="3466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85" name="Rectangle 205" descr="Light downward diagonal"/>
            <p:cNvSpPr>
              <a:spLocks noChangeArrowheads="1"/>
            </p:cNvSpPr>
            <p:nvPr/>
          </p:nvSpPr>
          <p:spPr bwMode="auto">
            <a:xfrm>
              <a:off x="4656" y="3466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86" name="Rectangle 206"/>
            <p:cNvSpPr>
              <a:spLocks noChangeArrowheads="1"/>
            </p:cNvSpPr>
            <p:nvPr/>
          </p:nvSpPr>
          <p:spPr bwMode="auto">
            <a:xfrm>
              <a:off x="4876" y="3582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88" name="Rectangle 208" descr="Light upward diagonal"/>
            <p:cNvSpPr>
              <a:spLocks noChangeArrowheads="1"/>
            </p:cNvSpPr>
            <p:nvPr/>
          </p:nvSpPr>
          <p:spPr bwMode="auto">
            <a:xfrm flipH="1">
              <a:off x="5308" y="3582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89" name="Rectangle 209" descr="Light upward diagonal"/>
            <p:cNvSpPr>
              <a:spLocks noChangeArrowheads="1"/>
            </p:cNvSpPr>
            <p:nvPr/>
          </p:nvSpPr>
          <p:spPr bwMode="auto">
            <a:xfrm flipH="1">
              <a:off x="5088" y="3466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90" name="Rectangle 210" descr="Light downward diagonal"/>
            <p:cNvSpPr>
              <a:spLocks noChangeArrowheads="1"/>
            </p:cNvSpPr>
            <p:nvPr/>
          </p:nvSpPr>
          <p:spPr bwMode="auto">
            <a:xfrm flipH="1">
              <a:off x="5308" y="3466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91" name="Rectangle 211"/>
            <p:cNvSpPr>
              <a:spLocks noChangeArrowheads="1"/>
            </p:cNvSpPr>
            <p:nvPr/>
          </p:nvSpPr>
          <p:spPr bwMode="auto">
            <a:xfrm flipH="1">
              <a:off x="5088" y="3582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93" name="Rectangle 213" descr="Light upward diagonal"/>
            <p:cNvSpPr>
              <a:spLocks noChangeArrowheads="1"/>
            </p:cNvSpPr>
            <p:nvPr/>
          </p:nvSpPr>
          <p:spPr bwMode="auto">
            <a:xfrm flipH="1">
              <a:off x="4012" y="3812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94" name="Rectangle 214" descr="Light upward diagonal"/>
            <p:cNvSpPr>
              <a:spLocks noChangeArrowheads="1"/>
            </p:cNvSpPr>
            <p:nvPr/>
          </p:nvSpPr>
          <p:spPr bwMode="auto">
            <a:xfrm flipH="1">
              <a:off x="3792" y="3696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95" name="Rectangle 215" descr="Light downward diagonal"/>
            <p:cNvSpPr>
              <a:spLocks noChangeArrowheads="1"/>
            </p:cNvSpPr>
            <p:nvPr/>
          </p:nvSpPr>
          <p:spPr bwMode="auto">
            <a:xfrm flipH="1">
              <a:off x="4012" y="3696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96" name="Rectangle 216"/>
            <p:cNvSpPr>
              <a:spLocks noChangeArrowheads="1"/>
            </p:cNvSpPr>
            <p:nvPr/>
          </p:nvSpPr>
          <p:spPr bwMode="auto">
            <a:xfrm flipH="1">
              <a:off x="3792" y="3812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98" name="Rectangle 218" descr="Light upward diagonal"/>
            <p:cNvSpPr>
              <a:spLocks noChangeArrowheads="1"/>
            </p:cNvSpPr>
            <p:nvPr/>
          </p:nvSpPr>
          <p:spPr bwMode="auto">
            <a:xfrm>
              <a:off x="4224" y="3812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699" name="Rectangle 219" descr="Light upward diagonal"/>
            <p:cNvSpPr>
              <a:spLocks noChangeArrowheads="1"/>
            </p:cNvSpPr>
            <p:nvPr/>
          </p:nvSpPr>
          <p:spPr bwMode="auto">
            <a:xfrm>
              <a:off x="4444" y="3696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00" name="Rectangle 220" descr="Light downward diagonal"/>
            <p:cNvSpPr>
              <a:spLocks noChangeArrowheads="1"/>
            </p:cNvSpPr>
            <p:nvPr/>
          </p:nvSpPr>
          <p:spPr bwMode="auto">
            <a:xfrm>
              <a:off x="4224" y="3696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01" name="Rectangle 221"/>
            <p:cNvSpPr>
              <a:spLocks noChangeArrowheads="1"/>
            </p:cNvSpPr>
            <p:nvPr/>
          </p:nvSpPr>
          <p:spPr bwMode="auto">
            <a:xfrm>
              <a:off x="4444" y="3812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03" name="Rectangle 223" descr="Light upward diagonal"/>
            <p:cNvSpPr>
              <a:spLocks noChangeArrowheads="1"/>
            </p:cNvSpPr>
            <p:nvPr/>
          </p:nvSpPr>
          <p:spPr bwMode="auto">
            <a:xfrm flipH="1">
              <a:off x="4876" y="3812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04" name="Rectangle 224" descr="Light upward diagonal"/>
            <p:cNvSpPr>
              <a:spLocks noChangeArrowheads="1"/>
            </p:cNvSpPr>
            <p:nvPr/>
          </p:nvSpPr>
          <p:spPr bwMode="auto">
            <a:xfrm flipH="1">
              <a:off x="4656" y="3696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05" name="Rectangle 225" descr="Light downward diagonal"/>
            <p:cNvSpPr>
              <a:spLocks noChangeArrowheads="1"/>
            </p:cNvSpPr>
            <p:nvPr/>
          </p:nvSpPr>
          <p:spPr bwMode="auto">
            <a:xfrm flipH="1">
              <a:off x="4876" y="3696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06" name="Rectangle 226"/>
            <p:cNvSpPr>
              <a:spLocks noChangeArrowheads="1"/>
            </p:cNvSpPr>
            <p:nvPr/>
          </p:nvSpPr>
          <p:spPr bwMode="auto">
            <a:xfrm flipH="1">
              <a:off x="4656" y="3812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08" name="Rectangle 228" descr="Light upward diagonal"/>
            <p:cNvSpPr>
              <a:spLocks noChangeArrowheads="1"/>
            </p:cNvSpPr>
            <p:nvPr/>
          </p:nvSpPr>
          <p:spPr bwMode="auto">
            <a:xfrm>
              <a:off x="5088" y="3812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09" name="Rectangle 229" descr="Light upward diagonal"/>
            <p:cNvSpPr>
              <a:spLocks noChangeArrowheads="1"/>
            </p:cNvSpPr>
            <p:nvPr/>
          </p:nvSpPr>
          <p:spPr bwMode="auto">
            <a:xfrm>
              <a:off x="5308" y="3696"/>
              <a:ext cx="222" cy="114"/>
            </a:xfrm>
            <a:prstGeom prst="rect">
              <a:avLst/>
            </a:prstGeom>
            <a:pattFill prst="ltUp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10" name="Rectangle 230" descr="Light downward diagonal"/>
            <p:cNvSpPr>
              <a:spLocks noChangeArrowheads="1"/>
            </p:cNvSpPr>
            <p:nvPr/>
          </p:nvSpPr>
          <p:spPr bwMode="auto">
            <a:xfrm>
              <a:off x="5088" y="3696"/>
              <a:ext cx="222" cy="114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  <p:sp>
          <p:nvSpPr>
            <p:cNvPr id="20711" name="Rectangle 231"/>
            <p:cNvSpPr>
              <a:spLocks noChangeArrowheads="1"/>
            </p:cNvSpPr>
            <p:nvPr/>
          </p:nvSpPr>
          <p:spPr bwMode="auto">
            <a:xfrm>
              <a:off x="5308" y="3812"/>
              <a:ext cx="222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/>
              <a:endParaRPr lang="en-US" sz="2400" b="1">
                <a:solidFill>
                  <a:schemeClr val="bg2"/>
                </a:solidFill>
              </a:endParaRPr>
            </a:p>
          </p:txBody>
        </p:sp>
      </p:grpSp>
      <p:sp>
        <p:nvSpPr>
          <p:cNvPr id="20482" name="Rectangle 2" descr="Light upward diagonal"/>
          <p:cNvSpPr>
            <a:spLocks noChangeArrowheads="1"/>
          </p:cNvSpPr>
          <p:nvPr/>
        </p:nvSpPr>
        <p:spPr bwMode="auto">
          <a:xfrm>
            <a:off x="10668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20483" name="Rectangle 3" descr="Light upward diagonal"/>
          <p:cNvSpPr>
            <a:spLocks noChangeArrowheads="1"/>
          </p:cNvSpPr>
          <p:nvPr/>
        </p:nvSpPr>
        <p:spPr bwMode="auto">
          <a:xfrm>
            <a:off x="19812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20484" name="Rectangle 4" descr="Light upward diagonal"/>
          <p:cNvSpPr>
            <a:spLocks noChangeArrowheads="1"/>
          </p:cNvSpPr>
          <p:nvPr/>
        </p:nvSpPr>
        <p:spPr bwMode="auto">
          <a:xfrm>
            <a:off x="28956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20485" name="Rectangle 5" descr="Light upward diagonal"/>
          <p:cNvSpPr>
            <a:spLocks noChangeArrowheads="1"/>
          </p:cNvSpPr>
          <p:nvPr/>
        </p:nvSpPr>
        <p:spPr bwMode="auto">
          <a:xfrm>
            <a:off x="38100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066800" y="59436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19200" y="9144000"/>
            <a:ext cx="35147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7200" b="1"/>
              <a:t>20.5nm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066800" y="433705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133600" y="3930650"/>
            <a:ext cx="20447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2048+4+2*41p</a:t>
            </a:r>
          </a:p>
          <a:p>
            <a:pPr defTabSz="1828800"/>
            <a:r>
              <a:rPr lang="en-US" sz="2000" b="1"/>
              <a:t>87.5um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029200" y="47244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029200" y="5638800"/>
            <a:ext cx="2185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1024+4+4*318p</a:t>
            </a:r>
          </a:p>
          <a:p>
            <a:pPr defTabSz="1828800"/>
            <a:r>
              <a:rPr lang="en-US" sz="2000" b="1"/>
              <a:t>94.3um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1219200" y="6248400"/>
            <a:ext cx="3429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801600" y="8839200"/>
            <a:ext cx="35147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7200" b="1"/>
              <a:t>30.1nm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9448800" y="5791200"/>
            <a:ext cx="18049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1024+4+41p</a:t>
            </a:r>
          </a:p>
          <a:p>
            <a:pPr defTabSz="1828800"/>
            <a:r>
              <a:rPr lang="en-US" sz="2000" b="1"/>
              <a:t>64.3um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10820400" y="4876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11430000" y="44196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2954000" y="3657600"/>
            <a:ext cx="21145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2048+4+ 2*41p</a:t>
            </a:r>
          </a:p>
          <a:p>
            <a:pPr defTabSz="1828800"/>
            <a:r>
              <a:rPr lang="en-US" sz="2000" b="1"/>
              <a:t>128.3um</a:t>
            </a:r>
          </a:p>
        </p:txBody>
      </p:sp>
      <p:sp>
        <p:nvSpPr>
          <p:cNvPr id="20581" name="Rectangle 101"/>
          <p:cNvSpPr>
            <a:spLocks noChangeArrowheads="1"/>
          </p:cNvSpPr>
          <p:nvPr/>
        </p:nvSpPr>
        <p:spPr bwMode="auto">
          <a:xfrm>
            <a:off x="11430000" y="4724400"/>
            <a:ext cx="5283200" cy="26320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2" name="Line 102"/>
          <p:cNvSpPr>
            <a:spLocks noChangeShapeType="1"/>
          </p:cNvSpPr>
          <p:nvPr/>
        </p:nvSpPr>
        <p:spPr bwMode="auto">
          <a:xfrm>
            <a:off x="13868400" y="5486400"/>
            <a:ext cx="2590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3" name="Line 103"/>
          <p:cNvSpPr>
            <a:spLocks noChangeShapeType="1"/>
          </p:cNvSpPr>
          <p:nvPr/>
        </p:nvSpPr>
        <p:spPr bwMode="auto">
          <a:xfrm flipH="1">
            <a:off x="11277600" y="5486400"/>
            <a:ext cx="2590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4" name="Line 104"/>
          <p:cNvSpPr>
            <a:spLocks noChangeShapeType="1"/>
          </p:cNvSpPr>
          <p:nvPr/>
        </p:nvSpPr>
        <p:spPr bwMode="auto">
          <a:xfrm>
            <a:off x="11245850" y="5791200"/>
            <a:ext cx="2590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5" name="Line 105"/>
          <p:cNvSpPr>
            <a:spLocks noChangeShapeType="1"/>
          </p:cNvSpPr>
          <p:nvPr/>
        </p:nvSpPr>
        <p:spPr bwMode="auto">
          <a:xfrm flipH="1">
            <a:off x="14020800" y="5791200"/>
            <a:ext cx="2590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" name="Text Box 106"/>
          <p:cNvSpPr txBox="1">
            <a:spLocks noChangeArrowheads="1"/>
          </p:cNvSpPr>
          <p:nvPr/>
        </p:nvSpPr>
        <p:spPr bwMode="auto">
          <a:xfrm>
            <a:off x="0" y="0"/>
            <a:ext cx="18288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0" tIns="91440" rIns="182880" bIns="91440">
            <a:spAutoFit/>
          </a:bodyPr>
          <a:lstStyle/>
          <a:p>
            <a:pPr defTabSz="1828800"/>
            <a:r>
              <a:rPr lang="en-US" sz="6400" b="1"/>
              <a:t>Why should it be limited to driver circuits?</a:t>
            </a:r>
            <a:endParaRPr lang="en-US"/>
          </a:p>
        </p:txBody>
      </p:sp>
      <p:sp>
        <p:nvSpPr>
          <p:cNvPr id="20624" name="Rectangle 144"/>
          <p:cNvSpPr>
            <a:spLocks noChangeArrowheads="1"/>
          </p:cNvSpPr>
          <p:nvPr/>
        </p:nvSpPr>
        <p:spPr bwMode="auto">
          <a:xfrm>
            <a:off x="1066800" y="7772400"/>
            <a:ext cx="3657600" cy="10668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82880" tIns="91440" rIns="182880" bIns="91440" anchor="ctr"/>
          <a:lstStyle/>
          <a:p>
            <a:pPr algn="ctr" defTabSz="1828800"/>
            <a:r>
              <a:rPr lang="en-US" sz="2400" b="1"/>
              <a:t>Estimated ‘other’ area = Area of  BL drivers</a:t>
            </a:r>
          </a:p>
        </p:txBody>
      </p:sp>
      <p:sp>
        <p:nvSpPr>
          <p:cNvPr id="20626" name="Text Box 146"/>
          <p:cNvSpPr txBox="1">
            <a:spLocks noChangeArrowheads="1"/>
          </p:cNvSpPr>
          <p:nvPr/>
        </p:nvSpPr>
        <p:spPr bwMode="auto">
          <a:xfrm>
            <a:off x="609600" y="1676400"/>
            <a:ext cx="16951325" cy="7334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b="1"/>
              <a:t>Include: Global drivers, repeaters, write circuits, sensing, data interface, etc.</a:t>
            </a:r>
          </a:p>
        </p:txBody>
      </p:sp>
      <p:sp>
        <p:nvSpPr>
          <p:cNvPr id="20627" name="AutoShape 147"/>
          <p:cNvSpPr>
            <a:spLocks noChangeArrowheads="1"/>
          </p:cNvSpPr>
          <p:nvPr/>
        </p:nvSpPr>
        <p:spPr bwMode="auto">
          <a:xfrm>
            <a:off x="7315200" y="5486400"/>
            <a:ext cx="1524000" cy="1371600"/>
          </a:xfrm>
          <a:prstGeom prst="rightArrow">
            <a:avLst>
              <a:gd name="adj1" fmla="val 50000"/>
              <a:gd name="adj2" fmla="val 2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30" name="Rectangle 150" descr="Light downward diagonal"/>
          <p:cNvSpPr>
            <a:spLocks noChangeArrowheads="1"/>
          </p:cNvSpPr>
          <p:nvPr/>
        </p:nvSpPr>
        <p:spPr bwMode="auto">
          <a:xfrm>
            <a:off x="1066800" y="7162800"/>
            <a:ext cx="3657600" cy="568325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20631" name="Rectangle 151" descr="Light downward diagonal"/>
          <p:cNvSpPr>
            <a:spLocks noChangeArrowheads="1"/>
          </p:cNvSpPr>
          <p:nvPr/>
        </p:nvSpPr>
        <p:spPr bwMode="auto">
          <a:xfrm>
            <a:off x="1066800" y="4765675"/>
            <a:ext cx="3657600" cy="568325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 rot="-5400000">
            <a:off x="2133600" y="4267200"/>
            <a:ext cx="18288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658600" y="5105400"/>
            <a:ext cx="3657600" cy="1828800"/>
            <a:chOff x="1776" y="3360"/>
            <a:chExt cx="2304" cy="11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76" y="3360"/>
              <a:ext cx="576" cy="296"/>
              <a:chOff x="433" y="3168"/>
              <a:chExt cx="576" cy="296"/>
            </a:xfrm>
          </p:grpSpPr>
          <p:sp>
            <p:nvSpPr>
              <p:cNvPr id="55300" name="Rectangle 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01" name="Rectangle 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02" name="Rectangle 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03" name="Rectangle 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flipH="1">
              <a:off x="2352" y="3360"/>
              <a:ext cx="576" cy="296"/>
              <a:chOff x="433" y="3168"/>
              <a:chExt cx="576" cy="296"/>
            </a:xfrm>
          </p:grpSpPr>
          <p:sp>
            <p:nvSpPr>
              <p:cNvPr id="55305" name="Rectangle 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06" name="Rectangle 1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07" name="Rectangle 1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08" name="Rectangle 1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928" y="3360"/>
              <a:ext cx="576" cy="296"/>
              <a:chOff x="433" y="3168"/>
              <a:chExt cx="576" cy="296"/>
            </a:xfrm>
          </p:grpSpPr>
          <p:sp>
            <p:nvSpPr>
              <p:cNvPr id="55310" name="Rectangle 1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11" name="Rectangle 1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12" name="Rectangle 1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13" name="Rectangle 1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 flipH="1">
              <a:off x="3504" y="3360"/>
              <a:ext cx="576" cy="296"/>
              <a:chOff x="433" y="3168"/>
              <a:chExt cx="576" cy="296"/>
            </a:xfrm>
          </p:grpSpPr>
          <p:sp>
            <p:nvSpPr>
              <p:cNvPr id="55315" name="Rectangle 1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16" name="Rectangle 2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17" name="Rectangle 2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18" name="Rectangle 2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flipV="1">
              <a:off x="1776" y="3648"/>
              <a:ext cx="576" cy="296"/>
              <a:chOff x="433" y="3168"/>
              <a:chExt cx="576" cy="296"/>
            </a:xfrm>
          </p:grpSpPr>
          <p:sp>
            <p:nvSpPr>
              <p:cNvPr id="55320" name="Rectangle 2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21" name="Rectangle 2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22" name="Rectangle 2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23" name="Rectangle 2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 flipH="1" flipV="1">
              <a:off x="2352" y="3648"/>
              <a:ext cx="576" cy="296"/>
              <a:chOff x="433" y="3168"/>
              <a:chExt cx="576" cy="296"/>
            </a:xfrm>
          </p:grpSpPr>
          <p:sp>
            <p:nvSpPr>
              <p:cNvPr id="55325" name="Rectangle 2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26" name="Rectangle 3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27" name="Rectangle 3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28" name="Rectangle 3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 flipV="1">
              <a:off x="2928" y="3648"/>
              <a:ext cx="576" cy="296"/>
              <a:chOff x="433" y="3168"/>
              <a:chExt cx="576" cy="296"/>
            </a:xfrm>
          </p:grpSpPr>
          <p:sp>
            <p:nvSpPr>
              <p:cNvPr id="55330" name="Rectangle 3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31" name="Rectangle 3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32" name="Rectangle 3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33" name="Rectangle 3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 flipH="1" flipV="1">
              <a:off x="3504" y="3648"/>
              <a:ext cx="576" cy="296"/>
              <a:chOff x="433" y="3168"/>
              <a:chExt cx="576" cy="296"/>
            </a:xfrm>
          </p:grpSpPr>
          <p:sp>
            <p:nvSpPr>
              <p:cNvPr id="55335" name="Rectangle 3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36" name="Rectangle 4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37" name="Rectangle 4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38" name="Rectangle 4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1776" y="3936"/>
              <a:ext cx="576" cy="296"/>
              <a:chOff x="433" y="3168"/>
              <a:chExt cx="576" cy="296"/>
            </a:xfrm>
          </p:grpSpPr>
          <p:sp>
            <p:nvSpPr>
              <p:cNvPr id="55340" name="Rectangle 4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41" name="Rectangle 4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42" name="Rectangle 4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43" name="Rectangle 4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 flipH="1">
              <a:off x="2352" y="3936"/>
              <a:ext cx="576" cy="296"/>
              <a:chOff x="433" y="3168"/>
              <a:chExt cx="576" cy="296"/>
            </a:xfrm>
          </p:grpSpPr>
          <p:sp>
            <p:nvSpPr>
              <p:cNvPr id="55345" name="Rectangle 4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46" name="Rectangle 5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47" name="Rectangle 5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48" name="Rectangle 5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928" y="3936"/>
              <a:ext cx="576" cy="296"/>
              <a:chOff x="433" y="3168"/>
              <a:chExt cx="576" cy="296"/>
            </a:xfrm>
          </p:grpSpPr>
          <p:sp>
            <p:nvSpPr>
              <p:cNvPr id="55350" name="Rectangle 5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51" name="Rectangle 5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52" name="Rectangle 5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53" name="Rectangle 5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 flipH="1">
              <a:off x="3504" y="3936"/>
              <a:ext cx="576" cy="296"/>
              <a:chOff x="433" y="3168"/>
              <a:chExt cx="576" cy="296"/>
            </a:xfrm>
          </p:grpSpPr>
          <p:sp>
            <p:nvSpPr>
              <p:cNvPr id="55355" name="Rectangle 5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56" name="Rectangle 6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57" name="Rectangle 6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58" name="Rectangle 6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 flipV="1">
              <a:off x="1776" y="4224"/>
              <a:ext cx="576" cy="296"/>
              <a:chOff x="433" y="3168"/>
              <a:chExt cx="576" cy="296"/>
            </a:xfrm>
          </p:grpSpPr>
          <p:sp>
            <p:nvSpPr>
              <p:cNvPr id="55360" name="Rectangle 6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61" name="Rectangle 6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62" name="Rectangle 6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63" name="Rectangle 6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 flipH="1" flipV="1">
              <a:off x="2352" y="4224"/>
              <a:ext cx="576" cy="296"/>
              <a:chOff x="433" y="3168"/>
              <a:chExt cx="576" cy="296"/>
            </a:xfrm>
          </p:grpSpPr>
          <p:sp>
            <p:nvSpPr>
              <p:cNvPr id="55365" name="Rectangle 6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66" name="Rectangle 7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67" name="Rectangle 7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68" name="Rectangle 7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7" name="Group 73"/>
            <p:cNvGrpSpPr>
              <a:grpSpLocks/>
            </p:cNvGrpSpPr>
            <p:nvPr/>
          </p:nvGrpSpPr>
          <p:grpSpPr bwMode="auto">
            <a:xfrm flipV="1">
              <a:off x="2928" y="4224"/>
              <a:ext cx="576" cy="296"/>
              <a:chOff x="433" y="3168"/>
              <a:chExt cx="576" cy="296"/>
            </a:xfrm>
          </p:grpSpPr>
          <p:sp>
            <p:nvSpPr>
              <p:cNvPr id="55370" name="Rectangle 74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71" name="Rectangle 75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72" name="Rectangle 76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73" name="Rectangle 77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 flipH="1" flipV="1">
              <a:off x="3504" y="4224"/>
              <a:ext cx="576" cy="296"/>
              <a:chOff x="433" y="3168"/>
              <a:chExt cx="576" cy="296"/>
            </a:xfrm>
          </p:grpSpPr>
          <p:sp>
            <p:nvSpPr>
              <p:cNvPr id="55375" name="Rectangle 79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272"/>
                <a:ext cx="289" cy="192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76" name="Rectangle 80" descr="Light up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168"/>
                <a:ext cx="289" cy="200"/>
              </a:xfrm>
              <a:prstGeom prst="rect">
                <a:avLst/>
              </a:prstGeom>
              <a:pattFill prst="ltUpDiag">
                <a:fgClr>
                  <a:schemeClr val="folHlink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77" name="Rectangle 81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433" y="3168"/>
                <a:ext cx="289" cy="104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55378" name="Rectangle 82" descr="Light downward diagonal"/>
              <p:cNvSpPr>
                <a:spLocks noChangeAspect="1" noChangeArrowheads="1"/>
              </p:cNvSpPr>
              <p:nvPr/>
            </p:nvSpPr>
            <p:spPr bwMode="auto">
              <a:xfrm>
                <a:off x="720" y="3368"/>
                <a:ext cx="289" cy="96"/>
              </a:xfrm>
              <a:prstGeom prst="rect">
                <a:avLst/>
              </a:prstGeom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lIns="182880" tIns="91440" rIns="182880" bIns="91440" anchor="ctr"/>
              <a:lstStyle/>
              <a:p>
                <a:pPr algn="ctr" defTabSz="1828800"/>
                <a:endParaRPr lang="en-US" sz="2400" b="1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55379" name="Line 83"/>
          <p:cNvSpPr>
            <a:spLocks noChangeShapeType="1"/>
          </p:cNvSpPr>
          <p:nvPr/>
        </p:nvSpPr>
        <p:spPr bwMode="auto">
          <a:xfrm>
            <a:off x="11658600" y="5638800"/>
            <a:ext cx="16954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80" name="Rectangle 84" descr="Light upward diagonal"/>
          <p:cNvSpPr>
            <a:spLocks noChangeArrowheads="1"/>
          </p:cNvSpPr>
          <p:nvPr/>
        </p:nvSpPr>
        <p:spPr bwMode="auto">
          <a:xfrm>
            <a:off x="10668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5381" name="Rectangle 85" descr="Light upward diagonal"/>
          <p:cNvSpPr>
            <a:spLocks noChangeArrowheads="1"/>
          </p:cNvSpPr>
          <p:nvPr/>
        </p:nvSpPr>
        <p:spPr bwMode="auto">
          <a:xfrm>
            <a:off x="19812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5382" name="Rectangle 86" descr="Light upward diagonal"/>
          <p:cNvSpPr>
            <a:spLocks noChangeArrowheads="1"/>
          </p:cNvSpPr>
          <p:nvPr/>
        </p:nvSpPr>
        <p:spPr bwMode="auto">
          <a:xfrm>
            <a:off x="28956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5383" name="Rectangle 87" descr="Light upward diagonal"/>
          <p:cNvSpPr>
            <a:spLocks noChangeArrowheads="1"/>
          </p:cNvSpPr>
          <p:nvPr/>
        </p:nvSpPr>
        <p:spPr bwMode="auto">
          <a:xfrm>
            <a:off x="3810000" y="5334000"/>
            <a:ext cx="914400" cy="1828800"/>
          </a:xfrm>
          <a:prstGeom prst="rect">
            <a:avLst/>
          </a:prstGeom>
          <a:pattFill prst="ltUpDiag">
            <a:fgClr>
              <a:schemeClr val="folHlink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5384" name="Rectangle 88" descr="Light downward diagonal"/>
          <p:cNvSpPr>
            <a:spLocks noChangeArrowheads="1"/>
          </p:cNvSpPr>
          <p:nvPr/>
        </p:nvSpPr>
        <p:spPr bwMode="auto">
          <a:xfrm>
            <a:off x="1066800" y="4765675"/>
            <a:ext cx="3657600" cy="568325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5385" name="Line 89"/>
          <p:cNvSpPr>
            <a:spLocks noChangeShapeType="1"/>
          </p:cNvSpPr>
          <p:nvPr/>
        </p:nvSpPr>
        <p:spPr bwMode="auto">
          <a:xfrm>
            <a:off x="1066800" y="59436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86" name="Text Box 90"/>
          <p:cNvSpPr txBox="1">
            <a:spLocks noChangeArrowheads="1"/>
          </p:cNvSpPr>
          <p:nvPr/>
        </p:nvSpPr>
        <p:spPr bwMode="auto">
          <a:xfrm>
            <a:off x="1219200" y="8229600"/>
            <a:ext cx="35147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7200" b="1"/>
              <a:t>20.5nm</a:t>
            </a:r>
          </a:p>
        </p:txBody>
      </p:sp>
      <p:sp>
        <p:nvSpPr>
          <p:cNvPr id="55387" name="Line 91"/>
          <p:cNvSpPr>
            <a:spLocks noChangeShapeType="1"/>
          </p:cNvSpPr>
          <p:nvPr/>
        </p:nvSpPr>
        <p:spPr bwMode="auto">
          <a:xfrm>
            <a:off x="1066800" y="433705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88" name="Text Box 92"/>
          <p:cNvSpPr txBox="1">
            <a:spLocks noChangeArrowheads="1"/>
          </p:cNvSpPr>
          <p:nvPr/>
        </p:nvSpPr>
        <p:spPr bwMode="auto">
          <a:xfrm>
            <a:off x="2133600" y="3930650"/>
            <a:ext cx="2184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2048+4 + 2*41p</a:t>
            </a:r>
          </a:p>
          <a:p>
            <a:pPr defTabSz="1828800"/>
            <a:r>
              <a:rPr lang="en-US" sz="2000" b="1"/>
              <a:t>87.5um</a:t>
            </a:r>
          </a:p>
        </p:txBody>
      </p:sp>
      <p:sp>
        <p:nvSpPr>
          <p:cNvPr id="55389" name="Line 93"/>
          <p:cNvSpPr>
            <a:spLocks noChangeShapeType="1"/>
          </p:cNvSpPr>
          <p:nvPr/>
        </p:nvSpPr>
        <p:spPr bwMode="auto">
          <a:xfrm>
            <a:off x="5029200" y="4724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90" name="Text Box 94"/>
          <p:cNvSpPr txBox="1">
            <a:spLocks noChangeArrowheads="1"/>
          </p:cNvSpPr>
          <p:nvPr/>
        </p:nvSpPr>
        <p:spPr bwMode="auto">
          <a:xfrm>
            <a:off x="5029200" y="5638800"/>
            <a:ext cx="22558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1024+4+ 2*318p</a:t>
            </a:r>
          </a:p>
          <a:p>
            <a:pPr defTabSz="1828800"/>
            <a:r>
              <a:rPr lang="en-US" sz="2000" b="1"/>
              <a:t>68.19um</a:t>
            </a:r>
          </a:p>
        </p:txBody>
      </p:sp>
      <p:sp>
        <p:nvSpPr>
          <p:cNvPr id="55391" name="Rectangle 95" descr="Light downward diagonal"/>
          <p:cNvSpPr>
            <a:spLocks noChangeArrowheads="1"/>
          </p:cNvSpPr>
          <p:nvPr/>
        </p:nvSpPr>
        <p:spPr bwMode="auto">
          <a:xfrm>
            <a:off x="1066800" y="7162800"/>
            <a:ext cx="3657600" cy="568325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82880" tIns="91440" rIns="182880" bIns="91440" anchor="ctr"/>
          <a:lstStyle/>
          <a:p>
            <a:pPr algn="ctr" defTabSz="1828800"/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55392" name="Rectangle 96"/>
          <p:cNvSpPr>
            <a:spLocks noChangeArrowheads="1"/>
          </p:cNvSpPr>
          <p:nvPr/>
        </p:nvSpPr>
        <p:spPr bwMode="auto">
          <a:xfrm rot="-5400000">
            <a:off x="2133600" y="4267200"/>
            <a:ext cx="18288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3" name="Line 97"/>
          <p:cNvSpPr>
            <a:spLocks noChangeShapeType="1"/>
          </p:cNvSpPr>
          <p:nvPr/>
        </p:nvSpPr>
        <p:spPr bwMode="auto">
          <a:xfrm flipH="1">
            <a:off x="1219200" y="6248400"/>
            <a:ext cx="3429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4" name="Text Box 98"/>
          <p:cNvSpPr txBox="1">
            <a:spLocks noChangeArrowheads="1"/>
          </p:cNvSpPr>
          <p:nvPr/>
        </p:nvSpPr>
        <p:spPr bwMode="auto">
          <a:xfrm>
            <a:off x="12192000" y="8153400"/>
            <a:ext cx="35147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7200" b="1"/>
              <a:t>20.5nm</a:t>
            </a:r>
          </a:p>
        </p:txBody>
      </p:sp>
      <p:sp>
        <p:nvSpPr>
          <p:cNvPr id="55395" name="Text Box 99"/>
          <p:cNvSpPr txBox="1">
            <a:spLocks noChangeArrowheads="1"/>
          </p:cNvSpPr>
          <p:nvPr/>
        </p:nvSpPr>
        <p:spPr bwMode="auto">
          <a:xfrm>
            <a:off x="9448800" y="5791200"/>
            <a:ext cx="16494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1024+4+41</a:t>
            </a:r>
          </a:p>
          <a:p>
            <a:pPr defTabSz="1828800"/>
            <a:r>
              <a:rPr lang="en-US" sz="2000" b="1"/>
              <a:t>43.8um</a:t>
            </a:r>
          </a:p>
        </p:txBody>
      </p:sp>
      <p:sp>
        <p:nvSpPr>
          <p:cNvPr id="55396" name="Line 100"/>
          <p:cNvSpPr>
            <a:spLocks noChangeShapeType="1"/>
          </p:cNvSpPr>
          <p:nvPr/>
        </p:nvSpPr>
        <p:spPr bwMode="auto">
          <a:xfrm flipV="1">
            <a:off x="10820400" y="5029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97" name="Line 101"/>
          <p:cNvSpPr>
            <a:spLocks noChangeShapeType="1"/>
          </p:cNvSpPr>
          <p:nvPr/>
        </p:nvSpPr>
        <p:spPr bwMode="auto">
          <a:xfrm flipV="1">
            <a:off x="11658600" y="4495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98" name="Text Box 102"/>
          <p:cNvSpPr txBox="1">
            <a:spLocks noChangeArrowheads="1"/>
          </p:cNvSpPr>
          <p:nvPr/>
        </p:nvSpPr>
        <p:spPr bwMode="auto">
          <a:xfrm>
            <a:off x="12954000" y="3657600"/>
            <a:ext cx="23241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2000" b="1"/>
              <a:t>2048 + 4 + 2*41p</a:t>
            </a:r>
          </a:p>
          <a:p>
            <a:pPr defTabSz="1828800"/>
            <a:r>
              <a:rPr lang="en-US" sz="2000" b="1"/>
              <a:t>87.5um</a:t>
            </a:r>
          </a:p>
        </p:txBody>
      </p:sp>
      <p:sp>
        <p:nvSpPr>
          <p:cNvPr id="55400" name="Line 104"/>
          <p:cNvSpPr>
            <a:spLocks noChangeShapeType="1"/>
          </p:cNvSpPr>
          <p:nvPr/>
        </p:nvSpPr>
        <p:spPr bwMode="auto">
          <a:xfrm>
            <a:off x="13411200" y="5334000"/>
            <a:ext cx="1752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1" name="Line 105"/>
          <p:cNvSpPr>
            <a:spLocks noChangeShapeType="1"/>
          </p:cNvSpPr>
          <p:nvPr/>
        </p:nvSpPr>
        <p:spPr bwMode="auto">
          <a:xfrm flipH="1">
            <a:off x="11811000" y="5334000"/>
            <a:ext cx="1600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2" name="Line 106"/>
          <p:cNvSpPr>
            <a:spLocks noChangeShapeType="1"/>
          </p:cNvSpPr>
          <p:nvPr/>
        </p:nvSpPr>
        <p:spPr bwMode="auto">
          <a:xfrm flipH="1">
            <a:off x="13563600" y="5638800"/>
            <a:ext cx="1752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3" name="Text Box 107"/>
          <p:cNvSpPr txBox="1">
            <a:spLocks noChangeArrowheads="1"/>
          </p:cNvSpPr>
          <p:nvPr/>
        </p:nvSpPr>
        <p:spPr bwMode="auto">
          <a:xfrm>
            <a:off x="0" y="0"/>
            <a:ext cx="1828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0" tIns="91440" rIns="182880" bIns="91440">
            <a:spAutoFit/>
          </a:bodyPr>
          <a:lstStyle/>
          <a:p>
            <a:pPr defTabSz="1828800"/>
            <a:r>
              <a:rPr lang="en-US" sz="6400" b="1"/>
              <a:t>If drivers could be drawn smaller</a:t>
            </a:r>
          </a:p>
          <a:p>
            <a:pPr defTabSz="1828800"/>
            <a:r>
              <a:rPr lang="en-US" sz="6400" b="1"/>
              <a:t>(new rules, new tricks, etc.)</a:t>
            </a:r>
            <a:endParaRPr lang="en-US"/>
          </a:p>
        </p:txBody>
      </p:sp>
      <p:sp>
        <p:nvSpPr>
          <p:cNvPr id="55442" name="AutoShape 146"/>
          <p:cNvSpPr>
            <a:spLocks noChangeArrowheads="1"/>
          </p:cNvSpPr>
          <p:nvPr/>
        </p:nvSpPr>
        <p:spPr bwMode="auto">
          <a:xfrm>
            <a:off x="7315200" y="5486400"/>
            <a:ext cx="1524000" cy="1371600"/>
          </a:xfrm>
          <a:prstGeom prst="rightArrow">
            <a:avLst>
              <a:gd name="adj1" fmla="val 50000"/>
              <a:gd name="adj2" fmla="val 2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44" name="Rectangle 148"/>
          <p:cNvSpPr>
            <a:spLocks noChangeArrowheads="1"/>
          </p:cNvSpPr>
          <p:nvPr/>
        </p:nvSpPr>
        <p:spPr bwMode="auto">
          <a:xfrm rot="-5400000">
            <a:off x="12573000" y="4191000"/>
            <a:ext cx="18288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45" name="Text Box 149"/>
          <p:cNvSpPr txBox="1">
            <a:spLocks noChangeArrowheads="1"/>
          </p:cNvSpPr>
          <p:nvPr/>
        </p:nvSpPr>
        <p:spPr bwMode="auto">
          <a:xfrm>
            <a:off x="4953000" y="10287000"/>
            <a:ext cx="7367588" cy="14652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91440" rIns="182880" bIns="91440">
            <a:spAutoFit/>
          </a:bodyPr>
          <a:lstStyle/>
          <a:p>
            <a:pPr defTabSz="1828800"/>
            <a:r>
              <a:rPr lang="en-US" sz="4800" b="1"/>
              <a:t>~50% area improvement</a:t>
            </a:r>
          </a:p>
          <a:p>
            <a:pPr defTabSz="1828800"/>
            <a:r>
              <a:rPr lang="en-US" b="1"/>
              <a:t>1.364um^2/WL </a:t>
            </a:r>
            <a:r>
              <a:rPr lang="en-US" b="1">
                <a:sym typeface="Wingdings" pitchFamily="2" charset="2"/>
              </a:rPr>
              <a:t> 0.63um^2/WL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0"/>
            <a:ext cx="182880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0" tIns="91440" rIns="182880" bIns="91440">
            <a:spAutoFit/>
          </a:bodyPr>
          <a:lstStyle/>
          <a:p>
            <a:pPr defTabSz="1828800"/>
            <a:r>
              <a:rPr lang="en-US" sz="7400" b="1"/>
              <a:t>Socket concept</a:t>
            </a:r>
          </a:p>
          <a:p>
            <a:pPr defTabSz="1828800"/>
            <a:r>
              <a:rPr lang="en-US" sz="4600" b="1"/>
              <a:t>(WL drivers for 2 decks example)</a:t>
            </a:r>
            <a:endParaRPr lang="en-US" sz="2600" b="1"/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>
            <a:off x="5562600" y="33210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>
            <a:off x="5486400" y="3473450"/>
            <a:ext cx="23622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07" name="Line 35"/>
          <p:cNvSpPr>
            <a:spLocks noChangeShapeType="1"/>
          </p:cNvSpPr>
          <p:nvPr/>
        </p:nvSpPr>
        <p:spPr bwMode="auto">
          <a:xfrm>
            <a:off x="5410200" y="36258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08" name="Line 36"/>
          <p:cNvSpPr>
            <a:spLocks noChangeShapeType="1"/>
          </p:cNvSpPr>
          <p:nvPr/>
        </p:nvSpPr>
        <p:spPr bwMode="auto">
          <a:xfrm>
            <a:off x="5410200" y="362585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>
            <a:off x="8001000" y="332105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>
            <a:off x="8153400" y="36258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>
            <a:off x="8153400" y="3473450"/>
            <a:ext cx="22860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>
            <a:off x="8001000" y="33210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10591800" y="362585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10591800" y="36258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>
            <a:off x="10668000" y="3473450"/>
            <a:ext cx="22860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6" name="Line 44"/>
          <p:cNvSpPr>
            <a:spLocks noChangeShapeType="1"/>
          </p:cNvSpPr>
          <p:nvPr/>
        </p:nvSpPr>
        <p:spPr bwMode="auto">
          <a:xfrm>
            <a:off x="10744200" y="33210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7" name="Line 45"/>
          <p:cNvSpPr>
            <a:spLocks noChangeShapeType="1"/>
          </p:cNvSpPr>
          <p:nvPr/>
        </p:nvSpPr>
        <p:spPr bwMode="auto">
          <a:xfrm>
            <a:off x="13182600" y="332105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8" name="Line 46"/>
          <p:cNvSpPr>
            <a:spLocks noChangeShapeType="1"/>
          </p:cNvSpPr>
          <p:nvPr/>
        </p:nvSpPr>
        <p:spPr bwMode="auto">
          <a:xfrm>
            <a:off x="5410200" y="49212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19" name="Line 47"/>
          <p:cNvSpPr>
            <a:spLocks noChangeShapeType="1"/>
          </p:cNvSpPr>
          <p:nvPr/>
        </p:nvSpPr>
        <p:spPr bwMode="auto">
          <a:xfrm>
            <a:off x="5562600" y="5073650"/>
            <a:ext cx="22860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0" name="Line 48"/>
          <p:cNvSpPr>
            <a:spLocks noChangeShapeType="1"/>
          </p:cNvSpPr>
          <p:nvPr/>
        </p:nvSpPr>
        <p:spPr bwMode="auto">
          <a:xfrm>
            <a:off x="5562600" y="52260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>
            <a:off x="5410200" y="492125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2" name="Line 50"/>
          <p:cNvSpPr>
            <a:spLocks noChangeShapeType="1"/>
          </p:cNvSpPr>
          <p:nvPr/>
        </p:nvSpPr>
        <p:spPr bwMode="auto">
          <a:xfrm>
            <a:off x="8001000" y="522605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3" name="Line 51"/>
          <p:cNvSpPr>
            <a:spLocks noChangeShapeType="1"/>
          </p:cNvSpPr>
          <p:nvPr/>
        </p:nvSpPr>
        <p:spPr bwMode="auto">
          <a:xfrm>
            <a:off x="8001000" y="52260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4" name="Line 52"/>
          <p:cNvSpPr>
            <a:spLocks noChangeShapeType="1"/>
          </p:cNvSpPr>
          <p:nvPr/>
        </p:nvSpPr>
        <p:spPr bwMode="auto">
          <a:xfrm>
            <a:off x="8153400" y="5073650"/>
            <a:ext cx="22860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5" name="Line 53"/>
          <p:cNvSpPr>
            <a:spLocks noChangeShapeType="1"/>
          </p:cNvSpPr>
          <p:nvPr/>
        </p:nvSpPr>
        <p:spPr bwMode="auto">
          <a:xfrm>
            <a:off x="8153400" y="49212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6" name="Line 54"/>
          <p:cNvSpPr>
            <a:spLocks noChangeShapeType="1"/>
          </p:cNvSpPr>
          <p:nvPr/>
        </p:nvSpPr>
        <p:spPr bwMode="auto">
          <a:xfrm>
            <a:off x="10591800" y="492125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7" name="Line 55"/>
          <p:cNvSpPr>
            <a:spLocks noChangeShapeType="1"/>
          </p:cNvSpPr>
          <p:nvPr/>
        </p:nvSpPr>
        <p:spPr bwMode="auto">
          <a:xfrm>
            <a:off x="10744200" y="52260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8" name="Line 56"/>
          <p:cNvSpPr>
            <a:spLocks noChangeShapeType="1"/>
          </p:cNvSpPr>
          <p:nvPr/>
        </p:nvSpPr>
        <p:spPr bwMode="auto">
          <a:xfrm>
            <a:off x="10744200" y="5073650"/>
            <a:ext cx="22860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29" name="Line 57"/>
          <p:cNvSpPr>
            <a:spLocks noChangeShapeType="1"/>
          </p:cNvSpPr>
          <p:nvPr/>
        </p:nvSpPr>
        <p:spPr bwMode="auto">
          <a:xfrm>
            <a:off x="10591800" y="492125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30" name="Line 58"/>
          <p:cNvSpPr>
            <a:spLocks noChangeShapeType="1"/>
          </p:cNvSpPr>
          <p:nvPr/>
        </p:nvSpPr>
        <p:spPr bwMode="auto">
          <a:xfrm>
            <a:off x="13182600" y="522605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31" name="Text Box 59"/>
          <p:cNvSpPr txBox="1">
            <a:spLocks noChangeArrowheads="1"/>
          </p:cNvSpPr>
          <p:nvPr/>
        </p:nvSpPr>
        <p:spPr bwMode="auto">
          <a:xfrm>
            <a:off x="1752600" y="3702050"/>
            <a:ext cx="304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2800"/>
              <a:t>Even Pair</a:t>
            </a:r>
          </a:p>
          <a:p>
            <a:pPr defTabSz="2184400"/>
            <a:r>
              <a:rPr lang="en-US" sz="2800"/>
              <a:t>or even bundle</a:t>
            </a:r>
          </a:p>
        </p:txBody>
      </p:sp>
      <p:sp>
        <p:nvSpPr>
          <p:cNvPr id="79932" name="Text Box 60"/>
          <p:cNvSpPr txBox="1">
            <a:spLocks noChangeArrowheads="1"/>
          </p:cNvSpPr>
          <p:nvPr/>
        </p:nvSpPr>
        <p:spPr bwMode="auto">
          <a:xfrm>
            <a:off x="1828800" y="5149850"/>
            <a:ext cx="2473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2800"/>
              <a:t>Odd Pair or odd bundle</a:t>
            </a:r>
          </a:p>
        </p:txBody>
      </p:sp>
      <p:sp>
        <p:nvSpPr>
          <p:cNvPr id="79964" name="Line 92"/>
          <p:cNvSpPr>
            <a:spLocks noChangeShapeType="1"/>
          </p:cNvSpPr>
          <p:nvPr/>
        </p:nvSpPr>
        <p:spPr bwMode="auto">
          <a:xfrm>
            <a:off x="4572000" y="3854450"/>
            <a:ext cx="922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5" name="Line 93"/>
          <p:cNvSpPr>
            <a:spLocks noChangeShapeType="1"/>
          </p:cNvSpPr>
          <p:nvPr/>
        </p:nvSpPr>
        <p:spPr bwMode="auto">
          <a:xfrm>
            <a:off x="4572000" y="5454650"/>
            <a:ext cx="922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6" name="AutoShape 94"/>
          <p:cNvSpPr>
            <a:spLocks noChangeArrowheads="1"/>
          </p:cNvSpPr>
          <p:nvPr/>
        </p:nvSpPr>
        <p:spPr bwMode="auto">
          <a:xfrm rot="-5400000">
            <a:off x="4953000" y="4006850"/>
            <a:ext cx="304800" cy="304800"/>
          </a:xfrm>
          <a:prstGeom prst="flowChartMerg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67" name="Line 95"/>
          <p:cNvSpPr>
            <a:spLocks noChangeShapeType="1"/>
          </p:cNvSpPr>
          <p:nvPr/>
        </p:nvSpPr>
        <p:spPr bwMode="auto">
          <a:xfrm>
            <a:off x="4648200" y="41592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8" name="Line 96"/>
          <p:cNvSpPr>
            <a:spLocks noChangeShapeType="1"/>
          </p:cNvSpPr>
          <p:nvPr/>
        </p:nvSpPr>
        <p:spPr bwMode="auto">
          <a:xfrm>
            <a:off x="5257800" y="41592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69" name="AutoShape 97"/>
          <p:cNvSpPr>
            <a:spLocks noChangeArrowheads="1"/>
          </p:cNvSpPr>
          <p:nvPr/>
        </p:nvSpPr>
        <p:spPr bwMode="auto">
          <a:xfrm rot="-5400000">
            <a:off x="7543800" y="4006850"/>
            <a:ext cx="304800" cy="304800"/>
          </a:xfrm>
          <a:prstGeom prst="flowChartMerg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70" name="Line 98"/>
          <p:cNvSpPr>
            <a:spLocks noChangeShapeType="1"/>
          </p:cNvSpPr>
          <p:nvPr/>
        </p:nvSpPr>
        <p:spPr bwMode="auto">
          <a:xfrm>
            <a:off x="7239000" y="41592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1" name="Line 99"/>
          <p:cNvSpPr>
            <a:spLocks noChangeShapeType="1"/>
          </p:cNvSpPr>
          <p:nvPr/>
        </p:nvSpPr>
        <p:spPr bwMode="auto">
          <a:xfrm>
            <a:off x="7848600" y="41592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2" name="AutoShape 100"/>
          <p:cNvSpPr>
            <a:spLocks noChangeArrowheads="1"/>
          </p:cNvSpPr>
          <p:nvPr/>
        </p:nvSpPr>
        <p:spPr bwMode="auto">
          <a:xfrm rot="-5400000">
            <a:off x="10134600" y="4006850"/>
            <a:ext cx="304800" cy="304800"/>
          </a:xfrm>
          <a:prstGeom prst="flowChartMerg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73" name="Line 101"/>
          <p:cNvSpPr>
            <a:spLocks noChangeShapeType="1"/>
          </p:cNvSpPr>
          <p:nvPr/>
        </p:nvSpPr>
        <p:spPr bwMode="auto">
          <a:xfrm>
            <a:off x="9829800" y="41592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4" name="Line 102"/>
          <p:cNvSpPr>
            <a:spLocks noChangeShapeType="1"/>
          </p:cNvSpPr>
          <p:nvPr/>
        </p:nvSpPr>
        <p:spPr bwMode="auto">
          <a:xfrm>
            <a:off x="10439400" y="41592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5" name="AutoShape 103"/>
          <p:cNvSpPr>
            <a:spLocks noChangeArrowheads="1"/>
          </p:cNvSpPr>
          <p:nvPr/>
        </p:nvSpPr>
        <p:spPr bwMode="auto">
          <a:xfrm rot="-5400000">
            <a:off x="12725400" y="4006850"/>
            <a:ext cx="304800" cy="304800"/>
          </a:xfrm>
          <a:prstGeom prst="flowChartMerg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76" name="Line 104"/>
          <p:cNvSpPr>
            <a:spLocks noChangeShapeType="1"/>
          </p:cNvSpPr>
          <p:nvPr/>
        </p:nvSpPr>
        <p:spPr bwMode="auto">
          <a:xfrm>
            <a:off x="12420600" y="41592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7" name="Line 105"/>
          <p:cNvSpPr>
            <a:spLocks noChangeShapeType="1"/>
          </p:cNvSpPr>
          <p:nvPr/>
        </p:nvSpPr>
        <p:spPr bwMode="auto">
          <a:xfrm>
            <a:off x="13030200" y="41592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78" name="AutoShape 106"/>
          <p:cNvSpPr>
            <a:spLocks noChangeArrowheads="1"/>
          </p:cNvSpPr>
          <p:nvPr/>
        </p:nvSpPr>
        <p:spPr bwMode="auto">
          <a:xfrm rot="-5400000">
            <a:off x="4953000" y="5607050"/>
            <a:ext cx="304800" cy="304800"/>
          </a:xfrm>
          <a:prstGeom prst="flowChartMerg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79" name="Line 107"/>
          <p:cNvSpPr>
            <a:spLocks noChangeShapeType="1"/>
          </p:cNvSpPr>
          <p:nvPr/>
        </p:nvSpPr>
        <p:spPr bwMode="auto">
          <a:xfrm>
            <a:off x="4648200" y="5759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0" name="Line 108"/>
          <p:cNvSpPr>
            <a:spLocks noChangeShapeType="1"/>
          </p:cNvSpPr>
          <p:nvPr/>
        </p:nvSpPr>
        <p:spPr bwMode="auto">
          <a:xfrm>
            <a:off x="5257800" y="57594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1" name="AutoShape 109"/>
          <p:cNvSpPr>
            <a:spLocks noChangeArrowheads="1"/>
          </p:cNvSpPr>
          <p:nvPr/>
        </p:nvSpPr>
        <p:spPr bwMode="auto">
          <a:xfrm rot="-5400000">
            <a:off x="7543800" y="5607050"/>
            <a:ext cx="304800" cy="304800"/>
          </a:xfrm>
          <a:prstGeom prst="flowChartMerg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82" name="Line 110"/>
          <p:cNvSpPr>
            <a:spLocks noChangeShapeType="1"/>
          </p:cNvSpPr>
          <p:nvPr/>
        </p:nvSpPr>
        <p:spPr bwMode="auto">
          <a:xfrm>
            <a:off x="7239000" y="5759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3" name="Line 111"/>
          <p:cNvSpPr>
            <a:spLocks noChangeShapeType="1"/>
          </p:cNvSpPr>
          <p:nvPr/>
        </p:nvSpPr>
        <p:spPr bwMode="auto">
          <a:xfrm>
            <a:off x="7848600" y="57594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4" name="AutoShape 112"/>
          <p:cNvSpPr>
            <a:spLocks noChangeArrowheads="1"/>
          </p:cNvSpPr>
          <p:nvPr/>
        </p:nvSpPr>
        <p:spPr bwMode="auto">
          <a:xfrm rot="-5400000">
            <a:off x="10134600" y="5607050"/>
            <a:ext cx="304800" cy="304800"/>
          </a:xfrm>
          <a:prstGeom prst="flowChartMerg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85" name="Line 113"/>
          <p:cNvSpPr>
            <a:spLocks noChangeShapeType="1"/>
          </p:cNvSpPr>
          <p:nvPr/>
        </p:nvSpPr>
        <p:spPr bwMode="auto">
          <a:xfrm>
            <a:off x="9829800" y="5759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6" name="Line 114"/>
          <p:cNvSpPr>
            <a:spLocks noChangeShapeType="1"/>
          </p:cNvSpPr>
          <p:nvPr/>
        </p:nvSpPr>
        <p:spPr bwMode="auto">
          <a:xfrm>
            <a:off x="10439400" y="57594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7" name="AutoShape 115"/>
          <p:cNvSpPr>
            <a:spLocks noChangeArrowheads="1"/>
          </p:cNvSpPr>
          <p:nvPr/>
        </p:nvSpPr>
        <p:spPr bwMode="auto">
          <a:xfrm rot="-5400000">
            <a:off x="12725400" y="5607050"/>
            <a:ext cx="304800" cy="304800"/>
          </a:xfrm>
          <a:prstGeom prst="flowChartMerg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88" name="Line 116"/>
          <p:cNvSpPr>
            <a:spLocks noChangeShapeType="1"/>
          </p:cNvSpPr>
          <p:nvPr/>
        </p:nvSpPr>
        <p:spPr bwMode="auto">
          <a:xfrm>
            <a:off x="12420600" y="5759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89" name="Line 117"/>
          <p:cNvSpPr>
            <a:spLocks noChangeShapeType="1"/>
          </p:cNvSpPr>
          <p:nvPr/>
        </p:nvSpPr>
        <p:spPr bwMode="auto">
          <a:xfrm>
            <a:off x="13030200" y="57594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91" name="Text Box 119"/>
          <p:cNvSpPr txBox="1">
            <a:spLocks noChangeArrowheads="1"/>
          </p:cNvSpPr>
          <p:nvPr/>
        </p:nvSpPr>
        <p:spPr bwMode="auto">
          <a:xfrm>
            <a:off x="14097000" y="3657600"/>
            <a:ext cx="3429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2800"/>
              <a:t>One driver connected to only one word-line layer</a:t>
            </a:r>
          </a:p>
        </p:txBody>
      </p:sp>
      <p:sp>
        <p:nvSpPr>
          <p:cNvPr id="79994" name="Freeform 122"/>
          <p:cNvSpPr>
            <a:spLocks/>
          </p:cNvSpPr>
          <p:nvPr/>
        </p:nvSpPr>
        <p:spPr bwMode="auto">
          <a:xfrm>
            <a:off x="12039600" y="2565400"/>
            <a:ext cx="1447800" cy="711200"/>
          </a:xfrm>
          <a:custGeom>
            <a:avLst/>
            <a:gdLst/>
            <a:ahLst/>
            <a:cxnLst>
              <a:cxn ang="0">
                <a:pos x="912" y="64"/>
              </a:cxn>
              <a:cxn ang="0">
                <a:pos x="336" y="64"/>
              </a:cxn>
              <a:cxn ang="0">
                <a:pos x="0" y="448"/>
              </a:cxn>
            </a:cxnLst>
            <a:rect l="0" t="0" r="r" b="b"/>
            <a:pathLst>
              <a:path w="912" h="448">
                <a:moveTo>
                  <a:pt x="912" y="64"/>
                </a:moveTo>
                <a:cubicBezTo>
                  <a:pt x="700" y="32"/>
                  <a:pt x="488" y="0"/>
                  <a:pt x="336" y="64"/>
                </a:cubicBezTo>
                <a:cubicBezTo>
                  <a:pt x="184" y="128"/>
                  <a:pt x="92" y="288"/>
                  <a:pt x="0" y="448"/>
                </a:cubicBezTo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95" name="Freeform 123"/>
          <p:cNvSpPr>
            <a:spLocks/>
          </p:cNvSpPr>
          <p:nvPr/>
        </p:nvSpPr>
        <p:spPr bwMode="auto">
          <a:xfrm>
            <a:off x="12192000" y="2590800"/>
            <a:ext cx="1295400" cy="990600"/>
          </a:xfrm>
          <a:custGeom>
            <a:avLst/>
            <a:gdLst/>
            <a:ahLst/>
            <a:cxnLst>
              <a:cxn ang="0">
                <a:pos x="816" y="48"/>
              </a:cxn>
              <a:cxn ang="0">
                <a:pos x="432" y="96"/>
              </a:cxn>
              <a:cxn ang="0">
                <a:pos x="0" y="624"/>
              </a:cxn>
            </a:cxnLst>
            <a:rect l="0" t="0" r="r" b="b"/>
            <a:pathLst>
              <a:path w="816" h="624">
                <a:moveTo>
                  <a:pt x="816" y="48"/>
                </a:moveTo>
                <a:cubicBezTo>
                  <a:pt x="692" y="24"/>
                  <a:pt x="568" y="0"/>
                  <a:pt x="432" y="96"/>
                </a:cubicBezTo>
                <a:cubicBezTo>
                  <a:pt x="296" y="192"/>
                  <a:pt x="148" y="408"/>
                  <a:pt x="0" y="624"/>
                </a:cubicBezTo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96" name="Freeform 124"/>
          <p:cNvSpPr>
            <a:spLocks/>
          </p:cNvSpPr>
          <p:nvPr/>
        </p:nvSpPr>
        <p:spPr bwMode="auto">
          <a:xfrm>
            <a:off x="8686800" y="2616200"/>
            <a:ext cx="990600" cy="812800"/>
          </a:xfrm>
          <a:custGeom>
            <a:avLst/>
            <a:gdLst/>
            <a:ahLst/>
            <a:cxnLst>
              <a:cxn ang="0">
                <a:pos x="624" y="32"/>
              </a:cxn>
              <a:cxn ang="0">
                <a:pos x="240" y="80"/>
              </a:cxn>
              <a:cxn ang="0">
                <a:pos x="0" y="512"/>
              </a:cxn>
            </a:cxnLst>
            <a:rect l="0" t="0" r="r" b="b"/>
            <a:pathLst>
              <a:path w="624" h="512">
                <a:moveTo>
                  <a:pt x="624" y="32"/>
                </a:moveTo>
                <a:cubicBezTo>
                  <a:pt x="484" y="16"/>
                  <a:pt x="344" y="0"/>
                  <a:pt x="240" y="80"/>
                </a:cubicBezTo>
                <a:cubicBezTo>
                  <a:pt x="136" y="160"/>
                  <a:pt x="68" y="336"/>
                  <a:pt x="0" y="512"/>
                </a:cubicBezTo>
              </a:path>
            </a:pathLst>
          </a:cu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997" name="Text Box 125"/>
          <p:cNvSpPr txBox="1">
            <a:spLocks noChangeArrowheads="1"/>
          </p:cNvSpPr>
          <p:nvPr/>
        </p:nvSpPr>
        <p:spPr bwMode="auto">
          <a:xfrm>
            <a:off x="13563600" y="248285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2000">
                <a:solidFill>
                  <a:schemeClr val="bg2"/>
                </a:solidFill>
              </a:rPr>
              <a:t>Word-lines</a:t>
            </a:r>
          </a:p>
        </p:txBody>
      </p:sp>
      <p:sp>
        <p:nvSpPr>
          <p:cNvPr id="79998" name="Text Box 126"/>
          <p:cNvSpPr txBox="1">
            <a:spLocks noChangeArrowheads="1"/>
          </p:cNvSpPr>
          <p:nvPr/>
        </p:nvSpPr>
        <p:spPr bwMode="auto">
          <a:xfrm>
            <a:off x="9677400" y="248285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2000">
                <a:solidFill>
                  <a:schemeClr val="bg2"/>
                </a:solidFill>
              </a:rPr>
              <a:t>Bit-lines</a:t>
            </a:r>
          </a:p>
        </p:txBody>
      </p:sp>
      <p:sp>
        <p:nvSpPr>
          <p:cNvPr id="80001" name="Text Box 129"/>
          <p:cNvSpPr txBox="1">
            <a:spLocks noChangeArrowheads="1"/>
          </p:cNvSpPr>
          <p:nvPr/>
        </p:nvSpPr>
        <p:spPr bwMode="auto">
          <a:xfrm>
            <a:off x="5029200" y="255905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2000">
                <a:solidFill>
                  <a:schemeClr val="bg2"/>
                </a:solidFill>
              </a:rPr>
              <a:t>Word-line drivers</a:t>
            </a:r>
          </a:p>
        </p:txBody>
      </p:sp>
      <p:sp>
        <p:nvSpPr>
          <p:cNvPr id="80002" name="Line 130"/>
          <p:cNvSpPr>
            <a:spLocks noChangeShapeType="1"/>
          </p:cNvSpPr>
          <p:nvPr/>
        </p:nvSpPr>
        <p:spPr bwMode="auto">
          <a:xfrm flipH="1" flipV="1">
            <a:off x="7162800" y="2895600"/>
            <a:ext cx="533400" cy="1143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04" name="Line 132"/>
          <p:cNvSpPr>
            <a:spLocks noChangeShapeType="1"/>
          </p:cNvSpPr>
          <p:nvPr/>
        </p:nvSpPr>
        <p:spPr bwMode="auto">
          <a:xfrm>
            <a:off x="1806575" y="90678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05" name="Line 133"/>
          <p:cNvSpPr>
            <a:spLocks noChangeShapeType="1"/>
          </p:cNvSpPr>
          <p:nvPr/>
        </p:nvSpPr>
        <p:spPr bwMode="auto">
          <a:xfrm>
            <a:off x="4625975" y="9220200"/>
            <a:ext cx="960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06" name="Rectangle 134"/>
          <p:cNvSpPr>
            <a:spLocks noChangeArrowheads="1"/>
          </p:cNvSpPr>
          <p:nvPr/>
        </p:nvSpPr>
        <p:spPr bwMode="auto">
          <a:xfrm>
            <a:off x="9578975" y="8915400"/>
            <a:ext cx="152400" cy="152400"/>
          </a:xfrm>
          <a:prstGeom prst="rect">
            <a:avLst/>
          </a:prstGeom>
          <a:solidFill>
            <a:srgbClr val="6600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07" name="Line 135"/>
          <p:cNvSpPr>
            <a:spLocks noChangeShapeType="1"/>
          </p:cNvSpPr>
          <p:nvPr/>
        </p:nvSpPr>
        <p:spPr bwMode="auto">
          <a:xfrm>
            <a:off x="4625975" y="9372600"/>
            <a:ext cx="960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08" name="Rectangle 136"/>
          <p:cNvSpPr>
            <a:spLocks noChangeArrowheads="1"/>
          </p:cNvSpPr>
          <p:nvPr/>
        </p:nvSpPr>
        <p:spPr bwMode="auto">
          <a:xfrm>
            <a:off x="9121775" y="9525000"/>
            <a:ext cx="152400" cy="1524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09" name="Line 137"/>
          <p:cNvSpPr>
            <a:spLocks noChangeShapeType="1"/>
          </p:cNvSpPr>
          <p:nvPr/>
        </p:nvSpPr>
        <p:spPr bwMode="auto">
          <a:xfrm>
            <a:off x="1806575" y="95250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0" name="Line 138"/>
          <p:cNvSpPr>
            <a:spLocks noChangeShapeType="1"/>
          </p:cNvSpPr>
          <p:nvPr/>
        </p:nvSpPr>
        <p:spPr bwMode="auto">
          <a:xfrm>
            <a:off x="10493375" y="90678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1" name="Line 139"/>
          <p:cNvSpPr>
            <a:spLocks noChangeShapeType="1"/>
          </p:cNvSpPr>
          <p:nvPr/>
        </p:nvSpPr>
        <p:spPr bwMode="auto">
          <a:xfrm>
            <a:off x="10493375" y="95250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2" name="Rectangle 140"/>
          <p:cNvSpPr>
            <a:spLocks noChangeArrowheads="1"/>
          </p:cNvSpPr>
          <p:nvPr/>
        </p:nvSpPr>
        <p:spPr bwMode="auto">
          <a:xfrm>
            <a:off x="10036175" y="9525000"/>
            <a:ext cx="152400" cy="15240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13" name="Rectangle 141"/>
          <p:cNvSpPr>
            <a:spLocks noChangeArrowheads="1"/>
          </p:cNvSpPr>
          <p:nvPr/>
        </p:nvSpPr>
        <p:spPr bwMode="auto">
          <a:xfrm>
            <a:off x="8664575" y="8915400"/>
            <a:ext cx="152400" cy="152400"/>
          </a:xfrm>
          <a:prstGeom prst="rect">
            <a:avLst/>
          </a:prstGeom>
          <a:solidFill>
            <a:srgbClr val="FF33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14" name="Line 142"/>
          <p:cNvSpPr>
            <a:spLocks noChangeShapeType="1"/>
          </p:cNvSpPr>
          <p:nvPr/>
        </p:nvSpPr>
        <p:spPr bwMode="auto">
          <a:xfrm>
            <a:off x="1806575" y="96774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5" name="Line 143"/>
          <p:cNvSpPr>
            <a:spLocks noChangeShapeType="1"/>
          </p:cNvSpPr>
          <p:nvPr/>
        </p:nvSpPr>
        <p:spPr bwMode="auto">
          <a:xfrm>
            <a:off x="4625975" y="9829800"/>
            <a:ext cx="960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6" name="Rectangle 144"/>
          <p:cNvSpPr>
            <a:spLocks noChangeArrowheads="1"/>
          </p:cNvSpPr>
          <p:nvPr/>
        </p:nvSpPr>
        <p:spPr bwMode="auto">
          <a:xfrm>
            <a:off x="9578975" y="9525000"/>
            <a:ext cx="152400" cy="152400"/>
          </a:xfrm>
          <a:prstGeom prst="rect">
            <a:avLst/>
          </a:prstGeom>
          <a:solidFill>
            <a:srgbClr val="6600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17" name="Line 145"/>
          <p:cNvSpPr>
            <a:spLocks noChangeShapeType="1"/>
          </p:cNvSpPr>
          <p:nvPr/>
        </p:nvSpPr>
        <p:spPr bwMode="auto">
          <a:xfrm>
            <a:off x="4625975" y="9982200"/>
            <a:ext cx="960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18" name="Rectangle 146"/>
          <p:cNvSpPr>
            <a:spLocks noChangeArrowheads="1"/>
          </p:cNvSpPr>
          <p:nvPr/>
        </p:nvSpPr>
        <p:spPr bwMode="auto">
          <a:xfrm>
            <a:off x="9121775" y="10134600"/>
            <a:ext cx="152400" cy="1524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19" name="Line 147"/>
          <p:cNvSpPr>
            <a:spLocks noChangeShapeType="1"/>
          </p:cNvSpPr>
          <p:nvPr/>
        </p:nvSpPr>
        <p:spPr bwMode="auto">
          <a:xfrm>
            <a:off x="1806575" y="101346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20" name="Line 148"/>
          <p:cNvSpPr>
            <a:spLocks noChangeShapeType="1"/>
          </p:cNvSpPr>
          <p:nvPr/>
        </p:nvSpPr>
        <p:spPr bwMode="auto">
          <a:xfrm>
            <a:off x="10493375" y="96774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21" name="Line 149"/>
          <p:cNvSpPr>
            <a:spLocks noChangeShapeType="1"/>
          </p:cNvSpPr>
          <p:nvPr/>
        </p:nvSpPr>
        <p:spPr bwMode="auto">
          <a:xfrm>
            <a:off x="10493375" y="101346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22" name="Rectangle 150"/>
          <p:cNvSpPr>
            <a:spLocks noChangeArrowheads="1"/>
          </p:cNvSpPr>
          <p:nvPr/>
        </p:nvSpPr>
        <p:spPr bwMode="auto">
          <a:xfrm>
            <a:off x="10036175" y="10134600"/>
            <a:ext cx="152400" cy="15240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23" name="Rectangle 151"/>
          <p:cNvSpPr>
            <a:spLocks noChangeArrowheads="1"/>
          </p:cNvSpPr>
          <p:nvPr/>
        </p:nvSpPr>
        <p:spPr bwMode="auto">
          <a:xfrm>
            <a:off x="8664575" y="9525000"/>
            <a:ext cx="152400" cy="152400"/>
          </a:xfrm>
          <a:prstGeom prst="rect">
            <a:avLst/>
          </a:prstGeom>
          <a:solidFill>
            <a:srgbClr val="FF33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24" name="Line 152"/>
          <p:cNvSpPr>
            <a:spLocks noChangeShapeType="1"/>
          </p:cNvSpPr>
          <p:nvPr/>
        </p:nvSpPr>
        <p:spPr bwMode="auto">
          <a:xfrm>
            <a:off x="1806575" y="110490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25" name="Line 153"/>
          <p:cNvSpPr>
            <a:spLocks noChangeShapeType="1"/>
          </p:cNvSpPr>
          <p:nvPr/>
        </p:nvSpPr>
        <p:spPr bwMode="auto">
          <a:xfrm>
            <a:off x="4625975" y="11201400"/>
            <a:ext cx="960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26" name="Rectangle 154"/>
          <p:cNvSpPr>
            <a:spLocks noChangeArrowheads="1"/>
          </p:cNvSpPr>
          <p:nvPr/>
        </p:nvSpPr>
        <p:spPr bwMode="auto">
          <a:xfrm>
            <a:off x="9578975" y="10896600"/>
            <a:ext cx="152400" cy="152400"/>
          </a:xfrm>
          <a:prstGeom prst="rect">
            <a:avLst/>
          </a:prstGeom>
          <a:solidFill>
            <a:srgbClr val="6600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27" name="Line 155"/>
          <p:cNvSpPr>
            <a:spLocks noChangeShapeType="1"/>
          </p:cNvSpPr>
          <p:nvPr/>
        </p:nvSpPr>
        <p:spPr bwMode="auto">
          <a:xfrm>
            <a:off x="4625975" y="11353800"/>
            <a:ext cx="960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28" name="Rectangle 156"/>
          <p:cNvSpPr>
            <a:spLocks noChangeArrowheads="1"/>
          </p:cNvSpPr>
          <p:nvPr/>
        </p:nvSpPr>
        <p:spPr bwMode="auto">
          <a:xfrm>
            <a:off x="9121775" y="11506200"/>
            <a:ext cx="152400" cy="1524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29" name="Line 157"/>
          <p:cNvSpPr>
            <a:spLocks noChangeShapeType="1"/>
          </p:cNvSpPr>
          <p:nvPr/>
        </p:nvSpPr>
        <p:spPr bwMode="auto">
          <a:xfrm>
            <a:off x="1806575" y="115062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30" name="Line 158"/>
          <p:cNvSpPr>
            <a:spLocks noChangeShapeType="1"/>
          </p:cNvSpPr>
          <p:nvPr/>
        </p:nvSpPr>
        <p:spPr bwMode="auto">
          <a:xfrm>
            <a:off x="10493375" y="110490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31" name="Line 159"/>
          <p:cNvSpPr>
            <a:spLocks noChangeShapeType="1"/>
          </p:cNvSpPr>
          <p:nvPr/>
        </p:nvSpPr>
        <p:spPr bwMode="auto">
          <a:xfrm>
            <a:off x="10493375" y="115062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32" name="Rectangle 160"/>
          <p:cNvSpPr>
            <a:spLocks noChangeArrowheads="1"/>
          </p:cNvSpPr>
          <p:nvPr/>
        </p:nvSpPr>
        <p:spPr bwMode="auto">
          <a:xfrm>
            <a:off x="10036175" y="11506200"/>
            <a:ext cx="152400" cy="15240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33" name="Rectangle 161"/>
          <p:cNvSpPr>
            <a:spLocks noChangeArrowheads="1"/>
          </p:cNvSpPr>
          <p:nvPr/>
        </p:nvSpPr>
        <p:spPr bwMode="auto">
          <a:xfrm>
            <a:off x="8664575" y="10896600"/>
            <a:ext cx="152400" cy="152400"/>
          </a:xfrm>
          <a:prstGeom prst="rect">
            <a:avLst/>
          </a:prstGeom>
          <a:solidFill>
            <a:srgbClr val="FF33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34" name="Line 162"/>
          <p:cNvSpPr>
            <a:spLocks noChangeShapeType="1"/>
          </p:cNvSpPr>
          <p:nvPr/>
        </p:nvSpPr>
        <p:spPr bwMode="auto">
          <a:xfrm>
            <a:off x="1806575" y="116586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35" name="Line 163"/>
          <p:cNvSpPr>
            <a:spLocks noChangeShapeType="1"/>
          </p:cNvSpPr>
          <p:nvPr/>
        </p:nvSpPr>
        <p:spPr bwMode="auto">
          <a:xfrm>
            <a:off x="4625975" y="11811000"/>
            <a:ext cx="960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36" name="Rectangle 164"/>
          <p:cNvSpPr>
            <a:spLocks noChangeArrowheads="1"/>
          </p:cNvSpPr>
          <p:nvPr/>
        </p:nvSpPr>
        <p:spPr bwMode="auto">
          <a:xfrm>
            <a:off x="9578975" y="11506200"/>
            <a:ext cx="152400" cy="152400"/>
          </a:xfrm>
          <a:prstGeom prst="rect">
            <a:avLst/>
          </a:prstGeom>
          <a:solidFill>
            <a:srgbClr val="6600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37" name="Line 165"/>
          <p:cNvSpPr>
            <a:spLocks noChangeShapeType="1"/>
          </p:cNvSpPr>
          <p:nvPr/>
        </p:nvSpPr>
        <p:spPr bwMode="auto">
          <a:xfrm>
            <a:off x="4625975" y="11963400"/>
            <a:ext cx="960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38" name="Rectangle 166"/>
          <p:cNvSpPr>
            <a:spLocks noChangeArrowheads="1"/>
          </p:cNvSpPr>
          <p:nvPr/>
        </p:nvSpPr>
        <p:spPr bwMode="auto">
          <a:xfrm>
            <a:off x="9121775" y="12115800"/>
            <a:ext cx="152400" cy="1524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39" name="Line 167"/>
          <p:cNvSpPr>
            <a:spLocks noChangeShapeType="1"/>
          </p:cNvSpPr>
          <p:nvPr/>
        </p:nvSpPr>
        <p:spPr bwMode="auto">
          <a:xfrm>
            <a:off x="1806575" y="121158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0" name="Line 168"/>
          <p:cNvSpPr>
            <a:spLocks noChangeShapeType="1"/>
          </p:cNvSpPr>
          <p:nvPr/>
        </p:nvSpPr>
        <p:spPr bwMode="auto">
          <a:xfrm>
            <a:off x="10493375" y="116586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1" name="Line 169"/>
          <p:cNvSpPr>
            <a:spLocks noChangeShapeType="1"/>
          </p:cNvSpPr>
          <p:nvPr/>
        </p:nvSpPr>
        <p:spPr bwMode="auto">
          <a:xfrm>
            <a:off x="10493375" y="12115800"/>
            <a:ext cx="655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2" name="Rectangle 170"/>
          <p:cNvSpPr>
            <a:spLocks noChangeArrowheads="1"/>
          </p:cNvSpPr>
          <p:nvPr/>
        </p:nvSpPr>
        <p:spPr bwMode="auto">
          <a:xfrm>
            <a:off x="10036175" y="12115800"/>
            <a:ext cx="152400" cy="15240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43" name="Rectangle 171"/>
          <p:cNvSpPr>
            <a:spLocks noChangeArrowheads="1"/>
          </p:cNvSpPr>
          <p:nvPr/>
        </p:nvSpPr>
        <p:spPr bwMode="auto">
          <a:xfrm>
            <a:off x="8664575" y="11506200"/>
            <a:ext cx="152400" cy="152400"/>
          </a:xfrm>
          <a:prstGeom prst="rect">
            <a:avLst/>
          </a:prstGeom>
          <a:solidFill>
            <a:srgbClr val="FF33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44" name="Line 172"/>
          <p:cNvSpPr>
            <a:spLocks noChangeShapeType="1"/>
          </p:cNvSpPr>
          <p:nvPr/>
        </p:nvSpPr>
        <p:spPr bwMode="auto">
          <a:xfrm flipH="1" flipV="1">
            <a:off x="1806575" y="9829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5" name="Line 173"/>
          <p:cNvSpPr>
            <a:spLocks noChangeShapeType="1"/>
          </p:cNvSpPr>
          <p:nvPr/>
        </p:nvSpPr>
        <p:spPr bwMode="auto">
          <a:xfrm flipH="1">
            <a:off x="1806575" y="9982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6" name="Line 174"/>
          <p:cNvSpPr>
            <a:spLocks noChangeShapeType="1"/>
          </p:cNvSpPr>
          <p:nvPr/>
        </p:nvSpPr>
        <p:spPr bwMode="auto">
          <a:xfrm flipH="1">
            <a:off x="1806575" y="9220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7" name="Line 175"/>
          <p:cNvSpPr>
            <a:spLocks noChangeShapeType="1"/>
          </p:cNvSpPr>
          <p:nvPr/>
        </p:nvSpPr>
        <p:spPr bwMode="auto">
          <a:xfrm flipH="1">
            <a:off x="1806575" y="9372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8" name="Line 176"/>
          <p:cNvSpPr>
            <a:spLocks noChangeShapeType="1"/>
          </p:cNvSpPr>
          <p:nvPr/>
        </p:nvSpPr>
        <p:spPr bwMode="auto">
          <a:xfrm flipH="1" flipV="1">
            <a:off x="1806575" y="118110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49" name="Line 177"/>
          <p:cNvSpPr>
            <a:spLocks noChangeShapeType="1"/>
          </p:cNvSpPr>
          <p:nvPr/>
        </p:nvSpPr>
        <p:spPr bwMode="auto">
          <a:xfrm flipH="1">
            <a:off x="1806575" y="119634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0" name="Line 178"/>
          <p:cNvSpPr>
            <a:spLocks noChangeShapeType="1"/>
          </p:cNvSpPr>
          <p:nvPr/>
        </p:nvSpPr>
        <p:spPr bwMode="auto">
          <a:xfrm flipH="1">
            <a:off x="1806575" y="112014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1" name="Line 179"/>
          <p:cNvSpPr>
            <a:spLocks noChangeShapeType="1"/>
          </p:cNvSpPr>
          <p:nvPr/>
        </p:nvSpPr>
        <p:spPr bwMode="auto">
          <a:xfrm flipH="1">
            <a:off x="1806575" y="11353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52" name="Rectangle 180"/>
          <p:cNvSpPr>
            <a:spLocks noChangeArrowheads="1"/>
          </p:cNvSpPr>
          <p:nvPr/>
        </p:nvSpPr>
        <p:spPr bwMode="auto">
          <a:xfrm>
            <a:off x="3711575" y="92202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53" name="Rectangle 181"/>
          <p:cNvSpPr>
            <a:spLocks noChangeArrowheads="1"/>
          </p:cNvSpPr>
          <p:nvPr/>
        </p:nvSpPr>
        <p:spPr bwMode="auto">
          <a:xfrm>
            <a:off x="3254375" y="92202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54" name="Rectangle 182"/>
          <p:cNvSpPr>
            <a:spLocks noChangeArrowheads="1"/>
          </p:cNvSpPr>
          <p:nvPr/>
        </p:nvSpPr>
        <p:spPr bwMode="auto">
          <a:xfrm>
            <a:off x="4168775" y="92202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55" name="Rectangle 183"/>
          <p:cNvSpPr>
            <a:spLocks noChangeArrowheads="1"/>
          </p:cNvSpPr>
          <p:nvPr/>
        </p:nvSpPr>
        <p:spPr bwMode="auto">
          <a:xfrm>
            <a:off x="2797175" y="92202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56" name="Rectangle 184"/>
          <p:cNvSpPr>
            <a:spLocks noChangeArrowheads="1"/>
          </p:cNvSpPr>
          <p:nvPr/>
        </p:nvSpPr>
        <p:spPr bwMode="auto">
          <a:xfrm>
            <a:off x="3711575" y="98298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57" name="Rectangle 185"/>
          <p:cNvSpPr>
            <a:spLocks noChangeArrowheads="1"/>
          </p:cNvSpPr>
          <p:nvPr/>
        </p:nvSpPr>
        <p:spPr bwMode="auto">
          <a:xfrm>
            <a:off x="3254375" y="98298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58" name="Rectangle 186"/>
          <p:cNvSpPr>
            <a:spLocks noChangeArrowheads="1"/>
          </p:cNvSpPr>
          <p:nvPr/>
        </p:nvSpPr>
        <p:spPr bwMode="auto">
          <a:xfrm>
            <a:off x="4168775" y="98298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59" name="Rectangle 187"/>
          <p:cNvSpPr>
            <a:spLocks noChangeArrowheads="1"/>
          </p:cNvSpPr>
          <p:nvPr/>
        </p:nvSpPr>
        <p:spPr bwMode="auto">
          <a:xfrm>
            <a:off x="2797175" y="98298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0" name="Rectangle 188"/>
          <p:cNvSpPr>
            <a:spLocks noChangeArrowheads="1"/>
          </p:cNvSpPr>
          <p:nvPr/>
        </p:nvSpPr>
        <p:spPr bwMode="auto">
          <a:xfrm>
            <a:off x="3711575" y="112014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1" name="Rectangle 189"/>
          <p:cNvSpPr>
            <a:spLocks noChangeArrowheads="1"/>
          </p:cNvSpPr>
          <p:nvPr/>
        </p:nvSpPr>
        <p:spPr bwMode="auto">
          <a:xfrm>
            <a:off x="3254375" y="11201400"/>
            <a:ext cx="152400" cy="1524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2" name="Rectangle 190"/>
          <p:cNvSpPr>
            <a:spLocks noChangeArrowheads="1"/>
          </p:cNvSpPr>
          <p:nvPr/>
        </p:nvSpPr>
        <p:spPr bwMode="auto">
          <a:xfrm>
            <a:off x="4168775" y="11201400"/>
            <a:ext cx="152400" cy="1524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3" name="Rectangle 191"/>
          <p:cNvSpPr>
            <a:spLocks noChangeArrowheads="1"/>
          </p:cNvSpPr>
          <p:nvPr/>
        </p:nvSpPr>
        <p:spPr bwMode="auto">
          <a:xfrm>
            <a:off x="2797175" y="112014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4" name="Rectangle 192"/>
          <p:cNvSpPr>
            <a:spLocks noChangeArrowheads="1"/>
          </p:cNvSpPr>
          <p:nvPr/>
        </p:nvSpPr>
        <p:spPr bwMode="auto">
          <a:xfrm>
            <a:off x="3711575" y="118110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5" name="Rectangle 193"/>
          <p:cNvSpPr>
            <a:spLocks noChangeArrowheads="1"/>
          </p:cNvSpPr>
          <p:nvPr/>
        </p:nvSpPr>
        <p:spPr bwMode="auto">
          <a:xfrm>
            <a:off x="3254375" y="11811000"/>
            <a:ext cx="152400" cy="1524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6" name="Rectangle 194"/>
          <p:cNvSpPr>
            <a:spLocks noChangeArrowheads="1"/>
          </p:cNvSpPr>
          <p:nvPr/>
        </p:nvSpPr>
        <p:spPr bwMode="auto">
          <a:xfrm>
            <a:off x="4168775" y="11811000"/>
            <a:ext cx="152400" cy="1524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7" name="Rectangle 195"/>
          <p:cNvSpPr>
            <a:spLocks noChangeArrowheads="1"/>
          </p:cNvSpPr>
          <p:nvPr/>
        </p:nvSpPr>
        <p:spPr bwMode="auto">
          <a:xfrm>
            <a:off x="2797175" y="118110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8" name="Rectangle 196"/>
          <p:cNvSpPr>
            <a:spLocks noChangeArrowheads="1"/>
          </p:cNvSpPr>
          <p:nvPr/>
        </p:nvSpPr>
        <p:spPr bwMode="auto">
          <a:xfrm>
            <a:off x="15446375" y="92202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69" name="Rectangle 197"/>
          <p:cNvSpPr>
            <a:spLocks noChangeArrowheads="1"/>
          </p:cNvSpPr>
          <p:nvPr/>
        </p:nvSpPr>
        <p:spPr bwMode="auto">
          <a:xfrm>
            <a:off x="14989175" y="92202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0" name="Rectangle 198"/>
          <p:cNvSpPr>
            <a:spLocks noChangeArrowheads="1"/>
          </p:cNvSpPr>
          <p:nvPr/>
        </p:nvSpPr>
        <p:spPr bwMode="auto">
          <a:xfrm>
            <a:off x="15903575" y="92202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1" name="Rectangle 199"/>
          <p:cNvSpPr>
            <a:spLocks noChangeArrowheads="1"/>
          </p:cNvSpPr>
          <p:nvPr/>
        </p:nvSpPr>
        <p:spPr bwMode="auto">
          <a:xfrm>
            <a:off x="14531975" y="92202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2" name="Rectangle 200"/>
          <p:cNvSpPr>
            <a:spLocks noChangeArrowheads="1"/>
          </p:cNvSpPr>
          <p:nvPr/>
        </p:nvSpPr>
        <p:spPr bwMode="auto">
          <a:xfrm>
            <a:off x="15446375" y="98298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3" name="Rectangle 201"/>
          <p:cNvSpPr>
            <a:spLocks noChangeArrowheads="1"/>
          </p:cNvSpPr>
          <p:nvPr/>
        </p:nvSpPr>
        <p:spPr bwMode="auto">
          <a:xfrm>
            <a:off x="14989175" y="98298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4" name="Rectangle 202"/>
          <p:cNvSpPr>
            <a:spLocks noChangeArrowheads="1"/>
          </p:cNvSpPr>
          <p:nvPr/>
        </p:nvSpPr>
        <p:spPr bwMode="auto">
          <a:xfrm>
            <a:off x="15903575" y="98298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5" name="Rectangle 203"/>
          <p:cNvSpPr>
            <a:spLocks noChangeArrowheads="1"/>
          </p:cNvSpPr>
          <p:nvPr/>
        </p:nvSpPr>
        <p:spPr bwMode="auto">
          <a:xfrm>
            <a:off x="14531975" y="98298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6" name="Rectangle 204"/>
          <p:cNvSpPr>
            <a:spLocks noChangeArrowheads="1"/>
          </p:cNvSpPr>
          <p:nvPr/>
        </p:nvSpPr>
        <p:spPr bwMode="auto">
          <a:xfrm>
            <a:off x="15446375" y="112014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7" name="Rectangle 205"/>
          <p:cNvSpPr>
            <a:spLocks noChangeArrowheads="1"/>
          </p:cNvSpPr>
          <p:nvPr/>
        </p:nvSpPr>
        <p:spPr bwMode="auto">
          <a:xfrm>
            <a:off x="14989175" y="11201400"/>
            <a:ext cx="152400" cy="1524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8" name="Rectangle 206"/>
          <p:cNvSpPr>
            <a:spLocks noChangeArrowheads="1"/>
          </p:cNvSpPr>
          <p:nvPr/>
        </p:nvSpPr>
        <p:spPr bwMode="auto">
          <a:xfrm>
            <a:off x="15903575" y="11201400"/>
            <a:ext cx="152400" cy="1524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9" name="Rectangle 207"/>
          <p:cNvSpPr>
            <a:spLocks noChangeArrowheads="1"/>
          </p:cNvSpPr>
          <p:nvPr/>
        </p:nvSpPr>
        <p:spPr bwMode="auto">
          <a:xfrm>
            <a:off x="14531975" y="112014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80" name="Rectangle 208"/>
          <p:cNvSpPr>
            <a:spLocks noChangeArrowheads="1"/>
          </p:cNvSpPr>
          <p:nvPr/>
        </p:nvSpPr>
        <p:spPr bwMode="auto">
          <a:xfrm>
            <a:off x="15446375" y="118110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81" name="Rectangle 209"/>
          <p:cNvSpPr>
            <a:spLocks noChangeArrowheads="1"/>
          </p:cNvSpPr>
          <p:nvPr/>
        </p:nvSpPr>
        <p:spPr bwMode="auto">
          <a:xfrm>
            <a:off x="14989175" y="11811000"/>
            <a:ext cx="152400" cy="1524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82" name="Rectangle 210"/>
          <p:cNvSpPr>
            <a:spLocks noChangeArrowheads="1"/>
          </p:cNvSpPr>
          <p:nvPr/>
        </p:nvSpPr>
        <p:spPr bwMode="auto">
          <a:xfrm>
            <a:off x="15903575" y="11811000"/>
            <a:ext cx="152400" cy="1524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83" name="Rectangle 211"/>
          <p:cNvSpPr>
            <a:spLocks noChangeArrowheads="1"/>
          </p:cNvSpPr>
          <p:nvPr/>
        </p:nvSpPr>
        <p:spPr bwMode="auto">
          <a:xfrm>
            <a:off x="14531975" y="11811000"/>
            <a:ext cx="1524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85" name="Line 213"/>
          <p:cNvSpPr>
            <a:spLocks noChangeShapeType="1"/>
          </p:cNvSpPr>
          <p:nvPr/>
        </p:nvSpPr>
        <p:spPr bwMode="auto">
          <a:xfrm flipV="1">
            <a:off x="3330575" y="90678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86" name="Line 214"/>
          <p:cNvSpPr>
            <a:spLocks noChangeShapeType="1"/>
          </p:cNvSpPr>
          <p:nvPr/>
        </p:nvSpPr>
        <p:spPr bwMode="auto">
          <a:xfrm>
            <a:off x="4244975" y="93726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87" name="Line 215"/>
          <p:cNvSpPr>
            <a:spLocks noChangeShapeType="1"/>
          </p:cNvSpPr>
          <p:nvPr/>
        </p:nvSpPr>
        <p:spPr bwMode="auto">
          <a:xfrm flipV="1">
            <a:off x="3330575" y="96774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88" name="Line 216"/>
          <p:cNvSpPr>
            <a:spLocks noChangeShapeType="1"/>
          </p:cNvSpPr>
          <p:nvPr/>
        </p:nvSpPr>
        <p:spPr bwMode="auto">
          <a:xfrm>
            <a:off x="4244975" y="99822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89" name="Line 217"/>
          <p:cNvSpPr>
            <a:spLocks noChangeShapeType="1"/>
          </p:cNvSpPr>
          <p:nvPr/>
        </p:nvSpPr>
        <p:spPr bwMode="auto">
          <a:xfrm flipH="1">
            <a:off x="9197975" y="96774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0" name="Line 218"/>
          <p:cNvSpPr>
            <a:spLocks noChangeShapeType="1"/>
          </p:cNvSpPr>
          <p:nvPr/>
        </p:nvSpPr>
        <p:spPr bwMode="auto">
          <a:xfrm flipH="1">
            <a:off x="10112375" y="93726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1" name="Line 219"/>
          <p:cNvSpPr>
            <a:spLocks noChangeShapeType="1"/>
          </p:cNvSpPr>
          <p:nvPr/>
        </p:nvSpPr>
        <p:spPr bwMode="auto">
          <a:xfrm flipH="1">
            <a:off x="9197975" y="90678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2" name="Line 220"/>
          <p:cNvSpPr>
            <a:spLocks noChangeShapeType="1"/>
          </p:cNvSpPr>
          <p:nvPr/>
        </p:nvSpPr>
        <p:spPr bwMode="auto">
          <a:xfrm flipH="1">
            <a:off x="10112375" y="99822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3" name="Line 221"/>
          <p:cNvSpPr>
            <a:spLocks noChangeShapeType="1"/>
          </p:cNvSpPr>
          <p:nvPr/>
        </p:nvSpPr>
        <p:spPr bwMode="auto">
          <a:xfrm flipH="1">
            <a:off x="15065375" y="90678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4" name="Line 222"/>
          <p:cNvSpPr>
            <a:spLocks noChangeShapeType="1"/>
          </p:cNvSpPr>
          <p:nvPr/>
        </p:nvSpPr>
        <p:spPr bwMode="auto">
          <a:xfrm flipH="1">
            <a:off x="15979775" y="93726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5" name="Line 223"/>
          <p:cNvSpPr>
            <a:spLocks noChangeShapeType="1"/>
          </p:cNvSpPr>
          <p:nvPr/>
        </p:nvSpPr>
        <p:spPr bwMode="auto">
          <a:xfrm flipH="1">
            <a:off x="15065375" y="96774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6" name="Line 224"/>
          <p:cNvSpPr>
            <a:spLocks noChangeShapeType="1"/>
          </p:cNvSpPr>
          <p:nvPr/>
        </p:nvSpPr>
        <p:spPr bwMode="auto">
          <a:xfrm flipH="1">
            <a:off x="15979775" y="99822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7" name="Line 225"/>
          <p:cNvSpPr>
            <a:spLocks noChangeShapeType="1"/>
          </p:cNvSpPr>
          <p:nvPr/>
        </p:nvSpPr>
        <p:spPr bwMode="auto">
          <a:xfrm flipH="1">
            <a:off x="3787775" y="110490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8" name="Line 226"/>
          <p:cNvSpPr>
            <a:spLocks noChangeShapeType="1"/>
          </p:cNvSpPr>
          <p:nvPr/>
        </p:nvSpPr>
        <p:spPr bwMode="auto">
          <a:xfrm flipH="1">
            <a:off x="2873375" y="113538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099" name="Line 227"/>
          <p:cNvSpPr>
            <a:spLocks noChangeShapeType="1"/>
          </p:cNvSpPr>
          <p:nvPr/>
        </p:nvSpPr>
        <p:spPr bwMode="auto">
          <a:xfrm flipH="1">
            <a:off x="3787775" y="116586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0" name="Line 228"/>
          <p:cNvSpPr>
            <a:spLocks noChangeShapeType="1"/>
          </p:cNvSpPr>
          <p:nvPr/>
        </p:nvSpPr>
        <p:spPr bwMode="auto">
          <a:xfrm flipH="1">
            <a:off x="2873375" y="119634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1" name="Line 229"/>
          <p:cNvSpPr>
            <a:spLocks noChangeShapeType="1"/>
          </p:cNvSpPr>
          <p:nvPr/>
        </p:nvSpPr>
        <p:spPr bwMode="auto">
          <a:xfrm flipH="1">
            <a:off x="9655175" y="116586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2" name="Line 230"/>
          <p:cNvSpPr>
            <a:spLocks noChangeShapeType="1"/>
          </p:cNvSpPr>
          <p:nvPr/>
        </p:nvSpPr>
        <p:spPr bwMode="auto">
          <a:xfrm flipH="1">
            <a:off x="8740775" y="113538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3" name="Line 231"/>
          <p:cNvSpPr>
            <a:spLocks noChangeShapeType="1"/>
          </p:cNvSpPr>
          <p:nvPr/>
        </p:nvSpPr>
        <p:spPr bwMode="auto">
          <a:xfrm flipH="1">
            <a:off x="15522575" y="110490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4" name="Line 232"/>
          <p:cNvSpPr>
            <a:spLocks noChangeShapeType="1"/>
          </p:cNvSpPr>
          <p:nvPr/>
        </p:nvSpPr>
        <p:spPr bwMode="auto">
          <a:xfrm flipH="1">
            <a:off x="14608175" y="113538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5" name="Line 233"/>
          <p:cNvSpPr>
            <a:spLocks noChangeShapeType="1"/>
          </p:cNvSpPr>
          <p:nvPr/>
        </p:nvSpPr>
        <p:spPr bwMode="auto">
          <a:xfrm flipH="1">
            <a:off x="15522575" y="116586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6" name="Line 234"/>
          <p:cNvSpPr>
            <a:spLocks noChangeShapeType="1"/>
          </p:cNvSpPr>
          <p:nvPr/>
        </p:nvSpPr>
        <p:spPr bwMode="auto">
          <a:xfrm flipH="1">
            <a:off x="14608175" y="119634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7" name="Line 235"/>
          <p:cNvSpPr>
            <a:spLocks noChangeShapeType="1"/>
          </p:cNvSpPr>
          <p:nvPr/>
        </p:nvSpPr>
        <p:spPr bwMode="auto">
          <a:xfrm flipH="1" flipV="1">
            <a:off x="16360775" y="9829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8" name="Line 236"/>
          <p:cNvSpPr>
            <a:spLocks noChangeShapeType="1"/>
          </p:cNvSpPr>
          <p:nvPr/>
        </p:nvSpPr>
        <p:spPr bwMode="auto">
          <a:xfrm flipH="1">
            <a:off x="16360775" y="9982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09" name="Line 237"/>
          <p:cNvSpPr>
            <a:spLocks noChangeShapeType="1"/>
          </p:cNvSpPr>
          <p:nvPr/>
        </p:nvSpPr>
        <p:spPr bwMode="auto">
          <a:xfrm flipH="1">
            <a:off x="16360775" y="9220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10" name="Line 238"/>
          <p:cNvSpPr>
            <a:spLocks noChangeShapeType="1"/>
          </p:cNvSpPr>
          <p:nvPr/>
        </p:nvSpPr>
        <p:spPr bwMode="auto">
          <a:xfrm flipH="1">
            <a:off x="16360775" y="9372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11" name="Line 239"/>
          <p:cNvSpPr>
            <a:spLocks noChangeShapeType="1"/>
          </p:cNvSpPr>
          <p:nvPr/>
        </p:nvSpPr>
        <p:spPr bwMode="auto">
          <a:xfrm flipH="1" flipV="1">
            <a:off x="16360775" y="118110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12" name="Line 240"/>
          <p:cNvSpPr>
            <a:spLocks noChangeShapeType="1"/>
          </p:cNvSpPr>
          <p:nvPr/>
        </p:nvSpPr>
        <p:spPr bwMode="auto">
          <a:xfrm flipH="1">
            <a:off x="16360775" y="119634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13" name="Line 241"/>
          <p:cNvSpPr>
            <a:spLocks noChangeShapeType="1"/>
          </p:cNvSpPr>
          <p:nvPr/>
        </p:nvSpPr>
        <p:spPr bwMode="auto">
          <a:xfrm flipH="1">
            <a:off x="16360775" y="112014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14" name="Line 242"/>
          <p:cNvSpPr>
            <a:spLocks noChangeShapeType="1"/>
          </p:cNvSpPr>
          <p:nvPr/>
        </p:nvSpPr>
        <p:spPr bwMode="auto">
          <a:xfrm flipH="1">
            <a:off x="16360775" y="11353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115" name="Oval 243"/>
          <p:cNvSpPr>
            <a:spLocks noChangeArrowheads="1"/>
          </p:cNvSpPr>
          <p:nvPr/>
        </p:nvSpPr>
        <p:spPr bwMode="auto">
          <a:xfrm>
            <a:off x="14074775" y="10744200"/>
            <a:ext cx="2362200" cy="17526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17" name="Text Box 245"/>
          <p:cNvSpPr txBox="1">
            <a:spLocks noChangeArrowheads="1"/>
          </p:cNvSpPr>
          <p:nvPr/>
        </p:nvSpPr>
        <p:spPr bwMode="auto">
          <a:xfrm>
            <a:off x="11255375" y="6172200"/>
            <a:ext cx="7032625" cy="22891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b="1"/>
              <a:t>Bundle up electrodes and drive from opposite sides to create space for upper deck feed-through</a:t>
            </a:r>
          </a:p>
        </p:txBody>
      </p:sp>
      <p:sp>
        <p:nvSpPr>
          <p:cNvPr id="80118" name="Text Box 246"/>
          <p:cNvSpPr txBox="1">
            <a:spLocks noChangeArrowheads="1"/>
          </p:cNvSpPr>
          <p:nvPr/>
        </p:nvSpPr>
        <p:spPr bwMode="auto">
          <a:xfrm>
            <a:off x="5768975" y="9296400"/>
            <a:ext cx="19240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184400"/>
            <a:r>
              <a:rPr lang="en-US" sz="2800"/>
              <a:t>Deck 1 WL</a:t>
            </a:r>
          </a:p>
        </p:txBody>
      </p:sp>
      <p:sp>
        <p:nvSpPr>
          <p:cNvPr id="80119" name="Text Box 247"/>
          <p:cNvSpPr txBox="1">
            <a:spLocks noChangeArrowheads="1"/>
          </p:cNvSpPr>
          <p:nvPr/>
        </p:nvSpPr>
        <p:spPr bwMode="auto">
          <a:xfrm>
            <a:off x="5768975" y="11201400"/>
            <a:ext cx="19240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184400"/>
            <a:r>
              <a:rPr lang="en-US" sz="2800"/>
              <a:t>Deck 2 WL</a:t>
            </a:r>
          </a:p>
        </p:txBody>
      </p:sp>
      <p:sp>
        <p:nvSpPr>
          <p:cNvPr id="80120" name="Text Box 248"/>
          <p:cNvSpPr txBox="1">
            <a:spLocks noChangeArrowheads="1"/>
          </p:cNvSpPr>
          <p:nvPr/>
        </p:nvSpPr>
        <p:spPr bwMode="auto">
          <a:xfrm>
            <a:off x="0" y="2057400"/>
            <a:ext cx="401955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/>
              <a:t>Cross-section view</a:t>
            </a:r>
          </a:p>
        </p:txBody>
      </p:sp>
      <p:sp>
        <p:nvSpPr>
          <p:cNvPr id="80121" name="Text Box 249"/>
          <p:cNvSpPr txBox="1">
            <a:spLocks noChangeArrowheads="1"/>
          </p:cNvSpPr>
          <p:nvPr/>
        </p:nvSpPr>
        <p:spPr bwMode="auto">
          <a:xfrm>
            <a:off x="0" y="7543800"/>
            <a:ext cx="201295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/>
              <a:t>Top view</a:t>
            </a:r>
          </a:p>
        </p:txBody>
      </p:sp>
      <p:sp>
        <p:nvSpPr>
          <p:cNvPr id="80122" name="Rectangle 250"/>
          <p:cNvSpPr>
            <a:spLocks noChangeArrowheads="1"/>
          </p:cNvSpPr>
          <p:nvPr/>
        </p:nvSpPr>
        <p:spPr bwMode="auto">
          <a:xfrm>
            <a:off x="8077200" y="5715000"/>
            <a:ext cx="152400" cy="1524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23" name="Rectangle 251"/>
          <p:cNvSpPr>
            <a:spLocks noChangeArrowheads="1"/>
          </p:cNvSpPr>
          <p:nvPr/>
        </p:nvSpPr>
        <p:spPr bwMode="auto">
          <a:xfrm>
            <a:off x="8077200" y="5943600"/>
            <a:ext cx="152400" cy="152400"/>
          </a:xfrm>
          <a:prstGeom prst="rect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24" name="Rectangle 252"/>
          <p:cNvSpPr>
            <a:spLocks noChangeArrowheads="1"/>
          </p:cNvSpPr>
          <p:nvPr/>
        </p:nvSpPr>
        <p:spPr bwMode="auto">
          <a:xfrm>
            <a:off x="8153400" y="4267200"/>
            <a:ext cx="152400" cy="152400"/>
          </a:xfrm>
          <a:prstGeom prst="rect">
            <a:avLst/>
          </a:prstGeom>
          <a:solidFill>
            <a:srgbClr val="6600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25" name="Rectangle 253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rect">
            <a:avLst/>
          </a:prstGeom>
          <a:solidFill>
            <a:srgbClr val="FF33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6"/>
            <a:ext cx="18288000" cy="2286000"/>
          </a:xfrm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Design Complexity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clean array boundary compared</a:t>
            </a:r>
          </a:p>
          <a:p>
            <a:r>
              <a:rPr lang="en-US" dirty="0" smtClean="0"/>
              <a:t>Decoding at the edges of the array requires extra decoders, sensing and other circuits.  These must be switched in depending on address pattern.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1F0B8-2BF6-4299-8814-8EFEE0AA8B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Rectangle 1342"/>
          <p:cNvSpPr/>
          <p:nvPr/>
        </p:nvSpPr>
        <p:spPr>
          <a:xfrm>
            <a:off x="1981200" y="2667000"/>
            <a:ext cx="1066800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Rectangle 1341"/>
          <p:cNvSpPr/>
          <p:nvPr/>
        </p:nvSpPr>
        <p:spPr>
          <a:xfrm>
            <a:off x="12801600" y="2667000"/>
            <a:ext cx="1066800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73"/>
          <p:cNvGrpSpPr/>
          <p:nvPr/>
        </p:nvGrpSpPr>
        <p:grpSpPr>
          <a:xfrm>
            <a:off x="3048000" y="2667000"/>
            <a:ext cx="2438400" cy="2438400"/>
            <a:chOff x="9906000" y="1371600"/>
            <a:chExt cx="2438400" cy="2438400"/>
          </a:xfrm>
        </p:grpSpPr>
        <p:sp>
          <p:nvSpPr>
            <p:cNvPr id="775" name="Rectangle 848"/>
            <p:cNvSpPr>
              <a:spLocks noChangeArrowheads="1"/>
            </p:cNvSpPr>
            <p:nvPr/>
          </p:nvSpPr>
          <p:spPr bwMode="auto">
            <a:xfrm>
              <a:off x="9906000" y="1371600"/>
              <a:ext cx="2438400" cy="2438400"/>
            </a:xfrm>
            <a:prstGeom prst="rect">
              <a:avLst/>
            </a:prstGeom>
            <a:noFill/>
            <a:ln w="762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  <p:sp>
          <p:nvSpPr>
            <p:cNvPr id="776" name="Rectangle 807"/>
            <p:cNvSpPr>
              <a:spLocks noChangeArrowheads="1"/>
            </p:cNvSpPr>
            <p:nvPr/>
          </p:nvSpPr>
          <p:spPr bwMode="auto">
            <a:xfrm>
              <a:off x="9906000" y="1371600"/>
              <a:ext cx="2438400" cy="243840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  <p:cxnSp>
          <p:nvCxnSpPr>
            <p:cNvPr id="777" name="Straight Connector 776"/>
            <p:cNvCxnSpPr/>
            <p:nvPr/>
          </p:nvCxnSpPr>
          <p:spPr bwMode="auto">
            <a:xfrm>
              <a:off x="9906000" y="19812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8" name="Straight Connector 777"/>
            <p:cNvCxnSpPr/>
            <p:nvPr/>
          </p:nvCxnSpPr>
          <p:spPr bwMode="auto">
            <a:xfrm>
              <a:off x="9906000" y="25908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9" name="Straight Connector 778"/>
            <p:cNvCxnSpPr/>
            <p:nvPr/>
          </p:nvCxnSpPr>
          <p:spPr bwMode="auto">
            <a:xfrm>
              <a:off x="9906000" y="32004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0" name="Straight Connector 779"/>
            <p:cNvCxnSpPr/>
            <p:nvPr/>
          </p:nvCxnSpPr>
          <p:spPr bwMode="auto">
            <a:xfrm rot="5400000">
              <a:off x="9296400" y="25908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1" name="Straight Connector 780"/>
            <p:cNvCxnSpPr/>
            <p:nvPr/>
          </p:nvCxnSpPr>
          <p:spPr bwMode="auto">
            <a:xfrm rot="5400000">
              <a:off x="9906000" y="25908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2" name="Straight Connector 781"/>
            <p:cNvCxnSpPr/>
            <p:nvPr/>
          </p:nvCxnSpPr>
          <p:spPr bwMode="auto">
            <a:xfrm rot="5400000">
              <a:off x="10515600" y="25908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3" name="Rectangle 848"/>
            <p:cNvSpPr>
              <a:spLocks noChangeArrowheads="1"/>
            </p:cNvSpPr>
            <p:nvPr/>
          </p:nvSpPr>
          <p:spPr bwMode="auto">
            <a:xfrm>
              <a:off x="9906000" y="1371600"/>
              <a:ext cx="2438400" cy="2438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</p:grpSp>
      <p:grpSp>
        <p:nvGrpSpPr>
          <p:cNvPr id="3" name="Group 772"/>
          <p:cNvGrpSpPr/>
          <p:nvPr/>
        </p:nvGrpSpPr>
        <p:grpSpPr>
          <a:xfrm>
            <a:off x="10363200" y="2667000"/>
            <a:ext cx="2438400" cy="2438400"/>
            <a:chOff x="9906000" y="1371600"/>
            <a:chExt cx="2438400" cy="2438400"/>
          </a:xfrm>
        </p:grpSpPr>
        <p:sp>
          <p:nvSpPr>
            <p:cNvPr id="764" name="Rectangle 848"/>
            <p:cNvSpPr>
              <a:spLocks noChangeArrowheads="1"/>
            </p:cNvSpPr>
            <p:nvPr/>
          </p:nvSpPr>
          <p:spPr bwMode="auto">
            <a:xfrm>
              <a:off x="9906000" y="1371600"/>
              <a:ext cx="2438400" cy="2438400"/>
            </a:xfrm>
            <a:prstGeom prst="rect">
              <a:avLst/>
            </a:prstGeom>
            <a:noFill/>
            <a:ln w="762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  <p:sp>
          <p:nvSpPr>
            <p:cNvPr id="765" name="Rectangle 807"/>
            <p:cNvSpPr>
              <a:spLocks noChangeArrowheads="1"/>
            </p:cNvSpPr>
            <p:nvPr/>
          </p:nvSpPr>
          <p:spPr bwMode="auto">
            <a:xfrm>
              <a:off x="9906000" y="1371600"/>
              <a:ext cx="2438400" cy="243840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  <p:cxnSp>
          <p:nvCxnSpPr>
            <p:cNvPr id="766" name="Straight Connector 765"/>
            <p:cNvCxnSpPr/>
            <p:nvPr/>
          </p:nvCxnSpPr>
          <p:spPr bwMode="auto">
            <a:xfrm>
              <a:off x="9906000" y="19812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7" name="Straight Connector 766"/>
            <p:cNvCxnSpPr/>
            <p:nvPr/>
          </p:nvCxnSpPr>
          <p:spPr bwMode="auto">
            <a:xfrm>
              <a:off x="9906000" y="25908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8" name="Straight Connector 767"/>
            <p:cNvCxnSpPr/>
            <p:nvPr/>
          </p:nvCxnSpPr>
          <p:spPr bwMode="auto">
            <a:xfrm>
              <a:off x="9906000" y="32004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9" name="Straight Connector 768"/>
            <p:cNvCxnSpPr/>
            <p:nvPr/>
          </p:nvCxnSpPr>
          <p:spPr bwMode="auto">
            <a:xfrm rot="5400000">
              <a:off x="9296400" y="25908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0" name="Straight Connector 769"/>
            <p:cNvCxnSpPr/>
            <p:nvPr/>
          </p:nvCxnSpPr>
          <p:spPr bwMode="auto">
            <a:xfrm rot="5400000">
              <a:off x="9906000" y="25908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1" name="Straight Connector 770"/>
            <p:cNvCxnSpPr/>
            <p:nvPr/>
          </p:nvCxnSpPr>
          <p:spPr bwMode="auto">
            <a:xfrm rot="5400000">
              <a:off x="10515600" y="2590800"/>
              <a:ext cx="2438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2" name="Rectangle 848"/>
            <p:cNvSpPr>
              <a:spLocks noChangeArrowheads="1"/>
            </p:cNvSpPr>
            <p:nvPr/>
          </p:nvSpPr>
          <p:spPr bwMode="auto">
            <a:xfrm>
              <a:off x="9906000" y="1371600"/>
              <a:ext cx="2438400" cy="2438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3600">
                <a:solidFill>
                  <a:srgbClr val="000000"/>
                </a:solidFill>
                <a:latin typeface="Tahom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1F0B8-2BF6-4299-8814-8EFEE0AA8B5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7" name="Group 252"/>
          <p:cNvGrpSpPr/>
          <p:nvPr/>
        </p:nvGrpSpPr>
        <p:grpSpPr>
          <a:xfrm>
            <a:off x="5257800" y="2971800"/>
            <a:ext cx="228600" cy="304800"/>
            <a:chOff x="12344400" y="4419600"/>
            <a:chExt cx="228600" cy="304800"/>
          </a:xfrm>
        </p:grpSpPr>
        <p:sp>
          <p:nvSpPr>
            <p:cNvPr id="25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52" name="Straight Connector 25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253"/>
          <p:cNvGrpSpPr/>
          <p:nvPr/>
        </p:nvGrpSpPr>
        <p:grpSpPr>
          <a:xfrm>
            <a:off x="5257800" y="3276600"/>
            <a:ext cx="228600" cy="304800"/>
            <a:chOff x="12344400" y="4419600"/>
            <a:chExt cx="228600" cy="304800"/>
          </a:xfrm>
        </p:grpSpPr>
        <p:sp>
          <p:nvSpPr>
            <p:cNvPr id="255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56" name="Straight Connector 255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256"/>
          <p:cNvGrpSpPr/>
          <p:nvPr/>
        </p:nvGrpSpPr>
        <p:grpSpPr>
          <a:xfrm>
            <a:off x="5257800" y="4191000"/>
            <a:ext cx="228600" cy="304800"/>
            <a:chOff x="12344400" y="4419600"/>
            <a:chExt cx="228600" cy="304800"/>
          </a:xfrm>
        </p:grpSpPr>
        <p:sp>
          <p:nvSpPr>
            <p:cNvPr id="258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59" name="Straight Connector 258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259"/>
          <p:cNvGrpSpPr/>
          <p:nvPr/>
        </p:nvGrpSpPr>
        <p:grpSpPr>
          <a:xfrm>
            <a:off x="5257800" y="4495800"/>
            <a:ext cx="228600" cy="304800"/>
            <a:chOff x="12344400" y="4419600"/>
            <a:chExt cx="228600" cy="304800"/>
          </a:xfrm>
        </p:grpSpPr>
        <p:sp>
          <p:nvSpPr>
            <p:cNvPr id="26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62" name="Straight Connector 26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62"/>
          <p:cNvGrpSpPr/>
          <p:nvPr/>
        </p:nvGrpSpPr>
        <p:grpSpPr>
          <a:xfrm flipH="1">
            <a:off x="4876800" y="4800600"/>
            <a:ext cx="228600" cy="304800"/>
            <a:chOff x="12344400" y="4419600"/>
            <a:chExt cx="228600" cy="304800"/>
          </a:xfrm>
        </p:grpSpPr>
        <p:sp>
          <p:nvSpPr>
            <p:cNvPr id="264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65" name="Straight Connector 264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265"/>
          <p:cNvGrpSpPr/>
          <p:nvPr/>
        </p:nvGrpSpPr>
        <p:grpSpPr>
          <a:xfrm flipH="1">
            <a:off x="4876800" y="2667000"/>
            <a:ext cx="228600" cy="304800"/>
            <a:chOff x="12344400" y="4419600"/>
            <a:chExt cx="228600" cy="304800"/>
          </a:xfrm>
        </p:grpSpPr>
        <p:sp>
          <p:nvSpPr>
            <p:cNvPr id="267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68" name="Straight Connector 267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268"/>
          <p:cNvGrpSpPr/>
          <p:nvPr/>
        </p:nvGrpSpPr>
        <p:grpSpPr>
          <a:xfrm flipH="1">
            <a:off x="4876800" y="3581400"/>
            <a:ext cx="228600" cy="304800"/>
            <a:chOff x="12344400" y="4419600"/>
            <a:chExt cx="228600" cy="304800"/>
          </a:xfrm>
        </p:grpSpPr>
        <p:sp>
          <p:nvSpPr>
            <p:cNvPr id="270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71" name="Straight Connector 270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271"/>
          <p:cNvGrpSpPr/>
          <p:nvPr/>
        </p:nvGrpSpPr>
        <p:grpSpPr>
          <a:xfrm flipH="1">
            <a:off x="4876800" y="3886200"/>
            <a:ext cx="228600" cy="304800"/>
            <a:chOff x="12344400" y="4419600"/>
            <a:chExt cx="228600" cy="304800"/>
          </a:xfrm>
        </p:grpSpPr>
        <p:sp>
          <p:nvSpPr>
            <p:cNvPr id="273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74" name="Straight Connector 273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274"/>
          <p:cNvGrpSpPr/>
          <p:nvPr/>
        </p:nvGrpSpPr>
        <p:grpSpPr>
          <a:xfrm>
            <a:off x="4648200" y="4800600"/>
            <a:ext cx="228600" cy="304800"/>
            <a:chOff x="12344400" y="4419600"/>
            <a:chExt cx="228600" cy="304800"/>
          </a:xfrm>
        </p:grpSpPr>
        <p:sp>
          <p:nvSpPr>
            <p:cNvPr id="276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77" name="Straight Connector 276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277"/>
          <p:cNvGrpSpPr/>
          <p:nvPr/>
        </p:nvGrpSpPr>
        <p:grpSpPr>
          <a:xfrm>
            <a:off x="4648200" y="2667000"/>
            <a:ext cx="228600" cy="304800"/>
            <a:chOff x="12344400" y="4419600"/>
            <a:chExt cx="228600" cy="304800"/>
          </a:xfrm>
        </p:grpSpPr>
        <p:sp>
          <p:nvSpPr>
            <p:cNvPr id="279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80" name="Straight Connector 279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280"/>
          <p:cNvGrpSpPr/>
          <p:nvPr/>
        </p:nvGrpSpPr>
        <p:grpSpPr>
          <a:xfrm>
            <a:off x="4648200" y="3581400"/>
            <a:ext cx="228600" cy="304800"/>
            <a:chOff x="12344400" y="4419600"/>
            <a:chExt cx="228600" cy="304800"/>
          </a:xfrm>
        </p:grpSpPr>
        <p:sp>
          <p:nvSpPr>
            <p:cNvPr id="282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83" name="Straight Connector 282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283"/>
          <p:cNvGrpSpPr/>
          <p:nvPr/>
        </p:nvGrpSpPr>
        <p:grpSpPr>
          <a:xfrm>
            <a:off x="4648200" y="3886200"/>
            <a:ext cx="228600" cy="304800"/>
            <a:chOff x="12344400" y="4419600"/>
            <a:chExt cx="228600" cy="304800"/>
          </a:xfrm>
        </p:grpSpPr>
        <p:sp>
          <p:nvSpPr>
            <p:cNvPr id="285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86" name="Straight Connector 285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286"/>
          <p:cNvGrpSpPr/>
          <p:nvPr/>
        </p:nvGrpSpPr>
        <p:grpSpPr>
          <a:xfrm flipH="1">
            <a:off x="4267200" y="4191000"/>
            <a:ext cx="228600" cy="304800"/>
            <a:chOff x="12344400" y="4419600"/>
            <a:chExt cx="228600" cy="304800"/>
          </a:xfrm>
        </p:grpSpPr>
        <p:sp>
          <p:nvSpPr>
            <p:cNvPr id="288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89" name="Straight Connector 288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289"/>
          <p:cNvGrpSpPr/>
          <p:nvPr/>
        </p:nvGrpSpPr>
        <p:grpSpPr>
          <a:xfrm flipH="1">
            <a:off x="4267200" y="4495800"/>
            <a:ext cx="228600" cy="304800"/>
            <a:chOff x="12344400" y="4419600"/>
            <a:chExt cx="228600" cy="304800"/>
          </a:xfrm>
        </p:grpSpPr>
        <p:sp>
          <p:nvSpPr>
            <p:cNvPr id="29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92" name="Straight Connector 29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92"/>
          <p:cNvGrpSpPr/>
          <p:nvPr/>
        </p:nvGrpSpPr>
        <p:grpSpPr>
          <a:xfrm flipH="1">
            <a:off x="4267200" y="2971800"/>
            <a:ext cx="228600" cy="304800"/>
            <a:chOff x="12344400" y="4419600"/>
            <a:chExt cx="228600" cy="304800"/>
          </a:xfrm>
        </p:grpSpPr>
        <p:sp>
          <p:nvSpPr>
            <p:cNvPr id="294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95" name="Straight Connector 294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95"/>
          <p:cNvGrpSpPr/>
          <p:nvPr/>
        </p:nvGrpSpPr>
        <p:grpSpPr>
          <a:xfrm flipH="1">
            <a:off x="4267200" y="3276600"/>
            <a:ext cx="228600" cy="304800"/>
            <a:chOff x="12344400" y="4419600"/>
            <a:chExt cx="228600" cy="304800"/>
          </a:xfrm>
        </p:grpSpPr>
        <p:sp>
          <p:nvSpPr>
            <p:cNvPr id="297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298" name="Straight Connector 297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98"/>
          <p:cNvGrpSpPr/>
          <p:nvPr/>
        </p:nvGrpSpPr>
        <p:grpSpPr>
          <a:xfrm>
            <a:off x="4038600" y="2971800"/>
            <a:ext cx="228600" cy="304800"/>
            <a:chOff x="12344400" y="4419600"/>
            <a:chExt cx="228600" cy="304800"/>
          </a:xfrm>
        </p:grpSpPr>
        <p:sp>
          <p:nvSpPr>
            <p:cNvPr id="300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301"/>
          <p:cNvGrpSpPr/>
          <p:nvPr/>
        </p:nvGrpSpPr>
        <p:grpSpPr>
          <a:xfrm>
            <a:off x="4038600" y="3276600"/>
            <a:ext cx="228600" cy="304800"/>
            <a:chOff x="12344400" y="4419600"/>
            <a:chExt cx="228600" cy="304800"/>
          </a:xfrm>
        </p:grpSpPr>
        <p:sp>
          <p:nvSpPr>
            <p:cNvPr id="303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04" name="Straight Connector 303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304"/>
          <p:cNvGrpSpPr/>
          <p:nvPr/>
        </p:nvGrpSpPr>
        <p:grpSpPr>
          <a:xfrm>
            <a:off x="4038600" y="4191000"/>
            <a:ext cx="228600" cy="304800"/>
            <a:chOff x="12344400" y="4419600"/>
            <a:chExt cx="228600" cy="304800"/>
          </a:xfrm>
        </p:grpSpPr>
        <p:sp>
          <p:nvSpPr>
            <p:cNvPr id="306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07" name="Straight Connector 306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307"/>
          <p:cNvGrpSpPr/>
          <p:nvPr/>
        </p:nvGrpSpPr>
        <p:grpSpPr>
          <a:xfrm>
            <a:off x="4038600" y="4495800"/>
            <a:ext cx="228600" cy="304800"/>
            <a:chOff x="12344400" y="4419600"/>
            <a:chExt cx="228600" cy="304800"/>
          </a:xfrm>
        </p:grpSpPr>
        <p:sp>
          <p:nvSpPr>
            <p:cNvPr id="309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10" name="Straight Connector 309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310"/>
          <p:cNvGrpSpPr/>
          <p:nvPr/>
        </p:nvGrpSpPr>
        <p:grpSpPr>
          <a:xfrm flipH="1">
            <a:off x="3657600" y="4800600"/>
            <a:ext cx="228600" cy="304800"/>
            <a:chOff x="12344400" y="4419600"/>
            <a:chExt cx="228600" cy="304800"/>
          </a:xfrm>
        </p:grpSpPr>
        <p:sp>
          <p:nvSpPr>
            <p:cNvPr id="312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313"/>
          <p:cNvGrpSpPr/>
          <p:nvPr/>
        </p:nvGrpSpPr>
        <p:grpSpPr>
          <a:xfrm flipH="1">
            <a:off x="3657600" y="2667000"/>
            <a:ext cx="228600" cy="304800"/>
            <a:chOff x="12344400" y="4419600"/>
            <a:chExt cx="228600" cy="304800"/>
          </a:xfrm>
        </p:grpSpPr>
        <p:sp>
          <p:nvSpPr>
            <p:cNvPr id="315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16" name="Straight Connector 315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316"/>
          <p:cNvGrpSpPr/>
          <p:nvPr/>
        </p:nvGrpSpPr>
        <p:grpSpPr>
          <a:xfrm flipH="1">
            <a:off x="3657600" y="3581400"/>
            <a:ext cx="228600" cy="304800"/>
            <a:chOff x="12344400" y="4419600"/>
            <a:chExt cx="228600" cy="304800"/>
          </a:xfrm>
        </p:grpSpPr>
        <p:sp>
          <p:nvSpPr>
            <p:cNvPr id="318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19" name="Straight Connector 318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319"/>
          <p:cNvGrpSpPr/>
          <p:nvPr/>
        </p:nvGrpSpPr>
        <p:grpSpPr>
          <a:xfrm flipH="1">
            <a:off x="3657600" y="3886200"/>
            <a:ext cx="228600" cy="304800"/>
            <a:chOff x="12344400" y="4419600"/>
            <a:chExt cx="228600" cy="304800"/>
          </a:xfrm>
        </p:grpSpPr>
        <p:sp>
          <p:nvSpPr>
            <p:cNvPr id="32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22" name="Straight Connector 32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22"/>
          <p:cNvGrpSpPr/>
          <p:nvPr/>
        </p:nvGrpSpPr>
        <p:grpSpPr>
          <a:xfrm>
            <a:off x="3429000" y="4800600"/>
            <a:ext cx="228600" cy="304800"/>
            <a:chOff x="12344400" y="4419600"/>
            <a:chExt cx="228600" cy="304800"/>
          </a:xfrm>
        </p:grpSpPr>
        <p:sp>
          <p:nvSpPr>
            <p:cNvPr id="324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25" name="Straight Connector 324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6" name="Group 325"/>
          <p:cNvGrpSpPr/>
          <p:nvPr/>
        </p:nvGrpSpPr>
        <p:grpSpPr>
          <a:xfrm>
            <a:off x="3429000" y="2667000"/>
            <a:ext cx="228600" cy="304800"/>
            <a:chOff x="12344400" y="4419600"/>
            <a:chExt cx="228600" cy="304800"/>
          </a:xfrm>
        </p:grpSpPr>
        <p:sp>
          <p:nvSpPr>
            <p:cNvPr id="327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28" name="Straight Connector 327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7" name="Group 328"/>
          <p:cNvGrpSpPr/>
          <p:nvPr/>
        </p:nvGrpSpPr>
        <p:grpSpPr>
          <a:xfrm>
            <a:off x="3429000" y="3581400"/>
            <a:ext cx="228600" cy="304800"/>
            <a:chOff x="12344400" y="4419600"/>
            <a:chExt cx="228600" cy="304800"/>
          </a:xfrm>
        </p:grpSpPr>
        <p:sp>
          <p:nvSpPr>
            <p:cNvPr id="330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31" name="Straight Connector 330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51" name="Group 331"/>
          <p:cNvGrpSpPr/>
          <p:nvPr/>
        </p:nvGrpSpPr>
        <p:grpSpPr>
          <a:xfrm>
            <a:off x="3429000" y="3886200"/>
            <a:ext cx="228600" cy="304800"/>
            <a:chOff x="12344400" y="4419600"/>
            <a:chExt cx="228600" cy="304800"/>
          </a:xfrm>
        </p:grpSpPr>
        <p:sp>
          <p:nvSpPr>
            <p:cNvPr id="333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34" name="Straight Connector 333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53" name="Group 334"/>
          <p:cNvGrpSpPr/>
          <p:nvPr/>
        </p:nvGrpSpPr>
        <p:grpSpPr>
          <a:xfrm flipH="1">
            <a:off x="3048000" y="4191000"/>
            <a:ext cx="228600" cy="304800"/>
            <a:chOff x="12344400" y="4419600"/>
            <a:chExt cx="228600" cy="304800"/>
          </a:xfrm>
        </p:grpSpPr>
        <p:sp>
          <p:nvSpPr>
            <p:cNvPr id="336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37" name="Straight Connector 336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54" name="Group 337"/>
          <p:cNvGrpSpPr/>
          <p:nvPr/>
        </p:nvGrpSpPr>
        <p:grpSpPr>
          <a:xfrm flipH="1">
            <a:off x="3048000" y="4495800"/>
            <a:ext cx="228600" cy="304800"/>
            <a:chOff x="12344400" y="4419600"/>
            <a:chExt cx="228600" cy="304800"/>
          </a:xfrm>
        </p:grpSpPr>
        <p:sp>
          <p:nvSpPr>
            <p:cNvPr id="339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40" name="Straight Connector 339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55" name="Group 340"/>
          <p:cNvGrpSpPr/>
          <p:nvPr/>
        </p:nvGrpSpPr>
        <p:grpSpPr>
          <a:xfrm flipH="1">
            <a:off x="3048000" y="2971800"/>
            <a:ext cx="228600" cy="304800"/>
            <a:chOff x="12344400" y="4419600"/>
            <a:chExt cx="228600" cy="304800"/>
          </a:xfrm>
        </p:grpSpPr>
        <p:sp>
          <p:nvSpPr>
            <p:cNvPr id="342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56" name="Group 343"/>
          <p:cNvGrpSpPr/>
          <p:nvPr/>
        </p:nvGrpSpPr>
        <p:grpSpPr>
          <a:xfrm flipH="1">
            <a:off x="3048000" y="3276600"/>
            <a:ext cx="228600" cy="304800"/>
            <a:chOff x="12344400" y="4419600"/>
            <a:chExt cx="228600" cy="304800"/>
          </a:xfrm>
        </p:grpSpPr>
        <p:sp>
          <p:nvSpPr>
            <p:cNvPr id="345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46" name="Straight Connector 345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88" name="Group 356"/>
          <p:cNvGrpSpPr/>
          <p:nvPr/>
        </p:nvGrpSpPr>
        <p:grpSpPr>
          <a:xfrm>
            <a:off x="12573000" y="2971800"/>
            <a:ext cx="228600" cy="304800"/>
            <a:chOff x="12344400" y="4419600"/>
            <a:chExt cx="228600" cy="304800"/>
          </a:xfrm>
        </p:grpSpPr>
        <p:sp>
          <p:nvSpPr>
            <p:cNvPr id="358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59" name="Straight Connector 358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1" name="Group 359"/>
          <p:cNvGrpSpPr/>
          <p:nvPr/>
        </p:nvGrpSpPr>
        <p:grpSpPr>
          <a:xfrm>
            <a:off x="12573000" y="3276600"/>
            <a:ext cx="228600" cy="304800"/>
            <a:chOff x="12344400" y="4419600"/>
            <a:chExt cx="228600" cy="304800"/>
          </a:xfrm>
        </p:grpSpPr>
        <p:sp>
          <p:nvSpPr>
            <p:cNvPr id="36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62" name="Straight Connector 36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2" name="Group 362"/>
          <p:cNvGrpSpPr/>
          <p:nvPr/>
        </p:nvGrpSpPr>
        <p:grpSpPr>
          <a:xfrm>
            <a:off x="12573000" y="4191000"/>
            <a:ext cx="228600" cy="304800"/>
            <a:chOff x="12344400" y="4419600"/>
            <a:chExt cx="228600" cy="304800"/>
          </a:xfrm>
        </p:grpSpPr>
        <p:sp>
          <p:nvSpPr>
            <p:cNvPr id="364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65" name="Straight Connector 364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3" name="Group 365"/>
          <p:cNvGrpSpPr/>
          <p:nvPr/>
        </p:nvGrpSpPr>
        <p:grpSpPr>
          <a:xfrm>
            <a:off x="12573000" y="4495800"/>
            <a:ext cx="228600" cy="304800"/>
            <a:chOff x="12344400" y="4419600"/>
            <a:chExt cx="228600" cy="304800"/>
          </a:xfrm>
        </p:grpSpPr>
        <p:sp>
          <p:nvSpPr>
            <p:cNvPr id="367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68" name="Straight Connector 367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5" name="Group 368"/>
          <p:cNvGrpSpPr/>
          <p:nvPr/>
        </p:nvGrpSpPr>
        <p:grpSpPr>
          <a:xfrm flipH="1">
            <a:off x="12192000" y="4800600"/>
            <a:ext cx="228600" cy="304800"/>
            <a:chOff x="12344400" y="4419600"/>
            <a:chExt cx="228600" cy="304800"/>
          </a:xfrm>
        </p:grpSpPr>
        <p:sp>
          <p:nvSpPr>
            <p:cNvPr id="370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71" name="Straight Connector 370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6" name="Group 371"/>
          <p:cNvGrpSpPr/>
          <p:nvPr/>
        </p:nvGrpSpPr>
        <p:grpSpPr>
          <a:xfrm flipH="1">
            <a:off x="12192000" y="2667000"/>
            <a:ext cx="228600" cy="304800"/>
            <a:chOff x="12344400" y="4419600"/>
            <a:chExt cx="228600" cy="304800"/>
          </a:xfrm>
        </p:grpSpPr>
        <p:sp>
          <p:nvSpPr>
            <p:cNvPr id="373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74" name="Straight Connector 373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7" name="Group 374"/>
          <p:cNvGrpSpPr/>
          <p:nvPr/>
        </p:nvGrpSpPr>
        <p:grpSpPr>
          <a:xfrm flipH="1">
            <a:off x="12192000" y="3581400"/>
            <a:ext cx="228600" cy="304800"/>
            <a:chOff x="12344400" y="4419600"/>
            <a:chExt cx="228600" cy="304800"/>
          </a:xfrm>
        </p:grpSpPr>
        <p:sp>
          <p:nvSpPr>
            <p:cNvPr id="376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77" name="Straight Connector 376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08" name="Group 377"/>
          <p:cNvGrpSpPr/>
          <p:nvPr/>
        </p:nvGrpSpPr>
        <p:grpSpPr>
          <a:xfrm flipH="1">
            <a:off x="12192000" y="3886200"/>
            <a:ext cx="228600" cy="304800"/>
            <a:chOff x="12344400" y="4419600"/>
            <a:chExt cx="228600" cy="304800"/>
          </a:xfrm>
        </p:grpSpPr>
        <p:sp>
          <p:nvSpPr>
            <p:cNvPr id="379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80" name="Straight Connector 379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09" name="Group 380"/>
          <p:cNvGrpSpPr/>
          <p:nvPr/>
        </p:nvGrpSpPr>
        <p:grpSpPr>
          <a:xfrm>
            <a:off x="11963400" y="4800600"/>
            <a:ext cx="228600" cy="304800"/>
            <a:chOff x="12344400" y="4419600"/>
            <a:chExt cx="228600" cy="304800"/>
          </a:xfrm>
        </p:grpSpPr>
        <p:sp>
          <p:nvSpPr>
            <p:cNvPr id="382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83" name="Straight Connector 382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0" name="Group 383"/>
          <p:cNvGrpSpPr/>
          <p:nvPr/>
        </p:nvGrpSpPr>
        <p:grpSpPr>
          <a:xfrm>
            <a:off x="11963400" y="2667000"/>
            <a:ext cx="228600" cy="304800"/>
            <a:chOff x="12344400" y="4419600"/>
            <a:chExt cx="228600" cy="304800"/>
          </a:xfrm>
        </p:grpSpPr>
        <p:sp>
          <p:nvSpPr>
            <p:cNvPr id="385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1" name="Group 386"/>
          <p:cNvGrpSpPr/>
          <p:nvPr/>
        </p:nvGrpSpPr>
        <p:grpSpPr>
          <a:xfrm>
            <a:off x="11963400" y="3581400"/>
            <a:ext cx="228600" cy="304800"/>
            <a:chOff x="12344400" y="4419600"/>
            <a:chExt cx="228600" cy="304800"/>
          </a:xfrm>
        </p:grpSpPr>
        <p:sp>
          <p:nvSpPr>
            <p:cNvPr id="388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89" name="Straight Connector 388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2" name="Group 389"/>
          <p:cNvGrpSpPr/>
          <p:nvPr/>
        </p:nvGrpSpPr>
        <p:grpSpPr>
          <a:xfrm>
            <a:off x="11963400" y="3886200"/>
            <a:ext cx="228600" cy="304800"/>
            <a:chOff x="12344400" y="4419600"/>
            <a:chExt cx="228600" cy="304800"/>
          </a:xfrm>
        </p:grpSpPr>
        <p:sp>
          <p:nvSpPr>
            <p:cNvPr id="39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92" name="Straight Connector 39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3" name="Group 392"/>
          <p:cNvGrpSpPr/>
          <p:nvPr/>
        </p:nvGrpSpPr>
        <p:grpSpPr>
          <a:xfrm flipH="1">
            <a:off x="11582400" y="4191000"/>
            <a:ext cx="228600" cy="304800"/>
            <a:chOff x="12344400" y="4419600"/>
            <a:chExt cx="228600" cy="304800"/>
          </a:xfrm>
        </p:grpSpPr>
        <p:sp>
          <p:nvSpPr>
            <p:cNvPr id="394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95" name="Straight Connector 394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4" name="Group 395"/>
          <p:cNvGrpSpPr/>
          <p:nvPr/>
        </p:nvGrpSpPr>
        <p:grpSpPr>
          <a:xfrm flipH="1">
            <a:off x="11582400" y="4495800"/>
            <a:ext cx="228600" cy="304800"/>
            <a:chOff x="12344400" y="4419600"/>
            <a:chExt cx="228600" cy="304800"/>
          </a:xfrm>
        </p:grpSpPr>
        <p:sp>
          <p:nvSpPr>
            <p:cNvPr id="397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398" name="Straight Connector 397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5" name="Group 398"/>
          <p:cNvGrpSpPr/>
          <p:nvPr/>
        </p:nvGrpSpPr>
        <p:grpSpPr>
          <a:xfrm flipH="1">
            <a:off x="11582400" y="2971800"/>
            <a:ext cx="228600" cy="304800"/>
            <a:chOff x="12344400" y="4419600"/>
            <a:chExt cx="228600" cy="304800"/>
          </a:xfrm>
        </p:grpSpPr>
        <p:sp>
          <p:nvSpPr>
            <p:cNvPr id="400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01" name="Straight Connector 400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6" name="Group 401"/>
          <p:cNvGrpSpPr/>
          <p:nvPr/>
        </p:nvGrpSpPr>
        <p:grpSpPr>
          <a:xfrm flipH="1">
            <a:off x="11582400" y="3276600"/>
            <a:ext cx="228600" cy="304800"/>
            <a:chOff x="12344400" y="4419600"/>
            <a:chExt cx="228600" cy="304800"/>
          </a:xfrm>
        </p:grpSpPr>
        <p:sp>
          <p:nvSpPr>
            <p:cNvPr id="403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7" name="Group 404"/>
          <p:cNvGrpSpPr/>
          <p:nvPr/>
        </p:nvGrpSpPr>
        <p:grpSpPr>
          <a:xfrm>
            <a:off x="11353800" y="2971800"/>
            <a:ext cx="228600" cy="304800"/>
            <a:chOff x="12344400" y="4419600"/>
            <a:chExt cx="228600" cy="304800"/>
          </a:xfrm>
        </p:grpSpPr>
        <p:sp>
          <p:nvSpPr>
            <p:cNvPr id="406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07" name="Straight Connector 406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8" name="Group 407"/>
          <p:cNvGrpSpPr/>
          <p:nvPr/>
        </p:nvGrpSpPr>
        <p:grpSpPr>
          <a:xfrm>
            <a:off x="11353800" y="3276600"/>
            <a:ext cx="228600" cy="304800"/>
            <a:chOff x="12344400" y="4419600"/>
            <a:chExt cx="228600" cy="304800"/>
          </a:xfrm>
        </p:grpSpPr>
        <p:sp>
          <p:nvSpPr>
            <p:cNvPr id="409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10" name="Straight Connector 409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9" name="Group 410"/>
          <p:cNvGrpSpPr/>
          <p:nvPr/>
        </p:nvGrpSpPr>
        <p:grpSpPr>
          <a:xfrm>
            <a:off x="11353800" y="4191000"/>
            <a:ext cx="228600" cy="304800"/>
            <a:chOff x="12344400" y="4419600"/>
            <a:chExt cx="228600" cy="304800"/>
          </a:xfrm>
        </p:grpSpPr>
        <p:sp>
          <p:nvSpPr>
            <p:cNvPr id="412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13" name="Straight Connector 412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0" name="Group 413"/>
          <p:cNvGrpSpPr/>
          <p:nvPr/>
        </p:nvGrpSpPr>
        <p:grpSpPr>
          <a:xfrm>
            <a:off x="11353800" y="4495800"/>
            <a:ext cx="228600" cy="304800"/>
            <a:chOff x="12344400" y="4419600"/>
            <a:chExt cx="228600" cy="304800"/>
          </a:xfrm>
        </p:grpSpPr>
        <p:sp>
          <p:nvSpPr>
            <p:cNvPr id="415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16" name="Straight Connector 415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1" name="Group 416"/>
          <p:cNvGrpSpPr/>
          <p:nvPr/>
        </p:nvGrpSpPr>
        <p:grpSpPr>
          <a:xfrm flipH="1">
            <a:off x="10972800" y="4800600"/>
            <a:ext cx="228600" cy="304800"/>
            <a:chOff x="12344400" y="4419600"/>
            <a:chExt cx="228600" cy="304800"/>
          </a:xfrm>
        </p:grpSpPr>
        <p:sp>
          <p:nvSpPr>
            <p:cNvPr id="418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19" name="Straight Connector 418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2" name="Group 419"/>
          <p:cNvGrpSpPr/>
          <p:nvPr/>
        </p:nvGrpSpPr>
        <p:grpSpPr>
          <a:xfrm flipH="1">
            <a:off x="10972800" y="2667000"/>
            <a:ext cx="228600" cy="304800"/>
            <a:chOff x="12344400" y="4419600"/>
            <a:chExt cx="228600" cy="304800"/>
          </a:xfrm>
        </p:grpSpPr>
        <p:sp>
          <p:nvSpPr>
            <p:cNvPr id="42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22" name="Straight Connector 42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3" name="Group 422"/>
          <p:cNvGrpSpPr/>
          <p:nvPr/>
        </p:nvGrpSpPr>
        <p:grpSpPr>
          <a:xfrm flipH="1">
            <a:off x="10972800" y="3581400"/>
            <a:ext cx="228600" cy="304800"/>
            <a:chOff x="12344400" y="4419600"/>
            <a:chExt cx="228600" cy="304800"/>
          </a:xfrm>
        </p:grpSpPr>
        <p:sp>
          <p:nvSpPr>
            <p:cNvPr id="424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25" name="Straight Connector 424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4" name="Group 425"/>
          <p:cNvGrpSpPr/>
          <p:nvPr/>
        </p:nvGrpSpPr>
        <p:grpSpPr>
          <a:xfrm flipH="1">
            <a:off x="10972800" y="3886200"/>
            <a:ext cx="228600" cy="304800"/>
            <a:chOff x="12344400" y="4419600"/>
            <a:chExt cx="228600" cy="304800"/>
          </a:xfrm>
        </p:grpSpPr>
        <p:sp>
          <p:nvSpPr>
            <p:cNvPr id="427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28" name="Straight Connector 427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5" name="Group 428"/>
          <p:cNvGrpSpPr/>
          <p:nvPr/>
        </p:nvGrpSpPr>
        <p:grpSpPr>
          <a:xfrm>
            <a:off x="10744200" y="4800600"/>
            <a:ext cx="228600" cy="304800"/>
            <a:chOff x="12344400" y="4419600"/>
            <a:chExt cx="228600" cy="304800"/>
          </a:xfrm>
        </p:grpSpPr>
        <p:sp>
          <p:nvSpPr>
            <p:cNvPr id="430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31" name="Straight Connector 430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6" name="Group 431"/>
          <p:cNvGrpSpPr/>
          <p:nvPr/>
        </p:nvGrpSpPr>
        <p:grpSpPr>
          <a:xfrm>
            <a:off x="10744200" y="2667000"/>
            <a:ext cx="228600" cy="304800"/>
            <a:chOff x="12344400" y="4419600"/>
            <a:chExt cx="228600" cy="304800"/>
          </a:xfrm>
        </p:grpSpPr>
        <p:sp>
          <p:nvSpPr>
            <p:cNvPr id="433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34" name="Straight Connector 433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7" name="Group 434"/>
          <p:cNvGrpSpPr/>
          <p:nvPr/>
        </p:nvGrpSpPr>
        <p:grpSpPr>
          <a:xfrm>
            <a:off x="10744200" y="3581400"/>
            <a:ext cx="228600" cy="304800"/>
            <a:chOff x="12344400" y="4419600"/>
            <a:chExt cx="228600" cy="304800"/>
          </a:xfrm>
        </p:grpSpPr>
        <p:sp>
          <p:nvSpPr>
            <p:cNvPr id="436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37" name="Straight Connector 436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8" name="Group 437"/>
          <p:cNvGrpSpPr/>
          <p:nvPr/>
        </p:nvGrpSpPr>
        <p:grpSpPr>
          <a:xfrm>
            <a:off x="10744200" y="3886200"/>
            <a:ext cx="228600" cy="304800"/>
            <a:chOff x="12344400" y="4419600"/>
            <a:chExt cx="228600" cy="304800"/>
          </a:xfrm>
        </p:grpSpPr>
        <p:sp>
          <p:nvSpPr>
            <p:cNvPr id="439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40" name="Straight Connector 439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9" name="Group 440"/>
          <p:cNvGrpSpPr/>
          <p:nvPr/>
        </p:nvGrpSpPr>
        <p:grpSpPr>
          <a:xfrm flipH="1">
            <a:off x="10363200" y="4191000"/>
            <a:ext cx="228600" cy="304800"/>
            <a:chOff x="12344400" y="4419600"/>
            <a:chExt cx="228600" cy="304800"/>
          </a:xfrm>
        </p:grpSpPr>
        <p:sp>
          <p:nvSpPr>
            <p:cNvPr id="442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43" name="Straight Connector 442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0" name="Group 443"/>
          <p:cNvGrpSpPr/>
          <p:nvPr/>
        </p:nvGrpSpPr>
        <p:grpSpPr>
          <a:xfrm flipH="1">
            <a:off x="10363200" y="4495800"/>
            <a:ext cx="228600" cy="304800"/>
            <a:chOff x="12344400" y="4419600"/>
            <a:chExt cx="228600" cy="304800"/>
          </a:xfrm>
        </p:grpSpPr>
        <p:sp>
          <p:nvSpPr>
            <p:cNvPr id="445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46" name="Straight Connector 445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1" name="Group 446"/>
          <p:cNvGrpSpPr/>
          <p:nvPr/>
        </p:nvGrpSpPr>
        <p:grpSpPr>
          <a:xfrm flipH="1">
            <a:off x="10363200" y="2971800"/>
            <a:ext cx="228600" cy="304800"/>
            <a:chOff x="12344400" y="4419600"/>
            <a:chExt cx="228600" cy="304800"/>
          </a:xfrm>
        </p:grpSpPr>
        <p:sp>
          <p:nvSpPr>
            <p:cNvPr id="448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49" name="Straight Connector 448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2" name="Group 449"/>
          <p:cNvGrpSpPr/>
          <p:nvPr/>
        </p:nvGrpSpPr>
        <p:grpSpPr>
          <a:xfrm flipH="1">
            <a:off x="10363200" y="3276600"/>
            <a:ext cx="228600" cy="304800"/>
            <a:chOff x="12344400" y="4419600"/>
            <a:chExt cx="228600" cy="304800"/>
          </a:xfrm>
        </p:grpSpPr>
        <p:sp>
          <p:nvSpPr>
            <p:cNvPr id="45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452" name="Straight Connector 45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3" name="Group 678"/>
          <p:cNvGrpSpPr/>
          <p:nvPr/>
        </p:nvGrpSpPr>
        <p:grpSpPr>
          <a:xfrm flipH="1">
            <a:off x="13411200" y="4800600"/>
            <a:ext cx="228600" cy="304800"/>
            <a:chOff x="12344400" y="4419600"/>
            <a:chExt cx="228600" cy="304800"/>
          </a:xfrm>
        </p:grpSpPr>
        <p:sp>
          <p:nvSpPr>
            <p:cNvPr id="680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681" name="Straight Connector 680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4" name="Group 681"/>
          <p:cNvGrpSpPr/>
          <p:nvPr/>
        </p:nvGrpSpPr>
        <p:grpSpPr>
          <a:xfrm flipH="1">
            <a:off x="13411200" y="2667000"/>
            <a:ext cx="228600" cy="304800"/>
            <a:chOff x="12344400" y="4419600"/>
            <a:chExt cx="228600" cy="304800"/>
          </a:xfrm>
        </p:grpSpPr>
        <p:sp>
          <p:nvSpPr>
            <p:cNvPr id="683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684" name="Straight Connector 683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35" name="Group 684"/>
          <p:cNvGrpSpPr/>
          <p:nvPr/>
        </p:nvGrpSpPr>
        <p:grpSpPr>
          <a:xfrm flipH="1">
            <a:off x="13411200" y="3581400"/>
            <a:ext cx="228600" cy="304800"/>
            <a:chOff x="12344400" y="4419600"/>
            <a:chExt cx="228600" cy="304800"/>
          </a:xfrm>
        </p:grpSpPr>
        <p:sp>
          <p:nvSpPr>
            <p:cNvPr id="686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687" name="Straight Connector 686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4" name="Group 687"/>
          <p:cNvGrpSpPr/>
          <p:nvPr/>
        </p:nvGrpSpPr>
        <p:grpSpPr>
          <a:xfrm flipH="1">
            <a:off x="13411200" y="3886200"/>
            <a:ext cx="228600" cy="304800"/>
            <a:chOff x="12344400" y="4419600"/>
            <a:chExt cx="228600" cy="304800"/>
          </a:xfrm>
        </p:grpSpPr>
        <p:sp>
          <p:nvSpPr>
            <p:cNvPr id="689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690" name="Straight Connector 689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5" name="Group 690"/>
          <p:cNvGrpSpPr/>
          <p:nvPr/>
        </p:nvGrpSpPr>
        <p:grpSpPr>
          <a:xfrm>
            <a:off x="13182600" y="4800600"/>
            <a:ext cx="228600" cy="304800"/>
            <a:chOff x="12344400" y="4419600"/>
            <a:chExt cx="228600" cy="304800"/>
          </a:xfrm>
        </p:grpSpPr>
        <p:sp>
          <p:nvSpPr>
            <p:cNvPr id="692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693" name="Straight Connector 692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6" name="Group 693"/>
          <p:cNvGrpSpPr/>
          <p:nvPr/>
        </p:nvGrpSpPr>
        <p:grpSpPr>
          <a:xfrm>
            <a:off x="13182600" y="2667000"/>
            <a:ext cx="228600" cy="304800"/>
            <a:chOff x="12344400" y="4419600"/>
            <a:chExt cx="228600" cy="304800"/>
          </a:xfrm>
        </p:grpSpPr>
        <p:sp>
          <p:nvSpPr>
            <p:cNvPr id="695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696" name="Straight Connector 695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7" name="Group 696"/>
          <p:cNvGrpSpPr/>
          <p:nvPr/>
        </p:nvGrpSpPr>
        <p:grpSpPr>
          <a:xfrm>
            <a:off x="13182600" y="3581400"/>
            <a:ext cx="228600" cy="304800"/>
            <a:chOff x="12344400" y="4419600"/>
            <a:chExt cx="228600" cy="304800"/>
          </a:xfrm>
        </p:grpSpPr>
        <p:sp>
          <p:nvSpPr>
            <p:cNvPr id="698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699" name="Straight Connector 698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8" name="Group 699"/>
          <p:cNvGrpSpPr/>
          <p:nvPr/>
        </p:nvGrpSpPr>
        <p:grpSpPr>
          <a:xfrm>
            <a:off x="13182600" y="3886200"/>
            <a:ext cx="228600" cy="304800"/>
            <a:chOff x="12344400" y="4419600"/>
            <a:chExt cx="228600" cy="304800"/>
          </a:xfrm>
        </p:grpSpPr>
        <p:sp>
          <p:nvSpPr>
            <p:cNvPr id="70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02" name="Straight Connector 70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9" name="Group 702"/>
          <p:cNvGrpSpPr/>
          <p:nvPr/>
        </p:nvGrpSpPr>
        <p:grpSpPr>
          <a:xfrm flipH="1">
            <a:off x="12801600" y="4191000"/>
            <a:ext cx="228600" cy="304800"/>
            <a:chOff x="12344400" y="4419600"/>
            <a:chExt cx="228600" cy="304800"/>
          </a:xfrm>
        </p:grpSpPr>
        <p:sp>
          <p:nvSpPr>
            <p:cNvPr id="704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05" name="Straight Connector 704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0" name="Group 705"/>
          <p:cNvGrpSpPr/>
          <p:nvPr/>
        </p:nvGrpSpPr>
        <p:grpSpPr>
          <a:xfrm flipH="1">
            <a:off x="12801600" y="4495800"/>
            <a:ext cx="228600" cy="304800"/>
            <a:chOff x="12344400" y="4419600"/>
            <a:chExt cx="228600" cy="304800"/>
          </a:xfrm>
        </p:grpSpPr>
        <p:sp>
          <p:nvSpPr>
            <p:cNvPr id="707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08" name="Straight Connector 707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1" name="Group 708"/>
          <p:cNvGrpSpPr/>
          <p:nvPr/>
        </p:nvGrpSpPr>
        <p:grpSpPr>
          <a:xfrm flipH="1">
            <a:off x="12801600" y="2971800"/>
            <a:ext cx="228600" cy="304800"/>
            <a:chOff x="12344400" y="4419600"/>
            <a:chExt cx="228600" cy="304800"/>
          </a:xfrm>
        </p:grpSpPr>
        <p:sp>
          <p:nvSpPr>
            <p:cNvPr id="710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11" name="Straight Connector 710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2" name="Group 711"/>
          <p:cNvGrpSpPr/>
          <p:nvPr/>
        </p:nvGrpSpPr>
        <p:grpSpPr>
          <a:xfrm flipH="1">
            <a:off x="12801600" y="3276600"/>
            <a:ext cx="228600" cy="304800"/>
            <a:chOff x="12344400" y="4419600"/>
            <a:chExt cx="228600" cy="304800"/>
          </a:xfrm>
        </p:grpSpPr>
        <p:sp>
          <p:nvSpPr>
            <p:cNvPr id="713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14" name="Straight Connector 713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3" name="Group 714"/>
          <p:cNvGrpSpPr/>
          <p:nvPr/>
        </p:nvGrpSpPr>
        <p:grpSpPr>
          <a:xfrm>
            <a:off x="2819400" y="2971800"/>
            <a:ext cx="228600" cy="304800"/>
            <a:chOff x="12344400" y="4419600"/>
            <a:chExt cx="228600" cy="304800"/>
          </a:xfrm>
        </p:grpSpPr>
        <p:sp>
          <p:nvSpPr>
            <p:cNvPr id="716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17" name="Straight Connector 716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4" name="Group 717"/>
          <p:cNvGrpSpPr/>
          <p:nvPr/>
        </p:nvGrpSpPr>
        <p:grpSpPr>
          <a:xfrm>
            <a:off x="2819400" y="3276600"/>
            <a:ext cx="228600" cy="304800"/>
            <a:chOff x="12344400" y="4419600"/>
            <a:chExt cx="228600" cy="304800"/>
          </a:xfrm>
        </p:grpSpPr>
        <p:sp>
          <p:nvSpPr>
            <p:cNvPr id="719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20" name="Straight Connector 719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5" name="Group 720"/>
          <p:cNvGrpSpPr/>
          <p:nvPr/>
        </p:nvGrpSpPr>
        <p:grpSpPr>
          <a:xfrm>
            <a:off x="2819400" y="4191000"/>
            <a:ext cx="228600" cy="304800"/>
            <a:chOff x="12344400" y="4419600"/>
            <a:chExt cx="228600" cy="304800"/>
          </a:xfrm>
        </p:grpSpPr>
        <p:sp>
          <p:nvSpPr>
            <p:cNvPr id="722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23" name="Straight Connector 722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6" name="Group 723"/>
          <p:cNvGrpSpPr/>
          <p:nvPr/>
        </p:nvGrpSpPr>
        <p:grpSpPr>
          <a:xfrm>
            <a:off x="2819400" y="4495800"/>
            <a:ext cx="228600" cy="304800"/>
            <a:chOff x="12344400" y="4419600"/>
            <a:chExt cx="228600" cy="304800"/>
          </a:xfrm>
        </p:grpSpPr>
        <p:sp>
          <p:nvSpPr>
            <p:cNvPr id="725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26" name="Straight Connector 725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7" name="Group 726"/>
          <p:cNvGrpSpPr/>
          <p:nvPr/>
        </p:nvGrpSpPr>
        <p:grpSpPr>
          <a:xfrm flipH="1">
            <a:off x="2438400" y="4800600"/>
            <a:ext cx="228600" cy="304800"/>
            <a:chOff x="12344400" y="4419600"/>
            <a:chExt cx="228600" cy="304800"/>
          </a:xfrm>
        </p:grpSpPr>
        <p:sp>
          <p:nvSpPr>
            <p:cNvPr id="728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29" name="Straight Connector 728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8" name="Group 729"/>
          <p:cNvGrpSpPr/>
          <p:nvPr/>
        </p:nvGrpSpPr>
        <p:grpSpPr>
          <a:xfrm flipH="1">
            <a:off x="2438400" y="2667000"/>
            <a:ext cx="228600" cy="304800"/>
            <a:chOff x="12344400" y="4419600"/>
            <a:chExt cx="228600" cy="304800"/>
          </a:xfrm>
        </p:grpSpPr>
        <p:sp>
          <p:nvSpPr>
            <p:cNvPr id="731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32" name="Straight Connector 731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9" name="Group 732"/>
          <p:cNvGrpSpPr/>
          <p:nvPr/>
        </p:nvGrpSpPr>
        <p:grpSpPr>
          <a:xfrm flipH="1">
            <a:off x="2438400" y="3581400"/>
            <a:ext cx="228600" cy="304800"/>
            <a:chOff x="12344400" y="4419600"/>
            <a:chExt cx="228600" cy="304800"/>
          </a:xfrm>
        </p:grpSpPr>
        <p:sp>
          <p:nvSpPr>
            <p:cNvPr id="734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35" name="Straight Connector 734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0" name="Group 735"/>
          <p:cNvGrpSpPr/>
          <p:nvPr/>
        </p:nvGrpSpPr>
        <p:grpSpPr>
          <a:xfrm flipH="1">
            <a:off x="2438400" y="3886200"/>
            <a:ext cx="228600" cy="304800"/>
            <a:chOff x="12344400" y="4419600"/>
            <a:chExt cx="228600" cy="304800"/>
          </a:xfrm>
        </p:grpSpPr>
        <p:sp>
          <p:nvSpPr>
            <p:cNvPr id="737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38" name="Straight Connector 737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1" name="Group 738"/>
          <p:cNvGrpSpPr/>
          <p:nvPr/>
        </p:nvGrpSpPr>
        <p:grpSpPr>
          <a:xfrm>
            <a:off x="2209800" y="4800600"/>
            <a:ext cx="228600" cy="304800"/>
            <a:chOff x="12344400" y="4419600"/>
            <a:chExt cx="228600" cy="304800"/>
          </a:xfrm>
        </p:grpSpPr>
        <p:sp>
          <p:nvSpPr>
            <p:cNvPr id="740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41" name="Straight Connector 740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2" name="Group 741"/>
          <p:cNvGrpSpPr/>
          <p:nvPr/>
        </p:nvGrpSpPr>
        <p:grpSpPr>
          <a:xfrm>
            <a:off x="2209800" y="2667000"/>
            <a:ext cx="228600" cy="304800"/>
            <a:chOff x="12344400" y="4419600"/>
            <a:chExt cx="228600" cy="304800"/>
          </a:xfrm>
        </p:grpSpPr>
        <p:sp>
          <p:nvSpPr>
            <p:cNvPr id="743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44" name="Straight Connector 743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3" name="Group 744"/>
          <p:cNvGrpSpPr/>
          <p:nvPr/>
        </p:nvGrpSpPr>
        <p:grpSpPr>
          <a:xfrm>
            <a:off x="2209800" y="3581400"/>
            <a:ext cx="228600" cy="304800"/>
            <a:chOff x="12344400" y="4419600"/>
            <a:chExt cx="228600" cy="304800"/>
          </a:xfrm>
        </p:grpSpPr>
        <p:sp>
          <p:nvSpPr>
            <p:cNvPr id="746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47" name="Straight Connector 746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4" name="Group 747"/>
          <p:cNvGrpSpPr/>
          <p:nvPr/>
        </p:nvGrpSpPr>
        <p:grpSpPr>
          <a:xfrm>
            <a:off x="2209800" y="3886200"/>
            <a:ext cx="228600" cy="304800"/>
            <a:chOff x="12344400" y="4419600"/>
            <a:chExt cx="228600" cy="304800"/>
          </a:xfrm>
        </p:grpSpPr>
        <p:sp>
          <p:nvSpPr>
            <p:cNvPr id="749" name="Rectangle 812" descr="Light upward diagonal"/>
            <p:cNvSpPr>
              <a:spLocks noChangeArrowheads="1"/>
            </p:cNvSpPr>
            <p:nvPr/>
          </p:nvSpPr>
          <p:spPr bwMode="auto">
            <a:xfrm>
              <a:off x="12344400" y="4419600"/>
              <a:ext cx="228600" cy="3048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91440" rIns="182880" bIns="91440" anchor="ctr"/>
            <a:lstStyle/>
            <a:p>
              <a:pPr algn="ctr" defTabSz="1828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b="1">
                <a:solidFill>
                  <a:srgbClr val="808080"/>
                </a:solidFill>
                <a:latin typeface="Tahoma"/>
                <a:cs typeface="+mn-cs"/>
              </a:endParaRPr>
            </a:p>
          </p:txBody>
        </p:sp>
        <p:cxnSp>
          <p:nvCxnSpPr>
            <p:cNvPr id="750" name="Straight Connector 749"/>
            <p:cNvCxnSpPr/>
            <p:nvPr/>
          </p:nvCxnSpPr>
          <p:spPr bwMode="auto">
            <a:xfrm rot="5400000">
              <a:off x="12420600" y="4572000"/>
              <a:ext cx="3048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5" name="Group 889"/>
          <p:cNvGrpSpPr/>
          <p:nvPr/>
        </p:nvGrpSpPr>
        <p:grpSpPr>
          <a:xfrm>
            <a:off x="7924800" y="2667000"/>
            <a:ext cx="2438400" cy="2438400"/>
            <a:chOff x="11277600" y="4572000"/>
            <a:chExt cx="2438400" cy="2438400"/>
          </a:xfrm>
        </p:grpSpPr>
        <p:grpSp>
          <p:nvGrpSpPr>
            <p:cNvPr id="246" name="Group 783"/>
            <p:cNvGrpSpPr/>
            <p:nvPr/>
          </p:nvGrpSpPr>
          <p:grpSpPr>
            <a:xfrm>
              <a:off x="11277600" y="4572000"/>
              <a:ext cx="2438400" cy="2438400"/>
              <a:chOff x="9906000" y="1371600"/>
              <a:chExt cx="2438400" cy="2438400"/>
            </a:xfrm>
          </p:grpSpPr>
          <p:sp>
            <p:nvSpPr>
              <p:cNvPr id="785" name="Rectangle 848"/>
              <p:cNvSpPr>
                <a:spLocks noChangeArrowheads="1"/>
              </p:cNvSpPr>
              <p:nvPr/>
            </p:nvSpPr>
            <p:spPr bwMode="auto">
              <a:xfrm>
                <a:off x="9906000" y="1371600"/>
                <a:ext cx="2438400" cy="2438400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600">
                  <a:solidFill>
                    <a:srgbClr val="000000"/>
                  </a:solidFill>
                  <a:latin typeface="Tahoma"/>
                  <a:cs typeface="+mn-cs"/>
                </a:endParaRPr>
              </a:p>
            </p:txBody>
          </p:sp>
          <p:sp>
            <p:nvSpPr>
              <p:cNvPr id="786" name="Rectangle 807"/>
              <p:cNvSpPr>
                <a:spLocks noChangeArrowheads="1"/>
              </p:cNvSpPr>
              <p:nvPr/>
            </p:nvSpPr>
            <p:spPr bwMode="auto">
              <a:xfrm>
                <a:off x="9906000" y="1371600"/>
                <a:ext cx="2438400" cy="2438400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600">
                  <a:solidFill>
                    <a:srgbClr val="00000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787" name="Straight Connector 786"/>
              <p:cNvCxnSpPr/>
              <p:nvPr/>
            </p:nvCxnSpPr>
            <p:spPr bwMode="auto">
              <a:xfrm>
                <a:off x="9906000" y="19812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8" name="Straight Connector 787"/>
              <p:cNvCxnSpPr/>
              <p:nvPr/>
            </p:nvCxnSpPr>
            <p:spPr bwMode="auto">
              <a:xfrm>
                <a:off x="99060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9" name="Straight Connector 788"/>
              <p:cNvCxnSpPr/>
              <p:nvPr/>
            </p:nvCxnSpPr>
            <p:spPr bwMode="auto">
              <a:xfrm>
                <a:off x="9906000" y="32004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0" name="Straight Connector 789"/>
              <p:cNvCxnSpPr/>
              <p:nvPr/>
            </p:nvCxnSpPr>
            <p:spPr bwMode="auto">
              <a:xfrm rot="5400000">
                <a:off x="92964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1" name="Straight Connector 790"/>
              <p:cNvCxnSpPr/>
              <p:nvPr/>
            </p:nvCxnSpPr>
            <p:spPr bwMode="auto">
              <a:xfrm rot="5400000">
                <a:off x="99060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2" name="Straight Connector 791"/>
              <p:cNvCxnSpPr/>
              <p:nvPr/>
            </p:nvCxnSpPr>
            <p:spPr bwMode="auto">
              <a:xfrm rot="5400000">
                <a:off x="105156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3" name="Rectangle 848"/>
              <p:cNvSpPr>
                <a:spLocks noChangeArrowheads="1"/>
              </p:cNvSpPr>
              <p:nvPr/>
            </p:nvSpPr>
            <p:spPr bwMode="auto">
              <a:xfrm>
                <a:off x="9906000" y="1371600"/>
                <a:ext cx="2438400" cy="2438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600">
                  <a:solidFill>
                    <a:srgbClr val="000000"/>
                  </a:solidFill>
                  <a:latin typeface="Tahoma"/>
                  <a:cs typeface="+mn-cs"/>
                </a:endParaRPr>
              </a:p>
            </p:txBody>
          </p:sp>
        </p:grpSp>
        <p:grpSp>
          <p:nvGrpSpPr>
            <p:cNvPr id="247" name="Group 793"/>
            <p:cNvGrpSpPr/>
            <p:nvPr/>
          </p:nvGrpSpPr>
          <p:grpSpPr>
            <a:xfrm>
              <a:off x="13487400" y="4876800"/>
              <a:ext cx="228600" cy="304800"/>
              <a:chOff x="12344400" y="4419600"/>
              <a:chExt cx="228600" cy="304800"/>
            </a:xfrm>
          </p:grpSpPr>
          <p:sp>
            <p:nvSpPr>
              <p:cNvPr id="79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796" name="Straight Connector 79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8" name="Group 796"/>
            <p:cNvGrpSpPr/>
            <p:nvPr/>
          </p:nvGrpSpPr>
          <p:grpSpPr>
            <a:xfrm>
              <a:off x="13487400" y="5181600"/>
              <a:ext cx="228600" cy="304800"/>
              <a:chOff x="12344400" y="4419600"/>
              <a:chExt cx="228600" cy="304800"/>
            </a:xfrm>
          </p:grpSpPr>
          <p:sp>
            <p:nvSpPr>
              <p:cNvPr id="79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799" name="Straight Connector 79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9" name="Group 799"/>
            <p:cNvGrpSpPr/>
            <p:nvPr/>
          </p:nvGrpSpPr>
          <p:grpSpPr>
            <a:xfrm>
              <a:off x="13487400" y="6096000"/>
              <a:ext cx="228600" cy="304800"/>
              <a:chOff x="12344400" y="4419600"/>
              <a:chExt cx="228600" cy="304800"/>
            </a:xfrm>
          </p:grpSpPr>
          <p:sp>
            <p:nvSpPr>
              <p:cNvPr id="801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02" name="Straight Connector 801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0" name="Group 802"/>
            <p:cNvGrpSpPr/>
            <p:nvPr/>
          </p:nvGrpSpPr>
          <p:grpSpPr>
            <a:xfrm>
              <a:off x="13487400" y="6400800"/>
              <a:ext cx="228600" cy="304800"/>
              <a:chOff x="12344400" y="4419600"/>
              <a:chExt cx="228600" cy="304800"/>
            </a:xfrm>
          </p:grpSpPr>
          <p:sp>
            <p:nvSpPr>
              <p:cNvPr id="804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05" name="Straight Connector 804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3" name="Group 805"/>
            <p:cNvGrpSpPr/>
            <p:nvPr/>
          </p:nvGrpSpPr>
          <p:grpSpPr>
            <a:xfrm flipH="1">
              <a:off x="13106400" y="6705600"/>
              <a:ext cx="228600" cy="304800"/>
              <a:chOff x="12344400" y="4419600"/>
              <a:chExt cx="228600" cy="304800"/>
            </a:xfrm>
          </p:grpSpPr>
          <p:sp>
            <p:nvSpPr>
              <p:cNvPr id="80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08" name="Straight Connector 80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4" name="Group 808"/>
            <p:cNvGrpSpPr/>
            <p:nvPr/>
          </p:nvGrpSpPr>
          <p:grpSpPr>
            <a:xfrm flipH="1">
              <a:off x="13106400" y="4572000"/>
              <a:ext cx="228600" cy="304800"/>
              <a:chOff x="12344400" y="4419600"/>
              <a:chExt cx="228600" cy="304800"/>
            </a:xfrm>
          </p:grpSpPr>
          <p:sp>
            <p:nvSpPr>
              <p:cNvPr id="81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11" name="Straight Connector 81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7" name="Group 811"/>
            <p:cNvGrpSpPr/>
            <p:nvPr/>
          </p:nvGrpSpPr>
          <p:grpSpPr>
            <a:xfrm flipH="1">
              <a:off x="13106400" y="5486400"/>
              <a:ext cx="228600" cy="304800"/>
              <a:chOff x="12344400" y="4419600"/>
              <a:chExt cx="228600" cy="304800"/>
            </a:xfrm>
          </p:grpSpPr>
          <p:sp>
            <p:nvSpPr>
              <p:cNvPr id="813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14" name="Straight Connector 813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0" name="Group 814"/>
            <p:cNvGrpSpPr/>
            <p:nvPr/>
          </p:nvGrpSpPr>
          <p:grpSpPr>
            <a:xfrm flipH="1">
              <a:off x="13106400" y="5791200"/>
              <a:ext cx="228600" cy="304800"/>
              <a:chOff x="12344400" y="4419600"/>
              <a:chExt cx="228600" cy="304800"/>
            </a:xfrm>
          </p:grpSpPr>
          <p:sp>
            <p:nvSpPr>
              <p:cNvPr id="816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17" name="Straight Connector 816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3" name="Group 817"/>
            <p:cNvGrpSpPr/>
            <p:nvPr/>
          </p:nvGrpSpPr>
          <p:grpSpPr>
            <a:xfrm>
              <a:off x="12877800" y="6705600"/>
              <a:ext cx="228600" cy="304800"/>
              <a:chOff x="12344400" y="4419600"/>
              <a:chExt cx="228600" cy="304800"/>
            </a:xfrm>
          </p:grpSpPr>
          <p:sp>
            <p:nvSpPr>
              <p:cNvPr id="819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20" name="Straight Connector 819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6" name="Group 820"/>
            <p:cNvGrpSpPr/>
            <p:nvPr/>
          </p:nvGrpSpPr>
          <p:grpSpPr>
            <a:xfrm>
              <a:off x="12877800" y="4572000"/>
              <a:ext cx="228600" cy="304800"/>
              <a:chOff x="12344400" y="4419600"/>
              <a:chExt cx="228600" cy="304800"/>
            </a:xfrm>
          </p:grpSpPr>
          <p:sp>
            <p:nvSpPr>
              <p:cNvPr id="822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23" name="Straight Connector 822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9" name="Group 823"/>
            <p:cNvGrpSpPr/>
            <p:nvPr/>
          </p:nvGrpSpPr>
          <p:grpSpPr>
            <a:xfrm>
              <a:off x="12877800" y="5486400"/>
              <a:ext cx="228600" cy="304800"/>
              <a:chOff x="12344400" y="4419600"/>
              <a:chExt cx="228600" cy="304800"/>
            </a:xfrm>
          </p:grpSpPr>
          <p:sp>
            <p:nvSpPr>
              <p:cNvPr id="82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26" name="Straight Connector 82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2" name="Group 826"/>
            <p:cNvGrpSpPr/>
            <p:nvPr/>
          </p:nvGrpSpPr>
          <p:grpSpPr>
            <a:xfrm>
              <a:off x="12877800" y="5791200"/>
              <a:ext cx="228600" cy="304800"/>
              <a:chOff x="12344400" y="4419600"/>
              <a:chExt cx="228600" cy="304800"/>
            </a:xfrm>
          </p:grpSpPr>
          <p:sp>
            <p:nvSpPr>
              <p:cNvPr id="82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29" name="Straight Connector 82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5" name="Group 829"/>
            <p:cNvGrpSpPr/>
            <p:nvPr/>
          </p:nvGrpSpPr>
          <p:grpSpPr>
            <a:xfrm flipH="1">
              <a:off x="12496800" y="6096000"/>
              <a:ext cx="228600" cy="304800"/>
              <a:chOff x="12344400" y="4419600"/>
              <a:chExt cx="228600" cy="304800"/>
            </a:xfrm>
          </p:grpSpPr>
          <p:sp>
            <p:nvSpPr>
              <p:cNvPr id="831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32" name="Straight Connector 831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8" name="Group 832"/>
            <p:cNvGrpSpPr/>
            <p:nvPr/>
          </p:nvGrpSpPr>
          <p:grpSpPr>
            <a:xfrm flipH="1">
              <a:off x="12496800" y="6400800"/>
              <a:ext cx="228600" cy="304800"/>
              <a:chOff x="12344400" y="4419600"/>
              <a:chExt cx="228600" cy="304800"/>
            </a:xfrm>
          </p:grpSpPr>
          <p:sp>
            <p:nvSpPr>
              <p:cNvPr id="834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35" name="Straight Connector 834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1" name="Group 835"/>
            <p:cNvGrpSpPr/>
            <p:nvPr/>
          </p:nvGrpSpPr>
          <p:grpSpPr>
            <a:xfrm flipH="1">
              <a:off x="12496800" y="4876800"/>
              <a:ext cx="228600" cy="304800"/>
              <a:chOff x="12344400" y="4419600"/>
              <a:chExt cx="228600" cy="304800"/>
            </a:xfrm>
          </p:grpSpPr>
          <p:sp>
            <p:nvSpPr>
              <p:cNvPr id="83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38" name="Straight Connector 83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4" name="Group 838"/>
            <p:cNvGrpSpPr/>
            <p:nvPr/>
          </p:nvGrpSpPr>
          <p:grpSpPr>
            <a:xfrm flipH="1">
              <a:off x="12496800" y="5181600"/>
              <a:ext cx="228600" cy="304800"/>
              <a:chOff x="12344400" y="4419600"/>
              <a:chExt cx="228600" cy="304800"/>
            </a:xfrm>
          </p:grpSpPr>
          <p:sp>
            <p:nvSpPr>
              <p:cNvPr id="84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41" name="Straight Connector 84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7" name="Group 841"/>
            <p:cNvGrpSpPr/>
            <p:nvPr/>
          </p:nvGrpSpPr>
          <p:grpSpPr>
            <a:xfrm>
              <a:off x="12268200" y="4876800"/>
              <a:ext cx="228600" cy="304800"/>
              <a:chOff x="12344400" y="4419600"/>
              <a:chExt cx="228600" cy="304800"/>
            </a:xfrm>
          </p:grpSpPr>
          <p:sp>
            <p:nvSpPr>
              <p:cNvPr id="843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44" name="Straight Connector 843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0" name="Group 844"/>
            <p:cNvGrpSpPr/>
            <p:nvPr/>
          </p:nvGrpSpPr>
          <p:grpSpPr>
            <a:xfrm>
              <a:off x="12268200" y="5181600"/>
              <a:ext cx="228600" cy="304800"/>
              <a:chOff x="12344400" y="4419600"/>
              <a:chExt cx="228600" cy="304800"/>
            </a:xfrm>
          </p:grpSpPr>
          <p:sp>
            <p:nvSpPr>
              <p:cNvPr id="846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47" name="Straight Connector 846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3" name="Group 847"/>
            <p:cNvGrpSpPr/>
            <p:nvPr/>
          </p:nvGrpSpPr>
          <p:grpSpPr>
            <a:xfrm>
              <a:off x="12268200" y="6096000"/>
              <a:ext cx="228600" cy="304800"/>
              <a:chOff x="12344400" y="4419600"/>
              <a:chExt cx="228600" cy="304800"/>
            </a:xfrm>
          </p:grpSpPr>
          <p:sp>
            <p:nvSpPr>
              <p:cNvPr id="849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6" name="Group 850"/>
            <p:cNvGrpSpPr/>
            <p:nvPr/>
          </p:nvGrpSpPr>
          <p:grpSpPr>
            <a:xfrm>
              <a:off x="12268200" y="6400800"/>
              <a:ext cx="228600" cy="304800"/>
              <a:chOff x="12344400" y="4419600"/>
              <a:chExt cx="228600" cy="304800"/>
            </a:xfrm>
          </p:grpSpPr>
          <p:sp>
            <p:nvSpPr>
              <p:cNvPr id="852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9" name="Group 853"/>
            <p:cNvGrpSpPr/>
            <p:nvPr/>
          </p:nvGrpSpPr>
          <p:grpSpPr>
            <a:xfrm flipH="1">
              <a:off x="11887200" y="6705600"/>
              <a:ext cx="228600" cy="304800"/>
              <a:chOff x="12344400" y="4419600"/>
              <a:chExt cx="228600" cy="304800"/>
            </a:xfrm>
          </p:grpSpPr>
          <p:sp>
            <p:nvSpPr>
              <p:cNvPr id="85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56" name="Straight Connector 85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2" name="Group 856"/>
            <p:cNvGrpSpPr/>
            <p:nvPr/>
          </p:nvGrpSpPr>
          <p:grpSpPr>
            <a:xfrm flipH="1">
              <a:off x="11887200" y="4572000"/>
              <a:ext cx="228600" cy="304800"/>
              <a:chOff x="12344400" y="4419600"/>
              <a:chExt cx="228600" cy="304800"/>
            </a:xfrm>
          </p:grpSpPr>
          <p:sp>
            <p:nvSpPr>
              <p:cNvPr id="85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59" name="Straight Connector 85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5" name="Group 859"/>
            <p:cNvGrpSpPr/>
            <p:nvPr/>
          </p:nvGrpSpPr>
          <p:grpSpPr>
            <a:xfrm flipH="1">
              <a:off x="11887200" y="5486400"/>
              <a:ext cx="228600" cy="304800"/>
              <a:chOff x="12344400" y="4419600"/>
              <a:chExt cx="228600" cy="304800"/>
            </a:xfrm>
          </p:grpSpPr>
          <p:sp>
            <p:nvSpPr>
              <p:cNvPr id="861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62" name="Straight Connector 861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8" name="Group 862"/>
            <p:cNvGrpSpPr/>
            <p:nvPr/>
          </p:nvGrpSpPr>
          <p:grpSpPr>
            <a:xfrm flipH="1">
              <a:off x="11887200" y="5791200"/>
              <a:ext cx="228600" cy="304800"/>
              <a:chOff x="12344400" y="4419600"/>
              <a:chExt cx="228600" cy="304800"/>
            </a:xfrm>
          </p:grpSpPr>
          <p:sp>
            <p:nvSpPr>
              <p:cNvPr id="864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65" name="Straight Connector 864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1" name="Group 865"/>
            <p:cNvGrpSpPr/>
            <p:nvPr/>
          </p:nvGrpSpPr>
          <p:grpSpPr>
            <a:xfrm>
              <a:off x="11658600" y="6705600"/>
              <a:ext cx="228600" cy="304800"/>
              <a:chOff x="12344400" y="4419600"/>
              <a:chExt cx="228600" cy="304800"/>
            </a:xfrm>
          </p:grpSpPr>
          <p:sp>
            <p:nvSpPr>
              <p:cNvPr id="86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68" name="Straight Connector 86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4" name="Group 868"/>
            <p:cNvGrpSpPr/>
            <p:nvPr/>
          </p:nvGrpSpPr>
          <p:grpSpPr>
            <a:xfrm>
              <a:off x="11658600" y="4572000"/>
              <a:ext cx="228600" cy="304800"/>
              <a:chOff x="12344400" y="4419600"/>
              <a:chExt cx="228600" cy="304800"/>
            </a:xfrm>
          </p:grpSpPr>
          <p:sp>
            <p:nvSpPr>
              <p:cNvPr id="87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71" name="Straight Connector 87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7" name="Group 871"/>
            <p:cNvGrpSpPr/>
            <p:nvPr/>
          </p:nvGrpSpPr>
          <p:grpSpPr>
            <a:xfrm>
              <a:off x="11658600" y="5486400"/>
              <a:ext cx="228600" cy="304800"/>
              <a:chOff x="12344400" y="4419600"/>
              <a:chExt cx="228600" cy="304800"/>
            </a:xfrm>
          </p:grpSpPr>
          <p:sp>
            <p:nvSpPr>
              <p:cNvPr id="873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74" name="Straight Connector 873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0" name="Group 874"/>
            <p:cNvGrpSpPr/>
            <p:nvPr/>
          </p:nvGrpSpPr>
          <p:grpSpPr>
            <a:xfrm>
              <a:off x="11658600" y="5791200"/>
              <a:ext cx="228600" cy="304800"/>
              <a:chOff x="12344400" y="4419600"/>
              <a:chExt cx="228600" cy="304800"/>
            </a:xfrm>
          </p:grpSpPr>
          <p:sp>
            <p:nvSpPr>
              <p:cNvPr id="876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77" name="Straight Connector 876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3" name="Group 877"/>
            <p:cNvGrpSpPr/>
            <p:nvPr/>
          </p:nvGrpSpPr>
          <p:grpSpPr>
            <a:xfrm flipH="1">
              <a:off x="11277600" y="6096000"/>
              <a:ext cx="228600" cy="304800"/>
              <a:chOff x="12344400" y="4419600"/>
              <a:chExt cx="228600" cy="304800"/>
            </a:xfrm>
          </p:grpSpPr>
          <p:sp>
            <p:nvSpPr>
              <p:cNvPr id="879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80" name="Straight Connector 879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6" name="Group 880"/>
            <p:cNvGrpSpPr/>
            <p:nvPr/>
          </p:nvGrpSpPr>
          <p:grpSpPr>
            <a:xfrm flipH="1">
              <a:off x="11277600" y="6400800"/>
              <a:ext cx="228600" cy="304800"/>
              <a:chOff x="12344400" y="4419600"/>
              <a:chExt cx="228600" cy="304800"/>
            </a:xfrm>
          </p:grpSpPr>
          <p:sp>
            <p:nvSpPr>
              <p:cNvPr id="882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83" name="Straight Connector 882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9" name="Group 883"/>
            <p:cNvGrpSpPr/>
            <p:nvPr/>
          </p:nvGrpSpPr>
          <p:grpSpPr>
            <a:xfrm flipH="1">
              <a:off x="11277600" y="4876800"/>
              <a:ext cx="228600" cy="304800"/>
              <a:chOff x="12344400" y="4419600"/>
              <a:chExt cx="228600" cy="304800"/>
            </a:xfrm>
          </p:grpSpPr>
          <p:sp>
            <p:nvSpPr>
              <p:cNvPr id="88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86" name="Straight Connector 88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2" name="Group 886"/>
            <p:cNvGrpSpPr/>
            <p:nvPr/>
          </p:nvGrpSpPr>
          <p:grpSpPr>
            <a:xfrm flipH="1">
              <a:off x="11277600" y="5181600"/>
              <a:ext cx="228600" cy="304800"/>
              <a:chOff x="12344400" y="4419600"/>
              <a:chExt cx="228600" cy="304800"/>
            </a:xfrm>
          </p:grpSpPr>
          <p:sp>
            <p:nvSpPr>
              <p:cNvPr id="88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889" name="Straight Connector 88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35" name="Group 890"/>
          <p:cNvGrpSpPr/>
          <p:nvPr/>
        </p:nvGrpSpPr>
        <p:grpSpPr>
          <a:xfrm>
            <a:off x="5486400" y="2667000"/>
            <a:ext cx="2438400" cy="2438400"/>
            <a:chOff x="11277600" y="4572000"/>
            <a:chExt cx="2438400" cy="2438400"/>
          </a:xfrm>
        </p:grpSpPr>
        <p:grpSp>
          <p:nvGrpSpPr>
            <p:cNvPr id="338" name="Group 783"/>
            <p:cNvGrpSpPr/>
            <p:nvPr/>
          </p:nvGrpSpPr>
          <p:grpSpPr>
            <a:xfrm>
              <a:off x="11277600" y="4572000"/>
              <a:ext cx="2438400" cy="2438400"/>
              <a:chOff x="9906000" y="1371600"/>
              <a:chExt cx="2438400" cy="2438400"/>
            </a:xfrm>
          </p:grpSpPr>
          <p:sp>
            <p:nvSpPr>
              <p:cNvPr id="989" name="Rectangle 848"/>
              <p:cNvSpPr>
                <a:spLocks noChangeArrowheads="1"/>
              </p:cNvSpPr>
              <p:nvPr/>
            </p:nvSpPr>
            <p:spPr bwMode="auto">
              <a:xfrm>
                <a:off x="9906000" y="1371600"/>
                <a:ext cx="2438400" cy="2438400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600">
                  <a:solidFill>
                    <a:srgbClr val="000000"/>
                  </a:solidFill>
                  <a:latin typeface="Tahoma"/>
                  <a:cs typeface="+mn-cs"/>
                </a:endParaRPr>
              </a:p>
            </p:txBody>
          </p:sp>
          <p:sp>
            <p:nvSpPr>
              <p:cNvPr id="990" name="Rectangle 807"/>
              <p:cNvSpPr>
                <a:spLocks noChangeArrowheads="1"/>
              </p:cNvSpPr>
              <p:nvPr/>
            </p:nvSpPr>
            <p:spPr bwMode="auto">
              <a:xfrm>
                <a:off x="9906000" y="1371600"/>
                <a:ext cx="2438400" cy="2438400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600">
                  <a:solidFill>
                    <a:srgbClr val="00000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91" name="Straight Connector 990"/>
              <p:cNvCxnSpPr/>
              <p:nvPr/>
            </p:nvCxnSpPr>
            <p:spPr bwMode="auto">
              <a:xfrm>
                <a:off x="9906000" y="19812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2" name="Straight Connector 991"/>
              <p:cNvCxnSpPr/>
              <p:nvPr/>
            </p:nvCxnSpPr>
            <p:spPr bwMode="auto">
              <a:xfrm>
                <a:off x="99060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3" name="Straight Connector 992"/>
              <p:cNvCxnSpPr/>
              <p:nvPr/>
            </p:nvCxnSpPr>
            <p:spPr bwMode="auto">
              <a:xfrm>
                <a:off x="9906000" y="32004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4" name="Straight Connector 993"/>
              <p:cNvCxnSpPr/>
              <p:nvPr/>
            </p:nvCxnSpPr>
            <p:spPr bwMode="auto">
              <a:xfrm rot="5400000">
                <a:off x="92964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5" name="Straight Connector 994"/>
              <p:cNvCxnSpPr/>
              <p:nvPr/>
            </p:nvCxnSpPr>
            <p:spPr bwMode="auto">
              <a:xfrm rot="5400000">
                <a:off x="99060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6" name="Straight Connector 995"/>
              <p:cNvCxnSpPr/>
              <p:nvPr/>
            </p:nvCxnSpPr>
            <p:spPr bwMode="auto">
              <a:xfrm rot="5400000">
                <a:off x="105156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7" name="Rectangle 848"/>
              <p:cNvSpPr>
                <a:spLocks noChangeArrowheads="1"/>
              </p:cNvSpPr>
              <p:nvPr/>
            </p:nvSpPr>
            <p:spPr bwMode="auto">
              <a:xfrm>
                <a:off x="9906000" y="1371600"/>
                <a:ext cx="2438400" cy="2438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600">
                  <a:solidFill>
                    <a:srgbClr val="000000"/>
                  </a:solidFill>
                  <a:latin typeface="Tahoma"/>
                  <a:cs typeface="+mn-cs"/>
                </a:endParaRPr>
              </a:p>
            </p:txBody>
          </p:sp>
        </p:grpSp>
        <p:grpSp>
          <p:nvGrpSpPr>
            <p:cNvPr id="341" name="Group 793"/>
            <p:cNvGrpSpPr/>
            <p:nvPr/>
          </p:nvGrpSpPr>
          <p:grpSpPr>
            <a:xfrm>
              <a:off x="13487400" y="4876800"/>
              <a:ext cx="228600" cy="304800"/>
              <a:chOff x="12344400" y="4419600"/>
              <a:chExt cx="228600" cy="304800"/>
            </a:xfrm>
          </p:grpSpPr>
          <p:sp>
            <p:nvSpPr>
              <p:cNvPr id="98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88" name="Straight Connector 98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4" name="Group 796"/>
            <p:cNvGrpSpPr/>
            <p:nvPr/>
          </p:nvGrpSpPr>
          <p:grpSpPr>
            <a:xfrm>
              <a:off x="13487400" y="5181600"/>
              <a:ext cx="228600" cy="304800"/>
              <a:chOff x="12344400" y="4419600"/>
              <a:chExt cx="228600" cy="304800"/>
            </a:xfrm>
          </p:grpSpPr>
          <p:sp>
            <p:nvSpPr>
              <p:cNvPr id="98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86" name="Straight Connector 98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7" name="Group 799"/>
            <p:cNvGrpSpPr/>
            <p:nvPr/>
          </p:nvGrpSpPr>
          <p:grpSpPr>
            <a:xfrm>
              <a:off x="13487400" y="6096000"/>
              <a:ext cx="228600" cy="304800"/>
              <a:chOff x="12344400" y="4419600"/>
              <a:chExt cx="228600" cy="304800"/>
            </a:xfrm>
          </p:grpSpPr>
          <p:sp>
            <p:nvSpPr>
              <p:cNvPr id="983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84" name="Straight Connector 983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8" name="Group 802"/>
            <p:cNvGrpSpPr/>
            <p:nvPr/>
          </p:nvGrpSpPr>
          <p:grpSpPr>
            <a:xfrm>
              <a:off x="13487400" y="6400800"/>
              <a:ext cx="228600" cy="304800"/>
              <a:chOff x="12344400" y="4419600"/>
              <a:chExt cx="228600" cy="304800"/>
            </a:xfrm>
          </p:grpSpPr>
          <p:sp>
            <p:nvSpPr>
              <p:cNvPr id="981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82" name="Straight Connector 981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9" name="Group 805"/>
            <p:cNvGrpSpPr/>
            <p:nvPr/>
          </p:nvGrpSpPr>
          <p:grpSpPr>
            <a:xfrm flipH="1">
              <a:off x="13106400" y="6705600"/>
              <a:ext cx="228600" cy="304800"/>
              <a:chOff x="12344400" y="4419600"/>
              <a:chExt cx="228600" cy="304800"/>
            </a:xfrm>
          </p:grpSpPr>
          <p:sp>
            <p:nvSpPr>
              <p:cNvPr id="979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80" name="Straight Connector 979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0" name="Group 808"/>
            <p:cNvGrpSpPr/>
            <p:nvPr/>
          </p:nvGrpSpPr>
          <p:grpSpPr>
            <a:xfrm flipH="1">
              <a:off x="13106400" y="4572000"/>
              <a:ext cx="228600" cy="304800"/>
              <a:chOff x="12344400" y="4419600"/>
              <a:chExt cx="228600" cy="304800"/>
            </a:xfrm>
          </p:grpSpPr>
          <p:sp>
            <p:nvSpPr>
              <p:cNvPr id="97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78" name="Straight Connector 97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1" name="Group 811"/>
            <p:cNvGrpSpPr/>
            <p:nvPr/>
          </p:nvGrpSpPr>
          <p:grpSpPr>
            <a:xfrm flipH="1">
              <a:off x="13106400" y="5486400"/>
              <a:ext cx="228600" cy="304800"/>
              <a:chOff x="12344400" y="4419600"/>
              <a:chExt cx="228600" cy="304800"/>
            </a:xfrm>
          </p:grpSpPr>
          <p:sp>
            <p:nvSpPr>
              <p:cNvPr id="975" name="Rectangle 974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76" name="Straight Connector 97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2" name="Group 814"/>
            <p:cNvGrpSpPr/>
            <p:nvPr/>
          </p:nvGrpSpPr>
          <p:grpSpPr>
            <a:xfrm flipH="1">
              <a:off x="13106400" y="5791200"/>
              <a:ext cx="228600" cy="304800"/>
              <a:chOff x="12344400" y="4419600"/>
              <a:chExt cx="228600" cy="304800"/>
            </a:xfrm>
          </p:grpSpPr>
          <p:sp>
            <p:nvSpPr>
              <p:cNvPr id="973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74" name="Straight Connector 973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3" name="Group 817"/>
            <p:cNvGrpSpPr/>
            <p:nvPr/>
          </p:nvGrpSpPr>
          <p:grpSpPr>
            <a:xfrm>
              <a:off x="12877800" y="6705600"/>
              <a:ext cx="228600" cy="304800"/>
              <a:chOff x="12344400" y="4419600"/>
              <a:chExt cx="228600" cy="304800"/>
            </a:xfrm>
          </p:grpSpPr>
          <p:sp>
            <p:nvSpPr>
              <p:cNvPr id="971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72" name="Straight Connector 971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4" name="Group 820"/>
            <p:cNvGrpSpPr/>
            <p:nvPr/>
          </p:nvGrpSpPr>
          <p:grpSpPr>
            <a:xfrm>
              <a:off x="12877800" y="4572000"/>
              <a:ext cx="228600" cy="304800"/>
              <a:chOff x="12344400" y="4419600"/>
              <a:chExt cx="228600" cy="304800"/>
            </a:xfrm>
          </p:grpSpPr>
          <p:sp>
            <p:nvSpPr>
              <p:cNvPr id="969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70" name="Straight Connector 969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5" name="Group 823"/>
            <p:cNvGrpSpPr/>
            <p:nvPr/>
          </p:nvGrpSpPr>
          <p:grpSpPr>
            <a:xfrm>
              <a:off x="12877800" y="5486400"/>
              <a:ext cx="228600" cy="304800"/>
              <a:chOff x="12344400" y="4419600"/>
              <a:chExt cx="228600" cy="304800"/>
            </a:xfrm>
          </p:grpSpPr>
          <p:sp>
            <p:nvSpPr>
              <p:cNvPr id="96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68" name="Straight Connector 96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6" name="Group 826"/>
            <p:cNvGrpSpPr/>
            <p:nvPr/>
          </p:nvGrpSpPr>
          <p:grpSpPr>
            <a:xfrm>
              <a:off x="12877800" y="5791200"/>
              <a:ext cx="228600" cy="304800"/>
              <a:chOff x="12344400" y="4419600"/>
              <a:chExt cx="228600" cy="304800"/>
            </a:xfrm>
          </p:grpSpPr>
          <p:sp>
            <p:nvSpPr>
              <p:cNvPr id="96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7" name="Group 829"/>
            <p:cNvGrpSpPr/>
            <p:nvPr/>
          </p:nvGrpSpPr>
          <p:grpSpPr>
            <a:xfrm flipH="1">
              <a:off x="12496800" y="6096000"/>
              <a:ext cx="228600" cy="304800"/>
              <a:chOff x="12344400" y="4419600"/>
              <a:chExt cx="228600" cy="304800"/>
            </a:xfrm>
          </p:grpSpPr>
          <p:sp>
            <p:nvSpPr>
              <p:cNvPr id="963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0" name="Group 832"/>
            <p:cNvGrpSpPr/>
            <p:nvPr/>
          </p:nvGrpSpPr>
          <p:grpSpPr>
            <a:xfrm flipH="1">
              <a:off x="12496800" y="6400800"/>
              <a:ext cx="228600" cy="304800"/>
              <a:chOff x="12344400" y="4419600"/>
              <a:chExt cx="228600" cy="304800"/>
            </a:xfrm>
          </p:grpSpPr>
          <p:sp>
            <p:nvSpPr>
              <p:cNvPr id="961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62" name="Straight Connector 961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3" name="Group 835"/>
            <p:cNvGrpSpPr/>
            <p:nvPr/>
          </p:nvGrpSpPr>
          <p:grpSpPr>
            <a:xfrm flipH="1">
              <a:off x="12496800" y="4876800"/>
              <a:ext cx="228600" cy="304800"/>
              <a:chOff x="12344400" y="4419600"/>
              <a:chExt cx="228600" cy="304800"/>
            </a:xfrm>
          </p:grpSpPr>
          <p:sp>
            <p:nvSpPr>
              <p:cNvPr id="959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60" name="Straight Connector 959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6" name="Group 838"/>
            <p:cNvGrpSpPr/>
            <p:nvPr/>
          </p:nvGrpSpPr>
          <p:grpSpPr>
            <a:xfrm flipH="1">
              <a:off x="12496800" y="5181600"/>
              <a:ext cx="228600" cy="304800"/>
              <a:chOff x="12344400" y="4419600"/>
              <a:chExt cx="228600" cy="304800"/>
            </a:xfrm>
          </p:grpSpPr>
          <p:sp>
            <p:nvSpPr>
              <p:cNvPr id="95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58" name="Straight Connector 95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9" name="Group 841"/>
            <p:cNvGrpSpPr/>
            <p:nvPr/>
          </p:nvGrpSpPr>
          <p:grpSpPr>
            <a:xfrm>
              <a:off x="12268200" y="4876800"/>
              <a:ext cx="228600" cy="304800"/>
              <a:chOff x="12344400" y="4419600"/>
              <a:chExt cx="228600" cy="304800"/>
            </a:xfrm>
          </p:grpSpPr>
          <p:sp>
            <p:nvSpPr>
              <p:cNvPr id="95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56" name="Straight Connector 95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2" name="Group 844"/>
            <p:cNvGrpSpPr/>
            <p:nvPr/>
          </p:nvGrpSpPr>
          <p:grpSpPr>
            <a:xfrm>
              <a:off x="12268200" y="5181600"/>
              <a:ext cx="228600" cy="304800"/>
              <a:chOff x="12344400" y="4419600"/>
              <a:chExt cx="228600" cy="304800"/>
            </a:xfrm>
          </p:grpSpPr>
          <p:sp>
            <p:nvSpPr>
              <p:cNvPr id="953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54" name="Straight Connector 953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5" name="Group 847"/>
            <p:cNvGrpSpPr/>
            <p:nvPr/>
          </p:nvGrpSpPr>
          <p:grpSpPr>
            <a:xfrm>
              <a:off x="12268200" y="6096000"/>
              <a:ext cx="228600" cy="304800"/>
              <a:chOff x="12344400" y="4419600"/>
              <a:chExt cx="228600" cy="304800"/>
            </a:xfrm>
          </p:grpSpPr>
          <p:sp>
            <p:nvSpPr>
              <p:cNvPr id="951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52" name="Straight Connector 951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8" name="Group 850"/>
            <p:cNvGrpSpPr/>
            <p:nvPr/>
          </p:nvGrpSpPr>
          <p:grpSpPr>
            <a:xfrm>
              <a:off x="12268200" y="6400800"/>
              <a:ext cx="228600" cy="304800"/>
              <a:chOff x="12344400" y="4419600"/>
              <a:chExt cx="228600" cy="304800"/>
            </a:xfrm>
          </p:grpSpPr>
          <p:sp>
            <p:nvSpPr>
              <p:cNvPr id="949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50" name="Straight Connector 949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1" name="Group 853"/>
            <p:cNvGrpSpPr/>
            <p:nvPr/>
          </p:nvGrpSpPr>
          <p:grpSpPr>
            <a:xfrm flipH="1">
              <a:off x="11887200" y="6705600"/>
              <a:ext cx="228600" cy="304800"/>
              <a:chOff x="12344400" y="4419600"/>
              <a:chExt cx="228600" cy="304800"/>
            </a:xfrm>
          </p:grpSpPr>
          <p:sp>
            <p:nvSpPr>
              <p:cNvPr id="94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48" name="Straight Connector 94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4" name="Group 856"/>
            <p:cNvGrpSpPr/>
            <p:nvPr/>
          </p:nvGrpSpPr>
          <p:grpSpPr>
            <a:xfrm flipH="1">
              <a:off x="11887200" y="4572000"/>
              <a:ext cx="228600" cy="304800"/>
              <a:chOff x="12344400" y="4419600"/>
              <a:chExt cx="228600" cy="304800"/>
            </a:xfrm>
          </p:grpSpPr>
          <p:sp>
            <p:nvSpPr>
              <p:cNvPr id="94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46" name="Straight Connector 94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87" name="Group 859"/>
            <p:cNvGrpSpPr/>
            <p:nvPr/>
          </p:nvGrpSpPr>
          <p:grpSpPr>
            <a:xfrm flipH="1">
              <a:off x="11887200" y="5486400"/>
              <a:ext cx="228600" cy="304800"/>
              <a:chOff x="12344400" y="4419600"/>
              <a:chExt cx="228600" cy="304800"/>
            </a:xfrm>
          </p:grpSpPr>
          <p:sp>
            <p:nvSpPr>
              <p:cNvPr id="943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44" name="Straight Connector 943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0" name="Group 862"/>
            <p:cNvGrpSpPr/>
            <p:nvPr/>
          </p:nvGrpSpPr>
          <p:grpSpPr>
            <a:xfrm flipH="1">
              <a:off x="11887200" y="5791200"/>
              <a:ext cx="228600" cy="304800"/>
              <a:chOff x="12344400" y="4419600"/>
              <a:chExt cx="228600" cy="304800"/>
            </a:xfrm>
          </p:grpSpPr>
          <p:sp>
            <p:nvSpPr>
              <p:cNvPr id="941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42" name="Straight Connector 941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3" name="Group 865"/>
            <p:cNvGrpSpPr/>
            <p:nvPr/>
          </p:nvGrpSpPr>
          <p:grpSpPr>
            <a:xfrm>
              <a:off x="11658600" y="6705600"/>
              <a:ext cx="228600" cy="304800"/>
              <a:chOff x="12344400" y="4419600"/>
              <a:chExt cx="228600" cy="304800"/>
            </a:xfrm>
          </p:grpSpPr>
          <p:sp>
            <p:nvSpPr>
              <p:cNvPr id="939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40" name="Straight Connector 939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6" name="Group 868"/>
            <p:cNvGrpSpPr/>
            <p:nvPr/>
          </p:nvGrpSpPr>
          <p:grpSpPr>
            <a:xfrm>
              <a:off x="11658600" y="4572000"/>
              <a:ext cx="228600" cy="304800"/>
              <a:chOff x="12344400" y="4419600"/>
              <a:chExt cx="228600" cy="304800"/>
            </a:xfrm>
          </p:grpSpPr>
          <p:sp>
            <p:nvSpPr>
              <p:cNvPr id="93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38" name="Straight Connector 93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9" name="Group 871"/>
            <p:cNvGrpSpPr/>
            <p:nvPr/>
          </p:nvGrpSpPr>
          <p:grpSpPr>
            <a:xfrm>
              <a:off x="11658600" y="5486400"/>
              <a:ext cx="228600" cy="304800"/>
              <a:chOff x="12344400" y="4419600"/>
              <a:chExt cx="228600" cy="304800"/>
            </a:xfrm>
          </p:grpSpPr>
          <p:sp>
            <p:nvSpPr>
              <p:cNvPr id="93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36" name="Straight Connector 93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2" name="Group 874"/>
            <p:cNvGrpSpPr/>
            <p:nvPr/>
          </p:nvGrpSpPr>
          <p:grpSpPr>
            <a:xfrm>
              <a:off x="11658600" y="5791200"/>
              <a:ext cx="228600" cy="304800"/>
              <a:chOff x="12344400" y="4419600"/>
              <a:chExt cx="228600" cy="304800"/>
            </a:xfrm>
          </p:grpSpPr>
          <p:sp>
            <p:nvSpPr>
              <p:cNvPr id="933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34" name="Straight Connector 933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5" name="Group 877"/>
            <p:cNvGrpSpPr/>
            <p:nvPr/>
          </p:nvGrpSpPr>
          <p:grpSpPr>
            <a:xfrm flipH="1">
              <a:off x="11277600" y="6096000"/>
              <a:ext cx="228600" cy="304800"/>
              <a:chOff x="12344400" y="4419600"/>
              <a:chExt cx="228600" cy="304800"/>
            </a:xfrm>
          </p:grpSpPr>
          <p:sp>
            <p:nvSpPr>
              <p:cNvPr id="931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32" name="Straight Connector 931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08" name="Group 880"/>
            <p:cNvGrpSpPr/>
            <p:nvPr/>
          </p:nvGrpSpPr>
          <p:grpSpPr>
            <a:xfrm flipH="1">
              <a:off x="11277600" y="6400800"/>
              <a:ext cx="228600" cy="304800"/>
              <a:chOff x="12344400" y="4419600"/>
              <a:chExt cx="228600" cy="304800"/>
            </a:xfrm>
          </p:grpSpPr>
          <p:sp>
            <p:nvSpPr>
              <p:cNvPr id="929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30" name="Straight Connector 929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1" name="Group 883"/>
            <p:cNvGrpSpPr/>
            <p:nvPr/>
          </p:nvGrpSpPr>
          <p:grpSpPr>
            <a:xfrm flipH="1">
              <a:off x="11277600" y="4876800"/>
              <a:ext cx="228600" cy="304800"/>
              <a:chOff x="12344400" y="4419600"/>
              <a:chExt cx="228600" cy="304800"/>
            </a:xfrm>
          </p:grpSpPr>
          <p:sp>
            <p:nvSpPr>
              <p:cNvPr id="927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28" name="Straight Connector 927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4" name="Group 886"/>
            <p:cNvGrpSpPr/>
            <p:nvPr/>
          </p:nvGrpSpPr>
          <p:grpSpPr>
            <a:xfrm flipH="1">
              <a:off x="11277600" y="5181600"/>
              <a:ext cx="228600" cy="304800"/>
              <a:chOff x="12344400" y="4419600"/>
              <a:chExt cx="228600" cy="304800"/>
            </a:xfrm>
          </p:grpSpPr>
          <p:sp>
            <p:nvSpPr>
              <p:cNvPr id="925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926" name="Straight Connector 925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057" name="Line 86"/>
          <p:cNvSpPr>
            <a:spLocks noChangeShapeType="1"/>
          </p:cNvSpPr>
          <p:nvPr/>
        </p:nvSpPr>
        <p:spPr bwMode="auto">
          <a:xfrm flipV="1">
            <a:off x="115824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3" name="Line 107"/>
          <p:cNvSpPr>
            <a:spLocks noChangeShapeType="1"/>
          </p:cNvSpPr>
          <p:nvPr/>
        </p:nvSpPr>
        <p:spPr bwMode="auto">
          <a:xfrm flipH="1" flipV="1">
            <a:off x="11658600" y="3048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" name="Line 107"/>
          <p:cNvSpPr>
            <a:spLocks noChangeShapeType="1"/>
          </p:cNvSpPr>
          <p:nvPr/>
        </p:nvSpPr>
        <p:spPr bwMode="auto">
          <a:xfrm flipH="1" flipV="1">
            <a:off x="104394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7" name="Line 86"/>
          <p:cNvSpPr>
            <a:spLocks noChangeShapeType="1"/>
          </p:cNvSpPr>
          <p:nvPr/>
        </p:nvSpPr>
        <p:spPr bwMode="auto">
          <a:xfrm flipV="1">
            <a:off x="109728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9" name="Line 107"/>
          <p:cNvSpPr>
            <a:spLocks noChangeShapeType="1"/>
          </p:cNvSpPr>
          <p:nvPr/>
        </p:nvSpPr>
        <p:spPr bwMode="auto">
          <a:xfrm flipH="1" flipV="1">
            <a:off x="98298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1" name="Line 86"/>
          <p:cNvSpPr>
            <a:spLocks noChangeShapeType="1"/>
          </p:cNvSpPr>
          <p:nvPr/>
        </p:nvSpPr>
        <p:spPr bwMode="auto">
          <a:xfrm flipV="1">
            <a:off x="121920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3" name="Line 107"/>
          <p:cNvSpPr>
            <a:spLocks noChangeShapeType="1"/>
          </p:cNvSpPr>
          <p:nvPr/>
        </p:nvSpPr>
        <p:spPr bwMode="auto">
          <a:xfrm flipH="1" flipV="1">
            <a:off x="110490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4" name="Line 86"/>
          <p:cNvSpPr>
            <a:spLocks noChangeShapeType="1"/>
          </p:cNvSpPr>
          <p:nvPr/>
        </p:nvSpPr>
        <p:spPr bwMode="auto">
          <a:xfrm flipV="1">
            <a:off x="97536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9" name="Line 86"/>
          <p:cNvSpPr>
            <a:spLocks noChangeShapeType="1"/>
          </p:cNvSpPr>
          <p:nvPr/>
        </p:nvSpPr>
        <p:spPr bwMode="auto">
          <a:xfrm flipV="1">
            <a:off x="10363200" y="3048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1" name="Line 107"/>
          <p:cNvSpPr>
            <a:spLocks noChangeShapeType="1"/>
          </p:cNvSpPr>
          <p:nvPr/>
        </p:nvSpPr>
        <p:spPr bwMode="auto">
          <a:xfrm flipH="1" flipV="1">
            <a:off x="9220200" y="3048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3" name="Line 107"/>
          <p:cNvSpPr>
            <a:spLocks noChangeShapeType="1"/>
          </p:cNvSpPr>
          <p:nvPr/>
        </p:nvSpPr>
        <p:spPr bwMode="auto">
          <a:xfrm flipH="1" flipV="1">
            <a:off x="122682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9" name="Line 86"/>
          <p:cNvSpPr>
            <a:spLocks noChangeShapeType="1"/>
          </p:cNvSpPr>
          <p:nvPr/>
        </p:nvSpPr>
        <p:spPr bwMode="auto">
          <a:xfrm flipV="1">
            <a:off x="91440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3" name="Line 86"/>
          <p:cNvSpPr>
            <a:spLocks noChangeShapeType="1"/>
          </p:cNvSpPr>
          <p:nvPr/>
        </p:nvSpPr>
        <p:spPr bwMode="auto">
          <a:xfrm flipV="1">
            <a:off x="42672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4" name="Line 107"/>
          <p:cNvSpPr>
            <a:spLocks noChangeShapeType="1"/>
          </p:cNvSpPr>
          <p:nvPr/>
        </p:nvSpPr>
        <p:spPr bwMode="auto">
          <a:xfrm flipH="1" flipV="1">
            <a:off x="4343400" y="3048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5" name="Line 107"/>
          <p:cNvSpPr>
            <a:spLocks noChangeShapeType="1"/>
          </p:cNvSpPr>
          <p:nvPr/>
        </p:nvSpPr>
        <p:spPr bwMode="auto">
          <a:xfrm flipH="1" flipV="1">
            <a:off x="31242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" name="Line 86"/>
          <p:cNvSpPr>
            <a:spLocks noChangeShapeType="1"/>
          </p:cNvSpPr>
          <p:nvPr/>
        </p:nvSpPr>
        <p:spPr bwMode="auto">
          <a:xfrm flipV="1">
            <a:off x="36576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7" name="Line 107"/>
          <p:cNvSpPr>
            <a:spLocks noChangeShapeType="1"/>
          </p:cNvSpPr>
          <p:nvPr/>
        </p:nvSpPr>
        <p:spPr bwMode="auto">
          <a:xfrm flipH="1" flipV="1">
            <a:off x="25146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8" name="Line 86"/>
          <p:cNvSpPr>
            <a:spLocks noChangeShapeType="1"/>
          </p:cNvSpPr>
          <p:nvPr/>
        </p:nvSpPr>
        <p:spPr bwMode="auto">
          <a:xfrm flipV="1">
            <a:off x="48768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9" name="Line 107"/>
          <p:cNvSpPr>
            <a:spLocks noChangeShapeType="1"/>
          </p:cNvSpPr>
          <p:nvPr/>
        </p:nvSpPr>
        <p:spPr bwMode="auto">
          <a:xfrm flipH="1" flipV="1">
            <a:off x="37338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0" name="Line 86"/>
          <p:cNvSpPr>
            <a:spLocks noChangeShapeType="1"/>
          </p:cNvSpPr>
          <p:nvPr/>
        </p:nvSpPr>
        <p:spPr bwMode="auto">
          <a:xfrm flipV="1">
            <a:off x="24384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1" name="Line 86"/>
          <p:cNvSpPr>
            <a:spLocks noChangeShapeType="1"/>
          </p:cNvSpPr>
          <p:nvPr/>
        </p:nvSpPr>
        <p:spPr bwMode="auto">
          <a:xfrm flipV="1">
            <a:off x="3048000" y="3048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3" name="Line 107"/>
          <p:cNvSpPr>
            <a:spLocks noChangeShapeType="1"/>
          </p:cNvSpPr>
          <p:nvPr/>
        </p:nvSpPr>
        <p:spPr bwMode="auto">
          <a:xfrm flipH="1" flipV="1">
            <a:off x="49530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7" name="Line 86"/>
          <p:cNvSpPr>
            <a:spLocks noChangeShapeType="1"/>
          </p:cNvSpPr>
          <p:nvPr/>
        </p:nvSpPr>
        <p:spPr bwMode="auto">
          <a:xfrm flipH="1" flipV="1">
            <a:off x="61722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8" name="Line 107"/>
          <p:cNvSpPr>
            <a:spLocks noChangeShapeType="1"/>
          </p:cNvSpPr>
          <p:nvPr/>
        </p:nvSpPr>
        <p:spPr bwMode="auto">
          <a:xfrm flipV="1">
            <a:off x="60960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9" name="Line 107"/>
          <p:cNvSpPr>
            <a:spLocks noChangeShapeType="1"/>
          </p:cNvSpPr>
          <p:nvPr/>
        </p:nvSpPr>
        <p:spPr bwMode="auto">
          <a:xfrm flipV="1">
            <a:off x="73152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0" name="Line 86"/>
          <p:cNvSpPr>
            <a:spLocks noChangeShapeType="1"/>
          </p:cNvSpPr>
          <p:nvPr/>
        </p:nvSpPr>
        <p:spPr bwMode="auto">
          <a:xfrm flipH="1" flipV="1">
            <a:off x="6781800" y="3048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1" name="Line 107"/>
          <p:cNvSpPr>
            <a:spLocks noChangeShapeType="1"/>
          </p:cNvSpPr>
          <p:nvPr/>
        </p:nvSpPr>
        <p:spPr bwMode="auto">
          <a:xfrm flipV="1">
            <a:off x="7924800" y="3048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2" name="Line 86"/>
          <p:cNvSpPr>
            <a:spLocks noChangeShapeType="1"/>
          </p:cNvSpPr>
          <p:nvPr/>
        </p:nvSpPr>
        <p:spPr bwMode="auto">
          <a:xfrm flipH="1" flipV="1">
            <a:off x="55626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3" name="Line 107"/>
          <p:cNvSpPr>
            <a:spLocks noChangeShapeType="1"/>
          </p:cNvSpPr>
          <p:nvPr/>
        </p:nvSpPr>
        <p:spPr bwMode="auto">
          <a:xfrm flipV="1">
            <a:off x="67056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4" name="Line 86"/>
          <p:cNvSpPr>
            <a:spLocks noChangeShapeType="1"/>
          </p:cNvSpPr>
          <p:nvPr/>
        </p:nvSpPr>
        <p:spPr bwMode="auto">
          <a:xfrm flipH="1" flipV="1">
            <a:off x="80010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5" name="Line 86"/>
          <p:cNvSpPr>
            <a:spLocks noChangeShapeType="1"/>
          </p:cNvSpPr>
          <p:nvPr/>
        </p:nvSpPr>
        <p:spPr bwMode="auto">
          <a:xfrm flipH="1" flipV="1">
            <a:off x="73914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" name="Line 107"/>
          <p:cNvSpPr>
            <a:spLocks noChangeShapeType="1"/>
          </p:cNvSpPr>
          <p:nvPr/>
        </p:nvSpPr>
        <p:spPr bwMode="auto">
          <a:xfrm flipV="1">
            <a:off x="85344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" name="Line 107"/>
          <p:cNvSpPr>
            <a:spLocks noChangeShapeType="1"/>
          </p:cNvSpPr>
          <p:nvPr/>
        </p:nvSpPr>
        <p:spPr bwMode="auto">
          <a:xfrm flipV="1">
            <a:off x="5486400" y="3048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" name="Line 86"/>
          <p:cNvSpPr>
            <a:spLocks noChangeShapeType="1"/>
          </p:cNvSpPr>
          <p:nvPr/>
        </p:nvSpPr>
        <p:spPr bwMode="auto">
          <a:xfrm flipH="1" flipV="1">
            <a:off x="8610600" y="2895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29" name="Straight Connector 1128"/>
          <p:cNvCxnSpPr/>
          <p:nvPr/>
        </p:nvCxnSpPr>
        <p:spPr>
          <a:xfrm rot="5400000">
            <a:off x="2133600" y="7619996"/>
            <a:ext cx="6096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Straight Connector 1129"/>
          <p:cNvCxnSpPr/>
          <p:nvPr/>
        </p:nvCxnSpPr>
        <p:spPr>
          <a:xfrm rot="5400000">
            <a:off x="2514600" y="7619997"/>
            <a:ext cx="6096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Straight Connector 1132"/>
          <p:cNvCxnSpPr/>
          <p:nvPr/>
        </p:nvCxnSpPr>
        <p:spPr>
          <a:xfrm rot="5400000">
            <a:off x="2400300" y="7277096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Straight Connector 1133"/>
          <p:cNvCxnSpPr/>
          <p:nvPr/>
        </p:nvCxnSpPr>
        <p:spPr>
          <a:xfrm rot="5400000">
            <a:off x="2781300" y="7277096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" name="Rectangle 1136"/>
          <p:cNvSpPr/>
          <p:nvPr/>
        </p:nvSpPr>
        <p:spPr>
          <a:xfrm>
            <a:off x="2438400" y="6629396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/>
        </p:nvSpPr>
        <p:spPr>
          <a:xfrm>
            <a:off x="2819400" y="6629396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7" name="Straight Connector 1166"/>
          <p:cNvCxnSpPr/>
          <p:nvPr/>
        </p:nvCxnSpPr>
        <p:spPr>
          <a:xfrm rot="5400000">
            <a:off x="2895600" y="7619997"/>
            <a:ext cx="6096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8" name="Straight Connector 1167"/>
          <p:cNvCxnSpPr/>
          <p:nvPr/>
        </p:nvCxnSpPr>
        <p:spPr>
          <a:xfrm rot="5400000">
            <a:off x="3276600" y="7619997"/>
            <a:ext cx="6096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1" name="Straight Connector 1170"/>
          <p:cNvCxnSpPr/>
          <p:nvPr/>
        </p:nvCxnSpPr>
        <p:spPr>
          <a:xfrm rot="5400000">
            <a:off x="3162300" y="7277096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2" name="Straight Connector 1171"/>
          <p:cNvCxnSpPr/>
          <p:nvPr/>
        </p:nvCxnSpPr>
        <p:spPr>
          <a:xfrm rot="5400000">
            <a:off x="3543300" y="7277096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5" name="Rectangle 1174"/>
          <p:cNvSpPr/>
          <p:nvPr/>
        </p:nvSpPr>
        <p:spPr>
          <a:xfrm>
            <a:off x="3200400" y="6629396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Rectangle 1175"/>
          <p:cNvSpPr/>
          <p:nvPr/>
        </p:nvSpPr>
        <p:spPr>
          <a:xfrm>
            <a:off x="3581400" y="6629396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7" name="Straight Connector 1176"/>
          <p:cNvCxnSpPr/>
          <p:nvPr/>
        </p:nvCxnSpPr>
        <p:spPr>
          <a:xfrm rot="16200000" flipH="1">
            <a:off x="8610600" y="7619994"/>
            <a:ext cx="6096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Straight Connector 1177"/>
          <p:cNvCxnSpPr/>
          <p:nvPr/>
        </p:nvCxnSpPr>
        <p:spPr>
          <a:xfrm rot="16200000" flipH="1">
            <a:off x="8229600" y="7619995"/>
            <a:ext cx="6096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Straight Connector 1180"/>
          <p:cNvCxnSpPr/>
          <p:nvPr/>
        </p:nvCxnSpPr>
        <p:spPr>
          <a:xfrm rot="16200000" flipH="1">
            <a:off x="8420100" y="7277094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Straight Connector 1181"/>
          <p:cNvCxnSpPr/>
          <p:nvPr/>
        </p:nvCxnSpPr>
        <p:spPr>
          <a:xfrm rot="16200000" flipH="1">
            <a:off x="8039100" y="7277094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5" name="Rectangle 1184"/>
          <p:cNvSpPr/>
          <p:nvPr/>
        </p:nvSpPr>
        <p:spPr>
          <a:xfrm flipH="1">
            <a:off x="8534400" y="662939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/>
        </p:nvSpPr>
        <p:spPr>
          <a:xfrm flipH="1">
            <a:off x="8153400" y="662939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5" name="Straight Connector 1214"/>
          <p:cNvCxnSpPr/>
          <p:nvPr/>
        </p:nvCxnSpPr>
        <p:spPr>
          <a:xfrm rot="16200000" flipH="1">
            <a:off x="7848600" y="7619995"/>
            <a:ext cx="6096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6" name="Straight Connector 1215"/>
          <p:cNvCxnSpPr/>
          <p:nvPr/>
        </p:nvCxnSpPr>
        <p:spPr>
          <a:xfrm rot="16200000" flipH="1">
            <a:off x="7467600" y="7619995"/>
            <a:ext cx="6096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9" name="Straight Connector 1218"/>
          <p:cNvCxnSpPr/>
          <p:nvPr/>
        </p:nvCxnSpPr>
        <p:spPr>
          <a:xfrm rot="16200000" flipH="1">
            <a:off x="7658100" y="7277094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0" name="Straight Connector 1219"/>
          <p:cNvCxnSpPr/>
          <p:nvPr/>
        </p:nvCxnSpPr>
        <p:spPr>
          <a:xfrm rot="16200000" flipH="1">
            <a:off x="7277100" y="7277094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3" name="Rectangle 1222"/>
          <p:cNvSpPr/>
          <p:nvPr/>
        </p:nvSpPr>
        <p:spPr>
          <a:xfrm flipH="1">
            <a:off x="7772400" y="662939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Rectangle 1223"/>
          <p:cNvSpPr/>
          <p:nvPr/>
        </p:nvSpPr>
        <p:spPr>
          <a:xfrm flipH="1">
            <a:off x="7391400" y="6629394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/>
          <p:cNvSpPr/>
          <p:nvPr/>
        </p:nvSpPr>
        <p:spPr>
          <a:xfrm>
            <a:off x="2438400" y="8153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Rectangle 1225"/>
          <p:cNvSpPr/>
          <p:nvPr/>
        </p:nvSpPr>
        <p:spPr>
          <a:xfrm>
            <a:off x="2819400" y="8153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Rectangle 1238"/>
          <p:cNvSpPr/>
          <p:nvPr/>
        </p:nvSpPr>
        <p:spPr>
          <a:xfrm>
            <a:off x="3200400" y="8153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Rectangle 1239"/>
          <p:cNvSpPr/>
          <p:nvPr/>
        </p:nvSpPr>
        <p:spPr>
          <a:xfrm>
            <a:off x="3581400" y="8153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Rectangle 1240"/>
          <p:cNvSpPr/>
          <p:nvPr/>
        </p:nvSpPr>
        <p:spPr>
          <a:xfrm>
            <a:off x="3962400" y="8153393"/>
            <a:ext cx="228600" cy="38100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Rectangle 1241"/>
          <p:cNvSpPr/>
          <p:nvPr/>
        </p:nvSpPr>
        <p:spPr>
          <a:xfrm>
            <a:off x="2209800" y="8153397"/>
            <a:ext cx="228600" cy="3810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Rectangle 1242"/>
          <p:cNvSpPr/>
          <p:nvPr/>
        </p:nvSpPr>
        <p:spPr>
          <a:xfrm>
            <a:off x="7467600" y="8153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Rectangle 1243"/>
          <p:cNvSpPr/>
          <p:nvPr/>
        </p:nvSpPr>
        <p:spPr>
          <a:xfrm>
            <a:off x="7848600" y="8153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Rectangle 1256"/>
          <p:cNvSpPr/>
          <p:nvPr/>
        </p:nvSpPr>
        <p:spPr>
          <a:xfrm>
            <a:off x="8229600" y="8153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Rectangle 1257"/>
          <p:cNvSpPr/>
          <p:nvPr/>
        </p:nvSpPr>
        <p:spPr>
          <a:xfrm>
            <a:off x="8610600" y="8153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Rectangle 1258"/>
          <p:cNvSpPr/>
          <p:nvPr/>
        </p:nvSpPr>
        <p:spPr>
          <a:xfrm>
            <a:off x="8991600" y="8153394"/>
            <a:ext cx="228600" cy="3810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Rectangle 1259"/>
          <p:cNvSpPr/>
          <p:nvPr/>
        </p:nvSpPr>
        <p:spPr>
          <a:xfrm>
            <a:off x="7239000" y="8153397"/>
            <a:ext cx="228600" cy="380997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7" name="Group 1298"/>
          <p:cNvGrpSpPr/>
          <p:nvPr/>
        </p:nvGrpSpPr>
        <p:grpSpPr>
          <a:xfrm>
            <a:off x="3124200" y="2667000"/>
            <a:ext cx="9982200" cy="152400"/>
            <a:chOff x="3962400" y="5943600"/>
            <a:chExt cx="9982200" cy="152400"/>
          </a:xfrm>
          <a:solidFill>
            <a:srgbClr val="FF0000"/>
          </a:solidFill>
        </p:grpSpPr>
        <p:sp>
          <p:nvSpPr>
            <p:cNvPr id="1261" name="Oval 1260"/>
            <p:cNvSpPr/>
            <p:nvPr/>
          </p:nvSpPr>
          <p:spPr>
            <a:xfrm>
              <a:off x="13716000" y="5943600"/>
              <a:ext cx="228600" cy="152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/>
            <p:cNvSpPr/>
            <p:nvPr/>
          </p:nvSpPr>
          <p:spPr>
            <a:xfrm>
              <a:off x="11277600" y="5943600"/>
              <a:ext cx="228600" cy="152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/>
            <p:cNvSpPr/>
            <p:nvPr/>
          </p:nvSpPr>
          <p:spPr>
            <a:xfrm>
              <a:off x="8839200" y="5943600"/>
              <a:ext cx="228600" cy="152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/>
            <p:cNvSpPr/>
            <p:nvPr/>
          </p:nvSpPr>
          <p:spPr>
            <a:xfrm>
              <a:off x="6400800" y="5943600"/>
              <a:ext cx="228600" cy="152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Oval 1264"/>
            <p:cNvSpPr/>
            <p:nvPr/>
          </p:nvSpPr>
          <p:spPr>
            <a:xfrm>
              <a:off x="3962400" y="5943600"/>
              <a:ext cx="228600" cy="152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6" name="TextBox 1265"/>
          <p:cNvSpPr txBox="1"/>
          <p:nvPr/>
        </p:nvSpPr>
        <p:spPr>
          <a:xfrm>
            <a:off x="104394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PY0</a:t>
            </a:r>
            <a:endParaRPr lang="en-US" sz="1600" b="1" dirty="0"/>
          </a:p>
        </p:txBody>
      </p:sp>
      <p:sp>
        <p:nvSpPr>
          <p:cNvPr id="1267" name="TextBox 1266"/>
          <p:cNvSpPr txBox="1"/>
          <p:nvPr/>
        </p:nvSpPr>
        <p:spPr>
          <a:xfrm>
            <a:off x="110490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PY1</a:t>
            </a:r>
            <a:endParaRPr lang="en-US" sz="1600" b="1" dirty="0"/>
          </a:p>
        </p:txBody>
      </p:sp>
      <p:sp>
        <p:nvSpPr>
          <p:cNvPr id="1268" name="TextBox 1267"/>
          <p:cNvSpPr txBox="1"/>
          <p:nvPr/>
        </p:nvSpPr>
        <p:spPr>
          <a:xfrm>
            <a:off x="116586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PY2</a:t>
            </a:r>
            <a:endParaRPr lang="en-US" sz="1600" b="1" dirty="0"/>
          </a:p>
        </p:txBody>
      </p:sp>
      <p:sp>
        <p:nvSpPr>
          <p:cNvPr id="1269" name="TextBox 1268"/>
          <p:cNvSpPr txBox="1"/>
          <p:nvPr/>
        </p:nvSpPr>
        <p:spPr>
          <a:xfrm>
            <a:off x="122682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PY3</a:t>
            </a:r>
            <a:endParaRPr lang="en-US" sz="1600" b="1" dirty="0"/>
          </a:p>
        </p:txBody>
      </p:sp>
      <p:sp>
        <p:nvSpPr>
          <p:cNvPr id="1270" name="TextBox 1269"/>
          <p:cNvSpPr txBox="1"/>
          <p:nvPr/>
        </p:nvSpPr>
        <p:spPr>
          <a:xfrm>
            <a:off x="128778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PY0</a:t>
            </a:r>
            <a:endParaRPr lang="en-US" sz="1600" b="1" dirty="0"/>
          </a:p>
        </p:txBody>
      </p:sp>
      <p:sp>
        <p:nvSpPr>
          <p:cNvPr id="1271" name="TextBox 1270"/>
          <p:cNvSpPr txBox="1"/>
          <p:nvPr/>
        </p:nvSpPr>
        <p:spPr>
          <a:xfrm>
            <a:off x="134874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PY1</a:t>
            </a:r>
            <a:endParaRPr lang="en-US" sz="1600" b="1" dirty="0"/>
          </a:p>
        </p:txBody>
      </p:sp>
      <p:sp>
        <p:nvSpPr>
          <p:cNvPr id="1274" name="TextBox 1273"/>
          <p:cNvSpPr txBox="1"/>
          <p:nvPr/>
        </p:nvSpPr>
        <p:spPr>
          <a:xfrm>
            <a:off x="55626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PY0</a:t>
            </a:r>
            <a:endParaRPr lang="en-US" sz="1600" b="1" dirty="0"/>
          </a:p>
        </p:txBody>
      </p:sp>
      <p:sp>
        <p:nvSpPr>
          <p:cNvPr id="1275" name="TextBox 1274"/>
          <p:cNvSpPr txBox="1"/>
          <p:nvPr/>
        </p:nvSpPr>
        <p:spPr>
          <a:xfrm>
            <a:off x="61722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PY1</a:t>
            </a:r>
            <a:endParaRPr lang="en-US" sz="1600" b="1" dirty="0"/>
          </a:p>
        </p:txBody>
      </p:sp>
      <p:sp>
        <p:nvSpPr>
          <p:cNvPr id="1276" name="TextBox 1275"/>
          <p:cNvSpPr txBox="1"/>
          <p:nvPr/>
        </p:nvSpPr>
        <p:spPr>
          <a:xfrm>
            <a:off x="67818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PY2</a:t>
            </a:r>
            <a:endParaRPr lang="en-US" sz="1600" b="1" dirty="0"/>
          </a:p>
        </p:txBody>
      </p:sp>
      <p:sp>
        <p:nvSpPr>
          <p:cNvPr id="1277" name="TextBox 1276"/>
          <p:cNvSpPr txBox="1"/>
          <p:nvPr/>
        </p:nvSpPr>
        <p:spPr>
          <a:xfrm>
            <a:off x="73914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PY3</a:t>
            </a:r>
            <a:endParaRPr lang="en-US" sz="1600" b="1" dirty="0"/>
          </a:p>
        </p:txBody>
      </p:sp>
      <p:sp>
        <p:nvSpPr>
          <p:cNvPr id="1278" name="TextBox 1277"/>
          <p:cNvSpPr txBox="1"/>
          <p:nvPr/>
        </p:nvSpPr>
        <p:spPr>
          <a:xfrm>
            <a:off x="80010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PY0</a:t>
            </a:r>
            <a:endParaRPr lang="en-US" sz="1600" b="1" dirty="0"/>
          </a:p>
        </p:txBody>
      </p:sp>
      <p:sp>
        <p:nvSpPr>
          <p:cNvPr id="1279" name="TextBox 1278"/>
          <p:cNvSpPr txBox="1"/>
          <p:nvPr/>
        </p:nvSpPr>
        <p:spPr>
          <a:xfrm>
            <a:off x="86106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PY1</a:t>
            </a:r>
            <a:endParaRPr lang="en-US" sz="1600" b="1" dirty="0"/>
          </a:p>
        </p:txBody>
      </p:sp>
      <p:sp>
        <p:nvSpPr>
          <p:cNvPr id="1280" name="TextBox 1279"/>
          <p:cNvSpPr txBox="1"/>
          <p:nvPr/>
        </p:nvSpPr>
        <p:spPr>
          <a:xfrm>
            <a:off x="92202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PY2</a:t>
            </a:r>
            <a:endParaRPr lang="en-US" sz="1600" b="1" dirty="0"/>
          </a:p>
        </p:txBody>
      </p:sp>
      <p:sp>
        <p:nvSpPr>
          <p:cNvPr id="1281" name="TextBox 1280"/>
          <p:cNvSpPr txBox="1"/>
          <p:nvPr/>
        </p:nvSpPr>
        <p:spPr>
          <a:xfrm>
            <a:off x="9829800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PY3</a:t>
            </a:r>
            <a:endParaRPr lang="en-US" sz="1600" b="1" dirty="0"/>
          </a:p>
        </p:txBody>
      </p:sp>
      <p:sp>
        <p:nvSpPr>
          <p:cNvPr id="1284" name="TextBox 1283"/>
          <p:cNvSpPr txBox="1"/>
          <p:nvPr/>
        </p:nvSpPr>
        <p:spPr>
          <a:xfrm>
            <a:off x="1927466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PY2</a:t>
            </a:r>
            <a:endParaRPr lang="en-US" sz="1600" b="1" dirty="0"/>
          </a:p>
        </p:txBody>
      </p:sp>
      <p:sp>
        <p:nvSpPr>
          <p:cNvPr id="1285" name="TextBox 1284"/>
          <p:cNvSpPr txBox="1"/>
          <p:nvPr/>
        </p:nvSpPr>
        <p:spPr>
          <a:xfrm>
            <a:off x="2537066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PY3</a:t>
            </a:r>
            <a:endParaRPr lang="en-US" sz="1600" b="1" dirty="0"/>
          </a:p>
        </p:txBody>
      </p:sp>
      <p:sp>
        <p:nvSpPr>
          <p:cNvPr id="1286" name="TextBox 1285"/>
          <p:cNvSpPr txBox="1"/>
          <p:nvPr/>
        </p:nvSpPr>
        <p:spPr>
          <a:xfrm>
            <a:off x="3146666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PY0</a:t>
            </a:r>
            <a:endParaRPr lang="en-US" sz="1600" b="1" dirty="0"/>
          </a:p>
        </p:txBody>
      </p:sp>
      <p:sp>
        <p:nvSpPr>
          <p:cNvPr id="1287" name="TextBox 1286"/>
          <p:cNvSpPr txBox="1"/>
          <p:nvPr/>
        </p:nvSpPr>
        <p:spPr>
          <a:xfrm>
            <a:off x="3756266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PY1</a:t>
            </a:r>
            <a:endParaRPr lang="en-US" sz="1600" b="1" dirty="0"/>
          </a:p>
        </p:txBody>
      </p:sp>
      <p:sp>
        <p:nvSpPr>
          <p:cNvPr id="1288" name="TextBox 1287"/>
          <p:cNvSpPr txBox="1"/>
          <p:nvPr/>
        </p:nvSpPr>
        <p:spPr>
          <a:xfrm>
            <a:off x="4365866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PY2</a:t>
            </a:r>
            <a:endParaRPr lang="en-US" sz="1600" b="1" dirty="0"/>
          </a:p>
        </p:txBody>
      </p:sp>
      <p:sp>
        <p:nvSpPr>
          <p:cNvPr id="1289" name="TextBox 1288"/>
          <p:cNvSpPr txBox="1"/>
          <p:nvPr/>
        </p:nvSpPr>
        <p:spPr>
          <a:xfrm>
            <a:off x="4975466" y="2023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PY3</a:t>
            </a:r>
            <a:endParaRPr lang="en-US" sz="1600" b="1" dirty="0"/>
          </a:p>
        </p:txBody>
      </p:sp>
      <p:sp>
        <p:nvSpPr>
          <p:cNvPr id="1291" name="TextBox 1290"/>
          <p:cNvSpPr txBox="1"/>
          <p:nvPr/>
        </p:nvSpPr>
        <p:spPr>
          <a:xfrm>
            <a:off x="4114800" y="537644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T0</a:t>
            </a:r>
            <a:endParaRPr lang="en-US" sz="1600" b="1" dirty="0"/>
          </a:p>
        </p:txBody>
      </p:sp>
      <p:sp>
        <p:nvSpPr>
          <p:cNvPr id="1292" name="TextBox 1291"/>
          <p:cNvSpPr txBox="1"/>
          <p:nvPr/>
        </p:nvSpPr>
        <p:spPr>
          <a:xfrm>
            <a:off x="6477000" y="537644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T1</a:t>
            </a:r>
            <a:endParaRPr lang="en-US" sz="1600" b="1" dirty="0"/>
          </a:p>
        </p:txBody>
      </p:sp>
      <p:sp>
        <p:nvSpPr>
          <p:cNvPr id="1293" name="TextBox 1292"/>
          <p:cNvSpPr txBox="1"/>
          <p:nvPr/>
        </p:nvSpPr>
        <p:spPr>
          <a:xfrm>
            <a:off x="8991600" y="537644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T2</a:t>
            </a:r>
            <a:endParaRPr lang="en-US" sz="1600" b="1" dirty="0"/>
          </a:p>
        </p:txBody>
      </p:sp>
      <p:sp>
        <p:nvSpPr>
          <p:cNvPr id="1294" name="TextBox 1293"/>
          <p:cNvSpPr txBox="1"/>
          <p:nvPr/>
        </p:nvSpPr>
        <p:spPr>
          <a:xfrm>
            <a:off x="11430000" y="537644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T3</a:t>
            </a:r>
            <a:endParaRPr lang="en-US" sz="1600" b="1" dirty="0"/>
          </a:p>
        </p:txBody>
      </p:sp>
      <p:sp>
        <p:nvSpPr>
          <p:cNvPr id="1295" name="TextBox 1294"/>
          <p:cNvSpPr txBox="1"/>
          <p:nvPr/>
        </p:nvSpPr>
        <p:spPr>
          <a:xfrm>
            <a:off x="13106400" y="5342692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TTR</a:t>
            </a:r>
            <a:endParaRPr lang="en-US" sz="1600" b="1" dirty="0"/>
          </a:p>
        </p:txBody>
      </p:sp>
      <p:sp>
        <p:nvSpPr>
          <p:cNvPr id="1296" name="TextBox 1295"/>
          <p:cNvSpPr txBox="1"/>
          <p:nvPr/>
        </p:nvSpPr>
        <p:spPr>
          <a:xfrm>
            <a:off x="2286000" y="5376446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TTL</a:t>
            </a:r>
            <a:endParaRPr lang="en-US" sz="1600" b="1" dirty="0"/>
          </a:p>
        </p:txBody>
      </p:sp>
      <p:graphicFrame>
        <p:nvGraphicFramePr>
          <p:cNvPr id="1300" name="Table 1299"/>
          <p:cNvGraphicFramePr>
            <a:graphicFrameLocks noGrp="1"/>
          </p:cNvGraphicFramePr>
          <p:nvPr/>
        </p:nvGraphicFramePr>
        <p:xfrm>
          <a:off x="11963400" y="6019800"/>
          <a:ext cx="58674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125794"/>
                <a:gridCol w="1914832"/>
                <a:gridCol w="1531374"/>
              </a:tblGrid>
              <a:tr h="156029">
                <a:tc grid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WL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driver / SA group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BL driver location (L2Y high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order bits)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 data valid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(L3X bit)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RX</a:t>
                      </a:r>
                      <a:r>
                        <a:rPr lang="en-US" sz="1600" baseline="0" dirty="0" smtClean="0"/>
                        <a:t> value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rowSpan="8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Top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half of patch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L3X=0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P0, P1, P2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 shift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Shift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Right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P0,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P1, P2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 shift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Shift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Right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P1, P2, P3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 shift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Shift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Left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P1, P2, P3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 shift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Shift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Left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rowSpan="6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Bottom half of patch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L3X=1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P0, P1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 shift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P2,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P3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Shift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Right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P2,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P3, P0, P1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 shift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P2,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P3, P0, P1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 shift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P0,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P1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Shift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Left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29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P2, P3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No shift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01" name="TextBox 1300"/>
          <p:cNvSpPr txBox="1"/>
          <p:nvPr/>
        </p:nvSpPr>
        <p:spPr>
          <a:xfrm>
            <a:off x="533400" y="10210800"/>
            <a:ext cx="10896600" cy="181588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Depending on X and Y address range, valid SA-group data shifts location.</a:t>
            </a:r>
          </a:p>
          <a:p>
            <a:r>
              <a:rPr lang="en-US" sz="2800" dirty="0" smtClean="0"/>
              <a:t>Shifting at tile level done in this design.  Optionally, the shifting can be done at cluster or chip level.</a:t>
            </a:r>
            <a:endParaRPr lang="en-US" sz="2800" dirty="0"/>
          </a:p>
        </p:txBody>
      </p:sp>
      <p:sp>
        <p:nvSpPr>
          <p:cNvPr id="1302" name="TextBox 1301"/>
          <p:cNvSpPr txBox="1"/>
          <p:nvPr/>
        </p:nvSpPr>
        <p:spPr>
          <a:xfrm>
            <a:off x="0" y="0"/>
            <a:ext cx="7601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ahoma"/>
                <a:cs typeface="+mn-cs"/>
              </a:rPr>
              <a:t>Cluster termination mapping</a:t>
            </a:r>
          </a:p>
        </p:txBody>
      </p:sp>
      <p:sp>
        <p:nvSpPr>
          <p:cNvPr id="1303" name="Rounded Rectangle 1302"/>
          <p:cNvSpPr/>
          <p:nvPr/>
        </p:nvSpPr>
        <p:spPr>
          <a:xfrm>
            <a:off x="16078200" y="0"/>
            <a:ext cx="22098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06-29-11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306" name="Straight Connector 1305"/>
          <p:cNvCxnSpPr/>
          <p:nvPr/>
        </p:nvCxnSpPr>
        <p:spPr>
          <a:xfrm rot="16200000" flipH="1">
            <a:off x="5981700" y="7277097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7" name="Straight Connector 1306"/>
          <p:cNvCxnSpPr/>
          <p:nvPr/>
        </p:nvCxnSpPr>
        <p:spPr>
          <a:xfrm rot="16200000" flipH="1">
            <a:off x="5600700" y="7277097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8" name="Rectangle 1307"/>
          <p:cNvSpPr/>
          <p:nvPr/>
        </p:nvSpPr>
        <p:spPr>
          <a:xfrm flipH="1">
            <a:off x="6096000" y="6629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Rectangle 1308"/>
          <p:cNvSpPr/>
          <p:nvPr/>
        </p:nvSpPr>
        <p:spPr>
          <a:xfrm flipH="1">
            <a:off x="5715000" y="6629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2" name="Straight Connector 1311"/>
          <p:cNvCxnSpPr/>
          <p:nvPr/>
        </p:nvCxnSpPr>
        <p:spPr>
          <a:xfrm rot="16200000" flipH="1">
            <a:off x="5219700" y="7277097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/>
          <p:nvPr/>
        </p:nvCxnSpPr>
        <p:spPr>
          <a:xfrm rot="16200000" flipH="1">
            <a:off x="4838700" y="7277097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4" name="Rectangle 1313"/>
          <p:cNvSpPr/>
          <p:nvPr/>
        </p:nvSpPr>
        <p:spPr>
          <a:xfrm flipH="1">
            <a:off x="5334000" y="6629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Rectangle 1314"/>
          <p:cNvSpPr/>
          <p:nvPr/>
        </p:nvSpPr>
        <p:spPr>
          <a:xfrm flipH="1">
            <a:off x="4953000" y="6629397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Rectangle 1315"/>
          <p:cNvSpPr/>
          <p:nvPr/>
        </p:nvSpPr>
        <p:spPr>
          <a:xfrm>
            <a:off x="4953000" y="8153400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Rectangle 1316"/>
          <p:cNvSpPr/>
          <p:nvPr/>
        </p:nvSpPr>
        <p:spPr>
          <a:xfrm>
            <a:off x="5334000" y="8153400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Rectangle 1317"/>
          <p:cNvSpPr/>
          <p:nvPr/>
        </p:nvSpPr>
        <p:spPr>
          <a:xfrm>
            <a:off x="5715000" y="8153400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Rectangle 1318"/>
          <p:cNvSpPr/>
          <p:nvPr/>
        </p:nvSpPr>
        <p:spPr>
          <a:xfrm>
            <a:off x="6096000" y="8153400"/>
            <a:ext cx="381000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Rectangle 1319"/>
          <p:cNvSpPr/>
          <p:nvPr/>
        </p:nvSpPr>
        <p:spPr>
          <a:xfrm>
            <a:off x="6477000" y="8153397"/>
            <a:ext cx="228600" cy="3810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Rectangle 1320"/>
          <p:cNvSpPr/>
          <p:nvPr/>
        </p:nvSpPr>
        <p:spPr>
          <a:xfrm>
            <a:off x="4724400" y="8153400"/>
            <a:ext cx="228600" cy="380997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2" name="Straight Connector 1321"/>
          <p:cNvCxnSpPr/>
          <p:nvPr/>
        </p:nvCxnSpPr>
        <p:spPr>
          <a:xfrm rot="16200000" flipH="1">
            <a:off x="4838700" y="7886697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3" name="Straight Connector 1322"/>
          <p:cNvCxnSpPr/>
          <p:nvPr/>
        </p:nvCxnSpPr>
        <p:spPr>
          <a:xfrm rot="16200000" flipH="1">
            <a:off x="5219700" y="7886698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4" name="Straight Connector 1323"/>
          <p:cNvCxnSpPr/>
          <p:nvPr/>
        </p:nvCxnSpPr>
        <p:spPr>
          <a:xfrm rot="16200000" flipH="1">
            <a:off x="5600700" y="7886698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5" name="Straight Connector 1324"/>
          <p:cNvCxnSpPr/>
          <p:nvPr/>
        </p:nvCxnSpPr>
        <p:spPr>
          <a:xfrm rot="16200000" flipH="1">
            <a:off x="5981700" y="7886698"/>
            <a:ext cx="533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6" name="TextBox 1325"/>
          <p:cNvSpPr txBox="1"/>
          <p:nvPr/>
        </p:nvSpPr>
        <p:spPr>
          <a:xfrm>
            <a:off x="381000" y="1143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of 4-tile-wide cluster</a:t>
            </a:r>
            <a:endParaRPr lang="en-US" sz="2800" dirty="0"/>
          </a:p>
        </p:txBody>
      </p:sp>
      <p:sp>
        <p:nvSpPr>
          <p:cNvPr id="1327" name="TextBox 1326"/>
          <p:cNvSpPr txBox="1"/>
          <p:nvPr/>
        </p:nvSpPr>
        <p:spPr>
          <a:xfrm>
            <a:off x="3810000" y="86106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TTR</a:t>
            </a:r>
            <a:endParaRPr lang="en-US" sz="1600" b="1" dirty="0"/>
          </a:p>
        </p:txBody>
      </p:sp>
      <p:sp>
        <p:nvSpPr>
          <p:cNvPr id="1328" name="TextBox 1327"/>
          <p:cNvSpPr txBox="1"/>
          <p:nvPr/>
        </p:nvSpPr>
        <p:spPr>
          <a:xfrm>
            <a:off x="1802431" y="8610600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TTL</a:t>
            </a:r>
            <a:endParaRPr lang="en-US" sz="1600" b="1" dirty="0"/>
          </a:p>
        </p:txBody>
      </p:sp>
      <p:sp>
        <p:nvSpPr>
          <p:cNvPr id="1329" name="TextBox 1328"/>
          <p:cNvSpPr txBox="1"/>
          <p:nvPr/>
        </p:nvSpPr>
        <p:spPr>
          <a:xfrm>
            <a:off x="2286000" y="86106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T0</a:t>
            </a:r>
            <a:endParaRPr lang="en-US" sz="1600" b="1" dirty="0"/>
          </a:p>
        </p:txBody>
      </p:sp>
      <p:sp>
        <p:nvSpPr>
          <p:cNvPr id="1330" name="TextBox 1329"/>
          <p:cNvSpPr txBox="1"/>
          <p:nvPr/>
        </p:nvSpPr>
        <p:spPr>
          <a:xfrm>
            <a:off x="2667000" y="86106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T1</a:t>
            </a:r>
            <a:endParaRPr lang="en-US" sz="1600" b="1" dirty="0"/>
          </a:p>
        </p:txBody>
      </p:sp>
      <p:sp>
        <p:nvSpPr>
          <p:cNvPr id="1331" name="TextBox 1330"/>
          <p:cNvSpPr txBox="1"/>
          <p:nvPr/>
        </p:nvSpPr>
        <p:spPr>
          <a:xfrm>
            <a:off x="3005486" y="86106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T2</a:t>
            </a:r>
            <a:endParaRPr lang="en-US" sz="1600" b="1" dirty="0"/>
          </a:p>
        </p:txBody>
      </p:sp>
      <p:sp>
        <p:nvSpPr>
          <p:cNvPr id="1332" name="TextBox 1331"/>
          <p:cNvSpPr txBox="1"/>
          <p:nvPr/>
        </p:nvSpPr>
        <p:spPr>
          <a:xfrm>
            <a:off x="3429000" y="86106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T3</a:t>
            </a:r>
            <a:endParaRPr lang="en-US" sz="1600" b="1" dirty="0"/>
          </a:p>
        </p:txBody>
      </p:sp>
      <p:sp>
        <p:nvSpPr>
          <p:cNvPr id="1333" name="TextBox 1332"/>
          <p:cNvSpPr txBox="1"/>
          <p:nvPr/>
        </p:nvSpPr>
        <p:spPr>
          <a:xfrm>
            <a:off x="1295400" y="82296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SA</a:t>
            </a:r>
            <a:endParaRPr lang="en-US" sz="1600" b="1" dirty="0"/>
          </a:p>
        </p:txBody>
      </p:sp>
      <p:sp>
        <p:nvSpPr>
          <p:cNvPr id="1334" name="TextBox 1333"/>
          <p:cNvSpPr txBox="1"/>
          <p:nvPr/>
        </p:nvSpPr>
        <p:spPr>
          <a:xfrm>
            <a:off x="1295400" y="6629400"/>
            <a:ext cx="1143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Valid data</a:t>
            </a:r>
            <a:endParaRPr lang="en-US" sz="1600" b="1" dirty="0"/>
          </a:p>
        </p:txBody>
      </p:sp>
      <p:sp>
        <p:nvSpPr>
          <p:cNvPr id="1335" name="TextBox 1334"/>
          <p:cNvSpPr txBox="1"/>
          <p:nvPr/>
        </p:nvSpPr>
        <p:spPr>
          <a:xfrm>
            <a:off x="2819400" y="6096000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Shift left</a:t>
            </a:r>
            <a:endParaRPr lang="en-US" sz="1600" b="1" dirty="0"/>
          </a:p>
        </p:txBody>
      </p:sp>
      <p:sp>
        <p:nvSpPr>
          <p:cNvPr id="1336" name="TextBox 1335"/>
          <p:cNvSpPr txBox="1"/>
          <p:nvPr/>
        </p:nvSpPr>
        <p:spPr>
          <a:xfrm>
            <a:off x="5181600" y="6096000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 shift</a:t>
            </a:r>
            <a:endParaRPr lang="en-US" sz="1600" b="1" dirty="0"/>
          </a:p>
        </p:txBody>
      </p:sp>
      <p:sp>
        <p:nvSpPr>
          <p:cNvPr id="1337" name="TextBox 1336"/>
          <p:cNvSpPr txBox="1"/>
          <p:nvPr/>
        </p:nvSpPr>
        <p:spPr>
          <a:xfrm>
            <a:off x="7620000" y="6096000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Shift right</a:t>
            </a:r>
            <a:endParaRPr lang="en-US" sz="1600" b="1" dirty="0"/>
          </a:p>
        </p:txBody>
      </p:sp>
      <p:sp>
        <p:nvSpPr>
          <p:cNvPr id="1338" name="TextBox 1337"/>
          <p:cNvSpPr txBox="1"/>
          <p:nvPr/>
        </p:nvSpPr>
        <p:spPr>
          <a:xfrm>
            <a:off x="533400" y="27856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PX0</a:t>
            </a:r>
            <a:endParaRPr lang="en-US" sz="1600" b="1" dirty="0"/>
          </a:p>
        </p:txBody>
      </p:sp>
      <p:sp>
        <p:nvSpPr>
          <p:cNvPr id="1339" name="TextBox 1338"/>
          <p:cNvSpPr txBox="1"/>
          <p:nvPr/>
        </p:nvSpPr>
        <p:spPr>
          <a:xfrm>
            <a:off x="533400" y="33952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PX1</a:t>
            </a:r>
            <a:endParaRPr lang="en-US" sz="1600" b="1" dirty="0"/>
          </a:p>
        </p:txBody>
      </p:sp>
      <p:sp>
        <p:nvSpPr>
          <p:cNvPr id="1340" name="TextBox 1339"/>
          <p:cNvSpPr txBox="1"/>
          <p:nvPr/>
        </p:nvSpPr>
        <p:spPr>
          <a:xfrm>
            <a:off x="533400" y="40048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PX2</a:t>
            </a:r>
            <a:endParaRPr lang="en-US" sz="1600" b="1" dirty="0"/>
          </a:p>
        </p:txBody>
      </p:sp>
      <p:sp>
        <p:nvSpPr>
          <p:cNvPr id="1341" name="TextBox 1340"/>
          <p:cNvSpPr txBox="1"/>
          <p:nvPr/>
        </p:nvSpPr>
        <p:spPr>
          <a:xfrm>
            <a:off x="533400" y="45382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PX3</a:t>
            </a:r>
            <a:endParaRPr lang="en-US" sz="1600" b="1" dirty="0"/>
          </a:p>
        </p:txBody>
      </p:sp>
      <p:grpSp>
        <p:nvGrpSpPr>
          <p:cNvPr id="420" name="Group 1343"/>
          <p:cNvGrpSpPr/>
          <p:nvPr/>
        </p:nvGrpSpPr>
        <p:grpSpPr>
          <a:xfrm>
            <a:off x="15240000" y="2667000"/>
            <a:ext cx="2438400" cy="2438400"/>
            <a:chOff x="11277600" y="4572000"/>
            <a:chExt cx="2438400" cy="2438400"/>
          </a:xfrm>
        </p:grpSpPr>
        <p:grpSp>
          <p:nvGrpSpPr>
            <p:cNvPr id="423" name="Group 783"/>
            <p:cNvGrpSpPr/>
            <p:nvPr/>
          </p:nvGrpSpPr>
          <p:grpSpPr>
            <a:xfrm>
              <a:off x="11277600" y="4572000"/>
              <a:ext cx="2438400" cy="2438400"/>
              <a:chOff x="9906000" y="1371600"/>
              <a:chExt cx="2438400" cy="2438400"/>
            </a:xfrm>
          </p:grpSpPr>
          <p:sp>
            <p:nvSpPr>
              <p:cNvPr id="1442" name="Rectangle 848"/>
              <p:cNvSpPr>
                <a:spLocks noChangeArrowheads="1"/>
              </p:cNvSpPr>
              <p:nvPr/>
            </p:nvSpPr>
            <p:spPr bwMode="auto">
              <a:xfrm>
                <a:off x="9906000" y="1371600"/>
                <a:ext cx="2438400" cy="2438400"/>
              </a:xfrm>
              <a:prstGeom prst="rect">
                <a:avLst/>
              </a:prstGeom>
              <a:noFill/>
              <a:ln w="762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600">
                  <a:solidFill>
                    <a:srgbClr val="000000"/>
                  </a:solidFill>
                  <a:latin typeface="Tahoma"/>
                  <a:cs typeface="+mn-cs"/>
                </a:endParaRPr>
              </a:p>
            </p:txBody>
          </p:sp>
          <p:sp>
            <p:nvSpPr>
              <p:cNvPr id="1443" name="Rectangle 807"/>
              <p:cNvSpPr>
                <a:spLocks noChangeArrowheads="1"/>
              </p:cNvSpPr>
              <p:nvPr/>
            </p:nvSpPr>
            <p:spPr bwMode="auto">
              <a:xfrm>
                <a:off x="9906000" y="1371600"/>
                <a:ext cx="2438400" cy="2438400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600">
                  <a:solidFill>
                    <a:srgbClr val="00000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44" name="Straight Connector 1443"/>
              <p:cNvCxnSpPr/>
              <p:nvPr/>
            </p:nvCxnSpPr>
            <p:spPr bwMode="auto">
              <a:xfrm>
                <a:off x="9906000" y="19812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5" name="Straight Connector 1444"/>
              <p:cNvCxnSpPr/>
              <p:nvPr/>
            </p:nvCxnSpPr>
            <p:spPr bwMode="auto">
              <a:xfrm>
                <a:off x="99060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6" name="Straight Connector 1445"/>
              <p:cNvCxnSpPr/>
              <p:nvPr/>
            </p:nvCxnSpPr>
            <p:spPr bwMode="auto">
              <a:xfrm>
                <a:off x="9906000" y="32004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7" name="Straight Connector 1446"/>
              <p:cNvCxnSpPr/>
              <p:nvPr/>
            </p:nvCxnSpPr>
            <p:spPr bwMode="auto">
              <a:xfrm rot="5400000">
                <a:off x="92964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8" name="Straight Connector 1447"/>
              <p:cNvCxnSpPr/>
              <p:nvPr/>
            </p:nvCxnSpPr>
            <p:spPr bwMode="auto">
              <a:xfrm rot="5400000">
                <a:off x="99060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9" name="Straight Connector 1448"/>
              <p:cNvCxnSpPr/>
              <p:nvPr/>
            </p:nvCxnSpPr>
            <p:spPr bwMode="auto">
              <a:xfrm rot="5400000">
                <a:off x="10515600" y="2590800"/>
                <a:ext cx="2438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50" name="Rectangle 848"/>
              <p:cNvSpPr>
                <a:spLocks noChangeArrowheads="1"/>
              </p:cNvSpPr>
              <p:nvPr/>
            </p:nvSpPr>
            <p:spPr bwMode="auto">
              <a:xfrm>
                <a:off x="9906000" y="1371600"/>
                <a:ext cx="2438400" cy="24384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600">
                  <a:solidFill>
                    <a:srgbClr val="000000"/>
                  </a:solidFill>
                  <a:latin typeface="Tahoma"/>
                  <a:cs typeface="+mn-cs"/>
                </a:endParaRPr>
              </a:p>
            </p:txBody>
          </p:sp>
        </p:grpSp>
        <p:grpSp>
          <p:nvGrpSpPr>
            <p:cNvPr id="426" name="Group 793"/>
            <p:cNvGrpSpPr/>
            <p:nvPr/>
          </p:nvGrpSpPr>
          <p:grpSpPr>
            <a:xfrm>
              <a:off x="13487400" y="4876800"/>
              <a:ext cx="228600" cy="304800"/>
              <a:chOff x="12344400" y="4419600"/>
              <a:chExt cx="228600" cy="304800"/>
            </a:xfrm>
          </p:grpSpPr>
          <p:sp>
            <p:nvSpPr>
              <p:cNvPr id="144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41" name="Straight Connector 144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9" name="Group 796"/>
            <p:cNvGrpSpPr/>
            <p:nvPr/>
          </p:nvGrpSpPr>
          <p:grpSpPr>
            <a:xfrm>
              <a:off x="13487400" y="5181600"/>
              <a:ext cx="228600" cy="304800"/>
              <a:chOff x="12344400" y="4419600"/>
              <a:chExt cx="228600" cy="304800"/>
            </a:xfrm>
          </p:grpSpPr>
          <p:sp>
            <p:nvSpPr>
              <p:cNvPr id="143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39" name="Straight Connector 143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2" name="Group 799"/>
            <p:cNvGrpSpPr/>
            <p:nvPr/>
          </p:nvGrpSpPr>
          <p:grpSpPr>
            <a:xfrm>
              <a:off x="13487400" y="6096000"/>
              <a:ext cx="228600" cy="304800"/>
              <a:chOff x="12344400" y="4419600"/>
              <a:chExt cx="228600" cy="304800"/>
            </a:xfrm>
          </p:grpSpPr>
          <p:sp>
            <p:nvSpPr>
              <p:cNvPr id="1436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37" name="Straight Connector 1436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5" name="Group 802"/>
            <p:cNvGrpSpPr/>
            <p:nvPr/>
          </p:nvGrpSpPr>
          <p:grpSpPr>
            <a:xfrm>
              <a:off x="13487400" y="6400800"/>
              <a:ext cx="228600" cy="304800"/>
              <a:chOff x="12344400" y="4419600"/>
              <a:chExt cx="228600" cy="304800"/>
            </a:xfrm>
          </p:grpSpPr>
          <p:sp>
            <p:nvSpPr>
              <p:cNvPr id="1434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35" name="Straight Connector 1434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8" name="Group 805"/>
            <p:cNvGrpSpPr/>
            <p:nvPr/>
          </p:nvGrpSpPr>
          <p:grpSpPr>
            <a:xfrm flipH="1">
              <a:off x="13106400" y="6705600"/>
              <a:ext cx="228600" cy="304800"/>
              <a:chOff x="12344400" y="4419600"/>
              <a:chExt cx="228600" cy="304800"/>
            </a:xfrm>
          </p:grpSpPr>
          <p:sp>
            <p:nvSpPr>
              <p:cNvPr id="1432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33" name="Straight Connector 1432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1" name="Group 808"/>
            <p:cNvGrpSpPr/>
            <p:nvPr/>
          </p:nvGrpSpPr>
          <p:grpSpPr>
            <a:xfrm flipH="1">
              <a:off x="13106400" y="4572000"/>
              <a:ext cx="228600" cy="304800"/>
              <a:chOff x="12344400" y="4419600"/>
              <a:chExt cx="228600" cy="304800"/>
            </a:xfrm>
          </p:grpSpPr>
          <p:sp>
            <p:nvSpPr>
              <p:cNvPr id="143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31" name="Straight Connector 143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4" name="Group 811"/>
            <p:cNvGrpSpPr/>
            <p:nvPr/>
          </p:nvGrpSpPr>
          <p:grpSpPr>
            <a:xfrm flipH="1">
              <a:off x="13106400" y="5486400"/>
              <a:ext cx="228600" cy="304800"/>
              <a:chOff x="12344400" y="4419600"/>
              <a:chExt cx="228600" cy="304800"/>
            </a:xfrm>
          </p:grpSpPr>
          <p:sp>
            <p:nvSpPr>
              <p:cNvPr id="1428" name="Rectangle 1427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29" name="Straight Connector 142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7" name="Group 814"/>
            <p:cNvGrpSpPr/>
            <p:nvPr/>
          </p:nvGrpSpPr>
          <p:grpSpPr>
            <a:xfrm flipH="1">
              <a:off x="13106400" y="5791200"/>
              <a:ext cx="228600" cy="304800"/>
              <a:chOff x="12344400" y="4419600"/>
              <a:chExt cx="228600" cy="304800"/>
            </a:xfrm>
          </p:grpSpPr>
          <p:sp>
            <p:nvSpPr>
              <p:cNvPr id="1426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27" name="Straight Connector 1426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0" name="Group 817"/>
            <p:cNvGrpSpPr/>
            <p:nvPr/>
          </p:nvGrpSpPr>
          <p:grpSpPr>
            <a:xfrm>
              <a:off x="12877800" y="6705600"/>
              <a:ext cx="228600" cy="304800"/>
              <a:chOff x="12344400" y="4419600"/>
              <a:chExt cx="228600" cy="304800"/>
            </a:xfrm>
          </p:grpSpPr>
          <p:sp>
            <p:nvSpPr>
              <p:cNvPr id="1424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25" name="Straight Connector 1424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3" name="Group 820"/>
            <p:cNvGrpSpPr/>
            <p:nvPr/>
          </p:nvGrpSpPr>
          <p:grpSpPr>
            <a:xfrm>
              <a:off x="12877800" y="4572000"/>
              <a:ext cx="228600" cy="304800"/>
              <a:chOff x="12344400" y="4419600"/>
              <a:chExt cx="228600" cy="304800"/>
            </a:xfrm>
          </p:grpSpPr>
          <p:sp>
            <p:nvSpPr>
              <p:cNvPr id="1422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23" name="Straight Connector 1422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4" name="Group 823"/>
            <p:cNvGrpSpPr/>
            <p:nvPr/>
          </p:nvGrpSpPr>
          <p:grpSpPr>
            <a:xfrm>
              <a:off x="12877800" y="5486400"/>
              <a:ext cx="228600" cy="304800"/>
              <a:chOff x="12344400" y="4419600"/>
              <a:chExt cx="228600" cy="304800"/>
            </a:xfrm>
          </p:grpSpPr>
          <p:sp>
            <p:nvSpPr>
              <p:cNvPr id="142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21" name="Straight Connector 142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5" name="Group 826"/>
            <p:cNvGrpSpPr/>
            <p:nvPr/>
          </p:nvGrpSpPr>
          <p:grpSpPr>
            <a:xfrm>
              <a:off x="12877800" y="5791200"/>
              <a:ext cx="228600" cy="304800"/>
              <a:chOff x="12344400" y="4419600"/>
              <a:chExt cx="228600" cy="304800"/>
            </a:xfrm>
          </p:grpSpPr>
          <p:sp>
            <p:nvSpPr>
              <p:cNvPr id="141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19" name="Straight Connector 141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6" name="Group 829"/>
            <p:cNvGrpSpPr/>
            <p:nvPr/>
          </p:nvGrpSpPr>
          <p:grpSpPr>
            <a:xfrm flipH="1">
              <a:off x="12496800" y="6096000"/>
              <a:ext cx="228600" cy="304800"/>
              <a:chOff x="12344400" y="4419600"/>
              <a:chExt cx="228600" cy="304800"/>
            </a:xfrm>
          </p:grpSpPr>
          <p:sp>
            <p:nvSpPr>
              <p:cNvPr id="1416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17" name="Straight Connector 1416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7" name="Group 832"/>
            <p:cNvGrpSpPr/>
            <p:nvPr/>
          </p:nvGrpSpPr>
          <p:grpSpPr>
            <a:xfrm flipH="1">
              <a:off x="12496800" y="6400800"/>
              <a:ext cx="228600" cy="304800"/>
              <a:chOff x="12344400" y="4419600"/>
              <a:chExt cx="228600" cy="304800"/>
            </a:xfrm>
          </p:grpSpPr>
          <p:sp>
            <p:nvSpPr>
              <p:cNvPr id="1414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15" name="Straight Connector 1414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8" name="Group 835"/>
            <p:cNvGrpSpPr/>
            <p:nvPr/>
          </p:nvGrpSpPr>
          <p:grpSpPr>
            <a:xfrm flipH="1">
              <a:off x="12496800" y="4876800"/>
              <a:ext cx="228600" cy="304800"/>
              <a:chOff x="12344400" y="4419600"/>
              <a:chExt cx="228600" cy="304800"/>
            </a:xfrm>
          </p:grpSpPr>
          <p:sp>
            <p:nvSpPr>
              <p:cNvPr id="1412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13" name="Straight Connector 1412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9" name="Group 838"/>
            <p:cNvGrpSpPr/>
            <p:nvPr/>
          </p:nvGrpSpPr>
          <p:grpSpPr>
            <a:xfrm flipH="1">
              <a:off x="12496800" y="5181600"/>
              <a:ext cx="228600" cy="304800"/>
              <a:chOff x="12344400" y="4419600"/>
              <a:chExt cx="228600" cy="304800"/>
            </a:xfrm>
          </p:grpSpPr>
          <p:sp>
            <p:nvSpPr>
              <p:cNvPr id="141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11" name="Straight Connector 141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0" name="Group 841"/>
            <p:cNvGrpSpPr/>
            <p:nvPr/>
          </p:nvGrpSpPr>
          <p:grpSpPr>
            <a:xfrm>
              <a:off x="12268200" y="4876800"/>
              <a:ext cx="228600" cy="304800"/>
              <a:chOff x="12344400" y="4419600"/>
              <a:chExt cx="228600" cy="304800"/>
            </a:xfrm>
          </p:grpSpPr>
          <p:sp>
            <p:nvSpPr>
              <p:cNvPr id="140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09" name="Straight Connector 140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1" name="Group 844"/>
            <p:cNvGrpSpPr/>
            <p:nvPr/>
          </p:nvGrpSpPr>
          <p:grpSpPr>
            <a:xfrm>
              <a:off x="12268200" y="5181600"/>
              <a:ext cx="228600" cy="304800"/>
              <a:chOff x="12344400" y="4419600"/>
              <a:chExt cx="228600" cy="304800"/>
            </a:xfrm>
          </p:grpSpPr>
          <p:sp>
            <p:nvSpPr>
              <p:cNvPr id="1406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07" name="Straight Connector 1406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2" name="Group 847"/>
            <p:cNvGrpSpPr/>
            <p:nvPr/>
          </p:nvGrpSpPr>
          <p:grpSpPr>
            <a:xfrm>
              <a:off x="12268200" y="6096000"/>
              <a:ext cx="228600" cy="304800"/>
              <a:chOff x="12344400" y="4419600"/>
              <a:chExt cx="228600" cy="304800"/>
            </a:xfrm>
          </p:grpSpPr>
          <p:sp>
            <p:nvSpPr>
              <p:cNvPr id="1404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3" name="Group 850"/>
            <p:cNvGrpSpPr/>
            <p:nvPr/>
          </p:nvGrpSpPr>
          <p:grpSpPr>
            <a:xfrm>
              <a:off x="12268200" y="6400800"/>
              <a:ext cx="228600" cy="304800"/>
              <a:chOff x="12344400" y="4419600"/>
              <a:chExt cx="228600" cy="304800"/>
            </a:xfrm>
          </p:grpSpPr>
          <p:sp>
            <p:nvSpPr>
              <p:cNvPr id="1402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03" name="Straight Connector 1402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4" name="Group 853"/>
            <p:cNvGrpSpPr/>
            <p:nvPr/>
          </p:nvGrpSpPr>
          <p:grpSpPr>
            <a:xfrm flipH="1">
              <a:off x="11887200" y="6705600"/>
              <a:ext cx="228600" cy="304800"/>
              <a:chOff x="12344400" y="4419600"/>
              <a:chExt cx="228600" cy="304800"/>
            </a:xfrm>
          </p:grpSpPr>
          <p:sp>
            <p:nvSpPr>
              <p:cNvPr id="140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401" name="Straight Connector 140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5" name="Group 856"/>
            <p:cNvGrpSpPr/>
            <p:nvPr/>
          </p:nvGrpSpPr>
          <p:grpSpPr>
            <a:xfrm flipH="1">
              <a:off x="11887200" y="4572000"/>
              <a:ext cx="228600" cy="304800"/>
              <a:chOff x="12344400" y="4419600"/>
              <a:chExt cx="228600" cy="304800"/>
            </a:xfrm>
          </p:grpSpPr>
          <p:sp>
            <p:nvSpPr>
              <p:cNvPr id="139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99" name="Straight Connector 139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6" name="Group 859"/>
            <p:cNvGrpSpPr/>
            <p:nvPr/>
          </p:nvGrpSpPr>
          <p:grpSpPr>
            <a:xfrm flipH="1">
              <a:off x="11887200" y="5486400"/>
              <a:ext cx="228600" cy="304800"/>
              <a:chOff x="12344400" y="4419600"/>
              <a:chExt cx="228600" cy="304800"/>
            </a:xfrm>
          </p:grpSpPr>
          <p:sp>
            <p:nvSpPr>
              <p:cNvPr id="1396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97" name="Straight Connector 1396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7" name="Group 862"/>
            <p:cNvGrpSpPr/>
            <p:nvPr/>
          </p:nvGrpSpPr>
          <p:grpSpPr>
            <a:xfrm flipH="1">
              <a:off x="11887200" y="5791200"/>
              <a:ext cx="228600" cy="304800"/>
              <a:chOff x="12344400" y="4419600"/>
              <a:chExt cx="228600" cy="304800"/>
            </a:xfrm>
          </p:grpSpPr>
          <p:sp>
            <p:nvSpPr>
              <p:cNvPr id="1394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95" name="Straight Connector 1394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8" name="Group 865"/>
            <p:cNvGrpSpPr/>
            <p:nvPr/>
          </p:nvGrpSpPr>
          <p:grpSpPr>
            <a:xfrm>
              <a:off x="11658600" y="6705600"/>
              <a:ext cx="228600" cy="304800"/>
              <a:chOff x="12344400" y="4419600"/>
              <a:chExt cx="228600" cy="304800"/>
            </a:xfrm>
          </p:grpSpPr>
          <p:sp>
            <p:nvSpPr>
              <p:cNvPr id="1392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93" name="Straight Connector 1392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9" name="Group 868"/>
            <p:cNvGrpSpPr/>
            <p:nvPr/>
          </p:nvGrpSpPr>
          <p:grpSpPr>
            <a:xfrm>
              <a:off x="11658600" y="4572000"/>
              <a:ext cx="228600" cy="304800"/>
              <a:chOff x="12344400" y="4419600"/>
              <a:chExt cx="228600" cy="304800"/>
            </a:xfrm>
          </p:grpSpPr>
          <p:sp>
            <p:nvSpPr>
              <p:cNvPr id="139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91" name="Straight Connector 139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0" name="Group 871"/>
            <p:cNvGrpSpPr/>
            <p:nvPr/>
          </p:nvGrpSpPr>
          <p:grpSpPr>
            <a:xfrm>
              <a:off x="11658600" y="5486400"/>
              <a:ext cx="228600" cy="304800"/>
              <a:chOff x="12344400" y="4419600"/>
              <a:chExt cx="228600" cy="304800"/>
            </a:xfrm>
          </p:grpSpPr>
          <p:sp>
            <p:nvSpPr>
              <p:cNvPr id="138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89" name="Straight Connector 138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1" name="Group 874"/>
            <p:cNvGrpSpPr/>
            <p:nvPr/>
          </p:nvGrpSpPr>
          <p:grpSpPr>
            <a:xfrm>
              <a:off x="11658600" y="5791200"/>
              <a:ext cx="228600" cy="304800"/>
              <a:chOff x="12344400" y="4419600"/>
              <a:chExt cx="228600" cy="304800"/>
            </a:xfrm>
          </p:grpSpPr>
          <p:sp>
            <p:nvSpPr>
              <p:cNvPr id="1386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87" name="Straight Connector 1386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2" name="Group 877"/>
            <p:cNvGrpSpPr/>
            <p:nvPr/>
          </p:nvGrpSpPr>
          <p:grpSpPr>
            <a:xfrm flipH="1">
              <a:off x="11277600" y="6096000"/>
              <a:ext cx="228600" cy="304800"/>
              <a:chOff x="12344400" y="4419600"/>
              <a:chExt cx="228600" cy="304800"/>
            </a:xfrm>
          </p:grpSpPr>
          <p:sp>
            <p:nvSpPr>
              <p:cNvPr id="1384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85" name="Straight Connector 1384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3" name="Group 880"/>
            <p:cNvGrpSpPr/>
            <p:nvPr/>
          </p:nvGrpSpPr>
          <p:grpSpPr>
            <a:xfrm flipH="1">
              <a:off x="11277600" y="6400800"/>
              <a:ext cx="228600" cy="304800"/>
              <a:chOff x="12344400" y="4419600"/>
              <a:chExt cx="228600" cy="304800"/>
            </a:xfrm>
          </p:grpSpPr>
          <p:sp>
            <p:nvSpPr>
              <p:cNvPr id="1382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83" name="Straight Connector 1382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4" name="Group 883"/>
            <p:cNvGrpSpPr/>
            <p:nvPr/>
          </p:nvGrpSpPr>
          <p:grpSpPr>
            <a:xfrm flipH="1">
              <a:off x="11277600" y="4876800"/>
              <a:ext cx="228600" cy="304800"/>
              <a:chOff x="12344400" y="4419600"/>
              <a:chExt cx="228600" cy="304800"/>
            </a:xfrm>
          </p:grpSpPr>
          <p:sp>
            <p:nvSpPr>
              <p:cNvPr id="1380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81" name="Straight Connector 1380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5" name="Group 886"/>
            <p:cNvGrpSpPr/>
            <p:nvPr/>
          </p:nvGrpSpPr>
          <p:grpSpPr>
            <a:xfrm flipH="1">
              <a:off x="11277600" y="5181600"/>
              <a:ext cx="228600" cy="304800"/>
              <a:chOff x="12344400" y="4419600"/>
              <a:chExt cx="228600" cy="304800"/>
            </a:xfrm>
          </p:grpSpPr>
          <p:sp>
            <p:nvSpPr>
              <p:cNvPr id="1378" name="Rectangle 812" descr="Light upward diagonal"/>
              <p:cNvSpPr>
                <a:spLocks noChangeArrowheads="1"/>
              </p:cNvSpPr>
              <p:nvPr/>
            </p:nvSpPr>
            <p:spPr bwMode="auto">
              <a:xfrm>
                <a:off x="12344400" y="4419600"/>
                <a:ext cx="228600" cy="3048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182880" tIns="91440" rIns="182880" bIns="91440" anchor="ctr"/>
              <a:lstStyle/>
              <a:p>
                <a:pPr algn="ctr" defTabSz="1828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>
                  <a:solidFill>
                    <a:srgbClr val="808080"/>
                  </a:solidFill>
                  <a:latin typeface="Tahoma"/>
                  <a:cs typeface="+mn-cs"/>
                </a:endParaRPr>
              </a:p>
            </p:txBody>
          </p:sp>
          <p:cxnSp>
            <p:nvCxnSpPr>
              <p:cNvPr id="1379" name="Straight Connector 1378"/>
              <p:cNvCxnSpPr/>
              <p:nvPr/>
            </p:nvCxnSpPr>
            <p:spPr bwMode="auto">
              <a:xfrm rot="5400000">
                <a:off x="12420600" y="4572000"/>
                <a:ext cx="3048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452" name="Oval 1451"/>
          <p:cNvSpPr/>
          <p:nvPr/>
        </p:nvSpPr>
        <p:spPr>
          <a:xfrm>
            <a:off x="16687800" y="27432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Oval 1456"/>
          <p:cNvSpPr/>
          <p:nvPr/>
        </p:nvSpPr>
        <p:spPr>
          <a:xfrm>
            <a:off x="17221200" y="27432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Oval 1457"/>
          <p:cNvSpPr/>
          <p:nvPr/>
        </p:nvSpPr>
        <p:spPr>
          <a:xfrm>
            <a:off x="17373600" y="30480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Oval 1458"/>
          <p:cNvSpPr/>
          <p:nvPr/>
        </p:nvSpPr>
        <p:spPr>
          <a:xfrm>
            <a:off x="16535400" y="30480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Oval 1459"/>
          <p:cNvSpPr/>
          <p:nvPr/>
        </p:nvSpPr>
        <p:spPr>
          <a:xfrm>
            <a:off x="15468600" y="27432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Oval 1460"/>
          <p:cNvSpPr/>
          <p:nvPr/>
        </p:nvSpPr>
        <p:spPr>
          <a:xfrm>
            <a:off x="16002000" y="27432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Oval 1461"/>
          <p:cNvSpPr/>
          <p:nvPr/>
        </p:nvSpPr>
        <p:spPr>
          <a:xfrm>
            <a:off x="16154400" y="30480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Oval 1462"/>
          <p:cNvSpPr/>
          <p:nvPr/>
        </p:nvSpPr>
        <p:spPr>
          <a:xfrm>
            <a:off x="15316200" y="30480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Oval 1463"/>
          <p:cNvSpPr/>
          <p:nvPr/>
        </p:nvSpPr>
        <p:spPr>
          <a:xfrm>
            <a:off x="17373600" y="33528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Oval 1464"/>
          <p:cNvSpPr/>
          <p:nvPr/>
        </p:nvSpPr>
        <p:spPr>
          <a:xfrm>
            <a:off x="16535400" y="33528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Oval 1465"/>
          <p:cNvSpPr/>
          <p:nvPr/>
        </p:nvSpPr>
        <p:spPr>
          <a:xfrm>
            <a:off x="16154400" y="33528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15316200" y="33528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Oval 1467"/>
          <p:cNvSpPr/>
          <p:nvPr/>
        </p:nvSpPr>
        <p:spPr>
          <a:xfrm>
            <a:off x="16687800" y="36576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Oval 1468"/>
          <p:cNvSpPr/>
          <p:nvPr/>
        </p:nvSpPr>
        <p:spPr>
          <a:xfrm>
            <a:off x="17221200" y="36576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Oval 1469"/>
          <p:cNvSpPr/>
          <p:nvPr/>
        </p:nvSpPr>
        <p:spPr>
          <a:xfrm>
            <a:off x="15468600" y="36576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Oval 1470"/>
          <p:cNvSpPr/>
          <p:nvPr/>
        </p:nvSpPr>
        <p:spPr>
          <a:xfrm>
            <a:off x="16002000" y="36576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Oval 1471"/>
          <p:cNvSpPr/>
          <p:nvPr/>
        </p:nvSpPr>
        <p:spPr>
          <a:xfrm>
            <a:off x="16687800" y="39624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Oval 1472"/>
          <p:cNvSpPr/>
          <p:nvPr/>
        </p:nvSpPr>
        <p:spPr>
          <a:xfrm>
            <a:off x="17221200" y="39624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Oval 1473"/>
          <p:cNvSpPr/>
          <p:nvPr/>
        </p:nvSpPr>
        <p:spPr>
          <a:xfrm>
            <a:off x="17373600" y="42672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Oval 1474"/>
          <p:cNvSpPr/>
          <p:nvPr/>
        </p:nvSpPr>
        <p:spPr>
          <a:xfrm>
            <a:off x="16535400" y="42672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Oval 1475"/>
          <p:cNvSpPr/>
          <p:nvPr/>
        </p:nvSpPr>
        <p:spPr>
          <a:xfrm>
            <a:off x="15468600" y="39624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Oval 1476"/>
          <p:cNvSpPr/>
          <p:nvPr/>
        </p:nvSpPr>
        <p:spPr>
          <a:xfrm>
            <a:off x="16002000" y="39624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Oval 1477"/>
          <p:cNvSpPr/>
          <p:nvPr/>
        </p:nvSpPr>
        <p:spPr>
          <a:xfrm>
            <a:off x="16154400" y="42672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Oval 1478"/>
          <p:cNvSpPr/>
          <p:nvPr/>
        </p:nvSpPr>
        <p:spPr>
          <a:xfrm>
            <a:off x="15316200" y="42672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Oval 1479"/>
          <p:cNvSpPr/>
          <p:nvPr/>
        </p:nvSpPr>
        <p:spPr>
          <a:xfrm>
            <a:off x="17373600" y="45720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Oval 1480"/>
          <p:cNvSpPr/>
          <p:nvPr/>
        </p:nvSpPr>
        <p:spPr>
          <a:xfrm>
            <a:off x="16535400" y="45720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Oval 1481"/>
          <p:cNvSpPr/>
          <p:nvPr/>
        </p:nvSpPr>
        <p:spPr>
          <a:xfrm>
            <a:off x="16154400" y="45720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Oval 1482"/>
          <p:cNvSpPr/>
          <p:nvPr/>
        </p:nvSpPr>
        <p:spPr>
          <a:xfrm>
            <a:off x="15316200" y="45720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Oval 1483"/>
          <p:cNvSpPr/>
          <p:nvPr/>
        </p:nvSpPr>
        <p:spPr>
          <a:xfrm>
            <a:off x="16687800" y="48768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Oval 1484"/>
          <p:cNvSpPr/>
          <p:nvPr/>
        </p:nvSpPr>
        <p:spPr>
          <a:xfrm>
            <a:off x="17221200" y="48768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Oval 1485"/>
          <p:cNvSpPr/>
          <p:nvPr/>
        </p:nvSpPr>
        <p:spPr>
          <a:xfrm>
            <a:off x="15468600" y="48768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Oval 1486"/>
          <p:cNvSpPr/>
          <p:nvPr/>
        </p:nvSpPr>
        <p:spPr>
          <a:xfrm>
            <a:off x="16002000" y="4876800"/>
            <a:ext cx="2286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TextBox 1488"/>
          <p:cNvSpPr txBox="1"/>
          <p:nvPr/>
        </p:nvSpPr>
        <p:spPr>
          <a:xfrm>
            <a:off x="15087600" y="1981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 / WL driver group locations</a:t>
            </a:r>
            <a:endParaRPr lang="en-US" sz="1600" b="1" dirty="0"/>
          </a:p>
        </p:txBody>
      </p:sp>
      <p:sp>
        <p:nvSpPr>
          <p:cNvPr id="1490" name="TextBox 1489"/>
          <p:cNvSpPr txBox="1"/>
          <p:nvPr/>
        </p:nvSpPr>
        <p:spPr>
          <a:xfrm>
            <a:off x="1155218" y="2590800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L3X0</a:t>
            </a:r>
            <a:endParaRPr lang="en-US" sz="1600" b="1" dirty="0"/>
          </a:p>
        </p:txBody>
      </p:sp>
      <p:sp>
        <p:nvSpPr>
          <p:cNvPr id="1494" name="TextBox 1493"/>
          <p:cNvSpPr txBox="1"/>
          <p:nvPr/>
        </p:nvSpPr>
        <p:spPr>
          <a:xfrm>
            <a:off x="1155218" y="2938046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L3X1</a:t>
            </a:r>
            <a:endParaRPr lang="en-US" sz="1600" b="1" dirty="0"/>
          </a:p>
        </p:txBody>
      </p:sp>
      <p:sp>
        <p:nvSpPr>
          <p:cNvPr id="1498" name="Rectangle 1497"/>
          <p:cNvSpPr/>
          <p:nvPr/>
        </p:nvSpPr>
        <p:spPr>
          <a:xfrm>
            <a:off x="762000" y="2667000"/>
            <a:ext cx="1143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Rectangle 1498"/>
          <p:cNvSpPr/>
          <p:nvPr/>
        </p:nvSpPr>
        <p:spPr>
          <a:xfrm>
            <a:off x="762000" y="3276600"/>
            <a:ext cx="1143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Rectangle 1499"/>
          <p:cNvSpPr/>
          <p:nvPr/>
        </p:nvSpPr>
        <p:spPr>
          <a:xfrm>
            <a:off x="762000" y="3886200"/>
            <a:ext cx="1143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Rectangle 1500"/>
          <p:cNvSpPr/>
          <p:nvPr/>
        </p:nvSpPr>
        <p:spPr>
          <a:xfrm>
            <a:off x="762000" y="4495800"/>
            <a:ext cx="1143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TextBox 1501"/>
          <p:cNvSpPr txBox="1"/>
          <p:nvPr/>
        </p:nvSpPr>
        <p:spPr>
          <a:xfrm>
            <a:off x="1143000" y="3276600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L3X1</a:t>
            </a:r>
            <a:endParaRPr lang="en-US" sz="1600" b="1" dirty="0"/>
          </a:p>
        </p:txBody>
      </p:sp>
      <p:sp>
        <p:nvSpPr>
          <p:cNvPr id="1503" name="TextBox 1502"/>
          <p:cNvSpPr txBox="1"/>
          <p:nvPr/>
        </p:nvSpPr>
        <p:spPr>
          <a:xfrm>
            <a:off x="1143000" y="3623846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L3X0</a:t>
            </a:r>
            <a:endParaRPr lang="en-US" sz="1600" b="1" dirty="0"/>
          </a:p>
        </p:txBody>
      </p:sp>
      <p:sp>
        <p:nvSpPr>
          <p:cNvPr id="1504" name="TextBox 1503"/>
          <p:cNvSpPr txBox="1"/>
          <p:nvPr/>
        </p:nvSpPr>
        <p:spPr>
          <a:xfrm>
            <a:off x="1155218" y="3886200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L3X0</a:t>
            </a:r>
            <a:endParaRPr lang="en-US" sz="1600" b="1" dirty="0"/>
          </a:p>
        </p:txBody>
      </p:sp>
      <p:sp>
        <p:nvSpPr>
          <p:cNvPr id="1505" name="TextBox 1504"/>
          <p:cNvSpPr txBox="1"/>
          <p:nvPr/>
        </p:nvSpPr>
        <p:spPr>
          <a:xfrm>
            <a:off x="1155218" y="4233446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L3X1</a:t>
            </a:r>
            <a:endParaRPr lang="en-US" sz="1600" b="1" dirty="0"/>
          </a:p>
        </p:txBody>
      </p:sp>
      <p:sp>
        <p:nvSpPr>
          <p:cNvPr id="1506" name="TextBox 1505"/>
          <p:cNvSpPr txBox="1"/>
          <p:nvPr/>
        </p:nvSpPr>
        <p:spPr>
          <a:xfrm>
            <a:off x="1143000" y="4495800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L3X1</a:t>
            </a:r>
            <a:endParaRPr lang="en-US" sz="1600" b="1" dirty="0"/>
          </a:p>
        </p:txBody>
      </p:sp>
      <p:sp>
        <p:nvSpPr>
          <p:cNvPr id="1507" name="TextBox 1506"/>
          <p:cNvSpPr txBox="1"/>
          <p:nvPr/>
        </p:nvSpPr>
        <p:spPr>
          <a:xfrm>
            <a:off x="1143000" y="4843046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L3X0</a:t>
            </a:r>
            <a:endParaRPr lang="en-US" sz="1600" b="1" dirty="0"/>
          </a:p>
        </p:txBody>
      </p:sp>
      <p:sp>
        <p:nvSpPr>
          <p:cNvPr id="803" name="Rectangle 802"/>
          <p:cNvSpPr/>
          <p:nvPr/>
        </p:nvSpPr>
        <p:spPr>
          <a:xfrm>
            <a:off x="30480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Rectangle 805"/>
          <p:cNvSpPr/>
          <p:nvPr/>
        </p:nvSpPr>
        <p:spPr>
          <a:xfrm>
            <a:off x="36576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Rectangle 808"/>
          <p:cNvSpPr/>
          <p:nvPr/>
        </p:nvSpPr>
        <p:spPr>
          <a:xfrm>
            <a:off x="18288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Rectangle 811"/>
          <p:cNvSpPr/>
          <p:nvPr/>
        </p:nvSpPr>
        <p:spPr>
          <a:xfrm>
            <a:off x="24384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Rectangle 814"/>
          <p:cNvSpPr/>
          <p:nvPr/>
        </p:nvSpPr>
        <p:spPr>
          <a:xfrm>
            <a:off x="54864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Rectangle 817"/>
          <p:cNvSpPr/>
          <p:nvPr/>
        </p:nvSpPr>
        <p:spPr>
          <a:xfrm>
            <a:off x="60960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Rectangle 820"/>
          <p:cNvSpPr/>
          <p:nvPr/>
        </p:nvSpPr>
        <p:spPr>
          <a:xfrm>
            <a:off x="42672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Rectangle 823"/>
          <p:cNvSpPr/>
          <p:nvPr/>
        </p:nvSpPr>
        <p:spPr>
          <a:xfrm>
            <a:off x="48768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Rectangle 826"/>
          <p:cNvSpPr/>
          <p:nvPr/>
        </p:nvSpPr>
        <p:spPr>
          <a:xfrm>
            <a:off x="79248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Rectangle 829"/>
          <p:cNvSpPr/>
          <p:nvPr/>
        </p:nvSpPr>
        <p:spPr>
          <a:xfrm>
            <a:off x="85344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>
            <a:off x="67056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>
            <a:off x="73152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>
            <a:off x="103632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/>
          <p:cNvSpPr/>
          <p:nvPr/>
        </p:nvSpPr>
        <p:spPr>
          <a:xfrm>
            <a:off x="109728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>
            <a:off x="91440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/>
          <p:cNvSpPr/>
          <p:nvPr/>
        </p:nvSpPr>
        <p:spPr>
          <a:xfrm>
            <a:off x="97536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/>
          <p:cNvSpPr/>
          <p:nvPr/>
        </p:nvSpPr>
        <p:spPr>
          <a:xfrm>
            <a:off x="128016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/>
          <p:cNvSpPr/>
          <p:nvPr/>
        </p:nvSpPr>
        <p:spPr>
          <a:xfrm>
            <a:off x="134112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>
            <a:off x="115824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/>
          <p:cNvSpPr/>
          <p:nvPr/>
        </p:nvSpPr>
        <p:spPr>
          <a:xfrm>
            <a:off x="12192000" y="1981200"/>
            <a:ext cx="60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133600" y="3505200"/>
            <a:ext cx="1219200" cy="12192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2133600" y="2286000"/>
            <a:ext cx="1219200" cy="12192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2133600" y="35052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352800" y="3505200"/>
            <a:ext cx="1219200" cy="12192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3352800" y="2286000"/>
            <a:ext cx="1219200" cy="12192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239000" y="2362200"/>
            <a:ext cx="9753600" cy="9753600"/>
            <a:chOff x="2640" y="1392"/>
            <a:chExt cx="6144" cy="6144"/>
          </a:xfrm>
        </p:grpSpPr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2640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5" name="Line 9"/>
            <p:cNvSpPr>
              <a:spLocks noChangeShapeType="1"/>
            </p:cNvSpPr>
            <p:nvPr/>
          </p:nvSpPr>
          <p:spPr bwMode="auto">
            <a:xfrm>
              <a:off x="3024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66" name="Line 10"/>
            <p:cNvSpPr>
              <a:spLocks noChangeShapeType="1"/>
            </p:cNvSpPr>
            <p:nvPr/>
          </p:nvSpPr>
          <p:spPr bwMode="auto">
            <a:xfrm>
              <a:off x="3408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67" name="Line 11"/>
            <p:cNvSpPr>
              <a:spLocks noChangeShapeType="1"/>
            </p:cNvSpPr>
            <p:nvPr/>
          </p:nvSpPr>
          <p:spPr bwMode="auto">
            <a:xfrm>
              <a:off x="3024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68" name="Line 12"/>
            <p:cNvSpPr>
              <a:spLocks noChangeShapeType="1"/>
            </p:cNvSpPr>
            <p:nvPr/>
          </p:nvSpPr>
          <p:spPr bwMode="auto">
            <a:xfrm>
              <a:off x="3216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>
              <a:off x="3216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>
              <a:off x="2640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>
              <a:off x="2640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>
              <a:off x="2832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>
              <a:off x="3024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>
              <a:off x="3408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Line 19"/>
            <p:cNvSpPr>
              <a:spLocks noChangeShapeType="1"/>
            </p:cNvSpPr>
            <p:nvPr/>
          </p:nvSpPr>
          <p:spPr bwMode="auto">
            <a:xfrm>
              <a:off x="2640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Line 20"/>
            <p:cNvSpPr>
              <a:spLocks noChangeShapeType="1"/>
            </p:cNvSpPr>
            <p:nvPr/>
          </p:nvSpPr>
          <p:spPr bwMode="auto">
            <a:xfrm>
              <a:off x="2640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7" name="Rectangle 21"/>
            <p:cNvSpPr>
              <a:spLocks noChangeArrowheads="1"/>
            </p:cNvSpPr>
            <p:nvPr/>
          </p:nvSpPr>
          <p:spPr bwMode="auto">
            <a:xfrm>
              <a:off x="3408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22"/>
            <p:cNvSpPr>
              <a:spLocks noChangeShapeType="1"/>
            </p:cNvSpPr>
            <p:nvPr/>
          </p:nvSpPr>
          <p:spPr bwMode="auto">
            <a:xfrm>
              <a:off x="3792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79" name="Line 23"/>
            <p:cNvSpPr>
              <a:spLocks noChangeShapeType="1"/>
            </p:cNvSpPr>
            <p:nvPr/>
          </p:nvSpPr>
          <p:spPr bwMode="auto">
            <a:xfrm>
              <a:off x="3792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0" name="Line 24"/>
            <p:cNvSpPr>
              <a:spLocks noChangeShapeType="1"/>
            </p:cNvSpPr>
            <p:nvPr/>
          </p:nvSpPr>
          <p:spPr bwMode="auto">
            <a:xfrm>
              <a:off x="3984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1" name="Line 25"/>
            <p:cNvSpPr>
              <a:spLocks noChangeShapeType="1"/>
            </p:cNvSpPr>
            <p:nvPr/>
          </p:nvSpPr>
          <p:spPr bwMode="auto">
            <a:xfrm>
              <a:off x="3984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2" name="Line 26"/>
            <p:cNvSpPr>
              <a:spLocks noChangeShapeType="1"/>
            </p:cNvSpPr>
            <p:nvPr/>
          </p:nvSpPr>
          <p:spPr bwMode="auto">
            <a:xfrm>
              <a:off x="3408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3" name="Line 27"/>
            <p:cNvSpPr>
              <a:spLocks noChangeShapeType="1"/>
            </p:cNvSpPr>
            <p:nvPr/>
          </p:nvSpPr>
          <p:spPr bwMode="auto">
            <a:xfrm>
              <a:off x="3408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4" name="Line 28"/>
            <p:cNvSpPr>
              <a:spLocks noChangeShapeType="1"/>
            </p:cNvSpPr>
            <p:nvPr/>
          </p:nvSpPr>
          <p:spPr bwMode="auto">
            <a:xfrm>
              <a:off x="3600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5" name="Line 29"/>
            <p:cNvSpPr>
              <a:spLocks noChangeShapeType="1"/>
            </p:cNvSpPr>
            <p:nvPr/>
          </p:nvSpPr>
          <p:spPr bwMode="auto">
            <a:xfrm>
              <a:off x="3792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6" name="Line 30"/>
            <p:cNvSpPr>
              <a:spLocks noChangeShapeType="1"/>
            </p:cNvSpPr>
            <p:nvPr/>
          </p:nvSpPr>
          <p:spPr bwMode="auto">
            <a:xfrm>
              <a:off x="4176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7" name="Line 31"/>
            <p:cNvSpPr>
              <a:spLocks noChangeShapeType="1"/>
            </p:cNvSpPr>
            <p:nvPr/>
          </p:nvSpPr>
          <p:spPr bwMode="auto">
            <a:xfrm>
              <a:off x="4176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88" name="Rectangle 32"/>
            <p:cNvSpPr>
              <a:spLocks noChangeArrowheads="1"/>
            </p:cNvSpPr>
            <p:nvPr/>
          </p:nvSpPr>
          <p:spPr bwMode="auto">
            <a:xfrm>
              <a:off x="4176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33"/>
            <p:cNvSpPr>
              <a:spLocks noChangeShapeType="1"/>
            </p:cNvSpPr>
            <p:nvPr/>
          </p:nvSpPr>
          <p:spPr bwMode="auto">
            <a:xfrm>
              <a:off x="4560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0" name="Line 34"/>
            <p:cNvSpPr>
              <a:spLocks noChangeShapeType="1"/>
            </p:cNvSpPr>
            <p:nvPr/>
          </p:nvSpPr>
          <p:spPr bwMode="auto">
            <a:xfrm>
              <a:off x="4944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1" name="Line 35"/>
            <p:cNvSpPr>
              <a:spLocks noChangeShapeType="1"/>
            </p:cNvSpPr>
            <p:nvPr/>
          </p:nvSpPr>
          <p:spPr bwMode="auto">
            <a:xfrm>
              <a:off x="4560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2" name="Line 36"/>
            <p:cNvSpPr>
              <a:spLocks noChangeShapeType="1"/>
            </p:cNvSpPr>
            <p:nvPr/>
          </p:nvSpPr>
          <p:spPr bwMode="auto">
            <a:xfrm>
              <a:off x="4752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3" name="Line 37"/>
            <p:cNvSpPr>
              <a:spLocks noChangeShapeType="1"/>
            </p:cNvSpPr>
            <p:nvPr/>
          </p:nvSpPr>
          <p:spPr bwMode="auto">
            <a:xfrm>
              <a:off x="4752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4" name="Line 38"/>
            <p:cNvSpPr>
              <a:spLocks noChangeShapeType="1"/>
            </p:cNvSpPr>
            <p:nvPr/>
          </p:nvSpPr>
          <p:spPr bwMode="auto">
            <a:xfrm>
              <a:off x="4176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5" name="Line 39"/>
            <p:cNvSpPr>
              <a:spLocks noChangeShapeType="1"/>
            </p:cNvSpPr>
            <p:nvPr/>
          </p:nvSpPr>
          <p:spPr bwMode="auto">
            <a:xfrm>
              <a:off x="4176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6" name="Line 40"/>
            <p:cNvSpPr>
              <a:spLocks noChangeShapeType="1"/>
            </p:cNvSpPr>
            <p:nvPr/>
          </p:nvSpPr>
          <p:spPr bwMode="auto">
            <a:xfrm>
              <a:off x="4368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7" name="Line 41"/>
            <p:cNvSpPr>
              <a:spLocks noChangeShapeType="1"/>
            </p:cNvSpPr>
            <p:nvPr/>
          </p:nvSpPr>
          <p:spPr bwMode="auto">
            <a:xfrm>
              <a:off x="4560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8" name="Line 42"/>
            <p:cNvSpPr>
              <a:spLocks noChangeShapeType="1"/>
            </p:cNvSpPr>
            <p:nvPr/>
          </p:nvSpPr>
          <p:spPr bwMode="auto">
            <a:xfrm>
              <a:off x="4944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899" name="Rectangle 43"/>
            <p:cNvSpPr>
              <a:spLocks noChangeArrowheads="1"/>
            </p:cNvSpPr>
            <p:nvPr/>
          </p:nvSpPr>
          <p:spPr bwMode="auto">
            <a:xfrm>
              <a:off x="4944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Line 44"/>
            <p:cNvSpPr>
              <a:spLocks noChangeShapeType="1"/>
            </p:cNvSpPr>
            <p:nvPr/>
          </p:nvSpPr>
          <p:spPr bwMode="auto">
            <a:xfrm>
              <a:off x="5328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1" name="Line 45"/>
            <p:cNvSpPr>
              <a:spLocks noChangeShapeType="1"/>
            </p:cNvSpPr>
            <p:nvPr/>
          </p:nvSpPr>
          <p:spPr bwMode="auto">
            <a:xfrm>
              <a:off x="5328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2" name="Line 46"/>
            <p:cNvSpPr>
              <a:spLocks noChangeShapeType="1"/>
            </p:cNvSpPr>
            <p:nvPr/>
          </p:nvSpPr>
          <p:spPr bwMode="auto">
            <a:xfrm>
              <a:off x="5520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3" name="Line 47"/>
            <p:cNvSpPr>
              <a:spLocks noChangeShapeType="1"/>
            </p:cNvSpPr>
            <p:nvPr/>
          </p:nvSpPr>
          <p:spPr bwMode="auto">
            <a:xfrm>
              <a:off x="5520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4" name="Line 48"/>
            <p:cNvSpPr>
              <a:spLocks noChangeShapeType="1"/>
            </p:cNvSpPr>
            <p:nvPr/>
          </p:nvSpPr>
          <p:spPr bwMode="auto">
            <a:xfrm>
              <a:off x="4944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5" name="Line 49"/>
            <p:cNvSpPr>
              <a:spLocks noChangeShapeType="1"/>
            </p:cNvSpPr>
            <p:nvPr/>
          </p:nvSpPr>
          <p:spPr bwMode="auto">
            <a:xfrm>
              <a:off x="4944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6" name="Line 50"/>
            <p:cNvSpPr>
              <a:spLocks noChangeShapeType="1"/>
            </p:cNvSpPr>
            <p:nvPr/>
          </p:nvSpPr>
          <p:spPr bwMode="auto">
            <a:xfrm>
              <a:off x="5136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7" name="Line 51"/>
            <p:cNvSpPr>
              <a:spLocks noChangeShapeType="1"/>
            </p:cNvSpPr>
            <p:nvPr/>
          </p:nvSpPr>
          <p:spPr bwMode="auto">
            <a:xfrm>
              <a:off x="5328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8" name="Line 52"/>
            <p:cNvSpPr>
              <a:spLocks noChangeShapeType="1"/>
            </p:cNvSpPr>
            <p:nvPr/>
          </p:nvSpPr>
          <p:spPr bwMode="auto">
            <a:xfrm>
              <a:off x="5712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09" name="Line 53"/>
            <p:cNvSpPr>
              <a:spLocks noChangeShapeType="1"/>
            </p:cNvSpPr>
            <p:nvPr/>
          </p:nvSpPr>
          <p:spPr bwMode="auto">
            <a:xfrm>
              <a:off x="5712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0" name="Rectangle 54"/>
            <p:cNvSpPr>
              <a:spLocks noChangeArrowheads="1"/>
            </p:cNvSpPr>
            <p:nvPr/>
          </p:nvSpPr>
          <p:spPr bwMode="auto">
            <a:xfrm>
              <a:off x="5712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11" name="Line 55"/>
            <p:cNvSpPr>
              <a:spLocks noChangeShapeType="1"/>
            </p:cNvSpPr>
            <p:nvPr/>
          </p:nvSpPr>
          <p:spPr bwMode="auto">
            <a:xfrm>
              <a:off x="6096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2" name="Line 56"/>
            <p:cNvSpPr>
              <a:spLocks noChangeShapeType="1"/>
            </p:cNvSpPr>
            <p:nvPr/>
          </p:nvSpPr>
          <p:spPr bwMode="auto">
            <a:xfrm>
              <a:off x="6480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3" name="Line 57"/>
            <p:cNvSpPr>
              <a:spLocks noChangeShapeType="1"/>
            </p:cNvSpPr>
            <p:nvPr/>
          </p:nvSpPr>
          <p:spPr bwMode="auto">
            <a:xfrm>
              <a:off x="6096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4" name="Line 58"/>
            <p:cNvSpPr>
              <a:spLocks noChangeShapeType="1"/>
            </p:cNvSpPr>
            <p:nvPr/>
          </p:nvSpPr>
          <p:spPr bwMode="auto">
            <a:xfrm>
              <a:off x="6288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5" name="Line 59"/>
            <p:cNvSpPr>
              <a:spLocks noChangeShapeType="1"/>
            </p:cNvSpPr>
            <p:nvPr/>
          </p:nvSpPr>
          <p:spPr bwMode="auto">
            <a:xfrm>
              <a:off x="6288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6" name="Line 60"/>
            <p:cNvSpPr>
              <a:spLocks noChangeShapeType="1"/>
            </p:cNvSpPr>
            <p:nvPr/>
          </p:nvSpPr>
          <p:spPr bwMode="auto">
            <a:xfrm>
              <a:off x="5712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7" name="Line 61"/>
            <p:cNvSpPr>
              <a:spLocks noChangeShapeType="1"/>
            </p:cNvSpPr>
            <p:nvPr/>
          </p:nvSpPr>
          <p:spPr bwMode="auto">
            <a:xfrm>
              <a:off x="5712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8" name="Line 62"/>
            <p:cNvSpPr>
              <a:spLocks noChangeShapeType="1"/>
            </p:cNvSpPr>
            <p:nvPr/>
          </p:nvSpPr>
          <p:spPr bwMode="auto">
            <a:xfrm>
              <a:off x="5904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19" name="Line 63"/>
            <p:cNvSpPr>
              <a:spLocks noChangeShapeType="1"/>
            </p:cNvSpPr>
            <p:nvPr/>
          </p:nvSpPr>
          <p:spPr bwMode="auto">
            <a:xfrm>
              <a:off x="6096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0" name="Line 64"/>
            <p:cNvSpPr>
              <a:spLocks noChangeShapeType="1"/>
            </p:cNvSpPr>
            <p:nvPr/>
          </p:nvSpPr>
          <p:spPr bwMode="auto">
            <a:xfrm>
              <a:off x="6480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1" name="Rectangle 65"/>
            <p:cNvSpPr>
              <a:spLocks noChangeArrowheads="1"/>
            </p:cNvSpPr>
            <p:nvPr/>
          </p:nvSpPr>
          <p:spPr bwMode="auto">
            <a:xfrm>
              <a:off x="6480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22" name="Line 66"/>
            <p:cNvSpPr>
              <a:spLocks noChangeShapeType="1"/>
            </p:cNvSpPr>
            <p:nvPr/>
          </p:nvSpPr>
          <p:spPr bwMode="auto">
            <a:xfrm>
              <a:off x="6864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3" name="Line 67"/>
            <p:cNvSpPr>
              <a:spLocks noChangeShapeType="1"/>
            </p:cNvSpPr>
            <p:nvPr/>
          </p:nvSpPr>
          <p:spPr bwMode="auto">
            <a:xfrm>
              <a:off x="6864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4" name="Line 68"/>
            <p:cNvSpPr>
              <a:spLocks noChangeShapeType="1"/>
            </p:cNvSpPr>
            <p:nvPr/>
          </p:nvSpPr>
          <p:spPr bwMode="auto">
            <a:xfrm>
              <a:off x="7056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5" name="Line 69"/>
            <p:cNvSpPr>
              <a:spLocks noChangeShapeType="1"/>
            </p:cNvSpPr>
            <p:nvPr/>
          </p:nvSpPr>
          <p:spPr bwMode="auto">
            <a:xfrm>
              <a:off x="7056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6" name="Line 70"/>
            <p:cNvSpPr>
              <a:spLocks noChangeShapeType="1"/>
            </p:cNvSpPr>
            <p:nvPr/>
          </p:nvSpPr>
          <p:spPr bwMode="auto">
            <a:xfrm>
              <a:off x="6480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7" name="Line 71"/>
            <p:cNvSpPr>
              <a:spLocks noChangeShapeType="1"/>
            </p:cNvSpPr>
            <p:nvPr/>
          </p:nvSpPr>
          <p:spPr bwMode="auto">
            <a:xfrm>
              <a:off x="6480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8" name="Line 72"/>
            <p:cNvSpPr>
              <a:spLocks noChangeShapeType="1"/>
            </p:cNvSpPr>
            <p:nvPr/>
          </p:nvSpPr>
          <p:spPr bwMode="auto">
            <a:xfrm>
              <a:off x="6672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29" name="Line 73"/>
            <p:cNvSpPr>
              <a:spLocks noChangeShapeType="1"/>
            </p:cNvSpPr>
            <p:nvPr/>
          </p:nvSpPr>
          <p:spPr bwMode="auto">
            <a:xfrm>
              <a:off x="6864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0" name="Line 74"/>
            <p:cNvSpPr>
              <a:spLocks noChangeShapeType="1"/>
            </p:cNvSpPr>
            <p:nvPr/>
          </p:nvSpPr>
          <p:spPr bwMode="auto">
            <a:xfrm>
              <a:off x="7248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1" name="Line 75"/>
            <p:cNvSpPr>
              <a:spLocks noChangeShapeType="1"/>
            </p:cNvSpPr>
            <p:nvPr/>
          </p:nvSpPr>
          <p:spPr bwMode="auto">
            <a:xfrm>
              <a:off x="7248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2" name="Rectangle 76"/>
            <p:cNvSpPr>
              <a:spLocks noChangeArrowheads="1"/>
            </p:cNvSpPr>
            <p:nvPr/>
          </p:nvSpPr>
          <p:spPr bwMode="auto">
            <a:xfrm>
              <a:off x="7248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3" name="Line 77"/>
            <p:cNvSpPr>
              <a:spLocks noChangeShapeType="1"/>
            </p:cNvSpPr>
            <p:nvPr/>
          </p:nvSpPr>
          <p:spPr bwMode="auto">
            <a:xfrm>
              <a:off x="7632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4" name="Line 78"/>
            <p:cNvSpPr>
              <a:spLocks noChangeShapeType="1"/>
            </p:cNvSpPr>
            <p:nvPr/>
          </p:nvSpPr>
          <p:spPr bwMode="auto">
            <a:xfrm>
              <a:off x="8016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5" name="Line 79"/>
            <p:cNvSpPr>
              <a:spLocks noChangeShapeType="1"/>
            </p:cNvSpPr>
            <p:nvPr/>
          </p:nvSpPr>
          <p:spPr bwMode="auto">
            <a:xfrm>
              <a:off x="7632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6" name="Line 80"/>
            <p:cNvSpPr>
              <a:spLocks noChangeShapeType="1"/>
            </p:cNvSpPr>
            <p:nvPr/>
          </p:nvSpPr>
          <p:spPr bwMode="auto">
            <a:xfrm>
              <a:off x="7824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7" name="Line 81"/>
            <p:cNvSpPr>
              <a:spLocks noChangeShapeType="1"/>
            </p:cNvSpPr>
            <p:nvPr/>
          </p:nvSpPr>
          <p:spPr bwMode="auto">
            <a:xfrm>
              <a:off x="7824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8" name="Line 82"/>
            <p:cNvSpPr>
              <a:spLocks noChangeShapeType="1"/>
            </p:cNvSpPr>
            <p:nvPr/>
          </p:nvSpPr>
          <p:spPr bwMode="auto">
            <a:xfrm>
              <a:off x="7248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39" name="Line 83"/>
            <p:cNvSpPr>
              <a:spLocks noChangeShapeType="1"/>
            </p:cNvSpPr>
            <p:nvPr/>
          </p:nvSpPr>
          <p:spPr bwMode="auto">
            <a:xfrm>
              <a:off x="7248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0" name="Line 84"/>
            <p:cNvSpPr>
              <a:spLocks noChangeShapeType="1"/>
            </p:cNvSpPr>
            <p:nvPr/>
          </p:nvSpPr>
          <p:spPr bwMode="auto">
            <a:xfrm>
              <a:off x="7440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1" name="Line 85"/>
            <p:cNvSpPr>
              <a:spLocks noChangeShapeType="1"/>
            </p:cNvSpPr>
            <p:nvPr/>
          </p:nvSpPr>
          <p:spPr bwMode="auto">
            <a:xfrm>
              <a:off x="7632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2" name="Line 86"/>
            <p:cNvSpPr>
              <a:spLocks noChangeShapeType="1"/>
            </p:cNvSpPr>
            <p:nvPr/>
          </p:nvSpPr>
          <p:spPr bwMode="auto">
            <a:xfrm>
              <a:off x="8016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3" name="Rectangle 87"/>
            <p:cNvSpPr>
              <a:spLocks noChangeArrowheads="1"/>
            </p:cNvSpPr>
            <p:nvPr/>
          </p:nvSpPr>
          <p:spPr bwMode="auto">
            <a:xfrm>
              <a:off x="8016" y="139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44" name="Line 88"/>
            <p:cNvSpPr>
              <a:spLocks noChangeShapeType="1"/>
            </p:cNvSpPr>
            <p:nvPr/>
          </p:nvSpPr>
          <p:spPr bwMode="auto">
            <a:xfrm>
              <a:off x="8400" y="13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5" name="Line 89"/>
            <p:cNvSpPr>
              <a:spLocks noChangeShapeType="1"/>
            </p:cNvSpPr>
            <p:nvPr/>
          </p:nvSpPr>
          <p:spPr bwMode="auto">
            <a:xfrm>
              <a:off x="8400" y="19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6" name="Line 90"/>
            <p:cNvSpPr>
              <a:spLocks noChangeShapeType="1"/>
            </p:cNvSpPr>
            <p:nvPr/>
          </p:nvSpPr>
          <p:spPr bwMode="auto">
            <a:xfrm>
              <a:off x="8592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7" name="Line 91"/>
            <p:cNvSpPr>
              <a:spLocks noChangeShapeType="1"/>
            </p:cNvSpPr>
            <p:nvPr/>
          </p:nvSpPr>
          <p:spPr bwMode="auto">
            <a:xfrm>
              <a:off x="8592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8" name="Line 92"/>
            <p:cNvSpPr>
              <a:spLocks noChangeShapeType="1"/>
            </p:cNvSpPr>
            <p:nvPr/>
          </p:nvSpPr>
          <p:spPr bwMode="auto">
            <a:xfrm>
              <a:off x="8016" y="139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49" name="Line 93"/>
            <p:cNvSpPr>
              <a:spLocks noChangeShapeType="1"/>
            </p:cNvSpPr>
            <p:nvPr/>
          </p:nvSpPr>
          <p:spPr bwMode="auto">
            <a:xfrm>
              <a:off x="8016" y="216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0" name="Line 94"/>
            <p:cNvSpPr>
              <a:spLocks noChangeShapeType="1"/>
            </p:cNvSpPr>
            <p:nvPr/>
          </p:nvSpPr>
          <p:spPr bwMode="auto">
            <a:xfrm>
              <a:off x="8208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1" name="Line 95"/>
            <p:cNvSpPr>
              <a:spLocks noChangeShapeType="1"/>
            </p:cNvSpPr>
            <p:nvPr/>
          </p:nvSpPr>
          <p:spPr bwMode="auto">
            <a:xfrm>
              <a:off x="8400" y="177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2" name="Line 96"/>
            <p:cNvSpPr>
              <a:spLocks noChangeShapeType="1"/>
            </p:cNvSpPr>
            <p:nvPr/>
          </p:nvSpPr>
          <p:spPr bwMode="auto">
            <a:xfrm>
              <a:off x="8784" y="15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3" name="Line 97"/>
            <p:cNvSpPr>
              <a:spLocks noChangeShapeType="1"/>
            </p:cNvSpPr>
            <p:nvPr/>
          </p:nvSpPr>
          <p:spPr bwMode="auto">
            <a:xfrm>
              <a:off x="8784" y="17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4" name="Rectangle 98"/>
            <p:cNvSpPr>
              <a:spLocks noChangeArrowheads="1"/>
            </p:cNvSpPr>
            <p:nvPr/>
          </p:nvSpPr>
          <p:spPr bwMode="auto">
            <a:xfrm>
              <a:off x="2640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55" name="Line 99"/>
            <p:cNvSpPr>
              <a:spLocks noChangeShapeType="1"/>
            </p:cNvSpPr>
            <p:nvPr/>
          </p:nvSpPr>
          <p:spPr bwMode="auto">
            <a:xfrm>
              <a:off x="3024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6" name="Line 100"/>
            <p:cNvSpPr>
              <a:spLocks noChangeShapeType="1"/>
            </p:cNvSpPr>
            <p:nvPr/>
          </p:nvSpPr>
          <p:spPr bwMode="auto">
            <a:xfrm>
              <a:off x="3408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7" name="Line 101"/>
            <p:cNvSpPr>
              <a:spLocks noChangeShapeType="1"/>
            </p:cNvSpPr>
            <p:nvPr/>
          </p:nvSpPr>
          <p:spPr bwMode="auto">
            <a:xfrm>
              <a:off x="3024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8" name="Line 102"/>
            <p:cNvSpPr>
              <a:spLocks noChangeShapeType="1"/>
            </p:cNvSpPr>
            <p:nvPr/>
          </p:nvSpPr>
          <p:spPr bwMode="auto">
            <a:xfrm>
              <a:off x="3216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59" name="Line 103"/>
            <p:cNvSpPr>
              <a:spLocks noChangeShapeType="1"/>
            </p:cNvSpPr>
            <p:nvPr/>
          </p:nvSpPr>
          <p:spPr bwMode="auto">
            <a:xfrm>
              <a:off x="2640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60" name="Line 104"/>
            <p:cNvSpPr>
              <a:spLocks noChangeShapeType="1"/>
            </p:cNvSpPr>
            <p:nvPr/>
          </p:nvSpPr>
          <p:spPr bwMode="auto">
            <a:xfrm>
              <a:off x="2832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61" name="Line 105"/>
            <p:cNvSpPr>
              <a:spLocks noChangeShapeType="1"/>
            </p:cNvSpPr>
            <p:nvPr/>
          </p:nvSpPr>
          <p:spPr bwMode="auto">
            <a:xfrm>
              <a:off x="3024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62" name="Line 106"/>
            <p:cNvSpPr>
              <a:spLocks noChangeShapeType="1"/>
            </p:cNvSpPr>
            <p:nvPr/>
          </p:nvSpPr>
          <p:spPr bwMode="auto">
            <a:xfrm>
              <a:off x="3408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63" name="Line 107"/>
            <p:cNvSpPr>
              <a:spLocks noChangeShapeType="1"/>
            </p:cNvSpPr>
            <p:nvPr/>
          </p:nvSpPr>
          <p:spPr bwMode="auto">
            <a:xfrm>
              <a:off x="2640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64" name="Line 108"/>
            <p:cNvSpPr>
              <a:spLocks noChangeShapeType="1"/>
            </p:cNvSpPr>
            <p:nvPr/>
          </p:nvSpPr>
          <p:spPr bwMode="auto">
            <a:xfrm>
              <a:off x="2640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65" name="Rectangle 109"/>
            <p:cNvSpPr>
              <a:spLocks noChangeArrowheads="1"/>
            </p:cNvSpPr>
            <p:nvPr/>
          </p:nvSpPr>
          <p:spPr bwMode="auto">
            <a:xfrm>
              <a:off x="3408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66" name="Line 110"/>
            <p:cNvSpPr>
              <a:spLocks noChangeShapeType="1"/>
            </p:cNvSpPr>
            <p:nvPr/>
          </p:nvSpPr>
          <p:spPr bwMode="auto">
            <a:xfrm>
              <a:off x="3792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67" name="Line 111"/>
            <p:cNvSpPr>
              <a:spLocks noChangeShapeType="1"/>
            </p:cNvSpPr>
            <p:nvPr/>
          </p:nvSpPr>
          <p:spPr bwMode="auto">
            <a:xfrm>
              <a:off x="3792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68" name="Line 112"/>
            <p:cNvSpPr>
              <a:spLocks noChangeShapeType="1"/>
            </p:cNvSpPr>
            <p:nvPr/>
          </p:nvSpPr>
          <p:spPr bwMode="auto">
            <a:xfrm>
              <a:off x="3984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69" name="Line 113"/>
            <p:cNvSpPr>
              <a:spLocks noChangeShapeType="1"/>
            </p:cNvSpPr>
            <p:nvPr/>
          </p:nvSpPr>
          <p:spPr bwMode="auto">
            <a:xfrm>
              <a:off x="3408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70" name="Line 114"/>
            <p:cNvSpPr>
              <a:spLocks noChangeShapeType="1"/>
            </p:cNvSpPr>
            <p:nvPr/>
          </p:nvSpPr>
          <p:spPr bwMode="auto">
            <a:xfrm>
              <a:off x="3600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71" name="Line 115"/>
            <p:cNvSpPr>
              <a:spLocks noChangeShapeType="1"/>
            </p:cNvSpPr>
            <p:nvPr/>
          </p:nvSpPr>
          <p:spPr bwMode="auto">
            <a:xfrm>
              <a:off x="3792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72" name="Line 116"/>
            <p:cNvSpPr>
              <a:spLocks noChangeShapeType="1"/>
            </p:cNvSpPr>
            <p:nvPr/>
          </p:nvSpPr>
          <p:spPr bwMode="auto">
            <a:xfrm>
              <a:off x="4176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73" name="Line 117"/>
            <p:cNvSpPr>
              <a:spLocks noChangeShapeType="1"/>
            </p:cNvSpPr>
            <p:nvPr/>
          </p:nvSpPr>
          <p:spPr bwMode="auto">
            <a:xfrm>
              <a:off x="4176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74" name="Rectangle 118"/>
            <p:cNvSpPr>
              <a:spLocks noChangeArrowheads="1"/>
            </p:cNvSpPr>
            <p:nvPr/>
          </p:nvSpPr>
          <p:spPr bwMode="auto">
            <a:xfrm>
              <a:off x="4176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75" name="Line 119"/>
            <p:cNvSpPr>
              <a:spLocks noChangeShapeType="1"/>
            </p:cNvSpPr>
            <p:nvPr/>
          </p:nvSpPr>
          <p:spPr bwMode="auto">
            <a:xfrm>
              <a:off x="4560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76" name="Line 120"/>
            <p:cNvSpPr>
              <a:spLocks noChangeShapeType="1"/>
            </p:cNvSpPr>
            <p:nvPr/>
          </p:nvSpPr>
          <p:spPr bwMode="auto">
            <a:xfrm>
              <a:off x="4944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77" name="Line 121"/>
            <p:cNvSpPr>
              <a:spLocks noChangeShapeType="1"/>
            </p:cNvSpPr>
            <p:nvPr/>
          </p:nvSpPr>
          <p:spPr bwMode="auto">
            <a:xfrm>
              <a:off x="4560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78" name="Line 122"/>
            <p:cNvSpPr>
              <a:spLocks noChangeShapeType="1"/>
            </p:cNvSpPr>
            <p:nvPr/>
          </p:nvSpPr>
          <p:spPr bwMode="auto">
            <a:xfrm>
              <a:off x="4752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79" name="Line 123"/>
            <p:cNvSpPr>
              <a:spLocks noChangeShapeType="1"/>
            </p:cNvSpPr>
            <p:nvPr/>
          </p:nvSpPr>
          <p:spPr bwMode="auto">
            <a:xfrm>
              <a:off x="4176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80" name="Line 124"/>
            <p:cNvSpPr>
              <a:spLocks noChangeShapeType="1"/>
            </p:cNvSpPr>
            <p:nvPr/>
          </p:nvSpPr>
          <p:spPr bwMode="auto">
            <a:xfrm>
              <a:off x="4368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81" name="Line 125"/>
            <p:cNvSpPr>
              <a:spLocks noChangeShapeType="1"/>
            </p:cNvSpPr>
            <p:nvPr/>
          </p:nvSpPr>
          <p:spPr bwMode="auto">
            <a:xfrm>
              <a:off x="4560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82" name="Line 126"/>
            <p:cNvSpPr>
              <a:spLocks noChangeShapeType="1"/>
            </p:cNvSpPr>
            <p:nvPr/>
          </p:nvSpPr>
          <p:spPr bwMode="auto">
            <a:xfrm>
              <a:off x="4944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83" name="Rectangle 127"/>
            <p:cNvSpPr>
              <a:spLocks noChangeArrowheads="1"/>
            </p:cNvSpPr>
            <p:nvPr/>
          </p:nvSpPr>
          <p:spPr bwMode="auto">
            <a:xfrm>
              <a:off x="4944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84" name="Line 128"/>
            <p:cNvSpPr>
              <a:spLocks noChangeShapeType="1"/>
            </p:cNvSpPr>
            <p:nvPr/>
          </p:nvSpPr>
          <p:spPr bwMode="auto">
            <a:xfrm>
              <a:off x="5328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85" name="Line 129"/>
            <p:cNvSpPr>
              <a:spLocks noChangeShapeType="1"/>
            </p:cNvSpPr>
            <p:nvPr/>
          </p:nvSpPr>
          <p:spPr bwMode="auto">
            <a:xfrm>
              <a:off x="5328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86" name="Line 130"/>
            <p:cNvSpPr>
              <a:spLocks noChangeShapeType="1"/>
            </p:cNvSpPr>
            <p:nvPr/>
          </p:nvSpPr>
          <p:spPr bwMode="auto">
            <a:xfrm>
              <a:off x="5520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87" name="Line 131"/>
            <p:cNvSpPr>
              <a:spLocks noChangeShapeType="1"/>
            </p:cNvSpPr>
            <p:nvPr/>
          </p:nvSpPr>
          <p:spPr bwMode="auto">
            <a:xfrm>
              <a:off x="4944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88" name="Line 132"/>
            <p:cNvSpPr>
              <a:spLocks noChangeShapeType="1"/>
            </p:cNvSpPr>
            <p:nvPr/>
          </p:nvSpPr>
          <p:spPr bwMode="auto">
            <a:xfrm>
              <a:off x="5136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89" name="Line 133"/>
            <p:cNvSpPr>
              <a:spLocks noChangeShapeType="1"/>
            </p:cNvSpPr>
            <p:nvPr/>
          </p:nvSpPr>
          <p:spPr bwMode="auto">
            <a:xfrm>
              <a:off x="5328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90" name="Line 134"/>
            <p:cNvSpPr>
              <a:spLocks noChangeShapeType="1"/>
            </p:cNvSpPr>
            <p:nvPr/>
          </p:nvSpPr>
          <p:spPr bwMode="auto">
            <a:xfrm>
              <a:off x="5712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91" name="Line 135"/>
            <p:cNvSpPr>
              <a:spLocks noChangeShapeType="1"/>
            </p:cNvSpPr>
            <p:nvPr/>
          </p:nvSpPr>
          <p:spPr bwMode="auto">
            <a:xfrm>
              <a:off x="5712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92" name="Rectangle 136"/>
            <p:cNvSpPr>
              <a:spLocks noChangeArrowheads="1"/>
            </p:cNvSpPr>
            <p:nvPr/>
          </p:nvSpPr>
          <p:spPr bwMode="auto">
            <a:xfrm>
              <a:off x="5712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93" name="Line 137"/>
            <p:cNvSpPr>
              <a:spLocks noChangeShapeType="1"/>
            </p:cNvSpPr>
            <p:nvPr/>
          </p:nvSpPr>
          <p:spPr bwMode="auto">
            <a:xfrm>
              <a:off x="6096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94" name="Line 138"/>
            <p:cNvSpPr>
              <a:spLocks noChangeShapeType="1"/>
            </p:cNvSpPr>
            <p:nvPr/>
          </p:nvSpPr>
          <p:spPr bwMode="auto">
            <a:xfrm>
              <a:off x="6480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95" name="Line 139"/>
            <p:cNvSpPr>
              <a:spLocks noChangeShapeType="1"/>
            </p:cNvSpPr>
            <p:nvPr/>
          </p:nvSpPr>
          <p:spPr bwMode="auto">
            <a:xfrm>
              <a:off x="6096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96" name="Line 140"/>
            <p:cNvSpPr>
              <a:spLocks noChangeShapeType="1"/>
            </p:cNvSpPr>
            <p:nvPr/>
          </p:nvSpPr>
          <p:spPr bwMode="auto">
            <a:xfrm>
              <a:off x="6288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97" name="Line 141"/>
            <p:cNvSpPr>
              <a:spLocks noChangeShapeType="1"/>
            </p:cNvSpPr>
            <p:nvPr/>
          </p:nvSpPr>
          <p:spPr bwMode="auto">
            <a:xfrm>
              <a:off x="5712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98" name="Line 142"/>
            <p:cNvSpPr>
              <a:spLocks noChangeShapeType="1"/>
            </p:cNvSpPr>
            <p:nvPr/>
          </p:nvSpPr>
          <p:spPr bwMode="auto">
            <a:xfrm>
              <a:off x="5904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999" name="Line 143"/>
            <p:cNvSpPr>
              <a:spLocks noChangeShapeType="1"/>
            </p:cNvSpPr>
            <p:nvPr/>
          </p:nvSpPr>
          <p:spPr bwMode="auto">
            <a:xfrm>
              <a:off x="6096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00" name="Line 144"/>
            <p:cNvSpPr>
              <a:spLocks noChangeShapeType="1"/>
            </p:cNvSpPr>
            <p:nvPr/>
          </p:nvSpPr>
          <p:spPr bwMode="auto">
            <a:xfrm>
              <a:off x="6480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01" name="Rectangle 145"/>
            <p:cNvSpPr>
              <a:spLocks noChangeArrowheads="1"/>
            </p:cNvSpPr>
            <p:nvPr/>
          </p:nvSpPr>
          <p:spPr bwMode="auto">
            <a:xfrm>
              <a:off x="6480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02" name="Line 146"/>
            <p:cNvSpPr>
              <a:spLocks noChangeShapeType="1"/>
            </p:cNvSpPr>
            <p:nvPr/>
          </p:nvSpPr>
          <p:spPr bwMode="auto">
            <a:xfrm>
              <a:off x="6864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03" name="Line 147"/>
            <p:cNvSpPr>
              <a:spLocks noChangeShapeType="1"/>
            </p:cNvSpPr>
            <p:nvPr/>
          </p:nvSpPr>
          <p:spPr bwMode="auto">
            <a:xfrm>
              <a:off x="6864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04" name="Line 148"/>
            <p:cNvSpPr>
              <a:spLocks noChangeShapeType="1"/>
            </p:cNvSpPr>
            <p:nvPr/>
          </p:nvSpPr>
          <p:spPr bwMode="auto">
            <a:xfrm>
              <a:off x="7056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05" name="Line 149"/>
            <p:cNvSpPr>
              <a:spLocks noChangeShapeType="1"/>
            </p:cNvSpPr>
            <p:nvPr/>
          </p:nvSpPr>
          <p:spPr bwMode="auto">
            <a:xfrm>
              <a:off x="6480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06" name="Line 150"/>
            <p:cNvSpPr>
              <a:spLocks noChangeShapeType="1"/>
            </p:cNvSpPr>
            <p:nvPr/>
          </p:nvSpPr>
          <p:spPr bwMode="auto">
            <a:xfrm>
              <a:off x="6672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07" name="Line 151"/>
            <p:cNvSpPr>
              <a:spLocks noChangeShapeType="1"/>
            </p:cNvSpPr>
            <p:nvPr/>
          </p:nvSpPr>
          <p:spPr bwMode="auto">
            <a:xfrm>
              <a:off x="6864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08" name="Line 152"/>
            <p:cNvSpPr>
              <a:spLocks noChangeShapeType="1"/>
            </p:cNvSpPr>
            <p:nvPr/>
          </p:nvSpPr>
          <p:spPr bwMode="auto">
            <a:xfrm>
              <a:off x="7248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09" name="Line 153"/>
            <p:cNvSpPr>
              <a:spLocks noChangeShapeType="1"/>
            </p:cNvSpPr>
            <p:nvPr/>
          </p:nvSpPr>
          <p:spPr bwMode="auto">
            <a:xfrm>
              <a:off x="7248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10" name="Rectangle 154"/>
            <p:cNvSpPr>
              <a:spLocks noChangeArrowheads="1"/>
            </p:cNvSpPr>
            <p:nvPr/>
          </p:nvSpPr>
          <p:spPr bwMode="auto">
            <a:xfrm>
              <a:off x="7248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11" name="Line 155"/>
            <p:cNvSpPr>
              <a:spLocks noChangeShapeType="1"/>
            </p:cNvSpPr>
            <p:nvPr/>
          </p:nvSpPr>
          <p:spPr bwMode="auto">
            <a:xfrm>
              <a:off x="7632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12" name="Line 156"/>
            <p:cNvSpPr>
              <a:spLocks noChangeShapeType="1"/>
            </p:cNvSpPr>
            <p:nvPr/>
          </p:nvSpPr>
          <p:spPr bwMode="auto">
            <a:xfrm>
              <a:off x="8016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13" name="Line 157"/>
            <p:cNvSpPr>
              <a:spLocks noChangeShapeType="1"/>
            </p:cNvSpPr>
            <p:nvPr/>
          </p:nvSpPr>
          <p:spPr bwMode="auto">
            <a:xfrm>
              <a:off x="7632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14" name="Line 158"/>
            <p:cNvSpPr>
              <a:spLocks noChangeShapeType="1"/>
            </p:cNvSpPr>
            <p:nvPr/>
          </p:nvSpPr>
          <p:spPr bwMode="auto">
            <a:xfrm>
              <a:off x="7824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15" name="Line 159"/>
            <p:cNvSpPr>
              <a:spLocks noChangeShapeType="1"/>
            </p:cNvSpPr>
            <p:nvPr/>
          </p:nvSpPr>
          <p:spPr bwMode="auto">
            <a:xfrm>
              <a:off x="7248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16" name="Line 160"/>
            <p:cNvSpPr>
              <a:spLocks noChangeShapeType="1"/>
            </p:cNvSpPr>
            <p:nvPr/>
          </p:nvSpPr>
          <p:spPr bwMode="auto">
            <a:xfrm>
              <a:off x="7440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17" name="Line 161"/>
            <p:cNvSpPr>
              <a:spLocks noChangeShapeType="1"/>
            </p:cNvSpPr>
            <p:nvPr/>
          </p:nvSpPr>
          <p:spPr bwMode="auto">
            <a:xfrm>
              <a:off x="7632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18" name="Line 162"/>
            <p:cNvSpPr>
              <a:spLocks noChangeShapeType="1"/>
            </p:cNvSpPr>
            <p:nvPr/>
          </p:nvSpPr>
          <p:spPr bwMode="auto">
            <a:xfrm>
              <a:off x="8016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19" name="Rectangle 163"/>
            <p:cNvSpPr>
              <a:spLocks noChangeArrowheads="1"/>
            </p:cNvSpPr>
            <p:nvPr/>
          </p:nvSpPr>
          <p:spPr bwMode="auto">
            <a:xfrm>
              <a:off x="8016" y="216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20" name="Line 164"/>
            <p:cNvSpPr>
              <a:spLocks noChangeShapeType="1"/>
            </p:cNvSpPr>
            <p:nvPr/>
          </p:nvSpPr>
          <p:spPr bwMode="auto">
            <a:xfrm>
              <a:off x="8400" y="21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21" name="Line 165"/>
            <p:cNvSpPr>
              <a:spLocks noChangeShapeType="1"/>
            </p:cNvSpPr>
            <p:nvPr/>
          </p:nvSpPr>
          <p:spPr bwMode="auto">
            <a:xfrm>
              <a:off x="8400" y="273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22" name="Line 166"/>
            <p:cNvSpPr>
              <a:spLocks noChangeShapeType="1"/>
            </p:cNvSpPr>
            <p:nvPr/>
          </p:nvSpPr>
          <p:spPr bwMode="auto">
            <a:xfrm>
              <a:off x="8592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23" name="Line 167"/>
            <p:cNvSpPr>
              <a:spLocks noChangeShapeType="1"/>
            </p:cNvSpPr>
            <p:nvPr/>
          </p:nvSpPr>
          <p:spPr bwMode="auto">
            <a:xfrm>
              <a:off x="8016" y="292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24" name="Line 168"/>
            <p:cNvSpPr>
              <a:spLocks noChangeShapeType="1"/>
            </p:cNvSpPr>
            <p:nvPr/>
          </p:nvSpPr>
          <p:spPr bwMode="auto">
            <a:xfrm>
              <a:off x="8208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25" name="Line 169"/>
            <p:cNvSpPr>
              <a:spLocks noChangeShapeType="1"/>
            </p:cNvSpPr>
            <p:nvPr/>
          </p:nvSpPr>
          <p:spPr bwMode="auto">
            <a:xfrm>
              <a:off x="8400" y="254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26" name="Line 170"/>
            <p:cNvSpPr>
              <a:spLocks noChangeShapeType="1"/>
            </p:cNvSpPr>
            <p:nvPr/>
          </p:nvSpPr>
          <p:spPr bwMode="auto">
            <a:xfrm>
              <a:off x="8784" y="23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27" name="Line 171"/>
            <p:cNvSpPr>
              <a:spLocks noChangeShapeType="1"/>
            </p:cNvSpPr>
            <p:nvPr/>
          </p:nvSpPr>
          <p:spPr bwMode="auto">
            <a:xfrm>
              <a:off x="8784" y="25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28" name="Rectangle 172"/>
            <p:cNvSpPr>
              <a:spLocks noChangeArrowheads="1"/>
            </p:cNvSpPr>
            <p:nvPr/>
          </p:nvSpPr>
          <p:spPr bwMode="auto">
            <a:xfrm>
              <a:off x="2640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29" name="Line 173"/>
            <p:cNvSpPr>
              <a:spLocks noChangeShapeType="1"/>
            </p:cNvSpPr>
            <p:nvPr/>
          </p:nvSpPr>
          <p:spPr bwMode="auto">
            <a:xfrm>
              <a:off x="3024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0" name="Line 174"/>
            <p:cNvSpPr>
              <a:spLocks noChangeShapeType="1"/>
            </p:cNvSpPr>
            <p:nvPr/>
          </p:nvSpPr>
          <p:spPr bwMode="auto">
            <a:xfrm>
              <a:off x="3408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1" name="Line 175"/>
            <p:cNvSpPr>
              <a:spLocks noChangeShapeType="1"/>
            </p:cNvSpPr>
            <p:nvPr/>
          </p:nvSpPr>
          <p:spPr bwMode="auto">
            <a:xfrm>
              <a:off x="3024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2" name="Line 176"/>
            <p:cNvSpPr>
              <a:spLocks noChangeShapeType="1"/>
            </p:cNvSpPr>
            <p:nvPr/>
          </p:nvSpPr>
          <p:spPr bwMode="auto">
            <a:xfrm>
              <a:off x="3216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3" name="Line 177"/>
            <p:cNvSpPr>
              <a:spLocks noChangeShapeType="1"/>
            </p:cNvSpPr>
            <p:nvPr/>
          </p:nvSpPr>
          <p:spPr bwMode="auto">
            <a:xfrm>
              <a:off x="2640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4" name="Line 178"/>
            <p:cNvSpPr>
              <a:spLocks noChangeShapeType="1"/>
            </p:cNvSpPr>
            <p:nvPr/>
          </p:nvSpPr>
          <p:spPr bwMode="auto">
            <a:xfrm>
              <a:off x="2832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5" name="Line 179"/>
            <p:cNvSpPr>
              <a:spLocks noChangeShapeType="1"/>
            </p:cNvSpPr>
            <p:nvPr/>
          </p:nvSpPr>
          <p:spPr bwMode="auto">
            <a:xfrm>
              <a:off x="3024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6" name="Line 180"/>
            <p:cNvSpPr>
              <a:spLocks noChangeShapeType="1"/>
            </p:cNvSpPr>
            <p:nvPr/>
          </p:nvSpPr>
          <p:spPr bwMode="auto">
            <a:xfrm>
              <a:off x="3408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7" name="Line 181"/>
            <p:cNvSpPr>
              <a:spLocks noChangeShapeType="1"/>
            </p:cNvSpPr>
            <p:nvPr/>
          </p:nvSpPr>
          <p:spPr bwMode="auto">
            <a:xfrm>
              <a:off x="2640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8" name="Line 182"/>
            <p:cNvSpPr>
              <a:spLocks noChangeShapeType="1"/>
            </p:cNvSpPr>
            <p:nvPr/>
          </p:nvSpPr>
          <p:spPr bwMode="auto">
            <a:xfrm>
              <a:off x="2640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39" name="Rectangle 183"/>
            <p:cNvSpPr>
              <a:spLocks noChangeArrowheads="1"/>
            </p:cNvSpPr>
            <p:nvPr/>
          </p:nvSpPr>
          <p:spPr bwMode="auto">
            <a:xfrm>
              <a:off x="3408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40" name="Line 184"/>
            <p:cNvSpPr>
              <a:spLocks noChangeShapeType="1"/>
            </p:cNvSpPr>
            <p:nvPr/>
          </p:nvSpPr>
          <p:spPr bwMode="auto">
            <a:xfrm>
              <a:off x="3792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41" name="Line 185"/>
            <p:cNvSpPr>
              <a:spLocks noChangeShapeType="1"/>
            </p:cNvSpPr>
            <p:nvPr/>
          </p:nvSpPr>
          <p:spPr bwMode="auto">
            <a:xfrm>
              <a:off x="3792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42" name="Line 186"/>
            <p:cNvSpPr>
              <a:spLocks noChangeShapeType="1"/>
            </p:cNvSpPr>
            <p:nvPr/>
          </p:nvSpPr>
          <p:spPr bwMode="auto">
            <a:xfrm>
              <a:off x="3984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43" name="Line 187"/>
            <p:cNvSpPr>
              <a:spLocks noChangeShapeType="1"/>
            </p:cNvSpPr>
            <p:nvPr/>
          </p:nvSpPr>
          <p:spPr bwMode="auto">
            <a:xfrm>
              <a:off x="3408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44" name="Line 188"/>
            <p:cNvSpPr>
              <a:spLocks noChangeShapeType="1"/>
            </p:cNvSpPr>
            <p:nvPr/>
          </p:nvSpPr>
          <p:spPr bwMode="auto">
            <a:xfrm>
              <a:off x="3600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45" name="Line 189"/>
            <p:cNvSpPr>
              <a:spLocks noChangeShapeType="1"/>
            </p:cNvSpPr>
            <p:nvPr/>
          </p:nvSpPr>
          <p:spPr bwMode="auto">
            <a:xfrm>
              <a:off x="3792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46" name="Line 190"/>
            <p:cNvSpPr>
              <a:spLocks noChangeShapeType="1"/>
            </p:cNvSpPr>
            <p:nvPr/>
          </p:nvSpPr>
          <p:spPr bwMode="auto">
            <a:xfrm>
              <a:off x="4176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47" name="Line 191"/>
            <p:cNvSpPr>
              <a:spLocks noChangeShapeType="1"/>
            </p:cNvSpPr>
            <p:nvPr/>
          </p:nvSpPr>
          <p:spPr bwMode="auto">
            <a:xfrm>
              <a:off x="4176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48" name="Rectangle 192"/>
            <p:cNvSpPr>
              <a:spLocks noChangeArrowheads="1"/>
            </p:cNvSpPr>
            <p:nvPr/>
          </p:nvSpPr>
          <p:spPr bwMode="auto">
            <a:xfrm>
              <a:off x="4176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49" name="Line 193"/>
            <p:cNvSpPr>
              <a:spLocks noChangeShapeType="1"/>
            </p:cNvSpPr>
            <p:nvPr/>
          </p:nvSpPr>
          <p:spPr bwMode="auto">
            <a:xfrm>
              <a:off x="4560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50" name="Line 194"/>
            <p:cNvSpPr>
              <a:spLocks noChangeShapeType="1"/>
            </p:cNvSpPr>
            <p:nvPr/>
          </p:nvSpPr>
          <p:spPr bwMode="auto">
            <a:xfrm>
              <a:off x="4944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51" name="Line 195"/>
            <p:cNvSpPr>
              <a:spLocks noChangeShapeType="1"/>
            </p:cNvSpPr>
            <p:nvPr/>
          </p:nvSpPr>
          <p:spPr bwMode="auto">
            <a:xfrm>
              <a:off x="4560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52" name="Line 196"/>
            <p:cNvSpPr>
              <a:spLocks noChangeShapeType="1"/>
            </p:cNvSpPr>
            <p:nvPr/>
          </p:nvSpPr>
          <p:spPr bwMode="auto">
            <a:xfrm>
              <a:off x="4752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53" name="Line 197"/>
            <p:cNvSpPr>
              <a:spLocks noChangeShapeType="1"/>
            </p:cNvSpPr>
            <p:nvPr/>
          </p:nvSpPr>
          <p:spPr bwMode="auto">
            <a:xfrm>
              <a:off x="4176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54" name="Line 198"/>
            <p:cNvSpPr>
              <a:spLocks noChangeShapeType="1"/>
            </p:cNvSpPr>
            <p:nvPr/>
          </p:nvSpPr>
          <p:spPr bwMode="auto">
            <a:xfrm>
              <a:off x="4368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55" name="Line 199"/>
            <p:cNvSpPr>
              <a:spLocks noChangeShapeType="1"/>
            </p:cNvSpPr>
            <p:nvPr/>
          </p:nvSpPr>
          <p:spPr bwMode="auto">
            <a:xfrm>
              <a:off x="4560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56" name="Line 200"/>
            <p:cNvSpPr>
              <a:spLocks noChangeShapeType="1"/>
            </p:cNvSpPr>
            <p:nvPr/>
          </p:nvSpPr>
          <p:spPr bwMode="auto">
            <a:xfrm>
              <a:off x="4944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57" name="Rectangle 201"/>
            <p:cNvSpPr>
              <a:spLocks noChangeArrowheads="1"/>
            </p:cNvSpPr>
            <p:nvPr/>
          </p:nvSpPr>
          <p:spPr bwMode="auto">
            <a:xfrm>
              <a:off x="4944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58" name="Line 202"/>
            <p:cNvSpPr>
              <a:spLocks noChangeShapeType="1"/>
            </p:cNvSpPr>
            <p:nvPr/>
          </p:nvSpPr>
          <p:spPr bwMode="auto">
            <a:xfrm>
              <a:off x="5328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59" name="Line 203"/>
            <p:cNvSpPr>
              <a:spLocks noChangeShapeType="1"/>
            </p:cNvSpPr>
            <p:nvPr/>
          </p:nvSpPr>
          <p:spPr bwMode="auto">
            <a:xfrm>
              <a:off x="5328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60" name="Line 204"/>
            <p:cNvSpPr>
              <a:spLocks noChangeShapeType="1"/>
            </p:cNvSpPr>
            <p:nvPr/>
          </p:nvSpPr>
          <p:spPr bwMode="auto">
            <a:xfrm>
              <a:off x="5520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61" name="Line 205"/>
            <p:cNvSpPr>
              <a:spLocks noChangeShapeType="1"/>
            </p:cNvSpPr>
            <p:nvPr/>
          </p:nvSpPr>
          <p:spPr bwMode="auto">
            <a:xfrm>
              <a:off x="4944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62" name="Line 206"/>
            <p:cNvSpPr>
              <a:spLocks noChangeShapeType="1"/>
            </p:cNvSpPr>
            <p:nvPr/>
          </p:nvSpPr>
          <p:spPr bwMode="auto">
            <a:xfrm>
              <a:off x="5136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63" name="Line 207"/>
            <p:cNvSpPr>
              <a:spLocks noChangeShapeType="1"/>
            </p:cNvSpPr>
            <p:nvPr/>
          </p:nvSpPr>
          <p:spPr bwMode="auto">
            <a:xfrm>
              <a:off x="5328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64" name="Line 208"/>
            <p:cNvSpPr>
              <a:spLocks noChangeShapeType="1"/>
            </p:cNvSpPr>
            <p:nvPr/>
          </p:nvSpPr>
          <p:spPr bwMode="auto">
            <a:xfrm>
              <a:off x="5712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65" name="Line 209"/>
            <p:cNvSpPr>
              <a:spLocks noChangeShapeType="1"/>
            </p:cNvSpPr>
            <p:nvPr/>
          </p:nvSpPr>
          <p:spPr bwMode="auto">
            <a:xfrm>
              <a:off x="5712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66" name="Rectangle 210"/>
            <p:cNvSpPr>
              <a:spLocks noChangeArrowheads="1"/>
            </p:cNvSpPr>
            <p:nvPr/>
          </p:nvSpPr>
          <p:spPr bwMode="auto">
            <a:xfrm>
              <a:off x="5712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7" name="Line 211"/>
            <p:cNvSpPr>
              <a:spLocks noChangeShapeType="1"/>
            </p:cNvSpPr>
            <p:nvPr/>
          </p:nvSpPr>
          <p:spPr bwMode="auto">
            <a:xfrm>
              <a:off x="6096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68" name="Line 212"/>
            <p:cNvSpPr>
              <a:spLocks noChangeShapeType="1"/>
            </p:cNvSpPr>
            <p:nvPr/>
          </p:nvSpPr>
          <p:spPr bwMode="auto">
            <a:xfrm>
              <a:off x="6480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69" name="Line 213"/>
            <p:cNvSpPr>
              <a:spLocks noChangeShapeType="1"/>
            </p:cNvSpPr>
            <p:nvPr/>
          </p:nvSpPr>
          <p:spPr bwMode="auto">
            <a:xfrm>
              <a:off x="6096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70" name="Line 214"/>
            <p:cNvSpPr>
              <a:spLocks noChangeShapeType="1"/>
            </p:cNvSpPr>
            <p:nvPr/>
          </p:nvSpPr>
          <p:spPr bwMode="auto">
            <a:xfrm>
              <a:off x="6288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71" name="Line 215"/>
            <p:cNvSpPr>
              <a:spLocks noChangeShapeType="1"/>
            </p:cNvSpPr>
            <p:nvPr/>
          </p:nvSpPr>
          <p:spPr bwMode="auto">
            <a:xfrm>
              <a:off x="5712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72" name="Line 216"/>
            <p:cNvSpPr>
              <a:spLocks noChangeShapeType="1"/>
            </p:cNvSpPr>
            <p:nvPr/>
          </p:nvSpPr>
          <p:spPr bwMode="auto">
            <a:xfrm>
              <a:off x="5904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73" name="Line 217"/>
            <p:cNvSpPr>
              <a:spLocks noChangeShapeType="1"/>
            </p:cNvSpPr>
            <p:nvPr/>
          </p:nvSpPr>
          <p:spPr bwMode="auto">
            <a:xfrm>
              <a:off x="6096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74" name="Line 218"/>
            <p:cNvSpPr>
              <a:spLocks noChangeShapeType="1"/>
            </p:cNvSpPr>
            <p:nvPr/>
          </p:nvSpPr>
          <p:spPr bwMode="auto">
            <a:xfrm>
              <a:off x="6480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75" name="Rectangle 219"/>
            <p:cNvSpPr>
              <a:spLocks noChangeArrowheads="1"/>
            </p:cNvSpPr>
            <p:nvPr/>
          </p:nvSpPr>
          <p:spPr bwMode="auto">
            <a:xfrm>
              <a:off x="6480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76" name="Line 220"/>
            <p:cNvSpPr>
              <a:spLocks noChangeShapeType="1"/>
            </p:cNvSpPr>
            <p:nvPr/>
          </p:nvSpPr>
          <p:spPr bwMode="auto">
            <a:xfrm>
              <a:off x="6864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77" name="Line 221"/>
            <p:cNvSpPr>
              <a:spLocks noChangeShapeType="1"/>
            </p:cNvSpPr>
            <p:nvPr/>
          </p:nvSpPr>
          <p:spPr bwMode="auto">
            <a:xfrm>
              <a:off x="6864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78" name="Line 222"/>
            <p:cNvSpPr>
              <a:spLocks noChangeShapeType="1"/>
            </p:cNvSpPr>
            <p:nvPr/>
          </p:nvSpPr>
          <p:spPr bwMode="auto">
            <a:xfrm>
              <a:off x="7056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79" name="Line 223"/>
            <p:cNvSpPr>
              <a:spLocks noChangeShapeType="1"/>
            </p:cNvSpPr>
            <p:nvPr/>
          </p:nvSpPr>
          <p:spPr bwMode="auto">
            <a:xfrm>
              <a:off x="6480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80" name="Line 224"/>
            <p:cNvSpPr>
              <a:spLocks noChangeShapeType="1"/>
            </p:cNvSpPr>
            <p:nvPr/>
          </p:nvSpPr>
          <p:spPr bwMode="auto">
            <a:xfrm>
              <a:off x="6672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81" name="Line 225"/>
            <p:cNvSpPr>
              <a:spLocks noChangeShapeType="1"/>
            </p:cNvSpPr>
            <p:nvPr/>
          </p:nvSpPr>
          <p:spPr bwMode="auto">
            <a:xfrm>
              <a:off x="6864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82" name="Line 226"/>
            <p:cNvSpPr>
              <a:spLocks noChangeShapeType="1"/>
            </p:cNvSpPr>
            <p:nvPr/>
          </p:nvSpPr>
          <p:spPr bwMode="auto">
            <a:xfrm>
              <a:off x="7248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83" name="Line 227"/>
            <p:cNvSpPr>
              <a:spLocks noChangeShapeType="1"/>
            </p:cNvSpPr>
            <p:nvPr/>
          </p:nvSpPr>
          <p:spPr bwMode="auto">
            <a:xfrm>
              <a:off x="7248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84" name="Rectangle 228"/>
            <p:cNvSpPr>
              <a:spLocks noChangeArrowheads="1"/>
            </p:cNvSpPr>
            <p:nvPr/>
          </p:nvSpPr>
          <p:spPr bwMode="auto">
            <a:xfrm>
              <a:off x="7248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85" name="Line 229"/>
            <p:cNvSpPr>
              <a:spLocks noChangeShapeType="1"/>
            </p:cNvSpPr>
            <p:nvPr/>
          </p:nvSpPr>
          <p:spPr bwMode="auto">
            <a:xfrm>
              <a:off x="7632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86" name="Line 230"/>
            <p:cNvSpPr>
              <a:spLocks noChangeShapeType="1"/>
            </p:cNvSpPr>
            <p:nvPr/>
          </p:nvSpPr>
          <p:spPr bwMode="auto">
            <a:xfrm>
              <a:off x="8016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87" name="Line 231"/>
            <p:cNvSpPr>
              <a:spLocks noChangeShapeType="1"/>
            </p:cNvSpPr>
            <p:nvPr/>
          </p:nvSpPr>
          <p:spPr bwMode="auto">
            <a:xfrm>
              <a:off x="7632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88" name="Line 232"/>
            <p:cNvSpPr>
              <a:spLocks noChangeShapeType="1"/>
            </p:cNvSpPr>
            <p:nvPr/>
          </p:nvSpPr>
          <p:spPr bwMode="auto">
            <a:xfrm>
              <a:off x="7824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89" name="Line 233"/>
            <p:cNvSpPr>
              <a:spLocks noChangeShapeType="1"/>
            </p:cNvSpPr>
            <p:nvPr/>
          </p:nvSpPr>
          <p:spPr bwMode="auto">
            <a:xfrm>
              <a:off x="7248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90" name="Line 234"/>
            <p:cNvSpPr>
              <a:spLocks noChangeShapeType="1"/>
            </p:cNvSpPr>
            <p:nvPr/>
          </p:nvSpPr>
          <p:spPr bwMode="auto">
            <a:xfrm>
              <a:off x="7440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91" name="Line 235"/>
            <p:cNvSpPr>
              <a:spLocks noChangeShapeType="1"/>
            </p:cNvSpPr>
            <p:nvPr/>
          </p:nvSpPr>
          <p:spPr bwMode="auto">
            <a:xfrm>
              <a:off x="7632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92" name="Line 236"/>
            <p:cNvSpPr>
              <a:spLocks noChangeShapeType="1"/>
            </p:cNvSpPr>
            <p:nvPr/>
          </p:nvSpPr>
          <p:spPr bwMode="auto">
            <a:xfrm>
              <a:off x="8016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93" name="Rectangle 237"/>
            <p:cNvSpPr>
              <a:spLocks noChangeArrowheads="1"/>
            </p:cNvSpPr>
            <p:nvPr/>
          </p:nvSpPr>
          <p:spPr bwMode="auto">
            <a:xfrm>
              <a:off x="8016" y="292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94" name="Line 238"/>
            <p:cNvSpPr>
              <a:spLocks noChangeShapeType="1"/>
            </p:cNvSpPr>
            <p:nvPr/>
          </p:nvSpPr>
          <p:spPr bwMode="auto">
            <a:xfrm>
              <a:off x="8400" y="292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95" name="Line 239"/>
            <p:cNvSpPr>
              <a:spLocks noChangeShapeType="1"/>
            </p:cNvSpPr>
            <p:nvPr/>
          </p:nvSpPr>
          <p:spPr bwMode="auto">
            <a:xfrm>
              <a:off x="8400" y="350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96" name="Line 240"/>
            <p:cNvSpPr>
              <a:spLocks noChangeShapeType="1"/>
            </p:cNvSpPr>
            <p:nvPr/>
          </p:nvSpPr>
          <p:spPr bwMode="auto">
            <a:xfrm>
              <a:off x="8592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97" name="Line 241"/>
            <p:cNvSpPr>
              <a:spLocks noChangeShapeType="1"/>
            </p:cNvSpPr>
            <p:nvPr/>
          </p:nvSpPr>
          <p:spPr bwMode="auto">
            <a:xfrm>
              <a:off x="8016" y="369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98" name="Line 242"/>
            <p:cNvSpPr>
              <a:spLocks noChangeShapeType="1"/>
            </p:cNvSpPr>
            <p:nvPr/>
          </p:nvSpPr>
          <p:spPr bwMode="auto">
            <a:xfrm>
              <a:off x="8208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099" name="Line 243"/>
            <p:cNvSpPr>
              <a:spLocks noChangeShapeType="1"/>
            </p:cNvSpPr>
            <p:nvPr/>
          </p:nvSpPr>
          <p:spPr bwMode="auto">
            <a:xfrm>
              <a:off x="8400" y="331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00" name="Line 244"/>
            <p:cNvSpPr>
              <a:spLocks noChangeShapeType="1"/>
            </p:cNvSpPr>
            <p:nvPr/>
          </p:nvSpPr>
          <p:spPr bwMode="auto">
            <a:xfrm>
              <a:off x="8784" y="312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01" name="Line 245"/>
            <p:cNvSpPr>
              <a:spLocks noChangeShapeType="1"/>
            </p:cNvSpPr>
            <p:nvPr/>
          </p:nvSpPr>
          <p:spPr bwMode="auto">
            <a:xfrm>
              <a:off x="8784" y="331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02" name="Rectangle 246"/>
            <p:cNvSpPr>
              <a:spLocks noChangeArrowheads="1"/>
            </p:cNvSpPr>
            <p:nvPr/>
          </p:nvSpPr>
          <p:spPr bwMode="auto">
            <a:xfrm>
              <a:off x="2640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03" name="Line 247"/>
            <p:cNvSpPr>
              <a:spLocks noChangeShapeType="1"/>
            </p:cNvSpPr>
            <p:nvPr/>
          </p:nvSpPr>
          <p:spPr bwMode="auto">
            <a:xfrm>
              <a:off x="3024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04" name="Line 248"/>
            <p:cNvSpPr>
              <a:spLocks noChangeShapeType="1"/>
            </p:cNvSpPr>
            <p:nvPr/>
          </p:nvSpPr>
          <p:spPr bwMode="auto">
            <a:xfrm>
              <a:off x="3408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05" name="Line 249"/>
            <p:cNvSpPr>
              <a:spLocks noChangeShapeType="1"/>
            </p:cNvSpPr>
            <p:nvPr/>
          </p:nvSpPr>
          <p:spPr bwMode="auto">
            <a:xfrm>
              <a:off x="3024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06" name="Line 250"/>
            <p:cNvSpPr>
              <a:spLocks noChangeShapeType="1"/>
            </p:cNvSpPr>
            <p:nvPr/>
          </p:nvSpPr>
          <p:spPr bwMode="auto">
            <a:xfrm>
              <a:off x="3216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07" name="Line 251"/>
            <p:cNvSpPr>
              <a:spLocks noChangeShapeType="1"/>
            </p:cNvSpPr>
            <p:nvPr/>
          </p:nvSpPr>
          <p:spPr bwMode="auto">
            <a:xfrm>
              <a:off x="2640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08" name="Line 252"/>
            <p:cNvSpPr>
              <a:spLocks noChangeShapeType="1"/>
            </p:cNvSpPr>
            <p:nvPr/>
          </p:nvSpPr>
          <p:spPr bwMode="auto">
            <a:xfrm>
              <a:off x="2832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09" name="Line 253"/>
            <p:cNvSpPr>
              <a:spLocks noChangeShapeType="1"/>
            </p:cNvSpPr>
            <p:nvPr/>
          </p:nvSpPr>
          <p:spPr bwMode="auto">
            <a:xfrm>
              <a:off x="3024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10" name="Line 254"/>
            <p:cNvSpPr>
              <a:spLocks noChangeShapeType="1"/>
            </p:cNvSpPr>
            <p:nvPr/>
          </p:nvSpPr>
          <p:spPr bwMode="auto">
            <a:xfrm>
              <a:off x="3408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11" name="Line 255"/>
            <p:cNvSpPr>
              <a:spLocks noChangeShapeType="1"/>
            </p:cNvSpPr>
            <p:nvPr/>
          </p:nvSpPr>
          <p:spPr bwMode="auto">
            <a:xfrm>
              <a:off x="2640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12" name="Line 256"/>
            <p:cNvSpPr>
              <a:spLocks noChangeShapeType="1"/>
            </p:cNvSpPr>
            <p:nvPr/>
          </p:nvSpPr>
          <p:spPr bwMode="auto">
            <a:xfrm>
              <a:off x="2640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13" name="Rectangle 257"/>
            <p:cNvSpPr>
              <a:spLocks noChangeArrowheads="1"/>
            </p:cNvSpPr>
            <p:nvPr/>
          </p:nvSpPr>
          <p:spPr bwMode="auto">
            <a:xfrm>
              <a:off x="3408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14" name="Line 258"/>
            <p:cNvSpPr>
              <a:spLocks noChangeShapeType="1"/>
            </p:cNvSpPr>
            <p:nvPr/>
          </p:nvSpPr>
          <p:spPr bwMode="auto">
            <a:xfrm>
              <a:off x="3792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15" name="Line 259"/>
            <p:cNvSpPr>
              <a:spLocks noChangeShapeType="1"/>
            </p:cNvSpPr>
            <p:nvPr/>
          </p:nvSpPr>
          <p:spPr bwMode="auto">
            <a:xfrm>
              <a:off x="3792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16" name="Line 260"/>
            <p:cNvSpPr>
              <a:spLocks noChangeShapeType="1"/>
            </p:cNvSpPr>
            <p:nvPr/>
          </p:nvSpPr>
          <p:spPr bwMode="auto">
            <a:xfrm>
              <a:off x="3984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17" name="Line 261"/>
            <p:cNvSpPr>
              <a:spLocks noChangeShapeType="1"/>
            </p:cNvSpPr>
            <p:nvPr/>
          </p:nvSpPr>
          <p:spPr bwMode="auto">
            <a:xfrm>
              <a:off x="3408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18" name="Line 262"/>
            <p:cNvSpPr>
              <a:spLocks noChangeShapeType="1"/>
            </p:cNvSpPr>
            <p:nvPr/>
          </p:nvSpPr>
          <p:spPr bwMode="auto">
            <a:xfrm>
              <a:off x="3600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19" name="Line 263"/>
            <p:cNvSpPr>
              <a:spLocks noChangeShapeType="1"/>
            </p:cNvSpPr>
            <p:nvPr/>
          </p:nvSpPr>
          <p:spPr bwMode="auto">
            <a:xfrm>
              <a:off x="3792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20" name="Line 264"/>
            <p:cNvSpPr>
              <a:spLocks noChangeShapeType="1"/>
            </p:cNvSpPr>
            <p:nvPr/>
          </p:nvSpPr>
          <p:spPr bwMode="auto">
            <a:xfrm>
              <a:off x="4176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21" name="Line 265"/>
            <p:cNvSpPr>
              <a:spLocks noChangeShapeType="1"/>
            </p:cNvSpPr>
            <p:nvPr/>
          </p:nvSpPr>
          <p:spPr bwMode="auto">
            <a:xfrm>
              <a:off x="4176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22" name="Rectangle 266"/>
            <p:cNvSpPr>
              <a:spLocks noChangeArrowheads="1"/>
            </p:cNvSpPr>
            <p:nvPr/>
          </p:nvSpPr>
          <p:spPr bwMode="auto">
            <a:xfrm>
              <a:off x="4176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23" name="Line 267"/>
            <p:cNvSpPr>
              <a:spLocks noChangeShapeType="1"/>
            </p:cNvSpPr>
            <p:nvPr/>
          </p:nvSpPr>
          <p:spPr bwMode="auto">
            <a:xfrm>
              <a:off x="4560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24" name="Line 268"/>
            <p:cNvSpPr>
              <a:spLocks noChangeShapeType="1"/>
            </p:cNvSpPr>
            <p:nvPr/>
          </p:nvSpPr>
          <p:spPr bwMode="auto">
            <a:xfrm>
              <a:off x="4944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25" name="Line 269"/>
            <p:cNvSpPr>
              <a:spLocks noChangeShapeType="1"/>
            </p:cNvSpPr>
            <p:nvPr/>
          </p:nvSpPr>
          <p:spPr bwMode="auto">
            <a:xfrm>
              <a:off x="4560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26" name="Line 270"/>
            <p:cNvSpPr>
              <a:spLocks noChangeShapeType="1"/>
            </p:cNvSpPr>
            <p:nvPr/>
          </p:nvSpPr>
          <p:spPr bwMode="auto">
            <a:xfrm>
              <a:off x="4752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27" name="Line 271"/>
            <p:cNvSpPr>
              <a:spLocks noChangeShapeType="1"/>
            </p:cNvSpPr>
            <p:nvPr/>
          </p:nvSpPr>
          <p:spPr bwMode="auto">
            <a:xfrm>
              <a:off x="4176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28" name="Line 272"/>
            <p:cNvSpPr>
              <a:spLocks noChangeShapeType="1"/>
            </p:cNvSpPr>
            <p:nvPr/>
          </p:nvSpPr>
          <p:spPr bwMode="auto">
            <a:xfrm>
              <a:off x="4368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29" name="Line 273"/>
            <p:cNvSpPr>
              <a:spLocks noChangeShapeType="1"/>
            </p:cNvSpPr>
            <p:nvPr/>
          </p:nvSpPr>
          <p:spPr bwMode="auto">
            <a:xfrm>
              <a:off x="4560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30" name="Line 274"/>
            <p:cNvSpPr>
              <a:spLocks noChangeShapeType="1"/>
            </p:cNvSpPr>
            <p:nvPr/>
          </p:nvSpPr>
          <p:spPr bwMode="auto">
            <a:xfrm>
              <a:off x="4944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31" name="Rectangle 275"/>
            <p:cNvSpPr>
              <a:spLocks noChangeArrowheads="1"/>
            </p:cNvSpPr>
            <p:nvPr/>
          </p:nvSpPr>
          <p:spPr bwMode="auto">
            <a:xfrm>
              <a:off x="4944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32" name="Line 276"/>
            <p:cNvSpPr>
              <a:spLocks noChangeShapeType="1"/>
            </p:cNvSpPr>
            <p:nvPr/>
          </p:nvSpPr>
          <p:spPr bwMode="auto">
            <a:xfrm>
              <a:off x="5328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33" name="Line 277"/>
            <p:cNvSpPr>
              <a:spLocks noChangeShapeType="1"/>
            </p:cNvSpPr>
            <p:nvPr/>
          </p:nvSpPr>
          <p:spPr bwMode="auto">
            <a:xfrm>
              <a:off x="5328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34" name="Line 278"/>
            <p:cNvSpPr>
              <a:spLocks noChangeShapeType="1"/>
            </p:cNvSpPr>
            <p:nvPr/>
          </p:nvSpPr>
          <p:spPr bwMode="auto">
            <a:xfrm>
              <a:off x="5520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35" name="Line 279"/>
            <p:cNvSpPr>
              <a:spLocks noChangeShapeType="1"/>
            </p:cNvSpPr>
            <p:nvPr/>
          </p:nvSpPr>
          <p:spPr bwMode="auto">
            <a:xfrm>
              <a:off x="4944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36" name="Line 280"/>
            <p:cNvSpPr>
              <a:spLocks noChangeShapeType="1"/>
            </p:cNvSpPr>
            <p:nvPr/>
          </p:nvSpPr>
          <p:spPr bwMode="auto">
            <a:xfrm>
              <a:off x="5136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37" name="Line 281"/>
            <p:cNvSpPr>
              <a:spLocks noChangeShapeType="1"/>
            </p:cNvSpPr>
            <p:nvPr/>
          </p:nvSpPr>
          <p:spPr bwMode="auto">
            <a:xfrm>
              <a:off x="5328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38" name="Line 282"/>
            <p:cNvSpPr>
              <a:spLocks noChangeShapeType="1"/>
            </p:cNvSpPr>
            <p:nvPr/>
          </p:nvSpPr>
          <p:spPr bwMode="auto">
            <a:xfrm>
              <a:off x="5712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39" name="Line 283"/>
            <p:cNvSpPr>
              <a:spLocks noChangeShapeType="1"/>
            </p:cNvSpPr>
            <p:nvPr/>
          </p:nvSpPr>
          <p:spPr bwMode="auto">
            <a:xfrm>
              <a:off x="5712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40" name="Rectangle 284"/>
            <p:cNvSpPr>
              <a:spLocks noChangeArrowheads="1"/>
            </p:cNvSpPr>
            <p:nvPr/>
          </p:nvSpPr>
          <p:spPr bwMode="auto">
            <a:xfrm>
              <a:off x="5712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41" name="Line 285"/>
            <p:cNvSpPr>
              <a:spLocks noChangeShapeType="1"/>
            </p:cNvSpPr>
            <p:nvPr/>
          </p:nvSpPr>
          <p:spPr bwMode="auto">
            <a:xfrm>
              <a:off x="6096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42" name="Line 286"/>
            <p:cNvSpPr>
              <a:spLocks noChangeShapeType="1"/>
            </p:cNvSpPr>
            <p:nvPr/>
          </p:nvSpPr>
          <p:spPr bwMode="auto">
            <a:xfrm>
              <a:off x="6480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43" name="Line 287"/>
            <p:cNvSpPr>
              <a:spLocks noChangeShapeType="1"/>
            </p:cNvSpPr>
            <p:nvPr/>
          </p:nvSpPr>
          <p:spPr bwMode="auto">
            <a:xfrm>
              <a:off x="6096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44" name="Line 288"/>
            <p:cNvSpPr>
              <a:spLocks noChangeShapeType="1"/>
            </p:cNvSpPr>
            <p:nvPr/>
          </p:nvSpPr>
          <p:spPr bwMode="auto">
            <a:xfrm>
              <a:off x="6288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45" name="Line 289"/>
            <p:cNvSpPr>
              <a:spLocks noChangeShapeType="1"/>
            </p:cNvSpPr>
            <p:nvPr/>
          </p:nvSpPr>
          <p:spPr bwMode="auto">
            <a:xfrm>
              <a:off x="5712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46" name="Line 290"/>
            <p:cNvSpPr>
              <a:spLocks noChangeShapeType="1"/>
            </p:cNvSpPr>
            <p:nvPr/>
          </p:nvSpPr>
          <p:spPr bwMode="auto">
            <a:xfrm>
              <a:off x="5904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47" name="Line 291"/>
            <p:cNvSpPr>
              <a:spLocks noChangeShapeType="1"/>
            </p:cNvSpPr>
            <p:nvPr/>
          </p:nvSpPr>
          <p:spPr bwMode="auto">
            <a:xfrm>
              <a:off x="6096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48" name="Line 292"/>
            <p:cNvSpPr>
              <a:spLocks noChangeShapeType="1"/>
            </p:cNvSpPr>
            <p:nvPr/>
          </p:nvSpPr>
          <p:spPr bwMode="auto">
            <a:xfrm>
              <a:off x="6480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49" name="Rectangle 293"/>
            <p:cNvSpPr>
              <a:spLocks noChangeArrowheads="1"/>
            </p:cNvSpPr>
            <p:nvPr/>
          </p:nvSpPr>
          <p:spPr bwMode="auto">
            <a:xfrm>
              <a:off x="6480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50" name="Line 294"/>
            <p:cNvSpPr>
              <a:spLocks noChangeShapeType="1"/>
            </p:cNvSpPr>
            <p:nvPr/>
          </p:nvSpPr>
          <p:spPr bwMode="auto">
            <a:xfrm>
              <a:off x="6864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51" name="Line 295"/>
            <p:cNvSpPr>
              <a:spLocks noChangeShapeType="1"/>
            </p:cNvSpPr>
            <p:nvPr/>
          </p:nvSpPr>
          <p:spPr bwMode="auto">
            <a:xfrm>
              <a:off x="6864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52" name="Line 296"/>
            <p:cNvSpPr>
              <a:spLocks noChangeShapeType="1"/>
            </p:cNvSpPr>
            <p:nvPr/>
          </p:nvSpPr>
          <p:spPr bwMode="auto">
            <a:xfrm>
              <a:off x="7056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53" name="Line 297"/>
            <p:cNvSpPr>
              <a:spLocks noChangeShapeType="1"/>
            </p:cNvSpPr>
            <p:nvPr/>
          </p:nvSpPr>
          <p:spPr bwMode="auto">
            <a:xfrm>
              <a:off x="6480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54" name="Line 298"/>
            <p:cNvSpPr>
              <a:spLocks noChangeShapeType="1"/>
            </p:cNvSpPr>
            <p:nvPr/>
          </p:nvSpPr>
          <p:spPr bwMode="auto">
            <a:xfrm>
              <a:off x="6672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55" name="Line 299"/>
            <p:cNvSpPr>
              <a:spLocks noChangeShapeType="1"/>
            </p:cNvSpPr>
            <p:nvPr/>
          </p:nvSpPr>
          <p:spPr bwMode="auto">
            <a:xfrm>
              <a:off x="6864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56" name="Line 300"/>
            <p:cNvSpPr>
              <a:spLocks noChangeShapeType="1"/>
            </p:cNvSpPr>
            <p:nvPr/>
          </p:nvSpPr>
          <p:spPr bwMode="auto">
            <a:xfrm>
              <a:off x="7248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57" name="Line 301"/>
            <p:cNvSpPr>
              <a:spLocks noChangeShapeType="1"/>
            </p:cNvSpPr>
            <p:nvPr/>
          </p:nvSpPr>
          <p:spPr bwMode="auto">
            <a:xfrm>
              <a:off x="7248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58" name="Rectangle 302"/>
            <p:cNvSpPr>
              <a:spLocks noChangeArrowheads="1"/>
            </p:cNvSpPr>
            <p:nvPr/>
          </p:nvSpPr>
          <p:spPr bwMode="auto">
            <a:xfrm>
              <a:off x="7248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59" name="Line 303"/>
            <p:cNvSpPr>
              <a:spLocks noChangeShapeType="1"/>
            </p:cNvSpPr>
            <p:nvPr/>
          </p:nvSpPr>
          <p:spPr bwMode="auto">
            <a:xfrm>
              <a:off x="7632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60" name="Line 304"/>
            <p:cNvSpPr>
              <a:spLocks noChangeShapeType="1"/>
            </p:cNvSpPr>
            <p:nvPr/>
          </p:nvSpPr>
          <p:spPr bwMode="auto">
            <a:xfrm>
              <a:off x="8016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61" name="Line 305"/>
            <p:cNvSpPr>
              <a:spLocks noChangeShapeType="1"/>
            </p:cNvSpPr>
            <p:nvPr/>
          </p:nvSpPr>
          <p:spPr bwMode="auto">
            <a:xfrm>
              <a:off x="7632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62" name="Line 306"/>
            <p:cNvSpPr>
              <a:spLocks noChangeShapeType="1"/>
            </p:cNvSpPr>
            <p:nvPr/>
          </p:nvSpPr>
          <p:spPr bwMode="auto">
            <a:xfrm>
              <a:off x="7824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63" name="Line 307"/>
            <p:cNvSpPr>
              <a:spLocks noChangeShapeType="1"/>
            </p:cNvSpPr>
            <p:nvPr/>
          </p:nvSpPr>
          <p:spPr bwMode="auto">
            <a:xfrm>
              <a:off x="7248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64" name="Line 308"/>
            <p:cNvSpPr>
              <a:spLocks noChangeShapeType="1"/>
            </p:cNvSpPr>
            <p:nvPr/>
          </p:nvSpPr>
          <p:spPr bwMode="auto">
            <a:xfrm>
              <a:off x="7440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65" name="Line 309"/>
            <p:cNvSpPr>
              <a:spLocks noChangeShapeType="1"/>
            </p:cNvSpPr>
            <p:nvPr/>
          </p:nvSpPr>
          <p:spPr bwMode="auto">
            <a:xfrm>
              <a:off x="7632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66" name="Line 310"/>
            <p:cNvSpPr>
              <a:spLocks noChangeShapeType="1"/>
            </p:cNvSpPr>
            <p:nvPr/>
          </p:nvSpPr>
          <p:spPr bwMode="auto">
            <a:xfrm>
              <a:off x="8016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67" name="Rectangle 311"/>
            <p:cNvSpPr>
              <a:spLocks noChangeArrowheads="1"/>
            </p:cNvSpPr>
            <p:nvPr/>
          </p:nvSpPr>
          <p:spPr bwMode="auto">
            <a:xfrm>
              <a:off x="8016" y="3696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68" name="Line 312"/>
            <p:cNvSpPr>
              <a:spLocks noChangeShapeType="1"/>
            </p:cNvSpPr>
            <p:nvPr/>
          </p:nvSpPr>
          <p:spPr bwMode="auto">
            <a:xfrm>
              <a:off x="8400" y="369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69" name="Line 313"/>
            <p:cNvSpPr>
              <a:spLocks noChangeShapeType="1"/>
            </p:cNvSpPr>
            <p:nvPr/>
          </p:nvSpPr>
          <p:spPr bwMode="auto">
            <a:xfrm>
              <a:off x="8400" y="427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70" name="Line 314"/>
            <p:cNvSpPr>
              <a:spLocks noChangeShapeType="1"/>
            </p:cNvSpPr>
            <p:nvPr/>
          </p:nvSpPr>
          <p:spPr bwMode="auto">
            <a:xfrm>
              <a:off x="8592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71" name="Line 315"/>
            <p:cNvSpPr>
              <a:spLocks noChangeShapeType="1"/>
            </p:cNvSpPr>
            <p:nvPr/>
          </p:nvSpPr>
          <p:spPr bwMode="auto">
            <a:xfrm>
              <a:off x="8016" y="446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72" name="Line 316"/>
            <p:cNvSpPr>
              <a:spLocks noChangeShapeType="1"/>
            </p:cNvSpPr>
            <p:nvPr/>
          </p:nvSpPr>
          <p:spPr bwMode="auto">
            <a:xfrm>
              <a:off x="8208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73" name="Line 317"/>
            <p:cNvSpPr>
              <a:spLocks noChangeShapeType="1"/>
            </p:cNvSpPr>
            <p:nvPr/>
          </p:nvSpPr>
          <p:spPr bwMode="auto">
            <a:xfrm>
              <a:off x="8400" y="408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74" name="Line 318"/>
            <p:cNvSpPr>
              <a:spLocks noChangeShapeType="1"/>
            </p:cNvSpPr>
            <p:nvPr/>
          </p:nvSpPr>
          <p:spPr bwMode="auto">
            <a:xfrm>
              <a:off x="8784" y="388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75" name="Line 319"/>
            <p:cNvSpPr>
              <a:spLocks noChangeShapeType="1"/>
            </p:cNvSpPr>
            <p:nvPr/>
          </p:nvSpPr>
          <p:spPr bwMode="auto">
            <a:xfrm>
              <a:off x="8784" y="408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76" name="Rectangle 320"/>
            <p:cNvSpPr>
              <a:spLocks noChangeArrowheads="1"/>
            </p:cNvSpPr>
            <p:nvPr/>
          </p:nvSpPr>
          <p:spPr bwMode="auto">
            <a:xfrm>
              <a:off x="2640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7" name="Line 321"/>
            <p:cNvSpPr>
              <a:spLocks noChangeShapeType="1"/>
            </p:cNvSpPr>
            <p:nvPr/>
          </p:nvSpPr>
          <p:spPr bwMode="auto">
            <a:xfrm>
              <a:off x="3024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78" name="Line 322"/>
            <p:cNvSpPr>
              <a:spLocks noChangeShapeType="1"/>
            </p:cNvSpPr>
            <p:nvPr/>
          </p:nvSpPr>
          <p:spPr bwMode="auto">
            <a:xfrm>
              <a:off x="3408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79" name="Line 323"/>
            <p:cNvSpPr>
              <a:spLocks noChangeShapeType="1"/>
            </p:cNvSpPr>
            <p:nvPr/>
          </p:nvSpPr>
          <p:spPr bwMode="auto">
            <a:xfrm>
              <a:off x="3024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80" name="Line 324"/>
            <p:cNvSpPr>
              <a:spLocks noChangeShapeType="1"/>
            </p:cNvSpPr>
            <p:nvPr/>
          </p:nvSpPr>
          <p:spPr bwMode="auto">
            <a:xfrm>
              <a:off x="3216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81" name="Line 325"/>
            <p:cNvSpPr>
              <a:spLocks noChangeShapeType="1"/>
            </p:cNvSpPr>
            <p:nvPr/>
          </p:nvSpPr>
          <p:spPr bwMode="auto">
            <a:xfrm>
              <a:off x="2640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82" name="Line 326"/>
            <p:cNvSpPr>
              <a:spLocks noChangeShapeType="1"/>
            </p:cNvSpPr>
            <p:nvPr/>
          </p:nvSpPr>
          <p:spPr bwMode="auto">
            <a:xfrm>
              <a:off x="2832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83" name="Line 327"/>
            <p:cNvSpPr>
              <a:spLocks noChangeShapeType="1"/>
            </p:cNvSpPr>
            <p:nvPr/>
          </p:nvSpPr>
          <p:spPr bwMode="auto">
            <a:xfrm>
              <a:off x="3024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84" name="Line 328"/>
            <p:cNvSpPr>
              <a:spLocks noChangeShapeType="1"/>
            </p:cNvSpPr>
            <p:nvPr/>
          </p:nvSpPr>
          <p:spPr bwMode="auto">
            <a:xfrm>
              <a:off x="3408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85" name="Line 329"/>
            <p:cNvSpPr>
              <a:spLocks noChangeShapeType="1"/>
            </p:cNvSpPr>
            <p:nvPr/>
          </p:nvSpPr>
          <p:spPr bwMode="auto">
            <a:xfrm>
              <a:off x="2640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86" name="Line 330"/>
            <p:cNvSpPr>
              <a:spLocks noChangeShapeType="1"/>
            </p:cNvSpPr>
            <p:nvPr/>
          </p:nvSpPr>
          <p:spPr bwMode="auto">
            <a:xfrm>
              <a:off x="2640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87" name="Rectangle 331"/>
            <p:cNvSpPr>
              <a:spLocks noChangeArrowheads="1"/>
            </p:cNvSpPr>
            <p:nvPr/>
          </p:nvSpPr>
          <p:spPr bwMode="auto">
            <a:xfrm>
              <a:off x="3408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88" name="Line 332"/>
            <p:cNvSpPr>
              <a:spLocks noChangeShapeType="1"/>
            </p:cNvSpPr>
            <p:nvPr/>
          </p:nvSpPr>
          <p:spPr bwMode="auto">
            <a:xfrm>
              <a:off x="3792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89" name="Line 333"/>
            <p:cNvSpPr>
              <a:spLocks noChangeShapeType="1"/>
            </p:cNvSpPr>
            <p:nvPr/>
          </p:nvSpPr>
          <p:spPr bwMode="auto">
            <a:xfrm>
              <a:off x="3792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90" name="Line 334"/>
            <p:cNvSpPr>
              <a:spLocks noChangeShapeType="1"/>
            </p:cNvSpPr>
            <p:nvPr/>
          </p:nvSpPr>
          <p:spPr bwMode="auto">
            <a:xfrm>
              <a:off x="3984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91" name="Line 335"/>
            <p:cNvSpPr>
              <a:spLocks noChangeShapeType="1"/>
            </p:cNvSpPr>
            <p:nvPr/>
          </p:nvSpPr>
          <p:spPr bwMode="auto">
            <a:xfrm>
              <a:off x="3408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92" name="Line 336"/>
            <p:cNvSpPr>
              <a:spLocks noChangeShapeType="1"/>
            </p:cNvSpPr>
            <p:nvPr/>
          </p:nvSpPr>
          <p:spPr bwMode="auto">
            <a:xfrm>
              <a:off x="3600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93" name="Line 337"/>
            <p:cNvSpPr>
              <a:spLocks noChangeShapeType="1"/>
            </p:cNvSpPr>
            <p:nvPr/>
          </p:nvSpPr>
          <p:spPr bwMode="auto">
            <a:xfrm>
              <a:off x="3792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94" name="Line 338"/>
            <p:cNvSpPr>
              <a:spLocks noChangeShapeType="1"/>
            </p:cNvSpPr>
            <p:nvPr/>
          </p:nvSpPr>
          <p:spPr bwMode="auto">
            <a:xfrm>
              <a:off x="4176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95" name="Line 339"/>
            <p:cNvSpPr>
              <a:spLocks noChangeShapeType="1"/>
            </p:cNvSpPr>
            <p:nvPr/>
          </p:nvSpPr>
          <p:spPr bwMode="auto">
            <a:xfrm>
              <a:off x="4176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96" name="Rectangle 340"/>
            <p:cNvSpPr>
              <a:spLocks noChangeArrowheads="1"/>
            </p:cNvSpPr>
            <p:nvPr/>
          </p:nvSpPr>
          <p:spPr bwMode="auto">
            <a:xfrm>
              <a:off x="4176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97" name="Line 341"/>
            <p:cNvSpPr>
              <a:spLocks noChangeShapeType="1"/>
            </p:cNvSpPr>
            <p:nvPr/>
          </p:nvSpPr>
          <p:spPr bwMode="auto">
            <a:xfrm>
              <a:off x="4560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98" name="Line 342"/>
            <p:cNvSpPr>
              <a:spLocks noChangeShapeType="1"/>
            </p:cNvSpPr>
            <p:nvPr/>
          </p:nvSpPr>
          <p:spPr bwMode="auto">
            <a:xfrm>
              <a:off x="4944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199" name="Line 343"/>
            <p:cNvSpPr>
              <a:spLocks noChangeShapeType="1"/>
            </p:cNvSpPr>
            <p:nvPr/>
          </p:nvSpPr>
          <p:spPr bwMode="auto">
            <a:xfrm>
              <a:off x="4560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00" name="Line 344"/>
            <p:cNvSpPr>
              <a:spLocks noChangeShapeType="1"/>
            </p:cNvSpPr>
            <p:nvPr/>
          </p:nvSpPr>
          <p:spPr bwMode="auto">
            <a:xfrm>
              <a:off x="4752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01" name="Line 345"/>
            <p:cNvSpPr>
              <a:spLocks noChangeShapeType="1"/>
            </p:cNvSpPr>
            <p:nvPr/>
          </p:nvSpPr>
          <p:spPr bwMode="auto">
            <a:xfrm>
              <a:off x="4176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02" name="Line 346"/>
            <p:cNvSpPr>
              <a:spLocks noChangeShapeType="1"/>
            </p:cNvSpPr>
            <p:nvPr/>
          </p:nvSpPr>
          <p:spPr bwMode="auto">
            <a:xfrm>
              <a:off x="4368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03" name="Line 347"/>
            <p:cNvSpPr>
              <a:spLocks noChangeShapeType="1"/>
            </p:cNvSpPr>
            <p:nvPr/>
          </p:nvSpPr>
          <p:spPr bwMode="auto">
            <a:xfrm>
              <a:off x="4560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04" name="Line 348"/>
            <p:cNvSpPr>
              <a:spLocks noChangeShapeType="1"/>
            </p:cNvSpPr>
            <p:nvPr/>
          </p:nvSpPr>
          <p:spPr bwMode="auto">
            <a:xfrm>
              <a:off x="4944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05" name="Rectangle 349"/>
            <p:cNvSpPr>
              <a:spLocks noChangeArrowheads="1"/>
            </p:cNvSpPr>
            <p:nvPr/>
          </p:nvSpPr>
          <p:spPr bwMode="auto">
            <a:xfrm>
              <a:off x="4944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06" name="Line 350"/>
            <p:cNvSpPr>
              <a:spLocks noChangeShapeType="1"/>
            </p:cNvSpPr>
            <p:nvPr/>
          </p:nvSpPr>
          <p:spPr bwMode="auto">
            <a:xfrm>
              <a:off x="5328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07" name="Line 351"/>
            <p:cNvSpPr>
              <a:spLocks noChangeShapeType="1"/>
            </p:cNvSpPr>
            <p:nvPr/>
          </p:nvSpPr>
          <p:spPr bwMode="auto">
            <a:xfrm>
              <a:off x="5328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08" name="Line 352"/>
            <p:cNvSpPr>
              <a:spLocks noChangeShapeType="1"/>
            </p:cNvSpPr>
            <p:nvPr/>
          </p:nvSpPr>
          <p:spPr bwMode="auto">
            <a:xfrm>
              <a:off x="5520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09" name="Line 353"/>
            <p:cNvSpPr>
              <a:spLocks noChangeShapeType="1"/>
            </p:cNvSpPr>
            <p:nvPr/>
          </p:nvSpPr>
          <p:spPr bwMode="auto">
            <a:xfrm>
              <a:off x="4944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10" name="Line 354"/>
            <p:cNvSpPr>
              <a:spLocks noChangeShapeType="1"/>
            </p:cNvSpPr>
            <p:nvPr/>
          </p:nvSpPr>
          <p:spPr bwMode="auto">
            <a:xfrm>
              <a:off x="5136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11" name="Line 355"/>
            <p:cNvSpPr>
              <a:spLocks noChangeShapeType="1"/>
            </p:cNvSpPr>
            <p:nvPr/>
          </p:nvSpPr>
          <p:spPr bwMode="auto">
            <a:xfrm>
              <a:off x="5328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12" name="Line 356"/>
            <p:cNvSpPr>
              <a:spLocks noChangeShapeType="1"/>
            </p:cNvSpPr>
            <p:nvPr/>
          </p:nvSpPr>
          <p:spPr bwMode="auto">
            <a:xfrm>
              <a:off x="5712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13" name="Line 357"/>
            <p:cNvSpPr>
              <a:spLocks noChangeShapeType="1"/>
            </p:cNvSpPr>
            <p:nvPr/>
          </p:nvSpPr>
          <p:spPr bwMode="auto">
            <a:xfrm>
              <a:off x="5712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14" name="Rectangle 358"/>
            <p:cNvSpPr>
              <a:spLocks noChangeArrowheads="1"/>
            </p:cNvSpPr>
            <p:nvPr/>
          </p:nvSpPr>
          <p:spPr bwMode="auto">
            <a:xfrm>
              <a:off x="5712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15" name="Line 359"/>
            <p:cNvSpPr>
              <a:spLocks noChangeShapeType="1"/>
            </p:cNvSpPr>
            <p:nvPr/>
          </p:nvSpPr>
          <p:spPr bwMode="auto">
            <a:xfrm>
              <a:off x="6096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16" name="Line 360"/>
            <p:cNvSpPr>
              <a:spLocks noChangeShapeType="1"/>
            </p:cNvSpPr>
            <p:nvPr/>
          </p:nvSpPr>
          <p:spPr bwMode="auto">
            <a:xfrm>
              <a:off x="6480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17" name="Line 361"/>
            <p:cNvSpPr>
              <a:spLocks noChangeShapeType="1"/>
            </p:cNvSpPr>
            <p:nvPr/>
          </p:nvSpPr>
          <p:spPr bwMode="auto">
            <a:xfrm>
              <a:off x="6096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18" name="Line 362"/>
            <p:cNvSpPr>
              <a:spLocks noChangeShapeType="1"/>
            </p:cNvSpPr>
            <p:nvPr/>
          </p:nvSpPr>
          <p:spPr bwMode="auto">
            <a:xfrm>
              <a:off x="6288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19" name="Line 363"/>
            <p:cNvSpPr>
              <a:spLocks noChangeShapeType="1"/>
            </p:cNvSpPr>
            <p:nvPr/>
          </p:nvSpPr>
          <p:spPr bwMode="auto">
            <a:xfrm>
              <a:off x="5712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20" name="Line 364"/>
            <p:cNvSpPr>
              <a:spLocks noChangeShapeType="1"/>
            </p:cNvSpPr>
            <p:nvPr/>
          </p:nvSpPr>
          <p:spPr bwMode="auto">
            <a:xfrm>
              <a:off x="5904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21" name="Line 365"/>
            <p:cNvSpPr>
              <a:spLocks noChangeShapeType="1"/>
            </p:cNvSpPr>
            <p:nvPr/>
          </p:nvSpPr>
          <p:spPr bwMode="auto">
            <a:xfrm>
              <a:off x="6096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22" name="Line 366"/>
            <p:cNvSpPr>
              <a:spLocks noChangeShapeType="1"/>
            </p:cNvSpPr>
            <p:nvPr/>
          </p:nvSpPr>
          <p:spPr bwMode="auto">
            <a:xfrm>
              <a:off x="6480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23" name="Rectangle 367"/>
            <p:cNvSpPr>
              <a:spLocks noChangeArrowheads="1"/>
            </p:cNvSpPr>
            <p:nvPr/>
          </p:nvSpPr>
          <p:spPr bwMode="auto">
            <a:xfrm>
              <a:off x="6480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24" name="Line 368"/>
            <p:cNvSpPr>
              <a:spLocks noChangeShapeType="1"/>
            </p:cNvSpPr>
            <p:nvPr/>
          </p:nvSpPr>
          <p:spPr bwMode="auto">
            <a:xfrm>
              <a:off x="6864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25" name="Line 369"/>
            <p:cNvSpPr>
              <a:spLocks noChangeShapeType="1"/>
            </p:cNvSpPr>
            <p:nvPr/>
          </p:nvSpPr>
          <p:spPr bwMode="auto">
            <a:xfrm>
              <a:off x="6864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26" name="Line 370"/>
            <p:cNvSpPr>
              <a:spLocks noChangeShapeType="1"/>
            </p:cNvSpPr>
            <p:nvPr/>
          </p:nvSpPr>
          <p:spPr bwMode="auto">
            <a:xfrm>
              <a:off x="7056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27" name="Line 371"/>
            <p:cNvSpPr>
              <a:spLocks noChangeShapeType="1"/>
            </p:cNvSpPr>
            <p:nvPr/>
          </p:nvSpPr>
          <p:spPr bwMode="auto">
            <a:xfrm>
              <a:off x="6480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28" name="Line 372"/>
            <p:cNvSpPr>
              <a:spLocks noChangeShapeType="1"/>
            </p:cNvSpPr>
            <p:nvPr/>
          </p:nvSpPr>
          <p:spPr bwMode="auto">
            <a:xfrm>
              <a:off x="6672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29" name="Line 373"/>
            <p:cNvSpPr>
              <a:spLocks noChangeShapeType="1"/>
            </p:cNvSpPr>
            <p:nvPr/>
          </p:nvSpPr>
          <p:spPr bwMode="auto">
            <a:xfrm>
              <a:off x="6864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30" name="Line 374"/>
            <p:cNvSpPr>
              <a:spLocks noChangeShapeType="1"/>
            </p:cNvSpPr>
            <p:nvPr/>
          </p:nvSpPr>
          <p:spPr bwMode="auto">
            <a:xfrm>
              <a:off x="7248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31" name="Line 375"/>
            <p:cNvSpPr>
              <a:spLocks noChangeShapeType="1"/>
            </p:cNvSpPr>
            <p:nvPr/>
          </p:nvSpPr>
          <p:spPr bwMode="auto">
            <a:xfrm>
              <a:off x="7248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32" name="Rectangle 376"/>
            <p:cNvSpPr>
              <a:spLocks noChangeArrowheads="1"/>
            </p:cNvSpPr>
            <p:nvPr/>
          </p:nvSpPr>
          <p:spPr bwMode="auto">
            <a:xfrm>
              <a:off x="7248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33" name="Line 377"/>
            <p:cNvSpPr>
              <a:spLocks noChangeShapeType="1"/>
            </p:cNvSpPr>
            <p:nvPr/>
          </p:nvSpPr>
          <p:spPr bwMode="auto">
            <a:xfrm>
              <a:off x="7632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34" name="Line 378"/>
            <p:cNvSpPr>
              <a:spLocks noChangeShapeType="1"/>
            </p:cNvSpPr>
            <p:nvPr/>
          </p:nvSpPr>
          <p:spPr bwMode="auto">
            <a:xfrm>
              <a:off x="8016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35" name="Line 379"/>
            <p:cNvSpPr>
              <a:spLocks noChangeShapeType="1"/>
            </p:cNvSpPr>
            <p:nvPr/>
          </p:nvSpPr>
          <p:spPr bwMode="auto">
            <a:xfrm>
              <a:off x="7632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36" name="Line 380"/>
            <p:cNvSpPr>
              <a:spLocks noChangeShapeType="1"/>
            </p:cNvSpPr>
            <p:nvPr/>
          </p:nvSpPr>
          <p:spPr bwMode="auto">
            <a:xfrm>
              <a:off x="7824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37" name="Line 381"/>
            <p:cNvSpPr>
              <a:spLocks noChangeShapeType="1"/>
            </p:cNvSpPr>
            <p:nvPr/>
          </p:nvSpPr>
          <p:spPr bwMode="auto">
            <a:xfrm>
              <a:off x="7248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38" name="Line 382"/>
            <p:cNvSpPr>
              <a:spLocks noChangeShapeType="1"/>
            </p:cNvSpPr>
            <p:nvPr/>
          </p:nvSpPr>
          <p:spPr bwMode="auto">
            <a:xfrm>
              <a:off x="7440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39" name="Line 383"/>
            <p:cNvSpPr>
              <a:spLocks noChangeShapeType="1"/>
            </p:cNvSpPr>
            <p:nvPr/>
          </p:nvSpPr>
          <p:spPr bwMode="auto">
            <a:xfrm>
              <a:off x="7632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40" name="Line 384"/>
            <p:cNvSpPr>
              <a:spLocks noChangeShapeType="1"/>
            </p:cNvSpPr>
            <p:nvPr/>
          </p:nvSpPr>
          <p:spPr bwMode="auto">
            <a:xfrm>
              <a:off x="8016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41" name="Rectangle 385"/>
            <p:cNvSpPr>
              <a:spLocks noChangeArrowheads="1"/>
            </p:cNvSpPr>
            <p:nvPr/>
          </p:nvSpPr>
          <p:spPr bwMode="auto">
            <a:xfrm>
              <a:off x="8016" y="4464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42" name="Line 386"/>
            <p:cNvSpPr>
              <a:spLocks noChangeShapeType="1"/>
            </p:cNvSpPr>
            <p:nvPr/>
          </p:nvSpPr>
          <p:spPr bwMode="auto">
            <a:xfrm>
              <a:off x="8400" y="446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43" name="Line 387"/>
            <p:cNvSpPr>
              <a:spLocks noChangeShapeType="1"/>
            </p:cNvSpPr>
            <p:nvPr/>
          </p:nvSpPr>
          <p:spPr bwMode="auto">
            <a:xfrm>
              <a:off x="8400" y="504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44" name="Line 388"/>
            <p:cNvSpPr>
              <a:spLocks noChangeShapeType="1"/>
            </p:cNvSpPr>
            <p:nvPr/>
          </p:nvSpPr>
          <p:spPr bwMode="auto">
            <a:xfrm>
              <a:off x="8592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45" name="Line 389"/>
            <p:cNvSpPr>
              <a:spLocks noChangeShapeType="1"/>
            </p:cNvSpPr>
            <p:nvPr/>
          </p:nvSpPr>
          <p:spPr bwMode="auto">
            <a:xfrm>
              <a:off x="8016" y="523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46" name="Line 390"/>
            <p:cNvSpPr>
              <a:spLocks noChangeShapeType="1"/>
            </p:cNvSpPr>
            <p:nvPr/>
          </p:nvSpPr>
          <p:spPr bwMode="auto">
            <a:xfrm>
              <a:off x="8208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47" name="Line 391"/>
            <p:cNvSpPr>
              <a:spLocks noChangeShapeType="1"/>
            </p:cNvSpPr>
            <p:nvPr/>
          </p:nvSpPr>
          <p:spPr bwMode="auto">
            <a:xfrm>
              <a:off x="8400" y="484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48" name="Line 392"/>
            <p:cNvSpPr>
              <a:spLocks noChangeShapeType="1"/>
            </p:cNvSpPr>
            <p:nvPr/>
          </p:nvSpPr>
          <p:spPr bwMode="auto">
            <a:xfrm>
              <a:off x="8784" y="465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49" name="Line 393"/>
            <p:cNvSpPr>
              <a:spLocks noChangeShapeType="1"/>
            </p:cNvSpPr>
            <p:nvPr/>
          </p:nvSpPr>
          <p:spPr bwMode="auto">
            <a:xfrm>
              <a:off x="8784" y="484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50" name="Rectangle 394"/>
            <p:cNvSpPr>
              <a:spLocks noChangeArrowheads="1"/>
            </p:cNvSpPr>
            <p:nvPr/>
          </p:nvSpPr>
          <p:spPr bwMode="auto">
            <a:xfrm>
              <a:off x="2640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51" name="Line 395"/>
            <p:cNvSpPr>
              <a:spLocks noChangeShapeType="1"/>
            </p:cNvSpPr>
            <p:nvPr/>
          </p:nvSpPr>
          <p:spPr bwMode="auto">
            <a:xfrm>
              <a:off x="3024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52" name="Line 396"/>
            <p:cNvSpPr>
              <a:spLocks noChangeShapeType="1"/>
            </p:cNvSpPr>
            <p:nvPr/>
          </p:nvSpPr>
          <p:spPr bwMode="auto">
            <a:xfrm>
              <a:off x="3408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53" name="Line 397"/>
            <p:cNvSpPr>
              <a:spLocks noChangeShapeType="1"/>
            </p:cNvSpPr>
            <p:nvPr/>
          </p:nvSpPr>
          <p:spPr bwMode="auto">
            <a:xfrm>
              <a:off x="3024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54" name="Line 398"/>
            <p:cNvSpPr>
              <a:spLocks noChangeShapeType="1"/>
            </p:cNvSpPr>
            <p:nvPr/>
          </p:nvSpPr>
          <p:spPr bwMode="auto">
            <a:xfrm>
              <a:off x="3216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55" name="Line 399"/>
            <p:cNvSpPr>
              <a:spLocks noChangeShapeType="1"/>
            </p:cNvSpPr>
            <p:nvPr/>
          </p:nvSpPr>
          <p:spPr bwMode="auto">
            <a:xfrm>
              <a:off x="2640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56" name="Line 400"/>
            <p:cNvSpPr>
              <a:spLocks noChangeShapeType="1"/>
            </p:cNvSpPr>
            <p:nvPr/>
          </p:nvSpPr>
          <p:spPr bwMode="auto">
            <a:xfrm>
              <a:off x="2832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57" name="Line 401"/>
            <p:cNvSpPr>
              <a:spLocks noChangeShapeType="1"/>
            </p:cNvSpPr>
            <p:nvPr/>
          </p:nvSpPr>
          <p:spPr bwMode="auto">
            <a:xfrm>
              <a:off x="3024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58" name="Line 402"/>
            <p:cNvSpPr>
              <a:spLocks noChangeShapeType="1"/>
            </p:cNvSpPr>
            <p:nvPr/>
          </p:nvSpPr>
          <p:spPr bwMode="auto">
            <a:xfrm>
              <a:off x="3408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59" name="Line 403"/>
            <p:cNvSpPr>
              <a:spLocks noChangeShapeType="1"/>
            </p:cNvSpPr>
            <p:nvPr/>
          </p:nvSpPr>
          <p:spPr bwMode="auto">
            <a:xfrm>
              <a:off x="2640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60" name="Line 404"/>
            <p:cNvSpPr>
              <a:spLocks noChangeShapeType="1"/>
            </p:cNvSpPr>
            <p:nvPr/>
          </p:nvSpPr>
          <p:spPr bwMode="auto">
            <a:xfrm>
              <a:off x="2640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61" name="Rectangle 405"/>
            <p:cNvSpPr>
              <a:spLocks noChangeArrowheads="1"/>
            </p:cNvSpPr>
            <p:nvPr/>
          </p:nvSpPr>
          <p:spPr bwMode="auto">
            <a:xfrm>
              <a:off x="3408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62" name="Line 406"/>
            <p:cNvSpPr>
              <a:spLocks noChangeShapeType="1"/>
            </p:cNvSpPr>
            <p:nvPr/>
          </p:nvSpPr>
          <p:spPr bwMode="auto">
            <a:xfrm>
              <a:off x="3792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63" name="Line 407"/>
            <p:cNvSpPr>
              <a:spLocks noChangeShapeType="1"/>
            </p:cNvSpPr>
            <p:nvPr/>
          </p:nvSpPr>
          <p:spPr bwMode="auto">
            <a:xfrm>
              <a:off x="3792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64" name="Line 408"/>
            <p:cNvSpPr>
              <a:spLocks noChangeShapeType="1"/>
            </p:cNvSpPr>
            <p:nvPr/>
          </p:nvSpPr>
          <p:spPr bwMode="auto">
            <a:xfrm>
              <a:off x="3984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65" name="Line 409"/>
            <p:cNvSpPr>
              <a:spLocks noChangeShapeType="1"/>
            </p:cNvSpPr>
            <p:nvPr/>
          </p:nvSpPr>
          <p:spPr bwMode="auto">
            <a:xfrm>
              <a:off x="3408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66" name="Line 410"/>
            <p:cNvSpPr>
              <a:spLocks noChangeShapeType="1"/>
            </p:cNvSpPr>
            <p:nvPr/>
          </p:nvSpPr>
          <p:spPr bwMode="auto">
            <a:xfrm>
              <a:off x="3600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67" name="Line 411"/>
            <p:cNvSpPr>
              <a:spLocks noChangeShapeType="1"/>
            </p:cNvSpPr>
            <p:nvPr/>
          </p:nvSpPr>
          <p:spPr bwMode="auto">
            <a:xfrm>
              <a:off x="3792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68" name="Line 412"/>
            <p:cNvSpPr>
              <a:spLocks noChangeShapeType="1"/>
            </p:cNvSpPr>
            <p:nvPr/>
          </p:nvSpPr>
          <p:spPr bwMode="auto">
            <a:xfrm>
              <a:off x="4176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69" name="Line 413"/>
            <p:cNvSpPr>
              <a:spLocks noChangeShapeType="1"/>
            </p:cNvSpPr>
            <p:nvPr/>
          </p:nvSpPr>
          <p:spPr bwMode="auto">
            <a:xfrm>
              <a:off x="4176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70" name="Rectangle 414"/>
            <p:cNvSpPr>
              <a:spLocks noChangeArrowheads="1"/>
            </p:cNvSpPr>
            <p:nvPr/>
          </p:nvSpPr>
          <p:spPr bwMode="auto">
            <a:xfrm>
              <a:off x="4176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1" name="Line 415"/>
            <p:cNvSpPr>
              <a:spLocks noChangeShapeType="1"/>
            </p:cNvSpPr>
            <p:nvPr/>
          </p:nvSpPr>
          <p:spPr bwMode="auto">
            <a:xfrm>
              <a:off x="4560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72" name="Line 416"/>
            <p:cNvSpPr>
              <a:spLocks noChangeShapeType="1"/>
            </p:cNvSpPr>
            <p:nvPr/>
          </p:nvSpPr>
          <p:spPr bwMode="auto">
            <a:xfrm>
              <a:off x="4944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73" name="Line 417"/>
            <p:cNvSpPr>
              <a:spLocks noChangeShapeType="1"/>
            </p:cNvSpPr>
            <p:nvPr/>
          </p:nvSpPr>
          <p:spPr bwMode="auto">
            <a:xfrm>
              <a:off x="4560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74" name="Line 418"/>
            <p:cNvSpPr>
              <a:spLocks noChangeShapeType="1"/>
            </p:cNvSpPr>
            <p:nvPr/>
          </p:nvSpPr>
          <p:spPr bwMode="auto">
            <a:xfrm>
              <a:off x="4752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75" name="Line 419"/>
            <p:cNvSpPr>
              <a:spLocks noChangeShapeType="1"/>
            </p:cNvSpPr>
            <p:nvPr/>
          </p:nvSpPr>
          <p:spPr bwMode="auto">
            <a:xfrm>
              <a:off x="4176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76" name="Line 420"/>
            <p:cNvSpPr>
              <a:spLocks noChangeShapeType="1"/>
            </p:cNvSpPr>
            <p:nvPr/>
          </p:nvSpPr>
          <p:spPr bwMode="auto">
            <a:xfrm>
              <a:off x="4368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77" name="Line 421"/>
            <p:cNvSpPr>
              <a:spLocks noChangeShapeType="1"/>
            </p:cNvSpPr>
            <p:nvPr/>
          </p:nvSpPr>
          <p:spPr bwMode="auto">
            <a:xfrm>
              <a:off x="4560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78" name="Line 422"/>
            <p:cNvSpPr>
              <a:spLocks noChangeShapeType="1"/>
            </p:cNvSpPr>
            <p:nvPr/>
          </p:nvSpPr>
          <p:spPr bwMode="auto">
            <a:xfrm>
              <a:off x="4944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79" name="Rectangle 423"/>
            <p:cNvSpPr>
              <a:spLocks noChangeArrowheads="1"/>
            </p:cNvSpPr>
            <p:nvPr/>
          </p:nvSpPr>
          <p:spPr bwMode="auto">
            <a:xfrm>
              <a:off x="4944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80" name="Line 424"/>
            <p:cNvSpPr>
              <a:spLocks noChangeShapeType="1"/>
            </p:cNvSpPr>
            <p:nvPr/>
          </p:nvSpPr>
          <p:spPr bwMode="auto">
            <a:xfrm>
              <a:off x="5328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81" name="Line 425"/>
            <p:cNvSpPr>
              <a:spLocks noChangeShapeType="1"/>
            </p:cNvSpPr>
            <p:nvPr/>
          </p:nvSpPr>
          <p:spPr bwMode="auto">
            <a:xfrm>
              <a:off x="5328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82" name="Line 426"/>
            <p:cNvSpPr>
              <a:spLocks noChangeShapeType="1"/>
            </p:cNvSpPr>
            <p:nvPr/>
          </p:nvSpPr>
          <p:spPr bwMode="auto">
            <a:xfrm>
              <a:off x="5520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83" name="Line 427"/>
            <p:cNvSpPr>
              <a:spLocks noChangeShapeType="1"/>
            </p:cNvSpPr>
            <p:nvPr/>
          </p:nvSpPr>
          <p:spPr bwMode="auto">
            <a:xfrm>
              <a:off x="4944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84" name="Line 428"/>
            <p:cNvSpPr>
              <a:spLocks noChangeShapeType="1"/>
            </p:cNvSpPr>
            <p:nvPr/>
          </p:nvSpPr>
          <p:spPr bwMode="auto">
            <a:xfrm>
              <a:off x="5136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85" name="Line 429"/>
            <p:cNvSpPr>
              <a:spLocks noChangeShapeType="1"/>
            </p:cNvSpPr>
            <p:nvPr/>
          </p:nvSpPr>
          <p:spPr bwMode="auto">
            <a:xfrm>
              <a:off x="5328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86" name="Line 430"/>
            <p:cNvSpPr>
              <a:spLocks noChangeShapeType="1"/>
            </p:cNvSpPr>
            <p:nvPr/>
          </p:nvSpPr>
          <p:spPr bwMode="auto">
            <a:xfrm>
              <a:off x="5712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87" name="Line 431"/>
            <p:cNvSpPr>
              <a:spLocks noChangeShapeType="1"/>
            </p:cNvSpPr>
            <p:nvPr/>
          </p:nvSpPr>
          <p:spPr bwMode="auto">
            <a:xfrm>
              <a:off x="5712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88" name="Rectangle 432"/>
            <p:cNvSpPr>
              <a:spLocks noChangeArrowheads="1"/>
            </p:cNvSpPr>
            <p:nvPr/>
          </p:nvSpPr>
          <p:spPr bwMode="auto">
            <a:xfrm>
              <a:off x="5712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89" name="Line 433"/>
            <p:cNvSpPr>
              <a:spLocks noChangeShapeType="1"/>
            </p:cNvSpPr>
            <p:nvPr/>
          </p:nvSpPr>
          <p:spPr bwMode="auto">
            <a:xfrm>
              <a:off x="6096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90" name="Line 434"/>
            <p:cNvSpPr>
              <a:spLocks noChangeShapeType="1"/>
            </p:cNvSpPr>
            <p:nvPr/>
          </p:nvSpPr>
          <p:spPr bwMode="auto">
            <a:xfrm>
              <a:off x="6480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91" name="Line 435"/>
            <p:cNvSpPr>
              <a:spLocks noChangeShapeType="1"/>
            </p:cNvSpPr>
            <p:nvPr/>
          </p:nvSpPr>
          <p:spPr bwMode="auto">
            <a:xfrm>
              <a:off x="6096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92" name="Line 436"/>
            <p:cNvSpPr>
              <a:spLocks noChangeShapeType="1"/>
            </p:cNvSpPr>
            <p:nvPr/>
          </p:nvSpPr>
          <p:spPr bwMode="auto">
            <a:xfrm>
              <a:off x="6288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93" name="Line 437"/>
            <p:cNvSpPr>
              <a:spLocks noChangeShapeType="1"/>
            </p:cNvSpPr>
            <p:nvPr/>
          </p:nvSpPr>
          <p:spPr bwMode="auto">
            <a:xfrm>
              <a:off x="5712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94" name="Line 438"/>
            <p:cNvSpPr>
              <a:spLocks noChangeShapeType="1"/>
            </p:cNvSpPr>
            <p:nvPr/>
          </p:nvSpPr>
          <p:spPr bwMode="auto">
            <a:xfrm>
              <a:off x="5904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95" name="Line 439"/>
            <p:cNvSpPr>
              <a:spLocks noChangeShapeType="1"/>
            </p:cNvSpPr>
            <p:nvPr/>
          </p:nvSpPr>
          <p:spPr bwMode="auto">
            <a:xfrm>
              <a:off x="6096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96" name="Line 440"/>
            <p:cNvSpPr>
              <a:spLocks noChangeShapeType="1"/>
            </p:cNvSpPr>
            <p:nvPr/>
          </p:nvSpPr>
          <p:spPr bwMode="auto">
            <a:xfrm>
              <a:off x="6480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97" name="Rectangle 441"/>
            <p:cNvSpPr>
              <a:spLocks noChangeArrowheads="1"/>
            </p:cNvSpPr>
            <p:nvPr/>
          </p:nvSpPr>
          <p:spPr bwMode="auto">
            <a:xfrm>
              <a:off x="6480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98" name="Line 442"/>
            <p:cNvSpPr>
              <a:spLocks noChangeShapeType="1"/>
            </p:cNvSpPr>
            <p:nvPr/>
          </p:nvSpPr>
          <p:spPr bwMode="auto">
            <a:xfrm>
              <a:off x="6864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299" name="Line 443"/>
            <p:cNvSpPr>
              <a:spLocks noChangeShapeType="1"/>
            </p:cNvSpPr>
            <p:nvPr/>
          </p:nvSpPr>
          <p:spPr bwMode="auto">
            <a:xfrm>
              <a:off x="6864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00" name="Line 444"/>
            <p:cNvSpPr>
              <a:spLocks noChangeShapeType="1"/>
            </p:cNvSpPr>
            <p:nvPr/>
          </p:nvSpPr>
          <p:spPr bwMode="auto">
            <a:xfrm>
              <a:off x="7056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01" name="Line 445"/>
            <p:cNvSpPr>
              <a:spLocks noChangeShapeType="1"/>
            </p:cNvSpPr>
            <p:nvPr/>
          </p:nvSpPr>
          <p:spPr bwMode="auto">
            <a:xfrm>
              <a:off x="6480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02" name="Line 446"/>
            <p:cNvSpPr>
              <a:spLocks noChangeShapeType="1"/>
            </p:cNvSpPr>
            <p:nvPr/>
          </p:nvSpPr>
          <p:spPr bwMode="auto">
            <a:xfrm>
              <a:off x="6672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03" name="Line 447"/>
            <p:cNvSpPr>
              <a:spLocks noChangeShapeType="1"/>
            </p:cNvSpPr>
            <p:nvPr/>
          </p:nvSpPr>
          <p:spPr bwMode="auto">
            <a:xfrm>
              <a:off x="6864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04" name="Line 448"/>
            <p:cNvSpPr>
              <a:spLocks noChangeShapeType="1"/>
            </p:cNvSpPr>
            <p:nvPr/>
          </p:nvSpPr>
          <p:spPr bwMode="auto">
            <a:xfrm>
              <a:off x="7248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05" name="Line 449"/>
            <p:cNvSpPr>
              <a:spLocks noChangeShapeType="1"/>
            </p:cNvSpPr>
            <p:nvPr/>
          </p:nvSpPr>
          <p:spPr bwMode="auto">
            <a:xfrm>
              <a:off x="7248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06" name="Rectangle 450"/>
            <p:cNvSpPr>
              <a:spLocks noChangeArrowheads="1"/>
            </p:cNvSpPr>
            <p:nvPr/>
          </p:nvSpPr>
          <p:spPr bwMode="auto">
            <a:xfrm>
              <a:off x="7248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07" name="Line 451"/>
            <p:cNvSpPr>
              <a:spLocks noChangeShapeType="1"/>
            </p:cNvSpPr>
            <p:nvPr/>
          </p:nvSpPr>
          <p:spPr bwMode="auto">
            <a:xfrm>
              <a:off x="7632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08" name="Line 452"/>
            <p:cNvSpPr>
              <a:spLocks noChangeShapeType="1"/>
            </p:cNvSpPr>
            <p:nvPr/>
          </p:nvSpPr>
          <p:spPr bwMode="auto">
            <a:xfrm>
              <a:off x="8016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09" name="Line 453"/>
            <p:cNvSpPr>
              <a:spLocks noChangeShapeType="1"/>
            </p:cNvSpPr>
            <p:nvPr/>
          </p:nvSpPr>
          <p:spPr bwMode="auto">
            <a:xfrm>
              <a:off x="7632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10" name="Line 454"/>
            <p:cNvSpPr>
              <a:spLocks noChangeShapeType="1"/>
            </p:cNvSpPr>
            <p:nvPr/>
          </p:nvSpPr>
          <p:spPr bwMode="auto">
            <a:xfrm>
              <a:off x="7824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11" name="Line 455"/>
            <p:cNvSpPr>
              <a:spLocks noChangeShapeType="1"/>
            </p:cNvSpPr>
            <p:nvPr/>
          </p:nvSpPr>
          <p:spPr bwMode="auto">
            <a:xfrm>
              <a:off x="7248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12" name="Line 456"/>
            <p:cNvSpPr>
              <a:spLocks noChangeShapeType="1"/>
            </p:cNvSpPr>
            <p:nvPr/>
          </p:nvSpPr>
          <p:spPr bwMode="auto">
            <a:xfrm>
              <a:off x="7440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13" name="Line 457"/>
            <p:cNvSpPr>
              <a:spLocks noChangeShapeType="1"/>
            </p:cNvSpPr>
            <p:nvPr/>
          </p:nvSpPr>
          <p:spPr bwMode="auto">
            <a:xfrm>
              <a:off x="7632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14" name="Line 458"/>
            <p:cNvSpPr>
              <a:spLocks noChangeShapeType="1"/>
            </p:cNvSpPr>
            <p:nvPr/>
          </p:nvSpPr>
          <p:spPr bwMode="auto">
            <a:xfrm>
              <a:off x="8016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15" name="Rectangle 459"/>
            <p:cNvSpPr>
              <a:spLocks noChangeArrowheads="1"/>
            </p:cNvSpPr>
            <p:nvPr/>
          </p:nvSpPr>
          <p:spPr bwMode="auto">
            <a:xfrm>
              <a:off x="8016" y="5232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16" name="Line 460"/>
            <p:cNvSpPr>
              <a:spLocks noChangeShapeType="1"/>
            </p:cNvSpPr>
            <p:nvPr/>
          </p:nvSpPr>
          <p:spPr bwMode="auto">
            <a:xfrm>
              <a:off x="8400" y="523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17" name="Line 461"/>
            <p:cNvSpPr>
              <a:spLocks noChangeShapeType="1"/>
            </p:cNvSpPr>
            <p:nvPr/>
          </p:nvSpPr>
          <p:spPr bwMode="auto">
            <a:xfrm>
              <a:off x="8400" y="580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18" name="Line 462"/>
            <p:cNvSpPr>
              <a:spLocks noChangeShapeType="1"/>
            </p:cNvSpPr>
            <p:nvPr/>
          </p:nvSpPr>
          <p:spPr bwMode="auto">
            <a:xfrm>
              <a:off x="8592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19" name="Line 463"/>
            <p:cNvSpPr>
              <a:spLocks noChangeShapeType="1"/>
            </p:cNvSpPr>
            <p:nvPr/>
          </p:nvSpPr>
          <p:spPr bwMode="auto">
            <a:xfrm>
              <a:off x="8016" y="6000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20" name="Line 464"/>
            <p:cNvSpPr>
              <a:spLocks noChangeShapeType="1"/>
            </p:cNvSpPr>
            <p:nvPr/>
          </p:nvSpPr>
          <p:spPr bwMode="auto">
            <a:xfrm>
              <a:off x="8208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21" name="Line 465"/>
            <p:cNvSpPr>
              <a:spLocks noChangeShapeType="1"/>
            </p:cNvSpPr>
            <p:nvPr/>
          </p:nvSpPr>
          <p:spPr bwMode="auto">
            <a:xfrm>
              <a:off x="8400" y="561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22" name="Line 466"/>
            <p:cNvSpPr>
              <a:spLocks noChangeShapeType="1"/>
            </p:cNvSpPr>
            <p:nvPr/>
          </p:nvSpPr>
          <p:spPr bwMode="auto">
            <a:xfrm>
              <a:off x="8784" y="542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23" name="Line 467"/>
            <p:cNvSpPr>
              <a:spLocks noChangeShapeType="1"/>
            </p:cNvSpPr>
            <p:nvPr/>
          </p:nvSpPr>
          <p:spPr bwMode="auto">
            <a:xfrm>
              <a:off x="8784" y="561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24" name="Rectangle 468"/>
            <p:cNvSpPr>
              <a:spLocks noChangeArrowheads="1"/>
            </p:cNvSpPr>
            <p:nvPr/>
          </p:nvSpPr>
          <p:spPr bwMode="auto">
            <a:xfrm>
              <a:off x="2640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25" name="Line 469"/>
            <p:cNvSpPr>
              <a:spLocks noChangeShapeType="1"/>
            </p:cNvSpPr>
            <p:nvPr/>
          </p:nvSpPr>
          <p:spPr bwMode="auto">
            <a:xfrm>
              <a:off x="3024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26" name="Line 470"/>
            <p:cNvSpPr>
              <a:spLocks noChangeShapeType="1"/>
            </p:cNvSpPr>
            <p:nvPr/>
          </p:nvSpPr>
          <p:spPr bwMode="auto">
            <a:xfrm>
              <a:off x="3408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27" name="Line 471"/>
            <p:cNvSpPr>
              <a:spLocks noChangeShapeType="1"/>
            </p:cNvSpPr>
            <p:nvPr/>
          </p:nvSpPr>
          <p:spPr bwMode="auto">
            <a:xfrm>
              <a:off x="3024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28" name="Line 472"/>
            <p:cNvSpPr>
              <a:spLocks noChangeShapeType="1"/>
            </p:cNvSpPr>
            <p:nvPr/>
          </p:nvSpPr>
          <p:spPr bwMode="auto">
            <a:xfrm>
              <a:off x="3216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29" name="Line 473"/>
            <p:cNvSpPr>
              <a:spLocks noChangeShapeType="1"/>
            </p:cNvSpPr>
            <p:nvPr/>
          </p:nvSpPr>
          <p:spPr bwMode="auto">
            <a:xfrm>
              <a:off x="2640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30" name="Line 474"/>
            <p:cNvSpPr>
              <a:spLocks noChangeShapeType="1"/>
            </p:cNvSpPr>
            <p:nvPr/>
          </p:nvSpPr>
          <p:spPr bwMode="auto">
            <a:xfrm>
              <a:off x="2832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31" name="Line 475"/>
            <p:cNvSpPr>
              <a:spLocks noChangeShapeType="1"/>
            </p:cNvSpPr>
            <p:nvPr/>
          </p:nvSpPr>
          <p:spPr bwMode="auto">
            <a:xfrm>
              <a:off x="3024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32" name="Line 476"/>
            <p:cNvSpPr>
              <a:spLocks noChangeShapeType="1"/>
            </p:cNvSpPr>
            <p:nvPr/>
          </p:nvSpPr>
          <p:spPr bwMode="auto">
            <a:xfrm>
              <a:off x="3408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33" name="Line 477"/>
            <p:cNvSpPr>
              <a:spLocks noChangeShapeType="1"/>
            </p:cNvSpPr>
            <p:nvPr/>
          </p:nvSpPr>
          <p:spPr bwMode="auto">
            <a:xfrm>
              <a:off x="2640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34" name="Line 478"/>
            <p:cNvSpPr>
              <a:spLocks noChangeShapeType="1"/>
            </p:cNvSpPr>
            <p:nvPr/>
          </p:nvSpPr>
          <p:spPr bwMode="auto">
            <a:xfrm>
              <a:off x="2640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35" name="Rectangle 479"/>
            <p:cNvSpPr>
              <a:spLocks noChangeArrowheads="1"/>
            </p:cNvSpPr>
            <p:nvPr/>
          </p:nvSpPr>
          <p:spPr bwMode="auto">
            <a:xfrm>
              <a:off x="3408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36" name="Line 480"/>
            <p:cNvSpPr>
              <a:spLocks noChangeShapeType="1"/>
            </p:cNvSpPr>
            <p:nvPr/>
          </p:nvSpPr>
          <p:spPr bwMode="auto">
            <a:xfrm>
              <a:off x="3792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37" name="Line 481"/>
            <p:cNvSpPr>
              <a:spLocks noChangeShapeType="1"/>
            </p:cNvSpPr>
            <p:nvPr/>
          </p:nvSpPr>
          <p:spPr bwMode="auto">
            <a:xfrm>
              <a:off x="3792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38" name="Line 482"/>
            <p:cNvSpPr>
              <a:spLocks noChangeShapeType="1"/>
            </p:cNvSpPr>
            <p:nvPr/>
          </p:nvSpPr>
          <p:spPr bwMode="auto">
            <a:xfrm>
              <a:off x="3984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39" name="Line 483"/>
            <p:cNvSpPr>
              <a:spLocks noChangeShapeType="1"/>
            </p:cNvSpPr>
            <p:nvPr/>
          </p:nvSpPr>
          <p:spPr bwMode="auto">
            <a:xfrm>
              <a:off x="3408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40" name="Line 484"/>
            <p:cNvSpPr>
              <a:spLocks noChangeShapeType="1"/>
            </p:cNvSpPr>
            <p:nvPr/>
          </p:nvSpPr>
          <p:spPr bwMode="auto">
            <a:xfrm>
              <a:off x="3600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41" name="Line 485"/>
            <p:cNvSpPr>
              <a:spLocks noChangeShapeType="1"/>
            </p:cNvSpPr>
            <p:nvPr/>
          </p:nvSpPr>
          <p:spPr bwMode="auto">
            <a:xfrm>
              <a:off x="3792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42" name="Line 486"/>
            <p:cNvSpPr>
              <a:spLocks noChangeShapeType="1"/>
            </p:cNvSpPr>
            <p:nvPr/>
          </p:nvSpPr>
          <p:spPr bwMode="auto">
            <a:xfrm>
              <a:off x="4176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43" name="Line 487"/>
            <p:cNvSpPr>
              <a:spLocks noChangeShapeType="1"/>
            </p:cNvSpPr>
            <p:nvPr/>
          </p:nvSpPr>
          <p:spPr bwMode="auto">
            <a:xfrm>
              <a:off x="4176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44" name="Rectangle 488"/>
            <p:cNvSpPr>
              <a:spLocks noChangeArrowheads="1"/>
            </p:cNvSpPr>
            <p:nvPr/>
          </p:nvSpPr>
          <p:spPr bwMode="auto">
            <a:xfrm>
              <a:off x="4176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45" name="Line 489"/>
            <p:cNvSpPr>
              <a:spLocks noChangeShapeType="1"/>
            </p:cNvSpPr>
            <p:nvPr/>
          </p:nvSpPr>
          <p:spPr bwMode="auto">
            <a:xfrm>
              <a:off x="4560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46" name="Line 490"/>
            <p:cNvSpPr>
              <a:spLocks noChangeShapeType="1"/>
            </p:cNvSpPr>
            <p:nvPr/>
          </p:nvSpPr>
          <p:spPr bwMode="auto">
            <a:xfrm>
              <a:off x="4944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47" name="Line 491"/>
            <p:cNvSpPr>
              <a:spLocks noChangeShapeType="1"/>
            </p:cNvSpPr>
            <p:nvPr/>
          </p:nvSpPr>
          <p:spPr bwMode="auto">
            <a:xfrm>
              <a:off x="4560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48" name="Line 492"/>
            <p:cNvSpPr>
              <a:spLocks noChangeShapeType="1"/>
            </p:cNvSpPr>
            <p:nvPr/>
          </p:nvSpPr>
          <p:spPr bwMode="auto">
            <a:xfrm>
              <a:off x="4752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49" name="Line 493"/>
            <p:cNvSpPr>
              <a:spLocks noChangeShapeType="1"/>
            </p:cNvSpPr>
            <p:nvPr/>
          </p:nvSpPr>
          <p:spPr bwMode="auto">
            <a:xfrm>
              <a:off x="4176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50" name="Line 494"/>
            <p:cNvSpPr>
              <a:spLocks noChangeShapeType="1"/>
            </p:cNvSpPr>
            <p:nvPr/>
          </p:nvSpPr>
          <p:spPr bwMode="auto">
            <a:xfrm>
              <a:off x="4368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51" name="Line 495"/>
            <p:cNvSpPr>
              <a:spLocks noChangeShapeType="1"/>
            </p:cNvSpPr>
            <p:nvPr/>
          </p:nvSpPr>
          <p:spPr bwMode="auto">
            <a:xfrm>
              <a:off x="4560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52" name="Line 496"/>
            <p:cNvSpPr>
              <a:spLocks noChangeShapeType="1"/>
            </p:cNvSpPr>
            <p:nvPr/>
          </p:nvSpPr>
          <p:spPr bwMode="auto">
            <a:xfrm>
              <a:off x="4944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53" name="Rectangle 497"/>
            <p:cNvSpPr>
              <a:spLocks noChangeArrowheads="1"/>
            </p:cNvSpPr>
            <p:nvPr/>
          </p:nvSpPr>
          <p:spPr bwMode="auto">
            <a:xfrm>
              <a:off x="4944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54" name="Line 498"/>
            <p:cNvSpPr>
              <a:spLocks noChangeShapeType="1"/>
            </p:cNvSpPr>
            <p:nvPr/>
          </p:nvSpPr>
          <p:spPr bwMode="auto">
            <a:xfrm>
              <a:off x="5328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55" name="Line 499"/>
            <p:cNvSpPr>
              <a:spLocks noChangeShapeType="1"/>
            </p:cNvSpPr>
            <p:nvPr/>
          </p:nvSpPr>
          <p:spPr bwMode="auto">
            <a:xfrm>
              <a:off x="5328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56" name="Line 500"/>
            <p:cNvSpPr>
              <a:spLocks noChangeShapeType="1"/>
            </p:cNvSpPr>
            <p:nvPr/>
          </p:nvSpPr>
          <p:spPr bwMode="auto">
            <a:xfrm>
              <a:off x="5520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57" name="Line 501"/>
            <p:cNvSpPr>
              <a:spLocks noChangeShapeType="1"/>
            </p:cNvSpPr>
            <p:nvPr/>
          </p:nvSpPr>
          <p:spPr bwMode="auto">
            <a:xfrm>
              <a:off x="4944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58" name="Line 502"/>
            <p:cNvSpPr>
              <a:spLocks noChangeShapeType="1"/>
            </p:cNvSpPr>
            <p:nvPr/>
          </p:nvSpPr>
          <p:spPr bwMode="auto">
            <a:xfrm>
              <a:off x="5136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59" name="Line 503"/>
            <p:cNvSpPr>
              <a:spLocks noChangeShapeType="1"/>
            </p:cNvSpPr>
            <p:nvPr/>
          </p:nvSpPr>
          <p:spPr bwMode="auto">
            <a:xfrm>
              <a:off x="5328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60" name="Line 504"/>
            <p:cNvSpPr>
              <a:spLocks noChangeShapeType="1"/>
            </p:cNvSpPr>
            <p:nvPr/>
          </p:nvSpPr>
          <p:spPr bwMode="auto">
            <a:xfrm>
              <a:off x="5712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61" name="Line 505"/>
            <p:cNvSpPr>
              <a:spLocks noChangeShapeType="1"/>
            </p:cNvSpPr>
            <p:nvPr/>
          </p:nvSpPr>
          <p:spPr bwMode="auto">
            <a:xfrm>
              <a:off x="5712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62" name="Rectangle 506"/>
            <p:cNvSpPr>
              <a:spLocks noChangeArrowheads="1"/>
            </p:cNvSpPr>
            <p:nvPr/>
          </p:nvSpPr>
          <p:spPr bwMode="auto">
            <a:xfrm>
              <a:off x="5712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63" name="Line 507"/>
            <p:cNvSpPr>
              <a:spLocks noChangeShapeType="1"/>
            </p:cNvSpPr>
            <p:nvPr/>
          </p:nvSpPr>
          <p:spPr bwMode="auto">
            <a:xfrm>
              <a:off x="6096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64" name="Line 508"/>
            <p:cNvSpPr>
              <a:spLocks noChangeShapeType="1"/>
            </p:cNvSpPr>
            <p:nvPr/>
          </p:nvSpPr>
          <p:spPr bwMode="auto">
            <a:xfrm>
              <a:off x="6480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65" name="Line 509"/>
            <p:cNvSpPr>
              <a:spLocks noChangeShapeType="1"/>
            </p:cNvSpPr>
            <p:nvPr/>
          </p:nvSpPr>
          <p:spPr bwMode="auto">
            <a:xfrm>
              <a:off x="6096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66" name="Line 510"/>
            <p:cNvSpPr>
              <a:spLocks noChangeShapeType="1"/>
            </p:cNvSpPr>
            <p:nvPr/>
          </p:nvSpPr>
          <p:spPr bwMode="auto">
            <a:xfrm>
              <a:off x="6288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67" name="Line 511"/>
            <p:cNvSpPr>
              <a:spLocks noChangeShapeType="1"/>
            </p:cNvSpPr>
            <p:nvPr/>
          </p:nvSpPr>
          <p:spPr bwMode="auto">
            <a:xfrm>
              <a:off x="5712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68" name="Line 512"/>
            <p:cNvSpPr>
              <a:spLocks noChangeShapeType="1"/>
            </p:cNvSpPr>
            <p:nvPr/>
          </p:nvSpPr>
          <p:spPr bwMode="auto">
            <a:xfrm>
              <a:off x="5904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69" name="Line 513"/>
            <p:cNvSpPr>
              <a:spLocks noChangeShapeType="1"/>
            </p:cNvSpPr>
            <p:nvPr/>
          </p:nvSpPr>
          <p:spPr bwMode="auto">
            <a:xfrm>
              <a:off x="6096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70" name="Line 514"/>
            <p:cNvSpPr>
              <a:spLocks noChangeShapeType="1"/>
            </p:cNvSpPr>
            <p:nvPr/>
          </p:nvSpPr>
          <p:spPr bwMode="auto">
            <a:xfrm>
              <a:off x="6480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71" name="Rectangle 515"/>
            <p:cNvSpPr>
              <a:spLocks noChangeArrowheads="1"/>
            </p:cNvSpPr>
            <p:nvPr/>
          </p:nvSpPr>
          <p:spPr bwMode="auto">
            <a:xfrm>
              <a:off x="6480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2" name="Line 516"/>
            <p:cNvSpPr>
              <a:spLocks noChangeShapeType="1"/>
            </p:cNvSpPr>
            <p:nvPr/>
          </p:nvSpPr>
          <p:spPr bwMode="auto">
            <a:xfrm>
              <a:off x="6864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73" name="Line 517"/>
            <p:cNvSpPr>
              <a:spLocks noChangeShapeType="1"/>
            </p:cNvSpPr>
            <p:nvPr/>
          </p:nvSpPr>
          <p:spPr bwMode="auto">
            <a:xfrm>
              <a:off x="6864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74" name="Line 518"/>
            <p:cNvSpPr>
              <a:spLocks noChangeShapeType="1"/>
            </p:cNvSpPr>
            <p:nvPr/>
          </p:nvSpPr>
          <p:spPr bwMode="auto">
            <a:xfrm>
              <a:off x="7056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75" name="Line 519"/>
            <p:cNvSpPr>
              <a:spLocks noChangeShapeType="1"/>
            </p:cNvSpPr>
            <p:nvPr/>
          </p:nvSpPr>
          <p:spPr bwMode="auto">
            <a:xfrm>
              <a:off x="6480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76" name="Line 520"/>
            <p:cNvSpPr>
              <a:spLocks noChangeShapeType="1"/>
            </p:cNvSpPr>
            <p:nvPr/>
          </p:nvSpPr>
          <p:spPr bwMode="auto">
            <a:xfrm>
              <a:off x="6672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77" name="Line 521"/>
            <p:cNvSpPr>
              <a:spLocks noChangeShapeType="1"/>
            </p:cNvSpPr>
            <p:nvPr/>
          </p:nvSpPr>
          <p:spPr bwMode="auto">
            <a:xfrm>
              <a:off x="6864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78" name="Line 522"/>
            <p:cNvSpPr>
              <a:spLocks noChangeShapeType="1"/>
            </p:cNvSpPr>
            <p:nvPr/>
          </p:nvSpPr>
          <p:spPr bwMode="auto">
            <a:xfrm>
              <a:off x="7248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79" name="Line 523"/>
            <p:cNvSpPr>
              <a:spLocks noChangeShapeType="1"/>
            </p:cNvSpPr>
            <p:nvPr/>
          </p:nvSpPr>
          <p:spPr bwMode="auto">
            <a:xfrm>
              <a:off x="7248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80" name="Rectangle 524"/>
            <p:cNvSpPr>
              <a:spLocks noChangeArrowheads="1"/>
            </p:cNvSpPr>
            <p:nvPr/>
          </p:nvSpPr>
          <p:spPr bwMode="auto">
            <a:xfrm>
              <a:off x="7248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81" name="Line 525"/>
            <p:cNvSpPr>
              <a:spLocks noChangeShapeType="1"/>
            </p:cNvSpPr>
            <p:nvPr/>
          </p:nvSpPr>
          <p:spPr bwMode="auto">
            <a:xfrm>
              <a:off x="7632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82" name="Line 526"/>
            <p:cNvSpPr>
              <a:spLocks noChangeShapeType="1"/>
            </p:cNvSpPr>
            <p:nvPr/>
          </p:nvSpPr>
          <p:spPr bwMode="auto">
            <a:xfrm>
              <a:off x="8016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83" name="Line 527"/>
            <p:cNvSpPr>
              <a:spLocks noChangeShapeType="1"/>
            </p:cNvSpPr>
            <p:nvPr/>
          </p:nvSpPr>
          <p:spPr bwMode="auto">
            <a:xfrm>
              <a:off x="7632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84" name="Line 528"/>
            <p:cNvSpPr>
              <a:spLocks noChangeShapeType="1"/>
            </p:cNvSpPr>
            <p:nvPr/>
          </p:nvSpPr>
          <p:spPr bwMode="auto">
            <a:xfrm>
              <a:off x="7824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85" name="Line 529"/>
            <p:cNvSpPr>
              <a:spLocks noChangeShapeType="1"/>
            </p:cNvSpPr>
            <p:nvPr/>
          </p:nvSpPr>
          <p:spPr bwMode="auto">
            <a:xfrm>
              <a:off x="7248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86" name="Line 530"/>
            <p:cNvSpPr>
              <a:spLocks noChangeShapeType="1"/>
            </p:cNvSpPr>
            <p:nvPr/>
          </p:nvSpPr>
          <p:spPr bwMode="auto">
            <a:xfrm>
              <a:off x="7440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87" name="Line 531"/>
            <p:cNvSpPr>
              <a:spLocks noChangeShapeType="1"/>
            </p:cNvSpPr>
            <p:nvPr/>
          </p:nvSpPr>
          <p:spPr bwMode="auto">
            <a:xfrm>
              <a:off x="7632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88" name="Line 532"/>
            <p:cNvSpPr>
              <a:spLocks noChangeShapeType="1"/>
            </p:cNvSpPr>
            <p:nvPr/>
          </p:nvSpPr>
          <p:spPr bwMode="auto">
            <a:xfrm>
              <a:off x="8016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89" name="Rectangle 533"/>
            <p:cNvSpPr>
              <a:spLocks noChangeArrowheads="1"/>
            </p:cNvSpPr>
            <p:nvPr/>
          </p:nvSpPr>
          <p:spPr bwMode="auto">
            <a:xfrm>
              <a:off x="8016" y="6000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90" name="Line 534"/>
            <p:cNvSpPr>
              <a:spLocks noChangeShapeType="1"/>
            </p:cNvSpPr>
            <p:nvPr/>
          </p:nvSpPr>
          <p:spPr bwMode="auto">
            <a:xfrm>
              <a:off x="8400" y="600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91" name="Line 535"/>
            <p:cNvSpPr>
              <a:spLocks noChangeShapeType="1"/>
            </p:cNvSpPr>
            <p:nvPr/>
          </p:nvSpPr>
          <p:spPr bwMode="auto">
            <a:xfrm>
              <a:off x="8400" y="6576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92" name="Line 536"/>
            <p:cNvSpPr>
              <a:spLocks noChangeShapeType="1"/>
            </p:cNvSpPr>
            <p:nvPr/>
          </p:nvSpPr>
          <p:spPr bwMode="auto">
            <a:xfrm>
              <a:off x="8592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93" name="Line 537"/>
            <p:cNvSpPr>
              <a:spLocks noChangeShapeType="1"/>
            </p:cNvSpPr>
            <p:nvPr/>
          </p:nvSpPr>
          <p:spPr bwMode="auto">
            <a:xfrm>
              <a:off x="8016" y="6768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94" name="Line 538"/>
            <p:cNvSpPr>
              <a:spLocks noChangeShapeType="1"/>
            </p:cNvSpPr>
            <p:nvPr/>
          </p:nvSpPr>
          <p:spPr bwMode="auto">
            <a:xfrm>
              <a:off x="8208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95" name="Line 539"/>
            <p:cNvSpPr>
              <a:spLocks noChangeShapeType="1"/>
            </p:cNvSpPr>
            <p:nvPr/>
          </p:nvSpPr>
          <p:spPr bwMode="auto">
            <a:xfrm>
              <a:off x="8400" y="6384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96" name="Line 540"/>
            <p:cNvSpPr>
              <a:spLocks noChangeShapeType="1"/>
            </p:cNvSpPr>
            <p:nvPr/>
          </p:nvSpPr>
          <p:spPr bwMode="auto">
            <a:xfrm>
              <a:off x="8784" y="619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97" name="Line 541"/>
            <p:cNvSpPr>
              <a:spLocks noChangeShapeType="1"/>
            </p:cNvSpPr>
            <p:nvPr/>
          </p:nvSpPr>
          <p:spPr bwMode="auto">
            <a:xfrm>
              <a:off x="8784" y="638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398" name="Rectangle 542"/>
            <p:cNvSpPr>
              <a:spLocks noChangeArrowheads="1"/>
            </p:cNvSpPr>
            <p:nvPr/>
          </p:nvSpPr>
          <p:spPr bwMode="auto">
            <a:xfrm>
              <a:off x="2640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99" name="Line 543"/>
            <p:cNvSpPr>
              <a:spLocks noChangeShapeType="1"/>
            </p:cNvSpPr>
            <p:nvPr/>
          </p:nvSpPr>
          <p:spPr bwMode="auto">
            <a:xfrm>
              <a:off x="3024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0" name="Line 544"/>
            <p:cNvSpPr>
              <a:spLocks noChangeShapeType="1"/>
            </p:cNvSpPr>
            <p:nvPr/>
          </p:nvSpPr>
          <p:spPr bwMode="auto">
            <a:xfrm>
              <a:off x="3408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1" name="Line 545"/>
            <p:cNvSpPr>
              <a:spLocks noChangeShapeType="1"/>
            </p:cNvSpPr>
            <p:nvPr/>
          </p:nvSpPr>
          <p:spPr bwMode="auto">
            <a:xfrm>
              <a:off x="3024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2" name="Line 546"/>
            <p:cNvSpPr>
              <a:spLocks noChangeShapeType="1"/>
            </p:cNvSpPr>
            <p:nvPr/>
          </p:nvSpPr>
          <p:spPr bwMode="auto">
            <a:xfrm>
              <a:off x="3216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3" name="Line 547"/>
            <p:cNvSpPr>
              <a:spLocks noChangeShapeType="1"/>
            </p:cNvSpPr>
            <p:nvPr/>
          </p:nvSpPr>
          <p:spPr bwMode="auto">
            <a:xfrm>
              <a:off x="2640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4" name="Line 548"/>
            <p:cNvSpPr>
              <a:spLocks noChangeShapeType="1"/>
            </p:cNvSpPr>
            <p:nvPr/>
          </p:nvSpPr>
          <p:spPr bwMode="auto">
            <a:xfrm>
              <a:off x="2832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5" name="Line 549"/>
            <p:cNvSpPr>
              <a:spLocks noChangeShapeType="1"/>
            </p:cNvSpPr>
            <p:nvPr/>
          </p:nvSpPr>
          <p:spPr bwMode="auto">
            <a:xfrm>
              <a:off x="3024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6" name="Line 550"/>
            <p:cNvSpPr>
              <a:spLocks noChangeShapeType="1"/>
            </p:cNvSpPr>
            <p:nvPr/>
          </p:nvSpPr>
          <p:spPr bwMode="auto">
            <a:xfrm>
              <a:off x="3408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7" name="Line 551"/>
            <p:cNvSpPr>
              <a:spLocks noChangeShapeType="1"/>
            </p:cNvSpPr>
            <p:nvPr/>
          </p:nvSpPr>
          <p:spPr bwMode="auto">
            <a:xfrm>
              <a:off x="2640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8" name="Line 552"/>
            <p:cNvSpPr>
              <a:spLocks noChangeShapeType="1"/>
            </p:cNvSpPr>
            <p:nvPr/>
          </p:nvSpPr>
          <p:spPr bwMode="auto">
            <a:xfrm>
              <a:off x="2640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09" name="Rectangle 553"/>
            <p:cNvSpPr>
              <a:spLocks noChangeArrowheads="1"/>
            </p:cNvSpPr>
            <p:nvPr/>
          </p:nvSpPr>
          <p:spPr bwMode="auto">
            <a:xfrm>
              <a:off x="3408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10" name="Line 554"/>
            <p:cNvSpPr>
              <a:spLocks noChangeShapeType="1"/>
            </p:cNvSpPr>
            <p:nvPr/>
          </p:nvSpPr>
          <p:spPr bwMode="auto">
            <a:xfrm>
              <a:off x="3792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11" name="Line 555"/>
            <p:cNvSpPr>
              <a:spLocks noChangeShapeType="1"/>
            </p:cNvSpPr>
            <p:nvPr/>
          </p:nvSpPr>
          <p:spPr bwMode="auto">
            <a:xfrm>
              <a:off x="3792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12" name="Line 556"/>
            <p:cNvSpPr>
              <a:spLocks noChangeShapeType="1"/>
            </p:cNvSpPr>
            <p:nvPr/>
          </p:nvSpPr>
          <p:spPr bwMode="auto">
            <a:xfrm>
              <a:off x="3984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13" name="Line 557"/>
            <p:cNvSpPr>
              <a:spLocks noChangeShapeType="1"/>
            </p:cNvSpPr>
            <p:nvPr/>
          </p:nvSpPr>
          <p:spPr bwMode="auto">
            <a:xfrm>
              <a:off x="3408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14" name="Line 558"/>
            <p:cNvSpPr>
              <a:spLocks noChangeShapeType="1"/>
            </p:cNvSpPr>
            <p:nvPr/>
          </p:nvSpPr>
          <p:spPr bwMode="auto">
            <a:xfrm>
              <a:off x="3600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15" name="Line 559"/>
            <p:cNvSpPr>
              <a:spLocks noChangeShapeType="1"/>
            </p:cNvSpPr>
            <p:nvPr/>
          </p:nvSpPr>
          <p:spPr bwMode="auto">
            <a:xfrm>
              <a:off x="3792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16" name="Line 560"/>
            <p:cNvSpPr>
              <a:spLocks noChangeShapeType="1"/>
            </p:cNvSpPr>
            <p:nvPr/>
          </p:nvSpPr>
          <p:spPr bwMode="auto">
            <a:xfrm>
              <a:off x="4176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17" name="Line 561"/>
            <p:cNvSpPr>
              <a:spLocks noChangeShapeType="1"/>
            </p:cNvSpPr>
            <p:nvPr/>
          </p:nvSpPr>
          <p:spPr bwMode="auto">
            <a:xfrm>
              <a:off x="4176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18" name="Rectangle 562"/>
            <p:cNvSpPr>
              <a:spLocks noChangeArrowheads="1"/>
            </p:cNvSpPr>
            <p:nvPr/>
          </p:nvSpPr>
          <p:spPr bwMode="auto">
            <a:xfrm>
              <a:off x="4176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19" name="Line 563"/>
            <p:cNvSpPr>
              <a:spLocks noChangeShapeType="1"/>
            </p:cNvSpPr>
            <p:nvPr/>
          </p:nvSpPr>
          <p:spPr bwMode="auto">
            <a:xfrm>
              <a:off x="4560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20" name="Line 564"/>
            <p:cNvSpPr>
              <a:spLocks noChangeShapeType="1"/>
            </p:cNvSpPr>
            <p:nvPr/>
          </p:nvSpPr>
          <p:spPr bwMode="auto">
            <a:xfrm>
              <a:off x="4944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21" name="Line 565"/>
            <p:cNvSpPr>
              <a:spLocks noChangeShapeType="1"/>
            </p:cNvSpPr>
            <p:nvPr/>
          </p:nvSpPr>
          <p:spPr bwMode="auto">
            <a:xfrm>
              <a:off x="4560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22" name="Line 566"/>
            <p:cNvSpPr>
              <a:spLocks noChangeShapeType="1"/>
            </p:cNvSpPr>
            <p:nvPr/>
          </p:nvSpPr>
          <p:spPr bwMode="auto">
            <a:xfrm>
              <a:off x="4752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23" name="Line 567"/>
            <p:cNvSpPr>
              <a:spLocks noChangeShapeType="1"/>
            </p:cNvSpPr>
            <p:nvPr/>
          </p:nvSpPr>
          <p:spPr bwMode="auto">
            <a:xfrm>
              <a:off x="4176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24" name="Line 568"/>
            <p:cNvSpPr>
              <a:spLocks noChangeShapeType="1"/>
            </p:cNvSpPr>
            <p:nvPr/>
          </p:nvSpPr>
          <p:spPr bwMode="auto">
            <a:xfrm>
              <a:off x="4368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25" name="Line 569"/>
            <p:cNvSpPr>
              <a:spLocks noChangeShapeType="1"/>
            </p:cNvSpPr>
            <p:nvPr/>
          </p:nvSpPr>
          <p:spPr bwMode="auto">
            <a:xfrm>
              <a:off x="4560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26" name="Line 570"/>
            <p:cNvSpPr>
              <a:spLocks noChangeShapeType="1"/>
            </p:cNvSpPr>
            <p:nvPr/>
          </p:nvSpPr>
          <p:spPr bwMode="auto">
            <a:xfrm>
              <a:off x="4944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27" name="Rectangle 571"/>
            <p:cNvSpPr>
              <a:spLocks noChangeArrowheads="1"/>
            </p:cNvSpPr>
            <p:nvPr/>
          </p:nvSpPr>
          <p:spPr bwMode="auto">
            <a:xfrm>
              <a:off x="4944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28" name="Line 572"/>
            <p:cNvSpPr>
              <a:spLocks noChangeShapeType="1"/>
            </p:cNvSpPr>
            <p:nvPr/>
          </p:nvSpPr>
          <p:spPr bwMode="auto">
            <a:xfrm>
              <a:off x="5328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29" name="Line 573"/>
            <p:cNvSpPr>
              <a:spLocks noChangeShapeType="1"/>
            </p:cNvSpPr>
            <p:nvPr/>
          </p:nvSpPr>
          <p:spPr bwMode="auto">
            <a:xfrm>
              <a:off x="5328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30" name="Line 574"/>
            <p:cNvSpPr>
              <a:spLocks noChangeShapeType="1"/>
            </p:cNvSpPr>
            <p:nvPr/>
          </p:nvSpPr>
          <p:spPr bwMode="auto">
            <a:xfrm>
              <a:off x="5520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31" name="Line 575"/>
            <p:cNvSpPr>
              <a:spLocks noChangeShapeType="1"/>
            </p:cNvSpPr>
            <p:nvPr/>
          </p:nvSpPr>
          <p:spPr bwMode="auto">
            <a:xfrm>
              <a:off x="4944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32" name="Line 576"/>
            <p:cNvSpPr>
              <a:spLocks noChangeShapeType="1"/>
            </p:cNvSpPr>
            <p:nvPr/>
          </p:nvSpPr>
          <p:spPr bwMode="auto">
            <a:xfrm>
              <a:off x="5136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33" name="Line 577"/>
            <p:cNvSpPr>
              <a:spLocks noChangeShapeType="1"/>
            </p:cNvSpPr>
            <p:nvPr/>
          </p:nvSpPr>
          <p:spPr bwMode="auto">
            <a:xfrm>
              <a:off x="5328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34" name="Line 578"/>
            <p:cNvSpPr>
              <a:spLocks noChangeShapeType="1"/>
            </p:cNvSpPr>
            <p:nvPr/>
          </p:nvSpPr>
          <p:spPr bwMode="auto">
            <a:xfrm>
              <a:off x="5712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35" name="Line 579"/>
            <p:cNvSpPr>
              <a:spLocks noChangeShapeType="1"/>
            </p:cNvSpPr>
            <p:nvPr/>
          </p:nvSpPr>
          <p:spPr bwMode="auto">
            <a:xfrm>
              <a:off x="5712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36" name="Rectangle 580"/>
            <p:cNvSpPr>
              <a:spLocks noChangeArrowheads="1"/>
            </p:cNvSpPr>
            <p:nvPr/>
          </p:nvSpPr>
          <p:spPr bwMode="auto">
            <a:xfrm>
              <a:off x="5712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37" name="Line 581"/>
            <p:cNvSpPr>
              <a:spLocks noChangeShapeType="1"/>
            </p:cNvSpPr>
            <p:nvPr/>
          </p:nvSpPr>
          <p:spPr bwMode="auto">
            <a:xfrm>
              <a:off x="6096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38" name="Line 582"/>
            <p:cNvSpPr>
              <a:spLocks noChangeShapeType="1"/>
            </p:cNvSpPr>
            <p:nvPr/>
          </p:nvSpPr>
          <p:spPr bwMode="auto">
            <a:xfrm>
              <a:off x="6480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39" name="Line 583"/>
            <p:cNvSpPr>
              <a:spLocks noChangeShapeType="1"/>
            </p:cNvSpPr>
            <p:nvPr/>
          </p:nvSpPr>
          <p:spPr bwMode="auto">
            <a:xfrm>
              <a:off x="6096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40" name="Line 584"/>
            <p:cNvSpPr>
              <a:spLocks noChangeShapeType="1"/>
            </p:cNvSpPr>
            <p:nvPr/>
          </p:nvSpPr>
          <p:spPr bwMode="auto">
            <a:xfrm>
              <a:off x="6288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41" name="Line 585"/>
            <p:cNvSpPr>
              <a:spLocks noChangeShapeType="1"/>
            </p:cNvSpPr>
            <p:nvPr/>
          </p:nvSpPr>
          <p:spPr bwMode="auto">
            <a:xfrm>
              <a:off x="5712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42" name="Line 586"/>
            <p:cNvSpPr>
              <a:spLocks noChangeShapeType="1"/>
            </p:cNvSpPr>
            <p:nvPr/>
          </p:nvSpPr>
          <p:spPr bwMode="auto">
            <a:xfrm>
              <a:off x="5904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43" name="Line 587"/>
            <p:cNvSpPr>
              <a:spLocks noChangeShapeType="1"/>
            </p:cNvSpPr>
            <p:nvPr/>
          </p:nvSpPr>
          <p:spPr bwMode="auto">
            <a:xfrm>
              <a:off x="6096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44" name="Line 588"/>
            <p:cNvSpPr>
              <a:spLocks noChangeShapeType="1"/>
            </p:cNvSpPr>
            <p:nvPr/>
          </p:nvSpPr>
          <p:spPr bwMode="auto">
            <a:xfrm>
              <a:off x="6480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45" name="Rectangle 589"/>
            <p:cNvSpPr>
              <a:spLocks noChangeArrowheads="1"/>
            </p:cNvSpPr>
            <p:nvPr/>
          </p:nvSpPr>
          <p:spPr bwMode="auto">
            <a:xfrm>
              <a:off x="6480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46" name="Line 590"/>
            <p:cNvSpPr>
              <a:spLocks noChangeShapeType="1"/>
            </p:cNvSpPr>
            <p:nvPr/>
          </p:nvSpPr>
          <p:spPr bwMode="auto">
            <a:xfrm>
              <a:off x="6864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47" name="Line 591"/>
            <p:cNvSpPr>
              <a:spLocks noChangeShapeType="1"/>
            </p:cNvSpPr>
            <p:nvPr/>
          </p:nvSpPr>
          <p:spPr bwMode="auto">
            <a:xfrm>
              <a:off x="6864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48" name="Line 592"/>
            <p:cNvSpPr>
              <a:spLocks noChangeShapeType="1"/>
            </p:cNvSpPr>
            <p:nvPr/>
          </p:nvSpPr>
          <p:spPr bwMode="auto">
            <a:xfrm>
              <a:off x="7056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49" name="Line 593"/>
            <p:cNvSpPr>
              <a:spLocks noChangeShapeType="1"/>
            </p:cNvSpPr>
            <p:nvPr/>
          </p:nvSpPr>
          <p:spPr bwMode="auto">
            <a:xfrm>
              <a:off x="6480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50" name="Line 594"/>
            <p:cNvSpPr>
              <a:spLocks noChangeShapeType="1"/>
            </p:cNvSpPr>
            <p:nvPr/>
          </p:nvSpPr>
          <p:spPr bwMode="auto">
            <a:xfrm>
              <a:off x="6672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51" name="Line 595"/>
            <p:cNvSpPr>
              <a:spLocks noChangeShapeType="1"/>
            </p:cNvSpPr>
            <p:nvPr/>
          </p:nvSpPr>
          <p:spPr bwMode="auto">
            <a:xfrm>
              <a:off x="6864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52" name="Line 596"/>
            <p:cNvSpPr>
              <a:spLocks noChangeShapeType="1"/>
            </p:cNvSpPr>
            <p:nvPr/>
          </p:nvSpPr>
          <p:spPr bwMode="auto">
            <a:xfrm>
              <a:off x="7248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53" name="Line 597"/>
            <p:cNvSpPr>
              <a:spLocks noChangeShapeType="1"/>
            </p:cNvSpPr>
            <p:nvPr/>
          </p:nvSpPr>
          <p:spPr bwMode="auto">
            <a:xfrm>
              <a:off x="7248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54" name="Rectangle 598"/>
            <p:cNvSpPr>
              <a:spLocks noChangeArrowheads="1"/>
            </p:cNvSpPr>
            <p:nvPr/>
          </p:nvSpPr>
          <p:spPr bwMode="auto">
            <a:xfrm>
              <a:off x="7248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55" name="Line 599"/>
            <p:cNvSpPr>
              <a:spLocks noChangeShapeType="1"/>
            </p:cNvSpPr>
            <p:nvPr/>
          </p:nvSpPr>
          <p:spPr bwMode="auto">
            <a:xfrm>
              <a:off x="7632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56" name="Line 600"/>
            <p:cNvSpPr>
              <a:spLocks noChangeShapeType="1"/>
            </p:cNvSpPr>
            <p:nvPr/>
          </p:nvSpPr>
          <p:spPr bwMode="auto">
            <a:xfrm>
              <a:off x="8016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57" name="Line 601"/>
            <p:cNvSpPr>
              <a:spLocks noChangeShapeType="1"/>
            </p:cNvSpPr>
            <p:nvPr/>
          </p:nvSpPr>
          <p:spPr bwMode="auto">
            <a:xfrm>
              <a:off x="7632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58" name="Line 602"/>
            <p:cNvSpPr>
              <a:spLocks noChangeShapeType="1"/>
            </p:cNvSpPr>
            <p:nvPr/>
          </p:nvSpPr>
          <p:spPr bwMode="auto">
            <a:xfrm>
              <a:off x="7824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59" name="Line 603"/>
            <p:cNvSpPr>
              <a:spLocks noChangeShapeType="1"/>
            </p:cNvSpPr>
            <p:nvPr/>
          </p:nvSpPr>
          <p:spPr bwMode="auto">
            <a:xfrm>
              <a:off x="7248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60" name="Line 604"/>
            <p:cNvSpPr>
              <a:spLocks noChangeShapeType="1"/>
            </p:cNvSpPr>
            <p:nvPr/>
          </p:nvSpPr>
          <p:spPr bwMode="auto">
            <a:xfrm>
              <a:off x="7440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61" name="Line 605"/>
            <p:cNvSpPr>
              <a:spLocks noChangeShapeType="1"/>
            </p:cNvSpPr>
            <p:nvPr/>
          </p:nvSpPr>
          <p:spPr bwMode="auto">
            <a:xfrm>
              <a:off x="7632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62" name="Line 606"/>
            <p:cNvSpPr>
              <a:spLocks noChangeShapeType="1"/>
            </p:cNvSpPr>
            <p:nvPr/>
          </p:nvSpPr>
          <p:spPr bwMode="auto">
            <a:xfrm>
              <a:off x="8016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63" name="Rectangle 607"/>
            <p:cNvSpPr>
              <a:spLocks noChangeArrowheads="1"/>
            </p:cNvSpPr>
            <p:nvPr/>
          </p:nvSpPr>
          <p:spPr bwMode="auto">
            <a:xfrm>
              <a:off x="8016" y="6768"/>
              <a:ext cx="768" cy="768"/>
            </a:xfrm>
            <a:prstGeom prst="rect">
              <a:avLst/>
            </a:prstGeom>
            <a:noFill/>
            <a:ln w="1905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64" name="Line 608"/>
            <p:cNvSpPr>
              <a:spLocks noChangeShapeType="1"/>
            </p:cNvSpPr>
            <p:nvPr/>
          </p:nvSpPr>
          <p:spPr bwMode="auto">
            <a:xfrm>
              <a:off x="8400" y="6768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65" name="Line 609"/>
            <p:cNvSpPr>
              <a:spLocks noChangeShapeType="1"/>
            </p:cNvSpPr>
            <p:nvPr/>
          </p:nvSpPr>
          <p:spPr bwMode="auto">
            <a:xfrm>
              <a:off x="8400" y="7344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66" name="Line 610"/>
            <p:cNvSpPr>
              <a:spLocks noChangeShapeType="1"/>
            </p:cNvSpPr>
            <p:nvPr/>
          </p:nvSpPr>
          <p:spPr bwMode="auto">
            <a:xfrm>
              <a:off x="8592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67" name="Line 611"/>
            <p:cNvSpPr>
              <a:spLocks noChangeShapeType="1"/>
            </p:cNvSpPr>
            <p:nvPr/>
          </p:nvSpPr>
          <p:spPr bwMode="auto">
            <a:xfrm>
              <a:off x="8016" y="7536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68" name="Line 612"/>
            <p:cNvSpPr>
              <a:spLocks noChangeShapeType="1"/>
            </p:cNvSpPr>
            <p:nvPr/>
          </p:nvSpPr>
          <p:spPr bwMode="auto">
            <a:xfrm>
              <a:off x="8208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69" name="Line 613"/>
            <p:cNvSpPr>
              <a:spLocks noChangeShapeType="1"/>
            </p:cNvSpPr>
            <p:nvPr/>
          </p:nvSpPr>
          <p:spPr bwMode="auto">
            <a:xfrm>
              <a:off x="8400" y="7152"/>
              <a:ext cx="192" cy="0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70" name="Line 614"/>
            <p:cNvSpPr>
              <a:spLocks noChangeShapeType="1"/>
            </p:cNvSpPr>
            <p:nvPr/>
          </p:nvSpPr>
          <p:spPr bwMode="auto">
            <a:xfrm>
              <a:off x="8784" y="6960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471" name="Line 615"/>
            <p:cNvSpPr>
              <a:spLocks noChangeShapeType="1"/>
            </p:cNvSpPr>
            <p:nvPr/>
          </p:nvSpPr>
          <p:spPr bwMode="auto">
            <a:xfrm>
              <a:off x="8784" y="7152"/>
              <a:ext cx="0" cy="192"/>
            </a:xfrm>
            <a:prstGeom prst="line">
              <a:avLst/>
            </a:prstGeom>
            <a:noFill/>
            <a:ln w="76200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472" name="Line 616"/>
          <p:cNvSpPr>
            <a:spLocks noChangeShapeType="1"/>
          </p:cNvSpPr>
          <p:nvPr/>
        </p:nvSpPr>
        <p:spPr bwMode="auto">
          <a:xfrm>
            <a:off x="3048000" y="22860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3" name="Line 617"/>
          <p:cNvSpPr>
            <a:spLocks noChangeShapeType="1"/>
          </p:cNvSpPr>
          <p:nvPr/>
        </p:nvSpPr>
        <p:spPr bwMode="auto">
          <a:xfrm>
            <a:off x="2133600" y="22860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4" name="Line 618"/>
          <p:cNvSpPr>
            <a:spLocks noChangeShapeType="1"/>
          </p:cNvSpPr>
          <p:nvPr/>
        </p:nvSpPr>
        <p:spPr bwMode="auto">
          <a:xfrm>
            <a:off x="4267200" y="22860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5" name="Line 619"/>
          <p:cNvSpPr>
            <a:spLocks noChangeShapeType="1"/>
          </p:cNvSpPr>
          <p:nvPr/>
        </p:nvSpPr>
        <p:spPr bwMode="auto">
          <a:xfrm>
            <a:off x="3352800" y="22860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6" name="Line 620"/>
          <p:cNvSpPr>
            <a:spLocks noChangeShapeType="1"/>
          </p:cNvSpPr>
          <p:nvPr/>
        </p:nvSpPr>
        <p:spPr bwMode="auto">
          <a:xfrm>
            <a:off x="2743200" y="22860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7" name="Line 621"/>
          <p:cNvSpPr>
            <a:spLocks noChangeShapeType="1"/>
          </p:cNvSpPr>
          <p:nvPr/>
        </p:nvSpPr>
        <p:spPr bwMode="auto">
          <a:xfrm>
            <a:off x="3352800" y="25908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8" name="Line 622"/>
          <p:cNvSpPr>
            <a:spLocks noChangeShapeType="1"/>
          </p:cNvSpPr>
          <p:nvPr/>
        </p:nvSpPr>
        <p:spPr bwMode="auto">
          <a:xfrm>
            <a:off x="2743200" y="32004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9" name="Line 623"/>
          <p:cNvSpPr>
            <a:spLocks noChangeShapeType="1"/>
          </p:cNvSpPr>
          <p:nvPr/>
        </p:nvSpPr>
        <p:spPr bwMode="auto">
          <a:xfrm>
            <a:off x="3048000" y="35052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0" name="Line 624"/>
          <p:cNvSpPr>
            <a:spLocks noChangeShapeType="1"/>
          </p:cNvSpPr>
          <p:nvPr/>
        </p:nvSpPr>
        <p:spPr bwMode="auto">
          <a:xfrm>
            <a:off x="2438400" y="28956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1" name="Line 625"/>
          <p:cNvSpPr>
            <a:spLocks noChangeShapeType="1"/>
          </p:cNvSpPr>
          <p:nvPr/>
        </p:nvSpPr>
        <p:spPr bwMode="auto">
          <a:xfrm>
            <a:off x="2743200" y="28956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2" name="Line 626"/>
          <p:cNvSpPr>
            <a:spLocks noChangeShapeType="1"/>
          </p:cNvSpPr>
          <p:nvPr/>
        </p:nvSpPr>
        <p:spPr bwMode="auto">
          <a:xfrm>
            <a:off x="3352800" y="28956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3" name="Line 627"/>
          <p:cNvSpPr>
            <a:spLocks noChangeShapeType="1"/>
          </p:cNvSpPr>
          <p:nvPr/>
        </p:nvSpPr>
        <p:spPr bwMode="auto">
          <a:xfrm>
            <a:off x="2133600" y="25908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4" name="Line 628"/>
          <p:cNvSpPr>
            <a:spLocks noChangeShapeType="1"/>
          </p:cNvSpPr>
          <p:nvPr/>
        </p:nvSpPr>
        <p:spPr bwMode="auto">
          <a:xfrm>
            <a:off x="2133600" y="28956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5" name="Line 629"/>
          <p:cNvSpPr>
            <a:spLocks noChangeShapeType="1"/>
          </p:cNvSpPr>
          <p:nvPr/>
        </p:nvSpPr>
        <p:spPr bwMode="auto">
          <a:xfrm>
            <a:off x="3962400" y="22860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6" name="Line 630"/>
          <p:cNvSpPr>
            <a:spLocks noChangeShapeType="1"/>
          </p:cNvSpPr>
          <p:nvPr/>
        </p:nvSpPr>
        <p:spPr bwMode="auto">
          <a:xfrm>
            <a:off x="3962400" y="32004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7" name="Line 631"/>
          <p:cNvSpPr>
            <a:spLocks noChangeShapeType="1"/>
          </p:cNvSpPr>
          <p:nvPr/>
        </p:nvSpPr>
        <p:spPr bwMode="auto">
          <a:xfrm>
            <a:off x="4267200" y="35052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8" name="Line 632"/>
          <p:cNvSpPr>
            <a:spLocks noChangeShapeType="1"/>
          </p:cNvSpPr>
          <p:nvPr/>
        </p:nvSpPr>
        <p:spPr bwMode="auto">
          <a:xfrm>
            <a:off x="3352800" y="35052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89" name="Line 633"/>
          <p:cNvSpPr>
            <a:spLocks noChangeShapeType="1"/>
          </p:cNvSpPr>
          <p:nvPr/>
        </p:nvSpPr>
        <p:spPr bwMode="auto">
          <a:xfrm>
            <a:off x="3657600" y="28956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0" name="Line 634"/>
          <p:cNvSpPr>
            <a:spLocks noChangeShapeType="1"/>
          </p:cNvSpPr>
          <p:nvPr/>
        </p:nvSpPr>
        <p:spPr bwMode="auto">
          <a:xfrm>
            <a:off x="3962400" y="28956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1" name="Line 635"/>
          <p:cNvSpPr>
            <a:spLocks noChangeShapeType="1"/>
          </p:cNvSpPr>
          <p:nvPr/>
        </p:nvSpPr>
        <p:spPr bwMode="auto">
          <a:xfrm>
            <a:off x="2743200" y="35052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2" name="Line 636"/>
          <p:cNvSpPr>
            <a:spLocks noChangeShapeType="1"/>
          </p:cNvSpPr>
          <p:nvPr/>
        </p:nvSpPr>
        <p:spPr bwMode="auto">
          <a:xfrm>
            <a:off x="3352800" y="38100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3" name="Line 637"/>
          <p:cNvSpPr>
            <a:spLocks noChangeShapeType="1"/>
          </p:cNvSpPr>
          <p:nvPr/>
        </p:nvSpPr>
        <p:spPr bwMode="auto">
          <a:xfrm>
            <a:off x="2743200" y="44196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4" name="Line 638"/>
          <p:cNvSpPr>
            <a:spLocks noChangeShapeType="1"/>
          </p:cNvSpPr>
          <p:nvPr/>
        </p:nvSpPr>
        <p:spPr bwMode="auto">
          <a:xfrm>
            <a:off x="2438400" y="41148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5" name="Line 639"/>
          <p:cNvSpPr>
            <a:spLocks noChangeShapeType="1"/>
          </p:cNvSpPr>
          <p:nvPr/>
        </p:nvSpPr>
        <p:spPr bwMode="auto">
          <a:xfrm>
            <a:off x="2743200" y="41148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6" name="Line 640"/>
          <p:cNvSpPr>
            <a:spLocks noChangeShapeType="1"/>
          </p:cNvSpPr>
          <p:nvPr/>
        </p:nvSpPr>
        <p:spPr bwMode="auto">
          <a:xfrm>
            <a:off x="3352800" y="41148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7" name="Line 641"/>
          <p:cNvSpPr>
            <a:spLocks noChangeShapeType="1"/>
          </p:cNvSpPr>
          <p:nvPr/>
        </p:nvSpPr>
        <p:spPr bwMode="auto">
          <a:xfrm>
            <a:off x="2133600" y="38100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8" name="Line 642"/>
          <p:cNvSpPr>
            <a:spLocks noChangeShapeType="1"/>
          </p:cNvSpPr>
          <p:nvPr/>
        </p:nvSpPr>
        <p:spPr bwMode="auto">
          <a:xfrm>
            <a:off x="2133600" y="41148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99" name="Line 643"/>
          <p:cNvSpPr>
            <a:spLocks noChangeShapeType="1"/>
          </p:cNvSpPr>
          <p:nvPr/>
        </p:nvSpPr>
        <p:spPr bwMode="auto">
          <a:xfrm>
            <a:off x="3962400" y="35052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00" name="Line 644"/>
          <p:cNvSpPr>
            <a:spLocks noChangeShapeType="1"/>
          </p:cNvSpPr>
          <p:nvPr/>
        </p:nvSpPr>
        <p:spPr bwMode="auto">
          <a:xfrm>
            <a:off x="3962400" y="4419600"/>
            <a:ext cx="0" cy="30480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01" name="Line 645"/>
          <p:cNvSpPr>
            <a:spLocks noChangeShapeType="1"/>
          </p:cNvSpPr>
          <p:nvPr/>
        </p:nvSpPr>
        <p:spPr bwMode="auto">
          <a:xfrm>
            <a:off x="3657600" y="41148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02" name="Line 646"/>
          <p:cNvSpPr>
            <a:spLocks noChangeShapeType="1"/>
          </p:cNvSpPr>
          <p:nvPr/>
        </p:nvSpPr>
        <p:spPr bwMode="auto">
          <a:xfrm>
            <a:off x="3962400" y="41148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03" name="Text Box 647"/>
          <p:cNvSpPr txBox="1">
            <a:spLocks noChangeArrowheads="1"/>
          </p:cNvSpPr>
          <p:nvPr/>
        </p:nvSpPr>
        <p:spPr bwMode="auto">
          <a:xfrm>
            <a:off x="381000" y="1235075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2400" dirty="0"/>
              <a:t>One </a:t>
            </a:r>
            <a:r>
              <a:rPr lang="en-US" sz="2400" dirty="0" smtClean="0"/>
              <a:t>Tile</a:t>
            </a:r>
            <a:r>
              <a:rPr lang="en-US" sz="2400" dirty="0"/>
              <a:t>:</a:t>
            </a:r>
          </a:p>
          <a:p>
            <a:pPr defTabSz="2184400"/>
            <a:r>
              <a:rPr lang="en-US" sz="2400" dirty="0"/>
              <a:t>Repeating unit for Socket</a:t>
            </a:r>
          </a:p>
        </p:txBody>
      </p:sp>
      <p:sp>
        <p:nvSpPr>
          <p:cNvPr id="122511" name="Line 655"/>
          <p:cNvSpPr>
            <a:spLocks noChangeShapeType="1"/>
          </p:cNvSpPr>
          <p:nvPr/>
        </p:nvSpPr>
        <p:spPr bwMode="auto">
          <a:xfrm rot="16200000" flipH="1">
            <a:off x="8953500" y="2933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12" name="Line 656"/>
          <p:cNvSpPr>
            <a:spLocks noChangeShapeType="1"/>
          </p:cNvSpPr>
          <p:nvPr/>
        </p:nvSpPr>
        <p:spPr bwMode="auto">
          <a:xfrm rot="-5400000">
            <a:off x="8953500" y="1790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15" name="Line 659"/>
          <p:cNvSpPr>
            <a:spLocks noChangeShapeType="1"/>
          </p:cNvSpPr>
          <p:nvPr/>
        </p:nvSpPr>
        <p:spPr bwMode="auto">
          <a:xfrm rot="16200000" flipH="1">
            <a:off x="11391900" y="2933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16" name="Line 660"/>
          <p:cNvSpPr>
            <a:spLocks noChangeShapeType="1"/>
          </p:cNvSpPr>
          <p:nvPr/>
        </p:nvSpPr>
        <p:spPr bwMode="auto">
          <a:xfrm rot="-5400000">
            <a:off x="11391900" y="1790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19" name="Line 663"/>
          <p:cNvSpPr>
            <a:spLocks noChangeShapeType="1"/>
          </p:cNvSpPr>
          <p:nvPr/>
        </p:nvSpPr>
        <p:spPr bwMode="auto">
          <a:xfrm rot="16200000" flipH="1">
            <a:off x="13830300" y="2933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20" name="Line 664"/>
          <p:cNvSpPr>
            <a:spLocks noChangeShapeType="1"/>
          </p:cNvSpPr>
          <p:nvPr/>
        </p:nvSpPr>
        <p:spPr bwMode="auto">
          <a:xfrm rot="-5400000">
            <a:off x="13830300" y="1790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21" name="Line 665"/>
          <p:cNvSpPr>
            <a:spLocks noChangeShapeType="1"/>
          </p:cNvSpPr>
          <p:nvPr/>
        </p:nvSpPr>
        <p:spPr bwMode="auto">
          <a:xfrm flipH="1">
            <a:off x="60960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22" name="Line 666"/>
          <p:cNvSpPr>
            <a:spLocks noChangeShapeType="1"/>
          </p:cNvSpPr>
          <p:nvPr/>
        </p:nvSpPr>
        <p:spPr bwMode="auto">
          <a:xfrm>
            <a:off x="72390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25" name="Line 669"/>
          <p:cNvSpPr>
            <a:spLocks noChangeShapeType="1"/>
          </p:cNvSpPr>
          <p:nvPr/>
        </p:nvSpPr>
        <p:spPr bwMode="auto">
          <a:xfrm flipH="1">
            <a:off x="85344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26" name="Line 670"/>
          <p:cNvSpPr>
            <a:spLocks noChangeShapeType="1"/>
          </p:cNvSpPr>
          <p:nvPr/>
        </p:nvSpPr>
        <p:spPr bwMode="auto">
          <a:xfrm>
            <a:off x="96774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27" name="Line 671"/>
          <p:cNvSpPr>
            <a:spLocks noChangeShapeType="1"/>
          </p:cNvSpPr>
          <p:nvPr/>
        </p:nvSpPr>
        <p:spPr bwMode="auto">
          <a:xfrm rot="16200000" flipH="1">
            <a:off x="8953500" y="5372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28" name="Line 672"/>
          <p:cNvSpPr>
            <a:spLocks noChangeShapeType="1"/>
          </p:cNvSpPr>
          <p:nvPr/>
        </p:nvSpPr>
        <p:spPr bwMode="auto">
          <a:xfrm rot="-5400000">
            <a:off x="8953500" y="4229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29" name="Line 673"/>
          <p:cNvSpPr>
            <a:spLocks noChangeShapeType="1"/>
          </p:cNvSpPr>
          <p:nvPr/>
        </p:nvSpPr>
        <p:spPr bwMode="auto">
          <a:xfrm flipH="1">
            <a:off x="109728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30" name="Line 674"/>
          <p:cNvSpPr>
            <a:spLocks noChangeShapeType="1"/>
          </p:cNvSpPr>
          <p:nvPr/>
        </p:nvSpPr>
        <p:spPr bwMode="auto">
          <a:xfrm>
            <a:off x="121158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31" name="Line 675"/>
          <p:cNvSpPr>
            <a:spLocks noChangeShapeType="1"/>
          </p:cNvSpPr>
          <p:nvPr/>
        </p:nvSpPr>
        <p:spPr bwMode="auto">
          <a:xfrm rot="16200000" flipH="1">
            <a:off x="11391900" y="5372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32" name="Line 676"/>
          <p:cNvSpPr>
            <a:spLocks noChangeShapeType="1"/>
          </p:cNvSpPr>
          <p:nvPr/>
        </p:nvSpPr>
        <p:spPr bwMode="auto">
          <a:xfrm rot="-5400000">
            <a:off x="11391900" y="4229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33" name="Line 677"/>
          <p:cNvSpPr>
            <a:spLocks noChangeShapeType="1"/>
          </p:cNvSpPr>
          <p:nvPr/>
        </p:nvSpPr>
        <p:spPr bwMode="auto">
          <a:xfrm flipH="1">
            <a:off x="134112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34" name="Line 678"/>
          <p:cNvSpPr>
            <a:spLocks noChangeShapeType="1"/>
          </p:cNvSpPr>
          <p:nvPr/>
        </p:nvSpPr>
        <p:spPr bwMode="auto">
          <a:xfrm>
            <a:off x="145542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35" name="Line 679"/>
          <p:cNvSpPr>
            <a:spLocks noChangeShapeType="1"/>
          </p:cNvSpPr>
          <p:nvPr/>
        </p:nvSpPr>
        <p:spPr bwMode="auto">
          <a:xfrm rot="16200000" flipH="1">
            <a:off x="13830300" y="5372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36" name="Line 680"/>
          <p:cNvSpPr>
            <a:spLocks noChangeShapeType="1"/>
          </p:cNvSpPr>
          <p:nvPr/>
        </p:nvSpPr>
        <p:spPr bwMode="auto">
          <a:xfrm rot="-5400000">
            <a:off x="13830300" y="4229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37" name="Line 681"/>
          <p:cNvSpPr>
            <a:spLocks noChangeShapeType="1"/>
          </p:cNvSpPr>
          <p:nvPr/>
        </p:nvSpPr>
        <p:spPr bwMode="auto">
          <a:xfrm flipH="1">
            <a:off x="60960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38" name="Line 682"/>
          <p:cNvSpPr>
            <a:spLocks noChangeShapeType="1"/>
          </p:cNvSpPr>
          <p:nvPr/>
        </p:nvSpPr>
        <p:spPr bwMode="auto">
          <a:xfrm>
            <a:off x="72390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41" name="Line 685"/>
          <p:cNvSpPr>
            <a:spLocks noChangeShapeType="1"/>
          </p:cNvSpPr>
          <p:nvPr/>
        </p:nvSpPr>
        <p:spPr bwMode="auto">
          <a:xfrm flipH="1">
            <a:off x="85344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42" name="Line 686"/>
          <p:cNvSpPr>
            <a:spLocks noChangeShapeType="1"/>
          </p:cNvSpPr>
          <p:nvPr/>
        </p:nvSpPr>
        <p:spPr bwMode="auto">
          <a:xfrm>
            <a:off x="96774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43" name="Line 687"/>
          <p:cNvSpPr>
            <a:spLocks noChangeShapeType="1"/>
          </p:cNvSpPr>
          <p:nvPr/>
        </p:nvSpPr>
        <p:spPr bwMode="auto">
          <a:xfrm rot="16200000" flipH="1">
            <a:off x="8953500" y="7810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44" name="Line 688"/>
          <p:cNvSpPr>
            <a:spLocks noChangeShapeType="1"/>
          </p:cNvSpPr>
          <p:nvPr/>
        </p:nvSpPr>
        <p:spPr bwMode="auto">
          <a:xfrm rot="-5400000">
            <a:off x="8953500" y="6667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45" name="Line 689"/>
          <p:cNvSpPr>
            <a:spLocks noChangeShapeType="1"/>
          </p:cNvSpPr>
          <p:nvPr/>
        </p:nvSpPr>
        <p:spPr bwMode="auto">
          <a:xfrm flipH="1">
            <a:off x="109728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46" name="Line 690"/>
          <p:cNvSpPr>
            <a:spLocks noChangeShapeType="1"/>
          </p:cNvSpPr>
          <p:nvPr/>
        </p:nvSpPr>
        <p:spPr bwMode="auto">
          <a:xfrm>
            <a:off x="121158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47" name="Line 691"/>
          <p:cNvSpPr>
            <a:spLocks noChangeShapeType="1"/>
          </p:cNvSpPr>
          <p:nvPr/>
        </p:nvSpPr>
        <p:spPr bwMode="auto">
          <a:xfrm rot="16200000" flipH="1">
            <a:off x="11391900" y="7810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48" name="Line 692"/>
          <p:cNvSpPr>
            <a:spLocks noChangeShapeType="1"/>
          </p:cNvSpPr>
          <p:nvPr/>
        </p:nvSpPr>
        <p:spPr bwMode="auto">
          <a:xfrm rot="-5400000">
            <a:off x="11391900" y="6667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49" name="Line 693"/>
          <p:cNvSpPr>
            <a:spLocks noChangeShapeType="1"/>
          </p:cNvSpPr>
          <p:nvPr/>
        </p:nvSpPr>
        <p:spPr bwMode="auto">
          <a:xfrm flipH="1">
            <a:off x="134112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50" name="Line 694"/>
          <p:cNvSpPr>
            <a:spLocks noChangeShapeType="1"/>
          </p:cNvSpPr>
          <p:nvPr/>
        </p:nvSpPr>
        <p:spPr bwMode="auto">
          <a:xfrm>
            <a:off x="145542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51" name="Line 695"/>
          <p:cNvSpPr>
            <a:spLocks noChangeShapeType="1"/>
          </p:cNvSpPr>
          <p:nvPr/>
        </p:nvSpPr>
        <p:spPr bwMode="auto">
          <a:xfrm rot="16200000" flipH="1">
            <a:off x="13830300" y="7810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52" name="Line 696"/>
          <p:cNvSpPr>
            <a:spLocks noChangeShapeType="1"/>
          </p:cNvSpPr>
          <p:nvPr/>
        </p:nvSpPr>
        <p:spPr bwMode="auto">
          <a:xfrm rot="-5400000">
            <a:off x="13830300" y="6667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53" name="Line 697"/>
          <p:cNvSpPr>
            <a:spLocks noChangeShapeType="1"/>
          </p:cNvSpPr>
          <p:nvPr/>
        </p:nvSpPr>
        <p:spPr bwMode="auto">
          <a:xfrm flipH="1">
            <a:off x="60960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54" name="Line 698"/>
          <p:cNvSpPr>
            <a:spLocks noChangeShapeType="1"/>
          </p:cNvSpPr>
          <p:nvPr/>
        </p:nvSpPr>
        <p:spPr bwMode="auto">
          <a:xfrm>
            <a:off x="72390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57" name="Line 701"/>
          <p:cNvSpPr>
            <a:spLocks noChangeShapeType="1"/>
          </p:cNvSpPr>
          <p:nvPr/>
        </p:nvSpPr>
        <p:spPr bwMode="auto">
          <a:xfrm flipH="1">
            <a:off x="85344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58" name="Line 702"/>
          <p:cNvSpPr>
            <a:spLocks noChangeShapeType="1"/>
          </p:cNvSpPr>
          <p:nvPr/>
        </p:nvSpPr>
        <p:spPr bwMode="auto">
          <a:xfrm>
            <a:off x="96774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59" name="Line 703"/>
          <p:cNvSpPr>
            <a:spLocks noChangeShapeType="1"/>
          </p:cNvSpPr>
          <p:nvPr/>
        </p:nvSpPr>
        <p:spPr bwMode="auto">
          <a:xfrm rot="16200000" flipH="1">
            <a:off x="8953500" y="10248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0" name="Line 704"/>
          <p:cNvSpPr>
            <a:spLocks noChangeShapeType="1"/>
          </p:cNvSpPr>
          <p:nvPr/>
        </p:nvSpPr>
        <p:spPr bwMode="auto">
          <a:xfrm rot="-5400000">
            <a:off x="8953500" y="9105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1" name="Line 705"/>
          <p:cNvSpPr>
            <a:spLocks noChangeShapeType="1"/>
          </p:cNvSpPr>
          <p:nvPr/>
        </p:nvSpPr>
        <p:spPr bwMode="auto">
          <a:xfrm flipH="1">
            <a:off x="109728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2" name="Line 706"/>
          <p:cNvSpPr>
            <a:spLocks noChangeShapeType="1"/>
          </p:cNvSpPr>
          <p:nvPr/>
        </p:nvSpPr>
        <p:spPr bwMode="auto">
          <a:xfrm>
            <a:off x="121158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3" name="Line 707"/>
          <p:cNvSpPr>
            <a:spLocks noChangeShapeType="1"/>
          </p:cNvSpPr>
          <p:nvPr/>
        </p:nvSpPr>
        <p:spPr bwMode="auto">
          <a:xfrm rot="16200000" flipH="1">
            <a:off x="11391900" y="10248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4" name="Line 708"/>
          <p:cNvSpPr>
            <a:spLocks noChangeShapeType="1"/>
          </p:cNvSpPr>
          <p:nvPr/>
        </p:nvSpPr>
        <p:spPr bwMode="auto">
          <a:xfrm rot="-5400000">
            <a:off x="11391900" y="9105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5" name="Line 709"/>
          <p:cNvSpPr>
            <a:spLocks noChangeShapeType="1"/>
          </p:cNvSpPr>
          <p:nvPr/>
        </p:nvSpPr>
        <p:spPr bwMode="auto">
          <a:xfrm flipH="1">
            <a:off x="134112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6" name="Line 710"/>
          <p:cNvSpPr>
            <a:spLocks noChangeShapeType="1"/>
          </p:cNvSpPr>
          <p:nvPr/>
        </p:nvSpPr>
        <p:spPr bwMode="auto">
          <a:xfrm>
            <a:off x="145542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7" name="Line 711"/>
          <p:cNvSpPr>
            <a:spLocks noChangeShapeType="1"/>
          </p:cNvSpPr>
          <p:nvPr/>
        </p:nvSpPr>
        <p:spPr bwMode="auto">
          <a:xfrm rot="16200000" flipH="1">
            <a:off x="13830300" y="10248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8" name="Line 712"/>
          <p:cNvSpPr>
            <a:spLocks noChangeShapeType="1"/>
          </p:cNvSpPr>
          <p:nvPr/>
        </p:nvSpPr>
        <p:spPr bwMode="auto">
          <a:xfrm rot="-5400000">
            <a:off x="13830300" y="9105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69" name="Text Box 713"/>
          <p:cNvSpPr txBox="1">
            <a:spLocks noChangeArrowheads="1"/>
          </p:cNvSpPr>
          <p:nvPr/>
        </p:nvSpPr>
        <p:spPr bwMode="auto">
          <a:xfrm>
            <a:off x="304800" y="5029200"/>
            <a:ext cx="5562600" cy="35394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28800"/>
            <a:r>
              <a:rPr lang="en-US" sz="3200" b="1" dirty="0"/>
              <a:t>Decoding must wrap-around the edges of the CLUSTER.</a:t>
            </a:r>
          </a:p>
          <a:p>
            <a:pPr defTabSz="1828800"/>
            <a:endParaRPr lang="en-US" sz="3200" b="1" dirty="0"/>
          </a:p>
          <a:p>
            <a:pPr defTabSz="1828800"/>
            <a:r>
              <a:rPr lang="en-US" sz="3200" b="1" dirty="0"/>
              <a:t>In this example, 16 unique bits can be selected.  Only one Bit per WL or BL driver.</a:t>
            </a:r>
          </a:p>
        </p:txBody>
      </p:sp>
      <p:sp>
        <p:nvSpPr>
          <p:cNvPr id="122572" name="Line 716"/>
          <p:cNvSpPr>
            <a:spLocks noChangeShapeType="1"/>
          </p:cNvSpPr>
          <p:nvPr/>
        </p:nvSpPr>
        <p:spPr bwMode="auto">
          <a:xfrm rot="16200000" flipH="1">
            <a:off x="16268700" y="2933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73" name="Line 717"/>
          <p:cNvSpPr>
            <a:spLocks noChangeShapeType="1"/>
          </p:cNvSpPr>
          <p:nvPr/>
        </p:nvSpPr>
        <p:spPr bwMode="auto">
          <a:xfrm rot="-5400000">
            <a:off x="16268700" y="17907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74" name="Line 718"/>
          <p:cNvSpPr>
            <a:spLocks noChangeShapeType="1"/>
          </p:cNvSpPr>
          <p:nvPr/>
        </p:nvSpPr>
        <p:spPr bwMode="auto">
          <a:xfrm flipH="1">
            <a:off x="158496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75" name="Line 719"/>
          <p:cNvSpPr>
            <a:spLocks noChangeShapeType="1"/>
          </p:cNvSpPr>
          <p:nvPr/>
        </p:nvSpPr>
        <p:spPr bwMode="auto">
          <a:xfrm>
            <a:off x="16992600" y="40386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76" name="Line 720"/>
          <p:cNvSpPr>
            <a:spLocks noChangeShapeType="1"/>
          </p:cNvSpPr>
          <p:nvPr/>
        </p:nvSpPr>
        <p:spPr bwMode="auto">
          <a:xfrm rot="16200000" flipH="1">
            <a:off x="16268700" y="5372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77" name="Line 721"/>
          <p:cNvSpPr>
            <a:spLocks noChangeShapeType="1"/>
          </p:cNvSpPr>
          <p:nvPr/>
        </p:nvSpPr>
        <p:spPr bwMode="auto">
          <a:xfrm rot="-5400000">
            <a:off x="16268700" y="42291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78" name="Line 722"/>
          <p:cNvSpPr>
            <a:spLocks noChangeShapeType="1"/>
          </p:cNvSpPr>
          <p:nvPr/>
        </p:nvSpPr>
        <p:spPr bwMode="auto">
          <a:xfrm flipH="1">
            <a:off x="158496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79" name="Line 723"/>
          <p:cNvSpPr>
            <a:spLocks noChangeShapeType="1"/>
          </p:cNvSpPr>
          <p:nvPr/>
        </p:nvSpPr>
        <p:spPr bwMode="auto">
          <a:xfrm>
            <a:off x="16992600" y="64770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0" name="Line 724"/>
          <p:cNvSpPr>
            <a:spLocks noChangeShapeType="1"/>
          </p:cNvSpPr>
          <p:nvPr/>
        </p:nvSpPr>
        <p:spPr bwMode="auto">
          <a:xfrm rot="16200000" flipH="1">
            <a:off x="16268700" y="7810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1" name="Line 725"/>
          <p:cNvSpPr>
            <a:spLocks noChangeShapeType="1"/>
          </p:cNvSpPr>
          <p:nvPr/>
        </p:nvSpPr>
        <p:spPr bwMode="auto">
          <a:xfrm rot="-5400000">
            <a:off x="16268700" y="66675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2" name="Line 726"/>
          <p:cNvSpPr>
            <a:spLocks noChangeShapeType="1"/>
          </p:cNvSpPr>
          <p:nvPr/>
        </p:nvSpPr>
        <p:spPr bwMode="auto">
          <a:xfrm flipH="1">
            <a:off x="158496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3" name="Line 727"/>
          <p:cNvSpPr>
            <a:spLocks noChangeShapeType="1"/>
          </p:cNvSpPr>
          <p:nvPr/>
        </p:nvSpPr>
        <p:spPr bwMode="auto">
          <a:xfrm>
            <a:off x="16992600" y="89154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4" name="Line 728"/>
          <p:cNvSpPr>
            <a:spLocks noChangeShapeType="1"/>
          </p:cNvSpPr>
          <p:nvPr/>
        </p:nvSpPr>
        <p:spPr bwMode="auto">
          <a:xfrm rot="16200000" flipH="1">
            <a:off x="16268700" y="10248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5" name="Line 729"/>
          <p:cNvSpPr>
            <a:spLocks noChangeShapeType="1"/>
          </p:cNvSpPr>
          <p:nvPr/>
        </p:nvSpPr>
        <p:spPr bwMode="auto">
          <a:xfrm rot="-5400000">
            <a:off x="16268700" y="91059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0" name="Line 744"/>
          <p:cNvSpPr>
            <a:spLocks noChangeShapeType="1"/>
          </p:cNvSpPr>
          <p:nvPr/>
        </p:nvSpPr>
        <p:spPr bwMode="auto">
          <a:xfrm flipH="1">
            <a:off x="60960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1" name="Line 745"/>
          <p:cNvSpPr>
            <a:spLocks noChangeShapeType="1"/>
          </p:cNvSpPr>
          <p:nvPr/>
        </p:nvSpPr>
        <p:spPr bwMode="auto">
          <a:xfrm>
            <a:off x="72390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2" name="Line 746"/>
          <p:cNvSpPr>
            <a:spLocks noChangeShapeType="1"/>
          </p:cNvSpPr>
          <p:nvPr/>
        </p:nvSpPr>
        <p:spPr bwMode="auto">
          <a:xfrm flipH="1">
            <a:off x="85344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3" name="Line 747"/>
          <p:cNvSpPr>
            <a:spLocks noChangeShapeType="1"/>
          </p:cNvSpPr>
          <p:nvPr/>
        </p:nvSpPr>
        <p:spPr bwMode="auto">
          <a:xfrm>
            <a:off x="96774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4" name="Line 748"/>
          <p:cNvSpPr>
            <a:spLocks noChangeShapeType="1"/>
          </p:cNvSpPr>
          <p:nvPr/>
        </p:nvSpPr>
        <p:spPr bwMode="auto">
          <a:xfrm rot="16200000" flipH="1">
            <a:off x="8953500" y="12687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5" name="Line 749"/>
          <p:cNvSpPr>
            <a:spLocks noChangeShapeType="1"/>
          </p:cNvSpPr>
          <p:nvPr/>
        </p:nvSpPr>
        <p:spPr bwMode="auto">
          <a:xfrm rot="-5400000">
            <a:off x="8953500" y="11544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6" name="Line 750"/>
          <p:cNvSpPr>
            <a:spLocks noChangeShapeType="1"/>
          </p:cNvSpPr>
          <p:nvPr/>
        </p:nvSpPr>
        <p:spPr bwMode="auto">
          <a:xfrm flipH="1">
            <a:off x="109728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7" name="Line 751"/>
          <p:cNvSpPr>
            <a:spLocks noChangeShapeType="1"/>
          </p:cNvSpPr>
          <p:nvPr/>
        </p:nvSpPr>
        <p:spPr bwMode="auto">
          <a:xfrm>
            <a:off x="121158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8" name="Line 752"/>
          <p:cNvSpPr>
            <a:spLocks noChangeShapeType="1"/>
          </p:cNvSpPr>
          <p:nvPr/>
        </p:nvSpPr>
        <p:spPr bwMode="auto">
          <a:xfrm rot="16200000" flipH="1">
            <a:off x="11391900" y="12687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09" name="Line 753"/>
          <p:cNvSpPr>
            <a:spLocks noChangeShapeType="1"/>
          </p:cNvSpPr>
          <p:nvPr/>
        </p:nvSpPr>
        <p:spPr bwMode="auto">
          <a:xfrm rot="-5400000">
            <a:off x="11391900" y="11544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10" name="Line 754"/>
          <p:cNvSpPr>
            <a:spLocks noChangeShapeType="1"/>
          </p:cNvSpPr>
          <p:nvPr/>
        </p:nvSpPr>
        <p:spPr bwMode="auto">
          <a:xfrm flipH="1">
            <a:off x="134112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11" name="Line 755"/>
          <p:cNvSpPr>
            <a:spLocks noChangeShapeType="1"/>
          </p:cNvSpPr>
          <p:nvPr/>
        </p:nvSpPr>
        <p:spPr bwMode="auto">
          <a:xfrm>
            <a:off x="145542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12" name="Line 756"/>
          <p:cNvSpPr>
            <a:spLocks noChangeShapeType="1"/>
          </p:cNvSpPr>
          <p:nvPr/>
        </p:nvSpPr>
        <p:spPr bwMode="auto">
          <a:xfrm rot="16200000" flipH="1">
            <a:off x="13830300" y="12687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13" name="Line 757"/>
          <p:cNvSpPr>
            <a:spLocks noChangeShapeType="1"/>
          </p:cNvSpPr>
          <p:nvPr/>
        </p:nvSpPr>
        <p:spPr bwMode="auto">
          <a:xfrm rot="-5400000">
            <a:off x="13830300" y="11544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14" name="Line 758"/>
          <p:cNvSpPr>
            <a:spLocks noChangeShapeType="1"/>
          </p:cNvSpPr>
          <p:nvPr/>
        </p:nvSpPr>
        <p:spPr bwMode="auto">
          <a:xfrm flipH="1">
            <a:off x="158496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15" name="Line 759"/>
          <p:cNvSpPr>
            <a:spLocks noChangeShapeType="1"/>
          </p:cNvSpPr>
          <p:nvPr/>
        </p:nvSpPr>
        <p:spPr bwMode="auto">
          <a:xfrm>
            <a:off x="16992600" y="11353800"/>
            <a:ext cx="1143000" cy="0"/>
          </a:xfrm>
          <a:prstGeom prst="line">
            <a:avLst/>
          </a:prstGeom>
          <a:noFill/>
          <a:ln w="76200">
            <a:solidFill>
              <a:schemeClr val="hlink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16" name="Line 760"/>
          <p:cNvSpPr>
            <a:spLocks noChangeShapeType="1"/>
          </p:cNvSpPr>
          <p:nvPr/>
        </p:nvSpPr>
        <p:spPr bwMode="auto">
          <a:xfrm rot="16200000" flipH="1">
            <a:off x="16268700" y="12687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17" name="Line 761"/>
          <p:cNvSpPr>
            <a:spLocks noChangeShapeType="1"/>
          </p:cNvSpPr>
          <p:nvPr/>
        </p:nvSpPr>
        <p:spPr bwMode="auto">
          <a:xfrm rot="-5400000">
            <a:off x="16268700" y="115443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18" name="Text Box 762"/>
          <p:cNvSpPr txBox="1">
            <a:spLocks noChangeArrowheads="1"/>
          </p:cNvSpPr>
          <p:nvPr/>
        </p:nvSpPr>
        <p:spPr bwMode="auto">
          <a:xfrm>
            <a:off x="0" y="0"/>
            <a:ext cx="12493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sz="6600" b="1" dirty="0"/>
              <a:t>Decoding on a </a:t>
            </a:r>
            <a:r>
              <a:rPr lang="en-US" sz="6600" b="1" dirty="0" err="1"/>
              <a:t>toroidal</a:t>
            </a:r>
            <a:r>
              <a:rPr lang="en-US" sz="6600" b="1" dirty="0"/>
              <a:t> surface</a:t>
            </a:r>
          </a:p>
        </p:txBody>
      </p:sp>
      <p:pic>
        <p:nvPicPr>
          <p:cNvPr id="122620" name="Picture 764" descr="Torus_cy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210800"/>
            <a:ext cx="2962275" cy="21812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22621" name="Line 765"/>
          <p:cNvSpPr>
            <a:spLocks noChangeShapeType="1"/>
          </p:cNvSpPr>
          <p:nvPr/>
        </p:nvSpPr>
        <p:spPr bwMode="auto">
          <a:xfrm flipV="1">
            <a:off x="3505200" y="10972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22" name="Line 766"/>
          <p:cNvSpPr>
            <a:spLocks noChangeShapeType="1"/>
          </p:cNvSpPr>
          <p:nvPr/>
        </p:nvSpPr>
        <p:spPr bwMode="auto">
          <a:xfrm flipV="1">
            <a:off x="3276600" y="10134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623" name="Text Box 767"/>
          <p:cNvSpPr txBox="1">
            <a:spLocks noChangeArrowheads="1"/>
          </p:cNvSpPr>
          <p:nvPr/>
        </p:nvSpPr>
        <p:spPr bwMode="auto">
          <a:xfrm>
            <a:off x="4114800" y="9753600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184400"/>
            <a:r>
              <a:rPr lang="en-US" sz="2000"/>
              <a:t>4 word-line segments</a:t>
            </a:r>
          </a:p>
        </p:txBody>
      </p:sp>
      <p:sp>
        <p:nvSpPr>
          <p:cNvPr id="122624" name="Text Box 768"/>
          <p:cNvSpPr txBox="1">
            <a:spLocks noChangeArrowheads="1"/>
          </p:cNvSpPr>
          <p:nvPr/>
        </p:nvSpPr>
        <p:spPr bwMode="auto">
          <a:xfrm>
            <a:off x="4267200" y="10668000"/>
            <a:ext cx="231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184400"/>
            <a:r>
              <a:rPr lang="en-US" sz="2000"/>
              <a:t>4 bit-line segments</a:t>
            </a:r>
          </a:p>
        </p:txBody>
      </p:sp>
      <p:sp>
        <p:nvSpPr>
          <p:cNvPr id="735" name="Text Box 647"/>
          <p:cNvSpPr txBox="1">
            <a:spLocks noChangeArrowheads="1"/>
          </p:cNvSpPr>
          <p:nvPr/>
        </p:nvSpPr>
        <p:spPr bwMode="auto">
          <a:xfrm>
            <a:off x="10515600" y="5105400"/>
            <a:ext cx="4800600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2400" dirty="0" smtClean="0"/>
              <a:t>Cluster example:  4 tiles x 4 tiles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14800" y="4191000"/>
            <a:ext cx="5638800" cy="5638800"/>
            <a:chOff x="4512" y="4224"/>
            <a:chExt cx="3552" cy="3552"/>
          </a:xfrm>
        </p:grpSpPr>
        <p:sp>
          <p:nvSpPr>
            <p:cNvPr id="145" name="Rectangle 3"/>
            <p:cNvSpPr>
              <a:spLocks noChangeArrowheads="1"/>
            </p:cNvSpPr>
            <p:nvPr/>
          </p:nvSpPr>
          <p:spPr bwMode="auto">
            <a:xfrm>
              <a:off x="4560" y="4272"/>
              <a:ext cx="3456" cy="3456"/>
            </a:xfrm>
            <a:prstGeom prst="rect">
              <a:avLst/>
            </a:prstGeom>
            <a:solidFill>
              <a:srgbClr val="C0C0C0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4"/>
            <p:cNvSpPr>
              <a:spLocks noChangeShapeType="1"/>
            </p:cNvSpPr>
            <p:nvPr/>
          </p:nvSpPr>
          <p:spPr bwMode="auto">
            <a:xfrm flipV="1">
              <a:off x="4992" y="5136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"/>
            <p:cNvSpPr>
              <a:spLocks noChangeShapeType="1"/>
            </p:cNvSpPr>
            <p:nvPr/>
          </p:nvSpPr>
          <p:spPr bwMode="auto">
            <a:xfrm flipV="1">
              <a:off x="5424" y="5136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"/>
            <p:cNvSpPr>
              <a:spLocks noChangeShapeType="1"/>
            </p:cNvSpPr>
            <p:nvPr/>
          </p:nvSpPr>
          <p:spPr bwMode="auto">
            <a:xfrm>
              <a:off x="5424" y="427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7"/>
            <p:cNvSpPr>
              <a:spLocks noChangeShapeType="1"/>
            </p:cNvSpPr>
            <p:nvPr/>
          </p:nvSpPr>
          <p:spPr bwMode="auto">
            <a:xfrm flipV="1">
              <a:off x="6720" y="5136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8"/>
            <p:cNvSpPr>
              <a:spLocks noChangeShapeType="1"/>
            </p:cNvSpPr>
            <p:nvPr/>
          </p:nvSpPr>
          <p:spPr bwMode="auto">
            <a:xfrm flipV="1">
              <a:off x="7152" y="5136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9"/>
            <p:cNvSpPr>
              <a:spLocks noChangeShapeType="1"/>
            </p:cNvSpPr>
            <p:nvPr/>
          </p:nvSpPr>
          <p:spPr bwMode="auto">
            <a:xfrm flipV="1">
              <a:off x="7584" y="4272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0"/>
            <p:cNvSpPr>
              <a:spLocks noChangeShapeType="1"/>
            </p:cNvSpPr>
            <p:nvPr/>
          </p:nvSpPr>
          <p:spPr bwMode="auto">
            <a:xfrm flipV="1">
              <a:off x="4560" y="4272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1"/>
            <p:cNvSpPr>
              <a:spLocks noChangeShapeType="1"/>
            </p:cNvSpPr>
            <p:nvPr/>
          </p:nvSpPr>
          <p:spPr bwMode="auto">
            <a:xfrm flipV="1">
              <a:off x="5856" y="4272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2"/>
            <p:cNvSpPr>
              <a:spLocks noChangeShapeType="1"/>
            </p:cNvSpPr>
            <p:nvPr/>
          </p:nvSpPr>
          <p:spPr bwMode="auto">
            <a:xfrm flipV="1">
              <a:off x="6288" y="4272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"/>
            <p:cNvSpPr>
              <a:spLocks noChangeShapeType="1"/>
            </p:cNvSpPr>
            <p:nvPr/>
          </p:nvSpPr>
          <p:spPr bwMode="auto">
            <a:xfrm flipV="1">
              <a:off x="4992" y="6864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"/>
            <p:cNvSpPr>
              <a:spLocks noChangeShapeType="1"/>
            </p:cNvSpPr>
            <p:nvPr/>
          </p:nvSpPr>
          <p:spPr bwMode="auto">
            <a:xfrm flipV="1">
              <a:off x="5424" y="6864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"/>
            <p:cNvSpPr>
              <a:spLocks noChangeShapeType="1"/>
            </p:cNvSpPr>
            <p:nvPr/>
          </p:nvSpPr>
          <p:spPr bwMode="auto">
            <a:xfrm flipV="1">
              <a:off x="6720" y="6864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6"/>
            <p:cNvSpPr>
              <a:spLocks noChangeShapeType="1"/>
            </p:cNvSpPr>
            <p:nvPr/>
          </p:nvSpPr>
          <p:spPr bwMode="auto">
            <a:xfrm flipV="1">
              <a:off x="7152" y="6864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7"/>
            <p:cNvSpPr>
              <a:spLocks noChangeShapeType="1"/>
            </p:cNvSpPr>
            <p:nvPr/>
          </p:nvSpPr>
          <p:spPr bwMode="auto">
            <a:xfrm flipV="1">
              <a:off x="7584" y="6000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8"/>
            <p:cNvSpPr>
              <a:spLocks noChangeShapeType="1"/>
            </p:cNvSpPr>
            <p:nvPr/>
          </p:nvSpPr>
          <p:spPr bwMode="auto">
            <a:xfrm flipV="1">
              <a:off x="4560" y="6000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9"/>
            <p:cNvSpPr>
              <a:spLocks noChangeShapeType="1"/>
            </p:cNvSpPr>
            <p:nvPr/>
          </p:nvSpPr>
          <p:spPr bwMode="auto">
            <a:xfrm flipV="1">
              <a:off x="5856" y="6000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20"/>
            <p:cNvSpPr>
              <a:spLocks noChangeShapeType="1"/>
            </p:cNvSpPr>
            <p:nvPr/>
          </p:nvSpPr>
          <p:spPr bwMode="auto">
            <a:xfrm flipV="1">
              <a:off x="6288" y="6000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21"/>
            <p:cNvSpPr>
              <a:spLocks noChangeShapeType="1"/>
            </p:cNvSpPr>
            <p:nvPr/>
          </p:nvSpPr>
          <p:spPr bwMode="auto">
            <a:xfrm>
              <a:off x="7152" y="427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22"/>
            <p:cNvSpPr>
              <a:spLocks noChangeShapeType="1"/>
            </p:cNvSpPr>
            <p:nvPr/>
          </p:nvSpPr>
          <p:spPr bwMode="auto">
            <a:xfrm>
              <a:off x="8016" y="470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23"/>
            <p:cNvSpPr>
              <a:spLocks noChangeShapeType="1"/>
            </p:cNvSpPr>
            <p:nvPr/>
          </p:nvSpPr>
          <p:spPr bwMode="auto">
            <a:xfrm>
              <a:off x="8016" y="513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24"/>
            <p:cNvSpPr>
              <a:spLocks noChangeShapeType="1"/>
            </p:cNvSpPr>
            <p:nvPr/>
          </p:nvSpPr>
          <p:spPr bwMode="auto">
            <a:xfrm>
              <a:off x="6288" y="470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25"/>
            <p:cNvSpPr>
              <a:spLocks noChangeShapeType="1"/>
            </p:cNvSpPr>
            <p:nvPr/>
          </p:nvSpPr>
          <p:spPr bwMode="auto">
            <a:xfrm>
              <a:off x="6288" y="513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26"/>
            <p:cNvSpPr>
              <a:spLocks noChangeShapeType="1"/>
            </p:cNvSpPr>
            <p:nvPr/>
          </p:nvSpPr>
          <p:spPr bwMode="auto">
            <a:xfrm>
              <a:off x="4560" y="470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27"/>
            <p:cNvSpPr>
              <a:spLocks noChangeShapeType="1"/>
            </p:cNvSpPr>
            <p:nvPr/>
          </p:nvSpPr>
          <p:spPr bwMode="auto">
            <a:xfrm>
              <a:off x="4560" y="513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28"/>
            <p:cNvSpPr>
              <a:spLocks noChangeShapeType="1"/>
            </p:cNvSpPr>
            <p:nvPr/>
          </p:nvSpPr>
          <p:spPr bwMode="auto">
            <a:xfrm>
              <a:off x="8016" y="643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9"/>
            <p:cNvSpPr>
              <a:spLocks noChangeShapeType="1"/>
            </p:cNvSpPr>
            <p:nvPr/>
          </p:nvSpPr>
          <p:spPr bwMode="auto">
            <a:xfrm>
              <a:off x="8016" y="686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30"/>
            <p:cNvSpPr>
              <a:spLocks noChangeShapeType="1"/>
            </p:cNvSpPr>
            <p:nvPr/>
          </p:nvSpPr>
          <p:spPr bwMode="auto">
            <a:xfrm>
              <a:off x="6288" y="643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31"/>
            <p:cNvSpPr>
              <a:spLocks noChangeShapeType="1"/>
            </p:cNvSpPr>
            <p:nvPr/>
          </p:nvSpPr>
          <p:spPr bwMode="auto">
            <a:xfrm>
              <a:off x="6288" y="686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32"/>
            <p:cNvSpPr>
              <a:spLocks noChangeShapeType="1"/>
            </p:cNvSpPr>
            <p:nvPr/>
          </p:nvSpPr>
          <p:spPr bwMode="auto">
            <a:xfrm>
              <a:off x="4560" y="643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33"/>
            <p:cNvSpPr>
              <a:spLocks noChangeShapeType="1"/>
            </p:cNvSpPr>
            <p:nvPr/>
          </p:nvSpPr>
          <p:spPr bwMode="auto">
            <a:xfrm>
              <a:off x="4560" y="686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34"/>
            <p:cNvSpPr>
              <a:spLocks noChangeShapeType="1"/>
            </p:cNvSpPr>
            <p:nvPr/>
          </p:nvSpPr>
          <p:spPr bwMode="auto">
            <a:xfrm>
              <a:off x="5424" y="729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35"/>
            <p:cNvSpPr>
              <a:spLocks noChangeShapeType="1"/>
            </p:cNvSpPr>
            <p:nvPr/>
          </p:nvSpPr>
          <p:spPr bwMode="auto">
            <a:xfrm>
              <a:off x="7152" y="729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36"/>
            <p:cNvSpPr>
              <a:spLocks noChangeShapeType="1"/>
            </p:cNvSpPr>
            <p:nvPr/>
          </p:nvSpPr>
          <p:spPr bwMode="auto">
            <a:xfrm flipV="1">
              <a:off x="7584" y="7728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37"/>
            <p:cNvSpPr>
              <a:spLocks noChangeShapeType="1"/>
            </p:cNvSpPr>
            <p:nvPr/>
          </p:nvSpPr>
          <p:spPr bwMode="auto">
            <a:xfrm flipV="1">
              <a:off x="4560" y="7728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38"/>
            <p:cNvSpPr>
              <a:spLocks noChangeShapeType="1"/>
            </p:cNvSpPr>
            <p:nvPr/>
          </p:nvSpPr>
          <p:spPr bwMode="auto">
            <a:xfrm flipV="1">
              <a:off x="5856" y="7728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39"/>
            <p:cNvSpPr>
              <a:spLocks noChangeShapeType="1"/>
            </p:cNvSpPr>
            <p:nvPr/>
          </p:nvSpPr>
          <p:spPr bwMode="auto">
            <a:xfrm flipV="1">
              <a:off x="6288" y="7728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40"/>
            <p:cNvSpPr>
              <a:spLocks noChangeShapeType="1"/>
            </p:cNvSpPr>
            <p:nvPr/>
          </p:nvSpPr>
          <p:spPr bwMode="auto">
            <a:xfrm>
              <a:off x="7152" y="5568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41"/>
            <p:cNvSpPr>
              <a:spLocks noChangeShapeType="1"/>
            </p:cNvSpPr>
            <p:nvPr/>
          </p:nvSpPr>
          <p:spPr bwMode="auto">
            <a:xfrm>
              <a:off x="7152" y="6000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42"/>
            <p:cNvSpPr>
              <a:spLocks noChangeShapeType="1"/>
            </p:cNvSpPr>
            <p:nvPr/>
          </p:nvSpPr>
          <p:spPr bwMode="auto">
            <a:xfrm>
              <a:off x="5424" y="5568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43"/>
            <p:cNvSpPr>
              <a:spLocks noChangeShapeType="1"/>
            </p:cNvSpPr>
            <p:nvPr/>
          </p:nvSpPr>
          <p:spPr bwMode="auto">
            <a:xfrm>
              <a:off x="5424" y="6000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44"/>
            <p:cNvSpPr>
              <a:spLocks noChangeArrowheads="1"/>
            </p:cNvSpPr>
            <p:nvPr/>
          </p:nvSpPr>
          <p:spPr bwMode="auto">
            <a:xfrm>
              <a:off x="4992" y="595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Rectangle 45"/>
            <p:cNvSpPr>
              <a:spLocks noChangeArrowheads="1"/>
            </p:cNvSpPr>
            <p:nvPr/>
          </p:nvSpPr>
          <p:spPr bwMode="auto">
            <a:xfrm>
              <a:off x="5424" y="595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Rectangle 46"/>
            <p:cNvSpPr>
              <a:spLocks noChangeArrowheads="1"/>
            </p:cNvSpPr>
            <p:nvPr/>
          </p:nvSpPr>
          <p:spPr bwMode="auto">
            <a:xfrm>
              <a:off x="6720" y="595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Rectangle 47"/>
            <p:cNvSpPr>
              <a:spLocks noChangeArrowheads="1"/>
            </p:cNvSpPr>
            <p:nvPr/>
          </p:nvSpPr>
          <p:spPr bwMode="auto">
            <a:xfrm>
              <a:off x="7152" y="595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Rectangle 48"/>
            <p:cNvSpPr>
              <a:spLocks noChangeArrowheads="1"/>
            </p:cNvSpPr>
            <p:nvPr/>
          </p:nvSpPr>
          <p:spPr bwMode="auto">
            <a:xfrm>
              <a:off x="5856" y="681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Rectangle 49"/>
            <p:cNvSpPr>
              <a:spLocks noChangeArrowheads="1"/>
            </p:cNvSpPr>
            <p:nvPr/>
          </p:nvSpPr>
          <p:spPr bwMode="auto">
            <a:xfrm>
              <a:off x="6288" y="681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Rectangle 50"/>
            <p:cNvSpPr>
              <a:spLocks noChangeArrowheads="1"/>
            </p:cNvSpPr>
            <p:nvPr/>
          </p:nvSpPr>
          <p:spPr bwMode="auto">
            <a:xfrm>
              <a:off x="5856" y="508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Rectangle 51"/>
            <p:cNvSpPr>
              <a:spLocks noChangeArrowheads="1"/>
            </p:cNvSpPr>
            <p:nvPr/>
          </p:nvSpPr>
          <p:spPr bwMode="auto">
            <a:xfrm>
              <a:off x="6288" y="508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Rectangle 52"/>
            <p:cNvSpPr>
              <a:spLocks noChangeArrowheads="1"/>
            </p:cNvSpPr>
            <p:nvPr/>
          </p:nvSpPr>
          <p:spPr bwMode="auto">
            <a:xfrm>
              <a:off x="6720" y="422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Rectangle 53"/>
            <p:cNvSpPr>
              <a:spLocks noChangeArrowheads="1"/>
            </p:cNvSpPr>
            <p:nvPr/>
          </p:nvSpPr>
          <p:spPr bwMode="auto">
            <a:xfrm>
              <a:off x="7152" y="422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Rectangle 54"/>
            <p:cNvSpPr>
              <a:spLocks noChangeArrowheads="1"/>
            </p:cNvSpPr>
            <p:nvPr/>
          </p:nvSpPr>
          <p:spPr bwMode="auto">
            <a:xfrm>
              <a:off x="4992" y="422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Rectangle 55"/>
            <p:cNvSpPr>
              <a:spLocks noChangeArrowheads="1"/>
            </p:cNvSpPr>
            <p:nvPr/>
          </p:nvSpPr>
          <p:spPr bwMode="auto">
            <a:xfrm>
              <a:off x="5424" y="422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Rectangle 56"/>
            <p:cNvSpPr>
              <a:spLocks noChangeArrowheads="1"/>
            </p:cNvSpPr>
            <p:nvPr/>
          </p:nvSpPr>
          <p:spPr bwMode="auto">
            <a:xfrm>
              <a:off x="4992" y="768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Rectangle 57"/>
            <p:cNvSpPr>
              <a:spLocks noChangeArrowheads="1"/>
            </p:cNvSpPr>
            <p:nvPr/>
          </p:nvSpPr>
          <p:spPr bwMode="auto">
            <a:xfrm>
              <a:off x="5424" y="768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Rectangle 58"/>
            <p:cNvSpPr>
              <a:spLocks noChangeArrowheads="1"/>
            </p:cNvSpPr>
            <p:nvPr/>
          </p:nvSpPr>
          <p:spPr bwMode="auto">
            <a:xfrm>
              <a:off x="6720" y="768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Rectangle 59"/>
            <p:cNvSpPr>
              <a:spLocks noChangeArrowheads="1"/>
            </p:cNvSpPr>
            <p:nvPr/>
          </p:nvSpPr>
          <p:spPr bwMode="auto">
            <a:xfrm>
              <a:off x="7152" y="768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Rectangle 60"/>
            <p:cNvSpPr>
              <a:spLocks noChangeArrowheads="1"/>
            </p:cNvSpPr>
            <p:nvPr/>
          </p:nvSpPr>
          <p:spPr bwMode="auto">
            <a:xfrm>
              <a:off x="4560" y="681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Rectangle 61"/>
            <p:cNvSpPr>
              <a:spLocks noChangeArrowheads="1"/>
            </p:cNvSpPr>
            <p:nvPr/>
          </p:nvSpPr>
          <p:spPr bwMode="auto">
            <a:xfrm>
              <a:off x="7584" y="681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Rectangle 62"/>
            <p:cNvSpPr>
              <a:spLocks noChangeArrowheads="1"/>
            </p:cNvSpPr>
            <p:nvPr/>
          </p:nvSpPr>
          <p:spPr bwMode="auto">
            <a:xfrm>
              <a:off x="4560" y="508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Rectangle 63"/>
            <p:cNvSpPr>
              <a:spLocks noChangeArrowheads="1"/>
            </p:cNvSpPr>
            <p:nvPr/>
          </p:nvSpPr>
          <p:spPr bwMode="auto">
            <a:xfrm>
              <a:off x="7584" y="508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Rectangle 64"/>
            <p:cNvSpPr>
              <a:spLocks noChangeArrowheads="1"/>
            </p:cNvSpPr>
            <p:nvPr/>
          </p:nvSpPr>
          <p:spPr bwMode="auto">
            <a:xfrm rot="-5400000">
              <a:off x="6936" y="487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Rectangle 65"/>
            <p:cNvSpPr>
              <a:spLocks noChangeArrowheads="1"/>
            </p:cNvSpPr>
            <p:nvPr/>
          </p:nvSpPr>
          <p:spPr bwMode="auto">
            <a:xfrm rot="-5400000">
              <a:off x="6936" y="530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Rectangle 66"/>
            <p:cNvSpPr>
              <a:spLocks noChangeArrowheads="1"/>
            </p:cNvSpPr>
            <p:nvPr/>
          </p:nvSpPr>
          <p:spPr bwMode="auto">
            <a:xfrm rot="-5400000">
              <a:off x="6936" y="660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Rectangle 67"/>
            <p:cNvSpPr>
              <a:spLocks noChangeArrowheads="1"/>
            </p:cNvSpPr>
            <p:nvPr/>
          </p:nvSpPr>
          <p:spPr bwMode="auto">
            <a:xfrm rot="-5400000">
              <a:off x="6936" y="703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Rectangle 68"/>
            <p:cNvSpPr>
              <a:spLocks noChangeArrowheads="1"/>
            </p:cNvSpPr>
            <p:nvPr/>
          </p:nvSpPr>
          <p:spPr bwMode="auto">
            <a:xfrm rot="-5400000">
              <a:off x="5208" y="487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Rectangle 69"/>
            <p:cNvSpPr>
              <a:spLocks noChangeArrowheads="1"/>
            </p:cNvSpPr>
            <p:nvPr/>
          </p:nvSpPr>
          <p:spPr bwMode="auto">
            <a:xfrm rot="-5400000">
              <a:off x="5208" y="530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Rectangle 70"/>
            <p:cNvSpPr>
              <a:spLocks noChangeArrowheads="1"/>
            </p:cNvSpPr>
            <p:nvPr/>
          </p:nvSpPr>
          <p:spPr bwMode="auto">
            <a:xfrm rot="-5400000">
              <a:off x="5208" y="660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Rectangle 71"/>
            <p:cNvSpPr>
              <a:spLocks noChangeArrowheads="1"/>
            </p:cNvSpPr>
            <p:nvPr/>
          </p:nvSpPr>
          <p:spPr bwMode="auto">
            <a:xfrm rot="-5400000">
              <a:off x="5208" y="703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Rectangle 72"/>
            <p:cNvSpPr>
              <a:spLocks noChangeArrowheads="1"/>
            </p:cNvSpPr>
            <p:nvPr/>
          </p:nvSpPr>
          <p:spPr bwMode="auto">
            <a:xfrm rot="-5400000">
              <a:off x="4344" y="444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Rectangle 73"/>
            <p:cNvSpPr>
              <a:spLocks noChangeArrowheads="1"/>
            </p:cNvSpPr>
            <p:nvPr/>
          </p:nvSpPr>
          <p:spPr bwMode="auto">
            <a:xfrm rot="-5400000">
              <a:off x="4344" y="573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Rectangle 74"/>
            <p:cNvSpPr>
              <a:spLocks noChangeArrowheads="1"/>
            </p:cNvSpPr>
            <p:nvPr/>
          </p:nvSpPr>
          <p:spPr bwMode="auto">
            <a:xfrm rot="-5400000">
              <a:off x="4344" y="616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Rectangle 75"/>
            <p:cNvSpPr>
              <a:spLocks noChangeArrowheads="1"/>
            </p:cNvSpPr>
            <p:nvPr/>
          </p:nvSpPr>
          <p:spPr bwMode="auto">
            <a:xfrm rot="-5400000">
              <a:off x="4344" y="746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Rectangle 76"/>
            <p:cNvSpPr>
              <a:spLocks noChangeArrowheads="1"/>
            </p:cNvSpPr>
            <p:nvPr/>
          </p:nvSpPr>
          <p:spPr bwMode="auto">
            <a:xfrm rot="-5400000">
              <a:off x="6072" y="444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Rectangle 77"/>
            <p:cNvSpPr>
              <a:spLocks noChangeArrowheads="1"/>
            </p:cNvSpPr>
            <p:nvPr/>
          </p:nvSpPr>
          <p:spPr bwMode="auto">
            <a:xfrm rot="-5400000">
              <a:off x="6072" y="573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Rectangle 78"/>
            <p:cNvSpPr>
              <a:spLocks noChangeArrowheads="1"/>
            </p:cNvSpPr>
            <p:nvPr/>
          </p:nvSpPr>
          <p:spPr bwMode="auto">
            <a:xfrm rot="-5400000">
              <a:off x="6072" y="616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Rectangle 79"/>
            <p:cNvSpPr>
              <a:spLocks noChangeArrowheads="1"/>
            </p:cNvSpPr>
            <p:nvPr/>
          </p:nvSpPr>
          <p:spPr bwMode="auto">
            <a:xfrm rot="-5400000">
              <a:off x="6072" y="746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Rectangle 80"/>
            <p:cNvSpPr>
              <a:spLocks noChangeArrowheads="1"/>
            </p:cNvSpPr>
            <p:nvPr/>
          </p:nvSpPr>
          <p:spPr bwMode="auto">
            <a:xfrm rot="-5400000">
              <a:off x="7800" y="444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Rectangle 81"/>
            <p:cNvSpPr>
              <a:spLocks noChangeArrowheads="1"/>
            </p:cNvSpPr>
            <p:nvPr/>
          </p:nvSpPr>
          <p:spPr bwMode="auto">
            <a:xfrm rot="-5400000">
              <a:off x="7800" y="573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Rectangle 82"/>
            <p:cNvSpPr>
              <a:spLocks noChangeArrowheads="1"/>
            </p:cNvSpPr>
            <p:nvPr/>
          </p:nvSpPr>
          <p:spPr bwMode="auto">
            <a:xfrm rot="-5400000">
              <a:off x="7800" y="616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Rectangle 83"/>
            <p:cNvSpPr>
              <a:spLocks noChangeArrowheads="1"/>
            </p:cNvSpPr>
            <p:nvPr/>
          </p:nvSpPr>
          <p:spPr bwMode="auto">
            <a:xfrm rot="-5400000">
              <a:off x="7800" y="746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1828800"/>
            <a:fld id="{DC7406F4-A9A4-4646-BB2C-497A918809E4}" type="slidenum">
              <a:rPr lang="en-US"/>
              <a:pPr defTabSz="1828800"/>
              <a:t>33</a:t>
            </a:fld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601200" y="4191000"/>
            <a:ext cx="5638800" cy="5638800"/>
            <a:chOff x="4512" y="4224"/>
            <a:chExt cx="3552" cy="3552"/>
          </a:xfrm>
        </p:grpSpPr>
        <p:sp>
          <p:nvSpPr>
            <p:cNvPr id="16463" name="Rectangle 3"/>
            <p:cNvSpPr>
              <a:spLocks noChangeArrowheads="1"/>
            </p:cNvSpPr>
            <p:nvPr/>
          </p:nvSpPr>
          <p:spPr bwMode="auto">
            <a:xfrm>
              <a:off x="4560" y="4272"/>
              <a:ext cx="3456" cy="3456"/>
            </a:xfrm>
            <a:prstGeom prst="rect">
              <a:avLst/>
            </a:prstGeom>
            <a:solidFill>
              <a:srgbClr val="C0C0C0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Line 4"/>
            <p:cNvSpPr>
              <a:spLocks noChangeShapeType="1"/>
            </p:cNvSpPr>
            <p:nvPr/>
          </p:nvSpPr>
          <p:spPr bwMode="auto">
            <a:xfrm flipV="1">
              <a:off x="4992" y="5136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5"/>
            <p:cNvSpPr>
              <a:spLocks noChangeShapeType="1"/>
            </p:cNvSpPr>
            <p:nvPr/>
          </p:nvSpPr>
          <p:spPr bwMode="auto">
            <a:xfrm flipV="1">
              <a:off x="5424" y="5136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6"/>
            <p:cNvSpPr>
              <a:spLocks noChangeShapeType="1"/>
            </p:cNvSpPr>
            <p:nvPr/>
          </p:nvSpPr>
          <p:spPr bwMode="auto">
            <a:xfrm>
              <a:off x="5424" y="427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7"/>
            <p:cNvSpPr>
              <a:spLocks noChangeShapeType="1"/>
            </p:cNvSpPr>
            <p:nvPr/>
          </p:nvSpPr>
          <p:spPr bwMode="auto">
            <a:xfrm flipV="1">
              <a:off x="6720" y="5136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8"/>
            <p:cNvSpPr>
              <a:spLocks noChangeShapeType="1"/>
            </p:cNvSpPr>
            <p:nvPr/>
          </p:nvSpPr>
          <p:spPr bwMode="auto">
            <a:xfrm flipV="1">
              <a:off x="7152" y="5136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9"/>
            <p:cNvSpPr>
              <a:spLocks noChangeShapeType="1"/>
            </p:cNvSpPr>
            <p:nvPr/>
          </p:nvSpPr>
          <p:spPr bwMode="auto">
            <a:xfrm flipV="1">
              <a:off x="7584" y="4272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10"/>
            <p:cNvSpPr>
              <a:spLocks noChangeShapeType="1"/>
            </p:cNvSpPr>
            <p:nvPr/>
          </p:nvSpPr>
          <p:spPr bwMode="auto">
            <a:xfrm flipV="1">
              <a:off x="4560" y="4272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11"/>
            <p:cNvSpPr>
              <a:spLocks noChangeShapeType="1"/>
            </p:cNvSpPr>
            <p:nvPr/>
          </p:nvSpPr>
          <p:spPr bwMode="auto">
            <a:xfrm flipV="1">
              <a:off x="5856" y="4272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12"/>
            <p:cNvSpPr>
              <a:spLocks noChangeShapeType="1"/>
            </p:cNvSpPr>
            <p:nvPr/>
          </p:nvSpPr>
          <p:spPr bwMode="auto">
            <a:xfrm flipV="1">
              <a:off x="6288" y="4272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13"/>
            <p:cNvSpPr>
              <a:spLocks noChangeShapeType="1"/>
            </p:cNvSpPr>
            <p:nvPr/>
          </p:nvSpPr>
          <p:spPr bwMode="auto">
            <a:xfrm flipV="1">
              <a:off x="4992" y="6864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14"/>
            <p:cNvSpPr>
              <a:spLocks noChangeShapeType="1"/>
            </p:cNvSpPr>
            <p:nvPr/>
          </p:nvSpPr>
          <p:spPr bwMode="auto">
            <a:xfrm flipV="1">
              <a:off x="5424" y="6864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15"/>
            <p:cNvSpPr>
              <a:spLocks noChangeShapeType="1"/>
            </p:cNvSpPr>
            <p:nvPr/>
          </p:nvSpPr>
          <p:spPr bwMode="auto">
            <a:xfrm flipV="1">
              <a:off x="6720" y="6864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16"/>
            <p:cNvSpPr>
              <a:spLocks noChangeShapeType="1"/>
            </p:cNvSpPr>
            <p:nvPr/>
          </p:nvSpPr>
          <p:spPr bwMode="auto">
            <a:xfrm flipV="1">
              <a:off x="7152" y="6864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17"/>
            <p:cNvSpPr>
              <a:spLocks noChangeShapeType="1"/>
            </p:cNvSpPr>
            <p:nvPr/>
          </p:nvSpPr>
          <p:spPr bwMode="auto">
            <a:xfrm flipV="1">
              <a:off x="7584" y="6000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18"/>
            <p:cNvSpPr>
              <a:spLocks noChangeShapeType="1"/>
            </p:cNvSpPr>
            <p:nvPr/>
          </p:nvSpPr>
          <p:spPr bwMode="auto">
            <a:xfrm flipV="1">
              <a:off x="4560" y="6000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19"/>
            <p:cNvSpPr>
              <a:spLocks noChangeShapeType="1"/>
            </p:cNvSpPr>
            <p:nvPr/>
          </p:nvSpPr>
          <p:spPr bwMode="auto">
            <a:xfrm flipV="1">
              <a:off x="5856" y="6000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20"/>
            <p:cNvSpPr>
              <a:spLocks noChangeShapeType="1"/>
            </p:cNvSpPr>
            <p:nvPr/>
          </p:nvSpPr>
          <p:spPr bwMode="auto">
            <a:xfrm flipV="1">
              <a:off x="6288" y="6000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21"/>
            <p:cNvSpPr>
              <a:spLocks noChangeShapeType="1"/>
            </p:cNvSpPr>
            <p:nvPr/>
          </p:nvSpPr>
          <p:spPr bwMode="auto">
            <a:xfrm>
              <a:off x="7152" y="427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22"/>
            <p:cNvSpPr>
              <a:spLocks noChangeShapeType="1"/>
            </p:cNvSpPr>
            <p:nvPr/>
          </p:nvSpPr>
          <p:spPr bwMode="auto">
            <a:xfrm>
              <a:off x="8016" y="470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23"/>
            <p:cNvSpPr>
              <a:spLocks noChangeShapeType="1"/>
            </p:cNvSpPr>
            <p:nvPr/>
          </p:nvSpPr>
          <p:spPr bwMode="auto">
            <a:xfrm>
              <a:off x="8016" y="513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24"/>
            <p:cNvSpPr>
              <a:spLocks noChangeShapeType="1"/>
            </p:cNvSpPr>
            <p:nvPr/>
          </p:nvSpPr>
          <p:spPr bwMode="auto">
            <a:xfrm>
              <a:off x="6288" y="470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25"/>
            <p:cNvSpPr>
              <a:spLocks noChangeShapeType="1"/>
            </p:cNvSpPr>
            <p:nvPr/>
          </p:nvSpPr>
          <p:spPr bwMode="auto">
            <a:xfrm>
              <a:off x="6288" y="513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26"/>
            <p:cNvSpPr>
              <a:spLocks noChangeShapeType="1"/>
            </p:cNvSpPr>
            <p:nvPr/>
          </p:nvSpPr>
          <p:spPr bwMode="auto">
            <a:xfrm>
              <a:off x="4560" y="470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27"/>
            <p:cNvSpPr>
              <a:spLocks noChangeShapeType="1"/>
            </p:cNvSpPr>
            <p:nvPr/>
          </p:nvSpPr>
          <p:spPr bwMode="auto">
            <a:xfrm>
              <a:off x="4560" y="513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28"/>
            <p:cNvSpPr>
              <a:spLocks noChangeShapeType="1"/>
            </p:cNvSpPr>
            <p:nvPr/>
          </p:nvSpPr>
          <p:spPr bwMode="auto">
            <a:xfrm>
              <a:off x="8016" y="643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29"/>
            <p:cNvSpPr>
              <a:spLocks noChangeShapeType="1"/>
            </p:cNvSpPr>
            <p:nvPr/>
          </p:nvSpPr>
          <p:spPr bwMode="auto">
            <a:xfrm>
              <a:off x="8016" y="686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30"/>
            <p:cNvSpPr>
              <a:spLocks noChangeShapeType="1"/>
            </p:cNvSpPr>
            <p:nvPr/>
          </p:nvSpPr>
          <p:spPr bwMode="auto">
            <a:xfrm>
              <a:off x="6288" y="643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31"/>
            <p:cNvSpPr>
              <a:spLocks noChangeShapeType="1"/>
            </p:cNvSpPr>
            <p:nvPr/>
          </p:nvSpPr>
          <p:spPr bwMode="auto">
            <a:xfrm>
              <a:off x="6288" y="686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32"/>
            <p:cNvSpPr>
              <a:spLocks noChangeShapeType="1"/>
            </p:cNvSpPr>
            <p:nvPr/>
          </p:nvSpPr>
          <p:spPr bwMode="auto">
            <a:xfrm>
              <a:off x="4560" y="6432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33"/>
            <p:cNvSpPr>
              <a:spLocks noChangeShapeType="1"/>
            </p:cNvSpPr>
            <p:nvPr/>
          </p:nvSpPr>
          <p:spPr bwMode="auto">
            <a:xfrm>
              <a:off x="4560" y="6864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34"/>
            <p:cNvSpPr>
              <a:spLocks noChangeShapeType="1"/>
            </p:cNvSpPr>
            <p:nvPr/>
          </p:nvSpPr>
          <p:spPr bwMode="auto">
            <a:xfrm>
              <a:off x="5424" y="729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35"/>
            <p:cNvSpPr>
              <a:spLocks noChangeShapeType="1"/>
            </p:cNvSpPr>
            <p:nvPr/>
          </p:nvSpPr>
          <p:spPr bwMode="auto">
            <a:xfrm>
              <a:off x="7152" y="7296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36"/>
            <p:cNvSpPr>
              <a:spLocks noChangeShapeType="1"/>
            </p:cNvSpPr>
            <p:nvPr/>
          </p:nvSpPr>
          <p:spPr bwMode="auto">
            <a:xfrm flipV="1">
              <a:off x="7584" y="7728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37"/>
            <p:cNvSpPr>
              <a:spLocks noChangeShapeType="1"/>
            </p:cNvSpPr>
            <p:nvPr/>
          </p:nvSpPr>
          <p:spPr bwMode="auto">
            <a:xfrm flipV="1">
              <a:off x="4560" y="7728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38"/>
            <p:cNvSpPr>
              <a:spLocks noChangeShapeType="1"/>
            </p:cNvSpPr>
            <p:nvPr/>
          </p:nvSpPr>
          <p:spPr bwMode="auto">
            <a:xfrm flipV="1">
              <a:off x="5856" y="7728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39"/>
            <p:cNvSpPr>
              <a:spLocks noChangeShapeType="1"/>
            </p:cNvSpPr>
            <p:nvPr/>
          </p:nvSpPr>
          <p:spPr bwMode="auto">
            <a:xfrm flipV="1">
              <a:off x="6288" y="7728"/>
              <a:ext cx="43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40"/>
            <p:cNvSpPr>
              <a:spLocks noChangeShapeType="1"/>
            </p:cNvSpPr>
            <p:nvPr/>
          </p:nvSpPr>
          <p:spPr bwMode="auto">
            <a:xfrm>
              <a:off x="7152" y="5568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41"/>
            <p:cNvSpPr>
              <a:spLocks noChangeShapeType="1"/>
            </p:cNvSpPr>
            <p:nvPr/>
          </p:nvSpPr>
          <p:spPr bwMode="auto">
            <a:xfrm>
              <a:off x="7152" y="6000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42"/>
            <p:cNvSpPr>
              <a:spLocks noChangeShapeType="1"/>
            </p:cNvSpPr>
            <p:nvPr/>
          </p:nvSpPr>
          <p:spPr bwMode="auto">
            <a:xfrm>
              <a:off x="5424" y="5568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43"/>
            <p:cNvSpPr>
              <a:spLocks noChangeShapeType="1"/>
            </p:cNvSpPr>
            <p:nvPr/>
          </p:nvSpPr>
          <p:spPr bwMode="auto">
            <a:xfrm>
              <a:off x="5424" y="6000"/>
              <a:ext cx="0" cy="4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Rectangle 44"/>
            <p:cNvSpPr>
              <a:spLocks noChangeArrowheads="1"/>
            </p:cNvSpPr>
            <p:nvPr/>
          </p:nvSpPr>
          <p:spPr bwMode="auto">
            <a:xfrm>
              <a:off x="4992" y="595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5" name="Rectangle 45"/>
            <p:cNvSpPr>
              <a:spLocks noChangeArrowheads="1"/>
            </p:cNvSpPr>
            <p:nvPr/>
          </p:nvSpPr>
          <p:spPr bwMode="auto">
            <a:xfrm>
              <a:off x="5424" y="595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6" name="Rectangle 46"/>
            <p:cNvSpPr>
              <a:spLocks noChangeArrowheads="1"/>
            </p:cNvSpPr>
            <p:nvPr/>
          </p:nvSpPr>
          <p:spPr bwMode="auto">
            <a:xfrm>
              <a:off x="6720" y="595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7" name="Rectangle 47"/>
            <p:cNvSpPr>
              <a:spLocks noChangeArrowheads="1"/>
            </p:cNvSpPr>
            <p:nvPr/>
          </p:nvSpPr>
          <p:spPr bwMode="auto">
            <a:xfrm>
              <a:off x="7152" y="595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8" name="Rectangle 48"/>
            <p:cNvSpPr>
              <a:spLocks noChangeArrowheads="1"/>
            </p:cNvSpPr>
            <p:nvPr/>
          </p:nvSpPr>
          <p:spPr bwMode="auto">
            <a:xfrm>
              <a:off x="5856" y="681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9" name="Rectangle 49"/>
            <p:cNvSpPr>
              <a:spLocks noChangeArrowheads="1"/>
            </p:cNvSpPr>
            <p:nvPr/>
          </p:nvSpPr>
          <p:spPr bwMode="auto">
            <a:xfrm>
              <a:off x="6288" y="681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0" name="Rectangle 50"/>
            <p:cNvSpPr>
              <a:spLocks noChangeArrowheads="1"/>
            </p:cNvSpPr>
            <p:nvPr/>
          </p:nvSpPr>
          <p:spPr bwMode="auto">
            <a:xfrm>
              <a:off x="5856" y="508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1" name="Rectangle 51"/>
            <p:cNvSpPr>
              <a:spLocks noChangeArrowheads="1"/>
            </p:cNvSpPr>
            <p:nvPr/>
          </p:nvSpPr>
          <p:spPr bwMode="auto">
            <a:xfrm>
              <a:off x="6288" y="508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2" name="Rectangle 52"/>
            <p:cNvSpPr>
              <a:spLocks noChangeArrowheads="1"/>
            </p:cNvSpPr>
            <p:nvPr/>
          </p:nvSpPr>
          <p:spPr bwMode="auto">
            <a:xfrm>
              <a:off x="6720" y="422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3" name="Rectangle 53"/>
            <p:cNvSpPr>
              <a:spLocks noChangeArrowheads="1"/>
            </p:cNvSpPr>
            <p:nvPr/>
          </p:nvSpPr>
          <p:spPr bwMode="auto">
            <a:xfrm>
              <a:off x="7152" y="422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4" name="Rectangle 54"/>
            <p:cNvSpPr>
              <a:spLocks noChangeArrowheads="1"/>
            </p:cNvSpPr>
            <p:nvPr/>
          </p:nvSpPr>
          <p:spPr bwMode="auto">
            <a:xfrm>
              <a:off x="4992" y="422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5" name="Rectangle 55"/>
            <p:cNvSpPr>
              <a:spLocks noChangeArrowheads="1"/>
            </p:cNvSpPr>
            <p:nvPr/>
          </p:nvSpPr>
          <p:spPr bwMode="auto">
            <a:xfrm>
              <a:off x="5424" y="422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6" name="Rectangle 56"/>
            <p:cNvSpPr>
              <a:spLocks noChangeArrowheads="1"/>
            </p:cNvSpPr>
            <p:nvPr/>
          </p:nvSpPr>
          <p:spPr bwMode="auto">
            <a:xfrm>
              <a:off x="4992" y="768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7" name="Rectangle 57"/>
            <p:cNvSpPr>
              <a:spLocks noChangeArrowheads="1"/>
            </p:cNvSpPr>
            <p:nvPr/>
          </p:nvSpPr>
          <p:spPr bwMode="auto">
            <a:xfrm>
              <a:off x="5424" y="768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8" name="Rectangle 58"/>
            <p:cNvSpPr>
              <a:spLocks noChangeArrowheads="1"/>
            </p:cNvSpPr>
            <p:nvPr/>
          </p:nvSpPr>
          <p:spPr bwMode="auto">
            <a:xfrm>
              <a:off x="6720" y="768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9" name="Rectangle 59"/>
            <p:cNvSpPr>
              <a:spLocks noChangeArrowheads="1"/>
            </p:cNvSpPr>
            <p:nvPr/>
          </p:nvSpPr>
          <p:spPr bwMode="auto">
            <a:xfrm>
              <a:off x="7152" y="768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0" name="Rectangle 60"/>
            <p:cNvSpPr>
              <a:spLocks noChangeArrowheads="1"/>
            </p:cNvSpPr>
            <p:nvPr/>
          </p:nvSpPr>
          <p:spPr bwMode="auto">
            <a:xfrm>
              <a:off x="4560" y="681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1" name="Rectangle 61"/>
            <p:cNvSpPr>
              <a:spLocks noChangeArrowheads="1"/>
            </p:cNvSpPr>
            <p:nvPr/>
          </p:nvSpPr>
          <p:spPr bwMode="auto">
            <a:xfrm>
              <a:off x="7584" y="681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2" name="Rectangle 62"/>
            <p:cNvSpPr>
              <a:spLocks noChangeArrowheads="1"/>
            </p:cNvSpPr>
            <p:nvPr/>
          </p:nvSpPr>
          <p:spPr bwMode="auto">
            <a:xfrm>
              <a:off x="4560" y="508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3" name="Rectangle 63"/>
            <p:cNvSpPr>
              <a:spLocks noChangeArrowheads="1"/>
            </p:cNvSpPr>
            <p:nvPr/>
          </p:nvSpPr>
          <p:spPr bwMode="auto">
            <a:xfrm>
              <a:off x="7584" y="508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4" name="Rectangle 64"/>
            <p:cNvSpPr>
              <a:spLocks noChangeArrowheads="1"/>
            </p:cNvSpPr>
            <p:nvPr/>
          </p:nvSpPr>
          <p:spPr bwMode="auto">
            <a:xfrm rot="-5400000">
              <a:off x="6936" y="487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5" name="Rectangle 65"/>
            <p:cNvSpPr>
              <a:spLocks noChangeArrowheads="1"/>
            </p:cNvSpPr>
            <p:nvPr/>
          </p:nvSpPr>
          <p:spPr bwMode="auto">
            <a:xfrm rot="-5400000">
              <a:off x="6936" y="530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6" name="Rectangle 66"/>
            <p:cNvSpPr>
              <a:spLocks noChangeArrowheads="1"/>
            </p:cNvSpPr>
            <p:nvPr/>
          </p:nvSpPr>
          <p:spPr bwMode="auto">
            <a:xfrm rot="-5400000">
              <a:off x="6936" y="660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7" name="Rectangle 67"/>
            <p:cNvSpPr>
              <a:spLocks noChangeArrowheads="1"/>
            </p:cNvSpPr>
            <p:nvPr/>
          </p:nvSpPr>
          <p:spPr bwMode="auto">
            <a:xfrm rot="-5400000">
              <a:off x="6936" y="703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8" name="Rectangle 68"/>
            <p:cNvSpPr>
              <a:spLocks noChangeArrowheads="1"/>
            </p:cNvSpPr>
            <p:nvPr/>
          </p:nvSpPr>
          <p:spPr bwMode="auto">
            <a:xfrm rot="-5400000">
              <a:off x="5208" y="487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9" name="Rectangle 69"/>
            <p:cNvSpPr>
              <a:spLocks noChangeArrowheads="1"/>
            </p:cNvSpPr>
            <p:nvPr/>
          </p:nvSpPr>
          <p:spPr bwMode="auto">
            <a:xfrm rot="-5400000">
              <a:off x="5208" y="530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0" name="Rectangle 70"/>
            <p:cNvSpPr>
              <a:spLocks noChangeArrowheads="1"/>
            </p:cNvSpPr>
            <p:nvPr/>
          </p:nvSpPr>
          <p:spPr bwMode="auto">
            <a:xfrm rot="-5400000">
              <a:off x="5208" y="660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1" name="Rectangle 71"/>
            <p:cNvSpPr>
              <a:spLocks noChangeArrowheads="1"/>
            </p:cNvSpPr>
            <p:nvPr/>
          </p:nvSpPr>
          <p:spPr bwMode="auto">
            <a:xfrm rot="-5400000">
              <a:off x="5208" y="7032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2" name="Rectangle 72"/>
            <p:cNvSpPr>
              <a:spLocks noChangeArrowheads="1"/>
            </p:cNvSpPr>
            <p:nvPr/>
          </p:nvSpPr>
          <p:spPr bwMode="auto">
            <a:xfrm rot="-5400000">
              <a:off x="4344" y="444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3" name="Rectangle 73"/>
            <p:cNvSpPr>
              <a:spLocks noChangeArrowheads="1"/>
            </p:cNvSpPr>
            <p:nvPr/>
          </p:nvSpPr>
          <p:spPr bwMode="auto">
            <a:xfrm rot="-5400000">
              <a:off x="4344" y="573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4" name="Rectangle 74"/>
            <p:cNvSpPr>
              <a:spLocks noChangeArrowheads="1"/>
            </p:cNvSpPr>
            <p:nvPr/>
          </p:nvSpPr>
          <p:spPr bwMode="auto">
            <a:xfrm rot="-5400000">
              <a:off x="4344" y="616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5" name="Rectangle 75"/>
            <p:cNvSpPr>
              <a:spLocks noChangeArrowheads="1"/>
            </p:cNvSpPr>
            <p:nvPr/>
          </p:nvSpPr>
          <p:spPr bwMode="auto">
            <a:xfrm rot="-5400000">
              <a:off x="4344" y="746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6" name="Rectangle 76"/>
            <p:cNvSpPr>
              <a:spLocks noChangeArrowheads="1"/>
            </p:cNvSpPr>
            <p:nvPr/>
          </p:nvSpPr>
          <p:spPr bwMode="auto">
            <a:xfrm rot="-5400000">
              <a:off x="6072" y="444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7" name="Rectangle 77"/>
            <p:cNvSpPr>
              <a:spLocks noChangeArrowheads="1"/>
            </p:cNvSpPr>
            <p:nvPr/>
          </p:nvSpPr>
          <p:spPr bwMode="auto">
            <a:xfrm rot="-5400000">
              <a:off x="6072" y="573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8" name="Rectangle 78"/>
            <p:cNvSpPr>
              <a:spLocks noChangeArrowheads="1"/>
            </p:cNvSpPr>
            <p:nvPr/>
          </p:nvSpPr>
          <p:spPr bwMode="auto">
            <a:xfrm rot="-5400000">
              <a:off x="6072" y="616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9" name="Rectangle 79"/>
            <p:cNvSpPr>
              <a:spLocks noChangeArrowheads="1"/>
            </p:cNvSpPr>
            <p:nvPr/>
          </p:nvSpPr>
          <p:spPr bwMode="auto">
            <a:xfrm rot="-5400000">
              <a:off x="6072" y="746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0" name="Rectangle 80"/>
            <p:cNvSpPr>
              <a:spLocks noChangeArrowheads="1"/>
            </p:cNvSpPr>
            <p:nvPr/>
          </p:nvSpPr>
          <p:spPr bwMode="auto">
            <a:xfrm rot="-5400000">
              <a:off x="7800" y="4440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1" name="Rectangle 81"/>
            <p:cNvSpPr>
              <a:spLocks noChangeArrowheads="1"/>
            </p:cNvSpPr>
            <p:nvPr/>
          </p:nvSpPr>
          <p:spPr bwMode="auto">
            <a:xfrm rot="-5400000">
              <a:off x="7800" y="5736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2" name="Rectangle 82"/>
            <p:cNvSpPr>
              <a:spLocks noChangeArrowheads="1"/>
            </p:cNvSpPr>
            <p:nvPr/>
          </p:nvSpPr>
          <p:spPr bwMode="auto">
            <a:xfrm rot="-5400000">
              <a:off x="7800" y="6168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3" name="Rectangle 83"/>
            <p:cNvSpPr>
              <a:spLocks noChangeArrowheads="1"/>
            </p:cNvSpPr>
            <p:nvPr/>
          </p:nvSpPr>
          <p:spPr bwMode="auto">
            <a:xfrm rot="-5400000">
              <a:off x="7800" y="7464"/>
              <a:ext cx="432" cy="9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6934200" y="4419600"/>
            <a:ext cx="10972800" cy="1143000"/>
            <a:chOff x="1008" y="2736"/>
            <a:chExt cx="6912" cy="720"/>
          </a:xfrm>
        </p:grpSpPr>
        <p:sp>
          <p:nvSpPr>
            <p:cNvPr id="16435" name="Line 86"/>
            <p:cNvSpPr>
              <a:spLocks noChangeShapeType="1"/>
            </p:cNvSpPr>
            <p:nvPr/>
          </p:nvSpPr>
          <p:spPr bwMode="auto">
            <a:xfrm>
              <a:off x="3600" y="2832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87"/>
            <p:cNvSpPr>
              <a:spLocks noChangeShapeType="1"/>
            </p:cNvSpPr>
            <p:nvPr/>
          </p:nvSpPr>
          <p:spPr bwMode="auto">
            <a:xfrm flipH="1">
              <a:off x="1920" y="2832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88"/>
            <p:cNvSpPr>
              <a:spLocks noChangeShapeType="1"/>
            </p:cNvSpPr>
            <p:nvPr/>
          </p:nvSpPr>
          <p:spPr bwMode="auto">
            <a:xfrm>
              <a:off x="5328" y="2928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89"/>
            <p:cNvSpPr>
              <a:spLocks noChangeShapeType="1"/>
            </p:cNvSpPr>
            <p:nvPr/>
          </p:nvSpPr>
          <p:spPr bwMode="auto">
            <a:xfrm flipH="1">
              <a:off x="3648" y="2928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90"/>
            <p:cNvSpPr>
              <a:spLocks noChangeShapeType="1"/>
            </p:cNvSpPr>
            <p:nvPr/>
          </p:nvSpPr>
          <p:spPr bwMode="auto">
            <a:xfrm>
              <a:off x="3600" y="3024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91"/>
            <p:cNvSpPr>
              <a:spLocks noChangeShapeType="1"/>
            </p:cNvSpPr>
            <p:nvPr/>
          </p:nvSpPr>
          <p:spPr bwMode="auto">
            <a:xfrm flipH="1">
              <a:off x="1920" y="3024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92"/>
            <p:cNvSpPr>
              <a:spLocks noChangeShapeType="1"/>
            </p:cNvSpPr>
            <p:nvPr/>
          </p:nvSpPr>
          <p:spPr bwMode="auto">
            <a:xfrm>
              <a:off x="5328" y="2736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93"/>
            <p:cNvSpPr>
              <a:spLocks noChangeShapeType="1"/>
            </p:cNvSpPr>
            <p:nvPr/>
          </p:nvSpPr>
          <p:spPr bwMode="auto">
            <a:xfrm flipH="1">
              <a:off x="3648" y="2736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94"/>
            <p:cNvSpPr>
              <a:spLocks noChangeShapeType="1"/>
            </p:cNvSpPr>
            <p:nvPr/>
          </p:nvSpPr>
          <p:spPr bwMode="auto">
            <a:xfrm>
              <a:off x="2736" y="3264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95"/>
            <p:cNvSpPr>
              <a:spLocks noChangeShapeType="1"/>
            </p:cNvSpPr>
            <p:nvPr/>
          </p:nvSpPr>
          <p:spPr bwMode="auto">
            <a:xfrm flipH="1">
              <a:off x="1056" y="3264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96"/>
            <p:cNvSpPr>
              <a:spLocks noChangeShapeType="1"/>
            </p:cNvSpPr>
            <p:nvPr/>
          </p:nvSpPr>
          <p:spPr bwMode="auto">
            <a:xfrm>
              <a:off x="4464" y="3360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97"/>
            <p:cNvSpPr>
              <a:spLocks noChangeShapeType="1"/>
            </p:cNvSpPr>
            <p:nvPr/>
          </p:nvSpPr>
          <p:spPr bwMode="auto">
            <a:xfrm flipH="1">
              <a:off x="2784" y="3360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98"/>
            <p:cNvSpPr>
              <a:spLocks noChangeShapeType="1"/>
            </p:cNvSpPr>
            <p:nvPr/>
          </p:nvSpPr>
          <p:spPr bwMode="auto">
            <a:xfrm>
              <a:off x="2736" y="3456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99"/>
            <p:cNvSpPr>
              <a:spLocks noChangeShapeType="1"/>
            </p:cNvSpPr>
            <p:nvPr/>
          </p:nvSpPr>
          <p:spPr bwMode="auto">
            <a:xfrm flipH="1">
              <a:off x="1056" y="3456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100"/>
            <p:cNvSpPr>
              <a:spLocks noChangeShapeType="1"/>
            </p:cNvSpPr>
            <p:nvPr/>
          </p:nvSpPr>
          <p:spPr bwMode="auto">
            <a:xfrm>
              <a:off x="4464" y="3168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101"/>
            <p:cNvSpPr>
              <a:spLocks noChangeShapeType="1"/>
            </p:cNvSpPr>
            <p:nvPr/>
          </p:nvSpPr>
          <p:spPr bwMode="auto">
            <a:xfrm flipH="1">
              <a:off x="2784" y="3168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102"/>
            <p:cNvSpPr>
              <a:spLocks noChangeShapeType="1"/>
            </p:cNvSpPr>
            <p:nvPr/>
          </p:nvSpPr>
          <p:spPr bwMode="auto">
            <a:xfrm>
              <a:off x="6192" y="3264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103"/>
            <p:cNvSpPr>
              <a:spLocks noChangeShapeType="1"/>
            </p:cNvSpPr>
            <p:nvPr/>
          </p:nvSpPr>
          <p:spPr bwMode="auto">
            <a:xfrm flipH="1">
              <a:off x="4512" y="3264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104"/>
            <p:cNvSpPr>
              <a:spLocks noChangeShapeType="1"/>
            </p:cNvSpPr>
            <p:nvPr/>
          </p:nvSpPr>
          <p:spPr bwMode="auto">
            <a:xfrm>
              <a:off x="6192" y="3456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05"/>
            <p:cNvSpPr>
              <a:spLocks noChangeShapeType="1"/>
            </p:cNvSpPr>
            <p:nvPr/>
          </p:nvSpPr>
          <p:spPr bwMode="auto">
            <a:xfrm flipH="1">
              <a:off x="4512" y="3456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106"/>
            <p:cNvSpPr>
              <a:spLocks noChangeShapeType="1"/>
            </p:cNvSpPr>
            <p:nvPr/>
          </p:nvSpPr>
          <p:spPr bwMode="auto">
            <a:xfrm>
              <a:off x="1008" y="3168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107"/>
            <p:cNvSpPr>
              <a:spLocks noChangeShapeType="1"/>
            </p:cNvSpPr>
            <p:nvPr/>
          </p:nvSpPr>
          <p:spPr bwMode="auto">
            <a:xfrm flipH="1">
              <a:off x="5376" y="2832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108"/>
            <p:cNvSpPr>
              <a:spLocks noChangeShapeType="1"/>
            </p:cNvSpPr>
            <p:nvPr/>
          </p:nvSpPr>
          <p:spPr bwMode="auto">
            <a:xfrm flipH="1">
              <a:off x="5376" y="3024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109"/>
            <p:cNvSpPr>
              <a:spLocks noChangeShapeType="1"/>
            </p:cNvSpPr>
            <p:nvPr/>
          </p:nvSpPr>
          <p:spPr bwMode="auto">
            <a:xfrm>
              <a:off x="1872" y="2736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110"/>
            <p:cNvSpPr>
              <a:spLocks noChangeShapeType="1"/>
            </p:cNvSpPr>
            <p:nvPr/>
          </p:nvSpPr>
          <p:spPr bwMode="auto">
            <a:xfrm>
              <a:off x="1872" y="2928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111"/>
            <p:cNvSpPr>
              <a:spLocks noChangeShapeType="1"/>
            </p:cNvSpPr>
            <p:nvPr/>
          </p:nvSpPr>
          <p:spPr bwMode="auto">
            <a:xfrm>
              <a:off x="1008" y="3360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112"/>
            <p:cNvSpPr>
              <a:spLocks noChangeShapeType="1"/>
            </p:cNvSpPr>
            <p:nvPr/>
          </p:nvSpPr>
          <p:spPr bwMode="auto">
            <a:xfrm flipH="1">
              <a:off x="6240" y="3168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113"/>
            <p:cNvSpPr>
              <a:spLocks noChangeShapeType="1"/>
            </p:cNvSpPr>
            <p:nvPr/>
          </p:nvSpPr>
          <p:spPr bwMode="auto">
            <a:xfrm flipH="1">
              <a:off x="6240" y="3360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 rot="16200000" flipH="1">
            <a:off x="9029700" y="6438900"/>
            <a:ext cx="10972800" cy="1143000"/>
            <a:chOff x="1104" y="2832"/>
            <a:chExt cx="6912" cy="720"/>
          </a:xfrm>
        </p:grpSpPr>
        <p:sp>
          <p:nvSpPr>
            <p:cNvPr id="16407" name="Line 115"/>
            <p:cNvSpPr>
              <a:spLocks noChangeShapeType="1"/>
            </p:cNvSpPr>
            <p:nvPr/>
          </p:nvSpPr>
          <p:spPr bwMode="auto">
            <a:xfrm>
              <a:off x="3696" y="2928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16"/>
            <p:cNvSpPr>
              <a:spLocks noChangeShapeType="1"/>
            </p:cNvSpPr>
            <p:nvPr/>
          </p:nvSpPr>
          <p:spPr bwMode="auto">
            <a:xfrm flipH="1">
              <a:off x="2016" y="2928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17"/>
            <p:cNvSpPr>
              <a:spLocks noChangeShapeType="1"/>
            </p:cNvSpPr>
            <p:nvPr/>
          </p:nvSpPr>
          <p:spPr bwMode="auto">
            <a:xfrm>
              <a:off x="5424" y="3024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18"/>
            <p:cNvSpPr>
              <a:spLocks noChangeShapeType="1"/>
            </p:cNvSpPr>
            <p:nvPr/>
          </p:nvSpPr>
          <p:spPr bwMode="auto">
            <a:xfrm flipH="1">
              <a:off x="3744" y="3024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19"/>
            <p:cNvSpPr>
              <a:spLocks noChangeShapeType="1"/>
            </p:cNvSpPr>
            <p:nvPr/>
          </p:nvSpPr>
          <p:spPr bwMode="auto">
            <a:xfrm>
              <a:off x="3696" y="3120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20"/>
            <p:cNvSpPr>
              <a:spLocks noChangeShapeType="1"/>
            </p:cNvSpPr>
            <p:nvPr/>
          </p:nvSpPr>
          <p:spPr bwMode="auto">
            <a:xfrm flipH="1">
              <a:off x="2016" y="3120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21"/>
            <p:cNvSpPr>
              <a:spLocks noChangeShapeType="1"/>
            </p:cNvSpPr>
            <p:nvPr/>
          </p:nvSpPr>
          <p:spPr bwMode="auto">
            <a:xfrm>
              <a:off x="5424" y="2832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122"/>
            <p:cNvSpPr>
              <a:spLocks noChangeShapeType="1"/>
            </p:cNvSpPr>
            <p:nvPr/>
          </p:nvSpPr>
          <p:spPr bwMode="auto">
            <a:xfrm flipH="1">
              <a:off x="3744" y="2832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123"/>
            <p:cNvSpPr>
              <a:spLocks noChangeShapeType="1"/>
            </p:cNvSpPr>
            <p:nvPr/>
          </p:nvSpPr>
          <p:spPr bwMode="auto">
            <a:xfrm>
              <a:off x="2832" y="3360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24"/>
            <p:cNvSpPr>
              <a:spLocks noChangeShapeType="1"/>
            </p:cNvSpPr>
            <p:nvPr/>
          </p:nvSpPr>
          <p:spPr bwMode="auto">
            <a:xfrm flipH="1">
              <a:off x="1152" y="3360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125"/>
            <p:cNvSpPr>
              <a:spLocks noChangeShapeType="1"/>
            </p:cNvSpPr>
            <p:nvPr/>
          </p:nvSpPr>
          <p:spPr bwMode="auto">
            <a:xfrm>
              <a:off x="4560" y="3456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126"/>
            <p:cNvSpPr>
              <a:spLocks noChangeShapeType="1"/>
            </p:cNvSpPr>
            <p:nvPr/>
          </p:nvSpPr>
          <p:spPr bwMode="auto">
            <a:xfrm flipH="1">
              <a:off x="2880" y="3456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127"/>
            <p:cNvSpPr>
              <a:spLocks noChangeShapeType="1"/>
            </p:cNvSpPr>
            <p:nvPr/>
          </p:nvSpPr>
          <p:spPr bwMode="auto">
            <a:xfrm>
              <a:off x="2832" y="3552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128"/>
            <p:cNvSpPr>
              <a:spLocks noChangeShapeType="1"/>
            </p:cNvSpPr>
            <p:nvPr/>
          </p:nvSpPr>
          <p:spPr bwMode="auto">
            <a:xfrm flipH="1">
              <a:off x="1152" y="3552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129"/>
            <p:cNvSpPr>
              <a:spLocks noChangeShapeType="1"/>
            </p:cNvSpPr>
            <p:nvPr/>
          </p:nvSpPr>
          <p:spPr bwMode="auto">
            <a:xfrm>
              <a:off x="4560" y="3264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130"/>
            <p:cNvSpPr>
              <a:spLocks noChangeShapeType="1"/>
            </p:cNvSpPr>
            <p:nvPr/>
          </p:nvSpPr>
          <p:spPr bwMode="auto">
            <a:xfrm flipH="1">
              <a:off x="2880" y="3264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131"/>
            <p:cNvSpPr>
              <a:spLocks noChangeShapeType="1"/>
            </p:cNvSpPr>
            <p:nvPr/>
          </p:nvSpPr>
          <p:spPr bwMode="auto">
            <a:xfrm>
              <a:off x="6288" y="3360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132"/>
            <p:cNvSpPr>
              <a:spLocks noChangeShapeType="1"/>
            </p:cNvSpPr>
            <p:nvPr/>
          </p:nvSpPr>
          <p:spPr bwMode="auto">
            <a:xfrm flipH="1">
              <a:off x="4608" y="3360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133"/>
            <p:cNvSpPr>
              <a:spLocks noChangeShapeType="1"/>
            </p:cNvSpPr>
            <p:nvPr/>
          </p:nvSpPr>
          <p:spPr bwMode="auto">
            <a:xfrm>
              <a:off x="6288" y="3552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134"/>
            <p:cNvSpPr>
              <a:spLocks noChangeShapeType="1"/>
            </p:cNvSpPr>
            <p:nvPr/>
          </p:nvSpPr>
          <p:spPr bwMode="auto">
            <a:xfrm flipH="1">
              <a:off x="4608" y="3552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135"/>
            <p:cNvSpPr>
              <a:spLocks noChangeShapeType="1"/>
            </p:cNvSpPr>
            <p:nvPr/>
          </p:nvSpPr>
          <p:spPr bwMode="auto">
            <a:xfrm>
              <a:off x="1104" y="3264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36"/>
            <p:cNvSpPr>
              <a:spLocks noChangeShapeType="1"/>
            </p:cNvSpPr>
            <p:nvPr/>
          </p:nvSpPr>
          <p:spPr bwMode="auto">
            <a:xfrm flipH="1">
              <a:off x="5472" y="2928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37"/>
            <p:cNvSpPr>
              <a:spLocks noChangeShapeType="1"/>
            </p:cNvSpPr>
            <p:nvPr/>
          </p:nvSpPr>
          <p:spPr bwMode="auto">
            <a:xfrm flipH="1">
              <a:off x="5472" y="3120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138"/>
            <p:cNvSpPr>
              <a:spLocks noChangeShapeType="1"/>
            </p:cNvSpPr>
            <p:nvPr/>
          </p:nvSpPr>
          <p:spPr bwMode="auto">
            <a:xfrm>
              <a:off x="1968" y="2832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39"/>
            <p:cNvSpPr>
              <a:spLocks noChangeShapeType="1"/>
            </p:cNvSpPr>
            <p:nvPr/>
          </p:nvSpPr>
          <p:spPr bwMode="auto">
            <a:xfrm>
              <a:off x="1968" y="3024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140"/>
            <p:cNvSpPr>
              <a:spLocks noChangeShapeType="1"/>
            </p:cNvSpPr>
            <p:nvPr/>
          </p:nvSpPr>
          <p:spPr bwMode="auto">
            <a:xfrm>
              <a:off x="1104" y="3456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141"/>
            <p:cNvSpPr>
              <a:spLocks noChangeShapeType="1"/>
            </p:cNvSpPr>
            <p:nvPr/>
          </p:nvSpPr>
          <p:spPr bwMode="auto">
            <a:xfrm flipH="1">
              <a:off x="6336" y="3264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142"/>
            <p:cNvSpPr>
              <a:spLocks noChangeShapeType="1"/>
            </p:cNvSpPr>
            <p:nvPr/>
          </p:nvSpPr>
          <p:spPr bwMode="auto">
            <a:xfrm flipH="1">
              <a:off x="6336" y="3456"/>
              <a:ext cx="1680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6" name="Rectangle 159"/>
          <p:cNvSpPr>
            <a:spLocks noChangeArrowheads="1"/>
          </p:cNvSpPr>
          <p:nvPr/>
        </p:nvSpPr>
        <p:spPr bwMode="auto">
          <a:xfrm>
            <a:off x="0" y="0"/>
            <a:ext cx="1828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 anchor="ctr"/>
          <a:lstStyle/>
          <a:p>
            <a:pPr algn="l" defTabSz="1828800"/>
            <a:r>
              <a:rPr lang="en-US" sz="7200" b="1" dirty="0" smtClean="0">
                <a:solidFill>
                  <a:schemeClr val="tx2"/>
                </a:solidFill>
              </a:rPr>
              <a:t>Cluster Termination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15163800" y="3886200"/>
            <a:ext cx="28194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 rot="10800000">
            <a:off x="11430000" y="2362200"/>
            <a:ext cx="2057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6019800" y="17526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Provides drivers for the extra electrode segments required to support the active array </a:t>
            </a:r>
            <a:endParaRPr lang="en-US" sz="3200" dirty="0"/>
          </a:p>
        </p:txBody>
      </p:sp>
      <p:sp>
        <p:nvSpPr>
          <p:cNvPr id="231" name="Left Brace 230"/>
          <p:cNvSpPr/>
          <p:nvPr/>
        </p:nvSpPr>
        <p:spPr>
          <a:xfrm rot="16200000">
            <a:off x="6629400" y="7315200"/>
            <a:ext cx="381000" cy="5715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5867400" y="10515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One tile</a:t>
            </a:r>
            <a:endParaRPr lang="en-US" sz="3200" dirty="0"/>
          </a:p>
        </p:txBody>
      </p:sp>
      <p:sp>
        <p:nvSpPr>
          <p:cNvPr id="233" name="Rounded Rectangle 232"/>
          <p:cNvSpPr/>
          <p:nvPr/>
        </p:nvSpPr>
        <p:spPr>
          <a:xfrm>
            <a:off x="13487400" y="1371600"/>
            <a:ext cx="2057400" cy="289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/>
          <p:nvPr/>
        </p:nvCxnSpPr>
        <p:spPr>
          <a:xfrm>
            <a:off x="11430000" y="2438400"/>
            <a:ext cx="48006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Left Brace 239"/>
          <p:cNvSpPr/>
          <p:nvPr/>
        </p:nvSpPr>
        <p:spPr>
          <a:xfrm rot="16200000">
            <a:off x="12344400" y="7315200"/>
            <a:ext cx="381000" cy="5715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16078200" y="0"/>
            <a:ext cx="22098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07-01-11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A79F-448F-47F7-93D7-501156F25874}" type="slidenum">
              <a:rPr lang="en-US"/>
              <a:pPr/>
              <a:t>34</a:t>
            </a:fld>
            <a:endParaRPr lang="en-US"/>
          </a:p>
        </p:txBody>
      </p:sp>
      <p:sp>
        <p:nvSpPr>
          <p:cNvPr id="250883" name="Line 3"/>
          <p:cNvSpPr>
            <a:spLocks noChangeShapeType="1"/>
          </p:cNvSpPr>
          <p:nvPr/>
        </p:nvSpPr>
        <p:spPr bwMode="auto">
          <a:xfrm flipV="1">
            <a:off x="9144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9144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 flipV="1">
            <a:off x="9144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>
            <a:off x="9144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 flipV="1">
            <a:off x="9144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8" name="Line 8"/>
          <p:cNvSpPr>
            <a:spLocks noChangeShapeType="1"/>
          </p:cNvSpPr>
          <p:nvPr/>
        </p:nvSpPr>
        <p:spPr bwMode="auto">
          <a:xfrm>
            <a:off x="9144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 flipV="1">
            <a:off x="9144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9144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V="1">
            <a:off x="9906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>
            <a:off x="9906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 flipV="1">
            <a:off x="9906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9906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 flipV="1">
            <a:off x="9906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>
            <a:off x="9906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 flipV="1">
            <a:off x="9906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8" name="Line 18"/>
          <p:cNvSpPr>
            <a:spLocks noChangeShapeType="1"/>
          </p:cNvSpPr>
          <p:nvPr/>
        </p:nvSpPr>
        <p:spPr bwMode="auto">
          <a:xfrm>
            <a:off x="9906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15" name="Line 35"/>
          <p:cNvSpPr>
            <a:spLocks noChangeShapeType="1"/>
          </p:cNvSpPr>
          <p:nvPr/>
        </p:nvSpPr>
        <p:spPr bwMode="auto">
          <a:xfrm flipV="1">
            <a:off x="10668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>
            <a:off x="10668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17" name="Line 37"/>
          <p:cNvSpPr>
            <a:spLocks noChangeShapeType="1"/>
          </p:cNvSpPr>
          <p:nvPr/>
        </p:nvSpPr>
        <p:spPr bwMode="auto">
          <a:xfrm flipV="1">
            <a:off x="10668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>
            <a:off x="10668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10668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0" name="Line 40"/>
          <p:cNvSpPr>
            <a:spLocks noChangeShapeType="1"/>
          </p:cNvSpPr>
          <p:nvPr/>
        </p:nvSpPr>
        <p:spPr bwMode="auto">
          <a:xfrm>
            <a:off x="10668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1" name="Line 41"/>
          <p:cNvSpPr>
            <a:spLocks noChangeShapeType="1"/>
          </p:cNvSpPr>
          <p:nvPr/>
        </p:nvSpPr>
        <p:spPr bwMode="auto">
          <a:xfrm flipV="1">
            <a:off x="10668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2" name="Line 42"/>
          <p:cNvSpPr>
            <a:spLocks noChangeShapeType="1"/>
          </p:cNvSpPr>
          <p:nvPr/>
        </p:nvSpPr>
        <p:spPr bwMode="auto">
          <a:xfrm>
            <a:off x="10668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3" name="Line 43"/>
          <p:cNvSpPr>
            <a:spLocks noChangeShapeType="1"/>
          </p:cNvSpPr>
          <p:nvPr/>
        </p:nvSpPr>
        <p:spPr bwMode="auto">
          <a:xfrm flipV="1">
            <a:off x="11430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11430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V="1">
            <a:off x="11430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11430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V="1">
            <a:off x="11430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>
            <a:off x="11430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V="1">
            <a:off x="11430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0" name="Line 50"/>
          <p:cNvSpPr>
            <a:spLocks noChangeShapeType="1"/>
          </p:cNvSpPr>
          <p:nvPr/>
        </p:nvSpPr>
        <p:spPr bwMode="auto">
          <a:xfrm>
            <a:off x="11430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1" name="Line 51"/>
          <p:cNvSpPr>
            <a:spLocks noChangeShapeType="1"/>
          </p:cNvSpPr>
          <p:nvPr/>
        </p:nvSpPr>
        <p:spPr bwMode="auto">
          <a:xfrm flipV="1">
            <a:off x="12192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2" name="Line 52"/>
          <p:cNvSpPr>
            <a:spLocks noChangeShapeType="1"/>
          </p:cNvSpPr>
          <p:nvPr/>
        </p:nvSpPr>
        <p:spPr bwMode="auto">
          <a:xfrm>
            <a:off x="12192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3" name="Line 53"/>
          <p:cNvSpPr>
            <a:spLocks noChangeShapeType="1"/>
          </p:cNvSpPr>
          <p:nvPr/>
        </p:nvSpPr>
        <p:spPr bwMode="auto">
          <a:xfrm flipV="1">
            <a:off x="12192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4" name="Line 54"/>
          <p:cNvSpPr>
            <a:spLocks noChangeShapeType="1"/>
          </p:cNvSpPr>
          <p:nvPr/>
        </p:nvSpPr>
        <p:spPr bwMode="auto">
          <a:xfrm>
            <a:off x="12192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5" name="Line 55"/>
          <p:cNvSpPr>
            <a:spLocks noChangeShapeType="1"/>
          </p:cNvSpPr>
          <p:nvPr/>
        </p:nvSpPr>
        <p:spPr bwMode="auto">
          <a:xfrm flipV="1">
            <a:off x="12192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6" name="Line 56"/>
          <p:cNvSpPr>
            <a:spLocks noChangeShapeType="1"/>
          </p:cNvSpPr>
          <p:nvPr/>
        </p:nvSpPr>
        <p:spPr bwMode="auto">
          <a:xfrm>
            <a:off x="12192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7" name="Line 57"/>
          <p:cNvSpPr>
            <a:spLocks noChangeShapeType="1"/>
          </p:cNvSpPr>
          <p:nvPr/>
        </p:nvSpPr>
        <p:spPr bwMode="auto">
          <a:xfrm flipV="1">
            <a:off x="12192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8" name="Line 58"/>
          <p:cNvSpPr>
            <a:spLocks noChangeShapeType="1"/>
          </p:cNvSpPr>
          <p:nvPr/>
        </p:nvSpPr>
        <p:spPr bwMode="auto">
          <a:xfrm>
            <a:off x="12192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9" name="Line 59"/>
          <p:cNvSpPr>
            <a:spLocks noChangeShapeType="1"/>
          </p:cNvSpPr>
          <p:nvPr/>
        </p:nvSpPr>
        <p:spPr bwMode="auto">
          <a:xfrm flipV="1">
            <a:off x="12954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0" name="Line 60"/>
          <p:cNvSpPr>
            <a:spLocks noChangeShapeType="1"/>
          </p:cNvSpPr>
          <p:nvPr/>
        </p:nvSpPr>
        <p:spPr bwMode="auto">
          <a:xfrm>
            <a:off x="12954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1" name="Line 61"/>
          <p:cNvSpPr>
            <a:spLocks noChangeShapeType="1"/>
          </p:cNvSpPr>
          <p:nvPr/>
        </p:nvSpPr>
        <p:spPr bwMode="auto">
          <a:xfrm flipV="1">
            <a:off x="12954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2" name="Line 62"/>
          <p:cNvSpPr>
            <a:spLocks noChangeShapeType="1"/>
          </p:cNvSpPr>
          <p:nvPr/>
        </p:nvSpPr>
        <p:spPr bwMode="auto">
          <a:xfrm>
            <a:off x="12954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3" name="Line 63"/>
          <p:cNvSpPr>
            <a:spLocks noChangeShapeType="1"/>
          </p:cNvSpPr>
          <p:nvPr/>
        </p:nvSpPr>
        <p:spPr bwMode="auto">
          <a:xfrm flipV="1">
            <a:off x="12954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4" name="Line 64"/>
          <p:cNvSpPr>
            <a:spLocks noChangeShapeType="1"/>
          </p:cNvSpPr>
          <p:nvPr/>
        </p:nvSpPr>
        <p:spPr bwMode="auto">
          <a:xfrm>
            <a:off x="12954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5" name="Line 65"/>
          <p:cNvSpPr>
            <a:spLocks noChangeShapeType="1"/>
          </p:cNvSpPr>
          <p:nvPr/>
        </p:nvSpPr>
        <p:spPr bwMode="auto">
          <a:xfrm flipV="1">
            <a:off x="12954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6" name="Line 66"/>
          <p:cNvSpPr>
            <a:spLocks noChangeShapeType="1"/>
          </p:cNvSpPr>
          <p:nvPr/>
        </p:nvSpPr>
        <p:spPr bwMode="auto">
          <a:xfrm>
            <a:off x="12954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7" name="Line 67"/>
          <p:cNvSpPr>
            <a:spLocks noChangeShapeType="1"/>
          </p:cNvSpPr>
          <p:nvPr/>
        </p:nvSpPr>
        <p:spPr bwMode="auto">
          <a:xfrm flipV="1">
            <a:off x="13716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8" name="Line 68"/>
          <p:cNvSpPr>
            <a:spLocks noChangeShapeType="1"/>
          </p:cNvSpPr>
          <p:nvPr/>
        </p:nvSpPr>
        <p:spPr bwMode="auto">
          <a:xfrm>
            <a:off x="13716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9" name="Line 69"/>
          <p:cNvSpPr>
            <a:spLocks noChangeShapeType="1"/>
          </p:cNvSpPr>
          <p:nvPr/>
        </p:nvSpPr>
        <p:spPr bwMode="auto">
          <a:xfrm flipV="1">
            <a:off x="13716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0" name="Line 70"/>
          <p:cNvSpPr>
            <a:spLocks noChangeShapeType="1"/>
          </p:cNvSpPr>
          <p:nvPr/>
        </p:nvSpPr>
        <p:spPr bwMode="auto">
          <a:xfrm>
            <a:off x="13716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1" name="Line 71"/>
          <p:cNvSpPr>
            <a:spLocks noChangeShapeType="1"/>
          </p:cNvSpPr>
          <p:nvPr/>
        </p:nvSpPr>
        <p:spPr bwMode="auto">
          <a:xfrm flipV="1">
            <a:off x="13716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2" name="Line 72"/>
          <p:cNvSpPr>
            <a:spLocks noChangeShapeType="1"/>
          </p:cNvSpPr>
          <p:nvPr/>
        </p:nvSpPr>
        <p:spPr bwMode="auto">
          <a:xfrm>
            <a:off x="13716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3" name="Line 73"/>
          <p:cNvSpPr>
            <a:spLocks noChangeShapeType="1"/>
          </p:cNvSpPr>
          <p:nvPr/>
        </p:nvSpPr>
        <p:spPr bwMode="auto">
          <a:xfrm flipV="1">
            <a:off x="13716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4" name="Line 74"/>
          <p:cNvSpPr>
            <a:spLocks noChangeShapeType="1"/>
          </p:cNvSpPr>
          <p:nvPr/>
        </p:nvSpPr>
        <p:spPr bwMode="auto">
          <a:xfrm>
            <a:off x="13716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5" name="Line 75"/>
          <p:cNvSpPr>
            <a:spLocks noChangeShapeType="1"/>
          </p:cNvSpPr>
          <p:nvPr/>
        </p:nvSpPr>
        <p:spPr bwMode="auto">
          <a:xfrm flipV="1">
            <a:off x="14478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6" name="Line 76"/>
          <p:cNvSpPr>
            <a:spLocks noChangeShapeType="1"/>
          </p:cNvSpPr>
          <p:nvPr/>
        </p:nvSpPr>
        <p:spPr bwMode="auto">
          <a:xfrm>
            <a:off x="14478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7" name="Line 77"/>
          <p:cNvSpPr>
            <a:spLocks noChangeShapeType="1"/>
          </p:cNvSpPr>
          <p:nvPr/>
        </p:nvSpPr>
        <p:spPr bwMode="auto">
          <a:xfrm flipV="1">
            <a:off x="14478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8" name="Line 78"/>
          <p:cNvSpPr>
            <a:spLocks noChangeShapeType="1"/>
          </p:cNvSpPr>
          <p:nvPr/>
        </p:nvSpPr>
        <p:spPr bwMode="auto">
          <a:xfrm>
            <a:off x="14478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59" name="Line 79"/>
          <p:cNvSpPr>
            <a:spLocks noChangeShapeType="1"/>
          </p:cNvSpPr>
          <p:nvPr/>
        </p:nvSpPr>
        <p:spPr bwMode="auto">
          <a:xfrm flipV="1">
            <a:off x="14478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0" name="Line 80"/>
          <p:cNvSpPr>
            <a:spLocks noChangeShapeType="1"/>
          </p:cNvSpPr>
          <p:nvPr/>
        </p:nvSpPr>
        <p:spPr bwMode="auto">
          <a:xfrm>
            <a:off x="14478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1" name="Line 81"/>
          <p:cNvSpPr>
            <a:spLocks noChangeShapeType="1"/>
          </p:cNvSpPr>
          <p:nvPr/>
        </p:nvSpPr>
        <p:spPr bwMode="auto">
          <a:xfrm flipV="1">
            <a:off x="14478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2" name="Line 82"/>
          <p:cNvSpPr>
            <a:spLocks noChangeShapeType="1"/>
          </p:cNvSpPr>
          <p:nvPr/>
        </p:nvSpPr>
        <p:spPr bwMode="auto">
          <a:xfrm>
            <a:off x="14478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3" name="Line 83"/>
          <p:cNvSpPr>
            <a:spLocks noChangeShapeType="1"/>
          </p:cNvSpPr>
          <p:nvPr/>
        </p:nvSpPr>
        <p:spPr bwMode="auto">
          <a:xfrm flipV="1">
            <a:off x="15240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4" name="Line 84"/>
          <p:cNvSpPr>
            <a:spLocks noChangeShapeType="1"/>
          </p:cNvSpPr>
          <p:nvPr/>
        </p:nvSpPr>
        <p:spPr bwMode="auto">
          <a:xfrm>
            <a:off x="15240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5" name="Line 85"/>
          <p:cNvSpPr>
            <a:spLocks noChangeShapeType="1"/>
          </p:cNvSpPr>
          <p:nvPr/>
        </p:nvSpPr>
        <p:spPr bwMode="auto">
          <a:xfrm flipV="1">
            <a:off x="15240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6" name="Line 86"/>
          <p:cNvSpPr>
            <a:spLocks noChangeShapeType="1"/>
          </p:cNvSpPr>
          <p:nvPr/>
        </p:nvSpPr>
        <p:spPr bwMode="auto">
          <a:xfrm>
            <a:off x="15240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7" name="Line 87"/>
          <p:cNvSpPr>
            <a:spLocks noChangeShapeType="1"/>
          </p:cNvSpPr>
          <p:nvPr/>
        </p:nvSpPr>
        <p:spPr bwMode="auto">
          <a:xfrm flipV="1">
            <a:off x="15240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8" name="Line 88"/>
          <p:cNvSpPr>
            <a:spLocks noChangeShapeType="1"/>
          </p:cNvSpPr>
          <p:nvPr/>
        </p:nvSpPr>
        <p:spPr bwMode="auto">
          <a:xfrm>
            <a:off x="15240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69" name="Line 89"/>
          <p:cNvSpPr>
            <a:spLocks noChangeShapeType="1"/>
          </p:cNvSpPr>
          <p:nvPr/>
        </p:nvSpPr>
        <p:spPr bwMode="auto">
          <a:xfrm flipV="1">
            <a:off x="15240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0" name="Line 90"/>
          <p:cNvSpPr>
            <a:spLocks noChangeShapeType="1"/>
          </p:cNvSpPr>
          <p:nvPr/>
        </p:nvSpPr>
        <p:spPr bwMode="auto">
          <a:xfrm>
            <a:off x="15240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1" name="Line 91"/>
          <p:cNvSpPr>
            <a:spLocks noChangeShapeType="1"/>
          </p:cNvSpPr>
          <p:nvPr/>
        </p:nvSpPr>
        <p:spPr bwMode="auto">
          <a:xfrm flipV="1">
            <a:off x="16002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2" name="Line 92"/>
          <p:cNvSpPr>
            <a:spLocks noChangeShapeType="1"/>
          </p:cNvSpPr>
          <p:nvPr/>
        </p:nvSpPr>
        <p:spPr bwMode="auto">
          <a:xfrm>
            <a:off x="16002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3" name="Line 93"/>
          <p:cNvSpPr>
            <a:spLocks noChangeShapeType="1"/>
          </p:cNvSpPr>
          <p:nvPr/>
        </p:nvSpPr>
        <p:spPr bwMode="auto">
          <a:xfrm flipV="1">
            <a:off x="16002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4" name="Line 94"/>
          <p:cNvSpPr>
            <a:spLocks noChangeShapeType="1"/>
          </p:cNvSpPr>
          <p:nvPr/>
        </p:nvSpPr>
        <p:spPr bwMode="auto">
          <a:xfrm>
            <a:off x="16002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5" name="Line 95"/>
          <p:cNvSpPr>
            <a:spLocks noChangeShapeType="1"/>
          </p:cNvSpPr>
          <p:nvPr/>
        </p:nvSpPr>
        <p:spPr bwMode="auto">
          <a:xfrm flipV="1">
            <a:off x="16002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6" name="Line 96"/>
          <p:cNvSpPr>
            <a:spLocks noChangeShapeType="1"/>
          </p:cNvSpPr>
          <p:nvPr/>
        </p:nvSpPr>
        <p:spPr bwMode="auto">
          <a:xfrm>
            <a:off x="16002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7" name="Line 97"/>
          <p:cNvSpPr>
            <a:spLocks noChangeShapeType="1"/>
          </p:cNvSpPr>
          <p:nvPr/>
        </p:nvSpPr>
        <p:spPr bwMode="auto">
          <a:xfrm flipV="1">
            <a:off x="16002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8" name="Line 98"/>
          <p:cNvSpPr>
            <a:spLocks noChangeShapeType="1"/>
          </p:cNvSpPr>
          <p:nvPr/>
        </p:nvSpPr>
        <p:spPr bwMode="auto">
          <a:xfrm>
            <a:off x="16002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79" name="Line 99"/>
          <p:cNvSpPr>
            <a:spLocks noChangeShapeType="1"/>
          </p:cNvSpPr>
          <p:nvPr/>
        </p:nvSpPr>
        <p:spPr bwMode="auto">
          <a:xfrm flipV="1">
            <a:off x="16764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0" name="Line 100"/>
          <p:cNvSpPr>
            <a:spLocks noChangeShapeType="1"/>
          </p:cNvSpPr>
          <p:nvPr/>
        </p:nvSpPr>
        <p:spPr bwMode="auto">
          <a:xfrm>
            <a:off x="16764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1" name="Line 101"/>
          <p:cNvSpPr>
            <a:spLocks noChangeShapeType="1"/>
          </p:cNvSpPr>
          <p:nvPr/>
        </p:nvSpPr>
        <p:spPr bwMode="auto">
          <a:xfrm flipV="1">
            <a:off x="16764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2" name="Line 102"/>
          <p:cNvSpPr>
            <a:spLocks noChangeShapeType="1"/>
          </p:cNvSpPr>
          <p:nvPr/>
        </p:nvSpPr>
        <p:spPr bwMode="auto">
          <a:xfrm>
            <a:off x="16764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3" name="Line 103"/>
          <p:cNvSpPr>
            <a:spLocks noChangeShapeType="1"/>
          </p:cNvSpPr>
          <p:nvPr/>
        </p:nvSpPr>
        <p:spPr bwMode="auto">
          <a:xfrm flipV="1">
            <a:off x="16764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4" name="Line 104"/>
          <p:cNvSpPr>
            <a:spLocks noChangeShapeType="1"/>
          </p:cNvSpPr>
          <p:nvPr/>
        </p:nvSpPr>
        <p:spPr bwMode="auto">
          <a:xfrm>
            <a:off x="16764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5" name="Line 105"/>
          <p:cNvSpPr>
            <a:spLocks noChangeShapeType="1"/>
          </p:cNvSpPr>
          <p:nvPr/>
        </p:nvSpPr>
        <p:spPr bwMode="auto">
          <a:xfrm flipV="1">
            <a:off x="16764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6" name="Line 106"/>
          <p:cNvSpPr>
            <a:spLocks noChangeShapeType="1"/>
          </p:cNvSpPr>
          <p:nvPr/>
        </p:nvSpPr>
        <p:spPr bwMode="auto">
          <a:xfrm>
            <a:off x="16764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7" name="Line 107"/>
          <p:cNvSpPr>
            <a:spLocks noChangeShapeType="1"/>
          </p:cNvSpPr>
          <p:nvPr/>
        </p:nvSpPr>
        <p:spPr bwMode="auto">
          <a:xfrm flipV="1">
            <a:off x="17526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8" name="Line 108"/>
          <p:cNvSpPr>
            <a:spLocks noChangeShapeType="1"/>
          </p:cNvSpPr>
          <p:nvPr/>
        </p:nvSpPr>
        <p:spPr bwMode="auto">
          <a:xfrm>
            <a:off x="17526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89" name="Line 109"/>
          <p:cNvSpPr>
            <a:spLocks noChangeShapeType="1"/>
          </p:cNvSpPr>
          <p:nvPr/>
        </p:nvSpPr>
        <p:spPr bwMode="auto">
          <a:xfrm flipV="1">
            <a:off x="17526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0" name="Line 110"/>
          <p:cNvSpPr>
            <a:spLocks noChangeShapeType="1"/>
          </p:cNvSpPr>
          <p:nvPr/>
        </p:nvSpPr>
        <p:spPr bwMode="auto">
          <a:xfrm>
            <a:off x="17526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1" name="Line 111"/>
          <p:cNvSpPr>
            <a:spLocks noChangeShapeType="1"/>
          </p:cNvSpPr>
          <p:nvPr/>
        </p:nvSpPr>
        <p:spPr bwMode="auto">
          <a:xfrm flipV="1">
            <a:off x="17526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2" name="Line 112"/>
          <p:cNvSpPr>
            <a:spLocks noChangeShapeType="1"/>
          </p:cNvSpPr>
          <p:nvPr/>
        </p:nvSpPr>
        <p:spPr bwMode="auto">
          <a:xfrm>
            <a:off x="17526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3" name="Line 113"/>
          <p:cNvSpPr>
            <a:spLocks noChangeShapeType="1"/>
          </p:cNvSpPr>
          <p:nvPr/>
        </p:nvSpPr>
        <p:spPr bwMode="auto">
          <a:xfrm flipV="1">
            <a:off x="17526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4" name="Line 114"/>
          <p:cNvSpPr>
            <a:spLocks noChangeShapeType="1"/>
          </p:cNvSpPr>
          <p:nvPr/>
        </p:nvSpPr>
        <p:spPr bwMode="auto">
          <a:xfrm>
            <a:off x="17526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5" name="Line 115"/>
          <p:cNvSpPr>
            <a:spLocks noChangeShapeType="1"/>
          </p:cNvSpPr>
          <p:nvPr/>
        </p:nvSpPr>
        <p:spPr bwMode="auto">
          <a:xfrm flipV="1">
            <a:off x="18288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6" name="Line 116"/>
          <p:cNvSpPr>
            <a:spLocks noChangeShapeType="1"/>
          </p:cNvSpPr>
          <p:nvPr/>
        </p:nvSpPr>
        <p:spPr bwMode="auto">
          <a:xfrm>
            <a:off x="18288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7" name="Line 117"/>
          <p:cNvSpPr>
            <a:spLocks noChangeShapeType="1"/>
          </p:cNvSpPr>
          <p:nvPr/>
        </p:nvSpPr>
        <p:spPr bwMode="auto">
          <a:xfrm flipV="1">
            <a:off x="18288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8" name="Line 118"/>
          <p:cNvSpPr>
            <a:spLocks noChangeShapeType="1"/>
          </p:cNvSpPr>
          <p:nvPr/>
        </p:nvSpPr>
        <p:spPr bwMode="auto">
          <a:xfrm>
            <a:off x="18288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99" name="Line 119"/>
          <p:cNvSpPr>
            <a:spLocks noChangeShapeType="1"/>
          </p:cNvSpPr>
          <p:nvPr/>
        </p:nvSpPr>
        <p:spPr bwMode="auto">
          <a:xfrm flipV="1">
            <a:off x="18288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0" name="Line 120"/>
          <p:cNvSpPr>
            <a:spLocks noChangeShapeType="1"/>
          </p:cNvSpPr>
          <p:nvPr/>
        </p:nvSpPr>
        <p:spPr bwMode="auto">
          <a:xfrm>
            <a:off x="18288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1" name="Line 121"/>
          <p:cNvSpPr>
            <a:spLocks noChangeShapeType="1"/>
          </p:cNvSpPr>
          <p:nvPr/>
        </p:nvSpPr>
        <p:spPr bwMode="auto">
          <a:xfrm flipV="1">
            <a:off x="18288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2" name="Line 122"/>
          <p:cNvSpPr>
            <a:spLocks noChangeShapeType="1"/>
          </p:cNvSpPr>
          <p:nvPr/>
        </p:nvSpPr>
        <p:spPr bwMode="auto">
          <a:xfrm>
            <a:off x="18288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3" name="Line 123"/>
          <p:cNvSpPr>
            <a:spLocks noChangeShapeType="1"/>
          </p:cNvSpPr>
          <p:nvPr/>
        </p:nvSpPr>
        <p:spPr bwMode="auto">
          <a:xfrm flipV="1">
            <a:off x="19050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4" name="Line 124"/>
          <p:cNvSpPr>
            <a:spLocks noChangeShapeType="1"/>
          </p:cNvSpPr>
          <p:nvPr/>
        </p:nvSpPr>
        <p:spPr bwMode="auto">
          <a:xfrm>
            <a:off x="19050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5" name="Line 125"/>
          <p:cNvSpPr>
            <a:spLocks noChangeShapeType="1"/>
          </p:cNvSpPr>
          <p:nvPr/>
        </p:nvSpPr>
        <p:spPr bwMode="auto">
          <a:xfrm flipV="1">
            <a:off x="19050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6" name="Line 126"/>
          <p:cNvSpPr>
            <a:spLocks noChangeShapeType="1"/>
          </p:cNvSpPr>
          <p:nvPr/>
        </p:nvSpPr>
        <p:spPr bwMode="auto">
          <a:xfrm>
            <a:off x="19050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7" name="Line 127"/>
          <p:cNvSpPr>
            <a:spLocks noChangeShapeType="1"/>
          </p:cNvSpPr>
          <p:nvPr/>
        </p:nvSpPr>
        <p:spPr bwMode="auto">
          <a:xfrm flipV="1">
            <a:off x="19050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8" name="Line 128"/>
          <p:cNvSpPr>
            <a:spLocks noChangeShapeType="1"/>
          </p:cNvSpPr>
          <p:nvPr/>
        </p:nvSpPr>
        <p:spPr bwMode="auto">
          <a:xfrm>
            <a:off x="19050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09" name="Line 129"/>
          <p:cNvSpPr>
            <a:spLocks noChangeShapeType="1"/>
          </p:cNvSpPr>
          <p:nvPr/>
        </p:nvSpPr>
        <p:spPr bwMode="auto">
          <a:xfrm flipV="1">
            <a:off x="19050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0" name="Line 130"/>
          <p:cNvSpPr>
            <a:spLocks noChangeShapeType="1"/>
          </p:cNvSpPr>
          <p:nvPr/>
        </p:nvSpPr>
        <p:spPr bwMode="auto">
          <a:xfrm>
            <a:off x="19050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1" name="Line 131"/>
          <p:cNvSpPr>
            <a:spLocks noChangeShapeType="1"/>
          </p:cNvSpPr>
          <p:nvPr/>
        </p:nvSpPr>
        <p:spPr bwMode="auto">
          <a:xfrm flipV="1">
            <a:off x="19812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2" name="Line 132"/>
          <p:cNvSpPr>
            <a:spLocks noChangeShapeType="1"/>
          </p:cNvSpPr>
          <p:nvPr/>
        </p:nvSpPr>
        <p:spPr bwMode="auto">
          <a:xfrm>
            <a:off x="19812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3" name="Line 133"/>
          <p:cNvSpPr>
            <a:spLocks noChangeShapeType="1"/>
          </p:cNvSpPr>
          <p:nvPr/>
        </p:nvSpPr>
        <p:spPr bwMode="auto">
          <a:xfrm flipV="1">
            <a:off x="19812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4" name="Line 134"/>
          <p:cNvSpPr>
            <a:spLocks noChangeShapeType="1"/>
          </p:cNvSpPr>
          <p:nvPr/>
        </p:nvSpPr>
        <p:spPr bwMode="auto">
          <a:xfrm>
            <a:off x="19812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5" name="Line 135"/>
          <p:cNvSpPr>
            <a:spLocks noChangeShapeType="1"/>
          </p:cNvSpPr>
          <p:nvPr/>
        </p:nvSpPr>
        <p:spPr bwMode="auto">
          <a:xfrm flipV="1">
            <a:off x="19812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6" name="Line 136"/>
          <p:cNvSpPr>
            <a:spLocks noChangeShapeType="1"/>
          </p:cNvSpPr>
          <p:nvPr/>
        </p:nvSpPr>
        <p:spPr bwMode="auto">
          <a:xfrm>
            <a:off x="19812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7" name="Line 137"/>
          <p:cNvSpPr>
            <a:spLocks noChangeShapeType="1"/>
          </p:cNvSpPr>
          <p:nvPr/>
        </p:nvSpPr>
        <p:spPr bwMode="auto">
          <a:xfrm flipV="1">
            <a:off x="19812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8" name="Line 138"/>
          <p:cNvSpPr>
            <a:spLocks noChangeShapeType="1"/>
          </p:cNvSpPr>
          <p:nvPr/>
        </p:nvSpPr>
        <p:spPr bwMode="auto">
          <a:xfrm>
            <a:off x="19812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19" name="Line 139"/>
          <p:cNvSpPr>
            <a:spLocks noChangeShapeType="1"/>
          </p:cNvSpPr>
          <p:nvPr/>
        </p:nvSpPr>
        <p:spPr bwMode="auto">
          <a:xfrm flipV="1">
            <a:off x="20574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0" name="Line 140"/>
          <p:cNvSpPr>
            <a:spLocks noChangeShapeType="1"/>
          </p:cNvSpPr>
          <p:nvPr/>
        </p:nvSpPr>
        <p:spPr bwMode="auto">
          <a:xfrm>
            <a:off x="20574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1" name="Line 141"/>
          <p:cNvSpPr>
            <a:spLocks noChangeShapeType="1"/>
          </p:cNvSpPr>
          <p:nvPr/>
        </p:nvSpPr>
        <p:spPr bwMode="auto">
          <a:xfrm flipV="1">
            <a:off x="20574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2" name="Line 142"/>
          <p:cNvSpPr>
            <a:spLocks noChangeShapeType="1"/>
          </p:cNvSpPr>
          <p:nvPr/>
        </p:nvSpPr>
        <p:spPr bwMode="auto">
          <a:xfrm>
            <a:off x="20574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3" name="Line 143"/>
          <p:cNvSpPr>
            <a:spLocks noChangeShapeType="1"/>
          </p:cNvSpPr>
          <p:nvPr/>
        </p:nvSpPr>
        <p:spPr bwMode="auto">
          <a:xfrm flipV="1">
            <a:off x="20574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4" name="Line 144"/>
          <p:cNvSpPr>
            <a:spLocks noChangeShapeType="1"/>
          </p:cNvSpPr>
          <p:nvPr/>
        </p:nvSpPr>
        <p:spPr bwMode="auto">
          <a:xfrm>
            <a:off x="20574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5" name="Line 145"/>
          <p:cNvSpPr>
            <a:spLocks noChangeShapeType="1"/>
          </p:cNvSpPr>
          <p:nvPr/>
        </p:nvSpPr>
        <p:spPr bwMode="auto">
          <a:xfrm flipV="1">
            <a:off x="20574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6" name="Line 146"/>
          <p:cNvSpPr>
            <a:spLocks noChangeShapeType="1"/>
          </p:cNvSpPr>
          <p:nvPr/>
        </p:nvSpPr>
        <p:spPr bwMode="auto">
          <a:xfrm>
            <a:off x="20574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7" name="Line 147"/>
          <p:cNvSpPr>
            <a:spLocks noChangeShapeType="1"/>
          </p:cNvSpPr>
          <p:nvPr/>
        </p:nvSpPr>
        <p:spPr bwMode="auto">
          <a:xfrm flipV="1">
            <a:off x="21336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8" name="Line 148"/>
          <p:cNvSpPr>
            <a:spLocks noChangeShapeType="1"/>
          </p:cNvSpPr>
          <p:nvPr/>
        </p:nvSpPr>
        <p:spPr bwMode="auto">
          <a:xfrm>
            <a:off x="21336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29" name="Line 149"/>
          <p:cNvSpPr>
            <a:spLocks noChangeShapeType="1"/>
          </p:cNvSpPr>
          <p:nvPr/>
        </p:nvSpPr>
        <p:spPr bwMode="auto">
          <a:xfrm flipV="1">
            <a:off x="21336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0" name="Line 150"/>
          <p:cNvSpPr>
            <a:spLocks noChangeShapeType="1"/>
          </p:cNvSpPr>
          <p:nvPr/>
        </p:nvSpPr>
        <p:spPr bwMode="auto">
          <a:xfrm>
            <a:off x="21336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1" name="Line 151"/>
          <p:cNvSpPr>
            <a:spLocks noChangeShapeType="1"/>
          </p:cNvSpPr>
          <p:nvPr/>
        </p:nvSpPr>
        <p:spPr bwMode="auto">
          <a:xfrm flipV="1">
            <a:off x="21336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2" name="Line 152"/>
          <p:cNvSpPr>
            <a:spLocks noChangeShapeType="1"/>
          </p:cNvSpPr>
          <p:nvPr/>
        </p:nvSpPr>
        <p:spPr bwMode="auto">
          <a:xfrm>
            <a:off x="21336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3" name="Line 153"/>
          <p:cNvSpPr>
            <a:spLocks noChangeShapeType="1"/>
          </p:cNvSpPr>
          <p:nvPr/>
        </p:nvSpPr>
        <p:spPr bwMode="auto">
          <a:xfrm flipV="1">
            <a:off x="21336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4" name="Line 154"/>
          <p:cNvSpPr>
            <a:spLocks noChangeShapeType="1"/>
          </p:cNvSpPr>
          <p:nvPr/>
        </p:nvSpPr>
        <p:spPr bwMode="auto">
          <a:xfrm>
            <a:off x="21336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5" name="Line 155"/>
          <p:cNvSpPr>
            <a:spLocks noChangeShapeType="1"/>
          </p:cNvSpPr>
          <p:nvPr/>
        </p:nvSpPr>
        <p:spPr bwMode="auto">
          <a:xfrm flipV="1">
            <a:off x="22098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6" name="Line 156"/>
          <p:cNvSpPr>
            <a:spLocks noChangeShapeType="1"/>
          </p:cNvSpPr>
          <p:nvPr/>
        </p:nvSpPr>
        <p:spPr bwMode="auto">
          <a:xfrm>
            <a:off x="22098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7" name="Line 157"/>
          <p:cNvSpPr>
            <a:spLocks noChangeShapeType="1"/>
          </p:cNvSpPr>
          <p:nvPr/>
        </p:nvSpPr>
        <p:spPr bwMode="auto">
          <a:xfrm flipV="1">
            <a:off x="22098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8" name="Line 158"/>
          <p:cNvSpPr>
            <a:spLocks noChangeShapeType="1"/>
          </p:cNvSpPr>
          <p:nvPr/>
        </p:nvSpPr>
        <p:spPr bwMode="auto">
          <a:xfrm>
            <a:off x="22098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39" name="Line 159"/>
          <p:cNvSpPr>
            <a:spLocks noChangeShapeType="1"/>
          </p:cNvSpPr>
          <p:nvPr/>
        </p:nvSpPr>
        <p:spPr bwMode="auto">
          <a:xfrm flipV="1">
            <a:off x="22098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0" name="Line 160"/>
          <p:cNvSpPr>
            <a:spLocks noChangeShapeType="1"/>
          </p:cNvSpPr>
          <p:nvPr/>
        </p:nvSpPr>
        <p:spPr bwMode="auto">
          <a:xfrm>
            <a:off x="22098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1" name="Line 161"/>
          <p:cNvSpPr>
            <a:spLocks noChangeShapeType="1"/>
          </p:cNvSpPr>
          <p:nvPr/>
        </p:nvSpPr>
        <p:spPr bwMode="auto">
          <a:xfrm flipV="1">
            <a:off x="22098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2" name="Line 162"/>
          <p:cNvSpPr>
            <a:spLocks noChangeShapeType="1"/>
          </p:cNvSpPr>
          <p:nvPr/>
        </p:nvSpPr>
        <p:spPr bwMode="auto">
          <a:xfrm>
            <a:off x="22098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3" name="Line 163"/>
          <p:cNvSpPr>
            <a:spLocks noChangeShapeType="1"/>
          </p:cNvSpPr>
          <p:nvPr/>
        </p:nvSpPr>
        <p:spPr bwMode="auto">
          <a:xfrm flipV="1">
            <a:off x="22860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4" name="Line 164"/>
          <p:cNvSpPr>
            <a:spLocks noChangeShapeType="1"/>
          </p:cNvSpPr>
          <p:nvPr/>
        </p:nvSpPr>
        <p:spPr bwMode="auto">
          <a:xfrm>
            <a:off x="22860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5" name="Line 165"/>
          <p:cNvSpPr>
            <a:spLocks noChangeShapeType="1"/>
          </p:cNvSpPr>
          <p:nvPr/>
        </p:nvSpPr>
        <p:spPr bwMode="auto">
          <a:xfrm flipV="1">
            <a:off x="22860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6" name="Line 166"/>
          <p:cNvSpPr>
            <a:spLocks noChangeShapeType="1"/>
          </p:cNvSpPr>
          <p:nvPr/>
        </p:nvSpPr>
        <p:spPr bwMode="auto">
          <a:xfrm>
            <a:off x="22860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7" name="Line 167"/>
          <p:cNvSpPr>
            <a:spLocks noChangeShapeType="1"/>
          </p:cNvSpPr>
          <p:nvPr/>
        </p:nvSpPr>
        <p:spPr bwMode="auto">
          <a:xfrm flipV="1">
            <a:off x="22860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8" name="Line 168"/>
          <p:cNvSpPr>
            <a:spLocks noChangeShapeType="1"/>
          </p:cNvSpPr>
          <p:nvPr/>
        </p:nvSpPr>
        <p:spPr bwMode="auto">
          <a:xfrm>
            <a:off x="22860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49" name="Line 169"/>
          <p:cNvSpPr>
            <a:spLocks noChangeShapeType="1"/>
          </p:cNvSpPr>
          <p:nvPr/>
        </p:nvSpPr>
        <p:spPr bwMode="auto">
          <a:xfrm flipV="1">
            <a:off x="22860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0" name="Line 170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1" name="Line 171"/>
          <p:cNvSpPr>
            <a:spLocks noChangeShapeType="1"/>
          </p:cNvSpPr>
          <p:nvPr/>
        </p:nvSpPr>
        <p:spPr bwMode="auto">
          <a:xfrm flipV="1">
            <a:off x="23622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2" name="Line 172"/>
          <p:cNvSpPr>
            <a:spLocks noChangeShapeType="1"/>
          </p:cNvSpPr>
          <p:nvPr/>
        </p:nvSpPr>
        <p:spPr bwMode="auto">
          <a:xfrm>
            <a:off x="23622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3" name="Line 173"/>
          <p:cNvSpPr>
            <a:spLocks noChangeShapeType="1"/>
          </p:cNvSpPr>
          <p:nvPr/>
        </p:nvSpPr>
        <p:spPr bwMode="auto">
          <a:xfrm flipV="1">
            <a:off x="23622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4" name="Line 174"/>
          <p:cNvSpPr>
            <a:spLocks noChangeShapeType="1"/>
          </p:cNvSpPr>
          <p:nvPr/>
        </p:nvSpPr>
        <p:spPr bwMode="auto">
          <a:xfrm>
            <a:off x="23622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5" name="Line 175"/>
          <p:cNvSpPr>
            <a:spLocks noChangeShapeType="1"/>
          </p:cNvSpPr>
          <p:nvPr/>
        </p:nvSpPr>
        <p:spPr bwMode="auto">
          <a:xfrm flipV="1">
            <a:off x="23622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6" name="Line 176"/>
          <p:cNvSpPr>
            <a:spLocks noChangeShapeType="1"/>
          </p:cNvSpPr>
          <p:nvPr/>
        </p:nvSpPr>
        <p:spPr bwMode="auto">
          <a:xfrm>
            <a:off x="23622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7" name="Line 177"/>
          <p:cNvSpPr>
            <a:spLocks noChangeShapeType="1"/>
          </p:cNvSpPr>
          <p:nvPr/>
        </p:nvSpPr>
        <p:spPr bwMode="auto">
          <a:xfrm flipV="1">
            <a:off x="23622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8" name="Line 178"/>
          <p:cNvSpPr>
            <a:spLocks noChangeShapeType="1"/>
          </p:cNvSpPr>
          <p:nvPr/>
        </p:nvSpPr>
        <p:spPr bwMode="auto">
          <a:xfrm>
            <a:off x="23622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59" name="Line 179"/>
          <p:cNvSpPr>
            <a:spLocks noChangeShapeType="1"/>
          </p:cNvSpPr>
          <p:nvPr/>
        </p:nvSpPr>
        <p:spPr bwMode="auto">
          <a:xfrm flipV="1">
            <a:off x="24384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0" name="Line 180"/>
          <p:cNvSpPr>
            <a:spLocks noChangeShapeType="1"/>
          </p:cNvSpPr>
          <p:nvPr/>
        </p:nvSpPr>
        <p:spPr bwMode="auto">
          <a:xfrm>
            <a:off x="24384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1" name="Line 181"/>
          <p:cNvSpPr>
            <a:spLocks noChangeShapeType="1"/>
          </p:cNvSpPr>
          <p:nvPr/>
        </p:nvSpPr>
        <p:spPr bwMode="auto">
          <a:xfrm flipV="1">
            <a:off x="24384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2" name="Line 182"/>
          <p:cNvSpPr>
            <a:spLocks noChangeShapeType="1"/>
          </p:cNvSpPr>
          <p:nvPr/>
        </p:nvSpPr>
        <p:spPr bwMode="auto">
          <a:xfrm>
            <a:off x="24384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3" name="Line 183"/>
          <p:cNvSpPr>
            <a:spLocks noChangeShapeType="1"/>
          </p:cNvSpPr>
          <p:nvPr/>
        </p:nvSpPr>
        <p:spPr bwMode="auto">
          <a:xfrm flipV="1">
            <a:off x="24384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4" name="Line 184"/>
          <p:cNvSpPr>
            <a:spLocks noChangeShapeType="1"/>
          </p:cNvSpPr>
          <p:nvPr/>
        </p:nvSpPr>
        <p:spPr bwMode="auto">
          <a:xfrm>
            <a:off x="24384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5" name="Line 185"/>
          <p:cNvSpPr>
            <a:spLocks noChangeShapeType="1"/>
          </p:cNvSpPr>
          <p:nvPr/>
        </p:nvSpPr>
        <p:spPr bwMode="auto">
          <a:xfrm flipV="1">
            <a:off x="24384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6" name="Line 186"/>
          <p:cNvSpPr>
            <a:spLocks noChangeShapeType="1"/>
          </p:cNvSpPr>
          <p:nvPr/>
        </p:nvSpPr>
        <p:spPr bwMode="auto">
          <a:xfrm>
            <a:off x="24384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7" name="Line 187"/>
          <p:cNvSpPr>
            <a:spLocks noChangeShapeType="1"/>
          </p:cNvSpPr>
          <p:nvPr/>
        </p:nvSpPr>
        <p:spPr bwMode="auto">
          <a:xfrm flipV="1">
            <a:off x="25146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8" name="Line 188"/>
          <p:cNvSpPr>
            <a:spLocks noChangeShapeType="1"/>
          </p:cNvSpPr>
          <p:nvPr/>
        </p:nvSpPr>
        <p:spPr bwMode="auto">
          <a:xfrm>
            <a:off x="25146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69" name="Line 189"/>
          <p:cNvSpPr>
            <a:spLocks noChangeShapeType="1"/>
          </p:cNvSpPr>
          <p:nvPr/>
        </p:nvSpPr>
        <p:spPr bwMode="auto">
          <a:xfrm flipV="1">
            <a:off x="25146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0" name="Line 190"/>
          <p:cNvSpPr>
            <a:spLocks noChangeShapeType="1"/>
          </p:cNvSpPr>
          <p:nvPr/>
        </p:nvSpPr>
        <p:spPr bwMode="auto">
          <a:xfrm>
            <a:off x="25146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1" name="Line 191"/>
          <p:cNvSpPr>
            <a:spLocks noChangeShapeType="1"/>
          </p:cNvSpPr>
          <p:nvPr/>
        </p:nvSpPr>
        <p:spPr bwMode="auto">
          <a:xfrm flipV="1">
            <a:off x="25146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2" name="Line 192"/>
          <p:cNvSpPr>
            <a:spLocks noChangeShapeType="1"/>
          </p:cNvSpPr>
          <p:nvPr/>
        </p:nvSpPr>
        <p:spPr bwMode="auto">
          <a:xfrm>
            <a:off x="25146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3" name="Line 193"/>
          <p:cNvSpPr>
            <a:spLocks noChangeShapeType="1"/>
          </p:cNvSpPr>
          <p:nvPr/>
        </p:nvSpPr>
        <p:spPr bwMode="auto">
          <a:xfrm flipV="1">
            <a:off x="25146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4" name="Line 194"/>
          <p:cNvSpPr>
            <a:spLocks noChangeShapeType="1"/>
          </p:cNvSpPr>
          <p:nvPr/>
        </p:nvSpPr>
        <p:spPr bwMode="auto">
          <a:xfrm>
            <a:off x="25146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5" name="Line 195"/>
          <p:cNvSpPr>
            <a:spLocks noChangeShapeType="1"/>
          </p:cNvSpPr>
          <p:nvPr/>
        </p:nvSpPr>
        <p:spPr bwMode="auto">
          <a:xfrm flipV="1">
            <a:off x="25908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6" name="Line 196"/>
          <p:cNvSpPr>
            <a:spLocks noChangeShapeType="1"/>
          </p:cNvSpPr>
          <p:nvPr/>
        </p:nvSpPr>
        <p:spPr bwMode="auto">
          <a:xfrm>
            <a:off x="25908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7" name="Line 197"/>
          <p:cNvSpPr>
            <a:spLocks noChangeShapeType="1"/>
          </p:cNvSpPr>
          <p:nvPr/>
        </p:nvSpPr>
        <p:spPr bwMode="auto">
          <a:xfrm flipV="1">
            <a:off x="25908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8" name="Line 198"/>
          <p:cNvSpPr>
            <a:spLocks noChangeShapeType="1"/>
          </p:cNvSpPr>
          <p:nvPr/>
        </p:nvSpPr>
        <p:spPr bwMode="auto">
          <a:xfrm>
            <a:off x="25908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79" name="Line 199"/>
          <p:cNvSpPr>
            <a:spLocks noChangeShapeType="1"/>
          </p:cNvSpPr>
          <p:nvPr/>
        </p:nvSpPr>
        <p:spPr bwMode="auto">
          <a:xfrm flipV="1">
            <a:off x="25908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0" name="Line 200"/>
          <p:cNvSpPr>
            <a:spLocks noChangeShapeType="1"/>
          </p:cNvSpPr>
          <p:nvPr/>
        </p:nvSpPr>
        <p:spPr bwMode="auto">
          <a:xfrm>
            <a:off x="25908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1" name="Line 201"/>
          <p:cNvSpPr>
            <a:spLocks noChangeShapeType="1"/>
          </p:cNvSpPr>
          <p:nvPr/>
        </p:nvSpPr>
        <p:spPr bwMode="auto">
          <a:xfrm flipV="1">
            <a:off x="25908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2" name="Line 202"/>
          <p:cNvSpPr>
            <a:spLocks noChangeShapeType="1"/>
          </p:cNvSpPr>
          <p:nvPr/>
        </p:nvSpPr>
        <p:spPr bwMode="auto">
          <a:xfrm>
            <a:off x="25908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3" name="Line 203"/>
          <p:cNvSpPr>
            <a:spLocks noChangeShapeType="1"/>
          </p:cNvSpPr>
          <p:nvPr/>
        </p:nvSpPr>
        <p:spPr bwMode="auto">
          <a:xfrm flipV="1">
            <a:off x="26670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4" name="Line 204"/>
          <p:cNvSpPr>
            <a:spLocks noChangeShapeType="1"/>
          </p:cNvSpPr>
          <p:nvPr/>
        </p:nvSpPr>
        <p:spPr bwMode="auto">
          <a:xfrm>
            <a:off x="26670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5" name="Line 205"/>
          <p:cNvSpPr>
            <a:spLocks noChangeShapeType="1"/>
          </p:cNvSpPr>
          <p:nvPr/>
        </p:nvSpPr>
        <p:spPr bwMode="auto">
          <a:xfrm flipV="1">
            <a:off x="26670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6" name="Line 206"/>
          <p:cNvSpPr>
            <a:spLocks noChangeShapeType="1"/>
          </p:cNvSpPr>
          <p:nvPr/>
        </p:nvSpPr>
        <p:spPr bwMode="auto">
          <a:xfrm>
            <a:off x="26670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7" name="Line 207"/>
          <p:cNvSpPr>
            <a:spLocks noChangeShapeType="1"/>
          </p:cNvSpPr>
          <p:nvPr/>
        </p:nvSpPr>
        <p:spPr bwMode="auto">
          <a:xfrm flipV="1">
            <a:off x="26670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8" name="Line 208"/>
          <p:cNvSpPr>
            <a:spLocks noChangeShapeType="1"/>
          </p:cNvSpPr>
          <p:nvPr/>
        </p:nvSpPr>
        <p:spPr bwMode="auto">
          <a:xfrm>
            <a:off x="26670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89" name="Line 209"/>
          <p:cNvSpPr>
            <a:spLocks noChangeShapeType="1"/>
          </p:cNvSpPr>
          <p:nvPr/>
        </p:nvSpPr>
        <p:spPr bwMode="auto">
          <a:xfrm flipV="1">
            <a:off x="26670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0" name="Line 210"/>
          <p:cNvSpPr>
            <a:spLocks noChangeShapeType="1"/>
          </p:cNvSpPr>
          <p:nvPr/>
        </p:nvSpPr>
        <p:spPr bwMode="auto">
          <a:xfrm>
            <a:off x="26670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1" name="Line 211"/>
          <p:cNvSpPr>
            <a:spLocks noChangeShapeType="1"/>
          </p:cNvSpPr>
          <p:nvPr/>
        </p:nvSpPr>
        <p:spPr bwMode="auto">
          <a:xfrm flipV="1">
            <a:off x="27432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2" name="Line 212"/>
          <p:cNvSpPr>
            <a:spLocks noChangeShapeType="1"/>
          </p:cNvSpPr>
          <p:nvPr/>
        </p:nvSpPr>
        <p:spPr bwMode="auto">
          <a:xfrm>
            <a:off x="27432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3" name="Line 213"/>
          <p:cNvSpPr>
            <a:spLocks noChangeShapeType="1"/>
          </p:cNvSpPr>
          <p:nvPr/>
        </p:nvSpPr>
        <p:spPr bwMode="auto">
          <a:xfrm flipV="1">
            <a:off x="27432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4" name="Line 214"/>
          <p:cNvSpPr>
            <a:spLocks noChangeShapeType="1"/>
          </p:cNvSpPr>
          <p:nvPr/>
        </p:nvSpPr>
        <p:spPr bwMode="auto">
          <a:xfrm>
            <a:off x="27432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5" name="Line 215"/>
          <p:cNvSpPr>
            <a:spLocks noChangeShapeType="1"/>
          </p:cNvSpPr>
          <p:nvPr/>
        </p:nvSpPr>
        <p:spPr bwMode="auto">
          <a:xfrm flipV="1">
            <a:off x="27432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6" name="Line 216"/>
          <p:cNvSpPr>
            <a:spLocks noChangeShapeType="1"/>
          </p:cNvSpPr>
          <p:nvPr/>
        </p:nvSpPr>
        <p:spPr bwMode="auto">
          <a:xfrm>
            <a:off x="27432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7" name="Line 217"/>
          <p:cNvSpPr>
            <a:spLocks noChangeShapeType="1"/>
          </p:cNvSpPr>
          <p:nvPr/>
        </p:nvSpPr>
        <p:spPr bwMode="auto">
          <a:xfrm flipV="1">
            <a:off x="27432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8" name="Line 218"/>
          <p:cNvSpPr>
            <a:spLocks noChangeShapeType="1"/>
          </p:cNvSpPr>
          <p:nvPr/>
        </p:nvSpPr>
        <p:spPr bwMode="auto">
          <a:xfrm>
            <a:off x="27432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099" name="Line 219"/>
          <p:cNvSpPr>
            <a:spLocks noChangeShapeType="1"/>
          </p:cNvSpPr>
          <p:nvPr/>
        </p:nvSpPr>
        <p:spPr bwMode="auto">
          <a:xfrm flipV="1">
            <a:off x="28194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0" name="Line 220"/>
          <p:cNvSpPr>
            <a:spLocks noChangeShapeType="1"/>
          </p:cNvSpPr>
          <p:nvPr/>
        </p:nvSpPr>
        <p:spPr bwMode="auto">
          <a:xfrm>
            <a:off x="28194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1" name="Line 221"/>
          <p:cNvSpPr>
            <a:spLocks noChangeShapeType="1"/>
          </p:cNvSpPr>
          <p:nvPr/>
        </p:nvSpPr>
        <p:spPr bwMode="auto">
          <a:xfrm flipV="1">
            <a:off x="28194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2" name="Line 222"/>
          <p:cNvSpPr>
            <a:spLocks noChangeShapeType="1"/>
          </p:cNvSpPr>
          <p:nvPr/>
        </p:nvSpPr>
        <p:spPr bwMode="auto">
          <a:xfrm>
            <a:off x="28194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3" name="Line 223"/>
          <p:cNvSpPr>
            <a:spLocks noChangeShapeType="1"/>
          </p:cNvSpPr>
          <p:nvPr/>
        </p:nvSpPr>
        <p:spPr bwMode="auto">
          <a:xfrm flipV="1">
            <a:off x="28194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4" name="Line 224"/>
          <p:cNvSpPr>
            <a:spLocks noChangeShapeType="1"/>
          </p:cNvSpPr>
          <p:nvPr/>
        </p:nvSpPr>
        <p:spPr bwMode="auto">
          <a:xfrm>
            <a:off x="28194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5" name="Line 225"/>
          <p:cNvSpPr>
            <a:spLocks noChangeShapeType="1"/>
          </p:cNvSpPr>
          <p:nvPr/>
        </p:nvSpPr>
        <p:spPr bwMode="auto">
          <a:xfrm flipV="1">
            <a:off x="28194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6" name="Line 226"/>
          <p:cNvSpPr>
            <a:spLocks noChangeShapeType="1"/>
          </p:cNvSpPr>
          <p:nvPr/>
        </p:nvSpPr>
        <p:spPr bwMode="auto">
          <a:xfrm>
            <a:off x="28194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7" name="Line 227"/>
          <p:cNvSpPr>
            <a:spLocks noChangeShapeType="1"/>
          </p:cNvSpPr>
          <p:nvPr/>
        </p:nvSpPr>
        <p:spPr bwMode="auto">
          <a:xfrm flipV="1">
            <a:off x="28956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8" name="Line 228"/>
          <p:cNvSpPr>
            <a:spLocks noChangeShapeType="1"/>
          </p:cNvSpPr>
          <p:nvPr/>
        </p:nvSpPr>
        <p:spPr bwMode="auto">
          <a:xfrm>
            <a:off x="28956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09" name="Line 229"/>
          <p:cNvSpPr>
            <a:spLocks noChangeShapeType="1"/>
          </p:cNvSpPr>
          <p:nvPr/>
        </p:nvSpPr>
        <p:spPr bwMode="auto">
          <a:xfrm flipV="1">
            <a:off x="28956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0" name="Line 230"/>
          <p:cNvSpPr>
            <a:spLocks noChangeShapeType="1"/>
          </p:cNvSpPr>
          <p:nvPr/>
        </p:nvSpPr>
        <p:spPr bwMode="auto">
          <a:xfrm>
            <a:off x="28956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1" name="Line 231"/>
          <p:cNvSpPr>
            <a:spLocks noChangeShapeType="1"/>
          </p:cNvSpPr>
          <p:nvPr/>
        </p:nvSpPr>
        <p:spPr bwMode="auto">
          <a:xfrm flipV="1">
            <a:off x="28956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2" name="Line 232"/>
          <p:cNvSpPr>
            <a:spLocks noChangeShapeType="1"/>
          </p:cNvSpPr>
          <p:nvPr/>
        </p:nvSpPr>
        <p:spPr bwMode="auto">
          <a:xfrm>
            <a:off x="28956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3" name="Line 233"/>
          <p:cNvSpPr>
            <a:spLocks noChangeShapeType="1"/>
          </p:cNvSpPr>
          <p:nvPr/>
        </p:nvSpPr>
        <p:spPr bwMode="auto">
          <a:xfrm flipV="1">
            <a:off x="28956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4" name="Line 234"/>
          <p:cNvSpPr>
            <a:spLocks noChangeShapeType="1"/>
          </p:cNvSpPr>
          <p:nvPr/>
        </p:nvSpPr>
        <p:spPr bwMode="auto">
          <a:xfrm>
            <a:off x="28956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5" name="Line 235"/>
          <p:cNvSpPr>
            <a:spLocks noChangeShapeType="1"/>
          </p:cNvSpPr>
          <p:nvPr/>
        </p:nvSpPr>
        <p:spPr bwMode="auto">
          <a:xfrm flipV="1">
            <a:off x="29718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6" name="Line 236"/>
          <p:cNvSpPr>
            <a:spLocks noChangeShapeType="1"/>
          </p:cNvSpPr>
          <p:nvPr/>
        </p:nvSpPr>
        <p:spPr bwMode="auto">
          <a:xfrm>
            <a:off x="29718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7" name="Line 237"/>
          <p:cNvSpPr>
            <a:spLocks noChangeShapeType="1"/>
          </p:cNvSpPr>
          <p:nvPr/>
        </p:nvSpPr>
        <p:spPr bwMode="auto">
          <a:xfrm flipV="1">
            <a:off x="29718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8" name="Line 238"/>
          <p:cNvSpPr>
            <a:spLocks noChangeShapeType="1"/>
          </p:cNvSpPr>
          <p:nvPr/>
        </p:nvSpPr>
        <p:spPr bwMode="auto">
          <a:xfrm>
            <a:off x="29718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19" name="Line 239"/>
          <p:cNvSpPr>
            <a:spLocks noChangeShapeType="1"/>
          </p:cNvSpPr>
          <p:nvPr/>
        </p:nvSpPr>
        <p:spPr bwMode="auto">
          <a:xfrm flipV="1">
            <a:off x="29718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0" name="Line 240"/>
          <p:cNvSpPr>
            <a:spLocks noChangeShapeType="1"/>
          </p:cNvSpPr>
          <p:nvPr/>
        </p:nvSpPr>
        <p:spPr bwMode="auto">
          <a:xfrm>
            <a:off x="29718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1" name="Line 241"/>
          <p:cNvSpPr>
            <a:spLocks noChangeShapeType="1"/>
          </p:cNvSpPr>
          <p:nvPr/>
        </p:nvSpPr>
        <p:spPr bwMode="auto">
          <a:xfrm flipV="1">
            <a:off x="29718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2" name="Line 242"/>
          <p:cNvSpPr>
            <a:spLocks noChangeShapeType="1"/>
          </p:cNvSpPr>
          <p:nvPr/>
        </p:nvSpPr>
        <p:spPr bwMode="auto">
          <a:xfrm>
            <a:off x="29718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3" name="Line 243"/>
          <p:cNvSpPr>
            <a:spLocks noChangeShapeType="1"/>
          </p:cNvSpPr>
          <p:nvPr/>
        </p:nvSpPr>
        <p:spPr bwMode="auto">
          <a:xfrm flipV="1">
            <a:off x="30480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4" name="Line 244"/>
          <p:cNvSpPr>
            <a:spLocks noChangeShapeType="1"/>
          </p:cNvSpPr>
          <p:nvPr/>
        </p:nvSpPr>
        <p:spPr bwMode="auto">
          <a:xfrm>
            <a:off x="30480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5" name="Line 245"/>
          <p:cNvSpPr>
            <a:spLocks noChangeShapeType="1"/>
          </p:cNvSpPr>
          <p:nvPr/>
        </p:nvSpPr>
        <p:spPr bwMode="auto">
          <a:xfrm flipV="1">
            <a:off x="30480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6" name="Line 246"/>
          <p:cNvSpPr>
            <a:spLocks noChangeShapeType="1"/>
          </p:cNvSpPr>
          <p:nvPr/>
        </p:nvSpPr>
        <p:spPr bwMode="auto">
          <a:xfrm>
            <a:off x="30480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7" name="Line 247"/>
          <p:cNvSpPr>
            <a:spLocks noChangeShapeType="1"/>
          </p:cNvSpPr>
          <p:nvPr/>
        </p:nvSpPr>
        <p:spPr bwMode="auto">
          <a:xfrm flipV="1">
            <a:off x="30480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8" name="Line 248"/>
          <p:cNvSpPr>
            <a:spLocks noChangeShapeType="1"/>
          </p:cNvSpPr>
          <p:nvPr/>
        </p:nvSpPr>
        <p:spPr bwMode="auto">
          <a:xfrm>
            <a:off x="30480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29" name="Line 249"/>
          <p:cNvSpPr>
            <a:spLocks noChangeShapeType="1"/>
          </p:cNvSpPr>
          <p:nvPr/>
        </p:nvSpPr>
        <p:spPr bwMode="auto">
          <a:xfrm flipV="1">
            <a:off x="30480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0" name="Line 250"/>
          <p:cNvSpPr>
            <a:spLocks noChangeShapeType="1"/>
          </p:cNvSpPr>
          <p:nvPr/>
        </p:nvSpPr>
        <p:spPr bwMode="auto">
          <a:xfrm>
            <a:off x="30480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1" name="Line 251"/>
          <p:cNvSpPr>
            <a:spLocks noChangeShapeType="1"/>
          </p:cNvSpPr>
          <p:nvPr/>
        </p:nvSpPr>
        <p:spPr bwMode="auto">
          <a:xfrm flipV="1">
            <a:off x="31242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2" name="Line 252"/>
          <p:cNvSpPr>
            <a:spLocks noChangeShapeType="1"/>
          </p:cNvSpPr>
          <p:nvPr/>
        </p:nvSpPr>
        <p:spPr bwMode="auto">
          <a:xfrm>
            <a:off x="31242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3" name="Line 253"/>
          <p:cNvSpPr>
            <a:spLocks noChangeShapeType="1"/>
          </p:cNvSpPr>
          <p:nvPr/>
        </p:nvSpPr>
        <p:spPr bwMode="auto">
          <a:xfrm flipV="1">
            <a:off x="31242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4" name="Line 254"/>
          <p:cNvSpPr>
            <a:spLocks noChangeShapeType="1"/>
          </p:cNvSpPr>
          <p:nvPr/>
        </p:nvSpPr>
        <p:spPr bwMode="auto">
          <a:xfrm>
            <a:off x="31242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5" name="Line 255"/>
          <p:cNvSpPr>
            <a:spLocks noChangeShapeType="1"/>
          </p:cNvSpPr>
          <p:nvPr/>
        </p:nvSpPr>
        <p:spPr bwMode="auto">
          <a:xfrm flipV="1">
            <a:off x="31242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6" name="Line 256"/>
          <p:cNvSpPr>
            <a:spLocks noChangeShapeType="1"/>
          </p:cNvSpPr>
          <p:nvPr/>
        </p:nvSpPr>
        <p:spPr bwMode="auto">
          <a:xfrm>
            <a:off x="31242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7" name="Line 257"/>
          <p:cNvSpPr>
            <a:spLocks noChangeShapeType="1"/>
          </p:cNvSpPr>
          <p:nvPr/>
        </p:nvSpPr>
        <p:spPr bwMode="auto">
          <a:xfrm flipV="1">
            <a:off x="31242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8" name="Line 258"/>
          <p:cNvSpPr>
            <a:spLocks noChangeShapeType="1"/>
          </p:cNvSpPr>
          <p:nvPr/>
        </p:nvSpPr>
        <p:spPr bwMode="auto">
          <a:xfrm>
            <a:off x="31242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39" name="Line 259"/>
          <p:cNvSpPr>
            <a:spLocks noChangeShapeType="1"/>
          </p:cNvSpPr>
          <p:nvPr/>
        </p:nvSpPr>
        <p:spPr bwMode="auto">
          <a:xfrm flipV="1">
            <a:off x="32004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0" name="Line 260"/>
          <p:cNvSpPr>
            <a:spLocks noChangeShapeType="1"/>
          </p:cNvSpPr>
          <p:nvPr/>
        </p:nvSpPr>
        <p:spPr bwMode="auto">
          <a:xfrm>
            <a:off x="32004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1" name="Line 261"/>
          <p:cNvSpPr>
            <a:spLocks noChangeShapeType="1"/>
          </p:cNvSpPr>
          <p:nvPr/>
        </p:nvSpPr>
        <p:spPr bwMode="auto">
          <a:xfrm flipV="1">
            <a:off x="32004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2" name="Line 262"/>
          <p:cNvSpPr>
            <a:spLocks noChangeShapeType="1"/>
          </p:cNvSpPr>
          <p:nvPr/>
        </p:nvSpPr>
        <p:spPr bwMode="auto">
          <a:xfrm>
            <a:off x="32004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3" name="Line 263"/>
          <p:cNvSpPr>
            <a:spLocks noChangeShapeType="1"/>
          </p:cNvSpPr>
          <p:nvPr/>
        </p:nvSpPr>
        <p:spPr bwMode="auto">
          <a:xfrm flipV="1">
            <a:off x="32004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4" name="Line 264"/>
          <p:cNvSpPr>
            <a:spLocks noChangeShapeType="1"/>
          </p:cNvSpPr>
          <p:nvPr/>
        </p:nvSpPr>
        <p:spPr bwMode="auto">
          <a:xfrm>
            <a:off x="32004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5" name="Line 265"/>
          <p:cNvSpPr>
            <a:spLocks noChangeShapeType="1"/>
          </p:cNvSpPr>
          <p:nvPr/>
        </p:nvSpPr>
        <p:spPr bwMode="auto">
          <a:xfrm flipV="1">
            <a:off x="32004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6" name="Line 266"/>
          <p:cNvSpPr>
            <a:spLocks noChangeShapeType="1"/>
          </p:cNvSpPr>
          <p:nvPr/>
        </p:nvSpPr>
        <p:spPr bwMode="auto">
          <a:xfrm>
            <a:off x="32004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7" name="Line 267"/>
          <p:cNvSpPr>
            <a:spLocks noChangeShapeType="1"/>
          </p:cNvSpPr>
          <p:nvPr/>
        </p:nvSpPr>
        <p:spPr bwMode="auto">
          <a:xfrm flipV="1">
            <a:off x="32766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8" name="Line 268"/>
          <p:cNvSpPr>
            <a:spLocks noChangeShapeType="1"/>
          </p:cNvSpPr>
          <p:nvPr/>
        </p:nvSpPr>
        <p:spPr bwMode="auto">
          <a:xfrm>
            <a:off x="32766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49" name="Line 269"/>
          <p:cNvSpPr>
            <a:spLocks noChangeShapeType="1"/>
          </p:cNvSpPr>
          <p:nvPr/>
        </p:nvSpPr>
        <p:spPr bwMode="auto">
          <a:xfrm flipV="1">
            <a:off x="32766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0" name="Line 270"/>
          <p:cNvSpPr>
            <a:spLocks noChangeShapeType="1"/>
          </p:cNvSpPr>
          <p:nvPr/>
        </p:nvSpPr>
        <p:spPr bwMode="auto">
          <a:xfrm>
            <a:off x="32766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1" name="Line 271"/>
          <p:cNvSpPr>
            <a:spLocks noChangeShapeType="1"/>
          </p:cNvSpPr>
          <p:nvPr/>
        </p:nvSpPr>
        <p:spPr bwMode="auto">
          <a:xfrm flipV="1">
            <a:off x="32766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2" name="Line 272"/>
          <p:cNvSpPr>
            <a:spLocks noChangeShapeType="1"/>
          </p:cNvSpPr>
          <p:nvPr/>
        </p:nvSpPr>
        <p:spPr bwMode="auto">
          <a:xfrm>
            <a:off x="32766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3" name="Line 273"/>
          <p:cNvSpPr>
            <a:spLocks noChangeShapeType="1"/>
          </p:cNvSpPr>
          <p:nvPr/>
        </p:nvSpPr>
        <p:spPr bwMode="auto">
          <a:xfrm flipV="1">
            <a:off x="32766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4" name="Line 274"/>
          <p:cNvSpPr>
            <a:spLocks noChangeShapeType="1"/>
          </p:cNvSpPr>
          <p:nvPr/>
        </p:nvSpPr>
        <p:spPr bwMode="auto">
          <a:xfrm>
            <a:off x="32766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5" name="Line 275"/>
          <p:cNvSpPr>
            <a:spLocks noChangeShapeType="1"/>
          </p:cNvSpPr>
          <p:nvPr/>
        </p:nvSpPr>
        <p:spPr bwMode="auto">
          <a:xfrm flipV="1">
            <a:off x="33528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6" name="Line 276"/>
          <p:cNvSpPr>
            <a:spLocks noChangeShapeType="1"/>
          </p:cNvSpPr>
          <p:nvPr/>
        </p:nvSpPr>
        <p:spPr bwMode="auto">
          <a:xfrm>
            <a:off x="33528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7" name="Line 277"/>
          <p:cNvSpPr>
            <a:spLocks noChangeShapeType="1"/>
          </p:cNvSpPr>
          <p:nvPr/>
        </p:nvSpPr>
        <p:spPr bwMode="auto">
          <a:xfrm flipV="1">
            <a:off x="33528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8" name="Line 278"/>
          <p:cNvSpPr>
            <a:spLocks noChangeShapeType="1"/>
          </p:cNvSpPr>
          <p:nvPr/>
        </p:nvSpPr>
        <p:spPr bwMode="auto">
          <a:xfrm>
            <a:off x="33528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59" name="Line 279"/>
          <p:cNvSpPr>
            <a:spLocks noChangeShapeType="1"/>
          </p:cNvSpPr>
          <p:nvPr/>
        </p:nvSpPr>
        <p:spPr bwMode="auto">
          <a:xfrm flipV="1">
            <a:off x="33528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0" name="Line 280"/>
          <p:cNvSpPr>
            <a:spLocks noChangeShapeType="1"/>
          </p:cNvSpPr>
          <p:nvPr/>
        </p:nvSpPr>
        <p:spPr bwMode="auto">
          <a:xfrm>
            <a:off x="33528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1" name="Line 281"/>
          <p:cNvSpPr>
            <a:spLocks noChangeShapeType="1"/>
          </p:cNvSpPr>
          <p:nvPr/>
        </p:nvSpPr>
        <p:spPr bwMode="auto">
          <a:xfrm flipV="1">
            <a:off x="33528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2" name="Line 282"/>
          <p:cNvSpPr>
            <a:spLocks noChangeShapeType="1"/>
          </p:cNvSpPr>
          <p:nvPr/>
        </p:nvSpPr>
        <p:spPr bwMode="auto">
          <a:xfrm>
            <a:off x="33528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3" name="Line 283"/>
          <p:cNvSpPr>
            <a:spLocks noChangeShapeType="1"/>
          </p:cNvSpPr>
          <p:nvPr/>
        </p:nvSpPr>
        <p:spPr bwMode="auto">
          <a:xfrm flipV="1">
            <a:off x="34290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4" name="Line 284"/>
          <p:cNvSpPr>
            <a:spLocks noChangeShapeType="1"/>
          </p:cNvSpPr>
          <p:nvPr/>
        </p:nvSpPr>
        <p:spPr bwMode="auto">
          <a:xfrm>
            <a:off x="34290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5" name="Line 285"/>
          <p:cNvSpPr>
            <a:spLocks noChangeShapeType="1"/>
          </p:cNvSpPr>
          <p:nvPr/>
        </p:nvSpPr>
        <p:spPr bwMode="auto">
          <a:xfrm flipV="1">
            <a:off x="34290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6" name="Line 286"/>
          <p:cNvSpPr>
            <a:spLocks noChangeShapeType="1"/>
          </p:cNvSpPr>
          <p:nvPr/>
        </p:nvSpPr>
        <p:spPr bwMode="auto">
          <a:xfrm>
            <a:off x="34290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7" name="Line 287"/>
          <p:cNvSpPr>
            <a:spLocks noChangeShapeType="1"/>
          </p:cNvSpPr>
          <p:nvPr/>
        </p:nvSpPr>
        <p:spPr bwMode="auto">
          <a:xfrm flipV="1">
            <a:off x="34290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8" name="Line 288"/>
          <p:cNvSpPr>
            <a:spLocks noChangeShapeType="1"/>
          </p:cNvSpPr>
          <p:nvPr/>
        </p:nvSpPr>
        <p:spPr bwMode="auto">
          <a:xfrm>
            <a:off x="34290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69" name="Line 289"/>
          <p:cNvSpPr>
            <a:spLocks noChangeShapeType="1"/>
          </p:cNvSpPr>
          <p:nvPr/>
        </p:nvSpPr>
        <p:spPr bwMode="auto">
          <a:xfrm flipV="1">
            <a:off x="34290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0" name="Line 290"/>
          <p:cNvSpPr>
            <a:spLocks noChangeShapeType="1"/>
          </p:cNvSpPr>
          <p:nvPr/>
        </p:nvSpPr>
        <p:spPr bwMode="auto">
          <a:xfrm>
            <a:off x="34290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1" name="Line 291"/>
          <p:cNvSpPr>
            <a:spLocks noChangeShapeType="1"/>
          </p:cNvSpPr>
          <p:nvPr/>
        </p:nvSpPr>
        <p:spPr bwMode="auto">
          <a:xfrm flipV="1">
            <a:off x="35052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2" name="Line 292"/>
          <p:cNvSpPr>
            <a:spLocks noChangeShapeType="1"/>
          </p:cNvSpPr>
          <p:nvPr/>
        </p:nvSpPr>
        <p:spPr bwMode="auto">
          <a:xfrm>
            <a:off x="35052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3" name="Line 293"/>
          <p:cNvSpPr>
            <a:spLocks noChangeShapeType="1"/>
          </p:cNvSpPr>
          <p:nvPr/>
        </p:nvSpPr>
        <p:spPr bwMode="auto">
          <a:xfrm flipV="1">
            <a:off x="35052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4" name="Line 294"/>
          <p:cNvSpPr>
            <a:spLocks noChangeShapeType="1"/>
          </p:cNvSpPr>
          <p:nvPr/>
        </p:nvSpPr>
        <p:spPr bwMode="auto">
          <a:xfrm>
            <a:off x="35052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5" name="Line 295"/>
          <p:cNvSpPr>
            <a:spLocks noChangeShapeType="1"/>
          </p:cNvSpPr>
          <p:nvPr/>
        </p:nvSpPr>
        <p:spPr bwMode="auto">
          <a:xfrm flipV="1">
            <a:off x="35052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6" name="Line 296"/>
          <p:cNvSpPr>
            <a:spLocks noChangeShapeType="1"/>
          </p:cNvSpPr>
          <p:nvPr/>
        </p:nvSpPr>
        <p:spPr bwMode="auto">
          <a:xfrm>
            <a:off x="35052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7" name="Line 297"/>
          <p:cNvSpPr>
            <a:spLocks noChangeShapeType="1"/>
          </p:cNvSpPr>
          <p:nvPr/>
        </p:nvSpPr>
        <p:spPr bwMode="auto">
          <a:xfrm flipV="1">
            <a:off x="35052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8" name="Line 298"/>
          <p:cNvSpPr>
            <a:spLocks noChangeShapeType="1"/>
          </p:cNvSpPr>
          <p:nvPr/>
        </p:nvSpPr>
        <p:spPr bwMode="auto">
          <a:xfrm>
            <a:off x="35052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79" name="Line 299"/>
          <p:cNvSpPr>
            <a:spLocks noChangeShapeType="1"/>
          </p:cNvSpPr>
          <p:nvPr/>
        </p:nvSpPr>
        <p:spPr bwMode="auto">
          <a:xfrm flipV="1">
            <a:off x="35814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0" name="Line 300"/>
          <p:cNvSpPr>
            <a:spLocks noChangeShapeType="1"/>
          </p:cNvSpPr>
          <p:nvPr/>
        </p:nvSpPr>
        <p:spPr bwMode="auto">
          <a:xfrm>
            <a:off x="35814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1" name="Line 301"/>
          <p:cNvSpPr>
            <a:spLocks noChangeShapeType="1"/>
          </p:cNvSpPr>
          <p:nvPr/>
        </p:nvSpPr>
        <p:spPr bwMode="auto">
          <a:xfrm flipV="1">
            <a:off x="35814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2" name="Line 302"/>
          <p:cNvSpPr>
            <a:spLocks noChangeShapeType="1"/>
          </p:cNvSpPr>
          <p:nvPr/>
        </p:nvSpPr>
        <p:spPr bwMode="auto">
          <a:xfrm>
            <a:off x="35814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3" name="Line 303"/>
          <p:cNvSpPr>
            <a:spLocks noChangeShapeType="1"/>
          </p:cNvSpPr>
          <p:nvPr/>
        </p:nvSpPr>
        <p:spPr bwMode="auto">
          <a:xfrm flipV="1">
            <a:off x="35814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4" name="Line 304"/>
          <p:cNvSpPr>
            <a:spLocks noChangeShapeType="1"/>
          </p:cNvSpPr>
          <p:nvPr/>
        </p:nvSpPr>
        <p:spPr bwMode="auto">
          <a:xfrm>
            <a:off x="35814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5" name="Line 305"/>
          <p:cNvSpPr>
            <a:spLocks noChangeShapeType="1"/>
          </p:cNvSpPr>
          <p:nvPr/>
        </p:nvSpPr>
        <p:spPr bwMode="auto">
          <a:xfrm flipV="1">
            <a:off x="35814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6" name="Line 306"/>
          <p:cNvSpPr>
            <a:spLocks noChangeShapeType="1"/>
          </p:cNvSpPr>
          <p:nvPr/>
        </p:nvSpPr>
        <p:spPr bwMode="auto">
          <a:xfrm>
            <a:off x="35814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7" name="Line 307"/>
          <p:cNvSpPr>
            <a:spLocks noChangeShapeType="1"/>
          </p:cNvSpPr>
          <p:nvPr/>
        </p:nvSpPr>
        <p:spPr bwMode="auto">
          <a:xfrm flipV="1">
            <a:off x="36576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8" name="Line 308"/>
          <p:cNvSpPr>
            <a:spLocks noChangeShapeType="1"/>
          </p:cNvSpPr>
          <p:nvPr/>
        </p:nvSpPr>
        <p:spPr bwMode="auto">
          <a:xfrm>
            <a:off x="36576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89" name="Line 309"/>
          <p:cNvSpPr>
            <a:spLocks noChangeShapeType="1"/>
          </p:cNvSpPr>
          <p:nvPr/>
        </p:nvSpPr>
        <p:spPr bwMode="auto">
          <a:xfrm flipV="1">
            <a:off x="36576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0" name="Line 310"/>
          <p:cNvSpPr>
            <a:spLocks noChangeShapeType="1"/>
          </p:cNvSpPr>
          <p:nvPr/>
        </p:nvSpPr>
        <p:spPr bwMode="auto">
          <a:xfrm>
            <a:off x="36576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1" name="Line 311"/>
          <p:cNvSpPr>
            <a:spLocks noChangeShapeType="1"/>
          </p:cNvSpPr>
          <p:nvPr/>
        </p:nvSpPr>
        <p:spPr bwMode="auto">
          <a:xfrm flipV="1">
            <a:off x="36576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2" name="Line 312"/>
          <p:cNvSpPr>
            <a:spLocks noChangeShapeType="1"/>
          </p:cNvSpPr>
          <p:nvPr/>
        </p:nvSpPr>
        <p:spPr bwMode="auto">
          <a:xfrm>
            <a:off x="36576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3" name="Line 313"/>
          <p:cNvSpPr>
            <a:spLocks noChangeShapeType="1"/>
          </p:cNvSpPr>
          <p:nvPr/>
        </p:nvSpPr>
        <p:spPr bwMode="auto">
          <a:xfrm flipV="1">
            <a:off x="36576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4" name="Line 314"/>
          <p:cNvSpPr>
            <a:spLocks noChangeShapeType="1"/>
          </p:cNvSpPr>
          <p:nvPr/>
        </p:nvSpPr>
        <p:spPr bwMode="auto">
          <a:xfrm>
            <a:off x="36576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5" name="Line 315"/>
          <p:cNvSpPr>
            <a:spLocks noChangeShapeType="1"/>
          </p:cNvSpPr>
          <p:nvPr/>
        </p:nvSpPr>
        <p:spPr bwMode="auto">
          <a:xfrm flipV="1">
            <a:off x="37338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6" name="Line 316"/>
          <p:cNvSpPr>
            <a:spLocks noChangeShapeType="1"/>
          </p:cNvSpPr>
          <p:nvPr/>
        </p:nvSpPr>
        <p:spPr bwMode="auto">
          <a:xfrm>
            <a:off x="37338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7" name="Line 317"/>
          <p:cNvSpPr>
            <a:spLocks noChangeShapeType="1"/>
          </p:cNvSpPr>
          <p:nvPr/>
        </p:nvSpPr>
        <p:spPr bwMode="auto">
          <a:xfrm flipV="1">
            <a:off x="37338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8" name="Line 318"/>
          <p:cNvSpPr>
            <a:spLocks noChangeShapeType="1"/>
          </p:cNvSpPr>
          <p:nvPr/>
        </p:nvSpPr>
        <p:spPr bwMode="auto">
          <a:xfrm>
            <a:off x="37338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199" name="Line 319"/>
          <p:cNvSpPr>
            <a:spLocks noChangeShapeType="1"/>
          </p:cNvSpPr>
          <p:nvPr/>
        </p:nvSpPr>
        <p:spPr bwMode="auto">
          <a:xfrm flipV="1">
            <a:off x="37338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0" name="Line 320"/>
          <p:cNvSpPr>
            <a:spLocks noChangeShapeType="1"/>
          </p:cNvSpPr>
          <p:nvPr/>
        </p:nvSpPr>
        <p:spPr bwMode="auto">
          <a:xfrm>
            <a:off x="37338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1" name="Line 321"/>
          <p:cNvSpPr>
            <a:spLocks noChangeShapeType="1"/>
          </p:cNvSpPr>
          <p:nvPr/>
        </p:nvSpPr>
        <p:spPr bwMode="auto">
          <a:xfrm flipV="1">
            <a:off x="37338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2" name="Line 322"/>
          <p:cNvSpPr>
            <a:spLocks noChangeShapeType="1"/>
          </p:cNvSpPr>
          <p:nvPr/>
        </p:nvSpPr>
        <p:spPr bwMode="auto">
          <a:xfrm>
            <a:off x="37338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3" name="Line 323"/>
          <p:cNvSpPr>
            <a:spLocks noChangeShapeType="1"/>
          </p:cNvSpPr>
          <p:nvPr/>
        </p:nvSpPr>
        <p:spPr bwMode="auto">
          <a:xfrm flipV="1">
            <a:off x="3810000" y="10820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4" name="Line 324"/>
          <p:cNvSpPr>
            <a:spLocks noChangeShapeType="1"/>
          </p:cNvSpPr>
          <p:nvPr/>
        </p:nvSpPr>
        <p:spPr bwMode="auto">
          <a:xfrm>
            <a:off x="3810000" y="11887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5" name="Line 325"/>
          <p:cNvSpPr>
            <a:spLocks noChangeShapeType="1"/>
          </p:cNvSpPr>
          <p:nvPr/>
        </p:nvSpPr>
        <p:spPr bwMode="auto">
          <a:xfrm flipV="1">
            <a:off x="3810000" y="8382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6" name="Line 326"/>
          <p:cNvSpPr>
            <a:spLocks noChangeShapeType="1"/>
          </p:cNvSpPr>
          <p:nvPr/>
        </p:nvSpPr>
        <p:spPr bwMode="auto">
          <a:xfrm>
            <a:off x="3810000" y="9448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7" name="Line 327"/>
          <p:cNvSpPr>
            <a:spLocks noChangeShapeType="1"/>
          </p:cNvSpPr>
          <p:nvPr/>
        </p:nvSpPr>
        <p:spPr bwMode="auto">
          <a:xfrm flipV="1">
            <a:off x="3810000" y="5943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8" name="Line 328"/>
          <p:cNvSpPr>
            <a:spLocks noChangeShapeType="1"/>
          </p:cNvSpPr>
          <p:nvPr/>
        </p:nvSpPr>
        <p:spPr bwMode="auto">
          <a:xfrm>
            <a:off x="3810000" y="7010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09" name="Line 329"/>
          <p:cNvSpPr>
            <a:spLocks noChangeShapeType="1"/>
          </p:cNvSpPr>
          <p:nvPr/>
        </p:nvSpPr>
        <p:spPr bwMode="auto">
          <a:xfrm flipV="1">
            <a:off x="3810000" y="3505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0" name="Line 330"/>
          <p:cNvSpPr>
            <a:spLocks noChangeShapeType="1"/>
          </p:cNvSpPr>
          <p:nvPr/>
        </p:nvSpPr>
        <p:spPr bwMode="auto">
          <a:xfrm>
            <a:off x="3810000" y="4572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1" name="Line 331"/>
          <p:cNvSpPr>
            <a:spLocks noChangeShapeType="1"/>
          </p:cNvSpPr>
          <p:nvPr/>
        </p:nvSpPr>
        <p:spPr bwMode="auto">
          <a:xfrm flipV="1">
            <a:off x="3886200" y="9601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2" name="Line 332"/>
          <p:cNvSpPr>
            <a:spLocks noChangeShapeType="1"/>
          </p:cNvSpPr>
          <p:nvPr/>
        </p:nvSpPr>
        <p:spPr bwMode="auto">
          <a:xfrm>
            <a:off x="3886200" y="1066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3" name="Line 333"/>
          <p:cNvSpPr>
            <a:spLocks noChangeShapeType="1"/>
          </p:cNvSpPr>
          <p:nvPr/>
        </p:nvSpPr>
        <p:spPr bwMode="auto">
          <a:xfrm flipV="1">
            <a:off x="3886200" y="7162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4" name="Line 334"/>
          <p:cNvSpPr>
            <a:spLocks noChangeShapeType="1"/>
          </p:cNvSpPr>
          <p:nvPr/>
        </p:nvSpPr>
        <p:spPr bwMode="auto">
          <a:xfrm>
            <a:off x="3886200" y="8229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5" name="Line 335"/>
          <p:cNvSpPr>
            <a:spLocks noChangeShapeType="1"/>
          </p:cNvSpPr>
          <p:nvPr/>
        </p:nvSpPr>
        <p:spPr bwMode="auto">
          <a:xfrm flipV="1">
            <a:off x="3886200" y="4724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6" name="Line 336"/>
          <p:cNvSpPr>
            <a:spLocks noChangeShapeType="1"/>
          </p:cNvSpPr>
          <p:nvPr/>
        </p:nvSpPr>
        <p:spPr bwMode="auto">
          <a:xfrm>
            <a:off x="388620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7" name="Line 337"/>
          <p:cNvSpPr>
            <a:spLocks noChangeShapeType="1"/>
          </p:cNvSpPr>
          <p:nvPr/>
        </p:nvSpPr>
        <p:spPr bwMode="auto">
          <a:xfrm flipV="1">
            <a:off x="3886200" y="2286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8" name="Line 338"/>
          <p:cNvSpPr>
            <a:spLocks noChangeShapeType="1"/>
          </p:cNvSpPr>
          <p:nvPr/>
        </p:nvSpPr>
        <p:spPr bwMode="auto">
          <a:xfrm>
            <a:off x="38862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19" name="Line 339"/>
          <p:cNvSpPr>
            <a:spLocks noChangeShapeType="1"/>
          </p:cNvSpPr>
          <p:nvPr/>
        </p:nvSpPr>
        <p:spPr bwMode="auto">
          <a:xfrm flipV="1">
            <a:off x="39624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0" name="Line 340"/>
          <p:cNvSpPr>
            <a:spLocks noChangeShapeType="1"/>
          </p:cNvSpPr>
          <p:nvPr/>
        </p:nvSpPr>
        <p:spPr bwMode="auto">
          <a:xfrm>
            <a:off x="39624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1" name="Line 341"/>
          <p:cNvSpPr>
            <a:spLocks noChangeShapeType="1"/>
          </p:cNvSpPr>
          <p:nvPr/>
        </p:nvSpPr>
        <p:spPr bwMode="auto">
          <a:xfrm flipV="1">
            <a:off x="39624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2" name="Line 342"/>
          <p:cNvSpPr>
            <a:spLocks noChangeShapeType="1"/>
          </p:cNvSpPr>
          <p:nvPr/>
        </p:nvSpPr>
        <p:spPr bwMode="auto">
          <a:xfrm>
            <a:off x="39624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3" name="Line 343"/>
          <p:cNvSpPr>
            <a:spLocks noChangeShapeType="1"/>
          </p:cNvSpPr>
          <p:nvPr/>
        </p:nvSpPr>
        <p:spPr bwMode="auto">
          <a:xfrm flipV="1">
            <a:off x="39624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4" name="Line 344"/>
          <p:cNvSpPr>
            <a:spLocks noChangeShapeType="1"/>
          </p:cNvSpPr>
          <p:nvPr/>
        </p:nvSpPr>
        <p:spPr bwMode="auto">
          <a:xfrm>
            <a:off x="39624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5" name="Line 345"/>
          <p:cNvSpPr>
            <a:spLocks noChangeShapeType="1"/>
          </p:cNvSpPr>
          <p:nvPr/>
        </p:nvSpPr>
        <p:spPr bwMode="auto">
          <a:xfrm flipV="1">
            <a:off x="39624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6" name="Line 346"/>
          <p:cNvSpPr>
            <a:spLocks noChangeShapeType="1"/>
          </p:cNvSpPr>
          <p:nvPr/>
        </p:nvSpPr>
        <p:spPr bwMode="auto">
          <a:xfrm>
            <a:off x="39624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7" name="Line 347"/>
          <p:cNvSpPr>
            <a:spLocks noChangeShapeType="1"/>
          </p:cNvSpPr>
          <p:nvPr/>
        </p:nvSpPr>
        <p:spPr bwMode="auto">
          <a:xfrm flipV="1">
            <a:off x="40386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8" name="Line 348"/>
          <p:cNvSpPr>
            <a:spLocks noChangeShapeType="1"/>
          </p:cNvSpPr>
          <p:nvPr/>
        </p:nvSpPr>
        <p:spPr bwMode="auto">
          <a:xfrm>
            <a:off x="40386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29" name="Line 349"/>
          <p:cNvSpPr>
            <a:spLocks noChangeShapeType="1"/>
          </p:cNvSpPr>
          <p:nvPr/>
        </p:nvSpPr>
        <p:spPr bwMode="auto">
          <a:xfrm flipV="1">
            <a:off x="40386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0" name="Line 350"/>
          <p:cNvSpPr>
            <a:spLocks noChangeShapeType="1"/>
          </p:cNvSpPr>
          <p:nvPr/>
        </p:nvSpPr>
        <p:spPr bwMode="auto">
          <a:xfrm>
            <a:off x="40386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1" name="Line 351"/>
          <p:cNvSpPr>
            <a:spLocks noChangeShapeType="1"/>
          </p:cNvSpPr>
          <p:nvPr/>
        </p:nvSpPr>
        <p:spPr bwMode="auto">
          <a:xfrm flipV="1">
            <a:off x="40386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2" name="Line 352"/>
          <p:cNvSpPr>
            <a:spLocks noChangeShapeType="1"/>
          </p:cNvSpPr>
          <p:nvPr/>
        </p:nvSpPr>
        <p:spPr bwMode="auto">
          <a:xfrm>
            <a:off x="40386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3" name="Line 353"/>
          <p:cNvSpPr>
            <a:spLocks noChangeShapeType="1"/>
          </p:cNvSpPr>
          <p:nvPr/>
        </p:nvSpPr>
        <p:spPr bwMode="auto">
          <a:xfrm flipV="1">
            <a:off x="40386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4" name="Line 354"/>
          <p:cNvSpPr>
            <a:spLocks noChangeShapeType="1"/>
          </p:cNvSpPr>
          <p:nvPr/>
        </p:nvSpPr>
        <p:spPr bwMode="auto">
          <a:xfrm>
            <a:off x="40386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5" name="Line 355"/>
          <p:cNvSpPr>
            <a:spLocks noChangeShapeType="1"/>
          </p:cNvSpPr>
          <p:nvPr/>
        </p:nvSpPr>
        <p:spPr bwMode="auto">
          <a:xfrm flipV="1">
            <a:off x="41148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6" name="Line 356"/>
          <p:cNvSpPr>
            <a:spLocks noChangeShapeType="1"/>
          </p:cNvSpPr>
          <p:nvPr/>
        </p:nvSpPr>
        <p:spPr bwMode="auto">
          <a:xfrm>
            <a:off x="41148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7" name="Line 357"/>
          <p:cNvSpPr>
            <a:spLocks noChangeShapeType="1"/>
          </p:cNvSpPr>
          <p:nvPr/>
        </p:nvSpPr>
        <p:spPr bwMode="auto">
          <a:xfrm flipV="1">
            <a:off x="41148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8" name="Line 358"/>
          <p:cNvSpPr>
            <a:spLocks noChangeShapeType="1"/>
          </p:cNvSpPr>
          <p:nvPr/>
        </p:nvSpPr>
        <p:spPr bwMode="auto">
          <a:xfrm>
            <a:off x="41148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39" name="Line 359"/>
          <p:cNvSpPr>
            <a:spLocks noChangeShapeType="1"/>
          </p:cNvSpPr>
          <p:nvPr/>
        </p:nvSpPr>
        <p:spPr bwMode="auto">
          <a:xfrm flipV="1">
            <a:off x="41148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0" name="Line 360"/>
          <p:cNvSpPr>
            <a:spLocks noChangeShapeType="1"/>
          </p:cNvSpPr>
          <p:nvPr/>
        </p:nvSpPr>
        <p:spPr bwMode="auto">
          <a:xfrm>
            <a:off x="41148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1" name="Line 361"/>
          <p:cNvSpPr>
            <a:spLocks noChangeShapeType="1"/>
          </p:cNvSpPr>
          <p:nvPr/>
        </p:nvSpPr>
        <p:spPr bwMode="auto">
          <a:xfrm flipV="1">
            <a:off x="41148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2" name="Line 362"/>
          <p:cNvSpPr>
            <a:spLocks noChangeShapeType="1"/>
          </p:cNvSpPr>
          <p:nvPr/>
        </p:nvSpPr>
        <p:spPr bwMode="auto">
          <a:xfrm>
            <a:off x="41148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3" name="Line 363"/>
          <p:cNvSpPr>
            <a:spLocks noChangeShapeType="1"/>
          </p:cNvSpPr>
          <p:nvPr/>
        </p:nvSpPr>
        <p:spPr bwMode="auto">
          <a:xfrm flipV="1">
            <a:off x="41910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4" name="Line 364"/>
          <p:cNvSpPr>
            <a:spLocks noChangeShapeType="1"/>
          </p:cNvSpPr>
          <p:nvPr/>
        </p:nvSpPr>
        <p:spPr bwMode="auto">
          <a:xfrm>
            <a:off x="41910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5" name="Line 365"/>
          <p:cNvSpPr>
            <a:spLocks noChangeShapeType="1"/>
          </p:cNvSpPr>
          <p:nvPr/>
        </p:nvSpPr>
        <p:spPr bwMode="auto">
          <a:xfrm flipV="1">
            <a:off x="41910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6" name="Line 366"/>
          <p:cNvSpPr>
            <a:spLocks noChangeShapeType="1"/>
          </p:cNvSpPr>
          <p:nvPr/>
        </p:nvSpPr>
        <p:spPr bwMode="auto">
          <a:xfrm>
            <a:off x="41910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7" name="Line 367"/>
          <p:cNvSpPr>
            <a:spLocks noChangeShapeType="1"/>
          </p:cNvSpPr>
          <p:nvPr/>
        </p:nvSpPr>
        <p:spPr bwMode="auto">
          <a:xfrm flipV="1">
            <a:off x="41910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8" name="Line 368"/>
          <p:cNvSpPr>
            <a:spLocks noChangeShapeType="1"/>
          </p:cNvSpPr>
          <p:nvPr/>
        </p:nvSpPr>
        <p:spPr bwMode="auto">
          <a:xfrm>
            <a:off x="41910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49" name="Line 369"/>
          <p:cNvSpPr>
            <a:spLocks noChangeShapeType="1"/>
          </p:cNvSpPr>
          <p:nvPr/>
        </p:nvSpPr>
        <p:spPr bwMode="auto">
          <a:xfrm flipV="1">
            <a:off x="41910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0" name="Line 370"/>
          <p:cNvSpPr>
            <a:spLocks noChangeShapeType="1"/>
          </p:cNvSpPr>
          <p:nvPr/>
        </p:nvSpPr>
        <p:spPr bwMode="auto">
          <a:xfrm>
            <a:off x="41910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1" name="Line 371"/>
          <p:cNvSpPr>
            <a:spLocks noChangeShapeType="1"/>
          </p:cNvSpPr>
          <p:nvPr/>
        </p:nvSpPr>
        <p:spPr bwMode="auto">
          <a:xfrm flipV="1">
            <a:off x="42672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2" name="Line 372"/>
          <p:cNvSpPr>
            <a:spLocks noChangeShapeType="1"/>
          </p:cNvSpPr>
          <p:nvPr/>
        </p:nvSpPr>
        <p:spPr bwMode="auto">
          <a:xfrm>
            <a:off x="42672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3" name="Line 373"/>
          <p:cNvSpPr>
            <a:spLocks noChangeShapeType="1"/>
          </p:cNvSpPr>
          <p:nvPr/>
        </p:nvSpPr>
        <p:spPr bwMode="auto">
          <a:xfrm flipV="1">
            <a:off x="42672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4" name="Line 374"/>
          <p:cNvSpPr>
            <a:spLocks noChangeShapeType="1"/>
          </p:cNvSpPr>
          <p:nvPr/>
        </p:nvSpPr>
        <p:spPr bwMode="auto">
          <a:xfrm>
            <a:off x="42672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5" name="Line 375"/>
          <p:cNvSpPr>
            <a:spLocks noChangeShapeType="1"/>
          </p:cNvSpPr>
          <p:nvPr/>
        </p:nvSpPr>
        <p:spPr bwMode="auto">
          <a:xfrm flipV="1">
            <a:off x="42672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6" name="Line 376"/>
          <p:cNvSpPr>
            <a:spLocks noChangeShapeType="1"/>
          </p:cNvSpPr>
          <p:nvPr/>
        </p:nvSpPr>
        <p:spPr bwMode="auto">
          <a:xfrm>
            <a:off x="42672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7" name="Line 377"/>
          <p:cNvSpPr>
            <a:spLocks noChangeShapeType="1"/>
          </p:cNvSpPr>
          <p:nvPr/>
        </p:nvSpPr>
        <p:spPr bwMode="auto">
          <a:xfrm flipV="1">
            <a:off x="42672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8" name="Line 378"/>
          <p:cNvSpPr>
            <a:spLocks noChangeShapeType="1"/>
          </p:cNvSpPr>
          <p:nvPr/>
        </p:nvSpPr>
        <p:spPr bwMode="auto">
          <a:xfrm>
            <a:off x="42672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59" name="Line 379"/>
          <p:cNvSpPr>
            <a:spLocks noChangeShapeType="1"/>
          </p:cNvSpPr>
          <p:nvPr/>
        </p:nvSpPr>
        <p:spPr bwMode="auto">
          <a:xfrm flipV="1">
            <a:off x="43434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0" name="Line 380"/>
          <p:cNvSpPr>
            <a:spLocks noChangeShapeType="1"/>
          </p:cNvSpPr>
          <p:nvPr/>
        </p:nvSpPr>
        <p:spPr bwMode="auto">
          <a:xfrm>
            <a:off x="43434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1" name="Line 381"/>
          <p:cNvSpPr>
            <a:spLocks noChangeShapeType="1"/>
          </p:cNvSpPr>
          <p:nvPr/>
        </p:nvSpPr>
        <p:spPr bwMode="auto">
          <a:xfrm flipV="1">
            <a:off x="43434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2" name="Line 382"/>
          <p:cNvSpPr>
            <a:spLocks noChangeShapeType="1"/>
          </p:cNvSpPr>
          <p:nvPr/>
        </p:nvSpPr>
        <p:spPr bwMode="auto">
          <a:xfrm>
            <a:off x="43434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3" name="Line 383"/>
          <p:cNvSpPr>
            <a:spLocks noChangeShapeType="1"/>
          </p:cNvSpPr>
          <p:nvPr/>
        </p:nvSpPr>
        <p:spPr bwMode="auto">
          <a:xfrm flipV="1">
            <a:off x="43434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4" name="Line 384"/>
          <p:cNvSpPr>
            <a:spLocks noChangeShapeType="1"/>
          </p:cNvSpPr>
          <p:nvPr/>
        </p:nvSpPr>
        <p:spPr bwMode="auto">
          <a:xfrm>
            <a:off x="43434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5" name="Line 385"/>
          <p:cNvSpPr>
            <a:spLocks noChangeShapeType="1"/>
          </p:cNvSpPr>
          <p:nvPr/>
        </p:nvSpPr>
        <p:spPr bwMode="auto">
          <a:xfrm flipV="1">
            <a:off x="43434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6" name="Line 386"/>
          <p:cNvSpPr>
            <a:spLocks noChangeShapeType="1"/>
          </p:cNvSpPr>
          <p:nvPr/>
        </p:nvSpPr>
        <p:spPr bwMode="auto">
          <a:xfrm>
            <a:off x="43434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7" name="Line 387"/>
          <p:cNvSpPr>
            <a:spLocks noChangeShapeType="1"/>
          </p:cNvSpPr>
          <p:nvPr/>
        </p:nvSpPr>
        <p:spPr bwMode="auto">
          <a:xfrm flipV="1">
            <a:off x="4419600" y="10210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8" name="Line 388"/>
          <p:cNvSpPr>
            <a:spLocks noChangeShapeType="1"/>
          </p:cNvSpPr>
          <p:nvPr/>
        </p:nvSpPr>
        <p:spPr bwMode="auto">
          <a:xfrm>
            <a:off x="4419600" y="11277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69" name="Line 389"/>
          <p:cNvSpPr>
            <a:spLocks noChangeShapeType="1"/>
          </p:cNvSpPr>
          <p:nvPr/>
        </p:nvSpPr>
        <p:spPr bwMode="auto">
          <a:xfrm flipV="1">
            <a:off x="4419600" y="7772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0" name="Line 390"/>
          <p:cNvSpPr>
            <a:spLocks noChangeShapeType="1"/>
          </p:cNvSpPr>
          <p:nvPr/>
        </p:nvSpPr>
        <p:spPr bwMode="auto">
          <a:xfrm>
            <a:off x="4419600" y="883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1" name="Line 391"/>
          <p:cNvSpPr>
            <a:spLocks noChangeShapeType="1"/>
          </p:cNvSpPr>
          <p:nvPr/>
        </p:nvSpPr>
        <p:spPr bwMode="auto">
          <a:xfrm flipV="1">
            <a:off x="4419600" y="53340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2" name="Line 392"/>
          <p:cNvSpPr>
            <a:spLocks noChangeShapeType="1"/>
          </p:cNvSpPr>
          <p:nvPr/>
        </p:nvSpPr>
        <p:spPr bwMode="auto">
          <a:xfrm>
            <a:off x="4419600" y="640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3" name="Line 393"/>
          <p:cNvSpPr>
            <a:spLocks noChangeShapeType="1"/>
          </p:cNvSpPr>
          <p:nvPr/>
        </p:nvSpPr>
        <p:spPr bwMode="auto">
          <a:xfrm flipV="1">
            <a:off x="4419600" y="2895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4" name="Line 394"/>
          <p:cNvSpPr>
            <a:spLocks noChangeShapeType="1"/>
          </p:cNvSpPr>
          <p:nvPr/>
        </p:nvSpPr>
        <p:spPr bwMode="auto">
          <a:xfrm>
            <a:off x="4419600" y="3962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5" name="Line 395"/>
          <p:cNvSpPr>
            <a:spLocks noChangeShapeType="1"/>
          </p:cNvSpPr>
          <p:nvPr/>
        </p:nvSpPr>
        <p:spPr bwMode="auto">
          <a:xfrm flipV="1">
            <a:off x="4495800" y="89916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6" name="Line 396"/>
          <p:cNvSpPr>
            <a:spLocks noChangeShapeType="1"/>
          </p:cNvSpPr>
          <p:nvPr/>
        </p:nvSpPr>
        <p:spPr bwMode="auto">
          <a:xfrm>
            <a:off x="4495800" y="1005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7" name="Line 397"/>
          <p:cNvSpPr>
            <a:spLocks noChangeShapeType="1"/>
          </p:cNvSpPr>
          <p:nvPr/>
        </p:nvSpPr>
        <p:spPr bwMode="auto">
          <a:xfrm flipV="1">
            <a:off x="4495800" y="65532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8" name="Line 398"/>
          <p:cNvSpPr>
            <a:spLocks noChangeShapeType="1"/>
          </p:cNvSpPr>
          <p:nvPr/>
        </p:nvSpPr>
        <p:spPr bwMode="auto">
          <a:xfrm>
            <a:off x="4495800" y="7620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79" name="Line 399"/>
          <p:cNvSpPr>
            <a:spLocks noChangeShapeType="1"/>
          </p:cNvSpPr>
          <p:nvPr/>
        </p:nvSpPr>
        <p:spPr bwMode="auto">
          <a:xfrm flipV="1">
            <a:off x="4495800" y="41148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80" name="Line 400"/>
          <p:cNvSpPr>
            <a:spLocks noChangeShapeType="1"/>
          </p:cNvSpPr>
          <p:nvPr/>
        </p:nvSpPr>
        <p:spPr bwMode="auto">
          <a:xfrm>
            <a:off x="4495800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81" name="Line 401"/>
          <p:cNvSpPr>
            <a:spLocks noChangeShapeType="1"/>
          </p:cNvSpPr>
          <p:nvPr/>
        </p:nvSpPr>
        <p:spPr bwMode="auto">
          <a:xfrm flipV="1">
            <a:off x="4495800" y="1676400"/>
            <a:ext cx="0" cy="2286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282" name="Line 402"/>
          <p:cNvSpPr>
            <a:spLocks noChangeShapeType="1"/>
          </p:cNvSpPr>
          <p:nvPr/>
        </p:nvSpPr>
        <p:spPr bwMode="auto">
          <a:xfrm>
            <a:off x="4495800" y="2743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487" name="Text Box 607"/>
          <p:cNvSpPr txBox="1">
            <a:spLocks noChangeArrowheads="1"/>
          </p:cNvSpPr>
          <p:nvPr/>
        </p:nvSpPr>
        <p:spPr bwMode="auto">
          <a:xfrm>
            <a:off x="6477000" y="1752600"/>
            <a:ext cx="91440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8313" indent="-468313" defTabSz="2184400">
              <a:buFont typeface="Arial" pitchFamily="34" charset="0"/>
              <a:buChar char="•"/>
            </a:pPr>
            <a:r>
              <a:rPr lang="en-US" sz="3600" dirty="0" smtClean="0"/>
              <a:t>Edges of cluster are not clean.  Ideally, the last set of bit-lines (or word-lines) should mesh with the first set of bit-lines (or word-lines).</a:t>
            </a:r>
          </a:p>
          <a:p>
            <a:pPr marL="468313" indent="-468313" defTabSz="2184400">
              <a:buFont typeface="Arial" pitchFamily="34" charset="0"/>
              <a:buChar char="•"/>
            </a:pPr>
            <a:r>
              <a:rPr lang="en-US" sz="3600" dirty="0" smtClean="0"/>
              <a:t>To correctly terminate the cluster array in a planar surface, requires an extra set of drivers at each end.  These are located at the termination tiles.</a:t>
            </a:r>
          </a:p>
          <a:p>
            <a:pPr marL="468313" indent="-468313" defTabSz="2184400">
              <a:buFont typeface="Arial" pitchFamily="34" charset="0"/>
              <a:buChar char="•"/>
            </a:pPr>
            <a:r>
              <a:rPr lang="en-US" sz="3600" dirty="0" smtClean="0"/>
              <a:t>The array termination and termination drivers create address dependent ‘</a:t>
            </a:r>
            <a:r>
              <a:rPr lang="en-US" sz="3600" dirty="0" err="1" smtClean="0"/>
              <a:t>fanthom</a:t>
            </a:r>
            <a:r>
              <a:rPr lang="en-US" sz="3600" dirty="0" smtClean="0"/>
              <a:t>’ array regions.  Data bits may be generated at the cluster edges that must  be mixed with the rest of the data away from the cluster edge.</a:t>
            </a:r>
            <a:endParaRPr lang="en-US" sz="3600" dirty="0"/>
          </a:p>
        </p:txBody>
      </p:sp>
      <p:grpSp>
        <p:nvGrpSpPr>
          <p:cNvPr id="2" name="Group 1116"/>
          <p:cNvGrpSpPr>
            <a:grpSpLocks/>
          </p:cNvGrpSpPr>
          <p:nvPr/>
        </p:nvGrpSpPr>
        <p:grpSpPr bwMode="auto">
          <a:xfrm>
            <a:off x="533400" y="2819400"/>
            <a:ext cx="3048000" cy="3048000"/>
            <a:chOff x="8832" y="3264"/>
            <a:chExt cx="1920" cy="1920"/>
          </a:xfrm>
        </p:grpSpPr>
        <p:sp>
          <p:nvSpPr>
            <p:cNvPr id="251808" name="Line 928"/>
            <p:cNvSpPr>
              <a:spLocks noChangeShapeType="1"/>
            </p:cNvSpPr>
            <p:nvPr/>
          </p:nvSpPr>
          <p:spPr bwMode="auto">
            <a:xfrm>
              <a:off x="9600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09" name="Line 929"/>
            <p:cNvSpPr>
              <a:spLocks noChangeShapeType="1"/>
            </p:cNvSpPr>
            <p:nvPr/>
          </p:nvSpPr>
          <p:spPr bwMode="auto">
            <a:xfrm>
              <a:off x="10368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0" name="Line 930"/>
            <p:cNvSpPr>
              <a:spLocks noChangeShapeType="1"/>
            </p:cNvSpPr>
            <p:nvPr/>
          </p:nvSpPr>
          <p:spPr bwMode="auto">
            <a:xfrm>
              <a:off x="9600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1" name="Line 931"/>
            <p:cNvSpPr>
              <a:spLocks noChangeShapeType="1"/>
            </p:cNvSpPr>
            <p:nvPr/>
          </p:nvSpPr>
          <p:spPr bwMode="auto">
            <a:xfrm>
              <a:off x="10368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2" name="Line 932"/>
            <p:cNvSpPr>
              <a:spLocks noChangeShapeType="1"/>
            </p:cNvSpPr>
            <p:nvPr/>
          </p:nvSpPr>
          <p:spPr bwMode="auto">
            <a:xfrm>
              <a:off x="9216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3" name="Line 933"/>
            <p:cNvSpPr>
              <a:spLocks noChangeShapeType="1"/>
            </p:cNvSpPr>
            <p:nvPr/>
          </p:nvSpPr>
          <p:spPr bwMode="auto">
            <a:xfrm>
              <a:off x="9984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4" name="Line 934"/>
            <p:cNvSpPr>
              <a:spLocks noChangeShapeType="1"/>
            </p:cNvSpPr>
            <p:nvPr/>
          </p:nvSpPr>
          <p:spPr bwMode="auto">
            <a:xfrm>
              <a:off x="9984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5" name="Line 935"/>
            <p:cNvSpPr>
              <a:spLocks noChangeShapeType="1"/>
            </p:cNvSpPr>
            <p:nvPr/>
          </p:nvSpPr>
          <p:spPr bwMode="auto">
            <a:xfrm>
              <a:off x="9216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6" name="Line 936"/>
            <p:cNvSpPr>
              <a:spLocks noChangeShapeType="1"/>
            </p:cNvSpPr>
            <p:nvPr/>
          </p:nvSpPr>
          <p:spPr bwMode="auto">
            <a:xfrm>
              <a:off x="9408" y="4032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7" name="Line 937"/>
            <p:cNvSpPr>
              <a:spLocks noChangeShapeType="1"/>
            </p:cNvSpPr>
            <p:nvPr/>
          </p:nvSpPr>
          <p:spPr bwMode="auto">
            <a:xfrm>
              <a:off x="10176" y="403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8" name="Line 938"/>
            <p:cNvSpPr>
              <a:spLocks noChangeShapeType="1"/>
            </p:cNvSpPr>
            <p:nvPr/>
          </p:nvSpPr>
          <p:spPr bwMode="auto">
            <a:xfrm>
              <a:off x="10368" y="403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19" name="Line 939"/>
            <p:cNvSpPr>
              <a:spLocks noChangeShapeType="1"/>
            </p:cNvSpPr>
            <p:nvPr/>
          </p:nvSpPr>
          <p:spPr bwMode="auto">
            <a:xfrm>
              <a:off x="9408" y="4800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0" name="Line 940"/>
            <p:cNvSpPr>
              <a:spLocks noChangeShapeType="1"/>
            </p:cNvSpPr>
            <p:nvPr/>
          </p:nvSpPr>
          <p:spPr bwMode="auto">
            <a:xfrm>
              <a:off x="10176" y="4800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1" name="Line 941"/>
            <p:cNvSpPr>
              <a:spLocks noChangeShapeType="1"/>
            </p:cNvSpPr>
            <p:nvPr/>
          </p:nvSpPr>
          <p:spPr bwMode="auto">
            <a:xfrm>
              <a:off x="10368" y="4800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2" name="Line 942"/>
            <p:cNvSpPr>
              <a:spLocks noChangeShapeType="1"/>
            </p:cNvSpPr>
            <p:nvPr/>
          </p:nvSpPr>
          <p:spPr bwMode="auto">
            <a:xfrm>
              <a:off x="9792" y="3648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3" name="Line 943"/>
            <p:cNvSpPr>
              <a:spLocks noChangeShapeType="1"/>
            </p:cNvSpPr>
            <p:nvPr/>
          </p:nvSpPr>
          <p:spPr bwMode="auto">
            <a:xfrm>
              <a:off x="9024" y="3648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4" name="Line 944"/>
            <p:cNvSpPr>
              <a:spLocks noChangeShapeType="1"/>
            </p:cNvSpPr>
            <p:nvPr/>
          </p:nvSpPr>
          <p:spPr bwMode="auto">
            <a:xfrm>
              <a:off x="9792" y="4416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5" name="Line 945"/>
            <p:cNvSpPr>
              <a:spLocks noChangeShapeType="1"/>
            </p:cNvSpPr>
            <p:nvPr/>
          </p:nvSpPr>
          <p:spPr bwMode="auto">
            <a:xfrm>
              <a:off x="9024" y="4416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6" name="Line 946"/>
            <p:cNvSpPr>
              <a:spLocks noChangeShapeType="1"/>
            </p:cNvSpPr>
            <p:nvPr/>
          </p:nvSpPr>
          <p:spPr bwMode="auto">
            <a:xfrm>
              <a:off x="10752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7" name="Line 947"/>
            <p:cNvSpPr>
              <a:spLocks noChangeShapeType="1"/>
            </p:cNvSpPr>
            <p:nvPr/>
          </p:nvSpPr>
          <p:spPr bwMode="auto">
            <a:xfrm>
              <a:off x="10752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8" name="Line 948"/>
            <p:cNvSpPr>
              <a:spLocks noChangeShapeType="1"/>
            </p:cNvSpPr>
            <p:nvPr/>
          </p:nvSpPr>
          <p:spPr bwMode="auto">
            <a:xfrm>
              <a:off x="8832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29" name="Line 949"/>
            <p:cNvSpPr>
              <a:spLocks noChangeShapeType="1"/>
            </p:cNvSpPr>
            <p:nvPr/>
          </p:nvSpPr>
          <p:spPr bwMode="auto">
            <a:xfrm>
              <a:off x="8832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30" name="Line 950"/>
            <p:cNvSpPr>
              <a:spLocks noChangeShapeType="1"/>
            </p:cNvSpPr>
            <p:nvPr/>
          </p:nvSpPr>
          <p:spPr bwMode="auto">
            <a:xfrm>
              <a:off x="9024" y="5184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31" name="Line 951"/>
            <p:cNvSpPr>
              <a:spLocks noChangeShapeType="1"/>
            </p:cNvSpPr>
            <p:nvPr/>
          </p:nvSpPr>
          <p:spPr bwMode="auto">
            <a:xfrm>
              <a:off x="9792" y="518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832" name="Line 952"/>
            <p:cNvSpPr>
              <a:spLocks noChangeShapeType="1"/>
            </p:cNvSpPr>
            <p:nvPr/>
          </p:nvSpPr>
          <p:spPr bwMode="auto">
            <a:xfrm>
              <a:off x="9984" y="518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Line 1113"/>
            <p:cNvSpPr>
              <a:spLocks noChangeShapeType="1"/>
            </p:cNvSpPr>
            <p:nvPr/>
          </p:nvSpPr>
          <p:spPr bwMode="auto">
            <a:xfrm>
              <a:off x="9408" y="3264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Line 1114"/>
            <p:cNvSpPr>
              <a:spLocks noChangeShapeType="1"/>
            </p:cNvSpPr>
            <p:nvPr/>
          </p:nvSpPr>
          <p:spPr bwMode="auto">
            <a:xfrm>
              <a:off x="10176" y="326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Line 1115"/>
            <p:cNvSpPr>
              <a:spLocks noChangeShapeType="1"/>
            </p:cNvSpPr>
            <p:nvPr/>
          </p:nvSpPr>
          <p:spPr bwMode="auto">
            <a:xfrm>
              <a:off x="10368" y="326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17"/>
          <p:cNvGrpSpPr>
            <a:grpSpLocks/>
          </p:cNvGrpSpPr>
          <p:nvPr/>
        </p:nvGrpSpPr>
        <p:grpSpPr bwMode="auto">
          <a:xfrm>
            <a:off x="533400" y="5257800"/>
            <a:ext cx="3048000" cy="3048000"/>
            <a:chOff x="8832" y="3264"/>
            <a:chExt cx="1920" cy="1920"/>
          </a:xfrm>
        </p:grpSpPr>
        <p:sp>
          <p:nvSpPr>
            <p:cNvPr id="251998" name="Line 1118"/>
            <p:cNvSpPr>
              <a:spLocks noChangeShapeType="1"/>
            </p:cNvSpPr>
            <p:nvPr/>
          </p:nvSpPr>
          <p:spPr bwMode="auto">
            <a:xfrm>
              <a:off x="9600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99" name="Line 1119"/>
            <p:cNvSpPr>
              <a:spLocks noChangeShapeType="1"/>
            </p:cNvSpPr>
            <p:nvPr/>
          </p:nvSpPr>
          <p:spPr bwMode="auto">
            <a:xfrm>
              <a:off x="10368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0" name="Line 1120"/>
            <p:cNvSpPr>
              <a:spLocks noChangeShapeType="1"/>
            </p:cNvSpPr>
            <p:nvPr/>
          </p:nvSpPr>
          <p:spPr bwMode="auto">
            <a:xfrm>
              <a:off x="9600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1" name="Line 1121"/>
            <p:cNvSpPr>
              <a:spLocks noChangeShapeType="1"/>
            </p:cNvSpPr>
            <p:nvPr/>
          </p:nvSpPr>
          <p:spPr bwMode="auto">
            <a:xfrm>
              <a:off x="10368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2" name="Line 1122"/>
            <p:cNvSpPr>
              <a:spLocks noChangeShapeType="1"/>
            </p:cNvSpPr>
            <p:nvPr/>
          </p:nvSpPr>
          <p:spPr bwMode="auto">
            <a:xfrm>
              <a:off x="9216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3" name="Line 1123"/>
            <p:cNvSpPr>
              <a:spLocks noChangeShapeType="1"/>
            </p:cNvSpPr>
            <p:nvPr/>
          </p:nvSpPr>
          <p:spPr bwMode="auto">
            <a:xfrm>
              <a:off x="9984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4" name="Line 1124"/>
            <p:cNvSpPr>
              <a:spLocks noChangeShapeType="1"/>
            </p:cNvSpPr>
            <p:nvPr/>
          </p:nvSpPr>
          <p:spPr bwMode="auto">
            <a:xfrm>
              <a:off x="9984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5" name="Line 1125"/>
            <p:cNvSpPr>
              <a:spLocks noChangeShapeType="1"/>
            </p:cNvSpPr>
            <p:nvPr/>
          </p:nvSpPr>
          <p:spPr bwMode="auto">
            <a:xfrm>
              <a:off x="9216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6" name="Line 1126"/>
            <p:cNvSpPr>
              <a:spLocks noChangeShapeType="1"/>
            </p:cNvSpPr>
            <p:nvPr/>
          </p:nvSpPr>
          <p:spPr bwMode="auto">
            <a:xfrm>
              <a:off x="9408" y="4032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7" name="Line 1127"/>
            <p:cNvSpPr>
              <a:spLocks noChangeShapeType="1"/>
            </p:cNvSpPr>
            <p:nvPr/>
          </p:nvSpPr>
          <p:spPr bwMode="auto">
            <a:xfrm>
              <a:off x="10176" y="403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8" name="Line 1128"/>
            <p:cNvSpPr>
              <a:spLocks noChangeShapeType="1"/>
            </p:cNvSpPr>
            <p:nvPr/>
          </p:nvSpPr>
          <p:spPr bwMode="auto">
            <a:xfrm>
              <a:off x="10368" y="403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09" name="Line 1129"/>
            <p:cNvSpPr>
              <a:spLocks noChangeShapeType="1"/>
            </p:cNvSpPr>
            <p:nvPr/>
          </p:nvSpPr>
          <p:spPr bwMode="auto">
            <a:xfrm>
              <a:off x="9408" y="4800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0" name="Line 1130"/>
            <p:cNvSpPr>
              <a:spLocks noChangeShapeType="1"/>
            </p:cNvSpPr>
            <p:nvPr/>
          </p:nvSpPr>
          <p:spPr bwMode="auto">
            <a:xfrm>
              <a:off x="10176" y="4800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1" name="Line 1131"/>
            <p:cNvSpPr>
              <a:spLocks noChangeShapeType="1"/>
            </p:cNvSpPr>
            <p:nvPr/>
          </p:nvSpPr>
          <p:spPr bwMode="auto">
            <a:xfrm>
              <a:off x="10368" y="4800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2" name="Line 1132"/>
            <p:cNvSpPr>
              <a:spLocks noChangeShapeType="1"/>
            </p:cNvSpPr>
            <p:nvPr/>
          </p:nvSpPr>
          <p:spPr bwMode="auto">
            <a:xfrm>
              <a:off x="9792" y="3648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3" name="Line 1133"/>
            <p:cNvSpPr>
              <a:spLocks noChangeShapeType="1"/>
            </p:cNvSpPr>
            <p:nvPr/>
          </p:nvSpPr>
          <p:spPr bwMode="auto">
            <a:xfrm>
              <a:off x="9024" y="3648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4" name="Line 1134"/>
            <p:cNvSpPr>
              <a:spLocks noChangeShapeType="1"/>
            </p:cNvSpPr>
            <p:nvPr/>
          </p:nvSpPr>
          <p:spPr bwMode="auto">
            <a:xfrm>
              <a:off x="9792" y="4416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5" name="Line 1135"/>
            <p:cNvSpPr>
              <a:spLocks noChangeShapeType="1"/>
            </p:cNvSpPr>
            <p:nvPr/>
          </p:nvSpPr>
          <p:spPr bwMode="auto">
            <a:xfrm>
              <a:off x="9024" y="4416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6" name="Line 1136"/>
            <p:cNvSpPr>
              <a:spLocks noChangeShapeType="1"/>
            </p:cNvSpPr>
            <p:nvPr/>
          </p:nvSpPr>
          <p:spPr bwMode="auto">
            <a:xfrm>
              <a:off x="10752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7" name="Line 1137"/>
            <p:cNvSpPr>
              <a:spLocks noChangeShapeType="1"/>
            </p:cNvSpPr>
            <p:nvPr/>
          </p:nvSpPr>
          <p:spPr bwMode="auto">
            <a:xfrm>
              <a:off x="10752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8" name="Line 1138"/>
            <p:cNvSpPr>
              <a:spLocks noChangeShapeType="1"/>
            </p:cNvSpPr>
            <p:nvPr/>
          </p:nvSpPr>
          <p:spPr bwMode="auto">
            <a:xfrm>
              <a:off x="8832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19" name="Line 1139"/>
            <p:cNvSpPr>
              <a:spLocks noChangeShapeType="1"/>
            </p:cNvSpPr>
            <p:nvPr/>
          </p:nvSpPr>
          <p:spPr bwMode="auto">
            <a:xfrm>
              <a:off x="8832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20" name="Line 1140"/>
            <p:cNvSpPr>
              <a:spLocks noChangeShapeType="1"/>
            </p:cNvSpPr>
            <p:nvPr/>
          </p:nvSpPr>
          <p:spPr bwMode="auto">
            <a:xfrm>
              <a:off x="9024" y="5184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21" name="Line 1141"/>
            <p:cNvSpPr>
              <a:spLocks noChangeShapeType="1"/>
            </p:cNvSpPr>
            <p:nvPr/>
          </p:nvSpPr>
          <p:spPr bwMode="auto">
            <a:xfrm>
              <a:off x="9792" y="518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22" name="Line 1142"/>
            <p:cNvSpPr>
              <a:spLocks noChangeShapeType="1"/>
            </p:cNvSpPr>
            <p:nvPr/>
          </p:nvSpPr>
          <p:spPr bwMode="auto">
            <a:xfrm>
              <a:off x="9984" y="518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23" name="Line 1143"/>
            <p:cNvSpPr>
              <a:spLocks noChangeShapeType="1"/>
            </p:cNvSpPr>
            <p:nvPr/>
          </p:nvSpPr>
          <p:spPr bwMode="auto">
            <a:xfrm>
              <a:off x="9408" y="3264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24" name="Line 1144"/>
            <p:cNvSpPr>
              <a:spLocks noChangeShapeType="1"/>
            </p:cNvSpPr>
            <p:nvPr/>
          </p:nvSpPr>
          <p:spPr bwMode="auto">
            <a:xfrm>
              <a:off x="10176" y="326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25" name="Line 1145"/>
            <p:cNvSpPr>
              <a:spLocks noChangeShapeType="1"/>
            </p:cNvSpPr>
            <p:nvPr/>
          </p:nvSpPr>
          <p:spPr bwMode="auto">
            <a:xfrm>
              <a:off x="10368" y="326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46"/>
          <p:cNvGrpSpPr>
            <a:grpSpLocks/>
          </p:cNvGrpSpPr>
          <p:nvPr/>
        </p:nvGrpSpPr>
        <p:grpSpPr bwMode="auto">
          <a:xfrm>
            <a:off x="533400" y="7696200"/>
            <a:ext cx="3048000" cy="3048000"/>
            <a:chOff x="8832" y="3264"/>
            <a:chExt cx="1920" cy="1920"/>
          </a:xfrm>
        </p:grpSpPr>
        <p:sp>
          <p:nvSpPr>
            <p:cNvPr id="252027" name="Line 1147"/>
            <p:cNvSpPr>
              <a:spLocks noChangeShapeType="1"/>
            </p:cNvSpPr>
            <p:nvPr/>
          </p:nvSpPr>
          <p:spPr bwMode="auto">
            <a:xfrm>
              <a:off x="9600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28" name="Line 1148"/>
            <p:cNvSpPr>
              <a:spLocks noChangeShapeType="1"/>
            </p:cNvSpPr>
            <p:nvPr/>
          </p:nvSpPr>
          <p:spPr bwMode="auto">
            <a:xfrm>
              <a:off x="10368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29" name="Line 1149"/>
            <p:cNvSpPr>
              <a:spLocks noChangeShapeType="1"/>
            </p:cNvSpPr>
            <p:nvPr/>
          </p:nvSpPr>
          <p:spPr bwMode="auto">
            <a:xfrm>
              <a:off x="9600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0" name="Line 1150"/>
            <p:cNvSpPr>
              <a:spLocks noChangeShapeType="1"/>
            </p:cNvSpPr>
            <p:nvPr/>
          </p:nvSpPr>
          <p:spPr bwMode="auto">
            <a:xfrm>
              <a:off x="10368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1" name="Line 1151"/>
            <p:cNvSpPr>
              <a:spLocks noChangeShapeType="1"/>
            </p:cNvSpPr>
            <p:nvPr/>
          </p:nvSpPr>
          <p:spPr bwMode="auto">
            <a:xfrm>
              <a:off x="9216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2" name="Line 1152"/>
            <p:cNvSpPr>
              <a:spLocks noChangeShapeType="1"/>
            </p:cNvSpPr>
            <p:nvPr/>
          </p:nvSpPr>
          <p:spPr bwMode="auto">
            <a:xfrm>
              <a:off x="9984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3" name="Line 1153"/>
            <p:cNvSpPr>
              <a:spLocks noChangeShapeType="1"/>
            </p:cNvSpPr>
            <p:nvPr/>
          </p:nvSpPr>
          <p:spPr bwMode="auto">
            <a:xfrm>
              <a:off x="9984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4" name="Line 1154"/>
            <p:cNvSpPr>
              <a:spLocks noChangeShapeType="1"/>
            </p:cNvSpPr>
            <p:nvPr/>
          </p:nvSpPr>
          <p:spPr bwMode="auto">
            <a:xfrm>
              <a:off x="9216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5" name="Line 1155"/>
            <p:cNvSpPr>
              <a:spLocks noChangeShapeType="1"/>
            </p:cNvSpPr>
            <p:nvPr/>
          </p:nvSpPr>
          <p:spPr bwMode="auto">
            <a:xfrm>
              <a:off x="9408" y="4032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6" name="Line 1156"/>
            <p:cNvSpPr>
              <a:spLocks noChangeShapeType="1"/>
            </p:cNvSpPr>
            <p:nvPr/>
          </p:nvSpPr>
          <p:spPr bwMode="auto">
            <a:xfrm>
              <a:off x="10176" y="403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7" name="Line 1157"/>
            <p:cNvSpPr>
              <a:spLocks noChangeShapeType="1"/>
            </p:cNvSpPr>
            <p:nvPr/>
          </p:nvSpPr>
          <p:spPr bwMode="auto">
            <a:xfrm>
              <a:off x="10368" y="403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8" name="Line 1158"/>
            <p:cNvSpPr>
              <a:spLocks noChangeShapeType="1"/>
            </p:cNvSpPr>
            <p:nvPr/>
          </p:nvSpPr>
          <p:spPr bwMode="auto">
            <a:xfrm>
              <a:off x="9408" y="4800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39" name="Line 1159"/>
            <p:cNvSpPr>
              <a:spLocks noChangeShapeType="1"/>
            </p:cNvSpPr>
            <p:nvPr/>
          </p:nvSpPr>
          <p:spPr bwMode="auto">
            <a:xfrm>
              <a:off x="10176" y="4800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0" name="Line 1160"/>
            <p:cNvSpPr>
              <a:spLocks noChangeShapeType="1"/>
            </p:cNvSpPr>
            <p:nvPr/>
          </p:nvSpPr>
          <p:spPr bwMode="auto">
            <a:xfrm>
              <a:off x="10368" y="4800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1" name="Line 1161"/>
            <p:cNvSpPr>
              <a:spLocks noChangeShapeType="1"/>
            </p:cNvSpPr>
            <p:nvPr/>
          </p:nvSpPr>
          <p:spPr bwMode="auto">
            <a:xfrm>
              <a:off x="9792" y="3648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2" name="Line 1162"/>
            <p:cNvSpPr>
              <a:spLocks noChangeShapeType="1"/>
            </p:cNvSpPr>
            <p:nvPr/>
          </p:nvSpPr>
          <p:spPr bwMode="auto">
            <a:xfrm>
              <a:off x="9024" y="3648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3" name="Line 1163"/>
            <p:cNvSpPr>
              <a:spLocks noChangeShapeType="1"/>
            </p:cNvSpPr>
            <p:nvPr/>
          </p:nvSpPr>
          <p:spPr bwMode="auto">
            <a:xfrm>
              <a:off x="9792" y="4416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4" name="Line 1164"/>
            <p:cNvSpPr>
              <a:spLocks noChangeShapeType="1"/>
            </p:cNvSpPr>
            <p:nvPr/>
          </p:nvSpPr>
          <p:spPr bwMode="auto">
            <a:xfrm>
              <a:off x="9024" y="4416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5" name="Line 1165"/>
            <p:cNvSpPr>
              <a:spLocks noChangeShapeType="1"/>
            </p:cNvSpPr>
            <p:nvPr/>
          </p:nvSpPr>
          <p:spPr bwMode="auto">
            <a:xfrm>
              <a:off x="10752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6" name="Line 1166"/>
            <p:cNvSpPr>
              <a:spLocks noChangeShapeType="1"/>
            </p:cNvSpPr>
            <p:nvPr/>
          </p:nvSpPr>
          <p:spPr bwMode="auto">
            <a:xfrm>
              <a:off x="10752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7" name="Line 1167"/>
            <p:cNvSpPr>
              <a:spLocks noChangeShapeType="1"/>
            </p:cNvSpPr>
            <p:nvPr/>
          </p:nvSpPr>
          <p:spPr bwMode="auto">
            <a:xfrm>
              <a:off x="8832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8" name="Line 1168"/>
            <p:cNvSpPr>
              <a:spLocks noChangeShapeType="1"/>
            </p:cNvSpPr>
            <p:nvPr/>
          </p:nvSpPr>
          <p:spPr bwMode="auto">
            <a:xfrm>
              <a:off x="8832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49" name="Line 1169"/>
            <p:cNvSpPr>
              <a:spLocks noChangeShapeType="1"/>
            </p:cNvSpPr>
            <p:nvPr/>
          </p:nvSpPr>
          <p:spPr bwMode="auto">
            <a:xfrm>
              <a:off x="9024" y="5184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50" name="Line 1170"/>
            <p:cNvSpPr>
              <a:spLocks noChangeShapeType="1"/>
            </p:cNvSpPr>
            <p:nvPr/>
          </p:nvSpPr>
          <p:spPr bwMode="auto">
            <a:xfrm>
              <a:off x="9792" y="518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51" name="Line 1171"/>
            <p:cNvSpPr>
              <a:spLocks noChangeShapeType="1"/>
            </p:cNvSpPr>
            <p:nvPr/>
          </p:nvSpPr>
          <p:spPr bwMode="auto">
            <a:xfrm>
              <a:off x="9984" y="518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52" name="Line 1172"/>
            <p:cNvSpPr>
              <a:spLocks noChangeShapeType="1"/>
            </p:cNvSpPr>
            <p:nvPr/>
          </p:nvSpPr>
          <p:spPr bwMode="auto">
            <a:xfrm>
              <a:off x="9408" y="3264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53" name="Line 1173"/>
            <p:cNvSpPr>
              <a:spLocks noChangeShapeType="1"/>
            </p:cNvSpPr>
            <p:nvPr/>
          </p:nvSpPr>
          <p:spPr bwMode="auto">
            <a:xfrm>
              <a:off x="10176" y="326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54" name="Line 1174"/>
            <p:cNvSpPr>
              <a:spLocks noChangeShapeType="1"/>
            </p:cNvSpPr>
            <p:nvPr/>
          </p:nvSpPr>
          <p:spPr bwMode="auto">
            <a:xfrm>
              <a:off x="10368" y="326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75"/>
          <p:cNvGrpSpPr>
            <a:grpSpLocks/>
          </p:cNvGrpSpPr>
          <p:nvPr/>
        </p:nvGrpSpPr>
        <p:grpSpPr bwMode="auto">
          <a:xfrm>
            <a:off x="533400" y="10134600"/>
            <a:ext cx="3048000" cy="3048000"/>
            <a:chOff x="8832" y="3264"/>
            <a:chExt cx="1920" cy="1920"/>
          </a:xfrm>
        </p:grpSpPr>
        <p:sp>
          <p:nvSpPr>
            <p:cNvPr id="252056" name="Line 1176"/>
            <p:cNvSpPr>
              <a:spLocks noChangeShapeType="1"/>
            </p:cNvSpPr>
            <p:nvPr/>
          </p:nvSpPr>
          <p:spPr bwMode="auto">
            <a:xfrm>
              <a:off x="9600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57" name="Line 1177"/>
            <p:cNvSpPr>
              <a:spLocks noChangeShapeType="1"/>
            </p:cNvSpPr>
            <p:nvPr/>
          </p:nvSpPr>
          <p:spPr bwMode="auto">
            <a:xfrm>
              <a:off x="10368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58" name="Line 1178"/>
            <p:cNvSpPr>
              <a:spLocks noChangeShapeType="1"/>
            </p:cNvSpPr>
            <p:nvPr/>
          </p:nvSpPr>
          <p:spPr bwMode="auto">
            <a:xfrm>
              <a:off x="9600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59" name="Line 1179"/>
            <p:cNvSpPr>
              <a:spLocks noChangeShapeType="1"/>
            </p:cNvSpPr>
            <p:nvPr/>
          </p:nvSpPr>
          <p:spPr bwMode="auto">
            <a:xfrm>
              <a:off x="10368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0" name="Line 1180"/>
            <p:cNvSpPr>
              <a:spLocks noChangeShapeType="1"/>
            </p:cNvSpPr>
            <p:nvPr/>
          </p:nvSpPr>
          <p:spPr bwMode="auto">
            <a:xfrm>
              <a:off x="9216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1" name="Line 1181"/>
            <p:cNvSpPr>
              <a:spLocks noChangeShapeType="1"/>
            </p:cNvSpPr>
            <p:nvPr/>
          </p:nvSpPr>
          <p:spPr bwMode="auto">
            <a:xfrm>
              <a:off x="9984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2" name="Line 1182"/>
            <p:cNvSpPr>
              <a:spLocks noChangeShapeType="1"/>
            </p:cNvSpPr>
            <p:nvPr/>
          </p:nvSpPr>
          <p:spPr bwMode="auto">
            <a:xfrm>
              <a:off x="9984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3" name="Line 1183"/>
            <p:cNvSpPr>
              <a:spLocks noChangeShapeType="1"/>
            </p:cNvSpPr>
            <p:nvPr/>
          </p:nvSpPr>
          <p:spPr bwMode="auto">
            <a:xfrm>
              <a:off x="9216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4" name="Line 1184"/>
            <p:cNvSpPr>
              <a:spLocks noChangeShapeType="1"/>
            </p:cNvSpPr>
            <p:nvPr/>
          </p:nvSpPr>
          <p:spPr bwMode="auto">
            <a:xfrm>
              <a:off x="9408" y="4032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5" name="Line 1185"/>
            <p:cNvSpPr>
              <a:spLocks noChangeShapeType="1"/>
            </p:cNvSpPr>
            <p:nvPr/>
          </p:nvSpPr>
          <p:spPr bwMode="auto">
            <a:xfrm>
              <a:off x="10176" y="403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6" name="Line 1186"/>
            <p:cNvSpPr>
              <a:spLocks noChangeShapeType="1"/>
            </p:cNvSpPr>
            <p:nvPr/>
          </p:nvSpPr>
          <p:spPr bwMode="auto">
            <a:xfrm>
              <a:off x="10368" y="4032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7" name="Line 1187"/>
            <p:cNvSpPr>
              <a:spLocks noChangeShapeType="1"/>
            </p:cNvSpPr>
            <p:nvPr/>
          </p:nvSpPr>
          <p:spPr bwMode="auto">
            <a:xfrm>
              <a:off x="9408" y="4800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8" name="Line 1188"/>
            <p:cNvSpPr>
              <a:spLocks noChangeShapeType="1"/>
            </p:cNvSpPr>
            <p:nvPr/>
          </p:nvSpPr>
          <p:spPr bwMode="auto">
            <a:xfrm>
              <a:off x="10176" y="4800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69" name="Line 1189"/>
            <p:cNvSpPr>
              <a:spLocks noChangeShapeType="1"/>
            </p:cNvSpPr>
            <p:nvPr/>
          </p:nvSpPr>
          <p:spPr bwMode="auto">
            <a:xfrm>
              <a:off x="10368" y="4800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0" name="Line 1190"/>
            <p:cNvSpPr>
              <a:spLocks noChangeShapeType="1"/>
            </p:cNvSpPr>
            <p:nvPr/>
          </p:nvSpPr>
          <p:spPr bwMode="auto">
            <a:xfrm>
              <a:off x="9792" y="3648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1" name="Line 1191"/>
            <p:cNvSpPr>
              <a:spLocks noChangeShapeType="1"/>
            </p:cNvSpPr>
            <p:nvPr/>
          </p:nvSpPr>
          <p:spPr bwMode="auto">
            <a:xfrm>
              <a:off x="9024" y="3648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2" name="Line 1192"/>
            <p:cNvSpPr>
              <a:spLocks noChangeShapeType="1"/>
            </p:cNvSpPr>
            <p:nvPr/>
          </p:nvSpPr>
          <p:spPr bwMode="auto">
            <a:xfrm>
              <a:off x="9792" y="4416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3" name="Line 1193"/>
            <p:cNvSpPr>
              <a:spLocks noChangeShapeType="1"/>
            </p:cNvSpPr>
            <p:nvPr/>
          </p:nvSpPr>
          <p:spPr bwMode="auto">
            <a:xfrm>
              <a:off x="9024" y="4416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4" name="Line 1194"/>
            <p:cNvSpPr>
              <a:spLocks noChangeShapeType="1"/>
            </p:cNvSpPr>
            <p:nvPr/>
          </p:nvSpPr>
          <p:spPr bwMode="auto">
            <a:xfrm>
              <a:off x="10752" y="3840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5" name="Line 1195"/>
            <p:cNvSpPr>
              <a:spLocks noChangeShapeType="1"/>
            </p:cNvSpPr>
            <p:nvPr/>
          </p:nvSpPr>
          <p:spPr bwMode="auto">
            <a:xfrm>
              <a:off x="10752" y="4608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6" name="Line 1196"/>
            <p:cNvSpPr>
              <a:spLocks noChangeShapeType="1"/>
            </p:cNvSpPr>
            <p:nvPr/>
          </p:nvSpPr>
          <p:spPr bwMode="auto">
            <a:xfrm>
              <a:off x="8832" y="4224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7" name="Line 1197"/>
            <p:cNvSpPr>
              <a:spLocks noChangeShapeType="1"/>
            </p:cNvSpPr>
            <p:nvPr/>
          </p:nvSpPr>
          <p:spPr bwMode="auto">
            <a:xfrm>
              <a:off x="8832" y="3456"/>
              <a:ext cx="0" cy="38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8" name="Line 1198"/>
            <p:cNvSpPr>
              <a:spLocks noChangeShapeType="1"/>
            </p:cNvSpPr>
            <p:nvPr/>
          </p:nvSpPr>
          <p:spPr bwMode="auto">
            <a:xfrm>
              <a:off x="9024" y="5184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79" name="Line 1199"/>
            <p:cNvSpPr>
              <a:spLocks noChangeShapeType="1"/>
            </p:cNvSpPr>
            <p:nvPr/>
          </p:nvSpPr>
          <p:spPr bwMode="auto">
            <a:xfrm>
              <a:off x="9792" y="518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80" name="Line 1200"/>
            <p:cNvSpPr>
              <a:spLocks noChangeShapeType="1"/>
            </p:cNvSpPr>
            <p:nvPr/>
          </p:nvSpPr>
          <p:spPr bwMode="auto">
            <a:xfrm>
              <a:off x="9984" y="518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81" name="Line 1201"/>
            <p:cNvSpPr>
              <a:spLocks noChangeShapeType="1"/>
            </p:cNvSpPr>
            <p:nvPr/>
          </p:nvSpPr>
          <p:spPr bwMode="auto">
            <a:xfrm>
              <a:off x="9408" y="3264"/>
              <a:ext cx="38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82" name="Line 1202"/>
            <p:cNvSpPr>
              <a:spLocks noChangeShapeType="1"/>
            </p:cNvSpPr>
            <p:nvPr/>
          </p:nvSpPr>
          <p:spPr bwMode="auto">
            <a:xfrm>
              <a:off x="10176" y="326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083" name="Line 1203"/>
            <p:cNvSpPr>
              <a:spLocks noChangeShapeType="1"/>
            </p:cNvSpPr>
            <p:nvPr/>
          </p:nvSpPr>
          <p:spPr bwMode="auto">
            <a:xfrm>
              <a:off x="10368" y="3264"/>
              <a:ext cx="192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88" name="Picture 7" descr="Click to view image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10591800"/>
            <a:ext cx="3352800" cy="1885950"/>
          </a:xfrm>
          <a:prstGeom prst="rect">
            <a:avLst/>
          </a:prstGeom>
          <a:noFill/>
        </p:spPr>
      </p:pic>
      <p:sp>
        <p:nvSpPr>
          <p:cNvPr id="605" name="Text Box 762"/>
          <p:cNvSpPr txBox="1">
            <a:spLocks noChangeArrowheads="1"/>
          </p:cNvSpPr>
          <p:nvPr/>
        </p:nvSpPr>
        <p:spPr bwMode="auto">
          <a:xfrm>
            <a:off x="0" y="0"/>
            <a:ext cx="1278715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sz="6600" b="1" dirty="0"/>
              <a:t>Decoding on a </a:t>
            </a:r>
            <a:r>
              <a:rPr lang="en-US" sz="6600" b="1" dirty="0" err="1"/>
              <a:t>T</a:t>
            </a:r>
            <a:r>
              <a:rPr lang="en-US" sz="6600" b="1" dirty="0" err="1" smtClean="0"/>
              <a:t>oroidal</a:t>
            </a:r>
            <a:r>
              <a:rPr lang="en-US" sz="6600" b="1" dirty="0" smtClean="0"/>
              <a:t> </a:t>
            </a:r>
            <a:r>
              <a:rPr lang="en-US" sz="6600" b="1" dirty="0"/>
              <a:t>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CF3E2-15FD-456B-8B68-60AF8A337E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 path choices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8153400" cy="9661529"/>
          </a:xfrm>
        </p:spPr>
        <p:txBody>
          <a:bodyPr/>
          <a:lstStyle/>
          <a:p>
            <a:r>
              <a:rPr lang="en-US" sz="4400" dirty="0" smtClean="0"/>
              <a:t>External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smtClean="0">
                <a:sym typeface="Wingdings" pitchFamily="2" charset="2"/>
              </a:rPr>
              <a:t>1T drivers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>
                <a:sym typeface="Wingdings" pitchFamily="2" charset="2"/>
              </a:rPr>
              <a:t> floating electrodes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Large line to line coupling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Complex timing</a:t>
            </a:r>
          </a:p>
          <a:p>
            <a:pPr lvl="3"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Budget impact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ym typeface="Wingdings" pitchFamily="2" charset="2"/>
              </a:rPr>
              <a:t>Positive/Negative voltage drivers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>
                <a:sym typeface="Wingdings" pitchFamily="2" charset="2"/>
              </a:rPr>
              <a:t>More complex CMOS requirements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>
                <a:sym typeface="Wingdings" pitchFamily="2" charset="2"/>
              </a:rPr>
              <a:t>Potential for </a:t>
            </a:r>
            <a:r>
              <a:rPr lang="en-US" sz="2800" dirty="0" err="1" smtClean="0">
                <a:sym typeface="Wingdings" pitchFamily="2" charset="2"/>
              </a:rPr>
              <a:t>latchup</a:t>
            </a:r>
            <a:r>
              <a:rPr lang="en-US" sz="2800" dirty="0" smtClean="0">
                <a:sym typeface="Wingdings" pitchFamily="2" charset="2"/>
              </a:rPr>
              <a:t> or snap-back of CMOS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ym typeface="Wingdings" pitchFamily="2" charset="2"/>
              </a:rPr>
              <a:t>Combination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>
                <a:sym typeface="Wingdings" pitchFamily="2" charset="2"/>
              </a:rPr>
              <a:t>No room for multiple limit circuits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dirty="0" smtClean="0">
                <a:sym typeface="Wingdings" pitchFamily="2" charset="2"/>
              </a:rPr>
              <a:t>High WL capacitance  snapback disturb sensitivity</a:t>
            </a:r>
          </a:p>
          <a:p>
            <a:pPr lvl="3">
              <a:buFont typeface="Wingdings" pitchFamily="2" charset="2"/>
              <a:buChar char="Ø"/>
            </a:pPr>
            <a:r>
              <a:rPr lang="en-US" sz="2000" dirty="0" smtClean="0">
                <a:sym typeface="Wingdings" pitchFamily="2" charset="2"/>
              </a:rPr>
              <a:t>More timing complexity, slower access, higher power</a:t>
            </a:r>
          </a:p>
          <a:p>
            <a:pPr lvl="1">
              <a:buFont typeface="Wingdings" pitchFamily="2" charset="2"/>
              <a:buChar char="Ø"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1F0B8-2BF6-4299-8814-8EFEE0AA8B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9800" y="3276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limited CMOS area.</a:t>
            </a:r>
          </a:p>
          <a:p>
            <a:r>
              <a:rPr lang="en-US" dirty="0" smtClean="0"/>
              <a:t>Proposed XP20 uses ‘junky’ deselect transistors.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410200" y="3581400"/>
            <a:ext cx="419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8610600" y="57150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44200" y="52578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necessarily due to tile arch choice.  XP20 uses all positive voltages.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8686800" y="95250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06200" y="8610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XP20 has 64 limiters per tile.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7A50-DDD6-4F46-9955-B739000A1C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7616798" cy="69723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5486400" y="8077200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43000" y="0"/>
            <a:ext cx="1551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Goal of present analysis: 4k x 4k x 2 @ 20.5nm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rot="10800000">
            <a:off x="7239000" y="8305800"/>
            <a:ext cx="23622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9829800" y="87630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available per driver under the tile</a:t>
            </a:r>
          </a:p>
          <a:p>
            <a:endParaRPr lang="en-US" dirty="0" smtClean="0"/>
          </a:p>
          <a:p>
            <a:r>
              <a:rPr lang="en-US" dirty="0" smtClean="0"/>
              <a:t>This is the area to be used for 1T, 2T, 3T drivers etc.</a:t>
            </a:r>
          </a:p>
          <a:p>
            <a:r>
              <a:rPr lang="en-US" dirty="0" smtClean="0"/>
              <a:t>BL and WL drivers may occupy different areas.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8991600" y="2514600"/>
          <a:ext cx="8662987" cy="579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68000" y="1828800"/>
            <a:ext cx="5943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area allocation for circuits under a tile for an evaluation done at F=52nm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7A50-DDD6-4F46-9955-B739000A1C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5" y="2885281"/>
            <a:ext cx="8562975" cy="911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600" y="3581400"/>
            <a:ext cx="2133600" cy="2133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580606"/>
            <a:ext cx="8534400" cy="838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Tile</a:t>
            </a:r>
            <a:endParaRPr lang="en-US" sz="54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295900" y="7809706"/>
            <a:ext cx="84582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0"/>
            <a:ext cx="1551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Goal of present analysis: 4k x 4k x 2 @ 20.5nm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0" y="1828800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174um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601200" y="723820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173um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4800" y="2513806"/>
            <a:ext cx="84582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77600" y="3733800"/>
            <a:ext cx="554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Layout is still under way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65225" y="5257800"/>
            <a:ext cx="762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Local drivers fit within allocated area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6324600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March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7A50-DDD6-4F46-9955-B739000A1C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286000"/>
            <a:ext cx="63246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6705600"/>
            <a:ext cx="3124200" cy="1828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 t="70292"/>
          <a:stretch>
            <a:fillRect/>
          </a:stretch>
        </p:blipFill>
        <p:spPr bwMode="auto">
          <a:xfrm>
            <a:off x="0" y="9677400"/>
            <a:ext cx="18288000" cy="315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533400" y="914400"/>
            <a:ext cx="3429000" cy="2667000"/>
          </a:xfrm>
          <a:prstGeom prst="round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BL driver selector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0" y="2362200"/>
            <a:ext cx="1752600" cy="3048000"/>
          </a:xfrm>
          <a:prstGeom prst="round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WL driver selector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371600" y="5486400"/>
            <a:ext cx="1752600" cy="3048000"/>
          </a:xfrm>
          <a:prstGeom prst="round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WL driver selector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705600" y="2514600"/>
            <a:ext cx="1371600" cy="6096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96200" y="609600"/>
            <a:ext cx="5656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BL driver de-selector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24800" y="5638800"/>
            <a:ext cx="3706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WL driver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05200" y="685800"/>
            <a:ext cx="4191000" cy="1524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77200" y="2209800"/>
            <a:ext cx="5784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WL driver de-selector</a:t>
            </a:r>
            <a:endParaRPr lang="en-US" dirty="0"/>
          </a:p>
        </p:txBody>
      </p:sp>
      <p:cxnSp>
        <p:nvCxnSpPr>
          <p:cNvPr id="24" name="Straight Connector 23"/>
          <p:cNvCxnSpPr>
            <a:endCxn id="20" idx="1"/>
          </p:cNvCxnSpPr>
          <p:nvPr/>
        </p:nvCxnSpPr>
        <p:spPr>
          <a:xfrm>
            <a:off x="6477000" y="5715000"/>
            <a:ext cx="1447800" cy="246966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4267200"/>
            <a:ext cx="4495800" cy="38100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77200" y="4343400"/>
            <a:ext cx="347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BL driver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152400" y="8915400"/>
            <a:ext cx="2057400" cy="38100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86000" y="8153400"/>
            <a:ext cx="7620000" cy="228600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734800" y="3352800"/>
            <a:ext cx="6553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~75% of area per tile (or patch) is allocated to driving the word-lines and bit-lines.  </a:t>
            </a:r>
          </a:p>
          <a:p>
            <a:r>
              <a:rPr lang="en-US" dirty="0" smtClean="0"/>
              <a:t>This includes selection and de-selection devices.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0"/>
            <a:ext cx="18288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8586" tIns="109292" rIns="218586" bIns="109292">
            <a:spAutoFit/>
          </a:bodyPr>
          <a:lstStyle/>
          <a:p>
            <a:pPr defTabSz="2184400"/>
            <a:r>
              <a:rPr lang="en-US" sz="6000" b="1"/>
              <a:t>Same socket approaches work for External and Quilt tile architectures</a:t>
            </a:r>
            <a:endParaRPr lang="en-US" sz="4400" b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515600" y="8686800"/>
            <a:ext cx="5715000" cy="2286000"/>
            <a:chOff x="7152" y="1728"/>
            <a:chExt cx="3600" cy="1440"/>
          </a:xfrm>
        </p:grpSpPr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7152" y="1920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7920" y="1920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8688" y="1728"/>
              <a:ext cx="2064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8688" y="2304"/>
              <a:ext cx="2064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>
              <a:off x="8688" y="1728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9456" y="2112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Rectangle 10"/>
            <p:cNvSpPr>
              <a:spLocks noChangeArrowheads="1"/>
            </p:cNvSpPr>
            <p:nvPr/>
          </p:nvSpPr>
          <p:spPr bwMode="auto">
            <a:xfrm>
              <a:off x="10176" y="1920"/>
              <a:ext cx="576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9" name="Rectangle 11"/>
            <p:cNvSpPr>
              <a:spLocks noChangeArrowheads="1"/>
            </p:cNvSpPr>
            <p:nvPr/>
          </p:nvSpPr>
          <p:spPr bwMode="auto">
            <a:xfrm>
              <a:off x="10176" y="2112"/>
              <a:ext cx="576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7152" y="2688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7920" y="2688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8688" y="2496"/>
              <a:ext cx="2064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8688" y="3072"/>
              <a:ext cx="2064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8688" y="2496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Rectangle 17"/>
            <p:cNvSpPr>
              <a:spLocks noChangeArrowheads="1"/>
            </p:cNvSpPr>
            <p:nvPr/>
          </p:nvSpPr>
          <p:spPr bwMode="auto">
            <a:xfrm>
              <a:off x="9456" y="2880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Rectangle 18"/>
            <p:cNvSpPr>
              <a:spLocks noChangeArrowheads="1"/>
            </p:cNvSpPr>
            <p:nvPr/>
          </p:nvSpPr>
          <p:spPr bwMode="auto">
            <a:xfrm>
              <a:off x="10176" y="2688"/>
              <a:ext cx="576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Rectangle 19"/>
            <p:cNvSpPr>
              <a:spLocks noChangeArrowheads="1"/>
            </p:cNvSpPr>
            <p:nvPr/>
          </p:nvSpPr>
          <p:spPr bwMode="auto">
            <a:xfrm>
              <a:off x="10176" y="2880"/>
              <a:ext cx="576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flipH="1">
            <a:off x="3886200" y="8686800"/>
            <a:ext cx="5715000" cy="2286000"/>
            <a:chOff x="7152" y="1728"/>
            <a:chExt cx="3600" cy="1440"/>
          </a:xfrm>
        </p:grpSpPr>
        <p:sp>
          <p:nvSpPr>
            <p:cNvPr id="83989" name="Rectangle 21"/>
            <p:cNvSpPr>
              <a:spLocks noChangeArrowheads="1"/>
            </p:cNvSpPr>
            <p:nvPr/>
          </p:nvSpPr>
          <p:spPr bwMode="auto">
            <a:xfrm>
              <a:off x="7152" y="1920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Rectangle 22"/>
            <p:cNvSpPr>
              <a:spLocks noChangeArrowheads="1"/>
            </p:cNvSpPr>
            <p:nvPr/>
          </p:nvSpPr>
          <p:spPr bwMode="auto">
            <a:xfrm>
              <a:off x="7920" y="1920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1" name="Rectangle 23"/>
            <p:cNvSpPr>
              <a:spLocks noChangeArrowheads="1"/>
            </p:cNvSpPr>
            <p:nvPr/>
          </p:nvSpPr>
          <p:spPr bwMode="auto">
            <a:xfrm>
              <a:off x="8688" y="1728"/>
              <a:ext cx="2064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Rectangle 24"/>
            <p:cNvSpPr>
              <a:spLocks noChangeArrowheads="1"/>
            </p:cNvSpPr>
            <p:nvPr/>
          </p:nvSpPr>
          <p:spPr bwMode="auto">
            <a:xfrm>
              <a:off x="8688" y="2304"/>
              <a:ext cx="2064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Rectangle 25"/>
            <p:cNvSpPr>
              <a:spLocks noChangeArrowheads="1"/>
            </p:cNvSpPr>
            <p:nvPr/>
          </p:nvSpPr>
          <p:spPr bwMode="auto">
            <a:xfrm>
              <a:off x="8688" y="1728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Rectangle 26"/>
            <p:cNvSpPr>
              <a:spLocks noChangeArrowheads="1"/>
            </p:cNvSpPr>
            <p:nvPr/>
          </p:nvSpPr>
          <p:spPr bwMode="auto">
            <a:xfrm>
              <a:off x="9456" y="2112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5" name="Rectangle 27"/>
            <p:cNvSpPr>
              <a:spLocks noChangeArrowheads="1"/>
            </p:cNvSpPr>
            <p:nvPr/>
          </p:nvSpPr>
          <p:spPr bwMode="auto">
            <a:xfrm>
              <a:off x="10176" y="1920"/>
              <a:ext cx="576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Rectangle 28"/>
            <p:cNvSpPr>
              <a:spLocks noChangeArrowheads="1"/>
            </p:cNvSpPr>
            <p:nvPr/>
          </p:nvSpPr>
          <p:spPr bwMode="auto">
            <a:xfrm>
              <a:off x="10176" y="2112"/>
              <a:ext cx="576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7" name="Rectangle 29"/>
            <p:cNvSpPr>
              <a:spLocks noChangeArrowheads="1"/>
            </p:cNvSpPr>
            <p:nvPr/>
          </p:nvSpPr>
          <p:spPr bwMode="auto">
            <a:xfrm>
              <a:off x="7152" y="2688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8" name="Rectangle 30"/>
            <p:cNvSpPr>
              <a:spLocks noChangeArrowheads="1"/>
            </p:cNvSpPr>
            <p:nvPr/>
          </p:nvSpPr>
          <p:spPr bwMode="auto">
            <a:xfrm>
              <a:off x="7920" y="2688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Rectangle 31"/>
            <p:cNvSpPr>
              <a:spLocks noChangeArrowheads="1"/>
            </p:cNvSpPr>
            <p:nvPr/>
          </p:nvSpPr>
          <p:spPr bwMode="auto">
            <a:xfrm>
              <a:off x="8688" y="2496"/>
              <a:ext cx="2064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0" name="Rectangle 32"/>
            <p:cNvSpPr>
              <a:spLocks noChangeArrowheads="1"/>
            </p:cNvSpPr>
            <p:nvPr/>
          </p:nvSpPr>
          <p:spPr bwMode="auto">
            <a:xfrm>
              <a:off x="8688" y="3072"/>
              <a:ext cx="2064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1" name="Rectangle 33"/>
            <p:cNvSpPr>
              <a:spLocks noChangeArrowheads="1"/>
            </p:cNvSpPr>
            <p:nvPr/>
          </p:nvSpPr>
          <p:spPr bwMode="auto">
            <a:xfrm>
              <a:off x="8688" y="2496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Rectangle 34"/>
            <p:cNvSpPr>
              <a:spLocks noChangeArrowheads="1"/>
            </p:cNvSpPr>
            <p:nvPr/>
          </p:nvSpPr>
          <p:spPr bwMode="auto">
            <a:xfrm>
              <a:off x="9456" y="2880"/>
              <a:ext cx="288" cy="28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3" name="Rectangle 35"/>
            <p:cNvSpPr>
              <a:spLocks noChangeArrowheads="1"/>
            </p:cNvSpPr>
            <p:nvPr/>
          </p:nvSpPr>
          <p:spPr bwMode="auto">
            <a:xfrm>
              <a:off x="10176" y="2688"/>
              <a:ext cx="576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4" name="Rectangle 36"/>
            <p:cNvSpPr>
              <a:spLocks noChangeArrowheads="1"/>
            </p:cNvSpPr>
            <p:nvPr/>
          </p:nvSpPr>
          <p:spPr bwMode="auto">
            <a:xfrm>
              <a:off x="10176" y="2880"/>
              <a:ext cx="576" cy="9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8229600" y="35814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6629400" y="3581400"/>
            <a:ext cx="73152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Rectangle 40"/>
          <p:cNvSpPr>
            <a:spLocks noChangeArrowheads="1"/>
          </p:cNvSpPr>
          <p:nvPr/>
        </p:nvSpPr>
        <p:spPr bwMode="auto">
          <a:xfrm>
            <a:off x="6629400" y="3886200"/>
            <a:ext cx="914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6629400" y="4191000"/>
            <a:ext cx="914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6629400" y="4495800"/>
            <a:ext cx="73152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10668000" y="38862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11887200" y="41910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3" name="Rectangle 45"/>
          <p:cNvSpPr>
            <a:spLocks noChangeArrowheads="1"/>
          </p:cNvSpPr>
          <p:nvPr/>
        </p:nvSpPr>
        <p:spPr bwMode="auto">
          <a:xfrm>
            <a:off x="13030200" y="3886200"/>
            <a:ext cx="914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13030200" y="4191000"/>
            <a:ext cx="914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8229600" y="48006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Rectangle 48"/>
          <p:cNvSpPr>
            <a:spLocks noChangeArrowheads="1"/>
          </p:cNvSpPr>
          <p:nvPr/>
        </p:nvSpPr>
        <p:spPr bwMode="auto">
          <a:xfrm>
            <a:off x="9448800" y="51054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Rectangle 49"/>
          <p:cNvSpPr>
            <a:spLocks noChangeArrowheads="1"/>
          </p:cNvSpPr>
          <p:nvPr/>
        </p:nvSpPr>
        <p:spPr bwMode="auto">
          <a:xfrm>
            <a:off x="6629400" y="4800600"/>
            <a:ext cx="73152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Rectangle 50"/>
          <p:cNvSpPr>
            <a:spLocks noChangeArrowheads="1"/>
          </p:cNvSpPr>
          <p:nvPr/>
        </p:nvSpPr>
        <p:spPr bwMode="auto">
          <a:xfrm>
            <a:off x="6629400" y="5105400"/>
            <a:ext cx="914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Rectangle 51"/>
          <p:cNvSpPr>
            <a:spLocks noChangeArrowheads="1"/>
          </p:cNvSpPr>
          <p:nvPr/>
        </p:nvSpPr>
        <p:spPr bwMode="auto">
          <a:xfrm>
            <a:off x="6629400" y="5410200"/>
            <a:ext cx="914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Rectangle 52"/>
          <p:cNvSpPr>
            <a:spLocks noChangeArrowheads="1"/>
          </p:cNvSpPr>
          <p:nvPr/>
        </p:nvSpPr>
        <p:spPr bwMode="auto">
          <a:xfrm>
            <a:off x="6629400" y="5715000"/>
            <a:ext cx="73152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1" name="Rectangle 53"/>
          <p:cNvSpPr>
            <a:spLocks noChangeArrowheads="1"/>
          </p:cNvSpPr>
          <p:nvPr/>
        </p:nvSpPr>
        <p:spPr bwMode="auto">
          <a:xfrm>
            <a:off x="10668000" y="51054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2" name="Rectangle 54"/>
          <p:cNvSpPr>
            <a:spLocks noChangeArrowheads="1"/>
          </p:cNvSpPr>
          <p:nvPr/>
        </p:nvSpPr>
        <p:spPr bwMode="auto">
          <a:xfrm>
            <a:off x="11887200" y="5410200"/>
            <a:ext cx="45720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3" name="Rectangle 55"/>
          <p:cNvSpPr>
            <a:spLocks noChangeArrowheads="1"/>
          </p:cNvSpPr>
          <p:nvPr/>
        </p:nvSpPr>
        <p:spPr bwMode="auto">
          <a:xfrm>
            <a:off x="13030200" y="5105400"/>
            <a:ext cx="914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4" name="Rectangle 56"/>
          <p:cNvSpPr>
            <a:spLocks noChangeArrowheads="1"/>
          </p:cNvSpPr>
          <p:nvPr/>
        </p:nvSpPr>
        <p:spPr bwMode="auto">
          <a:xfrm>
            <a:off x="13030200" y="5410200"/>
            <a:ext cx="914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5" name="Line 57"/>
          <p:cNvSpPr>
            <a:spLocks noChangeShapeType="1"/>
          </p:cNvSpPr>
          <p:nvPr/>
        </p:nvSpPr>
        <p:spPr bwMode="auto">
          <a:xfrm flipV="1">
            <a:off x="9677400" y="2590800"/>
            <a:ext cx="1905000" cy="1447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6" name="Line 58"/>
          <p:cNvSpPr>
            <a:spLocks noChangeShapeType="1"/>
          </p:cNvSpPr>
          <p:nvPr/>
        </p:nvSpPr>
        <p:spPr bwMode="auto">
          <a:xfrm flipV="1">
            <a:off x="10896600" y="2590800"/>
            <a:ext cx="685800" cy="152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7" name="Text Box 59"/>
          <p:cNvSpPr txBox="1">
            <a:spLocks noChangeArrowheads="1"/>
          </p:cNvSpPr>
          <p:nvPr/>
        </p:nvSpPr>
        <p:spPr bwMode="auto">
          <a:xfrm>
            <a:off x="11582400" y="18288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3200"/>
              <a:t>Connections to 2</a:t>
            </a:r>
            <a:r>
              <a:rPr lang="en-US" sz="3200" baseline="30000"/>
              <a:t>nd</a:t>
            </a:r>
            <a:r>
              <a:rPr lang="en-US" sz="3200"/>
              <a:t> WL layer driver</a:t>
            </a:r>
          </a:p>
        </p:txBody>
      </p:sp>
      <p:sp>
        <p:nvSpPr>
          <p:cNvPr id="84028" name="Line 60"/>
          <p:cNvSpPr>
            <a:spLocks noChangeShapeType="1"/>
          </p:cNvSpPr>
          <p:nvPr/>
        </p:nvSpPr>
        <p:spPr bwMode="auto">
          <a:xfrm flipH="1" flipV="1">
            <a:off x="7696200" y="7772400"/>
            <a:ext cx="381000" cy="1447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9" name="Line 61"/>
          <p:cNvSpPr>
            <a:spLocks noChangeShapeType="1"/>
          </p:cNvSpPr>
          <p:nvPr/>
        </p:nvSpPr>
        <p:spPr bwMode="auto">
          <a:xfrm flipH="1" flipV="1">
            <a:off x="7696200" y="7772400"/>
            <a:ext cx="1676400" cy="1371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30" name="Line 62"/>
          <p:cNvSpPr>
            <a:spLocks noChangeShapeType="1"/>
          </p:cNvSpPr>
          <p:nvPr/>
        </p:nvSpPr>
        <p:spPr bwMode="auto">
          <a:xfrm flipV="1">
            <a:off x="10744200" y="7620000"/>
            <a:ext cx="1600200" cy="152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31" name="Line 63"/>
          <p:cNvSpPr>
            <a:spLocks noChangeShapeType="1"/>
          </p:cNvSpPr>
          <p:nvPr/>
        </p:nvSpPr>
        <p:spPr bwMode="auto">
          <a:xfrm flipV="1">
            <a:off x="11887200" y="7620000"/>
            <a:ext cx="457200" cy="152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32" name="Text Box 64"/>
          <p:cNvSpPr txBox="1">
            <a:spLocks noChangeArrowheads="1"/>
          </p:cNvSpPr>
          <p:nvPr/>
        </p:nvSpPr>
        <p:spPr bwMode="auto">
          <a:xfrm>
            <a:off x="11506200" y="66294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3200"/>
              <a:t>Connections to 2</a:t>
            </a:r>
            <a:r>
              <a:rPr lang="en-US" sz="3200" baseline="30000"/>
              <a:t>nd</a:t>
            </a:r>
            <a:r>
              <a:rPr lang="en-US" sz="3200"/>
              <a:t> WL layer driver</a:t>
            </a:r>
          </a:p>
        </p:txBody>
      </p:sp>
      <p:sp>
        <p:nvSpPr>
          <p:cNvPr id="84033" name="Text Box 65"/>
          <p:cNvSpPr txBox="1">
            <a:spLocks noChangeArrowheads="1"/>
          </p:cNvSpPr>
          <p:nvPr/>
        </p:nvSpPr>
        <p:spPr bwMode="auto">
          <a:xfrm>
            <a:off x="5257800" y="6781800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2184400"/>
            <a:r>
              <a:rPr lang="en-US" sz="3200"/>
              <a:t>Connections to 2</a:t>
            </a:r>
            <a:r>
              <a:rPr lang="en-US" sz="3200" baseline="30000"/>
              <a:t>nd</a:t>
            </a:r>
            <a:r>
              <a:rPr lang="en-US" sz="3200"/>
              <a:t> WL layer driver</a:t>
            </a:r>
          </a:p>
        </p:txBody>
      </p:sp>
      <p:sp>
        <p:nvSpPr>
          <p:cNvPr id="84034" name="Text Box 66"/>
          <p:cNvSpPr txBox="1">
            <a:spLocks noChangeArrowheads="1"/>
          </p:cNvSpPr>
          <p:nvPr/>
        </p:nvSpPr>
        <p:spPr bwMode="auto">
          <a:xfrm>
            <a:off x="2743200" y="3657600"/>
            <a:ext cx="23272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184400"/>
            <a:r>
              <a:rPr lang="en-US" sz="4400" b="1"/>
              <a:t>QUILT</a:t>
            </a:r>
          </a:p>
          <a:p>
            <a:pPr defTabSz="2184400"/>
            <a:r>
              <a:rPr lang="en-US" sz="4400" b="1"/>
              <a:t>OPTION</a:t>
            </a:r>
          </a:p>
        </p:txBody>
      </p:sp>
      <p:sp>
        <p:nvSpPr>
          <p:cNvPr id="84035" name="Text Box 67"/>
          <p:cNvSpPr txBox="1">
            <a:spLocks noChangeArrowheads="1"/>
          </p:cNvSpPr>
          <p:nvPr/>
        </p:nvSpPr>
        <p:spPr bwMode="auto">
          <a:xfrm>
            <a:off x="381000" y="8686800"/>
            <a:ext cx="31956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184400"/>
            <a:r>
              <a:rPr lang="en-US" sz="4400" b="1"/>
              <a:t>EXTERNAL</a:t>
            </a:r>
          </a:p>
          <a:p>
            <a:pPr defTabSz="2184400"/>
            <a:r>
              <a:rPr lang="en-US" sz="4400" b="1"/>
              <a:t>DRIVER</a:t>
            </a:r>
          </a:p>
          <a:p>
            <a:pPr defTabSz="2184400"/>
            <a:r>
              <a:rPr lang="en-US" sz="4400" b="1"/>
              <a:t>OPTION</a:t>
            </a:r>
          </a:p>
        </p:txBody>
      </p:sp>
      <p:sp>
        <p:nvSpPr>
          <p:cNvPr id="84036" name="Text Box 68"/>
          <p:cNvSpPr txBox="1">
            <a:spLocks noChangeArrowheads="1"/>
          </p:cNvSpPr>
          <p:nvPr/>
        </p:nvSpPr>
        <p:spPr bwMode="auto">
          <a:xfrm>
            <a:off x="0" y="2286000"/>
            <a:ext cx="4908550" cy="11906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/>
              <a:t>Simplest case</a:t>
            </a:r>
          </a:p>
          <a:p>
            <a:pPr defTabSz="1828800"/>
            <a:r>
              <a:rPr lang="en-US"/>
              <a:t>First Deck WL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0" y="549276"/>
            <a:ext cx="7772400" cy="3108324"/>
          </a:xfrm>
        </p:spPr>
        <p:txBody>
          <a:bodyPr>
            <a:normAutofit/>
          </a:bodyPr>
          <a:lstStyle/>
          <a:p>
            <a:r>
              <a:rPr lang="en-US" dirty="0" smtClean="0"/>
              <a:t>Tile with patch / tile level LV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6399" y="3657600"/>
            <a:ext cx="8979614" cy="868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84" y="3657600"/>
            <a:ext cx="9007216" cy="868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609600"/>
            <a:ext cx="7772400" cy="3108324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800" dirty="0" smtClean="0">
                <a:latin typeface="+mj-lt"/>
                <a:ea typeface="+mj-ea"/>
                <a:cs typeface="+mj-cs"/>
              </a:rPr>
              <a:t>Tile with no LV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01400" y="6477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621000" y="6477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01400" y="90678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21000" y="90678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01400" y="107442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621000" y="107442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849600" y="4800600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8800" y="125156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boxes available for cluster level circuits (256 tiles per cluster).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381000"/>
            <a:ext cx="1997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07-20-11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8288000" cy="2835275"/>
          </a:xfrm>
        </p:spPr>
        <p:txBody>
          <a:bodyPr/>
          <a:lstStyle/>
          <a:p>
            <a:pPr algn="l"/>
            <a:r>
              <a:rPr lang="en-US" sz="8000" b="1">
                <a:solidFill>
                  <a:schemeClr val="tx1"/>
                </a:solidFill>
              </a:rPr>
              <a:t>Compatible with SADP – various options evaluated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ph idx="1"/>
          </p:nvPr>
        </p:nvGraphicFramePr>
        <p:xfrm>
          <a:off x="4876800" y="3657600"/>
          <a:ext cx="13411200" cy="10058400"/>
        </p:xfrm>
        <a:graphic>
          <a:graphicData uri="http://schemas.openxmlformats.org/presentationml/2006/ole">
            <p:oleObj spid="_x0000_s1026" name="Slide" r:id="rId3" imgW="9144022" imgH="6857865" progId="PowerPoint.Template.8">
              <p:embed/>
            </p:oleObj>
          </a:graphicData>
        </a:graphic>
      </p:graphicFrame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629400" y="3200400"/>
            <a:ext cx="249555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b="1"/>
              <a:t>Core Mask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3868400" y="3276600"/>
            <a:ext cx="338455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828800"/>
            <a:r>
              <a:rPr lang="en-US" b="1"/>
              <a:t>Spacer pattern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533400" y="5943600"/>
            <a:ext cx="39020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828800"/>
            <a:r>
              <a:rPr lang="en-US"/>
              <a:t>Specifics of sockets to be discussed by Fabio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71"/>
          <p:cNvSpPr>
            <a:spLocks noChangeShapeType="1"/>
          </p:cNvSpPr>
          <p:nvPr/>
        </p:nvSpPr>
        <p:spPr bwMode="auto">
          <a:xfrm>
            <a:off x="2438400" y="4267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5" name="Line 77"/>
          <p:cNvSpPr>
            <a:spLocks noChangeShapeType="1"/>
          </p:cNvSpPr>
          <p:nvPr/>
        </p:nvSpPr>
        <p:spPr bwMode="auto">
          <a:xfrm flipH="1">
            <a:off x="2590800" y="4572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6" name="Rectangle 83"/>
          <p:cNvSpPr>
            <a:spLocks noChangeArrowheads="1"/>
          </p:cNvSpPr>
          <p:nvPr/>
        </p:nvSpPr>
        <p:spPr bwMode="auto">
          <a:xfrm>
            <a:off x="2438400" y="8839200"/>
            <a:ext cx="3657600" cy="2743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7" name="Line 84"/>
          <p:cNvSpPr>
            <a:spLocks noChangeShapeType="1"/>
          </p:cNvSpPr>
          <p:nvPr/>
        </p:nvSpPr>
        <p:spPr bwMode="auto">
          <a:xfrm>
            <a:off x="42672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8" name="Line 85"/>
          <p:cNvSpPr>
            <a:spLocks noChangeShapeType="1"/>
          </p:cNvSpPr>
          <p:nvPr/>
        </p:nvSpPr>
        <p:spPr bwMode="auto">
          <a:xfrm flipH="1">
            <a:off x="25908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79" name="Line 86"/>
          <p:cNvSpPr>
            <a:spLocks noChangeShapeType="1"/>
          </p:cNvSpPr>
          <p:nvPr/>
        </p:nvSpPr>
        <p:spPr bwMode="auto">
          <a:xfrm>
            <a:off x="24384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0" name="Line 87"/>
          <p:cNvSpPr>
            <a:spLocks noChangeShapeType="1"/>
          </p:cNvSpPr>
          <p:nvPr/>
        </p:nvSpPr>
        <p:spPr bwMode="auto">
          <a:xfrm flipH="1">
            <a:off x="44196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1" name="Rectangle 94"/>
          <p:cNvSpPr>
            <a:spLocks noChangeArrowheads="1"/>
          </p:cNvSpPr>
          <p:nvPr/>
        </p:nvSpPr>
        <p:spPr bwMode="auto">
          <a:xfrm rot="-5400000">
            <a:off x="2895600" y="3505200"/>
            <a:ext cx="27432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2" name="Line 95"/>
          <p:cNvSpPr>
            <a:spLocks noChangeShapeType="1"/>
          </p:cNvSpPr>
          <p:nvPr/>
        </p:nvSpPr>
        <p:spPr bwMode="auto">
          <a:xfrm>
            <a:off x="6400800" y="4267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3" name="Line 96"/>
          <p:cNvSpPr>
            <a:spLocks noChangeShapeType="1"/>
          </p:cNvSpPr>
          <p:nvPr/>
        </p:nvSpPr>
        <p:spPr bwMode="auto">
          <a:xfrm flipH="1">
            <a:off x="6553200" y="4572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4" name="Rectangle 97"/>
          <p:cNvSpPr>
            <a:spLocks noChangeArrowheads="1"/>
          </p:cNvSpPr>
          <p:nvPr/>
        </p:nvSpPr>
        <p:spPr bwMode="auto">
          <a:xfrm rot="-5400000">
            <a:off x="6858000" y="3505200"/>
            <a:ext cx="27432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5" name="Line 98"/>
          <p:cNvSpPr>
            <a:spLocks noChangeShapeType="1"/>
          </p:cNvSpPr>
          <p:nvPr/>
        </p:nvSpPr>
        <p:spPr bwMode="auto">
          <a:xfrm>
            <a:off x="2438400" y="4876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6" name="Line 99"/>
          <p:cNvSpPr>
            <a:spLocks noChangeShapeType="1"/>
          </p:cNvSpPr>
          <p:nvPr/>
        </p:nvSpPr>
        <p:spPr bwMode="auto">
          <a:xfrm flipH="1">
            <a:off x="2590800" y="51816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7" name="Line 100"/>
          <p:cNvSpPr>
            <a:spLocks noChangeShapeType="1"/>
          </p:cNvSpPr>
          <p:nvPr/>
        </p:nvSpPr>
        <p:spPr bwMode="auto">
          <a:xfrm>
            <a:off x="6400800" y="4876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8" name="Line 101"/>
          <p:cNvSpPr>
            <a:spLocks noChangeShapeType="1"/>
          </p:cNvSpPr>
          <p:nvPr/>
        </p:nvSpPr>
        <p:spPr bwMode="auto">
          <a:xfrm flipH="1">
            <a:off x="6553200" y="51816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89" name="Line 102"/>
          <p:cNvSpPr>
            <a:spLocks noChangeShapeType="1"/>
          </p:cNvSpPr>
          <p:nvPr/>
        </p:nvSpPr>
        <p:spPr bwMode="auto">
          <a:xfrm>
            <a:off x="2438400" y="54864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0" name="Line 103"/>
          <p:cNvSpPr>
            <a:spLocks noChangeShapeType="1"/>
          </p:cNvSpPr>
          <p:nvPr/>
        </p:nvSpPr>
        <p:spPr bwMode="auto">
          <a:xfrm flipH="1">
            <a:off x="2590800" y="5791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1" name="Line 104"/>
          <p:cNvSpPr>
            <a:spLocks noChangeShapeType="1"/>
          </p:cNvSpPr>
          <p:nvPr/>
        </p:nvSpPr>
        <p:spPr bwMode="auto">
          <a:xfrm>
            <a:off x="6400800" y="54864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2" name="Line 105"/>
          <p:cNvSpPr>
            <a:spLocks noChangeShapeType="1"/>
          </p:cNvSpPr>
          <p:nvPr/>
        </p:nvSpPr>
        <p:spPr bwMode="auto">
          <a:xfrm flipH="1">
            <a:off x="6553200" y="5791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3" name="Line 106"/>
          <p:cNvSpPr>
            <a:spLocks noChangeShapeType="1"/>
          </p:cNvSpPr>
          <p:nvPr/>
        </p:nvSpPr>
        <p:spPr bwMode="auto">
          <a:xfrm>
            <a:off x="2438400" y="6096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4" name="Line 107"/>
          <p:cNvSpPr>
            <a:spLocks noChangeShapeType="1"/>
          </p:cNvSpPr>
          <p:nvPr/>
        </p:nvSpPr>
        <p:spPr bwMode="auto">
          <a:xfrm flipH="1">
            <a:off x="2590800" y="6400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5" name="Line 108"/>
          <p:cNvSpPr>
            <a:spLocks noChangeShapeType="1"/>
          </p:cNvSpPr>
          <p:nvPr/>
        </p:nvSpPr>
        <p:spPr bwMode="auto">
          <a:xfrm>
            <a:off x="6400800" y="6096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6" name="Line 109"/>
          <p:cNvSpPr>
            <a:spLocks noChangeShapeType="1"/>
          </p:cNvSpPr>
          <p:nvPr/>
        </p:nvSpPr>
        <p:spPr bwMode="auto">
          <a:xfrm flipH="1">
            <a:off x="6553200" y="6400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7" name="Line 110"/>
          <p:cNvSpPr>
            <a:spLocks noChangeShapeType="1"/>
          </p:cNvSpPr>
          <p:nvPr/>
        </p:nvSpPr>
        <p:spPr bwMode="auto">
          <a:xfrm>
            <a:off x="79248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8" name="Line 111"/>
          <p:cNvSpPr>
            <a:spLocks noChangeShapeType="1"/>
          </p:cNvSpPr>
          <p:nvPr/>
        </p:nvSpPr>
        <p:spPr bwMode="auto">
          <a:xfrm flipH="1">
            <a:off x="62484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099" name="Line 112"/>
          <p:cNvSpPr>
            <a:spLocks noChangeShapeType="1"/>
          </p:cNvSpPr>
          <p:nvPr/>
        </p:nvSpPr>
        <p:spPr bwMode="auto">
          <a:xfrm>
            <a:off x="60960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0" name="Line 113"/>
          <p:cNvSpPr>
            <a:spLocks noChangeShapeType="1"/>
          </p:cNvSpPr>
          <p:nvPr/>
        </p:nvSpPr>
        <p:spPr bwMode="auto">
          <a:xfrm flipH="1">
            <a:off x="80772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1" name="Line 114"/>
          <p:cNvSpPr>
            <a:spLocks noChangeShapeType="1"/>
          </p:cNvSpPr>
          <p:nvPr/>
        </p:nvSpPr>
        <p:spPr bwMode="auto">
          <a:xfrm>
            <a:off x="115824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2" name="Line 115"/>
          <p:cNvSpPr>
            <a:spLocks noChangeShapeType="1"/>
          </p:cNvSpPr>
          <p:nvPr/>
        </p:nvSpPr>
        <p:spPr bwMode="auto">
          <a:xfrm flipH="1">
            <a:off x="9906000" y="9144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3" name="Line 116"/>
          <p:cNvSpPr>
            <a:spLocks noChangeShapeType="1"/>
          </p:cNvSpPr>
          <p:nvPr/>
        </p:nvSpPr>
        <p:spPr bwMode="auto">
          <a:xfrm>
            <a:off x="97536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4" name="Line 117"/>
          <p:cNvSpPr>
            <a:spLocks noChangeShapeType="1"/>
          </p:cNvSpPr>
          <p:nvPr/>
        </p:nvSpPr>
        <p:spPr bwMode="auto">
          <a:xfrm flipH="1">
            <a:off x="11734800" y="9448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5" name="Rectangle 118"/>
          <p:cNvSpPr>
            <a:spLocks noChangeArrowheads="1"/>
          </p:cNvSpPr>
          <p:nvPr/>
        </p:nvSpPr>
        <p:spPr bwMode="auto">
          <a:xfrm>
            <a:off x="6096000" y="8839200"/>
            <a:ext cx="3657600" cy="2743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6" name="Rectangle 119"/>
          <p:cNvSpPr>
            <a:spLocks noChangeArrowheads="1"/>
          </p:cNvSpPr>
          <p:nvPr/>
        </p:nvSpPr>
        <p:spPr bwMode="auto">
          <a:xfrm>
            <a:off x="9753600" y="8839200"/>
            <a:ext cx="3657600" cy="2743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7" name="Line 120"/>
          <p:cNvSpPr>
            <a:spLocks noChangeShapeType="1"/>
          </p:cNvSpPr>
          <p:nvPr/>
        </p:nvSpPr>
        <p:spPr bwMode="auto">
          <a:xfrm>
            <a:off x="42672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8" name="Line 121"/>
          <p:cNvSpPr>
            <a:spLocks noChangeShapeType="1"/>
          </p:cNvSpPr>
          <p:nvPr/>
        </p:nvSpPr>
        <p:spPr bwMode="auto">
          <a:xfrm flipH="1">
            <a:off x="25908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09" name="Line 122"/>
          <p:cNvSpPr>
            <a:spLocks noChangeShapeType="1"/>
          </p:cNvSpPr>
          <p:nvPr/>
        </p:nvSpPr>
        <p:spPr bwMode="auto">
          <a:xfrm>
            <a:off x="24384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0" name="Line 123"/>
          <p:cNvSpPr>
            <a:spLocks noChangeShapeType="1"/>
          </p:cNvSpPr>
          <p:nvPr/>
        </p:nvSpPr>
        <p:spPr bwMode="auto">
          <a:xfrm flipH="1">
            <a:off x="44196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1" name="Line 124"/>
          <p:cNvSpPr>
            <a:spLocks noChangeShapeType="1"/>
          </p:cNvSpPr>
          <p:nvPr/>
        </p:nvSpPr>
        <p:spPr bwMode="auto">
          <a:xfrm>
            <a:off x="79248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2" name="Line 125"/>
          <p:cNvSpPr>
            <a:spLocks noChangeShapeType="1"/>
          </p:cNvSpPr>
          <p:nvPr/>
        </p:nvSpPr>
        <p:spPr bwMode="auto">
          <a:xfrm flipH="1">
            <a:off x="62484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3" name="Line 126"/>
          <p:cNvSpPr>
            <a:spLocks noChangeShapeType="1"/>
          </p:cNvSpPr>
          <p:nvPr/>
        </p:nvSpPr>
        <p:spPr bwMode="auto">
          <a:xfrm>
            <a:off x="60960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4" name="Line 127"/>
          <p:cNvSpPr>
            <a:spLocks noChangeShapeType="1"/>
          </p:cNvSpPr>
          <p:nvPr/>
        </p:nvSpPr>
        <p:spPr bwMode="auto">
          <a:xfrm flipH="1">
            <a:off x="80772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5" name="Line 128"/>
          <p:cNvSpPr>
            <a:spLocks noChangeShapeType="1"/>
          </p:cNvSpPr>
          <p:nvPr/>
        </p:nvSpPr>
        <p:spPr bwMode="auto">
          <a:xfrm>
            <a:off x="115824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6" name="Line 129"/>
          <p:cNvSpPr>
            <a:spLocks noChangeShapeType="1"/>
          </p:cNvSpPr>
          <p:nvPr/>
        </p:nvSpPr>
        <p:spPr bwMode="auto">
          <a:xfrm flipH="1">
            <a:off x="9906000" y="9753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7" name="Line 130"/>
          <p:cNvSpPr>
            <a:spLocks noChangeShapeType="1"/>
          </p:cNvSpPr>
          <p:nvPr/>
        </p:nvSpPr>
        <p:spPr bwMode="auto">
          <a:xfrm>
            <a:off x="97536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8" name="Line 131"/>
          <p:cNvSpPr>
            <a:spLocks noChangeShapeType="1"/>
          </p:cNvSpPr>
          <p:nvPr/>
        </p:nvSpPr>
        <p:spPr bwMode="auto">
          <a:xfrm flipH="1">
            <a:off x="11734800" y="10058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19" name="Line 132"/>
          <p:cNvSpPr>
            <a:spLocks noChangeShapeType="1"/>
          </p:cNvSpPr>
          <p:nvPr/>
        </p:nvSpPr>
        <p:spPr bwMode="auto">
          <a:xfrm>
            <a:off x="51816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0" name="Line 133"/>
          <p:cNvSpPr>
            <a:spLocks noChangeShapeType="1"/>
          </p:cNvSpPr>
          <p:nvPr/>
        </p:nvSpPr>
        <p:spPr bwMode="auto">
          <a:xfrm flipH="1">
            <a:off x="35052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1" name="Line 134"/>
          <p:cNvSpPr>
            <a:spLocks noChangeShapeType="1"/>
          </p:cNvSpPr>
          <p:nvPr/>
        </p:nvSpPr>
        <p:spPr bwMode="auto">
          <a:xfrm>
            <a:off x="33528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2" name="Line 135"/>
          <p:cNvSpPr>
            <a:spLocks noChangeShapeType="1"/>
          </p:cNvSpPr>
          <p:nvPr/>
        </p:nvSpPr>
        <p:spPr bwMode="auto">
          <a:xfrm flipH="1">
            <a:off x="53340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3" name="Line 136"/>
          <p:cNvSpPr>
            <a:spLocks noChangeShapeType="1"/>
          </p:cNvSpPr>
          <p:nvPr/>
        </p:nvSpPr>
        <p:spPr bwMode="auto">
          <a:xfrm>
            <a:off x="88392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4" name="Line 137"/>
          <p:cNvSpPr>
            <a:spLocks noChangeShapeType="1"/>
          </p:cNvSpPr>
          <p:nvPr/>
        </p:nvSpPr>
        <p:spPr bwMode="auto">
          <a:xfrm flipH="1">
            <a:off x="71628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5" name="Line 138"/>
          <p:cNvSpPr>
            <a:spLocks noChangeShapeType="1"/>
          </p:cNvSpPr>
          <p:nvPr/>
        </p:nvSpPr>
        <p:spPr bwMode="auto">
          <a:xfrm>
            <a:off x="70104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6" name="Line 139"/>
          <p:cNvSpPr>
            <a:spLocks noChangeShapeType="1"/>
          </p:cNvSpPr>
          <p:nvPr/>
        </p:nvSpPr>
        <p:spPr bwMode="auto">
          <a:xfrm flipH="1">
            <a:off x="89916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7" name="Line 140"/>
          <p:cNvSpPr>
            <a:spLocks noChangeShapeType="1"/>
          </p:cNvSpPr>
          <p:nvPr/>
        </p:nvSpPr>
        <p:spPr bwMode="auto">
          <a:xfrm>
            <a:off x="124968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8" name="Line 141"/>
          <p:cNvSpPr>
            <a:spLocks noChangeShapeType="1"/>
          </p:cNvSpPr>
          <p:nvPr/>
        </p:nvSpPr>
        <p:spPr bwMode="auto">
          <a:xfrm flipH="1">
            <a:off x="108204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29" name="Line 142"/>
          <p:cNvSpPr>
            <a:spLocks noChangeShapeType="1"/>
          </p:cNvSpPr>
          <p:nvPr/>
        </p:nvSpPr>
        <p:spPr bwMode="auto">
          <a:xfrm>
            <a:off x="106680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0" name="Line 143"/>
          <p:cNvSpPr>
            <a:spLocks noChangeShapeType="1"/>
          </p:cNvSpPr>
          <p:nvPr/>
        </p:nvSpPr>
        <p:spPr bwMode="auto">
          <a:xfrm flipH="1">
            <a:off x="126492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1" name="Line 144"/>
          <p:cNvSpPr>
            <a:spLocks noChangeShapeType="1"/>
          </p:cNvSpPr>
          <p:nvPr/>
        </p:nvSpPr>
        <p:spPr bwMode="auto">
          <a:xfrm>
            <a:off x="51816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2" name="Line 145"/>
          <p:cNvSpPr>
            <a:spLocks noChangeShapeType="1"/>
          </p:cNvSpPr>
          <p:nvPr/>
        </p:nvSpPr>
        <p:spPr bwMode="auto">
          <a:xfrm flipH="1">
            <a:off x="35052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3" name="Line 146"/>
          <p:cNvSpPr>
            <a:spLocks noChangeShapeType="1"/>
          </p:cNvSpPr>
          <p:nvPr/>
        </p:nvSpPr>
        <p:spPr bwMode="auto">
          <a:xfrm>
            <a:off x="33528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4" name="Line 147"/>
          <p:cNvSpPr>
            <a:spLocks noChangeShapeType="1"/>
          </p:cNvSpPr>
          <p:nvPr/>
        </p:nvSpPr>
        <p:spPr bwMode="auto">
          <a:xfrm flipH="1">
            <a:off x="53340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5" name="Line 148"/>
          <p:cNvSpPr>
            <a:spLocks noChangeShapeType="1"/>
          </p:cNvSpPr>
          <p:nvPr/>
        </p:nvSpPr>
        <p:spPr bwMode="auto">
          <a:xfrm>
            <a:off x="88392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6" name="Line 149"/>
          <p:cNvSpPr>
            <a:spLocks noChangeShapeType="1"/>
          </p:cNvSpPr>
          <p:nvPr/>
        </p:nvSpPr>
        <p:spPr bwMode="auto">
          <a:xfrm flipH="1">
            <a:off x="71628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7" name="Line 150"/>
          <p:cNvSpPr>
            <a:spLocks noChangeShapeType="1"/>
          </p:cNvSpPr>
          <p:nvPr/>
        </p:nvSpPr>
        <p:spPr bwMode="auto">
          <a:xfrm>
            <a:off x="70104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8" name="Line 151"/>
          <p:cNvSpPr>
            <a:spLocks noChangeShapeType="1"/>
          </p:cNvSpPr>
          <p:nvPr/>
        </p:nvSpPr>
        <p:spPr bwMode="auto">
          <a:xfrm flipH="1">
            <a:off x="89916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39" name="Line 152"/>
          <p:cNvSpPr>
            <a:spLocks noChangeShapeType="1"/>
          </p:cNvSpPr>
          <p:nvPr/>
        </p:nvSpPr>
        <p:spPr bwMode="auto">
          <a:xfrm>
            <a:off x="124968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0" name="Line 153"/>
          <p:cNvSpPr>
            <a:spLocks noChangeShapeType="1"/>
          </p:cNvSpPr>
          <p:nvPr/>
        </p:nvSpPr>
        <p:spPr bwMode="auto">
          <a:xfrm flipH="1">
            <a:off x="108204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1" name="Line 154"/>
          <p:cNvSpPr>
            <a:spLocks noChangeShapeType="1"/>
          </p:cNvSpPr>
          <p:nvPr/>
        </p:nvSpPr>
        <p:spPr bwMode="auto">
          <a:xfrm>
            <a:off x="106680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2" name="Line 155"/>
          <p:cNvSpPr>
            <a:spLocks noChangeShapeType="1"/>
          </p:cNvSpPr>
          <p:nvPr/>
        </p:nvSpPr>
        <p:spPr bwMode="auto">
          <a:xfrm flipH="1">
            <a:off x="126492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3" name="Rectangle 156"/>
          <p:cNvSpPr>
            <a:spLocks noChangeArrowheads="1"/>
          </p:cNvSpPr>
          <p:nvPr/>
        </p:nvSpPr>
        <p:spPr bwMode="auto">
          <a:xfrm>
            <a:off x="2133600" y="8797927"/>
            <a:ext cx="609600" cy="1412874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4" name="Rectangle 157"/>
          <p:cNvSpPr>
            <a:spLocks noChangeArrowheads="1"/>
          </p:cNvSpPr>
          <p:nvPr/>
        </p:nvSpPr>
        <p:spPr bwMode="auto">
          <a:xfrm>
            <a:off x="39624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5" name="Rectangle 158"/>
          <p:cNvSpPr>
            <a:spLocks noChangeArrowheads="1"/>
          </p:cNvSpPr>
          <p:nvPr/>
        </p:nvSpPr>
        <p:spPr bwMode="auto">
          <a:xfrm>
            <a:off x="57912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6" name="Rectangle 159"/>
          <p:cNvSpPr>
            <a:spLocks noChangeArrowheads="1"/>
          </p:cNvSpPr>
          <p:nvPr/>
        </p:nvSpPr>
        <p:spPr bwMode="auto">
          <a:xfrm>
            <a:off x="76200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7" name="Rectangle 160"/>
          <p:cNvSpPr>
            <a:spLocks noChangeArrowheads="1"/>
          </p:cNvSpPr>
          <p:nvPr/>
        </p:nvSpPr>
        <p:spPr bwMode="auto">
          <a:xfrm>
            <a:off x="94488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8" name="Rectangle 161"/>
          <p:cNvSpPr>
            <a:spLocks noChangeArrowheads="1"/>
          </p:cNvSpPr>
          <p:nvPr/>
        </p:nvSpPr>
        <p:spPr bwMode="auto">
          <a:xfrm>
            <a:off x="112776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49" name="Rectangle 162"/>
          <p:cNvSpPr>
            <a:spLocks noChangeArrowheads="1"/>
          </p:cNvSpPr>
          <p:nvPr/>
        </p:nvSpPr>
        <p:spPr bwMode="auto">
          <a:xfrm>
            <a:off x="13106400" y="88392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0" name="Rectangle 163"/>
          <p:cNvSpPr>
            <a:spLocks noChangeArrowheads="1"/>
          </p:cNvSpPr>
          <p:nvPr/>
        </p:nvSpPr>
        <p:spPr bwMode="auto">
          <a:xfrm>
            <a:off x="22860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1" name="Rectangle 164"/>
          <p:cNvSpPr>
            <a:spLocks noChangeArrowheads="1"/>
          </p:cNvSpPr>
          <p:nvPr/>
        </p:nvSpPr>
        <p:spPr bwMode="auto">
          <a:xfrm>
            <a:off x="57912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2" name="Rectangle 165"/>
          <p:cNvSpPr>
            <a:spLocks noChangeArrowheads="1"/>
          </p:cNvSpPr>
          <p:nvPr/>
        </p:nvSpPr>
        <p:spPr bwMode="auto">
          <a:xfrm>
            <a:off x="62484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3" name="Rectangle 166"/>
          <p:cNvSpPr>
            <a:spLocks noChangeArrowheads="1"/>
          </p:cNvSpPr>
          <p:nvPr/>
        </p:nvSpPr>
        <p:spPr bwMode="auto">
          <a:xfrm>
            <a:off x="97536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4" name="Rectangle 174"/>
          <p:cNvSpPr>
            <a:spLocks noChangeArrowheads="1"/>
          </p:cNvSpPr>
          <p:nvPr/>
        </p:nvSpPr>
        <p:spPr bwMode="auto">
          <a:xfrm>
            <a:off x="48768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5" name="Rectangle 175"/>
          <p:cNvSpPr>
            <a:spLocks noChangeArrowheads="1"/>
          </p:cNvSpPr>
          <p:nvPr/>
        </p:nvSpPr>
        <p:spPr bwMode="auto">
          <a:xfrm>
            <a:off x="67056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6" name="Rectangle 176"/>
          <p:cNvSpPr>
            <a:spLocks noChangeArrowheads="1"/>
          </p:cNvSpPr>
          <p:nvPr/>
        </p:nvSpPr>
        <p:spPr bwMode="auto">
          <a:xfrm>
            <a:off x="85344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7" name="Line 177"/>
          <p:cNvSpPr>
            <a:spLocks noChangeShapeType="1"/>
          </p:cNvSpPr>
          <p:nvPr/>
        </p:nvSpPr>
        <p:spPr bwMode="auto">
          <a:xfrm>
            <a:off x="1524000" y="10363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8" name="Line 180"/>
          <p:cNvSpPr>
            <a:spLocks noChangeShapeType="1"/>
          </p:cNvSpPr>
          <p:nvPr/>
        </p:nvSpPr>
        <p:spPr bwMode="auto">
          <a:xfrm flipH="1">
            <a:off x="1676400" y="106680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59" name="Line 181"/>
          <p:cNvSpPr>
            <a:spLocks noChangeShapeType="1"/>
          </p:cNvSpPr>
          <p:nvPr/>
        </p:nvSpPr>
        <p:spPr bwMode="auto">
          <a:xfrm>
            <a:off x="1524000" y="109728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0" name="Line 184"/>
          <p:cNvSpPr>
            <a:spLocks noChangeShapeType="1"/>
          </p:cNvSpPr>
          <p:nvPr/>
        </p:nvSpPr>
        <p:spPr bwMode="auto">
          <a:xfrm flipH="1">
            <a:off x="1676400" y="112776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1" name="Rectangle 185"/>
          <p:cNvSpPr>
            <a:spLocks noChangeArrowheads="1"/>
          </p:cNvSpPr>
          <p:nvPr/>
        </p:nvSpPr>
        <p:spPr bwMode="auto">
          <a:xfrm>
            <a:off x="103632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2" name="Rectangle 186"/>
          <p:cNvSpPr>
            <a:spLocks noChangeArrowheads="1"/>
          </p:cNvSpPr>
          <p:nvPr/>
        </p:nvSpPr>
        <p:spPr bwMode="auto">
          <a:xfrm>
            <a:off x="121920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3" name="Rectangle 187"/>
          <p:cNvSpPr>
            <a:spLocks noChangeArrowheads="1"/>
          </p:cNvSpPr>
          <p:nvPr/>
        </p:nvSpPr>
        <p:spPr bwMode="auto">
          <a:xfrm>
            <a:off x="3048000" y="10210800"/>
            <a:ext cx="609600" cy="13716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4" name="Line 188"/>
          <p:cNvSpPr>
            <a:spLocks noChangeShapeType="1"/>
          </p:cNvSpPr>
          <p:nvPr/>
        </p:nvSpPr>
        <p:spPr bwMode="auto">
          <a:xfrm>
            <a:off x="10363200" y="4267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5" name="Line 189"/>
          <p:cNvSpPr>
            <a:spLocks noChangeShapeType="1"/>
          </p:cNvSpPr>
          <p:nvPr/>
        </p:nvSpPr>
        <p:spPr bwMode="auto">
          <a:xfrm flipH="1">
            <a:off x="10515600" y="4572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6" name="Rectangle 190"/>
          <p:cNvSpPr>
            <a:spLocks noChangeArrowheads="1"/>
          </p:cNvSpPr>
          <p:nvPr/>
        </p:nvSpPr>
        <p:spPr bwMode="auto">
          <a:xfrm rot="-5400000">
            <a:off x="10820400" y="3505200"/>
            <a:ext cx="2743200" cy="3657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7" name="Line 191"/>
          <p:cNvSpPr>
            <a:spLocks noChangeShapeType="1"/>
          </p:cNvSpPr>
          <p:nvPr/>
        </p:nvSpPr>
        <p:spPr bwMode="auto">
          <a:xfrm>
            <a:off x="10363200" y="4876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8" name="Line 192"/>
          <p:cNvSpPr>
            <a:spLocks noChangeShapeType="1"/>
          </p:cNvSpPr>
          <p:nvPr/>
        </p:nvSpPr>
        <p:spPr bwMode="auto">
          <a:xfrm flipH="1">
            <a:off x="10515600" y="51816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69" name="Line 193"/>
          <p:cNvSpPr>
            <a:spLocks noChangeShapeType="1"/>
          </p:cNvSpPr>
          <p:nvPr/>
        </p:nvSpPr>
        <p:spPr bwMode="auto">
          <a:xfrm>
            <a:off x="10363200" y="54864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0" name="Line 194"/>
          <p:cNvSpPr>
            <a:spLocks noChangeShapeType="1"/>
          </p:cNvSpPr>
          <p:nvPr/>
        </p:nvSpPr>
        <p:spPr bwMode="auto">
          <a:xfrm flipH="1">
            <a:off x="10515600" y="57912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1" name="Line 195"/>
          <p:cNvSpPr>
            <a:spLocks noChangeShapeType="1"/>
          </p:cNvSpPr>
          <p:nvPr/>
        </p:nvSpPr>
        <p:spPr bwMode="auto">
          <a:xfrm>
            <a:off x="10363200" y="60960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2" name="Line 196"/>
          <p:cNvSpPr>
            <a:spLocks noChangeShapeType="1"/>
          </p:cNvSpPr>
          <p:nvPr/>
        </p:nvSpPr>
        <p:spPr bwMode="auto">
          <a:xfrm flipH="1">
            <a:off x="10515600" y="6400800"/>
            <a:ext cx="3505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3" name="Rectangle 197"/>
          <p:cNvSpPr>
            <a:spLocks noChangeArrowheads="1"/>
          </p:cNvSpPr>
          <p:nvPr/>
        </p:nvSpPr>
        <p:spPr bwMode="auto">
          <a:xfrm>
            <a:off x="102108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4" name="Rectangle 198"/>
          <p:cNvSpPr>
            <a:spLocks noChangeArrowheads="1"/>
          </p:cNvSpPr>
          <p:nvPr/>
        </p:nvSpPr>
        <p:spPr bwMode="auto">
          <a:xfrm>
            <a:off x="13716000" y="3962400"/>
            <a:ext cx="457200" cy="2743200"/>
          </a:xfrm>
          <a:prstGeom prst="rect">
            <a:avLst/>
          </a:prstGeom>
          <a:solidFill>
            <a:schemeClr val="tx1">
              <a:alpha val="2392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5" name="Rectangle 199"/>
          <p:cNvSpPr>
            <a:spLocks noChangeArrowheads="1"/>
          </p:cNvSpPr>
          <p:nvPr/>
        </p:nvSpPr>
        <p:spPr bwMode="auto">
          <a:xfrm>
            <a:off x="48768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6" name="Rectangle 200"/>
          <p:cNvSpPr>
            <a:spLocks noChangeArrowheads="1"/>
          </p:cNvSpPr>
          <p:nvPr/>
        </p:nvSpPr>
        <p:spPr bwMode="auto">
          <a:xfrm>
            <a:off x="67056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7" name="Rectangle 201"/>
          <p:cNvSpPr>
            <a:spLocks noChangeArrowheads="1"/>
          </p:cNvSpPr>
          <p:nvPr/>
        </p:nvSpPr>
        <p:spPr bwMode="auto">
          <a:xfrm>
            <a:off x="85344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8" name="Rectangle 202"/>
          <p:cNvSpPr>
            <a:spLocks noChangeArrowheads="1"/>
          </p:cNvSpPr>
          <p:nvPr/>
        </p:nvSpPr>
        <p:spPr bwMode="auto">
          <a:xfrm>
            <a:off x="103632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79" name="Rectangle 203"/>
          <p:cNvSpPr>
            <a:spLocks noChangeArrowheads="1"/>
          </p:cNvSpPr>
          <p:nvPr/>
        </p:nvSpPr>
        <p:spPr bwMode="auto">
          <a:xfrm>
            <a:off x="121920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0" name="Rectangle 204"/>
          <p:cNvSpPr>
            <a:spLocks noChangeArrowheads="1"/>
          </p:cNvSpPr>
          <p:nvPr/>
        </p:nvSpPr>
        <p:spPr bwMode="auto">
          <a:xfrm>
            <a:off x="3048000" y="88392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1" name="Rectangle 205"/>
          <p:cNvSpPr>
            <a:spLocks noChangeArrowheads="1"/>
          </p:cNvSpPr>
          <p:nvPr/>
        </p:nvSpPr>
        <p:spPr bwMode="auto">
          <a:xfrm>
            <a:off x="57912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2" name="Rectangle 206"/>
          <p:cNvSpPr>
            <a:spLocks noChangeArrowheads="1"/>
          </p:cNvSpPr>
          <p:nvPr/>
        </p:nvSpPr>
        <p:spPr bwMode="auto">
          <a:xfrm>
            <a:off x="76200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3" name="Rectangle 207"/>
          <p:cNvSpPr>
            <a:spLocks noChangeArrowheads="1"/>
          </p:cNvSpPr>
          <p:nvPr/>
        </p:nvSpPr>
        <p:spPr bwMode="auto">
          <a:xfrm>
            <a:off x="94488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4" name="Rectangle 208"/>
          <p:cNvSpPr>
            <a:spLocks noChangeArrowheads="1"/>
          </p:cNvSpPr>
          <p:nvPr/>
        </p:nvSpPr>
        <p:spPr bwMode="auto">
          <a:xfrm>
            <a:off x="112776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5" name="Rectangle 209"/>
          <p:cNvSpPr>
            <a:spLocks noChangeArrowheads="1"/>
          </p:cNvSpPr>
          <p:nvPr/>
        </p:nvSpPr>
        <p:spPr bwMode="auto">
          <a:xfrm>
            <a:off x="131064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6" name="Rectangle 210"/>
          <p:cNvSpPr>
            <a:spLocks noChangeArrowheads="1"/>
          </p:cNvSpPr>
          <p:nvPr/>
        </p:nvSpPr>
        <p:spPr bwMode="auto">
          <a:xfrm>
            <a:off x="39624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7" name="Text Box 211"/>
          <p:cNvSpPr txBox="1">
            <a:spLocks noChangeArrowheads="1"/>
          </p:cNvSpPr>
          <p:nvPr/>
        </p:nvSpPr>
        <p:spPr bwMode="auto">
          <a:xfrm>
            <a:off x="609600" y="1828801"/>
            <a:ext cx="10883900" cy="12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/>
              <a:t>Single Deck word-line sockets depicted as example</a:t>
            </a:r>
          </a:p>
          <a:p>
            <a:r>
              <a:rPr lang="en-US"/>
              <a:t>Same array litho node for two architectures</a:t>
            </a:r>
          </a:p>
        </p:txBody>
      </p:sp>
      <p:sp>
        <p:nvSpPr>
          <p:cNvPr id="3188" name="Rectangle 212"/>
          <p:cNvSpPr>
            <a:spLocks noChangeArrowheads="1"/>
          </p:cNvSpPr>
          <p:nvPr/>
        </p:nvSpPr>
        <p:spPr bwMode="auto">
          <a:xfrm>
            <a:off x="2133600" y="10210800"/>
            <a:ext cx="609600" cy="1371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182880" tIns="91440" rIns="182880" bIns="91440" anchor="ctr"/>
          <a:lstStyle/>
          <a:p>
            <a:endParaRPr lang="en-US"/>
          </a:p>
        </p:txBody>
      </p:sp>
      <p:sp>
        <p:nvSpPr>
          <p:cNvPr id="3189" name="TextBox 118"/>
          <p:cNvSpPr txBox="1">
            <a:spLocks noChangeArrowheads="1"/>
          </p:cNvSpPr>
          <p:nvPr/>
        </p:nvSpPr>
        <p:spPr bwMode="auto">
          <a:xfrm>
            <a:off x="14782800" y="3962400"/>
            <a:ext cx="3505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en-US"/>
              <a:t>1 socket per tile in horizontal direction</a:t>
            </a:r>
          </a:p>
        </p:txBody>
      </p:sp>
      <p:sp>
        <p:nvSpPr>
          <p:cNvPr id="3190" name="TextBox 119"/>
          <p:cNvSpPr txBox="1">
            <a:spLocks noChangeArrowheads="1"/>
          </p:cNvSpPr>
          <p:nvPr/>
        </p:nvSpPr>
        <p:spPr bwMode="auto">
          <a:xfrm>
            <a:off x="14782800" y="8991600"/>
            <a:ext cx="3505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en-US"/>
              <a:t>4 sockets per tile in horizontal direction</a:t>
            </a:r>
          </a:p>
        </p:txBody>
      </p:sp>
      <p:sp>
        <p:nvSpPr>
          <p:cNvPr id="3191" name="TextBox 120"/>
          <p:cNvSpPr txBox="1">
            <a:spLocks noChangeArrowheads="1"/>
          </p:cNvSpPr>
          <p:nvPr/>
        </p:nvSpPr>
        <p:spPr bwMode="auto">
          <a:xfrm>
            <a:off x="4860927" y="1"/>
            <a:ext cx="8782050" cy="12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ctr"/>
            <a:r>
              <a:rPr lang="en-US" sz="7200" b="1" dirty="0"/>
              <a:t>Number of Sockets</a:t>
            </a:r>
          </a:p>
        </p:txBody>
      </p:sp>
      <p:sp>
        <p:nvSpPr>
          <p:cNvPr id="124" name="Left Brace 123"/>
          <p:cNvSpPr/>
          <p:nvPr/>
        </p:nvSpPr>
        <p:spPr>
          <a:xfrm rot="16200000">
            <a:off x="6096000" y="6553200"/>
            <a:ext cx="304800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Left Brace 124"/>
          <p:cNvSpPr/>
          <p:nvPr/>
        </p:nvSpPr>
        <p:spPr>
          <a:xfrm rot="5400000" flipV="1">
            <a:off x="5943600" y="8229600"/>
            <a:ext cx="304800" cy="609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19600" y="4572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638800" y="4267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4419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4724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943600" y="4419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4267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19600" y="4114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3962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248400" y="4572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553200" y="4724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9600" y="4876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19600" y="5029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Box 24"/>
          <p:cNvSpPr txBox="1">
            <a:spLocks noChangeArrowheads="1"/>
          </p:cNvSpPr>
          <p:nvPr/>
        </p:nvSpPr>
        <p:spPr bwMode="auto">
          <a:xfrm>
            <a:off x="4114800" y="1981200"/>
            <a:ext cx="5984876" cy="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/>
              <a:t>Ext: need </a:t>
            </a: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/>
              <a:t> of these per tile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200400" y="68580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638800" y="6553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400" y="6705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0400" y="70104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943600" y="6705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6553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6400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0400" y="624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6248400" y="6858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553200" y="7010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00400" y="71628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00400" y="73152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3" name="TextBox 41"/>
          <p:cNvSpPr txBox="1">
            <a:spLocks noChangeArrowheads="1"/>
          </p:cNvSpPr>
          <p:nvPr/>
        </p:nvSpPr>
        <p:spPr bwMode="auto">
          <a:xfrm>
            <a:off x="3352800" y="0"/>
            <a:ext cx="1127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algn="ctr"/>
            <a:r>
              <a:rPr lang="en-US" sz="7200" b="1" dirty="0"/>
              <a:t>Socket Dimensions</a:t>
            </a:r>
          </a:p>
          <a:p>
            <a:pPr algn="ctr"/>
            <a:r>
              <a:rPr lang="en-US" sz="2400" b="1" dirty="0"/>
              <a:t>(Assuming 10F pitch between geometries in orthogonal direction to array plus 10F on each side for array termination dummies.  No </a:t>
            </a:r>
            <a:r>
              <a:rPr lang="en-US" sz="2400" b="1" dirty="0" err="1"/>
              <a:t>vias</a:t>
            </a:r>
            <a:r>
              <a:rPr lang="en-US" sz="2400" b="1" dirty="0"/>
              <a:t> under array)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46482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49530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52578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55626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8" name="TextBox 53"/>
          <p:cNvSpPr txBox="1">
            <a:spLocks noChangeArrowheads="1"/>
          </p:cNvSpPr>
          <p:nvPr/>
        </p:nvSpPr>
        <p:spPr bwMode="auto">
          <a:xfrm>
            <a:off x="6553200" y="3352801"/>
            <a:ext cx="1044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110F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334000" y="3810000"/>
            <a:ext cx="33528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114800" y="6096000"/>
            <a:ext cx="57912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1" name="TextBox 66"/>
          <p:cNvSpPr txBox="1">
            <a:spLocks noChangeArrowheads="1"/>
          </p:cNvSpPr>
          <p:nvPr/>
        </p:nvSpPr>
        <p:spPr bwMode="auto">
          <a:xfrm>
            <a:off x="6553200" y="5638801"/>
            <a:ext cx="1066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190F</a:t>
            </a:r>
          </a:p>
        </p:txBody>
      </p:sp>
      <p:sp>
        <p:nvSpPr>
          <p:cNvPr id="4132" name="TextBox 67"/>
          <p:cNvSpPr txBox="1">
            <a:spLocks noChangeArrowheads="1"/>
          </p:cNvSpPr>
          <p:nvPr/>
        </p:nvSpPr>
        <p:spPr bwMode="auto">
          <a:xfrm>
            <a:off x="2111376" y="4264027"/>
            <a:ext cx="1698624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r"/>
            <a:r>
              <a:rPr lang="en-US" sz="2400" dirty="0"/>
              <a:t>One layer</a:t>
            </a:r>
          </a:p>
        </p:txBody>
      </p:sp>
      <p:sp>
        <p:nvSpPr>
          <p:cNvPr id="4133" name="TextBox 68"/>
          <p:cNvSpPr txBox="1">
            <a:spLocks noChangeArrowheads="1"/>
          </p:cNvSpPr>
          <p:nvPr/>
        </p:nvSpPr>
        <p:spPr bwMode="auto">
          <a:xfrm>
            <a:off x="1958977" y="6550027"/>
            <a:ext cx="1835150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r"/>
            <a:r>
              <a:rPr lang="en-US" sz="2400" dirty="0"/>
              <a:t>Two layers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2649200" y="4572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13868400" y="4267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649200" y="4419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2649200" y="4724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4173200" y="4419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649200" y="4267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649200" y="4114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2649200" y="3962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4478000" y="4572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14782800" y="4724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2649200" y="4876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649200" y="5029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2039600" y="68580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14478000" y="6553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039600" y="6705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2039600" y="70104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14782800" y="6705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2039600" y="6553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2039600" y="6400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2039600" y="624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5087600" y="6858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15392400" y="7010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2039600" y="71628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2039600" y="73152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134874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137922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140970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44018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2" name="TextBox 97"/>
          <p:cNvSpPr txBox="1">
            <a:spLocks noChangeArrowheads="1"/>
          </p:cNvSpPr>
          <p:nvPr/>
        </p:nvSpPr>
        <p:spPr bwMode="auto">
          <a:xfrm>
            <a:off x="14173201" y="3352801"/>
            <a:ext cx="89852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70F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3563600" y="3810000"/>
            <a:ext cx="21336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2954000" y="6096000"/>
            <a:ext cx="33528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5" name="TextBox 101"/>
          <p:cNvSpPr txBox="1">
            <a:spLocks noChangeArrowheads="1"/>
          </p:cNvSpPr>
          <p:nvPr/>
        </p:nvSpPr>
        <p:spPr bwMode="auto">
          <a:xfrm>
            <a:off x="14020800" y="5638801"/>
            <a:ext cx="1044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110F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15087600" y="4419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5392400" y="4572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14782800" y="42672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15392400" y="4724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15392400" y="4876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5392400" y="5029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14478000" y="4114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14173200" y="3962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16002000" y="6858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16002000" y="7010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16002000" y="7162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16002000" y="7315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15697200" y="6705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15392400" y="65532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15087600" y="6400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14782800" y="62484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2" name="TextBox 140"/>
          <p:cNvSpPr txBox="1">
            <a:spLocks noChangeArrowheads="1"/>
          </p:cNvSpPr>
          <p:nvPr/>
        </p:nvSpPr>
        <p:spPr bwMode="auto">
          <a:xfrm>
            <a:off x="11582401" y="1981200"/>
            <a:ext cx="6397626" cy="7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/>
              <a:t>Quilt:  need </a:t>
            </a:r>
            <a:r>
              <a:rPr lang="en-US">
                <a:solidFill>
                  <a:srgbClr val="FF0000"/>
                </a:solidFill>
              </a:rPr>
              <a:t>4</a:t>
            </a:r>
            <a:r>
              <a:rPr lang="en-US"/>
              <a:t> of these per tile</a:t>
            </a:r>
          </a:p>
        </p:txBody>
      </p:sp>
      <p:sp>
        <p:nvSpPr>
          <p:cNvPr id="4183" name="TextBox 175"/>
          <p:cNvSpPr txBox="1">
            <a:spLocks noChangeArrowheads="1"/>
          </p:cNvSpPr>
          <p:nvPr/>
        </p:nvSpPr>
        <p:spPr bwMode="auto">
          <a:xfrm>
            <a:off x="2111376" y="9144001"/>
            <a:ext cx="1698624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r"/>
            <a:r>
              <a:rPr lang="en-US" sz="2400" dirty="0"/>
              <a:t>One layer</a:t>
            </a:r>
          </a:p>
        </p:txBody>
      </p:sp>
      <p:sp>
        <p:nvSpPr>
          <p:cNvPr id="4184" name="TextBox 176"/>
          <p:cNvSpPr txBox="1">
            <a:spLocks noChangeArrowheads="1"/>
          </p:cNvSpPr>
          <p:nvPr/>
        </p:nvSpPr>
        <p:spPr bwMode="auto">
          <a:xfrm>
            <a:off x="1965326" y="11280777"/>
            <a:ext cx="1838324" cy="552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pPr algn="r"/>
            <a:r>
              <a:rPr lang="en-US" sz="2400" dirty="0"/>
              <a:t>Two layers</a:t>
            </a:r>
          </a:p>
        </p:txBody>
      </p:sp>
      <p:cxnSp>
        <p:nvCxnSpPr>
          <p:cNvPr id="178" name="Straight Connector 177"/>
          <p:cNvCxnSpPr/>
          <p:nvPr/>
        </p:nvCxnSpPr>
        <p:spPr>
          <a:xfrm>
            <a:off x="12954000" y="9906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rot="5400000" flipH="1" flipV="1">
            <a:off x="14325600" y="97536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12954000" y="9753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12954000" y="10058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5400000" flipH="1" flipV="1">
            <a:off x="14630400" y="99060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954000" y="9601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2649200" y="11737976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14630400" y="115855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2649200" y="115855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2649200" y="11890376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 flipH="1" flipV="1">
            <a:off x="14935200" y="11737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12649200" y="114331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5400000" flipH="1" flipV="1">
            <a:off x="14097000" y="11509376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5400000" flipH="1" flipV="1">
            <a:off x="14401800" y="11509376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" name="TextBox 205"/>
          <p:cNvSpPr txBox="1">
            <a:spLocks noChangeArrowheads="1"/>
          </p:cNvSpPr>
          <p:nvPr/>
        </p:nvSpPr>
        <p:spPr bwMode="auto">
          <a:xfrm>
            <a:off x="14173201" y="8839201"/>
            <a:ext cx="89852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50F</a:t>
            </a:r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13868400" y="9448800"/>
            <a:ext cx="15240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13563600" y="11277600"/>
            <a:ext cx="21336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2" name="TextBox 208"/>
          <p:cNvSpPr txBox="1">
            <a:spLocks noChangeArrowheads="1"/>
          </p:cNvSpPr>
          <p:nvPr/>
        </p:nvSpPr>
        <p:spPr bwMode="auto">
          <a:xfrm>
            <a:off x="14173201" y="10671177"/>
            <a:ext cx="89852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70F</a:t>
            </a:r>
          </a:p>
        </p:txBody>
      </p:sp>
      <p:cxnSp>
        <p:nvCxnSpPr>
          <p:cNvPr id="211" name="Straight Connector 210"/>
          <p:cNvCxnSpPr/>
          <p:nvPr/>
        </p:nvCxnSpPr>
        <p:spPr>
          <a:xfrm flipH="1" flipV="1">
            <a:off x="15087600" y="9906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 flipV="1">
            <a:off x="15087600" y="1005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0800000">
            <a:off x="14782800" y="9753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rot="10800000">
            <a:off x="14478000" y="96012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15392400" y="117379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 flipV="1">
            <a:off x="15392400" y="118903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0800000">
            <a:off x="15087600" y="11585576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14782800" y="1143317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029200" y="9909176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rot="5400000" flipH="1" flipV="1">
            <a:off x="6400800" y="97567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5029200" y="97567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5029200" y="1006157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 flipH="1" flipV="1">
            <a:off x="6705600" y="99091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5029200" y="96043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5943600" y="9448800"/>
            <a:ext cx="21336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8" name="TextBox 238"/>
          <p:cNvSpPr txBox="1">
            <a:spLocks noChangeArrowheads="1"/>
          </p:cNvSpPr>
          <p:nvPr/>
        </p:nvSpPr>
        <p:spPr bwMode="auto">
          <a:xfrm>
            <a:off x="6553201" y="8839201"/>
            <a:ext cx="89852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70F</a:t>
            </a:r>
          </a:p>
        </p:txBody>
      </p:sp>
      <p:cxnSp>
        <p:nvCxnSpPr>
          <p:cNvPr id="249" name="Straight Connector 248"/>
          <p:cNvCxnSpPr/>
          <p:nvPr/>
        </p:nvCxnSpPr>
        <p:spPr>
          <a:xfrm>
            <a:off x="4419600" y="11737976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rot="5400000" flipH="1" flipV="1">
            <a:off x="6400800" y="115855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419600" y="115855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4419600" y="11890376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rot="5400000" flipH="1" flipV="1">
            <a:off x="6705600" y="11737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4419600" y="11433176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rot="5400000" flipH="1" flipV="1">
            <a:off x="5867400" y="11509376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5400000" flipH="1" flipV="1">
            <a:off x="6172200" y="11509376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>
            <a:off x="5181600" y="11277600"/>
            <a:ext cx="3505200" cy="3176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8" name="TextBox 257"/>
          <p:cNvSpPr txBox="1">
            <a:spLocks noChangeArrowheads="1"/>
          </p:cNvSpPr>
          <p:nvPr/>
        </p:nvSpPr>
        <p:spPr bwMode="auto">
          <a:xfrm>
            <a:off x="6705600" y="10671177"/>
            <a:ext cx="1044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 tIns="91440" rIns="182880" bIns="91440">
            <a:spAutoFit/>
          </a:bodyPr>
          <a:lstStyle/>
          <a:p>
            <a:r>
              <a:rPr lang="en-US" sz="2400" dirty="0"/>
              <a:t>110F</a:t>
            </a:r>
          </a:p>
        </p:txBody>
      </p:sp>
      <p:cxnSp>
        <p:nvCxnSpPr>
          <p:cNvPr id="279" name="Straight Connector 278"/>
          <p:cNvCxnSpPr/>
          <p:nvPr/>
        </p:nvCxnSpPr>
        <p:spPr>
          <a:xfrm flipH="1">
            <a:off x="8077200" y="4572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16200000" flipV="1">
            <a:off x="7772400" y="4267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>
            <a:off x="8382000" y="4419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7772400" y="4724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6200000" flipV="1">
            <a:off x="7467600" y="4419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H="1">
            <a:off x="8382000" y="4267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8382000" y="4114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 flipH="1">
            <a:off x="8382000" y="3962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16200000" flipV="1">
            <a:off x="7162800" y="4572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16200000" flipV="1">
            <a:off x="6858000" y="4724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>
            <a:off x="7467600" y="4876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7162800" y="5029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H="1">
            <a:off x="8077200" y="68580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6200000" flipV="1">
            <a:off x="7772400" y="6553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 flipH="1">
            <a:off x="9601200" y="6705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H="1">
            <a:off x="7772400" y="70104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rot="16200000" flipV="1">
            <a:off x="7467600" y="6705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flipH="1">
            <a:off x="9601200" y="6553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H="1">
            <a:off x="9601200" y="6400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H="1">
            <a:off x="9601200" y="624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16200000" flipV="1">
            <a:off x="7162800" y="6858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16200000" flipV="1">
            <a:off x="6858000" y="7010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H="1">
            <a:off x="7467600" y="71628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7162800" y="73152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rot="16200000" flipV="1">
            <a:off x="92202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rot="16200000" flipV="1">
            <a:off x="89154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rot="16200000" flipV="1">
            <a:off x="86106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16200000" flipV="1">
            <a:off x="8305800" y="6477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flipH="1">
            <a:off x="7467600" y="99060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rot="16200000" flipV="1">
            <a:off x="7315200" y="97536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H="1">
            <a:off x="7772400" y="9753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H="1">
            <a:off x="7162800" y="10058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 rot="16200000" flipV="1">
            <a:off x="7010400" y="99060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 flipH="1">
            <a:off x="7772400" y="9601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>
            <a:off x="7467600" y="11734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rot="16200000" flipV="1">
            <a:off x="7315200" y="115824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H="1">
            <a:off x="8382000" y="11582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>
            <a:off x="7162800" y="11887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rot="16200000" flipV="1">
            <a:off x="7010400" y="117348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 flipH="1">
            <a:off x="8382000" y="11430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rot="16200000" flipV="1">
            <a:off x="8001000" y="11506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rot="16200000" flipV="1">
            <a:off x="7696200" y="11506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5400000">
            <a:off x="6858000" y="7924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048000" y="8229600"/>
            <a:ext cx="1432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3" name="TextBox 335"/>
          <p:cNvSpPr txBox="1">
            <a:spLocks noChangeArrowheads="1"/>
          </p:cNvSpPr>
          <p:nvPr/>
        </p:nvSpPr>
        <p:spPr bwMode="auto">
          <a:xfrm>
            <a:off x="0" y="4876801"/>
            <a:ext cx="1828800" cy="12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en-US"/>
              <a:t>Bundle of 8</a:t>
            </a:r>
          </a:p>
        </p:txBody>
      </p:sp>
      <p:sp>
        <p:nvSpPr>
          <p:cNvPr id="4274" name="TextBox 336"/>
          <p:cNvSpPr txBox="1">
            <a:spLocks noChangeArrowheads="1"/>
          </p:cNvSpPr>
          <p:nvPr/>
        </p:nvSpPr>
        <p:spPr bwMode="auto">
          <a:xfrm>
            <a:off x="0" y="9601201"/>
            <a:ext cx="1828800" cy="12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en-US"/>
              <a:t>Bundle of 4</a:t>
            </a:r>
          </a:p>
        </p:txBody>
      </p:sp>
      <p:cxnSp>
        <p:nvCxnSpPr>
          <p:cNvPr id="347" name="Straight Connector 346"/>
          <p:cNvCxnSpPr/>
          <p:nvPr/>
        </p:nvCxnSpPr>
        <p:spPr>
          <a:xfrm rot="5400000">
            <a:off x="7772400" y="4419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>
            <a:off x="4419600" y="4419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rot="5400000">
            <a:off x="8991600" y="6705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rot="5400000">
            <a:off x="3200400" y="6705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rot="5400000">
            <a:off x="14782800" y="4419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rot="5400000">
            <a:off x="12649200" y="4419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rot="5400000">
            <a:off x="12039600" y="6705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rot="5400000">
            <a:off x="15392400" y="67056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3" name="TextBox 335"/>
          <p:cNvSpPr txBox="1">
            <a:spLocks noChangeArrowheads="1"/>
          </p:cNvSpPr>
          <p:nvPr/>
        </p:nvSpPr>
        <p:spPr bwMode="auto">
          <a:xfrm>
            <a:off x="0" y="0"/>
            <a:ext cx="1828800" cy="129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r>
              <a:rPr lang="en-US" dirty="0"/>
              <a:t>Bundle of 8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2514600" y="7391400"/>
            <a:ext cx="5181600" cy="1066800"/>
            <a:chOff x="7086600" y="9372600"/>
            <a:chExt cx="5181600" cy="1066800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7086600" y="9982200"/>
              <a:ext cx="2743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 flipH="1" flipV="1">
              <a:off x="9525000" y="96774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086600" y="98298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7086600" y="101346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9829800" y="9829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086600" y="96774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086600" y="95250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7086600" y="93726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10134600" y="99822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 flipH="1" flipV="1">
              <a:off x="10439400" y="101346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7086600" y="10287000"/>
              <a:ext cx="3352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7086600" y="104394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8534400" y="960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 flipH="1" flipV="1">
              <a:off x="8839200" y="960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9144000" y="960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 flipH="1" flipV="1">
              <a:off x="9448800" y="960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 flipV="1">
              <a:off x="11049000" y="99822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11049000" y="101346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 flipV="1">
              <a:off x="11049000" y="102870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 flipV="1">
              <a:off x="11049000" y="104394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 flipV="1">
              <a:off x="10744200" y="9829800"/>
              <a:ext cx="15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10439400" y="96774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 flipV="1">
              <a:off x="10134600" y="9525000"/>
              <a:ext cx="2133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 flipV="1">
              <a:off x="9829800" y="9372600"/>
              <a:ext cx="2438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0" name="Straight Connector 239"/>
          <p:cNvCxnSpPr/>
          <p:nvPr/>
        </p:nvCxnSpPr>
        <p:spPr>
          <a:xfrm>
            <a:off x="2514600" y="67818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 flipH="1" flipV="1">
            <a:off x="4953000" y="6477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514600" y="6629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514600" y="69342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5400000" flipH="1" flipV="1">
            <a:off x="5257800" y="6629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2514600" y="6477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514600" y="6324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514600" y="6172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rot="5400000" flipH="1" flipV="1">
            <a:off x="5562600" y="67818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 flipH="1" flipV="1">
            <a:off x="5867400" y="6934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2514600" y="70866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514600" y="72390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rot="5400000" flipH="1" flipV="1">
            <a:off x="3962400" y="64008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 flipH="1" flipV="1">
            <a:off x="4267200" y="64008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rot="5400000" flipH="1" flipV="1">
            <a:off x="4572000" y="64008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4876800" y="64008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6477000" y="6781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flipH="1" flipV="1">
            <a:off x="6477000" y="6934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H="1" flipV="1">
            <a:off x="6477000" y="7086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H="1" flipV="1">
            <a:off x="6477000" y="7239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 flipV="1">
            <a:off x="6172200" y="66294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H="1" flipV="1">
            <a:off x="5867400" y="64770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 flipV="1">
            <a:off x="5562600" y="63246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 flipH="1" flipV="1">
            <a:off x="5257800" y="61722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Group 273"/>
          <p:cNvGrpSpPr/>
          <p:nvPr/>
        </p:nvGrpSpPr>
        <p:grpSpPr>
          <a:xfrm>
            <a:off x="8610600" y="9829800"/>
            <a:ext cx="5181600" cy="1066800"/>
            <a:chOff x="7086600" y="9372600"/>
            <a:chExt cx="5181600" cy="1066800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7086600" y="9982200"/>
              <a:ext cx="2743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5400000" flipH="1" flipV="1">
              <a:off x="9525000" y="96774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7086600" y="98298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7086600" y="101346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5400000" flipH="1" flipV="1">
              <a:off x="9829800" y="9829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7086600" y="96774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7086600" y="95250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086600" y="93726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5400000" flipH="1" flipV="1">
              <a:off x="10134600" y="99822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5400000" flipH="1" flipV="1">
              <a:off x="10439400" y="101346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7086600" y="10287000"/>
              <a:ext cx="3352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>
              <a:off x="7086600" y="104394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 flipH="1" flipV="1">
              <a:off x="8534400" y="960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5400000" flipH="1" flipV="1">
              <a:off x="8839200" y="960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5400000" flipH="1" flipV="1">
              <a:off x="9144000" y="960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5400000" flipH="1" flipV="1">
              <a:off x="9448800" y="96012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 flipV="1">
              <a:off x="11049000" y="99822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 flipV="1">
              <a:off x="11049000" y="101346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 flipV="1">
              <a:off x="11049000" y="102870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H="1" flipV="1">
              <a:off x="11049000" y="1043940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10744200" y="9829800"/>
              <a:ext cx="15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H="1" flipV="1">
              <a:off x="10439400" y="96774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flipH="1" flipV="1">
              <a:off x="10134600" y="9525000"/>
              <a:ext cx="2133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 flipV="1">
              <a:off x="9829800" y="9372600"/>
              <a:ext cx="2438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3" name="Straight Connector 342"/>
          <p:cNvCxnSpPr/>
          <p:nvPr/>
        </p:nvCxnSpPr>
        <p:spPr>
          <a:xfrm>
            <a:off x="8610600" y="92202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rot="5400000" flipH="1" flipV="1">
            <a:off x="11049000" y="8915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/>
        </p:nvCxnSpPr>
        <p:spPr>
          <a:xfrm>
            <a:off x="8610600" y="9067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/>
        </p:nvCxnSpPr>
        <p:spPr>
          <a:xfrm>
            <a:off x="8610600" y="93726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rot="5400000" flipH="1" flipV="1">
            <a:off x="11353800" y="90678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>
            <a:off x="8610600" y="8915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>
            <a:off x="8610600" y="8763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8610600" y="8610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rot="5400000" flipH="1" flipV="1">
            <a:off x="11658600" y="9220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rot="5400000" flipH="1" flipV="1">
            <a:off x="11963400" y="9372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8610600" y="95250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8610600" y="96774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rot="5400000" flipH="1" flipV="1">
            <a:off x="10058400" y="8839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 rot="5400000" flipH="1" flipV="1">
            <a:off x="10363200" y="8839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/>
        </p:nvCxnSpPr>
        <p:spPr>
          <a:xfrm rot="5400000" flipH="1" flipV="1">
            <a:off x="10668000" y="8839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>
          <a:xfrm rot="5400000" flipH="1" flipV="1">
            <a:off x="10972800" y="8839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flipH="1" flipV="1">
            <a:off x="12573000" y="9220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flipH="1" flipV="1">
            <a:off x="12573000" y="9372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H="1" flipV="1">
            <a:off x="12573000" y="9525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flipH="1" flipV="1">
            <a:off x="12573000" y="9677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/>
        </p:nvCxnSpPr>
        <p:spPr>
          <a:xfrm flipH="1" flipV="1">
            <a:off x="12268200" y="90678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/>
        </p:nvCxnSpPr>
        <p:spPr>
          <a:xfrm flipH="1" flipV="1">
            <a:off x="11963400" y="89154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flipH="1" flipV="1">
            <a:off x="11658600" y="87630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 flipH="1" flipV="1">
            <a:off x="11353800" y="8610600"/>
            <a:ext cx="243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/>
        </p:nvCxnSpPr>
        <p:spPr>
          <a:xfrm>
            <a:off x="7772400" y="61722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7772400" y="63246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7772400" y="6477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>
            <a:off x="7772400" y="66294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>
            <a:off x="7772400" y="67818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7772400" y="69342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7772400" y="70866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7772400" y="7239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/>
          <p:nvPr/>
        </p:nvCxnSpPr>
        <p:spPr>
          <a:xfrm>
            <a:off x="7772400" y="73914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>
            <a:off x="7772400" y="75438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>
            <a:off x="7772400" y="76962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>
          <a:xfrm>
            <a:off x="7772400" y="78486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7772400" y="80010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7772400" y="81534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7772400" y="83058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7772400" y="8458200"/>
            <a:ext cx="792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/>
          <p:cNvSpPr/>
          <p:nvPr/>
        </p:nvSpPr>
        <p:spPr>
          <a:xfrm>
            <a:off x="9829800" y="8610600"/>
            <a:ext cx="304800" cy="4572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6" name="Straight Connector 425"/>
          <p:cNvCxnSpPr/>
          <p:nvPr/>
        </p:nvCxnSpPr>
        <p:spPr>
          <a:xfrm>
            <a:off x="1981200" y="35052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/>
        </p:nvCxnSpPr>
        <p:spPr>
          <a:xfrm rot="5400000" flipH="1" flipV="1">
            <a:off x="4419600" y="3200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/>
        </p:nvCxnSpPr>
        <p:spPr>
          <a:xfrm>
            <a:off x="3200400" y="3352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/>
        </p:nvCxnSpPr>
        <p:spPr>
          <a:xfrm>
            <a:off x="1981200" y="36576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 rot="5400000" flipH="1" flipV="1">
            <a:off x="4724400" y="33528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3200400" y="3200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3200400" y="3048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>
            <a:off x="3200400" y="2895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 rot="5400000" flipH="1" flipV="1">
            <a:off x="5029200" y="3505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 rot="5400000" flipH="1" flipV="1">
            <a:off x="5334000" y="3657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1981200" y="38100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>
            <a:off x="1981200" y="39624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/>
        </p:nvCxnSpPr>
        <p:spPr>
          <a:xfrm flipH="1">
            <a:off x="9296400" y="35052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/>
        </p:nvCxnSpPr>
        <p:spPr>
          <a:xfrm rot="16200000" flipV="1">
            <a:off x="8991600" y="3200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/>
        </p:nvCxnSpPr>
        <p:spPr>
          <a:xfrm flipH="1">
            <a:off x="9601200" y="3352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/>
        </p:nvCxnSpPr>
        <p:spPr>
          <a:xfrm flipH="1">
            <a:off x="8991600" y="36576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/>
        </p:nvCxnSpPr>
        <p:spPr>
          <a:xfrm rot="16200000" flipV="1">
            <a:off x="8686800" y="33528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/>
        </p:nvCxnSpPr>
        <p:spPr>
          <a:xfrm flipH="1">
            <a:off x="9601200" y="3200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 flipH="1">
            <a:off x="9601200" y="3048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 flipH="1">
            <a:off x="9601200" y="28956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 rot="16200000" flipV="1">
            <a:off x="8382000" y="3505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 rot="16200000" flipV="1">
            <a:off x="8077200" y="3657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H="1">
            <a:off x="8686800" y="38100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flipH="1">
            <a:off x="8382000" y="39624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 flipV="1">
            <a:off x="1981200" y="21336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 rot="16200000" flipH="1">
            <a:off x="4419600" y="2438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 flipV="1">
            <a:off x="3200400" y="2286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/>
          <p:cNvCxnSpPr/>
          <p:nvPr/>
        </p:nvCxnSpPr>
        <p:spPr>
          <a:xfrm flipV="1">
            <a:off x="1981200" y="19812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 rot="16200000" flipH="1">
            <a:off x="4724400" y="2286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 flipV="1">
            <a:off x="3200400" y="243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/>
          <p:cNvCxnSpPr/>
          <p:nvPr/>
        </p:nvCxnSpPr>
        <p:spPr>
          <a:xfrm flipV="1">
            <a:off x="3200400" y="2590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/>
          <p:cNvCxnSpPr/>
          <p:nvPr/>
        </p:nvCxnSpPr>
        <p:spPr>
          <a:xfrm flipV="1">
            <a:off x="3200400" y="2743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/>
          <p:cNvCxnSpPr/>
          <p:nvPr/>
        </p:nvCxnSpPr>
        <p:spPr>
          <a:xfrm rot="16200000" flipH="1">
            <a:off x="5029200" y="2133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/>
          <p:cNvCxnSpPr/>
          <p:nvPr/>
        </p:nvCxnSpPr>
        <p:spPr>
          <a:xfrm rot="16200000" flipH="1">
            <a:off x="5334000" y="1981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/>
          <p:nvPr/>
        </p:nvCxnSpPr>
        <p:spPr>
          <a:xfrm flipV="1">
            <a:off x="1981200" y="18288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 flipV="1">
            <a:off x="1981200" y="16764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 flipH="1" flipV="1">
            <a:off x="9296400" y="2133600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/>
          <p:cNvCxnSpPr/>
          <p:nvPr/>
        </p:nvCxnSpPr>
        <p:spPr>
          <a:xfrm rot="5400000">
            <a:off x="8991600" y="24384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/>
          <p:cNvCxnSpPr/>
          <p:nvPr/>
        </p:nvCxnSpPr>
        <p:spPr>
          <a:xfrm flipH="1" flipV="1">
            <a:off x="9601200" y="22860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/>
          <p:cNvCxnSpPr/>
          <p:nvPr/>
        </p:nvCxnSpPr>
        <p:spPr>
          <a:xfrm flipH="1" flipV="1">
            <a:off x="8991600" y="19812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 rot="5400000">
            <a:off x="8686800" y="22860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/>
        </p:nvCxnSpPr>
        <p:spPr>
          <a:xfrm flipH="1" flipV="1">
            <a:off x="9601200" y="24384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 flipH="1" flipV="1">
            <a:off x="9601200" y="25908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/>
          <p:cNvCxnSpPr/>
          <p:nvPr/>
        </p:nvCxnSpPr>
        <p:spPr>
          <a:xfrm flipH="1" flipV="1">
            <a:off x="9601200" y="2743200"/>
            <a:ext cx="1219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>
          <a:xfrm rot="5400000">
            <a:off x="8382000" y="21336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/>
          <p:cNvCxnSpPr/>
          <p:nvPr/>
        </p:nvCxnSpPr>
        <p:spPr>
          <a:xfrm rot="5400000">
            <a:off x="8077200" y="198120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/>
          <p:nvPr/>
        </p:nvCxnSpPr>
        <p:spPr>
          <a:xfrm flipH="1" flipV="1">
            <a:off x="8686800" y="1828800"/>
            <a:ext cx="3352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/>
          <p:nvPr/>
        </p:nvCxnSpPr>
        <p:spPr>
          <a:xfrm flipH="1" flipV="1">
            <a:off x="8382000" y="1676400"/>
            <a:ext cx="3657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Rectangle 490"/>
          <p:cNvSpPr/>
          <p:nvPr/>
        </p:nvSpPr>
        <p:spPr>
          <a:xfrm>
            <a:off x="4724400" y="2743200"/>
            <a:ext cx="4572000" cy="1524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/>
          <p:cNvSpPr/>
          <p:nvPr/>
        </p:nvSpPr>
        <p:spPr>
          <a:xfrm>
            <a:off x="9296400" y="2286000"/>
            <a:ext cx="304800" cy="10668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3" name="Straight Connector 492"/>
          <p:cNvCxnSpPr/>
          <p:nvPr/>
        </p:nvCxnSpPr>
        <p:spPr>
          <a:xfrm rot="16200000" flipV="1">
            <a:off x="8000999" y="25908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/>
        </p:nvCxnSpPr>
        <p:spPr>
          <a:xfrm rot="16200000" flipV="1">
            <a:off x="7696199" y="25908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/>
        </p:nvCxnSpPr>
        <p:spPr>
          <a:xfrm rot="16200000" flipV="1">
            <a:off x="7391399" y="25908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rot="16200000" flipV="1">
            <a:off x="7086599" y="25908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rot="5400000">
            <a:off x="6781800" y="3047999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 rot="5400000">
            <a:off x="6477000" y="3047999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rot="5400000">
            <a:off x="6172200" y="3047999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rot="5400000">
            <a:off x="5867400" y="3047999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rot="5400000">
            <a:off x="6781800" y="2590799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/>
          <p:nvPr/>
        </p:nvCxnSpPr>
        <p:spPr>
          <a:xfrm rot="5400000">
            <a:off x="6477000" y="2590799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 rot="5400000">
            <a:off x="6172200" y="2590799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 rot="5400000">
            <a:off x="5867400" y="2590799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rot="5400000">
            <a:off x="8000999" y="3048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/>
        </p:nvCxnSpPr>
        <p:spPr>
          <a:xfrm rot="5400000">
            <a:off x="7696199" y="3048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/>
        </p:nvCxnSpPr>
        <p:spPr>
          <a:xfrm rot="5400000">
            <a:off x="7391399" y="3048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 rot="5400000">
            <a:off x="7086599" y="30480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Oval 508"/>
          <p:cNvSpPr/>
          <p:nvPr/>
        </p:nvSpPr>
        <p:spPr>
          <a:xfrm>
            <a:off x="9753600" y="82296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7391400" y="2057400"/>
            <a:ext cx="4572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 512"/>
          <p:cNvSpPr/>
          <p:nvPr/>
        </p:nvSpPr>
        <p:spPr>
          <a:xfrm>
            <a:off x="4419600" y="2286000"/>
            <a:ext cx="304800" cy="10668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/>
          <p:cNvSpPr/>
          <p:nvPr/>
        </p:nvSpPr>
        <p:spPr>
          <a:xfrm>
            <a:off x="9829800" y="9829800"/>
            <a:ext cx="304800" cy="4572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Rectangle 514"/>
          <p:cNvSpPr/>
          <p:nvPr/>
        </p:nvSpPr>
        <p:spPr>
          <a:xfrm>
            <a:off x="12268200" y="9220200"/>
            <a:ext cx="304800" cy="4572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Rectangle 515"/>
          <p:cNvSpPr/>
          <p:nvPr/>
        </p:nvSpPr>
        <p:spPr>
          <a:xfrm>
            <a:off x="12268200" y="10439400"/>
            <a:ext cx="304800" cy="4572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6"/>
            <a:ext cx="18288000" cy="2286000"/>
          </a:xfrm>
        </p:spPr>
        <p:txBody>
          <a:bodyPr/>
          <a:lstStyle/>
          <a:p>
            <a:r>
              <a:rPr lang="en-US" sz="13800" b="1" dirty="0" err="1" smtClean="0">
                <a:solidFill>
                  <a:srgbClr val="FF0000"/>
                </a:solidFill>
              </a:rPr>
              <a:t>Defectivity</a:t>
            </a:r>
            <a:r>
              <a:rPr lang="en-US" sz="13800" b="1" dirty="0" smtClean="0">
                <a:solidFill>
                  <a:srgbClr val="FF0000"/>
                </a:solidFill>
              </a:rPr>
              <a:t> handling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There are no isolated tiles in a quilt architecture</a:t>
            </a:r>
          </a:p>
          <a:p>
            <a:r>
              <a:rPr lang="en-US" sz="4800" dirty="0" smtClean="0"/>
              <a:t>3D Cross-point memories can repair WL-BL shorts</a:t>
            </a:r>
          </a:p>
          <a:p>
            <a:pPr lvl="1"/>
            <a:r>
              <a:rPr lang="en-US" sz="4400" dirty="0" smtClean="0"/>
              <a:t>This has been the primary reason to repair entire tiles in planar technologies.</a:t>
            </a:r>
          </a:p>
          <a:p>
            <a:pPr lvl="1"/>
            <a:r>
              <a:rPr lang="en-US" sz="4400" dirty="0" smtClean="0"/>
              <a:t>Defects in the memory layers do not affect CMOS supply lines.</a:t>
            </a:r>
          </a:p>
          <a:p>
            <a:r>
              <a:rPr lang="en-US" sz="4800" dirty="0" smtClean="0"/>
              <a:t>CMOS defect rates are low compared to array defect rates.</a:t>
            </a:r>
          </a:p>
          <a:p>
            <a:pPr lvl="1"/>
            <a:r>
              <a:rPr lang="en-US" sz="4400" dirty="0" smtClean="0"/>
              <a:t>PCM yield group estimates no significant yield loss due to this restriction</a:t>
            </a:r>
          </a:p>
          <a:p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1F0B8-2BF6-4299-8814-8EFEE0AA8B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36F332C977745911AD0A34C34E03C" ma:contentTypeVersion="1" ma:contentTypeDescription="Create a new document." ma:contentTypeScope="" ma:versionID="1a68839e67896143e5220ac1556f3a86">
  <xsd:schema xmlns:xsd="http://www.w3.org/2001/XMLSchema" xmlns:xs="http://www.w3.org/2001/XMLSchema" xmlns:p="http://schemas.microsoft.com/office/2006/metadata/properties" xmlns:ns2="f4973e3c-96bf-4761-923f-28627cd3c8dd" targetNamespace="http://schemas.microsoft.com/office/2006/metadata/properties" ma:root="true" ma:fieldsID="b1024dd096b8cd6228c6d2dac8acd1a6" ns2:_="">
    <xsd:import namespace="f4973e3c-96bf-4761-923f-28627cd3c8dd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73e3c-96bf-4761-923f-28627cd3c8dd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Design" ma:internalName="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Design"/>
                        <xsd:enumeration value="Datapath"/>
                        <xsd:enumeration value="Algo"/>
                        <xsd:enumeration value="Verification"/>
                        <xsd:enumeration value="Arra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4973e3c-96bf-4761-923f-28627cd3c8dd">
      <Value>Design</Value>
    </Category>
  </documentManagement>
</p:properties>
</file>

<file path=customXml/itemProps1.xml><?xml version="1.0" encoding="utf-8"?>
<ds:datastoreItem xmlns:ds="http://schemas.openxmlformats.org/officeDocument/2006/customXml" ds:itemID="{3F86341C-59A9-47EC-A8D9-3A23F6227555}"/>
</file>

<file path=customXml/itemProps2.xml><?xml version="1.0" encoding="utf-8"?>
<ds:datastoreItem xmlns:ds="http://schemas.openxmlformats.org/officeDocument/2006/customXml" ds:itemID="{FC175D6B-D608-497D-B8E0-479319D53FCF}"/>
</file>

<file path=customXml/itemProps3.xml><?xml version="1.0" encoding="utf-8"?>
<ds:datastoreItem xmlns:ds="http://schemas.openxmlformats.org/officeDocument/2006/customXml" ds:itemID="{205A4D89-7979-4444-BB5E-4E59BF7E6AC1}"/>
</file>

<file path=docProps/app.xml><?xml version="1.0" encoding="utf-8"?>
<Properties xmlns="http://schemas.openxmlformats.org/officeDocument/2006/extended-properties" xmlns:vt="http://schemas.openxmlformats.org/officeDocument/2006/docPropsVTypes">
  <TotalTime>3713</TotalTime>
  <Words>2858</Words>
  <Application>Microsoft Office PowerPoint</Application>
  <PresentationFormat>Custom</PresentationFormat>
  <Paragraphs>641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1_Default Design</vt:lpstr>
      <vt:lpstr>Slide</vt:lpstr>
      <vt:lpstr>Equation</vt:lpstr>
      <vt:lpstr>Quilt vs External comparison (01-20-11)</vt:lpstr>
      <vt:lpstr>Socket Complexity</vt:lpstr>
      <vt:lpstr>Slide 3</vt:lpstr>
      <vt:lpstr>Slide 4</vt:lpstr>
      <vt:lpstr>Compatible with SADP – various options evaluated</vt:lpstr>
      <vt:lpstr>Slide 6</vt:lpstr>
      <vt:lpstr>Slide 7</vt:lpstr>
      <vt:lpstr>Slide 8</vt:lpstr>
      <vt:lpstr>Defectivity handling</vt:lpstr>
      <vt:lpstr>Slide 10</vt:lpstr>
      <vt:lpstr>Slide 11</vt:lpstr>
      <vt:lpstr>Replacing Bad Clusters</vt:lpstr>
      <vt:lpstr>Budget IR drop, Leakage, CMOS</vt:lpstr>
      <vt:lpstr>Slide 14</vt:lpstr>
      <vt:lpstr>Slide 15</vt:lpstr>
      <vt:lpstr>Slide 16</vt:lpstr>
      <vt:lpstr>Metallization</vt:lpstr>
      <vt:lpstr>Slide 18</vt:lpstr>
      <vt:lpstr>Why?</vt:lpstr>
      <vt:lpstr>Slide 20</vt:lpstr>
      <vt:lpstr>Die Size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Design Complexity</vt:lpstr>
      <vt:lpstr>Slide 31</vt:lpstr>
      <vt:lpstr>Slide 32</vt:lpstr>
      <vt:lpstr>Slide 33</vt:lpstr>
      <vt:lpstr>Slide 34</vt:lpstr>
      <vt:lpstr>other</vt:lpstr>
      <vt:lpstr>Design path choices</vt:lpstr>
      <vt:lpstr>Slide 37</vt:lpstr>
      <vt:lpstr>Slide 38</vt:lpstr>
      <vt:lpstr>Slide 39</vt:lpstr>
      <vt:lpstr>Tile with patch / tile level LV</vt:lpstr>
    </vt:vector>
  </TitlesOfParts>
  <Company>Micron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Quilt vs External comparison (01-20-11)</dc:title>
  <dc:creator>Hernan A. Castro</dc:creator>
  <cp:lastModifiedBy>Hernan A. Castro</cp:lastModifiedBy>
  <cp:revision>80</cp:revision>
  <dcterms:created xsi:type="dcterms:W3CDTF">2011-07-14T01:33:56Z</dcterms:created>
  <dcterms:modified xsi:type="dcterms:W3CDTF">2012-07-14T14:59:37Z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0x0101002C436F332C977745911AD0A34C34E03C</vt:lpwstr>
  </property>
</Properties>
</file>