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1"/>
  </p:notesMasterIdLst>
  <p:sldIdLst>
    <p:sldId id="357" r:id="rId2"/>
    <p:sldId id="318" r:id="rId3"/>
    <p:sldId id="319" r:id="rId4"/>
    <p:sldId id="320" r:id="rId5"/>
    <p:sldId id="321" r:id="rId6"/>
    <p:sldId id="323" r:id="rId7"/>
    <p:sldId id="324" r:id="rId8"/>
    <p:sldId id="325" r:id="rId9"/>
    <p:sldId id="326" r:id="rId10"/>
    <p:sldId id="333" r:id="rId11"/>
    <p:sldId id="343" r:id="rId12"/>
    <p:sldId id="327" r:id="rId13"/>
    <p:sldId id="328" r:id="rId14"/>
    <p:sldId id="329" r:id="rId15"/>
    <p:sldId id="358" r:id="rId16"/>
    <p:sldId id="359" r:id="rId17"/>
    <p:sldId id="360" r:id="rId18"/>
    <p:sldId id="361" r:id="rId19"/>
    <p:sldId id="330" r:id="rId20"/>
    <p:sldId id="331" r:id="rId21"/>
    <p:sldId id="337" r:id="rId22"/>
    <p:sldId id="338" r:id="rId23"/>
    <p:sldId id="339" r:id="rId24"/>
    <p:sldId id="347" r:id="rId25"/>
    <p:sldId id="344" r:id="rId26"/>
    <p:sldId id="348" r:id="rId27"/>
    <p:sldId id="345" r:id="rId28"/>
    <p:sldId id="346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32" r:id="rId37"/>
    <p:sldId id="334" r:id="rId38"/>
    <p:sldId id="356" r:id="rId39"/>
    <p:sldId id="27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2429" autoAdjust="0"/>
  </p:normalViewPr>
  <p:slideViewPr>
    <p:cSldViewPr>
      <p:cViewPr>
        <p:scale>
          <a:sx n="100" d="100"/>
          <a:sy n="100" d="100"/>
        </p:scale>
        <p:origin x="-194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F2E2F-EC2E-4259-AB4D-F4E29C5825F9}" type="datetimeFigureOut">
              <a:rPr lang="en-US" smtClean="0"/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AE387-208E-4DB7-9002-34A07000B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3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this isn’t free…. we have to open the WL</a:t>
            </a:r>
            <a:r>
              <a:rPr lang="en-US" baseline="0" dirty="0" smtClean="0"/>
              <a:t> squares for space of BL socket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E387-208E-4DB7-9002-34A07000B3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this isn’t free…. we have to open the WL</a:t>
            </a:r>
            <a:r>
              <a:rPr lang="en-US" baseline="0" dirty="0" smtClean="0"/>
              <a:t> squares for space of BL socket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E387-208E-4DB7-9002-34A07000B3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this isn’t free…. we have to open the WL</a:t>
            </a:r>
            <a:r>
              <a:rPr lang="en-US" baseline="0" dirty="0" smtClean="0"/>
              <a:t> squares for space of BL socket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E387-208E-4DB7-9002-34A07000B3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this isn’t free…. we have to open the WL</a:t>
            </a:r>
            <a:r>
              <a:rPr lang="en-US" baseline="0" dirty="0" smtClean="0"/>
              <a:t> squares for space of BL socket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E387-208E-4DB7-9002-34A07000B3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E387-208E-4DB7-9002-34A07000B3F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65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09700" y="881063"/>
            <a:ext cx="4038600" cy="3030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BDF321-4E8C-47F2-9D88-A0981AB4233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</a:t>
            </a:r>
            <a:r>
              <a:rPr lang="en-US" baseline="0" dirty="0" smtClean="0"/>
              <a:t> Chip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AE387-208E-4DB7-9002-34A07000B3F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9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13EF8-B25A-49BF-90C3-12A6951482B5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0991B-CC7D-402A-A27B-D38D55E95621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76200"/>
            <a:ext cx="2060575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29325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F68E7-A73D-48D2-A566-83BC2EEB3BA2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9900" y="685800"/>
            <a:ext cx="8229600" cy="5638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853A2-8418-411B-9534-1ACD70D09CD0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9900" y="685800"/>
            <a:ext cx="4038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685800"/>
            <a:ext cx="4038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5E03E-64D4-48ED-BDBF-23F04377180A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75171-C56F-457D-A9C4-CED1311E17E7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79022-F2F0-4324-A52A-9CA09093297A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685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685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F4C6F-02E1-4A58-852C-9022AF7D6AD3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42D288-5F0A-4E5C-8491-42CA4F9F4FAA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DB4D1-562D-4308-8E9B-A699FA8B677D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37A6B-0631-486D-9248-CB891A22537A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448C-24C8-4127-AC11-558F48CA4850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FD3BA-1147-4FA3-BAFB-E25CFC95DD7A}" type="datetime1">
              <a:rPr lang="en-US" smtClean="0"/>
              <a:t>3/20/2015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6858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0100" y="6578600"/>
            <a:ext cx="2921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1">
                <a:solidFill>
                  <a:srgbClr val="FF0000"/>
                </a:solidFill>
                <a:latin typeface="+mn-lt"/>
                <a:ea typeface="MS PGothic" pitchFamily="34" charset="-128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4800" y="6575425"/>
            <a:ext cx="1293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  <a:ea typeface="MS PGothic" pitchFamily="34" charset="-128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330325" y="6451600"/>
            <a:ext cx="6981825" cy="106363"/>
          </a:xfrm>
          <a:prstGeom prst="rect">
            <a:avLst/>
          </a:prstGeom>
          <a:gradFill rotWithShape="0">
            <a:gsLst>
              <a:gs pos="0">
                <a:srgbClr val="0020E0"/>
              </a:gs>
              <a:gs pos="100000">
                <a:srgbClr val="0020E0">
                  <a:gamma/>
                  <a:tint val="30196"/>
                  <a:invGamma/>
                </a:srgbClr>
              </a:gs>
            </a:gsLst>
            <a:lin ang="5400000" scaled="1"/>
          </a:gra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0" lang="en-US">
              <a:ea typeface="+mn-ea"/>
            </a:endParaRPr>
          </a:p>
        </p:txBody>
      </p:sp>
      <p:pic>
        <p:nvPicPr>
          <p:cNvPr id="2" name="Picture 5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6323013"/>
            <a:ext cx="838200" cy="53498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076" name="Rectangle 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2413" y="6583363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  <a:ea typeface="MS PGothic" pitchFamily="34" charset="-128"/>
              </a:defRPr>
            </a:lvl1pPr>
          </a:lstStyle>
          <a:p>
            <a:fld id="{B87583D8-DA80-4BE2-B3DD-5B41EC7F7BAC}" type="datetime1">
              <a:rPr lang="en-US" smtClean="0"/>
              <a:t>3/20/2015</a:t>
            </a:fld>
            <a:endParaRPr lang="en-US"/>
          </a:p>
        </p:txBody>
      </p:sp>
      <p:pic>
        <p:nvPicPr>
          <p:cNvPr id="1033" name="Picture 53" descr="logo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8263" y="6446838"/>
            <a:ext cx="11890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66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66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66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66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66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66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66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66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S26A Core Architecture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20,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5: Rotate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442522" y="1299112"/>
            <a:ext cx="3658658" cy="3654901"/>
            <a:chOff x="3442522" y="1299112"/>
            <a:chExt cx="3658658" cy="3654901"/>
          </a:xfrm>
        </p:grpSpPr>
        <p:grpSp>
          <p:nvGrpSpPr>
            <p:cNvPr id="11" name="Group 10"/>
            <p:cNvGrpSpPr/>
            <p:nvPr/>
          </p:nvGrpSpPr>
          <p:grpSpPr>
            <a:xfrm>
              <a:off x="3442522" y="1299112"/>
              <a:ext cx="3658658" cy="3654901"/>
              <a:chOff x="3442522" y="1299112"/>
              <a:chExt cx="3658658" cy="3654901"/>
            </a:xfrm>
          </p:grpSpPr>
          <p:grpSp>
            <p:nvGrpSpPr>
              <p:cNvPr id="44" name="Group 43"/>
              <p:cNvGrpSpPr/>
              <p:nvPr/>
            </p:nvGrpSpPr>
            <p:grpSpPr>
              <a:xfrm rot="5400000">
                <a:off x="5389529" y="501860"/>
                <a:ext cx="914400" cy="2508903"/>
                <a:chOff x="7086600" y="4419600"/>
                <a:chExt cx="914400" cy="2508903"/>
              </a:xfrm>
            </p:grpSpPr>
            <p:sp>
              <p:nvSpPr>
                <p:cNvPr id="108" name="Rectangle 107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7100773" y="6471303"/>
                  <a:ext cx="886968" cy="457200"/>
                </a:xfrm>
                <a:prstGeom prst="rect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6" name="Rectangle 45"/>
              <p:cNvSpPr/>
              <p:nvPr/>
            </p:nvSpPr>
            <p:spPr>
              <a:xfrm rot="5400000">
                <a:off x="5275941" y="1303738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 rot="5400000">
                <a:off x="5167644" y="503058"/>
                <a:ext cx="914400" cy="2526604"/>
                <a:chOff x="7086600" y="2807396"/>
                <a:chExt cx="914400" cy="2526604"/>
              </a:xfrm>
            </p:grpSpPr>
            <p:sp>
              <p:nvSpPr>
                <p:cNvPr id="104" name="Rectangle 103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7089430" y="2807396"/>
                  <a:ext cx="886968" cy="457200"/>
                </a:xfrm>
                <a:prstGeom prst="rect">
                  <a:avLst/>
                </a:prstGeom>
                <a:solidFill>
                  <a:srgbClr val="0070C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3" name="Rectangle 52"/>
              <p:cNvSpPr/>
              <p:nvPr/>
            </p:nvSpPr>
            <p:spPr>
              <a:xfrm rot="5400000">
                <a:off x="3446226" y="1309575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 rot="5400000">
                <a:off x="5268676" y="2208779"/>
                <a:ext cx="914400" cy="914400"/>
                <a:chOff x="7086600" y="4419600"/>
                <a:chExt cx="914400" cy="91440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7100773" y="4648200"/>
                  <a:ext cx="886968" cy="457200"/>
                </a:xfrm>
                <a:prstGeom prst="rect">
                  <a:avLst/>
                </a:prstGeom>
                <a:solidFill>
                  <a:srgbClr val="0070C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9" name="Rectangle 48"/>
              <p:cNvSpPr/>
              <p:nvPr/>
            </p:nvSpPr>
            <p:spPr>
              <a:xfrm rot="16200000">
                <a:off x="6183991" y="2219084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6200000">
                <a:off x="4354276" y="2212301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 rot="5400000">
                <a:off x="3442522" y="2214524"/>
                <a:ext cx="914400" cy="914400"/>
                <a:chOff x="7086600" y="4419600"/>
                <a:chExt cx="914400" cy="914400"/>
              </a:xfrm>
            </p:grpSpPr>
            <p:sp>
              <p:nvSpPr>
                <p:cNvPr id="102" name="Rectangle 101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7100773" y="4648200"/>
                  <a:ext cx="886968" cy="457200"/>
                </a:xfrm>
                <a:prstGeom prst="rect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 rot="5400000">
                <a:off x="5389529" y="2326949"/>
                <a:ext cx="914400" cy="2508903"/>
                <a:chOff x="7086600" y="4419600"/>
                <a:chExt cx="914400" cy="2508903"/>
              </a:xfrm>
            </p:grpSpPr>
            <p:sp>
              <p:nvSpPr>
                <p:cNvPr id="96" name="Rectangle 95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7100773" y="6471303"/>
                  <a:ext cx="886968" cy="457200"/>
                </a:xfrm>
                <a:prstGeom prst="rect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4" name="Rectangle 63"/>
              <p:cNvSpPr/>
              <p:nvPr/>
            </p:nvSpPr>
            <p:spPr>
              <a:xfrm rot="5400000">
                <a:off x="5275941" y="3128827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 rot="5400000">
                <a:off x="5165884" y="2326389"/>
                <a:ext cx="917922" cy="2526602"/>
                <a:chOff x="7083078" y="2807398"/>
                <a:chExt cx="917922" cy="2526602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7083078" y="2807398"/>
                  <a:ext cx="886968" cy="457200"/>
                </a:xfrm>
                <a:prstGeom prst="rect">
                  <a:avLst/>
                </a:prstGeom>
                <a:solidFill>
                  <a:srgbClr val="0070C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8" name="Rectangle 67"/>
              <p:cNvSpPr/>
              <p:nvPr/>
            </p:nvSpPr>
            <p:spPr>
              <a:xfrm rot="5400000">
                <a:off x="3446226" y="3134664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 rot="5400000">
                <a:off x="5268676" y="4033868"/>
                <a:ext cx="914400" cy="914400"/>
                <a:chOff x="7086600" y="4419600"/>
                <a:chExt cx="914400" cy="914400"/>
              </a:xfrm>
            </p:grpSpPr>
            <p:sp>
              <p:nvSpPr>
                <p:cNvPr id="94" name="Rectangle 93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7100773" y="4648200"/>
                  <a:ext cx="886968" cy="457200"/>
                </a:xfrm>
                <a:prstGeom prst="rect">
                  <a:avLst/>
                </a:prstGeom>
                <a:solidFill>
                  <a:srgbClr val="0070C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7" name="Rectangle 66"/>
              <p:cNvSpPr/>
              <p:nvPr/>
            </p:nvSpPr>
            <p:spPr>
              <a:xfrm rot="16200000">
                <a:off x="6183991" y="4031553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16200000">
                <a:off x="4354276" y="403739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 rot="5400000">
                <a:off x="3442522" y="4039613"/>
                <a:ext cx="914400" cy="914400"/>
                <a:chOff x="7086600" y="4419600"/>
                <a:chExt cx="914400" cy="9144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7100773" y="4648200"/>
                  <a:ext cx="886968" cy="457200"/>
                </a:xfrm>
                <a:prstGeom prst="rect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>
                <a:off x="4377393" y="2440167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192373" y="2440167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289758" y="1542545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456238" y="1544012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459942" y="3352800"/>
              <a:ext cx="3613806" cy="1376227"/>
              <a:chOff x="3459942" y="3352800"/>
              <a:chExt cx="3613806" cy="137622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3459942" y="33528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299812" y="336285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367992" y="426867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186780" y="4271827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110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S26A 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685800"/>
            <a:ext cx="8229600" cy="2819400"/>
          </a:xfrm>
        </p:spPr>
        <p:txBody>
          <a:bodyPr/>
          <a:lstStyle/>
          <a:p>
            <a:r>
              <a:rPr lang="en-US" sz="2400" dirty="0" smtClean="0"/>
              <a:t>A S26A tile has 4 times more cells than a S15C tile (2x for 4k WL and 2x for extra BL deck)</a:t>
            </a:r>
          </a:p>
          <a:p>
            <a:r>
              <a:rPr lang="en-US" sz="2400" dirty="0" smtClean="0"/>
              <a:t>The S26A tile has the same size and functionality as a S15C stick.</a:t>
            </a:r>
          </a:p>
          <a:p>
            <a:r>
              <a:rPr lang="en-US" sz="2400" dirty="0" smtClean="0"/>
              <a:t>The terms </a:t>
            </a:r>
            <a:r>
              <a:rPr lang="en-US" sz="2400" i="1" dirty="0" smtClean="0"/>
              <a:t>stick</a:t>
            </a:r>
            <a:r>
              <a:rPr lang="en-US" sz="2400" dirty="0" smtClean="0"/>
              <a:t> and </a:t>
            </a:r>
            <a:r>
              <a:rPr lang="en-US" sz="2400" i="1" dirty="0" smtClean="0"/>
              <a:t>slice</a:t>
            </a:r>
            <a:r>
              <a:rPr lang="en-US" sz="2400" dirty="0" smtClean="0"/>
              <a:t> have been abandoned on S26A.</a:t>
            </a:r>
          </a:p>
          <a:p>
            <a:r>
              <a:rPr lang="en-US" sz="2400" dirty="0" smtClean="0"/>
              <a:t>S26A tiles are arranged in 8 by 16 array instead of the S15C’s 128 by 1 array.</a:t>
            </a:r>
            <a:endParaRPr lang="en-US" sz="24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286000" y="4114800"/>
            <a:ext cx="3657600" cy="1828800"/>
            <a:chOff x="2286000" y="4114800"/>
            <a:chExt cx="3657600" cy="1828800"/>
          </a:xfrm>
        </p:grpSpPr>
        <p:sp>
          <p:nvSpPr>
            <p:cNvPr id="4" name="Rectangle 3"/>
            <p:cNvSpPr/>
            <p:nvPr/>
          </p:nvSpPr>
          <p:spPr>
            <a:xfrm>
              <a:off x="2286000" y="4114800"/>
              <a:ext cx="3657600" cy="1828800"/>
            </a:xfrm>
            <a:prstGeom prst="rect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Connector 5"/>
            <p:cNvCxnSpPr>
              <a:stCxn id="4" idx="0"/>
              <a:endCxn id="4" idx="2"/>
            </p:cNvCxnSpPr>
            <p:nvPr/>
          </p:nvCxnSpPr>
          <p:spPr>
            <a:xfrm>
              <a:off x="4114800" y="41148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148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0292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004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432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6576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4864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3434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2578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4290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718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8862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8006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7150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514600" y="4114800"/>
              <a:ext cx="0" cy="18288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114800" y="3200400"/>
              <a:ext cx="0" cy="36576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4114800" y="2743200"/>
              <a:ext cx="0" cy="36576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14800" y="3657600"/>
              <a:ext cx="0" cy="36576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114800" y="3429000"/>
              <a:ext cx="0" cy="36576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114800" y="2971800"/>
              <a:ext cx="0" cy="36576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114800" y="3886200"/>
              <a:ext cx="0" cy="36576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114800" y="2514600"/>
              <a:ext cx="0" cy="3657600"/>
            </a:xfrm>
            <a:prstGeom prst="line">
              <a:avLst/>
            </a:prstGeom>
            <a:ln w="254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3721586" y="60198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05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</a:t>
            </a:r>
            <a:r>
              <a:rPr lang="en-US" dirty="0" err="1" smtClean="0"/>
              <a:t>Bitlines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663663" y="1423860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4366843" y="4339902"/>
            <a:ext cx="5457498" cy="2138724"/>
            <a:chOff x="7109381" y="4317468"/>
            <a:chExt cx="5457498" cy="2138724"/>
          </a:xfrm>
        </p:grpSpPr>
        <p:grpSp>
          <p:nvGrpSpPr>
            <p:cNvPr id="74" name="Group 73"/>
            <p:cNvGrpSpPr/>
            <p:nvPr/>
          </p:nvGrpSpPr>
          <p:grpSpPr>
            <a:xfrm>
              <a:off x="7109381" y="4317468"/>
              <a:ext cx="5457498" cy="2138724"/>
              <a:chOff x="1822557" y="4502992"/>
              <a:chExt cx="5237535" cy="2000624"/>
            </a:xfrm>
          </p:grpSpPr>
          <p:pic>
            <p:nvPicPr>
              <p:cNvPr id="83" name="Picture 1" descr="image0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57" y="4502992"/>
                <a:ext cx="4348163" cy="2000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1981089" y="4645236"/>
                <a:ext cx="1208417" cy="34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BL1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054216" y="5318847"/>
                <a:ext cx="1208417" cy="34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BL0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68452" y="4568107"/>
                <a:ext cx="1591640" cy="34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WL0</a:t>
                </a:r>
                <a:endParaRPr lang="en-US" dirty="0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7866867" y="4800599"/>
              <a:ext cx="2607169" cy="19119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866436" y="5462251"/>
              <a:ext cx="2607169" cy="2030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870744" y="5802962"/>
              <a:ext cx="472339" cy="886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938941" y="5798718"/>
              <a:ext cx="472339" cy="886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961509" y="5796108"/>
              <a:ext cx="472339" cy="886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930628" y="4551794"/>
              <a:ext cx="506816" cy="1151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953196" y="4545602"/>
              <a:ext cx="512096" cy="1045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877812" y="4546949"/>
              <a:ext cx="512096" cy="1045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5132709" y="5144377"/>
            <a:ext cx="512478" cy="252363"/>
          </a:xfrm>
          <a:prstGeom prst="rect">
            <a:avLst/>
          </a:prstGeom>
          <a:solidFill>
            <a:srgbClr val="FF0000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171243" y="5130229"/>
            <a:ext cx="512478" cy="226352"/>
          </a:xfrm>
          <a:prstGeom prst="rect">
            <a:avLst/>
          </a:prstGeom>
          <a:solidFill>
            <a:srgbClr val="FF0000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7207039" y="5131178"/>
            <a:ext cx="512478" cy="226352"/>
          </a:xfrm>
          <a:prstGeom prst="rect">
            <a:avLst/>
          </a:prstGeom>
          <a:solidFill>
            <a:srgbClr val="FF0000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8308529" y="5065229"/>
            <a:ext cx="165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WL1</a:t>
            </a:r>
            <a:endParaRPr lang="en-US" dirty="0"/>
          </a:p>
        </p:txBody>
      </p:sp>
      <p:cxnSp>
        <p:nvCxnSpPr>
          <p:cNvPr id="90" name="Straight Connector 89"/>
          <p:cNvCxnSpPr/>
          <p:nvPr/>
        </p:nvCxnSpPr>
        <p:spPr>
          <a:xfrm flipV="1">
            <a:off x="3872601" y="1282386"/>
            <a:ext cx="457" cy="28294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2142557" y="1289338"/>
            <a:ext cx="3459097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2066804" y="1176490"/>
            <a:ext cx="6476" cy="255844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43732" y="1176490"/>
            <a:ext cx="345909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4346331" y="1753677"/>
            <a:ext cx="142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1k </a:t>
            </a:r>
            <a:r>
              <a:rPr lang="en-US" dirty="0" err="1" smtClean="0"/>
              <a:t>bitlines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366843" y="2661654"/>
            <a:ext cx="142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1k </a:t>
            </a:r>
            <a:r>
              <a:rPr lang="en-US" dirty="0" err="1" smtClean="0"/>
              <a:t>bitlines</a:t>
            </a:r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4321720" y="3532120"/>
            <a:ext cx="142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1k </a:t>
            </a:r>
            <a:r>
              <a:rPr lang="en-US" dirty="0" err="1" smtClean="0"/>
              <a:t>bitlines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 rot="5400000">
            <a:off x="200370" y="5832962"/>
            <a:ext cx="18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1k wordlines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 rot="5400000">
            <a:off x="1119017" y="5825225"/>
            <a:ext cx="18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1k wordlines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 rot="5400000">
            <a:off x="2035245" y="5821675"/>
            <a:ext cx="18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1k wordlines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 rot="5400000">
            <a:off x="2947360" y="5832963"/>
            <a:ext cx="1831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1k wordlines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4426648" y="1073977"/>
            <a:ext cx="971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2k</a:t>
            </a:r>
            <a:endParaRPr lang="en-US" sz="900" dirty="0"/>
          </a:p>
        </p:txBody>
      </p:sp>
      <p:sp>
        <p:nvSpPr>
          <p:cNvPr id="114" name="TextBox 113"/>
          <p:cNvSpPr txBox="1"/>
          <p:nvPr/>
        </p:nvSpPr>
        <p:spPr>
          <a:xfrm>
            <a:off x="2805675" y="1096050"/>
            <a:ext cx="374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2k</a:t>
            </a:r>
            <a:endParaRPr lang="en-US" sz="900" dirty="0"/>
          </a:p>
        </p:txBody>
      </p:sp>
      <p:sp>
        <p:nvSpPr>
          <p:cNvPr id="115" name="TextBox 114"/>
          <p:cNvSpPr txBox="1"/>
          <p:nvPr/>
        </p:nvSpPr>
        <p:spPr>
          <a:xfrm>
            <a:off x="2805675" y="917152"/>
            <a:ext cx="971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2k</a:t>
            </a:r>
            <a:endParaRPr lang="en-US" sz="900" dirty="0"/>
          </a:p>
        </p:txBody>
      </p:sp>
      <p:sp>
        <p:nvSpPr>
          <p:cNvPr id="116" name="TextBox 115"/>
          <p:cNvSpPr txBox="1"/>
          <p:nvPr/>
        </p:nvSpPr>
        <p:spPr>
          <a:xfrm>
            <a:off x="836159" y="939225"/>
            <a:ext cx="374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2k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73333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5" grpId="0"/>
      <p:bldP spid="1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</a:t>
            </a:r>
            <a:r>
              <a:rPr lang="en-US" dirty="0" err="1" smtClean="0"/>
              <a:t>Bitlines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56261" y="1444585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90" name="Straight Connector 89"/>
          <p:cNvCxnSpPr/>
          <p:nvPr/>
        </p:nvCxnSpPr>
        <p:spPr>
          <a:xfrm flipV="1">
            <a:off x="5765199" y="1303111"/>
            <a:ext cx="457" cy="28294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035155" y="1310063"/>
            <a:ext cx="3459097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959402" y="1197215"/>
            <a:ext cx="6476" cy="255844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236330" y="1197215"/>
            <a:ext cx="345909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02198" y="1392325"/>
            <a:ext cx="3733800" cy="96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532678" y="3285132"/>
            <a:ext cx="3716924" cy="2201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/>
          <p:nvPr/>
        </p:nvCxnSpPr>
        <p:spPr>
          <a:xfrm flipH="1" flipV="1">
            <a:off x="4842756" y="2216614"/>
            <a:ext cx="876" cy="141474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112255" y="2223566"/>
            <a:ext cx="3459097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3036502" y="2110718"/>
            <a:ext cx="6476" cy="255844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1313430" y="2110718"/>
            <a:ext cx="345909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148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</a:t>
            </a:r>
            <a:r>
              <a:rPr lang="en-US" dirty="0" err="1" smtClean="0"/>
              <a:t>Bitlines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56261" y="1444585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90" name="Straight Connector 89"/>
          <p:cNvCxnSpPr/>
          <p:nvPr/>
        </p:nvCxnSpPr>
        <p:spPr>
          <a:xfrm flipV="1">
            <a:off x="5765199" y="1303111"/>
            <a:ext cx="457" cy="28294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035155" y="1310063"/>
            <a:ext cx="3459097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959402" y="1197215"/>
            <a:ext cx="0" cy="255844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236330" y="1197215"/>
            <a:ext cx="345909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502198" y="1392325"/>
            <a:ext cx="3733800" cy="968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2532678" y="3285132"/>
            <a:ext cx="3716924" cy="2201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13430" y="2110718"/>
            <a:ext cx="5257922" cy="255844"/>
            <a:chOff x="1313430" y="2110718"/>
            <a:chExt cx="5257922" cy="255844"/>
          </a:xfrm>
        </p:grpSpPr>
        <p:cxnSp>
          <p:nvCxnSpPr>
            <p:cNvPr id="92" name="Straight Connector 91"/>
            <p:cNvCxnSpPr/>
            <p:nvPr/>
          </p:nvCxnSpPr>
          <p:spPr>
            <a:xfrm flipH="1" flipV="1">
              <a:off x="4842756" y="2216614"/>
              <a:ext cx="876" cy="141474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3112255" y="2223566"/>
              <a:ext cx="3459097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036502" y="2110718"/>
              <a:ext cx="0" cy="255844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1313430" y="2110718"/>
              <a:ext cx="3459097" cy="0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10210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0.00225 -0.181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Wordlines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56261" y="1444585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406313" y="2028666"/>
            <a:ext cx="143562" cy="3459097"/>
            <a:chOff x="2406313" y="2028666"/>
            <a:chExt cx="143562" cy="3459097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V="1">
              <a:off x="2478094" y="3694019"/>
              <a:ext cx="0" cy="143562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683717" y="3758215"/>
              <a:ext cx="3459097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300417" y="152399"/>
            <a:ext cx="255844" cy="3459097"/>
            <a:chOff x="2300417" y="152399"/>
            <a:chExt cx="255844" cy="3459097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25101" y="1757264"/>
              <a:ext cx="6476" cy="25584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 flipH="1">
              <a:off x="570869" y="1881948"/>
              <a:ext cx="3459097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541925" y="1371601"/>
            <a:ext cx="916392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85976" y="1375311"/>
            <a:ext cx="1837372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3321791" y="2943980"/>
            <a:ext cx="143562" cy="3459097"/>
            <a:chOff x="2406313" y="2028666"/>
            <a:chExt cx="143562" cy="3459097"/>
          </a:xfrm>
        </p:grpSpPr>
        <p:cxnSp>
          <p:nvCxnSpPr>
            <p:cNvPr id="73" name="Straight Connector 72"/>
            <p:cNvCxnSpPr/>
            <p:nvPr/>
          </p:nvCxnSpPr>
          <p:spPr>
            <a:xfrm rot="16200000" flipV="1">
              <a:off x="2478094" y="3694019"/>
              <a:ext cx="0" cy="143562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683717" y="3758215"/>
              <a:ext cx="3459097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3215895" y="1067713"/>
            <a:ext cx="255844" cy="3459097"/>
            <a:chOff x="2300417" y="152399"/>
            <a:chExt cx="255844" cy="3459097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V="1">
              <a:off x="2425101" y="1757264"/>
              <a:ext cx="6476" cy="25584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570869" y="1881948"/>
              <a:ext cx="3459097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94726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Wordlines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56261" y="1444585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406313" y="2028666"/>
            <a:ext cx="143562" cy="3459097"/>
            <a:chOff x="2406313" y="2028666"/>
            <a:chExt cx="143562" cy="3459097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V="1">
              <a:off x="2478094" y="3694019"/>
              <a:ext cx="0" cy="143562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683717" y="3758215"/>
              <a:ext cx="3459097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300417" y="152399"/>
            <a:ext cx="255844" cy="3459097"/>
            <a:chOff x="2300417" y="152399"/>
            <a:chExt cx="255844" cy="3459097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25101" y="1757264"/>
              <a:ext cx="6476" cy="25584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 flipH="1">
              <a:off x="570869" y="1881948"/>
              <a:ext cx="3459097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541925" y="1371601"/>
            <a:ext cx="916392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385976" y="1375311"/>
            <a:ext cx="1837372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215895" y="1067713"/>
            <a:ext cx="255844" cy="5335364"/>
            <a:chOff x="3215895" y="1067713"/>
            <a:chExt cx="255844" cy="5335364"/>
          </a:xfrm>
        </p:grpSpPr>
        <p:grpSp>
          <p:nvGrpSpPr>
            <p:cNvPr id="72" name="Group 71"/>
            <p:cNvGrpSpPr/>
            <p:nvPr/>
          </p:nvGrpSpPr>
          <p:grpSpPr>
            <a:xfrm>
              <a:off x="3321791" y="2943980"/>
              <a:ext cx="143562" cy="3459097"/>
              <a:chOff x="2406313" y="2028666"/>
              <a:chExt cx="143562" cy="345909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V="1">
                <a:off x="2478094" y="3694019"/>
                <a:ext cx="0" cy="143562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683717" y="3758215"/>
                <a:ext cx="3459097" cy="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3215895" y="1067713"/>
              <a:ext cx="255844" cy="3459097"/>
              <a:chOff x="2300417" y="152399"/>
              <a:chExt cx="255844" cy="3459097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rot="16200000" flipV="1">
                <a:off x="2425101" y="1757264"/>
                <a:ext cx="6476" cy="25584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70869" y="1881948"/>
                <a:ext cx="3459097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06298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5876E-6 L -0.14896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 Wordlines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56261" y="1444585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406313" y="2028666"/>
            <a:ext cx="143562" cy="3459097"/>
            <a:chOff x="2406313" y="2028666"/>
            <a:chExt cx="143562" cy="3459097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V="1">
              <a:off x="2478094" y="3694019"/>
              <a:ext cx="0" cy="143562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683717" y="3758215"/>
              <a:ext cx="3459097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300417" y="152399"/>
            <a:ext cx="255844" cy="3459097"/>
            <a:chOff x="2300417" y="152399"/>
            <a:chExt cx="255844" cy="3459097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25101" y="1757264"/>
              <a:ext cx="6476" cy="25584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 flipH="1">
              <a:off x="570869" y="1881948"/>
              <a:ext cx="3459097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852653" y="1067713"/>
            <a:ext cx="255844" cy="5335364"/>
            <a:chOff x="3215895" y="1067713"/>
            <a:chExt cx="255844" cy="5335364"/>
          </a:xfrm>
        </p:grpSpPr>
        <p:grpSp>
          <p:nvGrpSpPr>
            <p:cNvPr id="72" name="Group 71"/>
            <p:cNvGrpSpPr/>
            <p:nvPr/>
          </p:nvGrpSpPr>
          <p:grpSpPr>
            <a:xfrm>
              <a:off x="3321791" y="2943980"/>
              <a:ext cx="143562" cy="3459097"/>
              <a:chOff x="2406313" y="2028666"/>
              <a:chExt cx="143562" cy="345909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V="1">
                <a:off x="2478094" y="3694019"/>
                <a:ext cx="0" cy="143562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683717" y="3758215"/>
                <a:ext cx="3459097" cy="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3215895" y="1067713"/>
              <a:ext cx="255844" cy="3459097"/>
              <a:chOff x="2300417" y="152399"/>
              <a:chExt cx="255844" cy="3459097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rot="16200000" flipV="1">
                <a:off x="2425101" y="1757264"/>
                <a:ext cx="6476" cy="25584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70869" y="1881948"/>
                <a:ext cx="3459097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69513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Worst Case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4384604" y="3280311"/>
            <a:ext cx="914400" cy="914400"/>
            <a:chOff x="7086600" y="4419600"/>
            <a:chExt cx="914400" cy="914400"/>
          </a:xfrm>
        </p:grpSpPr>
        <p:sp>
          <p:nvSpPr>
            <p:cNvPr id="27" name="Rectangle 26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299918" y="1446673"/>
            <a:ext cx="914400" cy="914400"/>
            <a:chOff x="7087057" y="3276600"/>
            <a:chExt cx="914400" cy="914400"/>
          </a:xfrm>
        </p:grpSpPr>
        <p:sp>
          <p:nvSpPr>
            <p:cNvPr id="48" name="Rectangle 47"/>
            <p:cNvSpPr/>
            <p:nvPr/>
          </p:nvSpPr>
          <p:spPr>
            <a:xfrm>
              <a:off x="7087057" y="3276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7101230" y="3505200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56261" y="1444585"/>
            <a:ext cx="3657600" cy="3671452"/>
            <a:chOff x="2556261" y="1444585"/>
            <a:chExt cx="3657600" cy="3671452"/>
          </a:xfrm>
        </p:grpSpPr>
        <p:grpSp>
          <p:nvGrpSpPr>
            <p:cNvPr id="32" name="Group 31"/>
            <p:cNvGrpSpPr/>
            <p:nvPr/>
          </p:nvGrpSpPr>
          <p:grpSpPr>
            <a:xfrm>
              <a:off x="3470204" y="4201637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56261" y="1444585"/>
              <a:ext cx="3657600" cy="3671452"/>
              <a:chOff x="2556261" y="1444585"/>
              <a:chExt cx="3657600" cy="3671452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5298547" y="4201637"/>
                <a:ext cx="914400" cy="914400"/>
                <a:chOff x="7086600" y="4419600"/>
                <a:chExt cx="914400" cy="91440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7100773" y="4648200"/>
                  <a:ext cx="886968" cy="457200"/>
                </a:xfrm>
                <a:prstGeom prst="rect">
                  <a:avLst/>
                </a:prstGeom>
                <a:solidFill>
                  <a:srgbClr val="0070C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299004" y="3282399"/>
                <a:ext cx="914400" cy="914400"/>
                <a:chOff x="7087057" y="3276600"/>
                <a:chExt cx="914400" cy="914400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087057" y="3276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 rot="5400000">
                  <a:off x="7101230" y="3505200"/>
                  <a:ext cx="886968" cy="457200"/>
                </a:xfrm>
                <a:prstGeom prst="rect">
                  <a:avLst/>
                </a:prstGeom>
                <a:solidFill>
                  <a:srgbClr val="00B05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BL0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4385061" y="4200427"/>
                <a:ext cx="914400" cy="914400"/>
                <a:chOff x="7087057" y="3276600"/>
                <a:chExt cx="914400" cy="91440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7087057" y="3276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 rot="5400000">
                  <a:off x="7101230" y="3505200"/>
                  <a:ext cx="886968" cy="457200"/>
                </a:xfrm>
                <a:prstGeom prst="rect">
                  <a:avLst/>
                </a:prstGeom>
                <a:solidFill>
                  <a:srgbClr val="00B05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BL0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470661" y="3282399"/>
                <a:ext cx="914400" cy="914400"/>
                <a:chOff x="7087057" y="3276600"/>
                <a:chExt cx="914400" cy="9144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7087057" y="3276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 rot="5400000">
                  <a:off x="7101230" y="3505200"/>
                  <a:ext cx="886968" cy="457200"/>
                </a:xfrm>
                <a:prstGeom prst="rect">
                  <a:avLst/>
                </a:prstGeom>
                <a:solidFill>
                  <a:srgbClr val="FFC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BL1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556261" y="3280311"/>
                <a:ext cx="914400" cy="914400"/>
                <a:chOff x="7086600" y="4419600"/>
                <a:chExt cx="914400" cy="9144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7100773" y="4648200"/>
                  <a:ext cx="886968" cy="457200"/>
                </a:xfrm>
                <a:prstGeom prst="rect">
                  <a:avLst/>
                </a:prstGeom>
                <a:solidFill>
                  <a:srgbClr val="0070C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556718" y="4200427"/>
                <a:ext cx="914400" cy="914400"/>
                <a:chOff x="7087057" y="3276600"/>
                <a:chExt cx="914400" cy="914400"/>
              </a:xfrm>
            </p:grpSpPr>
            <p:sp>
              <p:nvSpPr>
                <p:cNvPr id="42" name="Rectangle 41"/>
                <p:cNvSpPr/>
                <p:nvPr/>
              </p:nvSpPr>
              <p:spPr>
                <a:xfrm>
                  <a:off x="7087057" y="3276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 rot="5400000">
                  <a:off x="7101230" y="3505200"/>
                  <a:ext cx="886968" cy="457200"/>
                </a:xfrm>
                <a:prstGeom prst="rect">
                  <a:avLst/>
                </a:prstGeom>
                <a:solidFill>
                  <a:srgbClr val="FFC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BL1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5299461" y="2365911"/>
                <a:ext cx="914400" cy="914400"/>
                <a:chOff x="7086600" y="4419600"/>
                <a:chExt cx="914400" cy="9144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7100773" y="4648200"/>
                  <a:ext cx="886968" cy="457200"/>
                </a:xfrm>
                <a:prstGeom prst="rect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4385518" y="1444585"/>
                <a:ext cx="914400" cy="914400"/>
                <a:chOff x="7086600" y="4419600"/>
                <a:chExt cx="914400" cy="914400"/>
              </a:xfrm>
            </p:grpSpPr>
            <p:sp>
              <p:nvSpPr>
                <p:cNvPr id="51" name="Rectangle 50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7100773" y="4648200"/>
                  <a:ext cx="886968" cy="457200"/>
                </a:xfrm>
                <a:prstGeom prst="rect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4385975" y="2364701"/>
                <a:ext cx="914400" cy="914400"/>
                <a:chOff x="7087057" y="3276600"/>
                <a:chExt cx="914400" cy="91440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7087057" y="3276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5400000">
                  <a:off x="7101230" y="3505200"/>
                  <a:ext cx="886968" cy="457200"/>
                </a:xfrm>
                <a:prstGeom prst="rect">
                  <a:avLst/>
                </a:prstGeom>
                <a:solidFill>
                  <a:srgbClr val="00B05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BL0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3471118" y="2365911"/>
                <a:ext cx="914400" cy="914400"/>
                <a:chOff x="7086600" y="4419600"/>
                <a:chExt cx="914400" cy="914400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7100773" y="4648200"/>
                  <a:ext cx="886968" cy="457200"/>
                </a:xfrm>
                <a:prstGeom prst="rect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3471575" y="1446673"/>
                <a:ext cx="914400" cy="914400"/>
                <a:chOff x="7087057" y="3276600"/>
                <a:chExt cx="914400" cy="914400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7087057" y="3276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 rot="5400000">
                  <a:off x="7101230" y="3505200"/>
                  <a:ext cx="886968" cy="457200"/>
                </a:xfrm>
                <a:prstGeom prst="rect">
                  <a:avLst/>
                </a:prstGeom>
                <a:solidFill>
                  <a:srgbClr val="FFC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BL1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557175" y="1444585"/>
                <a:ext cx="914400" cy="914400"/>
                <a:chOff x="7086600" y="4419600"/>
                <a:chExt cx="914400" cy="914400"/>
              </a:xfrm>
            </p:grpSpPr>
            <p:sp>
              <p:nvSpPr>
                <p:cNvPr id="63" name="Rectangle 62"/>
                <p:cNvSpPr/>
                <p:nvPr/>
              </p:nvSpPr>
              <p:spPr>
                <a:xfrm>
                  <a:off x="7086600" y="4419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7100773" y="4648200"/>
                  <a:ext cx="886968" cy="457200"/>
                </a:xfrm>
                <a:prstGeom prst="rect">
                  <a:avLst/>
                </a:prstGeom>
                <a:solidFill>
                  <a:srgbClr val="FF0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WL1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2557632" y="2364701"/>
                <a:ext cx="914400" cy="914400"/>
                <a:chOff x="7087057" y="3276600"/>
                <a:chExt cx="914400" cy="914400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7087057" y="3276600"/>
                  <a:ext cx="914400" cy="9144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WL0</a:t>
                  </a:r>
                  <a:endParaRPr lang="en-US" dirty="0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 rot="5400000">
                  <a:off x="7101230" y="3505200"/>
                  <a:ext cx="886968" cy="457200"/>
                </a:xfrm>
                <a:prstGeom prst="rect">
                  <a:avLst/>
                </a:prstGeom>
                <a:solidFill>
                  <a:srgbClr val="FFC000"/>
                </a:solidFill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BL1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4" name="Oval 3"/>
          <p:cNvSpPr/>
          <p:nvPr/>
        </p:nvSpPr>
        <p:spPr>
          <a:xfrm>
            <a:off x="4384604" y="1903873"/>
            <a:ext cx="91440" cy="9144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838200"/>
            <a:ext cx="383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 this cell on WL0 and BL0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56919" y="1207532"/>
            <a:ext cx="214426" cy="694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rot="16200000" flipH="1">
            <a:off x="2693548" y="3679142"/>
            <a:ext cx="3459097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>
            <a:off x="3929232" y="1949593"/>
            <a:ext cx="3459097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3400" y="5486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S15C the worst case was 3k (2k BL + 1k WL)</a:t>
            </a:r>
          </a:p>
          <a:p>
            <a:r>
              <a:rPr lang="en-US" dirty="0" smtClean="0"/>
              <a:t>In S26C the worst case is 3.5k (2k WL + 1.5k BL)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58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Bitline termination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073920"/>
            <a:ext cx="3448021" cy="1042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(128 tiles)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11688" y="2276613"/>
            <a:ext cx="227133" cy="17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1905000"/>
            <a:ext cx="381000" cy="13716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163028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deal with edge tiles.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96000" y="2133600"/>
            <a:ext cx="685800" cy="228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8200" y="37338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S26A’s implementation of quilting we consider any WL or BL that leaves a tile is an ACTIVE WL/BL.  This requires REAL cells wherever it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54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S15C Architecture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3006764" y="4038600"/>
            <a:ext cx="1828800" cy="914400"/>
            <a:chOff x="7086600" y="4419600"/>
            <a:chExt cx="914400" cy="914400"/>
          </a:xfrm>
        </p:grpSpPr>
        <p:sp>
          <p:nvSpPr>
            <p:cNvPr id="20" name="Rectangle 19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 rot="5400000">
            <a:off x="3922374" y="4039514"/>
            <a:ext cx="1828800" cy="914400"/>
            <a:chOff x="7086600" y="4419600"/>
            <a:chExt cx="1828800" cy="914400"/>
          </a:xfrm>
        </p:grpSpPr>
        <p:sp>
          <p:nvSpPr>
            <p:cNvPr id="45" name="Rectangle 44"/>
            <p:cNvSpPr/>
            <p:nvPr/>
          </p:nvSpPr>
          <p:spPr>
            <a:xfrm>
              <a:off x="7086600" y="4419600"/>
              <a:ext cx="18288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00773" y="4648201"/>
              <a:ext cx="1787195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3016852" y="3124200"/>
            <a:ext cx="1819922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BL0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2" name="Group 71"/>
          <p:cNvGrpSpPr/>
          <p:nvPr/>
        </p:nvGrpSpPr>
        <p:grpSpPr>
          <a:xfrm rot="5400000">
            <a:off x="3001381" y="1751656"/>
            <a:ext cx="1830688" cy="914400"/>
            <a:chOff x="7085656" y="4419600"/>
            <a:chExt cx="915344" cy="914400"/>
          </a:xfrm>
        </p:grpSpPr>
        <p:sp>
          <p:nvSpPr>
            <p:cNvPr id="73" name="Rectangle 72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85656" y="4648200"/>
              <a:ext cx="902085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 rot="5400000">
            <a:off x="3917935" y="1753514"/>
            <a:ext cx="1828800" cy="914400"/>
            <a:chOff x="7086600" y="4419600"/>
            <a:chExt cx="1828800" cy="914400"/>
          </a:xfrm>
        </p:grpSpPr>
        <p:sp>
          <p:nvSpPr>
            <p:cNvPr id="76" name="Rectangle 75"/>
            <p:cNvSpPr/>
            <p:nvPr/>
          </p:nvSpPr>
          <p:spPr>
            <a:xfrm>
              <a:off x="7086600" y="4419600"/>
              <a:ext cx="18288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7100773" y="4648201"/>
              <a:ext cx="1787195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46862" y="1293512"/>
            <a:ext cx="2277122" cy="4117602"/>
            <a:chOff x="4846862" y="1293512"/>
            <a:chExt cx="2277122" cy="4117602"/>
          </a:xfrm>
        </p:grpSpPr>
        <p:grpSp>
          <p:nvGrpSpPr>
            <p:cNvPr id="78" name="Group 77"/>
            <p:cNvGrpSpPr/>
            <p:nvPr/>
          </p:nvGrpSpPr>
          <p:grpSpPr>
            <a:xfrm rot="5400000">
              <a:off x="4836774" y="4038600"/>
              <a:ext cx="1828800" cy="914400"/>
              <a:chOff x="7086600" y="4419600"/>
              <a:chExt cx="914400" cy="9144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 rot="5400000">
              <a:off x="5752384" y="4039514"/>
              <a:ext cx="1828800" cy="914400"/>
              <a:chOff x="7086600" y="4419600"/>
              <a:chExt cx="1828800" cy="9144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086600" y="4419600"/>
                <a:ext cx="18288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00773" y="4648201"/>
                <a:ext cx="1787195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4846862" y="3124200"/>
              <a:ext cx="1819922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 rot="5400000">
              <a:off x="4831391" y="1751656"/>
              <a:ext cx="1830688" cy="914400"/>
              <a:chOff x="7085656" y="4419600"/>
              <a:chExt cx="915344" cy="914400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085656" y="4648200"/>
                <a:ext cx="902085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 rot="5400000">
              <a:off x="5747945" y="1753514"/>
              <a:ext cx="1828800" cy="914400"/>
              <a:chOff x="7086600" y="4419600"/>
              <a:chExt cx="1828800" cy="9144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086600" y="4419600"/>
                <a:ext cx="18288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00773" y="4648201"/>
                <a:ext cx="1787195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1186842" y="1298478"/>
            <a:ext cx="2277122" cy="4115714"/>
            <a:chOff x="4846862" y="1295400"/>
            <a:chExt cx="2277122" cy="4115714"/>
          </a:xfrm>
        </p:grpSpPr>
        <p:grpSp>
          <p:nvGrpSpPr>
            <p:cNvPr id="131" name="Group 130"/>
            <p:cNvGrpSpPr/>
            <p:nvPr/>
          </p:nvGrpSpPr>
          <p:grpSpPr>
            <a:xfrm rot="5400000">
              <a:off x="4836774" y="4038600"/>
              <a:ext cx="1828800" cy="914400"/>
              <a:chOff x="7086600" y="4419600"/>
              <a:chExt cx="914400" cy="91440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 rot="5400000">
              <a:off x="5752384" y="4039514"/>
              <a:ext cx="1828800" cy="914400"/>
              <a:chOff x="7086600" y="4419600"/>
              <a:chExt cx="1828800" cy="914400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7086600" y="4419600"/>
                <a:ext cx="18288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100773" y="4648201"/>
                <a:ext cx="1787195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" name="Rectangle 132"/>
            <p:cNvSpPr/>
            <p:nvPr/>
          </p:nvSpPr>
          <p:spPr>
            <a:xfrm>
              <a:off x="4846862" y="3124200"/>
              <a:ext cx="1819922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 rot="5400000">
              <a:off x="4832335" y="1752600"/>
              <a:ext cx="1828800" cy="914400"/>
              <a:chOff x="7086600" y="4419600"/>
              <a:chExt cx="914400" cy="91440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087057" y="4648200"/>
                <a:ext cx="900684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 rot="5400000">
              <a:off x="5747945" y="1753514"/>
              <a:ext cx="1828800" cy="914400"/>
              <a:chOff x="7086600" y="4419600"/>
              <a:chExt cx="1828800" cy="914400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7086600" y="4419600"/>
                <a:ext cx="18288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100773" y="4648201"/>
                <a:ext cx="1787195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521379" y="685800"/>
            <a:ext cx="103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one tile</a:t>
            </a:r>
            <a:endParaRPr lang="en-US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124200" y="1146965"/>
            <a:ext cx="1600200" cy="143562"/>
            <a:chOff x="3124200" y="1146965"/>
            <a:chExt cx="1600200" cy="143562"/>
          </a:xfrm>
        </p:grpSpPr>
        <p:cxnSp>
          <p:nvCxnSpPr>
            <p:cNvPr id="151" name="Straight Connector 150"/>
            <p:cNvCxnSpPr/>
            <p:nvPr/>
          </p:nvCxnSpPr>
          <p:spPr>
            <a:xfrm flipV="1">
              <a:off x="3913664" y="1146965"/>
              <a:ext cx="0" cy="143562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3124200" y="1162605"/>
              <a:ext cx="1600200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963460" y="1043548"/>
            <a:ext cx="1751540" cy="255844"/>
            <a:chOff x="3963460" y="1043548"/>
            <a:chExt cx="1751540" cy="255844"/>
          </a:xfrm>
        </p:grpSpPr>
        <p:cxnSp>
          <p:nvCxnSpPr>
            <p:cNvPr id="153" name="Straight Connector 152"/>
            <p:cNvCxnSpPr/>
            <p:nvPr/>
          </p:nvCxnSpPr>
          <p:spPr>
            <a:xfrm flipV="1">
              <a:off x="4846862" y="1043548"/>
              <a:ext cx="0" cy="25584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3963460" y="1051464"/>
              <a:ext cx="175154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3016852" y="914400"/>
            <a:ext cx="1830009" cy="47244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flipH="1">
            <a:off x="1044546" y="3354049"/>
            <a:ext cx="141474" cy="876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044546" y="1313565"/>
            <a:ext cx="6952" cy="4070117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/>
          <p:cNvSpPr/>
          <p:nvPr/>
        </p:nvSpPr>
        <p:spPr>
          <a:xfrm>
            <a:off x="838200" y="3048000"/>
            <a:ext cx="6781800" cy="609600"/>
          </a:xfrm>
          <a:prstGeom prst="ellipse">
            <a:avLst/>
          </a:prstGeom>
          <a:noFill/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7239000" y="289560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Column decoding is outside of the array.  Costing </a:t>
            </a:r>
            <a:r>
              <a:rPr lang="en-US" sz="1400" dirty="0" err="1" smtClean="0"/>
              <a:t>diesize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8775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Bitline Termination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56261" y="1444585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90" name="Straight Connector 89"/>
          <p:cNvCxnSpPr>
            <a:stCxn id="49" idx="1"/>
          </p:cNvCxnSpPr>
          <p:nvPr/>
        </p:nvCxnSpPr>
        <p:spPr>
          <a:xfrm flipV="1">
            <a:off x="5757575" y="1303111"/>
            <a:ext cx="0" cy="15727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035155" y="1310063"/>
            <a:ext cx="3459097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959402" y="1197215"/>
            <a:ext cx="0" cy="255844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236330" y="1197215"/>
            <a:ext cx="345909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336917" y="864885"/>
            <a:ext cx="5257922" cy="255844"/>
            <a:chOff x="1313430" y="2110718"/>
            <a:chExt cx="5257922" cy="255844"/>
          </a:xfrm>
        </p:grpSpPr>
        <p:cxnSp>
          <p:nvCxnSpPr>
            <p:cNvPr id="92" name="Straight Connector 91"/>
            <p:cNvCxnSpPr/>
            <p:nvPr/>
          </p:nvCxnSpPr>
          <p:spPr>
            <a:xfrm flipH="1" flipV="1">
              <a:off x="4842756" y="2216614"/>
              <a:ext cx="876" cy="141474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3112255" y="2223566"/>
              <a:ext cx="3459097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036502" y="2110718"/>
              <a:ext cx="0" cy="255844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1313430" y="2110718"/>
              <a:ext cx="3459097" cy="0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791200" y="1120729"/>
            <a:ext cx="651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0.5k</a:t>
            </a:r>
            <a:endParaRPr lang="en-US" sz="800" dirty="0"/>
          </a:p>
        </p:txBody>
      </p:sp>
      <p:sp>
        <p:nvSpPr>
          <p:cNvPr id="69" name="TextBox 68"/>
          <p:cNvSpPr txBox="1"/>
          <p:nvPr/>
        </p:nvSpPr>
        <p:spPr>
          <a:xfrm>
            <a:off x="6705600" y="1120729"/>
            <a:ext cx="651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1.5k</a:t>
            </a:r>
            <a:endParaRPr lang="en-US" sz="800" dirty="0"/>
          </a:p>
        </p:txBody>
      </p:sp>
      <p:grpSp>
        <p:nvGrpSpPr>
          <p:cNvPr id="9" name="Group 8"/>
          <p:cNvGrpSpPr/>
          <p:nvPr/>
        </p:nvGrpSpPr>
        <p:grpSpPr>
          <a:xfrm>
            <a:off x="6213766" y="1444585"/>
            <a:ext cx="1371600" cy="914400"/>
            <a:chOff x="6213766" y="1444585"/>
            <a:chExt cx="1371600" cy="914400"/>
          </a:xfrm>
        </p:grpSpPr>
        <p:sp>
          <p:nvSpPr>
            <p:cNvPr id="73" name="Rectangle 72"/>
            <p:cNvSpPr/>
            <p:nvPr/>
          </p:nvSpPr>
          <p:spPr>
            <a:xfrm>
              <a:off x="6213766" y="1444585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227939" y="1673185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128166" y="1444585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14318" y="2362200"/>
            <a:ext cx="1369353" cy="914400"/>
            <a:chOff x="6214318" y="2362200"/>
            <a:chExt cx="1369353" cy="914400"/>
          </a:xfrm>
        </p:grpSpPr>
        <p:sp>
          <p:nvSpPr>
            <p:cNvPr id="79" name="Rectangle 78"/>
            <p:cNvSpPr/>
            <p:nvPr/>
          </p:nvSpPr>
          <p:spPr>
            <a:xfrm>
              <a:off x="7128718" y="2362200"/>
              <a:ext cx="454953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214318" y="2362200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42434" y="2586753"/>
              <a:ext cx="420624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WL1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12071" y="3276600"/>
            <a:ext cx="1371600" cy="1832015"/>
            <a:chOff x="6212071" y="3276600"/>
            <a:chExt cx="1371600" cy="1832015"/>
          </a:xfrm>
        </p:grpSpPr>
        <p:sp>
          <p:nvSpPr>
            <p:cNvPr id="88" name="Rectangle 87"/>
            <p:cNvSpPr/>
            <p:nvPr/>
          </p:nvSpPr>
          <p:spPr>
            <a:xfrm>
              <a:off x="7127023" y="4194215"/>
              <a:ext cx="454953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212071" y="3276600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226244" y="3505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126471" y="32766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12623" y="4194215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140739" y="4418768"/>
              <a:ext cx="420624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WL0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235200"/>
            <a:ext cx="590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WL sockets with WL support circuitry.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967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Bitline Termination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56261" y="1444585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90" name="Straight Connector 89"/>
          <p:cNvCxnSpPr>
            <a:stCxn id="49" idx="1"/>
          </p:cNvCxnSpPr>
          <p:nvPr/>
        </p:nvCxnSpPr>
        <p:spPr>
          <a:xfrm flipV="1">
            <a:off x="5757575" y="1303111"/>
            <a:ext cx="0" cy="15727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035155" y="1310063"/>
            <a:ext cx="3459097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959402" y="1197215"/>
            <a:ext cx="0" cy="255844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236330" y="1197215"/>
            <a:ext cx="3459097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336917" y="864885"/>
            <a:ext cx="5257922" cy="255844"/>
            <a:chOff x="1313430" y="2110718"/>
            <a:chExt cx="5257922" cy="255844"/>
          </a:xfrm>
        </p:grpSpPr>
        <p:cxnSp>
          <p:nvCxnSpPr>
            <p:cNvPr id="92" name="Straight Connector 91"/>
            <p:cNvCxnSpPr/>
            <p:nvPr/>
          </p:nvCxnSpPr>
          <p:spPr>
            <a:xfrm flipH="1" flipV="1">
              <a:off x="4842756" y="2216614"/>
              <a:ext cx="876" cy="141474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3112255" y="2223566"/>
              <a:ext cx="3459097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036502" y="2110718"/>
              <a:ext cx="0" cy="255844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1313430" y="2110718"/>
              <a:ext cx="3459097" cy="0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791200" y="1120729"/>
            <a:ext cx="651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0.5k</a:t>
            </a:r>
            <a:endParaRPr lang="en-US" sz="800" dirty="0"/>
          </a:p>
        </p:txBody>
      </p:sp>
      <p:sp>
        <p:nvSpPr>
          <p:cNvPr id="69" name="TextBox 68"/>
          <p:cNvSpPr txBox="1"/>
          <p:nvPr/>
        </p:nvSpPr>
        <p:spPr>
          <a:xfrm>
            <a:off x="6705600" y="1120729"/>
            <a:ext cx="6512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1.5k</a:t>
            </a:r>
            <a:endParaRPr lang="en-US" sz="800" dirty="0"/>
          </a:p>
        </p:txBody>
      </p:sp>
      <p:grpSp>
        <p:nvGrpSpPr>
          <p:cNvPr id="9" name="Group 8"/>
          <p:cNvGrpSpPr/>
          <p:nvPr/>
        </p:nvGrpSpPr>
        <p:grpSpPr>
          <a:xfrm>
            <a:off x="6213766" y="1444585"/>
            <a:ext cx="1371600" cy="914400"/>
            <a:chOff x="6213766" y="1444585"/>
            <a:chExt cx="1371600" cy="914400"/>
          </a:xfrm>
        </p:grpSpPr>
        <p:sp>
          <p:nvSpPr>
            <p:cNvPr id="73" name="Rectangle 72"/>
            <p:cNvSpPr/>
            <p:nvPr/>
          </p:nvSpPr>
          <p:spPr>
            <a:xfrm>
              <a:off x="6213766" y="1444585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227939" y="1673185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7128166" y="1444585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14318" y="2362200"/>
            <a:ext cx="1369353" cy="914400"/>
            <a:chOff x="6214318" y="2362200"/>
            <a:chExt cx="1369353" cy="914400"/>
          </a:xfrm>
        </p:grpSpPr>
        <p:sp>
          <p:nvSpPr>
            <p:cNvPr id="79" name="Rectangle 78"/>
            <p:cNvSpPr/>
            <p:nvPr/>
          </p:nvSpPr>
          <p:spPr>
            <a:xfrm>
              <a:off x="7128718" y="2362200"/>
              <a:ext cx="454953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214318" y="2362200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142434" y="2586753"/>
              <a:ext cx="420624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WL1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12071" y="3276600"/>
            <a:ext cx="1371600" cy="1832015"/>
            <a:chOff x="6212071" y="3276600"/>
            <a:chExt cx="1371600" cy="1832015"/>
          </a:xfrm>
        </p:grpSpPr>
        <p:sp>
          <p:nvSpPr>
            <p:cNvPr id="88" name="Rectangle 87"/>
            <p:cNvSpPr/>
            <p:nvPr/>
          </p:nvSpPr>
          <p:spPr>
            <a:xfrm>
              <a:off x="7127023" y="4194215"/>
              <a:ext cx="454953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212071" y="3276600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226244" y="3505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126471" y="3276600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212623" y="4194215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7140739" y="4418768"/>
              <a:ext cx="420624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WL0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235200"/>
            <a:ext cx="590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WL sockets with WL support circuitry.</a:t>
            </a:r>
          </a:p>
          <a:p>
            <a:r>
              <a:rPr lang="en-US" dirty="0" smtClean="0"/>
              <a:t>Add dummy BL1s added over active BL0s</a:t>
            </a:r>
          </a:p>
          <a:p>
            <a:r>
              <a:rPr lang="en-US" dirty="0" smtClean="0"/>
              <a:t>Add dummy BL0s on stagger section that “ends” early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5794535" y="1190303"/>
            <a:ext cx="1699717" cy="0"/>
          </a:xfrm>
          <a:prstGeom prst="line">
            <a:avLst/>
          </a:prstGeom>
          <a:ln w="349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4867120" y="864885"/>
            <a:ext cx="2627132" cy="0"/>
          </a:xfrm>
          <a:prstGeom prst="line">
            <a:avLst/>
          </a:prstGeom>
          <a:ln w="3492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754926" y="970781"/>
            <a:ext cx="739326" cy="0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821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Bitline termination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073920"/>
            <a:ext cx="3448021" cy="1042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(128 tiles)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90800" y="2366525"/>
            <a:ext cx="227133" cy="17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3866" y="1905000"/>
            <a:ext cx="381000" cy="13716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1062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deal with edge tiles.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57400" y="1752600"/>
            <a:ext cx="456466" cy="468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302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Bitline Termination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56261" y="1444585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90" name="Straight Connector 89"/>
          <p:cNvCxnSpPr>
            <a:stCxn id="49" idx="1"/>
          </p:cNvCxnSpPr>
          <p:nvPr/>
        </p:nvCxnSpPr>
        <p:spPr>
          <a:xfrm flipV="1">
            <a:off x="5757575" y="1303111"/>
            <a:ext cx="0" cy="157278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>
            <a:off x="4035155" y="1310063"/>
            <a:ext cx="3459097" cy="0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959402" y="1197215"/>
            <a:ext cx="0" cy="255844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2093282" y="1197215"/>
            <a:ext cx="3602146" cy="0"/>
          </a:xfrm>
          <a:prstGeom prst="line">
            <a:avLst/>
          </a:prstGeom>
          <a:ln w="349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194293" y="864885"/>
            <a:ext cx="5400546" cy="255844"/>
            <a:chOff x="1170806" y="2110718"/>
            <a:chExt cx="5400546" cy="255844"/>
          </a:xfrm>
        </p:grpSpPr>
        <p:cxnSp>
          <p:nvCxnSpPr>
            <p:cNvPr id="92" name="Straight Connector 91"/>
            <p:cNvCxnSpPr/>
            <p:nvPr/>
          </p:nvCxnSpPr>
          <p:spPr>
            <a:xfrm flipH="1" flipV="1">
              <a:off x="4842756" y="2216614"/>
              <a:ext cx="876" cy="141474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3112255" y="2223566"/>
              <a:ext cx="3459097" cy="0"/>
            </a:xfrm>
            <a:prstGeom prst="line">
              <a:avLst/>
            </a:prstGeom>
            <a:ln w="349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036502" y="2110718"/>
              <a:ext cx="0" cy="255844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1170806" y="2110718"/>
              <a:ext cx="3601723" cy="0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62000" y="5235200"/>
            <a:ext cx="59095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WL sockets with WL support circuitry.</a:t>
            </a:r>
          </a:p>
          <a:p>
            <a:r>
              <a:rPr lang="en-US" dirty="0" smtClean="0"/>
              <a:t>Add dummy BL1s added over active BL0s</a:t>
            </a:r>
          </a:p>
          <a:p>
            <a:r>
              <a:rPr lang="en-US" dirty="0" smtClean="0"/>
              <a:t>Add dummy BL0s on stagger section that “ends” early</a:t>
            </a:r>
            <a:endParaRPr lang="en-US" dirty="0"/>
          </a:p>
        </p:txBody>
      </p:sp>
      <p:grpSp>
        <p:nvGrpSpPr>
          <p:cNvPr id="98" name="Group 97"/>
          <p:cNvGrpSpPr/>
          <p:nvPr/>
        </p:nvGrpSpPr>
        <p:grpSpPr>
          <a:xfrm>
            <a:off x="1179473" y="977733"/>
            <a:ext cx="2714882" cy="4134791"/>
            <a:chOff x="1179473" y="977733"/>
            <a:chExt cx="2714882" cy="4134791"/>
          </a:xfrm>
        </p:grpSpPr>
        <p:sp>
          <p:nvSpPr>
            <p:cNvPr id="73" name="Rectangle 72"/>
            <p:cNvSpPr/>
            <p:nvPr/>
          </p:nvSpPr>
          <p:spPr>
            <a:xfrm>
              <a:off x="1635530" y="2359786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649703" y="2588386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179473" y="4198124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180577" y="1442278"/>
              <a:ext cx="454953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36082" y="3277401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94293" y="1666831"/>
              <a:ext cx="420624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WL1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180025" y="3279193"/>
              <a:ext cx="454953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634978" y="4196701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49151" y="4425301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179473" y="2361578"/>
              <a:ext cx="4572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635530" y="1445386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193741" y="3503746"/>
              <a:ext cx="420624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WL0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 flipH="1">
              <a:off x="1194293" y="977733"/>
              <a:ext cx="1798699" cy="0"/>
            </a:xfrm>
            <a:prstGeom prst="line">
              <a:avLst/>
            </a:prstGeom>
            <a:ln w="3492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H="1">
              <a:off x="1193040" y="1303111"/>
              <a:ext cx="2701315" cy="0"/>
            </a:xfrm>
            <a:prstGeom prst="line">
              <a:avLst/>
            </a:prstGeom>
            <a:ln w="3492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1193741" y="1195702"/>
              <a:ext cx="788836" cy="0"/>
            </a:xfrm>
            <a:prstGeom prst="line">
              <a:avLst/>
            </a:prstGeom>
            <a:ln w="34925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92740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Wordline termination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073920"/>
            <a:ext cx="3448021" cy="1042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(128 tiles)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2945893"/>
            <a:ext cx="227133" cy="17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3866" y="2865555"/>
            <a:ext cx="3658334" cy="33070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1062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deal with edge tiles.</a:t>
            </a:r>
            <a:endParaRPr lang="en-US" dirty="0"/>
          </a:p>
        </p:txBody>
      </p:sp>
      <p:cxnSp>
        <p:nvCxnSpPr>
          <p:cNvPr id="9" name="Straight Arrow Connector 8"/>
          <p:cNvCxnSpPr>
            <a:endCxn id="6" idx="2"/>
          </p:cNvCxnSpPr>
          <p:nvPr/>
        </p:nvCxnSpPr>
        <p:spPr>
          <a:xfrm>
            <a:off x="2057400" y="1752600"/>
            <a:ext cx="456466" cy="12783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86232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066800" y="6146051"/>
            <a:ext cx="7315200" cy="635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Wordlines Termination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298547" y="4201637"/>
            <a:ext cx="914400" cy="914400"/>
            <a:chOff x="7086600" y="4419600"/>
            <a:chExt cx="914400" cy="914400"/>
          </a:xfrm>
        </p:grpSpPr>
        <p:sp>
          <p:nvSpPr>
            <p:cNvPr id="20" name="Rectangle 19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99004" y="3282399"/>
            <a:ext cx="914400" cy="914400"/>
            <a:chOff x="7087057" y="3276600"/>
            <a:chExt cx="914400" cy="914400"/>
          </a:xfrm>
        </p:grpSpPr>
        <p:sp>
          <p:nvSpPr>
            <p:cNvPr id="22" name="Rectangle 21"/>
            <p:cNvSpPr/>
            <p:nvPr/>
          </p:nvSpPr>
          <p:spPr>
            <a:xfrm>
              <a:off x="7087057" y="3276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7101230" y="3505200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84604" y="3280311"/>
            <a:ext cx="914400" cy="914400"/>
            <a:chOff x="7086600" y="4419600"/>
            <a:chExt cx="914400" cy="914400"/>
          </a:xfrm>
        </p:grpSpPr>
        <p:sp>
          <p:nvSpPr>
            <p:cNvPr id="27" name="Rectangle 26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85061" y="4200427"/>
            <a:ext cx="914400" cy="914400"/>
            <a:chOff x="7087057" y="3276600"/>
            <a:chExt cx="914400" cy="914400"/>
          </a:xfrm>
        </p:grpSpPr>
        <p:sp>
          <p:nvSpPr>
            <p:cNvPr id="30" name="Rectangle 29"/>
            <p:cNvSpPr/>
            <p:nvPr/>
          </p:nvSpPr>
          <p:spPr>
            <a:xfrm>
              <a:off x="7087057" y="3276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7101230" y="3505200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70204" y="4201637"/>
            <a:ext cx="914400" cy="914400"/>
            <a:chOff x="7086600" y="4419600"/>
            <a:chExt cx="914400" cy="914400"/>
          </a:xfrm>
        </p:grpSpPr>
        <p:sp>
          <p:nvSpPr>
            <p:cNvPr id="33" name="Rectangle 32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70661" y="3282399"/>
            <a:ext cx="914400" cy="914400"/>
            <a:chOff x="7087057" y="3276600"/>
            <a:chExt cx="914400" cy="914400"/>
          </a:xfrm>
        </p:grpSpPr>
        <p:sp>
          <p:nvSpPr>
            <p:cNvPr id="36" name="Rectangle 35"/>
            <p:cNvSpPr/>
            <p:nvPr/>
          </p:nvSpPr>
          <p:spPr>
            <a:xfrm>
              <a:off x="7087057" y="3276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 rot="5400000">
              <a:off x="7101230" y="3505200"/>
              <a:ext cx="8869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556261" y="3280311"/>
            <a:ext cx="914400" cy="914400"/>
            <a:chOff x="7086600" y="4419600"/>
            <a:chExt cx="914400" cy="914400"/>
          </a:xfrm>
        </p:grpSpPr>
        <p:sp>
          <p:nvSpPr>
            <p:cNvPr id="39" name="Rectangle 38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56718" y="4200427"/>
            <a:ext cx="914400" cy="914400"/>
            <a:chOff x="7087057" y="3276600"/>
            <a:chExt cx="914400" cy="914400"/>
          </a:xfrm>
        </p:grpSpPr>
        <p:sp>
          <p:nvSpPr>
            <p:cNvPr id="42" name="Rectangle 41"/>
            <p:cNvSpPr/>
            <p:nvPr/>
          </p:nvSpPr>
          <p:spPr>
            <a:xfrm>
              <a:off x="7087057" y="3276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 rot="5400000">
              <a:off x="7101230" y="3505200"/>
              <a:ext cx="8869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99461" y="2365911"/>
            <a:ext cx="914400" cy="914400"/>
            <a:chOff x="7086600" y="4419600"/>
            <a:chExt cx="914400" cy="914400"/>
          </a:xfrm>
        </p:grpSpPr>
        <p:sp>
          <p:nvSpPr>
            <p:cNvPr id="45" name="Rectangle 44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299918" y="1446673"/>
            <a:ext cx="914400" cy="914400"/>
            <a:chOff x="7087057" y="3276600"/>
            <a:chExt cx="914400" cy="914400"/>
          </a:xfrm>
        </p:grpSpPr>
        <p:sp>
          <p:nvSpPr>
            <p:cNvPr id="48" name="Rectangle 47"/>
            <p:cNvSpPr/>
            <p:nvPr/>
          </p:nvSpPr>
          <p:spPr>
            <a:xfrm>
              <a:off x="7087057" y="3276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 rot="5400000">
              <a:off x="7101230" y="3505200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85518" y="1444585"/>
            <a:ext cx="914400" cy="914400"/>
            <a:chOff x="7086600" y="4419600"/>
            <a:chExt cx="914400" cy="914400"/>
          </a:xfrm>
        </p:grpSpPr>
        <p:sp>
          <p:nvSpPr>
            <p:cNvPr id="51" name="Rectangle 50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385975" y="2364701"/>
            <a:ext cx="914400" cy="914400"/>
            <a:chOff x="7087057" y="3276600"/>
            <a:chExt cx="914400" cy="914400"/>
          </a:xfrm>
        </p:grpSpPr>
        <p:sp>
          <p:nvSpPr>
            <p:cNvPr id="54" name="Rectangle 53"/>
            <p:cNvSpPr/>
            <p:nvPr/>
          </p:nvSpPr>
          <p:spPr>
            <a:xfrm>
              <a:off x="7087057" y="3276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7101230" y="3505200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71118" y="2365911"/>
            <a:ext cx="914400" cy="914400"/>
            <a:chOff x="7086600" y="4419600"/>
            <a:chExt cx="914400" cy="914400"/>
          </a:xfrm>
        </p:grpSpPr>
        <p:sp>
          <p:nvSpPr>
            <p:cNvPr id="57" name="Rectangle 56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471575" y="1446673"/>
            <a:ext cx="914400" cy="914400"/>
            <a:chOff x="7087057" y="3276600"/>
            <a:chExt cx="914400" cy="914400"/>
          </a:xfrm>
        </p:grpSpPr>
        <p:sp>
          <p:nvSpPr>
            <p:cNvPr id="60" name="Rectangle 59"/>
            <p:cNvSpPr/>
            <p:nvPr/>
          </p:nvSpPr>
          <p:spPr>
            <a:xfrm>
              <a:off x="7087057" y="3276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 rot="5400000">
              <a:off x="7101230" y="3505200"/>
              <a:ext cx="8869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57175" y="1444585"/>
            <a:ext cx="914400" cy="914400"/>
            <a:chOff x="7086600" y="4419600"/>
            <a:chExt cx="914400" cy="914400"/>
          </a:xfrm>
        </p:grpSpPr>
        <p:sp>
          <p:nvSpPr>
            <p:cNvPr id="63" name="Rectangle 62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57632" y="2364701"/>
            <a:ext cx="914400" cy="914400"/>
            <a:chOff x="7087057" y="3276600"/>
            <a:chExt cx="914400" cy="914400"/>
          </a:xfrm>
        </p:grpSpPr>
        <p:sp>
          <p:nvSpPr>
            <p:cNvPr id="66" name="Rectangle 65"/>
            <p:cNvSpPr/>
            <p:nvPr/>
          </p:nvSpPr>
          <p:spPr>
            <a:xfrm>
              <a:off x="7087057" y="3276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7101230" y="3505200"/>
              <a:ext cx="8869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406313" y="2028666"/>
            <a:ext cx="143562" cy="3459097"/>
            <a:chOff x="2406313" y="2028666"/>
            <a:chExt cx="143562" cy="3459097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V="1">
              <a:off x="2478094" y="3694019"/>
              <a:ext cx="0" cy="143562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683717" y="3758215"/>
              <a:ext cx="3459097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300417" y="152399"/>
            <a:ext cx="255844" cy="3459097"/>
            <a:chOff x="2300417" y="152399"/>
            <a:chExt cx="255844" cy="3459097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25101" y="1757264"/>
              <a:ext cx="6476" cy="25584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 flipH="1">
              <a:off x="570869" y="1881948"/>
              <a:ext cx="3459097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1958549" y="2943980"/>
            <a:ext cx="143562" cy="3459097"/>
            <a:chOff x="2406313" y="2028666"/>
            <a:chExt cx="143562" cy="3459097"/>
          </a:xfrm>
        </p:grpSpPr>
        <p:cxnSp>
          <p:nvCxnSpPr>
            <p:cNvPr id="73" name="Straight Connector 72"/>
            <p:cNvCxnSpPr/>
            <p:nvPr/>
          </p:nvCxnSpPr>
          <p:spPr>
            <a:xfrm rot="16200000" flipV="1">
              <a:off x="2478094" y="3694019"/>
              <a:ext cx="0" cy="143562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683717" y="3758215"/>
              <a:ext cx="3459097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1852653" y="1067713"/>
            <a:ext cx="255844" cy="3459097"/>
            <a:chOff x="2300417" y="152399"/>
            <a:chExt cx="255844" cy="3459097"/>
          </a:xfrm>
        </p:grpSpPr>
        <p:cxnSp>
          <p:nvCxnSpPr>
            <p:cNvPr id="76" name="Straight Connector 75"/>
            <p:cNvCxnSpPr/>
            <p:nvPr/>
          </p:nvCxnSpPr>
          <p:spPr>
            <a:xfrm rot="16200000" flipV="1">
              <a:off x="2425101" y="1757264"/>
              <a:ext cx="6476" cy="25584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6200000" flipH="1">
              <a:off x="570869" y="1881948"/>
              <a:ext cx="3459097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2550317" y="5112739"/>
            <a:ext cx="3657182" cy="1516272"/>
            <a:chOff x="2550317" y="5112739"/>
            <a:chExt cx="3657182" cy="1516272"/>
          </a:xfrm>
        </p:grpSpPr>
        <p:sp>
          <p:nvSpPr>
            <p:cNvPr id="88" name="Rectangle 87"/>
            <p:cNvSpPr/>
            <p:nvPr/>
          </p:nvSpPr>
          <p:spPr>
            <a:xfrm>
              <a:off x="5293060" y="5114827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Rectangle 88"/>
            <p:cNvSpPr/>
            <p:nvPr/>
          </p:nvSpPr>
          <p:spPr>
            <a:xfrm rot="5400000">
              <a:off x="5307233" y="5343427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378660" y="5112739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92833" y="5424878"/>
              <a:ext cx="886968" cy="290122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464717" y="5114827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 rot="5400000">
              <a:off x="3478890" y="5343427"/>
              <a:ext cx="8869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550317" y="5112739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564490" y="5424878"/>
              <a:ext cx="886968" cy="290122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293099" y="6026750"/>
              <a:ext cx="91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4379309" y="6024720"/>
              <a:ext cx="91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464107" y="6026419"/>
              <a:ext cx="91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550317" y="6024389"/>
              <a:ext cx="91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 rot="5400000">
              <a:off x="4626920" y="6012703"/>
              <a:ext cx="4297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BL0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rot="5400000">
              <a:off x="2793090" y="6024389"/>
              <a:ext cx="4297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BL1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313177" y="6338889"/>
              <a:ext cx="886968" cy="290122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3484834" y="6338889"/>
              <a:ext cx="886968" cy="290122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4397558" y="6491289"/>
            <a:ext cx="886968" cy="290122"/>
          </a:xfrm>
          <a:prstGeom prst="rect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DWL0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569215" y="6491289"/>
            <a:ext cx="886968" cy="290122"/>
          </a:xfrm>
          <a:prstGeom prst="rect">
            <a:avLst/>
          </a:prstGeom>
          <a:solidFill>
            <a:srgbClr val="0070C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DWL0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H="1">
            <a:off x="2408301" y="6636472"/>
            <a:ext cx="143562" cy="0"/>
          </a:xfrm>
          <a:prstGeom prst="line">
            <a:avLst/>
          </a:prstGeom>
          <a:ln w="349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415254" y="5638800"/>
            <a:ext cx="0" cy="1014503"/>
          </a:xfrm>
          <a:prstGeom prst="line">
            <a:avLst/>
          </a:prstGeom>
          <a:ln w="349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839284" y="3833914"/>
            <a:ext cx="702902" cy="2663851"/>
            <a:chOff x="1839284" y="3833914"/>
            <a:chExt cx="702902" cy="2663851"/>
          </a:xfrm>
        </p:grpSpPr>
        <p:cxnSp>
          <p:nvCxnSpPr>
            <p:cNvPr id="121" name="Straight Connector 120"/>
            <p:cNvCxnSpPr/>
            <p:nvPr/>
          </p:nvCxnSpPr>
          <p:spPr>
            <a:xfrm rot="16200000" flipV="1">
              <a:off x="2411026" y="5438779"/>
              <a:ext cx="6476" cy="255844"/>
            </a:xfrm>
            <a:prstGeom prst="line">
              <a:avLst/>
            </a:prstGeom>
            <a:ln w="349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2286344" y="3833914"/>
              <a:ext cx="0" cy="2647675"/>
            </a:xfrm>
            <a:prstGeom prst="line">
              <a:avLst/>
            </a:prstGeom>
            <a:ln w="349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852654" y="4750964"/>
              <a:ext cx="0" cy="1705223"/>
            </a:xfrm>
            <a:prstGeom prst="line">
              <a:avLst/>
            </a:prstGeom>
            <a:ln w="349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6200000" flipV="1">
              <a:off x="1963968" y="6366605"/>
              <a:ext cx="6476" cy="255844"/>
            </a:xfrm>
            <a:prstGeom prst="line">
              <a:avLst/>
            </a:prstGeom>
            <a:ln w="349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455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Bitline termination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2073920"/>
            <a:ext cx="3448021" cy="1042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(128 tiles)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87677" y="2069241"/>
            <a:ext cx="227133" cy="170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13866" y="1908566"/>
            <a:ext cx="3658334" cy="330707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11062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deal with edge tiles.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2"/>
            <a:endCxn id="6" idx="2"/>
          </p:cNvCxnSpPr>
          <p:nvPr/>
        </p:nvCxnSpPr>
        <p:spPr>
          <a:xfrm>
            <a:off x="2133600" y="1752600"/>
            <a:ext cx="380266" cy="321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953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Wordline Termination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56261" y="1444585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406313" y="2028666"/>
            <a:ext cx="143562" cy="3459097"/>
            <a:chOff x="2406313" y="2028666"/>
            <a:chExt cx="143562" cy="3459097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V="1">
              <a:off x="2478094" y="3694019"/>
              <a:ext cx="0" cy="143562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683717" y="3758215"/>
              <a:ext cx="3459097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300417" y="152399"/>
            <a:ext cx="255844" cy="3459097"/>
            <a:chOff x="2300417" y="152399"/>
            <a:chExt cx="255844" cy="3459097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25101" y="1757264"/>
              <a:ext cx="6476" cy="25584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6200000" flipH="1">
              <a:off x="570869" y="1881948"/>
              <a:ext cx="3459097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852653" y="1067713"/>
            <a:ext cx="255844" cy="5335364"/>
            <a:chOff x="3215895" y="1067713"/>
            <a:chExt cx="255844" cy="5335364"/>
          </a:xfrm>
        </p:grpSpPr>
        <p:grpSp>
          <p:nvGrpSpPr>
            <p:cNvPr id="72" name="Group 71"/>
            <p:cNvGrpSpPr/>
            <p:nvPr/>
          </p:nvGrpSpPr>
          <p:grpSpPr>
            <a:xfrm>
              <a:off x="3321791" y="2943980"/>
              <a:ext cx="143562" cy="3459097"/>
              <a:chOff x="2406313" y="2028666"/>
              <a:chExt cx="143562" cy="345909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V="1">
                <a:off x="2478094" y="3694019"/>
                <a:ext cx="0" cy="143562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683717" y="3758215"/>
                <a:ext cx="3459097" cy="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3215895" y="1067713"/>
              <a:ext cx="255844" cy="3459097"/>
              <a:chOff x="2300417" y="152399"/>
              <a:chExt cx="255844" cy="3459097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rot="16200000" flipV="1">
                <a:off x="2425101" y="1757264"/>
                <a:ext cx="6476" cy="25584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70869" y="1881948"/>
                <a:ext cx="3459097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08883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1055E-6 L 0.41667 0.43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21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367524" y="3146333"/>
            <a:ext cx="6183021" cy="563563"/>
          </a:xfrm>
        </p:spPr>
        <p:txBody>
          <a:bodyPr/>
          <a:lstStyle/>
          <a:p>
            <a:r>
              <a:rPr lang="en-US" dirty="0" smtClean="0"/>
              <a:t>Wordline Termination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56261" y="1669777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406313" y="2253858"/>
            <a:ext cx="143562" cy="3459097"/>
            <a:chOff x="2406313" y="2028666"/>
            <a:chExt cx="143562" cy="3459097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V="1">
              <a:off x="2478094" y="3694019"/>
              <a:ext cx="0" cy="143562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16200000" flipH="1">
              <a:off x="683717" y="3758215"/>
              <a:ext cx="3459097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Connector 100"/>
          <p:cNvCxnSpPr/>
          <p:nvPr/>
        </p:nvCxnSpPr>
        <p:spPr>
          <a:xfrm flipH="1" flipV="1">
            <a:off x="2300417" y="2107140"/>
            <a:ext cx="255844" cy="647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300418" y="522555"/>
            <a:ext cx="0" cy="3314133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852653" y="1292905"/>
            <a:ext cx="255844" cy="5335364"/>
            <a:chOff x="3215895" y="1067713"/>
            <a:chExt cx="255844" cy="5335364"/>
          </a:xfrm>
        </p:grpSpPr>
        <p:grpSp>
          <p:nvGrpSpPr>
            <p:cNvPr id="72" name="Group 71"/>
            <p:cNvGrpSpPr/>
            <p:nvPr/>
          </p:nvGrpSpPr>
          <p:grpSpPr>
            <a:xfrm>
              <a:off x="3321791" y="2943980"/>
              <a:ext cx="143562" cy="3459097"/>
              <a:chOff x="2406313" y="2028666"/>
              <a:chExt cx="143562" cy="345909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V="1">
                <a:off x="2478094" y="3694019"/>
                <a:ext cx="0" cy="143562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683717" y="3758215"/>
                <a:ext cx="3459097" cy="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3215895" y="1067713"/>
              <a:ext cx="255844" cy="3459097"/>
              <a:chOff x="2300417" y="152399"/>
              <a:chExt cx="255844" cy="3459097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rot="16200000" flipV="1">
                <a:off x="2425101" y="1757264"/>
                <a:ext cx="6476" cy="25584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70869" y="1881948"/>
                <a:ext cx="3459097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oup 109"/>
          <p:cNvGrpSpPr/>
          <p:nvPr/>
        </p:nvGrpSpPr>
        <p:grpSpPr>
          <a:xfrm>
            <a:off x="1852654" y="-11869"/>
            <a:ext cx="4341129" cy="1163117"/>
            <a:chOff x="1852654" y="-11869"/>
            <a:chExt cx="4341129" cy="1163117"/>
          </a:xfrm>
        </p:grpSpPr>
        <p:sp>
          <p:nvSpPr>
            <p:cNvPr id="94" name="Rectangle 93"/>
            <p:cNvSpPr/>
            <p:nvPr/>
          </p:nvSpPr>
          <p:spPr>
            <a:xfrm>
              <a:off x="5306815" y="0"/>
              <a:ext cx="886968" cy="290122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76585" y="-11869"/>
              <a:ext cx="886968" cy="290122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rot="16200000" flipV="1">
              <a:off x="2027092" y="103916"/>
              <a:ext cx="6476" cy="255844"/>
            </a:xfrm>
            <a:prstGeom prst="line">
              <a:avLst/>
            </a:prstGeom>
            <a:ln w="349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1852654" y="231838"/>
              <a:ext cx="0" cy="919410"/>
            </a:xfrm>
            <a:prstGeom prst="line">
              <a:avLst/>
            </a:prstGeom>
            <a:ln w="3492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1958548" y="296968"/>
            <a:ext cx="4253159" cy="2654360"/>
            <a:chOff x="1958548" y="296968"/>
            <a:chExt cx="4253159" cy="2654360"/>
          </a:xfrm>
        </p:grpSpPr>
        <p:sp>
          <p:nvSpPr>
            <p:cNvPr id="70" name="Rectangle 69"/>
            <p:cNvSpPr/>
            <p:nvPr/>
          </p:nvSpPr>
          <p:spPr>
            <a:xfrm>
              <a:off x="4383710" y="753651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 rot="5400000">
              <a:off x="4397883" y="982251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297307" y="754499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11480" y="1066638"/>
              <a:ext cx="886968" cy="290122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55759" y="752656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Rectangle 80"/>
            <p:cNvSpPr/>
            <p:nvPr/>
          </p:nvSpPr>
          <p:spPr>
            <a:xfrm rot="5400000">
              <a:off x="2569932" y="981256"/>
              <a:ext cx="8869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468964" y="754499"/>
              <a:ext cx="914400" cy="914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483137" y="1066638"/>
              <a:ext cx="886968" cy="290122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5293099" y="299329"/>
              <a:ext cx="91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379309" y="297299"/>
              <a:ext cx="91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464107" y="298998"/>
              <a:ext cx="91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2550317" y="296968"/>
              <a:ext cx="914400" cy="4572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 rot="5400000">
              <a:off x="5542691" y="293955"/>
              <a:ext cx="4297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BL0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rot="5400000">
              <a:off x="3714348" y="298998"/>
              <a:ext cx="4297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tx1"/>
                  </a:solidFill>
                </a:rPr>
                <a:t>BL1</a:t>
              </a:r>
              <a:endParaRPr lang="en-US" sz="1050" dirty="0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398777" y="319042"/>
              <a:ext cx="886968" cy="290122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564033" y="307671"/>
              <a:ext cx="886968" cy="290122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>
              <a:off x="2406184" y="452732"/>
              <a:ext cx="143562" cy="0"/>
            </a:xfrm>
            <a:prstGeom prst="line">
              <a:avLst/>
            </a:prstGeom>
            <a:ln w="3492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413137" y="452732"/>
              <a:ext cx="0" cy="1623761"/>
            </a:xfrm>
            <a:prstGeom prst="line">
              <a:avLst/>
            </a:prstGeom>
            <a:ln w="3492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1958548" y="1213789"/>
              <a:ext cx="143562" cy="0"/>
            </a:xfrm>
            <a:prstGeom prst="line">
              <a:avLst/>
            </a:prstGeom>
            <a:ln w="3492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1965501" y="432260"/>
              <a:ext cx="0" cy="2519068"/>
            </a:xfrm>
            <a:prstGeom prst="line">
              <a:avLst/>
            </a:prstGeom>
            <a:ln w="3492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0628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Dummies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384604" y="3280311"/>
            <a:ext cx="1828800" cy="1835726"/>
            <a:chOff x="4384604" y="3280311"/>
            <a:chExt cx="1828800" cy="1835726"/>
          </a:xfrm>
        </p:grpSpPr>
        <p:grpSp>
          <p:nvGrpSpPr>
            <p:cNvPr id="25" name="Group 24"/>
            <p:cNvGrpSpPr/>
            <p:nvPr/>
          </p:nvGrpSpPr>
          <p:grpSpPr>
            <a:xfrm>
              <a:off x="5298547" y="4201637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299004" y="3282399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384604" y="3280311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385061" y="4200427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852653" y="152399"/>
            <a:ext cx="4361665" cy="6250678"/>
            <a:chOff x="1852653" y="152399"/>
            <a:chExt cx="4361665" cy="6250678"/>
          </a:xfrm>
        </p:grpSpPr>
        <p:grpSp>
          <p:nvGrpSpPr>
            <p:cNvPr id="32" name="Group 31"/>
            <p:cNvGrpSpPr/>
            <p:nvPr/>
          </p:nvGrpSpPr>
          <p:grpSpPr>
            <a:xfrm>
              <a:off x="3470204" y="4201637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3470661" y="3282399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2556261" y="3280311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556718" y="4200427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5299461" y="2365911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299918" y="1446673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385518" y="1444585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385975" y="2364701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3471118" y="2365911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3471575" y="1446673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2557175" y="1444585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557632" y="2364701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406313" y="2028666"/>
              <a:ext cx="143562" cy="3459097"/>
              <a:chOff x="2406313" y="2028666"/>
              <a:chExt cx="143562" cy="3459097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rot="16200000" flipV="1">
                <a:off x="2478094" y="3694019"/>
                <a:ext cx="0" cy="143562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683717" y="3758215"/>
                <a:ext cx="3459097" cy="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2300417" y="152399"/>
              <a:ext cx="255844" cy="3459097"/>
              <a:chOff x="2300417" y="152399"/>
              <a:chExt cx="255844" cy="3459097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16200000" flipV="1">
                <a:off x="2425101" y="1757264"/>
                <a:ext cx="6476" cy="25584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570869" y="1881948"/>
                <a:ext cx="3459097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958549" y="2943980"/>
              <a:ext cx="143562" cy="3459097"/>
              <a:chOff x="2406313" y="2028666"/>
              <a:chExt cx="143562" cy="3459097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 rot="16200000" flipV="1">
                <a:off x="2478094" y="3694019"/>
                <a:ext cx="0" cy="143562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683717" y="3758215"/>
                <a:ext cx="3459097" cy="0"/>
              </a:xfrm>
              <a:prstGeom prst="line">
                <a:avLst/>
              </a:prstGeom>
              <a:ln w="3492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Group 74"/>
            <p:cNvGrpSpPr/>
            <p:nvPr/>
          </p:nvGrpSpPr>
          <p:grpSpPr>
            <a:xfrm>
              <a:off x="1852653" y="1067713"/>
              <a:ext cx="255844" cy="3459097"/>
              <a:chOff x="2300417" y="152399"/>
              <a:chExt cx="255844" cy="3459097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rot="16200000" flipV="1">
                <a:off x="2425101" y="1757264"/>
                <a:ext cx="6476" cy="255844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70869" y="1881948"/>
                <a:ext cx="3459097" cy="0"/>
              </a:xfrm>
              <a:prstGeom prst="line">
                <a:avLst/>
              </a:prstGeom>
              <a:ln w="349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777301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-0.09618 -0.134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-67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Double WL length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3350269" y="3695096"/>
            <a:ext cx="1828800" cy="1601409"/>
            <a:chOff x="7086600" y="3732591"/>
            <a:chExt cx="914400" cy="1601409"/>
          </a:xfrm>
        </p:grpSpPr>
        <p:sp>
          <p:nvSpPr>
            <p:cNvPr id="20" name="Rectangle 19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94982" y="3732591"/>
              <a:ext cx="894299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 rot="5400000">
            <a:off x="3922374" y="4039514"/>
            <a:ext cx="18288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3016852" y="3124200"/>
            <a:ext cx="3645492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rot="5400000">
            <a:off x="3002325" y="1752600"/>
            <a:ext cx="18288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WL0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 rot="5400000">
            <a:off x="3917935" y="1753514"/>
            <a:ext cx="18288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WL0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89535" y="1295400"/>
            <a:ext cx="1834449" cy="4115714"/>
            <a:chOff x="5289535" y="1295400"/>
            <a:chExt cx="1834449" cy="4115714"/>
          </a:xfrm>
        </p:grpSpPr>
        <p:sp>
          <p:nvSpPr>
            <p:cNvPr id="79" name="Rectangle 78"/>
            <p:cNvSpPr/>
            <p:nvPr/>
          </p:nvSpPr>
          <p:spPr>
            <a:xfrm rot="5400000">
              <a:off x="4836774" y="4038600"/>
              <a:ext cx="18288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grpSp>
          <p:nvGrpSpPr>
            <p:cNvPr id="81" name="Group 80"/>
            <p:cNvGrpSpPr/>
            <p:nvPr/>
          </p:nvGrpSpPr>
          <p:grpSpPr>
            <a:xfrm rot="5400000">
              <a:off x="5752384" y="4039514"/>
              <a:ext cx="1828800" cy="914400"/>
              <a:chOff x="7086600" y="4419600"/>
              <a:chExt cx="1828800" cy="9144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7086600" y="4419600"/>
                <a:ext cx="18288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00773" y="4648201"/>
                <a:ext cx="1787195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Rectangle 85"/>
            <p:cNvSpPr/>
            <p:nvPr/>
          </p:nvSpPr>
          <p:spPr>
            <a:xfrm rot="5400000">
              <a:off x="4832335" y="1752600"/>
              <a:ext cx="18288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grpSp>
          <p:nvGrpSpPr>
            <p:cNvPr id="88" name="Group 87"/>
            <p:cNvGrpSpPr/>
            <p:nvPr/>
          </p:nvGrpSpPr>
          <p:grpSpPr>
            <a:xfrm rot="5400000">
              <a:off x="5747945" y="1753514"/>
              <a:ext cx="1828800" cy="914400"/>
              <a:chOff x="7086600" y="4419600"/>
              <a:chExt cx="1828800" cy="9144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7086600" y="4419600"/>
                <a:ext cx="18288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100773" y="4648201"/>
                <a:ext cx="1787195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1186842" y="1298478"/>
            <a:ext cx="2277122" cy="4115714"/>
            <a:chOff x="4846862" y="1295400"/>
            <a:chExt cx="2277122" cy="4115714"/>
          </a:xfrm>
        </p:grpSpPr>
        <p:sp>
          <p:nvSpPr>
            <p:cNvPr id="142" name="Rectangle 141"/>
            <p:cNvSpPr/>
            <p:nvPr/>
          </p:nvSpPr>
          <p:spPr>
            <a:xfrm rot="5400000">
              <a:off x="4836774" y="4038600"/>
              <a:ext cx="18288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grpSp>
          <p:nvGrpSpPr>
            <p:cNvPr id="132" name="Group 131"/>
            <p:cNvGrpSpPr/>
            <p:nvPr/>
          </p:nvGrpSpPr>
          <p:grpSpPr>
            <a:xfrm rot="5400000">
              <a:off x="5752384" y="4039514"/>
              <a:ext cx="1828800" cy="914400"/>
              <a:chOff x="7086600" y="4419600"/>
              <a:chExt cx="1828800" cy="914400"/>
            </a:xfrm>
          </p:grpSpPr>
          <p:sp>
            <p:nvSpPr>
              <p:cNvPr id="140" name="Rectangle 139"/>
              <p:cNvSpPr/>
              <p:nvPr/>
            </p:nvSpPr>
            <p:spPr>
              <a:xfrm>
                <a:off x="7086600" y="4419600"/>
                <a:ext cx="18288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100773" y="4648201"/>
                <a:ext cx="1787195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3" name="Rectangle 132"/>
            <p:cNvSpPr/>
            <p:nvPr/>
          </p:nvSpPr>
          <p:spPr>
            <a:xfrm>
              <a:off x="4846862" y="3124200"/>
              <a:ext cx="1819922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8" name="Rectangle 137"/>
            <p:cNvSpPr/>
            <p:nvPr/>
          </p:nvSpPr>
          <p:spPr>
            <a:xfrm rot="5400000">
              <a:off x="4832335" y="1752600"/>
              <a:ext cx="18288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grpSp>
          <p:nvGrpSpPr>
            <p:cNvPr id="135" name="Group 134"/>
            <p:cNvGrpSpPr/>
            <p:nvPr/>
          </p:nvGrpSpPr>
          <p:grpSpPr>
            <a:xfrm rot="5400000">
              <a:off x="5747945" y="1753514"/>
              <a:ext cx="1828800" cy="914400"/>
              <a:chOff x="7086600" y="4419600"/>
              <a:chExt cx="1828800" cy="914400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7086600" y="4419600"/>
                <a:ext cx="18288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100773" y="4648201"/>
                <a:ext cx="1787195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4360882" y="685799"/>
            <a:ext cx="103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one tile</a:t>
            </a:r>
            <a:endParaRPr lang="en-US" sz="1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124200" y="1152752"/>
            <a:ext cx="3429000" cy="143562"/>
            <a:chOff x="2205900" y="1146965"/>
            <a:chExt cx="3429000" cy="143562"/>
          </a:xfrm>
        </p:grpSpPr>
        <p:cxnSp>
          <p:nvCxnSpPr>
            <p:cNvPr id="151" name="Straight Connector 150"/>
            <p:cNvCxnSpPr/>
            <p:nvPr/>
          </p:nvCxnSpPr>
          <p:spPr>
            <a:xfrm flipV="1">
              <a:off x="3913664" y="1146965"/>
              <a:ext cx="0" cy="143562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2205900" y="1162605"/>
              <a:ext cx="3429000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4876800" y="1057721"/>
            <a:ext cx="3505200" cy="255844"/>
            <a:chOff x="3070036" y="1043548"/>
            <a:chExt cx="3505200" cy="255844"/>
          </a:xfrm>
        </p:grpSpPr>
        <p:cxnSp>
          <p:nvCxnSpPr>
            <p:cNvPr id="153" name="Straight Connector 152"/>
            <p:cNvCxnSpPr/>
            <p:nvPr/>
          </p:nvCxnSpPr>
          <p:spPr>
            <a:xfrm flipV="1">
              <a:off x="4846862" y="1043548"/>
              <a:ext cx="0" cy="255844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3070036" y="1051464"/>
              <a:ext cx="350520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3016852" y="914400"/>
            <a:ext cx="3645492" cy="47244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flipH="1">
            <a:off x="1044546" y="3354049"/>
            <a:ext cx="141474" cy="876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044546" y="1313565"/>
            <a:ext cx="6952" cy="4070117"/>
          </a:xfrm>
          <a:prstGeom prst="line">
            <a:avLst/>
          </a:prstGeom>
          <a:ln w="349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 rot="5400000">
            <a:off x="3914556" y="1763886"/>
            <a:ext cx="1830688" cy="914400"/>
            <a:chOff x="7085656" y="4419600"/>
            <a:chExt cx="915344" cy="914400"/>
          </a:xfrm>
        </p:grpSpPr>
        <p:sp>
          <p:nvSpPr>
            <p:cNvPr id="57" name="Rectangle 56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085656" y="4648200"/>
              <a:ext cx="902085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75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Dummies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51863" y="1371600"/>
            <a:ext cx="3678162" cy="3692092"/>
            <a:chOff x="4384604" y="3280311"/>
            <a:chExt cx="1828800" cy="1835726"/>
          </a:xfrm>
        </p:grpSpPr>
        <p:grpSp>
          <p:nvGrpSpPr>
            <p:cNvPr id="25" name="Group 24"/>
            <p:cNvGrpSpPr/>
            <p:nvPr/>
          </p:nvGrpSpPr>
          <p:grpSpPr>
            <a:xfrm>
              <a:off x="5298547" y="4201637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097379" y="4648200"/>
                <a:ext cx="895649" cy="454644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299004" y="3282399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098168" y="3504032"/>
                <a:ext cx="895649" cy="454644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4384604" y="3280311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093986" y="4648200"/>
                <a:ext cx="895649" cy="454644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385061" y="4200427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098168" y="3504032"/>
                <a:ext cx="895649" cy="454644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3306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Dummies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90025" y="3224611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390944" y="1375799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51863" y="1371600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WL0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552782" y="3222177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39080" y="238650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0520" y="24779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42890" y="25693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330" y="265825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239080" y="2749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30520" y="2841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48523" y="15178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9963" y="1606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44713" y="1698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36153" y="17895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48523" y="188101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39963" y="19698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44713" y="20613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36153" y="215276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243809" y="25693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335249" y="265825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239999" y="2749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1439" y="2841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43809" y="29325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35249" y="30214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39999" y="31128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331898" y="1439419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397910" y="40092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485540" y="424632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397910" y="43377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489350" y="442663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394100" y="4518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485540" y="460951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403543" y="3294871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494983" y="3375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399733" y="34578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491173" y="35492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403543" y="36407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494983" y="37295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399733" y="38210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91173" y="39124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398829" y="43377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490269" y="442663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395019" y="4518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486459" y="460951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398829" y="470095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90269" y="478982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395019" y="48812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486459" y="497270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16200000">
            <a:off x="5148655" y="417049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6200000">
            <a:off x="5420405" y="408286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16200000">
            <a:off x="5511845" y="417049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rot="16200000">
            <a:off x="5600715" y="407905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rot="16200000">
            <a:off x="5692155" y="417430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rot="16200000">
            <a:off x="5783595" y="408286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6200000">
            <a:off x="4460285" y="416486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16200000">
            <a:off x="4549155" y="407342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6200000">
            <a:off x="4640595" y="416867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6200000">
            <a:off x="4732035" y="407723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rot="16200000">
            <a:off x="4823475" y="416486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6200000">
            <a:off x="4912345" y="407342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6200000">
            <a:off x="5003785" y="416867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16200000">
            <a:off x="5095225" y="407723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6200000">
            <a:off x="5511845" y="416957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6200000">
            <a:off x="5600715" y="407813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6200000">
            <a:off x="5692155" y="417338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16200000">
            <a:off x="5783595" y="408194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6200000">
            <a:off x="5875035" y="416957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16200000">
            <a:off x="5963905" y="407813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6200000">
            <a:off x="6055345" y="417338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16200000">
            <a:off x="6146785" y="408194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16200000">
            <a:off x="3307800" y="231364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rot="16200000">
            <a:off x="3579550" y="222601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 rot="16200000">
            <a:off x="3670990" y="231364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 rot="16200000">
            <a:off x="3759860" y="222220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rot="16200000">
            <a:off x="3851300" y="231745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rot="16200000">
            <a:off x="3942740" y="222601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 rot="16200000">
            <a:off x="2619430" y="230801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16200000">
            <a:off x="2708300" y="221657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16200000">
            <a:off x="2799740" y="231182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16200000">
            <a:off x="2891180" y="222038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16200000">
            <a:off x="2982620" y="230801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6200000">
            <a:off x="3071490" y="221657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16200000">
            <a:off x="3162930" y="231182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16200000">
            <a:off x="3254370" y="222038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3670990" y="2312726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16200000">
            <a:off x="3759860" y="222128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16200000">
            <a:off x="3851300" y="231653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16200000">
            <a:off x="3942740" y="222509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16200000">
            <a:off x="4034180" y="231272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16200000">
            <a:off x="4123050" y="222128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 rot="16200000">
            <a:off x="4214490" y="231653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6200000">
            <a:off x="4305930" y="222509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547668" y="1462278"/>
            <a:ext cx="3683275" cy="1673466"/>
            <a:chOff x="2547668" y="1462278"/>
            <a:chExt cx="3683275" cy="1673466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2552783" y="154068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2553242" y="162955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H="1">
              <a:off x="2552783" y="172356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H="1">
              <a:off x="2553242" y="181243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2553242" y="190130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H="1">
              <a:off x="2553701" y="199017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2553242" y="208418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2553701" y="217305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2551404" y="241193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2551863" y="250080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2551404" y="259481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2551863" y="268368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2551863" y="277255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2552322" y="286142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2551863" y="295543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2552322" y="304430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H="1">
              <a:off x="2547668" y="313574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flipH="1">
              <a:off x="2553701" y="1462278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>
            <a:off x="2554938" y="3317730"/>
            <a:ext cx="3683275" cy="1673466"/>
            <a:chOff x="2547668" y="1462278"/>
            <a:chExt cx="3683275" cy="1673466"/>
          </a:xfrm>
        </p:grpSpPr>
        <p:cxnSp>
          <p:nvCxnSpPr>
            <p:cNvPr id="148" name="Straight Connector 147"/>
            <p:cNvCxnSpPr/>
            <p:nvPr/>
          </p:nvCxnSpPr>
          <p:spPr>
            <a:xfrm flipH="1">
              <a:off x="2552783" y="154068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>
              <a:off x="2553242" y="162955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2552783" y="172356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2553242" y="181243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2553242" y="190130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H="1">
              <a:off x="2553701" y="199017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2553242" y="208418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2553701" y="217305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2551404" y="241193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2551863" y="250080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2551404" y="259481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2551863" y="268368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2551863" y="277255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2552322" y="286142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H="1">
              <a:off x="2551863" y="295543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2552322" y="304430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flipH="1">
              <a:off x="2547668" y="3135744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flipH="1">
              <a:off x="2553701" y="1462278"/>
              <a:ext cx="367724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6238213" y="2594814"/>
            <a:ext cx="2905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8 dummy</a:t>
            </a:r>
          </a:p>
          <a:p>
            <a:r>
              <a:rPr lang="en-US" dirty="0" smtClean="0"/>
              <a:t>BLs on either side of socket areas. </a:t>
            </a:r>
            <a:endParaRPr lang="en-US" dirty="0"/>
          </a:p>
        </p:txBody>
      </p:sp>
      <p:cxnSp>
        <p:nvCxnSpPr>
          <p:cNvPr id="167" name="Straight Arrow Connector 166"/>
          <p:cNvCxnSpPr>
            <a:endCxn id="22" idx="3"/>
          </p:cNvCxnSpPr>
          <p:nvPr/>
        </p:nvCxnSpPr>
        <p:spPr>
          <a:xfrm flipH="1" flipV="1">
            <a:off x="6230025" y="2295340"/>
            <a:ext cx="704175" cy="36291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endCxn id="20" idx="3"/>
          </p:cNvCxnSpPr>
          <p:nvPr/>
        </p:nvCxnSpPr>
        <p:spPr>
          <a:xfrm flipH="1">
            <a:off x="6229106" y="3503565"/>
            <a:ext cx="857494" cy="640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990600" y="5410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The BL dummy adjacent to active BLs is grounded the remaining seven dummies are floated.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4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Dummies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90025" y="3224611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390944" y="1375799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51863" y="1371600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WL0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552782" y="3222177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39080" y="238650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0520" y="24779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42890" y="25693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330" y="265825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239080" y="2749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30520" y="2841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48523" y="15178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9963" y="1606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44713" y="1698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36153" y="17895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48523" y="188101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39963" y="19698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44713" y="20613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36153" y="215276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243809" y="25693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335249" y="265825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239999" y="2749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1439" y="2841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43809" y="29325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35249" y="30214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39999" y="31128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331898" y="1439419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397910" y="40092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485540" y="424632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397910" y="43377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489350" y="442663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394100" y="4518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485540" y="460951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403543" y="3294871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494983" y="3375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399733" y="34578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491173" y="35492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403543" y="36407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494983" y="37295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399733" y="38210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91173" y="39124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398829" y="43377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490269" y="442663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395019" y="4518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486459" y="460951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398829" y="470095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90269" y="478982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395019" y="48812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486459" y="497270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16200000">
            <a:off x="5148655" y="417049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6200000">
            <a:off x="5420405" y="408286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16200000">
            <a:off x="5511845" y="417049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rot="16200000">
            <a:off x="5600715" y="407905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rot="16200000">
            <a:off x="5692155" y="417430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rot="16200000">
            <a:off x="5783595" y="408286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6200000">
            <a:off x="4460285" y="416486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16200000">
            <a:off x="4549155" y="407342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6200000">
            <a:off x="4640595" y="416867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6200000">
            <a:off x="4732035" y="407723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rot="16200000">
            <a:off x="4823475" y="416486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6200000">
            <a:off x="4912345" y="407342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6200000">
            <a:off x="5003785" y="416867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16200000">
            <a:off x="5095225" y="407723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6200000">
            <a:off x="5511845" y="416957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6200000">
            <a:off x="5600715" y="407813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6200000">
            <a:off x="5692155" y="417338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16200000">
            <a:off x="5783595" y="408194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6200000">
            <a:off x="5875035" y="416957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16200000">
            <a:off x="5963905" y="407813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6200000">
            <a:off x="6055345" y="417338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16200000">
            <a:off x="6146785" y="408194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16200000">
            <a:off x="3307800" y="231364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rot="16200000">
            <a:off x="3579550" y="222601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 rot="16200000">
            <a:off x="3670990" y="231364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 rot="16200000">
            <a:off x="3759860" y="222220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rot="16200000">
            <a:off x="3851300" y="231745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rot="16200000">
            <a:off x="3942740" y="222601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 rot="16200000">
            <a:off x="2619430" y="230801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16200000">
            <a:off x="2708300" y="221657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16200000">
            <a:off x="2799740" y="231182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16200000">
            <a:off x="2891180" y="222038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16200000">
            <a:off x="2982620" y="230801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6200000">
            <a:off x="3071490" y="221657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16200000">
            <a:off x="3162930" y="231182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16200000">
            <a:off x="3254370" y="222038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3670990" y="2312726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16200000">
            <a:off x="3759860" y="222128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16200000">
            <a:off x="3851300" y="231653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16200000">
            <a:off x="3942740" y="222509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16200000">
            <a:off x="4034180" y="231272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16200000">
            <a:off x="4123050" y="222128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 rot="16200000">
            <a:off x="4214490" y="231653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6200000">
            <a:off x="4305930" y="222509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602410" y="2198484"/>
            <a:ext cx="5541590" cy="1759710"/>
            <a:chOff x="3602410" y="2198484"/>
            <a:chExt cx="5541590" cy="1759710"/>
          </a:xfrm>
        </p:grpSpPr>
        <p:sp>
          <p:nvSpPr>
            <p:cNvPr id="16" name="TextBox 15"/>
            <p:cNvSpPr txBox="1"/>
            <p:nvPr/>
          </p:nvSpPr>
          <p:spPr>
            <a:xfrm>
              <a:off x="6238213" y="2594814"/>
              <a:ext cx="2905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Opposite deck BLs terminate at sockets</a:t>
              </a:r>
              <a:endParaRPr lang="en-US" dirty="0"/>
            </a:p>
          </p:txBody>
        </p:sp>
        <p:cxnSp>
          <p:nvCxnSpPr>
            <p:cNvPr id="167" name="Straight Arrow Connector 166"/>
            <p:cNvCxnSpPr>
              <a:endCxn id="44" idx="2"/>
            </p:cNvCxnSpPr>
            <p:nvPr/>
          </p:nvCxnSpPr>
          <p:spPr>
            <a:xfrm flipH="1" flipV="1">
              <a:off x="5359013" y="2198484"/>
              <a:ext cx="1575188" cy="45977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 flipH="1">
              <a:off x="3602410" y="3199405"/>
              <a:ext cx="3241849" cy="75878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990600" y="5410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The BL dummy adjacent to active BLs is grounded the remaining seven dummies are floated.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54295" y="1458607"/>
            <a:ext cx="3670782" cy="3522278"/>
            <a:chOff x="2554295" y="1458607"/>
            <a:chExt cx="3670782" cy="3522278"/>
          </a:xfrm>
        </p:grpSpPr>
        <p:grpSp>
          <p:nvGrpSpPr>
            <p:cNvPr id="147" name="Group 146"/>
            <p:cNvGrpSpPr/>
            <p:nvPr/>
          </p:nvGrpSpPr>
          <p:grpSpPr>
            <a:xfrm>
              <a:off x="3571452" y="3307418"/>
              <a:ext cx="2651760" cy="1673466"/>
              <a:chOff x="2547668" y="1462278"/>
              <a:chExt cx="3683275" cy="1673466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2554295" y="1458607"/>
              <a:ext cx="2651760" cy="1673466"/>
              <a:chOff x="2547668" y="1462278"/>
              <a:chExt cx="3683275" cy="1673466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5420405" y="1461230"/>
              <a:ext cx="804672" cy="1673466"/>
              <a:chOff x="2547668" y="1462278"/>
              <a:chExt cx="3683275" cy="1673466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/>
            <p:cNvGrpSpPr/>
            <p:nvPr/>
          </p:nvGrpSpPr>
          <p:grpSpPr>
            <a:xfrm>
              <a:off x="2558660" y="3307419"/>
              <a:ext cx="804672" cy="1673466"/>
              <a:chOff x="2547668" y="1462278"/>
              <a:chExt cx="3683275" cy="1673466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8" name="TextBox 227"/>
          <p:cNvSpPr txBox="1"/>
          <p:nvPr/>
        </p:nvSpPr>
        <p:spPr>
          <a:xfrm>
            <a:off x="711860" y="609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Consider the upper deck BLs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59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Dummies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90025" y="3224611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390944" y="1375799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51863" y="1371600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WL0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552782" y="3222177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39080" y="238650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0520" y="24779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42890" y="25693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330" y="265825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239080" y="2749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30520" y="2841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48523" y="15178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9963" y="1606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44713" y="1698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36153" y="17895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48523" y="188101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39963" y="19698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44713" y="20613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36153" y="215276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243809" y="25693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335249" y="265825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239999" y="2749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1439" y="2841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43809" y="29325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35249" y="30214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39999" y="31128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331898" y="1439419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397910" y="40092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485540" y="424632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397910" y="43377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489350" y="442663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394100" y="4518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485540" y="460951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403543" y="3294871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494983" y="3375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399733" y="34578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491173" y="35492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403543" y="36407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494983" y="37295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399733" y="38210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91173" y="39124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398829" y="43377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490269" y="442663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395019" y="4518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486459" y="460951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398829" y="470095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90269" y="478982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395019" y="48812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486459" y="497270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16200000">
            <a:off x="5148655" y="417049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6200000">
            <a:off x="5420405" y="408286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16200000">
            <a:off x="5511845" y="417049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rot="16200000">
            <a:off x="5600715" y="407905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rot="16200000">
            <a:off x="5692155" y="417430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rot="16200000">
            <a:off x="5783595" y="408286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6200000">
            <a:off x="4460285" y="416486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16200000">
            <a:off x="4549155" y="407342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6200000">
            <a:off x="4640595" y="416867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6200000">
            <a:off x="4732035" y="407723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rot="16200000">
            <a:off x="4823475" y="416486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6200000">
            <a:off x="4912345" y="407342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6200000">
            <a:off x="5003785" y="416867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16200000">
            <a:off x="5095225" y="407723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6200000">
            <a:off x="5511845" y="416957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6200000">
            <a:off x="5600715" y="407813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6200000">
            <a:off x="5692155" y="417338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16200000">
            <a:off x="5783595" y="408194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6200000">
            <a:off x="5875035" y="416957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16200000">
            <a:off x="5963905" y="407813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6200000">
            <a:off x="6055345" y="417338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16200000">
            <a:off x="6146785" y="408194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16200000">
            <a:off x="3307800" y="231364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rot="16200000">
            <a:off x="3579550" y="222601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 rot="16200000">
            <a:off x="3670990" y="231364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 rot="16200000">
            <a:off x="3759860" y="222220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rot="16200000">
            <a:off x="3851300" y="231745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rot="16200000">
            <a:off x="3942740" y="222601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 rot="16200000">
            <a:off x="2619430" y="230801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16200000">
            <a:off x="2708300" y="221657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16200000">
            <a:off x="2799740" y="231182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16200000">
            <a:off x="2891180" y="222038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16200000">
            <a:off x="2982620" y="230801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6200000">
            <a:off x="3071490" y="221657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16200000">
            <a:off x="3162930" y="231182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16200000">
            <a:off x="3254370" y="222038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3670990" y="2312726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16200000">
            <a:off x="3759860" y="222128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16200000">
            <a:off x="3851300" y="231653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16200000">
            <a:off x="3942740" y="222509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16200000">
            <a:off x="4034180" y="231272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16200000">
            <a:off x="4123050" y="222128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 rot="16200000">
            <a:off x="4214490" y="231653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6200000">
            <a:off x="4305930" y="222509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57244" y="959347"/>
            <a:ext cx="4748811" cy="2975987"/>
            <a:chOff x="457244" y="959347"/>
            <a:chExt cx="4748811" cy="2975987"/>
          </a:xfrm>
        </p:grpSpPr>
        <p:sp>
          <p:nvSpPr>
            <p:cNvPr id="16" name="TextBox 15"/>
            <p:cNvSpPr txBox="1"/>
            <p:nvPr/>
          </p:nvSpPr>
          <p:spPr>
            <a:xfrm>
              <a:off x="457244" y="959347"/>
              <a:ext cx="2905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is accomplished by</a:t>
              </a:r>
            </a:p>
            <a:p>
              <a:r>
                <a:rPr lang="en-US" dirty="0" smtClean="0"/>
                <a:t>the BL1 cut layer</a:t>
              </a:r>
              <a:endParaRPr lang="en-US" dirty="0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>
              <a:off x="2286000" y="1485138"/>
              <a:ext cx="2920055" cy="77715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1371600" y="1540684"/>
              <a:ext cx="1959060" cy="239465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990600" y="5410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The BL dummy adjacent to active BLs is grounded the remaining seven dummies are floated.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54295" y="1458607"/>
            <a:ext cx="3670782" cy="3522278"/>
            <a:chOff x="2554295" y="1458607"/>
            <a:chExt cx="3670782" cy="3522278"/>
          </a:xfrm>
        </p:grpSpPr>
        <p:grpSp>
          <p:nvGrpSpPr>
            <p:cNvPr id="147" name="Group 146"/>
            <p:cNvGrpSpPr/>
            <p:nvPr/>
          </p:nvGrpSpPr>
          <p:grpSpPr>
            <a:xfrm>
              <a:off x="3571452" y="3307418"/>
              <a:ext cx="2651760" cy="1673466"/>
              <a:chOff x="2547668" y="1462278"/>
              <a:chExt cx="3683275" cy="1673466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2554295" y="1458607"/>
              <a:ext cx="2651760" cy="1673466"/>
              <a:chOff x="2547668" y="1462278"/>
              <a:chExt cx="3683275" cy="1673466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5420405" y="1461230"/>
              <a:ext cx="804672" cy="1673466"/>
              <a:chOff x="2547668" y="1462278"/>
              <a:chExt cx="3683275" cy="1673466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/>
            <p:cNvGrpSpPr/>
            <p:nvPr/>
          </p:nvGrpSpPr>
          <p:grpSpPr>
            <a:xfrm>
              <a:off x="2558660" y="3307419"/>
              <a:ext cx="804672" cy="1673466"/>
              <a:chOff x="2547668" y="1462278"/>
              <a:chExt cx="3683275" cy="1673466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9" name="Rectangle 228"/>
          <p:cNvSpPr/>
          <p:nvPr/>
        </p:nvSpPr>
        <p:spPr>
          <a:xfrm>
            <a:off x="3362014" y="3222177"/>
            <a:ext cx="209438" cy="18390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5204402" y="1362188"/>
            <a:ext cx="209438" cy="183908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1130" y="3067164"/>
            <a:ext cx="4202070" cy="3186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1" name="TextBox 230"/>
          <p:cNvSpPr txBox="1"/>
          <p:nvPr/>
        </p:nvSpPr>
        <p:spPr>
          <a:xfrm>
            <a:off x="6238213" y="1751434"/>
            <a:ext cx="2905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dummy BLs are added on either side of the edge to handle potential cut mask </a:t>
            </a:r>
            <a:r>
              <a:rPr lang="en-US" dirty="0" err="1" smtClean="0"/>
              <a:t>mis</a:t>
            </a:r>
            <a:r>
              <a:rPr lang="en-US" dirty="0" smtClean="0"/>
              <a:t>-registration.</a:t>
            </a:r>
            <a:endParaRPr lang="en-US" dirty="0"/>
          </a:p>
        </p:txBody>
      </p:sp>
      <p:cxnSp>
        <p:nvCxnSpPr>
          <p:cNvPr id="232" name="Straight Arrow Connector 231"/>
          <p:cNvCxnSpPr/>
          <p:nvPr/>
        </p:nvCxnSpPr>
        <p:spPr>
          <a:xfrm flipH="1">
            <a:off x="6580245" y="2886854"/>
            <a:ext cx="582555" cy="34173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val 233"/>
          <p:cNvSpPr/>
          <p:nvPr/>
        </p:nvSpPr>
        <p:spPr>
          <a:xfrm>
            <a:off x="2404970" y="1244883"/>
            <a:ext cx="4202070" cy="3186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2227755" y="4904405"/>
            <a:ext cx="4202070" cy="3186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47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1" grpId="0"/>
      <p:bldP spid="234" grpId="0" animBg="1"/>
      <p:bldP spid="2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Dummies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90025" y="3224611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390944" y="1375799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51863" y="1371600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WL0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552782" y="3222177"/>
            <a:ext cx="1839081" cy="183908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239080" y="238650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30520" y="24779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242890" y="25693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330" y="265825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239080" y="2749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330520" y="2841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248523" y="15178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339963" y="1606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44713" y="1698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36153" y="17895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248523" y="188101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339963" y="19698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244713" y="20613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36153" y="215276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243809" y="25693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335249" y="265825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239999" y="27496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1439" y="28411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43809" y="29325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35249" y="30214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239999" y="31128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331898" y="1439419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3397910" y="40092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485540" y="424632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397910" y="43377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489350" y="442663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394100" y="4518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485540" y="460951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403543" y="3294871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494983" y="3375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399733" y="345784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491173" y="354928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403543" y="364072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494983" y="372959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3399733" y="382103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91173" y="3912475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398829" y="43377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490269" y="442663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395019" y="451807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486459" y="460951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398829" y="470095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3490269" y="478982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395019" y="488126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486459" y="4972703"/>
            <a:ext cx="45720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 rot="16200000">
            <a:off x="5148655" y="417049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 rot="16200000">
            <a:off x="5420405" y="408286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 rot="16200000">
            <a:off x="5511845" y="417049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rot="16200000">
            <a:off x="5600715" y="407905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rot="16200000">
            <a:off x="5692155" y="417430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 rot="16200000">
            <a:off x="5783595" y="408286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 rot="16200000">
            <a:off x="4460285" y="416486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 rot="16200000">
            <a:off x="4549155" y="407342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 rot="16200000">
            <a:off x="4640595" y="416867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 rot="16200000">
            <a:off x="4732035" y="407723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 rot="16200000">
            <a:off x="4823475" y="416486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 rot="16200000">
            <a:off x="4912345" y="407342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 rot="16200000">
            <a:off x="5003785" y="416867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 rot="16200000">
            <a:off x="5095225" y="4077230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 rot="16200000">
            <a:off x="5511845" y="416957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 rot="16200000">
            <a:off x="5600715" y="407813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 rot="16200000">
            <a:off x="5692155" y="417338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 rot="16200000">
            <a:off x="5783595" y="408194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 rot="16200000">
            <a:off x="5875035" y="416957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 rot="16200000">
            <a:off x="5963905" y="407813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 rot="16200000">
            <a:off x="6055345" y="417338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 rot="16200000">
            <a:off x="6146785" y="4081943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 rot="16200000">
            <a:off x="3307800" y="231364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 rot="16200000">
            <a:off x="3579550" y="222601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 rot="16200000">
            <a:off x="3670990" y="231364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 rot="16200000">
            <a:off x="3759860" y="222220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rot="16200000">
            <a:off x="3851300" y="231745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 rot="16200000">
            <a:off x="3942740" y="2226014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 rot="16200000">
            <a:off x="2619430" y="230801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 rot="16200000">
            <a:off x="2708300" y="221657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 rot="16200000">
            <a:off x="2799740" y="231182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 rot="16200000">
            <a:off x="2891180" y="222038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 rot="16200000">
            <a:off x="2982620" y="230801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 rot="16200000">
            <a:off x="3071490" y="221657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 rot="16200000">
            <a:off x="3162930" y="231182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 rot="16200000">
            <a:off x="3254370" y="2220382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 rot="16200000">
            <a:off x="3670990" y="2312726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 rot="16200000">
            <a:off x="3759860" y="222128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 rot="16200000">
            <a:off x="3851300" y="231653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 rot="16200000">
            <a:off x="3942740" y="222509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 rot="16200000">
            <a:off x="4034180" y="231272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 rot="16200000">
            <a:off x="4123050" y="222128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 rot="16200000">
            <a:off x="4214490" y="231653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 rot="16200000">
            <a:off x="4305930" y="2225095"/>
            <a:ext cx="45720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0" name="TextBox 169"/>
          <p:cNvSpPr txBox="1"/>
          <p:nvPr/>
        </p:nvSpPr>
        <p:spPr>
          <a:xfrm>
            <a:off x="990600" y="5410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The dummy pattern of 2-8-8-2 is used per patch in both BL and WL directions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54295" y="1458607"/>
            <a:ext cx="3670782" cy="3522278"/>
            <a:chOff x="2554295" y="1458607"/>
            <a:chExt cx="3670782" cy="3522278"/>
          </a:xfrm>
        </p:grpSpPr>
        <p:grpSp>
          <p:nvGrpSpPr>
            <p:cNvPr id="147" name="Group 146"/>
            <p:cNvGrpSpPr/>
            <p:nvPr/>
          </p:nvGrpSpPr>
          <p:grpSpPr>
            <a:xfrm>
              <a:off x="3571452" y="3307418"/>
              <a:ext cx="2651760" cy="1673466"/>
              <a:chOff x="2547668" y="1462278"/>
              <a:chExt cx="3683275" cy="1673466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/>
            <p:cNvGrpSpPr/>
            <p:nvPr/>
          </p:nvGrpSpPr>
          <p:grpSpPr>
            <a:xfrm>
              <a:off x="2554295" y="1458607"/>
              <a:ext cx="2651760" cy="1673466"/>
              <a:chOff x="2547668" y="1462278"/>
              <a:chExt cx="3683275" cy="1673466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oup 189"/>
            <p:cNvGrpSpPr/>
            <p:nvPr/>
          </p:nvGrpSpPr>
          <p:grpSpPr>
            <a:xfrm>
              <a:off x="5420405" y="1461230"/>
              <a:ext cx="804672" cy="1673466"/>
              <a:chOff x="2547668" y="1462278"/>
              <a:chExt cx="3683275" cy="1673466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9" name="Group 208"/>
            <p:cNvGrpSpPr/>
            <p:nvPr/>
          </p:nvGrpSpPr>
          <p:grpSpPr>
            <a:xfrm>
              <a:off x="2558660" y="3307419"/>
              <a:ext cx="804672" cy="1673466"/>
              <a:chOff x="2547668" y="1462278"/>
              <a:chExt cx="3683275" cy="1673466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flipH="1">
                <a:off x="2552783" y="1540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H="1">
                <a:off x="2553242" y="1629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flipH="1">
                <a:off x="2552783" y="172356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H="1">
                <a:off x="2553242" y="1812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H="1">
                <a:off x="2553242" y="1901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H="1">
                <a:off x="2553701" y="199017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flipH="1">
                <a:off x="2553242" y="20841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flipH="1">
                <a:off x="2553701" y="21730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H="1">
                <a:off x="2551404" y="24119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flipH="1">
                <a:off x="2551863" y="25008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flipH="1">
                <a:off x="2551404" y="259481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flipH="1">
                <a:off x="2551863" y="268368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 flipH="1">
                <a:off x="2551863" y="277255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flipH="1">
                <a:off x="2552322" y="286142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flipH="1">
                <a:off x="2551863" y="295543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flipH="1">
                <a:off x="2552322" y="304430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flipH="1">
                <a:off x="2547668" y="3135744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flipH="1">
                <a:off x="2553701" y="1462278"/>
                <a:ext cx="3677242" cy="0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TextBox 2"/>
          <p:cNvSpPr txBox="1"/>
          <p:nvPr/>
        </p:nvSpPr>
        <p:spPr>
          <a:xfrm>
            <a:off x="6192505" y="134431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28" name="TextBox 227"/>
          <p:cNvSpPr txBox="1"/>
          <p:nvPr/>
        </p:nvSpPr>
        <p:spPr>
          <a:xfrm>
            <a:off x="6206169" y="3015174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33" name="TextBox 232"/>
          <p:cNvSpPr txBox="1"/>
          <p:nvPr/>
        </p:nvSpPr>
        <p:spPr>
          <a:xfrm>
            <a:off x="6198275" y="2266102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6199819" y="2049408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6210011" y="320389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38" name="TextBox 237"/>
          <p:cNvSpPr txBox="1"/>
          <p:nvPr/>
        </p:nvSpPr>
        <p:spPr>
          <a:xfrm>
            <a:off x="6223675" y="4874759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39" name="TextBox 238"/>
          <p:cNvSpPr txBox="1"/>
          <p:nvPr/>
        </p:nvSpPr>
        <p:spPr>
          <a:xfrm>
            <a:off x="6215781" y="4125687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6217325" y="3908993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2071945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Redundancy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2556261" y="1444585"/>
            <a:ext cx="3658057" cy="3671452"/>
            <a:chOff x="4344314" y="1438786"/>
            <a:chExt cx="3658057" cy="3671452"/>
          </a:xfrm>
        </p:grpSpPr>
        <p:grpSp>
          <p:nvGrpSpPr>
            <p:cNvPr id="25" name="Group 24"/>
            <p:cNvGrpSpPr/>
            <p:nvPr/>
          </p:nvGrpSpPr>
          <p:grpSpPr>
            <a:xfrm>
              <a:off x="7086600" y="4195838"/>
              <a:ext cx="914400" cy="914400"/>
              <a:chOff x="7086600" y="4419600"/>
              <a:chExt cx="914400" cy="91440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087057" y="3276600"/>
              <a:ext cx="914400" cy="914400"/>
              <a:chOff x="7087057" y="3276600"/>
              <a:chExt cx="914400" cy="9144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6172657" y="3274512"/>
              <a:ext cx="914400" cy="914400"/>
              <a:chOff x="7086600" y="4419600"/>
              <a:chExt cx="914400" cy="9144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6173114" y="4194628"/>
              <a:ext cx="914400" cy="914400"/>
              <a:chOff x="7087057" y="3276600"/>
              <a:chExt cx="914400" cy="9144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258257" y="4195838"/>
              <a:ext cx="914400" cy="914400"/>
              <a:chOff x="7086600" y="4419600"/>
              <a:chExt cx="914400" cy="914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258714" y="3276600"/>
              <a:ext cx="914400" cy="914400"/>
              <a:chOff x="7087057" y="3276600"/>
              <a:chExt cx="914400" cy="9144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4314" y="3274512"/>
              <a:ext cx="914400" cy="914400"/>
              <a:chOff x="7086600" y="4419600"/>
              <a:chExt cx="914400" cy="914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344771" y="4194628"/>
              <a:ext cx="914400" cy="914400"/>
              <a:chOff x="7087057" y="3276600"/>
              <a:chExt cx="91440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087514" y="2360112"/>
              <a:ext cx="914400" cy="914400"/>
              <a:chOff x="7086600" y="4419600"/>
              <a:chExt cx="914400" cy="9144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7087971" y="1440874"/>
              <a:ext cx="914400" cy="914400"/>
              <a:chOff x="7087057" y="3276600"/>
              <a:chExt cx="914400" cy="91440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6173571" y="1438786"/>
              <a:ext cx="914400" cy="914400"/>
              <a:chOff x="7086600" y="4419600"/>
              <a:chExt cx="914400" cy="914400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174028" y="2358902"/>
              <a:ext cx="914400" cy="914400"/>
              <a:chOff x="7087057" y="3276600"/>
              <a:chExt cx="914400" cy="914400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00B05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259171" y="2360112"/>
              <a:ext cx="914400" cy="914400"/>
              <a:chOff x="7086600" y="4419600"/>
              <a:chExt cx="914400" cy="914400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259628" y="1440874"/>
              <a:ext cx="914400" cy="914400"/>
              <a:chOff x="7087057" y="3276600"/>
              <a:chExt cx="914400" cy="9144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345228" y="1438786"/>
              <a:ext cx="914400" cy="914400"/>
              <a:chOff x="7086600" y="4419600"/>
              <a:chExt cx="914400" cy="9144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345685" y="2358902"/>
              <a:ext cx="914400" cy="914400"/>
              <a:chOff x="7087057" y="3276600"/>
              <a:chExt cx="914400" cy="9144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7087057" y="3276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5400000">
                <a:off x="7101230" y="3505200"/>
                <a:ext cx="886968" cy="457200"/>
              </a:xfrm>
              <a:prstGeom prst="rect">
                <a:avLst/>
              </a:prstGeom>
              <a:solidFill>
                <a:srgbClr val="FFC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BL1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2438400" y="1219200"/>
            <a:ext cx="3962400" cy="4539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05600" y="838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32</a:t>
            </a:r>
            <a:r>
              <a:rPr lang="en-US" dirty="0" smtClean="0"/>
              <a:t>x2 </a:t>
            </a:r>
            <a:r>
              <a:rPr lang="en-US" dirty="0" smtClean="0"/>
              <a:t>Added WLs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324600" y="1143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2344930" y="1371600"/>
            <a:ext cx="422661" cy="381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28600" y="1600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64x2 </a:t>
            </a:r>
            <a:r>
              <a:rPr lang="en-US" dirty="0" smtClean="0"/>
              <a:t>Added WLs</a:t>
            </a:r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1371600" y="1903873"/>
            <a:ext cx="919741" cy="3821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3568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9" grpId="0" animBg="1"/>
      <p:bldP spid="7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12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Tile Architecture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6940" y="762000"/>
            <a:ext cx="3234660" cy="5562600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TILE ARCHITECTURE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Each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tile has 8 WL patches and 8 BL patches.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patches in x direction and 4 patches in 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WL = 4K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Length of BL = 4K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BL decks = 2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WL decks = 2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PATCH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Each Patch has 1K bitlines/deck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Each Patch has 1K Wordlines/deck.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796" y="710394"/>
            <a:ext cx="5223541" cy="505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499140" y="2381766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034710" y="2381766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807066" y="3620532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342636" y="3620532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99140" y="4839732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034710" y="4839732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1905446" y="114300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441016" y="1143000"/>
            <a:ext cx="111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41326" y="2413000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376896" y="2413000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67080" y="3595132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002650" y="3595132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97520" y="1118632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133090" y="1118632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815926" y="4839732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L Patch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351496" y="4839732"/>
            <a:ext cx="117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L Patch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82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itle 1"/>
          <p:cNvSpPr>
            <a:spLocks noGrp="1"/>
          </p:cNvSpPr>
          <p:nvPr>
            <p:ph type="title"/>
          </p:nvPr>
        </p:nvSpPr>
        <p:spPr>
          <a:xfrm rot="5400000">
            <a:off x="5481061" y="3025255"/>
            <a:ext cx="6443238" cy="536864"/>
          </a:xfrm>
        </p:spPr>
        <p:txBody>
          <a:bodyPr/>
          <a:lstStyle/>
          <a:p>
            <a:r>
              <a:rPr lang="en-US" sz="3200" dirty="0" smtClean="0"/>
              <a:t>Tile Floorplan </a:t>
            </a:r>
            <a:endParaRPr lang="en-US" sz="3200" baseline="-25000" dirty="0"/>
          </a:p>
        </p:txBody>
      </p:sp>
      <p:grpSp>
        <p:nvGrpSpPr>
          <p:cNvPr id="2" name="Group 1"/>
          <p:cNvGrpSpPr/>
          <p:nvPr/>
        </p:nvGrpSpPr>
        <p:grpSpPr>
          <a:xfrm>
            <a:off x="840675" y="-192577"/>
            <a:ext cx="7498773" cy="7286625"/>
            <a:chOff x="924744" y="-218254"/>
            <a:chExt cx="8248650" cy="8258175"/>
          </a:xfrm>
        </p:grpSpPr>
        <p:grpSp>
          <p:nvGrpSpPr>
            <p:cNvPr id="11" name="Group 10"/>
            <p:cNvGrpSpPr/>
            <p:nvPr/>
          </p:nvGrpSpPr>
          <p:grpSpPr>
            <a:xfrm>
              <a:off x="924744" y="-218254"/>
              <a:ext cx="8248650" cy="8258175"/>
              <a:chOff x="1109041" y="-5016"/>
              <a:chExt cx="8248650" cy="8258175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104278" y="-253"/>
                <a:ext cx="8258175" cy="8248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" name="Group 2"/>
              <p:cNvGrpSpPr/>
              <p:nvPr/>
            </p:nvGrpSpPr>
            <p:grpSpPr>
              <a:xfrm>
                <a:off x="1160933" y="31995"/>
                <a:ext cx="8095995" cy="8171901"/>
                <a:chOff x="1160933" y="31995"/>
                <a:chExt cx="8095995" cy="8171901"/>
              </a:xfrm>
            </p:grpSpPr>
            <p:sp>
              <p:nvSpPr>
                <p:cNvPr id="26" name="Rectangle 25"/>
                <p:cNvSpPr/>
                <p:nvPr/>
              </p:nvSpPr>
              <p:spPr bwMode="auto">
                <a:xfrm rot="5400000">
                  <a:off x="2281938" y="5061566"/>
                  <a:ext cx="2181358" cy="35110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508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900" dirty="0"/>
                    <a:t>Set CM</a:t>
                  </a:r>
                </a:p>
              </p:txBody>
            </p:sp>
            <p:sp>
              <p:nvSpPr>
                <p:cNvPr id="140" name="Rectangle 139"/>
                <p:cNvSpPr/>
                <p:nvPr/>
              </p:nvSpPr>
              <p:spPr bwMode="auto">
                <a:xfrm>
                  <a:off x="5221148" y="59106"/>
                  <a:ext cx="1088792" cy="308264"/>
                </a:xfrm>
                <a:prstGeom prst="rect">
                  <a:avLst/>
                </a:prstGeom>
                <a:solidFill>
                  <a:schemeClr val="bg1"/>
                </a:solidFill>
                <a:ln w="508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820583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 b="1" dirty="0">
                      <a:latin typeface="Arial" charset="0"/>
                    </a:rPr>
                    <a:t>Mask </a:t>
                  </a:r>
                  <a:r>
                    <a:rPr lang="en-US" sz="1100" dirty="0"/>
                    <a:t>W</a:t>
                  </a:r>
                  <a:r>
                    <a:rPr lang="en-US" sz="1100" dirty="0" smtClean="0"/>
                    <a:t>L</a:t>
                  </a:r>
                  <a:endParaRPr lang="en-US" sz="1100" b="1" dirty="0">
                    <a:latin typeface="Arial" charset="0"/>
                  </a:endParaRPr>
                </a:p>
              </p:txBody>
            </p:sp>
            <p:sp>
              <p:nvSpPr>
                <p:cNvPr id="144" name="Rectangle 143"/>
                <p:cNvSpPr/>
                <p:nvPr/>
              </p:nvSpPr>
              <p:spPr bwMode="auto">
                <a:xfrm>
                  <a:off x="5632598" y="1746644"/>
                  <a:ext cx="1011339" cy="315300"/>
                </a:xfrm>
                <a:prstGeom prst="rect">
                  <a:avLst/>
                </a:prstGeom>
                <a:solidFill>
                  <a:schemeClr val="bg1"/>
                </a:solidFill>
                <a:ln w="508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defTabSz="820583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900" b="1" dirty="0"/>
                    <a:t> </a:t>
                  </a:r>
                  <a:r>
                    <a:rPr lang="en-US" sz="900" dirty="0"/>
                    <a:t>tile data</a:t>
                  </a:r>
                  <a:endParaRPr lang="en-US" sz="900" b="1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 rot="5400000">
                  <a:off x="7278859" y="5012312"/>
                  <a:ext cx="1983589" cy="301864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50800" cap="flat" cmpd="sng" algn="ctr">
                  <a:solidFill>
                    <a:srgbClr val="00B050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deckbl0</a:t>
                  </a: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 rot="5400000">
                  <a:off x="5276467" y="7061170"/>
                  <a:ext cx="1983589" cy="301864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50800" cap="flat" cmpd="sng" algn="ctr">
                  <a:solidFill>
                    <a:srgbClr val="00B050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deckbl0</a:t>
                  </a:r>
                </a:p>
              </p:txBody>
            </p:sp>
            <p:sp>
              <p:nvSpPr>
                <p:cNvPr id="142" name="Rectangle 141"/>
                <p:cNvSpPr/>
                <p:nvPr/>
              </p:nvSpPr>
              <p:spPr bwMode="auto">
                <a:xfrm>
                  <a:off x="5253234" y="4949704"/>
                  <a:ext cx="1983589" cy="301864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50800" cap="flat" cmpd="sng" algn="ctr">
                  <a:solidFill>
                    <a:srgbClr val="00B050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deckwl0</a:t>
                  </a:r>
                  <a:endParaRPr lang="en-US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 rot="5400000">
                  <a:off x="3174403" y="5012311"/>
                  <a:ext cx="1983589" cy="301864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50800" cap="flat" cmpd="sng" algn="ctr">
                  <a:solidFill>
                    <a:srgbClr val="00B050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deckbl1</a:t>
                  </a: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 rot="5400000">
                  <a:off x="1244019" y="7061170"/>
                  <a:ext cx="1983589" cy="301864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50800" cap="flat" cmpd="sng" algn="ctr">
                  <a:solidFill>
                    <a:srgbClr val="00B050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deckbl1</a:t>
                  </a: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 rot="5400000">
                  <a:off x="1124775" y="68153"/>
                  <a:ext cx="8168312" cy="8095995"/>
                  <a:chOff x="961759" y="26536"/>
                  <a:chExt cx="8168312" cy="8095995"/>
                </a:xfrm>
              </p:grpSpPr>
              <p:sp>
                <p:nvSpPr>
                  <p:cNvPr id="8" name="Rectangle 7"/>
                  <p:cNvSpPr/>
                  <p:nvPr/>
                </p:nvSpPr>
                <p:spPr bwMode="auto">
                  <a:xfrm>
                    <a:off x="961759" y="4102225"/>
                    <a:ext cx="1649363" cy="250277"/>
                  </a:xfrm>
                  <a:prstGeom prst="rect">
                    <a:avLst/>
                  </a:prstGeom>
                  <a:solidFill>
                    <a:srgbClr val="FFC000"/>
                  </a:solidFill>
                  <a:ln w="508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820583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100" dirty="0" smtClean="0"/>
                      <a:t>HV Seq Switch</a:t>
                    </a:r>
                    <a:endParaRPr lang="en-US" sz="1050" b="1" dirty="0">
                      <a:latin typeface="Arial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 bwMode="auto">
                  <a:xfrm>
                    <a:off x="1029388" y="5763076"/>
                    <a:ext cx="2005264" cy="32929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508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820583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b="1" dirty="0"/>
                      <a:t>Reset CM</a:t>
                    </a: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 bwMode="auto">
                  <a:xfrm rot="16200000">
                    <a:off x="653309" y="2326051"/>
                    <a:ext cx="985348" cy="308266"/>
                  </a:xfrm>
                  <a:prstGeom prst="rect">
                    <a:avLst/>
                  </a:prstGeom>
                  <a:solidFill>
                    <a:schemeClr val="bg1"/>
                  </a:solidFill>
                  <a:ln w="508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820583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dirty="0" err="1"/>
                      <a:t>Seq</a:t>
                    </a:r>
                    <a:r>
                      <a:rPr lang="en-US" sz="900" b="1" dirty="0"/>
                      <a:t> </a:t>
                    </a:r>
                    <a:r>
                      <a:rPr lang="en-US" sz="900" dirty="0" err="1"/>
                      <a:t>bl</a:t>
                    </a:r>
                    <a:r>
                      <a:rPr lang="en-US" sz="900" dirty="0"/>
                      <a:t> lv</a:t>
                    </a:r>
                    <a:endParaRPr lang="en-US" sz="900" b="1" dirty="0"/>
                  </a:p>
                </p:txBody>
              </p:sp>
              <p:sp>
                <p:nvSpPr>
                  <p:cNvPr id="5" name="Rectangle 4"/>
                  <p:cNvSpPr/>
                  <p:nvPr/>
                </p:nvSpPr>
                <p:spPr bwMode="auto">
                  <a:xfrm>
                    <a:off x="1006993" y="891586"/>
                    <a:ext cx="1983589" cy="30186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4000"/>
                    </a:schemeClr>
                  </a:solidFill>
                  <a:ln w="50800" cap="flat" cmpd="sng" algn="ctr">
                    <a:solidFill>
                      <a:srgbClr val="00B050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deckbl0</a:t>
                    </a: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 bwMode="auto">
                  <a:xfrm>
                    <a:off x="3012976" y="2806080"/>
                    <a:ext cx="1983589" cy="30186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4000"/>
                    </a:schemeClr>
                  </a:solidFill>
                  <a:ln w="50800" cap="flat" cmpd="sng" algn="ctr">
                    <a:solidFill>
                      <a:srgbClr val="00B050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deckbl0</a:t>
                    </a: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 bwMode="auto">
                  <a:xfrm>
                    <a:off x="1029387" y="4966320"/>
                    <a:ext cx="1983589" cy="30186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4000"/>
                    </a:schemeClr>
                  </a:solidFill>
                  <a:ln w="50800" cap="flat" cmpd="sng" algn="ctr">
                    <a:solidFill>
                      <a:srgbClr val="00B050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deckbl1</a:t>
                    </a:r>
                  </a:p>
                </p:txBody>
              </p:sp>
              <p:sp>
                <p:nvSpPr>
                  <p:cNvPr id="149" name="Rectangle 148"/>
                  <p:cNvSpPr/>
                  <p:nvPr/>
                </p:nvSpPr>
                <p:spPr bwMode="auto">
                  <a:xfrm rot="16200000">
                    <a:off x="1019987" y="2887489"/>
                    <a:ext cx="1983589" cy="30186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4000"/>
                    </a:schemeClr>
                  </a:solidFill>
                  <a:ln w="50800" cap="flat" cmpd="sng" algn="ctr">
                    <a:solidFill>
                      <a:srgbClr val="00B050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deckwl1</a:t>
                    </a:r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 bwMode="auto">
                  <a:xfrm>
                    <a:off x="3012976" y="6896704"/>
                    <a:ext cx="1983589" cy="30186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4000"/>
                    </a:schemeClr>
                  </a:solidFill>
                  <a:ln w="50800" cap="flat" cmpd="sng" algn="ctr">
                    <a:solidFill>
                      <a:srgbClr val="00B050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deckbl1</a:t>
                    </a: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 rot="16200000">
                    <a:off x="4084614" y="4687454"/>
                    <a:ext cx="1604001" cy="353724"/>
                  </a:xfrm>
                  <a:prstGeom prst="rect">
                    <a:avLst/>
                  </a:prstGeom>
                  <a:solidFill>
                    <a:srgbClr val="00B0F0"/>
                  </a:solidFill>
                  <a:ln w="508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820583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800" dirty="0"/>
                      <a:t>VDM</a:t>
                    </a:r>
                    <a:r>
                      <a:rPr lang="en-US" sz="1000" dirty="0"/>
                      <a:t> </a:t>
                    </a:r>
                    <a:r>
                      <a:rPr lang="en-US" sz="1000" dirty="0" smtClean="0"/>
                      <a:t>+ LVL </a:t>
                    </a:r>
                    <a:r>
                      <a:rPr lang="en-US" sz="1000" dirty="0"/>
                      <a:t>Shifters</a:t>
                    </a:r>
                    <a:endParaRPr lang="en-US" sz="1000" b="1" dirty="0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 bwMode="auto">
                  <a:xfrm rot="16200000">
                    <a:off x="2674830" y="4062475"/>
                    <a:ext cx="284424" cy="347080"/>
                  </a:xfrm>
                  <a:prstGeom prst="rect">
                    <a:avLst/>
                  </a:prstGeom>
                  <a:solidFill>
                    <a:srgbClr val="FFFF00"/>
                  </a:solidFill>
                  <a:ln w="508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820583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500" dirty="0" err="1" smtClean="0">
                        <a:latin typeface="Arial" charset="0"/>
                      </a:rPr>
                      <a:t>Ccell</a:t>
                    </a:r>
                    <a:endParaRPr lang="en-US" sz="500" dirty="0">
                      <a:latin typeface="Arial" charset="0"/>
                    </a:endParaRPr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 bwMode="auto">
                  <a:xfrm rot="16200000">
                    <a:off x="4249901" y="2874012"/>
                    <a:ext cx="2002378" cy="349769"/>
                  </a:xfrm>
                  <a:prstGeom prst="rect">
                    <a:avLst/>
                  </a:prstGeom>
                  <a:solidFill>
                    <a:srgbClr val="00B0F0"/>
                  </a:solidFill>
                  <a:ln w="508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900" dirty="0" smtClean="0"/>
                      <a:t>VDM + LVL Shifters</a:t>
                    </a:r>
                    <a:endParaRPr lang="en-US" sz="900" dirty="0"/>
                  </a:p>
                </p:txBody>
              </p:sp>
              <p:sp>
                <p:nvSpPr>
                  <p:cNvPr id="197" name="Rectangle 196"/>
                  <p:cNvSpPr/>
                  <p:nvPr/>
                </p:nvSpPr>
                <p:spPr bwMode="auto">
                  <a:xfrm rot="16200000">
                    <a:off x="3871333" y="874204"/>
                    <a:ext cx="2011857" cy="324790"/>
                  </a:xfrm>
                  <a:prstGeom prst="rect">
                    <a:avLst/>
                  </a:prstGeom>
                  <a:solidFill>
                    <a:srgbClr val="00B0F0"/>
                  </a:solidFill>
                  <a:ln w="508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820583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dirty="0" smtClean="0"/>
                      <a:t>VDM + LVL Shifters</a:t>
                    </a:r>
                    <a:endParaRPr lang="en-US" sz="900" b="1" dirty="0"/>
                  </a:p>
                </p:txBody>
              </p:sp>
              <p:sp>
                <p:nvSpPr>
                  <p:cNvPr id="204" name="Rectangle 203"/>
                  <p:cNvSpPr/>
                  <p:nvPr/>
                </p:nvSpPr>
                <p:spPr bwMode="auto">
                  <a:xfrm rot="16200000">
                    <a:off x="7796452" y="1000242"/>
                    <a:ext cx="2307324" cy="359915"/>
                  </a:xfrm>
                  <a:prstGeom prst="rect">
                    <a:avLst/>
                  </a:prstGeom>
                  <a:solidFill>
                    <a:srgbClr val="00B0F0"/>
                  </a:solidFill>
                  <a:ln w="508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defTabSz="820583" eaLnBrk="0" fontAlgn="base" hangingPunct="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900" dirty="0" smtClean="0"/>
                      <a:t>VDM </a:t>
                    </a:r>
                    <a:r>
                      <a:rPr lang="en-US" sz="900" dirty="0"/>
                      <a:t>caps</a:t>
                    </a:r>
                    <a:endParaRPr lang="en-US" sz="900" b="1" dirty="0"/>
                  </a:p>
                </p:txBody>
              </p:sp>
              <p:sp>
                <p:nvSpPr>
                  <p:cNvPr id="110" name="Rectangle 109"/>
                  <p:cNvSpPr/>
                  <p:nvPr/>
                </p:nvSpPr>
                <p:spPr bwMode="auto">
                  <a:xfrm rot="16200000">
                    <a:off x="1077300" y="6979805"/>
                    <a:ext cx="1983589" cy="30186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4000"/>
                    </a:schemeClr>
                  </a:solidFill>
                  <a:ln w="50800" cap="flat" cmpd="sng" algn="ctr">
                    <a:solidFill>
                      <a:srgbClr val="00B050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deckwl1</a:t>
                    </a:r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 bwMode="auto">
                  <a:xfrm rot="16200000">
                    <a:off x="3012977" y="4890949"/>
                    <a:ext cx="1983589" cy="30186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4000"/>
                    </a:schemeClr>
                  </a:solidFill>
                  <a:ln w="50800" cap="flat" cmpd="sng" algn="ctr">
                    <a:solidFill>
                      <a:srgbClr val="00B050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deckwl1</a:t>
                    </a:r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sp>
                <p:nvSpPr>
                  <p:cNvPr id="113" name="Rectangle 112"/>
                  <p:cNvSpPr/>
                  <p:nvPr/>
                </p:nvSpPr>
                <p:spPr bwMode="auto">
                  <a:xfrm rot="16200000">
                    <a:off x="3073037" y="867399"/>
                    <a:ext cx="1983589" cy="301864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4000"/>
                    </a:schemeClr>
                  </a:solidFill>
                  <a:ln w="50800" cap="flat" cmpd="sng" algn="ctr">
                    <a:solidFill>
                      <a:srgbClr val="00B050"/>
                    </a:solidFill>
                    <a:prstDash val="sysDash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deckwl1</a:t>
                    </a:r>
                    <a:endParaRPr lang="en-US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00" name="Rectangle 199"/>
                <p:cNvSpPr/>
                <p:nvPr/>
              </p:nvSpPr>
              <p:spPr bwMode="auto">
                <a:xfrm>
                  <a:off x="3144521" y="7838561"/>
                  <a:ext cx="1653151" cy="361743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508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sz="900" dirty="0"/>
                    <a:t>Set </a:t>
                  </a:r>
                  <a:r>
                    <a:rPr lang="en-US" sz="900" dirty="0" smtClean="0"/>
                    <a:t>CM Caps</a:t>
                  </a:r>
                  <a:endParaRPr lang="en-US" sz="900" dirty="0"/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3213363" y="7030747"/>
                  <a:ext cx="1983589" cy="301864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50800" cap="flat" cmpd="sng" algn="ctr">
                  <a:solidFill>
                    <a:srgbClr val="00B050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deckwl0</a:t>
                  </a:r>
                  <a:endParaRPr lang="en-US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7269199" y="7010456"/>
                  <a:ext cx="1983589" cy="301864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50800" cap="flat" cmpd="sng" algn="ctr">
                  <a:solidFill>
                    <a:srgbClr val="00B050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deckwl0</a:t>
                  </a:r>
                  <a:endParaRPr lang="en-US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auto">
                <a:xfrm>
                  <a:off x="1184371" y="5004021"/>
                  <a:ext cx="1983589" cy="301864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4000"/>
                  </a:schemeClr>
                </a:solidFill>
                <a:ln w="50800" cap="flat" cmpd="sng" algn="ctr">
                  <a:solidFill>
                    <a:srgbClr val="00B050"/>
                  </a:solidFill>
                  <a:prstDash val="sys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deckwl0</a:t>
                  </a:r>
                  <a:endParaRPr lang="en-US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 rot="5400000">
                  <a:off x="5920237" y="2814245"/>
                  <a:ext cx="2325013" cy="266279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508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820583" eaLnBrk="0" fontAlgn="base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100" b="1" dirty="0" smtClean="0"/>
                    <a:t> BL SA</a:t>
                  </a:r>
                  <a:endParaRPr lang="en-US" sz="1100" b="1" dirty="0"/>
                </a:p>
              </p:txBody>
            </p:sp>
          </p:grpSp>
        </p:grpSp>
        <p:sp>
          <p:nvSpPr>
            <p:cNvPr id="94" name="Rectangle 93"/>
            <p:cNvSpPr/>
            <p:nvPr/>
          </p:nvSpPr>
          <p:spPr bwMode="auto">
            <a:xfrm rot="5400000">
              <a:off x="7956397" y="706450"/>
              <a:ext cx="1944931" cy="304800"/>
            </a:xfrm>
            <a:prstGeom prst="rect">
              <a:avLst/>
            </a:prstGeom>
            <a:solidFill>
              <a:schemeClr val="bg1"/>
            </a:solidFill>
            <a:ln w="508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820583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1" dirty="0">
                  <a:latin typeface="Arial" charset="0"/>
                </a:rPr>
                <a:t>Mask </a:t>
              </a:r>
              <a:r>
                <a:rPr lang="en-US" sz="1100" dirty="0"/>
                <a:t>B</a:t>
              </a:r>
              <a:r>
                <a:rPr lang="en-US" sz="1100" dirty="0" smtClean="0"/>
                <a:t>L , </a:t>
              </a:r>
              <a:r>
                <a:rPr lang="en-US" sz="1100" dirty="0" err="1" smtClean="0"/>
                <a:t>Mis</a:t>
              </a:r>
              <a:r>
                <a:rPr lang="en-US" sz="1100" dirty="0" smtClean="0"/>
                <a:t> Tile logic</a:t>
              </a:r>
              <a:endParaRPr lang="en-US" sz="1100" b="1" dirty="0">
                <a:latin typeface="Arial" charset="0"/>
              </a:endParaRPr>
            </a:p>
          </p:txBody>
        </p:sp>
      </p:grpSp>
      <p:sp>
        <p:nvSpPr>
          <p:cNvPr id="95" name="Rectangle 94"/>
          <p:cNvSpPr/>
          <p:nvPr/>
        </p:nvSpPr>
        <p:spPr bwMode="auto">
          <a:xfrm>
            <a:off x="2276600" y="4962186"/>
            <a:ext cx="396096" cy="287514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 err="1"/>
              <a:t>Gwl</a:t>
            </a:r>
            <a:r>
              <a:rPr lang="en-US" sz="700" dirty="0"/>
              <a:t> </a:t>
            </a:r>
            <a:r>
              <a:rPr lang="en-US" sz="700" dirty="0" err="1"/>
              <a:t>gnd</a:t>
            </a:r>
            <a:endParaRPr lang="en-US" sz="700" b="1" dirty="0"/>
          </a:p>
        </p:txBody>
      </p:sp>
      <p:sp>
        <p:nvSpPr>
          <p:cNvPr id="96" name="Rectangle 95"/>
          <p:cNvSpPr/>
          <p:nvPr/>
        </p:nvSpPr>
        <p:spPr bwMode="auto">
          <a:xfrm>
            <a:off x="2276600" y="1347493"/>
            <a:ext cx="396096" cy="282725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 err="1"/>
              <a:t>Gwl</a:t>
            </a:r>
            <a:r>
              <a:rPr lang="en-US" sz="700" dirty="0"/>
              <a:t> </a:t>
            </a:r>
            <a:r>
              <a:rPr lang="en-US" sz="700" dirty="0" err="1"/>
              <a:t>gnd</a:t>
            </a:r>
            <a:endParaRPr lang="en-US" sz="700" b="1" dirty="0"/>
          </a:p>
        </p:txBody>
      </p:sp>
      <p:sp>
        <p:nvSpPr>
          <p:cNvPr id="97" name="Rectangle 96"/>
          <p:cNvSpPr/>
          <p:nvPr/>
        </p:nvSpPr>
        <p:spPr bwMode="auto">
          <a:xfrm>
            <a:off x="4571929" y="1349527"/>
            <a:ext cx="396096" cy="268609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 err="1"/>
              <a:t>Gwl</a:t>
            </a:r>
            <a:r>
              <a:rPr lang="en-US" sz="700" dirty="0"/>
              <a:t> </a:t>
            </a:r>
            <a:r>
              <a:rPr lang="en-US" sz="700" dirty="0" err="1"/>
              <a:t>gnd</a:t>
            </a:r>
            <a:endParaRPr lang="en-US" sz="700" b="1" dirty="0"/>
          </a:p>
        </p:txBody>
      </p:sp>
      <p:sp>
        <p:nvSpPr>
          <p:cNvPr id="98" name="Rectangle 97"/>
          <p:cNvSpPr/>
          <p:nvPr/>
        </p:nvSpPr>
        <p:spPr bwMode="auto">
          <a:xfrm>
            <a:off x="2712282" y="3179804"/>
            <a:ext cx="396096" cy="256742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 err="1"/>
              <a:t>Gwl</a:t>
            </a:r>
            <a:r>
              <a:rPr lang="en-US" sz="700" dirty="0"/>
              <a:t> </a:t>
            </a:r>
            <a:r>
              <a:rPr lang="en-US" sz="700" dirty="0" err="1"/>
              <a:t>gnd</a:t>
            </a:r>
            <a:endParaRPr lang="en-US" sz="700" b="1" dirty="0"/>
          </a:p>
        </p:txBody>
      </p:sp>
      <p:sp>
        <p:nvSpPr>
          <p:cNvPr id="100" name="Rectangle 99"/>
          <p:cNvSpPr/>
          <p:nvPr/>
        </p:nvSpPr>
        <p:spPr bwMode="auto">
          <a:xfrm>
            <a:off x="7888588" y="1682231"/>
            <a:ext cx="396096" cy="271776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 err="1"/>
              <a:t>Gwl</a:t>
            </a:r>
            <a:r>
              <a:rPr lang="en-US" sz="700" dirty="0"/>
              <a:t> </a:t>
            </a:r>
            <a:r>
              <a:rPr lang="en-US" sz="700" dirty="0" err="1"/>
              <a:t>gnd</a:t>
            </a:r>
            <a:endParaRPr lang="en-US" sz="700" b="1" dirty="0"/>
          </a:p>
        </p:txBody>
      </p:sp>
      <p:sp>
        <p:nvSpPr>
          <p:cNvPr id="101" name="Rectangle 100"/>
          <p:cNvSpPr/>
          <p:nvPr/>
        </p:nvSpPr>
        <p:spPr bwMode="auto">
          <a:xfrm>
            <a:off x="4617340" y="4954748"/>
            <a:ext cx="396096" cy="194479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 err="1"/>
              <a:t>Gwl</a:t>
            </a:r>
            <a:r>
              <a:rPr lang="en-US" sz="700" dirty="0"/>
              <a:t> </a:t>
            </a:r>
            <a:r>
              <a:rPr lang="en-US" sz="700" dirty="0" err="1"/>
              <a:t>gnd</a:t>
            </a:r>
            <a:endParaRPr lang="en-US" sz="700" b="1" dirty="0"/>
          </a:p>
        </p:txBody>
      </p:sp>
      <p:sp>
        <p:nvSpPr>
          <p:cNvPr id="103" name="Rectangle 102"/>
          <p:cNvSpPr/>
          <p:nvPr/>
        </p:nvSpPr>
        <p:spPr bwMode="auto">
          <a:xfrm>
            <a:off x="7868924" y="5267837"/>
            <a:ext cx="396096" cy="287939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 err="1"/>
              <a:t>Gwl</a:t>
            </a:r>
            <a:r>
              <a:rPr lang="en-US" sz="700" dirty="0"/>
              <a:t> </a:t>
            </a:r>
            <a:r>
              <a:rPr lang="en-US" sz="700" dirty="0" err="1"/>
              <a:t>gnd</a:t>
            </a:r>
            <a:endParaRPr lang="en-US" sz="700" b="1" dirty="0"/>
          </a:p>
        </p:txBody>
      </p:sp>
      <p:sp>
        <p:nvSpPr>
          <p:cNvPr id="123" name="Rectangle 122"/>
          <p:cNvSpPr/>
          <p:nvPr/>
        </p:nvSpPr>
        <p:spPr bwMode="auto">
          <a:xfrm>
            <a:off x="861640" y="1386740"/>
            <a:ext cx="1348160" cy="261088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WLVDM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00800" y="1682231"/>
            <a:ext cx="659390" cy="347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LXS MUX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6400800" y="5236469"/>
            <a:ext cx="659390" cy="347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FF0000"/>
                </a:solidFill>
              </a:rPr>
              <a:t>LXS MUX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136" name="Rectangle 135"/>
          <p:cNvSpPr/>
          <p:nvPr/>
        </p:nvSpPr>
        <p:spPr bwMode="auto">
          <a:xfrm>
            <a:off x="2712421" y="1673168"/>
            <a:ext cx="770277" cy="297726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Arial" charset="0"/>
              </a:rPr>
              <a:t>Hnreg SW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872104" y="-152400"/>
            <a:ext cx="1866776" cy="299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/>
              <a:t>Reset </a:t>
            </a:r>
            <a:r>
              <a:rPr lang="en-US" sz="900" b="1" dirty="0" smtClean="0"/>
              <a:t> CM CAPS</a:t>
            </a:r>
            <a:endParaRPr lang="en-US" sz="900" b="1" dirty="0"/>
          </a:p>
        </p:txBody>
      </p:sp>
      <p:sp>
        <p:nvSpPr>
          <p:cNvPr id="85" name="Rectangle 84"/>
          <p:cNvSpPr/>
          <p:nvPr/>
        </p:nvSpPr>
        <p:spPr bwMode="auto">
          <a:xfrm rot="5400000">
            <a:off x="7251031" y="4202819"/>
            <a:ext cx="1765805" cy="301499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</a:rPr>
              <a:t>Pmos SF</a:t>
            </a:r>
          </a:p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</a:rPr>
              <a:t>CAP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4193977" y="6729840"/>
            <a:ext cx="396096" cy="271776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058" tIns="41029" rIns="82058" bIns="41029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00" dirty="0" err="1"/>
              <a:t>Gwl</a:t>
            </a:r>
            <a:r>
              <a:rPr lang="en-US" sz="700" dirty="0"/>
              <a:t> </a:t>
            </a:r>
            <a:r>
              <a:rPr lang="en-US" sz="700" dirty="0" err="1"/>
              <a:t>gnd</a:t>
            </a:r>
            <a:endParaRPr lang="en-US" sz="700" b="1" dirty="0"/>
          </a:p>
        </p:txBody>
      </p:sp>
      <p:sp>
        <p:nvSpPr>
          <p:cNvPr id="91" name="Rectangle 90"/>
          <p:cNvSpPr/>
          <p:nvPr/>
        </p:nvSpPr>
        <p:spPr bwMode="auto">
          <a:xfrm>
            <a:off x="5073860" y="4930640"/>
            <a:ext cx="1341266" cy="278203"/>
          </a:xfrm>
          <a:prstGeom prst="rect">
            <a:avLst/>
          </a:prstGeom>
          <a:solidFill>
            <a:srgbClr val="00B0F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 smtClean="0"/>
              <a:t>VDMS Caps</a:t>
            </a:r>
            <a:endParaRPr lang="en-US" sz="900" dirty="0"/>
          </a:p>
        </p:txBody>
      </p:sp>
      <p:sp>
        <p:nvSpPr>
          <p:cNvPr id="93" name="Rectangle 92"/>
          <p:cNvSpPr/>
          <p:nvPr/>
        </p:nvSpPr>
        <p:spPr bwMode="auto">
          <a:xfrm rot="5400000">
            <a:off x="5870294" y="506070"/>
            <a:ext cx="1455320" cy="227525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/>
              <a:t>HV Seq Switch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99" name="Rectangle 98"/>
          <p:cNvSpPr/>
          <p:nvPr/>
        </p:nvSpPr>
        <p:spPr bwMode="auto">
          <a:xfrm>
            <a:off x="6460806" y="1376063"/>
            <a:ext cx="258567" cy="306247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00" dirty="0" err="1" smtClean="0">
                <a:latin typeface="Arial" charset="0"/>
              </a:rPr>
              <a:t>Ccell</a:t>
            </a:r>
            <a:endParaRPr lang="en-US" sz="500" dirty="0"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 rot="5400000">
            <a:off x="5856521" y="4050444"/>
            <a:ext cx="1455320" cy="227525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/>
              <a:t>HV Seq Switch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447033" y="4920437"/>
            <a:ext cx="258567" cy="306247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00" dirty="0" err="1" smtClean="0">
                <a:latin typeface="Arial" charset="0"/>
              </a:rPr>
              <a:t>Ccell</a:t>
            </a:r>
            <a:endParaRPr lang="en-US" sz="500" dirty="0">
              <a:latin typeface="Arial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 rot="5400000">
            <a:off x="4011861" y="2283000"/>
            <a:ext cx="1455320" cy="227525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/>
              <a:t>HV Seq Switch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602373" y="3152993"/>
            <a:ext cx="258567" cy="306247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00" dirty="0" err="1" smtClean="0">
                <a:latin typeface="Arial" charset="0"/>
              </a:rPr>
              <a:t>Ccell</a:t>
            </a:r>
            <a:endParaRPr lang="en-US" sz="500" dirty="0">
              <a:latin typeface="Arial" charset="0"/>
            </a:endParaRPr>
          </a:p>
        </p:txBody>
      </p:sp>
      <p:sp>
        <p:nvSpPr>
          <p:cNvPr id="117" name="Rectangle 116"/>
          <p:cNvSpPr/>
          <p:nvPr/>
        </p:nvSpPr>
        <p:spPr bwMode="auto">
          <a:xfrm rot="5400000">
            <a:off x="3701173" y="4089217"/>
            <a:ext cx="1455320" cy="227525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/>
              <a:t>HV Seq Switch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118" name="Rectangle 117"/>
          <p:cNvSpPr/>
          <p:nvPr/>
        </p:nvSpPr>
        <p:spPr bwMode="auto">
          <a:xfrm>
            <a:off x="4291685" y="4959210"/>
            <a:ext cx="258567" cy="306247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00" dirty="0" err="1" smtClean="0">
                <a:latin typeface="Arial" charset="0"/>
              </a:rPr>
              <a:t>Ccell</a:t>
            </a:r>
            <a:endParaRPr lang="en-US" sz="500" dirty="0"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 rot="5400000">
            <a:off x="1842029" y="2283000"/>
            <a:ext cx="1455320" cy="227525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/>
              <a:t>HV Seq Switch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120" name="Rectangle 119"/>
          <p:cNvSpPr/>
          <p:nvPr/>
        </p:nvSpPr>
        <p:spPr bwMode="auto">
          <a:xfrm>
            <a:off x="2432541" y="3152993"/>
            <a:ext cx="258567" cy="306247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00" dirty="0" err="1" smtClean="0">
                <a:latin typeface="Arial" charset="0"/>
              </a:rPr>
              <a:t>Ccell</a:t>
            </a:r>
            <a:endParaRPr lang="en-US" sz="500" dirty="0">
              <a:latin typeface="Arial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 rot="5400000">
            <a:off x="4025721" y="5886804"/>
            <a:ext cx="1455320" cy="227525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/>
              <a:t>HV Seq Switch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4616233" y="6756797"/>
            <a:ext cx="258567" cy="306247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00" dirty="0" err="1" smtClean="0">
                <a:latin typeface="Arial" charset="0"/>
              </a:rPr>
              <a:t>Ccell</a:t>
            </a:r>
            <a:endParaRPr lang="en-US" sz="500" dirty="0">
              <a:latin typeface="Arial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 rot="5400000">
            <a:off x="1834163" y="5901687"/>
            <a:ext cx="1455320" cy="227525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/>
              <a:t>HV Seq Switch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2424675" y="6771680"/>
            <a:ext cx="258567" cy="306247"/>
          </a:xfrm>
          <a:prstGeom prst="rect">
            <a:avLst/>
          </a:prstGeom>
          <a:solidFill>
            <a:srgbClr val="FFFF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500" dirty="0" err="1" smtClean="0">
                <a:latin typeface="Arial" charset="0"/>
              </a:rPr>
              <a:t>Ccell</a:t>
            </a:r>
            <a:endParaRPr lang="en-US" sz="500" dirty="0">
              <a:latin typeface="Arial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 rot="5400000">
            <a:off x="5568389" y="5847345"/>
            <a:ext cx="1405849" cy="2420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/>
              <a:t>SA Caps</a:t>
            </a:r>
            <a:endParaRPr lang="en-US" sz="1100" b="1" dirty="0"/>
          </a:p>
        </p:txBody>
      </p:sp>
      <p:sp>
        <p:nvSpPr>
          <p:cNvPr id="78" name="Rectangle 77"/>
          <p:cNvSpPr/>
          <p:nvPr/>
        </p:nvSpPr>
        <p:spPr bwMode="auto">
          <a:xfrm>
            <a:off x="3575921" y="1676400"/>
            <a:ext cx="996008" cy="277607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Arial" charset="0"/>
              </a:rPr>
              <a:t>Hnreg </a:t>
            </a:r>
            <a:r>
              <a:rPr lang="en-US" sz="900" b="1" dirty="0" smtClean="0">
                <a:latin typeface="Arial" charset="0"/>
              </a:rPr>
              <a:t>CNTL </a:t>
            </a:r>
            <a:endParaRPr lang="en-US" sz="900" b="1" dirty="0">
              <a:latin typeface="Arial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730554" y="5267999"/>
            <a:ext cx="770277" cy="297726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Arial" charset="0"/>
              </a:rPr>
              <a:t>Hnreg SW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3594054" y="5271231"/>
            <a:ext cx="996008" cy="277607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Arial" charset="0"/>
              </a:rPr>
              <a:t>Hnreg </a:t>
            </a:r>
            <a:r>
              <a:rPr lang="en-US" sz="900" b="1" dirty="0" smtClean="0">
                <a:latin typeface="Arial" charset="0"/>
              </a:rPr>
              <a:t>CNTL </a:t>
            </a:r>
            <a:endParaRPr lang="en-US" sz="900" b="1" dirty="0">
              <a:latin typeface="Arial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060190" y="1673168"/>
            <a:ext cx="770277" cy="297726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Arial" charset="0"/>
              </a:rPr>
              <a:t>Hnreg SW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078323" y="5267999"/>
            <a:ext cx="770277" cy="297726"/>
          </a:xfrm>
          <a:prstGeom prst="rect">
            <a:avLst/>
          </a:prstGeom>
          <a:solidFill>
            <a:srgbClr val="BC370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latin typeface="Arial" charset="0"/>
              </a:rPr>
              <a:t>Hnreg SW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887850" y="1758274"/>
            <a:ext cx="284983" cy="2020820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chemeClr val="bg1"/>
                </a:solidFill>
              </a:rPr>
              <a:t>WLVDM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0" name="Rectangle 89"/>
          <p:cNvSpPr/>
          <p:nvPr/>
        </p:nvSpPr>
        <p:spPr bwMode="auto">
          <a:xfrm rot="5400000">
            <a:off x="50877" y="5989033"/>
            <a:ext cx="1924728" cy="319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/>
              <a:t>Set CM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887850" y="4910802"/>
            <a:ext cx="1401462" cy="3191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/>
              <a:t>Set </a:t>
            </a:r>
            <a:r>
              <a:rPr lang="en-US" sz="900" dirty="0" smtClean="0"/>
              <a:t>CM Caps</a:t>
            </a:r>
            <a:endParaRPr lang="en-US" sz="900" dirty="0"/>
          </a:p>
        </p:txBody>
      </p:sp>
      <p:sp>
        <p:nvSpPr>
          <p:cNvPr id="131" name="Rectangle 130"/>
          <p:cNvSpPr/>
          <p:nvPr/>
        </p:nvSpPr>
        <p:spPr bwMode="auto">
          <a:xfrm>
            <a:off x="927885" y="3492540"/>
            <a:ext cx="1765805" cy="301499"/>
          </a:xfrm>
          <a:prstGeom prst="rect">
            <a:avLst/>
          </a:prstGeom>
          <a:solidFill>
            <a:srgbClr val="7030A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bg1"/>
                </a:solidFill>
              </a:rPr>
              <a:t>Pmos SF</a:t>
            </a:r>
          </a:p>
          <a:p>
            <a:pPr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chemeClr val="bg1"/>
                </a:solidFill>
              </a:rPr>
              <a:t>CAP</a:t>
            </a:r>
          </a:p>
        </p:txBody>
      </p:sp>
      <p:sp>
        <p:nvSpPr>
          <p:cNvPr id="132" name="Rectangle 131"/>
          <p:cNvSpPr/>
          <p:nvPr/>
        </p:nvSpPr>
        <p:spPr bwMode="auto">
          <a:xfrm rot="5400000">
            <a:off x="5888017" y="1361153"/>
            <a:ext cx="282449" cy="2420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8205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100" b="1" dirty="0"/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1865028" y="1682310"/>
            <a:ext cx="5464578" cy="558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1905000" y="382249"/>
            <a:ext cx="0" cy="13559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3688441" y="1676400"/>
            <a:ext cx="0" cy="13559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5446566" y="275296"/>
            <a:ext cx="0" cy="13559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V="1">
            <a:off x="7286126" y="1738165"/>
            <a:ext cx="0" cy="135591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299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" y="533400"/>
            <a:ext cx="2649173" cy="457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Chip Architecture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60000" y="701106"/>
            <a:ext cx="3484000" cy="5334000"/>
          </a:xfrm>
        </p:spPr>
        <p:txBody>
          <a:bodyPr/>
          <a:lstStyle/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Die Architecture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32 partitions (4 x 8 = 32)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Bitlines run in x-direction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Wordlines run in y-direction.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Periphery &amp; IO at the bottom like S15C.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Partition Architecture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128 tiles in 1 partition (16 x 8 = 128)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partitions share 1 PCL block.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LXS &amp; GYS Drivers on the bottom of the partition. 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PCL Buffers outside the PCL block.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LYS Drivers on the  green side.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GWS Drivers on the blue side.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buses for SDIO OUT &amp; 1 bus for SDIO IN per partition column.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27" y="5106745"/>
            <a:ext cx="35594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Chip Area Floorplan</a:t>
            </a:r>
            <a:endParaRPr lang="en-US" sz="1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371945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Partition Floorplan ( 2 partitions showing  1 control logic blocks )</a:t>
            </a:r>
            <a:endParaRPr lang="en-US" sz="1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0" y="1062999"/>
            <a:ext cx="0" cy="3509001"/>
          </a:xfrm>
          <a:prstGeom prst="line">
            <a:avLst/>
          </a:prstGeom>
          <a:ln w="698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81200" y="1062999"/>
            <a:ext cx="0" cy="3509001"/>
          </a:xfrm>
          <a:prstGeom prst="line">
            <a:avLst/>
          </a:prstGeom>
          <a:ln w="698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600" y="1062998"/>
            <a:ext cx="0" cy="3509001"/>
          </a:xfrm>
          <a:prstGeom prst="line">
            <a:avLst/>
          </a:prstGeom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58900" y="1062998"/>
            <a:ext cx="0" cy="3509001"/>
          </a:xfrm>
          <a:prstGeom prst="line">
            <a:avLst/>
          </a:prstGeom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90800" y="1062997"/>
            <a:ext cx="0" cy="3509001"/>
          </a:xfrm>
          <a:prstGeom prst="line">
            <a:avLst/>
          </a:prstGeom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914400"/>
            <a:ext cx="336689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44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Increase Stagger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0626" y="679450"/>
            <a:ext cx="103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one tile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016852" y="914400"/>
            <a:ext cx="3645492" cy="47244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 rot="5400000">
            <a:off x="6186780" y="1299111"/>
            <a:ext cx="914400" cy="914400"/>
            <a:chOff x="7086600" y="4419600"/>
            <a:chExt cx="914400" cy="914400"/>
          </a:xfrm>
        </p:grpSpPr>
        <p:sp>
          <p:nvSpPr>
            <p:cNvPr id="108" name="Rectangle 107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 rot="5400000">
            <a:off x="5275941" y="1303738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 rot="5400000">
            <a:off x="4361541" y="1309159"/>
            <a:ext cx="914400" cy="914400"/>
            <a:chOff x="7086600" y="4419600"/>
            <a:chExt cx="914400" cy="914400"/>
          </a:xfrm>
        </p:grpSpPr>
        <p:sp>
          <p:nvSpPr>
            <p:cNvPr id="104" name="Rectangle 103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 rot="5400000">
            <a:off x="3446226" y="1309575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 rot="5400000">
            <a:off x="2531826" y="1305961"/>
            <a:ext cx="914400" cy="914400"/>
            <a:chOff x="7086600" y="4419600"/>
            <a:chExt cx="914400" cy="914400"/>
          </a:xfrm>
        </p:grpSpPr>
        <p:sp>
          <p:nvSpPr>
            <p:cNvPr id="100" name="Rectangle 99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 rot="5400000">
            <a:off x="6186780" y="3581400"/>
            <a:ext cx="914400" cy="914400"/>
            <a:chOff x="7086600" y="4419600"/>
            <a:chExt cx="914400" cy="914400"/>
          </a:xfrm>
        </p:grpSpPr>
        <p:sp>
          <p:nvSpPr>
            <p:cNvPr id="96" name="Rectangle 95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 rot="5400000">
            <a:off x="5275941" y="3586027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 rot="5400000">
            <a:off x="4361543" y="3591450"/>
            <a:ext cx="914400" cy="914400"/>
            <a:chOff x="7086600" y="4419600"/>
            <a:chExt cx="914400" cy="914400"/>
          </a:xfrm>
        </p:grpSpPr>
        <p:sp>
          <p:nvSpPr>
            <p:cNvPr id="92" name="Rectangle 91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100771" y="4648202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 rot="5400000">
            <a:off x="3446226" y="3591864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 rot="5400000">
            <a:off x="2531826" y="3588250"/>
            <a:ext cx="914400" cy="914400"/>
            <a:chOff x="7086600" y="4419600"/>
            <a:chExt cx="914400" cy="914400"/>
          </a:xfrm>
        </p:grpSpPr>
        <p:sp>
          <p:nvSpPr>
            <p:cNvPr id="84" name="Rectangle 83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 rot="5400000">
            <a:off x="1623776" y="1315412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 rot="5400000">
            <a:off x="1623776" y="3597701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621130" y="2212301"/>
            <a:ext cx="5480050" cy="3208363"/>
            <a:chOff x="1621130" y="2212301"/>
            <a:chExt cx="5480050" cy="3208363"/>
          </a:xfrm>
        </p:grpSpPr>
        <p:grpSp>
          <p:nvGrpSpPr>
            <p:cNvPr id="43" name="Group 42"/>
            <p:cNvGrpSpPr/>
            <p:nvPr/>
          </p:nvGrpSpPr>
          <p:grpSpPr>
            <a:xfrm rot="5400000">
              <a:off x="6186780" y="2213511"/>
              <a:ext cx="914400" cy="914400"/>
              <a:chOff x="7086600" y="4419600"/>
              <a:chExt cx="914400" cy="914400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 rot="5400000">
              <a:off x="4357980" y="2214616"/>
              <a:ext cx="914400" cy="914400"/>
              <a:chOff x="7086600" y="4419600"/>
              <a:chExt cx="914400" cy="9144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 rot="16200000">
              <a:off x="5273295" y="2212301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3443580" y="2218138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5" name="Group 54"/>
            <p:cNvGrpSpPr/>
            <p:nvPr/>
          </p:nvGrpSpPr>
          <p:grpSpPr>
            <a:xfrm rot="5400000">
              <a:off x="2531826" y="2220361"/>
              <a:ext cx="914400" cy="914400"/>
              <a:chOff x="7086600" y="4419600"/>
              <a:chExt cx="914400" cy="9144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 rot="5400000">
              <a:off x="6186780" y="4495800"/>
              <a:ext cx="914400" cy="914400"/>
              <a:chOff x="7086600" y="4419600"/>
              <a:chExt cx="914400" cy="914400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 rot="5400000">
              <a:off x="4357980" y="4496905"/>
              <a:ext cx="914400" cy="914400"/>
              <a:chOff x="7086600" y="4419600"/>
              <a:chExt cx="914400" cy="9144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 rot="16200000">
              <a:off x="5273295" y="449459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 rot="16200000">
              <a:off x="3443580" y="4500427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9"/>
            <p:cNvGrpSpPr/>
            <p:nvPr/>
          </p:nvGrpSpPr>
          <p:grpSpPr>
            <a:xfrm rot="5400000">
              <a:off x="2531826" y="4502650"/>
              <a:ext cx="914400" cy="914400"/>
              <a:chOff x="7086600" y="4419600"/>
              <a:chExt cx="914400" cy="9144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 rot="16200000">
              <a:off x="1621130" y="2223975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 rot="16200000">
              <a:off x="1621130" y="4506264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194008" y="3144707"/>
            <a:ext cx="5447251" cy="458677"/>
            <a:chOff x="1194008" y="3144707"/>
            <a:chExt cx="5447251" cy="458677"/>
          </a:xfrm>
        </p:grpSpPr>
        <p:sp>
          <p:nvSpPr>
            <p:cNvPr id="50" name="Rectangle 49"/>
            <p:cNvSpPr/>
            <p:nvPr/>
          </p:nvSpPr>
          <p:spPr>
            <a:xfrm>
              <a:off x="3921862" y="3144717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837937" y="3144707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754291" y="3144717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088342" y="3146184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004417" y="3146174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194008" y="3146184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3461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69581E-6 L -0.10191 0.0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4.30919E-6 L 0.0467 -0.0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</a:t>
            </a:r>
            <a:r>
              <a:rPr lang="en-US" dirty="0" smtClean="0"/>
              <a:t>Stagger </a:t>
            </a:r>
            <a:r>
              <a:rPr lang="en-US" dirty="0" err="1" smtClean="0"/>
              <a:t>Bitlines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4276" y="685800"/>
            <a:ext cx="103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one tile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016852" y="914400"/>
            <a:ext cx="3645492" cy="47244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 rot="5400000">
            <a:off x="6186780" y="1299111"/>
            <a:ext cx="914400" cy="914400"/>
            <a:chOff x="7086600" y="4419600"/>
            <a:chExt cx="914400" cy="914400"/>
          </a:xfrm>
        </p:grpSpPr>
        <p:sp>
          <p:nvSpPr>
            <p:cNvPr id="108" name="Rectangle 107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 rot="5400000">
            <a:off x="5275941" y="1303738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 rot="5400000">
            <a:off x="4361541" y="1309159"/>
            <a:ext cx="914400" cy="914400"/>
            <a:chOff x="7086600" y="4419600"/>
            <a:chExt cx="914400" cy="914400"/>
          </a:xfrm>
        </p:grpSpPr>
        <p:sp>
          <p:nvSpPr>
            <p:cNvPr id="104" name="Rectangle 103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 rot="5400000">
            <a:off x="3446226" y="1309575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 rot="5400000">
            <a:off x="2531826" y="1305961"/>
            <a:ext cx="914400" cy="914400"/>
            <a:chOff x="7086600" y="4419600"/>
            <a:chExt cx="914400" cy="914400"/>
          </a:xfrm>
        </p:grpSpPr>
        <p:sp>
          <p:nvSpPr>
            <p:cNvPr id="100" name="Rectangle 99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 rot="5400000">
            <a:off x="1623776" y="1315412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 rot="5400000">
            <a:off x="5275943" y="2207674"/>
            <a:ext cx="914400" cy="914400"/>
            <a:chOff x="7086600" y="4419600"/>
            <a:chExt cx="914400" cy="914400"/>
          </a:xfrm>
        </p:grpSpPr>
        <p:sp>
          <p:nvSpPr>
            <p:cNvPr id="110" name="Rectangle 109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400000">
            <a:off x="3447143" y="2208779"/>
            <a:ext cx="914400" cy="914400"/>
            <a:chOff x="7086600" y="4419600"/>
            <a:chExt cx="914400" cy="914400"/>
          </a:xfrm>
        </p:grpSpPr>
        <p:sp>
          <p:nvSpPr>
            <p:cNvPr id="106" name="Rectangle 105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 rot="16200000">
            <a:off x="4362458" y="2219084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rot="16200000">
            <a:off x="2532743" y="2212301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 rot="5400000">
            <a:off x="1620989" y="2214524"/>
            <a:ext cx="914400" cy="914400"/>
            <a:chOff x="7086600" y="4419600"/>
            <a:chExt cx="914400" cy="914400"/>
          </a:xfrm>
        </p:grpSpPr>
        <p:sp>
          <p:nvSpPr>
            <p:cNvPr id="102" name="Rectangle 101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 rot="16200000">
            <a:off x="710293" y="2218138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03026" y="3581400"/>
            <a:ext cx="6398154" cy="1853536"/>
            <a:chOff x="703026" y="3581400"/>
            <a:chExt cx="6398154" cy="1853536"/>
          </a:xfrm>
        </p:grpSpPr>
        <p:grpSp>
          <p:nvGrpSpPr>
            <p:cNvPr id="63" name="Group 62"/>
            <p:cNvGrpSpPr/>
            <p:nvPr/>
          </p:nvGrpSpPr>
          <p:grpSpPr>
            <a:xfrm rot="5400000">
              <a:off x="6186780" y="3581400"/>
              <a:ext cx="914400" cy="914400"/>
              <a:chOff x="7086600" y="4419600"/>
              <a:chExt cx="914400" cy="914400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Rectangle 63"/>
            <p:cNvSpPr/>
            <p:nvPr/>
          </p:nvSpPr>
          <p:spPr>
            <a:xfrm rot="5400000">
              <a:off x="5275941" y="3586027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 rot="5400000">
              <a:off x="4361543" y="3591450"/>
              <a:ext cx="914400" cy="914400"/>
              <a:chOff x="7086600" y="4419600"/>
              <a:chExt cx="914400" cy="914400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100771" y="4648202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 rot="5400000">
              <a:off x="3446226" y="3591864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 rot="5400000">
              <a:off x="2531826" y="3588250"/>
              <a:ext cx="914400" cy="914400"/>
              <a:chOff x="7086600" y="4419600"/>
              <a:chExt cx="914400" cy="91440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>
            <a:xfrm rot="5400000">
              <a:off x="1623776" y="3597701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2" name="Group 61"/>
            <p:cNvGrpSpPr/>
            <p:nvPr/>
          </p:nvGrpSpPr>
          <p:grpSpPr>
            <a:xfrm rot="5400000">
              <a:off x="3330533" y="2800986"/>
              <a:ext cx="914400" cy="4333487"/>
              <a:chOff x="7107166" y="6477000"/>
              <a:chExt cx="914400" cy="4333487"/>
            </a:xfrm>
          </p:grpSpPr>
          <p:sp>
            <p:nvSpPr>
              <p:cNvPr id="98" name="Rectangle 97"/>
              <p:cNvSpPr/>
              <p:nvPr/>
            </p:nvSpPr>
            <p:spPr>
              <a:xfrm>
                <a:off x="7107166" y="9896087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120882" y="64770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 rot="5400000">
              <a:off x="4465151" y="3694393"/>
              <a:ext cx="921250" cy="2514600"/>
              <a:chOff x="7086600" y="4419600"/>
              <a:chExt cx="921250" cy="25146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120882" y="64770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 rot="16200000">
              <a:off x="4355191" y="4508862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 rot="16200000">
              <a:off x="2525476" y="4514699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9"/>
            <p:cNvGrpSpPr/>
            <p:nvPr/>
          </p:nvGrpSpPr>
          <p:grpSpPr>
            <a:xfrm rot="5400000">
              <a:off x="2638997" y="3700138"/>
              <a:ext cx="921250" cy="2514600"/>
              <a:chOff x="7086600" y="4419600"/>
              <a:chExt cx="921250" cy="25146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120882" y="64770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Rectangle 77"/>
            <p:cNvSpPr/>
            <p:nvPr/>
          </p:nvSpPr>
          <p:spPr>
            <a:xfrm rot="16200000">
              <a:off x="703026" y="4520536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32079" y="3144717"/>
            <a:ext cx="4554518" cy="458667"/>
            <a:chOff x="2532079" y="3144717"/>
            <a:chExt cx="4554518" cy="458667"/>
          </a:xfrm>
        </p:grpSpPr>
        <p:sp>
          <p:nvSpPr>
            <p:cNvPr id="50" name="Rectangle 49"/>
            <p:cNvSpPr/>
            <p:nvPr/>
          </p:nvSpPr>
          <p:spPr>
            <a:xfrm>
              <a:off x="4365599" y="3144717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99629" y="3144717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32079" y="3146184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37745" y="3144707"/>
            <a:ext cx="4530897" cy="458677"/>
            <a:chOff x="1637745" y="3144707"/>
            <a:chExt cx="4530897" cy="458677"/>
          </a:xfrm>
        </p:grpSpPr>
        <p:sp>
          <p:nvSpPr>
            <p:cNvPr id="51" name="Rectangle 50"/>
            <p:cNvSpPr/>
            <p:nvPr/>
          </p:nvSpPr>
          <p:spPr>
            <a:xfrm>
              <a:off x="5281674" y="3144707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48154" y="3146174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637745" y="3146184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50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1.94444E-6 -0.1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2.77778E-7 -0.236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2.77778E-7 -0.06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3: Move BL sockets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54276" y="685800"/>
            <a:ext cx="10318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one tile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3016852" y="914400"/>
            <a:ext cx="3645492" cy="4724400"/>
          </a:xfrm>
          <a:prstGeom prst="rect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 rot="5400000">
            <a:off x="6186780" y="1299111"/>
            <a:ext cx="914400" cy="914400"/>
            <a:chOff x="7086600" y="4419600"/>
            <a:chExt cx="914400" cy="914400"/>
          </a:xfrm>
        </p:grpSpPr>
        <p:sp>
          <p:nvSpPr>
            <p:cNvPr id="108" name="Rectangle 107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 rot="5400000">
            <a:off x="5275941" y="1303738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 rot="5400000">
            <a:off x="4361541" y="1309159"/>
            <a:ext cx="914400" cy="914400"/>
            <a:chOff x="7086600" y="4419600"/>
            <a:chExt cx="914400" cy="914400"/>
          </a:xfrm>
        </p:grpSpPr>
        <p:sp>
          <p:nvSpPr>
            <p:cNvPr id="104" name="Rectangle 103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 rot="5400000">
            <a:off x="3446226" y="1309575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8"/>
          <p:cNvGrpSpPr/>
          <p:nvPr/>
        </p:nvGrpSpPr>
        <p:grpSpPr>
          <a:xfrm rot="5400000">
            <a:off x="2531826" y="1305961"/>
            <a:ext cx="914400" cy="914400"/>
            <a:chOff x="7086600" y="4419600"/>
            <a:chExt cx="914400" cy="914400"/>
          </a:xfrm>
        </p:grpSpPr>
        <p:sp>
          <p:nvSpPr>
            <p:cNvPr id="100" name="Rectangle 99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 rot="5400000">
            <a:off x="1623776" y="1315412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 rot="5400000">
            <a:off x="5277973" y="2217623"/>
            <a:ext cx="914400" cy="914400"/>
            <a:chOff x="7086600" y="4419600"/>
            <a:chExt cx="914400" cy="914400"/>
          </a:xfrm>
        </p:grpSpPr>
        <p:sp>
          <p:nvSpPr>
            <p:cNvPr id="110" name="Rectangle 109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 rot="5400000">
            <a:off x="3449173" y="2218728"/>
            <a:ext cx="914400" cy="914400"/>
            <a:chOff x="7086600" y="4419600"/>
            <a:chExt cx="914400" cy="914400"/>
          </a:xfrm>
        </p:grpSpPr>
        <p:sp>
          <p:nvSpPr>
            <p:cNvPr id="106" name="Rectangle 105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 rot="16200000">
            <a:off x="6183991" y="2219084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 rot="16200000">
            <a:off x="4354276" y="2212301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 rot="5400000">
            <a:off x="1623019" y="2224473"/>
            <a:ext cx="914400" cy="914400"/>
            <a:chOff x="7086600" y="4419600"/>
            <a:chExt cx="914400" cy="914400"/>
          </a:xfrm>
        </p:grpSpPr>
        <p:sp>
          <p:nvSpPr>
            <p:cNvPr id="102" name="Rectangle 101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 rot="16200000">
            <a:off x="2531826" y="2218138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6186780" y="3124200"/>
            <a:ext cx="914400" cy="914400"/>
            <a:chOff x="7086600" y="4419600"/>
            <a:chExt cx="914400" cy="914400"/>
          </a:xfrm>
        </p:grpSpPr>
        <p:sp>
          <p:nvSpPr>
            <p:cNvPr id="96" name="Rectangle 95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 rot="5400000">
            <a:off x="5275941" y="3128827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 rot="5400000">
            <a:off x="4361543" y="3134250"/>
            <a:ext cx="914400" cy="914400"/>
            <a:chOff x="7086600" y="4419600"/>
            <a:chExt cx="914400" cy="914400"/>
          </a:xfrm>
        </p:grpSpPr>
        <p:sp>
          <p:nvSpPr>
            <p:cNvPr id="92" name="Rectangle 91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094421" y="4648202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 rot="5400000">
            <a:off x="3446226" y="3134664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 rot="5400000">
            <a:off x="2531826" y="3131050"/>
            <a:ext cx="914400" cy="914400"/>
            <a:chOff x="7086600" y="4419600"/>
            <a:chExt cx="914400" cy="914400"/>
          </a:xfrm>
        </p:grpSpPr>
        <p:sp>
          <p:nvSpPr>
            <p:cNvPr id="84" name="Rectangle 83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7" name="Rectangle 76"/>
          <p:cNvSpPr/>
          <p:nvPr/>
        </p:nvSpPr>
        <p:spPr>
          <a:xfrm rot="5400000">
            <a:off x="1623776" y="3140501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 rot="5400000">
            <a:off x="5278788" y="4042811"/>
            <a:ext cx="914400" cy="914400"/>
            <a:chOff x="7086600" y="4419600"/>
            <a:chExt cx="914400" cy="914400"/>
          </a:xfrm>
        </p:grpSpPr>
        <p:sp>
          <p:nvSpPr>
            <p:cNvPr id="98" name="Rectangle 97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 rot="5400000">
            <a:off x="3449988" y="4043916"/>
            <a:ext cx="914400" cy="914400"/>
            <a:chOff x="7086600" y="4419600"/>
            <a:chExt cx="914400" cy="914400"/>
          </a:xfrm>
        </p:grpSpPr>
        <p:sp>
          <p:nvSpPr>
            <p:cNvPr id="94" name="Rectangle 93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0070C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 rot="16200000">
            <a:off x="4365303" y="4041601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 rot="16200000">
            <a:off x="2535588" y="4047438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 rot="5400000">
            <a:off x="1623834" y="4049661"/>
            <a:ext cx="914400" cy="914400"/>
            <a:chOff x="7086600" y="4419600"/>
            <a:chExt cx="914400" cy="914400"/>
          </a:xfrm>
        </p:grpSpPr>
        <p:sp>
          <p:nvSpPr>
            <p:cNvPr id="87" name="Rectangle 86"/>
            <p:cNvSpPr/>
            <p:nvPr/>
          </p:nvSpPr>
          <p:spPr>
            <a:xfrm>
              <a:off x="7086600" y="441960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WL0</a:t>
              </a:r>
              <a:endParaRPr lang="en-US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100773" y="4648200"/>
              <a:ext cx="886968" cy="45720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WL1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 rot="16200000">
            <a:off x="6189298" y="4053275"/>
            <a:ext cx="914400" cy="914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43873" y="2440167"/>
            <a:ext cx="4535468" cy="458667"/>
            <a:chOff x="2532079" y="3144717"/>
            <a:chExt cx="4535468" cy="458667"/>
          </a:xfrm>
        </p:grpSpPr>
        <p:sp>
          <p:nvSpPr>
            <p:cNvPr id="50" name="Rectangle 49"/>
            <p:cNvSpPr/>
            <p:nvPr/>
          </p:nvSpPr>
          <p:spPr>
            <a:xfrm>
              <a:off x="4365599" y="3144717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80579" y="3144717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32079" y="3146184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289758" y="1542545"/>
            <a:ext cx="886968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456238" y="1544012"/>
            <a:ext cx="886968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645829" y="1544022"/>
            <a:ext cx="886968" cy="457200"/>
          </a:xfrm>
          <a:prstGeom prst="rect">
            <a:avLst/>
          </a:prstGeom>
          <a:solidFill>
            <a:srgbClr val="00B05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BL0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5237" y="5638800"/>
            <a:ext cx="6564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Result: Quilting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7936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S15C</a:t>
            </a:r>
            <a:endParaRPr lang="en-US" dirty="0"/>
          </a:p>
        </p:txBody>
      </p:sp>
      <p:cxnSp>
        <p:nvCxnSpPr>
          <p:cNvPr id="71" name="Straight Arrow Connector 40"/>
          <p:cNvCxnSpPr>
            <a:cxnSpLocks noChangeShapeType="1"/>
          </p:cNvCxnSpPr>
          <p:nvPr/>
        </p:nvCxnSpPr>
        <p:spPr bwMode="auto">
          <a:xfrm flipH="1">
            <a:off x="6047433" y="5105400"/>
            <a:ext cx="457200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41"/>
          <p:cNvCxnSpPr>
            <a:cxnSpLocks noChangeShapeType="1"/>
          </p:cNvCxnSpPr>
          <p:nvPr/>
        </p:nvCxnSpPr>
        <p:spPr bwMode="auto">
          <a:xfrm flipH="1">
            <a:off x="6047433" y="3581400"/>
            <a:ext cx="609600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Arrow Connector 46"/>
          <p:cNvCxnSpPr>
            <a:cxnSpLocks noChangeShapeType="1"/>
          </p:cNvCxnSpPr>
          <p:nvPr/>
        </p:nvCxnSpPr>
        <p:spPr bwMode="auto">
          <a:xfrm flipV="1">
            <a:off x="6504633" y="5105400"/>
            <a:ext cx="0" cy="45720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47"/>
          <p:cNvCxnSpPr>
            <a:cxnSpLocks noChangeShapeType="1"/>
          </p:cNvCxnSpPr>
          <p:nvPr/>
        </p:nvCxnSpPr>
        <p:spPr bwMode="auto">
          <a:xfrm flipV="1">
            <a:off x="6657033" y="3581400"/>
            <a:ext cx="0" cy="198120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Rectangle 74"/>
          <p:cNvSpPr/>
          <p:nvPr/>
        </p:nvSpPr>
        <p:spPr bwMode="auto">
          <a:xfrm>
            <a:off x="2999433" y="5257800"/>
            <a:ext cx="3048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Isolation</a:t>
            </a:r>
          </a:p>
        </p:txBody>
      </p:sp>
      <p:cxnSp>
        <p:nvCxnSpPr>
          <p:cNvPr id="76" name="Straight Arrow Connector 53"/>
          <p:cNvCxnSpPr>
            <a:cxnSpLocks noChangeShapeType="1"/>
          </p:cNvCxnSpPr>
          <p:nvPr/>
        </p:nvCxnSpPr>
        <p:spPr bwMode="auto">
          <a:xfrm flipH="1">
            <a:off x="2256483" y="5562600"/>
            <a:ext cx="4857750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2"/>
          <p:cNvCxnSpPr>
            <a:cxnSpLocks noChangeShapeType="1"/>
          </p:cNvCxnSpPr>
          <p:nvPr/>
        </p:nvCxnSpPr>
        <p:spPr bwMode="auto">
          <a:xfrm>
            <a:off x="2542233" y="4343400"/>
            <a:ext cx="457200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3"/>
          <p:cNvCxnSpPr>
            <a:cxnSpLocks noChangeShapeType="1"/>
          </p:cNvCxnSpPr>
          <p:nvPr/>
        </p:nvCxnSpPr>
        <p:spPr bwMode="auto">
          <a:xfrm flipV="1">
            <a:off x="2542233" y="4343400"/>
            <a:ext cx="0" cy="121920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Rectangle 51"/>
          <p:cNvSpPr>
            <a:spLocks noChangeArrowheads="1"/>
          </p:cNvSpPr>
          <p:nvPr/>
        </p:nvSpPr>
        <p:spPr bwMode="auto">
          <a:xfrm>
            <a:off x="2264421" y="5562600"/>
            <a:ext cx="1752600" cy="304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BL Socket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5371158" y="5562600"/>
            <a:ext cx="1752600" cy="304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2 WL Sockets</a:t>
            </a:r>
          </a:p>
        </p:txBody>
      </p:sp>
      <p:grpSp>
        <p:nvGrpSpPr>
          <p:cNvPr id="85" name="Group 52"/>
          <p:cNvGrpSpPr>
            <a:grpSpLocks/>
          </p:cNvGrpSpPr>
          <p:nvPr/>
        </p:nvGrpSpPr>
        <p:grpSpPr bwMode="auto">
          <a:xfrm>
            <a:off x="2999433" y="3733800"/>
            <a:ext cx="3048000" cy="1219200"/>
            <a:chOff x="5410200" y="5105400"/>
            <a:chExt cx="3048000" cy="1219200"/>
          </a:xfrm>
        </p:grpSpPr>
        <p:grpSp>
          <p:nvGrpSpPr>
            <p:cNvPr id="105" name="Group 75"/>
            <p:cNvGrpSpPr>
              <a:grpSpLocks/>
            </p:cNvGrpSpPr>
            <p:nvPr/>
          </p:nvGrpSpPr>
          <p:grpSpPr bwMode="auto">
            <a:xfrm>
              <a:off x="5410200" y="5105400"/>
              <a:ext cx="609600" cy="320675"/>
              <a:chOff x="5410200" y="5105400"/>
              <a:chExt cx="609600" cy="320675"/>
            </a:xfrm>
          </p:grpSpPr>
          <p:sp>
            <p:nvSpPr>
              <p:cNvPr id="121" name="Rectangle 24"/>
              <p:cNvSpPr>
                <a:spLocks noChangeArrowheads="1"/>
              </p:cNvSpPr>
              <p:nvPr/>
            </p:nvSpPr>
            <p:spPr bwMode="auto">
              <a:xfrm>
                <a:off x="5410200" y="5105400"/>
                <a:ext cx="609600" cy="168275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PM</a:t>
                </a:r>
              </a:p>
            </p:txBody>
          </p:sp>
          <p:sp>
            <p:nvSpPr>
              <p:cNvPr id="122" name="Rectangle 24"/>
              <p:cNvSpPr>
                <a:spLocks noChangeArrowheads="1"/>
              </p:cNvSpPr>
              <p:nvPr/>
            </p:nvSpPr>
            <p:spPr bwMode="auto">
              <a:xfrm>
                <a:off x="5410200" y="5257800"/>
                <a:ext cx="609600" cy="1682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SD</a:t>
                </a:r>
              </a:p>
            </p:txBody>
          </p:sp>
        </p:grpSp>
        <p:grpSp>
          <p:nvGrpSpPr>
            <p:cNvPr id="106" name="Group 76"/>
            <p:cNvGrpSpPr>
              <a:grpSpLocks/>
            </p:cNvGrpSpPr>
            <p:nvPr/>
          </p:nvGrpSpPr>
          <p:grpSpPr bwMode="auto">
            <a:xfrm>
              <a:off x="5410200" y="6003925"/>
              <a:ext cx="609600" cy="320675"/>
              <a:chOff x="5410200" y="5105400"/>
              <a:chExt cx="609600" cy="320675"/>
            </a:xfrm>
          </p:grpSpPr>
          <p:sp>
            <p:nvSpPr>
              <p:cNvPr id="119" name="Rectangle 24"/>
              <p:cNvSpPr>
                <a:spLocks noChangeArrowheads="1"/>
              </p:cNvSpPr>
              <p:nvPr/>
            </p:nvSpPr>
            <p:spPr bwMode="auto">
              <a:xfrm>
                <a:off x="5410200" y="5105400"/>
                <a:ext cx="609600" cy="168275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PM</a:t>
                </a:r>
              </a:p>
            </p:txBody>
          </p:sp>
          <p:sp>
            <p:nvSpPr>
              <p:cNvPr id="120" name="Rectangle 24"/>
              <p:cNvSpPr>
                <a:spLocks noChangeArrowheads="1"/>
              </p:cNvSpPr>
              <p:nvPr/>
            </p:nvSpPr>
            <p:spPr bwMode="auto">
              <a:xfrm>
                <a:off x="5410200" y="5257800"/>
                <a:ext cx="609600" cy="1682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SD</a:t>
                </a:r>
              </a:p>
            </p:txBody>
          </p:sp>
        </p:grpSp>
        <p:grpSp>
          <p:nvGrpSpPr>
            <p:cNvPr id="107" name="Group 77"/>
            <p:cNvGrpSpPr>
              <a:grpSpLocks/>
            </p:cNvGrpSpPr>
            <p:nvPr/>
          </p:nvGrpSpPr>
          <p:grpSpPr bwMode="auto">
            <a:xfrm>
              <a:off x="6629400" y="5105400"/>
              <a:ext cx="609600" cy="320675"/>
              <a:chOff x="5410200" y="5105400"/>
              <a:chExt cx="609600" cy="320675"/>
            </a:xfrm>
          </p:grpSpPr>
          <p:sp>
            <p:nvSpPr>
              <p:cNvPr id="117" name="Rectangle 24"/>
              <p:cNvSpPr>
                <a:spLocks noChangeArrowheads="1"/>
              </p:cNvSpPr>
              <p:nvPr/>
            </p:nvSpPr>
            <p:spPr bwMode="auto">
              <a:xfrm>
                <a:off x="5410200" y="5105400"/>
                <a:ext cx="609600" cy="168275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PM</a:t>
                </a:r>
              </a:p>
            </p:txBody>
          </p:sp>
          <p:sp>
            <p:nvSpPr>
              <p:cNvPr id="118" name="Rectangle 24"/>
              <p:cNvSpPr>
                <a:spLocks noChangeArrowheads="1"/>
              </p:cNvSpPr>
              <p:nvPr/>
            </p:nvSpPr>
            <p:spPr bwMode="auto">
              <a:xfrm>
                <a:off x="5410200" y="5257800"/>
                <a:ext cx="609600" cy="1682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SD</a:t>
                </a:r>
              </a:p>
            </p:txBody>
          </p:sp>
        </p:grpSp>
        <p:grpSp>
          <p:nvGrpSpPr>
            <p:cNvPr id="108" name="Group 78"/>
            <p:cNvGrpSpPr>
              <a:grpSpLocks/>
            </p:cNvGrpSpPr>
            <p:nvPr/>
          </p:nvGrpSpPr>
          <p:grpSpPr bwMode="auto">
            <a:xfrm>
              <a:off x="6629400" y="6003925"/>
              <a:ext cx="609600" cy="320675"/>
              <a:chOff x="5410200" y="5105400"/>
              <a:chExt cx="609600" cy="320675"/>
            </a:xfrm>
          </p:grpSpPr>
          <p:sp>
            <p:nvSpPr>
              <p:cNvPr id="115" name="Rectangle 24"/>
              <p:cNvSpPr>
                <a:spLocks noChangeArrowheads="1"/>
              </p:cNvSpPr>
              <p:nvPr/>
            </p:nvSpPr>
            <p:spPr bwMode="auto">
              <a:xfrm>
                <a:off x="5410200" y="5105400"/>
                <a:ext cx="609600" cy="168275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PM</a:t>
                </a:r>
              </a:p>
            </p:txBody>
          </p:sp>
          <p:sp>
            <p:nvSpPr>
              <p:cNvPr id="116" name="Rectangle 24"/>
              <p:cNvSpPr>
                <a:spLocks noChangeArrowheads="1"/>
              </p:cNvSpPr>
              <p:nvPr/>
            </p:nvSpPr>
            <p:spPr bwMode="auto">
              <a:xfrm>
                <a:off x="5410200" y="5257800"/>
                <a:ext cx="609600" cy="1682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SD</a:t>
                </a:r>
              </a:p>
            </p:txBody>
          </p:sp>
        </p:grpSp>
        <p:grpSp>
          <p:nvGrpSpPr>
            <p:cNvPr id="109" name="Group 79"/>
            <p:cNvGrpSpPr>
              <a:grpSpLocks/>
            </p:cNvGrpSpPr>
            <p:nvPr/>
          </p:nvGrpSpPr>
          <p:grpSpPr bwMode="auto">
            <a:xfrm>
              <a:off x="7848600" y="5105400"/>
              <a:ext cx="609600" cy="320675"/>
              <a:chOff x="5410200" y="5105400"/>
              <a:chExt cx="609600" cy="320675"/>
            </a:xfrm>
          </p:grpSpPr>
          <p:sp>
            <p:nvSpPr>
              <p:cNvPr id="113" name="Rectangle 24"/>
              <p:cNvSpPr>
                <a:spLocks noChangeArrowheads="1"/>
              </p:cNvSpPr>
              <p:nvPr/>
            </p:nvSpPr>
            <p:spPr bwMode="auto">
              <a:xfrm>
                <a:off x="5410200" y="5105400"/>
                <a:ext cx="609600" cy="168275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PM</a:t>
                </a:r>
              </a:p>
            </p:txBody>
          </p:sp>
          <p:sp>
            <p:nvSpPr>
              <p:cNvPr id="114" name="Rectangle 24"/>
              <p:cNvSpPr>
                <a:spLocks noChangeArrowheads="1"/>
              </p:cNvSpPr>
              <p:nvPr/>
            </p:nvSpPr>
            <p:spPr bwMode="auto">
              <a:xfrm>
                <a:off x="5410200" y="5257800"/>
                <a:ext cx="609600" cy="1682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SD</a:t>
                </a:r>
              </a:p>
            </p:txBody>
          </p:sp>
        </p:grpSp>
        <p:grpSp>
          <p:nvGrpSpPr>
            <p:cNvPr id="110" name="Group 80"/>
            <p:cNvGrpSpPr>
              <a:grpSpLocks/>
            </p:cNvGrpSpPr>
            <p:nvPr/>
          </p:nvGrpSpPr>
          <p:grpSpPr bwMode="auto">
            <a:xfrm>
              <a:off x="7848600" y="6003925"/>
              <a:ext cx="609600" cy="320675"/>
              <a:chOff x="5410200" y="5105400"/>
              <a:chExt cx="609600" cy="320675"/>
            </a:xfrm>
          </p:grpSpPr>
          <p:sp>
            <p:nvSpPr>
              <p:cNvPr id="111" name="Rectangle 24"/>
              <p:cNvSpPr>
                <a:spLocks noChangeArrowheads="1"/>
              </p:cNvSpPr>
              <p:nvPr/>
            </p:nvSpPr>
            <p:spPr bwMode="auto">
              <a:xfrm>
                <a:off x="5410200" y="5105400"/>
                <a:ext cx="609600" cy="168275"/>
              </a:xfrm>
              <a:prstGeom prst="rect">
                <a:avLst/>
              </a:prstGeom>
              <a:solidFill>
                <a:srgbClr val="FC0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PM</a:t>
                </a:r>
              </a:p>
            </p:txBody>
          </p:sp>
          <p:sp>
            <p:nvSpPr>
              <p:cNvPr id="112" name="Rectangle 24"/>
              <p:cNvSpPr>
                <a:spLocks noChangeArrowheads="1"/>
              </p:cNvSpPr>
              <p:nvPr/>
            </p:nvSpPr>
            <p:spPr bwMode="auto">
              <a:xfrm>
                <a:off x="5410200" y="5257800"/>
                <a:ext cx="609600" cy="16827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sz="1400">
                    <a:solidFill>
                      <a:schemeClr val="bg1"/>
                    </a:solidFill>
                  </a:rPr>
                  <a:t>SD</a:t>
                </a:r>
              </a:p>
            </p:txBody>
          </p:sp>
        </p:grpSp>
      </p:grpSp>
      <p:sp>
        <p:nvSpPr>
          <p:cNvPr id="123" name="Rectangle 10"/>
          <p:cNvSpPr>
            <a:spLocks noChangeArrowheads="1"/>
          </p:cNvSpPr>
          <p:nvPr/>
        </p:nvSpPr>
        <p:spPr bwMode="auto">
          <a:xfrm>
            <a:off x="2999433" y="3429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auto">
          <a:xfrm>
            <a:off x="4218633" y="3429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25" name="Rectangle 22"/>
          <p:cNvSpPr>
            <a:spLocks noChangeArrowheads="1"/>
          </p:cNvSpPr>
          <p:nvPr/>
        </p:nvSpPr>
        <p:spPr bwMode="auto">
          <a:xfrm>
            <a:off x="5437833" y="3429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2999433" y="4343400"/>
            <a:ext cx="3048000" cy="30480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BL</a:t>
            </a:r>
          </a:p>
        </p:txBody>
      </p:sp>
      <p:sp>
        <p:nvSpPr>
          <p:cNvPr id="127" name="Rectangle 30"/>
          <p:cNvSpPr>
            <a:spLocks noChangeArrowheads="1"/>
          </p:cNvSpPr>
          <p:nvPr/>
        </p:nvSpPr>
        <p:spPr bwMode="auto">
          <a:xfrm>
            <a:off x="2999433" y="4953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28" name="Rectangle 32"/>
          <p:cNvSpPr>
            <a:spLocks noChangeArrowheads="1"/>
          </p:cNvSpPr>
          <p:nvPr/>
        </p:nvSpPr>
        <p:spPr bwMode="auto">
          <a:xfrm>
            <a:off x="4218633" y="4953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29" name="Rectangle 34"/>
          <p:cNvSpPr>
            <a:spLocks noChangeArrowheads="1"/>
          </p:cNvSpPr>
          <p:nvPr/>
        </p:nvSpPr>
        <p:spPr bwMode="auto">
          <a:xfrm>
            <a:off x="5437833" y="4953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2999433" y="4038600"/>
            <a:ext cx="3048000" cy="30480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BL</a:t>
            </a:r>
          </a:p>
        </p:txBody>
      </p:sp>
    </p:spTree>
    <p:extLst>
      <p:ext uri="{BB962C8B-B14F-4D97-AF65-F5344CB8AC3E}">
        <p14:creationId xmlns:p14="http://schemas.microsoft.com/office/powerpoint/2010/main" val="3154163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S26A Adding another BL deck</a:t>
            </a:r>
            <a:endParaRPr lang="en-US" dirty="0"/>
          </a:p>
        </p:txBody>
      </p:sp>
      <p:cxnSp>
        <p:nvCxnSpPr>
          <p:cNvPr id="71" name="Straight Arrow Connector 40"/>
          <p:cNvCxnSpPr>
            <a:cxnSpLocks noChangeShapeType="1"/>
          </p:cNvCxnSpPr>
          <p:nvPr/>
        </p:nvCxnSpPr>
        <p:spPr bwMode="auto">
          <a:xfrm flipH="1">
            <a:off x="6047433" y="5105400"/>
            <a:ext cx="457200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2" name="Straight Arrow Connector 41"/>
          <p:cNvCxnSpPr>
            <a:cxnSpLocks noChangeShapeType="1"/>
          </p:cNvCxnSpPr>
          <p:nvPr/>
        </p:nvCxnSpPr>
        <p:spPr bwMode="auto">
          <a:xfrm flipH="1">
            <a:off x="6047433" y="3429000"/>
            <a:ext cx="609600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Arrow Connector 46"/>
          <p:cNvCxnSpPr>
            <a:cxnSpLocks noChangeShapeType="1"/>
          </p:cNvCxnSpPr>
          <p:nvPr/>
        </p:nvCxnSpPr>
        <p:spPr bwMode="auto">
          <a:xfrm flipV="1">
            <a:off x="6504633" y="1752600"/>
            <a:ext cx="0" cy="381000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Straight Arrow Connector 47"/>
          <p:cNvCxnSpPr>
            <a:cxnSpLocks noChangeShapeType="1"/>
          </p:cNvCxnSpPr>
          <p:nvPr/>
        </p:nvCxnSpPr>
        <p:spPr bwMode="auto">
          <a:xfrm flipV="1">
            <a:off x="6657033" y="3429000"/>
            <a:ext cx="0" cy="213360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Rectangle 74"/>
          <p:cNvSpPr/>
          <p:nvPr/>
        </p:nvSpPr>
        <p:spPr bwMode="auto">
          <a:xfrm>
            <a:off x="2999433" y="5257800"/>
            <a:ext cx="3048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Isolation</a:t>
            </a:r>
          </a:p>
        </p:txBody>
      </p:sp>
      <p:cxnSp>
        <p:nvCxnSpPr>
          <p:cNvPr id="76" name="Straight Arrow Connector 53"/>
          <p:cNvCxnSpPr>
            <a:cxnSpLocks noChangeShapeType="1"/>
          </p:cNvCxnSpPr>
          <p:nvPr/>
        </p:nvCxnSpPr>
        <p:spPr bwMode="auto">
          <a:xfrm flipH="1">
            <a:off x="2256483" y="5562600"/>
            <a:ext cx="4857750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Straight Arrow Connector 69"/>
          <p:cNvCxnSpPr>
            <a:cxnSpLocks noChangeShapeType="1"/>
          </p:cNvCxnSpPr>
          <p:nvPr/>
        </p:nvCxnSpPr>
        <p:spPr bwMode="auto">
          <a:xfrm flipH="1">
            <a:off x="6020446" y="1752600"/>
            <a:ext cx="484187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" name="Straight Arrow Connector 57"/>
          <p:cNvCxnSpPr>
            <a:cxnSpLocks noChangeShapeType="1"/>
          </p:cNvCxnSpPr>
          <p:nvPr/>
        </p:nvCxnSpPr>
        <p:spPr bwMode="auto">
          <a:xfrm>
            <a:off x="2389833" y="2514600"/>
            <a:ext cx="609600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9" name="Straight Arrow Connector 72"/>
          <p:cNvCxnSpPr>
            <a:cxnSpLocks noChangeShapeType="1"/>
          </p:cNvCxnSpPr>
          <p:nvPr/>
        </p:nvCxnSpPr>
        <p:spPr bwMode="auto">
          <a:xfrm>
            <a:off x="2542233" y="4343400"/>
            <a:ext cx="457200" cy="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Straight Arrow Connector 73"/>
          <p:cNvCxnSpPr>
            <a:cxnSpLocks noChangeShapeType="1"/>
          </p:cNvCxnSpPr>
          <p:nvPr/>
        </p:nvCxnSpPr>
        <p:spPr bwMode="auto">
          <a:xfrm flipV="1">
            <a:off x="2542233" y="4343400"/>
            <a:ext cx="0" cy="121920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" name="Straight Arrow Connector 74"/>
          <p:cNvCxnSpPr>
            <a:cxnSpLocks noChangeShapeType="1"/>
          </p:cNvCxnSpPr>
          <p:nvPr/>
        </p:nvCxnSpPr>
        <p:spPr bwMode="auto">
          <a:xfrm flipV="1">
            <a:off x="2389833" y="2514600"/>
            <a:ext cx="0" cy="3048000"/>
          </a:xfrm>
          <a:prstGeom prst="straightConnector1">
            <a:avLst/>
          </a:prstGeom>
          <a:noFill/>
          <a:ln w="508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Rectangle 51"/>
          <p:cNvSpPr>
            <a:spLocks noChangeArrowheads="1"/>
          </p:cNvSpPr>
          <p:nvPr/>
        </p:nvSpPr>
        <p:spPr bwMode="auto">
          <a:xfrm>
            <a:off x="2264421" y="5562600"/>
            <a:ext cx="1752600" cy="304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2 BL Sockets</a:t>
            </a:r>
          </a:p>
        </p:txBody>
      </p:sp>
      <p:sp>
        <p:nvSpPr>
          <p:cNvPr id="83" name="Rectangle 51"/>
          <p:cNvSpPr>
            <a:spLocks noChangeArrowheads="1"/>
          </p:cNvSpPr>
          <p:nvPr/>
        </p:nvSpPr>
        <p:spPr bwMode="auto">
          <a:xfrm>
            <a:off x="5371158" y="5562600"/>
            <a:ext cx="1752600" cy="304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2 WL Sockets</a:t>
            </a:r>
          </a:p>
        </p:txBody>
      </p:sp>
      <p:grpSp>
        <p:nvGrpSpPr>
          <p:cNvPr id="84" name="Group 1"/>
          <p:cNvGrpSpPr>
            <a:grpSpLocks/>
          </p:cNvGrpSpPr>
          <p:nvPr/>
        </p:nvGrpSpPr>
        <p:grpSpPr bwMode="auto">
          <a:xfrm>
            <a:off x="2999433" y="1905000"/>
            <a:ext cx="3048000" cy="3048000"/>
            <a:chOff x="5410200" y="3276600"/>
            <a:chExt cx="3048000" cy="3048000"/>
          </a:xfrm>
        </p:grpSpPr>
        <p:grpSp>
          <p:nvGrpSpPr>
            <p:cNvPr id="85" name="Group 52"/>
            <p:cNvGrpSpPr>
              <a:grpSpLocks/>
            </p:cNvGrpSpPr>
            <p:nvPr/>
          </p:nvGrpSpPr>
          <p:grpSpPr bwMode="auto">
            <a:xfrm>
              <a:off x="5410200" y="5105400"/>
              <a:ext cx="3048000" cy="1219200"/>
              <a:chOff x="5410200" y="5105400"/>
              <a:chExt cx="3048000" cy="1219200"/>
            </a:xfrm>
          </p:grpSpPr>
          <p:grpSp>
            <p:nvGrpSpPr>
              <p:cNvPr id="105" name="Group 75"/>
              <p:cNvGrpSpPr>
                <a:grpSpLocks/>
              </p:cNvGrpSpPr>
              <p:nvPr/>
            </p:nvGrpSpPr>
            <p:grpSpPr bwMode="auto">
              <a:xfrm>
                <a:off x="54102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121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22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106" name="Group 76"/>
              <p:cNvGrpSpPr>
                <a:grpSpLocks/>
              </p:cNvGrpSpPr>
              <p:nvPr/>
            </p:nvGrpSpPr>
            <p:grpSpPr bwMode="auto">
              <a:xfrm>
                <a:off x="54102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119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20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107" name="Group 77"/>
              <p:cNvGrpSpPr>
                <a:grpSpLocks/>
              </p:cNvGrpSpPr>
              <p:nvPr/>
            </p:nvGrpSpPr>
            <p:grpSpPr bwMode="auto">
              <a:xfrm>
                <a:off x="66294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117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18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108" name="Group 78"/>
              <p:cNvGrpSpPr>
                <a:grpSpLocks/>
              </p:cNvGrpSpPr>
              <p:nvPr/>
            </p:nvGrpSpPr>
            <p:grpSpPr bwMode="auto">
              <a:xfrm>
                <a:off x="66294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115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16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109" name="Group 79"/>
              <p:cNvGrpSpPr>
                <a:grpSpLocks/>
              </p:cNvGrpSpPr>
              <p:nvPr/>
            </p:nvGrpSpPr>
            <p:grpSpPr bwMode="auto">
              <a:xfrm>
                <a:off x="78486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113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14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110" name="Group 80"/>
              <p:cNvGrpSpPr>
                <a:grpSpLocks/>
              </p:cNvGrpSpPr>
              <p:nvPr/>
            </p:nvGrpSpPr>
            <p:grpSpPr bwMode="auto">
              <a:xfrm>
                <a:off x="78486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111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12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</p:grpSp>
        <p:grpSp>
          <p:nvGrpSpPr>
            <p:cNvPr id="86" name="Group 53"/>
            <p:cNvGrpSpPr>
              <a:grpSpLocks/>
            </p:cNvGrpSpPr>
            <p:nvPr/>
          </p:nvGrpSpPr>
          <p:grpSpPr bwMode="auto">
            <a:xfrm>
              <a:off x="5410200" y="3276600"/>
              <a:ext cx="3048000" cy="1219200"/>
              <a:chOff x="5410200" y="5105400"/>
              <a:chExt cx="3048000" cy="1219200"/>
            </a:xfrm>
          </p:grpSpPr>
          <p:grpSp>
            <p:nvGrpSpPr>
              <p:cNvPr id="87" name="Group 54"/>
              <p:cNvGrpSpPr>
                <a:grpSpLocks/>
              </p:cNvGrpSpPr>
              <p:nvPr/>
            </p:nvGrpSpPr>
            <p:grpSpPr bwMode="auto">
              <a:xfrm>
                <a:off x="54102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103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04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88" name="Group 55"/>
              <p:cNvGrpSpPr>
                <a:grpSpLocks/>
              </p:cNvGrpSpPr>
              <p:nvPr/>
            </p:nvGrpSpPr>
            <p:grpSpPr bwMode="auto">
              <a:xfrm>
                <a:off x="54102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101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02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89" name="Group 56"/>
              <p:cNvGrpSpPr>
                <a:grpSpLocks/>
              </p:cNvGrpSpPr>
              <p:nvPr/>
            </p:nvGrpSpPr>
            <p:grpSpPr bwMode="auto">
              <a:xfrm>
                <a:off x="66294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99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100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90" name="Group 57"/>
              <p:cNvGrpSpPr>
                <a:grpSpLocks/>
              </p:cNvGrpSpPr>
              <p:nvPr/>
            </p:nvGrpSpPr>
            <p:grpSpPr bwMode="auto">
              <a:xfrm>
                <a:off x="66294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97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98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91" name="Group 58"/>
              <p:cNvGrpSpPr>
                <a:grpSpLocks/>
              </p:cNvGrpSpPr>
              <p:nvPr/>
            </p:nvGrpSpPr>
            <p:grpSpPr bwMode="auto">
              <a:xfrm>
                <a:off x="7848600" y="5105400"/>
                <a:ext cx="609600" cy="320675"/>
                <a:chOff x="5410200" y="5105400"/>
                <a:chExt cx="609600" cy="320675"/>
              </a:xfrm>
            </p:grpSpPr>
            <p:sp>
              <p:nvSpPr>
                <p:cNvPr id="95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96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  <p:grpSp>
            <p:nvGrpSpPr>
              <p:cNvPr id="92" name="Group 60"/>
              <p:cNvGrpSpPr>
                <a:grpSpLocks/>
              </p:cNvGrpSpPr>
              <p:nvPr/>
            </p:nvGrpSpPr>
            <p:grpSpPr bwMode="auto">
              <a:xfrm>
                <a:off x="7848600" y="6003925"/>
                <a:ext cx="609600" cy="320675"/>
                <a:chOff x="5410200" y="5105400"/>
                <a:chExt cx="609600" cy="320675"/>
              </a:xfrm>
            </p:grpSpPr>
            <p:sp>
              <p:nvSpPr>
                <p:cNvPr id="93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105400"/>
                  <a:ext cx="609600" cy="168275"/>
                </a:xfrm>
                <a:prstGeom prst="rect">
                  <a:avLst/>
                </a:prstGeom>
                <a:solidFill>
                  <a:srgbClr val="FC01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50800" algn="ctr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PM</a:t>
                  </a:r>
                </a:p>
              </p:txBody>
            </p:sp>
            <p:sp>
              <p:nvSpPr>
                <p:cNvPr id="94" name="Rectangle 24"/>
                <p:cNvSpPr>
                  <a:spLocks noChangeArrowheads="1"/>
                </p:cNvSpPr>
                <p:nvPr/>
              </p:nvSpPr>
              <p:spPr bwMode="auto">
                <a:xfrm>
                  <a:off x="5410200" y="5257800"/>
                  <a:ext cx="609600" cy="16827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400">
                      <a:solidFill>
                        <a:schemeClr val="bg1"/>
                      </a:solidFill>
                    </a:rPr>
                    <a:t>SD</a:t>
                  </a:r>
                </a:p>
              </p:txBody>
            </p:sp>
          </p:grpSp>
        </p:grpSp>
      </p:grpSp>
      <p:sp>
        <p:nvSpPr>
          <p:cNvPr id="123" name="Rectangle 10"/>
          <p:cNvSpPr>
            <a:spLocks noChangeArrowheads="1"/>
          </p:cNvSpPr>
          <p:nvPr/>
        </p:nvSpPr>
        <p:spPr bwMode="auto">
          <a:xfrm>
            <a:off x="2999433" y="3429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auto">
          <a:xfrm>
            <a:off x="4218633" y="3429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25" name="Rectangle 22"/>
          <p:cNvSpPr>
            <a:spLocks noChangeArrowheads="1"/>
          </p:cNvSpPr>
          <p:nvPr/>
        </p:nvSpPr>
        <p:spPr bwMode="auto">
          <a:xfrm>
            <a:off x="5437833" y="3429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2999433" y="4343400"/>
            <a:ext cx="3048000" cy="30480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BL</a:t>
            </a:r>
          </a:p>
        </p:txBody>
      </p:sp>
      <p:sp>
        <p:nvSpPr>
          <p:cNvPr id="127" name="Rectangle 30"/>
          <p:cNvSpPr>
            <a:spLocks noChangeArrowheads="1"/>
          </p:cNvSpPr>
          <p:nvPr/>
        </p:nvSpPr>
        <p:spPr bwMode="auto">
          <a:xfrm>
            <a:off x="2999433" y="4953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28" name="Rectangle 32"/>
          <p:cNvSpPr>
            <a:spLocks noChangeArrowheads="1"/>
          </p:cNvSpPr>
          <p:nvPr/>
        </p:nvSpPr>
        <p:spPr bwMode="auto">
          <a:xfrm>
            <a:off x="4218633" y="4953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29" name="Rectangle 34"/>
          <p:cNvSpPr>
            <a:spLocks noChangeArrowheads="1"/>
          </p:cNvSpPr>
          <p:nvPr/>
        </p:nvSpPr>
        <p:spPr bwMode="auto">
          <a:xfrm>
            <a:off x="5437833" y="49530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2999433" y="4038600"/>
            <a:ext cx="3048000" cy="30480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BL</a:t>
            </a:r>
          </a:p>
        </p:txBody>
      </p:sp>
      <p:sp>
        <p:nvSpPr>
          <p:cNvPr id="131" name="Rectangle 51"/>
          <p:cNvSpPr>
            <a:spLocks noChangeArrowheads="1"/>
          </p:cNvSpPr>
          <p:nvPr/>
        </p:nvSpPr>
        <p:spPr bwMode="auto">
          <a:xfrm>
            <a:off x="2999433" y="16002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32" name="Rectangle 52"/>
          <p:cNvSpPr>
            <a:spLocks noChangeArrowheads="1"/>
          </p:cNvSpPr>
          <p:nvPr/>
        </p:nvSpPr>
        <p:spPr bwMode="auto">
          <a:xfrm>
            <a:off x="4218633" y="16002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33" name="Rectangle 54"/>
          <p:cNvSpPr>
            <a:spLocks noChangeArrowheads="1"/>
          </p:cNvSpPr>
          <p:nvPr/>
        </p:nvSpPr>
        <p:spPr bwMode="auto">
          <a:xfrm>
            <a:off x="5437833" y="16002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2999433" y="2514600"/>
            <a:ext cx="3048000" cy="30480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BL</a:t>
            </a:r>
          </a:p>
        </p:txBody>
      </p:sp>
      <p:sp>
        <p:nvSpPr>
          <p:cNvPr id="135" name="Rectangle 61"/>
          <p:cNvSpPr>
            <a:spLocks noChangeArrowheads="1"/>
          </p:cNvSpPr>
          <p:nvPr/>
        </p:nvSpPr>
        <p:spPr bwMode="auto">
          <a:xfrm>
            <a:off x="2999433" y="31242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36" name="Rectangle 63"/>
          <p:cNvSpPr>
            <a:spLocks noChangeArrowheads="1"/>
          </p:cNvSpPr>
          <p:nvPr/>
        </p:nvSpPr>
        <p:spPr bwMode="auto">
          <a:xfrm>
            <a:off x="4218633" y="31242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37" name="Rectangle 65"/>
          <p:cNvSpPr>
            <a:spLocks noChangeArrowheads="1"/>
          </p:cNvSpPr>
          <p:nvPr/>
        </p:nvSpPr>
        <p:spPr bwMode="auto">
          <a:xfrm>
            <a:off x="5437833" y="3124200"/>
            <a:ext cx="609600" cy="30480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WL</a:t>
            </a:r>
          </a:p>
        </p:txBody>
      </p:sp>
      <p:sp>
        <p:nvSpPr>
          <p:cNvPr id="138" name="Rectangle 137"/>
          <p:cNvSpPr/>
          <p:nvPr/>
        </p:nvSpPr>
        <p:spPr bwMode="auto">
          <a:xfrm>
            <a:off x="2999433" y="2209800"/>
            <a:ext cx="3048000" cy="304800"/>
          </a:xfrm>
          <a:prstGeom prst="rect">
            <a:avLst/>
          </a:prstGeom>
          <a:solidFill>
            <a:srgbClr val="0070C0"/>
          </a:solidFill>
          <a:ln w="508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BL</a:t>
            </a:r>
          </a:p>
        </p:txBody>
      </p:sp>
      <p:sp>
        <p:nvSpPr>
          <p:cNvPr id="3" name="Oval 2"/>
          <p:cNvSpPr/>
          <p:nvPr/>
        </p:nvSpPr>
        <p:spPr>
          <a:xfrm>
            <a:off x="6172200" y="1149975"/>
            <a:ext cx="533400" cy="4107825"/>
          </a:xfrm>
          <a:prstGeom prst="ellipse">
            <a:avLst/>
          </a:prstGeom>
          <a:noFill/>
          <a:ln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57032" y="1149975"/>
            <a:ext cx="225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New: Super WL Via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28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4: Add another deck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42522" y="1299111"/>
            <a:ext cx="3658658" cy="3654902"/>
            <a:chOff x="3442522" y="1299111"/>
            <a:chExt cx="3658658" cy="3654902"/>
          </a:xfrm>
        </p:grpSpPr>
        <p:grpSp>
          <p:nvGrpSpPr>
            <p:cNvPr id="44" name="Group 43"/>
            <p:cNvGrpSpPr/>
            <p:nvPr/>
          </p:nvGrpSpPr>
          <p:grpSpPr>
            <a:xfrm rot="5400000">
              <a:off x="5388461" y="500792"/>
              <a:ext cx="914400" cy="2511038"/>
              <a:chOff x="7086600" y="4419600"/>
              <a:chExt cx="914400" cy="2511038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00773" y="6473438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Rectangle 45"/>
            <p:cNvSpPr/>
            <p:nvPr/>
          </p:nvSpPr>
          <p:spPr>
            <a:xfrm rot="5400000">
              <a:off x="5275941" y="1303738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8" name="Group 47"/>
            <p:cNvGrpSpPr/>
            <p:nvPr/>
          </p:nvGrpSpPr>
          <p:grpSpPr>
            <a:xfrm rot="5400000">
              <a:off x="5158466" y="512234"/>
              <a:ext cx="914400" cy="2508249"/>
              <a:chOff x="7086600" y="2825751"/>
              <a:chExt cx="914400" cy="2508249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086601" y="2825751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 rot="5400000">
              <a:off x="3446226" y="1309575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Group 46"/>
            <p:cNvGrpSpPr/>
            <p:nvPr/>
          </p:nvGrpSpPr>
          <p:grpSpPr>
            <a:xfrm rot="5400000">
              <a:off x="5268676" y="2208779"/>
              <a:ext cx="914400" cy="914400"/>
              <a:chOff x="7086600" y="4419600"/>
              <a:chExt cx="914400" cy="914400"/>
            </a:xfrm>
          </p:grpSpPr>
          <p:sp>
            <p:nvSpPr>
              <p:cNvPr id="106" name="Rectangle 105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 rot="16200000">
              <a:off x="6183991" y="2219084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 rot="16200000">
              <a:off x="4354276" y="2212301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5" name="Group 54"/>
            <p:cNvGrpSpPr/>
            <p:nvPr/>
          </p:nvGrpSpPr>
          <p:grpSpPr>
            <a:xfrm rot="5400000">
              <a:off x="3442522" y="2214524"/>
              <a:ext cx="914400" cy="914400"/>
              <a:chOff x="7086600" y="4419600"/>
              <a:chExt cx="914400" cy="9144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 rot="5400000">
              <a:off x="5389529" y="2326949"/>
              <a:ext cx="914400" cy="2508903"/>
              <a:chOff x="7086600" y="4419600"/>
              <a:chExt cx="914400" cy="2508903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7100773" y="6471303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Rectangle 63"/>
            <p:cNvSpPr/>
            <p:nvPr/>
          </p:nvSpPr>
          <p:spPr>
            <a:xfrm rot="5400000">
              <a:off x="5275941" y="3128827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 rot="5400000">
              <a:off x="5155800" y="2339994"/>
              <a:ext cx="914400" cy="2502913"/>
              <a:chOff x="7086600" y="2831087"/>
              <a:chExt cx="914400" cy="2502913"/>
            </a:xfrm>
          </p:grpSpPr>
          <p:sp>
            <p:nvSpPr>
              <p:cNvPr id="92" name="Rectangle 91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096586" y="2831087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 rot="5400000">
              <a:off x="3446226" y="3134664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5" name="Group 64"/>
            <p:cNvGrpSpPr/>
            <p:nvPr/>
          </p:nvGrpSpPr>
          <p:grpSpPr>
            <a:xfrm rot="5400000">
              <a:off x="5268676" y="4033868"/>
              <a:ext cx="914400" cy="914400"/>
              <a:chOff x="7086600" y="4419600"/>
              <a:chExt cx="914400" cy="9144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0070C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WL0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 rot="16200000">
              <a:off x="6183991" y="4031553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 rot="16200000">
              <a:off x="4354276" y="4037390"/>
              <a:ext cx="914400" cy="9144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9"/>
            <p:cNvGrpSpPr/>
            <p:nvPr/>
          </p:nvGrpSpPr>
          <p:grpSpPr>
            <a:xfrm rot="5400000">
              <a:off x="3442522" y="4039613"/>
              <a:ext cx="914400" cy="914400"/>
              <a:chOff x="7086600" y="4419600"/>
              <a:chExt cx="914400" cy="9144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7086600" y="4419600"/>
                <a:ext cx="914400" cy="914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WL0</a:t>
                </a:r>
                <a:endParaRPr lang="en-US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100773" y="4648200"/>
                <a:ext cx="886968" cy="457200"/>
              </a:xfrm>
              <a:prstGeom prst="rect">
                <a:avLst/>
              </a:prstGeom>
              <a:solidFill>
                <a:srgbClr val="FF0000"/>
              </a:solidFill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WL1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0" name="Rectangle 49"/>
            <p:cNvSpPr/>
            <p:nvPr/>
          </p:nvSpPr>
          <p:spPr>
            <a:xfrm>
              <a:off x="4377393" y="2440167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92373" y="2440167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289758" y="1542545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456238" y="1544012"/>
              <a:ext cx="886968" cy="457200"/>
            </a:xfrm>
            <a:prstGeom prst="rect">
              <a:avLst/>
            </a:prstGeom>
            <a:solidFill>
              <a:srgbClr val="00B05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BL0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59942" y="3352800"/>
            <a:ext cx="3613806" cy="1376227"/>
            <a:chOff x="3459942" y="3352800"/>
            <a:chExt cx="3613806" cy="1376227"/>
          </a:xfrm>
        </p:grpSpPr>
        <p:sp>
          <p:nvSpPr>
            <p:cNvPr id="71" name="Rectangle 70"/>
            <p:cNvSpPr/>
            <p:nvPr/>
          </p:nvSpPr>
          <p:spPr>
            <a:xfrm>
              <a:off x="3459942" y="3352800"/>
              <a:ext cx="8869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5299812" y="3362850"/>
              <a:ext cx="8869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367992" y="4268670"/>
              <a:ext cx="8869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186780" y="4271827"/>
              <a:ext cx="886968" cy="457200"/>
            </a:xfrm>
            <a:prstGeom prst="rect">
              <a:avLst/>
            </a:prstGeom>
            <a:solidFill>
              <a:srgbClr val="FFC000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BL1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667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436F332C977745911AD0A34C34E03C" ma:contentTypeVersion="1" ma:contentTypeDescription="Create a new document." ma:contentTypeScope="" ma:versionID="1a68839e67896143e5220ac1556f3a86">
  <xsd:schema xmlns:xsd="http://www.w3.org/2001/XMLSchema" xmlns:xs="http://www.w3.org/2001/XMLSchema" xmlns:p="http://schemas.microsoft.com/office/2006/metadata/properties" xmlns:ns2="f4973e3c-96bf-4761-923f-28627cd3c8dd" targetNamespace="http://schemas.microsoft.com/office/2006/metadata/properties" ma:root="true" ma:fieldsID="b1024dd096b8cd6228c6d2dac8acd1a6" ns2:_="">
    <xsd:import namespace="f4973e3c-96bf-4761-923f-28627cd3c8dd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73e3c-96bf-4761-923f-28627cd3c8dd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Design" ma:internalName="Categor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Design"/>
                        <xsd:enumeration value="Datapath"/>
                        <xsd:enumeration value="Algo"/>
                        <xsd:enumeration value="Verification"/>
                        <xsd:enumeration value="Array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4973e3c-96bf-4761-923f-28627cd3c8dd">
      <Value>Design</Value>
    </Category>
  </documentManagement>
</p:properties>
</file>

<file path=customXml/itemProps1.xml><?xml version="1.0" encoding="utf-8"?>
<ds:datastoreItem xmlns:ds="http://schemas.openxmlformats.org/officeDocument/2006/customXml" ds:itemID="{601B264E-928A-4069-BA9D-F280F4A606D4}"/>
</file>

<file path=customXml/itemProps2.xml><?xml version="1.0" encoding="utf-8"?>
<ds:datastoreItem xmlns:ds="http://schemas.openxmlformats.org/officeDocument/2006/customXml" ds:itemID="{4D529268-5316-49C1-81BD-05542DDDF6D0}"/>
</file>

<file path=customXml/itemProps3.xml><?xml version="1.0" encoding="utf-8"?>
<ds:datastoreItem xmlns:ds="http://schemas.openxmlformats.org/officeDocument/2006/customXml" ds:itemID="{8D616C31-4A50-4915-B3E7-B1E2A320BD4A}"/>
</file>

<file path=docProps/app.xml><?xml version="1.0" encoding="utf-8"?>
<Properties xmlns="http://schemas.openxmlformats.org/officeDocument/2006/extended-properties" xmlns:vt="http://schemas.openxmlformats.org/officeDocument/2006/docPropsVTypes">
  <Template>S15B Read BL Ramp</Template>
  <TotalTime>5618</TotalTime>
  <Words>1722</Words>
  <Application>Microsoft Office PowerPoint</Application>
  <PresentationFormat>On-screen Show (4:3)</PresentationFormat>
  <Paragraphs>1024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Blank</vt:lpstr>
      <vt:lpstr>S26A Core Architecture</vt:lpstr>
      <vt:lpstr>S15C Architecture</vt:lpstr>
      <vt:lpstr>Step 1: Double WL length</vt:lpstr>
      <vt:lpstr>Step 2: Increase Stagger</vt:lpstr>
      <vt:lpstr>Step 2: Stagger Bitlines</vt:lpstr>
      <vt:lpstr>Step 3: Move BL sockets</vt:lpstr>
      <vt:lpstr>S15C</vt:lpstr>
      <vt:lpstr>S26A Adding another BL deck</vt:lpstr>
      <vt:lpstr>Step 4: Add another deck</vt:lpstr>
      <vt:lpstr>Step 5: Rotate</vt:lpstr>
      <vt:lpstr>S26A Partition</vt:lpstr>
      <vt:lpstr>Tile Bitlines</vt:lpstr>
      <vt:lpstr>Tile Bitlines</vt:lpstr>
      <vt:lpstr>Tile Bitlines</vt:lpstr>
      <vt:lpstr>Tile Wordlines</vt:lpstr>
      <vt:lpstr>Tile Wordlines</vt:lpstr>
      <vt:lpstr>Tile Wordlines</vt:lpstr>
      <vt:lpstr>The Worst Case</vt:lpstr>
      <vt:lpstr>Bitline termination</vt:lpstr>
      <vt:lpstr>Bitline Termination</vt:lpstr>
      <vt:lpstr>Bitline Termination</vt:lpstr>
      <vt:lpstr>Bitline termination</vt:lpstr>
      <vt:lpstr>Bitline Termination</vt:lpstr>
      <vt:lpstr>Wordline termination</vt:lpstr>
      <vt:lpstr>Wordlines Termination</vt:lpstr>
      <vt:lpstr>Bitline termination</vt:lpstr>
      <vt:lpstr>Wordline Termination</vt:lpstr>
      <vt:lpstr>Wordline Termination</vt:lpstr>
      <vt:lpstr>Dummies</vt:lpstr>
      <vt:lpstr>Dummies</vt:lpstr>
      <vt:lpstr>Dummies</vt:lpstr>
      <vt:lpstr>Dummies</vt:lpstr>
      <vt:lpstr>Dummies</vt:lpstr>
      <vt:lpstr>Dummies</vt:lpstr>
      <vt:lpstr>Redundancy</vt:lpstr>
      <vt:lpstr>PowerPoint Presentation</vt:lpstr>
      <vt:lpstr>Tile Architecture</vt:lpstr>
      <vt:lpstr>Tile Floorplan </vt:lpstr>
      <vt:lpstr>Chip Architecture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S26A Chip Plan</dc:title>
  <dc:creator>Patel, Jaydip B</dc:creator>
  <cp:lastModifiedBy>chaid</cp:lastModifiedBy>
  <cp:revision>338</cp:revision>
  <dcterms:created xsi:type="dcterms:W3CDTF">2006-08-16T00:00:00Z</dcterms:created>
  <dcterms:modified xsi:type="dcterms:W3CDTF">2015-03-20T22:43:21Z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0x0101002C436F332C977745911AD0A34C34E03C</vt:lpwstr>
  </property>
</Properties>
</file>