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4" r:id="rId4"/>
    <p:sldMasterId id="2147483703" r:id="rId5"/>
  </p:sldMasterIdLst>
  <p:notesMasterIdLst>
    <p:notesMasterId r:id="rId9"/>
  </p:notesMasterIdLst>
  <p:handoutMasterIdLst>
    <p:handoutMasterId r:id="rId10"/>
  </p:handoutMasterIdLst>
  <p:sldIdLst>
    <p:sldId id="368" r:id="rId6"/>
    <p:sldId id="367" r:id="rId7"/>
    <p:sldId id="366" r:id="rId8"/>
  </p:sldIdLst>
  <p:sldSz cx="9144000" cy="6858000" type="screen4x3"/>
  <p:notesSz cx="7010400" cy="9296400"/>
  <p:defaultTextStyle>
    <a:defPPr>
      <a:defRPr lang="en-US"/>
    </a:defPPr>
    <a:lvl1pPr algn="l" rtl="0" fontAlgn="base">
      <a:spcBef>
        <a:spcPct val="0"/>
      </a:spcBef>
      <a:spcAft>
        <a:spcPct val="0"/>
      </a:spcAft>
      <a:defRPr b="1" kern="1200">
        <a:solidFill>
          <a:schemeClr val="tx2"/>
        </a:solidFill>
        <a:latin typeface="Lucida Sans Unicode" pitchFamily="34" charset="0"/>
        <a:ea typeface="+mn-ea"/>
        <a:cs typeface="+mn-cs"/>
      </a:defRPr>
    </a:lvl1pPr>
    <a:lvl2pPr marL="457200" algn="l" rtl="0" fontAlgn="base">
      <a:spcBef>
        <a:spcPct val="0"/>
      </a:spcBef>
      <a:spcAft>
        <a:spcPct val="0"/>
      </a:spcAft>
      <a:defRPr b="1" kern="1200">
        <a:solidFill>
          <a:schemeClr val="tx2"/>
        </a:solidFill>
        <a:latin typeface="Lucida Sans Unicode" pitchFamily="34" charset="0"/>
        <a:ea typeface="+mn-ea"/>
        <a:cs typeface="+mn-cs"/>
      </a:defRPr>
    </a:lvl2pPr>
    <a:lvl3pPr marL="914400" algn="l" rtl="0" fontAlgn="base">
      <a:spcBef>
        <a:spcPct val="0"/>
      </a:spcBef>
      <a:spcAft>
        <a:spcPct val="0"/>
      </a:spcAft>
      <a:defRPr b="1" kern="1200">
        <a:solidFill>
          <a:schemeClr val="tx2"/>
        </a:solidFill>
        <a:latin typeface="Lucida Sans Unicode" pitchFamily="34" charset="0"/>
        <a:ea typeface="+mn-ea"/>
        <a:cs typeface="+mn-cs"/>
      </a:defRPr>
    </a:lvl3pPr>
    <a:lvl4pPr marL="1371600" algn="l" rtl="0" fontAlgn="base">
      <a:spcBef>
        <a:spcPct val="0"/>
      </a:spcBef>
      <a:spcAft>
        <a:spcPct val="0"/>
      </a:spcAft>
      <a:defRPr b="1" kern="1200">
        <a:solidFill>
          <a:schemeClr val="tx2"/>
        </a:solidFill>
        <a:latin typeface="Lucida Sans Unicode" pitchFamily="34" charset="0"/>
        <a:ea typeface="+mn-ea"/>
        <a:cs typeface="+mn-cs"/>
      </a:defRPr>
    </a:lvl4pPr>
    <a:lvl5pPr marL="1828800" algn="l" rtl="0" fontAlgn="base">
      <a:spcBef>
        <a:spcPct val="0"/>
      </a:spcBef>
      <a:spcAft>
        <a:spcPct val="0"/>
      </a:spcAft>
      <a:defRPr b="1" kern="1200">
        <a:solidFill>
          <a:schemeClr val="tx2"/>
        </a:solidFill>
        <a:latin typeface="Lucida Sans Unicode" pitchFamily="34" charset="0"/>
        <a:ea typeface="+mn-ea"/>
        <a:cs typeface="+mn-cs"/>
      </a:defRPr>
    </a:lvl5pPr>
    <a:lvl6pPr marL="2286000" algn="l" defTabSz="914400" rtl="0" eaLnBrk="1" latinLnBrk="0" hangingPunct="1">
      <a:defRPr b="1" kern="1200">
        <a:solidFill>
          <a:schemeClr val="tx2"/>
        </a:solidFill>
        <a:latin typeface="Lucida Sans Unicode" pitchFamily="34" charset="0"/>
        <a:ea typeface="+mn-ea"/>
        <a:cs typeface="+mn-cs"/>
      </a:defRPr>
    </a:lvl6pPr>
    <a:lvl7pPr marL="2743200" algn="l" defTabSz="914400" rtl="0" eaLnBrk="1" latinLnBrk="0" hangingPunct="1">
      <a:defRPr b="1" kern="1200">
        <a:solidFill>
          <a:schemeClr val="tx2"/>
        </a:solidFill>
        <a:latin typeface="Lucida Sans Unicode" pitchFamily="34" charset="0"/>
        <a:ea typeface="+mn-ea"/>
        <a:cs typeface="+mn-cs"/>
      </a:defRPr>
    </a:lvl7pPr>
    <a:lvl8pPr marL="3200400" algn="l" defTabSz="914400" rtl="0" eaLnBrk="1" latinLnBrk="0" hangingPunct="1">
      <a:defRPr b="1" kern="1200">
        <a:solidFill>
          <a:schemeClr val="tx2"/>
        </a:solidFill>
        <a:latin typeface="Lucida Sans Unicode" pitchFamily="34" charset="0"/>
        <a:ea typeface="+mn-ea"/>
        <a:cs typeface="+mn-cs"/>
      </a:defRPr>
    </a:lvl8pPr>
    <a:lvl9pPr marL="3657600" algn="l" defTabSz="914400" rtl="0" eaLnBrk="1" latinLnBrk="0" hangingPunct="1">
      <a:defRPr b="1" kern="1200">
        <a:solidFill>
          <a:schemeClr val="tx2"/>
        </a:solidFill>
        <a:latin typeface="Lucida Sans Unicode"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FF"/>
    <a:srgbClr val="0042C8"/>
    <a:srgbClr val="0070C0"/>
    <a:srgbClr val="3E841C"/>
    <a:srgbClr val="E66100"/>
    <a:srgbClr val="B70005"/>
    <a:srgbClr val="9F809C"/>
    <a:srgbClr val="BF8380"/>
    <a:srgbClr val="80B2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95" autoAdjust="0"/>
    <p:restoredTop sz="89525" autoAdjust="0"/>
  </p:normalViewPr>
  <p:slideViewPr>
    <p:cSldViewPr snapToGrid="0">
      <p:cViewPr varScale="1">
        <p:scale>
          <a:sx n="83" d="100"/>
          <a:sy n="83" d="100"/>
        </p:scale>
        <p:origin x="768" y="7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7" d="100"/>
          <a:sy n="57" d="100"/>
        </p:scale>
        <p:origin x="-1810" y="-91"/>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9058" name="Rectangle 3074"/>
          <p:cNvSpPr>
            <a:spLocks noGrp="1" noChangeArrowheads="1"/>
          </p:cNvSpPr>
          <p:nvPr>
            <p:ph type="hdr" sz="quarter"/>
          </p:nvPr>
        </p:nvSpPr>
        <p:spPr bwMode="auto">
          <a:xfrm>
            <a:off x="0" y="0"/>
            <a:ext cx="3054350" cy="458788"/>
          </a:xfrm>
          <a:prstGeom prst="rect">
            <a:avLst/>
          </a:prstGeom>
          <a:noFill/>
          <a:ln w="9525">
            <a:noFill/>
            <a:miter lim="800000"/>
            <a:headEnd/>
            <a:tailEnd/>
          </a:ln>
          <a:effectLst/>
        </p:spPr>
        <p:txBody>
          <a:bodyPr vert="horz" wrap="square" lIns="91581" tIns="45791" rIns="91581" bIns="45791" numCol="1" anchor="t" anchorCtr="0" compatLnSpc="1">
            <a:prstTxWarp prst="textNoShape">
              <a:avLst/>
            </a:prstTxWarp>
          </a:bodyPr>
          <a:lstStyle>
            <a:lvl1pPr algn="l" eaLnBrk="0" hangingPunct="0">
              <a:spcBef>
                <a:spcPct val="20000"/>
              </a:spcBef>
              <a:buClr>
                <a:srgbClr val="EDB22C"/>
              </a:buClr>
              <a:buFont typeface="Tahoma" pitchFamily="34" charset="0"/>
              <a:buChar char="•"/>
              <a:defRPr sz="1200" b="0">
                <a:solidFill>
                  <a:schemeClr val="tx1"/>
                </a:solidFill>
              </a:defRPr>
            </a:lvl1pPr>
          </a:lstStyle>
          <a:p>
            <a:pPr>
              <a:defRPr/>
            </a:pPr>
            <a:endParaRPr lang="en-US"/>
          </a:p>
        </p:txBody>
      </p:sp>
      <p:sp>
        <p:nvSpPr>
          <p:cNvPr id="429059" name="Rectangle 3075"/>
          <p:cNvSpPr>
            <a:spLocks noGrp="1" noChangeArrowheads="1"/>
          </p:cNvSpPr>
          <p:nvPr>
            <p:ph type="dt" sz="quarter" idx="1"/>
          </p:nvPr>
        </p:nvSpPr>
        <p:spPr bwMode="auto">
          <a:xfrm>
            <a:off x="3970338" y="0"/>
            <a:ext cx="3054350" cy="458788"/>
          </a:xfrm>
          <a:prstGeom prst="rect">
            <a:avLst/>
          </a:prstGeom>
          <a:noFill/>
          <a:ln w="9525">
            <a:noFill/>
            <a:miter lim="800000"/>
            <a:headEnd/>
            <a:tailEnd/>
          </a:ln>
          <a:effectLst/>
        </p:spPr>
        <p:txBody>
          <a:bodyPr vert="horz" wrap="square" lIns="91581" tIns="45791" rIns="91581" bIns="45791" numCol="1" anchor="t" anchorCtr="0" compatLnSpc="1">
            <a:prstTxWarp prst="textNoShape">
              <a:avLst/>
            </a:prstTxWarp>
          </a:bodyPr>
          <a:lstStyle>
            <a:lvl1pPr algn="r" eaLnBrk="0" hangingPunct="0">
              <a:spcBef>
                <a:spcPct val="20000"/>
              </a:spcBef>
              <a:buClr>
                <a:srgbClr val="EDB22C"/>
              </a:buClr>
              <a:buFont typeface="Tahoma" pitchFamily="34" charset="0"/>
              <a:buChar char="•"/>
              <a:defRPr sz="1200" b="0">
                <a:solidFill>
                  <a:schemeClr val="tx1"/>
                </a:solidFill>
              </a:defRPr>
            </a:lvl1pPr>
          </a:lstStyle>
          <a:p>
            <a:pPr>
              <a:defRPr/>
            </a:pPr>
            <a:endParaRPr lang="en-US"/>
          </a:p>
        </p:txBody>
      </p:sp>
      <p:sp>
        <p:nvSpPr>
          <p:cNvPr id="429060" name="Rectangle 3076"/>
          <p:cNvSpPr>
            <a:spLocks noGrp="1" noChangeArrowheads="1"/>
          </p:cNvSpPr>
          <p:nvPr>
            <p:ph type="ftr" sz="quarter" idx="2"/>
          </p:nvPr>
        </p:nvSpPr>
        <p:spPr bwMode="auto">
          <a:xfrm>
            <a:off x="0" y="8853488"/>
            <a:ext cx="3054350" cy="457200"/>
          </a:xfrm>
          <a:prstGeom prst="rect">
            <a:avLst/>
          </a:prstGeom>
          <a:noFill/>
          <a:ln w="9525">
            <a:noFill/>
            <a:miter lim="800000"/>
            <a:headEnd/>
            <a:tailEnd/>
          </a:ln>
          <a:effectLst/>
        </p:spPr>
        <p:txBody>
          <a:bodyPr vert="horz" wrap="square" lIns="91581" tIns="45791" rIns="91581" bIns="45791" numCol="1" anchor="b" anchorCtr="0" compatLnSpc="1">
            <a:prstTxWarp prst="textNoShape">
              <a:avLst/>
            </a:prstTxWarp>
          </a:bodyPr>
          <a:lstStyle>
            <a:lvl1pPr algn="l" eaLnBrk="0" hangingPunct="0">
              <a:spcBef>
                <a:spcPct val="20000"/>
              </a:spcBef>
              <a:buClr>
                <a:srgbClr val="EDB22C"/>
              </a:buClr>
              <a:buFont typeface="Tahoma" pitchFamily="34" charset="0"/>
              <a:buChar char="•"/>
              <a:defRPr sz="1200" b="0">
                <a:solidFill>
                  <a:schemeClr val="tx1"/>
                </a:solidFill>
              </a:defRPr>
            </a:lvl1pPr>
          </a:lstStyle>
          <a:p>
            <a:pPr>
              <a:defRPr/>
            </a:pPr>
            <a:endParaRPr lang="en-US"/>
          </a:p>
        </p:txBody>
      </p:sp>
      <p:sp>
        <p:nvSpPr>
          <p:cNvPr id="429061" name="Rectangle 3077"/>
          <p:cNvSpPr>
            <a:spLocks noGrp="1" noChangeArrowheads="1"/>
          </p:cNvSpPr>
          <p:nvPr>
            <p:ph type="sldNum" sz="quarter" idx="3"/>
          </p:nvPr>
        </p:nvSpPr>
        <p:spPr bwMode="auto">
          <a:xfrm>
            <a:off x="3970338" y="8853488"/>
            <a:ext cx="3054350" cy="457200"/>
          </a:xfrm>
          <a:prstGeom prst="rect">
            <a:avLst/>
          </a:prstGeom>
          <a:noFill/>
          <a:ln w="9525">
            <a:noFill/>
            <a:miter lim="800000"/>
            <a:headEnd/>
            <a:tailEnd/>
          </a:ln>
          <a:effectLst/>
        </p:spPr>
        <p:txBody>
          <a:bodyPr vert="horz" wrap="square" lIns="91581" tIns="45791" rIns="91581" bIns="45791" numCol="1" anchor="b" anchorCtr="0" compatLnSpc="1">
            <a:prstTxWarp prst="textNoShape">
              <a:avLst/>
            </a:prstTxWarp>
          </a:bodyPr>
          <a:lstStyle>
            <a:lvl1pPr algn="r" eaLnBrk="0" hangingPunct="0">
              <a:spcBef>
                <a:spcPct val="20000"/>
              </a:spcBef>
              <a:buClr>
                <a:srgbClr val="EDB22C"/>
              </a:buClr>
              <a:buFont typeface="Tahoma" pitchFamily="34" charset="0"/>
              <a:buChar char="•"/>
              <a:defRPr sz="1200" b="0">
                <a:solidFill>
                  <a:schemeClr val="tx1"/>
                </a:solidFill>
              </a:defRPr>
            </a:lvl1pPr>
          </a:lstStyle>
          <a:p>
            <a:pPr>
              <a:defRPr/>
            </a:pPr>
            <a:fld id="{5548DBD0-9869-4EB4-B9DB-8E0C08A760B2}" type="slidenum">
              <a:rPr lang="en-US"/>
              <a:pPr>
                <a:defRPr/>
              </a:pPr>
              <a:t>‹#›</a:t>
            </a:fld>
            <a:endParaRPr lang="en-US"/>
          </a:p>
        </p:txBody>
      </p:sp>
    </p:spTree>
    <p:extLst>
      <p:ext uri="{BB962C8B-B14F-4D97-AF65-F5344CB8AC3E}">
        <p14:creationId xmlns:p14="http://schemas.microsoft.com/office/powerpoint/2010/main" val="19452427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57" tIns="46578" rIns="93157" bIns="46578" numCol="1" anchor="t" anchorCtr="0" compatLnSpc="1">
            <a:prstTxWarp prst="textNoShape">
              <a:avLst/>
            </a:prstTxWarp>
          </a:bodyPr>
          <a:lstStyle>
            <a:lvl1pPr algn="l" defTabSz="931863" eaLnBrk="0" hangingPunct="0">
              <a:defRPr sz="1200" b="0">
                <a:solidFill>
                  <a:schemeClr val="tx1"/>
                </a:solidFill>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57" tIns="46578" rIns="93157" bIns="46578" numCol="1" anchor="t"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57" tIns="46578" rIns="93157" bIns="4657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57" tIns="46578" rIns="93157" bIns="46578" numCol="1" anchor="b" anchorCtr="0" compatLnSpc="1">
            <a:prstTxWarp prst="textNoShape">
              <a:avLst/>
            </a:prstTxWarp>
          </a:bodyPr>
          <a:lstStyle>
            <a:lvl1pPr algn="l" defTabSz="931863" eaLnBrk="0" hangingPunct="0">
              <a:defRPr sz="1200" b="0">
                <a:solidFill>
                  <a:schemeClr val="tx1"/>
                </a:solidFill>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57" tIns="46578" rIns="93157" bIns="46578" numCol="1" anchor="b"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pPr>
              <a:defRPr/>
            </a:pPr>
            <a:fld id="{4A5965DB-72D7-4A38-B99B-1AA36719DEC4}" type="slidenum">
              <a:rPr lang="en-US"/>
              <a:pPr>
                <a:defRPr/>
              </a:pPr>
              <a:t>‹#›</a:t>
            </a:fld>
            <a:endParaRPr lang="en-US"/>
          </a:p>
        </p:txBody>
      </p:sp>
    </p:spTree>
    <p:extLst>
      <p:ext uri="{BB962C8B-B14F-4D97-AF65-F5344CB8AC3E}">
        <p14:creationId xmlns:p14="http://schemas.microsoft.com/office/powerpoint/2010/main" val="24284918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A5965DB-72D7-4A38-B99B-1AA36719DEC4}" type="slidenum">
              <a:rPr lang="en-US" smtClean="0"/>
              <a:pPr>
                <a:defRPr/>
              </a:pPr>
              <a:t>1</a:t>
            </a:fld>
            <a:endParaRPr lang="en-US"/>
          </a:p>
        </p:txBody>
      </p:sp>
    </p:spTree>
    <p:extLst>
      <p:ext uri="{BB962C8B-B14F-4D97-AF65-F5344CB8AC3E}">
        <p14:creationId xmlns:p14="http://schemas.microsoft.com/office/powerpoint/2010/main" val="2299760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rgbClr val="00206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0070C0"/>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5" name="Rectangle 5"/>
          <p:cNvSpPr>
            <a:spLocks noGrp="1" noChangeArrowheads="1"/>
          </p:cNvSpPr>
          <p:nvPr>
            <p:ph type="ftr" sz="quarter" idx="11"/>
          </p:nvPr>
        </p:nvSpPr>
        <p:spPr>
          <a:xfrm>
            <a:off x="3122613" y="6402941"/>
            <a:ext cx="2895600" cy="415301"/>
          </a:xfrm>
          <a:ln/>
        </p:spPr>
        <p:txBody>
          <a:bodyPr/>
          <a:lstStyle>
            <a:lvl1pPr>
              <a:defRPr sz="1400"/>
            </a:lvl1pPr>
          </a:lstStyle>
          <a:p>
            <a:pPr>
              <a:defRPr/>
            </a:pPr>
            <a:r>
              <a:rPr lang="en-US" smtClean="0"/>
              <a:t>Micron/Intel Confidential</a:t>
            </a:r>
          </a:p>
          <a:p>
            <a:pPr>
              <a:defRPr/>
            </a:pPr>
            <a:r>
              <a:rPr lang="en-US" sz="1200" smtClean="0"/>
              <a:t>SXP Package Development</a:t>
            </a:r>
            <a:endParaRPr lang="en-US" sz="1200" dirty="0"/>
          </a:p>
        </p:txBody>
      </p:sp>
      <p:sp>
        <p:nvSpPr>
          <p:cNvPr id="6" name="Rectangle 6"/>
          <p:cNvSpPr>
            <a:spLocks noGrp="1" noChangeArrowheads="1"/>
          </p:cNvSpPr>
          <p:nvPr>
            <p:ph type="sldNum" sz="quarter" idx="12"/>
          </p:nvPr>
        </p:nvSpPr>
        <p:spPr>
          <a:ln/>
        </p:spPr>
        <p:txBody>
          <a:bodyPr/>
          <a:lstStyle>
            <a:lvl1pPr>
              <a:defRPr/>
            </a:lvl1pPr>
          </a:lstStyle>
          <a:p>
            <a:pPr>
              <a:defRPr/>
            </a:pPr>
            <a:fld id="{3B3E2559-3799-4366-976A-040410AB039F}" type="slidenum">
              <a:rPr lang="en-US"/>
              <a:pPr>
                <a:defRPr/>
              </a:pPr>
              <a:t>‹#›</a:t>
            </a:fld>
            <a:endParaRPr lang="en-US"/>
          </a:p>
        </p:txBody>
      </p:sp>
      <p:sp>
        <p:nvSpPr>
          <p:cNvPr id="7" name="Rectangle 4"/>
          <p:cNvSpPr>
            <a:spLocks noGrp="1" noChangeArrowheads="1"/>
          </p:cNvSpPr>
          <p:nvPr>
            <p:ph type="dt" sz="half" idx="2"/>
          </p:nvPr>
        </p:nvSpPr>
        <p:spPr bwMode="auto">
          <a:xfrm>
            <a:off x="1371600" y="6515100"/>
            <a:ext cx="137636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b="0">
                <a:solidFill>
                  <a:schemeClr val="tx1"/>
                </a:solidFill>
                <a:latin typeface="Tahoma" pitchFamily="34" charset="0"/>
              </a:defRPr>
            </a:lvl1pPr>
          </a:lstStyle>
          <a:p>
            <a:pPr>
              <a:defRPr/>
            </a:pPr>
            <a:r>
              <a:rPr lang="en-US" smtClean="0"/>
              <a:t>12/19/14</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DE49103E-F42F-49BD-AC04-CD9E0D4EF638}"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6"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Arial" charset="0"/>
              </a:rPr>
              <a:t>Micron Confidential      </a:t>
            </a:r>
            <a:r>
              <a:rPr lang="en-US" sz="800" b="0" dirty="0">
                <a:solidFill>
                  <a:srgbClr val="002060">
                    <a:lumMod val="75000"/>
                    <a:lumOff val="25000"/>
                  </a:srgbClr>
                </a:solidFill>
                <a:latin typeface="Tahoma" pitchFamily="34" charset="0"/>
                <a:cs typeface="Arial" charset="0"/>
              </a:rPr>
              <a:t>|</a:t>
            </a:r>
            <a:r>
              <a:rPr lang="en-US" sz="800" b="0" dirty="0">
                <a:solidFill>
                  <a:srgbClr val="002060"/>
                </a:solidFill>
                <a:latin typeface="Tahoma" pitchFamily="34" charset="0"/>
                <a:cs typeface="Arial" charset="0"/>
              </a:rPr>
              <a:t>     </a:t>
            </a: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7"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51E1FB65-89D1-4AF6-8149-43F562577255}"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8"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Arial" charset="0"/>
              </a:rPr>
              <a:t>Micron Confidential      </a:t>
            </a:r>
            <a:r>
              <a:rPr lang="en-US" sz="800" b="0" dirty="0">
                <a:solidFill>
                  <a:srgbClr val="002060">
                    <a:lumMod val="75000"/>
                    <a:lumOff val="25000"/>
                  </a:srgbClr>
                </a:solidFill>
                <a:latin typeface="Tahoma" pitchFamily="34" charset="0"/>
                <a:cs typeface="Arial" charset="0"/>
              </a:rPr>
              <a:t>|</a:t>
            </a:r>
            <a:r>
              <a:rPr lang="en-US" sz="800" b="0" dirty="0">
                <a:solidFill>
                  <a:srgbClr val="002060"/>
                </a:solidFill>
                <a:latin typeface="Tahoma" pitchFamily="34" charset="0"/>
                <a:cs typeface="Arial" charset="0"/>
              </a:rPr>
              <a:t>     </a:t>
            </a: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smtClean="0"/>
              <a:t>Click to edit Master title style</a:t>
            </a:r>
            <a:endParaRPr lang="en-US" dirty="0"/>
          </a:p>
        </p:txBody>
      </p:sp>
      <p:sp>
        <p:nvSpPr>
          <p:cNvPr id="678915"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9"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4" name="Picture 5" descr="Micron full logo NEW TEMPLATE BLUE.png"/>
          <p:cNvPicPr>
            <a:picLocks noChangeAspect="1"/>
          </p:cNvPicPr>
          <p:nvPr/>
        </p:nvPicPr>
        <p:blipFill>
          <a:blip r:embed="rId2" cstate="print"/>
          <a:srcRect/>
          <a:stretch>
            <a:fillRect/>
          </a:stretch>
        </p:blipFill>
        <p:spPr bwMode="auto">
          <a:xfrm>
            <a:off x="2487613" y="2857500"/>
            <a:ext cx="4168775" cy="1143000"/>
          </a:xfrm>
          <a:prstGeom prst="rect">
            <a:avLst/>
          </a:prstGeom>
          <a:noFill/>
          <a:ln w="9525">
            <a:noFill/>
            <a:miter lim="800000"/>
            <a:headEnd/>
            <a:tailEnd/>
          </a:ln>
        </p:spPr>
      </p:pic>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4"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5" name="Rectangle 4"/>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6" name="Picture 5" descr="White Micron color logo [Converted]"/>
          <p:cNvPicPr>
            <a:picLocks noChangeAspect="1" noChangeArrowheads="1"/>
          </p:cNvPicPr>
          <p:nvPr/>
        </p:nvPicPr>
        <p:blipFill>
          <a:blip r:embed="rId2" cstate="print"/>
          <a:srcRect/>
          <a:stretch>
            <a:fillRect/>
          </a:stretch>
        </p:blipFill>
        <p:spPr bwMode="auto">
          <a:xfrm>
            <a:off x="460375" y="6281738"/>
            <a:ext cx="1384300" cy="373062"/>
          </a:xfrm>
          <a:prstGeom prst="rect">
            <a:avLst/>
          </a:prstGeom>
          <a:noFill/>
          <a:ln w="9525">
            <a:noFill/>
            <a:miter lim="800000"/>
            <a:headEnd/>
            <a:tailEnd/>
          </a:ln>
        </p:spPr>
      </p:pic>
      <p:sp>
        <p:nvSpPr>
          <p:cNvPr id="7"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b="0" dirty="0">
                <a:solidFill>
                  <a:srgbClr val="002060"/>
                </a:solidFill>
                <a:latin typeface="Tahoma" pitchFamily="34" charset="0"/>
                <a:cs typeface="Tahoma" pitchFamily="34" charset="0"/>
              </a:rPr>
              <a:t>©2010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402294D4-A9E7-4A1E-8B5B-2B554E613FAF}"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11"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12"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smtClean="0"/>
              <a:t>Click to edit Master title style</a:t>
            </a:r>
            <a:endParaRPr lang="en-US" dirty="0"/>
          </a:p>
        </p:txBody>
      </p:sp>
      <p:sp>
        <p:nvSpPr>
          <p:cNvPr id="10"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67F83605-0323-46F8-B5A1-51D148C19E20}"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Text Placeholder 6"/>
          <p:cNvSpPr>
            <a:spLocks noGrp="1"/>
          </p:cNvSpPr>
          <p:nvPr>
            <p:ph type="body" sz="quarter" idx="10"/>
          </p:nvPr>
        </p:nvSpPr>
        <p:spPr>
          <a:xfrm>
            <a:off x="265113" y="1236663"/>
            <a:ext cx="8437562" cy="4837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9"/>
          <p:cNvSpPr>
            <a:spLocks noGrp="1"/>
          </p:cNvSpPr>
          <p:nvPr>
            <p:ph type="dt" sz="half" idx="11"/>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2513273D-CFEA-4300-BFB1-3C60ECD9F71B}"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9" name="Chart Placeholder 9"/>
          <p:cNvSpPr>
            <a:spLocks noGrp="1"/>
          </p:cNvSpPr>
          <p:nvPr>
            <p:ph type="chart" sz="quarter" idx="10"/>
          </p:nvPr>
        </p:nvSpPr>
        <p:spPr>
          <a:xfrm>
            <a:off x="260350" y="1225550"/>
            <a:ext cx="8442325" cy="4830763"/>
          </a:xfrm>
        </p:spPr>
        <p:txBody>
          <a:bodyPr/>
          <a:lstStyle/>
          <a:p>
            <a:pPr lvl="0"/>
            <a:r>
              <a:rPr lang="en-US" noProof="0" smtClean="0"/>
              <a:t>Click icon to add chart</a:t>
            </a:r>
          </a:p>
        </p:txBody>
      </p:sp>
      <p:sp>
        <p:nvSpPr>
          <p:cNvPr id="10" name="Date Placeholder 9"/>
          <p:cNvSpPr>
            <a:spLocks noGrp="1"/>
          </p:cNvSpPr>
          <p:nvPr>
            <p:ph type="dt" sz="half" idx="11"/>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eader Title Only Page">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E89D161B-F2C0-4563-954F-2FDCD3E1219E}"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ED6AFE2C-DC25-46B1-B9CB-95DA96D2FD03}"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7"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8C847B19-3D49-4E79-AFCE-2149DCDB8D08}"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9"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smtClean="0"/>
              <a:t>Click to edit Master title style</a:t>
            </a:r>
            <a:endParaRPr lang="en-US" dirty="0"/>
          </a:p>
        </p:txBody>
      </p:sp>
      <p:sp>
        <p:nvSpPr>
          <p:cNvPr id="10"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11"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DO NOT USE">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6" name="Rectangle 6"/>
          <p:cNvSpPr>
            <a:spLocks noGrp="1" noChangeArrowheads="1"/>
          </p:cNvSpPr>
          <p:nvPr>
            <p:ph type="sldNum" sz="quarter" idx="12"/>
          </p:nvPr>
        </p:nvSpPr>
        <p:spPr>
          <a:ln/>
        </p:spPr>
        <p:txBody>
          <a:bodyPr/>
          <a:lstStyle>
            <a:lvl1pPr>
              <a:defRPr/>
            </a:lvl1pPr>
          </a:lstStyle>
          <a:p>
            <a:pPr>
              <a:defRPr/>
            </a:pPr>
            <a:fld id="{A995AC7C-1AD3-4F8C-BCE1-2742D0A6C03B}" type="slidenum">
              <a:rPr lang="en-US"/>
              <a:pPr>
                <a:defRPr/>
              </a:pPr>
              <a:t>‹#›</a:t>
            </a:fld>
            <a:endParaRPr lang="en-US"/>
          </a:p>
        </p:txBody>
      </p:sp>
      <p:sp>
        <p:nvSpPr>
          <p:cNvPr id="7" name="Text Placeholder 7"/>
          <p:cNvSpPr>
            <a:spLocks noGrp="1"/>
          </p:cNvSpPr>
          <p:nvPr>
            <p:ph type="body" sz="quarter" idx="13"/>
          </p:nvPr>
        </p:nvSpPr>
        <p:spPr>
          <a:xfrm>
            <a:off x="260349" y="1225550"/>
            <a:ext cx="8442325" cy="4830763"/>
          </a:xfrm>
          <a:prstGeom prst="rect">
            <a:avLst/>
          </a:prstGeom>
        </p:spPr>
        <p:txBody>
          <a:bodyPr/>
          <a:lstStyle>
            <a:lvl1pPr>
              <a:defRPr sz="2400"/>
            </a:lvl1pPr>
            <a:lvl2pPr>
              <a:defRPr sz="2200"/>
            </a:lvl2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0"/>
          <p:cNvSpPr>
            <a:spLocks noGrp="1"/>
          </p:cNvSpPr>
          <p:nvPr>
            <p:ph type="title"/>
          </p:nvPr>
        </p:nvSpPr>
        <p:spPr>
          <a:xfrm>
            <a:off x="0" y="49695"/>
            <a:ext cx="9144000" cy="892175"/>
          </a:xfrm>
          <a:prstGeom prst="rect">
            <a:avLst/>
          </a:prstGeom>
        </p:spPr>
        <p:txBody>
          <a:bodyPr/>
          <a:lstStyle/>
          <a:p>
            <a:r>
              <a:rPr lang="en-US" dirty="0" smtClean="0"/>
              <a:t>Click to edit Master title style</a:t>
            </a:r>
            <a:endParaRPr lang="en-US" dirty="0"/>
          </a:p>
        </p:txBody>
      </p:sp>
      <p:sp>
        <p:nvSpPr>
          <p:cNvPr id="9" name="Rectangle 4"/>
          <p:cNvSpPr>
            <a:spLocks noGrp="1" noChangeArrowheads="1"/>
          </p:cNvSpPr>
          <p:nvPr>
            <p:ph type="dt" sz="half" idx="2"/>
          </p:nvPr>
        </p:nvSpPr>
        <p:spPr bwMode="auto">
          <a:xfrm>
            <a:off x="1371600" y="6515100"/>
            <a:ext cx="137636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b="0">
                <a:solidFill>
                  <a:schemeClr val="tx1"/>
                </a:solidFill>
                <a:latin typeface="Tahoma" pitchFamily="34" charset="0"/>
              </a:defRPr>
            </a:lvl1pPr>
          </a:lstStyle>
          <a:p>
            <a:pPr>
              <a:defRPr/>
            </a:pPr>
            <a:r>
              <a:rPr lang="en-US" smtClean="0"/>
              <a:t>12/19/14</a:t>
            </a:r>
            <a:endParaRPr lang="en-US" dirty="0"/>
          </a:p>
        </p:txBody>
      </p:sp>
      <p:sp>
        <p:nvSpPr>
          <p:cNvPr id="10" name="Rectangle 5"/>
          <p:cNvSpPr>
            <a:spLocks noGrp="1" noChangeArrowheads="1"/>
          </p:cNvSpPr>
          <p:nvPr>
            <p:ph type="ftr" sz="quarter" idx="11"/>
          </p:nvPr>
        </p:nvSpPr>
        <p:spPr>
          <a:xfrm>
            <a:off x="3122613" y="6402941"/>
            <a:ext cx="2895600" cy="415301"/>
          </a:xfrm>
          <a:ln/>
        </p:spPr>
        <p:txBody>
          <a:bodyPr/>
          <a:lstStyle>
            <a:lvl1pPr>
              <a:defRPr sz="1400"/>
            </a:lvl1pPr>
          </a:lstStyle>
          <a:p>
            <a:pPr>
              <a:defRPr/>
            </a:pPr>
            <a:r>
              <a:rPr lang="en-US" smtClean="0"/>
              <a:t>Micron/Intel Confidential</a:t>
            </a:r>
          </a:p>
          <a:p>
            <a:pPr>
              <a:defRPr/>
            </a:pPr>
            <a:r>
              <a:rPr lang="en-US" sz="1200" smtClean="0"/>
              <a:t>SXP Package Development</a:t>
            </a:r>
            <a:endParaRPr lang="en-US" sz="1200"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6" name="Rectangle 6"/>
          <p:cNvSpPr>
            <a:spLocks noGrp="1" noChangeArrowheads="1"/>
          </p:cNvSpPr>
          <p:nvPr>
            <p:ph type="sldNum" sz="quarter" idx="12"/>
          </p:nvPr>
        </p:nvSpPr>
        <p:spPr>
          <a:ln/>
        </p:spPr>
        <p:txBody>
          <a:bodyPr/>
          <a:lstStyle>
            <a:lvl1pPr>
              <a:defRPr/>
            </a:lvl1pPr>
          </a:lstStyle>
          <a:p>
            <a:pPr>
              <a:defRPr/>
            </a:pPr>
            <a:fld id="{A995AC7C-1AD3-4F8C-BCE1-2742D0A6C03B}" type="slidenum">
              <a:rPr lang="en-US"/>
              <a:pPr>
                <a:defRPr/>
              </a:pPr>
              <a:t>‹#›</a:t>
            </a:fld>
            <a:endParaRPr lang="en-US"/>
          </a:p>
        </p:txBody>
      </p:sp>
      <p:sp>
        <p:nvSpPr>
          <p:cNvPr id="8" name="Title 10"/>
          <p:cNvSpPr>
            <a:spLocks noGrp="1"/>
          </p:cNvSpPr>
          <p:nvPr>
            <p:ph type="title"/>
          </p:nvPr>
        </p:nvSpPr>
        <p:spPr>
          <a:xfrm>
            <a:off x="0" y="49695"/>
            <a:ext cx="9144000" cy="892175"/>
          </a:xfrm>
          <a:prstGeom prst="rect">
            <a:avLst/>
          </a:prstGeom>
        </p:spPr>
        <p:txBody>
          <a:bodyPr/>
          <a:lstStyle/>
          <a:p>
            <a:r>
              <a:rPr lang="en-US" dirty="0" smtClean="0"/>
              <a:t>Click to edit Master title style</a:t>
            </a:r>
            <a:endParaRPr lang="en-US" dirty="0"/>
          </a:p>
        </p:txBody>
      </p:sp>
      <p:sp>
        <p:nvSpPr>
          <p:cNvPr id="10" name="Table Placeholder 9"/>
          <p:cNvSpPr>
            <a:spLocks noGrp="1"/>
          </p:cNvSpPr>
          <p:nvPr>
            <p:ph type="tbl" sz="quarter" idx="13"/>
          </p:nvPr>
        </p:nvSpPr>
        <p:spPr>
          <a:xfrm>
            <a:off x="465138" y="1143000"/>
            <a:ext cx="8229600" cy="5029200"/>
          </a:xfrm>
          <a:prstGeom prst="rect">
            <a:avLst/>
          </a:prstGeom>
        </p:spPr>
        <p:txBody>
          <a:bodyPr/>
          <a:lstStyle/>
          <a:p>
            <a:endParaRPr lang="en-US"/>
          </a:p>
        </p:txBody>
      </p:sp>
      <p:sp>
        <p:nvSpPr>
          <p:cNvPr id="7" name="Rectangle 4"/>
          <p:cNvSpPr>
            <a:spLocks noGrp="1" noChangeArrowheads="1"/>
          </p:cNvSpPr>
          <p:nvPr>
            <p:ph type="dt" sz="half" idx="2"/>
          </p:nvPr>
        </p:nvSpPr>
        <p:spPr bwMode="auto">
          <a:xfrm>
            <a:off x="1371600" y="6515100"/>
            <a:ext cx="137636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b="0">
                <a:solidFill>
                  <a:schemeClr val="tx1"/>
                </a:solidFill>
                <a:latin typeface="Tahoma" pitchFamily="34" charset="0"/>
              </a:defRPr>
            </a:lvl1pPr>
          </a:lstStyle>
          <a:p>
            <a:pPr>
              <a:defRPr/>
            </a:pPr>
            <a:r>
              <a:rPr lang="en-US" smtClean="0"/>
              <a:t>12/19/14</a:t>
            </a:r>
            <a:endParaRPr lang="en-US" dirty="0"/>
          </a:p>
        </p:txBody>
      </p:sp>
      <p:sp>
        <p:nvSpPr>
          <p:cNvPr id="9" name="Rectangle 5"/>
          <p:cNvSpPr>
            <a:spLocks noGrp="1" noChangeArrowheads="1"/>
          </p:cNvSpPr>
          <p:nvPr>
            <p:ph type="ftr" sz="quarter" idx="11"/>
          </p:nvPr>
        </p:nvSpPr>
        <p:spPr>
          <a:xfrm>
            <a:off x="3122613" y="6402941"/>
            <a:ext cx="2895600" cy="415301"/>
          </a:xfrm>
          <a:ln/>
        </p:spPr>
        <p:txBody>
          <a:bodyPr/>
          <a:lstStyle>
            <a:lvl1pPr>
              <a:defRPr sz="1400"/>
            </a:lvl1pPr>
          </a:lstStyle>
          <a:p>
            <a:pPr>
              <a:defRPr/>
            </a:pPr>
            <a:r>
              <a:rPr lang="en-US" smtClean="0"/>
              <a:t>Micron/Intel Confidential</a:t>
            </a:r>
          </a:p>
          <a:p>
            <a:pPr>
              <a:defRPr/>
            </a:pPr>
            <a:r>
              <a:rPr lang="en-US" sz="1200" smtClean="0"/>
              <a:t>SXP Package Development</a:t>
            </a:r>
            <a:endParaRPr lang="en-US" sz="1200"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fidential Title &amp;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endParaRPr lang="en-US"/>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8D1A17F4-92E2-4ECC-97DA-B68A01508125}" type="slidenum">
              <a:rPr lang="en-US" sz="800" b="1"/>
              <a:pPr algn="ctr" eaLnBrk="0" hangingPunct="0"/>
              <a:t>‹#›</a:t>
            </a:fld>
            <a:endParaRPr lang="en-US" sz="800" b="1"/>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rPr>
              <a:t>Micron Confidential      </a:t>
            </a:r>
            <a:r>
              <a:rPr lang="en-US" sz="800">
                <a:solidFill>
                  <a:srgbClr val="3075FF"/>
                </a:solidFill>
              </a:rPr>
              <a:t>|</a:t>
            </a:r>
            <a:r>
              <a:rPr lang="en-US" sz="800">
                <a:solidFill>
                  <a:srgbClr val="002060"/>
                </a:solidFill>
              </a:rPr>
              <a:t>     </a:t>
            </a:r>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2" name="Title 1"/>
          <p:cNvSpPr>
            <a:spLocks noGrp="1"/>
          </p:cNvSpPr>
          <p:nvPr>
            <p:ph type="title"/>
          </p:nvPr>
        </p:nvSpPr>
        <p:spPr>
          <a:xfrm>
            <a:off x="0" y="0"/>
            <a:ext cx="9144000" cy="892175"/>
          </a:xfrm>
          <a:prstGeom prst="rect">
            <a:avLst/>
          </a:prstGeom>
        </p:spPr>
        <p:txBody>
          <a:bodyPr/>
          <a:lstStyle/>
          <a:p>
            <a:r>
              <a:rPr lang="en-US" smtClean="0"/>
              <a:t>Click to edit Master title style</a:t>
            </a:r>
            <a:endParaRPr lang="en-US"/>
          </a:p>
        </p:txBody>
      </p:sp>
      <p:sp>
        <p:nvSpPr>
          <p:cNvPr id="7" name="Text Placeholder 6"/>
          <p:cNvSpPr>
            <a:spLocks noGrp="1"/>
          </p:cNvSpPr>
          <p:nvPr>
            <p:ph type="body" sz="quarter" idx="10"/>
          </p:nvPr>
        </p:nvSpPr>
        <p:spPr>
          <a:xfrm>
            <a:off x="265113" y="1236663"/>
            <a:ext cx="8437562" cy="483711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r>
              <a:rPr lang="en-US" smtClean="0"/>
              <a:t>12/19/14</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ltLang="en-US"/>
              <a:t>Page </a:t>
            </a:r>
            <a:fld id="{82EFF441-0197-42F0-AC9D-98AE87D82E4D}" type="slidenum">
              <a:rPr lang="en-US" altLang="en-US"/>
              <a:pPr>
                <a:defRPr/>
              </a:pPr>
              <a:t>‹#›</a:t>
            </a:fld>
            <a:endParaRPr lang="en-US" altLang="en-US"/>
          </a:p>
        </p:txBody>
      </p:sp>
    </p:spTree>
    <p:extLst>
      <p:ext uri="{BB962C8B-B14F-4D97-AF65-F5344CB8AC3E}">
        <p14:creationId xmlns:p14="http://schemas.microsoft.com/office/powerpoint/2010/main" val="2098953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6" name="Rectangle 5"/>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460375" y="6281738"/>
            <a:ext cx="1384300" cy="373062"/>
          </a:xfrm>
          <a:prstGeom prst="rect">
            <a:avLst/>
          </a:prstGeom>
          <a:noFill/>
          <a:ln w="9525">
            <a:noFill/>
            <a:miter lim="800000"/>
            <a:headEnd/>
            <a:tailEnd/>
          </a:ln>
        </p:spPr>
      </p:pic>
      <p:sp>
        <p:nvSpPr>
          <p:cNvPr id="8"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b="0" dirty="0">
                <a:solidFill>
                  <a:srgbClr val="002060"/>
                </a:solidFill>
                <a:latin typeface="Tahoma" pitchFamily="34" charset="0"/>
                <a:cs typeface="Tahoma" pitchFamily="34" charset="0"/>
              </a:rPr>
              <a:t>©2010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Arial" charset="0"/>
              </a:rPr>
              <a:t>Micron Confidential      </a:t>
            </a:r>
            <a:r>
              <a:rPr lang="en-US" sz="800" b="0" dirty="0">
                <a:solidFill>
                  <a:srgbClr val="002060">
                    <a:lumMod val="75000"/>
                    <a:lumOff val="25000"/>
                  </a:srgbClr>
                </a:solidFill>
                <a:latin typeface="Tahoma" pitchFamily="34" charset="0"/>
                <a:cs typeface="Arial" charset="0"/>
              </a:rPr>
              <a:t>|</a:t>
            </a:r>
            <a:r>
              <a:rPr lang="en-US" sz="800" b="0" dirty="0">
                <a:solidFill>
                  <a:srgbClr val="002060"/>
                </a:solidFill>
                <a:latin typeface="Tahoma" pitchFamily="34" charset="0"/>
                <a:cs typeface="Arial" charset="0"/>
              </a:rPr>
              <a:t>     </a:t>
            </a: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10"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A5F15FB8-B924-4E65-AE67-A927CD279203}"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4" name="Subtitle 3"/>
          <p:cNvSpPr>
            <a:spLocks noGrp="1" noChangeArrowheads="1"/>
          </p:cNvSpPr>
          <p:nvPr>
            <p:ph type="subTitle" idx="1"/>
          </p:nvPr>
        </p:nvSpPr>
        <p:spPr>
          <a:xfrm>
            <a:off x="1883883"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smtClean="0"/>
              <a:t>Click to edit Master title style</a:t>
            </a:r>
            <a:endParaRPr lang="en-US" dirty="0"/>
          </a:p>
        </p:txBody>
      </p:sp>
      <p:sp>
        <p:nvSpPr>
          <p:cNvPr id="11"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fidential Tex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6" name="Picture 5"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Arial" charset="0"/>
              </a:rPr>
              <a:t>Micron Confidential      </a:t>
            </a:r>
            <a:r>
              <a:rPr lang="en-US" sz="800" b="0" dirty="0">
                <a:solidFill>
                  <a:srgbClr val="002060">
                    <a:lumMod val="75000"/>
                    <a:lumOff val="25000"/>
                  </a:srgbClr>
                </a:solidFill>
                <a:latin typeface="Tahoma" pitchFamily="34" charset="0"/>
                <a:cs typeface="Arial" charset="0"/>
              </a:rPr>
              <a:t>|</a:t>
            </a:r>
            <a:r>
              <a:rPr lang="en-US" sz="800" b="0" dirty="0">
                <a:solidFill>
                  <a:srgbClr val="002060"/>
                </a:solidFill>
                <a:latin typeface="Tahoma" pitchFamily="34" charset="0"/>
                <a:cs typeface="Arial" charset="0"/>
              </a:rPr>
              <a:t>     </a:t>
            </a: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EE6371CE-E337-43E0-9E28-2F3FA3F26255}"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8" name="Text Placeholder 7"/>
          <p:cNvSpPr>
            <a:spLocks noGrp="1"/>
          </p:cNvSpPr>
          <p:nvPr>
            <p:ph type="body" sz="quarter" idx="11"/>
          </p:nvPr>
        </p:nvSpPr>
        <p:spPr>
          <a:xfrm>
            <a:off x="260349" y="1225550"/>
            <a:ext cx="8442325" cy="48307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2"/>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fidential Char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6" name="Picture 5"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D44C7699-9EB3-4A87-AA30-66D26D0C9C9B}"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8"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Arial" charset="0"/>
              </a:rPr>
              <a:t>Micron Confidential      </a:t>
            </a:r>
            <a:r>
              <a:rPr lang="en-US" sz="800" b="0" dirty="0">
                <a:solidFill>
                  <a:srgbClr val="002060">
                    <a:lumMod val="75000"/>
                    <a:lumOff val="25000"/>
                  </a:srgbClr>
                </a:solidFill>
                <a:latin typeface="Tahoma" pitchFamily="34" charset="0"/>
                <a:cs typeface="Arial" charset="0"/>
              </a:rPr>
              <a:t>|</a:t>
            </a:r>
            <a:r>
              <a:rPr lang="en-US" sz="800" b="0" dirty="0">
                <a:solidFill>
                  <a:srgbClr val="002060"/>
                </a:solidFill>
                <a:latin typeface="Tahoma" pitchFamily="34" charset="0"/>
                <a:cs typeface="Arial" charset="0"/>
              </a:rPr>
              <a:t>     </a:t>
            </a: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Chart Placeholder 9"/>
          <p:cNvSpPr>
            <a:spLocks noGrp="1"/>
          </p:cNvSpPr>
          <p:nvPr>
            <p:ph type="chart" sz="quarter" idx="10"/>
          </p:nvPr>
        </p:nvSpPr>
        <p:spPr>
          <a:xfrm>
            <a:off x="260350" y="1225550"/>
            <a:ext cx="8442325" cy="4830763"/>
          </a:xfrm>
        </p:spPr>
        <p:txBody>
          <a:bodyPr/>
          <a:lstStyle/>
          <a:p>
            <a:pPr lvl="0"/>
            <a:r>
              <a:rPr lang="en-US" noProof="0" smtClean="0"/>
              <a:t>Click icon to add chart</a:t>
            </a:r>
          </a:p>
        </p:txBody>
      </p:sp>
      <p:sp>
        <p:nvSpPr>
          <p:cNvPr id="9" name="Date Placeholder 9"/>
          <p:cNvSpPr>
            <a:spLocks noGrp="1"/>
          </p:cNvSpPr>
          <p:nvPr>
            <p:ph type="dt" sz="half" idx="11"/>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sz="1200" b="0">
              <a:solidFill>
                <a:srgbClr val="002060"/>
              </a:solidFill>
              <a:latin typeface="Tahoma" pitchFamily="34" charset="0"/>
              <a:cs typeface="Arial"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01BF0861-151C-4E94-A4EA-5F9CB7E8591A}" type="slidenum">
              <a:rPr lang="en-US">
                <a:solidFill>
                  <a:srgbClr val="002060"/>
                </a:solidFill>
                <a:latin typeface="Tahoma" pitchFamily="34" charset="0"/>
                <a:cs typeface="Arial" charset="0"/>
              </a:rPr>
              <a:pPr eaLnBrk="0" hangingPunct="0">
                <a:defRPr/>
              </a:pPr>
              <a:t>‹#›</a:t>
            </a:fld>
            <a:endParaRPr lang="en-US" dirty="0">
              <a:solidFill>
                <a:srgbClr val="002060"/>
              </a:solidFill>
              <a:latin typeface="Tahoma" pitchFamily="34" charset="0"/>
              <a:cs typeface="Arial" charset="0"/>
            </a:endParaRPr>
          </a:p>
        </p:txBody>
      </p:sp>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b="0" dirty="0">
                <a:solidFill>
                  <a:srgbClr val="002060"/>
                </a:solidFill>
                <a:latin typeface="Tahoma" pitchFamily="34" charset="0"/>
                <a:cs typeface="Arial" charset="0"/>
              </a:rPr>
              <a:t>Micron Confidential      </a:t>
            </a:r>
            <a:r>
              <a:rPr lang="en-US" sz="800" b="0" dirty="0">
                <a:solidFill>
                  <a:srgbClr val="002060">
                    <a:lumMod val="75000"/>
                    <a:lumOff val="25000"/>
                  </a:srgbClr>
                </a:solidFill>
                <a:latin typeface="Tahoma" pitchFamily="34" charset="0"/>
                <a:cs typeface="Arial" charset="0"/>
              </a:rPr>
              <a:t>|</a:t>
            </a:r>
            <a:r>
              <a:rPr lang="en-US" sz="800" b="0" dirty="0">
                <a:solidFill>
                  <a:srgbClr val="002060"/>
                </a:solidFill>
                <a:latin typeface="Tahoma" pitchFamily="34" charset="0"/>
                <a:cs typeface="Arial" charset="0"/>
              </a:rPr>
              <a:t>     </a:t>
            </a:r>
            <a:r>
              <a:rPr lang="en-US" sz="800" b="0" dirty="0">
                <a:solidFill>
                  <a:srgbClr val="002060"/>
                </a:solidFill>
                <a:latin typeface="Tahoma" pitchFamily="34" charset="0"/>
                <a:cs typeface="Tahoma" pitchFamily="34" charset="0"/>
              </a:rPr>
              <a:t>©2010 Micron Technology, Inc.     </a:t>
            </a:r>
            <a:r>
              <a:rPr lang="en-US" sz="800" b="0" dirty="0">
                <a:solidFill>
                  <a:srgbClr val="002060">
                    <a:lumMod val="75000"/>
                    <a:lumOff val="25000"/>
                  </a:srgbClr>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Date Placeholder 9"/>
          <p:cNvSpPr>
            <a:spLocks noGrp="1"/>
          </p:cNvSpPr>
          <p:nvPr>
            <p:ph type="dt" sz="half" idx="10"/>
          </p:nvPr>
        </p:nvSpPr>
        <p:spPr>
          <a:xfrm>
            <a:off x="2700338" y="6492875"/>
            <a:ext cx="1871662" cy="365125"/>
          </a:xfrm>
          <a:prstGeom prst="rect">
            <a:avLst/>
          </a:prstGeom>
        </p:spPr>
        <p:txBody>
          <a:bodyPr vert="horz" lIns="91440" tIns="45720" rIns="91440" bIns="45720" rtlCol="0" anchor="ctr"/>
          <a:lstStyle>
            <a:lvl1pPr algn="l" eaLnBrk="0" hangingPunct="0">
              <a:defRPr sz="800">
                <a:solidFill>
                  <a:srgbClr val="002060"/>
                </a:solidFill>
              </a:defRPr>
            </a:lvl1pPr>
          </a:lstStyle>
          <a:p>
            <a:pPr>
              <a:defRPr/>
            </a:pPr>
            <a:r>
              <a:rPr lang="en-US" b="0" smtClean="0">
                <a:latin typeface="Tahoma" pitchFamily="34" charset="0"/>
                <a:cs typeface="Arial" charset="0"/>
              </a:rPr>
              <a:t>12/19/14</a:t>
            </a:r>
            <a:endParaRPr lang="en-US" b="0" dirty="0">
              <a:latin typeface="Tahoma" pitchFamily="34" charset="0"/>
              <a:cs typeface="Arial" charset="0"/>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theme" Target="../theme/theme2.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64" name="Rectangle 4"/>
          <p:cNvSpPr>
            <a:spLocks noGrp="1" noChangeArrowheads="1"/>
          </p:cNvSpPr>
          <p:nvPr>
            <p:ph type="dt" sz="half" idx="2"/>
          </p:nvPr>
        </p:nvSpPr>
        <p:spPr bwMode="auto">
          <a:xfrm>
            <a:off x="1371600" y="6515100"/>
            <a:ext cx="137636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b="0">
                <a:solidFill>
                  <a:schemeClr val="tx1"/>
                </a:solidFill>
                <a:latin typeface="Tahoma" pitchFamily="34" charset="0"/>
              </a:defRPr>
            </a:lvl1pPr>
          </a:lstStyle>
          <a:p>
            <a:pPr>
              <a:defRPr/>
            </a:pPr>
            <a:r>
              <a:rPr lang="en-US" smtClean="0"/>
              <a:t>12/19/14</a:t>
            </a:r>
            <a:endParaRPr lang="en-US" dirty="0"/>
          </a:p>
        </p:txBody>
      </p:sp>
      <p:sp>
        <p:nvSpPr>
          <p:cNvPr id="1064965" name="Rectangle 5"/>
          <p:cNvSpPr>
            <a:spLocks noGrp="1" noChangeArrowheads="1"/>
          </p:cNvSpPr>
          <p:nvPr>
            <p:ph type="ftr" sz="quarter" idx="3"/>
          </p:nvPr>
        </p:nvSpPr>
        <p:spPr bwMode="auto">
          <a:xfrm>
            <a:off x="3122613" y="6402942"/>
            <a:ext cx="2895600" cy="315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b="0">
                <a:solidFill>
                  <a:srgbClr val="FF0000"/>
                </a:solidFill>
                <a:latin typeface="Tahoma" pitchFamily="34" charset="0"/>
              </a:defRPr>
            </a:lvl1pPr>
          </a:lstStyle>
          <a:p>
            <a:pPr>
              <a:defRPr/>
            </a:pPr>
            <a:r>
              <a:rPr lang="en-US" smtClean="0"/>
              <a:t>Micron/Intel Confidential</a:t>
            </a:r>
          </a:p>
          <a:p>
            <a:pPr>
              <a:defRPr/>
            </a:pPr>
            <a:r>
              <a:rPr lang="en-US" sz="1200" smtClean="0"/>
              <a:t>SXP Package Development</a:t>
            </a:r>
            <a:endParaRPr lang="en-US" sz="1200" dirty="0"/>
          </a:p>
        </p:txBody>
      </p:sp>
      <p:sp>
        <p:nvSpPr>
          <p:cNvPr id="1064966" name="Rectangle 6"/>
          <p:cNvSpPr>
            <a:spLocks noGrp="1" noChangeArrowheads="1"/>
          </p:cNvSpPr>
          <p:nvPr>
            <p:ph type="sldNum" sz="quarter" idx="4"/>
          </p:nvPr>
        </p:nvSpPr>
        <p:spPr bwMode="auto">
          <a:xfrm>
            <a:off x="6786563" y="6516688"/>
            <a:ext cx="1263650" cy="341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chemeClr val="tx1"/>
                </a:solidFill>
                <a:latin typeface="Tahoma" pitchFamily="34" charset="0"/>
              </a:defRPr>
            </a:lvl1pPr>
          </a:lstStyle>
          <a:p>
            <a:pPr>
              <a:defRPr/>
            </a:pPr>
            <a:fld id="{1A863E46-4444-495C-9DEA-8438F0DF016E}" type="slidenum">
              <a:rPr lang="en-US"/>
              <a:pPr>
                <a:defRPr/>
              </a:pPr>
              <a:t>‹#›</a:t>
            </a:fld>
            <a:endParaRPr lang="en-US"/>
          </a:p>
        </p:txBody>
      </p:sp>
      <p:pic>
        <p:nvPicPr>
          <p:cNvPr id="1031" name="Picture 8"/>
          <p:cNvPicPr>
            <a:picLocks noChangeAspect="1" noChangeArrowheads="1"/>
          </p:cNvPicPr>
          <p:nvPr/>
        </p:nvPicPr>
        <p:blipFill>
          <a:blip r:embed="rId7" cstate="print"/>
          <a:srcRect/>
          <a:stretch>
            <a:fillRect/>
          </a:stretch>
        </p:blipFill>
        <p:spPr bwMode="auto">
          <a:xfrm>
            <a:off x="8256588" y="6291263"/>
            <a:ext cx="887412" cy="566737"/>
          </a:xfrm>
          <a:prstGeom prst="rect">
            <a:avLst/>
          </a:prstGeom>
          <a:noFill/>
          <a:ln w="0">
            <a:noFill/>
            <a:miter lim="800000"/>
            <a:headEnd/>
            <a:tailEnd/>
          </a:ln>
        </p:spPr>
      </p:pic>
      <p:sp>
        <p:nvSpPr>
          <p:cNvPr id="10" name="Rectangle 7"/>
          <p:cNvSpPr>
            <a:spLocks noChangeArrowheads="1"/>
          </p:cNvSpPr>
          <p:nvPr/>
        </p:nvSpPr>
        <p:spPr bwMode="auto">
          <a:xfrm>
            <a:off x="0" y="6473825"/>
            <a:ext cx="1365250" cy="384175"/>
          </a:xfrm>
          <a:prstGeom prst="rect">
            <a:avLst/>
          </a:prstGeom>
          <a:solidFill>
            <a:srgbClr val="002060"/>
          </a:solidFill>
          <a:ln w="9525" algn="ctr">
            <a:noFill/>
            <a:round/>
            <a:headEnd/>
            <a:tailEnd/>
          </a:ln>
        </p:spPr>
        <p:txBody>
          <a:bodyPr/>
          <a:lstStyle/>
          <a:p>
            <a:pPr eaLnBrk="0" hangingPunct="0">
              <a:defRPr/>
            </a:pPr>
            <a:endParaRPr lang="en-US" sz="2400" b="0">
              <a:solidFill>
                <a:srgbClr val="002060"/>
              </a:solidFill>
              <a:latin typeface="Arial" charset="0"/>
              <a:ea typeface="MS PGothic" pitchFamily="34" charset="-128"/>
            </a:endParaRPr>
          </a:p>
        </p:txBody>
      </p:sp>
      <p:pic>
        <p:nvPicPr>
          <p:cNvPr id="1033" name="Picture 13" descr="White Micron color logo [Converted].png"/>
          <p:cNvPicPr>
            <a:picLocks noChangeAspect="1"/>
          </p:cNvPicPr>
          <p:nvPr/>
        </p:nvPicPr>
        <p:blipFill>
          <a:blip r:embed="rId8" cstate="print"/>
          <a:srcRect/>
          <a:stretch>
            <a:fillRect/>
          </a:stretch>
        </p:blipFill>
        <p:spPr bwMode="auto">
          <a:xfrm>
            <a:off x="128588" y="6530975"/>
            <a:ext cx="1092200" cy="2952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5" r:id="rId1"/>
    <p:sldLayoutId id="2147483694" r:id="rId2"/>
    <p:sldLayoutId id="2147483696" r:id="rId3"/>
    <p:sldLayoutId id="2147483718" r:id="rId4"/>
    <p:sldLayoutId id="2147483719" r:id="rId5"/>
  </p:sldLayoutIdLst>
  <p:transition>
    <p:fade/>
  </p:transition>
  <p:timing>
    <p:tnLst>
      <p:par>
        <p:cTn id="1" dur="indefinite" restart="never" nodeType="tmRoot"/>
      </p:par>
    </p:tnLst>
  </p:timing>
  <p:hf hdr="0"/>
  <p:txStyles>
    <p:titleStyle>
      <a:lvl1pPr algn="ctr" rtl="0" eaLnBrk="0" fontAlgn="base" hangingPunct="0">
        <a:spcBef>
          <a:spcPct val="0"/>
        </a:spcBef>
        <a:spcAft>
          <a:spcPct val="0"/>
        </a:spcAft>
        <a:defRPr sz="3600">
          <a:solidFill>
            <a:srgbClr val="002060"/>
          </a:solidFill>
          <a:latin typeface="+mj-lt"/>
          <a:ea typeface="+mj-ea"/>
          <a:cs typeface="+mj-cs"/>
        </a:defRPr>
      </a:lvl1pPr>
      <a:lvl2pPr algn="ctr" rtl="0" eaLnBrk="0" fontAlgn="base" hangingPunct="0">
        <a:spcBef>
          <a:spcPct val="0"/>
        </a:spcBef>
        <a:spcAft>
          <a:spcPct val="0"/>
        </a:spcAft>
        <a:defRPr sz="3600">
          <a:solidFill>
            <a:srgbClr val="0066FF"/>
          </a:solidFill>
          <a:latin typeface="Arial" charset="0"/>
        </a:defRPr>
      </a:lvl2pPr>
      <a:lvl3pPr algn="ctr" rtl="0" eaLnBrk="0" fontAlgn="base" hangingPunct="0">
        <a:spcBef>
          <a:spcPct val="0"/>
        </a:spcBef>
        <a:spcAft>
          <a:spcPct val="0"/>
        </a:spcAft>
        <a:defRPr sz="3600">
          <a:solidFill>
            <a:srgbClr val="0066FF"/>
          </a:solidFill>
          <a:latin typeface="Arial" charset="0"/>
        </a:defRPr>
      </a:lvl3pPr>
      <a:lvl4pPr algn="ctr" rtl="0" eaLnBrk="0" fontAlgn="base" hangingPunct="0">
        <a:spcBef>
          <a:spcPct val="0"/>
        </a:spcBef>
        <a:spcAft>
          <a:spcPct val="0"/>
        </a:spcAft>
        <a:defRPr sz="3600">
          <a:solidFill>
            <a:srgbClr val="0066FF"/>
          </a:solidFill>
          <a:latin typeface="Arial" charset="0"/>
        </a:defRPr>
      </a:lvl4pPr>
      <a:lvl5pPr algn="ctr" rtl="0" eaLnBrk="0" fontAlgn="base" hangingPunct="0">
        <a:spcBef>
          <a:spcPct val="0"/>
        </a:spcBef>
        <a:spcAft>
          <a:spcPct val="0"/>
        </a:spcAft>
        <a:defRPr sz="3600">
          <a:solidFill>
            <a:srgbClr val="0066FF"/>
          </a:solidFill>
          <a:latin typeface="Arial" charset="0"/>
        </a:defRPr>
      </a:lvl5pPr>
      <a:lvl6pPr marL="457200" algn="ctr" rtl="0" fontAlgn="base">
        <a:spcBef>
          <a:spcPct val="0"/>
        </a:spcBef>
        <a:spcAft>
          <a:spcPct val="0"/>
        </a:spcAft>
        <a:defRPr sz="3600">
          <a:solidFill>
            <a:srgbClr val="0066FF"/>
          </a:solidFill>
          <a:latin typeface="Arial" charset="0"/>
        </a:defRPr>
      </a:lvl6pPr>
      <a:lvl7pPr marL="914400" algn="ctr" rtl="0" fontAlgn="base">
        <a:spcBef>
          <a:spcPct val="0"/>
        </a:spcBef>
        <a:spcAft>
          <a:spcPct val="0"/>
        </a:spcAft>
        <a:defRPr sz="3600">
          <a:solidFill>
            <a:srgbClr val="0066FF"/>
          </a:solidFill>
          <a:latin typeface="Arial" charset="0"/>
        </a:defRPr>
      </a:lvl7pPr>
      <a:lvl8pPr marL="1371600" algn="ctr" rtl="0" fontAlgn="base">
        <a:spcBef>
          <a:spcPct val="0"/>
        </a:spcBef>
        <a:spcAft>
          <a:spcPct val="0"/>
        </a:spcAft>
        <a:defRPr sz="3600">
          <a:solidFill>
            <a:srgbClr val="0066FF"/>
          </a:solidFill>
          <a:latin typeface="Arial" charset="0"/>
        </a:defRPr>
      </a:lvl8pPr>
      <a:lvl9pPr marL="1828800" algn="ctr" rtl="0" fontAlgn="base">
        <a:spcBef>
          <a:spcPct val="0"/>
        </a:spcBef>
        <a:spcAft>
          <a:spcPct val="0"/>
        </a:spcAft>
        <a:defRPr sz="3600">
          <a:solidFill>
            <a:srgbClr val="0066FF"/>
          </a:solidFill>
          <a:latin typeface="Arial" charset="0"/>
        </a:defRPr>
      </a:lvl9pPr>
    </p:titleStyle>
    <p:bodyStyle>
      <a:lvl1pPr marL="342900" indent="-342900" algn="l" rtl="0" eaLnBrk="0" fontAlgn="base" hangingPunct="0">
        <a:spcBef>
          <a:spcPct val="20000"/>
        </a:spcBef>
        <a:spcAft>
          <a:spcPct val="0"/>
        </a:spcAft>
        <a:buSzPts val="1700"/>
        <a:buFont typeface="Arial Unicode MS"/>
        <a:buChar char="▶"/>
        <a:defRPr sz="1800">
          <a:solidFill>
            <a:srgbClr val="0070C0"/>
          </a:solidFill>
          <a:latin typeface="+mn-lt"/>
          <a:ea typeface="+mn-ea"/>
          <a:cs typeface="+mn-cs"/>
        </a:defRPr>
      </a:lvl1pPr>
      <a:lvl2pPr marL="742950" indent="-285750" algn="l" rtl="0" eaLnBrk="0" fontAlgn="base" hangingPunct="0">
        <a:spcBef>
          <a:spcPct val="20000"/>
        </a:spcBef>
        <a:spcAft>
          <a:spcPct val="0"/>
        </a:spcAft>
        <a:buSzPts val="1800"/>
        <a:buFont typeface="Arial"/>
        <a:buChar char="•"/>
        <a:defRPr sz="1600">
          <a:solidFill>
            <a:srgbClr val="0070C0"/>
          </a:solidFill>
          <a:latin typeface="+mn-lt"/>
        </a:defRPr>
      </a:lvl2pPr>
      <a:lvl3pPr marL="1143000" indent="-228600" algn="l" rtl="0" eaLnBrk="0" fontAlgn="base" hangingPunct="0">
        <a:spcBef>
          <a:spcPct val="20000"/>
        </a:spcBef>
        <a:spcAft>
          <a:spcPct val="0"/>
        </a:spcAft>
        <a:buSzPts val="1600"/>
        <a:buFont typeface="Arial"/>
        <a:buChar char="•"/>
        <a:defRPr sz="2000">
          <a:solidFill>
            <a:srgbClr val="0070C0"/>
          </a:solidFill>
          <a:latin typeface="+mn-lt"/>
        </a:defRPr>
      </a:lvl3pPr>
      <a:lvl4pPr marL="1600200" indent="-228600" algn="l" rtl="0" eaLnBrk="0" fontAlgn="base" hangingPunct="0">
        <a:spcBef>
          <a:spcPct val="20000"/>
        </a:spcBef>
        <a:spcAft>
          <a:spcPct val="0"/>
        </a:spcAft>
        <a:buSzPts val="1800"/>
        <a:buFont typeface="Arial"/>
        <a:buChar char="•"/>
        <a:defRPr sz="2000">
          <a:solidFill>
            <a:srgbClr val="0070C0"/>
          </a:solidFill>
          <a:latin typeface="+mn-lt"/>
        </a:defRPr>
      </a:lvl4pPr>
      <a:lvl5pPr marL="2057400" indent="-228600" algn="l" rtl="0" eaLnBrk="0" fontAlgn="base" hangingPunct="0">
        <a:spcBef>
          <a:spcPct val="20000"/>
        </a:spcBef>
        <a:spcAft>
          <a:spcPct val="0"/>
        </a:spcAft>
        <a:buChar char="»"/>
        <a:defRPr sz="2000">
          <a:solidFill>
            <a:srgbClr val="0070C0"/>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Lst>
  <p:transition>
    <p:fade/>
  </p:transition>
  <p:hf hd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EFB22D"/>
        </a:buClr>
        <a:buSzPct val="90000"/>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375BB0"/>
        </a:buClr>
        <a:buSzPct val="80000"/>
        <a:buFont typeface="Arial Unicode MS" pitchFamily="34" charset="-128"/>
        <a:buChar char="▶"/>
        <a:defRPr sz="2200">
          <a:solidFill>
            <a:srgbClr val="002060"/>
          </a:solidFill>
          <a:latin typeface="+mn-lt"/>
          <a:ea typeface="MS PGothic" pitchFamily="34" charset="-128"/>
        </a:defRPr>
      </a:lvl2pPr>
      <a:lvl3pPr marL="1143000" indent="-228600" algn="l" rtl="0" eaLnBrk="1" fontAlgn="base" hangingPunct="1">
        <a:lnSpc>
          <a:spcPct val="130000"/>
        </a:lnSpc>
        <a:spcBef>
          <a:spcPct val="20000"/>
        </a:spcBef>
        <a:spcAft>
          <a:spcPct val="0"/>
        </a:spcAft>
        <a:buClr>
          <a:srgbClr val="6BB1C9"/>
        </a:buClr>
        <a:buSzPct val="90000"/>
        <a:buFont typeface="Arial" charset="0"/>
        <a:buChar char="•"/>
        <a:defRPr sz="2000">
          <a:solidFill>
            <a:srgbClr val="0042C8"/>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charset="0"/>
        <a:buChar char="•"/>
        <a:defRPr>
          <a:solidFill>
            <a:srgbClr val="0042C8"/>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charset="0"/>
        <a:buChar char="•"/>
        <a:defRPr>
          <a:solidFill>
            <a:srgbClr val="0042C8"/>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pPr>
              <a:defRPr/>
            </a:pPr>
            <a:fld id="{3B3E2559-3799-4366-976A-040410AB039F}" type="slidenum">
              <a:rPr lang="en-US" smtClean="0"/>
              <a:pPr>
                <a:defRPr/>
              </a:pPr>
              <a:t>1</a:t>
            </a:fld>
            <a:endParaRPr lang="en-US"/>
          </a:p>
        </p:txBody>
      </p:sp>
      <p:sp>
        <p:nvSpPr>
          <p:cNvPr id="6" name="Date Placeholder 5"/>
          <p:cNvSpPr>
            <a:spLocks noGrp="1"/>
          </p:cNvSpPr>
          <p:nvPr>
            <p:ph type="dt" sz="half" idx="4294967295"/>
          </p:nvPr>
        </p:nvSpPr>
        <p:spPr>
          <a:xfrm>
            <a:off x="0" y="6515100"/>
            <a:ext cx="1376363" cy="342900"/>
          </a:xfrm>
        </p:spPr>
        <p:txBody>
          <a:bodyPr/>
          <a:lstStyle/>
          <a:p>
            <a:pPr>
              <a:defRPr/>
            </a:pPr>
            <a:r>
              <a:rPr lang="en-US" smtClean="0"/>
              <a:t>12/19/14</a:t>
            </a:r>
            <a:endParaRPr lang="en-US" dirty="0"/>
          </a:p>
        </p:txBody>
      </p:sp>
      <p:sp>
        <p:nvSpPr>
          <p:cNvPr id="4" name="Footer Placeholder 3"/>
          <p:cNvSpPr>
            <a:spLocks noGrp="1"/>
          </p:cNvSpPr>
          <p:nvPr>
            <p:ph type="ftr" sz="quarter" idx="4294967295"/>
          </p:nvPr>
        </p:nvSpPr>
        <p:spPr>
          <a:xfrm>
            <a:off x="0" y="6402388"/>
            <a:ext cx="2895600" cy="415925"/>
          </a:xfrm>
        </p:spPr>
        <p:txBody>
          <a:bodyPr/>
          <a:lstStyle/>
          <a:p>
            <a:pPr>
              <a:defRPr/>
            </a:pPr>
            <a:r>
              <a:rPr lang="en-US" smtClean="0"/>
              <a:t>Micron/Intel Confidential</a:t>
            </a:r>
          </a:p>
          <a:p>
            <a:pPr>
              <a:defRPr/>
            </a:pPr>
            <a:r>
              <a:rPr lang="en-US" sz="1200" smtClean="0"/>
              <a:t>SXP Package Development</a:t>
            </a:r>
            <a:endParaRPr lang="en-US" sz="1200" dirty="0"/>
          </a:p>
        </p:txBody>
      </p:sp>
      <p:graphicFrame>
        <p:nvGraphicFramePr>
          <p:cNvPr id="9" name="Table 8"/>
          <p:cNvGraphicFramePr>
            <a:graphicFrameLocks noGrp="1"/>
          </p:cNvGraphicFramePr>
          <p:nvPr>
            <p:extLst>
              <p:ext uri="{D42A27DB-BD31-4B8C-83A1-F6EECF244321}">
                <p14:modId xmlns:p14="http://schemas.microsoft.com/office/powerpoint/2010/main" val="1640989688"/>
              </p:ext>
            </p:extLst>
          </p:nvPr>
        </p:nvGraphicFramePr>
        <p:xfrm>
          <a:off x="484905" y="2713831"/>
          <a:ext cx="8040257" cy="1854200"/>
        </p:xfrm>
        <a:graphic>
          <a:graphicData uri="http://schemas.openxmlformats.org/drawingml/2006/table">
            <a:tbl>
              <a:tblPr firstRow="1" bandRow="1">
                <a:tableStyleId>{5C22544A-7EE6-4342-B048-85BDC9FD1C3A}</a:tableStyleId>
              </a:tblPr>
              <a:tblGrid>
                <a:gridCol w="450741"/>
                <a:gridCol w="1897379"/>
                <a:gridCol w="1897379"/>
                <a:gridCol w="1897379"/>
                <a:gridCol w="1897379"/>
              </a:tblGrid>
              <a:tr h="370840">
                <a:tc>
                  <a:txBody>
                    <a:bodyPr/>
                    <a:lstStyle/>
                    <a:p>
                      <a:r>
                        <a:rPr lang="en-US" dirty="0" smtClean="0"/>
                        <a:t>#</a:t>
                      </a:r>
                      <a:endParaRPr lang="en-US" dirty="0"/>
                    </a:p>
                  </a:txBody>
                  <a:tcPr>
                    <a:solidFill>
                      <a:srgbClr val="0070C0"/>
                    </a:solidFill>
                  </a:tcPr>
                </a:tc>
                <a:tc>
                  <a:txBody>
                    <a:bodyPr/>
                    <a:lstStyle/>
                    <a:p>
                      <a:r>
                        <a:rPr lang="en-US" dirty="0" smtClean="0"/>
                        <a:t>Objectives</a:t>
                      </a:r>
                      <a:endParaRPr lang="en-US" dirty="0"/>
                    </a:p>
                  </a:txBody>
                  <a:tcPr>
                    <a:solidFill>
                      <a:srgbClr val="0070C0"/>
                    </a:solidFill>
                  </a:tcPr>
                </a:tc>
                <a:tc>
                  <a:txBody>
                    <a:bodyPr/>
                    <a:lstStyle/>
                    <a:p>
                      <a:r>
                        <a:rPr lang="en-US" dirty="0" smtClean="0"/>
                        <a:t>Status</a:t>
                      </a:r>
                      <a:endParaRPr lang="en-US" dirty="0"/>
                    </a:p>
                  </a:txBody>
                  <a:tcPr>
                    <a:solidFill>
                      <a:srgbClr val="0070C0"/>
                    </a:solidFill>
                  </a:tcPr>
                </a:tc>
                <a:tc>
                  <a:txBody>
                    <a:bodyPr/>
                    <a:lstStyle/>
                    <a:p>
                      <a:r>
                        <a:rPr lang="en-US" dirty="0" smtClean="0"/>
                        <a:t>Issues</a:t>
                      </a:r>
                      <a:endParaRPr lang="en-US" dirty="0"/>
                    </a:p>
                  </a:txBody>
                  <a:tcPr>
                    <a:solidFill>
                      <a:srgbClr val="0070C0"/>
                    </a:solidFill>
                  </a:tcPr>
                </a:tc>
                <a:tc>
                  <a:txBody>
                    <a:bodyPr/>
                    <a:lstStyle/>
                    <a:p>
                      <a:r>
                        <a:rPr lang="en-US" dirty="0" smtClean="0"/>
                        <a:t>Resolutions</a:t>
                      </a:r>
                      <a:endParaRPr lang="en-US" dirty="0"/>
                    </a:p>
                  </a:txBody>
                  <a:tcPr>
                    <a:solidFill>
                      <a:srgbClr val="0070C0"/>
                    </a:solidFill>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54302593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defRPr sz="2400">
                <a:solidFill>
                  <a:schemeClr val="tx1"/>
                </a:solidFill>
                <a:latin typeface="Verdana" panose="020B0604030504040204" pitchFamily="34" charset="0"/>
                <a:cs typeface="Arial" panose="020B0604020202020204" pitchFamily="34" charset="0"/>
              </a:defRPr>
            </a:lvl1pPr>
            <a:lvl2pPr marL="742950" indent="-285750" algn="ctr">
              <a:defRPr sz="2400">
                <a:solidFill>
                  <a:schemeClr val="tx1"/>
                </a:solidFill>
                <a:latin typeface="Verdana" panose="020B0604030504040204" pitchFamily="34" charset="0"/>
                <a:cs typeface="Arial" panose="020B0604020202020204" pitchFamily="34" charset="0"/>
              </a:defRPr>
            </a:lvl2pPr>
            <a:lvl3pPr marL="1143000" indent="-228600" algn="ctr">
              <a:defRPr sz="2400">
                <a:solidFill>
                  <a:schemeClr val="tx1"/>
                </a:solidFill>
                <a:latin typeface="Verdana" panose="020B0604030504040204" pitchFamily="34" charset="0"/>
                <a:cs typeface="Arial" panose="020B0604020202020204" pitchFamily="34" charset="0"/>
              </a:defRPr>
            </a:lvl3pPr>
            <a:lvl4pPr marL="1600200" indent="-228600" algn="ctr">
              <a:defRPr sz="2400">
                <a:solidFill>
                  <a:schemeClr val="tx1"/>
                </a:solidFill>
                <a:latin typeface="Verdana" panose="020B0604030504040204" pitchFamily="34" charset="0"/>
                <a:cs typeface="Arial" panose="020B0604020202020204" pitchFamily="34" charset="0"/>
              </a:defRPr>
            </a:lvl4pPr>
            <a:lvl5pPr marL="2057400" indent="-228600" algn="ctr">
              <a:defRPr sz="2400">
                <a:solidFill>
                  <a:schemeClr val="tx1"/>
                </a:solidFill>
                <a:latin typeface="Verdan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l"/>
            <a:r>
              <a:rPr lang="en-US" altLang="en-US" sz="800">
                <a:solidFill>
                  <a:srgbClr val="FFFFFF"/>
                </a:solidFill>
              </a:rPr>
              <a:t>Page </a:t>
            </a:r>
            <a:fld id="{8601020B-A530-4D6D-83E4-F688CAE9F42C}" type="slidenum">
              <a:rPr lang="en-US" altLang="en-US" sz="800">
                <a:solidFill>
                  <a:srgbClr val="FFFFFF"/>
                </a:solidFill>
              </a:rPr>
              <a:pPr algn="l"/>
              <a:t>2</a:t>
            </a:fld>
            <a:endParaRPr lang="en-US" altLang="en-US" sz="800">
              <a:solidFill>
                <a:srgbClr val="FFFFFF"/>
              </a:solidFill>
            </a:endParaRPr>
          </a:p>
        </p:txBody>
      </p:sp>
      <p:sp>
        <p:nvSpPr>
          <p:cNvPr id="5123" name="Text Box 2"/>
          <p:cNvSpPr txBox="1">
            <a:spLocks noChangeArrowheads="1"/>
          </p:cNvSpPr>
          <p:nvPr/>
        </p:nvSpPr>
        <p:spPr bwMode="auto">
          <a:xfrm>
            <a:off x="228600" y="1524000"/>
            <a:ext cx="4495800" cy="2971800"/>
          </a:xfrm>
          <a:prstGeom prst="rect">
            <a:avLst/>
          </a:prstGeom>
          <a:solidFill>
            <a:schemeClr val="bg1"/>
          </a:solidFill>
          <a:ln w="6350">
            <a:solidFill>
              <a:schemeClr val="tx1"/>
            </a:solidFill>
            <a:miter lim="800000"/>
            <a:headEnd/>
            <a:tailEnd/>
          </a:ln>
        </p:spPr>
        <p:txBody>
          <a:bodyPr/>
          <a:lstStyle>
            <a:lvl1pPr marL="228600" indent="-228600" algn="ctr">
              <a:defRPr sz="2400">
                <a:solidFill>
                  <a:schemeClr val="tx1"/>
                </a:solidFill>
                <a:latin typeface="Verdana" panose="020B0604030504040204" pitchFamily="34" charset="0"/>
                <a:cs typeface="Arial" panose="020B0604020202020204" pitchFamily="34" charset="0"/>
              </a:defRPr>
            </a:lvl1pPr>
            <a:lvl2pPr marL="742950" indent="-285750" algn="ctr">
              <a:defRPr sz="2400">
                <a:solidFill>
                  <a:schemeClr val="tx1"/>
                </a:solidFill>
                <a:latin typeface="Verdana" panose="020B0604030504040204" pitchFamily="34" charset="0"/>
                <a:cs typeface="Arial" panose="020B0604020202020204" pitchFamily="34" charset="0"/>
              </a:defRPr>
            </a:lvl2pPr>
            <a:lvl3pPr marL="1143000" indent="-228600" algn="ctr">
              <a:defRPr sz="2400">
                <a:solidFill>
                  <a:schemeClr val="tx1"/>
                </a:solidFill>
                <a:latin typeface="Verdana" panose="020B0604030504040204" pitchFamily="34" charset="0"/>
                <a:cs typeface="Arial" panose="020B0604020202020204" pitchFamily="34" charset="0"/>
              </a:defRPr>
            </a:lvl3pPr>
            <a:lvl4pPr marL="1600200" indent="-228600" algn="ctr">
              <a:defRPr sz="2400">
                <a:solidFill>
                  <a:schemeClr val="tx1"/>
                </a:solidFill>
                <a:latin typeface="Verdana" panose="020B0604030504040204" pitchFamily="34" charset="0"/>
                <a:cs typeface="Arial" panose="020B0604020202020204" pitchFamily="34" charset="0"/>
              </a:defRPr>
            </a:lvl4pPr>
            <a:lvl5pPr marL="2057400" indent="-228600" algn="ctr">
              <a:defRPr sz="2400">
                <a:solidFill>
                  <a:schemeClr val="tx1"/>
                </a:solidFill>
                <a:latin typeface="Verdan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l" eaLnBrk="1" hangingPunct="1"/>
            <a:r>
              <a:rPr lang="en-US" altLang="en-US" sz="1600" b="1" u="sng" dirty="0">
                <a:latin typeface="Arial" panose="020B0604020202020204" pitchFamily="34" charset="0"/>
              </a:rPr>
              <a:t>Objectives</a:t>
            </a:r>
            <a:r>
              <a:rPr lang="en-US" altLang="en-US" sz="1600" b="1" dirty="0">
                <a:latin typeface="Arial" panose="020B0604020202020204" pitchFamily="34" charset="0"/>
              </a:rPr>
              <a:t>:</a:t>
            </a:r>
            <a:br>
              <a:rPr lang="en-US" altLang="en-US" sz="1600" b="1" dirty="0">
                <a:latin typeface="Arial" panose="020B0604020202020204" pitchFamily="34" charset="0"/>
              </a:rPr>
            </a:br>
            <a:endParaRPr lang="en-US" altLang="en-US" sz="1600" b="1" dirty="0">
              <a:latin typeface="Arial" panose="020B0604020202020204" pitchFamily="34" charset="0"/>
            </a:endParaRPr>
          </a:p>
          <a:p>
            <a:pPr algn="l" eaLnBrk="1" hangingPunct="1">
              <a:buFontTx/>
              <a:buAutoNum type="arabicPeriod"/>
            </a:pPr>
            <a:r>
              <a:rPr lang="en-US" altLang="en-US" sz="1400" dirty="0">
                <a:latin typeface="Arial" panose="020B0604020202020204" pitchFamily="34" charset="0"/>
              </a:rPr>
              <a:t> </a:t>
            </a:r>
            <a:r>
              <a:rPr lang="en-US" altLang="en-US" sz="1400" dirty="0" smtClean="0">
                <a:latin typeface="Arial" panose="020B0604020202020204" pitchFamily="34" charset="0"/>
              </a:rPr>
              <a:t>  </a:t>
            </a:r>
            <a:endParaRPr lang="en-US" altLang="en-US" sz="1400" dirty="0">
              <a:latin typeface="Arial" panose="020B0604020202020204" pitchFamily="34" charset="0"/>
            </a:endParaRPr>
          </a:p>
          <a:p>
            <a:pPr algn="l" eaLnBrk="1" hangingPunct="1">
              <a:buFontTx/>
              <a:buAutoNum type="arabicPeriod"/>
            </a:pPr>
            <a:r>
              <a:rPr lang="en-US" altLang="en-US" sz="1400" u="sng" dirty="0" smtClean="0">
                <a:latin typeface="Arial" panose="020B0604020202020204" pitchFamily="34" charset="0"/>
              </a:rPr>
              <a:t>  </a:t>
            </a:r>
            <a:endParaRPr lang="en-US" altLang="en-US" sz="1400" u="sng" dirty="0">
              <a:latin typeface="Arial" panose="020B0604020202020204" pitchFamily="34" charset="0"/>
            </a:endParaRPr>
          </a:p>
          <a:p>
            <a:pPr algn="l" eaLnBrk="1" hangingPunct="1">
              <a:buFontTx/>
              <a:buAutoNum type="arabicPeriod"/>
            </a:pPr>
            <a:endParaRPr lang="en-US" altLang="en-US" sz="1400" u="sng" dirty="0">
              <a:latin typeface="Arial" panose="020B0604020202020204" pitchFamily="34" charset="0"/>
            </a:endParaRPr>
          </a:p>
        </p:txBody>
      </p:sp>
      <p:sp>
        <p:nvSpPr>
          <p:cNvPr id="3076" name="Text Box 3"/>
          <p:cNvSpPr txBox="1">
            <a:spLocks noChangeArrowheads="1"/>
          </p:cNvSpPr>
          <p:nvPr/>
        </p:nvSpPr>
        <p:spPr bwMode="auto">
          <a:xfrm>
            <a:off x="4800600" y="1538288"/>
            <a:ext cx="4191000" cy="2286000"/>
          </a:xfrm>
          <a:prstGeom prst="rect">
            <a:avLst/>
          </a:prstGeom>
          <a:solidFill>
            <a:schemeClr val="bg1"/>
          </a:solidFill>
          <a:ln w="6350">
            <a:solidFill>
              <a:schemeClr val="tx1"/>
            </a:solidFill>
            <a:miter lim="800000"/>
            <a:headEnd/>
            <a:tailEnd/>
          </a:ln>
        </p:spPr>
        <p:txBody>
          <a:bodyPr bIns="91440"/>
          <a:lstStyle>
            <a:lvl1pPr marL="177800" indent="-177800">
              <a:tabLst>
                <a:tab pos="4000500" algn="r"/>
              </a:tabLst>
              <a:defRPr sz="2400">
                <a:solidFill>
                  <a:schemeClr val="tx1"/>
                </a:solidFill>
                <a:latin typeface="Verdana" panose="020B0604030504040204" pitchFamily="34" charset="0"/>
                <a:cs typeface="Arial" panose="020B0604020202020204" pitchFamily="34" charset="0"/>
              </a:defRPr>
            </a:lvl1pPr>
            <a:lvl2pPr marL="742950" indent="-285750">
              <a:tabLst>
                <a:tab pos="4000500" algn="r"/>
              </a:tabLst>
              <a:defRPr sz="2400">
                <a:solidFill>
                  <a:schemeClr val="tx1"/>
                </a:solidFill>
                <a:latin typeface="Verdana" panose="020B0604030504040204" pitchFamily="34" charset="0"/>
                <a:cs typeface="Arial" panose="020B0604020202020204" pitchFamily="34" charset="0"/>
              </a:defRPr>
            </a:lvl2pPr>
            <a:lvl3pPr marL="1143000" indent="-228600">
              <a:tabLst>
                <a:tab pos="4000500" algn="r"/>
              </a:tabLst>
              <a:defRPr sz="2400">
                <a:solidFill>
                  <a:schemeClr val="tx1"/>
                </a:solidFill>
                <a:latin typeface="Verdana" panose="020B0604030504040204" pitchFamily="34" charset="0"/>
                <a:cs typeface="Arial" panose="020B0604020202020204" pitchFamily="34" charset="0"/>
              </a:defRPr>
            </a:lvl3pPr>
            <a:lvl4pPr marL="1600200" indent="-228600">
              <a:tabLst>
                <a:tab pos="4000500" algn="r"/>
              </a:tabLst>
              <a:defRPr sz="2400">
                <a:solidFill>
                  <a:schemeClr val="tx1"/>
                </a:solidFill>
                <a:latin typeface="Verdana" panose="020B0604030504040204" pitchFamily="34" charset="0"/>
                <a:cs typeface="Arial" panose="020B0604020202020204" pitchFamily="34" charset="0"/>
              </a:defRPr>
            </a:lvl4pPr>
            <a:lvl5pPr marL="2057400" indent="-228600">
              <a:tabLst>
                <a:tab pos="4000500" algn="r"/>
              </a:tabLst>
              <a:defRPr sz="2400">
                <a:solidFill>
                  <a:schemeClr val="tx1"/>
                </a:solidFill>
                <a:latin typeface="Verdana" panose="020B0604030504040204" pitchFamily="34" charset="0"/>
                <a:cs typeface="Arial" panose="020B0604020202020204" pitchFamily="34" charset="0"/>
              </a:defRPr>
            </a:lvl5pPr>
            <a:lvl6pPr marL="2514600" indent="-228600" algn="ctr" eaLnBrk="0" fontAlgn="base" hangingPunct="0">
              <a:spcBef>
                <a:spcPct val="0"/>
              </a:spcBef>
              <a:spcAft>
                <a:spcPct val="0"/>
              </a:spcAft>
              <a:tabLst>
                <a:tab pos="4000500" algn="r"/>
              </a:tabLst>
              <a:defRPr sz="2400">
                <a:solidFill>
                  <a:schemeClr val="tx1"/>
                </a:solidFill>
                <a:latin typeface="Verdana" panose="020B0604030504040204" pitchFamily="34" charset="0"/>
                <a:cs typeface="Arial" panose="020B0604020202020204" pitchFamily="34" charset="0"/>
              </a:defRPr>
            </a:lvl6pPr>
            <a:lvl7pPr marL="2971800" indent="-228600" algn="ctr" eaLnBrk="0" fontAlgn="base" hangingPunct="0">
              <a:spcBef>
                <a:spcPct val="0"/>
              </a:spcBef>
              <a:spcAft>
                <a:spcPct val="0"/>
              </a:spcAft>
              <a:tabLst>
                <a:tab pos="4000500" algn="r"/>
              </a:tabLst>
              <a:defRPr sz="2400">
                <a:solidFill>
                  <a:schemeClr val="tx1"/>
                </a:solidFill>
                <a:latin typeface="Verdana" panose="020B0604030504040204" pitchFamily="34" charset="0"/>
                <a:cs typeface="Arial" panose="020B0604020202020204" pitchFamily="34" charset="0"/>
              </a:defRPr>
            </a:lvl7pPr>
            <a:lvl8pPr marL="3429000" indent="-228600" algn="ctr" eaLnBrk="0" fontAlgn="base" hangingPunct="0">
              <a:spcBef>
                <a:spcPct val="0"/>
              </a:spcBef>
              <a:spcAft>
                <a:spcPct val="0"/>
              </a:spcAft>
              <a:tabLst>
                <a:tab pos="4000500" algn="r"/>
              </a:tabLst>
              <a:defRPr sz="2400">
                <a:solidFill>
                  <a:schemeClr val="tx1"/>
                </a:solidFill>
                <a:latin typeface="Verdana" panose="020B0604030504040204" pitchFamily="34" charset="0"/>
                <a:cs typeface="Arial" panose="020B0604020202020204" pitchFamily="34" charset="0"/>
              </a:defRPr>
            </a:lvl8pPr>
            <a:lvl9pPr marL="3886200" indent="-228600" algn="ctr" eaLnBrk="0" fontAlgn="base" hangingPunct="0">
              <a:spcBef>
                <a:spcPct val="0"/>
              </a:spcBef>
              <a:spcAft>
                <a:spcPct val="0"/>
              </a:spcAft>
              <a:tabLst>
                <a:tab pos="4000500" algn="r"/>
              </a:tabLst>
              <a:defRPr sz="2400">
                <a:solidFill>
                  <a:schemeClr val="tx1"/>
                </a:solidFill>
                <a:latin typeface="Verdana" panose="020B0604030504040204" pitchFamily="34" charset="0"/>
                <a:cs typeface="Arial" panose="020B0604020202020204" pitchFamily="34" charset="0"/>
              </a:defRPr>
            </a:lvl9pPr>
          </a:lstStyle>
          <a:p>
            <a:pPr eaLnBrk="1" hangingPunct="1">
              <a:defRPr/>
            </a:pPr>
            <a:r>
              <a:rPr lang="en-US" altLang="en-US" sz="1600" b="1" u="sng" dirty="0" smtClean="0">
                <a:latin typeface="Arial" panose="020B0604020202020204" pitchFamily="34" charset="0"/>
              </a:rPr>
              <a:t>Status</a:t>
            </a:r>
            <a:r>
              <a:rPr lang="en-US" altLang="en-US" sz="1600" b="1" u="sng" dirty="0" smtClean="0">
                <a:latin typeface="Arial" panose="020B0604020202020204" pitchFamily="34" charset="0"/>
              </a:rPr>
              <a:t>:</a:t>
            </a:r>
            <a:endParaRPr lang="en-US" altLang="en-US" sz="1600" b="1" u="sng" dirty="0" smtClean="0">
              <a:latin typeface="Arial" panose="020B0604020202020204" pitchFamily="34" charset="0"/>
            </a:endParaRPr>
          </a:p>
        </p:txBody>
      </p:sp>
      <p:sp>
        <p:nvSpPr>
          <p:cNvPr id="236548" name="Text Box 4"/>
          <p:cNvSpPr txBox="1">
            <a:spLocks noChangeArrowheads="1"/>
          </p:cNvSpPr>
          <p:nvPr/>
        </p:nvSpPr>
        <p:spPr bwMode="auto">
          <a:xfrm>
            <a:off x="228600" y="4724400"/>
            <a:ext cx="4495800" cy="1447800"/>
          </a:xfrm>
          <a:prstGeom prst="rect">
            <a:avLst/>
          </a:prstGeom>
          <a:solidFill>
            <a:schemeClr val="bg1"/>
          </a:solidFill>
          <a:ln w="6350">
            <a:solidFill>
              <a:schemeClr val="tx1"/>
            </a:solidFill>
            <a:miter lim="800000"/>
            <a:headEnd/>
            <a:tailEnd/>
          </a:ln>
        </p:spPr>
        <p:txBody>
          <a:bodyPr/>
          <a:lstStyle/>
          <a:p>
            <a:pPr marL="342900" indent="-342900" eaLnBrk="1" hangingPunct="1">
              <a:defRPr/>
            </a:pPr>
            <a:r>
              <a:rPr lang="en-US" sz="1600" b="1" u="sng" dirty="0">
                <a:latin typeface="Arial" charset="0"/>
                <a:cs typeface="Arial" charset="0"/>
              </a:rPr>
              <a:t>Issues</a:t>
            </a:r>
            <a:r>
              <a:rPr lang="en-US" sz="1600" b="1" dirty="0">
                <a:latin typeface="Arial" charset="0"/>
                <a:cs typeface="Arial" charset="0"/>
              </a:rPr>
              <a:t>:</a:t>
            </a:r>
          </a:p>
          <a:p>
            <a:pPr marL="342900" indent="-342900" eaLnBrk="1" hangingPunct="1">
              <a:defRPr/>
            </a:pPr>
            <a:endParaRPr lang="en-US" sz="1200" dirty="0">
              <a:latin typeface="Arial" charset="0"/>
              <a:cs typeface="Arial" charset="0"/>
            </a:endParaRPr>
          </a:p>
        </p:txBody>
      </p:sp>
      <p:sp>
        <p:nvSpPr>
          <p:cNvPr id="3078" name="Text Box 5"/>
          <p:cNvSpPr txBox="1">
            <a:spLocks noChangeArrowheads="1"/>
          </p:cNvSpPr>
          <p:nvPr/>
        </p:nvSpPr>
        <p:spPr bwMode="auto">
          <a:xfrm>
            <a:off x="4800600" y="3962400"/>
            <a:ext cx="4111625" cy="2209800"/>
          </a:xfrm>
          <a:prstGeom prst="rect">
            <a:avLst/>
          </a:prstGeom>
          <a:solidFill>
            <a:schemeClr val="bg1"/>
          </a:solidFill>
          <a:ln w="6350">
            <a:solidFill>
              <a:schemeClr val="tx1"/>
            </a:solidFill>
            <a:miter lim="800000"/>
            <a:headEnd/>
            <a:tailEnd/>
          </a:ln>
        </p:spPr>
        <p:txBody>
          <a:bodyPr/>
          <a:lstStyle>
            <a:lvl1pPr marL="114300" indent="-114300">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defRPr/>
            </a:pPr>
            <a:r>
              <a:rPr lang="en-US" altLang="en-US" sz="1600" b="1" u="sng" dirty="0" smtClean="0">
                <a:latin typeface="Arial" panose="020B0604020202020204" pitchFamily="34" charset="0"/>
              </a:rPr>
              <a:t>Recommendations</a:t>
            </a:r>
            <a:r>
              <a:rPr lang="en-US" altLang="en-US" sz="1600" b="1" dirty="0" smtClean="0">
                <a:latin typeface="Arial" panose="020B0604020202020204" pitchFamily="34" charset="0"/>
              </a:rPr>
              <a:t>:</a:t>
            </a:r>
          </a:p>
          <a:p>
            <a:pPr eaLnBrk="1" hangingPunct="1">
              <a:defRPr/>
            </a:pPr>
            <a:r>
              <a:rPr lang="en-US" altLang="en-US" sz="1400" dirty="0" smtClean="0">
                <a:latin typeface="Arial" panose="020B0604020202020204" pitchFamily="34" charset="0"/>
              </a:rPr>
              <a:t>1. </a:t>
            </a:r>
          </a:p>
          <a:p>
            <a:pPr eaLnBrk="1" hangingPunct="1">
              <a:defRPr/>
            </a:pPr>
            <a:endParaRPr lang="en-US" altLang="en-US" sz="1200" dirty="0" smtClean="0">
              <a:latin typeface="Arial" panose="020B0604020202020204" pitchFamily="34" charset="0"/>
            </a:endParaRPr>
          </a:p>
          <a:p>
            <a:pPr eaLnBrk="1" hangingPunct="1">
              <a:defRPr/>
            </a:pPr>
            <a:endParaRPr lang="en-US" altLang="en-US" sz="1200" dirty="0" smtClean="0">
              <a:latin typeface="Arial" panose="020B0604020202020204" pitchFamily="34" charset="0"/>
            </a:endParaRPr>
          </a:p>
        </p:txBody>
      </p:sp>
      <p:sp>
        <p:nvSpPr>
          <p:cNvPr id="5127" name="Rectangle 6"/>
          <p:cNvSpPr>
            <a:spLocks noChangeArrowheads="1"/>
          </p:cNvSpPr>
          <p:nvPr/>
        </p:nvSpPr>
        <p:spPr bwMode="auto">
          <a:xfrm>
            <a:off x="219075" y="457200"/>
            <a:ext cx="8610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ctr">
              <a:defRPr sz="2400">
                <a:solidFill>
                  <a:schemeClr val="tx1"/>
                </a:solidFill>
                <a:latin typeface="Verdana" panose="020B0604030504040204" pitchFamily="34" charset="0"/>
                <a:cs typeface="Arial" panose="020B0604020202020204" pitchFamily="34" charset="0"/>
              </a:defRPr>
            </a:lvl1pPr>
            <a:lvl2pPr marL="742950" indent="-285750" algn="ctr">
              <a:defRPr sz="2400">
                <a:solidFill>
                  <a:schemeClr val="tx1"/>
                </a:solidFill>
                <a:latin typeface="Verdana" panose="020B0604030504040204" pitchFamily="34" charset="0"/>
                <a:cs typeface="Arial" panose="020B0604020202020204" pitchFamily="34" charset="0"/>
              </a:defRPr>
            </a:lvl2pPr>
            <a:lvl3pPr marL="1143000" indent="-228600" algn="ctr">
              <a:defRPr sz="2400">
                <a:solidFill>
                  <a:schemeClr val="tx1"/>
                </a:solidFill>
                <a:latin typeface="Verdana" panose="020B0604030504040204" pitchFamily="34" charset="0"/>
                <a:cs typeface="Arial" panose="020B0604020202020204" pitchFamily="34" charset="0"/>
              </a:defRPr>
            </a:lvl3pPr>
            <a:lvl4pPr marL="1600200" indent="-228600" algn="ctr">
              <a:defRPr sz="2400">
                <a:solidFill>
                  <a:schemeClr val="tx1"/>
                </a:solidFill>
                <a:latin typeface="Verdana" panose="020B0604030504040204" pitchFamily="34" charset="0"/>
                <a:cs typeface="Arial" panose="020B0604020202020204" pitchFamily="34" charset="0"/>
              </a:defRPr>
            </a:lvl4pPr>
            <a:lvl5pPr marL="2057400" indent="-228600" algn="ctr">
              <a:defRPr sz="2400">
                <a:solidFill>
                  <a:schemeClr val="tx1"/>
                </a:solidFill>
                <a:latin typeface="Verdan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l"/>
            <a:r>
              <a:rPr lang="en-US" altLang="en-US" sz="1000" b="1" u="sng" dirty="0">
                <a:latin typeface="Arial" panose="020B0604020202020204" pitchFamily="34" charset="0"/>
              </a:rPr>
              <a:t>Problem Statement</a:t>
            </a:r>
            <a:r>
              <a:rPr lang="en-US" altLang="en-US" sz="1000" b="1" u="sng" dirty="0" smtClean="0">
                <a:latin typeface="Arial" panose="020B0604020202020204" pitchFamily="34" charset="0"/>
              </a:rPr>
              <a:t>:</a:t>
            </a:r>
            <a:endParaRPr lang="en-US" altLang="en-US" sz="1000" dirty="0">
              <a:latin typeface="Arial" panose="020B0604020202020204" pitchFamily="34" charset="0"/>
            </a:endParaRPr>
          </a:p>
          <a:p>
            <a:pPr algn="l"/>
            <a:endParaRPr lang="en-US" altLang="en-US" sz="1000" dirty="0">
              <a:latin typeface="Arial" panose="020B0604020202020204" pitchFamily="34" charset="0"/>
            </a:endParaRPr>
          </a:p>
          <a:p>
            <a:pPr algn="l"/>
            <a:r>
              <a:rPr lang="en-US" altLang="en-US" sz="1000" dirty="0">
                <a:latin typeface="Arial" panose="020B0604020202020204" pitchFamily="34" charset="0"/>
              </a:rPr>
              <a:t>Start Date:  </a:t>
            </a:r>
            <a:r>
              <a:rPr lang="en-US" altLang="en-US" sz="1000" dirty="0" smtClean="0">
                <a:latin typeface="Arial" panose="020B0604020202020204" pitchFamily="34" charset="0"/>
              </a:rPr>
              <a:t>                              </a:t>
            </a:r>
            <a:r>
              <a:rPr lang="en-US" altLang="en-US" sz="1000" dirty="0">
                <a:latin typeface="Arial" panose="020B0604020202020204" pitchFamily="34" charset="0"/>
              </a:rPr>
              <a:t>End Date: </a:t>
            </a:r>
            <a:r>
              <a:rPr lang="en-US" altLang="en-US" sz="1000" dirty="0" smtClean="0">
                <a:latin typeface="Arial" panose="020B0604020202020204" pitchFamily="34" charset="0"/>
              </a:rPr>
              <a:t>                                     Owners :</a:t>
            </a:r>
            <a:endParaRPr lang="en-US" altLang="en-US" sz="1000" dirty="0">
              <a:solidFill>
                <a:schemeClr val="bg2"/>
              </a:solidFill>
              <a:latin typeface="Arial" panose="020B0604020202020204" pitchFamily="34" charset="0"/>
            </a:endParaRPr>
          </a:p>
        </p:txBody>
      </p:sp>
      <p:sp>
        <p:nvSpPr>
          <p:cNvPr id="5128" name="Text Box 7"/>
          <p:cNvSpPr txBox="1">
            <a:spLocks noChangeArrowheads="1"/>
          </p:cNvSpPr>
          <p:nvPr/>
        </p:nvSpPr>
        <p:spPr bwMode="auto">
          <a:xfrm>
            <a:off x="2989339" y="50513"/>
            <a:ext cx="3070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lgn="ctr">
              <a:defRPr sz="2400">
                <a:solidFill>
                  <a:schemeClr val="tx1"/>
                </a:solidFill>
                <a:latin typeface="Verdana" panose="020B0604030504040204" pitchFamily="34" charset="0"/>
                <a:cs typeface="Arial" panose="020B0604020202020204" pitchFamily="34" charset="0"/>
              </a:defRPr>
            </a:lvl1pPr>
            <a:lvl2pPr marL="742950" indent="-285750" algn="ctr">
              <a:defRPr sz="2400">
                <a:solidFill>
                  <a:schemeClr val="tx1"/>
                </a:solidFill>
                <a:latin typeface="Verdana" panose="020B0604030504040204" pitchFamily="34" charset="0"/>
                <a:cs typeface="Arial" panose="020B0604020202020204" pitchFamily="34" charset="0"/>
              </a:defRPr>
            </a:lvl2pPr>
            <a:lvl3pPr marL="1143000" indent="-228600" algn="ctr">
              <a:defRPr sz="2400">
                <a:solidFill>
                  <a:schemeClr val="tx1"/>
                </a:solidFill>
                <a:latin typeface="Verdana" panose="020B0604030504040204" pitchFamily="34" charset="0"/>
                <a:cs typeface="Arial" panose="020B0604020202020204" pitchFamily="34" charset="0"/>
              </a:defRPr>
            </a:lvl3pPr>
            <a:lvl4pPr marL="1600200" indent="-228600" algn="ctr">
              <a:defRPr sz="2400">
                <a:solidFill>
                  <a:schemeClr val="tx1"/>
                </a:solidFill>
                <a:latin typeface="Verdana" panose="020B0604030504040204" pitchFamily="34" charset="0"/>
                <a:cs typeface="Arial" panose="020B0604020202020204" pitchFamily="34" charset="0"/>
              </a:defRPr>
            </a:lvl4pPr>
            <a:lvl5pPr marL="2057400" indent="-228600" algn="ctr">
              <a:defRPr sz="2400">
                <a:solidFill>
                  <a:schemeClr val="tx1"/>
                </a:solidFill>
                <a:latin typeface="Verdan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r>
              <a:rPr lang="en-US" altLang="en-US" sz="3200" dirty="0" smtClean="0">
                <a:latin typeface="Arial" panose="020B0604020202020204" pitchFamily="34" charset="0"/>
              </a:rPr>
              <a:t>OSIR Template</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2888829145"/>
      </p:ext>
    </p:extLst>
  </p:cSld>
  <p:clrMapOvr>
    <a:masterClrMapping/>
  </p:clrMapOvr>
  <p:transition>
    <p:push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995AC7C-1AD3-4F8C-BCE1-2742D0A6C03B}" type="slidenum">
              <a:rPr lang="en-US" smtClean="0"/>
              <a:pPr>
                <a:defRPr/>
              </a:pPr>
              <a:t>3</a:t>
            </a:fld>
            <a:endParaRPr lang="en-US"/>
          </a:p>
        </p:txBody>
      </p:sp>
      <p:sp>
        <p:nvSpPr>
          <p:cNvPr id="4" name="Title 3"/>
          <p:cNvSpPr>
            <a:spLocks noGrp="1"/>
          </p:cNvSpPr>
          <p:nvPr>
            <p:ph type="title"/>
          </p:nvPr>
        </p:nvSpPr>
        <p:spPr/>
        <p:txBody>
          <a:bodyPr/>
          <a:lstStyle/>
          <a:p>
            <a:r>
              <a:rPr lang="en-US" sz="2800" dirty="0" err="1" smtClean="0"/>
              <a:t>SxP</a:t>
            </a:r>
            <a:r>
              <a:rPr lang="en-US" sz="2800" dirty="0" smtClean="0"/>
              <a:t> Package Work Group OSIR</a:t>
            </a:r>
            <a:endParaRPr lang="en-US" sz="2800" dirty="0"/>
          </a:p>
        </p:txBody>
      </p:sp>
      <p:sp>
        <p:nvSpPr>
          <p:cNvPr id="6" name="Footer Placeholder 5"/>
          <p:cNvSpPr>
            <a:spLocks noGrp="1"/>
          </p:cNvSpPr>
          <p:nvPr>
            <p:ph type="ftr" sz="quarter" idx="11"/>
          </p:nvPr>
        </p:nvSpPr>
        <p:spPr>
          <a:xfrm>
            <a:off x="4563208" y="6363571"/>
            <a:ext cx="2895600" cy="415301"/>
          </a:xfrm>
        </p:spPr>
        <p:txBody>
          <a:bodyPr/>
          <a:lstStyle/>
          <a:p>
            <a:pPr>
              <a:defRPr/>
            </a:pPr>
            <a:r>
              <a:rPr lang="en-US" dirty="0" smtClean="0"/>
              <a:t>Micron/Intel Confidential</a:t>
            </a:r>
          </a:p>
          <a:p>
            <a:pPr>
              <a:defRPr/>
            </a:pPr>
            <a:r>
              <a:rPr lang="en-US" sz="1200" dirty="0" smtClean="0"/>
              <a:t>SXP Package Development</a:t>
            </a:r>
            <a:endParaRPr lang="en-US" sz="1200" dirty="0"/>
          </a:p>
        </p:txBody>
      </p:sp>
      <p:graphicFrame>
        <p:nvGraphicFramePr>
          <p:cNvPr id="7" name="Table 6"/>
          <p:cNvGraphicFramePr>
            <a:graphicFrameLocks noGrp="1"/>
          </p:cNvGraphicFramePr>
          <p:nvPr>
            <p:extLst>
              <p:ext uri="{D42A27DB-BD31-4B8C-83A1-F6EECF244321}">
                <p14:modId xmlns:p14="http://schemas.microsoft.com/office/powerpoint/2010/main" val="1214412541"/>
              </p:ext>
            </p:extLst>
          </p:nvPr>
        </p:nvGraphicFramePr>
        <p:xfrm>
          <a:off x="132202" y="574345"/>
          <a:ext cx="3062690" cy="822960"/>
        </p:xfrm>
        <a:graphic>
          <a:graphicData uri="http://schemas.openxmlformats.org/drawingml/2006/table">
            <a:tbl>
              <a:tblPr firstRow="1" bandRow="1">
                <a:tableStyleId>{2D5ABB26-0587-4C30-8999-92F81FD0307C}</a:tableStyleId>
              </a:tblPr>
              <a:tblGrid>
                <a:gridCol w="1432193"/>
                <a:gridCol w="1630497"/>
              </a:tblGrid>
              <a:tr h="411480">
                <a:tc>
                  <a:txBody>
                    <a:bodyPr/>
                    <a:lstStyle/>
                    <a:p>
                      <a:pPr algn="r"/>
                      <a:r>
                        <a:rPr lang="en-US" sz="1200" b="1" baseline="0" dirty="0" smtClean="0">
                          <a:solidFill>
                            <a:srgbClr val="000000"/>
                          </a:solidFill>
                          <a:latin typeface="Calibri" pitchFamily="34" charset="0"/>
                          <a:cs typeface="Calibri" pitchFamily="34" charset="0"/>
                        </a:rPr>
                        <a:t>Accountable</a:t>
                      </a:r>
                      <a:r>
                        <a:rPr lang="en-US" sz="1200" b="1" dirty="0" smtClean="0">
                          <a:solidFill>
                            <a:srgbClr val="000000"/>
                          </a:solidFill>
                          <a:latin typeface="Calibri" pitchFamily="34" charset="0"/>
                          <a:cs typeface="Calibri" pitchFamily="34" charset="0"/>
                        </a:rPr>
                        <a:t>:</a:t>
                      </a:r>
                      <a:endParaRPr lang="en-US" sz="1200" b="1" dirty="0">
                        <a:solidFill>
                          <a:srgbClr val="000000"/>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200" dirty="0" smtClean="0">
                          <a:solidFill>
                            <a:srgbClr val="000000"/>
                          </a:solidFill>
                          <a:latin typeface="Calibri" pitchFamily="34" charset="0"/>
                          <a:cs typeface="Calibri" pitchFamily="34" charset="0"/>
                        </a:rPr>
                        <a:t>Micron-Intel</a:t>
                      </a:r>
                      <a:r>
                        <a:rPr lang="en-US" sz="1200" baseline="0" dirty="0" smtClean="0">
                          <a:solidFill>
                            <a:srgbClr val="000000"/>
                          </a:solidFill>
                          <a:latin typeface="Calibri" pitchFamily="34" charset="0"/>
                          <a:cs typeface="Calibri" pitchFamily="34" charset="0"/>
                        </a:rPr>
                        <a:t> co-dev</a:t>
                      </a:r>
                      <a:endParaRPr lang="en-US" sz="1200" dirty="0">
                        <a:solidFill>
                          <a:srgbClr val="000000"/>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1480">
                <a:tc>
                  <a:txBody>
                    <a:bodyPr/>
                    <a:lstStyle/>
                    <a:p>
                      <a:pPr algn="r"/>
                      <a:r>
                        <a:rPr lang="en-US" sz="1200" b="1" dirty="0" smtClean="0">
                          <a:solidFill>
                            <a:srgbClr val="000000"/>
                          </a:solidFill>
                          <a:latin typeface="Calibri" pitchFamily="34" charset="0"/>
                          <a:cs typeface="Calibri" pitchFamily="34" charset="0"/>
                        </a:rPr>
                        <a:t>Date</a:t>
                      </a:r>
                      <a:r>
                        <a:rPr lang="en-US" sz="1200" b="1" baseline="0" dirty="0" smtClean="0">
                          <a:solidFill>
                            <a:srgbClr val="000000"/>
                          </a:solidFill>
                          <a:latin typeface="Calibri" pitchFamily="34" charset="0"/>
                          <a:cs typeface="Calibri" pitchFamily="34" charset="0"/>
                        </a:rPr>
                        <a:t> Updated:</a:t>
                      </a:r>
                      <a:endParaRPr lang="en-US" sz="1200" b="1" dirty="0">
                        <a:solidFill>
                          <a:srgbClr val="000000"/>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200" dirty="0" smtClean="0">
                          <a:solidFill>
                            <a:srgbClr val="000000"/>
                          </a:solidFill>
                          <a:latin typeface="Calibri" pitchFamily="34" charset="0"/>
                          <a:cs typeface="Calibri" pitchFamily="34" charset="0"/>
                        </a:rPr>
                        <a:t>Date 12/19/2014</a:t>
                      </a:r>
                      <a:endParaRPr lang="en-US" sz="1200" dirty="0">
                        <a:solidFill>
                          <a:srgbClr val="000000"/>
                        </a:solidFill>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9" name="Table 8"/>
          <p:cNvGraphicFramePr>
            <a:graphicFrameLocks noGrp="1"/>
          </p:cNvGraphicFramePr>
          <p:nvPr/>
        </p:nvGraphicFramePr>
        <p:xfrm>
          <a:off x="3294042" y="574345"/>
          <a:ext cx="1097280" cy="822960"/>
        </p:xfrm>
        <a:graphic>
          <a:graphicData uri="http://schemas.openxmlformats.org/drawingml/2006/table">
            <a:tbl>
              <a:tblPr firstRow="1" bandRow="1">
                <a:tableStyleId>{2D5ABB26-0587-4C30-8999-92F81FD0307C}</a:tableStyleId>
              </a:tblPr>
              <a:tblGrid>
                <a:gridCol w="1097280"/>
              </a:tblGrid>
              <a:tr h="731520">
                <a:tc>
                  <a:txBody>
                    <a:bodyPr/>
                    <a:lstStyle/>
                    <a:p>
                      <a:pPr algn="ctr"/>
                      <a:endParaRPr lang="en-US" sz="1200" b="1" dirty="0" smtClean="0">
                        <a:solidFill>
                          <a:srgbClr val="000000"/>
                        </a:solidFill>
                      </a:endParaRPr>
                    </a:p>
                    <a:p>
                      <a:pPr algn="ctr"/>
                      <a:endParaRPr lang="en-US" sz="1200" b="1" dirty="0" smtClean="0">
                        <a:solidFill>
                          <a:srgbClr val="000000"/>
                        </a:solidFill>
                      </a:endParaRPr>
                    </a:p>
                    <a:p>
                      <a:pPr algn="ctr"/>
                      <a:endParaRPr lang="en-US" sz="1200" b="1" dirty="0" smtClean="0">
                        <a:solidFill>
                          <a:srgbClr val="000000"/>
                        </a:solidFill>
                      </a:endParaRPr>
                    </a:p>
                    <a:p>
                      <a:pPr algn="ctr"/>
                      <a:r>
                        <a:rPr lang="en-US" sz="1200" b="1" dirty="0" smtClean="0">
                          <a:solidFill>
                            <a:srgbClr val="000000"/>
                          </a:solidFill>
                        </a:rPr>
                        <a:t>Status</a:t>
                      </a:r>
                      <a:endParaRPr lang="en-US" sz="1200" b="1"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10" name="Table 9"/>
          <p:cNvGraphicFramePr>
            <a:graphicFrameLocks noGrp="1"/>
          </p:cNvGraphicFramePr>
          <p:nvPr/>
        </p:nvGraphicFramePr>
        <p:xfrm>
          <a:off x="114296" y="3429000"/>
          <a:ext cx="4317027" cy="3094892"/>
        </p:xfrm>
        <a:graphic>
          <a:graphicData uri="http://schemas.openxmlformats.org/drawingml/2006/table">
            <a:tbl>
              <a:tblPr firstRow="1" bandRow="1">
                <a:tableStyleId>{2D5ABB26-0587-4C30-8999-92F81FD0307C}</a:tableStyleId>
              </a:tblPr>
              <a:tblGrid>
                <a:gridCol w="4317027"/>
              </a:tblGrid>
              <a:tr h="388654">
                <a:tc>
                  <a:txBody>
                    <a:bodyPr/>
                    <a:lstStyle/>
                    <a:p>
                      <a:pPr algn="l"/>
                      <a:r>
                        <a:rPr lang="en-US" sz="1600" b="1" u="sng" kern="1200" dirty="0" smtClean="0">
                          <a:solidFill>
                            <a:srgbClr val="FF0000"/>
                          </a:solidFill>
                          <a:latin typeface="Calibri" pitchFamily="34" charset="0"/>
                          <a:ea typeface="+mn-ea"/>
                          <a:cs typeface="Calibri" pitchFamily="34" charset="0"/>
                        </a:rPr>
                        <a:t>S</a:t>
                      </a:r>
                      <a:r>
                        <a:rPr lang="en-US" sz="1200" b="1" baseline="0" dirty="0" smtClean="0">
                          <a:solidFill>
                            <a:srgbClr val="000000"/>
                          </a:solidFill>
                          <a:latin typeface="Calibri" pitchFamily="34" charset="0"/>
                          <a:cs typeface="Calibri" pitchFamily="34" charset="0"/>
                        </a:rPr>
                        <a:t>tatus:  – Technical</a:t>
                      </a:r>
                      <a:endParaRPr lang="en-US" sz="1200" b="1" dirty="0">
                        <a:solidFill>
                          <a:srgbClr val="000000"/>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706238">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100" u="none" kern="1200" dirty="0" smtClean="0">
                        <a:solidFill>
                          <a:schemeClr val="tx1"/>
                        </a:solidFill>
                        <a:latin typeface="Calibri" pitchFamily="34" charset="0"/>
                        <a:ea typeface="+mn-ea"/>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11338995"/>
              </p:ext>
            </p:extLst>
          </p:nvPr>
        </p:nvGraphicFramePr>
        <p:xfrm>
          <a:off x="4572000" y="3429001"/>
          <a:ext cx="4419600" cy="2220619"/>
        </p:xfrm>
        <a:graphic>
          <a:graphicData uri="http://schemas.openxmlformats.org/drawingml/2006/table">
            <a:tbl>
              <a:tblPr firstRow="1" bandRow="1">
                <a:tableStyleId>{2D5ABB26-0587-4C30-8999-92F81FD0307C}</a:tableStyleId>
              </a:tblPr>
              <a:tblGrid>
                <a:gridCol w="4419600"/>
              </a:tblGrid>
              <a:tr h="253030">
                <a:tc>
                  <a:txBody>
                    <a:bodyPr/>
                    <a:lstStyle/>
                    <a:p>
                      <a:pPr algn="l"/>
                      <a:r>
                        <a:rPr lang="en-US" sz="1600" b="1" u="sng" dirty="0" smtClean="0">
                          <a:solidFill>
                            <a:srgbClr val="FF0000"/>
                          </a:solidFill>
                          <a:latin typeface="Calibri" pitchFamily="34" charset="0"/>
                          <a:cs typeface="Calibri" pitchFamily="34" charset="0"/>
                        </a:rPr>
                        <a:t>I</a:t>
                      </a:r>
                      <a:r>
                        <a:rPr lang="en-US" sz="1200" b="1" dirty="0" smtClean="0">
                          <a:solidFill>
                            <a:srgbClr val="000000"/>
                          </a:solidFill>
                          <a:latin typeface="Calibri" pitchFamily="34" charset="0"/>
                          <a:cs typeface="Calibri" pitchFamily="34" charset="0"/>
                        </a:rPr>
                        <a:t>ssues</a:t>
                      </a:r>
                      <a:r>
                        <a:rPr lang="en-US" sz="1200" b="1" baseline="0" dirty="0" smtClean="0">
                          <a:solidFill>
                            <a:srgbClr val="000000"/>
                          </a:solidFill>
                          <a:latin typeface="Calibri" pitchFamily="34" charset="0"/>
                          <a:cs typeface="Calibri" pitchFamily="34" charset="0"/>
                        </a:rPr>
                        <a:t> – </a:t>
                      </a:r>
                      <a:r>
                        <a:rPr lang="en-US" sz="1600" b="1" u="sng" kern="1200" dirty="0" smtClean="0">
                          <a:solidFill>
                            <a:srgbClr val="FF0000"/>
                          </a:solidFill>
                          <a:latin typeface="Calibri" pitchFamily="34" charset="0"/>
                          <a:ea typeface="+mn-ea"/>
                          <a:cs typeface="Calibri" pitchFamily="34" charset="0"/>
                        </a:rPr>
                        <a:t>R</a:t>
                      </a:r>
                      <a:r>
                        <a:rPr lang="en-US" sz="1200" b="1" baseline="0" dirty="0" smtClean="0">
                          <a:solidFill>
                            <a:srgbClr val="000000"/>
                          </a:solidFill>
                          <a:latin typeface="Calibri" pitchFamily="34" charset="0"/>
                          <a:cs typeface="Calibri" pitchFamily="34" charset="0"/>
                        </a:rPr>
                        <a:t>esolution</a:t>
                      </a:r>
                      <a:endParaRPr lang="en-US" sz="1200" b="0" dirty="0">
                        <a:solidFill>
                          <a:srgbClr val="000000"/>
                        </a:solidFill>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879499">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i="0" u="none" strike="noStrike" kern="1200" baseline="0" dirty="0" smtClean="0">
                          <a:solidFill>
                            <a:srgbClr val="000000"/>
                          </a:solidFill>
                          <a:latin typeface="Calibri" pitchFamily="34" charset="0"/>
                          <a:ea typeface="+mn-ea"/>
                          <a:cs typeface="Calibri" pitchFamily="34" charset="0"/>
                        </a:rPr>
                        <a:t>Issue: </a:t>
                      </a:r>
                      <a:r>
                        <a:rPr lang="en-US" sz="1200" b="0" i="0" u="none" strike="noStrike" kern="1200" dirty="0" smtClean="0">
                          <a:solidFill>
                            <a:srgbClr val="000000"/>
                          </a:solidFill>
                          <a:latin typeface="Calibri"/>
                          <a:ea typeface="+mn-ea"/>
                          <a:cs typeface="+mn-cs"/>
                        </a:rPr>
                        <a:t>Co-planarity out of Spec on QDP</a:t>
                      </a:r>
                    </a:p>
                    <a:p>
                      <a:pPr marL="457200" marR="0" lvl="2"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i="0" u="none" strike="noStrike" kern="1200" baseline="0" dirty="0" smtClean="0">
                          <a:solidFill>
                            <a:srgbClr val="000000"/>
                          </a:solidFill>
                          <a:latin typeface="Calibri"/>
                          <a:ea typeface="+mn-ea"/>
                          <a:cs typeface="+mn-cs"/>
                        </a:rPr>
                        <a:t>With 100um spec </a:t>
                      </a:r>
                      <a:r>
                        <a:rPr lang="en-US" sz="1200" b="0" i="0" u="none" strike="noStrike" kern="1200" baseline="0" dirty="0" err="1" smtClean="0">
                          <a:solidFill>
                            <a:srgbClr val="000000"/>
                          </a:solidFill>
                          <a:latin typeface="Calibri"/>
                          <a:ea typeface="+mn-ea"/>
                          <a:cs typeface="+mn-cs"/>
                        </a:rPr>
                        <a:t>CpK</a:t>
                      </a:r>
                      <a:r>
                        <a:rPr lang="en-US" sz="1200" b="0" i="0" u="none" strike="noStrike" kern="1200" baseline="0" dirty="0" smtClean="0">
                          <a:solidFill>
                            <a:srgbClr val="000000"/>
                          </a:solidFill>
                          <a:latin typeface="Calibri"/>
                          <a:ea typeface="+mn-ea"/>
                          <a:cs typeface="+mn-cs"/>
                        </a:rPr>
                        <a:t> is less than 1.0</a:t>
                      </a:r>
                    </a:p>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i="0" u="none" strike="noStrike" kern="1200" baseline="0" dirty="0" smtClean="0">
                          <a:solidFill>
                            <a:srgbClr val="000000"/>
                          </a:solidFill>
                          <a:latin typeface="Calibri" pitchFamily="34" charset="0"/>
                          <a:ea typeface="+mn-ea"/>
                          <a:cs typeface="Calibri" pitchFamily="34" charset="0"/>
                        </a:rPr>
                        <a:t>Resolution: </a:t>
                      </a:r>
                      <a:r>
                        <a:rPr lang="en-US" sz="1200" b="0" i="0" u="none" strike="noStrike" kern="1200" dirty="0" smtClean="0">
                          <a:solidFill>
                            <a:srgbClr val="000000"/>
                          </a:solidFill>
                          <a:latin typeface="Calibri"/>
                          <a:ea typeface="+mn-ea"/>
                          <a:cs typeface="+mn-cs"/>
                        </a:rPr>
                        <a:t>DOE plan in place to improve</a:t>
                      </a:r>
                      <a:r>
                        <a:rPr lang="en-US" sz="1200" b="0" i="0" u="none" strike="noStrike" kern="1200" baseline="0" dirty="0" smtClean="0">
                          <a:solidFill>
                            <a:srgbClr val="000000"/>
                          </a:solidFill>
                          <a:latin typeface="Calibri"/>
                          <a:ea typeface="+mn-ea"/>
                          <a:cs typeface="+mn-cs"/>
                        </a:rPr>
                        <a:t> warpage which will also impact co-planarity (ECD 3/2/15)</a:t>
                      </a:r>
                      <a:endParaRPr lang="en-US" sz="1200" b="0" i="0" u="none" strike="noStrike" kern="1200" dirty="0" smtClean="0">
                        <a:solidFill>
                          <a:srgbClr val="000000"/>
                        </a:solidFill>
                        <a:latin typeface="Calibri"/>
                        <a:ea typeface="+mn-ea"/>
                        <a:cs typeface="+mn-cs"/>
                      </a:endParaRPr>
                    </a:p>
                    <a:p>
                      <a:pPr marL="290513" marR="0" lvl="1"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rgbClr val="000000"/>
                        </a:solidFill>
                        <a:latin typeface="Calibri" pitchFamily="34" charset="0"/>
                        <a:ea typeface="+mn-ea"/>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79499">
                <a:tc>
                  <a:txBody>
                    <a:bodyPr/>
                    <a:lstStyle/>
                    <a:p>
                      <a:pPr marL="290513" marR="0" lvl="1"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rgbClr val="000000"/>
                        </a:solidFill>
                        <a:latin typeface="Calibri" pitchFamily="34" charset="0"/>
                        <a:ea typeface="+mn-ea"/>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2" name="Rounded Rectangle 19"/>
          <p:cNvSpPr>
            <a:spLocks noChangeArrowheads="1"/>
          </p:cNvSpPr>
          <p:nvPr/>
        </p:nvSpPr>
        <p:spPr bwMode="auto">
          <a:xfrm>
            <a:off x="3340971" y="685800"/>
            <a:ext cx="1012825" cy="366713"/>
          </a:xfrm>
          <a:prstGeom prst="roundRect">
            <a:avLst>
              <a:gd name="adj" fmla="val 16667"/>
            </a:avLst>
          </a:prstGeom>
          <a:solidFill>
            <a:srgbClr val="FF0000"/>
          </a:solidFill>
          <a:ln>
            <a:solidFill>
              <a:srgbClr val="FF0000"/>
            </a:solidFill>
            <a:headEnd/>
            <a:tailEnd/>
          </a:ln>
        </p:spPr>
        <p:style>
          <a:lnRef idx="3">
            <a:schemeClr val="lt1"/>
          </a:lnRef>
          <a:fillRef idx="1">
            <a:schemeClr val="dk1"/>
          </a:fillRef>
          <a:effectRef idx="1">
            <a:schemeClr val="dk1"/>
          </a:effectRef>
          <a:fontRef idx="minor">
            <a:schemeClr val="lt1"/>
          </a:fontRef>
        </p:style>
        <p:txBody>
          <a:bodyPr lIns="92075" tIns="46038" rIns="92075" bIns="46038" anchor="ctr"/>
          <a:lstStyle/>
          <a:p>
            <a:endParaRPr lang="en-US" dirty="0">
              <a:solidFill>
                <a:srgbClr val="000000"/>
              </a:solidFill>
            </a:endParaRPr>
          </a:p>
        </p:txBody>
      </p:sp>
      <p:graphicFrame>
        <p:nvGraphicFramePr>
          <p:cNvPr id="13" name="Table 12"/>
          <p:cNvGraphicFramePr>
            <a:graphicFrameLocks noGrp="1"/>
          </p:cNvGraphicFramePr>
          <p:nvPr>
            <p:extLst>
              <p:ext uri="{D42A27DB-BD31-4B8C-83A1-F6EECF244321}">
                <p14:modId xmlns:p14="http://schemas.microsoft.com/office/powerpoint/2010/main" val="2857201792"/>
              </p:ext>
            </p:extLst>
          </p:nvPr>
        </p:nvGraphicFramePr>
        <p:xfrm>
          <a:off x="132202" y="1451602"/>
          <a:ext cx="4269678" cy="1977398"/>
        </p:xfrm>
        <a:graphic>
          <a:graphicData uri="http://schemas.openxmlformats.org/drawingml/2006/table">
            <a:tbl>
              <a:tblPr firstRow="1" bandRow="1">
                <a:tableStyleId>{2D5ABB26-0587-4C30-8999-92F81FD0307C}</a:tableStyleId>
              </a:tblPr>
              <a:tblGrid>
                <a:gridCol w="1145755"/>
                <a:gridCol w="981767"/>
                <a:gridCol w="2142156"/>
              </a:tblGrid>
              <a:tr h="605798">
                <a:tc>
                  <a:txBody>
                    <a:bodyPr/>
                    <a:lstStyle/>
                    <a:p>
                      <a:pPr algn="l"/>
                      <a:r>
                        <a:rPr lang="en-US" sz="1400" b="1" u="sng" dirty="0" smtClean="0">
                          <a:solidFill>
                            <a:srgbClr val="FF0000"/>
                          </a:solidFill>
                          <a:latin typeface="Calibri" pitchFamily="34" charset="0"/>
                          <a:cs typeface="Calibri" pitchFamily="34" charset="0"/>
                        </a:rPr>
                        <a:t>O</a:t>
                      </a:r>
                      <a:r>
                        <a:rPr lang="en-US" sz="1100" b="1" dirty="0" smtClean="0">
                          <a:solidFill>
                            <a:srgbClr val="000000"/>
                          </a:solidFill>
                          <a:latin typeface="Calibri" pitchFamily="34" charset="0"/>
                          <a:cs typeface="Calibri" pitchFamily="34" charset="0"/>
                        </a:rPr>
                        <a:t>bjectives:</a:t>
                      </a:r>
                      <a:endParaRPr lang="en-US" sz="1100" b="0" dirty="0" smtClean="0">
                        <a:solidFill>
                          <a:srgbClr val="000000"/>
                        </a:solidFill>
                        <a:latin typeface="Calibri" pitchFamily="34" charset="0"/>
                        <a:cs typeface="Calibri" pitchFamily="34" charset="0"/>
                      </a:endParaRPr>
                    </a:p>
                    <a:p>
                      <a:pPr algn="ctr"/>
                      <a:r>
                        <a:rPr lang="en-US" sz="900" b="0" dirty="0" smtClean="0">
                          <a:solidFill>
                            <a:srgbClr val="000000"/>
                          </a:solidFill>
                          <a:latin typeface="Calibri" pitchFamily="34" charset="0"/>
                          <a:cs typeface="Calibri" pitchFamily="34" charset="0"/>
                        </a:rPr>
                        <a:t>(Problem</a:t>
                      </a:r>
                      <a:r>
                        <a:rPr lang="en-US" sz="900" b="0" baseline="0" dirty="0" smtClean="0">
                          <a:solidFill>
                            <a:srgbClr val="000000"/>
                          </a:solidFill>
                          <a:latin typeface="Calibri" pitchFamily="34" charset="0"/>
                          <a:cs typeface="Calibri" pitchFamily="34" charset="0"/>
                        </a:rPr>
                        <a:t> statement)</a:t>
                      </a:r>
                      <a:r>
                        <a:rPr lang="en-US" sz="900" b="0" dirty="0" smtClean="0">
                          <a:solidFill>
                            <a:srgbClr val="000000"/>
                          </a:solidFill>
                          <a:latin typeface="Calibri" pitchFamily="34" charset="0"/>
                          <a:cs typeface="Calibri" pitchFamily="34" charset="0"/>
                        </a:rPr>
                        <a:t> </a:t>
                      </a:r>
                      <a:endParaRPr lang="en-US" sz="900" b="1" dirty="0">
                        <a:solidFill>
                          <a:srgbClr val="000000"/>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a:lnSpc>
                          <a:spcPct val="85000"/>
                        </a:lnSpc>
                      </a:pPr>
                      <a:r>
                        <a:rPr lang="en-US" sz="1100" dirty="0" smtClean="0">
                          <a:latin typeface="Calibri" pitchFamily="34" charset="0"/>
                          <a:cs typeface="Calibri" pitchFamily="34" charset="0"/>
                        </a:rPr>
                        <a:t>SXP SDP/DDP/QDP</a:t>
                      </a:r>
                      <a:r>
                        <a:rPr lang="en-US" sz="1100" baseline="0" dirty="0" smtClean="0">
                          <a:latin typeface="Calibri" pitchFamily="34" charset="0"/>
                          <a:cs typeface="Calibri" pitchFamily="34" charset="0"/>
                        </a:rPr>
                        <a:t> Package Development to MFG</a:t>
                      </a:r>
                      <a:endParaRPr lang="en-US" sz="1100" dirty="0" smtClean="0">
                        <a:latin typeface="Calibri" pitchFamily="34" charset="0"/>
                        <a:cs typeface="Calibri"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r>
              <a:tr h="25174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latin typeface="Calibri" pitchFamily="34" charset="0"/>
                          <a:cs typeface="Calibri" pitchFamily="34" charset="0"/>
                        </a:rPr>
                        <a:t>Qual</a:t>
                      </a:r>
                      <a:r>
                        <a:rPr lang="en-US" sz="1200" dirty="0" smtClean="0">
                          <a:latin typeface="Calibri" pitchFamily="34" charset="0"/>
                          <a:cs typeface="Calibri" pitchFamily="34" charset="0"/>
                        </a:rPr>
                        <a:t> Readiness</a:t>
                      </a:r>
                      <a:r>
                        <a:rPr lang="en-US" sz="1200" baseline="0" dirty="0" smtClean="0">
                          <a:latin typeface="Calibri" pitchFamily="34" charset="0"/>
                          <a:cs typeface="Calibri" pitchFamily="34" charset="0"/>
                        </a:rPr>
                        <a:t>:</a:t>
                      </a:r>
                      <a:endParaRPr lang="en-US" sz="1200" b="1" dirty="0">
                        <a:solidFill>
                          <a:srgbClr val="000000"/>
                        </a:solidFill>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a:txBody>
                    <a:bodyPr/>
                    <a:lstStyle/>
                    <a:p>
                      <a:pPr algn="l" fontAlgn="b"/>
                      <a:r>
                        <a:rPr lang="en-US" sz="1200" b="0" i="0" u="none" strike="noStrike" dirty="0" smtClean="0">
                          <a:solidFill>
                            <a:srgbClr val="000000"/>
                          </a:solidFill>
                          <a:latin typeface="Calibri"/>
                        </a:rPr>
                        <a:t>MFG Readiness: </a:t>
                      </a:r>
                      <a:endParaRPr lang="en-US" sz="1200" b="0" i="0" u="none" strike="noStrike" dirty="0">
                        <a:solidFill>
                          <a:srgbClr val="000000"/>
                        </a:solidFill>
                        <a:latin typeface="Calibri"/>
                      </a:endParaRP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74418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latin typeface="Calibri" pitchFamily="34" charset="0"/>
                          <a:cs typeface="Calibri" pitchFamily="34" charset="0"/>
                        </a:rPr>
                        <a:t>Target: no High risk</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latin typeface="Calibri" pitchFamily="34" charset="0"/>
                          <a:cs typeface="Calibri" pitchFamily="34" charset="0"/>
                        </a:rPr>
                        <a:t>Status:  One High risk (no </a:t>
                      </a:r>
                      <a:r>
                        <a:rPr lang="en-US" sz="1100" baseline="0" dirty="0" err="1" smtClean="0">
                          <a:latin typeface="Calibri" pitchFamily="34" charset="0"/>
                          <a:cs typeface="Calibri" pitchFamily="34" charset="0"/>
                        </a:rPr>
                        <a:t>rel</a:t>
                      </a:r>
                      <a:r>
                        <a:rPr lang="en-US" sz="1100" baseline="0" dirty="0" smtClean="0">
                          <a:latin typeface="Calibri" pitchFamily="34" charset="0"/>
                          <a:cs typeface="Calibri" pitchFamily="34" charset="0"/>
                        </a:rPr>
                        <a:t> data on functional Si)</a:t>
                      </a:r>
                      <a:endParaRPr lang="en-US" sz="1100" dirty="0" smtClean="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algn="l" fontAlgn="b"/>
                      <a:r>
                        <a:rPr lang="en-US" sz="1100" b="0" i="0" u="none" strike="noStrike" dirty="0" smtClean="0">
                          <a:solidFill>
                            <a:srgbClr val="000000"/>
                          </a:solidFill>
                          <a:latin typeface="Calibri"/>
                        </a:rPr>
                        <a:t>Target: Mfg</a:t>
                      </a:r>
                      <a:r>
                        <a:rPr lang="en-US" sz="1100" b="0" i="0" u="none" strike="noStrike" baseline="0" dirty="0" smtClean="0">
                          <a:solidFill>
                            <a:srgbClr val="000000"/>
                          </a:solidFill>
                          <a:latin typeface="Calibri"/>
                        </a:rPr>
                        <a:t> capability validated</a:t>
                      </a:r>
                      <a:endParaRPr lang="en-US" sz="1100" b="0" i="0" u="none" strike="noStrike" dirty="0" smtClean="0">
                        <a:solidFill>
                          <a:srgbClr val="000000"/>
                        </a:solidFill>
                        <a:latin typeface="Calibri"/>
                      </a:endParaRPr>
                    </a:p>
                    <a:p>
                      <a:pPr marL="0" marR="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latin typeface="Calibri"/>
                        </a:rPr>
                        <a:t>Status: </a:t>
                      </a:r>
                    </a:p>
                    <a:p>
                      <a:pPr marL="0" marR="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latin typeface="Calibri"/>
                        </a:rPr>
                        <a:t>Characterization</a:t>
                      </a:r>
                      <a:r>
                        <a:rPr lang="en-US" sz="1100" b="0" i="0" u="none" strike="noStrike" baseline="0" dirty="0" smtClean="0">
                          <a:solidFill>
                            <a:srgbClr val="000000"/>
                          </a:solidFill>
                          <a:latin typeface="Calibri"/>
                        </a:rPr>
                        <a:t> a</a:t>
                      </a:r>
                      <a:r>
                        <a:rPr lang="en-US" sz="1100" b="0" i="0" u="none" strike="noStrike" dirty="0" smtClean="0">
                          <a:solidFill>
                            <a:srgbClr val="000000"/>
                          </a:solidFill>
                          <a:latin typeface="Calibri"/>
                        </a:rPr>
                        <a:t>chieved in WW47 '14</a:t>
                      </a:r>
                    </a:p>
                    <a:p>
                      <a:pPr marL="0" marR="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latin typeface="Calibri"/>
                        </a:rPr>
                        <a:t>Mfg capability validation targeting SDP/DDP/QDP </a:t>
                      </a:r>
                      <a:r>
                        <a:rPr lang="en-US" sz="1100" b="0" i="0" u="none" strike="noStrike" dirty="0" smtClean="0">
                          <a:solidFill>
                            <a:srgbClr val="FF0000"/>
                          </a:solidFill>
                          <a:latin typeface="Calibri"/>
                          <a:hlinkClick r:id="" action="ppaction://noaction"/>
                        </a:rPr>
                        <a:t>7/3/15</a:t>
                      </a:r>
                      <a:endParaRPr lang="en-US" sz="1100" b="0" i="0" u="none" strike="noStrike" dirty="0">
                        <a:solidFill>
                          <a:srgbClr val="FF0000"/>
                        </a:solidFill>
                        <a:latin typeface="Calibri"/>
                      </a:endParaRP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14" name="Table 13"/>
          <p:cNvGraphicFramePr>
            <a:graphicFrameLocks noGrp="1"/>
          </p:cNvGraphicFramePr>
          <p:nvPr/>
        </p:nvGraphicFramePr>
        <p:xfrm>
          <a:off x="4521355" y="572341"/>
          <a:ext cx="4269678" cy="2311536"/>
        </p:xfrm>
        <a:graphic>
          <a:graphicData uri="http://schemas.openxmlformats.org/drawingml/2006/table">
            <a:tbl>
              <a:tblPr firstRow="1" bandRow="1">
                <a:tableStyleId>{2D5ABB26-0587-4C30-8999-92F81FD0307C}</a:tableStyleId>
              </a:tblPr>
              <a:tblGrid>
                <a:gridCol w="4269678"/>
              </a:tblGrid>
              <a:tr h="437198">
                <a:tc>
                  <a:txBody>
                    <a:bodyPr/>
                    <a:lstStyle/>
                    <a:p>
                      <a:pPr algn="l"/>
                      <a:r>
                        <a:rPr lang="en-US" sz="1600" b="1" u="sng" dirty="0" smtClean="0">
                          <a:solidFill>
                            <a:srgbClr val="FF0000"/>
                          </a:solidFill>
                        </a:rPr>
                        <a:t>S</a:t>
                      </a:r>
                      <a:r>
                        <a:rPr lang="en-US" sz="1200" b="1" dirty="0" smtClean="0">
                          <a:solidFill>
                            <a:srgbClr val="000000"/>
                          </a:solidFill>
                        </a:rPr>
                        <a:t>tatus: </a:t>
                      </a:r>
                      <a:r>
                        <a:rPr lang="en-US" sz="1200" b="0" dirty="0" smtClean="0">
                          <a:solidFill>
                            <a:srgbClr val="000000"/>
                          </a:solidFill>
                        </a:rPr>
                        <a:t>- </a:t>
                      </a:r>
                      <a:r>
                        <a:rPr lang="en-US" sz="1200" b="1" dirty="0" smtClean="0">
                          <a:solidFill>
                            <a:srgbClr val="000000"/>
                          </a:solidFill>
                          <a:latin typeface="Calibri" pitchFamily="34" charset="0"/>
                          <a:cs typeface="Calibri" pitchFamily="34" charset="0"/>
                        </a:rPr>
                        <a:t>Program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1874338">
                <a:tc>
                  <a:txBody>
                    <a:bodyPr/>
                    <a:lstStyle/>
                    <a:p>
                      <a:pPr algn="l">
                        <a:buFont typeface="Arial" pitchFamily="34" charset="0"/>
                        <a:buChar char="•"/>
                      </a:pPr>
                      <a:endParaRPr lang="en-US" sz="1100" u="none" baseline="0" dirty="0" smtClean="0">
                        <a:solidFill>
                          <a:srgbClr val="000000"/>
                        </a:solidFill>
                        <a:effectLst/>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275462151"/>
              </p:ext>
            </p:extLst>
          </p:nvPr>
        </p:nvGraphicFramePr>
        <p:xfrm>
          <a:off x="165906" y="3809230"/>
          <a:ext cx="4310678" cy="2674261"/>
        </p:xfrm>
        <a:graphic>
          <a:graphicData uri="http://schemas.openxmlformats.org/drawingml/2006/table">
            <a:tbl>
              <a:tblPr/>
              <a:tblGrid>
                <a:gridCol w="1003510"/>
                <a:gridCol w="986319"/>
                <a:gridCol w="441184"/>
                <a:gridCol w="1879665"/>
              </a:tblGrid>
              <a:tr h="187523">
                <a:tc>
                  <a:txBody>
                    <a:bodyPr/>
                    <a:lstStyle/>
                    <a:p>
                      <a:pPr algn="l" rtl="0" fontAlgn="t"/>
                      <a:r>
                        <a:rPr lang="en-US" sz="1100" b="0" i="0" u="none" strike="noStrike" dirty="0">
                          <a:solidFill>
                            <a:srgbClr val="000000"/>
                          </a:solidFill>
                          <a:latin typeface="Calibri"/>
                        </a:rPr>
                        <a:t>Area</a:t>
                      </a:r>
                    </a:p>
                  </a:txBody>
                  <a:tcPr marL="8930" marR="8930" marT="893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100" b="0" i="0" u="none" strike="noStrike">
                          <a:solidFill>
                            <a:srgbClr val="000000"/>
                          </a:solidFill>
                          <a:latin typeface="Calibri"/>
                        </a:rPr>
                        <a:t>Target</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100" b="0" i="0" u="none" strike="noStrike">
                          <a:solidFill>
                            <a:srgbClr val="000000"/>
                          </a:solidFill>
                          <a:latin typeface="Calibri"/>
                        </a:rPr>
                        <a:t>Status</a:t>
                      </a:r>
                    </a:p>
                  </a:txBody>
                  <a:tcPr marL="8930" marR="8930" marT="893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100" b="0" i="0" u="none" strike="noStrike">
                          <a:solidFill>
                            <a:srgbClr val="000000"/>
                          </a:solidFill>
                          <a:latin typeface="Calibri"/>
                        </a:rPr>
                        <a:t>Comments or links</a:t>
                      </a:r>
                    </a:p>
                  </a:txBody>
                  <a:tcPr marL="8930" marR="8930" marT="893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a:solidFill>
                            <a:srgbClr val="000000"/>
                          </a:solidFill>
                          <a:latin typeface="Calibri"/>
                        </a:rPr>
                        <a:t>Electrical</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latin typeface="Calibri"/>
                        </a:rPr>
                        <a:t> </a:t>
                      </a:r>
                      <a:r>
                        <a:rPr lang="en-US" sz="1100" b="1" i="0" u="none" strike="noStrike" dirty="0" smtClean="0">
                          <a:solidFill>
                            <a:srgbClr val="FFC000"/>
                          </a:solidFill>
                          <a:latin typeface="Calibri"/>
                        </a:rPr>
                        <a:t>Med</a:t>
                      </a:r>
                      <a:endParaRPr lang="en-US" sz="1100" b="1" i="0" u="none" strike="noStrike" dirty="0">
                        <a:solidFill>
                          <a:srgbClr val="FFC00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kern="1200" dirty="0">
                          <a:solidFill>
                            <a:srgbClr val="000000"/>
                          </a:solidFill>
                          <a:latin typeface="Calibri"/>
                          <a:ea typeface="+mn-ea"/>
                          <a:cs typeface="+mn-cs"/>
                        </a:rPr>
                        <a:t> </a:t>
                      </a:r>
                      <a:r>
                        <a:rPr lang="en-US" sz="1100" b="0" i="0" u="none" strike="noStrike" kern="1200" dirty="0" smtClean="0">
                          <a:solidFill>
                            <a:srgbClr val="000000"/>
                          </a:solidFill>
                          <a:latin typeface="Calibri"/>
                          <a:ea typeface="+mn-ea"/>
                          <a:cs typeface="+mn-cs"/>
                        </a:rPr>
                        <a:t>functional wafer availability</a:t>
                      </a:r>
                      <a:endParaRPr lang="en-US" sz="1100" b="0" i="0" u="none" strike="noStrike" kern="1200" dirty="0">
                        <a:solidFill>
                          <a:srgbClr val="000000"/>
                        </a:solidFill>
                        <a:latin typeface="Calibri"/>
                        <a:ea typeface="+mn-ea"/>
                        <a:cs typeface="+mn-cs"/>
                      </a:endParaRP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a:solidFill>
                            <a:srgbClr val="000000"/>
                          </a:solidFill>
                          <a:latin typeface="Calibri"/>
                        </a:rPr>
                        <a:t>Thermal</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a:solidFill>
                            <a:srgbClr val="000000"/>
                          </a:solidFill>
                          <a:latin typeface="Calibri"/>
                        </a:rPr>
                        <a:t> </a:t>
                      </a:r>
                      <a:r>
                        <a:rPr lang="en-US" sz="1100" b="1" i="0" u="none" strike="noStrike" dirty="0" smtClean="0">
                          <a:solidFill>
                            <a:srgbClr val="00B050"/>
                          </a:solidFill>
                          <a:latin typeface="Calibri"/>
                        </a:rPr>
                        <a:t>Low</a:t>
                      </a:r>
                      <a:endParaRPr lang="en-US" sz="1100" b="1" i="0" u="none" strike="noStrike" dirty="0">
                        <a:solidFill>
                          <a:srgbClr val="00B05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kern="1200" dirty="0" err="1">
                          <a:solidFill>
                            <a:srgbClr val="000000"/>
                          </a:solidFill>
                          <a:latin typeface="Calibri"/>
                          <a:ea typeface="+mn-ea"/>
                          <a:cs typeface="+mn-cs"/>
                        </a:rPr>
                        <a:t> </a:t>
                      </a: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dirty="0">
                          <a:solidFill>
                            <a:srgbClr val="000000"/>
                          </a:solidFill>
                          <a:latin typeface="Calibri"/>
                          <a:hlinkClick r:id="" action="ppaction://noaction"/>
                        </a:rPr>
                        <a:t>Mechanical</a:t>
                      </a:r>
                      <a:endParaRPr lang="en-US" sz="1100" b="0" i="0" u="none" strike="noStrike" dirty="0">
                        <a:solidFill>
                          <a:srgbClr val="000000"/>
                        </a:solidFill>
                        <a:latin typeface="Calibri"/>
                      </a:endParaRP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1" i="0" u="none" strike="noStrike" dirty="0" smtClean="0">
                          <a:solidFill>
                            <a:srgbClr val="FFC000"/>
                          </a:solidFill>
                          <a:latin typeface="Calibri"/>
                        </a:rPr>
                        <a:t>Med</a:t>
                      </a:r>
                      <a:endParaRPr lang="en-US" sz="1100" b="1" i="0" u="none" strike="noStrike" dirty="0">
                        <a:solidFill>
                          <a:srgbClr val="FFC00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
                      <a:r>
                        <a:rPr lang="en-US" sz="1050" b="0" i="0" u="none" strike="noStrike" kern="1200" dirty="0">
                          <a:solidFill>
                            <a:srgbClr val="000000"/>
                          </a:solidFill>
                          <a:latin typeface="Calibri"/>
                          <a:ea typeface="+mn-ea"/>
                          <a:cs typeface="+mn-cs"/>
                        </a:rPr>
                        <a:t> </a:t>
                      </a:r>
                      <a:r>
                        <a:rPr lang="en-US" sz="1050" b="0" i="0" u="none" strike="noStrike" kern="1200" dirty="0" smtClean="0">
                          <a:solidFill>
                            <a:srgbClr val="000000"/>
                          </a:solidFill>
                          <a:latin typeface="Calibri"/>
                          <a:ea typeface="+mn-ea"/>
                          <a:cs typeface="+mn-cs"/>
                        </a:rPr>
                        <a:t>QDP specific. </a:t>
                      </a:r>
                      <a:r>
                        <a:rPr lang="en-US" sz="1050" b="0" i="0" u="none" strike="noStrike" kern="1200" dirty="0" smtClean="0">
                          <a:solidFill>
                            <a:srgbClr val="000000"/>
                          </a:solidFill>
                          <a:latin typeface="Calibri"/>
                          <a:ea typeface="+mn-ea"/>
                          <a:cs typeface="+mn-cs"/>
                          <a:hlinkClick r:id="" action="ppaction://noaction"/>
                        </a:rPr>
                        <a:t>Co-plan</a:t>
                      </a:r>
                      <a:r>
                        <a:rPr lang="en-US" sz="1050" b="0" i="0" u="none" strike="noStrike" kern="1200" baseline="0" dirty="0" smtClean="0">
                          <a:solidFill>
                            <a:srgbClr val="000000"/>
                          </a:solidFill>
                          <a:latin typeface="Calibri"/>
                          <a:ea typeface="+mn-ea"/>
                          <a:cs typeface="+mn-cs"/>
                        </a:rPr>
                        <a:t> above spec</a:t>
                      </a:r>
                      <a:r>
                        <a:rPr lang="en-US" sz="1050" b="0" i="0" u="none" strike="noStrike" kern="1200" dirty="0" smtClean="0">
                          <a:solidFill>
                            <a:srgbClr val="000000"/>
                          </a:solidFill>
                          <a:latin typeface="Calibri"/>
                          <a:ea typeface="+mn-ea"/>
                          <a:cs typeface="+mn-cs"/>
                        </a:rPr>
                        <a:t>. DOE WIP on solution to</a:t>
                      </a:r>
                      <a:r>
                        <a:rPr lang="en-US" sz="1050" b="0" i="0" u="none" strike="noStrike" kern="1200" baseline="0" dirty="0" smtClean="0">
                          <a:solidFill>
                            <a:srgbClr val="000000"/>
                          </a:solidFill>
                          <a:latin typeface="Calibri"/>
                          <a:ea typeface="+mn-ea"/>
                          <a:cs typeface="+mn-cs"/>
                        </a:rPr>
                        <a:t> improve.</a:t>
                      </a:r>
                      <a:r>
                        <a:rPr lang="en-US" sz="1050" b="0" i="0" u="none" strike="noStrike" kern="1200" dirty="0" smtClean="0">
                          <a:solidFill>
                            <a:srgbClr val="000000"/>
                          </a:solidFill>
                          <a:latin typeface="Calibri"/>
                          <a:ea typeface="+mn-ea"/>
                          <a:cs typeface="+mn-cs"/>
                        </a:rPr>
                        <a:t> </a:t>
                      </a:r>
                      <a:endParaRPr lang="en-US" sz="1050" b="0" i="0" u="none" strike="noStrike" kern="1200" dirty="0">
                        <a:solidFill>
                          <a:srgbClr val="000000"/>
                        </a:solidFill>
                        <a:latin typeface="Calibri"/>
                        <a:ea typeface="+mn-ea"/>
                        <a:cs typeface="+mn-cs"/>
                      </a:endParaRP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a:solidFill>
                            <a:srgbClr val="000000"/>
                          </a:solidFill>
                          <a:latin typeface="Calibri"/>
                        </a:rPr>
                        <a:t>Board Lev Rel </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dirty="0">
                          <a:solidFill>
                            <a:srgbClr val="000000"/>
                          </a:solidFill>
                          <a:latin typeface="Calibri"/>
                        </a:rPr>
                        <a:t> </a:t>
                      </a:r>
                      <a:r>
                        <a:rPr lang="en-US" sz="1100" b="1" i="0" u="none" strike="noStrike" dirty="0" smtClean="0">
                          <a:solidFill>
                            <a:srgbClr val="00B050"/>
                          </a:solidFill>
                          <a:latin typeface="Calibri"/>
                        </a:rPr>
                        <a:t>Low</a:t>
                      </a:r>
                      <a:endParaRPr lang="en-US" sz="1100" b="1" i="0" u="none" strike="noStrike" dirty="0">
                        <a:solidFill>
                          <a:srgbClr val="00B05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
                      <a:r>
                        <a:rPr lang="en-US" sz="1100" b="0" i="0" u="none" strike="noStrike">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a:solidFill>
                            <a:srgbClr val="000000"/>
                          </a:solidFill>
                          <a:latin typeface="Calibri"/>
                        </a:rPr>
                        <a:t>Package Reliability</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1" i="0" u="none" strike="noStrike" dirty="0" smtClean="0">
                          <a:solidFill>
                            <a:srgbClr val="FF0000"/>
                          </a:solidFill>
                          <a:latin typeface="Calibri"/>
                        </a:rPr>
                        <a:t>High</a:t>
                      </a:r>
                      <a:endParaRPr lang="en-US" sz="1100" b="1" i="0" u="none" strike="noStrike" dirty="0">
                        <a:solidFill>
                          <a:srgbClr val="FF000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
                      <a:r>
                        <a:rPr lang="en-US" sz="1100" b="0" i="0" u="none" strike="noStrike" dirty="0" smtClean="0">
                          <a:solidFill>
                            <a:srgbClr val="000000"/>
                          </a:solidFill>
                          <a:latin typeface="Calibri"/>
                        </a:rPr>
                        <a:t>Lack of array functional</a:t>
                      </a:r>
                      <a:r>
                        <a:rPr lang="en-US" sz="1100" b="0" i="0" u="none" strike="noStrike" baseline="0" dirty="0" smtClean="0">
                          <a:solidFill>
                            <a:srgbClr val="000000"/>
                          </a:solidFill>
                          <a:latin typeface="Calibri"/>
                        </a:rPr>
                        <a:t> data</a:t>
                      </a:r>
                    </a:p>
                    <a:p>
                      <a:pPr algn="l" rtl="0" fontAlgn="b"/>
                      <a:r>
                        <a:rPr lang="en-US" sz="1100" b="0" i="0" u="none" strike="noStrike" baseline="0" dirty="0" smtClean="0">
                          <a:solidFill>
                            <a:srgbClr val="000000"/>
                          </a:solidFill>
                          <a:latin typeface="Calibri"/>
                        </a:rPr>
                        <a:t>No </a:t>
                      </a:r>
                      <a:r>
                        <a:rPr lang="en-US" sz="1100" b="0" i="0" u="none" strike="noStrike" baseline="0" dirty="0" err="1" smtClean="0">
                          <a:solidFill>
                            <a:srgbClr val="000000"/>
                          </a:solidFill>
                          <a:latin typeface="Calibri"/>
                        </a:rPr>
                        <a:t>pkg</a:t>
                      </a:r>
                      <a:r>
                        <a:rPr lang="en-US" sz="1100" b="0" i="0" u="none" strike="noStrike" baseline="0" dirty="0" smtClean="0">
                          <a:solidFill>
                            <a:srgbClr val="000000"/>
                          </a:solidFill>
                          <a:latin typeface="Calibri"/>
                        </a:rPr>
                        <a:t> related issues on peripheral functional </a:t>
                      </a:r>
                      <a:r>
                        <a:rPr lang="en-US" sz="1100" b="0" i="0" u="none" strike="noStrike" baseline="0" dirty="0" err="1" smtClean="0">
                          <a:solidFill>
                            <a:srgbClr val="000000"/>
                          </a:solidFill>
                          <a:latin typeface="Calibri"/>
                        </a:rPr>
                        <a:t>si</a:t>
                      </a:r>
                      <a:endParaRPr lang="en-US" sz="1100" b="0" i="0" u="none" strike="noStrike" baseline="0" dirty="0" smtClean="0">
                        <a:solidFill>
                          <a:srgbClr val="000000"/>
                        </a:solidFill>
                        <a:latin typeface="Calibri"/>
                      </a:endParaRPr>
                    </a:p>
                    <a:p>
                      <a:pPr algn="l" rtl="0" fontAlgn="b"/>
                      <a:r>
                        <a:rPr lang="en-US" sz="1100" b="0" i="0" u="none" strike="noStrike" baseline="0" dirty="0" smtClean="0">
                          <a:solidFill>
                            <a:srgbClr val="000000"/>
                          </a:solidFill>
                          <a:latin typeface="Calibri"/>
                        </a:rPr>
                        <a:t>If needed consider BOM change</a:t>
                      </a:r>
                      <a:endParaRPr lang="en-US" sz="1100" b="0" i="0" u="none" strike="noStrike" dirty="0">
                        <a:solidFill>
                          <a:srgbClr val="000000"/>
                        </a:solidFill>
                        <a:latin typeface="Calibri"/>
                      </a:endParaRP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a:solidFill>
                            <a:srgbClr val="000000"/>
                          </a:solidFill>
                          <a:latin typeface="Calibri"/>
                        </a:rPr>
                        <a:t>CPI</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1" i="0" u="none" strike="noStrike" dirty="0">
                          <a:solidFill>
                            <a:srgbClr val="FFC000"/>
                          </a:solidFill>
                          <a:latin typeface="Calibri"/>
                        </a:rPr>
                        <a:t>Med</a:t>
                      </a:r>
                      <a:r>
                        <a:rPr lang="en-US" sz="1100" b="1" i="0" u="none" strike="noStrike" dirty="0">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
                      <a:r>
                        <a:rPr lang="en-US" sz="1100" b="0" i="0" u="none" strike="noStrike" dirty="0">
                          <a:solidFill>
                            <a:srgbClr val="000000"/>
                          </a:solidFill>
                          <a:latin typeface="Calibri"/>
                        </a:rPr>
                        <a:t>No CUP directly under Al Pad for S15B </a:t>
                      </a: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a:solidFill>
                            <a:srgbClr val="000000"/>
                          </a:solidFill>
                          <a:latin typeface="Calibri"/>
                        </a:rPr>
                        <a:t>Die Attach</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dirty="0">
                          <a:solidFill>
                            <a:srgbClr val="000000"/>
                          </a:solidFill>
                          <a:latin typeface="Calibri"/>
                        </a:rPr>
                        <a:t> </a:t>
                      </a:r>
                      <a:r>
                        <a:rPr lang="en-US" sz="1100" b="1" i="0" u="none" strike="noStrike" dirty="0" smtClean="0">
                          <a:solidFill>
                            <a:srgbClr val="00B050"/>
                          </a:solidFill>
                          <a:latin typeface="Calibri"/>
                        </a:rPr>
                        <a:t>Low</a:t>
                      </a:r>
                      <a:endParaRPr lang="en-US" sz="1100" b="1" i="0" u="none" strike="noStrike" dirty="0">
                        <a:solidFill>
                          <a:srgbClr val="FFC00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
                      <a:r>
                        <a:rPr lang="en-US" sz="1100" b="0" i="0" u="none" strike="noStrike" dirty="0">
                          <a:solidFill>
                            <a:srgbClr val="000000"/>
                          </a:solidFill>
                          <a:latin typeface="Calibri"/>
                        </a:rPr>
                        <a:t> </a:t>
                      </a: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87523">
                <a:tc>
                  <a:txBody>
                    <a:bodyPr/>
                    <a:lstStyle/>
                    <a:p>
                      <a:pPr algn="l" rtl="0" fontAlgn="b"/>
                      <a:r>
                        <a:rPr lang="en-US" sz="1100" b="0" i="0" u="none" strike="noStrike">
                          <a:solidFill>
                            <a:srgbClr val="000000"/>
                          </a:solidFill>
                          <a:latin typeface="Calibri"/>
                        </a:rPr>
                        <a:t>Wirebond </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1" i="0" u="none" strike="noStrike" dirty="0">
                          <a:solidFill>
                            <a:srgbClr val="00B050"/>
                          </a:solidFill>
                          <a:latin typeface="Calibri"/>
                        </a:rPr>
                        <a:t> </a:t>
                      </a:r>
                      <a:r>
                        <a:rPr lang="en-US" sz="1100" b="1" i="0" u="none" strike="noStrike" dirty="0" smtClean="0">
                          <a:solidFill>
                            <a:srgbClr val="00B050"/>
                          </a:solidFill>
                          <a:latin typeface="Calibri"/>
                        </a:rPr>
                        <a:t>Low</a:t>
                      </a:r>
                      <a:endParaRPr lang="en-US" sz="1100" b="1" i="0" u="none" strike="noStrike" dirty="0">
                        <a:solidFill>
                          <a:srgbClr val="00B05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bond</a:t>
                      </a:r>
                      <a:r>
                        <a:rPr lang="en-US" sz="1100" b="0" i="0" u="none" strike="noStrike" baseline="0" dirty="0" smtClean="0">
                          <a:solidFill>
                            <a:srgbClr val="000000"/>
                          </a:solidFill>
                          <a:latin typeface="Calibri"/>
                        </a:rPr>
                        <a:t> pad DOE result clean</a:t>
                      </a:r>
                      <a:endParaRPr lang="en-US" sz="1100" b="0" i="0" u="none" strike="noStrike" dirty="0">
                        <a:solidFill>
                          <a:srgbClr val="000000"/>
                        </a:solidFill>
                        <a:latin typeface="Calibri"/>
                      </a:endParaRP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96453">
                <a:tc>
                  <a:txBody>
                    <a:bodyPr/>
                    <a:lstStyle/>
                    <a:p>
                      <a:pPr algn="l" rtl="0" fontAlgn="b"/>
                      <a:r>
                        <a:rPr lang="en-US" sz="1100" b="0" i="0" u="none" strike="noStrike">
                          <a:solidFill>
                            <a:srgbClr val="000000"/>
                          </a:solidFill>
                          <a:latin typeface="Calibri"/>
                        </a:rPr>
                        <a:t>Encap </a:t>
                      </a:r>
                    </a:p>
                  </a:txBody>
                  <a:tcPr marL="8930" marR="8930" marT="893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0" i="0" u="none" strike="noStrike">
                          <a:solidFill>
                            <a:srgbClr val="000000"/>
                          </a:solidFill>
                          <a:latin typeface="Calibri"/>
                        </a:rPr>
                        <a:t>no high risk</a:t>
                      </a: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rtl="0" fontAlgn="b"/>
                      <a:r>
                        <a:rPr lang="en-US" sz="1100" b="1" i="0" u="none" strike="noStrike" dirty="0">
                          <a:solidFill>
                            <a:srgbClr val="00B050"/>
                          </a:solidFill>
                          <a:latin typeface="Calibri"/>
                        </a:rPr>
                        <a:t> </a:t>
                      </a:r>
                      <a:r>
                        <a:rPr lang="en-US" sz="1100" b="1" i="0" u="none" strike="noStrike" dirty="0" smtClean="0">
                          <a:solidFill>
                            <a:srgbClr val="00B050"/>
                          </a:solidFill>
                          <a:latin typeface="Calibri"/>
                        </a:rPr>
                        <a:t>Low</a:t>
                      </a:r>
                      <a:endParaRPr lang="en-US" sz="1100" b="1" i="0" u="none" strike="noStrike" dirty="0">
                        <a:solidFill>
                          <a:srgbClr val="00B050"/>
                        </a:solidFill>
                        <a:latin typeface="Calibri"/>
                      </a:endParaRPr>
                    </a:p>
                  </a:txBody>
                  <a:tcPr marL="8930" marR="8930" marT="8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up to</a:t>
                      </a:r>
                      <a:r>
                        <a:rPr lang="en-US" sz="1100" b="0" i="0" u="none" strike="noStrike" baseline="0" dirty="0" smtClean="0">
                          <a:solidFill>
                            <a:srgbClr val="000000"/>
                          </a:solidFill>
                          <a:latin typeface="Calibri"/>
                        </a:rPr>
                        <a:t> QDP</a:t>
                      </a:r>
                      <a:endParaRPr lang="en-US" sz="1100" b="0" i="0" u="none" strike="noStrike" dirty="0">
                        <a:solidFill>
                          <a:srgbClr val="000000"/>
                        </a:solidFill>
                        <a:latin typeface="Calibri"/>
                      </a:endParaRPr>
                    </a:p>
                  </a:txBody>
                  <a:tcPr marL="8930" marR="8930" marT="893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1745495713"/>
              </p:ext>
            </p:extLst>
          </p:nvPr>
        </p:nvGraphicFramePr>
        <p:xfrm>
          <a:off x="4610165" y="1372218"/>
          <a:ext cx="4084320" cy="522239"/>
        </p:xfrm>
        <a:graphic>
          <a:graphicData uri="http://schemas.openxmlformats.org/drawingml/2006/table">
            <a:tbl>
              <a:tblPr/>
              <a:tblGrid>
                <a:gridCol w="904467"/>
                <a:gridCol w="1008755"/>
                <a:gridCol w="803852"/>
                <a:gridCol w="1367246"/>
              </a:tblGrid>
              <a:tr h="178461">
                <a:tc>
                  <a:txBody>
                    <a:bodyPr/>
                    <a:lstStyle/>
                    <a:p>
                      <a:pPr algn="l" rtl="0" fontAlgn="ctr"/>
                      <a:r>
                        <a:rPr lang="en-US" sz="1100" b="0" i="0" u="none" strike="noStrike" dirty="0">
                          <a:solidFill>
                            <a:srgbClr val="000000"/>
                          </a:solidFill>
                          <a:latin typeface="Calibri"/>
                        </a:rPr>
                        <a:t> </a:t>
                      </a:r>
                    </a:p>
                  </a:txBody>
                  <a:tcPr marL="8498" marR="8498" marT="849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a:solidFill>
                            <a:srgbClr val="000000"/>
                          </a:solidFill>
                          <a:latin typeface="Calibri"/>
                        </a:rPr>
                        <a:t>Target</a:t>
                      </a:r>
                    </a:p>
                  </a:txBody>
                  <a:tcPr marL="8498" marR="8498" marT="84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a:solidFill>
                            <a:srgbClr val="000000"/>
                          </a:solidFill>
                          <a:latin typeface="Calibri"/>
                        </a:rPr>
                        <a:t>Status</a:t>
                      </a:r>
                    </a:p>
                  </a:txBody>
                  <a:tcPr marL="8498" marR="8498" marT="84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a:solidFill>
                            <a:srgbClr val="000000"/>
                          </a:solidFill>
                          <a:latin typeface="Calibri"/>
                        </a:rPr>
                        <a:t>Comments or Link</a:t>
                      </a:r>
                    </a:p>
                  </a:txBody>
                  <a:tcPr marL="8498" marR="8498" marT="849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461">
                <a:tc>
                  <a:txBody>
                    <a:bodyPr/>
                    <a:lstStyle/>
                    <a:p>
                      <a:pPr algn="l" rtl="0" fontAlgn="ctr"/>
                      <a:r>
                        <a:rPr lang="en-US" sz="1100" b="0" i="0" u="none" strike="noStrike" dirty="0" smtClean="0">
                          <a:solidFill>
                            <a:srgbClr val="000000"/>
                          </a:solidFill>
                          <a:latin typeface="Calibri"/>
                        </a:rPr>
                        <a:t>MTI Ramp </a:t>
                      </a:r>
                      <a:r>
                        <a:rPr lang="en-US" sz="1100" b="0" i="0" u="none" strike="noStrike" dirty="0">
                          <a:solidFill>
                            <a:srgbClr val="000000"/>
                          </a:solidFill>
                          <a:latin typeface="Calibri"/>
                        </a:rPr>
                        <a:t>forecast</a:t>
                      </a:r>
                    </a:p>
                  </a:txBody>
                  <a:tcPr marL="8498" marR="8498" marT="849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a:solidFill>
                            <a:srgbClr val="000000"/>
                          </a:solidFill>
                          <a:latin typeface="Calibri"/>
                        </a:rPr>
                        <a:t>100% alignment</a:t>
                      </a:r>
                    </a:p>
                  </a:txBody>
                  <a:tcPr marL="8498" marR="8498" marT="84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a:solidFill>
                            <a:srgbClr val="000000"/>
                          </a:solidFill>
                          <a:latin typeface="Calibri"/>
                        </a:rPr>
                        <a:t>completed</a:t>
                      </a:r>
                    </a:p>
                  </a:txBody>
                  <a:tcPr marL="8498" marR="8498" marT="84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dirty="0">
                          <a:solidFill>
                            <a:srgbClr val="000000"/>
                          </a:solidFill>
                          <a:latin typeface="Calibri"/>
                        </a:rPr>
                        <a:t> </a:t>
                      </a:r>
                    </a:p>
                  </a:txBody>
                  <a:tcPr marL="8498" marR="8498" marT="849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Date Placeholder 2"/>
          <p:cNvSpPr>
            <a:spLocks noGrp="1"/>
          </p:cNvSpPr>
          <p:nvPr>
            <p:ph type="dt" sz="half" idx="2"/>
          </p:nvPr>
        </p:nvSpPr>
        <p:spPr/>
        <p:txBody>
          <a:bodyPr/>
          <a:lstStyle/>
          <a:p>
            <a:pPr>
              <a:defRPr/>
            </a:pPr>
            <a:r>
              <a:rPr lang="en-US" smtClean="0"/>
              <a:t>12/19/14</a:t>
            </a:r>
            <a:endParaRPr lang="en-US" dirty="0"/>
          </a:p>
        </p:txBody>
      </p:sp>
      <p:sp>
        <p:nvSpPr>
          <p:cNvPr id="15" name="TextBox 14"/>
          <p:cNvSpPr txBox="1"/>
          <p:nvPr/>
        </p:nvSpPr>
        <p:spPr>
          <a:xfrm>
            <a:off x="4718105" y="5664275"/>
            <a:ext cx="3921266" cy="769441"/>
          </a:xfrm>
          <a:prstGeom prst="rect">
            <a:avLst/>
          </a:prstGeom>
          <a:noFill/>
        </p:spPr>
        <p:txBody>
          <a:bodyPr wrap="none" rtlCol="0">
            <a:spAutoFit/>
          </a:bodyPr>
          <a:lstStyle/>
          <a:p>
            <a:r>
              <a:rPr lang="en-US" sz="1100" dirty="0" smtClean="0"/>
              <a:t>Risk scale:</a:t>
            </a:r>
          </a:p>
          <a:p>
            <a:r>
              <a:rPr lang="en-US" sz="1100" dirty="0" smtClean="0">
                <a:solidFill>
                  <a:srgbClr val="00B050"/>
                </a:solidFill>
              </a:rPr>
              <a:t>Low risk: </a:t>
            </a:r>
            <a:r>
              <a:rPr lang="en-US" sz="1100" b="0" dirty="0" smtClean="0"/>
              <a:t>Have data and volume experience</a:t>
            </a:r>
          </a:p>
          <a:p>
            <a:r>
              <a:rPr lang="en-US" sz="1100" dirty="0" smtClean="0">
                <a:solidFill>
                  <a:srgbClr val="FFC000"/>
                </a:solidFill>
              </a:rPr>
              <a:t>Medium risk: </a:t>
            </a:r>
            <a:r>
              <a:rPr lang="en-US" sz="1100" b="0" dirty="0" smtClean="0"/>
              <a:t>limited data but need volume experience</a:t>
            </a:r>
          </a:p>
          <a:p>
            <a:r>
              <a:rPr lang="en-US" sz="1100" dirty="0" smtClean="0">
                <a:solidFill>
                  <a:srgbClr val="FF0000"/>
                </a:solidFill>
              </a:rPr>
              <a:t>High risk: </a:t>
            </a:r>
            <a:r>
              <a:rPr lang="en-US" sz="1100" b="0" dirty="0" smtClean="0"/>
              <a:t>no data</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rnd"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Assembly Update</Agenda>
    <Date xmlns="90b7a245-a7c3-4504-88b2-cf85318e6b78">2014-12-19T07:00:00+00:00</Date>
    <Presenter xmlns="90b7a245-a7c3-4504-88b2-cf85318e6b78">Akshay Singh / Saeed Shojaie</Present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5CE99C-0DDE-4B10-B093-A949389CE3BD}">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90b7a245-a7c3-4504-88b2-cf85318e6b78"/>
    <ds:schemaRef ds:uri="http://www.w3.org/XML/1998/namespace"/>
    <ds:schemaRef ds:uri="http://purl.org/dc/dcmitype/"/>
  </ds:schemaRefs>
</ds:datastoreItem>
</file>

<file path=customXml/itemProps2.xml><?xml version="1.0" encoding="utf-8"?>
<ds:datastoreItem xmlns:ds="http://schemas.openxmlformats.org/officeDocument/2006/customXml" ds:itemID="{7409858D-9559-4534-86AD-3807BEA5F3A1}">
  <ds:schemaRefs>
    <ds:schemaRef ds:uri="http://schemas.microsoft.com/sharepoint/v3/contenttype/forms"/>
  </ds:schemaRefs>
</ds:datastoreItem>
</file>

<file path=customXml/itemProps3.xml><?xml version="1.0" encoding="utf-8"?>
<ds:datastoreItem xmlns:ds="http://schemas.openxmlformats.org/officeDocument/2006/customXml" ds:itemID="{B21507E7-B873-4434-B82C-8A07239AB0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113754</TotalTime>
  <Words>269</Words>
  <Application>Microsoft Office PowerPoint</Application>
  <PresentationFormat>On-screen Show (4:3)</PresentationFormat>
  <Paragraphs>106</Paragraphs>
  <Slides>3</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vt:i4>
      </vt:variant>
    </vt:vector>
  </HeadingPairs>
  <TitlesOfParts>
    <vt:vector size="14" baseType="lpstr">
      <vt:lpstr>Arial Unicode MS</vt:lpstr>
      <vt:lpstr>MS PGothic</vt:lpstr>
      <vt:lpstr>Arial</vt:lpstr>
      <vt:lpstr>Calibri</vt:lpstr>
      <vt:lpstr>Lucida Sans Unicode</vt:lpstr>
      <vt:lpstr>Tahoma</vt:lpstr>
      <vt:lpstr>Times New Roman</vt:lpstr>
      <vt:lpstr>Verdana</vt:lpstr>
      <vt:lpstr>Webdings</vt:lpstr>
      <vt:lpstr>1_Custom Design</vt:lpstr>
      <vt:lpstr>1_Blank</vt:lpstr>
      <vt:lpstr>PowerPoint Presentation</vt:lpstr>
      <vt:lpstr>PowerPoint Presentation</vt:lpstr>
      <vt:lpstr>SxP Package Work Group OSIR</vt:lpstr>
    </vt:vector>
  </TitlesOfParts>
  <Company>Micron Technology,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SXP Package Work Group</dc:title>
  <dc:subject>Template for PE JDP SOW</dc:subject>
  <dc:creator>Shojaie, Saeed</dc:creator>
  <cp:keywords>CTPClassification=CTP_NT</cp:keywords>
  <cp:lastModifiedBy>Kau, Derchang</cp:lastModifiedBy>
  <cp:revision>1281</cp:revision>
  <cp:lastPrinted>2001-04-11T21:27:24Z</cp:lastPrinted>
  <dcterms:created xsi:type="dcterms:W3CDTF">2005-12-15T21:24:07Z</dcterms:created>
  <dcterms:modified xsi:type="dcterms:W3CDTF">2018-05-29T22:02:44Z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0x01010056C1F46DCE9E2F4F9C406A5B31F187EA</vt:lpwstr>
  </property>
  <property fmtid="{D5CDD505-2E9C-101B-9397-08002B2CF9AE}" pid="4" name="ContentType">
    <vt:lpwstr>Document</vt:lpwstr>
  </property>
  <property fmtid="{D5CDD505-2E9C-101B-9397-08002B2CF9AE}" pid="5" name="TitusGUID">
    <vt:lpwstr>d3a048d5-556e-403d-8609-0ea6ae54b4d6</vt:lpwstr>
  </property>
  <property fmtid="{D5CDD505-2E9C-101B-9397-08002B2CF9AE}" pid="6" name="CTP_TimeStamp">
    <vt:lpwstr>2018-05-29 22:02:27Z</vt:lpwstr>
  </property>
  <property fmtid="{D5CDD505-2E9C-101B-9397-08002B2CF9AE}" pid="7" name="CTP_BU">
    <vt:lpwstr>NA</vt:lpwstr>
  </property>
  <property fmtid="{D5CDD505-2E9C-101B-9397-08002B2CF9AE}" pid="8" name="CTP_IDSID">
    <vt:lpwstr>NA</vt:lpwstr>
  </property>
  <property fmtid="{D5CDD505-2E9C-101B-9397-08002B2CF9AE}" pid="9" name="CTP_WWID">
    <vt:lpwstr>NA</vt:lpwstr>
  </property>
  <property fmtid="{D5CDD505-2E9C-101B-9397-08002B2CF9AE}" pid="10" name="CTPClassification">
    <vt:lpwstr>CTP_NT</vt:lpwstr>
  </property>
</Properties>
</file>