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9" r:id="rId7"/>
    <p:sldId id="258" r:id="rId8"/>
    <p:sldId id="268" r:id="rId9"/>
    <p:sldId id="265" r:id="rId10"/>
    <p:sldId id="267" r:id="rId11"/>
    <p:sldId id="262" r:id="rId12"/>
    <p:sldId id="263" r:id="rId13"/>
    <p:sldId id="264" r:id="rId14"/>
    <p:sldId id="266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63" d="100"/>
          <a:sy n="63" d="100"/>
        </p:scale>
        <p:origin x="88" y="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SSM Memory </a:t>
            </a:r>
            <a:r>
              <a:rPr lang="en-US" sz="3200" dirty="0" smtClean="0"/>
              <a:t>Switching F2F @ WW23.5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 and SSM device team, WW18.3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  <a:p>
            <a:r>
              <a:rPr lang="en-US" dirty="0" smtClean="0"/>
              <a:t>RWB </a:t>
            </a:r>
          </a:p>
          <a:p>
            <a:r>
              <a:rPr lang="en-US" dirty="0" smtClean="0"/>
              <a:t>Cell and Array Characterization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Imprint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066800"/>
            <a:ext cx="61722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“Forward” Imprint – SRS or RSR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69254" indent="0">
              <a:buNone/>
            </a:pPr>
            <a:r>
              <a:rPr lang="en-US" sz="1800" b="0" dirty="0">
                <a:latin typeface="Lucida Console" panose="020B0609040504020204" pitchFamily="49" charset="0"/>
              </a:rPr>
              <a:t>Do </a:t>
            </a:r>
            <a:r>
              <a:rPr lang="en-US" sz="1800" b="0" dirty="0" smtClean="0">
                <a:latin typeface="Lucida Console" panose="020B0609040504020204" pitchFamily="49" charset="0"/>
              </a:rPr>
              <a:t>PA : from </a:t>
            </a:r>
            <a:r>
              <a:rPr lang="en-US" sz="1800" b="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="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b="0" dirty="0" smtClean="0">
                <a:latin typeface="Lucida Console" panose="020B0609040504020204" pitchFamily="49" charset="0"/>
              </a:rPr>
              <a:t> to 30 to 100uA</a:t>
            </a:r>
            <a:r>
              <a:rPr lang="en-US" sz="1800" b="0" dirty="0">
                <a:latin typeface="Lucida Console" panose="020B0609040504020204" pitchFamily="49" charset="0"/>
              </a:rPr>
              <a:t/>
            </a:r>
            <a:br>
              <a:rPr lang="en-US" sz="1800" b="0" dirty="0">
                <a:latin typeface="Lucida Console" panose="020B0609040504020204" pitchFamily="49" charset="0"/>
              </a:rPr>
            </a:br>
            <a:r>
              <a:rPr lang="en-US" sz="1800" b="0" dirty="0">
                <a:latin typeface="Lucida Console" panose="020B0609040504020204" pitchFamily="49" charset="0"/>
              </a:rPr>
              <a:t> 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Do </a:t>
            </a:r>
            <a:r>
              <a:rPr lang="en-US" sz="1800" dirty="0" smtClean="0">
                <a:latin typeface="Lucida Console" panose="020B0609040504020204" pitchFamily="49" charset="0"/>
              </a:rPr>
              <a:t>C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from </a:t>
            </a:r>
            <a:r>
              <a:rPr lang="en-US" sz="1800" dirty="0" smtClean="0">
                <a:latin typeface="Lucida Console" panose="020B0609040504020204" pitchFamily="49" charset="0"/>
              </a:rPr>
              <a:t>1 </a:t>
            </a:r>
            <a:r>
              <a:rPr lang="en-US" sz="1800" dirty="0">
                <a:latin typeface="Lucida Console" panose="020B0609040504020204" pitchFamily="49" charset="0"/>
              </a:rPr>
              <a:t>to </a:t>
            </a:r>
            <a:r>
              <a:rPr lang="en-US" sz="1800" dirty="0" smtClean="0">
                <a:latin typeface="Lucida Console" panose="020B0609040504020204" pitchFamily="49" charset="0"/>
              </a:rPr>
              <a:t>1M Write pulses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{ 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Write+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on 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1,</a:t>
            </a:r>
            <a:r>
              <a:rPr lang="en-US" sz="1800" dirty="0" smtClean="0">
                <a:latin typeface="Lucida Console" panose="020B0609040504020204" pitchFamily="49" charset="0"/>
              </a:rPr>
              <a:t>3 for C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Write</a:t>
            </a:r>
            <a:r>
              <a:rPr lang="en-US" sz="1800" dirty="0">
                <a:latin typeface="Lucida Console" panose="020B0609040504020204" pitchFamily="49" charset="0"/>
              </a:rPr>
              <a:t>–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</a:t>
            </a: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2,</a:t>
            </a:r>
            <a:r>
              <a:rPr lang="en-US" sz="1800" dirty="0" smtClean="0">
                <a:latin typeface="Lucida Console" panose="020B0609040504020204" pitchFamily="49" charset="0"/>
              </a:rPr>
              <a:t>4 for C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GP1a,2a: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Read+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GP3a,4a: </a:t>
            </a:r>
            <a:r>
              <a:rPr lang="en-US" sz="1800" dirty="0">
                <a:latin typeface="Lucida Console" panose="020B0609040504020204" pitchFamily="49" charset="0"/>
              </a:rPr>
              <a:t>Read</a:t>
            </a:r>
            <a:r>
              <a:rPr lang="en-US" sz="1800" dirty="0" smtClean="0">
                <a:latin typeface="Lucida Console" panose="020B0609040504020204" pitchFamily="49" charset="0"/>
              </a:rPr>
              <a:t>–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Write– </a:t>
            </a:r>
            <a:r>
              <a:rPr lang="en-US" sz="1800" dirty="0" err="1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on </a:t>
            </a: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1b,</a:t>
            </a:r>
            <a:r>
              <a:rPr lang="en-US" sz="1800" dirty="0" smtClean="0">
                <a:latin typeface="Lucida Console" panose="020B0609040504020204" pitchFamily="49" charset="0"/>
              </a:rPr>
              <a:t>3b 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Write+ </a:t>
            </a:r>
            <a:r>
              <a:rPr lang="en-US" sz="1800" dirty="0" err="1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on </a:t>
            </a: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2b,</a:t>
            </a:r>
            <a:r>
              <a:rPr lang="en-US" sz="1800" dirty="0" smtClean="0">
                <a:latin typeface="Lucida Console" panose="020B0609040504020204" pitchFamily="49" charset="0"/>
              </a:rPr>
              <a:t>4b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GP1b,2b: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Read+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GP3b,4b: </a:t>
            </a:r>
            <a:r>
              <a:rPr lang="en-US" sz="1800" dirty="0">
                <a:latin typeface="Lucida Console" panose="020B0609040504020204" pitchFamily="49" charset="0"/>
              </a:rPr>
              <a:t>Read–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One cycle –/+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on 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1c,</a:t>
            </a:r>
            <a:r>
              <a:rPr lang="en-US" sz="1800" dirty="0" smtClean="0">
                <a:latin typeface="Lucida Console" panose="020B0609040504020204" pitchFamily="49" charset="0"/>
              </a:rPr>
              <a:t>3c </a:t>
            </a:r>
            <a:endParaRPr lang="en-US" sz="1800" baseline="-25000" dirty="0" smtClean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One cycle +/–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</a:t>
            </a: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2c,</a:t>
            </a:r>
            <a:r>
              <a:rPr lang="en-US" sz="1800" dirty="0" smtClean="0">
                <a:latin typeface="Lucida Console" panose="020B0609040504020204" pitchFamily="49" charset="0"/>
              </a:rPr>
              <a:t>4c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GP1c,2c: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Read+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GP3c,4c: </a:t>
            </a:r>
            <a:r>
              <a:rPr lang="en-US" sz="1800" dirty="0">
                <a:latin typeface="Lucida Console" panose="020B0609040504020204" pitchFamily="49" charset="0"/>
              </a:rPr>
              <a:t>Read</a:t>
            </a:r>
            <a:r>
              <a:rPr lang="en-US" sz="1800" dirty="0" smtClean="0">
                <a:latin typeface="Lucida Console" panose="020B0609040504020204" pitchFamily="49" charset="0"/>
              </a:rPr>
              <a:t>–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  <a:ea typeface="Cambria Math" panose="02040503050406030204" pitchFamily="18" charset="0"/>
              </a:rPr>
              <a:t>  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}</a:t>
            </a:r>
            <a:endParaRPr lang="en-US" sz="1800" dirty="0">
              <a:latin typeface="Lucida Console" panose="020B0609040504020204" pitchFamily="49" charset="0"/>
              <a:ea typeface="Cambria Math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43600" y="1066800"/>
            <a:ext cx="62484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“Reverse” Imprint – SSR or RRS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9254" indent="0">
              <a:buNone/>
            </a:pPr>
            <a:r>
              <a:rPr lang="en-US" sz="1800" b="0" dirty="0">
                <a:latin typeface="Lucida Console" panose="020B0609040504020204" pitchFamily="49" charset="0"/>
              </a:rPr>
              <a:t>Do PA : from </a:t>
            </a:r>
            <a:r>
              <a:rPr lang="en-US" sz="1800" b="0" dirty="0" err="1">
                <a:latin typeface="Lucida Console" panose="020B0609040504020204" pitchFamily="49" charset="0"/>
              </a:rPr>
              <a:t>PA</a:t>
            </a:r>
            <a:r>
              <a:rPr lang="en-US" sz="1800" b="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b="0" dirty="0">
                <a:latin typeface="Lucida Console" panose="020B0609040504020204" pitchFamily="49" charset="0"/>
              </a:rPr>
              <a:t> to 30 to 100uA</a:t>
            </a:r>
            <a:br>
              <a:rPr lang="en-US" sz="1800" b="0" dirty="0">
                <a:latin typeface="Lucida Console" panose="020B0609040504020204" pitchFamily="49" charset="0"/>
              </a:rPr>
            </a:br>
            <a:r>
              <a:rPr lang="en-US" sz="1800" b="0" dirty="0">
                <a:latin typeface="Lucida Console" panose="020B0609040504020204" pitchFamily="49" charset="0"/>
              </a:rPr>
              <a:t> 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Do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from 1 to 1M Write pulses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{ 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Write+ </a:t>
            </a:r>
            <a:r>
              <a:rPr lang="en-US" sz="1800" dirty="0" err="1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1,</a:t>
            </a:r>
            <a:r>
              <a:rPr lang="en-US" sz="1800" dirty="0">
                <a:latin typeface="Lucida Console" panose="020B0609040504020204" pitchFamily="49" charset="0"/>
              </a:rPr>
              <a:t>3 for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Write– </a:t>
            </a:r>
            <a:r>
              <a:rPr lang="en-US" sz="1800" dirty="0" err="1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2,</a:t>
            </a:r>
            <a:r>
              <a:rPr lang="en-US" sz="1800" dirty="0">
                <a:latin typeface="Lucida Console" panose="020B0609040504020204" pitchFamily="49" charset="0"/>
              </a:rPr>
              <a:t>4 for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</a:p>
          <a:p>
            <a:pPr marL="1108070" lvl="2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GP1a,2a: Read+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GP3a,4a: Read–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</a:t>
            </a:r>
            <a:r>
              <a:rPr lang="en-US" sz="1800" dirty="0" smtClean="0">
                <a:latin typeface="Lucida Console" panose="020B0609040504020204" pitchFamily="49" charset="0"/>
              </a:rPr>
              <a:t>Write+ </a:t>
            </a:r>
            <a:r>
              <a:rPr lang="en-US" sz="1800" dirty="0" err="1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1b,</a:t>
            </a:r>
            <a:r>
              <a:rPr lang="en-US" sz="1800" dirty="0">
                <a:latin typeface="Lucida Console" panose="020B0609040504020204" pitchFamily="49" charset="0"/>
              </a:rPr>
              <a:t>3b 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</a:t>
            </a:r>
            <a:r>
              <a:rPr lang="en-US" sz="1800" dirty="0" smtClean="0">
                <a:latin typeface="Lucida Console" panose="020B0609040504020204" pitchFamily="49" charset="0"/>
              </a:rPr>
              <a:t>Write–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2b,</a:t>
            </a:r>
            <a:r>
              <a:rPr lang="en-US" sz="1800" dirty="0">
                <a:latin typeface="Lucida Console" panose="020B0609040504020204" pitchFamily="49" charset="0"/>
              </a:rPr>
              <a:t>4b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GP1b,2b: Read+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GP3b,4b: Read–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cycle </a:t>
            </a:r>
            <a:r>
              <a:rPr lang="en-US" sz="1800" dirty="0" smtClean="0">
                <a:latin typeface="Lucida Console" panose="020B0609040504020204" pitchFamily="49" charset="0"/>
              </a:rPr>
              <a:t>+/–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1c,</a:t>
            </a:r>
            <a:r>
              <a:rPr lang="en-US" sz="1800" dirty="0">
                <a:latin typeface="Lucida Console" panose="020B0609040504020204" pitchFamily="49" charset="0"/>
              </a:rPr>
              <a:t>3c 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One cycle </a:t>
            </a:r>
            <a:r>
              <a:rPr lang="en-US" sz="1800" dirty="0" smtClean="0">
                <a:latin typeface="Lucida Console" panose="020B0609040504020204" pitchFamily="49" charset="0"/>
              </a:rPr>
              <a:t>–/+ </a:t>
            </a:r>
            <a:r>
              <a:rPr lang="en-US" sz="1800" dirty="0" err="1" smtClean="0">
                <a:latin typeface="Lucida Console" panose="020B0609040504020204" pitchFamily="49" charset="0"/>
              </a:rPr>
              <a:t>PA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2c,</a:t>
            </a:r>
            <a:r>
              <a:rPr lang="en-US" sz="1800" dirty="0">
                <a:latin typeface="Lucida Console" panose="020B0609040504020204" pitchFamily="49" charset="0"/>
              </a:rPr>
              <a:t>4c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GP1c,2c: Read+</a:t>
            </a:r>
          </a:p>
          <a:p>
            <a:pPr marL="1108070" lvl="2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GP3c,4c: Read–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  </a:t>
            </a:r>
            <a:r>
              <a:rPr lang="en-US" sz="1800" dirty="0">
                <a:latin typeface="Lucida Console" panose="020B0609040504020204" pitchFamily="49" charset="0"/>
                <a:ea typeface="Cambria Math" panose="020405030504060302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7685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Endurance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Do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from 1 to 10M FW pulses</a:t>
            </a:r>
          </a:p>
          <a:p>
            <a:pPr marL="138509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{ 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1,</a:t>
            </a:r>
            <a:r>
              <a:rPr lang="en-US" sz="1800" dirty="0">
                <a:latin typeface="Lucida Console" panose="020B0609040504020204" pitchFamily="49" charset="0"/>
              </a:rPr>
              <a:t>3 : FF+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2,</a:t>
            </a:r>
            <a:r>
              <a:rPr lang="en-US" sz="1800" dirty="0">
                <a:latin typeface="Lucida Console" panose="020B0609040504020204" pitchFamily="49" charset="0"/>
              </a:rPr>
              <a:t>4 : FF-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FW </a:t>
            </a:r>
            <a:r>
              <a:rPr lang="en-US" sz="1800" dirty="0" smtClean="0">
                <a:latin typeface="Lucida Console" panose="020B0609040504020204" pitchFamily="49" charset="0"/>
              </a:rPr>
              <a:t>GP1~4 </a:t>
            </a:r>
            <a:r>
              <a:rPr lang="en-US" sz="1800" dirty="0">
                <a:latin typeface="Lucida Console" panose="020B0609040504020204" pitchFamily="49" charset="0"/>
              </a:rPr>
              <a:t>for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1 W+ 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1a,2b,</a:t>
            </a:r>
            <a:r>
              <a:rPr lang="en-US" sz="1800" dirty="0">
                <a:latin typeface="Lucida Console" panose="020B0609040504020204" pitchFamily="49" charset="0"/>
              </a:rPr>
              <a:t>3a,4b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1 W- 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1b,2a,</a:t>
            </a:r>
            <a:r>
              <a:rPr lang="en-US" sz="1800" dirty="0">
                <a:latin typeface="Lucida Console" panose="020B0609040504020204" pitchFamily="49" charset="0"/>
              </a:rPr>
              <a:t>3b,4a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GP1,2: Read+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GP3,4: Read–</a:t>
            </a:r>
          </a:p>
          <a:p>
            <a:pPr marL="138509" indent="0">
              <a:buNone/>
            </a:pPr>
            <a:r>
              <a:rPr lang="en-US" sz="1800" dirty="0">
                <a:latin typeface="Lucida Console" panose="020B0609040504020204" pitchFamily="49" charset="0"/>
                <a:ea typeface="Cambria Math" panose="02040503050406030204" pitchFamily="18" charset="0"/>
              </a:rPr>
              <a:t>  }</a:t>
            </a:r>
          </a:p>
          <a:p>
            <a:pPr marL="623290" lvl="1" indent="0">
              <a:buNone/>
            </a:pPr>
            <a:endParaRPr lang="en-US" sz="1800" dirty="0">
              <a:latin typeface="Lucida Console" panose="020B0609040504020204" pitchFamily="49" charset="0"/>
              <a:ea typeface="Cambria Math" panose="020405030504060302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377796"/>
              </p:ext>
            </p:extLst>
          </p:nvPr>
        </p:nvGraphicFramePr>
        <p:xfrm>
          <a:off x="1133894" y="1219200"/>
          <a:ext cx="9915106" cy="339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068"/>
                <a:gridCol w="1597343"/>
                <a:gridCol w="1335405"/>
                <a:gridCol w="65692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Topics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Owners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Coverage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Agostino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SR71 </a:t>
                      </a:r>
                      <a:r>
                        <a:rPr lang="en-US" dirty="0" smtClean="0"/>
                        <a:t>CR5.3, PR3 Quantification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Basics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Fuga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r>
                        <a:rPr lang="en-US" baseline="0" dirty="0" smtClean="0"/>
                        <a:t> Curves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Drift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Enzo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UnBias</a:t>
                      </a:r>
                      <a:r>
                        <a:rPr lang="en-US" baseline="0" dirty="0" smtClean="0"/>
                        <a:t> vs. biased drift of set vs. </a:t>
                      </a:r>
                      <a:r>
                        <a:rPr lang="en-US" baseline="0" smtClean="0"/>
                        <a:t>reset </a:t>
                      </a:r>
                      <a:r>
                        <a:rPr lang="en-US" baseline="0" dirty="0" smtClean="0"/>
                        <a:t>states</a:t>
                      </a:r>
                      <a:endParaRPr lang="en-US" baseline="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Disturb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Enzo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r>
                        <a:rPr lang="en-US" baseline="0" dirty="0" smtClean="0"/>
                        <a:t> and Set State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Imprint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Enzo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Imprint </a:t>
                      </a:r>
                      <a:r>
                        <a:rPr lang="en-US" baseline="0" dirty="0" smtClean="0"/>
                        <a:t>Char: SRS, RSR, SSR, RRS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Endurance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Enzo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Cycling</a:t>
                      </a:r>
                      <a:r>
                        <a:rPr lang="en-US" baseline="0" dirty="0" smtClean="0"/>
                        <a:t> Bathtub Curve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RWB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Agostino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DTS Rev 1.0, S24S S/R gap and Strategy to </a:t>
                      </a:r>
                      <a:r>
                        <a:rPr lang="en-US" baseline="0" dirty="0" err="1" smtClean="0"/>
                        <a:t>Qual</a:t>
                      </a:r>
                      <a:endParaRPr lang="en-US" baseline="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RWB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5181600"/>
          </a:xfrm>
        </p:spPr>
        <p:txBody>
          <a:bodyPr/>
          <a:lstStyle/>
          <a:p>
            <a:r>
              <a:rPr lang="en-US" sz="3200" dirty="0" smtClean="0"/>
              <a:t>RWB Model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 smtClean="0"/>
              <a:t>PR3</a:t>
            </a:r>
          </a:p>
          <a:p>
            <a:r>
              <a:rPr lang="en-US" sz="3200" dirty="0" smtClean="0"/>
              <a:t>CR5.3 and Alloy14</a:t>
            </a:r>
          </a:p>
          <a:p>
            <a:endParaRPr lang="en-US" sz="3200" dirty="0"/>
          </a:p>
          <a:p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722050"/>
              </p:ext>
            </p:extLst>
          </p:nvPr>
        </p:nvGraphicFramePr>
        <p:xfrm>
          <a:off x="1470039" y="1905000"/>
          <a:ext cx="979054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Worksheet" r:id="rId3" imgW="6731020" imgH="1466850" progId="Excel.Sheet.12">
                  <p:embed/>
                </p:oleObj>
              </mc:Choice>
              <mc:Fallback>
                <p:oleObj name="Worksheet" r:id="rId3" imgW="6731020" imgH="14668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0039" y="1905000"/>
                        <a:ext cx="9790545" cy="213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13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10744200" cy="4876800"/>
          </a:xfrm>
        </p:spPr>
        <p:txBody>
          <a:bodyPr/>
          <a:lstStyle/>
          <a:p>
            <a:r>
              <a:rPr lang="en-US" sz="2000" dirty="0"/>
              <a:t>Four Quadrant </a:t>
            </a:r>
            <a:r>
              <a:rPr lang="en-US" sz="2000" dirty="0" smtClean="0"/>
              <a:t>Transfer curve characterization: </a:t>
            </a:r>
            <a:r>
              <a:rPr lang="en-US" sz="2000" dirty="0"/>
              <a:t>Write Polarity vs. Read Polarity </a:t>
            </a:r>
            <a:endParaRPr lang="en-US" sz="2000" dirty="0" smtClean="0"/>
          </a:p>
          <a:p>
            <a:pPr lvl="0"/>
            <a:r>
              <a:rPr lang="en-US" sz="2000" dirty="0" smtClean="0"/>
              <a:t>Write: </a:t>
            </a:r>
            <a:endParaRPr lang="en-US" sz="2000" dirty="0"/>
          </a:p>
          <a:p>
            <a:pPr lvl="1"/>
            <a:r>
              <a:rPr lang="en-US" sz="2000" dirty="0"/>
              <a:t>Stimulus # 1: On-state contour based on On-state current  and Duration from -30C to +110C</a:t>
            </a:r>
          </a:p>
          <a:p>
            <a:pPr lvl="1"/>
            <a:r>
              <a:rPr lang="en-US" sz="2000" dirty="0"/>
              <a:t>Stimulus # 2: </a:t>
            </a:r>
            <a:r>
              <a:rPr lang="en-US" sz="2000" dirty="0" err="1"/>
              <a:t>SubVt</a:t>
            </a:r>
            <a:r>
              <a:rPr lang="en-US" sz="2000" dirty="0"/>
              <a:t> bias and duration from 25C to 300C</a:t>
            </a:r>
          </a:p>
          <a:p>
            <a:pPr lvl="0"/>
            <a:r>
              <a:rPr lang="en-US" sz="2000" dirty="0"/>
              <a:t>Read:</a:t>
            </a:r>
          </a:p>
          <a:p>
            <a:pPr lvl="1"/>
            <a:r>
              <a:rPr lang="en-US" sz="2000" dirty="0"/>
              <a:t>V</a:t>
            </a:r>
            <a:r>
              <a:rPr lang="en-US" sz="2000" baseline="-25000" dirty="0"/>
              <a:t>TH</a:t>
            </a:r>
            <a:endParaRPr lang="en-US" sz="2000" dirty="0"/>
          </a:p>
          <a:p>
            <a:pPr lvl="1"/>
            <a:r>
              <a:rPr lang="en-US" sz="2000" dirty="0" err="1"/>
              <a:t>SubVt</a:t>
            </a:r>
            <a:r>
              <a:rPr lang="en-US" sz="2000" dirty="0"/>
              <a:t> I-V scan: V@10nA, S1, S2, I</a:t>
            </a:r>
            <a:r>
              <a:rPr lang="en-US" sz="2000" baseline="-25000" dirty="0"/>
              <a:t>0</a:t>
            </a:r>
            <a:r>
              <a:rPr lang="en-US" sz="2000" dirty="0"/>
              <a:t>, I</a:t>
            </a:r>
            <a:r>
              <a:rPr lang="en-US" sz="2000" baseline="-25000" dirty="0"/>
              <a:t>TH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On-State I-V: V</a:t>
            </a:r>
            <a:r>
              <a:rPr lang="en-US" sz="2000" baseline="-25000" dirty="0"/>
              <a:t>ON</a:t>
            </a:r>
            <a:r>
              <a:rPr lang="en-US" sz="2000" dirty="0"/>
              <a:t>@I</a:t>
            </a:r>
            <a:r>
              <a:rPr lang="en-US" sz="2000" baseline="-25000" dirty="0"/>
              <a:t>ON</a:t>
            </a:r>
            <a:r>
              <a:rPr lang="en-US" sz="2000" dirty="0"/>
              <a:t>, </a:t>
            </a:r>
            <a:r>
              <a:rPr lang="en-US" sz="2000" dirty="0" err="1"/>
              <a:t>r</a:t>
            </a:r>
            <a:r>
              <a:rPr lang="en-US" sz="2000" baseline="-25000" dirty="0" err="1"/>
              <a:t>ON</a:t>
            </a:r>
            <a:r>
              <a:rPr lang="en-US" sz="2000" dirty="0"/>
              <a:t>, V</a:t>
            </a:r>
            <a:r>
              <a:rPr lang="en-US" sz="2000" baseline="-25000" dirty="0"/>
              <a:t>OFFSET</a:t>
            </a:r>
            <a:r>
              <a:rPr lang="en-US" sz="2000" dirty="0"/>
              <a:t>, V*, I*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21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309024"/>
              </p:ext>
            </p:extLst>
          </p:nvPr>
        </p:nvGraphicFramePr>
        <p:xfrm>
          <a:off x="609600" y="1752600"/>
          <a:ext cx="10928942" cy="3582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343"/>
                <a:gridCol w="1900555"/>
                <a:gridCol w="3741102"/>
                <a:gridCol w="2464074"/>
                <a:gridCol w="1225868"/>
              </a:tblGrid>
              <a:tr h="565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PreCon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Stess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 Prep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</a:t>
                      </a:r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565313">
                <a:tc>
                  <a:txBody>
                    <a:bodyPr/>
                    <a:lstStyle/>
                    <a:p>
                      <a:r>
                        <a:rPr lang="en-US" dirty="0" smtClean="0"/>
                        <a:t>UD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r>
                        <a:rPr lang="en-US" baseline="0" dirty="0" smtClean="0"/>
                        <a:t> vs. </a:t>
                      </a:r>
                      <a:r>
                        <a:rPr lang="en-US" dirty="0" smtClean="0"/>
                        <a:t>Set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1us to 48Hr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Histo</a:t>
                      </a:r>
                      <a:endParaRPr lang="en-US" dirty="0"/>
                    </a:p>
                  </a:txBody>
                  <a:tcPr anchor="ctr"/>
                </a:tc>
              </a:tr>
              <a:tr h="565313">
                <a:tc>
                  <a:txBody>
                    <a:bodyPr/>
                    <a:lstStyle/>
                    <a:p>
                      <a:r>
                        <a:rPr lang="en-US" dirty="0" smtClean="0"/>
                        <a:t>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vs. </a:t>
                      </a:r>
                      <a:r>
                        <a:rPr lang="en-US" dirty="0" smtClean="0"/>
                        <a:t>Set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±</a:t>
                      </a:r>
                      <a:r>
                        <a:rPr lang="en-US" dirty="0" err="1" smtClean="0"/>
                        <a:t>SubVt</a:t>
                      </a:r>
                      <a:r>
                        <a:rPr lang="en-US" dirty="0" smtClean="0"/>
                        <a:t> bias, 1us </a:t>
                      </a:r>
                      <a:r>
                        <a:rPr lang="en-US" dirty="0" smtClean="0"/>
                        <a:t>to </a:t>
                      </a:r>
                      <a:r>
                        <a:rPr lang="en-US" dirty="0" smtClean="0"/>
                        <a:t>10s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Histo</a:t>
                      </a:r>
                      <a:endParaRPr lang="en-US" dirty="0"/>
                    </a:p>
                  </a:txBody>
                  <a:tcPr anchor="ctr"/>
                </a:tc>
              </a:tr>
              <a:tr h="565313">
                <a:tc>
                  <a:txBody>
                    <a:bodyPr/>
                    <a:lstStyle/>
                    <a:p>
                      <a:r>
                        <a:rPr lang="en-US" dirty="0" smtClean="0"/>
                        <a:t>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 vs. Set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VDM,</a:t>
                      </a:r>
                      <a:r>
                        <a:rPr lang="en-US" baseline="0" dirty="0" smtClean="0"/>
                        <a:t> 1 to 1M reads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Vt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Histo</a:t>
                      </a:r>
                      <a:endParaRPr lang="en-US" dirty="0" smtClean="0"/>
                    </a:p>
                  </a:txBody>
                  <a:tcPr anchor="ctr"/>
                </a:tc>
              </a:tr>
              <a:tr h="565313">
                <a:tc>
                  <a:txBody>
                    <a:bodyPr/>
                    <a:lstStyle/>
                    <a:p>
                      <a:r>
                        <a:rPr lang="en-US" dirty="0" smtClean="0"/>
                        <a:t>Imprint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 vs. Set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SoS</a:t>
                      </a:r>
                      <a:r>
                        <a:rPr lang="en-US" dirty="0" smtClean="0"/>
                        <a:t> vs.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RoR</a:t>
                      </a:r>
                      <a:r>
                        <a:rPr lang="en-US" baseline="0" dirty="0" smtClean="0"/>
                        <a:t>, 1 to 1M writes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SRS</a:t>
                      </a:r>
                      <a:r>
                        <a:rPr lang="en-US" baseline="0" dirty="0" smtClean="0"/>
                        <a:t> vs. RSR vs. SSR vs. RRS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Histo</a:t>
                      </a:r>
                      <a:endParaRPr lang="en-US" dirty="0"/>
                    </a:p>
                  </a:txBody>
                  <a:tcPr anchor="ctr"/>
                </a:tc>
              </a:tr>
              <a:tr h="565313">
                <a:tc>
                  <a:txBody>
                    <a:bodyPr/>
                    <a:lstStyle/>
                    <a:p>
                      <a:r>
                        <a:rPr lang="en-US" dirty="0" smtClean="0"/>
                        <a:t>Endurance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±</a:t>
                      </a:r>
                      <a:r>
                        <a:rPr lang="en-US" dirty="0" smtClean="0"/>
                        <a:t>FF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to 10M FW (</a:t>
                      </a:r>
                      <a:r>
                        <a:rPr lang="en-US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±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0" dirty="0" smtClean="0"/>
                        <a:t> cycling)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r>
                        <a:rPr lang="en-US" baseline="0" dirty="0" smtClean="0"/>
                        <a:t> vs. Reset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Histo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Char Flow</a:t>
            </a:r>
            <a:endParaRPr lang="en-US" dirty="0"/>
          </a:p>
        </p:txBody>
      </p:sp>
      <p:sp>
        <p:nvSpPr>
          <p:cNvPr id="7" name="Notched Right Arrow 6"/>
          <p:cNvSpPr/>
          <p:nvPr/>
        </p:nvSpPr>
        <p:spPr>
          <a:xfrm>
            <a:off x="3505200" y="1905000"/>
            <a:ext cx="482602" cy="3429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otched Right Arrow 7"/>
          <p:cNvSpPr/>
          <p:nvPr/>
        </p:nvSpPr>
        <p:spPr>
          <a:xfrm>
            <a:off x="6248400" y="1905000"/>
            <a:ext cx="482602" cy="3429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otched Right Arrow 8"/>
          <p:cNvSpPr/>
          <p:nvPr/>
        </p:nvSpPr>
        <p:spPr>
          <a:xfrm>
            <a:off x="9220200" y="1905000"/>
            <a:ext cx="482602" cy="3429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1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</a:t>
            </a:r>
            <a:r>
              <a:rPr lang="en-US" dirty="0" smtClean="0"/>
              <a:t>Characterization, detailed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276313"/>
              </p:ext>
            </p:extLst>
          </p:nvPr>
        </p:nvGraphicFramePr>
        <p:xfrm>
          <a:off x="1143000" y="1003924"/>
          <a:ext cx="10363200" cy="5396875"/>
        </p:xfrm>
        <a:graphic>
          <a:graphicData uri="http://schemas.openxmlformats.org/drawingml/2006/table">
            <a:tbl>
              <a:tblPr/>
              <a:tblGrid>
                <a:gridCol w="1478387"/>
                <a:gridCol w="855145"/>
                <a:gridCol w="927615"/>
                <a:gridCol w="2362520"/>
                <a:gridCol w="1101543"/>
                <a:gridCol w="869639"/>
                <a:gridCol w="2768351"/>
              </a:tblGrid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PreCondition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Relaiability Stress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Out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Unbiased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unbiased from 1us to 48Hr@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 Reset             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Unbiased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unbiased from 1us to 48Hr@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 Set                  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SubVt bias+ from 1us to 10s@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Reset    Bias+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SubVt bias+ from 1us to 10s@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Set        Bias+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SubVt bias- from 1us to 10s@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Reset    Bias- 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-- Biased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SubVt bias- from 1us to 10s@ 85C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Set        Bias-       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Disturb -- Reset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Vdm-  from 1 to 1M read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Reset   Read-                 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Disturb -- Set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Vdm-  from 1 to 1M read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Set       Read+                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RSR (1)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SRS (1)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RSR (2)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SRS (2)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- / 1W+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RSR (3)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Forward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+ /1 W-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SRS (3)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RRS (1)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SSR (1)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RRS (2)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SSR (2)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Write+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+ /1 W-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RESET RRS (3)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-- Reverse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  from 1 to 1M write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 - / 1W+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Imprint       SET      SSR (3)  VtHisto-    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Endurance -- FF+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FW from 1 to 10M (End +)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Endruance  FF+   Reset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Endurance -- FF-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FW from 1 to 10M (End -)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Endruance  FF-    Set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Endurance -- FF+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FW from 1 to 10M (End -)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Endruance  FF+   Set           VtHisto-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8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Endurance -- FF-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FW from 1 to 10M (End +)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Histo-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Endruance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FF-    Reset      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VtHisto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6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0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Drift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/>
              <a:t>Unbiased Drift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69254" indent="0">
              <a:buNone/>
            </a:pPr>
            <a:r>
              <a:rPr lang="en-US" sz="1800" b="0" dirty="0" smtClean="0">
                <a:latin typeface="Lucida Console" panose="020B0609040504020204" pitchFamily="49" charset="0"/>
              </a:rPr>
              <a:t>Do </a:t>
            </a:r>
            <a:r>
              <a:rPr lang="en-US" sz="1800" b="0" dirty="0" err="1" smtClean="0">
                <a:latin typeface="Lucida Console" panose="020B0609040504020204" pitchFamily="49" charset="0"/>
              </a:rPr>
              <a:t>t</a:t>
            </a:r>
            <a:r>
              <a:rPr lang="en-US" sz="1800" b="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b="0" dirty="0" smtClean="0">
                <a:latin typeface="Lucida Console" panose="020B0609040504020204" pitchFamily="49" charset="0"/>
              </a:rPr>
              <a:t> from 1us to 48hr</a:t>
            </a:r>
            <a:br>
              <a:rPr lang="en-US" sz="1800" b="0" dirty="0" smtClean="0">
                <a:latin typeface="Lucida Console" panose="020B0609040504020204" pitchFamily="49" charset="0"/>
              </a:rPr>
            </a:br>
            <a:r>
              <a:rPr lang="en-US" sz="1800" b="0" dirty="0" smtClean="0">
                <a:latin typeface="Lucida Console" panose="020B0609040504020204" pitchFamily="49" charset="0"/>
              </a:rPr>
              <a:t>  {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</a:t>
            </a:r>
            <a:r>
              <a:rPr lang="en-US" sz="1800" dirty="0" smtClean="0">
                <a:latin typeface="Lucida Console" panose="020B0609040504020204" pitchFamily="49" charset="0"/>
              </a:rPr>
              <a:t>,3: </a:t>
            </a:r>
            <a:r>
              <a:rPr lang="en-US" sz="1800" dirty="0" err="1" smtClean="0"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+</a:t>
            </a:r>
            <a:endParaRPr lang="en-US" sz="1800" dirty="0">
              <a:latin typeface="Lucida Console" panose="020B0609040504020204" pitchFamily="49" charset="0"/>
              <a:ea typeface="Cambria Math" panose="02040503050406030204" pitchFamily="18" charset="0"/>
            </a:endParaRP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</a:t>
            </a:r>
            <a:r>
              <a:rPr lang="en-US" sz="1800" dirty="0" smtClean="0">
                <a:latin typeface="Lucida Console" panose="020B0609040504020204" pitchFamily="49" charset="0"/>
              </a:rPr>
              <a:t>,4: </a:t>
            </a:r>
            <a:r>
              <a:rPr lang="en-US" sz="1800" dirty="0" err="1" smtClean="0"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–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Wait </a:t>
            </a:r>
            <a:r>
              <a:rPr lang="en-US" sz="1800" dirty="0" err="1" smtClean="0">
                <a:latin typeface="Lucida Console" panose="020B0609040504020204" pitchFamily="49" charset="0"/>
              </a:rPr>
              <a:t>t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GP1,2: Read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  <a:ea typeface="Cambria Math" panose="02040503050406030204" pitchFamily="18" charset="0"/>
              </a:rPr>
              <a:t>+ </a:t>
            </a:r>
            <a:endParaRPr lang="en-US" sz="1800" dirty="0">
              <a:solidFill>
                <a:schemeClr val="bg1">
                  <a:lumMod val="65000"/>
                </a:schemeClr>
              </a:solidFill>
              <a:latin typeface="Lucida Console" panose="020B0609040504020204" pitchFamily="49" charset="0"/>
              <a:ea typeface="Cambria Math" panose="02040503050406030204" pitchFamily="18" charset="0"/>
            </a:endParaRP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GP3,4: Read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–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60325" indent="0">
              <a:buNone/>
            </a:pPr>
            <a:r>
              <a:rPr lang="en-US" sz="1800" b="0" dirty="0" smtClean="0">
                <a:latin typeface="Lucida Console" panose="020B0609040504020204" pitchFamily="49" charset="0"/>
              </a:rPr>
              <a:t>  }</a:t>
            </a:r>
          </a:p>
          <a:p>
            <a:pPr marL="60325" indent="0">
              <a:buNone/>
            </a:pPr>
            <a:r>
              <a:rPr lang="en-US" sz="1800" b="0" dirty="0" smtClean="0">
                <a:latin typeface="Lucida Console" panose="020B0609040504020204" pitchFamily="49" charset="0"/>
              </a:rPr>
              <a:t> 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Unbiased Drift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9254" indent="0">
              <a:buNone/>
            </a:pPr>
            <a:r>
              <a:rPr lang="en-US" sz="1800" b="0" dirty="0" smtClean="0">
                <a:latin typeface="Lucida Console" panose="020B0609040504020204" pitchFamily="49" charset="0"/>
              </a:rPr>
              <a:t>Do </a:t>
            </a:r>
            <a:r>
              <a:rPr lang="en-US" sz="1800" b="0" dirty="0" err="1" smtClean="0">
                <a:latin typeface="Lucida Console" panose="020B0609040504020204" pitchFamily="49" charset="0"/>
              </a:rPr>
              <a:t>V</a:t>
            </a:r>
            <a:r>
              <a:rPr lang="en-US" sz="1800" b="0" baseline="-25000" dirty="0" err="1" smtClean="0">
                <a:latin typeface="Lucida Console" panose="020B0609040504020204" pitchFamily="49" charset="0"/>
              </a:rPr>
              <a:t>inh</a:t>
            </a:r>
            <a:r>
              <a:rPr lang="en-US" sz="1800" b="0" dirty="0" smtClean="0">
                <a:latin typeface="Lucida Console" panose="020B0609040504020204" pitchFamily="49" charset="0"/>
              </a:rPr>
              <a:t> from 3.2V to 3.8V</a:t>
            </a:r>
            <a:br>
              <a:rPr lang="en-US" sz="1800" b="0" dirty="0" smtClean="0">
                <a:latin typeface="Lucida Console" panose="020B0609040504020204" pitchFamily="49" charset="0"/>
              </a:rPr>
            </a:br>
            <a:r>
              <a:rPr lang="en-US" sz="1800" b="0" dirty="0" smtClean="0">
                <a:latin typeface="Lucida Console" panose="020B0609040504020204" pitchFamily="49" charset="0"/>
              </a:rPr>
              <a:t>  {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Do </a:t>
            </a:r>
            <a:r>
              <a:rPr lang="en-US" sz="1800" dirty="0" err="1" smtClean="0">
                <a:latin typeface="Lucida Console" panose="020B0609040504020204" pitchFamily="49" charset="0"/>
              </a:rPr>
              <a:t>t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from 1us to 10s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  { 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</a:t>
            </a:r>
            <a:r>
              <a:rPr lang="en-US" sz="1800" dirty="0" smtClean="0">
                <a:latin typeface="Lucida Console" panose="020B0609040504020204" pitchFamily="49" charset="0"/>
              </a:rPr>
              <a:t>,3,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5</a:t>
            </a:r>
            <a:r>
              <a:rPr lang="en-US" sz="1800" dirty="0" smtClean="0">
                <a:latin typeface="Lucida Console" panose="020B0609040504020204" pitchFamily="49" charset="0"/>
              </a:rPr>
              <a:t>,7: </a:t>
            </a:r>
            <a:r>
              <a:rPr lang="en-US" sz="1800" dirty="0" err="1" smtClean="0"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latin typeface="Lucida Console" panose="020B0609040504020204" pitchFamily="49" charset="0"/>
              </a:rPr>
              <a:t>+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</a:t>
            </a:r>
            <a:r>
              <a:rPr lang="en-US" sz="1800" dirty="0" smtClean="0">
                <a:latin typeface="Lucida Console" panose="020B0609040504020204" pitchFamily="49" charset="0"/>
              </a:rPr>
              <a:t>,4,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6</a:t>
            </a:r>
            <a:r>
              <a:rPr lang="en-US" sz="1800" dirty="0" smtClean="0">
                <a:latin typeface="Lucida Console" panose="020B0609040504020204" pitchFamily="49" charset="0"/>
              </a:rPr>
              <a:t>,8: </a:t>
            </a:r>
            <a:r>
              <a:rPr lang="en-US" sz="1800" dirty="0" err="1" smtClean="0"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latin typeface="Lucida Console" panose="020B0609040504020204" pitchFamily="49" charset="0"/>
              </a:rPr>
              <a:t>– 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err="1" smtClean="0">
                <a:latin typeface="Lucida Console" panose="020B0609040504020204" pitchFamily="49" charset="0"/>
              </a:rPr>
              <a:t>V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inh</a:t>
            </a:r>
            <a:r>
              <a:rPr lang="en-US" sz="1800" dirty="0" smtClean="0">
                <a:latin typeface="Lucida Console" panose="020B0609040504020204" pitchFamily="49" charset="0"/>
              </a:rPr>
              <a:t>+ Bias on GP1~4 for </a:t>
            </a:r>
            <a:r>
              <a:rPr lang="en-US" sz="1800" dirty="0" err="1" smtClean="0">
                <a:latin typeface="Lucida Console" panose="020B0609040504020204" pitchFamily="49" charset="0"/>
              </a:rPr>
              <a:t>t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err="1" smtClean="0">
                <a:latin typeface="Lucida Console" panose="020B0609040504020204" pitchFamily="49" charset="0"/>
              </a:rPr>
              <a:t>V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inh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−</a:t>
            </a:r>
            <a:r>
              <a:rPr lang="en-US" sz="1800" dirty="0" smtClean="0">
                <a:latin typeface="Lucida Console" panose="020B0609040504020204" pitchFamily="49" charset="0"/>
              </a:rPr>
              <a:t> Bias </a:t>
            </a:r>
            <a:r>
              <a:rPr lang="en-US" sz="1800" dirty="0">
                <a:latin typeface="Lucida Console" panose="020B0609040504020204" pitchFamily="49" charset="0"/>
              </a:rPr>
              <a:t>on </a:t>
            </a:r>
            <a:r>
              <a:rPr lang="en-US" sz="1800" dirty="0" smtClean="0">
                <a:latin typeface="Lucida Console" panose="020B0609040504020204" pitchFamily="49" charset="0"/>
              </a:rPr>
              <a:t>GP5~8 </a:t>
            </a:r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t</a:t>
            </a:r>
            <a:r>
              <a:rPr lang="en-US" sz="1800" baseline="-25000" dirty="0" err="1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GP1,2,5,6: Read+</a:t>
            </a:r>
            <a:endParaRPr lang="en-US" sz="1800" dirty="0">
              <a:solidFill>
                <a:schemeClr val="bg1">
                  <a:lumMod val="65000"/>
                </a:schemeClr>
              </a:solidFill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GP3,4,7,8: Read–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  }</a:t>
            </a:r>
          </a:p>
          <a:p>
            <a:pPr lvl="2"/>
            <a:endParaRPr lang="en-US" sz="1843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9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Read Disturb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/>
              <a:t>Reset Read Disturb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69254" indent="0">
              <a:buNone/>
            </a:pPr>
            <a:r>
              <a:rPr lang="en-US" sz="1800" b="0" dirty="0">
                <a:latin typeface="Lucida Console" panose="020B0609040504020204" pitchFamily="49" charset="0"/>
              </a:rPr>
              <a:t>Do </a:t>
            </a:r>
            <a:r>
              <a:rPr lang="en-US" sz="1800" b="0" dirty="0" err="1" smtClean="0">
                <a:latin typeface="Lucida Console" panose="020B0609040504020204" pitchFamily="49" charset="0"/>
              </a:rPr>
              <a:t>V</a:t>
            </a:r>
            <a:r>
              <a:rPr lang="en-US" sz="1800" b="0" baseline="-25000" dirty="0" err="1" smtClean="0">
                <a:latin typeface="Lucida Console" panose="020B0609040504020204" pitchFamily="49" charset="0"/>
              </a:rPr>
              <a:t>DMi</a:t>
            </a:r>
            <a:r>
              <a:rPr lang="en-US" sz="1800" b="0" dirty="0" smtClean="0">
                <a:latin typeface="Lucida Console" panose="020B0609040504020204" pitchFamily="49" charset="0"/>
              </a:rPr>
              <a:t> : from V</a:t>
            </a:r>
            <a:r>
              <a:rPr lang="en-US" sz="1800" b="0" baseline="-25000" dirty="0" smtClean="0">
                <a:latin typeface="Lucida Console" panose="020B0609040504020204" pitchFamily="49" charset="0"/>
              </a:rPr>
              <a:t>DM</a:t>
            </a:r>
            <a:r>
              <a:rPr lang="en-US" sz="1800" b="0" dirty="0" smtClean="0">
                <a:latin typeface="Lucida Console" panose="020B0609040504020204" pitchFamily="49" charset="0"/>
              </a:rPr>
              <a:t> to V</a:t>
            </a:r>
            <a:r>
              <a:rPr lang="en-US" sz="1800" b="0" baseline="-25000" dirty="0" smtClean="0">
                <a:latin typeface="Lucida Console" panose="020B0609040504020204" pitchFamily="49" charset="0"/>
              </a:rPr>
              <a:t>DM</a:t>
            </a:r>
            <a:r>
              <a:rPr lang="en-US" sz="1800" b="0" dirty="0" smtClean="0">
                <a:latin typeface="Lucida Console" panose="020B0609040504020204" pitchFamily="49" charset="0"/>
              </a:rPr>
              <a:t>-400mV</a:t>
            </a:r>
            <a:r>
              <a:rPr lang="en-US" sz="1800" b="0" dirty="0">
                <a:latin typeface="Lucida Console" panose="020B0609040504020204" pitchFamily="49" charset="0"/>
              </a:rPr>
              <a:t/>
            </a:r>
            <a:br>
              <a:rPr lang="en-US" sz="1800" b="0" dirty="0">
                <a:latin typeface="Lucida Console" panose="020B0609040504020204" pitchFamily="49" charset="0"/>
              </a:rPr>
            </a:br>
            <a:r>
              <a:rPr lang="en-US" sz="1800" b="0" dirty="0">
                <a:latin typeface="Lucida Console" panose="020B0609040504020204" pitchFamily="49" charset="0"/>
              </a:rPr>
              <a:t> 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Do </a:t>
            </a:r>
            <a:r>
              <a:rPr lang="en-US" sz="1800" dirty="0" smtClean="0">
                <a:latin typeface="Lucida Console" panose="020B0609040504020204" pitchFamily="49" charset="0"/>
              </a:rPr>
              <a:t>C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from </a:t>
            </a:r>
            <a:r>
              <a:rPr lang="en-US" sz="1800" dirty="0" smtClean="0">
                <a:latin typeface="Lucida Console" panose="020B0609040504020204" pitchFamily="49" charset="0"/>
              </a:rPr>
              <a:t>1 </a:t>
            </a:r>
            <a:r>
              <a:rPr lang="en-US" sz="1800" dirty="0">
                <a:latin typeface="Lucida Console" panose="020B0609040504020204" pitchFamily="49" charset="0"/>
              </a:rPr>
              <a:t>to </a:t>
            </a:r>
            <a:r>
              <a:rPr lang="en-US" sz="1800" dirty="0" smtClean="0">
                <a:latin typeface="Lucida Console" panose="020B0609040504020204" pitchFamily="49" charset="0"/>
              </a:rPr>
              <a:t>1M Read pulses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{ </a:t>
            </a: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1,</a:t>
            </a:r>
            <a:r>
              <a:rPr lang="en-US" sz="1800" dirty="0" smtClean="0">
                <a:latin typeface="Lucida Console" panose="020B0609040504020204" pitchFamily="49" charset="0"/>
              </a:rPr>
              <a:t>3 : </a:t>
            </a:r>
            <a:r>
              <a:rPr lang="en-US" sz="1800" dirty="0" err="1" smtClean="0"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latin typeface="Lucida Console" panose="020B0609040504020204" pitchFamily="49" charset="0"/>
              </a:rPr>
              <a:t>+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GP2,4 : </a:t>
            </a:r>
            <a:r>
              <a:rPr lang="en-US" sz="1800" dirty="0" err="1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PreCon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– </a:t>
            </a:r>
            <a:endParaRPr lang="en-US" sz="1800" dirty="0">
              <a:solidFill>
                <a:schemeClr val="bg1">
                  <a:lumMod val="65000"/>
                </a:schemeClr>
              </a:solidFill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Read– </a:t>
            </a:r>
            <a:r>
              <a:rPr lang="en-US" sz="1800" dirty="0" err="1" smtClean="0">
                <a:latin typeface="Lucida Console" panose="020B0609040504020204" pitchFamily="49" charset="0"/>
              </a:rPr>
              <a:t>V</a:t>
            </a:r>
            <a:r>
              <a:rPr lang="en-US" sz="1800" baseline="-25000" dirty="0" err="1" smtClean="0">
                <a:latin typeface="Lucida Console" panose="020B0609040504020204" pitchFamily="49" charset="0"/>
              </a:rPr>
              <a:t>DMi</a:t>
            </a:r>
            <a:r>
              <a:rPr lang="en-US" sz="1800" dirty="0" smtClean="0">
                <a:latin typeface="Lucida Console" panose="020B0609040504020204" pitchFamily="49" charset="0"/>
              </a:rPr>
              <a:t> on GP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1,</a:t>
            </a:r>
            <a:r>
              <a:rPr lang="en-US" sz="1800" dirty="0" smtClean="0">
                <a:latin typeface="Lucida Console" panose="020B0609040504020204" pitchFamily="49" charset="0"/>
              </a:rPr>
              <a:t>3 for C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i</a:t>
            </a:r>
            <a:endParaRPr lang="en-US" sz="1800" baseline="-25000" dirty="0"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Read+ </a:t>
            </a:r>
            <a:r>
              <a:rPr lang="en-US" sz="1800" dirty="0" err="1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V</a:t>
            </a:r>
            <a:r>
              <a:rPr lang="en-US" sz="1800" baseline="-25000" dirty="0" err="1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DMi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 on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GP2,4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for C</a:t>
            </a:r>
            <a:r>
              <a:rPr lang="en-US" sz="1800" baseline="-250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i</a:t>
            </a:r>
          </a:p>
          <a:p>
            <a:pPr marL="1108070" lvl="2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GP1,2: Read+</a:t>
            </a:r>
            <a:endParaRPr lang="en-US" sz="1800" dirty="0">
              <a:solidFill>
                <a:schemeClr val="bg1">
                  <a:lumMod val="65000"/>
                </a:schemeClr>
              </a:solidFill>
              <a:latin typeface="Lucida Console" panose="020B0609040504020204" pitchFamily="49" charset="0"/>
            </a:endParaRPr>
          </a:p>
          <a:p>
            <a:pPr marL="1108070" lvl="2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GP3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,4</a:t>
            </a:r>
            <a:r>
              <a:rPr lang="en-US" sz="1800" dirty="0" smtClean="0">
                <a:latin typeface="Lucida Console" panose="020B0609040504020204" pitchFamily="49" charset="0"/>
              </a:rPr>
              <a:t>: Read–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  <a:ea typeface="Cambria Math" panose="02040503050406030204" pitchFamily="18" charset="0"/>
              </a:rPr>
              <a:t>  </a:t>
            </a:r>
            <a:r>
              <a:rPr lang="en-US" sz="1800" dirty="0" smtClean="0">
                <a:latin typeface="Lucida Console" panose="020B0609040504020204" pitchFamily="49" charset="0"/>
                <a:ea typeface="Cambria Math" panose="02040503050406030204" pitchFamily="18" charset="0"/>
              </a:rPr>
              <a:t>}</a:t>
            </a:r>
            <a:endParaRPr lang="en-US" sz="1800" dirty="0">
              <a:latin typeface="Lucida Console" panose="020B0609040504020204" pitchFamily="49" charset="0"/>
              <a:ea typeface="Cambria Math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/>
              <a:t>SET Read Disturb</a:t>
            </a:r>
            <a:endParaRPr lang="en-US" sz="1800" dirty="0" smtClean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Do </a:t>
            </a:r>
            <a:r>
              <a:rPr lang="en-US" sz="1800" dirty="0">
                <a:latin typeface="Lucida Console" panose="020B0609040504020204" pitchFamily="49" charset="0"/>
              </a:rPr>
              <a:t>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from 1 to 1M Read pulses</a:t>
            </a:r>
          </a:p>
          <a:p>
            <a:pPr marL="138509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{ </a:t>
            </a:r>
          </a:p>
          <a:p>
            <a:pPr marL="623290" lvl="1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GP1,3 : </a:t>
            </a:r>
            <a:r>
              <a:rPr lang="en-US" sz="1800" dirty="0" err="1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PreCon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+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2,</a:t>
            </a:r>
            <a:r>
              <a:rPr lang="en-US" sz="1800" dirty="0">
                <a:latin typeface="Lucida Console" panose="020B0609040504020204" pitchFamily="49" charset="0"/>
              </a:rPr>
              <a:t>4 : </a:t>
            </a:r>
            <a:r>
              <a:rPr lang="en-US" sz="1800" dirty="0" err="1">
                <a:latin typeface="Lucida Console" panose="020B0609040504020204" pitchFamily="49" charset="0"/>
              </a:rPr>
              <a:t>PreCon</a:t>
            </a:r>
            <a:r>
              <a:rPr lang="en-US" sz="1800" dirty="0">
                <a:latin typeface="Lucida Console" panose="020B0609040504020204" pitchFamily="49" charset="0"/>
              </a:rPr>
              <a:t>– </a:t>
            </a:r>
          </a:p>
          <a:p>
            <a:pPr marL="623290" lvl="1" indent="0">
              <a:buNone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Read+ V</a:t>
            </a:r>
            <a:r>
              <a:rPr lang="en-US" sz="1800" baseline="-250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DM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on GP1,3 for C</a:t>
            </a:r>
            <a:r>
              <a:rPr lang="en-US" sz="1800" baseline="-250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i</a:t>
            </a:r>
          </a:p>
          <a:p>
            <a:pPr marL="623290" lvl="1" indent="0">
              <a:buNone/>
            </a:pPr>
            <a:r>
              <a:rPr lang="en-US" sz="1800" dirty="0" smtClean="0">
                <a:latin typeface="Lucida Console" panose="020B0609040504020204" pitchFamily="49" charset="0"/>
              </a:rPr>
              <a:t>Read</a:t>
            </a:r>
            <a:r>
              <a:rPr lang="en-US" sz="1800" dirty="0">
                <a:latin typeface="Lucida Console" panose="020B0609040504020204" pitchFamily="49" charset="0"/>
              </a:rPr>
              <a:t>–</a:t>
            </a:r>
            <a:r>
              <a:rPr lang="en-US" sz="1800" dirty="0" smtClean="0">
                <a:latin typeface="Lucida Console" panose="020B0609040504020204" pitchFamily="49" charset="0"/>
              </a:rPr>
              <a:t> V</a:t>
            </a:r>
            <a:r>
              <a:rPr lang="en-US" sz="1800" baseline="-25000" dirty="0" smtClean="0">
                <a:latin typeface="Lucida Console" panose="020B0609040504020204" pitchFamily="49" charset="0"/>
              </a:rPr>
              <a:t>DM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on 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2,</a:t>
            </a:r>
            <a:r>
              <a:rPr lang="en-US" sz="1800" dirty="0">
                <a:latin typeface="Lucida Console" panose="020B0609040504020204" pitchFamily="49" charset="0"/>
              </a:rPr>
              <a:t>4 for C</a:t>
            </a:r>
            <a:r>
              <a:rPr lang="en-US" sz="1800" baseline="-25000" dirty="0">
                <a:latin typeface="Lucida Console" panose="020B0609040504020204" pitchFamily="49" charset="0"/>
              </a:rPr>
              <a:t>i</a:t>
            </a:r>
          </a:p>
          <a:p>
            <a:pPr marL="623290" lvl="1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GP1,2: Read+</a:t>
            </a:r>
          </a:p>
          <a:p>
            <a:pPr marL="62329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GP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Lucida Console" panose="020B0609040504020204" pitchFamily="49" charset="0"/>
              </a:rPr>
              <a:t>3,</a:t>
            </a:r>
            <a:r>
              <a:rPr lang="en-US" sz="1800" dirty="0">
                <a:latin typeface="Lucida Console" panose="020B0609040504020204" pitchFamily="49" charset="0"/>
              </a:rPr>
              <a:t>4: Read–</a:t>
            </a:r>
          </a:p>
          <a:p>
            <a:pPr marL="138509" indent="0">
              <a:buNone/>
            </a:pPr>
            <a:r>
              <a:rPr lang="en-US" sz="1800" dirty="0">
                <a:latin typeface="Lucida Console" panose="020B0609040504020204" pitchFamily="49" charset="0"/>
                <a:ea typeface="Cambria Math" panose="02040503050406030204" pitchFamily="18" charset="0"/>
              </a:rPr>
              <a:t>  }</a:t>
            </a:r>
          </a:p>
          <a:p>
            <a:pPr lvl="2"/>
            <a:endParaRPr lang="en-US" sz="1843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2654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1423</TotalTime>
  <Words>909</Words>
  <Application>Microsoft Office PowerPoint</Application>
  <PresentationFormat>Widescreen</PresentationFormat>
  <Paragraphs>350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Neo Sans Intel</vt:lpstr>
      <vt:lpstr>Neo Sans Intel Medium</vt:lpstr>
      <vt:lpstr>Arial</vt:lpstr>
      <vt:lpstr>Calibri</vt:lpstr>
      <vt:lpstr>Cambria Math</vt:lpstr>
      <vt:lpstr>Lucida Console</vt:lpstr>
      <vt:lpstr>blank</vt:lpstr>
      <vt:lpstr>Worksheet</vt:lpstr>
      <vt:lpstr>SSM Memory Switching F2F @ WW23.5</vt:lpstr>
      <vt:lpstr>Agenda</vt:lpstr>
      <vt:lpstr>RWB Assessment</vt:lpstr>
      <vt:lpstr>Cell Basics</vt:lpstr>
      <vt:lpstr>Array Char Flow</vt:lpstr>
      <vt:lpstr>Array Characterization, detailed</vt:lpstr>
      <vt:lpstr>Backup</vt:lpstr>
      <vt:lpstr>Drift</vt:lpstr>
      <vt:lpstr>Read Disturb</vt:lpstr>
      <vt:lpstr>Imprint</vt:lpstr>
      <vt:lpstr>Endurance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65</cp:revision>
  <dcterms:created xsi:type="dcterms:W3CDTF">2018-05-01T16:01:39Z</dcterms:created>
  <dcterms:modified xsi:type="dcterms:W3CDTF">2018-05-02T16:06:37Z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