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1"/>
  </p:notesMasterIdLst>
  <p:sldIdLst>
    <p:sldId id="256" r:id="rId5"/>
    <p:sldId id="257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01" autoAdjust="0"/>
    <p:restoredTop sz="94660"/>
  </p:normalViewPr>
  <p:slideViewPr>
    <p:cSldViewPr>
      <p:cViewPr varScale="1">
        <p:scale>
          <a:sx n="72" d="100"/>
          <a:sy n="72" d="100"/>
        </p:scale>
        <p:origin x="84" y="312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FACA40-78E9-47AC-9D21-CF4EBF09F2D6}" type="datetimeFigureOut">
              <a:rPr lang="en-US" smtClean="0"/>
              <a:t>1/27/2018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A3B037-4784-4E63-95EF-D9FB1ABC9A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65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01168E-3B15-4469-9CF9-1C754F648B19}" type="slidenum">
              <a:rPr lang="en-US"/>
              <a:pPr/>
              <a:t>1</a:t>
            </a:fld>
            <a:endParaRPr lang="en-US"/>
          </a:p>
        </p:txBody>
      </p:sp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690086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 smtClean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 smtClean="0"/>
              <a:t>(Enter Heading for Topic or Problem Statement)</a:t>
            </a:r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 smtClean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 smtClean="0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 smtClean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53091" y="6534554"/>
            <a:ext cx="637309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4" baseline="0" dirty="0" smtClean="0">
                <a:latin typeface="Calibri" pitchFamily="34" charset="0"/>
                <a:cs typeface="Calibri" pitchFamily="34" charset="0"/>
              </a:rPr>
              <a:t>3DXP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1727200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 smtClean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Confidential</a:t>
            </a:r>
            <a:endParaRPr lang="en-US" sz="1697" b="1" dirty="0">
              <a:solidFill>
                <a:srgbClr val="0054B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Picture 10" descr="logo_micron.gif"/>
          <p:cNvPicPr>
            <a:picLocks noChangeAspect="1"/>
          </p:cNvPicPr>
          <p:nvPr/>
        </p:nvPicPr>
        <p:blipFill>
          <a:blip r:embed="rId15" cstate="screen"/>
          <a:srcRect l="6194" b="19231"/>
          <a:stretch>
            <a:fillRect/>
          </a:stretch>
        </p:blipFill>
        <p:spPr>
          <a:xfrm>
            <a:off x="798945" y="6534555"/>
            <a:ext cx="863600" cy="187095"/>
          </a:xfrm>
          <a:prstGeom prst="rect">
            <a:avLst/>
          </a:prstGeom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6" cstate="screen"/>
          <a:srcRect/>
          <a:stretch>
            <a:fillRect/>
          </a:stretch>
        </p:blipFill>
        <p:spPr bwMode="auto">
          <a:xfrm>
            <a:off x="92364" y="6477003"/>
            <a:ext cx="691098" cy="330655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SOW Contents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>
          <a:xfrm>
            <a:off x="914400" y="980728"/>
            <a:ext cx="5080000" cy="4876800"/>
          </a:xfrm>
        </p:spPr>
        <p:txBody>
          <a:bodyPr/>
          <a:lstStyle/>
          <a:p>
            <a:pPr marL="552450" indent="-552450">
              <a:lnSpc>
                <a:spcPct val="110000"/>
              </a:lnSpc>
              <a:buNone/>
            </a:pPr>
            <a:r>
              <a:rPr lang="en-US" sz="1800" cap="small" dirty="0" smtClean="0"/>
              <a:t>0.0 	Purpose</a:t>
            </a:r>
          </a:p>
          <a:p>
            <a:pPr marL="554035" indent="-554035">
              <a:lnSpc>
                <a:spcPct val="110000"/>
              </a:lnSpc>
              <a:buNone/>
            </a:pPr>
            <a:r>
              <a:rPr lang="en-US" sz="1800" cap="small" dirty="0" smtClean="0"/>
              <a:t>1.0 	Introduction</a:t>
            </a:r>
          </a:p>
          <a:p>
            <a:pPr marL="1089025" indent="-51435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cap="small" dirty="0"/>
              <a:t>1.1 </a:t>
            </a:r>
            <a:r>
              <a:rPr lang="en-US" sz="1800" cap="small" dirty="0" smtClean="0"/>
              <a:t>Background</a:t>
            </a:r>
          </a:p>
          <a:p>
            <a:pPr marL="1089025" indent="-51435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cap="small" dirty="0" smtClean="0"/>
              <a:t>1.2 Mission and Scope</a:t>
            </a:r>
            <a:endParaRPr lang="en-US" sz="1800" cap="small" dirty="0"/>
          </a:p>
          <a:p>
            <a:pPr marL="554035" indent="-554035">
              <a:lnSpc>
                <a:spcPct val="110000"/>
              </a:lnSpc>
              <a:buNone/>
            </a:pPr>
            <a:r>
              <a:rPr lang="en-US" sz="1800" cap="small" dirty="0"/>
              <a:t>2</a:t>
            </a:r>
            <a:r>
              <a:rPr lang="en-US" sz="1800" cap="small" dirty="0" smtClean="0"/>
              <a:t>.0 Strategy</a:t>
            </a:r>
          </a:p>
          <a:p>
            <a:pPr marL="1089025" indent="-51435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cap="small" dirty="0"/>
              <a:t>2</a:t>
            </a:r>
            <a:r>
              <a:rPr lang="en-US" sz="1800" cap="small" dirty="0" smtClean="0"/>
              <a:t>.1 </a:t>
            </a:r>
            <a:r>
              <a:rPr lang="en-US" sz="1800" cap="small" dirty="0" smtClean="0"/>
              <a:t>Overview</a:t>
            </a:r>
          </a:p>
          <a:p>
            <a:pPr marL="1089025" indent="-51435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cap="small" dirty="0"/>
              <a:t>2</a:t>
            </a:r>
            <a:r>
              <a:rPr lang="en-US" sz="1800" cap="small" dirty="0" smtClean="0"/>
              <a:t>.2 </a:t>
            </a:r>
            <a:r>
              <a:rPr lang="en-US" sz="1800" cap="small" dirty="0" smtClean="0"/>
              <a:t>Development Vehicles</a:t>
            </a:r>
            <a:endParaRPr lang="en-US" sz="1800" cap="small" dirty="0"/>
          </a:p>
          <a:p>
            <a:pPr marL="1089025" indent="-51435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cap="small" dirty="0" smtClean="0"/>
              <a:t>2</a:t>
            </a:r>
            <a:r>
              <a:rPr lang="en-US" sz="1800" cap="small" dirty="0" smtClean="0"/>
              <a:t>.3 </a:t>
            </a:r>
            <a:r>
              <a:rPr lang="en-US" sz="1800" cap="small" dirty="0" smtClean="0"/>
              <a:t>Scaling </a:t>
            </a:r>
            <a:r>
              <a:rPr lang="en-US" sz="1800" cap="small" dirty="0" smtClean="0"/>
              <a:t>Roadmap</a:t>
            </a:r>
          </a:p>
          <a:p>
            <a:pPr marL="1089025" indent="-51435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cap="small" dirty="0" smtClean="0"/>
              <a:t>2.4 </a:t>
            </a:r>
            <a:r>
              <a:rPr lang="en-US" sz="1800" cap="small" dirty="0"/>
              <a:t>Alpha Product</a:t>
            </a:r>
          </a:p>
          <a:p>
            <a:pPr marL="1089025" indent="-51435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cap="small" dirty="0" smtClean="0"/>
              <a:t>2.5 Gen+1 Product</a:t>
            </a:r>
            <a:endParaRPr lang="en-US" sz="1800" cap="small" dirty="0" smtClean="0"/>
          </a:p>
          <a:p>
            <a:pPr marL="554035" indent="-554035">
              <a:lnSpc>
                <a:spcPct val="110000"/>
              </a:lnSpc>
              <a:buNone/>
            </a:pPr>
            <a:r>
              <a:rPr lang="en-US" sz="1800" cap="small" dirty="0"/>
              <a:t>3</a:t>
            </a:r>
            <a:r>
              <a:rPr lang="en-US" sz="1800" cap="small" dirty="0" smtClean="0"/>
              <a:t>.0 </a:t>
            </a:r>
            <a:r>
              <a:rPr lang="en-US" sz="1800" cap="small" dirty="0"/>
              <a:t>Milestones</a:t>
            </a:r>
          </a:p>
          <a:p>
            <a:pPr marL="1089025" indent="-51435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cap="small" dirty="0" smtClean="0"/>
              <a:t>3.1 </a:t>
            </a:r>
            <a:r>
              <a:rPr lang="en-US" sz="1800" cap="small" dirty="0"/>
              <a:t>F</a:t>
            </a:r>
            <a:r>
              <a:rPr lang="en-US" sz="1800" cap="small" dirty="0" smtClean="0"/>
              <a:t>ail Check</a:t>
            </a:r>
            <a:endParaRPr lang="en-US" sz="1800" cap="small" dirty="0"/>
          </a:p>
          <a:p>
            <a:pPr marL="1089025" indent="-51435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cap="small" dirty="0" smtClean="0"/>
              <a:t>3.2 Critical Path </a:t>
            </a:r>
            <a:endParaRPr lang="en-US" sz="1800" cap="small" dirty="0" smtClean="0"/>
          </a:p>
          <a:p>
            <a:pPr marL="554035" indent="-554035">
              <a:lnSpc>
                <a:spcPct val="110000"/>
              </a:lnSpc>
              <a:buNone/>
            </a:pPr>
            <a:r>
              <a:rPr lang="en-US" sz="1800" dirty="0"/>
              <a:t>4</a:t>
            </a:r>
            <a:r>
              <a:rPr lang="en-US" sz="1800" dirty="0" smtClean="0"/>
              <a:t>.0 </a:t>
            </a:r>
            <a:r>
              <a:rPr lang="en-US" sz="1800" dirty="0"/>
              <a:t>Cost </a:t>
            </a:r>
            <a:r>
              <a:rPr lang="en-US" sz="1800" dirty="0" smtClean="0"/>
              <a:t>analysis</a:t>
            </a:r>
          </a:p>
          <a:p>
            <a:pPr marL="554035" indent="-554035">
              <a:lnSpc>
                <a:spcPct val="110000"/>
              </a:lnSpc>
              <a:buNone/>
            </a:pPr>
            <a:endParaRPr lang="en-US" sz="1800" cap="small" dirty="0" smtClean="0"/>
          </a:p>
          <a:p>
            <a:pPr marL="554035" indent="-554035">
              <a:lnSpc>
                <a:spcPct val="110000"/>
              </a:lnSpc>
              <a:buNone/>
            </a:pPr>
            <a:endParaRPr lang="en-US" sz="1800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6197600" y="980728"/>
            <a:ext cx="5587032" cy="4876800"/>
          </a:xfrm>
        </p:spPr>
        <p:txBody>
          <a:bodyPr/>
          <a:lstStyle/>
          <a:p>
            <a:pPr marL="554035" indent="-554035">
              <a:lnSpc>
                <a:spcPct val="110000"/>
              </a:lnSpc>
              <a:buNone/>
            </a:pPr>
            <a:r>
              <a:rPr lang="en-US" sz="1800" cap="small" dirty="0"/>
              <a:t>5.0 Process Development</a:t>
            </a:r>
          </a:p>
          <a:p>
            <a:pPr marL="1089025" indent="-51435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cap="small" dirty="0"/>
              <a:t>5.1 Risks </a:t>
            </a:r>
          </a:p>
          <a:p>
            <a:pPr marL="1089025" indent="-51435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cap="small" dirty="0"/>
              <a:t>5.2 Cell Stack Definition</a:t>
            </a:r>
          </a:p>
          <a:p>
            <a:pPr marL="1089025" indent="-51435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cap="small" dirty="0"/>
              <a:t>5.3 Process Architecture</a:t>
            </a:r>
          </a:p>
          <a:p>
            <a:pPr marL="554035" indent="-554035">
              <a:lnSpc>
                <a:spcPct val="110000"/>
              </a:lnSpc>
              <a:buNone/>
            </a:pPr>
            <a:r>
              <a:rPr lang="en-US" sz="1800" cap="small" dirty="0" smtClean="0"/>
              <a:t>6.0 Design SOW</a:t>
            </a:r>
            <a:br>
              <a:rPr lang="en-US" sz="1800" cap="small" dirty="0" smtClean="0"/>
            </a:br>
            <a:r>
              <a:rPr lang="en-US" sz="1800" cap="small" dirty="0" smtClean="0"/>
              <a:t>6.1 Key Product Specs &amp; Constraints</a:t>
            </a:r>
            <a:br>
              <a:rPr lang="en-US" sz="1800" cap="small" dirty="0" smtClean="0"/>
            </a:br>
            <a:r>
              <a:rPr lang="en-US" sz="1800" cap="small" dirty="0" smtClean="0"/>
              <a:t>6.2 Design Strategy Overview</a:t>
            </a:r>
            <a:br>
              <a:rPr lang="en-US" sz="1800" cap="small" dirty="0" smtClean="0"/>
            </a:br>
            <a:r>
              <a:rPr lang="en-US" sz="1800" cap="small" dirty="0" smtClean="0"/>
              <a:t>6.3 Decoder Design and Design Rule</a:t>
            </a:r>
            <a:br>
              <a:rPr lang="en-US" sz="1800" cap="small" dirty="0" smtClean="0"/>
            </a:br>
            <a:r>
              <a:rPr lang="en-US" sz="1800" cap="small" dirty="0" smtClean="0"/>
              <a:t>6.4 Design Milestones &amp; Gates to Execution</a:t>
            </a:r>
          </a:p>
          <a:p>
            <a:pPr marL="554035" indent="-554035">
              <a:lnSpc>
                <a:spcPct val="110000"/>
              </a:lnSpc>
              <a:buNone/>
            </a:pPr>
            <a:r>
              <a:rPr lang="en-US" sz="1800" cap="small" dirty="0" smtClean="0"/>
              <a:t>7.0 </a:t>
            </a:r>
            <a:r>
              <a:rPr lang="en-US" sz="1800" cap="small" dirty="0"/>
              <a:t>Product/Test Development SOW</a:t>
            </a:r>
          </a:p>
          <a:p>
            <a:pPr marL="1089025" indent="-51435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cap="small" dirty="0"/>
              <a:t>7</a:t>
            </a:r>
            <a:r>
              <a:rPr lang="en-US" sz="1800" cap="small" dirty="0" smtClean="0"/>
              <a:t>.1 Array Development Strategy</a:t>
            </a:r>
          </a:p>
          <a:p>
            <a:pPr marL="1089025" indent="-51435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cap="small" dirty="0"/>
              <a:t>7</a:t>
            </a:r>
            <a:r>
              <a:rPr lang="en-US" sz="1800" cap="small" dirty="0" smtClean="0"/>
              <a:t>.2 Product </a:t>
            </a:r>
            <a:r>
              <a:rPr lang="en-US" sz="1800" cap="small" dirty="0"/>
              <a:t>Development Strategy</a:t>
            </a:r>
          </a:p>
          <a:p>
            <a:pPr marL="1089025" indent="-51435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cap="small" dirty="0"/>
              <a:t>7</a:t>
            </a:r>
            <a:r>
              <a:rPr lang="en-US" sz="1800" cap="small" dirty="0" smtClean="0"/>
              <a:t>.3 </a:t>
            </a:r>
            <a:r>
              <a:rPr lang="en-US" sz="1800" cap="small" dirty="0"/>
              <a:t>Wafer Test </a:t>
            </a:r>
            <a:r>
              <a:rPr lang="en-US" sz="1800" cap="small" dirty="0" smtClean="0"/>
              <a:t>Strategy</a:t>
            </a:r>
          </a:p>
          <a:p>
            <a:pPr marL="1089025" indent="-514350">
              <a:lnSpc>
                <a:spcPct val="110000"/>
              </a:lnSpc>
              <a:spcBef>
                <a:spcPts val="0"/>
              </a:spcBef>
              <a:buNone/>
            </a:pPr>
            <a:r>
              <a:rPr lang="en-US" sz="1800" cap="small" dirty="0"/>
              <a:t>7</a:t>
            </a:r>
            <a:r>
              <a:rPr lang="en-US" sz="1800" cap="small" dirty="0" smtClean="0"/>
              <a:t>.4 </a:t>
            </a:r>
            <a:r>
              <a:rPr lang="en-US" sz="1800" cap="small" dirty="0"/>
              <a:t>Package Test </a:t>
            </a:r>
            <a:r>
              <a:rPr lang="en-US" sz="1800" cap="small" dirty="0" smtClean="0"/>
              <a:t>Strategy</a:t>
            </a:r>
          </a:p>
          <a:p>
            <a:pPr marL="554035" indent="-554035">
              <a:lnSpc>
                <a:spcPct val="110000"/>
              </a:lnSpc>
              <a:buNone/>
            </a:pPr>
            <a:r>
              <a:rPr lang="en-US" sz="1800" cap="small" dirty="0"/>
              <a:t>8</a:t>
            </a:r>
            <a:r>
              <a:rPr lang="en-US" sz="1800" cap="small" dirty="0" smtClean="0"/>
              <a:t>.0 Budget &amp; </a:t>
            </a:r>
            <a:r>
              <a:rPr lang="en-US" sz="1800" cap="small" dirty="0" smtClean="0"/>
              <a:t>Assumptions</a:t>
            </a:r>
          </a:p>
        </p:txBody>
      </p:sp>
    </p:spTree>
    <p:extLst>
      <p:ext uri="{BB962C8B-B14F-4D97-AF65-F5344CB8AC3E}">
        <p14:creationId xmlns:p14="http://schemas.microsoft.com/office/powerpoint/2010/main" val="4007050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400" y="188640"/>
            <a:ext cx="10115908" cy="838200"/>
          </a:xfrm>
        </p:spPr>
        <p:txBody>
          <a:bodyPr/>
          <a:lstStyle/>
          <a:p>
            <a:pPr algn="l">
              <a:lnSpc>
                <a:spcPct val="110000"/>
              </a:lnSpc>
            </a:pPr>
            <a:r>
              <a:rPr lang="en-US" sz="2800" cap="small" dirty="0"/>
              <a:t>2.5 Gen+1 Product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400" y="762000"/>
            <a:ext cx="10910428" cy="3009864"/>
          </a:xfrm>
        </p:spPr>
        <p:txBody>
          <a:bodyPr/>
          <a:lstStyle/>
          <a:p>
            <a:pPr marL="457200" indent="-457200">
              <a:buNone/>
            </a:pPr>
            <a:r>
              <a:rPr lang="en-US" sz="2000" dirty="0"/>
              <a:t>High-level strategy definition to be reexamined and better defined (e.g. with execution plan) under scaling roadmap analysis </a:t>
            </a:r>
            <a:r>
              <a:rPr lang="en-US" sz="2000" dirty="0" smtClean="0"/>
              <a:t>in Q4’18.</a:t>
            </a:r>
            <a:endParaRPr lang="en-US" sz="2000" dirty="0"/>
          </a:p>
          <a:p>
            <a:pPr marL="457200" indent="-457200">
              <a:buNone/>
            </a:pPr>
            <a:r>
              <a:rPr lang="en-US" sz="2000" dirty="0"/>
              <a:t>Development Vehicle Strategy</a:t>
            </a:r>
          </a:p>
          <a:p>
            <a:pPr marL="1108070" lvl="1" indent="-554035">
              <a:buNone/>
            </a:pPr>
            <a:r>
              <a:rPr lang="en-US" sz="2000" b="1" u="sng" dirty="0"/>
              <a:t>14nm SSM Spider Chip</a:t>
            </a:r>
            <a:r>
              <a:rPr lang="en-US" sz="2000" dirty="0"/>
              <a:t>:</a:t>
            </a:r>
          </a:p>
          <a:p>
            <a:pPr marL="1108070" lvl="1" indent="-554035">
              <a:buNone/>
            </a:pPr>
            <a:r>
              <a:rPr lang="en-US" sz="2000" dirty="0"/>
              <a:t>	Base silicon uses S26S, Array spider uses S36X layout</a:t>
            </a:r>
            <a:br>
              <a:rPr lang="en-US" sz="2000" dirty="0"/>
            </a:br>
            <a:r>
              <a:rPr lang="en-US" sz="2000" dirty="0"/>
              <a:t>High level of synergy and reuse with S26S </a:t>
            </a:r>
            <a:r>
              <a:rPr lang="en-US" sz="2000" dirty="0" smtClean="0"/>
              <a:t>for </a:t>
            </a:r>
            <a:r>
              <a:rPr lang="en-US" sz="2000" dirty="0"/>
              <a:t>jump start 14nm cell scaling and structure yield</a:t>
            </a:r>
          </a:p>
          <a:p>
            <a:pPr marL="1108070" lvl="1" indent="-554035">
              <a:buNone/>
            </a:pPr>
            <a:r>
              <a:rPr lang="en-US" sz="2000" b="1" u="sng" dirty="0"/>
              <a:t>14nm SSM Alpha Product</a:t>
            </a:r>
            <a:r>
              <a:rPr lang="en-US" sz="2000" b="1" dirty="0"/>
              <a:t>:</a:t>
            </a:r>
            <a:br>
              <a:rPr lang="en-US" sz="2000" b="1" dirty="0"/>
            </a:br>
            <a:r>
              <a:rPr lang="en-US" sz="2000" dirty="0"/>
              <a:t>Fast time of transition to 14nm half-pitch product in compliance with S37A spec</a:t>
            </a:r>
            <a:br>
              <a:rPr lang="en-US" sz="2000" dirty="0"/>
            </a:br>
            <a:r>
              <a:rPr lang="en-US" sz="2000" dirty="0"/>
              <a:t>High level of synergy and reuse with 30series in design, tests and collateral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695400" y="3771864"/>
          <a:ext cx="10675047" cy="22494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8363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49856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9856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49856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49856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49856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498568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400" b="0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S26A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S36X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S26S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S37A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14nm SSM Spider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14nm SSM Alpha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Density/Die Size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256Gb/197mm2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256Gb/197mm2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256Gb/197mm2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512Gb/195mm2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256Gb/197mm2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512Gb/195mm2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half pitch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20.5nm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14nm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20.5nm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14nm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14nm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14nm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Cell Architecture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SXP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SXP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SSM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SXP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SSM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SSM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Decoder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Unipolar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Unipolar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Bipolar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Unipolar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Bipolar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Bipolar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Read/Write Latency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95/475 ns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  <a:latin typeface="Calibri" panose="020F0502020204030204" pitchFamily="34" charset="0"/>
                        </a:rPr>
                        <a:t>95/475 ns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95/240 ns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80/475 ns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95/240 ns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80/240 ns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Read/Write Energy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52/118 </a:t>
                      </a:r>
                      <a:r>
                        <a:rPr lang="en-US" sz="1400" u="none" strike="noStrike" dirty="0" err="1">
                          <a:effectLst/>
                          <a:latin typeface="Calibri" panose="020F0502020204030204" pitchFamily="34" charset="0"/>
                        </a:rPr>
                        <a:t>pJ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  <a:latin typeface="Calibri" panose="020F0502020204030204" pitchFamily="34" charset="0"/>
                        </a:rPr>
                        <a:t>52/118 pJ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52/118 </a:t>
                      </a:r>
                      <a:r>
                        <a:rPr lang="en-US" sz="1400" u="none" strike="noStrike" dirty="0" err="1">
                          <a:effectLst/>
                          <a:latin typeface="Calibri" panose="020F0502020204030204" pitchFamily="34" charset="0"/>
                        </a:rPr>
                        <a:t>pJ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26/59 </a:t>
                      </a:r>
                      <a:r>
                        <a:rPr lang="en-US" sz="1400" u="none" strike="noStrike" dirty="0" err="1">
                          <a:effectLst/>
                          <a:latin typeface="Calibri" panose="020F0502020204030204" pitchFamily="34" charset="0"/>
                        </a:rPr>
                        <a:t>pJ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  <a:latin typeface="Calibri" panose="020F0502020204030204" pitchFamily="34" charset="0"/>
                        </a:rPr>
                        <a:t>52/118 pJ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26/59 </a:t>
                      </a:r>
                      <a:r>
                        <a:rPr lang="en-US" sz="1400" u="none" strike="noStrike" dirty="0" err="1">
                          <a:effectLst/>
                          <a:latin typeface="Calibri" panose="020F0502020204030204" pitchFamily="34" charset="0"/>
                        </a:rPr>
                        <a:t>pJ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Read/Write </a:t>
                      </a:r>
                      <a:r>
                        <a:rPr lang="en-US" sz="1400" b="1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Thruput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1600/800 MB/s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  <a:latin typeface="Calibri" panose="020F0502020204030204" pitchFamily="34" charset="0"/>
                        </a:rPr>
                        <a:t>1600/800 MB/s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1600/800 MB/s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3200/1100 MB/s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  <a:latin typeface="Calibri" panose="020F0502020204030204" pitchFamily="34" charset="0"/>
                        </a:rPr>
                        <a:t>1600/800 MB/s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3200/1100 MB/s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I/O and Transfer Rate</a:t>
                      </a:r>
                      <a:endParaRPr 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DDR4 1600MT/s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  <a:latin typeface="Calibri" panose="020F0502020204030204" pitchFamily="34" charset="0"/>
                        </a:rPr>
                        <a:t>DDR4 1600MT/s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>
                          <a:effectLst/>
                          <a:latin typeface="Calibri" panose="020F0502020204030204" pitchFamily="34" charset="0"/>
                        </a:rPr>
                        <a:t>DDR4 1600MT/s</a:t>
                      </a:r>
                      <a:endParaRPr lang="en-US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DDR5 3200MT/s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DDR4 1600MT/s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Calibri" panose="020F0502020204030204" pitchFamily="34" charset="0"/>
                        </a:rPr>
                        <a:t>DDR5 3200MT/s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  <p:grpSp>
        <p:nvGrpSpPr>
          <p:cNvPr id="14" name="Group 13"/>
          <p:cNvGrpSpPr/>
          <p:nvPr/>
        </p:nvGrpSpPr>
        <p:grpSpPr>
          <a:xfrm>
            <a:off x="2711624" y="6042774"/>
            <a:ext cx="8651575" cy="338554"/>
            <a:chOff x="2809021" y="6073193"/>
            <a:chExt cx="8651575" cy="338554"/>
          </a:xfrm>
        </p:grpSpPr>
        <p:sp>
          <p:nvSpPr>
            <p:cNvPr id="8" name="Rectangle 7"/>
            <p:cNvSpPr/>
            <p:nvPr/>
          </p:nvSpPr>
          <p:spPr>
            <a:xfrm>
              <a:off x="4136471" y="6133197"/>
              <a:ext cx="1819092" cy="206542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 panose="020F0502020204030204" pitchFamily="34" charset="0"/>
                </a:rPr>
                <a:t>S26A based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5963420" y="6133197"/>
              <a:ext cx="1819092" cy="206542"/>
            </a:xfrm>
            <a:prstGeom prst="rect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 panose="020F0502020204030204" pitchFamily="34" charset="0"/>
                </a:rPr>
                <a:t>S37A based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7781284" y="6133197"/>
              <a:ext cx="1819092" cy="206542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 panose="020F0502020204030204" pitchFamily="34" charset="0"/>
                </a:rPr>
                <a:t>S26S unique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9594885" y="6119936"/>
              <a:ext cx="1819092" cy="206542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Calibri" panose="020F0502020204030204" pitchFamily="34" charset="0"/>
                </a:rPr>
                <a:t>Gen+1 SSM unique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858574" y="6073193"/>
              <a:ext cx="128259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>
                  <a:latin typeface="Calibri" panose="020F0502020204030204" pitchFamily="34" charset="0"/>
                </a:rPr>
                <a:t>Color coding:</a:t>
              </a: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2809021" y="6087712"/>
              <a:ext cx="8651575" cy="288032"/>
            </a:xfrm>
            <a:prstGeom prst="roundRect">
              <a:avLst/>
            </a:prstGeom>
            <a:noFill/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10163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</a:t>
            </a:r>
            <a:r>
              <a:rPr lang="en-US" dirty="0" smtClean="0"/>
              <a:t>.0 Milestone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Fail Check and Critical Path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558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40282" y="152636"/>
            <a:ext cx="10360293" cy="598807"/>
          </a:xfrm>
        </p:spPr>
        <p:txBody>
          <a:bodyPr/>
          <a:lstStyle/>
          <a:p>
            <a:pPr algn="l"/>
            <a:r>
              <a:rPr lang="en-US" sz="2800" cap="small" dirty="0" smtClean="0"/>
              <a:t>3.1 Fail </a:t>
            </a:r>
            <a:r>
              <a:rPr lang="en-US" sz="2800" cap="small" dirty="0"/>
              <a:t>Check </a:t>
            </a:r>
            <a:r>
              <a:rPr lang="en-US" sz="2800" cap="small" dirty="0" smtClean="0"/>
              <a:t>– “</a:t>
            </a:r>
            <a:r>
              <a:rPr lang="en-US" sz="2800" cap="small" dirty="0" smtClean="0"/>
              <a:t>Fast Fail or Succeed”</a:t>
            </a:r>
            <a:endParaRPr lang="en-US" sz="2800" cap="small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/>
          </p:nvPr>
        </p:nvGraphicFramePr>
        <p:xfrm>
          <a:off x="1343472" y="836712"/>
          <a:ext cx="9325930" cy="42116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0321"/>
                <a:gridCol w="6738869"/>
                <a:gridCol w="1896740"/>
              </a:tblGrid>
              <a:tr h="215961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Calibri" panose="020F0502020204030204" pitchFamily="34" charset="0"/>
                        </a:rPr>
                        <a:t>#</a:t>
                      </a:r>
                      <a:endParaRPr lang="en-US" sz="2000" b="1" dirty="0">
                        <a:latin typeface="Calibri" panose="020F0502020204030204" pitchFamily="34" charset="0"/>
                      </a:endParaRPr>
                    </a:p>
                  </a:txBody>
                  <a:tcPr marL="110805" marR="110805" marT="55403" marB="55403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Calibri" panose="020F0502020204030204" pitchFamily="34" charset="0"/>
                        </a:rPr>
                        <a:t>Objectives </a:t>
                      </a:r>
                    </a:p>
                    <a:p>
                      <a:pPr lvl="1"/>
                      <a:r>
                        <a:rPr lang="en-US" sz="2000" b="1" dirty="0" smtClean="0">
                          <a:latin typeface="Calibri" panose="020F0502020204030204" pitchFamily="34" charset="0"/>
                        </a:rPr>
                        <a:t>as measured by</a:t>
                      </a:r>
                      <a:endParaRPr lang="en-US" sz="2000" b="1" dirty="0">
                        <a:latin typeface="Calibri" panose="020F0502020204030204" pitchFamily="34" charset="0"/>
                      </a:endParaRPr>
                    </a:p>
                  </a:txBody>
                  <a:tcPr marL="110805" marR="110805" marT="55403" marB="55403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Calibri" panose="020F0502020204030204" pitchFamily="34" charset="0"/>
                        </a:rPr>
                        <a:t>On</a:t>
                      </a:r>
                      <a:r>
                        <a:rPr lang="en-US" sz="2000" b="1" baseline="0" dirty="0" smtClean="0">
                          <a:latin typeface="Calibri" panose="020F0502020204030204" pitchFamily="34" charset="0"/>
                        </a:rPr>
                        <a:t> or before </a:t>
                      </a:r>
                      <a:endParaRPr lang="en-US" sz="2000" b="1" dirty="0" smtClean="0">
                        <a:latin typeface="Calibri" panose="020F0502020204030204" pitchFamily="34" charset="0"/>
                      </a:endParaRPr>
                    </a:p>
                    <a:p>
                      <a:r>
                        <a:rPr lang="en-US" sz="2000" b="1" dirty="0" smtClean="0">
                          <a:latin typeface="Calibri" panose="020F0502020204030204" pitchFamily="34" charset="0"/>
                        </a:rPr>
                        <a:t>(Calendar</a:t>
                      </a:r>
                      <a:r>
                        <a:rPr lang="en-US" sz="2000" b="1" baseline="0" dirty="0" smtClean="0"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2000" b="1" dirty="0" smtClean="0">
                          <a:latin typeface="Calibri" panose="020F0502020204030204" pitchFamily="34" charset="0"/>
                        </a:rPr>
                        <a:t>year)</a:t>
                      </a:r>
                      <a:endParaRPr lang="en-US" sz="2000" b="1" dirty="0">
                        <a:latin typeface="Calibri" panose="020F0502020204030204" pitchFamily="34" charset="0"/>
                      </a:endParaRPr>
                    </a:p>
                  </a:txBody>
                  <a:tcPr marL="110805" marR="110805" marT="55403" marB="55403">
                    <a:solidFill>
                      <a:schemeClr val="accent6"/>
                    </a:solidFill>
                  </a:tcPr>
                </a:tc>
              </a:tr>
              <a:tr h="38170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1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 marL="110805" marR="110805" marT="55403" marB="55403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SSM switch</a:t>
                      </a: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 mechanism validated with Dual Deck silicon (SR71)</a:t>
                      </a:r>
                    </a:p>
                    <a:p>
                      <a:pPr marL="554035" marR="0" lvl="1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S26S D0 vs. D1</a:t>
                      </a: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 Read/Write polarity defined; </a:t>
                      </a:r>
                    </a:p>
                    <a:p>
                      <a:pPr marL="554035" marR="0" lvl="1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No RWB showstopper on paper</a:t>
                      </a:r>
                      <a:endParaRPr lang="en-US" sz="2000" dirty="0" smtClean="0">
                        <a:latin typeface="Calibri" panose="020F0502020204030204" pitchFamily="34" charset="0"/>
                      </a:endParaRPr>
                    </a:p>
                  </a:txBody>
                  <a:tcPr marL="110805" marR="110805" marT="55403" marB="55403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Q2/2018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 marL="110805" marR="110805" marT="55403" marB="55403"/>
                </a:tc>
              </a:tr>
              <a:tr h="381709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2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 marL="110805" marR="110805" marT="55403" marB="55403"/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S26S DBR</a:t>
                      </a:r>
                    </a:p>
                    <a:p>
                      <a:pPr marL="554035" marR="0" lvl="1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S26S matching S26A3 die size, spec @ ½ set speed</a:t>
                      </a:r>
                    </a:p>
                    <a:p>
                      <a:pPr marL="554035" marR="0" lvl="1" indent="0" algn="l" defTabSz="11080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S26S Startup flow </a:t>
                      </a: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defined</a:t>
                      </a:r>
                    </a:p>
                  </a:txBody>
                  <a:tcPr marL="110805" marR="110805" marT="55403" marB="55403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Q3/2018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 marL="110805" marR="110805" marT="55403" marB="55403"/>
                </a:tc>
              </a:tr>
              <a:tr h="284538"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3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 marL="110805" marR="110805" marT="55403" marB="55403"/>
                </a:tc>
                <a:tc>
                  <a:txBody>
                    <a:bodyPr/>
                    <a:lstStyle/>
                    <a:p>
                      <a:pPr>
                        <a:tabLst>
                          <a:tab pos="2227263" algn="l"/>
                        </a:tabLst>
                      </a:pPr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S26S Probe</a:t>
                      </a: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 yielding @ PG1 spec </a:t>
                      </a:r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lvl="1">
                        <a:tabLst>
                          <a:tab pos="2227263" algn="l"/>
                        </a:tabLst>
                      </a:pPr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Silicon</a:t>
                      </a: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 demonstrated, n</a:t>
                      </a:r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o show stopper on</a:t>
                      </a: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 bipolar ops.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 marL="110805" marR="110805" marT="55403" marB="55403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Q2/2019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 marL="110805" marR="110805" marT="55403" marB="55403"/>
                </a:tc>
              </a:tr>
              <a:tr h="284538"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4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 marL="110805" marR="110805" marT="55403" marB="55403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S26S</a:t>
                      </a: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 Memory </a:t>
                      </a:r>
                      <a:r>
                        <a:rPr lang="en-US" sz="2000" baseline="0" dirty="0" err="1" smtClean="0">
                          <a:latin typeface="Calibri" panose="020F0502020204030204" pitchFamily="34" charset="0"/>
                        </a:rPr>
                        <a:t>Qual</a:t>
                      </a:r>
                      <a:endParaRPr lang="en-US" sz="2000" baseline="0" dirty="0" smtClean="0">
                        <a:latin typeface="Calibri" panose="020F0502020204030204" pitchFamily="34" charset="0"/>
                      </a:endParaRPr>
                    </a:p>
                    <a:p>
                      <a:pPr lvl="1"/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As measured by </a:t>
                      </a:r>
                      <a:r>
                        <a:rPr lang="en-US" sz="2000" dirty="0" err="1" smtClean="0">
                          <a:latin typeface="Calibri" panose="020F0502020204030204" pitchFamily="34" charset="0"/>
                        </a:rPr>
                        <a:t>qual</a:t>
                      </a:r>
                      <a:r>
                        <a:rPr lang="en-US" sz="2000" baseline="0" dirty="0" smtClean="0">
                          <a:latin typeface="Calibri" panose="020F0502020204030204" pitchFamily="34" charset="0"/>
                        </a:rPr>
                        <a:t> success criteria @ ½ set speed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 marL="110805" marR="110805" marT="55403" marB="55403"/>
                </a:tc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Calibri" panose="020F0502020204030204" pitchFamily="34" charset="0"/>
                        </a:rPr>
                        <a:t>Q4/2019</a:t>
                      </a:r>
                      <a:endParaRPr lang="en-US" sz="2000" dirty="0">
                        <a:latin typeface="Calibri" panose="020F0502020204030204" pitchFamily="34" charset="0"/>
                      </a:endParaRPr>
                    </a:p>
                  </a:txBody>
                  <a:tcPr marL="110805" marR="110805" marT="55403" marB="55403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24888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3392" y="152400"/>
            <a:ext cx="10654208" cy="838200"/>
          </a:xfrm>
        </p:spPr>
        <p:txBody>
          <a:bodyPr/>
          <a:lstStyle/>
          <a:p>
            <a:pPr algn="l"/>
            <a:r>
              <a:rPr lang="en-US" sz="2800" cap="small" dirty="0" smtClean="0"/>
              <a:t>3.2</a:t>
            </a:r>
            <a:r>
              <a:rPr lang="en-US" sz="2800" cap="small" dirty="0" smtClean="0"/>
              <a:t> Critical Path for 20nm, 14nm SSM Products and Beyond</a:t>
            </a:r>
            <a:endParaRPr lang="en-US" sz="2800" cap="small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631556" y="1448780"/>
          <a:ext cx="10885118" cy="3419856"/>
        </p:xfrm>
        <a:graphic>
          <a:graphicData uri="http://schemas.openxmlformats.org/drawingml/2006/table">
            <a:tbl>
              <a:tblPr/>
              <a:tblGrid>
                <a:gridCol w="315832"/>
                <a:gridCol w="4264342"/>
                <a:gridCol w="394059"/>
                <a:gridCol w="394059"/>
                <a:gridCol w="394059"/>
                <a:gridCol w="394059"/>
                <a:gridCol w="394059"/>
                <a:gridCol w="394059"/>
                <a:gridCol w="394059"/>
                <a:gridCol w="394059"/>
                <a:gridCol w="394059"/>
                <a:gridCol w="394059"/>
                <a:gridCol w="394059"/>
                <a:gridCol w="394059"/>
                <a:gridCol w="394059"/>
                <a:gridCol w="394059"/>
                <a:gridCol w="394059"/>
                <a:gridCol w="394059"/>
              </a:tblGrid>
              <a:tr h="184150">
                <a:tc rowSpan="2"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  <a:p>
                      <a:pPr algn="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2021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4150">
                <a:tc vMerge="1">
                  <a:txBody>
                    <a:bodyPr/>
                    <a:lstStyle/>
                    <a:p>
                      <a:pPr algn="l" fontAlgn="b"/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r" fontAlgn="b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Q1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Q2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Q3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Q4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Q1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Q2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Q3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Q4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Q1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Q2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Q3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Q4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Q1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Q2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Q3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Q4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184150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20nm SSM</a:t>
                      </a:r>
                    </a:p>
                  </a:txBody>
                  <a:tcPr marL="36576" marR="36576" marT="18288" marB="18288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SSM RWB demonstrated on Dual Deck SR71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841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S26S DBR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841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S26S Probe Yield @ PG1 Spec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841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S26S </a:t>
                      </a:r>
                      <a:r>
                        <a:rPr lang="en-US" sz="18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Qual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84150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14nm SSM</a:t>
                      </a:r>
                    </a:p>
                  </a:txBody>
                  <a:tcPr marL="36576" marR="36576" marT="18288" marB="18288" vert="vert27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Spider Chip DBR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841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RWB demonstrated, </a:t>
                      </a:r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S/U Flow Defined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8415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14nm SSM alpha product DBR</a:t>
                      </a: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14nm alpha product </a:t>
                      </a:r>
                      <a:r>
                        <a:rPr lang="en-US" sz="1800" b="1" i="0" u="none" strike="noStrike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Qual</a:t>
                      </a:r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90500">
                <a:tc gridSpan="2">
                  <a:txBody>
                    <a:bodyPr/>
                    <a:lstStyle/>
                    <a:p>
                      <a:pPr algn="r" fontAlgn="b"/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Scaling </a:t>
                      </a:r>
                      <a:r>
                        <a:rPr lang="en-US" sz="18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Roadmap </a:t>
                      </a:r>
                      <a:r>
                        <a:rPr lang="en-US" sz="1800" b="1" i="0" u="none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Pathfinding Starts</a:t>
                      </a:r>
                    </a:p>
                  </a:txBody>
                  <a:tcPr marL="36576" marR="36576" marT="18288" marB="1828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r" fontAlgn="b"/>
                      <a:endParaRPr lang="en-US" sz="18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DB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6576" marR="36576" marT="18288" marB="18288"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Freeform 7"/>
          <p:cNvSpPr/>
          <p:nvPr/>
        </p:nvSpPr>
        <p:spPr>
          <a:xfrm>
            <a:off x="5842001" y="2387601"/>
            <a:ext cx="398015" cy="2013507"/>
          </a:xfrm>
          <a:custGeom>
            <a:avLst/>
            <a:gdLst>
              <a:gd name="connsiteX0" fmla="*/ 0 w 524933"/>
              <a:gd name="connsiteY0" fmla="*/ 0 h 1380067"/>
              <a:gd name="connsiteX1" fmla="*/ 93133 w 524933"/>
              <a:gd name="connsiteY1" fmla="*/ 1007533 h 1380067"/>
              <a:gd name="connsiteX2" fmla="*/ 524933 w 524933"/>
              <a:gd name="connsiteY2" fmla="*/ 1380067 h 1380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4933" h="1380067">
                <a:moveTo>
                  <a:pt x="0" y="0"/>
                </a:moveTo>
                <a:cubicBezTo>
                  <a:pt x="2822" y="388761"/>
                  <a:pt x="5644" y="777522"/>
                  <a:pt x="93133" y="1007533"/>
                </a:cubicBezTo>
                <a:cubicBezTo>
                  <a:pt x="180622" y="1237544"/>
                  <a:pt x="352777" y="1308805"/>
                  <a:pt x="524933" y="1380067"/>
                </a:cubicBezTo>
              </a:path>
            </a:pathLst>
          </a:custGeom>
          <a:noFill/>
          <a:ln>
            <a:solidFill>
              <a:srgbClr val="C0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6147694" y="2709333"/>
            <a:ext cx="236338" cy="1871796"/>
          </a:xfrm>
          <a:custGeom>
            <a:avLst/>
            <a:gdLst>
              <a:gd name="connsiteX0" fmla="*/ 7573 w 210773"/>
              <a:gd name="connsiteY0" fmla="*/ 0 h 804334"/>
              <a:gd name="connsiteX1" fmla="*/ 24506 w 210773"/>
              <a:gd name="connsiteY1" fmla="*/ 609600 h 804334"/>
              <a:gd name="connsiteX2" fmla="*/ 210773 w 210773"/>
              <a:gd name="connsiteY2" fmla="*/ 804334 h 8043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0773" h="804334">
                <a:moveTo>
                  <a:pt x="7573" y="0"/>
                </a:moveTo>
                <a:cubicBezTo>
                  <a:pt x="-894" y="237772"/>
                  <a:pt x="-9361" y="475544"/>
                  <a:pt x="24506" y="609600"/>
                </a:cubicBezTo>
                <a:cubicBezTo>
                  <a:pt x="58373" y="743656"/>
                  <a:pt x="182551" y="771878"/>
                  <a:pt x="210773" y="804334"/>
                </a:cubicBezTo>
              </a:path>
            </a:pathLst>
          </a:custGeom>
          <a:noFill/>
          <a:ln>
            <a:solidFill>
              <a:srgbClr val="C00000"/>
            </a:solidFill>
            <a:prstDash val="sysDot"/>
            <a:tailEnd type="arrow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724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5400" y="188640"/>
            <a:ext cx="10115908" cy="838200"/>
          </a:xfrm>
        </p:spPr>
        <p:txBody>
          <a:bodyPr/>
          <a:lstStyle/>
          <a:p>
            <a:pPr algn="l">
              <a:lnSpc>
                <a:spcPct val="110000"/>
              </a:lnSpc>
            </a:pPr>
            <a:r>
              <a:rPr lang="en-US" sz="2800" cap="small" dirty="0"/>
              <a:t>4</a:t>
            </a:r>
            <a:r>
              <a:rPr lang="en-US" sz="2800" cap="small" dirty="0" smtClean="0"/>
              <a:t>.0 Cost Analysis</a:t>
            </a:r>
            <a:endParaRPr lang="en-US" sz="2800" cap="smal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5400" y="1026840"/>
            <a:ext cx="11305256" cy="5354488"/>
          </a:xfrm>
        </p:spPr>
        <p:txBody>
          <a:bodyPr/>
          <a:lstStyle/>
          <a:p>
            <a:pPr marL="457200" indent="-457200">
              <a:buNone/>
            </a:pPr>
            <a:r>
              <a:rPr lang="en-US" sz="2000" dirty="0" smtClean="0"/>
              <a:t>S26S </a:t>
            </a:r>
            <a:r>
              <a:rPr lang="en-US" sz="2000" dirty="0"/>
              <a:t>Die size </a:t>
            </a:r>
            <a:r>
              <a:rPr lang="en-US" sz="2000" dirty="0" smtClean="0"/>
              <a:t>is the same as </a:t>
            </a:r>
            <a:r>
              <a:rPr lang="en-US" sz="2000" dirty="0"/>
              <a:t>S26A </a:t>
            </a:r>
            <a:endParaRPr lang="en-US" sz="2000" dirty="0" smtClean="0"/>
          </a:p>
          <a:p>
            <a:pPr marL="1108070" lvl="1" indent="-554035">
              <a:buNone/>
            </a:pPr>
            <a:r>
              <a:rPr lang="en-US" sz="2000" dirty="0" smtClean="0"/>
              <a:t>Bipolar decoders size should be equal or better than SXP counterpart.</a:t>
            </a:r>
            <a:endParaRPr lang="en-US" sz="2000" dirty="0"/>
          </a:p>
          <a:p>
            <a:pPr marL="457200" indent="-457200">
              <a:buNone/>
            </a:pPr>
            <a:r>
              <a:rPr lang="en-US" sz="2000" dirty="0"/>
              <a:t>Lower cost due to </a:t>
            </a:r>
            <a:r>
              <a:rPr lang="en-US" sz="2000" dirty="0" smtClean="0"/>
              <a:t>process simplification from </a:t>
            </a:r>
            <a:r>
              <a:rPr lang="en-US" sz="2000" dirty="0"/>
              <a:t>partial etch architecture to single etch </a:t>
            </a:r>
            <a:r>
              <a:rPr lang="en-US" sz="2000" dirty="0" smtClean="0"/>
              <a:t>scheme.</a:t>
            </a:r>
            <a:endParaRPr lang="en-US" sz="2000" dirty="0"/>
          </a:p>
          <a:p>
            <a:pPr marL="457200" indent="-457200">
              <a:buNone/>
            </a:pPr>
            <a:r>
              <a:rPr lang="en-US" sz="2000" dirty="0" smtClean="0"/>
              <a:t>Preliminary </a:t>
            </a:r>
            <a:r>
              <a:rPr lang="en-US" sz="2000" dirty="0"/>
              <a:t>green-field analysis has been performed for cost-of-transition and cost-per-wafer</a:t>
            </a:r>
          </a:p>
          <a:p>
            <a:pPr marL="1108070" lvl="1" indent="-554035">
              <a:buNone/>
            </a:pPr>
            <a:r>
              <a:rPr lang="en-US" sz="2000" dirty="0"/>
              <a:t>Based </a:t>
            </a:r>
            <a:r>
              <a:rPr lang="en-US" sz="2000" dirty="0" smtClean="0"/>
              <a:t>assumptions </a:t>
            </a:r>
            <a:r>
              <a:rPr lang="en-US" sz="2000" dirty="0"/>
              <a:t>for the </a:t>
            </a:r>
            <a:r>
              <a:rPr lang="en-US" sz="2000" dirty="0" smtClean="0"/>
              <a:t>etch simplification of 20 series SXP technology </a:t>
            </a:r>
            <a:endParaRPr lang="en-US" sz="2000" dirty="0"/>
          </a:p>
          <a:p>
            <a:pPr marL="1108070" lvl="1" indent="-554035">
              <a:buNone/>
            </a:pPr>
            <a:endParaRPr lang="en-US" sz="2000" dirty="0" smtClean="0"/>
          </a:p>
          <a:p>
            <a:pPr marL="1108070" lvl="1" indent="-554035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endParaRPr lang="en-US" sz="2000" dirty="0" smtClean="0"/>
          </a:p>
          <a:p>
            <a:pPr marL="457200" indent="-457200">
              <a:buNone/>
            </a:pPr>
            <a:r>
              <a:rPr lang="en-US" sz="2000" dirty="0"/>
              <a:t>Higher yield expected due to SSM potentially overcoming several SXP issues, including</a:t>
            </a:r>
          </a:p>
          <a:p>
            <a:pPr marL="1108070" lvl="1" indent="-554035">
              <a:buNone/>
            </a:pPr>
            <a:r>
              <a:rPr lang="en-US" sz="2000" dirty="0"/>
              <a:t>No cross-contamination between PM and SD</a:t>
            </a:r>
          </a:p>
          <a:p>
            <a:pPr marL="1108070" lvl="1" indent="-554035">
              <a:buNone/>
            </a:pPr>
            <a:r>
              <a:rPr lang="en-US" sz="2000" dirty="0"/>
              <a:t>Lower cell aspect-ratio for etch and fill</a:t>
            </a:r>
          </a:p>
          <a:p>
            <a:pPr marL="1108070" lvl="1" indent="-554035">
              <a:buNone/>
            </a:pPr>
            <a:r>
              <a:rPr lang="en-US" sz="2000" dirty="0"/>
              <a:t>Lower programming current </a:t>
            </a:r>
            <a:r>
              <a:rPr lang="en-US" sz="2000" dirty="0">
                <a:sym typeface="Wingdings" panose="05000000000000000000" pitchFamily="2" charset="2"/>
              </a:rPr>
              <a:t></a:t>
            </a:r>
            <a:r>
              <a:rPr lang="en-US" sz="2000" dirty="0"/>
              <a:t> Additional relaxation to metal (WL/BL) requirements for scaling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307468" y="2960948"/>
          <a:ext cx="8725129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2974">
                  <a:extLst>
                    <a:ext uri="{9D8B030D-6E8A-4147-A177-3AD203B41FA5}">
                      <a16:colId xmlns="" xmlns:a16="http://schemas.microsoft.com/office/drawing/2014/main" val="1150436085"/>
                    </a:ext>
                  </a:extLst>
                </a:gridCol>
                <a:gridCol w="1484948">
                  <a:extLst>
                    <a:ext uri="{9D8B030D-6E8A-4147-A177-3AD203B41FA5}">
                      <a16:colId xmlns="" xmlns:a16="http://schemas.microsoft.com/office/drawing/2014/main" val="1236752599"/>
                    </a:ext>
                  </a:extLst>
                </a:gridCol>
                <a:gridCol w="1599248">
                  <a:extLst>
                    <a:ext uri="{9D8B030D-6E8A-4147-A177-3AD203B41FA5}">
                      <a16:colId xmlns="" xmlns:a16="http://schemas.microsoft.com/office/drawing/2014/main" val="3205389408"/>
                    </a:ext>
                  </a:extLst>
                </a:gridCol>
                <a:gridCol w="1511775">
                  <a:extLst>
                    <a:ext uri="{9D8B030D-6E8A-4147-A177-3AD203B41FA5}">
                      <a16:colId xmlns="" xmlns:a16="http://schemas.microsoft.com/office/drawing/2014/main" val="3044647357"/>
                    </a:ext>
                  </a:extLst>
                </a:gridCol>
                <a:gridCol w="1656184">
                  <a:extLst>
                    <a:ext uri="{9D8B030D-6E8A-4147-A177-3AD203B41FA5}">
                      <a16:colId xmlns="" xmlns:a16="http://schemas.microsoft.com/office/drawing/2014/main" val="39698691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CoT</a:t>
                      </a: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($M/1k)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Delta ($M/1k)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CPW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Delta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457658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</a:rPr>
                        <a:t>10s -&gt; 20s MOR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121908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effectLst/>
                          <a:latin typeface="Calibri" panose="020F0502020204030204" pitchFamily="34" charset="0"/>
                        </a:rPr>
                        <a:t>144.9</a:t>
                      </a:r>
                      <a:endParaRPr lang="en-US" sz="1800" b="0" kern="120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121908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800" b="0" kern="120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</a:rPr>
                        <a:t>$2,274.00 </a:t>
                      </a:r>
                      <a:endParaRPr lang="en-US" sz="1800" b="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800" b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6583003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</a:rPr>
                        <a:t>10s -&gt; 4 Deck SSM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121908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  <a:latin typeface="Calibri" panose="020F0502020204030204" pitchFamily="34" charset="0"/>
                        </a:rPr>
                        <a:t>114.8</a:t>
                      </a:r>
                      <a:endParaRPr lang="en-US" sz="1800" b="0" kern="12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121908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</a:rPr>
                        <a:t>-30.1</a:t>
                      </a:r>
                      <a:endParaRPr lang="en-US" sz="1800" b="1" kern="12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</a:rPr>
                        <a:t>$2,040.00 </a:t>
                      </a:r>
                      <a:endParaRPr lang="en-US" sz="1800" b="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</a:rPr>
                        <a:t>($234.00)</a:t>
                      </a:r>
                      <a:endParaRPr lang="en-US" sz="18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40700688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</a:rPr>
                        <a:t>10s -&gt; 20s 2 Deck MOR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121908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>
                          <a:effectLst/>
                          <a:latin typeface="Calibri" panose="020F0502020204030204" pitchFamily="34" charset="0"/>
                        </a:rPr>
                        <a:t>26.1</a:t>
                      </a:r>
                      <a:endParaRPr lang="en-US" sz="1800" b="0" kern="120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121908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800" b="0" kern="12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</a:rPr>
                        <a:t>$1,559.29 </a:t>
                      </a:r>
                      <a:endParaRPr lang="en-US" sz="1800" b="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Calibri" panose="020F0502020204030204" pitchFamily="34" charset="0"/>
                        </a:rPr>
                        <a:t> </a:t>
                      </a:r>
                      <a:endParaRPr lang="en-US" sz="1800" b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8436558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</a:rPr>
                        <a:t>10s -&gt; 2 Deck SSM</a:t>
                      </a:r>
                      <a:endParaRPr lang="en-US" sz="1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121908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200" dirty="0">
                          <a:effectLst/>
                          <a:latin typeface="Calibri" panose="020F0502020204030204" pitchFamily="34" charset="0"/>
                        </a:rPr>
                        <a:t>25</a:t>
                      </a:r>
                      <a:endParaRPr lang="en-US" sz="1800" b="0" kern="12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defTabSz="121908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kern="1200" dirty="0">
                          <a:effectLst/>
                          <a:latin typeface="Calibri" panose="020F0502020204030204" pitchFamily="34" charset="0"/>
                        </a:rPr>
                        <a:t>-1.1</a:t>
                      </a:r>
                      <a:endParaRPr lang="en-US" sz="1800" b="1" kern="12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</a:rPr>
                        <a:t>$1,438.25 </a:t>
                      </a:r>
                      <a:endParaRPr lang="en-US" sz="1800" b="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Calibri" panose="020F0502020204030204" pitchFamily="34" charset="0"/>
                        </a:rPr>
                        <a:t>($121.04)</a:t>
                      </a:r>
                      <a:endParaRPr lang="en-US" sz="1800" b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1002408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9440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FE7DFCF2-4DE3-453B-9AF4-088A004F8FF2}" vid="{B74B212F-A0BB-4234-8094-F2519B0A661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Props1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A9757D6-16EA-49DF-BF94-FEF25FAF8351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90b7a245-a7c3-4504-88b2-cf85318e6b78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3DXP_V2</Template>
  <TotalTime>411</TotalTime>
  <Words>409</Words>
  <Application>Microsoft Office PowerPoint</Application>
  <PresentationFormat>Widescreen</PresentationFormat>
  <Paragraphs>346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Neo Sans Intel</vt:lpstr>
      <vt:lpstr>Neo Sans Intel Medium</vt:lpstr>
      <vt:lpstr>Arial</vt:lpstr>
      <vt:lpstr>Calibri</vt:lpstr>
      <vt:lpstr>Times New Roman</vt:lpstr>
      <vt:lpstr>Wingdings</vt:lpstr>
      <vt:lpstr>blank</vt:lpstr>
      <vt:lpstr>SOW Contents</vt:lpstr>
      <vt:lpstr>2.5 Gen+1 Product</vt:lpstr>
      <vt:lpstr>3.0 Milestone</vt:lpstr>
      <vt:lpstr>3.1 Fail Check – “Fast Fail or Succeed”</vt:lpstr>
      <vt:lpstr>3.2 Critical Path for 20nm, 14nm SSM Products and Beyond</vt:lpstr>
      <vt:lpstr>4.0 Cost Analysis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2.5 Gen+1 Product</dc:title>
  <dc:creator>Kau, Derchang</dc:creator>
  <cp:lastModifiedBy>Kau, Derchang</cp:lastModifiedBy>
  <cp:revision>6</cp:revision>
  <dcterms:created xsi:type="dcterms:W3CDTF">2018-01-27T19:13:52Z</dcterms:created>
  <dcterms:modified xsi:type="dcterms:W3CDTF">2018-01-28T02:04:55Z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</Properties>
</file>