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 id="2147483728" r:id="rId2"/>
  </p:sldMasterIdLst>
  <p:notesMasterIdLst>
    <p:notesMasterId r:id="rId9"/>
  </p:notesMasterIdLst>
  <p:sldIdLst>
    <p:sldId id="300" r:id="rId3"/>
    <p:sldId id="365" r:id="rId4"/>
    <p:sldId id="352" r:id="rId5"/>
    <p:sldId id="364" r:id="rId6"/>
    <p:sldId id="363" r:id="rId7"/>
    <p:sldId id="289"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81" autoAdjust="0"/>
  </p:normalViewPr>
  <p:slideViewPr>
    <p:cSldViewPr snapToGrid="0">
      <p:cViewPr varScale="1">
        <p:scale>
          <a:sx n="76" d="100"/>
          <a:sy n="76" d="100"/>
        </p:scale>
        <p:origin x="162" y="726"/>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2/16/2018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rgbClr val="0077C8"/>
                </a:solidFill>
              </a:defRPr>
            </a:lvl1pPr>
          </a:lstStyle>
          <a:p>
            <a:fld id="{2A0FEC12-B697-46B2-AC72-609E1FB7663B}" type="datetime4">
              <a:rPr lang="en-US" smtClean="0"/>
              <a:t>February 16, 2018</a:t>
            </a:fld>
            <a:endParaRPr lang="en-US" dirty="0"/>
          </a:p>
        </p:txBody>
      </p:sp>
      <p:sp>
        <p:nvSpPr>
          <p:cNvPr id="3" name="Footer Placeholder 2"/>
          <p:cNvSpPr>
            <a:spLocks noGrp="1"/>
          </p:cNvSpPr>
          <p:nvPr>
            <p:ph type="ftr" sz="quarter" idx="12"/>
          </p:nvPr>
        </p:nvSpPr>
        <p:spPr/>
        <p:txBody>
          <a:bodyPr/>
          <a:lstStyle>
            <a:lvl1pPr>
              <a:defRPr>
                <a:solidFill>
                  <a:srgbClr val="0077C8"/>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58849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chemeClr val="bg1"/>
                </a:solidFill>
              </a:defRPr>
            </a:lvl1pPr>
          </a:lstStyle>
          <a:p>
            <a:fld id="{0CFB5DD6-B5A9-42D8-8E78-3203A252046E}" type="datetime4">
              <a:rPr lang="en-US" smtClean="0"/>
              <a:pPr/>
              <a:t>February 16, 2018</a:t>
            </a:fld>
            <a:endParaRPr lang="en-US" dirty="0"/>
          </a:p>
        </p:txBody>
      </p:sp>
      <p:sp>
        <p:nvSpPr>
          <p:cNvPr id="3" name="Footer Placeholder 2"/>
          <p:cNvSpPr>
            <a:spLocks noGrp="1"/>
          </p:cNvSpPr>
          <p:nvPr>
            <p:ph type="ftr" sz="quarter" idx="12"/>
          </p:nvPr>
        </p:nvSpPr>
        <p:spPr/>
        <p:txBody>
          <a:bodyPr/>
          <a:lstStyle>
            <a:lvl1pPr>
              <a:defRPr>
                <a:solidFill>
                  <a:schemeClr val="bg1"/>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5113583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AF2D2701-F78D-4095-A39E-61DF3C4A4C04}" type="datetime4">
              <a:rPr lang="en-US" smtClean="0"/>
              <a:t>February 16,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723316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EAA98F0A-2D28-4A84-9EAB-DBF27057C8F9}" type="datetime4">
              <a:rPr lang="en-US" smtClean="0"/>
              <a:t>February 16,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8141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D5BF9B1-2CD5-4E0A-A036-F8A386770A6F}" type="datetime4">
              <a:rPr lang="en-US" smtClean="0"/>
              <a:t>February 16,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5149899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591E8161-C7D8-4E89-83CF-1400BBFEB4E3}" type="datetime4">
              <a:rPr lang="en-US" smtClean="0"/>
              <a:t>February 16,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1119405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4FB25FF7-E416-4516-BA11-FC11BBA2AED8}" type="datetime4">
              <a:rPr lang="en-US" smtClean="0"/>
              <a:t>February 16,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868021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AB354393-6454-4F53-97F9-CCABD1DCDDD4}" type="datetime4">
              <a:rPr lang="en-US" smtClean="0"/>
              <a:t>February 16,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565853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455A8A2E-26C9-48CC-BB2E-E40BB5F1017D}" type="datetime4">
              <a:rPr lang="en-US" smtClean="0"/>
              <a:t>February 16,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26722862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9DBE14A4-9EFF-44B5-B818-FBDED80DC98E}" type="datetime4">
              <a:rPr lang="en-US" smtClean="0"/>
              <a:t>February 16,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0326392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C51AED33-5CBD-4F65-8A5D-4E027924D1BC}" type="datetime4">
              <a:rPr lang="en-US" smtClean="0"/>
              <a:t>February 16,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61170516"/>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838199" y="362309"/>
            <a:ext cx="5073591"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A7FF47F-D05B-4A3A-B9C2-B7128175C3C3}" type="datetime4">
              <a:rPr lang="en-US" smtClean="0"/>
              <a:t>February 16,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588283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89130DB7-029F-4471-BC7C-E4A29DE3FCB3}" type="datetime4">
              <a:rPr lang="en-US" smtClean="0"/>
              <a:t>February 16,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756152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0C39873D-1173-4B09-AE86-AA178DB45922}"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365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1AD8B7F-97C2-4888-BF1C-56C0742BA9D7}"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30290069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A11099-C84D-4E8D-A396-A4435B145A56}"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1609997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0A381F-3503-4BA1-84E7-A4D8C75D4BC4}"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6018028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920A13-7C1D-4471-8934-00DDD5048EA1}" type="datetime4">
              <a:rPr lang="en-US" smtClean="0"/>
              <a:t>February 16,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892839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002AD-0B31-491B-8DBE-1CA83D0D9D7D}" type="datetime4">
              <a:rPr lang="en-US" smtClean="0"/>
              <a:t>February 16,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2904867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rgbClr val="0077C8"/>
                </a:solidFill>
              </a:defRPr>
            </a:lvl1pPr>
          </a:lstStyle>
          <a:p>
            <a:fld id="{0CFB5DD6-B5A9-42D8-8E78-3203A252046E}" type="datetime4">
              <a:rPr lang="en-US" smtClean="0"/>
              <a:pPr/>
              <a:t>February 16, 2018</a:t>
            </a:fld>
            <a:endParaRPr lang="en-US" dirty="0"/>
          </a:p>
        </p:txBody>
      </p:sp>
      <p:sp>
        <p:nvSpPr>
          <p:cNvPr id="4" name="Footer Placeholder 3"/>
          <p:cNvSpPr>
            <a:spLocks noGrp="1"/>
          </p:cNvSpPr>
          <p:nvPr>
            <p:ph type="ftr" sz="quarter" idx="11"/>
          </p:nvPr>
        </p:nvSpPr>
        <p:spPr/>
        <p:txBody>
          <a:bodyPr/>
          <a:lstStyle>
            <a:lvl1pPr>
              <a:defRPr>
                <a:solidFill>
                  <a:srgbClr val="0077C8"/>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7836680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chemeClr val="bg1"/>
                </a:solidFill>
              </a:defRPr>
            </a:lvl1pPr>
          </a:lstStyle>
          <a:p>
            <a:fld id="{0CFB5DD6-B5A9-42D8-8E78-3203A252046E}" type="datetime4">
              <a:rPr lang="en-US" smtClean="0"/>
              <a:pPr/>
              <a:t>February 16, 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3629032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1096738-D422-416D-8C11-6DC2CEAD6704}" type="datetime4">
              <a:rPr lang="en-US" smtClean="0"/>
              <a:t>February 16,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3928928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16, 2018</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16,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3" Type="http://schemas.openxmlformats.org/officeDocument/2006/relationships/slideLayout" Target="../slideLayouts/slideLayout18.xml"/><Relationship Id="rId21" Type="http://schemas.openxmlformats.org/officeDocument/2006/relationships/slideLayout" Target="../slideLayouts/slideLayout36.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image" Target="../media/image2.png"/><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theme" Target="../theme/theme2.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February 16, 2018</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0CFB5DD6-B5A9-42D8-8E78-3203A252046E}" type="datetime4">
              <a:rPr lang="en-US" smtClean="0"/>
              <a:t>February 16,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851839215"/>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 id="2147483746" r:id="rId18"/>
    <p:sldLayoutId id="2147483747" r:id="rId19"/>
    <p:sldLayoutId id="2147483748" r:id="rId20"/>
    <p:sldLayoutId id="2147483749" r:id="rId21"/>
    <p:sldLayoutId id="2147483750" r:id="rId22"/>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7432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11076698" cy="1734724"/>
          </a:xfrm>
        </p:spPr>
        <p:txBody>
          <a:bodyPr>
            <a:normAutofit/>
          </a:bodyPr>
          <a:lstStyle/>
          <a:p>
            <a:r>
              <a:rPr lang="en-US" dirty="0"/>
              <a:t>SSM process development update</a:t>
            </a:r>
          </a:p>
        </p:txBody>
      </p:sp>
      <p:sp>
        <p:nvSpPr>
          <p:cNvPr id="4" name="Text Placeholder 3"/>
          <p:cNvSpPr>
            <a:spLocks noGrp="1"/>
          </p:cNvSpPr>
          <p:nvPr>
            <p:ph type="body" sz="quarter" idx="10"/>
          </p:nvPr>
        </p:nvSpPr>
        <p:spPr/>
        <p:txBody>
          <a:bodyPr/>
          <a:lstStyle/>
          <a:p>
            <a:r>
              <a:rPr lang="en-US" dirty="0"/>
              <a:t>ww1807</a:t>
            </a:r>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505D8D5-16EC-40C0-BB01-70C890E5F2C1}"/>
              </a:ext>
            </a:extLst>
          </p:cNvPr>
          <p:cNvSpPr>
            <a:spLocks noGrp="1"/>
          </p:cNvSpPr>
          <p:nvPr>
            <p:ph type="title"/>
          </p:nvPr>
        </p:nvSpPr>
        <p:spPr/>
        <p:txBody>
          <a:bodyPr/>
          <a:lstStyle/>
          <a:p>
            <a:r>
              <a:rPr lang="en-US" dirty="0"/>
              <a:t>Summary</a:t>
            </a:r>
          </a:p>
        </p:txBody>
      </p:sp>
      <p:sp>
        <p:nvSpPr>
          <p:cNvPr id="4" name="Date Placeholder 3">
            <a:extLst>
              <a:ext uri="{FF2B5EF4-FFF2-40B4-BE49-F238E27FC236}">
                <a16:creationId xmlns:a16="http://schemas.microsoft.com/office/drawing/2014/main" id="{9816858B-6F3B-4AA9-9272-D53A416D186E}"/>
              </a:ext>
            </a:extLst>
          </p:cNvPr>
          <p:cNvSpPr>
            <a:spLocks noGrp="1"/>
          </p:cNvSpPr>
          <p:nvPr>
            <p:ph type="dt" sz="half" idx="10"/>
          </p:nvPr>
        </p:nvSpPr>
        <p:spPr/>
        <p:txBody>
          <a:bodyPr/>
          <a:lstStyle/>
          <a:p>
            <a:fld id="{DD0B5AFB-117C-46EA-B643-5FA810A8A3CB}" type="datetime4">
              <a:rPr lang="en-US" smtClean="0"/>
              <a:pPr/>
              <a:t>February 16, 2018</a:t>
            </a:fld>
            <a:endParaRPr lang="en-US" dirty="0"/>
          </a:p>
        </p:txBody>
      </p:sp>
      <p:sp>
        <p:nvSpPr>
          <p:cNvPr id="6" name="Footer Placeholder 5">
            <a:extLst>
              <a:ext uri="{FF2B5EF4-FFF2-40B4-BE49-F238E27FC236}">
                <a16:creationId xmlns:a16="http://schemas.microsoft.com/office/drawing/2014/main" id="{7F7FFC78-1153-480D-B445-76926F59E071}"/>
              </a:ext>
            </a:extLst>
          </p:cNvPr>
          <p:cNvSpPr>
            <a:spLocks noGrp="1"/>
          </p:cNvSpPr>
          <p:nvPr>
            <p:ph type="ftr" sz="quarter" idx="11"/>
          </p:nvPr>
        </p:nvSpPr>
        <p:spPr/>
        <p:txBody>
          <a:bodyPr/>
          <a:lstStyle/>
          <a:p>
            <a:r>
              <a:rPr lang="en-US"/>
              <a:t>|  Micron Confidential</a:t>
            </a:r>
            <a:endParaRPr lang="en-US" dirty="0"/>
          </a:p>
        </p:txBody>
      </p:sp>
      <p:sp>
        <p:nvSpPr>
          <p:cNvPr id="5" name="Slide Number Placeholder 4">
            <a:extLst>
              <a:ext uri="{FF2B5EF4-FFF2-40B4-BE49-F238E27FC236}">
                <a16:creationId xmlns:a16="http://schemas.microsoft.com/office/drawing/2014/main" id="{25516571-62B0-4E80-AF8C-BC4D83ED0A2C}"/>
              </a:ext>
            </a:extLst>
          </p:cNvPr>
          <p:cNvSpPr>
            <a:spLocks noGrp="1"/>
          </p:cNvSpPr>
          <p:nvPr>
            <p:ph type="sldNum" sz="quarter" idx="12"/>
          </p:nvPr>
        </p:nvSpPr>
        <p:spPr/>
        <p:txBody>
          <a:bodyPr/>
          <a:lstStyle/>
          <a:p>
            <a:pPr algn="l"/>
            <a:fld id="{0D904593-1668-4B95-BA96-EF3EF43EDF4E}" type="slidenum">
              <a:rPr lang="en-US" smtClean="0"/>
              <a:pPr algn="l"/>
              <a:t>2</a:t>
            </a:fld>
            <a:endParaRPr lang="en-US" dirty="0"/>
          </a:p>
        </p:txBody>
      </p:sp>
      <p:sp>
        <p:nvSpPr>
          <p:cNvPr id="10" name="Content Placeholder 9">
            <a:extLst>
              <a:ext uri="{FF2B5EF4-FFF2-40B4-BE49-F238E27FC236}">
                <a16:creationId xmlns:a16="http://schemas.microsoft.com/office/drawing/2014/main" id="{7A2CA219-33CB-452F-BB8C-38BD687CD6E1}"/>
              </a:ext>
            </a:extLst>
          </p:cNvPr>
          <p:cNvSpPr>
            <a:spLocks noGrp="1"/>
          </p:cNvSpPr>
          <p:nvPr>
            <p:ph sz="half" idx="1"/>
          </p:nvPr>
        </p:nvSpPr>
        <p:spPr/>
        <p:txBody>
          <a:bodyPr/>
          <a:lstStyle/>
          <a:p>
            <a:r>
              <a:rPr lang="en-US" dirty="0"/>
              <a:t>PI team is growing with Kyle (kritter) and Eva (ehsmith) from Intel JDP joining SSM project.</a:t>
            </a:r>
          </a:p>
          <a:p>
            <a:r>
              <a:rPr lang="en-US" dirty="0"/>
              <a:t>PVD gate should be open for CR5.3 during the weekend or early next week.</a:t>
            </a:r>
          </a:p>
          <a:p>
            <a:r>
              <a:rPr lang="en-US" dirty="0"/>
              <a:t>Si inventory is high: 7 lots in Fab4 buffer and 5 more running in Fab2; Only 1 lot is active in Fab4 line.</a:t>
            </a:r>
          </a:p>
          <a:p>
            <a:r>
              <a:rPr lang="en-US" dirty="0"/>
              <a:t>Next 4 week focus:</a:t>
            </a:r>
          </a:p>
          <a:p>
            <a:pPr lvl="1"/>
            <a:r>
              <a:rPr lang="en-US" dirty="0"/>
              <a:t>CR5.3 conversion + 55nm W at 52 level + Nitride cap at 2</a:t>
            </a:r>
            <a:r>
              <a:rPr lang="en-US" baseline="30000" dirty="0"/>
              <a:t>nd</a:t>
            </a:r>
            <a:r>
              <a:rPr lang="en-US" dirty="0"/>
              <a:t> cut</a:t>
            </a:r>
          </a:p>
          <a:p>
            <a:pPr lvl="1"/>
            <a:r>
              <a:rPr lang="en-US" dirty="0"/>
              <a:t>K* wave 3 execution</a:t>
            </a:r>
          </a:p>
          <a:p>
            <a:pPr lvl="1"/>
            <a:r>
              <a:rPr lang="en-US" dirty="0"/>
              <a:t>DD setup </a:t>
            </a:r>
          </a:p>
        </p:txBody>
      </p:sp>
    </p:spTree>
    <p:extLst>
      <p:ext uri="{BB962C8B-B14F-4D97-AF65-F5344CB8AC3E}">
        <p14:creationId xmlns:p14="http://schemas.microsoft.com/office/powerpoint/2010/main" val="161962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658BD7B-0458-4C6D-B46E-5F117F41B028}"/>
              </a:ext>
            </a:extLst>
          </p:cNvPr>
          <p:cNvPicPr>
            <a:picLocks noChangeAspect="1"/>
          </p:cNvPicPr>
          <p:nvPr/>
        </p:nvPicPr>
        <p:blipFill>
          <a:blip r:embed="rId2"/>
          <a:stretch>
            <a:fillRect/>
          </a:stretch>
        </p:blipFill>
        <p:spPr>
          <a:xfrm>
            <a:off x="60153" y="1031756"/>
            <a:ext cx="11949461" cy="1702389"/>
          </a:xfrm>
          <a:prstGeom prst="rect">
            <a:avLst/>
          </a:prstGeom>
        </p:spPr>
      </p:pic>
      <p:sp>
        <p:nvSpPr>
          <p:cNvPr id="2" name="Title 1">
            <a:extLst>
              <a:ext uri="{FF2B5EF4-FFF2-40B4-BE49-F238E27FC236}">
                <a16:creationId xmlns:a16="http://schemas.microsoft.com/office/drawing/2014/main" id="{3072A512-0808-45B7-993E-ADB6253986CB}"/>
              </a:ext>
            </a:extLst>
          </p:cNvPr>
          <p:cNvSpPr>
            <a:spLocks noGrp="1"/>
          </p:cNvSpPr>
          <p:nvPr>
            <p:ph type="title"/>
          </p:nvPr>
        </p:nvSpPr>
        <p:spPr/>
        <p:txBody>
          <a:bodyPr/>
          <a:lstStyle/>
          <a:p>
            <a:r>
              <a:rPr lang="en-US" dirty="0"/>
              <a:t>WIP status update</a:t>
            </a:r>
          </a:p>
        </p:txBody>
      </p:sp>
      <p:sp>
        <p:nvSpPr>
          <p:cNvPr id="4" name="Date Placeholder 3">
            <a:extLst>
              <a:ext uri="{FF2B5EF4-FFF2-40B4-BE49-F238E27FC236}">
                <a16:creationId xmlns:a16="http://schemas.microsoft.com/office/drawing/2014/main" id="{656727E6-61F6-43E5-BB46-FEEE402A812F}"/>
              </a:ext>
            </a:extLst>
          </p:cNvPr>
          <p:cNvSpPr>
            <a:spLocks noGrp="1"/>
          </p:cNvSpPr>
          <p:nvPr>
            <p:ph type="dt" sz="half" idx="2"/>
          </p:nvPr>
        </p:nvSpPr>
        <p:spPr/>
        <p:txBody>
          <a:bodyPr/>
          <a:lstStyle/>
          <a:p>
            <a:fld id="{DD0B5AFB-117C-46EA-B643-5FA810A8A3CB}" type="datetime4">
              <a:rPr lang="en-US" smtClean="0"/>
              <a:pPr/>
              <a:t>February 16, 2018</a:t>
            </a:fld>
            <a:endParaRPr lang="en-US" dirty="0"/>
          </a:p>
        </p:txBody>
      </p:sp>
      <p:sp>
        <p:nvSpPr>
          <p:cNvPr id="5" name="Slide Number Placeholder 4">
            <a:extLst>
              <a:ext uri="{FF2B5EF4-FFF2-40B4-BE49-F238E27FC236}">
                <a16:creationId xmlns:a16="http://schemas.microsoft.com/office/drawing/2014/main" id="{DAC71B00-2A58-4C5D-90A1-4DF2BEA58982}"/>
              </a:ext>
            </a:extLst>
          </p:cNvPr>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a:extLst>
              <a:ext uri="{FF2B5EF4-FFF2-40B4-BE49-F238E27FC236}">
                <a16:creationId xmlns:a16="http://schemas.microsoft.com/office/drawing/2014/main" id="{55537F93-6851-4C41-9A29-9E20EE9976E6}"/>
              </a:ext>
            </a:extLst>
          </p:cNvPr>
          <p:cNvSpPr>
            <a:spLocks noGrp="1"/>
          </p:cNvSpPr>
          <p:nvPr>
            <p:ph type="ftr" sz="quarter" idx="12"/>
          </p:nvPr>
        </p:nvSpPr>
        <p:spPr/>
        <p:txBody>
          <a:bodyPr/>
          <a:lstStyle/>
          <a:p>
            <a:r>
              <a:rPr lang="en-US"/>
              <a:t>|  Micron Confidential</a:t>
            </a:r>
            <a:endParaRPr lang="en-US" dirty="0"/>
          </a:p>
        </p:txBody>
      </p:sp>
      <p:sp>
        <p:nvSpPr>
          <p:cNvPr id="7" name="Text Placeholder 6">
            <a:extLst>
              <a:ext uri="{FF2B5EF4-FFF2-40B4-BE49-F238E27FC236}">
                <a16:creationId xmlns:a16="http://schemas.microsoft.com/office/drawing/2014/main" id="{8A7EFD09-2AED-419D-A103-F696C35E95BE}"/>
              </a:ext>
            </a:extLst>
          </p:cNvPr>
          <p:cNvSpPr>
            <a:spLocks noGrp="1"/>
          </p:cNvSpPr>
          <p:nvPr>
            <p:ph type="body" sz="quarter" idx="14"/>
          </p:nvPr>
        </p:nvSpPr>
        <p:spPr/>
        <p:txBody>
          <a:bodyPr/>
          <a:lstStyle/>
          <a:p>
            <a:endParaRPr lang="en-US"/>
          </a:p>
        </p:txBody>
      </p:sp>
      <p:sp>
        <p:nvSpPr>
          <p:cNvPr id="9" name="Content Placeholder 2">
            <a:extLst>
              <a:ext uri="{FF2B5EF4-FFF2-40B4-BE49-F238E27FC236}">
                <a16:creationId xmlns:a16="http://schemas.microsoft.com/office/drawing/2014/main" id="{1C5F62B0-195C-4AE1-B0A8-7EDC7101B92D}"/>
              </a:ext>
            </a:extLst>
          </p:cNvPr>
          <p:cNvSpPr>
            <a:spLocks noGrp="1"/>
          </p:cNvSpPr>
          <p:nvPr>
            <p:ph idx="1"/>
          </p:nvPr>
        </p:nvSpPr>
        <p:spPr>
          <a:xfrm>
            <a:off x="406061" y="2880766"/>
            <a:ext cx="11257644" cy="3028901"/>
          </a:xfrm>
        </p:spPr>
        <p:txBody>
          <a:bodyPr/>
          <a:lstStyle/>
          <a:p>
            <a:pPr lvl="1"/>
            <a:r>
              <a:rPr lang="en-US" sz="1800" dirty="0"/>
              <a:t>Short term line conversions:</a:t>
            </a:r>
          </a:p>
          <a:p>
            <a:pPr lvl="2"/>
            <a:r>
              <a:rPr lang="en-US" sz="1600" dirty="0"/>
              <a:t>Rev5.3 – SD.K1, 2-step WL etch – conversion in progress</a:t>
            </a:r>
          </a:p>
          <a:p>
            <a:pPr lvl="2"/>
            <a:r>
              <a:rPr lang="en-US" sz="1600" dirty="0"/>
              <a:t>Additional baseline conversions: 55nm W at 52 level and Nitride cap flow at 52-C2 module – intercept DD lead lot</a:t>
            </a:r>
          </a:p>
          <a:p>
            <a:pPr lvl="2"/>
            <a:r>
              <a:rPr lang="en-US" sz="1600" dirty="0"/>
              <a:t>Further away: 65 NCMP FSL slurry and 350A 51 Nitride Cap (improve periphery dishing)</a:t>
            </a:r>
          </a:p>
          <a:p>
            <a:pPr lvl="3"/>
            <a:endParaRPr lang="en-US" sz="1600" dirty="0"/>
          </a:p>
          <a:p>
            <a:pPr lvl="3"/>
            <a:endParaRPr lang="en-US" sz="1600" dirty="0"/>
          </a:p>
          <a:p>
            <a:pPr lvl="3"/>
            <a:endParaRPr lang="en-US" sz="1600" dirty="0"/>
          </a:p>
          <a:p>
            <a:pPr lvl="2"/>
            <a:endParaRPr lang="en-US" sz="1600" dirty="0"/>
          </a:p>
          <a:p>
            <a:endParaRPr lang="en-US" sz="2000" dirty="0"/>
          </a:p>
        </p:txBody>
      </p:sp>
      <p:sp>
        <p:nvSpPr>
          <p:cNvPr id="10" name="Rectangle 9">
            <a:extLst>
              <a:ext uri="{FF2B5EF4-FFF2-40B4-BE49-F238E27FC236}">
                <a16:creationId xmlns:a16="http://schemas.microsoft.com/office/drawing/2014/main" id="{26C3D9FB-9371-4C66-B606-78C649BCF1A8}"/>
              </a:ext>
            </a:extLst>
          </p:cNvPr>
          <p:cNvSpPr/>
          <p:nvPr/>
        </p:nvSpPr>
        <p:spPr>
          <a:xfrm>
            <a:off x="6654800" y="1089092"/>
            <a:ext cx="457200" cy="1744496"/>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11" name="Picture 10">
            <a:extLst>
              <a:ext uri="{FF2B5EF4-FFF2-40B4-BE49-F238E27FC236}">
                <a16:creationId xmlns:a16="http://schemas.microsoft.com/office/drawing/2014/main" id="{2810D6CB-EBC5-4216-96E3-B4160EB8FD49}"/>
              </a:ext>
            </a:extLst>
          </p:cNvPr>
          <p:cNvPicPr>
            <a:picLocks noChangeAspect="1"/>
          </p:cNvPicPr>
          <p:nvPr/>
        </p:nvPicPr>
        <p:blipFill>
          <a:blip r:embed="rId3"/>
          <a:stretch>
            <a:fillRect/>
          </a:stretch>
        </p:blipFill>
        <p:spPr>
          <a:xfrm>
            <a:off x="5153026" y="4295774"/>
            <a:ext cx="6619875" cy="1914525"/>
          </a:xfrm>
          <a:prstGeom prst="rect">
            <a:avLst/>
          </a:prstGeom>
        </p:spPr>
      </p:pic>
    </p:spTree>
    <p:extLst>
      <p:ext uri="{BB962C8B-B14F-4D97-AF65-F5344CB8AC3E}">
        <p14:creationId xmlns:p14="http://schemas.microsoft.com/office/powerpoint/2010/main" val="3029779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8C33012-811F-492A-B6C5-8CFDCAAD938B}"/>
              </a:ext>
            </a:extLst>
          </p:cNvPr>
          <p:cNvPicPr>
            <a:picLocks noChangeAspect="1"/>
          </p:cNvPicPr>
          <p:nvPr/>
        </p:nvPicPr>
        <p:blipFill>
          <a:blip r:embed="rId2"/>
          <a:stretch>
            <a:fillRect/>
          </a:stretch>
        </p:blipFill>
        <p:spPr>
          <a:xfrm>
            <a:off x="39399" y="952500"/>
            <a:ext cx="12032290" cy="4584700"/>
          </a:xfrm>
          <a:prstGeom prst="rect">
            <a:avLst/>
          </a:prstGeom>
        </p:spPr>
      </p:pic>
      <p:sp>
        <p:nvSpPr>
          <p:cNvPr id="2" name="Title 1">
            <a:extLst>
              <a:ext uri="{FF2B5EF4-FFF2-40B4-BE49-F238E27FC236}">
                <a16:creationId xmlns:a16="http://schemas.microsoft.com/office/drawing/2014/main" id="{AE3ACA5C-F2A1-4DF9-A93B-54EAC5CB029F}"/>
              </a:ext>
            </a:extLst>
          </p:cNvPr>
          <p:cNvSpPr>
            <a:spLocks noGrp="1"/>
          </p:cNvSpPr>
          <p:nvPr>
            <p:ph type="title"/>
          </p:nvPr>
        </p:nvSpPr>
        <p:spPr/>
        <p:txBody>
          <a:bodyPr/>
          <a:lstStyle/>
          <a:p>
            <a:r>
              <a:rPr lang="en-US" dirty="0"/>
              <a:t>Q1-Q2 PI Gantt Chart</a:t>
            </a:r>
          </a:p>
        </p:txBody>
      </p:sp>
      <p:sp>
        <p:nvSpPr>
          <p:cNvPr id="3" name="Footer Placeholder 2">
            <a:extLst>
              <a:ext uri="{FF2B5EF4-FFF2-40B4-BE49-F238E27FC236}">
                <a16:creationId xmlns:a16="http://schemas.microsoft.com/office/drawing/2014/main" id="{DE4B6912-8C2B-4511-8637-532B87B71EF6}"/>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58595B"/>
                </a:solidFill>
                <a:effectLst/>
                <a:uLnTx/>
                <a:uFillTx/>
                <a:latin typeface="Arial" panose="020B0604020202020204" pitchFamily="34" charset="0"/>
                <a:ea typeface="+mn-ea"/>
                <a:cs typeface="Arial" panose="020B0604020202020204" pitchFamily="34" charset="0"/>
              </a:rPr>
              <a:t>Micron Confidential</a:t>
            </a:r>
          </a:p>
        </p:txBody>
      </p:sp>
      <p:sp>
        <p:nvSpPr>
          <p:cNvPr id="4" name="Slide Number Placeholder 3">
            <a:extLst>
              <a:ext uri="{FF2B5EF4-FFF2-40B4-BE49-F238E27FC236}">
                <a16:creationId xmlns:a16="http://schemas.microsoft.com/office/drawing/2014/main" id="{95B4E042-84FE-4A06-97AF-8F61D10CC466}"/>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7E7695C-FCF1-4AA0-9B93-7941FED13DC4}" type="slidenum">
              <a:rPr kumimoji="0" lang="en-US" sz="1100" b="1" i="0" u="none" strike="noStrike" kern="1200" cap="none" spc="0" normalizeH="0" baseline="0" noProof="0" smtClean="0">
                <a:ln>
                  <a:noFill/>
                </a:ln>
                <a:solidFill>
                  <a:srgbClr val="58595B"/>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1100" b="1" i="0" u="none" strike="noStrike" kern="1200" cap="none" spc="0" normalizeH="0" baseline="0" noProof="0">
              <a:ln>
                <a:noFill/>
              </a:ln>
              <a:solidFill>
                <a:srgbClr val="58595B"/>
              </a:solidFill>
              <a:effectLst/>
              <a:uLnTx/>
              <a:uFillTx/>
              <a:latin typeface="Arial" panose="020B0604020202020204" pitchFamily="34" charset="0"/>
              <a:ea typeface="+mn-ea"/>
              <a:cs typeface="Arial" panose="020B0604020202020204" pitchFamily="34" charset="0"/>
            </a:endParaRPr>
          </a:p>
        </p:txBody>
      </p:sp>
      <p:sp>
        <p:nvSpPr>
          <p:cNvPr id="6" name="Arrow: Down 5">
            <a:extLst>
              <a:ext uri="{FF2B5EF4-FFF2-40B4-BE49-F238E27FC236}">
                <a16:creationId xmlns:a16="http://schemas.microsoft.com/office/drawing/2014/main" id="{D75AD377-075C-4964-839A-5D3FC8EE3DC5}"/>
              </a:ext>
            </a:extLst>
          </p:cNvPr>
          <p:cNvSpPr/>
          <p:nvPr/>
        </p:nvSpPr>
        <p:spPr>
          <a:xfrm>
            <a:off x="8178800" y="2882900"/>
            <a:ext cx="165100" cy="2120900"/>
          </a:xfrm>
          <a:prstGeom prst="down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8" name="Arrow: Down 7">
            <a:extLst>
              <a:ext uri="{FF2B5EF4-FFF2-40B4-BE49-F238E27FC236}">
                <a16:creationId xmlns:a16="http://schemas.microsoft.com/office/drawing/2014/main" id="{64D42AFF-03CF-4D32-A915-F4917B421C8D}"/>
              </a:ext>
            </a:extLst>
          </p:cNvPr>
          <p:cNvSpPr/>
          <p:nvPr/>
        </p:nvSpPr>
        <p:spPr>
          <a:xfrm>
            <a:off x="7924800" y="3517900"/>
            <a:ext cx="165100" cy="889000"/>
          </a:xfrm>
          <a:prstGeom prst="down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9" name="Arrow: Down 8">
            <a:extLst>
              <a:ext uri="{FF2B5EF4-FFF2-40B4-BE49-F238E27FC236}">
                <a16:creationId xmlns:a16="http://schemas.microsoft.com/office/drawing/2014/main" id="{691EC5B4-ADF4-4DE0-A659-94A7928643F4}"/>
              </a:ext>
            </a:extLst>
          </p:cNvPr>
          <p:cNvSpPr/>
          <p:nvPr/>
        </p:nvSpPr>
        <p:spPr>
          <a:xfrm>
            <a:off x="8432800" y="4114800"/>
            <a:ext cx="165100" cy="889000"/>
          </a:xfrm>
          <a:prstGeom prst="down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0" name="TextBox 9">
            <a:extLst>
              <a:ext uri="{FF2B5EF4-FFF2-40B4-BE49-F238E27FC236}">
                <a16:creationId xmlns:a16="http://schemas.microsoft.com/office/drawing/2014/main" id="{DCB95994-F436-4E5E-BDE1-C98EA45D9C70}"/>
              </a:ext>
            </a:extLst>
          </p:cNvPr>
          <p:cNvSpPr txBox="1"/>
          <p:nvPr/>
        </p:nvSpPr>
        <p:spPr>
          <a:xfrm>
            <a:off x="381000" y="5905500"/>
            <a:ext cx="1116203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Arial" panose="020B0604020202020204"/>
                <a:ea typeface="+mn-ea"/>
                <a:cs typeface="+mn-cs"/>
              </a:rPr>
              <a:t>S26S tape-out is planned to Q3’18, allowing 2 info-turns on dual deck and 2 material exploration campaigns</a:t>
            </a:r>
          </a:p>
        </p:txBody>
      </p:sp>
      <p:sp>
        <p:nvSpPr>
          <p:cNvPr id="5" name="TextBox 4">
            <a:extLst>
              <a:ext uri="{FF2B5EF4-FFF2-40B4-BE49-F238E27FC236}">
                <a16:creationId xmlns:a16="http://schemas.microsoft.com/office/drawing/2014/main" id="{40DBA881-4560-4288-9E09-CBC55F95B3F6}"/>
              </a:ext>
            </a:extLst>
          </p:cNvPr>
          <p:cNvSpPr txBox="1"/>
          <p:nvPr/>
        </p:nvSpPr>
        <p:spPr>
          <a:xfrm>
            <a:off x="8242301" y="2006253"/>
            <a:ext cx="3300729" cy="2769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200" dirty="0"/>
              <a:t>Additional experiments TBD (Si is available)</a:t>
            </a:r>
          </a:p>
        </p:txBody>
      </p:sp>
    </p:spTree>
    <p:extLst>
      <p:ext uri="{BB962C8B-B14F-4D97-AF65-F5344CB8AC3E}">
        <p14:creationId xmlns:p14="http://schemas.microsoft.com/office/powerpoint/2010/main" val="2620640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5C45A-CE9D-4642-997B-8229F50CF6DB}"/>
              </a:ext>
            </a:extLst>
          </p:cNvPr>
          <p:cNvSpPr>
            <a:spLocks noGrp="1"/>
          </p:cNvSpPr>
          <p:nvPr>
            <p:ph type="title"/>
          </p:nvPr>
        </p:nvSpPr>
        <p:spPr/>
        <p:txBody>
          <a:bodyPr>
            <a:normAutofit fontScale="90000"/>
          </a:bodyPr>
          <a:lstStyle/>
          <a:p>
            <a:r>
              <a:rPr lang="en-US" dirty="0"/>
              <a:t>SSM dual deck assessment on SR71B and 2D structural yield</a:t>
            </a:r>
          </a:p>
        </p:txBody>
      </p:sp>
      <p:sp>
        <p:nvSpPr>
          <p:cNvPr id="4" name="Date Placeholder 3">
            <a:extLst>
              <a:ext uri="{FF2B5EF4-FFF2-40B4-BE49-F238E27FC236}">
                <a16:creationId xmlns:a16="http://schemas.microsoft.com/office/drawing/2014/main" id="{96B0A7BF-30D5-4B9C-AA09-43C713C93CDE}"/>
              </a:ext>
            </a:extLst>
          </p:cNvPr>
          <p:cNvSpPr>
            <a:spLocks noGrp="1"/>
          </p:cNvSpPr>
          <p:nvPr>
            <p:ph type="dt" sz="half" idx="2"/>
          </p:nvPr>
        </p:nvSpPr>
        <p:spPr/>
        <p:txBody>
          <a:bodyPr/>
          <a:lstStyle/>
          <a:p>
            <a:fld id="{DD0B5AFB-117C-46EA-B643-5FA810A8A3CB}" type="datetime4">
              <a:rPr lang="en-US" smtClean="0"/>
              <a:pPr/>
              <a:t>February 16, 2018</a:t>
            </a:fld>
            <a:endParaRPr lang="en-US" dirty="0"/>
          </a:p>
        </p:txBody>
      </p:sp>
      <p:sp>
        <p:nvSpPr>
          <p:cNvPr id="5" name="Slide Number Placeholder 4">
            <a:extLst>
              <a:ext uri="{FF2B5EF4-FFF2-40B4-BE49-F238E27FC236}">
                <a16:creationId xmlns:a16="http://schemas.microsoft.com/office/drawing/2014/main" id="{68095F29-B467-4257-8FEC-11B758D0D31F}"/>
              </a:ext>
            </a:extLst>
          </p:cNvPr>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a:extLst>
              <a:ext uri="{FF2B5EF4-FFF2-40B4-BE49-F238E27FC236}">
                <a16:creationId xmlns:a16="http://schemas.microsoft.com/office/drawing/2014/main" id="{79F217EB-2923-4D7D-A300-9089221E4D4D}"/>
              </a:ext>
            </a:extLst>
          </p:cNvPr>
          <p:cNvSpPr>
            <a:spLocks noGrp="1"/>
          </p:cNvSpPr>
          <p:nvPr>
            <p:ph type="ftr" sz="quarter" idx="12"/>
          </p:nvPr>
        </p:nvSpPr>
        <p:spPr/>
        <p:txBody>
          <a:bodyPr/>
          <a:lstStyle/>
          <a:p>
            <a:r>
              <a:rPr lang="en-US"/>
              <a:t>|  Micron Confidential</a:t>
            </a:r>
            <a:endParaRPr lang="en-US" dirty="0"/>
          </a:p>
        </p:txBody>
      </p:sp>
      <p:sp>
        <p:nvSpPr>
          <p:cNvPr id="7" name="Text Placeholder 6">
            <a:extLst>
              <a:ext uri="{FF2B5EF4-FFF2-40B4-BE49-F238E27FC236}">
                <a16:creationId xmlns:a16="http://schemas.microsoft.com/office/drawing/2014/main" id="{3A06FD02-3F8E-4FBB-AEF4-6D8BBDA64C54}"/>
              </a:ext>
            </a:extLst>
          </p:cNvPr>
          <p:cNvSpPr>
            <a:spLocks noGrp="1"/>
          </p:cNvSpPr>
          <p:nvPr>
            <p:ph type="body" sz="quarter" idx="14"/>
          </p:nvPr>
        </p:nvSpPr>
        <p:spPr/>
        <p:txBody>
          <a:bodyPr/>
          <a:lstStyle/>
          <a:p>
            <a:endParaRPr lang="en-US"/>
          </a:p>
        </p:txBody>
      </p:sp>
      <p:pic>
        <p:nvPicPr>
          <p:cNvPr id="8" name="Picture 7">
            <a:extLst>
              <a:ext uri="{FF2B5EF4-FFF2-40B4-BE49-F238E27FC236}">
                <a16:creationId xmlns:a16="http://schemas.microsoft.com/office/drawing/2014/main" id="{106791A8-EBAD-4FD1-A678-3CC4BFA5A81D}"/>
              </a:ext>
            </a:extLst>
          </p:cNvPr>
          <p:cNvPicPr>
            <a:picLocks noChangeAspect="1"/>
          </p:cNvPicPr>
          <p:nvPr/>
        </p:nvPicPr>
        <p:blipFill>
          <a:blip r:embed="rId2"/>
          <a:stretch>
            <a:fillRect/>
          </a:stretch>
        </p:blipFill>
        <p:spPr>
          <a:xfrm>
            <a:off x="312057" y="1388962"/>
            <a:ext cx="11582400" cy="1390650"/>
          </a:xfrm>
          <a:prstGeom prst="rect">
            <a:avLst/>
          </a:prstGeom>
        </p:spPr>
      </p:pic>
      <p:sp>
        <p:nvSpPr>
          <p:cNvPr id="9" name="Rectangle: Rounded Corners 8">
            <a:extLst>
              <a:ext uri="{FF2B5EF4-FFF2-40B4-BE49-F238E27FC236}">
                <a16:creationId xmlns:a16="http://schemas.microsoft.com/office/drawing/2014/main" id="{B81CDCE4-40EA-4B2B-BB17-825554A3C82B}"/>
              </a:ext>
            </a:extLst>
          </p:cNvPr>
          <p:cNvSpPr/>
          <p:nvPr/>
        </p:nvSpPr>
        <p:spPr>
          <a:xfrm>
            <a:off x="5156200" y="1600200"/>
            <a:ext cx="2857500" cy="2171700"/>
          </a:xfrm>
          <a:prstGeom prst="roundRect">
            <a:avLst/>
          </a:prstGeom>
          <a:no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714441DC-9E2E-427D-A430-5F2C5589F533}"/>
              </a:ext>
            </a:extLst>
          </p:cNvPr>
          <p:cNvSpPr txBox="1"/>
          <p:nvPr/>
        </p:nvSpPr>
        <p:spPr>
          <a:xfrm>
            <a:off x="5188253" y="3236261"/>
            <a:ext cx="2793393" cy="369332"/>
          </a:xfrm>
          <a:prstGeom prst="rect">
            <a:avLst/>
          </a:prstGeom>
          <a:noFill/>
        </p:spPr>
        <p:txBody>
          <a:bodyPr wrap="none" rtlCol="0">
            <a:spAutoFit/>
          </a:bodyPr>
          <a:lstStyle/>
          <a:p>
            <a:r>
              <a:rPr lang="en-US" dirty="0">
                <a:latin typeface="Segoe UI" panose="020B0502040204020203" pitchFamily="34" charset="0"/>
                <a:cs typeface="Segoe UI" panose="020B0502040204020203" pitchFamily="34" charset="0"/>
              </a:rPr>
              <a:t>Tape-out  in late February</a:t>
            </a:r>
          </a:p>
        </p:txBody>
      </p:sp>
      <p:sp>
        <p:nvSpPr>
          <p:cNvPr id="11" name="Content Placeholder 2">
            <a:extLst>
              <a:ext uri="{FF2B5EF4-FFF2-40B4-BE49-F238E27FC236}">
                <a16:creationId xmlns:a16="http://schemas.microsoft.com/office/drawing/2014/main" id="{A3F47CD2-DEC8-478E-8F88-AA52879489B6}"/>
              </a:ext>
            </a:extLst>
          </p:cNvPr>
          <p:cNvSpPr>
            <a:spLocks noGrp="1"/>
          </p:cNvSpPr>
          <p:nvPr>
            <p:ph idx="1"/>
          </p:nvPr>
        </p:nvSpPr>
        <p:spPr>
          <a:xfrm>
            <a:off x="436335" y="3887098"/>
            <a:ext cx="11333843" cy="2158102"/>
          </a:xfrm>
        </p:spPr>
        <p:txBody>
          <a:bodyPr/>
          <a:lstStyle/>
          <a:p>
            <a:pPr lvl="2"/>
            <a:r>
              <a:rPr lang="en-US" sz="1600" dirty="0"/>
              <a:t>Schedule:</a:t>
            </a:r>
          </a:p>
          <a:p>
            <a:pPr lvl="3"/>
            <a:r>
              <a:rPr lang="en-US" sz="1600" dirty="0"/>
              <a:t>64 reticle tape out is expected to be ww9; </a:t>
            </a:r>
          </a:p>
          <a:p>
            <a:pPr lvl="3"/>
            <a:r>
              <a:rPr lang="en-US" sz="1600" dirty="0"/>
              <a:t>Rest of the schedule is derived from 64 tape out based on the screamer time to step projection. </a:t>
            </a:r>
          </a:p>
          <a:p>
            <a:pPr lvl="3"/>
            <a:r>
              <a:rPr lang="en-US" sz="1600" dirty="0"/>
              <a:t>Lead lot to start ww10; </a:t>
            </a:r>
          </a:p>
          <a:p>
            <a:pPr lvl="3"/>
            <a:r>
              <a:rPr lang="en-US" sz="1600" dirty="0"/>
              <a:t>Detailed plan TBD (Number of wafers, in-line targeting, backup lots)</a:t>
            </a:r>
          </a:p>
          <a:p>
            <a:pPr lvl="2"/>
            <a:r>
              <a:rPr lang="en-US" sz="1600" dirty="0"/>
              <a:t>Initial material will run on 2D based on CR5.3 + 55nm W at 52 level + Nitride cap flow at 2</a:t>
            </a:r>
            <a:r>
              <a:rPr lang="en-US" sz="1600" baseline="30000" dirty="0"/>
              <a:t>nd</a:t>
            </a:r>
            <a:r>
              <a:rPr lang="en-US" sz="1600" dirty="0"/>
              <a:t> cut</a:t>
            </a:r>
          </a:p>
          <a:p>
            <a:pPr lvl="3"/>
            <a:endParaRPr lang="en-US" sz="1600" dirty="0"/>
          </a:p>
          <a:p>
            <a:pPr lvl="2"/>
            <a:endParaRPr lang="en-US" sz="1600" dirty="0"/>
          </a:p>
          <a:p>
            <a:endParaRPr lang="en-US" sz="2000" dirty="0"/>
          </a:p>
        </p:txBody>
      </p:sp>
    </p:spTree>
    <p:extLst>
      <p:ext uri="{BB962C8B-B14F-4D97-AF65-F5344CB8AC3E}">
        <p14:creationId xmlns:p14="http://schemas.microsoft.com/office/powerpoint/2010/main" val="2305346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1ED4F18A-1CAE-436E-9873-C84173CF8A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7</Workweek>
  </documentManagement>
</p:properties>
</file>

<file path=customXml/itemProps1.xml><?xml version="1.0" encoding="utf-8"?>
<ds:datastoreItem xmlns:ds="http://schemas.openxmlformats.org/officeDocument/2006/customXml" ds:itemID="{D2A7D637-3786-4906-865B-D8F498F91283}"/>
</file>

<file path=customXml/itemProps2.xml><?xml version="1.0" encoding="utf-8"?>
<ds:datastoreItem xmlns:ds="http://schemas.openxmlformats.org/officeDocument/2006/customXml" ds:itemID="{745D5149-090E-4065-97BB-A22F44AF2183}"/>
</file>

<file path=customXml/itemProps3.xml><?xml version="1.0" encoding="utf-8"?>
<ds:datastoreItem xmlns:ds="http://schemas.openxmlformats.org/officeDocument/2006/customXml" ds:itemID="{A30735E2-062D-45E1-B910-339E587404A3}"/>
</file>

<file path=docProps/app.xml><?xml version="1.0" encoding="utf-8"?>
<Properties xmlns="http://schemas.openxmlformats.org/officeDocument/2006/extended-properties" xmlns:vt="http://schemas.openxmlformats.org/officeDocument/2006/docPropsVTypes">
  <Template/>
  <TotalTime>0</TotalTime>
  <Words>288</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Segoe UI</vt:lpstr>
      <vt:lpstr>Segoe UI Semibold</vt:lpstr>
      <vt:lpstr>Verdana</vt:lpstr>
      <vt:lpstr>Wingdings</vt:lpstr>
      <vt:lpstr>Micron Nov-2015</vt:lpstr>
      <vt:lpstr>Micron Theme 2.0</vt:lpstr>
      <vt:lpstr>SSM process development update</vt:lpstr>
      <vt:lpstr>Summary</vt:lpstr>
      <vt:lpstr>WIP status update</vt:lpstr>
      <vt:lpstr>Q1-Q2 PI Gantt Chart</vt:lpstr>
      <vt:lpstr>SSM dual deck assessment on SR71B and 2D structural yield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ww1807 -- SSM process development updat</dc:title>
  <dc:creator/>
  <cp:lastModifiedBy/>
  <cp:revision>1</cp:revision>
  <dcterms:created xsi:type="dcterms:W3CDTF">2016-10-07T19:30:32Z</dcterms:created>
  <dcterms:modified xsi:type="dcterms:W3CDTF">2018-02-16T15:50:14Z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ies>
</file>