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 id="2147483728" r:id="rId2"/>
  </p:sldMasterIdLst>
  <p:notesMasterIdLst>
    <p:notesMasterId r:id="rId20"/>
  </p:notesMasterIdLst>
  <p:sldIdLst>
    <p:sldId id="300" r:id="rId3"/>
    <p:sldId id="321" r:id="rId4"/>
    <p:sldId id="301" r:id="rId5"/>
    <p:sldId id="302" r:id="rId6"/>
    <p:sldId id="304" r:id="rId7"/>
    <p:sldId id="325" r:id="rId8"/>
    <p:sldId id="326" r:id="rId9"/>
    <p:sldId id="307" r:id="rId10"/>
    <p:sldId id="308" r:id="rId11"/>
    <p:sldId id="315" r:id="rId12"/>
    <p:sldId id="327" r:id="rId13"/>
    <p:sldId id="314" r:id="rId14"/>
    <p:sldId id="310" r:id="rId15"/>
    <p:sldId id="316" r:id="rId16"/>
    <p:sldId id="317" r:id="rId17"/>
    <p:sldId id="323" r:id="rId18"/>
    <p:sldId id="324"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5FF"/>
    <a:srgbClr val="6600FF"/>
    <a:srgbClr val="00FFFF"/>
    <a:srgbClr val="CCCECE"/>
    <a:srgbClr val="FFFF66"/>
    <a:srgbClr val="45B4FF"/>
    <a:srgbClr val="00A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8" autoAdjust="0"/>
    <p:restoredTop sz="94630" autoAdjust="0"/>
  </p:normalViewPr>
  <p:slideViewPr>
    <p:cSldViewPr snapToGrid="0">
      <p:cViewPr varScale="1">
        <p:scale>
          <a:sx n="83" d="100"/>
          <a:sy n="83" d="100"/>
        </p:scale>
        <p:origin x="138" y="438"/>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19,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19,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19, 2018</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19, 2018</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19,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19, 2018</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A14ADD-4514-40B1-8E36-59353A83AF9A}"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40266-9019-43CE-97B0-F1649456D471}" type="slidenum">
              <a:rPr lang="en-US" smtClean="0"/>
              <a:t>‹#›</a:t>
            </a:fld>
            <a:endParaRPr lang="en-US"/>
          </a:p>
        </p:txBody>
      </p:sp>
    </p:spTree>
    <p:extLst>
      <p:ext uri="{BB962C8B-B14F-4D97-AF65-F5344CB8AC3E}">
        <p14:creationId xmlns:p14="http://schemas.microsoft.com/office/powerpoint/2010/main" val="1030551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70227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Tree>
    <p:extLst>
      <p:ext uri="{BB962C8B-B14F-4D97-AF65-F5344CB8AC3E}">
        <p14:creationId xmlns:p14="http://schemas.microsoft.com/office/powerpoint/2010/main" val="3902768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0A1F0D-9D48-4EDD-93BE-F8C473D06BE9}" type="datetime4">
              <a:rPr lang="en-US" smtClean="0"/>
              <a:t>February 19,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3864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17BACB-9387-4885-8B66-8D912C18727B}" type="datetime4">
              <a:rPr lang="en-US" smtClean="0"/>
              <a:t>February 19,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209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19, 2018</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BD81F6B-C008-4C66-BD61-4BBE687FC954}" type="datetime4">
              <a:rPr lang="en-US" smtClean="0"/>
              <a:pPr/>
              <a:t>February 19,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12426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FBD81F6B-C008-4C66-BD61-4BBE687FC954}" type="datetime4">
              <a:rPr lang="en-US" smtClean="0"/>
              <a:t>February 19,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986286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FF8E76A1-C759-4A05-82F0-D02F4D24734F}" type="datetime4">
              <a:rPr lang="en-US" smtClean="0"/>
              <a:t>February 19,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39246400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00222DAE-BC52-44EA-BB87-16305683862E}" type="datetime4">
              <a:rPr lang="en-US" smtClean="0"/>
              <a:t>February 19,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389717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Vertical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0551" y="362309"/>
            <a:ext cx="5601239" cy="6038491"/>
          </a:xfrm>
        </p:spPr>
        <p:txBody>
          <a:bodyPr anchor="ctr">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6363543" y="362310"/>
            <a:ext cx="5552231" cy="6038490"/>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
        <p:nvSpPr>
          <p:cNvPr id="10" name="Date Placeholder 2"/>
          <p:cNvSpPr>
            <a:spLocks noGrp="1"/>
          </p:cNvSpPr>
          <p:nvPr>
            <p:ph type="dt" sz="half" idx="16"/>
          </p:nvPr>
        </p:nvSpPr>
        <p:spPr>
          <a:xfrm>
            <a:off x="6363543" y="6412007"/>
            <a:ext cx="1710155" cy="365125"/>
          </a:xfrm>
        </p:spPr>
        <p:txBody>
          <a:bodyPr/>
          <a:lstStyle>
            <a:lvl1pPr algn="l">
              <a:defRPr/>
            </a:lvl1pPr>
          </a:lstStyle>
          <a:p>
            <a:fld id="{C2D750BE-7BF8-418F-A307-BC5A93F9A190}" type="datetime4">
              <a:rPr lang="en-US" smtClean="0"/>
              <a:t>February 19, 2018</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51547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Image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145280" y="0"/>
            <a:ext cx="804672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4EB1424B-7430-471C-83C4-549E510B5395}" type="datetime4">
              <a:rPr lang="en-US" smtClean="0"/>
              <a:t>February 19,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38369972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80216B39-F66D-478D-B884-A0FF9D616316}" type="datetime4">
              <a:rPr lang="en-US" smtClean="0"/>
              <a:t>February 19,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1556420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D9C12826-C929-4EC1-A034-DDD33446EFCD}" type="datetime4">
              <a:rPr lang="en-US" smtClean="0"/>
              <a:t>February 19,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07243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12DB95A8-C6B4-4D55-B432-1FF1EC598499}" type="datetime4">
              <a:rPr lang="en-US" smtClean="0"/>
              <a:t>February 19,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7968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310551" y="362309"/>
            <a:ext cx="5601239"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BD81F6B-C008-4C66-BD61-4BBE687FC954}" type="datetime4">
              <a:rPr lang="en-US" smtClean="0"/>
              <a:t>February 19,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6828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February 19,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FBD81F6B-C008-4C66-BD61-4BBE687FC954}" type="datetime4">
              <a:rPr lang="en-US" smtClean="0"/>
              <a:t>February 19,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721854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B4093E5C-7864-407C-B367-5EB9F0C09B04}" type="datetime4">
              <a:rPr lang="en-US" smtClean="0"/>
              <a:t>February 19,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1487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07739F-E5A9-4C4E-9862-98AE093A9D7C}" type="datetime4">
              <a:rPr lang="en-US" smtClean="0"/>
              <a:t>February 19,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2961889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2B487-134E-4CC1-93B3-82A2499700CB}" type="datetime4">
              <a:rPr lang="en-US" smtClean="0"/>
              <a:t>February 19,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610170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D5931-D28E-49EC-9CBE-641A4D9DA4F7}" type="datetime4">
              <a:rPr lang="en-US" smtClean="0"/>
              <a:t>February 19,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041492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2C7D8E-04EF-4276-93BE-9A54B0F3CC5E}" type="datetime4">
              <a:rPr lang="en-US" smtClean="0"/>
              <a:t>February 19,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4184562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1F6B-C008-4C66-BD61-4BBE687FC954}" type="datetime4">
              <a:rPr lang="en-US" smtClean="0"/>
              <a:t>February 19,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2482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751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536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F420C9-E3A0-4192-ACC4-920368377286}" type="datetime4">
              <a:rPr lang="en-US" smtClean="0"/>
              <a:t>February 19,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311517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February 19,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February 19,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679148477"/>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February 19,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2382071602"/>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February 19,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February 19,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February 19,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February 19,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19,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image" Target="../media/image2.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February 19, 2018</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FBD81F6B-C008-4C66-BD61-4BBE687FC954}" type="datetime4">
              <a:rPr lang="en-US" smtClean="0"/>
              <a:t>February 19,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24385654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9795409" cy="1734724"/>
          </a:xfrm>
        </p:spPr>
        <p:txBody>
          <a:bodyPr>
            <a:noAutofit/>
          </a:bodyPr>
          <a:lstStyle/>
          <a:p>
            <a:r>
              <a:rPr lang="en-US" sz="3600" dirty="0"/>
              <a:t>S26A SD only K* wave2 probe summary</a:t>
            </a:r>
          </a:p>
        </p:txBody>
      </p:sp>
      <p:sp>
        <p:nvSpPr>
          <p:cNvPr id="4" name="Text Placeholder 3"/>
          <p:cNvSpPr>
            <a:spLocks noGrp="1"/>
          </p:cNvSpPr>
          <p:nvPr>
            <p:ph type="body" sz="quarter" idx="10"/>
          </p:nvPr>
        </p:nvSpPr>
        <p:spPr>
          <a:xfrm>
            <a:off x="962902" y="2889332"/>
            <a:ext cx="10101338" cy="762000"/>
          </a:xfrm>
        </p:spPr>
        <p:txBody>
          <a:bodyPr>
            <a:normAutofit/>
          </a:bodyPr>
          <a:lstStyle/>
          <a:p>
            <a:r>
              <a:rPr lang="en-US" dirty="0"/>
              <a:t>ww8</a:t>
            </a:r>
          </a:p>
        </p:txBody>
      </p:sp>
      <p:sp>
        <p:nvSpPr>
          <p:cNvPr id="5" name="Text Placeholder 4"/>
          <p:cNvSpPr>
            <a:spLocks noGrp="1"/>
          </p:cNvSpPr>
          <p:nvPr>
            <p:ph type="body" sz="quarter" idx="12"/>
          </p:nvPr>
        </p:nvSpPr>
        <p:spPr>
          <a:xfrm>
            <a:off x="962902" y="3651332"/>
            <a:ext cx="6694311" cy="433351"/>
          </a:xfrm>
        </p:spPr>
        <p:txBody>
          <a:bodyPr/>
          <a:lstStyle/>
          <a:p>
            <a:r>
              <a:rPr lang="en-US" dirty="0"/>
              <a:t>Lidia</a:t>
            </a:r>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53867" y="2816600"/>
            <a:ext cx="4918195" cy="2525940"/>
          </a:xfrm>
          <a:prstGeom prst="rect">
            <a:avLst/>
          </a:prstGeom>
        </p:spPr>
      </p:pic>
      <p:pic>
        <p:nvPicPr>
          <p:cNvPr id="2" name="Picture 1"/>
          <p:cNvPicPr>
            <a:picLocks noChangeAspect="1"/>
          </p:cNvPicPr>
          <p:nvPr/>
        </p:nvPicPr>
        <p:blipFill>
          <a:blip r:embed="rId3"/>
          <a:stretch>
            <a:fillRect/>
          </a:stretch>
        </p:blipFill>
        <p:spPr>
          <a:xfrm>
            <a:off x="3782145" y="3154276"/>
            <a:ext cx="4482893" cy="2052498"/>
          </a:xfrm>
          <a:prstGeom prst="rect">
            <a:avLst/>
          </a:prstGeom>
        </p:spPr>
      </p:pic>
      <p:pic>
        <p:nvPicPr>
          <p:cNvPr id="21" name="Picture 20"/>
          <p:cNvPicPr>
            <a:picLocks noChangeAspect="1"/>
          </p:cNvPicPr>
          <p:nvPr/>
        </p:nvPicPr>
        <p:blipFill>
          <a:blip r:embed="rId4"/>
          <a:stretch>
            <a:fillRect/>
          </a:stretch>
        </p:blipFill>
        <p:spPr>
          <a:xfrm>
            <a:off x="7708505" y="545836"/>
            <a:ext cx="3590235" cy="4160113"/>
          </a:xfrm>
          <a:prstGeom prst="rect">
            <a:avLst/>
          </a:prstGeom>
        </p:spPr>
      </p:pic>
      <p:sp>
        <p:nvSpPr>
          <p:cNvPr id="7" name="Title 6"/>
          <p:cNvSpPr>
            <a:spLocks noGrp="1"/>
          </p:cNvSpPr>
          <p:nvPr>
            <p:ph type="title"/>
          </p:nvPr>
        </p:nvSpPr>
        <p:spPr>
          <a:xfrm>
            <a:off x="203169" y="-35133"/>
            <a:ext cx="8096347" cy="932313"/>
          </a:xfrm>
        </p:spPr>
        <p:txBody>
          <a:bodyPr>
            <a:normAutofit fontScale="90000"/>
          </a:bodyPr>
          <a:lstStyle/>
          <a:p>
            <a:r>
              <a:rPr lang="en-US" dirty="0"/>
              <a:t>WLICS SWL increase with high In post Seasoning</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10</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9" name="Text Placeholder 8"/>
          <p:cNvSpPr>
            <a:spLocks noGrp="1"/>
          </p:cNvSpPr>
          <p:nvPr>
            <p:ph type="body" sz="quarter" idx="14"/>
          </p:nvPr>
        </p:nvSpPr>
        <p:spPr/>
        <p:txBody>
          <a:bodyPr/>
          <a:lstStyle/>
          <a:p>
            <a:endParaRPr lang="en-US"/>
          </a:p>
        </p:txBody>
      </p:sp>
      <p:pic>
        <p:nvPicPr>
          <p:cNvPr id="13" name="Picture 12"/>
          <p:cNvPicPr>
            <a:picLocks noChangeAspect="1"/>
          </p:cNvPicPr>
          <p:nvPr/>
        </p:nvPicPr>
        <p:blipFill>
          <a:blip r:embed="rId5"/>
          <a:stretch>
            <a:fillRect/>
          </a:stretch>
        </p:blipFill>
        <p:spPr>
          <a:xfrm>
            <a:off x="481851" y="5373627"/>
            <a:ext cx="6482956" cy="1218124"/>
          </a:xfrm>
          <a:prstGeom prst="rect">
            <a:avLst/>
          </a:prstGeom>
        </p:spPr>
      </p:pic>
      <p:grpSp>
        <p:nvGrpSpPr>
          <p:cNvPr id="12" name="Group 11"/>
          <p:cNvGrpSpPr/>
          <p:nvPr/>
        </p:nvGrpSpPr>
        <p:grpSpPr>
          <a:xfrm>
            <a:off x="9239018" y="2816600"/>
            <a:ext cx="2817039" cy="369332"/>
            <a:chOff x="9239018" y="2816600"/>
            <a:chExt cx="2817039" cy="369332"/>
          </a:xfrm>
        </p:grpSpPr>
        <p:sp>
          <p:nvSpPr>
            <p:cNvPr id="16" name="TextBox 15"/>
            <p:cNvSpPr txBox="1"/>
            <p:nvPr/>
          </p:nvSpPr>
          <p:spPr>
            <a:xfrm>
              <a:off x="9239018" y="2816600"/>
              <a:ext cx="613459"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9%</a:t>
              </a:r>
            </a:p>
          </p:txBody>
        </p:sp>
        <p:sp>
          <p:nvSpPr>
            <p:cNvPr id="17" name="TextBox 16"/>
            <p:cNvSpPr txBox="1"/>
            <p:nvPr/>
          </p:nvSpPr>
          <p:spPr>
            <a:xfrm>
              <a:off x="9811651" y="2816600"/>
              <a:ext cx="613459"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9%</a:t>
              </a:r>
            </a:p>
          </p:txBody>
        </p:sp>
        <p:sp>
          <p:nvSpPr>
            <p:cNvPr id="18" name="TextBox 17"/>
            <p:cNvSpPr txBox="1"/>
            <p:nvPr/>
          </p:nvSpPr>
          <p:spPr>
            <a:xfrm>
              <a:off x="10520699" y="2816600"/>
              <a:ext cx="648109"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11%</a:t>
              </a:r>
            </a:p>
          </p:txBody>
        </p:sp>
        <p:sp>
          <p:nvSpPr>
            <p:cNvPr id="19" name="TextBox 18"/>
            <p:cNvSpPr txBox="1"/>
            <p:nvPr/>
          </p:nvSpPr>
          <p:spPr>
            <a:xfrm>
              <a:off x="11326852" y="2816600"/>
              <a:ext cx="72920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In%</a:t>
              </a:r>
            </a:p>
          </p:txBody>
        </p:sp>
      </p:grpSp>
      <p:sp>
        <p:nvSpPr>
          <p:cNvPr id="20" name="TextBox 19"/>
          <p:cNvSpPr txBox="1"/>
          <p:nvPr/>
        </p:nvSpPr>
        <p:spPr>
          <a:xfrm>
            <a:off x="336587" y="897180"/>
            <a:ext cx="6870948" cy="1200329"/>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WLICS huge increase after Seasoning for highest In composition, two worst grp 5E/7E have also tails of high VL,  suspecting  damage (IRST for seasoning at 120uA). Upon retest degradation continue and 3E is hit also</a:t>
            </a:r>
          </a:p>
        </p:txBody>
      </p:sp>
      <p:sp>
        <p:nvSpPr>
          <p:cNvPr id="3" name="TextBox 2"/>
          <p:cNvSpPr txBox="1"/>
          <p:nvPr/>
        </p:nvSpPr>
        <p:spPr>
          <a:xfrm>
            <a:off x="10324618" y="1273215"/>
            <a:ext cx="966590" cy="461665"/>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WLICS pre is clean</a:t>
            </a:r>
          </a:p>
        </p:txBody>
      </p:sp>
      <p:pic>
        <p:nvPicPr>
          <p:cNvPr id="10" name="Picture 9"/>
          <p:cNvPicPr>
            <a:picLocks noChangeAspect="1"/>
          </p:cNvPicPr>
          <p:nvPr/>
        </p:nvPicPr>
        <p:blipFill rotWithShape="1">
          <a:blip r:embed="rId6"/>
          <a:srcRect r="29676"/>
          <a:stretch/>
        </p:blipFill>
        <p:spPr>
          <a:xfrm>
            <a:off x="7442601" y="4576330"/>
            <a:ext cx="3132269" cy="2223553"/>
          </a:xfrm>
          <a:prstGeom prst="rect">
            <a:avLst/>
          </a:prstGeom>
        </p:spPr>
      </p:pic>
      <p:sp>
        <p:nvSpPr>
          <p:cNvPr id="11" name="TextBox 10"/>
          <p:cNvSpPr txBox="1"/>
          <p:nvPr/>
        </p:nvSpPr>
        <p:spPr>
          <a:xfrm>
            <a:off x="10606184" y="4885823"/>
            <a:ext cx="1585815" cy="1200329"/>
          </a:xfrm>
          <a:prstGeom prst="rect">
            <a:avLst/>
          </a:prstGeom>
          <a:noFill/>
        </p:spPr>
        <p:txBody>
          <a:bodyPr wrap="square" rtlCol="0">
            <a:spAutoFit/>
          </a:bodyPr>
          <a:lstStyle/>
          <a:p>
            <a:r>
              <a:rPr lang="en-US" dirty="0"/>
              <a:t>SWL at re-probe vs SWL after 1</a:t>
            </a:r>
            <a:r>
              <a:rPr lang="en-US" baseline="30000" dirty="0"/>
              <a:t>st</a:t>
            </a:r>
            <a:r>
              <a:rPr lang="en-US" dirty="0"/>
              <a:t> seasoning</a:t>
            </a:r>
          </a:p>
        </p:txBody>
      </p:sp>
    </p:spTree>
    <p:extLst>
      <p:ext uri="{BB962C8B-B14F-4D97-AF65-F5344CB8AC3E}">
        <p14:creationId xmlns:p14="http://schemas.microsoft.com/office/powerpoint/2010/main" val="252113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Opens SBIT</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11</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820792" y="3954284"/>
            <a:ext cx="8998476" cy="877900"/>
          </a:xfrm>
          <a:prstGeom prst="rect">
            <a:avLst/>
          </a:prstGeom>
        </p:spPr>
      </p:pic>
      <p:pic>
        <p:nvPicPr>
          <p:cNvPr id="9" name="Picture 8"/>
          <p:cNvPicPr>
            <a:picLocks noChangeAspect="1"/>
          </p:cNvPicPr>
          <p:nvPr/>
        </p:nvPicPr>
        <p:blipFill>
          <a:blip r:embed="rId3"/>
          <a:stretch>
            <a:fillRect/>
          </a:stretch>
        </p:blipFill>
        <p:spPr>
          <a:xfrm>
            <a:off x="562637" y="932313"/>
            <a:ext cx="8143186" cy="3038502"/>
          </a:xfrm>
          <a:prstGeom prst="rect">
            <a:avLst/>
          </a:prstGeom>
        </p:spPr>
      </p:pic>
      <p:sp>
        <p:nvSpPr>
          <p:cNvPr id="10" name="TextBox 9"/>
          <p:cNvSpPr txBox="1"/>
          <p:nvPr/>
        </p:nvSpPr>
        <p:spPr>
          <a:xfrm>
            <a:off x="10103370" y="3192905"/>
            <a:ext cx="1663909" cy="1200329"/>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Single bit after filtering from WLICS</a:t>
            </a:r>
          </a:p>
          <a:p>
            <a:r>
              <a:rPr lang="en-US" dirty="0">
                <a:latin typeface="Segoe UI" panose="020B0502040204020203" pitchFamily="34" charset="0"/>
                <a:cs typeface="Segoe UI" panose="020B0502040204020203" pitchFamily="34" charset="0"/>
              </a:rPr>
              <a:t>Zone A-C</a:t>
            </a:r>
          </a:p>
        </p:txBody>
      </p:sp>
      <p:sp>
        <p:nvSpPr>
          <p:cNvPr id="11" name="TextBox 10"/>
          <p:cNvSpPr txBox="1"/>
          <p:nvPr/>
        </p:nvSpPr>
        <p:spPr>
          <a:xfrm>
            <a:off x="10508104" y="1163999"/>
            <a:ext cx="1424065"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No toggle for opens</a:t>
            </a:r>
          </a:p>
        </p:txBody>
      </p:sp>
      <p:pic>
        <p:nvPicPr>
          <p:cNvPr id="12" name="Picture 11"/>
          <p:cNvPicPr>
            <a:picLocks noChangeAspect="1"/>
          </p:cNvPicPr>
          <p:nvPr/>
        </p:nvPicPr>
        <p:blipFill>
          <a:blip r:embed="rId4"/>
          <a:stretch>
            <a:fillRect/>
          </a:stretch>
        </p:blipFill>
        <p:spPr>
          <a:xfrm>
            <a:off x="820792" y="4903520"/>
            <a:ext cx="6498388" cy="1017627"/>
          </a:xfrm>
          <a:prstGeom prst="rect">
            <a:avLst/>
          </a:prstGeom>
        </p:spPr>
      </p:pic>
      <p:sp>
        <p:nvSpPr>
          <p:cNvPr id="13" name="TextBox 12"/>
          <p:cNvSpPr txBox="1"/>
          <p:nvPr/>
        </p:nvSpPr>
        <p:spPr>
          <a:xfrm>
            <a:off x="3597640" y="1487164"/>
            <a:ext cx="55463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9%</a:t>
            </a:r>
          </a:p>
        </p:txBody>
      </p:sp>
    </p:spTree>
    <p:extLst>
      <p:ext uri="{BB962C8B-B14F-4D97-AF65-F5344CB8AC3E}">
        <p14:creationId xmlns:p14="http://schemas.microsoft.com/office/powerpoint/2010/main" val="298792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Back up</a:t>
            </a:r>
          </a:p>
        </p:txBody>
      </p:sp>
      <p:sp>
        <p:nvSpPr>
          <p:cNvPr id="9" name="Text Placeholder 8"/>
          <p:cNvSpPr>
            <a:spLocks noGrp="1"/>
          </p:cNvSpPr>
          <p:nvPr>
            <p:ph type="body" sz="quarter" idx="14"/>
          </p:nvPr>
        </p:nvSpPr>
        <p:spPr/>
        <p:txBody>
          <a:bodyPr/>
          <a:lstStyle/>
          <a:p>
            <a:endParaRPr lang="en-US"/>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12</a:t>
            </a:fld>
            <a:endParaRPr lang="en-US" dirty="0"/>
          </a:p>
        </p:txBody>
      </p:sp>
      <p:sp>
        <p:nvSpPr>
          <p:cNvPr id="6" name="Footer Placeholder 5"/>
          <p:cNvSpPr>
            <a:spLocks noGrp="1"/>
          </p:cNvSpPr>
          <p:nvPr>
            <p:ph type="ftr" sz="quarter" idx="15"/>
          </p:nvPr>
        </p:nvSpPr>
        <p:spPr/>
        <p:txBody>
          <a:bodyPr/>
          <a:lstStyle/>
          <a:p>
            <a:r>
              <a:rPr lang="en-US"/>
              <a:t>|  Micron Confidential</a:t>
            </a:r>
            <a:endParaRPr lang="en-US" dirty="0"/>
          </a:p>
        </p:txBody>
      </p:sp>
    </p:spTree>
    <p:extLst>
      <p:ext uri="{BB962C8B-B14F-4D97-AF65-F5344CB8AC3E}">
        <p14:creationId xmlns:p14="http://schemas.microsoft.com/office/powerpoint/2010/main" val="141624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WLICS</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13</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9" name="Text Placeholder 8"/>
          <p:cNvSpPr>
            <a:spLocks noGrp="1"/>
          </p:cNvSpPr>
          <p:nvPr>
            <p:ph type="body" sz="quarter" idx="14"/>
          </p:nvPr>
        </p:nvSpPr>
        <p:spPr/>
        <p:txBody>
          <a:bodyPr/>
          <a:lstStyle/>
          <a:p>
            <a:endParaRPr lang="en-US"/>
          </a:p>
        </p:txBody>
      </p:sp>
      <p:sp>
        <p:nvSpPr>
          <p:cNvPr id="20" name="TextBox 19"/>
          <p:cNvSpPr txBox="1"/>
          <p:nvPr/>
        </p:nvSpPr>
        <p:spPr>
          <a:xfrm>
            <a:off x="336605" y="953938"/>
            <a:ext cx="5557581"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WLICS huge increase after Seasoning VL for 2E; 6E railed for SWL already before Seasoning</a:t>
            </a:r>
          </a:p>
          <a:p>
            <a:r>
              <a:rPr lang="en-US" dirty="0">
                <a:latin typeface="Segoe UI" panose="020B0502040204020203" pitchFamily="34" charset="0"/>
                <a:cs typeface="Segoe UI" panose="020B0502040204020203" pitchFamily="34" charset="0"/>
              </a:rPr>
              <a:t>0057102.003</a:t>
            </a:r>
          </a:p>
        </p:txBody>
      </p:sp>
      <p:pic>
        <p:nvPicPr>
          <p:cNvPr id="3" name="Picture 2"/>
          <p:cNvPicPr>
            <a:picLocks noChangeAspect="1"/>
          </p:cNvPicPr>
          <p:nvPr/>
        </p:nvPicPr>
        <p:blipFill>
          <a:blip r:embed="rId2"/>
          <a:stretch>
            <a:fillRect/>
          </a:stretch>
        </p:blipFill>
        <p:spPr>
          <a:xfrm>
            <a:off x="3510595" y="1877269"/>
            <a:ext cx="4348615" cy="2368972"/>
          </a:xfrm>
          <a:prstGeom prst="rect">
            <a:avLst/>
          </a:prstGeom>
        </p:spPr>
      </p:pic>
      <p:pic>
        <p:nvPicPr>
          <p:cNvPr id="8" name="Picture 7"/>
          <p:cNvPicPr>
            <a:picLocks noChangeAspect="1"/>
          </p:cNvPicPr>
          <p:nvPr/>
        </p:nvPicPr>
        <p:blipFill>
          <a:blip r:embed="rId3"/>
          <a:stretch>
            <a:fillRect/>
          </a:stretch>
        </p:blipFill>
        <p:spPr>
          <a:xfrm>
            <a:off x="336605" y="1914796"/>
            <a:ext cx="2896671" cy="2172503"/>
          </a:xfrm>
          <a:prstGeom prst="rect">
            <a:avLst/>
          </a:prstGeom>
        </p:spPr>
      </p:pic>
      <p:pic>
        <p:nvPicPr>
          <p:cNvPr id="10" name="Picture 9"/>
          <p:cNvPicPr>
            <a:picLocks noChangeAspect="1"/>
          </p:cNvPicPr>
          <p:nvPr/>
        </p:nvPicPr>
        <p:blipFill>
          <a:blip r:embed="rId4"/>
          <a:stretch>
            <a:fillRect/>
          </a:stretch>
        </p:blipFill>
        <p:spPr>
          <a:xfrm>
            <a:off x="105347" y="4666971"/>
            <a:ext cx="7753863" cy="1131516"/>
          </a:xfrm>
          <a:prstGeom prst="rect">
            <a:avLst/>
          </a:prstGeom>
        </p:spPr>
      </p:pic>
      <p:pic>
        <p:nvPicPr>
          <p:cNvPr id="11" name="Picture 10"/>
          <p:cNvPicPr>
            <a:picLocks noChangeAspect="1"/>
          </p:cNvPicPr>
          <p:nvPr/>
        </p:nvPicPr>
        <p:blipFill>
          <a:blip r:embed="rId5"/>
          <a:stretch>
            <a:fillRect/>
          </a:stretch>
        </p:blipFill>
        <p:spPr>
          <a:xfrm>
            <a:off x="197945" y="1898893"/>
            <a:ext cx="3173990" cy="2203122"/>
          </a:xfrm>
          <a:prstGeom prst="rect">
            <a:avLst/>
          </a:prstGeom>
        </p:spPr>
      </p:pic>
      <p:sp>
        <p:nvSpPr>
          <p:cNvPr id="12" name="TextBox 11"/>
          <p:cNvSpPr txBox="1"/>
          <p:nvPr/>
        </p:nvSpPr>
        <p:spPr>
          <a:xfrm>
            <a:off x="3901130" y="1545464"/>
            <a:ext cx="297556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WLICS –pre seasoning</a:t>
            </a:r>
          </a:p>
        </p:txBody>
      </p:sp>
      <p:sp>
        <p:nvSpPr>
          <p:cNvPr id="13" name="TextBox 12"/>
          <p:cNvSpPr txBox="1"/>
          <p:nvPr/>
        </p:nvSpPr>
        <p:spPr>
          <a:xfrm>
            <a:off x="6103256" y="2199190"/>
            <a:ext cx="633209"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SWL</a:t>
            </a:r>
          </a:p>
        </p:txBody>
      </p:sp>
      <p:pic>
        <p:nvPicPr>
          <p:cNvPr id="14" name="Picture 13"/>
          <p:cNvPicPr>
            <a:picLocks noChangeAspect="1"/>
          </p:cNvPicPr>
          <p:nvPr/>
        </p:nvPicPr>
        <p:blipFill>
          <a:blip r:embed="rId6"/>
          <a:stretch>
            <a:fillRect/>
          </a:stretch>
        </p:blipFill>
        <p:spPr>
          <a:xfrm>
            <a:off x="8486847" y="642553"/>
            <a:ext cx="2957932" cy="5834898"/>
          </a:xfrm>
          <a:prstGeom prst="rect">
            <a:avLst/>
          </a:prstGeom>
        </p:spPr>
      </p:pic>
      <p:sp>
        <p:nvSpPr>
          <p:cNvPr id="15" name="TextBox 14"/>
          <p:cNvSpPr txBox="1"/>
          <p:nvPr/>
        </p:nvSpPr>
        <p:spPr>
          <a:xfrm>
            <a:off x="6551271" y="281490"/>
            <a:ext cx="547482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With re-probe SWL increase extends to other alloys</a:t>
            </a:r>
          </a:p>
        </p:txBody>
      </p:sp>
      <p:sp>
        <p:nvSpPr>
          <p:cNvPr id="21" name="TextBox 20"/>
          <p:cNvSpPr txBox="1"/>
          <p:nvPr/>
        </p:nvSpPr>
        <p:spPr>
          <a:xfrm>
            <a:off x="10336192" y="642553"/>
            <a:ext cx="1855809"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SWL Re-probe/ 1</a:t>
            </a:r>
            <a:r>
              <a:rPr lang="en-US" baseline="30000" dirty="0">
                <a:latin typeface="Segoe UI" panose="020B0502040204020203" pitchFamily="34" charset="0"/>
                <a:cs typeface="Segoe UI" panose="020B0502040204020203" pitchFamily="34" charset="0"/>
              </a:rPr>
              <a:t>st</a:t>
            </a:r>
            <a:r>
              <a:rPr lang="en-US" dirty="0">
                <a:latin typeface="Segoe UI" panose="020B0502040204020203" pitchFamily="34" charset="0"/>
                <a:cs typeface="Segoe UI" panose="020B0502040204020203" pitchFamily="34" charset="0"/>
              </a:rPr>
              <a:t> season</a:t>
            </a:r>
          </a:p>
        </p:txBody>
      </p:sp>
      <p:sp>
        <p:nvSpPr>
          <p:cNvPr id="24" name="TextBox 23"/>
          <p:cNvSpPr txBox="1"/>
          <p:nvPr/>
        </p:nvSpPr>
        <p:spPr>
          <a:xfrm>
            <a:off x="10069975" y="2777924"/>
            <a:ext cx="223770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SWL after 1</a:t>
            </a:r>
            <a:r>
              <a:rPr lang="en-US" baseline="30000" dirty="0">
                <a:latin typeface="Segoe UI" panose="020B0502040204020203" pitchFamily="34" charset="0"/>
                <a:cs typeface="Segoe UI" panose="020B0502040204020203" pitchFamily="34" charset="0"/>
              </a:rPr>
              <a:t>st</a:t>
            </a:r>
            <a:r>
              <a:rPr lang="en-US" dirty="0">
                <a:latin typeface="Segoe UI" panose="020B0502040204020203" pitchFamily="34" charset="0"/>
                <a:cs typeface="Segoe UI" panose="020B0502040204020203" pitchFamily="34" charset="0"/>
              </a:rPr>
              <a:t> season</a:t>
            </a:r>
          </a:p>
        </p:txBody>
      </p:sp>
      <p:sp>
        <p:nvSpPr>
          <p:cNvPr id="25" name="TextBox 24"/>
          <p:cNvSpPr txBox="1"/>
          <p:nvPr/>
        </p:nvSpPr>
        <p:spPr>
          <a:xfrm>
            <a:off x="10145243" y="4623535"/>
            <a:ext cx="223770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SWL at re-probe</a:t>
            </a:r>
          </a:p>
        </p:txBody>
      </p:sp>
      <p:sp>
        <p:nvSpPr>
          <p:cNvPr id="22" name="TextBox 21"/>
          <p:cNvSpPr txBox="1"/>
          <p:nvPr/>
        </p:nvSpPr>
        <p:spPr>
          <a:xfrm>
            <a:off x="6876698" y="1793691"/>
            <a:ext cx="1642943" cy="2308324"/>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Grp in order of gravity:</a:t>
            </a:r>
          </a:p>
          <a:p>
            <a:r>
              <a:rPr lang="en-US" dirty="0">
                <a:latin typeface="Segoe UI" panose="020B0502040204020203" pitchFamily="34" charset="0"/>
                <a:cs typeface="Segoe UI" panose="020B0502040204020203" pitchFamily="34" charset="0"/>
              </a:rPr>
              <a:t>6E&gt;2E&gt;4E&gt;7E&gt;5E=1E&gt;3E</a:t>
            </a:r>
          </a:p>
          <a:p>
            <a:r>
              <a:rPr lang="en-US" dirty="0">
                <a:latin typeface="Segoe UI" panose="020B0502040204020203" pitchFamily="34" charset="0"/>
                <a:cs typeface="Segoe UI" panose="020B0502040204020203" pitchFamily="34" charset="0"/>
              </a:rPr>
              <a:t>Difficult to find a toggle with alloy composition</a:t>
            </a:r>
          </a:p>
        </p:txBody>
      </p:sp>
    </p:spTree>
    <p:extLst>
      <p:ext uri="{BB962C8B-B14F-4D97-AF65-F5344CB8AC3E}">
        <p14:creationId xmlns:p14="http://schemas.microsoft.com/office/powerpoint/2010/main" val="209535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0173982 WLICS</a:t>
            </a:r>
          </a:p>
        </p:txBody>
      </p:sp>
      <p:sp>
        <p:nvSpPr>
          <p:cNvPr id="3" name="Text Placeholder 2"/>
          <p:cNvSpPr>
            <a:spLocks noGrp="1"/>
          </p:cNvSpPr>
          <p:nvPr>
            <p:ph type="body" sz="quarter" idx="11"/>
          </p:nvPr>
        </p:nvSpPr>
        <p:spPr/>
        <p:txBody>
          <a:bodyPr/>
          <a:lstStyle/>
          <a:p>
            <a:endParaRPr lang="en-US"/>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14</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530353" y="948868"/>
            <a:ext cx="5572903" cy="3658111"/>
          </a:xfrm>
          <a:prstGeom prst="rect">
            <a:avLst/>
          </a:prstGeom>
        </p:spPr>
      </p:pic>
      <p:pic>
        <p:nvPicPr>
          <p:cNvPr id="9" name="Picture 8"/>
          <p:cNvPicPr>
            <a:picLocks noChangeAspect="1"/>
          </p:cNvPicPr>
          <p:nvPr/>
        </p:nvPicPr>
        <p:blipFill>
          <a:blip r:embed="rId3"/>
          <a:stretch>
            <a:fillRect/>
          </a:stretch>
        </p:blipFill>
        <p:spPr>
          <a:xfrm>
            <a:off x="1185304" y="4684151"/>
            <a:ext cx="9692909" cy="943362"/>
          </a:xfrm>
          <a:prstGeom prst="rect">
            <a:avLst/>
          </a:prstGeom>
        </p:spPr>
      </p:pic>
      <p:sp>
        <p:nvSpPr>
          <p:cNvPr id="10" name="TextBox 9"/>
          <p:cNvSpPr txBox="1"/>
          <p:nvPr/>
        </p:nvSpPr>
        <p:spPr>
          <a:xfrm>
            <a:off x="6377651" y="2372810"/>
            <a:ext cx="3009417"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4E is minimally marginal</a:t>
            </a:r>
          </a:p>
          <a:p>
            <a:r>
              <a:rPr lang="en-US" dirty="0">
                <a:latin typeface="Segoe UI" panose="020B0502040204020203" pitchFamily="34" charset="0"/>
                <a:cs typeface="Segoe UI" panose="020B0502040204020203" pitchFamily="34" charset="0"/>
              </a:rPr>
              <a:t>No re-probe data for this lot</a:t>
            </a:r>
          </a:p>
        </p:txBody>
      </p:sp>
      <p:sp>
        <p:nvSpPr>
          <p:cNvPr id="11" name="TextBox 10"/>
          <p:cNvSpPr txBox="1"/>
          <p:nvPr/>
        </p:nvSpPr>
        <p:spPr>
          <a:xfrm>
            <a:off x="1481560" y="1274871"/>
            <a:ext cx="1319514"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SWL PRE/POST</a:t>
            </a:r>
          </a:p>
        </p:txBody>
      </p:sp>
    </p:spTree>
    <p:extLst>
      <p:ext uri="{BB962C8B-B14F-4D97-AF65-F5344CB8AC3E}">
        <p14:creationId xmlns:p14="http://schemas.microsoft.com/office/powerpoint/2010/main" val="102725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Structure BLBL</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15</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383440" y="1028354"/>
            <a:ext cx="9709683" cy="3241977"/>
          </a:xfrm>
          <a:prstGeom prst="rect">
            <a:avLst/>
          </a:prstGeom>
        </p:spPr>
      </p:pic>
      <p:sp>
        <p:nvSpPr>
          <p:cNvPr id="9" name="TextBox 8"/>
          <p:cNvSpPr txBox="1"/>
          <p:nvPr/>
        </p:nvSpPr>
        <p:spPr>
          <a:xfrm>
            <a:off x="942027" y="4296197"/>
            <a:ext cx="4706210"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Some marginal </a:t>
            </a:r>
            <a:r>
              <a:rPr lang="en-US" dirty="0" err="1">
                <a:latin typeface="Segoe UI" panose="020B0502040204020203" pitchFamily="34" charset="0"/>
                <a:cs typeface="Segoe UI" panose="020B0502040204020203" pitchFamily="34" charset="0"/>
              </a:rPr>
              <a:t>grps</a:t>
            </a:r>
            <a:r>
              <a:rPr lang="en-US" dirty="0">
                <a:latin typeface="Segoe UI" panose="020B0502040204020203" pitchFamily="34" charset="0"/>
                <a:cs typeface="Segoe UI" panose="020B0502040204020203" pitchFamily="34" charset="0"/>
              </a:rPr>
              <a:t> than from WLICS</a:t>
            </a:r>
          </a:p>
          <a:p>
            <a:r>
              <a:rPr lang="en-US" dirty="0">
                <a:latin typeface="Segoe UI" panose="020B0502040204020203" pitchFamily="34" charset="0"/>
                <a:cs typeface="Segoe UI" panose="020B0502040204020203" pitchFamily="34" charset="0"/>
              </a:rPr>
              <a:t>SBL </a:t>
            </a:r>
            <a:r>
              <a:rPr lang="en-US" dirty="0" err="1">
                <a:latin typeface="Segoe UI" panose="020B0502040204020203" pitchFamily="34" charset="0"/>
                <a:cs typeface="Segoe UI" panose="020B0502040204020203" pitchFamily="34" charset="0"/>
              </a:rPr>
              <a:t>Ecats</a:t>
            </a:r>
            <a:endParaRPr lang="en-US"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a:stretch>
            <a:fillRect/>
          </a:stretch>
        </p:blipFill>
        <p:spPr>
          <a:xfrm>
            <a:off x="6268215" y="3147481"/>
            <a:ext cx="1951776" cy="3036096"/>
          </a:xfrm>
          <a:prstGeom prst="rect">
            <a:avLst/>
          </a:prstGeom>
        </p:spPr>
      </p:pic>
      <p:cxnSp>
        <p:nvCxnSpPr>
          <p:cNvPr id="12" name="Straight Arrow Connector 11"/>
          <p:cNvCxnSpPr/>
          <p:nvPr/>
        </p:nvCxnSpPr>
        <p:spPr>
          <a:xfrm>
            <a:off x="4976734" y="2908092"/>
            <a:ext cx="1291481" cy="1572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54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71500"/>
          </a:xfrm>
          <a:solidFill>
            <a:srgbClr val="5A5A5A"/>
          </a:solidFill>
        </p:spPr>
        <p:txBody>
          <a:bodyPr>
            <a:normAutofit/>
          </a:bodyPr>
          <a:lstStyle/>
          <a:p>
            <a:pPr algn="ctr"/>
            <a:r>
              <a:rPr lang="en-US" dirty="0">
                <a:solidFill>
                  <a:schemeClr val="bg1"/>
                </a:solidFill>
              </a:rPr>
              <a:t>VT OFFSET (Balaji/John)</a:t>
            </a:r>
          </a:p>
        </p:txBody>
      </p:sp>
      <p:pic>
        <p:nvPicPr>
          <p:cNvPr id="4" name="Picture 3"/>
          <p:cNvPicPr>
            <a:picLocks noChangeAspect="1"/>
          </p:cNvPicPr>
          <p:nvPr/>
        </p:nvPicPr>
        <p:blipFill>
          <a:blip r:embed="rId2"/>
          <a:stretch>
            <a:fillRect/>
          </a:stretch>
        </p:blipFill>
        <p:spPr>
          <a:xfrm>
            <a:off x="685435" y="638595"/>
            <a:ext cx="10821131" cy="6126480"/>
          </a:xfrm>
          <a:prstGeom prst="rect">
            <a:avLst/>
          </a:prstGeom>
        </p:spPr>
      </p:pic>
    </p:spTree>
    <p:extLst>
      <p:ext uri="{BB962C8B-B14F-4D97-AF65-F5344CB8AC3E}">
        <p14:creationId xmlns:p14="http://schemas.microsoft.com/office/powerpoint/2010/main" val="20718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71500"/>
          </a:xfrm>
          <a:solidFill>
            <a:srgbClr val="5A5A5A"/>
          </a:solidFill>
        </p:spPr>
        <p:txBody>
          <a:bodyPr>
            <a:normAutofit/>
          </a:bodyPr>
          <a:lstStyle/>
          <a:p>
            <a:pPr algn="ctr"/>
            <a:r>
              <a:rPr lang="en-US" dirty="0">
                <a:solidFill>
                  <a:schemeClr val="bg1"/>
                </a:solidFill>
              </a:rPr>
              <a:t>VT OFFSET (Balaji/John)</a:t>
            </a:r>
          </a:p>
        </p:txBody>
      </p:sp>
      <p:pic>
        <p:nvPicPr>
          <p:cNvPr id="3" name="Picture 2"/>
          <p:cNvPicPr>
            <a:picLocks noChangeAspect="1"/>
          </p:cNvPicPr>
          <p:nvPr/>
        </p:nvPicPr>
        <p:blipFill>
          <a:blip r:embed="rId2"/>
          <a:stretch>
            <a:fillRect/>
          </a:stretch>
        </p:blipFill>
        <p:spPr>
          <a:xfrm>
            <a:off x="316365" y="657605"/>
            <a:ext cx="11559270" cy="6035040"/>
          </a:xfrm>
          <a:prstGeom prst="rect">
            <a:avLst/>
          </a:prstGeom>
        </p:spPr>
      </p:pic>
    </p:spTree>
    <p:extLst>
      <p:ext uri="{BB962C8B-B14F-4D97-AF65-F5344CB8AC3E}">
        <p14:creationId xmlns:p14="http://schemas.microsoft.com/office/powerpoint/2010/main" val="411929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
            <a:ext cx="10046118" cy="645152"/>
          </a:xfrm>
        </p:spPr>
        <p:txBody>
          <a:bodyPr/>
          <a:lstStyle/>
          <a:p>
            <a:r>
              <a:rPr lang="en-US" dirty="0"/>
              <a:t>Summary</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8" name="TextBox 7"/>
          <p:cNvSpPr txBox="1"/>
          <p:nvPr/>
        </p:nvSpPr>
        <p:spPr>
          <a:xfrm>
            <a:off x="98248" y="645153"/>
            <a:ext cx="11875042" cy="563231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Main advantage found from SD only lot SWR (different integration, different probe flow, S26 product)</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Consistent memory effect increase in trend with In content; </a:t>
            </a:r>
            <a:r>
              <a:rPr lang="en-US" b="1" dirty="0">
                <a:solidFill>
                  <a:schemeClr val="accent2"/>
                </a:solidFill>
                <a:latin typeface="Segoe UI" panose="020B0502040204020203" pitchFamily="34" charset="0"/>
                <a:cs typeface="Segoe UI" panose="020B0502040204020203" pitchFamily="34" charset="0"/>
              </a:rPr>
              <a:t>+100mV </a:t>
            </a:r>
            <a:r>
              <a:rPr lang="en-US" dirty="0">
                <a:latin typeface="Segoe UI" panose="020B0502040204020203" pitchFamily="34" charset="0"/>
                <a:cs typeface="Segoe UI" panose="020B0502040204020203" pitchFamily="34" charset="0"/>
              </a:rPr>
              <a:t>between SET/RST from POR SD to In-SAG at 5% </a:t>
            </a:r>
            <a:r>
              <a:rPr lang="en-US" dirty="0">
                <a:latin typeface="Segoe UI" panose="020B0502040204020203" pitchFamily="34" charset="0"/>
                <a:cs typeface="Segoe UI" panose="020B0502040204020203" pitchFamily="34" charset="0"/>
                <a:sym typeface="Wingdings" panose="05000000000000000000" pitchFamily="2" charset="2"/>
              </a:rPr>
              <a:t> to demonstrate the transfer to full stack window</a:t>
            </a:r>
            <a:endParaRPr lang="en-US" dirty="0">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SET sigma improvement,  might be </a:t>
            </a:r>
            <a:r>
              <a:rPr lang="en-US" b="1" dirty="0">
                <a:solidFill>
                  <a:schemeClr val="accent2"/>
                </a:solidFill>
                <a:latin typeface="Segoe UI" panose="020B0502040204020203" pitchFamily="34" charset="0"/>
                <a:cs typeface="Segoe UI" panose="020B0502040204020203" pitchFamily="34" charset="0"/>
              </a:rPr>
              <a:t>-10mV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Possible downside and warning, how far with In concentration?</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Cell</a:t>
            </a:r>
          </a:p>
          <a:p>
            <a:pPr marL="1200150" lvl="2"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Drift increase, data are noisy and collected with long sense time (PG4 spec)</a:t>
            </a:r>
          </a:p>
          <a:p>
            <a:pPr marL="1200150" lvl="2"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VL increase minor</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Structure</a:t>
            </a:r>
          </a:p>
          <a:p>
            <a:pPr marL="1200150" lvl="2" indent="-285750">
              <a:buFont typeface="Arial" panose="020B0604020202020204" pitchFamily="34" charset="0"/>
              <a:buChar char="•"/>
            </a:pPr>
            <a:r>
              <a:rPr lang="en-US" dirty="0">
                <a:solidFill>
                  <a:srgbClr val="FF0000"/>
                </a:solidFill>
                <a:latin typeface="Segoe UI" panose="020B0502040204020203" pitchFamily="34" charset="0"/>
                <a:cs typeface="Segoe UI" panose="020B0502040204020203" pitchFamily="34" charset="0"/>
              </a:rPr>
              <a:t>SWL WLICS increase</a:t>
            </a:r>
            <a:r>
              <a:rPr lang="en-US" dirty="0">
                <a:latin typeface="Segoe UI" panose="020B0502040204020203" pitchFamily="34" charset="0"/>
                <a:cs typeface="Segoe UI" panose="020B0502040204020203" pitchFamily="34" charset="0"/>
              </a:rPr>
              <a:t>, not intrinsic but due to damage by seasoning (pending PFA)</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Unknown metrics</a:t>
            </a:r>
          </a:p>
          <a:p>
            <a:pPr marL="1200150" lvl="2"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E1 knee not available</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Given downsides,  recommendation is to limit to 5% In</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Full stack integration concern</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SD thickness adjustment and etch.</a:t>
            </a:r>
          </a:p>
          <a:p>
            <a:pPr marL="1200150" lvl="2"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To match SET </a:t>
            </a:r>
            <a:r>
              <a:rPr lang="en-US" dirty="0" err="1">
                <a:latin typeface="Segoe UI" panose="020B0502040204020203" pitchFamily="34" charset="0"/>
                <a:cs typeface="Segoe UI" panose="020B0502040204020203" pitchFamily="34" charset="0"/>
              </a:rPr>
              <a:t>Vt</a:t>
            </a:r>
            <a:r>
              <a:rPr lang="en-US" dirty="0">
                <a:latin typeface="Segoe UI" panose="020B0502040204020203" pitchFamily="34" charset="0"/>
                <a:cs typeface="Segoe UI" panose="020B0502040204020203" pitchFamily="34" charset="0"/>
              </a:rPr>
              <a:t>, SD thickness has to be higher than FS POR. Imply etch adjustment with possibly different response of the new alloy to the chemistry.</a:t>
            </a:r>
          </a:p>
          <a:p>
            <a:pPr marL="742950" lvl="1"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SD liner protection: all the </a:t>
            </a:r>
            <a:r>
              <a:rPr lang="en-US" dirty="0" err="1">
                <a:latin typeface="Segoe UI" panose="020B0502040204020203" pitchFamily="34" charset="0"/>
                <a:cs typeface="Segoe UI" panose="020B0502040204020203" pitchFamily="34" charset="0"/>
              </a:rPr>
              <a:t>exp</a:t>
            </a:r>
            <a:r>
              <a:rPr lang="en-US" dirty="0">
                <a:latin typeface="Segoe UI" panose="020B0502040204020203" pitchFamily="34" charset="0"/>
                <a:cs typeface="Segoe UI" panose="020B0502040204020203" pitchFamily="34" charset="0"/>
              </a:rPr>
              <a:t> here shown have the so called 2-step WL etch with PL to preserve SD and give a straight CD profile</a:t>
            </a:r>
          </a:p>
          <a:p>
            <a:r>
              <a:rPr lang="en-US"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50984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19918" y="239228"/>
            <a:ext cx="11783027" cy="932313"/>
          </a:xfrm>
        </p:spPr>
        <p:txBody>
          <a:bodyPr>
            <a:normAutofit/>
          </a:bodyPr>
          <a:lstStyle/>
          <a:p>
            <a:r>
              <a:rPr lang="en-US" sz="2400" dirty="0"/>
              <a:t>SWR/Lots considered for this presentation (S26 2</a:t>
            </a:r>
            <a:r>
              <a:rPr lang="en-US" sz="2400" baseline="30000" dirty="0"/>
              <a:t>nd</a:t>
            </a:r>
            <a:r>
              <a:rPr lang="en-US" sz="2400" dirty="0"/>
              <a:t> wave K* SD only campaign) </a:t>
            </a:r>
          </a:p>
        </p:txBody>
      </p:sp>
      <p:sp>
        <p:nvSpPr>
          <p:cNvPr id="6" name="Date Placeholder 5"/>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7" name="Slide Number Placeholder 6"/>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8" name="Footer Placeholder 7"/>
          <p:cNvSpPr>
            <a:spLocks noGrp="1"/>
          </p:cNvSpPr>
          <p:nvPr>
            <p:ph type="ftr" sz="quarter" idx="12"/>
          </p:nvPr>
        </p:nvSpPr>
        <p:spPr/>
        <p:txBody>
          <a:bodyPr/>
          <a:lstStyle/>
          <a:p>
            <a:r>
              <a:rPr lang="en-US"/>
              <a:t>|  Micron Confidential</a:t>
            </a:r>
            <a:endParaRPr lang="en-US" dirty="0"/>
          </a:p>
        </p:txBody>
      </p:sp>
      <p:sp>
        <p:nvSpPr>
          <p:cNvPr id="11" name="Text Placeholder 10"/>
          <p:cNvSpPr>
            <a:spLocks noGrp="1"/>
          </p:cNvSpPr>
          <p:nvPr>
            <p:ph type="body" sz="quarter" idx="14"/>
          </p:nvPr>
        </p:nvSpPr>
        <p:spPr/>
        <p:txBody>
          <a:bodyPr/>
          <a:lstStyle/>
          <a:p>
            <a:endParaRPr lang="en-US"/>
          </a:p>
        </p:txBody>
      </p:sp>
      <p:pic>
        <p:nvPicPr>
          <p:cNvPr id="12" name="Picture 11"/>
          <p:cNvPicPr>
            <a:picLocks noChangeAspect="1"/>
          </p:cNvPicPr>
          <p:nvPr/>
        </p:nvPicPr>
        <p:blipFill>
          <a:blip r:embed="rId2"/>
          <a:stretch>
            <a:fillRect/>
          </a:stretch>
        </p:blipFill>
        <p:spPr>
          <a:xfrm>
            <a:off x="361640" y="1360437"/>
            <a:ext cx="9488415" cy="3401795"/>
          </a:xfrm>
          <a:prstGeom prst="rect">
            <a:avLst/>
          </a:prstGeom>
        </p:spPr>
      </p:pic>
      <p:sp>
        <p:nvSpPr>
          <p:cNvPr id="13" name="TextBox 12"/>
          <p:cNvSpPr txBox="1"/>
          <p:nvPr/>
        </p:nvSpPr>
        <p:spPr>
          <a:xfrm>
            <a:off x="9868382" y="1405425"/>
            <a:ext cx="2278284" cy="738664"/>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PR 28 at </a:t>
            </a:r>
            <a:r>
              <a:rPr lang="en-US" sz="1400" dirty="0">
                <a:solidFill>
                  <a:srgbClr val="FF0000"/>
                </a:solidFill>
                <a:latin typeface="Segoe UI" panose="020B0502040204020203" pitchFamily="34" charset="0"/>
                <a:cs typeface="Segoe UI" panose="020B0502040204020203" pitchFamily="34" charset="0"/>
              </a:rPr>
              <a:t>50C</a:t>
            </a:r>
          </a:p>
          <a:p>
            <a:r>
              <a:rPr lang="en-US" sz="1400" dirty="0">
                <a:latin typeface="Segoe UI" panose="020B0502040204020203" pitchFamily="34" charset="0"/>
                <a:cs typeface="Segoe UI" panose="020B0502040204020203" pitchFamily="34" charset="0"/>
              </a:rPr>
              <a:t>A0 reticle</a:t>
            </a:r>
          </a:p>
          <a:p>
            <a:r>
              <a:rPr lang="en-US" sz="1400" dirty="0">
                <a:latin typeface="Segoe UI" panose="020B0502040204020203" pitchFamily="34" charset="0"/>
                <a:cs typeface="Segoe UI" panose="020B0502040204020203" pitchFamily="34" charset="0"/>
              </a:rPr>
              <a:t>Explores In from 5 to 11%</a:t>
            </a:r>
          </a:p>
        </p:txBody>
      </p:sp>
      <p:sp>
        <p:nvSpPr>
          <p:cNvPr id="14" name="TextBox 13"/>
          <p:cNvSpPr txBox="1"/>
          <p:nvPr/>
        </p:nvSpPr>
        <p:spPr>
          <a:xfrm>
            <a:off x="9875181" y="2577949"/>
            <a:ext cx="2185637" cy="1384995"/>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PR 28 at 85C</a:t>
            </a:r>
          </a:p>
          <a:p>
            <a:r>
              <a:rPr lang="en-US" sz="1200" dirty="0">
                <a:latin typeface="Segoe UI" panose="020B0502040204020203" pitchFamily="34" charset="0"/>
                <a:cs typeface="Segoe UI" panose="020B0502040204020203" pitchFamily="34" charset="0"/>
              </a:rPr>
              <a:t>A0 reticle</a:t>
            </a:r>
          </a:p>
          <a:p>
            <a:r>
              <a:rPr lang="en-US" sz="1200" dirty="0">
                <a:latin typeface="Segoe UI" panose="020B0502040204020203" pitchFamily="34" charset="0"/>
                <a:cs typeface="Segoe UI" panose="020B0502040204020203" pitchFamily="34" charset="0"/>
              </a:rPr>
              <a:t>1E has forward looking alloy for SSM project</a:t>
            </a:r>
          </a:p>
          <a:p>
            <a:r>
              <a:rPr lang="en-US" sz="1200" dirty="0">
                <a:latin typeface="Segoe UI" panose="020B0502040204020203" pitchFamily="34" charset="0"/>
                <a:cs typeface="Segoe UI" panose="020B0502040204020203" pitchFamily="34" charset="0"/>
              </a:rPr>
              <a:t>Other </a:t>
            </a:r>
            <a:r>
              <a:rPr lang="en-US" sz="1200" dirty="0" err="1">
                <a:latin typeface="Segoe UI" panose="020B0502040204020203" pitchFamily="34" charset="0"/>
                <a:cs typeface="Segoe UI" panose="020B0502040204020203" pitchFamily="34" charset="0"/>
              </a:rPr>
              <a:t>exp</a:t>
            </a:r>
            <a:r>
              <a:rPr lang="en-US" sz="1200" dirty="0">
                <a:latin typeface="Segoe UI" panose="020B0502040204020203" pitchFamily="34" charset="0"/>
                <a:cs typeface="Segoe UI" panose="020B0502040204020203" pitchFamily="34" charset="0"/>
              </a:rPr>
              <a:t> are not today focus</a:t>
            </a:r>
            <a:r>
              <a:rPr lang="en-US" sz="1200" dirty="0">
                <a:latin typeface="Segoe UI" panose="020B0502040204020203" pitchFamily="34" charset="0"/>
                <a:cs typeface="Segoe UI" panose="020B0502040204020203" pitchFamily="34" charset="0"/>
                <a:sym typeface="Wingdings" panose="05000000000000000000" pitchFamily="2" charset="2"/>
              </a:rPr>
              <a:t> too high Ge or Si addition</a:t>
            </a:r>
            <a:endParaRPr lang="en-US" sz="1200" dirty="0">
              <a:latin typeface="Segoe UI" panose="020B0502040204020203" pitchFamily="34" charset="0"/>
              <a:cs typeface="Segoe UI" panose="020B0502040204020203" pitchFamily="34" charset="0"/>
            </a:endParaRPr>
          </a:p>
        </p:txBody>
      </p:sp>
      <p:sp>
        <p:nvSpPr>
          <p:cNvPr id="15" name="TextBox 14"/>
          <p:cNvSpPr txBox="1"/>
          <p:nvPr/>
        </p:nvSpPr>
        <p:spPr>
          <a:xfrm>
            <a:off x="9875181" y="4092719"/>
            <a:ext cx="2030393" cy="600164"/>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PR 29 at 85C</a:t>
            </a:r>
          </a:p>
          <a:p>
            <a:r>
              <a:rPr lang="en-US" sz="1100" dirty="0">
                <a:latin typeface="Segoe UI" panose="020B0502040204020203" pitchFamily="34" charset="0"/>
                <a:cs typeface="Segoe UI" panose="020B0502040204020203" pitchFamily="34" charset="0"/>
              </a:rPr>
              <a:t>A1 reticle</a:t>
            </a:r>
          </a:p>
          <a:p>
            <a:r>
              <a:rPr lang="en-US" sz="1100" dirty="0">
                <a:latin typeface="Segoe UI" panose="020B0502040204020203" pitchFamily="34" charset="0"/>
                <a:cs typeface="Segoe UI" panose="020B0502040204020203" pitchFamily="34" charset="0"/>
              </a:rPr>
              <a:t>Explores In from 5 to 7%</a:t>
            </a:r>
          </a:p>
        </p:txBody>
      </p:sp>
      <p:sp>
        <p:nvSpPr>
          <p:cNvPr id="16" name="TextBox 15"/>
          <p:cNvSpPr txBox="1"/>
          <p:nvPr/>
        </p:nvSpPr>
        <p:spPr>
          <a:xfrm>
            <a:off x="361640" y="5369352"/>
            <a:ext cx="10914926" cy="615553"/>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No significant change with probe rev;  IRST fixed at 120uA and SET pulse fixed at </a:t>
            </a:r>
            <a:r>
              <a:rPr lang="en-US" sz="1600" dirty="0"/>
              <a:t>P1=22.5uA, P3 = 25uA, P4 = 22.5uA</a:t>
            </a:r>
            <a:r>
              <a:rPr lang="en-US" dirty="0">
                <a:latin typeface="Segoe UI" panose="020B0502040204020203" pitchFamily="34" charset="0"/>
                <a:cs typeface="Segoe UI" panose="020B0502040204020203" pitchFamily="34" charset="0"/>
              </a:rPr>
              <a:t>  </a:t>
            </a:r>
          </a:p>
          <a:p>
            <a:r>
              <a:rPr lang="en-US" sz="1600" dirty="0">
                <a:latin typeface="Segoe UI" panose="020B0502040204020203" pitchFamily="34" charset="0"/>
                <a:cs typeface="Segoe UI" panose="020B0502040204020203" pitchFamily="34" charset="0"/>
              </a:rPr>
              <a:t>One lot has been probed at 50C unintentionally</a:t>
            </a:r>
          </a:p>
        </p:txBody>
      </p:sp>
    </p:spTree>
    <p:extLst>
      <p:ext uri="{BB962C8B-B14F-4D97-AF65-F5344CB8AC3E}">
        <p14:creationId xmlns:p14="http://schemas.microsoft.com/office/powerpoint/2010/main" val="250395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94" y="123668"/>
            <a:ext cx="11045664" cy="932313"/>
          </a:xfrm>
        </p:spPr>
        <p:txBody>
          <a:bodyPr>
            <a:normAutofit fontScale="90000"/>
          </a:bodyPr>
          <a:lstStyle/>
          <a:p>
            <a:r>
              <a:rPr lang="en-US" dirty="0"/>
              <a:t>85C probe  0173982.013 + a repetition of Alloy 6 on 0057102.003  </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9" name="TextBox 8"/>
          <p:cNvSpPr txBox="1"/>
          <p:nvPr/>
        </p:nvSpPr>
        <p:spPr>
          <a:xfrm>
            <a:off x="9931078" y="1678329"/>
            <a:ext cx="1805651" cy="1477328"/>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Zone A/B</a:t>
            </a:r>
          </a:p>
          <a:p>
            <a:r>
              <a:rPr lang="en-US" dirty="0">
                <a:latin typeface="Segoe UI" panose="020B0502040204020203" pitchFamily="34" charset="0"/>
                <a:cs typeface="Segoe UI" panose="020B0502040204020203" pitchFamily="34" charset="0"/>
              </a:rPr>
              <a:t>median after filtering from structure fail</a:t>
            </a:r>
          </a:p>
          <a:p>
            <a:r>
              <a:rPr lang="en-US" dirty="0">
                <a:latin typeface="Segoe UI" panose="020B0502040204020203" pitchFamily="34" charset="0"/>
                <a:cs typeface="Segoe UI" panose="020B0502040204020203" pitchFamily="34" charset="0"/>
              </a:rPr>
              <a:t>ED3</a:t>
            </a:r>
          </a:p>
        </p:txBody>
      </p:sp>
      <p:sp>
        <p:nvSpPr>
          <p:cNvPr id="13" name="TextBox 12"/>
          <p:cNvSpPr txBox="1"/>
          <p:nvPr/>
        </p:nvSpPr>
        <p:spPr>
          <a:xfrm>
            <a:off x="458275" y="4912199"/>
            <a:ext cx="11072250" cy="1077218"/>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All the metrics have been corrected for the access transistor and refer to the voltage across the cell</a:t>
            </a:r>
          </a:p>
          <a:p>
            <a:r>
              <a:rPr lang="en-US" sz="1600" dirty="0">
                <a:latin typeface="Segoe UI" panose="020B0502040204020203" pitchFamily="34" charset="0"/>
                <a:cs typeface="Segoe UI" panose="020B0502040204020203" pitchFamily="34" charset="0"/>
              </a:rPr>
              <a:t>Need to evaluate the impact on the array with proper access transistor contribution that differs between S15C and S26A </a:t>
            </a:r>
          </a:p>
          <a:p>
            <a:r>
              <a:rPr lang="en-US" sz="1600" dirty="0">
                <a:latin typeface="Segoe UI" panose="020B0502040204020203" pitchFamily="34" charset="0"/>
                <a:cs typeface="Segoe UI" panose="020B0502040204020203" pitchFamily="34" charset="0"/>
              </a:rPr>
              <a:t>The lowest SET </a:t>
            </a:r>
            <a:r>
              <a:rPr lang="en-US" sz="1600" dirty="0" err="1">
                <a:latin typeface="Segoe UI" panose="020B0502040204020203" pitchFamily="34" charset="0"/>
                <a:cs typeface="Segoe UI" panose="020B0502040204020203" pitchFamily="34" charset="0"/>
              </a:rPr>
              <a:t>Vt</a:t>
            </a:r>
            <a:r>
              <a:rPr lang="en-US" sz="1600" dirty="0">
                <a:latin typeface="Segoe UI" panose="020B0502040204020203" pitchFamily="34" charset="0"/>
                <a:cs typeface="Segoe UI" panose="020B0502040204020203" pitchFamily="34" charset="0"/>
              </a:rPr>
              <a:t> can be over- estimated by the sweep range with current DAC. In general 10s SET </a:t>
            </a:r>
            <a:r>
              <a:rPr lang="en-US" sz="1600" dirty="0" err="1">
                <a:latin typeface="Segoe UI" panose="020B0502040204020203" pitchFamily="34" charset="0"/>
                <a:cs typeface="Segoe UI" panose="020B0502040204020203" pitchFamily="34" charset="0"/>
              </a:rPr>
              <a:t>Vt</a:t>
            </a:r>
            <a:r>
              <a:rPr lang="en-US" sz="1600" dirty="0">
                <a:latin typeface="Segoe UI" panose="020B0502040204020203" pitchFamily="34" charset="0"/>
                <a:cs typeface="Segoe UI" panose="020B0502040204020203" pitchFamily="34" charset="0"/>
              </a:rPr>
              <a:t> is properly extracted. Other metrics that uses 1us SET </a:t>
            </a:r>
            <a:r>
              <a:rPr lang="en-US" sz="1600" dirty="0" err="1">
                <a:latin typeface="Segoe UI" panose="020B0502040204020203" pitchFamily="34" charset="0"/>
                <a:cs typeface="Segoe UI" panose="020B0502040204020203" pitchFamily="34" charset="0"/>
              </a:rPr>
              <a:t>Vt</a:t>
            </a:r>
            <a:r>
              <a:rPr lang="en-US" sz="1600" dirty="0">
                <a:latin typeface="Segoe UI" panose="020B0502040204020203" pitchFamily="34" charset="0"/>
                <a:cs typeface="Segoe UI" panose="020B0502040204020203" pitchFamily="34" charset="0"/>
              </a:rPr>
              <a:t> can be also affected (memory effect is eventually under-estimated)</a:t>
            </a:r>
          </a:p>
        </p:txBody>
      </p:sp>
      <p:pic>
        <p:nvPicPr>
          <p:cNvPr id="14" name="Picture 13"/>
          <p:cNvPicPr>
            <a:picLocks noChangeAspect="1"/>
          </p:cNvPicPr>
          <p:nvPr/>
        </p:nvPicPr>
        <p:blipFill>
          <a:blip r:embed="rId2"/>
          <a:stretch>
            <a:fillRect/>
          </a:stretch>
        </p:blipFill>
        <p:spPr>
          <a:xfrm>
            <a:off x="428694" y="3856352"/>
            <a:ext cx="8998100" cy="877694"/>
          </a:xfrm>
          <a:prstGeom prst="rect">
            <a:avLst/>
          </a:prstGeom>
        </p:spPr>
      </p:pic>
      <p:pic>
        <p:nvPicPr>
          <p:cNvPr id="3" name="Picture 2"/>
          <p:cNvPicPr>
            <a:picLocks noChangeAspect="1"/>
          </p:cNvPicPr>
          <p:nvPr/>
        </p:nvPicPr>
        <p:blipFill rotWithShape="1">
          <a:blip r:embed="rId3"/>
          <a:srcRect b="7721"/>
          <a:stretch/>
        </p:blipFill>
        <p:spPr>
          <a:xfrm>
            <a:off x="346336" y="1145059"/>
            <a:ext cx="9240105" cy="2337560"/>
          </a:xfrm>
          <a:prstGeom prst="rect">
            <a:avLst/>
          </a:prstGeom>
        </p:spPr>
      </p:pic>
    </p:spTree>
    <p:extLst>
      <p:ext uri="{BB962C8B-B14F-4D97-AF65-F5344CB8AC3E}">
        <p14:creationId xmlns:p14="http://schemas.microsoft.com/office/powerpoint/2010/main" val="161945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0024692.003 full lot  (50C)</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9" name="Picture 8"/>
          <p:cNvPicPr>
            <a:picLocks noChangeAspect="1"/>
          </p:cNvPicPr>
          <p:nvPr/>
        </p:nvPicPr>
        <p:blipFill rotWithShape="1">
          <a:blip r:embed="rId2"/>
          <a:srcRect b="5427"/>
          <a:stretch/>
        </p:blipFill>
        <p:spPr>
          <a:xfrm>
            <a:off x="7257" y="1086491"/>
            <a:ext cx="12192000" cy="2496158"/>
          </a:xfrm>
          <a:prstGeom prst="rect">
            <a:avLst/>
          </a:prstGeom>
        </p:spPr>
      </p:pic>
      <p:sp>
        <p:nvSpPr>
          <p:cNvPr id="10" name="TextBox 9"/>
          <p:cNvSpPr txBox="1"/>
          <p:nvPr/>
        </p:nvSpPr>
        <p:spPr>
          <a:xfrm>
            <a:off x="11042248" y="2569580"/>
            <a:ext cx="960699"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Fail at </a:t>
            </a:r>
            <a:r>
              <a:rPr lang="en-US" dirty="0" err="1">
                <a:latin typeface="Segoe UI" panose="020B0502040204020203" pitchFamily="34" charset="0"/>
                <a:cs typeface="Segoe UI" panose="020B0502040204020203" pitchFamily="34" charset="0"/>
              </a:rPr>
              <a:t>periph</a:t>
            </a:r>
            <a:endParaRPr lang="en-US" dirty="0">
              <a:latin typeface="Segoe UI" panose="020B0502040204020203" pitchFamily="34" charset="0"/>
              <a:cs typeface="Segoe UI" panose="020B0502040204020203" pitchFamily="34" charset="0"/>
            </a:endParaRPr>
          </a:p>
        </p:txBody>
      </p:sp>
      <p:pic>
        <p:nvPicPr>
          <p:cNvPr id="11" name="Picture 10"/>
          <p:cNvPicPr>
            <a:picLocks noChangeAspect="1"/>
          </p:cNvPicPr>
          <p:nvPr/>
        </p:nvPicPr>
        <p:blipFill>
          <a:blip r:embed="rId3"/>
          <a:stretch>
            <a:fillRect/>
          </a:stretch>
        </p:blipFill>
        <p:spPr>
          <a:xfrm>
            <a:off x="434949" y="4108164"/>
            <a:ext cx="7934325" cy="1609725"/>
          </a:xfrm>
          <a:prstGeom prst="rect">
            <a:avLst/>
          </a:prstGeom>
        </p:spPr>
      </p:pic>
    </p:spTree>
    <p:extLst>
      <p:ext uri="{BB962C8B-B14F-4D97-AF65-F5344CB8AC3E}">
        <p14:creationId xmlns:p14="http://schemas.microsoft.com/office/powerpoint/2010/main" val="297164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196" y="138951"/>
            <a:ext cx="10515600" cy="628788"/>
          </a:xfrm>
        </p:spPr>
        <p:txBody>
          <a:bodyPr/>
          <a:lstStyle/>
          <a:p>
            <a:r>
              <a:rPr lang="en-US" dirty="0" err="1"/>
              <a:t>Vt</a:t>
            </a:r>
            <a:r>
              <a:rPr lang="en-US" dirty="0"/>
              <a:t> sigma (10s)</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8595B"/>
                </a:solidFill>
                <a:effectLst/>
                <a:uLnTx/>
                <a:uFillTx/>
                <a:latin typeface="Arial" panose="020B0604020202020204" pitchFamily="34" charset="0"/>
                <a:ea typeface="+mn-ea"/>
                <a:cs typeface="Arial" panose="020B0604020202020204" pitchFamily="34" charset="0"/>
              </a:rPr>
              <a:t>Micron Confidential</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7E7695C-FCF1-4AA0-9B93-7941FED13DC4}" type="slidenum">
              <a:rPr kumimoji="0" lang="en-US" sz="1100" b="1"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a:ln>
                <a:noFill/>
              </a:ln>
              <a:solidFill>
                <a:srgbClr val="58595B"/>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588936" y="993914"/>
            <a:ext cx="5517396" cy="3370662"/>
          </a:xfrm>
          <a:prstGeom prst="rect">
            <a:avLst/>
          </a:prstGeom>
        </p:spPr>
      </p:pic>
      <p:sp>
        <p:nvSpPr>
          <p:cNvPr id="14" name="Oval 13"/>
          <p:cNvSpPr/>
          <p:nvPr/>
        </p:nvSpPr>
        <p:spPr>
          <a:xfrm>
            <a:off x="1348353" y="2665708"/>
            <a:ext cx="1999281" cy="1146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p:cNvSpPr txBox="1"/>
          <p:nvPr/>
        </p:nvSpPr>
        <p:spPr>
          <a:xfrm>
            <a:off x="3347634" y="3080112"/>
            <a:ext cx="11158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In SAG</a:t>
            </a:r>
          </a:p>
        </p:txBody>
      </p:sp>
      <p:sp>
        <p:nvSpPr>
          <p:cNvPr id="16" name="Oval 15"/>
          <p:cNvSpPr/>
          <p:nvPr/>
        </p:nvSpPr>
        <p:spPr>
          <a:xfrm>
            <a:off x="2225614" y="1470790"/>
            <a:ext cx="2237898" cy="1146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Box 16"/>
          <p:cNvSpPr txBox="1"/>
          <p:nvPr/>
        </p:nvSpPr>
        <p:spPr>
          <a:xfrm>
            <a:off x="1566935" y="1361241"/>
            <a:ext cx="14087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In Si-SAG</a:t>
            </a:r>
          </a:p>
        </p:txBody>
      </p:sp>
      <p:sp>
        <p:nvSpPr>
          <p:cNvPr id="18" name="TextBox 17"/>
          <p:cNvSpPr txBox="1"/>
          <p:nvPr/>
        </p:nvSpPr>
        <p:spPr>
          <a:xfrm>
            <a:off x="2057492" y="6205740"/>
            <a:ext cx="89463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Alloys with much different composition have been intentionally excluded from this plot</a:t>
            </a:r>
          </a:p>
        </p:txBody>
      </p:sp>
      <p:sp>
        <p:nvSpPr>
          <p:cNvPr id="19" name="TextBox 18"/>
          <p:cNvSpPr txBox="1"/>
          <p:nvPr/>
        </p:nvSpPr>
        <p:spPr>
          <a:xfrm>
            <a:off x="9542302" y="947150"/>
            <a:ext cx="228520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In-SAG: SET sigma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no clear worsening from 5% to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Carefully evaluate L2L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wave2 results better than wave1, that was structurally compromised</a:t>
            </a:r>
          </a:p>
        </p:txBody>
      </p:sp>
      <p:pic>
        <p:nvPicPr>
          <p:cNvPr id="5" name="Picture 4"/>
          <p:cNvPicPr>
            <a:picLocks noChangeAspect="1"/>
          </p:cNvPicPr>
          <p:nvPr/>
        </p:nvPicPr>
        <p:blipFill>
          <a:blip r:embed="rId3"/>
          <a:stretch>
            <a:fillRect/>
          </a:stretch>
        </p:blipFill>
        <p:spPr>
          <a:xfrm>
            <a:off x="6043166" y="1010536"/>
            <a:ext cx="3256991" cy="2735551"/>
          </a:xfrm>
          <a:prstGeom prst="rect">
            <a:avLst/>
          </a:prstGeom>
        </p:spPr>
      </p:pic>
      <p:sp>
        <p:nvSpPr>
          <p:cNvPr id="6" name="TextBox 5"/>
          <p:cNvSpPr txBox="1"/>
          <p:nvPr/>
        </p:nvSpPr>
        <p:spPr>
          <a:xfrm>
            <a:off x="454536" y="714128"/>
            <a:ext cx="36335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Norm </a:t>
            </a:r>
            <a:r>
              <a:rPr kumimoji="0" lang="en-US" sz="1800" b="0" i="0" u="none" strike="noStrike" kern="1200" cap="none" spc="0" normalizeH="0" baseline="0" noProof="0" dirty="0" err="1">
                <a:ln>
                  <a:noFill/>
                </a:ln>
                <a:solidFill>
                  <a:srgbClr val="58595B"/>
                </a:solidFill>
                <a:effectLst/>
                <a:uLnTx/>
                <a:uFillTx/>
                <a:latin typeface="Arial" panose="020B0604020202020204"/>
                <a:ea typeface="+mn-ea"/>
                <a:cs typeface="+mn-cs"/>
              </a:rPr>
              <a:t>Vt</a:t>
            </a: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 sigma vs </a:t>
            </a:r>
            <a:r>
              <a:rPr kumimoji="0" lang="en-US" sz="1800" b="0" i="0" u="none" strike="noStrike" kern="1200" cap="none" spc="0" normalizeH="0" baseline="0" noProof="0" dirty="0" err="1">
                <a:ln>
                  <a:noFill/>
                </a:ln>
                <a:solidFill>
                  <a:srgbClr val="58595B"/>
                </a:solidFill>
                <a:effectLst/>
                <a:uLnTx/>
                <a:uFillTx/>
                <a:latin typeface="Arial" panose="020B0604020202020204"/>
                <a:ea typeface="+mn-ea"/>
                <a:cs typeface="+mn-cs"/>
              </a:rPr>
              <a:t>Vt</a:t>
            </a: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 10s</a:t>
            </a:r>
          </a:p>
        </p:txBody>
      </p:sp>
      <p:sp>
        <p:nvSpPr>
          <p:cNvPr id="20" name="TextBox 19"/>
          <p:cNvSpPr txBox="1"/>
          <p:nvPr/>
        </p:nvSpPr>
        <p:spPr>
          <a:xfrm>
            <a:off x="6950523" y="583073"/>
            <a:ext cx="36335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58595B"/>
                </a:solidFill>
                <a:effectLst/>
                <a:uLnTx/>
                <a:uFillTx/>
                <a:latin typeface="Arial" panose="020B0604020202020204"/>
                <a:ea typeface="+mn-ea"/>
                <a:cs typeface="+mn-cs"/>
              </a:rPr>
              <a:t>Vt</a:t>
            </a: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 sigma vs </a:t>
            </a:r>
            <a:r>
              <a:rPr kumimoji="0" lang="en-US" sz="1800" b="0" i="0" u="none" strike="noStrike" kern="1200" cap="none" spc="0" normalizeH="0" baseline="0" noProof="0" dirty="0" err="1">
                <a:ln>
                  <a:noFill/>
                </a:ln>
                <a:solidFill>
                  <a:srgbClr val="58595B"/>
                </a:solidFill>
                <a:effectLst/>
                <a:uLnTx/>
                <a:uFillTx/>
                <a:latin typeface="Arial" panose="020B0604020202020204"/>
                <a:ea typeface="+mn-ea"/>
                <a:cs typeface="+mn-cs"/>
              </a:rPr>
              <a:t>Vt</a:t>
            </a:r>
            <a:r>
              <a:rPr kumimoji="0" lang="en-US" sz="1800" b="0" i="0" u="none" strike="noStrike" kern="1200" cap="none" spc="0" normalizeH="0" baseline="0" noProof="0" dirty="0">
                <a:ln>
                  <a:noFill/>
                </a:ln>
                <a:solidFill>
                  <a:srgbClr val="58595B"/>
                </a:solidFill>
                <a:effectLst/>
                <a:uLnTx/>
                <a:uFillTx/>
                <a:latin typeface="Arial" panose="020B0604020202020204"/>
                <a:ea typeface="+mn-ea"/>
                <a:cs typeface="+mn-cs"/>
              </a:rPr>
              <a:t> 10s</a:t>
            </a:r>
          </a:p>
        </p:txBody>
      </p:sp>
      <p:grpSp>
        <p:nvGrpSpPr>
          <p:cNvPr id="42" name="Group 41"/>
          <p:cNvGrpSpPr/>
          <p:nvPr/>
        </p:nvGrpSpPr>
        <p:grpSpPr>
          <a:xfrm>
            <a:off x="387458" y="4958752"/>
            <a:ext cx="7529029" cy="1207677"/>
            <a:chOff x="387458" y="4364576"/>
            <a:chExt cx="11836185" cy="1801854"/>
          </a:xfrm>
        </p:grpSpPr>
        <p:pic>
          <p:nvPicPr>
            <p:cNvPr id="12" name="Picture 11"/>
            <p:cNvPicPr>
              <a:picLocks noChangeAspect="1"/>
            </p:cNvPicPr>
            <p:nvPr/>
          </p:nvPicPr>
          <p:blipFill>
            <a:blip r:embed="rId4"/>
            <a:stretch>
              <a:fillRect/>
            </a:stretch>
          </p:blipFill>
          <p:spPr>
            <a:xfrm>
              <a:off x="387458" y="4364576"/>
              <a:ext cx="10044378" cy="1801854"/>
            </a:xfrm>
            <a:prstGeom prst="rect">
              <a:avLst/>
            </a:prstGeom>
          </p:spPr>
        </p:pic>
        <p:sp>
          <p:nvSpPr>
            <p:cNvPr id="9" name="Rectangle 8"/>
            <p:cNvSpPr/>
            <p:nvPr/>
          </p:nvSpPr>
          <p:spPr>
            <a:xfrm>
              <a:off x="387458" y="4610154"/>
              <a:ext cx="10044378" cy="2718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p:cNvSpPr/>
            <p:nvPr/>
          </p:nvSpPr>
          <p:spPr>
            <a:xfrm>
              <a:off x="419100" y="5388292"/>
              <a:ext cx="10012736" cy="2685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p:cNvSpPr txBox="1"/>
            <p:nvPr/>
          </p:nvSpPr>
          <p:spPr>
            <a:xfrm>
              <a:off x="10463479" y="5456826"/>
              <a:ext cx="1760164" cy="505123"/>
            </a:xfrm>
            <a:prstGeom prst="rect">
              <a:avLst/>
            </a:prstGeom>
            <a:noFill/>
            <a:ln w="19050">
              <a:solidFill>
                <a:schemeClr val="tx1"/>
              </a:solidFill>
            </a:ln>
          </p:spPr>
          <p:txBody>
            <a:bodyPr wrap="square" rtlCol="0">
              <a:spAutoFit/>
            </a:bodyPr>
            <a:lstStyle/>
            <a:p>
              <a:r>
                <a:rPr lang="en-US" sz="1600" dirty="0"/>
                <a:t>0057102</a:t>
              </a:r>
            </a:p>
          </p:txBody>
        </p:sp>
        <p:sp>
          <p:nvSpPr>
            <p:cNvPr id="23" name="TextBox 22"/>
            <p:cNvSpPr txBox="1"/>
            <p:nvPr/>
          </p:nvSpPr>
          <p:spPr>
            <a:xfrm>
              <a:off x="10434336" y="4924515"/>
              <a:ext cx="1760164" cy="505123"/>
            </a:xfrm>
            <a:prstGeom prst="rect">
              <a:avLst/>
            </a:prstGeom>
            <a:noFill/>
            <a:ln w="19050">
              <a:solidFill>
                <a:schemeClr val="tx1"/>
              </a:solidFill>
            </a:ln>
          </p:spPr>
          <p:txBody>
            <a:bodyPr wrap="square" rtlCol="0">
              <a:spAutoFit/>
            </a:bodyPr>
            <a:lstStyle/>
            <a:p>
              <a:r>
                <a:rPr lang="en-US" sz="1600" dirty="0"/>
                <a:t>0024692</a:t>
              </a:r>
            </a:p>
          </p:txBody>
        </p:sp>
      </p:grpSp>
      <p:cxnSp>
        <p:nvCxnSpPr>
          <p:cNvPr id="29" name="Straight Connector 28"/>
          <p:cNvCxnSpPr/>
          <p:nvPr/>
        </p:nvCxnSpPr>
        <p:spPr>
          <a:xfrm flipV="1">
            <a:off x="6639110" y="2263515"/>
            <a:ext cx="646110" cy="446183"/>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66027" y="3773560"/>
            <a:ext cx="7425973" cy="830997"/>
          </a:xfrm>
          <a:prstGeom prst="rect">
            <a:avLst/>
          </a:prstGeom>
          <a:noFill/>
        </p:spPr>
        <p:txBody>
          <a:bodyPr wrap="square" rtlCol="0">
            <a:spAutoFit/>
          </a:bodyPr>
          <a:lstStyle/>
          <a:p>
            <a:r>
              <a:rPr lang="en-US" sz="1600" dirty="0"/>
              <a:t>K* lots have 22nm thick SD</a:t>
            </a:r>
          </a:p>
          <a:p>
            <a:r>
              <a:rPr lang="en-US" sz="1600" dirty="0"/>
              <a:t>Line is roughly where S15C CR 7.72 full stack is (corrected </a:t>
            </a:r>
            <a:r>
              <a:rPr lang="en-US" sz="1600" dirty="0" err="1"/>
              <a:t>Vt</a:t>
            </a:r>
            <a:r>
              <a:rPr lang="en-US" sz="1600" dirty="0"/>
              <a:t> by -400mV)</a:t>
            </a:r>
          </a:p>
          <a:p>
            <a:r>
              <a:rPr lang="en-US" sz="1600" dirty="0"/>
              <a:t>Eventually skew SD thickness lower than 22nm to match </a:t>
            </a:r>
            <a:r>
              <a:rPr lang="en-US" sz="1600" dirty="0" err="1"/>
              <a:t>Vt</a:t>
            </a:r>
            <a:endParaRPr lang="en-US" sz="1600" dirty="0"/>
          </a:p>
        </p:txBody>
      </p:sp>
      <p:sp>
        <p:nvSpPr>
          <p:cNvPr id="44" name="Star: 5 Points 43"/>
          <p:cNvSpPr/>
          <p:nvPr/>
        </p:nvSpPr>
        <p:spPr>
          <a:xfrm>
            <a:off x="6796842" y="2428406"/>
            <a:ext cx="153681" cy="15478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33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554338" y="1075326"/>
            <a:ext cx="5004869" cy="3069364"/>
          </a:xfrm>
          <a:prstGeom prst="rect">
            <a:avLst/>
          </a:prstGeom>
        </p:spPr>
      </p:pic>
      <p:sp>
        <p:nvSpPr>
          <p:cNvPr id="6" name="Title 5"/>
          <p:cNvSpPr>
            <a:spLocks noGrp="1"/>
          </p:cNvSpPr>
          <p:nvPr>
            <p:ph type="title"/>
          </p:nvPr>
        </p:nvSpPr>
        <p:spPr/>
        <p:txBody>
          <a:bodyPr/>
          <a:lstStyle/>
          <a:p>
            <a:r>
              <a:rPr lang="en-US" dirty="0"/>
              <a:t>Drift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7</a:t>
            </a:fld>
            <a:endParaRPr lang="en-US"/>
          </a:p>
        </p:txBody>
      </p:sp>
      <p:sp>
        <p:nvSpPr>
          <p:cNvPr id="8" name="Oval 7"/>
          <p:cNvSpPr/>
          <p:nvPr/>
        </p:nvSpPr>
        <p:spPr>
          <a:xfrm rot="1486445">
            <a:off x="1274464" y="1792362"/>
            <a:ext cx="786558" cy="3114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7188" y="1860985"/>
            <a:ext cx="1379096" cy="369332"/>
          </a:xfrm>
          <a:prstGeom prst="rect">
            <a:avLst/>
          </a:prstGeom>
          <a:noFill/>
        </p:spPr>
        <p:txBody>
          <a:bodyPr wrap="square" rtlCol="0">
            <a:spAutoFit/>
          </a:bodyPr>
          <a:lstStyle/>
          <a:p>
            <a:r>
              <a:rPr lang="en-US" dirty="0"/>
              <a:t>7% </a:t>
            </a:r>
            <a:r>
              <a:rPr lang="en-US" dirty="0" err="1"/>
              <a:t>InSAG</a:t>
            </a:r>
            <a:endParaRPr lang="en-US" dirty="0"/>
          </a:p>
        </p:txBody>
      </p:sp>
      <p:sp>
        <p:nvSpPr>
          <p:cNvPr id="10" name="TextBox 9"/>
          <p:cNvSpPr txBox="1"/>
          <p:nvPr/>
        </p:nvSpPr>
        <p:spPr>
          <a:xfrm>
            <a:off x="419100" y="4174596"/>
            <a:ext cx="7555043" cy="1477328"/>
          </a:xfrm>
          <a:prstGeom prst="rect">
            <a:avLst/>
          </a:prstGeom>
          <a:noFill/>
        </p:spPr>
        <p:txBody>
          <a:bodyPr wrap="square" rtlCol="0">
            <a:spAutoFit/>
          </a:bodyPr>
          <a:lstStyle/>
          <a:p>
            <a:r>
              <a:rPr lang="en-US" dirty="0"/>
              <a:t>PG4 sensing time  (75ns) One of the two lots is neutral for drift comparison POR vs 5% </a:t>
            </a:r>
            <a:r>
              <a:rPr lang="en-US" dirty="0" err="1"/>
              <a:t>InSAG</a:t>
            </a:r>
            <a:r>
              <a:rPr lang="en-US" dirty="0"/>
              <a:t>; the  other one shows +70mV</a:t>
            </a:r>
          </a:p>
          <a:p>
            <a:r>
              <a:rPr lang="en-US" dirty="0"/>
              <a:t>All SD only lots have lower drift than full stack S26 ref</a:t>
            </a:r>
          </a:p>
          <a:p>
            <a:endParaRPr lang="en-US" dirty="0"/>
          </a:p>
          <a:p>
            <a:r>
              <a:rPr lang="en-US" dirty="0"/>
              <a:t> </a:t>
            </a:r>
          </a:p>
        </p:txBody>
      </p:sp>
      <p:sp>
        <p:nvSpPr>
          <p:cNvPr id="18" name="Oval 17"/>
          <p:cNvSpPr/>
          <p:nvPr/>
        </p:nvSpPr>
        <p:spPr>
          <a:xfrm rot="20322776">
            <a:off x="2941972" y="2446548"/>
            <a:ext cx="705759" cy="12081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72590" y="2610008"/>
            <a:ext cx="854440" cy="369332"/>
          </a:xfrm>
          <a:prstGeom prst="rect">
            <a:avLst/>
          </a:prstGeom>
          <a:noFill/>
        </p:spPr>
        <p:txBody>
          <a:bodyPr wrap="square" rtlCol="0">
            <a:spAutoFit/>
          </a:bodyPr>
          <a:lstStyle/>
          <a:p>
            <a:r>
              <a:rPr lang="en-US" dirty="0"/>
              <a:t>POR</a:t>
            </a:r>
          </a:p>
        </p:txBody>
      </p:sp>
      <p:sp>
        <p:nvSpPr>
          <p:cNvPr id="20" name="TextBox 19"/>
          <p:cNvSpPr txBox="1"/>
          <p:nvPr/>
        </p:nvSpPr>
        <p:spPr>
          <a:xfrm>
            <a:off x="1199668" y="2727645"/>
            <a:ext cx="1379096" cy="369332"/>
          </a:xfrm>
          <a:prstGeom prst="rect">
            <a:avLst/>
          </a:prstGeom>
          <a:noFill/>
        </p:spPr>
        <p:txBody>
          <a:bodyPr wrap="square" rtlCol="0">
            <a:spAutoFit/>
          </a:bodyPr>
          <a:lstStyle/>
          <a:p>
            <a:r>
              <a:rPr lang="en-US" dirty="0"/>
              <a:t>5% </a:t>
            </a:r>
            <a:r>
              <a:rPr lang="en-US" dirty="0" err="1"/>
              <a:t>InSAG</a:t>
            </a:r>
            <a:endParaRPr lang="en-US" dirty="0"/>
          </a:p>
        </p:txBody>
      </p:sp>
      <p:sp>
        <p:nvSpPr>
          <p:cNvPr id="21" name="Oval 20"/>
          <p:cNvSpPr/>
          <p:nvPr/>
        </p:nvSpPr>
        <p:spPr>
          <a:xfrm>
            <a:off x="1104149" y="2230317"/>
            <a:ext cx="785067" cy="5643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383436" y="794479"/>
            <a:ext cx="2143594" cy="369332"/>
          </a:xfrm>
          <a:prstGeom prst="rect">
            <a:avLst/>
          </a:prstGeom>
          <a:noFill/>
        </p:spPr>
        <p:txBody>
          <a:bodyPr wrap="square" rtlCol="0">
            <a:spAutoFit/>
          </a:bodyPr>
          <a:lstStyle/>
          <a:p>
            <a:r>
              <a:rPr lang="en-US" dirty="0"/>
              <a:t>WLR 3H-1us  85C</a:t>
            </a:r>
          </a:p>
        </p:txBody>
      </p:sp>
      <p:pic>
        <p:nvPicPr>
          <p:cNvPr id="23" name="Picture 22"/>
          <p:cNvPicPr>
            <a:picLocks noChangeAspect="1"/>
          </p:cNvPicPr>
          <p:nvPr/>
        </p:nvPicPr>
        <p:blipFill>
          <a:blip r:embed="rId3"/>
          <a:stretch>
            <a:fillRect/>
          </a:stretch>
        </p:blipFill>
        <p:spPr>
          <a:xfrm>
            <a:off x="7812713" y="1173416"/>
            <a:ext cx="3672874" cy="3242516"/>
          </a:xfrm>
          <a:prstGeom prst="rect">
            <a:avLst/>
          </a:prstGeom>
        </p:spPr>
      </p:pic>
      <p:sp>
        <p:nvSpPr>
          <p:cNvPr id="24" name="TextBox 23"/>
          <p:cNvSpPr txBox="1"/>
          <p:nvPr/>
        </p:nvSpPr>
        <p:spPr>
          <a:xfrm>
            <a:off x="7944502" y="825258"/>
            <a:ext cx="3409297" cy="369332"/>
          </a:xfrm>
          <a:prstGeom prst="rect">
            <a:avLst/>
          </a:prstGeom>
          <a:noFill/>
        </p:spPr>
        <p:txBody>
          <a:bodyPr wrap="square" rtlCol="0">
            <a:spAutoFit/>
          </a:bodyPr>
          <a:lstStyle/>
          <a:p>
            <a:r>
              <a:rPr lang="en-US" dirty="0"/>
              <a:t>Probe  100s -1us  85C</a:t>
            </a:r>
          </a:p>
        </p:txBody>
      </p:sp>
      <p:pic>
        <p:nvPicPr>
          <p:cNvPr id="25" name="Picture 24"/>
          <p:cNvPicPr>
            <a:picLocks noChangeAspect="1"/>
          </p:cNvPicPr>
          <p:nvPr/>
        </p:nvPicPr>
        <p:blipFill>
          <a:blip r:embed="rId4"/>
          <a:stretch>
            <a:fillRect/>
          </a:stretch>
        </p:blipFill>
        <p:spPr>
          <a:xfrm>
            <a:off x="7366416" y="4263362"/>
            <a:ext cx="4726898" cy="1179069"/>
          </a:xfrm>
          <a:prstGeom prst="rect">
            <a:avLst/>
          </a:prstGeom>
        </p:spPr>
      </p:pic>
      <p:sp>
        <p:nvSpPr>
          <p:cNvPr id="27" name="TextBox 26"/>
          <p:cNvSpPr txBox="1"/>
          <p:nvPr/>
        </p:nvSpPr>
        <p:spPr>
          <a:xfrm>
            <a:off x="7366415" y="5467258"/>
            <a:ext cx="4119171" cy="369332"/>
          </a:xfrm>
          <a:prstGeom prst="rect">
            <a:avLst/>
          </a:prstGeom>
          <a:noFill/>
        </p:spPr>
        <p:txBody>
          <a:bodyPr wrap="square" rtlCol="0">
            <a:spAutoFit/>
          </a:bodyPr>
          <a:lstStyle/>
          <a:p>
            <a:r>
              <a:rPr lang="en-US" dirty="0"/>
              <a:t>Also from Probe, downside with In% </a:t>
            </a:r>
          </a:p>
        </p:txBody>
      </p:sp>
    </p:spTree>
    <p:extLst>
      <p:ext uri="{BB962C8B-B14F-4D97-AF65-F5344CB8AC3E}">
        <p14:creationId xmlns:p14="http://schemas.microsoft.com/office/powerpoint/2010/main" val="406901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VL vs SET </a:t>
            </a:r>
            <a:r>
              <a:rPr lang="en-US" dirty="0" err="1"/>
              <a:t>Vt</a:t>
            </a:r>
            <a:endParaRPr lang="en-US" dirty="0"/>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20" name="Picture 19"/>
          <p:cNvPicPr>
            <a:picLocks noChangeAspect="1"/>
          </p:cNvPicPr>
          <p:nvPr/>
        </p:nvPicPr>
        <p:blipFill>
          <a:blip r:embed="rId2"/>
          <a:stretch>
            <a:fillRect/>
          </a:stretch>
        </p:blipFill>
        <p:spPr>
          <a:xfrm>
            <a:off x="778317" y="1083701"/>
            <a:ext cx="4962525" cy="3467100"/>
          </a:xfrm>
          <a:prstGeom prst="rect">
            <a:avLst/>
          </a:prstGeom>
        </p:spPr>
      </p:pic>
      <p:pic>
        <p:nvPicPr>
          <p:cNvPr id="22" name="Picture 21"/>
          <p:cNvPicPr>
            <a:picLocks noChangeAspect="1"/>
          </p:cNvPicPr>
          <p:nvPr/>
        </p:nvPicPr>
        <p:blipFill>
          <a:blip r:embed="rId3"/>
          <a:stretch>
            <a:fillRect/>
          </a:stretch>
        </p:blipFill>
        <p:spPr>
          <a:xfrm>
            <a:off x="668537" y="4800911"/>
            <a:ext cx="8998100" cy="877694"/>
          </a:xfrm>
          <a:prstGeom prst="rect">
            <a:avLst/>
          </a:prstGeom>
        </p:spPr>
      </p:pic>
      <p:sp>
        <p:nvSpPr>
          <p:cNvPr id="23" name="TextBox 22"/>
          <p:cNvSpPr txBox="1"/>
          <p:nvPr/>
        </p:nvSpPr>
        <p:spPr>
          <a:xfrm>
            <a:off x="5994400" y="1663908"/>
            <a:ext cx="2040328" cy="646331"/>
          </a:xfrm>
          <a:prstGeom prst="rect">
            <a:avLst/>
          </a:prstGeom>
          <a:noFill/>
        </p:spPr>
        <p:txBody>
          <a:bodyPr wrap="square" rtlCol="0">
            <a:spAutoFit/>
          </a:bodyPr>
          <a:lstStyle/>
          <a:p>
            <a:r>
              <a:rPr lang="en-US" sz="3600" dirty="0">
                <a:latin typeface="Segoe UI" panose="020B0502040204020203" pitchFamily="34" charset="0"/>
                <a:cs typeface="Segoe UI" panose="020B0502040204020203" pitchFamily="34" charset="0"/>
              </a:rPr>
              <a:t>+25%</a:t>
            </a:r>
          </a:p>
        </p:txBody>
      </p:sp>
    </p:spTree>
    <p:extLst>
      <p:ext uri="{BB962C8B-B14F-4D97-AF65-F5344CB8AC3E}">
        <p14:creationId xmlns:p14="http://schemas.microsoft.com/office/powerpoint/2010/main" val="66687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Structural</a:t>
            </a:r>
          </a:p>
        </p:txBody>
      </p:sp>
      <p:sp>
        <p:nvSpPr>
          <p:cNvPr id="9" name="Text Placeholder 8"/>
          <p:cNvSpPr>
            <a:spLocks noGrp="1"/>
          </p:cNvSpPr>
          <p:nvPr>
            <p:ph type="body" sz="quarter" idx="14"/>
          </p:nvPr>
        </p:nvSpPr>
        <p:spPr/>
        <p:txBody>
          <a:bodyPr/>
          <a:lstStyle/>
          <a:p>
            <a:endParaRPr lang="en-US"/>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19,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9</a:t>
            </a:fld>
            <a:endParaRPr lang="en-US" dirty="0"/>
          </a:p>
        </p:txBody>
      </p:sp>
      <p:sp>
        <p:nvSpPr>
          <p:cNvPr id="6" name="Footer Placeholder 5"/>
          <p:cNvSpPr>
            <a:spLocks noGrp="1"/>
          </p:cNvSpPr>
          <p:nvPr>
            <p:ph type="ftr" sz="quarter" idx="15"/>
          </p:nvPr>
        </p:nvSpPr>
        <p:spPr/>
        <p:txBody>
          <a:bodyPr/>
          <a:lstStyle/>
          <a:p>
            <a:r>
              <a:rPr lang="en-US"/>
              <a:t>|  Micron Confidential</a:t>
            </a:r>
            <a:endParaRPr lang="en-US" dirty="0"/>
          </a:p>
        </p:txBody>
      </p:sp>
    </p:spTree>
    <p:extLst>
      <p:ext uri="{BB962C8B-B14F-4D97-AF65-F5344CB8AC3E}">
        <p14:creationId xmlns:p14="http://schemas.microsoft.com/office/powerpoint/2010/main" val="3175397484"/>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 2016 Corporate 16x9" id="{9704DF07-7148-42FC-BDA8-635D5FB16AC0}" vid="{7BDFE4F2-D4EB-4A20-A989-17F7022DAFC3}"/>
    </a:ext>
  </a:extLst>
</a:theme>
</file>

<file path=ppt/theme/theme2.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116D99E-2D2A-42B9-B50C-A1DD104592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2018</Workyear>
    <Workweek xmlns="470f668d-8261-4ab2-9257-0fb5e77b4895">7</Workweek>
  </documentManagement>
</p:properties>
</file>

<file path=customXml/itemProps1.xml><?xml version="1.0" encoding="utf-8"?>
<ds:datastoreItem xmlns:ds="http://schemas.openxmlformats.org/officeDocument/2006/customXml" ds:itemID="{CE2631F4-9C39-4BA8-9FF5-50369A337506}"/>
</file>

<file path=customXml/itemProps2.xml><?xml version="1.0" encoding="utf-8"?>
<ds:datastoreItem xmlns:ds="http://schemas.openxmlformats.org/officeDocument/2006/customXml" ds:itemID="{8FEE108E-8C03-4927-8CE8-B2E6AEA13DEE}"/>
</file>

<file path=customXml/itemProps3.xml><?xml version="1.0" encoding="utf-8"?>
<ds:datastoreItem xmlns:ds="http://schemas.openxmlformats.org/officeDocument/2006/customXml" ds:itemID="{1D3858C2-1A47-424F-B85D-4D9012CFCBF8}"/>
</file>

<file path=docProps/app.xml><?xml version="1.0" encoding="utf-8"?>
<Properties xmlns="http://schemas.openxmlformats.org/officeDocument/2006/extended-properties" xmlns:vt="http://schemas.openxmlformats.org/officeDocument/2006/docPropsVTypes">
  <Template>blank</Template>
  <TotalTime>0</TotalTime>
  <Words>862</Words>
  <Application>Microsoft Office PowerPoint</Application>
  <PresentationFormat>Widescreen</PresentationFormat>
  <Paragraphs>147</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Segoe UI</vt:lpstr>
      <vt:lpstr>Segoe UI Semibold</vt:lpstr>
      <vt:lpstr>Verdana</vt:lpstr>
      <vt:lpstr>Wingdings</vt:lpstr>
      <vt:lpstr>Micron Nov-2015</vt:lpstr>
      <vt:lpstr>Micron Theme 2.0</vt:lpstr>
      <vt:lpstr>S26A SD only K* wave2 probe summary</vt:lpstr>
      <vt:lpstr>Summary</vt:lpstr>
      <vt:lpstr>SWR/Lots considered for this presentation (S26 2nd wave K* SD only campaign) </vt:lpstr>
      <vt:lpstr>85C probe  0173982.013 + a repetition of Alloy 6 on 0057102.003  </vt:lpstr>
      <vt:lpstr>0024692.003 full lot  (50C)</vt:lpstr>
      <vt:lpstr>Vt sigma (10s)</vt:lpstr>
      <vt:lpstr>Drift</vt:lpstr>
      <vt:lpstr>VL vs SET Vt</vt:lpstr>
      <vt:lpstr>Structural</vt:lpstr>
      <vt:lpstr>WLICS SWL increase with high In post Seasoning</vt:lpstr>
      <vt:lpstr>Opens SBIT</vt:lpstr>
      <vt:lpstr>Back up</vt:lpstr>
      <vt:lpstr>WLICS</vt:lpstr>
      <vt:lpstr>0173982 WLICS</vt:lpstr>
      <vt:lpstr>Other Structure BLBL</vt:lpstr>
      <vt:lpstr>VT OFFSET (Balaji/John)</vt:lpstr>
      <vt:lpstr>VT OFFSET (Balaji/John)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 only In-SAG Data review ww8</dc:title>
  <dc:creator/>
  <cp:lastModifiedBy/>
  <cp:revision>1</cp:revision>
  <dcterms:created xsi:type="dcterms:W3CDTF">2016-03-21T17:15:04Z</dcterms:created>
  <dcterms:modified xsi:type="dcterms:W3CDTF">2018-02-19T08:45:14Z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ies>
</file>