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77" r:id="rId6"/>
  </p:sldMasterIdLst>
  <p:notesMasterIdLst>
    <p:notesMasterId r:id="rId16"/>
  </p:notesMasterIdLst>
  <p:sldIdLst>
    <p:sldId id="257" r:id="rId7"/>
    <p:sldId id="256" r:id="rId8"/>
    <p:sldId id="259" r:id="rId9"/>
    <p:sldId id="265" r:id="rId10"/>
    <p:sldId id="261" r:id="rId11"/>
    <p:sldId id="262" r:id="rId12"/>
    <p:sldId id="263" r:id="rId13"/>
    <p:sldId id="264" r:id="rId14"/>
    <p:sldId id="258" r:id="rId15"/>
  </p:sldIdLst>
  <p:sldSz cx="12192000" cy="6858000"/>
  <p:notesSz cx="6797675"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264" userDrawn="1">
          <p15:clr>
            <a:srgbClr val="A4A3A4"/>
          </p15:clr>
        </p15:guide>
        <p15:guide id="2" pos="57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1C5E8"/>
    <a:srgbClr val="0077C8"/>
    <a:srgbClr val="0090DA"/>
    <a:srgbClr val="00A3E1"/>
    <a:srgbClr val="58595B"/>
    <a:srgbClr val="808285"/>
    <a:srgbClr val="A7A9AC"/>
    <a:srgbClr val="D1D3D4"/>
    <a:srgbClr val="B7D433"/>
    <a:srgbClr val="9ACA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5401" autoAdjust="0"/>
  </p:normalViewPr>
  <p:slideViewPr>
    <p:cSldViewPr snapToGrid="0">
      <p:cViewPr varScale="1">
        <p:scale>
          <a:sx n="90" d="100"/>
          <a:sy n="90" d="100"/>
        </p:scale>
        <p:origin x="576" y="90"/>
      </p:cViewPr>
      <p:guideLst>
        <p:guide orient="horz" pos="3264"/>
        <p:guide pos="5760"/>
      </p:guideLst>
    </p:cSldViewPr>
  </p:slideViewPr>
  <p:notesTextViewPr>
    <p:cViewPr>
      <p:scale>
        <a:sx n="3" d="2"/>
        <a:sy n="3" d="2"/>
      </p:scale>
      <p:origin x="0" y="0"/>
    </p:cViewPr>
  </p:notesTextViewPr>
  <p:sorterViewPr>
    <p:cViewPr>
      <p:scale>
        <a:sx n="112" d="100"/>
        <a:sy n="112"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5" Type="http://schemas.openxmlformats.org/officeDocument/2006/relationships/slideMaster" Target="slideMasters/slideMaster1.xml"/><Relationship Id="rId15" Type="http://schemas.openxmlformats.org/officeDocument/2006/relationships/slide" Target="slides/slide9.xml"/><Relationship Id="rId10" Type="http://schemas.openxmlformats.org/officeDocument/2006/relationships/slide" Target="slides/slide4.xml"/><Relationship Id="rId19" Type="http://schemas.openxmlformats.org/officeDocument/2006/relationships/theme" Target="theme/theme1.xml"/><Relationship Id="rId14" Type="http://schemas.openxmlformats.org/officeDocument/2006/relationships/slide" Target="slides/slide8.xml"/><Relationship Id="rId9"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850BF96A-CBBD-4CCF-8C87-6E114B9E4329}" type="datetimeFigureOut">
              <a:rPr lang="en-US" smtClean="0"/>
              <a:t>2/16/2018</a:t>
            </a:fld>
            <a:endParaRPr lang="en-US"/>
          </a:p>
        </p:txBody>
      </p:sp>
      <p:sp>
        <p:nvSpPr>
          <p:cNvPr id="4" name="Slide Image Placeholder 3"/>
          <p:cNvSpPr>
            <a:spLocks noGrp="1" noRot="1" noChangeAspect="1"/>
          </p:cNvSpPr>
          <p:nvPr>
            <p:ph type="sldImg" idx="2"/>
          </p:nvPr>
        </p:nvSpPr>
        <p:spPr>
          <a:xfrm>
            <a:off x="438150" y="1235075"/>
            <a:ext cx="5921375" cy="3330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219"/>
            <a:ext cx="5438140" cy="38873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7318"/>
            <a:ext cx="2945659" cy="495347"/>
          </a:xfrm>
          <a:prstGeom prst="rect">
            <a:avLst/>
          </a:prstGeom>
        </p:spPr>
        <p:txBody>
          <a:bodyPr vert="horz" lIns="91440" tIns="45720" rIns="91440" bIns="45720" rtlCol="0" anchor="b"/>
          <a:lstStyle>
            <a:lvl1pPr algn="r">
              <a:defRPr sz="1200"/>
            </a:lvl1pPr>
          </a:lstStyle>
          <a:p>
            <a:fld id="{4A054870-0C88-4C71-9CDA-A7BCC1106D63}" type="slidenum">
              <a:rPr lang="en-US" smtClean="0"/>
              <a:t>‹#›</a:t>
            </a:fld>
            <a:endParaRPr lang="en-US"/>
          </a:p>
        </p:txBody>
      </p:sp>
    </p:spTree>
    <p:extLst>
      <p:ext uri="{BB962C8B-B14F-4D97-AF65-F5344CB8AC3E}">
        <p14:creationId xmlns:p14="http://schemas.microsoft.com/office/powerpoint/2010/main" val="2758115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Blue">
    <p:bg>
      <p:bgPr>
        <a:solidFill>
          <a:schemeClr val="accent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8"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83880"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9" name="Subtitle 2"/>
          <p:cNvSpPr>
            <a:spLocks noGrp="1"/>
          </p:cNvSpPr>
          <p:nvPr>
            <p:ph type="subTitle" idx="1" hasCustomPrompt="1"/>
          </p:nvPr>
        </p:nvSpPr>
        <p:spPr>
          <a:xfrm>
            <a:off x="968329" y="3528468"/>
            <a:ext cx="10219075" cy="606068"/>
          </a:xfrm>
        </p:spPr>
        <p:txBody>
          <a:bodyPr lIns="91440">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lIns="91440">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144988"/>
            <a:ext cx="10219075" cy="2448953"/>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535682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3 Image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4145280" y="0"/>
            <a:ext cx="804672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4EB1424B-7430-471C-83C4-549E510B5395}" type="datetime4">
              <a:rPr lang="en-US" smtClean="0"/>
              <a:t>February 16,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1649310345"/>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3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0" y="0"/>
            <a:ext cx="4059936"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3"/>
          </p:nvPr>
        </p:nvSpPr>
        <p:spPr>
          <a:xfrm>
            <a:off x="4427733" y="6412007"/>
            <a:ext cx="1710155" cy="365125"/>
          </a:xfrm>
        </p:spPr>
        <p:txBody>
          <a:bodyPr/>
          <a:lstStyle>
            <a:lvl1pPr algn="l">
              <a:defRPr/>
            </a:lvl1pPr>
          </a:lstStyle>
          <a:p>
            <a:fld id="{80216B39-F66D-478D-B884-A0FF9D616316}" type="datetime4">
              <a:rPr lang="en-US" smtClean="0"/>
              <a:t>February 16,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03232563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2 Horizontal Image with Content">
    <p:bg>
      <p:bgPr>
        <a:solidFill>
          <a:schemeClr val="bg1"/>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2"/>
          </p:nvPr>
        </p:nvSpPr>
        <p:spPr/>
        <p:txBody>
          <a:bodyPr/>
          <a:lstStyle>
            <a:lvl1pPr>
              <a:defRPr>
                <a:solidFill>
                  <a:srgbClr val="58595B"/>
                </a:solidFill>
              </a:defRPr>
            </a:lvl1pPr>
          </a:lstStyle>
          <a:p>
            <a:fld id="{D9C12826-C929-4EC1-A034-DDD33446EFCD}" type="datetime4">
              <a:rPr lang="en-US" smtClean="0"/>
              <a:t>February 16,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10" name="Picture Placeholder 4"/>
          <p:cNvSpPr>
            <a:spLocks noGrp="1"/>
          </p:cNvSpPr>
          <p:nvPr>
            <p:ph type="pic" sz="quarter" idx="10" hasCustomPrompt="1"/>
          </p:nvPr>
        </p:nvSpPr>
        <p:spPr>
          <a:xfrm>
            <a:off x="-1" y="0"/>
            <a:ext cx="12192001" cy="3428999"/>
          </a:xfrm>
        </p:spPr>
        <p:txBody>
          <a:bodyPr/>
          <a:lstStyle>
            <a:lvl1pPr marL="0" indent="0">
              <a:buNone/>
              <a:defRPr>
                <a:solidFill>
                  <a:schemeClr val="bg1"/>
                </a:solidFill>
              </a:defRPr>
            </a:lvl1pPr>
          </a:lstStyle>
          <a:p>
            <a:r>
              <a:rPr lang="en-US" dirty="0"/>
              <a:t>Image</a:t>
            </a:r>
          </a:p>
        </p:txBody>
      </p:sp>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11"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1927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 Horizontal Gray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71461" y="3429000"/>
            <a:ext cx="5689391" cy="2983005"/>
          </a:xfrm>
        </p:spPr>
        <p:txBody>
          <a:bodyPr anchor="ctr">
            <a:noAutofit/>
          </a:bodyPr>
          <a:lstStyle>
            <a:lvl1pPr algn="r">
              <a:lnSpc>
                <a:spcPct val="70000"/>
              </a:lnSpc>
              <a:defRPr sz="6000">
                <a:solidFill>
                  <a:srgbClr val="0077C8"/>
                </a:solidFill>
              </a:defRPr>
            </a:lvl1pPr>
          </a:lstStyle>
          <a:p>
            <a:r>
              <a:rPr lang="en-US"/>
              <a:t>Click to edit Master title style</a:t>
            </a:r>
            <a:endParaRPr lang="en-US" dirty="0"/>
          </a:p>
        </p:txBody>
      </p:sp>
      <p:sp>
        <p:nvSpPr>
          <p:cNvPr id="3" name="Date Placeholder 2"/>
          <p:cNvSpPr>
            <a:spLocks noGrp="1"/>
          </p:cNvSpPr>
          <p:nvPr>
            <p:ph type="dt" sz="half" idx="12"/>
          </p:nvPr>
        </p:nvSpPr>
        <p:spPr/>
        <p:txBody>
          <a:bodyPr/>
          <a:lstStyle>
            <a:lvl1pPr>
              <a:defRPr>
                <a:solidFill>
                  <a:srgbClr val="58595B"/>
                </a:solidFill>
              </a:defRPr>
            </a:lvl1pPr>
          </a:lstStyle>
          <a:p>
            <a:fld id="{12DB95A8-C6B4-4D55-B432-1FF1EC598499}" type="datetime4">
              <a:rPr lang="en-US" smtClean="0"/>
              <a:t>February 16, 2018</a:t>
            </a:fld>
            <a:endParaRPr lang="en-US" dirty="0"/>
          </a:p>
        </p:txBody>
      </p:sp>
      <p:sp>
        <p:nvSpPr>
          <p:cNvPr id="4" name="Footer Placeholder 3"/>
          <p:cNvSpPr>
            <a:spLocks noGrp="1"/>
          </p:cNvSpPr>
          <p:nvPr>
            <p:ph type="ftr" sz="quarter" idx="13"/>
          </p:nvPr>
        </p:nvSpPr>
        <p:spPr/>
        <p:txBody>
          <a:bodyPr/>
          <a:lstStyle>
            <a:lvl1pPr>
              <a:defRPr>
                <a:solidFill>
                  <a:srgbClr val="58595B"/>
                </a:solidFill>
              </a:defRPr>
            </a:lvl1pPr>
          </a:lstStyle>
          <a:p>
            <a:r>
              <a:rPr lang="en-US"/>
              <a:t>Micron Confidential</a:t>
            </a:r>
            <a:endParaRPr lang="en-US" dirty="0"/>
          </a:p>
        </p:txBody>
      </p:sp>
      <p:sp>
        <p:nvSpPr>
          <p:cNvPr id="6" name="Slide Number Placeholder 5"/>
          <p:cNvSpPr>
            <a:spLocks noGrp="1"/>
          </p:cNvSpPr>
          <p:nvPr>
            <p:ph type="sldNum" sz="quarter" idx="14"/>
          </p:nvPr>
        </p:nvSpPr>
        <p:spPr/>
        <p:txBody>
          <a:bodyPr/>
          <a:lstStyle>
            <a:lvl1pPr>
              <a:defRPr>
                <a:solidFill>
                  <a:srgbClr val="58595B"/>
                </a:solidFill>
              </a:defRPr>
            </a:lvl1pPr>
          </a:lstStyle>
          <a:p>
            <a:fld id="{B7E7695C-FCF1-4AA0-9B93-7941FED13DC4}" type="slidenum">
              <a:rPr lang="en-US" smtClean="0"/>
              <a:pPr/>
              <a:t>‹#›</a:t>
            </a:fld>
            <a:endParaRPr lang="en-US" dirty="0"/>
          </a:p>
        </p:txBody>
      </p:sp>
      <p:sp>
        <p:nvSpPr>
          <p:cNvPr id="9" name="Rectangle 8"/>
          <p:cNvSpPr/>
          <p:nvPr userDrawn="1"/>
        </p:nvSpPr>
        <p:spPr>
          <a:xfrm>
            <a:off x="0" y="0"/>
            <a:ext cx="12192000" cy="3429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748927989"/>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Full Image with Title">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title" hasCustomPrompt="1"/>
          </p:nvPr>
        </p:nvSpPr>
        <p:spPr>
          <a:xfrm>
            <a:off x="310551" y="362309"/>
            <a:ext cx="5601239" cy="6038491"/>
          </a:xfrm>
        </p:spPr>
        <p:txBody>
          <a:bodyPr anchor="ctr">
            <a:noAutofit/>
          </a:bodyPr>
          <a:lstStyle>
            <a:lvl1pPr>
              <a:lnSpc>
                <a:spcPct val="70000"/>
              </a:lnSpc>
              <a:defRPr sz="6000" baseline="0">
                <a:solidFill>
                  <a:srgbClr val="58595B"/>
                </a:solidFill>
              </a:defRPr>
            </a:lvl1pPr>
          </a:lstStyle>
          <a:p>
            <a:r>
              <a:rPr lang="en-US" dirty="0"/>
              <a:t>Click to edit Master title (white font)</a:t>
            </a:r>
          </a:p>
        </p:txBody>
      </p:sp>
      <p:sp>
        <p:nvSpPr>
          <p:cNvPr id="5" name="Date Placeholder 4"/>
          <p:cNvSpPr>
            <a:spLocks noGrp="1"/>
          </p:cNvSpPr>
          <p:nvPr>
            <p:ph type="dt" sz="half" idx="11"/>
          </p:nvPr>
        </p:nvSpPr>
        <p:spPr/>
        <p:txBody>
          <a:bodyPr/>
          <a:lstStyle/>
          <a:p>
            <a:fld id="{FBD81F6B-C008-4C66-BD61-4BBE687FC954}" type="datetime4">
              <a:rPr lang="en-US" smtClean="0"/>
              <a:t>February 16, 2018</a:t>
            </a:fld>
            <a:endParaRPr lang="en-US" dirty="0"/>
          </a:p>
        </p:txBody>
      </p:sp>
      <p:sp>
        <p:nvSpPr>
          <p:cNvPr id="6" name="Footer Placeholder 5"/>
          <p:cNvSpPr>
            <a:spLocks noGrp="1"/>
          </p:cNvSpPr>
          <p:nvPr>
            <p:ph type="ftr" sz="quarter" idx="12"/>
          </p:nvPr>
        </p:nvSpPr>
        <p:spPr/>
        <p:txBody>
          <a:bodyPr/>
          <a:lstStyle/>
          <a:p>
            <a:r>
              <a:rPr lang="en-US"/>
              <a:t>Micron Confidential</a:t>
            </a:r>
            <a:endParaRPr lang="en-US" dirty="0"/>
          </a:p>
        </p:txBody>
      </p:sp>
      <p:sp>
        <p:nvSpPr>
          <p:cNvPr id="7" name="Slide Number Placeholder 6"/>
          <p:cNvSpPr>
            <a:spLocks noGrp="1"/>
          </p:cNvSpPr>
          <p:nvPr>
            <p:ph type="sldNum" sz="quarter" idx="13"/>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99995289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Full Image with 1/2 Content">
    <p:spTree>
      <p:nvGrpSpPr>
        <p:cNvPr id="1" name=""/>
        <p:cNvGrpSpPr/>
        <p:nvPr/>
      </p:nvGrpSpPr>
      <p:grpSpPr>
        <a:xfrm>
          <a:off x="0" y="0"/>
          <a:ext cx="0" cy="0"/>
          <a:chOff x="0" y="0"/>
          <a:chExt cx="0" cy="0"/>
        </a:xfrm>
      </p:grpSpPr>
      <p:sp>
        <p:nvSpPr>
          <p:cNvPr id="2" name="Picture Placeholder 4"/>
          <p:cNvSpPr>
            <a:spLocks noGrp="1"/>
          </p:cNvSpPr>
          <p:nvPr>
            <p:ph type="pic" sz="quarter" idx="10" hasCustomPrompt="1"/>
          </p:nvPr>
        </p:nvSpPr>
        <p:spPr>
          <a:xfrm>
            <a:off x="-1" y="0"/>
            <a:ext cx="12192001" cy="6858000"/>
          </a:xfrm>
        </p:spPr>
        <p:txBody>
          <a:bodyPr/>
          <a:lstStyle>
            <a:lvl1pPr marL="0" indent="0">
              <a:buNone/>
              <a:defRPr>
                <a:solidFill>
                  <a:schemeClr val="bg1"/>
                </a:solidFill>
              </a:defRPr>
            </a:lvl1pPr>
          </a:lstStyle>
          <a:p>
            <a:r>
              <a:rPr lang="en-US" dirty="0"/>
              <a:t>Image</a:t>
            </a:r>
          </a:p>
        </p:txBody>
      </p:sp>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1078584" y="6452752"/>
            <a:ext cx="839829" cy="228600"/>
          </a:xfrm>
          <a:prstGeom prst="rect">
            <a:avLst/>
          </a:prstGeom>
          <a:noFill/>
          <a:extLst>
            <a:ext uri="{909E8E84-426E-40DD-AFC4-6F175D3DCCD1}">
              <a14:hiddenFill xmlns:a14="http://schemas.microsoft.com/office/drawing/2010/main">
                <a:solidFill>
                  <a:srgbClr val="FFFFFF"/>
                </a:solidFill>
              </a14:hiddenFill>
            </a:ext>
          </a:extLst>
        </p:spPr>
      </p:pic>
      <p:sp>
        <p:nvSpPr>
          <p:cNvPr id="5" name="Title 1"/>
          <p:cNvSpPr>
            <a:spLocks noGrp="1"/>
          </p:cNvSpPr>
          <p:nvPr>
            <p:ph type="title" hasCustomPrompt="1"/>
          </p:nvPr>
        </p:nvSpPr>
        <p:spPr>
          <a:xfrm>
            <a:off x="271461" y="3429000"/>
            <a:ext cx="5689391" cy="2983005"/>
          </a:xfrm>
        </p:spPr>
        <p:txBody>
          <a:bodyPr anchor="ctr">
            <a:noAutofit/>
          </a:bodyPr>
          <a:lstStyle>
            <a:lvl1pPr algn="r">
              <a:lnSpc>
                <a:spcPct val="70000"/>
              </a:lnSpc>
              <a:defRPr sz="6000" baseline="0">
                <a:solidFill>
                  <a:srgbClr val="58595B"/>
                </a:solidFill>
              </a:defRPr>
            </a:lvl1pPr>
          </a:lstStyle>
          <a:p>
            <a:r>
              <a:rPr lang="en-US" dirty="0"/>
              <a:t>Click to edit Master title (white font)</a:t>
            </a:r>
          </a:p>
        </p:txBody>
      </p:sp>
      <p:sp>
        <p:nvSpPr>
          <p:cNvPr id="6" name="Text Placeholder 4"/>
          <p:cNvSpPr>
            <a:spLocks noGrp="1"/>
          </p:cNvSpPr>
          <p:nvPr>
            <p:ph type="body" sz="quarter" idx="15"/>
          </p:nvPr>
        </p:nvSpPr>
        <p:spPr>
          <a:xfrm>
            <a:off x="6232314" y="3429000"/>
            <a:ext cx="5645362" cy="2983005"/>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6"/>
          </p:nvPr>
        </p:nvSpPr>
        <p:spPr/>
        <p:txBody>
          <a:bodyPr/>
          <a:lstStyle/>
          <a:p>
            <a:fld id="{FBD81F6B-C008-4C66-BD61-4BBE687FC954}" type="datetime4">
              <a:rPr lang="en-US" smtClean="0"/>
              <a:t>February 16, 2018</a:t>
            </a:fld>
            <a:endParaRPr lang="en-US" dirty="0"/>
          </a:p>
        </p:txBody>
      </p:sp>
      <p:sp>
        <p:nvSpPr>
          <p:cNvPr id="7" name="Footer Placeholder 6"/>
          <p:cNvSpPr>
            <a:spLocks noGrp="1"/>
          </p:cNvSpPr>
          <p:nvPr>
            <p:ph type="ftr" sz="quarter" idx="17"/>
          </p:nvPr>
        </p:nvSpPr>
        <p:spPr/>
        <p:txBody>
          <a:bodyPr/>
          <a:lstStyle/>
          <a:p>
            <a:r>
              <a:rPr lang="en-US"/>
              <a:t>Micron Confidential</a:t>
            </a:r>
            <a:endParaRPr lang="en-US" dirty="0"/>
          </a:p>
        </p:txBody>
      </p:sp>
      <p:sp>
        <p:nvSpPr>
          <p:cNvPr id="8" name="Slide Number Placeholder 7"/>
          <p:cNvSpPr>
            <a:spLocks noGrp="1"/>
          </p:cNvSpPr>
          <p:nvPr>
            <p:ph type="sldNum" sz="quarter" idx="18"/>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120423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5" name="Date Placeholder 4"/>
          <p:cNvSpPr>
            <a:spLocks noGrp="1"/>
          </p:cNvSpPr>
          <p:nvPr>
            <p:ph type="dt" sz="half" idx="10"/>
          </p:nvPr>
        </p:nvSpPr>
        <p:spPr/>
        <p:txBody>
          <a:bodyPr/>
          <a:lstStyle/>
          <a:p>
            <a:fld id="{B4093E5C-7864-407C-B367-5EB9F0C09B04}" type="datetime4">
              <a:rPr lang="en-US" smtClean="0"/>
              <a:t>February 16,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sz="half" idx="14"/>
          </p:nvPr>
        </p:nvSpPr>
        <p:spPr>
          <a:xfrm>
            <a:off x="6333460" y="1447800"/>
            <a:ext cx="502034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8191840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wo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6407739F-E5A9-4C4E-9862-98AE093A9D7C}" type="datetime4">
              <a:rPr lang="en-US" smtClean="0"/>
              <a:t>February 16,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Content Placeholder 2"/>
          <p:cNvSpPr>
            <a:spLocks noGrp="1"/>
          </p:cNvSpPr>
          <p:nvPr>
            <p:ph sz="half" idx="1"/>
          </p:nvPr>
        </p:nvSpPr>
        <p:spPr>
          <a:xfrm>
            <a:off x="83820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2"/>
          <p:cNvSpPr>
            <a:spLocks noGrp="1"/>
          </p:cNvSpPr>
          <p:nvPr>
            <p:ph sz="half" idx="14"/>
          </p:nvPr>
        </p:nvSpPr>
        <p:spPr>
          <a:xfrm>
            <a:off x="6333460" y="1622702"/>
            <a:ext cx="5020340" cy="45542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Tree>
    <p:extLst>
      <p:ext uri="{BB962C8B-B14F-4D97-AF65-F5344CB8AC3E}">
        <p14:creationId xmlns:p14="http://schemas.microsoft.com/office/powerpoint/2010/main" val="9804418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wo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842B487-134E-4CC1-93B3-82A2499700CB}" type="datetime4">
              <a:rPr lang="en-US" smtClean="0"/>
              <a:t>February 16,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1" name="Content Placeholder 2"/>
          <p:cNvSpPr>
            <a:spLocks noGrp="1"/>
          </p:cNvSpPr>
          <p:nvPr>
            <p:ph sz="half" idx="14"/>
          </p:nvPr>
        </p:nvSpPr>
        <p:spPr>
          <a:xfrm>
            <a:off x="6333460" y="1930261"/>
            <a:ext cx="502034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ext Placeholder 8"/>
          <p:cNvSpPr>
            <a:spLocks noGrp="1"/>
          </p:cNvSpPr>
          <p:nvPr>
            <p:ph type="body" sz="quarter" idx="15"/>
          </p:nvPr>
        </p:nvSpPr>
        <p:spPr>
          <a:xfrm>
            <a:off x="6333460" y="1181100"/>
            <a:ext cx="502034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311778692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ree Content Blue B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1"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8096250"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5D5931-D28E-49EC-9CBE-641A4D9DA4F7}" type="datetime4">
              <a:rPr lang="en-US" smtClean="0"/>
              <a:t>February 16, 2018</a:t>
            </a:fld>
            <a:endParaRPr lang="en-US"/>
          </a:p>
        </p:txBody>
      </p:sp>
      <p:sp>
        <p:nvSpPr>
          <p:cNvPr id="6" name="Footer Placeholder 5"/>
          <p:cNvSpPr>
            <a:spLocks noGrp="1"/>
          </p:cNvSpPr>
          <p:nvPr>
            <p:ph type="ftr" sz="quarter" idx="11"/>
          </p:nvPr>
        </p:nvSpPr>
        <p:spPr/>
        <p:txBody>
          <a:bodyPr/>
          <a:lstStyle/>
          <a:p>
            <a:r>
              <a:rPr lang="en-US"/>
              <a:t>Micron Confidential</a:t>
            </a:r>
          </a:p>
        </p:txBody>
      </p:sp>
      <p:sp>
        <p:nvSpPr>
          <p:cNvPr id="7" name="Slide Number Placeholder 6"/>
          <p:cNvSpPr>
            <a:spLocks noGrp="1"/>
          </p:cNvSpPr>
          <p:nvPr>
            <p:ph type="sldNum" sz="quarter" idx="12"/>
          </p:nvPr>
        </p:nvSpPr>
        <p:spPr/>
        <p:txBody>
          <a:bodyPr/>
          <a:lstStyle/>
          <a:p>
            <a:fld id="{B7E7695C-FCF1-4AA0-9B93-7941FED13DC4}" type="slidenum">
              <a:rPr lang="en-US" smtClean="0"/>
              <a:t>‹#›</a:t>
            </a:fld>
            <a:endParaRPr lang="en-US"/>
          </a:p>
        </p:txBody>
      </p:sp>
      <p:sp>
        <p:nvSpPr>
          <p:cNvPr id="9" name="Text Placeholder 8"/>
          <p:cNvSpPr>
            <a:spLocks noGrp="1"/>
          </p:cNvSpPr>
          <p:nvPr>
            <p:ph type="body" sz="quarter" idx="13"/>
          </p:nvPr>
        </p:nvSpPr>
        <p:spPr>
          <a:xfrm>
            <a:off x="838201"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0" name="Text Placeholder 8"/>
          <p:cNvSpPr>
            <a:spLocks noGrp="1"/>
          </p:cNvSpPr>
          <p:nvPr>
            <p:ph type="body" sz="quarter" idx="14"/>
          </p:nvPr>
        </p:nvSpPr>
        <p:spPr>
          <a:xfrm>
            <a:off x="8096250"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
        <p:nvSpPr>
          <p:cNvPr id="13" name="Content Placeholder 3"/>
          <p:cNvSpPr>
            <a:spLocks noGrp="1"/>
          </p:cNvSpPr>
          <p:nvPr>
            <p:ph sz="half" idx="15"/>
          </p:nvPr>
        </p:nvSpPr>
        <p:spPr>
          <a:xfrm>
            <a:off x="4467225" y="1930261"/>
            <a:ext cx="3257550" cy="424670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8"/>
          <p:cNvSpPr>
            <a:spLocks noGrp="1"/>
          </p:cNvSpPr>
          <p:nvPr>
            <p:ph type="body" sz="quarter" idx="16"/>
          </p:nvPr>
        </p:nvSpPr>
        <p:spPr>
          <a:xfrm>
            <a:off x="4467225" y="1181100"/>
            <a:ext cx="3257550" cy="561975"/>
          </a:xfrm>
          <a:solidFill>
            <a:schemeClr val="accent1"/>
          </a:solidFill>
        </p:spPr>
        <p:txBody>
          <a:bodyPr anchor="ctr"/>
          <a:lstStyle>
            <a:lvl1pPr marL="0" indent="0" algn="ctr">
              <a:buNone/>
              <a:defRPr spc="0">
                <a:solidFill>
                  <a:schemeClr val="bg1"/>
                </a:solidFill>
              </a:defRPr>
            </a:lvl1pPr>
          </a:lstStyle>
          <a:p>
            <a:pPr lvl="0"/>
            <a:r>
              <a:rPr lang="en-US"/>
              <a:t>Edit Master text styles</a:t>
            </a:r>
          </a:p>
        </p:txBody>
      </p:sp>
    </p:spTree>
    <p:extLst>
      <p:ext uri="{BB962C8B-B14F-4D97-AF65-F5344CB8AC3E}">
        <p14:creationId xmlns:p14="http://schemas.microsoft.com/office/powerpoint/2010/main" val="26893006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White">
    <p:bg>
      <p:bgPr>
        <a:solidFill>
          <a:schemeClr val="bg1"/>
        </a:solidFill>
        <a:effectLst/>
      </p:bgPr>
    </p:bg>
    <p:spTree>
      <p:nvGrpSpPr>
        <p:cNvPr id="1" name=""/>
        <p:cNvGrpSpPr/>
        <p:nvPr/>
      </p:nvGrpSpPr>
      <p:grpSpPr>
        <a:xfrm>
          <a:off x="0" y="0"/>
          <a:ext cx="0" cy="0"/>
          <a:chOff x="0" y="0"/>
          <a:chExt cx="0" cy="0"/>
        </a:xfrm>
      </p:grpSpPr>
      <p:sp>
        <p:nvSpPr>
          <p:cNvPr id="7" name="TextBox 6"/>
          <p:cNvSpPr txBox="1"/>
          <p:nvPr userDrawn="1"/>
        </p:nvSpPr>
        <p:spPr>
          <a:xfrm>
            <a:off x="968329" y="5211156"/>
            <a:ext cx="5551741" cy="1061829"/>
          </a:xfrm>
          <a:prstGeom prst="rect">
            <a:avLst/>
          </a:prstGeom>
          <a:noFill/>
        </p:spPr>
        <p:txBody>
          <a:bodyPr wrap="square" rtlCol="0">
            <a:spAutoFit/>
          </a:bodyPr>
          <a:lstStyle/>
          <a:p>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rgbClr val="58595B"/>
                </a:solidFill>
                <a:latin typeface="Arial" panose="020B0604020202020204" pitchFamily="34" charset="0"/>
                <a:ea typeface="Verdana" panose="020B0604030504040204" pitchFamily="34" charset="0"/>
                <a:cs typeface="Arial" panose="020B0604020202020204" pitchFamily="34" charset="0"/>
              </a:rPr>
              <a:t> </a:t>
            </a:r>
            <a:r>
              <a:rPr lang="en-US" sz="900" b="0" dirty="0">
                <a:solidFill>
                  <a:srgbClr val="58595B"/>
                </a:solidFill>
                <a:latin typeface="Arial" panose="020B0604020202020204" pitchFamily="34" charset="0"/>
                <a:ea typeface="Verdana" panose="020B0604030504040204" pitchFamily="34" charset="0"/>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and all other Micron trademarks are the property of Micron Technology, Inc. All other trademarks are the property of their respective owners. </a:t>
            </a:r>
          </a:p>
        </p:txBody>
      </p:sp>
      <p:pic>
        <p:nvPicPr>
          <p:cNvPr id="9"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7390136" y="5211156"/>
            <a:ext cx="3657600" cy="995592"/>
          </a:xfrm>
          <a:prstGeom prst="rect">
            <a:avLst/>
          </a:prstGeom>
          <a:noFill/>
          <a:extLst>
            <a:ext uri="{909E8E84-426E-40DD-AFC4-6F175D3DCCD1}">
              <a14:hiddenFill xmlns:a14="http://schemas.microsoft.com/office/drawing/2010/main">
                <a:solidFill>
                  <a:srgbClr val="FFFFFF"/>
                </a:solidFill>
              </a14:hiddenFill>
            </a:ext>
          </a:extLst>
        </p:spPr>
      </p:pic>
      <p:sp>
        <p:nvSpPr>
          <p:cNvPr id="11"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rgbClr val="58595B"/>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rgbClr val="58595B"/>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137037"/>
            <a:ext cx="10219075" cy="2456904"/>
          </a:xfrm>
        </p:spPr>
        <p:txBody>
          <a:bodyPr anchor="b">
            <a:noAutofit/>
          </a:bodyPr>
          <a:lstStyle>
            <a:lvl1pPr algn="l">
              <a:defRPr sz="6000">
                <a:solidFill>
                  <a:srgbClr val="0077C8"/>
                </a:solidFill>
              </a:defRPr>
            </a:lvl1pPr>
          </a:lstStyle>
          <a:p>
            <a:r>
              <a:rPr lang="en-US" dirty="0"/>
              <a:t>Title</a:t>
            </a:r>
          </a:p>
        </p:txBody>
      </p:sp>
    </p:spTree>
    <p:extLst>
      <p:ext uri="{BB962C8B-B14F-4D97-AF65-F5344CB8AC3E}">
        <p14:creationId xmlns:p14="http://schemas.microsoft.com/office/powerpoint/2010/main" val="133781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62C7D8E-04EF-4276-93BE-9A54B0F3CC5E}" type="datetime4">
              <a:rPr lang="en-US" smtClean="0"/>
              <a:t>February 16,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a:p>
        </p:txBody>
      </p:sp>
    </p:spTree>
    <p:extLst>
      <p:ext uri="{BB962C8B-B14F-4D97-AF65-F5344CB8AC3E}">
        <p14:creationId xmlns:p14="http://schemas.microsoft.com/office/powerpoint/2010/main" val="155304290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with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81F6B-C008-4C66-BD61-4BBE687FC954}" type="datetime4">
              <a:rPr lang="en-US" smtClean="0"/>
              <a:t>February 16, 2018</a:t>
            </a:fld>
            <a:endParaRPr lang="en-US" dirty="0"/>
          </a:p>
        </p:txBody>
      </p:sp>
      <p:sp>
        <p:nvSpPr>
          <p:cNvPr id="3" name="Footer Placeholder 2"/>
          <p:cNvSpPr>
            <a:spLocks noGrp="1"/>
          </p:cNvSpPr>
          <p:nvPr>
            <p:ph type="ftr" sz="quarter" idx="11"/>
          </p:nvPr>
        </p:nvSpPr>
        <p:spPr/>
        <p:txBody>
          <a:bodyPr/>
          <a:lstStyle/>
          <a:p>
            <a:r>
              <a:rPr lang="en-US"/>
              <a:t>Micron Confidential</a:t>
            </a:r>
            <a:endParaRPr lang="en-US" dirty="0"/>
          </a:p>
        </p:txBody>
      </p:sp>
      <p:sp>
        <p:nvSpPr>
          <p:cNvPr id="4" name="Slide Number Placeholder 3"/>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89119354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blank" preserve="1">
  <p:cSld name="Closing Blue">
    <p:bg>
      <p:bgPr>
        <a:solidFill>
          <a:schemeClr val="accent1"/>
        </a:solidFill>
        <a:effectLst/>
      </p:bgPr>
    </p:bg>
    <p:spTree>
      <p:nvGrpSpPr>
        <p:cNvPr id="1" name=""/>
        <p:cNvGrpSpPr/>
        <p:nvPr/>
      </p:nvGrpSpPr>
      <p:grpSpPr>
        <a:xfrm>
          <a:off x="0" y="0"/>
          <a:ext cx="0" cy="0"/>
          <a:chOff x="0" y="0"/>
          <a:chExt cx="0" cy="0"/>
        </a:xfrm>
      </p:grpSpPr>
      <p:pic>
        <p:nvPicPr>
          <p:cNvPr id="3" name="Picture 4" descr="https://www.micron.com/~/media/brand-portal/brand-portal-logos/micron-logo_white.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799088" y="2805542"/>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799139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blank" preserve="1">
  <p:cSld name="Closing White">
    <p:spTree>
      <p:nvGrpSpPr>
        <p:cNvPr id="1" name=""/>
        <p:cNvGrpSpPr/>
        <p:nvPr/>
      </p:nvGrpSpPr>
      <p:grpSpPr>
        <a:xfrm>
          <a:off x="0" y="0"/>
          <a:ext cx="0" cy="0"/>
          <a:chOff x="0" y="0"/>
          <a:chExt cx="0" cy="0"/>
        </a:xfrm>
      </p:grpSpPr>
      <p:pic>
        <p:nvPicPr>
          <p:cNvPr id="3" name="Picture 2" descr="https://www.micron.com/~/media/brand-portal/brand-portal-logos/micron-logo_blue_rgb.png"/>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3810000" y="2806755"/>
            <a:ext cx="4572000" cy="12444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49487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Micron Colors">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BF420C9-E3A0-4192-ACC4-920368377286}" type="datetime4">
              <a:rPr lang="en-US" smtClean="0"/>
              <a:t>February 16, 2018</a:t>
            </a:fld>
            <a:endParaRPr lang="en-US"/>
          </a:p>
        </p:txBody>
      </p:sp>
      <p:sp>
        <p:nvSpPr>
          <p:cNvPr id="4" name="Footer Placeholder 3"/>
          <p:cNvSpPr>
            <a:spLocks noGrp="1"/>
          </p:cNvSpPr>
          <p:nvPr>
            <p:ph type="ftr" sz="quarter" idx="11"/>
          </p:nvPr>
        </p:nvSpPr>
        <p:spPr/>
        <p:txBody>
          <a:bodyPr/>
          <a:lstStyle/>
          <a:p>
            <a:r>
              <a:rPr lang="en-US"/>
              <a:t>Micron Confidential</a:t>
            </a:r>
          </a:p>
        </p:txBody>
      </p:sp>
      <p:sp>
        <p:nvSpPr>
          <p:cNvPr id="5" name="Slide Number Placeholder 4"/>
          <p:cNvSpPr>
            <a:spLocks noGrp="1"/>
          </p:cNvSpPr>
          <p:nvPr>
            <p:ph type="sldNum" sz="quarter" idx="12"/>
          </p:nvPr>
        </p:nvSpPr>
        <p:spPr/>
        <p:txBody>
          <a:bodyPr/>
          <a:lstStyle/>
          <a:p>
            <a:fld id="{B7E7695C-FCF1-4AA0-9B93-7941FED13DC4}" type="slidenum">
              <a:rPr lang="en-US" smtClean="0"/>
              <a:t>‹#›</a:t>
            </a:fld>
            <a:endParaRPr lang="en-US" dirty="0"/>
          </a:p>
        </p:txBody>
      </p:sp>
      <p:sp>
        <p:nvSpPr>
          <p:cNvPr id="27" name="TextBox 26"/>
          <p:cNvSpPr txBox="1"/>
          <p:nvPr userDrawn="1"/>
        </p:nvSpPr>
        <p:spPr>
          <a:xfrm>
            <a:off x="4786904" y="919778"/>
            <a:ext cx="6542586" cy="1421928"/>
          </a:xfrm>
          <a:prstGeom prst="rect">
            <a:avLst/>
          </a:prstGeom>
          <a:noFill/>
        </p:spPr>
        <p:txBody>
          <a:bodyPr wrap="square" rtlCol="0">
            <a:spAutoFit/>
          </a:bodyPr>
          <a:lstStyle/>
          <a:p>
            <a:pPr>
              <a:lnSpc>
                <a:spcPct val="80000"/>
              </a:lnSpc>
            </a:pPr>
            <a:r>
              <a:rPr lang="en-US" sz="5400" b="1" spc="-300" dirty="0">
                <a:latin typeface="+mj-lt"/>
              </a:rPr>
              <a:t>Micron Brand </a:t>
            </a:r>
            <a:br>
              <a:rPr lang="en-US" sz="5400" b="1" spc="-300" dirty="0">
                <a:latin typeface="+mj-lt"/>
              </a:rPr>
            </a:br>
            <a:r>
              <a:rPr lang="en-US" sz="5400" b="1" spc="-300" dirty="0">
                <a:latin typeface="+mj-lt"/>
              </a:rPr>
              <a:t>2.0 Colors (RGB)</a:t>
            </a:r>
          </a:p>
        </p:txBody>
      </p:sp>
      <p:sp>
        <p:nvSpPr>
          <p:cNvPr id="28" name="Rectangle 27"/>
          <p:cNvSpPr/>
          <p:nvPr userDrawn="1"/>
        </p:nvSpPr>
        <p:spPr>
          <a:xfrm>
            <a:off x="578581" y="949291"/>
            <a:ext cx="1199034" cy="1199034"/>
          </a:xfrm>
          <a:prstGeom prst="rect">
            <a:avLst/>
          </a:prstGeom>
          <a:solidFill>
            <a:srgbClr val="0077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Micron Blue</a:t>
            </a:r>
          </a:p>
          <a:p>
            <a:pPr algn="ctr"/>
            <a:r>
              <a:rPr lang="en-US" sz="1400" b="1" dirty="0">
                <a:latin typeface="+mn-lt"/>
                <a:ea typeface="Segoe UI" panose="020B0502040204020203" pitchFamily="34" charset="0"/>
                <a:cs typeface="Segoe UI" panose="020B0502040204020203" pitchFamily="34" charset="0"/>
              </a:rPr>
              <a:t>0-119-200</a:t>
            </a:r>
          </a:p>
        </p:txBody>
      </p:sp>
      <p:sp>
        <p:nvSpPr>
          <p:cNvPr id="29" name="Rectangle 28"/>
          <p:cNvSpPr/>
          <p:nvPr userDrawn="1"/>
        </p:nvSpPr>
        <p:spPr>
          <a:xfrm>
            <a:off x="578581" y="3492223"/>
            <a:ext cx="1199034" cy="1199034"/>
          </a:xfrm>
          <a:prstGeom prst="rect">
            <a:avLst/>
          </a:prstGeom>
          <a:solidFill>
            <a:srgbClr val="58595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a:t>
            </a:r>
            <a:br>
              <a:rPr lang="en-US" sz="1400" dirty="0">
                <a:latin typeface="+mn-lt"/>
                <a:ea typeface="Segoe UI" panose="020B0502040204020203" pitchFamily="34" charset="0"/>
                <a:cs typeface="Segoe UI" panose="020B0502040204020203" pitchFamily="34" charset="0"/>
              </a:rPr>
            </a:br>
            <a:r>
              <a:rPr lang="en-US" sz="1400" b="1" dirty="0">
                <a:latin typeface="+mn-lt"/>
                <a:ea typeface="Segoe UI" panose="020B0502040204020203" pitchFamily="34" charset="0"/>
                <a:cs typeface="Segoe UI" panose="020B0502040204020203" pitchFamily="34" charset="0"/>
              </a:rPr>
              <a:t>88-89-91</a:t>
            </a:r>
          </a:p>
        </p:txBody>
      </p:sp>
      <p:sp>
        <p:nvSpPr>
          <p:cNvPr id="30" name="Rectangle 29"/>
          <p:cNvSpPr/>
          <p:nvPr userDrawn="1"/>
        </p:nvSpPr>
        <p:spPr>
          <a:xfrm>
            <a:off x="578581" y="2220757"/>
            <a:ext cx="1199034" cy="1199034"/>
          </a:xfrm>
          <a:prstGeom prst="rect">
            <a:avLst/>
          </a:prstGeom>
          <a:solidFill>
            <a:srgbClr val="0090D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S1</a:t>
            </a:r>
          </a:p>
          <a:p>
            <a:pPr algn="ctr"/>
            <a:r>
              <a:rPr lang="en-US" sz="1400" b="1" dirty="0">
                <a:latin typeface="+mn-lt"/>
                <a:ea typeface="Segoe UI" panose="020B0502040204020203" pitchFamily="34" charset="0"/>
                <a:cs typeface="Segoe UI" panose="020B0502040204020203" pitchFamily="34" charset="0"/>
              </a:rPr>
              <a:t>0-144-218</a:t>
            </a:r>
          </a:p>
        </p:txBody>
      </p:sp>
      <p:sp>
        <p:nvSpPr>
          <p:cNvPr id="31" name="Rectangle 30"/>
          <p:cNvSpPr/>
          <p:nvPr userDrawn="1"/>
        </p:nvSpPr>
        <p:spPr>
          <a:xfrm>
            <a:off x="1856658" y="2229966"/>
            <a:ext cx="1199034" cy="1199034"/>
          </a:xfrm>
          <a:prstGeom prst="rect">
            <a:avLst/>
          </a:prstGeom>
          <a:solidFill>
            <a:srgbClr val="00A3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S2</a:t>
            </a:r>
          </a:p>
          <a:p>
            <a:pPr algn="ctr"/>
            <a:r>
              <a:rPr lang="en-US" sz="1400" b="1" dirty="0">
                <a:latin typeface="+mn-lt"/>
                <a:ea typeface="Segoe UI" panose="020B0502040204020203" pitchFamily="34" charset="0"/>
                <a:cs typeface="Segoe UI" panose="020B0502040204020203" pitchFamily="34" charset="0"/>
              </a:rPr>
              <a:t>0-163-225</a:t>
            </a:r>
          </a:p>
        </p:txBody>
      </p:sp>
      <p:sp>
        <p:nvSpPr>
          <p:cNvPr id="32" name="Rectangle 31"/>
          <p:cNvSpPr/>
          <p:nvPr userDrawn="1"/>
        </p:nvSpPr>
        <p:spPr>
          <a:xfrm>
            <a:off x="3134735" y="2229966"/>
            <a:ext cx="1199034" cy="1199034"/>
          </a:xfrm>
          <a:prstGeom prst="rect">
            <a:avLst/>
          </a:prstGeom>
          <a:solidFill>
            <a:srgbClr val="71C5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Blue S3</a:t>
            </a:r>
          </a:p>
          <a:p>
            <a:pPr algn="ctr"/>
            <a:r>
              <a:rPr lang="en-US" sz="1400" b="1" dirty="0">
                <a:latin typeface="+mn-lt"/>
                <a:ea typeface="Segoe UI" panose="020B0502040204020203" pitchFamily="34" charset="0"/>
                <a:cs typeface="Segoe UI" panose="020B0502040204020203" pitchFamily="34" charset="0"/>
              </a:rPr>
              <a:t>113-197-232</a:t>
            </a:r>
          </a:p>
        </p:txBody>
      </p:sp>
      <p:sp>
        <p:nvSpPr>
          <p:cNvPr id="33" name="Rectangle 32"/>
          <p:cNvSpPr/>
          <p:nvPr userDrawn="1"/>
        </p:nvSpPr>
        <p:spPr>
          <a:xfrm>
            <a:off x="578581" y="4770016"/>
            <a:ext cx="1199034" cy="1199034"/>
          </a:xfrm>
          <a:prstGeom prst="rect">
            <a:avLst/>
          </a:prstGeom>
          <a:solidFill>
            <a:srgbClr val="8082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S1</a:t>
            </a:r>
          </a:p>
          <a:p>
            <a:pPr algn="ctr"/>
            <a:r>
              <a:rPr lang="en-US" sz="1400" b="1" dirty="0">
                <a:latin typeface="+mn-lt"/>
                <a:ea typeface="Segoe UI" panose="020B0502040204020203" pitchFamily="34" charset="0"/>
                <a:cs typeface="Segoe UI" panose="020B0502040204020203" pitchFamily="34" charset="0"/>
              </a:rPr>
              <a:t>128-130-133</a:t>
            </a:r>
          </a:p>
        </p:txBody>
      </p:sp>
      <p:sp>
        <p:nvSpPr>
          <p:cNvPr id="34" name="Rectangle 33"/>
          <p:cNvSpPr/>
          <p:nvPr userDrawn="1"/>
        </p:nvSpPr>
        <p:spPr>
          <a:xfrm>
            <a:off x="1856658" y="4770016"/>
            <a:ext cx="1199034" cy="1199034"/>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S2</a:t>
            </a:r>
          </a:p>
          <a:p>
            <a:pPr algn="ctr"/>
            <a:r>
              <a:rPr lang="en-US" sz="1400" b="1" dirty="0">
                <a:latin typeface="+mn-lt"/>
                <a:ea typeface="Segoe UI" panose="020B0502040204020203" pitchFamily="34" charset="0"/>
                <a:cs typeface="Segoe UI" panose="020B0502040204020203" pitchFamily="34" charset="0"/>
              </a:rPr>
              <a:t>167-169-172</a:t>
            </a:r>
          </a:p>
        </p:txBody>
      </p:sp>
      <p:sp>
        <p:nvSpPr>
          <p:cNvPr id="35" name="Rectangle 34"/>
          <p:cNvSpPr/>
          <p:nvPr userDrawn="1"/>
        </p:nvSpPr>
        <p:spPr>
          <a:xfrm>
            <a:off x="3134735" y="4770016"/>
            <a:ext cx="1199034" cy="1199034"/>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Gray S3</a:t>
            </a:r>
          </a:p>
          <a:p>
            <a:pPr algn="ctr"/>
            <a:r>
              <a:rPr lang="en-US" sz="1400" b="1" dirty="0">
                <a:latin typeface="+mn-lt"/>
                <a:ea typeface="Segoe UI" panose="020B0502040204020203" pitchFamily="34" charset="0"/>
                <a:cs typeface="Segoe UI" panose="020B0502040204020203" pitchFamily="34" charset="0"/>
              </a:rPr>
              <a:t>209-211-212</a:t>
            </a:r>
          </a:p>
        </p:txBody>
      </p:sp>
      <p:sp>
        <p:nvSpPr>
          <p:cNvPr id="36" name="Rectangle 35"/>
          <p:cNvSpPr/>
          <p:nvPr userDrawn="1"/>
        </p:nvSpPr>
        <p:spPr>
          <a:xfrm>
            <a:off x="4868920" y="3416363"/>
            <a:ext cx="1199034" cy="806863"/>
          </a:xfrm>
          <a:prstGeom prst="rect">
            <a:avLst/>
          </a:prstGeom>
          <a:solidFill>
            <a:srgbClr val="9ACA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A1</a:t>
            </a:r>
          </a:p>
          <a:p>
            <a:pPr algn="ctr"/>
            <a:r>
              <a:rPr lang="en-US" sz="1400" b="1" dirty="0">
                <a:latin typeface="+mn-lt"/>
                <a:ea typeface="Segoe UI" panose="020B0502040204020203" pitchFamily="34" charset="0"/>
                <a:cs typeface="Segoe UI" panose="020B0502040204020203" pitchFamily="34" charset="0"/>
              </a:rPr>
              <a:t>154-202-60</a:t>
            </a:r>
          </a:p>
        </p:txBody>
      </p:sp>
      <p:sp>
        <p:nvSpPr>
          <p:cNvPr id="37" name="Rectangle 36"/>
          <p:cNvSpPr/>
          <p:nvPr userDrawn="1"/>
        </p:nvSpPr>
        <p:spPr>
          <a:xfrm>
            <a:off x="6150321" y="3416365"/>
            <a:ext cx="1199034" cy="806863"/>
          </a:xfrm>
          <a:prstGeom prst="rect">
            <a:avLst/>
          </a:prstGeom>
          <a:solidFill>
            <a:srgbClr val="B7D4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Green A2</a:t>
            </a:r>
          </a:p>
          <a:p>
            <a:pPr algn="ctr"/>
            <a:r>
              <a:rPr lang="en-US" sz="1400" b="1" dirty="0">
                <a:latin typeface="+mn-lt"/>
                <a:ea typeface="Segoe UI" panose="020B0502040204020203" pitchFamily="34" charset="0"/>
                <a:cs typeface="Segoe UI" panose="020B0502040204020203" pitchFamily="34" charset="0"/>
              </a:rPr>
              <a:t>183-212-51</a:t>
            </a:r>
          </a:p>
        </p:txBody>
      </p:sp>
      <p:sp>
        <p:nvSpPr>
          <p:cNvPr id="38" name="Rectangle 37"/>
          <p:cNvSpPr/>
          <p:nvPr userDrawn="1"/>
        </p:nvSpPr>
        <p:spPr>
          <a:xfrm>
            <a:off x="4868915" y="4294324"/>
            <a:ext cx="1199034" cy="806863"/>
          </a:xfrm>
          <a:prstGeom prst="rect">
            <a:avLst/>
          </a:prstGeom>
          <a:solidFill>
            <a:srgbClr val="FFB5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A1</a:t>
            </a:r>
          </a:p>
          <a:p>
            <a:pPr algn="ctr"/>
            <a:r>
              <a:rPr lang="en-US" sz="1400" b="1" dirty="0">
                <a:latin typeface="+mn-lt"/>
                <a:ea typeface="Segoe UI" panose="020B0502040204020203" pitchFamily="34" charset="0"/>
                <a:cs typeface="Segoe UI" panose="020B0502040204020203" pitchFamily="34" charset="0"/>
              </a:rPr>
              <a:t>255-181-0</a:t>
            </a:r>
          </a:p>
        </p:txBody>
      </p:sp>
      <p:sp>
        <p:nvSpPr>
          <p:cNvPr id="39" name="Rectangle 38"/>
          <p:cNvSpPr/>
          <p:nvPr userDrawn="1"/>
        </p:nvSpPr>
        <p:spPr>
          <a:xfrm>
            <a:off x="6150315" y="4294324"/>
            <a:ext cx="1199034" cy="806863"/>
          </a:xfrm>
          <a:prstGeom prst="rect">
            <a:avLst/>
          </a:prstGeom>
          <a:solidFill>
            <a:srgbClr val="FFCD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Amber A2</a:t>
            </a:r>
          </a:p>
          <a:p>
            <a:pPr algn="ctr"/>
            <a:r>
              <a:rPr lang="en-US" sz="1400" b="1" dirty="0">
                <a:latin typeface="+mn-lt"/>
                <a:ea typeface="Segoe UI" panose="020B0502040204020203" pitchFamily="34" charset="0"/>
                <a:cs typeface="Segoe UI" panose="020B0502040204020203" pitchFamily="34" charset="0"/>
              </a:rPr>
              <a:t>255-205-0</a:t>
            </a:r>
          </a:p>
        </p:txBody>
      </p:sp>
      <p:sp>
        <p:nvSpPr>
          <p:cNvPr id="40" name="Rectangle 39"/>
          <p:cNvSpPr/>
          <p:nvPr userDrawn="1"/>
        </p:nvSpPr>
        <p:spPr>
          <a:xfrm>
            <a:off x="4865846" y="5168685"/>
            <a:ext cx="1199034" cy="806863"/>
          </a:xfrm>
          <a:prstGeom prst="rect">
            <a:avLst/>
          </a:prstGeom>
          <a:solidFill>
            <a:srgbClr val="8732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A1</a:t>
            </a:r>
          </a:p>
          <a:p>
            <a:pPr algn="ctr"/>
            <a:r>
              <a:rPr lang="en-US" sz="1400" b="1" dirty="0">
                <a:latin typeface="+mn-lt"/>
                <a:ea typeface="Segoe UI" panose="020B0502040204020203" pitchFamily="34" charset="0"/>
                <a:cs typeface="Segoe UI" panose="020B0502040204020203" pitchFamily="34" charset="0"/>
              </a:rPr>
              <a:t>135-50-153</a:t>
            </a:r>
          </a:p>
        </p:txBody>
      </p:sp>
      <p:sp>
        <p:nvSpPr>
          <p:cNvPr id="41" name="Rectangle 40"/>
          <p:cNvSpPr/>
          <p:nvPr userDrawn="1"/>
        </p:nvSpPr>
        <p:spPr>
          <a:xfrm>
            <a:off x="6147246" y="5168685"/>
            <a:ext cx="1199034" cy="806863"/>
          </a:xfrm>
          <a:prstGeom prst="rect">
            <a:avLst/>
          </a:prstGeom>
          <a:solidFill>
            <a:srgbClr val="A437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mn-lt"/>
                <a:ea typeface="Segoe UI" panose="020B0502040204020203" pitchFamily="34" charset="0"/>
                <a:cs typeface="Segoe UI" panose="020B0502040204020203" pitchFamily="34" charset="0"/>
              </a:rPr>
              <a:t>Purple A2</a:t>
            </a:r>
          </a:p>
          <a:p>
            <a:pPr algn="ctr"/>
            <a:r>
              <a:rPr lang="en-US" sz="1400" b="1" dirty="0">
                <a:latin typeface="+mn-lt"/>
                <a:ea typeface="Segoe UI" panose="020B0502040204020203" pitchFamily="34" charset="0"/>
                <a:cs typeface="Segoe UI" panose="020B0502040204020203" pitchFamily="34" charset="0"/>
              </a:rPr>
              <a:t>164-55-138</a:t>
            </a:r>
          </a:p>
        </p:txBody>
      </p:sp>
      <p:sp>
        <p:nvSpPr>
          <p:cNvPr id="44" name="TextBox 43"/>
          <p:cNvSpPr txBox="1"/>
          <p:nvPr userDrawn="1"/>
        </p:nvSpPr>
        <p:spPr>
          <a:xfrm>
            <a:off x="4773748" y="2312153"/>
            <a:ext cx="2480434" cy="461665"/>
          </a:xfrm>
          <a:prstGeom prst="rect">
            <a:avLst/>
          </a:prstGeom>
          <a:noFill/>
        </p:spPr>
        <p:txBody>
          <a:bodyPr wrap="square" rtlCol="0">
            <a:spAutoFit/>
          </a:bodyPr>
          <a:lstStyle/>
          <a:p>
            <a:pPr algn="l"/>
            <a:r>
              <a:rPr lang="en-US" sz="2400" baseline="0" dirty="0">
                <a:latin typeface="+mn-lt"/>
              </a:rPr>
              <a:t>accent palette</a:t>
            </a:r>
            <a:endParaRPr lang="en-US" sz="2400" dirty="0">
              <a:latin typeface="+mn-lt"/>
            </a:endParaRPr>
          </a:p>
        </p:txBody>
      </p:sp>
      <p:sp>
        <p:nvSpPr>
          <p:cNvPr id="45" name="Rectangle 44"/>
          <p:cNvSpPr/>
          <p:nvPr userDrawn="1"/>
        </p:nvSpPr>
        <p:spPr>
          <a:xfrm>
            <a:off x="7911761" y="5629176"/>
            <a:ext cx="1050121" cy="347736"/>
          </a:xfrm>
          <a:prstGeom prst="rect">
            <a:avLst/>
          </a:prstGeom>
          <a:solidFill>
            <a:srgbClr val="629D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98-157-55</a:t>
            </a:r>
          </a:p>
        </p:txBody>
      </p:sp>
      <p:sp>
        <p:nvSpPr>
          <p:cNvPr id="46" name="Rectangle 45"/>
          <p:cNvSpPr/>
          <p:nvPr userDrawn="1"/>
        </p:nvSpPr>
        <p:spPr>
          <a:xfrm>
            <a:off x="9030771" y="5629175"/>
            <a:ext cx="1050121" cy="347736"/>
          </a:xfrm>
          <a:prstGeom prst="rect">
            <a:avLst/>
          </a:prstGeom>
          <a:solidFill>
            <a:srgbClr val="FFCF0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255-207-1</a:t>
            </a:r>
          </a:p>
        </p:txBody>
      </p:sp>
      <p:sp>
        <p:nvSpPr>
          <p:cNvPr id="47" name="Rectangle 46"/>
          <p:cNvSpPr/>
          <p:nvPr userDrawn="1"/>
        </p:nvSpPr>
        <p:spPr>
          <a:xfrm>
            <a:off x="10149781" y="5629175"/>
            <a:ext cx="1050121" cy="347736"/>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latin typeface="+mn-lt"/>
                <a:ea typeface="Segoe UI" panose="020B0502040204020203" pitchFamily="34" charset="0"/>
                <a:cs typeface="Segoe UI" panose="020B0502040204020203" pitchFamily="34" charset="0"/>
              </a:rPr>
              <a:t>192-0-0</a:t>
            </a:r>
          </a:p>
        </p:txBody>
      </p:sp>
      <p:sp>
        <p:nvSpPr>
          <p:cNvPr id="49" name="TextBox 48"/>
          <p:cNvSpPr txBox="1"/>
          <p:nvPr userDrawn="1"/>
        </p:nvSpPr>
        <p:spPr>
          <a:xfrm>
            <a:off x="1817080" y="1370290"/>
            <a:ext cx="2516689" cy="830997"/>
          </a:xfrm>
          <a:prstGeom prst="rect">
            <a:avLst/>
          </a:prstGeom>
          <a:noFill/>
        </p:spPr>
        <p:txBody>
          <a:bodyPr wrap="square" rtlCol="0">
            <a:spAutoFit/>
          </a:bodyPr>
          <a:lstStyle/>
          <a:p>
            <a:pPr algn="l"/>
            <a:r>
              <a:rPr lang="en-US" sz="1200" baseline="0" dirty="0">
                <a:latin typeface="+mn-lt"/>
              </a:rPr>
              <a:t>Micron’s corporate color system retains a strong sense of the original blue color has defined us from the beginning. </a:t>
            </a:r>
            <a:endParaRPr lang="en-US" sz="1200" dirty="0">
              <a:latin typeface="+mn-lt"/>
            </a:endParaRPr>
          </a:p>
        </p:txBody>
      </p:sp>
      <p:sp>
        <p:nvSpPr>
          <p:cNvPr id="50" name="TextBox 49"/>
          <p:cNvSpPr txBox="1"/>
          <p:nvPr userDrawn="1"/>
        </p:nvSpPr>
        <p:spPr>
          <a:xfrm>
            <a:off x="1791374" y="3913787"/>
            <a:ext cx="2542395" cy="830997"/>
          </a:xfrm>
          <a:prstGeom prst="rect">
            <a:avLst/>
          </a:prstGeom>
          <a:noFill/>
        </p:spPr>
        <p:txBody>
          <a:bodyPr wrap="square" rtlCol="0">
            <a:spAutoFit/>
          </a:bodyPr>
          <a:lstStyle/>
          <a:p>
            <a:pPr algn="l"/>
            <a:r>
              <a:rPr lang="en-US" sz="1200" baseline="0" dirty="0">
                <a:latin typeface="+mn-lt"/>
              </a:rPr>
              <a:t>We offer gray and a gray palette as a secondary color, which can be used with our Micron blue and blue palette. </a:t>
            </a:r>
            <a:endParaRPr lang="en-US" sz="1200" dirty="0">
              <a:latin typeface="+mn-lt"/>
            </a:endParaRPr>
          </a:p>
        </p:txBody>
      </p:sp>
      <p:sp>
        <p:nvSpPr>
          <p:cNvPr id="52" name="TextBox 51"/>
          <p:cNvSpPr txBox="1"/>
          <p:nvPr userDrawn="1"/>
        </p:nvSpPr>
        <p:spPr>
          <a:xfrm>
            <a:off x="1817080" y="949290"/>
            <a:ext cx="2480434" cy="461665"/>
          </a:xfrm>
          <a:prstGeom prst="rect">
            <a:avLst/>
          </a:prstGeom>
          <a:noFill/>
        </p:spPr>
        <p:txBody>
          <a:bodyPr wrap="square" rtlCol="0">
            <a:spAutoFit/>
          </a:bodyPr>
          <a:lstStyle/>
          <a:p>
            <a:pPr algn="l"/>
            <a:r>
              <a:rPr lang="en-US" sz="2400" baseline="0" dirty="0">
                <a:latin typeface="+mn-lt"/>
              </a:rPr>
              <a:t>blue palette</a:t>
            </a:r>
            <a:endParaRPr lang="en-US" sz="2400" dirty="0">
              <a:latin typeface="+mn-lt"/>
            </a:endParaRPr>
          </a:p>
        </p:txBody>
      </p:sp>
      <p:sp>
        <p:nvSpPr>
          <p:cNvPr id="53" name="TextBox 52"/>
          <p:cNvSpPr txBox="1"/>
          <p:nvPr userDrawn="1"/>
        </p:nvSpPr>
        <p:spPr>
          <a:xfrm>
            <a:off x="1777615" y="3501432"/>
            <a:ext cx="2480434" cy="461665"/>
          </a:xfrm>
          <a:prstGeom prst="rect">
            <a:avLst/>
          </a:prstGeom>
          <a:noFill/>
        </p:spPr>
        <p:txBody>
          <a:bodyPr wrap="square" rtlCol="0">
            <a:spAutoFit/>
          </a:bodyPr>
          <a:lstStyle/>
          <a:p>
            <a:pPr algn="l"/>
            <a:r>
              <a:rPr lang="en-US" sz="2400" baseline="0" dirty="0">
                <a:latin typeface="+mn-lt"/>
              </a:rPr>
              <a:t>gray palette</a:t>
            </a:r>
            <a:endParaRPr lang="en-US" sz="2400" dirty="0">
              <a:latin typeface="+mn-lt"/>
            </a:endParaRPr>
          </a:p>
        </p:txBody>
      </p:sp>
      <p:sp>
        <p:nvSpPr>
          <p:cNvPr id="2" name="Rectangle 1"/>
          <p:cNvSpPr/>
          <p:nvPr userDrawn="1"/>
        </p:nvSpPr>
        <p:spPr>
          <a:xfrm>
            <a:off x="4773748" y="2734879"/>
            <a:ext cx="2480434" cy="646331"/>
          </a:xfrm>
          <a:prstGeom prst="rect">
            <a:avLst/>
          </a:prstGeom>
        </p:spPr>
        <p:txBody>
          <a:bodyPr wrap="square">
            <a:spAutoFit/>
          </a:bodyPr>
          <a:lstStyle/>
          <a:p>
            <a:r>
              <a:rPr lang="en-US" sz="1200" baseline="0" dirty="0">
                <a:latin typeface="+mn-lt"/>
              </a:rPr>
              <a:t>White can also be used to lighten and balance our blue, gray and accent colors.</a:t>
            </a:r>
            <a:endParaRPr lang="en-US" sz="1200" dirty="0"/>
          </a:p>
        </p:txBody>
      </p:sp>
      <p:sp>
        <p:nvSpPr>
          <p:cNvPr id="54" name="TextBox 53"/>
          <p:cNvSpPr txBox="1"/>
          <p:nvPr userDrawn="1"/>
        </p:nvSpPr>
        <p:spPr>
          <a:xfrm>
            <a:off x="7840386" y="4744784"/>
            <a:ext cx="2480434" cy="461665"/>
          </a:xfrm>
          <a:prstGeom prst="rect">
            <a:avLst/>
          </a:prstGeom>
          <a:noFill/>
        </p:spPr>
        <p:txBody>
          <a:bodyPr wrap="square" rtlCol="0">
            <a:spAutoFit/>
          </a:bodyPr>
          <a:lstStyle/>
          <a:p>
            <a:pPr algn="l"/>
            <a:r>
              <a:rPr lang="en-US" sz="2400" baseline="0" dirty="0">
                <a:latin typeface="+mn-lt"/>
              </a:rPr>
              <a:t>status palette</a:t>
            </a:r>
            <a:endParaRPr lang="en-US" sz="2400" dirty="0">
              <a:latin typeface="+mn-lt"/>
            </a:endParaRPr>
          </a:p>
        </p:txBody>
      </p:sp>
      <p:sp>
        <p:nvSpPr>
          <p:cNvPr id="55" name="Rectangle 54"/>
          <p:cNvSpPr/>
          <p:nvPr userDrawn="1"/>
        </p:nvSpPr>
        <p:spPr>
          <a:xfrm>
            <a:off x="7840386" y="5167510"/>
            <a:ext cx="2480434" cy="461665"/>
          </a:xfrm>
          <a:prstGeom prst="rect">
            <a:avLst/>
          </a:prstGeom>
        </p:spPr>
        <p:txBody>
          <a:bodyPr wrap="square">
            <a:spAutoFit/>
          </a:bodyPr>
          <a:lstStyle/>
          <a:p>
            <a:pPr algn="l"/>
            <a:r>
              <a:rPr lang="en-US" sz="1200" dirty="0">
                <a:latin typeface="Arial" panose="020B0604020202020204" pitchFamily="34" charset="0"/>
                <a:cs typeface="Arial" panose="020B0604020202020204" pitchFamily="34" charset="0"/>
              </a:rPr>
              <a:t>Colors to be used only as status indicators. </a:t>
            </a:r>
          </a:p>
        </p:txBody>
      </p:sp>
      <p:sp>
        <p:nvSpPr>
          <p:cNvPr id="56" name="Rectangle 55"/>
          <p:cNvSpPr/>
          <p:nvPr userDrawn="1"/>
        </p:nvSpPr>
        <p:spPr>
          <a:xfrm>
            <a:off x="7911761" y="2734878"/>
            <a:ext cx="2480434" cy="646331"/>
          </a:xfrm>
          <a:prstGeom prst="rect">
            <a:avLst/>
          </a:prstGeom>
        </p:spPr>
        <p:txBody>
          <a:bodyPr wrap="square">
            <a:spAutoFit/>
          </a:bodyPr>
          <a:lstStyle/>
          <a:p>
            <a:r>
              <a:rPr lang="en-US" sz="1200" baseline="0" dirty="0">
                <a:latin typeface="+mn-lt"/>
              </a:rPr>
              <a:t>For more information on how to change colors using RGB codes, visit the ppt training page.</a:t>
            </a:r>
            <a:endParaRPr lang="en-US" sz="1200" dirty="0"/>
          </a:p>
        </p:txBody>
      </p:sp>
      <p:sp>
        <p:nvSpPr>
          <p:cNvPr id="57" name="TextBox 56"/>
          <p:cNvSpPr txBox="1"/>
          <p:nvPr userDrawn="1"/>
        </p:nvSpPr>
        <p:spPr>
          <a:xfrm>
            <a:off x="7911761" y="2312153"/>
            <a:ext cx="2480434" cy="461665"/>
          </a:xfrm>
          <a:prstGeom prst="rect">
            <a:avLst/>
          </a:prstGeom>
          <a:noFill/>
        </p:spPr>
        <p:txBody>
          <a:bodyPr wrap="square" rtlCol="0">
            <a:spAutoFit/>
          </a:bodyPr>
          <a:lstStyle/>
          <a:p>
            <a:pPr algn="l"/>
            <a:r>
              <a:rPr lang="en-US" sz="2400" baseline="0" dirty="0">
                <a:latin typeface="+mn-lt"/>
              </a:rPr>
              <a:t>how to use</a:t>
            </a:r>
            <a:endParaRPr lang="en-US" sz="2400" dirty="0">
              <a:latin typeface="+mn-lt"/>
            </a:endParaRPr>
          </a:p>
        </p:txBody>
      </p:sp>
    </p:spTree>
    <p:extLst>
      <p:ext uri="{BB962C8B-B14F-4D97-AF65-F5344CB8AC3E}">
        <p14:creationId xmlns:p14="http://schemas.microsoft.com/office/powerpoint/2010/main" val="27561650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Crucial Title">
    <p:bg>
      <p:bgPr>
        <a:solidFill>
          <a:srgbClr val="58595B"/>
        </a:solidFill>
        <a:effectLst/>
      </p:bgPr>
    </p:bg>
    <p:spTree>
      <p:nvGrpSpPr>
        <p:cNvPr id="1" name=""/>
        <p:cNvGrpSpPr/>
        <p:nvPr/>
      </p:nvGrpSpPr>
      <p:grpSpPr>
        <a:xfrm>
          <a:off x="0" y="0"/>
          <a:ext cx="0" cy="0"/>
          <a:chOff x="0" y="0"/>
          <a:chExt cx="0" cy="0"/>
        </a:xfrm>
      </p:grpSpPr>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7"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8"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58643019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rucial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sp>
        <p:nvSpPr>
          <p:cNvPr id="9" name="TextBox 8"/>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pic>
        <p:nvPicPr>
          <p:cNvPr id="10" name="Picture 9"/>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06422" y="4807494"/>
            <a:ext cx="3980982" cy="1990491"/>
          </a:xfrm>
          <a:prstGeom prst="rect">
            <a:avLst/>
          </a:prstGeom>
        </p:spPr>
      </p:pic>
      <p:sp>
        <p:nvSpPr>
          <p:cNvPr id="8"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2"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944959"/>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Crucial Closing">
    <p:bg>
      <p:bgPr>
        <a:solidFill>
          <a:srgbClr val="58595B"/>
        </a:solidFill>
        <a:effectLst/>
      </p:bgPr>
    </p:bg>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184215" y="1973108"/>
            <a:ext cx="5823570" cy="2911785"/>
          </a:xfrm>
          <a:prstGeom prst="rect">
            <a:avLst/>
          </a:prstGeom>
        </p:spPr>
      </p:pic>
    </p:spTree>
    <p:extLst>
      <p:ext uri="{BB962C8B-B14F-4D97-AF65-F5344CB8AC3E}">
        <p14:creationId xmlns:p14="http://schemas.microsoft.com/office/powerpoint/2010/main" val="2074639457"/>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Ballistix Title">
    <p:bg>
      <p:bgPr>
        <a:solidFill>
          <a:srgbClr val="58595B"/>
        </a:solidFill>
        <a:effectLst/>
      </p:bgPr>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8" name="TextBox 7"/>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2"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29270516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Ballistix Title with Image">
    <p:bg>
      <p:bgPr>
        <a:solidFill>
          <a:srgbClr val="58595B"/>
        </a:solidFill>
        <a:effectLst/>
      </p:bgPr>
    </p:bg>
    <p:spTree>
      <p:nvGrpSpPr>
        <p:cNvPr id="1" name=""/>
        <p:cNvGrpSpPr/>
        <p:nvPr/>
      </p:nvGrpSpPr>
      <p:grpSpPr>
        <a:xfrm>
          <a:off x="0" y="0"/>
          <a:ext cx="0" cy="0"/>
          <a:chOff x="0" y="0"/>
          <a:chExt cx="0" cy="0"/>
        </a:xfrm>
      </p:grpSpPr>
      <p:sp>
        <p:nvSpPr>
          <p:cNvPr id="5" name="Picture Placeholder 4"/>
          <p:cNvSpPr>
            <a:spLocks noGrp="1"/>
          </p:cNvSpPr>
          <p:nvPr>
            <p:ph type="pic" sz="quarter" idx="11" hasCustomPrompt="1"/>
          </p:nvPr>
        </p:nvSpPr>
        <p:spPr>
          <a:xfrm>
            <a:off x="0" y="0"/>
            <a:ext cx="12192000" cy="3429000"/>
          </a:xfrm>
        </p:spPr>
        <p:txBody>
          <a:bodyPr/>
          <a:lstStyle>
            <a:lvl1pPr marL="0" indent="0">
              <a:buNone/>
              <a:defRPr>
                <a:solidFill>
                  <a:schemeClr val="bg1"/>
                </a:solidFill>
              </a:defRPr>
            </a:lvl1pPr>
          </a:lstStyle>
          <a:p>
            <a:r>
              <a:rPr lang="en-US" dirty="0"/>
              <a:t>Picture</a:t>
            </a:r>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231964" y="4883132"/>
            <a:ext cx="4110291" cy="2055146"/>
          </a:xfrm>
          <a:prstGeom prst="rect">
            <a:avLst/>
          </a:prstGeom>
        </p:spPr>
      </p:pic>
      <p:sp>
        <p:nvSpPr>
          <p:cNvPr id="12" name="TextBox 11"/>
          <p:cNvSpPr txBox="1"/>
          <p:nvPr userDrawn="1"/>
        </p:nvSpPr>
        <p:spPr>
          <a:xfrm>
            <a:off x="968329" y="5211156"/>
            <a:ext cx="5801926" cy="1200329"/>
          </a:xfrm>
          <a:prstGeom prst="rect">
            <a:avLst/>
          </a:prstGeom>
          <a:noFill/>
        </p:spPr>
        <p:txBody>
          <a:bodyPr wrap="square" rtlCol="0">
            <a:spAutoFit/>
          </a:bodyPr>
          <a:lstStyle/>
          <a:p>
            <a:r>
              <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rPr>
              <a:t>©2017</a:t>
            </a:r>
            <a:r>
              <a:rPr lang="en-US" sz="900" b="0" baseline="0" dirty="0">
                <a:solidFill>
                  <a:schemeClr val="bg1"/>
                </a:solidFill>
                <a:latin typeface="Arial" panose="020B0604020202020204" pitchFamily="34" charset="0"/>
                <a:ea typeface="Verdana" panose="020B0604030504040204" pitchFamily="34" charset="0"/>
                <a:cs typeface="Arial" panose="020B0604020202020204" pitchFamily="34" charset="0"/>
              </a:rPr>
              <a:t> </a:t>
            </a:r>
            <a:r>
              <a:rPr lang="en-US" sz="900" kern="1200" dirty="0">
                <a:solidFill>
                  <a:schemeClr val="bg1"/>
                </a:solidFill>
                <a:latin typeface="Arial" panose="020B0604020202020204" pitchFamily="34" charset="0"/>
                <a:ea typeface="+mn-ea"/>
                <a:cs typeface="Arial" panose="020B0604020202020204" pitchFamily="34" charset="0"/>
              </a:rPr>
              <a:t>Micron Technology, Inc. All rights reserved. Information, products, and/or specifications are subject to change without notice.  All information is provided on an “AS IS” basis without warranties of any kind. Statements regarding products, including regarding their features, availability, functionality, or compatibility, are provided for informational purposes only and do not modify the warranty, if any, applicable to any product. Drawings may not be to scale. Micron, the Micron logo, Crucial,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the Crucial logo, the </a:t>
            </a:r>
            <a:r>
              <a:rPr lang="en-US" sz="900" kern="1200" dirty="0" err="1">
                <a:solidFill>
                  <a:schemeClr val="bg1"/>
                </a:solidFill>
                <a:latin typeface="Arial" panose="020B0604020202020204" pitchFamily="34" charset="0"/>
                <a:ea typeface="+mn-ea"/>
                <a:cs typeface="Arial" panose="020B0604020202020204" pitchFamily="34" charset="0"/>
              </a:rPr>
              <a:t>Ballistix</a:t>
            </a:r>
            <a:r>
              <a:rPr lang="en-US" sz="900" kern="1200" dirty="0">
                <a:solidFill>
                  <a:schemeClr val="bg1"/>
                </a:solidFill>
                <a:latin typeface="Arial" panose="020B0604020202020204" pitchFamily="34" charset="0"/>
                <a:ea typeface="+mn-ea"/>
                <a:cs typeface="Arial" panose="020B0604020202020204" pitchFamily="34" charset="0"/>
              </a:rPr>
              <a:t> logo, the Crucial Memory Advisor,</a:t>
            </a:r>
            <a:r>
              <a:rPr lang="en-US" sz="900" kern="1200" baseline="0" dirty="0">
                <a:solidFill>
                  <a:schemeClr val="bg1"/>
                </a:solidFill>
                <a:latin typeface="Arial" panose="020B0604020202020204" pitchFamily="34" charset="0"/>
                <a:ea typeface="+mn-ea"/>
                <a:cs typeface="Arial" panose="020B0604020202020204" pitchFamily="34" charset="0"/>
              </a:rPr>
              <a:t> and </a:t>
            </a:r>
            <a:r>
              <a:rPr lang="en-US" sz="900" kern="1200" dirty="0">
                <a:solidFill>
                  <a:schemeClr val="bg1"/>
                </a:solidFill>
                <a:latin typeface="Arial" panose="020B0604020202020204" pitchFamily="34" charset="0"/>
                <a:ea typeface="+mn-ea"/>
                <a:cs typeface="Arial" panose="020B0604020202020204" pitchFamily="34" charset="0"/>
              </a:rPr>
              <a:t>The Memory and Storage Experts are trademarks of Micron Technology, Inc.  All other trademarks are the property of their respective owners. Micron Consumer Products Group, Inc. is a subsidiary of Micron Technology, Inc.</a:t>
            </a:r>
            <a:endParaRPr lang="en-US" sz="900" b="0" dirty="0">
              <a:solidFill>
                <a:schemeClr val="bg1"/>
              </a:solidFill>
              <a:latin typeface="Arial" panose="020B0604020202020204" pitchFamily="34" charset="0"/>
              <a:ea typeface="Verdana" panose="020B0604030504040204" pitchFamily="34" charset="0"/>
              <a:cs typeface="Arial" panose="020B0604020202020204" pitchFamily="34" charset="0"/>
            </a:endParaRPr>
          </a:p>
        </p:txBody>
      </p:sp>
      <p:sp>
        <p:nvSpPr>
          <p:cNvPr id="9" name="Subtitle 2"/>
          <p:cNvSpPr>
            <a:spLocks noGrp="1"/>
          </p:cNvSpPr>
          <p:nvPr>
            <p:ph type="subTitle" idx="1" hasCustomPrompt="1"/>
          </p:nvPr>
        </p:nvSpPr>
        <p:spPr>
          <a:xfrm>
            <a:off x="968329" y="3528468"/>
            <a:ext cx="10219075" cy="606068"/>
          </a:xfrm>
        </p:spPr>
        <p:txBody>
          <a:bodyPr>
            <a:noAutofit/>
          </a:bodyPr>
          <a:lstStyle>
            <a:lvl1pPr marL="0" indent="0" algn="l">
              <a:buNone/>
              <a:defRPr sz="32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or Speaker</a:t>
            </a:r>
          </a:p>
        </p:txBody>
      </p:sp>
      <p:sp>
        <p:nvSpPr>
          <p:cNvPr id="10" name="Text Placeholder 10"/>
          <p:cNvSpPr>
            <a:spLocks noGrp="1"/>
          </p:cNvSpPr>
          <p:nvPr>
            <p:ph type="body" sz="quarter" idx="10" hasCustomPrompt="1"/>
          </p:nvPr>
        </p:nvSpPr>
        <p:spPr>
          <a:xfrm>
            <a:off x="968329" y="4060882"/>
            <a:ext cx="10219075" cy="588962"/>
          </a:xfrm>
        </p:spPr>
        <p:txBody>
          <a:bodyPr>
            <a:noAutofit/>
          </a:bodyPr>
          <a:lstStyle>
            <a:lvl1pPr marL="0" indent="0">
              <a:buNone/>
              <a:defRPr sz="2400">
                <a:solidFill>
                  <a:schemeClr val="bg1"/>
                </a:solidFill>
              </a:defRPr>
            </a:lvl1pPr>
            <a:lvl2pPr marL="457200" indent="0">
              <a:buNone/>
              <a:defRPr/>
            </a:lvl2pPr>
          </a:lstStyle>
          <a:p>
            <a:pPr lvl="0"/>
            <a:r>
              <a:rPr lang="en-US" dirty="0"/>
              <a:t>Speaker or Date</a:t>
            </a:r>
          </a:p>
        </p:txBody>
      </p:sp>
      <p:sp>
        <p:nvSpPr>
          <p:cNvPr id="13" name="Title 1"/>
          <p:cNvSpPr>
            <a:spLocks noGrp="1"/>
          </p:cNvSpPr>
          <p:nvPr>
            <p:ph type="ctrTitle" hasCustomPrompt="1"/>
          </p:nvPr>
        </p:nvSpPr>
        <p:spPr>
          <a:xfrm>
            <a:off x="968329" y="1996967"/>
            <a:ext cx="10219075" cy="1596974"/>
          </a:xfrm>
        </p:spPr>
        <p:txBody>
          <a:bodyPr anchor="b">
            <a:noAutofit/>
          </a:bodyPr>
          <a:lstStyle>
            <a:lvl1pPr algn="l">
              <a:defRPr sz="6000">
                <a:solidFill>
                  <a:schemeClr val="bg1"/>
                </a:solidFill>
              </a:defRPr>
            </a:lvl1pPr>
          </a:lstStyle>
          <a:p>
            <a:r>
              <a:rPr lang="en-US" dirty="0"/>
              <a:t>Title</a:t>
            </a:r>
          </a:p>
        </p:txBody>
      </p:sp>
    </p:spTree>
    <p:extLst>
      <p:ext uri="{BB962C8B-B14F-4D97-AF65-F5344CB8AC3E}">
        <p14:creationId xmlns:p14="http://schemas.microsoft.com/office/powerpoint/2010/main" val="827877704"/>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B80A1F0D-9D48-4EDD-93BE-F8C473D06BE9}" type="datetime4">
              <a:rPr lang="en-US" smtClean="0"/>
              <a:t>February 16,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8" name="Content Placeholder 2"/>
          <p:cNvSpPr>
            <a:spLocks noGrp="1"/>
          </p:cNvSpPr>
          <p:nvPr>
            <p:ph sz="half" idx="1"/>
          </p:nvPr>
        </p:nvSpPr>
        <p:spPr>
          <a:xfrm>
            <a:off x="838200" y="1447800"/>
            <a:ext cx="10515600" cy="47291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0477610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Ballistix Closing">
    <p:bg>
      <p:bgPr>
        <a:solidFill>
          <a:srgbClr val="58595B"/>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2748648" y="1755324"/>
            <a:ext cx="6694704" cy="3347353"/>
          </a:xfrm>
          <a:prstGeom prst="rect">
            <a:avLst/>
          </a:prstGeom>
        </p:spPr>
      </p:pic>
    </p:spTree>
    <p:extLst>
      <p:ext uri="{BB962C8B-B14F-4D97-AF65-F5344CB8AC3E}">
        <p14:creationId xmlns:p14="http://schemas.microsoft.com/office/powerpoint/2010/main" val="3377097482"/>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with Subhea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3"/>
          <p:cNvSpPr>
            <a:spLocks noGrp="1"/>
          </p:cNvSpPr>
          <p:nvPr>
            <p:ph type="dt" sz="half" idx="10"/>
          </p:nvPr>
        </p:nvSpPr>
        <p:spPr/>
        <p:txBody>
          <a:bodyPr/>
          <a:lstStyle/>
          <a:p>
            <a:fld id="{3817BACB-9387-4885-8B66-8D912C18727B}" type="datetime4">
              <a:rPr lang="en-US" smtClean="0"/>
              <a:t>February 16, 2018</a:t>
            </a:fld>
            <a:endParaRPr lang="en-US"/>
          </a:p>
        </p:txBody>
      </p:sp>
      <p:sp>
        <p:nvSpPr>
          <p:cNvPr id="5" name="Footer Placeholder 4"/>
          <p:cNvSpPr>
            <a:spLocks noGrp="1"/>
          </p:cNvSpPr>
          <p:nvPr>
            <p:ph type="ftr" sz="quarter" idx="11"/>
          </p:nvPr>
        </p:nvSpPr>
        <p:spPr/>
        <p:txBody>
          <a:bodyPr/>
          <a:lstStyle/>
          <a:p>
            <a:r>
              <a:rPr lang="en-US"/>
              <a:t>Micron Confidential</a:t>
            </a:r>
          </a:p>
        </p:txBody>
      </p:sp>
      <p:sp>
        <p:nvSpPr>
          <p:cNvPr id="6" name="Slide Number Placeholder 5"/>
          <p:cNvSpPr>
            <a:spLocks noGrp="1"/>
          </p:cNvSpPr>
          <p:nvPr>
            <p:ph type="sldNum" sz="quarter" idx="12"/>
          </p:nvPr>
        </p:nvSpPr>
        <p:spPr/>
        <p:txBody>
          <a:bodyPr/>
          <a:lstStyle/>
          <a:p>
            <a:fld id="{B7E7695C-FCF1-4AA0-9B93-7941FED13DC4}" type="slidenum">
              <a:rPr lang="en-US" smtClean="0"/>
              <a:t>‹#›</a:t>
            </a:fld>
            <a:endParaRPr lang="en-US"/>
          </a:p>
        </p:txBody>
      </p:sp>
      <p:sp>
        <p:nvSpPr>
          <p:cNvPr id="7" name="Text Placeholder 8"/>
          <p:cNvSpPr>
            <a:spLocks noGrp="1"/>
          </p:cNvSpPr>
          <p:nvPr>
            <p:ph type="body" sz="quarter" idx="13"/>
          </p:nvPr>
        </p:nvSpPr>
        <p:spPr>
          <a:xfrm>
            <a:off x="838200" y="850504"/>
            <a:ext cx="10515600" cy="361950"/>
          </a:xfrm>
          <a:noFill/>
        </p:spPr>
        <p:txBody>
          <a:bodyPr anchor="ctr">
            <a:noAutofit/>
          </a:bodyPr>
          <a:lstStyle>
            <a:lvl1pPr marL="0" indent="0" algn="l">
              <a:buNone/>
              <a:defRPr sz="2000">
                <a:solidFill>
                  <a:srgbClr val="58595B"/>
                </a:solidFill>
              </a:defRPr>
            </a:lvl1pPr>
          </a:lstStyle>
          <a:p>
            <a:pPr lvl="0"/>
            <a:r>
              <a:rPr lang="en-US"/>
              <a:t>Edit Master text styles</a:t>
            </a:r>
          </a:p>
        </p:txBody>
      </p:sp>
      <p:sp>
        <p:nvSpPr>
          <p:cNvPr id="9" name="Content Placeholder 2"/>
          <p:cNvSpPr>
            <a:spLocks noGrp="1"/>
          </p:cNvSpPr>
          <p:nvPr>
            <p:ph sz="half" idx="1"/>
          </p:nvPr>
        </p:nvSpPr>
        <p:spPr>
          <a:xfrm>
            <a:off x="838200" y="1628775"/>
            <a:ext cx="10515600" cy="45481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2056003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Transition Blu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1850" y="4503202"/>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10" y="6470556"/>
            <a:ext cx="914400" cy="248898"/>
          </a:xfrm>
          <a:prstGeom prst="rect">
            <a:avLst/>
          </a:prstGeom>
        </p:spPr>
      </p:pic>
      <p:sp>
        <p:nvSpPr>
          <p:cNvPr id="4" name="Date Placeholder 3"/>
          <p:cNvSpPr>
            <a:spLocks noGrp="1"/>
          </p:cNvSpPr>
          <p:nvPr>
            <p:ph type="dt" sz="half" idx="10"/>
          </p:nvPr>
        </p:nvSpPr>
        <p:spPr/>
        <p:txBody>
          <a:bodyPr/>
          <a:lstStyle>
            <a:lvl1pPr>
              <a:defRPr>
                <a:solidFill>
                  <a:schemeClr val="bg1"/>
                </a:solidFill>
              </a:defRPr>
            </a:lvl1pPr>
          </a:lstStyle>
          <a:p>
            <a:fld id="{FBD81F6B-C008-4C66-BD61-4BBE687FC954}" type="datetime4">
              <a:rPr lang="en-US" smtClean="0"/>
              <a:pPr/>
              <a:t>February 16, 2018</a:t>
            </a:fld>
            <a:endParaRPr lang="en-US" dirty="0"/>
          </a:p>
        </p:txBody>
      </p:sp>
      <p:sp>
        <p:nvSpPr>
          <p:cNvPr id="6" name="Footer Placeholder 5"/>
          <p:cNvSpPr>
            <a:spLocks noGrp="1"/>
          </p:cNvSpPr>
          <p:nvPr>
            <p:ph type="ftr" sz="quarter" idx="11"/>
          </p:nvPr>
        </p:nvSpPr>
        <p:spPr/>
        <p:txBody>
          <a:bodyPr/>
          <a:lstStyle>
            <a:lvl1pPr>
              <a:defRPr>
                <a:solidFill>
                  <a:schemeClr val="bg1"/>
                </a:solidFill>
              </a:defRPr>
            </a:lvl1pPr>
          </a:lstStyle>
          <a:p>
            <a:r>
              <a:rPr lang="en-US"/>
              <a:t>Micron Confidential</a:t>
            </a:r>
            <a:endParaRPr lang="en-US" dirty="0"/>
          </a:p>
        </p:txBody>
      </p:sp>
      <p:sp>
        <p:nvSpPr>
          <p:cNvPr id="7" name="Slide Number Placeholder 6"/>
          <p:cNvSpPr>
            <a:spLocks noGrp="1"/>
          </p:cNvSpPr>
          <p:nvPr>
            <p:ph type="sldNum" sz="quarter" idx="12"/>
          </p:nvPr>
        </p:nvSpPr>
        <p:spPr/>
        <p:txBody>
          <a:bodyPr/>
          <a:lstStyle>
            <a:lvl1pPr>
              <a:defRPr>
                <a:solidFill>
                  <a:schemeClr val="bg1"/>
                </a:solidFill>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540513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ransition Whit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noAutofit/>
          </a:bodyPr>
          <a:lstStyle>
            <a:lvl1pPr>
              <a:defRPr sz="6000">
                <a:solidFill>
                  <a:srgbClr val="0077C8"/>
                </a:solidFill>
              </a:defRPr>
            </a:lvl1pPr>
          </a:lstStyle>
          <a:p>
            <a:r>
              <a:rPr lang="en-US"/>
              <a:t>Click to edit Master title style</a:t>
            </a:r>
            <a:endParaRPr lang="en-US" dirty="0"/>
          </a:p>
        </p:txBody>
      </p:sp>
      <p:sp>
        <p:nvSpPr>
          <p:cNvPr id="4" name="Text Placeholder 2"/>
          <p:cNvSpPr>
            <a:spLocks noGrp="1"/>
          </p:cNvSpPr>
          <p:nvPr>
            <p:ph type="body" idx="1"/>
          </p:nvPr>
        </p:nvSpPr>
        <p:spPr>
          <a:xfrm>
            <a:off x="831850" y="4503202"/>
            <a:ext cx="10515600" cy="1500187"/>
          </a:xfrm>
        </p:spPr>
        <p:txBody>
          <a:bodyPr/>
          <a:lstStyle>
            <a:lvl1pPr marL="0" indent="0">
              <a:buNone/>
              <a:defRPr sz="2400">
                <a:solidFill>
                  <a:srgbClr val="58595B"/>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3" name="Date Placeholder 2"/>
          <p:cNvSpPr>
            <a:spLocks noGrp="1"/>
          </p:cNvSpPr>
          <p:nvPr>
            <p:ph type="dt" sz="half" idx="10"/>
          </p:nvPr>
        </p:nvSpPr>
        <p:spPr/>
        <p:txBody>
          <a:bodyPr/>
          <a:lstStyle/>
          <a:p>
            <a:fld id="{FBD81F6B-C008-4C66-BD61-4BBE687FC954}" type="datetime4">
              <a:rPr lang="en-US" smtClean="0"/>
              <a:t>February 16, 2018</a:t>
            </a:fld>
            <a:endParaRPr lang="en-US" dirty="0"/>
          </a:p>
        </p:txBody>
      </p:sp>
      <p:sp>
        <p:nvSpPr>
          <p:cNvPr id="5" name="Footer Placeholder 4"/>
          <p:cNvSpPr>
            <a:spLocks noGrp="1"/>
          </p:cNvSpPr>
          <p:nvPr>
            <p:ph type="ftr" sz="quarter" idx="11"/>
          </p:nvPr>
        </p:nvSpPr>
        <p:spPr/>
        <p:txBody>
          <a:bodyPr/>
          <a:lstStyle/>
          <a:p>
            <a:r>
              <a:rPr lang="en-US"/>
              <a:t>Micron Confidential</a:t>
            </a:r>
            <a:endParaRPr lang="en-US" dirty="0"/>
          </a:p>
        </p:txBody>
      </p:sp>
      <p:sp>
        <p:nvSpPr>
          <p:cNvPr id="6" name="Slide Number Placeholder 5"/>
          <p:cNvSpPr>
            <a:spLocks noGrp="1"/>
          </p:cNvSpPr>
          <p:nvPr>
            <p:ph type="sldNum" sz="quarter" idx="12"/>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2403292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 Vertical Image with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362701" y="276224"/>
            <a:ext cx="5553074" cy="3071813"/>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5" name="Picture Placeholder 4"/>
          <p:cNvSpPr>
            <a:spLocks noGrp="1"/>
          </p:cNvSpPr>
          <p:nvPr>
            <p:ph type="pic" sz="quarter" idx="10" hasCustomPrompt="1"/>
          </p:nvPr>
        </p:nvSpPr>
        <p:spPr>
          <a:xfrm>
            <a:off x="-1" y="0"/>
            <a:ext cx="6096001" cy="6858000"/>
          </a:xfrm>
        </p:spPr>
        <p:txBody>
          <a:bodyPr/>
          <a:lstStyle>
            <a:lvl1pPr marL="0" indent="0">
              <a:buNone/>
              <a:defRPr>
                <a:solidFill>
                  <a:schemeClr val="bg1"/>
                </a:solidFill>
              </a:defRPr>
            </a:lvl1pPr>
          </a:lstStyle>
          <a:p>
            <a:r>
              <a:rPr lang="en-US" dirty="0"/>
              <a:t>Image</a:t>
            </a:r>
          </a:p>
        </p:txBody>
      </p:sp>
      <p:sp>
        <p:nvSpPr>
          <p:cNvPr id="8" name="Text Placeholder 4"/>
          <p:cNvSpPr>
            <a:spLocks noGrp="1"/>
          </p:cNvSpPr>
          <p:nvPr>
            <p:ph type="body" sz="quarter" idx="11"/>
          </p:nvPr>
        </p:nvSpPr>
        <p:spPr>
          <a:xfrm>
            <a:off x="6362701" y="3429000"/>
            <a:ext cx="5553073" cy="2940269"/>
          </a:xfrm>
        </p:spPr>
        <p:txBody>
          <a:bodyP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Date Placeholder 2"/>
          <p:cNvSpPr>
            <a:spLocks noGrp="1"/>
          </p:cNvSpPr>
          <p:nvPr>
            <p:ph type="dt" sz="half" idx="12"/>
          </p:nvPr>
        </p:nvSpPr>
        <p:spPr>
          <a:xfrm>
            <a:off x="6363543" y="6412007"/>
            <a:ext cx="1710155" cy="365125"/>
          </a:xfrm>
        </p:spPr>
        <p:txBody>
          <a:bodyPr/>
          <a:lstStyle>
            <a:lvl1pPr algn="l">
              <a:defRPr/>
            </a:lvl1pPr>
          </a:lstStyle>
          <a:p>
            <a:fld id="{FF8E76A1-C759-4A05-82F0-D02F4D24734F}" type="datetime4">
              <a:rPr lang="en-US" smtClean="0"/>
              <a:t>February 16, 2018</a:t>
            </a:fld>
            <a:endParaRPr lang="en-US" dirty="0"/>
          </a:p>
        </p:txBody>
      </p:sp>
      <p:sp>
        <p:nvSpPr>
          <p:cNvPr id="4" name="Footer Placeholder 3"/>
          <p:cNvSpPr>
            <a:spLocks noGrp="1"/>
          </p:cNvSpPr>
          <p:nvPr>
            <p:ph type="ftr" sz="quarter" idx="13"/>
          </p:nvPr>
        </p:nvSpPr>
        <p:spPr/>
        <p:txBody>
          <a:bodyPr/>
          <a:lstStyle/>
          <a:p>
            <a:r>
              <a:rPr lang="en-US"/>
              <a:t>Micron Confidential</a:t>
            </a:r>
            <a:endParaRPr lang="en-US" dirty="0"/>
          </a:p>
        </p:txBody>
      </p:sp>
      <p:sp>
        <p:nvSpPr>
          <p:cNvPr id="6" name="Slide Number Placeholder 5"/>
          <p:cNvSpPr>
            <a:spLocks noGrp="1"/>
          </p:cNvSpPr>
          <p:nvPr>
            <p:ph type="sldNum" sz="quarter" idx="14"/>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314106021"/>
      </p:ext>
    </p:extLst>
  </p:cSld>
  <p:clrMapOvr>
    <a:masterClrMapping/>
  </p:clrMapOvr>
  <p:extLst mod="1">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3 Image with White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435365" y="378371"/>
            <a:ext cx="7480409" cy="2694901"/>
          </a:xfrm>
        </p:spPr>
        <p:txBody>
          <a:bodyPr anchor="b">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4435365" y="3142593"/>
            <a:ext cx="7480409" cy="3258206"/>
          </a:xfrm>
        </p:spPr>
        <p:txBody>
          <a:bodyPr anchor="t"/>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4"/>
          <p:cNvSpPr>
            <a:spLocks noGrp="1"/>
          </p:cNvSpPr>
          <p:nvPr>
            <p:ph type="pic" sz="quarter" idx="10" hasCustomPrompt="1"/>
          </p:nvPr>
        </p:nvSpPr>
        <p:spPr>
          <a:xfrm>
            <a:off x="0" y="0"/>
            <a:ext cx="4145280" cy="6858000"/>
          </a:xfrm>
        </p:spPr>
        <p:txBody>
          <a:bodyPr/>
          <a:lstStyle>
            <a:lvl1pPr marL="0" indent="0">
              <a:buNone/>
              <a:defRPr>
                <a:solidFill>
                  <a:schemeClr val="bg1"/>
                </a:solidFill>
              </a:defRPr>
            </a:lvl1pPr>
          </a:lstStyle>
          <a:p>
            <a:r>
              <a:rPr lang="en-US" dirty="0"/>
              <a:t>Image</a:t>
            </a:r>
          </a:p>
        </p:txBody>
      </p:sp>
      <p:sp>
        <p:nvSpPr>
          <p:cNvPr id="4" name="Date Placeholder 3"/>
          <p:cNvSpPr>
            <a:spLocks noGrp="1"/>
          </p:cNvSpPr>
          <p:nvPr>
            <p:ph type="dt" sz="half" idx="13"/>
          </p:nvPr>
        </p:nvSpPr>
        <p:spPr>
          <a:xfrm>
            <a:off x="4427734" y="6412007"/>
            <a:ext cx="1710155" cy="365125"/>
          </a:xfrm>
        </p:spPr>
        <p:txBody>
          <a:bodyPr/>
          <a:lstStyle>
            <a:lvl1pPr algn="l">
              <a:defRPr/>
            </a:lvl1pPr>
          </a:lstStyle>
          <a:p>
            <a:fld id="{00222DAE-BC52-44EA-BB87-16305683862E}" type="datetime4">
              <a:rPr lang="en-US" smtClean="0"/>
              <a:t>February 16, 2018</a:t>
            </a:fld>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9" name="Slide Number Placeholder 8"/>
          <p:cNvSpPr>
            <a:spLocks noGrp="1"/>
          </p:cNvSpPr>
          <p:nvPr>
            <p:ph type="sldNum" sz="quarter" idx="15"/>
          </p:nvPr>
        </p:nvSpPr>
        <p:spPr/>
        <p:txBody>
          <a:body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3388554700"/>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2 Vertical Gray with Content">
    <p:bg>
      <p:bgPr>
        <a:solidFill>
          <a:schemeClr val="bg1"/>
        </a:solidFill>
        <a:effectLst/>
      </p:bgPr>
    </p:bg>
    <p:spTree>
      <p:nvGrpSpPr>
        <p:cNvPr id="1" name=""/>
        <p:cNvGrpSpPr/>
        <p:nvPr/>
      </p:nvGrpSpPr>
      <p:grpSpPr>
        <a:xfrm>
          <a:off x="0" y="0"/>
          <a:ext cx="0" cy="0"/>
          <a:chOff x="0" y="0"/>
          <a:chExt cx="0" cy="0"/>
        </a:xfrm>
      </p:grpSpPr>
      <p:sp>
        <p:nvSpPr>
          <p:cNvPr id="3" name="Rectangle 2"/>
          <p:cNvSpPr/>
          <p:nvPr userDrawn="1"/>
        </p:nvSpPr>
        <p:spPr>
          <a:xfrm>
            <a:off x="6096000" y="0"/>
            <a:ext cx="6096000" cy="6858000"/>
          </a:xfrm>
          <a:prstGeom prst="rect">
            <a:avLst/>
          </a:prstGeom>
          <a:solidFill>
            <a:srgbClr val="D1D3D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310551" y="362309"/>
            <a:ext cx="5601239" cy="6038491"/>
          </a:xfrm>
        </p:spPr>
        <p:txBody>
          <a:bodyPr anchor="ctr">
            <a:noAutofit/>
          </a:bodyPr>
          <a:lstStyle>
            <a:lvl1pPr>
              <a:lnSpc>
                <a:spcPct val="70000"/>
              </a:lnSpc>
              <a:defRPr sz="6000">
                <a:solidFill>
                  <a:srgbClr val="0077C8"/>
                </a:solidFill>
              </a:defRPr>
            </a:lvl1pPr>
          </a:lstStyle>
          <a:p>
            <a:r>
              <a:rPr lang="en-US"/>
              <a:t>Click to edit Master title style</a:t>
            </a:r>
            <a:endParaRPr lang="en-US" dirty="0"/>
          </a:p>
        </p:txBody>
      </p:sp>
      <p:sp>
        <p:nvSpPr>
          <p:cNvPr id="7" name="Text Placeholder 4"/>
          <p:cNvSpPr>
            <a:spLocks noGrp="1"/>
          </p:cNvSpPr>
          <p:nvPr>
            <p:ph type="body" sz="quarter" idx="12"/>
          </p:nvPr>
        </p:nvSpPr>
        <p:spPr>
          <a:xfrm>
            <a:off x="6363543" y="362310"/>
            <a:ext cx="5552231" cy="6038490"/>
          </a:xfrm>
        </p:spPr>
        <p:txBody>
          <a:bodyPr anchor="ctr"/>
          <a:lstStyle>
            <a:lvl1pPr>
              <a:buClr>
                <a:srgbClr val="0077C8"/>
              </a:buClr>
              <a:defRPr>
                <a:solidFill>
                  <a:srgbClr val="58595B"/>
                </a:solidFill>
              </a:defRPr>
            </a:lvl1pPr>
            <a:lvl2pPr>
              <a:buClr>
                <a:srgbClr val="0077C8"/>
              </a:buClr>
              <a:defRPr>
                <a:solidFill>
                  <a:srgbClr val="58595B"/>
                </a:solidFill>
              </a:defRPr>
            </a:lvl2pPr>
            <a:lvl3pPr>
              <a:buClr>
                <a:srgbClr val="0077C8"/>
              </a:buClr>
              <a:defRPr>
                <a:solidFill>
                  <a:srgbClr val="58595B"/>
                </a:solidFill>
              </a:defRPr>
            </a:lvl3pPr>
            <a:lvl4pPr>
              <a:buClr>
                <a:srgbClr val="0077C8"/>
              </a:buClr>
              <a:defRPr>
                <a:solidFill>
                  <a:srgbClr val="58595B"/>
                </a:solidFill>
              </a:defRPr>
            </a:lvl4pPr>
            <a:lvl5pPr>
              <a:buClr>
                <a:srgbClr val="0077C8"/>
              </a:buClr>
              <a:defRPr>
                <a:solidFill>
                  <a:srgbClr val="58595B"/>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4"/>
          </p:nvPr>
        </p:nvSpPr>
        <p:spPr/>
        <p:txBody>
          <a:bodyPr/>
          <a:lstStyle/>
          <a:p>
            <a:r>
              <a:rPr lang="en-US"/>
              <a:t>Micron Confidential</a:t>
            </a:r>
            <a:endParaRPr lang="en-US" dirty="0"/>
          </a:p>
        </p:txBody>
      </p:sp>
      <p:sp>
        <p:nvSpPr>
          <p:cNvPr id="8" name="Slide Number Placeholder 7"/>
          <p:cNvSpPr>
            <a:spLocks noGrp="1"/>
          </p:cNvSpPr>
          <p:nvPr>
            <p:ph type="sldNum" sz="quarter" idx="15"/>
          </p:nvPr>
        </p:nvSpPr>
        <p:spPr/>
        <p:txBody>
          <a:bodyPr/>
          <a:lstStyle/>
          <a:p>
            <a:fld id="{B7E7695C-FCF1-4AA0-9B93-7941FED13DC4}" type="slidenum">
              <a:rPr lang="en-US" smtClean="0"/>
              <a:pPr/>
              <a:t>‹#›</a:t>
            </a:fld>
            <a:endParaRPr lang="en-US" dirty="0"/>
          </a:p>
        </p:txBody>
      </p:sp>
      <p:sp>
        <p:nvSpPr>
          <p:cNvPr id="10" name="Date Placeholder 2"/>
          <p:cNvSpPr>
            <a:spLocks noGrp="1"/>
          </p:cNvSpPr>
          <p:nvPr>
            <p:ph type="dt" sz="half" idx="16"/>
          </p:nvPr>
        </p:nvSpPr>
        <p:spPr>
          <a:xfrm>
            <a:off x="6363543" y="6412007"/>
            <a:ext cx="1710155" cy="365125"/>
          </a:xfrm>
        </p:spPr>
        <p:txBody>
          <a:bodyPr/>
          <a:lstStyle>
            <a:lvl1pPr algn="l">
              <a:defRPr/>
            </a:lvl1pPr>
          </a:lstStyle>
          <a:p>
            <a:fld id="{C2D750BE-7BF8-418F-A307-BC5A93F9A190}" type="datetime4">
              <a:rPr lang="en-US" smtClean="0"/>
              <a:t>February 16, 2018</a:t>
            </a:fld>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3221985201"/>
      </p:ext>
    </p:extLst>
  </p:cSld>
  <p:clrMapOvr>
    <a:masterClrMapping/>
  </p:clrMapOvr>
  <p:extLst mod="1">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7.xml"/><Relationship Id="rId7" Type="http://schemas.openxmlformats.org/officeDocument/2006/relationships/theme" Target="../theme/theme2.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5" Type="http://schemas.openxmlformats.org/officeDocument/2006/relationships/slideLayout" Target="../slideLayouts/slideLayout29.xml"/><Relationship Id="rId4"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FBD81F6B-C008-4C66-BD61-4BBE687FC954}" type="datetime4">
              <a:rPr lang="en-US" smtClean="0"/>
              <a:t>February 16, 2018</a:t>
            </a:fld>
            <a:endParaRPr lang="en-US" dirty="0"/>
          </a:p>
        </p:txBody>
      </p:sp>
      <p:sp>
        <p:nvSpPr>
          <p:cNvPr id="5"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6"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pic>
        <p:nvPicPr>
          <p:cNvPr id="8" name="Picture 7"/>
          <p:cNvPicPr>
            <a:picLocks noChangeAspect="1"/>
          </p:cNvPicPr>
          <p:nvPr userDrawn="1"/>
        </p:nvPicPr>
        <p:blipFill>
          <a:blip r:embed="rId26">
            <a:extLst>
              <a:ext uri="{28A0092B-C50C-407E-A947-70E740481C1C}">
                <a14:useLocalDpi xmlns:a14="http://schemas.microsoft.com/office/drawing/2010/main" val="0"/>
              </a:ext>
            </a:extLst>
          </a:blip>
          <a:stretch>
            <a:fillRect/>
          </a:stretch>
        </p:blipFill>
        <p:spPr>
          <a:xfrm>
            <a:off x="10904472" y="6470076"/>
            <a:ext cx="914400" cy="248898"/>
          </a:xfrm>
          <a:prstGeom prst="rect">
            <a:avLst/>
          </a:prstGeom>
        </p:spPr>
      </p:pic>
    </p:spTree>
    <p:extLst>
      <p:ext uri="{BB962C8B-B14F-4D97-AF65-F5344CB8AC3E}">
        <p14:creationId xmlns:p14="http://schemas.microsoft.com/office/powerpoint/2010/main" val="2600061659"/>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50" r:id="rId3"/>
    <p:sldLayoutId id="2147483673" r:id="rId4"/>
    <p:sldLayoutId id="2147483651" r:id="rId5"/>
    <p:sldLayoutId id="2147483661" r:id="rId6"/>
    <p:sldLayoutId id="2147483662" r:id="rId7"/>
    <p:sldLayoutId id="2147483701" r:id="rId8"/>
    <p:sldLayoutId id="2147483691" r:id="rId9"/>
    <p:sldLayoutId id="2147483697" r:id="rId10"/>
    <p:sldLayoutId id="2147483698" r:id="rId11"/>
    <p:sldLayoutId id="2147483692" r:id="rId12"/>
    <p:sldLayoutId id="2147483693" r:id="rId13"/>
    <p:sldLayoutId id="2147483695" r:id="rId14"/>
    <p:sldLayoutId id="2147483696" r:id="rId15"/>
    <p:sldLayoutId id="2147483672" r:id="rId16"/>
    <p:sldLayoutId id="2147483652" r:id="rId17"/>
    <p:sldLayoutId id="2147483668" r:id="rId18"/>
    <p:sldLayoutId id="2147483671" r:id="rId19"/>
    <p:sldLayoutId id="2147483654" r:id="rId20"/>
    <p:sldLayoutId id="2147483675" r:id="rId21"/>
    <p:sldLayoutId id="2147483655" r:id="rId22"/>
    <p:sldLayoutId id="2147483674" r:id="rId23"/>
    <p:sldLayoutId id="2147483700" r:id="rId24"/>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6"/>
            <a:ext cx="10515600" cy="628788"/>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2" descr="https://www.micron.com/~/media/brand-portal/brand-portal-logos/micron-logo_blue_rgb.png"/>
          <p:cNvPicPr>
            <a:picLocks noChangeAspect="1" noChangeArrowheads="1"/>
          </p:cNvPicPr>
          <p:nvPr userDrawn="1"/>
        </p:nvPicPr>
        <p:blipFill>
          <a:blip r:embed="rId8" cstate="screen">
            <a:extLst>
              <a:ext uri="{28A0092B-C50C-407E-A947-70E740481C1C}">
                <a14:useLocalDpi xmlns:a14="http://schemas.microsoft.com/office/drawing/2010/main"/>
              </a:ext>
            </a:extLst>
          </a:blip>
          <a:srcRect/>
          <a:stretch>
            <a:fillRect/>
          </a:stretch>
        </p:blipFill>
        <p:spPr bwMode="auto">
          <a:xfrm>
            <a:off x="10896600" y="6470119"/>
            <a:ext cx="914400" cy="248898"/>
          </a:xfrm>
          <a:prstGeom prst="rect">
            <a:avLst/>
          </a:prstGeom>
          <a:noFill/>
          <a:extLst>
            <a:ext uri="{909E8E84-426E-40DD-AFC4-6F175D3DCCD1}">
              <a14:hiddenFill xmlns:a14="http://schemas.microsoft.com/office/drawing/2010/main">
                <a:solidFill>
                  <a:srgbClr val="FFFFFF"/>
                </a:solidFill>
              </a14:hiddenFill>
            </a:ext>
          </a:extLst>
        </p:spPr>
      </p:pic>
      <p:sp>
        <p:nvSpPr>
          <p:cNvPr id="12" name="Date Placeholder 3"/>
          <p:cNvSpPr>
            <a:spLocks noGrp="1"/>
          </p:cNvSpPr>
          <p:nvPr>
            <p:ph type="dt" sz="half" idx="2"/>
          </p:nvPr>
        </p:nvSpPr>
        <p:spPr>
          <a:xfrm>
            <a:off x="5244858" y="6412007"/>
            <a:ext cx="1710155" cy="365125"/>
          </a:xfrm>
          <a:prstGeom prst="rect">
            <a:avLst/>
          </a:prstGeom>
        </p:spPr>
        <p:txBody>
          <a:bodyPr vert="horz" lIns="91440" tIns="45720" rIns="91440" bIns="45720" rtlCol="0" anchor="ctr"/>
          <a:lstStyle>
            <a:lvl1pPr algn="ctr">
              <a:defRPr sz="900">
                <a:solidFill>
                  <a:srgbClr val="58595B"/>
                </a:solidFill>
                <a:latin typeface="Arial" panose="020B0604020202020204" pitchFamily="34" charset="0"/>
                <a:cs typeface="Arial" panose="020B0604020202020204" pitchFamily="34" charset="0"/>
              </a:defRPr>
            </a:lvl1pPr>
          </a:lstStyle>
          <a:p>
            <a:fld id="{3F1D63C9-FED7-4316-973C-E2599C7A9F93}" type="datetime4">
              <a:rPr lang="en-US" smtClean="0"/>
              <a:t>February 16, 2018</a:t>
            </a:fld>
            <a:endParaRPr lang="en-US" dirty="0"/>
          </a:p>
        </p:txBody>
      </p:sp>
      <p:sp>
        <p:nvSpPr>
          <p:cNvPr id="13" name="Footer Placeholder 4"/>
          <p:cNvSpPr>
            <a:spLocks noGrp="1"/>
          </p:cNvSpPr>
          <p:nvPr>
            <p:ph type="ftr" sz="quarter" idx="3"/>
          </p:nvPr>
        </p:nvSpPr>
        <p:spPr>
          <a:xfrm>
            <a:off x="838199" y="6412006"/>
            <a:ext cx="1387415" cy="365125"/>
          </a:xfrm>
          <a:prstGeom prst="rect">
            <a:avLst/>
          </a:prstGeom>
        </p:spPr>
        <p:txBody>
          <a:bodyPr vert="horz" lIns="91440" tIns="45720" rIns="91440" bIns="45720" rtlCol="0" anchor="ctr"/>
          <a:lstStyle>
            <a:lvl1pPr algn="l">
              <a:defRPr sz="900">
                <a:solidFill>
                  <a:srgbClr val="58595B"/>
                </a:solidFill>
                <a:latin typeface="Arial" panose="020B0604020202020204" pitchFamily="34" charset="0"/>
                <a:cs typeface="Arial" panose="020B0604020202020204" pitchFamily="34" charset="0"/>
              </a:defRPr>
            </a:lvl1pPr>
          </a:lstStyle>
          <a:p>
            <a:r>
              <a:rPr lang="en-US" dirty="0"/>
              <a:t>Micron Confidential</a:t>
            </a:r>
          </a:p>
        </p:txBody>
      </p:sp>
      <p:sp>
        <p:nvSpPr>
          <p:cNvPr id="14" name="Slide Number Placeholder 5"/>
          <p:cNvSpPr>
            <a:spLocks noGrp="1"/>
          </p:cNvSpPr>
          <p:nvPr>
            <p:ph type="sldNum" sz="quarter" idx="4"/>
          </p:nvPr>
        </p:nvSpPr>
        <p:spPr>
          <a:xfrm>
            <a:off x="1" y="6412007"/>
            <a:ext cx="838198" cy="365125"/>
          </a:xfrm>
          <a:prstGeom prst="rect">
            <a:avLst/>
          </a:prstGeom>
        </p:spPr>
        <p:txBody>
          <a:bodyPr vert="horz" lIns="91440" tIns="45720" rIns="91440" bIns="45720" rtlCol="0" anchor="ctr"/>
          <a:lstStyle>
            <a:lvl1pPr algn="ctr">
              <a:defRPr sz="1100" b="1">
                <a:solidFill>
                  <a:srgbClr val="58595B"/>
                </a:solidFill>
                <a:latin typeface="Arial" panose="020B0604020202020204" pitchFamily="34" charset="0"/>
                <a:cs typeface="Arial" panose="020B0604020202020204" pitchFamily="34" charset="0"/>
              </a:defRPr>
            </a:lvl1pPr>
          </a:lstStyle>
          <a:p>
            <a:fld id="{B7E7695C-FCF1-4AA0-9B93-7941FED13DC4}" type="slidenum">
              <a:rPr lang="en-US" smtClean="0"/>
              <a:pPr/>
              <a:t>‹#›</a:t>
            </a:fld>
            <a:endParaRPr lang="en-US" dirty="0"/>
          </a:p>
        </p:txBody>
      </p:sp>
    </p:spTree>
    <p:extLst>
      <p:ext uri="{BB962C8B-B14F-4D97-AF65-F5344CB8AC3E}">
        <p14:creationId xmlns:p14="http://schemas.microsoft.com/office/powerpoint/2010/main" val="1269711580"/>
      </p:ext>
    </p:extLst>
  </p:cSld>
  <p:clrMap bg1="lt1" tx1="dk1" bg2="lt2" tx2="dk2" accent1="accent1" accent2="accent2" accent3="accent3" accent4="accent4" accent5="accent5" accent6="accent6" hlink="hlink" folHlink="folHlink"/>
  <p:sldLayoutIdLst>
    <p:sldLayoutId id="2147483678" r:id="rId1"/>
    <p:sldLayoutId id="2147483680" r:id="rId2"/>
    <p:sldLayoutId id="2147483687" r:id="rId3"/>
    <p:sldLayoutId id="2147483681" r:id="rId4"/>
    <p:sldLayoutId id="2147483683" r:id="rId5"/>
    <p:sldLayoutId id="2147483688" r:id="rId6"/>
  </p:sldLayoutIdLst>
  <p:hf hdr="0" dt="0"/>
  <p:txStyles>
    <p:titleStyle>
      <a:lvl1pPr algn="l" defTabSz="914400" rtl="0" eaLnBrk="1" latinLnBrk="0" hangingPunct="1">
        <a:lnSpc>
          <a:spcPct val="90000"/>
        </a:lnSpc>
        <a:spcBef>
          <a:spcPct val="0"/>
        </a:spcBef>
        <a:buNone/>
        <a:defRPr sz="3200" b="1" kern="1200" spc="-150">
          <a:solidFill>
            <a:srgbClr val="58595B"/>
          </a:solidFill>
          <a:latin typeface="+mj-lt"/>
          <a:ea typeface="+mj-ea"/>
          <a:cs typeface="+mj-cs"/>
        </a:defRPr>
      </a:lvl1pPr>
    </p:titleStyle>
    <p:bodyStyle>
      <a:lvl1pPr marL="228600" indent="-22860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2860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2860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2860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2860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0.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endParaRPr lang="en-US"/>
          </a:p>
        </p:txBody>
      </p:sp>
      <p:sp>
        <p:nvSpPr>
          <p:cNvPr id="3" name="Text Placeholder 2"/>
          <p:cNvSpPr>
            <a:spLocks noGrp="1"/>
          </p:cNvSpPr>
          <p:nvPr>
            <p:ph type="body" sz="quarter" idx="10"/>
          </p:nvPr>
        </p:nvSpPr>
        <p:spPr/>
        <p:txBody>
          <a:bodyPr/>
          <a:lstStyle/>
          <a:p>
            <a:endParaRPr lang="en-US"/>
          </a:p>
        </p:txBody>
      </p:sp>
      <p:sp>
        <p:nvSpPr>
          <p:cNvPr id="4" name="Title 3"/>
          <p:cNvSpPr>
            <a:spLocks noGrp="1"/>
          </p:cNvSpPr>
          <p:nvPr>
            <p:ph type="ctrTitle"/>
          </p:nvPr>
        </p:nvSpPr>
        <p:spPr/>
        <p:txBody>
          <a:bodyPr/>
          <a:lstStyle/>
          <a:p>
            <a:r>
              <a:rPr lang="en-US" dirty="0"/>
              <a:t>0176312 SR71B</a:t>
            </a:r>
          </a:p>
        </p:txBody>
      </p:sp>
    </p:spTree>
    <p:extLst>
      <p:ext uri="{BB962C8B-B14F-4D97-AF65-F5344CB8AC3E}">
        <p14:creationId xmlns:p14="http://schemas.microsoft.com/office/powerpoint/2010/main" val="1770666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Summary</a:t>
            </a:r>
          </a:p>
        </p:txBody>
      </p:sp>
      <p:sp>
        <p:nvSpPr>
          <p:cNvPr id="6" name="Content Placeholder 5"/>
          <p:cNvSpPr>
            <a:spLocks noGrp="1"/>
          </p:cNvSpPr>
          <p:nvPr>
            <p:ph sz="half" idx="1"/>
          </p:nvPr>
        </p:nvSpPr>
        <p:spPr>
          <a:xfrm>
            <a:off x="838200" y="993914"/>
            <a:ext cx="10515600" cy="4729163"/>
          </a:xfrm>
        </p:spPr>
        <p:txBody>
          <a:bodyPr/>
          <a:lstStyle/>
          <a:p>
            <a:r>
              <a:rPr lang="en-US" dirty="0"/>
              <a:t>Lot with some marginality for BL leakage</a:t>
            </a:r>
            <a:br>
              <a:rPr lang="en-US" dirty="0"/>
            </a:br>
            <a:r>
              <a:rPr lang="en-US" dirty="0">
                <a:sym typeface="Wingdings" panose="05000000000000000000" pitchFamily="2" charset="2"/>
              </a:rPr>
              <a:t>Screening was not 100% effective and some dice were not working properly during array characterization flow</a:t>
            </a:r>
          </a:p>
          <a:p>
            <a:r>
              <a:rPr lang="en-US" dirty="0">
                <a:sym typeface="Wingdings" panose="05000000000000000000" pitchFamily="2" charset="2"/>
              </a:rPr>
              <a:t>Misalignment of some POR metrics </a:t>
            </a:r>
            <a:r>
              <a:rPr lang="en-US" dirty="0" err="1">
                <a:sym typeface="Wingdings" panose="05000000000000000000" pitchFamily="2" charset="2"/>
              </a:rPr>
              <a:t>wrt</a:t>
            </a:r>
            <a:r>
              <a:rPr lang="en-US" dirty="0">
                <a:sym typeface="Wingdings" panose="05000000000000000000" pitchFamily="2" charset="2"/>
              </a:rPr>
              <a:t> previous lots, group to group comparison still valid</a:t>
            </a:r>
          </a:p>
        </p:txBody>
      </p:sp>
      <p:sp>
        <p:nvSpPr>
          <p:cNvPr id="7" name="Footer Placeholder 6"/>
          <p:cNvSpPr>
            <a:spLocks noGrp="1"/>
          </p:cNvSpPr>
          <p:nvPr>
            <p:ph type="ftr" sz="quarter" idx="11"/>
          </p:nvPr>
        </p:nvSpPr>
        <p:spPr/>
        <p:txBody>
          <a:bodyPr/>
          <a:lstStyle/>
          <a:p>
            <a:r>
              <a:rPr lang="en-US"/>
              <a:t>Micron Confidential</a:t>
            </a:r>
          </a:p>
        </p:txBody>
      </p:sp>
      <p:sp>
        <p:nvSpPr>
          <p:cNvPr id="8" name="Slide Number Placeholder 7"/>
          <p:cNvSpPr>
            <a:spLocks noGrp="1"/>
          </p:cNvSpPr>
          <p:nvPr>
            <p:ph type="sldNum" sz="quarter" idx="12"/>
          </p:nvPr>
        </p:nvSpPr>
        <p:spPr/>
        <p:txBody>
          <a:bodyPr/>
          <a:lstStyle/>
          <a:p>
            <a:fld id="{B7E7695C-FCF1-4AA0-9B93-7941FED13DC4}" type="slidenum">
              <a:rPr lang="en-US" smtClean="0"/>
              <a:t>2</a:t>
            </a:fld>
            <a:endParaRPr lang="en-US"/>
          </a:p>
        </p:txBody>
      </p:sp>
      <p:graphicFrame>
        <p:nvGraphicFramePr>
          <p:cNvPr id="9" name="Table 8"/>
          <p:cNvGraphicFramePr>
            <a:graphicFrameLocks noGrp="1"/>
          </p:cNvGraphicFramePr>
          <p:nvPr>
            <p:extLst>
              <p:ext uri="{D42A27DB-BD31-4B8C-83A1-F6EECF244321}">
                <p14:modId xmlns:p14="http://schemas.microsoft.com/office/powerpoint/2010/main" val="1720780246"/>
              </p:ext>
            </p:extLst>
          </p:nvPr>
        </p:nvGraphicFramePr>
        <p:xfrm>
          <a:off x="760609" y="3202949"/>
          <a:ext cx="10453700" cy="1909728"/>
        </p:xfrm>
        <a:graphic>
          <a:graphicData uri="http://schemas.openxmlformats.org/drawingml/2006/table">
            <a:tbl>
              <a:tblPr firstRow="1" bandRow="1">
                <a:tableStyleId>{5C22544A-7EE6-4342-B048-85BDC9FD1C3A}</a:tableStyleId>
              </a:tblPr>
              <a:tblGrid>
                <a:gridCol w="1222744">
                  <a:extLst>
                    <a:ext uri="{9D8B030D-6E8A-4147-A177-3AD203B41FA5}">
                      <a16:colId xmlns:a16="http://schemas.microsoft.com/office/drawing/2014/main" val="20000"/>
                    </a:ext>
                  </a:extLst>
                </a:gridCol>
                <a:gridCol w="4737335">
                  <a:extLst>
                    <a:ext uri="{9D8B030D-6E8A-4147-A177-3AD203B41FA5}">
                      <a16:colId xmlns:a16="http://schemas.microsoft.com/office/drawing/2014/main" val="20001"/>
                    </a:ext>
                  </a:extLst>
                </a:gridCol>
                <a:gridCol w="1554480">
                  <a:extLst>
                    <a:ext uri="{9D8B030D-6E8A-4147-A177-3AD203B41FA5}">
                      <a16:colId xmlns:a16="http://schemas.microsoft.com/office/drawing/2014/main" val="2506403362"/>
                    </a:ext>
                  </a:extLst>
                </a:gridCol>
                <a:gridCol w="1436914">
                  <a:extLst>
                    <a:ext uri="{9D8B030D-6E8A-4147-A177-3AD203B41FA5}">
                      <a16:colId xmlns:a16="http://schemas.microsoft.com/office/drawing/2014/main" val="1213100360"/>
                    </a:ext>
                  </a:extLst>
                </a:gridCol>
                <a:gridCol w="1502227">
                  <a:extLst>
                    <a:ext uri="{9D8B030D-6E8A-4147-A177-3AD203B41FA5}">
                      <a16:colId xmlns:a16="http://schemas.microsoft.com/office/drawing/2014/main" val="20004"/>
                    </a:ext>
                  </a:extLst>
                </a:gridCol>
              </a:tblGrid>
              <a:tr h="350357">
                <a:tc>
                  <a:txBody>
                    <a:bodyPr/>
                    <a:lstStyle/>
                    <a:p>
                      <a:pPr algn="ctr"/>
                      <a:r>
                        <a:rPr lang="en-US" sz="1800" dirty="0">
                          <a:latin typeface="+mn-lt"/>
                        </a:rPr>
                        <a:t>Trial</a:t>
                      </a:r>
                    </a:p>
                  </a:txBody>
                  <a:tcPr/>
                </a:tc>
                <a:tc>
                  <a:txBody>
                    <a:bodyPr/>
                    <a:lstStyle/>
                    <a:p>
                      <a:pPr algn="ctr"/>
                      <a:r>
                        <a:rPr lang="en-US" sz="1800" dirty="0">
                          <a:latin typeface="+mn-lt"/>
                        </a:rPr>
                        <a:t>Cell stack</a:t>
                      </a:r>
                    </a:p>
                  </a:txBody>
                  <a:tcPr/>
                </a:tc>
                <a:tc>
                  <a:txBody>
                    <a:bodyPr/>
                    <a:lstStyle/>
                    <a:p>
                      <a:pPr algn="ctr"/>
                      <a:r>
                        <a:rPr lang="en-US" sz="1800" dirty="0" err="1">
                          <a:latin typeface="+mn-lt"/>
                        </a:rPr>
                        <a:t>WSiN</a:t>
                      </a:r>
                      <a:r>
                        <a:rPr lang="en-US" sz="1800" baseline="0" dirty="0">
                          <a:latin typeface="+mn-lt"/>
                        </a:rPr>
                        <a:t> @ WL</a:t>
                      </a:r>
                      <a:endParaRPr lang="en-US" sz="1800" dirty="0">
                        <a:latin typeface="+mn-lt"/>
                      </a:endParaRP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err="1">
                          <a:latin typeface="+mn-lt"/>
                        </a:rPr>
                        <a:t>WSiN</a:t>
                      </a:r>
                      <a:r>
                        <a:rPr lang="en-US" sz="1800" baseline="0" dirty="0">
                          <a:latin typeface="+mn-lt"/>
                        </a:rPr>
                        <a:t> @ BL</a:t>
                      </a:r>
                      <a:endParaRPr lang="en-US" sz="1800" dirty="0">
                        <a:latin typeface="+mn-lt"/>
                      </a:endParaRPr>
                    </a:p>
                  </a:txBody>
                  <a:tcPr/>
                </a:tc>
                <a:tc>
                  <a:txBody>
                    <a:bodyPr/>
                    <a:lstStyle/>
                    <a:p>
                      <a:pPr algn="ctr"/>
                      <a:r>
                        <a:rPr lang="en-US" sz="1800" dirty="0" err="1">
                          <a:latin typeface="+mn-lt"/>
                        </a:rPr>
                        <a:t>Wf</a:t>
                      </a:r>
                      <a:endParaRPr lang="en-US" sz="1800" dirty="0">
                        <a:latin typeface="+mn-lt"/>
                      </a:endParaRPr>
                    </a:p>
                  </a:txBody>
                  <a:tcPr/>
                </a:tc>
                <a:extLst>
                  <a:ext uri="{0D108BD9-81ED-4DB2-BD59-A6C34878D82A}">
                    <a16:rowId xmlns:a16="http://schemas.microsoft.com/office/drawing/2014/main" val="10000"/>
                  </a:ext>
                </a:extLst>
              </a:tr>
              <a:tr h="376455">
                <a:tc>
                  <a:txBody>
                    <a:bodyPr/>
                    <a:lstStyle/>
                    <a:p>
                      <a:pPr algn="ctr"/>
                      <a:r>
                        <a:rPr lang="en-US" sz="1800" dirty="0">
                          <a:latin typeface="+mn-lt"/>
                        </a:rPr>
                        <a:t>1C</a:t>
                      </a:r>
                    </a:p>
                  </a:txBody>
                  <a:tcPr anchor="ctr"/>
                </a:tc>
                <a:tc>
                  <a:txBody>
                    <a:bodyPr/>
                    <a:lstStyle/>
                    <a:p>
                      <a:pPr algn="ctr"/>
                      <a:r>
                        <a:rPr lang="en-US" sz="1800" dirty="0">
                          <a:latin typeface="+mn-lt"/>
                        </a:rPr>
                        <a:t>22nn ver12+2%</a:t>
                      </a:r>
                      <a:r>
                        <a:rPr lang="en-US" sz="1800" baseline="0" dirty="0">
                          <a:latin typeface="+mn-lt"/>
                        </a:rPr>
                        <a:t> In + T&amp;B </a:t>
                      </a:r>
                      <a:r>
                        <a:rPr lang="en-US" sz="1800" baseline="0" dirty="0" err="1">
                          <a:latin typeface="+mn-lt"/>
                        </a:rPr>
                        <a:t>AlOx</a:t>
                      </a:r>
                      <a:endParaRPr lang="en-US" sz="1800" dirty="0">
                        <a:latin typeface="+mn-lt"/>
                      </a:endParaRPr>
                    </a:p>
                  </a:txBody>
                  <a:tcPr anchor="ctr"/>
                </a:tc>
                <a:tc>
                  <a:txBody>
                    <a:bodyPr/>
                    <a:lstStyle/>
                    <a:p>
                      <a:pPr algn="ctr"/>
                      <a:r>
                        <a:rPr lang="en-US" sz="1800" dirty="0">
                          <a:latin typeface="+mn-lt"/>
                        </a:rPr>
                        <a:t>Yes</a:t>
                      </a:r>
                    </a:p>
                  </a:txBody>
                  <a:tcPr anchor="ctr"/>
                </a:tc>
                <a:tc>
                  <a:txBody>
                    <a:bodyPr/>
                    <a:lstStyle/>
                    <a:p>
                      <a:pPr algn="ctr"/>
                      <a:r>
                        <a:rPr lang="en-US" sz="1800" dirty="0">
                          <a:latin typeface="+mn-lt"/>
                        </a:rPr>
                        <a:t>Yes </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2,4,5,15</a:t>
                      </a:r>
                    </a:p>
                  </a:txBody>
                  <a:tcPr anchor="ctr"/>
                </a:tc>
                <a:extLst>
                  <a:ext uri="{0D108BD9-81ED-4DB2-BD59-A6C34878D82A}">
                    <a16:rowId xmlns:a16="http://schemas.microsoft.com/office/drawing/2014/main" val="10001"/>
                  </a:ext>
                </a:extLst>
              </a:tr>
              <a:tr h="389171">
                <a:tc>
                  <a:txBody>
                    <a:bodyPr/>
                    <a:lstStyle/>
                    <a:p>
                      <a:pPr algn="ctr"/>
                      <a:r>
                        <a:rPr lang="en-US" sz="18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22nn ver12+2% In + T&amp;B </a:t>
                      </a:r>
                      <a:r>
                        <a:rPr kumimoji="0" lang="en-US" sz="1800" b="0" i="0" u="none" strike="noStrike" kern="1200" cap="none" spc="0" normalizeH="0" baseline="0" noProof="0" dirty="0" err="1">
                          <a:ln>
                            <a:noFill/>
                          </a:ln>
                          <a:solidFill>
                            <a:srgbClr val="58595B"/>
                          </a:solidFill>
                          <a:effectLst/>
                          <a:uLnTx/>
                          <a:uFillTx/>
                          <a:latin typeface="+mn-lt"/>
                          <a:ea typeface="+mn-ea"/>
                          <a:cs typeface="+mn-cs"/>
                        </a:rPr>
                        <a:t>AlOx</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Yes</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8,9,11</a:t>
                      </a:r>
                    </a:p>
                  </a:txBody>
                  <a:tcPr anchor="ctr"/>
                </a:tc>
                <a:extLst>
                  <a:ext uri="{0D108BD9-81ED-4DB2-BD59-A6C34878D82A}">
                    <a16:rowId xmlns:a16="http://schemas.microsoft.com/office/drawing/2014/main" val="10002"/>
                  </a:ext>
                </a:extLst>
              </a:tr>
              <a:tr h="389171">
                <a:tc>
                  <a:txBody>
                    <a:bodyPr/>
                    <a:lstStyle/>
                    <a:p>
                      <a:pPr algn="ctr"/>
                      <a:r>
                        <a:rPr lang="en-US" sz="18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58595B"/>
                          </a:solidFill>
                          <a:effectLst/>
                          <a:uLnTx/>
                          <a:uFillTx/>
                          <a:latin typeface="+mn-lt"/>
                          <a:ea typeface="+mn-ea"/>
                          <a:cs typeface="+mn-cs"/>
                        </a:rPr>
                        <a:t>22nn ver12+2% In + T&amp;B AlOx</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Yes</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No</a:t>
                      </a:r>
                    </a:p>
                  </a:txBody>
                  <a:tcPr anchor="ctr"/>
                </a:tc>
                <a:tc>
                  <a:txBody>
                    <a:bodyPr/>
                    <a:lstStyle/>
                    <a:p>
                      <a:pPr marL="0" algn="ctr" defTabSz="1219080" rtl="0" eaLnBrk="1" latinLnBrk="0" hangingPunct="1"/>
                      <a:r>
                        <a:rPr lang="en-US" sz="1800" kern="1200" dirty="0">
                          <a:solidFill>
                            <a:srgbClr val="FF0000"/>
                          </a:solidFill>
                          <a:latin typeface="+mn-lt"/>
                          <a:ea typeface="+mn-ea"/>
                          <a:cs typeface="+mn-cs"/>
                        </a:rPr>
                        <a:t>6,</a:t>
                      </a:r>
                      <a:r>
                        <a:rPr lang="en-US" sz="1800" kern="1200" dirty="0">
                          <a:solidFill>
                            <a:schemeClr val="dk1"/>
                          </a:solidFill>
                          <a:latin typeface="+mn-lt"/>
                          <a:ea typeface="+mn-ea"/>
                          <a:cs typeface="+mn-cs"/>
                        </a:rPr>
                        <a:t>10,13,14</a:t>
                      </a:r>
                    </a:p>
                  </a:txBody>
                  <a:tcPr anchor="ctr"/>
                </a:tc>
                <a:extLst>
                  <a:ext uri="{0D108BD9-81ED-4DB2-BD59-A6C34878D82A}">
                    <a16:rowId xmlns:a16="http://schemas.microsoft.com/office/drawing/2014/main" val="10003"/>
                  </a:ext>
                </a:extLst>
              </a:tr>
              <a:tr h="389171">
                <a:tc>
                  <a:txBody>
                    <a:bodyPr/>
                    <a:lstStyle/>
                    <a:p>
                      <a:pPr algn="ctr"/>
                      <a:r>
                        <a:rPr lang="en-US" sz="18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22nn ver12+2% In + T&amp;B </a:t>
                      </a:r>
                      <a:r>
                        <a:rPr kumimoji="0" lang="en-US" sz="1800" b="0" i="0" u="none" strike="noStrike" kern="1200" cap="none" spc="0" normalizeH="0" baseline="0" noProof="0" dirty="0" err="1">
                          <a:ln>
                            <a:noFill/>
                          </a:ln>
                          <a:solidFill>
                            <a:srgbClr val="58595B"/>
                          </a:solidFill>
                          <a:effectLst/>
                          <a:uLnTx/>
                          <a:uFillTx/>
                          <a:latin typeface="+mn-lt"/>
                          <a:ea typeface="+mn-ea"/>
                          <a:cs typeface="+mn-cs"/>
                        </a:rPr>
                        <a:t>AlOx</a:t>
                      </a:r>
                      <a:endParaRPr kumimoji="0" lang="en-US" sz="18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800" dirty="0">
                          <a:latin typeface="+mn-lt"/>
                        </a:rPr>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58595B"/>
                          </a:solidFill>
                          <a:effectLst/>
                          <a:uLnTx/>
                          <a:uFillTx/>
                          <a:latin typeface="+mn-lt"/>
                          <a:ea typeface="+mn-ea"/>
                          <a:cs typeface="+mn-cs"/>
                        </a:rPr>
                        <a:t>No</a:t>
                      </a:r>
                    </a:p>
                  </a:txBody>
                  <a:tcPr anchor="ctr"/>
                </a:tc>
                <a:tc>
                  <a:txBody>
                    <a:bodyPr/>
                    <a:lstStyle/>
                    <a:p>
                      <a:pPr marL="0" algn="ctr" defTabSz="1219080" rtl="0" eaLnBrk="1" latinLnBrk="0" hangingPunct="1"/>
                      <a:r>
                        <a:rPr lang="en-US" sz="1800" kern="1200" dirty="0">
                          <a:solidFill>
                            <a:schemeClr val="dk1"/>
                          </a:solidFill>
                          <a:latin typeface="+mn-lt"/>
                          <a:ea typeface="+mn-ea"/>
                          <a:cs typeface="+mn-cs"/>
                        </a:rPr>
                        <a:t>1,3,7,12</a:t>
                      </a:r>
                    </a:p>
                  </a:txBody>
                  <a:tcPr anchor="ct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1737630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9205" t="7886" r="7022" b="6764"/>
          <a:stretch/>
        </p:blipFill>
        <p:spPr>
          <a:xfrm>
            <a:off x="207898" y="1251633"/>
            <a:ext cx="5941265" cy="4561683"/>
          </a:xfrm>
          <a:prstGeom prst="rect">
            <a:avLst/>
          </a:prstGeom>
        </p:spPr>
      </p:pic>
      <p:pic>
        <p:nvPicPr>
          <p:cNvPr id="11" name="Picture 10"/>
          <p:cNvPicPr>
            <a:picLocks noChangeAspect="1"/>
          </p:cNvPicPr>
          <p:nvPr/>
        </p:nvPicPr>
        <p:blipFill rotWithShape="1">
          <a:blip r:embed="rId3">
            <a:extLst>
              <a:ext uri="{28A0092B-C50C-407E-A947-70E740481C1C}">
                <a14:useLocalDpi xmlns:a14="http://schemas.microsoft.com/office/drawing/2010/main" val="0"/>
              </a:ext>
            </a:extLst>
          </a:blip>
          <a:srcRect l="9595" t="8682" r="7339" b="6503"/>
          <a:stretch/>
        </p:blipFill>
        <p:spPr>
          <a:xfrm>
            <a:off x="6219890" y="1291084"/>
            <a:ext cx="5885807" cy="4522232"/>
          </a:xfrm>
          <a:prstGeom prst="rect">
            <a:avLst/>
          </a:prstGeom>
        </p:spPr>
      </p:pic>
      <p:sp>
        <p:nvSpPr>
          <p:cNvPr id="2" name="Title 1"/>
          <p:cNvSpPr>
            <a:spLocks noGrp="1"/>
          </p:cNvSpPr>
          <p:nvPr>
            <p:ph type="title"/>
          </p:nvPr>
        </p:nvSpPr>
        <p:spPr/>
        <p:txBody>
          <a:bodyPr/>
          <a:lstStyle/>
          <a:p>
            <a:r>
              <a:rPr lang="en-US" dirty="0"/>
              <a:t>Distributions 1us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3</a:t>
            </a:fld>
            <a:endParaRPr lang="en-US"/>
          </a:p>
        </p:txBody>
      </p:sp>
      <p:sp>
        <p:nvSpPr>
          <p:cNvPr id="10" name="TextBox 9"/>
          <p:cNvSpPr txBox="1"/>
          <p:nvPr/>
        </p:nvSpPr>
        <p:spPr>
          <a:xfrm>
            <a:off x="2494763" y="920835"/>
            <a:ext cx="1210588" cy="369332"/>
          </a:xfrm>
          <a:prstGeom prst="rect">
            <a:avLst/>
          </a:prstGeom>
          <a:solidFill>
            <a:schemeClr val="bg1"/>
          </a:solidFill>
          <a:ln>
            <a:solidFill>
              <a:schemeClr val="tx1"/>
            </a:solidFill>
          </a:ln>
        </p:spPr>
        <p:txBody>
          <a:bodyPr wrap="none" rtlCol="0">
            <a:spAutoFit/>
          </a:bodyPr>
          <a:lstStyle/>
          <a:p>
            <a:r>
              <a:rPr lang="en-US" b="1" dirty="0"/>
              <a:t>1k cycles</a:t>
            </a:r>
          </a:p>
        </p:txBody>
      </p:sp>
      <p:sp>
        <p:nvSpPr>
          <p:cNvPr id="30" name="TextBox 29"/>
          <p:cNvSpPr txBox="1"/>
          <p:nvPr/>
        </p:nvSpPr>
        <p:spPr>
          <a:xfrm>
            <a:off x="8439893" y="920835"/>
            <a:ext cx="1467068" cy="369332"/>
          </a:xfrm>
          <a:prstGeom prst="rect">
            <a:avLst/>
          </a:prstGeom>
          <a:solidFill>
            <a:schemeClr val="bg1"/>
          </a:solidFill>
          <a:ln>
            <a:solidFill>
              <a:schemeClr val="tx1"/>
            </a:solidFill>
          </a:ln>
        </p:spPr>
        <p:txBody>
          <a:bodyPr wrap="none" rtlCol="0">
            <a:spAutoFit/>
          </a:bodyPr>
          <a:lstStyle/>
          <a:p>
            <a:r>
              <a:rPr lang="en-US" b="1" dirty="0"/>
              <a:t>128k cycles</a:t>
            </a:r>
          </a:p>
        </p:txBody>
      </p:sp>
      <p:sp>
        <p:nvSpPr>
          <p:cNvPr id="28" name="TextBox 27"/>
          <p:cNvSpPr txBox="1"/>
          <p:nvPr/>
        </p:nvSpPr>
        <p:spPr>
          <a:xfrm>
            <a:off x="2225614" y="4910183"/>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3E</a:t>
            </a:r>
            <a:endParaRPr lang="en-US" sz="900" dirty="0">
              <a:highlight>
                <a:srgbClr val="71C5E8"/>
              </a:highlight>
            </a:endParaRPr>
          </a:p>
          <a:p>
            <a:r>
              <a:rPr lang="en-US" sz="900" u="sng" dirty="0" err="1"/>
              <a:t>WSiN</a:t>
            </a:r>
            <a:endParaRPr lang="en-US" sz="900" u="sng" dirty="0"/>
          </a:p>
          <a:p>
            <a:r>
              <a:rPr lang="en-US" sz="900" dirty="0"/>
              <a:t>@WL: YES</a:t>
            </a:r>
          </a:p>
          <a:p>
            <a:r>
              <a:rPr lang="en-US" sz="900" dirty="0"/>
              <a:t>@BL: NO </a:t>
            </a:r>
          </a:p>
        </p:txBody>
      </p:sp>
      <p:sp>
        <p:nvSpPr>
          <p:cNvPr id="29" name="TextBox 28"/>
          <p:cNvSpPr txBox="1"/>
          <p:nvPr/>
        </p:nvSpPr>
        <p:spPr>
          <a:xfrm>
            <a:off x="4936916" y="4910183"/>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4E</a:t>
            </a:r>
            <a:endParaRPr lang="en-US" sz="900" dirty="0">
              <a:highlight>
                <a:srgbClr val="71C5E8"/>
              </a:highlight>
            </a:endParaRPr>
          </a:p>
          <a:p>
            <a:r>
              <a:rPr lang="en-US" sz="900" u="sng" dirty="0" err="1"/>
              <a:t>WSiN</a:t>
            </a:r>
            <a:endParaRPr lang="en-US" sz="900" u="sng" dirty="0"/>
          </a:p>
          <a:p>
            <a:r>
              <a:rPr lang="en-US" sz="900" dirty="0"/>
              <a:t>@WL: NO</a:t>
            </a:r>
          </a:p>
          <a:p>
            <a:r>
              <a:rPr lang="en-US" sz="900" dirty="0"/>
              <a:t>@BL: NO</a:t>
            </a:r>
          </a:p>
        </p:txBody>
      </p:sp>
      <p:sp>
        <p:nvSpPr>
          <p:cNvPr id="31" name="TextBox 30"/>
          <p:cNvSpPr txBox="1"/>
          <p:nvPr/>
        </p:nvSpPr>
        <p:spPr>
          <a:xfrm>
            <a:off x="8185298" y="2769774"/>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1C</a:t>
            </a:r>
            <a:endParaRPr lang="en-US" sz="900" dirty="0">
              <a:highlight>
                <a:srgbClr val="71C5E8"/>
              </a:highlight>
            </a:endParaRPr>
          </a:p>
          <a:p>
            <a:r>
              <a:rPr lang="en-US" sz="900" u="sng" dirty="0" err="1"/>
              <a:t>WSiN</a:t>
            </a:r>
            <a:endParaRPr lang="en-US" sz="900" u="sng" dirty="0"/>
          </a:p>
          <a:p>
            <a:r>
              <a:rPr lang="en-US" sz="900" dirty="0"/>
              <a:t>@WL: YES</a:t>
            </a:r>
          </a:p>
          <a:p>
            <a:r>
              <a:rPr lang="en-US" sz="900" dirty="0"/>
              <a:t>@BL: YES </a:t>
            </a:r>
          </a:p>
        </p:txBody>
      </p:sp>
      <p:sp>
        <p:nvSpPr>
          <p:cNvPr id="32" name="TextBox 31"/>
          <p:cNvSpPr txBox="1"/>
          <p:nvPr/>
        </p:nvSpPr>
        <p:spPr>
          <a:xfrm>
            <a:off x="10936790" y="2769774"/>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2E</a:t>
            </a:r>
            <a:endParaRPr lang="en-US" sz="900" dirty="0">
              <a:highlight>
                <a:srgbClr val="71C5E8"/>
              </a:highlight>
            </a:endParaRPr>
          </a:p>
          <a:p>
            <a:r>
              <a:rPr lang="en-US" sz="900" u="sng" dirty="0" err="1"/>
              <a:t>WSiN</a:t>
            </a:r>
            <a:endParaRPr lang="en-US" sz="900" u="sng" dirty="0"/>
          </a:p>
          <a:p>
            <a:r>
              <a:rPr lang="en-US" sz="900" dirty="0"/>
              <a:t>@WL: NO</a:t>
            </a:r>
          </a:p>
          <a:p>
            <a:r>
              <a:rPr lang="en-US" sz="900" dirty="0"/>
              <a:t>@BL: YES </a:t>
            </a:r>
          </a:p>
        </p:txBody>
      </p:sp>
      <p:sp>
        <p:nvSpPr>
          <p:cNvPr id="33" name="TextBox 32"/>
          <p:cNvSpPr txBox="1"/>
          <p:nvPr/>
        </p:nvSpPr>
        <p:spPr>
          <a:xfrm>
            <a:off x="8185298" y="4910183"/>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3E</a:t>
            </a:r>
            <a:endParaRPr lang="en-US" sz="900" dirty="0">
              <a:highlight>
                <a:srgbClr val="71C5E8"/>
              </a:highlight>
            </a:endParaRPr>
          </a:p>
          <a:p>
            <a:r>
              <a:rPr lang="en-US" sz="900" u="sng" dirty="0" err="1"/>
              <a:t>WSiN</a:t>
            </a:r>
            <a:endParaRPr lang="en-US" sz="900" u="sng" dirty="0"/>
          </a:p>
          <a:p>
            <a:r>
              <a:rPr lang="en-US" sz="900" dirty="0"/>
              <a:t>@WL: YES</a:t>
            </a:r>
          </a:p>
          <a:p>
            <a:r>
              <a:rPr lang="en-US" sz="900" dirty="0"/>
              <a:t>@BL: NO </a:t>
            </a:r>
          </a:p>
        </p:txBody>
      </p:sp>
      <p:sp>
        <p:nvSpPr>
          <p:cNvPr id="34" name="TextBox 33"/>
          <p:cNvSpPr txBox="1"/>
          <p:nvPr/>
        </p:nvSpPr>
        <p:spPr>
          <a:xfrm>
            <a:off x="10896600" y="4910183"/>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4E</a:t>
            </a:r>
            <a:endParaRPr lang="en-US" sz="900" dirty="0">
              <a:highlight>
                <a:srgbClr val="71C5E8"/>
              </a:highlight>
            </a:endParaRPr>
          </a:p>
          <a:p>
            <a:r>
              <a:rPr lang="en-US" sz="900" u="sng" dirty="0" err="1"/>
              <a:t>WSiN</a:t>
            </a:r>
            <a:endParaRPr lang="en-US" sz="900" u="sng" dirty="0"/>
          </a:p>
          <a:p>
            <a:r>
              <a:rPr lang="en-US" sz="900" dirty="0"/>
              <a:t>@WL: NO</a:t>
            </a:r>
          </a:p>
          <a:p>
            <a:r>
              <a:rPr lang="en-US" sz="900" dirty="0"/>
              <a:t>@BL: NO</a:t>
            </a:r>
          </a:p>
        </p:txBody>
      </p:sp>
      <p:sp>
        <p:nvSpPr>
          <p:cNvPr id="35" name="TextBox 34"/>
          <p:cNvSpPr txBox="1"/>
          <p:nvPr/>
        </p:nvSpPr>
        <p:spPr>
          <a:xfrm>
            <a:off x="2236247" y="2801673"/>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1C</a:t>
            </a:r>
            <a:endParaRPr lang="en-US" sz="900" dirty="0">
              <a:highlight>
                <a:srgbClr val="71C5E8"/>
              </a:highlight>
            </a:endParaRPr>
          </a:p>
          <a:p>
            <a:r>
              <a:rPr lang="en-US" sz="900" u="sng" dirty="0" err="1"/>
              <a:t>WSiN</a:t>
            </a:r>
            <a:endParaRPr lang="en-US" sz="900" u="sng" dirty="0"/>
          </a:p>
          <a:p>
            <a:r>
              <a:rPr lang="en-US" sz="900" dirty="0"/>
              <a:t>@WL: YES</a:t>
            </a:r>
          </a:p>
          <a:p>
            <a:r>
              <a:rPr lang="en-US" sz="900" dirty="0"/>
              <a:t>@BL: YES </a:t>
            </a:r>
          </a:p>
        </p:txBody>
      </p:sp>
      <p:sp>
        <p:nvSpPr>
          <p:cNvPr id="36" name="TextBox 35"/>
          <p:cNvSpPr txBox="1"/>
          <p:nvPr/>
        </p:nvSpPr>
        <p:spPr>
          <a:xfrm>
            <a:off x="4987739" y="2801673"/>
            <a:ext cx="914400" cy="661720"/>
          </a:xfrm>
          <a:prstGeom prst="rect">
            <a:avLst/>
          </a:prstGeom>
          <a:solidFill>
            <a:schemeClr val="bg1"/>
          </a:solidFill>
          <a:ln>
            <a:solidFill>
              <a:schemeClr val="tx1"/>
            </a:solidFill>
          </a:ln>
        </p:spPr>
        <p:txBody>
          <a:bodyPr wrap="square" rtlCol="0">
            <a:spAutoFit/>
          </a:bodyPr>
          <a:lstStyle/>
          <a:p>
            <a:r>
              <a:rPr lang="en-US" sz="1000" b="1" dirty="0">
                <a:highlight>
                  <a:srgbClr val="FFFF00"/>
                </a:highlight>
              </a:rPr>
              <a:t>2E</a:t>
            </a:r>
            <a:endParaRPr lang="en-US" sz="900" dirty="0">
              <a:highlight>
                <a:srgbClr val="71C5E8"/>
              </a:highlight>
            </a:endParaRPr>
          </a:p>
          <a:p>
            <a:r>
              <a:rPr lang="en-US" sz="900" u="sng" dirty="0" err="1"/>
              <a:t>WSiN</a:t>
            </a:r>
            <a:endParaRPr lang="en-US" sz="900" u="sng" dirty="0"/>
          </a:p>
          <a:p>
            <a:r>
              <a:rPr lang="en-US" sz="900" dirty="0"/>
              <a:t>@WL: NO</a:t>
            </a:r>
          </a:p>
          <a:p>
            <a:r>
              <a:rPr lang="en-US" sz="900" dirty="0"/>
              <a:t>@BL: YES </a:t>
            </a:r>
          </a:p>
        </p:txBody>
      </p:sp>
      <p:sp>
        <p:nvSpPr>
          <p:cNvPr id="12" name="TextBox 11"/>
          <p:cNvSpPr txBox="1"/>
          <p:nvPr/>
        </p:nvSpPr>
        <p:spPr>
          <a:xfrm>
            <a:off x="3102236" y="5901758"/>
            <a:ext cx="6071191" cy="338554"/>
          </a:xfrm>
          <a:prstGeom prst="rect">
            <a:avLst/>
          </a:prstGeom>
          <a:noFill/>
        </p:spPr>
        <p:txBody>
          <a:bodyPr wrap="square" rtlCol="0">
            <a:spAutoFit/>
          </a:bodyPr>
          <a:lstStyle/>
          <a:p>
            <a:r>
              <a:rPr lang="en-US" sz="1600" dirty="0"/>
              <a:t>No degradation of distribution up to 128k cycles for all the groups</a:t>
            </a:r>
          </a:p>
        </p:txBody>
      </p:sp>
    </p:spTree>
    <p:extLst>
      <p:ext uri="{BB962C8B-B14F-4D97-AF65-F5344CB8AC3E}">
        <p14:creationId xmlns:p14="http://schemas.microsoft.com/office/powerpoint/2010/main" val="8488234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p:cNvPicPr>
            <a:picLocks noChangeAspect="1"/>
          </p:cNvPicPr>
          <p:nvPr/>
        </p:nvPicPr>
        <p:blipFill rotWithShape="1">
          <a:blip r:embed="rId2">
            <a:extLst>
              <a:ext uri="{28A0092B-C50C-407E-A947-70E740481C1C}">
                <a14:useLocalDpi xmlns:a14="http://schemas.microsoft.com/office/drawing/2010/main" val="0"/>
              </a:ext>
            </a:extLst>
          </a:blip>
          <a:srcRect l="7578" t="7961" r="8580" b="5300"/>
          <a:stretch/>
        </p:blipFill>
        <p:spPr>
          <a:xfrm>
            <a:off x="6251945" y="3574557"/>
            <a:ext cx="5940056" cy="3274308"/>
          </a:xfrm>
          <a:prstGeom prst="rect">
            <a:avLst/>
          </a:prstGeom>
        </p:spPr>
      </p:pic>
      <p:pic>
        <p:nvPicPr>
          <p:cNvPr id="10" name="Picture 9"/>
          <p:cNvPicPr>
            <a:picLocks noChangeAspect="1"/>
          </p:cNvPicPr>
          <p:nvPr/>
        </p:nvPicPr>
        <p:blipFill rotWithShape="1">
          <a:blip r:embed="rId3">
            <a:extLst>
              <a:ext uri="{28A0092B-C50C-407E-A947-70E740481C1C}">
                <a14:useLocalDpi xmlns:a14="http://schemas.microsoft.com/office/drawing/2010/main" val="0"/>
              </a:ext>
            </a:extLst>
          </a:blip>
          <a:srcRect l="7760" t="7961" r="8540" b="5300"/>
          <a:stretch/>
        </p:blipFill>
        <p:spPr>
          <a:xfrm>
            <a:off x="6251944" y="54092"/>
            <a:ext cx="5940056" cy="3295930"/>
          </a:xfrm>
          <a:prstGeom prst="rect">
            <a:avLst/>
          </a:prstGeom>
        </p:spPr>
      </p:pic>
      <p:sp>
        <p:nvSpPr>
          <p:cNvPr id="2" name="Title 1"/>
          <p:cNvSpPr>
            <a:spLocks noGrp="1"/>
          </p:cNvSpPr>
          <p:nvPr>
            <p:ph type="title"/>
          </p:nvPr>
        </p:nvSpPr>
        <p:spPr>
          <a:xfrm>
            <a:off x="281486" y="365126"/>
            <a:ext cx="10515600" cy="628788"/>
          </a:xfrm>
        </p:spPr>
        <p:txBody>
          <a:bodyPr/>
          <a:lstStyle/>
          <a:p>
            <a:r>
              <a:rPr lang="en-US" dirty="0" err="1"/>
              <a:t>Vt</a:t>
            </a:r>
            <a:r>
              <a:rPr lang="en-US" dirty="0"/>
              <a:t> Medians + </a:t>
            </a:r>
            <a:r>
              <a:rPr lang="en-US" dirty="0" err="1"/>
              <a:t>Vt</a:t>
            </a:r>
            <a:r>
              <a:rPr lang="en-US" dirty="0"/>
              <a:t> shift</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4</a:t>
            </a:fld>
            <a:endParaRPr lang="en-US"/>
          </a:p>
        </p:txBody>
      </p:sp>
      <p:sp>
        <p:nvSpPr>
          <p:cNvPr id="45" name="TextBox 44"/>
          <p:cNvSpPr txBox="1"/>
          <p:nvPr/>
        </p:nvSpPr>
        <p:spPr>
          <a:xfrm>
            <a:off x="291744" y="1013835"/>
            <a:ext cx="4435584" cy="1323439"/>
          </a:xfrm>
          <a:prstGeom prst="rect">
            <a:avLst/>
          </a:prstGeom>
          <a:noFill/>
        </p:spPr>
        <p:txBody>
          <a:bodyPr wrap="square" rtlCol="0">
            <a:spAutoFit/>
          </a:bodyPr>
          <a:lstStyle/>
          <a:p>
            <a:pPr marL="285750" indent="-285750">
              <a:buFont typeface="Arial" panose="020B0604020202020204" pitchFamily="34" charset="0"/>
              <a:buChar char="•"/>
            </a:pPr>
            <a:r>
              <a:rPr lang="en-US" sz="1600" dirty="0"/>
              <a:t>Without </a:t>
            </a:r>
            <a:r>
              <a:rPr lang="en-US" sz="1600" dirty="0" err="1"/>
              <a:t>WSiN</a:t>
            </a:r>
            <a:r>
              <a:rPr lang="en-US" sz="1600" dirty="0"/>
              <a:t> we get lower </a:t>
            </a:r>
            <a:r>
              <a:rPr lang="en-US" sz="1600" dirty="0" err="1"/>
              <a:t>Vts</a:t>
            </a:r>
            <a:r>
              <a:rPr lang="en-US" sz="1600" dirty="0"/>
              <a:t> (faster seasoning). Major toggle is with </a:t>
            </a:r>
            <a:r>
              <a:rPr lang="en-US" sz="1600" dirty="0" err="1"/>
              <a:t>WSiN</a:t>
            </a:r>
            <a:r>
              <a:rPr lang="en-US" sz="1600" dirty="0"/>
              <a:t> @BL</a:t>
            </a:r>
          </a:p>
          <a:p>
            <a:pPr marL="285750" indent="-285750">
              <a:buFont typeface="Arial" panose="020B0604020202020204" pitchFamily="34" charset="0"/>
              <a:buChar char="•"/>
            </a:pPr>
            <a:r>
              <a:rPr lang="en-US" sz="1600" dirty="0" err="1"/>
              <a:t>Vt</a:t>
            </a:r>
            <a:r>
              <a:rPr lang="en-US" sz="1600" dirty="0"/>
              <a:t> shift 1k</a:t>
            </a:r>
            <a:r>
              <a:rPr lang="en-US" sz="1600" dirty="0">
                <a:sym typeface="Wingdings" panose="05000000000000000000" pitchFamily="2" charset="2"/>
              </a:rPr>
              <a:t>128k cycles is much smaller for no </a:t>
            </a:r>
            <a:r>
              <a:rPr lang="en-US" sz="1600" dirty="0" err="1">
                <a:sym typeface="Wingdings" panose="05000000000000000000" pitchFamily="2" charset="2"/>
              </a:rPr>
              <a:t>WSiN</a:t>
            </a:r>
            <a:r>
              <a:rPr lang="en-US" sz="1600" dirty="0">
                <a:sym typeface="Wingdings" panose="05000000000000000000" pitchFamily="2" charset="2"/>
              </a:rPr>
              <a:t> @BL, consistent with a more effective 1k seasoning</a:t>
            </a:r>
            <a:endParaRPr lang="en-US" sz="1600" dirty="0"/>
          </a:p>
        </p:txBody>
      </p:sp>
      <p:sp>
        <p:nvSpPr>
          <p:cNvPr id="43" name="TextBox 42"/>
          <p:cNvSpPr txBox="1"/>
          <p:nvPr/>
        </p:nvSpPr>
        <p:spPr>
          <a:xfrm>
            <a:off x="7959578" y="3366854"/>
            <a:ext cx="2860078" cy="369332"/>
          </a:xfrm>
          <a:prstGeom prst="rect">
            <a:avLst/>
          </a:prstGeom>
          <a:solidFill>
            <a:schemeClr val="bg1"/>
          </a:solidFill>
          <a:ln>
            <a:solidFill>
              <a:schemeClr val="tx2"/>
            </a:solidFill>
          </a:ln>
        </p:spPr>
        <p:txBody>
          <a:bodyPr wrap="none" rtlCol="0">
            <a:spAutoFit/>
          </a:bodyPr>
          <a:lstStyle/>
          <a:p>
            <a:r>
              <a:rPr lang="en-US" b="1" dirty="0" err="1"/>
              <a:t>Vt</a:t>
            </a:r>
            <a:r>
              <a:rPr lang="en-US" b="1" dirty="0"/>
              <a:t> shift 1k</a:t>
            </a:r>
            <a:r>
              <a:rPr lang="en-US" b="1" dirty="0">
                <a:sym typeface="Wingdings" panose="05000000000000000000" pitchFamily="2" charset="2"/>
              </a:rPr>
              <a:t></a:t>
            </a:r>
            <a:r>
              <a:rPr lang="en-US" b="1" dirty="0"/>
              <a:t>128k cycles </a:t>
            </a:r>
          </a:p>
        </p:txBody>
      </p:sp>
      <p:sp>
        <p:nvSpPr>
          <p:cNvPr id="7" name="TextBox 6"/>
          <p:cNvSpPr txBox="1"/>
          <p:nvPr/>
        </p:nvSpPr>
        <p:spPr>
          <a:xfrm>
            <a:off x="6769280" y="3661056"/>
            <a:ext cx="633507" cy="369332"/>
          </a:xfrm>
          <a:prstGeom prst="rect">
            <a:avLst/>
          </a:prstGeom>
          <a:noFill/>
        </p:spPr>
        <p:txBody>
          <a:bodyPr wrap="none" rtlCol="0">
            <a:spAutoFit/>
          </a:bodyPr>
          <a:lstStyle/>
          <a:p>
            <a:r>
              <a:rPr lang="en-US" dirty="0"/>
              <a:t>SET</a:t>
            </a:r>
          </a:p>
        </p:txBody>
      </p:sp>
      <p:sp>
        <p:nvSpPr>
          <p:cNvPr id="8" name="TextBox 7"/>
          <p:cNvSpPr txBox="1"/>
          <p:nvPr/>
        </p:nvSpPr>
        <p:spPr>
          <a:xfrm>
            <a:off x="9473603" y="3718535"/>
            <a:ext cx="954107" cy="369332"/>
          </a:xfrm>
          <a:prstGeom prst="rect">
            <a:avLst/>
          </a:prstGeom>
          <a:noFill/>
        </p:spPr>
        <p:txBody>
          <a:bodyPr wrap="none" rtlCol="0">
            <a:spAutoFit/>
          </a:bodyPr>
          <a:lstStyle/>
          <a:p>
            <a:r>
              <a:rPr lang="en-US" dirty="0"/>
              <a:t>RESET</a:t>
            </a:r>
          </a:p>
        </p:txBody>
      </p:sp>
      <p:sp>
        <p:nvSpPr>
          <p:cNvPr id="50" name="TextBox 49"/>
          <p:cNvSpPr txBox="1"/>
          <p:nvPr/>
        </p:nvSpPr>
        <p:spPr>
          <a:xfrm rot="16200000">
            <a:off x="5344306" y="1374297"/>
            <a:ext cx="1223412" cy="369332"/>
          </a:xfrm>
          <a:prstGeom prst="rect">
            <a:avLst/>
          </a:prstGeom>
          <a:noFill/>
        </p:spPr>
        <p:txBody>
          <a:bodyPr wrap="none" rtlCol="0">
            <a:spAutoFit/>
          </a:bodyPr>
          <a:lstStyle/>
          <a:p>
            <a:r>
              <a:rPr lang="en-US" dirty="0"/>
              <a:t>Median </a:t>
            </a:r>
            <a:r>
              <a:rPr lang="en-US" dirty="0" err="1"/>
              <a:t>Vt</a:t>
            </a:r>
            <a:endParaRPr lang="en-US" dirty="0"/>
          </a:p>
        </p:txBody>
      </p:sp>
      <p:sp>
        <p:nvSpPr>
          <p:cNvPr id="51" name="TextBox 50"/>
          <p:cNvSpPr txBox="1"/>
          <p:nvPr/>
        </p:nvSpPr>
        <p:spPr>
          <a:xfrm>
            <a:off x="7281021" y="1134088"/>
            <a:ext cx="1133644" cy="369332"/>
          </a:xfrm>
          <a:prstGeom prst="rect">
            <a:avLst/>
          </a:prstGeom>
          <a:noFill/>
        </p:spPr>
        <p:txBody>
          <a:bodyPr wrap="none" rtlCol="0">
            <a:spAutoFit/>
          </a:bodyPr>
          <a:lstStyle/>
          <a:p>
            <a:r>
              <a:rPr lang="en-US" dirty="0"/>
              <a:t>1k cycles</a:t>
            </a:r>
          </a:p>
        </p:txBody>
      </p:sp>
      <p:sp>
        <p:nvSpPr>
          <p:cNvPr id="52" name="TextBox 51"/>
          <p:cNvSpPr txBox="1"/>
          <p:nvPr/>
        </p:nvSpPr>
        <p:spPr>
          <a:xfrm>
            <a:off x="10023548" y="1134088"/>
            <a:ext cx="1390124" cy="369332"/>
          </a:xfrm>
          <a:prstGeom prst="rect">
            <a:avLst/>
          </a:prstGeom>
          <a:noFill/>
        </p:spPr>
        <p:txBody>
          <a:bodyPr wrap="none" rtlCol="0">
            <a:spAutoFit/>
          </a:bodyPr>
          <a:lstStyle/>
          <a:p>
            <a:r>
              <a:rPr lang="en-US" dirty="0"/>
              <a:t>128k cycles</a:t>
            </a:r>
          </a:p>
        </p:txBody>
      </p:sp>
      <p:sp>
        <p:nvSpPr>
          <p:cNvPr id="9" name="TextBox 8"/>
          <p:cNvSpPr txBox="1"/>
          <p:nvPr/>
        </p:nvSpPr>
        <p:spPr>
          <a:xfrm>
            <a:off x="7013647" y="3114433"/>
            <a:ext cx="255839" cy="246221"/>
          </a:xfrm>
          <a:prstGeom prst="rect">
            <a:avLst/>
          </a:prstGeom>
          <a:solidFill>
            <a:srgbClr val="FFFF00"/>
          </a:solidFill>
        </p:spPr>
        <p:txBody>
          <a:bodyPr wrap="none" lIns="45720" rIns="45720" rtlCol="0">
            <a:spAutoFit/>
          </a:bodyPr>
          <a:lstStyle/>
          <a:p>
            <a:r>
              <a:rPr lang="en-US" sz="1000" b="1" dirty="0"/>
              <a:t>1C</a:t>
            </a:r>
          </a:p>
        </p:txBody>
      </p:sp>
      <p:sp>
        <p:nvSpPr>
          <p:cNvPr id="53" name="TextBox 52"/>
          <p:cNvSpPr txBox="1"/>
          <p:nvPr/>
        </p:nvSpPr>
        <p:spPr>
          <a:xfrm>
            <a:off x="7568607" y="3114433"/>
            <a:ext cx="247825" cy="246221"/>
          </a:xfrm>
          <a:prstGeom prst="rect">
            <a:avLst/>
          </a:prstGeom>
          <a:solidFill>
            <a:srgbClr val="FFFF00"/>
          </a:solidFill>
        </p:spPr>
        <p:txBody>
          <a:bodyPr wrap="none" lIns="45720" rIns="45720" rtlCol="0">
            <a:spAutoFit/>
          </a:bodyPr>
          <a:lstStyle/>
          <a:p>
            <a:r>
              <a:rPr lang="en-US" sz="1000" b="1" dirty="0"/>
              <a:t>2E</a:t>
            </a:r>
          </a:p>
        </p:txBody>
      </p:sp>
      <p:sp>
        <p:nvSpPr>
          <p:cNvPr id="54" name="TextBox 53"/>
          <p:cNvSpPr txBox="1"/>
          <p:nvPr/>
        </p:nvSpPr>
        <p:spPr>
          <a:xfrm>
            <a:off x="8114714" y="3114433"/>
            <a:ext cx="247825" cy="246221"/>
          </a:xfrm>
          <a:prstGeom prst="rect">
            <a:avLst/>
          </a:prstGeom>
          <a:solidFill>
            <a:srgbClr val="FFFF00"/>
          </a:solidFill>
        </p:spPr>
        <p:txBody>
          <a:bodyPr wrap="none" lIns="45720" rIns="45720" rtlCol="0">
            <a:spAutoFit/>
          </a:bodyPr>
          <a:lstStyle/>
          <a:p>
            <a:r>
              <a:rPr lang="en-US" sz="1000" b="1" dirty="0"/>
              <a:t>3E</a:t>
            </a:r>
          </a:p>
        </p:txBody>
      </p:sp>
      <p:sp>
        <p:nvSpPr>
          <p:cNvPr id="55" name="TextBox 54"/>
          <p:cNvSpPr txBox="1"/>
          <p:nvPr/>
        </p:nvSpPr>
        <p:spPr>
          <a:xfrm>
            <a:off x="8678481" y="3114433"/>
            <a:ext cx="247825" cy="246221"/>
          </a:xfrm>
          <a:prstGeom prst="rect">
            <a:avLst/>
          </a:prstGeom>
          <a:solidFill>
            <a:srgbClr val="FFFF00"/>
          </a:solidFill>
        </p:spPr>
        <p:txBody>
          <a:bodyPr wrap="none" lIns="45720" rIns="45720" rtlCol="0">
            <a:spAutoFit/>
          </a:bodyPr>
          <a:lstStyle/>
          <a:p>
            <a:r>
              <a:rPr lang="en-US" sz="1000" b="1" dirty="0"/>
              <a:t>4E</a:t>
            </a:r>
          </a:p>
        </p:txBody>
      </p:sp>
      <p:graphicFrame>
        <p:nvGraphicFramePr>
          <p:cNvPr id="23" name="Table 22"/>
          <p:cNvGraphicFramePr>
            <a:graphicFrameLocks noGrp="1"/>
          </p:cNvGraphicFramePr>
          <p:nvPr>
            <p:extLst>
              <p:ext uri="{D42A27DB-BD31-4B8C-83A1-F6EECF244321}">
                <p14:modId xmlns:p14="http://schemas.microsoft.com/office/powerpoint/2010/main" val="3720863268"/>
              </p:ext>
            </p:extLst>
          </p:nvPr>
        </p:nvGraphicFramePr>
        <p:xfrm>
          <a:off x="143263" y="4914791"/>
          <a:ext cx="4995101" cy="1371600"/>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2295843">
                  <a:extLst>
                    <a:ext uri="{9D8B030D-6E8A-4147-A177-3AD203B41FA5}">
                      <a16:colId xmlns:a16="http://schemas.microsoft.com/office/drawing/2014/main" val="20001"/>
                    </a:ext>
                  </a:extLst>
                </a:gridCol>
                <a:gridCol w="1097280">
                  <a:extLst>
                    <a:ext uri="{9D8B030D-6E8A-4147-A177-3AD203B41FA5}">
                      <a16:colId xmlns:a16="http://schemas.microsoft.com/office/drawing/2014/main" val="2506403362"/>
                    </a:ext>
                  </a:extLst>
                </a:gridCol>
                <a:gridCol w="1062355">
                  <a:extLst>
                    <a:ext uri="{9D8B030D-6E8A-4147-A177-3AD203B41FA5}">
                      <a16:colId xmlns:a16="http://schemas.microsoft.com/office/drawing/2014/main" val="1213100360"/>
                    </a:ext>
                  </a:extLst>
                </a:gridCol>
              </a:tblGrid>
              <a:tr h="0">
                <a:tc>
                  <a:txBody>
                    <a:bodyPr/>
                    <a:lstStyle/>
                    <a:p>
                      <a:pPr algn="ctr"/>
                      <a:r>
                        <a:rPr lang="en-US" sz="1200" dirty="0">
                          <a:latin typeface="+mn-lt"/>
                        </a:rPr>
                        <a:t>Trial</a:t>
                      </a:r>
                    </a:p>
                  </a:txBody>
                  <a:tcPr/>
                </a:tc>
                <a:tc>
                  <a:txBody>
                    <a:bodyPr/>
                    <a:lstStyle/>
                    <a:p>
                      <a:pPr algn="ctr"/>
                      <a:r>
                        <a:rPr lang="en-US" sz="1200" dirty="0">
                          <a:latin typeface="+mn-lt"/>
                        </a:rPr>
                        <a:t>Cell stack</a:t>
                      </a:r>
                    </a:p>
                  </a:txBody>
                  <a:tcPr/>
                </a:tc>
                <a:tc>
                  <a:txBody>
                    <a:bodyPr/>
                    <a:lstStyle/>
                    <a:p>
                      <a:pPr algn="ctr"/>
                      <a:r>
                        <a:rPr lang="en-US" sz="1200" dirty="0" err="1">
                          <a:latin typeface="+mn-lt"/>
                        </a:rPr>
                        <a:t>WSiN</a:t>
                      </a:r>
                      <a:r>
                        <a:rPr lang="en-US" sz="1200" baseline="0" dirty="0">
                          <a:latin typeface="+mn-lt"/>
                        </a:rPr>
                        <a:t> @ WL</a:t>
                      </a:r>
                      <a:endParaRPr lang="en-US" sz="1200" dirty="0">
                        <a:latin typeface="+mn-lt"/>
                      </a:endParaRP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err="1">
                          <a:latin typeface="+mn-lt"/>
                        </a:rPr>
                        <a:t>WSiN</a:t>
                      </a:r>
                      <a:r>
                        <a:rPr lang="en-US" sz="1200" baseline="0" dirty="0">
                          <a:latin typeface="+mn-lt"/>
                        </a:rPr>
                        <a:t> @ BL</a:t>
                      </a:r>
                      <a:endParaRPr lang="en-US" sz="1200" dirty="0">
                        <a:latin typeface="+mn-lt"/>
                      </a:endParaRPr>
                    </a:p>
                  </a:txBody>
                  <a:tcPr/>
                </a:tc>
                <a:extLst>
                  <a:ext uri="{0D108BD9-81ED-4DB2-BD59-A6C34878D82A}">
                    <a16:rowId xmlns:a16="http://schemas.microsoft.com/office/drawing/2014/main" val="10000"/>
                  </a:ext>
                </a:extLst>
              </a:tr>
              <a:tr h="0">
                <a:tc>
                  <a:txBody>
                    <a:bodyPr/>
                    <a:lstStyle/>
                    <a:p>
                      <a:pPr algn="ctr"/>
                      <a:r>
                        <a:rPr lang="en-US" sz="1200" dirty="0">
                          <a:latin typeface="+mn-lt"/>
                        </a:rPr>
                        <a:t>1C</a:t>
                      </a:r>
                    </a:p>
                  </a:txBody>
                  <a:tcPr anchor="ctr"/>
                </a:tc>
                <a:tc>
                  <a:txBody>
                    <a:bodyPr/>
                    <a:lstStyle/>
                    <a:p>
                      <a:pPr algn="ctr"/>
                      <a:r>
                        <a:rPr lang="en-US" sz="1200" dirty="0">
                          <a:latin typeface="+mn-lt"/>
                        </a:rPr>
                        <a:t>22nn ver12+2%</a:t>
                      </a:r>
                      <a:r>
                        <a:rPr lang="en-US" sz="1200" baseline="0" dirty="0">
                          <a:latin typeface="+mn-lt"/>
                        </a:rPr>
                        <a:t> In + T&amp;B </a:t>
                      </a:r>
                      <a:r>
                        <a:rPr lang="en-US" sz="1200" baseline="0" dirty="0" err="1">
                          <a:latin typeface="+mn-lt"/>
                        </a:rPr>
                        <a:t>AlOx</a:t>
                      </a:r>
                      <a:endParaRPr lang="en-US" sz="1200" dirty="0">
                        <a:latin typeface="+mn-lt"/>
                      </a:endParaRPr>
                    </a:p>
                  </a:txBody>
                  <a:tcPr anchor="ctr"/>
                </a:tc>
                <a:tc>
                  <a:txBody>
                    <a:bodyPr/>
                    <a:lstStyle/>
                    <a:p>
                      <a:pPr algn="ctr"/>
                      <a:r>
                        <a:rPr lang="en-US" sz="1200" dirty="0">
                          <a:latin typeface="+mn-lt"/>
                        </a:rPr>
                        <a:t>Yes</a:t>
                      </a:r>
                    </a:p>
                  </a:txBody>
                  <a:tcPr anchor="ctr"/>
                </a:tc>
                <a:tc>
                  <a:txBody>
                    <a:bodyPr/>
                    <a:lstStyle/>
                    <a:p>
                      <a:pPr algn="ctr"/>
                      <a:r>
                        <a:rPr lang="en-US" sz="1200" dirty="0">
                          <a:latin typeface="+mn-lt"/>
                        </a:rPr>
                        <a:t>Yes </a:t>
                      </a:r>
                    </a:p>
                  </a:txBody>
                  <a:tcPr anchor="ctr"/>
                </a:tc>
                <a:extLst>
                  <a:ext uri="{0D108BD9-81ED-4DB2-BD59-A6C34878D82A}">
                    <a16:rowId xmlns:a16="http://schemas.microsoft.com/office/drawing/2014/main" val="10001"/>
                  </a:ext>
                </a:extLst>
              </a:tr>
              <a:tr h="0">
                <a:tc>
                  <a:txBody>
                    <a:bodyPr/>
                    <a:lstStyle/>
                    <a:p>
                      <a:pPr algn="ctr"/>
                      <a:r>
                        <a:rPr lang="en-US" sz="12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22nn ver12+2% In + T&amp;B </a:t>
                      </a:r>
                      <a:r>
                        <a:rPr kumimoji="0" lang="en-US" sz="1200" b="0" i="0" u="none" strike="noStrike" kern="1200" cap="none" spc="0" normalizeH="0" baseline="0" noProof="0" dirty="0" err="1">
                          <a:ln>
                            <a:noFill/>
                          </a:ln>
                          <a:solidFill>
                            <a:srgbClr val="58595B"/>
                          </a:solidFill>
                          <a:effectLst/>
                          <a:uLnTx/>
                          <a:uFillTx/>
                          <a:latin typeface="+mn-lt"/>
                          <a:ea typeface="+mn-ea"/>
                          <a:cs typeface="+mn-cs"/>
                        </a:rPr>
                        <a:t>AlOx</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Yes</a:t>
                      </a:r>
                    </a:p>
                  </a:txBody>
                  <a:tcPr anchor="ctr"/>
                </a:tc>
                <a:extLst>
                  <a:ext uri="{0D108BD9-81ED-4DB2-BD59-A6C34878D82A}">
                    <a16:rowId xmlns:a16="http://schemas.microsoft.com/office/drawing/2014/main" val="10002"/>
                  </a:ext>
                </a:extLst>
              </a:tr>
              <a:tr h="0">
                <a:tc>
                  <a:txBody>
                    <a:bodyPr/>
                    <a:lstStyle/>
                    <a:p>
                      <a:pPr algn="ctr"/>
                      <a:r>
                        <a:rPr lang="en-US" sz="12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58595B"/>
                          </a:solidFill>
                          <a:effectLst/>
                          <a:uLnTx/>
                          <a:uFillTx/>
                          <a:latin typeface="+mn-lt"/>
                          <a:ea typeface="+mn-ea"/>
                          <a:cs typeface="+mn-cs"/>
                        </a:rPr>
                        <a:t>22nn ver12+2% In + T&amp;B AlOx</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Yes</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extLst>
                  <a:ext uri="{0D108BD9-81ED-4DB2-BD59-A6C34878D82A}">
                    <a16:rowId xmlns:a16="http://schemas.microsoft.com/office/drawing/2014/main" val="10003"/>
                  </a:ext>
                </a:extLst>
              </a:tr>
              <a:tr h="0">
                <a:tc>
                  <a:txBody>
                    <a:bodyPr/>
                    <a:lstStyle/>
                    <a:p>
                      <a:pPr algn="ctr"/>
                      <a:r>
                        <a:rPr lang="en-US" sz="12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22nn ver12+2% In + T&amp;B </a:t>
                      </a:r>
                      <a:r>
                        <a:rPr kumimoji="0" lang="en-US" sz="1200" b="0" i="0" u="none" strike="noStrike" kern="1200" cap="none" spc="0" normalizeH="0" baseline="0" noProof="0" dirty="0" err="1">
                          <a:ln>
                            <a:noFill/>
                          </a:ln>
                          <a:solidFill>
                            <a:srgbClr val="58595B"/>
                          </a:solidFill>
                          <a:effectLst/>
                          <a:uLnTx/>
                          <a:uFillTx/>
                          <a:latin typeface="+mn-lt"/>
                          <a:ea typeface="+mn-ea"/>
                          <a:cs typeface="+mn-cs"/>
                        </a:rPr>
                        <a:t>AlOx</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extLst>
                  <a:ext uri="{0D108BD9-81ED-4DB2-BD59-A6C34878D82A}">
                    <a16:rowId xmlns:a16="http://schemas.microsoft.com/office/drawing/2014/main" val="10004"/>
                  </a:ext>
                </a:extLst>
              </a:tr>
            </a:tbl>
          </a:graphicData>
        </a:graphic>
      </p:graphicFrame>
      <p:sp>
        <p:nvSpPr>
          <p:cNvPr id="28" name="TextBox 27"/>
          <p:cNvSpPr txBox="1"/>
          <p:nvPr/>
        </p:nvSpPr>
        <p:spPr>
          <a:xfrm>
            <a:off x="9767541" y="3114433"/>
            <a:ext cx="255839" cy="246221"/>
          </a:xfrm>
          <a:prstGeom prst="rect">
            <a:avLst/>
          </a:prstGeom>
          <a:solidFill>
            <a:srgbClr val="FFFF00"/>
          </a:solidFill>
        </p:spPr>
        <p:txBody>
          <a:bodyPr wrap="none" lIns="45720" rIns="45720" rtlCol="0">
            <a:spAutoFit/>
          </a:bodyPr>
          <a:lstStyle/>
          <a:p>
            <a:r>
              <a:rPr lang="en-US" sz="1000" b="1" dirty="0"/>
              <a:t>1C</a:t>
            </a:r>
          </a:p>
        </p:txBody>
      </p:sp>
      <p:sp>
        <p:nvSpPr>
          <p:cNvPr id="29" name="TextBox 28"/>
          <p:cNvSpPr txBox="1"/>
          <p:nvPr/>
        </p:nvSpPr>
        <p:spPr>
          <a:xfrm>
            <a:off x="10322501" y="3114433"/>
            <a:ext cx="247825" cy="246221"/>
          </a:xfrm>
          <a:prstGeom prst="rect">
            <a:avLst/>
          </a:prstGeom>
          <a:solidFill>
            <a:srgbClr val="FFFF00"/>
          </a:solidFill>
        </p:spPr>
        <p:txBody>
          <a:bodyPr wrap="none" lIns="45720" rIns="45720" rtlCol="0">
            <a:spAutoFit/>
          </a:bodyPr>
          <a:lstStyle/>
          <a:p>
            <a:r>
              <a:rPr lang="en-US" sz="1000" b="1" dirty="0"/>
              <a:t>2E</a:t>
            </a:r>
          </a:p>
        </p:txBody>
      </p:sp>
      <p:sp>
        <p:nvSpPr>
          <p:cNvPr id="30" name="TextBox 29"/>
          <p:cNvSpPr txBox="1"/>
          <p:nvPr/>
        </p:nvSpPr>
        <p:spPr>
          <a:xfrm>
            <a:off x="10868608" y="3114433"/>
            <a:ext cx="247825" cy="246221"/>
          </a:xfrm>
          <a:prstGeom prst="rect">
            <a:avLst/>
          </a:prstGeom>
          <a:solidFill>
            <a:srgbClr val="FFFF00"/>
          </a:solidFill>
        </p:spPr>
        <p:txBody>
          <a:bodyPr wrap="none" lIns="45720" rIns="45720" rtlCol="0">
            <a:spAutoFit/>
          </a:bodyPr>
          <a:lstStyle/>
          <a:p>
            <a:r>
              <a:rPr lang="en-US" sz="1000" b="1" dirty="0"/>
              <a:t>3E</a:t>
            </a:r>
          </a:p>
        </p:txBody>
      </p:sp>
      <p:sp>
        <p:nvSpPr>
          <p:cNvPr id="31" name="TextBox 30"/>
          <p:cNvSpPr txBox="1"/>
          <p:nvPr/>
        </p:nvSpPr>
        <p:spPr>
          <a:xfrm>
            <a:off x="11432375" y="3114433"/>
            <a:ext cx="247825" cy="246221"/>
          </a:xfrm>
          <a:prstGeom prst="rect">
            <a:avLst/>
          </a:prstGeom>
          <a:solidFill>
            <a:srgbClr val="FFFF00"/>
          </a:solidFill>
        </p:spPr>
        <p:txBody>
          <a:bodyPr wrap="none" lIns="45720" rIns="45720" rtlCol="0">
            <a:spAutoFit/>
          </a:bodyPr>
          <a:lstStyle/>
          <a:p>
            <a:r>
              <a:rPr lang="en-US" sz="1000" b="1" dirty="0"/>
              <a:t>4E</a:t>
            </a:r>
          </a:p>
        </p:txBody>
      </p:sp>
      <p:sp>
        <p:nvSpPr>
          <p:cNvPr id="32" name="TextBox 31"/>
          <p:cNvSpPr txBox="1"/>
          <p:nvPr/>
        </p:nvSpPr>
        <p:spPr>
          <a:xfrm>
            <a:off x="7013647" y="6613207"/>
            <a:ext cx="255839" cy="246221"/>
          </a:xfrm>
          <a:prstGeom prst="rect">
            <a:avLst/>
          </a:prstGeom>
          <a:solidFill>
            <a:srgbClr val="FFFF00"/>
          </a:solidFill>
        </p:spPr>
        <p:txBody>
          <a:bodyPr wrap="none" lIns="45720" rIns="45720" rtlCol="0">
            <a:spAutoFit/>
          </a:bodyPr>
          <a:lstStyle/>
          <a:p>
            <a:r>
              <a:rPr lang="en-US" sz="1000" b="1" dirty="0"/>
              <a:t>1C</a:t>
            </a:r>
          </a:p>
        </p:txBody>
      </p:sp>
      <p:sp>
        <p:nvSpPr>
          <p:cNvPr id="33" name="TextBox 32"/>
          <p:cNvSpPr txBox="1"/>
          <p:nvPr/>
        </p:nvSpPr>
        <p:spPr>
          <a:xfrm>
            <a:off x="7568607" y="6613207"/>
            <a:ext cx="247825" cy="246221"/>
          </a:xfrm>
          <a:prstGeom prst="rect">
            <a:avLst/>
          </a:prstGeom>
          <a:solidFill>
            <a:srgbClr val="FFFF00"/>
          </a:solidFill>
        </p:spPr>
        <p:txBody>
          <a:bodyPr wrap="none" lIns="45720" rIns="45720" rtlCol="0">
            <a:spAutoFit/>
          </a:bodyPr>
          <a:lstStyle/>
          <a:p>
            <a:r>
              <a:rPr lang="en-US" sz="1000" b="1" dirty="0"/>
              <a:t>2E</a:t>
            </a:r>
          </a:p>
        </p:txBody>
      </p:sp>
      <p:sp>
        <p:nvSpPr>
          <p:cNvPr id="34" name="TextBox 33"/>
          <p:cNvSpPr txBox="1"/>
          <p:nvPr/>
        </p:nvSpPr>
        <p:spPr>
          <a:xfrm>
            <a:off x="8114714" y="6613207"/>
            <a:ext cx="247825" cy="246221"/>
          </a:xfrm>
          <a:prstGeom prst="rect">
            <a:avLst/>
          </a:prstGeom>
          <a:solidFill>
            <a:srgbClr val="FFFF00"/>
          </a:solidFill>
        </p:spPr>
        <p:txBody>
          <a:bodyPr wrap="none" lIns="45720" rIns="45720" rtlCol="0">
            <a:spAutoFit/>
          </a:bodyPr>
          <a:lstStyle/>
          <a:p>
            <a:r>
              <a:rPr lang="en-US" sz="1000" b="1" dirty="0"/>
              <a:t>3E</a:t>
            </a:r>
          </a:p>
        </p:txBody>
      </p:sp>
      <p:sp>
        <p:nvSpPr>
          <p:cNvPr id="35" name="TextBox 34"/>
          <p:cNvSpPr txBox="1"/>
          <p:nvPr/>
        </p:nvSpPr>
        <p:spPr>
          <a:xfrm>
            <a:off x="8678481" y="6613207"/>
            <a:ext cx="247825" cy="246221"/>
          </a:xfrm>
          <a:prstGeom prst="rect">
            <a:avLst/>
          </a:prstGeom>
          <a:solidFill>
            <a:srgbClr val="FFFF00"/>
          </a:solidFill>
        </p:spPr>
        <p:txBody>
          <a:bodyPr wrap="none" lIns="45720" rIns="45720" rtlCol="0">
            <a:spAutoFit/>
          </a:bodyPr>
          <a:lstStyle/>
          <a:p>
            <a:r>
              <a:rPr lang="en-US" sz="1000" b="1" dirty="0"/>
              <a:t>4E</a:t>
            </a:r>
          </a:p>
        </p:txBody>
      </p:sp>
      <p:sp>
        <p:nvSpPr>
          <p:cNvPr id="36" name="TextBox 35"/>
          <p:cNvSpPr txBox="1"/>
          <p:nvPr/>
        </p:nvSpPr>
        <p:spPr>
          <a:xfrm>
            <a:off x="9767541" y="6613207"/>
            <a:ext cx="255839" cy="246221"/>
          </a:xfrm>
          <a:prstGeom prst="rect">
            <a:avLst/>
          </a:prstGeom>
          <a:solidFill>
            <a:srgbClr val="FFFF00"/>
          </a:solidFill>
        </p:spPr>
        <p:txBody>
          <a:bodyPr wrap="none" lIns="45720" rIns="45720" rtlCol="0">
            <a:spAutoFit/>
          </a:bodyPr>
          <a:lstStyle/>
          <a:p>
            <a:r>
              <a:rPr lang="en-US" sz="1000" b="1" dirty="0"/>
              <a:t>1C</a:t>
            </a:r>
          </a:p>
        </p:txBody>
      </p:sp>
      <p:sp>
        <p:nvSpPr>
          <p:cNvPr id="37" name="TextBox 36"/>
          <p:cNvSpPr txBox="1"/>
          <p:nvPr/>
        </p:nvSpPr>
        <p:spPr>
          <a:xfrm>
            <a:off x="10322501" y="6613207"/>
            <a:ext cx="247825" cy="246221"/>
          </a:xfrm>
          <a:prstGeom prst="rect">
            <a:avLst/>
          </a:prstGeom>
          <a:solidFill>
            <a:srgbClr val="FFFF00"/>
          </a:solidFill>
        </p:spPr>
        <p:txBody>
          <a:bodyPr wrap="none" lIns="45720" rIns="45720" rtlCol="0">
            <a:spAutoFit/>
          </a:bodyPr>
          <a:lstStyle/>
          <a:p>
            <a:r>
              <a:rPr lang="en-US" sz="1000" b="1" dirty="0"/>
              <a:t>2E</a:t>
            </a:r>
          </a:p>
        </p:txBody>
      </p:sp>
      <p:sp>
        <p:nvSpPr>
          <p:cNvPr id="38" name="TextBox 37"/>
          <p:cNvSpPr txBox="1"/>
          <p:nvPr/>
        </p:nvSpPr>
        <p:spPr>
          <a:xfrm>
            <a:off x="10868608" y="6613207"/>
            <a:ext cx="247825" cy="246221"/>
          </a:xfrm>
          <a:prstGeom prst="rect">
            <a:avLst/>
          </a:prstGeom>
          <a:solidFill>
            <a:srgbClr val="FFFF00"/>
          </a:solidFill>
        </p:spPr>
        <p:txBody>
          <a:bodyPr wrap="none" lIns="45720" rIns="45720" rtlCol="0">
            <a:spAutoFit/>
          </a:bodyPr>
          <a:lstStyle/>
          <a:p>
            <a:r>
              <a:rPr lang="en-US" sz="1000" b="1" dirty="0"/>
              <a:t>3E</a:t>
            </a:r>
          </a:p>
        </p:txBody>
      </p:sp>
      <p:sp>
        <p:nvSpPr>
          <p:cNvPr id="39" name="TextBox 38"/>
          <p:cNvSpPr txBox="1"/>
          <p:nvPr/>
        </p:nvSpPr>
        <p:spPr>
          <a:xfrm>
            <a:off x="11432375" y="6613207"/>
            <a:ext cx="247825" cy="246221"/>
          </a:xfrm>
          <a:prstGeom prst="rect">
            <a:avLst/>
          </a:prstGeom>
          <a:solidFill>
            <a:srgbClr val="FFFF00"/>
          </a:solidFill>
        </p:spPr>
        <p:txBody>
          <a:bodyPr wrap="none" lIns="45720" rIns="45720" rtlCol="0">
            <a:spAutoFit/>
          </a:bodyPr>
          <a:lstStyle/>
          <a:p>
            <a:r>
              <a:rPr lang="en-US" sz="1000" b="1" dirty="0"/>
              <a:t>4E</a:t>
            </a:r>
          </a:p>
        </p:txBody>
      </p:sp>
    </p:spTree>
    <p:extLst>
      <p:ext uri="{BB962C8B-B14F-4D97-AF65-F5344CB8AC3E}">
        <p14:creationId xmlns:p14="http://schemas.microsoft.com/office/powerpoint/2010/main" val="40999270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rotWithShape="1">
          <a:blip r:embed="rId2">
            <a:extLst>
              <a:ext uri="{28A0092B-C50C-407E-A947-70E740481C1C}">
                <a14:useLocalDpi xmlns:a14="http://schemas.microsoft.com/office/drawing/2010/main" val="0"/>
              </a:ext>
            </a:extLst>
          </a:blip>
          <a:srcRect l="8228" t="8375" r="9244" b="4861"/>
          <a:stretch/>
        </p:blipFill>
        <p:spPr>
          <a:xfrm>
            <a:off x="6605771" y="90035"/>
            <a:ext cx="5504326" cy="3315500"/>
          </a:xfrm>
          <a:prstGeom prst="rect">
            <a:avLst/>
          </a:prstGeom>
        </p:spPr>
      </p:pic>
      <p:pic>
        <p:nvPicPr>
          <p:cNvPr id="9" name="Picture 8"/>
          <p:cNvPicPr>
            <a:picLocks noChangeAspect="1"/>
          </p:cNvPicPr>
          <p:nvPr/>
        </p:nvPicPr>
        <p:blipFill rotWithShape="1">
          <a:blip r:embed="rId3">
            <a:extLst>
              <a:ext uri="{28A0092B-C50C-407E-A947-70E740481C1C}">
                <a14:useLocalDpi xmlns:a14="http://schemas.microsoft.com/office/drawing/2010/main" val="0"/>
              </a:ext>
            </a:extLst>
          </a:blip>
          <a:srcRect l="6632" t="7113" r="8384" b="4655"/>
          <a:stretch/>
        </p:blipFill>
        <p:spPr>
          <a:xfrm>
            <a:off x="6501008" y="3405535"/>
            <a:ext cx="5668132" cy="3371596"/>
          </a:xfrm>
          <a:prstGeom prst="rect">
            <a:avLst/>
          </a:prstGeom>
        </p:spPr>
      </p:pic>
      <p:sp>
        <p:nvSpPr>
          <p:cNvPr id="2" name="Title 1"/>
          <p:cNvSpPr>
            <a:spLocks noGrp="1"/>
          </p:cNvSpPr>
          <p:nvPr>
            <p:ph type="title"/>
          </p:nvPr>
        </p:nvSpPr>
        <p:spPr>
          <a:xfrm>
            <a:off x="726987" y="365126"/>
            <a:ext cx="10515600" cy="628788"/>
          </a:xfrm>
        </p:spPr>
        <p:txBody>
          <a:bodyPr/>
          <a:lstStyle/>
          <a:p>
            <a:r>
              <a:rPr lang="en-US" dirty="0"/>
              <a:t>Median drift 1us-10s @85C </a:t>
            </a:r>
            <a:br>
              <a:rPr lang="en-US" dirty="0"/>
            </a:br>
            <a:r>
              <a:rPr lang="en-US" dirty="0"/>
              <a:t>(128k cycles)</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5</a:t>
            </a:fld>
            <a:endParaRPr lang="en-US"/>
          </a:p>
        </p:txBody>
      </p:sp>
      <p:sp>
        <p:nvSpPr>
          <p:cNvPr id="63" name="TextBox 62"/>
          <p:cNvSpPr txBox="1"/>
          <p:nvPr/>
        </p:nvSpPr>
        <p:spPr>
          <a:xfrm>
            <a:off x="4861726" y="4536655"/>
            <a:ext cx="1467068" cy="646331"/>
          </a:xfrm>
          <a:prstGeom prst="rect">
            <a:avLst/>
          </a:prstGeom>
          <a:noFill/>
        </p:spPr>
        <p:txBody>
          <a:bodyPr wrap="none" rtlCol="0">
            <a:spAutoFit/>
          </a:bodyPr>
          <a:lstStyle/>
          <a:p>
            <a:r>
              <a:rPr lang="en-US" dirty="0"/>
              <a:t>Relative drift</a:t>
            </a:r>
          </a:p>
          <a:p>
            <a:r>
              <a:rPr lang="en-US" b="1" dirty="0">
                <a:solidFill>
                  <a:schemeClr val="accent1"/>
                </a:solidFill>
              </a:rPr>
              <a:t>SET</a:t>
            </a:r>
            <a:r>
              <a:rPr lang="en-US" b="1" dirty="0"/>
              <a:t>/</a:t>
            </a:r>
            <a:r>
              <a:rPr lang="en-US" b="1" dirty="0">
                <a:solidFill>
                  <a:srgbClr val="FF0000"/>
                </a:solidFill>
              </a:rPr>
              <a:t>RESET</a:t>
            </a:r>
          </a:p>
        </p:txBody>
      </p:sp>
      <p:sp>
        <p:nvSpPr>
          <p:cNvPr id="64" name="TextBox 63"/>
          <p:cNvSpPr txBox="1"/>
          <p:nvPr/>
        </p:nvSpPr>
        <p:spPr>
          <a:xfrm>
            <a:off x="33217" y="3326358"/>
            <a:ext cx="5049146"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a:t>Set drift slightly larger when removing </a:t>
            </a:r>
            <a:r>
              <a:rPr lang="en-US" sz="1600" dirty="0" err="1"/>
              <a:t>WSiN</a:t>
            </a:r>
            <a:r>
              <a:rPr lang="en-US" sz="1600" dirty="0"/>
              <a:t> @BL</a:t>
            </a:r>
          </a:p>
          <a:p>
            <a:pPr marL="285750" indent="-285750">
              <a:buFont typeface="Arial" panose="020B0604020202020204" pitchFamily="34" charset="0"/>
              <a:buChar char="•"/>
            </a:pPr>
            <a:r>
              <a:rPr lang="en-US" sz="1600" dirty="0"/>
              <a:t>Reset drift has instead some beneficial effect when removing </a:t>
            </a:r>
            <a:r>
              <a:rPr lang="en-US" sz="1600" dirty="0" err="1"/>
              <a:t>WSiN</a:t>
            </a:r>
            <a:r>
              <a:rPr lang="en-US" sz="1600" dirty="0"/>
              <a:t> @WL</a:t>
            </a:r>
          </a:p>
        </p:txBody>
      </p:sp>
      <p:sp>
        <p:nvSpPr>
          <p:cNvPr id="61" name="TextBox 60"/>
          <p:cNvSpPr txBox="1"/>
          <p:nvPr/>
        </p:nvSpPr>
        <p:spPr>
          <a:xfrm>
            <a:off x="4694111" y="1419832"/>
            <a:ext cx="1941557" cy="646331"/>
          </a:xfrm>
          <a:prstGeom prst="rect">
            <a:avLst/>
          </a:prstGeom>
          <a:noFill/>
        </p:spPr>
        <p:txBody>
          <a:bodyPr wrap="none" rtlCol="0">
            <a:spAutoFit/>
          </a:bodyPr>
          <a:lstStyle/>
          <a:p>
            <a:r>
              <a:rPr lang="en-US" dirty="0"/>
              <a:t>Absolute drift mV</a:t>
            </a:r>
          </a:p>
          <a:p>
            <a:r>
              <a:rPr lang="en-US" b="1" dirty="0">
                <a:solidFill>
                  <a:schemeClr val="accent1"/>
                </a:solidFill>
              </a:rPr>
              <a:t>SET</a:t>
            </a:r>
            <a:r>
              <a:rPr lang="en-US" b="1" dirty="0"/>
              <a:t>/</a:t>
            </a:r>
            <a:r>
              <a:rPr lang="en-US" b="1" dirty="0">
                <a:solidFill>
                  <a:srgbClr val="FF0000"/>
                </a:solidFill>
              </a:rPr>
              <a:t>RESET</a:t>
            </a:r>
          </a:p>
        </p:txBody>
      </p:sp>
      <p:sp>
        <p:nvSpPr>
          <p:cNvPr id="46" name="TextBox 45"/>
          <p:cNvSpPr txBox="1"/>
          <p:nvPr/>
        </p:nvSpPr>
        <p:spPr>
          <a:xfrm>
            <a:off x="7270586" y="3203248"/>
            <a:ext cx="255839" cy="246221"/>
          </a:xfrm>
          <a:prstGeom prst="rect">
            <a:avLst/>
          </a:prstGeom>
          <a:solidFill>
            <a:srgbClr val="FFFF00"/>
          </a:solidFill>
        </p:spPr>
        <p:txBody>
          <a:bodyPr wrap="none" lIns="45720" rIns="45720" rtlCol="0">
            <a:spAutoFit/>
          </a:bodyPr>
          <a:lstStyle/>
          <a:p>
            <a:r>
              <a:rPr lang="en-US" sz="1000" b="1" dirty="0"/>
              <a:t>1C</a:t>
            </a:r>
          </a:p>
        </p:txBody>
      </p:sp>
      <p:sp>
        <p:nvSpPr>
          <p:cNvPr id="47" name="TextBox 46"/>
          <p:cNvSpPr txBox="1"/>
          <p:nvPr/>
        </p:nvSpPr>
        <p:spPr>
          <a:xfrm>
            <a:off x="7791888" y="3203248"/>
            <a:ext cx="247825" cy="246221"/>
          </a:xfrm>
          <a:prstGeom prst="rect">
            <a:avLst/>
          </a:prstGeom>
          <a:solidFill>
            <a:srgbClr val="FFFF00"/>
          </a:solidFill>
        </p:spPr>
        <p:txBody>
          <a:bodyPr wrap="none" lIns="45720" rIns="45720" rtlCol="0">
            <a:spAutoFit/>
          </a:bodyPr>
          <a:lstStyle/>
          <a:p>
            <a:r>
              <a:rPr lang="en-US" sz="1000" b="1" dirty="0"/>
              <a:t>2E</a:t>
            </a:r>
          </a:p>
        </p:txBody>
      </p:sp>
      <p:sp>
        <p:nvSpPr>
          <p:cNvPr id="48" name="TextBox 47"/>
          <p:cNvSpPr txBox="1"/>
          <p:nvPr/>
        </p:nvSpPr>
        <p:spPr>
          <a:xfrm>
            <a:off x="8327362" y="3203248"/>
            <a:ext cx="247825" cy="246221"/>
          </a:xfrm>
          <a:prstGeom prst="rect">
            <a:avLst/>
          </a:prstGeom>
          <a:solidFill>
            <a:srgbClr val="FFFF00"/>
          </a:solidFill>
        </p:spPr>
        <p:txBody>
          <a:bodyPr wrap="none" lIns="45720" rIns="45720" rtlCol="0">
            <a:spAutoFit/>
          </a:bodyPr>
          <a:lstStyle/>
          <a:p>
            <a:r>
              <a:rPr lang="en-US" sz="1000" b="1" dirty="0"/>
              <a:t>3E</a:t>
            </a:r>
          </a:p>
        </p:txBody>
      </p:sp>
      <p:sp>
        <p:nvSpPr>
          <p:cNvPr id="49" name="TextBox 48"/>
          <p:cNvSpPr txBox="1"/>
          <p:nvPr/>
        </p:nvSpPr>
        <p:spPr>
          <a:xfrm>
            <a:off x="8859230" y="3203248"/>
            <a:ext cx="247825" cy="246221"/>
          </a:xfrm>
          <a:prstGeom prst="rect">
            <a:avLst/>
          </a:prstGeom>
          <a:solidFill>
            <a:srgbClr val="FFFF00"/>
          </a:solidFill>
        </p:spPr>
        <p:txBody>
          <a:bodyPr wrap="none" lIns="45720" rIns="45720" rtlCol="0">
            <a:spAutoFit/>
          </a:bodyPr>
          <a:lstStyle/>
          <a:p>
            <a:r>
              <a:rPr lang="en-US" sz="1000" b="1" dirty="0"/>
              <a:t>4E</a:t>
            </a:r>
          </a:p>
        </p:txBody>
      </p:sp>
      <p:graphicFrame>
        <p:nvGraphicFramePr>
          <p:cNvPr id="27" name="Table 26"/>
          <p:cNvGraphicFramePr>
            <a:graphicFrameLocks noGrp="1"/>
          </p:cNvGraphicFramePr>
          <p:nvPr>
            <p:extLst>
              <p:ext uri="{D42A27DB-BD31-4B8C-83A1-F6EECF244321}">
                <p14:modId xmlns:p14="http://schemas.microsoft.com/office/powerpoint/2010/main" val="777839179"/>
              </p:ext>
            </p:extLst>
          </p:nvPr>
        </p:nvGraphicFramePr>
        <p:xfrm>
          <a:off x="565355" y="1604837"/>
          <a:ext cx="2699258" cy="1371600"/>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1097280">
                  <a:extLst>
                    <a:ext uri="{9D8B030D-6E8A-4147-A177-3AD203B41FA5}">
                      <a16:colId xmlns:a16="http://schemas.microsoft.com/office/drawing/2014/main" val="2506403362"/>
                    </a:ext>
                  </a:extLst>
                </a:gridCol>
                <a:gridCol w="1062355">
                  <a:extLst>
                    <a:ext uri="{9D8B030D-6E8A-4147-A177-3AD203B41FA5}">
                      <a16:colId xmlns:a16="http://schemas.microsoft.com/office/drawing/2014/main" val="1213100360"/>
                    </a:ext>
                  </a:extLst>
                </a:gridCol>
              </a:tblGrid>
              <a:tr h="0">
                <a:tc>
                  <a:txBody>
                    <a:bodyPr/>
                    <a:lstStyle/>
                    <a:p>
                      <a:pPr algn="ctr"/>
                      <a:r>
                        <a:rPr lang="en-US" sz="1200" dirty="0">
                          <a:latin typeface="+mn-lt"/>
                        </a:rPr>
                        <a:t>Trial</a:t>
                      </a:r>
                    </a:p>
                  </a:txBody>
                  <a:tcPr/>
                </a:tc>
                <a:tc>
                  <a:txBody>
                    <a:bodyPr/>
                    <a:lstStyle/>
                    <a:p>
                      <a:pPr algn="ctr"/>
                      <a:r>
                        <a:rPr lang="en-US" sz="1200" dirty="0" err="1">
                          <a:latin typeface="+mn-lt"/>
                        </a:rPr>
                        <a:t>WSiN</a:t>
                      </a:r>
                      <a:r>
                        <a:rPr lang="en-US" sz="1200" baseline="0" dirty="0">
                          <a:latin typeface="+mn-lt"/>
                        </a:rPr>
                        <a:t> @ WL</a:t>
                      </a:r>
                      <a:endParaRPr lang="en-US" sz="1200" dirty="0">
                        <a:latin typeface="+mn-lt"/>
                      </a:endParaRP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err="1">
                          <a:latin typeface="+mn-lt"/>
                        </a:rPr>
                        <a:t>WSiN</a:t>
                      </a:r>
                      <a:r>
                        <a:rPr lang="en-US" sz="1200" baseline="0" dirty="0">
                          <a:latin typeface="+mn-lt"/>
                        </a:rPr>
                        <a:t> @ BL</a:t>
                      </a:r>
                      <a:endParaRPr lang="en-US" sz="1200" dirty="0">
                        <a:latin typeface="+mn-lt"/>
                      </a:endParaRPr>
                    </a:p>
                  </a:txBody>
                  <a:tcPr/>
                </a:tc>
                <a:extLst>
                  <a:ext uri="{0D108BD9-81ED-4DB2-BD59-A6C34878D82A}">
                    <a16:rowId xmlns:a16="http://schemas.microsoft.com/office/drawing/2014/main" val="10000"/>
                  </a:ext>
                </a:extLst>
              </a:tr>
              <a:tr h="0">
                <a:tc>
                  <a:txBody>
                    <a:bodyPr/>
                    <a:lstStyle/>
                    <a:p>
                      <a:pPr algn="ctr"/>
                      <a:r>
                        <a:rPr lang="en-US" sz="1200" dirty="0">
                          <a:latin typeface="+mn-lt"/>
                        </a:rPr>
                        <a:t>1C</a:t>
                      </a:r>
                    </a:p>
                  </a:txBody>
                  <a:tcPr anchor="ctr"/>
                </a:tc>
                <a:tc>
                  <a:txBody>
                    <a:bodyPr/>
                    <a:lstStyle/>
                    <a:p>
                      <a:pPr algn="ctr"/>
                      <a:r>
                        <a:rPr lang="en-US" sz="1200" dirty="0">
                          <a:latin typeface="+mn-lt"/>
                        </a:rPr>
                        <a:t>Yes</a:t>
                      </a:r>
                    </a:p>
                  </a:txBody>
                  <a:tcPr anchor="ctr"/>
                </a:tc>
                <a:tc>
                  <a:txBody>
                    <a:bodyPr/>
                    <a:lstStyle/>
                    <a:p>
                      <a:pPr algn="ctr"/>
                      <a:r>
                        <a:rPr lang="en-US" sz="1200" dirty="0">
                          <a:latin typeface="+mn-lt"/>
                        </a:rPr>
                        <a:t>Yes </a:t>
                      </a:r>
                    </a:p>
                  </a:txBody>
                  <a:tcPr anchor="ctr"/>
                </a:tc>
                <a:extLst>
                  <a:ext uri="{0D108BD9-81ED-4DB2-BD59-A6C34878D82A}">
                    <a16:rowId xmlns:a16="http://schemas.microsoft.com/office/drawing/2014/main" val="10001"/>
                  </a:ext>
                </a:extLst>
              </a:tr>
              <a:tr h="0">
                <a:tc>
                  <a:txBody>
                    <a:bodyPr/>
                    <a:lstStyle/>
                    <a:p>
                      <a:pPr algn="ctr"/>
                      <a:r>
                        <a:rPr lang="en-US" sz="12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Yes</a:t>
                      </a:r>
                    </a:p>
                  </a:txBody>
                  <a:tcPr anchor="ctr"/>
                </a:tc>
                <a:extLst>
                  <a:ext uri="{0D108BD9-81ED-4DB2-BD59-A6C34878D82A}">
                    <a16:rowId xmlns:a16="http://schemas.microsoft.com/office/drawing/2014/main" val="10002"/>
                  </a:ext>
                </a:extLst>
              </a:tr>
              <a:tr h="0">
                <a:tc>
                  <a:txBody>
                    <a:bodyPr/>
                    <a:lstStyle/>
                    <a:p>
                      <a:pPr algn="ctr"/>
                      <a:r>
                        <a:rPr lang="en-US" sz="12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Yes</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extLst>
                  <a:ext uri="{0D108BD9-81ED-4DB2-BD59-A6C34878D82A}">
                    <a16:rowId xmlns:a16="http://schemas.microsoft.com/office/drawing/2014/main" val="10003"/>
                  </a:ext>
                </a:extLst>
              </a:tr>
              <a:tr h="0">
                <a:tc>
                  <a:txBody>
                    <a:bodyPr/>
                    <a:lstStyle/>
                    <a:p>
                      <a:pPr algn="ctr"/>
                      <a:r>
                        <a:rPr lang="en-US" sz="12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extLst>
                  <a:ext uri="{0D108BD9-81ED-4DB2-BD59-A6C34878D82A}">
                    <a16:rowId xmlns:a16="http://schemas.microsoft.com/office/drawing/2014/main" val="10004"/>
                  </a:ext>
                </a:extLst>
              </a:tr>
            </a:tbl>
          </a:graphicData>
        </a:graphic>
      </p:graphicFrame>
      <p:sp>
        <p:nvSpPr>
          <p:cNvPr id="32" name="TextBox 31"/>
          <p:cNvSpPr txBox="1"/>
          <p:nvPr/>
        </p:nvSpPr>
        <p:spPr>
          <a:xfrm>
            <a:off x="9872863" y="3203248"/>
            <a:ext cx="255839" cy="246221"/>
          </a:xfrm>
          <a:prstGeom prst="rect">
            <a:avLst/>
          </a:prstGeom>
          <a:solidFill>
            <a:srgbClr val="FFFF00"/>
          </a:solidFill>
        </p:spPr>
        <p:txBody>
          <a:bodyPr wrap="none" lIns="45720" rIns="45720" rtlCol="0">
            <a:spAutoFit/>
          </a:bodyPr>
          <a:lstStyle/>
          <a:p>
            <a:r>
              <a:rPr lang="en-US" sz="1000" b="1" dirty="0"/>
              <a:t>1C</a:t>
            </a:r>
          </a:p>
        </p:txBody>
      </p:sp>
      <p:sp>
        <p:nvSpPr>
          <p:cNvPr id="33" name="TextBox 32"/>
          <p:cNvSpPr txBox="1"/>
          <p:nvPr/>
        </p:nvSpPr>
        <p:spPr>
          <a:xfrm>
            <a:off x="10394165" y="3203248"/>
            <a:ext cx="247825" cy="246221"/>
          </a:xfrm>
          <a:prstGeom prst="rect">
            <a:avLst/>
          </a:prstGeom>
          <a:solidFill>
            <a:srgbClr val="FFFF00"/>
          </a:solidFill>
        </p:spPr>
        <p:txBody>
          <a:bodyPr wrap="none" lIns="45720" rIns="45720" rtlCol="0">
            <a:spAutoFit/>
          </a:bodyPr>
          <a:lstStyle/>
          <a:p>
            <a:r>
              <a:rPr lang="en-US" sz="1000" b="1" dirty="0"/>
              <a:t>2E</a:t>
            </a:r>
          </a:p>
        </p:txBody>
      </p:sp>
      <p:sp>
        <p:nvSpPr>
          <p:cNvPr id="34" name="TextBox 33"/>
          <p:cNvSpPr txBox="1"/>
          <p:nvPr/>
        </p:nvSpPr>
        <p:spPr>
          <a:xfrm>
            <a:off x="10929639" y="3203248"/>
            <a:ext cx="247825" cy="246221"/>
          </a:xfrm>
          <a:prstGeom prst="rect">
            <a:avLst/>
          </a:prstGeom>
          <a:solidFill>
            <a:srgbClr val="FFFF00"/>
          </a:solidFill>
        </p:spPr>
        <p:txBody>
          <a:bodyPr wrap="none" lIns="45720" rIns="45720" rtlCol="0">
            <a:spAutoFit/>
          </a:bodyPr>
          <a:lstStyle/>
          <a:p>
            <a:r>
              <a:rPr lang="en-US" sz="1000" b="1" dirty="0"/>
              <a:t>3E</a:t>
            </a:r>
          </a:p>
        </p:txBody>
      </p:sp>
      <p:sp>
        <p:nvSpPr>
          <p:cNvPr id="35" name="TextBox 34"/>
          <p:cNvSpPr txBox="1"/>
          <p:nvPr/>
        </p:nvSpPr>
        <p:spPr>
          <a:xfrm>
            <a:off x="11461507" y="3203248"/>
            <a:ext cx="247825" cy="246221"/>
          </a:xfrm>
          <a:prstGeom prst="rect">
            <a:avLst/>
          </a:prstGeom>
          <a:solidFill>
            <a:srgbClr val="FFFF00"/>
          </a:solidFill>
        </p:spPr>
        <p:txBody>
          <a:bodyPr wrap="none" lIns="45720" rIns="45720" rtlCol="0">
            <a:spAutoFit/>
          </a:bodyPr>
          <a:lstStyle/>
          <a:p>
            <a:r>
              <a:rPr lang="en-US" sz="1000" b="1" dirty="0"/>
              <a:t>4E</a:t>
            </a:r>
          </a:p>
        </p:txBody>
      </p:sp>
      <p:sp>
        <p:nvSpPr>
          <p:cNvPr id="36" name="TextBox 35"/>
          <p:cNvSpPr txBox="1"/>
          <p:nvPr/>
        </p:nvSpPr>
        <p:spPr>
          <a:xfrm>
            <a:off x="7270586" y="6562682"/>
            <a:ext cx="255839" cy="246221"/>
          </a:xfrm>
          <a:prstGeom prst="rect">
            <a:avLst/>
          </a:prstGeom>
          <a:solidFill>
            <a:srgbClr val="FFFF00"/>
          </a:solidFill>
        </p:spPr>
        <p:txBody>
          <a:bodyPr wrap="none" lIns="45720" rIns="45720" rtlCol="0">
            <a:spAutoFit/>
          </a:bodyPr>
          <a:lstStyle/>
          <a:p>
            <a:r>
              <a:rPr lang="en-US" sz="1000" b="1" dirty="0"/>
              <a:t>1C</a:t>
            </a:r>
          </a:p>
        </p:txBody>
      </p:sp>
      <p:sp>
        <p:nvSpPr>
          <p:cNvPr id="37" name="TextBox 36"/>
          <p:cNvSpPr txBox="1"/>
          <p:nvPr/>
        </p:nvSpPr>
        <p:spPr>
          <a:xfrm>
            <a:off x="7791888" y="6562682"/>
            <a:ext cx="247825" cy="246221"/>
          </a:xfrm>
          <a:prstGeom prst="rect">
            <a:avLst/>
          </a:prstGeom>
          <a:solidFill>
            <a:srgbClr val="FFFF00"/>
          </a:solidFill>
        </p:spPr>
        <p:txBody>
          <a:bodyPr wrap="none" lIns="45720" rIns="45720" rtlCol="0">
            <a:spAutoFit/>
          </a:bodyPr>
          <a:lstStyle/>
          <a:p>
            <a:r>
              <a:rPr lang="en-US" sz="1000" b="1" dirty="0"/>
              <a:t>2E</a:t>
            </a:r>
          </a:p>
        </p:txBody>
      </p:sp>
      <p:sp>
        <p:nvSpPr>
          <p:cNvPr id="38" name="TextBox 37"/>
          <p:cNvSpPr txBox="1"/>
          <p:nvPr/>
        </p:nvSpPr>
        <p:spPr>
          <a:xfrm>
            <a:off x="8327362" y="6562682"/>
            <a:ext cx="247825" cy="246221"/>
          </a:xfrm>
          <a:prstGeom prst="rect">
            <a:avLst/>
          </a:prstGeom>
          <a:solidFill>
            <a:srgbClr val="FFFF00"/>
          </a:solidFill>
        </p:spPr>
        <p:txBody>
          <a:bodyPr wrap="none" lIns="45720" rIns="45720" rtlCol="0">
            <a:spAutoFit/>
          </a:bodyPr>
          <a:lstStyle/>
          <a:p>
            <a:r>
              <a:rPr lang="en-US" sz="1000" b="1" dirty="0"/>
              <a:t>3E</a:t>
            </a:r>
          </a:p>
        </p:txBody>
      </p:sp>
      <p:sp>
        <p:nvSpPr>
          <p:cNvPr id="39" name="TextBox 38"/>
          <p:cNvSpPr txBox="1"/>
          <p:nvPr/>
        </p:nvSpPr>
        <p:spPr>
          <a:xfrm>
            <a:off x="8859230" y="6562682"/>
            <a:ext cx="247825" cy="246221"/>
          </a:xfrm>
          <a:prstGeom prst="rect">
            <a:avLst/>
          </a:prstGeom>
          <a:solidFill>
            <a:srgbClr val="FFFF00"/>
          </a:solidFill>
        </p:spPr>
        <p:txBody>
          <a:bodyPr wrap="none" lIns="45720" rIns="45720" rtlCol="0">
            <a:spAutoFit/>
          </a:bodyPr>
          <a:lstStyle/>
          <a:p>
            <a:r>
              <a:rPr lang="en-US" sz="1000" b="1" dirty="0"/>
              <a:t>4E</a:t>
            </a:r>
          </a:p>
        </p:txBody>
      </p:sp>
      <p:sp>
        <p:nvSpPr>
          <p:cNvPr id="40" name="TextBox 39"/>
          <p:cNvSpPr txBox="1"/>
          <p:nvPr/>
        </p:nvSpPr>
        <p:spPr>
          <a:xfrm>
            <a:off x="9872863" y="6562682"/>
            <a:ext cx="255839" cy="246221"/>
          </a:xfrm>
          <a:prstGeom prst="rect">
            <a:avLst/>
          </a:prstGeom>
          <a:solidFill>
            <a:srgbClr val="FFFF00"/>
          </a:solidFill>
        </p:spPr>
        <p:txBody>
          <a:bodyPr wrap="none" lIns="45720" rIns="45720" rtlCol="0">
            <a:spAutoFit/>
          </a:bodyPr>
          <a:lstStyle/>
          <a:p>
            <a:r>
              <a:rPr lang="en-US" sz="1000" b="1" dirty="0"/>
              <a:t>1C</a:t>
            </a:r>
          </a:p>
        </p:txBody>
      </p:sp>
      <p:sp>
        <p:nvSpPr>
          <p:cNvPr id="41" name="TextBox 40"/>
          <p:cNvSpPr txBox="1"/>
          <p:nvPr/>
        </p:nvSpPr>
        <p:spPr>
          <a:xfrm>
            <a:off x="10394165" y="6562682"/>
            <a:ext cx="247825" cy="246221"/>
          </a:xfrm>
          <a:prstGeom prst="rect">
            <a:avLst/>
          </a:prstGeom>
          <a:solidFill>
            <a:srgbClr val="FFFF00"/>
          </a:solidFill>
        </p:spPr>
        <p:txBody>
          <a:bodyPr wrap="none" lIns="45720" rIns="45720" rtlCol="0">
            <a:spAutoFit/>
          </a:bodyPr>
          <a:lstStyle/>
          <a:p>
            <a:r>
              <a:rPr lang="en-US" sz="1000" b="1" dirty="0"/>
              <a:t>2E</a:t>
            </a:r>
          </a:p>
        </p:txBody>
      </p:sp>
      <p:sp>
        <p:nvSpPr>
          <p:cNvPr id="42" name="TextBox 41"/>
          <p:cNvSpPr txBox="1"/>
          <p:nvPr/>
        </p:nvSpPr>
        <p:spPr>
          <a:xfrm>
            <a:off x="10929639" y="6562682"/>
            <a:ext cx="247825" cy="246221"/>
          </a:xfrm>
          <a:prstGeom prst="rect">
            <a:avLst/>
          </a:prstGeom>
          <a:solidFill>
            <a:srgbClr val="FFFF00"/>
          </a:solidFill>
        </p:spPr>
        <p:txBody>
          <a:bodyPr wrap="none" lIns="45720" rIns="45720" rtlCol="0">
            <a:spAutoFit/>
          </a:bodyPr>
          <a:lstStyle/>
          <a:p>
            <a:r>
              <a:rPr lang="en-US" sz="1000" b="1" dirty="0"/>
              <a:t>3E</a:t>
            </a:r>
          </a:p>
        </p:txBody>
      </p:sp>
      <p:sp>
        <p:nvSpPr>
          <p:cNvPr id="44" name="TextBox 43"/>
          <p:cNvSpPr txBox="1"/>
          <p:nvPr/>
        </p:nvSpPr>
        <p:spPr>
          <a:xfrm>
            <a:off x="11461507" y="6562682"/>
            <a:ext cx="247825" cy="246221"/>
          </a:xfrm>
          <a:prstGeom prst="rect">
            <a:avLst/>
          </a:prstGeom>
          <a:solidFill>
            <a:srgbClr val="FFFF00"/>
          </a:solidFill>
        </p:spPr>
        <p:txBody>
          <a:bodyPr wrap="none" lIns="45720" rIns="45720" rtlCol="0">
            <a:spAutoFit/>
          </a:bodyPr>
          <a:lstStyle/>
          <a:p>
            <a:r>
              <a:rPr lang="en-US" sz="1000" b="1" dirty="0"/>
              <a:t>4E</a:t>
            </a:r>
          </a:p>
        </p:txBody>
      </p:sp>
    </p:spTree>
    <p:extLst>
      <p:ext uri="{BB962C8B-B14F-4D97-AF65-F5344CB8AC3E}">
        <p14:creationId xmlns:p14="http://schemas.microsoft.com/office/powerpoint/2010/main" val="4913333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rotWithShape="1">
          <a:blip r:embed="rId2">
            <a:extLst>
              <a:ext uri="{28A0092B-C50C-407E-A947-70E740481C1C}">
                <a14:useLocalDpi xmlns:a14="http://schemas.microsoft.com/office/drawing/2010/main" val="0"/>
              </a:ext>
            </a:extLst>
          </a:blip>
          <a:srcRect l="9265" t="8505" r="8920" b="6612"/>
          <a:stretch/>
        </p:blipFill>
        <p:spPr>
          <a:xfrm>
            <a:off x="5654000" y="2963837"/>
            <a:ext cx="6451170" cy="3849750"/>
          </a:xfrm>
          <a:prstGeom prst="rect">
            <a:avLst/>
          </a:prstGeom>
        </p:spPr>
      </p:pic>
      <p:pic>
        <p:nvPicPr>
          <p:cNvPr id="7" name="Picture 6"/>
          <p:cNvPicPr>
            <a:picLocks noChangeAspect="1"/>
          </p:cNvPicPr>
          <p:nvPr/>
        </p:nvPicPr>
        <p:blipFill rotWithShape="1">
          <a:blip r:embed="rId3">
            <a:extLst>
              <a:ext uri="{28A0092B-C50C-407E-A947-70E740481C1C}">
                <a14:useLocalDpi xmlns:a14="http://schemas.microsoft.com/office/drawing/2010/main" val="0"/>
              </a:ext>
            </a:extLst>
          </a:blip>
          <a:srcRect l="8682" t="8218" r="8839" b="5193"/>
          <a:stretch/>
        </p:blipFill>
        <p:spPr>
          <a:xfrm>
            <a:off x="5620079" y="30128"/>
            <a:ext cx="6485090" cy="2744065"/>
          </a:xfrm>
          <a:prstGeom prst="rect">
            <a:avLst/>
          </a:prstGeom>
        </p:spPr>
      </p:pic>
      <p:sp>
        <p:nvSpPr>
          <p:cNvPr id="2" name="Title 1"/>
          <p:cNvSpPr>
            <a:spLocks noGrp="1"/>
          </p:cNvSpPr>
          <p:nvPr>
            <p:ph type="title"/>
          </p:nvPr>
        </p:nvSpPr>
        <p:spPr/>
        <p:txBody>
          <a:bodyPr/>
          <a:lstStyle/>
          <a:p>
            <a:r>
              <a:rPr lang="en-US" dirty="0"/>
              <a:t>Window &amp;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6</a:t>
            </a:fld>
            <a:endParaRPr lang="en-US"/>
          </a:p>
        </p:txBody>
      </p:sp>
      <p:sp>
        <p:nvSpPr>
          <p:cNvPr id="52" name="TextBox 51"/>
          <p:cNvSpPr txBox="1"/>
          <p:nvPr/>
        </p:nvSpPr>
        <p:spPr>
          <a:xfrm>
            <a:off x="4552607" y="1283481"/>
            <a:ext cx="1067472" cy="646331"/>
          </a:xfrm>
          <a:prstGeom prst="rect">
            <a:avLst/>
          </a:prstGeom>
          <a:noFill/>
        </p:spPr>
        <p:txBody>
          <a:bodyPr wrap="none" rtlCol="0">
            <a:spAutoFit/>
          </a:bodyPr>
          <a:lstStyle/>
          <a:p>
            <a:r>
              <a:rPr lang="en-US" b="1" dirty="0"/>
              <a:t>Median</a:t>
            </a:r>
          </a:p>
          <a:p>
            <a:r>
              <a:rPr lang="en-US" b="1" dirty="0"/>
              <a:t>Window</a:t>
            </a:r>
          </a:p>
        </p:txBody>
      </p:sp>
      <p:sp>
        <p:nvSpPr>
          <p:cNvPr id="53" name="TextBox 52"/>
          <p:cNvSpPr txBox="1"/>
          <p:nvPr/>
        </p:nvSpPr>
        <p:spPr>
          <a:xfrm>
            <a:off x="4596466" y="3010002"/>
            <a:ext cx="979755" cy="646331"/>
          </a:xfrm>
          <a:prstGeom prst="rect">
            <a:avLst/>
          </a:prstGeom>
          <a:noFill/>
        </p:spPr>
        <p:txBody>
          <a:bodyPr wrap="none" rtlCol="0">
            <a:spAutoFit/>
          </a:bodyPr>
          <a:lstStyle/>
          <a:p>
            <a:r>
              <a:rPr lang="en-US" b="1" dirty="0"/>
              <a:t>Robust</a:t>
            </a:r>
          </a:p>
          <a:p>
            <a:r>
              <a:rPr lang="en-US" b="1" dirty="0"/>
              <a:t>sigma</a:t>
            </a:r>
          </a:p>
        </p:txBody>
      </p:sp>
      <p:sp>
        <p:nvSpPr>
          <p:cNvPr id="54" name="TextBox 53"/>
          <p:cNvSpPr txBox="1"/>
          <p:nvPr/>
        </p:nvSpPr>
        <p:spPr>
          <a:xfrm rot="16200000">
            <a:off x="5260411" y="3738344"/>
            <a:ext cx="633507" cy="369332"/>
          </a:xfrm>
          <a:prstGeom prst="rect">
            <a:avLst/>
          </a:prstGeom>
          <a:noFill/>
        </p:spPr>
        <p:txBody>
          <a:bodyPr wrap="none" rtlCol="0">
            <a:spAutoFit/>
          </a:bodyPr>
          <a:lstStyle/>
          <a:p>
            <a:r>
              <a:rPr lang="en-US" dirty="0"/>
              <a:t>SET</a:t>
            </a:r>
          </a:p>
        </p:txBody>
      </p:sp>
      <p:sp>
        <p:nvSpPr>
          <p:cNvPr id="55" name="TextBox 54"/>
          <p:cNvSpPr txBox="1"/>
          <p:nvPr/>
        </p:nvSpPr>
        <p:spPr>
          <a:xfrm rot="16200000">
            <a:off x="5100112" y="5364215"/>
            <a:ext cx="954107" cy="369332"/>
          </a:xfrm>
          <a:prstGeom prst="rect">
            <a:avLst/>
          </a:prstGeom>
          <a:noFill/>
        </p:spPr>
        <p:txBody>
          <a:bodyPr wrap="none" rtlCol="0">
            <a:spAutoFit/>
          </a:bodyPr>
          <a:lstStyle/>
          <a:p>
            <a:r>
              <a:rPr lang="en-US" dirty="0"/>
              <a:t>RESET</a:t>
            </a:r>
          </a:p>
        </p:txBody>
      </p:sp>
      <p:sp>
        <p:nvSpPr>
          <p:cNvPr id="56" name="TextBox 55"/>
          <p:cNvSpPr txBox="1"/>
          <p:nvPr/>
        </p:nvSpPr>
        <p:spPr>
          <a:xfrm>
            <a:off x="6108145" y="2737916"/>
            <a:ext cx="1569660" cy="369332"/>
          </a:xfrm>
          <a:prstGeom prst="rect">
            <a:avLst/>
          </a:prstGeom>
          <a:noFill/>
        </p:spPr>
        <p:txBody>
          <a:bodyPr wrap="none" rtlCol="0">
            <a:spAutoFit/>
          </a:bodyPr>
          <a:lstStyle/>
          <a:p>
            <a:pPr algn="ctr"/>
            <a:r>
              <a:rPr lang="en-US" dirty="0"/>
              <a:t>1k cycles 1us</a:t>
            </a:r>
          </a:p>
        </p:txBody>
      </p:sp>
      <p:sp>
        <p:nvSpPr>
          <p:cNvPr id="57" name="TextBox 56"/>
          <p:cNvSpPr txBox="1"/>
          <p:nvPr/>
        </p:nvSpPr>
        <p:spPr>
          <a:xfrm>
            <a:off x="8022880" y="2737916"/>
            <a:ext cx="1826142" cy="369332"/>
          </a:xfrm>
          <a:prstGeom prst="rect">
            <a:avLst/>
          </a:prstGeom>
          <a:noFill/>
        </p:spPr>
        <p:txBody>
          <a:bodyPr wrap="none" rtlCol="0">
            <a:spAutoFit/>
          </a:bodyPr>
          <a:lstStyle/>
          <a:p>
            <a:pPr algn="ctr"/>
            <a:r>
              <a:rPr lang="en-US" dirty="0"/>
              <a:t>128k cycles 1us</a:t>
            </a:r>
          </a:p>
        </p:txBody>
      </p:sp>
      <p:sp>
        <p:nvSpPr>
          <p:cNvPr id="58" name="TextBox 57"/>
          <p:cNvSpPr txBox="1"/>
          <p:nvPr/>
        </p:nvSpPr>
        <p:spPr>
          <a:xfrm>
            <a:off x="10079163" y="2737916"/>
            <a:ext cx="1826141" cy="369332"/>
          </a:xfrm>
          <a:prstGeom prst="rect">
            <a:avLst/>
          </a:prstGeom>
          <a:noFill/>
        </p:spPr>
        <p:txBody>
          <a:bodyPr wrap="none" rtlCol="0">
            <a:spAutoFit/>
          </a:bodyPr>
          <a:lstStyle/>
          <a:p>
            <a:pPr algn="ctr"/>
            <a:r>
              <a:rPr lang="en-US" dirty="0"/>
              <a:t>128k cycles 10s</a:t>
            </a:r>
          </a:p>
        </p:txBody>
      </p:sp>
      <p:sp>
        <p:nvSpPr>
          <p:cNvPr id="59" name="TextBox 58"/>
          <p:cNvSpPr txBox="1"/>
          <p:nvPr/>
        </p:nvSpPr>
        <p:spPr>
          <a:xfrm>
            <a:off x="0" y="904095"/>
            <a:ext cx="4328141" cy="307777"/>
          </a:xfrm>
          <a:prstGeom prst="rect">
            <a:avLst/>
          </a:prstGeom>
          <a:noFill/>
        </p:spPr>
        <p:txBody>
          <a:bodyPr wrap="square" rtlCol="0">
            <a:spAutoFit/>
          </a:bodyPr>
          <a:lstStyle/>
          <a:p>
            <a:pPr marL="285750" indent="-285750">
              <a:buFont typeface="Arial" panose="020B0604020202020204" pitchFamily="34" charset="0"/>
              <a:buChar char="•"/>
            </a:pPr>
            <a:r>
              <a:rPr lang="en-US" sz="1400" dirty="0">
                <a:sym typeface="Wingdings" panose="05000000000000000000" pitchFamily="2" charset="2"/>
              </a:rPr>
              <a:t>Largest median window for no </a:t>
            </a:r>
            <a:r>
              <a:rPr lang="en-US" sz="1400" dirty="0" err="1">
                <a:sym typeface="Wingdings" panose="05000000000000000000" pitchFamily="2" charset="2"/>
              </a:rPr>
              <a:t>WSiN</a:t>
            </a:r>
            <a:r>
              <a:rPr lang="en-US" sz="1400" dirty="0">
                <a:sym typeface="Wingdings" panose="05000000000000000000" pitchFamily="2" charset="2"/>
              </a:rPr>
              <a:t> @BL</a:t>
            </a:r>
          </a:p>
        </p:txBody>
      </p:sp>
      <p:sp>
        <p:nvSpPr>
          <p:cNvPr id="105" name="TextBox 104"/>
          <p:cNvSpPr txBox="1"/>
          <p:nvPr/>
        </p:nvSpPr>
        <p:spPr>
          <a:xfrm>
            <a:off x="0" y="2612615"/>
            <a:ext cx="4328141" cy="738664"/>
          </a:xfrm>
          <a:prstGeom prst="rect">
            <a:avLst/>
          </a:prstGeom>
          <a:noFill/>
        </p:spPr>
        <p:txBody>
          <a:bodyPr wrap="square" rtlCol="0">
            <a:spAutoFit/>
          </a:bodyPr>
          <a:lstStyle/>
          <a:p>
            <a:pPr marL="285750" indent="-285750">
              <a:buFont typeface="Arial" panose="020B0604020202020204" pitchFamily="34" charset="0"/>
              <a:buChar char="•"/>
            </a:pPr>
            <a:r>
              <a:rPr lang="en-US" sz="1400" dirty="0">
                <a:sym typeface="Wingdings" panose="05000000000000000000" pitchFamily="2" charset="2"/>
              </a:rPr>
              <a:t>Better seasoning  generally yields better </a:t>
            </a:r>
            <a:r>
              <a:rPr lang="en-US" sz="1400" dirty="0" err="1">
                <a:sym typeface="Wingdings" panose="05000000000000000000" pitchFamily="2" charset="2"/>
              </a:rPr>
              <a:t>sigmas</a:t>
            </a:r>
            <a:r>
              <a:rPr lang="en-US" sz="1400" dirty="0">
                <a:sym typeface="Wingdings" panose="05000000000000000000" pitchFamily="2" charset="2"/>
              </a:rPr>
              <a:t>.</a:t>
            </a:r>
            <a:br>
              <a:rPr lang="en-US" sz="1400" dirty="0">
                <a:sym typeface="Wingdings" panose="05000000000000000000" pitchFamily="2" charset="2"/>
              </a:rPr>
            </a:br>
            <a:r>
              <a:rPr lang="en-US" sz="1400" dirty="0">
                <a:sym typeface="Wingdings" panose="05000000000000000000" pitchFamily="2" charset="2"/>
              </a:rPr>
              <a:t>Exception is when removing </a:t>
            </a:r>
            <a:r>
              <a:rPr lang="en-US" sz="1400" dirty="0" err="1">
                <a:sym typeface="Wingdings" panose="05000000000000000000" pitchFamily="2" charset="2"/>
              </a:rPr>
              <a:t>WSiN</a:t>
            </a:r>
            <a:r>
              <a:rPr lang="en-US" sz="1400" dirty="0">
                <a:sym typeface="Wingdings" panose="05000000000000000000" pitchFamily="2" charset="2"/>
              </a:rPr>
              <a:t> @WL  the distribution sigma gets worse</a:t>
            </a:r>
          </a:p>
        </p:txBody>
      </p:sp>
      <p:sp>
        <p:nvSpPr>
          <p:cNvPr id="106" name="TextBox 105"/>
          <p:cNvSpPr txBox="1"/>
          <p:nvPr/>
        </p:nvSpPr>
        <p:spPr>
          <a:xfrm>
            <a:off x="6207971" y="2581795"/>
            <a:ext cx="255839" cy="246221"/>
          </a:xfrm>
          <a:prstGeom prst="rect">
            <a:avLst/>
          </a:prstGeom>
          <a:solidFill>
            <a:srgbClr val="FFFF00"/>
          </a:solidFill>
        </p:spPr>
        <p:txBody>
          <a:bodyPr wrap="none" lIns="45720" rIns="45720" rtlCol="0">
            <a:spAutoFit/>
          </a:bodyPr>
          <a:lstStyle/>
          <a:p>
            <a:r>
              <a:rPr lang="en-US" sz="1000" b="1" dirty="0"/>
              <a:t>1C</a:t>
            </a:r>
          </a:p>
        </p:txBody>
      </p:sp>
      <p:sp>
        <p:nvSpPr>
          <p:cNvPr id="107" name="TextBox 106"/>
          <p:cNvSpPr txBox="1"/>
          <p:nvPr/>
        </p:nvSpPr>
        <p:spPr>
          <a:xfrm>
            <a:off x="6611633" y="2581795"/>
            <a:ext cx="247825" cy="246221"/>
          </a:xfrm>
          <a:prstGeom prst="rect">
            <a:avLst/>
          </a:prstGeom>
          <a:solidFill>
            <a:srgbClr val="FFFF00"/>
          </a:solidFill>
        </p:spPr>
        <p:txBody>
          <a:bodyPr wrap="none" lIns="45720" rIns="45720" rtlCol="0">
            <a:spAutoFit/>
          </a:bodyPr>
          <a:lstStyle/>
          <a:p>
            <a:r>
              <a:rPr lang="en-US" sz="1000" b="1" dirty="0"/>
              <a:t>2E</a:t>
            </a:r>
          </a:p>
        </p:txBody>
      </p:sp>
      <p:sp>
        <p:nvSpPr>
          <p:cNvPr id="108" name="TextBox 107"/>
          <p:cNvSpPr txBox="1"/>
          <p:nvPr/>
        </p:nvSpPr>
        <p:spPr>
          <a:xfrm>
            <a:off x="7030945" y="2581795"/>
            <a:ext cx="247825" cy="246221"/>
          </a:xfrm>
          <a:prstGeom prst="rect">
            <a:avLst/>
          </a:prstGeom>
          <a:solidFill>
            <a:srgbClr val="FFFF00"/>
          </a:solidFill>
        </p:spPr>
        <p:txBody>
          <a:bodyPr wrap="none" lIns="45720" rIns="45720" rtlCol="0">
            <a:spAutoFit/>
          </a:bodyPr>
          <a:lstStyle/>
          <a:p>
            <a:r>
              <a:rPr lang="en-US" sz="1000" b="1" dirty="0"/>
              <a:t>3E</a:t>
            </a:r>
          </a:p>
        </p:txBody>
      </p:sp>
      <p:sp>
        <p:nvSpPr>
          <p:cNvPr id="109" name="TextBox 108"/>
          <p:cNvSpPr txBox="1"/>
          <p:nvPr/>
        </p:nvSpPr>
        <p:spPr>
          <a:xfrm>
            <a:off x="7423788" y="2581795"/>
            <a:ext cx="247825" cy="246221"/>
          </a:xfrm>
          <a:prstGeom prst="rect">
            <a:avLst/>
          </a:prstGeom>
          <a:solidFill>
            <a:srgbClr val="FFFF00"/>
          </a:solidFill>
        </p:spPr>
        <p:txBody>
          <a:bodyPr wrap="none" lIns="45720" rIns="45720" rtlCol="0">
            <a:spAutoFit/>
          </a:bodyPr>
          <a:lstStyle/>
          <a:p>
            <a:r>
              <a:rPr lang="en-US" sz="1000" b="1" dirty="0"/>
              <a:t>4E</a:t>
            </a:r>
          </a:p>
        </p:txBody>
      </p:sp>
      <p:graphicFrame>
        <p:nvGraphicFramePr>
          <p:cNvPr id="41" name="Table 40"/>
          <p:cNvGraphicFramePr>
            <a:graphicFrameLocks noGrp="1"/>
          </p:cNvGraphicFramePr>
          <p:nvPr>
            <p:extLst>
              <p:ext uri="{D42A27DB-BD31-4B8C-83A1-F6EECF244321}">
                <p14:modId xmlns:p14="http://schemas.microsoft.com/office/powerpoint/2010/main" val="2494725411"/>
              </p:ext>
            </p:extLst>
          </p:nvPr>
        </p:nvGraphicFramePr>
        <p:xfrm>
          <a:off x="91242" y="4886196"/>
          <a:ext cx="4995101" cy="1371600"/>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2295843">
                  <a:extLst>
                    <a:ext uri="{9D8B030D-6E8A-4147-A177-3AD203B41FA5}">
                      <a16:colId xmlns:a16="http://schemas.microsoft.com/office/drawing/2014/main" val="20001"/>
                    </a:ext>
                  </a:extLst>
                </a:gridCol>
                <a:gridCol w="1097280">
                  <a:extLst>
                    <a:ext uri="{9D8B030D-6E8A-4147-A177-3AD203B41FA5}">
                      <a16:colId xmlns:a16="http://schemas.microsoft.com/office/drawing/2014/main" val="2506403362"/>
                    </a:ext>
                  </a:extLst>
                </a:gridCol>
                <a:gridCol w="1062355">
                  <a:extLst>
                    <a:ext uri="{9D8B030D-6E8A-4147-A177-3AD203B41FA5}">
                      <a16:colId xmlns:a16="http://schemas.microsoft.com/office/drawing/2014/main" val="1213100360"/>
                    </a:ext>
                  </a:extLst>
                </a:gridCol>
              </a:tblGrid>
              <a:tr h="0">
                <a:tc>
                  <a:txBody>
                    <a:bodyPr/>
                    <a:lstStyle/>
                    <a:p>
                      <a:pPr algn="ctr"/>
                      <a:r>
                        <a:rPr lang="en-US" sz="1200" dirty="0">
                          <a:latin typeface="+mn-lt"/>
                        </a:rPr>
                        <a:t>Trial</a:t>
                      </a:r>
                    </a:p>
                  </a:txBody>
                  <a:tcPr/>
                </a:tc>
                <a:tc>
                  <a:txBody>
                    <a:bodyPr/>
                    <a:lstStyle/>
                    <a:p>
                      <a:pPr algn="ctr"/>
                      <a:r>
                        <a:rPr lang="en-US" sz="1200" dirty="0">
                          <a:latin typeface="+mn-lt"/>
                        </a:rPr>
                        <a:t>Cell stack</a:t>
                      </a:r>
                    </a:p>
                  </a:txBody>
                  <a:tcPr/>
                </a:tc>
                <a:tc>
                  <a:txBody>
                    <a:bodyPr/>
                    <a:lstStyle/>
                    <a:p>
                      <a:pPr algn="ctr"/>
                      <a:r>
                        <a:rPr lang="en-US" sz="1200" dirty="0" err="1">
                          <a:latin typeface="+mn-lt"/>
                        </a:rPr>
                        <a:t>WSiN</a:t>
                      </a:r>
                      <a:r>
                        <a:rPr lang="en-US" sz="1200" baseline="0" dirty="0">
                          <a:latin typeface="+mn-lt"/>
                        </a:rPr>
                        <a:t> @ WL</a:t>
                      </a:r>
                      <a:endParaRPr lang="en-US" sz="1200" dirty="0">
                        <a:latin typeface="+mn-lt"/>
                      </a:endParaRP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err="1">
                          <a:latin typeface="+mn-lt"/>
                        </a:rPr>
                        <a:t>WSiN</a:t>
                      </a:r>
                      <a:r>
                        <a:rPr lang="en-US" sz="1200" baseline="0" dirty="0">
                          <a:latin typeface="+mn-lt"/>
                        </a:rPr>
                        <a:t> @ BL</a:t>
                      </a:r>
                      <a:endParaRPr lang="en-US" sz="1200" dirty="0">
                        <a:latin typeface="+mn-lt"/>
                      </a:endParaRPr>
                    </a:p>
                  </a:txBody>
                  <a:tcPr/>
                </a:tc>
                <a:extLst>
                  <a:ext uri="{0D108BD9-81ED-4DB2-BD59-A6C34878D82A}">
                    <a16:rowId xmlns:a16="http://schemas.microsoft.com/office/drawing/2014/main" val="10000"/>
                  </a:ext>
                </a:extLst>
              </a:tr>
              <a:tr h="0">
                <a:tc>
                  <a:txBody>
                    <a:bodyPr/>
                    <a:lstStyle/>
                    <a:p>
                      <a:pPr algn="ctr"/>
                      <a:r>
                        <a:rPr lang="en-US" sz="1200" dirty="0">
                          <a:latin typeface="+mn-lt"/>
                        </a:rPr>
                        <a:t>1C</a:t>
                      </a:r>
                    </a:p>
                  </a:txBody>
                  <a:tcPr anchor="ctr"/>
                </a:tc>
                <a:tc>
                  <a:txBody>
                    <a:bodyPr/>
                    <a:lstStyle/>
                    <a:p>
                      <a:pPr algn="ctr"/>
                      <a:r>
                        <a:rPr lang="en-US" sz="1200" dirty="0">
                          <a:latin typeface="+mn-lt"/>
                        </a:rPr>
                        <a:t>22nn ver12+2%</a:t>
                      </a:r>
                      <a:r>
                        <a:rPr lang="en-US" sz="1200" baseline="0" dirty="0">
                          <a:latin typeface="+mn-lt"/>
                        </a:rPr>
                        <a:t> In + T&amp;B </a:t>
                      </a:r>
                      <a:r>
                        <a:rPr lang="en-US" sz="1200" baseline="0" dirty="0" err="1">
                          <a:latin typeface="+mn-lt"/>
                        </a:rPr>
                        <a:t>AlOx</a:t>
                      </a:r>
                      <a:endParaRPr lang="en-US" sz="1200" dirty="0">
                        <a:latin typeface="+mn-lt"/>
                      </a:endParaRPr>
                    </a:p>
                  </a:txBody>
                  <a:tcPr anchor="ctr"/>
                </a:tc>
                <a:tc>
                  <a:txBody>
                    <a:bodyPr/>
                    <a:lstStyle/>
                    <a:p>
                      <a:pPr algn="ctr"/>
                      <a:r>
                        <a:rPr lang="en-US" sz="1200" dirty="0">
                          <a:latin typeface="+mn-lt"/>
                        </a:rPr>
                        <a:t>Yes</a:t>
                      </a:r>
                    </a:p>
                  </a:txBody>
                  <a:tcPr anchor="ctr"/>
                </a:tc>
                <a:tc>
                  <a:txBody>
                    <a:bodyPr/>
                    <a:lstStyle/>
                    <a:p>
                      <a:pPr algn="ctr"/>
                      <a:r>
                        <a:rPr lang="en-US" sz="1200" dirty="0">
                          <a:latin typeface="+mn-lt"/>
                        </a:rPr>
                        <a:t>Yes </a:t>
                      </a:r>
                    </a:p>
                  </a:txBody>
                  <a:tcPr anchor="ctr"/>
                </a:tc>
                <a:extLst>
                  <a:ext uri="{0D108BD9-81ED-4DB2-BD59-A6C34878D82A}">
                    <a16:rowId xmlns:a16="http://schemas.microsoft.com/office/drawing/2014/main" val="10001"/>
                  </a:ext>
                </a:extLst>
              </a:tr>
              <a:tr h="0">
                <a:tc>
                  <a:txBody>
                    <a:bodyPr/>
                    <a:lstStyle/>
                    <a:p>
                      <a:pPr algn="ctr"/>
                      <a:r>
                        <a:rPr lang="en-US" sz="12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22nn ver12+2% In + T&amp;B </a:t>
                      </a:r>
                      <a:r>
                        <a:rPr kumimoji="0" lang="en-US" sz="1200" b="0" i="0" u="none" strike="noStrike" kern="1200" cap="none" spc="0" normalizeH="0" baseline="0" noProof="0" dirty="0" err="1">
                          <a:ln>
                            <a:noFill/>
                          </a:ln>
                          <a:solidFill>
                            <a:srgbClr val="58595B"/>
                          </a:solidFill>
                          <a:effectLst/>
                          <a:uLnTx/>
                          <a:uFillTx/>
                          <a:latin typeface="+mn-lt"/>
                          <a:ea typeface="+mn-ea"/>
                          <a:cs typeface="+mn-cs"/>
                        </a:rPr>
                        <a:t>AlOx</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Yes</a:t>
                      </a:r>
                    </a:p>
                  </a:txBody>
                  <a:tcPr anchor="ctr"/>
                </a:tc>
                <a:extLst>
                  <a:ext uri="{0D108BD9-81ED-4DB2-BD59-A6C34878D82A}">
                    <a16:rowId xmlns:a16="http://schemas.microsoft.com/office/drawing/2014/main" val="10002"/>
                  </a:ext>
                </a:extLst>
              </a:tr>
              <a:tr h="0">
                <a:tc>
                  <a:txBody>
                    <a:bodyPr/>
                    <a:lstStyle/>
                    <a:p>
                      <a:pPr algn="ctr"/>
                      <a:r>
                        <a:rPr lang="en-US" sz="12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22nn ver12+2% In + T&amp;B </a:t>
                      </a:r>
                      <a:r>
                        <a:rPr kumimoji="0" lang="en-US" sz="1200" b="0" i="0" u="none" strike="noStrike" kern="1200" cap="none" spc="0" normalizeH="0" baseline="0" noProof="0" dirty="0" err="1">
                          <a:ln>
                            <a:noFill/>
                          </a:ln>
                          <a:solidFill>
                            <a:srgbClr val="58595B"/>
                          </a:solidFill>
                          <a:effectLst/>
                          <a:uLnTx/>
                          <a:uFillTx/>
                          <a:latin typeface="+mn-lt"/>
                          <a:ea typeface="+mn-ea"/>
                          <a:cs typeface="+mn-cs"/>
                        </a:rPr>
                        <a:t>AlOx</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Yes</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extLst>
                  <a:ext uri="{0D108BD9-81ED-4DB2-BD59-A6C34878D82A}">
                    <a16:rowId xmlns:a16="http://schemas.microsoft.com/office/drawing/2014/main" val="10003"/>
                  </a:ext>
                </a:extLst>
              </a:tr>
              <a:tr h="0">
                <a:tc>
                  <a:txBody>
                    <a:bodyPr/>
                    <a:lstStyle/>
                    <a:p>
                      <a:pPr algn="ctr"/>
                      <a:r>
                        <a:rPr lang="en-US" sz="12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22nn ver12+2% In + T&amp;B </a:t>
                      </a:r>
                      <a:r>
                        <a:rPr kumimoji="0" lang="en-US" sz="1200" b="0" i="0" u="none" strike="noStrike" kern="1200" cap="none" spc="0" normalizeH="0" baseline="0" noProof="0" dirty="0" err="1">
                          <a:ln>
                            <a:noFill/>
                          </a:ln>
                          <a:solidFill>
                            <a:srgbClr val="58595B"/>
                          </a:solidFill>
                          <a:effectLst/>
                          <a:uLnTx/>
                          <a:uFillTx/>
                          <a:latin typeface="+mn-lt"/>
                          <a:ea typeface="+mn-ea"/>
                          <a:cs typeface="+mn-cs"/>
                        </a:rPr>
                        <a:t>AlOx</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extLst>
                  <a:ext uri="{0D108BD9-81ED-4DB2-BD59-A6C34878D82A}">
                    <a16:rowId xmlns:a16="http://schemas.microsoft.com/office/drawing/2014/main" val="10004"/>
                  </a:ext>
                </a:extLst>
              </a:tr>
            </a:tbl>
          </a:graphicData>
        </a:graphic>
      </p:graphicFrame>
      <p:sp>
        <p:nvSpPr>
          <p:cNvPr id="46" name="TextBox 45"/>
          <p:cNvSpPr txBox="1"/>
          <p:nvPr/>
        </p:nvSpPr>
        <p:spPr>
          <a:xfrm>
            <a:off x="8231892" y="2581795"/>
            <a:ext cx="255839" cy="246221"/>
          </a:xfrm>
          <a:prstGeom prst="rect">
            <a:avLst/>
          </a:prstGeom>
          <a:solidFill>
            <a:srgbClr val="FFFF00"/>
          </a:solidFill>
        </p:spPr>
        <p:txBody>
          <a:bodyPr wrap="none" lIns="45720" rIns="45720" rtlCol="0">
            <a:spAutoFit/>
          </a:bodyPr>
          <a:lstStyle/>
          <a:p>
            <a:r>
              <a:rPr lang="en-US" sz="1000" b="1" dirty="0"/>
              <a:t>1C</a:t>
            </a:r>
          </a:p>
        </p:txBody>
      </p:sp>
      <p:sp>
        <p:nvSpPr>
          <p:cNvPr id="47" name="TextBox 46"/>
          <p:cNvSpPr txBox="1"/>
          <p:nvPr/>
        </p:nvSpPr>
        <p:spPr>
          <a:xfrm>
            <a:off x="8635554" y="2581795"/>
            <a:ext cx="247825" cy="246221"/>
          </a:xfrm>
          <a:prstGeom prst="rect">
            <a:avLst/>
          </a:prstGeom>
          <a:solidFill>
            <a:srgbClr val="FFFF00"/>
          </a:solidFill>
        </p:spPr>
        <p:txBody>
          <a:bodyPr wrap="none" lIns="45720" rIns="45720" rtlCol="0">
            <a:spAutoFit/>
          </a:bodyPr>
          <a:lstStyle/>
          <a:p>
            <a:r>
              <a:rPr lang="en-US" sz="1000" b="1" dirty="0"/>
              <a:t>2E</a:t>
            </a:r>
          </a:p>
        </p:txBody>
      </p:sp>
      <p:sp>
        <p:nvSpPr>
          <p:cNvPr id="48" name="TextBox 47"/>
          <p:cNvSpPr txBox="1"/>
          <p:nvPr/>
        </p:nvSpPr>
        <p:spPr>
          <a:xfrm>
            <a:off x="9054866" y="2581795"/>
            <a:ext cx="247825" cy="246221"/>
          </a:xfrm>
          <a:prstGeom prst="rect">
            <a:avLst/>
          </a:prstGeom>
          <a:solidFill>
            <a:srgbClr val="FFFF00"/>
          </a:solidFill>
        </p:spPr>
        <p:txBody>
          <a:bodyPr wrap="none" lIns="45720" rIns="45720" rtlCol="0">
            <a:spAutoFit/>
          </a:bodyPr>
          <a:lstStyle/>
          <a:p>
            <a:r>
              <a:rPr lang="en-US" sz="1000" b="1" dirty="0"/>
              <a:t>3E</a:t>
            </a:r>
          </a:p>
        </p:txBody>
      </p:sp>
      <p:sp>
        <p:nvSpPr>
          <p:cNvPr id="49" name="TextBox 48"/>
          <p:cNvSpPr txBox="1"/>
          <p:nvPr/>
        </p:nvSpPr>
        <p:spPr>
          <a:xfrm>
            <a:off x="9447709" y="2581795"/>
            <a:ext cx="247825" cy="246221"/>
          </a:xfrm>
          <a:prstGeom prst="rect">
            <a:avLst/>
          </a:prstGeom>
          <a:solidFill>
            <a:srgbClr val="FFFF00"/>
          </a:solidFill>
        </p:spPr>
        <p:txBody>
          <a:bodyPr wrap="none" lIns="45720" rIns="45720" rtlCol="0">
            <a:spAutoFit/>
          </a:bodyPr>
          <a:lstStyle/>
          <a:p>
            <a:r>
              <a:rPr lang="en-US" sz="1000" b="1" dirty="0"/>
              <a:t>4E</a:t>
            </a:r>
          </a:p>
        </p:txBody>
      </p:sp>
      <p:sp>
        <p:nvSpPr>
          <p:cNvPr id="50" name="TextBox 49"/>
          <p:cNvSpPr txBox="1"/>
          <p:nvPr/>
        </p:nvSpPr>
        <p:spPr>
          <a:xfrm>
            <a:off x="10263440" y="2581795"/>
            <a:ext cx="255839" cy="246221"/>
          </a:xfrm>
          <a:prstGeom prst="rect">
            <a:avLst/>
          </a:prstGeom>
          <a:solidFill>
            <a:srgbClr val="FFFF00"/>
          </a:solidFill>
        </p:spPr>
        <p:txBody>
          <a:bodyPr wrap="none" lIns="45720" rIns="45720" rtlCol="0">
            <a:spAutoFit/>
          </a:bodyPr>
          <a:lstStyle/>
          <a:p>
            <a:r>
              <a:rPr lang="en-US" sz="1000" b="1" dirty="0"/>
              <a:t>1C</a:t>
            </a:r>
          </a:p>
        </p:txBody>
      </p:sp>
      <p:sp>
        <p:nvSpPr>
          <p:cNvPr id="51" name="TextBox 50"/>
          <p:cNvSpPr txBox="1"/>
          <p:nvPr/>
        </p:nvSpPr>
        <p:spPr>
          <a:xfrm>
            <a:off x="10667102" y="2581795"/>
            <a:ext cx="247825" cy="246221"/>
          </a:xfrm>
          <a:prstGeom prst="rect">
            <a:avLst/>
          </a:prstGeom>
          <a:solidFill>
            <a:srgbClr val="FFFF00"/>
          </a:solidFill>
        </p:spPr>
        <p:txBody>
          <a:bodyPr wrap="none" lIns="45720" rIns="45720" rtlCol="0">
            <a:spAutoFit/>
          </a:bodyPr>
          <a:lstStyle/>
          <a:p>
            <a:r>
              <a:rPr lang="en-US" sz="1000" b="1" dirty="0"/>
              <a:t>2E</a:t>
            </a:r>
          </a:p>
        </p:txBody>
      </p:sp>
      <p:sp>
        <p:nvSpPr>
          <p:cNvPr id="60" name="TextBox 59"/>
          <p:cNvSpPr txBox="1"/>
          <p:nvPr/>
        </p:nvSpPr>
        <p:spPr>
          <a:xfrm>
            <a:off x="11086414" y="2581795"/>
            <a:ext cx="247825" cy="246221"/>
          </a:xfrm>
          <a:prstGeom prst="rect">
            <a:avLst/>
          </a:prstGeom>
          <a:solidFill>
            <a:srgbClr val="FFFF00"/>
          </a:solidFill>
        </p:spPr>
        <p:txBody>
          <a:bodyPr wrap="none" lIns="45720" rIns="45720" rtlCol="0">
            <a:spAutoFit/>
          </a:bodyPr>
          <a:lstStyle/>
          <a:p>
            <a:r>
              <a:rPr lang="en-US" sz="1000" b="1" dirty="0"/>
              <a:t>3E</a:t>
            </a:r>
          </a:p>
        </p:txBody>
      </p:sp>
      <p:sp>
        <p:nvSpPr>
          <p:cNvPr id="61" name="TextBox 60"/>
          <p:cNvSpPr txBox="1"/>
          <p:nvPr/>
        </p:nvSpPr>
        <p:spPr>
          <a:xfrm>
            <a:off x="11479257" y="2581795"/>
            <a:ext cx="247825" cy="246221"/>
          </a:xfrm>
          <a:prstGeom prst="rect">
            <a:avLst/>
          </a:prstGeom>
          <a:solidFill>
            <a:srgbClr val="FFFF00"/>
          </a:solidFill>
        </p:spPr>
        <p:txBody>
          <a:bodyPr wrap="none" lIns="45720" rIns="45720" rtlCol="0">
            <a:spAutoFit/>
          </a:bodyPr>
          <a:lstStyle/>
          <a:p>
            <a:r>
              <a:rPr lang="en-US" sz="1000" b="1" dirty="0"/>
              <a:t>4E</a:t>
            </a:r>
          </a:p>
        </p:txBody>
      </p:sp>
      <p:sp>
        <p:nvSpPr>
          <p:cNvPr id="62" name="TextBox 61"/>
          <p:cNvSpPr txBox="1"/>
          <p:nvPr/>
        </p:nvSpPr>
        <p:spPr>
          <a:xfrm>
            <a:off x="6207971" y="6588919"/>
            <a:ext cx="255839" cy="246221"/>
          </a:xfrm>
          <a:prstGeom prst="rect">
            <a:avLst/>
          </a:prstGeom>
          <a:solidFill>
            <a:srgbClr val="FFFF00"/>
          </a:solidFill>
        </p:spPr>
        <p:txBody>
          <a:bodyPr wrap="none" lIns="45720" rIns="45720" rtlCol="0">
            <a:spAutoFit/>
          </a:bodyPr>
          <a:lstStyle/>
          <a:p>
            <a:r>
              <a:rPr lang="en-US" sz="1000" b="1" dirty="0"/>
              <a:t>1C</a:t>
            </a:r>
          </a:p>
        </p:txBody>
      </p:sp>
      <p:sp>
        <p:nvSpPr>
          <p:cNvPr id="63" name="TextBox 62"/>
          <p:cNvSpPr txBox="1"/>
          <p:nvPr/>
        </p:nvSpPr>
        <p:spPr>
          <a:xfrm>
            <a:off x="6611633" y="6588919"/>
            <a:ext cx="247825" cy="246221"/>
          </a:xfrm>
          <a:prstGeom prst="rect">
            <a:avLst/>
          </a:prstGeom>
          <a:solidFill>
            <a:srgbClr val="FFFF00"/>
          </a:solidFill>
        </p:spPr>
        <p:txBody>
          <a:bodyPr wrap="none" lIns="45720" rIns="45720" rtlCol="0">
            <a:spAutoFit/>
          </a:bodyPr>
          <a:lstStyle/>
          <a:p>
            <a:r>
              <a:rPr lang="en-US" sz="1000" b="1" dirty="0"/>
              <a:t>2E</a:t>
            </a:r>
          </a:p>
        </p:txBody>
      </p:sp>
      <p:sp>
        <p:nvSpPr>
          <p:cNvPr id="64" name="TextBox 63"/>
          <p:cNvSpPr txBox="1"/>
          <p:nvPr/>
        </p:nvSpPr>
        <p:spPr>
          <a:xfrm>
            <a:off x="7030945" y="6588919"/>
            <a:ext cx="247825" cy="246221"/>
          </a:xfrm>
          <a:prstGeom prst="rect">
            <a:avLst/>
          </a:prstGeom>
          <a:solidFill>
            <a:srgbClr val="FFFF00"/>
          </a:solidFill>
        </p:spPr>
        <p:txBody>
          <a:bodyPr wrap="none" lIns="45720" rIns="45720" rtlCol="0">
            <a:spAutoFit/>
          </a:bodyPr>
          <a:lstStyle/>
          <a:p>
            <a:r>
              <a:rPr lang="en-US" sz="1000" b="1" dirty="0"/>
              <a:t>3E</a:t>
            </a:r>
          </a:p>
        </p:txBody>
      </p:sp>
      <p:sp>
        <p:nvSpPr>
          <p:cNvPr id="65" name="TextBox 64"/>
          <p:cNvSpPr txBox="1"/>
          <p:nvPr/>
        </p:nvSpPr>
        <p:spPr>
          <a:xfrm>
            <a:off x="7423788" y="6588919"/>
            <a:ext cx="247825" cy="246221"/>
          </a:xfrm>
          <a:prstGeom prst="rect">
            <a:avLst/>
          </a:prstGeom>
          <a:solidFill>
            <a:srgbClr val="FFFF00"/>
          </a:solidFill>
        </p:spPr>
        <p:txBody>
          <a:bodyPr wrap="none" lIns="45720" rIns="45720" rtlCol="0">
            <a:spAutoFit/>
          </a:bodyPr>
          <a:lstStyle/>
          <a:p>
            <a:r>
              <a:rPr lang="en-US" sz="1000" b="1" dirty="0"/>
              <a:t>4E</a:t>
            </a:r>
          </a:p>
        </p:txBody>
      </p:sp>
      <p:sp>
        <p:nvSpPr>
          <p:cNvPr id="66" name="TextBox 65"/>
          <p:cNvSpPr txBox="1"/>
          <p:nvPr/>
        </p:nvSpPr>
        <p:spPr>
          <a:xfrm>
            <a:off x="8231892" y="6588919"/>
            <a:ext cx="255839" cy="246221"/>
          </a:xfrm>
          <a:prstGeom prst="rect">
            <a:avLst/>
          </a:prstGeom>
          <a:solidFill>
            <a:srgbClr val="FFFF00"/>
          </a:solidFill>
        </p:spPr>
        <p:txBody>
          <a:bodyPr wrap="none" lIns="45720" rIns="45720" rtlCol="0">
            <a:spAutoFit/>
          </a:bodyPr>
          <a:lstStyle/>
          <a:p>
            <a:r>
              <a:rPr lang="en-US" sz="1000" b="1" dirty="0"/>
              <a:t>1C</a:t>
            </a:r>
          </a:p>
        </p:txBody>
      </p:sp>
      <p:sp>
        <p:nvSpPr>
          <p:cNvPr id="67" name="TextBox 66"/>
          <p:cNvSpPr txBox="1"/>
          <p:nvPr/>
        </p:nvSpPr>
        <p:spPr>
          <a:xfrm>
            <a:off x="8635554" y="6588919"/>
            <a:ext cx="247825" cy="246221"/>
          </a:xfrm>
          <a:prstGeom prst="rect">
            <a:avLst/>
          </a:prstGeom>
          <a:solidFill>
            <a:srgbClr val="FFFF00"/>
          </a:solidFill>
        </p:spPr>
        <p:txBody>
          <a:bodyPr wrap="none" lIns="45720" rIns="45720" rtlCol="0">
            <a:spAutoFit/>
          </a:bodyPr>
          <a:lstStyle/>
          <a:p>
            <a:r>
              <a:rPr lang="en-US" sz="1000" b="1" dirty="0"/>
              <a:t>2E</a:t>
            </a:r>
          </a:p>
        </p:txBody>
      </p:sp>
      <p:sp>
        <p:nvSpPr>
          <p:cNvPr id="68" name="TextBox 67"/>
          <p:cNvSpPr txBox="1"/>
          <p:nvPr/>
        </p:nvSpPr>
        <p:spPr>
          <a:xfrm>
            <a:off x="9054866" y="6588919"/>
            <a:ext cx="247825" cy="246221"/>
          </a:xfrm>
          <a:prstGeom prst="rect">
            <a:avLst/>
          </a:prstGeom>
          <a:solidFill>
            <a:srgbClr val="FFFF00"/>
          </a:solidFill>
        </p:spPr>
        <p:txBody>
          <a:bodyPr wrap="none" lIns="45720" rIns="45720" rtlCol="0">
            <a:spAutoFit/>
          </a:bodyPr>
          <a:lstStyle/>
          <a:p>
            <a:r>
              <a:rPr lang="en-US" sz="1000" b="1" dirty="0"/>
              <a:t>3E</a:t>
            </a:r>
          </a:p>
        </p:txBody>
      </p:sp>
      <p:sp>
        <p:nvSpPr>
          <p:cNvPr id="69" name="TextBox 68"/>
          <p:cNvSpPr txBox="1"/>
          <p:nvPr/>
        </p:nvSpPr>
        <p:spPr>
          <a:xfrm>
            <a:off x="9447709" y="6588919"/>
            <a:ext cx="247825" cy="246221"/>
          </a:xfrm>
          <a:prstGeom prst="rect">
            <a:avLst/>
          </a:prstGeom>
          <a:solidFill>
            <a:srgbClr val="FFFF00"/>
          </a:solidFill>
        </p:spPr>
        <p:txBody>
          <a:bodyPr wrap="none" lIns="45720" rIns="45720" rtlCol="0">
            <a:spAutoFit/>
          </a:bodyPr>
          <a:lstStyle/>
          <a:p>
            <a:r>
              <a:rPr lang="en-US" sz="1000" b="1" dirty="0"/>
              <a:t>4E</a:t>
            </a:r>
          </a:p>
        </p:txBody>
      </p:sp>
      <p:sp>
        <p:nvSpPr>
          <p:cNvPr id="70" name="TextBox 69"/>
          <p:cNvSpPr txBox="1"/>
          <p:nvPr/>
        </p:nvSpPr>
        <p:spPr>
          <a:xfrm>
            <a:off x="10263440" y="6588919"/>
            <a:ext cx="255839" cy="246221"/>
          </a:xfrm>
          <a:prstGeom prst="rect">
            <a:avLst/>
          </a:prstGeom>
          <a:solidFill>
            <a:srgbClr val="FFFF00"/>
          </a:solidFill>
        </p:spPr>
        <p:txBody>
          <a:bodyPr wrap="none" lIns="45720" rIns="45720" rtlCol="0">
            <a:spAutoFit/>
          </a:bodyPr>
          <a:lstStyle/>
          <a:p>
            <a:r>
              <a:rPr lang="en-US" sz="1000" b="1" dirty="0"/>
              <a:t>1C</a:t>
            </a:r>
          </a:p>
        </p:txBody>
      </p:sp>
      <p:sp>
        <p:nvSpPr>
          <p:cNvPr id="71" name="TextBox 70"/>
          <p:cNvSpPr txBox="1"/>
          <p:nvPr/>
        </p:nvSpPr>
        <p:spPr>
          <a:xfrm>
            <a:off x="10667102" y="6588919"/>
            <a:ext cx="247825" cy="246221"/>
          </a:xfrm>
          <a:prstGeom prst="rect">
            <a:avLst/>
          </a:prstGeom>
          <a:solidFill>
            <a:srgbClr val="FFFF00"/>
          </a:solidFill>
        </p:spPr>
        <p:txBody>
          <a:bodyPr wrap="none" lIns="45720" rIns="45720" rtlCol="0">
            <a:spAutoFit/>
          </a:bodyPr>
          <a:lstStyle/>
          <a:p>
            <a:r>
              <a:rPr lang="en-US" sz="1000" b="1" dirty="0"/>
              <a:t>2E</a:t>
            </a:r>
          </a:p>
        </p:txBody>
      </p:sp>
      <p:sp>
        <p:nvSpPr>
          <p:cNvPr id="72" name="TextBox 71"/>
          <p:cNvSpPr txBox="1"/>
          <p:nvPr/>
        </p:nvSpPr>
        <p:spPr>
          <a:xfrm>
            <a:off x="11086414" y="6588919"/>
            <a:ext cx="247825" cy="246221"/>
          </a:xfrm>
          <a:prstGeom prst="rect">
            <a:avLst/>
          </a:prstGeom>
          <a:solidFill>
            <a:srgbClr val="FFFF00"/>
          </a:solidFill>
        </p:spPr>
        <p:txBody>
          <a:bodyPr wrap="none" lIns="45720" rIns="45720" rtlCol="0">
            <a:spAutoFit/>
          </a:bodyPr>
          <a:lstStyle/>
          <a:p>
            <a:r>
              <a:rPr lang="en-US" sz="1000" b="1" dirty="0"/>
              <a:t>3E</a:t>
            </a:r>
          </a:p>
        </p:txBody>
      </p:sp>
      <p:sp>
        <p:nvSpPr>
          <p:cNvPr id="73" name="TextBox 72"/>
          <p:cNvSpPr txBox="1"/>
          <p:nvPr/>
        </p:nvSpPr>
        <p:spPr>
          <a:xfrm>
            <a:off x="11479257" y="6588919"/>
            <a:ext cx="247825" cy="246221"/>
          </a:xfrm>
          <a:prstGeom prst="rect">
            <a:avLst/>
          </a:prstGeom>
          <a:solidFill>
            <a:srgbClr val="FFFF00"/>
          </a:solidFill>
        </p:spPr>
        <p:txBody>
          <a:bodyPr wrap="none" lIns="45720" rIns="45720" rtlCol="0">
            <a:spAutoFit/>
          </a:bodyPr>
          <a:lstStyle/>
          <a:p>
            <a:r>
              <a:rPr lang="en-US" sz="1000" b="1" dirty="0"/>
              <a:t>4E</a:t>
            </a:r>
          </a:p>
        </p:txBody>
      </p:sp>
    </p:spTree>
    <p:extLst>
      <p:ext uri="{BB962C8B-B14F-4D97-AF65-F5344CB8AC3E}">
        <p14:creationId xmlns:p14="http://schemas.microsoft.com/office/powerpoint/2010/main" val="42093094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8063" t="7220" r="8500" b="5753"/>
          <a:stretch/>
        </p:blipFill>
        <p:spPr>
          <a:xfrm>
            <a:off x="419100" y="2114550"/>
            <a:ext cx="10172700" cy="4297456"/>
          </a:xfrm>
          <a:prstGeom prst="rect">
            <a:avLst/>
          </a:prstGeom>
        </p:spPr>
      </p:pic>
      <p:sp>
        <p:nvSpPr>
          <p:cNvPr id="2" name="Title 1"/>
          <p:cNvSpPr>
            <a:spLocks noGrp="1"/>
          </p:cNvSpPr>
          <p:nvPr>
            <p:ph type="title"/>
          </p:nvPr>
        </p:nvSpPr>
        <p:spPr/>
        <p:txBody>
          <a:bodyPr/>
          <a:lstStyle/>
          <a:p>
            <a:r>
              <a:rPr lang="en-US" dirty="0"/>
              <a:t>Projected window @3.54 sigma</a:t>
            </a:r>
          </a:p>
        </p:txBody>
      </p:sp>
      <p:sp>
        <p:nvSpPr>
          <p:cNvPr id="3" name="Footer Placeholder 2"/>
          <p:cNvSpPr>
            <a:spLocks noGrp="1"/>
          </p:cNvSpPr>
          <p:nvPr>
            <p:ph type="ftr" sz="quarter" idx="11"/>
          </p:nvPr>
        </p:nvSpPr>
        <p:spPr/>
        <p:txBody>
          <a:bodyPr/>
          <a:lstStyle/>
          <a:p>
            <a:r>
              <a:rPr lang="en-US"/>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7</a:t>
            </a:fld>
            <a:endParaRPr lang="en-US"/>
          </a:p>
        </p:txBody>
      </p:sp>
      <p:sp>
        <p:nvSpPr>
          <p:cNvPr id="29" name="TextBox 28"/>
          <p:cNvSpPr txBox="1"/>
          <p:nvPr/>
        </p:nvSpPr>
        <p:spPr>
          <a:xfrm>
            <a:off x="572957" y="1215678"/>
            <a:ext cx="5941963" cy="830997"/>
          </a:xfrm>
          <a:prstGeom prst="rect">
            <a:avLst/>
          </a:prstGeom>
          <a:noFill/>
        </p:spPr>
        <p:txBody>
          <a:bodyPr wrap="square" rtlCol="0">
            <a:spAutoFit/>
          </a:bodyPr>
          <a:lstStyle/>
          <a:p>
            <a:r>
              <a:rPr lang="en-US" sz="1600" dirty="0"/>
              <a:t>No </a:t>
            </a:r>
            <a:r>
              <a:rPr lang="en-US" sz="1600" dirty="0" err="1"/>
              <a:t>WSiN</a:t>
            </a:r>
            <a:r>
              <a:rPr lang="en-US" sz="1600" dirty="0"/>
              <a:t> @BL groups benefit from a larger window. For group 3E, coupled with a better sigma, we have a projected window of +200~+300mV</a:t>
            </a:r>
          </a:p>
        </p:txBody>
      </p:sp>
      <p:sp>
        <p:nvSpPr>
          <p:cNvPr id="49" name="TextBox 48"/>
          <p:cNvSpPr txBox="1"/>
          <p:nvPr/>
        </p:nvSpPr>
        <p:spPr>
          <a:xfrm>
            <a:off x="1640403" y="2016513"/>
            <a:ext cx="1569660" cy="369332"/>
          </a:xfrm>
          <a:prstGeom prst="rect">
            <a:avLst/>
          </a:prstGeom>
          <a:solidFill>
            <a:schemeClr val="bg1"/>
          </a:solidFill>
        </p:spPr>
        <p:txBody>
          <a:bodyPr wrap="none" rtlCol="0">
            <a:spAutoFit/>
          </a:bodyPr>
          <a:lstStyle/>
          <a:p>
            <a:pPr algn="ctr"/>
            <a:r>
              <a:rPr lang="en-US" dirty="0"/>
              <a:t>1k cycles 1us</a:t>
            </a:r>
          </a:p>
        </p:txBody>
      </p:sp>
      <p:sp>
        <p:nvSpPr>
          <p:cNvPr id="50" name="TextBox 49"/>
          <p:cNvSpPr txBox="1"/>
          <p:nvPr/>
        </p:nvSpPr>
        <p:spPr>
          <a:xfrm>
            <a:off x="4615739" y="2016513"/>
            <a:ext cx="1826142" cy="369332"/>
          </a:xfrm>
          <a:prstGeom prst="rect">
            <a:avLst/>
          </a:prstGeom>
          <a:solidFill>
            <a:schemeClr val="bg1"/>
          </a:solidFill>
        </p:spPr>
        <p:txBody>
          <a:bodyPr wrap="none" rtlCol="0">
            <a:spAutoFit/>
          </a:bodyPr>
          <a:lstStyle/>
          <a:p>
            <a:pPr algn="ctr"/>
            <a:r>
              <a:rPr lang="en-US" dirty="0"/>
              <a:t>128k cycles 1us</a:t>
            </a:r>
          </a:p>
        </p:txBody>
      </p:sp>
      <p:sp>
        <p:nvSpPr>
          <p:cNvPr id="51" name="TextBox 50"/>
          <p:cNvSpPr txBox="1"/>
          <p:nvPr/>
        </p:nvSpPr>
        <p:spPr>
          <a:xfrm>
            <a:off x="7927995" y="2016513"/>
            <a:ext cx="1826141" cy="369332"/>
          </a:xfrm>
          <a:prstGeom prst="rect">
            <a:avLst/>
          </a:prstGeom>
          <a:solidFill>
            <a:schemeClr val="bg1"/>
          </a:solidFill>
        </p:spPr>
        <p:txBody>
          <a:bodyPr wrap="none" rtlCol="0">
            <a:spAutoFit/>
          </a:bodyPr>
          <a:lstStyle/>
          <a:p>
            <a:pPr algn="ctr"/>
            <a:r>
              <a:rPr lang="en-US" dirty="0"/>
              <a:t>128k cycles 10s</a:t>
            </a:r>
          </a:p>
        </p:txBody>
      </p:sp>
      <p:sp>
        <p:nvSpPr>
          <p:cNvPr id="52" name="TextBox 51"/>
          <p:cNvSpPr txBox="1"/>
          <p:nvPr/>
        </p:nvSpPr>
        <p:spPr>
          <a:xfrm>
            <a:off x="1454045" y="6155151"/>
            <a:ext cx="273473" cy="261610"/>
          </a:xfrm>
          <a:prstGeom prst="rect">
            <a:avLst/>
          </a:prstGeom>
          <a:solidFill>
            <a:srgbClr val="FFFF00"/>
          </a:solidFill>
        </p:spPr>
        <p:txBody>
          <a:bodyPr wrap="none" lIns="45720" rIns="45720" rtlCol="0">
            <a:spAutoFit/>
          </a:bodyPr>
          <a:lstStyle/>
          <a:p>
            <a:r>
              <a:rPr lang="en-US" sz="1100" b="1" dirty="0"/>
              <a:t>1C</a:t>
            </a:r>
          </a:p>
        </p:txBody>
      </p:sp>
      <p:sp>
        <p:nvSpPr>
          <p:cNvPr id="53" name="TextBox 52"/>
          <p:cNvSpPr txBox="1"/>
          <p:nvPr/>
        </p:nvSpPr>
        <p:spPr>
          <a:xfrm>
            <a:off x="2106927" y="6155151"/>
            <a:ext cx="265457" cy="261610"/>
          </a:xfrm>
          <a:prstGeom prst="rect">
            <a:avLst/>
          </a:prstGeom>
          <a:solidFill>
            <a:srgbClr val="FFFF00"/>
          </a:solidFill>
        </p:spPr>
        <p:txBody>
          <a:bodyPr wrap="none" lIns="45720" rIns="45720" rtlCol="0">
            <a:spAutoFit/>
          </a:bodyPr>
          <a:lstStyle/>
          <a:p>
            <a:r>
              <a:rPr lang="en-US" sz="1100" b="1" dirty="0"/>
              <a:t>2E</a:t>
            </a:r>
          </a:p>
        </p:txBody>
      </p:sp>
      <p:sp>
        <p:nvSpPr>
          <p:cNvPr id="54" name="TextBox 53"/>
          <p:cNvSpPr txBox="1"/>
          <p:nvPr/>
        </p:nvSpPr>
        <p:spPr>
          <a:xfrm>
            <a:off x="2729855" y="6155151"/>
            <a:ext cx="265457" cy="261610"/>
          </a:xfrm>
          <a:prstGeom prst="rect">
            <a:avLst/>
          </a:prstGeom>
          <a:solidFill>
            <a:srgbClr val="FFFF00"/>
          </a:solidFill>
        </p:spPr>
        <p:txBody>
          <a:bodyPr wrap="none" lIns="45720" rIns="45720" rtlCol="0">
            <a:spAutoFit/>
          </a:bodyPr>
          <a:lstStyle/>
          <a:p>
            <a:r>
              <a:rPr lang="en-US" sz="1100" b="1" dirty="0"/>
              <a:t>3E</a:t>
            </a:r>
          </a:p>
        </p:txBody>
      </p:sp>
      <p:sp>
        <p:nvSpPr>
          <p:cNvPr id="55" name="TextBox 54"/>
          <p:cNvSpPr txBox="1"/>
          <p:nvPr/>
        </p:nvSpPr>
        <p:spPr>
          <a:xfrm>
            <a:off x="3359013" y="6155151"/>
            <a:ext cx="265457" cy="261610"/>
          </a:xfrm>
          <a:prstGeom prst="rect">
            <a:avLst/>
          </a:prstGeom>
          <a:solidFill>
            <a:srgbClr val="FFFF00"/>
          </a:solidFill>
        </p:spPr>
        <p:txBody>
          <a:bodyPr wrap="none" lIns="45720" rIns="45720" rtlCol="0">
            <a:spAutoFit/>
          </a:bodyPr>
          <a:lstStyle/>
          <a:p>
            <a:r>
              <a:rPr lang="en-US" sz="1100" b="1" dirty="0"/>
              <a:t>4E</a:t>
            </a:r>
          </a:p>
        </p:txBody>
      </p:sp>
      <p:graphicFrame>
        <p:nvGraphicFramePr>
          <p:cNvPr id="25" name="Table 24"/>
          <p:cNvGraphicFramePr>
            <a:graphicFrameLocks noGrp="1"/>
          </p:cNvGraphicFramePr>
          <p:nvPr>
            <p:extLst>
              <p:ext uri="{D42A27DB-BD31-4B8C-83A1-F6EECF244321}">
                <p14:modId xmlns:p14="http://schemas.microsoft.com/office/powerpoint/2010/main" val="1997820530"/>
              </p:ext>
            </p:extLst>
          </p:nvPr>
        </p:nvGraphicFramePr>
        <p:xfrm>
          <a:off x="7027785" y="182632"/>
          <a:ext cx="4995101" cy="1371600"/>
        </p:xfrm>
        <a:graphic>
          <a:graphicData uri="http://schemas.openxmlformats.org/drawingml/2006/table">
            <a:tbl>
              <a:tblPr firstRow="1" bandRow="1">
                <a:tableStyleId>{5C22544A-7EE6-4342-B048-85BDC9FD1C3A}</a:tableStyleId>
              </a:tblPr>
              <a:tblGrid>
                <a:gridCol w="539623">
                  <a:extLst>
                    <a:ext uri="{9D8B030D-6E8A-4147-A177-3AD203B41FA5}">
                      <a16:colId xmlns:a16="http://schemas.microsoft.com/office/drawing/2014/main" val="20000"/>
                    </a:ext>
                  </a:extLst>
                </a:gridCol>
                <a:gridCol w="2295843">
                  <a:extLst>
                    <a:ext uri="{9D8B030D-6E8A-4147-A177-3AD203B41FA5}">
                      <a16:colId xmlns:a16="http://schemas.microsoft.com/office/drawing/2014/main" val="20001"/>
                    </a:ext>
                  </a:extLst>
                </a:gridCol>
                <a:gridCol w="1097280">
                  <a:extLst>
                    <a:ext uri="{9D8B030D-6E8A-4147-A177-3AD203B41FA5}">
                      <a16:colId xmlns:a16="http://schemas.microsoft.com/office/drawing/2014/main" val="2506403362"/>
                    </a:ext>
                  </a:extLst>
                </a:gridCol>
                <a:gridCol w="1062355">
                  <a:extLst>
                    <a:ext uri="{9D8B030D-6E8A-4147-A177-3AD203B41FA5}">
                      <a16:colId xmlns:a16="http://schemas.microsoft.com/office/drawing/2014/main" val="1213100360"/>
                    </a:ext>
                  </a:extLst>
                </a:gridCol>
              </a:tblGrid>
              <a:tr h="0">
                <a:tc>
                  <a:txBody>
                    <a:bodyPr/>
                    <a:lstStyle/>
                    <a:p>
                      <a:pPr algn="ctr"/>
                      <a:r>
                        <a:rPr lang="en-US" sz="1200" dirty="0">
                          <a:latin typeface="+mn-lt"/>
                        </a:rPr>
                        <a:t>Trial</a:t>
                      </a:r>
                    </a:p>
                  </a:txBody>
                  <a:tcPr/>
                </a:tc>
                <a:tc>
                  <a:txBody>
                    <a:bodyPr/>
                    <a:lstStyle/>
                    <a:p>
                      <a:pPr algn="ctr"/>
                      <a:r>
                        <a:rPr lang="en-US" sz="1200" dirty="0">
                          <a:latin typeface="+mn-lt"/>
                        </a:rPr>
                        <a:t>Cell stack</a:t>
                      </a:r>
                    </a:p>
                  </a:txBody>
                  <a:tcPr/>
                </a:tc>
                <a:tc>
                  <a:txBody>
                    <a:bodyPr/>
                    <a:lstStyle/>
                    <a:p>
                      <a:pPr algn="ctr"/>
                      <a:r>
                        <a:rPr lang="en-US" sz="1200" dirty="0" err="1">
                          <a:latin typeface="+mn-lt"/>
                        </a:rPr>
                        <a:t>WSiN</a:t>
                      </a:r>
                      <a:r>
                        <a:rPr lang="en-US" sz="1200" baseline="0" dirty="0">
                          <a:latin typeface="+mn-lt"/>
                        </a:rPr>
                        <a:t> @ WL</a:t>
                      </a:r>
                      <a:endParaRPr lang="en-US" sz="1200" dirty="0">
                        <a:latin typeface="+mn-lt"/>
                      </a:endParaRPr>
                    </a:p>
                  </a:txBody>
                  <a:tcP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err="1">
                          <a:latin typeface="+mn-lt"/>
                        </a:rPr>
                        <a:t>WSiN</a:t>
                      </a:r>
                      <a:r>
                        <a:rPr lang="en-US" sz="1200" baseline="0" dirty="0">
                          <a:latin typeface="+mn-lt"/>
                        </a:rPr>
                        <a:t> @ BL</a:t>
                      </a:r>
                      <a:endParaRPr lang="en-US" sz="1200" dirty="0">
                        <a:latin typeface="+mn-lt"/>
                      </a:endParaRPr>
                    </a:p>
                  </a:txBody>
                  <a:tcPr/>
                </a:tc>
                <a:extLst>
                  <a:ext uri="{0D108BD9-81ED-4DB2-BD59-A6C34878D82A}">
                    <a16:rowId xmlns:a16="http://schemas.microsoft.com/office/drawing/2014/main" val="10000"/>
                  </a:ext>
                </a:extLst>
              </a:tr>
              <a:tr h="0">
                <a:tc>
                  <a:txBody>
                    <a:bodyPr/>
                    <a:lstStyle/>
                    <a:p>
                      <a:pPr algn="ctr"/>
                      <a:r>
                        <a:rPr lang="en-US" sz="1200" dirty="0">
                          <a:latin typeface="+mn-lt"/>
                        </a:rPr>
                        <a:t>1C</a:t>
                      </a:r>
                    </a:p>
                  </a:txBody>
                  <a:tcPr anchor="ctr"/>
                </a:tc>
                <a:tc>
                  <a:txBody>
                    <a:bodyPr/>
                    <a:lstStyle/>
                    <a:p>
                      <a:pPr algn="ctr"/>
                      <a:r>
                        <a:rPr lang="en-US" sz="1200" dirty="0">
                          <a:latin typeface="+mn-lt"/>
                        </a:rPr>
                        <a:t>22nn ver12+2%</a:t>
                      </a:r>
                      <a:r>
                        <a:rPr lang="en-US" sz="1200" baseline="0" dirty="0">
                          <a:latin typeface="+mn-lt"/>
                        </a:rPr>
                        <a:t> In + T&amp;B </a:t>
                      </a:r>
                      <a:r>
                        <a:rPr lang="en-US" sz="1200" baseline="0" dirty="0" err="1">
                          <a:latin typeface="+mn-lt"/>
                        </a:rPr>
                        <a:t>AlOx</a:t>
                      </a:r>
                      <a:endParaRPr lang="en-US" sz="1200" dirty="0">
                        <a:latin typeface="+mn-lt"/>
                      </a:endParaRPr>
                    </a:p>
                  </a:txBody>
                  <a:tcPr anchor="ctr"/>
                </a:tc>
                <a:tc>
                  <a:txBody>
                    <a:bodyPr/>
                    <a:lstStyle/>
                    <a:p>
                      <a:pPr algn="ctr"/>
                      <a:r>
                        <a:rPr lang="en-US" sz="1200" dirty="0">
                          <a:latin typeface="+mn-lt"/>
                        </a:rPr>
                        <a:t>Yes</a:t>
                      </a:r>
                    </a:p>
                  </a:txBody>
                  <a:tcPr anchor="ctr"/>
                </a:tc>
                <a:tc>
                  <a:txBody>
                    <a:bodyPr/>
                    <a:lstStyle/>
                    <a:p>
                      <a:pPr algn="ctr"/>
                      <a:r>
                        <a:rPr lang="en-US" sz="1200" dirty="0">
                          <a:latin typeface="+mn-lt"/>
                        </a:rPr>
                        <a:t>Yes </a:t>
                      </a:r>
                    </a:p>
                  </a:txBody>
                  <a:tcPr anchor="ctr"/>
                </a:tc>
                <a:extLst>
                  <a:ext uri="{0D108BD9-81ED-4DB2-BD59-A6C34878D82A}">
                    <a16:rowId xmlns:a16="http://schemas.microsoft.com/office/drawing/2014/main" val="10001"/>
                  </a:ext>
                </a:extLst>
              </a:tr>
              <a:tr h="0">
                <a:tc>
                  <a:txBody>
                    <a:bodyPr/>
                    <a:lstStyle/>
                    <a:p>
                      <a:pPr algn="ctr"/>
                      <a:r>
                        <a:rPr lang="en-US" sz="1200" dirty="0">
                          <a:latin typeface="+mn-lt"/>
                        </a:rPr>
                        <a:t>2E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22nn ver12+2% In + T&amp;B </a:t>
                      </a:r>
                      <a:r>
                        <a:rPr kumimoji="0" lang="en-US" sz="1200" b="0" i="0" u="none" strike="noStrike" kern="1200" cap="none" spc="0" normalizeH="0" baseline="0" noProof="0" dirty="0" err="1">
                          <a:ln>
                            <a:noFill/>
                          </a:ln>
                          <a:solidFill>
                            <a:srgbClr val="58595B"/>
                          </a:solidFill>
                          <a:effectLst/>
                          <a:uLnTx/>
                          <a:uFillTx/>
                          <a:latin typeface="+mn-lt"/>
                          <a:ea typeface="+mn-ea"/>
                          <a:cs typeface="+mn-cs"/>
                        </a:rPr>
                        <a:t>AlOx</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Yes</a:t>
                      </a:r>
                    </a:p>
                  </a:txBody>
                  <a:tcPr anchor="ctr"/>
                </a:tc>
                <a:extLst>
                  <a:ext uri="{0D108BD9-81ED-4DB2-BD59-A6C34878D82A}">
                    <a16:rowId xmlns:a16="http://schemas.microsoft.com/office/drawing/2014/main" val="10002"/>
                  </a:ext>
                </a:extLst>
              </a:tr>
              <a:tr h="0">
                <a:tc>
                  <a:txBody>
                    <a:bodyPr/>
                    <a:lstStyle/>
                    <a:p>
                      <a:pPr algn="ctr"/>
                      <a:r>
                        <a:rPr lang="en-US" sz="1200" dirty="0">
                          <a:latin typeface="+mn-lt"/>
                        </a:rPr>
                        <a:t>3E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22nn ver12+2% In + T&amp;B </a:t>
                      </a:r>
                      <a:r>
                        <a:rPr kumimoji="0" lang="en-US" sz="1200" b="0" i="0" u="none" strike="noStrike" kern="1200" cap="none" spc="0" normalizeH="0" baseline="0" noProof="0" dirty="0" err="1">
                          <a:ln>
                            <a:noFill/>
                          </a:ln>
                          <a:solidFill>
                            <a:srgbClr val="58595B"/>
                          </a:solidFill>
                          <a:effectLst/>
                          <a:uLnTx/>
                          <a:uFillTx/>
                          <a:latin typeface="+mn-lt"/>
                          <a:ea typeface="+mn-ea"/>
                          <a:cs typeface="+mn-cs"/>
                        </a:rPr>
                        <a:t>AlOx</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Yes</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extLst>
                  <a:ext uri="{0D108BD9-81ED-4DB2-BD59-A6C34878D82A}">
                    <a16:rowId xmlns:a16="http://schemas.microsoft.com/office/drawing/2014/main" val="10003"/>
                  </a:ext>
                </a:extLst>
              </a:tr>
              <a:tr h="0">
                <a:tc>
                  <a:txBody>
                    <a:bodyPr/>
                    <a:lstStyle/>
                    <a:p>
                      <a:pPr algn="ctr"/>
                      <a:r>
                        <a:rPr lang="en-US" sz="1200" dirty="0">
                          <a:latin typeface="+mn-lt"/>
                        </a:rPr>
                        <a:t>4E</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22nn ver12+2% In + T&amp;B </a:t>
                      </a:r>
                      <a:r>
                        <a:rPr kumimoji="0" lang="en-US" sz="1200" b="0" i="0" u="none" strike="noStrike" kern="1200" cap="none" spc="0" normalizeH="0" baseline="0" noProof="0" dirty="0" err="1">
                          <a:ln>
                            <a:noFill/>
                          </a:ln>
                          <a:solidFill>
                            <a:srgbClr val="58595B"/>
                          </a:solidFill>
                          <a:effectLst/>
                          <a:uLnTx/>
                          <a:uFillTx/>
                          <a:latin typeface="+mn-lt"/>
                          <a:ea typeface="+mn-ea"/>
                          <a:cs typeface="+mn-cs"/>
                        </a:rPr>
                        <a:t>AlOx</a:t>
                      </a:r>
                      <a:endParaRPr kumimoji="0" lang="en-US" sz="1200" b="0" i="0" u="none" strike="noStrike" kern="1200" cap="none" spc="0" normalizeH="0" baseline="0" noProof="0" dirty="0">
                        <a:ln>
                          <a:noFill/>
                        </a:ln>
                        <a:solidFill>
                          <a:srgbClr val="58595B"/>
                        </a:solidFill>
                        <a:effectLst/>
                        <a:uLnTx/>
                        <a:uFillTx/>
                        <a:latin typeface="+mn-lt"/>
                        <a:ea typeface="+mn-ea"/>
                        <a:cs typeface="+mn-cs"/>
                      </a:endParaRP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lang="en-US" sz="1200" dirty="0">
                          <a:latin typeface="+mn-lt"/>
                        </a:rPr>
                        <a:t>No</a:t>
                      </a:r>
                    </a:p>
                  </a:txBody>
                  <a:tcPr anchor="ctr"/>
                </a:tc>
                <a:tc>
                  <a:txBody>
                    <a:bodyPr/>
                    <a:lstStyle/>
                    <a:p>
                      <a:pPr marL="0" marR="0" lvl="0" indent="0" algn="ctr" defTabSz="121908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srgbClr val="58595B"/>
                          </a:solidFill>
                          <a:effectLst/>
                          <a:uLnTx/>
                          <a:uFillTx/>
                          <a:latin typeface="+mn-lt"/>
                          <a:ea typeface="+mn-ea"/>
                          <a:cs typeface="+mn-cs"/>
                        </a:rPr>
                        <a:t>No</a:t>
                      </a:r>
                    </a:p>
                  </a:txBody>
                  <a:tcPr anchor="ctr"/>
                </a:tc>
                <a:extLst>
                  <a:ext uri="{0D108BD9-81ED-4DB2-BD59-A6C34878D82A}">
                    <a16:rowId xmlns:a16="http://schemas.microsoft.com/office/drawing/2014/main" val="10004"/>
                  </a:ext>
                </a:extLst>
              </a:tr>
            </a:tbl>
          </a:graphicData>
        </a:graphic>
      </p:graphicFrame>
      <p:sp>
        <p:nvSpPr>
          <p:cNvPr id="26" name="TextBox 25"/>
          <p:cNvSpPr txBox="1"/>
          <p:nvPr/>
        </p:nvSpPr>
        <p:spPr>
          <a:xfrm>
            <a:off x="4609952" y="6155151"/>
            <a:ext cx="273473" cy="261610"/>
          </a:xfrm>
          <a:prstGeom prst="rect">
            <a:avLst/>
          </a:prstGeom>
          <a:solidFill>
            <a:srgbClr val="FFFF00"/>
          </a:solidFill>
        </p:spPr>
        <p:txBody>
          <a:bodyPr wrap="none" lIns="45720" rIns="45720" rtlCol="0">
            <a:spAutoFit/>
          </a:bodyPr>
          <a:lstStyle/>
          <a:p>
            <a:r>
              <a:rPr lang="en-US" sz="1100" b="1" dirty="0"/>
              <a:t>1C</a:t>
            </a:r>
          </a:p>
        </p:txBody>
      </p:sp>
      <p:sp>
        <p:nvSpPr>
          <p:cNvPr id="27" name="TextBox 26"/>
          <p:cNvSpPr txBox="1"/>
          <p:nvPr/>
        </p:nvSpPr>
        <p:spPr>
          <a:xfrm>
            <a:off x="5262834" y="6155151"/>
            <a:ext cx="265457" cy="261610"/>
          </a:xfrm>
          <a:prstGeom prst="rect">
            <a:avLst/>
          </a:prstGeom>
          <a:solidFill>
            <a:srgbClr val="FFFF00"/>
          </a:solidFill>
        </p:spPr>
        <p:txBody>
          <a:bodyPr wrap="none" lIns="45720" rIns="45720" rtlCol="0">
            <a:spAutoFit/>
          </a:bodyPr>
          <a:lstStyle/>
          <a:p>
            <a:r>
              <a:rPr lang="en-US" sz="1100" b="1" dirty="0"/>
              <a:t>2E</a:t>
            </a:r>
          </a:p>
        </p:txBody>
      </p:sp>
      <p:sp>
        <p:nvSpPr>
          <p:cNvPr id="28" name="TextBox 27"/>
          <p:cNvSpPr txBox="1"/>
          <p:nvPr/>
        </p:nvSpPr>
        <p:spPr>
          <a:xfrm>
            <a:off x="5885762" y="6155151"/>
            <a:ext cx="265457" cy="261610"/>
          </a:xfrm>
          <a:prstGeom prst="rect">
            <a:avLst/>
          </a:prstGeom>
          <a:solidFill>
            <a:srgbClr val="FFFF00"/>
          </a:solidFill>
        </p:spPr>
        <p:txBody>
          <a:bodyPr wrap="none" lIns="45720" rIns="45720" rtlCol="0">
            <a:spAutoFit/>
          </a:bodyPr>
          <a:lstStyle/>
          <a:p>
            <a:r>
              <a:rPr lang="en-US" sz="1100" b="1" dirty="0"/>
              <a:t>3E</a:t>
            </a:r>
          </a:p>
        </p:txBody>
      </p:sp>
      <p:sp>
        <p:nvSpPr>
          <p:cNvPr id="30" name="TextBox 29"/>
          <p:cNvSpPr txBox="1"/>
          <p:nvPr/>
        </p:nvSpPr>
        <p:spPr>
          <a:xfrm>
            <a:off x="6514920" y="6155151"/>
            <a:ext cx="265457" cy="261610"/>
          </a:xfrm>
          <a:prstGeom prst="rect">
            <a:avLst/>
          </a:prstGeom>
          <a:solidFill>
            <a:srgbClr val="FFFF00"/>
          </a:solidFill>
        </p:spPr>
        <p:txBody>
          <a:bodyPr wrap="none" lIns="45720" rIns="45720" rtlCol="0">
            <a:spAutoFit/>
          </a:bodyPr>
          <a:lstStyle/>
          <a:p>
            <a:r>
              <a:rPr lang="en-US" sz="1100" b="1" dirty="0"/>
              <a:t>4E</a:t>
            </a:r>
          </a:p>
        </p:txBody>
      </p:sp>
      <p:sp>
        <p:nvSpPr>
          <p:cNvPr id="31" name="TextBox 30"/>
          <p:cNvSpPr txBox="1"/>
          <p:nvPr/>
        </p:nvSpPr>
        <p:spPr>
          <a:xfrm>
            <a:off x="7757495" y="6155151"/>
            <a:ext cx="273473" cy="261610"/>
          </a:xfrm>
          <a:prstGeom prst="rect">
            <a:avLst/>
          </a:prstGeom>
          <a:solidFill>
            <a:srgbClr val="FFFF00"/>
          </a:solidFill>
        </p:spPr>
        <p:txBody>
          <a:bodyPr wrap="none" lIns="45720" rIns="45720" rtlCol="0">
            <a:spAutoFit/>
          </a:bodyPr>
          <a:lstStyle/>
          <a:p>
            <a:r>
              <a:rPr lang="en-US" sz="1100" b="1" dirty="0"/>
              <a:t>1C</a:t>
            </a:r>
          </a:p>
        </p:txBody>
      </p:sp>
      <p:sp>
        <p:nvSpPr>
          <p:cNvPr id="32" name="TextBox 31"/>
          <p:cNvSpPr txBox="1"/>
          <p:nvPr/>
        </p:nvSpPr>
        <p:spPr>
          <a:xfrm>
            <a:off x="8410377" y="6155151"/>
            <a:ext cx="265457" cy="261610"/>
          </a:xfrm>
          <a:prstGeom prst="rect">
            <a:avLst/>
          </a:prstGeom>
          <a:solidFill>
            <a:srgbClr val="FFFF00"/>
          </a:solidFill>
        </p:spPr>
        <p:txBody>
          <a:bodyPr wrap="none" lIns="45720" rIns="45720" rtlCol="0">
            <a:spAutoFit/>
          </a:bodyPr>
          <a:lstStyle/>
          <a:p>
            <a:r>
              <a:rPr lang="en-US" sz="1100" b="1" dirty="0"/>
              <a:t>2E</a:t>
            </a:r>
          </a:p>
        </p:txBody>
      </p:sp>
      <p:sp>
        <p:nvSpPr>
          <p:cNvPr id="33" name="TextBox 32"/>
          <p:cNvSpPr txBox="1"/>
          <p:nvPr/>
        </p:nvSpPr>
        <p:spPr>
          <a:xfrm>
            <a:off x="9033305" y="6155151"/>
            <a:ext cx="265457" cy="261610"/>
          </a:xfrm>
          <a:prstGeom prst="rect">
            <a:avLst/>
          </a:prstGeom>
          <a:solidFill>
            <a:srgbClr val="FFFF00"/>
          </a:solidFill>
        </p:spPr>
        <p:txBody>
          <a:bodyPr wrap="none" lIns="45720" rIns="45720" rtlCol="0">
            <a:spAutoFit/>
          </a:bodyPr>
          <a:lstStyle/>
          <a:p>
            <a:r>
              <a:rPr lang="en-US" sz="1100" b="1" dirty="0"/>
              <a:t>3E</a:t>
            </a:r>
          </a:p>
        </p:txBody>
      </p:sp>
      <p:sp>
        <p:nvSpPr>
          <p:cNvPr id="34" name="TextBox 33"/>
          <p:cNvSpPr txBox="1"/>
          <p:nvPr/>
        </p:nvSpPr>
        <p:spPr>
          <a:xfrm>
            <a:off x="9662463" y="6155151"/>
            <a:ext cx="265457" cy="261610"/>
          </a:xfrm>
          <a:prstGeom prst="rect">
            <a:avLst/>
          </a:prstGeom>
          <a:solidFill>
            <a:srgbClr val="FFFF00"/>
          </a:solidFill>
        </p:spPr>
        <p:txBody>
          <a:bodyPr wrap="none" lIns="45720" rIns="45720" rtlCol="0">
            <a:spAutoFit/>
          </a:bodyPr>
          <a:lstStyle/>
          <a:p>
            <a:r>
              <a:rPr lang="en-US" sz="1100" b="1" dirty="0"/>
              <a:t>4E</a:t>
            </a:r>
          </a:p>
        </p:txBody>
      </p:sp>
    </p:spTree>
    <p:extLst>
      <p:ext uri="{BB962C8B-B14F-4D97-AF65-F5344CB8AC3E}">
        <p14:creationId xmlns:p14="http://schemas.microsoft.com/office/powerpoint/2010/main" val="19879092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Footer Placeholder 2"/>
          <p:cNvSpPr>
            <a:spLocks noGrp="1"/>
          </p:cNvSpPr>
          <p:nvPr>
            <p:ph type="ftr" sz="quarter" idx="11"/>
          </p:nvPr>
        </p:nvSpPr>
        <p:spPr/>
        <p:txBody>
          <a:bodyPr/>
          <a:lstStyle/>
          <a:p>
            <a:r>
              <a:rPr lang="en-US" dirty="0"/>
              <a:t>Micron Confidential</a:t>
            </a:r>
          </a:p>
        </p:txBody>
      </p:sp>
      <p:sp>
        <p:nvSpPr>
          <p:cNvPr id="4" name="Slide Number Placeholder 3"/>
          <p:cNvSpPr>
            <a:spLocks noGrp="1"/>
          </p:cNvSpPr>
          <p:nvPr>
            <p:ph type="sldNum" sz="quarter" idx="12"/>
          </p:nvPr>
        </p:nvSpPr>
        <p:spPr/>
        <p:txBody>
          <a:bodyPr/>
          <a:lstStyle/>
          <a:p>
            <a:fld id="{B7E7695C-FCF1-4AA0-9B93-7941FED13DC4}" type="slidenum">
              <a:rPr lang="en-US" smtClean="0"/>
              <a:t>8</a:t>
            </a:fld>
            <a:endParaRPr lang="en-US" dirty="0"/>
          </a:p>
        </p:txBody>
      </p:sp>
      <p:sp>
        <p:nvSpPr>
          <p:cNvPr id="5" name="Content Placeholder 5"/>
          <p:cNvSpPr txBox="1">
            <a:spLocks/>
          </p:cNvSpPr>
          <p:nvPr/>
        </p:nvSpPr>
        <p:spPr>
          <a:xfrm>
            <a:off x="838200" y="1150089"/>
            <a:ext cx="10146957" cy="4729163"/>
          </a:xfrm>
          <a:prstGeom prst="rect">
            <a:avLst/>
          </a:prstGeom>
        </p:spPr>
        <p:txBody>
          <a:bodyPr/>
          <a:lstStyle>
            <a:lvl1pPr marL="228600" indent="-274320" algn="l" defTabSz="914400" rtl="0" eaLnBrk="1" latinLnBrk="0" hangingPunct="1">
              <a:lnSpc>
                <a:spcPct val="90000"/>
              </a:lnSpc>
              <a:spcBef>
                <a:spcPts val="1000"/>
              </a:spcBef>
              <a:buClr>
                <a:srgbClr val="0077C8"/>
              </a:buClr>
              <a:buFont typeface="Wingdings" panose="05000000000000000000" pitchFamily="2" charset="2"/>
              <a:buChar char="§"/>
              <a:defRPr sz="2400" kern="1200">
                <a:solidFill>
                  <a:srgbClr val="58595B"/>
                </a:solidFill>
                <a:latin typeface="+mn-lt"/>
                <a:ea typeface="+mn-ea"/>
                <a:cs typeface="+mn-cs"/>
              </a:defRPr>
            </a:lvl1pPr>
            <a:lvl2pPr marL="685800" indent="-274320" algn="l" defTabSz="914400" rtl="0" eaLnBrk="1" latinLnBrk="0" hangingPunct="1">
              <a:lnSpc>
                <a:spcPct val="90000"/>
              </a:lnSpc>
              <a:spcBef>
                <a:spcPts val="500"/>
              </a:spcBef>
              <a:buClr>
                <a:srgbClr val="0077C8"/>
              </a:buClr>
              <a:buFont typeface="Arial" panose="020B0604020202020204" pitchFamily="34" charset="0"/>
              <a:buChar char="−"/>
              <a:defRPr sz="2000" kern="1200">
                <a:solidFill>
                  <a:srgbClr val="58595B"/>
                </a:solidFill>
                <a:latin typeface="+mn-lt"/>
                <a:ea typeface="+mn-ea"/>
                <a:cs typeface="+mn-cs"/>
              </a:defRPr>
            </a:lvl2pPr>
            <a:lvl3pPr marL="1143000" indent="-274320" algn="l" defTabSz="914400" rtl="0" eaLnBrk="1" latinLnBrk="0" hangingPunct="1">
              <a:lnSpc>
                <a:spcPct val="90000"/>
              </a:lnSpc>
              <a:spcBef>
                <a:spcPts val="500"/>
              </a:spcBef>
              <a:buClr>
                <a:srgbClr val="0077C8"/>
              </a:buClr>
              <a:buFont typeface="Wingdings" panose="05000000000000000000" pitchFamily="2" charset="2"/>
              <a:buChar char="§"/>
              <a:defRPr sz="1800" kern="1200">
                <a:solidFill>
                  <a:srgbClr val="58595B"/>
                </a:solidFill>
                <a:latin typeface="+mn-lt"/>
                <a:ea typeface="+mn-ea"/>
                <a:cs typeface="+mn-cs"/>
              </a:defRPr>
            </a:lvl3pPr>
            <a:lvl4pPr marL="1600200" indent="-274320" algn="l" defTabSz="914400" rtl="0" eaLnBrk="1" latinLnBrk="0" hangingPunct="1">
              <a:lnSpc>
                <a:spcPct val="90000"/>
              </a:lnSpc>
              <a:spcBef>
                <a:spcPts val="500"/>
              </a:spcBef>
              <a:buClr>
                <a:srgbClr val="0077C8"/>
              </a:buClr>
              <a:buFont typeface="Arial" panose="020B0604020202020204" pitchFamily="34" charset="0"/>
              <a:buChar char="−"/>
              <a:defRPr sz="1600" kern="1200">
                <a:solidFill>
                  <a:srgbClr val="58595B"/>
                </a:solidFill>
                <a:latin typeface="+mn-lt"/>
                <a:ea typeface="+mn-ea"/>
                <a:cs typeface="+mn-cs"/>
              </a:defRPr>
            </a:lvl4pPr>
            <a:lvl5pPr marL="2057400" indent="-274320" algn="l" defTabSz="914400" rtl="0" eaLnBrk="1" latinLnBrk="0" hangingPunct="1">
              <a:lnSpc>
                <a:spcPct val="90000"/>
              </a:lnSpc>
              <a:spcBef>
                <a:spcPts val="500"/>
              </a:spcBef>
              <a:buClr>
                <a:srgbClr val="0077C8"/>
              </a:buClr>
              <a:buFont typeface="Wingdings" panose="05000000000000000000" pitchFamily="2" charset="2"/>
              <a:buChar char="§"/>
              <a:defRPr sz="1400" kern="1200">
                <a:solidFill>
                  <a:srgbClr val="58595B"/>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dirty="0"/>
              <a:t>Significant impact on seasoning when removing </a:t>
            </a:r>
            <a:r>
              <a:rPr lang="en-US" sz="2000" dirty="0" err="1"/>
              <a:t>WSiN</a:t>
            </a:r>
            <a:r>
              <a:rPr lang="en-US" sz="2000" dirty="0"/>
              <a:t>, especially @BL</a:t>
            </a:r>
            <a:br>
              <a:rPr lang="en-US" sz="2000" dirty="0"/>
            </a:br>
            <a:r>
              <a:rPr lang="en-US" sz="2000" dirty="0">
                <a:sym typeface="Wingdings" panose="05000000000000000000" pitchFamily="2" charset="2"/>
              </a:rPr>
              <a:t> together with lower </a:t>
            </a:r>
            <a:r>
              <a:rPr lang="en-US" sz="2000" dirty="0" err="1">
                <a:sym typeface="Wingdings" panose="05000000000000000000" pitchFamily="2" charset="2"/>
              </a:rPr>
              <a:t>Vt</a:t>
            </a:r>
            <a:r>
              <a:rPr lang="en-US" sz="2000" dirty="0">
                <a:sym typeface="Wingdings" panose="05000000000000000000" pitchFamily="2" charset="2"/>
              </a:rPr>
              <a:t>, this means a smaller </a:t>
            </a:r>
            <a:r>
              <a:rPr lang="en-US" sz="2000" dirty="0" err="1">
                <a:sym typeface="Wingdings" panose="05000000000000000000" pitchFamily="2" charset="2"/>
              </a:rPr>
              <a:t>Vt</a:t>
            </a:r>
            <a:r>
              <a:rPr lang="en-US" sz="2000" dirty="0">
                <a:sym typeface="Wingdings" panose="05000000000000000000" pitchFamily="2" charset="2"/>
              </a:rPr>
              <a:t> evolution for cycles between 1k and 128k</a:t>
            </a:r>
          </a:p>
          <a:p>
            <a:r>
              <a:rPr lang="en-US" sz="2000" dirty="0">
                <a:sym typeface="Wingdings" panose="05000000000000000000" pitchFamily="2" charset="2"/>
              </a:rPr>
              <a:t>Removing </a:t>
            </a:r>
            <a:r>
              <a:rPr lang="en-US" sz="2000" dirty="0" err="1">
                <a:sym typeface="Wingdings" panose="05000000000000000000" pitchFamily="2" charset="2"/>
              </a:rPr>
              <a:t>WSiN</a:t>
            </a:r>
            <a:r>
              <a:rPr lang="en-US" sz="2000" dirty="0">
                <a:sym typeface="Wingdings" panose="05000000000000000000" pitchFamily="2" charset="2"/>
              </a:rPr>
              <a:t> @BL brings also a wider median window</a:t>
            </a:r>
          </a:p>
          <a:p>
            <a:r>
              <a:rPr lang="en-US" sz="2000" dirty="0">
                <a:sym typeface="Wingdings" panose="05000000000000000000" pitchFamily="2" charset="2"/>
              </a:rPr>
              <a:t>Distribution </a:t>
            </a:r>
            <a:r>
              <a:rPr lang="en-US" sz="2000" dirty="0" err="1">
                <a:sym typeface="Wingdings" panose="05000000000000000000" pitchFamily="2" charset="2"/>
              </a:rPr>
              <a:t>sigmas</a:t>
            </a:r>
            <a:r>
              <a:rPr lang="en-US" sz="2000" dirty="0">
                <a:sym typeface="Wingdings" panose="05000000000000000000" pitchFamily="2" charset="2"/>
              </a:rPr>
              <a:t> are improved as well with stronger seasoning, with exception of removed </a:t>
            </a:r>
            <a:r>
              <a:rPr lang="en-US" sz="2000" dirty="0" err="1">
                <a:sym typeface="Wingdings" panose="05000000000000000000" pitchFamily="2" charset="2"/>
              </a:rPr>
              <a:t>WSiN</a:t>
            </a:r>
            <a:r>
              <a:rPr lang="en-US" sz="2000" dirty="0">
                <a:sym typeface="Wingdings" panose="05000000000000000000" pitchFamily="2" charset="2"/>
              </a:rPr>
              <a:t> @WL, that shows an increasing in </a:t>
            </a:r>
            <a:r>
              <a:rPr lang="en-US" sz="2000" dirty="0" err="1">
                <a:sym typeface="Wingdings" panose="05000000000000000000" pitchFamily="2" charset="2"/>
              </a:rPr>
              <a:t>sigmas</a:t>
            </a:r>
            <a:endParaRPr lang="en-US" sz="2000" dirty="0"/>
          </a:p>
          <a:p>
            <a:r>
              <a:rPr lang="en-US" sz="2000" dirty="0"/>
              <a:t>Lot is impacted by leakage @BL, not many readable dice. Definitely worth confirming above signals on a cleaner lot</a:t>
            </a:r>
          </a:p>
          <a:p>
            <a:r>
              <a:rPr lang="en-US" sz="2000" dirty="0"/>
              <a:t>Endurance on no </a:t>
            </a:r>
            <a:r>
              <a:rPr lang="en-US" sz="2000" dirty="0" err="1"/>
              <a:t>WSiN</a:t>
            </a:r>
            <a:r>
              <a:rPr lang="en-US" sz="2000" dirty="0"/>
              <a:t> needs to be assessed</a:t>
            </a:r>
          </a:p>
        </p:txBody>
      </p:sp>
    </p:spTree>
    <p:extLst>
      <p:ext uri="{BB962C8B-B14F-4D97-AF65-F5344CB8AC3E}">
        <p14:creationId xmlns:p14="http://schemas.microsoft.com/office/powerpoint/2010/main" val="24894122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383831350"/>
      </p:ext>
    </p:extLst>
  </p:cSld>
  <p:clrMapOvr>
    <a:masterClrMapping/>
  </p:clrMapOvr>
</p:sld>
</file>

<file path=ppt/theme/theme1.xml><?xml version="1.0" encoding="utf-8"?>
<a:theme xmlns:a="http://schemas.openxmlformats.org/drawingml/2006/main" name="Micron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116D99E-2D2A-42B9-B50C-A1DD1045925C}"/>
    </a:ext>
  </a:extLst>
</a:theme>
</file>

<file path=ppt/theme/theme2.xml><?xml version="1.0" encoding="utf-8"?>
<a:theme xmlns:a="http://schemas.openxmlformats.org/drawingml/2006/main" name="CPG Theme 2.0">
  <a:themeElements>
    <a:clrScheme name="MU Color">
      <a:dk1>
        <a:srgbClr val="58595B"/>
      </a:dk1>
      <a:lt1>
        <a:srgbClr val="FFFFFF"/>
      </a:lt1>
      <a:dk2>
        <a:srgbClr val="58595B"/>
      </a:dk2>
      <a:lt2>
        <a:srgbClr val="FFFFFF"/>
      </a:lt2>
      <a:accent1>
        <a:srgbClr val="0077C8"/>
      </a:accent1>
      <a:accent2>
        <a:srgbClr val="00A3E1"/>
      </a:accent2>
      <a:accent3>
        <a:srgbClr val="FFB500"/>
      </a:accent3>
      <a:accent4>
        <a:srgbClr val="9ACA3C"/>
      </a:accent4>
      <a:accent5>
        <a:srgbClr val="FFCD00"/>
      </a:accent5>
      <a:accent6>
        <a:srgbClr val="808285"/>
      </a:accent6>
      <a:hlink>
        <a:srgbClr val="71C5E8"/>
      </a:hlink>
      <a:folHlink>
        <a:srgbClr val="71C5E8"/>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orporate Master PPT Template.pptx" id="{3ED43366-7723-47FE-8F4C-83585E9B10E3}" vid="{34E78BBF-7D3F-48C4-9E6D-03AE95CEB673}"/>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10 Series Documents" ma:contentTypeID="0x0101006FF2AFC2669BE544ABDBC9272D7E8CD800D9C3B4A25F3C1046893EF16D0CFED9EC" ma:contentTypeVersion="3" ma:contentTypeDescription="" ma:contentTypeScope="" ma:versionID="c5a74ae75d76c2cc48590da5f4a9f2e7">
  <xsd:schema xmlns:xsd="http://www.w3.org/2001/XMLSchema" xmlns:xs="http://www.w3.org/2001/XMLSchema" xmlns:p="http://schemas.microsoft.com/office/2006/metadata/properties" xmlns:ns2="470f668d-8261-4ab2-9257-0fb5e77b4895" targetNamespace="http://schemas.microsoft.com/office/2006/metadata/properties" ma:root="true" ma:fieldsID="c4d176ad70db51291a0bc566f044250b" ns2:_="">
    <xsd:import namespace="470f668d-8261-4ab2-9257-0fb5e77b4895"/>
    <xsd:element name="properties">
      <xsd:complexType>
        <xsd:sequence>
          <xsd:element name="documentManagement">
            <xsd:complexType>
              <xsd:all>
                <xsd:element ref="ns2:Workweek" minOccurs="0"/>
                <xsd:element ref="ns2:Workyea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0f668d-8261-4ab2-9257-0fb5e77b4895" elementFormDefault="qualified">
    <xsd:import namespace="http://schemas.microsoft.com/office/2006/documentManagement/types"/>
    <xsd:import namespace="http://schemas.microsoft.com/office/infopath/2007/PartnerControls"/>
    <xsd:element name="Workweek" ma:index="8" nillable="true" ma:displayName="Workweek" ma:format="Dropdown" ma:internalName="Workweek">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3"/>
          <xsd:enumeration value="14"/>
          <xsd:enumeration value="15"/>
          <xsd:enumeration value="16"/>
          <xsd:enumeration value="17"/>
          <xsd:enumeration value="18"/>
          <xsd:enumeration value="19"/>
          <xsd:enumeration value="20"/>
          <xsd:enumeration value="21"/>
          <xsd:enumeration value="22"/>
          <xsd:enumeration value="23"/>
          <xsd:enumeration value="24"/>
          <xsd:enumeration value="25"/>
          <xsd:enumeration value="26"/>
          <xsd:enumeration value="27"/>
          <xsd:enumeration value="28"/>
          <xsd:enumeration value="29"/>
          <xsd:enumeration value="30"/>
          <xsd:enumeration value="31"/>
          <xsd:enumeration value="32"/>
          <xsd:enumeration value="33"/>
          <xsd:enumeration value="34"/>
          <xsd:enumeration value="35"/>
          <xsd:enumeration value="36"/>
          <xsd:enumeration value="37"/>
          <xsd:enumeration value="38"/>
          <xsd:enumeration value="39"/>
          <xsd:enumeration value="40"/>
          <xsd:enumeration value="41"/>
          <xsd:enumeration value="42"/>
          <xsd:enumeration value="43"/>
          <xsd:enumeration value="44"/>
          <xsd:enumeration value="45"/>
          <xsd:enumeration value="46"/>
          <xsd:enumeration value="47"/>
          <xsd:enumeration value="48"/>
          <xsd:enumeration value="49"/>
          <xsd:enumeration value="50"/>
          <xsd:enumeration value="51"/>
          <xsd:enumeration value="52"/>
          <xsd:enumeration value="53"/>
        </xsd:restriction>
      </xsd:simpleType>
    </xsd:element>
    <xsd:element name="Workyear" ma:index="9" nillable="true" ma:displayName="Workyear" ma:default="2012" ma:format="Dropdown" ma:internalName="Workyear">
      <xsd:simpleType>
        <xsd:restriction base="dms:Choice">
          <xsd:enumeration value="2010"/>
          <xsd:enumeration value="2011"/>
          <xsd:enumeration value="2012"/>
          <xsd:enumeration value="2013"/>
          <xsd:enumeration value="2014"/>
          <xsd:enumeration value="2015"/>
          <xsd:enumeration value="2016"/>
          <xsd:enumeration value="2017"/>
          <xsd:enumeration value="2018"/>
          <xsd:enumeration value="2019"/>
          <xsd:enumeration value="2020"/>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Workyear xmlns="470f668d-8261-4ab2-9257-0fb5e77b4895">2018</Workyear>
    <Workweek xmlns="470f668d-8261-4ab2-9257-0fb5e77b4895">7</Workweek>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7B20E98279C3DD4D9FF765D40EC63BD7" ma:contentTypeVersion="17" ma:contentTypeDescription="Create a new document." ma:contentTypeScope="" ma:versionID="778ebfecb93cd1e805eb28d75445ab4c">
  <xsd:schema xmlns:xsd="http://www.w3.org/2001/XMLSchema" xmlns:xs="http://www.w3.org/2001/XMLSchema" xmlns:p="http://schemas.microsoft.com/office/2006/metadata/properties" xmlns:ns1="http://schemas.microsoft.com/sharepoint/v3" xmlns:ns2="0d043c21-a08c-475a-9b37-15606fb2ab83" xmlns:ns3="9da2a8c5-e2e9-492f-892b-673e1ab35ec9" xmlns:ns4="a1e655ab-872b-4d61-8729-ac0764cfa333" xmlns:ns5="http://schemas.microsoft.com/sharepoint/v4" targetNamespace="http://schemas.microsoft.com/office/2006/metadata/properties" ma:root="true" ma:fieldsID="4cef80e8b035417da802c4649f42d867" ns1:_="" ns2:_="" ns3:_="" ns4:_="" ns5:_="">
    <xsd:import namespace="http://schemas.microsoft.com/sharepoint/v3"/>
    <xsd:import namespace="0d043c21-a08c-475a-9b37-15606fb2ab83"/>
    <xsd:import namespace="9da2a8c5-e2e9-492f-892b-673e1ab35ec9"/>
    <xsd:import namespace="a1e655ab-872b-4d61-8729-ac0764cfa333"/>
    <xsd:import namespace="http://schemas.microsoft.com/sharepoint/v4"/>
    <xsd:element name="properties">
      <xsd:complexType>
        <xsd:sequence>
          <xsd:element name="documentManagement">
            <xsd:complexType>
              <xsd:all>
                <xsd:element ref="ns1:PublishingStartDate" minOccurs="0"/>
                <xsd:element ref="ns1:PublishingExpirationDate" minOccurs="0"/>
                <xsd:element ref="ns1:AverageRating" minOccurs="0"/>
                <xsd:element ref="ns1:RatingCount" minOccurs="0"/>
                <xsd:element ref="ns1:RatedBy" minOccurs="0"/>
                <xsd:element ref="ns1:Ratings" minOccurs="0"/>
                <xsd:element ref="ns1:LikesCount" minOccurs="0"/>
                <xsd:element ref="ns1:LikedBy" minOccurs="0"/>
                <xsd:element ref="ns2:CRC_x0020_Category" minOccurs="0"/>
                <xsd:element ref="ns1:DocumentSetDescription" minOccurs="0"/>
                <xsd:element ref="ns2:_dlc_DocId" minOccurs="0"/>
                <xsd:element ref="ns2:_dlc_DocIdUrl" minOccurs="0"/>
                <xsd:element ref="ns2:_dlc_DocIdPersistId" minOccurs="0"/>
                <xsd:element ref="ns2:ke17ca428a0049638f5783d9211b4665" minOccurs="0"/>
                <xsd:element ref="ns3:TaxCatchAll" minOccurs="0"/>
                <xsd:element ref="ns4:SME" minOccurs="0"/>
                <xsd:element ref="ns5:IconOverlay" minOccurs="0"/>
                <xsd:element ref="ns4:Thumbnai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AverageRating" ma:index="10" nillable="true" ma:displayName="Rating (0-5)" ma:decimals="2" ma:description="Average value of all the ratings that have been submitted" ma:internalName="AverageRating" ma:readOnly="true">
      <xsd:simpleType>
        <xsd:restriction base="dms:Number"/>
      </xsd:simpleType>
    </xsd:element>
    <xsd:element name="RatingCount" ma:index="11" nillable="true" ma:displayName="Number of Ratings" ma:decimals="0" ma:description="Number of ratings submitted" ma:internalName="RatingCount" ma:readOnly="true">
      <xsd:simpleType>
        <xsd:restriction base="dms:Number"/>
      </xsd:simpleType>
    </xsd:element>
    <xsd:element name="RatedBy" ma:index="12" nillable="true" ma:displayName="Rated By" ma:description="Users rated the item." ma:hidden="true" ma:list="UserInfo" ma:internalName="Rat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atings" ma:index="13" nillable="true" ma:displayName="User ratings" ma:description="User ratings for the item" ma:hidden="true" ma:internalName="Ratings">
      <xsd:simpleType>
        <xsd:restriction base="dms:Note"/>
      </xsd:simpleType>
    </xsd:element>
    <xsd:element name="LikesCount" ma:index="14" nillable="true" ma:displayName="Number of Likes" ma:internalName="LikesCount">
      <xsd:simpleType>
        <xsd:restriction base="dms:Unknown"/>
      </xsd:simpleType>
    </xsd:element>
    <xsd:element name="LikedBy" ma:index="15" nillable="true" ma:displayName="Liked By" ma:hidden="true" ma:list="UserInfo" ma:internalName="LikedBy">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DocumentSetDescription" ma:index="17" nillable="true" ma:displayName="Description" ma:description="A description of the Document Set" ma:internalName="DocumentSetDescription">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043c21-a08c-475a-9b37-15606fb2ab83" elementFormDefault="qualified">
    <xsd:import namespace="http://schemas.microsoft.com/office/2006/documentManagement/types"/>
    <xsd:import namespace="http://schemas.microsoft.com/office/infopath/2007/PartnerControls"/>
    <xsd:element name="CRC_x0020_Category" ma:index="16" nillable="true" ma:displayName="CRC Category" ma:format="Dropdown" ma:indexed="true" ma:internalName="CRC_x0020_Category">
      <xsd:simpleType>
        <xsd:union memberTypes="dms:Text">
          <xsd:simpleType>
            <xsd:restriction base="dms:Choice">
              <xsd:enumeration value="Best Practices"/>
              <xsd:enumeration value="Brand Resources"/>
              <xsd:enumeration value="Community"/>
              <xsd:enumeration value="Messaging"/>
              <xsd:enumeration value="More Tools"/>
              <xsd:enumeration value="Presentation Resources"/>
              <xsd:enumeration value="Templates"/>
            </xsd:restriction>
          </xsd:simpleType>
        </xsd:union>
      </xsd:simpleType>
    </xsd:element>
    <xsd:element name="_dlc_DocId" ma:index="18" nillable="true" ma:displayName="Document ID Value" ma:description="The value of the document ID assigned to this item." ma:internalName="_dlc_DocId" ma:readOnly="true">
      <xsd:simpleType>
        <xsd:restriction base="dms:Text"/>
      </xsd:simpleType>
    </xsd:element>
    <xsd:element name="_dlc_DocIdUrl" ma:index="1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0" nillable="true" ma:displayName="Persist ID" ma:description="Keep ID on add." ma:hidden="true" ma:internalName="_dlc_DocIdPersistId" ma:readOnly="true">
      <xsd:simpleType>
        <xsd:restriction base="dms:Boolean"/>
      </xsd:simpleType>
    </xsd:element>
    <xsd:element name="ke17ca428a0049638f5783d9211b4665" ma:index="22" nillable="true" ma:taxonomy="true" ma:internalName="ke17ca428a0049638f5783d9211b4665" ma:taxonomyFieldName="CRCTerms" ma:displayName="CRC Terms" ma:default="" ma:fieldId="{4e17ca42-8a00-4963-8f57-83d9211b4665}" ma:taxonomyMulti="true" ma:sspId="7d0f6f0b-6f82-4a9a-81e4-04de45000ff3" ma:termSetId="6bba3700-e567-4160-8464-223c1c50a5a9"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da2a8c5-e2e9-492f-892b-673e1ab35e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af611788-ddaa-4b4b-8a36-82a070ad2559}" ma:internalName="TaxCatchAll" ma:showField="CatchAllData" ma:web="0d043c21-a08c-475a-9b37-15606fb2ab8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1e655ab-872b-4d61-8729-ac0764cfa333" elementFormDefault="qualified">
    <xsd:import namespace="http://schemas.microsoft.com/office/2006/documentManagement/types"/>
    <xsd:import namespace="http://schemas.microsoft.com/office/infopath/2007/PartnerControls"/>
    <xsd:element name="SME" ma:index="24" nillable="true" ma:displayName="SME" ma:list="UserInfo" ma:SharePointGroup="0" ma:internalName="SM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Thumbnail" ma:index="26" nillable="true" ma:displayName="Thumbnail" ma:format="Image" ma:internalName="Thumbnail">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25"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C9AABDB-4E57-4881-9EF9-C266013306FD}"/>
</file>

<file path=customXml/itemProps2.xml><?xml version="1.0" encoding="utf-8"?>
<ds:datastoreItem xmlns:ds="http://schemas.openxmlformats.org/officeDocument/2006/customXml" ds:itemID="{EA0C77A8-CCAB-4965-B151-113C07840FBA}"/>
</file>

<file path=customXml/itemProps3.xml><?xml version="1.0" encoding="utf-8"?>
<ds:datastoreItem xmlns:ds="http://schemas.openxmlformats.org/officeDocument/2006/customXml" ds:itemID="{7E1FB35B-D0FD-420D-B7E9-BC43C25A6A68}"/>
</file>

<file path=customXml/itemProps4.xml><?xml version="1.0" encoding="utf-8"?>
<ds:datastoreItem xmlns:ds="http://schemas.openxmlformats.org/officeDocument/2006/customXml" ds:itemID="{157C1E4B-A406-4CA5-A539-490CB9B6EF0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d043c21-a08c-475a-9b37-15606fb2ab83"/>
    <ds:schemaRef ds:uri="9da2a8c5-e2e9-492f-892b-673e1ab35ec9"/>
    <ds:schemaRef ds:uri="a1e655ab-872b-4d61-8729-ac0764cfa333"/>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blank</Template>
  <TotalTime>14410</TotalTime>
  <Words>634</Words>
  <Application>Microsoft Office PowerPoint</Application>
  <PresentationFormat>Widescreen</PresentationFormat>
  <Paragraphs>261</Paragraphs>
  <Slides>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9</vt:i4>
      </vt:variant>
    </vt:vector>
  </HeadingPairs>
  <TitlesOfParts>
    <vt:vector size="16" baseType="lpstr">
      <vt:lpstr>Arial</vt:lpstr>
      <vt:lpstr>Calibri</vt:lpstr>
      <vt:lpstr>Segoe UI</vt:lpstr>
      <vt:lpstr>Verdana</vt:lpstr>
      <vt:lpstr>Wingdings</vt:lpstr>
      <vt:lpstr>Micron Theme 2.0</vt:lpstr>
      <vt:lpstr>CPG Theme 2.0</vt:lpstr>
      <vt:lpstr>0176312 SR71B</vt:lpstr>
      <vt:lpstr>Summary</vt:lpstr>
      <vt:lpstr>Distributions 1us</vt:lpstr>
      <vt:lpstr>Vt Medians + Vt shift</vt:lpstr>
      <vt:lpstr>Median drift 1us-10s @85C  (128k cycles)</vt:lpstr>
      <vt:lpstr>Window &amp; sigma</vt:lpstr>
      <vt:lpstr>Projected window @3.54 sigma</vt:lpstr>
      <vt:lpstr>Conclusions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Mattia Robustelli (mrobuste)</dc:creator>
  <cp:lastModifiedBy>Mattia Robustelli (mrobuste)</cp:lastModifiedBy>
  <cp:revision>147</cp:revision>
  <cp:lastPrinted>2018-01-26T12:53:51Z</cp:lastPrinted>
  <dcterms:created xsi:type="dcterms:W3CDTF">2017-11-20T07:57:13Z</dcterms:created>
  <dcterms:modified xsi:type="dcterms:W3CDTF">2018-02-16T16:19:16Z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0x0101006FF2AFC2669BE544ABDBC9272D7E8CD800D9C3B4A25F3C1046893EF16D0CFED9EC</vt:lpwstr>
  </property>
  <property fmtid="{D5CDD505-2E9C-101B-9397-08002B2CF9AE}" pid="3" name="_docset_NoMedatataSyncRequired">
    <vt:lpwstr>False</vt:lpwstr>
  </property>
  <property fmtid="{D5CDD505-2E9C-101B-9397-08002B2CF9AE}" pid="4" name="_dlc_DocIdItemGuid">
    <vt:lpwstr>855584af-b3a7-4921-a33d-e29f0cec6bc0</vt:lpwstr>
  </property>
  <property fmtid="{D5CDD505-2E9C-101B-9397-08002B2CF9AE}" pid="5" name="CRCTerms">
    <vt:lpwstr>26;#Corporate PPTX Template|ba00464a-8f52-4532-b736-ef3f974243a8;#4;#PowerPoint|6c7a520c-04b4-4b96-af69-09fa2e87f67a</vt:lpwstr>
  </property>
</Properties>
</file>