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5"/>
  </p:sldMasterIdLst>
  <p:notesMasterIdLst>
    <p:notesMasterId r:id="rId19"/>
  </p:notesMasterIdLst>
  <p:sldIdLst>
    <p:sldId id="300" r:id="rId6"/>
    <p:sldId id="310" r:id="rId7"/>
    <p:sldId id="313" r:id="rId8"/>
    <p:sldId id="314" r:id="rId9"/>
    <p:sldId id="315" r:id="rId10"/>
    <p:sldId id="325" r:id="rId11"/>
    <p:sldId id="326" r:id="rId12"/>
    <p:sldId id="327" r:id="rId13"/>
    <p:sldId id="331" r:id="rId14"/>
    <p:sldId id="330" r:id="rId15"/>
    <p:sldId id="328" r:id="rId16"/>
    <p:sldId id="329" r:id="rId17"/>
    <p:sldId id="289"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576"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53" autoAdjust="0"/>
    <p:restoredTop sz="94811" autoAdjust="0"/>
  </p:normalViewPr>
  <p:slideViewPr>
    <p:cSldViewPr snapToGrid="0">
      <p:cViewPr varScale="1">
        <p:scale>
          <a:sx n="88" d="100"/>
          <a:sy n="88" d="100"/>
        </p:scale>
        <p:origin x="390" y="90"/>
      </p:cViewPr>
      <p:guideLst>
        <p:guide orient="horz" pos="1176"/>
        <p:guide pos="576"/>
      </p:guideLst>
    </p:cSldViewPr>
  </p:slideViewPr>
  <p:notesTextViewPr>
    <p:cViewPr>
      <p:scale>
        <a:sx n="1" d="1"/>
        <a:sy n="1" d="1"/>
      </p:scale>
      <p:origin x="0" y="0"/>
    </p:cViewPr>
  </p:notesTextViewPr>
  <p:sorterViewPr>
    <p:cViewPr>
      <p:scale>
        <a:sx n="40" d="100"/>
        <a:sy n="40" d="100"/>
      </p:scale>
      <p:origin x="0" y="0"/>
    </p:cViewPr>
  </p:sorterViewPr>
  <p:notesViewPr>
    <p:cSldViewPr snapToGrid="0" showGuides="1">
      <p:cViewPr varScale="1">
        <p:scale>
          <a:sx n="97" d="100"/>
          <a:sy n="97" d="100"/>
        </p:scale>
        <p:origin x="353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22" Type="http://schemas.openxmlformats.org/officeDocument/2006/relationships/theme" Target="theme/theme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2/9/2018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5" y="721257"/>
            <a:ext cx="8002915" cy="1734724"/>
          </a:xfrm>
        </p:spPr>
        <p:txBody>
          <a:bodyPr>
            <a:normAutofit/>
          </a:bodyPr>
          <a:lstStyle>
            <a:lvl1pPr algn="l">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5" y="2889332"/>
            <a:ext cx="8002915"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5" y="3651338"/>
            <a:ext cx="8002915"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8" y="5955215"/>
            <a:ext cx="5764376" cy="538609"/>
          </a:xfrm>
          <a:prstGeom prst="rect">
            <a:avLst/>
          </a:prstGeom>
          <a:noFill/>
        </p:spPr>
        <p:txBody>
          <a:bodyPr wrap="square" lIns="0" tIns="0" rIns="0" bIns="0" rtlCol="0" anchor="b" anchorCtr="0">
            <a:spAutoFit/>
          </a:bodyPr>
          <a:lstStyle/>
          <a:p>
            <a:pPr marL="0" algn="l" defTabSz="1219080" rtl="0" eaLnBrk="1" latinLnBrk="0" hangingPunct="1"/>
            <a:r>
              <a:rPr lang="en-US" sz="7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19" name="Group 5"/>
          <p:cNvGrpSpPr>
            <a:grpSpLocks noChangeAspect="1"/>
          </p:cNvGrpSpPr>
          <p:nvPr userDrawn="1"/>
        </p:nvGrpSpPr>
        <p:grpSpPr bwMode="auto">
          <a:xfrm>
            <a:off x="970345" y="2642062"/>
            <a:ext cx="11281835"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2087105" y="6304002"/>
            <a:ext cx="1851167"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9, 2018</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26" name="Group 25"/>
          <p:cNvGrpSpPr/>
          <p:nvPr userDrawn="1"/>
        </p:nvGrpSpPr>
        <p:grpSpPr>
          <a:xfrm>
            <a:off x="7813685" y="5822206"/>
            <a:ext cx="3937412" cy="825070"/>
            <a:chOff x="5930901" y="4179887"/>
            <a:chExt cx="2727324" cy="762001"/>
          </a:xfrm>
          <a:solidFill>
            <a:schemeClr val="bg1"/>
          </a:solidFill>
        </p:grpSpPr>
        <p:sp>
          <p:nvSpPr>
            <p:cNvPr id="2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4"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6"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7"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2087105" y="6119336"/>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2087105"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9,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9" y="2044701"/>
            <a:ext cx="10784609" cy="1773428"/>
          </a:xfrm>
        </p:spPr>
        <p:txBody>
          <a:bodyPr>
            <a:normAutofit/>
          </a:bodyPr>
          <a:lstStyle>
            <a:lvl1pPr>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8"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4" name="TextBox 23"/>
          <p:cNvSpPr txBox="1"/>
          <p:nvPr userDrawn="1"/>
        </p:nvSpPr>
        <p:spPr>
          <a:xfrm>
            <a:off x="-1635758" y="6673335"/>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9, 2018</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6" name="Group 45"/>
          <p:cNvGrpSpPr/>
          <p:nvPr userDrawn="1"/>
        </p:nvGrpSpPr>
        <p:grpSpPr>
          <a:xfrm>
            <a:off x="10258856" y="6357118"/>
            <a:ext cx="1492241" cy="312694"/>
            <a:chOff x="5930901" y="4179887"/>
            <a:chExt cx="2727324" cy="762001"/>
          </a:xfrm>
          <a:solidFill>
            <a:schemeClr val="bg1"/>
          </a:solidFill>
        </p:grpSpPr>
        <p:sp>
          <p:nvSpPr>
            <p:cNvPr id="47" name="Freeform 46"/>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Rectangle 49"/>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1" name="Freeform 50"/>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2" name="Freeform 51"/>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3" name="Freeform 52"/>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4" name="Freeform 53"/>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9" y="2044701"/>
            <a:ext cx="10784609" cy="1773428"/>
          </a:xfrm>
        </p:spPr>
        <p:txBody>
          <a:bodyPr>
            <a:normAutofit/>
          </a:bodyPr>
          <a:lstStyle>
            <a:lvl1pPr>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8"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0" name="TextBox 19"/>
          <p:cNvSpPr txBox="1"/>
          <p:nvPr userDrawn="1"/>
        </p:nvSpPr>
        <p:spPr>
          <a:xfrm>
            <a:off x="-1635758" y="6673335"/>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9, 2018</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6" name="Group 45"/>
          <p:cNvGrpSpPr>
            <a:grpSpLocks noChangeAspect="1"/>
          </p:cNvGrpSpPr>
          <p:nvPr userDrawn="1"/>
        </p:nvGrpSpPr>
        <p:grpSpPr>
          <a:xfrm>
            <a:off x="10253472" y="6355080"/>
            <a:ext cx="1483659" cy="310896"/>
            <a:chOff x="5930901" y="4179887"/>
            <a:chExt cx="2727324" cy="762001"/>
          </a:xfrm>
          <a:solidFill>
            <a:schemeClr val="accent1"/>
          </a:solidFill>
        </p:grpSpPr>
        <p:sp>
          <p:nvSpPr>
            <p:cNvPr id="4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203482531"/>
      </p:ext>
    </p:extLst>
  </p:cSld>
  <p:clrMapOvr>
    <a:masterClrMapping/>
  </p:clrMapOvr>
  <p:extLst mod="1">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2087105" y="6673335"/>
            <a:ext cx="1851168"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2087106" y="7"/>
            <a:ext cx="1850569"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9, 2018</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25" name="Group 24"/>
          <p:cNvGrpSpPr>
            <a:grpSpLocks noChangeAspect="1"/>
          </p:cNvGrpSpPr>
          <p:nvPr userDrawn="1"/>
        </p:nvGrpSpPr>
        <p:grpSpPr>
          <a:xfrm>
            <a:off x="2669683" y="2768186"/>
            <a:ext cx="6945612" cy="1455429"/>
            <a:chOff x="5930901" y="4179887"/>
            <a:chExt cx="2727324" cy="762001"/>
          </a:xfrm>
          <a:solidFill>
            <a:schemeClr val="accent1"/>
          </a:solidFill>
        </p:grpSpPr>
        <p:sp>
          <p:nvSpPr>
            <p:cNvPr id="26"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2"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2087105" y="6673335"/>
            <a:ext cx="1851167"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9, 2018</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2" name="Group 41"/>
          <p:cNvGrpSpPr/>
          <p:nvPr userDrawn="1"/>
        </p:nvGrpSpPr>
        <p:grpSpPr>
          <a:xfrm>
            <a:off x="2670049" y="2770633"/>
            <a:ext cx="6945612" cy="1455429"/>
            <a:chOff x="5930901" y="4179887"/>
            <a:chExt cx="2727324" cy="762001"/>
          </a:xfrm>
          <a:solidFill>
            <a:schemeClr val="bg1"/>
          </a:solidFill>
        </p:grpSpPr>
        <p:sp>
          <p:nvSpPr>
            <p:cNvPr id="43" name="Freeform 42"/>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43"/>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44"/>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45"/>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46"/>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49"/>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7" y="0"/>
            <a:ext cx="10375902" cy="932313"/>
          </a:xfrm>
        </p:spPr>
        <p:txBody>
          <a:bodyPr bIns="45720" anchor="b">
            <a:normAutofit/>
          </a:bodyPr>
          <a:lstStyle>
            <a:lvl1pPr algn="l" defTabSz="1218787" rtl="0" eaLnBrk="1" latinLnBrk="0" hangingPunct="1">
              <a:spcBef>
                <a:spcPct val="0"/>
              </a:spcBef>
              <a:buNone/>
              <a:defRPr lang="en-US" sz="3199"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6" y="1600201"/>
            <a:ext cx="10375904" cy="4418635"/>
          </a:xfrm>
        </p:spPr>
        <p:txBody>
          <a:bodyPr>
            <a:noAutofit/>
          </a:bodyPr>
          <a:lstStyle>
            <a:lvl1pPr marL="228539" indent="-228539">
              <a:spcBef>
                <a:spcPts val="1600"/>
              </a:spcBef>
              <a:spcAft>
                <a:spcPts val="800"/>
              </a:spcAft>
              <a:tabLst/>
              <a:defRPr sz="2399">
                <a:solidFill>
                  <a:schemeClr val="tx1"/>
                </a:solidFill>
              </a:defRPr>
            </a:lvl1pPr>
            <a:lvl2pPr marL="571349" indent="-261869">
              <a:spcBef>
                <a:spcPts val="0"/>
              </a:spcBef>
              <a:spcAft>
                <a:spcPts val="800"/>
              </a:spcAft>
              <a:defRPr sz="1999">
                <a:solidFill>
                  <a:schemeClr val="tx1"/>
                </a:solidFill>
              </a:defRPr>
            </a:lvl2pPr>
            <a:lvl3pPr marL="799889" indent="-228539">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4645660" y="6363151"/>
            <a:ext cx="1348741" cy="228600"/>
          </a:xfrm>
          <a:prstGeom prst="rect">
            <a:avLst/>
          </a:prstGeom>
        </p:spPr>
        <p:txBody>
          <a:bodyPr lIns="0" tIns="0" rIns="0" bIns="0"/>
          <a:lstStyle>
            <a:lvl1pPr>
              <a:defRPr lang="en-US" sz="1099"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February 9, 2018</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099"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1" y="6363151"/>
            <a:ext cx="1397000" cy="228600"/>
          </a:xfrm>
          <a:prstGeom prst="rect">
            <a:avLst/>
          </a:prstGeom>
        </p:spPr>
        <p:txBody>
          <a:bodyPr lIns="0" tIns="0" rIns="0" bIns="0" anchor="ctr" anchorCtr="0"/>
          <a:lstStyle>
            <a:lvl1pPr>
              <a:defRPr sz="1099">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9"/>
            <a:ext cx="1440461"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099" b="1">
                <a:solidFill>
                  <a:schemeClr val="accent1"/>
                </a:solidFill>
              </a:defRPr>
            </a:lvl1pPr>
            <a:lvl2pPr marL="231713" indent="-231713" algn="l">
              <a:buFont typeface="+mj-lt"/>
              <a:buAutoNum type="arabicPeriod"/>
              <a:defRPr sz="1099">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393544428"/>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C920A13-7C1D-4471-8934-00DDD5048EA1}" type="datetime4">
              <a:rPr lang="en-US" smtClean="0"/>
              <a:t>February 9,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a:p>
        </p:txBody>
      </p:sp>
    </p:spTree>
    <p:extLst>
      <p:ext uri="{BB962C8B-B14F-4D97-AF65-F5344CB8AC3E}">
        <p14:creationId xmlns:p14="http://schemas.microsoft.com/office/powerpoint/2010/main" val="3377157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6" y="721257"/>
            <a:ext cx="7838989" cy="1734724"/>
          </a:xfrm>
        </p:spPr>
        <p:txBody>
          <a:bodyPr>
            <a:normAutofit/>
          </a:bodyPr>
          <a:lstStyle>
            <a:lvl1pPr algn="l">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6" y="2889332"/>
            <a:ext cx="7838989"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6" y="3651338"/>
            <a:ext cx="7838989"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5"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2087105" y="6119336"/>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9" y="5947332"/>
            <a:ext cx="5662927" cy="538609"/>
          </a:xfrm>
          <a:prstGeom prst="rect">
            <a:avLst/>
          </a:prstGeom>
          <a:noFill/>
        </p:spPr>
        <p:txBody>
          <a:bodyPr wrap="square" lIns="0" tIns="0" rIns="0" bIns="0" rtlCol="0" anchor="b" anchorCtr="0">
            <a:spAutoFit/>
          </a:bodyPr>
          <a:lstStyle/>
          <a:p>
            <a:pPr marL="0" algn="l" defTabSz="1219080" rtl="0" eaLnBrk="1" latinLnBrk="0" hangingPunct="1"/>
            <a:r>
              <a:rPr lang="en-US" sz="7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sp>
        <p:nvSpPr>
          <p:cNvPr id="37"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9, 2018</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7" name="Group 46"/>
          <p:cNvGrpSpPr>
            <a:grpSpLocks noChangeAspect="1"/>
          </p:cNvGrpSpPr>
          <p:nvPr userDrawn="1"/>
        </p:nvGrpSpPr>
        <p:grpSpPr>
          <a:xfrm>
            <a:off x="7815073" y="5824729"/>
            <a:ext cx="3960836" cy="829979"/>
            <a:chOff x="5930901" y="4179887"/>
            <a:chExt cx="2727324" cy="762001"/>
          </a:xfrm>
          <a:solidFill>
            <a:schemeClr val="accent1"/>
          </a:solidFill>
        </p:grpSpPr>
        <p:sp>
          <p:nvSpPr>
            <p:cNvPr id="48"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5"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3989121533"/>
      </p:ext>
    </p:extLst>
  </p:cSld>
  <p:clrMapOvr>
    <a:masterClrMapping/>
  </p:clrMapOvr>
  <p:extLst mod="1">
    <p:ext uri="{DCECCB84-F9BA-43D5-87BE-67443E8EF086}">
      <p15:sldGuideLst xmlns:p15="http://schemas.microsoft.com/office/powerpoint/2012/main">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0804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6"/>
            <a:ext cx="10375904" cy="4418635"/>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4" name="TextBox 3"/>
          <p:cNvSpPr txBox="1"/>
          <p:nvPr userDrawn="1"/>
        </p:nvSpPr>
        <p:spPr>
          <a:xfrm>
            <a:off x="-2087105" y="5750007"/>
            <a:ext cx="1851167"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9"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9, 2018</a:t>
            </a:fld>
            <a:endParaRPr lang="en-US" dirty="0"/>
          </a:p>
        </p:txBody>
      </p:sp>
      <p:sp>
        <p:nvSpPr>
          <p:cNvPr id="10"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1"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2" pos="81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862940"/>
            <a:ext cx="10375904" cy="4155899"/>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Box 8"/>
          <p:cNvSpPr txBox="1"/>
          <p:nvPr userDrawn="1"/>
        </p:nvSpPr>
        <p:spPr>
          <a:xfrm>
            <a:off x="-2087105" y="5750007"/>
            <a:ext cx="1851167"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9, 2018</a:t>
            </a:fld>
            <a:endParaRPr lang="en-US" dirty="0"/>
          </a:p>
        </p:txBody>
      </p:sp>
      <p:sp>
        <p:nvSpPr>
          <p:cNvPr id="14"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5"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7" name="TextBox 6"/>
          <p:cNvSpPr txBox="1"/>
          <p:nvPr userDrawn="1"/>
        </p:nvSpPr>
        <p:spPr>
          <a:xfrm>
            <a:off x="-2087105" y="5934671"/>
            <a:ext cx="1851167"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9, 2018</a:t>
            </a:fld>
            <a:endParaRPr lang="en-US" dirty="0"/>
          </a:p>
        </p:txBody>
      </p:sp>
      <p:sp>
        <p:nvSpPr>
          <p:cNvPr id="13"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4"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6"/>
            <a:ext cx="4114800" cy="4418635"/>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9" name="Content Placeholder 2"/>
          <p:cNvSpPr>
            <a:spLocks noGrp="1"/>
          </p:cNvSpPr>
          <p:nvPr>
            <p:ph idx="13" hasCustomPrompt="1"/>
          </p:nvPr>
        </p:nvSpPr>
        <p:spPr>
          <a:xfrm>
            <a:off x="5744165" y="1600201"/>
            <a:ext cx="4114800" cy="4418634"/>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2087105" y="6119337"/>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9, 2018</a:t>
            </a:fld>
            <a:endParaRPr lang="en-US" dirty="0"/>
          </a:p>
        </p:txBody>
      </p:sp>
      <p:sp>
        <p:nvSpPr>
          <p:cNvPr id="14"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7"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9" y="2431610"/>
            <a:ext cx="4808487"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5" y="2431609"/>
            <a:ext cx="4808487"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a:t>Column Heading</a:t>
            </a:r>
          </a:p>
        </p:txBody>
      </p:sp>
      <p:sp>
        <p:nvSpPr>
          <p:cNvPr id="14" name="TextBox 13"/>
          <p:cNvSpPr txBox="1"/>
          <p:nvPr userDrawn="1"/>
        </p:nvSpPr>
        <p:spPr>
          <a:xfrm>
            <a:off x="-2087106" y="6304003"/>
            <a:ext cx="1851169"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2087107" y="7"/>
            <a:ext cx="1850571"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7"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9, 2018</a:t>
            </a:fld>
            <a:endParaRPr lang="en-US" dirty="0"/>
          </a:p>
        </p:txBody>
      </p:sp>
      <p:sp>
        <p:nvSpPr>
          <p:cNvPr id="18"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20"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hasCustomPrompt="1"/>
          </p:nvPr>
        </p:nvSpPr>
        <p:spPr>
          <a:xfrm>
            <a:off x="915305" y="2518728"/>
            <a:ext cx="3200400" cy="350011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 Placeholder 8"/>
          <p:cNvSpPr>
            <a:spLocks noGrp="1"/>
          </p:cNvSpPr>
          <p:nvPr>
            <p:ph type="body" sz="quarter" idx="15" hasCustomPrompt="1"/>
          </p:nvPr>
        </p:nvSpPr>
        <p:spPr>
          <a:xfrm>
            <a:off x="910984"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0" name="Content Placeholder 2"/>
          <p:cNvSpPr>
            <a:spLocks noGrp="1"/>
          </p:cNvSpPr>
          <p:nvPr>
            <p:ph idx="16" hasCustomPrompt="1"/>
          </p:nvPr>
        </p:nvSpPr>
        <p:spPr>
          <a:xfrm>
            <a:off x="4503056" y="2508582"/>
            <a:ext cx="3200400" cy="351025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11" name="Text Placeholder 8"/>
          <p:cNvSpPr>
            <a:spLocks noGrp="1"/>
          </p:cNvSpPr>
          <p:nvPr>
            <p:ph type="body" sz="quarter" idx="17" hasCustomPrompt="1"/>
          </p:nvPr>
        </p:nvSpPr>
        <p:spPr>
          <a:xfrm>
            <a:off x="4500896"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3" name="Content Placeholder 2"/>
          <p:cNvSpPr>
            <a:spLocks noGrp="1"/>
          </p:cNvSpPr>
          <p:nvPr>
            <p:ph idx="19" hasCustomPrompt="1"/>
          </p:nvPr>
        </p:nvSpPr>
        <p:spPr>
          <a:xfrm>
            <a:off x="8090808" y="2518476"/>
            <a:ext cx="3200400" cy="3489971"/>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18" name="TextBox 17"/>
          <p:cNvSpPr txBox="1"/>
          <p:nvPr userDrawn="1"/>
        </p:nvSpPr>
        <p:spPr>
          <a:xfrm>
            <a:off x="-2087105" y="6304003"/>
            <a:ext cx="1851167"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7"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9, 2018</a:t>
            </a:fld>
            <a:endParaRPr lang="en-US" dirty="0"/>
          </a:p>
        </p:txBody>
      </p:sp>
      <p:sp>
        <p:nvSpPr>
          <p:cNvPr id="20"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22"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2087105" y="6119337"/>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9,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6"/>
            <a:ext cx="10363200" cy="842773"/>
          </a:xfrm>
          <a:prstGeom prst="rect">
            <a:avLst/>
          </a:prstGeom>
        </p:spPr>
        <p:txBody>
          <a:bodyPr vert="horz" lIns="0" tIns="0" rIns="0" bIns="0" rtlCol="0" anchor="b">
            <a:normAutofit/>
          </a:bodyPr>
          <a:lstStyle/>
          <a:p>
            <a:r>
              <a:rPr lang="en-US" dirty="0"/>
              <a:t>Click to edit Master title style</a:t>
            </a:r>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20" name="Group 19"/>
          <p:cNvGrpSpPr/>
          <p:nvPr userDrawn="1"/>
        </p:nvGrpSpPr>
        <p:grpSpPr>
          <a:xfrm rot="10800000">
            <a:off x="918242" y="6260015"/>
            <a:ext cx="10375903"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28" name="Top Circuit Line (Hidden)" hidden="1"/>
          <p:cNvGrpSpPr/>
          <p:nvPr userDrawn="1"/>
        </p:nvGrpSpPr>
        <p:grpSpPr>
          <a:xfrm>
            <a:off x="915309" y="911360"/>
            <a:ext cx="10375903"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31" name="Group 30"/>
          <p:cNvGrpSpPr/>
          <p:nvPr userDrawn="1"/>
        </p:nvGrpSpPr>
        <p:grpSpPr>
          <a:xfrm>
            <a:off x="10073978" y="6365113"/>
            <a:ext cx="1246295" cy="261157"/>
            <a:chOff x="5930901" y="4179887"/>
            <a:chExt cx="2727324" cy="762001"/>
          </a:xfrm>
          <a:solidFill>
            <a:schemeClr val="accent1"/>
          </a:solidFill>
        </p:grpSpPr>
        <p:sp>
          <p:nvSpPr>
            <p:cNvPr id="32"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5"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6"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7"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8"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9"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25" name="TextBox 24"/>
          <p:cNvSpPr txBox="1"/>
          <p:nvPr userDrawn="1"/>
        </p:nvSpPr>
        <p:spPr>
          <a:xfrm>
            <a:off x="1280161" y="6358607"/>
            <a:ext cx="278688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  Confidential</a:t>
            </a:r>
            <a:endParaRPr lang="en-US" sz="1100" dirty="0"/>
          </a:p>
        </p:txBody>
      </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 id="2147483728" r:id="rId16"/>
  </p:sldLayoutIdLst>
  <p:hf hdr="0"/>
  <p:txStyles>
    <p:title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03" indent="-309003" algn="l" defTabSz="1219080" rtl="0" eaLnBrk="1" latinLnBrk="0" hangingPunct="1">
        <a:spcBef>
          <a:spcPct val="20000"/>
        </a:spcBef>
        <a:spcAft>
          <a:spcPts val="800"/>
        </a:spcAft>
        <a:buClr>
          <a:schemeClr val="accent1"/>
        </a:buClr>
        <a:buFont typeface="Wingdings" panose="05000000000000000000" pitchFamily="2" charset="2"/>
        <a:buChar char="§"/>
        <a:tabLst>
          <a:tab pos="74077"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09" indent="-450803" algn="l" defTabSz="121908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080" indent="-385196"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080" rtl="0" eaLnBrk="1" latinLnBrk="0" hangingPunct="1">
        <a:defRPr sz="2400" kern="1200">
          <a:solidFill>
            <a:schemeClr val="tx1"/>
          </a:solidFill>
          <a:latin typeface="+mn-lt"/>
          <a:ea typeface="+mn-ea"/>
          <a:cs typeface="+mn-cs"/>
        </a:defRPr>
      </a:lvl1pPr>
      <a:lvl2pPr marL="609539" algn="l" defTabSz="1219080" rtl="0" eaLnBrk="1" latinLnBrk="0" hangingPunct="1">
        <a:defRPr sz="2400" kern="1200">
          <a:solidFill>
            <a:schemeClr val="tx1"/>
          </a:solidFill>
          <a:latin typeface="+mn-lt"/>
          <a:ea typeface="+mn-ea"/>
          <a:cs typeface="+mn-cs"/>
        </a:defRPr>
      </a:lvl2pPr>
      <a:lvl3pPr marL="1219080" algn="l" defTabSz="1219080" rtl="0" eaLnBrk="1" latinLnBrk="0" hangingPunct="1">
        <a:defRPr sz="2400" kern="1200">
          <a:solidFill>
            <a:schemeClr val="tx1"/>
          </a:solidFill>
          <a:latin typeface="+mn-lt"/>
          <a:ea typeface="+mn-ea"/>
          <a:cs typeface="+mn-cs"/>
        </a:defRPr>
      </a:lvl3pPr>
      <a:lvl4pPr marL="1828618" algn="l" defTabSz="1219080" rtl="0" eaLnBrk="1" latinLnBrk="0" hangingPunct="1">
        <a:defRPr sz="2400" kern="1200">
          <a:solidFill>
            <a:schemeClr val="tx1"/>
          </a:solidFill>
          <a:latin typeface="+mn-lt"/>
          <a:ea typeface="+mn-ea"/>
          <a:cs typeface="+mn-cs"/>
        </a:defRPr>
      </a:lvl4pPr>
      <a:lvl5pPr marL="2438158" algn="l" defTabSz="1219080" rtl="0" eaLnBrk="1" latinLnBrk="0" hangingPunct="1">
        <a:defRPr sz="2400" kern="1200">
          <a:solidFill>
            <a:schemeClr val="tx1"/>
          </a:solidFill>
          <a:latin typeface="+mn-lt"/>
          <a:ea typeface="+mn-ea"/>
          <a:cs typeface="+mn-cs"/>
        </a:defRPr>
      </a:lvl5pPr>
      <a:lvl6pPr marL="3047696" algn="l" defTabSz="1219080" rtl="0" eaLnBrk="1" latinLnBrk="0" hangingPunct="1">
        <a:defRPr sz="2400" kern="1200">
          <a:solidFill>
            <a:schemeClr val="tx1"/>
          </a:solidFill>
          <a:latin typeface="+mn-lt"/>
          <a:ea typeface="+mn-ea"/>
          <a:cs typeface="+mn-cs"/>
        </a:defRPr>
      </a:lvl6pPr>
      <a:lvl7pPr marL="3657235" algn="l" defTabSz="1219080" rtl="0" eaLnBrk="1" latinLnBrk="0" hangingPunct="1">
        <a:defRPr sz="2400" kern="1200">
          <a:solidFill>
            <a:schemeClr val="tx1"/>
          </a:solidFill>
          <a:latin typeface="+mn-lt"/>
          <a:ea typeface="+mn-ea"/>
          <a:cs typeface="+mn-cs"/>
        </a:defRPr>
      </a:lvl7pPr>
      <a:lvl8pPr marL="4266773" algn="l" defTabSz="1219080" rtl="0" eaLnBrk="1" latinLnBrk="0" hangingPunct="1">
        <a:defRPr sz="2400" kern="1200">
          <a:solidFill>
            <a:schemeClr val="tx1"/>
          </a:solidFill>
          <a:latin typeface="+mn-lt"/>
          <a:ea typeface="+mn-ea"/>
          <a:cs typeface="+mn-cs"/>
        </a:defRPr>
      </a:lvl8pPr>
      <a:lvl9pPr marL="4876313" algn="l" defTabSz="1219080"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3840" userDrawn="1">
          <p15:clr>
            <a:srgbClr val="F26B43"/>
          </p15:clr>
        </p15:guide>
        <p15:guide id="3" orient="horz" pos="411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6" y="721257"/>
            <a:ext cx="10339503" cy="1734724"/>
          </a:xfrm>
        </p:spPr>
        <p:txBody>
          <a:bodyPr/>
          <a:lstStyle/>
          <a:p>
            <a:r>
              <a:rPr lang="en-US" dirty="0"/>
              <a:t>SSM Rev5 opener -  0176312.013</a:t>
            </a:r>
          </a:p>
        </p:txBody>
      </p:sp>
      <p:sp>
        <p:nvSpPr>
          <p:cNvPr id="4" name="Text Placeholder 3"/>
          <p:cNvSpPr>
            <a:spLocks noGrp="1"/>
          </p:cNvSpPr>
          <p:nvPr>
            <p:ph type="body" sz="quarter" idx="10"/>
          </p:nvPr>
        </p:nvSpPr>
        <p:spPr/>
        <p:txBody>
          <a:bodyPr/>
          <a:lstStyle/>
          <a:p>
            <a:r>
              <a:rPr lang="en-US" dirty="0"/>
              <a:t>2018-Wk06</a:t>
            </a:r>
          </a:p>
        </p:txBody>
      </p:sp>
      <p:sp>
        <p:nvSpPr>
          <p:cNvPr id="8" name="Text Placeholder 7"/>
          <p:cNvSpPr>
            <a:spLocks noGrp="1"/>
          </p:cNvSpPr>
          <p:nvPr>
            <p:ph type="body" sz="quarter" idx="14"/>
          </p:nvPr>
        </p:nvSpPr>
        <p:spPr/>
        <p:txBody>
          <a:bodyPr/>
          <a:lstStyle/>
          <a:p>
            <a:endParaRPr lang="en-US"/>
          </a:p>
        </p:txBody>
      </p:sp>
      <p:sp>
        <p:nvSpPr>
          <p:cNvPr id="3" name="Text Placeholder 2"/>
          <p:cNvSpPr>
            <a:spLocks noGrp="1"/>
          </p:cNvSpPr>
          <p:nvPr>
            <p:ph type="body" sz="quarter" idx="12"/>
          </p:nvPr>
        </p:nvSpPr>
        <p:spPr/>
        <p:txBody>
          <a:bodyPr/>
          <a:lstStyle/>
          <a:p>
            <a:r>
              <a:rPr lang="en-US" dirty="0"/>
              <a:t>SSM team</a:t>
            </a:r>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t>SR71B testing</a:t>
            </a:r>
          </a:p>
        </p:txBody>
      </p:sp>
      <p:sp>
        <p:nvSpPr>
          <p:cNvPr id="10" name="Text Placeholder 9"/>
          <p:cNvSpPr>
            <a:spLocks noGrp="1"/>
          </p:cNvSpPr>
          <p:nvPr>
            <p:ph type="body" sz="quarter" idx="14"/>
          </p:nvPr>
        </p:nvSpPr>
        <p:spPr/>
        <p:txBody>
          <a:bodyPr/>
          <a:lstStyle/>
          <a:p>
            <a:endParaRPr lang="en-US"/>
          </a:p>
        </p:txBody>
      </p:sp>
      <p:sp>
        <p:nvSpPr>
          <p:cNvPr id="4" name="Date Placeholder 3"/>
          <p:cNvSpPr>
            <a:spLocks noGrp="1"/>
          </p:cNvSpPr>
          <p:nvPr>
            <p:ph type="dt" sz="half" idx="2"/>
          </p:nvPr>
        </p:nvSpPr>
        <p:spPr/>
        <p:txBody>
          <a:bodyPr/>
          <a:lstStyle/>
          <a:p>
            <a:r>
              <a:rPr lang="en-US"/>
              <a:t>|  </a:t>
            </a:r>
            <a:fld id="{F55C824C-5440-421F-B1ED-9166A1D48D51}" type="datetime4">
              <a:rPr lang="en-US" smtClean="0"/>
              <a:pPr/>
              <a:t>February 9, 2018</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10</a:t>
            </a:fld>
            <a:endParaRPr lang="en-US" dirty="0"/>
          </a:p>
        </p:txBody>
      </p:sp>
      <p:sp>
        <p:nvSpPr>
          <p:cNvPr id="6" name="Footer Placeholder 5"/>
          <p:cNvSpPr>
            <a:spLocks noGrp="1"/>
          </p:cNvSpPr>
          <p:nvPr>
            <p:ph type="ftr" sz="quarter" idx="15"/>
          </p:nvPr>
        </p:nvSpPr>
        <p:spPr/>
        <p:txBody>
          <a:bodyPr/>
          <a:lstStyle/>
          <a:p>
            <a:r>
              <a:rPr lang="en-US"/>
              <a:t>|  Micron Confidential</a:t>
            </a:r>
            <a:endParaRPr lang="en-US" dirty="0"/>
          </a:p>
        </p:txBody>
      </p:sp>
    </p:spTree>
    <p:extLst>
      <p:ext uri="{BB962C8B-B14F-4D97-AF65-F5344CB8AC3E}">
        <p14:creationId xmlns:p14="http://schemas.microsoft.com/office/powerpoint/2010/main" val="2689918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Distributions</a:t>
            </a:r>
          </a:p>
        </p:txBody>
      </p:sp>
      <p:sp>
        <p:nvSpPr>
          <p:cNvPr id="8" name="Text Placeholder 7"/>
          <p:cNvSpPr>
            <a:spLocks noGrp="1"/>
          </p:cNvSpPr>
          <p:nvPr>
            <p:ph type="body" sz="quarter" idx="14"/>
          </p:nvPr>
        </p:nvSpPr>
        <p:spPr/>
        <p:txBody>
          <a:bodyPr/>
          <a:lstStyle/>
          <a:p>
            <a:endParaRPr lang="en-US"/>
          </a:p>
        </p:txBody>
      </p:sp>
      <p:graphicFrame>
        <p:nvGraphicFramePr>
          <p:cNvPr id="5" name="Table 4"/>
          <p:cNvGraphicFramePr>
            <a:graphicFrameLocks noGrp="1"/>
          </p:cNvGraphicFramePr>
          <p:nvPr>
            <p:extLst/>
          </p:nvPr>
        </p:nvGraphicFramePr>
        <p:xfrm>
          <a:off x="130225" y="993428"/>
          <a:ext cx="5852223" cy="1219200"/>
        </p:xfrm>
        <a:graphic>
          <a:graphicData uri="http://schemas.openxmlformats.org/drawingml/2006/table">
            <a:tbl>
              <a:tblPr firstRow="1" bandRow="1">
                <a:tableStyleId>{5C22544A-7EE6-4342-B048-85BDC9FD1C3A}</a:tableStyleId>
              </a:tblPr>
              <a:tblGrid>
                <a:gridCol w="596963">
                  <a:extLst>
                    <a:ext uri="{9D8B030D-6E8A-4147-A177-3AD203B41FA5}">
                      <a16:colId xmlns:a16="http://schemas.microsoft.com/office/drawing/2014/main" val="20000"/>
                    </a:ext>
                  </a:extLst>
                </a:gridCol>
                <a:gridCol w="1286193">
                  <a:extLst>
                    <a:ext uri="{9D8B030D-6E8A-4147-A177-3AD203B41FA5}">
                      <a16:colId xmlns:a16="http://schemas.microsoft.com/office/drawing/2014/main" val="20001"/>
                    </a:ext>
                  </a:extLst>
                </a:gridCol>
                <a:gridCol w="3969067">
                  <a:extLst>
                    <a:ext uri="{9D8B030D-6E8A-4147-A177-3AD203B41FA5}">
                      <a16:colId xmlns:a16="http://schemas.microsoft.com/office/drawing/2014/main" val="2506403362"/>
                    </a:ext>
                  </a:extLst>
                </a:gridCol>
              </a:tblGrid>
              <a:tr h="0">
                <a:tc>
                  <a:txBody>
                    <a:bodyPr/>
                    <a:lstStyle/>
                    <a:p>
                      <a:pPr algn="ctr"/>
                      <a:r>
                        <a:rPr lang="en-US" sz="1400" dirty="0">
                          <a:latin typeface="+mn-lt"/>
                        </a:rPr>
                        <a:t>Trial</a:t>
                      </a:r>
                    </a:p>
                  </a:txBody>
                  <a:tcPr/>
                </a:tc>
                <a:tc>
                  <a:txBody>
                    <a:bodyPr/>
                    <a:lstStyle/>
                    <a:p>
                      <a:pPr algn="ctr"/>
                      <a:r>
                        <a:rPr lang="en-US" sz="1400" dirty="0">
                          <a:latin typeface="+mn-lt"/>
                        </a:rPr>
                        <a:t>Cell stack</a:t>
                      </a:r>
                    </a:p>
                  </a:txBody>
                  <a:tcPr/>
                </a:tc>
                <a:tc>
                  <a:txBody>
                    <a:bodyPr/>
                    <a:lstStyle/>
                    <a:p>
                      <a:pPr algn="ctr"/>
                      <a:r>
                        <a:rPr lang="en-US" sz="1400" baseline="0" dirty="0">
                          <a:latin typeface="+mn-lt"/>
                        </a:rPr>
                        <a:t>WL etch</a:t>
                      </a:r>
                      <a:endParaRPr lang="en-US" sz="1400" dirty="0">
                        <a:latin typeface="+mn-lt"/>
                      </a:endParaRPr>
                    </a:p>
                  </a:txBody>
                  <a:tcPr/>
                </a:tc>
                <a:extLst>
                  <a:ext uri="{0D108BD9-81ED-4DB2-BD59-A6C34878D82A}">
                    <a16:rowId xmlns:a16="http://schemas.microsoft.com/office/drawing/2014/main" val="10000"/>
                  </a:ext>
                </a:extLst>
              </a:tr>
              <a:tr h="136095">
                <a:tc>
                  <a:txBody>
                    <a:bodyPr/>
                    <a:lstStyle/>
                    <a:p>
                      <a:pPr algn="ctr"/>
                      <a:r>
                        <a:rPr lang="en-US" sz="1400" dirty="0">
                          <a:latin typeface="+mn-lt"/>
                        </a:rPr>
                        <a:t>1C</a:t>
                      </a:r>
                    </a:p>
                  </a:txBody>
                  <a:tcPr anchor="ctr"/>
                </a:tc>
                <a:tc>
                  <a:txBody>
                    <a:bodyPr/>
                    <a:lstStyle/>
                    <a:p>
                      <a:pPr algn="ctr"/>
                      <a:r>
                        <a:rPr lang="en-US" sz="1400" dirty="0">
                          <a:latin typeface="+mn-lt"/>
                        </a:rPr>
                        <a:t>POR</a:t>
                      </a:r>
                    </a:p>
                  </a:txBody>
                  <a:tcPr anchor="ctr"/>
                </a:tc>
                <a:tc>
                  <a:txBody>
                    <a:bodyPr/>
                    <a:lstStyle/>
                    <a:p>
                      <a:pPr algn="ctr"/>
                      <a:r>
                        <a:rPr lang="en-US" sz="1400" dirty="0">
                          <a:latin typeface="+mn-lt"/>
                        </a:rPr>
                        <a:t>23s SD etch no SO2; 18/25s W etch</a:t>
                      </a:r>
                    </a:p>
                  </a:txBody>
                  <a:tcPr anchor="ctr"/>
                </a:tc>
                <a:extLst>
                  <a:ext uri="{0D108BD9-81ED-4DB2-BD59-A6C34878D82A}">
                    <a16:rowId xmlns:a16="http://schemas.microsoft.com/office/drawing/2014/main" val="10001"/>
                  </a:ext>
                </a:extLst>
              </a:tr>
              <a:tr h="140692">
                <a:tc>
                  <a:txBody>
                    <a:bodyPr/>
                    <a:lstStyle/>
                    <a:p>
                      <a:pPr algn="ctr"/>
                      <a:r>
                        <a:rPr lang="en-US" sz="1400" i="1" dirty="0">
                          <a:latin typeface="+mn-lt"/>
                        </a:rPr>
                        <a:t>2E</a:t>
                      </a:r>
                    </a:p>
                  </a:txBody>
                  <a:tcPr anchor="ctr">
                    <a:solidFill>
                      <a:srgbClr val="FF0000"/>
                    </a:solidFill>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58595B"/>
                          </a:solidFill>
                          <a:effectLst/>
                          <a:uLnTx/>
                          <a:uFillTx/>
                          <a:latin typeface="+mn-lt"/>
                          <a:ea typeface="+mn-ea"/>
                          <a:cs typeface="+mn-cs"/>
                        </a:rPr>
                        <a:t>22nn alloy #6</a:t>
                      </a:r>
                    </a:p>
                  </a:txBody>
                  <a:tcPr anchor="ctr">
                    <a:solidFill>
                      <a:srgbClr val="FF0000"/>
                    </a:solidFill>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400" i="1" dirty="0">
                          <a:latin typeface="+mn-lt"/>
                        </a:rPr>
                        <a:t>21s SD etch no SO2; 15/22s W etch</a:t>
                      </a:r>
                      <a:endParaRPr kumimoji="0" lang="en-US" sz="1400" b="0" i="1" u="none" strike="noStrike" kern="1200" cap="none" spc="0" normalizeH="0" baseline="0" noProof="0" dirty="0">
                        <a:ln>
                          <a:noFill/>
                        </a:ln>
                        <a:solidFill>
                          <a:srgbClr val="58595B"/>
                        </a:solidFill>
                        <a:effectLst/>
                        <a:uLnTx/>
                        <a:uFillTx/>
                        <a:latin typeface="+mn-lt"/>
                        <a:ea typeface="+mn-ea"/>
                        <a:cs typeface="+mn-cs"/>
                      </a:endParaRPr>
                    </a:p>
                  </a:txBody>
                  <a:tcPr anchor="ctr">
                    <a:solidFill>
                      <a:srgbClr val="FF0000"/>
                    </a:solidFill>
                  </a:tcPr>
                </a:tc>
                <a:extLst>
                  <a:ext uri="{0D108BD9-81ED-4DB2-BD59-A6C34878D82A}">
                    <a16:rowId xmlns:a16="http://schemas.microsoft.com/office/drawing/2014/main" val="10002"/>
                  </a:ext>
                </a:extLst>
              </a:tr>
              <a:tr h="140692">
                <a:tc>
                  <a:txBody>
                    <a:bodyPr/>
                    <a:lstStyle/>
                    <a:p>
                      <a:pPr algn="ctr"/>
                      <a:r>
                        <a:rPr lang="en-US" sz="14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8595B"/>
                          </a:solidFill>
                          <a:effectLst/>
                          <a:uLnTx/>
                          <a:uFillTx/>
                          <a:latin typeface="+mn-lt"/>
                          <a:ea typeface="+mn-ea"/>
                          <a:cs typeface="+mn-cs"/>
                        </a:rPr>
                        <a:t>22nn alloy #6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400" dirty="0">
                          <a:latin typeface="+mn-lt"/>
                        </a:rPr>
                        <a:t>High pressure SD 20/17s; hi N2 in W1, lo in W2</a:t>
                      </a:r>
                      <a:endParaRPr kumimoji="0" lang="en-US" sz="1400" b="0" i="0" u="none" strike="noStrike" kern="1200" cap="none" spc="0" normalizeH="0" baseline="0" noProof="0" dirty="0">
                        <a:ln>
                          <a:noFill/>
                        </a:ln>
                        <a:solidFill>
                          <a:srgbClr val="58595B"/>
                        </a:solidFill>
                        <a:effectLst/>
                        <a:uLnTx/>
                        <a:uFillTx/>
                        <a:latin typeface="+mn-lt"/>
                        <a:ea typeface="+mn-ea"/>
                        <a:cs typeface="+mn-cs"/>
                      </a:endParaRPr>
                    </a:p>
                  </a:txBody>
                  <a:tcPr anchor="ctr"/>
                </a:tc>
                <a:extLst>
                  <a:ext uri="{0D108BD9-81ED-4DB2-BD59-A6C34878D82A}">
                    <a16:rowId xmlns:a16="http://schemas.microsoft.com/office/drawing/2014/main" val="10003"/>
                  </a:ext>
                </a:extLst>
              </a:tr>
            </a:tbl>
          </a:graphicData>
        </a:graphic>
      </p:graphicFrame>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9946" t="8610" r="8066" b="5105"/>
          <a:stretch/>
        </p:blipFill>
        <p:spPr>
          <a:xfrm>
            <a:off x="6220046" y="365126"/>
            <a:ext cx="5841729" cy="3066216"/>
          </a:xfrm>
          <a:prstGeom prst="rect">
            <a:avLst/>
          </a:prstGeom>
        </p:spPr>
      </p:pic>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l="10095" t="8262" r="8014" b="6232"/>
          <a:stretch/>
        </p:blipFill>
        <p:spPr>
          <a:xfrm>
            <a:off x="6220046" y="3804637"/>
            <a:ext cx="5834809" cy="3038530"/>
          </a:xfrm>
          <a:prstGeom prst="rect">
            <a:avLst/>
          </a:prstGeom>
        </p:spPr>
      </p:pic>
      <p:sp>
        <p:nvSpPr>
          <p:cNvPr id="10" name="TextBox 9"/>
          <p:cNvSpPr txBox="1"/>
          <p:nvPr/>
        </p:nvSpPr>
        <p:spPr>
          <a:xfrm>
            <a:off x="8256439" y="88680"/>
            <a:ext cx="1762021" cy="369332"/>
          </a:xfrm>
          <a:prstGeom prst="rect">
            <a:avLst/>
          </a:prstGeom>
          <a:noFill/>
        </p:spPr>
        <p:txBody>
          <a:bodyPr wrap="none" rtlCol="0">
            <a:spAutoFit/>
          </a:bodyPr>
          <a:lstStyle/>
          <a:p>
            <a:r>
              <a:rPr lang="en-US" dirty="0"/>
              <a:t>1k cycles – 1us</a:t>
            </a:r>
          </a:p>
        </p:txBody>
      </p:sp>
      <p:sp>
        <p:nvSpPr>
          <p:cNvPr id="11" name="TextBox 10"/>
          <p:cNvSpPr txBox="1"/>
          <p:nvPr/>
        </p:nvSpPr>
        <p:spPr>
          <a:xfrm>
            <a:off x="8203274" y="3523122"/>
            <a:ext cx="2018501" cy="369332"/>
          </a:xfrm>
          <a:prstGeom prst="rect">
            <a:avLst/>
          </a:prstGeom>
          <a:noFill/>
        </p:spPr>
        <p:txBody>
          <a:bodyPr wrap="none" rtlCol="0">
            <a:spAutoFit/>
          </a:bodyPr>
          <a:lstStyle/>
          <a:p>
            <a:r>
              <a:rPr lang="en-US" dirty="0"/>
              <a:t>128k cycles – 1us</a:t>
            </a:r>
          </a:p>
        </p:txBody>
      </p:sp>
      <p:sp>
        <p:nvSpPr>
          <p:cNvPr id="12" name="TextBox 11"/>
          <p:cNvSpPr txBox="1"/>
          <p:nvPr/>
        </p:nvSpPr>
        <p:spPr>
          <a:xfrm>
            <a:off x="6450614" y="644397"/>
            <a:ext cx="479618" cy="369332"/>
          </a:xfrm>
          <a:prstGeom prst="rect">
            <a:avLst/>
          </a:prstGeom>
          <a:noFill/>
        </p:spPr>
        <p:txBody>
          <a:bodyPr wrap="none" rtlCol="0">
            <a:spAutoFit/>
          </a:bodyPr>
          <a:lstStyle/>
          <a:p>
            <a:r>
              <a:rPr lang="en-US" b="1" dirty="0"/>
              <a:t>1C</a:t>
            </a:r>
          </a:p>
        </p:txBody>
      </p:sp>
      <p:sp>
        <p:nvSpPr>
          <p:cNvPr id="13" name="TextBox 12"/>
          <p:cNvSpPr txBox="1"/>
          <p:nvPr/>
        </p:nvSpPr>
        <p:spPr>
          <a:xfrm>
            <a:off x="9212524" y="644397"/>
            <a:ext cx="466794" cy="369332"/>
          </a:xfrm>
          <a:prstGeom prst="rect">
            <a:avLst/>
          </a:prstGeom>
          <a:noFill/>
        </p:spPr>
        <p:txBody>
          <a:bodyPr wrap="none" rtlCol="0">
            <a:spAutoFit/>
          </a:bodyPr>
          <a:lstStyle/>
          <a:p>
            <a:r>
              <a:rPr lang="en-US" b="1" dirty="0"/>
              <a:t>3E</a:t>
            </a:r>
          </a:p>
        </p:txBody>
      </p:sp>
      <p:sp>
        <p:nvSpPr>
          <p:cNvPr id="14" name="TextBox 13"/>
          <p:cNvSpPr txBox="1"/>
          <p:nvPr/>
        </p:nvSpPr>
        <p:spPr>
          <a:xfrm>
            <a:off x="6450614" y="4156340"/>
            <a:ext cx="479618" cy="369332"/>
          </a:xfrm>
          <a:prstGeom prst="rect">
            <a:avLst/>
          </a:prstGeom>
          <a:noFill/>
        </p:spPr>
        <p:txBody>
          <a:bodyPr wrap="none" rtlCol="0">
            <a:spAutoFit/>
          </a:bodyPr>
          <a:lstStyle/>
          <a:p>
            <a:r>
              <a:rPr lang="en-US" b="1" dirty="0"/>
              <a:t>1C</a:t>
            </a:r>
          </a:p>
        </p:txBody>
      </p:sp>
      <p:sp>
        <p:nvSpPr>
          <p:cNvPr id="15" name="TextBox 14"/>
          <p:cNvSpPr txBox="1"/>
          <p:nvPr/>
        </p:nvSpPr>
        <p:spPr>
          <a:xfrm>
            <a:off x="9212524" y="4156340"/>
            <a:ext cx="466794" cy="369332"/>
          </a:xfrm>
          <a:prstGeom prst="rect">
            <a:avLst/>
          </a:prstGeom>
          <a:noFill/>
        </p:spPr>
        <p:txBody>
          <a:bodyPr wrap="none" rtlCol="0">
            <a:spAutoFit/>
          </a:bodyPr>
          <a:lstStyle/>
          <a:p>
            <a:r>
              <a:rPr lang="en-US" b="1" dirty="0"/>
              <a:t>3E</a:t>
            </a:r>
          </a:p>
        </p:txBody>
      </p:sp>
      <p:sp>
        <p:nvSpPr>
          <p:cNvPr id="16" name="TextBox 15"/>
          <p:cNvSpPr txBox="1"/>
          <p:nvPr/>
        </p:nvSpPr>
        <p:spPr>
          <a:xfrm>
            <a:off x="130224" y="2840930"/>
            <a:ext cx="5852223" cy="646331"/>
          </a:xfrm>
          <a:prstGeom prst="rect">
            <a:avLst/>
          </a:prstGeom>
          <a:noFill/>
        </p:spPr>
        <p:txBody>
          <a:bodyPr wrap="square" rtlCol="0">
            <a:spAutoFit/>
          </a:bodyPr>
          <a:lstStyle/>
          <a:p>
            <a:r>
              <a:rPr lang="en-US" dirty="0"/>
              <a:t>Group 2E not tested: 100% of dice heavily impacted by WL-WL shorts</a:t>
            </a:r>
          </a:p>
        </p:txBody>
      </p:sp>
    </p:spTree>
    <p:extLst>
      <p:ext uri="{BB962C8B-B14F-4D97-AF65-F5344CB8AC3E}">
        <p14:creationId xmlns:p14="http://schemas.microsoft.com/office/powerpoint/2010/main" val="856987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Median </a:t>
            </a:r>
            <a:r>
              <a:rPr lang="en-US" dirty="0" err="1"/>
              <a:t>Vt</a:t>
            </a:r>
            <a:r>
              <a:rPr lang="en-US" dirty="0"/>
              <a:t> and drift</a:t>
            </a:r>
          </a:p>
        </p:txBody>
      </p:sp>
      <p:sp>
        <p:nvSpPr>
          <p:cNvPr id="8" name="Text Placeholder 7"/>
          <p:cNvSpPr>
            <a:spLocks noGrp="1"/>
          </p:cNvSpPr>
          <p:nvPr>
            <p:ph type="body" sz="quarter" idx="14"/>
          </p:nvPr>
        </p:nvSpPr>
        <p:spPr/>
        <p:txBody>
          <a:bodyPr/>
          <a:lstStyle/>
          <a:p>
            <a:endParaRPr lang="en-US"/>
          </a:p>
        </p:txBody>
      </p:sp>
      <p:graphicFrame>
        <p:nvGraphicFramePr>
          <p:cNvPr id="5" name="Table 4"/>
          <p:cNvGraphicFramePr>
            <a:graphicFrameLocks noGrp="1"/>
          </p:cNvGraphicFramePr>
          <p:nvPr>
            <p:extLst/>
          </p:nvPr>
        </p:nvGraphicFramePr>
        <p:xfrm>
          <a:off x="6096000" y="69920"/>
          <a:ext cx="5852223" cy="1219200"/>
        </p:xfrm>
        <a:graphic>
          <a:graphicData uri="http://schemas.openxmlformats.org/drawingml/2006/table">
            <a:tbl>
              <a:tblPr firstRow="1" bandRow="1">
                <a:tableStyleId>{5C22544A-7EE6-4342-B048-85BDC9FD1C3A}</a:tableStyleId>
              </a:tblPr>
              <a:tblGrid>
                <a:gridCol w="596963">
                  <a:extLst>
                    <a:ext uri="{9D8B030D-6E8A-4147-A177-3AD203B41FA5}">
                      <a16:colId xmlns:a16="http://schemas.microsoft.com/office/drawing/2014/main" val="20000"/>
                    </a:ext>
                  </a:extLst>
                </a:gridCol>
                <a:gridCol w="1286193">
                  <a:extLst>
                    <a:ext uri="{9D8B030D-6E8A-4147-A177-3AD203B41FA5}">
                      <a16:colId xmlns:a16="http://schemas.microsoft.com/office/drawing/2014/main" val="20001"/>
                    </a:ext>
                  </a:extLst>
                </a:gridCol>
                <a:gridCol w="3969067">
                  <a:extLst>
                    <a:ext uri="{9D8B030D-6E8A-4147-A177-3AD203B41FA5}">
                      <a16:colId xmlns:a16="http://schemas.microsoft.com/office/drawing/2014/main" val="2506403362"/>
                    </a:ext>
                  </a:extLst>
                </a:gridCol>
              </a:tblGrid>
              <a:tr h="0">
                <a:tc>
                  <a:txBody>
                    <a:bodyPr/>
                    <a:lstStyle/>
                    <a:p>
                      <a:pPr algn="ctr"/>
                      <a:r>
                        <a:rPr lang="en-US" sz="1400" dirty="0">
                          <a:latin typeface="+mn-lt"/>
                        </a:rPr>
                        <a:t>Trial</a:t>
                      </a:r>
                    </a:p>
                  </a:txBody>
                  <a:tcPr/>
                </a:tc>
                <a:tc>
                  <a:txBody>
                    <a:bodyPr/>
                    <a:lstStyle/>
                    <a:p>
                      <a:pPr algn="ctr"/>
                      <a:r>
                        <a:rPr lang="en-US" sz="1400" dirty="0">
                          <a:latin typeface="+mn-lt"/>
                        </a:rPr>
                        <a:t>Cell stack</a:t>
                      </a:r>
                    </a:p>
                  </a:txBody>
                  <a:tcPr/>
                </a:tc>
                <a:tc>
                  <a:txBody>
                    <a:bodyPr/>
                    <a:lstStyle/>
                    <a:p>
                      <a:pPr algn="ctr"/>
                      <a:r>
                        <a:rPr lang="en-US" sz="1400" baseline="0" dirty="0">
                          <a:latin typeface="+mn-lt"/>
                        </a:rPr>
                        <a:t>WL etch</a:t>
                      </a:r>
                      <a:endParaRPr lang="en-US" sz="1400" dirty="0">
                        <a:latin typeface="+mn-lt"/>
                      </a:endParaRPr>
                    </a:p>
                  </a:txBody>
                  <a:tcPr/>
                </a:tc>
                <a:extLst>
                  <a:ext uri="{0D108BD9-81ED-4DB2-BD59-A6C34878D82A}">
                    <a16:rowId xmlns:a16="http://schemas.microsoft.com/office/drawing/2014/main" val="10000"/>
                  </a:ext>
                </a:extLst>
              </a:tr>
              <a:tr h="136095">
                <a:tc>
                  <a:txBody>
                    <a:bodyPr/>
                    <a:lstStyle/>
                    <a:p>
                      <a:pPr algn="ctr"/>
                      <a:r>
                        <a:rPr lang="en-US" sz="1400" dirty="0">
                          <a:latin typeface="+mn-lt"/>
                        </a:rPr>
                        <a:t>1C</a:t>
                      </a:r>
                    </a:p>
                  </a:txBody>
                  <a:tcPr anchor="ctr"/>
                </a:tc>
                <a:tc>
                  <a:txBody>
                    <a:bodyPr/>
                    <a:lstStyle/>
                    <a:p>
                      <a:pPr algn="ctr"/>
                      <a:r>
                        <a:rPr lang="en-US" sz="1400" dirty="0">
                          <a:latin typeface="+mn-lt"/>
                        </a:rPr>
                        <a:t>POR</a:t>
                      </a:r>
                    </a:p>
                  </a:txBody>
                  <a:tcPr anchor="ctr"/>
                </a:tc>
                <a:tc>
                  <a:txBody>
                    <a:bodyPr/>
                    <a:lstStyle/>
                    <a:p>
                      <a:pPr algn="ctr"/>
                      <a:r>
                        <a:rPr lang="en-US" sz="1400" dirty="0">
                          <a:latin typeface="+mn-lt"/>
                        </a:rPr>
                        <a:t>23s SD etch no SO2; 18/25s W etch</a:t>
                      </a:r>
                    </a:p>
                  </a:txBody>
                  <a:tcPr anchor="ctr"/>
                </a:tc>
                <a:extLst>
                  <a:ext uri="{0D108BD9-81ED-4DB2-BD59-A6C34878D82A}">
                    <a16:rowId xmlns:a16="http://schemas.microsoft.com/office/drawing/2014/main" val="10001"/>
                  </a:ext>
                </a:extLst>
              </a:tr>
              <a:tr h="140692">
                <a:tc>
                  <a:txBody>
                    <a:bodyPr/>
                    <a:lstStyle/>
                    <a:p>
                      <a:pPr algn="ctr"/>
                      <a:r>
                        <a:rPr lang="en-US" sz="1400" i="1" dirty="0">
                          <a:latin typeface="+mn-lt"/>
                        </a:rPr>
                        <a:t>2E</a:t>
                      </a:r>
                    </a:p>
                  </a:txBody>
                  <a:tcPr anchor="ctr">
                    <a:solidFill>
                      <a:srgbClr val="FF0000"/>
                    </a:solidFill>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58595B"/>
                          </a:solidFill>
                          <a:effectLst/>
                          <a:uLnTx/>
                          <a:uFillTx/>
                          <a:latin typeface="+mn-lt"/>
                          <a:ea typeface="+mn-ea"/>
                          <a:cs typeface="+mn-cs"/>
                        </a:rPr>
                        <a:t>22nn alloy #6</a:t>
                      </a:r>
                    </a:p>
                  </a:txBody>
                  <a:tcPr anchor="ctr">
                    <a:solidFill>
                      <a:srgbClr val="FF0000"/>
                    </a:solidFill>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400" i="1" dirty="0">
                          <a:latin typeface="+mn-lt"/>
                        </a:rPr>
                        <a:t>21s SD etch no SO2; 15/22s W etch</a:t>
                      </a:r>
                      <a:endParaRPr kumimoji="0" lang="en-US" sz="1400" b="0" i="1" u="none" strike="noStrike" kern="1200" cap="none" spc="0" normalizeH="0" baseline="0" noProof="0" dirty="0">
                        <a:ln>
                          <a:noFill/>
                        </a:ln>
                        <a:solidFill>
                          <a:srgbClr val="58595B"/>
                        </a:solidFill>
                        <a:effectLst/>
                        <a:uLnTx/>
                        <a:uFillTx/>
                        <a:latin typeface="+mn-lt"/>
                        <a:ea typeface="+mn-ea"/>
                        <a:cs typeface="+mn-cs"/>
                      </a:endParaRPr>
                    </a:p>
                  </a:txBody>
                  <a:tcPr anchor="ctr">
                    <a:solidFill>
                      <a:srgbClr val="FF0000"/>
                    </a:solidFill>
                  </a:tcPr>
                </a:tc>
                <a:extLst>
                  <a:ext uri="{0D108BD9-81ED-4DB2-BD59-A6C34878D82A}">
                    <a16:rowId xmlns:a16="http://schemas.microsoft.com/office/drawing/2014/main" val="10002"/>
                  </a:ext>
                </a:extLst>
              </a:tr>
              <a:tr h="140692">
                <a:tc>
                  <a:txBody>
                    <a:bodyPr/>
                    <a:lstStyle/>
                    <a:p>
                      <a:pPr algn="ctr"/>
                      <a:r>
                        <a:rPr lang="en-US" sz="14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8595B"/>
                          </a:solidFill>
                          <a:effectLst/>
                          <a:uLnTx/>
                          <a:uFillTx/>
                          <a:latin typeface="+mn-lt"/>
                          <a:ea typeface="+mn-ea"/>
                          <a:cs typeface="+mn-cs"/>
                        </a:rPr>
                        <a:t>22nn alloy #6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400" dirty="0">
                          <a:latin typeface="+mn-lt"/>
                        </a:rPr>
                        <a:t>High pressure SD 20/17s; hi N2 in W1, lo in W2</a:t>
                      </a:r>
                      <a:endParaRPr kumimoji="0" lang="en-US" sz="1400" b="0" i="0" u="none" strike="noStrike" kern="1200" cap="none" spc="0" normalizeH="0" baseline="0" noProof="0" dirty="0">
                        <a:ln>
                          <a:noFill/>
                        </a:ln>
                        <a:solidFill>
                          <a:srgbClr val="58595B"/>
                        </a:solidFill>
                        <a:effectLst/>
                        <a:uLnTx/>
                        <a:uFillTx/>
                        <a:latin typeface="+mn-lt"/>
                        <a:ea typeface="+mn-ea"/>
                        <a:cs typeface="+mn-cs"/>
                      </a:endParaRPr>
                    </a:p>
                  </a:txBody>
                  <a:tcPr anchor="ctr"/>
                </a:tc>
                <a:extLst>
                  <a:ext uri="{0D108BD9-81ED-4DB2-BD59-A6C34878D82A}">
                    <a16:rowId xmlns:a16="http://schemas.microsoft.com/office/drawing/2014/main" val="10003"/>
                  </a:ext>
                </a:extLst>
              </a:tr>
            </a:tbl>
          </a:graphicData>
        </a:graphic>
      </p:graphicFrame>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5729" t="8220" r="8782" b="5692"/>
          <a:stretch/>
        </p:blipFill>
        <p:spPr>
          <a:xfrm>
            <a:off x="681900" y="2834947"/>
            <a:ext cx="5002963" cy="3759621"/>
          </a:xfrm>
          <a:prstGeom prst="rect">
            <a:avLst/>
          </a:prstGeom>
        </p:spPr>
      </p:pic>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l="6579" t="8262" r="8126" b="5454"/>
          <a:stretch/>
        </p:blipFill>
        <p:spPr>
          <a:xfrm>
            <a:off x="6840189" y="2826388"/>
            <a:ext cx="4991610" cy="3768180"/>
          </a:xfrm>
          <a:prstGeom prst="rect">
            <a:avLst/>
          </a:prstGeom>
        </p:spPr>
      </p:pic>
      <p:sp>
        <p:nvSpPr>
          <p:cNvPr id="10" name="TextBox 9"/>
          <p:cNvSpPr txBox="1"/>
          <p:nvPr/>
        </p:nvSpPr>
        <p:spPr>
          <a:xfrm>
            <a:off x="3873755" y="6316518"/>
            <a:ext cx="479618" cy="369332"/>
          </a:xfrm>
          <a:prstGeom prst="rect">
            <a:avLst/>
          </a:prstGeom>
          <a:solidFill>
            <a:schemeClr val="bg1"/>
          </a:solidFill>
        </p:spPr>
        <p:txBody>
          <a:bodyPr wrap="none" rtlCol="0">
            <a:spAutoFit/>
          </a:bodyPr>
          <a:lstStyle/>
          <a:p>
            <a:r>
              <a:rPr lang="en-US" b="1" dirty="0"/>
              <a:t>1C</a:t>
            </a:r>
          </a:p>
        </p:txBody>
      </p:sp>
      <p:sp>
        <p:nvSpPr>
          <p:cNvPr id="11" name="TextBox 10"/>
          <p:cNvSpPr txBox="1"/>
          <p:nvPr/>
        </p:nvSpPr>
        <p:spPr>
          <a:xfrm>
            <a:off x="4646650" y="6316518"/>
            <a:ext cx="466794" cy="369332"/>
          </a:xfrm>
          <a:prstGeom prst="rect">
            <a:avLst/>
          </a:prstGeom>
          <a:solidFill>
            <a:schemeClr val="bg1"/>
          </a:solidFill>
        </p:spPr>
        <p:txBody>
          <a:bodyPr wrap="none" rtlCol="0">
            <a:spAutoFit/>
          </a:bodyPr>
          <a:lstStyle/>
          <a:p>
            <a:r>
              <a:rPr lang="en-US" b="1" dirty="0"/>
              <a:t>3E</a:t>
            </a:r>
          </a:p>
        </p:txBody>
      </p:sp>
      <p:sp>
        <p:nvSpPr>
          <p:cNvPr id="12" name="TextBox 11"/>
          <p:cNvSpPr txBox="1"/>
          <p:nvPr/>
        </p:nvSpPr>
        <p:spPr>
          <a:xfrm>
            <a:off x="7700827" y="6316518"/>
            <a:ext cx="479618" cy="369332"/>
          </a:xfrm>
          <a:prstGeom prst="rect">
            <a:avLst/>
          </a:prstGeom>
          <a:solidFill>
            <a:schemeClr val="bg1"/>
          </a:solidFill>
        </p:spPr>
        <p:txBody>
          <a:bodyPr wrap="none" rtlCol="0">
            <a:spAutoFit/>
          </a:bodyPr>
          <a:lstStyle/>
          <a:p>
            <a:r>
              <a:rPr lang="en-US" b="1" dirty="0"/>
              <a:t>1C</a:t>
            </a:r>
          </a:p>
        </p:txBody>
      </p:sp>
      <p:sp>
        <p:nvSpPr>
          <p:cNvPr id="13" name="TextBox 12"/>
          <p:cNvSpPr txBox="1"/>
          <p:nvPr/>
        </p:nvSpPr>
        <p:spPr>
          <a:xfrm>
            <a:off x="8473722" y="6316518"/>
            <a:ext cx="466794" cy="369332"/>
          </a:xfrm>
          <a:prstGeom prst="rect">
            <a:avLst/>
          </a:prstGeom>
          <a:solidFill>
            <a:schemeClr val="bg1"/>
          </a:solidFill>
        </p:spPr>
        <p:txBody>
          <a:bodyPr wrap="none" rtlCol="0">
            <a:spAutoFit/>
          </a:bodyPr>
          <a:lstStyle/>
          <a:p>
            <a:r>
              <a:rPr lang="en-US" b="1" dirty="0"/>
              <a:t>3E</a:t>
            </a:r>
          </a:p>
        </p:txBody>
      </p:sp>
      <p:sp>
        <p:nvSpPr>
          <p:cNvPr id="14" name="TextBox 13"/>
          <p:cNvSpPr txBox="1"/>
          <p:nvPr/>
        </p:nvSpPr>
        <p:spPr>
          <a:xfrm>
            <a:off x="9973667" y="6316518"/>
            <a:ext cx="479618" cy="369332"/>
          </a:xfrm>
          <a:prstGeom prst="rect">
            <a:avLst/>
          </a:prstGeom>
          <a:solidFill>
            <a:schemeClr val="bg1"/>
          </a:solidFill>
        </p:spPr>
        <p:txBody>
          <a:bodyPr wrap="none" rtlCol="0">
            <a:spAutoFit/>
          </a:bodyPr>
          <a:lstStyle/>
          <a:p>
            <a:r>
              <a:rPr lang="en-US" b="1" dirty="0"/>
              <a:t>1C</a:t>
            </a:r>
          </a:p>
        </p:txBody>
      </p:sp>
      <p:sp>
        <p:nvSpPr>
          <p:cNvPr id="15" name="TextBox 14"/>
          <p:cNvSpPr txBox="1"/>
          <p:nvPr/>
        </p:nvSpPr>
        <p:spPr>
          <a:xfrm>
            <a:off x="10746562" y="6316518"/>
            <a:ext cx="466794" cy="369332"/>
          </a:xfrm>
          <a:prstGeom prst="rect">
            <a:avLst/>
          </a:prstGeom>
          <a:solidFill>
            <a:schemeClr val="bg1"/>
          </a:solidFill>
        </p:spPr>
        <p:txBody>
          <a:bodyPr wrap="none" rtlCol="0">
            <a:spAutoFit/>
          </a:bodyPr>
          <a:lstStyle/>
          <a:p>
            <a:r>
              <a:rPr lang="en-US" b="1" dirty="0"/>
              <a:t>3E</a:t>
            </a:r>
          </a:p>
        </p:txBody>
      </p:sp>
      <p:sp>
        <p:nvSpPr>
          <p:cNvPr id="16" name="TextBox 15"/>
          <p:cNvSpPr txBox="1"/>
          <p:nvPr/>
        </p:nvSpPr>
        <p:spPr>
          <a:xfrm>
            <a:off x="1598505" y="6316518"/>
            <a:ext cx="479618" cy="369332"/>
          </a:xfrm>
          <a:prstGeom prst="rect">
            <a:avLst/>
          </a:prstGeom>
          <a:solidFill>
            <a:schemeClr val="bg1"/>
          </a:solidFill>
        </p:spPr>
        <p:txBody>
          <a:bodyPr wrap="none" rtlCol="0">
            <a:spAutoFit/>
          </a:bodyPr>
          <a:lstStyle/>
          <a:p>
            <a:r>
              <a:rPr lang="en-US" b="1" dirty="0"/>
              <a:t>1C</a:t>
            </a:r>
          </a:p>
        </p:txBody>
      </p:sp>
      <p:sp>
        <p:nvSpPr>
          <p:cNvPr id="17" name="TextBox 16"/>
          <p:cNvSpPr txBox="1"/>
          <p:nvPr/>
        </p:nvSpPr>
        <p:spPr>
          <a:xfrm>
            <a:off x="2371400" y="6316518"/>
            <a:ext cx="466794" cy="369332"/>
          </a:xfrm>
          <a:prstGeom prst="rect">
            <a:avLst/>
          </a:prstGeom>
          <a:solidFill>
            <a:schemeClr val="bg1"/>
          </a:solidFill>
        </p:spPr>
        <p:txBody>
          <a:bodyPr wrap="none" rtlCol="0">
            <a:spAutoFit/>
          </a:bodyPr>
          <a:lstStyle/>
          <a:p>
            <a:r>
              <a:rPr lang="en-US" b="1" dirty="0"/>
              <a:t>3E</a:t>
            </a:r>
          </a:p>
        </p:txBody>
      </p:sp>
      <p:sp>
        <p:nvSpPr>
          <p:cNvPr id="18" name="TextBox 17"/>
          <p:cNvSpPr txBox="1"/>
          <p:nvPr/>
        </p:nvSpPr>
        <p:spPr>
          <a:xfrm>
            <a:off x="260536" y="772844"/>
            <a:ext cx="5257801" cy="1815882"/>
          </a:xfrm>
          <a:prstGeom prst="rect">
            <a:avLst/>
          </a:prstGeom>
          <a:noFill/>
        </p:spPr>
        <p:txBody>
          <a:bodyPr wrap="square" rtlCol="0">
            <a:spAutoFit/>
          </a:bodyPr>
          <a:lstStyle/>
          <a:p>
            <a:r>
              <a:rPr lang="en-US" sz="1600" dirty="0"/>
              <a:t>The new high pressure SD / W etch has a negative impact on alloy #6 electrical performances:</a:t>
            </a:r>
          </a:p>
          <a:p>
            <a:pPr marL="285750" indent="-285750">
              <a:buFont typeface="Arial" panose="020B0604020202020204" pitchFamily="34" charset="0"/>
              <a:buChar char="•"/>
            </a:pPr>
            <a:r>
              <a:rPr lang="en-US" sz="1600" dirty="0"/>
              <a:t>Median </a:t>
            </a:r>
            <a:r>
              <a:rPr lang="en-US" sz="1600" dirty="0" err="1"/>
              <a:t>Vt</a:t>
            </a:r>
            <a:r>
              <a:rPr lang="en-US" sz="1600" dirty="0"/>
              <a:t> lower than expected</a:t>
            </a:r>
          </a:p>
          <a:p>
            <a:pPr marL="285750" indent="-285750">
              <a:buFont typeface="Arial" panose="020B0604020202020204" pitchFamily="34" charset="0"/>
              <a:buChar char="•"/>
            </a:pPr>
            <a:r>
              <a:rPr lang="en-US" sz="1600" dirty="0"/>
              <a:t>Window is lower than POR</a:t>
            </a:r>
          </a:p>
          <a:p>
            <a:pPr marL="285750" indent="-285750">
              <a:buFont typeface="Arial" panose="020B0604020202020204" pitchFamily="34" charset="0"/>
              <a:buChar char="•"/>
            </a:pPr>
            <a:r>
              <a:rPr lang="en-US" sz="1600" dirty="0"/>
              <a:t>Drift is out of control</a:t>
            </a:r>
          </a:p>
          <a:p>
            <a:r>
              <a:rPr lang="en-US" sz="1600" b="1" dirty="0"/>
              <a:t>Conclusion: due to new etch chemistry, group 3E alloy @EOL diverges from the expected alloy #6</a:t>
            </a:r>
          </a:p>
        </p:txBody>
      </p:sp>
      <p:sp>
        <p:nvSpPr>
          <p:cNvPr id="19" name="TextBox 18"/>
          <p:cNvSpPr txBox="1"/>
          <p:nvPr/>
        </p:nvSpPr>
        <p:spPr>
          <a:xfrm>
            <a:off x="2225614" y="2582389"/>
            <a:ext cx="2531463" cy="646331"/>
          </a:xfrm>
          <a:prstGeom prst="rect">
            <a:avLst/>
          </a:prstGeom>
          <a:solidFill>
            <a:schemeClr val="bg1"/>
          </a:solidFill>
        </p:spPr>
        <p:txBody>
          <a:bodyPr wrap="none" rtlCol="0">
            <a:spAutoFit/>
          </a:bodyPr>
          <a:lstStyle/>
          <a:p>
            <a:pPr algn="ctr"/>
            <a:r>
              <a:rPr lang="en-US" dirty="0"/>
              <a:t>Median </a:t>
            </a:r>
            <a:r>
              <a:rPr lang="en-US" dirty="0" err="1"/>
              <a:t>Vt</a:t>
            </a:r>
            <a:endParaRPr lang="en-US" dirty="0"/>
          </a:p>
          <a:p>
            <a:pPr algn="ctr"/>
            <a:r>
              <a:rPr lang="en-US" dirty="0"/>
              <a:t>1k cycles / 128k cycles</a:t>
            </a:r>
          </a:p>
        </p:txBody>
      </p:sp>
      <p:sp>
        <p:nvSpPr>
          <p:cNvPr id="20" name="TextBox 19"/>
          <p:cNvSpPr txBox="1"/>
          <p:nvPr/>
        </p:nvSpPr>
        <p:spPr>
          <a:xfrm>
            <a:off x="8797400" y="2411940"/>
            <a:ext cx="1390124" cy="646331"/>
          </a:xfrm>
          <a:prstGeom prst="rect">
            <a:avLst/>
          </a:prstGeom>
          <a:solidFill>
            <a:schemeClr val="bg1"/>
          </a:solidFill>
        </p:spPr>
        <p:txBody>
          <a:bodyPr wrap="none" rtlCol="0">
            <a:spAutoFit/>
          </a:bodyPr>
          <a:lstStyle/>
          <a:p>
            <a:pPr algn="ctr"/>
            <a:r>
              <a:rPr lang="en-US" dirty="0"/>
              <a:t>Median drift</a:t>
            </a:r>
          </a:p>
          <a:p>
            <a:pPr algn="ctr"/>
            <a:r>
              <a:rPr lang="en-US" dirty="0"/>
              <a:t>Set / Reset</a:t>
            </a:r>
          </a:p>
        </p:txBody>
      </p:sp>
    </p:spTree>
    <p:extLst>
      <p:ext uri="{BB962C8B-B14F-4D97-AF65-F5344CB8AC3E}">
        <p14:creationId xmlns:p14="http://schemas.microsoft.com/office/powerpoint/2010/main" val="32904015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4818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defTabSz="1219080"/>
            <a:r>
              <a:rPr lang="en-US" sz="3200" dirty="0"/>
              <a:t>SSM </a:t>
            </a:r>
            <a:r>
              <a:rPr lang="en-US" dirty="0" err="1"/>
              <a:t>WSiN</a:t>
            </a:r>
            <a:r>
              <a:rPr lang="en-US" dirty="0"/>
              <a:t> elimination -  0176312.013 </a:t>
            </a:r>
            <a:endParaRPr lang="en-US" sz="3200" dirty="0"/>
          </a:p>
        </p:txBody>
      </p:sp>
      <p:sp>
        <p:nvSpPr>
          <p:cNvPr id="5" name="Content Placeholder 4"/>
          <p:cNvSpPr>
            <a:spLocks noGrp="1"/>
          </p:cNvSpPr>
          <p:nvPr>
            <p:ph idx="1"/>
          </p:nvPr>
        </p:nvSpPr>
        <p:spPr>
          <a:xfrm>
            <a:off x="704106" y="1144414"/>
            <a:ext cx="10372994" cy="4418635"/>
          </a:xfrm>
        </p:spPr>
        <p:txBody>
          <a:bodyPr/>
          <a:lstStyle/>
          <a:p>
            <a:r>
              <a:rPr lang="en-US" sz="2400" dirty="0"/>
              <a:t>Scope of the lot</a:t>
            </a:r>
          </a:p>
          <a:p>
            <a:pPr lvl="1"/>
            <a:r>
              <a:rPr lang="it-IT" sz="2000" dirty="0" err="1"/>
              <a:t>Rev</a:t>
            </a:r>
            <a:r>
              <a:rPr lang="it-IT" sz="2000" dirty="0"/>
              <a:t> 5 </a:t>
            </a:r>
            <a:r>
              <a:rPr lang="it-IT" sz="2000" dirty="0" err="1"/>
              <a:t>opener</a:t>
            </a:r>
            <a:r>
              <a:rPr lang="it-IT" sz="2000" dirty="0"/>
              <a:t> with 2 </a:t>
            </a:r>
            <a:r>
              <a:rPr lang="it-IT" sz="2000" dirty="0" err="1"/>
              <a:t>tentative</a:t>
            </a:r>
            <a:r>
              <a:rPr lang="it-IT" sz="2000" dirty="0"/>
              <a:t> BKM </a:t>
            </a:r>
            <a:r>
              <a:rPr lang="it-IT" sz="2000" dirty="0" err="1"/>
              <a:t>process</a:t>
            </a:r>
            <a:endParaRPr lang="it-IT" sz="2000" dirty="0"/>
          </a:p>
          <a:p>
            <a:pPr lvl="1"/>
            <a:r>
              <a:rPr lang="it-IT" sz="2000" dirty="0" err="1"/>
              <a:t>Alloy</a:t>
            </a:r>
            <a:r>
              <a:rPr lang="it-IT" sz="2000" dirty="0"/>
              <a:t> #6 </a:t>
            </a:r>
            <a:r>
              <a:rPr lang="it-IT" sz="2000" dirty="0" err="1"/>
              <a:t>without</a:t>
            </a:r>
            <a:r>
              <a:rPr lang="it-IT" sz="2000" dirty="0"/>
              <a:t> lamina </a:t>
            </a:r>
            <a:r>
              <a:rPr lang="it-IT" sz="2000" dirty="0" err="1"/>
              <a:t>but</a:t>
            </a:r>
            <a:r>
              <a:rPr lang="it-IT" sz="2000" dirty="0"/>
              <a:t> </a:t>
            </a:r>
            <a:r>
              <a:rPr lang="it-IT" sz="2000" dirty="0" err="1"/>
              <a:t>tapered</a:t>
            </a:r>
            <a:endParaRPr lang="it-IT" sz="2000" dirty="0"/>
          </a:p>
          <a:p>
            <a:pPr lvl="1"/>
            <a:endParaRPr lang="it-IT" sz="2000" dirty="0"/>
          </a:p>
          <a:p>
            <a:pPr marL="309480" lvl="1" indent="0">
              <a:buNone/>
            </a:pPr>
            <a:endParaRPr lang="it-IT" sz="2000" dirty="0"/>
          </a:p>
          <a:p>
            <a:pPr marL="309480" lvl="1" indent="0">
              <a:buNone/>
            </a:pPr>
            <a:endParaRPr lang="en-US" sz="2000" dirty="0"/>
          </a:p>
        </p:txBody>
      </p:sp>
      <p:sp>
        <p:nvSpPr>
          <p:cNvPr id="6" name="Text Placeholder 5"/>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3493724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Lot trials</a:t>
            </a:r>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7" name="Text Placeholder 6"/>
          <p:cNvSpPr>
            <a:spLocks noGrp="1"/>
          </p:cNvSpPr>
          <p:nvPr>
            <p:ph type="body" sz="quarter" idx="14"/>
          </p:nvPr>
        </p:nvSpPr>
        <p:spPr/>
        <p:txBody>
          <a:bodyPr/>
          <a:lstStyle/>
          <a:p>
            <a:endParaRPr lang="en-US"/>
          </a:p>
        </p:txBody>
      </p:sp>
      <p:graphicFrame>
        <p:nvGraphicFramePr>
          <p:cNvPr id="10" name="Table 9"/>
          <p:cNvGraphicFramePr>
            <a:graphicFrameLocks noGrp="1"/>
          </p:cNvGraphicFramePr>
          <p:nvPr>
            <p:extLst>
              <p:ext uri="{D42A27DB-BD31-4B8C-83A1-F6EECF244321}">
                <p14:modId xmlns:p14="http://schemas.microsoft.com/office/powerpoint/2010/main" val="811053296"/>
              </p:ext>
            </p:extLst>
          </p:nvPr>
        </p:nvGraphicFramePr>
        <p:xfrm>
          <a:off x="843749" y="1933248"/>
          <a:ext cx="10651565" cy="1520557"/>
        </p:xfrm>
        <a:graphic>
          <a:graphicData uri="http://schemas.openxmlformats.org/drawingml/2006/table">
            <a:tbl>
              <a:tblPr firstRow="1" bandRow="1">
                <a:tableStyleId>{5C22544A-7EE6-4342-B048-85BDC9FD1C3A}</a:tableStyleId>
              </a:tblPr>
              <a:tblGrid>
                <a:gridCol w="946771">
                  <a:extLst>
                    <a:ext uri="{9D8B030D-6E8A-4147-A177-3AD203B41FA5}">
                      <a16:colId xmlns:a16="http://schemas.microsoft.com/office/drawing/2014/main" val="20000"/>
                    </a:ext>
                  </a:extLst>
                </a:gridCol>
                <a:gridCol w="3410727">
                  <a:extLst>
                    <a:ext uri="{9D8B030D-6E8A-4147-A177-3AD203B41FA5}">
                      <a16:colId xmlns:a16="http://schemas.microsoft.com/office/drawing/2014/main" val="20001"/>
                    </a:ext>
                  </a:extLst>
                </a:gridCol>
                <a:gridCol w="4911582">
                  <a:extLst>
                    <a:ext uri="{9D8B030D-6E8A-4147-A177-3AD203B41FA5}">
                      <a16:colId xmlns:a16="http://schemas.microsoft.com/office/drawing/2014/main" val="2506403362"/>
                    </a:ext>
                  </a:extLst>
                </a:gridCol>
                <a:gridCol w="1382485">
                  <a:extLst>
                    <a:ext uri="{9D8B030D-6E8A-4147-A177-3AD203B41FA5}">
                      <a16:colId xmlns:a16="http://schemas.microsoft.com/office/drawing/2014/main" val="20004"/>
                    </a:ext>
                  </a:extLst>
                </a:gridCol>
              </a:tblGrid>
              <a:tr h="350357">
                <a:tc>
                  <a:txBody>
                    <a:bodyPr/>
                    <a:lstStyle/>
                    <a:p>
                      <a:pPr algn="ctr"/>
                      <a:r>
                        <a:rPr lang="en-US" sz="1800" dirty="0"/>
                        <a:t>Trial</a:t>
                      </a:r>
                    </a:p>
                  </a:txBody>
                  <a:tcPr/>
                </a:tc>
                <a:tc>
                  <a:txBody>
                    <a:bodyPr/>
                    <a:lstStyle/>
                    <a:p>
                      <a:pPr algn="ctr"/>
                      <a:r>
                        <a:rPr lang="en-US" sz="1800" dirty="0"/>
                        <a:t>Cell stack</a:t>
                      </a:r>
                    </a:p>
                  </a:txBody>
                  <a:tcPr/>
                </a:tc>
                <a:tc>
                  <a:txBody>
                    <a:bodyPr/>
                    <a:lstStyle/>
                    <a:p>
                      <a:pPr algn="ctr"/>
                      <a:r>
                        <a:rPr lang="en-US" sz="1800" baseline="0" dirty="0"/>
                        <a:t>WL etch</a:t>
                      </a:r>
                      <a:endParaRPr lang="en-US" sz="1800" dirty="0"/>
                    </a:p>
                  </a:txBody>
                  <a:tcPr/>
                </a:tc>
                <a:tc>
                  <a:txBody>
                    <a:bodyPr/>
                    <a:lstStyle/>
                    <a:p>
                      <a:pPr algn="ctr"/>
                      <a:r>
                        <a:rPr lang="en-US" sz="1800" dirty="0" err="1"/>
                        <a:t>Wf</a:t>
                      </a:r>
                      <a:endParaRPr lang="en-US" sz="1800" dirty="0"/>
                    </a:p>
                  </a:txBody>
                  <a:tcPr/>
                </a:tc>
                <a:extLst>
                  <a:ext uri="{0D108BD9-81ED-4DB2-BD59-A6C34878D82A}">
                    <a16:rowId xmlns:a16="http://schemas.microsoft.com/office/drawing/2014/main" val="10000"/>
                  </a:ext>
                </a:extLst>
              </a:tr>
              <a:tr h="376455">
                <a:tc>
                  <a:txBody>
                    <a:bodyPr/>
                    <a:lstStyle/>
                    <a:p>
                      <a:pPr algn="ctr"/>
                      <a:r>
                        <a:rPr lang="en-US" sz="1800" dirty="0"/>
                        <a:t>1C</a:t>
                      </a:r>
                    </a:p>
                  </a:txBody>
                  <a:tcPr anchor="ctr"/>
                </a:tc>
                <a:tc>
                  <a:txBody>
                    <a:bodyPr/>
                    <a:lstStyle/>
                    <a:p>
                      <a:pPr algn="ctr"/>
                      <a:r>
                        <a:rPr lang="en-US" sz="1800" dirty="0"/>
                        <a:t>22nn ver12+2%</a:t>
                      </a:r>
                      <a:r>
                        <a:rPr lang="en-US" sz="1800" baseline="0" dirty="0"/>
                        <a:t> In + T&amp;B </a:t>
                      </a:r>
                      <a:r>
                        <a:rPr lang="en-US" sz="1800" baseline="0" dirty="0" err="1"/>
                        <a:t>AlOx</a:t>
                      </a:r>
                      <a:endParaRPr lang="en-US" sz="1800" dirty="0"/>
                    </a:p>
                  </a:txBody>
                  <a:tcPr anchor="ctr"/>
                </a:tc>
                <a:tc>
                  <a:txBody>
                    <a:bodyPr/>
                    <a:lstStyle/>
                    <a:p>
                      <a:pPr algn="ctr"/>
                      <a:r>
                        <a:rPr lang="en-US" sz="1800" dirty="0"/>
                        <a:t>23s SD etch no SO2; 18/25s W etch</a:t>
                      </a:r>
                    </a:p>
                  </a:txBody>
                  <a:tcPr anchor="ctr"/>
                </a:tc>
                <a:tc>
                  <a:txBody>
                    <a:bodyPr/>
                    <a:lstStyle/>
                    <a:p>
                      <a:pPr marL="0" algn="ctr" defTabSz="1219080" rtl="0" eaLnBrk="1" latinLnBrk="0" hangingPunct="1"/>
                      <a:r>
                        <a:rPr lang="en-US" sz="1800" dirty="0"/>
                        <a:t>18,20,23,25</a:t>
                      </a:r>
                      <a:endParaRPr lang="en-US" sz="1800" kern="1200" dirty="0">
                        <a:solidFill>
                          <a:schemeClr val="dk1"/>
                        </a:solidFill>
                        <a:latin typeface="+mn-lt"/>
                        <a:ea typeface="+mn-ea"/>
                        <a:cs typeface="+mn-cs"/>
                      </a:endParaRPr>
                    </a:p>
                  </a:txBody>
                  <a:tcPr anchor="ctr"/>
                </a:tc>
                <a:extLst>
                  <a:ext uri="{0D108BD9-81ED-4DB2-BD59-A6C34878D82A}">
                    <a16:rowId xmlns:a16="http://schemas.microsoft.com/office/drawing/2014/main" val="10001"/>
                  </a:ext>
                </a:extLst>
              </a:tr>
              <a:tr h="389171">
                <a:tc>
                  <a:txBody>
                    <a:bodyPr/>
                    <a:lstStyle/>
                    <a:p>
                      <a:pPr algn="ctr"/>
                      <a:r>
                        <a:rPr lang="en-US" sz="1800" dirty="0"/>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22nn alloy #6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t>21s SD etch no SO2; 15/22s W etch</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algn="ctr" defTabSz="1219080" rtl="0" eaLnBrk="1" latinLnBrk="0" hangingPunct="1"/>
                      <a:r>
                        <a:rPr lang="en-US" sz="1800" dirty="0"/>
                        <a:t>16,21,24</a:t>
                      </a:r>
                      <a:endParaRPr lang="en-US" sz="1800" kern="1200" dirty="0">
                        <a:solidFill>
                          <a:schemeClr val="dk1"/>
                        </a:solidFill>
                        <a:latin typeface="+mn-lt"/>
                        <a:ea typeface="+mn-ea"/>
                        <a:cs typeface="+mn-cs"/>
                      </a:endParaRPr>
                    </a:p>
                  </a:txBody>
                  <a:tcPr anchor="ctr"/>
                </a:tc>
                <a:extLst>
                  <a:ext uri="{0D108BD9-81ED-4DB2-BD59-A6C34878D82A}">
                    <a16:rowId xmlns:a16="http://schemas.microsoft.com/office/drawing/2014/main" val="10002"/>
                  </a:ext>
                </a:extLst>
              </a:tr>
              <a:tr h="389171">
                <a:tc>
                  <a:txBody>
                    <a:bodyPr/>
                    <a:lstStyle/>
                    <a:p>
                      <a:pPr algn="ctr"/>
                      <a:r>
                        <a:rPr lang="en-US" sz="1800" dirty="0"/>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22nn </a:t>
                      </a:r>
                      <a:r>
                        <a:rPr kumimoji="0" lang="en-US" sz="1800" b="0" i="0" u="none" strike="noStrike" kern="1200" cap="none" spc="0" normalizeH="0" baseline="0" noProof="0" dirty="0">
                          <a:ln>
                            <a:noFill/>
                          </a:ln>
                          <a:solidFill>
                            <a:srgbClr val="58595B"/>
                          </a:solidFill>
                          <a:effectLst/>
                          <a:uLnTx/>
                          <a:uFillTx/>
                          <a:latin typeface="+mn-lt"/>
                          <a:ea typeface="+mn-ea"/>
                          <a:cs typeface="+mn-cs"/>
                        </a:rPr>
                        <a:t>alloy #6</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t>High pressure SD 20/17s; hi N2 in W1, lo in W2</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algn="ctr" defTabSz="1219080" rtl="0" eaLnBrk="1" latinLnBrk="0" hangingPunct="1"/>
                      <a:r>
                        <a:rPr lang="en-US" sz="1800" dirty="0"/>
                        <a:t>17,19,22</a:t>
                      </a:r>
                      <a:endParaRPr lang="en-US" sz="1800" kern="1200" dirty="0">
                        <a:solidFill>
                          <a:schemeClr val="dk1"/>
                        </a:solidFill>
                        <a:latin typeface="+mn-lt"/>
                        <a:ea typeface="+mn-ea"/>
                        <a:cs typeface="+mn-cs"/>
                      </a:endParaRPr>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16939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t>Param</a:t>
            </a:r>
            <a:r>
              <a:rPr lang="it-IT" dirty="0"/>
              <a:t> </a:t>
            </a:r>
            <a:r>
              <a:rPr lang="it-IT" dirty="0" err="1"/>
              <a:t>testing</a:t>
            </a:r>
            <a:r>
              <a:rPr lang="it-IT" dirty="0"/>
              <a:t>: R2R and C2C</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7" name="Text Placeholder 6"/>
          <p:cNvSpPr>
            <a:spLocks noGrp="1"/>
          </p:cNvSpPr>
          <p:nvPr>
            <p:ph type="body" sz="quarter" idx="14"/>
          </p:nvPr>
        </p:nvSpPr>
        <p:spPr/>
        <p:txBody>
          <a:bodyPr/>
          <a:lstStyle/>
          <a:p>
            <a:endParaRPr lang="en-US"/>
          </a:p>
        </p:txBody>
      </p:sp>
      <p:sp>
        <p:nvSpPr>
          <p:cNvPr id="10" name="Content Placeholder 4"/>
          <p:cNvSpPr txBox="1">
            <a:spLocks/>
          </p:cNvSpPr>
          <p:nvPr/>
        </p:nvSpPr>
        <p:spPr>
          <a:xfrm>
            <a:off x="6335486" y="1274111"/>
            <a:ext cx="5144385" cy="4418635"/>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400" dirty="0"/>
              <a:t>R2R</a:t>
            </a:r>
          </a:p>
          <a:p>
            <a:pPr lvl="1"/>
            <a:r>
              <a:rPr lang="en-US" sz="2000" dirty="0"/>
              <a:t>R2R is very bad for group 2E</a:t>
            </a:r>
          </a:p>
          <a:p>
            <a:pPr lvl="1"/>
            <a:r>
              <a:rPr lang="it-IT" sz="2000" dirty="0"/>
              <a:t>Group 3E </a:t>
            </a:r>
            <a:r>
              <a:rPr lang="it-IT" sz="2000" dirty="0" err="1"/>
              <a:t>is</a:t>
            </a:r>
            <a:r>
              <a:rPr lang="it-IT" sz="2000" dirty="0"/>
              <a:t> </a:t>
            </a:r>
            <a:r>
              <a:rPr lang="it-IT" sz="2000" dirty="0" err="1"/>
              <a:t>marginally</a:t>
            </a:r>
            <a:r>
              <a:rPr lang="it-IT" sz="2000" dirty="0"/>
              <a:t> </a:t>
            </a:r>
            <a:r>
              <a:rPr lang="it-IT" sz="2000" dirty="0" err="1"/>
              <a:t>better</a:t>
            </a:r>
            <a:r>
              <a:rPr lang="it-IT" sz="2000" dirty="0"/>
              <a:t> </a:t>
            </a:r>
            <a:r>
              <a:rPr lang="it-IT" sz="2000" dirty="0" err="1"/>
              <a:t>than</a:t>
            </a:r>
            <a:r>
              <a:rPr lang="it-IT" sz="2000" dirty="0"/>
              <a:t> 1C</a:t>
            </a:r>
            <a:endParaRPr lang="en-US" sz="2000" dirty="0"/>
          </a:p>
          <a:p>
            <a:pPr lvl="1"/>
            <a:endParaRPr lang="it-IT" sz="2000" dirty="0"/>
          </a:p>
          <a:p>
            <a:pPr lvl="1"/>
            <a:endParaRPr lang="it-IT" sz="2000" dirty="0"/>
          </a:p>
          <a:p>
            <a:pPr lvl="1"/>
            <a:endParaRPr lang="en-US" sz="2000" dirty="0"/>
          </a:p>
          <a:p>
            <a:r>
              <a:rPr lang="en-US" sz="2400" dirty="0"/>
              <a:t>C2C</a:t>
            </a:r>
          </a:p>
          <a:p>
            <a:pPr lvl="1"/>
            <a:r>
              <a:rPr lang="en-US" sz="2000" dirty="0"/>
              <a:t>C2C leakage worsen for group 3E</a:t>
            </a:r>
          </a:p>
          <a:p>
            <a:pPr lvl="1"/>
            <a:endParaRPr lang="en-US" sz="2400"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4955" y="3737485"/>
            <a:ext cx="5626359" cy="2116252"/>
          </a:xfrm>
          <a:prstGeom prst="rect">
            <a:avLst/>
          </a:prstGeom>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955" y="1246352"/>
            <a:ext cx="5626359" cy="2116253"/>
          </a:xfrm>
          <a:prstGeom prst="rect">
            <a:avLst/>
          </a:prstGeom>
        </p:spPr>
      </p:pic>
    </p:spTree>
    <p:extLst>
      <p:ext uri="{BB962C8B-B14F-4D97-AF65-F5344CB8AC3E}">
        <p14:creationId xmlns:p14="http://schemas.microsoft.com/office/powerpoint/2010/main" val="565458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a:t>FF and OCL I-V </a:t>
            </a:r>
            <a:r>
              <a:rPr lang="it-IT" dirty="0" err="1"/>
              <a:t>curves</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7" name="Text Placeholder 6"/>
          <p:cNvSpPr>
            <a:spLocks noGrp="1"/>
          </p:cNvSpPr>
          <p:nvPr>
            <p:ph type="body" sz="quarter" idx="14"/>
          </p:nvPr>
        </p:nvSpPr>
        <p:spPr/>
        <p:txBody>
          <a:bodyPr/>
          <a:lstStyle/>
          <a:p>
            <a:endParaRPr lang="en-US"/>
          </a:p>
        </p:txBody>
      </p:sp>
      <p:sp>
        <p:nvSpPr>
          <p:cNvPr id="11" name="Content Placeholder 4"/>
          <p:cNvSpPr txBox="1">
            <a:spLocks/>
          </p:cNvSpPr>
          <p:nvPr/>
        </p:nvSpPr>
        <p:spPr>
          <a:xfrm>
            <a:off x="1048144" y="4677262"/>
            <a:ext cx="10863943" cy="1537607"/>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000" dirty="0"/>
              <a:t>FF and OCL I-V are good </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284" y="1388962"/>
            <a:ext cx="6499287" cy="2468973"/>
          </a:xfrm>
          <a:prstGeom prst="rect">
            <a:avLst/>
          </a:prstGeom>
        </p:spPr>
      </p:pic>
      <p:pic>
        <p:nvPicPr>
          <p:cNvPr id="3" name="Picture 2"/>
          <p:cNvPicPr>
            <a:picLocks noChangeAspect="1"/>
          </p:cNvPicPr>
          <p:nvPr/>
        </p:nvPicPr>
        <p:blipFill>
          <a:blip r:embed="rId3"/>
          <a:stretch>
            <a:fillRect/>
          </a:stretch>
        </p:blipFill>
        <p:spPr>
          <a:xfrm>
            <a:off x="7318031" y="1388962"/>
            <a:ext cx="4594056" cy="2769165"/>
          </a:xfrm>
          <a:prstGeom prst="rect">
            <a:avLst/>
          </a:prstGeom>
        </p:spPr>
      </p:pic>
    </p:spTree>
    <p:extLst>
      <p:ext uri="{BB962C8B-B14F-4D97-AF65-F5344CB8AC3E}">
        <p14:creationId xmlns:p14="http://schemas.microsoft.com/office/powerpoint/2010/main" val="1974068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Median Vth and Vth window</a:t>
            </a:r>
          </a:p>
        </p:txBody>
      </p:sp>
      <p:sp>
        <p:nvSpPr>
          <p:cNvPr id="3" name="Content Placeholder 2"/>
          <p:cNvSpPr>
            <a:spLocks noGrp="1"/>
          </p:cNvSpPr>
          <p:nvPr>
            <p:ph idx="1"/>
          </p:nvPr>
        </p:nvSpPr>
        <p:spPr>
          <a:xfrm>
            <a:off x="1185304" y="4517572"/>
            <a:ext cx="10375904" cy="859007"/>
          </a:xfrm>
        </p:spPr>
        <p:txBody>
          <a:bodyPr/>
          <a:lstStyle/>
          <a:p>
            <a:r>
              <a:rPr lang="en-US" dirty="0"/>
              <a:t>FF and Vth window trend</a:t>
            </a:r>
          </a:p>
          <a:p>
            <a:pPr lvl="1"/>
            <a:r>
              <a:rPr lang="en-US" dirty="0"/>
              <a:t>Expected trend for Vth and window from 1C to 2E</a:t>
            </a:r>
          </a:p>
          <a:p>
            <a:pPr lvl="1"/>
            <a:r>
              <a:rPr lang="it-IT" dirty="0"/>
              <a:t>2E </a:t>
            </a:r>
            <a:r>
              <a:rPr lang="it-IT" dirty="0" err="1"/>
              <a:t>strongly</a:t>
            </a:r>
            <a:r>
              <a:rPr lang="it-IT" dirty="0"/>
              <a:t> </a:t>
            </a:r>
            <a:r>
              <a:rPr lang="it-IT" dirty="0" err="1"/>
              <a:t>affected</a:t>
            </a:r>
            <a:r>
              <a:rPr lang="it-IT" dirty="0"/>
              <a:t> by WL-WL shorts </a:t>
            </a:r>
            <a:r>
              <a:rPr lang="it-IT" dirty="0" err="1"/>
              <a:t>even</a:t>
            </a:r>
            <a:r>
              <a:rPr lang="it-IT" dirty="0"/>
              <a:t> on 2xCMOS </a:t>
            </a:r>
            <a:r>
              <a:rPr lang="it-IT" dirty="0" err="1"/>
              <a:t>structure</a:t>
            </a:r>
            <a:endParaRPr lang="en-US" dirty="0"/>
          </a:p>
          <a:p>
            <a:pPr lvl="1"/>
            <a:r>
              <a:rPr lang="it-IT" dirty="0" err="1"/>
              <a:t>Completely</a:t>
            </a:r>
            <a:r>
              <a:rPr lang="it-IT" dirty="0"/>
              <a:t> </a:t>
            </a:r>
            <a:r>
              <a:rPr lang="it-IT" dirty="0" err="1"/>
              <a:t>unexpected</a:t>
            </a:r>
            <a:r>
              <a:rPr lang="it-IT" dirty="0"/>
              <a:t> </a:t>
            </a:r>
            <a:r>
              <a:rPr lang="it-IT" dirty="0" err="1"/>
              <a:t>behaviour</a:t>
            </a:r>
            <a:r>
              <a:rPr lang="it-IT" dirty="0"/>
              <a:t> for 3E</a:t>
            </a:r>
            <a:endParaRPr lang="en-US" dirty="0"/>
          </a:p>
          <a:p>
            <a:pPr lvl="1"/>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7" name="Text Placeholder 6"/>
          <p:cNvSpPr>
            <a:spLocks noGrp="1"/>
          </p:cNvSpPr>
          <p:nvPr>
            <p:ph type="body" sz="quarter" idx="14"/>
          </p:nvPr>
        </p:nvSpPr>
        <p:spPr/>
        <p:txBody>
          <a:bodyPr/>
          <a:lstStyle/>
          <a:p>
            <a:endParaRPr lang="en-US"/>
          </a:p>
        </p:txBody>
      </p:sp>
      <p:pic>
        <p:nvPicPr>
          <p:cNvPr id="4" name="Picture 3"/>
          <p:cNvPicPr>
            <a:picLocks noChangeAspect="1"/>
          </p:cNvPicPr>
          <p:nvPr/>
        </p:nvPicPr>
        <p:blipFill>
          <a:blip r:embed="rId2"/>
          <a:stretch>
            <a:fillRect/>
          </a:stretch>
        </p:blipFill>
        <p:spPr>
          <a:xfrm>
            <a:off x="1048144" y="1273466"/>
            <a:ext cx="4610100" cy="2750820"/>
          </a:xfrm>
          <a:prstGeom prst="rect">
            <a:avLst/>
          </a:prstGeom>
        </p:spPr>
      </p:pic>
      <p:pic>
        <p:nvPicPr>
          <p:cNvPr id="9" name="Picture 8"/>
          <p:cNvPicPr>
            <a:picLocks noChangeAspect="1"/>
          </p:cNvPicPr>
          <p:nvPr/>
        </p:nvPicPr>
        <p:blipFill>
          <a:blip r:embed="rId3"/>
          <a:stretch>
            <a:fillRect/>
          </a:stretch>
        </p:blipFill>
        <p:spPr>
          <a:xfrm>
            <a:off x="6103258" y="1273466"/>
            <a:ext cx="5059680" cy="2750820"/>
          </a:xfrm>
          <a:prstGeom prst="rect">
            <a:avLst/>
          </a:prstGeom>
        </p:spPr>
      </p:pic>
    </p:spTree>
    <p:extLst>
      <p:ext uri="{BB962C8B-B14F-4D97-AF65-F5344CB8AC3E}">
        <p14:creationId xmlns:p14="http://schemas.microsoft.com/office/powerpoint/2010/main" val="331907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distribution spread and SNR</a:t>
            </a:r>
          </a:p>
        </p:txBody>
      </p:sp>
      <p:sp>
        <p:nvSpPr>
          <p:cNvPr id="3" name="Content Placeholder 2"/>
          <p:cNvSpPr>
            <a:spLocks noGrp="1"/>
          </p:cNvSpPr>
          <p:nvPr>
            <p:ph idx="1"/>
          </p:nvPr>
        </p:nvSpPr>
        <p:spPr>
          <a:xfrm>
            <a:off x="1185304" y="4916548"/>
            <a:ext cx="10375904" cy="859007"/>
          </a:xfrm>
        </p:spPr>
        <p:txBody>
          <a:bodyPr/>
          <a:lstStyle/>
          <a:p>
            <a:r>
              <a:rPr lang="en-US" dirty="0"/>
              <a:t>Sigma on 2E is affected by poor statistics due to WL-WL short issue</a:t>
            </a:r>
          </a:p>
          <a:p>
            <a:pPr lvl="1"/>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7</a:t>
            </a:fld>
            <a:endParaRPr lang="en-US" dirty="0"/>
          </a:p>
        </p:txBody>
      </p:sp>
      <p:sp>
        <p:nvSpPr>
          <p:cNvPr id="7" name="Text Placeholder 6"/>
          <p:cNvSpPr>
            <a:spLocks noGrp="1"/>
          </p:cNvSpPr>
          <p:nvPr>
            <p:ph type="body" sz="quarter" idx="14"/>
          </p:nvPr>
        </p:nvSpPr>
        <p:spPr/>
        <p:txBody>
          <a:bodyPr/>
          <a:lstStyle/>
          <a:p>
            <a:endParaRPr lang="en-US"/>
          </a:p>
        </p:txBody>
      </p:sp>
      <p:pic>
        <p:nvPicPr>
          <p:cNvPr id="8" name="Picture 7"/>
          <p:cNvPicPr>
            <a:picLocks noChangeAspect="1"/>
          </p:cNvPicPr>
          <p:nvPr/>
        </p:nvPicPr>
        <p:blipFill>
          <a:blip r:embed="rId2"/>
          <a:stretch>
            <a:fillRect/>
          </a:stretch>
        </p:blipFill>
        <p:spPr>
          <a:xfrm>
            <a:off x="566816" y="1257323"/>
            <a:ext cx="5806440" cy="3208020"/>
          </a:xfrm>
          <a:prstGeom prst="rect">
            <a:avLst/>
          </a:prstGeom>
        </p:spPr>
      </p:pic>
      <p:pic>
        <p:nvPicPr>
          <p:cNvPr id="9" name="Picture 8"/>
          <p:cNvPicPr>
            <a:picLocks noChangeAspect="1"/>
          </p:cNvPicPr>
          <p:nvPr/>
        </p:nvPicPr>
        <p:blipFill>
          <a:blip r:embed="rId3"/>
          <a:stretch>
            <a:fillRect/>
          </a:stretch>
        </p:blipFill>
        <p:spPr>
          <a:xfrm>
            <a:off x="6617970" y="1489733"/>
            <a:ext cx="5052060" cy="2743200"/>
          </a:xfrm>
          <a:prstGeom prst="rect">
            <a:avLst/>
          </a:prstGeom>
        </p:spPr>
      </p:pic>
    </p:spTree>
    <p:extLst>
      <p:ext uri="{BB962C8B-B14F-4D97-AF65-F5344CB8AC3E}">
        <p14:creationId xmlns:p14="http://schemas.microsoft.com/office/powerpoint/2010/main" val="3402864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programming Vth window</a:t>
            </a:r>
          </a:p>
        </p:txBody>
      </p:sp>
      <p:sp>
        <p:nvSpPr>
          <p:cNvPr id="3" name="Content Placeholder 2"/>
          <p:cNvSpPr>
            <a:spLocks noGrp="1"/>
          </p:cNvSpPr>
          <p:nvPr>
            <p:ph idx="1"/>
          </p:nvPr>
        </p:nvSpPr>
        <p:spPr>
          <a:xfrm>
            <a:off x="1185304" y="4853748"/>
            <a:ext cx="10375904" cy="859007"/>
          </a:xfrm>
        </p:spPr>
        <p:txBody>
          <a:bodyPr/>
          <a:lstStyle/>
          <a:p>
            <a:r>
              <a:rPr lang="en-US" dirty="0"/>
              <a:t>Programming Vth window trend</a:t>
            </a:r>
          </a:p>
          <a:p>
            <a:pPr lvl="1"/>
            <a:r>
              <a:rPr lang="en-US" dirty="0"/>
              <a:t>Expected trend from 1C to 2E</a:t>
            </a:r>
          </a:p>
          <a:p>
            <a:pPr lvl="1"/>
            <a:r>
              <a:rPr lang="en-US" dirty="0"/>
              <a:t>Completely unexpected behavior for 3E (low offset and low programming windows)</a:t>
            </a:r>
          </a:p>
          <a:p>
            <a:pPr lvl="1"/>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8</a:t>
            </a:fld>
            <a:endParaRPr lang="en-US" dirty="0"/>
          </a:p>
        </p:txBody>
      </p:sp>
      <p:sp>
        <p:nvSpPr>
          <p:cNvPr id="7" name="Text Placeholder 6"/>
          <p:cNvSpPr>
            <a:spLocks noGrp="1"/>
          </p:cNvSpPr>
          <p:nvPr>
            <p:ph type="body" sz="quarter" idx="14"/>
          </p:nvPr>
        </p:nvSpPr>
        <p:spPr/>
        <p:txBody>
          <a:bodyPr/>
          <a:lstStyle/>
          <a:p>
            <a:endParaRPr lang="en-US"/>
          </a:p>
        </p:txBody>
      </p:sp>
      <p:pic>
        <p:nvPicPr>
          <p:cNvPr id="6" name="Picture 5"/>
          <p:cNvPicPr>
            <a:picLocks noChangeAspect="1"/>
          </p:cNvPicPr>
          <p:nvPr/>
        </p:nvPicPr>
        <p:blipFill>
          <a:blip r:embed="rId2"/>
          <a:stretch>
            <a:fillRect/>
          </a:stretch>
        </p:blipFill>
        <p:spPr>
          <a:xfrm>
            <a:off x="3395799" y="1460152"/>
            <a:ext cx="5052060" cy="2743200"/>
          </a:xfrm>
          <a:prstGeom prst="rect">
            <a:avLst/>
          </a:prstGeom>
        </p:spPr>
      </p:pic>
    </p:spTree>
    <p:extLst>
      <p:ext uri="{BB962C8B-B14F-4D97-AF65-F5344CB8AC3E}">
        <p14:creationId xmlns:p14="http://schemas.microsoft.com/office/powerpoint/2010/main" val="2180908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new lot vs. 2-step CD--</a:t>
            </a:r>
          </a:p>
        </p:txBody>
      </p:sp>
      <p:sp>
        <p:nvSpPr>
          <p:cNvPr id="3" name="Content Placeholder 2"/>
          <p:cNvSpPr>
            <a:spLocks noGrp="1"/>
          </p:cNvSpPr>
          <p:nvPr>
            <p:ph idx="1"/>
          </p:nvPr>
        </p:nvSpPr>
        <p:spPr>
          <a:xfrm>
            <a:off x="910984" y="4702451"/>
            <a:ext cx="10375904" cy="793693"/>
          </a:xfrm>
        </p:spPr>
        <p:txBody>
          <a:bodyPr/>
          <a:lstStyle/>
          <a:p>
            <a:r>
              <a:rPr lang="en-US" dirty="0"/>
              <a:t>Rev5 op1 cell behaves as expected</a:t>
            </a:r>
          </a:p>
          <a:p>
            <a:r>
              <a:rPr lang="en-US" dirty="0"/>
              <a:t>Rev5 op1 shows potentially +400mV of negative reading Vth window</a:t>
            </a:r>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9</a:t>
            </a:fld>
            <a:endParaRPr lang="en-US" dirty="0"/>
          </a:p>
        </p:txBody>
      </p:sp>
      <p:sp>
        <p:nvSpPr>
          <p:cNvPr id="7" name="Text Placeholder 6"/>
          <p:cNvSpPr>
            <a:spLocks noGrp="1"/>
          </p:cNvSpPr>
          <p:nvPr>
            <p:ph type="body" sz="quarter" idx="14"/>
          </p:nvPr>
        </p:nvSpPr>
        <p:spPr/>
        <p:txBody>
          <a:bodyPr/>
          <a:lstStyle/>
          <a:p>
            <a:endParaRPr lang="en-US"/>
          </a:p>
        </p:txBody>
      </p:sp>
      <p:pic>
        <p:nvPicPr>
          <p:cNvPr id="8" name="Picture 7"/>
          <p:cNvPicPr>
            <a:picLocks noChangeAspect="1"/>
          </p:cNvPicPr>
          <p:nvPr/>
        </p:nvPicPr>
        <p:blipFill>
          <a:blip r:embed="rId2"/>
          <a:stretch>
            <a:fillRect/>
          </a:stretch>
        </p:blipFill>
        <p:spPr>
          <a:xfrm>
            <a:off x="1384301" y="1574618"/>
            <a:ext cx="4610100" cy="2750820"/>
          </a:xfrm>
          <a:prstGeom prst="rect">
            <a:avLst/>
          </a:prstGeom>
        </p:spPr>
      </p:pic>
      <p:pic>
        <p:nvPicPr>
          <p:cNvPr id="10" name="Picture 9"/>
          <p:cNvPicPr>
            <a:picLocks noChangeAspect="1"/>
          </p:cNvPicPr>
          <p:nvPr/>
        </p:nvPicPr>
        <p:blipFill>
          <a:blip r:embed="rId3"/>
          <a:stretch>
            <a:fillRect/>
          </a:stretch>
        </p:blipFill>
        <p:spPr>
          <a:xfrm>
            <a:off x="6607085" y="1565747"/>
            <a:ext cx="5052060" cy="2743200"/>
          </a:xfrm>
          <a:prstGeom prst="rect">
            <a:avLst/>
          </a:prstGeom>
        </p:spPr>
      </p:pic>
      <p:cxnSp>
        <p:nvCxnSpPr>
          <p:cNvPr id="12" name="Straight Connector 11"/>
          <p:cNvCxnSpPr/>
          <p:nvPr/>
        </p:nvCxnSpPr>
        <p:spPr>
          <a:xfrm>
            <a:off x="4299857" y="2057400"/>
            <a:ext cx="0" cy="1545771"/>
          </a:xfrm>
          <a:prstGeom prst="line">
            <a:avLst/>
          </a:prstGeom>
          <a:ln w="38100">
            <a:solidFill>
              <a:srgbClr val="FF0000"/>
            </a:solidFill>
            <a:prstDash val="dash"/>
          </a:ln>
        </p:spPr>
        <p:style>
          <a:lnRef idx="1">
            <a:schemeClr val="accent3"/>
          </a:lnRef>
          <a:fillRef idx="0">
            <a:schemeClr val="accent3"/>
          </a:fillRef>
          <a:effectRef idx="0">
            <a:schemeClr val="accent3"/>
          </a:effectRef>
          <a:fontRef idx="minor">
            <a:schemeClr val="tx1"/>
          </a:fontRef>
        </p:style>
      </p:cxnSp>
      <p:cxnSp>
        <p:nvCxnSpPr>
          <p:cNvPr id="15" name="Straight Connector 14"/>
          <p:cNvCxnSpPr/>
          <p:nvPr/>
        </p:nvCxnSpPr>
        <p:spPr>
          <a:xfrm>
            <a:off x="9862457" y="2057399"/>
            <a:ext cx="0" cy="1545771"/>
          </a:xfrm>
          <a:prstGeom prst="line">
            <a:avLst/>
          </a:prstGeom>
          <a:ln w="38100">
            <a:solidFill>
              <a:srgbClr val="FF0000"/>
            </a:solidFill>
            <a:prstDash val="dash"/>
          </a:ln>
        </p:spPr>
        <p:style>
          <a:lnRef idx="1">
            <a:schemeClr val="accent3"/>
          </a:lnRef>
          <a:fillRef idx="0">
            <a:schemeClr val="accent3"/>
          </a:fillRef>
          <a:effectRef idx="0">
            <a:schemeClr val="accent3"/>
          </a:effectRef>
          <a:fontRef idx="minor">
            <a:schemeClr val="tx1"/>
          </a:fontRef>
        </p:style>
      </p:cxnSp>
      <p:sp>
        <p:nvSpPr>
          <p:cNvPr id="16" name="TextBox 15"/>
          <p:cNvSpPr txBox="1"/>
          <p:nvPr/>
        </p:nvSpPr>
        <p:spPr>
          <a:xfrm>
            <a:off x="4423213" y="1926594"/>
            <a:ext cx="1447832" cy="261610"/>
          </a:xfrm>
          <a:prstGeom prst="rect">
            <a:avLst/>
          </a:prstGeom>
          <a:noFill/>
        </p:spPr>
        <p:txBody>
          <a:bodyPr wrap="none" rtlCol="0">
            <a:spAutoFit/>
          </a:bodyPr>
          <a:lstStyle/>
          <a:p>
            <a:r>
              <a:rPr lang="it-IT" sz="1100" b="1" dirty="0" err="1">
                <a:latin typeface="Segoe UI" panose="020B0502040204020203" pitchFamily="34" charset="0"/>
                <a:cs typeface="Segoe UI" panose="020B0502040204020203" pitchFamily="34" charset="0"/>
              </a:rPr>
              <a:t>Straigth</a:t>
            </a:r>
            <a:r>
              <a:rPr lang="it-IT" sz="1100" b="1" dirty="0">
                <a:latin typeface="Segoe UI" panose="020B0502040204020203" pitchFamily="34" charset="0"/>
                <a:cs typeface="Segoe UI" panose="020B0502040204020203" pitchFamily="34" charset="0"/>
              </a:rPr>
              <a:t> WL </a:t>
            </a:r>
            <a:r>
              <a:rPr lang="it-IT" sz="1100" b="1" dirty="0" err="1">
                <a:latin typeface="Segoe UI" panose="020B0502040204020203" pitchFamily="34" charset="0"/>
                <a:cs typeface="Segoe UI" panose="020B0502040204020203" pitchFamily="34" charset="0"/>
              </a:rPr>
              <a:t>profile</a:t>
            </a:r>
            <a:endParaRPr lang="en-US" sz="1100" b="1" dirty="0" err="1">
              <a:latin typeface="Segoe UI" panose="020B0502040204020203" pitchFamily="34" charset="0"/>
              <a:cs typeface="Segoe UI" panose="020B0502040204020203" pitchFamily="34" charset="0"/>
            </a:endParaRPr>
          </a:p>
        </p:txBody>
      </p:sp>
      <p:sp>
        <p:nvSpPr>
          <p:cNvPr id="17" name="TextBox 16"/>
          <p:cNvSpPr txBox="1"/>
          <p:nvPr/>
        </p:nvSpPr>
        <p:spPr>
          <a:xfrm>
            <a:off x="10036885" y="1926594"/>
            <a:ext cx="1447832" cy="261610"/>
          </a:xfrm>
          <a:prstGeom prst="rect">
            <a:avLst/>
          </a:prstGeom>
          <a:noFill/>
        </p:spPr>
        <p:txBody>
          <a:bodyPr wrap="none" rtlCol="0">
            <a:spAutoFit/>
          </a:bodyPr>
          <a:lstStyle/>
          <a:p>
            <a:r>
              <a:rPr lang="it-IT" sz="1100" b="1" dirty="0" err="1">
                <a:latin typeface="Segoe UI" panose="020B0502040204020203" pitchFamily="34" charset="0"/>
                <a:cs typeface="Segoe UI" panose="020B0502040204020203" pitchFamily="34" charset="0"/>
              </a:rPr>
              <a:t>Straigth</a:t>
            </a:r>
            <a:r>
              <a:rPr lang="it-IT" sz="1100" b="1" dirty="0">
                <a:latin typeface="Segoe UI" panose="020B0502040204020203" pitchFamily="34" charset="0"/>
                <a:cs typeface="Segoe UI" panose="020B0502040204020203" pitchFamily="34" charset="0"/>
              </a:rPr>
              <a:t> WL </a:t>
            </a:r>
            <a:r>
              <a:rPr lang="it-IT" sz="1100" b="1" dirty="0" err="1">
                <a:latin typeface="Segoe UI" panose="020B0502040204020203" pitchFamily="34" charset="0"/>
                <a:cs typeface="Segoe UI" panose="020B0502040204020203" pitchFamily="34" charset="0"/>
              </a:rPr>
              <a:t>profile</a:t>
            </a:r>
            <a:endParaRPr lang="en-US" sz="1100" b="1" dirty="0" err="1">
              <a:latin typeface="Segoe UI" panose="020B0502040204020203" pitchFamily="34" charset="0"/>
              <a:cs typeface="Segoe UI" panose="020B0502040204020203" pitchFamily="34" charset="0"/>
            </a:endParaRPr>
          </a:p>
        </p:txBody>
      </p:sp>
      <p:cxnSp>
        <p:nvCxnSpPr>
          <p:cNvPr id="19" name="Straight Arrow Connector 18"/>
          <p:cNvCxnSpPr/>
          <p:nvPr/>
        </p:nvCxnSpPr>
        <p:spPr>
          <a:xfrm flipH="1" flipV="1">
            <a:off x="8585200" y="2139950"/>
            <a:ext cx="2452915" cy="516164"/>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176788308"/>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Corporate (16x9 aspect ratio).potx" id="{1E87929D-3B4D-4C68-B1D8-F2DF55D47466}" vid="{98D62B80-7A8C-47B1-BC07-BEFA0CD407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6DF4DBD-934E-486A-8D51-2F6EE95F0D53}"/>
</file>

<file path=customXml/itemProps2.xml><?xml version="1.0" encoding="utf-8"?>
<ds:datastoreItem xmlns:ds="http://schemas.openxmlformats.org/officeDocument/2006/customXml" ds:itemID="{6FC0E4E1-7E65-4368-B444-391905638176}"/>
</file>

<file path=customXml/itemProps3.xml><?xml version="1.0" encoding="utf-8"?>
<ds:datastoreItem xmlns:ds="http://schemas.openxmlformats.org/officeDocument/2006/customXml" ds:itemID="{64266BB0-8DC7-4598-8491-156BD2E43FD2}"/>
</file>

<file path=customXml/itemProps4.xml><?xml version="1.0" encoding="utf-8"?>
<ds:datastoreItem xmlns:ds="http://schemas.openxmlformats.org/officeDocument/2006/customXml" ds:itemID="{6FC0E4E1-7E65-4368-B444-3919056381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Corporate (16x9 aspect ratio)</Template>
  <TotalTime>0</TotalTime>
  <Words>469</Words>
  <Application>Microsoft Office PowerPoint</Application>
  <PresentationFormat>Widescreen</PresentationFormat>
  <Paragraphs>113</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Segoe UI</vt:lpstr>
      <vt:lpstr>Segoe UI Semibold</vt:lpstr>
      <vt:lpstr>Wingdings</vt:lpstr>
      <vt:lpstr>Micron Nov-2015</vt:lpstr>
      <vt:lpstr>SSM Rev5 opener -  0176312.013</vt:lpstr>
      <vt:lpstr>SSM WSiN elimination -  0176312.013 </vt:lpstr>
      <vt:lpstr>Lot trials</vt:lpstr>
      <vt:lpstr>Param testing: R2R and C2C</vt:lpstr>
      <vt:lpstr>FF and OCL I-V curves</vt:lpstr>
      <vt:lpstr>2xCMOS data: Median Vth and Vth window</vt:lpstr>
      <vt:lpstr>2xCMOS data: distribution spread and SNR</vt:lpstr>
      <vt:lpstr>2xCMOS data: programming Vth window</vt:lpstr>
      <vt:lpstr>2xCMOS data: new lot vs. 2-step CD--</vt:lpstr>
      <vt:lpstr>SR71B testing</vt:lpstr>
      <vt:lpstr>Distributions</vt:lpstr>
      <vt:lpstr>Median Vt and drift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SSM_Rev5_opener</dc:title>
  <dc:creator/>
  <cp:lastModifiedBy/>
  <cp:revision>1</cp:revision>
  <dcterms:created xsi:type="dcterms:W3CDTF">2015-10-15T20:06:16Z</dcterms:created>
  <dcterms:modified xsi:type="dcterms:W3CDTF">2018-02-09T10:23:07Z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_dlc_DocIdItemGuid">
    <vt:lpwstr>6e04d748-1d7a-4e92-85d9-cc60e1f970b4</vt:lpwstr>
  </property>
  <property fmtid="{D5CDD505-2E9C-101B-9397-08002B2CF9AE}" pid="4" name="CRCTerms">
    <vt:lpwstr>26;#Corporate PPTX Template|ba00464a-8f52-4532-b736-ef3f974243a8</vt:lpwstr>
  </property>
</Properties>
</file>