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7" r:id="rId6"/>
  </p:sldMasterIdLst>
  <p:notesMasterIdLst>
    <p:notesMasterId r:id="rId18"/>
  </p:notesMasterIdLst>
  <p:sldIdLst>
    <p:sldId id="257" r:id="rId7"/>
    <p:sldId id="256" r:id="rId8"/>
    <p:sldId id="259" r:id="rId9"/>
    <p:sldId id="271" r:id="rId10"/>
    <p:sldId id="265" r:id="rId11"/>
    <p:sldId id="261" r:id="rId12"/>
    <p:sldId id="270" r:id="rId13"/>
    <p:sldId id="262" r:id="rId14"/>
    <p:sldId id="263" r:id="rId15"/>
    <p:sldId id="264" r:id="rId16"/>
    <p:sldId id="258" r:id="rId17"/>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71C5E8"/>
    <a:srgbClr val="0077C8"/>
    <a:srgbClr val="0090DA"/>
    <a:srgbClr val="00A3E1"/>
    <a:srgbClr val="58595B"/>
    <a:srgbClr val="808285"/>
    <a:srgbClr val="A7A9AC"/>
    <a:srgbClr val="D1D3D4"/>
    <a:srgbClr val="B7D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401" autoAdjust="0"/>
  </p:normalViewPr>
  <p:slideViewPr>
    <p:cSldViewPr snapToGrid="0">
      <p:cViewPr varScale="1">
        <p:scale>
          <a:sx n="90" d="100"/>
          <a:sy n="90" d="100"/>
        </p:scale>
        <p:origin x="576" y="90"/>
      </p:cViewPr>
      <p:guideLst>
        <p:guide orient="horz" pos="3264"/>
        <p:guide pos="5760"/>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22" Type="http://schemas.openxmlformats.org/officeDocument/2006/relationships/tableStyles" Target="tableStyles.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850BF96A-CBBD-4CCF-8C87-6E114B9E4329}" type="datetimeFigureOut">
              <a:rPr lang="en-US" smtClean="0"/>
              <a:t>2/7/2018</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3 Image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4145280" y="0"/>
            <a:ext cx="804672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4EB1424B-7430-471C-83C4-549E510B5395}" type="datetime4">
              <a:rPr lang="en-US" smtClean="0"/>
              <a:t>February 7,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64931034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80216B39-F66D-478D-B884-A0FF9D616316}" type="datetime4">
              <a:rPr lang="en-US" smtClean="0"/>
              <a:t>February 7,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D9C12826-C929-4EC1-A034-DDD33446EFCD}" type="datetime4">
              <a:rPr lang="en-US" smtClean="0"/>
              <a:t>February 7,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12DB95A8-C6B4-4D55-B432-1FF1EC598499}" type="datetime4">
              <a:rPr lang="en-US" smtClean="0"/>
              <a:t>February 7,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310551" y="362309"/>
            <a:ext cx="5601239"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BD81F6B-C008-4C66-BD61-4BBE687FC954}" type="datetime4">
              <a:rPr lang="en-US" smtClean="0"/>
              <a:t>February 7,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FBD81F6B-C008-4C66-BD61-4BBE687FC954}" type="datetime4">
              <a:rPr lang="en-US" smtClean="0"/>
              <a:t>February 7,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4093E5C-7864-407C-B367-5EB9F0C09B04}" type="datetime4">
              <a:rPr lang="en-US" smtClean="0"/>
              <a:t>February 7,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6407739F-E5A9-4C4E-9862-98AE093A9D7C}" type="datetime4">
              <a:rPr lang="en-US" smtClean="0"/>
              <a:t>February 7,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2B487-134E-4CC1-93B3-82A2499700CB}" type="datetime4">
              <a:rPr lang="en-US" smtClean="0"/>
              <a:t>February 7,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5D5931-D28E-49EC-9CBE-641A4D9DA4F7}" type="datetime4">
              <a:rPr lang="en-US" smtClean="0"/>
              <a:t>February 7,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2C7D8E-04EF-4276-93BE-9A54B0F3CC5E}" type="datetime4">
              <a:rPr lang="en-US" smtClean="0"/>
              <a:t>February 7,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81F6B-C008-4C66-BD61-4BBE687FC954}" type="datetime4">
              <a:rPr lang="en-US" smtClean="0"/>
              <a:t>February 7,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91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9487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420C9-E3A0-4192-ACC4-920368377286}" type="datetime4">
              <a:rPr lang="en-US" smtClean="0"/>
              <a:t>February 7,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586430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927051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80A1F0D-9D48-4EDD-93BE-F8C473D06BE9}" type="datetime4">
              <a:rPr lang="en-US" smtClean="0"/>
              <a:t>February 7,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3817BACB-9387-4885-8B66-8D912C18727B}" type="datetime4">
              <a:rPr lang="en-US" smtClean="0"/>
              <a:t>February 7,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BD81F6B-C008-4C66-BD61-4BBE687FC954}" type="datetime4">
              <a:rPr lang="en-US" smtClean="0"/>
              <a:pPr/>
              <a:t>February 7,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FBD81F6B-C008-4C66-BD61-4BBE687FC954}" type="datetime4">
              <a:rPr lang="en-US" smtClean="0"/>
              <a:t>February 7,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FF8E76A1-C759-4A05-82F0-D02F4D24734F}" type="datetime4">
              <a:rPr lang="en-US" smtClean="0"/>
              <a:t>February 7,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00222DAE-BC52-44EA-BB87-16305683862E}" type="datetime4">
              <a:rPr lang="en-US" smtClean="0"/>
              <a:t>February 7,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Vertical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6096000" y="0"/>
            <a:ext cx="609600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10551" y="362309"/>
            <a:ext cx="5601239" cy="6038491"/>
          </a:xfrm>
        </p:spPr>
        <p:txBody>
          <a:bodyPr anchor="ctr">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6363543" y="362310"/>
            <a:ext cx="5552231" cy="6038490"/>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
        <p:nvSpPr>
          <p:cNvPr id="10" name="Date Placeholder 2"/>
          <p:cNvSpPr>
            <a:spLocks noGrp="1"/>
          </p:cNvSpPr>
          <p:nvPr>
            <p:ph type="dt" sz="half" idx="16"/>
          </p:nvPr>
        </p:nvSpPr>
        <p:spPr>
          <a:xfrm>
            <a:off x="6363543" y="6412007"/>
            <a:ext cx="1710155" cy="365125"/>
          </a:xfrm>
        </p:spPr>
        <p:txBody>
          <a:bodyPr/>
          <a:lstStyle>
            <a:lvl1pPr algn="l">
              <a:defRPr/>
            </a:lvl1pPr>
          </a:lstStyle>
          <a:p>
            <a:fld id="{C2D750BE-7BF8-418F-A307-BC5A93F9A190}" type="datetime4">
              <a:rPr lang="en-US" smtClean="0"/>
              <a:t>February 7, 2018</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322198520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7.xml"/><Relationship Id="rId7"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FBD81F6B-C008-4C66-BD61-4BBE687FC954}" type="datetime4">
              <a:rPr lang="en-US" smtClean="0"/>
              <a:t>February 7,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1" r:id="rId9"/>
    <p:sldLayoutId id="2147483697" r:id="rId10"/>
    <p:sldLayoutId id="2147483698" r:id="rId11"/>
    <p:sldLayoutId id="2147483692" r:id="rId12"/>
    <p:sldLayoutId id="2147483693" r:id="rId13"/>
    <p:sldLayoutId id="2147483695" r:id="rId14"/>
    <p:sldLayoutId id="2147483696" r:id="rId15"/>
    <p:sldLayoutId id="2147483672" r:id="rId16"/>
    <p:sldLayoutId id="2147483652" r:id="rId17"/>
    <p:sldLayoutId id="2147483668" r:id="rId18"/>
    <p:sldLayoutId id="2147483671" r:id="rId19"/>
    <p:sldLayoutId id="2147483654" r:id="rId20"/>
    <p:sldLayoutId id="2147483675" r:id="rId21"/>
    <p:sldLayoutId id="2147483655" r:id="rId22"/>
    <p:sldLayoutId id="2147483674" r:id="rId23"/>
    <p:sldLayoutId id="2147483700" r:id="rId24"/>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https://www.micron.com/~/media/brand-portal/brand-portal-logos/micron-logo_blue_rgb.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10896600" y="6470119"/>
            <a:ext cx="914400" cy="248898"/>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3F1D63C9-FED7-4316-973C-E2599C7A9F93}" type="datetime4">
              <a:rPr lang="en-US" smtClean="0"/>
              <a:t>February 7,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0.xml"/><Relationship Id="rId4" Type="http://schemas.openxmlformats.org/officeDocument/2006/relationships/image" Target="../media/image15.emf"/></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0024692 SR71B</a:t>
            </a:r>
          </a:p>
        </p:txBody>
      </p:sp>
    </p:spTree>
    <p:extLst>
      <p:ext uri="{BB962C8B-B14F-4D97-AF65-F5344CB8AC3E}">
        <p14:creationId xmlns:p14="http://schemas.microsoft.com/office/powerpoint/2010/main" val="1770666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10</a:t>
            </a:fld>
            <a:endParaRPr lang="en-US"/>
          </a:p>
        </p:txBody>
      </p:sp>
      <p:sp>
        <p:nvSpPr>
          <p:cNvPr id="5" name="Content Placeholder 5"/>
          <p:cNvSpPr txBox="1">
            <a:spLocks/>
          </p:cNvSpPr>
          <p:nvPr/>
        </p:nvSpPr>
        <p:spPr>
          <a:xfrm>
            <a:off x="838200" y="1150089"/>
            <a:ext cx="10146957" cy="4729163"/>
          </a:xfrm>
          <a:prstGeom prst="rect">
            <a:avLst/>
          </a:prstGeom>
        </p:spPr>
        <p:txBody>
          <a:bodyPr/>
          <a:lst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With a more As-poor alloy (replaced by Ge or In), it is confirmed that Reset </a:t>
            </a:r>
            <a:r>
              <a:rPr lang="en-US" sz="2000" dirty="0" err="1"/>
              <a:t>Vt</a:t>
            </a:r>
            <a:r>
              <a:rPr lang="en-US" sz="2000" dirty="0"/>
              <a:t> gets higher, and a larger median window can be achieved</a:t>
            </a:r>
          </a:p>
          <a:p>
            <a:r>
              <a:rPr lang="en-US" sz="2000" dirty="0"/>
              <a:t>Together with larger window, a larger reset drift is obtained with a possible enlargement of the window until 10s. When this happens, then long time drift shows a realignment of set and reset drift slope, and the window is maintained</a:t>
            </a:r>
          </a:p>
          <a:p>
            <a:r>
              <a:rPr lang="en-US" sz="2000" dirty="0"/>
              <a:t>K* alloys here show a larger set drift </a:t>
            </a:r>
            <a:r>
              <a:rPr lang="en-US" sz="2000" dirty="0" err="1"/>
              <a:t>wrt</a:t>
            </a:r>
            <a:r>
              <a:rPr lang="en-US" sz="2000" dirty="0"/>
              <a:t> POR alloy (not confirming data from lot 0173982). Results here are more in line with S26A probe, and one possible explanation is that they are driven by different electrical testing (A0 vs A1).</a:t>
            </a:r>
            <a:br>
              <a:rPr lang="en-US" sz="2000" dirty="0"/>
            </a:br>
            <a:r>
              <a:rPr lang="en-US" sz="2000" dirty="0"/>
              <a:t>In this picture, A0 electrical testing is closer to S26A testing than A1</a:t>
            </a:r>
          </a:p>
          <a:p>
            <a:r>
              <a:rPr lang="en-US" sz="2000" dirty="0"/>
              <a:t>This lot confirms very good improvement in distribution sigma for In-SAG vs Si-SAG alloy</a:t>
            </a:r>
          </a:p>
        </p:txBody>
      </p:sp>
    </p:spTree>
    <p:extLst>
      <p:ext uri="{BB962C8B-B14F-4D97-AF65-F5344CB8AC3E}">
        <p14:creationId xmlns:p14="http://schemas.microsoft.com/office/powerpoint/2010/main" val="2489412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831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Summary</a:t>
            </a:r>
          </a:p>
        </p:txBody>
      </p:sp>
      <p:sp>
        <p:nvSpPr>
          <p:cNvPr id="6" name="Content Placeholder 5"/>
          <p:cNvSpPr>
            <a:spLocks noGrp="1"/>
          </p:cNvSpPr>
          <p:nvPr>
            <p:ph sz="half" idx="1"/>
          </p:nvPr>
        </p:nvSpPr>
        <p:spPr>
          <a:xfrm>
            <a:off x="838200" y="993914"/>
            <a:ext cx="10515600" cy="4729163"/>
          </a:xfrm>
        </p:spPr>
        <p:txBody>
          <a:bodyPr/>
          <a:lstStyle/>
          <a:p>
            <a:r>
              <a:rPr lang="en-US" dirty="0"/>
              <a:t>A0 lot, some limitations on testing</a:t>
            </a:r>
          </a:p>
          <a:p>
            <a:r>
              <a:rPr lang="en-US" dirty="0"/>
              <a:t>Only positive reading, some memory effect exploited in window (unbalanced currents)</a:t>
            </a:r>
          </a:p>
        </p:txBody>
      </p:sp>
      <p:sp>
        <p:nvSpPr>
          <p:cNvPr id="7" name="Footer Placeholder 6"/>
          <p:cNvSpPr>
            <a:spLocks noGrp="1"/>
          </p:cNvSpPr>
          <p:nvPr>
            <p:ph type="ftr" sz="quarter" idx="11"/>
          </p:nvPr>
        </p:nvSpPr>
        <p:spPr/>
        <p:txBody>
          <a:bodyPr/>
          <a:lstStyle/>
          <a:p>
            <a:r>
              <a:rPr lang="en-US"/>
              <a:t>Micron Confidential</a:t>
            </a:r>
          </a:p>
        </p:txBody>
      </p:sp>
      <p:sp>
        <p:nvSpPr>
          <p:cNvPr id="8" name="Slide Number Placeholder 7"/>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3846614367"/>
              </p:ext>
            </p:extLst>
          </p:nvPr>
        </p:nvGraphicFramePr>
        <p:xfrm>
          <a:off x="1228442" y="2726676"/>
          <a:ext cx="9898530" cy="3340866"/>
        </p:xfrm>
        <a:graphic>
          <a:graphicData uri="http://schemas.openxmlformats.org/drawingml/2006/table">
            <a:tbl>
              <a:tblPr firstRow="1" bandRow="1">
                <a:tableStyleId>{5C22544A-7EE6-4342-B048-85BDC9FD1C3A}</a:tableStyleId>
              </a:tblPr>
              <a:tblGrid>
                <a:gridCol w="684188">
                  <a:extLst>
                    <a:ext uri="{9D8B030D-6E8A-4147-A177-3AD203B41FA5}">
                      <a16:colId xmlns:a16="http://schemas.microsoft.com/office/drawing/2014/main" val="20000"/>
                    </a:ext>
                  </a:extLst>
                </a:gridCol>
                <a:gridCol w="1052778">
                  <a:extLst>
                    <a:ext uri="{9D8B030D-6E8A-4147-A177-3AD203B41FA5}">
                      <a16:colId xmlns:a16="http://schemas.microsoft.com/office/drawing/2014/main" val="20001"/>
                    </a:ext>
                  </a:extLst>
                </a:gridCol>
                <a:gridCol w="919938">
                  <a:extLst>
                    <a:ext uri="{9D8B030D-6E8A-4147-A177-3AD203B41FA5}">
                      <a16:colId xmlns:a16="http://schemas.microsoft.com/office/drawing/2014/main" val="20002"/>
                    </a:ext>
                  </a:extLst>
                </a:gridCol>
                <a:gridCol w="1023653">
                  <a:extLst>
                    <a:ext uri="{9D8B030D-6E8A-4147-A177-3AD203B41FA5}">
                      <a16:colId xmlns:a16="http://schemas.microsoft.com/office/drawing/2014/main" val="369110604"/>
                    </a:ext>
                  </a:extLst>
                </a:gridCol>
                <a:gridCol w="1083147">
                  <a:extLst>
                    <a:ext uri="{9D8B030D-6E8A-4147-A177-3AD203B41FA5}">
                      <a16:colId xmlns:a16="http://schemas.microsoft.com/office/drawing/2014/main" val="91596857"/>
                    </a:ext>
                  </a:extLst>
                </a:gridCol>
                <a:gridCol w="1022410">
                  <a:extLst>
                    <a:ext uri="{9D8B030D-6E8A-4147-A177-3AD203B41FA5}">
                      <a16:colId xmlns:a16="http://schemas.microsoft.com/office/drawing/2014/main" val="661927939"/>
                    </a:ext>
                  </a:extLst>
                </a:gridCol>
                <a:gridCol w="1022410">
                  <a:extLst>
                    <a:ext uri="{9D8B030D-6E8A-4147-A177-3AD203B41FA5}">
                      <a16:colId xmlns:a16="http://schemas.microsoft.com/office/drawing/2014/main" val="2506403362"/>
                    </a:ext>
                  </a:extLst>
                </a:gridCol>
                <a:gridCol w="1563184">
                  <a:extLst>
                    <a:ext uri="{9D8B030D-6E8A-4147-A177-3AD203B41FA5}">
                      <a16:colId xmlns:a16="http://schemas.microsoft.com/office/drawing/2014/main" val="1213100360"/>
                    </a:ext>
                  </a:extLst>
                </a:gridCol>
                <a:gridCol w="1526822">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 </a:t>
                      </a:r>
                      <a:r>
                        <a:rPr lang="en-US" sz="1800" dirty="0" err="1"/>
                        <a:t>thk</a:t>
                      </a:r>
                      <a:r>
                        <a:rPr lang="en-US" sz="1800" dirty="0"/>
                        <a:t>.</a:t>
                      </a:r>
                    </a:p>
                  </a:txBody>
                  <a:tcPr/>
                </a:tc>
                <a:tc>
                  <a:txBody>
                    <a:bodyPr/>
                    <a:lstStyle/>
                    <a:p>
                      <a:pPr algn="ctr"/>
                      <a:r>
                        <a:rPr lang="it-IT" sz="1800" dirty="0" err="1"/>
                        <a:t>Ge</a:t>
                      </a:r>
                      <a:r>
                        <a:rPr lang="it-IT" sz="1800" dirty="0"/>
                        <a:t>%</a:t>
                      </a:r>
                      <a:endParaRPr lang="en-US" sz="1800" dirty="0"/>
                    </a:p>
                  </a:txBody>
                  <a:tcPr/>
                </a:tc>
                <a:tc>
                  <a:txBody>
                    <a:bodyPr/>
                    <a:lstStyle/>
                    <a:p>
                      <a:pPr algn="ctr"/>
                      <a:r>
                        <a:rPr lang="en-US" sz="1800" dirty="0"/>
                        <a:t>As%</a:t>
                      </a:r>
                    </a:p>
                  </a:txBody>
                  <a:tcPr/>
                </a:tc>
                <a:tc>
                  <a:txBody>
                    <a:bodyPr/>
                    <a:lstStyle/>
                    <a:p>
                      <a:pPr algn="ctr"/>
                      <a:r>
                        <a:rPr lang="it-IT" sz="1800" dirty="0"/>
                        <a:t>Se%</a:t>
                      </a:r>
                      <a:endParaRPr lang="en-US" sz="1800" dirty="0"/>
                    </a:p>
                  </a:txBody>
                  <a:tcPr/>
                </a:tc>
                <a:tc>
                  <a:txBody>
                    <a:bodyPr/>
                    <a:lstStyle/>
                    <a:p>
                      <a:pPr algn="ctr"/>
                      <a:r>
                        <a:rPr lang="it-IT" sz="1800" dirty="0"/>
                        <a:t>In%</a:t>
                      </a:r>
                      <a:endParaRPr lang="en-US" sz="1800" dirty="0"/>
                    </a:p>
                  </a:txBody>
                  <a:tcPr/>
                </a:tc>
                <a:tc>
                  <a:txBody>
                    <a:bodyPr/>
                    <a:lstStyle/>
                    <a:p>
                      <a:pPr algn="ctr"/>
                      <a:r>
                        <a:rPr lang="en-US" sz="1800" dirty="0"/>
                        <a:t>Si%</a:t>
                      </a:r>
                    </a:p>
                  </a:txBody>
                  <a:tcPr/>
                </a:tc>
                <a:tc>
                  <a:txBody>
                    <a:bodyPr/>
                    <a:lstStyle/>
                    <a:p>
                      <a:pPr algn="ctr"/>
                      <a:r>
                        <a:rPr lang="it-IT" sz="1800" dirty="0"/>
                        <a:t>51</a:t>
                      </a:r>
                      <a:r>
                        <a:rPr lang="it-IT" sz="1800" baseline="0" dirty="0"/>
                        <a:t> WL </a:t>
                      </a:r>
                      <a:r>
                        <a:rPr lang="it-IT" sz="1800" baseline="0" dirty="0" err="1"/>
                        <a:t>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b="0" dirty="0">
                          <a:latin typeface="+mn-lt"/>
                        </a:rPr>
                        <a:t>1C</a:t>
                      </a:r>
                    </a:p>
                  </a:txBody>
                  <a:tcPr anchor="ctr"/>
                </a:tc>
                <a:tc>
                  <a:txBody>
                    <a:bodyPr/>
                    <a:lstStyle/>
                    <a:p>
                      <a:pPr algn="ctr"/>
                      <a:r>
                        <a:rPr lang="en-US" sz="1800" b="0" dirty="0">
                          <a:latin typeface="+mn-lt"/>
                        </a:rPr>
                        <a:t>22 ver12</a:t>
                      </a:r>
                    </a:p>
                  </a:txBody>
                  <a:tcPr anchor="ctr"/>
                </a:tc>
                <a:tc>
                  <a:txBody>
                    <a:bodyPr/>
                    <a:lstStyle/>
                    <a:p>
                      <a:pPr algn="ctr"/>
                      <a:r>
                        <a:rPr lang="en-US" sz="1800" b="0" dirty="0">
                          <a:latin typeface="+mn-lt"/>
                        </a:rPr>
                        <a:t>13</a:t>
                      </a:r>
                    </a:p>
                  </a:txBody>
                  <a:tcPr anchor="ctr"/>
                </a:tc>
                <a:tc>
                  <a:txBody>
                    <a:bodyPr/>
                    <a:lstStyle/>
                    <a:p>
                      <a:pPr algn="ctr"/>
                      <a:r>
                        <a:rPr lang="en-US" sz="1800" b="0" dirty="0">
                          <a:latin typeface="+mn-lt"/>
                        </a:rPr>
                        <a:t>30.4</a:t>
                      </a:r>
                    </a:p>
                  </a:txBody>
                  <a:tcPr anchor="ctr"/>
                </a:tc>
                <a:tc>
                  <a:txBody>
                    <a:bodyPr/>
                    <a:lstStyle/>
                    <a:p>
                      <a:pPr algn="ctr"/>
                      <a:r>
                        <a:rPr lang="it-IT" sz="1800" b="0" dirty="0">
                          <a:latin typeface="+mn-lt"/>
                        </a:rPr>
                        <a:t>48.6</a:t>
                      </a:r>
                      <a:endParaRPr lang="en-US" sz="1800" b="0" dirty="0">
                        <a:latin typeface="+mn-lt"/>
                      </a:endParaRPr>
                    </a:p>
                  </a:txBody>
                  <a:tcPr anchor="ctr"/>
                </a:tc>
                <a:tc>
                  <a:txBody>
                    <a:bodyPr/>
                    <a:lstStyle/>
                    <a:p>
                      <a:pPr algn="ctr"/>
                      <a:r>
                        <a:rPr lang="it-IT" sz="1800" b="0" dirty="0">
                          <a:latin typeface="+mn-lt"/>
                        </a:rPr>
                        <a:t>2</a:t>
                      </a:r>
                      <a:endParaRPr lang="en-US" sz="1800" b="0" dirty="0">
                        <a:latin typeface="+mn-lt"/>
                      </a:endParaRPr>
                    </a:p>
                  </a:txBody>
                  <a:tcPr anchor="ctr"/>
                </a:tc>
                <a:tc>
                  <a:txBody>
                    <a:bodyPr/>
                    <a:lstStyle/>
                    <a:p>
                      <a:pPr algn="ctr"/>
                      <a:r>
                        <a:rPr lang="en-US" sz="1800" b="0" dirty="0">
                          <a:latin typeface="+mn-lt"/>
                        </a:rPr>
                        <a:t>6</a:t>
                      </a:r>
                    </a:p>
                  </a:txBody>
                  <a:tcPr anchor="ctr"/>
                </a:tc>
                <a:tc>
                  <a:txBody>
                    <a:bodyPr/>
                    <a:lstStyle/>
                    <a:p>
                      <a:pPr algn="ctr"/>
                      <a:r>
                        <a:rPr lang="en-US" sz="1800" b="0" dirty="0">
                          <a:latin typeface="+mn-lt"/>
                        </a:rPr>
                        <a:t>CD - - </a:t>
                      </a: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5,</a:t>
                      </a:r>
                      <a:r>
                        <a:rPr lang="en-US" sz="1800" b="0" kern="1200" dirty="0">
                          <a:solidFill>
                            <a:srgbClr val="FF0000"/>
                          </a:solidFill>
                          <a:latin typeface="+mn-lt"/>
                          <a:ea typeface="+mn-ea"/>
                          <a:cs typeface="+mn-cs"/>
                        </a:rPr>
                        <a:t>14</a:t>
                      </a:r>
                      <a:r>
                        <a:rPr lang="en-US" sz="1800" b="0" kern="1200" dirty="0">
                          <a:solidFill>
                            <a:schemeClr val="dk1"/>
                          </a:solidFill>
                          <a:latin typeface="+mn-lt"/>
                          <a:ea typeface="+mn-ea"/>
                          <a:cs typeface="+mn-cs"/>
                        </a:rPr>
                        <a:t>,20</a:t>
                      </a:r>
                    </a:p>
                  </a:txBody>
                  <a:tcPr anchor="ctr"/>
                </a:tc>
                <a:extLst>
                  <a:ext uri="{0D108BD9-81ED-4DB2-BD59-A6C34878D82A}">
                    <a16:rowId xmlns:a16="http://schemas.microsoft.com/office/drawing/2014/main" val="10001"/>
                  </a:ext>
                </a:extLst>
              </a:tr>
              <a:tr h="389171">
                <a:tc>
                  <a:txBody>
                    <a:bodyPr/>
                    <a:lstStyle/>
                    <a:p>
                      <a:pPr algn="ctr"/>
                      <a:r>
                        <a:rPr lang="en-US" sz="18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b="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50.4</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CD - - </a:t>
                      </a:r>
                    </a:p>
                  </a:txBody>
                  <a:tcPr anchor="ctr"/>
                </a:tc>
                <a:tc>
                  <a:txBody>
                    <a:bodyPr/>
                    <a:lstStyle/>
                    <a:p>
                      <a:pPr marL="0" algn="ctr" defTabSz="1219080" rtl="0" eaLnBrk="1" latinLnBrk="0" hangingPunct="1"/>
                      <a:r>
                        <a:rPr lang="en-US" sz="1800" b="0" kern="1200" dirty="0">
                          <a:solidFill>
                            <a:srgbClr val="FF0000"/>
                          </a:solidFill>
                          <a:latin typeface="+mn-lt"/>
                          <a:ea typeface="+mn-ea"/>
                          <a:cs typeface="+mn-cs"/>
                        </a:rPr>
                        <a:t>4</a:t>
                      </a:r>
                      <a:r>
                        <a:rPr lang="en-US" sz="1800" b="0" kern="1200" dirty="0">
                          <a:solidFill>
                            <a:schemeClr val="dk1"/>
                          </a:solidFill>
                          <a:latin typeface="+mn-lt"/>
                          <a:ea typeface="+mn-ea"/>
                          <a:cs typeface="+mn-cs"/>
                        </a:rPr>
                        <a:t>,</a:t>
                      </a:r>
                      <a:r>
                        <a:rPr lang="en-US" sz="1800" b="0" kern="1200" dirty="0">
                          <a:solidFill>
                            <a:srgbClr val="FF0000"/>
                          </a:solidFill>
                          <a:latin typeface="+mn-lt"/>
                          <a:ea typeface="+mn-ea"/>
                          <a:cs typeface="+mn-cs"/>
                        </a:rPr>
                        <a:t>12</a:t>
                      </a:r>
                      <a:r>
                        <a:rPr lang="en-US" sz="1800" b="0" kern="1200" dirty="0">
                          <a:solidFill>
                            <a:schemeClr val="dk1"/>
                          </a:solidFill>
                          <a:latin typeface="+mn-lt"/>
                          <a:ea typeface="+mn-ea"/>
                          <a:cs typeface="+mn-cs"/>
                        </a:rPr>
                        <a:t>,21,24</a:t>
                      </a:r>
                      <a:endParaRPr lang="en-US" sz="1800" b="0" kern="1200" dirty="0">
                        <a:solidFill>
                          <a:srgbClr val="FF0000"/>
                        </a:solidFill>
                        <a:latin typeface="+mn-lt"/>
                        <a:ea typeface="+mn-ea"/>
                        <a:cs typeface="+mn-cs"/>
                      </a:endParaRPr>
                    </a:p>
                  </a:txBody>
                  <a:tcPr anchor="ctr"/>
                </a:tc>
                <a:extLst>
                  <a:ext uri="{0D108BD9-81ED-4DB2-BD59-A6C34878D82A}">
                    <a16:rowId xmlns:a16="http://schemas.microsoft.com/office/drawing/2014/main" val="10002"/>
                  </a:ext>
                </a:extLst>
              </a:tr>
              <a:tr h="389171">
                <a:tc>
                  <a:txBody>
                    <a:bodyPr/>
                    <a:lstStyle/>
                    <a:p>
                      <a:pPr algn="ctr"/>
                      <a:r>
                        <a:rPr lang="en-US" sz="18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7</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CD - - </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6,13,</a:t>
                      </a:r>
                      <a:r>
                        <a:rPr lang="en-US" sz="1800" b="0" kern="1200" dirty="0">
                          <a:solidFill>
                            <a:srgbClr val="FF0000"/>
                          </a:solidFill>
                          <a:latin typeface="+mn-lt"/>
                          <a:ea typeface="+mn-ea"/>
                          <a:cs typeface="+mn-cs"/>
                        </a:rPr>
                        <a:t>18</a:t>
                      </a:r>
                    </a:p>
                  </a:txBody>
                  <a:tcPr anchor="ctr"/>
                </a:tc>
                <a:extLst>
                  <a:ext uri="{0D108BD9-81ED-4DB2-BD59-A6C34878D82A}">
                    <a16:rowId xmlns:a16="http://schemas.microsoft.com/office/drawing/2014/main" val="10003"/>
                  </a:ext>
                </a:extLst>
              </a:tr>
              <a:tr h="389171">
                <a:tc>
                  <a:txBody>
                    <a:bodyPr/>
                    <a:lstStyle/>
                    <a:p>
                      <a:pPr algn="ctr"/>
                      <a:r>
                        <a:rPr lang="en-US" sz="18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50.4</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9</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b="0" dirty="0">
                          <a:latin typeface="+mn-lt"/>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CD - - </a:t>
                      </a:r>
                    </a:p>
                  </a:txBody>
                  <a:tcPr anchor="ctr"/>
                </a:tc>
                <a:tc>
                  <a:txBody>
                    <a:bodyPr/>
                    <a:lstStyle/>
                    <a:p>
                      <a:pPr marL="0" algn="ctr" defTabSz="1219080" rtl="0" eaLnBrk="1" latinLnBrk="0" hangingPunct="1"/>
                      <a:r>
                        <a:rPr lang="en-US" sz="1800" b="0" kern="1200" dirty="0">
                          <a:solidFill>
                            <a:srgbClr val="FF0000"/>
                          </a:solidFill>
                          <a:latin typeface="+mn-lt"/>
                          <a:ea typeface="+mn-ea"/>
                          <a:cs typeface="+mn-cs"/>
                        </a:rPr>
                        <a:t>2</a:t>
                      </a:r>
                      <a:r>
                        <a:rPr lang="en-US" sz="1800" b="0" kern="1200" dirty="0">
                          <a:solidFill>
                            <a:schemeClr val="dk1"/>
                          </a:solidFill>
                          <a:latin typeface="+mn-lt"/>
                          <a:ea typeface="+mn-ea"/>
                          <a:cs typeface="+mn-cs"/>
                        </a:rPr>
                        <a:t>,9,16,23</a:t>
                      </a:r>
                      <a:endParaRPr lang="en-US" sz="1800" b="0" kern="1200" dirty="0">
                        <a:solidFill>
                          <a:srgbClr val="FF0000"/>
                        </a:solidFill>
                        <a:latin typeface="+mn-lt"/>
                        <a:ea typeface="+mn-ea"/>
                        <a:cs typeface="+mn-cs"/>
                      </a:endParaRPr>
                    </a:p>
                  </a:txBody>
                  <a:tcPr anchor="ctr"/>
                </a:tc>
                <a:extLst>
                  <a:ext uri="{0D108BD9-81ED-4DB2-BD59-A6C34878D82A}">
                    <a16:rowId xmlns:a16="http://schemas.microsoft.com/office/drawing/2014/main" val="10004"/>
                  </a:ext>
                </a:extLst>
              </a:tr>
              <a:tr h="389171">
                <a:tc>
                  <a:txBody>
                    <a:bodyPr/>
                    <a:lstStyle/>
                    <a:p>
                      <a:pPr algn="ctr"/>
                      <a:r>
                        <a:rPr lang="en-US" sz="18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47.4</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9</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b="0" dirty="0">
                          <a:latin typeface="+mn-lt"/>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CD - - </a:t>
                      </a:r>
                    </a:p>
                  </a:txBody>
                  <a:tcPr anchor="ctr"/>
                </a:tc>
                <a:tc>
                  <a:txBody>
                    <a:bodyPr/>
                    <a:lstStyle/>
                    <a:p>
                      <a:pPr marL="0" algn="ctr" defTabSz="1219080" rtl="0" eaLnBrk="1" latinLnBrk="0" hangingPunct="1"/>
                      <a:r>
                        <a:rPr lang="en-US" sz="1800" b="0" kern="1200" dirty="0">
                          <a:solidFill>
                            <a:srgbClr val="FF0000"/>
                          </a:solidFill>
                          <a:latin typeface="+mn-lt"/>
                          <a:ea typeface="+mn-ea"/>
                          <a:cs typeface="+mn-cs"/>
                        </a:rPr>
                        <a:t>8</a:t>
                      </a:r>
                      <a:r>
                        <a:rPr lang="en-US" sz="1800" b="0" kern="1200" dirty="0">
                          <a:solidFill>
                            <a:schemeClr val="dk1"/>
                          </a:solidFill>
                          <a:latin typeface="+mn-lt"/>
                          <a:ea typeface="+mn-ea"/>
                          <a:cs typeface="+mn-cs"/>
                        </a:rPr>
                        <a:t>,11,</a:t>
                      </a:r>
                      <a:r>
                        <a:rPr lang="en-US" sz="1800" b="0" kern="1200" dirty="0">
                          <a:solidFill>
                            <a:srgbClr val="FF0000"/>
                          </a:solidFill>
                          <a:latin typeface="+mn-lt"/>
                          <a:ea typeface="+mn-ea"/>
                          <a:cs typeface="+mn-cs"/>
                        </a:rPr>
                        <a:t>9</a:t>
                      </a:r>
                      <a:r>
                        <a:rPr lang="en-US" sz="1800" b="0" kern="1200" dirty="0">
                          <a:solidFill>
                            <a:schemeClr val="dk1"/>
                          </a:solidFill>
                          <a:latin typeface="+mn-lt"/>
                          <a:ea typeface="+mn-ea"/>
                          <a:cs typeface="+mn-cs"/>
                        </a:rPr>
                        <a:t>,25</a:t>
                      </a:r>
                    </a:p>
                  </a:txBody>
                  <a:tcPr anchor="ctr"/>
                </a:tc>
                <a:extLst>
                  <a:ext uri="{0D108BD9-81ED-4DB2-BD59-A6C34878D82A}">
                    <a16:rowId xmlns:a16="http://schemas.microsoft.com/office/drawing/2014/main" val="1261460152"/>
                  </a:ext>
                </a:extLst>
              </a:tr>
              <a:tr h="389171">
                <a:tc>
                  <a:txBody>
                    <a:bodyPr/>
                    <a:lstStyle/>
                    <a:p>
                      <a:pPr algn="ctr"/>
                      <a:r>
                        <a:rPr lang="en-US" sz="1800" b="0" dirty="0">
                          <a:latin typeface="+mn-lt"/>
                        </a:rPr>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48.3</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7</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b="0" dirty="0">
                          <a:latin typeface="+mn-lt"/>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CD - - </a:t>
                      </a: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7,</a:t>
                      </a:r>
                      <a:r>
                        <a:rPr lang="en-US" sz="1800" b="0" kern="1200" dirty="0">
                          <a:solidFill>
                            <a:srgbClr val="FF0000"/>
                          </a:solidFill>
                          <a:latin typeface="+mn-lt"/>
                          <a:ea typeface="+mn-ea"/>
                          <a:cs typeface="+mn-cs"/>
                        </a:rPr>
                        <a:t>17</a:t>
                      </a:r>
                      <a:r>
                        <a:rPr lang="en-US" sz="1800" b="0" kern="1200" dirty="0">
                          <a:solidFill>
                            <a:schemeClr val="dk1"/>
                          </a:solidFill>
                          <a:latin typeface="+mn-lt"/>
                          <a:ea typeface="+mn-ea"/>
                          <a:cs typeface="+mn-cs"/>
                        </a:rPr>
                        <a:t>,22</a:t>
                      </a:r>
                    </a:p>
                  </a:txBody>
                  <a:tcPr anchor="ctr"/>
                </a:tc>
                <a:extLst>
                  <a:ext uri="{0D108BD9-81ED-4DB2-BD59-A6C34878D82A}">
                    <a16:rowId xmlns:a16="http://schemas.microsoft.com/office/drawing/2014/main" val="2559666313"/>
                  </a:ext>
                </a:extLst>
              </a:tr>
              <a:tr h="389171">
                <a:tc>
                  <a:txBody>
                    <a:bodyPr/>
                    <a:lstStyle/>
                    <a:p>
                      <a:pPr algn="ctr"/>
                      <a:r>
                        <a:rPr lang="en-US" sz="1800" b="0" dirty="0">
                          <a:latin typeface="+mn-lt"/>
                        </a:rPr>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50.4</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11</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b="0" dirty="0">
                          <a:latin typeface="+mn-lt"/>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CD - - </a:t>
                      </a:r>
                    </a:p>
                  </a:txBody>
                  <a:tcPr anchor="ctr"/>
                </a:tc>
                <a:tc>
                  <a:txBody>
                    <a:bodyPr/>
                    <a:lstStyle/>
                    <a:p>
                      <a:pPr marL="0" algn="ctr" defTabSz="1219080" rtl="0" eaLnBrk="1" latinLnBrk="0" hangingPunct="1"/>
                      <a:r>
                        <a:rPr lang="en-US" sz="1800" b="0" kern="1200" dirty="0">
                          <a:solidFill>
                            <a:srgbClr val="FF0000"/>
                          </a:solidFill>
                          <a:latin typeface="+mn-lt"/>
                          <a:ea typeface="+mn-ea"/>
                          <a:cs typeface="+mn-cs"/>
                        </a:rPr>
                        <a:t>1</a:t>
                      </a:r>
                      <a:r>
                        <a:rPr lang="en-US" sz="1800" b="0" kern="1200" dirty="0">
                          <a:solidFill>
                            <a:schemeClr val="dk1"/>
                          </a:solidFill>
                          <a:latin typeface="+mn-lt"/>
                          <a:ea typeface="+mn-ea"/>
                          <a:cs typeface="+mn-cs"/>
                        </a:rPr>
                        <a:t>,3,10,15</a:t>
                      </a:r>
                    </a:p>
                  </a:txBody>
                  <a:tcPr anchor="ctr"/>
                </a:tc>
                <a:extLst>
                  <a:ext uri="{0D108BD9-81ED-4DB2-BD59-A6C34878D82A}">
                    <a16:rowId xmlns:a16="http://schemas.microsoft.com/office/drawing/2014/main" val="3799986751"/>
                  </a:ext>
                </a:extLst>
              </a:tr>
            </a:tbl>
          </a:graphicData>
        </a:graphic>
      </p:graphicFrame>
    </p:spTree>
    <p:extLst>
      <p:ext uri="{BB962C8B-B14F-4D97-AF65-F5344CB8AC3E}">
        <p14:creationId xmlns:p14="http://schemas.microsoft.com/office/powerpoint/2010/main" val="117376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0552" t="9239" r="9302" b="6483"/>
          <a:stretch/>
        </p:blipFill>
        <p:spPr>
          <a:xfrm>
            <a:off x="1286540" y="993914"/>
            <a:ext cx="9771320" cy="5034746"/>
          </a:xfrm>
          <a:prstGeom prst="rect">
            <a:avLst/>
          </a:prstGeom>
        </p:spPr>
      </p:pic>
      <p:sp>
        <p:nvSpPr>
          <p:cNvPr id="2" name="Title 1"/>
          <p:cNvSpPr>
            <a:spLocks noGrp="1"/>
          </p:cNvSpPr>
          <p:nvPr>
            <p:ph type="title"/>
          </p:nvPr>
        </p:nvSpPr>
        <p:spPr/>
        <p:txBody>
          <a:bodyPr/>
          <a:lstStyle/>
          <a:p>
            <a:r>
              <a:rPr lang="en-US" dirty="0"/>
              <a:t>Distributions 100ms @1k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sp>
        <p:nvSpPr>
          <p:cNvPr id="15" name="TextBox 14"/>
          <p:cNvSpPr txBox="1"/>
          <p:nvPr/>
        </p:nvSpPr>
        <p:spPr>
          <a:xfrm>
            <a:off x="2835005" y="2609145"/>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v12</a:t>
            </a:r>
            <a:endParaRPr lang="en-US" sz="900" dirty="0">
              <a:highlight>
                <a:srgbClr val="71C5E8"/>
              </a:highlight>
            </a:endParaRPr>
          </a:p>
          <a:p>
            <a:r>
              <a:rPr lang="en-US" sz="900" dirty="0"/>
              <a:t>Ge 13%</a:t>
            </a:r>
          </a:p>
          <a:p>
            <a:r>
              <a:rPr lang="en-US" sz="900" dirty="0"/>
              <a:t>In 2%</a:t>
            </a:r>
          </a:p>
          <a:p>
            <a:r>
              <a:rPr lang="en-US" sz="900" dirty="0"/>
              <a:t>Si 6%</a:t>
            </a:r>
          </a:p>
        </p:txBody>
      </p:sp>
      <p:sp>
        <p:nvSpPr>
          <p:cNvPr id="16" name="TextBox 15"/>
          <p:cNvSpPr txBox="1"/>
          <p:nvPr/>
        </p:nvSpPr>
        <p:spPr>
          <a:xfrm>
            <a:off x="5257800" y="2721166"/>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a:t>
            </a:r>
          </a:p>
          <a:p>
            <a:r>
              <a:rPr lang="en-US" sz="900" dirty="0"/>
              <a:t>Ge 16%</a:t>
            </a:r>
          </a:p>
          <a:p>
            <a:r>
              <a:rPr lang="en-US" sz="900" dirty="0"/>
              <a:t>In 5%</a:t>
            </a:r>
          </a:p>
        </p:txBody>
      </p:sp>
      <p:sp>
        <p:nvSpPr>
          <p:cNvPr id="20" name="TextBox 19"/>
          <p:cNvSpPr txBox="1"/>
          <p:nvPr/>
        </p:nvSpPr>
        <p:spPr>
          <a:xfrm>
            <a:off x="7596963" y="2721166"/>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r>
              <a:rPr lang="en-US" sz="900" dirty="0"/>
              <a:t> </a:t>
            </a:r>
          </a:p>
          <a:p>
            <a:r>
              <a:rPr lang="en-US" sz="900" dirty="0"/>
              <a:t>Ge 16%</a:t>
            </a:r>
          </a:p>
          <a:p>
            <a:r>
              <a:rPr lang="en-US" sz="900" dirty="0"/>
              <a:t>In 7%</a:t>
            </a:r>
          </a:p>
        </p:txBody>
      </p:sp>
      <p:sp>
        <p:nvSpPr>
          <p:cNvPr id="22" name="TextBox 21"/>
          <p:cNvSpPr txBox="1"/>
          <p:nvPr/>
        </p:nvSpPr>
        <p:spPr>
          <a:xfrm>
            <a:off x="9936126" y="2721166"/>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r>
              <a:rPr lang="en-US" sz="900" dirty="0"/>
              <a:t> </a:t>
            </a:r>
          </a:p>
          <a:p>
            <a:r>
              <a:rPr lang="en-US" sz="900" dirty="0"/>
              <a:t>Ge 16%</a:t>
            </a:r>
          </a:p>
          <a:p>
            <a:r>
              <a:rPr lang="en-US" sz="900" dirty="0"/>
              <a:t>In 9%</a:t>
            </a:r>
          </a:p>
        </p:txBody>
      </p:sp>
      <p:sp>
        <p:nvSpPr>
          <p:cNvPr id="28" name="TextBox 27"/>
          <p:cNvSpPr txBox="1"/>
          <p:nvPr/>
        </p:nvSpPr>
        <p:spPr>
          <a:xfrm>
            <a:off x="2850068" y="5102859"/>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5E</a:t>
            </a:r>
            <a:r>
              <a:rPr lang="en-US" sz="900" dirty="0"/>
              <a:t> </a:t>
            </a:r>
          </a:p>
          <a:p>
            <a:r>
              <a:rPr lang="en-US" sz="900" dirty="0"/>
              <a:t>Ge 21%</a:t>
            </a:r>
          </a:p>
          <a:p>
            <a:r>
              <a:rPr lang="en-US" sz="900" dirty="0"/>
              <a:t>In 9%</a:t>
            </a:r>
          </a:p>
        </p:txBody>
      </p:sp>
      <p:sp>
        <p:nvSpPr>
          <p:cNvPr id="29" name="TextBox 28"/>
          <p:cNvSpPr txBox="1"/>
          <p:nvPr/>
        </p:nvSpPr>
        <p:spPr>
          <a:xfrm>
            <a:off x="5214926" y="5102859"/>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6E</a:t>
            </a:r>
            <a:r>
              <a:rPr lang="en-US" sz="900" dirty="0"/>
              <a:t> </a:t>
            </a:r>
          </a:p>
          <a:p>
            <a:r>
              <a:rPr lang="en-US" sz="900" dirty="0"/>
              <a:t>Ge 19.5%</a:t>
            </a:r>
          </a:p>
          <a:p>
            <a:r>
              <a:rPr lang="en-US" sz="900" dirty="0"/>
              <a:t>In 7%</a:t>
            </a:r>
          </a:p>
        </p:txBody>
      </p:sp>
      <p:sp>
        <p:nvSpPr>
          <p:cNvPr id="31" name="TextBox 30"/>
          <p:cNvSpPr txBox="1"/>
          <p:nvPr/>
        </p:nvSpPr>
        <p:spPr>
          <a:xfrm>
            <a:off x="7628516" y="5102859"/>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7E</a:t>
            </a:r>
            <a:r>
              <a:rPr lang="en-US" sz="900" dirty="0"/>
              <a:t> </a:t>
            </a:r>
          </a:p>
          <a:p>
            <a:r>
              <a:rPr lang="en-US" sz="900" dirty="0"/>
              <a:t>Ge 16%</a:t>
            </a:r>
          </a:p>
          <a:p>
            <a:r>
              <a:rPr lang="en-US" sz="900" dirty="0"/>
              <a:t>In 11%</a:t>
            </a:r>
          </a:p>
        </p:txBody>
      </p:sp>
      <p:sp>
        <p:nvSpPr>
          <p:cNvPr id="11" name="TextBox 10"/>
          <p:cNvSpPr txBox="1"/>
          <p:nvPr/>
        </p:nvSpPr>
        <p:spPr>
          <a:xfrm>
            <a:off x="8708065" y="3561907"/>
            <a:ext cx="2142461" cy="1323439"/>
          </a:xfrm>
          <a:prstGeom prst="rect">
            <a:avLst/>
          </a:prstGeom>
          <a:noFill/>
        </p:spPr>
        <p:txBody>
          <a:bodyPr wrap="square" rtlCol="0">
            <a:spAutoFit/>
          </a:bodyPr>
          <a:lstStyle/>
          <a:p>
            <a:r>
              <a:rPr lang="en-US" sz="1600" dirty="0"/>
              <a:t>Some alloys show high </a:t>
            </a:r>
            <a:r>
              <a:rPr lang="en-US" sz="1600" dirty="0" err="1"/>
              <a:t>Vt</a:t>
            </a:r>
            <a:r>
              <a:rPr lang="en-US" sz="1600" dirty="0"/>
              <a:t> tails / open bits on specific dice</a:t>
            </a:r>
          </a:p>
          <a:p>
            <a:r>
              <a:rPr lang="en-US" sz="1600" dirty="0">
                <a:sym typeface="Wingdings" panose="05000000000000000000" pitchFamily="2" charset="2"/>
              </a:rPr>
              <a:t> Process marginalities?</a:t>
            </a:r>
            <a:endParaRPr lang="en-US" sz="1600" dirty="0"/>
          </a:p>
        </p:txBody>
      </p:sp>
    </p:spTree>
    <p:extLst>
      <p:ext uri="{BB962C8B-B14F-4D97-AF65-F5344CB8AC3E}">
        <p14:creationId xmlns:p14="http://schemas.microsoft.com/office/powerpoint/2010/main" val="84882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Distributions 100ms @128k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4</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0902" t="9239" r="9128" b="6662"/>
          <a:stretch/>
        </p:blipFill>
        <p:spPr>
          <a:xfrm>
            <a:off x="1329070" y="993914"/>
            <a:ext cx="9750056" cy="5024114"/>
          </a:xfrm>
          <a:prstGeom prst="rect">
            <a:avLst/>
          </a:prstGeom>
        </p:spPr>
      </p:pic>
      <p:sp>
        <p:nvSpPr>
          <p:cNvPr id="9" name="TextBox 8"/>
          <p:cNvSpPr txBox="1"/>
          <p:nvPr/>
        </p:nvSpPr>
        <p:spPr>
          <a:xfrm>
            <a:off x="2835005" y="2609145"/>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v12</a:t>
            </a:r>
            <a:endParaRPr lang="en-US" sz="900" dirty="0">
              <a:highlight>
                <a:srgbClr val="71C5E8"/>
              </a:highlight>
            </a:endParaRPr>
          </a:p>
          <a:p>
            <a:r>
              <a:rPr lang="en-US" sz="900" dirty="0"/>
              <a:t>Ge 13%</a:t>
            </a:r>
          </a:p>
          <a:p>
            <a:r>
              <a:rPr lang="en-US" sz="900" dirty="0"/>
              <a:t>In 2%</a:t>
            </a:r>
          </a:p>
          <a:p>
            <a:r>
              <a:rPr lang="en-US" sz="900" dirty="0"/>
              <a:t>Si 6%</a:t>
            </a:r>
          </a:p>
        </p:txBody>
      </p:sp>
      <p:sp>
        <p:nvSpPr>
          <p:cNvPr id="10" name="TextBox 9"/>
          <p:cNvSpPr txBox="1"/>
          <p:nvPr/>
        </p:nvSpPr>
        <p:spPr>
          <a:xfrm>
            <a:off x="5257800" y="2721166"/>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a:t>
            </a:r>
          </a:p>
          <a:p>
            <a:r>
              <a:rPr lang="en-US" sz="900" dirty="0"/>
              <a:t>Ge 16%</a:t>
            </a:r>
          </a:p>
          <a:p>
            <a:r>
              <a:rPr lang="en-US" sz="900" dirty="0"/>
              <a:t>In 5%</a:t>
            </a:r>
          </a:p>
        </p:txBody>
      </p:sp>
      <p:sp>
        <p:nvSpPr>
          <p:cNvPr id="11" name="TextBox 10"/>
          <p:cNvSpPr txBox="1"/>
          <p:nvPr/>
        </p:nvSpPr>
        <p:spPr>
          <a:xfrm>
            <a:off x="7596963" y="2721166"/>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r>
              <a:rPr lang="en-US" sz="900" dirty="0"/>
              <a:t> </a:t>
            </a:r>
          </a:p>
          <a:p>
            <a:r>
              <a:rPr lang="en-US" sz="900" dirty="0"/>
              <a:t>Ge 16%</a:t>
            </a:r>
          </a:p>
          <a:p>
            <a:r>
              <a:rPr lang="en-US" sz="900" dirty="0"/>
              <a:t>In 7%</a:t>
            </a:r>
          </a:p>
        </p:txBody>
      </p:sp>
      <p:sp>
        <p:nvSpPr>
          <p:cNvPr id="12" name="TextBox 11"/>
          <p:cNvSpPr txBox="1"/>
          <p:nvPr/>
        </p:nvSpPr>
        <p:spPr>
          <a:xfrm>
            <a:off x="9936126" y="2721166"/>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r>
              <a:rPr lang="en-US" sz="900" dirty="0"/>
              <a:t> </a:t>
            </a:r>
          </a:p>
          <a:p>
            <a:r>
              <a:rPr lang="en-US" sz="900" dirty="0"/>
              <a:t>Ge 16%</a:t>
            </a:r>
          </a:p>
          <a:p>
            <a:r>
              <a:rPr lang="en-US" sz="900" dirty="0"/>
              <a:t>In 9%</a:t>
            </a:r>
          </a:p>
        </p:txBody>
      </p:sp>
      <p:sp>
        <p:nvSpPr>
          <p:cNvPr id="13" name="TextBox 12"/>
          <p:cNvSpPr txBox="1"/>
          <p:nvPr/>
        </p:nvSpPr>
        <p:spPr>
          <a:xfrm>
            <a:off x="2850068" y="5102859"/>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5E</a:t>
            </a:r>
            <a:r>
              <a:rPr lang="en-US" sz="900" dirty="0"/>
              <a:t> </a:t>
            </a:r>
          </a:p>
          <a:p>
            <a:r>
              <a:rPr lang="en-US" sz="900" dirty="0"/>
              <a:t>Ge 21%</a:t>
            </a:r>
          </a:p>
          <a:p>
            <a:r>
              <a:rPr lang="en-US" sz="900" dirty="0"/>
              <a:t>In 9%</a:t>
            </a:r>
          </a:p>
        </p:txBody>
      </p:sp>
      <p:sp>
        <p:nvSpPr>
          <p:cNvPr id="14" name="TextBox 13"/>
          <p:cNvSpPr txBox="1"/>
          <p:nvPr/>
        </p:nvSpPr>
        <p:spPr>
          <a:xfrm>
            <a:off x="5214926" y="5102859"/>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6E</a:t>
            </a:r>
            <a:r>
              <a:rPr lang="en-US" sz="900" dirty="0"/>
              <a:t> </a:t>
            </a:r>
          </a:p>
          <a:p>
            <a:r>
              <a:rPr lang="en-US" sz="900" dirty="0"/>
              <a:t>Ge 19.5%</a:t>
            </a:r>
          </a:p>
          <a:p>
            <a:r>
              <a:rPr lang="en-US" sz="900" dirty="0"/>
              <a:t>In 7%</a:t>
            </a:r>
          </a:p>
        </p:txBody>
      </p:sp>
      <p:sp>
        <p:nvSpPr>
          <p:cNvPr id="17" name="TextBox 16"/>
          <p:cNvSpPr txBox="1"/>
          <p:nvPr/>
        </p:nvSpPr>
        <p:spPr>
          <a:xfrm>
            <a:off x="7628516" y="5102859"/>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7E</a:t>
            </a:r>
            <a:r>
              <a:rPr lang="en-US" sz="900" dirty="0"/>
              <a:t> </a:t>
            </a:r>
          </a:p>
          <a:p>
            <a:r>
              <a:rPr lang="en-US" sz="900" dirty="0"/>
              <a:t>Ge 16%</a:t>
            </a:r>
          </a:p>
          <a:p>
            <a:r>
              <a:rPr lang="en-US" sz="900" dirty="0"/>
              <a:t>In 11%</a:t>
            </a:r>
          </a:p>
        </p:txBody>
      </p:sp>
    </p:spTree>
    <p:extLst>
      <p:ext uri="{BB962C8B-B14F-4D97-AF65-F5344CB8AC3E}">
        <p14:creationId xmlns:p14="http://schemas.microsoft.com/office/powerpoint/2010/main" val="127286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7645" t="8028" r="8679" b="5299"/>
          <a:stretch/>
        </p:blipFill>
        <p:spPr>
          <a:xfrm>
            <a:off x="6120469" y="3508744"/>
            <a:ext cx="6071531" cy="3349256"/>
          </a:xfrm>
          <a:prstGeom prst="rect">
            <a:avLst/>
          </a:prstGeom>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7852" t="7961" r="8950" b="5300"/>
          <a:stretch/>
        </p:blipFill>
        <p:spPr>
          <a:xfrm>
            <a:off x="6158418" y="0"/>
            <a:ext cx="6033582" cy="3350021"/>
          </a:xfrm>
          <a:prstGeom prst="rect">
            <a:avLst/>
          </a:prstGeom>
        </p:spPr>
      </p:pic>
      <p:sp>
        <p:nvSpPr>
          <p:cNvPr id="2" name="Title 1"/>
          <p:cNvSpPr>
            <a:spLocks noGrp="1"/>
          </p:cNvSpPr>
          <p:nvPr>
            <p:ph type="title"/>
          </p:nvPr>
        </p:nvSpPr>
        <p:spPr>
          <a:xfrm>
            <a:off x="281486" y="365126"/>
            <a:ext cx="10515600" cy="628788"/>
          </a:xfrm>
        </p:spPr>
        <p:txBody>
          <a:bodyPr/>
          <a:lstStyle/>
          <a:p>
            <a:r>
              <a:rPr lang="en-US" dirty="0" err="1"/>
              <a:t>Vt</a:t>
            </a:r>
            <a:r>
              <a:rPr lang="en-US" dirty="0"/>
              <a:t> Medians + </a:t>
            </a:r>
            <a:r>
              <a:rPr lang="en-US" dirty="0" err="1"/>
              <a:t>Vt</a:t>
            </a:r>
            <a:r>
              <a:rPr lang="en-US" dirty="0"/>
              <a:t> shift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sp>
        <p:nvSpPr>
          <p:cNvPr id="45" name="TextBox 44"/>
          <p:cNvSpPr txBox="1"/>
          <p:nvPr/>
        </p:nvSpPr>
        <p:spPr>
          <a:xfrm>
            <a:off x="281486" y="947257"/>
            <a:ext cx="5261798"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t>Confirmed: Set </a:t>
            </a:r>
            <a:r>
              <a:rPr lang="en-US" sz="1600" dirty="0" err="1"/>
              <a:t>Vt</a:t>
            </a:r>
            <a:r>
              <a:rPr lang="en-US" sz="1600" dirty="0"/>
              <a:t> pretty insensitive to K* alloy</a:t>
            </a:r>
            <a:br>
              <a:rPr lang="en-US" sz="1600" dirty="0"/>
            </a:br>
            <a:r>
              <a:rPr lang="en-US" sz="1600" dirty="0"/>
              <a:t>Exception </a:t>
            </a:r>
            <a:r>
              <a:rPr lang="en-US" sz="1600" dirty="0">
                <a:sym typeface="Wingdings" panose="05000000000000000000" pitchFamily="2" charset="2"/>
              </a:rPr>
              <a:t> group 5E has lower </a:t>
            </a:r>
            <a:r>
              <a:rPr lang="en-US" sz="1600" dirty="0" err="1">
                <a:sym typeface="Wingdings" panose="05000000000000000000" pitchFamily="2" charset="2"/>
              </a:rPr>
              <a:t>Vt</a:t>
            </a:r>
            <a:endParaRPr lang="en-US" sz="1600" dirty="0">
              <a:sym typeface="Wingdings" panose="05000000000000000000" pitchFamily="2" charset="2"/>
            </a:endParaRPr>
          </a:p>
          <a:p>
            <a:pPr marL="285750" indent="-285750">
              <a:buFont typeface="Arial" panose="020B0604020202020204" pitchFamily="34" charset="0"/>
              <a:buChar char="•"/>
            </a:pPr>
            <a:r>
              <a:rPr lang="en-US" sz="1600" dirty="0">
                <a:sym typeface="Wingdings" panose="05000000000000000000" pitchFamily="2" charset="2"/>
              </a:rPr>
              <a:t>Confirmed: Reset </a:t>
            </a:r>
            <a:r>
              <a:rPr lang="en-US" sz="1600" dirty="0" err="1">
                <a:sym typeface="Wingdings" panose="05000000000000000000" pitchFamily="2" charset="2"/>
              </a:rPr>
              <a:t>Vt</a:t>
            </a:r>
            <a:r>
              <a:rPr lang="en-US" sz="1600" dirty="0">
                <a:sym typeface="Wingdings" panose="05000000000000000000" pitchFamily="2" charset="2"/>
              </a:rPr>
              <a:t> trends with decreasing As% and increasing (</a:t>
            </a:r>
            <a:r>
              <a:rPr lang="en-US" sz="1600" dirty="0" err="1">
                <a:sym typeface="Wingdings" panose="05000000000000000000" pitchFamily="2" charset="2"/>
              </a:rPr>
              <a:t>In+Ge</a:t>
            </a:r>
            <a:r>
              <a:rPr lang="en-US" sz="1600" dirty="0">
                <a:sym typeface="Wingdings" panose="05000000000000000000" pitchFamily="2" charset="2"/>
              </a:rPr>
              <a:t>)%</a:t>
            </a:r>
          </a:p>
          <a:p>
            <a:pPr marL="285750" indent="-285750">
              <a:buFont typeface="Arial" panose="020B0604020202020204" pitchFamily="34" charset="0"/>
              <a:buChar char="•"/>
            </a:pPr>
            <a:endParaRPr lang="en-US" sz="1600" dirty="0">
              <a:sym typeface="Wingdings" panose="05000000000000000000" pitchFamily="2" charset="2"/>
            </a:endParaRPr>
          </a:p>
          <a:p>
            <a:pPr marL="285750" indent="-285750">
              <a:buFont typeface="Arial" panose="020B0604020202020204" pitchFamily="34" charset="0"/>
              <a:buChar char="•"/>
            </a:pPr>
            <a:r>
              <a:rPr lang="en-US" sz="1600" dirty="0" err="1">
                <a:sym typeface="Wingdings" panose="05000000000000000000" pitchFamily="2" charset="2"/>
              </a:rPr>
              <a:t>Vt</a:t>
            </a:r>
            <a:r>
              <a:rPr lang="en-US" sz="1600" dirty="0">
                <a:sym typeface="Wingdings" panose="05000000000000000000" pitchFamily="2" charset="2"/>
              </a:rPr>
              <a:t> shift 1k128k trends with In%, especially for Set</a:t>
            </a:r>
            <a:endParaRPr lang="en-US" sz="1600" dirty="0"/>
          </a:p>
        </p:txBody>
      </p:sp>
      <p:sp>
        <p:nvSpPr>
          <p:cNvPr id="43" name="TextBox 42"/>
          <p:cNvSpPr txBox="1"/>
          <p:nvPr/>
        </p:nvSpPr>
        <p:spPr>
          <a:xfrm>
            <a:off x="7928004" y="3406724"/>
            <a:ext cx="2860078" cy="369332"/>
          </a:xfrm>
          <a:prstGeom prst="rect">
            <a:avLst/>
          </a:prstGeom>
          <a:solidFill>
            <a:schemeClr val="bg1"/>
          </a:solidFill>
          <a:ln>
            <a:solidFill>
              <a:schemeClr val="tx2"/>
            </a:solidFill>
          </a:ln>
        </p:spPr>
        <p:txBody>
          <a:bodyPr wrap="none" rtlCol="0">
            <a:spAutoFit/>
          </a:bodyPr>
          <a:lstStyle/>
          <a:p>
            <a:r>
              <a:rPr lang="en-US" b="1" dirty="0" err="1"/>
              <a:t>Vt</a:t>
            </a:r>
            <a:r>
              <a:rPr lang="en-US" b="1" dirty="0"/>
              <a:t> shift 1k</a:t>
            </a:r>
            <a:r>
              <a:rPr lang="en-US" b="1" dirty="0">
                <a:sym typeface="Wingdings" panose="05000000000000000000" pitchFamily="2" charset="2"/>
              </a:rPr>
              <a:t></a:t>
            </a:r>
            <a:r>
              <a:rPr lang="en-US" b="1" dirty="0"/>
              <a:t>128k cycles </a:t>
            </a:r>
          </a:p>
        </p:txBody>
      </p:sp>
      <p:sp>
        <p:nvSpPr>
          <p:cNvPr id="7" name="TextBox 6"/>
          <p:cNvSpPr txBox="1"/>
          <p:nvPr/>
        </p:nvSpPr>
        <p:spPr>
          <a:xfrm>
            <a:off x="6964268" y="3591390"/>
            <a:ext cx="633507" cy="369332"/>
          </a:xfrm>
          <a:prstGeom prst="rect">
            <a:avLst/>
          </a:prstGeom>
          <a:noFill/>
        </p:spPr>
        <p:txBody>
          <a:bodyPr wrap="none" rtlCol="0">
            <a:spAutoFit/>
          </a:bodyPr>
          <a:lstStyle/>
          <a:p>
            <a:r>
              <a:rPr lang="en-US" dirty="0"/>
              <a:t>SET</a:t>
            </a:r>
          </a:p>
        </p:txBody>
      </p:sp>
      <p:sp>
        <p:nvSpPr>
          <p:cNvPr id="8" name="TextBox 7"/>
          <p:cNvSpPr txBox="1"/>
          <p:nvPr/>
        </p:nvSpPr>
        <p:spPr>
          <a:xfrm>
            <a:off x="10807826" y="3591390"/>
            <a:ext cx="954107" cy="369332"/>
          </a:xfrm>
          <a:prstGeom prst="rect">
            <a:avLst/>
          </a:prstGeom>
          <a:noFill/>
        </p:spPr>
        <p:txBody>
          <a:bodyPr wrap="none" rtlCol="0">
            <a:spAutoFit/>
          </a:bodyPr>
          <a:lstStyle/>
          <a:p>
            <a:r>
              <a:rPr lang="en-US" dirty="0"/>
              <a:t>RESET</a:t>
            </a:r>
          </a:p>
        </p:txBody>
      </p:sp>
      <p:sp>
        <p:nvSpPr>
          <p:cNvPr id="50" name="TextBox 49"/>
          <p:cNvSpPr txBox="1"/>
          <p:nvPr/>
        </p:nvSpPr>
        <p:spPr>
          <a:xfrm rot="16200000">
            <a:off x="5344306" y="1374297"/>
            <a:ext cx="1223412" cy="369332"/>
          </a:xfrm>
          <a:prstGeom prst="rect">
            <a:avLst/>
          </a:prstGeom>
          <a:noFill/>
        </p:spPr>
        <p:txBody>
          <a:bodyPr wrap="none" rtlCol="0">
            <a:spAutoFit/>
          </a:bodyPr>
          <a:lstStyle/>
          <a:p>
            <a:r>
              <a:rPr lang="en-US" dirty="0"/>
              <a:t>Median </a:t>
            </a:r>
            <a:r>
              <a:rPr lang="en-US" dirty="0" err="1"/>
              <a:t>Vt</a:t>
            </a:r>
            <a:endParaRPr lang="en-US" dirty="0"/>
          </a:p>
        </p:txBody>
      </p:sp>
      <p:sp>
        <p:nvSpPr>
          <p:cNvPr id="51" name="TextBox 50"/>
          <p:cNvSpPr txBox="1"/>
          <p:nvPr/>
        </p:nvSpPr>
        <p:spPr>
          <a:xfrm>
            <a:off x="7444215" y="1494859"/>
            <a:ext cx="1133644" cy="369332"/>
          </a:xfrm>
          <a:prstGeom prst="rect">
            <a:avLst/>
          </a:prstGeom>
          <a:noFill/>
        </p:spPr>
        <p:txBody>
          <a:bodyPr wrap="none" rtlCol="0">
            <a:spAutoFit/>
          </a:bodyPr>
          <a:lstStyle/>
          <a:p>
            <a:r>
              <a:rPr lang="en-US" dirty="0"/>
              <a:t>1k cycles</a:t>
            </a:r>
          </a:p>
        </p:txBody>
      </p:sp>
      <p:sp>
        <p:nvSpPr>
          <p:cNvPr id="52" name="TextBox 51"/>
          <p:cNvSpPr txBox="1"/>
          <p:nvPr/>
        </p:nvSpPr>
        <p:spPr>
          <a:xfrm>
            <a:off x="10186742" y="1494859"/>
            <a:ext cx="1390124" cy="369332"/>
          </a:xfrm>
          <a:prstGeom prst="rect">
            <a:avLst/>
          </a:prstGeom>
          <a:noFill/>
        </p:spPr>
        <p:txBody>
          <a:bodyPr wrap="none" rtlCol="0">
            <a:spAutoFit/>
          </a:bodyPr>
          <a:lstStyle/>
          <a:p>
            <a:r>
              <a:rPr lang="en-US" dirty="0"/>
              <a:t>128k cycles</a:t>
            </a:r>
          </a:p>
        </p:txBody>
      </p:sp>
      <p:sp>
        <p:nvSpPr>
          <p:cNvPr id="9" name="TextBox 8"/>
          <p:cNvSpPr txBox="1"/>
          <p:nvPr/>
        </p:nvSpPr>
        <p:spPr>
          <a:xfrm>
            <a:off x="6709233" y="3103800"/>
            <a:ext cx="255839" cy="246221"/>
          </a:xfrm>
          <a:prstGeom prst="rect">
            <a:avLst/>
          </a:prstGeom>
          <a:solidFill>
            <a:srgbClr val="FFFF00"/>
          </a:solidFill>
        </p:spPr>
        <p:txBody>
          <a:bodyPr wrap="none" lIns="45720" rIns="45720" rtlCol="0">
            <a:spAutoFit/>
          </a:bodyPr>
          <a:lstStyle/>
          <a:p>
            <a:r>
              <a:rPr lang="en-US" sz="1000" b="1" dirty="0"/>
              <a:t>1C</a:t>
            </a:r>
          </a:p>
        </p:txBody>
      </p:sp>
      <p:sp>
        <p:nvSpPr>
          <p:cNvPr id="53" name="TextBox 52"/>
          <p:cNvSpPr txBox="1"/>
          <p:nvPr/>
        </p:nvSpPr>
        <p:spPr>
          <a:xfrm>
            <a:off x="7079508" y="3103800"/>
            <a:ext cx="247825" cy="246221"/>
          </a:xfrm>
          <a:prstGeom prst="rect">
            <a:avLst/>
          </a:prstGeom>
          <a:solidFill>
            <a:srgbClr val="FFFF00"/>
          </a:solidFill>
        </p:spPr>
        <p:txBody>
          <a:bodyPr wrap="none" lIns="45720" rIns="45720" rtlCol="0">
            <a:spAutoFit/>
          </a:bodyPr>
          <a:lstStyle/>
          <a:p>
            <a:r>
              <a:rPr lang="en-US" sz="1000" b="1" dirty="0"/>
              <a:t>2E</a:t>
            </a:r>
          </a:p>
        </p:txBody>
      </p:sp>
      <p:sp>
        <p:nvSpPr>
          <p:cNvPr id="54" name="TextBox 53"/>
          <p:cNvSpPr txBox="1"/>
          <p:nvPr/>
        </p:nvSpPr>
        <p:spPr>
          <a:xfrm>
            <a:off x="7434232" y="3103800"/>
            <a:ext cx="247825" cy="246221"/>
          </a:xfrm>
          <a:prstGeom prst="rect">
            <a:avLst/>
          </a:prstGeom>
          <a:solidFill>
            <a:srgbClr val="FFFF00"/>
          </a:solidFill>
        </p:spPr>
        <p:txBody>
          <a:bodyPr wrap="none" lIns="45720" rIns="45720" rtlCol="0">
            <a:spAutoFit/>
          </a:bodyPr>
          <a:lstStyle/>
          <a:p>
            <a:r>
              <a:rPr lang="en-US" sz="1000" b="1" dirty="0"/>
              <a:t>3E</a:t>
            </a:r>
          </a:p>
        </p:txBody>
      </p:sp>
      <p:sp>
        <p:nvSpPr>
          <p:cNvPr id="55" name="TextBox 54"/>
          <p:cNvSpPr txBox="1"/>
          <p:nvPr/>
        </p:nvSpPr>
        <p:spPr>
          <a:xfrm>
            <a:off x="7785342" y="3103800"/>
            <a:ext cx="247825" cy="246221"/>
          </a:xfrm>
          <a:prstGeom prst="rect">
            <a:avLst/>
          </a:prstGeom>
          <a:solidFill>
            <a:srgbClr val="FFFF00"/>
          </a:solidFill>
        </p:spPr>
        <p:txBody>
          <a:bodyPr wrap="none" lIns="45720" rIns="45720" rtlCol="0">
            <a:spAutoFit/>
          </a:bodyPr>
          <a:lstStyle/>
          <a:p>
            <a:r>
              <a:rPr lang="en-US" sz="1000" b="1" dirty="0"/>
              <a:t>4E</a:t>
            </a:r>
          </a:p>
        </p:txBody>
      </p:sp>
      <p:sp>
        <p:nvSpPr>
          <p:cNvPr id="25" name="TextBox 24"/>
          <p:cNvSpPr txBox="1"/>
          <p:nvPr/>
        </p:nvSpPr>
        <p:spPr>
          <a:xfrm>
            <a:off x="8133183" y="3103800"/>
            <a:ext cx="247825" cy="246221"/>
          </a:xfrm>
          <a:prstGeom prst="rect">
            <a:avLst/>
          </a:prstGeom>
          <a:solidFill>
            <a:srgbClr val="FFFF00"/>
          </a:solidFill>
        </p:spPr>
        <p:txBody>
          <a:bodyPr wrap="none" lIns="45720" rIns="45720" rtlCol="0">
            <a:spAutoFit/>
          </a:bodyPr>
          <a:lstStyle/>
          <a:p>
            <a:r>
              <a:rPr lang="en-US" sz="1000" b="1" dirty="0"/>
              <a:t>5E</a:t>
            </a:r>
          </a:p>
        </p:txBody>
      </p:sp>
      <p:sp>
        <p:nvSpPr>
          <p:cNvPr id="26" name="TextBox 25"/>
          <p:cNvSpPr txBox="1"/>
          <p:nvPr/>
        </p:nvSpPr>
        <p:spPr>
          <a:xfrm>
            <a:off x="8485131" y="3103800"/>
            <a:ext cx="247825" cy="246221"/>
          </a:xfrm>
          <a:prstGeom prst="rect">
            <a:avLst/>
          </a:prstGeom>
          <a:solidFill>
            <a:srgbClr val="FFFF00"/>
          </a:solidFill>
        </p:spPr>
        <p:txBody>
          <a:bodyPr wrap="none" lIns="45720" rIns="45720" rtlCol="0">
            <a:spAutoFit/>
          </a:bodyPr>
          <a:lstStyle/>
          <a:p>
            <a:r>
              <a:rPr lang="en-US" sz="1000" b="1" dirty="0"/>
              <a:t>6E</a:t>
            </a:r>
          </a:p>
        </p:txBody>
      </p:sp>
      <p:sp>
        <p:nvSpPr>
          <p:cNvPr id="27" name="TextBox 26"/>
          <p:cNvSpPr txBox="1"/>
          <p:nvPr/>
        </p:nvSpPr>
        <p:spPr>
          <a:xfrm>
            <a:off x="8835088" y="3103800"/>
            <a:ext cx="247825" cy="246221"/>
          </a:xfrm>
          <a:prstGeom prst="rect">
            <a:avLst/>
          </a:prstGeom>
          <a:solidFill>
            <a:srgbClr val="FFFF00"/>
          </a:solidFill>
        </p:spPr>
        <p:txBody>
          <a:bodyPr wrap="none" lIns="45720" rIns="45720" rtlCol="0">
            <a:spAutoFit/>
          </a:bodyPr>
          <a:lstStyle/>
          <a:p>
            <a:r>
              <a:rPr lang="en-US" sz="1000" b="1" dirty="0"/>
              <a:t>7E</a:t>
            </a:r>
          </a:p>
        </p:txBody>
      </p:sp>
      <p:sp>
        <p:nvSpPr>
          <p:cNvPr id="28" name="TextBox 27"/>
          <p:cNvSpPr txBox="1"/>
          <p:nvPr/>
        </p:nvSpPr>
        <p:spPr>
          <a:xfrm>
            <a:off x="9522798" y="3103800"/>
            <a:ext cx="255839" cy="246221"/>
          </a:xfrm>
          <a:prstGeom prst="rect">
            <a:avLst/>
          </a:prstGeom>
          <a:solidFill>
            <a:srgbClr val="FFFF00"/>
          </a:solidFill>
        </p:spPr>
        <p:txBody>
          <a:bodyPr wrap="none" lIns="45720" rIns="45720" rtlCol="0">
            <a:spAutoFit/>
          </a:bodyPr>
          <a:lstStyle/>
          <a:p>
            <a:r>
              <a:rPr lang="en-US" sz="1000" b="1" dirty="0"/>
              <a:t>1C</a:t>
            </a:r>
          </a:p>
        </p:txBody>
      </p:sp>
      <p:sp>
        <p:nvSpPr>
          <p:cNvPr id="29" name="TextBox 28"/>
          <p:cNvSpPr txBox="1"/>
          <p:nvPr/>
        </p:nvSpPr>
        <p:spPr>
          <a:xfrm>
            <a:off x="9893073" y="3103800"/>
            <a:ext cx="247825" cy="246221"/>
          </a:xfrm>
          <a:prstGeom prst="rect">
            <a:avLst/>
          </a:prstGeom>
          <a:solidFill>
            <a:srgbClr val="FFFF00"/>
          </a:solidFill>
        </p:spPr>
        <p:txBody>
          <a:bodyPr wrap="none" lIns="45720" rIns="45720" rtlCol="0">
            <a:spAutoFit/>
          </a:bodyPr>
          <a:lstStyle/>
          <a:p>
            <a:r>
              <a:rPr lang="en-US" sz="1000" b="1" dirty="0"/>
              <a:t>2E</a:t>
            </a:r>
          </a:p>
        </p:txBody>
      </p:sp>
      <p:sp>
        <p:nvSpPr>
          <p:cNvPr id="30" name="TextBox 29"/>
          <p:cNvSpPr txBox="1"/>
          <p:nvPr/>
        </p:nvSpPr>
        <p:spPr>
          <a:xfrm>
            <a:off x="10247797" y="3103800"/>
            <a:ext cx="247825" cy="246221"/>
          </a:xfrm>
          <a:prstGeom prst="rect">
            <a:avLst/>
          </a:prstGeom>
          <a:solidFill>
            <a:srgbClr val="FFFF00"/>
          </a:solidFill>
        </p:spPr>
        <p:txBody>
          <a:bodyPr wrap="none" lIns="45720" rIns="45720" rtlCol="0">
            <a:spAutoFit/>
          </a:bodyPr>
          <a:lstStyle/>
          <a:p>
            <a:r>
              <a:rPr lang="en-US" sz="1000" b="1" dirty="0"/>
              <a:t>3E</a:t>
            </a:r>
          </a:p>
        </p:txBody>
      </p:sp>
      <p:sp>
        <p:nvSpPr>
          <p:cNvPr id="31" name="TextBox 30"/>
          <p:cNvSpPr txBox="1"/>
          <p:nvPr/>
        </p:nvSpPr>
        <p:spPr>
          <a:xfrm>
            <a:off x="10598907" y="3103800"/>
            <a:ext cx="247825" cy="246221"/>
          </a:xfrm>
          <a:prstGeom prst="rect">
            <a:avLst/>
          </a:prstGeom>
          <a:solidFill>
            <a:srgbClr val="FFFF00"/>
          </a:solidFill>
        </p:spPr>
        <p:txBody>
          <a:bodyPr wrap="none" lIns="45720" rIns="45720" rtlCol="0">
            <a:spAutoFit/>
          </a:bodyPr>
          <a:lstStyle/>
          <a:p>
            <a:r>
              <a:rPr lang="en-US" sz="1000" b="1" dirty="0"/>
              <a:t>4E</a:t>
            </a:r>
          </a:p>
        </p:txBody>
      </p:sp>
      <p:sp>
        <p:nvSpPr>
          <p:cNvPr id="32" name="TextBox 31"/>
          <p:cNvSpPr txBox="1"/>
          <p:nvPr/>
        </p:nvSpPr>
        <p:spPr>
          <a:xfrm>
            <a:off x="10946748" y="3103800"/>
            <a:ext cx="247825" cy="246221"/>
          </a:xfrm>
          <a:prstGeom prst="rect">
            <a:avLst/>
          </a:prstGeom>
          <a:solidFill>
            <a:srgbClr val="FFFF00"/>
          </a:solidFill>
        </p:spPr>
        <p:txBody>
          <a:bodyPr wrap="none" lIns="45720" rIns="45720" rtlCol="0">
            <a:spAutoFit/>
          </a:bodyPr>
          <a:lstStyle/>
          <a:p>
            <a:r>
              <a:rPr lang="en-US" sz="1000" b="1" dirty="0"/>
              <a:t>5E</a:t>
            </a:r>
          </a:p>
        </p:txBody>
      </p:sp>
      <p:sp>
        <p:nvSpPr>
          <p:cNvPr id="33" name="TextBox 32"/>
          <p:cNvSpPr txBox="1"/>
          <p:nvPr/>
        </p:nvSpPr>
        <p:spPr>
          <a:xfrm>
            <a:off x="11298696" y="3103800"/>
            <a:ext cx="247825" cy="246221"/>
          </a:xfrm>
          <a:prstGeom prst="rect">
            <a:avLst/>
          </a:prstGeom>
          <a:solidFill>
            <a:srgbClr val="FFFF00"/>
          </a:solidFill>
        </p:spPr>
        <p:txBody>
          <a:bodyPr wrap="none" lIns="45720" rIns="45720" rtlCol="0">
            <a:spAutoFit/>
          </a:bodyPr>
          <a:lstStyle/>
          <a:p>
            <a:r>
              <a:rPr lang="en-US" sz="1000" b="1" dirty="0"/>
              <a:t>6E</a:t>
            </a:r>
          </a:p>
        </p:txBody>
      </p:sp>
      <p:sp>
        <p:nvSpPr>
          <p:cNvPr id="34" name="TextBox 33"/>
          <p:cNvSpPr txBox="1"/>
          <p:nvPr/>
        </p:nvSpPr>
        <p:spPr>
          <a:xfrm>
            <a:off x="11648653" y="3103800"/>
            <a:ext cx="247825" cy="246221"/>
          </a:xfrm>
          <a:prstGeom prst="rect">
            <a:avLst/>
          </a:prstGeom>
          <a:solidFill>
            <a:srgbClr val="FFFF00"/>
          </a:solidFill>
        </p:spPr>
        <p:txBody>
          <a:bodyPr wrap="none" lIns="45720" rIns="45720" rtlCol="0">
            <a:spAutoFit/>
          </a:bodyPr>
          <a:lstStyle/>
          <a:p>
            <a:r>
              <a:rPr lang="en-US" sz="1000" b="1" dirty="0"/>
              <a:t>7E</a:t>
            </a:r>
          </a:p>
        </p:txBody>
      </p:sp>
      <p:sp>
        <p:nvSpPr>
          <p:cNvPr id="37" name="TextBox 36"/>
          <p:cNvSpPr txBox="1"/>
          <p:nvPr/>
        </p:nvSpPr>
        <p:spPr>
          <a:xfrm>
            <a:off x="6709233" y="6611779"/>
            <a:ext cx="255839" cy="246221"/>
          </a:xfrm>
          <a:prstGeom prst="rect">
            <a:avLst/>
          </a:prstGeom>
          <a:solidFill>
            <a:srgbClr val="FFFF00"/>
          </a:solidFill>
        </p:spPr>
        <p:txBody>
          <a:bodyPr wrap="none" lIns="45720" rIns="45720" rtlCol="0">
            <a:spAutoFit/>
          </a:bodyPr>
          <a:lstStyle/>
          <a:p>
            <a:r>
              <a:rPr lang="en-US" sz="1000" b="1" dirty="0"/>
              <a:t>1C</a:t>
            </a:r>
          </a:p>
        </p:txBody>
      </p:sp>
      <p:sp>
        <p:nvSpPr>
          <p:cNvPr id="38" name="TextBox 37"/>
          <p:cNvSpPr txBox="1"/>
          <p:nvPr/>
        </p:nvSpPr>
        <p:spPr>
          <a:xfrm>
            <a:off x="7079508" y="6611779"/>
            <a:ext cx="247825" cy="246221"/>
          </a:xfrm>
          <a:prstGeom prst="rect">
            <a:avLst/>
          </a:prstGeom>
          <a:solidFill>
            <a:srgbClr val="FFFF00"/>
          </a:solidFill>
        </p:spPr>
        <p:txBody>
          <a:bodyPr wrap="none" lIns="45720" rIns="45720" rtlCol="0">
            <a:spAutoFit/>
          </a:bodyPr>
          <a:lstStyle/>
          <a:p>
            <a:r>
              <a:rPr lang="en-US" sz="1000" b="1" dirty="0"/>
              <a:t>2E</a:t>
            </a:r>
          </a:p>
        </p:txBody>
      </p:sp>
      <p:sp>
        <p:nvSpPr>
          <p:cNvPr id="39" name="TextBox 38"/>
          <p:cNvSpPr txBox="1"/>
          <p:nvPr/>
        </p:nvSpPr>
        <p:spPr>
          <a:xfrm>
            <a:off x="7434232" y="6611779"/>
            <a:ext cx="247825" cy="246221"/>
          </a:xfrm>
          <a:prstGeom prst="rect">
            <a:avLst/>
          </a:prstGeom>
          <a:solidFill>
            <a:srgbClr val="FFFF00"/>
          </a:solidFill>
        </p:spPr>
        <p:txBody>
          <a:bodyPr wrap="none" lIns="45720" rIns="45720" rtlCol="0">
            <a:spAutoFit/>
          </a:bodyPr>
          <a:lstStyle/>
          <a:p>
            <a:r>
              <a:rPr lang="en-US" sz="1000" b="1" dirty="0"/>
              <a:t>3E</a:t>
            </a:r>
          </a:p>
        </p:txBody>
      </p:sp>
      <p:sp>
        <p:nvSpPr>
          <p:cNvPr id="40" name="TextBox 39"/>
          <p:cNvSpPr txBox="1"/>
          <p:nvPr/>
        </p:nvSpPr>
        <p:spPr>
          <a:xfrm>
            <a:off x="7785342" y="6611779"/>
            <a:ext cx="247825" cy="246221"/>
          </a:xfrm>
          <a:prstGeom prst="rect">
            <a:avLst/>
          </a:prstGeom>
          <a:solidFill>
            <a:srgbClr val="FFFF00"/>
          </a:solidFill>
        </p:spPr>
        <p:txBody>
          <a:bodyPr wrap="none" lIns="45720" rIns="45720" rtlCol="0">
            <a:spAutoFit/>
          </a:bodyPr>
          <a:lstStyle/>
          <a:p>
            <a:r>
              <a:rPr lang="en-US" sz="1000" b="1" dirty="0"/>
              <a:t>4E</a:t>
            </a:r>
          </a:p>
        </p:txBody>
      </p:sp>
      <p:sp>
        <p:nvSpPr>
          <p:cNvPr id="41" name="TextBox 40"/>
          <p:cNvSpPr txBox="1"/>
          <p:nvPr/>
        </p:nvSpPr>
        <p:spPr>
          <a:xfrm>
            <a:off x="8133183" y="6611779"/>
            <a:ext cx="247825" cy="246221"/>
          </a:xfrm>
          <a:prstGeom prst="rect">
            <a:avLst/>
          </a:prstGeom>
          <a:solidFill>
            <a:srgbClr val="FFFF00"/>
          </a:solidFill>
        </p:spPr>
        <p:txBody>
          <a:bodyPr wrap="none" lIns="45720" rIns="45720" rtlCol="0">
            <a:spAutoFit/>
          </a:bodyPr>
          <a:lstStyle/>
          <a:p>
            <a:r>
              <a:rPr lang="en-US" sz="1000" b="1" dirty="0"/>
              <a:t>5E</a:t>
            </a:r>
          </a:p>
        </p:txBody>
      </p:sp>
      <p:sp>
        <p:nvSpPr>
          <p:cNvPr id="42" name="TextBox 41"/>
          <p:cNvSpPr txBox="1"/>
          <p:nvPr/>
        </p:nvSpPr>
        <p:spPr>
          <a:xfrm>
            <a:off x="8485131" y="6611779"/>
            <a:ext cx="247825" cy="246221"/>
          </a:xfrm>
          <a:prstGeom prst="rect">
            <a:avLst/>
          </a:prstGeom>
          <a:solidFill>
            <a:srgbClr val="FFFF00"/>
          </a:solidFill>
        </p:spPr>
        <p:txBody>
          <a:bodyPr wrap="none" lIns="45720" rIns="45720" rtlCol="0">
            <a:spAutoFit/>
          </a:bodyPr>
          <a:lstStyle/>
          <a:p>
            <a:r>
              <a:rPr lang="en-US" sz="1000" b="1" dirty="0"/>
              <a:t>6E</a:t>
            </a:r>
          </a:p>
        </p:txBody>
      </p:sp>
      <p:sp>
        <p:nvSpPr>
          <p:cNvPr id="44" name="TextBox 43"/>
          <p:cNvSpPr txBox="1"/>
          <p:nvPr/>
        </p:nvSpPr>
        <p:spPr>
          <a:xfrm>
            <a:off x="8835088" y="6611779"/>
            <a:ext cx="247825" cy="246221"/>
          </a:xfrm>
          <a:prstGeom prst="rect">
            <a:avLst/>
          </a:prstGeom>
          <a:solidFill>
            <a:srgbClr val="FFFF00"/>
          </a:solidFill>
        </p:spPr>
        <p:txBody>
          <a:bodyPr wrap="none" lIns="45720" rIns="45720" rtlCol="0">
            <a:spAutoFit/>
          </a:bodyPr>
          <a:lstStyle/>
          <a:p>
            <a:r>
              <a:rPr lang="en-US" sz="1000" b="1" dirty="0"/>
              <a:t>7E</a:t>
            </a:r>
          </a:p>
        </p:txBody>
      </p:sp>
      <p:sp>
        <p:nvSpPr>
          <p:cNvPr id="46" name="TextBox 45"/>
          <p:cNvSpPr txBox="1"/>
          <p:nvPr/>
        </p:nvSpPr>
        <p:spPr>
          <a:xfrm>
            <a:off x="9522798" y="6611779"/>
            <a:ext cx="255839" cy="246221"/>
          </a:xfrm>
          <a:prstGeom prst="rect">
            <a:avLst/>
          </a:prstGeom>
          <a:solidFill>
            <a:srgbClr val="FFFF00"/>
          </a:solidFill>
        </p:spPr>
        <p:txBody>
          <a:bodyPr wrap="none" lIns="45720" rIns="45720" rtlCol="0">
            <a:spAutoFit/>
          </a:bodyPr>
          <a:lstStyle/>
          <a:p>
            <a:r>
              <a:rPr lang="en-US" sz="1000" b="1" dirty="0"/>
              <a:t>1C</a:t>
            </a:r>
          </a:p>
        </p:txBody>
      </p:sp>
      <p:sp>
        <p:nvSpPr>
          <p:cNvPr id="47" name="TextBox 46"/>
          <p:cNvSpPr txBox="1"/>
          <p:nvPr/>
        </p:nvSpPr>
        <p:spPr>
          <a:xfrm>
            <a:off x="9893073" y="6611779"/>
            <a:ext cx="247825" cy="246221"/>
          </a:xfrm>
          <a:prstGeom prst="rect">
            <a:avLst/>
          </a:prstGeom>
          <a:solidFill>
            <a:srgbClr val="FFFF00"/>
          </a:solidFill>
        </p:spPr>
        <p:txBody>
          <a:bodyPr wrap="none" lIns="45720" rIns="45720" rtlCol="0">
            <a:spAutoFit/>
          </a:bodyPr>
          <a:lstStyle/>
          <a:p>
            <a:r>
              <a:rPr lang="en-US" sz="1000" b="1" dirty="0"/>
              <a:t>2E</a:t>
            </a:r>
          </a:p>
        </p:txBody>
      </p:sp>
      <p:sp>
        <p:nvSpPr>
          <p:cNvPr id="49" name="TextBox 48"/>
          <p:cNvSpPr txBox="1"/>
          <p:nvPr/>
        </p:nvSpPr>
        <p:spPr>
          <a:xfrm>
            <a:off x="10247797" y="6611779"/>
            <a:ext cx="247825" cy="246221"/>
          </a:xfrm>
          <a:prstGeom prst="rect">
            <a:avLst/>
          </a:prstGeom>
          <a:solidFill>
            <a:srgbClr val="FFFF00"/>
          </a:solidFill>
        </p:spPr>
        <p:txBody>
          <a:bodyPr wrap="none" lIns="45720" rIns="45720" rtlCol="0">
            <a:spAutoFit/>
          </a:bodyPr>
          <a:lstStyle/>
          <a:p>
            <a:r>
              <a:rPr lang="en-US" sz="1000" b="1" dirty="0"/>
              <a:t>3E</a:t>
            </a:r>
          </a:p>
        </p:txBody>
      </p:sp>
      <p:sp>
        <p:nvSpPr>
          <p:cNvPr id="56" name="TextBox 55"/>
          <p:cNvSpPr txBox="1"/>
          <p:nvPr/>
        </p:nvSpPr>
        <p:spPr>
          <a:xfrm>
            <a:off x="10598907" y="6611779"/>
            <a:ext cx="247825" cy="246221"/>
          </a:xfrm>
          <a:prstGeom prst="rect">
            <a:avLst/>
          </a:prstGeom>
          <a:solidFill>
            <a:srgbClr val="FFFF00"/>
          </a:solidFill>
        </p:spPr>
        <p:txBody>
          <a:bodyPr wrap="none" lIns="45720" rIns="45720" rtlCol="0">
            <a:spAutoFit/>
          </a:bodyPr>
          <a:lstStyle/>
          <a:p>
            <a:r>
              <a:rPr lang="en-US" sz="1000" b="1" dirty="0"/>
              <a:t>4E</a:t>
            </a:r>
          </a:p>
        </p:txBody>
      </p:sp>
      <p:sp>
        <p:nvSpPr>
          <p:cNvPr id="57" name="TextBox 56"/>
          <p:cNvSpPr txBox="1"/>
          <p:nvPr/>
        </p:nvSpPr>
        <p:spPr>
          <a:xfrm>
            <a:off x="10946748" y="6611779"/>
            <a:ext cx="247825" cy="246221"/>
          </a:xfrm>
          <a:prstGeom prst="rect">
            <a:avLst/>
          </a:prstGeom>
          <a:solidFill>
            <a:srgbClr val="FFFF00"/>
          </a:solidFill>
        </p:spPr>
        <p:txBody>
          <a:bodyPr wrap="none" lIns="45720" rIns="45720" rtlCol="0">
            <a:spAutoFit/>
          </a:bodyPr>
          <a:lstStyle/>
          <a:p>
            <a:r>
              <a:rPr lang="en-US" sz="1000" b="1" dirty="0"/>
              <a:t>5E</a:t>
            </a:r>
          </a:p>
        </p:txBody>
      </p:sp>
      <p:sp>
        <p:nvSpPr>
          <p:cNvPr id="58" name="TextBox 57"/>
          <p:cNvSpPr txBox="1"/>
          <p:nvPr/>
        </p:nvSpPr>
        <p:spPr>
          <a:xfrm>
            <a:off x="11298696" y="6611779"/>
            <a:ext cx="247825" cy="246221"/>
          </a:xfrm>
          <a:prstGeom prst="rect">
            <a:avLst/>
          </a:prstGeom>
          <a:solidFill>
            <a:srgbClr val="FFFF00"/>
          </a:solidFill>
        </p:spPr>
        <p:txBody>
          <a:bodyPr wrap="none" lIns="45720" rIns="45720" rtlCol="0">
            <a:spAutoFit/>
          </a:bodyPr>
          <a:lstStyle/>
          <a:p>
            <a:r>
              <a:rPr lang="en-US" sz="1000" b="1" dirty="0"/>
              <a:t>6E</a:t>
            </a:r>
          </a:p>
        </p:txBody>
      </p:sp>
      <p:sp>
        <p:nvSpPr>
          <p:cNvPr id="59" name="TextBox 58"/>
          <p:cNvSpPr txBox="1"/>
          <p:nvPr/>
        </p:nvSpPr>
        <p:spPr>
          <a:xfrm>
            <a:off x="11648653" y="6611779"/>
            <a:ext cx="247825" cy="246221"/>
          </a:xfrm>
          <a:prstGeom prst="rect">
            <a:avLst/>
          </a:prstGeom>
          <a:solidFill>
            <a:srgbClr val="FFFF00"/>
          </a:solidFill>
        </p:spPr>
        <p:txBody>
          <a:bodyPr wrap="none" lIns="45720" rIns="45720" rtlCol="0">
            <a:spAutoFit/>
          </a:bodyPr>
          <a:lstStyle/>
          <a:p>
            <a:r>
              <a:rPr lang="en-US" sz="1000" b="1" dirty="0"/>
              <a:t>7E</a:t>
            </a:r>
          </a:p>
        </p:txBody>
      </p:sp>
      <p:graphicFrame>
        <p:nvGraphicFramePr>
          <p:cNvPr id="60" name="Table 59"/>
          <p:cNvGraphicFramePr>
            <a:graphicFrameLocks noGrp="1"/>
          </p:cNvGraphicFramePr>
          <p:nvPr>
            <p:extLst>
              <p:ext uri="{D42A27DB-BD31-4B8C-83A1-F6EECF244321}">
                <p14:modId xmlns:p14="http://schemas.microsoft.com/office/powerpoint/2010/main" val="747562157"/>
              </p:ext>
            </p:extLst>
          </p:nvPr>
        </p:nvGraphicFramePr>
        <p:xfrm>
          <a:off x="1238417" y="4086092"/>
          <a:ext cx="3206623" cy="219456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0">
                <a:tc>
                  <a:txBody>
                    <a:bodyPr/>
                    <a:lstStyle/>
                    <a:p>
                      <a:pPr algn="ctr"/>
                      <a:r>
                        <a:rPr lang="en-US" sz="1200" dirty="0"/>
                        <a:t>Trial</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0">
                <a:tc>
                  <a:txBody>
                    <a:bodyPr/>
                    <a:lstStyle/>
                    <a:p>
                      <a:pPr algn="ctr"/>
                      <a:r>
                        <a:rPr lang="en-US" sz="1200" b="0" dirty="0">
                          <a:latin typeface="+mn-lt"/>
                        </a:rPr>
                        <a:t>1C</a:t>
                      </a:r>
                    </a:p>
                  </a:txBody>
                  <a:tcPr anchor="ctr"/>
                </a:tc>
                <a:tc>
                  <a:txBody>
                    <a:bodyPr/>
                    <a:lstStyle/>
                    <a:p>
                      <a:pPr algn="ctr"/>
                      <a:r>
                        <a:rPr lang="en-US" sz="1200" b="0" dirty="0">
                          <a:latin typeface="+mn-lt"/>
                        </a:rPr>
                        <a:t>13</a:t>
                      </a:r>
                    </a:p>
                  </a:txBody>
                  <a:tcPr anchor="ctr"/>
                </a:tc>
                <a:tc>
                  <a:txBody>
                    <a:bodyPr/>
                    <a:lstStyle/>
                    <a:p>
                      <a:pPr algn="ctr"/>
                      <a:r>
                        <a:rPr lang="en-US" sz="1200" b="0" dirty="0">
                          <a:latin typeface="+mn-lt"/>
                        </a:rPr>
                        <a:t>30.4</a:t>
                      </a:r>
                    </a:p>
                  </a:txBody>
                  <a:tcPr anchor="ctr"/>
                </a:tc>
                <a:tc>
                  <a:txBody>
                    <a:bodyPr/>
                    <a:lstStyle/>
                    <a:p>
                      <a:pPr algn="ctr"/>
                      <a:r>
                        <a:rPr lang="it-IT" sz="1200" b="0" dirty="0">
                          <a:latin typeface="+mn-lt"/>
                        </a:rPr>
                        <a:t>48.6</a:t>
                      </a:r>
                      <a:endParaRPr lang="en-US" sz="1200" b="0" dirty="0">
                        <a:latin typeface="+mn-lt"/>
                      </a:endParaRPr>
                    </a:p>
                  </a:txBody>
                  <a:tcPr anchor="ctr"/>
                </a:tc>
                <a:tc>
                  <a:txBody>
                    <a:bodyPr/>
                    <a:lstStyle/>
                    <a:p>
                      <a:pPr algn="ctr"/>
                      <a:r>
                        <a:rPr lang="it-IT" sz="1200" b="0" dirty="0">
                          <a:latin typeface="+mn-lt"/>
                        </a:rPr>
                        <a:t>2</a:t>
                      </a:r>
                      <a:endParaRPr lang="en-US" sz="1200" b="0" dirty="0">
                        <a:latin typeface="+mn-lt"/>
                      </a:endParaRPr>
                    </a:p>
                  </a:txBody>
                  <a:tcPr anchor="ctr"/>
                </a:tc>
                <a:tc>
                  <a:txBody>
                    <a:bodyPr/>
                    <a:lstStyle/>
                    <a:p>
                      <a:pPr algn="ctr"/>
                      <a:r>
                        <a:rPr lang="en-US" sz="1200" b="0" dirty="0">
                          <a:latin typeface="+mn-lt"/>
                        </a:rPr>
                        <a:t>6</a:t>
                      </a:r>
                    </a:p>
                  </a:txBody>
                  <a:tcPr anchor="ctr"/>
                </a:tc>
                <a:extLst>
                  <a:ext uri="{0D108BD9-81ED-4DB2-BD59-A6C34878D82A}">
                    <a16:rowId xmlns:a16="http://schemas.microsoft.com/office/drawing/2014/main" val="10001"/>
                  </a:ext>
                </a:extLst>
              </a:tr>
              <a:tr h="0">
                <a:tc>
                  <a:txBody>
                    <a:bodyPr/>
                    <a:lstStyle/>
                    <a:p>
                      <a:pPr algn="ctr"/>
                      <a:r>
                        <a:rPr lang="en-US" sz="12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50.4</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0">
                <a:tc>
                  <a:txBody>
                    <a:bodyPr/>
                    <a:lstStyle/>
                    <a:p>
                      <a:pPr algn="ctr"/>
                      <a:r>
                        <a:rPr lang="en-US" sz="12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0">
                <a:tc>
                  <a:txBody>
                    <a:bodyPr/>
                    <a:lstStyle/>
                    <a:p>
                      <a:pPr algn="ctr"/>
                      <a:r>
                        <a:rPr lang="en-US" sz="12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0004"/>
                  </a:ext>
                </a:extLst>
              </a:tr>
              <a:tr h="0">
                <a:tc>
                  <a:txBody>
                    <a:bodyPr/>
                    <a:lstStyle/>
                    <a:p>
                      <a:pPr algn="ctr"/>
                      <a:r>
                        <a:rPr lang="en-US" sz="12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47.4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261460152"/>
                  </a:ext>
                </a:extLst>
              </a:tr>
              <a:tr h="0">
                <a:tc>
                  <a:txBody>
                    <a:bodyPr/>
                    <a:lstStyle/>
                    <a:p>
                      <a:pPr algn="ctr"/>
                      <a:r>
                        <a:rPr lang="en-US" sz="1200" b="0" dirty="0">
                          <a:latin typeface="+mn-lt"/>
                        </a:rPr>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48.3</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7</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2559666313"/>
                  </a:ext>
                </a:extLst>
              </a:tr>
              <a:tr h="0">
                <a:tc>
                  <a:txBody>
                    <a:bodyPr/>
                    <a:lstStyle/>
                    <a:p>
                      <a:pPr algn="ctr"/>
                      <a:r>
                        <a:rPr lang="en-US" sz="1200" b="0" dirty="0">
                          <a:latin typeface="+mn-lt"/>
                        </a:rPr>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11</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3799986751"/>
                  </a:ext>
                </a:extLst>
              </a:tr>
            </a:tbl>
          </a:graphicData>
        </a:graphic>
      </p:graphicFrame>
    </p:spTree>
    <p:extLst>
      <p:ext uri="{BB962C8B-B14F-4D97-AF65-F5344CB8AC3E}">
        <p14:creationId xmlns:p14="http://schemas.microsoft.com/office/powerpoint/2010/main" val="4099927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987" y="365126"/>
            <a:ext cx="10515600" cy="628788"/>
          </a:xfrm>
        </p:spPr>
        <p:txBody>
          <a:bodyPr/>
          <a:lstStyle/>
          <a:p>
            <a:r>
              <a:rPr lang="en-US" dirty="0"/>
              <a:t>Median drift 100ms-10s @85C </a:t>
            </a:r>
            <a:br>
              <a:rPr lang="en-US" dirty="0"/>
            </a:br>
            <a:r>
              <a:rPr lang="en-US" dirty="0"/>
              <a:t>(128k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sp>
        <p:nvSpPr>
          <p:cNvPr id="63" name="TextBox 62"/>
          <p:cNvSpPr txBox="1"/>
          <p:nvPr/>
        </p:nvSpPr>
        <p:spPr>
          <a:xfrm>
            <a:off x="4861726" y="4536655"/>
            <a:ext cx="1467068" cy="646331"/>
          </a:xfrm>
          <a:prstGeom prst="rect">
            <a:avLst/>
          </a:prstGeom>
          <a:noFill/>
        </p:spPr>
        <p:txBody>
          <a:bodyPr wrap="none" rtlCol="0">
            <a:spAutoFit/>
          </a:bodyPr>
          <a:lstStyle/>
          <a:p>
            <a:r>
              <a:rPr lang="en-US" dirty="0"/>
              <a:t>Relative drift</a:t>
            </a:r>
          </a:p>
          <a:p>
            <a:r>
              <a:rPr lang="en-US" b="1" dirty="0">
                <a:solidFill>
                  <a:schemeClr val="accent1"/>
                </a:solidFill>
              </a:rPr>
              <a:t>SET</a:t>
            </a:r>
            <a:r>
              <a:rPr lang="en-US" b="1" dirty="0"/>
              <a:t>/</a:t>
            </a:r>
            <a:r>
              <a:rPr lang="en-US" b="1" dirty="0">
                <a:solidFill>
                  <a:srgbClr val="FF0000"/>
                </a:solidFill>
              </a:rPr>
              <a:t>RESET</a:t>
            </a:r>
          </a:p>
        </p:txBody>
      </p:sp>
      <p:sp>
        <p:nvSpPr>
          <p:cNvPr id="64" name="TextBox 63"/>
          <p:cNvSpPr txBox="1"/>
          <p:nvPr/>
        </p:nvSpPr>
        <p:spPr>
          <a:xfrm>
            <a:off x="63262" y="3748997"/>
            <a:ext cx="4798463" cy="2800767"/>
          </a:xfrm>
          <a:prstGeom prst="rect">
            <a:avLst/>
          </a:prstGeom>
          <a:noFill/>
        </p:spPr>
        <p:txBody>
          <a:bodyPr wrap="square" rtlCol="0">
            <a:spAutoFit/>
          </a:bodyPr>
          <a:lstStyle/>
          <a:p>
            <a:pPr marL="285750" indent="-285750">
              <a:buFont typeface="Arial" panose="020B0604020202020204" pitchFamily="34" charset="0"/>
              <a:buChar char="•"/>
            </a:pPr>
            <a:r>
              <a:rPr lang="en-US" sz="1600" dirty="0"/>
              <a:t>Confirmed: Reset drift is in trend with As% vs (</a:t>
            </a:r>
            <a:r>
              <a:rPr lang="en-US" sz="1600" dirty="0" err="1"/>
              <a:t>In+Ge</a:t>
            </a:r>
            <a:r>
              <a:rPr lang="en-US" sz="1600" dirty="0"/>
              <a:t>)%</a:t>
            </a:r>
          </a:p>
          <a:p>
            <a:pPr marL="285750" indent="-285750">
              <a:buFont typeface="Arial" panose="020B0604020202020204" pitchFamily="34" charset="0"/>
              <a:buChar char="•"/>
            </a:pPr>
            <a:r>
              <a:rPr lang="en-US" sz="1600" dirty="0"/>
              <a:t>Not consistent with A1 lot: Set drift is aligned for K* alloys and higher than POR alloy.</a:t>
            </a:r>
            <a:br>
              <a:rPr lang="en-US" sz="1600" dirty="0"/>
            </a:br>
            <a:r>
              <a:rPr lang="en-US" sz="1600" dirty="0"/>
              <a:t>Some difference in electrical testing that might have an impact on this discrepancy:</a:t>
            </a:r>
          </a:p>
          <a:p>
            <a:pPr marL="742950" lvl="1" indent="-285750">
              <a:buFont typeface="Arial" panose="020B0604020202020204" pitchFamily="34" charset="0"/>
              <a:buChar char="•"/>
            </a:pPr>
            <a:r>
              <a:rPr lang="en-US" sz="1600" dirty="0"/>
              <a:t>Longer sense time (66ns vs 44ns of A1 lot)</a:t>
            </a:r>
          </a:p>
          <a:p>
            <a:pPr marL="742950" lvl="1" indent="-285750">
              <a:buFont typeface="Arial" panose="020B0604020202020204" pitchFamily="34" charset="0"/>
              <a:buChar char="•"/>
            </a:pPr>
            <a:r>
              <a:rPr lang="en-US" sz="1600" dirty="0"/>
              <a:t>Same width increase for program pulse</a:t>
            </a:r>
          </a:p>
          <a:p>
            <a:pPr marL="742950" lvl="1" indent="-285750">
              <a:buFont typeface="Arial" panose="020B0604020202020204" pitchFamily="34" charset="0"/>
              <a:buChar char="•"/>
            </a:pPr>
            <a:r>
              <a:rPr lang="en-US" sz="1600" dirty="0"/>
              <a:t>Unbalance set/reset currents</a:t>
            </a:r>
          </a:p>
          <a:p>
            <a:pPr marL="742950" lvl="1" indent="-285750">
              <a:buFont typeface="Arial" panose="020B0604020202020204" pitchFamily="34" charset="0"/>
              <a:buChar char="•"/>
            </a:pPr>
            <a:r>
              <a:rPr lang="en-US" sz="1600" dirty="0"/>
              <a:t>Different time window for drift:</a:t>
            </a:r>
            <a:br>
              <a:rPr lang="en-US" sz="1600" dirty="0"/>
            </a:br>
            <a:r>
              <a:rPr lang="en-US" sz="1600" dirty="0"/>
              <a:t>100ms</a:t>
            </a:r>
            <a:r>
              <a:rPr lang="en-US" sz="1600" dirty="0">
                <a:sym typeface="Wingdings" panose="05000000000000000000" pitchFamily="2" charset="2"/>
              </a:rPr>
              <a:t>10s vs 1us10s</a:t>
            </a:r>
            <a:endParaRPr lang="en-US" sz="1600" dirty="0"/>
          </a:p>
        </p:txBody>
      </p:sp>
      <p:sp>
        <p:nvSpPr>
          <p:cNvPr id="61" name="TextBox 60"/>
          <p:cNvSpPr txBox="1"/>
          <p:nvPr/>
        </p:nvSpPr>
        <p:spPr>
          <a:xfrm>
            <a:off x="4694111" y="1419832"/>
            <a:ext cx="1941557" cy="646331"/>
          </a:xfrm>
          <a:prstGeom prst="rect">
            <a:avLst/>
          </a:prstGeom>
          <a:noFill/>
        </p:spPr>
        <p:txBody>
          <a:bodyPr wrap="none" rtlCol="0">
            <a:spAutoFit/>
          </a:bodyPr>
          <a:lstStyle/>
          <a:p>
            <a:r>
              <a:rPr lang="en-US" dirty="0"/>
              <a:t>Absolute drift mV</a:t>
            </a:r>
          </a:p>
          <a:p>
            <a:r>
              <a:rPr lang="en-US" b="1" dirty="0">
                <a:solidFill>
                  <a:schemeClr val="accent1"/>
                </a:solidFill>
              </a:rPr>
              <a:t>SET</a:t>
            </a:r>
            <a:r>
              <a:rPr lang="en-US" b="1" dirty="0"/>
              <a:t>/</a:t>
            </a:r>
            <a:r>
              <a:rPr lang="en-US" b="1" dirty="0">
                <a:solidFill>
                  <a:srgbClr val="FF0000"/>
                </a:solidFill>
              </a:rPr>
              <a:t>RESET</a:t>
            </a:r>
          </a:p>
        </p:txBody>
      </p:sp>
      <p:graphicFrame>
        <p:nvGraphicFramePr>
          <p:cNvPr id="27" name="Table 26"/>
          <p:cNvGraphicFramePr>
            <a:graphicFrameLocks noGrp="1"/>
          </p:cNvGraphicFramePr>
          <p:nvPr>
            <p:extLst>
              <p:ext uri="{D42A27DB-BD31-4B8C-83A1-F6EECF244321}">
                <p14:modId xmlns:p14="http://schemas.microsoft.com/office/powerpoint/2010/main" val="130164221"/>
              </p:ext>
            </p:extLst>
          </p:nvPr>
        </p:nvGraphicFramePr>
        <p:xfrm>
          <a:off x="726987" y="1419832"/>
          <a:ext cx="3206623" cy="219456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0">
                <a:tc>
                  <a:txBody>
                    <a:bodyPr/>
                    <a:lstStyle/>
                    <a:p>
                      <a:pPr algn="ctr"/>
                      <a:r>
                        <a:rPr lang="en-US" sz="1200" dirty="0"/>
                        <a:t>Trial</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0">
                <a:tc>
                  <a:txBody>
                    <a:bodyPr/>
                    <a:lstStyle/>
                    <a:p>
                      <a:pPr algn="ctr"/>
                      <a:r>
                        <a:rPr lang="en-US" sz="1200" b="0" dirty="0">
                          <a:latin typeface="+mn-lt"/>
                        </a:rPr>
                        <a:t>1C</a:t>
                      </a:r>
                    </a:p>
                  </a:txBody>
                  <a:tcPr anchor="ctr"/>
                </a:tc>
                <a:tc>
                  <a:txBody>
                    <a:bodyPr/>
                    <a:lstStyle/>
                    <a:p>
                      <a:pPr algn="ctr"/>
                      <a:r>
                        <a:rPr lang="en-US" sz="1200" b="0" dirty="0">
                          <a:latin typeface="+mn-lt"/>
                        </a:rPr>
                        <a:t>13</a:t>
                      </a:r>
                    </a:p>
                  </a:txBody>
                  <a:tcPr anchor="ctr"/>
                </a:tc>
                <a:tc>
                  <a:txBody>
                    <a:bodyPr/>
                    <a:lstStyle/>
                    <a:p>
                      <a:pPr algn="ctr"/>
                      <a:r>
                        <a:rPr lang="en-US" sz="1200" b="0" dirty="0">
                          <a:latin typeface="+mn-lt"/>
                        </a:rPr>
                        <a:t>30.4</a:t>
                      </a:r>
                    </a:p>
                  </a:txBody>
                  <a:tcPr anchor="ctr"/>
                </a:tc>
                <a:tc>
                  <a:txBody>
                    <a:bodyPr/>
                    <a:lstStyle/>
                    <a:p>
                      <a:pPr algn="ctr"/>
                      <a:r>
                        <a:rPr lang="it-IT" sz="1200" b="0" dirty="0">
                          <a:latin typeface="+mn-lt"/>
                        </a:rPr>
                        <a:t>48.6</a:t>
                      </a:r>
                      <a:endParaRPr lang="en-US" sz="1200" b="0" dirty="0">
                        <a:latin typeface="+mn-lt"/>
                      </a:endParaRPr>
                    </a:p>
                  </a:txBody>
                  <a:tcPr anchor="ctr"/>
                </a:tc>
                <a:tc>
                  <a:txBody>
                    <a:bodyPr/>
                    <a:lstStyle/>
                    <a:p>
                      <a:pPr algn="ctr"/>
                      <a:r>
                        <a:rPr lang="it-IT" sz="1200" b="0" dirty="0">
                          <a:latin typeface="+mn-lt"/>
                        </a:rPr>
                        <a:t>2</a:t>
                      </a:r>
                      <a:endParaRPr lang="en-US" sz="1200" b="0" dirty="0">
                        <a:latin typeface="+mn-lt"/>
                      </a:endParaRPr>
                    </a:p>
                  </a:txBody>
                  <a:tcPr anchor="ctr"/>
                </a:tc>
                <a:tc>
                  <a:txBody>
                    <a:bodyPr/>
                    <a:lstStyle/>
                    <a:p>
                      <a:pPr algn="ctr"/>
                      <a:r>
                        <a:rPr lang="en-US" sz="1200" b="0" dirty="0">
                          <a:latin typeface="+mn-lt"/>
                        </a:rPr>
                        <a:t>6</a:t>
                      </a:r>
                    </a:p>
                  </a:txBody>
                  <a:tcPr anchor="ctr"/>
                </a:tc>
                <a:extLst>
                  <a:ext uri="{0D108BD9-81ED-4DB2-BD59-A6C34878D82A}">
                    <a16:rowId xmlns:a16="http://schemas.microsoft.com/office/drawing/2014/main" val="10001"/>
                  </a:ext>
                </a:extLst>
              </a:tr>
              <a:tr h="0">
                <a:tc>
                  <a:txBody>
                    <a:bodyPr/>
                    <a:lstStyle/>
                    <a:p>
                      <a:pPr algn="ctr"/>
                      <a:r>
                        <a:rPr lang="en-US" sz="12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50.4</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0">
                <a:tc>
                  <a:txBody>
                    <a:bodyPr/>
                    <a:lstStyle/>
                    <a:p>
                      <a:pPr algn="ctr"/>
                      <a:r>
                        <a:rPr lang="en-US" sz="12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0">
                <a:tc>
                  <a:txBody>
                    <a:bodyPr/>
                    <a:lstStyle/>
                    <a:p>
                      <a:pPr algn="ctr"/>
                      <a:r>
                        <a:rPr lang="en-US" sz="12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0004"/>
                  </a:ext>
                </a:extLst>
              </a:tr>
              <a:tr h="0">
                <a:tc>
                  <a:txBody>
                    <a:bodyPr/>
                    <a:lstStyle/>
                    <a:p>
                      <a:pPr algn="ctr"/>
                      <a:r>
                        <a:rPr lang="en-US" sz="12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47.4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261460152"/>
                  </a:ext>
                </a:extLst>
              </a:tr>
              <a:tr h="0">
                <a:tc>
                  <a:txBody>
                    <a:bodyPr/>
                    <a:lstStyle/>
                    <a:p>
                      <a:pPr algn="ctr"/>
                      <a:r>
                        <a:rPr lang="en-US" sz="1200" b="0" dirty="0">
                          <a:latin typeface="+mn-lt"/>
                        </a:rPr>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48.3</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7</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2559666313"/>
                  </a:ext>
                </a:extLst>
              </a:tr>
              <a:tr h="0">
                <a:tc>
                  <a:txBody>
                    <a:bodyPr/>
                    <a:lstStyle/>
                    <a:p>
                      <a:pPr algn="ctr"/>
                      <a:r>
                        <a:rPr lang="en-US" sz="1200" b="0" dirty="0">
                          <a:latin typeface="+mn-lt"/>
                        </a:rPr>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11</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3799986751"/>
                  </a:ext>
                </a:extLst>
              </a:tr>
            </a:tbl>
          </a:graphicData>
        </a:graphic>
      </p:graphicFrame>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9213" t="8222" r="8977" b="5105"/>
          <a:stretch/>
        </p:blipFill>
        <p:spPr>
          <a:xfrm>
            <a:off x="6580949" y="365126"/>
            <a:ext cx="5611051" cy="3094074"/>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7250" t="8215" r="9041" b="4714"/>
          <a:stretch/>
        </p:blipFill>
        <p:spPr>
          <a:xfrm>
            <a:off x="6415974" y="3689497"/>
            <a:ext cx="5776026" cy="3129821"/>
          </a:xfrm>
          <a:prstGeom prst="rect">
            <a:avLst/>
          </a:prstGeom>
        </p:spPr>
      </p:pic>
      <p:sp>
        <p:nvSpPr>
          <p:cNvPr id="32" name="TextBox 31"/>
          <p:cNvSpPr txBox="1"/>
          <p:nvPr/>
        </p:nvSpPr>
        <p:spPr>
          <a:xfrm>
            <a:off x="7006950" y="3273927"/>
            <a:ext cx="255839" cy="246221"/>
          </a:xfrm>
          <a:prstGeom prst="rect">
            <a:avLst/>
          </a:prstGeom>
          <a:solidFill>
            <a:srgbClr val="FFFF00"/>
          </a:solidFill>
        </p:spPr>
        <p:txBody>
          <a:bodyPr wrap="none" lIns="45720" rIns="45720" rtlCol="0">
            <a:spAutoFit/>
          </a:bodyPr>
          <a:lstStyle/>
          <a:p>
            <a:r>
              <a:rPr lang="en-US" sz="1000" b="1" dirty="0"/>
              <a:t>1C</a:t>
            </a:r>
          </a:p>
        </p:txBody>
      </p:sp>
      <p:sp>
        <p:nvSpPr>
          <p:cNvPr id="33" name="TextBox 32"/>
          <p:cNvSpPr txBox="1"/>
          <p:nvPr/>
        </p:nvSpPr>
        <p:spPr>
          <a:xfrm>
            <a:off x="7355959" y="3273927"/>
            <a:ext cx="247825" cy="246221"/>
          </a:xfrm>
          <a:prstGeom prst="rect">
            <a:avLst/>
          </a:prstGeom>
          <a:solidFill>
            <a:srgbClr val="FFFF00"/>
          </a:solidFill>
        </p:spPr>
        <p:txBody>
          <a:bodyPr wrap="none" lIns="45720" rIns="45720" rtlCol="0">
            <a:spAutoFit/>
          </a:bodyPr>
          <a:lstStyle/>
          <a:p>
            <a:r>
              <a:rPr lang="en-US" sz="1000" b="1" dirty="0"/>
              <a:t>2E</a:t>
            </a:r>
          </a:p>
        </p:txBody>
      </p:sp>
      <p:sp>
        <p:nvSpPr>
          <p:cNvPr id="34" name="TextBox 33"/>
          <p:cNvSpPr txBox="1"/>
          <p:nvPr/>
        </p:nvSpPr>
        <p:spPr>
          <a:xfrm>
            <a:off x="7689417" y="3273927"/>
            <a:ext cx="247825" cy="246221"/>
          </a:xfrm>
          <a:prstGeom prst="rect">
            <a:avLst/>
          </a:prstGeom>
          <a:solidFill>
            <a:srgbClr val="FFFF00"/>
          </a:solidFill>
        </p:spPr>
        <p:txBody>
          <a:bodyPr wrap="none" lIns="45720" rIns="45720" rtlCol="0">
            <a:spAutoFit/>
          </a:bodyPr>
          <a:lstStyle/>
          <a:p>
            <a:r>
              <a:rPr lang="en-US" sz="1000" b="1" dirty="0"/>
              <a:t>3E</a:t>
            </a:r>
          </a:p>
        </p:txBody>
      </p:sp>
      <p:sp>
        <p:nvSpPr>
          <p:cNvPr id="35" name="TextBox 34"/>
          <p:cNvSpPr txBox="1"/>
          <p:nvPr/>
        </p:nvSpPr>
        <p:spPr>
          <a:xfrm>
            <a:off x="8029894" y="3273927"/>
            <a:ext cx="247825" cy="246221"/>
          </a:xfrm>
          <a:prstGeom prst="rect">
            <a:avLst/>
          </a:prstGeom>
          <a:solidFill>
            <a:srgbClr val="FFFF00"/>
          </a:solidFill>
        </p:spPr>
        <p:txBody>
          <a:bodyPr wrap="none" lIns="45720" rIns="45720" rtlCol="0">
            <a:spAutoFit/>
          </a:bodyPr>
          <a:lstStyle/>
          <a:p>
            <a:r>
              <a:rPr lang="en-US" sz="1000" b="1" dirty="0"/>
              <a:t>4E</a:t>
            </a:r>
          </a:p>
        </p:txBody>
      </p:sp>
      <p:sp>
        <p:nvSpPr>
          <p:cNvPr id="36" name="TextBox 35"/>
          <p:cNvSpPr txBox="1"/>
          <p:nvPr/>
        </p:nvSpPr>
        <p:spPr>
          <a:xfrm>
            <a:off x="8356469" y="3273927"/>
            <a:ext cx="247825" cy="246221"/>
          </a:xfrm>
          <a:prstGeom prst="rect">
            <a:avLst/>
          </a:prstGeom>
          <a:solidFill>
            <a:srgbClr val="FFFF00"/>
          </a:solidFill>
        </p:spPr>
        <p:txBody>
          <a:bodyPr wrap="none" lIns="45720" rIns="45720" rtlCol="0">
            <a:spAutoFit/>
          </a:bodyPr>
          <a:lstStyle/>
          <a:p>
            <a:r>
              <a:rPr lang="en-US" sz="1000" b="1" dirty="0"/>
              <a:t>5E</a:t>
            </a:r>
          </a:p>
        </p:txBody>
      </p:sp>
      <p:sp>
        <p:nvSpPr>
          <p:cNvPr id="37" name="TextBox 36"/>
          <p:cNvSpPr txBox="1"/>
          <p:nvPr/>
        </p:nvSpPr>
        <p:spPr>
          <a:xfrm>
            <a:off x="8687151" y="3273927"/>
            <a:ext cx="247825" cy="246221"/>
          </a:xfrm>
          <a:prstGeom prst="rect">
            <a:avLst/>
          </a:prstGeom>
          <a:solidFill>
            <a:srgbClr val="FFFF00"/>
          </a:solidFill>
        </p:spPr>
        <p:txBody>
          <a:bodyPr wrap="none" lIns="45720" rIns="45720" rtlCol="0">
            <a:spAutoFit/>
          </a:bodyPr>
          <a:lstStyle/>
          <a:p>
            <a:r>
              <a:rPr lang="en-US" sz="1000" b="1" dirty="0"/>
              <a:t>6E</a:t>
            </a:r>
          </a:p>
        </p:txBody>
      </p:sp>
      <p:sp>
        <p:nvSpPr>
          <p:cNvPr id="38" name="TextBox 37"/>
          <p:cNvSpPr txBox="1"/>
          <p:nvPr/>
        </p:nvSpPr>
        <p:spPr>
          <a:xfrm>
            <a:off x="9026475" y="3273927"/>
            <a:ext cx="247825" cy="246221"/>
          </a:xfrm>
          <a:prstGeom prst="rect">
            <a:avLst/>
          </a:prstGeom>
          <a:solidFill>
            <a:srgbClr val="FFFF00"/>
          </a:solidFill>
        </p:spPr>
        <p:txBody>
          <a:bodyPr wrap="none" lIns="45720" rIns="45720" rtlCol="0">
            <a:spAutoFit/>
          </a:bodyPr>
          <a:lstStyle/>
          <a:p>
            <a:r>
              <a:rPr lang="en-US" sz="1000" b="1" dirty="0"/>
              <a:t>7E</a:t>
            </a:r>
          </a:p>
        </p:txBody>
      </p:sp>
      <p:sp>
        <p:nvSpPr>
          <p:cNvPr id="39" name="TextBox 38"/>
          <p:cNvSpPr txBox="1"/>
          <p:nvPr/>
        </p:nvSpPr>
        <p:spPr>
          <a:xfrm>
            <a:off x="9664922" y="3273927"/>
            <a:ext cx="255839" cy="246221"/>
          </a:xfrm>
          <a:prstGeom prst="rect">
            <a:avLst/>
          </a:prstGeom>
          <a:solidFill>
            <a:srgbClr val="FFFF00"/>
          </a:solidFill>
        </p:spPr>
        <p:txBody>
          <a:bodyPr wrap="none" lIns="45720" rIns="45720" rtlCol="0">
            <a:spAutoFit/>
          </a:bodyPr>
          <a:lstStyle/>
          <a:p>
            <a:r>
              <a:rPr lang="en-US" sz="1000" b="1" dirty="0"/>
              <a:t>1C</a:t>
            </a:r>
          </a:p>
        </p:txBody>
      </p:sp>
      <p:sp>
        <p:nvSpPr>
          <p:cNvPr id="40" name="TextBox 39"/>
          <p:cNvSpPr txBox="1"/>
          <p:nvPr/>
        </p:nvSpPr>
        <p:spPr>
          <a:xfrm>
            <a:off x="10013931" y="3273927"/>
            <a:ext cx="247825" cy="246221"/>
          </a:xfrm>
          <a:prstGeom prst="rect">
            <a:avLst/>
          </a:prstGeom>
          <a:solidFill>
            <a:srgbClr val="FFFF00"/>
          </a:solidFill>
        </p:spPr>
        <p:txBody>
          <a:bodyPr wrap="none" lIns="45720" rIns="45720" rtlCol="0">
            <a:spAutoFit/>
          </a:bodyPr>
          <a:lstStyle/>
          <a:p>
            <a:r>
              <a:rPr lang="en-US" sz="1000" b="1" dirty="0"/>
              <a:t>2E</a:t>
            </a:r>
          </a:p>
        </p:txBody>
      </p:sp>
      <p:sp>
        <p:nvSpPr>
          <p:cNvPr id="41" name="TextBox 40"/>
          <p:cNvSpPr txBox="1"/>
          <p:nvPr/>
        </p:nvSpPr>
        <p:spPr>
          <a:xfrm>
            <a:off x="10347389" y="3273927"/>
            <a:ext cx="247825" cy="246221"/>
          </a:xfrm>
          <a:prstGeom prst="rect">
            <a:avLst/>
          </a:prstGeom>
          <a:solidFill>
            <a:srgbClr val="FFFF00"/>
          </a:solidFill>
        </p:spPr>
        <p:txBody>
          <a:bodyPr wrap="none" lIns="45720" rIns="45720" rtlCol="0">
            <a:spAutoFit/>
          </a:bodyPr>
          <a:lstStyle/>
          <a:p>
            <a:r>
              <a:rPr lang="en-US" sz="1000" b="1" dirty="0"/>
              <a:t>3E</a:t>
            </a:r>
          </a:p>
        </p:txBody>
      </p:sp>
      <p:sp>
        <p:nvSpPr>
          <p:cNvPr id="42" name="TextBox 41"/>
          <p:cNvSpPr txBox="1"/>
          <p:nvPr/>
        </p:nvSpPr>
        <p:spPr>
          <a:xfrm>
            <a:off x="10687866" y="3273927"/>
            <a:ext cx="247825" cy="246221"/>
          </a:xfrm>
          <a:prstGeom prst="rect">
            <a:avLst/>
          </a:prstGeom>
          <a:solidFill>
            <a:srgbClr val="FFFF00"/>
          </a:solidFill>
        </p:spPr>
        <p:txBody>
          <a:bodyPr wrap="none" lIns="45720" rIns="45720" rtlCol="0">
            <a:spAutoFit/>
          </a:bodyPr>
          <a:lstStyle/>
          <a:p>
            <a:r>
              <a:rPr lang="en-US" sz="1000" b="1" dirty="0"/>
              <a:t>4E</a:t>
            </a:r>
          </a:p>
        </p:txBody>
      </p:sp>
      <p:sp>
        <p:nvSpPr>
          <p:cNvPr id="44" name="TextBox 43"/>
          <p:cNvSpPr txBox="1"/>
          <p:nvPr/>
        </p:nvSpPr>
        <p:spPr>
          <a:xfrm>
            <a:off x="11014441" y="3273927"/>
            <a:ext cx="247825" cy="246221"/>
          </a:xfrm>
          <a:prstGeom prst="rect">
            <a:avLst/>
          </a:prstGeom>
          <a:solidFill>
            <a:srgbClr val="FFFF00"/>
          </a:solidFill>
        </p:spPr>
        <p:txBody>
          <a:bodyPr wrap="none" lIns="45720" rIns="45720" rtlCol="0">
            <a:spAutoFit/>
          </a:bodyPr>
          <a:lstStyle/>
          <a:p>
            <a:r>
              <a:rPr lang="en-US" sz="1000" b="1" dirty="0"/>
              <a:t>5E</a:t>
            </a:r>
          </a:p>
        </p:txBody>
      </p:sp>
      <p:sp>
        <p:nvSpPr>
          <p:cNvPr id="45" name="TextBox 44"/>
          <p:cNvSpPr txBox="1"/>
          <p:nvPr/>
        </p:nvSpPr>
        <p:spPr>
          <a:xfrm>
            <a:off x="11345123" y="3273927"/>
            <a:ext cx="247825" cy="246221"/>
          </a:xfrm>
          <a:prstGeom prst="rect">
            <a:avLst/>
          </a:prstGeom>
          <a:solidFill>
            <a:srgbClr val="FFFF00"/>
          </a:solidFill>
        </p:spPr>
        <p:txBody>
          <a:bodyPr wrap="none" lIns="45720" rIns="45720" rtlCol="0">
            <a:spAutoFit/>
          </a:bodyPr>
          <a:lstStyle/>
          <a:p>
            <a:r>
              <a:rPr lang="en-US" sz="1000" b="1" dirty="0"/>
              <a:t>6E</a:t>
            </a:r>
          </a:p>
        </p:txBody>
      </p:sp>
      <p:sp>
        <p:nvSpPr>
          <p:cNvPr id="54" name="TextBox 53"/>
          <p:cNvSpPr txBox="1"/>
          <p:nvPr/>
        </p:nvSpPr>
        <p:spPr>
          <a:xfrm>
            <a:off x="11684447" y="3273927"/>
            <a:ext cx="247825" cy="246221"/>
          </a:xfrm>
          <a:prstGeom prst="rect">
            <a:avLst/>
          </a:prstGeom>
          <a:solidFill>
            <a:srgbClr val="FFFF00"/>
          </a:solidFill>
        </p:spPr>
        <p:txBody>
          <a:bodyPr wrap="none" lIns="45720" rIns="45720" rtlCol="0">
            <a:spAutoFit/>
          </a:bodyPr>
          <a:lstStyle/>
          <a:p>
            <a:r>
              <a:rPr lang="en-US" sz="1000" b="1" dirty="0"/>
              <a:t>7E</a:t>
            </a:r>
          </a:p>
        </p:txBody>
      </p:sp>
      <p:sp>
        <p:nvSpPr>
          <p:cNvPr id="55" name="TextBox 54"/>
          <p:cNvSpPr txBox="1"/>
          <p:nvPr/>
        </p:nvSpPr>
        <p:spPr>
          <a:xfrm>
            <a:off x="6996317" y="6573097"/>
            <a:ext cx="255839" cy="246221"/>
          </a:xfrm>
          <a:prstGeom prst="rect">
            <a:avLst/>
          </a:prstGeom>
          <a:solidFill>
            <a:srgbClr val="FFFF00"/>
          </a:solidFill>
        </p:spPr>
        <p:txBody>
          <a:bodyPr wrap="none" lIns="45720" rIns="45720" rtlCol="0">
            <a:spAutoFit/>
          </a:bodyPr>
          <a:lstStyle/>
          <a:p>
            <a:r>
              <a:rPr lang="en-US" sz="1000" b="1" dirty="0"/>
              <a:t>1C</a:t>
            </a:r>
          </a:p>
        </p:txBody>
      </p:sp>
      <p:sp>
        <p:nvSpPr>
          <p:cNvPr id="62" name="TextBox 61"/>
          <p:cNvSpPr txBox="1"/>
          <p:nvPr/>
        </p:nvSpPr>
        <p:spPr>
          <a:xfrm>
            <a:off x="7345326" y="6573097"/>
            <a:ext cx="247825" cy="246221"/>
          </a:xfrm>
          <a:prstGeom prst="rect">
            <a:avLst/>
          </a:prstGeom>
          <a:solidFill>
            <a:srgbClr val="FFFF00"/>
          </a:solidFill>
        </p:spPr>
        <p:txBody>
          <a:bodyPr wrap="none" lIns="45720" rIns="45720" rtlCol="0">
            <a:spAutoFit/>
          </a:bodyPr>
          <a:lstStyle/>
          <a:p>
            <a:r>
              <a:rPr lang="en-US" sz="1000" b="1" dirty="0"/>
              <a:t>2E</a:t>
            </a:r>
          </a:p>
        </p:txBody>
      </p:sp>
      <p:sp>
        <p:nvSpPr>
          <p:cNvPr id="65" name="TextBox 64"/>
          <p:cNvSpPr txBox="1"/>
          <p:nvPr/>
        </p:nvSpPr>
        <p:spPr>
          <a:xfrm>
            <a:off x="7678784" y="6573097"/>
            <a:ext cx="247825" cy="246221"/>
          </a:xfrm>
          <a:prstGeom prst="rect">
            <a:avLst/>
          </a:prstGeom>
          <a:solidFill>
            <a:srgbClr val="FFFF00"/>
          </a:solidFill>
        </p:spPr>
        <p:txBody>
          <a:bodyPr wrap="none" lIns="45720" rIns="45720" rtlCol="0">
            <a:spAutoFit/>
          </a:bodyPr>
          <a:lstStyle/>
          <a:p>
            <a:r>
              <a:rPr lang="en-US" sz="1000" b="1" dirty="0"/>
              <a:t>3E</a:t>
            </a:r>
          </a:p>
        </p:txBody>
      </p:sp>
      <p:sp>
        <p:nvSpPr>
          <p:cNvPr id="66" name="TextBox 65"/>
          <p:cNvSpPr txBox="1"/>
          <p:nvPr/>
        </p:nvSpPr>
        <p:spPr>
          <a:xfrm>
            <a:off x="8019261" y="6573097"/>
            <a:ext cx="247825" cy="246221"/>
          </a:xfrm>
          <a:prstGeom prst="rect">
            <a:avLst/>
          </a:prstGeom>
          <a:solidFill>
            <a:srgbClr val="FFFF00"/>
          </a:solidFill>
        </p:spPr>
        <p:txBody>
          <a:bodyPr wrap="none" lIns="45720" rIns="45720" rtlCol="0">
            <a:spAutoFit/>
          </a:bodyPr>
          <a:lstStyle/>
          <a:p>
            <a:r>
              <a:rPr lang="en-US" sz="1000" b="1" dirty="0"/>
              <a:t>4E</a:t>
            </a:r>
          </a:p>
        </p:txBody>
      </p:sp>
      <p:sp>
        <p:nvSpPr>
          <p:cNvPr id="67" name="TextBox 66"/>
          <p:cNvSpPr txBox="1"/>
          <p:nvPr/>
        </p:nvSpPr>
        <p:spPr>
          <a:xfrm>
            <a:off x="8345836" y="6573097"/>
            <a:ext cx="247825" cy="246221"/>
          </a:xfrm>
          <a:prstGeom prst="rect">
            <a:avLst/>
          </a:prstGeom>
          <a:solidFill>
            <a:srgbClr val="FFFF00"/>
          </a:solidFill>
        </p:spPr>
        <p:txBody>
          <a:bodyPr wrap="none" lIns="45720" rIns="45720" rtlCol="0">
            <a:spAutoFit/>
          </a:bodyPr>
          <a:lstStyle/>
          <a:p>
            <a:r>
              <a:rPr lang="en-US" sz="1000" b="1" dirty="0"/>
              <a:t>5E</a:t>
            </a:r>
          </a:p>
        </p:txBody>
      </p:sp>
      <p:sp>
        <p:nvSpPr>
          <p:cNvPr id="68" name="TextBox 67"/>
          <p:cNvSpPr txBox="1"/>
          <p:nvPr/>
        </p:nvSpPr>
        <p:spPr>
          <a:xfrm>
            <a:off x="8676518" y="6573097"/>
            <a:ext cx="247825" cy="246221"/>
          </a:xfrm>
          <a:prstGeom prst="rect">
            <a:avLst/>
          </a:prstGeom>
          <a:solidFill>
            <a:srgbClr val="FFFF00"/>
          </a:solidFill>
        </p:spPr>
        <p:txBody>
          <a:bodyPr wrap="none" lIns="45720" rIns="45720" rtlCol="0">
            <a:spAutoFit/>
          </a:bodyPr>
          <a:lstStyle/>
          <a:p>
            <a:r>
              <a:rPr lang="en-US" sz="1000" b="1" dirty="0"/>
              <a:t>6E</a:t>
            </a:r>
          </a:p>
        </p:txBody>
      </p:sp>
      <p:sp>
        <p:nvSpPr>
          <p:cNvPr id="69" name="TextBox 68"/>
          <p:cNvSpPr txBox="1"/>
          <p:nvPr/>
        </p:nvSpPr>
        <p:spPr>
          <a:xfrm>
            <a:off x="9015842" y="6573097"/>
            <a:ext cx="247825" cy="246221"/>
          </a:xfrm>
          <a:prstGeom prst="rect">
            <a:avLst/>
          </a:prstGeom>
          <a:solidFill>
            <a:srgbClr val="FFFF00"/>
          </a:solidFill>
        </p:spPr>
        <p:txBody>
          <a:bodyPr wrap="none" lIns="45720" rIns="45720" rtlCol="0">
            <a:spAutoFit/>
          </a:bodyPr>
          <a:lstStyle/>
          <a:p>
            <a:r>
              <a:rPr lang="en-US" sz="1000" b="1" dirty="0"/>
              <a:t>7E</a:t>
            </a:r>
          </a:p>
        </p:txBody>
      </p:sp>
      <p:sp>
        <p:nvSpPr>
          <p:cNvPr id="70" name="TextBox 69"/>
          <p:cNvSpPr txBox="1"/>
          <p:nvPr/>
        </p:nvSpPr>
        <p:spPr>
          <a:xfrm>
            <a:off x="9654289" y="6573097"/>
            <a:ext cx="255839" cy="246221"/>
          </a:xfrm>
          <a:prstGeom prst="rect">
            <a:avLst/>
          </a:prstGeom>
          <a:solidFill>
            <a:srgbClr val="FFFF00"/>
          </a:solidFill>
        </p:spPr>
        <p:txBody>
          <a:bodyPr wrap="none" lIns="45720" rIns="45720" rtlCol="0">
            <a:spAutoFit/>
          </a:bodyPr>
          <a:lstStyle/>
          <a:p>
            <a:r>
              <a:rPr lang="en-US" sz="1000" b="1" dirty="0"/>
              <a:t>1C</a:t>
            </a:r>
          </a:p>
        </p:txBody>
      </p:sp>
      <p:sp>
        <p:nvSpPr>
          <p:cNvPr id="71" name="TextBox 70"/>
          <p:cNvSpPr txBox="1"/>
          <p:nvPr/>
        </p:nvSpPr>
        <p:spPr>
          <a:xfrm>
            <a:off x="10003298" y="6573097"/>
            <a:ext cx="247825" cy="246221"/>
          </a:xfrm>
          <a:prstGeom prst="rect">
            <a:avLst/>
          </a:prstGeom>
          <a:solidFill>
            <a:srgbClr val="FFFF00"/>
          </a:solidFill>
        </p:spPr>
        <p:txBody>
          <a:bodyPr wrap="none" lIns="45720" rIns="45720" rtlCol="0">
            <a:spAutoFit/>
          </a:bodyPr>
          <a:lstStyle/>
          <a:p>
            <a:r>
              <a:rPr lang="en-US" sz="1000" b="1" dirty="0"/>
              <a:t>2E</a:t>
            </a:r>
          </a:p>
        </p:txBody>
      </p:sp>
      <p:sp>
        <p:nvSpPr>
          <p:cNvPr id="72" name="TextBox 71"/>
          <p:cNvSpPr txBox="1"/>
          <p:nvPr/>
        </p:nvSpPr>
        <p:spPr>
          <a:xfrm>
            <a:off x="10336756" y="6573097"/>
            <a:ext cx="247825" cy="246221"/>
          </a:xfrm>
          <a:prstGeom prst="rect">
            <a:avLst/>
          </a:prstGeom>
          <a:solidFill>
            <a:srgbClr val="FFFF00"/>
          </a:solidFill>
        </p:spPr>
        <p:txBody>
          <a:bodyPr wrap="none" lIns="45720" rIns="45720" rtlCol="0">
            <a:spAutoFit/>
          </a:bodyPr>
          <a:lstStyle/>
          <a:p>
            <a:r>
              <a:rPr lang="en-US" sz="1000" b="1" dirty="0"/>
              <a:t>3E</a:t>
            </a:r>
          </a:p>
        </p:txBody>
      </p:sp>
      <p:sp>
        <p:nvSpPr>
          <p:cNvPr id="73" name="TextBox 72"/>
          <p:cNvSpPr txBox="1"/>
          <p:nvPr/>
        </p:nvSpPr>
        <p:spPr>
          <a:xfrm>
            <a:off x="10677233" y="6573097"/>
            <a:ext cx="247825" cy="246221"/>
          </a:xfrm>
          <a:prstGeom prst="rect">
            <a:avLst/>
          </a:prstGeom>
          <a:solidFill>
            <a:srgbClr val="FFFF00"/>
          </a:solidFill>
        </p:spPr>
        <p:txBody>
          <a:bodyPr wrap="none" lIns="45720" rIns="45720" rtlCol="0">
            <a:spAutoFit/>
          </a:bodyPr>
          <a:lstStyle/>
          <a:p>
            <a:r>
              <a:rPr lang="en-US" sz="1000" b="1" dirty="0"/>
              <a:t>4E</a:t>
            </a:r>
          </a:p>
        </p:txBody>
      </p:sp>
      <p:sp>
        <p:nvSpPr>
          <p:cNvPr id="74" name="TextBox 73"/>
          <p:cNvSpPr txBox="1"/>
          <p:nvPr/>
        </p:nvSpPr>
        <p:spPr>
          <a:xfrm>
            <a:off x="11003808" y="6573097"/>
            <a:ext cx="247825" cy="246221"/>
          </a:xfrm>
          <a:prstGeom prst="rect">
            <a:avLst/>
          </a:prstGeom>
          <a:solidFill>
            <a:srgbClr val="FFFF00"/>
          </a:solidFill>
        </p:spPr>
        <p:txBody>
          <a:bodyPr wrap="none" lIns="45720" rIns="45720" rtlCol="0">
            <a:spAutoFit/>
          </a:bodyPr>
          <a:lstStyle/>
          <a:p>
            <a:r>
              <a:rPr lang="en-US" sz="1000" b="1" dirty="0"/>
              <a:t>5E</a:t>
            </a:r>
          </a:p>
        </p:txBody>
      </p:sp>
      <p:sp>
        <p:nvSpPr>
          <p:cNvPr id="75" name="TextBox 74"/>
          <p:cNvSpPr txBox="1"/>
          <p:nvPr/>
        </p:nvSpPr>
        <p:spPr>
          <a:xfrm>
            <a:off x="11334490" y="6573097"/>
            <a:ext cx="247825" cy="246221"/>
          </a:xfrm>
          <a:prstGeom prst="rect">
            <a:avLst/>
          </a:prstGeom>
          <a:solidFill>
            <a:srgbClr val="FFFF00"/>
          </a:solidFill>
        </p:spPr>
        <p:txBody>
          <a:bodyPr wrap="none" lIns="45720" rIns="45720" rtlCol="0">
            <a:spAutoFit/>
          </a:bodyPr>
          <a:lstStyle/>
          <a:p>
            <a:r>
              <a:rPr lang="en-US" sz="1000" b="1" dirty="0"/>
              <a:t>6E</a:t>
            </a:r>
          </a:p>
        </p:txBody>
      </p:sp>
      <p:sp>
        <p:nvSpPr>
          <p:cNvPr id="76" name="TextBox 75"/>
          <p:cNvSpPr txBox="1"/>
          <p:nvPr/>
        </p:nvSpPr>
        <p:spPr>
          <a:xfrm>
            <a:off x="11673814" y="6573097"/>
            <a:ext cx="247825" cy="246221"/>
          </a:xfrm>
          <a:prstGeom prst="rect">
            <a:avLst/>
          </a:prstGeom>
          <a:solidFill>
            <a:srgbClr val="FFFF00"/>
          </a:solidFill>
        </p:spPr>
        <p:txBody>
          <a:bodyPr wrap="none" lIns="45720" rIns="45720" rtlCol="0">
            <a:spAutoFit/>
          </a:bodyPr>
          <a:lstStyle/>
          <a:p>
            <a:r>
              <a:rPr lang="en-US" sz="1000" b="1" dirty="0"/>
              <a:t>7E</a:t>
            </a:r>
          </a:p>
        </p:txBody>
      </p:sp>
    </p:spTree>
    <p:extLst>
      <p:ext uri="{BB962C8B-B14F-4D97-AF65-F5344CB8AC3E}">
        <p14:creationId xmlns:p14="http://schemas.microsoft.com/office/powerpoint/2010/main" val="49133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3869461" y="209350"/>
            <a:ext cx="4027807" cy="3266497"/>
          </a:xfrm>
          <a:prstGeom prst="rect">
            <a:avLst/>
          </a:prstGeom>
        </p:spPr>
      </p:pic>
      <p:pic>
        <p:nvPicPr>
          <p:cNvPr id="15" name="Picture 14"/>
          <p:cNvPicPr>
            <a:picLocks noChangeAspect="1"/>
          </p:cNvPicPr>
          <p:nvPr/>
        </p:nvPicPr>
        <p:blipFill>
          <a:blip r:embed="rId3"/>
          <a:stretch>
            <a:fillRect/>
          </a:stretch>
        </p:blipFill>
        <p:spPr>
          <a:xfrm>
            <a:off x="3887166" y="3510634"/>
            <a:ext cx="4027807" cy="3266497"/>
          </a:xfrm>
          <a:prstGeom prst="rect">
            <a:avLst/>
          </a:prstGeom>
        </p:spPr>
      </p:pic>
      <p:pic>
        <p:nvPicPr>
          <p:cNvPr id="27" name="Picture 26"/>
          <p:cNvPicPr>
            <a:picLocks noChangeAspect="1"/>
          </p:cNvPicPr>
          <p:nvPr/>
        </p:nvPicPr>
        <p:blipFill>
          <a:blip r:embed="rId4"/>
          <a:stretch>
            <a:fillRect/>
          </a:stretch>
        </p:blipFill>
        <p:spPr>
          <a:xfrm>
            <a:off x="8054515" y="3510633"/>
            <a:ext cx="4027807" cy="3266497"/>
          </a:xfrm>
          <a:prstGeom prst="rect">
            <a:avLst/>
          </a:prstGeom>
        </p:spPr>
      </p:pic>
      <p:sp>
        <p:nvSpPr>
          <p:cNvPr id="2" name="Title 1"/>
          <p:cNvSpPr>
            <a:spLocks noGrp="1"/>
          </p:cNvSpPr>
          <p:nvPr>
            <p:ph type="title"/>
          </p:nvPr>
        </p:nvSpPr>
        <p:spPr/>
        <p:txBody>
          <a:bodyPr/>
          <a:lstStyle/>
          <a:p>
            <a:r>
              <a:rPr lang="en-US" dirty="0"/>
              <a:t>Long time drift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7</a:t>
            </a:fld>
            <a:endParaRPr lang="en-US"/>
          </a:p>
        </p:txBody>
      </p:sp>
      <p:sp>
        <p:nvSpPr>
          <p:cNvPr id="11" name="TextBox 10"/>
          <p:cNvSpPr txBox="1"/>
          <p:nvPr/>
        </p:nvSpPr>
        <p:spPr>
          <a:xfrm>
            <a:off x="388620" y="1165860"/>
            <a:ext cx="34290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16k cycles preconditioning</a:t>
            </a:r>
          </a:p>
          <a:p>
            <a:pPr marL="285750" indent="-285750">
              <a:buFont typeface="Arial" panose="020B0604020202020204" pitchFamily="34" charset="0"/>
              <a:buChar char="•"/>
            </a:pPr>
            <a:r>
              <a:rPr lang="en-US" sz="1600" dirty="0"/>
              <a:t>Positive reading</a:t>
            </a:r>
          </a:p>
          <a:p>
            <a:pPr marL="285750" indent="-285750">
              <a:buFont typeface="Arial" panose="020B0604020202020204" pitchFamily="34" charset="0"/>
              <a:buChar char="•"/>
            </a:pPr>
            <a:r>
              <a:rPr lang="en-US" sz="1600" dirty="0"/>
              <a:t>Reference: 10s @85C</a:t>
            </a:r>
          </a:p>
          <a:p>
            <a:pPr marL="285750" indent="-285750">
              <a:buFont typeface="Arial" panose="020B0604020202020204" pitchFamily="34" charset="0"/>
              <a:buChar char="•"/>
            </a:pPr>
            <a:r>
              <a:rPr lang="en-US" sz="1600" dirty="0"/>
              <a:t>Drifted: 3d @90C</a:t>
            </a:r>
          </a:p>
        </p:txBody>
      </p:sp>
      <p:cxnSp>
        <p:nvCxnSpPr>
          <p:cNvPr id="6" name="Straight Arrow Connector 5"/>
          <p:cNvCxnSpPr/>
          <p:nvPr/>
        </p:nvCxnSpPr>
        <p:spPr>
          <a:xfrm>
            <a:off x="4869711" y="1616150"/>
            <a:ext cx="1913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795282" y="4890976"/>
            <a:ext cx="1913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8878186" y="4880343"/>
            <a:ext cx="2551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592725" y="1616150"/>
            <a:ext cx="191387"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996762" y="4890976"/>
            <a:ext cx="191387"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0356111" y="4890976"/>
            <a:ext cx="223284"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8" name="Table 17"/>
          <p:cNvGraphicFramePr>
            <a:graphicFrameLocks noGrp="1"/>
          </p:cNvGraphicFramePr>
          <p:nvPr>
            <p:extLst>
              <p:ext uri="{D42A27DB-BD31-4B8C-83A1-F6EECF244321}">
                <p14:modId xmlns:p14="http://schemas.microsoft.com/office/powerpoint/2010/main" val="3627485247"/>
              </p:ext>
            </p:extLst>
          </p:nvPr>
        </p:nvGraphicFramePr>
        <p:xfrm>
          <a:off x="388620" y="3907851"/>
          <a:ext cx="3206623" cy="219456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0">
                <a:tc>
                  <a:txBody>
                    <a:bodyPr/>
                    <a:lstStyle/>
                    <a:p>
                      <a:pPr algn="ctr"/>
                      <a:r>
                        <a:rPr lang="en-US" sz="1200" dirty="0"/>
                        <a:t>Trial</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0">
                <a:tc>
                  <a:txBody>
                    <a:bodyPr/>
                    <a:lstStyle/>
                    <a:p>
                      <a:pPr algn="ctr"/>
                      <a:r>
                        <a:rPr lang="en-US" sz="1200" b="0" dirty="0">
                          <a:latin typeface="+mn-lt"/>
                        </a:rPr>
                        <a:t>1C</a:t>
                      </a:r>
                    </a:p>
                  </a:txBody>
                  <a:tcPr anchor="ctr"/>
                </a:tc>
                <a:tc>
                  <a:txBody>
                    <a:bodyPr/>
                    <a:lstStyle/>
                    <a:p>
                      <a:pPr algn="ctr"/>
                      <a:r>
                        <a:rPr lang="en-US" sz="1200" b="0" dirty="0">
                          <a:latin typeface="+mn-lt"/>
                        </a:rPr>
                        <a:t>13</a:t>
                      </a:r>
                    </a:p>
                  </a:txBody>
                  <a:tcPr anchor="ctr"/>
                </a:tc>
                <a:tc>
                  <a:txBody>
                    <a:bodyPr/>
                    <a:lstStyle/>
                    <a:p>
                      <a:pPr algn="ctr"/>
                      <a:r>
                        <a:rPr lang="en-US" sz="1200" b="0" dirty="0">
                          <a:latin typeface="+mn-lt"/>
                        </a:rPr>
                        <a:t>30.4</a:t>
                      </a:r>
                    </a:p>
                  </a:txBody>
                  <a:tcPr anchor="ctr"/>
                </a:tc>
                <a:tc>
                  <a:txBody>
                    <a:bodyPr/>
                    <a:lstStyle/>
                    <a:p>
                      <a:pPr algn="ctr"/>
                      <a:r>
                        <a:rPr lang="it-IT" sz="1200" b="0" dirty="0">
                          <a:latin typeface="+mn-lt"/>
                        </a:rPr>
                        <a:t>48.6</a:t>
                      </a:r>
                      <a:endParaRPr lang="en-US" sz="1200" b="0" dirty="0">
                        <a:latin typeface="+mn-lt"/>
                      </a:endParaRPr>
                    </a:p>
                  </a:txBody>
                  <a:tcPr anchor="ctr"/>
                </a:tc>
                <a:tc>
                  <a:txBody>
                    <a:bodyPr/>
                    <a:lstStyle/>
                    <a:p>
                      <a:pPr algn="ctr"/>
                      <a:r>
                        <a:rPr lang="it-IT" sz="1200" b="0" dirty="0">
                          <a:latin typeface="+mn-lt"/>
                        </a:rPr>
                        <a:t>2</a:t>
                      </a:r>
                      <a:endParaRPr lang="en-US" sz="1200" b="0" dirty="0">
                        <a:latin typeface="+mn-lt"/>
                      </a:endParaRPr>
                    </a:p>
                  </a:txBody>
                  <a:tcPr anchor="ctr"/>
                </a:tc>
                <a:tc>
                  <a:txBody>
                    <a:bodyPr/>
                    <a:lstStyle/>
                    <a:p>
                      <a:pPr algn="ctr"/>
                      <a:r>
                        <a:rPr lang="en-US" sz="1200" b="0" dirty="0">
                          <a:latin typeface="+mn-lt"/>
                        </a:rPr>
                        <a:t>6</a:t>
                      </a:r>
                    </a:p>
                  </a:txBody>
                  <a:tcPr anchor="ctr"/>
                </a:tc>
                <a:extLst>
                  <a:ext uri="{0D108BD9-81ED-4DB2-BD59-A6C34878D82A}">
                    <a16:rowId xmlns:a16="http://schemas.microsoft.com/office/drawing/2014/main" val="10001"/>
                  </a:ext>
                </a:extLst>
              </a:tr>
              <a:tr h="0">
                <a:tc>
                  <a:txBody>
                    <a:bodyPr/>
                    <a:lstStyle/>
                    <a:p>
                      <a:pPr algn="ctr"/>
                      <a:r>
                        <a:rPr lang="en-US" sz="12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50.4</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0">
                <a:tc>
                  <a:txBody>
                    <a:bodyPr/>
                    <a:lstStyle/>
                    <a:p>
                      <a:pPr algn="ctr"/>
                      <a:r>
                        <a:rPr lang="en-US" sz="12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0">
                <a:tc>
                  <a:txBody>
                    <a:bodyPr/>
                    <a:lstStyle/>
                    <a:p>
                      <a:pPr algn="ctr"/>
                      <a:r>
                        <a:rPr lang="en-US" sz="12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0004"/>
                  </a:ext>
                </a:extLst>
              </a:tr>
              <a:tr h="0">
                <a:tc>
                  <a:txBody>
                    <a:bodyPr/>
                    <a:lstStyle/>
                    <a:p>
                      <a:pPr algn="ctr"/>
                      <a:r>
                        <a:rPr lang="en-US" sz="12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47.4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261460152"/>
                  </a:ext>
                </a:extLst>
              </a:tr>
              <a:tr h="0">
                <a:tc>
                  <a:txBody>
                    <a:bodyPr/>
                    <a:lstStyle/>
                    <a:p>
                      <a:pPr algn="ctr"/>
                      <a:r>
                        <a:rPr lang="en-US" sz="1200" b="0" dirty="0">
                          <a:latin typeface="+mn-lt"/>
                        </a:rPr>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48.3</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7</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2559666313"/>
                  </a:ext>
                </a:extLst>
              </a:tr>
              <a:tr h="0">
                <a:tc>
                  <a:txBody>
                    <a:bodyPr/>
                    <a:lstStyle/>
                    <a:p>
                      <a:pPr algn="ctr"/>
                      <a:r>
                        <a:rPr lang="en-US" sz="1200" b="0" dirty="0">
                          <a:latin typeface="+mn-lt"/>
                        </a:rPr>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11</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3799986751"/>
                  </a:ext>
                </a:extLst>
              </a:tr>
            </a:tbl>
          </a:graphicData>
        </a:graphic>
      </p:graphicFrame>
      <p:sp>
        <p:nvSpPr>
          <p:cNvPr id="5" name="Rectangle 4"/>
          <p:cNvSpPr/>
          <p:nvPr/>
        </p:nvSpPr>
        <p:spPr>
          <a:xfrm>
            <a:off x="377987" y="4455041"/>
            <a:ext cx="3206623" cy="265814"/>
          </a:xfrm>
          <a:prstGeom prst="rect">
            <a:avLst/>
          </a:prstGeom>
          <a:no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377987" y="4994498"/>
            <a:ext cx="3206623" cy="265814"/>
          </a:xfrm>
          <a:prstGeom prst="rect">
            <a:avLst/>
          </a:prstGeom>
          <a:no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77987" y="5260312"/>
            <a:ext cx="3206623" cy="265814"/>
          </a:xfrm>
          <a:prstGeom prst="rect">
            <a:avLst/>
          </a:prstGeom>
          <a:no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4267728" y="464246"/>
            <a:ext cx="247825" cy="246221"/>
          </a:xfrm>
          <a:prstGeom prst="rect">
            <a:avLst/>
          </a:prstGeom>
          <a:solidFill>
            <a:srgbClr val="FFFF00"/>
          </a:solidFill>
        </p:spPr>
        <p:txBody>
          <a:bodyPr wrap="none" lIns="45720" rIns="45720" rtlCol="0">
            <a:spAutoFit/>
          </a:bodyPr>
          <a:lstStyle/>
          <a:p>
            <a:r>
              <a:rPr lang="en-US" sz="1000" b="1" dirty="0"/>
              <a:t>2E</a:t>
            </a:r>
          </a:p>
        </p:txBody>
      </p:sp>
      <p:sp>
        <p:nvSpPr>
          <p:cNvPr id="29" name="TextBox 28"/>
          <p:cNvSpPr txBox="1"/>
          <p:nvPr/>
        </p:nvSpPr>
        <p:spPr>
          <a:xfrm>
            <a:off x="4267728" y="3844607"/>
            <a:ext cx="247825" cy="246221"/>
          </a:xfrm>
          <a:prstGeom prst="rect">
            <a:avLst/>
          </a:prstGeom>
          <a:solidFill>
            <a:srgbClr val="FFFF00"/>
          </a:solidFill>
        </p:spPr>
        <p:txBody>
          <a:bodyPr wrap="none" lIns="45720" rIns="45720" rtlCol="0">
            <a:spAutoFit/>
          </a:bodyPr>
          <a:lstStyle/>
          <a:p>
            <a:r>
              <a:rPr lang="en-US" sz="1000" b="1" dirty="0"/>
              <a:t>4E</a:t>
            </a:r>
          </a:p>
        </p:txBody>
      </p:sp>
      <p:sp>
        <p:nvSpPr>
          <p:cNvPr id="30" name="TextBox 29"/>
          <p:cNvSpPr txBox="1"/>
          <p:nvPr/>
        </p:nvSpPr>
        <p:spPr>
          <a:xfrm>
            <a:off x="8451108" y="3844607"/>
            <a:ext cx="247825" cy="246221"/>
          </a:xfrm>
          <a:prstGeom prst="rect">
            <a:avLst/>
          </a:prstGeom>
          <a:solidFill>
            <a:srgbClr val="FFFF00"/>
          </a:solidFill>
        </p:spPr>
        <p:txBody>
          <a:bodyPr wrap="none" lIns="45720" rIns="45720" rtlCol="0">
            <a:spAutoFit/>
          </a:bodyPr>
          <a:lstStyle/>
          <a:p>
            <a:r>
              <a:rPr lang="en-US" sz="1000" b="1" dirty="0"/>
              <a:t>5E</a:t>
            </a:r>
          </a:p>
        </p:txBody>
      </p:sp>
      <p:sp>
        <p:nvSpPr>
          <p:cNvPr id="31" name="TextBox 30"/>
          <p:cNvSpPr txBox="1"/>
          <p:nvPr/>
        </p:nvSpPr>
        <p:spPr>
          <a:xfrm>
            <a:off x="8298180" y="464246"/>
            <a:ext cx="3531870" cy="1569660"/>
          </a:xfrm>
          <a:prstGeom prst="rect">
            <a:avLst/>
          </a:prstGeom>
          <a:noFill/>
        </p:spPr>
        <p:txBody>
          <a:bodyPr wrap="square" rtlCol="0">
            <a:spAutoFit/>
          </a:bodyPr>
          <a:lstStyle/>
          <a:p>
            <a:r>
              <a:rPr lang="en-US" sz="1600" dirty="0"/>
              <a:t>Like in A1 K* lot, reset drift long time slows down </a:t>
            </a:r>
            <a:r>
              <a:rPr lang="en-US" sz="1600" dirty="0" err="1"/>
              <a:t>wrt</a:t>
            </a:r>
            <a:r>
              <a:rPr lang="en-US" sz="1600" dirty="0"/>
              <a:t> set drift</a:t>
            </a:r>
          </a:p>
          <a:p>
            <a:r>
              <a:rPr lang="en-US" sz="1600" dirty="0">
                <a:sym typeface="Wingdings" panose="05000000000000000000" pitchFamily="2" charset="2"/>
              </a:rPr>
              <a:t> Groups that have a widening of the window until 10s, tend to have similar drift for set and reset for long time</a:t>
            </a:r>
            <a:endParaRPr lang="en-US" sz="1600" dirty="0"/>
          </a:p>
        </p:txBody>
      </p:sp>
    </p:spTree>
    <p:extLst>
      <p:ext uri="{BB962C8B-B14F-4D97-AF65-F5344CB8AC3E}">
        <p14:creationId xmlns:p14="http://schemas.microsoft.com/office/powerpoint/2010/main" val="1442809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9420" t="8217" r="8932" b="6504"/>
          <a:stretch/>
        </p:blipFill>
        <p:spPr>
          <a:xfrm>
            <a:off x="5620078" y="2920392"/>
            <a:ext cx="6571389" cy="3885859"/>
          </a:xfrm>
          <a:prstGeom prst="rect">
            <a:avLst/>
          </a:prstGeom>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8983" t="7476" r="9302" b="5238"/>
          <a:stretch/>
        </p:blipFill>
        <p:spPr>
          <a:xfrm>
            <a:off x="5599015" y="0"/>
            <a:ext cx="6589305" cy="2692196"/>
          </a:xfrm>
          <a:prstGeom prst="rect">
            <a:avLst/>
          </a:prstGeom>
        </p:spPr>
      </p:pic>
      <p:sp>
        <p:nvSpPr>
          <p:cNvPr id="2" name="Title 1"/>
          <p:cNvSpPr>
            <a:spLocks noGrp="1"/>
          </p:cNvSpPr>
          <p:nvPr>
            <p:ph type="title"/>
          </p:nvPr>
        </p:nvSpPr>
        <p:spPr/>
        <p:txBody>
          <a:bodyPr/>
          <a:lstStyle/>
          <a:p>
            <a:r>
              <a:rPr lang="en-US" dirty="0"/>
              <a:t>Window &amp;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8</a:t>
            </a:fld>
            <a:endParaRPr lang="en-US"/>
          </a:p>
        </p:txBody>
      </p:sp>
      <p:sp>
        <p:nvSpPr>
          <p:cNvPr id="52" name="TextBox 51"/>
          <p:cNvSpPr txBox="1"/>
          <p:nvPr/>
        </p:nvSpPr>
        <p:spPr>
          <a:xfrm>
            <a:off x="4552607" y="1283481"/>
            <a:ext cx="1067472" cy="646331"/>
          </a:xfrm>
          <a:prstGeom prst="rect">
            <a:avLst/>
          </a:prstGeom>
          <a:noFill/>
        </p:spPr>
        <p:txBody>
          <a:bodyPr wrap="none" rtlCol="0">
            <a:spAutoFit/>
          </a:bodyPr>
          <a:lstStyle/>
          <a:p>
            <a:r>
              <a:rPr lang="en-US" b="1" dirty="0"/>
              <a:t>Median</a:t>
            </a:r>
          </a:p>
          <a:p>
            <a:r>
              <a:rPr lang="en-US" b="1" dirty="0"/>
              <a:t>Window</a:t>
            </a:r>
          </a:p>
        </p:txBody>
      </p:sp>
      <p:sp>
        <p:nvSpPr>
          <p:cNvPr id="53" name="TextBox 52"/>
          <p:cNvSpPr txBox="1"/>
          <p:nvPr/>
        </p:nvSpPr>
        <p:spPr>
          <a:xfrm>
            <a:off x="4596466" y="3010002"/>
            <a:ext cx="979755" cy="646331"/>
          </a:xfrm>
          <a:prstGeom prst="rect">
            <a:avLst/>
          </a:prstGeom>
          <a:noFill/>
        </p:spPr>
        <p:txBody>
          <a:bodyPr wrap="none" rtlCol="0">
            <a:spAutoFit/>
          </a:bodyPr>
          <a:lstStyle/>
          <a:p>
            <a:r>
              <a:rPr lang="en-US" b="1" dirty="0"/>
              <a:t>Robust</a:t>
            </a:r>
          </a:p>
          <a:p>
            <a:r>
              <a:rPr lang="en-US" b="1" dirty="0"/>
              <a:t>sigma</a:t>
            </a:r>
          </a:p>
        </p:txBody>
      </p:sp>
      <p:sp>
        <p:nvSpPr>
          <p:cNvPr id="54" name="TextBox 53"/>
          <p:cNvSpPr txBox="1"/>
          <p:nvPr/>
        </p:nvSpPr>
        <p:spPr>
          <a:xfrm rot="16200000">
            <a:off x="5260411" y="3738344"/>
            <a:ext cx="633507" cy="369332"/>
          </a:xfrm>
          <a:prstGeom prst="rect">
            <a:avLst/>
          </a:prstGeom>
          <a:noFill/>
        </p:spPr>
        <p:txBody>
          <a:bodyPr wrap="none" rtlCol="0">
            <a:spAutoFit/>
          </a:bodyPr>
          <a:lstStyle/>
          <a:p>
            <a:r>
              <a:rPr lang="en-US" dirty="0"/>
              <a:t>SET</a:t>
            </a:r>
          </a:p>
        </p:txBody>
      </p:sp>
      <p:sp>
        <p:nvSpPr>
          <p:cNvPr id="55" name="TextBox 54"/>
          <p:cNvSpPr txBox="1"/>
          <p:nvPr/>
        </p:nvSpPr>
        <p:spPr>
          <a:xfrm rot="16200000">
            <a:off x="5100112" y="5364215"/>
            <a:ext cx="954107" cy="369332"/>
          </a:xfrm>
          <a:prstGeom prst="rect">
            <a:avLst/>
          </a:prstGeom>
          <a:noFill/>
        </p:spPr>
        <p:txBody>
          <a:bodyPr wrap="none" rtlCol="0">
            <a:spAutoFit/>
          </a:bodyPr>
          <a:lstStyle/>
          <a:p>
            <a:r>
              <a:rPr lang="en-US" dirty="0"/>
              <a:t>RESET</a:t>
            </a:r>
          </a:p>
        </p:txBody>
      </p:sp>
      <p:sp>
        <p:nvSpPr>
          <p:cNvPr id="56" name="TextBox 55"/>
          <p:cNvSpPr txBox="1"/>
          <p:nvPr/>
        </p:nvSpPr>
        <p:spPr>
          <a:xfrm>
            <a:off x="5998822" y="2713462"/>
            <a:ext cx="1705916" cy="307777"/>
          </a:xfrm>
          <a:prstGeom prst="rect">
            <a:avLst/>
          </a:prstGeom>
          <a:noFill/>
        </p:spPr>
        <p:txBody>
          <a:bodyPr wrap="none" rtlCol="0">
            <a:spAutoFit/>
          </a:bodyPr>
          <a:lstStyle/>
          <a:p>
            <a:pPr algn="ctr"/>
            <a:r>
              <a:rPr lang="en-US" sz="1400" b="1" dirty="0"/>
              <a:t>1k cycles (100ms)</a:t>
            </a:r>
          </a:p>
        </p:txBody>
      </p:sp>
      <p:sp>
        <p:nvSpPr>
          <p:cNvPr id="57" name="TextBox 56"/>
          <p:cNvSpPr txBox="1"/>
          <p:nvPr/>
        </p:nvSpPr>
        <p:spPr>
          <a:xfrm>
            <a:off x="7961016" y="2713462"/>
            <a:ext cx="1904689" cy="307777"/>
          </a:xfrm>
          <a:prstGeom prst="rect">
            <a:avLst/>
          </a:prstGeom>
          <a:noFill/>
        </p:spPr>
        <p:txBody>
          <a:bodyPr wrap="none" rtlCol="0">
            <a:spAutoFit/>
          </a:bodyPr>
          <a:lstStyle/>
          <a:p>
            <a:pPr algn="ctr"/>
            <a:r>
              <a:rPr lang="en-US" sz="1400" b="1" dirty="0"/>
              <a:t>128k cycles (100ms)</a:t>
            </a:r>
          </a:p>
        </p:txBody>
      </p:sp>
      <p:sp>
        <p:nvSpPr>
          <p:cNvPr id="58" name="TextBox 57"/>
          <p:cNvSpPr txBox="1"/>
          <p:nvPr/>
        </p:nvSpPr>
        <p:spPr>
          <a:xfrm>
            <a:off x="10180366" y="2713462"/>
            <a:ext cx="1645001" cy="307777"/>
          </a:xfrm>
          <a:prstGeom prst="rect">
            <a:avLst/>
          </a:prstGeom>
          <a:noFill/>
        </p:spPr>
        <p:txBody>
          <a:bodyPr wrap="none" rtlCol="0">
            <a:spAutoFit/>
          </a:bodyPr>
          <a:lstStyle/>
          <a:p>
            <a:pPr algn="ctr"/>
            <a:r>
              <a:rPr lang="en-US" sz="1400" b="1" dirty="0"/>
              <a:t>128k cycles (10s)</a:t>
            </a:r>
          </a:p>
        </p:txBody>
      </p:sp>
      <p:sp>
        <p:nvSpPr>
          <p:cNvPr id="59" name="TextBox 58"/>
          <p:cNvSpPr txBox="1"/>
          <p:nvPr/>
        </p:nvSpPr>
        <p:spPr>
          <a:xfrm>
            <a:off x="0" y="904095"/>
            <a:ext cx="4328141"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Window correlates with Reset </a:t>
            </a:r>
            <a:r>
              <a:rPr lang="en-US" sz="1400" dirty="0" err="1">
                <a:sym typeface="Wingdings" panose="05000000000000000000" pitchFamily="2" charset="2"/>
              </a:rPr>
              <a:t>Vt</a:t>
            </a:r>
            <a:r>
              <a:rPr lang="en-US" sz="1400" dirty="0">
                <a:sym typeface="Wingdings" panose="05000000000000000000" pitchFamily="2" charset="2"/>
              </a:rPr>
              <a:t> trend:</a:t>
            </a:r>
            <a:br>
              <a:rPr lang="en-US" sz="1400" dirty="0">
                <a:sym typeface="Wingdings" panose="05000000000000000000" pitchFamily="2" charset="2"/>
              </a:rPr>
            </a:br>
            <a:r>
              <a:rPr lang="en-US" sz="1400" dirty="0">
                <a:sym typeface="Wingdings" panose="05000000000000000000" pitchFamily="2" charset="2"/>
              </a:rPr>
              <a:t>Lower As%  Higher window</a:t>
            </a:r>
          </a:p>
          <a:p>
            <a:pPr marL="285750" indent="-285750">
              <a:buFont typeface="Arial" panose="020B0604020202020204" pitchFamily="34" charset="0"/>
              <a:buChar char="•"/>
            </a:pPr>
            <a:r>
              <a:rPr lang="en-US" sz="1400" dirty="0">
                <a:sym typeface="Wingdings" panose="05000000000000000000" pitchFamily="2" charset="2"/>
              </a:rPr>
              <a:t>Best alloys between 1.2V and 1.3V</a:t>
            </a:r>
          </a:p>
        </p:txBody>
      </p:sp>
      <p:sp>
        <p:nvSpPr>
          <p:cNvPr id="105" name="TextBox 104"/>
          <p:cNvSpPr txBox="1"/>
          <p:nvPr/>
        </p:nvSpPr>
        <p:spPr>
          <a:xfrm>
            <a:off x="0" y="2612615"/>
            <a:ext cx="4328141"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Confirmed: In-SAG alloys have much better sigma than POR</a:t>
            </a:r>
          </a:p>
          <a:p>
            <a:pPr marL="285750" indent="-285750">
              <a:buFont typeface="Arial" panose="020B0604020202020204" pitchFamily="34" charset="0"/>
              <a:buChar char="•"/>
            </a:pPr>
            <a:r>
              <a:rPr lang="en-US" sz="1400" dirty="0">
                <a:sym typeface="Wingdings" panose="05000000000000000000" pitchFamily="2" charset="2"/>
              </a:rPr>
              <a:t>Group 7E reset sigma is not in line </a:t>
            </a:r>
          </a:p>
        </p:txBody>
      </p:sp>
      <p:graphicFrame>
        <p:nvGraphicFramePr>
          <p:cNvPr id="41" name="Table 40"/>
          <p:cNvGraphicFramePr>
            <a:graphicFrameLocks noGrp="1"/>
          </p:cNvGraphicFramePr>
          <p:nvPr>
            <p:extLst>
              <p:ext uri="{D42A27DB-BD31-4B8C-83A1-F6EECF244321}">
                <p14:modId xmlns:p14="http://schemas.microsoft.com/office/powerpoint/2010/main" val="3120869586"/>
              </p:ext>
            </p:extLst>
          </p:nvPr>
        </p:nvGraphicFramePr>
        <p:xfrm>
          <a:off x="622302" y="4141767"/>
          <a:ext cx="3206623" cy="219456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0">
                <a:tc>
                  <a:txBody>
                    <a:bodyPr/>
                    <a:lstStyle/>
                    <a:p>
                      <a:pPr algn="ctr"/>
                      <a:r>
                        <a:rPr lang="en-US" sz="1200" dirty="0"/>
                        <a:t>Trial</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0">
                <a:tc>
                  <a:txBody>
                    <a:bodyPr/>
                    <a:lstStyle/>
                    <a:p>
                      <a:pPr algn="ctr"/>
                      <a:r>
                        <a:rPr lang="en-US" sz="1200" b="0" dirty="0">
                          <a:latin typeface="+mn-lt"/>
                        </a:rPr>
                        <a:t>1C</a:t>
                      </a:r>
                    </a:p>
                  </a:txBody>
                  <a:tcPr anchor="ctr"/>
                </a:tc>
                <a:tc>
                  <a:txBody>
                    <a:bodyPr/>
                    <a:lstStyle/>
                    <a:p>
                      <a:pPr algn="ctr"/>
                      <a:r>
                        <a:rPr lang="en-US" sz="1200" b="0" dirty="0">
                          <a:latin typeface="+mn-lt"/>
                        </a:rPr>
                        <a:t>13</a:t>
                      </a:r>
                    </a:p>
                  </a:txBody>
                  <a:tcPr anchor="ctr"/>
                </a:tc>
                <a:tc>
                  <a:txBody>
                    <a:bodyPr/>
                    <a:lstStyle/>
                    <a:p>
                      <a:pPr algn="ctr"/>
                      <a:r>
                        <a:rPr lang="en-US" sz="1200" b="0" dirty="0">
                          <a:latin typeface="+mn-lt"/>
                        </a:rPr>
                        <a:t>30.4</a:t>
                      </a:r>
                    </a:p>
                  </a:txBody>
                  <a:tcPr anchor="ctr"/>
                </a:tc>
                <a:tc>
                  <a:txBody>
                    <a:bodyPr/>
                    <a:lstStyle/>
                    <a:p>
                      <a:pPr algn="ctr"/>
                      <a:r>
                        <a:rPr lang="it-IT" sz="1200" b="0" dirty="0">
                          <a:latin typeface="+mn-lt"/>
                        </a:rPr>
                        <a:t>48.6</a:t>
                      </a:r>
                      <a:endParaRPr lang="en-US" sz="1200" b="0" dirty="0">
                        <a:latin typeface="+mn-lt"/>
                      </a:endParaRPr>
                    </a:p>
                  </a:txBody>
                  <a:tcPr anchor="ctr"/>
                </a:tc>
                <a:tc>
                  <a:txBody>
                    <a:bodyPr/>
                    <a:lstStyle/>
                    <a:p>
                      <a:pPr algn="ctr"/>
                      <a:r>
                        <a:rPr lang="it-IT" sz="1200" b="0" dirty="0">
                          <a:latin typeface="+mn-lt"/>
                        </a:rPr>
                        <a:t>2</a:t>
                      </a:r>
                      <a:endParaRPr lang="en-US" sz="1200" b="0" dirty="0">
                        <a:latin typeface="+mn-lt"/>
                      </a:endParaRPr>
                    </a:p>
                  </a:txBody>
                  <a:tcPr anchor="ctr"/>
                </a:tc>
                <a:tc>
                  <a:txBody>
                    <a:bodyPr/>
                    <a:lstStyle/>
                    <a:p>
                      <a:pPr algn="ctr"/>
                      <a:r>
                        <a:rPr lang="en-US" sz="1200" b="0" dirty="0">
                          <a:latin typeface="+mn-lt"/>
                        </a:rPr>
                        <a:t>6</a:t>
                      </a:r>
                    </a:p>
                  </a:txBody>
                  <a:tcPr anchor="ctr"/>
                </a:tc>
                <a:extLst>
                  <a:ext uri="{0D108BD9-81ED-4DB2-BD59-A6C34878D82A}">
                    <a16:rowId xmlns:a16="http://schemas.microsoft.com/office/drawing/2014/main" val="10001"/>
                  </a:ext>
                </a:extLst>
              </a:tr>
              <a:tr h="0">
                <a:tc>
                  <a:txBody>
                    <a:bodyPr/>
                    <a:lstStyle/>
                    <a:p>
                      <a:pPr algn="ctr"/>
                      <a:r>
                        <a:rPr lang="en-US" sz="12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50.4</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0">
                <a:tc>
                  <a:txBody>
                    <a:bodyPr/>
                    <a:lstStyle/>
                    <a:p>
                      <a:pPr algn="ctr"/>
                      <a:r>
                        <a:rPr lang="en-US" sz="12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0">
                <a:tc>
                  <a:txBody>
                    <a:bodyPr/>
                    <a:lstStyle/>
                    <a:p>
                      <a:pPr algn="ctr"/>
                      <a:r>
                        <a:rPr lang="en-US" sz="12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0004"/>
                  </a:ext>
                </a:extLst>
              </a:tr>
              <a:tr h="0">
                <a:tc>
                  <a:txBody>
                    <a:bodyPr/>
                    <a:lstStyle/>
                    <a:p>
                      <a:pPr algn="ctr"/>
                      <a:r>
                        <a:rPr lang="en-US" sz="12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47.4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261460152"/>
                  </a:ext>
                </a:extLst>
              </a:tr>
              <a:tr h="0">
                <a:tc>
                  <a:txBody>
                    <a:bodyPr/>
                    <a:lstStyle/>
                    <a:p>
                      <a:pPr algn="ctr"/>
                      <a:r>
                        <a:rPr lang="en-US" sz="1200" b="0" dirty="0">
                          <a:latin typeface="+mn-lt"/>
                        </a:rPr>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48.3</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7</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2559666313"/>
                  </a:ext>
                </a:extLst>
              </a:tr>
              <a:tr h="0">
                <a:tc>
                  <a:txBody>
                    <a:bodyPr/>
                    <a:lstStyle/>
                    <a:p>
                      <a:pPr algn="ctr"/>
                      <a:r>
                        <a:rPr lang="en-US" sz="1200" b="0" dirty="0">
                          <a:latin typeface="+mn-lt"/>
                        </a:rPr>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11</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3799986751"/>
                  </a:ext>
                </a:extLst>
              </a:tr>
            </a:tbl>
          </a:graphicData>
        </a:graphic>
      </p:graphicFrame>
      <p:sp>
        <p:nvSpPr>
          <p:cNvPr id="44" name="TextBox 43"/>
          <p:cNvSpPr txBox="1"/>
          <p:nvPr/>
        </p:nvSpPr>
        <p:spPr>
          <a:xfrm>
            <a:off x="6062444" y="2545394"/>
            <a:ext cx="168379" cy="215444"/>
          </a:xfrm>
          <a:prstGeom prst="rect">
            <a:avLst/>
          </a:prstGeom>
          <a:solidFill>
            <a:srgbClr val="FFFF00"/>
          </a:solidFill>
        </p:spPr>
        <p:txBody>
          <a:bodyPr wrap="none" lIns="18288" rIns="18288" rtlCol="0">
            <a:spAutoFit/>
          </a:bodyPr>
          <a:lstStyle/>
          <a:p>
            <a:r>
              <a:rPr lang="en-US" sz="800" b="1" dirty="0"/>
              <a:t>1C</a:t>
            </a:r>
          </a:p>
        </p:txBody>
      </p:sp>
      <p:sp>
        <p:nvSpPr>
          <p:cNvPr id="45" name="TextBox 44"/>
          <p:cNvSpPr txBox="1"/>
          <p:nvPr/>
        </p:nvSpPr>
        <p:spPr>
          <a:xfrm>
            <a:off x="6347655" y="2545394"/>
            <a:ext cx="163571" cy="215444"/>
          </a:xfrm>
          <a:prstGeom prst="rect">
            <a:avLst/>
          </a:prstGeom>
          <a:solidFill>
            <a:srgbClr val="FFFF00"/>
          </a:solidFill>
        </p:spPr>
        <p:txBody>
          <a:bodyPr wrap="none" lIns="18288" rIns="18288" rtlCol="0">
            <a:spAutoFit/>
          </a:bodyPr>
          <a:lstStyle/>
          <a:p>
            <a:r>
              <a:rPr lang="en-US" sz="800" b="1" dirty="0"/>
              <a:t>2E</a:t>
            </a:r>
          </a:p>
        </p:txBody>
      </p:sp>
      <p:sp>
        <p:nvSpPr>
          <p:cNvPr id="46" name="TextBox 45"/>
          <p:cNvSpPr txBox="1"/>
          <p:nvPr/>
        </p:nvSpPr>
        <p:spPr>
          <a:xfrm>
            <a:off x="6596051" y="2545394"/>
            <a:ext cx="163571" cy="215444"/>
          </a:xfrm>
          <a:prstGeom prst="rect">
            <a:avLst/>
          </a:prstGeom>
          <a:solidFill>
            <a:srgbClr val="FFFF00"/>
          </a:solidFill>
        </p:spPr>
        <p:txBody>
          <a:bodyPr wrap="none" lIns="18288" rIns="18288" rtlCol="0">
            <a:spAutoFit/>
          </a:bodyPr>
          <a:lstStyle/>
          <a:p>
            <a:r>
              <a:rPr lang="en-US" sz="800" b="1" dirty="0"/>
              <a:t>3E</a:t>
            </a:r>
          </a:p>
        </p:txBody>
      </p:sp>
      <p:sp>
        <p:nvSpPr>
          <p:cNvPr id="47" name="TextBox 46"/>
          <p:cNvSpPr txBox="1"/>
          <p:nvPr/>
        </p:nvSpPr>
        <p:spPr>
          <a:xfrm>
            <a:off x="6840834" y="2545394"/>
            <a:ext cx="163571" cy="215444"/>
          </a:xfrm>
          <a:prstGeom prst="rect">
            <a:avLst/>
          </a:prstGeom>
          <a:solidFill>
            <a:srgbClr val="FFFF00"/>
          </a:solidFill>
        </p:spPr>
        <p:txBody>
          <a:bodyPr wrap="none" lIns="18288" rIns="18288" rtlCol="0">
            <a:spAutoFit/>
          </a:bodyPr>
          <a:lstStyle/>
          <a:p>
            <a:r>
              <a:rPr lang="en-US" sz="800" b="1" dirty="0"/>
              <a:t>4E</a:t>
            </a:r>
          </a:p>
        </p:txBody>
      </p:sp>
      <p:sp>
        <p:nvSpPr>
          <p:cNvPr id="48" name="TextBox 47"/>
          <p:cNvSpPr txBox="1"/>
          <p:nvPr/>
        </p:nvSpPr>
        <p:spPr>
          <a:xfrm>
            <a:off x="7114245" y="2545394"/>
            <a:ext cx="163571" cy="215444"/>
          </a:xfrm>
          <a:prstGeom prst="rect">
            <a:avLst/>
          </a:prstGeom>
          <a:solidFill>
            <a:srgbClr val="FFFF00"/>
          </a:solidFill>
        </p:spPr>
        <p:txBody>
          <a:bodyPr wrap="none" lIns="18288" rIns="18288" rtlCol="0">
            <a:spAutoFit/>
          </a:bodyPr>
          <a:lstStyle/>
          <a:p>
            <a:r>
              <a:rPr lang="en-US" sz="800" b="1" dirty="0"/>
              <a:t>5E</a:t>
            </a:r>
          </a:p>
        </p:txBody>
      </p:sp>
      <p:sp>
        <p:nvSpPr>
          <p:cNvPr id="49" name="TextBox 48"/>
          <p:cNvSpPr txBox="1"/>
          <p:nvPr/>
        </p:nvSpPr>
        <p:spPr>
          <a:xfrm>
            <a:off x="7370496" y="2545394"/>
            <a:ext cx="163571" cy="215444"/>
          </a:xfrm>
          <a:prstGeom prst="rect">
            <a:avLst/>
          </a:prstGeom>
          <a:solidFill>
            <a:srgbClr val="FFFF00"/>
          </a:solidFill>
        </p:spPr>
        <p:txBody>
          <a:bodyPr wrap="none" lIns="18288" rIns="18288" rtlCol="0">
            <a:spAutoFit/>
          </a:bodyPr>
          <a:lstStyle/>
          <a:p>
            <a:r>
              <a:rPr lang="en-US" sz="800" b="1" dirty="0"/>
              <a:t>6E</a:t>
            </a:r>
          </a:p>
        </p:txBody>
      </p:sp>
      <p:sp>
        <p:nvSpPr>
          <p:cNvPr id="50" name="TextBox 49"/>
          <p:cNvSpPr txBox="1"/>
          <p:nvPr/>
        </p:nvSpPr>
        <p:spPr>
          <a:xfrm>
            <a:off x="7635390" y="2545394"/>
            <a:ext cx="163571" cy="215444"/>
          </a:xfrm>
          <a:prstGeom prst="rect">
            <a:avLst/>
          </a:prstGeom>
          <a:solidFill>
            <a:srgbClr val="FFFF00"/>
          </a:solidFill>
        </p:spPr>
        <p:txBody>
          <a:bodyPr wrap="none" lIns="18288" rIns="18288" rtlCol="0">
            <a:spAutoFit/>
          </a:bodyPr>
          <a:lstStyle/>
          <a:p>
            <a:r>
              <a:rPr lang="en-US" sz="800" b="1" dirty="0"/>
              <a:t>7E</a:t>
            </a:r>
          </a:p>
        </p:txBody>
      </p:sp>
      <p:sp>
        <p:nvSpPr>
          <p:cNvPr id="51" name="TextBox 50"/>
          <p:cNvSpPr txBox="1"/>
          <p:nvPr/>
        </p:nvSpPr>
        <p:spPr>
          <a:xfrm>
            <a:off x="8145106" y="2545394"/>
            <a:ext cx="168379" cy="215444"/>
          </a:xfrm>
          <a:prstGeom prst="rect">
            <a:avLst/>
          </a:prstGeom>
          <a:solidFill>
            <a:srgbClr val="FFFF00"/>
          </a:solidFill>
        </p:spPr>
        <p:txBody>
          <a:bodyPr wrap="none" lIns="18288" rIns="18288" rtlCol="0">
            <a:spAutoFit/>
          </a:bodyPr>
          <a:lstStyle/>
          <a:p>
            <a:r>
              <a:rPr lang="en-US" sz="800" b="1" dirty="0"/>
              <a:t>1C</a:t>
            </a:r>
          </a:p>
        </p:txBody>
      </p:sp>
      <p:sp>
        <p:nvSpPr>
          <p:cNvPr id="60" name="TextBox 59"/>
          <p:cNvSpPr txBox="1"/>
          <p:nvPr/>
        </p:nvSpPr>
        <p:spPr>
          <a:xfrm>
            <a:off x="8430317" y="2545394"/>
            <a:ext cx="163571" cy="215444"/>
          </a:xfrm>
          <a:prstGeom prst="rect">
            <a:avLst/>
          </a:prstGeom>
          <a:solidFill>
            <a:srgbClr val="FFFF00"/>
          </a:solidFill>
        </p:spPr>
        <p:txBody>
          <a:bodyPr wrap="none" lIns="18288" rIns="18288" rtlCol="0">
            <a:spAutoFit/>
          </a:bodyPr>
          <a:lstStyle/>
          <a:p>
            <a:r>
              <a:rPr lang="en-US" sz="800" b="1" dirty="0"/>
              <a:t>2E</a:t>
            </a:r>
          </a:p>
        </p:txBody>
      </p:sp>
      <p:sp>
        <p:nvSpPr>
          <p:cNvPr id="61" name="TextBox 60"/>
          <p:cNvSpPr txBox="1"/>
          <p:nvPr/>
        </p:nvSpPr>
        <p:spPr>
          <a:xfrm>
            <a:off x="8678713" y="2545394"/>
            <a:ext cx="163571" cy="215444"/>
          </a:xfrm>
          <a:prstGeom prst="rect">
            <a:avLst/>
          </a:prstGeom>
          <a:solidFill>
            <a:srgbClr val="FFFF00"/>
          </a:solidFill>
        </p:spPr>
        <p:txBody>
          <a:bodyPr wrap="none" lIns="18288" rIns="18288" rtlCol="0">
            <a:spAutoFit/>
          </a:bodyPr>
          <a:lstStyle/>
          <a:p>
            <a:r>
              <a:rPr lang="en-US" sz="800" b="1" dirty="0"/>
              <a:t>3E</a:t>
            </a:r>
          </a:p>
        </p:txBody>
      </p:sp>
      <p:sp>
        <p:nvSpPr>
          <p:cNvPr id="62" name="TextBox 61"/>
          <p:cNvSpPr txBox="1"/>
          <p:nvPr/>
        </p:nvSpPr>
        <p:spPr>
          <a:xfrm>
            <a:off x="8923496" y="2545394"/>
            <a:ext cx="163571" cy="215444"/>
          </a:xfrm>
          <a:prstGeom prst="rect">
            <a:avLst/>
          </a:prstGeom>
          <a:solidFill>
            <a:srgbClr val="FFFF00"/>
          </a:solidFill>
        </p:spPr>
        <p:txBody>
          <a:bodyPr wrap="none" lIns="18288" rIns="18288" rtlCol="0">
            <a:spAutoFit/>
          </a:bodyPr>
          <a:lstStyle/>
          <a:p>
            <a:r>
              <a:rPr lang="en-US" sz="800" b="1" dirty="0"/>
              <a:t>4E</a:t>
            </a:r>
          </a:p>
        </p:txBody>
      </p:sp>
      <p:sp>
        <p:nvSpPr>
          <p:cNvPr id="63" name="TextBox 62"/>
          <p:cNvSpPr txBox="1"/>
          <p:nvPr/>
        </p:nvSpPr>
        <p:spPr>
          <a:xfrm>
            <a:off x="9196907" y="2545394"/>
            <a:ext cx="163571" cy="215444"/>
          </a:xfrm>
          <a:prstGeom prst="rect">
            <a:avLst/>
          </a:prstGeom>
          <a:solidFill>
            <a:srgbClr val="FFFF00"/>
          </a:solidFill>
        </p:spPr>
        <p:txBody>
          <a:bodyPr wrap="none" lIns="18288" rIns="18288" rtlCol="0">
            <a:spAutoFit/>
          </a:bodyPr>
          <a:lstStyle/>
          <a:p>
            <a:r>
              <a:rPr lang="en-US" sz="800" b="1" dirty="0"/>
              <a:t>5E</a:t>
            </a:r>
          </a:p>
        </p:txBody>
      </p:sp>
      <p:sp>
        <p:nvSpPr>
          <p:cNvPr id="64" name="TextBox 63"/>
          <p:cNvSpPr txBox="1"/>
          <p:nvPr/>
        </p:nvSpPr>
        <p:spPr>
          <a:xfrm>
            <a:off x="9453158" y="2545394"/>
            <a:ext cx="163571" cy="215444"/>
          </a:xfrm>
          <a:prstGeom prst="rect">
            <a:avLst/>
          </a:prstGeom>
          <a:solidFill>
            <a:srgbClr val="FFFF00"/>
          </a:solidFill>
        </p:spPr>
        <p:txBody>
          <a:bodyPr wrap="none" lIns="18288" rIns="18288" rtlCol="0">
            <a:spAutoFit/>
          </a:bodyPr>
          <a:lstStyle/>
          <a:p>
            <a:r>
              <a:rPr lang="en-US" sz="800" b="1" dirty="0"/>
              <a:t>6E</a:t>
            </a:r>
          </a:p>
        </p:txBody>
      </p:sp>
      <p:sp>
        <p:nvSpPr>
          <p:cNvPr id="65" name="TextBox 64"/>
          <p:cNvSpPr txBox="1"/>
          <p:nvPr/>
        </p:nvSpPr>
        <p:spPr>
          <a:xfrm>
            <a:off x="9718052" y="2545394"/>
            <a:ext cx="163571" cy="215444"/>
          </a:xfrm>
          <a:prstGeom prst="rect">
            <a:avLst/>
          </a:prstGeom>
          <a:solidFill>
            <a:srgbClr val="FFFF00"/>
          </a:solidFill>
        </p:spPr>
        <p:txBody>
          <a:bodyPr wrap="none" lIns="18288" rIns="18288" rtlCol="0">
            <a:spAutoFit/>
          </a:bodyPr>
          <a:lstStyle/>
          <a:p>
            <a:r>
              <a:rPr lang="en-US" sz="800" b="1" dirty="0"/>
              <a:t>7E</a:t>
            </a:r>
          </a:p>
        </p:txBody>
      </p:sp>
      <p:sp>
        <p:nvSpPr>
          <p:cNvPr id="66" name="TextBox 65"/>
          <p:cNvSpPr txBox="1"/>
          <p:nvPr/>
        </p:nvSpPr>
        <p:spPr>
          <a:xfrm>
            <a:off x="10223853" y="2545394"/>
            <a:ext cx="168379" cy="215444"/>
          </a:xfrm>
          <a:prstGeom prst="rect">
            <a:avLst/>
          </a:prstGeom>
          <a:solidFill>
            <a:srgbClr val="FFFF00"/>
          </a:solidFill>
        </p:spPr>
        <p:txBody>
          <a:bodyPr wrap="none" lIns="18288" rIns="18288" rtlCol="0">
            <a:spAutoFit/>
          </a:bodyPr>
          <a:lstStyle/>
          <a:p>
            <a:r>
              <a:rPr lang="en-US" sz="800" b="1" dirty="0"/>
              <a:t>1C</a:t>
            </a:r>
          </a:p>
        </p:txBody>
      </p:sp>
      <p:sp>
        <p:nvSpPr>
          <p:cNvPr id="67" name="TextBox 66"/>
          <p:cNvSpPr txBox="1"/>
          <p:nvPr/>
        </p:nvSpPr>
        <p:spPr>
          <a:xfrm>
            <a:off x="10509064" y="2545394"/>
            <a:ext cx="163571" cy="215444"/>
          </a:xfrm>
          <a:prstGeom prst="rect">
            <a:avLst/>
          </a:prstGeom>
          <a:solidFill>
            <a:srgbClr val="FFFF00"/>
          </a:solidFill>
        </p:spPr>
        <p:txBody>
          <a:bodyPr wrap="none" lIns="18288" rIns="18288" rtlCol="0">
            <a:spAutoFit/>
          </a:bodyPr>
          <a:lstStyle/>
          <a:p>
            <a:r>
              <a:rPr lang="en-US" sz="800" b="1" dirty="0"/>
              <a:t>2E</a:t>
            </a:r>
          </a:p>
        </p:txBody>
      </p:sp>
      <p:sp>
        <p:nvSpPr>
          <p:cNvPr id="68" name="TextBox 67"/>
          <p:cNvSpPr txBox="1"/>
          <p:nvPr/>
        </p:nvSpPr>
        <p:spPr>
          <a:xfrm>
            <a:off x="10757460" y="2545394"/>
            <a:ext cx="163571" cy="215444"/>
          </a:xfrm>
          <a:prstGeom prst="rect">
            <a:avLst/>
          </a:prstGeom>
          <a:solidFill>
            <a:srgbClr val="FFFF00"/>
          </a:solidFill>
        </p:spPr>
        <p:txBody>
          <a:bodyPr wrap="none" lIns="18288" rIns="18288" rtlCol="0">
            <a:spAutoFit/>
          </a:bodyPr>
          <a:lstStyle/>
          <a:p>
            <a:r>
              <a:rPr lang="en-US" sz="800" b="1" dirty="0"/>
              <a:t>3E</a:t>
            </a:r>
          </a:p>
        </p:txBody>
      </p:sp>
      <p:sp>
        <p:nvSpPr>
          <p:cNvPr id="69" name="TextBox 68"/>
          <p:cNvSpPr txBox="1"/>
          <p:nvPr/>
        </p:nvSpPr>
        <p:spPr>
          <a:xfrm>
            <a:off x="11002243" y="2545394"/>
            <a:ext cx="163571" cy="215444"/>
          </a:xfrm>
          <a:prstGeom prst="rect">
            <a:avLst/>
          </a:prstGeom>
          <a:solidFill>
            <a:srgbClr val="FFFF00"/>
          </a:solidFill>
        </p:spPr>
        <p:txBody>
          <a:bodyPr wrap="none" lIns="18288" rIns="18288" rtlCol="0">
            <a:spAutoFit/>
          </a:bodyPr>
          <a:lstStyle/>
          <a:p>
            <a:r>
              <a:rPr lang="en-US" sz="800" b="1" dirty="0"/>
              <a:t>4E</a:t>
            </a:r>
          </a:p>
        </p:txBody>
      </p:sp>
      <p:sp>
        <p:nvSpPr>
          <p:cNvPr id="70" name="TextBox 69"/>
          <p:cNvSpPr txBox="1"/>
          <p:nvPr/>
        </p:nvSpPr>
        <p:spPr>
          <a:xfrm>
            <a:off x="11275654" y="2545394"/>
            <a:ext cx="163571" cy="215444"/>
          </a:xfrm>
          <a:prstGeom prst="rect">
            <a:avLst/>
          </a:prstGeom>
          <a:solidFill>
            <a:srgbClr val="FFFF00"/>
          </a:solidFill>
        </p:spPr>
        <p:txBody>
          <a:bodyPr wrap="none" lIns="18288" rIns="18288" rtlCol="0">
            <a:spAutoFit/>
          </a:bodyPr>
          <a:lstStyle/>
          <a:p>
            <a:r>
              <a:rPr lang="en-US" sz="800" b="1" dirty="0"/>
              <a:t>5E</a:t>
            </a:r>
          </a:p>
        </p:txBody>
      </p:sp>
      <p:sp>
        <p:nvSpPr>
          <p:cNvPr id="71" name="TextBox 70"/>
          <p:cNvSpPr txBox="1"/>
          <p:nvPr/>
        </p:nvSpPr>
        <p:spPr>
          <a:xfrm>
            <a:off x="11531905" y="2545394"/>
            <a:ext cx="163571" cy="215444"/>
          </a:xfrm>
          <a:prstGeom prst="rect">
            <a:avLst/>
          </a:prstGeom>
          <a:solidFill>
            <a:srgbClr val="FFFF00"/>
          </a:solidFill>
        </p:spPr>
        <p:txBody>
          <a:bodyPr wrap="none" lIns="18288" rIns="18288" rtlCol="0">
            <a:spAutoFit/>
          </a:bodyPr>
          <a:lstStyle/>
          <a:p>
            <a:r>
              <a:rPr lang="en-US" sz="800" b="1" dirty="0"/>
              <a:t>6E</a:t>
            </a:r>
          </a:p>
        </p:txBody>
      </p:sp>
      <p:sp>
        <p:nvSpPr>
          <p:cNvPr id="72" name="TextBox 71"/>
          <p:cNvSpPr txBox="1"/>
          <p:nvPr/>
        </p:nvSpPr>
        <p:spPr>
          <a:xfrm>
            <a:off x="11796799" y="2545394"/>
            <a:ext cx="163571" cy="215444"/>
          </a:xfrm>
          <a:prstGeom prst="rect">
            <a:avLst/>
          </a:prstGeom>
          <a:solidFill>
            <a:srgbClr val="FFFF00"/>
          </a:solidFill>
        </p:spPr>
        <p:txBody>
          <a:bodyPr wrap="none" lIns="18288" rIns="18288" rtlCol="0">
            <a:spAutoFit/>
          </a:bodyPr>
          <a:lstStyle/>
          <a:p>
            <a:r>
              <a:rPr lang="en-US" sz="800" b="1" dirty="0"/>
              <a:t>7E</a:t>
            </a:r>
          </a:p>
        </p:txBody>
      </p:sp>
      <p:sp>
        <p:nvSpPr>
          <p:cNvPr id="73" name="TextBox 72"/>
          <p:cNvSpPr txBox="1"/>
          <p:nvPr/>
        </p:nvSpPr>
        <p:spPr>
          <a:xfrm>
            <a:off x="6051811" y="6614231"/>
            <a:ext cx="168379" cy="215444"/>
          </a:xfrm>
          <a:prstGeom prst="rect">
            <a:avLst/>
          </a:prstGeom>
          <a:solidFill>
            <a:srgbClr val="FFFF00"/>
          </a:solidFill>
        </p:spPr>
        <p:txBody>
          <a:bodyPr wrap="none" lIns="18288" rIns="18288" rtlCol="0">
            <a:spAutoFit/>
          </a:bodyPr>
          <a:lstStyle/>
          <a:p>
            <a:r>
              <a:rPr lang="en-US" sz="800" b="1" dirty="0"/>
              <a:t>1C</a:t>
            </a:r>
          </a:p>
        </p:txBody>
      </p:sp>
      <p:sp>
        <p:nvSpPr>
          <p:cNvPr id="74" name="TextBox 73"/>
          <p:cNvSpPr txBox="1"/>
          <p:nvPr/>
        </p:nvSpPr>
        <p:spPr>
          <a:xfrm>
            <a:off x="6337022" y="6614231"/>
            <a:ext cx="163571" cy="215444"/>
          </a:xfrm>
          <a:prstGeom prst="rect">
            <a:avLst/>
          </a:prstGeom>
          <a:solidFill>
            <a:srgbClr val="FFFF00"/>
          </a:solidFill>
        </p:spPr>
        <p:txBody>
          <a:bodyPr wrap="none" lIns="18288" rIns="18288" rtlCol="0">
            <a:spAutoFit/>
          </a:bodyPr>
          <a:lstStyle/>
          <a:p>
            <a:r>
              <a:rPr lang="en-US" sz="800" b="1" dirty="0"/>
              <a:t>2E</a:t>
            </a:r>
          </a:p>
        </p:txBody>
      </p:sp>
      <p:sp>
        <p:nvSpPr>
          <p:cNvPr id="75" name="TextBox 74"/>
          <p:cNvSpPr txBox="1"/>
          <p:nvPr/>
        </p:nvSpPr>
        <p:spPr>
          <a:xfrm>
            <a:off x="6585418" y="6614231"/>
            <a:ext cx="163571" cy="215444"/>
          </a:xfrm>
          <a:prstGeom prst="rect">
            <a:avLst/>
          </a:prstGeom>
          <a:solidFill>
            <a:srgbClr val="FFFF00"/>
          </a:solidFill>
        </p:spPr>
        <p:txBody>
          <a:bodyPr wrap="none" lIns="18288" rIns="18288" rtlCol="0">
            <a:spAutoFit/>
          </a:bodyPr>
          <a:lstStyle/>
          <a:p>
            <a:r>
              <a:rPr lang="en-US" sz="800" b="1" dirty="0"/>
              <a:t>3E</a:t>
            </a:r>
          </a:p>
        </p:txBody>
      </p:sp>
      <p:sp>
        <p:nvSpPr>
          <p:cNvPr id="76" name="TextBox 75"/>
          <p:cNvSpPr txBox="1"/>
          <p:nvPr/>
        </p:nvSpPr>
        <p:spPr>
          <a:xfrm>
            <a:off x="6830201" y="6614231"/>
            <a:ext cx="163571" cy="215444"/>
          </a:xfrm>
          <a:prstGeom prst="rect">
            <a:avLst/>
          </a:prstGeom>
          <a:solidFill>
            <a:srgbClr val="FFFF00"/>
          </a:solidFill>
        </p:spPr>
        <p:txBody>
          <a:bodyPr wrap="none" lIns="18288" rIns="18288" rtlCol="0">
            <a:spAutoFit/>
          </a:bodyPr>
          <a:lstStyle/>
          <a:p>
            <a:r>
              <a:rPr lang="en-US" sz="800" b="1" dirty="0"/>
              <a:t>4E</a:t>
            </a:r>
          </a:p>
        </p:txBody>
      </p:sp>
      <p:sp>
        <p:nvSpPr>
          <p:cNvPr id="77" name="TextBox 76"/>
          <p:cNvSpPr txBox="1"/>
          <p:nvPr/>
        </p:nvSpPr>
        <p:spPr>
          <a:xfrm>
            <a:off x="7103612" y="6614231"/>
            <a:ext cx="163571" cy="215444"/>
          </a:xfrm>
          <a:prstGeom prst="rect">
            <a:avLst/>
          </a:prstGeom>
          <a:solidFill>
            <a:srgbClr val="FFFF00"/>
          </a:solidFill>
        </p:spPr>
        <p:txBody>
          <a:bodyPr wrap="none" lIns="18288" rIns="18288" rtlCol="0">
            <a:spAutoFit/>
          </a:bodyPr>
          <a:lstStyle/>
          <a:p>
            <a:r>
              <a:rPr lang="en-US" sz="800" b="1" dirty="0"/>
              <a:t>5E</a:t>
            </a:r>
          </a:p>
        </p:txBody>
      </p:sp>
      <p:sp>
        <p:nvSpPr>
          <p:cNvPr id="78" name="TextBox 77"/>
          <p:cNvSpPr txBox="1"/>
          <p:nvPr/>
        </p:nvSpPr>
        <p:spPr>
          <a:xfrm>
            <a:off x="7359863" y="6614231"/>
            <a:ext cx="163571" cy="215444"/>
          </a:xfrm>
          <a:prstGeom prst="rect">
            <a:avLst/>
          </a:prstGeom>
          <a:solidFill>
            <a:srgbClr val="FFFF00"/>
          </a:solidFill>
        </p:spPr>
        <p:txBody>
          <a:bodyPr wrap="none" lIns="18288" rIns="18288" rtlCol="0">
            <a:spAutoFit/>
          </a:bodyPr>
          <a:lstStyle/>
          <a:p>
            <a:r>
              <a:rPr lang="en-US" sz="800" b="1" dirty="0"/>
              <a:t>6E</a:t>
            </a:r>
          </a:p>
        </p:txBody>
      </p:sp>
      <p:sp>
        <p:nvSpPr>
          <p:cNvPr id="80" name="TextBox 79"/>
          <p:cNvSpPr txBox="1"/>
          <p:nvPr/>
        </p:nvSpPr>
        <p:spPr>
          <a:xfrm>
            <a:off x="7624757" y="6614231"/>
            <a:ext cx="163571" cy="215444"/>
          </a:xfrm>
          <a:prstGeom prst="rect">
            <a:avLst/>
          </a:prstGeom>
          <a:solidFill>
            <a:srgbClr val="FFFF00"/>
          </a:solidFill>
        </p:spPr>
        <p:txBody>
          <a:bodyPr wrap="none" lIns="18288" rIns="18288" rtlCol="0">
            <a:spAutoFit/>
          </a:bodyPr>
          <a:lstStyle/>
          <a:p>
            <a:r>
              <a:rPr lang="en-US" sz="800" b="1" dirty="0"/>
              <a:t>7E</a:t>
            </a:r>
          </a:p>
        </p:txBody>
      </p:sp>
      <p:sp>
        <p:nvSpPr>
          <p:cNvPr id="81" name="TextBox 80"/>
          <p:cNvSpPr txBox="1"/>
          <p:nvPr/>
        </p:nvSpPr>
        <p:spPr>
          <a:xfrm>
            <a:off x="8134473" y="6614231"/>
            <a:ext cx="168379" cy="215444"/>
          </a:xfrm>
          <a:prstGeom prst="rect">
            <a:avLst/>
          </a:prstGeom>
          <a:solidFill>
            <a:srgbClr val="FFFF00"/>
          </a:solidFill>
        </p:spPr>
        <p:txBody>
          <a:bodyPr wrap="none" lIns="18288" rIns="18288" rtlCol="0">
            <a:spAutoFit/>
          </a:bodyPr>
          <a:lstStyle/>
          <a:p>
            <a:r>
              <a:rPr lang="en-US" sz="800" b="1" dirty="0"/>
              <a:t>1C</a:t>
            </a:r>
          </a:p>
        </p:txBody>
      </p:sp>
      <p:sp>
        <p:nvSpPr>
          <p:cNvPr id="82" name="TextBox 81"/>
          <p:cNvSpPr txBox="1"/>
          <p:nvPr/>
        </p:nvSpPr>
        <p:spPr>
          <a:xfrm>
            <a:off x="8419684" y="6614231"/>
            <a:ext cx="163571" cy="215444"/>
          </a:xfrm>
          <a:prstGeom prst="rect">
            <a:avLst/>
          </a:prstGeom>
          <a:solidFill>
            <a:srgbClr val="FFFF00"/>
          </a:solidFill>
        </p:spPr>
        <p:txBody>
          <a:bodyPr wrap="none" lIns="18288" rIns="18288" rtlCol="0">
            <a:spAutoFit/>
          </a:bodyPr>
          <a:lstStyle/>
          <a:p>
            <a:r>
              <a:rPr lang="en-US" sz="800" b="1" dirty="0"/>
              <a:t>2E</a:t>
            </a:r>
          </a:p>
        </p:txBody>
      </p:sp>
      <p:sp>
        <p:nvSpPr>
          <p:cNvPr id="83" name="TextBox 82"/>
          <p:cNvSpPr txBox="1"/>
          <p:nvPr/>
        </p:nvSpPr>
        <p:spPr>
          <a:xfrm>
            <a:off x="8668080" y="6614231"/>
            <a:ext cx="163571" cy="215444"/>
          </a:xfrm>
          <a:prstGeom prst="rect">
            <a:avLst/>
          </a:prstGeom>
          <a:solidFill>
            <a:srgbClr val="FFFF00"/>
          </a:solidFill>
        </p:spPr>
        <p:txBody>
          <a:bodyPr wrap="none" lIns="18288" rIns="18288" rtlCol="0">
            <a:spAutoFit/>
          </a:bodyPr>
          <a:lstStyle/>
          <a:p>
            <a:r>
              <a:rPr lang="en-US" sz="800" b="1" dirty="0"/>
              <a:t>3E</a:t>
            </a:r>
          </a:p>
        </p:txBody>
      </p:sp>
      <p:sp>
        <p:nvSpPr>
          <p:cNvPr id="84" name="TextBox 83"/>
          <p:cNvSpPr txBox="1"/>
          <p:nvPr/>
        </p:nvSpPr>
        <p:spPr>
          <a:xfrm>
            <a:off x="8912863" y="6614231"/>
            <a:ext cx="163571" cy="215444"/>
          </a:xfrm>
          <a:prstGeom prst="rect">
            <a:avLst/>
          </a:prstGeom>
          <a:solidFill>
            <a:srgbClr val="FFFF00"/>
          </a:solidFill>
        </p:spPr>
        <p:txBody>
          <a:bodyPr wrap="none" lIns="18288" rIns="18288" rtlCol="0">
            <a:spAutoFit/>
          </a:bodyPr>
          <a:lstStyle/>
          <a:p>
            <a:r>
              <a:rPr lang="en-US" sz="800" b="1" dirty="0"/>
              <a:t>4E</a:t>
            </a:r>
          </a:p>
        </p:txBody>
      </p:sp>
      <p:sp>
        <p:nvSpPr>
          <p:cNvPr id="85" name="TextBox 84"/>
          <p:cNvSpPr txBox="1"/>
          <p:nvPr/>
        </p:nvSpPr>
        <p:spPr>
          <a:xfrm>
            <a:off x="9186274" y="6614231"/>
            <a:ext cx="163571" cy="215444"/>
          </a:xfrm>
          <a:prstGeom prst="rect">
            <a:avLst/>
          </a:prstGeom>
          <a:solidFill>
            <a:srgbClr val="FFFF00"/>
          </a:solidFill>
        </p:spPr>
        <p:txBody>
          <a:bodyPr wrap="none" lIns="18288" rIns="18288" rtlCol="0">
            <a:spAutoFit/>
          </a:bodyPr>
          <a:lstStyle/>
          <a:p>
            <a:r>
              <a:rPr lang="en-US" sz="800" b="1" dirty="0"/>
              <a:t>5E</a:t>
            </a:r>
          </a:p>
        </p:txBody>
      </p:sp>
      <p:sp>
        <p:nvSpPr>
          <p:cNvPr id="86" name="TextBox 85"/>
          <p:cNvSpPr txBox="1"/>
          <p:nvPr/>
        </p:nvSpPr>
        <p:spPr>
          <a:xfrm>
            <a:off x="9442525" y="6614231"/>
            <a:ext cx="163571" cy="215444"/>
          </a:xfrm>
          <a:prstGeom prst="rect">
            <a:avLst/>
          </a:prstGeom>
          <a:solidFill>
            <a:srgbClr val="FFFF00"/>
          </a:solidFill>
        </p:spPr>
        <p:txBody>
          <a:bodyPr wrap="none" lIns="18288" rIns="18288" rtlCol="0">
            <a:spAutoFit/>
          </a:bodyPr>
          <a:lstStyle/>
          <a:p>
            <a:r>
              <a:rPr lang="en-US" sz="800" b="1" dirty="0"/>
              <a:t>6E</a:t>
            </a:r>
          </a:p>
        </p:txBody>
      </p:sp>
      <p:sp>
        <p:nvSpPr>
          <p:cNvPr id="87" name="TextBox 86"/>
          <p:cNvSpPr txBox="1"/>
          <p:nvPr/>
        </p:nvSpPr>
        <p:spPr>
          <a:xfrm>
            <a:off x="9707419" y="6614231"/>
            <a:ext cx="163571" cy="215444"/>
          </a:xfrm>
          <a:prstGeom prst="rect">
            <a:avLst/>
          </a:prstGeom>
          <a:solidFill>
            <a:srgbClr val="FFFF00"/>
          </a:solidFill>
        </p:spPr>
        <p:txBody>
          <a:bodyPr wrap="none" lIns="18288" rIns="18288" rtlCol="0">
            <a:spAutoFit/>
          </a:bodyPr>
          <a:lstStyle/>
          <a:p>
            <a:r>
              <a:rPr lang="en-US" sz="800" b="1" dirty="0"/>
              <a:t>7E</a:t>
            </a:r>
          </a:p>
        </p:txBody>
      </p:sp>
      <p:sp>
        <p:nvSpPr>
          <p:cNvPr id="88" name="TextBox 87"/>
          <p:cNvSpPr txBox="1"/>
          <p:nvPr/>
        </p:nvSpPr>
        <p:spPr>
          <a:xfrm>
            <a:off x="10213220" y="6614231"/>
            <a:ext cx="168379" cy="215444"/>
          </a:xfrm>
          <a:prstGeom prst="rect">
            <a:avLst/>
          </a:prstGeom>
          <a:solidFill>
            <a:srgbClr val="FFFF00"/>
          </a:solidFill>
        </p:spPr>
        <p:txBody>
          <a:bodyPr wrap="none" lIns="18288" rIns="18288" rtlCol="0">
            <a:spAutoFit/>
          </a:bodyPr>
          <a:lstStyle/>
          <a:p>
            <a:r>
              <a:rPr lang="en-US" sz="800" b="1" dirty="0"/>
              <a:t>1C</a:t>
            </a:r>
          </a:p>
        </p:txBody>
      </p:sp>
      <p:sp>
        <p:nvSpPr>
          <p:cNvPr id="89" name="TextBox 88"/>
          <p:cNvSpPr txBox="1"/>
          <p:nvPr/>
        </p:nvSpPr>
        <p:spPr>
          <a:xfrm>
            <a:off x="10498431" y="6614231"/>
            <a:ext cx="163571" cy="215444"/>
          </a:xfrm>
          <a:prstGeom prst="rect">
            <a:avLst/>
          </a:prstGeom>
          <a:solidFill>
            <a:srgbClr val="FFFF00"/>
          </a:solidFill>
        </p:spPr>
        <p:txBody>
          <a:bodyPr wrap="none" lIns="18288" rIns="18288" rtlCol="0">
            <a:spAutoFit/>
          </a:bodyPr>
          <a:lstStyle/>
          <a:p>
            <a:r>
              <a:rPr lang="en-US" sz="800" b="1" dirty="0"/>
              <a:t>2E</a:t>
            </a:r>
          </a:p>
        </p:txBody>
      </p:sp>
      <p:sp>
        <p:nvSpPr>
          <p:cNvPr id="90" name="TextBox 89"/>
          <p:cNvSpPr txBox="1"/>
          <p:nvPr/>
        </p:nvSpPr>
        <p:spPr>
          <a:xfrm>
            <a:off x="10746827" y="6614231"/>
            <a:ext cx="163571" cy="215444"/>
          </a:xfrm>
          <a:prstGeom prst="rect">
            <a:avLst/>
          </a:prstGeom>
          <a:solidFill>
            <a:srgbClr val="FFFF00"/>
          </a:solidFill>
        </p:spPr>
        <p:txBody>
          <a:bodyPr wrap="none" lIns="18288" rIns="18288" rtlCol="0">
            <a:spAutoFit/>
          </a:bodyPr>
          <a:lstStyle/>
          <a:p>
            <a:r>
              <a:rPr lang="en-US" sz="800" b="1" dirty="0"/>
              <a:t>3E</a:t>
            </a:r>
          </a:p>
        </p:txBody>
      </p:sp>
      <p:sp>
        <p:nvSpPr>
          <p:cNvPr id="91" name="TextBox 90"/>
          <p:cNvSpPr txBox="1"/>
          <p:nvPr/>
        </p:nvSpPr>
        <p:spPr>
          <a:xfrm>
            <a:off x="10991610" y="6614231"/>
            <a:ext cx="163571" cy="215444"/>
          </a:xfrm>
          <a:prstGeom prst="rect">
            <a:avLst/>
          </a:prstGeom>
          <a:solidFill>
            <a:srgbClr val="FFFF00"/>
          </a:solidFill>
        </p:spPr>
        <p:txBody>
          <a:bodyPr wrap="none" lIns="18288" rIns="18288" rtlCol="0">
            <a:spAutoFit/>
          </a:bodyPr>
          <a:lstStyle/>
          <a:p>
            <a:r>
              <a:rPr lang="en-US" sz="800" b="1" dirty="0"/>
              <a:t>4E</a:t>
            </a:r>
          </a:p>
        </p:txBody>
      </p:sp>
      <p:sp>
        <p:nvSpPr>
          <p:cNvPr id="92" name="TextBox 91"/>
          <p:cNvSpPr txBox="1"/>
          <p:nvPr/>
        </p:nvSpPr>
        <p:spPr>
          <a:xfrm>
            <a:off x="11265021" y="6614231"/>
            <a:ext cx="163571" cy="215444"/>
          </a:xfrm>
          <a:prstGeom prst="rect">
            <a:avLst/>
          </a:prstGeom>
          <a:solidFill>
            <a:srgbClr val="FFFF00"/>
          </a:solidFill>
        </p:spPr>
        <p:txBody>
          <a:bodyPr wrap="none" lIns="18288" rIns="18288" rtlCol="0">
            <a:spAutoFit/>
          </a:bodyPr>
          <a:lstStyle/>
          <a:p>
            <a:r>
              <a:rPr lang="en-US" sz="800" b="1" dirty="0"/>
              <a:t>5E</a:t>
            </a:r>
          </a:p>
        </p:txBody>
      </p:sp>
      <p:sp>
        <p:nvSpPr>
          <p:cNvPr id="93" name="TextBox 92"/>
          <p:cNvSpPr txBox="1"/>
          <p:nvPr/>
        </p:nvSpPr>
        <p:spPr>
          <a:xfrm>
            <a:off x="11521272" y="6614231"/>
            <a:ext cx="163571" cy="215444"/>
          </a:xfrm>
          <a:prstGeom prst="rect">
            <a:avLst/>
          </a:prstGeom>
          <a:solidFill>
            <a:srgbClr val="FFFF00"/>
          </a:solidFill>
        </p:spPr>
        <p:txBody>
          <a:bodyPr wrap="none" lIns="18288" rIns="18288" rtlCol="0">
            <a:spAutoFit/>
          </a:bodyPr>
          <a:lstStyle/>
          <a:p>
            <a:r>
              <a:rPr lang="en-US" sz="800" b="1" dirty="0"/>
              <a:t>6E</a:t>
            </a:r>
          </a:p>
        </p:txBody>
      </p:sp>
      <p:sp>
        <p:nvSpPr>
          <p:cNvPr id="94" name="TextBox 93"/>
          <p:cNvSpPr txBox="1"/>
          <p:nvPr/>
        </p:nvSpPr>
        <p:spPr>
          <a:xfrm>
            <a:off x="11786166" y="6614231"/>
            <a:ext cx="163571" cy="215444"/>
          </a:xfrm>
          <a:prstGeom prst="rect">
            <a:avLst/>
          </a:prstGeom>
          <a:solidFill>
            <a:srgbClr val="FFFF00"/>
          </a:solidFill>
        </p:spPr>
        <p:txBody>
          <a:bodyPr wrap="none" lIns="18288" rIns="18288" rtlCol="0">
            <a:spAutoFit/>
          </a:bodyPr>
          <a:lstStyle/>
          <a:p>
            <a:r>
              <a:rPr lang="en-US" sz="800" b="1" dirty="0"/>
              <a:t>7E</a:t>
            </a:r>
          </a:p>
        </p:txBody>
      </p:sp>
    </p:spTree>
    <p:extLst>
      <p:ext uri="{BB962C8B-B14F-4D97-AF65-F5344CB8AC3E}">
        <p14:creationId xmlns:p14="http://schemas.microsoft.com/office/powerpoint/2010/main" val="4209309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8906" t="7461" r="9214" b="6072"/>
          <a:stretch/>
        </p:blipFill>
        <p:spPr>
          <a:xfrm>
            <a:off x="329607" y="2328530"/>
            <a:ext cx="10078365" cy="4266038"/>
          </a:xfrm>
          <a:prstGeom prst="rect">
            <a:avLst/>
          </a:prstGeom>
        </p:spPr>
      </p:pic>
      <p:sp>
        <p:nvSpPr>
          <p:cNvPr id="2" name="Title 1"/>
          <p:cNvSpPr>
            <a:spLocks noGrp="1"/>
          </p:cNvSpPr>
          <p:nvPr>
            <p:ph type="title"/>
          </p:nvPr>
        </p:nvSpPr>
        <p:spPr/>
        <p:txBody>
          <a:bodyPr/>
          <a:lstStyle/>
          <a:p>
            <a:r>
              <a:rPr lang="en-US" dirty="0"/>
              <a:t>Projected window @3.54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9</a:t>
            </a:fld>
            <a:endParaRPr lang="en-US"/>
          </a:p>
        </p:txBody>
      </p:sp>
      <p:sp>
        <p:nvSpPr>
          <p:cNvPr id="29" name="TextBox 28"/>
          <p:cNvSpPr txBox="1"/>
          <p:nvPr/>
        </p:nvSpPr>
        <p:spPr>
          <a:xfrm>
            <a:off x="1085822" y="1238539"/>
            <a:ext cx="5941963" cy="584775"/>
          </a:xfrm>
          <a:prstGeom prst="rect">
            <a:avLst/>
          </a:prstGeom>
          <a:noFill/>
        </p:spPr>
        <p:txBody>
          <a:bodyPr wrap="square" rtlCol="0">
            <a:spAutoFit/>
          </a:bodyPr>
          <a:lstStyle/>
          <a:p>
            <a:r>
              <a:rPr lang="en-US" sz="1600" dirty="0"/>
              <a:t>Good performance by increasing the ratio (</a:t>
            </a:r>
            <a:r>
              <a:rPr lang="en-US" sz="1600" dirty="0" err="1"/>
              <a:t>In+Ge</a:t>
            </a:r>
            <a:r>
              <a:rPr lang="en-US" sz="1600" dirty="0"/>
              <a:t>)% vs As%</a:t>
            </a:r>
          </a:p>
          <a:p>
            <a:r>
              <a:rPr lang="en-US" sz="1600" dirty="0">
                <a:sym typeface="Wingdings" panose="05000000000000000000" pitchFamily="2" charset="2"/>
              </a:rPr>
              <a:t> +600mV projected window achieved (100ms drift)</a:t>
            </a:r>
            <a:endParaRPr lang="en-US" sz="1600" dirty="0"/>
          </a:p>
        </p:txBody>
      </p:sp>
      <p:sp>
        <p:nvSpPr>
          <p:cNvPr id="49" name="TextBox 48"/>
          <p:cNvSpPr txBox="1"/>
          <p:nvPr/>
        </p:nvSpPr>
        <p:spPr>
          <a:xfrm>
            <a:off x="1320082" y="2222253"/>
            <a:ext cx="1890262" cy="369332"/>
          </a:xfrm>
          <a:prstGeom prst="rect">
            <a:avLst/>
          </a:prstGeom>
          <a:solidFill>
            <a:schemeClr val="bg1"/>
          </a:solidFill>
        </p:spPr>
        <p:txBody>
          <a:bodyPr wrap="none" rtlCol="0">
            <a:spAutoFit/>
          </a:bodyPr>
          <a:lstStyle/>
          <a:p>
            <a:pPr algn="ctr"/>
            <a:r>
              <a:rPr lang="en-US" dirty="0"/>
              <a:t>1k cycles 100ms</a:t>
            </a:r>
          </a:p>
        </p:txBody>
      </p:sp>
      <p:sp>
        <p:nvSpPr>
          <p:cNvPr id="50" name="TextBox 49"/>
          <p:cNvSpPr txBox="1"/>
          <p:nvPr/>
        </p:nvSpPr>
        <p:spPr>
          <a:xfrm>
            <a:off x="4295420" y="2222253"/>
            <a:ext cx="2146742" cy="369332"/>
          </a:xfrm>
          <a:prstGeom prst="rect">
            <a:avLst/>
          </a:prstGeom>
          <a:solidFill>
            <a:schemeClr val="bg1"/>
          </a:solidFill>
        </p:spPr>
        <p:txBody>
          <a:bodyPr wrap="none" rtlCol="0">
            <a:spAutoFit/>
          </a:bodyPr>
          <a:lstStyle/>
          <a:p>
            <a:pPr algn="ctr"/>
            <a:r>
              <a:rPr lang="en-US" dirty="0"/>
              <a:t>128k cycles 100ms</a:t>
            </a:r>
          </a:p>
        </p:txBody>
      </p:sp>
      <p:sp>
        <p:nvSpPr>
          <p:cNvPr id="51" name="TextBox 50"/>
          <p:cNvSpPr txBox="1"/>
          <p:nvPr/>
        </p:nvSpPr>
        <p:spPr>
          <a:xfrm>
            <a:off x="8120636" y="2222253"/>
            <a:ext cx="1120821" cy="369332"/>
          </a:xfrm>
          <a:prstGeom prst="rect">
            <a:avLst/>
          </a:prstGeom>
          <a:solidFill>
            <a:schemeClr val="bg1"/>
          </a:solidFill>
        </p:spPr>
        <p:txBody>
          <a:bodyPr wrap="none" rtlCol="0">
            <a:spAutoFit/>
          </a:bodyPr>
          <a:lstStyle/>
          <a:p>
            <a:pPr algn="ctr"/>
            <a:r>
              <a:rPr lang="en-US" dirty="0"/>
              <a:t>128k 10s</a:t>
            </a:r>
          </a:p>
        </p:txBody>
      </p:sp>
      <p:graphicFrame>
        <p:nvGraphicFramePr>
          <p:cNvPr id="25" name="Table 24"/>
          <p:cNvGraphicFramePr>
            <a:graphicFrameLocks noGrp="1"/>
          </p:cNvGraphicFramePr>
          <p:nvPr>
            <p:extLst>
              <p:ext uri="{D42A27DB-BD31-4B8C-83A1-F6EECF244321}">
                <p14:modId xmlns:p14="http://schemas.microsoft.com/office/powerpoint/2010/main" val="372222090"/>
              </p:ext>
            </p:extLst>
          </p:nvPr>
        </p:nvGraphicFramePr>
        <p:xfrm>
          <a:off x="8850015" y="27693"/>
          <a:ext cx="3206623" cy="219456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0">
                <a:tc>
                  <a:txBody>
                    <a:bodyPr/>
                    <a:lstStyle/>
                    <a:p>
                      <a:pPr algn="ctr"/>
                      <a:r>
                        <a:rPr lang="en-US" sz="1200" dirty="0"/>
                        <a:t>Trial</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0">
                <a:tc>
                  <a:txBody>
                    <a:bodyPr/>
                    <a:lstStyle/>
                    <a:p>
                      <a:pPr algn="ctr"/>
                      <a:r>
                        <a:rPr lang="en-US" sz="1200" b="0" dirty="0">
                          <a:latin typeface="+mn-lt"/>
                        </a:rPr>
                        <a:t>1C</a:t>
                      </a:r>
                    </a:p>
                  </a:txBody>
                  <a:tcPr anchor="ctr"/>
                </a:tc>
                <a:tc>
                  <a:txBody>
                    <a:bodyPr/>
                    <a:lstStyle/>
                    <a:p>
                      <a:pPr algn="ctr"/>
                      <a:r>
                        <a:rPr lang="en-US" sz="1200" b="0" dirty="0">
                          <a:latin typeface="+mn-lt"/>
                        </a:rPr>
                        <a:t>13</a:t>
                      </a:r>
                    </a:p>
                  </a:txBody>
                  <a:tcPr anchor="ctr"/>
                </a:tc>
                <a:tc>
                  <a:txBody>
                    <a:bodyPr/>
                    <a:lstStyle/>
                    <a:p>
                      <a:pPr algn="ctr"/>
                      <a:r>
                        <a:rPr lang="en-US" sz="1200" b="0" dirty="0">
                          <a:latin typeface="+mn-lt"/>
                        </a:rPr>
                        <a:t>30.4</a:t>
                      </a:r>
                    </a:p>
                  </a:txBody>
                  <a:tcPr anchor="ctr"/>
                </a:tc>
                <a:tc>
                  <a:txBody>
                    <a:bodyPr/>
                    <a:lstStyle/>
                    <a:p>
                      <a:pPr algn="ctr"/>
                      <a:r>
                        <a:rPr lang="it-IT" sz="1200" b="0" dirty="0">
                          <a:latin typeface="+mn-lt"/>
                        </a:rPr>
                        <a:t>48.6</a:t>
                      </a:r>
                      <a:endParaRPr lang="en-US" sz="1200" b="0" dirty="0">
                        <a:latin typeface="+mn-lt"/>
                      </a:endParaRPr>
                    </a:p>
                  </a:txBody>
                  <a:tcPr anchor="ctr"/>
                </a:tc>
                <a:tc>
                  <a:txBody>
                    <a:bodyPr/>
                    <a:lstStyle/>
                    <a:p>
                      <a:pPr algn="ctr"/>
                      <a:r>
                        <a:rPr lang="it-IT" sz="1200" b="0" dirty="0">
                          <a:latin typeface="+mn-lt"/>
                        </a:rPr>
                        <a:t>2</a:t>
                      </a:r>
                      <a:endParaRPr lang="en-US" sz="1200" b="0" dirty="0">
                        <a:latin typeface="+mn-lt"/>
                      </a:endParaRPr>
                    </a:p>
                  </a:txBody>
                  <a:tcPr anchor="ctr"/>
                </a:tc>
                <a:tc>
                  <a:txBody>
                    <a:bodyPr/>
                    <a:lstStyle/>
                    <a:p>
                      <a:pPr algn="ctr"/>
                      <a:r>
                        <a:rPr lang="en-US" sz="1200" b="0" dirty="0">
                          <a:latin typeface="+mn-lt"/>
                        </a:rPr>
                        <a:t>6</a:t>
                      </a:r>
                    </a:p>
                  </a:txBody>
                  <a:tcPr anchor="ctr"/>
                </a:tc>
                <a:extLst>
                  <a:ext uri="{0D108BD9-81ED-4DB2-BD59-A6C34878D82A}">
                    <a16:rowId xmlns:a16="http://schemas.microsoft.com/office/drawing/2014/main" val="10001"/>
                  </a:ext>
                </a:extLst>
              </a:tr>
              <a:tr h="0">
                <a:tc>
                  <a:txBody>
                    <a:bodyPr/>
                    <a:lstStyle/>
                    <a:p>
                      <a:pPr algn="ctr"/>
                      <a:r>
                        <a:rPr lang="en-US" sz="12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50.4</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0">
                <a:tc>
                  <a:txBody>
                    <a:bodyPr/>
                    <a:lstStyle/>
                    <a:p>
                      <a:pPr algn="ctr"/>
                      <a:r>
                        <a:rPr lang="en-US" sz="12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0">
                <a:tc>
                  <a:txBody>
                    <a:bodyPr/>
                    <a:lstStyle/>
                    <a:p>
                      <a:pPr algn="ctr"/>
                      <a:r>
                        <a:rPr lang="en-US" sz="12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0004"/>
                  </a:ext>
                </a:extLst>
              </a:tr>
              <a:tr h="0">
                <a:tc>
                  <a:txBody>
                    <a:bodyPr/>
                    <a:lstStyle/>
                    <a:p>
                      <a:pPr algn="ctr"/>
                      <a:r>
                        <a:rPr lang="en-US" sz="12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47.4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9</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1261460152"/>
                  </a:ext>
                </a:extLst>
              </a:tr>
              <a:tr h="0">
                <a:tc>
                  <a:txBody>
                    <a:bodyPr/>
                    <a:lstStyle/>
                    <a:p>
                      <a:pPr algn="ctr"/>
                      <a:r>
                        <a:rPr lang="en-US" sz="1200" b="0" dirty="0">
                          <a:latin typeface="+mn-lt"/>
                        </a:rPr>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48.3</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7</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2559666313"/>
                  </a:ext>
                </a:extLst>
              </a:tr>
              <a:tr h="0">
                <a:tc>
                  <a:txBody>
                    <a:bodyPr/>
                    <a:lstStyle/>
                    <a:p>
                      <a:pPr algn="ctr"/>
                      <a:r>
                        <a:rPr lang="en-US" sz="1200" b="0" dirty="0">
                          <a:latin typeface="+mn-lt"/>
                        </a:rPr>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b="0" dirty="0">
                          <a:latin typeface="+mn-lt"/>
                        </a:rPr>
                        <a:t>11</a:t>
                      </a:r>
                      <a:endParaRPr lang="en-US" sz="12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b="0" dirty="0">
                          <a:latin typeface="+mn-lt"/>
                        </a:rPr>
                        <a:t>0</a:t>
                      </a:r>
                    </a:p>
                  </a:txBody>
                  <a:tcPr anchor="ctr"/>
                </a:tc>
                <a:extLst>
                  <a:ext uri="{0D108BD9-81ED-4DB2-BD59-A6C34878D82A}">
                    <a16:rowId xmlns:a16="http://schemas.microsoft.com/office/drawing/2014/main" val="3799986751"/>
                  </a:ext>
                </a:extLst>
              </a:tr>
            </a:tbl>
          </a:graphicData>
        </a:graphic>
      </p:graphicFrame>
      <p:sp>
        <p:nvSpPr>
          <p:cNvPr id="26" name="TextBox 25"/>
          <p:cNvSpPr txBox="1"/>
          <p:nvPr/>
        </p:nvSpPr>
        <p:spPr>
          <a:xfrm>
            <a:off x="1039885" y="6348347"/>
            <a:ext cx="255839" cy="246221"/>
          </a:xfrm>
          <a:prstGeom prst="rect">
            <a:avLst/>
          </a:prstGeom>
          <a:solidFill>
            <a:srgbClr val="FFFF00"/>
          </a:solidFill>
        </p:spPr>
        <p:txBody>
          <a:bodyPr wrap="none" lIns="45720" rIns="45720" rtlCol="0">
            <a:spAutoFit/>
          </a:bodyPr>
          <a:lstStyle/>
          <a:p>
            <a:r>
              <a:rPr lang="en-US" sz="1000" b="1" dirty="0"/>
              <a:t>1C</a:t>
            </a:r>
          </a:p>
        </p:txBody>
      </p:sp>
      <p:sp>
        <p:nvSpPr>
          <p:cNvPr id="27" name="TextBox 26"/>
          <p:cNvSpPr txBox="1"/>
          <p:nvPr/>
        </p:nvSpPr>
        <p:spPr>
          <a:xfrm>
            <a:off x="1452692" y="6348347"/>
            <a:ext cx="247825" cy="246221"/>
          </a:xfrm>
          <a:prstGeom prst="rect">
            <a:avLst/>
          </a:prstGeom>
          <a:solidFill>
            <a:srgbClr val="FFFF00"/>
          </a:solidFill>
        </p:spPr>
        <p:txBody>
          <a:bodyPr wrap="none" lIns="45720" rIns="45720" rtlCol="0">
            <a:spAutoFit/>
          </a:bodyPr>
          <a:lstStyle/>
          <a:p>
            <a:r>
              <a:rPr lang="en-US" sz="1000" b="1" dirty="0"/>
              <a:t>2E</a:t>
            </a:r>
          </a:p>
        </p:txBody>
      </p:sp>
      <p:sp>
        <p:nvSpPr>
          <p:cNvPr id="28" name="TextBox 27"/>
          <p:cNvSpPr txBox="1"/>
          <p:nvPr/>
        </p:nvSpPr>
        <p:spPr>
          <a:xfrm>
            <a:off x="1849948" y="6348347"/>
            <a:ext cx="247825" cy="246221"/>
          </a:xfrm>
          <a:prstGeom prst="rect">
            <a:avLst/>
          </a:prstGeom>
          <a:solidFill>
            <a:srgbClr val="FFFF00"/>
          </a:solidFill>
        </p:spPr>
        <p:txBody>
          <a:bodyPr wrap="none" lIns="45720" rIns="45720" rtlCol="0">
            <a:spAutoFit/>
          </a:bodyPr>
          <a:lstStyle/>
          <a:p>
            <a:r>
              <a:rPr lang="en-US" sz="1000" b="1" dirty="0"/>
              <a:t>3E</a:t>
            </a:r>
          </a:p>
        </p:txBody>
      </p:sp>
      <p:sp>
        <p:nvSpPr>
          <p:cNvPr id="30" name="TextBox 29"/>
          <p:cNvSpPr txBox="1"/>
          <p:nvPr/>
        </p:nvSpPr>
        <p:spPr>
          <a:xfrm>
            <a:off x="2243590" y="6348347"/>
            <a:ext cx="247825" cy="246221"/>
          </a:xfrm>
          <a:prstGeom prst="rect">
            <a:avLst/>
          </a:prstGeom>
          <a:solidFill>
            <a:srgbClr val="FFFF00"/>
          </a:solidFill>
        </p:spPr>
        <p:txBody>
          <a:bodyPr wrap="none" lIns="45720" rIns="45720" rtlCol="0">
            <a:spAutoFit/>
          </a:bodyPr>
          <a:lstStyle/>
          <a:p>
            <a:r>
              <a:rPr lang="en-US" sz="1000" b="1" dirty="0"/>
              <a:t>4E</a:t>
            </a:r>
          </a:p>
        </p:txBody>
      </p:sp>
      <p:sp>
        <p:nvSpPr>
          <p:cNvPr id="31" name="TextBox 30"/>
          <p:cNvSpPr txBox="1"/>
          <p:nvPr/>
        </p:nvSpPr>
        <p:spPr>
          <a:xfrm>
            <a:off x="2644596" y="6348347"/>
            <a:ext cx="247825" cy="246221"/>
          </a:xfrm>
          <a:prstGeom prst="rect">
            <a:avLst/>
          </a:prstGeom>
          <a:solidFill>
            <a:srgbClr val="FFFF00"/>
          </a:solidFill>
        </p:spPr>
        <p:txBody>
          <a:bodyPr wrap="none" lIns="45720" rIns="45720" rtlCol="0">
            <a:spAutoFit/>
          </a:bodyPr>
          <a:lstStyle/>
          <a:p>
            <a:r>
              <a:rPr lang="en-US" sz="1000" b="1" dirty="0"/>
              <a:t>5E</a:t>
            </a:r>
          </a:p>
        </p:txBody>
      </p:sp>
      <p:sp>
        <p:nvSpPr>
          <p:cNvPr id="32" name="TextBox 31"/>
          <p:cNvSpPr txBox="1"/>
          <p:nvPr/>
        </p:nvSpPr>
        <p:spPr>
          <a:xfrm>
            <a:off x="3039076" y="6348347"/>
            <a:ext cx="247825" cy="246221"/>
          </a:xfrm>
          <a:prstGeom prst="rect">
            <a:avLst/>
          </a:prstGeom>
          <a:solidFill>
            <a:srgbClr val="FFFF00"/>
          </a:solidFill>
        </p:spPr>
        <p:txBody>
          <a:bodyPr wrap="none" lIns="45720" rIns="45720" rtlCol="0">
            <a:spAutoFit/>
          </a:bodyPr>
          <a:lstStyle/>
          <a:p>
            <a:r>
              <a:rPr lang="en-US" sz="1000" b="1" dirty="0"/>
              <a:t>6E</a:t>
            </a:r>
          </a:p>
        </p:txBody>
      </p:sp>
      <p:sp>
        <p:nvSpPr>
          <p:cNvPr id="33" name="TextBox 32"/>
          <p:cNvSpPr txBox="1"/>
          <p:nvPr/>
        </p:nvSpPr>
        <p:spPr>
          <a:xfrm>
            <a:off x="3442198" y="6348347"/>
            <a:ext cx="247825" cy="246221"/>
          </a:xfrm>
          <a:prstGeom prst="rect">
            <a:avLst/>
          </a:prstGeom>
          <a:solidFill>
            <a:srgbClr val="FFFF00"/>
          </a:solidFill>
        </p:spPr>
        <p:txBody>
          <a:bodyPr wrap="none" lIns="45720" rIns="45720" rtlCol="0">
            <a:spAutoFit/>
          </a:bodyPr>
          <a:lstStyle/>
          <a:p>
            <a:r>
              <a:rPr lang="en-US" sz="1000" b="1" dirty="0"/>
              <a:t>7E</a:t>
            </a:r>
          </a:p>
        </p:txBody>
      </p:sp>
      <p:sp>
        <p:nvSpPr>
          <p:cNvPr id="34" name="TextBox 33"/>
          <p:cNvSpPr txBox="1"/>
          <p:nvPr/>
        </p:nvSpPr>
        <p:spPr>
          <a:xfrm>
            <a:off x="4227493" y="6348347"/>
            <a:ext cx="255839" cy="246221"/>
          </a:xfrm>
          <a:prstGeom prst="rect">
            <a:avLst/>
          </a:prstGeom>
          <a:solidFill>
            <a:srgbClr val="FFFF00"/>
          </a:solidFill>
        </p:spPr>
        <p:txBody>
          <a:bodyPr wrap="none" lIns="45720" rIns="45720" rtlCol="0">
            <a:spAutoFit/>
          </a:bodyPr>
          <a:lstStyle/>
          <a:p>
            <a:r>
              <a:rPr lang="en-US" sz="1000" b="1" dirty="0"/>
              <a:t>1C</a:t>
            </a:r>
          </a:p>
        </p:txBody>
      </p:sp>
      <p:sp>
        <p:nvSpPr>
          <p:cNvPr id="35" name="TextBox 34"/>
          <p:cNvSpPr txBox="1"/>
          <p:nvPr/>
        </p:nvSpPr>
        <p:spPr>
          <a:xfrm>
            <a:off x="4640300" y="6348347"/>
            <a:ext cx="247825" cy="246221"/>
          </a:xfrm>
          <a:prstGeom prst="rect">
            <a:avLst/>
          </a:prstGeom>
          <a:solidFill>
            <a:srgbClr val="FFFF00"/>
          </a:solidFill>
        </p:spPr>
        <p:txBody>
          <a:bodyPr wrap="none" lIns="45720" rIns="45720" rtlCol="0">
            <a:spAutoFit/>
          </a:bodyPr>
          <a:lstStyle/>
          <a:p>
            <a:r>
              <a:rPr lang="en-US" sz="1000" b="1" dirty="0"/>
              <a:t>2E</a:t>
            </a:r>
          </a:p>
        </p:txBody>
      </p:sp>
      <p:sp>
        <p:nvSpPr>
          <p:cNvPr id="36" name="TextBox 35"/>
          <p:cNvSpPr txBox="1"/>
          <p:nvPr/>
        </p:nvSpPr>
        <p:spPr>
          <a:xfrm>
            <a:off x="5037556" y="6348347"/>
            <a:ext cx="247825" cy="246221"/>
          </a:xfrm>
          <a:prstGeom prst="rect">
            <a:avLst/>
          </a:prstGeom>
          <a:solidFill>
            <a:srgbClr val="FFFF00"/>
          </a:solidFill>
        </p:spPr>
        <p:txBody>
          <a:bodyPr wrap="none" lIns="45720" rIns="45720" rtlCol="0">
            <a:spAutoFit/>
          </a:bodyPr>
          <a:lstStyle/>
          <a:p>
            <a:r>
              <a:rPr lang="en-US" sz="1000" b="1" dirty="0"/>
              <a:t>3E</a:t>
            </a:r>
          </a:p>
        </p:txBody>
      </p:sp>
      <p:sp>
        <p:nvSpPr>
          <p:cNvPr id="37" name="TextBox 36"/>
          <p:cNvSpPr txBox="1"/>
          <p:nvPr/>
        </p:nvSpPr>
        <p:spPr>
          <a:xfrm>
            <a:off x="5431198" y="6348347"/>
            <a:ext cx="247825" cy="246221"/>
          </a:xfrm>
          <a:prstGeom prst="rect">
            <a:avLst/>
          </a:prstGeom>
          <a:solidFill>
            <a:srgbClr val="FFFF00"/>
          </a:solidFill>
        </p:spPr>
        <p:txBody>
          <a:bodyPr wrap="none" lIns="45720" rIns="45720" rtlCol="0">
            <a:spAutoFit/>
          </a:bodyPr>
          <a:lstStyle/>
          <a:p>
            <a:r>
              <a:rPr lang="en-US" sz="1000" b="1" dirty="0"/>
              <a:t>4E</a:t>
            </a:r>
          </a:p>
        </p:txBody>
      </p:sp>
      <p:sp>
        <p:nvSpPr>
          <p:cNvPr id="38" name="TextBox 37"/>
          <p:cNvSpPr txBox="1"/>
          <p:nvPr/>
        </p:nvSpPr>
        <p:spPr>
          <a:xfrm>
            <a:off x="5832204" y="6348347"/>
            <a:ext cx="247825" cy="246221"/>
          </a:xfrm>
          <a:prstGeom prst="rect">
            <a:avLst/>
          </a:prstGeom>
          <a:solidFill>
            <a:srgbClr val="FFFF00"/>
          </a:solidFill>
        </p:spPr>
        <p:txBody>
          <a:bodyPr wrap="none" lIns="45720" rIns="45720" rtlCol="0">
            <a:spAutoFit/>
          </a:bodyPr>
          <a:lstStyle/>
          <a:p>
            <a:r>
              <a:rPr lang="en-US" sz="1000" b="1" dirty="0"/>
              <a:t>5E</a:t>
            </a:r>
          </a:p>
        </p:txBody>
      </p:sp>
      <p:sp>
        <p:nvSpPr>
          <p:cNvPr id="39" name="TextBox 38"/>
          <p:cNvSpPr txBox="1"/>
          <p:nvPr/>
        </p:nvSpPr>
        <p:spPr>
          <a:xfrm>
            <a:off x="6226684" y="6348347"/>
            <a:ext cx="247825" cy="246221"/>
          </a:xfrm>
          <a:prstGeom prst="rect">
            <a:avLst/>
          </a:prstGeom>
          <a:solidFill>
            <a:srgbClr val="FFFF00"/>
          </a:solidFill>
        </p:spPr>
        <p:txBody>
          <a:bodyPr wrap="none" lIns="45720" rIns="45720" rtlCol="0">
            <a:spAutoFit/>
          </a:bodyPr>
          <a:lstStyle/>
          <a:p>
            <a:r>
              <a:rPr lang="en-US" sz="1000" b="1" dirty="0"/>
              <a:t>6E</a:t>
            </a:r>
          </a:p>
        </p:txBody>
      </p:sp>
      <p:sp>
        <p:nvSpPr>
          <p:cNvPr id="40" name="TextBox 39"/>
          <p:cNvSpPr txBox="1"/>
          <p:nvPr/>
        </p:nvSpPr>
        <p:spPr>
          <a:xfrm>
            <a:off x="6629806" y="6348347"/>
            <a:ext cx="247825" cy="246221"/>
          </a:xfrm>
          <a:prstGeom prst="rect">
            <a:avLst/>
          </a:prstGeom>
          <a:solidFill>
            <a:srgbClr val="FFFF00"/>
          </a:solidFill>
        </p:spPr>
        <p:txBody>
          <a:bodyPr wrap="none" lIns="45720" rIns="45720" rtlCol="0">
            <a:spAutoFit/>
          </a:bodyPr>
          <a:lstStyle/>
          <a:p>
            <a:r>
              <a:rPr lang="en-US" sz="1000" b="1" dirty="0"/>
              <a:t>7E</a:t>
            </a:r>
          </a:p>
        </p:txBody>
      </p:sp>
      <p:sp>
        <p:nvSpPr>
          <p:cNvPr id="41" name="TextBox 40"/>
          <p:cNvSpPr txBox="1"/>
          <p:nvPr/>
        </p:nvSpPr>
        <p:spPr>
          <a:xfrm>
            <a:off x="7401806" y="6348347"/>
            <a:ext cx="255839" cy="246221"/>
          </a:xfrm>
          <a:prstGeom prst="rect">
            <a:avLst/>
          </a:prstGeom>
          <a:solidFill>
            <a:srgbClr val="FFFF00"/>
          </a:solidFill>
        </p:spPr>
        <p:txBody>
          <a:bodyPr wrap="none" lIns="45720" rIns="45720" rtlCol="0">
            <a:spAutoFit/>
          </a:bodyPr>
          <a:lstStyle/>
          <a:p>
            <a:r>
              <a:rPr lang="en-US" sz="1000" b="1" dirty="0"/>
              <a:t>1C</a:t>
            </a:r>
          </a:p>
        </p:txBody>
      </p:sp>
      <p:sp>
        <p:nvSpPr>
          <p:cNvPr id="42" name="TextBox 41"/>
          <p:cNvSpPr txBox="1"/>
          <p:nvPr/>
        </p:nvSpPr>
        <p:spPr>
          <a:xfrm>
            <a:off x="7814613" y="6348347"/>
            <a:ext cx="247825" cy="246221"/>
          </a:xfrm>
          <a:prstGeom prst="rect">
            <a:avLst/>
          </a:prstGeom>
          <a:solidFill>
            <a:srgbClr val="FFFF00"/>
          </a:solidFill>
        </p:spPr>
        <p:txBody>
          <a:bodyPr wrap="none" lIns="45720" rIns="45720" rtlCol="0">
            <a:spAutoFit/>
          </a:bodyPr>
          <a:lstStyle/>
          <a:p>
            <a:r>
              <a:rPr lang="en-US" sz="1000" b="1" dirty="0"/>
              <a:t>2E</a:t>
            </a:r>
          </a:p>
        </p:txBody>
      </p:sp>
      <p:sp>
        <p:nvSpPr>
          <p:cNvPr id="43" name="TextBox 42"/>
          <p:cNvSpPr txBox="1"/>
          <p:nvPr/>
        </p:nvSpPr>
        <p:spPr>
          <a:xfrm>
            <a:off x="8211869" y="6348347"/>
            <a:ext cx="247825" cy="246221"/>
          </a:xfrm>
          <a:prstGeom prst="rect">
            <a:avLst/>
          </a:prstGeom>
          <a:solidFill>
            <a:srgbClr val="FFFF00"/>
          </a:solidFill>
        </p:spPr>
        <p:txBody>
          <a:bodyPr wrap="none" lIns="45720" rIns="45720" rtlCol="0">
            <a:spAutoFit/>
          </a:bodyPr>
          <a:lstStyle/>
          <a:p>
            <a:r>
              <a:rPr lang="en-US" sz="1000" b="1" dirty="0"/>
              <a:t>3E</a:t>
            </a:r>
          </a:p>
        </p:txBody>
      </p:sp>
      <p:sp>
        <p:nvSpPr>
          <p:cNvPr id="44" name="TextBox 43"/>
          <p:cNvSpPr txBox="1"/>
          <p:nvPr/>
        </p:nvSpPr>
        <p:spPr>
          <a:xfrm>
            <a:off x="8605511" y="6348347"/>
            <a:ext cx="247825" cy="246221"/>
          </a:xfrm>
          <a:prstGeom prst="rect">
            <a:avLst/>
          </a:prstGeom>
          <a:solidFill>
            <a:srgbClr val="FFFF00"/>
          </a:solidFill>
        </p:spPr>
        <p:txBody>
          <a:bodyPr wrap="none" lIns="45720" rIns="45720" rtlCol="0">
            <a:spAutoFit/>
          </a:bodyPr>
          <a:lstStyle/>
          <a:p>
            <a:r>
              <a:rPr lang="en-US" sz="1000" b="1" dirty="0"/>
              <a:t>4E</a:t>
            </a:r>
          </a:p>
        </p:txBody>
      </p:sp>
      <p:sp>
        <p:nvSpPr>
          <p:cNvPr id="45" name="TextBox 44"/>
          <p:cNvSpPr txBox="1"/>
          <p:nvPr/>
        </p:nvSpPr>
        <p:spPr>
          <a:xfrm>
            <a:off x="9006517" y="6348347"/>
            <a:ext cx="247825" cy="246221"/>
          </a:xfrm>
          <a:prstGeom prst="rect">
            <a:avLst/>
          </a:prstGeom>
          <a:solidFill>
            <a:srgbClr val="FFFF00"/>
          </a:solidFill>
        </p:spPr>
        <p:txBody>
          <a:bodyPr wrap="none" lIns="45720" rIns="45720" rtlCol="0">
            <a:spAutoFit/>
          </a:bodyPr>
          <a:lstStyle/>
          <a:p>
            <a:r>
              <a:rPr lang="en-US" sz="1000" b="1" dirty="0"/>
              <a:t>5E</a:t>
            </a:r>
          </a:p>
        </p:txBody>
      </p:sp>
      <p:sp>
        <p:nvSpPr>
          <p:cNvPr id="46" name="TextBox 45"/>
          <p:cNvSpPr txBox="1"/>
          <p:nvPr/>
        </p:nvSpPr>
        <p:spPr>
          <a:xfrm>
            <a:off x="9400997" y="6348347"/>
            <a:ext cx="247825" cy="246221"/>
          </a:xfrm>
          <a:prstGeom prst="rect">
            <a:avLst/>
          </a:prstGeom>
          <a:solidFill>
            <a:srgbClr val="FFFF00"/>
          </a:solidFill>
        </p:spPr>
        <p:txBody>
          <a:bodyPr wrap="none" lIns="45720" rIns="45720" rtlCol="0">
            <a:spAutoFit/>
          </a:bodyPr>
          <a:lstStyle/>
          <a:p>
            <a:r>
              <a:rPr lang="en-US" sz="1000" b="1" dirty="0"/>
              <a:t>6E</a:t>
            </a:r>
          </a:p>
        </p:txBody>
      </p:sp>
      <p:sp>
        <p:nvSpPr>
          <p:cNvPr id="47" name="TextBox 46"/>
          <p:cNvSpPr txBox="1"/>
          <p:nvPr/>
        </p:nvSpPr>
        <p:spPr>
          <a:xfrm>
            <a:off x="9804119" y="6348347"/>
            <a:ext cx="247825" cy="246221"/>
          </a:xfrm>
          <a:prstGeom prst="rect">
            <a:avLst/>
          </a:prstGeom>
          <a:solidFill>
            <a:srgbClr val="FFFF00"/>
          </a:solidFill>
        </p:spPr>
        <p:txBody>
          <a:bodyPr wrap="none" lIns="45720" rIns="45720" rtlCol="0">
            <a:spAutoFit/>
          </a:bodyPr>
          <a:lstStyle/>
          <a:p>
            <a:r>
              <a:rPr lang="en-US" sz="1000" b="1" dirty="0"/>
              <a:t>7E</a:t>
            </a:r>
          </a:p>
        </p:txBody>
      </p:sp>
    </p:spTree>
    <p:extLst>
      <p:ext uri="{BB962C8B-B14F-4D97-AF65-F5344CB8AC3E}">
        <p14:creationId xmlns:p14="http://schemas.microsoft.com/office/powerpoint/2010/main" val="1987909247"/>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116D99E-2D2A-42B9-B50C-A1DD1045925C}"/>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4E78BBF-7D3F-48C4-9E6D-03AE95CEB6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6</Workweek>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7B20E98279C3DD4D9FF765D40EC63BD7" ma:contentTypeVersion="17" ma:contentTypeDescription="Create a new document." ma:contentTypeScope="" ma:versionID="778ebfecb93cd1e805eb28d75445ab4c">
  <xsd:schema xmlns:xsd="http://www.w3.org/2001/XMLSchema" xmlns:xs="http://www.w3.org/2001/XMLSchema" xmlns:p="http://schemas.microsoft.com/office/2006/metadata/properties" xmlns:ns1="http://schemas.microsoft.com/sharepoint/v3" xmlns:ns2="0d043c21-a08c-475a-9b37-15606fb2ab83" xmlns:ns3="9da2a8c5-e2e9-492f-892b-673e1ab35ec9" xmlns:ns4="a1e655ab-872b-4d61-8729-ac0764cfa333" xmlns:ns5="http://schemas.microsoft.com/sharepoint/v4" targetNamespace="http://schemas.microsoft.com/office/2006/metadata/properties" ma:root="true" ma:fieldsID="4cef80e8b035417da802c4649f42d867" ns1:_="" ns2:_="" ns3:_="" ns4:_="" ns5:_="">
    <xsd:import namespace="http://schemas.microsoft.com/sharepoint/v3"/>
    <xsd:import namespace="0d043c21-a08c-475a-9b37-15606fb2ab83"/>
    <xsd:import namespace="9da2a8c5-e2e9-492f-892b-673e1ab35ec9"/>
    <xsd:import namespace="a1e655ab-872b-4d61-8729-ac0764cfa333"/>
    <xsd:import namespace="http://schemas.microsoft.com/sharepoint/v4"/>
    <xsd:element name="properties">
      <xsd:complexType>
        <xsd:sequence>
          <xsd:element name="documentManagement">
            <xsd:complexType>
              <xsd:all>
                <xsd:element ref="ns1:PublishingStartDate" minOccurs="0"/>
                <xsd:element ref="ns1:PublishingExpirationDate" minOccurs="0"/>
                <xsd:element ref="ns1:AverageRating" minOccurs="0"/>
                <xsd:element ref="ns1:RatingCount" minOccurs="0"/>
                <xsd:element ref="ns1:RatedBy" minOccurs="0"/>
                <xsd:element ref="ns1:Ratings" minOccurs="0"/>
                <xsd:element ref="ns1:LikesCount" minOccurs="0"/>
                <xsd:element ref="ns1:LikedBy" minOccurs="0"/>
                <xsd:element ref="ns2:CRC_x0020_Category" minOccurs="0"/>
                <xsd:element ref="ns1:DocumentSetDescription" minOccurs="0"/>
                <xsd:element ref="ns2:_dlc_DocId" minOccurs="0"/>
                <xsd:element ref="ns2:_dlc_DocIdUrl" minOccurs="0"/>
                <xsd:element ref="ns2:_dlc_DocIdPersistId" minOccurs="0"/>
                <xsd:element ref="ns2:ke17ca428a0049638f5783d9211b4665" minOccurs="0"/>
                <xsd:element ref="ns3:TaxCatchAll" minOccurs="0"/>
                <xsd:element ref="ns4:SME" minOccurs="0"/>
                <xsd:element ref="ns5:IconOverlay" minOccurs="0"/>
                <xsd:element ref="ns4:Thumbnai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AverageRating" ma:index="10" nillable="true" ma:displayName="Rating (0-5)" ma:decimals="2" ma:description="Average value of all the ratings that have been submitted" ma:internalName="AverageRating" ma:readOnly="true">
      <xsd:simpleType>
        <xsd:restriction base="dms:Number"/>
      </xsd:simpleType>
    </xsd:element>
    <xsd:element name="RatingCount" ma:index="11" nillable="true" ma:displayName="Number of Ratings" ma:decimals="0" ma:description="Number of ratings submitted" ma:internalName="RatingCount" ma:readOnly="true">
      <xsd:simpleType>
        <xsd:restriction base="dms:Number"/>
      </xsd:simpleType>
    </xsd:element>
    <xsd:element name="RatedBy" ma:index="12" nillable="true" ma:displayName="Rated By" ma:description="Users rated the item." ma:hidden="true" ma:list="UserInfo" ma:internalName="R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atings" ma:index="13" nillable="true" ma:displayName="User ratings" ma:description="User ratings for the item" ma:hidden="true" ma:internalName="Ratings">
      <xsd:simpleType>
        <xsd:restriction base="dms:Note"/>
      </xsd:simpleType>
    </xsd:element>
    <xsd:element name="LikesCount" ma:index="14" nillable="true" ma:displayName="Number of Likes" ma:internalName="LikesCount">
      <xsd:simpleType>
        <xsd:restriction base="dms:Unknown"/>
      </xsd:simpleType>
    </xsd:element>
    <xsd:element name="LikedBy" ma:index="15" nillable="true" ma:displayName="Liked By"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umentSetDescription" ma:index="17"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043c21-a08c-475a-9b37-15606fb2ab83" elementFormDefault="qualified">
    <xsd:import namespace="http://schemas.microsoft.com/office/2006/documentManagement/types"/>
    <xsd:import namespace="http://schemas.microsoft.com/office/infopath/2007/PartnerControls"/>
    <xsd:element name="CRC_x0020_Category" ma:index="16" nillable="true" ma:displayName="CRC Category" ma:format="Dropdown" ma:indexed="true" ma:internalName="CRC_x0020_Category">
      <xsd:simpleType>
        <xsd:union memberTypes="dms:Text">
          <xsd:simpleType>
            <xsd:restriction base="dms:Choice">
              <xsd:enumeration value="Best Practices"/>
              <xsd:enumeration value="Brand Resources"/>
              <xsd:enumeration value="Community"/>
              <xsd:enumeration value="Messaging"/>
              <xsd:enumeration value="More Tools"/>
              <xsd:enumeration value="Presentation Resources"/>
              <xsd:enumeration value="Templates"/>
            </xsd:restriction>
          </xsd:simpleType>
        </xsd:union>
      </xsd:simpleType>
    </xsd:element>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element name="ke17ca428a0049638f5783d9211b4665" ma:index="22" nillable="true" ma:taxonomy="true" ma:internalName="ke17ca428a0049638f5783d9211b4665" ma:taxonomyFieldName="CRCTerms" ma:displayName="CRC Terms" ma:default="" ma:fieldId="{4e17ca42-8a00-4963-8f57-83d9211b4665}" ma:taxonomyMulti="true" ma:sspId="7d0f6f0b-6f82-4a9a-81e4-04de45000ff3" ma:termSetId="6bba3700-e567-4160-8464-223c1c50a5a9"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da2a8c5-e2e9-492f-892b-673e1ab35e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af611788-ddaa-4b4b-8a36-82a070ad2559}" ma:internalName="TaxCatchAll" ma:showField="CatchAllData" ma:web="0d043c21-a08c-475a-9b37-15606fb2ab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1e655ab-872b-4d61-8729-ac0764cfa333" elementFormDefault="qualified">
    <xsd:import namespace="http://schemas.microsoft.com/office/2006/documentManagement/types"/>
    <xsd:import namespace="http://schemas.microsoft.com/office/infopath/2007/PartnerControls"/>
    <xsd:element name="SME" ma:index="24" nillable="true" ma:displayName="SME" ma:list="UserInfo" ma:SharePointGroup="0" ma:internalName="SM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humbnail" ma:index="26"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430493-5F57-4AE7-A604-EA190A7EA773}"/>
</file>

<file path=customXml/itemProps2.xml><?xml version="1.0" encoding="utf-8"?>
<ds:datastoreItem xmlns:ds="http://schemas.openxmlformats.org/officeDocument/2006/customXml" ds:itemID="{EA0C77A8-CCAB-4965-B151-113C07840FBA}"/>
</file>

<file path=customXml/itemProps3.xml><?xml version="1.0" encoding="utf-8"?>
<ds:datastoreItem xmlns:ds="http://schemas.openxmlformats.org/officeDocument/2006/customXml" ds:itemID="{7E1FB35B-D0FD-420D-B7E9-BC43C25A6A68}"/>
</file>

<file path=customXml/itemProps4.xml><?xml version="1.0" encoding="utf-8"?>
<ds:datastoreItem xmlns:ds="http://schemas.openxmlformats.org/officeDocument/2006/customXml" ds:itemID="{157C1E4B-A406-4CA5-A539-490CB9B6EF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043c21-a08c-475a-9b37-15606fb2ab83"/>
    <ds:schemaRef ds:uri="9da2a8c5-e2e9-492f-892b-673e1ab35ec9"/>
    <ds:schemaRef ds:uri="a1e655ab-872b-4d61-8729-ac0764cfa33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17134</TotalTime>
  <Words>1013</Words>
  <Application>Microsoft Office PowerPoint</Application>
  <PresentationFormat>Widescreen</PresentationFormat>
  <Paragraphs>558</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Segoe UI</vt:lpstr>
      <vt:lpstr>Verdana</vt:lpstr>
      <vt:lpstr>Wingdings</vt:lpstr>
      <vt:lpstr>Micron Theme 2.0</vt:lpstr>
      <vt:lpstr>CPG Theme 2.0</vt:lpstr>
      <vt:lpstr>0024692 SR71B</vt:lpstr>
      <vt:lpstr>Summary</vt:lpstr>
      <vt:lpstr>Distributions 100ms @1k cycles</vt:lpstr>
      <vt:lpstr>Distributions 100ms @128k cycles</vt:lpstr>
      <vt:lpstr>Vt Medians + Vt shift</vt:lpstr>
      <vt:lpstr>Median drift 100ms-10s @85C  (128k cycles)</vt:lpstr>
      <vt:lpstr>Long time drift</vt:lpstr>
      <vt:lpstr>Window &amp; sigma</vt:lpstr>
      <vt:lpstr>Projected window @3.54 sigma</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Mattia Robustelli (mrobuste)</dc:creator>
  <cp:lastModifiedBy>Mattia Robustelli (mrobuste)</cp:lastModifiedBy>
  <cp:revision>158</cp:revision>
  <cp:lastPrinted>2018-01-26T12:53:51Z</cp:lastPrinted>
  <dcterms:created xsi:type="dcterms:W3CDTF">2017-11-20T07:57:13Z</dcterms:created>
  <dcterms:modified xsi:type="dcterms:W3CDTF">2018-02-09T14:51:50Z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ocset_NoMedatataSyncRequired">
    <vt:lpwstr>False</vt:lpwstr>
  </property>
  <property fmtid="{D5CDD505-2E9C-101B-9397-08002B2CF9AE}" pid="4" name="_dlc_DocIdItemGuid">
    <vt:lpwstr>855584af-b3a7-4921-a33d-e29f0cec6bc0</vt:lpwstr>
  </property>
  <property fmtid="{D5CDD505-2E9C-101B-9397-08002B2CF9AE}" pid="5" name="CRCTerms">
    <vt:lpwstr>26;#Corporate PPTX Template|ba00464a-8f52-4532-b736-ef3f974243a8;#4;#PowerPoint|6c7a520c-04b4-4b96-af69-09fa2e87f67a</vt:lpwstr>
  </property>
</Properties>
</file>