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4"/>
  </p:notesMasterIdLst>
  <p:sldIdLst>
    <p:sldId id="300" r:id="rId6"/>
    <p:sldId id="310" r:id="rId7"/>
    <p:sldId id="313" r:id="rId8"/>
    <p:sldId id="314" r:id="rId9"/>
    <p:sldId id="315" r:id="rId10"/>
    <p:sldId id="325" r:id="rId11"/>
    <p:sldId id="326" r:id="rId12"/>
    <p:sldId id="289"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3" autoAdjust="0"/>
    <p:restoredTop sz="94811" autoAdjust="0"/>
  </p:normalViewPr>
  <p:slideViewPr>
    <p:cSldViewPr snapToGrid="0">
      <p:cViewPr>
        <p:scale>
          <a:sx n="75" d="100"/>
          <a:sy n="75" d="100"/>
        </p:scale>
        <p:origin x="1080" y="408"/>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14" Type="http://schemas.openxmlformats.org/officeDocument/2006/relationships/notesMaster" Target="notesMasters/notesMaster1.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1/30/2018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D8B81C-4B36-428D-A864-260E234998BA}" type="slidenum">
              <a:rPr lang="en-US" smtClean="0"/>
              <a:t>5</a:t>
            </a:fld>
            <a:endParaRPr lang="en-US"/>
          </a:p>
        </p:txBody>
      </p:sp>
    </p:spTree>
    <p:extLst>
      <p:ext uri="{BB962C8B-B14F-4D97-AF65-F5344CB8AC3E}">
        <p14:creationId xmlns:p14="http://schemas.microsoft.com/office/powerpoint/2010/main" val="3888992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January 30,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January 30,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January 30,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A1 reduced ambient -  0173982.003</a:t>
            </a:r>
          </a:p>
        </p:txBody>
      </p:sp>
      <p:sp>
        <p:nvSpPr>
          <p:cNvPr id="4" name="Text Placeholder 3"/>
          <p:cNvSpPr>
            <a:spLocks noGrp="1"/>
          </p:cNvSpPr>
          <p:nvPr>
            <p:ph type="body" sz="quarter" idx="10"/>
          </p:nvPr>
        </p:nvSpPr>
        <p:spPr/>
        <p:txBody>
          <a:bodyPr/>
          <a:lstStyle/>
          <a:p>
            <a:r>
              <a:rPr lang="en-US" dirty="0"/>
              <a:t>2018-Wk05</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a:t>A1 reduced ambient - 0173982.003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a:t>
            </a:r>
          </a:p>
          <a:p>
            <a:pPr lvl="1"/>
            <a:r>
              <a:rPr lang="it-IT" sz="2000" dirty="0" err="1"/>
              <a:t>Evaluate</a:t>
            </a:r>
            <a:r>
              <a:rPr lang="it-IT" sz="2000" dirty="0"/>
              <a:t> </a:t>
            </a:r>
            <a:r>
              <a:rPr lang="it-IT" sz="2000" dirty="0" err="1"/>
              <a:t>reduced</a:t>
            </a:r>
            <a:r>
              <a:rPr lang="it-IT" sz="2000" dirty="0"/>
              <a:t> ambient </a:t>
            </a:r>
            <a:r>
              <a:rPr lang="it-IT" sz="2000" dirty="0" err="1"/>
              <a:t>effect</a:t>
            </a:r>
            <a:r>
              <a:rPr lang="it-IT" sz="2000" dirty="0"/>
              <a:t> on SSM</a:t>
            </a:r>
          </a:p>
          <a:p>
            <a:pPr lvl="1"/>
            <a:endParaRPr lang="it-IT" sz="2000" dirty="0"/>
          </a:p>
          <a:p>
            <a:pPr marL="309480" lvl="1" indent="0">
              <a:buNone/>
            </a:pPr>
            <a:endParaRPr lang="it-IT"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655236951"/>
              </p:ext>
            </p:extLst>
          </p:nvPr>
        </p:nvGraphicFramePr>
        <p:xfrm>
          <a:off x="1048144" y="1600137"/>
          <a:ext cx="10380223" cy="1909728"/>
        </p:xfrm>
        <a:graphic>
          <a:graphicData uri="http://schemas.openxmlformats.org/drawingml/2006/table">
            <a:tbl>
              <a:tblPr firstRow="1" bandRow="1">
                <a:tableStyleId>{5C22544A-7EE6-4342-B048-85BDC9FD1C3A}</a:tableStyleId>
              </a:tblPr>
              <a:tblGrid>
                <a:gridCol w="937693">
                  <a:extLst>
                    <a:ext uri="{9D8B030D-6E8A-4147-A177-3AD203B41FA5}">
                      <a16:colId xmlns:a16="http://schemas.microsoft.com/office/drawing/2014/main" val="20000"/>
                    </a:ext>
                  </a:extLst>
                </a:gridCol>
                <a:gridCol w="2365513">
                  <a:extLst>
                    <a:ext uri="{9D8B030D-6E8A-4147-A177-3AD203B41FA5}">
                      <a16:colId xmlns:a16="http://schemas.microsoft.com/office/drawing/2014/main" val="20001"/>
                    </a:ext>
                  </a:extLst>
                </a:gridCol>
                <a:gridCol w="1013792">
                  <a:extLst>
                    <a:ext uri="{9D8B030D-6E8A-4147-A177-3AD203B41FA5}">
                      <a16:colId xmlns:a16="http://schemas.microsoft.com/office/drawing/2014/main" val="20002"/>
                    </a:ext>
                  </a:extLst>
                </a:gridCol>
                <a:gridCol w="4989443">
                  <a:extLst>
                    <a:ext uri="{9D8B030D-6E8A-4147-A177-3AD203B41FA5}">
                      <a16:colId xmlns:a16="http://schemas.microsoft.com/office/drawing/2014/main" val="1213100360"/>
                    </a:ext>
                  </a:extLst>
                </a:gridCol>
                <a:gridCol w="107378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a:t>
                      </a:r>
                    </a:p>
                  </a:txBody>
                  <a:tcPr/>
                </a:tc>
                <a:tc>
                  <a:txBody>
                    <a:bodyPr/>
                    <a:lstStyle/>
                    <a:p>
                      <a:pPr algn="ctr"/>
                      <a:r>
                        <a:rPr lang="it-IT" sz="1800" dirty="0"/>
                        <a:t>WL W</a:t>
                      </a:r>
                      <a:endParaRPr lang="en-US" sz="1800" dirty="0"/>
                    </a:p>
                  </a:txBody>
                  <a:tcPr/>
                </a:tc>
                <a:tc>
                  <a:txBody>
                    <a:bodyPr/>
                    <a:lstStyle/>
                    <a:p>
                      <a:pPr algn="ctr"/>
                      <a:r>
                        <a:rPr lang="it-IT" sz="1800" dirty="0" err="1"/>
                        <a:t>Reduced</a:t>
                      </a:r>
                      <a:r>
                        <a:rPr lang="it-IT" sz="1800" dirty="0"/>
                        <a:t> ambient</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 ver12 2% In T&amp;B</a:t>
                      </a:r>
                    </a:p>
                  </a:txBody>
                  <a:tcPr anchor="ctr"/>
                </a:tc>
                <a:tc>
                  <a:txBody>
                    <a:bodyPr/>
                    <a:lstStyle/>
                    <a:p>
                      <a:pPr algn="ctr"/>
                      <a:r>
                        <a:rPr lang="en-US" sz="1800" dirty="0"/>
                        <a:t>37</a:t>
                      </a:r>
                    </a:p>
                  </a:txBody>
                  <a:tcPr anchor="ctr"/>
                </a:tc>
                <a:tc>
                  <a:txBody>
                    <a:bodyPr/>
                    <a:lstStyle/>
                    <a:p>
                      <a:pPr algn="ctr"/>
                      <a:r>
                        <a:rPr lang="en-US" sz="1800" dirty="0"/>
                        <a:t>No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2,5,9</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algn="ctr"/>
                      <a:r>
                        <a:rPr lang="en-US" sz="1800" dirty="0"/>
                        <a:t>22 ver12 2% In T&amp;B</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3,7,</a:t>
                      </a:r>
                      <a:r>
                        <a:rPr lang="en-US" sz="1800" kern="1200" dirty="0">
                          <a:solidFill>
                            <a:srgbClr val="FF0000"/>
                          </a:solidFill>
                          <a:latin typeface="+mn-lt"/>
                          <a:ea typeface="+mn-ea"/>
                          <a:cs typeface="+mn-cs"/>
                        </a:rPr>
                        <a:t>12</a:t>
                      </a: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algn="ctr"/>
                      <a:r>
                        <a:rPr lang="en-US" sz="1800" dirty="0"/>
                        <a:t>22 ver12 2% In T&amp;B</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etch/clean TEL/seal except 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a:t>
                      </a:r>
                      <a:r>
                        <a:rPr lang="en-US" sz="1800" kern="1200" baseline="0" dirty="0">
                          <a:solidFill>
                            <a:srgbClr val="FF0000"/>
                          </a:solidFill>
                          <a:latin typeface="+mn-lt"/>
                          <a:ea typeface="+mn-ea"/>
                          <a:cs typeface="+mn-cs"/>
                        </a:rPr>
                        <a:t>6</a:t>
                      </a:r>
                      <a:r>
                        <a:rPr lang="en-US" sz="1800" kern="1200" baseline="0" dirty="0">
                          <a:solidFill>
                            <a:schemeClr val="dk1"/>
                          </a:solidFill>
                          <a:latin typeface="+mn-lt"/>
                          <a:ea typeface="+mn-ea"/>
                          <a:cs typeface="+mn-cs"/>
                        </a:rPr>
                        <a:t>,11</a:t>
                      </a:r>
                      <a:endParaRPr lang="en-US" sz="1800" kern="1200" dirty="0">
                        <a:solidFill>
                          <a:schemeClr val="dk1"/>
                        </a:solidFill>
                        <a:latin typeface="+mn-lt"/>
                        <a:ea typeface="+mn-ea"/>
                        <a:cs typeface="+mn-cs"/>
                      </a:endParaRPr>
                    </a:p>
                  </a:txBody>
                  <a:tcPr anchor="ctr"/>
                </a:tc>
                <a:extLst>
                  <a:ext uri="{0D108BD9-81ED-4DB2-BD59-A6C34878D82A}">
                    <a16:rowId xmlns:a16="http://schemas.microsoft.com/office/drawing/2014/main" val="10003"/>
                  </a:ext>
                </a:extLst>
              </a:tr>
              <a:tr h="389171">
                <a:tc>
                  <a:txBody>
                    <a:bodyPr/>
                    <a:lstStyle/>
                    <a:p>
                      <a:pPr algn="ctr"/>
                      <a:r>
                        <a:rPr lang="en-US" sz="1800" dirty="0"/>
                        <a:t>4E</a:t>
                      </a:r>
                    </a:p>
                  </a:txBody>
                  <a:tcPr anchor="ctr"/>
                </a:tc>
                <a:tc>
                  <a:txBody>
                    <a:bodyPr/>
                    <a:lstStyle/>
                    <a:p>
                      <a:pPr algn="ctr"/>
                      <a:r>
                        <a:rPr lang="en-US" sz="1800" dirty="0"/>
                        <a:t>22 ver12 2% In T&amp;B</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etch/clean TEL (51) SCREEN (52)/seal except ox</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4,8,</a:t>
                      </a:r>
                      <a:r>
                        <a:rPr lang="en-US" sz="1800" kern="1200" dirty="0">
                          <a:solidFill>
                            <a:srgbClr val="FF0000"/>
                          </a:solidFill>
                          <a:latin typeface="+mn-lt"/>
                          <a:ea typeface="+mn-ea"/>
                          <a:cs typeface="+mn-cs"/>
                        </a:rPr>
                        <a:t>10</a:t>
                      </a:r>
                    </a:p>
                  </a:txBody>
                  <a:tcPr anchor="ctr"/>
                </a:tc>
                <a:extLst>
                  <a:ext uri="{0D108BD9-81ED-4DB2-BD59-A6C34878D82A}">
                    <a16:rowId xmlns:a16="http://schemas.microsoft.com/office/drawing/2014/main" val="10004"/>
                  </a:ext>
                </a:extLst>
              </a:tr>
            </a:tbl>
          </a:graphicData>
        </a:graphic>
      </p:graphicFrame>
      <p:sp>
        <p:nvSpPr>
          <p:cNvPr id="3" name="TextBox 2"/>
          <p:cNvSpPr txBox="1"/>
          <p:nvPr/>
        </p:nvSpPr>
        <p:spPr>
          <a:xfrm>
            <a:off x="1048144" y="5325995"/>
            <a:ext cx="3016595"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Wafer #6,10 and 12 in Boise</a:t>
            </a:r>
          </a:p>
        </p:txBody>
      </p:sp>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 and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R2R</a:t>
            </a:r>
          </a:p>
          <a:p>
            <a:pPr lvl="1"/>
            <a:r>
              <a:rPr lang="en-US" sz="2000" dirty="0"/>
              <a:t>R2R leakage is good, some defectivity on some 1C wafers </a:t>
            </a:r>
          </a:p>
          <a:p>
            <a:pPr lvl="1"/>
            <a:endParaRPr lang="it-IT" sz="2000" dirty="0"/>
          </a:p>
          <a:p>
            <a:pPr lvl="1"/>
            <a:endParaRPr lang="it-IT" sz="2000" dirty="0"/>
          </a:p>
          <a:p>
            <a:pPr lvl="1"/>
            <a:endParaRPr lang="en-US" sz="2000" dirty="0"/>
          </a:p>
          <a:p>
            <a:r>
              <a:rPr lang="en-US" sz="2400" dirty="0"/>
              <a:t>C2C</a:t>
            </a:r>
          </a:p>
          <a:p>
            <a:pPr lvl="1"/>
            <a:r>
              <a:rPr lang="en-US" sz="2000" dirty="0"/>
              <a:t>C2C leakage is good</a:t>
            </a:r>
          </a:p>
          <a:p>
            <a:pPr lvl="1"/>
            <a:endParaRPr lang="en-US"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755" y="3930856"/>
            <a:ext cx="5623357" cy="2115123"/>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8755" y="1274111"/>
            <a:ext cx="5627787" cy="2116789"/>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in not affected by the trial</a:t>
            </a:r>
          </a:p>
          <a:p>
            <a:r>
              <a:rPr lang="en-US" sz="2000" dirty="0"/>
              <a:t>OCL I-V are good </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913" y="1402233"/>
            <a:ext cx="6338169" cy="2407767"/>
          </a:xfrm>
          <a:prstGeom prst="rect">
            <a:avLst/>
          </a:prstGeom>
        </p:spPr>
      </p:pic>
      <p:pic>
        <p:nvPicPr>
          <p:cNvPr id="9" name="Picture 8"/>
          <p:cNvPicPr>
            <a:picLocks noChangeAspect="1"/>
          </p:cNvPicPr>
          <p:nvPr/>
        </p:nvPicPr>
        <p:blipFill>
          <a:blip r:embed="rId4"/>
          <a:stretch>
            <a:fillRect/>
          </a:stretch>
        </p:blipFill>
        <p:spPr>
          <a:xfrm>
            <a:off x="7065983" y="1282700"/>
            <a:ext cx="4853373" cy="2959100"/>
          </a:xfrm>
          <a:prstGeom prst="rect">
            <a:avLst/>
          </a:prstGeom>
        </p:spPr>
      </p:pic>
    </p:spTree>
    <p:extLst>
      <p:ext uri="{BB962C8B-B14F-4D97-AF65-F5344CB8AC3E}">
        <p14:creationId xmlns:p14="http://schemas.microsoft.com/office/powerpoint/2010/main" val="1974068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 and Vth window</a:t>
            </a:r>
          </a:p>
        </p:txBody>
      </p:sp>
      <p:sp>
        <p:nvSpPr>
          <p:cNvPr id="3" name="Content Placeholder 2"/>
          <p:cNvSpPr>
            <a:spLocks noGrp="1"/>
          </p:cNvSpPr>
          <p:nvPr>
            <p:ph idx="1"/>
          </p:nvPr>
        </p:nvSpPr>
        <p:spPr>
          <a:xfrm>
            <a:off x="1185304" y="4517572"/>
            <a:ext cx="10375904" cy="859007"/>
          </a:xfrm>
        </p:spPr>
        <p:txBody>
          <a:bodyPr/>
          <a:lstStyle/>
          <a:p>
            <a:r>
              <a:rPr lang="en-US" dirty="0"/>
              <a:t>Median Vth and Vth window do not show clear toggle</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910984" y="1349532"/>
            <a:ext cx="4610100" cy="2750820"/>
          </a:xfrm>
          <a:prstGeom prst="rect">
            <a:avLst/>
          </a:prstGeom>
        </p:spPr>
      </p:pic>
      <p:pic>
        <p:nvPicPr>
          <p:cNvPr id="6" name="Picture 5"/>
          <p:cNvPicPr>
            <a:picLocks noChangeAspect="1"/>
          </p:cNvPicPr>
          <p:nvPr/>
        </p:nvPicPr>
        <p:blipFill>
          <a:blip r:embed="rId3"/>
          <a:stretch>
            <a:fillRect/>
          </a:stretch>
        </p:blipFill>
        <p:spPr>
          <a:xfrm>
            <a:off x="6373256" y="1349532"/>
            <a:ext cx="505968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distribution spread and SNR</a:t>
            </a:r>
          </a:p>
        </p:txBody>
      </p:sp>
      <p:sp>
        <p:nvSpPr>
          <p:cNvPr id="3" name="Content Placeholder 2"/>
          <p:cNvSpPr>
            <a:spLocks noGrp="1"/>
          </p:cNvSpPr>
          <p:nvPr>
            <p:ph idx="1"/>
          </p:nvPr>
        </p:nvSpPr>
        <p:spPr>
          <a:xfrm>
            <a:off x="1185304" y="4916548"/>
            <a:ext cx="10375904" cy="859007"/>
          </a:xfrm>
        </p:spPr>
        <p:txBody>
          <a:bodyPr/>
          <a:lstStyle/>
          <a:p>
            <a:r>
              <a:rPr lang="en-US" dirty="0"/>
              <a:t>No clear toggle, reduced ambient sigma looks slightly better</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665480" y="1090094"/>
            <a:ext cx="5806440" cy="3375660"/>
          </a:xfrm>
          <a:prstGeom prst="rect">
            <a:avLst/>
          </a:prstGeom>
        </p:spPr>
      </p:pic>
      <p:pic>
        <p:nvPicPr>
          <p:cNvPr id="8" name="Picture 7"/>
          <p:cNvPicPr>
            <a:picLocks noChangeAspect="1"/>
          </p:cNvPicPr>
          <p:nvPr/>
        </p:nvPicPr>
        <p:blipFill>
          <a:blip r:embed="rId3"/>
          <a:stretch>
            <a:fillRect/>
          </a:stretch>
        </p:blipFill>
        <p:spPr>
          <a:xfrm>
            <a:off x="6770370" y="1231900"/>
            <a:ext cx="5052060" cy="2743200"/>
          </a:xfrm>
          <a:prstGeom prst="rect">
            <a:avLst/>
          </a:prstGeom>
        </p:spPr>
      </p:pic>
    </p:spTree>
    <p:extLst>
      <p:ext uri="{BB962C8B-B14F-4D97-AF65-F5344CB8AC3E}">
        <p14:creationId xmlns:p14="http://schemas.microsoft.com/office/powerpoint/2010/main" val="3402864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7befb21b-f332-4481-b48b-bc2c81cc1303">KY4XU6CDSCEP-565267409-132</_dlc_DocId>
    <_dlc_DocIdUrl xmlns="7befb21b-f332-4481-b48b-bc2c81cc1303">
      <Url>http://collab.micron.com/mfg/Fab4/sxpmicroncell/_layouts/15/DocIdRedir.aspx?ID=KY4XU6CDSCEP-565267409-132</Url>
      <Description>KY4XU6CDSCEP-565267409-132</Description>
    </_dlc_DocIdUrl>
  </documentManagement>
</p:properties>
</file>

<file path=customXml/itemProps1.xml><?xml version="1.0" encoding="utf-8"?>
<ds:datastoreItem xmlns:ds="http://schemas.openxmlformats.org/officeDocument/2006/customXml" ds:itemID="{5EBA96E5-E719-4245-BD05-44D6A9FD31A8}"/>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64266BB0-8DC7-4598-8491-156BD2E43FD2}">
  <ds:schemaRefs>
    <ds:schemaRef ds:uri="http://purl.org/dc/dcmitype/"/>
    <ds:schemaRef ds:uri="http://schemas.openxmlformats.org/package/2006/metadata/core-properties"/>
    <ds:schemaRef ds:uri="http://purl.org/dc/elements/1.1/"/>
    <ds:schemaRef ds:uri="http://www.w3.org/XML/1998/namespace"/>
    <ds:schemaRef ds:uri="http://purl.org/dc/terms/"/>
    <ds:schemaRef ds:uri="http://schemas.microsoft.com/office/2006/documentManagement/types"/>
    <ds:schemaRef ds:uri="http://schemas.microsoft.com/office/2006/metadata/properties"/>
    <ds:schemaRef ds:uri="http://schemas.microsoft.com/office/infopath/2007/PartnerControls"/>
    <ds:schemaRef ds:uri="7befb21b-f332-4481-b48b-bc2c81cc1303"/>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189</Words>
  <Application>Microsoft Office PowerPoint</Application>
  <PresentationFormat>Widescreen</PresentationFormat>
  <Paragraphs>55</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Segoe UI</vt:lpstr>
      <vt:lpstr>Segoe UI Semibold</vt:lpstr>
      <vt:lpstr>Wingdings</vt:lpstr>
      <vt:lpstr>Micron Nov-2015</vt:lpstr>
      <vt:lpstr>SSM A1 reduced ambient -  0173982.003</vt:lpstr>
      <vt:lpstr>SSM A1 reduced ambient - 0173982.003 </vt:lpstr>
      <vt:lpstr>Lot trials</vt:lpstr>
      <vt:lpstr>Param testing: R2R and C2C</vt:lpstr>
      <vt:lpstr>FF and OCL I-V curves</vt:lpstr>
      <vt:lpstr>2xCMOS data: Median Vth and Vth window</vt:lpstr>
      <vt:lpstr>2xCMOS data: distribution spread and SNR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4x3 PPT Template</dc:title>
  <dc:creator/>
  <cp:lastModifiedBy/>
  <cp:revision>1</cp:revision>
  <dcterms:created xsi:type="dcterms:W3CDTF">2015-10-15T20:06:16Z</dcterms:created>
  <dcterms:modified xsi:type="dcterms:W3CDTF">2018-01-31T13:45:06Z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