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5"/>
  </p:sldMasterIdLst>
  <p:notesMasterIdLst>
    <p:notesMasterId r:id="rId16"/>
  </p:notesMasterIdLst>
  <p:sldIdLst>
    <p:sldId id="300" r:id="rId6"/>
    <p:sldId id="310" r:id="rId7"/>
    <p:sldId id="313" r:id="rId8"/>
    <p:sldId id="314" r:id="rId9"/>
    <p:sldId id="324" r:id="rId10"/>
    <p:sldId id="315" r:id="rId11"/>
    <p:sldId id="325" r:id="rId12"/>
    <p:sldId id="326" r:id="rId13"/>
    <p:sldId id="327" r:id="rId14"/>
    <p:sldId id="28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5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53" autoAdjust="0"/>
    <p:restoredTop sz="94811" autoAdjust="0"/>
  </p:normalViewPr>
  <p:slideViewPr>
    <p:cSldViewPr snapToGrid="0">
      <p:cViewPr varScale="1">
        <p:scale>
          <a:sx n="88" d="100"/>
          <a:sy n="88" d="100"/>
        </p:scale>
        <p:origin x="390" y="66"/>
      </p:cViewPr>
      <p:guideLst>
        <p:guide orient="horz" pos="1176"/>
        <p:guide pos="576"/>
      </p:guideLst>
    </p:cSldViewPr>
  </p:slideViewPr>
  <p:notesTextViewPr>
    <p:cViewPr>
      <p:scale>
        <a:sx n="1" d="1"/>
        <a:sy n="1" d="1"/>
      </p:scale>
      <p:origin x="0" y="0"/>
    </p:cViewPr>
  </p:notesTextViewPr>
  <p:sorterViewPr>
    <p:cViewPr>
      <p:scale>
        <a:sx n="40" d="100"/>
        <a:sy n="40" d="100"/>
      </p:scale>
      <p:origin x="0" y="0"/>
    </p:cViewPr>
  </p:sorterViewPr>
  <p:notesViewPr>
    <p:cSldViewPr snapToGrid="0" showGuides="1">
      <p:cViewPr varScale="1">
        <p:scale>
          <a:sx n="97" d="100"/>
          <a:sy n="97" d="100"/>
        </p:scale>
        <p:origin x="353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14" Type="http://schemas.openxmlformats.org/officeDocument/2006/relationships/slide" Target="slides/slide9.xml"/><Relationship Id="rId9"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2/2/2018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5" y="721257"/>
            <a:ext cx="8002915" cy="1734724"/>
          </a:xfrm>
        </p:spPr>
        <p:txBody>
          <a:bodyPr>
            <a:normAutofit/>
          </a:bodyPr>
          <a:lstStyle>
            <a:lvl1pPr algn="l">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5" y="2889332"/>
            <a:ext cx="8002915"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5" y="3651338"/>
            <a:ext cx="8002915"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8" y="5955215"/>
            <a:ext cx="5764376"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2087105" y="6304002"/>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6" name="Group 25"/>
          <p:cNvGrpSpPr/>
          <p:nvPr userDrawn="1"/>
        </p:nvGrpSpPr>
        <p:grpSpPr>
          <a:xfrm>
            <a:off x="7813685" y="5822206"/>
            <a:ext cx="3937412" cy="825070"/>
            <a:chOff x="5930901" y="4179887"/>
            <a:chExt cx="2727324" cy="762001"/>
          </a:xfrm>
          <a:solidFill>
            <a:schemeClr val="bg1"/>
          </a:solidFill>
        </p:grpSpPr>
        <p:sp>
          <p:nvSpPr>
            <p:cNvPr id="2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4"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6"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7"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2087105"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TextBox 23"/>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p:nvPr userDrawn="1"/>
        </p:nvGrpSpPr>
        <p:grpSpPr>
          <a:xfrm>
            <a:off x="10258856" y="6357118"/>
            <a:ext cx="1492241" cy="312694"/>
            <a:chOff x="5930901" y="4179887"/>
            <a:chExt cx="2727324" cy="762001"/>
          </a:xfrm>
          <a:solidFill>
            <a:schemeClr val="bg1"/>
          </a:solidFill>
        </p:grpSpPr>
        <p:sp>
          <p:nvSpPr>
            <p:cNvPr id="47" name="Freeform 46"/>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Rectangle 49"/>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1" name="Freeform 50"/>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2" name="Freeform 51"/>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3" name="Freeform 52"/>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4" name="Freeform 53"/>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TextBox 19"/>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a:grpSpLocks noChangeAspect="1"/>
          </p:cNvGrpSpPr>
          <p:nvPr userDrawn="1"/>
        </p:nvGrpSpPr>
        <p:grpSpPr>
          <a:xfrm>
            <a:off x="10253472" y="6355080"/>
            <a:ext cx="1483659" cy="310896"/>
            <a:chOff x="5930901" y="4179887"/>
            <a:chExt cx="2727324" cy="762001"/>
          </a:xfrm>
          <a:solidFill>
            <a:schemeClr val="accent1"/>
          </a:solidFill>
        </p:grpSpPr>
        <p:sp>
          <p:nvSpPr>
            <p:cNvPr id="4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203482531"/>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2087105" y="6673335"/>
            <a:ext cx="1851168"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2087106" y="7"/>
            <a:ext cx="1850569"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5" name="Group 24"/>
          <p:cNvGrpSpPr>
            <a:grpSpLocks noChangeAspect="1"/>
          </p:cNvGrpSpPr>
          <p:nvPr userDrawn="1"/>
        </p:nvGrpSpPr>
        <p:grpSpPr>
          <a:xfrm>
            <a:off x="2669683" y="2768186"/>
            <a:ext cx="6945612" cy="1455429"/>
            <a:chOff x="5930901" y="4179887"/>
            <a:chExt cx="2727324" cy="762001"/>
          </a:xfrm>
          <a:solidFill>
            <a:schemeClr val="accent1"/>
          </a:solidFill>
        </p:grpSpPr>
        <p:sp>
          <p:nvSpPr>
            <p:cNvPr id="26"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2"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2087105" y="6673335"/>
            <a:ext cx="1851167"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2" name="Group 41"/>
          <p:cNvGrpSpPr/>
          <p:nvPr userDrawn="1"/>
        </p:nvGrpSpPr>
        <p:grpSpPr>
          <a:xfrm>
            <a:off x="2670049" y="2770633"/>
            <a:ext cx="6945612" cy="1455429"/>
            <a:chOff x="5930901" y="4179887"/>
            <a:chExt cx="2727324" cy="762001"/>
          </a:xfrm>
          <a:solidFill>
            <a:schemeClr val="bg1"/>
          </a:solidFill>
        </p:grpSpPr>
        <p:sp>
          <p:nvSpPr>
            <p:cNvPr id="43" name="Freeform 42"/>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43"/>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44"/>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45"/>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46"/>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49"/>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7" y="0"/>
            <a:ext cx="10375902" cy="932313"/>
          </a:xfrm>
        </p:spPr>
        <p:txBody>
          <a:bodyPr bIns="45720" anchor="b">
            <a:normAutofit/>
          </a:bodyPr>
          <a:lstStyle>
            <a:lvl1pPr algn="l" defTabSz="1218787" rtl="0" eaLnBrk="1" latinLnBrk="0" hangingPunct="1">
              <a:spcBef>
                <a:spcPct val="0"/>
              </a:spcBef>
              <a:buNone/>
              <a:defRPr lang="en-US" sz="3199"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6" y="1600201"/>
            <a:ext cx="10375904" cy="4418635"/>
          </a:xfrm>
        </p:spPr>
        <p:txBody>
          <a:bodyPr>
            <a:noAutofit/>
          </a:bodyPr>
          <a:lstStyle>
            <a:lvl1pPr marL="228539" indent="-228539">
              <a:spcBef>
                <a:spcPts val="1600"/>
              </a:spcBef>
              <a:spcAft>
                <a:spcPts val="800"/>
              </a:spcAft>
              <a:tabLst/>
              <a:defRPr sz="2399">
                <a:solidFill>
                  <a:schemeClr val="tx1"/>
                </a:solidFill>
              </a:defRPr>
            </a:lvl1pPr>
            <a:lvl2pPr marL="571349" indent="-261869">
              <a:spcBef>
                <a:spcPts val="0"/>
              </a:spcBef>
              <a:spcAft>
                <a:spcPts val="800"/>
              </a:spcAft>
              <a:defRPr sz="1999">
                <a:solidFill>
                  <a:schemeClr val="tx1"/>
                </a:solidFill>
              </a:defRPr>
            </a:lvl2pPr>
            <a:lvl3pPr marL="799889" indent="-228539">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645660" y="6363151"/>
            <a:ext cx="1348741" cy="228600"/>
          </a:xfrm>
          <a:prstGeom prst="rect">
            <a:avLst/>
          </a:prstGeom>
        </p:spPr>
        <p:txBody>
          <a:bodyPr lIns="0" tIns="0" rIns="0" bIns="0"/>
          <a:lstStyle>
            <a:lvl1pPr>
              <a:defRPr lang="en-US" sz="1099"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February 2, 2018</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099"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1" y="6363151"/>
            <a:ext cx="1397000" cy="228600"/>
          </a:xfrm>
          <a:prstGeom prst="rect">
            <a:avLst/>
          </a:prstGeom>
        </p:spPr>
        <p:txBody>
          <a:bodyPr lIns="0" tIns="0" rIns="0" bIns="0" anchor="ctr" anchorCtr="0"/>
          <a:lstStyle>
            <a:lvl1pPr>
              <a:defRPr sz="1099">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9"/>
            <a:ext cx="1440461"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099" b="1">
                <a:solidFill>
                  <a:schemeClr val="accent1"/>
                </a:solidFill>
              </a:defRPr>
            </a:lvl1pPr>
            <a:lvl2pPr marL="231713" indent="-231713" algn="l">
              <a:buFont typeface="+mj-lt"/>
              <a:buAutoNum type="arabicPeriod"/>
              <a:defRPr sz="1099">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93544428"/>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6" y="721257"/>
            <a:ext cx="7838989" cy="1734724"/>
          </a:xfrm>
        </p:spPr>
        <p:txBody>
          <a:bodyPr>
            <a:normAutofit/>
          </a:bodyPr>
          <a:lstStyle>
            <a:lvl1pPr algn="l">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6" y="2889332"/>
            <a:ext cx="7838989"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6" y="3651338"/>
            <a:ext cx="7838989"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9" y="5947332"/>
            <a:ext cx="5662927"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sp>
        <p:nvSpPr>
          <p:cNvPr id="3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7" name="Group 46"/>
          <p:cNvGrpSpPr>
            <a:grpSpLocks noChangeAspect="1"/>
          </p:cNvGrpSpPr>
          <p:nvPr userDrawn="1"/>
        </p:nvGrpSpPr>
        <p:grpSpPr>
          <a:xfrm>
            <a:off x="7815073" y="5824729"/>
            <a:ext cx="3960836" cy="829979"/>
            <a:chOff x="5930901" y="4179887"/>
            <a:chExt cx="2727324" cy="762001"/>
          </a:xfrm>
          <a:solidFill>
            <a:schemeClr val="accent1"/>
          </a:solidFill>
        </p:grpSpPr>
        <p:sp>
          <p:nvSpPr>
            <p:cNvPr id="48"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5"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989121533"/>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804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6"/>
            <a:ext cx="10375904"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4" name="TextBox 3"/>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9"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1"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2" pos="81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862940"/>
            <a:ext cx="10375904" cy="4155899"/>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Box 8"/>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5"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7" name="TextBox 6"/>
          <p:cNvSpPr txBox="1"/>
          <p:nvPr userDrawn="1"/>
        </p:nvSpPr>
        <p:spPr>
          <a:xfrm>
            <a:off x="-2087105" y="5934671"/>
            <a:ext cx="1851167"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3"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4"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6"/>
            <a:ext cx="4114800" cy="4418635"/>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7"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9" y="2431610"/>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5" y="2431609"/>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4" name="TextBox 13"/>
          <p:cNvSpPr txBox="1"/>
          <p:nvPr userDrawn="1"/>
        </p:nvSpPr>
        <p:spPr>
          <a:xfrm>
            <a:off x="-2087106" y="6304003"/>
            <a:ext cx="1851169"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2087107" y="7"/>
            <a:ext cx="1850571"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8"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0"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hasCustomPrompt="1"/>
          </p:nvPr>
        </p:nvSpPr>
        <p:spPr>
          <a:xfrm>
            <a:off x="915305" y="2518728"/>
            <a:ext cx="3200400" cy="350011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0" name="Content Placeholder 2"/>
          <p:cNvSpPr>
            <a:spLocks noGrp="1"/>
          </p:cNvSpPr>
          <p:nvPr>
            <p:ph idx="16" hasCustomPrompt="1"/>
          </p:nvPr>
        </p:nvSpPr>
        <p:spPr>
          <a:xfrm>
            <a:off x="4503056" y="2508582"/>
            <a:ext cx="3200400" cy="351025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1" name="Text Placeholder 8"/>
          <p:cNvSpPr>
            <a:spLocks noGrp="1"/>
          </p:cNvSpPr>
          <p:nvPr>
            <p:ph type="body" sz="quarter" idx="17" hasCustomPrompt="1"/>
          </p:nvPr>
        </p:nvSpPr>
        <p:spPr>
          <a:xfrm>
            <a:off x="4500896"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3" name="Content Placeholder 2"/>
          <p:cNvSpPr>
            <a:spLocks noGrp="1"/>
          </p:cNvSpPr>
          <p:nvPr>
            <p:ph idx="19" hasCustomPrompt="1"/>
          </p:nvPr>
        </p:nvSpPr>
        <p:spPr>
          <a:xfrm>
            <a:off x="8090808" y="2518476"/>
            <a:ext cx="3200400" cy="3489971"/>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8" name="TextBox 17"/>
          <p:cNvSpPr txBox="1"/>
          <p:nvPr userDrawn="1"/>
        </p:nvSpPr>
        <p:spPr>
          <a:xfrm>
            <a:off x="-2087105" y="6304003"/>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2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2"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6"/>
            <a:ext cx="10363200" cy="842773"/>
          </a:xfrm>
          <a:prstGeom prst="rect">
            <a:avLst/>
          </a:prstGeom>
        </p:spPr>
        <p:txBody>
          <a:bodyPr vert="horz" lIns="0" tIns="0" rIns="0" bIns="0" rtlCol="0" anchor="b">
            <a:normAutofit/>
          </a:bodyPr>
          <a:lstStyle/>
          <a:p>
            <a:r>
              <a:rPr lang="en-US" dirty="0"/>
              <a:t>Click to edit Master title style</a:t>
            </a:r>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0" name="Group 19"/>
          <p:cNvGrpSpPr/>
          <p:nvPr userDrawn="1"/>
        </p:nvGrpSpPr>
        <p:grpSpPr>
          <a:xfrm rot="10800000">
            <a:off x="918242" y="6260015"/>
            <a:ext cx="10375903"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28" name="Top Circuit Line (Hidden)" hidden="1"/>
          <p:cNvGrpSpPr/>
          <p:nvPr userDrawn="1"/>
        </p:nvGrpSpPr>
        <p:grpSpPr>
          <a:xfrm>
            <a:off x="915309" y="911360"/>
            <a:ext cx="10375903"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31" name="Group 30"/>
          <p:cNvGrpSpPr/>
          <p:nvPr userDrawn="1"/>
        </p:nvGrpSpPr>
        <p:grpSpPr>
          <a:xfrm>
            <a:off x="10073978" y="6365113"/>
            <a:ext cx="1246295" cy="261157"/>
            <a:chOff x="5930901" y="4179887"/>
            <a:chExt cx="2727324" cy="762001"/>
          </a:xfrm>
          <a:solidFill>
            <a:schemeClr val="accent1"/>
          </a:solidFill>
        </p:grpSpPr>
        <p:sp>
          <p:nvSpPr>
            <p:cNvPr id="32"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5"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6"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7"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8"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9"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25" name="TextBox 24"/>
          <p:cNvSpPr txBox="1"/>
          <p:nvPr userDrawn="1"/>
        </p:nvSpPr>
        <p:spPr>
          <a:xfrm>
            <a:off x="1280161" y="6358607"/>
            <a:ext cx="278688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  Confidential</a:t>
            </a:r>
            <a:endParaRPr lang="en-US" sz="1100" dirty="0"/>
          </a:p>
        </p:txBody>
      </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03" indent="-309003" algn="l" defTabSz="1219080" rtl="0" eaLnBrk="1" latinLnBrk="0" hangingPunct="1">
        <a:spcBef>
          <a:spcPct val="20000"/>
        </a:spcBef>
        <a:spcAft>
          <a:spcPts val="800"/>
        </a:spcAft>
        <a:buClr>
          <a:schemeClr val="accent1"/>
        </a:buClr>
        <a:buFont typeface="Wingdings" panose="05000000000000000000" pitchFamily="2" charset="2"/>
        <a:buChar char="§"/>
        <a:tabLst>
          <a:tab pos="74077"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09" indent="-450803" algn="l" defTabSz="121908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080" indent="-385196"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080" rtl="0" eaLnBrk="1" latinLnBrk="0" hangingPunct="1">
        <a:defRPr sz="2400" kern="1200">
          <a:solidFill>
            <a:schemeClr val="tx1"/>
          </a:solidFill>
          <a:latin typeface="+mn-lt"/>
          <a:ea typeface="+mn-ea"/>
          <a:cs typeface="+mn-cs"/>
        </a:defRPr>
      </a:lvl1pPr>
      <a:lvl2pPr marL="609539" algn="l" defTabSz="1219080" rtl="0" eaLnBrk="1" latinLnBrk="0" hangingPunct="1">
        <a:defRPr sz="2400" kern="1200">
          <a:solidFill>
            <a:schemeClr val="tx1"/>
          </a:solidFill>
          <a:latin typeface="+mn-lt"/>
          <a:ea typeface="+mn-ea"/>
          <a:cs typeface="+mn-cs"/>
        </a:defRPr>
      </a:lvl2pPr>
      <a:lvl3pPr marL="1219080" algn="l" defTabSz="1219080" rtl="0" eaLnBrk="1" latinLnBrk="0" hangingPunct="1">
        <a:defRPr sz="2400" kern="1200">
          <a:solidFill>
            <a:schemeClr val="tx1"/>
          </a:solidFill>
          <a:latin typeface="+mn-lt"/>
          <a:ea typeface="+mn-ea"/>
          <a:cs typeface="+mn-cs"/>
        </a:defRPr>
      </a:lvl3pPr>
      <a:lvl4pPr marL="1828618" algn="l" defTabSz="1219080" rtl="0" eaLnBrk="1" latinLnBrk="0" hangingPunct="1">
        <a:defRPr sz="2400" kern="1200">
          <a:solidFill>
            <a:schemeClr val="tx1"/>
          </a:solidFill>
          <a:latin typeface="+mn-lt"/>
          <a:ea typeface="+mn-ea"/>
          <a:cs typeface="+mn-cs"/>
        </a:defRPr>
      </a:lvl4pPr>
      <a:lvl5pPr marL="2438158" algn="l" defTabSz="1219080" rtl="0" eaLnBrk="1" latinLnBrk="0" hangingPunct="1">
        <a:defRPr sz="2400" kern="1200">
          <a:solidFill>
            <a:schemeClr val="tx1"/>
          </a:solidFill>
          <a:latin typeface="+mn-lt"/>
          <a:ea typeface="+mn-ea"/>
          <a:cs typeface="+mn-cs"/>
        </a:defRPr>
      </a:lvl5pPr>
      <a:lvl6pPr marL="3047696" algn="l" defTabSz="1219080" rtl="0" eaLnBrk="1" latinLnBrk="0" hangingPunct="1">
        <a:defRPr sz="2400" kern="1200">
          <a:solidFill>
            <a:schemeClr val="tx1"/>
          </a:solidFill>
          <a:latin typeface="+mn-lt"/>
          <a:ea typeface="+mn-ea"/>
          <a:cs typeface="+mn-cs"/>
        </a:defRPr>
      </a:lvl6pPr>
      <a:lvl7pPr marL="3657235" algn="l" defTabSz="1219080" rtl="0" eaLnBrk="1" latinLnBrk="0" hangingPunct="1">
        <a:defRPr sz="2400" kern="1200">
          <a:solidFill>
            <a:schemeClr val="tx1"/>
          </a:solidFill>
          <a:latin typeface="+mn-lt"/>
          <a:ea typeface="+mn-ea"/>
          <a:cs typeface="+mn-cs"/>
        </a:defRPr>
      </a:lvl7pPr>
      <a:lvl8pPr marL="4266773" algn="l" defTabSz="1219080" rtl="0" eaLnBrk="1" latinLnBrk="0" hangingPunct="1">
        <a:defRPr sz="2400" kern="1200">
          <a:solidFill>
            <a:schemeClr val="tx1"/>
          </a:solidFill>
          <a:latin typeface="+mn-lt"/>
          <a:ea typeface="+mn-ea"/>
          <a:cs typeface="+mn-cs"/>
        </a:defRPr>
      </a:lvl8pPr>
      <a:lvl9pPr marL="4876313" algn="l" defTabSz="121908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6" y="721257"/>
            <a:ext cx="10339503" cy="1734724"/>
          </a:xfrm>
        </p:spPr>
        <p:txBody>
          <a:bodyPr/>
          <a:lstStyle/>
          <a:p>
            <a:r>
              <a:rPr lang="en-US" dirty="0"/>
              <a:t>SSM A0 K* camp In-SAG -  0024692.003</a:t>
            </a:r>
          </a:p>
        </p:txBody>
      </p:sp>
      <p:sp>
        <p:nvSpPr>
          <p:cNvPr id="4" name="Text Placeholder 3"/>
          <p:cNvSpPr>
            <a:spLocks noGrp="1"/>
          </p:cNvSpPr>
          <p:nvPr>
            <p:ph type="body" sz="quarter" idx="10"/>
          </p:nvPr>
        </p:nvSpPr>
        <p:spPr/>
        <p:txBody>
          <a:bodyPr/>
          <a:lstStyle/>
          <a:p>
            <a:r>
              <a:rPr lang="en-US" dirty="0"/>
              <a:t>2018-Wk05</a:t>
            </a:r>
          </a:p>
        </p:txBody>
      </p:sp>
      <p:sp>
        <p:nvSpPr>
          <p:cNvPr id="8" name="Text Placeholder 7"/>
          <p:cNvSpPr>
            <a:spLocks noGrp="1"/>
          </p:cNvSpPr>
          <p:nvPr>
            <p:ph type="body" sz="quarter" idx="14"/>
          </p:nvPr>
        </p:nvSpPr>
        <p:spPr/>
        <p:txBody>
          <a:bodyPr/>
          <a:lstStyle/>
          <a:p>
            <a:endParaRPr lang="en-US"/>
          </a:p>
        </p:txBody>
      </p:sp>
      <p:sp>
        <p:nvSpPr>
          <p:cNvPr id="3" name="Text Placeholder 2"/>
          <p:cNvSpPr>
            <a:spLocks noGrp="1"/>
          </p:cNvSpPr>
          <p:nvPr>
            <p:ph type="body" sz="quarter" idx="12"/>
          </p:nvPr>
        </p:nvSpPr>
        <p:spPr/>
        <p:txBody>
          <a:bodyPr/>
          <a:lstStyle/>
          <a:p>
            <a:r>
              <a:rPr lang="en-US" dirty="0"/>
              <a:t>SSM team</a:t>
            </a:r>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defTabSz="1219080"/>
            <a:r>
              <a:rPr lang="en-US" sz="3200" dirty="0"/>
              <a:t>SSM </a:t>
            </a:r>
            <a:r>
              <a:rPr lang="en-US" dirty="0"/>
              <a:t>A0 K* camp In-SAG -  0024692.003 </a:t>
            </a:r>
            <a:endParaRPr lang="en-US" sz="3200" dirty="0"/>
          </a:p>
        </p:txBody>
      </p:sp>
      <p:sp>
        <p:nvSpPr>
          <p:cNvPr id="5" name="Content Placeholder 4"/>
          <p:cNvSpPr>
            <a:spLocks noGrp="1"/>
          </p:cNvSpPr>
          <p:nvPr>
            <p:ph idx="1"/>
          </p:nvPr>
        </p:nvSpPr>
        <p:spPr>
          <a:xfrm>
            <a:off x="704106" y="1144414"/>
            <a:ext cx="10372994" cy="4418635"/>
          </a:xfrm>
        </p:spPr>
        <p:txBody>
          <a:bodyPr/>
          <a:lstStyle/>
          <a:p>
            <a:r>
              <a:rPr lang="en-US" sz="2400" dirty="0"/>
              <a:t>Scope of the lot</a:t>
            </a:r>
          </a:p>
          <a:p>
            <a:pPr lvl="1"/>
            <a:r>
              <a:rPr lang="it-IT" sz="2000" dirty="0" err="1"/>
              <a:t>Evaluate</a:t>
            </a:r>
            <a:r>
              <a:rPr lang="it-IT" sz="2000" dirty="0"/>
              <a:t> new In% and </a:t>
            </a:r>
            <a:r>
              <a:rPr lang="it-IT" sz="2000" dirty="0" err="1"/>
              <a:t>Ge</a:t>
            </a:r>
            <a:r>
              <a:rPr lang="it-IT" sz="2000" dirty="0"/>
              <a:t>% </a:t>
            </a:r>
            <a:r>
              <a:rPr lang="it-IT" sz="2000" dirty="0" err="1"/>
              <a:t>rich</a:t>
            </a:r>
            <a:r>
              <a:rPr lang="it-IT" sz="2000" dirty="0"/>
              <a:t> </a:t>
            </a:r>
            <a:r>
              <a:rPr lang="it-IT" sz="2000" dirty="0" err="1"/>
              <a:t>alloys</a:t>
            </a:r>
            <a:endParaRPr lang="it-IT" sz="2000" dirty="0"/>
          </a:p>
          <a:p>
            <a:pPr lvl="1"/>
            <a:r>
              <a:rPr lang="it-IT" sz="2000" dirty="0"/>
              <a:t>A0 </a:t>
            </a:r>
            <a:r>
              <a:rPr lang="it-IT" sz="2000" dirty="0" err="1"/>
              <a:t>mask</a:t>
            </a:r>
            <a:r>
              <a:rPr lang="it-IT" sz="2000" dirty="0"/>
              <a:t> set</a:t>
            </a:r>
          </a:p>
          <a:p>
            <a:pPr lvl="1"/>
            <a:r>
              <a:rPr lang="it-IT" sz="2000" dirty="0"/>
              <a:t>CD - - </a:t>
            </a:r>
            <a:r>
              <a:rPr lang="it-IT" sz="2000" dirty="0" err="1"/>
              <a:t>straight</a:t>
            </a:r>
            <a:r>
              <a:rPr lang="it-IT" sz="2000" dirty="0"/>
              <a:t> WL </a:t>
            </a:r>
            <a:r>
              <a:rPr lang="it-IT" sz="2000" dirty="0" err="1"/>
              <a:t>profile</a:t>
            </a:r>
            <a:endParaRPr lang="it-IT" sz="2000" dirty="0"/>
          </a:p>
          <a:p>
            <a:pPr lvl="1"/>
            <a:endParaRPr lang="it-IT" sz="2000" dirty="0"/>
          </a:p>
          <a:p>
            <a:pPr marL="309480" lvl="1" indent="0">
              <a:buNone/>
            </a:pPr>
            <a:endParaRPr lang="it-IT" sz="2000" dirty="0"/>
          </a:p>
          <a:p>
            <a:pPr marL="309480" lvl="1" indent="0">
              <a:buNone/>
            </a:pPr>
            <a:endParaRPr lang="en-US" sz="2000"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493724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Lot trials</a:t>
            </a:r>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7" name="Text Placeholder 6"/>
          <p:cNvSpPr>
            <a:spLocks noGrp="1"/>
          </p:cNvSpPr>
          <p:nvPr>
            <p:ph type="body" sz="quarter" idx="14"/>
          </p:nvPr>
        </p:nvSpPr>
        <p:spPr/>
        <p:txBody>
          <a:bodyPr/>
          <a:lstStyle/>
          <a:p>
            <a:endParaRPr lang="en-US"/>
          </a:p>
        </p:txBody>
      </p:sp>
      <p:sp>
        <p:nvSpPr>
          <p:cNvPr id="3" name="TextBox 2"/>
          <p:cNvSpPr txBox="1"/>
          <p:nvPr/>
        </p:nvSpPr>
        <p:spPr>
          <a:xfrm>
            <a:off x="1048144" y="5325995"/>
            <a:ext cx="4315027"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Wafer #1,2,4,8,9,12,14,17 and 18 in Boise</a:t>
            </a:r>
          </a:p>
        </p:txBody>
      </p:sp>
      <p:graphicFrame>
        <p:nvGraphicFramePr>
          <p:cNvPr id="8" name="Table 7"/>
          <p:cNvGraphicFramePr>
            <a:graphicFrameLocks noGrp="1"/>
          </p:cNvGraphicFramePr>
          <p:nvPr>
            <p:extLst>
              <p:ext uri="{D42A27DB-BD31-4B8C-83A1-F6EECF244321}">
                <p14:modId xmlns:p14="http://schemas.microsoft.com/office/powerpoint/2010/main" val="3320741457"/>
              </p:ext>
            </p:extLst>
          </p:nvPr>
        </p:nvGraphicFramePr>
        <p:xfrm>
          <a:off x="1302870" y="1323648"/>
          <a:ext cx="9898530" cy="3077241"/>
        </p:xfrm>
        <a:graphic>
          <a:graphicData uri="http://schemas.openxmlformats.org/drawingml/2006/table">
            <a:tbl>
              <a:tblPr firstRow="1" bandRow="1">
                <a:tableStyleId>{5C22544A-7EE6-4342-B048-85BDC9FD1C3A}</a:tableStyleId>
              </a:tblPr>
              <a:tblGrid>
                <a:gridCol w="684188">
                  <a:extLst>
                    <a:ext uri="{9D8B030D-6E8A-4147-A177-3AD203B41FA5}">
                      <a16:colId xmlns:a16="http://schemas.microsoft.com/office/drawing/2014/main" val="20000"/>
                    </a:ext>
                  </a:extLst>
                </a:gridCol>
                <a:gridCol w="1052778">
                  <a:extLst>
                    <a:ext uri="{9D8B030D-6E8A-4147-A177-3AD203B41FA5}">
                      <a16:colId xmlns:a16="http://schemas.microsoft.com/office/drawing/2014/main" val="20001"/>
                    </a:ext>
                  </a:extLst>
                </a:gridCol>
                <a:gridCol w="919938">
                  <a:extLst>
                    <a:ext uri="{9D8B030D-6E8A-4147-A177-3AD203B41FA5}">
                      <a16:colId xmlns:a16="http://schemas.microsoft.com/office/drawing/2014/main" val="20002"/>
                    </a:ext>
                  </a:extLst>
                </a:gridCol>
                <a:gridCol w="1023653">
                  <a:extLst>
                    <a:ext uri="{9D8B030D-6E8A-4147-A177-3AD203B41FA5}">
                      <a16:colId xmlns:a16="http://schemas.microsoft.com/office/drawing/2014/main" val="369110604"/>
                    </a:ext>
                  </a:extLst>
                </a:gridCol>
                <a:gridCol w="1083147">
                  <a:extLst>
                    <a:ext uri="{9D8B030D-6E8A-4147-A177-3AD203B41FA5}">
                      <a16:colId xmlns:a16="http://schemas.microsoft.com/office/drawing/2014/main" val="91596857"/>
                    </a:ext>
                  </a:extLst>
                </a:gridCol>
                <a:gridCol w="1022410">
                  <a:extLst>
                    <a:ext uri="{9D8B030D-6E8A-4147-A177-3AD203B41FA5}">
                      <a16:colId xmlns:a16="http://schemas.microsoft.com/office/drawing/2014/main" val="661927939"/>
                    </a:ext>
                  </a:extLst>
                </a:gridCol>
                <a:gridCol w="1022410">
                  <a:extLst>
                    <a:ext uri="{9D8B030D-6E8A-4147-A177-3AD203B41FA5}">
                      <a16:colId xmlns:a16="http://schemas.microsoft.com/office/drawing/2014/main" val="2506403362"/>
                    </a:ext>
                  </a:extLst>
                </a:gridCol>
                <a:gridCol w="1563184">
                  <a:extLst>
                    <a:ext uri="{9D8B030D-6E8A-4147-A177-3AD203B41FA5}">
                      <a16:colId xmlns:a16="http://schemas.microsoft.com/office/drawing/2014/main" val="1213100360"/>
                    </a:ext>
                  </a:extLst>
                </a:gridCol>
                <a:gridCol w="1526822">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SD </a:t>
                      </a:r>
                      <a:r>
                        <a:rPr lang="en-US" sz="1800" dirty="0" err="1"/>
                        <a:t>thk</a:t>
                      </a:r>
                      <a:r>
                        <a:rPr lang="en-US" sz="1800" dirty="0"/>
                        <a:t>.</a:t>
                      </a:r>
                    </a:p>
                  </a:txBody>
                  <a:tcPr/>
                </a:tc>
                <a:tc>
                  <a:txBody>
                    <a:bodyPr/>
                    <a:lstStyle/>
                    <a:p>
                      <a:pPr algn="ctr"/>
                      <a:r>
                        <a:rPr lang="it-IT" sz="1800" dirty="0" err="1"/>
                        <a:t>Ge</a:t>
                      </a:r>
                      <a:r>
                        <a:rPr lang="it-IT" sz="1800" dirty="0"/>
                        <a:t>%</a:t>
                      </a:r>
                      <a:endParaRPr lang="en-US" sz="1800" dirty="0"/>
                    </a:p>
                  </a:txBody>
                  <a:tcPr/>
                </a:tc>
                <a:tc>
                  <a:txBody>
                    <a:bodyPr/>
                    <a:lstStyle/>
                    <a:p>
                      <a:pPr algn="ctr"/>
                      <a:r>
                        <a:rPr lang="en-US" sz="1800" dirty="0"/>
                        <a:t>As%</a:t>
                      </a:r>
                    </a:p>
                  </a:txBody>
                  <a:tcPr/>
                </a:tc>
                <a:tc>
                  <a:txBody>
                    <a:bodyPr/>
                    <a:lstStyle/>
                    <a:p>
                      <a:pPr algn="ctr"/>
                      <a:r>
                        <a:rPr lang="it-IT" sz="1800" dirty="0"/>
                        <a:t>Se%</a:t>
                      </a:r>
                      <a:endParaRPr lang="en-US" sz="1800" dirty="0"/>
                    </a:p>
                  </a:txBody>
                  <a:tcPr/>
                </a:tc>
                <a:tc>
                  <a:txBody>
                    <a:bodyPr/>
                    <a:lstStyle/>
                    <a:p>
                      <a:pPr algn="ctr"/>
                      <a:r>
                        <a:rPr lang="it-IT" sz="1800" dirty="0"/>
                        <a:t>In%</a:t>
                      </a:r>
                      <a:endParaRPr lang="en-US" sz="1800" dirty="0"/>
                    </a:p>
                  </a:txBody>
                  <a:tcPr/>
                </a:tc>
                <a:tc>
                  <a:txBody>
                    <a:bodyPr/>
                    <a:lstStyle/>
                    <a:p>
                      <a:pPr algn="ctr"/>
                      <a:r>
                        <a:rPr lang="en-US" sz="1800" dirty="0"/>
                        <a:t>Si%</a:t>
                      </a:r>
                    </a:p>
                  </a:txBody>
                  <a:tcPr/>
                </a:tc>
                <a:tc>
                  <a:txBody>
                    <a:bodyPr/>
                    <a:lstStyle/>
                    <a:p>
                      <a:pPr algn="ctr"/>
                      <a:r>
                        <a:rPr lang="it-IT" sz="1800" dirty="0"/>
                        <a:t>51</a:t>
                      </a:r>
                      <a:r>
                        <a:rPr lang="it-IT" sz="1800" baseline="0" dirty="0"/>
                        <a:t> WL </a:t>
                      </a:r>
                      <a:r>
                        <a:rPr lang="it-IT" sz="1800" baseline="0" dirty="0" err="1"/>
                        <a:t>etch</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dirty="0"/>
                        <a:t>1C</a:t>
                      </a:r>
                    </a:p>
                  </a:txBody>
                  <a:tcPr anchor="ctr"/>
                </a:tc>
                <a:tc>
                  <a:txBody>
                    <a:bodyPr/>
                    <a:lstStyle/>
                    <a:p>
                      <a:pPr algn="ctr"/>
                      <a:r>
                        <a:rPr lang="en-US" sz="1800" dirty="0"/>
                        <a:t>22 ver12</a:t>
                      </a:r>
                    </a:p>
                  </a:txBody>
                  <a:tcPr anchor="ctr"/>
                </a:tc>
                <a:tc>
                  <a:txBody>
                    <a:bodyPr/>
                    <a:lstStyle/>
                    <a:p>
                      <a:pPr algn="ctr"/>
                      <a:r>
                        <a:rPr lang="en-US" sz="1800" dirty="0"/>
                        <a:t>13</a:t>
                      </a:r>
                    </a:p>
                  </a:txBody>
                  <a:tcPr anchor="ctr"/>
                </a:tc>
                <a:tc>
                  <a:txBody>
                    <a:bodyPr/>
                    <a:lstStyle/>
                    <a:p>
                      <a:pPr algn="ctr"/>
                      <a:r>
                        <a:rPr lang="en-US" sz="1800" dirty="0"/>
                        <a:t>30.4</a:t>
                      </a:r>
                    </a:p>
                  </a:txBody>
                  <a:tcPr anchor="ctr"/>
                </a:tc>
                <a:tc>
                  <a:txBody>
                    <a:bodyPr/>
                    <a:lstStyle/>
                    <a:p>
                      <a:pPr algn="ctr"/>
                      <a:r>
                        <a:rPr lang="it-IT" sz="1800" dirty="0"/>
                        <a:t>48.6</a:t>
                      </a:r>
                      <a:endParaRPr lang="en-US" sz="1800" dirty="0"/>
                    </a:p>
                  </a:txBody>
                  <a:tcPr anchor="ctr"/>
                </a:tc>
                <a:tc>
                  <a:txBody>
                    <a:bodyPr/>
                    <a:lstStyle/>
                    <a:p>
                      <a:pPr algn="ctr"/>
                      <a:r>
                        <a:rPr lang="it-IT" sz="1800" dirty="0"/>
                        <a:t>2</a:t>
                      </a:r>
                      <a:endParaRPr lang="en-US" sz="1800" dirty="0"/>
                    </a:p>
                  </a:txBody>
                  <a:tcPr anchor="ctr"/>
                </a:tc>
                <a:tc>
                  <a:txBody>
                    <a:bodyPr/>
                    <a:lstStyle/>
                    <a:p>
                      <a:pPr algn="ctr"/>
                      <a:r>
                        <a:rPr lang="en-US" sz="1800" dirty="0"/>
                        <a:t>6</a:t>
                      </a:r>
                    </a:p>
                  </a:txBody>
                  <a:tcPr anchor="ctr"/>
                </a:tc>
                <a:tc>
                  <a:txBody>
                    <a:bodyPr/>
                    <a:lstStyle/>
                    <a:p>
                      <a:pPr algn="ctr"/>
                      <a:r>
                        <a:rPr lang="en-US" sz="1800" dirty="0"/>
                        <a:t>CD - -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5,</a:t>
                      </a:r>
                      <a:r>
                        <a:rPr lang="en-US" sz="1800" kern="1200" dirty="0">
                          <a:solidFill>
                            <a:srgbClr val="FF0000"/>
                          </a:solidFill>
                          <a:latin typeface="+mn-lt"/>
                          <a:ea typeface="+mn-ea"/>
                          <a:cs typeface="+mn-cs"/>
                        </a:rPr>
                        <a:t>14</a:t>
                      </a:r>
                      <a:r>
                        <a:rPr lang="en-US" sz="1800" kern="1200" dirty="0">
                          <a:solidFill>
                            <a:schemeClr val="dk1"/>
                          </a:solidFill>
                          <a:latin typeface="+mn-lt"/>
                          <a:ea typeface="+mn-ea"/>
                          <a:cs typeface="+mn-cs"/>
                        </a:rPr>
                        <a:t>,20</a:t>
                      </a:r>
                    </a:p>
                  </a:txBody>
                  <a:tcPr anchor="ctr"/>
                </a:tc>
                <a:extLst>
                  <a:ext uri="{0D108BD9-81ED-4DB2-BD59-A6C34878D82A}">
                    <a16:rowId xmlns:a16="http://schemas.microsoft.com/office/drawing/2014/main" val="10001"/>
                  </a:ext>
                </a:extLst>
              </a:tr>
              <a:tr h="389171">
                <a:tc>
                  <a:txBody>
                    <a:bodyPr/>
                    <a:lstStyle/>
                    <a:p>
                      <a:pPr algn="ctr"/>
                      <a:r>
                        <a:rPr lang="en-US" sz="18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50.4</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CD - - </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4</a:t>
                      </a:r>
                      <a:r>
                        <a:rPr lang="en-US" sz="1800" kern="1200" dirty="0">
                          <a:solidFill>
                            <a:schemeClr val="dk1"/>
                          </a:solidFill>
                          <a:latin typeface="+mn-lt"/>
                          <a:ea typeface="+mn-ea"/>
                          <a:cs typeface="+mn-cs"/>
                        </a:rPr>
                        <a:t>,</a:t>
                      </a:r>
                      <a:r>
                        <a:rPr lang="en-US" sz="1800" kern="1200" dirty="0">
                          <a:solidFill>
                            <a:srgbClr val="FF0000"/>
                          </a:solidFill>
                          <a:latin typeface="+mn-lt"/>
                          <a:ea typeface="+mn-ea"/>
                          <a:cs typeface="+mn-cs"/>
                        </a:rPr>
                        <a:t>12</a:t>
                      </a:r>
                      <a:r>
                        <a:rPr lang="en-US" sz="1800" kern="1200" dirty="0">
                          <a:solidFill>
                            <a:schemeClr val="dk1"/>
                          </a:solidFill>
                          <a:latin typeface="+mn-lt"/>
                          <a:ea typeface="+mn-ea"/>
                          <a:cs typeface="+mn-cs"/>
                        </a:rPr>
                        <a:t>,21,24</a:t>
                      </a:r>
                      <a:endParaRPr lang="en-US" sz="1800" kern="1200" dirty="0">
                        <a:solidFill>
                          <a:srgbClr val="FF0000"/>
                        </a:solidFill>
                        <a:latin typeface="+mn-lt"/>
                        <a:ea typeface="+mn-ea"/>
                        <a:cs typeface="+mn-cs"/>
                      </a:endParaRPr>
                    </a:p>
                  </a:txBody>
                  <a:tcPr anchor="ctr"/>
                </a:tc>
                <a:extLst>
                  <a:ext uri="{0D108BD9-81ED-4DB2-BD59-A6C34878D82A}">
                    <a16:rowId xmlns:a16="http://schemas.microsoft.com/office/drawing/2014/main" val="10002"/>
                  </a:ext>
                </a:extLst>
              </a:tr>
              <a:tr h="389171">
                <a:tc>
                  <a:txBody>
                    <a:bodyPr/>
                    <a:lstStyle/>
                    <a:p>
                      <a:pPr algn="ctr"/>
                      <a:r>
                        <a:rPr lang="en-US" sz="18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7</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CD - - </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6,13,</a:t>
                      </a:r>
                      <a:r>
                        <a:rPr lang="en-US" sz="1800" kern="1200" dirty="0">
                          <a:solidFill>
                            <a:srgbClr val="FF0000"/>
                          </a:solidFill>
                          <a:latin typeface="+mn-lt"/>
                          <a:ea typeface="+mn-ea"/>
                          <a:cs typeface="+mn-cs"/>
                        </a:rPr>
                        <a:t>18</a:t>
                      </a:r>
                    </a:p>
                  </a:txBody>
                  <a:tcPr anchor="ctr"/>
                </a:tc>
                <a:extLst>
                  <a:ext uri="{0D108BD9-81ED-4DB2-BD59-A6C34878D82A}">
                    <a16:rowId xmlns:a16="http://schemas.microsoft.com/office/drawing/2014/main" val="10003"/>
                  </a:ext>
                </a:extLst>
              </a:tr>
              <a:tr h="389171">
                <a:tc>
                  <a:txBody>
                    <a:bodyPr/>
                    <a:lstStyle/>
                    <a:p>
                      <a:pPr algn="ctr"/>
                      <a:r>
                        <a:rPr lang="en-US" sz="1800" dirty="0"/>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24.6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50.4</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9</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CD - - </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2</a:t>
                      </a:r>
                      <a:r>
                        <a:rPr lang="en-US" sz="1800" kern="1200" dirty="0">
                          <a:solidFill>
                            <a:schemeClr val="dk1"/>
                          </a:solidFill>
                          <a:latin typeface="+mn-lt"/>
                          <a:ea typeface="+mn-ea"/>
                          <a:cs typeface="+mn-cs"/>
                        </a:rPr>
                        <a:t>,9,16,23</a:t>
                      </a:r>
                      <a:endParaRPr lang="en-US" sz="1800" kern="1200" dirty="0">
                        <a:solidFill>
                          <a:srgbClr val="FF0000"/>
                        </a:solidFill>
                        <a:latin typeface="+mn-lt"/>
                        <a:ea typeface="+mn-ea"/>
                        <a:cs typeface="+mn-cs"/>
                      </a:endParaRPr>
                    </a:p>
                  </a:txBody>
                  <a:tcPr anchor="ctr"/>
                </a:tc>
                <a:extLst>
                  <a:ext uri="{0D108BD9-81ED-4DB2-BD59-A6C34878D82A}">
                    <a16:rowId xmlns:a16="http://schemas.microsoft.com/office/drawing/2014/main" val="10004"/>
                  </a:ext>
                </a:extLst>
              </a:tr>
              <a:tr h="389171">
                <a:tc>
                  <a:txBody>
                    <a:bodyPr/>
                    <a:lstStyle/>
                    <a:p>
                      <a:pPr algn="ctr"/>
                      <a:r>
                        <a:rPr lang="en-US" sz="1800" dirty="0"/>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21</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47.4</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9</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CD - - </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8</a:t>
                      </a:r>
                      <a:r>
                        <a:rPr lang="en-US" sz="1800" kern="1200" dirty="0">
                          <a:solidFill>
                            <a:schemeClr val="dk1"/>
                          </a:solidFill>
                          <a:latin typeface="+mn-lt"/>
                          <a:ea typeface="+mn-ea"/>
                          <a:cs typeface="+mn-cs"/>
                        </a:rPr>
                        <a:t>,11,19,25</a:t>
                      </a:r>
                    </a:p>
                  </a:txBody>
                  <a:tcPr anchor="ctr"/>
                </a:tc>
                <a:extLst>
                  <a:ext uri="{0D108BD9-81ED-4DB2-BD59-A6C34878D82A}">
                    <a16:rowId xmlns:a16="http://schemas.microsoft.com/office/drawing/2014/main" val="1261460152"/>
                  </a:ext>
                </a:extLst>
              </a:tr>
              <a:tr h="389171">
                <a:tc>
                  <a:txBody>
                    <a:bodyPr/>
                    <a:lstStyle/>
                    <a:p>
                      <a:pPr algn="ctr"/>
                      <a:r>
                        <a:rPr lang="en-US" sz="1800" dirty="0"/>
                        <a:t>6E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19.5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25.2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48.3</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7</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CD - -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7,</a:t>
                      </a:r>
                      <a:r>
                        <a:rPr lang="en-US" sz="1800" kern="1200" dirty="0">
                          <a:solidFill>
                            <a:srgbClr val="FF0000"/>
                          </a:solidFill>
                          <a:latin typeface="+mn-lt"/>
                          <a:ea typeface="+mn-ea"/>
                          <a:cs typeface="+mn-cs"/>
                        </a:rPr>
                        <a:t>17</a:t>
                      </a:r>
                      <a:r>
                        <a:rPr lang="en-US" sz="1800" kern="1200" dirty="0">
                          <a:solidFill>
                            <a:schemeClr val="dk1"/>
                          </a:solidFill>
                          <a:latin typeface="+mn-lt"/>
                          <a:ea typeface="+mn-ea"/>
                          <a:cs typeface="+mn-cs"/>
                        </a:rPr>
                        <a:t>,22</a:t>
                      </a:r>
                    </a:p>
                  </a:txBody>
                  <a:tcPr anchor="ctr"/>
                </a:tc>
                <a:extLst>
                  <a:ext uri="{0D108BD9-81ED-4DB2-BD59-A6C34878D82A}">
                    <a16:rowId xmlns:a16="http://schemas.microsoft.com/office/drawing/2014/main" val="2559666313"/>
                  </a:ext>
                </a:extLst>
              </a:tr>
              <a:tr h="389171">
                <a:tc>
                  <a:txBody>
                    <a:bodyPr/>
                    <a:lstStyle/>
                    <a:p>
                      <a:pPr algn="ctr"/>
                      <a:r>
                        <a:rPr lang="en-US" sz="1800" dirty="0"/>
                        <a:t>7E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50.4</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11</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CD - - </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1</a:t>
                      </a:r>
                      <a:r>
                        <a:rPr lang="en-US" sz="1800" kern="1200" dirty="0">
                          <a:solidFill>
                            <a:schemeClr val="dk1"/>
                          </a:solidFill>
                          <a:latin typeface="+mn-lt"/>
                          <a:ea typeface="+mn-ea"/>
                          <a:cs typeface="+mn-cs"/>
                        </a:rPr>
                        <a:t>,3,10,15</a:t>
                      </a:r>
                    </a:p>
                  </a:txBody>
                  <a:tcPr anchor="ctr"/>
                </a:tc>
                <a:extLst>
                  <a:ext uri="{0D108BD9-81ED-4DB2-BD59-A6C34878D82A}">
                    <a16:rowId xmlns:a16="http://schemas.microsoft.com/office/drawing/2014/main" val="3799986751"/>
                  </a:ext>
                </a:extLst>
              </a:tr>
            </a:tbl>
          </a:graphicData>
        </a:graphic>
      </p:graphicFrame>
    </p:spTree>
    <p:extLst>
      <p:ext uri="{BB962C8B-B14F-4D97-AF65-F5344CB8AC3E}">
        <p14:creationId xmlns:p14="http://schemas.microsoft.com/office/powerpoint/2010/main" val="21693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Param</a:t>
            </a:r>
            <a:r>
              <a:rPr lang="it-IT" dirty="0"/>
              <a:t> </a:t>
            </a:r>
            <a:r>
              <a:rPr lang="it-IT" dirty="0" err="1"/>
              <a:t>testing</a:t>
            </a:r>
            <a:r>
              <a:rPr lang="it-IT" dirty="0"/>
              <a:t>: R2R and C2C</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7" name="Text Placeholder 6"/>
          <p:cNvSpPr>
            <a:spLocks noGrp="1"/>
          </p:cNvSpPr>
          <p:nvPr>
            <p:ph type="body" sz="quarter" idx="14"/>
          </p:nvPr>
        </p:nvSpPr>
        <p:spPr/>
        <p:txBody>
          <a:bodyPr/>
          <a:lstStyle/>
          <a:p>
            <a:endParaRPr lang="en-US"/>
          </a:p>
        </p:txBody>
      </p:sp>
      <p:sp>
        <p:nvSpPr>
          <p:cNvPr id="10" name="Content Placeholder 4"/>
          <p:cNvSpPr txBox="1">
            <a:spLocks/>
          </p:cNvSpPr>
          <p:nvPr/>
        </p:nvSpPr>
        <p:spPr>
          <a:xfrm>
            <a:off x="6335486" y="1274111"/>
            <a:ext cx="5144385" cy="4418635"/>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400" dirty="0"/>
              <a:t>R2R</a:t>
            </a:r>
          </a:p>
          <a:p>
            <a:pPr lvl="1"/>
            <a:r>
              <a:rPr lang="en-US" sz="2000" dirty="0"/>
              <a:t>R2R leakage is good, some defectivity in 7E</a:t>
            </a:r>
          </a:p>
          <a:p>
            <a:pPr lvl="1"/>
            <a:endParaRPr lang="it-IT" sz="2000" dirty="0"/>
          </a:p>
          <a:p>
            <a:pPr lvl="1"/>
            <a:endParaRPr lang="it-IT" sz="2000" dirty="0"/>
          </a:p>
          <a:p>
            <a:pPr lvl="1"/>
            <a:endParaRPr lang="en-US" sz="2000" dirty="0"/>
          </a:p>
          <a:p>
            <a:r>
              <a:rPr lang="en-US" sz="2400" dirty="0"/>
              <a:t>C2C</a:t>
            </a:r>
          </a:p>
          <a:p>
            <a:pPr lvl="1"/>
            <a:r>
              <a:rPr lang="en-US" sz="2000" dirty="0"/>
              <a:t>C2C leakage is good, some defectivity in 1C</a:t>
            </a:r>
          </a:p>
          <a:p>
            <a:pPr lvl="1"/>
            <a:endParaRPr lang="en-US" sz="2400" dirty="0"/>
          </a:p>
        </p:txBody>
      </p:sp>
      <p:pic>
        <p:nvPicPr>
          <p:cNvPr id="17" name="Picture 16"/>
          <p:cNvPicPr>
            <a:picLocks noChangeAspect="1"/>
          </p:cNvPicPr>
          <p:nvPr/>
        </p:nvPicPr>
        <p:blipFill>
          <a:blip r:embed="rId2"/>
          <a:stretch>
            <a:fillRect/>
          </a:stretch>
        </p:blipFill>
        <p:spPr>
          <a:xfrm>
            <a:off x="1185216" y="3483428"/>
            <a:ext cx="3410109" cy="2333520"/>
          </a:xfrm>
          <a:prstGeom prst="rect">
            <a:avLst/>
          </a:prstGeom>
        </p:spPr>
      </p:pic>
      <p:pic>
        <p:nvPicPr>
          <p:cNvPr id="19" name="Picture 18"/>
          <p:cNvPicPr>
            <a:picLocks noChangeAspect="1"/>
          </p:cNvPicPr>
          <p:nvPr/>
        </p:nvPicPr>
        <p:blipFill>
          <a:blip r:embed="rId3"/>
          <a:stretch>
            <a:fillRect/>
          </a:stretch>
        </p:blipFill>
        <p:spPr>
          <a:xfrm>
            <a:off x="1048144" y="932313"/>
            <a:ext cx="3684341" cy="2509335"/>
          </a:xfrm>
          <a:prstGeom prst="rect">
            <a:avLst/>
          </a:prstGeom>
        </p:spPr>
      </p:pic>
    </p:spTree>
    <p:extLst>
      <p:ext uri="{BB962C8B-B14F-4D97-AF65-F5344CB8AC3E}">
        <p14:creationId xmlns:p14="http://schemas.microsoft.com/office/powerpoint/2010/main" val="56545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Param</a:t>
            </a:r>
            <a:r>
              <a:rPr lang="it-IT" dirty="0"/>
              <a:t> </a:t>
            </a:r>
            <a:r>
              <a:rPr lang="it-IT" dirty="0" err="1"/>
              <a:t>testing</a:t>
            </a:r>
            <a:r>
              <a:rPr lang="it-IT" dirty="0"/>
              <a:t>: C2R</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7" name="Text Placeholder 6"/>
          <p:cNvSpPr>
            <a:spLocks noGrp="1"/>
          </p:cNvSpPr>
          <p:nvPr>
            <p:ph type="body" sz="quarter" idx="14"/>
          </p:nvPr>
        </p:nvSpPr>
        <p:spPr/>
        <p:txBody>
          <a:bodyPr/>
          <a:lstStyle/>
          <a:p>
            <a:endParaRPr lang="en-US"/>
          </a:p>
        </p:txBody>
      </p:sp>
      <p:sp>
        <p:nvSpPr>
          <p:cNvPr id="10" name="Content Placeholder 4"/>
          <p:cNvSpPr txBox="1">
            <a:spLocks/>
          </p:cNvSpPr>
          <p:nvPr/>
        </p:nvSpPr>
        <p:spPr>
          <a:xfrm>
            <a:off x="1050305" y="5018000"/>
            <a:ext cx="10105905" cy="967998"/>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1600" dirty="0"/>
              <a:t>C2R </a:t>
            </a:r>
            <a:r>
              <a:rPr lang="en-US" sz="1400" dirty="0"/>
              <a:t>Leakage trend</a:t>
            </a:r>
          </a:p>
          <a:p>
            <a:pPr lvl="1"/>
            <a:r>
              <a:rPr lang="en-US" sz="1400" dirty="0"/>
              <a:t>Higher leakage on all the alloys</a:t>
            </a:r>
          </a:p>
          <a:p>
            <a:pPr lvl="1"/>
            <a:r>
              <a:rPr lang="en-US" sz="1400" dirty="0"/>
              <a:t>Some defectivity visible on group 7E</a:t>
            </a:r>
          </a:p>
          <a:p>
            <a:pPr lvl="1"/>
            <a:endParaRPr lang="en-US" sz="1600" dirty="0"/>
          </a:p>
        </p:txBody>
      </p:sp>
      <p:pic>
        <p:nvPicPr>
          <p:cNvPr id="3" name="Picture 2"/>
          <p:cNvPicPr>
            <a:picLocks noChangeAspect="1"/>
          </p:cNvPicPr>
          <p:nvPr/>
        </p:nvPicPr>
        <p:blipFill>
          <a:blip r:embed="rId2"/>
          <a:stretch>
            <a:fillRect/>
          </a:stretch>
        </p:blipFill>
        <p:spPr>
          <a:xfrm>
            <a:off x="3326311" y="1068522"/>
            <a:ext cx="5553891" cy="3813269"/>
          </a:xfrm>
          <a:prstGeom prst="rect">
            <a:avLst/>
          </a:prstGeom>
        </p:spPr>
      </p:pic>
    </p:spTree>
    <p:extLst>
      <p:ext uri="{BB962C8B-B14F-4D97-AF65-F5344CB8AC3E}">
        <p14:creationId xmlns:p14="http://schemas.microsoft.com/office/powerpoint/2010/main" val="398712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FF and OCL I-V </a:t>
            </a:r>
            <a:r>
              <a:rPr lang="it-IT" dirty="0" err="1"/>
              <a:t>curves</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7" name="Text Placeholder 6"/>
          <p:cNvSpPr>
            <a:spLocks noGrp="1"/>
          </p:cNvSpPr>
          <p:nvPr>
            <p:ph type="body" sz="quarter" idx="14"/>
          </p:nvPr>
        </p:nvSpPr>
        <p:spPr/>
        <p:txBody>
          <a:bodyPr/>
          <a:lstStyle/>
          <a:p>
            <a:endParaRPr lang="en-US"/>
          </a:p>
        </p:txBody>
      </p:sp>
      <p:sp>
        <p:nvSpPr>
          <p:cNvPr id="11" name="Content Placeholder 4"/>
          <p:cNvSpPr txBox="1">
            <a:spLocks/>
          </p:cNvSpPr>
          <p:nvPr/>
        </p:nvSpPr>
        <p:spPr>
          <a:xfrm>
            <a:off x="1048144" y="4677262"/>
            <a:ext cx="10863943" cy="1537607"/>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000" dirty="0"/>
              <a:t>FF in lowered by In addition, but then looks increasing for group 5E and 7E </a:t>
            </a:r>
          </a:p>
          <a:p>
            <a:r>
              <a:rPr lang="en-US" sz="2000" dirty="0"/>
              <a:t>OCL I-V are good</a:t>
            </a:r>
          </a:p>
          <a:p>
            <a:pPr lvl="1"/>
            <a:r>
              <a:rPr lang="en-US" sz="1600" dirty="0"/>
              <a:t>a clear trend is visible in the sub-threshold leakage</a:t>
            </a:r>
          </a:p>
        </p:txBody>
      </p:sp>
      <p:pic>
        <p:nvPicPr>
          <p:cNvPr id="3" name="Picture 2"/>
          <p:cNvPicPr>
            <a:picLocks noChangeAspect="1"/>
          </p:cNvPicPr>
          <p:nvPr/>
        </p:nvPicPr>
        <p:blipFill>
          <a:blip r:embed="rId2"/>
          <a:stretch>
            <a:fillRect/>
          </a:stretch>
        </p:blipFill>
        <p:spPr>
          <a:xfrm>
            <a:off x="678030" y="1080595"/>
            <a:ext cx="4579770" cy="3172732"/>
          </a:xfrm>
          <a:prstGeom prst="rect">
            <a:avLst/>
          </a:prstGeom>
        </p:spPr>
      </p:pic>
      <p:pic>
        <p:nvPicPr>
          <p:cNvPr id="4" name="Picture 3"/>
          <p:cNvPicPr>
            <a:picLocks noChangeAspect="1"/>
          </p:cNvPicPr>
          <p:nvPr/>
        </p:nvPicPr>
        <p:blipFill>
          <a:blip r:embed="rId3"/>
          <a:stretch>
            <a:fillRect/>
          </a:stretch>
        </p:blipFill>
        <p:spPr>
          <a:xfrm>
            <a:off x="6536326" y="1073275"/>
            <a:ext cx="4991645" cy="3135629"/>
          </a:xfrm>
          <a:prstGeom prst="rect">
            <a:avLst/>
          </a:prstGeom>
        </p:spPr>
      </p:pic>
    </p:spTree>
    <p:extLst>
      <p:ext uri="{BB962C8B-B14F-4D97-AF65-F5344CB8AC3E}">
        <p14:creationId xmlns:p14="http://schemas.microsoft.com/office/powerpoint/2010/main" val="1974068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Median Vth and Vth window</a:t>
            </a:r>
          </a:p>
        </p:txBody>
      </p:sp>
      <p:sp>
        <p:nvSpPr>
          <p:cNvPr id="3" name="Content Placeholder 2"/>
          <p:cNvSpPr>
            <a:spLocks noGrp="1"/>
          </p:cNvSpPr>
          <p:nvPr>
            <p:ph idx="1"/>
          </p:nvPr>
        </p:nvSpPr>
        <p:spPr>
          <a:xfrm>
            <a:off x="1185304" y="4517572"/>
            <a:ext cx="10375904" cy="859007"/>
          </a:xfrm>
        </p:spPr>
        <p:txBody>
          <a:bodyPr/>
          <a:lstStyle/>
          <a:p>
            <a:r>
              <a:rPr lang="en-US" dirty="0"/>
              <a:t>Median Vth and Vth window trend as expected</a:t>
            </a:r>
          </a:p>
          <a:p>
            <a:pPr lvl="1"/>
            <a:r>
              <a:rPr lang="en-US" dirty="0"/>
              <a:t>Higher In% and Ge% increases the FF and the Vth window </a:t>
            </a:r>
            <a:r>
              <a:rPr lang="en-US" dirty="0">
                <a:sym typeface="Wingdings" panose="05000000000000000000" pitchFamily="2" charset="2"/>
              </a:rPr>
              <a:t> Is it consistent with thermal stability?</a:t>
            </a:r>
          </a:p>
          <a:p>
            <a:pPr lvl="1"/>
            <a:r>
              <a:rPr lang="en-US" dirty="0">
                <a:sym typeface="Wingdings" panose="05000000000000000000" pitchFamily="2" charset="2"/>
              </a:rPr>
              <a:t>Low Vth is poorly modulated</a:t>
            </a:r>
            <a:endParaRPr lang="en-US" dirty="0"/>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6539628" y="1349532"/>
            <a:ext cx="5021580" cy="2750820"/>
          </a:xfrm>
          <a:prstGeom prst="rect">
            <a:avLst/>
          </a:prstGeom>
        </p:spPr>
      </p:pic>
      <p:pic>
        <p:nvPicPr>
          <p:cNvPr id="6" name="Picture 5"/>
          <p:cNvPicPr>
            <a:picLocks noChangeAspect="1"/>
          </p:cNvPicPr>
          <p:nvPr/>
        </p:nvPicPr>
        <p:blipFill>
          <a:blip r:embed="rId3"/>
          <a:stretch>
            <a:fillRect/>
          </a:stretch>
        </p:blipFill>
        <p:spPr>
          <a:xfrm>
            <a:off x="1185304" y="1349532"/>
            <a:ext cx="4549140" cy="2750820"/>
          </a:xfrm>
          <a:prstGeom prst="rect">
            <a:avLst/>
          </a:prstGeom>
        </p:spPr>
      </p:pic>
    </p:spTree>
    <p:extLst>
      <p:ext uri="{BB962C8B-B14F-4D97-AF65-F5344CB8AC3E}">
        <p14:creationId xmlns:p14="http://schemas.microsoft.com/office/powerpoint/2010/main" val="331907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distribution spread and SNR</a:t>
            </a:r>
          </a:p>
        </p:txBody>
      </p:sp>
      <p:sp>
        <p:nvSpPr>
          <p:cNvPr id="3" name="Content Placeholder 2"/>
          <p:cNvSpPr>
            <a:spLocks noGrp="1"/>
          </p:cNvSpPr>
          <p:nvPr>
            <p:ph idx="1"/>
          </p:nvPr>
        </p:nvSpPr>
        <p:spPr>
          <a:xfrm>
            <a:off x="1185304" y="4916548"/>
            <a:ext cx="10375904" cy="859007"/>
          </a:xfrm>
        </p:spPr>
        <p:txBody>
          <a:bodyPr/>
          <a:lstStyle/>
          <a:p>
            <a:r>
              <a:rPr lang="en-US" dirty="0"/>
              <a:t>In-SAG alloys has a general better sigma and SNR</a:t>
            </a:r>
          </a:p>
          <a:p>
            <a:r>
              <a:rPr lang="en-US" dirty="0"/>
              <a:t>5E looks the best for SNR</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643016" y="1320420"/>
            <a:ext cx="5730240" cy="3208020"/>
          </a:xfrm>
          <a:prstGeom prst="rect">
            <a:avLst/>
          </a:prstGeom>
        </p:spPr>
      </p:pic>
      <p:pic>
        <p:nvPicPr>
          <p:cNvPr id="6" name="Picture 5"/>
          <p:cNvPicPr>
            <a:picLocks noChangeAspect="1"/>
          </p:cNvPicPr>
          <p:nvPr/>
        </p:nvPicPr>
        <p:blipFill>
          <a:blip r:embed="rId3"/>
          <a:stretch>
            <a:fillRect/>
          </a:stretch>
        </p:blipFill>
        <p:spPr>
          <a:xfrm>
            <a:off x="6724106" y="1528748"/>
            <a:ext cx="5013960" cy="2743200"/>
          </a:xfrm>
          <a:prstGeom prst="rect">
            <a:avLst/>
          </a:prstGeom>
        </p:spPr>
      </p:pic>
    </p:spTree>
    <p:extLst>
      <p:ext uri="{BB962C8B-B14F-4D97-AF65-F5344CB8AC3E}">
        <p14:creationId xmlns:p14="http://schemas.microsoft.com/office/powerpoint/2010/main" val="3402864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programming Vth window</a:t>
            </a:r>
          </a:p>
        </p:txBody>
      </p:sp>
      <p:sp>
        <p:nvSpPr>
          <p:cNvPr id="3" name="Content Placeholder 2"/>
          <p:cNvSpPr>
            <a:spLocks noGrp="1"/>
          </p:cNvSpPr>
          <p:nvPr>
            <p:ph idx="1"/>
          </p:nvPr>
        </p:nvSpPr>
        <p:spPr>
          <a:xfrm>
            <a:off x="1185304" y="4853748"/>
            <a:ext cx="10375904" cy="859007"/>
          </a:xfrm>
        </p:spPr>
        <p:txBody>
          <a:bodyPr/>
          <a:lstStyle/>
          <a:p>
            <a:r>
              <a:rPr lang="en-US" dirty="0"/>
              <a:t>Programming Vth window trend as expected</a:t>
            </a:r>
          </a:p>
          <a:p>
            <a:pPr lvl="1"/>
            <a:r>
              <a:rPr lang="en-US" dirty="0"/>
              <a:t>Offset is very low and constant due to the CD - - 2-step WL etch</a:t>
            </a:r>
          </a:p>
          <a:p>
            <a:pPr lvl="1"/>
            <a:r>
              <a:rPr lang="en-US" dirty="0"/>
              <a:t>Clear programming Vth window increasing with In% and Ge%</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7" name="Text Placeholder 6"/>
          <p:cNvSpPr>
            <a:spLocks noGrp="1"/>
          </p:cNvSpPr>
          <p:nvPr>
            <p:ph type="body" sz="quarter" idx="14"/>
          </p:nvPr>
        </p:nvSpPr>
        <p:spPr/>
        <p:txBody>
          <a:bodyPr/>
          <a:lstStyle/>
          <a:p>
            <a:endParaRPr lang="en-US"/>
          </a:p>
        </p:txBody>
      </p:sp>
      <p:pic>
        <p:nvPicPr>
          <p:cNvPr id="6" name="Picture 5"/>
          <p:cNvPicPr>
            <a:picLocks noChangeAspect="1"/>
          </p:cNvPicPr>
          <p:nvPr/>
        </p:nvPicPr>
        <p:blipFill>
          <a:blip r:embed="rId2"/>
          <a:stretch>
            <a:fillRect/>
          </a:stretch>
        </p:blipFill>
        <p:spPr>
          <a:xfrm>
            <a:off x="2896688" y="1175656"/>
            <a:ext cx="6236426" cy="3432895"/>
          </a:xfrm>
          <a:prstGeom prst="rect">
            <a:avLst/>
          </a:prstGeom>
        </p:spPr>
      </p:pic>
    </p:spTree>
    <p:extLst>
      <p:ext uri="{BB962C8B-B14F-4D97-AF65-F5344CB8AC3E}">
        <p14:creationId xmlns:p14="http://schemas.microsoft.com/office/powerpoint/2010/main" val="2180908999"/>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E4F914D575F72541862017C283C1A683" ma:contentTypeVersion="0" ma:contentTypeDescription="Create a new document." ma:contentTypeScope="" ma:versionID="fcf3eee288866f8e15376f02ab29015f">
  <xsd:schema xmlns:xsd="http://www.w3.org/2001/XMLSchema" xmlns:xs="http://www.w3.org/2001/XMLSchema" xmlns:p="http://schemas.microsoft.com/office/2006/metadata/properties" xmlns:ns2="7befb21b-f332-4481-b48b-bc2c81cc1303" targetNamespace="http://schemas.microsoft.com/office/2006/metadata/properties" ma:root="true" ma:fieldsID="d45deb9382f7010d65fefdf87e252db7" ns2:_="">
    <xsd:import namespace="7befb21b-f332-4481-b48b-bc2c81cc1303"/>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efb21b-f332-4481-b48b-bc2c81cc130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1C3D0C-0F6D-4B6D-9856-ED4BB98F3AD9}"/>
</file>

<file path=customXml/itemProps2.xml><?xml version="1.0" encoding="utf-8"?>
<ds:datastoreItem xmlns:ds="http://schemas.openxmlformats.org/officeDocument/2006/customXml" ds:itemID="{64266BB0-8DC7-4598-8491-156BD2E43FD2}"/>
</file>

<file path=customXml/itemProps3.xml><?xml version="1.0" encoding="utf-8"?>
<ds:datastoreItem xmlns:ds="http://schemas.openxmlformats.org/officeDocument/2006/customXml" ds:itemID="{6FC0E4E1-7E65-4368-B444-391905638176}"/>
</file>

<file path=customXml/itemProps4.xml><?xml version="1.0" encoding="utf-8"?>
<ds:datastoreItem xmlns:ds="http://schemas.openxmlformats.org/officeDocument/2006/customXml" ds:itemID="{C6DC58E4-EFBB-4933-B8DF-F1F649041A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efb21b-f332-4481-b48b-bc2c81cc13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Corporate (16x9 aspect ratio)</Template>
  <TotalTime>0</TotalTime>
  <Words>334</Words>
  <Application>Microsoft Office PowerPoint</Application>
  <PresentationFormat>Widescreen</PresentationFormat>
  <Paragraphs>117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Segoe UI</vt:lpstr>
      <vt:lpstr>Segoe UI Semibold</vt:lpstr>
      <vt:lpstr>Wingdings</vt:lpstr>
      <vt:lpstr>Micron Nov-2015</vt:lpstr>
      <vt:lpstr>SSM A0 K* camp In-SAG -  0024692.003</vt:lpstr>
      <vt:lpstr>SSM A0 K* camp In-SAG -  0024692.003 </vt:lpstr>
      <vt:lpstr>Lot trials</vt:lpstr>
      <vt:lpstr>Param testing: R2R and C2C</vt:lpstr>
      <vt:lpstr>Param testing: C2R</vt:lpstr>
      <vt:lpstr>FF and OCL I-V curves</vt:lpstr>
      <vt:lpstr>2xCMOS data: Median Vth and Vth window</vt:lpstr>
      <vt:lpstr>2xCMOS data: distribution spread and SNR</vt:lpstr>
      <vt:lpstr>2xCMOS data: programming Vth window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4x3 PPT Template</dc:title>
  <dc:creator/>
  <cp:lastModifiedBy/>
  <cp:revision>1</cp:revision>
  <dcterms:created xsi:type="dcterms:W3CDTF">2015-10-15T20:06:16Z</dcterms:created>
  <dcterms:modified xsi:type="dcterms:W3CDTF">2018-02-02T15:41:24Z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lc_DocIdItemGuid">
    <vt:lpwstr>6e04d748-1d7a-4e92-85d9-cc60e1f970b4</vt:lpwstr>
  </property>
  <property fmtid="{D5CDD505-2E9C-101B-9397-08002B2CF9AE}" pid="4" name="CRCTerms">
    <vt:lpwstr>26;#Corporate PPTX Template|ba00464a-8f52-4532-b736-ef3f974243a8</vt:lpwstr>
  </property>
</Properties>
</file>