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17"/>
  </p:notesMasterIdLst>
  <p:sldIdLst>
    <p:sldId id="300" r:id="rId2"/>
    <p:sldId id="263" r:id="rId3"/>
    <p:sldId id="320" r:id="rId4"/>
    <p:sldId id="301" r:id="rId5"/>
    <p:sldId id="321" r:id="rId6"/>
    <p:sldId id="322" r:id="rId7"/>
    <p:sldId id="302" r:id="rId8"/>
    <p:sldId id="319" r:id="rId9"/>
    <p:sldId id="303" r:id="rId10"/>
    <p:sldId id="323" r:id="rId11"/>
    <p:sldId id="314" r:id="rId12"/>
    <p:sldId id="305" r:id="rId13"/>
    <p:sldId id="315" r:id="rId14"/>
    <p:sldId id="316" r:id="rId15"/>
    <p:sldId id="28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81" autoAdjust="0"/>
  </p:normalViewPr>
  <p:slideViewPr>
    <p:cSldViewPr snapToGrid="0">
      <p:cViewPr varScale="1">
        <p:scale>
          <a:sx n="82" d="100"/>
          <a:sy n="82" d="100"/>
        </p:scale>
        <p:origin x="180" y="336"/>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D8B81C-4B36-428D-A864-260E234998BA}" type="slidenum">
              <a:rPr lang="en-US" smtClean="0"/>
              <a:t>2</a:t>
            </a:fld>
            <a:endParaRPr lang="en-US"/>
          </a:p>
        </p:txBody>
      </p:sp>
    </p:spTree>
    <p:extLst>
      <p:ext uri="{BB962C8B-B14F-4D97-AF65-F5344CB8AC3E}">
        <p14:creationId xmlns:p14="http://schemas.microsoft.com/office/powerpoint/2010/main" val="8507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February 1,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February 1,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February 1,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February 1,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February 1, 2018</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February 1, 2018</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February 1,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February 1,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edcfab4.micron.com/fab4/RCP001/CHAR/3DXP_20S/3DXP_20S_MICRON_AND_JDP/S26A%20SSM%20Lot%209793612.003%20Final%20Param.jrp"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edcfab4.micron.com/fab4/RCP001/_layouts/15/DocIdRedir.aspx?ID=6H4ASHP5DEEU-2066537420-74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11102098" cy="1734724"/>
          </a:xfrm>
        </p:spPr>
        <p:txBody>
          <a:bodyPr>
            <a:normAutofit/>
          </a:bodyPr>
          <a:lstStyle/>
          <a:p>
            <a:r>
              <a:rPr lang="en-US" sz="4400" dirty="0">
                <a:solidFill>
                  <a:schemeClr val="tx2"/>
                </a:solidFill>
              </a:rPr>
              <a:t>S26A SSM Lots Param Trend</a:t>
            </a:r>
          </a:p>
        </p:txBody>
      </p:sp>
      <p:sp>
        <p:nvSpPr>
          <p:cNvPr id="5" name="Text Placeholder 4"/>
          <p:cNvSpPr>
            <a:spLocks noGrp="1"/>
          </p:cNvSpPr>
          <p:nvPr>
            <p:ph type="body" sz="quarter" idx="12"/>
          </p:nvPr>
        </p:nvSpPr>
        <p:spPr/>
        <p:txBody>
          <a:bodyPr>
            <a:normAutofit/>
          </a:bodyPr>
          <a:lstStyle/>
          <a:p>
            <a:r>
              <a:rPr lang="en-US" sz="2000" dirty="0"/>
              <a:t>Jie Liao</a:t>
            </a:r>
          </a:p>
          <a:p>
            <a:r>
              <a:rPr lang="en-US" sz="2000" dirty="0"/>
              <a:t>Jan/31/2018</a:t>
            </a:r>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MM C2C @3.6V</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8" name="Picture 7"/>
          <p:cNvPicPr>
            <a:picLocks noChangeAspect="1"/>
          </p:cNvPicPr>
          <p:nvPr/>
        </p:nvPicPr>
        <p:blipFill>
          <a:blip r:embed="rId2"/>
          <a:stretch>
            <a:fillRect/>
          </a:stretch>
        </p:blipFill>
        <p:spPr>
          <a:xfrm>
            <a:off x="-61055" y="1001366"/>
            <a:ext cx="11846656" cy="3945622"/>
          </a:xfrm>
          <a:prstGeom prst="rect">
            <a:avLst/>
          </a:prstGeom>
        </p:spPr>
      </p:pic>
      <p:pic>
        <p:nvPicPr>
          <p:cNvPr id="9" name="Picture 8"/>
          <p:cNvPicPr>
            <a:picLocks noChangeAspect="1"/>
          </p:cNvPicPr>
          <p:nvPr/>
        </p:nvPicPr>
        <p:blipFill rotWithShape="1">
          <a:blip r:embed="rId3"/>
          <a:srcRect r="17650"/>
          <a:stretch/>
        </p:blipFill>
        <p:spPr>
          <a:xfrm>
            <a:off x="10245970" y="266700"/>
            <a:ext cx="1946030" cy="1354057"/>
          </a:xfrm>
          <a:prstGeom prst="rect">
            <a:avLst/>
          </a:prstGeom>
        </p:spPr>
      </p:pic>
      <p:sp>
        <p:nvSpPr>
          <p:cNvPr id="10" name="TextBox 9"/>
          <p:cNvSpPr txBox="1"/>
          <p:nvPr/>
        </p:nvSpPr>
        <p:spPr>
          <a:xfrm>
            <a:off x="0" y="4889079"/>
            <a:ext cx="94488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Lot-to-lot &amp; W2W variation; overall SSM lots have more shorts at wafer mid/edge, 0170032.003 shows significant shorts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0057102.003 6E (Alloy #20) shows higher</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0173982.013 E groups (K* alloy) has less shorts &amp; tighter distribution compared with 1C</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0176312.003 3E&amp;4E (BL no </a:t>
            </a:r>
            <a:r>
              <a:rPr lang="en-US" sz="1600" dirty="0" err="1">
                <a:solidFill>
                  <a:srgbClr val="0000FF"/>
                </a:solidFill>
                <a:latin typeface="Segoe UI" panose="020B0502040204020203" pitchFamily="34" charset="0"/>
                <a:cs typeface="Segoe UI" panose="020B0502040204020203" pitchFamily="34" charset="0"/>
              </a:rPr>
              <a:t>WSiN</a:t>
            </a:r>
            <a:r>
              <a:rPr lang="en-US" sz="1600" dirty="0">
                <a:solidFill>
                  <a:srgbClr val="0000FF"/>
                </a:solidFill>
                <a:latin typeface="Segoe UI" panose="020B0502040204020203" pitchFamily="34" charset="0"/>
                <a:cs typeface="Segoe UI" panose="020B0502040204020203" pitchFamily="34" charset="0"/>
              </a:rPr>
              <a:t> groups) &amp; .013 3E (no lamina etch op2) have more shorts</a:t>
            </a:r>
          </a:p>
        </p:txBody>
      </p:sp>
      <p:pic>
        <p:nvPicPr>
          <p:cNvPr id="3" name="Picture 2"/>
          <p:cNvPicPr>
            <a:picLocks noChangeAspect="1"/>
          </p:cNvPicPr>
          <p:nvPr/>
        </p:nvPicPr>
        <p:blipFill>
          <a:blip r:embed="rId4"/>
          <a:stretch>
            <a:fillRect/>
          </a:stretch>
        </p:blipFill>
        <p:spPr>
          <a:xfrm>
            <a:off x="9129458" y="4749800"/>
            <a:ext cx="3007623" cy="2133066"/>
          </a:xfrm>
          <a:prstGeom prst="rect">
            <a:avLst/>
          </a:prstGeom>
        </p:spPr>
      </p:pic>
    </p:spTree>
    <p:extLst>
      <p:ext uri="{BB962C8B-B14F-4D97-AF65-F5344CB8AC3E}">
        <p14:creationId xmlns:p14="http://schemas.microsoft.com/office/powerpoint/2010/main" val="20536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MM C2R Cap@0.8V</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dirty="0"/>
              <a:t>|  Micron Confidential</a:t>
            </a:r>
          </a:p>
        </p:txBody>
      </p:sp>
      <p:sp>
        <p:nvSpPr>
          <p:cNvPr id="15" name="TextBox 14"/>
          <p:cNvSpPr txBox="1"/>
          <p:nvPr/>
        </p:nvSpPr>
        <p:spPr>
          <a:xfrm>
            <a:off x="493486" y="5196741"/>
            <a:ext cx="1153124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All the lots/splits with K* alloy or SDv16  have higher C2R Cap</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0176312.013 2E &amp; 3E with K* alloy#6 have higher C2R Cap; 3E with no lamina etch op2 shows further higher</a:t>
            </a:r>
          </a:p>
        </p:txBody>
      </p:sp>
      <p:pic>
        <p:nvPicPr>
          <p:cNvPr id="3" name="Picture 2"/>
          <p:cNvPicPr>
            <a:picLocks noChangeAspect="1"/>
          </p:cNvPicPr>
          <p:nvPr/>
        </p:nvPicPr>
        <p:blipFill>
          <a:blip r:embed="rId2"/>
          <a:stretch>
            <a:fillRect/>
          </a:stretch>
        </p:blipFill>
        <p:spPr>
          <a:xfrm>
            <a:off x="0" y="1000661"/>
            <a:ext cx="12024735" cy="3985171"/>
          </a:xfrm>
          <a:prstGeom prst="rect">
            <a:avLst/>
          </a:prstGeom>
        </p:spPr>
      </p:pic>
      <p:pic>
        <p:nvPicPr>
          <p:cNvPr id="14" name="Picture 13"/>
          <p:cNvPicPr>
            <a:picLocks noChangeAspect="1"/>
          </p:cNvPicPr>
          <p:nvPr/>
        </p:nvPicPr>
        <p:blipFill rotWithShape="1">
          <a:blip r:embed="rId3"/>
          <a:srcRect r="17650"/>
          <a:stretch/>
        </p:blipFill>
        <p:spPr>
          <a:xfrm>
            <a:off x="10042498" y="497364"/>
            <a:ext cx="2149502" cy="1495634"/>
          </a:xfrm>
          <a:prstGeom prst="rect">
            <a:avLst/>
          </a:prstGeom>
        </p:spPr>
      </p:pic>
      <p:sp>
        <p:nvSpPr>
          <p:cNvPr id="9" name="Rectangle: Rounded Corners 8"/>
          <p:cNvSpPr/>
          <p:nvPr/>
        </p:nvSpPr>
        <p:spPr>
          <a:xfrm>
            <a:off x="3467100" y="1676401"/>
            <a:ext cx="6575398" cy="898232"/>
          </a:xfrm>
          <a:prstGeom prst="roundRect">
            <a:avLst/>
          </a:pr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pic>
        <p:nvPicPr>
          <p:cNvPr id="16" name="Picture 15"/>
          <p:cNvPicPr/>
          <p:nvPr/>
        </p:nvPicPr>
        <p:blipFill rotWithShape="1">
          <a:blip r:embed="rId4"/>
          <a:srcRect t="38352" r="46471"/>
          <a:stretch/>
        </p:blipFill>
        <p:spPr>
          <a:xfrm>
            <a:off x="4387850" y="5912611"/>
            <a:ext cx="5200650" cy="945389"/>
          </a:xfrm>
          <a:prstGeom prst="rect">
            <a:avLst/>
          </a:prstGeom>
        </p:spPr>
      </p:pic>
    </p:spTree>
    <p:extLst>
      <p:ext uri="{BB962C8B-B14F-4D97-AF65-F5344CB8AC3E}">
        <p14:creationId xmlns:p14="http://schemas.microsoft.com/office/powerpoint/2010/main" val="272435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Vertical MM Lkg@3.6V </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12</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3" name="Picture 2"/>
          <p:cNvPicPr>
            <a:picLocks noChangeAspect="1"/>
          </p:cNvPicPr>
          <p:nvPr/>
        </p:nvPicPr>
        <p:blipFill>
          <a:blip r:embed="rId2"/>
          <a:stretch>
            <a:fillRect/>
          </a:stretch>
        </p:blipFill>
        <p:spPr>
          <a:xfrm>
            <a:off x="-1" y="976044"/>
            <a:ext cx="12192001" cy="4060641"/>
          </a:xfrm>
          <a:prstGeom prst="rect">
            <a:avLst/>
          </a:prstGeom>
        </p:spPr>
      </p:pic>
      <p:pic>
        <p:nvPicPr>
          <p:cNvPr id="13" name="Picture 12"/>
          <p:cNvPicPr>
            <a:picLocks noChangeAspect="1"/>
          </p:cNvPicPr>
          <p:nvPr/>
        </p:nvPicPr>
        <p:blipFill rotWithShape="1">
          <a:blip r:embed="rId3"/>
          <a:srcRect r="17650"/>
          <a:stretch/>
        </p:blipFill>
        <p:spPr>
          <a:xfrm>
            <a:off x="10042498" y="497364"/>
            <a:ext cx="2149502" cy="1495634"/>
          </a:xfrm>
          <a:prstGeom prst="rect">
            <a:avLst/>
          </a:prstGeom>
        </p:spPr>
      </p:pic>
      <p:sp>
        <p:nvSpPr>
          <p:cNvPr id="15" name="TextBox 14"/>
          <p:cNvSpPr txBox="1"/>
          <p:nvPr/>
        </p:nvSpPr>
        <p:spPr>
          <a:xfrm>
            <a:off x="493486" y="5099866"/>
            <a:ext cx="1153124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All the lots/splits with K* alloy process have higher C2R </a:t>
            </a:r>
            <a:r>
              <a:rPr lang="en-US" sz="1600" dirty="0" err="1">
                <a:solidFill>
                  <a:srgbClr val="0000FF"/>
                </a:solidFill>
                <a:latin typeface="Segoe UI" panose="020B0502040204020203" pitchFamily="34" charset="0"/>
                <a:cs typeface="Segoe UI" panose="020B0502040204020203" pitchFamily="34" charset="0"/>
              </a:rPr>
              <a:t>Lkg</a:t>
            </a:r>
            <a:r>
              <a:rPr lang="en-US" sz="1600" dirty="0">
                <a:solidFill>
                  <a:srgbClr val="0000FF"/>
                </a:solidFill>
                <a:latin typeface="Segoe UI" panose="020B0502040204020203" pitchFamily="34" charset="0"/>
                <a:cs typeface="Segoe UI" panose="020B0502040204020203" pitchFamily="34" charset="0"/>
              </a:rPr>
              <a:t>; alloy #16&amp; #20 show even higher with larger variation</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0170032.003 3E &amp; 4E (without 5A </a:t>
            </a:r>
            <a:r>
              <a:rPr lang="en-US" sz="1600" dirty="0" err="1">
                <a:solidFill>
                  <a:srgbClr val="0000FF"/>
                </a:solidFill>
                <a:latin typeface="Segoe UI" panose="020B0502040204020203" pitchFamily="34" charset="0"/>
                <a:cs typeface="Segoe UI" panose="020B0502040204020203" pitchFamily="34" charset="0"/>
              </a:rPr>
              <a:t>AlOx</a:t>
            </a:r>
            <a:r>
              <a:rPr lang="en-US" sz="1600" dirty="0">
                <a:solidFill>
                  <a:srgbClr val="0000FF"/>
                </a:solidFill>
                <a:latin typeface="Segoe UI" panose="020B0502040204020203" pitchFamily="34" charset="0"/>
                <a:cs typeface="Segoe UI" panose="020B0502040204020203" pitchFamily="34" charset="0"/>
              </a:rPr>
              <a:t>) show higher </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0176312.013 2E alloy #6 with no lamina etch op1 shows higher</a:t>
            </a:r>
          </a:p>
        </p:txBody>
      </p:sp>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8392535" y="5515365"/>
            <a:ext cx="3632200" cy="1447629"/>
          </a:xfrm>
          <a:prstGeom prst="rect">
            <a:avLst/>
          </a:prstGeom>
        </p:spPr>
      </p:pic>
      <p:sp>
        <p:nvSpPr>
          <p:cNvPr id="18" name="TextBox 17"/>
          <p:cNvSpPr txBox="1"/>
          <p:nvPr/>
        </p:nvSpPr>
        <p:spPr>
          <a:xfrm>
            <a:off x="3313708" y="1364601"/>
            <a:ext cx="979755" cy="307777"/>
          </a:xfrm>
          <a:prstGeom prst="rect">
            <a:avLst/>
          </a:prstGeom>
          <a:noFill/>
        </p:spPr>
        <p:txBody>
          <a:bodyPr wrap="none" rtlCol="0">
            <a:spAutoFit/>
          </a:bodyPr>
          <a:lstStyle/>
          <a:p>
            <a:r>
              <a:rPr lang="en-US" sz="1400" b="1" dirty="0">
                <a:solidFill>
                  <a:schemeClr val="accent1">
                    <a:lumMod val="50000"/>
                  </a:schemeClr>
                </a:solidFill>
                <a:latin typeface="Segoe UI" panose="020B0502040204020203" pitchFamily="34" charset="0"/>
                <a:cs typeface="Segoe UI" panose="020B0502040204020203" pitchFamily="34" charset="0"/>
              </a:rPr>
              <a:t>Alloy #16</a:t>
            </a:r>
          </a:p>
        </p:txBody>
      </p:sp>
      <p:cxnSp>
        <p:nvCxnSpPr>
          <p:cNvPr id="19" name="Straight Arrow Connector 18"/>
          <p:cNvCxnSpPr/>
          <p:nvPr/>
        </p:nvCxnSpPr>
        <p:spPr>
          <a:xfrm>
            <a:off x="4165518" y="1634995"/>
            <a:ext cx="314700" cy="42594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69279" y="1395378"/>
            <a:ext cx="979755" cy="307777"/>
          </a:xfrm>
          <a:prstGeom prst="rect">
            <a:avLst/>
          </a:prstGeom>
          <a:noFill/>
        </p:spPr>
        <p:txBody>
          <a:bodyPr wrap="none" rtlCol="0">
            <a:spAutoFit/>
          </a:bodyPr>
          <a:lstStyle/>
          <a:p>
            <a:r>
              <a:rPr lang="en-US" sz="1400" b="1" dirty="0">
                <a:solidFill>
                  <a:schemeClr val="accent1">
                    <a:lumMod val="50000"/>
                  </a:schemeClr>
                </a:solidFill>
                <a:latin typeface="Segoe UI" panose="020B0502040204020203" pitchFamily="34" charset="0"/>
                <a:cs typeface="Segoe UI" panose="020B0502040204020203" pitchFamily="34" charset="0"/>
              </a:rPr>
              <a:t>Alloy #20</a:t>
            </a:r>
          </a:p>
        </p:txBody>
      </p:sp>
      <p:cxnSp>
        <p:nvCxnSpPr>
          <p:cNvPr id="21" name="Straight Arrow Connector 20"/>
          <p:cNvCxnSpPr/>
          <p:nvPr/>
        </p:nvCxnSpPr>
        <p:spPr>
          <a:xfrm>
            <a:off x="5219081" y="1634995"/>
            <a:ext cx="293416" cy="42594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1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OCL EMB FF &amp; SF</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3" name="Picture 2"/>
          <p:cNvPicPr>
            <a:picLocks noChangeAspect="1"/>
          </p:cNvPicPr>
          <p:nvPr/>
        </p:nvPicPr>
        <p:blipFill>
          <a:blip r:embed="rId2"/>
          <a:stretch>
            <a:fillRect/>
          </a:stretch>
        </p:blipFill>
        <p:spPr>
          <a:xfrm>
            <a:off x="7256" y="932313"/>
            <a:ext cx="8688987" cy="5824087"/>
          </a:xfrm>
          <a:prstGeom prst="rect">
            <a:avLst/>
          </a:prstGeom>
        </p:spPr>
      </p:pic>
      <p:pic>
        <p:nvPicPr>
          <p:cNvPr id="11" name="Picture 10"/>
          <p:cNvPicPr>
            <a:picLocks noChangeAspect="1"/>
          </p:cNvPicPr>
          <p:nvPr/>
        </p:nvPicPr>
        <p:blipFill rotWithShape="1">
          <a:blip r:embed="rId3"/>
          <a:srcRect r="17650"/>
          <a:stretch/>
        </p:blipFill>
        <p:spPr>
          <a:xfrm>
            <a:off x="8123861" y="932313"/>
            <a:ext cx="2149502" cy="1495634"/>
          </a:xfrm>
          <a:prstGeom prst="rect">
            <a:avLst/>
          </a:prstGeom>
        </p:spPr>
      </p:pic>
      <p:sp>
        <p:nvSpPr>
          <p:cNvPr id="12" name="TextBox 11"/>
          <p:cNvSpPr txBox="1"/>
          <p:nvPr/>
        </p:nvSpPr>
        <p:spPr>
          <a:xfrm>
            <a:off x="8696243" y="3176370"/>
            <a:ext cx="349575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Lot-to-lot, W2W variations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0176312.013 2E alloy #6 with no lamina etch op1 shows bad data</a:t>
            </a:r>
          </a:p>
          <a:p>
            <a:pPr marL="285750" indent="-285750">
              <a:buFont typeface="Arial" panose="020B0604020202020204" pitchFamily="34" charset="0"/>
              <a:buChar char="•"/>
            </a:pPr>
            <a:r>
              <a:rPr lang="en-US" sz="1600" dirty="0" err="1">
                <a:solidFill>
                  <a:srgbClr val="0000FF"/>
                </a:solidFill>
                <a:latin typeface="Segoe UI" panose="020B0502040204020203" pitchFamily="34" charset="0"/>
                <a:cs typeface="Segoe UI" panose="020B0502040204020203" pitchFamily="34" charset="0"/>
              </a:rPr>
              <a:t>Pls</a:t>
            </a:r>
            <a:r>
              <a:rPr lang="en-US" sz="1600" dirty="0">
                <a:solidFill>
                  <a:srgbClr val="0000FF"/>
                </a:solidFill>
                <a:latin typeface="Segoe UI" panose="020B0502040204020203" pitchFamily="34" charset="0"/>
                <a:cs typeface="Segoe UI" panose="020B0502040204020203" pitchFamily="34" charset="0"/>
              </a:rPr>
              <a:t> note OCL </a:t>
            </a:r>
            <a:r>
              <a:rPr lang="en-US" sz="1600" dirty="0" err="1">
                <a:solidFill>
                  <a:srgbClr val="0000FF"/>
                </a:solidFill>
                <a:latin typeface="Segoe UI" panose="020B0502040204020203" pitchFamily="34" charset="0"/>
                <a:cs typeface="Segoe UI" panose="020B0502040204020203" pitchFamily="34" charset="0"/>
              </a:rPr>
              <a:t>Vt</a:t>
            </a:r>
            <a:r>
              <a:rPr lang="en-US" sz="1600" dirty="0">
                <a:solidFill>
                  <a:srgbClr val="0000FF"/>
                </a:solidFill>
                <a:latin typeface="Segoe UI" panose="020B0502040204020203" pitchFamily="34" charset="0"/>
                <a:cs typeface="Segoe UI" panose="020B0502040204020203" pitchFamily="34" charset="0"/>
              </a:rPr>
              <a:t> is just for reference, not that accurate</a:t>
            </a:r>
          </a:p>
        </p:txBody>
      </p:sp>
    </p:spTree>
    <p:extLst>
      <p:ext uri="{BB962C8B-B14F-4D97-AF65-F5344CB8AC3E}">
        <p14:creationId xmlns:p14="http://schemas.microsoft.com/office/powerpoint/2010/main" val="41142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OCL EMB SET &amp; RESET</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14</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3" name="Picture 2"/>
          <p:cNvPicPr>
            <a:picLocks noChangeAspect="1"/>
          </p:cNvPicPr>
          <p:nvPr/>
        </p:nvPicPr>
        <p:blipFill>
          <a:blip r:embed="rId2"/>
          <a:stretch>
            <a:fillRect/>
          </a:stretch>
        </p:blipFill>
        <p:spPr>
          <a:xfrm>
            <a:off x="0" y="932312"/>
            <a:ext cx="8865020" cy="2982139"/>
          </a:xfrm>
          <a:prstGeom prst="rect">
            <a:avLst/>
          </a:prstGeom>
        </p:spPr>
      </p:pic>
      <p:pic>
        <p:nvPicPr>
          <p:cNvPr id="10" name="Picture 9"/>
          <p:cNvPicPr>
            <a:picLocks noChangeAspect="1"/>
          </p:cNvPicPr>
          <p:nvPr/>
        </p:nvPicPr>
        <p:blipFill>
          <a:blip r:embed="rId3"/>
          <a:stretch>
            <a:fillRect/>
          </a:stretch>
        </p:blipFill>
        <p:spPr>
          <a:xfrm>
            <a:off x="0" y="3875861"/>
            <a:ext cx="8865020" cy="2982139"/>
          </a:xfrm>
          <a:prstGeom prst="rect">
            <a:avLst/>
          </a:prstGeom>
        </p:spPr>
      </p:pic>
      <p:pic>
        <p:nvPicPr>
          <p:cNvPr id="13" name="Picture 12"/>
          <p:cNvPicPr>
            <a:picLocks noChangeAspect="1"/>
          </p:cNvPicPr>
          <p:nvPr/>
        </p:nvPicPr>
        <p:blipFill rotWithShape="1">
          <a:blip r:embed="rId4"/>
          <a:srcRect r="17650"/>
          <a:stretch/>
        </p:blipFill>
        <p:spPr>
          <a:xfrm>
            <a:off x="8123861" y="932313"/>
            <a:ext cx="2149502" cy="1495634"/>
          </a:xfrm>
          <a:prstGeom prst="rect">
            <a:avLst/>
          </a:prstGeom>
        </p:spPr>
      </p:pic>
      <p:sp>
        <p:nvSpPr>
          <p:cNvPr id="16" name="TextBox 15"/>
          <p:cNvSpPr txBox="1"/>
          <p:nvPr/>
        </p:nvSpPr>
        <p:spPr>
          <a:xfrm>
            <a:off x="8696243" y="3176370"/>
            <a:ext cx="3495757"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Lot-to-lot, W2W variations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SSM Lots have lower </a:t>
            </a:r>
            <a:r>
              <a:rPr lang="en-US" sz="1600" dirty="0" err="1">
                <a:solidFill>
                  <a:srgbClr val="0000FF"/>
                </a:solidFill>
                <a:latin typeface="Segoe UI" panose="020B0502040204020203" pitchFamily="34" charset="0"/>
                <a:cs typeface="Segoe UI" panose="020B0502040204020203" pitchFamily="34" charset="0"/>
              </a:rPr>
              <a:t>Vt</a:t>
            </a:r>
            <a:r>
              <a:rPr lang="en-US" sz="1600" dirty="0">
                <a:solidFill>
                  <a:srgbClr val="0000FF"/>
                </a:solidFill>
                <a:latin typeface="Segoe UI" panose="020B0502040204020203" pitchFamily="34" charset="0"/>
                <a:cs typeface="Segoe UI" panose="020B0502040204020203" pitchFamily="34" charset="0"/>
              </a:rPr>
              <a:t> with tighter distribution </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0176312.013 2E alloy #6 with no lamina etch op1 shows bad data</a:t>
            </a:r>
          </a:p>
          <a:p>
            <a:pPr marL="285750" indent="-285750">
              <a:buFont typeface="Arial" panose="020B0604020202020204" pitchFamily="34" charset="0"/>
              <a:buChar char="•"/>
            </a:pPr>
            <a:r>
              <a:rPr lang="en-US" sz="1600" dirty="0" err="1">
                <a:solidFill>
                  <a:srgbClr val="0000FF"/>
                </a:solidFill>
                <a:latin typeface="Segoe UI" panose="020B0502040204020203" pitchFamily="34" charset="0"/>
                <a:cs typeface="Segoe UI" panose="020B0502040204020203" pitchFamily="34" charset="0"/>
              </a:rPr>
              <a:t>Pls</a:t>
            </a:r>
            <a:r>
              <a:rPr lang="en-US" sz="1600" dirty="0">
                <a:solidFill>
                  <a:srgbClr val="0000FF"/>
                </a:solidFill>
                <a:latin typeface="Segoe UI" panose="020B0502040204020203" pitchFamily="34" charset="0"/>
                <a:cs typeface="Segoe UI" panose="020B0502040204020203" pitchFamily="34" charset="0"/>
              </a:rPr>
              <a:t> note OCL </a:t>
            </a:r>
            <a:r>
              <a:rPr lang="en-US" sz="1600" dirty="0" err="1">
                <a:solidFill>
                  <a:srgbClr val="0000FF"/>
                </a:solidFill>
                <a:latin typeface="Segoe UI" panose="020B0502040204020203" pitchFamily="34" charset="0"/>
                <a:cs typeface="Segoe UI" panose="020B0502040204020203" pitchFamily="34" charset="0"/>
              </a:rPr>
              <a:t>Vt</a:t>
            </a:r>
            <a:r>
              <a:rPr lang="en-US" sz="1600" dirty="0">
                <a:solidFill>
                  <a:srgbClr val="0000FF"/>
                </a:solidFill>
                <a:latin typeface="Segoe UI" panose="020B0502040204020203" pitchFamily="34" charset="0"/>
                <a:cs typeface="Segoe UI" panose="020B0502040204020203" pitchFamily="34" charset="0"/>
              </a:rPr>
              <a:t> is just for reference, not that accurate</a:t>
            </a:r>
          </a:p>
        </p:txBody>
      </p:sp>
    </p:spTree>
    <p:extLst>
      <p:ext uri="{BB962C8B-B14F-4D97-AF65-F5344CB8AC3E}">
        <p14:creationId xmlns:p14="http://schemas.microsoft.com/office/powerpoint/2010/main" val="134848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
            <a:ext cx="10375902" cy="660400"/>
          </a:xfrm>
        </p:spPr>
        <p:txBody>
          <a:bodyPr>
            <a:normAutofit/>
          </a:bodyPr>
          <a:lstStyle/>
          <a:p>
            <a:r>
              <a:rPr lang="en-US" sz="2800" dirty="0">
                <a:solidFill>
                  <a:schemeClr val="tx2"/>
                </a:solidFill>
              </a:rPr>
              <a:t>Summary</a:t>
            </a:r>
          </a:p>
        </p:txBody>
      </p:sp>
      <p:sp>
        <p:nvSpPr>
          <p:cNvPr id="3" name="Content Placeholder 2"/>
          <p:cNvSpPr>
            <a:spLocks noGrp="1"/>
          </p:cNvSpPr>
          <p:nvPr>
            <p:ph idx="1"/>
          </p:nvPr>
        </p:nvSpPr>
        <p:spPr>
          <a:xfrm>
            <a:off x="251823" y="919121"/>
            <a:ext cx="11702868" cy="5292532"/>
          </a:xfrm>
        </p:spPr>
        <p:txBody>
          <a:bodyPr/>
          <a:lstStyle/>
          <a:p>
            <a:pPr marL="290513" indent="-290513">
              <a:spcBef>
                <a:spcPts val="600"/>
              </a:spcBef>
              <a:spcAft>
                <a:spcPts val="0"/>
              </a:spcAft>
              <a:tabLst>
                <a:tab pos="508000" algn="l"/>
              </a:tabLst>
            </a:pPr>
            <a:r>
              <a:rPr lang="en-US" sz="1800" b="1" dirty="0">
                <a:solidFill>
                  <a:schemeClr val="tx2"/>
                </a:solidFill>
              </a:rPr>
              <a:t>SSM vs. F4 single deck baseline lots 1C:</a:t>
            </a:r>
          </a:p>
          <a:p>
            <a:pPr marL="508000" lvl="1" indent="-217488">
              <a:spcBef>
                <a:spcPts val="600"/>
              </a:spcBef>
              <a:spcAft>
                <a:spcPts val="0"/>
              </a:spcAft>
              <a:tabLst>
                <a:tab pos="508000" algn="l"/>
              </a:tabLst>
            </a:pPr>
            <a:r>
              <a:rPr lang="en-US" sz="1600" dirty="0">
                <a:solidFill>
                  <a:schemeClr val="tx2"/>
                </a:solidFill>
              </a:rPr>
              <a:t>Lot-to-lot &amp; W2W variations for both baseline &amp; SSM</a:t>
            </a:r>
          </a:p>
          <a:p>
            <a:pPr marL="508000" lvl="1" indent="-217488">
              <a:spcBef>
                <a:spcPts val="600"/>
              </a:spcBef>
              <a:spcAft>
                <a:spcPts val="0"/>
              </a:spcAft>
              <a:tabLst>
                <a:tab pos="508000" algn="l"/>
              </a:tabLst>
            </a:pPr>
            <a:r>
              <a:rPr lang="en-US" sz="1600" dirty="0">
                <a:solidFill>
                  <a:schemeClr val="tx2"/>
                </a:solidFill>
              </a:rPr>
              <a:t>Overall SSM lots 1C has lower AV0, higher BL Res, more C2C shorts at wafer mid/edge; other critical array </a:t>
            </a:r>
            <a:r>
              <a:rPr lang="en-US" sz="1600" dirty="0" err="1">
                <a:solidFill>
                  <a:schemeClr val="tx2"/>
                </a:solidFill>
              </a:rPr>
              <a:t>params</a:t>
            </a:r>
            <a:r>
              <a:rPr lang="en-US" sz="1600" dirty="0">
                <a:solidFill>
                  <a:schemeClr val="tx2"/>
                </a:solidFill>
              </a:rPr>
              <a:t> are comparable</a:t>
            </a:r>
          </a:p>
          <a:p>
            <a:pPr marL="508000" lvl="1" indent="-217488">
              <a:spcBef>
                <a:spcPts val="600"/>
              </a:spcBef>
              <a:spcAft>
                <a:spcPts val="0"/>
              </a:spcAft>
              <a:tabLst>
                <a:tab pos="508000" algn="l"/>
              </a:tabLst>
            </a:pPr>
            <a:r>
              <a:rPr lang="en-US" sz="1600" dirty="0">
                <a:solidFill>
                  <a:schemeClr val="tx2"/>
                </a:solidFill>
              </a:rPr>
              <a:t>Recent SSM lots show increased WL Res with fliers, more R2R shorts (wafer edge), higher AV1 &amp; BL Res with larger variation, lower BL Cap </a:t>
            </a:r>
          </a:p>
          <a:p>
            <a:pPr marL="508000" lvl="1" indent="-217488">
              <a:spcBef>
                <a:spcPts val="600"/>
              </a:spcBef>
              <a:spcAft>
                <a:spcPts val="0"/>
              </a:spcAft>
              <a:tabLst>
                <a:tab pos="508000" algn="l"/>
              </a:tabLst>
            </a:pPr>
            <a:r>
              <a:rPr lang="en-US" sz="1600" dirty="0">
                <a:solidFill>
                  <a:schemeClr val="tx2"/>
                </a:solidFill>
              </a:rPr>
              <a:t>0170032.003 whole lot shows higher BL Cap with some fliers and significant C2C shorts</a:t>
            </a:r>
          </a:p>
          <a:p>
            <a:pPr marL="290513" indent="-290513">
              <a:spcBef>
                <a:spcPts val="600"/>
              </a:spcBef>
              <a:spcAft>
                <a:spcPts val="0"/>
              </a:spcAft>
              <a:tabLst>
                <a:tab pos="508000" algn="l"/>
              </a:tabLst>
            </a:pPr>
            <a:r>
              <a:rPr lang="en-US" sz="1800" b="1" dirty="0">
                <a:solidFill>
                  <a:schemeClr val="tx2"/>
                </a:solidFill>
              </a:rPr>
              <a:t>SSM SWR Toggles:</a:t>
            </a:r>
          </a:p>
          <a:p>
            <a:pPr marL="508000" lvl="1" indent="-217488">
              <a:spcBef>
                <a:spcPts val="600"/>
              </a:spcBef>
              <a:spcAft>
                <a:spcPts val="0"/>
              </a:spcAft>
              <a:tabLst>
                <a:tab pos="508000" algn="l"/>
              </a:tabLst>
            </a:pPr>
            <a:r>
              <a:rPr lang="en-US" sz="1600" dirty="0">
                <a:solidFill>
                  <a:schemeClr val="tx2"/>
                </a:solidFill>
              </a:rPr>
              <a:t>20nm WL W splits: higher AV0, higher WL Res, lower WL Cap, no R2R shorts</a:t>
            </a:r>
          </a:p>
          <a:p>
            <a:pPr marL="508000" lvl="1" indent="-217488">
              <a:spcBef>
                <a:spcPts val="600"/>
              </a:spcBef>
              <a:spcAft>
                <a:spcPts val="0"/>
              </a:spcAft>
              <a:tabLst>
                <a:tab pos="508000" algn="l"/>
              </a:tabLst>
            </a:pPr>
            <a:r>
              <a:rPr lang="en-US" sz="1600" dirty="0">
                <a:solidFill>
                  <a:schemeClr val="tx2"/>
                </a:solidFill>
              </a:rPr>
              <a:t>Lots/Splits with different K* alloy processes: small toggles on WL Res &amp; WL Cap, increased WL Cap &amp; R2R, higher C2R Cap &amp; </a:t>
            </a:r>
            <a:r>
              <a:rPr lang="en-US" sz="1600" dirty="0" err="1">
                <a:solidFill>
                  <a:schemeClr val="tx2"/>
                </a:solidFill>
              </a:rPr>
              <a:t>Lkg</a:t>
            </a:r>
            <a:r>
              <a:rPr lang="en-US" sz="1600" dirty="0">
                <a:solidFill>
                  <a:schemeClr val="tx2"/>
                </a:solidFill>
              </a:rPr>
              <a:t>; alloy #16 &amp; #20 have further increased R2R &amp; C2R </a:t>
            </a:r>
            <a:r>
              <a:rPr lang="en-US" sz="1600" dirty="0" err="1">
                <a:solidFill>
                  <a:schemeClr val="tx2"/>
                </a:solidFill>
              </a:rPr>
              <a:t>Lkg</a:t>
            </a:r>
            <a:r>
              <a:rPr lang="en-US" sz="1600" dirty="0">
                <a:solidFill>
                  <a:schemeClr val="tx2"/>
                </a:solidFill>
              </a:rPr>
              <a:t>; alloy #20 has higher C2C </a:t>
            </a:r>
            <a:r>
              <a:rPr lang="en-US" sz="1600" dirty="0" err="1">
                <a:solidFill>
                  <a:schemeClr val="tx2"/>
                </a:solidFill>
              </a:rPr>
              <a:t>lkg</a:t>
            </a:r>
            <a:r>
              <a:rPr lang="en-US" sz="1600" dirty="0">
                <a:solidFill>
                  <a:schemeClr val="tx2"/>
                </a:solidFill>
              </a:rPr>
              <a:t> as well</a:t>
            </a:r>
          </a:p>
          <a:p>
            <a:pPr marL="508000" lvl="1" indent="-217488">
              <a:spcBef>
                <a:spcPts val="600"/>
              </a:spcBef>
              <a:spcAft>
                <a:spcPts val="0"/>
              </a:spcAft>
              <a:tabLst>
                <a:tab pos="508000" algn="l"/>
              </a:tabLst>
            </a:pPr>
            <a:r>
              <a:rPr lang="en-US" sz="1600" dirty="0">
                <a:solidFill>
                  <a:schemeClr val="tx2"/>
                </a:solidFill>
              </a:rPr>
              <a:t>SDv16 has higher C2R cap compared with SDv12</a:t>
            </a:r>
          </a:p>
          <a:p>
            <a:pPr marL="508000" lvl="1" indent="-217488">
              <a:spcBef>
                <a:spcPts val="600"/>
              </a:spcBef>
              <a:spcAft>
                <a:spcPts val="0"/>
              </a:spcAft>
              <a:tabLst>
                <a:tab pos="508000" algn="l"/>
              </a:tabLst>
            </a:pPr>
            <a:r>
              <a:rPr lang="en-US" sz="1600" dirty="0">
                <a:solidFill>
                  <a:schemeClr val="tx2"/>
                </a:solidFill>
              </a:rPr>
              <a:t>0176312.013 2E (alloy #6+no lamina etch op1): lower AV0, lower WL Res fliers at wafer edge, bad WL Cap &amp; R2R, higher C2R Cap &amp; </a:t>
            </a:r>
            <a:r>
              <a:rPr lang="en-US" sz="1600" dirty="0" err="1">
                <a:solidFill>
                  <a:schemeClr val="tx2"/>
                </a:solidFill>
              </a:rPr>
              <a:t>Lkg</a:t>
            </a:r>
            <a:endParaRPr lang="en-US" sz="1600" dirty="0">
              <a:solidFill>
                <a:schemeClr val="tx2"/>
              </a:solidFill>
            </a:endParaRPr>
          </a:p>
          <a:p>
            <a:pPr marL="508000" lvl="1" indent="-217488">
              <a:spcBef>
                <a:spcPts val="600"/>
              </a:spcBef>
              <a:spcAft>
                <a:spcPts val="0"/>
              </a:spcAft>
              <a:tabLst>
                <a:tab pos="508000" algn="l"/>
              </a:tabLst>
            </a:pPr>
            <a:r>
              <a:rPr lang="en-US" sz="1600" dirty="0">
                <a:solidFill>
                  <a:schemeClr val="tx2"/>
                </a:solidFill>
              </a:rPr>
              <a:t>0176312.013 3E (alloy #6+no lamina etch op2): more C2C shorts &amp; higher C2R </a:t>
            </a:r>
            <a:r>
              <a:rPr lang="en-US" sz="1600" dirty="0" err="1">
                <a:solidFill>
                  <a:schemeClr val="tx2"/>
                </a:solidFill>
              </a:rPr>
              <a:t>Lkg</a:t>
            </a:r>
            <a:endParaRPr lang="en-US" sz="1600" dirty="0">
              <a:solidFill>
                <a:schemeClr val="tx2"/>
              </a:solidFill>
            </a:endParaRPr>
          </a:p>
          <a:p>
            <a:pPr marL="508000" lvl="1" indent="-217488">
              <a:spcBef>
                <a:spcPts val="600"/>
              </a:spcBef>
              <a:spcAft>
                <a:spcPts val="0"/>
              </a:spcAft>
              <a:tabLst>
                <a:tab pos="508000" algn="l"/>
              </a:tabLst>
            </a:pPr>
            <a:r>
              <a:rPr lang="en-US" sz="1600" dirty="0">
                <a:solidFill>
                  <a:schemeClr val="tx2"/>
                </a:solidFill>
              </a:rPr>
              <a:t>0176312.003 3E&amp;4E (BL no </a:t>
            </a:r>
            <a:r>
              <a:rPr lang="en-US" sz="1600" dirty="0" err="1">
                <a:solidFill>
                  <a:schemeClr val="tx2"/>
                </a:solidFill>
              </a:rPr>
              <a:t>WSiN</a:t>
            </a:r>
            <a:r>
              <a:rPr lang="en-US" sz="1600" dirty="0">
                <a:solidFill>
                  <a:schemeClr val="tx2"/>
                </a:solidFill>
              </a:rPr>
              <a:t>): bad AV1, higher BL res, lower BL Cap with larger variation, more C2C shorts</a:t>
            </a:r>
          </a:p>
          <a:p>
            <a:pPr marL="508000" lvl="1" indent="-217488">
              <a:spcBef>
                <a:spcPts val="600"/>
              </a:spcBef>
              <a:spcAft>
                <a:spcPts val="0"/>
              </a:spcAft>
              <a:tabLst>
                <a:tab pos="508000" algn="l"/>
              </a:tabLst>
            </a:pPr>
            <a:r>
              <a:rPr lang="en-US" sz="1600" dirty="0">
                <a:solidFill>
                  <a:schemeClr val="tx2"/>
                </a:solidFill>
              </a:rPr>
              <a:t>0170032.003 3E&amp;4E (without 5A </a:t>
            </a:r>
            <a:r>
              <a:rPr lang="en-US" sz="1600" dirty="0" err="1">
                <a:solidFill>
                  <a:schemeClr val="tx2"/>
                </a:solidFill>
              </a:rPr>
              <a:t>AlOx</a:t>
            </a:r>
            <a:r>
              <a:rPr lang="en-US" sz="1600" dirty="0">
                <a:solidFill>
                  <a:schemeClr val="tx2"/>
                </a:solidFill>
              </a:rPr>
              <a:t>): higher C2R </a:t>
            </a:r>
            <a:r>
              <a:rPr lang="en-US" sz="1600" dirty="0" err="1">
                <a:solidFill>
                  <a:schemeClr val="tx2"/>
                </a:solidFill>
              </a:rPr>
              <a:t>Lkg</a:t>
            </a:r>
            <a:endParaRPr lang="en-US" sz="1600" dirty="0">
              <a:solidFill>
                <a:schemeClr val="tx2"/>
              </a:solidFill>
            </a:endParaRPr>
          </a:p>
        </p:txBody>
      </p:sp>
      <p:sp>
        <p:nvSpPr>
          <p:cNvPr id="34" name="Date Placeholder 33"/>
          <p:cNvSpPr>
            <a:spLocks noGrp="1"/>
          </p:cNvSpPr>
          <p:nvPr>
            <p:ph type="dt" sz="half" idx="2"/>
          </p:nvPr>
        </p:nvSpPr>
        <p:spPr>
          <a:xfrm>
            <a:off x="3290570" y="6363151"/>
            <a:ext cx="1348740" cy="228600"/>
          </a:xfrm>
        </p:spPr>
        <p:txBody>
          <a:bodyPr/>
          <a:lstStyle/>
          <a:p>
            <a:fld id="{816EFC11-76F3-42BC-AE41-47369BD27274}" type="datetime4">
              <a:rPr lang="en-US" smtClean="0"/>
              <a:t>February 1, 2018</a:t>
            </a:fld>
            <a:endParaRPr dirty="0"/>
          </a:p>
        </p:txBody>
      </p:sp>
      <p:sp>
        <p:nvSpPr>
          <p:cNvPr id="5" name="Slide Number Placeholder 4"/>
          <p:cNvSpPr>
            <a:spLocks noGrp="1"/>
          </p:cNvSpPr>
          <p:nvPr>
            <p:ph type="sldNum" sz="quarter" idx="4"/>
          </p:nvPr>
        </p:nvSpPr>
        <p:spPr/>
        <p:txBody>
          <a:bodyPr/>
          <a:lstStyle/>
          <a:p>
            <a:fld id="{0D904593-1668-4B95-BA96-EF3EF43EDF4E}" type="slidenum">
              <a:rPr lang="en-US" smtClean="0"/>
              <a:pPr/>
              <a:t>2</a:t>
            </a:fld>
            <a:endParaRPr lang="en-US" dirty="0"/>
          </a:p>
        </p:txBody>
      </p:sp>
      <p:sp>
        <p:nvSpPr>
          <p:cNvPr id="35" name="Footer Placeholder 34"/>
          <p:cNvSpPr>
            <a:spLocks noGrp="1"/>
          </p:cNvSpPr>
          <p:nvPr>
            <p:ph type="ftr" sz="quarter" idx="12"/>
          </p:nvPr>
        </p:nvSpPr>
        <p:spPr>
          <a:xfrm>
            <a:off x="4520413" y="6287402"/>
            <a:ext cx="1397000" cy="228600"/>
          </a:xfrm>
        </p:spPr>
        <p:txBody>
          <a:bodyPr/>
          <a:lstStyle/>
          <a:p>
            <a:r>
              <a:rPr lang="en-US"/>
              <a:t>|  Micron Confidential</a:t>
            </a:r>
            <a:endParaRPr lang="en-US" dirty="0"/>
          </a:p>
        </p:txBody>
      </p:sp>
      <p:sp>
        <p:nvSpPr>
          <p:cNvPr id="10" name="Text Placeholder 9"/>
          <p:cNvSpPr>
            <a:spLocks noGrp="1"/>
          </p:cNvSpPr>
          <p:nvPr>
            <p:ph type="body" sz="quarter" idx="14"/>
          </p:nvPr>
        </p:nvSpPr>
        <p:spPr/>
        <p:txBody>
          <a:bodyPr/>
          <a:lstStyle/>
          <a:p>
            <a:endParaRPr lang="en-US"/>
          </a:p>
        </p:txBody>
      </p:sp>
      <p:sp>
        <p:nvSpPr>
          <p:cNvPr id="6" name="Rectangle 5"/>
          <p:cNvSpPr/>
          <p:nvPr/>
        </p:nvSpPr>
        <p:spPr>
          <a:xfrm>
            <a:off x="7188744" y="167958"/>
            <a:ext cx="4765947" cy="984885"/>
          </a:xfrm>
          <a:prstGeom prst="rect">
            <a:avLst/>
          </a:prstGeom>
        </p:spPr>
        <p:txBody>
          <a:bodyPr wrap="square">
            <a:spAutoFit/>
          </a:bodyPr>
          <a:lstStyle/>
          <a:p>
            <a:r>
              <a:rPr lang="en-US" sz="1600" dirty="0"/>
              <a:t>Raw </a:t>
            </a:r>
            <a:r>
              <a:rPr lang="en-US" sz="1600" dirty="0" err="1"/>
              <a:t>Jmp</a:t>
            </a:r>
            <a:r>
              <a:rPr lang="en-US" sz="1600" dirty="0"/>
              <a:t> plots:</a:t>
            </a:r>
            <a:endParaRPr lang="en-US" sz="1600" dirty="0">
              <a:hlinkClick r:id="rId3"/>
            </a:endParaRPr>
          </a:p>
          <a:p>
            <a:r>
              <a:rPr lang="en-US" sz="1400" dirty="0">
                <a:hlinkClick r:id="rId4"/>
              </a:rPr>
              <a:t>http://edcfab4.micron.com/fab4/RCP001/_layouts/15/DocIdRedir.aspx?ID=6H4ASHP5DEEU-2066537420-741</a:t>
            </a:r>
            <a:endParaRPr lang="en-US" sz="1400" dirty="0"/>
          </a:p>
          <a:p>
            <a:endParaRPr lang="en-US" sz="1400" dirty="0"/>
          </a:p>
        </p:txBody>
      </p:sp>
    </p:spTree>
    <p:extLst>
      <p:ext uri="{BB962C8B-B14F-4D97-AF65-F5344CB8AC3E}">
        <p14:creationId xmlns:p14="http://schemas.microsoft.com/office/powerpoint/2010/main" val="5061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920543"/>
            <a:ext cx="11584017" cy="3839111"/>
          </a:xfrm>
          <a:prstGeom prst="rect">
            <a:avLst/>
          </a:prstGeom>
        </p:spPr>
      </p:pic>
      <p:sp>
        <p:nvSpPr>
          <p:cNvPr id="2" name="Title 1"/>
          <p:cNvSpPr>
            <a:spLocks noGrp="1"/>
          </p:cNvSpPr>
          <p:nvPr>
            <p:ph type="title"/>
          </p:nvPr>
        </p:nvSpPr>
        <p:spPr/>
        <p:txBody>
          <a:bodyPr/>
          <a:lstStyle/>
          <a:p>
            <a:r>
              <a:rPr lang="en-US" dirty="0">
                <a:solidFill>
                  <a:schemeClr val="tx2"/>
                </a:solidFill>
              </a:rPr>
              <a:t>WL CS AV0</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11" name="TextBox 10"/>
          <p:cNvSpPr txBox="1"/>
          <p:nvPr/>
        </p:nvSpPr>
        <p:spPr>
          <a:xfrm>
            <a:off x="457876" y="4891941"/>
            <a:ext cx="975701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Lot-to-lot variations; overall SSM 1C has lower AV0 than baseline’s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0170032.003 2E~8E (20nm WL W groups) &amp; 0173982.003 2E~4E (20nm WL W groups) have higher AV0</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0176312.013 2E (alloy #6) has lower AV0</a:t>
            </a:r>
          </a:p>
        </p:txBody>
      </p:sp>
      <p:pic>
        <p:nvPicPr>
          <p:cNvPr id="9" name="Picture 8"/>
          <p:cNvPicPr>
            <a:picLocks noChangeAspect="1"/>
          </p:cNvPicPr>
          <p:nvPr/>
        </p:nvPicPr>
        <p:blipFill rotWithShape="1">
          <a:blip r:embed="rId3"/>
          <a:srcRect r="17650"/>
          <a:stretch/>
        </p:blipFill>
        <p:spPr>
          <a:xfrm>
            <a:off x="10031402" y="847461"/>
            <a:ext cx="2149502" cy="1495634"/>
          </a:xfrm>
          <a:prstGeom prst="rect">
            <a:avLst/>
          </a:prstGeom>
        </p:spPr>
      </p:pic>
      <p:sp>
        <p:nvSpPr>
          <p:cNvPr id="13" name="Rectangle: Rounded Corners 12"/>
          <p:cNvSpPr/>
          <p:nvPr/>
        </p:nvSpPr>
        <p:spPr>
          <a:xfrm>
            <a:off x="5702300" y="1308100"/>
            <a:ext cx="2019300" cy="1155700"/>
          </a:xfrm>
          <a:prstGeom prst="roundRect">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Rectangle: Rounded Corners 13"/>
          <p:cNvSpPr/>
          <p:nvPr/>
        </p:nvSpPr>
        <p:spPr>
          <a:xfrm flipV="1">
            <a:off x="9232900" y="2625766"/>
            <a:ext cx="152400" cy="1184233"/>
          </a:xfrm>
          <a:prstGeom prst="roundRect">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pic>
        <p:nvPicPr>
          <p:cNvPr id="15" name="Picture 14"/>
          <p:cNvPicPr>
            <a:picLocks noChangeAspect="1"/>
          </p:cNvPicPr>
          <p:nvPr/>
        </p:nvPicPr>
        <p:blipFill rotWithShape="1">
          <a:blip r:embed="rId4"/>
          <a:srcRect t="35158" r="47581"/>
          <a:stretch/>
        </p:blipFill>
        <p:spPr>
          <a:xfrm>
            <a:off x="5702300" y="5554252"/>
            <a:ext cx="4463656" cy="1179646"/>
          </a:xfrm>
          <a:prstGeom prst="rect">
            <a:avLst/>
          </a:prstGeom>
        </p:spPr>
      </p:pic>
      <p:sp>
        <p:nvSpPr>
          <p:cNvPr id="16" name="Rectangle 15"/>
          <p:cNvSpPr/>
          <p:nvPr/>
        </p:nvSpPr>
        <p:spPr>
          <a:xfrm>
            <a:off x="891040" y="1191503"/>
            <a:ext cx="2370955" cy="584775"/>
          </a:xfrm>
          <a:prstGeom prst="rect">
            <a:avLst/>
          </a:prstGeom>
          <a:solidFill>
            <a:schemeClr val="accent6"/>
          </a:solidFill>
        </p:spPr>
        <p:txBody>
          <a:bodyPr wrap="square">
            <a:spAutoFit/>
          </a:bodyPr>
          <a:lstStyle/>
          <a:p>
            <a:r>
              <a:rPr lang="en-US" sz="1600" b="1" dirty="0">
                <a:solidFill>
                  <a:srgbClr val="00B050"/>
                </a:solidFill>
              </a:rPr>
              <a:t>F4 single deck baseline lots 1C wafers </a:t>
            </a:r>
          </a:p>
        </p:txBody>
      </p:sp>
    </p:spTree>
    <p:extLst>
      <p:ext uri="{BB962C8B-B14F-4D97-AF65-F5344CB8AC3E}">
        <p14:creationId xmlns:p14="http://schemas.microsoft.com/office/powerpoint/2010/main" val="1121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942567"/>
            <a:ext cx="12192000" cy="4091071"/>
          </a:xfrm>
          <a:prstGeom prst="rect">
            <a:avLst/>
          </a:prstGeom>
        </p:spPr>
      </p:pic>
      <p:sp>
        <p:nvSpPr>
          <p:cNvPr id="2" name="Title 1"/>
          <p:cNvSpPr>
            <a:spLocks noGrp="1"/>
          </p:cNvSpPr>
          <p:nvPr>
            <p:ph type="title"/>
          </p:nvPr>
        </p:nvSpPr>
        <p:spPr/>
        <p:txBody>
          <a:bodyPr/>
          <a:lstStyle/>
          <a:p>
            <a:r>
              <a:rPr lang="en-US" dirty="0">
                <a:solidFill>
                  <a:schemeClr val="tx2"/>
                </a:solidFill>
              </a:rPr>
              <a:t>WL Res</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14" name="TextBox 13"/>
          <p:cNvSpPr txBox="1"/>
          <p:nvPr/>
        </p:nvSpPr>
        <p:spPr>
          <a:xfrm>
            <a:off x="157810" y="5043892"/>
            <a:ext cx="901461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SSM 1C shows good alignment with baseline</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0024692.003 E groups &amp; 0057102.003, 0173982.013 with different K*alloy show small toggles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0170032.003 &amp; 0173982.003 E groups (20nm WL W) show higher WL Res as expected</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0176312.013 2E (K* alloy#6, no lamina etch op1) has low fliers at wafer edge</a:t>
            </a:r>
          </a:p>
        </p:txBody>
      </p:sp>
      <p:pic>
        <p:nvPicPr>
          <p:cNvPr id="12" name="Picture 11"/>
          <p:cNvPicPr>
            <a:picLocks noChangeAspect="1"/>
          </p:cNvPicPr>
          <p:nvPr/>
        </p:nvPicPr>
        <p:blipFill rotWithShape="1">
          <a:blip r:embed="rId3"/>
          <a:srcRect r="17650"/>
          <a:stretch/>
        </p:blipFill>
        <p:spPr>
          <a:xfrm>
            <a:off x="10042498" y="641145"/>
            <a:ext cx="2149502" cy="1495634"/>
          </a:xfrm>
          <a:prstGeom prst="rect">
            <a:avLst/>
          </a:prstGeom>
        </p:spPr>
      </p:pic>
      <p:sp>
        <p:nvSpPr>
          <p:cNvPr id="10" name="Rectangle: Rounded Corners 9"/>
          <p:cNvSpPr/>
          <p:nvPr/>
        </p:nvSpPr>
        <p:spPr>
          <a:xfrm>
            <a:off x="3416299" y="2298700"/>
            <a:ext cx="2413001" cy="800100"/>
          </a:xfrm>
          <a:prstGeom prst="roundRect">
            <a:avLst/>
          </a:pr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Rectangle: Rounded Corners 15"/>
          <p:cNvSpPr/>
          <p:nvPr/>
        </p:nvSpPr>
        <p:spPr>
          <a:xfrm>
            <a:off x="8001001" y="2377874"/>
            <a:ext cx="774699" cy="720926"/>
          </a:xfrm>
          <a:prstGeom prst="roundRect">
            <a:avLst/>
          </a:pr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7" name="Rectangle: Rounded Corners 16"/>
          <p:cNvSpPr/>
          <p:nvPr/>
        </p:nvSpPr>
        <p:spPr>
          <a:xfrm>
            <a:off x="5961829" y="1358900"/>
            <a:ext cx="2166171" cy="777879"/>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pic>
        <p:nvPicPr>
          <p:cNvPr id="11" name="Picture 10"/>
          <p:cNvPicPr>
            <a:picLocks noChangeAspect="1"/>
          </p:cNvPicPr>
          <p:nvPr/>
        </p:nvPicPr>
        <p:blipFill>
          <a:blip r:embed="rId4"/>
          <a:stretch>
            <a:fillRect/>
          </a:stretch>
        </p:blipFill>
        <p:spPr>
          <a:xfrm>
            <a:off x="9611768" y="5033638"/>
            <a:ext cx="2525071" cy="1856670"/>
          </a:xfrm>
          <a:prstGeom prst="rect">
            <a:avLst/>
          </a:prstGeom>
        </p:spPr>
      </p:pic>
      <p:sp>
        <p:nvSpPr>
          <p:cNvPr id="18" name="Rectangle: Rounded Corners 17"/>
          <p:cNvSpPr/>
          <p:nvPr/>
        </p:nvSpPr>
        <p:spPr>
          <a:xfrm>
            <a:off x="9682929" y="2870200"/>
            <a:ext cx="210371" cy="1082679"/>
          </a:xfrm>
          <a:prstGeom prst="round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19" name="Straight Arrow Connector 18"/>
          <p:cNvCxnSpPr/>
          <p:nvPr/>
        </p:nvCxnSpPr>
        <p:spPr>
          <a:xfrm>
            <a:off x="9893300" y="3952879"/>
            <a:ext cx="558800" cy="119779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37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WL MM Cap</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3" name="Picture 2"/>
          <p:cNvPicPr>
            <a:picLocks noChangeAspect="1"/>
          </p:cNvPicPr>
          <p:nvPr/>
        </p:nvPicPr>
        <p:blipFill>
          <a:blip r:embed="rId2"/>
          <a:stretch>
            <a:fillRect/>
          </a:stretch>
        </p:blipFill>
        <p:spPr>
          <a:xfrm>
            <a:off x="0" y="1052244"/>
            <a:ext cx="12192000" cy="4040605"/>
          </a:xfrm>
          <a:prstGeom prst="rect">
            <a:avLst/>
          </a:prstGeom>
        </p:spPr>
      </p:pic>
      <p:pic>
        <p:nvPicPr>
          <p:cNvPr id="10" name="Picture 9"/>
          <p:cNvPicPr>
            <a:picLocks noChangeAspect="1"/>
          </p:cNvPicPr>
          <p:nvPr/>
        </p:nvPicPr>
        <p:blipFill rotWithShape="1">
          <a:blip r:embed="rId3"/>
          <a:srcRect r="17650"/>
          <a:stretch/>
        </p:blipFill>
        <p:spPr>
          <a:xfrm>
            <a:off x="10042498" y="0"/>
            <a:ext cx="2149502" cy="1495634"/>
          </a:xfrm>
          <a:prstGeom prst="rect">
            <a:avLst/>
          </a:prstGeom>
        </p:spPr>
      </p:pic>
      <p:sp>
        <p:nvSpPr>
          <p:cNvPr id="11" name="TextBox 10"/>
          <p:cNvSpPr txBox="1"/>
          <p:nvPr/>
        </p:nvSpPr>
        <p:spPr>
          <a:xfrm>
            <a:off x="157810" y="5018492"/>
            <a:ext cx="1100549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Lot-to-lot variations in SSM lots; Recent SSM lots have higher WL Res with fliers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0024692.003 E groups &amp; 0057102.003, 0173982.013 with different K*alloy show some increase with small toggles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0170032.003 &amp; 0173982.003 E groups (20nm WL W) show lower Cap as expected, but more aligned with baseline and cleaner data?</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0176312.013 2E (K* alloy#6, no lamina etch op1) shows bad data</a:t>
            </a:r>
          </a:p>
        </p:txBody>
      </p:sp>
      <p:sp>
        <p:nvSpPr>
          <p:cNvPr id="12" name="Rectangle: Rounded Corners 11"/>
          <p:cNvSpPr/>
          <p:nvPr/>
        </p:nvSpPr>
        <p:spPr>
          <a:xfrm>
            <a:off x="3454400" y="2202615"/>
            <a:ext cx="2451100" cy="800100"/>
          </a:xfrm>
          <a:prstGeom prst="roundRect">
            <a:avLst/>
          </a:pr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3" name="Rectangle: Rounded Corners 12"/>
          <p:cNvSpPr/>
          <p:nvPr/>
        </p:nvSpPr>
        <p:spPr>
          <a:xfrm>
            <a:off x="8039100" y="2272446"/>
            <a:ext cx="774700" cy="800100"/>
          </a:xfrm>
          <a:prstGeom prst="roundRect">
            <a:avLst/>
          </a:pr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792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MM R2R@3.6V</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3" name="Picture 2"/>
          <p:cNvPicPr>
            <a:picLocks noChangeAspect="1"/>
          </p:cNvPicPr>
          <p:nvPr/>
        </p:nvPicPr>
        <p:blipFill>
          <a:blip r:embed="rId2"/>
          <a:stretch>
            <a:fillRect/>
          </a:stretch>
        </p:blipFill>
        <p:spPr>
          <a:xfrm>
            <a:off x="7255" y="909904"/>
            <a:ext cx="12055258" cy="3995287"/>
          </a:xfrm>
          <a:prstGeom prst="rect">
            <a:avLst/>
          </a:prstGeom>
        </p:spPr>
      </p:pic>
      <p:pic>
        <p:nvPicPr>
          <p:cNvPr id="8" name="Picture 7"/>
          <p:cNvPicPr>
            <a:picLocks noChangeAspect="1"/>
          </p:cNvPicPr>
          <p:nvPr/>
        </p:nvPicPr>
        <p:blipFill rotWithShape="1">
          <a:blip r:embed="rId3"/>
          <a:srcRect r="17650"/>
          <a:stretch/>
        </p:blipFill>
        <p:spPr>
          <a:xfrm>
            <a:off x="10042498" y="0"/>
            <a:ext cx="2149502" cy="1495634"/>
          </a:xfrm>
          <a:prstGeom prst="rect">
            <a:avLst/>
          </a:prstGeom>
        </p:spPr>
      </p:pic>
      <p:sp>
        <p:nvSpPr>
          <p:cNvPr id="9" name="TextBox 8"/>
          <p:cNvSpPr txBox="1"/>
          <p:nvPr/>
        </p:nvSpPr>
        <p:spPr>
          <a:xfrm>
            <a:off x="157810" y="5018492"/>
            <a:ext cx="828769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Lot-to-lot variations; Recent SSM lots show more shorts mainly at wafer edge</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Different K*alloy show some increase with alloy toggles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0170032.003 &amp; 0173982.003 E groups (20nm WL W) </a:t>
            </a:r>
            <a:r>
              <a:rPr lang="en-US" sz="1600" dirty="0" err="1">
                <a:solidFill>
                  <a:srgbClr val="0000FF"/>
                </a:solidFill>
                <a:latin typeface="Segoe UI" panose="020B0502040204020203" pitchFamily="34" charset="0"/>
                <a:cs typeface="Segoe UI" panose="020B0502040204020203" pitchFamily="34" charset="0"/>
              </a:rPr>
              <a:t>hve</a:t>
            </a:r>
            <a:r>
              <a:rPr lang="en-US" sz="1600" dirty="0">
                <a:solidFill>
                  <a:srgbClr val="0000FF"/>
                </a:solidFill>
                <a:latin typeface="Segoe UI" panose="020B0502040204020203" pitchFamily="34" charset="0"/>
                <a:cs typeface="Segoe UI" panose="020B0502040204020203" pitchFamily="34" charset="0"/>
              </a:rPr>
              <a:t> no shorts compared with 1C</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0176312.013 2E (K* alloy#6, no lamina etch op1) shows bad data</a:t>
            </a:r>
          </a:p>
        </p:txBody>
      </p:sp>
      <p:pic>
        <p:nvPicPr>
          <p:cNvPr id="10" name="Picture 9"/>
          <p:cNvPicPr>
            <a:picLocks noChangeAspect="1"/>
          </p:cNvPicPr>
          <p:nvPr/>
        </p:nvPicPr>
        <p:blipFill>
          <a:blip r:embed="rId4"/>
          <a:stretch>
            <a:fillRect/>
          </a:stretch>
        </p:blipFill>
        <p:spPr>
          <a:xfrm>
            <a:off x="9017001" y="4596577"/>
            <a:ext cx="3188608" cy="2261424"/>
          </a:xfrm>
          <a:prstGeom prst="rect">
            <a:avLst/>
          </a:prstGeom>
        </p:spPr>
      </p:pic>
      <p:sp>
        <p:nvSpPr>
          <p:cNvPr id="11" name="TextBox 10"/>
          <p:cNvSpPr txBox="1"/>
          <p:nvPr/>
        </p:nvSpPr>
        <p:spPr>
          <a:xfrm>
            <a:off x="3390935" y="1310968"/>
            <a:ext cx="979755" cy="307777"/>
          </a:xfrm>
          <a:prstGeom prst="rect">
            <a:avLst/>
          </a:prstGeom>
          <a:noFill/>
        </p:spPr>
        <p:txBody>
          <a:bodyPr wrap="none" rtlCol="0">
            <a:spAutoFit/>
          </a:bodyPr>
          <a:lstStyle/>
          <a:p>
            <a:r>
              <a:rPr lang="en-US" sz="1400" b="1" dirty="0">
                <a:solidFill>
                  <a:schemeClr val="accent1">
                    <a:lumMod val="50000"/>
                  </a:schemeClr>
                </a:solidFill>
                <a:latin typeface="Segoe UI" panose="020B0502040204020203" pitchFamily="34" charset="0"/>
                <a:cs typeface="Segoe UI" panose="020B0502040204020203" pitchFamily="34" charset="0"/>
              </a:rPr>
              <a:t>Alloy #16</a:t>
            </a:r>
          </a:p>
        </p:txBody>
      </p:sp>
      <p:cxnSp>
        <p:nvCxnSpPr>
          <p:cNvPr id="13" name="Straight Arrow Connector 12"/>
          <p:cNvCxnSpPr/>
          <p:nvPr/>
        </p:nvCxnSpPr>
        <p:spPr>
          <a:xfrm>
            <a:off x="4242745" y="1581362"/>
            <a:ext cx="265755" cy="76271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46506" y="1341745"/>
            <a:ext cx="979755" cy="307777"/>
          </a:xfrm>
          <a:prstGeom prst="rect">
            <a:avLst/>
          </a:prstGeom>
          <a:noFill/>
        </p:spPr>
        <p:txBody>
          <a:bodyPr wrap="none" rtlCol="0">
            <a:spAutoFit/>
          </a:bodyPr>
          <a:lstStyle/>
          <a:p>
            <a:r>
              <a:rPr lang="en-US" sz="1400" b="1" dirty="0">
                <a:solidFill>
                  <a:schemeClr val="accent1">
                    <a:lumMod val="50000"/>
                  </a:schemeClr>
                </a:solidFill>
                <a:latin typeface="Segoe UI" panose="020B0502040204020203" pitchFamily="34" charset="0"/>
                <a:cs typeface="Segoe UI" panose="020B0502040204020203" pitchFamily="34" charset="0"/>
              </a:rPr>
              <a:t>Alloy #20</a:t>
            </a:r>
          </a:p>
        </p:txBody>
      </p:sp>
      <p:cxnSp>
        <p:nvCxnSpPr>
          <p:cNvPr id="16" name="Straight Arrow Connector 15"/>
          <p:cNvCxnSpPr/>
          <p:nvPr/>
        </p:nvCxnSpPr>
        <p:spPr>
          <a:xfrm>
            <a:off x="5296308" y="1581362"/>
            <a:ext cx="240892" cy="76271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46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BL CS AV1</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3" name="Picture 2"/>
          <p:cNvPicPr>
            <a:picLocks noChangeAspect="1"/>
          </p:cNvPicPr>
          <p:nvPr/>
        </p:nvPicPr>
        <p:blipFill>
          <a:blip r:embed="rId2"/>
          <a:stretch>
            <a:fillRect/>
          </a:stretch>
        </p:blipFill>
        <p:spPr>
          <a:xfrm>
            <a:off x="11991" y="970239"/>
            <a:ext cx="12170745" cy="4033561"/>
          </a:xfrm>
          <a:prstGeom prst="rect">
            <a:avLst/>
          </a:prstGeom>
        </p:spPr>
      </p:pic>
      <p:pic>
        <p:nvPicPr>
          <p:cNvPr id="12" name="Picture 11"/>
          <p:cNvPicPr>
            <a:picLocks noChangeAspect="1"/>
          </p:cNvPicPr>
          <p:nvPr/>
        </p:nvPicPr>
        <p:blipFill rotWithShape="1">
          <a:blip r:embed="rId3"/>
          <a:srcRect r="17650"/>
          <a:stretch/>
        </p:blipFill>
        <p:spPr>
          <a:xfrm>
            <a:off x="10033234" y="466156"/>
            <a:ext cx="2149502" cy="1495634"/>
          </a:xfrm>
          <a:prstGeom prst="rect">
            <a:avLst/>
          </a:prstGeom>
        </p:spPr>
      </p:pic>
      <p:sp>
        <p:nvSpPr>
          <p:cNvPr id="14" name="TextBox 13"/>
          <p:cNvSpPr txBox="1"/>
          <p:nvPr/>
        </p:nvSpPr>
        <p:spPr>
          <a:xfrm>
            <a:off x="276218" y="5267977"/>
            <a:ext cx="975701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Lot-to-lot variations; recent SSM lots have higher AV1 with larger variation </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0176312.003 3E&amp;4E (BL no </a:t>
            </a:r>
            <a:r>
              <a:rPr lang="en-US" sz="1600" dirty="0" err="1">
                <a:solidFill>
                  <a:srgbClr val="0000FF"/>
                </a:solidFill>
                <a:latin typeface="Segoe UI" panose="020B0502040204020203" pitchFamily="34" charset="0"/>
                <a:cs typeface="Segoe UI" panose="020B0502040204020203" pitchFamily="34" charset="0"/>
              </a:rPr>
              <a:t>WSiN</a:t>
            </a:r>
            <a:r>
              <a:rPr lang="en-US" sz="1600" dirty="0">
                <a:solidFill>
                  <a:srgbClr val="0000FF"/>
                </a:solidFill>
                <a:latin typeface="Segoe UI" panose="020B0502040204020203" pitchFamily="34" charset="0"/>
                <a:cs typeface="Segoe UI" panose="020B0502040204020203" pitchFamily="34" charset="0"/>
              </a:rPr>
              <a:t> groups) have bad AV1 data</a:t>
            </a:r>
          </a:p>
        </p:txBody>
      </p:sp>
    </p:spTree>
    <p:extLst>
      <p:ext uri="{BB962C8B-B14F-4D97-AF65-F5344CB8AC3E}">
        <p14:creationId xmlns:p14="http://schemas.microsoft.com/office/powerpoint/2010/main" val="97658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BL Res</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3" name="Picture 2"/>
          <p:cNvPicPr>
            <a:picLocks noChangeAspect="1"/>
          </p:cNvPicPr>
          <p:nvPr/>
        </p:nvPicPr>
        <p:blipFill>
          <a:blip r:embed="rId2"/>
          <a:stretch>
            <a:fillRect/>
          </a:stretch>
        </p:blipFill>
        <p:spPr>
          <a:xfrm>
            <a:off x="-1" y="932313"/>
            <a:ext cx="12209333" cy="4096887"/>
          </a:xfrm>
          <a:prstGeom prst="rect">
            <a:avLst/>
          </a:prstGeom>
        </p:spPr>
      </p:pic>
      <p:pic>
        <p:nvPicPr>
          <p:cNvPr id="12" name="Picture 11"/>
          <p:cNvPicPr>
            <a:picLocks noChangeAspect="1"/>
          </p:cNvPicPr>
          <p:nvPr/>
        </p:nvPicPr>
        <p:blipFill rotWithShape="1">
          <a:blip r:embed="rId3"/>
          <a:srcRect r="17650"/>
          <a:stretch/>
        </p:blipFill>
        <p:spPr>
          <a:xfrm>
            <a:off x="10033234" y="466156"/>
            <a:ext cx="2149502" cy="1495634"/>
          </a:xfrm>
          <a:prstGeom prst="rect">
            <a:avLst/>
          </a:prstGeom>
        </p:spPr>
      </p:pic>
      <p:sp>
        <p:nvSpPr>
          <p:cNvPr id="13" name="TextBox 12"/>
          <p:cNvSpPr txBox="1"/>
          <p:nvPr/>
        </p:nvSpPr>
        <p:spPr>
          <a:xfrm>
            <a:off x="157810" y="5043892"/>
            <a:ext cx="1153889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Overall SSM 1C shows higher BL Res than baseline (smaller CD or thinner?); Recent SSM lots show higher BL Res with larger variation </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0176312.003 3E&amp;4E (BL no </a:t>
            </a:r>
            <a:r>
              <a:rPr lang="en-US" sz="1600" dirty="0" err="1">
                <a:solidFill>
                  <a:srgbClr val="0000FF"/>
                </a:solidFill>
                <a:latin typeface="Segoe UI" panose="020B0502040204020203" pitchFamily="34" charset="0"/>
                <a:cs typeface="Segoe UI" panose="020B0502040204020203" pitchFamily="34" charset="0"/>
              </a:rPr>
              <a:t>WSiN</a:t>
            </a:r>
            <a:r>
              <a:rPr lang="en-US" sz="1600" dirty="0">
                <a:solidFill>
                  <a:srgbClr val="0000FF"/>
                </a:solidFill>
                <a:latin typeface="Segoe UI" panose="020B0502040204020203" pitchFamily="34" charset="0"/>
                <a:cs typeface="Segoe UI" panose="020B0502040204020203" pitchFamily="34" charset="0"/>
              </a:rPr>
              <a:t>) show higher BL Res</a:t>
            </a:r>
          </a:p>
        </p:txBody>
      </p:sp>
    </p:spTree>
    <p:extLst>
      <p:ext uri="{BB962C8B-B14F-4D97-AF65-F5344CB8AC3E}">
        <p14:creationId xmlns:p14="http://schemas.microsoft.com/office/powerpoint/2010/main" val="324880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BL MM Cap</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February 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17" name="TextBox 16"/>
          <p:cNvSpPr txBox="1"/>
          <p:nvPr/>
        </p:nvSpPr>
        <p:spPr>
          <a:xfrm>
            <a:off x="189070" y="5110344"/>
            <a:ext cx="11102138"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SSM lots have lower BL Cap. Combined contributions from lack of PM + potential smaller CD or thinner? (as the toggle seen on BL Res)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0170032.003 the whole lot has slight higher BL Cap with some fliers</a:t>
            </a:r>
          </a:p>
          <a:p>
            <a:pPr marL="285750" indent="-285750">
              <a:buFont typeface="Arial" panose="020B0604020202020204" pitchFamily="34" charset="0"/>
              <a:buChar char="•"/>
            </a:pPr>
            <a:r>
              <a:rPr lang="en-US" sz="1600" dirty="0">
                <a:solidFill>
                  <a:srgbClr val="0000FF"/>
                </a:solidFill>
                <a:latin typeface="Segoe UI" panose="020B0502040204020203" pitchFamily="34" charset="0"/>
                <a:cs typeface="Segoe UI" panose="020B0502040204020203" pitchFamily="34" charset="0"/>
              </a:rPr>
              <a:t>0176312.003 3E&amp;4E (BL no </a:t>
            </a:r>
            <a:r>
              <a:rPr lang="en-US" sz="1600" dirty="0" err="1">
                <a:solidFill>
                  <a:srgbClr val="0000FF"/>
                </a:solidFill>
                <a:latin typeface="Segoe UI" panose="020B0502040204020203" pitchFamily="34" charset="0"/>
                <a:cs typeface="Segoe UI" panose="020B0502040204020203" pitchFamily="34" charset="0"/>
              </a:rPr>
              <a:t>WSiN</a:t>
            </a:r>
            <a:r>
              <a:rPr lang="en-US" sz="1600" dirty="0">
                <a:solidFill>
                  <a:srgbClr val="0000FF"/>
                </a:solidFill>
                <a:latin typeface="Segoe UI" panose="020B0502040204020203" pitchFamily="34" charset="0"/>
                <a:cs typeface="Segoe UI" panose="020B0502040204020203" pitchFamily="34" charset="0"/>
              </a:rPr>
              <a:t> groups) have lower BL Cap with lager variation</a:t>
            </a:r>
          </a:p>
        </p:txBody>
      </p:sp>
      <p:pic>
        <p:nvPicPr>
          <p:cNvPr id="3" name="Picture 2"/>
          <p:cNvPicPr>
            <a:picLocks noChangeAspect="1"/>
          </p:cNvPicPr>
          <p:nvPr/>
        </p:nvPicPr>
        <p:blipFill>
          <a:blip r:embed="rId2"/>
          <a:stretch>
            <a:fillRect/>
          </a:stretch>
        </p:blipFill>
        <p:spPr>
          <a:xfrm>
            <a:off x="0" y="1001026"/>
            <a:ext cx="12192000" cy="4040605"/>
          </a:xfrm>
          <a:prstGeom prst="rect">
            <a:avLst/>
          </a:prstGeom>
        </p:spPr>
      </p:pic>
      <p:pic>
        <p:nvPicPr>
          <p:cNvPr id="12" name="Picture 11"/>
          <p:cNvPicPr>
            <a:picLocks noChangeAspect="1"/>
          </p:cNvPicPr>
          <p:nvPr/>
        </p:nvPicPr>
        <p:blipFill rotWithShape="1">
          <a:blip r:embed="rId3"/>
          <a:srcRect r="17650"/>
          <a:stretch/>
        </p:blipFill>
        <p:spPr>
          <a:xfrm>
            <a:off x="10042498" y="0"/>
            <a:ext cx="2149502" cy="1495634"/>
          </a:xfrm>
          <a:prstGeom prst="rect">
            <a:avLst/>
          </a:prstGeom>
        </p:spPr>
      </p:pic>
    </p:spTree>
    <p:extLst>
      <p:ext uri="{BB962C8B-B14F-4D97-AF65-F5344CB8AC3E}">
        <p14:creationId xmlns:p14="http://schemas.microsoft.com/office/powerpoint/2010/main" val="2963964843"/>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Props1.xml><?xml version="1.0" encoding="utf-8"?>
<ds:datastoreItem xmlns:ds="http://schemas.openxmlformats.org/officeDocument/2006/customXml" ds:itemID="{2B792CDD-C643-41A7-92F8-8BD1E1418F84}"/>
</file>

<file path=customXml/itemProps2.xml><?xml version="1.0" encoding="utf-8"?>
<ds:datastoreItem xmlns:ds="http://schemas.openxmlformats.org/officeDocument/2006/customXml" ds:itemID="{934C7E03-FFEC-4499-8A09-334CEE84E903}"/>
</file>

<file path=customXml/itemProps3.xml><?xml version="1.0" encoding="utf-8"?>
<ds:datastoreItem xmlns:ds="http://schemas.openxmlformats.org/officeDocument/2006/customXml" ds:itemID="{A89F3E71-713C-488C-8711-2D633C118F80}"/>
</file>

<file path=docProps/app.xml><?xml version="1.0" encoding="utf-8"?>
<Properties xmlns="http://schemas.openxmlformats.org/officeDocument/2006/extended-properties" xmlns:vt="http://schemas.openxmlformats.org/officeDocument/2006/docPropsVTypes">
  <Template>blank</Template>
  <TotalTime>0</TotalTime>
  <Words>1013</Words>
  <Application>Microsoft Office PowerPoint</Application>
  <PresentationFormat>Widescreen</PresentationFormat>
  <Paragraphs>114</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Segoe UI</vt:lpstr>
      <vt:lpstr>Segoe UI Semibold</vt:lpstr>
      <vt:lpstr>Wingdings</vt:lpstr>
      <vt:lpstr>Micron Nov-2015</vt:lpstr>
      <vt:lpstr>S26A SSM Lots Param Trend</vt:lpstr>
      <vt:lpstr>Summary</vt:lpstr>
      <vt:lpstr>WL CS AV0</vt:lpstr>
      <vt:lpstr>WL Res</vt:lpstr>
      <vt:lpstr>WL MM Cap</vt:lpstr>
      <vt:lpstr>MM R2R@3.6V</vt:lpstr>
      <vt:lpstr>BL CS AV1</vt:lpstr>
      <vt:lpstr>BL Res</vt:lpstr>
      <vt:lpstr>BL MM Cap</vt:lpstr>
      <vt:lpstr>MM C2C @3.6V</vt:lpstr>
      <vt:lpstr>MM C2R Cap@0.8V</vt:lpstr>
      <vt:lpstr>Vertical MM Lkg@3.6V </vt:lpstr>
      <vt:lpstr>OCL EMB FF &amp; SF</vt:lpstr>
      <vt:lpstr>OCL EMB SET &amp; RESET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2017-01-16T16:47:14Z</dcterms:created>
  <dcterms:modified xsi:type="dcterms:W3CDTF">2018-02-02T10:42:55Z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ies>
</file>