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77" r:id="rId6"/>
  </p:sldMasterIdLst>
  <p:notesMasterIdLst>
    <p:notesMasterId r:id="rId21"/>
  </p:notesMasterIdLst>
  <p:sldIdLst>
    <p:sldId id="257" r:id="rId7"/>
    <p:sldId id="256" r:id="rId8"/>
    <p:sldId id="259" r:id="rId9"/>
    <p:sldId id="265" r:id="rId10"/>
    <p:sldId id="261" r:id="rId11"/>
    <p:sldId id="270" r:id="rId12"/>
    <p:sldId id="262" r:id="rId13"/>
    <p:sldId id="263" r:id="rId14"/>
    <p:sldId id="268" r:id="rId15"/>
    <p:sldId id="266" r:id="rId16"/>
    <p:sldId id="267" r:id="rId17"/>
    <p:sldId id="269" r:id="rId18"/>
    <p:sldId id="264" r:id="rId19"/>
    <p:sldId id="258" r:id="rId20"/>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4" userDrawn="1">
          <p15:clr>
            <a:srgbClr val="A4A3A4"/>
          </p15:clr>
        </p15:guide>
        <p15:guide id="2" pos="57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C5E8"/>
    <a:srgbClr val="0077C8"/>
    <a:srgbClr val="0090DA"/>
    <a:srgbClr val="00A3E1"/>
    <a:srgbClr val="58595B"/>
    <a:srgbClr val="808285"/>
    <a:srgbClr val="A7A9AC"/>
    <a:srgbClr val="D1D3D4"/>
    <a:srgbClr val="B7D433"/>
    <a:srgbClr val="9ACA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5401" autoAdjust="0"/>
  </p:normalViewPr>
  <p:slideViewPr>
    <p:cSldViewPr snapToGrid="0">
      <p:cViewPr varScale="1">
        <p:scale>
          <a:sx n="90" d="100"/>
          <a:sy n="90" d="100"/>
        </p:scale>
        <p:origin x="576" y="90"/>
      </p:cViewPr>
      <p:guideLst>
        <p:guide orient="horz" pos="3264"/>
        <p:guide pos="5760"/>
      </p:guideLst>
    </p:cSldViewPr>
  </p:slideViewPr>
  <p:notesTextViewPr>
    <p:cViewPr>
      <p:scale>
        <a:sx n="3" d="2"/>
        <a:sy n="3" d="2"/>
      </p:scale>
      <p:origin x="0" y="0"/>
    </p:cViewPr>
  </p:notesTextViewPr>
  <p:sorterViewPr>
    <p:cViewPr>
      <p:scale>
        <a:sx n="112" d="100"/>
        <a:sy n="11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22" Type="http://schemas.openxmlformats.org/officeDocument/2006/relationships/presProps" Target="presProps.xml"/><Relationship Id="rId9" Type="http://schemas.openxmlformats.org/officeDocument/2006/relationships/slide" Target="slides/slide3.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850BF96A-CBBD-4CCF-8C87-6E114B9E4329}" type="datetimeFigureOut">
              <a:rPr lang="en-US" smtClean="0"/>
              <a:t>2/2/2018</a:t>
            </a:fld>
            <a:endParaRPr lang="en-US"/>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7318"/>
            <a:ext cx="2945659" cy="495347"/>
          </a:xfrm>
          <a:prstGeom prst="rect">
            <a:avLst/>
          </a:prstGeom>
        </p:spPr>
        <p:txBody>
          <a:bodyPr vert="horz" lIns="91440" tIns="45720" rIns="91440" bIns="45720" rtlCol="0" anchor="b"/>
          <a:lstStyle>
            <a:lvl1pPr algn="r">
              <a:defRPr sz="1200"/>
            </a:lvl1pPr>
          </a:lstStyle>
          <a:p>
            <a:fld id="{4A054870-0C88-4C71-9CDA-A7BCC1106D63}" type="slidenum">
              <a:rPr lang="en-US" smtClean="0"/>
              <a:t>‹#›</a:t>
            </a:fld>
            <a:endParaRPr lang="en-US"/>
          </a:p>
        </p:txBody>
      </p:sp>
    </p:spTree>
    <p:extLst>
      <p:ext uri="{BB962C8B-B14F-4D97-AF65-F5344CB8AC3E}">
        <p14:creationId xmlns:p14="http://schemas.microsoft.com/office/powerpoint/2010/main" val="2758115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8"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83880"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a:spLocks noGrp="1"/>
          </p:cNvSpPr>
          <p:nvPr>
            <p:ph type="subTitle" idx="1" hasCustomPrompt="1"/>
          </p:nvPr>
        </p:nvSpPr>
        <p:spPr>
          <a:xfrm>
            <a:off x="968329" y="3528468"/>
            <a:ext cx="10219075" cy="606068"/>
          </a:xfrm>
        </p:spPr>
        <p:txBody>
          <a:bodyPr lIns="91440">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lIns="91440">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144988"/>
            <a:ext cx="10219075" cy="2448953"/>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53568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3 Image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4145280" y="0"/>
            <a:ext cx="804672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4EB1424B-7430-471C-83C4-549E510B5395}" type="datetime4">
              <a:rPr lang="en-US" smtClean="0"/>
              <a:t>February 2,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164931034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3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4059936"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3"/>
          </p:nvPr>
        </p:nvSpPr>
        <p:spPr>
          <a:xfrm>
            <a:off x="4427733" y="6412007"/>
            <a:ext cx="1710155" cy="365125"/>
          </a:xfrm>
        </p:spPr>
        <p:txBody>
          <a:bodyPr/>
          <a:lstStyle>
            <a:lvl1pPr algn="l">
              <a:defRPr/>
            </a:lvl1pPr>
          </a:lstStyle>
          <a:p>
            <a:fld id="{80216B39-F66D-478D-B884-A0FF9D616316}" type="datetime4">
              <a:rPr lang="en-US" smtClean="0"/>
              <a:t>February 2,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3232563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Horizontal Image with Conten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2"/>
          </p:nvPr>
        </p:nvSpPr>
        <p:spPr/>
        <p:txBody>
          <a:bodyPr/>
          <a:lstStyle>
            <a:lvl1pPr>
              <a:defRPr>
                <a:solidFill>
                  <a:srgbClr val="58595B"/>
                </a:solidFill>
              </a:defRPr>
            </a:lvl1pPr>
          </a:lstStyle>
          <a:p>
            <a:fld id="{D9C12826-C929-4EC1-A034-DDD33446EFCD}" type="datetime4">
              <a:rPr lang="en-US" smtClean="0"/>
              <a:t>February 2,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10" name="Picture Placeholder 4"/>
          <p:cNvSpPr>
            <a:spLocks noGrp="1"/>
          </p:cNvSpPr>
          <p:nvPr>
            <p:ph type="pic" sz="quarter" idx="10" hasCustomPrompt="1"/>
          </p:nvPr>
        </p:nvSpPr>
        <p:spPr>
          <a:xfrm>
            <a:off x="-1" y="0"/>
            <a:ext cx="12192001" cy="3428999"/>
          </a:xfrm>
        </p:spPr>
        <p:txBody>
          <a:bodyPr/>
          <a:lstStyle>
            <a:lvl1pPr marL="0" indent="0">
              <a:buNone/>
              <a:defRPr>
                <a:solidFill>
                  <a:schemeClr val="bg1"/>
                </a:solidFill>
              </a:defRPr>
            </a:lvl1pPr>
          </a:lstStyle>
          <a:p>
            <a:r>
              <a:rPr lang="en-US" dirty="0"/>
              <a:t>Image</a:t>
            </a:r>
          </a:p>
        </p:txBody>
      </p:sp>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11"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192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 Horizontal Gray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3" name="Date Placeholder 2"/>
          <p:cNvSpPr>
            <a:spLocks noGrp="1"/>
          </p:cNvSpPr>
          <p:nvPr>
            <p:ph type="dt" sz="half" idx="12"/>
          </p:nvPr>
        </p:nvSpPr>
        <p:spPr/>
        <p:txBody>
          <a:bodyPr/>
          <a:lstStyle>
            <a:lvl1pPr>
              <a:defRPr>
                <a:solidFill>
                  <a:srgbClr val="58595B"/>
                </a:solidFill>
              </a:defRPr>
            </a:lvl1pPr>
          </a:lstStyle>
          <a:p>
            <a:fld id="{12DB95A8-C6B4-4D55-B432-1FF1EC598499}" type="datetime4">
              <a:rPr lang="en-US" smtClean="0"/>
              <a:t>February 2,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9" name="Rectangle 8"/>
          <p:cNvSpPr/>
          <p:nvPr userDrawn="1"/>
        </p:nvSpPr>
        <p:spPr>
          <a:xfrm>
            <a:off x="0" y="0"/>
            <a:ext cx="12192000" cy="3429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4892798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hasCustomPrompt="1"/>
          </p:nvPr>
        </p:nvSpPr>
        <p:spPr>
          <a:xfrm>
            <a:off x="310551" y="362309"/>
            <a:ext cx="5601239" cy="6038491"/>
          </a:xfrm>
        </p:spPr>
        <p:txBody>
          <a:bodyPr anchor="ctr">
            <a:noAutofit/>
          </a:bodyPr>
          <a:lstStyle>
            <a:lvl1pPr>
              <a:lnSpc>
                <a:spcPct val="70000"/>
              </a:lnSpc>
              <a:defRPr sz="6000" baseline="0">
                <a:solidFill>
                  <a:srgbClr val="58595B"/>
                </a:solidFill>
              </a:defRPr>
            </a:lvl1pPr>
          </a:lstStyle>
          <a:p>
            <a:r>
              <a:rPr lang="en-US" dirty="0"/>
              <a:t>Click to edit Master title (white font)</a:t>
            </a:r>
          </a:p>
        </p:txBody>
      </p:sp>
      <p:sp>
        <p:nvSpPr>
          <p:cNvPr id="5" name="Date Placeholder 4"/>
          <p:cNvSpPr>
            <a:spLocks noGrp="1"/>
          </p:cNvSpPr>
          <p:nvPr>
            <p:ph type="dt" sz="half" idx="11"/>
          </p:nvPr>
        </p:nvSpPr>
        <p:spPr/>
        <p:txBody>
          <a:bodyPr/>
          <a:lstStyle/>
          <a:p>
            <a:fld id="{FBD81F6B-C008-4C66-BD61-4BBE687FC954}" type="datetime4">
              <a:rPr lang="en-US" smtClean="0"/>
              <a:t>February 2, 2018</a:t>
            </a:fld>
            <a:endParaRPr lang="en-US" dirty="0"/>
          </a:p>
        </p:txBody>
      </p:sp>
      <p:sp>
        <p:nvSpPr>
          <p:cNvPr id="6" name="Footer Placeholder 5"/>
          <p:cNvSpPr>
            <a:spLocks noGrp="1"/>
          </p:cNvSpPr>
          <p:nvPr>
            <p:ph type="ftr" sz="quarter" idx="12"/>
          </p:nvPr>
        </p:nvSpPr>
        <p:spPr/>
        <p:txBody>
          <a:bodyPr/>
          <a:lstStyle/>
          <a:p>
            <a:r>
              <a:rPr lang="en-US"/>
              <a:t>Micron Confidential</a:t>
            </a:r>
            <a:endParaRPr lang="en-US" dirty="0"/>
          </a:p>
        </p:txBody>
      </p:sp>
      <p:sp>
        <p:nvSpPr>
          <p:cNvPr id="7" name="Slide Number Placeholder 6"/>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99952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ull Image with 1/2 Content">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hasCustomPrompt="1"/>
          </p:nvPr>
        </p:nvSpPr>
        <p:spPr>
          <a:xfrm>
            <a:off x="271461" y="3429000"/>
            <a:ext cx="5689391" cy="2983005"/>
          </a:xfrm>
        </p:spPr>
        <p:txBody>
          <a:bodyPr anchor="ctr">
            <a:noAutofit/>
          </a:bodyPr>
          <a:lstStyle>
            <a:lvl1pPr algn="r">
              <a:lnSpc>
                <a:spcPct val="70000"/>
              </a:lnSpc>
              <a:defRPr sz="6000" baseline="0">
                <a:solidFill>
                  <a:srgbClr val="58595B"/>
                </a:solidFill>
              </a:defRPr>
            </a:lvl1pPr>
          </a:lstStyle>
          <a:p>
            <a:r>
              <a:rPr lang="en-US" dirty="0"/>
              <a:t>Click to edit Master title (white font)</a:t>
            </a:r>
          </a:p>
        </p:txBody>
      </p:sp>
      <p:sp>
        <p:nvSpPr>
          <p:cNvPr id="6"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6"/>
          </p:nvPr>
        </p:nvSpPr>
        <p:spPr/>
        <p:txBody>
          <a:bodyPr/>
          <a:lstStyle/>
          <a:p>
            <a:fld id="{FBD81F6B-C008-4C66-BD61-4BBE687FC954}" type="datetime4">
              <a:rPr lang="en-US" smtClean="0"/>
              <a:t>February 2, 2018</a:t>
            </a:fld>
            <a:endParaRPr lang="en-US" dirty="0"/>
          </a:p>
        </p:txBody>
      </p:sp>
      <p:sp>
        <p:nvSpPr>
          <p:cNvPr id="7" name="Footer Placeholder 6"/>
          <p:cNvSpPr>
            <a:spLocks noGrp="1"/>
          </p:cNvSpPr>
          <p:nvPr>
            <p:ph type="ftr" sz="quarter" idx="17"/>
          </p:nvPr>
        </p:nvSpPr>
        <p:spPr/>
        <p:txBody>
          <a:bodyPr/>
          <a:lstStyle/>
          <a:p>
            <a:r>
              <a:rPr lang="en-US"/>
              <a:t>Micron Confidential</a:t>
            </a:r>
            <a:endParaRPr lang="en-US" dirty="0"/>
          </a:p>
        </p:txBody>
      </p:sp>
      <p:sp>
        <p:nvSpPr>
          <p:cNvPr id="8" name="Slide Number Placeholder 7"/>
          <p:cNvSpPr>
            <a:spLocks noGrp="1"/>
          </p:cNvSpPr>
          <p:nvPr>
            <p:ph type="sldNum" sz="quarter" idx="18"/>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120423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B4093E5C-7864-407C-B367-5EB9F0C09B04}" type="datetime4">
              <a:rPr lang="en-US" smtClean="0"/>
              <a:t>February 2,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half" idx="14"/>
          </p:nvPr>
        </p:nvSpPr>
        <p:spPr>
          <a:xfrm>
            <a:off x="633346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19184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6407739F-E5A9-4C4E-9862-98AE093A9D7C}" type="datetime4">
              <a:rPr lang="en-US" smtClean="0"/>
              <a:t>February 2,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Content Placeholder 2"/>
          <p:cNvSpPr>
            <a:spLocks noGrp="1"/>
          </p:cNvSpPr>
          <p:nvPr>
            <p:ph sz="half" idx="1"/>
          </p:nvPr>
        </p:nvSpPr>
        <p:spPr>
          <a:xfrm>
            <a:off x="83820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4"/>
          </p:nvPr>
        </p:nvSpPr>
        <p:spPr>
          <a:xfrm>
            <a:off x="633346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Tree>
    <p:extLst>
      <p:ext uri="{BB962C8B-B14F-4D97-AF65-F5344CB8AC3E}">
        <p14:creationId xmlns:p14="http://schemas.microsoft.com/office/powerpoint/2010/main" val="9804418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42B487-134E-4CC1-93B3-82A2499700CB}" type="datetime4">
              <a:rPr lang="en-US" smtClean="0"/>
              <a:t>February 2,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1" name="Content Placeholder 2"/>
          <p:cNvSpPr>
            <a:spLocks noGrp="1"/>
          </p:cNvSpPr>
          <p:nvPr>
            <p:ph sz="half" idx="14"/>
          </p:nvPr>
        </p:nvSpPr>
        <p:spPr>
          <a:xfrm>
            <a:off x="633346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5"/>
          </p:nvPr>
        </p:nvSpPr>
        <p:spPr>
          <a:xfrm>
            <a:off x="633346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31177869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6250"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5D5931-D28E-49EC-9CBE-641A4D9DA4F7}" type="datetime4">
              <a:rPr lang="en-US" smtClean="0"/>
              <a:t>February 2,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1"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0" name="Text Placeholder 8"/>
          <p:cNvSpPr>
            <a:spLocks noGrp="1"/>
          </p:cNvSpPr>
          <p:nvPr>
            <p:ph type="body" sz="quarter" idx="14"/>
          </p:nvPr>
        </p:nvSpPr>
        <p:spPr>
          <a:xfrm>
            <a:off x="8096250"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3" name="Content Placeholder 3"/>
          <p:cNvSpPr>
            <a:spLocks noGrp="1"/>
          </p:cNvSpPr>
          <p:nvPr>
            <p:ph sz="half" idx="15"/>
          </p:nvPr>
        </p:nvSpPr>
        <p:spPr>
          <a:xfrm>
            <a:off x="4467225"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8"/>
          <p:cNvSpPr>
            <a:spLocks noGrp="1"/>
          </p:cNvSpPr>
          <p:nvPr>
            <p:ph type="body" sz="quarter" idx="16"/>
          </p:nvPr>
        </p:nvSpPr>
        <p:spPr>
          <a:xfrm>
            <a:off x="4467225"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2689300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rgbClr val="58595B"/>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9"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90136"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rgbClr val="58595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rgbClr val="58595B"/>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137037"/>
            <a:ext cx="10219075" cy="2456904"/>
          </a:xfrm>
        </p:spPr>
        <p:txBody>
          <a:bodyPr anchor="b">
            <a:noAutofit/>
          </a:bodyPr>
          <a:lstStyle>
            <a:lvl1pPr algn="l">
              <a:defRPr sz="6000">
                <a:solidFill>
                  <a:srgbClr val="0077C8"/>
                </a:solidFill>
              </a:defRPr>
            </a:lvl1pPr>
          </a:lstStyle>
          <a:p>
            <a:r>
              <a:rPr lang="en-US" dirty="0"/>
              <a:t>Title</a:t>
            </a:r>
          </a:p>
        </p:txBody>
      </p:sp>
    </p:spTree>
    <p:extLst>
      <p:ext uri="{BB962C8B-B14F-4D97-AF65-F5344CB8AC3E}">
        <p14:creationId xmlns:p14="http://schemas.microsoft.com/office/powerpoint/2010/main" val="133781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2C7D8E-04EF-4276-93BE-9A54B0F3CC5E}" type="datetime4">
              <a:rPr lang="en-US" smtClean="0"/>
              <a:t>February 2,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15530429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81F6B-C008-4C66-BD61-4BBE687FC954}" type="datetime4">
              <a:rPr lang="en-US" smtClean="0"/>
              <a:t>February 2,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4" name="Slide Number Placeholder 3"/>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891193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Closing Blue">
    <p:bg>
      <p:bgPr>
        <a:solidFill>
          <a:schemeClr val="accent1"/>
        </a:solidFill>
        <a:effectLst/>
      </p:bgPr>
    </p:bg>
    <p:spTree>
      <p:nvGrpSpPr>
        <p:cNvPr id="1" name=""/>
        <p:cNvGrpSpPr/>
        <p:nvPr/>
      </p:nvGrpSpPr>
      <p:grpSpPr>
        <a:xfrm>
          <a:off x="0" y="0"/>
          <a:ext cx="0" cy="0"/>
          <a:chOff x="0" y="0"/>
          <a:chExt cx="0" cy="0"/>
        </a:xfrm>
      </p:grpSpPr>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799088" y="2805542"/>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9913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Closing White">
    <p:spTree>
      <p:nvGrpSpPr>
        <p:cNvPr id="1" name=""/>
        <p:cNvGrpSpPr/>
        <p:nvPr/>
      </p:nvGrpSpPr>
      <p:grpSpPr>
        <a:xfrm>
          <a:off x="0" y="0"/>
          <a:ext cx="0" cy="0"/>
          <a:chOff x="0" y="0"/>
          <a:chExt cx="0" cy="0"/>
        </a:xfrm>
      </p:grpSpPr>
      <p:pic>
        <p:nvPicPr>
          <p:cNvPr id="3"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810000" y="2806755"/>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49487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icron Color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BF420C9-E3A0-4192-ACC4-920368377286}" type="datetime4">
              <a:rPr lang="en-US" smtClean="0"/>
              <a:t>February 2,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dirty="0"/>
          </a:p>
        </p:txBody>
      </p:sp>
      <p:sp>
        <p:nvSpPr>
          <p:cNvPr id="27" name="TextBox 26"/>
          <p:cNvSpPr txBox="1"/>
          <p:nvPr userDrawn="1"/>
        </p:nvSpPr>
        <p:spPr>
          <a:xfrm>
            <a:off x="4786904" y="919778"/>
            <a:ext cx="6542586" cy="1421928"/>
          </a:xfrm>
          <a:prstGeom prst="rect">
            <a:avLst/>
          </a:prstGeom>
          <a:noFill/>
        </p:spPr>
        <p:txBody>
          <a:bodyPr wrap="square" rtlCol="0">
            <a:spAutoFit/>
          </a:bodyPr>
          <a:lstStyle/>
          <a:p>
            <a:pPr>
              <a:lnSpc>
                <a:spcPct val="80000"/>
              </a:lnSpc>
            </a:pPr>
            <a:r>
              <a:rPr lang="en-US" sz="5400" b="1" spc="-300" dirty="0">
                <a:latin typeface="+mj-lt"/>
              </a:rPr>
              <a:t>Micron Brand </a:t>
            </a:r>
            <a:br>
              <a:rPr lang="en-US" sz="5400" b="1" spc="-300" dirty="0">
                <a:latin typeface="+mj-lt"/>
              </a:rPr>
            </a:br>
            <a:r>
              <a:rPr lang="en-US" sz="5400" b="1" spc="-300" dirty="0">
                <a:latin typeface="+mj-lt"/>
              </a:rPr>
              <a:t>2.0 Colors (RGB)</a:t>
            </a:r>
          </a:p>
        </p:txBody>
      </p:sp>
      <p:sp>
        <p:nvSpPr>
          <p:cNvPr id="28" name="Rectangle 27"/>
          <p:cNvSpPr/>
          <p:nvPr userDrawn="1"/>
        </p:nvSpPr>
        <p:spPr>
          <a:xfrm>
            <a:off x="578581" y="949291"/>
            <a:ext cx="1199034" cy="1199034"/>
          </a:xfrm>
          <a:prstGeom prst="rect">
            <a:avLst/>
          </a:prstGeom>
          <a:solidFill>
            <a:srgbClr val="007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Micron Blue</a:t>
            </a:r>
          </a:p>
          <a:p>
            <a:pPr algn="ctr"/>
            <a:r>
              <a:rPr lang="en-US" sz="1400" b="1" dirty="0">
                <a:latin typeface="+mn-lt"/>
                <a:ea typeface="Segoe UI" panose="020B0502040204020203" pitchFamily="34" charset="0"/>
                <a:cs typeface="Segoe UI" panose="020B0502040204020203" pitchFamily="34" charset="0"/>
              </a:rPr>
              <a:t>0-119-200</a:t>
            </a:r>
          </a:p>
        </p:txBody>
      </p:sp>
      <p:sp>
        <p:nvSpPr>
          <p:cNvPr id="29" name="Rectangle 28"/>
          <p:cNvSpPr/>
          <p:nvPr userDrawn="1"/>
        </p:nvSpPr>
        <p:spPr>
          <a:xfrm>
            <a:off x="578581" y="3492223"/>
            <a:ext cx="1199034" cy="1199034"/>
          </a:xfrm>
          <a:prstGeom prst="rect">
            <a:avLst/>
          </a:prstGeom>
          <a:solidFill>
            <a:srgbClr val="585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a:t>
            </a:r>
            <a:br>
              <a:rPr lang="en-US" sz="1400" dirty="0">
                <a:latin typeface="+mn-lt"/>
                <a:ea typeface="Segoe UI" panose="020B0502040204020203" pitchFamily="34" charset="0"/>
                <a:cs typeface="Segoe UI" panose="020B0502040204020203" pitchFamily="34" charset="0"/>
              </a:rPr>
            </a:br>
            <a:r>
              <a:rPr lang="en-US" sz="1400" b="1" dirty="0">
                <a:latin typeface="+mn-lt"/>
                <a:ea typeface="Segoe UI" panose="020B0502040204020203" pitchFamily="34" charset="0"/>
                <a:cs typeface="Segoe UI" panose="020B0502040204020203" pitchFamily="34" charset="0"/>
              </a:rPr>
              <a:t>88-89-91</a:t>
            </a:r>
          </a:p>
        </p:txBody>
      </p:sp>
      <p:sp>
        <p:nvSpPr>
          <p:cNvPr id="30" name="Rectangle 29"/>
          <p:cNvSpPr/>
          <p:nvPr userDrawn="1"/>
        </p:nvSpPr>
        <p:spPr>
          <a:xfrm>
            <a:off x="578581" y="2220757"/>
            <a:ext cx="1199034" cy="1199034"/>
          </a:xfrm>
          <a:prstGeom prst="rect">
            <a:avLst/>
          </a:prstGeom>
          <a:solidFill>
            <a:srgbClr val="0090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S1</a:t>
            </a:r>
          </a:p>
          <a:p>
            <a:pPr algn="ctr"/>
            <a:r>
              <a:rPr lang="en-US" sz="1400" b="1" dirty="0">
                <a:latin typeface="+mn-lt"/>
                <a:ea typeface="Segoe UI" panose="020B0502040204020203" pitchFamily="34" charset="0"/>
                <a:cs typeface="Segoe UI" panose="020B0502040204020203" pitchFamily="34" charset="0"/>
              </a:rPr>
              <a:t>0-144-218</a:t>
            </a:r>
          </a:p>
        </p:txBody>
      </p:sp>
      <p:sp>
        <p:nvSpPr>
          <p:cNvPr id="31" name="Rectangle 30"/>
          <p:cNvSpPr/>
          <p:nvPr userDrawn="1"/>
        </p:nvSpPr>
        <p:spPr>
          <a:xfrm>
            <a:off x="1856658" y="2229966"/>
            <a:ext cx="1199034" cy="1199034"/>
          </a:xfrm>
          <a:prstGeom prst="rect">
            <a:avLst/>
          </a:prstGeom>
          <a:solidFill>
            <a:srgbClr val="00A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S2</a:t>
            </a:r>
          </a:p>
          <a:p>
            <a:pPr algn="ctr"/>
            <a:r>
              <a:rPr lang="en-US" sz="1400" b="1" dirty="0">
                <a:latin typeface="+mn-lt"/>
                <a:ea typeface="Segoe UI" panose="020B0502040204020203" pitchFamily="34" charset="0"/>
                <a:cs typeface="Segoe UI" panose="020B0502040204020203" pitchFamily="34" charset="0"/>
              </a:rPr>
              <a:t>0-163-225</a:t>
            </a:r>
          </a:p>
        </p:txBody>
      </p:sp>
      <p:sp>
        <p:nvSpPr>
          <p:cNvPr id="32" name="Rectangle 31"/>
          <p:cNvSpPr/>
          <p:nvPr userDrawn="1"/>
        </p:nvSpPr>
        <p:spPr>
          <a:xfrm>
            <a:off x="3134735" y="2229966"/>
            <a:ext cx="1199034" cy="1199034"/>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S3</a:t>
            </a:r>
          </a:p>
          <a:p>
            <a:pPr algn="ctr"/>
            <a:r>
              <a:rPr lang="en-US" sz="1400" b="1" dirty="0">
                <a:latin typeface="+mn-lt"/>
                <a:ea typeface="Segoe UI" panose="020B0502040204020203" pitchFamily="34" charset="0"/>
                <a:cs typeface="Segoe UI" panose="020B0502040204020203" pitchFamily="34" charset="0"/>
              </a:rPr>
              <a:t>113-197-232</a:t>
            </a:r>
          </a:p>
        </p:txBody>
      </p:sp>
      <p:sp>
        <p:nvSpPr>
          <p:cNvPr id="33" name="Rectangle 32"/>
          <p:cNvSpPr/>
          <p:nvPr userDrawn="1"/>
        </p:nvSpPr>
        <p:spPr>
          <a:xfrm>
            <a:off x="578581" y="4770016"/>
            <a:ext cx="1199034" cy="1199034"/>
          </a:xfrm>
          <a:prstGeom prst="rect">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S1</a:t>
            </a:r>
          </a:p>
          <a:p>
            <a:pPr algn="ctr"/>
            <a:r>
              <a:rPr lang="en-US" sz="1400" b="1" dirty="0">
                <a:latin typeface="+mn-lt"/>
                <a:ea typeface="Segoe UI" panose="020B0502040204020203" pitchFamily="34" charset="0"/>
                <a:cs typeface="Segoe UI" panose="020B0502040204020203" pitchFamily="34" charset="0"/>
              </a:rPr>
              <a:t>128-130-133</a:t>
            </a:r>
          </a:p>
        </p:txBody>
      </p:sp>
      <p:sp>
        <p:nvSpPr>
          <p:cNvPr id="34" name="Rectangle 33"/>
          <p:cNvSpPr/>
          <p:nvPr userDrawn="1"/>
        </p:nvSpPr>
        <p:spPr>
          <a:xfrm>
            <a:off x="1856658" y="4770016"/>
            <a:ext cx="1199034" cy="1199034"/>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S2</a:t>
            </a:r>
          </a:p>
          <a:p>
            <a:pPr algn="ctr"/>
            <a:r>
              <a:rPr lang="en-US" sz="1400" b="1" dirty="0">
                <a:latin typeface="+mn-lt"/>
                <a:ea typeface="Segoe UI" panose="020B0502040204020203" pitchFamily="34" charset="0"/>
                <a:cs typeface="Segoe UI" panose="020B0502040204020203" pitchFamily="34" charset="0"/>
              </a:rPr>
              <a:t>167-169-172</a:t>
            </a:r>
          </a:p>
        </p:txBody>
      </p:sp>
      <p:sp>
        <p:nvSpPr>
          <p:cNvPr id="35" name="Rectangle 34"/>
          <p:cNvSpPr/>
          <p:nvPr userDrawn="1"/>
        </p:nvSpPr>
        <p:spPr>
          <a:xfrm>
            <a:off x="3134735" y="4770016"/>
            <a:ext cx="1199034" cy="1199034"/>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S3</a:t>
            </a:r>
          </a:p>
          <a:p>
            <a:pPr algn="ctr"/>
            <a:r>
              <a:rPr lang="en-US" sz="1400" b="1" dirty="0">
                <a:latin typeface="+mn-lt"/>
                <a:ea typeface="Segoe UI" panose="020B0502040204020203" pitchFamily="34" charset="0"/>
                <a:cs typeface="Segoe UI" panose="020B0502040204020203" pitchFamily="34" charset="0"/>
              </a:rPr>
              <a:t>209-211-212</a:t>
            </a:r>
          </a:p>
        </p:txBody>
      </p:sp>
      <p:sp>
        <p:nvSpPr>
          <p:cNvPr id="36" name="Rectangle 35"/>
          <p:cNvSpPr/>
          <p:nvPr userDrawn="1"/>
        </p:nvSpPr>
        <p:spPr>
          <a:xfrm>
            <a:off x="4868920" y="3416363"/>
            <a:ext cx="1199034" cy="806863"/>
          </a:xfrm>
          <a:prstGeom prst="rect">
            <a:avLst/>
          </a:prstGeom>
          <a:solidFill>
            <a:srgbClr val="9AC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A1</a:t>
            </a:r>
          </a:p>
          <a:p>
            <a:pPr algn="ctr"/>
            <a:r>
              <a:rPr lang="en-US" sz="1400" b="1" dirty="0">
                <a:latin typeface="+mn-lt"/>
                <a:ea typeface="Segoe UI" panose="020B0502040204020203" pitchFamily="34" charset="0"/>
                <a:cs typeface="Segoe UI" panose="020B0502040204020203" pitchFamily="34" charset="0"/>
              </a:rPr>
              <a:t>154-202-60</a:t>
            </a:r>
          </a:p>
        </p:txBody>
      </p:sp>
      <p:sp>
        <p:nvSpPr>
          <p:cNvPr id="37" name="Rectangle 36"/>
          <p:cNvSpPr/>
          <p:nvPr userDrawn="1"/>
        </p:nvSpPr>
        <p:spPr>
          <a:xfrm>
            <a:off x="6150321" y="3416365"/>
            <a:ext cx="1199034" cy="806863"/>
          </a:xfrm>
          <a:prstGeom prst="rect">
            <a:avLst/>
          </a:prstGeom>
          <a:solidFill>
            <a:srgbClr val="B7D4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A2</a:t>
            </a:r>
          </a:p>
          <a:p>
            <a:pPr algn="ctr"/>
            <a:r>
              <a:rPr lang="en-US" sz="1400" b="1" dirty="0">
                <a:latin typeface="+mn-lt"/>
                <a:ea typeface="Segoe UI" panose="020B0502040204020203" pitchFamily="34" charset="0"/>
                <a:cs typeface="Segoe UI" panose="020B0502040204020203" pitchFamily="34" charset="0"/>
              </a:rPr>
              <a:t>183-212-51</a:t>
            </a:r>
          </a:p>
        </p:txBody>
      </p:sp>
      <p:sp>
        <p:nvSpPr>
          <p:cNvPr id="38" name="Rectangle 37"/>
          <p:cNvSpPr/>
          <p:nvPr userDrawn="1"/>
        </p:nvSpPr>
        <p:spPr>
          <a:xfrm>
            <a:off x="4868915" y="4294324"/>
            <a:ext cx="1199034" cy="806863"/>
          </a:xfrm>
          <a:prstGeom prst="rect">
            <a:avLst/>
          </a:prstGeom>
          <a:solidFill>
            <a:srgbClr val="FF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A1</a:t>
            </a:r>
          </a:p>
          <a:p>
            <a:pPr algn="ctr"/>
            <a:r>
              <a:rPr lang="en-US" sz="1400" b="1" dirty="0">
                <a:latin typeface="+mn-lt"/>
                <a:ea typeface="Segoe UI" panose="020B0502040204020203" pitchFamily="34" charset="0"/>
                <a:cs typeface="Segoe UI" panose="020B0502040204020203" pitchFamily="34" charset="0"/>
              </a:rPr>
              <a:t>255-181-0</a:t>
            </a:r>
          </a:p>
        </p:txBody>
      </p:sp>
      <p:sp>
        <p:nvSpPr>
          <p:cNvPr id="39" name="Rectangle 38"/>
          <p:cNvSpPr/>
          <p:nvPr userDrawn="1"/>
        </p:nvSpPr>
        <p:spPr>
          <a:xfrm>
            <a:off x="6150315" y="4294324"/>
            <a:ext cx="1199034" cy="806863"/>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A2</a:t>
            </a:r>
          </a:p>
          <a:p>
            <a:pPr algn="ctr"/>
            <a:r>
              <a:rPr lang="en-US" sz="1400" b="1" dirty="0">
                <a:latin typeface="+mn-lt"/>
                <a:ea typeface="Segoe UI" panose="020B0502040204020203" pitchFamily="34" charset="0"/>
                <a:cs typeface="Segoe UI" panose="020B0502040204020203" pitchFamily="34" charset="0"/>
              </a:rPr>
              <a:t>255-205-0</a:t>
            </a:r>
          </a:p>
        </p:txBody>
      </p:sp>
      <p:sp>
        <p:nvSpPr>
          <p:cNvPr id="40" name="Rectangle 39"/>
          <p:cNvSpPr/>
          <p:nvPr userDrawn="1"/>
        </p:nvSpPr>
        <p:spPr>
          <a:xfrm>
            <a:off x="4865846" y="5168685"/>
            <a:ext cx="1199034" cy="806863"/>
          </a:xfrm>
          <a:prstGeom prst="rect">
            <a:avLst/>
          </a:prstGeom>
          <a:solidFill>
            <a:srgbClr val="873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A1</a:t>
            </a:r>
          </a:p>
          <a:p>
            <a:pPr algn="ctr"/>
            <a:r>
              <a:rPr lang="en-US" sz="1400" b="1" dirty="0">
                <a:latin typeface="+mn-lt"/>
                <a:ea typeface="Segoe UI" panose="020B0502040204020203" pitchFamily="34" charset="0"/>
                <a:cs typeface="Segoe UI" panose="020B0502040204020203" pitchFamily="34" charset="0"/>
              </a:rPr>
              <a:t>135-50-153</a:t>
            </a:r>
          </a:p>
        </p:txBody>
      </p:sp>
      <p:sp>
        <p:nvSpPr>
          <p:cNvPr id="41" name="Rectangle 40"/>
          <p:cNvSpPr/>
          <p:nvPr userDrawn="1"/>
        </p:nvSpPr>
        <p:spPr>
          <a:xfrm>
            <a:off x="6147246" y="5168685"/>
            <a:ext cx="1199034" cy="806863"/>
          </a:xfrm>
          <a:prstGeom prst="rect">
            <a:avLst/>
          </a:prstGeom>
          <a:solidFill>
            <a:srgbClr val="A437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A2</a:t>
            </a:r>
          </a:p>
          <a:p>
            <a:pPr algn="ctr"/>
            <a:r>
              <a:rPr lang="en-US" sz="1400" b="1" dirty="0">
                <a:latin typeface="+mn-lt"/>
                <a:ea typeface="Segoe UI" panose="020B0502040204020203" pitchFamily="34" charset="0"/>
                <a:cs typeface="Segoe UI" panose="020B0502040204020203" pitchFamily="34" charset="0"/>
              </a:rPr>
              <a:t>164-55-138</a:t>
            </a:r>
          </a:p>
        </p:txBody>
      </p:sp>
      <p:sp>
        <p:nvSpPr>
          <p:cNvPr id="44" name="TextBox 43"/>
          <p:cNvSpPr txBox="1"/>
          <p:nvPr userDrawn="1"/>
        </p:nvSpPr>
        <p:spPr>
          <a:xfrm>
            <a:off x="4773748" y="2312153"/>
            <a:ext cx="2480434" cy="461665"/>
          </a:xfrm>
          <a:prstGeom prst="rect">
            <a:avLst/>
          </a:prstGeom>
          <a:noFill/>
        </p:spPr>
        <p:txBody>
          <a:bodyPr wrap="square" rtlCol="0">
            <a:spAutoFit/>
          </a:bodyPr>
          <a:lstStyle/>
          <a:p>
            <a:pPr algn="l"/>
            <a:r>
              <a:rPr lang="en-US" sz="2400" baseline="0" dirty="0">
                <a:latin typeface="+mn-lt"/>
              </a:rPr>
              <a:t>accent palette</a:t>
            </a:r>
            <a:endParaRPr lang="en-US" sz="2400" dirty="0">
              <a:latin typeface="+mn-lt"/>
            </a:endParaRPr>
          </a:p>
        </p:txBody>
      </p:sp>
      <p:sp>
        <p:nvSpPr>
          <p:cNvPr id="45" name="Rectangle 44"/>
          <p:cNvSpPr/>
          <p:nvPr userDrawn="1"/>
        </p:nvSpPr>
        <p:spPr>
          <a:xfrm>
            <a:off x="7911761" y="5629176"/>
            <a:ext cx="1050121" cy="347736"/>
          </a:xfrm>
          <a:prstGeom prst="rect">
            <a:avLst/>
          </a:prstGeom>
          <a:solidFill>
            <a:srgbClr val="62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98-157-55</a:t>
            </a:r>
          </a:p>
        </p:txBody>
      </p:sp>
      <p:sp>
        <p:nvSpPr>
          <p:cNvPr id="46" name="Rectangle 45"/>
          <p:cNvSpPr/>
          <p:nvPr userDrawn="1"/>
        </p:nvSpPr>
        <p:spPr>
          <a:xfrm>
            <a:off x="9030771" y="5629175"/>
            <a:ext cx="1050121" cy="347736"/>
          </a:xfrm>
          <a:prstGeom prst="rect">
            <a:avLst/>
          </a:prstGeom>
          <a:solidFill>
            <a:srgbClr val="FFCF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255-207-1</a:t>
            </a:r>
          </a:p>
        </p:txBody>
      </p:sp>
      <p:sp>
        <p:nvSpPr>
          <p:cNvPr id="47" name="Rectangle 46"/>
          <p:cNvSpPr/>
          <p:nvPr userDrawn="1"/>
        </p:nvSpPr>
        <p:spPr>
          <a:xfrm>
            <a:off x="10149781" y="5629175"/>
            <a:ext cx="1050121" cy="3477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192-0-0</a:t>
            </a:r>
          </a:p>
        </p:txBody>
      </p:sp>
      <p:sp>
        <p:nvSpPr>
          <p:cNvPr id="49" name="TextBox 48"/>
          <p:cNvSpPr txBox="1"/>
          <p:nvPr userDrawn="1"/>
        </p:nvSpPr>
        <p:spPr>
          <a:xfrm>
            <a:off x="1817080" y="1370290"/>
            <a:ext cx="2516689" cy="830997"/>
          </a:xfrm>
          <a:prstGeom prst="rect">
            <a:avLst/>
          </a:prstGeom>
          <a:noFill/>
        </p:spPr>
        <p:txBody>
          <a:bodyPr wrap="square" rtlCol="0">
            <a:spAutoFit/>
          </a:bodyPr>
          <a:lstStyle/>
          <a:p>
            <a:pPr algn="l"/>
            <a:r>
              <a:rPr lang="en-US" sz="1200" baseline="0" dirty="0">
                <a:latin typeface="+mn-lt"/>
              </a:rPr>
              <a:t>Micron’s corporate color system retains a strong sense of the original blue color has defined us from the beginning. </a:t>
            </a:r>
            <a:endParaRPr lang="en-US" sz="1200" dirty="0">
              <a:latin typeface="+mn-lt"/>
            </a:endParaRPr>
          </a:p>
        </p:txBody>
      </p:sp>
      <p:sp>
        <p:nvSpPr>
          <p:cNvPr id="50" name="TextBox 49"/>
          <p:cNvSpPr txBox="1"/>
          <p:nvPr userDrawn="1"/>
        </p:nvSpPr>
        <p:spPr>
          <a:xfrm>
            <a:off x="1791374" y="3913787"/>
            <a:ext cx="2542395" cy="830997"/>
          </a:xfrm>
          <a:prstGeom prst="rect">
            <a:avLst/>
          </a:prstGeom>
          <a:noFill/>
        </p:spPr>
        <p:txBody>
          <a:bodyPr wrap="square" rtlCol="0">
            <a:spAutoFit/>
          </a:bodyPr>
          <a:lstStyle/>
          <a:p>
            <a:pPr algn="l"/>
            <a:r>
              <a:rPr lang="en-US" sz="1200" baseline="0" dirty="0">
                <a:latin typeface="+mn-lt"/>
              </a:rPr>
              <a:t>We offer gray and a gray palette as a secondary color, which can be used with our Micron blue and blue palette. </a:t>
            </a:r>
            <a:endParaRPr lang="en-US" sz="1200" dirty="0">
              <a:latin typeface="+mn-lt"/>
            </a:endParaRPr>
          </a:p>
        </p:txBody>
      </p:sp>
      <p:sp>
        <p:nvSpPr>
          <p:cNvPr id="52" name="TextBox 51"/>
          <p:cNvSpPr txBox="1"/>
          <p:nvPr userDrawn="1"/>
        </p:nvSpPr>
        <p:spPr>
          <a:xfrm>
            <a:off x="1817080" y="949290"/>
            <a:ext cx="2480434" cy="461665"/>
          </a:xfrm>
          <a:prstGeom prst="rect">
            <a:avLst/>
          </a:prstGeom>
          <a:noFill/>
        </p:spPr>
        <p:txBody>
          <a:bodyPr wrap="square" rtlCol="0">
            <a:spAutoFit/>
          </a:bodyPr>
          <a:lstStyle/>
          <a:p>
            <a:pPr algn="l"/>
            <a:r>
              <a:rPr lang="en-US" sz="2400" baseline="0" dirty="0">
                <a:latin typeface="+mn-lt"/>
              </a:rPr>
              <a:t>blue palette</a:t>
            </a:r>
            <a:endParaRPr lang="en-US" sz="2400" dirty="0">
              <a:latin typeface="+mn-lt"/>
            </a:endParaRPr>
          </a:p>
        </p:txBody>
      </p:sp>
      <p:sp>
        <p:nvSpPr>
          <p:cNvPr id="53" name="TextBox 52"/>
          <p:cNvSpPr txBox="1"/>
          <p:nvPr userDrawn="1"/>
        </p:nvSpPr>
        <p:spPr>
          <a:xfrm>
            <a:off x="1777615" y="3501432"/>
            <a:ext cx="2480434" cy="461665"/>
          </a:xfrm>
          <a:prstGeom prst="rect">
            <a:avLst/>
          </a:prstGeom>
          <a:noFill/>
        </p:spPr>
        <p:txBody>
          <a:bodyPr wrap="square" rtlCol="0">
            <a:spAutoFit/>
          </a:bodyPr>
          <a:lstStyle/>
          <a:p>
            <a:pPr algn="l"/>
            <a:r>
              <a:rPr lang="en-US" sz="2400" baseline="0" dirty="0">
                <a:latin typeface="+mn-lt"/>
              </a:rPr>
              <a:t>gray palette</a:t>
            </a:r>
            <a:endParaRPr lang="en-US" sz="2400" dirty="0">
              <a:latin typeface="+mn-lt"/>
            </a:endParaRPr>
          </a:p>
        </p:txBody>
      </p:sp>
      <p:sp>
        <p:nvSpPr>
          <p:cNvPr id="2" name="Rectangle 1"/>
          <p:cNvSpPr/>
          <p:nvPr userDrawn="1"/>
        </p:nvSpPr>
        <p:spPr>
          <a:xfrm>
            <a:off x="4773748" y="2734879"/>
            <a:ext cx="2480434" cy="646331"/>
          </a:xfrm>
          <a:prstGeom prst="rect">
            <a:avLst/>
          </a:prstGeom>
        </p:spPr>
        <p:txBody>
          <a:bodyPr wrap="square">
            <a:spAutoFit/>
          </a:bodyPr>
          <a:lstStyle/>
          <a:p>
            <a:r>
              <a:rPr lang="en-US" sz="1200" baseline="0" dirty="0">
                <a:latin typeface="+mn-lt"/>
              </a:rPr>
              <a:t>White can also be used to lighten and balance our blue, gray and accent colors.</a:t>
            </a:r>
            <a:endParaRPr lang="en-US" sz="1200" dirty="0"/>
          </a:p>
        </p:txBody>
      </p:sp>
      <p:sp>
        <p:nvSpPr>
          <p:cNvPr id="54" name="TextBox 53"/>
          <p:cNvSpPr txBox="1"/>
          <p:nvPr userDrawn="1"/>
        </p:nvSpPr>
        <p:spPr>
          <a:xfrm>
            <a:off x="7840386" y="4744784"/>
            <a:ext cx="2480434" cy="461665"/>
          </a:xfrm>
          <a:prstGeom prst="rect">
            <a:avLst/>
          </a:prstGeom>
          <a:noFill/>
        </p:spPr>
        <p:txBody>
          <a:bodyPr wrap="square" rtlCol="0">
            <a:spAutoFit/>
          </a:bodyPr>
          <a:lstStyle/>
          <a:p>
            <a:pPr algn="l"/>
            <a:r>
              <a:rPr lang="en-US" sz="2400" baseline="0" dirty="0">
                <a:latin typeface="+mn-lt"/>
              </a:rPr>
              <a:t>status palette</a:t>
            </a:r>
            <a:endParaRPr lang="en-US" sz="2400" dirty="0">
              <a:latin typeface="+mn-lt"/>
            </a:endParaRPr>
          </a:p>
        </p:txBody>
      </p:sp>
      <p:sp>
        <p:nvSpPr>
          <p:cNvPr id="55" name="Rectangle 54"/>
          <p:cNvSpPr/>
          <p:nvPr userDrawn="1"/>
        </p:nvSpPr>
        <p:spPr>
          <a:xfrm>
            <a:off x="7840386" y="5167510"/>
            <a:ext cx="2480434" cy="461665"/>
          </a:xfrm>
          <a:prstGeom prst="rect">
            <a:avLst/>
          </a:prstGeom>
        </p:spPr>
        <p:txBody>
          <a:bodyPr wrap="square">
            <a:spAutoFit/>
          </a:bodyPr>
          <a:lstStyle/>
          <a:p>
            <a:pPr algn="l"/>
            <a:r>
              <a:rPr lang="en-US" sz="1200" dirty="0">
                <a:latin typeface="Arial" panose="020B0604020202020204" pitchFamily="34" charset="0"/>
                <a:cs typeface="Arial" panose="020B0604020202020204" pitchFamily="34" charset="0"/>
              </a:rPr>
              <a:t>Colors to be used only as status indicators. </a:t>
            </a:r>
          </a:p>
        </p:txBody>
      </p:sp>
      <p:sp>
        <p:nvSpPr>
          <p:cNvPr id="56" name="Rectangle 55"/>
          <p:cNvSpPr/>
          <p:nvPr userDrawn="1"/>
        </p:nvSpPr>
        <p:spPr>
          <a:xfrm>
            <a:off x="7911761" y="2734878"/>
            <a:ext cx="2480434" cy="646331"/>
          </a:xfrm>
          <a:prstGeom prst="rect">
            <a:avLst/>
          </a:prstGeom>
        </p:spPr>
        <p:txBody>
          <a:bodyPr wrap="square">
            <a:spAutoFit/>
          </a:bodyPr>
          <a:lstStyle/>
          <a:p>
            <a:r>
              <a:rPr lang="en-US" sz="1200" baseline="0" dirty="0">
                <a:latin typeface="+mn-lt"/>
              </a:rPr>
              <a:t>For more information on how to change colors using RGB codes, visit the ppt training page.</a:t>
            </a:r>
            <a:endParaRPr lang="en-US" sz="1200" dirty="0"/>
          </a:p>
        </p:txBody>
      </p:sp>
      <p:sp>
        <p:nvSpPr>
          <p:cNvPr id="57" name="TextBox 56"/>
          <p:cNvSpPr txBox="1"/>
          <p:nvPr userDrawn="1"/>
        </p:nvSpPr>
        <p:spPr>
          <a:xfrm>
            <a:off x="7911761" y="2312153"/>
            <a:ext cx="2480434" cy="461665"/>
          </a:xfrm>
          <a:prstGeom prst="rect">
            <a:avLst/>
          </a:prstGeom>
          <a:noFill/>
        </p:spPr>
        <p:txBody>
          <a:bodyPr wrap="square" rtlCol="0">
            <a:spAutoFit/>
          </a:bodyPr>
          <a:lstStyle/>
          <a:p>
            <a:pPr algn="l"/>
            <a:r>
              <a:rPr lang="en-US" sz="2400" baseline="0" dirty="0">
                <a:latin typeface="+mn-lt"/>
              </a:rPr>
              <a:t>how to use</a:t>
            </a:r>
            <a:endParaRPr lang="en-US" sz="2400" dirty="0">
              <a:latin typeface="+mn-lt"/>
            </a:endParaRPr>
          </a:p>
        </p:txBody>
      </p:sp>
    </p:spTree>
    <p:extLst>
      <p:ext uri="{BB962C8B-B14F-4D97-AF65-F5344CB8AC3E}">
        <p14:creationId xmlns:p14="http://schemas.microsoft.com/office/powerpoint/2010/main" val="27561650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rucial Title">
    <p:bg>
      <p:bgPr>
        <a:solidFill>
          <a:srgbClr val="58595B"/>
        </a:solidFill>
        <a:effectLst/>
      </p:bgPr>
    </p:bg>
    <p:spTree>
      <p:nvGrpSpPr>
        <p:cNvPr id="1" name=""/>
        <p:cNvGrpSpPr/>
        <p:nvPr/>
      </p:nvGrpSpPr>
      <p:grpSpPr>
        <a:xfrm>
          <a:off x="0" y="0"/>
          <a:ext cx="0" cy="0"/>
          <a:chOff x="0" y="0"/>
          <a:chExt cx="0" cy="0"/>
        </a:xfrm>
      </p:grpSpPr>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7"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8"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5864301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rucial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8"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944959"/>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Crucial Closing">
    <p:bg>
      <p:bgPr>
        <a:solidFill>
          <a:srgbClr val="58595B"/>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84215" y="1973108"/>
            <a:ext cx="5823570" cy="2911785"/>
          </a:xfrm>
          <a:prstGeom prst="rect">
            <a:avLst/>
          </a:prstGeom>
        </p:spPr>
      </p:pic>
    </p:spTree>
    <p:extLst>
      <p:ext uri="{BB962C8B-B14F-4D97-AF65-F5344CB8AC3E}">
        <p14:creationId xmlns:p14="http://schemas.microsoft.com/office/powerpoint/2010/main" val="207463945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Ballistix Title">
    <p:bg>
      <p:bgPr>
        <a:solidFill>
          <a:srgbClr val="58595B"/>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8" name="TextBox 7"/>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9270516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Ballistix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12" name="TextBox 11"/>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82787770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B80A1F0D-9D48-4EDD-93BE-F8C473D06BE9}" type="datetime4">
              <a:rPr lang="en-US" smtClean="0"/>
              <a:t>February 2,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1051560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047761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Ballistix Closing">
    <p:bg>
      <p:bgPr>
        <a:solidFill>
          <a:srgbClr val="58595B"/>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48648" y="1755324"/>
            <a:ext cx="6694704" cy="3347353"/>
          </a:xfrm>
          <a:prstGeom prst="rect">
            <a:avLst/>
          </a:prstGeom>
        </p:spPr>
      </p:pic>
    </p:spTree>
    <p:extLst>
      <p:ext uri="{BB962C8B-B14F-4D97-AF65-F5344CB8AC3E}">
        <p14:creationId xmlns:p14="http://schemas.microsoft.com/office/powerpoint/2010/main" val="337709748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3817BACB-9387-4885-8B66-8D912C18727B}" type="datetime4">
              <a:rPr lang="en-US" smtClean="0"/>
              <a:t>February 2,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7"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
        <p:nvSpPr>
          <p:cNvPr id="9" name="Content Placeholder 2"/>
          <p:cNvSpPr>
            <a:spLocks noGrp="1"/>
          </p:cNvSpPr>
          <p:nvPr>
            <p:ph sz="half" idx="1"/>
          </p:nvPr>
        </p:nvSpPr>
        <p:spPr>
          <a:xfrm>
            <a:off x="838200" y="1628775"/>
            <a:ext cx="10515600" cy="4548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560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03202"/>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10" y="6470556"/>
            <a:ext cx="914400" cy="248898"/>
          </a:xfrm>
          <a:prstGeom prst="rect">
            <a:avLst/>
          </a:prstGeom>
        </p:spPr>
      </p:pic>
      <p:sp>
        <p:nvSpPr>
          <p:cNvPr id="4" name="Date Placeholder 3"/>
          <p:cNvSpPr>
            <a:spLocks noGrp="1"/>
          </p:cNvSpPr>
          <p:nvPr>
            <p:ph type="dt" sz="half" idx="10"/>
          </p:nvPr>
        </p:nvSpPr>
        <p:spPr/>
        <p:txBody>
          <a:bodyPr/>
          <a:lstStyle>
            <a:lvl1pPr>
              <a:defRPr>
                <a:solidFill>
                  <a:schemeClr val="bg1"/>
                </a:solidFill>
              </a:defRPr>
            </a:lvl1pPr>
          </a:lstStyle>
          <a:p>
            <a:fld id="{FBD81F6B-C008-4C66-BD61-4BBE687FC954}" type="datetime4">
              <a:rPr lang="en-US" smtClean="0"/>
              <a:pPr/>
              <a:t>February 2, 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54051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rgbClr val="0077C8"/>
                </a:solidFill>
              </a:defRPr>
            </a:lvl1pPr>
          </a:lstStyle>
          <a:p>
            <a:r>
              <a:rPr lang="en-US"/>
              <a:t>Click to edit Master title style</a:t>
            </a:r>
            <a:endParaRPr lang="en-US" dirty="0"/>
          </a:p>
        </p:txBody>
      </p:sp>
      <p:sp>
        <p:nvSpPr>
          <p:cNvPr id="4" name="Text Placeholder 2"/>
          <p:cNvSpPr>
            <a:spLocks noGrp="1"/>
          </p:cNvSpPr>
          <p:nvPr>
            <p:ph type="body" idx="1"/>
          </p:nvPr>
        </p:nvSpPr>
        <p:spPr>
          <a:xfrm>
            <a:off x="831850" y="4503202"/>
            <a:ext cx="10515600" cy="1500187"/>
          </a:xfrm>
        </p:spPr>
        <p:txBody>
          <a:bodyPr/>
          <a:lstStyle>
            <a:lvl1pPr marL="0" indent="0">
              <a:buNone/>
              <a:defRPr sz="2400">
                <a:solidFill>
                  <a:srgbClr val="58595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3" name="Date Placeholder 2"/>
          <p:cNvSpPr>
            <a:spLocks noGrp="1"/>
          </p:cNvSpPr>
          <p:nvPr>
            <p:ph type="dt" sz="half" idx="10"/>
          </p:nvPr>
        </p:nvSpPr>
        <p:spPr/>
        <p:txBody>
          <a:bodyPr/>
          <a:lstStyle/>
          <a:p>
            <a:fld id="{FBD81F6B-C008-4C66-BD61-4BBE687FC954}" type="datetime4">
              <a:rPr lang="en-US" smtClean="0"/>
              <a:t>February 2, 2018</a:t>
            </a:fld>
            <a:endParaRPr lang="en-US" dirty="0"/>
          </a:p>
        </p:txBody>
      </p:sp>
      <p:sp>
        <p:nvSpPr>
          <p:cNvPr id="5" name="Footer Placeholder 4"/>
          <p:cNvSpPr>
            <a:spLocks noGrp="1"/>
          </p:cNvSpPr>
          <p:nvPr>
            <p:ph type="ftr" sz="quarter" idx="11"/>
          </p:nvPr>
        </p:nvSpPr>
        <p:spPr/>
        <p:txBody>
          <a:bodyPr/>
          <a:lstStyle/>
          <a:p>
            <a:r>
              <a:rPr lang="en-US"/>
              <a:t>Micron Confidential</a:t>
            </a:r>
            <a:endParaRPr lang="en-US" dirty="0"/>
          </a:p>
        </p:txBody>
      </p:sp>
      <p:sp>
        <p:nvSpPr>
          <p:cNvPr id="6" name="Slide Number Placeholder 5"/>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4032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 Vertical Image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2701" y="276224"/>
            <a:ext cx="5553074" cy="3071813"/>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5" name="Picture Placeholder 4"/>
          <p:cNvSpPr>
            <a:spLocks noGrp="1"/>
          </p:cNvSpPr>
          <p:nvPr>
            <p:ph type="pic" sz="quarter" idx="10" hasCustomPrompt="1"/>
          </p:nvPr>
        </p:nvSpPr>
        <p:spPr>
          <a:xfrm>
            <a:off x="-1" y="0"/>
            <a:ext cx="6096001" cy="6858000"/>
          </a:xfrm>
        </p:spPr>
        <p:txBody>
          <a:bodyPr/>
          <a:lstStyle>
            <a:lvl1pPr marL="0" indent="0">
              <a:buNone/>
              <a:defRPr>
                <a:solidFill>
                  <a:schemeClr val="bg1"/>
                </a:solidFill>
              </a:defRPr>
            </a:lvl1pPr>
          </a:lstStyle>
          <a:p>
            <a:r>
              <a:rPr lang="en-US" dirty="0"/>
              <a:t>Image</a:t>
            </a:r>
          </a:p>
        </p:txBody>
      </p:sp>
      <p:sp>
        <p:nvSpPr>
          <p:cNvPr id="8" name="Text Placeholder 4"/>
          <p:cNvSpPr>
            <a:spLocks noGrp="1"/>
          </p:cNvSpPr>
          <p:nvPr>
            <p:ph type="body" sz="quarter" idx="11"/>
          </p:nvPr>
        </p:nvSpPr>
        <p:spPr>
          <a:xfrm>
            <a:off x="6362701" y="3429000"/>
            <a:ext cx="5553073" cy="2940269"/>
          </a:xfrm>
        </p:spPr>
        <p:txBody>
          <a:bodyP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p:cNvSpPr>
            <a:spLocks noGrp="1"/>
          </p:cNvSpPr>
          <p:nvPr>
            <p:ph type="dt" sz="half" idx="12"/>
          </p:nvPr>
        </p:nvSpPr>
        <p:spPr>
          <a:xfrm>
            <a:off x="6363543" y="6412007"/>
            <a:ext cx="1710155" cy="365125"/>
          </a:xfrm>
        </p:spPr>
        <p:txBody>
          <a:bodyPr/>
          <a:lstStyle>
            <a:lvl1pPr algn="l">
              <a:defRPr/>
            </a:lvl1pPr>
          </a:lstStyle>
          <a:p>
            <a:fld id="{FF8E76A1-C759-4A05-82F0-D02F4D24734F}" type="datetime4">
              <a:rPr lang="en-US" smtClean="0"/>
              <a:t>February 2, 2018</a:t>
            </a:fld>
            <a:endParaRPr lang="en-US" dirty="0"/>
          </a:p>
        </p:txBody>
      </p:sp>
      <p:sp>
        <p:nvSpPr>
          <p:cNvPr id="4" name="Footer Placeholder 3"/>
          <p:cNvSpPr>
            <a:spLocks noGrp="1"/>
          </p:cNvSpPr>
          <p:nvPr>
            <p:ph type="ftr" sz="quarter" idx="13"/>
          </p:nvPr>
        </p:nvSpPr>
        <p:spPr/>
        <p:txBody>
          <a:bodyPr/>
          <a:lstStyle/>
          <a:p>
            <a:r>
              <a:rPr lang="en-US"/>
              <a:t>Micron Confidential</a:t>
            </a:r>
            <a:endParaRPr lang="en-US" dirty="0"/>
          </a:p>
        </p:txBody>
      </p:sp>
      <p:sp>
        <p:nvSpPr>
          <p:cNvPr id="6" name="Slide Number Placeholder 5"/>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1410602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3 Image with White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00222DAE-BC52-44EA-BB87-16305683862E}" type="datetime4">
              <a:rPr lang="en-US" smtClean="0"/>
              <a:t>February 2,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8855470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2 Vertical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6096000" y="0"/>
            <a:ext cx="609600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10551" y="362309"/>
            <a:ext cx="5601239" cy="6038491"/>
          </a:xfrm>
        </p:spPr>
        <p:txBody>
          <a:bodyPr anchor="ctr">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6363543" y="362310"/>
            <a:ext cx="5552231" cy="6038490"/>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
        <p:nvSpPr>
          <p:cNvPr id="10" name="Date Placeholder 2"/>
          <p:cNvSpPr>
            <a:spLocks noGrp="1"/>
          </p:cNvSpPr>
          <p:nvPr>
            <p:ph type="dt" sz="half" idx="16"/>
          </p:nvPr>
        </p:nvSpPr>
        <p:spPr>
          <a:xfrm>
            <a:off x="6363543" y="6412007"/>
            <a:ext cx="1710155" cy="365125"/>
          </a:xfrm>
        </p:spPr>
        <p:txBody>
          <a:bodyPr/>
          <a:lstStyle>
            <a:lvl1pPr algn="l">
              <a:defRPr/>
            </a:lvl1pPr>
          </a:lstStyle>
          <a:p>
            <a:fld id="{C2D750BE-7BF8-418F-A307-BC5A93F9A190}" type="datetime4">
              <a:rPr lang="en-US" smtClean="0"/>
              <a:t>February 2, 2018</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322198520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7.xml"/><Relationship Id="rId7" Type="http://schemas.openxmlformats.org/officeDocument/2006/relationships/theme" Target="../theme/theme2.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FBD81F6B-C008-4C66-BD61-4BBE687FC954}" type="datetime4">
              <a:rPr lang="en-US" smtClean="0"/>
              <a:t>February 2, 2018</a:t>
            </a:fld>
            <a:endParaRPr lang="en-US" dirty="0"/>
          </a:p>
        </p:txBody>
      </p:sp>
      <p:sp>
        <p:nvSpPr>
          <p:cNvPr id="5"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6"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26">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260006165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3" r:id="rId4"/>
    <p:sldLayoutId id="2147483651" r:id="rId5"/>
    <p:sldLayoutId id="2147483661" r:id="rId6"/>
    <p:sldLayoutId id="2147483662" r:id="rId7"/>
    <p:sldLayoutId id="2147483701" r:id="rId8"/>
    <p:sldLayoutId id="2147483691" r:id="rId9"/>
    <p:sldLayoutId id="2147483697" r:id="rId10"/>
    <p:sldLayoutId id="2147483698" r:id="rId11"/>
    <p:sldLayoutId id="2147483692" r:id="rId12"/>
    <p:sldLayoutId id="2147483693" r:id="rId13"/>
    <p:sldLayoutId id="2147483695" r:id="rId14"/>
    <p:sldLayoutId id="2147483696" r:id="rId15"/>
    <p:sldLayoutId id="2147483672" r:id="rId16"/>
    <p:sldLayoutId id="2147483652" r:id="rId17"/>
    <p:sldLayoutId id="2147483668" r:id="rId18"/>
    <p:sldLayoutId id="2147483671" r:id="rId19"/>
    <p:sldLayoutId id="2147483654" r:id="rId20"/>
    <p:sldLayoutId id="2147483675" r:id="rId21"/>
    <p:sldLayoutId id="2147483655" r:id="rId22"/>
    <p:sldLayoutId id="2147483674" r:id="rId23"/>
    <p:sldLayoutId id="2147483700" r:id="rId24"/>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2" descr="https://www.micron.com/~/media/brand-portal/brand-portal-logos/micron-logo_blue_rgb.png"/>
          <p:cNvPicPr>
            <a:picLocks noChangeAspect="1" noChangeArrowheads="1"/>
          </p:cNvPicPr>
          <p:nvPr userDrawn="1"/>
        </p:nvPicPr>
        <p:blipFill>
          <a:blip r:embed="rId8" cstate="screen">
            <a:extLst>
              <a:ext uri="{28A0092B-C50C-407E-A947-70E740481C1C}">
                <a14:useLocalDpi xmlns:a14="http://schemas.microsoft.com/office/drawing/2010/main"/>
              </a:ext>
            </a:extLst>
          </a:blip>
          <a:srcRect/>
          <a:stretch>
            <a:fillRect/>
          </a:stretch>
        </p:blipFill>
        <p:spPr bwMode="auto">
          <a:xfrm>
            <a:off x="10896600" y="6470119"/>
            <a:ext cx="914400" cy="248898"/>
          </a:xfrm>
          <a:prstGeom prst="rect">
            <a:avLst/>
          </a:prstGeom>
          <a:noFill/>
          <a:extLst>
            <a:ext uri="{909E8E84-426E-40DD-AFC4-6F175D3DCCD1}">
              <a14:hiddenFill xmlns:a14="http://schemas.microsoft.com/office/drawing/2010/main">
                <a:solidFill>
                  <a:srgbClr val="FFFFFF"/>
                </a:solidFill>
              </a14:hiddenFill>
            </a:ext>
          </a:extLst>
        </p:spPr>
      </p:pic>
      <p:sp>
        <p:nvSpPr>
          <p:cNvPr id="12"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3F1D63C9-FED7-4316-973C-E2599C7A9F93}" type="datetime4">
              <a:rPr lang="en-US" smtClean="0"/>
              <a:t>February 2, 2018</a:t>
            </a:fld>
            <a:endParaRPr lang="en-US" dirty="0"/>
          </a:p>
        </p:txBody>
      </p:sp>
      <p:sp>
        <p:nvSpPr>
          <p:cNvPr id="13"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14"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269711580"/>
      </p:ext>
    </p:extLst>
  </p:cSld>
  <p:clrMap bg1="lt1" tx1="dk1" bg2="lt2" tx2="dk2" accent1="accent1" accent2="accent2" accent3="accent3" accent4="accent4" accent5="accent5" accent6="accent6" hlink="hlink" folHlink="folHlink"/>
  <p:sldLayoutIdLst>
    <p:sldLayoutId id="2147483678" r:id="rId1"/>
    <p:sldLayoutId id="2147483680" r:id="rId2"/>
    <p:sldLayoutId id="2147483687" r:id="rId3"/>
    <p:sldLayoutId id="2147483681" r:id="rId4"/>
    <p:sldLayoutId id="2147483683" r:id="rId5"/>
    <p:sldLayoutId id="2147483688" r:id="rId6"/>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2860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2860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2860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2860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0.png"/><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12.png"/><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19.png"/><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emf"/><Relationship Id="rId1" Type="http://schemas.openxmlformats.org/officeDocument/2006/relationships/slideLayout" Target="../slideLayouts/slideLayout20.xml"/><Relationship Id="rId5" Type="http://schemas.openxmlformats.org/officeDocument/2006/relationships/image" Target="../media/image16.emf"/><Relationship Id="rId4" Type="http://schemas.openxmlformats.org/officeDocument/2006/relationships/image" Target="../media/image15.emf"/></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sp>
        <p:nvSpPr>
          <p:cNvPr id="4" name="Title 3"/>
          <p:cNvSpPr>
            <a:spLocks noGrp="1"/>
          </p:cNvSpPr>
          <p:nvPr>
            <p:ph type="ctrTitle"/>
          </p:nvPr>
        </p:nvSpPr>
        <p:spPr/>
        <p:txBody>
          <a:bodyPr/>
          <a:lstStyle/>
          <a:p>
            <a:r>
              <a:rPr lang="en-US" dirty="0"/>
              <a:t>0173982 SR71B</a:t>
            </a:r>
          </a:p>
        </p:txBody>
      </p:sp>
    </p:spTree>
    <p:extLst>
      <p:ext uri="{BB962C8B-B14F-4D97-AF65-F5344CB8AC3E}">
        <p14:creationId xmlns:p14="http://schemas.microsoft.com/office/powerpoint/2010/main" val="17706660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Median </a:t>
            </a:r>
            <a:r>
              <a:rPr lang="en-US" dirty="0" err="1"/>
              <a:t>Vt</a:t>
            </a:r>
            <a:r>
              <a:rPr lang="en-US" dirty="0"/>
              <a:t> comparison</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10</a:t>
            </a:fld>
            <a:endParaRPr lang="en-US"/>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7932" t="7961" r="8910" b="5300"/>
          <a:stretch/>
        </p:blipFill>
        <p:spPr>
          <a:xfrm>
            <a:off x="1" y="1397608"/>
            <a:ext cx="6117100" cy="3318122"/>
          </a:xfrm>
          <a:prstGeom prst="rect">
            <a:avLst/>
          </a:prstGeom>
        </p:spPr>
      </p:pic>
      <p:sp>
        <p:nvSpPr>
          <p:cNvPr id="7" name="TextBox 6"/>
          <p:cNvSpPr txBox="1"/>
          <p:nvPr/>
        </p:nvSpPr>
        <p:spPr>
          <a:xfrm>
            <a:off x="1185614" y="2531696"/>
            <a:ext cx="1133644" cy="369332"/>
          </a:xfrm>
          <a:prstGeom prst="rect">
            <a:avLst/>
          </a:prstGeom>
          <a:noFill/>
        </p:spPr>
        <p:txBody>
          <a:bodyPr wrap="none" rtlCol="0">
            <a:spAutoFit/>
          </a:bodyPr>
          <a:lstStyle/>
          <a:p>
            <a:r>
              <a:rPr lang="en-US" dirty="0"/>
              <a:t>1k cycles</a:t>
            </a:r>
          </a:p>
        </p:txBody>
      </p:sp>
      <p:sp>
        <p:nvSpPr>
          <p:cNvPr id="8" name="TextBox 7"/>
          <p:cNvSpPr txBox="1"/>
          <p:nvPr/>
        </p:nvSpPr>
        <p:spPr>
          <a:xfrm>
            <a:off x="3928141" y="2531696"/>
            <a:ext cx="1390124" cy="369332"/>
          </a:xfrm>
          <a:prstGeom prst="rect">
            <a:avLst/>
          </a:prstGeom>
          <a:noFill/>
        </p:spPr>
        <p:txBody>
          <a:bodyPr wrap="none" rtlCol="0">
            <a:spAutoFit/>
          </a:bodyPr>
          <a:lstStyle/>
          <a:p>
            <a:r>
              <a:rPr lang="en-US" dirty="0"/>
              <a:t>128k cycles</a:t>
            </a:r>
          </a:p>
        </p:txBody>
      </p:sp>
      <p:sp>
        <p:nvSpPr>
          <p:cNvPr id="9" name="TextBox 8"/>
          <p:cNvSpPr txBox="1"/>
          <p:nvPr/>
        </p:nvSpPr>
        <p:spPr>
          <a:xfrm>
            <a:off x="781773" y="4501408"/>
            <a:ext cx="255839" cy="246221"/>
          </a:xfrm>
          <a:prstGeom prst="rect">
            <a:avLst/>
          </a:prstGeom>
          <a:solidFill>
            <a:srgbClr val="FFFF00"/>
          </a:solidFill>
        </p:spPr>
        <p:txBody>
          <a:bodyPr wrap="none" lIns="45720" rIns="45720" rtlCol="0">
            <a:spAutoFit/>
          </a:bodyPr>
          <a:lstStyle/>
          <a:p>
            <a:r>
              <a:rPr lang="en-US" sz="1000" b="1" dirty="0"/>
              <a:t>1C</a:t>
            </a:r>
          </a:p>
        </p:txBody>
      </p:sp>
      <p:sp>
        <p:nvSpPr>
          <p:cNvPr id="10" name="TextBox 9"/>
          <p:cNvSpPr txBox="1"/>
          <p:nvPr/>
        </p:nvSpPr>
        <p:spPr>
          <a:xfrm>
            <a:off x="1356240" y="4501408"/>
            <a:ext cx="247825" cy="246221"/>
          </a:xfrm>
          <a:prstGeom prst="rect">
            <a:avLst/>
          </a:prstGeom>
          <a:solidFill>
            <a:srgbClr val="FFFF00"/>
          </a:solidFill>
        </p:spPr>
        <p:txBody>
          <a:bodyPr wrap="none" lIns="45720" rIns="45720" rtlCol="0">
            <a:spAutoFit/>
          </a:bodyPr>
          <a:lstStyle/>
          <a:p>
            <a:r>
              <a:rPr lang="en-US" sz="1000" b="1" dirty="0"/>
              <a:t>2E</a:t>
            </a:r>
          </a:p>
        </p:txBody>
      </p:sp>
      <p:sp>
        <p:nvSpPr>
          <p:cNvPr id="11" name="TextBox 10"/>
          <p:cNvSpPr txBox="1"/>
          <p:nvPr/>
        </p:nvSpPr>
        <p:spPr>
          <a:xfrm>
            <a:off x="1934246" y="4501408"/>
            <a:ext cx="247825" cy="246221"/>
          </a:xfrm>
          <a:prstGeom prst="rect">
            <a:avLst/>
          </a:prstGeom>
          <a:solidFill>
            <a:srgbClr val="FFFF00"/>
          </a:solidFill>
        </p:spPr>
        <p:txBody>
          <a:bodyPr wrap="none" lIns="45720" rIns="45720" rtlCol="0">
            <a:spAutoFit/>
          </a:bodyPr>
          <a:lstStyle/>
          <a:p>
            <a:r>
              <a:rPr lang="en-US" sz="1000" b="1" dirty="0"/>
              <a:t>3E</a:t>
            </a:r>
          </a:p>
        </p:txBody>
      </p:sp>
      <p:sp>
        <p:nvSpPr>
          <p:cNvPr id="12" name="TextBox 11"/>
          <p:cNvSpPr txBox="1"/>
          <p:nvPr/>
        </p:nvSpPr>
        <p:spPr>
          <a:xfrm>
            <a:off x="2498013" y="4501408"/>
            <a:ext cx="247825" cy="246221"/>
          </a:xfrm>
          <a:prstGeom prst="rect">
            <a:avLst/>
          </a:prstGeom>
          <a:solidFill>
            <a:srgbClr val="FFFF00"/>
          </a:solidFill>
        </p:spPr>
        <p:txBody>
          <a:bodyPr wrap="none" lIns="45720" rIns="45720" rtlCol="0">
            <a:spAutoFit/>
          </a:bodyPr>
          <a:lstStyle/>
          <a:p>
            <a:r>
              <a:rPr lang="en-US" sz="1000" b="1" dirty="0"/>
              <a:t>4E</a:t>
            </a:r>
          </a:p>
        </p:txBody>
      </p:sp>
      <p:sp>
        <p:nvSpPr>
          <p:cNvPr id="13" name="TextBox 12"/>
          <p:cNvSpPr txBox="1"/>
          <p:nvPr/>
        </p:nvSpPr>
        <p:spPr>
          <a:xfrm>
            <a:off x="3633924" y="4501408"/>
            <a:ext cx="255839" cy="246221"/>
          </a:xfrm>
          <a:prstGeom prst="rect">
            <a:avLst/>
          </a:prstGeom>
          <a:solidFill>
            <a:srgbClr val="FFFF00"/>
          </a:solidFill>
        </p:spPr>
        <p:txBody>
          <a:bodyPr wrap="none" lIns="45720" rIns="45720" rtlCol="0">
            <a:spAutoFit/>
          </a:bodyPr>
          <a:lstStyle/>
          <a:p>
            <a:r>
              <a:rPr lang="en-US" sz="1000" b="1" dirty="0"/>
              <a:t>1C</a:t>
            </a:r>
          </a:p>
        </p:txBody>
      </p:sp>
      <p:sp>
        <p:nvSpPr>
          <p:cNvPr id="14" name="TextBox 13"/>
          <p:cNvSpPr txBox="1"/>
          <p:nvPr/>
        </p:nvSpPr>
        <p:spPr>
          <a:xfrm>
            <a:off x="4208391" y="4501408"/>
            <a:ext cx="247825" cy="246221"/>
          </a:xfrm>
          <a:prstGeom prst="rect">
            <a:avLst/>
          </a:prstGeom>
          <a:solidFill>
            <a:srgbClr val="FFFF00"/>
          </a:solidFill>
        </p:spPr>
        <p:txBody>
          <a:bodyPr wrap="none" lIns="45720" rIns="45720" rtlCol="0">
            <a:spAutoFit/>
          </a:bodyPr>
          <a:lstStyle/>
          <a:p>
            <a:r>
              <a:rPr lang="en-US" sz="1000" b="1" dirty="0"/>
              <a:t>2E</a:t>
            </a:r>
          </a:p>
        </p:txBody>
      </p:sp>
      <p:sp>
        <p:nvSpPr>
          <p:cNvPr id="15" name="TextBox 14"/>
          <p:cNvSpPr txBox="1"/>
          <p:nvPr/>
        </p:nvSpPr>
        <p:spPr>
          <a:xfrm>
            <a:off x="4786397" y="4501408"/>
            <a:ext cx="247825" cy="246221"/>
          </a:xfrm>
          <a:prstGeom prst="rect">
            <a:avLst/>
          </a:prstGeom>
          <a:solidFill>
            <a:srgbClr val="FFFF00"/>
          </a:solidFill>
        </p:spPr>
        <p:txBody>
          <a:bodyPr wrap="none" lIns="45720" rIns="45720" rtlCol="0">
            <a:spAutoFit/>
          </a:bodyPr>
          <a:lstStyle/>
          <a:p>
            <a:r>
              <a:rPr lang="en-US" sz="1000" b="1" dirty="0"/>
              <a:t>3E</a:t>
            </a:r>
          </a:p>
        </p:txBody>
      </p:sp>
      <p:sp>
        <p:nvSpPr>
          <p:cNvPr id="16" name="TextBox 15"/>
          <p:cNvSpPr txBox="1"/>
          <p:nvPr/>
        </p:nvSpPr>
        <p:spPr>
          <a:xfrm>
            <a:off x="5350164" y="4501408"/>
            <a:ext cx="247825" cy="246221"/>
          </a:xfrm>
          <a:prstGeom prst="rect">
            <a:avLst/>
          </a:prstGeom>
          <a:solidFill>
            <a:srgbClr val="FFFF00"/>
          </a:solidFill>
        </p:spPr>
        <p:txBody>
          <a:bodyPr wrap="none" lIns="45720" rIns="45720" rtlCol="0">
            <a:spAutoFit/>
          </a:bodyPr>
          <a:lstStyle/>
          <a:p>
            <a:r>
              <a:rPr lang="en-US" sz="1000" b="1" dirty="0"/>
              <a:t>4E</a:t>
            </a:r>
          </a:p>
        </p:txBody>
      </p:sp>
      <p:pic>
        <p:nvPicPr>
          <p:cNvPr id="18" name="Picture 17"/>
          <p:cNvPicPr>
            <a:picLocks noChangeAspect="1"/>
          </p:cNvPicPr>
          <p:nvPr/>
        </p:nvPicPr>
        <p:blipFill rotWithShape="1">
          <a:blip r:embed="rId3">
            <a:extLst>
              <a:ext uri="{28A0092B-C50C-407E-A947-70E740481C1C}">
                <a14:useLocalDpi xmlns:a14="http://schemas.microsoft.com/office/drawing/2010/main" val="0"/>
              </a:ext>
            </a:extLst>
          </a:blip>
          <a:srcRect l="7482" t="8417" r="9125" b="5689"/>
          <a:stretch/>
        </p:blipFill>
        <p:spPr>
          <a:xfrm>
            <a:off x="6117101" y="1405169"/>
            <a:ext cx="5922118" cy="3273157"/>
          </a:xfrm>
          <a:prstGeom prst="rect">
            <a:avLst/>
          </a:prstGeom>
        </p:spPr>
      </p:pic>
      <p:sp>
        <p:nvSpPr>
          <p:cNvPr id="19" name="TextBox 18"/>
          <p:cNvSpPr txBox="1"/>
          <p:nvPr/>
        </p:nvSpPr>
        <p:spPr>
          <a:xfrm>
            <a:off x="6898533" y="4501408"/>
            <a:ext cx="255839" cy="246221"/>
          </a:xfrm>
          <a:prstGeom prst="rect">
            <a:avLst/>
          </a:prstGeom>
          <a:solidFill>
            <a:srgbClr val="FFFF00"/>
          </a:solidFill>
        </p:spPr>
        <p:txBody>
          <a:bodyPr wrap="none" lIns="45720" rIns="45720" rtlCol="0">
            <a:spAutoFit/>
          </a:bodyPr>
          <a:lstStyle/>
          <a:p>
            <a:r>
              <a:rPr lang="en-US" sz="1000" b="1" dirty="0"/>
              <a:t>1C</a:t>
            </a:r>
          </a:p>
        </p:txBody>
      </p:sp>
      <p:sp>
        <p:nvSpPr>
          <p:cNvPr id="20" name="TextBox 19"/>
          <p:cNvSpPr txBox="1"/>
          <p:nvPr/>
        </p:nvSpPr>
        <p:spPr>
          <a:xfrm>
            <a:off x="7451734" y="4501408"/>
            <a:ext cx="247825" cy="246221"/>
          </a:xfrm>
          <a:prstGeom prst="rect">
            <a:avLst/>
          </a:prstGeom>
          <a:solidFill>
            <a:srgbClr val="FFFF00"/>
          </a:solidFill>
        </p:spPr>
        <p:txBody>
          <a:bodyPr wrap="none" lIns="45720" rIns="45720" rtlCol="0">
            <a:spAutoFit/>
          </a:bodyPr>
          <a:lstStyle/>
          <a:p>
            <a:r>
              <a:rPr lang="en-US" sz="1000" b="1" dirty="0"/>
              <a:t>2E</a:t>
            </a:r>
          </a:p>
        </p:txBody>
      </p:sp>
      <p:sp>
        <p:nvSpPr>
          <p:cNvPr id="21" name="TextBox 20"/>
          <p:cNvSpPr txBox="1"/>
          <p:nvPr/>
        </p:nvSpPr>
        <p:spPr>
          <a:xfrm>
            <a:off x="7997841" y="4501408"/>
            <a:ext cx="247825" cy="246221"/>
          </a:xfrm>
          <a:prstGeom prst="rect">
            <a:avLst/>
          </a:prstGeom>
          <a:solidFill>
            <a:srgbClr val="FFFF00"/>
          </a:solidFill>
        </p:spPr>
        <p:txBody>
          <a:bodyPr wrap="none" lIns="45720" rIns="45720" rtlCol="0">
            <a:spAutoFit/>
          </a:bodyPr>
          <a:lstStyle/>
          <a:p>
            <a:r>
              <a:rPr lang="en-US" sz="1000" b="1" dirty="0"/>
              <a:t>3E</a:t>
            </a:r>
          </a:p>
        </p:txBody>
      </p:sp>
      <p:sp>
        <p:nvSpPr>
          <p:cNvPr id="22" name="TextBox 21"/>
          <p:cNvSpPr txBox="1"/>
          <p:nvPr/>
        </p:nvSpPr>
        <p:spPr>
          <a:xfrm>
            <a:off x="8561608" y="4501408"/>
            <a:ext cx="247825" cy="246221"/>
          </a:xfrm>
          <a:prstGeom prst="rect">
            <a:avLst/>
          </a:prstGeom>
          <a:solidFill>
            <a:srgbClr val="FFFF00"/>
          </a:solidFill>
        </p:spPr>
        <p:txBody>
          <a:bodyPr wrap="none" lIns="45720" rIns="45720" rtlCol="0">
            <a:spAutoFit/>
          </a:bodyPr>
          <a:lstStyle/>
          <a:p>
            <a:r>
              <a:rPr lang="en-US" sz="1000" b="1" dirty="0"/>
              <a:t>4E</a:t>
            </a:r>
          </a:p>
        </p:txBody>
      </p:sp>
      <p:sp>
        <p:nvSpPr>
          <p:cNvPr id="27" name="TextBox 26"/>
          <p:cNvSpPr txBox="1"/>
          <p:nvPr/>
        </p:nvSpPr>
        <p:spPr>
          <a:xfrm>
            <a:off x="9636473" y="4501408"/>
            <a:ext cx="255839" cy="246221"/>
          </a:xfrm>
          <a:prstGeom prst="rect">
            <a:avLst/>
          </a:prstGeom>
          <a:solidFill>
            <a:srgbClr val="FFFF00"/>
          </a:solidFill>
        </p:spPr>
        <p:txBody>
          <a:bodyPr wrap="none" lIns="45720" rIns="45720" rtlCol="0">
            <a:spAutoFit/>
          </a:bodyPr>
          <a:lstStyle/>
          <a:p>
            <a:r>
              <a:rPr lang="en-US" sz="1000" b="1" dirty="0"/>
              <a:t>1C</a:t>
            </a:r>
          </a:p>
        </p:txBody>
      </p:sp>
      <p:sp>
        <p:nvSpPr>
          <p:cNvPr id="28" name="TextBox 27"/>
          <p:cNvSpPr txBox="1"/>
          <p:nvPr/>
        </p:nvSpPr>
        <p:spPr>
          <a:xfrm>
            <a:off x="10189674" y="4501408"/>
            <a:ext cx="247825" cy="246221"/>
          </a:xfrm>
          <a:prstGeom prst="rect">
            <a:avLst/>
          </a:prstGeom>
          <a:solidFill>
            <a:srgbClr val="FFFF00"/>
          </a:solidFill>
        </p:spPr>
        <p:txBody>
          <a:bodyPr wrap="none" lIns="45720" rIns="45720" rtlCol="0">
            <a:spAutoFit/>
          </a:bodyPr>
          <a:lstStyle/>
          <a:p>
            <a:r>
              <a:rPr lang="en-US" sz="1000" b="1" dirty="0"/>
              <a:t>2E</a:t>
            </a:r>
          </a:p>
        </p:txBody>
      </p:sp>
      <p:sp>
        <p:nvSpPr>
          <p:cNvPr id="29" name="TextBox 28"/>
          <p:cNvSpPr txBox="1"/>
          <p:nvPr/>
        </p:nvSpPr>
        <p:spPr>
          <a:xfrm>
            <a:off x="10735781" y="4501408"/>
            <a:ext cx="247825" cy="246221"/>
          </a:xfrm>
          <a:prstGeom prst="rect">
            <a:avLst/>
          </a:prstGeom>
          <a:solidFill>
            <a:srgbClr val="FFFF00"/>
          </a:solidFill>
        </p:spPr>
        <p:txBody>
          <a:bodyPr wrap="none" lIns="45720" rIns="45720" rtlCol="0">
            <a:spAutoFit/>
          </a:bodyPr>
          <a:lstStyle/>
          <a:p>
            <a:r>
              <a:rPr lang="en-US" sz="1000" b="1" dirty="0"/>
              <a:t>3E</a:t>
            </a:r>
          </a:p>
        </p:txBody>
      </p:sp>
      <p:sp>
        <p:nvSpPr>
          <p:cNvPr id="30" name="TextBox 29"/>
          <p:cNvSpPr txBox="1"/>
          <p:nvPr/>
        </p:nvSpPr>
        <p:spPr>
          <a:xfrm>
            <a:off x="11299548" y="4501408"/>
            <a:ext cx="247825" cy="246221"/>
          </a:xfrm>
          <a:prstGeom prst="rect">
            <a:avLst/>
          </a:prstGeom>
          <a:solidFill>
            <a:srgbClr val="FFFF00"/>
          </a:solidFill>
        </p:spPr>
        <p:txBody>
          <a:bodyPr wrap="none" lIns="45720" rIns="45720" rtlCol="0">
            <a:spAutoFit/>
          </a:bodyPr>
          <a:lstStyle/>
          <a:p>
            <a:r>
              <a:rPr lang="en-US" sz="1000" b="1" dirty="0"/>
              <a:t>4E</a:t>
            </a:r>
          </a:p>
        </p:txBody>
      </p:sp>
      <p:sp>
        <p:nvSpPr>
          <p:cNvPr id="31" name="TextBox 30"/>
          <p:cNvSpPr txBox="1"/>
          <p:nvPr/>
        </p:nvSpPr>
        <p:spPr>
          <a:xfrm>
            <a:off x="2225614" y="1036839"/>
            <a:ext cx="2044149" cy="369332"/>
          </a:xfrm>
          <a:prstGeom prst="rect">
            <a:avLst/>
          </a:prstGeom>
          <a:noFill/>
        </p:spPr>
        <p:txBody>
          <a:bodyPr wrap="none" rtlCol="0">
            <a:spAutoFit/>
          </a:bodyPr>
          <a:lstStyle/>
          <a:p>
            <a:r>
              <a:rPr lang="en-US" b="1" dirty="0"/>
              <a:t>Negative reading</a:t>
            </a:r>
          </a:p>
        </p:txBody>
      </p:sp>
      <p:sp>
        <p:nvSpPr>
          <p:cNvPr id="32" name="TextBox 31"/>
          <p:cNvSpPr txBox="1"/>
          <p:nvPr/>
        </p:nvSpPr>
        <p:spPr>
          <a:xfrm>
            <a:off x="8269437" y="1036839"/>
            <a:ext cx="1967205" cy="369332"/>
          </a:xfrm>
          <a:prstGeom prst="rect">
            <a:avLst/>
          </a:prstGeom>
          <a:noFill/>
        </p:spPr>
        <p:txBody>
          <a:bodyPr wrap="none" rtlCol="0">
            <a:spAutoFit/>
          </a:bodyPr>
          <a:lstStyle/>
          <a:p>
            <a:r>
              <a:rPr lang="en-US" b="1" dirty="0"/>
              <a:t>Positive reading</a:t>
            </a:r>
          </a:p>
        </p:txBody>
      </p:sp>
      <p:graphicFrame>
        <p:nvGraphicFramePr>
          <p:cNvPr id="33" name="Table 32"/>
          <p:cNvGraphicFramePr>
            <a:graphicFrameLocks noGrp="1"/>
          </p:cNvGraphicFramePr>
          <p:nvPr>
            <p:extLst>
              <p:ext uri="{D42A27DB-BD31-4B8C-83A1-F6EECF244321}">
                <p14:modId xmlns:p14="http://schemas.microsoft.com/office/powerpoint/2010/main" val="631480001"/>
              </p:ext>
            </p:extLst>
          </p:nvPr>
        </p:nvGraphicFramePr>
        <p:xfrm>
          <a:off x="46700" y="4882806"/>
          <a:ext cx="4022916" cy="1894325"/>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816293">
                  <a:extLst>
                    <a:ext uri="{9D8B030D-6E8A-4147-A177-3AD203B41FA5}">
                      <a16:colId xmlns:a16="http://schemas.microsoft.com/office/drawing/2014/main" val="20001"/>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350357">
                <a:tc>
                  <a:txBody>
                    <a:bodyPr/>
                    <a:lstStyle/>
                    <a:p>
                      <a:pPr algn="ctr"/>
                      <a:r>
                        <a:rPr lang="en-US" sz="1200" dirty="0"/>
                        <a:t>Trial</a:t>
                      </a:r>
                    </a:p>
                  </a:txBody>
                  <a:tcPr/>
                </a:tc>
                <a:tc>
                  <a:txBody>
                    <a:bodyPr/>
                    <a:lstStyle/>
                    <a:p>
                      <a:pPr algn="ctr"/>
                      <a:r>
                        <a:rPr lang="en-US" sz="1200" dirty="0"/>
                        <a:t>SD </a:t>
                      </a:r>
                      <a:r>
                        <a:rPr lang="en-US" sz="1200" dirty="0" err="1"/>
                        <a:t>thk</a:t>
                      </a:r>
                      <a:r>
                        <a:rPr lang="en-US" sz="1200" dirty="0"/>
                        <a:t>.</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376455">
                <a:tc>
                  <a:txBody>
                    <a:bodyPr/>
                    <a:lstStyle/>
                    <a:p>
                      <a:pPr algn="ctr"/>
                      <a:r>
                        <a:rPr lang="en-US" sz="1200" dirty="0">
                          <a:latin typeface="+mn-lt"/>
                        </a:rPr>
                        <a:t>1C</a:t>
                      </a:r>
                    </a:p>
                  </a:txBody>
                  <a:tcPr anchor="ctr"/>
                </a:tc>
                <a:tc>
                  <a:txBody>
                    <a:bodyPr/>
                    <a:lstStyle/>
                    <a:p>
                      <a:pPr algn="ctr"/>
                      <a:r>
                        <a:rPr lang="en-US" sz="1200" dirty="0">
                          <a:latin typeface="+mn-lt"/>
                        </a:rPr>
                        <a:t>22 ver12</a:t>
                      </a:r>
                    </a:p>
                  </a:txBody>
                  <a:tcPr anchor="ctr"/>
                </a:tc>
                <a:tc>
                  <a:txBody>
                    <a:bodyPr/>
                    <a:lstStyle/>
                    <a:p>
                      <a:pPr algn="ctr"/>
                      <a:r>
                        <a:rPr lang="en-US" sz="1200" dirty="0">
                          <a:latin typeface="+mn-lt"/>
                        </a:rPr>
                        <a:t>13</a:t>
                      </a:r>
                    </a:p>
                  </a:txBody>
                  <a:tcPr anchor="ctr"/>
                </a:tc>
                <a:tc>
                  <a:txBody>
                    <a:bodyPr/>
                    <a:lstStyle/>
                    <a:p>
                      <a:pPr algn="ctr"/>
                      <a:r>
                        <a:rPr lang="en-US" sz="1200" dirty="0">
                          <a:latin typeface="+mn-lt"/>
                        </a:rPr>
                        <a:t>30.4</a:t>
                      </a:r>
                    </a:p>
                  </a:txBody>
                  <a:tcPr anchor="ctr"/>
                </a:tc>
                <a:tc>
                  <a:txBody>
                    <a:bodyPr/>
                    <a:lstStyle/>
                    <a:p>
                      <a:pPr algn="ctr"/>
                      <a:r>
                        <a:rPr lang="it-IT" sz="1200" dirty="0">
                          <a:latin typeface="+mn-lt"/>
                        </a:rPr>
                        <a:t>48.6</a:t>
                      </a:r>
                      <a:endParaRPr lang="en-US" sz="1200" dirty="0">
                        <a:latin typeface="+mn-lt"/>
                      </a:endParaRPr>
                    </a:p>
                  </a:txBody>
                  <a:tcPr anchor="ctr"/>
                </a:tc>
                <a:tc>
                  <a:txBody>
                    <a:bodyPr/>
                    <a:lstStyle/>
                    <a:p>
                      <a:pPr algn="ctr"/>
                      <a:r>
                        <a:rPr lang="it-IT" sz="1200" dirty="0">
                          <a:latin typeface="+mn-lt"/>
                        </a:rPr>
                        <a:t>2</a:t>
                      </a:r>
                      <a:endParaRPr lang="en-US" sz="1200" dirty="0">
                        <a:latin typeface="+mn-lt"/>
                      </a:endParaRPr>
                    </a:p>
                  </a:txBody>
                  <a:tcPr anchor="ctr"/>
                </a:tc>
                <a:tc>
                  <a:txBody>
                    <a:bodyPr/>
                    <a:lstStyle/>
                    <a:p>
                      <a:pPr algn="ctr"/>
                      <a:r>
                        <a:rPr lang="en-US" sz="1200" dirty="0">
                          <a:latin typeface="+mn-lt"/>
                        </a:rPr>
                        <a:t>6</a:t>
                      </a:r>
                    </a:p>
                  </a:txBody>
                  <a:tcPr anchor="ctr"/>
                </a:tc>
                <a:extLst>
                  <a:ext uri="{0D108BD9-81ED-4DB2-BD59-A6C34878D82A}">
                    <a16:rowId xmlns:a16="http://schemas.microsoft.com/office/drawing/2014/main" val="10001"/>
                  </a:ext>
                </a:extLst>
              </a:tr>
              <a:tr h="389171">
                <a:tc>
                  <a:txBody>
                    <a:bodyPr/>
                    <a:lstStyle/>
                    <a:p>
                      <a:pPr algn="ctr"/>
                      <a:r>
                        <a:rPr lang="en-US" sz="12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50.4</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389171">
                <a:tc>
                  <a:txBody>
                    <a:bodyPr/>
                    <a:lstStyle/>
                    <a:p>
                      <a:pPr algn="ctr"/>
                      <a:r>
                        <a:rPr lang="en-US" sz="12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389171">
                <a:tc>
                  <a:txBody>
                    <a:bodyPr/>
                    <a:lstStyle/>
                    <a:p>
                      <a:pPr algn="ctr"/>
                      <a:r>
                        <a:rPr lang="en-US" sz="12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18.5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48.9</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7</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0</a:t>
                      </a:r>
                    </a:p>
                  </a:txBody>
                  <a:tcPr anchor="ctr"/>
                </a:tc>
                <a:extLst>
                  <a:ext uri="{0D108BD9-81ED-4DB2-BD59-A6C34878D82A}">
                    <a16:rowId xmlns:a16="http://schemas.microsoft.com/office/drawing/2014/main" val="10004"/>
                  </a:ext>
                </a:extLst>
              </a:tr>
            </a:tbl>
          </a:graphicData>
        </a:graphic>
      </p:graphicFrame>
      <p:sp>
        <p:nvSpPr>
          <p:cNvPr id="34" name="TextBox 33"/>
          <p:cNvSpPr txBox="1"/>
          <p:nvPr/>
        </p:nvSpPr>
        <p:spPr>
          <a:xfrm>
            <a:off x="7339634" y="2857582"/>
            <a:ext cx="1133644" cy="369332"/>
          </a:xfrm>
          <a:prstGeom prst="rect">
            <a:avLst/>
          </a:prstGeom>
          <a:noFill/>
        </p:spPr>
        <p:txBody>
          <a:bodyPr wrap="none" rtlCol="0">
            <a:spAutoFit/>
          </a:bodyPr>
          <a:lstStyle/>
          <a:p>
            <a:r>
              <a:rPr lang="en-US" dirty="0"/>
              <a:t>1k cycles</a:t>
            </a:r>
          </a:p>
        </p:txBody>
      </p:sp>
      <p:sp>
        <p:nvSpPr>
          <p:cNvPr id="35" name="TextBox 34"/>
          <p:cNvSpPr txBox="1"/>
          <p:nvPr/>
        </p:nvSpPr>
        <p:spPr>
          <a:xfrm>
            <a:off x="9892312" y="2857582"/>
            <a:ext cx="1390124" cy="369332"/>
          </a:xfrm>
          <a:prstGeom prst="rect">
            <a:avLst/>
          </a:prstGeom>
          <a:noFill/>
        </p:spPr>
        <p:txBody>
          <a:bodyPr wrap="none" rtlCol="0">
            <a:spAutoFit/>
          </a:bodyPr>
          <a:lstStyle/>
          <a:p>
            <a:r>
              <a:rPr lang="en-US" dirty="0"/>
              <a:t>128k cycles</a:t>
            </a:r>
          </a:p>
        </p:txBody>
      </p:sp>
      <p:sp>
        <p:nvSpPr>
          <p:cNvPr id="36" name="TextBox 35"/>
          <p:cNvSpPr txBox="1"/>
          <p:nvPr/>
        </p:nvSpPr>
        <p:spPr>
          <a:xfrm>
            <a:off x="5039655" y="5191126"/>
            <a:ext cx="5949384" cy="830997"/>
          </a:xfrm>
          <a:prstGeom prst="rect">
            <a:avLst/>
          </a:prstGeom>
          <a:noFill/>
        </p:spPr>
        <p:txBody>
          <a:bodyPr wrap="square" rtlCol="0">
            <a:spAutoFit/>
          </a:bodyPr>
          <a:lstStyle/>
          <a:p>
            <a:r>
              <a:rPr lang="en-US" sz="1600" dirty="0"/>
              <a:t>Trends are the same for both polarities.</a:t>
            </a:r>
          </a:p>
          <a:p>
            <a:r>
              <a:rPr lang="en-US" sz="1600" dirty="0"/>
              <a:t>Toggle on Set </a:t>
            </a:r>
            <a:r>
              <a:rPr lang="en-US" sz="1600" dirty="0" err="1"/>
              <a:t>Vt</a:t>
            </a:r>
            <a:r>
              <a:rPr lang="en-US" sz="1600" dirty="0"/>
              <a:t> is very small, while there is a significant decrease of Reset </a:t>
            </a:r>
            <a:r>
              <a:rPr lang="en-US" sz="1600" dirty="0" err="1"/>
              <a:t>Vt</a:t>
            </a:r>
            <a:r>
              <a:rPr lang="en-US" sz="1600" dirty="0"/>
              <a:t> for positive reading </a:t>
            </a:r>
            <a:r>
              <a:rPr lang="en-US" sz="1600" dirty="0">
                <a:sym typeface="Wingdings" panose="05000000000000000000" pitchFamily="2" charset="2"/>
              </a:rPr>
              <a:t> lower window</a:t>
            </a:r>
            <a:endParaRPr lang="en-US" sz="1600" dirty="0"/>
          </a:p>
        </p:txBody>
      </p:sp>
    </p:spTree>
    <p:extLst>
      <p:ext uri="{BB962C8B-B14F-4D97-AF65-F5344CB8AC3E}">
        <p14:creationId xmlns:p14="http://schemas.microsoft.com/office/powerpoint/2010/main" val="1922827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1us</a:t>
            </a:r>
            <a:r>
              <a:rPr lang="en-US" dirty="0">
                <a:sym typeface="Wingdings" panose="05000000000000000000" pitchFamily="2" charset="2"/>
              </a:rPr>
              <a:t>10s Drift comparison</a:t>
            </a:r>
            <a:endParaRPr lang="en-US" dirty="0"/>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11</a:t>
            </a:fld>
            <a:endParaRPr lang="en-US"/>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8586" t="7442" r="9180" b="4910"/>
          <a:stretch/>
        </p:blipFill>
        <p:spPr>
          <a:xfrm>
            <a:off x="17676" y="2086810"/>
            <a:ext cx="5601469" cy="3211033"/>
          </a:xfrm>
          <a:prstGeom prst="rect">
            <a:avLst/>
          </a:prstGeom>
        </p:spPr>
      </p:pic>
      <p:sp>
        <p:nvSpPr>
          <p:cNvPr id="6" name="TextBox 5"/>
          <p:cNvSpPr txBox="1"/>
          <p:nvPr/>
        </p:nvSpPr>
        <p:spPr>
          <a:xfrm>
            <a:off x="697732" y="5072888"/>
            <a:ext cx="255839" cy="246221"/>
          </a:xfrm>
          <a:prstGeom prst="rect">
            <a:avLst/>
          </a:prstGeom>
          <a:solidFill>
            <a:srgbClr val="FFFF00"/>
          </a:solidFill>
        </p:spPr>
        <p:txBody>
          <a:bodyPr wrap="none" lIns="45720" rIns="45720" rtlCol="0">
            <a:spAutoFit/>
          </a:bodyPr>
          <a:lstStyle/>
          <a:p>
            <a:r>
              <a:rPr lang="en-US" sz="1000" b="1" dirty="0"/>
              <a:t>1C</a:t>
            </a:r>
          </a:p>
        </p:txBody>
      </p:sp>
      <p:sp>
        <p:nvSpPr>
          <p:cNvPr id="7" name="TextBox 6"/>
          <p:cNvSpPr txBox="1"/>
          <p:nvPr/>
        </p:nvSpPr>
        <p:spPr>
          <a:xfrm>
            <a:off x="1219034" y="5072888"/>
            <a:ext cx="247825" cy="246221"/>
          </a:xfrm>
          <a:prstGeom prst="rect">
            <a:avLst/>
          </a:prstGeom>
          <a:solidFill>
            <a:srgbClr val="FFFF00"/>
          </a:solidFill>
        </p:spPr>
        <p:txBody>
          <a:bodyPr wrap="none" lIns="45720" rIns="45720" rtlCol="0">
            <a:spAutoFit/>
          </a:bodyPr>
          <a:lstStyle/>
          <a:p>
            <a:r>
              <a:rPr lang="en-US" sz="1000" b="1" dirty="0"/>
              <a:t>2E</a:t>
            </a:r>
          </a:p>
        </p:txBody>
      </p:sp>
      <p:sp>
        <p:nvSpPr>
          <p:cNvPr id="8" name="TextBox 7"/>
          <p:cNvSpPr txBox="1"/>
          <p:nvPr/>
        </p:nvSpPr>
        <p:spPr>
          <a:xfrm>
            <a:off x="1754508" y="5072888"/>
            <a:ext cx="247825" cy="246221"/>
          </a:xfrm>
          <a:prstGeom prst="rect">
            <a:avLst/>
          </a:prstGeom>
          <a:solidFill>
            <a:srgbClr val="FFFF00"/>
          </a:solidFill>
        </p:spPr>
        <p:txBody>
          <a:bodyPr wrap="none" lIns="45720" rIns="45720" rtlCol="0">
            <a:spAutoFit/>
          </a:bodyPr>
          <a:lstStyle/>
          <a:p>
            <a:r>
              <a:rPr lang="en-US" sz="1000" b="1" dirty="0"/>
              <a:t>3E</a:t>
            </a:r>
          </a:p>
        </p:txBody>
      </p:sp>
      <p:sp>
        <p:nvSpPr>
          <p:cNvPr id="9" name="TextBox 8"/>
          <p:cNvSpPr txBox="1"/>
          <p:nvPr/>
        </p:nvSpPr>
        <p:spPr>
          <a:xfrm>
            <a:off x="2286376" y="5072888"/>
            <a:ext cx="247825" cy="246221"/>
          </a:xfrm>
          <a:prstGeom prst="rect">
            <a:avLst/>
          </a:prstGeom>
          <a:solidFill>
            <a:srgbClr val="FFFF00"/>
          </a:solidFill>
        </p:spPr>
        <p:txBody>
          <a:bodyPr wrap="none" lIns="45720" rIns="45720" rtlCol="0">
            <a:spAutoFit/>
          </a:bodyPr>
          <a:lstStyle/>
          <a:p>
            <a:r>
              <a:rPr lang="en-US" sz="1000" b="1" dirty="0"/>
              <a:t>4E</a:t>
            </a:r>
          </a:p>
        </p:txBody>
      </p:sp>
      <p:sp>
        <p:nvSpPr>
          <p:cNvPr id="10" name="TextBox 9"/>
          <p:cNvSpPr txBox="1"/>
          <p:nvPr/>
        </p:nvSpPr>
        <p:spPr>
          <a:xfrm>
            <a:off x="3327601" y="5072888"/>
            <a:ext cx="255839" cy="246221"/>
          </a:xfrm>
          <a:prstGeom prst="rect">
            <a:avLst/>
          </a:prstGeom>
          <a:solidFill>
            <a:srgbClr val="FFFF00"/>
          </a:solidFill>
        </p:spPr>
        <p:txBody>
          <a:bodyPr wrap="none" lIns="45720" rIns="45720" rtlCol="0">
            <a:spAutoFit/>
          </a:bodyPr>
          <a:lstStyle/>
          <a:p>
            <a:r>
              <a:rPr lang="en-US" sz="1000" b="1" dirty="0"/>
              <a:t>1C</a:t>
            </a:r>
          </a:p>
        </p:txBody>
      </p:sp>
      <p:sp>
        <p:nvSpPr>
          <p:cNvPr id="11" name="TextBox 10"/>
          <p:cNvSpPr txBox="1"/>
          <p:nvPr/>
        </p:nvSpPr>
        <p:spPr>
          <a:xfrm>
            <a:off x="3848903" y="5072888"/>
            <a:ext cx="247825" cy="246221"/>
          </a:xfrm>
          <a:prstGeom prst="rect">
            <a:avLst/>
          </a:prstGeom>
          <a:solidFill>
            <a:srgbClr val="FFFF00"/>
          </a:solidFill>
        </p:spPr>
        <p:txBody>
          <a:bodyPr wrap="none" lIns="45720" rIns="45720" rtlCol="0">
            <a:spAutoFit/>
          </a:bodyPr>
          <a:lstStyle/>
          <a:p>
            <a:r>
              <a:rPr lang="en-US" sz="1000" b="1" dirty="0"/>
              <a:t>2E</a:t>
            </a:r>
          </a:p>
        </p:txBody>
      </p:sp>
      <p:sp>
        <p:nvSpPr>
          <p:cNvPr id="12" name="TextBox 11"/>
          <p:cNvSpPr txBox="1"/>
          <p:nvPr/>
        </p:nvSpPr>
        <p:spPr>
          <a:xfrm>
            <a:off x="4384377" y="5072888"/>
            <a:ext cx="247825" cy="246221"/>
          </a:xfrm>
          <a:prstGeom prst="rect">
            <a:avLst/>
          </a:prstGeom>
          <a:solidFill>
            <a:srgbClr val="FFFF00"/>
          </a:solidFill>
        </p:spPr>
        <p:txBody>
          <a:bodyPr wrap="none" lIns="45720" rIns="45720" rtlCol="0">
            <a:spAutoFit/>
          </a:bodyPr>
          <a:lstStyle/>
          <a:p>
            <a:r>
              <a:rPr lang="en-US" sz="1000" b="1" dirty="0"/>
              <a:t>3E</a:t>
            </a:r>
          </a:p>
        </p:txBody>
      </p:sp>
      <p:sp>
        <p:nvSpPr>
          <p:cNvPr id="13" name="TextBox 12"/>
          <p:cNvSpPr txBox="1"/>
          <p:nvPr/>
        </p:nvSpPr>
        <p:spPr>
          <a:xfrm>
            <a:off x="4916245" y="5072888"/>
            <a:ext cx="247825" cy="246221"/>
          </a:xfrm>
          <a:prstGeom prst="rect">
            <a:avLst/>
          </a:prstGeom>
          <a:solidFill>
            <a:srgbClr val="FFFF00"/>
          </a:solidFill>
        </p:spPr>
        <p:txBody>
          <a:bodyPr wrap="none" lIns="45720" rIns="45720" rtlCol="0">
            <a:spAutoFit/>
          </a:bodyPr>
          <a:lstStyle/>
          <a:p>
            <a:r>
              <a:rPr lang="en-US" sz="1000" b="1" dirty="0"/>
              <a:t>4E</a:t>
            </a:r>
          </a:p>
        </p:txBody>
      </p:sp>
      <p:sp>
        <p:nvSpPr>
          <p:cNvPr id="14" name="TextBox 13"/>
          <p:cNvSpPr txBox="1"/>
          <p:nvPr/>
        </p:nvSpPr>
        <p:spPr>
          <a:xfrm>
            <a:off x="4858631" y="1255812"/>
            <a:ext cx="2135521" cy="707886"/>
          </a:xfrm>
          <a:prstGeom prst="rect">
            <a:avLst/>
          </a:prstGeom>
          <a:noFill/>
          <a:ln>
            <a:solidFill>
              <a:schemeClr val="tx1"/>
            </a:solidFill>
          </a:ln>
        </p:spPr>
        <p:txBody>
          <a:bodyPr wrap="none" rtlCol="0">
            <a:spAutoFit/>
          </a:bodyPr>
          <a:lstStyle/>
          <a:p>
            <a:pPr algn="ctr"/>
            <a:r>
              <a:rPr lang="en-US" sz="2000" dirty="0"/>
              <a:t>Absolute drift mV</a:t>
            </a:r>
          </a:p>
          <a:p>
            <a:pPr algn="ctr"/>
            <a:r>
              <a:rPr lang="en-US" sz="2000" b="1" dirty="0">
                <a:solidFill>
                  <a:schemeClr val="accent1"/>
                </a:solidFill>
              </a:rPr>
              <a:t>SET</a:t>
            </a:r>
            <a:r>
              <a:rPr lang="en-US" sz="2000" b="1" dirty="0"/>
              <a:t>/</a:t>
            </a:r>
            <a:r>
              <a:rPr lang="en-US" sz="2000" b="1" dirty="0">
                <a:solidFill>
                  <a:srgbClr val="FF0000"/>
                </a:solidFill>
              </a:rPr>
              <a:t>RESET</a:t>
            </a:r>
          </a:p>
        </p:txBody>
      </p:sp>
      <p:pic>
        <p:nvPicPr>
          <p:cNvPr id="16" name="Picture 15"/>
          <p:cNvPicPr>
            <a:picLocks noChangeAspect="1"/>
          </p:cNvPicPr>
          <p:nvPr/>
        </p:nvPicPr>
        <p:blipFill rotWithShape="1">
          <a:blip r:embed="rId3">
            <a:extLst>
              <a:ext uri="{28A0092B-C50C-407E-A947-70E740481C1C}">
                <a14:useLocalDpi xmlns:a14="http://schemas.microsoft.com/office/drawing/2010/main" val="0"/>
              </a:ext>
            </a:extLst>
          </a:blip>
          <a:srcRect l="8052" t="7442" r="8368" b="5105"/>
          <a:stretch/>
        </p:blipFill>
        <p:spPr>
          <a:xfrm>
            <a:off x="5884608" y="2054910"/>
            <a:ext cx="5994020" cy="4260829"/>
          </a:xfrm>
          <a:prstGeom prst="rect">
            <a:avLst/>
          </a:prstGeom>
        </p:spPr>
      </p:pic>
      <p:sp>
        <p:nvSpPr>
          <p:cNvPr id="17" name="TextBox 16"/>
          <p:cNvSpPr txBox="1"/>
          <p:nvPr/>
        </p:nvSpPr>
        <p:spPr>
          <a:xfrm>
            <a:off x="2002333" y="1717477"/>
            <a:ext cx="2044149" cy="369332"/>
          </a:xfrm>
          <a:prstGeom prst="rect">
            <a:avLst/>
          </a:prstGeom>
          <a:noFill/>
        </p:spPr>
        <p:txBody>
          <a:bodyPr wrap="none" rtlCol="0">
            <a:spAutoFit/>
          </a:bodyPr>
          <a:lstStyle/>
          <a:p>
            <a:r>
              <a:rPr lang="en-US" b="1" dirty="0"/>
              <a:t>Negative reading</a:t>
            </a:r>
          </a:p>
        </p:txBody>
      </p:sp>
      <p:sp>
        <p:nvSpPr>
          <p:cNvPr id="18" name="TextBox 17"/>
          <p:cNvSpPr txBox="1"/>
          <p:nvPr/>
        </p:nvSpPr>
        <p:spPr>
          <a:xfrm>
            <a:off x="8046156" y="1717477"/>
            <a:ext cx="1967205" cy="369332"/>
          </a:xfrm>
          <a:prstGeom prst="rect">
            <a:avLst/>
          </a:prstGeom>
          <a:noFill/>
        </p:spPr>
        <p:txBody>
          <a:bodyPr wrap="none" rtlCol="0">
            <a:spAutoFit/>
          </a:bodyPr>
          <a:lstStyle/>
          <a:p>
            <a:r>
              <a:rPr lang="en-US" b="1" dirty="0"/>
              <a:t>Positive reading</a:t>
            </a:r>
          </a:p>
        </p:txBody>
      </p:sp>
      <p:sp>
        <p:nvSpPr>
          <p:cNvPr id="19" name="TextBox 18"/>
          <p:cNvSpPr txBox="1"/>
          <p:nvPr/>
        </p:nvSpPr>
        <p:spPr>
          <a:xfrm>
            <a:off x="6641331" y="6029818"/>
            <a:ext cx="255839" cy="246221"/>
          </a:xfrm>
          <a:prstGeom prst="rect">
            <a:avLst/>
          </a:prstGeom>
          <a:solidFill>
            <a:srgbClr val="FFFF00"/>
          </a:solidFill>
        </p:spPr>
        <p:txBody>
          <a:bodyPr wrap="none" lIns="45720" rIns="45720" rtlCol="0">
            <a:spAutoFit/>
          </a:bodyPr>
          <a:lstStyle/>
          <a:p>
            <a:r>
              <a:rPr lang="en-US" sz="1000" b="1" dirty="0"/>
              <a:t>1C</a:t>
            </a:r>
          </a:p>
        </p:txBody>
      </p:sp>
      <p:sp>
        <p:nvSpPr>
          <p:cNvPr id="20" name="TextBox 19"/>
          <p:cNvSpPr txBox="1"/>
          <p:nvPr/>
        </p:nvSpPr>
        <p:spPr>
          <a:xfrm>
            <a:off x="7194532" y="6029818"/>
            <a:ext cx="247825" cy="246221"/>
          </a:xfrm>
          <a:prstGeom prst="rect">
            <a:avLst/>
          </a:prstGeom>
          <a:solidFill>
            <a:srgbClr val="FFFF00"/>
          </a:solidFill>
        </p:spPr>
        <p:txBody>
          <a:bodyPr wrap="none" lIns="45720" rIns="45720" rtlCol="0">
            <a:spAutoFit/>
          </a:bodyPr>
          <a:lstStyle/>
          <a:p>
            <a:r>
              <a:rPr lang="en-US" sz="1000" b="1" dirty="0"/>
              <a:t>2E</a:t>
            </a:r>
          </a:p>
        </p:txBody>
      </p:sp>
      <p:sp>
        <p:nvSpPr>
          <p:cNvPr id="21" name="TextBox 20"/>
          <p:cNvSpPr txBox="1"/>
          <p:nvPr/>
        </p:nvSpPr>
        <p:spPr>
          <a:xfrm>
            <a:off x="7751272" y="6029818"/>
            <a:ext cx="247825" cy="246221"/>
          </a:xfrm>
          <a:prstGeom prst="rect">
            <a:avLst/>
          </a:prstGeom>
          <a:solidFill>
            <a:srgbClr val="FFFF00"/>
          </a:solidFill>
        </p:spPr>
        <p:txBody>
          <a:bodyPr wrap="none" lIns="45720" rIns="45720" rtlCol="0">
            <a:spAutoFit/>
          </a:bodyPr>
          <a:lstStyle/>
          <a:p>
            <a:r>
              <a:rPr lang="en-US" sz="1000" b="1" dirty="0"/>
              <a:t>3E</a:t>
            </a:r>
          </a:p>
        </p:txBody>
      </p:sp>
      <p:sp>
        <p:nvSpPr>
          <p:cNvPr id="22" name="TextBox 21"/>
          <p:cNvSpPr txBox="1"/>
          <p:nvPr/>
        </p:nvSpPr>
        <p:spPr>
          <a:xfrm>
            <a:off x="8304406" y="6029818"/>
            <a:ext cx="247825" cy="246221"/>
          </a:xfrm>
          <a:prstGeom prst="rect">
            <a:avLst/>
          </a:prstGeom>
          <a:solidFill>
            <a:srgbClr val="FFFF00"/>
          </a:solidFill>
        </p:spPr>
        <p:txBody>
          <a:bodyPr wrap="none" lIns="45720" rIns="45720" rtlCol="0">
            <a:spAutoFit/>
          </a:bodyPr>
          <a:lstStyle/>
          <a:p>
            <a:r>
              <a:rPr lang="en-US" sz="1000" b="1" dirty="0"/>
              <a:t>4E</a:t>
            </a:r>
          </a:p>
        </p:txBody>
      </p:sp>
      <p:sp>
        <p:nvSpPr>
          <p:cNvPr id="23" name="TextBox 22"/>
          <p:cNvSpPr txBox="1"/>
          <p:nvPr/>
        </p:nvSpPr>
        <p:spPr>
          <a:xfrm>
            <a:off x="9414652" y="6029818"/>
            <a:ext cx="255839" cy="246221"/>
          </a:xfrm>
          <a:prstGeom prst="rect">
            <a:avLst/>
          </a:prstGeom>
          <a:solidFill>
            <a:srgbClr val="FFFF00"/>
          </a:solidFill>
        </p:spPr>
        <p:txBody>
          <a:bodyPr wrap="none" lIns="45720" rIns="45720" rtlCol="0">
            <a:spAutoFit/>
          </a:bodyPr>
          <a:lstStyle/>
          <a:p>
            <a:r>
              <a:rPr lang="en-US" sz="1000" b="1" dirty="0"/>
              <a:t>1C</a:t>
            </a:r>
          </a:p>
        </p:txBody>
      </p:sp>
      <p:sp>
        <p:nvSpPr>
          <p:cNvPr id="24" name="TextBox 23"/>
          <p:cNvSpPr txBox="1"/>
          <p:nvPr/>
        </p:nvSpPr>
        <p:spPr>
          <a:xfrm>
            <a:off x="9967853" y="6029818"/>
            <a:ext cx="247825" cy="246221"/>
          </a:xfrm>
          <a:prstGeom prst="rect">
            <a:avLst/>
          </a:prstGeom>
          <a:solidFill>
            <a:srgbClr val="FFFF00"/>
          </a:solidFill>
        </p:spPr>
        <p:txBody>
          <a:bodyPr wrap="none" lIns="45720" rIns="45720" rtlCol="0">
            <a:spAutoFit/>
          </a:bodyPr>
          <a:lstStyle/>
          <a:p>
            <a:r>
              <a:rPr lang="en-US" sz="1000" b="1" dirty="0"/>
              <a:t>2E</a:t>
            </a:r>
          </a:p>
        </p:txBody>
      </p:sp>
      <p:sp>
        <p:nvSpPr>
          <p:cNvPr id="25" name="TextBox 24"/>
          <p:cNvSpPr txBox="1"/>
          <p:nvPr/>
        </p:nvSpPr>
        <p:spPr>
          <a:xfrm>
            <a:off x="10524593" y="6029818"/>
            <a:ext cx="247825" cy="246221"/>
          </a:xfrm>
          <a:prstGeom prst="rect">
            <a:avLst/>
          </a:prstGeom>
          <a:solidFill>
            <a:srgbClr val="FFFF00"/>
          </a:solidFill>
        </p:spPr>
        <p:txBody>
          <a:bodyPr wrap="none" lIns="45720" rIns="45720" rtlCol="0">
            <a:spAutoFit/>
          </a:bodyPr>
          <a:lstStyle/>
          <a:p>
            <a:r>
              <a:rPr lang="en-US" sz="1000" b="1" dirty="0"/>
              <a:t>3E</a:t>
            </a:r>
          </a:p>
        </p:txBody>
      </p:sp>
      <p:sp>
        <p:nvSpPr>
          <p:cNvPr id="26" name="TextBox 25"/>
          <p:cNvSpPr txBox="1"/>
          <p:nvPr/>
        </p:nvSpPr>
        <p:spPr>
          <a:xfrm>
            <a:off x="11077727" y="6029818"/>
            <a:ext cx="247825" cy="246221"/>
          </a:xfrm>
          <a:prstGeom prst="rect">
            <a:avLst/>
          </a:prstGeom>
          <a:solidFill>
            <a:srgbClr val="FFFF00"/>
          </a:solidFill>
        </p:spPr>
        <p:txBody>
          <a:bodyPr wrap="none" lIns="45720" rIns="45720" rtlCol="0">
            <a:spAutoFit/>
          </a:bodyPr>
          <a:lstStyle/>
          <a:p>
            <a:r>
              <a:rPr lang="en-US" sz="1000" b="1" dirty="0"/>
              <a:t>4E</a:t>
            </a:r>
          </a:p>
        </p:txBody>
      </p:sp>
      <p:graphicFrame>
        <p:nvGraphicFramePr>
          <p:cNvPr id="27" name="Table 26"/>
          <p:cNvGraphicFramePr>
            <a:graphicFrameLocks noGrp="1"/>
          </p:cNvGraphicFramePr>
          <p:nvPr>
            <p:extLst>
              <p:ext uri="{D42A27DB-BD31-4B8C-83A1-F6EECF244321}">
                <p14:modId xmlns:p14="http://schemas.microsoft.com/office/powerpoint/2010/main" val="2642088949"/>
              </p:ext>
            </p:extLst>
          </p:nvPr>
        </p:nvGraphicFramePr>
        <p:xfrm>
          <a:off x="7999097" y="177161"/>
          <a:ext cx="4022916" cy="1371600"/>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816293">
                  <a:extLst>
                    <a:ext uri="{9D8B030D-6E8A-4147-A177-3AD203B41FA5}">
                      <a16:colId xmlns:a16="http://schemas.microsoft.com/office/drawing/2014/main" val="20001"/>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195869">
                <a:tc>
                  <a:txBody>
                    <a:bodyPr/>
                    <a:lstStyle/>
                    <a:p>
                      <a:pPr algn="ctr"/>
                      <a:r>
                        <a:rPr lang="en-US" sz="1200" dirty="0"/>
                        <a:t>Trial</a:t>
                      </a:r>
                    </a:p>
                  </a:txBody>
                  <a:tcPr/>
                </a:tc>
                <a:tc>
                  <a:txBody>
                    <a:bodyPr/>
                    <a:lstStyle/>
                    <a:p>
                      <a:pPr algn="ctr"/>
                      <a:r>
                        <a:rPr lang="en-US" sz="1200" dirty="0"/>
                        <a:t>SD </a:t>
                      </a:r>
                      <a:r>
                        <a:rPr lang="en-US" sz="1200" dirty="0" err="1"/>
                        <a:t>thk</a:t>
                      </a:r>
                      <a:r>
                        <a:rPr lang="en-US" sz="1200" dirty="0"/>
                        <a:t>.</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210460">
                <a:tc>
                  <a:txBody>
                    <a:bodyPr/>
                    <a:lstStyle/>
                    <a:p>
                      <a:pPr algn="ctr"/>
                      <a:r>
                        <a:rPr lang="en-US" sz="1200" dirty="0">
                          <a:latin typeface="+mn-lt"/>
                        </a:rPr>
                        <a:t>1C</a:t>
                      </a:r>
                    </a:p>
                  </a:txBody>
                  <a:tcPr anchor="ctr"/>
                </a:tc>
                <a:tc>
                  <a:txBody>
                    <a:bodyPr/>
                    <a:lstStyle/>
                    <a:p>
                      <a:pPr algn="ctr"/>
                      <a:r>
                        <a:rPr lang="en-US" sz="1200" dirty="0">
                          <a:latin typeface="+mn-lt"/>
                        </a:rPr>
                        <a:t>22 ver12</a:t>
                      </a:r>
                    </a:p>
                  </a:txBody>
                  <a:tcPr anchor="ctr"/>
                </a:tc>
                <a:tc>
                  <a:txBody>
                    <a:bodyPr/>
                    <a:lstStyle/>
                    <a:p>
                      <a:pPr algn="ctr"/>
                      <a:r>
                        <a:rPr lang="en-US" sz="1200" dirty="0">
                          <a:latin typeface="+mn-lt"/>
                        </a:rPr>
                        <a:t>13</a:t>
                      </a:r>
                    </a:p>
                  </a:txBody>
                  <a:tcPr anchor="ctr"/>
                </a:tc>
                <a:tc>
                  <a:txBody>
                    <a:bodyPr/>
                    <a:lstStyle/>
                    <a:p>
                      <a:pPr algn="ctr"/>
                      <a:r>
                        <a:rPr lang="en-US" sz="1200" dirty="0">
                          <a:latin typeface="+mn-lt"/>
                        </a:rPr>
                        <a:t>30.4</a:t>
                      </a:r>
                    </a:p>
                  </a:txBody>
                  <a:tcPr anchor="ctr"/>
                </a:tc>
                <a:tc>
                  <a:txBody>
                    <a:bodyPr/>
                    <a:lstStyle/>
                    <a:p>
                      <a:pPr algn="ctr"/>
                      <a:r>
                        <a:rPr lang="it-IT" sz="1200" dirty="0">
                          <a:latin typeface="+mn-lt"/>
                        </a:rPr>
                        <a:t>48.6</a:t>
                      </a:r>
                      <a:endParaRPr lang="en-US" sz="1200" dirty="0">
                        <a:latin typeface="+mn-lt"/>
                      </a:endParaRPr>
                    </a:p>
                  </a:txBody>
                  <a:tcPr anchor="ctr"/>
                </a:tc>
                <a:tc>
                  <a:txBody>
                    <a:bodyPr/>
                    <a:lstStyle/>
                    <a:p>
                      <a:pPr algn="ctr"/>
                      <a:r>
                        <a:rPr lang="it-IT" sz="1200" dirty="0">
                          <a:latin typeface="+mn-lt"/>
                        </a:rPr>
                        <a:t>2</a:t>
                      </a:r>
                      <a:endParaRPr lang="en-US" sz="1200" dirty="0">
                        <a:latin typeface="+mn-lt"/>
                      </a:endParaRPr>
                    </a:p>
                  </a:txBody>
                  <a:tcPr anchor="ctr"/>
                </a:tc>
                <a:tc>
                  <a:txBody>
                    <a:bodyPr/>
                    <a:lstStyle/>
                    <a:p>
                      <a:pPr algn="ctr"/>
                      <a:r>
                        <a:rPr lang="en-US" sz="1200" dirty="0">
                          <a:latin typeface="+mn-lt"/>
                        </a:rPr>
                        <a:t>6</a:t>
                      </a:r>
                    </a:p>
                  </a:txBody>
                  <a:tcPr anchor="ctr"/>
                </a:tc>
                <a:extLst>
                  <a:ext uri="{0D108BD9-81ED-4DB2-BD59-A6C34878D82A}">
                    <a16:rowId xmlns:a16="http://schemas.microsoft.com/office/drawing/2014/main" val="10001"/>
                  </a:ext>
                </a:extLst>
              </a:tr>
              <a:tr h="217569">
                <a:tc>
                  <a:txBody>
                    <a:bodyPr/>
                    <a:lstStyle/>
                    <a:p>
                      <a:pPr algn="ctr"/>
                      <a:r>
                        <a:rPr lang="en-US" sz="12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50.4</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217569">
                <a:tc>
                  <a:txBody>
                    <a:bodyPr/>
                    <a:lstStyle/>
                    <a:p>
                      <a:pPr algn="ctr"/>
                      <a:r>
                        <a:rPr lang="en-US" sz="12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217569">
                <a:tc>
                  <a:txBody>
                    <a:bodyPr/>
                    <a:lstStyle/>
                    <a:p>
                      <a:pPr algn="ctr"/>
                      <a:r>
                        <a:rPr lang="en-US" sz="12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18.5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48.9</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7</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0</a:t>
                      </a:r>
                    </a:p>
                  </a:txBody>
                  <a:tcPr anchor="ctr"/>
                </a:tc>
                <a:extLst>
                  <a:ext uri="{0D108BD9-81ED-4DB2-BD59-A6C34878D82A}">
                    <a16:rowId xmlns:a16="http://schemas.microsoft.com/office/drawing/2014/main" val="10004"/>
                  </a:ext>
                </a:extLst>
              </a:tr>
            </a:tbl>
          </a:graphicData>
        </a:graphic>
      </p:graphicFrame>
      <p:sp>
        <p:nvSpPr>
          <p:cNvPr id="28" name="TextBox 27"/>
          <p:cNvSpPr txBox="1"/>
          <p:nvPr/>
        </p:nvSpPr>
        <p:spPr>
          <a:xfrm>
            <a:off x="212514" y="5450059"/>
            <a:ext cx="5672094" cy="1077218"/>
          </a:xfrm>
          <a:prstGeom prst="rect">
            <a:avLst/>
          </a:prstGeom>
          <a:noFill/>
        </p:spPr>
        <p:txBody>
          <a:bodyPr wrap="square" rtlCol="0">
            <a:spAutoFit/>
          </a:bodyPr>
          <a:lstStyle/>
          <a:p>
            <a:r>
              <a:rPr lang="en-US" sz="1600" dirty="0"/>
              <a:t>Very similar trends for both polarities.</a:t>
            </a:r>
          </a:p>
          <a:p>
            <a:r>
              <a:rPr lang="en-US" sz="1600" dirty="0"/>
              <a:t>Set drift for positive is ~30mV lower, while Reset drift is much lower, though maintaining the same trend.</a:t>
            </a:r>
          </a:p>
          <a:p>
            <a:r>
              <a:rPr lang="en-US" sz="1600" dirty="0">
                <a:sym typeface="Wingdings" panose="05000000000000000000" pitchFamily="2" charset="2"/>
              </a:rPr>
              <a:t> Opening of positive window happens only for group 4E</a:t>
            </a:r>
            <a:endParaRPr lang="en-US" sz="1600" dirty="0"/>
          </a:p>
        </p:txBody>
      </p:sp>
    </p:spTree>
    <p:extLst>
      <p:ext uri="{BB962C8B-B14F-4D97-AF65-F5344CB8AC3E}">
        <p14:creationId xmlns:p14="http://schemas.microsoft.com/office/powerpoint/2010/main" val="3986958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Projected window @3.54 sigma comparison</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12</a:t>
            </a:fld>
            <a:endParaRPr lang="en-US"/>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8097" t="8027" r="9078" b="5105"/>
          <a:stretch/>
        </p:blipFill>
        <p:spPr>
          <a:xfrm>
            <a:off x="1" y="2452385"/>
            <a:ext cx="5891772" cy="2534285"/>
          </a:xfrm>
          <a:prstGeom prst="rect">
            <a:avLst/>
          </a:prstGeom>
        </p:spPr>
      </p:pic>
      <p:sp>
        <p:nvSpPr>
          <p:cNvPr id="6" name="TextBox 5"/>
          <p:cNvSpPr txBox="1"/>
          <p:nvPr/>
        </p:nvSpPr>
        <p:spPr>
          <a:xfrm>
            <a:off x="547692" y="2298495"/>
            <a:ext cx="1260281" cy="307777"/>
          </a:xfrm>
          <a:prstGeom prst="rect">
            <a:avLst/>
          </a:prstGeom>
          <a:solidFill>
            <a:schemeClr val="bg1"/>
          </a:solidFill>
        </p:spPr>
        <p:txBody>
          <a:bodyPr wrap="none" rtlCol="0">
            <a:spAutoFit/>
          </a:bodyPr>
          <a:lstStyle/>
          <a:p>
            <a:pPr algn="ctr"/>
            <a:r>
              <a:rPr lang="en-US" sz="1400" dirty="0"/>
              <a:t>1k cycles 1us</a:t>
            </a:r>
          </a:p>
        </p:txBody>
      </p:sp>
      <p:sp>
        <p:nvSpPr>
          <p:cNvPr id="7" name="TextBox 6"/>
          <p:cNvSpPr txBox="1"/>
          <p:nvPr/>
        </p:nvSpPr>
        <p:spPr>
          <a:xfrm>
            <a:off x="2345687" y="2298495"/>
            <a:ext cx="1459054" cy="307777"/>
          </a:xfrm>
          <a:prstGeom prst="rect">
            <a:avLst/>
          </a:prstGeom>
          <a:solidFill>
            <a:schemeClr val="bg1"/>
          </a:solidFill>
        </p:spPr>
        <p:txBody>
          <a:bodyPr wrap="none" rtlCol="0">
            <a:spAutoFit/>
          </a:bodyPr>
          <a:lstStyle/>
          <a:p>
            <a:pPr algn="ctr"/>
            <a:r>
              <a:rPr lang="en-US" sz="1400" dirty="0"/>
              <a:t>128k cycles 1us</a:t>
            </a:r>
          </a:p>
        </p:txBody>
      </p:sp>
      <p:sp>
        <p:nvSpPr>
          <p:cNvPr id="8" name="TextBox 7"/>
          <p:cNvSpPr txBox="1"/>
          <p:nvPr/>
        </p:nvSpPr>
        <p:spPr>
          <a:xfrm>
            <a:off x="3980673" y="2298495"/>
            <a:ext cx="1911100" cy="307777"/>
          </a:xfrm>
          <a:prstGeom prst="rect">
            <a:avLst/>
          </a:prstGeom>
          <a:solidFill>
            <a:schemeClr val="bg1"/>
          </a:solidFill>
        </p:spPr>
        <p:txBody>
          <a:bodyPr wrap="none" rtlCol="0">
            <a:spAutoFit/>
          </a:bodyPr>
          <a:lstStyle/>
          <a:p>
            <a:pPr algn="ctr"/>
            <a:r>
              <a:rPr lang="en-US" sz="1400" dirty="0"/>
              <a:t>128k cycles +10s drift</a:t>
            </a:r>
          </a:p>
        </p:txBody>
      </p:sp>
      <p:sp>
        <p:nvSpPr>
          <p:cNvPr id="9" name="TextBox 8"/>
          <p:cNvSpPr txBox="1"/>
          <p:nvPr/>
        </p:nvSpPr>
        <p:spPr>
          <a:xfrm>
            <a:off x="547692" y="4825513"/>
            <a:ext cx="255839" cy="246221"/>
          </a:xfrm>
          <a:prstGeom prst="rect">
            <a:avLst/>
          </a:prstGeom>
          <a:solidFill>
            <a:srgbClr val="FFFF00"/>
          </a:solidFill>
        </p:spPr>
        <p:txBody>
          <a:bodyPr wrap="none" lIns="45720" rIns="45720" rtlCol="0">
            <a:spAutoFit/>
          </a:bodyPr>
          <a:lstStyle/>
          <a:p>
            <a:r>
              <a:rPr lang="en-US" sz="1000" b="1" dirty="0"/>
              <a:t>1C</a:t>
            </a:r>
          </a:p>
        </p:txBody>
      </p:sp>
      <p:sp>
        <p:nvSpPr>
          <p:cNvPr id="10" name="TextBox 9"/>
          <p:cNvSpPr txBox="1"/>
          <p:nvPr/>
        </p:nvSpPr>
        <p:spPr>
          <a:xfrm>
            <a:off x="930765" y="4814880"/>
            <a:ext cx="247825" cy="246221"/>
          </a:xfrm>
          <a:prstGeom prst="rect">
            <a:avLst/>
          </a:prstGeom>
          <a:solidFill>
            <a:srgbClr val="FFFF00"/>
          </a:solidFill>
        </p:spPr>
        <p:txBody>
          <a:bodyPr wrap="none" lIns="45720" rIns="45720" rtlCol="0">
            <a:spAutoFit/>
          </a:bodyPr>
          <a:lstStyle/>
          <a:p>
            <a:r>
              <a:rPr lang="en-US" sz="1000" b="1" dirty="0"/>
              <a:t>2E</a:t>
            </a:r>
          </a:p>
        </p:txBody>
      </p:sp>
      <p:sp>
        <p:nvSpPr>
          <p:cNvPr id="11" name="TextBox 10"/>
          <p:cNvSpPr txBox="1"/>
          <p:nvPr/>
        </p:nvSpPr>
        <p:spPr>
          <a:xfrm>
            <a:off x="1296115" y="4814880"/>
            <a:ext cx="247825" cy="246221"/>
          </a:xfrm>
          <a:prstGeom prst="rect">
            <a:avLst/>
          </a:prstGeom>
          <a:solidFill>
            <a:srgbClr val="FFFF00"/>
          </a:solidFill>
        </p:spPr>
        <p:txBody>
          <a:bodyPr wrap="none" lIns="45720" rIns="45720" rtlCol="0">
            <a:spAutoFit/>
          </a:bodyPr>
          <a:lstStyle/>
          <a:p>
            <a:r>
              <a:rPr lang="en-US" sz="1000" b="1" dirty="0"/>
              <a:t>3E</a:t>
            </a:r>
          </a:p>
        </p:txBody>
      </p:sp>
      <p:sp>
        <p:nvSpPr>
          <p:cNvPr id="12" name="TextBox 11"/>
          <p:cNvSpPr txBox="1"/>
          <p:nvPr/>
        </p:nvSpPr>
        <p:spPr>
          <a:xfrm>
            <a:off x="1668489" y="4814880"/>
            <a:ext cx="247825" cy="246221"/>
          </a:xfrm>
          <a:prstGeom prst="rect">
            <a:avLst/>
          </a:prstGeom>
          <a:solidFill>
            <a:srgbClr val="FFFF00"/>
          </a:solidFill>
        </p:spPr>
        <p:txBody>
          <a:bodyPr wrap="none" lIns="45720" rIns="45720" rtlCol="0">
            <a:spAutoFit/>
          </a:bodyPr>
          <a:lstStyle/>
          <a:p>
            <a:r>
              <a:rPr lang="en-US" sz="1000" b="1" dirty="0"/>
              <a:t>4E</a:t>
            </a:r>
          </a:p>
        </p:txBody>
      </p:sp>
      <p:sp>
        <p:nvSpPr>
          <p:cNvPr id="17" name="TextBox 16"/>
          <p:cNvSpPr txBox="1"/>
          <p:nvPr/>
        </p:nvSpPr>
        <p:spPr>
          <a:xfrm>
            <a:off x="2407709" y="4825513"/>
            <a:ext cx="255839" cy="246221"/>
          </a:xfrm>
          <a:prstGeom prst="rect">
            <a:avLst/>
          </a:prstGeom>
          <a:solidFill>
            <a:srgbClr val="FFFF00"/>
          </a:solidFill>
        </p:spPr>
        <p:txBody>
          <a:bodyPr wrap="none" lIns="45720" rIns="45720" rtlCol="0">
            <a:spAutoFit/>
          </a:bodyPr>
          <a:lstStyle/>
          <a:p>
            <a:r>
              <a:rPr lang="en-US" sz="1000" b="1" dirty="0"/>
              <a:t>1C</a:t>
            </a:r>
          </a:p>
        </p:txBody>
      </p:sp>
      <p:sp>
        <p:nvSpPr>
          <p:cNvPr id="18" name="TextBox 17"/>
          <p:cNvSpPr txBox="1"/>
          <p:nvPr/>
        </p:nvSpPr>
        <p:spPr>
          <a:xfrm>
            <a:off x="2790782" y="4814880"/>
            <a:ext cx="247825" cy="246221"/>
          </a:xfrm>
          <a:prstGeom prst="rect">
            <a:avLst/>
          </a:prstGeom>
          <a:solidFill>
            <a:srgbClr val="FFFF00"/>
          </a:solidFill>
        </p:spPr>
        <p:txBody>
          <a:bodyPr wrap="none" lIns="45720" rIns="45720" rtlCol="0">
            <a:spAutoFit/>
          </a:bodyPr>
          <a:lstStyle/>
          <a:p>
            <a:r>
              <a:rPr lang="en-US" sz="1000" b="1" dirty="0"/>
              <a:t>2E</a:t>
            </a:r>
          </a:p>
        </p:txBody>
      </p:sp>
      <p:sp>
        <p:nvSpPr>
          <p:cNvPr id="19" name="TextBox 18"/>
          <p:cNvSpPr txBox="1"/>
          <p:nvPr/>
        </p:nvSpPr>
        <p:spPr>
          <a:xfrm>
            <a:off x="3156132" y="4814880"/>
            <a:ext cx="247825" cy="246221"/>
          </a:xfrm>
          <a:prstGeom prst="rect">
            <a:avLst/>
          </a:prstGeom>
          <a:solidFill>
            <a:srgbClr val="FFFF00"/>
          </a:solidFill>
        </p:spPr>
        <p:txBody>
          <a:bodyPr wrap="none" lIns="45720" rIns="45720" rtlCol="0">
            <a:spAutoFit/>
          </a:bodyPr>
          <a:lstStyle/>
          <a:p>
            <a:r>
              <a:rPr lang="en-US" sz="1000" b="1" dirty="0"/>
              <a:t>3E</a:t>
            </a:r>
          </a:p>
        </p:txBody>
      </p:sp>
      <p:sp>
        <p:nvSpPr>
          <p:cNvPr id="20" name="TextBox 19"/>
          <p:cNvSpPr txBox="1"/>
          <p:nvPr/>
        </p:nvSpPr>
        <p:spPr>
          <a:xfrm>
            <a:off x="3528506" y="4814880"/>
            <a:ext cx="247825" cy="246221"/>
          </a:xfrm>
          <a:prstGeom prst="rect">
            <a:avLst/>
          </a:prstGeom>
          <a:solidFill>
            <a:srgbClr val="FFFF00"/>
          </a:solidFill>
        </p:spPr>
        <p:txBody>
          <a:bodyPr wrap="none" lIns="45720" rIns="45720" rtlCol="0">
            <a:spAutoFit/>
          </a:bodyPr>
          <a:lstStyle/>
          <a:p>
            <a:r>
              <a:rPr lang="en-US" sz="1000" b="1" dirty="0"/>
              <a:t>4E</a:t>
            </a:r>
          </a:p>
        </p:txBody>
      </p:sp>
      <p:sp>
        <p:nvSpPr>
          <p:cNvPr id="21" name="TextBox 20"/>
          <p:cNvSpPr txBox="1"/>
          <p:nvPr/>
        </p:nvSpPr>
        <p:spPr>
          <a:xfrm>
            <a:off x="4229716" y="4825513"/>
            <a:ext cx="255839" cy="246221"/>
          </a:xfrm>
          <a:prstGeom prst="rect">
            <a:avLst/>
          </a:prstGeom>
          <a:solidFill>
            <a:srgbClr val="FFFF00"/>
          </a:solidFill>
        </p:spPr>
        <p:txBody>
          <a:bodyPr wrap="none" lIns="45720" rIns="45720" rtlCol="0">
            <a:spAutoFit/>
          </a:bodyPr>
          <a:lstStyle/>
          <a:p>
            <a:r>
              <a:rPr lang="en-US" sz="1000" b="1" dirty="0"/>
              <a:t>1C</a:t>
            </a:r>
          </a:p>
        </p:txBody>
      </p:sp>
      <p:sp>
        <p:nvSpPr>
          <p:cNvPr id="22" name="TextBox 21"/>
          <p:cNvSpPr txBox="1"/>
          <p:nvPr/>
        </p:nvSpPr>
        <p:spPr>
          <a:xfrm>
            <a:off x="4612789" y="4814880"/>
            <a:ext cx="247825" cy="246221"/>
          </a:xfrm>
          <a:prstGeom prst="rect">
            <a:avLst/>
          </a:prstGeom>
          <a:solidFill>
            <a:srgbClr val="FFFF00"/>
          </a:solidFill>
        </p:spPr>
        <p:txBody>
          <a:bodyPr wrap="none" lIns="45720" rIns="45720" rtlCol="0">
            <a:spAutoFit/>
          </a:bodyPr>
          <a:lstStyle/>
          <a:p>
            <a:r>
              <a:rPr lang="en-US" sz="1000" b="1" dirty="0"/>
              <a:t>2E</a:t>
            </a:r>
          </a:p>
        </p:txBody>
      </p:sp>
      <p:sp>
        <p:nvSpPr>
          <p:cNvPr id="23" name="TextBox 22"/>
          <p:cNvSpPr txBox="1"/>
          <p:nvPr/>
        </p:nvSpPr>
        <p:spPr>
          <a:xfrm>
            <a:off x="4978139" y="4814880"/>
            <a:ext cx="247825" cy="246221"/>
          </a:xfrm>
          <a:prstGeom prst="rect">
            <a:avLst/>
          </a:prstGeom>
          <a:solidFill>
            <a:srgbClr val="FFFF00"/>
          </a:solidFill>
        </p:spPr>
        <p:txBody>
          <a:bodyPr wrap="none" lIns="45720" rIns="45720" rtlCol="0">
            <a:spAutoFit/>
          </a:bodyPr>
          <a:lstStyle/>
          <a:p>
            <a:r>
              <a:rPr lang="en-US" sz="1000" b="1" dirty="0"/>
              <a:t>3E</a:t>
            </a:r>
          </a:p>
        </p:txBody>
      </p:sp>
      <p:sp>
        <p:nvSpPr>
          <p:cNvPr id="24" name="TextBox 23"/>
          <p:cNvSpPr txBox="1"/>
          <p:nvPr/>
        </p:nvSpPr>
        <p:spPr>
          <a:xfrm>
            <a:off x="5350513" y="4814880"/>
            <a:ext cx="247825" cy="246221"/>
          </a:xfrm>
          <a:prstGeom prst="rect">
            <a:avLst/>
          </a:prstGeom>
          <a:solidFill>
            <a:srgbClr val="FFFF00"/>
          </a:solidFill>
        </p:spPr>
        <p:txBody>
          <a:bodyPr wrap="none" lIns="45720" rIns="45720" rtlCol="0">
            <a:spAutoFit/>
          </a:bodyPr>
          <a:lstStyle/>
          <a:p>
            <a:r>
              <a:rPr lang="en-US" sz="1000" b="1" dirty="0"/>
              <a:t>4E</a:t>
            </a:r>
          </a:p>
        </p:txBody>
      </p:sp>
      <p:pic>
        <p:nvPicPr>
          <p:cNvPr id="26" name="Picture 25"/>
          <p:cNvPicPr>
            <a:picLocks noChangeAspect="1"/>
          </p:cNvPicPr>
          <p:nvPr/>
        </p:nvPicPr>
        <p:blipFill rotWithShape="1">
          <a:blip r:embed="rId3">
            <a:extLst>
              <a:ext uri="{28A0092B-C50C-407E-A947-70E740481C1C}">
                <a14:useLocalDpi xmlns:a14="http://schemas.microsoft.com/office/drawing/2010/main" val="0"/>
              </a:ext>
            </a:extLst>
          </a:blip>
          <a:srcRect l="8895" t="7553" r="9041" b="5565"/>
          <a:stretch/>
        </p:blipFill>
        <p:spPr>
          <a:xfrm>
            <a:off x="6096000" y="2431117"/>
            <a:ext cx="5846088" cy="3363627"/>
          </a:xfrm>
          <a:prstGeom prst="rect">
            <a:avLst/>
          </a:prstGeom>
        </p:spPr>
      </p:pic>
      <p:sp>
        <p:nvSpPr>
          <p:cNvPr id="27" name="TextBox 26"/>
          <p:cNvSpPr txBox="1"/>
          <p:nvPr/>
        </p:nvSpPr>
        <p:spPr>
          <a:xfrm>
            <a:off x="6576355" y="5601688"/>
            <a:ext cx="255839" cy="246221"/>
          </a:xfrm>
          <a:prstGeom prst="rect">
            <a:avLst/>
          </a:prstGeom>
          <a:solidFill>
            <a:srgbClr val="FFFF00"/>
          </a:solidFill>
        </p:spPr>
        <p:txBody>
          <a:bodyPr wrap="none" lIns="45720" rIns="45720" rtlCol="0">
            <a:spAutoFit/>
          </a:bodyPr>
          <a:lstStyle/>
          <a:p>
            <a:r>
              <a:rPr lang="en-US" sz="1000" b="1" dirty="0"/>
              <a:t>1C</a:t>
            </a:r>
          </a:p>
        </p:txBody>
      </p:sp>
      <p:sp>
        <p:nvSpPr>
          <p:cNvPr id="28" name="TextBox 27"/>
          <p:cNvSpPr txBox="1"/>
          <p:nvPr/>
        </p:nvSpPr>
        <p:spPr>
          <a:xfrm>
            <a:off x="6959428" y="5591055"/>
            <a:ext cx="247825" cy="246221"/>
          </a:xfrm>
          <a:prstGeom prst="rect">
            <a:avLst/>
          </a:prstGeom>
          <a:solidFill>
            <a:srgbClr val="FFFF00"/>
          </a:solidFill>
        </p:spPr>
        <p:txBody>
          <a:bodyPr wrap="none" lIns="45720" rIns="45720" rtlCol="0">
            <a:spAutoFit/>
          </a:bodyPr>
          <a:lstStyle/>
          <a:p>
            <a:r>
              <a:rPr lang="en-US" sz="1000" b="1" dirty="0"/>
              <a:t>2E</a:t>
            </a:r>
          </a:p>
        </p:txBody>
      </p:sp>
      <p:sp>
        <p:nvSpPr>
          <p:cNvPr id="29" name="TextBox 28"/>
          <p:cNvSpPr txBox="1"/>
          <p:nvPr/>
        </p:nvSpPr>
        <p:spPr>
          <a:xfrm>
            <a:off x="7324778" y="5591055"/>
            <a:ext cx="247825" cy="246221"/>
          </a:xfrm>
          <a:prstGeom prst="rect">
            <a:avLst/>
          </a:prstGeom>
          <a:solidFill>
            <a:srgbClr val="FFFF00"/>
          </a:solidFill>
        </p:spPr>
        <p:txBody>
          <a:bodyPr wrap="none" lIns="45720" rIns="45720" rtlCol="0">
            <a:spAutoFit/>
          </a:bodyPr>
          <a:lstStyle/>
          <a:p>
            <a:r>
              <a:rPr lang="en-US" sz="1000" b="1" dirty="0"/>
              <a:t>3E</a:t>
            </a:r>
          </a:p>
        </p:txBody>
      </p:sp>
      <p:sp>
        <p:nvSpPr>
          <p:cNvPr id="30" name="TextBox 29"/>
          <p:cNvSpPr txBox="1"/>
          <p:nvPr/>
        </p:nvSpPr>
        <p:spPr>
          <a:xfrm>
            <a:off x="7697152" y="5591055"/>
            <a:ext cx="247825" cy="246221"/>
          </a:xfrm>
          <a:prstGeom prst="rect">
            <a:avLst/>
          </a:prstGeom>
          <a:solidFill>
            <a:srgbClr val="FFFF00"/>
          </a:solidFill>
        </p:spPr>
        <p:txBody>
          <a:bodyPr wrap="none" lIns="45720" rIns="45720" rtlCol="0">
            <a:spAutoFit/>
          </a:bodyPr>
          <a:lstStyle/>
          <a:p>
            <a:r>
              <a:rPr lang="en-US" sz="1000" b="1" dirty="0"/>
              <a:t>4E</a:t>
            </a:r>
          </a:p>
        </p:txBody>
      </p:sp>
      <p:sp>
        <p:nvSpPr>
          <p:cNvPr id="31" name="TextBox 30"/>
          <p:cNvSpPr txBox="1"/>
          <p:nvPr/>
        </p:nvSpPr>
        <p:spPr>
          <a:xfrm>
            <a:off x="8432006" y="5601688"/>
            <a:ext cx="255839" cy="246221"/>
          </a:xfrm>
          <a:prstGeom prst="rect">
            <a:avLst/>
          </a:prstGeom>
          <a:solidFill>
            <a:srgbClr val="FFFF00"/>
          </a:solidFill>
        </p:spPr>
        <p:txBody>
          <a:bodyPr wrap="none" lIns="45720" rIns="45720" rtlCol="0">
            <a:spAutoFit/>
          </a:bodyPr>
          <a:lstStyle/>
          <a:p>
            <a:r>
              <a:rPr lang="en-US" sz="1000" b="1" dirty="0"/>
              <a:t>1C</a:t>
            </a:r>
          </a:p>
        </p:txBody>
      </p:sp>
      <p:sp>
        <p:nvSpPr>
          <p:cNvPr id="32" name="TextBox 31"/>
          <p:cNvSpPr txBox="1"/>
          <p:nvPr/>
        </p:nvSpPr>
        <p:spPr>
          <a:xfrm>
            <a:off x="8815079" y="5591055"/>
            <a:ext cx="247825" cy="246221"/>
          </a:xfrm>
          <a:prstGeom prst="rect">
            <a:avLst/>
          </a:prstGeom>
          <a:solidFill>
            <a:srgbClr val="FFFF00"/>
          </a:solidFill>
        </p:spPr>
        <p:txBody>
          <a:bodyPr wrap="none" lIns="45720" rIns="45720" rtlCol="0">
            <a:spAutoFit/>
          </a:bodyPr>
          <a:lstStyle/>
          <a:p>
            <a:r>
              <a:rPr lang="en-US" sz="1000" b="1" dirty="0"/>
              <a:t>2E</a:t>
            </a:r>
          </a:p>
        </p:txBody>
      </p:sp>
      <p:sp>
        <p:nvSpPr>
          <p:cNvPr id="33" name="TextBox 32"/>
          <p:cNvSpPr txBox="1"/>
          <p:nvPr/>
        </p:nvSpPr>
        <p:spPr>
          <a:xfrm>
            <a:off x="9180429" y="5591055"/>
            <a:ext cx="247825" cy="246221"/>
          </a:xfrm>
          <a:prstGeom prst="rect">
            <a:avLst/>
          </a:prstGeom>
          <a:solidFill>
            <a:srgbClr val="FFFF00"/>
          </a:solidFill>
        </p:spPr>
        <p:txBody>
          <a:bodyPr wrap="none" lIns="45720" rIns="45720" rtlCol="0">
            <a:spAutoFit/>
          </a:bodyPr>
          <a:lstStyle/>
          <a:p>
            <a:r>
              <a:rPr lang="en-US" sz="1000" b="1" dirty="0"/>
              <a:t>3E</a:t>
            </a:r>
          </a:p>
        </p:txBody>
      </p:sp>
      <p:sp>
        <p:nvSpPr>
          <p:cNvPr id="34" name="TextBox 33"/>
          <p:cNvSpPr txBox="1"/>
          <p:nvPr/>
        </p:nvSpPr>
        <p:spPr>
          <a:xfrm>
            <a:off x="9552803" y="5591055"/>
            <a:ext cx="247825" cy="246221"/>
          </a:xfrm>
          <a:prstGeom prst="rect">
            <a:avLst/>
          </a:prstGeom>
          <a:solidFill>
            <a:srgbClr val="FFFF00"/>
          </a:solidFill>
        </p:spPr>
        <p:txBody>
          <a:bodyPr wrap="none" lIns="45720" rIns="45720" rtlCol="0">
            <a:spAutoFit/>
          </a:bodyPr>
          <a:lstStyle/>
          <a:p>
            <a:r>
              <a:rPr lang="en-US" sz="1000" b="1" dirty="0"/>
              <a:t>4E</a:t>
            </a:r>
          </a:p>
        </p:txBody>
      </p:sp>
      <p:sp>
        <p:nvSpPr>
          <p:cNvPr id="35" name="TextBox 34"/>
          <p:cNvSpPr txBox="1"/>
          <p:nvPr/>
        </p:nvSpPr>
        <p:spPr>
          <a:xfrm>
            <a:off x="10279643" y="5601688"/>
            <a:ext cx="255839" cy="246221"/>
          </a:xfrm>
          <a:prstGeom prst="rect">
            <a:avLst/>
          </a:prstGeom>
          <a:solidFill>
            <a:srgbClr val="FFFF00"/>
          </a:solidFill>
        </p:spPr>
        <p:txBody>
          <a:bodyPr wrap="none" lIns="45720" rIns="45720" rtlCol="0">
            <a:spAutoFit/>
          </a:bodyPr>
          <a:lstStyle/>
          <a:p>
            <a:r>
              <a:rPr lang="en-US" sz="1000" b="1" dirty="0"/>
              <a:t>1C</a:t>
            </a:r>
          </a:p>
        </p:txBody>
      </p:sp>
      <p:sp>
        <p:nvSpPr>
          <p:cNvPr id="36" name="TextBox 35"/>
          <p:cNvSpPr txBox="1"/>
          <p:nvPr/>
        </p:nvSpPr>
        <p:spPr>
          <a:xfrm>
            <a:off x="10662716" y="5591055"/>
            <a:ext cx="247825" cy="246221"/>
          </a:xfrm>
          <a:prstGeom prst="rect">
            <a:avLst/>
          </a:prstGeom>
          <a:solidFill>
            <a:srgbClr val="FFFF00"/>
          </a:solidFill>
        </p:spPr>
        <p:txBody>
          <a:bodyPr wrap="none" lIns="45720" rIns="45720" rtlCol="0">
            <a:spAutoFit/>
          </a:bodyPr>
          <a:lstStyle/>
          <a:p>
            <a:r>
              <a:rPr lang="en-US" sz="1000" b="1" dirty="0"/>
              <a:t>2E</a:t>
            </a:r>
          </a:p>
        </p:txBody>
      </p:sp>
      <p:sp>
        <p:nvSpPr>
          <p:cNvPr id="37" name="TextBox 36"/>
          <p:cNvSpPr txBox="1"/>
          <p:nvPr/>
        </p:nvSpPr>
        <p:spPr>
          <a:xfrm>
            <a:off x="11028066" y="5591055"/>
            <a:ext cx="247825" cy="246221"/>
          </a:xfrm>
          <a:prstGeom prst="rect">
            <a:avLst/>
          </a:prstGeom>
          <a:solidFill>
            <a:srgbClr val="FFFF00"/>
          </a:solidFill>
        </p:spPr>
        <p:txBody>
          <a:bodyPr wrap="none" lIns="45720" rIns="45720" rtlCol="0">
            <a:spAutoFit/>
          </a:bodyPr>
          <a:lstStyle/>
          <a:p>
            <a:r>
              <a:rPr lang="en-US" sz="1000" b="1" dirty="0"/>
              <a:t>3E</a:t>
            </a:r>
          </a:p>
        </p:txBody>
      </p:sp>
      <p:sp>
        <p:nvSpPr>
          <p:cNvPr id="38" name="TextBox 37"/>
          <p:cNvSpPr txBox="1"/>
          <p:nvPr/>
        </p:nvSpPr>
        <p:spPr>
          <a:xfrm>
            <a:off x="11400440" y="5591055"/>
            <a:ext cx="247825" cy="246221"/>
          </a:xfrm>
          <a:prstGeom prst="rect">
            <a:avLst/>
          </a:prstGeom>
          <a:solidFill>
            <a:srgbClr val="FFFF00"/>
          </a:solidFill>
        </p:spPr>
        <p:txBody>
          <a:bodyPr wrap="none" lIns="45720" rIns="45720" rtlCol="0">
            <a:spAutoFit/>
          </a:bodyPr>
          <a:lstStyle/>
          <a:p>
            <a:r>
              <a:rPr lang="en-US" sz="1000" b="1" dirty="0"/>
              <a:t>4E</a:t>
            </a:r>
          </a:p>
        </p:txBody>
      </p:sp>
      <p:sp>
        <p:nvSpPr>
          <p:cNvPr id="39" name="TextBox 38"/>
          <p:cNvSpPr txBox="1"/>
          <p:nvPr/>
        </p:nvSpPr>
        <p:spPr>
          <a:xfrm>
            <a:off x="2016532" y="1902920"/>
            <a:ext cx="2044149" cy="369332"/>
          </a:xfrm>
          <a:prstGeom prst="rect">
            <a:avLst/>
          </a:prstGeom>
          <a:noFill/>
        </p:spPr>
        <p:txBody>
          <a:bodyPr wrap="none" rtlCol="0">
            <a:spAutoFit/>
          </a:bodyPr>
          <a:lstStyle/>
          <a:p>
            <a:r>
              <a:rPr lang="en-US" b="1" dirty="0"/>
              <a:t>Negative reading</a:t>
            </a:r>
          </a:p>
        </p:txBody>
      </p:sp>
      <p:sp>
        <p:nvSpPr>
          <p:cNvPr id="40" name="TextBox 39"/>
          <p:cNvSpPr txBox="1"/>
          <p:nvPr/>
        </p:nvSpPr>
        <p:spPr>
          <a:xfrm>
            <a:off x="8060355" y="1902920"/>
            <a:ext cx="1967205" cy="369332"/>
          </a:xfrm>
          <a:prstGeom prst="rect">
            <a:avLst/>
          </a:prstGeom>
          <a:noFill/>
        </p:spPr>
        <p:txBody>
          <a:bodyPr wrap="none" rtlCol="0">
            <a:spAutoFit/>
          </a:bodyPr>
          <a:lstStyle/>
          <a:p>
            <a:r>
              <a:rPr lang="en-US" b="1" dirty="0"/>
              <a:t>Positive reading</a:t>
            </a:r>
          </a:p>
        </p:txBody>
      </p:sp>
      <p:sp>
        <p:nvSpPr>
          <p:cNvPr id="41" name="TextBox 40"/>
          <p:cNvSpPr txBox="1"/>
          <p:nvPr/>
        </p:nvSpPr>
        <p:spPr>
          <a:xfrm>
            <a:off x="6576355" y="2298495"/>
            <a:ext cx="1260281" cy="307777"/>
          </a:xfrm>
          <a:prstGeom prst="rect">
            <a:avLst/>
          </a:prstGeom>
          <a:solidFill>
            <a:schemeClr val="bg1"/>
          </a:solidFill>
        </p:spPr>
        <p:txBody>
          <a:bodyPr wrap="none" rtlCol="0">
            <a:spAutoFit/>
          </a:bodyPr>
          <a:lstStyle/>
          <a:p>
            <a:pPr algn="ctr"/>
            <a:r>
              <a:rPr lang="en-US" sz="1400" dirty="0"/>
              <a:t>1k cycles 1us</a:t>
            </a:r>
          </a:p>
        </p:txBody>
      </p:sp>
      <p:sp>
        <p:nvSpPr>
          <p:cNvPr id="42" name="TextBox 41"/>
          <p:cNvSpPr txBox="1"/>
          <p:nvPr/>
        </p:nvSpPr>
        <p:spPr>
          <a:xfrm>
            <a:off x="8374350" y="2298495"/>
            <a:ext cx="1459054" cy="307777"/>
          </a:xfrm>
          <a:prstGeom prst="rect">
            <a:avLst/>
          </a:prstGeom>
          <a:solidFill>
            <a:schemeClr val="bg1"/>
          </a:solidFill>
        </p:spPr>
        <p:txBody>
          <a:bodyPr wrap="none" rtlCol="0">
            <a:spAutoFit/>
          </a:bodyPr>
          <a:lstStyle/>
          <a:p>
            <a:pPr algn="ctr"/>
            <a:r>
              <a:rPr lang="en-US" sz="1400" dirty="0"/>
              <a:t>128k cycles 1us</a:t>
            </a:r>
          </a:p>
        </p:txBody>
      </p:sp>
      <p:sp>
        <p:nvSpPr>
          <p:cNvPr id="43" name="TextBox 42"/>
          <p:cNvSpPr txBox="1"/>
          <p:nvPr/>
        </p:nvSpPr>
        <p:spPr>
          <a:xfrm>
            <a:off x="10009336" y="2298495"/>
            <a:ext cx="1911100" cy="307777"/>
          </a:xfrm>
          <a:prstGeom prst="rect">
            <a:avLst/>
          </a:prstGeom>
          <a:solidFill>
            <a:schemeClr val="bg1"/>
          </a:solidFill>
        </p:spPr>
        <p:txBody>
          <a:bodyPr wrap="none" rtlCol="0">
            <a:spAutoFit/>
          </a:bodyPr>
          <a:lstStyle/>
          <a:p>
            <a:pPr algn="ctr"/>
            <a:r>
              <a:rPr lang="en-US" sz="1400" dirty="0"/>
              <a:t>128k cycles +10s drift</a:t>
            </a:r>
          </a:p>
        </p:txBody>
      </p:sp>
      <p:graphicFrame>
        <p:nvGraphicFramePr>
          <p:cNvPr id="44" name="Table 43"/>
          <p:cNvGraphicFramePr>
            <a:graphicFrameLocks noGrp="1"/>
          </p:cNvGraphicFramePr>
          <p:nvPr>
            <p:extLst>
              <p:ext uri="{D42A27DB-BD31-4B8C-83A1-F6EECF244321}">
                <p14:modId xmlns:p14="http://schemas.microsoft.com/office/powerpoint/2010/main" val="2208570355"/>
              </p:ext>
            </p:extLst>
          </p:nvPr>
        </p:nvGraphicFramePr>
        <p:xfrm>
          <a:off x="43480" y="5166803"/>
          <a:ext cx="4022916" cy="1464986"/>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816293">
                  <a:extLst>
                    <a:ext uri="{9D8B030D-6E8A-4147-A177-3AD203B41FA5}">
                      <a16:colId xmlns:a16="http://schemas.microsoft.com/office/drawing/2014/main" val="20001"/>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270186">
                <a:tc>
                  <a:txBody>
                    <a:bodyPr/>
                    <a:lstStyle/>
                    <a:p>
                      <a:pPr algn="ctr"/>
                      <a:r>
                        <a:rPr lang="en-US" sz="1200" dirty="0"/>
                        <a:t>Trial</a:t>
                      </a:r>
                    </a:p>
                  </a:txBody>
                  <a:tcPr/>
                </a:tc>
                <a:tc>
                  <a:txBody>
                    <a:bodyPr/>
                    <a:lstStyle/>
                    <a:p>
                      <a:pPr algn="ctr"/>
                      <a:r>
                        <a:rPr lang="en-US" sz="1200" dirty="0"/>
                        <a:t>SD </a:t>
                      </a:r>
                      <a:r>
                        <a:rPr lang="en-US" sz="1200" dirty="0" err="1"/>
                        <a:t>thk</a:t>
                      </a:r>
                      <a:r>
                        <a:rPr lang="en-US" sz="1200" dirty="0"/>
                        <a:t>.</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290312">
                <a:tc>
                  <a:txBody>
                    <a:bodyPr/>
                    <a:lstStyle/>
                    <a:p>
                      <a:pPr algn="ctr"/>
                      <a:r>
                        <a:rPr lang="en-US" sz="1200" dirty="0">
                          <a:latin typeface="+mn-lt"/>
                        </a:rPr>
                        <a:t>1C</a:t>
                      </a:r>
                    </a:p>
                  </a:txBody>
                  <a:tcPr anchor="ctr"/>
                </a:tc>
                <a:tc>
                  <a:txBody>
                    <a:bodyPr/>
                    <a:lstStyle/>
                    <a:p>
                      <a:pPr algn="ctr"/>
                      <a:r>
                        <a:rPr lang="en-US" sz="1200" dirty="0">
                          <a:latin typeface="+mn-lt"/>
                        </a:rPr>
                        <a:t>22 ver12</a:t>
                      </a:r>
                    </a:p>
                  </a:txBody>
                  <a:tcPr anchor="ctr"/>
                </a:tc>
                <a:tc>
                  <a:txBody>
                    <a:bodyPr/>
                    <a:lstStyle/>
                    <a:p>
                      <a:pPr algn="ctr"/>
                      <a:r>
                        <a:rPr lang="en-US" sz="1200" dirty="0">
                          <a:latin typeface="+mn-lt"/>
                        </a:rPr>
                        <a:t>13</a:t>
                      </a:r>
                    </a:p>
                  </a:txBody>
                  <a:tcPr anchor="ctr"/>
                </a:tc>
                <a:tc>
                  <a:txBody>
                    <a:bodyPr/>
                    <a:lstStyle/>
                    <a:p>
                      <a:pPr algn="ctr"/>
                      <a:r>
                        <a:rPr lang="en-US" sz="1200" dirty="0">
                          <a:latin typeface="+mn-lt"/>
                        </a:rPr>
                        <a:t>30.4</a:t>
                      </a:r>
                    </a:p>
                  </a:txBody>
                  <a:tcPr anchor="ctr"/>
                </a:tc>
                <a:tc>
                  <a:txBody>
                    <a:bodyPr/>
                    <a:lstStyle/>
                    <a:p>
                      <a:pPr algn="ctr"/>
                      <a:r>
                        <a:rPr lang="it-IT" sz="1200" dirty="0">
                          <a:latin typeface="+mn-lt"/>
                        </a:rPr>
                        <a:t>48.6</a:t>
                      </a:r>
                      <a:endParaRPr lang="en-US" sz="1200" dirty="0">
                        <a:latin typeface="+mn-lt"/>
                      </a:endParaRPr>
                    </a:p>
                  </a:txBody>
                  <a:tcPr anchor="ctr"/>
                </a:tc>
                <a:tc>
                  <a:txBody>
                    <a:bodyPr/>
                    <a:lstStyle/>
                    <a:p>
                      <a:pPr algn="ctr"/>
                      <a:r>
                        <a:rPr lang="it-IT" sz="1200" dirty="0">
                          <a:latin typeface="+mn-lt"/>
                        </a:rPr>
                        <a:t>2</a:t>
                      </a:r>
                      <a:endParaRPr lang="en-US" sz="1200" dirty="0">
                        <a:latin typeface="+mn-lt"/>
                      </a:endParaRPr>
                    </a:p>
                  </a:txBody>
                  <a:tcPr anchor="ctr"/>
                </a:tc>
                <a:tc>
                  <a:txBody>
                    <a:bodyPr/>
                    <a:lstStyle/>
                    <a:p>
                      <a:pPr algn="ctr"/>
                      <a:r>
                        <a:rPr lang="en-US" sz="1200" dirty="0">
                          <a:latin typeface="+mn-lt"/>
                        </a:rPr>
                        <a:t>6</a:t>
                      </a:r>
                    </a:p>
                  </a:txBody>
                  <a:tcPr anchor="ctr"/>
                </a:tc>
                <a:extLst>
                  <a:ext uri="{0D108BD9-81ED-4DB2-BD59-A6C34878D82A}">
                    <a16:rowId xmlns:a16="http://schemas.microsoft.com/office/drawing/2014/main" val="10001"/>
                  </a:ext>
                </a:extLst>
              </a:tr>
              <a:tr h="300118">
                <a:tc>
                  <a:txBody>
                    <a:bodyPr/>
                    <a:lstStyle/>
                    <a:p>
                      <a:pPr algn="ctr"/>
                      <a:r>
                        <a:rPr lang="en-US" sz="12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50.4</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300118">
                <a:tc>
                  <a:txBody>
                    <a:bodyPr/>
                    <a:lstStyle/>
                    <a:p>
                      <a:pPr algn="ctr"/>
                      <a:r>
                        <a:rPr lang="en-US" sz="12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300118">
                <a:tc>
                  <a:txBody>
                    <a:bodyPr/>
                    <a:lstStyle/>
                    <a:p>
                      <a:pPr algn="ctr"/>
                      <a:r>
                        <a:rPr lang="en-US" sz="12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18.5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48.9</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7</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0</a:t>
                      </a: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50544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13</a:t>
            </a:fld>
            <a:endParaRPr lang="en-US"/>
          </a:p>
        </p:txBody>
      </p:sp>
      <p:sp>
        <p:nvSpPr>
          <p:cNvPr id="5" name="Content Placeholder 5"/>
          <p:cNvSpPr txBox="1">
            <a:spLocks/>
          </p:cNvSpPr>
          <p:nvPr/>
        </p:nvSpPr>
        <p:spPr>
          <a:xfrm>
            <a:off x="838200" y="1150089"/>
            <a:ext cx="10146957" cy="4729163"/>
          </a:xfrm>
          <a:prstGeom prst="rect">
            <a:avLst/>
          </a:prstGeom>
        </p:spPr>
        <p:txBody>
          <a:bodyPr/>
          <a:lstStyle>
            <a:lvl1pPr marL="22860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Reset </a:t>
            </a:r>
            <a:r>
              <a:rPr lang="en-US" sz="2000" dirty="0" err="1"/>
              <a:t>Vt</a:t>
            </a:r>
            <a:r>
              <a:rPr lang="en-US" sz="2000" dirty="0"/>
              <a:t> increases with decreasing As% (or increasing </a:t>
            </a:r>
            <a:r>
              <a:rPr lang="en-US" sz="2000" dirty="0" err="1"/>
              <a:t>Ge+In</a:t>
            </a:r>
            <a:r>
              <a:rPr lang="en-US" sz="2000" dirty="0"/>
              <a:t>%), accounting for a higher median window, not exploiting cell tapering</a:t>
            </a:r>
          </a:p>
          <a:p>
            <a:r>
              <a:rPr lang="en-US" sz="2000" dirty="0"/>
              <a:t>Reset drift is strongly modulated (probably by decreasing As doping): for the first time we have a window that is opening after drift (10s).</a:t>
            </a:r>
            <a:br>
              <a:rPr lang="en-US" sz="2000" dirty="0"/>
            </a:br>
            <a:r>
              <a:rPr lang="en-US" sz="2000" dirty="0"/>
              <a:t>Long time drift experiments already planned</a:t>
            </a:r>
          </a:p>
          <a:p>
            <a:r>
              <a:rPr lang="en-US" sz="2000" dirty="0" err="1"/>
              <a:t>Sigmas</a:t>
            </a:r>
            <a:r>
              <a:rPr lang="en-US" sz="2000" dirty="0"/>
              <a:t> are the best so far, with lowest achieved being &lt;80mV for set after cycling. Reset around 100mV. Main toggle here is no Si alloy, minor contributors to be assessed (CD--?)</a:t>
            </a:r>
          </a:p>
          <a:p>
            <a:r>
              <a:rPr lang="en-US" sz="2000" dirty="0"/>
              <a:t>Projected window for new alloys is +400/+500mV until 10s drift. 3E and 4E groups very promising</a:t>
            </a:r>
          </a:p>
          <a:p>
            <a:endParaRPr lang="en-US" sz="2000" dirty="0"/>
          </a:p>
          <a:p>
            <a:r>
              <a:rPr lang="en-US" sz="2000" dirty="0"/>
              <a:t>Positive reading confirms the trends above, with some upside on the set drift but a downside on reset </a:t>
            </a:r>
            <a:r>
              <a:rPr lang="en-US" sz="2000" dirty="0" err="1"/>
              <a:t>Vt</a:t>
            </a:r>
            <a:r>
              <a:rPr lang="en-US" sz="2000" dirty="0"/>
              <a:t> and drift (both lower), resulting in 100~150mV worse projected window. Overall, performance in the two polarities are not too different </a:t>
            </a:r>
          </a:p>
        </p:txBody>
      </p:sp>
    </p:spTree>
    <p:extLst>
      <p:ext uri="{BB962C8B-B14F-4D97-AF65-F5344CB8AC3E}">
        <p14:creationId xmlns:p14="http://schemas.microsoft.com/office/powerpoint/2010/main" val="24894122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831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Summary</a:t>
            </a:r>
          </a:p>
        </p:txBody>
      </p:sp>
      <p:sp>
        <p:nvSpPr>
          <p:cNvPr id="6" name="Content Placeholder 5"/>
          <p:cNvSpPr>
            <a:spLocks noGrp="1"/>
          </p:cNvSpPr>
          <p:nvPr>
            <p:ph sz="half" idx="1"/>
          </p:nvPr>
        </p:nvSpPr>
        <p:spPr>
          <a:xfrm>
            <a:off x="838200" y="993914"/>
            <a:ext cx="10515600" cy="4729163"/>
          </a:xfrm>
        </p:spPr>
        <p:txBody>
          <a:bodyPr/>
          <a:lstStyle/>
          <a:p>
            <a:r>
              <a:rPr lang="en-US" dirty="0"/>
              <a:t>A1 lot</a:t>
            </a:r>
          </a:p>
          <a:p>
            <a:r>
              <a:rPr lang="en-US" dirty="0"/>
              <a:t>CD-- straight profile @WL</a:t>
            </a:r>
          </a:p>
          <a:p>
            <a:r>
              <a:rPr lang="en-US" dirty="0"/>
              <a:t>Lot tested with negative reading, then retested with positive reading</a:t>
            </a:r>
          </a:p>
        </p:txBody>
      </p:sp>
      <p:sp>
        <p:nvSpPr>
          <p:cNvPr id="7" name="Footer Placeholder 6"/>
          <p:cNvSpPr>
            <a:spLocks noGrp="1"/>
          </p:cNvSpPr>
          <p:nvPr>
            <p:ph type="ftr" sz="quarter" idx="11"/>
          </p:nvPr>
        </p:nvSpPr>
        <p:spPr/>
        <p:txBody>
          <a:bodyPr/>
          <a:lstStyle/>
          <a:p>
            <a:r>
              <a:rPr lang="en-US"/>
              <a:t>Micron Confidential</a:t>
            </a:r>
          </a:p>
        </p:txBody>
      </p:sp>
      <p:sp>
        <p:nvSpPr>
          <p:cNvPr id="8" name="Slide Number Placeholder 7"/>
          <p:cNvSpPr>
            <a:spLocks noGrp="1"/>
          </p:cNvSpPr>
          <p:nvPr>
            <p:ph type="sldNum" sz="quarter" idx="12"/>
          </p:nvPr>
        </p:nvSpPr>
        <p:spPr/>
        <p:txBody>
          <a:bodyPr/>
          <a:lstStyle/>
          <a:p>
            <a:fld id="{B7E7695C-FCF1-4AA0-9B93-7941FED13DC4}" type="slidenum">
              <a:rPr lang="en-US" smtClean="0"/>
              <a:t>2</a:t>
            </a:fld>
            <a:endParaRPr lang="en-US"/>
          </a:p>
        </p:txBody>
      </p:sp>
      <p:graphicFrame>
        <p:nvGraphicFramePr>
          <p:cNvPr id="11" name="Table 10"/>
          <p:cNvGraphicFramePr>
            <a:graphicFrameLocks noGrp="1"/>
          </p:cNvGraphicFramePr>
          <p:nvPr>
            <p:extLst>
              <p:ext uri="{D42A27DB-BD31-4B8C-83A1-F6EECF244321}">
                <p14:modId xmlns:p14="http://schemas.microsoft.com/office/powerpoint/2010/main" val="114667199"/>
              </p:ext>
            </p:extLst>
          </p:nvPr>
        </p:nvGraphicFramePr>
        <p:xfrm>
          <a:off x="1105434" y="3358495"/>
          <a:ext cx="9981132" cy="1909728"/>
        </p:xfrm>
        <a:graphic>
          <a:graphicData uri="http://schemas.openxmlformats.org/drawingml/2006/table">
            <a:tbl>
              <a:tblPr firstRow="1" bandRow="1">
                <a:tableStyleId>{5C22544A-7EE6-4342-B048-85BDC9FD1C3A}</a:tableStyleId>
              </a:tblPr>
              <a:tblGrid>
                <a:gridCol w="684188">
                  <a:extLst>
                    <a:ext uri="{9D8B030D-6E8A-4147-A177-3AD203B41FA5}">
                      <a16:colId xmlns:a16="http://schemas.microsoft.com/office/drawing/2014/main" val="20000"/>
                    </a:ext>
                  </a:extLst>
                </a:gridCol>
                <a:gridCol w="1135380">
                  <a:extLst>
                    <a:ext uri="{9D8B030D-6E8A-4147-A177-3AD203B41FA5}">
                      <a16:colId xmlns:a16="http://schemas.microsoft.com/office/drawing/2014/main" val="20001"/>
                    </a:ext>
                  </a:extLst>
                </a:gridCol>
                <a:gridCol w="919938">
                  <a:extLst>
                    <a:ext uri="{9D8B030D-6E8A-4147-A177-3AD203B41FA5}">
                      <a16:colId xmlns:a16="http://schemas.microsoft.com/office/drawing/2014/main" val="20002"/>
                    </a:ext>
                  </a:extLst>
                </a:gridCol>
                <a:gridCol w="1023653">
                  <a:extLst>
                    <a:ext uri="{9D8B030D-6E8A-4147-A177-3AD203B41FA5}">
                      <a16:colId xmlns:a16="http://schemas.microsoft.com/office/drawing/2014/main" val="369110604"/>
                    </a:ext>
                  </a:extLst>
                </a:gridCol>
                <a:gridCol w="1083147">
                  <a:extLst>
                    <a:ext uri="{9D8B030D-6E8A-4147-A177-3AD203B41FA5}">
                      <a16:colId xmlns:a16="http://schemas.microsoft.com/office/drawing/2014/main" val="91596857"/>
                    </a:ext>
                  </a:extLst>
                </a:gridCol>
                <a:gridCol w="1022410">
                  <a:extLst>
                    <a:ext uri="{9D8B030D-6E8A-4147-A177-3AD203B41FA5}">
                      <a16:colId xmlns:a16="http://schemas.microsoft.com/office/drawing/2014/main" val="661927939"/>
                    </a:ext>
                  </a:extLst>
                </a:gridCol>
                <a:gridCol w="1022410">
                  <a:extLst>
                    <a:ext uri="{9D8B030D-6E8A-4147-A177-3AD203B41FA5}">
                      <a16:colId xmlns:a16="http://schemas.microsoft.com/office/drawing/2014/main" val="2506403362"/>
                    </a:ext>
                  </a:extLst>
                </a:gridCol>
                <a:gridCol w="1563184">
                  <a:extLst>
                    <a:ext uri="{9D8B030D-6E8A-4147-A177-3AD203B41FA5}">
                      <a16:colId xmlns:a16="http://schemas.microsoft.com/office/drawing/2014/main" val="1213100360"/>
                    </a:ext>
                  </a:extLst>
                </a:gridCol>
                <a:gridCol w="1526822">
                  <a:extLst>
                    <a:ext uri="{9D8B030D-6E8A-4147-A177-3AD203B41FA5}">
                      <a16:colId xmlns:a16="http://schemas.microsoft.com/office/drawing/2014/main" val="20004"/>
                    </a:ext>
                  </a:extLst>
                </a:gridCol>
              </a:tblGrid>
              <a:tr h="350357">
                <a:tc>
                  <a:txBody>
                    <a:bodyPr/>
                    <a:lstStyle/>
                    <a:p>
                      <a:pPr algn="ctr"/>
                      <a:r>
                        <a:rPr lang="en-US" sz="1800" dirty="0"/>
                        <a:t>Trial</a:t>
                      </a:r>
                    </a:p>
                  </a:txBody>
                  <a:tcPr/>
                </a:tc>
                <a:tc>
                  <a:txBody>
                    <a:bodyPr/>
                    <a:lstStyle/>
                    <a:p>
                      <a:pPr algn="ctr"/>
                      <a:r>
                        <a:rPr lang="en-US" sz="1800" dirty="0"/>
                        <a:t>SD </a:t>
                      </a:r>
                      <a:r>
                        <a:rPr lang="en-US" sz="1800" dirty="0" err="1"/>
                        <a:t>thk</a:t>
                      </a:r>
                      <a:r>
                        <a:rPr lang="en-US" sz="1800" dirty="0"/>
                        <a:t>.</a:t>
                      </a:r>
                    </a:p>
                  </a:txBody>
                  <a:tcPr/>
                </a:tc>
                <a:tc>
                  <a:txBody>
                    <a:bodyPr/>
                    <a:lstStyle/>
                    <a:p>
                      <a:pPr algn="ctr"/>
                      <a:r>
                        <a:rPr lang="it-IT" sz="1800" dirty="0" err="1"/>
                        <a:t>Ge</a:t>
                      </a:r>
                      <a:r>
                        <a:rPr lang="it-IT" sz="1800" dirty="0"/>
                        <a:t>%</a:t>
                      </a:r>
                      <a:endParaRPr lang="en-US" sz="1800" dirty="0"/>
                    </a:p>
                  </a:txBody>
                  <a:tcPr/>
                </a:tc>
                <a:tc>
                  <a:txBody>
                    <a:bodyPr/>
                    <a:lstStyle/>
                    <a:p>
                      <a:pPr algn="ctr"/>
                      <a:r>
                        <a:rPr lang="en-US" sz="1800" dirty="0"/>
                        <a:t>As%</a:t>
                      </a:r>
                    </a:p>
                  </a:txBody>
                  <a:tcPr/>
                </a:tc>
                <a:tc>
                  <a:txBody>
                    <a:bodyPr/>
                    <a:lstStyle/>
                    <a:p>
                      <a:pPr algn="ctr"/>
                      <a:r>
                        <a:rPr lang="it-IT" sz="1800" dirty="0"/>
                        <a:t>Se%</a:t>
                      </a:r>
                      <a:endParaRPr lang="en-US" sz="1800" dirty="0"/>
                    </a:p>
                  </a:txBody>
                  <a:tcPr/>
                </a:tc>
                <a:tc>
                  <a:txBody>
                    <a:bodyPr/>
                    <a:lstStyle/>
                    <a:p>
                      <a:pPr algn="ctr"/>
                      <a:r>
                        <a:rPr lang="it-IT" sz="1800" dirty="0"/>
                        <a:t>In%</a:t>
                      </a:r>
                      <a:endParaRPr lang="en-US" sz="1800" dirty="0"/>
                    </a:p>
                  </a:txBody>
                  <a:tcPr/>
                </a:tc>
                <a:tc>
                  <a:txBody>
                    <a:bodyPr/>
                    <a:lstStyle/>
                    <a:p>
                      <a:pPr algn="ctr"/>
                      <a:r>
                        <a:rPr lang="en-US" sz="1800" dirty="0"/>
                        <a:t>Si%</a:t>
                      </a:r>
                    </a:p>
                  </a:txBody>
                  <a:tcPr/>
                </a:tc>
                <a:tc>
                  <a:txBody>
                    <a:bodyPr/>
                    <a:lstStyle/>
                    <a:p>
                      <a:pPr algn="ctr"/>
                      <a:r>
                        <a:rPr lang="it-IT" sz="1800" dirty="0"/>
                        <a:t>51</a:t>
                      </a:r>
                      <a:r>
                        <a:rPr lang="it-IT" sz="1800" baseline="0" dirty="0"/>
                        <a:t> WL </a:t>
                      </a:r>
                      <a:r>
                        <a:rPr lang="it-IT" sz="1800" baseline="0" dirty="0" err="1"/>
                        <a:t>etch</a:t>
                      </a:r>
                      <a:endParaRPr lang="en-US" sz="1800" dirty="0"/>
                    </a:p>
                  </a:txBody>
                  <a:tcPr/>
                </a:tc>
                <a:tc>
                  <a:txBody>
                    <a:bodyPr/>
                    <a:lstStyle/>
                    <a:p>
                      <a:pPr algn="ctr"/>
                      <a:r>
                        <a:rPr lang="en-US" sz="1800" dirty="0" err="1"/>
                        <a:t>Wf</a:t>
                      </a:r>
                      <a:endParaRPr lang="en-US" sz="1800" dirty="0"/>
                    </a:p>
                  </a:txBody>
                  <a:tcPr/>
                </a:tc>
                <a:extLst>
                  <a:ext uri="{0D108BD9-81ED-4DB2-BD59-A6C34878D82A}">
                    <a16:rowId xmlns:a16="http://schemas.microsoft.com/office/drawing/2014/main" val="10000"/>
                  </a:ext>
                </a:extLst>
              </a:tr>
              <a:tr h="376455">
                <a:tc>
                  <a:txBody>
                    <a:bodyPr/>
                    <a:lstStyle/>
                    <a:p>
                      <a:pPr algn="ctr"/>
                      <a:r>
                        <a:rPr lang="en-US" sz="1800" dirty="0">
                          <a:latin typeface="+mn-lt"/>
                        </a:rPr>
                        <a:t>1C</a:t>
                      </a:r>
                    </a:p>
                  </a:txBody>
                  <a:tcPr anchor="ctr"/>
                </a:tc>
                <a:tc>
                  <a:txBody>
                    <a:bodyPr/>
                    <a:lstStyle/>
                    <a:p>
                      <a:pPr algn="ctr"/>
                      <a:r>
                        <a:rPr lang="en-US" sz="1800" dirty="0">
                          <a:latin typeface="+mn-lt"/>
                        </a:rPr>
                        <a:t>22 ver12</a:t>
                      </a:r>
                    </a:p>
                  </a:txBody>
                  <a:tcPr anchor="ctr"/>
                </a:tc>
                <a:tc>
                  <a:txBody>
                    <a:bodyPr/>
                    <a:lstStyle/>
                    <a:p>
                      <a:pPr algn="ctr"/>
                      <a:r>
                        <a:rPr lang="en-US" sz="1800" dirty="0">
                          <a:latin typeface="+mn-lt"/>
                        </a:rPr>
                        <a:t>13</a:t>
                      </a:r>
                    </a:p>
                  </a:txBody>
                  <a:tcPr anchor="ctr"/>
                </a:tc>
                <a:tc>
                  <a:txBody>
                    <a:bodyPr/>
                    <a:lstStyle/>
                    <a:p>
                      <a:pPr algn="ctr"/>
                      <a:r>
                        <a:rPr lang="en-US" sz="1800" dirty="0">
                          <a:latin typeface="+mn-lt"/>
                        </a:rPr>
                        <a:t>30.4</a:t>
                      </a:r>
                    </a:p>
                  </a:txBody>
                  <a:tcPr anchor="ctr"/>
                </a:tc>
                <a:tc>
                  <a:txBody>
                    <a:bodyPr/>
                    <a:lstStyle/>
                    <a:p>
                      <a:pPr algn="ctr"/>
                      <a:r>
                        <a:rPr lang="it-IT" sz="1800" dirty="0">
                          <a:latin typeface="+mn-lt"/>
                        </a:rPr>
                        <a:t>48.6</a:t>
                      </a:r>
                      <a:endParaRPr lang="en-US" sz="1800" dirty="0">
                        <a:latin typeface="+mn-lt"/>
                      </a:endParaRPr>
                    </a:p>
                  </a:txBody>
                  <a:tcPr anchor="ctr"/>
                </a:tc>
                <a:tc>
                  <a:txBody>
                    <a:bodyPr/>
                    <a:lstStyle/>
                    <a:p>
                      <a:pPr algn="ctr"/>
                      <a:r>
                        <a:rPr lang="it-IT" sz="1800" dirty="0">
                          <a:latin typeface="+mn-lt"/>
                        </a:rPr>
                        <a:t>2</a:t>
                      </a:r>
                      <a:endParaRPr lang="en-US" sz="1800" dirty="0">
                        <a:latin typeface="+mn-lt"/>
                      </a:endParaRPr>
                    </a:p>
                  </a:txBody>
                  <a:tcPr anchor="ctr"/>
                </a:tc>
                <a:tc>
                  <a:txBody>
                    <a:bodyPr/>
                    <a:lstStyle/>
                    <a:p>
                      <a:pPr algn="ctr"/>
                      <a:r>
                        <a:rPr lang="en-US" sz="1800" dirty="0">
                          <a:latin typeface="+mn-lt"/>
                        </a:rPr>
                        <a:t>6</a:t>
                      </a:r>
                    </a:p>
                  </a:txBody>
                  <a:tcPr anchor="ctr"/>
                </a:tc>
                <a:tc>
                  <a:txBody>
                    <a:bodyPr/>
                    <a:lstStyle/>
                    <a:p>
                      <a:pPr algn="ctr"/>
                      <a:r>
                        <a:rPr lang="en-US" sz="1800" dirty="0">
                          <a:latin typeface="+mn-lt"/>
                        </a:rPr>
                        <a:t>CD - - </a:t>
                      </a: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13</a:t>
                      </a:r>
                      <a:r>
                        <a:rPr lang="en-US" sz="1800" kern="1200" dirty="0">
                          <a:solidFill>
                            <a:schemeClr val="dk1"/>
                          </a:solidFill>
                          <a:latin typeface="+mn-lt"/>
                          <a:ea typeface="+mn-ea"/>
                          <a:cs typeface="+mn-cs"/>
                        </a:rPr>
                        <a:t>,17,24</a:t>
                      </a:r>
                    </a:p>
                  </a:txBody>
                  <a:tcPr anchor="ctr"/>
                </a:tc>
                <a:extLst>
                  <a:ext uri="{0D108BD9-81ED-4DB2-BD59-A6C34878D82A}">
                    <a16:rowId xmlns:a16="http://schemas.microsoft.com/office/drawing/2014/main" val="10001"/>
                  </a:ext>
                </a:extLst>
              </a:tr>
              <a:tr h="389171">
                <a:tc>
                  <a:txBody>
                    <a:bodyPr/>
                    <a:lstStyle/>
                    <a:p>
                      <a:pPr algn="ctr"/>
                      <a:r>
                        <a:rPr lang="en-US" sz="18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latin typeface="+mn-lt"/>
                        </a:rPr>
                        <a:t>50.4</a:t>
                      </a:r>
                      <a:endParaRPr lang="en-US" sz="18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mn-lt"/>
                          <a:ea typeface="+mn-ea"/>
                          <a:cs typeface="+mn-cs"/>
                        </a:rPr>
                        <a:t>CD - - </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18,</a:t>
                      </a:r>
                      <a:r>
                        <a:rPr lang="en-US" sz="1800" kern="1200" dirty="0">
                          <a:solidFill>
                            <a:srgbClr val="FF0000"/>
                          </a:solidFill>
                          <a:latin typeface="+mn-lt"/>
                          <a:ea typeface="+mn-ea"/>
                          <a:cs typeface="+mn-cs"/>
                        </a:rPr>
                        <a:t>20</a:t>
                      </a:r>
                      <a:r>
                        <a:rPr lang="en-US" sz="1800" kern="1200" dirty="0">
                          <a:solidFill>
                            <a:schemeClr val="dk1"/>
                          </a:solidFill>
                          <a:latin typeface="+mn-lt"/>
                          <a:ea typeface="+mn-ea"/>
                          <a:cs typeface="+mn-cs"/>
                        </a:rPr>
                        <a:t>,23</a:t>
                      </a:r>
                      <a:endParaRPr lang="en-US" sz="1800" kern="1200" dirty="0">
                        <a:solidFill>
                          <a:srgbClr val="FF0000"/>
                        </a:solidFill>
                        <a:latin typeface="+mn-lt"/>
                        <a:ea typeface="+mn-ea"/>
                        <a:cs typeface="+mn-cs"/>
                      </a:endParaRPr>
                    </a:p>
                  </a:txBody>
                  <a:tcPr anchor="ctr"/>
                </a:tc>
                <a:extLst>
                  <a:ext uri="{0D108BD9-81ED-4DB2-BD59-A6C34878D82A}">
                    <a16:rowId xmlns:a16="http://schemas.microsoft.com/office/drawing/2014/main" val="10002"/>
                  </a:ext>
                </a:extLst>
              </a:tr>
              <a:tr h="389171">
                <a:tc>
                  <a:txBody>
                    <a:bodyPr/>
                    <a:lstStyle/>
                    <a:p>
                      <a:pPr algn="ctr"/>
                      <a:r>
                        <a:rPr lang="en-US" sz="18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7</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mn-lt"/>
                          <a:ea typeface="+mn-ea"/>
                          <a:cs typeface="+mn-cs"/>
                        </a:rPr>
                        <a:t>CD - - </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14,</a:t>
                      </a:r>
                      <a:r>
                        <a:rPr lang="en-US" sz="1800" kern="1200" dirty="0">
                          <a:solidFill>
                            <a:srgbClr val="FF0000"/>
                          </a:solidFill>
                          <a:latin typeface="+mn-lt"/>
                          <a:ea typeface="+mn-ea"/>
                          <a:cs typeface="+mn-cs"/>
                        </a:rPr>
                        <a:t>19</a:t>
                      </a:r>
                      <a:r>
                        <a:rPr lang="en-US" sz="1800" kern="1200" dirty="0">
                          <a:solidFill>
                            <a:schemeClr val="dk1"/>
                          </a:solidFill>
                          <a:latin typeface="+mn-lt"/>
                          <a:ea typeface="+mn-ea"/>
                          <a:cs typeface="+mn-cs"/>
                        </a:rPr>
                        <a:t>,22</a:t>
                      </a:r>
                    </a:p>
                  </a:txBody>
                  <a:tcPr anchor="ctr"/>
                </a:tc>
                <a:extLst>
                  <a:ext uri="{0D108BD9-81ED-4DB2-BD59-A6C34878D82A}">
                    <a16:rowId xmlns:a16="http://schemas.microsoft.com/office/drawing/2014/main" val="10003"/>
                  </a:ext>
                </a:extLst>
              </a:tr>
              <a:tr h="389171">
                <a:tc>
                  <a:txBody>
                    <a:bodyPr/>
                    <a:lstStyle/>
                    <a:p>
                      <a:pPr algn="ctr"/>
                      <a:r>
                        <a:rPr lang="en-US" sz="18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18.5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25.6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srgbClr val="58595B"/>
                          </a:solidFill>
                          <a:effectLst/>
                          <a:uLnTx/>
                          <a:uFillTx/>
                          <a:latin typeface="+mn-lt"/>
                          <a:ea typeface="+mn-ea"/>
                          <a:cs typeface="+mn-cs"/>
                        </a:rPr>
                        <a:t>48.9</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800" dirty="0">
                          <a:latin typeface="+mn-lt"/>
                        </a:rPr>
                        <a:t>7</a:t>
                      </a:r>
                      <a:endParaRPr lang="en-US" sz="18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latin typeface="+mn-lt"/>
                        </a:rPr>
                        <a:t>0</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CD - - </a:t>
                      </a: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15</a:t>
                      </a:r>
                      <a:r>
                        <a:rPr lang="en-US" sz="1800" kern="1200" dirty="0">
                          <a:solidFill>
                            <a:schemeClr val="dk1"/>
                          </a:solidFill>
                          <a:latin typeface="+mn-lt"/>
                          <a:ea typeface="+mn-ea"/>
                          <a:cs typeface="+mn-cs"/>
                        </a:rPr>
                        <a:t>,16,21,25</a:t>
                      </a:r>
                      <a:endParaRPr lang="en-US" sz="1800" kern="1200" dirty="0">
                        <a:solidFill>
                          <a:srgbClr val="FF0000"/>
                        </a:solidFill>
                        <a:latin typeface="+mn-lt"/>
                        <a:ea typeface="+mn-ea"/>
                        <a:cs typeface="+mn-cs"/>
                      </a:endParaRP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17376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9265" t="8837" r="8974" b="6504"/>
          <a:stretch/>
        </p:blipFill>
        <p:spPr>
          <a:xfrm>
            <a:off x="0" y="1201476"/>
            <a:ext cx="6134987" cy="5114556"/>
          </a:xfrm>
          <a:prstGeom prst="rect">
            <a:avLst/>
          </a:prstGeom>
        </p:spPr>
      </p:pic>
      <p:sp>
        <p:nvSpPr>
          <p:cNvPr id="2" name="Title 1"/>
          <p:cNvSpPr>
            <a:spLocks noGrp="1"/>
          </p:cNvSpPr>
          <p:nvPr>
            <p:ph type="title"/>
          </p:nvPr>
        </p:nvSpPr>
        <p:spPr/>
        <p:txBody>
          <a:bodyPr/>
          <a:lstStyle/>
          <a:p>
            <a:r>
              <a:rPr lang="en-US" dirty="0"/>
              <a:t>Distributions 1us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3</a:t>
            </a:fld>
            <a:endParaRPr lang="en-US"/>
          </a:p>
        </p:txBody>
      </p:sp>
      <p:sp>
        <p:nvSpPr>
          <p:cNvPr id="15" name="TextBox 14"/>
          <p:cNvSpPr txBox="1"/>
          <p:nvPr/>
        </p:nvSpPr>
        <p:spPr>
          <a:xfrm>
            <a:off x="2037563" y="2870755"/>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1C</a:t>
            </a:r>
            <a:r>
              <a:rPr lang="en-US" sz="900" dirty="0"/>
              <a:t> v12</a:t>
            </a:r>
            <a:endParaRPr lang="en-US" sz="900" dirty="0">
              <a:highlight>
                <a:srgbClr val="71C5E8"/>
              </a:highlight>
            </a:endParaRPr>
          </a:p>
          <a:p>
            <a:r>
              <a:rPr lang="en-US" sz="900" dirty="0"/>
              <a:t>Ge 13%</a:t>
            </a:r>
          </a:p>
          <a:p>
            <a:r>
              <a:rPr lang="en-US" sz="900" dirty="0"/>
              <a:t>In 2%</a:t>
            </a:r>
          </a:p>
          <a:p>
            <a:r>
              <a:rPr lang="en-US" sz="900" dirty="0"/>
              <a:t>Si 6%</a:t>
            </a:r>
          </a:p>
        </p:txBody>
      </p:sp>
      <p:sp>
        <p:nvSpPr>
          <p:cNvPr id="16" name="TextBox 15"/>
          <p:cNvSpPr txBox="1"/>
          <p:nvPr/>
        </p:nvSpPr>
        <p:spPr>
          <a:xfrm>
            <a:off x="5004049" y="2940005"/>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2E</a:t>
            </a:r>
            <a:r>
              <a:rPr lang="en-US" sz="900" dirty="0"/>
              <a:t> </a:t>
            </a:r>
          </a:p>
          <a:p>
            <a:r>
              <a:rPr lang="en-US" sz="900" dirty="0"/>
              <a:t>Ge 16%</a:t>
            </a:r>
          </a:p>
          <a:p>
            <a:r>
              <a:rPr lang="en-US" sz="900" dirty="0"/>
              <a:t>In 5%</a:t>
            </a:r>
          </a:p>
        </p:txBody>
      </p:sp>
      <p:sp>
        <p:nvSpPr>
          <p:cNvPr id="17" name="TextBox 16"/>
          <p:cNvSpPr txBox="1"/>
          <p:nvPr/>
        </p:nvSpPr>
        <p:spPr>
          <a:xfrm>
            <a:off x="2090728" y="5385494"/>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3E</a:t>
            </a:r>
            <a:r>
              <a:rPr lang="en-US" sz="900" dirty="0"/>
              <a:t> </a:t>
            </a:r>
          </a:p>
          <a:p>
            <a:r>
              <a:rPr lang="en-US" sz="900" dirty="0"/>
              <a:t>Ge 16%</a:t>
            </a:r>
          </a:p>
          <a:p>
            <a:r>
              <a:rPr lang="en-US" sz="900" dirty="0"/>
              <a:t>In 7%</a:t>
            </a:r>
          </a:p>
        </p:txBody>
      </p:sp>
      <p:sp>
        <p:nvSpPr>
          <p:cNvPr id="18" name="TextBox 17"/>
          <p:cNvSpPr txBox="1"/>
          <p:nvPr/>
        </p:nvSpPr>
        <p:spPr>
          <a:xfrm>
            <a:off x="5004049" y="5385494"/>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4E</a:t>
            </a:r>
            <a:r>
              <a:rPr lang="en-US" sz="900" dirty="0"/>
              <a:t> </a:t>
            </a:r>
          </a:p>
          <a:p>
            <a:r>
              <a:rPr lang="en-US" sz="900" dirty="0"/>
              <a:t>Ge 18.5%</a:t>
            </a:r>
          </a:p>
          <a:p>
            <a:r>
              <a:rPr lang="en-US" sz="900" dirty="0"/>
              <a:t>In 7%</a:t>
            </a:r>
          </a:p>
        </p:txBody>
      </p:sp>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9781" t="8682" r="8367" b="6503"/>
          <a:stretch/>
        </p:blipFill>
        <p:spPr>
          <a:xfrm>
            <a:off x="6068735" y="1201476"/>
            <a:ext cx="6119378" cy="5103118"/>
          </a:xfrm>
          <a:prstGeom prst="rect">
            <a:avLst/>
          </a:prstGeom>
        </p:spPr>
      </p:pic>
      <p:sp>
        <p:nvSpPr>
          <p:cNvPr id="21" name="TextBox 20"/>
          <p:cNvSpPr txBox="1"/>
          <p:nvPr/>
        </p:nvSpPr>
        <p:spPr>
          <a:xfrm>
            <a:off x="8071543" y="2870755"/>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1C</a:t>
            </a:r>
            <a:r>
              <a:rPr lang="en-US" sz="900" dirty="0"/>
              <a:t> </a:t>
            </a:r>
          </a:p>
          <a:p>
            <a:r>
              <a:rPr lang="en-US" sz="900" dirty="0"/>
              <a:t>Ge 13%</a:t>
            </a:r>
          </a:p>
          <a:p>
            <a:r>
              <a:rPr lang="en-US" sz="900" dirty="0"/>
              <a:t>In 2%</a:t>
            </a:r>
          </a:p>
          <a:p>
            <a:r>
              <a:rPr lang="en-US" sz="900" dirty="0"/>
              <a:t>Si 6%</a:t>
            </a:r>
          </a:p>
        </p:txBody>
      </p:sp>
      <p:sp>
        <p:nvSpPr>
          <p:cNvPr id="23" name="TextBox 22"/>
          <p:cNvSpPr txBox="1"/>
          <p:nvPr/>
        </p:nvSpPr>
        <p:spPr>
          <a:xfrm>
            <a:off x="10984864" y="2940005"/>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2E</a:t>
            </a:r>
            <a:r>
              <a:rPr lang="en-US" sz="900" dirty="0"/>
              <a:t> </a:t>
            </a:r>
          </a:p>
          <a:p>
            <a:r>
              <a:rPr lang="en-US" sz="900" dirty="0"/>
              <a:t>Ge 16%</a:t>
            </a:r>
          </a:p>
          <a:p>
            <a:r>
              <a:rPr lang="en-US" sz="900" dirty="0"/>
              <a:t>In 5%</a:t>
            </a:r>
          </a:p>
        </p:txBody>
      </p:sp>
      <p:sp>
        <p:nvSpPr>
          <p:cNvPr id="24" name="TextBox 23"/>
          <p:cNvSpPr txBox="1"/>
          <p:nvPr/>
        </p:nvSpPr>
        <p:spPr>
          <a:xfrm>
            <a:off x="8071543" y="5385494"/>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3E</a:t>
            </a:r>
            <a:r>
              <a:rPr lang="en-US" sz="900" dirty="0"/>
              <a:t> </a:t>
            </a:r>
          </a:p>
          <a:p>
            <a:r>
              <a:rPr lang="en-US" sz="900" dirty="0"/>
              <a:t>Ge 16%</a:t>
            </a:r>
          </a:p>
          <a:p>
            <a:r>
              <a:rPr lang="en-US" sz="900" dirty="0"/>
              <a:t>In 7%</a:t>
            </a:r>
          </a:p>
        </p:txBody>
      </p:sp>
      <p:sp>
        <p:nvSpPr>
          <p:cNvPr id="25" name="TextBox 24"/>
          <p:cNvSpPr txBox="1"/>
          <p:nvPr/>
        </p:nvSpPr>
        <p:spPr>
          <a:xfrm>
            <a:off x="10984864" y="5385494"/>
            <a:ext cx="914400" cy="5232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4E</a:t>
            </a:r>
            <a:r>
              <a:rPr lang="en-US" sz="900" dirty="0"/>
              <a:t> </a:t>
            </a:r>
          </a:p>
          <a:p>
            <a:r>
              <a:rPr lang="en-US" sz="900" dirty="0"/>
              <a:t>Ge 18.5%</a:t>
            </a:r>
          </a:p>
          <a:p>
            <a:r>
              <a:rPr lang="en-US" sz="900" dirty="0"/>
              <a:t>In 7%</a:t>
            </a:r>
          </a:p>
        </p:txBody>
      </p:sp>
      <p:sp>
        <p:nvSpPr>
          <p:cNvPr id="10" name="TextBox 9"/>
          <p:cNvSpPr txBox="1"/>
          <p:nvPr/>
        </p:nvSpPr>
        <p:spPr>
          <a:xfrm>
            <a:off x="2494763" y="920835"/>
            <a:ext cx="1210588" cy="369332"/>
          </a:xfrm>
          <a:prstGeom prst="rect">
            <a:avLst/>
          </a:prstGeom>
          <a:solidFill>
            <a:schemeClr val="bg1"/>
          </a:solidFill>
          <a:ln>
            <a:solidFill>
              <a:schemeClr val="tx1"/>
            </a:solidFill>
          </a:ln>
        </p:spPr>
        <p:txBody>
          <a:bodyPr wrap="none" rtlCol="0">
            <a:spAutoFit/>
          </a:bodyPr>
          <a:lstStyle/>
          <a:p>
            <a:r>
              <a:rPr lang="en-US" b="1" dirty="0"/>
              <a:t>1k cycles</a:t>
            </a:r>
          </a:p>
        </p:txBody>
      </p:sp>
      <p:sp>
        <p:nvSpPr>
          <p:cNvPr id="30" name="TextBox 29"/>
          <p:cNvSpPr txBox="1"/>
          <p:nvPr/>
        </p:nvSpPr>
        <p:spPr>
          <a:xfrm>
            <a:off x="8439893" y="920835"/>
            <a:ext cx="1467068" cy="369332"/>
          </a:xfrm>
          <a:prstGeom prst="rect">
            <a:avLst/>
          </a:prstGeom>
          <a:solidFill>
            <a:schemeClr val="bg1"/>
          </a:solidFill>
          <a:ln>
            <a:solidFill>
              <a:schemeClr val="tx1"/>
            </a:solidFill>
          </a:ln>
        </p:spPr>
        <p:txBody>
          <a:bodyPr wrap="none" rtlCol="0">
            <a:spAutoFit/>
          </a:bodyPr>
          <a:lstStyle/>
          <a:p>
            <a:r>
              <a:rPr lang="en-US" b="1" dirty="0"/>
              <a:t>128k cycles</a:t>
            </a:r>
          </a:p>
        </p:txBody>
      </p:sp>
    </p:spTree>
    <p:extLst>
      <p:ext uri="{BB962C8B-B14F-4D97-AF65-F5344CB8AC3E}">
        <p14:creationId xmlns:p14="http://schemas.microsoft.com/office/powerpoint/2010/main" val="848823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l="7930" t="7961" r="8812" b="6079"/>
          <a:stretch/>
        </p:blipFill>
        <p:spPr>
          <a:xfrm>
            <a:off x="6072884" y="3458296"/>
            <a:ext cx="6119116" cy="3391763"/>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7932" t="7961" r="8910" b="5300"/>
          <a:stretch/>
        </p:blipFill>
        <p:spPr>
          <a:xfrm>
            <a:off x="6095408" y="0"/>
            <a:ext cx="6117100" cy="3318122"/>
          </a:xfrm>
          <a:prstGeom prst="rect">
            <a:avLst/>
          </a:prstGeom>
        </p:spPr>
      </p:pic>
      <p:sp>
        <p:nvSpPr>
          <p:cNvPr id="2" name="Title 1"/>
          <p:cNvSpPr>
            <a:spLocks noGrp="1"/>
          </p:cNvSpPr>
          <p:nvPr>
            <p:ph type="title"/>
          </p:nvPr>
        </p:nvSpPr>
        <p:spPr>
          <a:xfrm>
            <a:off x="281486" y="365126"/>
            <a:ext cx="10515600" cy="628788"/>
          </a:xfrm>
        </p:spPr>
        <p:txBody>
          <a:bodyPr/>
          <a:lstStyle/>
          <a:p>
            <a:r>
              <a:rPr lang="en-US" dirty="0" err="1"/>
              <a:t>Vt</a:t>
            </a:r>
            <a:r>
              <a:rPr lang="en-US" dirty="0"/>
              <a:t> Medians + </a:t>
            </a:r>
            <a:r>
              <a:rPr lang="en-US" dirty="0" err="1"/>
              <a:t>Vt</a:t>
            </a:r>
            <a:r>
              <a:rPr lang="en-US" dirty="0"/>
              <a:t> shift</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4</a:t>
            </a:fld>
            <a:endParaRPr lang="en-US"/>
          </a:p>
        </p:txBody>
      </p:sp>
      <p:sp>
        <p:nvSpPr>
          <p:cNvPr id="45" name="TextBox 44"/>
          <p:cNvSpPr txBox="1"/>
          <p:nvPr/>
        </p:nvSpPr>
        <p:spPr>
          <a:xfrm>
            <a:off x="312869" y="964811"/>
            <a:ext cx="4435584" cy="1815882"/>
          </a:xfrm>
          <a:prstGeom prst="rect">
            <a:avLst/>
          </a:prstGeom>
          <a:noFill/>
        </p:spPr>
        <p:txBody>
          <a:bodyPr wrap="square" rtlCol="0">
            <a:spAutoFit/>
          </a:bodyPr>
          <a:lstStyle/>
          <a:p>
            <a:pPr marL="285750" indent="-285750">
              <a:buFont typeface="Arial" panose="020B0604020202020204" pitchFamily="34" charset="0"/>
              <a:buChar char="•"/>
            </a:pPr>
            <a:r>
              <a:rPr lang="en-US" sz="1600" dirty="0"/>
              <a:t>In doping &gt;2% shows lower set </a:t>
            </a:r>
            <a:r>
              <a:rPr lang="en-US" sz="1600" dirty="0" err="1"/>
              <a:t>Vt</a:t>
            </a:r>
            <a:endParaRPr lang="en-US" sz="1600" dirty="0"/>
          </a:p>
          <a:p>
            <a:pPr marL="285750" indent="-285750">
              <a:buFont typeface="Arial" panose="020B0604020202020204" pitchFamily="34" charset="0"/>
              <a:buChar char="•"/>
            </a:pPr>
            <a:r>
              <a:rPr lang="en-US" sz="1600" dirty="0"/>
              <a:t>Reset </a:t>
            </a:r>
            <a:r>
              <a:rPr lang="en-US" sz="1600" dirty="0" err="1"/>
              <a:t>Vt</a:t>
            </a:r>
            <a:r>
              <a:rPr lang="en-US" sz="1600" dirty="0"/>
              <a:t> is increasing from group 2E to 4E.</a:t>
            </a:r>
            <a:br>
              <a:rPr lang="en-US" sz="1600" dirty="0"/>
            </a:br>
            <a:r>
              <a:rPr lang="en-US" sz="1600" dirty="0"/>
              <a:t>If we align Set </a:t>
            </a:r>
            <a:r>
              <a:rPr lang="en-US" sz="1600" dirty="0" err="1"/>
              <a:t>Vt</a:t>
            </a:r>
            <a:r>
              <a:rPr lang="en-US" sz="1600" dirty="0"/>
              <a:t>, Reset </a:t>
            </a:r>
            <a:r>
              <a:rPr lang="en-US" sz="1600" dirty="0" err="1"/>
              <a:t>Vt</a:t>
            </a:r>
            <a:r>
              <a:rPr lang="en-US" sz="1600" dirty="0"/>
              <a:t> form group 1C to 4E trends with lower As % and higher </a:t>
            </a:r>
            <a:r>
              <a:rPr lang="en-US" sz="1600" dirty="0" err="1"/>
              <a:t>Ge+In</a:t>
            </a:r>
            <a:r>
              <a:rPr lang="en-US" sz="1600" dirty="0"/>
              <a:t> %. </a:t>
            </a:r>
          </a:p>
          <a:p>
            <a:pPr marL="285750" indent="-285750">
              <a:buFont typeface="Arial" panose="020B0604020202020204" pitchFamily="34" charset="0"/>
              <a:buChar char="•"/>
            </a:pPr>
            <a:r>
              <a:rPr lang="en-US" sz="1600" dirty="0" err="1"/>
              <a:t>Vt</a:t>
            </a:r>
            <a:r>
              <a:rPr lang="en-US" sz="1600" dirty="0"/>
              <a:t> shift in cycling (1k</a:t>
            </a:r>
            <a:r>
              <a:rPr lang="en-US" sz="1600" dirty="0">
                <a:sym typeface="Wingdings" panose="05000000000000000000" pitchFamily="2" charset="2"/>
              </a:rPr>
              <a:t>128k) is smaller for In 7% groups</a:t>
            </a:r>
            <a:endParaRPr lang="en-US" sz="1600" dirty="0"/>
          </a:p>
        </p:txBody>
      </p:sp>
      <p:sp>
        <p:nvSpPr>
          <p:cNvPr id="43" name="TextBox 42"/>
          <p:cNvSpPr txBox="1"/>
          <p:nvPr/>
        </p:nvSpPr>
        <p:spPr>
          <a:xfrm>
            <a:off x="7928004" y="3406724"/>
            <a:ext cx="2860078" cy="369332"/>
          </a:xfrm>
          <a:prstGeom prst="rect">
            <a:avLst/>
          </a:prstGeom>
          <a:solidFill>
            <a:schemeClr val="bg1"/>
          </a:solidFill>
          <a:ln>
            <a:solidFill>
              <a:schemeClr val="tx2"/>
            </a:solidFill>
          </a:ln>
        </p:spPr>
        <p:txBody>
          <a:bodyPr wrap="none" rtlCol="0">
            <a:spAutoFit/>
          </a:bodyPr>
          <a:lstStyle/>
          <a:p>
            <a:r>
              <a:rPr lang="en-US" b="1" dirty="0" err="1"/>
              <a:t>Vt</a:t>
            </a:r>
            <a:r>
              <a:rPr lang="en-US" b="1" dirty="0"/>
              <a:t> shift 1k</a:t>
            </a:r>
            <a:r>
              <a:rPr lang="en-US" b="1" dirty="0">
                <a:sym typeface="Wingdings" panose="05000000000000000000" pitchFamily="2" charset="2"/>
              </a:rPr>
              <a:t></a:t>
            </a:r>
            <a:r>
              <a:rPr lang="en-US" b="1" dirty="0"/>
              <a:t>128k cycles </a:t>
            </a:r>
          </a:p>
        </p:txBody>
      </p:sp>
      <p:sp>
        <p:nvSpPr>
          <p:cNvPr id="7" name="TextBox 6"/>
          <p:cNvSpPr txBox="1"/>
          <p:nvPr/>
        </p:nvSpPr>
        <p:spPr>
          <a:xfrm>
            <a:off x="6964268" y="3591390"/>
            <a:ext cx="633507" cy="369332"/>
          </a:xfrm>
          <a:prstGeom prst="rect">
            <a:avLst/>
          </a:prstGeom>
          <a:noFill/>
        </p:spPr>
        <p:txBody>
          <a:bodyPr wrap="none" rtlCol="0">
            <a:spAutoFit/>
          </a:bodyPr>
          <a:lstStyle/>
          <a:p>
            <a:r>
              <a:rPr lang="en-US" dirty="0"/>
              <a:t>SET</a:t>
            </a:r>
          </a:p>
        </p:txBody>
      </p:sp>
      <p:sp>
        <p:nvSpPr>
          <p:cNvPr id="8" name="TextBox 7"/>
          <p:cNvSpPr txBox="1"/>
          <p:nvPr/>
        </p:nvSpPr>
        <p:spPr>
          <a:xfrm>
            <a:off x="10807826" y="3591390"/>
            <a:ext cx="954107" cy="369332"/>
          </a:xfrm>
          <a:prstGeom prst="rect">
            <a:avLst/>
          </a:prstGeom>
          <a:noFill/>
        </p:spPr>
        <p:txBody>
          <a:bodyPr wrap="none" rtlCol="0">
            <a:spAutoFit/>
          </a:bodyPr>
          <a:lstStyle/>
          <a:p>
            <a:r>
              <a:rPr lang="en-US" dirty="0"/>
              <a:t>RESET</a:t>
            </a:r>
          </a:p>
        </p:txBody>
      </p:sp>
      <p:sp>
        <p:nvSpPr>
          <p:cNvPr id="50" name="TextBox 49"/>
          <p:cNvSpPr txBox="1"/>
          <p:nvPr/>
        </p:nvSpPr>
        <p:spPr>
          <a:xfrm rot="16200000">
            <a:off x="5344306" y="1374297"/>
            <a:ext cx="1223412" cy="369332"/>
          </a:xfrm>
          <a:prstGeom prst="rect">
            <a:avLst/>
          </a:prstGeom>
          <a:noFill/>
        </p:spPr>
        <p:txBody>
          <a:bodyPr wrap="none" rtlCol="0">
            <a:spAutoFit/>
          </a:bodyPr>
          <a:lstStyle/>
          <a:p>
            <a:r>
              <a:rPr lang="en-US" dirty="0"/>
              <a:t>Median </a:t>
            </a:r>
            <a:r>
              <a:rPr lang="en-US" dirty="0" err="1"/>
              <a:t>Vt</a:t>
            </a:r>
            <a:endParaRPr lang="en-US" dirty="0"/>
          </a:p>
        </p:txBody>
      </p:sp>
      <p:sp>
        <p:nvSpPr>
          <p:cNvPr id="51" name="TextBox 50"/>
          <p:cNvSpPr txBox="1"/>
          <p:nvPr/>
        </p:nvSpPr>
        <p:spPr>
          <a:xfrm>
            <a:off x="7281021" y="1134088"/>
            <a:ext cx="1133644" cy="369332"/>
          </a:xfrm>
          <a:prstGeom prst="rect">
            <a:avLst/>
          </a:prstGeom>
          <a:noFill/>
        </p:spPr>
        <p:txBody>
          <a:bodyPr wrap="none" rtlCol="0">
            <a:spAutoFit/>
          </a:bodyPr>
          <a:lstStyle/>
          <a:p>
            <a:r>
              <a:rPr lang="en-US" dirty="0"/>
              <a:t>1k cycles</a:t>
            </a:r>
          </a:p>
        </p:txBody>
      </p:sp>
      <p:sp>
        <p:nvSpPr>
          <p:cNvPr id="52" name="TextBox 51"/>
          <p:cNvSpPr txBox="1"/>
          <p:nvPr/>
        </p:nvSpPr>
        <p:spPr>
          <a:xfrm>
            <a:off x="10023548" y="1134088"/>
            <a:ext cx="1390124" cy="369332"/>
          </a:xfrm>
          <a:prstGeom prst="rect">
            <a:avLst/>
          </a:prstGeom>
          <a:noFill/>
        </p:spPr>
        <p:txBody>
          <a:bodyPr wrap="none" rtlCol="0">
            <a:spAutoFit/>
          </a:bodyPr>
          <a:lstStyle/>
          <a:p>
            <a:r>
              <a:rPr lang="en-US" dirty="0"/>
              <a:t>128k cycles</a:t>
            </a:r>
          </a:p>
        </p:txBody>
      </p:sp>
      <p:sp>
        <p:nvSpPr>
          <p:cNvPr id="9" name="TextBox 8"/>
          <p:cNvSpPr txBox="1"/>
          <p:nvPr/>
        </p:nvSpPr>
        <p:spPr>
          <a:xfrm>
            <a:off x="6877180" y="3103800"/>
            <a:ext cx="255839" cy="246221"/>
          </a:xfrm>
          <a:prstGeom prst="rect">
            <a:avLst/>
          </a:prstGeom>
          <a:solidFill>
            <a:srgbClr val="FFFF00"/>
          </a:solidFill>
        </p:spPr>
        <p:txBody>
          <a:bodyPr wrap="none" lIns="45720" rIns="45720" rtlCol="0">
            <a:spAutoFit/>
          </a:bodyPr>
          <a:lstStyle/>
          <a:p>
            <a:r>
              <a:rPr lang="en-US" sz="1000" b="1" dirty="0"/>
              <a:t>1C</a:t>
            </a:r>
          </a:p>
        </p:txBody>
      </p:sp>
      <p:sp>
        <p:nvSpPr>
          <p:cNvPr id="53" name="TextBox 52"/>
          <p:cNvSpPr txBox="1"/>
          <p:nvPr/>
        </p:nvSpPr>
        <p:spPr>
          <a:xfrm>
            <a:off x="7451647" y="3103800"/>
            <a:ext cx="247825" cy="246221"/>
          </a:xfrm>
          <a:prstGeom prst="rect">
            <a:avLst/>
          </a:prstGeom>
          <a:solidFill>
            <a:srgbClr val="FFFF00"/>
          </a:solidFill>
        </p:spPr>
        <p:txBody>
          <a:bodyPr wrap="none" lIns="45720" rIns="45720" rtlCol="0">
            <a:spAutoFit/>
          </a:bodyPr>
          <a:lstStyle/>
          <a:p>
            <a:r>
              <a:rPr lang="en-US" sz="1000" b="1" dirty="0"/>
              <a:t>2E</a:t>
            </a:r>
          </a:p>
        </p:txBody>
      </p:sp>
      <p:sp>
        <p:nvSpPr>
          <p:cNvPr id="54" name="TextBox 53"/>
          <p:cNvSpPr txBox="1"/>
          <p:nvPr/>
        </p:nvSpPr>
        <p:spPr>
          <a:xfrm>
            <a:off x="8029653" y="3103800"/>
            <a:ext cx="247825" cy="246221"/>
          </a:xfrm>
          <a:prstGeom prst="rect">
            <a:avLst/>
          </a:prstGeom>
          <a:solidFill>
            <a:srgbClr val="FFFF00"/>
          </a:solidFill>
        </p:spPr>
        <p:txBody>
          <a:bodyPr wrap="none" lIns="45720" rIns="45720" rtlCol="0">
            <a:spAutoFit/>
          </a:bodyPr>
          <a:lstStyle/>
          <a:p>
            <a:r>
              <a:rPr lang="en-US" sz="1000" b="1" dirty="0"/>
              <a:t>3E</a:t>
            </a:r>
          </a:p>
        </p:txBody>
      </p:sp>
      <p:sp>
        <p:nvSpPr>
          <p:cNvPr id="55" name="TextBox 54"/>
          <p:cNvSpPr txBox="1"/>
          <p:nvPr/>
        </p:nvSpPr>
        <p:spPr>
          <a:xfrm>
            <a:off x="8593420" y="3103800"/>
            <a:ext cx="247825" cy="246221"/>
          </a:xfrm>
          <a:prstGeom prst="rect">
            <a:avLst/>
          </a:prstGeom>
          <a:solidFill>
            <a:srgbClr val="FFFF00"/>
          </a:solidFill>
        </p:spPr>
        <p:txBody>
          <a:bodyPr wrap="none" lIns="45720" rIns="45720" rtlCol="0">
            <a:spAutoFit/>
          </a:bodyPr>
          <a:lstStyle/>
          <a:p>
            <a:r>
              <a:rPr lang="en-US" sz="1000" b="1" dirty="0"/>
              <a:t>4E</a:t>
            </a:r>
          </a:p>
        </p:txBody>
      </p:sp>
      <p:graphicFrame>
        <p:nvGraphicFramePr>
          <p:cNvPr id="48" name="Table 47"/>
          <p:cNvGraphicFramePr>
            <a:graphicFrameLocks noGrp="1"/>
          </p:cNvGraphicFramePr>
          <p:nvPr>
            <p:extLst>
              <p:ext uri="{D42A27DB-BD31-4B8C-83A1-F6EECF244321}">
                <p14:modId xmlns:p14="http://schemas.microsoft.com/office/powerpoint/2010/main" val="1173753874"/>
              </p:ext>
            </p:extLst>
          </p:nvPr>
        </p:nvGraphicFramePr>
        <p:xfrm>
          <a:off x="725537" y="3776056"/>
          <a:ext cx="4022916" cy="1894325"/>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816293">
                  <a:extLst>
                    <a:ext uri="{9D8B030D-6E8A-4147-A177-3AD203B41FA5}">
                      <a16:colId xmlns:a16="http://schemas.microsoft.com/office/drawing/2014/main" val="20001"/>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350357">
                <a:tc>
                  <a:txBody>
                    <a:bodyPr/>
                    <a:lstStyle/>
                    <a:p>
                      <a:pPr algn="ctr"/>
                      <a:r>
                        <a:rPr lang="en-US" sz="1200" dirty="0"/>
                        <a:t>Trial</a:t>
                      </a:r>
                    </a:p>
                  </a:txBody>
                  <a:tcPr/>
                </a:tc>
                <a:tc>
                  <a:txBody>
                    <a:bodyPr/>
                    <a:lstStyle/>
                    <a:p>
                      <a:pPr algn="ctr"/>
                      <a:r>
                        <a:rPr lang="en-US" sz="1200" dirty="0"/>
                        <a:t>SD </a:t>
                      </a:r>
                      <a:r>
                        <a:rPr lang="en-US" sz="1200" dirty="0" err="1"/>
                        <a:t>thk</a:t>
                      </a:r>
                      <a:r>
                        <a:rPr lang="en-US" sz="1200" dirty="0"/>
                        <a:t>.</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376455">
                <a:tc>
                  <a:txBody>
                    <a:bodyPr/>
                    <a:lstStyle/>
                    <a:p>
                      <a:pPr algn="ctr"/>
                      <a:r>
                        <a:rPr lang="en-US" sz="1200" dirty="0">
                          <a:latin typeface="+mn-lt"/>
                        </a:rPr>
                        <a:t>1C</a:t>
                      </a:r>
                    </a:p>
                  </a:txBody>
                  <a:tcPr anchor="ctr"/>
                </a:tc>
                <a:tc>
                  <a:txBody>
                    <a:bodyPr/>
                    <a:lstStyle/>
                    <a:p>
                      <a:pPr algn="ctr"/>
                      <a:r>
                        <a:rPr lang="en-US" sz="1200" dirty="0">
                          <a:latin typeface="+mn-lt"/>
                        </a:rPr>
                        <a:t>22 ver12</a:t>
                      </a:r>
                    </a:p>
                  </a:txBody>
                  <a:tcPr anchor="ctr"/>
                </a:tc>
                <a:tc>
                  <a:txBody>
                    <a:bodyPr/>
                    <a:lstStyle/>
                    <a:p>
                      <a:pPr algn="ctr"/>
                      <a:r>
                        <a:rPr lang="en-US" sz="1200" dirty="0">
                          <a:latin typeface="+mn-lt"/>
                        </a:rPr>
                        <a:t>13</a:t>
                      </a:r>
                    </a:p>
                  </a:txBody>
                  <a:tcPr anchor="ctr"/>
                </a:tc>
                <a:tc>
                  <a:txBody>
                    <a:bodyPr/>
                    <a:lstStyle/>
                    <a:p>
                      <a:pPr algn="ctr"/>
                      <a:r>
                        <a:rPr lang="en-US" sz="1200" dirty="0">
                          <a:latin typeface="+mn-lt"/>
                        </a:rPr>
                        <a:t>30.4</a:t>
                      </a:r>
                    </a:p>
                  </a:txBody>
                  <a:tcPr anchor="ctr"/>
                </a:tc>
                <a:tc>
                  <a:txBody>
                    <a:bodyPr/>
                    <a:lstStyle/>
                    <a:p>
                      <a:pPr algn="ctr"/>
                      <a:r>
                        <a:rPr lang="it-IT" sz="1200" dirty="0">
                          <a:latin typeface="+mn-lt"/>
                        </a:rPr>
                        <a:t>48.6</a:t>
                      </a:r>
                      <a:endParaRPr lang="en-US" sz="1200" dirty="0">
                        <a:latin typeface="+mn-lt"/>
                      </a:endParaRPr>
                    </a:p>
                  </a:txBody>
                  <a:tcPr anchor="ctr"/>
                </a:tc>
                <a:tc>
                  <a:txBody>
                    <a:bodyPr/>
                    <a:lstStyle/>
                    <a:p>
                      <a:pPr algn="ctr"/>
                      <a:r>
                        <a:rPr lang="it-IT" sz="1200" dirty="0">
                          <a:latin typeface="+mn-lt"/>
                        </a:rPr>
                        <a:t>2</a:t>
                      </a:r>
                      <a:endParaRPr lang="en-US" sz="1200" dirty="0">
                        <a:latin typeface="+mn-lt"/>
                      </a:endParaRPr>
                    </a:p>
                  </a:txBody>
                  <a:tcPr anchor="ctr"/>
                </a:tc>
                <a:tc>
                  <a:txBody>
                    <a:bodyPr/>
                    <a:lstStyle/>
                    <a:p>
                      <a:pPr algn="ctr"/>
                      <a:r>
                        <a:rPr lang="en-US" sz="1200" dirty="0">
                          <a:latin typeface="+mn-lt"/>
                        </a:rPr>
                        <a:t>6</a:t>
                      </a:r>
                    </a:p>
                  </a:txBody>
                  <a:tcPr anchor="ctr"/>
                </a:tc>
                <a:extLst>
                  <a:ext uri="{0D108BD9-81ED-4DB2-BD59-A6C34878D82A}">
                    <a16:rowId xmlns:a16="http://schemas.microsoft.com/office/drawing/2014/main" val="10001"/>
                  </a:ext>
                </a:extLst>
              </a:tr>
              <a:tr h="389171">
                <a:tc>
                  <a:txBody>
                    <a:bodyPr/>
                    <a:lstStyle/>
                    <a:p>
                      <a:pPr algn="ctr"/>
                      <a:r>
                        <a:rPr lang="en-US" sz="12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50.4</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389171">
                <a:tc>
                  <a:txBody>
                    <a:bodyPr/>
                    <a:lstStyle/>
                    <a:p>
                      <a:pPr algn="ctr"/>
                      <a:r>
                        <a:rPr lang="en-US" sz="12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389171">
                <a:tc>
                  <a:txBody>
                    <a:bodyPr/>
                    <a:lstStyle/>
                    <a:p>
                      <a:pPr algn="ctr"/>
                      <a:r>
                        <a:rPr lang="en-US" sz="12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18.5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48.9</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7</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0</a:t>
                      </a:r>
                    </a:p>
                  </a:txBody>
                  <a:tcPr anchor="ctr"/>
                </a:tc>
                <a:extLst>
                  <a:ext uri="{0D108BD9-81ED-4DB2-BD59-A6C34878D82A}">
                    <a16:rowId xmlns:a16="http://schemas.microsoft.com/office/drawing/2014/main" val="10004"/>
                  </a:ext>
                </a:extLst>
              </a:tr>
            </a:tbl>
          </a:graphicData>
        </a:graphic>
      </p:graphicFrame>
      <p:sp>
        <p:nvSpPr>
          <p:cNvPr id="84" name="TextBox 83"/>
          <p:cNvSpPr txBox="1"/>
          <p:nvPr/>
        </p:nvSpPr>
        <p:spPr>
          <a:xfrm>
            <a:off x="9729331" y="3103800"/>
            <a:ext cx="255839" cy="246221"/>
          </a:xfrm>
          <a:prstGeom prst="rect">
            <a:avLst/>
          </a:prstGeom>
          <a:solidFill>
            <a:srgbClr val="FFFF00"/>
          </a:solidFill>
        </p:spPr>
        <p:txBody>
          <a:bodyPr wrap="none" lIns="45720" rIns="45720" rtlCol="0">
            <a:spAutoFit/>
          </a:bodyPr>
          <a:lstStyle/>
          <a:p>
            <a:r>
              <a:rPr lang="en-US" sz="1000" b="1" dirty="0"/>
              <a:t>1C</a:t>
            </a:r>
          </a:p>
        </p:txBody>
      </p:sp>
      <p:sp>
        <p:nvSpPr>
          <p:cNvPr id="85" name="TextBox 84"/>
          <p:cNvSpPr txBox="1"/>
          <p:nvPr/>
        </p:nvSpPr>
        <p:spPr>
          <a:xfrm>
            <a:off x="10303798" y="3103800"/>
            <a:ext cx="247825" cy="246221"/>
          </a:xfrm>
          <a:prstGeom prst="rect">
            <a:avLst/>
          </a:prstGeom>
          <a:solidFill>
            <a:srgbClr val="FFFF00"/>
          </a:solidFill>
        </p:spPr>
        <p:txBody>
          <a:bodyPr wrap="none" lIns="45720" rIns="45720" rtlCol="0">
            <a:spAutoFit/>
          </a:bodyPr>
          <a:lstStyle/>
          <a:p>
            <a:r>
              <a:rPr lang="en-US" sz="1000" b="1" dirty="0"/>
              <a:t>2E</a:t>
            </a:r>
          </a:p>
        </p:txBody>
      </p:sp>
      <p:sp>
        <p:nvSpPr>
          <p:cNvPr id="86" name="TextBox 85"/>
          <p:cNvSpPr txBox="1"/>
          <p:nvPr/>
        </p:nvSpPr>
        <p:spPr>
          <a:xfrm>
            <a:off x="10881804" y="3103800"/>
            <a:ext cx="247825" cy="246221"/>
          </a:xfrm>
          <a:prstGeom prst="rect">
            <a:avLst/>
          </a:prstGeom>
          <a:solidFill>
            <a:srgbClr val="FFFF00"/>
          </a:solidFill>
        </p:spPr>
        <p:txBody>
          <a:bodyPr wrap="none" lIns="45720" rIns="45720" rtlCol="0">
            <a:spAutoFit/>
          </a:bodyPr>
          <a:lstStyle/>
          <a:p>
            <a:r>
              <a:rPr lang="en-US" sz="1000" b="1" dirty="0"/>
              <a:t>3E</a:t>
            </a:r>
          </a:p>
        </p:txBody>
      </p:sp>
      <p:sp>
        <p:nvSpPr>
          <p:cNvPr id="87" name="TextBox 86"/>
          <p:cNvSpPr txBox="1"/>
          <p:nvPr/>
        </p:nvSpPr>
        <p:spPr>
          <a:xfrm>
            <a:off x="11445571" y="3103800"/>
            <a:ext cx="247825" cy="246221"/>
          </a:xfrm>
          <a:prstGeom prst="rect">
            <a:avLst/>
          </a:prstGeom>
          <a:solidFill>
            <a:srgbClr val="FFFF00"/>
          </a:solidFill>
        </p:spPr>
        <p:txBody>
          <a:bodyPr wrap="none" lIns="45720" rIns="45720" rtlCol="0">
            <a:spAutoFit/>
          </a:bodyPr>
          <a:lstStyle/>
          <a:p>
            <a:r>
              <a:rPr lang="en-US" sz="1000" b="1" dirty="0"/>
              <a:t>4E</a:t>
            </a:r>
          </a:p>
        </p:txBody>
      </p:sp>
    </p:spTree>
    <p:extLst>
      <p:ext uri="{BB962C8B-B14F-4D97-AF65-F5344CB8AC3E}">
        <p14:creationId xmlns:p14="http://schemas.microsoft.com/office/powerpoint/2010/main" val="4099927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rotWithShape="1">
          <a:blip r:embed="rId2">
            <a:extLst>
              <a:ext uri="{28A0092B-C50C-407E-A947-70E740481C1C}">
                <a14:useLocalDpi xmlns:a14="http://schemas.microsoft.com/office/drawing/2010/main" val="0"/>
              </a:ext>
            </a:extLst>
          </a:blip>
          <a:srcRect l="7646" t="7441" r="8612" b="5300"/>
          <a:stretch/>
        </p:blipFill>
        <p:spPr>
          <a:xfrm>
            <a:off x="6522917" y="3326694"/>
            <a:ext cx="5669082" cy="3085312"/>
          </a:xfrm>
          <a:prstGeom prst="rect">
            <a:avLst/>
          </a:prstGeom>
        </p:spPr>
      </p:pic>
      <p:sp>
        <p:nvSpPr>
          <p:cNvPr id="2" name="Title 1"/>
          <p:cNvSpPr>
            <a:spLocks noGrp="1"/>
          </p:cNvSpPr>
          <p:nvPr>
            <p:ph type="title"/>
          </p:nvPr>
        </p:nvSpPr>
        <p:spPr>
          <a:xfrm>
            <a:off x="726987" y="365126"/>
            <a:ext cx="10515600" cy="628788"/>
          </a:xfrm>
        </p:spPr>
        <p:txBody>
          <a:bodyPr/>
          <a:lstStyle/>
          <a:p>
            <a:r>
              <a:rPr lang="en-US" dirty="0"/>
              <a:t>Median drift 1us-10s @85C </a:t>
            </a:r>
            <a:br>
              <a:rPr lang="en-US" dirty="0"/>
            </a:br>
            <a:r>
              <a:rPr lang="en-US" dirty="0"/>
              <a:t>(128k cycles)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5</a:t>
            </a:fld>
            <a:endParaRPr lang="en-US"/>
          </a:p>
        </p:txBody>
      </p:sp>
      <p:sp>
        <p:nvSpPr>
          <p:cNvPr id="63" name="TextBox 62"/>
          <p:cNvSpPr txBox="1"/>
          <p:nvPr/>
        </p:nvSpPr>
        <p:spPr>
          <a:xfrm>
            <a:off x="4861726" y="4536655"/>
            <a:ext cx="1467068" cy="646331"/>
          </a:xfrm>
          <a:prstGeom prst="rect">
            <a:avLst/>
          </a:prstGeom>
          <a:noFill/>
        </p:spPr>
        <p:txBody>
          <a:bodyPr wrap="none" rtlCol="0">
            <a:spAutoFit/>
          </a:bodyPr>
          <a:lstStyle/>
          <a:p>
            <a:r>
              <a:rPr lang="en-US" dirty="0"/>
              <a:t>Relative drift</a:t>
            </a:r>
          </a:p>
          <a:p>
            <a:r>
              <a:rPr lang="en-US" b="1" dirty="0">
                <a:solidFill>
                  <a:schemeClr val="accent1"/>
                </a:solidFill>
              </a:rPr>
              <a:t>SET</a:t>
            </a:r>
            <a:r>
              <a:rPr lang="en-US" b="1" dirty="0"/>
              <a:t>/</a:t>
            </a:r>
            <a:r>
              <a:rPr lang="en-US" b="1" dirty="0">
                <a:solidFill>
                  <a:srgbClr val="FF0000"/>
                </a:solidFill>
              </a:rPr>
              <a:t>RESET</a:t>
            </a:r>
          </a:p>
        </p:txBody>
      </p:sp>
      <p:sp>
        <p:nvSpPr>
          <p:cNvPr id="64" name="TextBox 63"/>
          <p:cNvSpPr txBox="1"/>
          <p:nvPr/>
        </p:nvSpPr>
        <p:spPr>
          <a:xfrm>
            <a:off x="200832" y="3886711"/>
            <a:ext cx="4660894" cy="1569660"/>
          </a:xfrm>
          <a:prstGeom prst="rect">
            <a:avLst/>
          </a:prstGeom>
          <a:noFill/>
        </p:spPr>
        <p:txBody>
          <a:bodyPr wrap="square" rtlCol="0">
            <a:spAutoFit/>
          </a:bodyPr>
          <a:lstStyle/>
          <a:p>
            <a:pPr marL="285750" indent="-285750">
              <a:buFont typeface="Arial" panose="020B0604020202020204" pitchFamily="34" charset="0"/>
              <a:buChar char="•"/>
            </a:pPr>
            <a:r>
              <a:rPr lang="en-US" sz="1600" dirty="0"/>
              <a:t>Set drift: some improvements with higher In % / Slight worsening with higher Ge %</a:t>
            </a:r>
          </a:p>
          <a:p>
            <a:pPr marL="285750" indent="-285750">
              <a:buFont typeface="Arial" panose="020B0604020202020204" pitchFamily="34" charset="0"/>
              <a:buChar char="•"/>
            </a:pPr>
            <a:r>
              <a:rPr lang="en-US" sz="1600" b="1" dirty="0"/>
              <a:t>Reset drift</a:t>
            </a:r>
            <a:r>
              <a:rPr lang="en-US" sz="1600" dirty="0"/>
              <a:t>: strong trend of reset drift with lower As %. Groups 3E and 4E have much larger drift on reset than on set </a:t>
            </a:r>
            <a:r>
              <a:rPr lang="en-US" sz="1600" dirty="0">
                <a:sym typeface="Wingdings" panose="05000000000000000000" pitchFamily="2" charset="2"/>
              </a:rPr>
              <a:t> window opening</a:t>
            </a:r>
            <a:endParaRPr lang="en-US" sz="1600" dirty="0"/>
          </a:p>
        </p:txBody>
      </p:sp>
      <p:sp>
        <p:nvSpPr>
          <p:cNvPr id="61" name="TextBox 60"/>
          <p:cNvSpPr txBox="1"/>
          <p:nvPr/>
        </p:nvSpPr>
        <p:spPr>
          <a:xfrm>
            <a:off x="4694111" y="1419832"/>
            <a:ext cx="1941557" cy="646331"/>
          </a:xfrm>
          <a:prstGeom prst="rect">
            <a:avLst/>
          </a:prstGeom>
          <a:noFill/>
        </p:spPr>
        <p:txBody>
          <a:bodyPr wrap="none" rtlCol="0">
            <a:spAutoFit/>
          </a:bodyPr>
          <a:lstStyle/>
          <a:p>
            <a:r>
              <a:rPr lang="en-US" dirty="0"/>
              <a:t>Absolute drift mV</a:t>
            </a:r>
          </a:p>
          <a:p>
            <a:r>
              <a:rPr lang="en-US" b="1" dirty="0">
                <a:solidFill>
                  <a:schemeClr val="accent1"/>
                </a:solidFill>
              </a:rPr>
              <a:t>SET</a:t>
            </a:r>
            <a:r>
              <a:rPr lang="en-US" b="1" dirty="0"/>
              <a:t>/</a:t>
            </a:r>
            <a:r>
              <a:rPr lang="en-US" b="1" dirty="0">
                <a:solidFill>
                  <a:srgbClr val="FF0000"/>
                </a:solidFill>
              </a:rPr>
              <a:t>RESET</a:t>
            </a:r>
          </a:p>
        </p:txBody>
      </p:sp>
      <p:graphicFrame>
        <p:nvGraphicFramePr>
          <p:cNvPr id="43" name="Table 42"/>
          <p:cNvGraphicFramePr>
            <a:graphicFrameLocks noGrp="1"/>
          </p:cNvGraphicFramePr>
          <p:nvPr>
            <p:extLst>
              <p:ext uri="{D42A27DB-BD31-4B8C-83A1-F6EECF244321}">
                <p14:modId xmlns:p14="http://schemas.microsoft.com/office/powerpoint/2010/main" val="1999762744"/>
              </p:ext>
            </p:extLst>
          </p:nvPr>
        </p:nvGraphicFramePr>
        <p:xfrm>
          <a:off x="586498" y="1699969"/>
          <a:ext cx="4022916" cy="1894325"/>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816293">
                  <a:extLst>
                    <a:ext uri="{9D8B030D-6E8A-4147-A177-3AD203B41FA5}">
                      <a16:colId xmlns:a16="http://schemas.microsoft.com/office/drawing/2014/main" val="20001"/>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350357">
                <a:tc>
                  <a:txBody>
                    <a:bodyPr/>
                    <a:lstStyle/>
                    <a:p>
                      <a:pPr algn="ctr"/>
                      <a:r>
                        <a:rPr lang="en-US" sz="1200" dirty="0"/>
                        <a:t>Trial</a:t>
                      </a:r>
                    </a:p>
                  </a:txBody>
                  <a:tcPr/>
                </a:tc>
                <a:tc>
                  <a:txBody>
                    <a:bodyPr/>
                    <a:lstStyle/>
                    <a:p>
                      <a:pPr algn="ctr"/>
                      <a:r>
                        <a:rPr lang="en-US" sz="1200" dirty="0"/>
                        <a:t>SD </a:t>
                      </a:r>
                      <a:r>
                        <a:rPr lang="en-US" sz="1200" dirty="0" err="1"/>
                        <a:t>thk</a:t>
                      </a:r>
                      <a:r>
                        <a:rPr lang="en-US" sz="1200" dirty="0"/>
                        <a:t>.</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376455">
                <a:tc>
                  <a:txBody>
                    <a:bodyPr/>
                    <a:lstStyle/>
                    <a:p>
                      <a:pPr algn="ctr"/>
                      <a:r>
                        <a:rPr lang="en-US" sz="1200" dirty="0">
                          <a:latin typeface="+mn-lt"/>
                        </a:rPr>
                        <a:t>1C</a:t>
                      </a:r>
                    </a:p>
                  </a:txBody>
                  <a:tcPr anchor="ctr"/>
                </a:tc>
                <a:tc>
                  <a:txBody>
                    <a:bodyPr/>
                    <a:lstStyle/>
                    <a:p>
                      <a:pPr algn="ctr"/>
                      <a:r>
                        <a:rPr lang="en-US" sz="1200" dirty="0">
                          <a:latin typeface="+mn-lt"/>
                        </a:rPr>
                        <a:t>22 ver12</a:t>
                      </a:r>
                    </a:p>
                  </a:txBody>
                  <a:tcPr anchor="ctr"/>
                </a:tc>
                <a:tc>
                  <a:txBody>
                    <a:bodyPr/>
                    <a:lstStyle/>
                    <a:p>
                      <a:pPr algn="ctr"/>
                      <a:r>
                        <a:rPr lang="en-US" sz="1200" dirty="0">
                          <a:latin typeface="+mn-lt"/>
                        </a:rPr>
                        <a:t>13</a:t>
                      </a:r>
                    </a:p>
                  </a:txBody>
                  <a:tcPr anchor="ctr"/>
                </a:tc>
                <a:tc>
                  <a:txBody>
                    <a:bodyPr/>
                    <a:lstStyle/>
                    <a:p>
                      <a:pPr algn="ctr"/>
                      <a:r>
                        <a:rPr lang="en-US" sz="1200" dirty="0">
                          <a:latin typeface="+mn-lt"/>
                        </a:rPr>
                        <a:t>30.4</a:t>
                      </a:r>
                    </a:p>
                  </a:txBody>
                  <a:tcPr anchor="ctr"/>
                </a:tc>
                <a:tc>
                  <a:txBody>
                    <a:bodyPr/>
                    <a:lstStyle/>
                    <a:p>
                      <a:pPr algn="ctr"/>
                      <a:r>
                        <a:rPr lang="it-IT" sz="1200" dirty="0">
                          <a:latin typeface="+mn-lt"/>
                        </a:rPr>
                        <a:t>48.6</a:t>
                      </a:r>
                      <a:endParaRPr lang="en-US" sz="1200" dirty="0">
                        <a:latin typeface="+mn-lt"/>
                      </a:endParaRPr>
                    </a:p>
                  </a:txBody>
                  <a:tcPr anchor="ctr"/>
                </a:tc>
                <a:tc>
                  <a:txBody>
                    <a:bodyPr/>
                    <a:lstStyle/>
                    <a:p>
                      <a:pPr algn="ctr"/>
                      <a:r>
                        <a:rPr lang="it-IT" sz="1200" dirty="0">
                          <a:latin typeface="+mn-lt"/>
                        </a:rPr>
                        <a:t>2</a:t>
                      </a:r>
                      <a:endParaRPr lang="en-US" sz="1200" dirty="0">
                        <a:latin typeface="+mn-lt"/>
                      </a:endParaRPr>
                    </a:p>
                  </a:txBody>
                  <a:tcPr anchor="ctr"/>
                </a:tc>
                <a:tc>
                  <a:txBody>
                    <a:bodyPr/>
                    <a:lstStyle/>
                    <a:p>
                      <a:pPr algn="ctr"/>
                      <a:r>
                        <a:rPr lang="en-US" sz="1200" dirty="0">
                          <a:latin typeface="+mn-lt"/>
                        </a:rPr>
                        <a:t>6</a:t>
                      </a:r>
                    </a:p>
                  </a:txBody>
                  <a:tcPr anchor="ctr"/>
                </a:tc>
                <a:extLst>
                  <a:ext uri="{0D108BD9-81ED-4DB2-BD59-A6C34878D82A}">
                    <a16:rowId xmlns:a16="http://schemas.microsoft.com/office/drawing/2014/main" val="10001"/>
                  </a:ext>
                </a:extLst>
              </a:tr>
              <a:tr h="389171">
                <a:tc>
                  <a:txBody>
                    <a:bodyPr/>
                    <a:lstStyle/>
                    <a:p>
                      <a:pPr algn="ctr"/>
                      <a:r>
                        <a:rPr lang="en-US" sz="12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50.4</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389171">
                <a:tc>
                  <a:txBody>
                    <a:bodyPr/>
                    <a:lstStyle/>
                    <a:p>
                      <a:pPr algn="ctr"/>
                      <a:r>
                        <a:rPr lang="en-US" sz="12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389171">
                <a:tc>
                  <a:txBody>
                    <a:bodyPr/>
                    <a:lstStyle/>
                    <a:p>
                      <a:pPr algn="ctr"/>
                      <a:r>
                        <a:rPr lang="en-US" sz="12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18.5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48.9</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7</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0</a:t>
                      </a:r>
                    </a:p>
                  </a:txBody>
                  <a:tcPr anchor="ctr"/>
                </a:tc>
                <a:extLst>
                  <a:ext uri="{0D108BD9-81ED-4DB2-BD59-A6C34878D82A}">
                    <a16:rowId xmlns:a16="http://schemas.microsoft.com/office/drawing/2014/main" val="10004"/>
                  </a:ext>
                </a:extLst>
              </a:tr>
            </a:tbl>
          </a:graphicData>
        </a:graphic>
      </p:graphicFrame>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l="8586" t="7442" r="9180" b="4910"/>
          <a:stretch/>
        </p:blipFill>
        <p:spPr>
          <a:xfrm>
            <a:off x="6590530" y="0"/>
            <a:ext cx="5601469" cy="3211033"/>
          </a:xfrm>
          <a:prstGeom prst="rect">
            <a:avLst/>
          </a:prstGeom>
        </p:spPr>
      </p:pic>
      <p:sp>
        <p:nvSpPr>
          <p:cNvPr id="46" name="TextBox 45"/>
          <p:cNvSpPr txBox="1"/>
          <p:nvPr/>
        </p:nvSpPr>
        <p:spPr>
          <a:xfrm>
            <a:off x="7270586" y="2986078"/>
            <a:ext cx="255839" cy="246221"/>
          </a:xfrm>
          <a:prstGeom prst="rect">
            <a:avLst/>
          </a:prstGeom>
          <a:solidFill>
            <a:srgbClr val="FFFF00"/>
          </a:solidFill>
        </p:spPr>
        <p:txBody>
          <a:bodyPr wrap="none" lIns="45720" rIns="45720" rtlCol="0">
            <a:spAutoFit/>
          </a:bodyPr>
          <a:lstStyle/>
          <a:p>
            <a:r>
              <a:rPr lang="en-US" sz="1000" b="1" dirty="0"/>
              <a:t>1C</a:t>
            </a:r>
          </a:p>
        </p:txBody>
      </p:sp>
      <p:sp>
        <p:nvSpPr>
          <p:cNvPr id="47" name="TextBox 46"/>
          <p:cNvSpPr txBox="1"/>
          <p:nvPr/>
        </p:nvSpPr>
        <p:spPr>
          <a:xfrm>
            <a:off x="7791888" y="2986078"/>
            <a:ext cx="247825" cy="246221"/>
          </a:xfrm>
          <a:prstGeom prst="rect">
            <a:avLst/>
          </a:prstGeom>
          <a:solidFill>
            <a:srgbClr val="FFFF00"/>
          </a:solidFill>
        </p:spPr>
        <p:txBody>
          <a:bodyPr wrap="none" lIns="45720" rIns="45720" rtlCol="0">
            <a:spAutoFit/>
          </a:bodyPr>
          <a:lstStyle/>
          <a:p>
            <a:r>
              <a:rPr lang="en-US" sz="1000" b="1" dirty="0"/>
              <a:t>2E</a:t>
            </a:r>
          </a:p>
        </p:txBody>
      </p:sp>
      <p:sp>
        <p:nvSpPr>
          <p:cNvPr id="48" name="TextBox 47"/>
          <p:cNvSpPr txBox="1"/>
          <p:nvPr/>
        </p:nvSpPr>
        <p:spPr>
          <a:xfrm>
            <a:off x="8327362" y="2986078"/>
            <a:ext cx="247825" cy="246221"/>
          </a:xfrm>
          <a:prstGeom prst="rect">
            <a:avLst/>
          </a:prstGeom>
          <a:solidFill>
            <a:srgbClr val="FFFF00"/>
          </a:solidFill>
        </p:spPr>
        <p:txBody>
          <a:bodyPr wrap="none" lIns="45720" rIns="45720" rtlCol="0">
            <a:spAutoFit/>
          </a:bodyPr>
          <a:lstStyle/>
          <a:p>
            <a:r>
              <a:rPr lang="en-US" sz="1000" b="1" dirty="0"/>
              <a:t>3E</a:t>
            </a:r>
          </a:p>
        </p:txBody>
      </p:sp>
      <p:sp>
        <p:nvSpPr>
          <p:cNvPr id="49" name="TextBox 48"/>
          <p:cNvSpPr txBox="1"/>
          <p:nvPr/>
        </p:nvSpPr>
        <p:spPr>
          <a:xfrm>
            <a:off x="8859230" y="2986078"/>
            <a:ext cx="247825" cy="246221"/>
          </a:xfrm>
          <a:prstGeom prst="rect">
            <a:avLst/>
          </a:prstGeom>
          <a:solidFill>
            <a:srgbClr val="FFFF00"/>
          </a:solidFill>
        </p:spPr>
        <p:txBody>
          <a:bodyPr wrap="none" lIns="45720" rIns="45720" rtlCol="0">
            <a:spAutoFit/>
          </a:bodyPr>
          <a:lstStyle/>
          <a:p>
            <a:r>
              <a:rPr lang="en-US" sz="1000" b="1" dirty="0"/>
              <a:t>4E</a:t>
            </a:r>
          </a:p>
        </p:txBody>
      </p:sp>
      <p:sp>
        <p:nvSpPr>
          <p:cNvPr id="50" name="TextBox 49"/>
          <p:cNvSpPr txBox="1"/>
          <p:nvPr/>
        </p:nvSpPr>
        <p:spPr>
          <a:xfrm>
            <a:off x="9900455" y="2986078"/>
            <a:ext cx="255839" cy="246221"/>
          </a:xfrm>
          <a:prstGeom prst="rect">
            <a:avLst/>
          </a:prstGeom>
          <a:solidFill>
            <a:srgbClr val="FFFF00"/>
          </a:solidFill>
        </p:spPr>
        <p:txBody>
          <a:bodyPr wrap="none" lIns="45720" rIns="45720" rtlCol="0">
            <a:spAutoFit/>
          </a:bodyPr>
          <a:lstStyle/>
          <a:p>
            <a:r>
              <a:rPr lang="en-US" sz="1000" b="1" dirty="0"/>
              <a:t>1C</a:t>
            </a:r>
          </a:p>
        </p:txBody>
      </p:sp>
      <p:sp>
        <p:nvSpPr>
          <p:cNvPr id="51" name="TextBox 50"/>
          <p:cNvSpPr txBox="1"/>
          <p:nvPr/>
        </p:nvSpPr>
        <p:spPr>
          <a:xfrm>
            <a:off x="10421757" y="2986078"/>
            <a:ext cx="247825" cy="246221"/>
          </a:xfrm>
          <a:prstGeom prst="rect">
            <a:avLst/>
          </a:prstGeom>
          <a:solidFill>
            <a:srgbClr val="FFFF00"/>
          </a:solidFill>
        </p:spPr>
        <p:txBody>
          <a:bodyPr wrap="none" lIns="45720" rIns="45720" rtlCol="0">
            <a:spAutoFit/>
          </a:bodyPr>
          <a:lstStyle/>
          <a:p>
            <a:r>
              <a:rPr lang="en-US" sz="1000" b="1" dirty="0"/>
              <a:t>2E</a:t>
            </a:r>
          </a:p>
        </p:txBody>
      </p:sp>
      <p:sp>
        <p:nvSpPr>
          <p:cNvPr id="52" name="TextBox 51"/>
          <p:cNvSpPr txBox="1"/>
          <p:nvPr/>
        </p:nvSpPr>
        <p:spPr>
          <a:xfrm>
            <a:off x="10957231" y="2986078"/>
            <a:ext cx="247825" cy="246221"/>
          </a:xfrm>
          <a:prstGeom prst="rect">
            <a:avLst/>
          </a:prstGeom>
          <a:solidFill>
            <a:srgbClr val="FFFF00"/>
          </a:solidFill>
        </p:spPr>
        <p:txBody>
          <a:bodyPr wrap="none" lIns="45720" rIns="45720" rtlCol="0">
            <a:spAutoFit/>
          </a:bodyPr>
          <a:lstStyle/>
          <a:p>
            <a:r>
              <a:rPr lang="en-US" sz="1000" b="1" dirty="0"/>
              <a:t>3E</a:t>
            </a:r>
          </a:p>
        </p:txBody>
      </p:sp>
      <p:sp>
        <p:nvSpPr>
          <p:cNvPr id="53" name="TextBox 52"/>
          <p:cNvSpPr txBox="1"/>
          <p:nvPr/>
        </p:nvSpPr>
        <p:spPr>
          <a:xfrm>
            <a:off x="11489099" y="2986078"/>
            <a:ext cx="247825" cy="246221"/>
          </a:xfrm>
          <a:prstGeom prst="rect">
            <a:avLst/>
          </a:prstGeom>
          <a:solidFill>
            <a:srgbClr val="FFFF00"/>
          </a:solidFill>
        </p:spPr>
        <p:txBody>
          <a:bodyPr wrap="none" lIns="45720" rIns="45720" rtlCol="0">
            <a:spAutoFit/>
          </a:bodyPr>
          <a:lstStyle/>
          <a:p>
            <a:r>
              <a:rPr lang="en-US" sz="1000" b="1" dirty="0"/>
              <a:t>4E</a:t>
            </a:r>
          </a:p>
        </p:txBody>
      </p:sp>
      <p:sp>
        <p:nvSpPr>
          <p:cNvPr id="56" name="TextBox 55"/>
          <p:cNvSpPr txBox="1"/>
          <p:nvPr/>
        </p:nvSpPr>
        <p:spPr>
          <a:xfrm>
            <a:off x="7249320" y="6197684"/>
            <a:ext cx="255839" cy="246221"/>
          </a:xfrm>
          <a:prstGeom prst="rect">
            <a:avLst/>
          </a:prstGeom>
          <a:solidFill>
            <a:srgbClr val="FFFF00"/>
          </a:solidFill>
        </p:spPr>
        <p:txBody>
          <a:bodyPr wrap="none" lIns="45720" rIns="45720" rtlCol="0">
            <a:spAutoFit/>
          </a:bodyPr>
          <a:lstStyle/>
          <a:p>
            <a:r>
              <a:rPr lang="en-US" sz="1000" b="1" dirty="0"/>
              <a:t>1C</a:t>
            </a:r>
          </a:p>
        </p:txBody>
      </p:sp>
      <p:sp>
        <p:nvSpPr>
          <p:cNvPr id="57" name="TextBox 56"/>
          <p:cNvSpPr txBox="1"/>
          <p:nvPr/>
        </p:nvSpPr>
        <p:spPr>
          <a:xfrm>
            <a:off x="7770622" y="6197684"/>
            <a:ext cx="247825" cy="246221"/>
          </a:xfrm>
          <a:prstGeom prst="rect">
            <a:avLst/>
          </a:prstGeom>
          <a:solidFill>
            <a:srgbClr val="FFFF00"/>
          </a:solidFill>
        </p:spPr>
        <p:txBody>
          <a:bodyPr wrap="none" lIns="45720" rIns="45720" rtlCol="0">
            <a:spAutoFit/>
          </a:bodyPr>
          <a:lstStyle/>
          <a:p>
            <a:r>
              <a:rPr lang="en-US" sz="1000" b="1" dirty="0"/>
              <a:t>2E</a:t>
            </a:r>
          </a:p>
        </p:txBody>
      </p:sp>
      <p:sp>
        <p:nvSpPr>
          <p:cNvPr id="58" name="TextBox 57"/>
          <p:cNvSpPr txBox="1"/>
          <p:nvPr/>
        </p:nvSpPr>
        <p:spPr>
          <a:xfrm>
            <a:off x="8306096" y="6197684"/>
            <a:ext cx="247825" cy="246221"/>
          </a:xfrm>
          <a:prstGeom prst="rect">
            <a:avLst/>
          </a:prstGeom>
          <a:solidFill>
            <a:srgbClr val="FFFF00"/>
          </a:solidFill>
        </p:spPr>
        <p:txBody>
          <a:bodyPr wrap="none" lIns="45720" rIns="45720" rtlCol="0">
            <a:spAutoFit/>
          </a:bodyPr>
          <a:lstStyle/>
          <a:p>
            <a:r>
              <a:rPr lang="en-US" sz="1000" b="1" dirty="0"/>
              <a:t>3E</a:t>
            </a:r>
          </a:p>
        </p:txBody>
      </p:sp>
      <p:sp>
        <p:nvSpPr>
          <p:cNvPr id="59" name="TextBox 58"/>
          <p:cNvSpPr txBox="1"/>
          <p:nvPr/>
        </p:nvSpPr>
        <p:spPr>
          <a:xfrm>
            <a:off x="8837964" y="6197684"/>
            <a:ext cx="247825" cy="246221"/>
          </a:xfrm>
          <a:prstGeom prst="rect">
            <a:avLst/>
          </a:prstGeom>
          <a:solidFill>
            <a:srgbClr val="FFFF00"/>
          </a:solidFill>
        </p:spPr>
        <p:txBody>
          <a:bodyPr wrap="none" lIns="45720" rIns="45720" rtlCol="0">
            <a:spAutoFit/>
          </a:bodyPr>
          <a:lstStyle/>
          <a:p>
            <a:r>
              <a:rPr lang="en-US" sz="1000" b="1" dirty="0"/>
              <a:t>4E</a:t>
            </a:r>
          </a:p>
        </p:txBody>
      </p:sp>
      <p:sp>
        <p:nvSpPr>
          <p:cNvPr id="60" name="TextBox 59"/>
          <p:cNvSpPr txBox="1"/>
          <p:nvPr/>
        </p:nvSpPr>
        <p:spPr>
          <a:xfrm>
            <a:off x="9879189" y="6197684"/>
            <a:ext cx="255839" cy="246221"/>
          </a:xfrm>
          <a:prstGeom prst="rect">
            <a:avLst/>
          </a:prstGeom>
          <a:solidFill>
            <a:srgbClr val="FFFF00"/>
          </a:solidFill>
        </p:spPr>
        <p:txBody>
          <a:bodyPr wrap="none" lIns="45720" rIns="45720" rtlCol="0">
            <a:spAutoFit/>
          </a:bodyPr>
          <a:lstStyle/>
          <a:p>
            <a:r>
              <a:rPr lang="en-US" sz="1000" b="1" dirty="0"/>
              <a:t>1C</a:t>
            </a:r>
          </a:p>
        </p:txBody>
      </p:sp>
      <p:sp>
        <p:nvSpPr>
          <p:cNvPr id="97" name="TextBox 96"/>
          <p:cNvSpPr txBox="1"/>
          <p:nvPr/>
        </p:nvSpPr>
        <p:spPr>
          <a:xfrm>
            <a:off x="10400491" y="6197684"/>
            <a:ext cx="247825" cy="246221"/>
          </a:xfrm>
          <a:prstGeom prst="rect">
            <a:avLst/>
          </a:prstGeom>
          <a:solidFill>
            <a:srgbClr val="FFFF00"/>
          </a:solidFill>
        </p:spPr>
        <p:txBody>
          <a:bodyPr wrap="none" lIns="45720" rIns="45720" rtlCol="0">
            <a:spAutoFit/>
          </a:bodyPr>
          <a:lstStyle/>
          <a:p>
            <a:r>
              <a:rPr lang="en-US" sz="1000" b="1" dirty="0"/>
              <a:t>2E</a:t>
            </a:r>
          </a:p>
        </p:txBody>
      </p:sp>
      <p:sp>
        <p:nvSpPr>
          <p:cNvPr id="98" name="TextBox 97"/>
          <p:cNvSpPr txBox="1"/>
          <p:nvPr/>
        </p:nvSpPr>
        <p:spPr>
          <a:xfrm>
            <a:off x="10935965" y="6197684"/>
            <a:ext cx="247825" cy="246221"/>
          </a:xfrm>
          <a:prstGeom prst="rect">
            <a:avLst/>
          </a:prstGeom>
          <a:solidFill>
            <a:srgbClr val="FFFF00"/>
          </a:solidFill>
        </p:spPr>
        <p:txBody>
          <a:bodyPr wrap="none" lIns="45720" rIns="45720" rtlCol="0">
            <a:spAutoFit/>
          </a:bodyPr>
          <a:lstStyle/>
          <a:p>
            <a:r>
              <a:rPr lang="en-US" sz="1000" b="1" dirty="0"/>
              <a:t>3E</a:t>
            </a:r>
          </a:p>
        </p:txBody>
      </p:sp>
      <p:sp>
        <p:nvSpPr>
          <p:cNvPr id="99" name="TextBox 98"/>
          <p:cNvSpPr txBox="1"/>
          <p:nvPr/>
        </p:nvSpPr>
        <p:spPr>
          <a:xfrm>
            <a:off x="11467833" y="6197684"/>
            <a:ext cx="247825" cy="246221"/>
          </a:xfrm>
          <a:prstGeom prst="rect">
            <a:avLst/>
          </a:prstGeom>
          <a:solidFill>
            <a:srgbClr val="FFFF00"/>
          </a:solidFill>
        </p:spPr>
        <p:txBody>
          <a:bodyPr wrap="none" lIns="45720" rIns="45720" rtlCol="0">
            <a:spAutoFit/>
          </a:bodyPr>
          <a:lstStyle/>
          <a:p>
            <a:r>
              <a:rPr lang="en-US" sz="1000" b="1" dirty="0"/>
              <a:t>4E</a:t>
            </a:r>
          </a:p>
        </p:txBody>
      </p:sp>
    </p:spTree>
    <p:extLst>
      <p:ext uri="{BB962C8B-B14F-4D97-AF65-F5344CB8AC3E}">
        <p14:creationId xmlns:p14="http://schemas.microsoft.com/office/powerpoint/2010/main" val="491333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Long time drift</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6</a:t>
            </a:fld>
            <a:endParaRPr lang="en-US"/>
          </a:p>
        </p:txBody>
      </p:sp>
      <p:pic>
        <p:nvPicPr>
          <p:cNvPr id="7" name="Picture 6"/>
          <p:cNvPicPr>
            <a:picLocks noChangeAspect="1"/>
          </p:cNvPicPr>
          <p:nvPr/>
        </p:nvPicPr>
        <p:blipFill>
          <a:blip r:embed="rId2"/>
          <a:stretch>
            <a:fillRect/>
          </a:stretch>
        </p:blipFill>
        <p:spPr>
          <a:xfrm>
            <a:off x="4146815" y="365126"/>
            <a:ext cx="3898369" cy="3129121"/>
          </a:xfrm>
          <a:prstGeom prst="rect">
            <a:avLst/>
          </a:prstGeom>
        </p:spPr>
      </p:pic>
      <p:pic>
        <p:nvPicPr>
          <p:cNvPr id="8" name="Picture 7"/>
          <p:cNvPicPr>
            <a:picLocks noChangeAspect="1"/>
          </p:cNvPicPr>
          <p:nvPr/>
        </p:nvPicPr>
        <p:blipFill>
          <a:blip r:embed="rId3"/>
          <a:stretch>
            <a:fillRect/>
          </a:stretch>
        </p:blipFill>
        <p:spPr>
          <a:xfrm>
            <a:off x="8114591" y="365126"/>
            <a:ext cx="3890755" cy="3121489"/>
          </a:xfrm>
          <a:prstGeom prst="rect">
            <a:avLst/>
          </a:prstGeom>
        </p:spPr>
      </p:pic>
      <p:pic>
        <p:nvPicPr>
          <p:cNvPr id="9" name="Picture 8"/>
          <p:cNvPicPr>
            <a:picLocks noChangeAspect="1"/>
          </p:cNvPicPr>
          <p:nvPr/>
        </p:nvPicPr>
        <p:blipFill>
          <a:blip r:embed="rId4"/>
          <a:stretch>
            <a:fillRect/>
          </a:stretch>
        </p:blipFill>
        <p:spPr>
          <a:xfrm>
            <a:off x="4154429" y="3655641"/>
            <a:ext cx="3890755" cy="3121489"/>
          </a:xfrm>
          <a:prstGeom prst="rect">
            <a:avLst/>
          </a:prstGeom>
        </p:spPr>
      </p:pic>
      <p:pic>
        <p:nvPicPr>
          <p:cNvPr id="10" name="Picture 9"/>
          <p:cNvPicPr>
            <a:picLocks noChangeAspect="1"/>
          </p:cNvPicPr>
          <p:nvPr/>
        </p:nvPicPr>
        <p:blipFill>
          <a:blip r:embed="rId5"/>
          <a:stretch>
            <a:fillRect/>
          </a:stretch>
        </p:blipFill>
        <p:spPr>
          <a:xfrm>
            <a:off x="8114591" y="3655642"/>
            <a:ext cx="3890755" cy="3121489"/>
          </a:xfrm>
          <a:prstGeom prst="rect">
            <a:avLst/>
          </a:prstGeom>
        </p:spPr>
      </p:pic>
      <p:sp>
        <p:nvSpPr>
          <p:cNvPr id="11" name="TextBox 10"/>
          <p:cNvSpPr txBox="1"/>
          <p:nvPr/>
        </p:nvSpPr>
        <p:spPr>
          <a:xfrm>
            <a:off x="388620" y="1165860"/>
            <a:ext cx="3429000"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a:t>16k cycles preconditioning</a:t>
            </a:r>
          </a:p>
          <a:p>
            <a:pPr marL="285750" indent="-285750">
              <a:buFont typeface="Arial" panose="020B0604020202020204" pitchFamily="34" charset="0"/>
              <a:buChar char="•"/>
            </a:pPr>
            <a:r>
              <a:rPr lang="en-US" sz="1600" dirty="0"/>
              <a:t>Negative reading</a:t>
            </a:r>
          </a:p>
          <a:p>
            <a:pPr marL="285750" indent="-285750">
              <a:buFont typeface="Arial" panose="020B0604020202020204" pitchFamily="34" charset="0"/>
              <a:buChar char="•"/>
            </a:pPr>
            <a:r>
              <a:rPr lang="en-US" sz="1600" dirty="0"/>
              <a:t>Reference: 10s @85C</a:t>
            </a:r>
          </a:p>
          <a:p>
            <a:pPr marL="285750" indent="-285750">
              <a:buFont typeface="Arial" panose="020B0604020202020204" pitchFamily="34" charset="0"/>
              <a:buChar char="•"/>
            </a:pPr>
            <a:r>
              <a:rPr lang="en-US" sz="1600" dirty="0"/>
              <a:t>Drifted: 3d @90C</a:t>
            </a:r>
          </a:p>
        </p:txBody>
      </p:sp>
      <p:cxnSp>
        <p:nvCxnSpPr>
          <p:cNvPr id="6" name="Straight Arrow Connector 5"/>
          <p:cNvCxnSpPr/>
          <p:nvPr/>
        </p:nvCxnSpPr>
        <p:spPr>
          <a:xfrm>
            <a:off x="5507665" y="1977656"/>
            <a:ext cx="39340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5146157" y="5284381"/>
            <a:ext cx="3296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9133368" y="1977656"/>
            <a:ext cx="3508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a:off x="9154633" y="5273748"/>
            <a:ext cx="329609"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a:off x="6443330" y="1977656"/>
            <a:ext cx="244549" cy="0"/>
          </a:xfrm>
          <a:prstGeom prst="straightConnector1">
            <a:avLst/>
          </a:prstGeom>
          <a:ln>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10345479" y="1956391"/>
            <a:ext cx="244549" cy="0"/>
          </a:xfrm>
          <a:prstGeom prst="straightConnector1">
            <a:avLst/>
          </a:prstGeom>
          <a:ln>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6645348" y="5284381"/>
            <a:ext cx="329610" cy="0"/>
          </a:xfrm>
          <a:prstGeom prst="straightConnector1">
            <a:avLst/>
          </a:prstGeom>
          <a:ln>
            <a:solidFill>
              <a:schemeClr val="accent3"/>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10685720" y="5316278"/>
            <a:ext cx="329610" cy="0"/>
          </a:xfrm>
          <a:prstGeom prst="straightConnector1">
            <a:avLst/>
          </a:prstGeom>
          <a:ln>
            <a:solidFill>
              <a:schemeClr val="accent3"/>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809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 name="Picture 15"/>
          <p:cNvPicPr>
            <a:picLocks noChangeAspect="1"/>
          </p:cNvPicPr>
          <p:nvPr/>
        </p:nvPicPr>
        <p:blipFill rotWithShape="1">
          <a:blip r:embed="rId2">
            <a:extLst>
              <a:ext uri="{28A0092B-C50C-407E-A947-70E740481C1C}">
                <a14:useLocalDpi xmlns:a14="http://schemas.microsoft.com/office/drawing/2010/main" val="0"/>
              </a:ext>
            </a:extLst>
          </a:blip>
          <a:srcRect l="9030" t="9147" r="9376" b="6503"/>
          <a:stretch/>
        </p:blipFill>
        <p:spPr>
          <a:xfrm>
            <a:off x="5730948" y="2993523"/>
            <a:ext cx="6431678" cy="3785346"/>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7875" t="6859" r="9041" b="5689"/>
          <a:stretch/>
        </p:blipFill>
        <p:spPr>
          <a:xfrm>
            <a:off x="5657016" y="1"/>
            <a:ext cx="6534984" cy="2692195"/>
          </a:xfrm>
          <a:prstGeom prst="rect">
            <a:avLst/>
          </a:prstGeom>
        </p:spPr>
      </p:pic>
      <p:sp>
        <p:nvSpPr>
          <p:cNvPr id="2" name="Title 1"/>
          <p:cNvSpPr>
            <a:spLocks noGrp="1"/>
          </p:cNvSpPr>
          <p:nvPr>
            <p:ph type="title"/>
          </p:nvPr>
        </p:nvSpPr>
        <p:spPr/>
        <p:txBody>
          <a:bodyPr/>
          <a:lstStyle/>
          <a:p>
            <a:r>
              <a:rPr lang="en-US" dirty="0"/>
              <a:t>Window &amp;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7</a:t>
            </a:fld>
            <a:endParaRPr lang="en-US"/>
          </a:p>
        </p:txBody>
      </p:sp>
      <p:sp>
        <p:nvSpPr>
          <p:cNvPr id="52" name="TextBox 51"/>
          <p:cNvSpPr txBox="1"/>
          <p:nvPr/>
        </p:nvSpPr>
        <p:spPr>
          <a:xfrm>
            <a:off x="4552607" y="1283481"/>
            <a:ext cx="1067472" cy="646331"/>
          </a:xfrm>
          <a:prstGeom prst="rect">
            <a:avLst/>
          </a:prstGeom>
          <a:noFill/>
        </p:spPr>
        <p:txBody>
          <a:bodyPr wrap="none" rtlCol="0">
            <a:spAutoFit/>
          </a:bodyPr>
          <a:lstStyle/>
          <a:p>
            <a:r>
              <a:rPr lang="en-US" b="1" dirty="0"/>
              <a:t>Median</a:t>
            </a:r>
          </a:p>
          <a:p>
            <a:r>
              <a:rPr lang="en-US" b="1" dirty="0"/>
              <a:t>Window</a:t>
            </a:r>
          </a:p>
        </p:txBody>
      </p:sp>
      <p:sp>
        <p:nvSpPr>
          <p:cNvPr id="53" name="TextBox 52"/>
          <p:cNvSpPr txBox="1"/>
          <p:nvPr/>
        </p:nvSpPr>
        <p:spPr>
          <a:xfrm>
            <a:off x="4596466" y="3010002"/>
            <a:ext cx="979755" cy="646331"/>
          </a:xfrm>
          <a:prstGeom prst="rect">
            <a:avLst/>
          </a:prstGeom>
          <a:noFill/>
        </p:spPr>
        <p:txBody>
          <a:bodyPr wrap="none" rtlCol="0">
            <a:spAutoFit/>
          </a:bodyPr>
          <a:lstStyle/>
          <a:p>
            <a:r>
              <a:rPr lang="en-US" b="1" dirty="0"/>
              <a:t>Robust</a:t>
            </a:r>
          </a:p>
          <a:p>
            <a:r>
              <a:rPr lang="en-US" b="1" dirty="0"/>
              <a:t>sigma</a:t>
            </a:r>
          </a:p>
        </p:txBody>
      </p:sp>
      <p:sp>
        <p:nvSpPr>
          <p:cNvPr id="54" name="TextBox 53"/>
          <p:cNvSpPr txBox="1"/>
          <p:nvPr/>
        </p:nvSpPr>
        <p:spPr>
          <a:xfrm rot="16200000">
            <a:off x="5260411" y="3738344"/>
            <a:ext cx="633507" cy="369332"/>
          </a:xfrm>
          <a:prstGeom prst="rect">
            <a:avLst/>
          </a:prstGeom>
          <a:noFill/>
        </p:spPr>
        <p:txBody>
          <a:bodyPr wrap="none" rtlCol="0">
            <a:spAutoFit/>
          </a:bodyPr>
          <a:lstStyle/>
          <a:p>
            <a:r>
              <a:rPr lang="en-US" dirty="0"/>
              <a:t>SET</a:t>
            </a:r>
          </a:p>
        </p:txBody>
      </p:sp>
      <p:sp>
        <p:nvSpPr>
          <p:cNvPr id="55" name="TextBox 54"/>
          <p:cNvSpPr txBox="1"/>
          <p:nvPr/>
        </p:nvSpPr>
        <p:spPr>
          <a:xfrm rot="16200000">
            <a:off x="5100112" y="5364215"/>
            <a:ext cx="954107" cy="369332"/>
          </a:xfrm>
          <a:prstGeom prst="rect">
            <a:avLst/>
          </a:prstGeom>
          <a:noFill/>
        </p:spPr>
        <p:txBody>
          <a:bodyPr wrap="none" rtlCol="0">
            <a:spAutoFit/>
          </a:bodyPr>
          <a:lstStyle/>
          <a:p>
            <a:r>
              <a:rPr lang="en-US" dirty="0"/>
              <a:t>RESET</a:t>
            </a:r>
          </a:p>
        </p:txBody>
      </p:sp>
      <p:sp>
        <p:nvSpPr>
          <p:cNvPr id="56" name="TextBox 55"/>
          <p:cNvSpPr txBox="1"/>
          <p:nvPr/>
        </p:nvSpPr>
        <p:spPr>
          <a:xfrm>
            <a:off x="6040402" y="2692196"/>
            <a:ext cx="1133644" cy="369332"/>
          </a:xfrm>
          <a:prstGeom prst="rect">
            <a:avLst/>
          </a:prstGeom>
          <a:noFill/>
        </p:spPr>
        <p:txBody>
          <a:bodyPr wrap="none" rtlCol="0">
            <a:spAutoFit/>
          </a:bodyPr>
          <a:lstStyle/>
          <a:p>
            <a:pPr algn="ctr"/>
            <a:r>
              <a:rPr lang="en-US" dirty="0"/>
              <a:t>1k cycles</a:t>
            </a:r>
          </a:p>
        </p:txBody>
      </p:sp>
      <p:sp>
        <p:nvSpPr>
          <p:cNvPr id="57" name="TextBox 56"/>
          <p:cNvSpPr txBox="1"/>
          <p:nvPr/>
        </p:nvSpPr>
        <p:spPr>
          <a:xfrm>
            <a:off x="8069439" y="2692196"/>
            <a:ext cx="1390124" cy="369332"/>
          </a:xfrm>
          <a:prstGeom prst="rect">
            <a:avLst/>
          </a:prstGeom>
          <a:noFill/>
        </p:spPr>
        <p:txBody>
          <a:bodyPr wrap="none" rtlCol="0">
            <a:spAutoFit/>
          </a:bodyPr>
          <a:lstStyle/>
          <a:p>
            <a:pPr algn="ctr"/>
            <a:r>
              <a:rPr lang="en-US" dirty="0"/>
              <a:t>128k cycles</a:t>
            </a:r>
          </a:p>
        </p:txBody>
      </p:sp>
      <p:sp>
        <p:nvSpPr>
          <p:cNvPr id="58" name="TextBox 57"/>
          <p:cNvSpPr txBox="1"/>
          <p:nvPr/>
        </p:nvSpPr>
        <p:spPr>
          <a:xfrm>
            <a:off x="9787417" y="2692196"/>
            <a:ext cx="2409635" cy="369332"/>
          </a:xfrm>
          <a:prstGeom prst="rect">
            <a:avLst/>
          </a:prstGeom>
          <a:noFill/>
        </p:spPr>
        <p:txBody>
          <a:bodyPr wrap="none" rtlCol="0">
            <a:spAutoFit/>
          </a:bodyPr>
          <a:lstStyle/>
          <a:p>
            <a:pPr algn="ctr"/>
            <a:r>
              <a:rPr lang="en-US" dirty="0"/>
              <a:t>128k cycles +10s drift</a:t>
            </a:r>
          </a:p>
        </p:txBody>
      </p:sp>
      <p:sp>
        <p:nvSpPr>
          <p:cNvPr id="59" name="TextBox 58"/>
          <p:cNvSpPr txBox="1"/>
          <p:nvPr/>
        </p:nvSpPr>
        <p:spPr>
          <a:xfrm>
            <a:off x="0" y="904095"/>
            <a:ext cx="4328141" cy="738664"/>
          </a:xfrm>
          <a:prstGeom prst="rect">
            <a:avLst/>
          </a:prstGeom>
          <a:noFill/>
        </p:spPr>
        <p:txBody>
          <a:bodyPr wrap="square" rtlCol="0">
            <a:spAutoFit/>
          </a:bodyPr>
          <a:lstStyle/>
          <a:p>
            <a:pPr marL="285750" indent="-285750">
              <a:buFont typeface="Arial" panose="020B0604020202020204" pitchFamily="34" charset="0"/>
              <a:buChar char="•"/>
            </a:pPr>
            <a:r>
              <a:rPr lang="en-US" sz="1400" dirty="0">
                <a:sym typeface="Wingdings" panose="05000000000000000000" pitchFamily="2" charset="2"/>
              </a:rPr>
              <a:t>Groups 2E to 4E benefit from the increasing reset </a:t>
            </a:r>
            <a:r>
              <a:rPr lang="en-US" sz="1400" dirty="0" err="1">
                <a:sym typeface="Wingdings" panose="05000000000000000000" pitchFamily="2" charset="2"/>
              </a:rPr>
              <a:t>Vt</a:t>
            </a:r>
            <a:r>
              <a:rPr lang="en-US" sz="1400" dirty="0">
                <a:sym typeface="Wingdings" panose="05000000000000000000" pitchFamily="2" charset="2"/>
              </a:rPr>
              <a:t> in terms of median window. Groups 3E and 4E see window enlargement after drift</a:t>
            </a:r>
          </a:p>
        </p:txBody>
      </p:sp>
      <p:sp>
        <p:nvSpPr>
          <p:cNvPr id="105" name="TextBox 104"/>
          <p:cNvSpPr txBox="1"/>
          <p:nvPr/>
        </p:nvSpPr>
        <p:spPr>
          <a:xfrm>
            <a:off x="0" y="2612615"/>
            <a:ext cx="4328141" cy="1169551"/>
          </a:xfrm>
          <a:prstGeom prst="rect">
            <a:avLst/>
          </a:prstGeom>
          <a:noFill/>
        </p:spPr>
        <p:txBody>
          <a:bodyPr wrap="square" rtlCol="0">
            <a:spAutoFit/>
          </a:bodyPr>
          <a:lstStyle/>
          <a:p>
            <a:pPr marL="285750" indent="-285750">
              <a:buFont typeface="Arial" panose="020B0604020202020204" pitchFamily="34" charset="0"/>
              <a:buChar char="•"/>
            </a:pPr>
            <a:r>
              <a:rPr lang="en-US" sz="1400" b="1" dirty="0">
                <a:sym typeface="Wingdings" panose="05000000000000000000" pitchFamily="2" charset="2"/>
              </a:rPr>
              <a:t>Very good </a:t>
            </a:r>
            <a:r>
              <a:rPr lang="en-US" sz="1400" b="1" dirty="0" err="1">
                <a:sym typeface="Wingdings" panose="05000000000000000000" pitchFamily="2" charset="2"/>
              </a:rPr>
              <a:t>sigmas</a:t>
            </a:r>
            <a:r>
              <a:rPr lang="en-US" sz="1400" b="1" dirty="0">
                <a:sym typeface="Wingdings" panose="05000000000000000000" pitchFamily="2" charset="2"/>
              </a:rPr>
              <a:t> </a:t>
            </a:r>
            <a:r>
              <a:rPr lang="en-US" sz="1400" dirty="0">
                <a:sym typeface="Wingdings" panose="05000000000000000000" pitchFamily="2" charset="2"/>
              </a:rPr>
              <a:t>when alloy has no Si doping: set sigma ~80mV or even less after some cycling. Reset sigma is higher but in the range of 100~110mV. Best </a:t>
            </a:r>
            <a:r>
              <a:rPr lang="en-US" sz="1400" dirty="0" err="1">
                <a:sym typeface="Wingdings" panose="05000000000000000000" pitchFamily="2" charset="2"/>
              </a:rPr>
              <a:t>sigmas</a:t>
            </a:r>
            <a:r>
              <a:rPr lang="en-US" sz="1400" dirty="0">
                <a:sym typeface="Wingdings" panose="05000000000000000000" pitchFamily="2" charset="2"/>
              </a:rPr>
              <a:t> so far!</a:t>
            </a:r>
          </a:p>
          <a:p>
            <a:pPr marL="285750" indent="-285750">
              <a:buFont typeface="Arial" panose="020B0604020202020204" pitchFamily="34" charset="0"/>
              <a:buChar char="•"/>
            </a:pPr>
            <a:r>
              <a:rPr lang="en-US" sz="1400" dirty="0">
                <a:sym typeface="Wingdings" panose="05000000000000000000" pitchFamily="2" charset="2"/>
              </a:rPr>
              <a:t>Small worsening of sigma after 10s drift (~10mV)</a:t>
            </a:r>
          </a:p>
        </p:txBody>
      </p:sp>
      <p:graphicFrame>
        <p:nvGraphicFramePr>
          <p:cNvPr id="79" name="Table 78"/>
          <p:cNvGraphicFramePr>
            <a:graphicFrameLocks noGrp="1"/>
          </p:cNvGraphicFramePr>
          <p:nvPr>
            <p:extLst>
              <p:ext uri="{D42A27DB-BD31-4B8C-83A1-F6EECF244321}">
                <p14:modId xmlns:p14="http://schemas.microsoft.com/office/powerpoint/2010/main" val="1250380195"/>
              </p:ext>
            </p:extLst>
          </p:nvPr>
        </p:nvGraphicFramePr>
        <p:xfrm>
          <a:off x="419100" y="4321135"/>
          <a:ext cx="4022916" cy="1894325"/>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816293">
                  <a:extLst>
                    <a:ext uri="{9D8B030D-6E8A-4147-A177-3AD203B41FA5}">
                      <a16:colId xmlns:a16="http://schemas.microsoft.com/office/drawing/2014/main" val="20001"/>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350357">
                <a:tc>
                  <a:txBody>
                    <a:bodyPr/>
                    <a:lstStyle/>
                    <a:p>
                      <a:pPr algn="ctr"/>
                      <a:r>
                        <a:rPr lang="en-US" sz="1200" dirty="0"/>
                        <a:t>Trial</a:t>
                      </a:r>
                    </a:p>
                  </a:txBody>
                  <a:tcPr/>
                </a:tc>
                <a:tc>
                  <a:txBody>
                    <a:bodyPr/>
                    <a:lstStyle/>
                    <a:p>
                      <a:pPr algn="ctr"/>
                      <a:r>
                        <a:rPr lang="en-US" sz="1200" dirty="0"/>
                        <a:t>SD </a:t>
                      </a:r>
                      <a:r>
                        <a:rPr lang="en-US" sz="1200" dirty="0" err="1"/>
                        <a:t>thk</a:t>
                      </a:r>
                      <a:r>
                        <a:rPr lang="en-US" sz="1200" dirty="0"/>
                        <a:t>.</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376455">
                <a:tc>
                  <a:txBody>
                    <a:bodyPr/>
                    <a:lstStyle/>
                    <a:p>
                      <a:pPr algn="ctr"/>
                      <a:r>
                        <a:rPr lang="en-US" sz="1200" dirty="0">
                          <a:latin typeface="+mn-lt"/>
                        </a:rPr>
                        <a:t>1C</a:t>
                      </a:r>
                    </a:p>
                  </a:txBody>
                  <a:tcPr anchor="ctr"/>
                </a:tc>
                <a:tc>
                  <a:txBody>
                    <a:bodyPr/>
                    <a:lstStyle/>
                    <a:p>
                      <a:pPr algn="ctr"/>
                      <a:r>
                        <a:rPr lang="en-US" sz="1200" dirty="0">
                          <a:latin typeface="+mn-lt"/>
                        </a:rPr>
                        <a:t>22 ver12</a:t>
                      </a:r>
                    </a:p>
                  </a:txBody>
                  <a:tcPr anchor="ctr"/>
                </a:tc>
                <a:tc>
                  <a:txBody>
                    <a:bodyPr/>
                    <a:lstStyle/>
                    <a:p>
                      <a:pPr algn="ctr"/>
                      <a:r>
                        <a:rPr lang="en-US" sz="1200" dirty="0">
                          <a:latin typeface="+mn-lt"/>
                        </a:rPr>
                        <a:t>13</a:t>
                      </a:r>
                    </a:p>
                  </a:txBody>
                  <a:tcPr anchor="ctr"/>
                </a:tc>
                <a:tc>
                  <a:txBody>
                    <a:bodyPr/>
                    <a:lstStyle/>
                    <a:p>
                      <a:pPr algn="ctr"/>
                      <a:r>
                        <a:rPr lang="en-US" sz="1200" dirty="0">
                          <a:latin typeface="+mn-lt"/>
                        </a:rPr>
                        <a:t>30.4</a:t>
                      </a:r>
                    </a:p>
                  </a:txBody>
                  <a:tcPr anchor="ctr"/>
                </a:tc>
                <a:tc>
                  <a:txBody>
                    <a:bodyPr/>
                    <a:lstStyle/>
                    <a:p>
                      <a:pPr algn="ctr"/>
                      <a:r>
                        <a:rPr lang="it-IT" sz="1200" dirty="0">
                          <a:latin typeface="+mn-lt"/>
                        </a:rPr>
                        <a:t>48.6</a:t>
                      </a:r>
                      <a:endParaRPr lang="en-US" sz="1200" dirty="0">
                        <a:latin typeface="+mn-lt"/>
                      </a:endParaRPr>
                    </a:p>
                  </a:txBody>
                  <a:tcPr anchor="ctr"/>
                </a:tc>
                <a:tc>
                  <a:txBody>
                    <a:bodyPr/>
                    <a:lstStyle/>
                    <a:p>
                      <a:pPr algn="ctr"/>
                      <a:r>
                        <a:rPr lang="it-IT" sz="1200" dirty="0">
                          <a:latin typeface="+mn-lt"/>
                        </a:rPr>
                        <a:t>2</a:t>
                      </a:r>
                      <a:endParaRPr lang="en-US" sz="1200" dirty="0">
                        <a:latin typeface="+mn-lt"/>
                      </a:endParaRPr>
                    </a:p>
                  </a:txBody>
                  <a:tcPr anchor="ctr"/>
                </a:tc>
                <a:tc>
                  <a:txBody>
                    <a:bodyPr/>
                    <a:lstStyle/>
                    <a:p>
                      <a:pPr algn="ctr"/>
                      <a:r>
                        <a:rPr lang="en-US" sz="1200" dirty="0">
                          <a:latin typeface="+mn-lt"/>
                        </a:rPr>
                        <a:t>6</a:t>
                      </a:r>
                    </a:p>
                  </a:txBody>
                  <a:tcPr anchor="ctr"/>
                </a:tc>
                <a:extLst>
                  <a:ext uri="{0D108BD9-81ED-4DB2-BD59-A6C34878D82A}">
                    <a16:rowId xmlns:a16="http://schemas.microsoft.com/office/drawing/2014/main" val="10001"/>
                  </a:ext>
                </a:extLst>
              </a:tr>
              <a:tr h="389171">
                <a:tc>
                  <a:txBody>
                    <a:bodyPr/>
                    <a:lstStyle/>
                    <a:p>
                      <a:pPr algn="ctr"/>
                      <a:r>
                        <a:rPr lang="en-US" sz="12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50.4</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389171">
                <a:tc>
                  <a:txBody>
                    <a:bodyPr/>
                    <a:lstStyle/>
                    <a:p>
                      <a:pPr algn="ctr"/>
                      <a:r>
                        <a:rPr lang="en-US" sz="12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389171">
                <a:tc>
                  <a:txBody>
                    <a:bodyPr/>
                    <a:lstStyle/>
                    <a:p>
                      <a:pPr algn="ctr"/>
                      <a:r>
                        <a:rPr lang="en-US" sz="12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18.5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48.9</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7</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0</a:t>
                      </a:r>
                    </a:p>
                  </a:txBody>
                  <a:tcPr anchor="ctr"/>
                </a:tc>
                <a:extLst>
                  <a:ext uri="{0D108BD9-81ED-4DB2-BD59-A6C34878D82A}">
                    <a16:rowId xmlns:a16="http://schemas.microsoft.com/office/drawing/2014/main" val="10004"/>
                  </a:ext>
                </a:extLst>
              </a:tr>
            </a:tbl>
          </a:graphicData>
        </a:graphic>
      </p:graphicFrame>
      <p:sp>
        <p:nvSpPr>
          <p:cNvPr id="106" name="TextBox 105"/>
          <p:cNvSpPr txBox="1"/>
          <p:nvPr/>
        </p:nvSpPr>
        <p:spPr>
          <a:xfrm>
            <a:off x="6310164" y="2489504"/>
            <a:ext cx="255839" cy="246221"/>
          </a:xfrm>
          <a:prstGeom prst="rect">
            <a:avLst/>
          </a:prstGeom>
          <a:solidFill>
            <a:srgbClr val="FFFF00"/>
          </a:solidFill>
        </p:spPr>
        <p:txBody>
          <a:bodyPr wrap="none" lIns="45720" rIns="45720" rtlCol="0">
            <a:spAutoFit/>
          </a:bodyPr>
          <a:lstStyle/>
          <a:p>
            <a:r>
              <a:rPr lang="en-US" sz="1000" b="1" dirty="0"/>
              <a:t>1C</a:t>
            </a:r>
          </a:p>
        </p:txBody>
      </p:sp>
      <p:sp>
        <p:nvSpPr>
          <p:cNvPr id="107" name="TextBox 106"/>
          <p:cNvSpPr txBox="1"/>
          <p:nvPr/>
        </p:nvSpPr>
        <p:spPr>
          <a:xfrm>
            <a:off x="6714503" y="2489504"/>
            <a:ext cx="247825" cy="246221"/>
          </a:xfrm>
          <a:prstGeom prst="rect">
            <a:avLst/>
          </a:prstGeom>
          <a:solidFill>
            <a:srgbClr val="FFFF00"/>
          </a:solidFill>
        </p:spPr>
        <p:txBody>
          <a:bodyPr wrap="none" lIns="45720" rIns="45720" rtlCol="0">
            <a:spAutoFit/>
          </a:bodyPr>
          <a:lstStyle/>
          <a:p>
            <a:r>
              <a:rPr lang="en-US" sz="1000" b="1" dirty="0"/>
              <a:t>2E</a:t>
            </a:r>
          </a:p>
        </p:txBody>
      </p:sp>
      <p:sp>
        <p:nvSpPr>
          <p:cNvPr id="108" name="TextBox 107"/>
          <p:cNvSpPr txBox="1"/>
          <p:nvPr/>
        </p:nvSpPr>
        <p:spPr>
          <a:xfrm>
            <a:off x="7122385" y="2489504"/>
            <a:ext cx="247825" cy="246221"/>
          </a:xfrm>
          <a:prstGeom prst="rect">
            <a:avLst/>
          </a:prstGeom>
          <a:solidFill>
            <a:srgbClr val="FFFF00"/>
          </a:solidFill>
        </p:spPr>
        <p:txBody>
          <a:bodyPr wrap="none" lIns="45720" rIns="45720" rtlCol="0">
            <a:spAutoFit/>
          </a:bodyPr>
          <a:lstStyle/>
          <a:p>
            <a:r>
              <a:rPr lang="en-US" sz="1000" b="1" dirty="0"/>
              <a:t>3E</a:t>
            </a:r>
          </a:p>
        </p:txBody>
      </p:sp>
      <p:sp>
        <p:nvSpPr>
          <p:cNvPr id="109" name="TextBox 108"/>
          <p:cNvSpPr txBox="1"/>
          <p:nvPr/>
        </p:nvSpPr>
        <p:spPr>
          <a:xfrm>
            <a:off x="7526658" y="2489504"/>
            <a:ext cx="247825" cy="246221"/>
          </a:xfrm>
          <a:prstGeom prst="rect">
            <a:avLst/>
          </a:prstGeom>
          <a:solidFill>
            <a:srgbClr val="FFFF00"/>
          </a:solidFill>
        </p:spPr>
        <p:txBody>
          <a:bodyPr wrap="none" lIns="45720" rIns="45720" rtlCol="0">
            <a:spAutoFit/>
          </a:bodyPr>
          <a:lstStyle/>
          <a:p>
            <a:r>
              <a:rPr lang="en-US" sz="1000" b="1" dirty="0"/>
              <a:t>4E</a:t>
            </a:r>
          </a:p>
        </p:txBody>
      </p:sp>
      <p:sp>
        <p:nvSpPr>
          <p:cNvPr id="110" name="TextBox 109"/>
          <p:cNvSpPr txBox="1"/>
          <p:nvPr/>
        </p:nvSpPr>
        <p:spPr>
          <a:xfrm>
            <a:off x="8338027" y="2489504"/>
            <a:ext cx="255839" cy="246221"/>
          </a:xfrm>
          <a:prstGeom prst="rect">
            <a:avLst/>
          </a:prstGeom>
          <a:solidFill>
            <a:srgbClr val="FFFF00"/>
          </a:solidFill>
        </p:spPr>
        <p:txBody>
          <a:bodyPr wrap="none" lIns="45720" rIns="45720" rtlCol="0">
            <a:spAutoFit/>
          </a:bodyPr>
          <a:lstStyle/>
          <a:p>
            <a:r>
              <a:rPr lang="en-US" sz="1000" b="1" dirty="0"/>
              <a:t>1C</a:t>
            </a:r>
          </a:p>
        </p:txBody>
      </p:sp>
      <p:sp>
        <p:nvSpPr>
          <p:cNvPr id="111" name="TextBox 110"/>
          <p:cNvSpPr txBox="1"/>
          <p:nvPr/>
        </p:nvSpPr>
        <p:spPr>
          <a:xfrm>
            <a:off x="8742366" y="2489504"/>
            <a:ext cx="247825" cy="246221"/>
          </a:xfrm>
          <a:prstGeom prst="rect">
            <a:avLst/>
          </a:prstGeom>
          <a:solidFill>
            <a:srgbClr val="FFFF00"/>
          </a:solidFill>
        </p:spPr>
        <p:txBody>
          <a:bodyPr wrap="none" lIns="45720" rIns="45720" rtlCol="0">
            <a:spAutoFit/>
          </a:bodyPr>
          <a:lstStyle/>
          <a:p>
            <a:r>
              <a:rPr lang="en-US" sz="1000" b="1" dirty="0"/>
              <a:t>2E</a:t>
            </a:r>
          </a:p>
        </p:txBody>
      </p:sp>
      <p:sp>
        <p:nvSpPr>
          <p:cNvPr id="112" name="TextBox 111"/>
          <p:cNvSpPr txBox="1"/>
          <p:nvPr/>
        </p:nvSpPr>
        <p:spPr>
          <a:xfrm>
            <a:off x="9150248" y="2489504"/>
            <a:ext cx="247825" cy="246221"/>
          </a:xfrm>
          <a:prstGeom prst="rect">
            <a:avLst/>
          </a:prstGeom>
          <a:solidFill>
            <a:srgbClr val="FFFF00"/>
          </a:solidFill>
        </p:spPr>
        <p:txBody>
          <a:bodyPr wrap="none" lIns="45720" rIns="45720" rtlCol="0">
            <a:spAutoFit/>
          </a:bodyPr>
          <a:lstStyle/>
          <a:p>
            <a:r>
              <a:rPr lang="en-US" sz="1000" b="1" dirty="0"/>
              <a:t>3E</a:t>
            </a:r>
          </a:p>
        </p:txBody>
      </p:sp>
      <p:sp>
        <p:nvSpPr>
          <p:cNvPr id="113" name="TextBox 112"/>
          <p:cNvSpPr txBox="1"/>
          <p:nvPr/>
        </p:nvSpPr>
        <p:spPr>
          <a:xfrm>
            <a:off x="9554521" y="2489504"/>
            <a:ext cx="247825" cy="246221"/>
          </a:xfrm>
          <a:prstGeom prst="rect">
            <a:avLst/>
          </a:prstGeom>
          <a:solidFill>
            <a:srgbClr val="FFFF00"/>
          </a:solidFill>
        </p:spPr>
        <p:txBody>
          <a:bodyPr wrap="none" lIns="45720" rIns="45720" rtlCol="0">
            <a:spAutoFit/>
          </a:bodyPr>
          <a:lstStyle/>
          <a:p>
            <a:r>
              <a:rPr lang="en-US" sz="1000" b="1" dirty="0"/>
              <a:t>4E</a:t>
            </a:r>
          </a:p>
        </p:txBody>
      </p:sp>
      <p:sp>
        <p:nvSpPr>
          <p:cNvPr id="114" name="TextBox 113"/>
          <p:cNvSpPr txBox="1"/>
          <p:nvPr/>
        </p:nvSpPr>
        <p:spPr>
          <a:xfrm>
            <a:off x="10380685" y="2489504"/>
            <a:ext cx="255839" cy="246221"/>
          </a:xfrm>
          <a:prstGeom prst="rect">
            <a:avLst/>
          </a:prstGeom>
          <a:solidFill>
            <a:srgbClr val="FFFF00"/>
          </a:solidFill>
        </p:spPr>
        <p:txBody>
          <a:bodyPr wrap="none" lIns="45720" rIns="45720" rtlCol="0">
            <a:spAutoFit/>
          </a:bodyPr>
          <a:lstStyle/>
          <a:p>
            <a:r>
              <a:rPr lang="en-US" sz="1000" b="1" dirty="0"/>
              <a:t>1C</a:t>
            </a:r>
          </a:p>
        </p:txBody>
      </p:sp>
      <p:sp>
        <p:nvSpPr>
          <p:cNvPr id="115" name="TextBox 114"/>
          <p:cNvSpPr txBox="1"/>
          <p:nvPr/>
        </p:nvSpPr>
        <p:spPr>
          <a:xfrm>
            <a:off x="10785024" y="2489504"/>
            <a:ext cx="247825" cy="246221"/>
          </a:xfrm>
          <a:prstGeom prst="rect">
            <a:avLst/>
          </a:prstGeom>
          <a:solidFill>
            <a:srgbClr val="FFFF00"/>
          </a:solidFill>
        </p:spPr>
        <p:txBody>
          <a:bodyPr wrap="none" lIns="45720" rIns="45720" rtlCol="0">
            <a:spAutoFit/>
          </a:bodyPr>
          <a:lstStyle/>
          <a:p>
            <a:r>
              <a:rPr lang="en-US" sz="1000" b="1" dirty="0"/>
              <a:t>2E</a:t>
            </a:r>
          </a:p>
        </p:txBody>
      </p:sp>
      <p:sp>
        <p:nvSpPr>
          <p:cNvPr id="116" name="TextBox 115"/>
          <p:cNvSpPr txBox="1"/>
          <p:nvPr/>
        </p:nvSpPr>
        <p:spPr>
          <a:xfrm>
            <a:off x="11192906" y="2489504"/>
            <a:ext cx="247825" cy="246221"/>
          </a:xfrm>
          <a:prstGeom prst="rect">
            <a:avLst/>
          </a:prstGeom>
          <a:solidFill>
            <a:srgbClr val="FFFF00"/>
          </a:solidFill>
        </p:spPr>
        <p:txBody>
          <a:bodyPr wrap="none" lIns="45720" rIns="45720" rtlCol="0">
            <a:spAutoFit/>
          </a:bodyPr>
          <a:lstStyle/>
          <a:p>
            <a:r>
              <a:rPr lang="en-US" sz="1000" b="1" dirty="0"/>
              <a:t>3E</a:t>
            </a:r>
          </a:p>
        </p:txBody>
      </p:sp>
      <p:sp>
        <p:nvSpPr>
          <p:cNvPr id="117" name="TextBox 116"/>
          <p:cNvSpPr txBox="1"/>
          <p:nvPr/>
        </p:nvSpPr>
        <p:spPr>
          <a:xfrm>
            <a:off x="11597179" y="2489504"/>
            <a:ext cx="247825" cy="246221"/>
          </a:xfrm>
          <a:prstGeom prst="rect">
            <a:avLst/>
          </a:prstGeom>
          <a:solidFill>
            <a:srgbClr val="FFFF00"/>
          </a:solidFill>
        </p:spPr>
        <p:txBody>
          <a:bodyPr wrap="none" lIns="45720" rIns="45720" rtlCol="0">
            <a:spAutoFit/>
          </a:bodyPr>
          <a:lstStyle/>
          <a:p>
            <a:r>
              <a:rPr lang="en-US" sz="1000" b="1" dirty="0"/>
              <a:t>4E</a:t>
            </a:r>
          </a:p>
        </p:txBody>
      </p:sp>
      <p:sp>
        <p:nvSpPr>
          <p:cNvPr id="118" name="TextBox 117"/>
          <p:cNvSpPr txBox="1"/>
          <p:nvPr/>
        </p:nvSpPr>
        <p:spPr>
          <a:xfrm>
            <a:off x="6299531" y="6593671"/>
            <a:ext cx="255839" cy="246221"/>
          </a:xfrm>
          <a:prstGeom prst="rect">
            <a:avLst/>
          </a:prstGeom>
          <a:solidFill>
            <a:srgbClr val="FFFF00"/>
          </a:solidFill>
        </p:spPr>
        <p:txBody>
          <a:bodyPr wrap="none" lIns="45720" rIns="45720" rtlCol="0">
            <a:spAutoFit/>
          </a:bodyPr>
          <a:lstStyle/>
          <a:p>
            <a:r>
              <a:rPr lang="en-US" sz="1000" b="1" dirty="0"/>
              <a:t>1C</a:t>
            </a:r>
          </a:p>
        </p:txBody>
      </p:sp>
      <p:sp>
        <p:nvSpPr>
          <p:cNvPr id="119" name="TextBox 118"/>
          <p:cNvSpPr txBox="1"/>
          <p:nvPr/>
        </p:nvSpPr>
        <p:spPr>
          <a:xfrm>
            <a:off x="6703870" y="6593671"/>
            <a:ext cx="247825" cy="246221"/>
          </a:xfrm>
          <a:prstGeom prst="rect">
            <a:avLst/>
          </a:prstGeom>
          <a:solidFill>
            <a:srgbClr val="FFFF00"/>
          </a:solidFill>
        </p:spPr>
        <p:txBody>
          <a:bodyPr wrap="none" lIns="45720" rIns="45720" rtlCol="0">
            <a:spAutoFit/>
          </a:bodyPr>
          <a:lstStyle/>
          <a:p>
            <a:r>
              <a:rPr lang="en-US" sz="1000" b="1" dirty="0"/>
              <a:t>2E</a:t>
            </a:r>
          </a:p>
        </p:txBody>
      </p:sp>
      <p:sp>
        <p:nvSpPr>
          <p:cNvPr id="120" name="TextBox 119"/>
          <p:cNvSpPr txBox="1"/>
          <p:nvPr/>
        </p:nvSpPr>
        <p:spPr>
          <a:xfrm>
            <a:off x="7111752" y="6593671"/>
            <a:ext cx="247825" cy="246221"/>
          </a:xfrm>
          <a:prstGeom prst="rect">
            <a:avLst/>
          </a:prstGeom>
          <a:solidFill>
            <a:srgbClr val="FFFF00"/>
          </a:solidFill>
        </p:spPr>
        <p:txBody>
          <a:bodyPr wrap="none" lIns="45720" rIns="45720" rtlCol="0">
            <a:spAutoFit/>
          </a:bodyPr>
          <a:lstStyle/>
          <a:p>
            <a:r>
              <a:rPr lang="en-US" sz="1000" b="1" dirty="0"/>
              <a:t>3E</a:t>
            </a:r>
          </a:p>
        </p:txBody>
      </p:sp>
      <p:sp>
        <p:nvSpPr>
          <p:cNvPr id="121" name="TextBox 120"/>
          <p:cNvSpPr txBox="1"/>
          <p:nvPr/>
        </p:nvSpPr>
        <p:spPr>
          <a:xfrm>
            <a:off x="7516025" y="6593671"/>
            <a:ext cx="247825" cy="246221"/>
          </a:xfrm>
          <a:prstGeom prst="rect">
            <a:avLst/>
          </a:prstGeom>
          <a:solidFill>
            <a:srgbClr val="FFFF00"/>
          </a:solidFill>
        </p:spPr>
        <p:txBody>
          <a:bodyPr wrap="none" lIns="45720" rIns="45720" rtlCol="0">
            <a:spAutoFit/>
          </a:bodyPr>
          <a:lstStyle/>
          <a:p>
            <a:r>
              <a:rPr lang="en-US" sz="1000" b="1" dirty="0"/>
              <a:t>4E</a:t>
            </a:r>
          </a:p>
        </p:txBody>
      </p:sp>
      <p:sp>
        <p:nvSpPr>
          <p:cNvPr id="122" name="TextBox 121"/>
          <p:cNvSpPr txBox="1"/>
          <p:nvPr/>
        </p:nvSpPr>
        <p:spPr>
          <a:xfrm>
            <a:off x="8327394" y="6593671"/>
            <a:ext cx="255839" cy="246221"/>
          </a:xfrm>
          <a:prstGeom prst="rect">
            <a:avLst/>
          </a:prstGeom>
          <a:solidFill>
            <a:srgbClr val="FFFF00"/>
          </a:solidFill>
        </p:spPr>
        <p:txBody>
          <a:bodyPr wrap="none" lIns="45720" rIns="45720" rtlCol="0">
            <a:spAutoFit/>
          </a:bodyPr>
          <a:lstStyle/>
          <a:p>
            <a:r>
              <a:rPr lang="en-US" sz="1000" b="1" dirty="0"/>
              <a:t>1C</a:t>
            </a:r>
          </a:p>
        </p:txBody>
      </p:sp>
      <p:sp>
        <p:nvSpPr>
          <p:cNvPr id="123" name="TextBox 122"/>
          <p:cNvSpPr txBox="1"/>
          <p:nvPr/>
        </p:nvSpPr>
        <p:spPr>
          <a:xfrm>
            <a:off x="8731733" y="6593671"/>
            <a:ext cx="247825" cy="246221"/>
          </a:xfrm>
          <a:prstGeom prst="rect">
            <a:avLst/>
          </a:prstGeom>
          <a:solidFill>
            <a:srgbClr val="FFFF00"/>
          </a:solidFill>
        </p:spPr>
        <p:txBody>
          <a:bodyPr wrap="none" lIns="45720" rIns="45720" rtlCol="0">
            <a:spAutoFit/>
          </a:bodyPr>
          <a:lstStyle/>
          <a:p>
            <a:r>
              <a:rPr lang="en-US" sz="1000" b="1" dirty="0"/>
              <a:t>2E</a:t>
            </a:r>
          </a:p>
        </p:txBody>
      </p:sp>
      <p:sp>
        <p:nvSpPr>
          <p:cNvPr id="124" name="TextBox 123"/>
          <p:cNvSpPr txBox="1"/>
          <p:nvPr/>
        </p:nvSpPr>
        <p:spPr>
          <a:xfrm>
            <a:off x="9139615" y="6593671"/>
            <a:ext cx="247825" cy="246221"/>
          </a:xfrm>
          <a:prstGeom prst="rect">
            <a:avLst/>
          </a:prstGeom>
          <a:solidFill>
            <a:srgbClr val="FFFF00"/>
          </a:solidFill>
        </p:spPr>
        <p:txBody>
          <a:bodyPr wrap="none" lIns="45720" rIns="45720" rtlCol="0">
            <a:spAutoFit/>
          </a:bodyPr>
          <a:lstStyle/>
          <a:p>
            <a:r>
              <a:rPr lang="en-US" sz="1000" b="1" dirty="0"/>
              <a:t>3E</a:t>
            </a:r>
          </a:p>
        </p:txBody>
      </p:sp>
      <p:sp>
        <p:nvSpPr>
          <p:cNvPr id="125" name="TextBox 124"/>
          <p:cNvSpPr txBox="1"/>
          <p:nvPr/>
        </p:nvSpPr>
        <p:spPr>
          <a:xfrm>
            <a:off x="9543888" y="6593671"/>
            <a:ext cx="247825" cy="246221"/>
          </a:xfrm>
          <a:prstGeom prst="rect">
            <a:avLst/>
          </a:prstGeom>
          <a:solidFill>
            <a:srgbClr val="FFFF00"/>
          </a:solidFill>
        </p:spPr>
        <p:txBody>
          <a:bodyPr wrap="none" lIns="45720" rIns="45720" rtlCol="0">
            <a:spAutoFit/>
          </a:bodyPr>
          <a:lstStyle/>
          <a:p>
            <a:r>
              <a:rPr lang="en-US" sz="1000" b="1" dirty="0"/>
              <a:t>4E</a:t>
            </a:r>
          </a:p>
        </p:txBody>
      </p:sp>
      <p:sp>
        <p:nvSpPr>
          <p:cNvPr id="126" name="TextBox 125"/>
          <p:cNvSpPr txBox="1"/>
          <p:nvPr/>
        </p:nvSpPr>
        <p:spPr>
          <a:xfrm>
            <a:off x="10370052" y="6593671"/>
            <a:ext cx="255839" cy="246221"/>
          </a:xfrm>
          <a:prstGeom prst="rect">
            <a:avLst/>
          </a:prstGeom>
          <a:solidFill>
            <a:srgbClr val="FFFF00"/>
          </a:solidFill>
        </p:spPr>
        <p:txBody>
          <a:bodyPr wrap="none" lIns="45720" rIns="45720" rtlCol="0">
            <a:spAutoFit/>
          </a:bodyPr>
          <a:lstStyle/>
          <a:p>
            <a:r>
              <a:rPr lang="en-US" sz="1000" b="1" dirty="0"/>
              <a:t>1C</a:t>
            </a:r>
          </a:p>
        </p:txBody>
      </p:sp>
      <p:sp>
        <p:nvSpPr>
          <p:cNvPr id="127" name="TextBox 126"/>
          <p:cNvSpPr txBox="1"/>
          <p:nvPr/>
        </p:nvSpPr>
        <p:spPr>
          <a:xfrm>
            <a:off x="10774391" y="6593671"/>
            <a:ext cx="247825" cy="246221"/>
          </a:xfrm>
          <a:prstGeom prst="rect">
            <a:avLst/>
          </a:prstGeom>
          <a:solidFill>
            <a:srgbClr val="FFFF00"/>
          </a:solidFill>
        </p:spPr>
        <p:txBody>
          <a:bodyPr wrap="none" lIns="45720" rIns="45720" rtlCol="0">
            <a:spAutoFit/>
          </a:bodyPr>
          <a:lstStyle/>
          <a:p>
            <a:r>
              <a:rPr lang="en-US" sz="1000" b="1" dirty="0"/>
              <a:t>2E</a:t>
            </a:r>
          </a:p>
        </p:txBody>
      </p:sp>
      <p:sp>
        <p:nvSpPr>
          <p:cNvPr id="128" name="TextBox 127"/>
          <p:cNvSpPr txBox="1"/>
          <p:nvPr/>
        </p:nvSpPr>
        <p:spPr>
          <a:xfrm>
            <a:off x="11182273" y="6593671"/>
            <a:ext cx="247825" cy="246221"/>
          </a:xfrm>
          <a:prstGeom prst="rect">
            <a:avLst/>
          </a:prstGeom>
          <a:solidFill>
            <a:srgbClr val="FFFF00"/>
          </a:solidFill>
        </p:spPr>
        <p:txBody>
          <a:bodyPr wrap="none" lIns="45720" rIns="45720" rtlCol="0">
            <a:spAutoFit/>
          </a:bodyPr>
          <a:lstStyle/>
          <a:p>
            <a:r>
              <a:rPr lang="en-US" sz="1000" b="1" dirty="0"/>
              <a:t>3E</a:t>
            </a:r>
          </a:p>
        </p:txBody>
      </p:sp>
      <p:sp>
        <p:nvSpPr>
          <p:cNvPr id="129" name="TextBox 128"/>
          <p:cNvSpPr txBox="1"/>
          <p:nvPr/>
        </p:nvSpPr>
        <p:spPr>
          <a:xfrm>
            <a:off x="11586546" y="6593671"/>
            <a:ext cx="247825" cy="246221"/>
          </a:xfrm>
          <a:prstGeom prst="rect">
            <a:avLst/>
          </a:prstGeom>
          <a:solidFill>
            <a:srgbClr val="FFFF00"/>
          </a:solidFill>
        </p:spPr>
        <p:txBody>
          <a:bodyPr wrap="none" lIns="45720" rIns="45720" rtlCol="0">
            <a:spAutoFit/>
          </a:bodyPr>
          <a:lstStyle/>
          <a:p>
            <a:r>
              <a:rPr lang="en-US" sz="1000" b="1" dirty="0"/>
              <a:t>4E</a:t>
            </a:r>
          </a:p>
        </p:txBody>
      </p:sp>
    </p:spTree>
    <p:extLst>
      <p:ext uri="{BB962C8B-B14F-4D97-AF65-F5344CB8AC3E}">
        <p14:creationId xmlns:p14="http://schemas.microsoft.com/office/powerpoint/2010/main" val="4209309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8097" t="8027" r="9078" b="5105"/>
          <a:stretch/>
        </p:blipFill>
        <p:spPr>
          <a:xfrm>
            <a:off x="636839" y="2314162"/>
            <a:ext cx="9526773" cy="4097843"/>
          </a:xfrm>
          <a:prstGeom prst="rect">
            <a:avLst/>
          </a:prstGeom>
        </p:spPr>
      </p:pic>
      <p:sp>
        <p:nvSpPr>
          <p:cNvPr id="2" name="Title 1"/>
          <p:cNvSpPr>
            <a:spLocks noGrp="1"/>
          </p:cNvSpPr>
          <p:nvPr>
            <p:ph type="title"/>
          </p:nvPr>
        </p:nvSpPr>
        <p:spPr/>
        <p:txBody>
          <a:bodyPr/>
          <a:lstStyle/>
          <a:p>
            <a:r>
              <a:rPr lang="en-US" dirty="0"/>
              <a:t>Projected window @3.54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8</a:t>
            </a:fld>
            <a:endParaRPr lang="en-US"/>
          </a:p>
        </p:txBody>
      </p:sp>
      <p:sp>
        <p:nvSpPr>
          <p:cNvPr id="29" name="TextBox 28"/>
          <p:cNvSpPr txBox="1"/>
          <p:nvPr/>
        </p:nvSpPr>
        <p:spPr>
          <a:xfrm>
            <a:off x="1085822" y="1238539"/>
            <a:ext cx="5941963" cy="830997"/>
          </a:xfrm>
          <a:prstGeom prst="rect">
            <a:avLst/>
          </a:prstGeom>
          <a:noFill/>
        </p:spPr>
        <p:txBody>
          <a:bodyPr wrap="square" rtlCol="0">
            <a:spAutoFit/>
          </a:bodyPr>
          <a:lstStyle/>
          <a:p>
            <a:r>
              <a:rPr lang="en-US" sz="1600" dirty="0"/>
              <a:t>Higher window and very small </a:t>
            </a:r>
            <a:r>
              <a:rPr lang="en-US" sz="1600" dirty="0" err="1"/>
              <a:t>sigmas</a:t>
            </a:r>
            <a:r>
              <a:rPr lang="en-US" sz="1600" dirty="0"/>
              <a:t> </a:t>
            </a:r>
            <a:r>
              <a:rPr lang="en-US" sz="1600" dirty="0">
                <a:sym typeface="Wingdings" panose="05000000000000000000" pitchFamily="2" charset="2"/>
              </a:rPr>
              <a:t></a:t>
            </a:r>
            <a:r>
              <a:rPr lang="en-US" sz="1600" dirty="0"/>
              <a:t> no Si groups have positive window already after 1k cycles. Best group is able to achieve +400mV/+500mV window</a:t>
            </a:r>
          </a:p>
        </p:txBody>
      </p:sp>
      <p:sp>
        <p:nvSpPr>
          <p:cNvPr id="49" name="TextBox 48"/>
          <p:cNvSpPr txBox="1"/>
          <p:nvPr/>
        </p:nvSpPr>
        <p:spPr>
          <a:xfrm>
            <a:off x="1480383" y="2222253"/>
            <a:ext cx="1569660" cy="369332"/>
          </a:xfrm>
          <a:prstGeom prst="rect">
            <a:avLst/>
          </a:prstGeom>
          <a:solidFill>
            <a:schemeClr val="bg1"/>
          </a:solidFill>
        </p:spPr>
        <p:txBody>
          <a:bodyPr wrap="none" rtlCol="0">
            <a:spAutoFit/>
          </a:bodyPr>
          <a:lstStyle/>
          <a:p>
            <a:pPr algn="ctr"/>
            <a:r>
              <a:rPr lang="en-US" dirty="0"/>
              <a:t>1k cycles 1us</a:t>
            </a:r>
          </a:p>
        </p:txBody>
      </p:sp>
      <p:sp>
        <p:nvSpPr>
          <p:cNvPr id="50" name="TextBox 49"/>
          <p:cNvSpPr txBox="1"/>
          <p:nvPr/>
        </p:nvSpPr>
        <p:spPr>
          <a:xfrm>
            <a:off x="4455719" y="2222253"/>
            <a:ext cx="1826142" cy="369332"/>
          </a:xfrm>
          <a:prstGeom prst="rect">
            <a:avLst/>
          </a:prstGeom>
          <a:solidFill>
            <a:schemeClr val="bg1"/>
          </a:solidFill>
        </p:spPr>
        <p:txBody>
          <a:bodyPr wrap="none" rtlCol="0">
            <a:spAutoFit/>
          </a:bodyPr>
          <a:lstStyle/>
          <a:p>
            <a:pPr algn="ctr"/>
            <a:r>
              <a:rPr lang="en-US" dirty="0"/>
              <a:t>128k cycles 1us</a:t>
            </a:r>
          </a:p>
        </p:txBody>
      </p:sp>
      <p:sp>
        <p:nvSpPr>
          <p:cNvPr id="51" name="TextBox 50"/>
          <p:cNvSpPr txBox="1"/>
          <p:nvPr/>
        </p:nvSpPr>
        <p:spPr>
          <a:xfrm>
            <a:off x="7476228" y="2222253"/>
            <a:ext cx="2409635" cy="369332"/>
          </a:xfrm>
          <a:prstGeom prst="rect">
            <a:avLst/>
          </a:prstGeom>
          <a:solidFill>
            <a:schemeClr val="bg1"/>
          </a:solidFill>
        </p:spPr>
        <p:txBody>
          <a:bodyPr wrap="none" rtlCol="0">
            <a:spAutoFit/>
          </a:bodyPr>
          <a:lstStyle/>
          <a:p>
            <a:pPr algn="ctr"/>
            <a:r>
              <a:rPr lang="en-US" dirty="0"/>
              <a:t>128k cycles +10s drift</a:t>
            </a:r>
          </a:p>
        </p:txBody>
      </p:sp>
      <p:sp>
        <p:nvSpPr>
          <p:cNvPr id="52" name="TextBox 51"/>
          <p:cNvSpPr txBox="1"/>
          <p:nvPr/>
        </p:nvSpPr>
        <p:spPr>
          <a:xfrm>
            <a:off x="1614065" y="6155151"/>
            <a:ext cx="273473" cy="261610"/>
          </a:xfrm>
          <a:prstGeom prst="rect">
            <a:avLst/>
          </a:prstGeom>
          <a:solidFill>
            <a:srgbClr val="FFFF00"/>
          </a:solidFill>
        </p:spPr>
        <p:txBody>
          <a:bodyPr wrap="none" lIns="45720" rIns="45720" rtlCol="0">
            <a:spAutoFit/>
          </a:bodyPr>
          <a:lstStyle/>
          <a:p>
            <a:r>
              <a:rPr lang="en-US" sz="1100" b="1" dirty="0"/>
              <a:t>1C</a:t>
            </a:r>
          </a:p>
        </p:txBody>
      </p:sp>
      <p:sp>
        <p:nvSpPr>
          <p:cNvPr id="53" name="TextBox 52"/>
          <p:cNvSpPr txBox="1"/>
          <p:nvPr/>
        </p:nvSpPr>
        <p:spPr>
          <a:xfrm>
            <a:off x="2209797" y="6155151"/>
            <a:ext cx="265457" cy="261610"/>
          </a:xfrm>
          <a:prstGeom prst="rect">
            <a:avLst/>
          </a:prstGeom>
          <a:solidFill>
            <a:srgbClr val="FFFF00"/>
          </a:solidFill>
        </p:spPr>
        <p:txBody>
          <a:bodyPr wrap="none" lIns="45720" rIns="45720" rtlCol="0">
            <a:spAutoFit/>
          </a:bodyPr>
          <a:lstStyle/>
          <a:p>
            <a:r>
              <a:rPr lang="en-US" sz="1100" b="1" dirty="0"/>
              <a:t>2E</a:t>
            </a:r>
          </a:p>
        </p:txBody>
      </p:sp>
      <p:sp>
        <p:nvSpPr>
          <p:cNvPr id="54" name="TextBox 53"/>
          <p:cNvSpPr txBox="1"/>
          <p:nvPr/>
        </p:nvSpPr>
        <p:spPr>
          <a:xfrm>
            <a:off x="2798435" y="6155151"/>
            <a:ext cx="265457" cy="261610"/>
          </a:xfrm>
          <a:prstGeom prst="rect">
            <a:avLst/>
          </a:prstGeom>
          <a:solidFill>
            <a:srgbClr val="FFFF00"/>
          </a:solidFill>
        </p:spPr>
        <p:txBody>
          <a:bodyPr wrap="none" lIns="45720" rIns="45720" rtlCol="0">
            <a:spAutoFit/>
          </a:bodyPr>
          <a:lstStyle/>
          <a:p>
            <a:r>
              <a:rPr lang="en-US" sz="1100" b="1" dirty="0"/>
              <a:t>3E</a:t>
            </a:r>
          </a:p>
        </p:txBody>
      </p:sp>
      <p:sp>
        <p:nvSpPr>
          <p:cNvPr id="55" name="TextBox 54"/>
          <p:cNvSpPr txBox="1"/>
          <p:nvPr/>
        </p:nvSpPr>
        <p:spPr>
          <a:xfrm>
            <a:off x="3404733" y="6155151"/>
            <a:ext cx="265457" cy="261610"/>
          </a:xfrm>
          <a:prstGeom prst="rect">
            <a:avLst/>
          </a:prstGeom>
          <a:solidFill>
            <a:srgbClr val="FFFF00"/>
          </a:solidFill>
        </p:spPr>
        <p:txBody>
          <a:bodyPr wrap="none" lIns="45720" rIns="45720" rtlCol="0">
            <a:spAutoFit/>
          </a:bodyPr>
          <a:lstStyle/>
          <a:p>
            <a:r>
              <a:rPr lang="en-US" sz="1100" b="1" dirty="0"/>
              <a:t>4E</a:t>
            </a:r>
          </a:p>
        </p:txBody>
      </p:sp>
      <p:sp>
        <p:nvSpPr>
          <p:cNvPr id="56" name="TextBox 55"/>
          <p:cNvSpPr txBox="1"/>
          <p:nvPr/>
        </p:nvSpPr>
        <p:spPr>
          <a:xfrm>
            <a:off x="4578255" y="6155151"/>
            <a:ext cx="273473" cy="261610"/>
          </a:xfrm>
          <a:prstGeom prst="rect">
            <a:avLst/>
          </a:prstGeom>
          <a:solidFill>
            <a:srgbClr val="FFFF00"/>
          </a:solidFill>
        </p:spPr>
        <p:txBody>
          <a:bodyPr wrap="none" lIns="45720" rIns="45720" rtlCol="0">
            <a:spAutoFit/>
          </a:bodyPr>
          <a:lstStyle/>
          <a:p>
            <a:r>
              <a:rPr lang="en-US" sz="1100" b="1" dirty="0"/>
              <a:t>1C</a:t>
            </a:r>
          </a:p>
        </p:txBody>
      </p:sp>
      <p:sp>
        <p:nvSpPr>
          <p:cNvPr id="57" name="TextBox 56"/>
          <p:cNvSpPr txBox="1"/>
          <p:nvPr/>
        </p:nvSpPr>
        <p:spPr>
          <a:xfrm>
            <a:off x="5173987" y="6155151"/>
            <a:ext cx="265457" cy="261610"/>
          </a:xfrm>
          <a:prstGeom prst="rect">
            <a:avLst/>
          </a:prstGeom>
          <a:solidFill>
            <a:srgbClr val="FFFF00"/>
          </a:solidFill>
        </p:spPr>
        <p:txBody>
          <a:bodyPr wrap="none" lIns="45720" rIns="45720" rtlCol="0">
            <a:spAutoFit/>
          </a:bodyPr>
          <a:lstStyle/>
          <a:p>
            <a:r>
              <a:rPr lang="en-US" sz="1100" b="1" dirty="0"/>
              <a:t>2E</a:t>
            </a:r>
          </a:p>
        </p:txBody>
      </p:sp>
      <p:sp>
        <p:nvSpPr>
          <p:cNvPr id="58" name="TextBox 57"/>
          <p:cNvSpPr txBox="1"/>
          <p:nvPr/>
        </p:nvSpPr>
        <p:spPr>
          <a:xfrm>
            <a:off x="5762625" y="6155151"/>
            <a:ext cx="265457" cy="261610"/>
          </a:xfrm>
          <a:prstGeom prst="rect">
            <a:avLst/>
          </a:prstGeom>
          <a:solidFill>
            <a:srgbClr val="FFFF00"/>
          </a:solidFill>
        </p:spPr>
        <p:txBody>
          <a:bodyPr wrap="none" lIns="45720" rIns="45720" rtlCol="0">
            <a:spAutoFit/>
          </a:bodyPr>
          <a:lstStyle/>
          <a:p>
            <a:r>
              <a:rPr lang="en-US" sz="1100" b="1" dirty="0"/>
              <a:t>3E</a:t>
            </a:r>
          </a:p>
        </p:txBody>
      </p:sp>
      <p:sp>
        <p:nvSpPr>
          <p:cNvPr id="59" name="TextBox 58"/>
          <p:cNvSpPr txBox="1"/>
          <p:nvPr/>
        </p:nvSpPr>
        <p:spPr>
          <a:xfrm>
            <a:off x="6368923" y="6155151"/>
            <a:ext cx="265457" cy="261610"/>
          </a:xfrm>
          <a:prstGeom prst="rect">
            <a:avLst/>
          </a:prstGeom>
          <a:solidFill>
            <a:srgbClr val="FFFF00"/>
          </a:solidFill>
        </p:spPr>
        <p:txBody>
          <a:bodyPr wrap="none" lIns="45720" rIns="45720" rtlCol="0">
            <a:spAutoFit/>
          </a:bodyPr>
          <a:lstStyle/>
          <a:p>
            <a:r>
              <a:rPr lang="en-US" sz="1100" b="1" dirty="0"/>
              <a:t>4E</a:t>
            </a:r>
          </a:p>
        </p:txBody>
      </p:sp>
      <p:sp>
        <p:nvSpPr>
          <p:cNvPr id="65" name="TextBox 64"/>
          <p:cNvSpPr txBox="1"/>
          <p:nvPr/>
        </p:nvSpPr>
        <p:spPr>
          <a:xfrm>
            <a:off x="7555081" y="6155151"/>
            <a:ext cx="273473" cy="261610"/>
          </a:xfrm>
          <a:prstGeom prst="rect">
            <a:avLst/>
          </a:prstGeom>
          <a:solidFill>
            <a:srgbClr val="FFFF00"/>
          </a:solidFill>
        </p:spPr>
        <p:txBody>
          <a:bodyPr wrap="none" lIns="45720" rIns="45720" rtlCol="0">
            <a:spAutoFit/>
          </a:bodyPr>
          <a:lstStyle/>
          <a:p>
            <a:r>
              <a:rPr lang="en-US" sz="1100" b="1" dirty="0"/>
              <a:t>1C</a:t>
            </a:r>
          </a:p>
        </p:txBody>
      </p:sp>
      <p:sp>
        <p:nvSpPr>
          <p:cNvPr id="66" name="TextBox 65"/>
          <p:cNvSpPr txBox="1"/>
          <p:nvPr/>
        </p:nvSpPr>
        <p:spPr>
          <a:xfrm>
            <a:off x="8150813" y="6155151"/>
            <a:ext cx="265457" cy="261610"/>
          </a:xfrm>
          <a:prstGeom prst="rect">
            <a:avLst/>
          </a:prstGeom>
          <a:solidFill>
            <a:srgbClr val="FFFF00"/>
          </a:solidFill>
        </p:spPr>
        <p:txBody>
          <a:bodyPr wrap="none" lIns="45720" rIns="45720" rtlCol="0">
            <a:spAutoFit/>
          </a:bodyPr>
          <a:lstStyle/>
          <a:p>
            <a:r>
              <a:rPr lang="en-US" sz="1100" b="1" dirty="0"/>
              <a:t>2E</a:t>
            </a:r>
          </a:p>
        </p:txBody>
      </p:sp>
      <p:sp>
        <p:nvSpPr>
          <p:cNvPr id="67" name="TextBox 66"/>
          <p:cNvSpPr txBox="1"/>
          <p:nvPr/>
        </p:nvSpPr>
        <p:spPr>
          <a:xfrm>
            <a:off x="8739451" y="6155151"/>
            <a:ext cx="265457" cy="261610"/>
          </a:xfrm>
          <a:prstGeom prst="rect">
            <a:avLst/>
          </a:prstGeom>
          <a:solidFill>
            <a:srgbClr val="FFFF00"/>
          </a:solidFill>
        </p:spPr>
        <p:txBody>
          <a:bodyPr wrap="none" lIns="45720" rIns="45720" rtlCol="0">
            <a:spAutoFit/>
          </a:bodyPr>
          <a:lstStyle/>
          <a:p>
            <a:r>
              <a:rPr lang="en-US" sz="1100" b="1" dirty="0"/>
              <a:t>3E</a:t>
            </a:r>
          </a:p>
        </p:txBody>
      </p:sp>
      <p:sp>
        <p:nvSpPr>
          <p:cNvPr id="68" name="TextBox 67"/>
          <p:cNvSpPr txBox="1"/>
          <p:nvPr/>
        </p:nvSpPr>
        <p:spPr>
          <a:xfrm>
            <a:off x="9345749" y="6155151"/>
            <a:ext cx="265457" cy="261610"/>
          </a:xfrm>
          <a:prstGeom prst="rect">
            <a:avLst/>
          </a:prstGeom>
          <a:solidFill>
            <a:srgbClr val="FFFF00"/>
          </a:solidFill>
        </p:spPr>
        <p:txBody>
          <a:bodyPr wrap="none" lIns="45720" rIns="45720" rtlCol="0">
            <a:spAutoFit/>
          </a:bodyPr>
          <a:lstStyle/>
          <a:p>
            <a:r>
              <a:rPr lang="en-US" sz="1100" b="1" dirty="0"/>
              <a:t>4E</a:t>
            </a:r>
          </a:p>
        </p:txBody>
      </p:sp>
      <p:graphicFrame>
        <p:nvGraphicFramePr>
          <p:cNvPr id="69" name="Table 68"/>
          <p:cNvGraphicFramePr>
            <a:graphicFrameLocks noGrp="1"/>
          </p:cNvGraphicFramePr>
          <p:nvPr>
            <p:extLst>
              <p:ext uri="{D42A27DB-BD31-4B8C-83A1-F6EECF244321}">
                <p14:modId xmlns:p14="http://schemas.microsoft.com/office/powerpoint/2010/main" val="2495632162"/>
              </p:ext>
            </p:extLst>
          </p:nvPr>
        </p:nvGraphicFramePr>
        <p:xfrm>
          <a:off x="8000114" y="144062"/>
          <a:ext cx="4022916" cy="1894325"/>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816293">
                  <a:extLst>
                    <a:ext uri="{9D8B030D-6E8A-4147-A177-3AD203B41FA5}">
                      <a16:colId xmlns:a16="http://schemas.microsoft.com/office/drawing/2014/main" val="20001"/>
                    </a:ext>
                  </a:extLst>
                </a:gridCol>
                <a:gridCol w="563880">
                  <a:extLst>
                    <a:ext uri="{9D8B030D-6E8A-4147-A177-3AD203B41FA5}">
                      <a16:colId xmlns:a16="http://schemas.microsoft.com/office/drawing/2014/main" val="20002"/>
                    </a:ext>
                  </a:extLst>
                </a:gridCol>
                <a:gridCol w="554355">
                  <a:extLst>
                    <a:ext uri="{9D8B030D-6E8A-4147-A177-3AD203B41FA5}">
                      <a16:colId xmlns:a16="http://schemas.microsoft.com/office/drawing/2014/main" val="369110604"/>
                    </a:ext>
                  </a:extLst>
                </a:gridCol>
                <a:gridCol w="546417">
                  <a:extLst>
                    <a:ext uri="{9D8B030D-6E8A-4147-A177-3AD203B41FA5}">
                      <a16:colId xmlns:a16="http://schemas.microsoft.com/office/drawing/2014/main" val="91596857"/>
                    </a:ext>
                  </a:extLst>
                </a:gridCol>
                <a:gridCol w="497205">
                  <a:extLst>
                    <a:ext uri="{9D8B030D-6E8A-4147-A177-3AD203B41FA5}">
                      <a16:colId xmlns:a16="http://schemas.microsoft.com/office/drawing/2014/main" val="661927939"/>
                    </a:ext>
                  </a:extLst>
                </a:gridCol>
                <a:gridCol w="505143">
                  <a:extLst>
                    <a:ext uri="{9D8B030D-6E8A-4147-A177-3AD203B41FA5}">
                      <a16:colId xmlns:a16="http://schemas.microsoft.com/office/drawing/2014/main" val="2506403362"/>
                    </a:ext>
                  </a:extLst>
                </a:gridCol>
              </a:tblGrid>
              <a:tr h="350357">
                <a:tc>
                  <a:txBody>
                    <a:bodyPr/>
                    <a:lstStyle/>
                    <a:p>
                      <a:pPr algn="ctr"/>
                      <a:r>
                        <a:rPr lang="en-US" sz="1200" dirty="0"/>
                        <a:t>Trial</a:t>
                      </a:r>
                    </a:p>
                  </a:txBody>
                  <a:tcPr/>
                </a:tc>
                <a:tc>
                  <a:txBody>
                    <a:bodyPr/>
                    <a:lstStyle/>
                    <a:p>
                      <a:pPr algn="ctr"/>
                      <a:r>
                        <a:rPr lang="en-US" sz="1200" dirty="0"/>
                        <a:t>SD </a:t>
                      </a:r>
                      <a:r>
                        <a:rPr lang="en-US" sz="1200" dirty="0" err="1"/>
                        <a:t>thk</a:t>
                      </a:r>
                      <a:r>
                        <a:rPr lang="en-US" sz="1200" dirty="0"/>
                        <a:t>.</a:t>
                      </a:r>
                    </a:p>
                  </a:txBody>
                  <a:tcPr/>
                </a:tc>
                <a:tc>
                  <a:txBody>
                    <a:bodyPr/>
                    <a:lstStyle/>
                    <a:p>
                      <a:pPr algn="ctr"/>
                      <a:r>
                        <a:rPr lang="it-IT" sz="1200" dirty="0" err="1"/>
                        <a:t>Ge</a:t>
                      </a:r>
                      <a:r>
                        <a:rPr lang="it-IT" sz="1200" dirty="0"/>
                        <a:t>%</a:t>
                      </a:r>
                      <a:endParaRPr lang="en-US" sz="1200" dirty="0"/>
                    </a:p>
                  </a:txBody>
                  <a:tcPr/>
                </a:tc>
                <a:tc>
                  <a:txBody>
                    <a:bodyPr/>
                    <a:lstStyle/>
                    <a:p>
                      <a:pPr algn="ctr"/>
                      <a:r>
                        <a:rPr lang="en-US" sz="1200" dirty="0"/>
                        <a:t>As%</a:t>
                      </a:r>
                    </a:p>
                  </a:txBody>
                  <a:tcPr/>
                </a:tc>
                <a:tc>
                  <a:txBody>
                    <a:bodyPr/>
                    <a:lstStyle/>
                    <a:p>
                      <a:pPr algn="ctr"/>
                      <a:r>
                        <a:rPr lang="it-IT" sz="1200" dirty="0"/>
                        <a:t>Se%</a:t>
                      </a:r>
                      <a:endParaRPr lang="en-US" sz="1200" dirty="0"/>
                    </a:p>
                  </a:txBody>
                  <a:tcPr/>
                </a:tc>
                <a:tc>
                  <a:txBody>
                    <a:bodyPr/>
                    <a:lstStyle/>
                    <a:p>
                      <a:pPr algn="ctr"/>
                      <a:r>
                        <a:rPr lang="it-IT" sz="1200" dirty="0"/>
                        <a:t>In%</a:t>
                      </a:r>
                      <a:endParaRPr lang="en-US" sz="1200" dirty="0"/>
                    </a:p>
                  </a:txBody>
                  <a:tcPr/>
                </a:tc>
                <a:tc>
                  <a:txBody>
                    <a:bodyPr/>
                    <a:lstStyle/>
                    <a:p>
                      <a:pPr algn="ctr"/>
                      <a:r>
                        <a:rPr lang="en-US" sz="1200" dirty="0"/>
                        <a:t>Si%</a:t>
                      </a:r>
                    </a:p>
                  </a:txBody>
                  <a:tcPr/>
                </a:tc>
                <a:extLst>
                  <a:ext uri="{0D108BD9-81ED-4DB2-BD59-A6C34878D82A}">
                    <a16:rowId xmlns:a16="http://schemas.microsoft.com/office/drawing/2014/main" val="10000"/>
                  </a:ext>
                </a:extLst>
              </a:tr>
              <a:tr h="376455">
                <a:tc>
                  <a:txBody>
                    <a:bodyPr/>
                    <a:lstStyle/>
                    <a:p>
                      <a:pPr algn="ctr"/>
                      <a:r>
                        <a:rPr lang="en-US" sz="1200" dirty="0">
                          <a:latin typeface="+mn-lt"/>
                        </a:rPr>
                        <a:t>1C</a:t>
                      </a:r>
                    </a:p>
                  </a:txBody>
                  <a:tcPr anchor="ctr"/>
                </a:tc>
                <a:tc>
                  <a:txBody>
                    <a:bodyPr/>
                    <a:lstStyle/>
                    <a:p>
                      <a:pPr algn="ctr"/>
                      <a:r>
                        <a:rPr lang="en-US" sz="1200" dirty="0">
                          <a:latin typeface="+mn-lt"/>
                        </a:rPr>
                        <a:t>22 ver12</a:t>
                      </a:r>
                    </a:p>
                  </a:txBody>
                  <a:tcPr anchor="ctr"/>
                </a:tc>
                <a:tc>
                  <a:txBody>
                    <a:bodyPr/>
                    <a:lstStyle/>
                    <a:p>
                      <a:pPr algn="ctr"/>
                      <a:r>
                        <a:rPr lang="en-US" sz="1200" dirty="0">
                          <a:latin typeface="+mn-lt"/>
                        </a:rPr>
                        <a:t>13</a:t>
                      </a:r>
                    </a:p>
                  </a:txBody>
                  <a:tcPr anchor="ctr"/>
                </a:tc>
                <a:tc>
                  <a:txBody>
                    <a:bodyPr/>
                    <a:lstStyle/>
                    <a:p>
                      <a:pPr algn="ctr"/>
                      <a:r>
                        <a:rPr lang="en-US" sz="1200" dirty="0">
                          <a:latin typeface="+mn-lt"/>
                        </a:rPr>
                        <a:t>30.4</a:t>
                      </a:r>
                    </a:p>
                  </a:txBody>
                  <a:tcPr anchor="ctr"/>
                </a:tc>
                <a:tc>
                  <a:txBody>
                    <a:bodyPr/>
                    <a:lstStyle/>
                    <a:p>
                      <a:pPr algn="ctr"/>
                      <a:r>
                        <a:rPr lang="it-IT" sz="1200" dirty="0">
                          <a:latin typeface="+mn-lt"/>
                        </a:rPr>
                        <a:t>48.6</a:t>
                      </a:r>
                      <a:endParaRPr lang="en-US" sz="1200" dirty="0">
                        <a:latin typeface="+mn-lt"/>
                      </a:endParaRPr>
                    </a:p>
                  </a:txBody>
                  <a:tcPr anchor="ctr"/>
                </a:tc>
                <a:tc>
                  <a:txBody>
                    <a:bodyPr/>
                    <a:lstStyle/>
                    <a:p>
                      <a:pPr algn="ctr"/>
                      <a:r>
                        <a:rPr lang="it-IT" sz="1200" dirty="0">
                          <a:latin typeface="+mn-lt"/>
                        </a:rPr>
                        <a:t>2</a:t>
                      </a:r>
                      <a:endParaRPr lang="en-US" sz="1200" dirty="0">
                        <a:latin typeface="+mn-lt"/>
                      </a:endParaRPr>
                    </a:p>
                  </a:txBody>
                  <a:tcPr anchor="ctr"/>
                </a:tc>
                <a:tc>
                  <a:txBody>
                    <a:bodyPr/>
                    <a:lstStyle/>
                    <a:p>
                      <a:pPr algn="ctr"/>
                      <a:r>
                        <a:rPr lang="en-US" sz="1200" dirty="0">
                          <a:latin typeface="+mn-lt"/>
                        </a:rPr>
                        <a:t>6</a:t>
                      </a:r>
                    </a:p>
                  </a:txBody>
                  <a:tcPr anchor="ctr"/>
                </a:tc>
                <a:extLst>
                  <a:ext uri="{0D108BD9-81ED-4DB2-BD59-A6C34878D82A}">
                    <a16:rowId xmlns:a16="http://schemas.microsoft.com/office/drawing/2014/main" val="10001"/>
                  </a:ext>
                </a:extLst>
              </a:tr>
              <a:tr h="389171">
                <a:tc>
                  <a:txBody>
                    <a:bodyPr/>
                    <a:lstStyle/>
                    <a:p>
                      <a:pPr algn="ctr"/>
                      <a:r>
                        <a:rPr lang="en-US" sz="12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28.6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50.4</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2"/>
                  </a:ext>
                </a:extLst>
              </a:tr>
              <a:tr h="389171">
                <a:tc>
                  <a:txBody>
                    <a:bodyPr/>
                    <a:lstStyle/>
                    <a:p>
                      <a:pPr algn="ctr"/>
                      <a:r>
                        <a:rPr lang="en-US" sz="12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26.6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50.4</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7</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0</a:t>
                      </a:r>
                    </a:p>
                  </a:txBody>
                  <a:tcPr anchor="ctr"/>
                </a:tc>
                <a:extLst>
                  <a:ext uri="{0D108BD9-81ED-4DB2-BD59-A6C34878D82A}">
                    <a16:rowId xmlns:a16="http://schemas.microsoft.com/office/drawing/2014/main" val="10003"/>
                  </a:ext>
                </a:extLst>
              </a:tr>
              <a:tr h="389171">
                <a:tc>
                  <a:txBody>
                    <a:bodyPr/>
                    <a:lstStyle/>
                    <a:p>
                      <a:pPr algn="ctr"/>
                      <a:r>
                        <a:rPr lang="en-US" sz="12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18.5</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25.6</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it-IT" sz="1200" b="0" i="0" u="none" strike="noStrike" kern="1200" cap="none" spc="0" normalizeH="0" baseline="0" noProof="0" dirty="0">
                          <a:ln>
                            <a:noFill/>
                          </a:ln>
                          <a:solidFill>
                            <a:srgbClr val="58595B"/>
                          </a:solidFill>
                          <a:effectLst/>
                          <a:uLnTx/>
                          <a:uFillTx/>
                          <a:latin typeface="+mn-lt"/>
                          <a:ea typeface="+mn-ea"/>
                          <a:cs typeface="+mn-cs"/>
                        </a:rPr>
                        <a:t>48.9</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it-IT" sz="1200" dirty="0">
                          <a:latin typeface="+mn-lt"/>
                        </a:rPr>
                        <a:t>7</a:t>
                      </a:r>
                      <a:endParaRPr lang="en-US" sz="1200" dirty="0">
                        <a:latin typeface="+mn-lt"/>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0</a:t>
                      </a: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987909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Positive / Negative reading comparison</a:t>
            </a:r>
          </a:p>
        </p:txBody>
      </p:sp>
      <p:sp>
        <p:nvSpPr>
          <p:cNvPr id="3" name="Text Placeholder 2"/>
          <p:cNvSpPr>
            <a:spLocks noGrp="1"/>
          </p:cNvSpPr>
          <p:nvPr>
            <p:ph type="body" idx="1"/>
          </p:nvPr>
        </p:nvSpPr>
        <p:spPr/>
        <p:txBody>
          <a:bodyPr/>
          <a:lstStyle/>
          <a:p>
            <a:endParaRPr lang="en-US"/>
          </a:p>
        </p:txBody>
      </p:sp>
      <p:sp>
        <p:nvSpPr>
          <p:cNvPr id="4" name="Footer Placeholder 3"/>
          <p:cNvSpPr>
            <a:spLocks noGrp="1"/>
          </p:cNvSpPr>
          <p:nvPr>
            <p:ph type="ftr" sz="quarter" idx="11"/>
          </p:nvPr>
        </p:nvSpPr>
        <p:spPr/>
        <p:txBody>
          <a:bodyPr/>
          <a:lstStyle/>
          <a:p>
            <a:r>
              <a:rPr lang="en-US"/>
              <a:t>Micron Confidential</a:t>
            </a:r>
            <a:endParaRPr lang="en-US" dirty="0"/>
          </a:p>
        </p:txBody>
      </p:sp>
      <p:sp>
        <p:nvSpPr>
          <p:cNvPr id="5" name="Slide Number Placeholder 4"/>
          <p:cNvSpPr>
            <a:spLocks noGrp="1"/>
          </p:cNvSpPr>
          <p:nvPr>
            <p:ph type="sldNum" sz="quarter" idx="12"/>
          </p:nvPr>
        </p:nvSpPr>
        <p:spPr/>
        <p:txBody>
          <a:bodyPr/>
          <a:lstStyle/>
          <a:p>
            <a:fld id="{B7E7695C-FCF1-4AA0-9B93-7941FED13DC4}" type="slidenum">
              <a:rPr lang="en-US" smtClean="0"/>
              <a:pPr/>
              <a:t>9</a:t>
            </a:fld>
            <a:endParaRPr lang="en-US" dirty="0"/>
          </a:p>
        </p:txBody>
      </p:sp>
    </p:spTree>
    <p:extLst>
      <p:ext uri="{BB962C8B-B14F-4D97-AF65-F5344CB8AC3E}">
        <p14:creationId xmlns:p14="http://schemas.microsoft.com/office/powerpoint/2010/main" val="2428485587"/>
      </p:ext>
    </p:extLst>
  </p:cSld>
  <p:clrMapOvr>
    <a:masterClrMapping/>
  </p:clrMapOvr>
</p:sld>
</file>

<file path=ppt/theme/theme1.xml><?xml version="1.0" encoding="utf-8"?>
<a:theme xmlns:a="http://schemas.openxmlformats.org/drawingml/2006/main" name="Micron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116D99E-2D2A-42B9-B50C-A1DD1045925C}"/>
    </a:ext>
  </a:extLst>
</a:theme>
</file>

<file path=ppt/theme/theme2.xml><?xml version="1.0" encoding="utf-8"?>
<a:theme xmlns:a="http://schemas.openxmlformats.org/drawingml/2006/main" name="CPG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4E78BBF-7D3F-48C4-9E6D-03AE95CEB67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Workyear xmlns="470f668d-8261-4ab2-9257-0fb5e77b4895">2018</Workyear>
    <Workweek xmlns="470f668d-8261-4ab2-9257-0fb5e77b4895">4</Workweek>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705D4FA-B02C-4F79-B32A-9AEA7075853B}"/>
</file>

<file path=customXml/itemProps2.xml><?xml version="1.0" encoding="utf-8"?>
<ds:datastoreItem xmlns:ds="http://schemas.openxmlformats.org/officeDocument/2006/customXml" ds:itemID="{7E1FB35B-D0FD-420D-B7E9-BC43C25A6A68}"/>
</file>

<file path=customXml/itemProps3.xml><?xml version="1.0" encoding="utf-8"?>
<ds:datastoreItem xmlns:ds="http://schemas.openxmlformats.org/officeDocument/2006/customXml" ds:itemID="{EA0C77A8-CCAB-4965-B151-113C07840FBA}"/>
</file>

<file path=customXml/itemProps4.xml><?xml version="1.0" encoding="utf-8"?>
<ds:datastoreItem xmlns:ds="http://schemas.openxmlformats.org/officeDocument/2006/customXml" ds:itemID="{7E1FB35B-D0FD-420D-B7E9-BC43C25A6A6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13893</TotalTime>
  <Words>1049</Words>
  <Application>Microsoft Office PowerPoint</Application>
  <PresentationFormat>Widescreen</PresentationFormat>
  <Paragraphs>538</Paragraphs>
  <Slides>14</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14</vt:i4>
      </vt:variant>
    </vt:vector>
  </HeadingPairs>
  <TitlesOfParts>
    <vt:vector size="21" baseType="lpstr">
      <vt:lpstr>Arial</vt:lpstr>
      <vt:lpstr>Calibri</vt:lpstr>
      <vt:lpstr>Segoe UI</vt:lpstr>
      <vt:lpstr>Verdana</vt:lpstr>
      <vt:lpstr>Wingdings</vt:lpstr>
      <vt:lpstr>Micron Theme 2.0</vt:lpstr>
      <vt:lpstr>CPG Theme 2.0</vt:lpstr>
      <vt:lpstr>0173982 SR71B</vt:lpstr>
      <vt:lpstr>Summary</vt:lpstr>
      <vt:lpstr>Distributions 1us</vt:lpstr>
      <vt:lpstr>Vt Medians + Vt shift</vt:lpstr>
      <vt:lpstr>Median drift 1us-10s @85C  (128k cycles)</vt:lpstr>
      <vt:lpstr>Long time drift</vt:lpstr>
      <vt:lpstr>Window &amp; sigma</vt:lpstr>
      <vt:lpstr>Projected window @3.54 sigma</vt:lpstr>
      <vt:lpstr>Positive / Negative reading comparison</vt:lpstr>
      <vt:lpstr>Median Vt comparison</vt:lpstr>
      <vt:lpstr>1us10s Drift comparison</vt:lpstr>
      <vt:lpstr>Projected window @3.54 sigma comparison</vt:lpstr>
      <vt:lpstr>Conclusions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Mattia Robustelli (mrobuste)</dc:creator>
  <cp:lastModifiedBy>Mattia Robustelli (mrobuste)</cp:lastModifiedBy>
  <cp:revision>122</cp:revision>
  <cp:lastPrinted>2018-01-26T12:53:51Z</cp:lastPrinted>
  <dcterms:created xsi:type="dcterms:W3CDTF">2017-11-20T07:57:13Z</dcterms:created>
  <dcterms:modified xsi:type="dcterms:W3CDTF">2018-02-02T09:17:44Z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ocset_NoMedatataSyncRequired">
    <vt:lpwstr>False</vt:lpwstr>
  </property>
  <property fmtid="{D5CDD505-2E9C-101B-9397-08002B2CF9AE}" pid="4" name="_dlc_DocIdItemGuid">
    <vt:lpwstr>855584af-b3a7-4921-a33d-e29f0cec6bc0</vt:lpwstr>
  </property>
  <property fmtid="{D5CDD505-2E9C-101B-9397-08002B2CF9AE}" pid="5" name="CRCTerms">
    <vt:lpwstr>26;#Corporate PPTX Template|ba00464a-8f52-4532-b736-ef3f974243a8;#4;#PowerPoint|6c7a520c-04b4-4b96-af69-09fa2e87f67a</vt:lpwstr>
  </property>
</Properties>
</file>