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Override1.xml" ContentType="application/vnd.openxmlformats-officedocument.themeOverrid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8" r:id="rId1"/>
  </p:sldMasterIdLst>
  <p:notesMasterIdLst>
    <p:notesMasterId r:id="rId21"/>
  </p:notesMasterIdLst>
  <p:sldIdLst>
    <p:sldId id="300" r:id="rId2"/>
    <p:sldId id="352" r:id="rId3"/>
    <p:sldId id="347" r:id="rId4"/>
    <p:sldId id="363" r:id="rId5"/>
    <p:sldId id="364" r:id="rId6"/>
    <p:sldId id="353" r:id="rId7"/>
    <p:sldId id="365" r:id="rId8"/>
    <p:sldId id="359" r:id="rId9"/>
    <p:sldId id="360" r:id="rId10"/>
    <p:sldId id="357" r:id="rId11"/>
    <p:sldId id="358" r:id="rId12"/>
    <p:sldId id="354" r:id="rId13"/>
    <p:sldId id="361" r:id="rId14"/>
    <p:sldId id="362" r:id="rId15"/>
    <p:sldId id="355" r:id="rId16"/>
    <p:sldId id="348" r:id="rId17"/>
    <p:sldId id="356" r:id="rId18"/>
    <p:sldId id="349" r:id="rId19"/>
    <p:sldId id="289"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userDrawn="1">
          <p15:clr>
            <a:srgbClr val="A4A3A4"/>
          </p15:clr>
        </p15:guide>
        <p15:guide id="2" pos="72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4FF"/>
    <a:srgbClr val="00A7E0"/>
    <a:srgbClr val="CC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F27E11B-363D-4B25-BB3B-9A34365119B0}" styleName="Custom Table Style 1">
    <a:tblBg>
      <a:effect>
        <a:effectLst/>
      </a:effect>
    </a:tblBg>
    <a:wholeTbl>
      <a:tcTxStyle b="off" i="off">
        <a:fontRef idx="minor"/>
        <a:schemeClr val="tx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lastCol>
      <a:tcTxStyle b="on" i="off">
        <a:fontRef idx="minor"/>
        <a:schemeClr val="tx1"/>
      </a:tcTxStyle>
      <a:tcStyle>
        <a:tcBdr/>
        <a:fill>
          <a:noFill/>
        </a:fill>
      </a:tcStyle>
    </a:lastCol>
    <a:firstCol>
      <a:tcTxStyle b="on" i="off">
        <a:fontRef idx="minor"/>
        <a:schemeClr val="tx1"/>
      </a:tcTxStyle>
      <a:tcStyle>
        <a:tcBdr/>
        <a:fill>
          <a:noFill/>
        </a:fill>
      </a:tcStyle>
    </a:firstCol>
    <a:lastRow>
      <a:tcTxStyle b="on" i="off">
        <a:fontRef idx="minor"/>
        <a:schemeClr val="tx1"/>
      </a:tcTxStyle>
      <a:tcStyle>
        <a:tcBdr/>
        <a:fill>
          <a:noFill/>
        </a:fill>
      </a:tcStyle>
    </a:lastRow>
    <a:seCell>
      <a:tcTxStyle b="off" i="off">
        <a:fontRef idx="minor"/>
        <a:schemeClr val="tx1"/>
      </a:tcTxStyle>
      <a:tcStyle>
        <a:tcBdr/>
        <a:fill>
          <a:noFill/>
        </a:fill>
      </a:tcStyle>
    </a:seCell>
    <a:swCell>
      <a:tcTxStyle b="off" i="off">
        <a:fontRef idx="minor"/>
        <a:schemeClr val="tx1"/>
      </a:tcTxStyle>
      <a:tcStyle>
        <a:tcBdr/>
        <a:fill>
          <a:noFill/>
        </a:fill>
      </a:tcStyle>
    </a:swCell>
    <a:firstRow>
      <a:tcTxStyle b="on" i="off">
        <a:fontRef idx="minor"/>
        <a:schemeClr val="tx1"/>
      </a:tcTxStyle>
      <a:tcStyle>
        <a:tcBdr/>
        <a:fill>
          <a:noFill/>
        </a:fill>
      </a:tcStyle>
    </a:firstRow>
  </a:tblStyle>
  <a:tblStyle styleId="{88BDCA17-38FB-464D-A60A-9A9724F0CD2D}" styleName="Micron Table Style">
    <a:tblBg>
      <a:effect>
        <a:effectLst/>
      </a:effect>
    </a:tblBg>
    <a:wholeTbl>
      <a:tcTxStyle b="off" i="off">
        <a:fontRef idx="major"/>
        <a:schemeClr val="lt1"/>
      </a:tcTxStyle>
      <a:tcStyle>
        <a:tcBdr>
          <a:left>
            <a:ln>
              <a:noFill/>
            </a:ln>
          </a:left>
          <a:right>
            <a:ln>
              <a:noFill/>
            </a:ln>
          </a:right>
          <a:top>
            <a:ln>
              <a:noFill/>
            </a:ln>
          </a:top>
          <a:bottom>
            <a:ln w="16933" cap="flat" cmpd="sng" algn="ctr">
              <a:solidFill>
                <a:srgbClr val="58595B"/>
              </a:solidFill>
              <a:prstDash val="solid"/>
            </a:ln>
          </a:bottom>
          <a:insideH>
            <a:ln>
              <a:noFill/>
            </a:ln>
          </a:insideH>
          <a:insideV>
            <a:ln>
              <a:noFill/>
            </a:ln>
          </a:insideV>
          <a:tl2br>
            <a:ln>
              <a:noFill/>
            </a:ln>
          </a:tl2br>
          <a:tr2bl>
            <a:ln>
              <a:noFill/>
            </a:ln>
          </a:tr2bl>
        </a:tcBdr>
        <a:fill>
          <a:solidFill>
            <a:schemeClr val="lt1"/>
          </a:solidFill>
        </a:fill>
      </a:tcStyle>
    </a:wholeTbl>
    <a:band1H>
      <a:tcTxStyle b="off" i="off">
        <a:fontRef idx="major"/>
        <a:srgbClr val="58595B"/>
      </a:tcTxStyle>
      <a:tcStyle>
        <a:tcBdr/>
        <a:fill>
          <a:solidFill>
            <a:srgbClr val="DDDEDE"/>
          </a:solidFill>
        </a:fill>
      </a:tcStyle>
    </a:band1H>
    <a:band2H>
      <a:tcTxStyle b="off" i="off">
        <a:fontRef idx="major"/>
        <a:srgbClr val="58595B"/>
      </a:tcTxStyle>
      <a:tcStyle>
        <a:tcBdr/>
        <a:fill>
          <a:solidFill>
            <a:srgbClr val="F2F2F2"/>
          </a:solidFill>
        </a:fill>
      </a:tcStyle>
    </a:band2H>
    <a:firstRow>
      <a:tcTxStyle b="on" i="off">
        <a:fontRef idx="major"/>
        <a:schemeClr val="lt1"/>
      </a:tcTxStyle>
      <a:tcStyle>
        <a:tcBdr/>
        <a:fill>
          <a:solidFill>
            <a:srgbClr val="0077C8"/>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81" autoAdjust="0"/>
  </p:normalViewPr>
  <p:slideViewPr>
    <p:cSldViewPr snapToGrid="0">
      <p:cViewPr varScale="1">
        <p:scale>
          <a:sx n="76" d="100"/>
          <a:sy n="76" d="100"/>
        </p:scale>
        <p:origin x="162" y="726"/>
      </p:cViewPr>
      <p:guideLst>
        <p:guide orient="horz" pos="1176"/>
        <p:guide pos="7282"/>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0669C-9E7F-40B6-AA24-95609E538717}" type="datetimeFigureOut">
              <a:rPr lang="en-US" smtClean="0"/>
              <a:t>1/18/2018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B81C-4B36-428D-A864-260E234998BA}" type="slidenum">
              <a:rPr lang="en-US" smtClean="0"/>
              <a:t>‹#›</a:t>
            </a:fld>
            <a:endParaRPr lang="en-US"/>
          </a:p>
        </p:txBody>
      </p:sp>
    </p:spTree>
    <p:extLst>
      <p:ext uri="{BB962C8B-B14F-4D97-AF65-F5344CB8AC3E}">
        <p14:creationId xmlns:p14="http://schemas.microsoft.com/office/powerpoint/2010/main" val="164961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02" y="721257"/>
            <a:ext cx="6694311" cy="1734724"/>
          </a:xfrm>
        </p:spPr>
        <p:txBody>
          <a:bodyPr>
            <a:normAutofit/>
          </a:bodyPr>
          <a:lstStyle>
            <a:lvl1pPr algn="l">
              <a:defRPr lang="en-US" sz="4800" b="1" kern="1200" baseline="0" dirty="0">
                <a:solidFill>
                  <a:schemeClr val="bg1"/>
                </a:solidFill>
                <a:latin typeface="Segoe UI" panose="020B0502040204020203" pitchFamily="34" charset="0"/>
                <a:ea typeface="+mn-ea"/>
                <a:cs typeface="Segoe UI" panose="020B0502040204020203" pitchFamily="34" charset="0"/>
              </a:defRPr>
            </a:lvl1pPr>
          </a:lstStyle>
          <a:p>
            <a:r>
              <a:rPr lang="en-US" dirty="0"/>
              <a:t>Title of Presentation:</a:t>
            </a:r>
            <a:br>
              <a:rPr lang="en-US" dirty="0"/>
            </a:br>
            <a:r>
              <a:rPr lang="en-US" dirty="0"/>
              <a:t>Should fill two lines</a:t>
            </a:r>
          </a:p>
        </p:txBody>
      </p:sp>
      <p:sp>
        <p:nvSpPr>
          <p:cNvPr id="32" name="Text Placeholder 17"/>
          <p:cNvSpPr>
            <a:spLocks noGrp="1"/>
          </p:cNvSpPr>
          <p:nvPr>
            <p:ph type="body" sz="quarter" idx="10" hasCustomPrompt="1"/>
          </p:nvPr>
        </p:nvSpPr>
        <p:spPr>
          <a:xfrm>
            <a:off x="962902" y="2889332"/>
            <a:ext cx="6694311" cy="762000"/>
          </a:xfrm>
        </p:spPr>
        <p:txBody>
          <a:bodyPr>
            <a:normAutofit/>
          </a:bodyPr>
          <a:lstStyle>
            <a:lvl1pPr marL="0" indent="0" algn="l">
              <a:buNone/>
              <a:defRPr lang="en-US" sz="3600" kern="1200" dirty="0">
                <a:solidFill>
                  <a:schemeClr val="bg1"/>
                </a:solidFill>
                <a:latin typeface="Segoe UI" panose="020B0502040204020203" pitchFamily="34" charset="0"/>
                <a:ea typeface="+mn-ea"/>
                <a:cs typeface="Segoe UI" panose="020B0502040204020203" pitchFamily="34" charset="0"/>
              </a:defRPr>
            </a:lvl1pPr>
          </a:lstStyle>
          <a:p>
            <a:pPr lvl="0"/>
            <a:r>
              <a:rPr lang="en-US" dirty="0"/>
              <a:t>Subtitle, only one line</a:t>
            </a:r>
          </a:p>
        </p:txBody>
      </p:sp>
      <p:sp>
        <p:nvSpPr>
          <p:cNvPr id="33" name="Text Placeholder 16"/>
          <p:cNvSpPr>
            <a:spLocks noGrp="1"/>
          </p:cNvSpPr>
          <p:nvPr>
            <p:ph type="body" sz="quarter" idx="12" hasCustomPrompt="1"/>
          </p:nvPr>
        </p:nvSpPr>
        <p:spPr>
          <a:xfrm>
            <a:off x="962902" y="3651332"/>
            <a:ext cx="6694311" cy="1104817"/>
          </a:xfrm>
        </p:spPr>
        <p:txBody>
          <a:bodyPr/>
          <a:lstStyle>
            <a:lvl1pPr marL="0" indent="0" algn="l">
              <a:buNone/>
              <a:defRPr i="1">
                <a:solidFill>
                  <a:schemeClr val="bg1"/>
                </a:solidFill>
              </a:defRPr>
            </a:lvl1pPr>
          </a:lstStyle>
          <a:p>
            <a:pPr lvl="0"/>
            <a:r>
              <a:rPr lang="en-US" dirty="0"/>
              <a:t>Speaker name</a:t>
            </a:r>
            <a:br>
              <a:rPr lang="en-US" dirty="0"/>
            </a:br>
            <a:r>
              <a:rPr lang="en-US" dirty="0"/>
              <a:t>and title</a:t>
            </a:r>
          </a:p>
        </p:txBody>
      </p:sp>
      <p:sp>
        <p:nvSpPr>
          <p:cNvPr id="41" name="TextBox 40"/>
          <p:cNvSpPr txBox="1"/>
          <p:nvPr/>
        </p:nvSpPr>
        <p:spPr bwMode="gray">
          <a:xfrm>
            <a:off x="970345" y="5755156"/>
            <a:ext cx="4944318" cy="738664"/>
          </a:xfrm>
          <a:prstGeom prst="rect">
            <a:avLst/>
          </a:prstGeom>
          <a:noFill/>
        </p:spPr>
        <p:txBody>
          <a:bodyPr wrap="square" lIns="0" tIns="0" rIns="0" bIns="0" rtlCol="0" anchor="b" anchorCtr="0">
            <a:spAutoFit/>
          </a:bodyPr>
          <a:lstStyle/>
          <a:p>
            <a:pPr marL="0" algn="l" defTabSz="1219110" rtl="0" eaLnBrk="1" latinLnBrk="0" hangingPunct="1"/>
            <a:r>
              <a:rPr lang="en-US" sz="800" kern="1200" dirty="0">
                <a:solidFill>
                  <a:schemeClr val="bg1"/>
                </a:solidFill>
                <a:latin typeface="Segoe UI" panose="020B0502040204020203" pitchFamily="34" charset="0"/>
                <a:ea typeface="+mn-ea"/>
                <a:cs typeface="Segoe UI" panose="020B0502040204020203" pitchFamily="34" charset="0"/>
              </a:rPr>
              <a:t>©2016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a:t>
            </a:r>
          </a:p>
        </p:txBody>
      </p:sp>
      <p:grpSp>
        <p:nvGrpSpPr>
          <p:cNvPr id="42" name="Group 41"/>
          <p:cNvGrpSpPr/>
          <p:nvPr/>
        </p:nvGrpSpPr>
        <p:grpSpPr>
          <a:xfrm>
            <a:off x="7589330" y="5509552"/>
            <a:ext cx="4141515" cy="1157119"/>
            <a:chOff x="5930901" y="4179887"/>
            <a:chExt cx="2727324" cy="762001"/>
          </a:xfrm>
          <a:solidFill>
            <a:schemeClr val="bg1"/>
          </a:solidFill>
        </p:grpSpPr>
        <p:sp>
          <p:nvSpPr>
            <p:cNvPr id="43" name="Freeform 5"/>
            <p:cNvSpPr>
              <a:spLocks/>
            </p:cNvSpPr>
            <p:nvPr/>
          </p:nvSpPr>
          <p:spPr bwMode="auto">
            <a:xfrm>
              <a:off x="7002463" y="4456113"/>
              <a:ext cx="390525" cy="330200"/>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6"/>
            <p:cNvSpPr>
              <a:spLocks noEditPoints="1"/>
            </p:cNvSpPr>
            <p:nvPr/>
          </p:nvSpPr>
          <p:spPr bwMode="auto">
            <a:xfrm>
              <a:off x="7696200" y="4456113"/>
              <a:ext cx="461962" cy="330200"/>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7"/>
            <p:cNvSpPr>
              <a:spLocks/>
            </p:cNvSpPr>
            <p:nvPr/>
          </p:nvSpPr>
          <p:spPr bwMode="auto">
            <a:xfrm>
              <a:off x="8207375" y="4449763"/>
              <a:ext cx="336550" cy="328613"/>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Rectangle 8"/>
            <p:cNvSpPr>
              <a:spLocks noChangeArrowheads="1"/>
            </p:cNvSpPr>
            <p:nvPr/>
          </p:nvSpPr>
          <p:spPr bwMode="auto">
            <a:xfrm>
              <a:off x="6837363" y="4464050"/>
              <a:ext cx="112712" cy="3143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9"/>
            <p:cNvSpPr>
              <a:spLocks/>
            </p:cNvSpPr>
            <p:nvPr/>
          </p:nvSpPr>
          <p:spPr bwMode="auto">
            <a:xfrm>
              <a:off x="7446963" y="4457700"/>
              <a:ext cx="236537" cy="32067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0"/>
            <p:cNvSpPr>
              <a:spLocks/>
            </p:cNvSpPr>
            <p:nvPr/>
          </p:nvSpPr>
          <p:spPr bwMode="auto">
            <a:xfrm>
              <a:off x="6397625" y="4179887"/>
              <a:ext cx="519112" cy="622300"/>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1"/>
            <p:cNvSpPr>
              <a:spLocks/>
            </p:cNvSpPr>
            <p:nvPr/>
          </p:nvSpPr>
          <p:spPr bwMode="auto">
            <a:xfrm>
              <a:off x="5930901" y="4330700"/>
              <a:ext cx="798512" cy="611188"/>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2"/>
            <p:cNvSpPr>
              <a:spLocks noEditPoints="1"/>
            </p:cNvSpPr>
            <p:nvPr/>
          </p:nvSpPr>
          <p:spPr bwMode="auto">
            <a:xfrm>
              <a:off x="8593138" y="4449763"/>
              <a:ext cx="65087" cy="6350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19" name="Group 5"/>
          <p:cNvGrpSpPr>
            <a:grpSpLocks noChangeAspect="1"/>
          </p:cNvGrpSpPr>
          <p:nvPr userDrawn="1"/>
        </p:nvGrpSpPr>
        <p:grpSpPr bwMode="auto">
          <a:xfrm>
            <a:off x="970345" y="2642062"/>
            <a:ext cx="11281834" cy="40216"/>
            <a:chOff x="2437" y="1611"/>
            <a:chExt cx="5330" cy="19"/>
          </a:xfrm>
        </p:grpSpPr>
        <p:sp>
          <p:nvSpPr>
            <p:cNvPr id="21" name="Oval 20"/>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chemeClr val="bg2"/>
                </a:solidFill>
              </a:endParaRPr>
            </a:p>
          </p:txBody>
        </p:sp>
        <p:sp>
          <p:nvSpPr>
            <p:cNvPr id="22" name="Line 7"/>
            <p:cNvSpPr>
              <a:spLocks noChangeShapeType="1"/>
            </p:cNvSpPr>
            <p:nvPr/>
          </p:nvSpPr>
          <p:spPr bwMode="auto">
            <a:xfrm>
              <a:off x="2456" y="1620"/>
              <a:ext cx="5311"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chemeClr val="bg2"/>
                </a:solidFill>
              </a:endParaRPr>
            </a:p>
          </p:txBody>
        </p:sp>
      </p:grpSp>
      <p:sp>
        <p:nvSpPr>
          <p:cNvPr id="18" name="TextBox 17"/>
          <p:cNvSpPr txBox="1"/>
          <p:nvPr userDrawn="1"/>
        </p:nvSpPr>
        <p:spPr>
          <a:xfrm>
            <a:off x="-1452880" y="6119336"/>
            <a:ext cx="121694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Slide</a:t>
            </a:r>
          </a:p>
          <a:p>
            <a:pPr algn="r"/>
            <a:r>
              <a:rPr lang="en-US" sz="1200" dirty="0">
                <a:solidFill>
                  <a:schemeClr val="tx2"/>
                </a:solidFill>
                <a:latin typeface="Segoe UI" panose="020B0502040204020203" pitchFamily="34" charset="0"/>
                <a:cs typeface="Segoe UI" panose="020B0502040204020203" pitchFamily="34" charset="0"/>
              </a:rPr>
              <a:t>Primary design for the first slide in the deck.</a:t>
            </a:r>
          </a:p>
        </p:txBody>
      </p:sp>
      <p:sp>
        <p:nvSpPr>
          <p:cNvPr id="35"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p:txBody>
      </p:sp>
      <p:sp>
        <p:nvSpPr>
          <p:cNvPr id="23"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18, 2018</a:t>
            </a:fld>
            <a:endParaRPr dirty="0"/>
          </a:p>
        </p:txBody>
      </p:sp>
      <p:sp>
        <p:nvSpPr>
          <p:cNvPr id="24"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5"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931651484"/>
      </p:ext>
    </p:extLst>
  </p:cSld>
  <p:clrMapOvr>
    <a:masterClrMapping/>
  </p:clrMapOvr>
  <p:extLst mod="1">
    <p:ext uri="{DCECCB84-F9BA-43D5-87BE-67443E8EF086}">
      <p15:sldGuideLst xmlns:p15="http://schemas.microsoft.com/office/powerpoint/2012/main">
        <p15:guide id="1" orient="horz" pos="4056"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hoto with Right Text">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181600" y="0"/>
            <a:ext cx="7010400" cy="6858000"/>
          </a:xfrm>
          <a:gradFill>
            <a:gsLst>
              <a:gs pos="20000">
                <a:schemeClr val="tx2"/>
              </a:gs>
              <a:gs pos="100000">
                <a:schemeClr val="tx2">
                  <a:alpha val="0"/>
                </a:schemeClr>
              </a:gs>
            </a:gsLst>
            <a:lin ang="10800000" scaled="0"/>
          </a:gradFill>
        </p:spPr>
        <p:txBody>
          <a:bodyPr lIns="0" tIns="914400" rIns="914400"/>
          <a:lstStyle>
            <a:lvl1pPr marL="0" indent="0" algn="r">
              <a:spcBef>
                <a:spcPts val="2400"/>
              </a:spcBef>
              <a:spcAft>
                <a:spcPts val="0"/>
              </a:spcAft>
              <a:buNone/>
              <a:defRPr b="1">
                <a:solidFill>
                  <a:schemeClr val="bg1"/>
                </a:solidFill>
              </a:defRPr>
            </a:lvl1pPr>
          </a:lstStyle>
          <a:p>
            <a:pPr lvl="0"/>
            <a:r>
              <a:rPr lang="en-US" dirty="0"/>
              <a:t>Simple text over photo</a:t>
            </a:r>
          </a:p>
        </p:txBody>
      </p:sp>
      <p:sp>
        <p:nvSpPr>
          <p:cNvPr id="6" name="TextBox 5"/>
          <p:cNvSpPr txBox="1"/>
          <p:nvPr userDrawn="1"/>
        </p:nvSpPr>
        <p:spPr>
          <a:xfrm>
            <a:off x="-1635760" y="5934670"/>
            <a:ext cx="1399820" cy="923330"/>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Full Photo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with Right Text</a:t>
            </a:r>
          </a:p>
          <a:p>
            <a:pPr algn="r"/>
            <a:r>
              <a:rPr lang="en-US" sz="1200" dirty="0">
                <a:solidFill>
                  <a:schemeClr val="tx2"/>
                </a:solidFill>
                <a:latin typeface="Segoe UI" panose="020B0502040204020203" pitchFamily="34" charset="0"/>
                <a:cs typeface="Segoe UI" panose="020B0502040204020203" pitchFamily="34" charset="0"/>
              </a:rPr>
              <a:t>For integrating right-side text and photos.</a:t>
            </a:r>
          </a:p>
        </p:txBody>
      </p:sp>
      <p:sp>
        <p:nvSpPr>
          <p:cNvPr id="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5"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18, 2018</a:t>
            </a:fld>
            <a:endParaRPr dirty="0"/>
          </a:p>
        </p:txBody>
      </p:sp>
      <p:sp>
        <p:nvSpPr>
          <p:cNvPr id="7"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8"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29443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ue Segue ">
    <p:bg>
      <p:bgPr>
        <a:solidFill>
          <a:schemeClr val="accent1"/>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927105" y="2044701"/>
            <a:ext cx="10784609" cy="1773428"/>
          </a:xfrm>
        </p:spPr>
        <p:txBody>
          <a:bodyPr>
            <a:normAutofit/>
          </a:bodyPr>
          <a:lstStyle>
            <a:lvl1pPr>
              <a:defRPr lang="en-US" sz="4800" b="1" kern="1200" baseline="0" dirty="0">
                <a:solidFill>
                  <a:schemeClr val="bg1"/>
                </a:solidFill>
                <a:latin typeface="Segoe UI" panose="020B0502040204020203" pitchFamily="34" charset="0"/>
                <a:ea typeface="+mn-ea"/>
                <a:cs typeface="Segoe UI" panose="020B0502040204020203" pitchFamily="34" charset="0"/>
              </a:defRPr>
            </a:lvl1pPr>
          </a:lstStyle>
          <a:p>
            <a:r>
              <a:rPr lang="en-US" dirty="0"/>
              <a:t>Click to Edit Segue Title</a:t>
            </a:r>
          </a:p>
        </p:txBody>
      </p:sp>
      <p:grpSp>
        <p:nvGrpSpPr>
          <p:cNvPr id="19" name="Group 5"/>
          <p:cNvGrpSpPr>
            <a:grpSpLocks noChangeAspect="1"/>
          </p:cNvGrpSpPr>
          <p:nvPr userDrawn="1"/>
        </p:nvGrpSpPr>
        <p:grpSpPr bwMode="auto">
          <a:xfrm>
            <a:off x="514473" y="4036866"/>
            <a:ext cx="11677651" cy="40216"/>
            <a:chOff x="2437" y="1611"/>
            <a:chExt cx="5517" cy="19"/>
          </a:xfrm>
        </p:grpSpPr>
        <p:sp>
          <p:nvSpPr>
            <p:cNvPr id="21" name="Oval 20"/>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6" name="Line 7"/>
            <p:cNvSpPr>
              <a:spLocks noChangeShapeType="1"/>
            </p:cNvSpPr>
            <p:nvPr/>
          </p:nvSpPr>
          <p:spPr bwMode="auto">
            <a:xfrm>
              <a:off x="2456" y="1620"/>
              <a:ext cx="5498"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27" name="AutoShape 3"/>
          <p:cNvSpPr>
            <a:spLocks noChangeAspect="1" noChangeArrowheads="1" noTextEdit="1"/>
          </p:cNvSpPr>
          <p:nvPr userDrawn="1"/>
        </p:nvSpPr>
        <p:spPr bwMode="auto">
          <a:xfrm>
            <a:off x="10563226" y="6362700"/>
            <a:ext cx="116681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 name="Group 27"/>
          <p:cNvGrpSpPr/>
          <p:nvPr userDrawn="1"/>
        </p:nvGrpSpPr>
        <p:grpSpPr>
          <a:xfrm>
            <a:off x="10550526" y="6351589"/>
            <a:ext cx="1179513" cy="330201"/>
            <a:chOff x="10550525" y="6351587"/>
            <a:chExt cx="1179513" cy="330201"/>
          </a:xfrm>
        </p:grpSpPr>
        <p:sp>
          <p:nvSpPr>
            <p:cNvPr id="29" name="Freeform 28"/>
            <p:cNvSpPr>
              <a:spLocks/>
            </p:cNvSpPr>
            <p:nvPr userDrawn="1"/>
          </p:nvSpPr>
          <p:spPr bwMode="auto">
            <a:xfrm>
              <a:off x="11014075" y="6470650"/>
              <a:ext cx="168275" cy="144463"/>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0" name="Freeform 29"/>
            <p:cNvSpPr>
              <a:spLocks noEditPoints="1"/>
            </p:cNvSpPr>
            <p:nvPr userDrawn="1"/>
          </p:nvSpPr>
          <p:spPr bwMode="auto">
            <a:xfrm>
              <a:off x="11314113" y="6470650"/>
              <a:ext cx="200025" cy="144463"/>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1" name="Freeform 7"/>
            <p:cNvSpPr>
              <a:spLocks/>
            </p:cNvSpPr>
            <p:nvPr userDrawn="1"/>
          </p:nvSpPr>
          <p:spPr bwMode="auto">
            <a:xfrm>
              <a:off x="11534775" y="6467475"/>
              <a:ext cx="146050" cy="142875"/>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2" name="Rectangle 8"/>
            <p:cNvSpPr>
              <a:spLocks noChangeArrowheads="1"/>
            </p:cNvSpPr>
            <p:nvPr userDrawn="1"/>
          </p:nvSpPr>
          <p:spPr bwMode="auto">
            <a:xfrm>
              <a:off x="10942638" y="6473825"/>
              <a:ext cx="47625" cy="1365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3" name="Freeform 9"/>
            <p:cNvSpPr>
              <a:spLocks/>
            </p:cNvSpPr>
            <p:nvPr userDrawn="1"/>
          </p:nvSpPr>
          <p:spPr bwMode="auto">
            <a:xfrm>
              <a:off x="11206163" y="6472238"/>
              <a:ext cx="101600" cy="138113"/>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4" name="Freeform 10"/>
            <p:cNvSpPr>
              <a:spLocks/>
            </p:cNvSpPr>
            <p:nvPr userDrawn="1"/>
          </p:nvSpPr>
          <p:spPr bwMode="auto">
            <a:xfrm>
              <a:off x="10752138" y="6351587"/>
              <a:ext cx="225425" cy="26987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5" name="Freeform 11"/>
            <p:cNvSpPr>
              <a:spLocks/>
            </p:cNvSpPr>
            <p:nvPr userDrawn="1"/>
          </p:nvSpPr>
          <p:spPr bwMode="auto">
            <a:xfrm>
              <a:off x="10550525" y="6416675"/>
              <a:ext cx="344488" cy="265113"/>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6" name="Freeform 12"/>
            <p:cNvSpPr>
              <a:spLocks noEditPoints="1"/>
            </p:cNvSpPr>
            <p:nvPr userDrawn="1"/>
          </p:nvSpPr>
          <p:spPr bwMode="auto">
            <a:xfrm>
              <a:off x="11701463" y="6467475"/>
              <a:ext cx="28575" cy="28575"/>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24" name="TextBox 2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Blue Segue </a:t>
            </a:r>
          </a:p>
        </p:txBody>
      </p:sp>
      <p:sp>
        <p:nvSpPr>
          <p:cNvPr id="38"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0"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18, 2018</a:t>
            </a:fld>
            <a:endParaRPr dirty="0"/>
          </a:p>
        </p:txBody>
      </p:sp>
      <p:sp>
        <p:nvSpPr>
          <p:cNvPr id="2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45325331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ite Seg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7105" y="2044701"/>
            <a:ext cx="10784609" cy="1773428"/>
          </a:xfrm>
        </p:spPr>
        <p:txBody>
          <a:bodyPr>
            <a:normAutofit/>
          </a:bodyPr>
          <a:lstStyle>
            <a:lvl1pPr>
              <a:defRPr lang="en-US" sz="4800" b="1" kern="1200" baseline="0" dirty="0">
                <a:solidFill>
                  <a:schemeClr val="tx1"/>
                </a:solidFill>
                <a:latin typeface="Segoe UI" panose="020B0502040204020203" pitchFamily="34" charset="0"/>
                <a:ea typeface="+mn-ea"/>
                <a:cs typeface="Segoe UI" panose="020B0502040204020203" pitchFamily="34" charset="0"/>
              </a:defRPr>
            </a:lvl1pPr>
          </a:lstStyle>
          <a:p>
            <a:r>
              <a:rPr lang="en-US" dirty="0"/>
              <a:t>Click to Edit Segue Title</a:t>
            </a:r>
          </a:p>
        </p:txBody>
      </p:sp>
      <p:grpSp>
        <p:nvGrpSpPr>
          <p:cNvPr id="22" name="Group 5"/>
          <p:cNvGrpSpPr>
            <a:grpSpLocks noChangeAspect="1"/>
          </p:cNvGrpSpPr>
          <p:nvPr/>
        </p:nvGrpSpPr>
        <p:grpSpPr bwMode="auto">
          <a:xfrm>
            <a:off x="514473" y="4036846"/>
            <a:ext cx="11677651" cy="44449"/>
            <a:chOff x="2437" y="1611"/>
            <a:chExt cx="5517" cy="21"/>
          </a:xfrm>
        </p:grpSpPr>
        <p:sp>
          <p:nvSpPr>
            <p:cNvPr id="23" name="AutoShape 4"/>
            <p:cNvSpPr>
              <a:spLocks noChangeAspect="1" noChangeArrowheads="1" noTextEdit="1"/>
            </p:cNvSpPr>
            <p:nvPr/>
          </p:nvSpPr>
          <p:spPr bwMode="auto">
            <a:xfrm>
              <a:off x="2437" y="1611"/>
              <a:ext cx="886"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 name="Oval 23"/>
            <p:cNvSpPr>
              <a:spLocks noChangeArrowheads="1"/>
            </p:cNvSpPr>
            <p:nvPr/>
          </p:nvSpPr>
          <p:spPr bwMode="auto">
            <a:xfrm>
              <a:off x="2437" y="1611"/>
              <a:ext cx="19" cy="19"/>
            </a:xfrm>
            <a:prstGeom prst="ellipse">
              <a:avLst/>
            </a:prstGeom>
            <a:noFill/>
            <a:ln w="793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5" name="Line 7"/>
            <p:cNvSpPr>
              <a:spLocks noChangeShapeType="1"/>
            </p:cNvSpPr>
            <p:nvPr/>
          </p:nvSpPr>
          <p:spPr bwMode="auto">
            <a:xfrm>
              <a:off x="2456" y="1620"/>
              <a:ext cx="5498" cy="0"/>
            </a:xfrm>
            <a:prstGeom prst="line">
              <a:avLst/>
            </a:prstGeom>
            <a:noFill/>
            <a:ln w="793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5" name="AutoShape 3"/>
          <p:cNvSpPr>
            <a:spLocks noChangeAspect="1" noChangeArrowheads="1" noTextEdit="1"/>
          </p:cNvSpPr>
          <p:nvPr userDrawn="1"/>
        </p:nvSpPr>
        <p:spPr bwMode="auto">
          <a:xfrm>
            <a:off x="10563226" y="6362700"/>
            <a:ext cx="116681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5" name="Group 14"/>
          <p:cNvGrpSpPr/>
          <p:nvPr userDrawn="1"/>
        </p:nvGrpSpPr>
        <p:grpSpPr>
          <a:xfrm>
            <a:off x="10550526" y="6351589"/>
            <a:ext cx="1179513" cy="330201"/>
            <a:chOff x="10550525" y="6351587"/>
            <a:chExt cx="1179513" cy="330201"/>
          </a:xfrm>
          <a:solidFill>
            <a:schemeClr val="accent1"/>
          </a:solidFill>
        </p:grpSpPr>
        <p:sp>
          <p:nvSpPr>
            <p:cNvPr id="6" name="Freeform 5"/>
            <p:cNvSpPr>
              <a:spLocks/>
            </p:cNvSpPr>
            <p:nvPr userDrawn="1"/>
          </p:nvSpPr>
          <p:spPr bwMode="auto">
            <a:xfrm>
              <a:off x="11014075" y="6470650"/>
              <a:ext cx="168275" cy="144463"/>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Freeform 6"/>
            <p:cNvSpPr>
              <a:spLocks noEditPoints="1"/>
            </p:cNvSpPr>
            <p:nvPr userDrawn="1"/>
          </p:nvSpPr>
          <p:spPr bwMode="auto">
            <a:xfrm>
              <a:off x="11314113" y="6470650"/>
              <a:ext cx="200025" cy="144463"/>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7"/>
            <p:cNvSpPr>
              <a:spLocks/>
            </p:cNvSpPr>
            <p:nvPr userDrawn="1"/>
          </p:nvSpPr>
          <p:spPr bwMode="auto">
            <a:xfrm>
              <a:off x="11534775" y="6467475"/>
              <a:ext cx="146050" cy="142875"/>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8"/>
            <p:cNvSpPr>
              <a:spLocks noChangeArrowheads="1"/>
            </p:cNvSpPr>
            <p:nvPr userDrawn="1"/>
          </p:nvSpPr>
          <p:spPr bwMode="auto">
            <a:xfrm>
              <a:off x="10942638" y="6473825"/>
              <a:ext cx="47625" cy="1365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9"/>
            <p:cNvSpPr>
              <a:spLocks/>
            </p:cNvSpPr>
            <p:nvPr userDrawn="1"/>
          </p:nvSpPr>
          <p:spPr bwMode="auto">
            <a:xfrm>
              <a:off x="11206163" y="6472238"/>
              <a:ext cx="101600" cy="138113"/>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10"/>
            <p:cNvSpPr>
              <a:spLocks/>
            </p:cNvSpPr>
            <p:nvPr userDrawn="1"/>
          </p:nvSpPr>
          <p:spPr bwMode="auto">
            <a:xfrm>
              <a:off x="10752138" y="6351587"/>
              <a:ext cx="225425" cy="26987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Freeform 11"/>
            <p:cNvSpPr>
              <a:spLocks/>
            </p:cNvSpPr>
            <p:nvPr userDrawn="1"/>
          </p:nvSpPr>
          <p:spPr bwMode="auto">
            <a:xfrm>
              <a:off x="10550525" y="6416675"/>
              <a:ext cx="344488" cy="265113"/>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Freeform 12"/>
            <p:cNvSpPr>
              <a:spLocks noEditPoints="1"/>
            </p:cNvSpPr>
            <p:nvPr userDrawn="1"/>
          </p:nvSpPr>
          <p:spPr bwMode="auto">
            <a:xfrm>
              <a:off x="11701463" y="6467475"/>
              <a:ext cx="28575" cy="28575"/>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20" name="TextBox 19"/>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White Segue</a:t>
            </a:r>
            <a:endParaRPr lang="en-US" sz="1200" dirty="0">
              <a:solidFill>
                <a:schemeClr val="tx2"/>
              </a:solidFill>
              <a:latin typeface="Segoe UI" panose="020B0502040204020203" pitchFamily="34" charset="0"/>
              <a:cs typeface="Segoe UI" panose="020B0502040204020203" pitchFamily="34" charset="0"/>
            </a:endParaRPr>
          </a:p>
        </p:txBody>
      </p:sp>
      <p:sp>
        <p:nvSpPr>
          <p:cNvPr id="2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9"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18, 2018</a:t>
            </a:fld>
            <a:endParaRPr dirty="0"/>
          </a:p>
        </p:txBody>
      </p:sp>
      <p:sp>
        <p:nvSpPr>
          <p:cNvPr id="21"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6"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203482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ite Ending Slide">
    <p:spTree>
      <p:nvGrpSpPr>
        <p:cNvPr id="1" name=""/>
        <p:cNvGrpSpPr/>
        <p:nvPr/>
      </p:nvGrpSpPr>
      <p:grpSpPr>
        <a:xfrm>
          <a:off x="0" y="0"/>
          <a:ext cx="0" cy="0"/>
          <a:chOff x="0" y="0"/>
          <a:chExt cx="0" cy="0"/>
        </a:xfrm>
      </p:grpSpPr>
      <p:grpSp>
        <p:nvGrpSpPr>
          <p:cNvPr id="3" name="Group 2"/>
          <p:cNvGrpSpPr>
            <a:grpSpLocks noChangeAspect="1"/>
          </p:cNvGrpSpPr>
          <p:nvPr/>
        </p:nvGrpSpPr>
        <p:grpSpPr bwMode="auto">
          <a:xfrm>
            <a:off x="443680" y="3660990"/>
            <a:ext cx="2296584" cy="40216"/>
            <a:chOff x="2437" y="1611"/>
            <a:chExt cx="1085" cy="19"/>
          </a:xfrm>
        </p:grpSpPr>
        <p:sp>
          <p:nvSpPr>
            <p:cNvPr id="5" name="Oval 4"/>
            <p:cNvSpPr>
              <a:spLocks noChangeArrowheads="1"/>
            </p:cNvSpPr>
            <p:nvPr/>
          </p:nvSpPr>
          <p:spPr bwMode="auto">
            <a:xfrm>
              <a:off x="2437" y="1611"/>
              <a:ext cx="19" cy="19"/>
            </a:xfrm>
            <a:prstGeom prst="ellipse">
              <a:avLst/>
            </a:prstGeom>
            <a:noFill/>
            <a:ln w="7938" cap="flat">
              <a:solidFill>
                <a:srgbClr val="5859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6" name="Line 7"/>
            <p:cNvSpPr>
              <a:spLocks noChangeShapeType="1"/>
            </p:cNvSpPr>
            <p:nvPr/>
          </p:nvSpPr>
          <p:spPr bwMode="auto">
            <a:xfrm>
              <a:off x="2456" y="1620"/>
              <a:ext cx="1066" cy="0"/>
            </a:xfrm>
            <a:prstGeom prst="line">
              <a:avLst/>
            </a:prstGeom>
            <a:noFill/>
            <a:ln w="7938" cap="flat">
              <a:solidFill>
                <a:srgbClr val="5859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531" y="2567498"/>
            <a:ext cx="6801004" cy="185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a:grpSpLocks noChangeAspect="1"/>
          </p:cNvGrpSpPr>
          <p:nvPr/>
        </p:nvGrpSpPr>
        <p:grpSpPr bwMode="auto">
          <a:xfrm flipH="1">
            <a:off x="9471403" y="3660959"/>
            <a:ext cx="2296584" cy="40216"/>
            <a:chOff x="2437" y="1611"/>
            <a:chExt cx="1085" cy="19"/>
          </a:xfrm>
        </p:grpSpPr>
        <p:sp>
          <p:nvSpPr>
            <p:cNvPr id="9" name="Oval 8"/>
            <p:cNvSpPr>
              <a:spLocks noChangeArrowheads="1"/>
            </p:cNvSpPr>
            <p:nvPr/>
          </p:nvSpPr>
          <p:spPr bwMode="auto">
            <a:xfrm>
              <a:off x="2437" y="1611"/>
              <a:ext cx="19" cy="19"/>
            </a:xfrm>
            <a:prstGeom prst="ellipse">
              <a:avLst/>
            </a:prstGeom>
            <a:noFill/>
            <a:ln w="7938" cap="flat">
              <a:solidFill>
                <a:srgbClr val="5859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 name="Line 7"/>
            <p:cNvSpPr>
              <a:spLocks noChangeShapeType="1"/>
            </p:cNvSpPr>
            <p:nvPr/>
          </p:nvSpPr>
          <p:spPr bwMode="auto">
            <a:xfrm>
              <a:off x="2456" y="1620"/>
              <a:ext cx="1066" cy="0"/>
            </a:xfrm>
            <a:prstGeom prst="line">
              <a:avLst/>
            </a:prstGeom>
            <a:noFill/>
            <a:ln w="7938" cap="flat">
              <a:solidFill>
                <a:srgbClr val="5859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14" name="TextBox 1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White Ending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18, 2018</a:t>
            </a:fld>
            <a:endParaRPr dirty="0"/>
          </a:p>
        </p:txBody>
      </p:sp>
      <p:sp>
        <p:nvSpPr>
          <p:cNvPr id="1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113941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 Ending Slide">
    <p:bg>
      <p:bgPr>
        <a:solidFill>
          <a:schemeClr val="accent1"/>
        </a:solidFill>
        <a:effectLst/>
      </p:bgPr>
    </p:bg>
    <p:spTree>
      <p:nvGrpSpPr>
        <p:cNvPr id="1" name=""/>
        <p:cNvGrpSpPr/>
        <p:nvPr/>
      </p:nvGrpSpPr>
      <p:grpSpPr>
        <a:xfrm>
          <a:off x="0" y="0"/>
          <a:ext cx="0" cy="0"/>
          <a:chOff x="0" y="0"/>
          <a:chExt cx="0" cy="0"/>
        </a:xfrm>
      </p:grpSpPr>
      <p:grpSp>
        <p:nvGrpSpPr>
          <p:cNvPr id="12" name="Group 11"/>
          <p:cNvGrpSpPr>
            <a:grpSpLocks noChangeAspect="1"/>
          </p:cNvGrpSpPr>
          <p:nvPr/>
        </p:nvGrpSpPr>
        <p:grpSpPr bwMode="auto">
          <a:xfrm>
            <a:off x="443680" y="3660990"/>
            <a:ext cx="2296584" cy="40216"/>
            <a:chOff x="2437" y="1611"/>
            <a:chExt cx="1085" cy="19"/>
          </a:xfrm>
        </p:grpSpPr>
        <p:sp>
          <p:nvSpPr>
            <p:cNvPr id="14" name="Oval 13"/>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 name="Line 7"/>
            <p:cNvSpPr>
              <a:spLocks noChangeShapeType="1"/>
            </p:cNvSpPr>
            <p:nvPr/>
          </p:nvSpPr>
          <p:spPr bwMode="auto">
            <a:xfrm>
              <a:off x="2456" y="1620"/>
              <a:ext cx="1066"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16" name="Group 15"/>
          <p:cNvGrpSpPr>
            <a:grpSpLocks noChangeAspect="1"/>
          </p:cNvGrpSpPr>
          <p:nvPr/>
        </p:nvGrpSpPr>
        <p:grpSpPr bwMode="auto">
          <a:xfrm flipH="1">
            <a:off x="9471403" y="3660959"/>
            <a:ext cx="2296584" cy="40216"/>
            <a:chOff x="2437" y="1611"/>
            <a:chExt cx="1085" cy="19"/>
          </a:xfrm>
        </p:grpSpPr>
        <p:sp>
          <p:nvSpPr>
            <p:cNvPr id="17" name="Oval 16"/>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8" name="Line 7"/>
            <p:cNvSpPr>
              <a:spLocks noChangeShapeType="1"/>
            </p:cNvSpPr>
            <p:nvPr/>
          </p:nvSpPr>
          <p:spPr bwMode="auto">
            <a:xfrm>
              <a:off x="2456" y="1620"/>
              <a:ext cx="1066"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19" name="Group 18"/>
          <p:cNvGrpSpPr/>
          <p:nvPr/>
        </p:nvGrpSpPr>
        <p:grpSpPr>
          <a:xfrm>
            <a:off x="2660649" y="2499788"/>
            <a:ext cx="6879168" cy="1921933"/>
            <a:chOff x="1995487" y="1874838"/>
            <a:chExt cx="5159376" cy="1441450"/>
          </a:xfrm>
          <a:solidFill>
            <a:schemeClr val="bg1"/>
          </a:solidFill>
        </p:grpSpPr>
        <p:sp>
          <p:nvSpPr>
            <p:cNvPr id="20" name="Freeform 16"/>
            <p:cNvSpPr>
              <a:spLocks/>
            </p:cNvSpPr>
            <p:nvPr/>
          </p:nvSpPr>
          <p:spPr bwMode="auto">
            <a:xfrm>
              <a:off x="4024313" y="2397126"/>
              <a:ext cx="738188" cy="625475"/>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7"/>
            <p:cNvSpPr>
              <a:spLocks noEditPoints="1"/>
            </p:cNvSpPr>
            <p:nvPr/>
          </p:nvSpPr>
          <p:spPr bwMode="auto">
            <a:xfrm>
              <a:off x="5334000" y="2397126"/>
              <a:ext cx="874713" cy="625475"/>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8"/>
            <p:cNvSpPr>
              <a:spLocks/>
            </p:cNvSpPr>
            <p:nvPr/>
          </p:nvSpPr>
          <p:spPr bwMode="auto">
            <a:xfrm>
              <a:off x="6300788" y="2384426"/>
              <a:ext cx="638175" cy="622300"/>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Rectangle 19"/>
            <p:cNvSpPr>
              <a:spLocks noChangeArrowheads="1"/>
            </p:cNvSpPr>
            <p:nvPr/>
          </p:nvSpPr>
          <p:spPr bwMode="auto">
            <a:xfrm>
              <a:off x="3711575" y="2411413"/>
              <a:ext cx="212725" cy="59531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20"/>
            <p:cNvSpPr>
              <a:spLocks/>
            </p:cNvSpPr>
            <p:nvPr/>
          </p:nvSpPr>
          <p:spPr bwMode="auto">
            <a:xfrm>
              <a:off x="4864100" y="2400301"/>
              <a:ext cx="447675" cy="60642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21"/>
            <p:cNvSpPr>
              <a:spLocks/>
            </p:cNvSpPr>
            <p:nvPr/>
          </p:nvSpPr>
          <p:spPr bwMode="auto">
            <a:xfrm>
              <a:off x="2881313" y="1874838"/>
              <a:ext cx="981075" cy="117792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22"/>
            <p:cNvSpPr>
              <a:spLocks/>
            </p:cNvSpPr>
            <p:nvPr/>
          </p:nvSpPr>
          <p:spPr bwMode="auto">
            <a:xfrm>
              <a:off x="1995487" y="2160588"/>
              <a:ext cx="1511300" cy="1155700"/>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23"/>
            <p:cNvSpPr>
              <a:spLocks noEditPoints="1"/>
            </p:cNvSpPr>
            <p:nvPr/>
          </p:nvSpPr>
          <p:spPr bwMode="auto">
            <a:xfrm>
              <a:off x="7031038" y="2384426"/>
              <a:ext cx="123825" cy="12065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0" name="TextBox 29"/>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Blue Ending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3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8"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18, 2018</a:t>
            </a:fld>
            <a:endParaRPr dirty="0"/>
          </a:p>
        </p:txBody>
      </p:sp>
      <p:sp>
        <p:nvSpPr>
          <p:cNvPr id="29"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31"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33856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4" name="TextBox 1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Blank</a:t>
            </a:r>
            <a:endParaRPr lang="en-US" sz="1200" dirty="0">
              <a:solidFill>
                <a:schemeClr val="tx2"/>
              </a:solidFill>
              <a:latin typeface="Segoe UI" panose="020B0502040204020203" pitchFamily="34" charset="0"/>
              <a:cs typeface="Segoe UI" panose="020B0502040204020203" pitchFamily="34" charset="0"/>
            </a:endParaRPr>
          </a:p>
        </p:txBody>
      </p:sp>
      <p:sp>
        <p:nvSpPr>
          <p:cNvPr id="1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18, 2018</a:t>
            </a:fld>
            <a:endParaRPr dirty="0"/>
          </a:p>
        </p:txBody>
      </p:sp>
      <p:sp>
        <p:nvSpPr>
          <p:cNvPr id="1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733697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80A1F0D-9D48-4EDD-93BE-F8C473D06BE9}" type="datetime4">
              <a:rPr lang="en-US" smtClean="0"/>
              <a:t>January 18, 2018</a:t>
            </a:fld>
            <a:endParaRPr lang="en-US"/>
          </a:p>
        </p:txBody>
      </p:sp>
      <p:sp>
        <p:nvSpPr>
          <p:cNvPr id="5" name="Footer Placeholder 4"/>
          <p:cNvSpPr>
            <a:spLocks noGrp="1"/>
          </p:cNvSpPr>
          <p:nvPr>
            <p:ph type="ftr" sz="quarter" idx="11"/>
          </p:nvPr>
        </p:nvSpPr>
        <p:spPr/>
        <p:txBody>
          <a:bodyPr/>
          <a:lstStyle/>
          <a:p>
            <a:r>
              <a:rPr lang="en-US"/>
              <a:t>Micron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595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80A1F0D-9D48-4EDD-93BE-F8C473D06BE9}" type="datetime4">
              <a:rPr lang="en-US" smtClean="0"/>
              <a:t>January 18, 2018</a:t>
            </a:fld>
            <a:endParaRPr lang="en-US"/>
          </a:p>
        </p:txBody>
      </p:sp>
      <p:sp>
        <p:nvSpPr>
          <p:cNvPr id="5" name="Footer Placeholder 4"/>
          <p:cNvSpPr>
            <a:spLocks noGrp="1"/>
          </p:cNvSpPr>
          <p:nvPr>
            <p:ph type="ftr" sz="quarter" idx="11"/>
          </p:nvPr>
        </p:nvSpPr>
        <p:spPr/>
        <p:txBody>
          <a:bodyPr/>
          <a:lstStyle/>
          <a:p>
            <a:r>
              <a:rPr lang="en-US"/>
              <a:t>Micron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399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02" y="721257"/>
            <a:ext cx="6694311" cy="1734724"/>
          </a:xfrm>
        </p:spPr>
        <p:txBody>
          <a:bodyPr>
            <a:normAutofit/>
          </a:bodyPr>
          <a:lstStyle>
            <a:lvl1pPr algn="l">
              <a:defRPr lang="en-US" sz="4800" b="1" kern="1200" baseline="0" dirty="0">
                <a:solidFill>
                  <a:schemeClr val="tx1"/>
                </a:solidFill>
                <a:latin typeface="Segoe UI" panose="020B0502040204020203" pitchFamily="34" charset="0"/>
                <a:ea typeface="+mn-ea"/>
                <a:cs typeface="Segoe UI" panose="020B0502040204020203" pitchFamily="34" charset="0"/>
              </a:defRPr>
            </a:lvl1pPr>
          </a:lstStyle>
          <a:p>
            <a:r>
              <a:rPr lang="en-US" dirty="0"/>
              <a:t>Title of Presentation:</a:t>
            </a:r>
            <a:br>
              <a:rPr lang="en-US" dirty="0"/>
            </a:br>
            <a:r>
              <a:rPr lang="en-US" dirty="0"/>
              <a:t>Should fill two lines</a:t>
            </a:r>
          </a:p>
        </p:txBody>
      </p:sp>
      <p:sp>
        <p:nvSpPr>
          <p:cNvPr id="32" name="Text Placeholder 17"/>
          <p:cNvSpPr>
            <a:spLocks noGrp="1"/>
          </p:cNvSpPr>
          <p:nvPr>
            <p:ph type="body" sz="quarter" idx="10" hasCustomPrompt="1"/>
          </p:nvPr>
        </p:nvSpPr>
        <p:spPr>
          <a:xfrm>
            <a:off x="962902" y="2889332"/>
            <a:ext cx="6694311" cy="762000"/>
          </a:xfrm>
        </p:spPr>
        <p:txBody>
          <a:bodyPr>
            <a:normAutofit/>
          </a:bodyPr>
          <a:lstStyle>
            <a:lvl1pPr marL="0" indent="0" algn="l">
              <a:buNone/>
              <a:defRPr lang="en-US" sz="3600" kern="1200" dirty="0">
                <a:solidFill>
                  <a:schemeClr val="accent1"/>
                </a:solidFill>
                <a:latin typeface="Segoe UI" panose="020B0502040204020203" pitchFamily="34" charset="0"/>
                <a:ea typeface="+mn-ea"/>
                <a:cs typeface="Segoe UI" panose="020B0502040204020203" pitchFamily="34" charset="0"/>
              </a:defRPr>
            </a:lvl1pPr>
          </a:lstStyle>
          <a:p>
            <a:pPr lvl="0"/>
            <a:r>
              <a:rPr lang="en-US" dirty="0"/>
              <a:t>Subtitle, only one lines</a:t>
            </a:r>
          </a:p>
        </p:txBody>
      </p:sp>
      <p:sp>
        <p:nvSpPr>
          <p:cNvPr id="33" name="Text Placeholder 16"/>
          <p:cNvSpPr>
            <a:spLocks noGrp="1"/>
          </p:cNvSpPr>
          <p:nvPr>
            <p:ph type="body" sz="quarter" idx="12" hasCustomPrompt="1"/>
          </p:nvPr>
        </p:nvSpPr>
        <p:spPr>
          <a:xfrm>
            <a:off x="962902" y="3651332"/>
            <a:ext cx="6694311" cy="1104817"/>
          </a:xfrm>
        </p:spPr>
        <p:txBody>
          <a:bodyPr/>
          <a:lstStyle>
            <a:lvl1pPr marL="0" indent="0" algn="l">
              <a:buNone/>
              <a:defRPr i="1">
                <a:solidFill>
                  <a:schemeClr val="tx1"/>
                </a:solidFill>
              </a:defRPr>
            </a:lvl1pPr>
          </a:lstStyle>
          <a:p>
            <a:pPr lvl="0"/>
            <a:r>
              <a:rPr lang="en-US" dirty="0"/>
              <a:t>Speaker name</a:t>
            </a:r>
            <a:br>
              <a:rPr lang="en-US" dirty="0"/>
            </a:br>
            <a:r>
              <a:rPr lang="en-US" dirty="0"/>
              <a:t>and title</a:t>
            </a:r>
          </a:p>
        </p:txBody>
      </p:sp>
      <p:grpSp>
        <p:nvGrpSpPr>
          <p:cNvPr id="19" name="Group 5"/>
          <p:cNvGrpSpPr>
            <a:grpSpLocks noChangeAspect="1"/>
          </p:cNvGrpSpPr>
          <p:nvPr userDrawn="1"/>
        </p:nvGrpSpPr>
        <p:grpSpPr bwMode="auto">
          <a:xfrm>
            <a:off x="970345" y="2642062"/>
            <a:ext cx="11281834" cy="40216"/>
            <a:chOff x="2437" y="1611"/>
            <a:chExt cx="5330" cy="19"/>
          </a:xfrm>
        </p:grpSpPr>
        <p:sp>
          <p:nvSpPr>
            <p:cNvPr id="21" name="Oval 20"/>
            <p:cNvSpPr>
              <a:spLocks noChangeArrowheads="1"/>
            </p:cNvSpPr>
            <p:nvPr/>
          </p:nvSpPr>
          <p:spPr bwMode="auto">
            <a:xfrm>
              <a:off x="2437" y="1611"/>
              <a:ext cx="19" cy="19"/>
            </a:xfrm>
            <a:prstGeom prst="ellipse">
              <a:avLst/>
            </a:prstGeom>
            <a:noFill/>
            <a:ln w="793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2" name="Line 7"/>
            <p:cNvSpPr>
              <a:spLocks noChangeShapeType="1"/>
            </p:cNvSpPr>
            <p:nvPr/>
          </p:nvSpPr>
          <p:spPr bwMode="auto">
            <a:xfrm>
              <a:off x="2456" y="1620"/>
              <a:ext cx="5311" cy="0"/>
            </a:xfrm>
            <a:prstGeom prst="line">
              <a:avLst/>
            </a:prstGeom>
            <a:noFill/>
            <a:ln w="793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18" name="TextBox 17"/>
          <p:cNvSpPr txBox="1"/>
          <p:nvPr userDrawn="1"/>
        </p:nvSpPr>
        <p:spPr>
          <a:xfrm>
            <a:off x="-1554480" y="6119336"/>
            <a:ext cx="131854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Slide - White</a:t>
            </a:r>
          </a:p>
          <a:p>
            <a:pPr algn="r"/>
            <a:r>
              <a:rPr lang="en-US" sz="1200" dirty="0">
                <a:solidFill>
                  <a:schemeClr val="tx2"/>
                </a:solidFill>
                <a:latin typeface="Segoe UI" panose="020B0502040204020203" pitchFamily="34" charset="0"/>
                <a:cs typeface="Segoe UI" panose="020B0502040204020203" pitchFamily="34" charset="0"/>
              </a:rPr>
              <a:t>Alternate layout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for first slide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in</a:t>
            </a:r>
            <a:r>
              <a:rPr lang="en-US" sz="1200" baseline="0" dirty="0">
                <a:solidFill>
                  <a:schemeClr val="tx2"/>
                </a:solidFill>
                <a:latin typeface="Segoe UI" panose="020B0502040204020203" pitchFamily="34" charset="0"/>
                <a:cs typeface="Segoe UI" panose="020B0502040204020203" pitchFamily="34" charset="0"/>
              </a:rPr>
              <a:t> the deck.</a:t>
            </a:r>
            <a:endParaRPr lang="en-US" sz="1200" dirty="0">
              <a:solidFill>
                <a:schemeClr val="tx2"/>
              </a:solidFill>
              <a:latin typeface="Segoe UI" panose="020B0502040204020203" pitchFamily="34" charset="0"/>
              <a:cs typeface="Segoe UI" panose="020B0502040204020203" pitchFamily="34" charset="0"/>
            </a:endParaRPr>
          </a:p>
        </p:txBody>
      </p:sp>
      <p:sp>
        <p:nvSpPr>
          <p:cNvPr id="23" name="TextBox 22"/>
          <p:cNvSpPr txBox="1"/>
          <p:nvPr userDrawn="1"/>
        </p:nvSpPr>
        <p:spPr bwMode="gray">
          <a:xfrm>
            <a:off x="970345" y="5755156"/>
            <a:ext cx="4944318" cy="738664"/>
          </a:xfrm>
          <a:prstGeom prst="rect">
            <a:avLst/>
          </a:prstGeom>
          <a:noFill/>
        </p:spPr>
        <p:txBody>
          <a:bodyPr wrap="square" lIns="0" tIns="0" rIns="0" bIns="0" rtlCol="0" anchor="b" anchorCtr="0">
            <a:spAutoFit/>
          </a:bodyPr>
          <a:lstStyle/>
          <a:p>
            <a:pPr marL="0" algn="l" defTabSz="1219110" rtl="0" eaLnBrk="1" latinLnBrk="0" hangingPunct="1"/>
            <a:r>
              <a:rPr lang="en-US" sz="800" kern="1200" dirty="0">
                <a:solidFill>
                  <a:schemeClr val="tx1"/>
                </a:solidFill>
                <a:latin typeface="Segoe UI" panose="020B0502040204020203" pitchFamily="34" charset="0"/>
                <a:ea typeface="+mn-ea"/>
                <a:cs typeface="Segoe UI" panose="020B0502040204020203" pitchFamily="34" charset="0"/>
              </a:rPr>
              <a:t>©2016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a:t>
            </a:r>
          </a:p>
        </p:txBody>
      </p:sp>
      <p:grpSp>
        <p:nvGrpSpPr>
          <p:cNvPr id="24" name="Group 23"/>
          <p:cNvGrpSpPr/>
          <p:nvPr userDrawn="1"/>
        </p:nvGrpSpPr>
        <p:grpSpPr>
          <a:xfrm>
            <a:off x="7589330" y="5509552"/>
            <a:ext cx="4141515" cy="1157119"/>
            <a:chOff x="5930901" y="4179887"/>
            <a:chExt cx="2727324" cy="762001"/>
          </a:xfrm>
          <a:solidFill>
            <a:schemeClr val="accent1"/>
          </a:solidFill>
        </p:grpSpPr>
        <p:sp>
          <p:nvSpPr>
            <p:cNvPr id="25" name="Freeform 5"/>
            <p:cNvSpPr>
              <a:spLocks/>
            </p:cNvSpPr>
            <p:nvPr/>
          </p:nvSpPr>
          <p:spPr bwMode="auto">
            <a:xfrm>
              <a:off x="7002463" y="4456113"/>
              <a:ext cx="390525" cy="330200"/>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6" name="Freeform 6"/>
            <p:cNvSpPr>
              <a:spLocks noEditPoints="1"/>
            </p:cNvSpPr>
            <p:nvPr/>
          </p:nvSpPr>
          <p:spPr bwMode="auto">
            <a:xfrm>
              <a:off x="7696200" y="4456113"/>
              <a:ext cx="461962" cy="330200"/>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7" name="Freeform 7"/>
            <p:cNvSpPr>
              <a:spLocks/>
            </p:cNvSpPr>
            <p:nvPr/>
          </p:nvSpPr>
          <p:spPr bwMode="auto">
            <a:xfrm>
              <a:off x="8207375" y="4449763"/>
              <a:ext cx="336550" cy="328613"/>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8" name="Rectangle 8"/>
            <p:cNvSpPr>
              <a:spLocks noChangeArrowheads="1"/>
            </p:cNvSpPr>
            <p:nvPr/>
          </p:nvSpPr>
          <p:spPr bwMode="auto">
            <a:xfrm>
              <a:off x="6837363" y="4464050"/>
              <a:ext cx="112712" cy="3143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9" name="Freeform 9"/>
            <p:cNvSpPr>
              <a:spLocks/>
            </p:cNvSpPr>
            <p:nvPr/>
          </p:nvSpPr>
          <p:spPr bwMode="auto">
            <a:xfrm>
              <a:off x="7446963" y="4457700"/>
              <a:ext cx="236537" cy="32067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0" name="Freeform 10"/>
            <p:cNvSpPr>
              <a:spLocks/>
            </p:cNvSpPr>
            <p:nvPr/>
          </p:nvSpPr>
          <p:spPr bwMode="auto">
            <a:xfrm>
              <a:off x="6397625" y="4179887"/>
              <a:ext cx="519112" cy="622300"/>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1" name="Freeform 11"/>
            <p:cNvSpPr>
              <a:spLocks/>
            </p:cNvSpPr>
            <p:nvPr/>
          </p:nvSpPr>
          <p:spPr bwMode="auto">
            <a:xfrm>
              <a:off x="5930901" y="4330700"/>
              <a:ext cx="798512" cy="611188"/>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4" name="Freeform 12"/>
            <p:cNvSpPr>
              <a:spLocks noEditPoints="1"/>
            </p:cNvSpPr>
            <p:nvPr/>
          </p:nvSpPr>
          <p:spPr bwMode="auto">
            <a:xfrm>
              <a:off x="8593138" y="4449763"/>
              <a:ext cx="65087" cy="6350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3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p:txBody>
      </p:sp>
      <p:sp>
        <p:nvSpPr>
          <p:cNvPr id="20"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18, 2018</a:t>
            </a:fld>
            <a:endParaRPr dirty="0"/>
          </a:p>
        </p:txBody>
      </p:sp>
      <p:sp>
        <p:nvSpPr>
          <p:cNvPr id="35"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36"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398912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dirty="0"/>
              <a:t>Click to edit Title</a:t>
            </a:r>
          </a:p>
        </p:txBody>
      </p:sp>
      <p:sp>
        <p:nvSpPr>
          <p:cNvPr id="3" name="Content Placeholder 2"/>
          <p:cNvSpPr>
            <a:spLocks noGrp="1"/>
          </p:cNvSpPr>
          <p:nvPr>
            <p:ph idx="1"/>
          </p:nvPr>
        </p:nvSpPr>
        <p:spPr>
          <a:xfrm>
            <a:off x="915305" y="1600200"/>
            <a:ext cx="10375904" cy="4418635"/>
          </a:xfrm>
        </p:spPr>
        <p:txBody>
          <a:bodyPr>
            <a:noAutofit/>
          </a:bodyPr>
          <a:lstStyle>
            <a:lvl1pPr marL="228600" indent="-228600">
              <a:spcBef>
                <a:spcPts val="1600"/>
              </a:spcBef>
              <a:spcAft>
                <a:spcPts val="800"/>
              </a:spcAft>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18, 2018</a:t>
            </a:fld>
            <a:endParaRPr lang="en-US" dirty="0"/>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7"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
        <p:nvSpPr>
          <p:cNvPr id="4" name="TextBox 3"/>
          <p:cNvSpPr txBox="1"/>
          <p:nvPr userDrawn="1"/>
        </p:nvSpPr>
        <p:spPr>
          <a:xfrm>
            <a:off x="-1676400" y="5565338"/>
            <a:ext cx="1440460" cy="1292662"/>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and Content</a:t>
            </a:r>
          </a:p>
          <a:p>
            <a:pPr algn="r"/>
            <a:r>
              <a:rPr lang="en-US" sz="1200" dirty="0">
                <a:solidFill>
                  <a:schemeClr val="tx2"/>
                </a:solidFill>
                <a:latin typeface="Segoe UI" panose="020B0502040204020203" pitchFamily="34" charset="0"/>
                <a:cs typeface="Segoe UI" panose="020B0502040204020203" pitchFamily="34" charset="0"/>
              </a:rPr>
              <a:t>The primary layout used</a:t>
            </a:r>
            <a:r>
              <a:rPr lang="en-US" sz="1200" baseline="0" dirty="0">
                <a:solidFill>
                  <a:schemeClr val="tx2"/>
                </a:solidFill>
                <a:latin typeface="Segoe UI" panose="020B0502040204020203" pitchFamily="34" charset="0"/>
                <a:cs typeface="Segoe UI" panose="020B0502040204020203" pitchFamily="34" charset="0"/>
              </a:rPr>
              <a:t> for standard slides. The placeholder can be used to create text, tables, or charts.</a:t>
            </a:r>
            <a:endParaRPr lang="en-US" sz="1200" dirty="0">
              <a:solidFill>
                <a:schemeClr val="tx2"/>
              </a:solidFill>
              <a:latin typeface="Segoe UI" panose="020B0502040204020203" pitchFamily="34" charset="0"/>
              <a:cs typeface="Segoe UI" panose="020B0502040204020203" pitchFamily="34" charset="0"/>
            </a:endParaRPr>
          </a:p>
        </p:txBody>
      </p:sp>
      <p:sp>
        <p:nvSpPr>
          <p:cNvPr id="1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Tree>
    <p:extLst>
      <p:ext uri="{BB962C8B-B14F-4D97-AF65-F5344CB8AC3E}">
        <p14:creationId xmlns:p14="http://schemas.microsoft.com/office/powerpoint/2010/main" val="712119355"/>
      </p:ext>
    </p:extLst>
  </p:cSld>
  <p:clrMapOvr>
    <a:masterClrMapping/>
  </p:clrMapOvr>
  <p:hf hdr="0"/>
  <p:extLst mod="1">
    <p:ext uri="{DCECCB84-F9BA-43D5-87BE-67443E8EF086}">
      <p15:sldGuideLst xmlns:p15="http://schemas.microsoft.com/office/powerpoint/2012/main">
        <p15:guide id="1" orient="horz" pos="1008" userDrawn="1">
          <p15:clr>
            <a:srgbClr val="FBAE40"/>
          </p15:clr>
        </p15:guide>
        <p15:guide id="2" pos="2040" userDrawn="1">
          <p15:clr>
            <a:srgbClr val="FBAE40"/>
          </p15:clr>
        </p15:guide>
        <p15:guide id="3" pos="29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15305" y="1862936"/>
            <a:ext cx="10375904" cy="4155899"/>
          </a:xfrm>
        </p:spPr>
        <p:txBody>
          <a:bodyPr>
            <a:noAutofit/>
          </a:bodyPr>
          <a:lstStyle>
            <a:lvl1pPr marL="228600" indent="-228600">
              <a:spcBef>
                <a:spcPts val="1600"/>
              </a:spcBef>
              <a:spcAft>
                <a:spcPts val="800"/>
              </a:spcAft>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Box 8"/>
          <p:cNvSpPr txBox="1"/>
          <p:nvPr userDrawn="1"/>
        </p:nvSpPr>
        <p:spPr>
          <a:xfrm>
            <a:off x="-1635760" y="5565338"/>
            <a:ext cx="1399820" cy="1292662"/>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Title/Subtitle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and Content</a:t>
            </a:r>
          </a:p>
          <a:p>
            <a:pPr algn="r"/>
            <a:r>
              <a:rPr lang="en-US" sz="1200" dirty="0">
                <a:solidFill>
                  <a:schemeClr val="tx2"/>
                </a:solidFill>
                <a:latin typeface="Segoe UI" panose="020B0502040204020203" pitchFamily="34" charset="0"/>
                <a:cs typeface="Segoe UI" panose="020B0502040204020203" pitchFamily="34" charset="0"/>
              </a:rPr>
              <a:t>Identical to main layout but</a:t>
            </a:r>
            <a:r>
              <a:rPr lang="en-US" sz="1200" baseline="0" dirty="0">
                <a:solidFill>
                  <a:schemeClr val="tx2"/>
                </a:solidFill>
                <a:latin typeface="Segoe UI" panose="020B0502040204020203" pitchFamily="34" charset="0"/>
                <a:cs typeface="Segoe UI" panose="020B0502040204020203" pitchFamily="34" charset="0"/>
              </a:rPr>
              <a:t> includes the addition of a subtitle directly below the title</a:t>
            </a:r>
            <a:r>
              <a:rPr lang="en-US" sz="1200" dirty="0">
                <a:solidFill>
                  <a:schemeClr val="tx2"/>
                </a:solidFill>
                <a:latin typeface="Segoe UI" panose="020B0502040204020203" pitchFamily="34" charset="0"/>
                <a:cs typeface="Segoe UI" panose="020B0502040204020203" pitchFamily="34" charset="0"/>
              </a:rPr>
              <a:t>.</a:t>
            </a:r>
          </a:p>
        </p:txBody>
      </p:sp>
      <p:sp>
        <p:nvSpPr>
          <p:cNvPr id="1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2"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18, 2018</a:t>
            </a:fld>
            <a:endParaRPr lang="en-US" dirty="0"/>
          </a:p>
        </p:txBody>
      </p:sp>
      <p:sp>
        <p:nvSpPr>
          <p:cNvPr id="14"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3514546609"/>
      </p:ext>
    </p:extLst>
  </p:cSld>
  <p:clrMapOvr>
    <a:masterClrMapping/>
  </p:clrMapOvr>
  <p:hf hdr="0"/>
  <p:extLst mod="1">
    <p:ext uri="{DCECCB84-F9BA-43D5-87BE-67443E8EF086}">
      <p15:sldGuideLst xmlns:p15="http://schemas.microsoft.com/office/powerpoint/2012/main">
        <p15:guide id="1" orient="horz" pos="1152" userDrawn="1">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7" name="TextBox 6"/>
          <p:cNvSpPr txBox="1"/>
          <p:nvPr userDrawn="1"/>
        </p:nvSpPr>
        <p:spPr>
          <a:xfrm>
            <a:off x="-1605280" y="5750004"/>
            <a:ext cx="1369340" cy="110799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Only</a:t>
            </a:r>
          </a:p>
          <a:p>
            <a:pPr algn="r"/>
            <a:r>
              <a:rPr lang="en-US" sz="1200" dirty="0">
                <a:solidFill>
                  <a:schemeClr val="tx2"/>
                </a:solidFill>
                <a:latin typeface="Segoe UI" panose="020B0502040204020203" pitchFamily="34" charset="0"/>
                <a:cs typeface="Segoe UI" panose="020B0502040204020203" pitchFamily="34" charset="0"/>
              </a:rPr>
              <a:t>Includes only the title and subtitle, with a large open</a:t>
            </a:r>
            <a:r>
              <a:rPr lang="en-US" sz="1200" baseline="0" dirty="0">
                <a:solidFill>
                  <a:schemeClr val="tx2"/>
                </a:solidFill>
                <a:latin typeface="Segoe UI" panose="020B0502040204020203" pitchFamily="34" charset="0"/>
                <a:cs typeface="Segoe UI" panose="020B0502040204020203" pitchFamily="34" charset="0"/>
              </a:rPr>
              <a:t> space in the middle of the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2"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18, 2018</a:t>
            </a:fld>
            <a:endParaRPr lang="en-US" dirty="0"/>
          </a:p>
        </p:txBody>
      </p:sp>
      <p:sp>
        <p:nvSpPr>
          <p:cNvPr id="13"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1596348695"/>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dirty="0"/>
              <a:t>Click to Enter Agenda Title</a:t>
            </a:r>
          </a:p>
        </p:txBody>
      </p:sp>
      <p:sp>
        <p:nvSpPr>
          <p:cNvPr id="3" name="Content Placeholder 2"/>
          <p:cNvSpPr>
            <a:spLocks noGrp="1"/>
          </p:cNvSpPr>
          <p:nvPr>
            <p:ph idx="1" hasCustomPrompt="1"/>
          </p:nvPr>
        </p:nvSpPr>
        <p:spPr>
          <a:xfrm>
            <a:off x="915305" y="1600200"/>
            <a:ext cx="4114800" cy="4418635"/>
          </a:xfrm>
        </p:spPr>
        <p:txBody>
          <a:bodyPr>
            <a:noAutofit/>
          </a:bodyPr>
          <a:lstStyle>
            <a:lvl1pPr marL="346075" indent="-346075">
              <a:spcBef>
                <a:spcPts val="1600"/>
              </a:spcBef>
              <a:spcAft>
                <a:spcPts val="800"/>
              </a:spcAft>
              <a:buFont typeface="Wingdings" panose="05000000000000000000" pitchFamily="2" charset="2"/>
              <a:buChar char="§"/>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dirty="0"/>
              <a:t>Agenda Items</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Content Placeholder 2"/>
          <p:cNvSpPr>
            <a:spLocks noGrp="1"/>
          </p:cNvSpPr>
          <p:nvPr>
            <p:ph idx="13" hasCustomPrompt="1"/>
          </p:nvPr>
        </p:nvSpPr>
        <p:spPr>
          <a:xfrm>
            <a:off x="5744165" y="1600201"/>
            <a:ext cx="4114800" cy="4418634"/>
          </a:xfrm>
        </p:spPr>
        <p:txBody>
          <a:bodyPr>
            <a:noAutofit/>
          </a:bodyPr>
          <a:lstStyle>
            <a:lvl1pPr marL="346075" indent="-346075">
              <a:spcBef>
                <a:spcPts val="1600"/>
              </a:spcBef>
              <a:spcAft>
                <a:spcPts val="800"/>
              </a:spcAft>
              <a:buFont typeface="Wingdings" panose="05000000000000000000" pitchFamily="2" charset="2"/>
              <a:buChar char="§"/>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dirty="0"/>
              <a:t>Agenda Items</a:t>
            </a:r>
          </a:p>
        </p:txBody>
      </p:sp>
      <p:sp>
        <p:nvSpPr>
          <p:cNvPr id="12" name="TextBox 11"/>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Agenda</a:t>
            </a:r>
          </a:p>
          <a:p>
            <a:pPr algn="r"/>
            <a:r>
              <a:rPr lang="en-US" sz="1200" dirty="0">
                <a:solidFill>
                  <a:schemeClr val="tx2"/>
                </a:solidFill>
                <a:latin typeface="Segoe UI" panose="020B0502040204020203" pitchFamily="34" charset="0"/>
                <a:cs typeface="Segoe UI" panose="020B0502040204020203" pitchFamily="34" charset="0"/>
              </a:rPr>
              <a:t>Two-column</a:t>
            </a:r>
            <a:r>
              <a:rPr lang="en-US" sz="1200" baseline="0" dirty="0">
                <a:solidFill>
                  <a:schemeClr val="tx2"/>
                </a:solidFill>
                <a:latin typeface="Segoe UI" panose="020B0502040204020203" pitchFamily="34" charset="0"/>
                <a:cs typeface="Segoe UI" panose="020B0502040204020203" pitchFamily="34" charset="0"/>
              </a:rPr>
              <a:t> layout, to be used with any number of items.</a:t>
            </a:r>
            <a:endParaRPr lang="en-US" sz="1200" dirty="0">
              <a:solidFill>
                <a:schemeClr val="tx2"/>
              </a:solidFill>
              <a:latin typeface="Segoe UI" panose="020B0502040204020203" pitchFamily="34" charset="0"/>
              <a:cs typeface="Segoe UI" panose="020B0502040204020203" pitchFamily="34" charset="0"/>
            </a:endParaRPr>
          </a:p>
        </p:txBody>
      </p:sp>
      <p:sp>
        <p:nvSpPr>
          <p:cNvPr id="15"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3"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18, 2018</a:t>
            </a:fld>
            <a:endParaRPr lang="en-US" dirty="0"/>
          </a:p>
        </p:txBody>
      </p:sp>
      <p:sp>
        <p:nvSpPr>
          <p:cNvPr id="14"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1898619046"/>
      </p:ext>
    </p:extLst>
  </p:cSld>
  <p:clrMapOvr>
    <a:masterClrMapping/>
  </p:clrMapOvr>
  <p:hf hdr="0"/>
  <p:extLst mod="1">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15305" y="2431604"/>
            <a:ext cx="4808487"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 Placeholder 8"/>
          <p:cNvSpPr>
            <a:spLocks noGrp="1"/>
          </p:cNvSpPr>
          <p:nvPr>
            <p:ph type="body" sz="quarter" idx="15" hasCustomPrompt="1"/>
          </p:nvPr>
        </p:nvSpPr>
        <p:spPr>
          <a:xfrm>
            <a:off x="910984" y="1859069"/>
            <a:ext cx="4812808"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0" name="Content Placeholder 2"/>
          <p:cNvSpPr>
            <a:spLocks noGrp="1"/>
          </p:cNvSpPr>
          <p:nvPr>
            <p:ph idx="16"/>
          </p:nvPr>
        </p:nvSpPr>
        <p:spPr>
          <a:xfrm>
            <a:off x="6482721" y="2431603"/>
            <a:ext cx="4808487"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11" name="Text Placeholder 8"/>
          <p:cNvSpPr>
            <a:spLocks noGrp="1"/>
          </p:cNvSpPr>
          <p:nvPr>
            <p:ph type="body" sz="quarter" idx="17" hasCustomPrompt="1"/>
          </p:nvPr>
        </p:nvSpPr>
        <p:spPr>
          <a:xfrm>
            <a:off x="6478400" y="1859068"/>
            <a:ext cx="4812808"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4" name="TextBox 13"/>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Two-Column Content</a:t>
            </a:r>
          </a:p>
          <a:p>
            <a:pPr algn="r"/>
            <a:r>
              <a:rPr lang="en-US" sz="1200" dirty="0">
                <a:solidFill>
                  <a:schemeClr val="tx2"/>
                </a:solidFill>
                <a:latin typeface="Segoe UI" panose="020B0502040204020203" pitchFamily="34" charset="0"/>
                <a:cs typeface="Segoe UI" panose="020B0502040204020203" pitchFamily="34" charset="0"/>
              </a:rPr>
              <a:t>With optional column headings.</a:t>
            </a:r>
          </a:p>
        </p:txBody>
      </p:sp>
      <p:sp>
        <p:nvSpPr>
          <p:cNvPr id="1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8"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18, 2018</a:t>
            </a:fld>
            <a:endParaRPr lang="en-US" dirty="0"/>
          </a:p>
        </p:txBody>
      </p:sp>
      <p:sp>
        <p:nvSpPr>
          <p:cNvPr id="20"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2956528988"/>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15305" y="2431604"/>
            <a:ext cx="3200400"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 Placeholder 8"/>
          <p:cNvSpPr>
            <a:spLocks noGrp="1"/>
          </p:cNvSpPr>
          <p:nvPr>
            <p:ph type="body" sz="quarter" idx="15" hasCustomPrompt="1"/>
          </p:nvPr>
        </p:nvSpPr>
        <p:spPr>
          <a:xfrm>
            <a:off x="910984"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0" name="Content Placeholder 2"/>
          <p:cNvSpPr>
            <a:spLocks noGrp="1"/>
          </p:cNvSpPr>
          <p:nvPr>
            <p:ph idx="16"/>
          </p:nvPr>
        </p:nvSpPr>
        <p:spPr>
          <a:xfrm>
            <a:off x="4503056" y="2421211"/>
            <a:ext cx="3200400" cy="3597624"/>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11" name="Text Placeholder 8"/>
          <p:cNvSpPr>
            <a:spLocks noGrp="1"/>
          </p:cNvSpPr>
          <p:nvPr>
            <p:ph type="body" sz="quarter" idx="17" hasCustomPrompt="1"/>
          </p:nvPr>
        </p:nvSpPr>
        <p:spPr>
          <a:xfrm>
            <a:off x="4500896"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2" name="Text Placeholder 8"/>
          <p:cNvSpPr>
            <a:spLocks noGrp="1"/>
          </p:cNvSpPr>
          <p:nvPr>
            <p:ph type="body" sz="quarter" idx="18" hasCustomPrompt="1"/>
          </p:nvPr>
        </p:nvSpPr>
        <p:spPr>
          <a:xfrm>
            <a:off x="8090808"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3" name="Content Placeholder 2"/>
          <p:cNvSpPr>
            <a:spLocks noGrp="1"/>
          </p:cNvSpPr>
          <p:nvPr>
            <p:ph idx="19"/>
          </p:nvPr>
        </p:nvSpPr>
        <p:spPr>
          <a:xfrm>
            <a:off x="8090808" y="2431604"/>
            <a:ext cx="3200400" cy="3576837"/>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18" name="TextBox 17"/>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Three-Column Content</a:t>
            </a:r>
          </a:p>
          <a:p>
            <a:pPr algn="r"/>
            <a:r>
              <a:rPr lang="en-US" sz="1200" dirty="0">
                <a:solidFill>
                  <a:schemeClr val="tx2"/>
                </a:solidFill>
                <a:latin typeface="Segoe UI" panose="020B0502040204020203" pitchFamily="34" charset="0"/>
                <a:cs typeface="Segoe UI" panose="020B0502040204020203" pitchFamily="34" charset="0"/>
              </a:rPr>
              <a:t>With optional column headings.</a:t>
            </a:r>
          </a:p>
        </p:txBody>
      </p:sp>
      <p:sp>
        <p:nvSpPr>
          <p:cNvPr id="21"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0"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18, 2018</a:t>
            </a:fld>
            <a:endParaRPr lang="en-US" dirty="0"/>
          </a:p>
        </p:txBody>
      </p:sp>
      <p:sp>
        <p:nvSpPr>
          <p:cNvPr id="22"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3475664230"/>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 Photo with Left Text">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0"/>
            <a:ext cx="7010400" cy="6858000"/>
          </a:xfrm>
          <a:gradFill>
            <a:gsLst>
              <a:gs pos="20000">
                <a:schemeClr val="tx2"/>
              </a:gs>
              <a:gs pos="100000">
                <a:schemeClr val="tx2">
                  <a:alpha val="0"/>
                </a:schemeClr>
              </a:gs>
            </a:gsLst>
            <a:lin ang="0" scaled="0"/>
          </a:gradFill>
        </p:spPr>
        <p:txBody>
          <a:bodyPr lIns="914400" tIns="914400"/>
          <a:lstStyle>
            <a:lvl1pPr marL="0" indent="0">
              <a:spcBef>
                <a:spcPts val="2400"/>
              </a:spcBef>
              <a:spcAft>
                <a:spcPts val="0"/>
              </a:spcAft>
              <a:buNone/>
              <a:defRPr b="1">
                <a:solidFill>
                  <a:schemeClr val="bg1"/>
                </a:solidFill>
              </a:defRPr>
            </a:lvl1pPr>
          </a:lstStyle>
          <a:p>
            <a:pPr lvl="0"/>
            <a:r>
              <a:rPr lang="en-US" dirty="0"/>
              <a:t>Simple text over photo</a:t>
            </a:r>
          </a:p>
        </p:txBody>
      </p:sp>
      <p:sp>
        <p:nvSpPr>
          <p:cNvPr id="6" name="TextBox 5"/>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Full Photo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with Left Text</a:t>
            </a:r>
          </a:p>
          <a:p>
            <a:pPr algn="r"/>
            <a:r>
              <a:rPr lang="en-US" sz="1200" dirty="0">
                <a:solidFill>
                  <a:schemeClr val="tx2"/>
                </a:solidFill>
                <a:latin typeface="Segoe UI" panose="020B0502040204020203" pitchFamily="34" charset="0"/>
                <a:cs typeface="Segoe UI" panose="020B0502040204020203" pitchFamily="34" charset="0"/>
              </a:rPr>
              <a:t>For integrating text and photos.</a:t>
            </a:r>
          </a:p>
        </p:txBody>
      </p:sp>
      <p:sp>
        <p:nvSpPr>
          <p:cNvPr id="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5"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18, 2018</a:t>
            </a:fld>
            <a:endParaRPr dirty="0"/>
          </a:p>
        </p:txBody>
      </p:sp>
      <p:sp>
        <p:nvSpPr>
          <p:cNvPr id="7"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8"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0477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0"/>
            <a:ext cx="10363200" cy="842773"/>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753932"/>
            <a:ext cx="10363200" cy="437223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202560" y="6360461"/>
            <a:ext cx="1166283" cy="31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Date Placeholder 3"/>
          <p:cNvSpPr>
            <a:spLocks noGrp="1"/>
          </p:cNvSpPr>
          <p:nvPr>
            <p:ph type="dt" sz="half" idx="2"/>
          </p:nvPr>
        </p:nvSpPr>
        <p:spPr>
          <a:xfrm>
            <a:off x="4845896" y="6363365"/>
            <a:ext cx="2635781" cy="287225"/>
          </a:xfrm>
          <a:prstGeom prst="rect">
            <a:avLst/>
          </a:prstGeom>
        </p:spPr>
        <p:txBody>
          <a:bodyPr anchor="ctr" anchorCtr="0"/>
          <a:lstStyle>
            <a:lvl1pPr>
              <a:defRPr lang="en-US" sz="1067" kern="1200" smtClean="0">
                <a:solidFill>
                  <a:schemeClr val="tx1"/>
                </a:solidFill>
                <a:latin typeface="Segoe UI" panose="020B0502040204020203" pitchFamily="34" charset="0"/>
                <a:ea typeface="+mn-ea"/>
                <a:cs typeface="Segoe UI" panose="020B0502040204020203" pitchFamily="34" charset="0"/>
              </a:defRPr>
            </a:lvl1pPr>
          </a:lstStyle>
          <a:p>
            <a:r>
              <a:rPr lang="en-US" dirty="0"/>
              <a:t>|  </a:t>
            </a:r>
            <a:fld id="{E311BC51-49BC-45F0-B90C-E6310C708CCC}" type="datetime4">
              <a:rPr lang="en-US" sz="1100" smtClean="0"/>
              <a:pPr/>
              <a:t>January 18, 2018</a:t>
            </a:fld>
            <a:endParaRPr sz="1100" dirty="0"/>
          </a:p>
        </p:txBody>
      </p:sp>
      <p:sp>
        <p:nvSpPr>
          <p:cNvPr id="16" name="Slide Number Placeholder 5"/>
          <p:cNvSpPr>
            <a:spLocks noGrp="1"/>
          </p:cNvSpPr>
          <p:nvPr>
            <p:ph type="sldNum" sz="quarter" idx="4"/>
          </p:nvPr>
        </p:nvSpPr>
        <p:spPr>
          <a:xfrm>
            <a:off x="914400" y="6363365"/>
            <a:ext cx="274320" cy="228600"/>
          </a:xfrm>
          <a:prstGeom prst="rect">
            <a:avLst/>
          </a:prstGeom>
          <a:noFill/>
          <a:ln>
            <a:noFill/>
          </a:ln>
        </p:spPr>
        <p:txBody>
          <a:bodyPr wrap="none" lIns="0" tIns="0" rIns="0" bIns="0" anchor="ctr" anchorCtr="0"/>
          <a:lstStyle>
            <a:lvl1pPr algn="l">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fld id="{0D904593-1668-4B95-BA96-EF3EF43EDF4E}" type="slidenum">
              <a:rPr lang="en-US" smtClean="0"/>
              <a:pPr/>
              <a:t>‹#›</a:t>
            </a:fld>
            <a:endParaRPr lang="en-US" dirty="0"/>
          </a:p>
        </p:txBody>
      </p:sp>
      <p:grpSp>
        <p:nvGrpSpPr>
          <p:cNvPr id="20" name="Group 19"/>
          <p:cNvGrpSpPr/>
          <p:nvPr userDrawn="1"/>
        </p:nvGrpSpPr>
        <p:grpSpPr>
          <a:xfrm rot="10800000">
            <a:off x="918239" y="6260015"/>
            <a:ext cx="10375902" cy="40216"/>
            <a:chOff x="915306" y="911360"/>
            <a:chExt cx="10375902" cy="40216"/>
          </a:xfrm>
        </p:grpSpPr>
        <p:sp>
          <p:nvSpPr>
            <p:cNvPr id="21" name="Oval 20"/>
            <p:cNvSpPr>
              <a:spLocks noChangeArrowheads="1"/>
            </p:cNvSpPr>
            <p:nvPr/>
          </p:nvSpPr>
          <p:spPr bwMode="auto">
            <a:xfrm rot="10800000">
              <a:off x="11250991" y="911360"/>
              <a:ext cx="40217" cy="40216"/>
            </a:xfrm>
            <a:prstGeom prst="ellips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sp>
          <p:nvSpPr>
            <p:cNvPr id="22" name="Line 7"/>
            <p:cNvSpPr>
              <a:spLocks noChangeShapeType="1"/>
            </p:cNvSpPr>
            <p:nvPr userDrawn="1"/>
          </p:nvSpPr>
          <p:spPr bwMode="auto">
            <a:xfrm rot="10800000">
              <a:off x="915306" y="932527"/>
              <a:ext cx="1033568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grpSp>
      <p:sp>
        <p:nvSpPr>
          <p:cNvPr id="11" name="TextBox 10"/>
          <p:cNvSpPr txBox="1"/>
          <p:nvPr userDrawn="1"/>
        </p:nvSpPr>
        <p:spPr>
          <a:xfrm>
            <a:off x="1188720" y="6363366"/>
            <a:ext cx="2155191" cy="228600"/>
          </a:xfrm>
          <a:prstGeom prst="rect">
            <a:avLst/>
          </a:prstGeom>
          <a:noFill/>
        </p:spPr>
        <p:txBody>
          <a:bodyPr wrap="none" lIns="0" tIns="0" rIns="0" bIns="0" rtlCol="0" anchor="ctr" anchorCtr="0">
            <a:noAutofit/>
          </a:bodyPr>
          <a:lstStyle/>
          <a:p>
            <a:r>
              <a:rPr lang="en-US" sz="1100" dirty="0">
                <a:latin typeface="Segoe UI" panose="020B0502040204020203" pitchFamily="34" charset="0"/>
                <a:cs typeface="Segoe UI" panose="020B0502040204020203" pitchFamily="34" charset="0"/>
              </a:rPr>
              <a:t>© 2016 Micron Technology,</a:t>
            </a:r>
            <a:r>
              <a:rPr lang="en-US" sz="1100" baseline="0" dirty="0">
                <a:latin typeface="Segoe UI" panose="020B0502040204020203" pitchFamily="34" charset="0"/>
                <a:cs typeface="Segoe UI" panose="020B0502040204020203" pitchFamily="34" charset="0"/>
              </a:rPr>
              <a:t> Inc.   |</a:t>
            </a:r>
            <a:endParaRPr lang="en-US" sz="1100" dirty="0"/>
          </a:p>
        </p:txBody>
      </p:sp>
      <p:grpSp>
        <p:nvGrpSpPr>
          <p:cNvPr id="28" name="Top Circuit Line (Hidden)" hidden="1"/>
          <p:cNvGrpSpPr/>
          <p:nvPr userDrawn="1"/>
        </p:nvGrpSpPr>
        <p:grpSpPr>
          <a:xfrm>
            <a:off x="915306" y="911360"/>
            <a:ext cx="10375902" cy="40216"/>
            <a:chOff x="915306" y="911360"/>
            <a:chExt cx="10375902" cy="40216"/>
          </a:xfrm>
        </p:grpSpPr>
        <p:sp>
          <p:nvSpPr>
            <p:cNvPr id="29" name="Oval 28"/>
            <p:cNvSpPr>
              <a:spLocks noChangeArrowheads="1"/>
            </p:cNvSpPr>
            <p:nvPr/>
          </p:nvSpPr>
          <p:spPr bwMode="auto">
            <a:xfrm rot="10800000">
              <a:off x="11250991" y="911360"/>
              <a:ext cx="40217" cy="40216"/>
            </a:xfrm>
            <a:prstGeom prst="ellipse">
              <a:avLst/>
            </a:pr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sp>
          <p:nvSpPr>
            <p:cNvPr id="30" name="Line 7"/>
            <p:cNvSpPr>
              <a:spLocks noChangeShapeType="1"/>
            </p:cNvSpPr>
            <p:nvPr userDrawn="1"/>
          </p:nvSpPr>
          <p:spPr bwMode="auto">
            <a:xfrm rot="10800000">
              <a:off x="915306" y="932527"/>
              <a:ext cx="10335685"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grpSp>
    </p:spTree>
    <p:extLst>
      <p:ext uri="{BB962C8B-B14F-4D97-AF65-F5344CB8AC3E}">
        <p14:creationId xmlns:p14="http://schemas.microsoft.com/office/powerpoint/2010/main" val="340260819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660" r:id="rId3"/>
    <p:sldLayoutId id="2147483723" r:id="rId4"/>
    <p:sldLayoutId id="2147483721" r:id="rId5"/>
    <p:sldLayoutId id="2147483718" r:id="rId6"/>
    <p:sldLayoutId id="2147483719" r:id="rId7"/>
    <p:sldLayoutId id="2147483722" r:id="rId8"/>
    <p:sldLayoutId id="2147483714" r:id="rId9"/>
    <p:sldLayoutId id="2147483720" r:id="rId10"/>
    <p:sldLayoutId id="2147483686" r:id="rId11"/>
    <p:sldLayoutId id="2147483687" r:id="rId12"/>
    <p:sldLayoutId id="2147483690" r:id="rId13"/>
    <p:sldLayoutId id="2147483691" r:id="rId14"/>
    <p:sldLayoutId id="2147483727" r:id="rId15"/>
    <p:sldLayoutId id="2147483728" r:id="rId16"/>
    <p:sldLayoutId id="2147483729" r:id="rId17"/>
  </p:sldLayoutIdLst>
  <p:hf hdr="0"/>
  <p:txStyles>
    <p:title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p:titleStyle>
    <p:bodyStyle>
      <a:lvl1pPr marL="309011" indent="-309011" algn="l" defTabSz="1219110" rtl="0" eaLnBrk="1" latinLnBrk="0" hangingPunct="1">
        <a:spcBef>
          <a:spcPct val="20000"/>
        </a:spcBef>
        <a:spcAft>
          <a:spcPts val="800"/>
        </a:spcAft>
        <a:buClr>
          <a:schemeClr val="accent1"/>
        </a:buClr>
        <a:buFont typeface="Wingdings" panose="05000000000000000000" pitchFamily="2" charset="2"/>
        <a:buChar char="§"/>
        <a:tabLst>
          <a:tab pos="74079"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28" indent="-450815" algn="l" defTabSz="121911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110" indent="-385205" algn="l" defTabSz="1219110" rtl="0" eaLnBrk="1" latinLnBrk="0" hangingPunct="1">
        <a:spcBef>
          <a:spcPts val="0"/>
        </a:spcBef>
        <a:spcAft>
          <a:spcPts val="800"/>
        </a:spcAft>
        <a:buClr>
          <a:schemeClr val="accent1"/>
        </a:buClr>
        <a:buFont typeface="Wingdings" panose="05000000000000000000" pitchFamily="2" charset="2"/>
        <a:buChar char="§"/>
        <a:tabLst>
          <a:tab pos="1293188" algn="l"/>
        </a:tabLst>
        <a:defRPr sz="1800" kern="1200">
          <a:solidFill>
            <a:schemeClr val="tx1"/>
          </a:solidFill>
          <a:latin typeface="Segoe UI" panose="020B0502040204020203" pitchFamily="34" charset="0"/>
          <a:ea typeface="+mn-ea"/>
          <a:cs typeface="Segoe UI" panose="020B0502040204020203" pitchFamily="34" charset="0"/>
        </a:defRPr>
      </a:lvl3pPr>
      <a:lvl4pPr marL="1546187" indent="-292093" algn="l" defTabSz="121911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54" indent="-227008" algn="l" defTabSz="121911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41.png"/><Relationship Id="rId7" Type="http://schemas.openxmlformats.org/officeDocument/2006/relationships/image" Target="../media/image38.emf"/><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902" y="721257"/>
            <a:ext cx="11076698" cy="1734724"/>
          </a:xfrm>
        </p:spPr>
        <p:txBody>
          <a:bodyPr>
            <a:normAutofit/>
          </a:bodyPr>
          <a:lstStyle/>
          <a:p>
            <a:r>
              <a:rPr lang="en-US" dirty="0"/>
              <a:t>SSM process development update</a:t>
            </a:r>
          </a:p>
        </p:txBody>
      </p:sp>
      <p:sp>
        <p:nvSpPr>
          <p:cNvPr id="4" name="Text Placeholder 3"/>
          <p:cNvSpPr>
            <a:spLocks noGrp="1"/>
          </p:cNvSpPr>
          <p:nvPr>
            <p:ph type="body" sz="quarter" idx="10"/>
          </p:nvPr>
        </p:nvSpPr>
        <p:spPr/>
        <p:txBody>
          <a:bodyPr/>
          <a:lstStyle/>
          <a:p>
            <a:r>
              <a:rPr lang="en-US" dirty="0"/>
              <a:t>ww1803</a:t>
            </a:r>
          </a:p>
        </p:txBody>
      </p:sp>
      <p:sp>
        <p:nvSpPr>
          <p:cNvPr id="8" name="Text Placeholder 7"/>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305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34623" y="-33337"/>
            <a:ext cx="10515600" cy="628788"/>
          </a:xfrm>
        </p:spPr>
        <p:txBody>
          <a:bodyPr/>
          <a:lstStyle/>
          <a:p>
            <a:r>
              <a:rPr lang="en-US" dirty="0"/>
              <a:t>Rev5 cell (K* Alloy#6, no </a:t>
            </a:r>
            <a:r>
              <a:rPr lang="en-US" dirty="0" err="1"/>
              <a:t>AlOx</a:t>
            </a:r>
            <a:r>
              <a:rPr lang="en-US" dirty="0"/>
              <a:t> lamina) L1D work (1</a:t>
            </a:r>
            <a:r>
              <a:rPr lang="en-US" baseline="30000" dirty="0"/>
              <a:t>st</a:t>
            </a:r>
            <a:r>
              <a:rPr lang="en-US" dirty="0"/>
              <a:t> cut)</a:t>
            </a:r>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B7E7695C-FCF1-4AA0-9B93-7941FED13DC4}" type="slidenum">
              <a:rPr lang="en-US" smtClean="0"/>
              <a:t>10</a:t>
            </a:fld>
            <a:endParaRPr lang="en-US"/>
          </a:p>
        </p:txBody>
      </p:sp>
      <p:pic>
        <p:nvPicPr>
          <p:cNvPr id="6" name="Picture 5"/>
          <p:cNvPicPr>
            <a:picLocks noChangeAspect="1"/>
          </p:cNvPicPr>
          <p:nvPr/>
        </p:nvPicPr>
        <p:blipFill rotWithShape="1">
          <a:blip r:embed="rId3"/>
          <a:srcRect l="2554"/>
          <a:stretch/>
        </p:blipFill>
        <p:spPr>
          <a:xfrm>
            <a:off x="106326" y="628788"/>
            <a:ext cx="3141194" cy="2685041"/>
          </a:xfrm>
          <a:prstGeom prst="rect">
            <a:avLst/>
          </a:prstGeom>
        </p:spPr>
      </p:pic>
      <p:pic>
        <p:nvPicPr>
          <p:cNvPr id="12" name="Picture 11"/>
          <p:cNvPicPr>
            <a:picLocks noChangeAspect="1"/>
          </p:cNvPicPr>
          <p:nvPr/>
        </p:nvPicPr>
        <p:blipFill rotWithShape="1">
          <a:blip r:embed="rId4"/>
          <a:srcRect l="2572" r="4154"/>
          <a:stretch/>
        </p:blipFill>
        <p:spPr>
          <a:xfrm>
            <a:off x="3177016" y="628788"/>
            <a:ext cx="3006711" cy="2685041"/>
          </a:xfrm>
          <a:prstGeom prst="rect">
            <a:avLst/>
          </a:prstGeom>
        </p:spPr>
      </p:pic>
      <p:pic>
        <p:nvPicPr>
          <p:cNvPr id="13" name="Picture 12"/>
          <p:cNvPicPr>
            <a:picLocks noChangeAspect="1"/>
          </p:cNvPicPr>
          <p:nvPr/>
        </p:nvPicPr>
        <p:blipFill rotWithShape="1">
          <a:blip r:embed="rId5"/>
          <a:srcRect l="2975" r="4313"/>
          <a:stretch/>
        </p:blipFill>
        <p:spPr>
          <a:xfrm>
            <a:off x="6201304" y="628788"/>
            <a:ext cx="2988603" cy="2685041"/>
          </a:xfrm>
          <a:prstGeom prst="rect">
            <a:avLst/>
          </a:prstGeom>
        </p:spPr>
      </p:pic>
      <p:pic>
        <p:nvPicPr>
          <p:cNvPr id="14" name="Picture 13"/>
          <p:cNvPicPr>
            <a:picLocks noChangeAspect="1"/>
          </p:cNvPicPr>
          <p:nvPr/>
        </p:nvPicPr>
        <p:blipFill rotWithShape="1">
          <a:blip r:embed="rId6"/>
          <a:srcRect l="2665" r="4112"/>
          <a:stretch/>
        </p:blipFill>
        <p:spPr>
          <a:xfrm>
            <a:off x="9186931" y="628788"/>
            <a:ext cx="3005069" cy="2685041"/>
          </a:xfrm>
          <a:prstGeom prst="rect">
            <a:avLst/>
          </a:prstGeom>
        </p:spPr>
      </p:pic>
      <p:pic>
        <p:nvPicPr>
          <p:cNvPr id="15" name="Picture 14"/>
          <p:cNvPicPr>
            <a:picLocks noChangeAspect="1"/>
          </p:cNvPicPr>
          <p:nvPr/>
        </p:nvPicPr>
        <p:blipFill rotWithShape="1">
          <a:blip r:embed="rId7"/>
          <a:srcRect l="2703" r="4330"/>
          <a:stretch/>
        </p:blipFill>
        <p:spPr>
          <a:xfrm>
            <a:off x="106327" y="3309547"/>
            <a:ext cx="2999264" cy="2687216"/>
          </a:xfrm>
          <a:prstGeom prst="rect">
            <a:avLst/>
          </a:prstGeom>
        </p:spPr>
      </p:pic>
      <p:pic>
        <p:nvPicPr>
          <p:cNvPr id="16" name="Picture 15"/>
          <p:cNvPicPr>
            <a:picLocks noChangeAspect="1"/>
          </p:cNvPicPr>
          <p:nvPr/>
        </p:nvPicPr>
        <p:blipFill rotWithShape="1">
          <a:blip r:embed="rId8"/>
          <a:srcRect l="2595" r="4309"/>
          <a:stretch/>
        </p:blipFill>
        <p:spPr>
          <a:xfrm>
            <a:off x="3105591" y="3309547"/>
            <a:ext cx="2985627" cy="2689777"/>
          </a:xfrm>
          <a:prstGeom prst="rect">
            <a:avLst/>
          </a:prstGeom>
        </p:spPr>
      </p:pic>
      <p:pic>
        <p:nvPicPr>
          <p:cNvPr id="32" name="Picture 31"/>
          <p:cNvPicPr>
            <a:picLocks noChangeAspect="1"/>
          </p:cNvPicPr>
          <p:nvPr/>
        </p:nvPicPr>
        <p:blipFill rotWithShape="1">
          <a:blip r:embed="rId9"/>
          <a:srcRect l="3175" r="4878"/>
          <a:stretch/>
        </p:blipFill>
        <p:spPr>
          <a:xfrm>
            <a:off x="6104855" y="3309547"/>
            <a:ext cx="2966305" cy="2687216"/>
          </a:xfrm>
          <a:prstGeom prst="rect">
            <a:avLst/>
          </a:prstGeom>
        </p:spPr>
      </p:pic>
      <p:pic>
        <p:nvPicPr>
          <p:cNvPr id="33" name="Picture 32"/>
          <p:cNvPicPr>
            <a:picLocks noChangeAspect="1"/>
          </p:cNvPicPr>
          <p:nvPr/>
        </p:nvPicPr>
        <p:blipFill rotWithShape="1">
          <a:blip r:embed="rId10"/>
          <a:srcRect l="2920" r="4112"/>
          <a:stretch/>
        </p:blipFill>
        <p:spPr>
          <a:xfrm>
            <a:off x="9161908" y="3309547"/>
            <a:ext cx="3030092" cy="2714836"/>
          </a:xfrm>
          <a:prstGeom prst="rect">
            <a:avLst/>
          </a:prstGeom>
        </p:spPr>
      </p:pic>
      <p:sp>
        <p:nvSpPr>
          <p:cNvPr id="19" name="Date Placeholder 3">
            <a:extLst>
              <a:ext uri="{FF2B5EF4-FFF2-40B4-BE49-F238E27FC236}">
                <a16:creationId xmlns:a16="http://schemas.microsoft.com/office/drawing/2014/main" id="{5A550FDE-DEF4-466B-BC22-D6E1F7E9F810}"/>
              </a:ext>
            </a:extLst>
          </p:cNvPr>
          <p:cNvSpPr>
            <a:spLocks noGrp="1"/>
          </p:cNvSpPr>
          <p:nvPr>
            <p:ph type="dt" sz="half" idx="4294967295"/>
          </p:nvPr>
        </p:nvSpPr>
        <p:spPr>
          <a:xfrm>
            <a:off x="3287395" y="6363151"/>
            <a:ext cx="1348740" cy="228600"/>
          </a:xfrm>
          <a:prstGeom prst="rect">
            <a:avLst/>
          </a:prstGeom>
        </p:spPr>
        <p:txBody>
          <a:bodyPr/>
          <a:lstStyle/>
          <a:p>
            <a:fld id="{DD0B5AFB-117C-46EA-B643-5FA810A8A3CB}" type="datetime4">
              <a:rPr lang="en-US" sz="1100" smtClean="0"/>
              <a:pPr/>
              <a:t>January 18, 2018</a:t>
            </a:fld>
            <a:endParaRPr lang="en-US" sz="1100" dirty="0"/>
          </a:p>
        </p:txBody>
      </p:sp>
      <p:sp>
        <p:nvSpPr>
          <p:cNvPr id="20" name="Footer Placeholder 5">
            <a:extLst>
              <a:ext uri="{FF2B5EF4-FFF2-40B4-BE49-F238E27FC236}">
                <a16:creationId xmlns:a16="http://schemas.microsoft.com/office/drawing/2014/main" id="{17EC0D18-4618-45BD-966D-C1BA70183D20}"/>
              </a:ext>
            </a:extLst>
          </p:cNvPr>
          <p:cNvSpPr txBox="1">
            <a:spLocks/>
          </p:cNvSpPr>
          <p:nvPr/>
        </p:nvSpPr>
        <p:spPr>
          <a:xfrm>
            <a:off x="4637884" y="6363151"/>
            <a:ext cx="1397000" cy="228600"/>
          </a:xfrm>
          <a:prstGeom prst="rect">
            <a:avLst/>
          </a:prstGeom>
          <a:noFill/>
          <a:ln>
            <a:noFill/>
          </a:ln>
        </p:spPr>
        <p:txBody>
          <a:bodyPr wrap="none" lIns="0" tIns="0" rIns="0" bIns="0" anchor="ctr" anchorCtr="0"/>
          <a:lstStyle>
            <a:defPPr>
              <a:defRPr lang="ru-RU"/>
            </a:defPPr>
            <a:lvl1pPr marL="0" algn="l" defTabSz="914400" rtl="0" eaLnBrk="1" latinLnBrk="0" hangingPunct="1">
              <a:defRPr lang="en-US" sz="1100" b="1" kern="1200" smtClean="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  Micron Confidential</a:t>
            </a:r>
          </a:p>
        </p:txBody>
      </p:sp>
      <p:sp>
        <p:nvSpPr>
          <p:cNvPr id="22" name="TextBox 21">
            <a:extLst>
              <a:ext uri="{FF2B5EF4-FFF2-40B4-BE49-F238E27FC236}">
                <a16:creationId xmlns:a16="http://schemas.microsoft.com/office/drawing/2014/main" id="{A6059CFF-2339-47B4-8E8D-1FDD3A146B4D}"/>
              </a:ext>
            </a:extLst>
          </p:cNvPr>
          <p:cNvSpPr txBox="1"/>
          <p:nvPr/>
        </p:nvSpPr>
        <p:spPr>
          <a:xfrm>
            <a:off x="8548374" y="6178485"/>
            <a:ext cx="12270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a:latin typeface="Segoe UI" panose="020B0502040204020203" pitchFamily="34" charset="0"/>
                <a:cs typeface="Segoe UI" panose="020B0502040204020203" pitchFamily="34" charset="0"/>
              </a:rPr>
              <a:t>CCASELLA</a:t>
            </a:r>
          </a:p>
        </p:txBody>
      </p:sp>
    </p:spTree>
    <p:extLst>
      <p:ext uri="{BB962C8B-B14F-4D97-AF65-F5344CB8AC3E}">
        <p14:creationId xmlns:p14="http://schemas.microsoft.com/office/powerpoint/2010/main" val="117376306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B7E7695C-FCF1-4AA0-9B93-7941FED13DC4}" type="slidenum">
              <a:rPr lang="en-US" smtClean="0"/>
              <a:t>11</a:t>
            </a:fld>
            <a:endParaRPr lang="en-US"/>
          </a:p>
        </p:txBody>
      </p:sp>
      <p:pic>
        <p:nvPicPr>
          <p:cNvPr id="2" name="Picture 1"/>
          <p:cNvPicPr>
            <a:picLocks noChangeAspect="1"/>
          </p:cNvPicPr>
          <p:nvPr/>
        </p:nvPicPr>
        <p:blipFill rotWithShape="1">
          <a:blip r:embed="rId2"/>
          <a:srcRect l="2809" r="4222"/>
          <a:stretch/>
        </p:blipFill>
        <p:spPr>
          <a:xfrm>
            <a:off x="6634716" y="546892"/>
            <a:ext cx="3258323" cy="2919322"/>
          </a:xfrm>
          <a:prstGeom prst="rect">
            <a:avLst/>
          </a:prstGeom>
        </p:spPr>
      </p:pic>
      <p:pic>
        <p:nvPicPr>
          <p:cNvPr id="3" name="Picture 2"/>
          <p:cNvPicPr>
            <a:picLocks noChangeAspect="1"/>
          </p:cNvPicPr>
          <p:nvPr/>
        </p:nvPicPr>
        <p:blipFill rotWithShape="1">
          <a:blip r:embed="rId3"/>
          <a:srcRect l="2409" r="4622"/>
          <a:stretch/>
        </p:blipFill>
        <p:spPr>
          <a:xfrm>
            <a:off x="3375281" y="546892"/>
            <a:ext cx="3259435" cy="2920318"/>
          </a:xfrm>
          <a:prstGeom prst="rect">
            <a:avLst/>
          </a:prstGeom>
        </p:spPr>
      </p:pic>
      <p:pic>
        <p:nvPicPr>
          <p:cNvPr id="4" name="Picture 3"/>
          <p:cNvPicPr>
            <a:picLocks noChangeAspect="1"/>
          </p:cNvPicPr>
          <p:nvPr/>
        </p:nvPicPr>
        <p:blipFill rotWithShape="1">
          <a:blip r:embed="rId4"/>
          <a:srcRect l="3632" r="4167"/>
          <a:stretch/>
        </p:blipFill>
        <p:spPr>
          <a:xfrm>
            <a:off x="132351" y="546891"/>
            <a:ext cx="3242930" cy="2929676"/>
          </a:xfrm>
          <a:prstGeom prst="rect">
            <a:avLst/>
          </a:prstGeom>
        </p:spPr>
      </p:pic>
      <p:pic>
        <p:nvPicPr>
          <p:cNvPr id="9" name="Picture 8"/>
          <p:cNvPicPr>
            <a:picLocks noChangeAspect="1"/>
          </p:cNvPicPr>
          <p:nvPr/>
        </p:nvPicPr>
        <p:blipFill rotWithShape="1">
          <a:blip r:embed="rId5"/>
          <a:srcRect l="2665" r="4112"/>
          <a:stretch/>
        </p:blipFill>
        <p:spPr>
          <a:xfrm>
            <a:off x="116958" y="3390416"/>
            <a:ext cx="3273991" cy="2925324"/>
          </a:xfrm>
          <a:prstGeom prst="rect">
            <a:avLst/>
          </a:prstGeom>
        </p:spPr>
      </p:pic>
      <p:sp>
        <p:nvSpPr>
          <p:cNvPr id="10" name="TextBox 9"/>
          <p:cNvSpPr txBox="1"/>
          <p:nvPr/>
        </p:nvSpPr>
        <p:spPr>
          <a:xfrm>
            <a:off x="4061637" y="3975915"/>
            <a:ext cx="7453424" cy="1754326"/>
          </a:xfrm>
          <a:prstGeom prst="rect">
            <a:avLst/>
          </a:prstGeom>
          <a:noFill/>
        </p:spPr>
        <p:txBody>
          <a:bodyPr wrap="square" rtlCol="0">
            <a:spAutoFit/>
          </a:bodyPr>
          <a:lstStyle/>
          <a:p>
            <a:r>
              <a:rPr lang="en-US" dirty="0" err="1"/>
              <a:t>Wf</a:t>
            </a:r>
            <a:r>
              <a:rPr lang="en-US" dirty="0"/>
              <a:t> #19 seems to be a good compromise, SD CD top is large enough with a considerable tapering, on the other hand CD top could large enough to guarantee a quite enough stable WL.</a:t>
            </a:r>
          </a:p>
          <a:p>
            <a:r>
              <a:rPr lang="en-US" dirty="0"/>
              <a:t>Also </a:t>
            </a:r>
            <a:r>
              <a:rPr lang="en-US" dirty="0" err="1"/>
              <a:t>wf</a:t>
            </a:r>
            <a:r>
              <a:rPr lang="en-US" dirty="0"/>
              <a:t> #20 has a comparable SD CD top with wf#19 but the nitride HM as to be retuned and the oxide recess is very poor to guarantee a good WL – WL separation.</a:t>
            </a:r>
          </a:p>
        </p:txBody>
      </p:sp>
      <p:sp>
        <p:nvSpPr>
          <p:cNvPr id="13" name="Date Placeholder 3">
            <a:extLst>
              <a:ext uri="{FF2B5EF4-FFF2-40B4-BE49-F238E27FC236}">
                <a16:creationId xmlns:a16="http://schemas.microsoft.com/office/drawing/2014/main" id="{ACA9B53D-63B6-458D-B0F6-8359E0411A09}"/>
              </a:ext>
            </a:extLst>
          </p:cNvPr>
          <p:cNvSpPr>
            <a:spLocks noGrp="1"/>
          </p:cNvSpPr>
          <p:nvPr>
            <p:ph type="dt" sz="half" idx="4294967295"/>
          </p:nvPr>
        </p:nvSpPr>
        <p:spPr>
          <a:xfrm>
            <a:off x="3287395" y="6363151"/>
            <a:ext cx="1348740" cy="228600"/>
          </a:xfrm>
          <a:prstGeom prst="rect">
            <a:avLst/>
          </a:prstGeom>
        </p:spPr>
        <p:txBody>
          <a:bodyPr/>
          <a:lstStyle/>
          <a:p>
            <a:fld id="{DD0B5AFB-117C-46EA-B643-5FA810A8A3CB}" type="datetime4">
              <a:rPr lang="en-US" sz="1100" smtClean="0"/>
              <a:pPr/>
              <a:t>January 18, 2018</a:t>
            </a:fld>
            <a:endParaRPr lang="en-US" sz="1100" dirty="0"/>
          </a:p>
        </p:txBody>
      </p:sp>
      <p:sp>
        <p:nvSpPr>
          <p:cNvPr id="14" name="Footer Placeholder 5">
            <a:extLst>
              <a:ext uri="{FF2B5EF4-FFF2-40B4-BE49-F238E27FC236}">
                <a16:creationId xmlns:a16="http://schemas.microsoft.com/office/drawing/2014/main" id="{31148331-976B-4058-AFCF-495E30247627}"/>
              </a:ext>
            </a:extLst>
          </p:cNvPr>
          <p:cNvSpPr txBox="1">
            <a:spLocks/>
          </p:cNvSpPr>
          <p:nvPr/>
        </p:nvSpPr>
        <p:spPr>
          <a:xfrm>
            <a:off x="4637884" y="6363151"/>
            <a:ext cx="1397000" cy="228600"/>
          </a:xfrm>
          <a:prstGeom prst="rect">
            <a:avLst/>
          </a:prstGeom>
          <a:noFill/>
          <a:ln>
            <a:noFill/>
          </a:ln>
        </p:spPr>
        <p:txBody>
          <a:bodyPr wrap="none" lIns="0" tIns="0" rIns="0" bIns="0" anchor="ctr" anchorCtr="0"/>
          <a:lstStyle>
            <a:defPPr>
              <a:defRPr lang="ru-RU"/>
            </a:defPPr>
            <a:lvl1pPr marL="0" algn="l" defTabSz="914400" rtl="0" eaLnBrk="1" latinLnBrk="0" hangingPunct="1">
              <a:defRPr lang="en-US" sz="1100" b="1" kern="1200" smtClean="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  Micron Confidential</a:t>
            </a:r>
          </a:p>
        </p:txBody>
      </p:sp>
      <p:cxnSp>
        <p:nvCxnSpPr>
          <p:cNvPr id="18" name="Straight Connector 17">
            <a:extLst>
              <a:ext uri="{FF2B5EF4-FFF2-40B4-BE49-F238E27FC236}">
                <a16:creationId xmlns:a16="http://schemas.microsoft.com/office/drawing/2014/main" id="{5E381D99-5CA7-4E61-B572-23B73769D75E}"/>
              </a:ext>
            </a:extLst>
          </p:cNvPr>
          <p:cNvCxnSpPr/>
          <p:nvPr/>
        </p:nvCxnSpPr>
        <p:spPr>
          <a:xfrm>
            <a:off x="7099300" y="2425041"/>
            <a:ext cx="23622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36CFE31-ECBE-43F7-8C63-826C29915BA2}"/>
              </a:ext>
            </a:extLst>
          </p:cNvPr>
          <p:cNvSpPr txBox="1"/>
          <p:nvPr/>
        </p:nvSpPr>
        <p:spPr>
          <a:xfrm>
            <a:off x="9461500" y="2106509"/>
            <a:ext cx="1185133"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Yield goal</a:t>
            </a:r>
          </a:p>
        </p:txBody>
      </p:sp>
      <p:sp>
        <p:nvSpPr>
          <p:cNvPr id="22" name="Title 4">
            <a:extLst>
              <a:ext uri="{FF2B5EF4-FFF2-40B4-BE49-F238E27FC236}">
                <a16:creationId xmlns:a16="http://schemas.microsoft.com/office/drawing/2014/main" id="{6BB9A89B-944B-4B35-A2B8-1C32A65FCCA3}"/>
              </a:ext>
            </a:extLst>
          </p:cNvPr>
          <p:cNvSpPr>
            <a:spLocks noGrp="1"/>
          </p:cNvSpPr>
          <p:nvPr>
            <p:ph type="title"/>
          </p:nvPr>
        </p:nvSpPr>
        <p:spPr>
          <a:xfrm>
            <a:off x="634623" y="-33337"/>
            <a:ext cx="10515600" cy="628788"/>
          </a:xfrm>
        </p:spPr>
        <p:txBody>
          <a:bodyPr/>
          <a:lstStyle/>
          <a:p>
            <a:r>
              <a:rPr lang="en-US" dirty="0"/>
              <a:t>Rev5 cell (K* Alloy#6, no </a:t>
            </a:r>
            <a:r>
              <a:rPr lang="en-US" dirty="0" err="1"/>
              <a:t>AlOx</a:t>
            </a:r>
            <a:r>
              <a:rPr lang="en-US" dirty="0"/>
              <a:t> lamina) L1D work (1</a:t>
            </a:r>
            <a:r>
              <a:rPr lang="en-US" baseline="30000" dirty="0"/>
              <a:t>st</a:t>
            </a:r>
            <a:r>
              <a:rPr lang="en-US" dirty="0"/>
              <a:t> cut)</a:t>
            </a:r>
          </a:p>
        </p:txBody>
      </p:sp>
      <p:sp>
        <p:nvSpPr>
          <p:cNvPr id="23" name="TextBox 22">
            <a:extLst>
              <a:ext uri="{FF2B5EF4-FFF2-40B4-BE49-F238E27FC236}">
                <a16:creationId xmlns:a16="http://schemas.microsoft.com/office/drawing/2014/main" id="{37D9F736-4FC0-445F-BDEF-534F61B28F05}"/>
              </a:ext>
            </a:extLst>
          </p:cNvPr>
          <p:cNvSpPr txBox="1"/>
          <p:nvPr/>
        </p:nvSpPr>
        <p:spPr>
          <a:xfrm>
            <a:off x="8548374" y="6178485"/>
            <a:ext cx="12270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a:latin typeface="Segoe UI" panose="020B0502040204020203" pitchFamily="34" charset="0"/>
                <a:cs typeface="Segoe UI" panose="020B0502040204020203" pitchFamily="34" charset="0"/>
              </a:rPr>
              <a:t>CCASELLA</a:t>
            </a:r>
          </a:p>
        </p:txBody>
      </p:sp>
    </p:spTree>
    <p:extLst>
      <p:ext uri="{BB962C8B-B14F-4D97-AF65-F5344CB8AC3E}">
        <p14:creationId xmlns:p14="http://schemas.microsoft.com/office/powerpoint/2010/main" val="3128365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7321-F1B8-46C3-9BFC-D0F3717CFA6F}"/>
              </a:ext>
            </a:extLst>
          </p:cNvPr>
          <p:cNvSpPr>
            <a:spLocks noGrp="1"/>
          </p:cNvSpPr>
          <p:nvPr>
            <p:ph type="title"/>
          </p:nvPr>
        </p:nvSpPr>
        <p:spPr/>
        <p:txBody>
          <a:bodyPr/>
          <a:lstStyle/>
          <a:p>
            <a:r>
              <a:rPr lang="en-US" dirty="0"/>
              <a:t>K* wave2 WL etch profiles (2-step etch CD--)</a:t>
            </a:r>
          </a:p>
        </p:txBody>
      </p:sp>
      <p:sp>
        <p:nvSpPr>
          <p:cNvPr id="4" name="Date Placeholder 3">
            <a:extLst>
              <a:ext uri="{FF2B5EF4-FFF2-40B4-BE49-F238E27FC236}">
                <a16:creationId xmlns:a16="http://schemas.microsoft.com/office/drawing/2014/main" id="{0D172EDC-8A0E-44E4-8917-81AC5DDE5CCF}"/>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70A637E7-BE0B-4787-AA4E-DCAF4A6ED4C6}"/>
              </a:ext>
            </a:extLst>
          </p:cNvPr>
          <p:cNvSpPr>
            <a:spLocks noGrp="1"/>
          </p:cNvSpPr>
          <p:nvPr>
            <p:ph type="sldNum" sz="quarter" idx="4"/>
          </p:nvPr>
        </p:nvSpPr>
        <p:spPr/>
        <p:txBody>
          <a:bodyPr/>
          <a:lstStyle/>
          <a:p>
            <a:pPr algn="l"/>
            <a:fld id="{0D904593-1668-4B95-BA96-EF3EF43EDF4E}" type="slidenum">
              <a:rPr lang="en-US" smtClean="0"/>
              <a:pPr algn="l"/>
              <a:t>12</a:t>
            </a:fld>
            <a:endParaRPr lang="en-US" dirty="0"/>
          </a:p>
        </p:txBody>
      </p:sp>
      <p:sp>
        <p:nvSpPr>
          <p:cNvPr id="6" name="Footer Placeholder 5">
            <a:extLst>
              <a:ext uri="{FF2B5EF4-FFF2-40B4-BE49-F238E27FC236}">
                <a16:creationId xmlns:a16="http://schemas.microsoft.com/office/drawing/2014/main" id="{47792A74-3A8E-4A28-960F-BA86AB883DE0}"/>
              </a:ext>
            </a:extLst>
          </p:cNvPr>
          <p:cNvSpPr>
            <a:spLocks noGrp="1"/>
          </p:cNvSpPr>
          <p:nvPr>
            <p:ph type="ftr" sz="quarter" idx="12"/>
          </p:nvPr>
        </p:nvSpPr>
        <p:spPr/>
        <p:txBody>
          <a:bodyPr/>
          <a:lstStyle/>
          <a:p>
            <a:r>
              <a:rPr lang="en-US" dirty="0"/>
              <a:t>|  Micron Confidential</a:t>
            </a:r>
          </a:p>
        </p:txBody>
      </p:sp>
      <p:sp>
        <p:nvSpPr>
          <p:cNvPr id="7" name="Text Placeholder 6">
            <a:extLst>
              <a:ext uri="{FF2B5EF4-FFF2-40B4-BE49-F238E27FC236}">
                <a16:creationId xmlns:a16="http://schemas.microsoft.com/office/drawing/2014/main" id="{7175383F-47D4-46F6-A053-BA12A3B20876}"/>
              </a:ext>
            </a:extLst>
          </p:cNvPr>
          <p:cNvSpPr>
            <a:spLocks noGrp="1"/>
          </p:cNvSpPr>
          <p:nvPr>
            <p:ph type="body" sz="quarter" idx="14"/>
          </p:nvPr>
        </p:nvSpPr>
        <p:spPr/>
        <p:txBody>
          <a:bodyPr/>
          <a:lstStyle/>
          <a:p>
            <a:endParaRPr lang="en-US"/>
          </a:p>
        </p:txBody>
      </p:sp>
      <p:pic>
        <p:nvPicPr>
          <p:cNvPr id="9" name="Picture 8">
            <a:extLst>
              <a:ext uri="{FF2B5EF4-FFF2-40B4-BE49-F238E27FC236}">
                <a16:creationId xmlns:a16="http://schemas.microsoft.com/office/drawing/2014/main" id="{3B7A1232-D43C-464D-8E6C-0366FBDFE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98624"/>
            <a:ext cx="2566560" cy="2566560"/>
          </a:xfrm>
          <a:prstGeom prst="rect">
            <a:avLst/>
          </a:prstGeom>
        </p:spPr>
      </p:pic>
      <p:pic>
        <p:nvPicPr>
          <p:cNvPr id="11" name="Picture 10">
            <a:extLst>
              <a:ext uri="{FF2B5EF4-FFF2-40B4-BE49-F238E27FC236}">
                <a16:creationId xmlns:a16="http://schemas.microsoft.com/office/drawing/2014/main" id="{30EC023D-AFE2-4EAD-8532-9CBCC7F7E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9057" y="1081172"/>
            <a:ext cx="2566560" cy="2566560"/>
          </a:xfrm>
          <a:prstGeom prst="rect">
            <a:avLst/>
          </a:prstGeom>
        </p:spPr>
      </p:pic>
      <p:pic>
        <p:nvPicPr>
          <p:cNvPr id="13" name="Picture 12">
            <a:extLst>
              <a:ext uri="{FF2B5EF4-FFF2-40B4-BE49-F238E27FC236}">
                <a16:creationId xmlns:a16="http://schemas.microsoft.com/office/drawing/2014/main" id="{DB981630-C90F-448A-BF12-0427D900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313" y="1098624"/>
            <a:ext cx="2566560" cy="2566560"/>
          </a:xfrm>
          <a:prstGeom prst="rect">
            <a:avLst/>
          </a:prstGeom>
        </p:spPr>
      </p:pic>
      <p:pic>
        <p:nvPicPr>
          <p:cNvPr id="14" name="Picture 13">
            <a:extLst>
              <a:ext uri="{FF2B5EF4-FFF2-40B4-BE49-F238E27FC236}">
                <a16:creationId xmlns:a16="http://schemas.microsoft.com/office/drawing/2014/main" id="{9E09EBCB-1644-4604-B488-9D7EF2B1E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1" y="3601503"/>
            <a:ext cx="2566560" cy="2566560"/>
          </a:xfrm>
          <a:prstGeom prst="rect">
            <a:avLst/>
          </a:prstGeom>
        </p:spPr>
      </p:pic>
      <p:pic>
        <p:nvPicPr>
          <p:cNvPr id="16" name="Picture 15">
            <a:extLst>
              <a:ext uri="{FF2B5EF4-FFF2-40B4-BE49-F238E27FC236}">
                <a16:creationId xmlns:a16="http://schemas.microsoft.com/office/drawing/2014/main" id="{5F8E98C4-5E12-484F-9BB2-F763926F42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9056" y="3647732"/>
            <a:ext cx="2566561" cy="2566561"/>
          </a:xfrm>
          <a:prstGeom prst="rect">
            <a:avLst/>
          </a:prstGeom>
        </p:spPr>
      </p:pic>
      <p:pic>
        <p:nvPicPr>
          <p:cNvPr id="18" name="Picture 17">
            <a:extLst>
              <a:ext uri="{FF2B5EF4-FFF2-40B4-BE49-F238E27FC236}">
                <a16:creationId xmlns:a16="http://schemas.microsoft.com/office/drawing/2014/main" id="{39F30E6C-5F33-4929-AE13-6863080593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4201" y="3677884"/>
            <a:ext cx="2503799" cy="2503799"/>
          </a:xfrm>
          <a:prstGeom prst="rect">
            <a:avLst/>
          </a:prstGeom>
        </p:spPr>
      </p:pic>
      <p:pic>
        <p:nvPicPr>
          <p:cNvPr id="20" name="Picture 19">
            <a:extLst>
              <a:ext uri="{FF2B5EF4-FFF2-40B4-BE49-F238E27FC236}">
                <a16:creationId xmlns:a16="http://schemas.microsoft.com/office/drawing/2014/main" id="{F1523D15-BAFC-4782-BEEF-4A004B919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5696" y="3665184"/>
            <a:ext cx="2516499" cy="2516499"/>
          </a:xfrm>
          <a:prstGeom prst="rect">
            <a:avLst/>
          </a:prstGeom>
        </p:spPr>
      </p:pic>
      <p:sp>
        <p:nvSpPr>
          <p:cNvPr id="21" name="TextBox 20">
            <a:extLst>
              <a:ext uri="{FF2B5EF4-FFF2-40B4-BE49-F238E27FC236}">
                <a16:creationId xmlns:a16="http://schemas.microsoft.com/office/drawing/2014/main" id="{924A8A0F-BFC9-4754-ADFB-3E370AA34EE6}"/>
              </a:ext>
            </a:extLst>
          </p:cNvPr>
          <p:cNvSpPr txBox="1"/>
          <p:nvPr/>
        </p:nvSpPr>
        <p:spPr>
          <a:xfrm>
            <a:off x="430278" y="120429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alloy20</a:t>
            </a:r>
          </a:p>
        </p:txBody>
      </p:sp>
      <p:sp>
        <p:nvSpPr>
          <p:cNvPr id="22" name="TextBox 21">
            <a:extLst>
              <a:ext uri="{FF2B5EF4-FFF2-40B4-BE49-F238E27FC236}">
                <a16:creationId xmlns:a16="http://schemas.microsoft.com/office/drawing/2014/main" id="{5885E2FE-0CF0-4DEB-B1BC-8399B715878D}"/>
              </a:ext>
            </a:extLst>
          </p:cNvPr>
          <p:cNvSpPr txBox="1"/>
          <p:nvPr/>
        </p:nvSpPr>
        <p:spPr>
          <a:xfrm>
            <a:off x="3020783" y="120429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alloy18</a:t>
            </a:r>
          </a:p>
        </p:txBody>
      </p:sp>
      <p:sp>
        <p:nvSpPr>
          <p:cNvPr id="23" name="TextBox 22">
            <a:extLst>
              <a:ext uri="{FF2B5EF4-FFF2-40B4-BE49-F238E27FC236}">
                <a16:creationId xmlns:a16="http://schemas.microsoft.com/office/drawing/2014/main" id="{10F9B4BD-7639-4068-A23C-4F79C5E84CEE}"/>
              </a:ext>
            </a:extLst>
          </p:cNvPr>
          <p:cNvSpPr txBox="1"/>
          <p:nvPr/>
        </p:nvSpPr>
        <p:spPr>
          <a:xfrm>
            <a:off x="5764278" y="1213280"/>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alloy13</a:t>
            </a:r>
          </a:p>
        </p:txBody>
      </p:sp>
      <p:sp>
        <p:nvSpPr>
          <p:cNvPr id="24" name="TextBox 23">
            <a:extLst>
              <a:ext uri="{FF2B5EF4-FFF2-40B4-BE49-F238E27FC236}">
                <a16:creationId xmlns:a16="http://schemas.microsoft.com/office/drawing/2014/main" id="{01636F4E-B5BF-4812-BA66-543DCD9799EC}"/>
              </a:ext>
            </a:extLst>
          </p:cNvPr>
          <p:cNvSpPr txBox="1"/>
          <p:nvPr/>
        </p:nvSpPr>
        <p:spPr>
          <a:xfrm>
            <a:off x="380659" y="382021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alloy6</a:t>
            </a:r>
          </a:p>
        </p:txBody>
      </p:sp>
      <p:sp>
        <p:nvSpPr>
          <p:cNvPr id="25" name="TextBox 24">
            <a:extLst>
              <a:ext uri="{FF2B5EF4-FFF2-40B4-BE49-F238E27FC236}">
                <a16:creationId xmlns:a16="http://schemas.microsoft.com/office/drawing/2014/main" id="{48226BF6-6569-4CD2-9B13-171FEC0CB843}"/>
              </a:ext>
            </a:extLst>
          </p:cNvPr>
          <p:cNvSpPr txBox="1"/>
          <p:nvPr/>
        </p:nvSpPr>
        <p:spPr>
          <a:xfrm>
            <a:off x="2971164" y="382021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alloy12</a:t>
            </a:r>
          </a:p>
        </p:txBody>
      </p:sp>
      <p:sp>
        <p:nvSpPr>
          <p:cNvPr id="26" name="TextBox 25">
            <a:extLst>
              <a:ext uri="{FF2B5EF4-FFF2-40B4-BE49-F238E27FC236}">
                <a16:creationId xmlns:a16="http://schemas.microsoft.com/office/drawing/2014/main" id="{60202B94-294D-4911-B1BA-2E8121A4F26A}"/>
              </a:ext>
            </a:extLst>
          </p:cNvPr>
          <p:cNvSpPr txBox="1"/>
          <p:nvPr/>
        </p:nvSpPr>
        <p:spPr>
          <a:xfrm>
            <a:off x="5714659" y="3829200"/>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alloy16</a:t>
            </a:r>
          </a:p>
        </p:txBody>
      </p:sp>
      <p:sp>
        <p:nvSpPr>
          <p:cNvPr id="27" name="TextBox 26">
            <a:extLst>
              <a:ext uri="{FF2B5EF4-FFF2-40B4-BE49-F238E27FC236}">
                <a16:creationId xmlns:a16="http://schemas.microsoft.com/office/drawing/2014/main" id="{C2AA5DBB-D866-45F8-ABB4-687D61908E43}"/>
              </a:ext>
            </a:extLst>
          </p:cNvPr>
          <p:cNvSpPr txBox="1"/>
          <p:nvPr/>
        </p:nvSpPr>
        <p:spPr>
          <a:xfrm>
            <a:off x="8404738" y="3829200"/>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alloy14b</a:t>
            </a:r>
          </a:p>
        </p:txBody>
      </p:sp>
    </p:spTree>
    <p:extLst>
      <p:ext uri="{BB962C8B-B14F-4D97-AF65-F5344CB8AC3E}">
        <p14:creationId xmlns:p14="http://schemas.microsoft.com/office/powerpoint/2010/main" val="2236077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l"/>
            <a:fld id="{0D904593-1668-4B95-BA96-EF3EF43EDF4E}" type="slidenum">
              <a:rPr lang="en-US" smtClean="0"/>
              <a:pPr algn="l"/>
              <a:t>13</a:t>
            </a:fld>
            <a:endParaRPr lang="en-US" dirty="0"/>
          </a:p>
        </p:txBody>
      </p:sp>
      <p:sp>
        <p:nvSpPr>
          <p:cNvPr id="5" name="Text Placeholder 4"/>
          <p:cNvSpPr>
            <a:spLocks noGrp="1"/>
          </p:cNvSpPr>
          <p:nvPr>
            <p:ph type="body" sz="quarter" idx="14"/>
          </p:nvPr>
        </p:nvSpPr>
        <p:spPr/>
        <p:txBody>
          <a:bodyPr/>
          <a:lstStyle/>
          <a:p>
            <a:endParaRPr lang="en-US"/>
          </a:p>
        </p:txBody>
      </p:sp>
      <p:sp>
        <p:nvSpPr>
          <p:cNvPr id="6" name="Date Placeholder 5"/>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7" name="Footer Placeholder 6"/>
          <p:cNvSpPr>
            <a:spLocks noGrp="1"/>
          </p:cNvSpPr>
          <p:nvPr>
            <p:ph type="ftr" sz="quarter" idx="12"/>
          </p:nvPr>
        </p:nvSpPr>
        <p:spPr/>
        <p:txBody>
          <a:bodyPr/>
          <a:lstStyle/>
          <a:p>
            <a:r>
              <a:rPr lang="en-US"/>
              <a:t>|  Micron Confidential</a:t>
            </a:r>
            <a:endParaRPr lang="en-US" dirty="0"/>
          </a:p>
        </p:txBody>
      </p:sp>
      <p:sp>
        <p:nvSpPr>
          <p:cNvPr id="8" name="Title 1"/>
          <p:cNvSpPr>
            <a:spLocks noGrp="1"/>
          </p:cNvSpPr>
          <p:nvPr>
            <p:ph type="title"/>
          </p:nvPr>
        </p:nvSpPr>
        <p:spPr>
          <a:xfrm>
            <a:off x="361514" y="0"/>
            <a:ext cx="11578856" cy="932313"/>
          </a:xfrm>
        </p:spPr>
        <p:txBody>
          <a:bodyPr anchor="t">
            <a:normAutofit/>
          </a:bodyPr>
          <a:lstStyle/>
          <a:p>
            <a:r>
              <a:rPr lang="en-US" dirty="0"/>
              <a:t>K* WL CDs</a:t>
            </a:r>
          </a:p>
        </p:txBody>
      </p:sp>
      <p:pic>
        <p:nvPicPr>
          <p:cNvPr id="9" name="Picture 8"/>
          <p:cNvPicPr>
            <a:picLocks noChangeAspect="1"/>
          </p:cNvPicPr>
          <p:nvPr/>
        </p:nvPicPr>
        <p:blipFill rotWithShape="1">
          <a:blip r:embed="rId2"/>
          <a:srcRect l="2036" r="11400"/>
          <a:stretch/>
        </p:blipFill>
        <p:spPr>
          <a:xfrm>
            <a:off x="1" y="466156"/>
            <a:ext cx="3965944" cy="2994002"/>
          </a:xfrm>
          <a:prstGeom prst="rect">
            <a:avLst/>
          </a:prstGeom>
        </p:spPr>
      </p:pic>
      <p:pic>
        <p:nvPicPr>
          <p:cNvPr id="10" name="Picture 9"/>
          <p:cNvPicPr>
            <a:picLocks noChangeAspect="1"/>
          </p:cNvPicPr>
          <p:nvPr/>
        </p:nvPicPr>
        <p:blipFill rotWithShape="1">
          <a:blip r:embed="rId3"/>
          <a:srcRect l="2443" r="11793"/>
          <a:stretch/>
        </p:blipFill>
        <p:spPr>
          <a:xfrm>
            <a:off x="4067837" y="462444"/>
            <a:ext cx="3934093" cy="2997714"/>
          </a:xfrm>
          <a:prstGeom prst="rect">
            <a:avLst/>
          </a:prstGeom>
        </p:spPr>
      </p:pic>
      <p:pic>
        <p:nvPicPr>
          <p:cNvPr id="11" name="Picture 10"/>
          <p:cNvPicPr>
            <a:picLocks noChangeAspect="1"/>
          </p:cNvPicPr>
          <p:nvPr/>
        </p:nvPicPr>
        <p:blipFill rotWithShape="1">
          <a:blip r:embed="rId4"/>
          <a:srcRect l="2243" r="11593"/>
          <a:stretch/>
        </p:blipFill>
        <p:spPr>
          <a:xfrm>
            <a:off x="8089783" y="462444"/>
            <a:ext cx="3952479" cy="2997714"/>
          </a:xfrm>
          <a:prstGeom prst="rect">
            <a:avLst/>
          </a:prstGeom>
        </p:spPr>
      </p:pic>
      <p:pic>
        <p:nvPicPr>
          <p:cNvPr id="12" name="Picture 11"/>
          <p:cNvPicPr>
            <a:picLocks noChangeAspect="1"/>
          </p:cNvPicPr>
          <p:nvPr/>
        </p:nvPicPr>
        <p:blipFill rotWithShape="1">
          <a:blip r:embed="rId5"/>
          <a:srcRect l="2042" r="10992"/>
          <a:stretch/>
        </p:blipFill>
        <p:spPr>
          <a:xfrm>
            <a:off x="23352" y="3399838"/>
            <a:ext cx="3943467" cy="2963313"/>
          </a:xfrm>
          <a:prstGeom prst="rect">
            <a:avLst/>
          </a:prstGeom>
        </p:spPr>
      </p:pic>
      <p:pic>
        <p:nvPicPr>
          <p:cNvPr id="13" name="Picture 12"/>
          <p:cNvPicPr>
            <a:picLocks noChangeAspect="1"/>
          </p:cNvPicPr>
          <p:nvPr/>
        </p:nvPicPr>
        <p:blipFill rotWithShape="1">
          <a:blip r:embed="rId6"/>
          <a:srcRect l="2043" r="11954"/>
          <a:stretch/>
        </p:blipFill>
        <p:spPr>
          <a:xfrm>
            <a:off x="4067838" y="3390416"/>
            <a:ext cx="3991642" cy="3033055"/>
          </a:xfrm>
          <a:prstGeom prst="rect">
            <a:avLst/>
          </a:prstGeom>
        </p:spPr>
      </p:pic>
      <p:pic>
        <p:nvPicPr>
          <p:cNvPr id="20" name="Picture 19"/>
          <p:cNvPicPr>
            <a:picLocks noChangeAspect="1"/>
          </p:cNvPicPr>
          <p:nvPr/>
        </p:nvPicPr>
        <p:blipFill>
          <a:blip r:embed="rId7"/>
          <a:stretch>
            <a:fillRect/>
          </a:stretch>
        </p:blipFill>
        <p:spPr>
          <a:xfrm>
            <a:off x="8612812" y="3631637"/>
            <a:ext cx="2906419" cy="1022039"/>
          </a:xfrm>
          <a:prstGeom prst="rect">
            <a:avLst/>
          </a:prstGeom>
        </p:spPr>
      </p:pic>
      <p:pic>
        <p:nvPicPr>
          <p:cNvPr id="15" name="Picture 14"/>
          <p:cNvPicPr>
            <a:picLocks noChangeAspect="1"/>
          </p:cNvPicPr>
          <p:nvPr/>
        </p:nvPicPr>
        <p:blipFill rotWithShape="1">
          <a:blip r:embed="rId8"/>
          <a:srcRect t="16931"/>
          <a:stretch/>
        </p:blipFill>
        <p:spPr>
          <a:xfrm>
            <a:off x="8612812" y="4825154"/>
            <a:ext cx="2880208" cy="841343"/>
          </a:xfrm>
          <a:prstGeom prst="rect">
            <a:avLst/>
          </a:prstGeom>
        </p:spPr>
      </p:pic>
      <p:sp>
        <p:nvSpPr>
          <p:cNvPr id="14" name="TextBox 13">
            <a:extLst>
              <a:ext uri="{FF2B5EF4-FFF2-40B4-BE49-F238E27FC236}">
                <a16:creationId xmlns:a16="http://schemas.microsoft.com/office/drawing/2014/main" id="{5E8A3996-1E2D-4A5C-9191-4F9BBF1FFFA8}"/>
              </a:ext>
            </a:extLst>
          </p:cNvPr>
          <p:cNvSpPr txBox="1"/>
          <p:nvPr/>
        </p:nvSpPr>
        <p:spPr>
          <a:xfrm>
            <a:off x="8548374" y="6178485"/>
            <a:ext cx="12270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a:latin typeface="Segoe UI" panose="020B0502040204020203" pitchFamily="34" charset="0"/>
                <a:cs typeface="Segoe UI" panose="020B0502040204020203" pitchFamily="34" charset="0"/>
              </a:rPr>
              <a:t>CCASELLA</a:t>
            </a:r>
          </a:p>
        </p:txBody>
      </p:sp>
    </p:spTree>
    <p:extLst>
      <p:ext uri="{BB962C8B-B14F-4D97-AF65-F5344CB8AC3E}">
        <p14:creationId xmlns:p14="http://schemas.microsoft.com/office/powerpoint/2010/main" val="3842789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1514" y="0"/>
            <a:ext cx="11578856" cy="932313"/>
          </a:xfrm>
        </p:spPr>
        <p:txBody>
          <a:bodyPr anchor="t">
            <a:normAutofit/>
          </a:bodyPr>
          <a:lstStyle/>
          <a:p>
            <a:r>
              <a:rPr lang="en-US" dirty="0"/>
              <a:t>K* WL CDs</a:t>
            </a:r>
          </a:p>
        </p:txBody>
      </p:sp>
      <p:sp>
        <p:nvSpPr>
          <p:cNvPr id="4" name="Slide Number Placeholder 3"/>
          <p:cNvSpPr>
            <a:spLocks noGrp="1"/>
          </p:cNvSpPr>
          <p:nvPr>
            <p:ph type="sldNum" sz="quarter" idx="4"/>
          </p:nvPr>
        </p:nvSpPr>
        <p:spPr/>
        <p:txBody>
          <a:bodyPr/>
          <a:lstStyle/>
          <a:p>
            <a:pPr algn="l"/>
            <a:fld id="{0D904593-1668-4B95-BA96-EF3EF43EDF4E}" type="slidenum">
              <a:rPr lang="en-US" smtClean="0"/>
              <a:pPr algn="l"/>
              <a:t>14</a:t>
            </a:fld>
            <a:endParaRPr lang="en-US" dirty="0"/>
          </a:p>
        </p:txBody>
      </p:sp>
      <p:sp>
        <p:nvSpPr>
          <p:cNvPr id="5" name="Text Placeholder 4"/>
          <p:cNvSpPr>
            <a:spLocks noGrp="1"/>
          </p:cNvSpPr>
          <p:nvPr>
            <p:ph type="body" sz="quarter" idx="14"/>
          </p:nvPr>
        </p:nvSpPr>
        <p:spPr/>
        <p:txBody>
          <a:bodyPr/>
          <a:lstStyle/>
          <a:p>
            <a:endParaRPr lang="en-US"/>
          </a:p>
        </p:txBody>
      </p:sp>
      <p:sp>
        <p:nvSpPr>
          <p:cNvPr id="6" name="Date Placeholder 5"/>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7" name="Footer Placeholder 6"/>
          <p:cNvSpPr>
            <a:spLocks noGrp="1"/>
          </p:cNvSpPr>
          <p:nvPr>
            <p:ph type="ftr" sz="quarter" idx="12"/>
          </p:nvPr>
        </p:nvSpPr>
        <p:spPr/>
        <p:txBody>
          <a:bodyPr/>
          <a:lstStyle/>
          <a:p>
            <a:r>
              <a:rPr lang="en-US"/>
              <a:t>|  Micron Confidential</a:t>
            </a:r>
            <a:endParaRPr lang="en-US" dirty="0"/>
          </a:p>
        </p:txBody>
      </p:sp>
      <p:sp>
        <p:nvSpPr>
          <p:cNvPr id="42" name="Rectangle 41"/>
          <p:cNvSpPr/>
          <p:nvPr/>
        </p:nvSpPr>
        <p:spPr>
          <a:xfrm>
            <a:off x="2360175" y="6444537"/>
            <a:ext cx="1698171" cy="19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pic>
        <p:nvPicPr>
          <p:cNvPr id="8" name="Picture 7"/>
          <p:cNvPicPr>
            <a:picLocks noChangeAspect="1"/>
          </p:cNvPicPr>
          <p:nvPr/>
        </p:nvPicPr>
        <p:blipFill rotWithShape="1">
          <a:blip r:embed="rId2"/>
          <a:srcRect l="1835" r="11200"/>
          <a:stretch/>
        </p:blipFill>
        <p:spPr>
          <a:xfrm>
            <a:off x="4175984" y="457362"/>
            <a:ext cx="3949915" cy="2968160"/>
          </a:xfrm>
          <a:prstGeom prst="rect">
            <a:avLst/>
          </a:prstGeom>
        </p:spPr>
      </p:pic>
      <p:pic>
        <p:nvPicPr>
          <p:cNvPr id="14" name="Picture 13"/>
          <p:cNvPicPr>
            <a:picLocks noChangeAspect="1"/>
          </p:cNvPicPr>
          <p:nvPr/>
        </p:nvPicPr>
        <p:blipFill rotWithShape="1">
          <a:blip r:embed="rId3"/>
          <a:srcRect l="2042" r="11594"/>
          <a:stretch/>
        </p:blipFill>
        <p:spPr>
          <a:xfrm>
            <a:off x="8170901" y="457362"/>
            <a:ext cx="3910991" cy="2959366"/>
          </a:xfrm>
          <a:prstGeom prst="rect">
            <a:avLst/>
          </a:prstGeom>
        </p:spPr>
      </p:pic>
      <p:pic>
        <p:nvPicPr>
          <p:cNvPr id="17" name="Picture 16"/>
          <p:cNvPicPr>
            <a:picLocks noChangeAspect="1"/>
          </p:cNvPicPr>
          <p:nvPr/>
        </p:nvPicPr>
        <p:blipFill rotWithShape="1">
          <a:blip r:embed="rId4"/>
          <a:srcRect l="2251" r="11815"/>
          <a:stretch/>
        </p:blipFill>
        <p:spPr>
          <a:xfrm>
            <a:off x="173073" y="466156"/>
            <a:ext cx="3957909" cy="3009882"/>
          </a:xfrm>
          <a:prstGeom prst="rect">
            <a:avLst/>
          </a:prstGeom>
        </p:spPr>
      </p:pic>
      <p:pic>
        <p:nvPicPr>
          <p:cNvPr id="15" name="Picture 14"/>
          <p:cNvPicPr>
            <a:picLocks noChangeAspect="1"/>
          </p:cNvPicPr>
          <p:nvPr/>
        </p:nvPicPr>
        <p:blipFill rotWithShape="1">
          <a:blip r:embed="rId5"/>
          <a:srcRect l="1755" r="11435"/>
          <a:stretch/>
        </p:blipFill>
        <p:spPr>
          <a:xfrm>
            <a:off x="86536" y="3416728"/>
            <a:ext cx="4130982" cy="3155111"/>
          </a:xfrm>
          <a:prstGeom prst="rect">
            <a:avLst/>
          </a:prstGeom>
        </p:spPr>
      </p:pic>
      <p:pic>
        <p:nvPicPr>
          <p:cNvPr id="16" name="Picture 15"/>
          <p:cNvPicPr>
            <a:picLocks noChangeAspect="1"/>
          </p:cNvPicPr>
          <p:nvPr/>
        </p:nvPicPr>
        <p:blipFill rotWithShape="1">
          <a:blip r:embed="rId6"/>
          <a:srcRect l="1991" r="12004"/>
          <a:stretch/>
        </p:blipFill>
        <p:spPr>
          <a:xfrm>
            <a:off x="4304055" y="3390416"/>
            <a:ext cx="4186929" cy="3181423"/>
          </a:xfrm>
          <a:prstGeom prst="rect">
            <a:avLst/>
          </a:prstGeom>
        </p:spPr>
      </p:pic>
      <p:pic>
        <p:nvPicPr>
          <p:cNvPr id="22" name="Picture 21"/>
          <p:cNvPicPr>
            <a:picLocks noChangeAspect="1"/>
          </p:cNvPicPr>
          <p:nvPr/>
        </p:nvPicPr>
        <p:blipFill>
          <a:blip r:embed="rId7"/>
          <a:stretch>
            <a:fillRect/>
          </a:stretch>
        </p:blipFill>
        <p:spPr>
          <a:xfrm>
            <a:off x="8804177" y="3533666"/>
            <a:ext cx="2906419" cy="1022039"/>
          </a:xfrm>
          <a:prstGeom prst="rect">
            <a:avLst/>
          </a:prstGeom>
        </p:spPr>
      </p:pic>
      <p:pic>
        <p:nvPicPr>
          <p:cNvPr id="25" name="Picture 24"/>
          <p:cNvPicPr>
            <a:picLocks noChangeAspect="1"/>
          </p:cNvPicPr>
          <p:nvPr/>
        </p:nvPicPr>
        <p:blipFill rotWithShape="1">
          <a:blip r:embed="rId8"/>
          <a:srcRect t="16931"/>
          <a:stretch/>
        </p:blipFill>
        <p:spPr>
          <a:xfrm>
            <a:off x="8846334" y="4672643"/>
            <a:ext cx="2880208" cy="841343"/>
          </a:xfrm>
          <a:prstGeom prst="rect">
            <a:avLst/>
          </a:prstGeom>
        </p:spPr>
      </p:pic>
      <p:sp>
        <p:nvSpPr>
          <p:cNvPr id="18" name="TextBox 17">
            <a:extLst>
              <a:ext uri="{FF2B5EF4-FFF2-40B4-BE49-F238E27FC236}">
                <a16:creationId xmlns:a16="http://schemas.microsoft.com/office/drawing/2014/main" id="{736AF48E-1736-4A95-9591-870B3E1F47C2}"/>
              </a:ext>
            </a:extLst>
          </p:cNvPr>
          <p:cNvSpPr txBox="1"/>
          <p:nvPr/>
        </p:nvSpPr>
        <p:spPr>
          <a:xfrm>
            <a:off x="8548374" y="6178485"/>
            <a:ext cx="12270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a:latin typeface="Segoe UI" panose="020B0502040204020203" pitchFamily="34" charset="0"/>
                <a:cs typeface="Segoe UI" panose="020B0502040204020203" pitchFamily="34" charset="0"/>
              </a:rPr>
              <a:t>CCASELLA</a:t>
            </a:r>
          </a:p>
        </p:txBody>
      </p:sp>
    </p:spTree>
    <p:extLst>
      <p:ext uri="{BB962C8B-B14F-4D97-AF65-F5344CB8AC3E}">
        <p14:creationId xmlns:p14="http://schemas.microsoft.com/office/powerpoint/2010/main" val="2155537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02378" y="6363151"/>
            <a:ext cx="274320" cy="228600"/>
          </a:xfrm>
        </p:spPr>
        <p:txBody>
          <a:bodyPr/>
          <a:lstStyle/>
          <a:p>
            <a:pPr algn="l"/>
            <a:fld id="{0D904593-1668-4B95-BA96-EF3EF43EDF4E}" type="slidenum">
              <a:rPr lang="en-US" smtClean="0"/>
              <a:pPr algn="l"/>
              <a:t>15</a:t>
            </a:fld>
            <a:endParaRPr lang="en-US" dirty="0"/>
          </a:p>
        </p:txBody>
      </p:sp>
      <p:sp>
        <p:nvSpPr>
          <p:cNvPr id="5" name="Text Placeholder 4"/>
          <p:cNvSpPr>
            <a:spLocks noGrp="1"/>
          </p:cNvSpPr>
          <p:nvPr>
            <p:ph type="body" sz="quarter" idx="14"/>
          </p:nvPr>
        </p:nvSpPr>
        <p:spPr/>
        <p:txBody>
          <a:bodyPr/>
          <a:lstStyle/>
          <a:p>
            <a:endParaRPr lang="en-US"/>
          </a:p>
        </p:txBody>
      </p:sp>
      <p:sp>
        <p:nvSpPr>
          <p:cNvPr id="6" name="Date Placeholder 5"/>
          <p:cNvSpPr>
            <a:spLocks noGrp="1"/>
          </p:cNvSpPr>
          <p:nvPr>
            <p:ph type="dt" sz="half" idx="2"/>
          </p:nvPr>
        </p:nvSpPr>
        <p:spPr>
          <a:xfrm>
            <a:off x="3478789" y="6363151"/>
            <a:ext cx="1348740" cy="228600"/>
          </a:xfrm>
        </p:spPr>
        <p:txBody>
          <a:bodyPr/>
          <a:lstStyle/>
          <a:p>
            <a:fld id="{DD0B5AFB-117C-46EA-B643-5FA810A8A3CB}" type="datetime4">
              <a:rPr lang="en-US" smtClean="0"/>
              <a:pPr/>
              <a:t>January 18, 2018</a:t>
            </a:fld>
            <a:endParaRPr lang="en-US" dirty="0"/>
          </a:p>
        </p:txBody>
      </p:sp>
      <p:sp>
        <p:nvSpPr>
          <p:cNvPr id="7" name="Footer Placeholder 6"/>
          <p:cNvSpPr>
            <a:spLocks noGrp="1"/>
          </p:cNvSpPr>
          <p:nvPr>
            <p:ph type="ftr" sz="quarter" idx="12"/>
          </p:nvPr>
        </p:nvSpPr>
        <p:spPr>
          <a:xfrm>
            <a:off x="4829278" y="6363151"/>
            <a:ext cx="1397000" cy="228600"/>
          </a:xfrm>
        </p:spPr>
        <p:txBody>
          <a:bodyPr/>
          <a:lstStyle/>
          <a:p>
            <a:r>
              <a:rPr lang="en-US"/>
              <a:t>|  Micron Confidential</a:t>
            </a:r>
            <a:endParaRPr lang="en-US" dirty="0"/>
          </a:p>
        </p:txBody>
      </p:sp>
      <p:pic>
        <p:nvPicPr>
          <p:cNvPr id="8" name="Picture 7"/>
          <p:cNvPicPr>
            <a:picLocks noChangeAspect="1"/>
          </p:cNvPicPr>
          <p:nvPr/>
        </p:nvPicPr>
        <p:blipFill rotWithShape="1">
          <a:blip r:embed="rId2"/>
          <a:srcRect l="67674" t="38919" r="17239" b="19140"/>
          <a:stretch/>
        </p:blipFill>
        <p:spPr>
          <a:xfrm>
            <a:off x="3091559" y="622714"/>
            <a:ext cx="2679747" cy="2726214"/>
          </a:xfrm>
          <a:prstGeom prst="rect">
            <a:avLst/>
          </a:prstGeom>
        </p:spPr>
      </p:pic>
      <p:pic>
        <p:nvPicPr>
          <p:cNvPr id="9" name="Picture 8"/>
          <p:cNvPicPr>
            <a:picLocks noChangeAspect="1"/>
          </p:cNvPicPr>
          <p:nvPr/>
        </p:nvPicPr>
        <p:blipFill rotWithShape="1">
          <a:blip r:embed="rId3"/>
          <a:srcRect l="67674" t="39158" r="17239" b="19141"/>
          <a:stretch/>
        </p:blipFill>
        <p:spPr>
          <a:xfrm>
            <a:off x="6032449" y="667784"/>
            <a:ext cx="2695060" cy="2726214"/>
          </a:xfrm>
          <a:prstGeom prst="rect">
            <a:avLst/>
          </a:prstGeom>
        </p:spPr>
      </p:pic>
      <p:pic>
        <p:nvPicPr>
          <p:cNvPr id="10" name="Picture 9"/>
          <p:cNvPicPr>
            <a:picLocks noChangeAspect="1"/>
          </p:cNvPicPr>
          <p:nvPr/>
        </p:nvPicPr>
        <p:blipFill rotWithShape="1">
          <a:blip r:embed="rId4"/>
          <a:srcRect l="67674" t="38919" r="17326" b="19379"/>
          <a:stretch/>
        </p:blipFill>
        <p:spPr>
          <a:xfrm>
            <a:off x="179783" y="606054"/>
            <a:ext cx="2679481" cy="2726215"/>
          </a:xfrm>
          <a:prstGeom prst="rect">
            <a:avLst/>
          </a:prstGeom>
        </p:spPr>
      </p:pic>
      <p:pic>
        <p:nvPicPr>
          <p:cNvPr id="11" name="Picture 10"/>
          <p:cNvPicPr>
            <a:picLocks noChangeAspect="1"/>
          </p:cNvPicPr>
          <p:nvPr/>
        </p:nvPicPr>
        <p:blipFill rotWithShape="1">
          <a:blip r:embed="rId5"/>
          <a:srcRect l="67674" t="38681" r="17239" b="19141"/>
          <a:stretch/>
        </p:blipFill>
        <p:spPr>
          <a:xfrm>
            <a:off x="8985694" y="606054"/>
            <a:ext cx="2664608" cy="2726216"/>
          </a:xfrm>
          <a:prstGeom prst="rect">
            <a:avLst/>
          </a:prstGeom>
        </p:spPr>
      </p:pic>
      <p:pic>
        <p:nvPicPr>
          <p:cNvPr id="12" name="Picture 11"/>
          <p:cNvPicPr>
            <a:picLocks noChangeAspect="1"/>
          </p:cNvPicPr>
          <p:nvPr/>
        </p:nvPicPr>
        <p:blipFill rotWithShape="1">
          <a:blip r:embed="rId6"/>
          <a:srcRect l="67828" t="38919" r="17259" b="19141"/>
          <a:stretch/>
        </p:blipFill>
        <p:spPr>
          <a:xfrm>
            <a:off x="6028187" y="3452621"/>
            <a:ext cx="2678411" cy="2756725"/>
          </a:xfrm>
          <a:prstGeom prst="rect">
            <a:avLst/>
          </a:prstGeom>
        </p:spPr>
      </p:pic>
      <p:pic>
        <p:nvPicPr>
          <p:cNvPr id="13" name="Picture 12"/>
          <p:cNvPicPr>
            <a:picLocks noChangeAspect="1"/>
          </p:cNvPicPr>
          <p:nvPr/>
        </p:nvPicPr>
        <p:blipFill rotWithShape="1">
          <a:blip r:embed="rId7"/>
          <a:srcRect l="67849" t="38919" r="17325" b="19141"/>
          <a:stretch/>
        </p:blipFill>
        <p:spPr>
          <a:xfrm>
            <a:off x="3116016" y="3418070"/>
            <a:ext cx="2657447" cy="2751238"/>
          </a:xfrm>
          <a:prstGeom prst="rect">
            <a:avLst/>
          </a:prstGeom>
        </p:spPr>
      </p:pic>
      <p:pic>
        <p:nvPicPr>
          <p:cNvPr id="14" name="Picture 13"/>
          <p:cNvPicPr>
            <a:picLocks noChangeAspect="1"/>
          </p:cNvPicPr>
          <p:nvPr/>
        </p:nvPicPr>
        <p:blipFill rotWithShape="1">
          <a:blip r:embed="rId8"/>
          <a:srcRect l="67674" t="38919" r="17326" b="19379"/>
          <a:stretch/>
        </p:blipFill>
        <p:spPr>
          <a:xfrm>
            <a:off x="8985694" y="3434730"/>
            <a:ext cx="2715951" cy="2763321"/>
          </a:xfrm>
          <a:prstGeom prst="rect">
            <a:avLst/>
          </a:prstGeom>
        </p:spPr>
      </p:pic>
      <p:pic>
        <p:nvPicPr>
          <p:cNvPr id="15" name="Picture 14"/>
          <p:cNvPicPr>
            <a:picLocks noChangeAspect="1"/>
          </p:cNvPicPr>
          <p:nvPr/>
        </p:nvPicPr>
        <p:blipFill rotWithShape="1">
          <a:blip r:embed="rId9"/>
          <a:srcRect l="67674" t="38919" r="17326" b="19141"/>
          <a:stretch/>
        </p:blipFill>
        <p:spPr>
          <a:xfrm>
            <a:off x="203465" y="3412075"/>
            <a:ext cx="2676735" cy="2738983"/>
          </a:xfrm>
          <a:prstGeom prst="rect">
            <a:avLst/>
          </a:prstGeom>
        </p:spPr>
      </p:pic>
      <p:sp>
        <p:nvSpPr>
          <p:cNvPr id="16" name="TextBox 15"/>
          <p:cNvSpPr txBox="1"/>
          <p:nvPr/>
        </p:nvSpPr>
        <p:spPr>
          <a:xfrm>
            <a:off x="350874" y="946298"/>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alloy2</a:t>
            </a:r>
          </a:p>
        </p:txBody>
      </p:sp>
      <p:sp>
        <p:nvSpPr>
          <p:cNvPr id="17" name="TextBox 16"/>
          <p:cNvSpPr txBox="1"/>
          <p:nvPr/>
        </p:nvSpPr>
        <p:spPr>
          <a:xfrm>
            <a:off x="6281039" y="387379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alloy9</a:t>
            </a:r>
          </a:p>
        </p:txBody>
      </p:sp>
      <p:sp>
        <p:nvSpPr>
          <p:cNvPr id="18" name="TextBox 17"/>
          <p:cNvSpPr txBox="1"/>
          <p:nvPr/>
        </p:nvSpPr>
        <p:spPr>
          <a:xfrm>
            <a:off x="3200167" y="3858883"/>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alloy8</a:t>
            </a:r>
          </a:p>
        </p:txBody>
      </p:sp>
      <p:sp>
        <p:nvSpPr>
          <p:cNvPr id="19" name="TextBox 18"/>
          <p:cNvSpPr txBox="1"/>
          <p:nvPr/>
        </p:nvSpPr>
        <p:spPr>
          <a:xfrm>
            <a:off x="238729" y="3858883"/>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alloy7</a:t>
            </a:r>
          </a:p>
        </p:txBody>
      </p:sp>
      <p:sp>
        <p:nvSpPr>
          <p:cNvPr id="20" name="TextBox 19"/>
          <p:cNvSpPr txBox="1"/>
          <p:nvPr/>
        </p:nvSpPr>
        <p:spPr>
          <a:xfrm>
            <a:off x="9156785" y="927174"/>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alloy6</a:t>
            </a:r>
          </a:p>
        </p:txBody>
      </p:sp>
      <p:sp>
        <p:nvSpPr>
          <p:cNvPr id="21" name="TextBox 20"/>
          <p:cNvSpPr txBox="1"/>
          <p:nvPr/>
        </p:nvSpPr>
        <p:spPr>
          <a:xfrm>
            <a:off x="6261638" y="953387"/>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alloy5</a:t>
            </a:r>
          </a:p>
        </p:txBody>
      </p:sp>
      <p:sp>
        <p:nvSpPr>
          <p:cNvPr id="22" name="TextBox 21"/>
          <p:cNvSpPr txBox="1"/>
          <p:nvPr/>
        </p:nvSpPr>
        <p:spPr>
          <a:xfrm>
            <a:off x="3276956" y="956931"/>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alloy4</a:t>
            </a:r>
          </a:p>
        </p:txBody>
      </p:sp>
      <p:sp>
        <p:nvSpPr>
          <p:cNvPr id="23" name="TextBox 22"/>
          <p:cNvSpPr txBox="1"/>
          <p:nvPr/>
        </p:nvSpPr>
        <p:spPr>
          <a:xfrm>
            <a:off x="9094380" y="387379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POR</a:t>
            </a:r>
          </a:p>
        </p:txBody>
      </p:sp>
      <p:sp>
        <p:nvSpPr>
          <p:cNvPr id="24" name="TextBox 23"/>
          <p:cNvSpPr txBox="1"/>
          <p:nvPr/>
        </p:nvSpPr>
        <p:spPr>
          <a:xfrm>
            <a:off x="606056" y="85060"/>
            <a:ext cx="11493795" cy="584775"/>
          </a:xfrm>
          <a:prstGeom prst="rect">
            <a:avLst/>
          </a:prstGeom>
        </p:spPr>
        <p:txBody>
          <a:bodyPr vert="horz" lIns="0" tIns="0" rIns="0" bIns="45720" rtlCol="0" anchor="t">
            <a:normAutofit/>
          </a:bodyPr>
          <a:lstStyle>
            <a:lvl1pPr defTabSz="1219110">
              <a:spcBef>
                <a:spcPct val="0"/>
              </a:spcBef>
              <a:buNone/>
              <a:defRPr lang="en-US" sz="3200" dirty="0">
                <a:latin typeface="Segoe UI Semibold" panose="020B0702040204020203" pitchFamily="34" charset="0"/>
                <a:ea typeface="+mj-ea"/>
                <a:cs typeface="Segoe UI Semibold" panose="020B0702040204020203" pitchFamily="34" charset="0"/>
              </a:defRPr>
            </a:lvl1pPr>
          </a:lstStyle>
          <a:p>
            <a:r>
              <a:rPr lang="en-US" dirty="0"/>
              <a:t>K* wave1 WL etch profiles (2-step etch CD-)</a:t>
            </a:r>
          </a:p>
        </p:txBody>
      </p:sp>
      <p:sp>
        <p:nvSpPr>
          <p:cNvPr id="2" name="TextBox 1">
            <a:extLst>
              <a:ext uri="{FF2B5EF4-FFF2-40B4-BE49-F238E27FC236}">
                <a16:creationId xmlns:a16="http://schemas.microsoft.com/office/drawing/2014/main" id="{27AC02F9-86D9-4AC5-9B2E-F1BA6CAA5BE6}"/>
              </a:ext>
            </a:extLst>
          </p:cNvPr>
          <p:cNvSpPr txBox="1"/>
          <p:nvPr/>
        </p:nvSpPr>
        <p:spPr>
          <a:xfrm>
            <a:off x="9749276" y="192781"/>
            <a:ext cx="12270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a:latin typeface="Segoe UI" panose="020B0502040204020203" pitchFamily="34" charset="0"/>
                <a:cs typeface="Segoe UI" panose="020B0502040204020203" pitchFamily="34" charset="0"/>
              </a:rPr>
              <a:t>CCASELLA</a:t>
            </a:r>
          </a:p>
        </p:txBody>
      </p:sp>
    </p:spTree>
    <p:extLst>
      <p:ext uri="{BB962C8B-B14F-4D97-AF65-F5344CB8AC3E}">
        <p14:creationId xmlns:p14="http://schemas.microsoft.com/office/powerpoint/2010/main" val="2657595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428EB-50D7-4088-9AAB-53BB6F533400}"/>
              </a:ext>
            </a:extLst>
          </p:cNvPr>
          <p:cNvSpPr>
            <a:spLocks noGrp="1"/>
          </p:cNvSpPr>
          <p:nvPr>
            <p:ph type="title"/>
          </p:nvPr>
        </p:nvSpPr>
        <p:spPr/>
        <p:txBody>
          <a:bodyPr/>
          <a:lstStyle/>
          <a:p>
            <a:r>
              <a:rPr lang="en-US" dirty="0"/>
              <a:t>K* wave # 2</a:t>
            </a:r>
          </a:p>
        </p:txBody>
      </p:sp>
      <p:sp>
        <p:nvSpPr>
          <p:cNvPr id="4" name="Date Placeholder 3">
            <a:extLst>
              <a:ext uri="{FF2B5EF4-FFF2-40B4-BE49-F238E27FC236}">
                <a16:creationId xmlns:a16="http://schemas.microsoft.com/office/drawing/2014/main" id="{0529EB4E-90CD-48A9-AB66-D5B92F84A479}"/>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E14B9472-C3C5-4C42-8E90-18CAD46BA762}"/>
              </a:ext>
            </a:extLst>
          </p:cNvPr>
          <p:cNvSpPr>
            <a:spLocks noGrp="1"/>
          </p:cNvSpPr>
          <p:nvPr>
            <p:ph type="sldNum" sz="quarter" idx="4"/>
          </p:nvPr>
        </p:nvSpPr>
        <p:spPr/>
        <p:txBody>
          <a:bodyPr/>
          <a:lstStyle/>
          <a:p>
            <a:pPr algn="l"/>
            <a:fld id="{0D904593-1668-4B95-BA96-EF3EF43EDF4E}" type="slidenum">
              <a:rPr lang="en-US" smtClean="0"/>
              <a:pPr algn="l"/>
              <a:t>16</a:t>
            </a:fld>
            <a:endParaRPr lang="en-US" dirty="0"/>
          </a:p>
        </p:txBody>
      </p:sp>
      <p:sp>
        <p:nvSpPr>
          <p:cNvPr id="6" name="Footer Placeholder 5">
            <a:extLst>
              <a:ext uri="{FF2B5EF4-FFF2-40B4-BE49-F238E27FC236}">
                <a16:creationId xmlns:a16="http://schemas.microsoft.com/office/drawing/2014/main" id="{EA5B51D9-659E-4475-A678-551096C6AD07}"/>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1465F1ED-B427-4530-9311-D0FDFCB29BAF}"/>
              </a:ext>
            </a:extLst>
          </p:cNvPr>
          <p:cNvSpPr>
            <a:spLocks noGrp="1"/>
          </p:cNvSpPr>
          <p:nvPr>
            <p:ph type="body" sz="quarter" idx="14"/>
          </p:nvPr>
        </p:nvSpPr>
        <p:spPr/>
        <p:txBody>
          <a:bodyPr/>
          <a:lstStyle/>
          <a:p>
            <a:endParaRPr lang="en-US"/>
          </a:p>
        </p:txBody>
      </p:sp>
      <p:pic>
        <p:nvPicPr>
          <p:cNvPr id="3" name="Picture 2">
            <a:extLst>
              <a:ext uri="{FF2B5EF4-FFF2-40B4-BE49-F238E27FC236}">
                <a16:creationId xmlns:a16="http://schemas.microsoft.com/office/drawing/2014/main" id="{0286A49C-2A59-4603-9D7A-399EDD28352A}"/>
              </a:ext>
            </a:extLst>
          </p:cNvPr>
          <p:cNvPicPr>
            <a:picLocks noChangeAspect="1"/>
          </p:cNvPicPr>
          <p:nvPr/>
        </p:nvPicPr>
        <p:blipFill>
          <a:blip r:embed="rId2"/>
          <a:stretch>
            <a:fillRect/>
          </a:stretch>
        </p:blipFill>
        <p:spPr>
          <a:xfrm>
            <a:off x="409575" y="1390650"/>
            <a:ext cx="11372850" cy="4076700"/>
          </a:xfrm>
          <a:prstGeom prst="rect">
            <a:avLst/>
          </a:prstGeom>
        </p:spPr>
      </p:pic>
    </p:spTree>
    <p:extLst>
      <p:ext uri="{BB962C8B-B14F-4D97-AF65-F5344CB8AC3E}">
        <p14:creationId xmlns:p14="http://schemas.microsoft.com/office/powerpoint/2010/main" val="3576785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6114-1A44-4F82-9BB0-D7D0FEEEA86B}"/>
              </a:ext>
            </a:extLst>
          </p:cNvPr>
          <p:cNvSpPr>
            <a:spLocks noGrp="1"/>
          </p:cNvSpPr>
          <p:nvPr>
            <p:ph type="title"/>
          </p:nvPr>
        </p:nvSpPr>
        <p:spPr/>
        <p:txBody>
          <a:bodyPr/>
          <a:lstStyle/>
          <a:p>
            <a:r>
              <a:rPr lang="en-US" dirty="0"/>
              <a:t>Campaign N</a:t>
            </a:r>
          </a:p>
        </p:txBody>
      </p:sp>
      <p:sp>
        <p:nvSpPr>
          <p:cNvPr id="4" name="Date Placeholder 3">
            <a:extLst>
              <a:ext uri="{FF2B5EF4-FFF2-40B4-BE49-F238E27FC236}">
                <a16:creationId xmlns:a16="http://schemas.microsoft.com/office/drawing/2014/main" id="{3676E2BD-04DC-4843-9165-6ADC98B9818D}"/>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2E374EC4-A186-4C41-B689-0201E722847C}"/>
              </a:ext>
            </a:extLst>
          </p:cNvPr>
          <p:cNvSpPr>
            <a:spLocks noGrp="1"/>
          </p:cNvSpPr>
          <p:nvPr>
            <p:ph type="sldNum" sz="quarter" idx="4"/>
          </p:nvPr>
        </p:nvSpPr>
        <p:spPr/>
        <p:txBody>
          <a:bodyPr/>
          <a:lstStyle/>
          <a:p>
            <a:pPr algn="l"/>
            <a:fld id="{0D904593-1668-4B95-BA96-EF3EF43EDF4E}" type="slidenum">
              <a:rPr lang="en-US" smtClean="0"/>
              <a:pPr algn="l"/>
              <a:t>17</a:t>
            </a:fld>
            <a:endParaRPr lang="en-US" dirty="0"/>
          </a:p>
        </p:txBody>
      </p:sp>
      <p:sp>
        <p:nvSpPr>
          <p:cNvPr id="6" name="Footer Placeholder 5">
            <a:extLst>
              <a:ext uri="{FF2B5EF4-FFF2-40B4-BE49-F238E27FC236}">
                <a16:creationId xmlns:a16="http://schemas.microsoft.com/office/drawing/2014/main" id="{259390DE-D514-4ED6-8558-EAC6FA2A4432}"/>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051BAEE6-37F0-4F70-A48B-3C885E67EB22}"/>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35454715-1D32-48DD-9186-FF81EB8513CD}"/>
              </a:ext>
            </a:extLst>
          </p:cNvPr>
          <p:cNvPicPr>
            <a:picLocks noChangeAspect="1"/>
          </p:cNvPicPr>
          <p:nvPr/>
        </p:nvPicPr>
        <p:blipFill>
          <a:blip r:embed="rId2"/>
          <a:stretch>
            <a:fillRect/>
          </a:stretch>
        </p:blipFill>
        <p:spPr>
          <a:xfrm>
            <a:off x="910983" y="1263449"/>
            <a:ext cx="8740403" cy="2178251"/>
          </a:xfrm>
          <a:prstGeom prst="rect">
            <a:avLst/>
          </a:prstGeom>
        </p:spPr>
      </p:pic>
    </p:spTree>
    <p:extLst>
      <p:ext uri="{BB962C8B-B14F-4D97-AF65-F5344CB8AC3E}">
        <p14:creationId xmlns:p14="http://schemas.microsoft.com/office/powerpoint/2010/main" val="667912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B4E82-1B4A-43DB-B27E-7B7AF92653E1}"/>
              </a:ext>
            </a:extLst>
          </p:cNvPr>
          <p:cNvSpPr>
            <a:spLocks noGrp="1"/>
          </p:cNvSpPr>
          <p:nvPr>
            <p:ph type="title"/>
          </p:nvPr>
        </p:nvSpPr>
        <p:spPr/>
        <p:txBody>
          <a:bodyPr/>
          <a:lstStyle/>
          <a:p>
            <a:r>
              <a:rPr lang="en-US" dirty="0"/>
              <a:t>SWRs in-line</a:t>
            </a:r>
          </a:p>
        </p:txBody>
      </p:sp>
      <p:sp>
        <p:nvSpPr>
          <p:cNvPr id="4" name="Date Placeholder 3">
            <a:extLst>
              <a:ext uri="{FF2B5EF4-FFF2-40B4-BE49-F238E27FC236}">
                <a16:creationId xmlns:a16="http://schemas.microsoft.com/office/drawing/2014/main" id="{0B5E2226-06C6-4E70-A3D0-D6866C36F1DE}"/>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BF98087A-0FE3-41B4-B028-DB4E2D490E7D}"/>
              </a:ext>
            </a:extLst>
          </p:cNvPr>
          <p:cNvSpPr>
            <a:spLocks noGrp="1"/>
          </p:cNvSpPr>
          <p:nvPr>
            <p:ph type="sldNum" sz="quarter" idx="4"/>
          </p:nvPr>
        </p:nvSpPr>
        <p:spPr/>
        <p:txBody>
          <a:bodyPr/>
          <a:lstStyle/>
          <a:p>
            <a:pPr algn="l"/>
            <a:fld id="{0D904593-1668-4B95-BA96-EF3EF43EDF4E}" type="slidenum">
              <a:rPr lang="en-US" smtClean="0"/>
              <a:pPr algn="l"/>
              <a:t>18</a:t>
            </a:fld>
            <a:endParaRPr lang="en-US" dirty="0"/>
          </a:p>
        </p:txBody>
      </p:sp>
      <p:sp>
        <p:nvSpPr>
          <p:cNvPr id="6" name="Footer Placeholder 5">
            <a:extLst>
              <a:ext uri="{FF2B5EF4-FFF2-40B4-BE49-F238E27FC236}">
                <a16:creationId xmlns:a16="http://schemas.microsoft.com/office/drawing/2014/main" id="{7359131B-02D8-4F76-9BF7-45506AFCFE79}"/>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554B7585-C544-40AE-A56E-8EB41610ECB3}"/>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BD5A61C0-D38B-4E6C-92AE-51999AAA722A}"/>
              </a:ext>
            </a:extLst>
          </p:cNvPr>
          <p:cNvPicPr>
            <a:picLocks noChangeAspect="1"/>
          </p:cNvPicPr>
          <p:nvPr/>
        </p:nvPicPr>
        <p:blipFill>
          <a:blip r:embed="rId2"/>
          <a:stretch>
            <a:fillRect/>
          </a:stretch>
        </p:blipFill>
        <p:spPr>
          <a:xfrm>
            <a:off x="221569" y="2785151"/>
            <a:ext cx="11334750" cy="1743075"/>
          </a:xfrm>
          <a:prstGeom prst="rect">
            <a:avLst/>
          </a:prstGeom>
        </p:spPr>
      </p:pic>
      <p:pic>
        <p:nvPicPr>
          <p:cNvPr id="9" name="Picture 8">
            <a:extLst>
              <a:ext uri="{FF2B5EF4-FFF2-40B4-BE49-F238E27FC236}">
                <a16:creationId xmlns:a16="http://schemas.microsoft.com/office/drawing/2014/main" id="{87B21917-6A5A-4A16-8417-67AE0F2500F1}"/>
              </a:ext>
            </a:extLst>
          </p:cNvPr>
          <p:cNvPicPr>
            <a:picLocks noChangeAspect="1"/>
          </p:cNvPicPr>
          <p:nvPr/>
        </p:nvPicPr>
        <p:blipFill>
          <a:blip r:embed="rId3"/>
          <a:stretch>
            <a:fillRect/>
          </a:stretch>
        </p:blipFill>
        <p:spPr>
          <a:xfrm>
            <a:off x="221569" y="1108751"/>
            <a:ext cx="11763375" cy="1676400"/>
          </a:xfrm>
          <a:prstGeom prst="rect">
            <a:avLst/>
          </a:prstGeom>
        </p:spPr>
      </p:pic>
      <p:pic>
        <p:nvPicPr>
          <p:cNvPr id="3" name="Picture 2">
            <a:extLst>
              <a:ext uri="{FF2B5EF4-FFF2-40B4-BE49-F238E27FC236}">
                <a16:creationId xmlns:a16="http://schemas.microsoft.com/office/drawing/2014/main" id="{78A324E0-C6BC-4BF9-826D-EC8A66B680AF}"/>
              </a:ext>
            </a:extLst>
          </p:cNvPr>
          <p:cNvPicPr>
            <a:picLocks noChangeAspect="1"/>
          </p:cNvPicPr>
          <p:nvPr/>
        </p:nvPicPr>
        <p:blipFill>
          <a:blip r:embed="rId4"/>
          <a:stretch>
            <a:fillRect/>
          </a:stretch>
        </p:blipFill>
        <p:spPr>
          <a:xfrm>
            <a:off x="221569" y="4620076"/>
            <a:ext cx="11534775" cy="1104900"/>
          </a:xfrm>
          <a:prstGeom prst="rect">
            <a:avLst/>
          </a:prstGeom>
        </p:spPr>
      </p:pic>
    </p:spTree>
    <p:extLst>
      <p:ext uri="{BB962C8B-B14F-4D97-AF65-F5344CB8AC3E}">
        <p14:creationId xmlns:p14="http://schemas.microsoft.com/office/powerpoint/2010/main" val="3887969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81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BB9A358-56DF-49AD-A308-AD2A0EAFDACC}"/>
              </a:ext>
            </a:extLst>
          </p:cNvPr>
          <p:cNvPicPr>
            <a:picLocks noChangeAspect="1"/>
          </p:cNvPicPr>
          <p:nvPr/>
        </p:nvPicPr>
        <p:blipFill>
          <a:blip r:embed="rId2"/>
          <a:stretch>
            <a:fillRect/>
          </a:stretch>
        </p:blipFill>
        <p:spPr>
          <a:xfrm>
            <a:off x="145259" y="919329"/>
            <a:ext cx="11753850" cy="2009775"/>
          </a:xfrm>
          <a:prstGeom prst="rect">
            <a:avLst/>
          </a:prstGeom>
        </p:spPr>
      </p:pic>
      <p:sp>
        <p:nvSpPr>
          <p:cNvPr id="2" name="Title 1">
            <a:extLst>
              <a:ext uri="{FF2B5EF4-FFF2-40B4-BE49-F238E27FC236}">
                <a16:creationId xmlns:a16="http://schemas.microsoft.com/office/drawing/2014/main" id="{3072A512-0808-45B7-993E-ADB6253986CB}"/>
              </a:ext>
            </a:extLst>
          </p:cNvPr>
          <p:cNvSpPr>
            <a:spLocks noGrp="1"/>
          </p:cNvSpPr>
          <p:nvPr>
            <p:ph type="title"/>
          </p:nvPr>
        </p:nvSpPr>
        <p:spPr/>
        <p:txBody>
          <a:bodyPr/>
          <a:lstStyle/>
          <a:p>
            <a:r>
              <a:rPr lang="en-US" dirty="0"/>
              <a:t>WIP status update</a:t>
            </a:r>
          </a:p>
        </p:txBody>
      </p:sp>
      <p:sp>
        <p:nvSpPr>
          <p:cNvPr id="4" name="Date Placeholder 3">
            <a:extLst>
              <a:ext uri="{FF2B5EF4-FFF2-40B4-BE49-F238E27FC236}">
                <a16:creationId xmlns:a16="http://schemas.microsoft.com/office/drawing/2014/main" id="{656727E6-61F6-43E5-BB46-FEEE402A812F}"/>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DAC71B00-2A58-4C5D-90A1-4DF2BEA58982}"/>
              </a:ext>
            </a:extLst>
          </p:cNvPr>
          <p:cNvSpPr>
            <a:spLocks noGrp="1"/>
          </p:cNvSpPr>
          <p:nvPr>
            <p:ph type="sldNum" sz="quarter" idx="4"/>
          </p:nvPr>
        </p:nvSpPr>
        <p:spPr/>
        <p:txBody>
          <a:bodyPr/>
          <a:lstStyle/>
          <a:p>
            <a:pPr algn="l"/>
            <a:fld id="{0D904593-1668-4B95-BA96-EF3EF43EDF4E}" type="slidenum">
              <a:rPr lang="en-US" smtClean="0"/>
              <a:pPr algn="l"/>
              <a:t>2</a:t>
            </a:fld>
            <a:endParaRPr lang="en-US" dirty="0"/>
          </a:p>
        </p:txBody>
      </p:sp>
      <p:sp>
        <p:nvSpPr>
          <p:cNvPr id="6" name="Footer Placeholder 5">
            <a:extLst>
              <a:ext uri="{FF2B5EF4-FFF2-40B4-BE49-F238E27FC236}">
                <a16:creationId xmlns:a16="http://schemas.microsoft.com/office/drawing/2014/main" id="{55537F93-6851-4C41-9A29-9E20EE9976E6}"/>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8A7EFD09-2AED-419D-A103-F696C35E95BE}"/>
              </a:ext>
            </a:extLst>
          </p:cNvPr>
          <p:cNvSpPr>
            <a:spLocks noGrp="1"/>
          </p:cNvSpPr>
          <p:nvPr>
            <p:ph type="body" sz="quarter" idx="14"/>
          </p:nvPr>
        </p:nvSpPr>
        <p:spPr/>
        <p:txBody>
          <a:bodyPr/>
          <a:lstStyle/>
          <a:p>
            <a:endParaRPr lang="en-US"/>
          </a:p>
        </p:txBody>
      </p:sp>
      <p:sp>
        <p:nvSpPr>
          <p:cNvPr id="9" name="Content Placeholder 2">
            <a:extLst>
              <a:ext uri="{FF2B5EF4-FFF2-40B4-BE49-F238E27FC236}">
                <a16:creationId xmlns:a16="http://schemas.microsoft.com/office/drawing/2014/main" id="{1C5F62B0-195C-4AE1-B0A8-7EDC7101B92D}"/>
              </a:ext>
            </a:extLst>
          </p:cNvPr>
          <p:cNvSpPr>
            <a:spLocks noGrp="1"/>
          </p:cNvSpPr>
          <p:nvPr>
            <p:ph idx="1"/>
          </p:nvPr>
        </p:nvSpPr>
        <p:spPr>
          <a:xfrm>
            <a:off x="515257" y="3181398"/>
            <a:ext cx="11257644" cy="3028901"/>
          </a:xfrm>
        </p:spPr>
        <p:txBody>
          <a:bodyPr/>
          <a:lstStyle/>
          <a:p>
            <a:pPr lvl="1"/>
            <a:r>
              <a:rPr lang="en-US" sz="1800" dirty="0"/>
              <a:t>Comments to the Gantt chart:</a:t>
            </a:r>
          </a:p>
          <a:p>
            <a:pPr lvl="2"/>
            <a:r>
              <a:rPr lang="en-US" sz="1600" dirty="0"/>
              <a:t>Lots in bold will run with rotating Screamer priority; Next week Rev5 backup lot is pending PVD readiness</a:t>
            </a:r>
          </a:p>
          <a:p>
            <a:pPr lvl="2"/>
            <a:r>
              <a:rPr lang="en-US" sz="1600" dirty="0"/>
              <a:t>G* -- L1D and PROD SWRs -- Q2 activity</a:t>
            </a:r>
          </a:p>
          <a:p>
            <a:pPr lvl="2"/>
            <a:r>
              <a:rPr lang="en-US" sz="1600" dirty="0"/>
              <a:t>Dual deck setup and demo -- Q2 activity</a:t>
            </a:r>
          </a:p>
          <a:p>
            <a:pPr lvl="1"/>
            <a:r>
              <a:rPr lang="en-US" sz="1800" dirty="0"/>
              <a:t>Short term line conversions:</a:t>
            </a:r>
          </a:p>
          <a:p>
            <a:pPr lvl="2"/>
            <a:r>
              <a:rPr lang="en-US" sz="1600" dirty="0"/>
              <a:t>Rev4.x – </a:t>
            </a:r>
            <a:r>
              <a:rPr lang="en-US" sz="1600" dirty="0" err="1"/>
              <a:t>WSiN</a:t>
            </a:r>
            <a:r>
              <a:rPr lang="en-US" sz="1600" dirty="0"/>
              <a:t> elimination; 55nm 2</a:t>
            </a:r>
            <a:r>
              <a:rPr lang="en-US" sz="1600" baseline="30000" dirty="0"/>
              <a:t>nd</a:t>
            </a:r>
            <a:r>
              <a:rPr lang="en-US" sz="1600" dirty="0"/>
              <a:t> cut W</a:t>
            </a:r>
          </a:p>
          <a:p>
            <a:pPr lvl="2"/>
            <a:r>
              <a:rPr lang="en-US" sz="1600" dirty="0"/>
              <a:t>Rev5.x/6.x L1D and potential conversion in Q1’18</a:t>
            </a:r>
          </a:p>
          <a:p>
            <a:pPr lvl="2"/>
            <a:r>
              <a:rPr lang="en-US" sz="1600" dirty="0"/>
              <a:t>65 NCMP FSL slurry and 350A 52 Nitride Cap</a:t>
            </a:r>
          </a:p>
          <a:p>
            <a:pPr lvl="3"/>
            <a:endParaRPr lang="en-US" sz="1600" dirty="0"/>
          </a:p>
          <a:p>
            <a:pPr lvl="3"/>
            <a:endParaRPr lang="en-US" sz="1600" dirty="0"/>
          </a:p>
          <a:p>
            <a:pPr lvl="3"/>
            <a:endParaRPr lang="en-US" sz="1600" dirty="0"/>
          </a:p>
          <a:p>
            <a:pPr lvl="2"/>
            <a:endParaRPr lang="en-US" sz="1600" dirty="0"/>
          </a:p>
          <a:p>
            <a:endParaRPr lang="en-US" sz="2000" dirty="0"/>
          </a:p>
        </p:txBody>
      </p:sp>
      <p:sp>
        <p:nvSpPr>
          <p:cNvPr id="10" name="Rectangle 9">
            <a:extLst>
              <a:ext uri="{FF2B5EF4-FFF2-40B4-BE49-F238E27FC236}">
                <a16:creationId xmlns:a16="http://schemas.microsoft.com/office/drawing/2014/main" id="{26C3D9FB-9371-4C66-B606-78C649BCF1A8}"/>
              </a:ext>
            </a:extLst>
          </p:cNvPr>
          <p:cNvSpPr/>
          <p:nvPr/>
        </p:nvSpPr>
        <p:spPr>
          <a:xfrm>
            <a:off x="7175500" y="1184608"/>
            <a:ext cx="457200" cy="1744496"/>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29779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 objectives Q1’18</a:t>
            </a:r>
          </a:p>
        </p:txBody>
      </p:sp>
      <p:sp>
        <p:nvSpPr>
          <p:cNvPr id="3" name="Content Placeholder 2"/>
          <p:cNvSpPr>
            <a:spLocks noGrp="1"/>
          </p:cNvSpPr>
          <p:nvPr>
            <p:ph idx="1"/>
          </p:nvPr>
        </p:nvSpPr>
        <p:spPr>
          <a:xfrm>
            <a:off x="527956" y="1245498"/>
            <a:ext cx="11333843" cy="1854098"/>
          </a:xfrm>
        </p:spPr>
        <p:txBody>
          <a:bodyPr/>
          <a:lstStyle/>
          <a:p>
            <a:pPr lvl="2"/>
            <a:r>
              <a:rPr lang="en-US" sz="1600" dirty="0"/>
              <a:t>Q1’18 priorities</a:t>
            </a:r>
          </a:p>
          <a:p>
            <a:pPr lvl="3"/>
            <a:r>
              <a:rPr lang="en-US" sz="1600" dirty="0"/>
              <a:t>Enable K* runner up alloy single step WL etch (</a:t>
            </a:r>
            <a:r>
              <a:rPr lang="en-US" sz="1600" dirty="0" err="1"/>
              <a:t>Vt</a:t>
            </a:r>
            <a:r>
              <a:rPr lang="en-US" sz="1600" dirty="0"/>
              <a:t> window demo)</a:t>
            </a:r>
          </a:p>
          <a:p>
            <a:pPr lvl="4"/>
            <a:r>
              <a:rPr lang="en-US" sz="1600" dirty="0"/>
              <a:t>NO Lamina (Cell rev5) – Mid February to probe </a:t>
            </a:r>
          </a:p>
          <a:p>
            <a:pPr lvl="4"/>
            <a:r>
              <a:rPr lang="en-US" sz="1600" dirty="0"/>
              <a:t>WITH lamina (Cell rev6) – Mid March to probe</a:t>
            </a:r>
          </a:p>
          <a:p>
            <a:pPr lvl="3"/>
            <a:r>
              <a:rPr lang="en-US" sz="1600" dirty="0"/>
              <a:t>Establish SSM Rev4.0 yield baseline (4-5 lots control groups on A1 material) as a basis for yield gap pareto to S26A full stack; </a:t>
            </a:r>
          </a:p>
          <a:p>
            <a:pPr lvl="4"/>
            <a:r>
              <a:rPr lang="en-US" sz="1600" b="1" dirty="0">
                <a:highlight>
                  <a:srgbClr val="FFFF00"/>
                </a:highlight>
              </a:rPr>
              <a:t>Initial yield summary can be based on control groups of lots SSM 30,34,36,37 lots by ww10</a:t>
            </a:r>
          </a:p>
          <a:p>
            <a:pPr lvl="3"/>
            <a:endParaRPr lang="en-US" sz="1600" dirty="0"/>
          </a:p>
          <a:p>
            <a:pPr lvl="3"/>
            <a:endParaRPr lang="en-US" sz="1600" dirty="0"/>
          </a:p>
          <a:p>
            <a:pPr lvl="3"/>
            <a:endParaRPr lang="en-US" sz="1600" dirty="0"/>
          </a:p>
          <a:p>
            <a:pPr lvl="2"/>
            <a:endParaRPr lang="en-US" sz="1600" dirty="0"/>
          </a:p>
          <a:p>
            <a:endParaRPr lang="en-US" sz="2000" dirty="0"/>
          </a:p>
        </p:txBody>
      </p:sp>
      <p:sp>
        <p:nvSpPr>
          <p:cNvPr id="4" name="Date Placeholder 3"/>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3</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F577448C-213D-4FDB-9694-88052C28628E}"/>
              </a:ext>
            </a:extLst>
          </p:cNvPr>
          <p:cNvPicPr>
            <a:picLocks noChangeAspect="1"/>
          </p:cNvPicPr>
          <p:nvPr/>
        </p:nvPicPr>
        <p:blipFill>
          <a:blip r:embed="rId2"/>
          <a:stretch>
            <a:fillRect/>
          </a:stretch>
        </p:blipFill>
        <p:spPr>
          <a:xfrm>
            <a:off x="2151559" y="3726932"/>
            <a:ext cx="8605341" cy="2534619"/>
          </a:xfrm>
          <a:prstGeom prst="rect">
            <a:avLst/>
          </a:prstGeom>
        </p:spPr>
      </p:pic>
    </p:spTree>
    <p:extLst>
      <p:ext uri="{BB962C8B-B14F-4D97-AF65-F5344CB8AC3E}">
        <p14:creationId xmlns:p14="http://schemas.microsoft.com/office/powerpoint/2010/main" val="3256219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C45A-CE9D-4642-997B-8229F50CF6DB}"/>
              </a:ext>
            </a:extLst>
          </p:cNvPr>
          <p:cNvSpPr>
            <a:spLocks noGrp="1"/>
          </p:cNvSpPr>
          <p:nvPr>
            <p:ph type="title"/>
          </p:nvPr>
        </p:nvSpPr>
        <p:spPr/>
        <p:txBody>
          <a:bodyPr>
            <a:normAutofit fontScale="90000"/>
          </a:bodyPr>
          <a:lstStyle/>
          <a:p>
            <a:r>
              <a:rPr lang="en-US" dirty="0"/>
              <a:t>SSM dual deck assessment on SR71B and 2D structural yield</a:t>
            </a:r>
          </a:p>
        </p:txBody>
      </p:sp>
      <p:sp>
        <p:nvSpPr>
          <p:cNvPr id="4" name="Date Placeholder 3">
            <a:extLst>
              <a:ext uri="{FF2B5EF4-FFF2-40B4-BE49-F238E27FC236}">
                <a16:creationId xmlns:a16="http://schemas.microsoft.com/office/drawing/2014/main" id="{96B0A7BF-30D5-4B9C-AA09-43C713C93CDE}"/>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68095F29-B467-4257-8FEC-11B758D0D31F}"/>
              </a:ext>
            </a:extLst>
          </p:cNvPr>
          <p:cNvSpPr>
            <a:spLocks noGrp="1"/>
          </p:cNvSpPr>
          <p:nvPr>
            <p:ph type="sldNum" sz="quarter" idx="4"/>
          </p:nvPr>
        </p:nvSpPr>
        <p:spPr/>
        <p:txBody>
          <a:bodyPr/>
          <a:lstStyle/>
          <a:p>
            <a:pPr algn="l"/>
            <a:fld id="{0D904593-1668-4B95-BA96-EF3EF43EDF4E}" type="slidenum">
              <a:rPr lang="en-US" smtClean="0"/>
              <a:pPr algn="l"/>
              <a:t>4</a:t>
            </a:fld>
            <a:endParaRPr lang="en-US" dirty="0"/>
          </a:p>
        </p:txBody>
      </p:sp>
      <p:sp>
        <p:nvSpPr>
          <p:cNvPr id="6" name="Footer Placeholder 5">
            <a:extLst>
              <a:ext uri="{FF2B5EF4-FFF2-40B4-BE49-F238E27FC236}">
                <a16:creationId xmlns:a16="http://schemas.microsoft.com/office/drawing/2014/main" id="{79F217EB-2923-4D7D-A300-9089221E4D4D}"/>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3A06FD02-3F8E-4FBB-AEF4-6D8BBDA64C54}"/>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106791A8-EBAD-4FD1-A678-3CC4BFA5A81D}"/>
              </a:ext>
            </a:extLst>
          </p:cNvPr>
          <p:cNvPicPr>
            <a:picLocks noChangeAspect="1"/>
          </p:cNvPicPr>
          <p:nvPr/>
        </p:nvPicPr>
        <p:blipFill>
          <a:blip r:embed="rId2"/>
          <a:stretch>
            <a:fillRect/>
          </a:stretch>
        </p:blipFill>
        <p:spPr>
          <a:xfrm>
            <a:off x="312057" y="1388962"/>
            <a:ext cx="11582400" cy="1390650"/>
          </a:xfrm>
          <a:prstGeom prst="rect">
            <a:avLst/>
          </a:prstGeom>
        </p:spPr>
      </p:pic>
      <p:sp>
        <p:nvSpPr>
          <p:cNvPr id="9" name="Rectangle: Rounded Corners 8">
            <a:extLst>
              <a:ext uri="{FF2B5EF4-FFF2-40B4-BE49-F238E27FC236}">
                <a16:creationId xmlns:a16="http://schemas.microsoft.com/office/drawing/2014/main" id="{B81CDCE4-40EA-4B2B-BB17-825554A3C82B}"/>
              </a:ext>
            </a:extLst>
          </p:cNvPr>
          <p:cNvSpPr/>
          <p:nvPr/>
        </p:nvSpPr>
        <p:spPr>
          <a:xfrm>
            <a:off x="5156200" y="1600200"/>
            <a:ext cx="2857500" cy="2171700"/>
          </a:xfrm>
          <a:prstGeom prst="round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714441DC-9E2E-427D-A430-5F2C5589F533}"/>
              </a:ext>
            </a:extLst>
          </p:cNvPr>
          <p:cNvSpPr txBox="1"/>
          <p:nvPr/>
        </p:nvSpPr>
        <p:spPr>
          <a:xfrm>
            <a:off x="5188253" y="3236261"/>
            <a:ext cx="2793393"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Tape-out  in late February</a:t>
            </a:r>
          </a:p>
        </p:txBody>
      </p:sp>
      <p:sp>
        <p:nvSpPr>
          <p:cNvPr id="11" name="Content Placeholder 2">
            <a:extLst>
              <a:ext uri="{FF2B5EF4-FFF2-40B4-BE49-F238E27FC236}">
                <a16:creationId xmlns:a16="http://schemas.microsoft.com/office/drawing/2014/main" id="{A3F47CD2-DEC8-478E-8F88-AA52879489B6}"/>
              </a:ext>
            </a:extLst>
          </p:cNvPr>
          <p:cNvSpPr>
            <a:spLocks noGrp="1"/>
          </p:cNvSpPr>
          <p:nvPr>
            <p:ph idx="1"/>
          </p:nvPr>
        </p:nvSpPr>
        <p:spPr>
          <a:xfrm>
            <a:off x="436335" y="3887098"/>
            <a:ext cx="11333843" cy="1854098"/>
          </a:xfrm>
        </p:spPr>
        <p:txBody>
          <a:bodyPr/>
          <a:lstStyle/>
          <a:p>
            <a:pPr lvl="2"/>
            <a:r>
              <a:rPr lang="en-US" sz="1600" dirty="0"/>
              <a:t>Based on the reviewed tape-out plan, initial assessment on dual deck can be enabled by mid-Q2 (Si to probe)</a:t>
            </a:r>
          </a:p>
          <a:p>
            <a:pPr lvl="2"/>
            <a:r>
              <a:rPr lang="en-US" sz="1600" dirty="0"/>
              <a:t>Pull in and streamlining (reducing dependency on A3 and FPP) can potentially allow 2 full info-turns to probe on 2D before the end of Q2’18</a:t>
            </a:r>
          </a:p>
          <a:p>
            <a:pPr lvl="2"/>
            <a:r>
              <a:rPr lang="en-US" sz="1600" dirty="0"/>
              <a:t>Cell revision for 2D info-turns has to be defined before March (Rev6 D0 data still will not be available)</a:t>
            </a:r>
          </a:p>
          <a:p>
            <a:pPr lvl="3"/>
            <a:endParaRPr lang="en-US" sz="1600" dirty="0"/>
          </a:p>
          <a:p>
            <a:pPr lvl="3"/>
            <a:endParaRPr lang="en-US" sz="1600" dirty="0"/>
          </a:p>
          <a:p>
            <a:pPr lvl="2"/>
            <a:endParaRPr lang="en-US" sz="1600" dirty="0"/>
          </a:p>
          <a:p>
            <a:endParaRPr lang="en-US" sz="2000" dirty="0"/>
          </a:p>
        </p:txBody>
      </p:sp>
    </p:spTree>
    <p:extLst>
      <p:ext uri="{BB962C8B-B14F-4D97-AF65-F5344CB8AC3E}">
        <p14:creationId xmlns:p14="http://schemas.microsoft.com/office/powerpoint/2010/main" val="2305346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270D-B34E-48C7-8256-371F7ACF0A02}"/>
              </a:ext>
            </a:extLst>
          </p:cNvPr>
          <p:cNvSpPr>
            <a:spLocks noGrp="1"/>
          </p:cNvSpPr>
          <p:nvPr>
            <p:ph type="title"/>
          </p:nvPr>
        </p:nvSpPr>
        <p:spPr/>
        <p:txBody>
          <a:bodyPr/>
          <a:lstStyle/>
          <a:p>
            <a:r>
              <a:rPr lang="en-US" dirty="0" err="1"/>
              <a:t>WSiN</a:t>
            </a:r>
            <a:r>
              <a:rPr lang="en-US" dirty="0"/>
              <a:t> elimination (2</a:t>
            </a:r>
            <a:r>
              <a:rPr lang="en-US" baseline="30000" dirty="0"/>
              <a:t>nd</a:t>
            </a:r>
            <a:r>
              <a:rPr lang="en-US" dirty="0"/>
              <a:t> cut x-section); </a:t>
            </a:r>
          </a:p>
        </p:txBody>
      </p:sp>
      <p:sp>
        <p:nvSpPr>
          <p:cNvPr id="4" name="Date Placeholder 3">
            <a:extLst>
              <a:ext uri="{FF2B5EF4-FFF2-40B4-BE49-F238E27FC236}">
                <a16:creationId xmlns:a16="http://schemas.microsoft.com/office/drawing/2014/main" id="{A968F5DC-B93B-4A44-8BDD-EB2A3BCC933F}"/>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0D111255-AA3A-4EBD-89E9-8142FEEAF5BF}"/>
              </a:ext>
            </a:extLst>
          </p:cNvPr>
          <p:cNvSpPr>
            <a:spLocks noGrp="1"/>
          </p:cNvSpPr>
          <p:nvPr>
            <p:ph type="sldNum" sz="quarter" idx="4"/>
          </p:nvPr>
        </p:nvSpPr>
        <p:spPr/>
        <p:txBody>
          <a:bodyPr/>
          <a:lstStyle/>
          <a:p>
            <a:pPr algn="l"/>
            <a:fld id="{0D904593-1668-4B95-BA96-EF3EF43EDF4E}" type="slidenum">
              <a:rPr lang="en-US" smtClean="0"/>
              <a:pPr algn="l"/>
              <a:t>5</a:t>
            </a:fld>
            <a:endParaRPr lang="en-US" dirty="0"/>
          </a:p>
        </p:txBody>
      </p:sp>
      <p:sp>
        <p:nvSpPr>
          <p:cNvPr id="6" name="Footer Placeholder 5">
            <a:extLst>
              <a:ext uri="{FF2B5EF4-FFF2-40B4-BE49-F238E27FC236}">
                <a16:creationId xmlns:a16="http://schemas.microsoft.com/office/drawing/2014/main" id="{2223113E-2242-4DC5-B907-9CB050F4E64C}"/>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F0CA47E2-9C53-468C-95CD-4F45EA1E8F06}"/>
              </a:ext>
            </a:extLst>
          </p:cNvPr>
          <p:cNvSpPr>
            <a:spLocks noGrp="1"/>
          </p:cNvSpPr>
          <p:nvPr>
            <p:ph type="body" sz="quarter" idx="14"/>
          </p:nvPr>
        </p:nvSpPr>
        <p:spPr/>
        <p:txBody>
          <a:bodyPr/>
          <a:lstStyle/>
          <a:p>
            <a:endParaRPr lang="en-US"/>
          </a:p>
        </p:txBody>
      </p:sp>
      <p:pic>
        <p:nvPicPr>
          <p:cNvPr id="11" name="Picture 10">
            <a:extLst>
              <a:ext uri="{FF2B5EF4-FFF2-40B4-BE49-F238E27FC236}">
                <a16:creationId xmlns:a16="http://schemas.microsoft.com/office/drawing/2014/main" id="{F31EFC54-C641-45D3-AC7B-C69381EDA755}"/>
              </a:ext>
            </a:extLst>
          </p:cNvPr>
          <p:cNvPicPr>
            <a:picLocks noChangeAspect="1"/>
          </p:cNvPicPr>
          <p:nvPr/>
        </p:nvPicPr>
        <p:blipFill>
          <a:blip r:embed="rId2"/>
          <a:stretch>
            <a:fillRect/>
          </a:stretch>
        </p:blipFill>
        <p:spPr>
          <a:xfrm>
            <a:off x="194091" y="2417662"/>
            <a:ext cx="11681585" cy="2865538"/>
          </a:xfrm>
          <a:prstGeom prst="rect">
            <a:avLst/>
          </a:prstGeom>
        </p:spPr>
      </p:pic>
      <p:sp>
        <p:nvSpPr>
          <p:cNvPr id="12" name="TextBox 11">
            <a:extLst>
              <a:ext uri="{FF2B5EF4-FFF2-40B4-BE49-F238E27FC236}">
                <a16:creationId xmlns:a16="http://schemas.microsoft.com/office/drawing/2014/main" id="{62FD86A3-9F44-4626-A9C7-08C35E0CA11C}"/>
              </a:ext>
            </a:extLst>
          </p:cNvPr>
          <p:cNvSpPr txBox="1"/>
          <p:nvPr/>
        </p:nvSpPr>
        <p:spPr>
          <a:xfrm>
            <a:off x="199390" y="5366988"/>
            <a:ext cx="3711575"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Wafer Center</a:t>
            </a:r>
          </a:p>
          <a:p>
            <a:r>
              <a:rPr lang="en-US" sz="1200" b="1" dirty="0">
                <a:latin typeface="Segoe UI" panose="020B0502040204020203" pitchFamily="34" charset="0"/>
                <a:cs typeface="Segoe UI" panose="020B0502040204020203" pitchFamily="34" charset="0"/>
              </a:rPr>
              <a:t>Cell rev4.0</a:t>
            </a:r>
          </a:p>
          <a:p>
            <a:r>
              <a:rPr lang="en-US" sz="1200" b="1" dirty="0">
                <a:latin typeface="Segoe UI" panose="020B0502040204020203" pitchFamily="34" charset="0"/>
                <a:cs typeface="Segoe UI" panose="020B0502040204020203" pitchFamily="34" charset="0"/>
              </a:rPr>
              <a:t>WL with </a:t>
            </a:r>
            <a:r>
              <a:rPr lang="en-US" sz="1200" b="1" dirty="0" err="1">
                <a:latin typeface="Segoe UI" panose="020B0502040204020203" pitchFamily="34" charset="0"/>
                <a:cs typeface="Segoe UI" panose="020B0502040204020203" pitchFamily="34" charset="0"/>
              </a:rPr>
              <a:t>WSiN</a:t>
            </a:r>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BL no </a:t>
            </a:r>
            <a:r>
              <a:rPr lang="en-US" sz="1200" b="1" dirty="0" err="1">
                <a:latin typeface="Segoe UI" panose="020B0502040204020203" pitchFamily="34" charset="0"/>
                <a:cs typeface="Segoe UI" panose="020B0502040204020203" pitchFamily="34" charset="0"/>
              </a:rPr>
              <a:t>WSiN</a:t>
            </a:r>
            <a:r>
              <a:rPr lang="en-US" sz="1200" b="1" dirty="0">
                <a:latin typeface="Segoe UI" panose="020B0502040204020203" pitchFamily="34" charset="0"/>
                <a:cs typeface="Segoe UI" panose="020B0502040204020203" pitchFamily="34" charset="0"/>
              </a:rPr>
              <a:t>; BL W 45nm</a:t>
            </a:r>
          </a:p>
        </p:txBody>
      </p:sp>
      <p:sp>
        <p:nvSpPr>
          <p:cNvPr id="15" name="TextBox 14">
            <a:extLst>
              <a:ext uri="{FF2B5EF4-FFF2-40B4-BE49-F238E27FC236}">
                <a16:creationId xmlns:a16="http://schemas.microsoft.com/office/drawing/2014/main" id="{2E4475BF-C8AE-47F0-B9D6-F92936F7F434}"/>
              </a:ext>
            </a:extLst>
          </p:cNvPr>
          <p:cNvSpPr txBox="1"/>
          <p:nvPr/>
        </p:nvSpPr>
        <p:spPr>
          <a:xfrm>
            <a:off x="4179095" y="5366987"/>
            <a:ext cx="3711575"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Wafer Mid</a:t>
            </a:r>
          </a:p>
          <a:p>
            <a:r>
              <a:rPr lang="en-US" sz="1200" b="1" dirty="0">
                <a:latin typeface="Segoe UI" panose="020B0502040204020203" pitchFamily="34" charset="0"/>
                <a:cs typeface="Segoe UI" panose="020B0502040204020203" pitchFamily="34" charset="0"/>
              </a:rPr>
              <a:t>Cell rev4.0</a:t>
            </a:r>
          </a:p>
          <a:p>
            <a:r>
              <a:rPr lang="en-US" sz="1200" b="1" dirty="0">
                <a:latin typeface="Segoe UI" panose="020B0502040204020203" pitchFamily="34" charset="0"/>
                <a:cs typeface="Segoe UI" panose="020B0502040204020203" pitchFamily="34" charset="0"/>
              </a:rPr>
              <a:t>WL with </a:t>
            </a:r>
            <a:r>
              <a:rPr lang="en-US" sz="1200" b="1" dirty="0" err="1">
                <a:latin typeface="Segoe UI" panose="020B0502040204020203" pitchFamily="34" charset="0"/>
                <a:cs typeface="Segoe UI" panose="020B0502040204020203" pitchFamily="34" charset="0"/>
              </a:rPr>
              <a:t>WSiN</a:t>
            </a:r>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BL no </a:t>
            </a:r>
            <a:r>
              <a:rPr lang="en-US" sz="1200" b="1" dirty="0" err="1">
                <a:latin typeface="Segoe UI" panose="020B0502040204020203" pitchFamily="34" charset="0"/>
                <a:cs typeface="Segoe UI" panose="020B0502040204020203" pitchFamily="34" charset="0"/>
              </a:rPr>
              <a:t>WSiN</a:t>
            </a:r>
            <a:r>
              <a:rPr lang="en-US" sz="1200" b="1" dirty="0">
                <a:latin typeface="Segoe UI" panose="020B0502040204020203" pitchFamily="34" charset="0"/>
                <a:cs typeface="Segoe UI" panose="020B0502040204020203" pitchFamily="34" charset="0"/>
              </a:rPr>
              <a:t>; BL W 45nm</a:t>
            </a:r>
          </a:p>
        </p:txBody>
      </p:sp>
      <p:sp>
        <p:nvSpPr>
          <p:cNvPr id="16" name="TextBox 15">
            <a:extLst>
              <a:ext uri="{FF2B5EF4-FFF2-40B4-BE49-F238E27FC236}">
                <a16:creationId xmlns:a16="http://schemas.microsoft.com/office/drawing/2014/main" id="{E2098385-1E47-4666-8D72-06816A96F968}"/>
              </a:ext>
            </a:extLst>
          </p:cNvPr>
          <p:cNvSpPr txBox="1"/>
          <p:nvPr/>
        </p:nvSpPr>
        <p:spPr>
          <a:xfrm>
            <a:off x="8164101" y="5366987"/>
            <a:ext cx="3711575"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Wafer Edge</a:t>
            </a:r>
          </a:p>
          <a:p>
            <a:r>
              <a:rPr lang="en-US" sz="1200" b="1" dirty="0">
                <a:latin typeface="Segoe UI" panose="020B0502040204020203" pitchFamily="34" charset="0"/>
                <a:cs typeface="Segoe UI" panose="020B0502040204020203" pitchFamily="34" charset="0"/>
              </a:rPr>
              <a:t>Cell rev4.0</a:t>
            </a:r>
          </a:p>
          <a:p>
            <a:r>
              <a:rPr lang="en-US" sz="1200" b="1" dirty="0">
                <a:latin typeface="Segoe UI" panose="020B0502040204020203" pitchFamily="34" charset="0"/>
                <a:cs typeface="Segoe UI" panose="020B0502040204020203" pitchFamily="34" charset="0"/>
              </a:rPr>
              <a:t>WL with </a:t>
            </a:r>
            <a:r>
              <a:rPr lang="en-US" sz="1200" b="1" dirty="0" err="1">
                <a:latin typeface="Segoe UI" panose="020B0502040204020203" pitchFamily="34" charset="0"/>
                <a:cs typeface="Segoe UI" panose="020B0502040204020203" pitchFamily="34" charset="0"/>
              </a:rPr>
              <a:t>WSiN</a:t>
            </a:r>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BL no </a:t>
            </a:r>
            <a:r>
              <a:rPr lang="en-US" sz="1200" b="1" dirty="0" err="1">
                <a:latin typeface="Segoe UI" panose="020B0502040204020203" pitchFamily="34" charset="0"/>
                <a:cs typeface="Segoe UI" panose="020B0502040204020203" pitchFamily="34" charset="0"/>
              </a:rPr>
              <a:t>WSiN</a:t>
            </a:r>
            <a:r>
              <a:rPr lang="en-US" sz="1200" b="1" dirty="0">
                <a:latin typeface="Segoe UI" panose="020B0502040204020203" pitchFamily="34" charset="0"/>
                <a:cs typeface="Segoe UI" panose="020B0502040204020203" pitchFamily="34" charset="0"/>
              </a:rPr>
              <a:t>; BL W 45nm</a:t>
            </a:r>
          </a:p>
        </p:txBody>
      </p:sp>
      <p:pic>
        <p:nvPicPr>
          <p:cNvPr id="17" name="Picture 16">
            <a:extLst>
              <a:ext uri="{FF2B5EF4-FFF2-40B4-BE49-F238E27FC236}">
                <a16:creationId xmlns:a16="http://schemas.microsoft.com/office/drawing/2014/main" id="{1F006468-A449-418A-BE6E-8BDC63585479}"/>
              </a:ext>
            </a:extLst>
          </p:cNvPr>
          <p:cNvPicPr>
            <a:picLocks noChangeAspect="1"/>
          </p:cNvPicPr>
          <p:nvPr/>
        </p:nvPicPr>
        <p:blipFill>
          <a:blip r:embed="rId3"/>
          <a:stretch>
            <a:fillRect/>
          </a:stretch>
        </p:blipFill>
        <p:spPr>
          <a:xfrm>
            <a:off x="367507" y="932313"/>
            <a:ext cx="11334750" cy="1743075"/>
          </a:xfrm>
          <a:prstGeom prst="rect">
            <a:avLst/>
          </a:prstGeom>
        </p:spPr>
      </p:pic>
      <p:sp>
        <p:nvSpPr>
          <p:cNvPr id="18" name="Rectangle: Rounded Corners 17">
            <a:extLst>
              <a:ext uri="{FF2B5EF4-FFF2-40B4-BE49-F238E27FC236}">
                <a16:creationId xmlns:a16="http://schemas.microsoft.com/office/drawing/2014/main" id="{2B6D42FF-D623-4595-A0E9-BDA681200ECB}"/>
              </a:ext>
            </a:extLst>
          </p:cNvPr>
          <p:cNvSpPr/>
          <p:nvPr/>
        </p:nvSpPr>
        <p:spPr>
          <a:xfrm>
            <a:off x="194091" y="1864626"/>
            <a:ext cx="11681585" cy="31977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83938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3146-BB28-49D3-9F02-5A9DA7BA9EE2}"/>
              </a:ext>
            </a:extLst>
          </p:cNvPr>
          <p:cNvSpPr>
            <a:spLocks noGrp="1"/>
          </p:cNvSpPr>
          <p:nvPr>
            <p:ph type="title"/>
          </p:nvPr>
        </p:nvSpPr>
        <p:spPr/>
        <p:txBody>
          <a:bodyPr/>
          <a:lstStyle/>
          <a:p>
            <a:r>
              <a:rPr lang="en-US" dirty="0"/>
              <a:t>Rev5 cell (K* Alloy#6, no </a:t>
            </a:r>
            <a:r>
              <a:rPr lang="en-US" dirty="0" err="1"/>
              <a:t>AlOx</a:t>
            </a:r>
            <a:r>
              <a:rPr lang="en-US" dirty="0"/>
              <a:t> lamina) 1</a:t>
            </a:r>
            <a:r>
              <a:rPr lang="en-US" baseline="30000" dirty="0"/>
              <a:t>st</a:t>
            </a:r>
            <a:r>
              <a:rPr lang="en-US" dirty="0"/>
              <a:t> PROD lot</a:t>
            </a:r>
          </a:p>
        </p:txBody>
      </p:sp>
      <p:sp>
        <p:nvSpPr>
          <p:cNvPr id="4" name="Date Placeholder 3">
            <a:extLst>
              <a:ext uri="{FF2B5EF4-FFF2-40B4-BE49-F238E27FC236}">
                <a16:creationId xmlns:a16="http://schemas.microsoft.com/office/drawing/2014/main" id="{E1C81985-FE43-4231-9C45-468115E471DF}"/>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B646CC62-51BE-435D-AB2F-2A60D2B80F15}"/>
              </a:ext>
            </a:extLst>
          </p:cNvPr>
          <p:cNvSpPr>
            <a:spLocks noGrp="1"/>
          </p:cNvSpPr>
          <p:nvPr>
            <p:ph type="sldNum" sz="quarter" idx="4"/>
          </p:nvPr>
        </p:nvSpPr>
        <p:spPr/>
        <p:txBody>
          <a:bodyPr/>
          <a:lstStyle/>
          <a:p>
            <a:pPr algn="l"/>
            <a:fld id="{0D904593-1668-4B95-BA96-EF3EF43EDF4E}" type="slidenum">
              <a:rPr lang="en-US" smtClean="0"/>
              <a:pPr algn="l"/>
              <a:t>6</a:t>
            </a:fld>
            <a:endParaRPr lang="en-US" dirty="0"/>
          </a:p>
        </p:txBody>
      </p:sp>
      <p:sp>
        <p:nvSpPr>
          <p:cNvPr id="6" name="Footer Placeholder 5">
            <a:extLst>
              <a:ext uri="{FF2B5EF4-FFF2-40B4-BE49-F238E27FC236}">
                <a16:creationId xmlns:a16="http://schemas.microsoft.com/office/drawing/2014/main" id="{336449E5-334F-48D0-861D-91C66357A8AC}"/>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3400F3EF-83B7-4EF9-81BA-0CAD87088244}"/>
              </a:ext>
            </a:extLst>
          </p:cNvPr>
          <p:cNvSpPr>
            <a:spLocks noGrp="1"/>
          </p:cNvSpPr>
          <p:nvPr>
            <p:ph type="body" sz="quarter" idx="14"/>
          </p:nvPr>
        </p:nvSpPr>
        <p:spPr/>
        <p:txBody>
          <a:bodyPr/>
          <a:lstStyle/>
          <a:p>
            <a:endParaRPr lang="en-US"/>
          </a:p>
        </p:txBody>
      </p:sp>
      <p:pic>
        <p:nvPicPr>
          <p:cNvPr id="1026" name="Picture 2" descr="image003">
            <a:extLst>
              <a:ext uri="{FF2B5EF4-FFF2-40B4-BE49-F238E27FC236}">
                <a16:creationId xmlns:a16="http://schemas.microsoft.com/office/drawing/2014/main" id="{110776E4-0FF7-4C50-8F23-441E1BCB1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390" y="1170887"/>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004">
            <a:extLst>
              <a:ext uri="{FF2B5EF4-FFF2-40B4-BE49-F238E27FC236}">
                <a16:creationId xmlns:a16="http://schemas.microsoft.com/office/drawing/2014/main" id="{EC8DF2F5-714F-4200-9175-C9809A76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7696" y="1115326"/>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B509F1C-2156-430B-8C21-F0CF16B66372}"/>
              </a:ext>
            </a:extLst>
          </p:cNvPr>
          <p:cNvPicPr>
            <a:picLocks noChangeAspect="1"/>
          </p:cNvPicPr>
          <p:nvPr/>
        </p:nvPicPr>
        <p:blipFill>
          <a:blip r:embed="rId4"/>
          <a:stretch>
            <a:fillRect/>
          </a:stretch>
        </p:blipFill>
        <p:spPr>
          <a:xfrm>
            <a:off x="267495" y="5075238"/>
            <a:ext cx="11534775" cy="1104900"/>
          </a:xfrm>
          <a:prstGeom prst="rect">
            <a:avLst/>
          </a:prstGeom>
        </p:spPr>
      </p:pic>
      <p:sp>
        <p:nvSpPr>
          <p:cNvPr id="14" name="TextBox 13">
            <a:extLst>
              <a:ext uri="{FF2B5EF4-FFF2-40B4-BE49-F238E27FC236}">
                <a16:creationId xmlns:a16="http://schemas.microsoft.com/office/drawing/2014/main" id="{4DD05FD7-6AD7-4479-BB02-F3F9334142EF}"/>
              </a:ext>
            </a:extLst>
          </p:cNvPr>
          <p:cNvSpPr txBox="1"/>
          <p:nvPr/>
        </p:nvSpPr>
        <p:spPr>
          <a:xfrm>
            <a:off x="4546600" y="1348588"/>
            <a:ext cx="3378200"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2E for PROD SWR </a:t>
            </a:r>
          </a:p>
          <a:p>
            <a:r>
              <a:rPr lang="en-US" dirty="0">
                <a:solidFill>
                  <a:schemeClr val="bg1"/>
                </a:solidFill>
              </a:rPr>
              <a:t>Rev5 candidate</a:t>
            </a:r>
          </a:p>
        </p:txBody>
      </p:sp>
      <p:sp>
        <p:nvSpPr>
          <p:cNvPr id="17" name="TextBox 16">
            <a:extLst>
              <a:ext uri="{FF2B5EF4-FFF2-40B4-BE49-F238E27FC236}">
                <a16:creationId xmlns:a16="http://schemas.microsoft.com/office/drawing/2014/main" id="{FF7AD40B-D21E-4437-8618-EAD42B14E633}"/>
              </a:ext>
            </a:extLst>
          </p:cNvPr>
          <p:cNvSpPr txBox="1"/>
          <p:nvPr/>
        </p:nvSpPr>
        <p:spPr>
          <a:xfrm>
            <a:off x="8308975" y="1348588"/>
            <a:ext cx="2982233"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3E for PROD SWR </a:t>
            </a:r>
          </a:p>
          <a:p>
            <a:r>
              <a:rPr lang="en-US" dirty="0">
                <a:solidFill>
                  <a:schemeClr val="bg1"/>
                </a:solidFill>
              </a:rPr>
              <a:t>Rev5 candidate</a:t>
            </a:r>
          </a:p>
        </p:txBody>
      </p:sp>
      <p:pic>
        <p:nvPicPr>
          <p:cNvPr id="16" name="Picture 15">
            <a:extLst>
              <a:ext uri="{FF2B5EF4-FFF2-40B4-BE49-F238E27FC236}">
                <a16:creationId xmlns:a16="http://schemas.microsoft.com/office/drawing/2014/main" id="{F695679D-F6D1-43C4-8ED2-4C39B997A1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084" y="1170887"/>
            <a:ext cx="3762375" cy="3762375"/>
          </a:xfrm>
          <a:prstGeom prst="rect">
            <a:avLst/>
          </a:prstGeom>
        </p:spPr>
      </p:pic>
      <p:sp>
        <p:nvSpPr>
          <p:cNvPr id="22" name="TextBox 21">
            <a:extLst>
              <a:ext uri="{FF2B5EF4-FFF2-40B4-BE49-F238E27FC236}">
                <a16:creationId xmlns:a16="http://schemas.microsoft.com/office/drawing/2014/main" id="{A5EC4F36-14C3-4171-ACCF-7CB240717731}"/>
              </a:ext>
            </a:extLst>
          </p:cNvPr>
          <p:cNvSpPr txBox="1"/>
          <p:nvPr/>
        </p:nvSpPr>
        <p:spPr>
          <a:xfrm>
            <a:off x="406400" y="1348588"/>
            <a:ext cx="288099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1E for PROD SWR</a:t>
            </a:r>
          </a:p>
          <a:p>
            <a:r>
              <a:rPr lang="en-US" dirty="0">
                <a:solidFill>
                  <a:schemeClr val="bg1"/>
                </a:solidFill>
              </a:rPr>
              <a:t>Rev4 control</a:t>
            </a:r>
          </a:p>
        </p:txBody>
      </p:sp>
    </p:spTree>
    <p:extLst>
      <p:ext uri="{BB962C8B-B14F-4D97-AF65-F5344CB8AC3E}">
        <p14:creationId xmlns:p14="http://schemas.microsoft.com/office/powerpoint/2010/main" val="385779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406E-DA70-4CA2-B5C8-EA98D5A180F2}"/>
              </a:ext>
            </a:extLst>
          </p:cNvPr>
          <p:cNvSpPr>
            <a:spLocks noGrp="1"/>
          </p:cNvSpPr>
          <p:nvPr>
            <p:ph type="title"/>
          </p:nvPr>
        </p:nvSpPr>
        <p:spPr/>
        <p:txBody>
          <a:bodyPr/>
          <a:lstStyle/>
          <a:p>
            <a:r>
              <a:rPr lang="en-US" dirty="0"/>
              <a:t>Rev5 cell (K* Alloy#6, no </a:t>
            </a:r>
            <a:r>
              <a:rPr lang="en-US" dirty="0" err="1"/>
              <a:t>AlOx</a:t>
            </a:r>
            <a:r>
              <a:rPr lang="en-US" dirty="0"/>
              <a:t> lamina) backup PROD lot</a:t>
            </a:r>
          </a:p>
        </p:txBody>
      </p:sp>
      <p:sp>
        <p:nvSpPr>
          <p:cNvPr id="4" name="Date Placeholder 3">
            <a:extLst>
              <a:ext uri="{FF2B5EF4-FFF2-40B4-BE49-F238E27FC236}">
                <a16:creationId xmlns:a16="http://schemas.microsoft.com/office/drawing/2014/main" id="{A161B36F-700D-4862-9EAD-87489F403B18}"/>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D123D982-B77D-4E5A-B736-DC78576E4C90}"/>
              </a:ext>
            </a:extLst>
          </p:cNvPr>
          <p:cNvSpPr>
            <a:spLocks noGrp="1"/>
          </p:cNvSpPr>
          <p:nvPr>
            <p:ph type="sldNum" sz="quarter" idx="4"/>
          </p:nvPr>
        </p:nvSpPr>
        <p:spPr/>
        <p:txBody>
          <a:bodyPr/>
          <a:lstStyle/>
          <a:p>
            <a:pPr algn="l"/>
            <a:fld id="{0D904593-1668-4B95-BA96-EF3EF43EDF4E}" type="slidenum">
              <a:rPr lang="en-US" smtClean="0"/>
              <a:pPr algn="l"/>
              <a:t>7</a:t>
            </a:fld>
            <a:endParaRPr lang="en-US" dirty="0"/>
          </a:p>
        </p:txBody>
      </p:sp>
      <p:sp>
        <p:nvSpPr>
          <p:cNvPr id="6" name="Footer Placeholder 5">
            <a:extLst>
              <a:ext uri="{FF2B5EF4-FFF2-40B4-BE49-F238E27FC236}">
                <a16:creationId xmlns:a16="http://schemas.microsoft.com/office/drawing/2014/main" id="{DA09AEAE-9429-4CEC-A120-A2959CAB7A42}"/>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70F49F0B-36D3-40B4-AEA1-2AF734702467}"/>
              </a:ext>
            </a:extLst>
          </p:cNvPr>
          <p:cNvSpPr>
            <a:spLocks noGrp="1"/>
          </p:cNvSpPr>
          <p:nvPr>
            <p:ph type="body" sz="quarter" idx="14"/>
          </p:nvPr>
        </p:nvSpPr>
        <p:spPr/>
        <p:txBody>
          <a:bodyPr/>
          <a:lstStyle/>
          <a:p>
            <a:endParaRPr lang="en-US"/>
          </a:p>
        </p:txBody>
      </p:sp>
      <p:pic>
        <p:nvPicPr>
          <p:cNvPr id="8" name="Picture 3" descr="image004">
            <a:extLst>
              <a:ext uri="{FF2B5EF4-FFF2-40B4-BE49-F238E27FC236}">
                <a16:creationId xmlns:a16="http://schemas.microsoft.com/office/drawing/2014/main" id="{8E02870F-3FCE-404A-8597-D1D8EC79A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696" y="1115326"/>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3FD657A-FF85-490E-A416-67C7443CD7CB}"/>
              </a:ext>
            </a:extLst>
          </p:cNvPr>
          <p:cNvSpPr txBox="1"/>
          <p:nvPr/>
        </p:nvSpPr>
        <p:spPr>
          <a:xfrm>
            <a:off x="8308975" y="1348588"/>
            <a:ext cx="2982233"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3E for PROD SWR </a:t>
            </a:r>
          </a:p>
          <a:p>
            <a:r>
              <a:rPr lang="en-US" dirty="0">
                <a:solidFill>
                  <a:schemeClr val="bg1"/>
                </a:solidFill>
              </a:rPr>
              <a:t>Rev5 candidate</a:t>
            </a:r>
          </a:p>
        </p:txBody>
      </p:sp>
      <p:pic>
        <p:nvPicPr>
          <p:cNvPr id="10" name="Picture 9">
            <a:extLst>
              <a:ext uri="{FF2B5EF4-FFF2-40B4-BE49-F238E27FC236}">
                <a16:creationId xmlns:a16="http://schemas.microsoft.com/office/drawing/2014/main" id="{EEA0BFA7-C041-4133-9C01-DFCE97E57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084" y="1170887"/>
            <a:ext cx="3762375" cy="3762375"/>
          </a:xfrm>
          <a:prstGeom prst="rect">
            <a:avLst/>
          </a:prstGeom>
        </p:spPr>
      </p:pic>
      <p:sp>
        <p:nvSpPr>
          <p:cNvPr id="11" name="TextBox 10">
            <a:extLst>
              <a:ext uri="{FF2B5EF4-FFF2-40B4-BE49-F238E27FC236}">
                <a16:creationId xmlns:a16="http://schemas.microsoft.com/office/drawing/2014/main" id="{9354655D-1328-4569-8404-5A0F2A89E022}"/>
              </a:ext>
            </a:extLst>
          </p:cNvPr>
          <p:cNvSpPr txBox="1"/>
          <p:nvPr/>
        </p:nvSpPr>
        <p:spPr>
          <a:xfrm>
            <a:off x="406400" y="1348588"/>
            <a:ext cx="288099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1E for PROD SWR</a:t>
            </a:r>
          </a:p>
          <a:p>
            <a:r>
              <a:rPr lang="en-US" dirty="0">
                <a:solidFill>
                  <a:schemeClr val="bg1"/>
                </a:solidFill>
              </a:rPr>
              <a:t>Rev4 control</a:t>
            </a:r>
          </a:p>
        </p:txBody>
      </p:sp>
      <p:sp>
        <p:nvSpPr>
          <p:cNvPr id="12" name="TextBox 11">
            <a:extLst>
              <a:ext uri="{FF2B5EF4-FFF2-40B4-BE49-F238E27FC236}">
                <a16:creationId xmlns:a16="http://schemas.microsoft.com/office/drawing/2014/main" id="{CA7A4D31-502E-48FB-B2A8-FCC4753AF919}"/>
              </a:ext>
            </a:extLst>
          </p:cNvPr>
          <p:cNvSpPr txBox="1"/>
          <p:nvPr/>
        </p:nvSpPr>
        <p:spPr>
          <a:xfrm>
            <a:off x="4236393" y="5030800"/>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200A HM dep2</a:t>
            </a:r>
          </a:p>
          <a:p>
            <a:r>
              <a:rPr lang="en-US" sz="1200" b="1" dirty="0">
                <a:latin typeface="Segoe UI" panose="020B0502040204020203" pitchFamily="34" charset="0"/>
                <a:cs typeface="Segoe UI" panose="020B0502040204020203" pitchFamily="34" charset="0"/>
              </a:rPr>
              <a:t>10s High pressure SD etch </a:t>
            </a:r>
          </a:p>
          <a:p>
            <a:r>
              <a:rPr lang="en-US" sz="1200" b="1" dirty="0">
                <a:highlight>
                  <a:srgbClr val="FFFF00"/>
                </a:highlight>
                <a:latin typeface="Segoe UI" panose="020B0502040204020203" pitchFamily="34" charset="0"/>
                <a:cs typeface="Segoe UI" panose="020B0502040204020203" pitchFamily="34" charset="0"/>
              </a:rPr>
              <a:t>New SXP BKM W etch</a:t>
            </a:r>
          </a:p>
        </p:txBody>
      </p:sp>
      <p:pic>
        <p:nvPicPr>
          <p:cNvPr id="13" name="Picture 12">
            <a:extLst>
              <a:ext uri="{FF2B5EF4-FFF2-40B4-BE49-F238E27FC236}">
                <a16:creationId xmlns:a16="http://schemas.microsoft.com/office/drawing/2014/main" id="{F5A8C3A7-B124-4B64-90DC-99430C9932D6}"/>
              </a:ext>
            </a:extLst>
          </p:cNvPr>
          <p:cNvPicPr>
            <a:picLocks noChangeAspect="1"/>
          </p:cNvPicPr>
          <p:nvPr/>
        </p:nvPicPr>
        <p:blipFill>
          <a:blip r:embed="rId4"/>
          <a:stretch>
            <a:fillRect/>
          </a:stretch>
        </p:blipFill>
        <p:spPr>
          <a:xfrm>
            <a:off x="4255235" y="1170887"/>
            <a:ext cx="3746951" cy="3746951"/>
          </a:xfrm>
          <a:prstGeom prst="rect">
            <a:avLst/>
          </a:prstGeom>
        </p:spPr>
      </p:pic>
      <p:sp>
        <p:nvSpPr>
          <p:cNvPr id="14" name="TextBox 13">
            <a:extLst>
              <a:ext uri="{FF2B5EF4-FFF2-40B4-BE49-F238E27FC236}">
                <a16:creationId xmlns:a16="http://schemas.microsoft.com/office/drawing/2014/main" id="{AFDB6401-EBD6-405F-BFDC-0FCC2F0BF051}"/>
              </a:ext>
            </a:extLst>
          </p:cNvPr>
          <p:cNvSpPr txBox="1"/>
          <p:nvPr/>
        </p:nvSpPr>
        <p:spPr>
          <a:xfrm>
            <a:off x="4286969" y="1345885"/>
            <a:ext cx="3460031"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2E (replacing 2E on the first lot)</a:t>
            </a:r>
          </a:p>
          <a:p>
            <a:r>
              <a:rPr lang="en-US" dirty="0">
                <a:solidFill>
                  <a:schemeClr val="bg1"/>
                </a:solidFill>
              </a:rPr>
              <a:t>Rev5 candidate</a:t>
            </a:r>
          </a:p>
        </p:txBody>
      </p:sp>
      <p:sp>
        <p:nvSpPr>
          <p:cNvPr id="15" name="TextBox 11">
            <a:extLst>
              <a:ext uri="{FF2B5EF4-FFF2-40B4-BE49-F238E27FC236}">
                <a16:creationId xmlns:a16="http://schemas.microsoft.com/office/drawing/2014/main" id="{684C163D-27BB-43D1-9DAD-1F61BB20DAD9}"/>
              </a:ext>
            </a:extLst>
          </p:cNvPr>
          <p:cNvSpPr txBox="1"/>
          <p:nvPr/>
        </p:nvSpPr>
        <p:spPr>
          <a:xfrm>
            <a:off x="8308975" y="5030799"/>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350A HM dep2</a:t>
            </a:r>
          </a:p>
          <a:p>
            <a:r>
              <a:rPr lang="en-US" sz="1200" b="1" dirty="0">
                <a:highlight>
                  <a:srgbClr val="FFFF00"/>
                </a:highlight>
                <a:latin typeface="Segoe UI" panose="020B0502040204020203" pitchFamily="34" charset="0"/>
                <a:cs typeface="Segoe UI" panose="020B0502040204020203" pitchFamily="34" charset="0"/>
              </a:rPr>
              <a:t>10s High pressure SD etch </a:t>
            </a:r>
          </a:p>
          <a:p>
            <a:r>
              <a:rPr lang="en-US" sz="1200" b="1" dirty="0">
                <a:highlight>
                  <a:srgbClr val="FFFF00"/>
                </a:highlight>
                <a:latin typeface="Segoe UI" panose="020B0502040204020203" pitchFamily="34" charset="0"/>
                <a:cs typeface="Segoe UI" panose="020B0502040204020203" pitchFamily="34" charset="0"/>
              </a:rPr>
              <a:t>20s/17s W etch 2-step hi N2 W1, lo N2 W2;</a:t>
            </a:r>
          </a:p>
        </p:txBody>
      </p:sp>
    </p:spTree>
    <p:extLst>
      <p:ext uri="{BB962C8B-B14F-4D97-AF65-F5344CB8AC3E}">
        <p14:creationId xmlns:p14="http://schemas.microsoft.com/office/powerpoint/2010/main" val="251982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D2DE-B2ED-4B7E-9ADE-7B9DA79D27E8}"/>
              </a:ext>
            </a:extLst>
          </p:cNvPr>
          <p:cNvSpPr>
            <a:spLocks noGrp="1"/>
          </p:cNvSpPr>
          <p:nvPr>
            <p:ph type="title"/>
          </p:nvPr>
        </p:nvSpPr>
        <p:spPr/>
        <p:txBody>
          <a:bodyPr/>
          <a:lstStyle/>
          <a:p>
            <a:r>
              <a:rPr lang="en-US" dirty="0"/>
              <a:t>Rev5 cell (K* Alloy#6, no </a:t>
            </a:r>
            <a:r>
              <a:rPr lang="en-US" dirty="0" err="1"/>
              <a:t>AlOx</a:t>
            </a:r>
            <a:r>
              <a:rPr lang="en-US" dirty="0"/>
              <a:t> lamina) L1D work (1</a:t>
            </a:r>
            <a:r>
              <a:rPr lang="en-US" baseline="30000" dirty="0"/>
              <a:t>st</a:t>
            </a:r>
            <a:r>
              <a:rPr lang="en-US" dirty="0"/>
              <a:t> cut)</a:t>
            </a:r>
          </a:p>
        </p:txBody>
      </p:sp>
      <p:sp>
        <p:nvSpPr>
          <p:cNvPr id="4" name="Date Placeholder 3">
            <a:extLst>
              <a:ext uri="{FF2B5EF4-FFF2-40B4-BE49-F238E27FC236}">
                <a16:creationId xmlns:a16="http://schemas.microsoft.com/office/drawing/2014/main" id="{8EF5A68D-743C-412A-95A3-A31580A25DF6}"/>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28CE1A0D-CD0C-43E9-932E-AD580EAF8476}"/>
              </a:ext>
            </a:extLst>
          </p:cNvPr>
          <p:cNvSpPr>
            <a:spLocks noGrp="1"/>
          </p:cNvSpPr>
          <p:nvPr>
            <p:ph type="sldNum" sz="quarter" idx="4"/>
          </p:nvPr>
        </p:nvSpPr>
        <p:spPr/>
        <p:txBody>
          <a:bodyPr/>
          <a:lstStyle/>
          <a:p>
            <a:pPr algn="l"/>
            <a:fld id="{0D904593-1668-4B95-BA96-EF3EF43EDF4E}" type="slidenum">
              <a:rPr lang="en-US" smtClean="0"/>
              <a:pPr algn="l"/>
              <a:t>8</a:t>
            </a:fld>
            <a:endParaRPr lang="en-US" dirty="0"/>
          </a:p>
        </p:txBody>
      </p:sp>
      <p:sp>
        <p:nvSpPr>
          <p:cNvPr id="6" name="Footer Placeholder 5">
            <a:extLst>
              <a:ext uri="{FF2B5EF4-FFF2-40B4-BE49-F238E27FC236}">
                <a16:creationId xmlns:a16="http://schemas.microsoft.com/office/drawing/2014/main" id="{322CABBE-B567-46DC-9AE4-1AB5130FB952}"/>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0B7F082E-EFFD-4ECD-95C3-FA00F2DC094B}"/>
              </a:ext>
            </a:extLst>
          </p:cNvPr>
          <p:cNvSpPr>
            <a:spLocks noGrp="1"/>
          </p:cNvSpPr>
          <p:nvPr>
            <p:ph type="body" sz="quarter" idx="14"/>
          </p:nvPr>
        </p:nvSpPr>
        <p:spPr/>
        <p:txBody>
          <a:bodyPr/>
          <a:lstStyle/>
          <a:p>
            <a:endParaRPr lang="en-US"/>
          </a:p>
        </p:txBody>
      </p:sp>
      <p:pic>
        <p:nvPicPr>
          <p:cNvPr id="9" name="Picture 2" descr="image003">
            <a:extLst>
              <a:ext uri="{FF2B5EF4-FFF2-40B4-BE49-F238E27FC236}">
                <a16:creationId xmlns:a16="http://schemas.microsoft.com/office/drawing/2014/main" id="{4FDBA88D-D160-4544-9BCC-EFAADA812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 y="1173161"/>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image004">
            <a:extLst>
              <a:ext uri="{FF2B5EF4-FFF2-40B4-BE49-F238E27FC236}">
                <a16:creationId xmlns:a16="http://schemas.microsoft.com/office/drawing/2014/main" id="{7D420333-EBDA-4AAC-8145-7F2209A64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696" y="1117600"/>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a:extLst>
              <a:ext uri="{FF2B5EF4-FFF2-40B4-BE49-F238E27FC236}">
                <a16:creationId xmlns:a16="http://schemas.microsoft.com/office/drawing/2014/main" id="{F8C2D5FF-5C21-441B-8A76-D0C3BB9B5876}"/>
              </a:ext>
            </a:extLst>
          </p:cNvPr>
          <p:cNvSpPr txBox="1"/>
          <p:nvPr/>
        </p:nvSpPr>
        <p:spPr>
          <a:xfrm>
            <a:off x="199390" y="4998688"/>
            <a:ext cx="37115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400A HM dep2</a:t>
            </a:r>
          </a:p>
          <a:p>
            <a:r>
              <a:rPr lang="en-US" sz="1200" b="1" dirty="0">
                <a:latin typeface="Segoe UI" panose="020B0502040204020203" pitchFamily="34" charset="0"/>
                <a:cs typeface="Segoe UI" panose="020B0502040204020203" pitchFamily="34" charset="0"/>
              </a:rPr>
              <a:t>21s SD etch no SO2;  </a:t>
            </a:r>
          </a:p>
          <a:p>
            <a:r>
              <a:rPr lang="en-US" sz="1200" b="1" dirty="0">
                <a:latin typeface="Segoe UI" panose="020B0502040204020203" pitchFamily="34" charset="0"/>
                <a:cs typeface="Segoe UI" panose="020B0502040204020203" pitchFamily="34" charset="0"/>
              </a:rPr>
              <a:t>15s/22s W etch 2-step POR conditions;</a:t>
            </a:r>
          </a:p>
        </p:txBody>
      </p:sp>
      <p:sp>
        <p:nvSpPr>
          <p:cNvPr id="17" name="TextBox 11">
            <a:extLst>
              <a:ext uri="{FF2B5EF4-FFF2-40B4-BE49-F238E27FC236}">
                <a16:creationId xmlns:a16="http://schemas.microsoft.com/office/drawing/2014/main" id="{CC20965B-7A13-4AE2-8FC0-98F858243DBF}"/>
              </a:ext>
            </a:extLst>
          </p:cNvPr>
          <p:cNvSpPr txBox="1"/>
          <p:nvPr/>
        </p:nvSpPr>
        <p:spPr>
          <a:xfrm>
            <a:off x="4153696" y="4998688"/>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350A HM dep2</a:t>
            </a:r>
          </a:p>
          <a:p>
            <a:r>
              <a:rPr lang="en-US" sz="1200" b="1" dirty="0">
                <a:highlight>
                  <a:srgbClr val="FFFF00"/>
                </a:highlight>
                <a:latin typeface="Segoe UI" panose="020B0502040204020203" pitchFamily="34" charset="0"/>
                <a:cs typeface="Segoe UI" panose="020B0502040204020203" pitchFamily="34" charset="0"/>
              </a:rPr>
              <a:t>10s High pressure SD etch </a:t>
            </a:r>
          </a:p>
          <a:p>
            <a:r>
              <a:rPr lang="en-US" sz="1200" b="1" dirty="0">
                <a:highlight>
                  <a:srgbClr val="FFFF00"/>
                </a:highlight>
                <a:latin typeface="Segoe UI" panose="020B0502040204020203" pitchFamily="34" charset="0"/>
                <a:cs typeface="Segoe UI" panose="020B0502040204020203" pitchFamily="34" charset="0"/>
              </a:rPr>
              <a:t>20s/17s W etch 2-step hi N2 W1, lo N2 W2;</a:t>
            </a:r>
          </a:p>
        </p:txBody>
      </p:sp>
      <p:pic>
        <p:nvPicPr>
          <p:cNvPr id="19" name="Picture 18">
            <a:extLst>
              <a:ext uri="{FF2B5EF4-FFF2-40B4-BE49-F238E27FC236}">
                <a16:creationId xmlns:a16="http://schemas.microsoft.com/office/drawing/2014/main" id="{6D03668F-22B3-4435-A4BD-844DC92E4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001" y="1117599"/>
            <a:ext cx="3781425" cy="3781425"/>
          </a:xfrm>
          <a:prstGeom prst="rect">
            <a:avLst/>
          </a:prstGeom>
        </p:spPr>
      </p:pic>
      <p:sp>
        <p:nvSpPr>
          <p:cNvPr id="20" name="TextBox 11">
            <a:extLst>
              <a:ext uri="{FF2B5EF4-FFF2-40B4-BE49-F238E27FC236}">
                <a16:creationId xmlns:a16="http://schemas.microsoft.com/office/drawing/2014/main" id="{AFB3278E-A90D-4F50-8ECA-37DB3590F150}"/>
              </a:ext>
            </a:extLst>
          </p:cNvPr>
          <p:cNvSpPr txBox="1"/>
          <p:nvPr/>
        </p:nvSpPr>
        <p:spPr>
          <a:xfrm>
            <a:off x="8108001" y="4999722"/>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350A HM dep2</a:t>
            </a:r>
          </a:p>
          <a:p>
            <a:r>
              <a:rPr lang="en-US" sz="1200" b="1" dirty="0">
                <a:latin typeface="Segoe UI" panose="020B0502040204020203" pitchFamily="34" charset="0"/>
                <a:cs typeface="Segoe UI" panose="020B0502040204020203" pitchFamily="34" charset="0"/>
              </a:rPr>
              <a:t>21s SD etch no SO2;  </a:t>
            </a:r>
          </a:p>
          <a:p>
            <a:r>
              <a:rPr lang="en-US" sz="1200" b="1" dirty="0">
                <a:highlight>
                  <a:srgbClr val="FFFF00"/>
                </a:highlight>
                <a:latin typeface="Segoe UI" panose="020B0502040204020203" pitchFamily="34" charset="0"/>
                <a:cs typeface="Segoe UI" panose="020B0502040204020203" pitchFamily="34" charset="0"/>
              </a:rPr>
              <a:t>20s/17s W etch 2-step hi N2 W1, lo N2 W2</a:t>
            </a:r>
            <a:r>
              <a:rPr lang="en-US" sz="1200" b="1" dirty="0">
                <a:latin typeface="Segoe UI" panose="020B0502040204020203" pitchFamily="34" charset="0"/>
                <a:cs typeface="Segoe UI" panose="020B0502040204020203" pitchFamily="34" charset="0"/>
              </a:rPr>
              <a:t>;</a:t>
            </a:r>
          </a:p>
        </p:txBody>
      </p:sp>
      <p:sp>
        <p:nvSpPr>
          <p:cNvPr id="21" name="TextBox 20">
            <a:extLst>
              <a:ext uri="{FF2B5EF4-FFF2-40B4-BE49-F238E27FC236}">
                <a16:creationId xmlns:a16="http://schemas.microsoft.com/office/drawing/2014/main" id="{2DA0FC76-FA31-4891-9ABD-DC8E3A180730}"/>
              </a:ext>
            </a:extLst>
          </p:cNvPr>
          <p:cNvSpPr txBox="1"/>
          <p:nvPr/>
        </p:nvSpPr>
        <p:spPr>
          <a:xfrm>
            <a:off x="4153695" y="1310488"/>
            <a:ext cx="377110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High pressure SD etch – less top notching of SD</a:t>
            </a:r>
          </a:p>
        </p:txBody>
      </p:sp>
      <p:sp>
        <p:nvSpPr>
          <p:cNvPr id="22" name="TextBox 21">
            <a:extLst>
              <a:ext uri="{FF2B5EF4-FFF2-40B4-BE49-F238E27FC236}">
                <a16:creationId xmlns:a16="http://schemas.microsoft.com/office/drawing/2014/main" id="{2F251E71-976B-4F67-B3A9-ADF8A499BA0B}"/>
              </a:ext>
            </a:extLst>
          </p:cNvPr>
          <p:cNvSpPr txBox="1"/>
          <p:nvPr/>
        </p:nvSpPr>
        <p:spPr>
          <a:xfrm>
            <a:off x="8099271" y="1310487"/>
            <a:ext cx="377110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Moderately modified W etch – little effect</a:t>
            </a:r>
          </a:p>
        </p:txBody>
      </p:sp>
      <p:sp>
        <p:nvSpPr>
          <p:cNvPr id="23" name="TextBox 22">
            <a:extLst>
              <a:ext uri="{FF2B5EF4-FFF2-40B4-BE49-F238E27FC236}">
                <a16:creationId xmlns:a16="http://schemas.microsoft.com/office/drawing/2014/main" id="{F0FD0705-1378-4890-A9CC-9C79D9587CA2}"/>
              </a:ext>
            </a:extLst>
          </p:cNvPr>
          <p:cNvSpPr txBox="1"/>
          <p:nvPr/>
        </p:nvSpPr>
        <p:spPr>
          <a:xfrm>
            <a:off x="295354" y="1310486"/>
            <a:ext cx="377110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Similar to SDv12 5% In with no </a:t>
            </a:r>
            <a:r>
              <a:rPr lang="en-US" dirty="0" err="1">
                <a:solidFill>
                  <a:schemeClr val="bg1"/>
                </a:solidFill>
              </a:rPr>
              <a:t>AlOx</a:t>
            </a:r>
            <a:r>
              <a:rPr lang="en-US" dirty="0">
                <a:solidFill>
                  <a:schemeClr val="bg1"/>
                </a:solidFill>
              </a:rPr>
              <a:t> lamina </a:t>
            </a:r>
            <a:r>
              <a:rPr lang="en-US" dirty="0" err="1">
                <a:solidFill>
                  <a:schemeClr val="bg1"/>
                </a:solidFill>
              </a:rPr>
              <a:t>profie</a:t>
            </a:r>
            <a:endParaRPr lang="en-US" dirty="0">
              <a:solidFill>
                <a:schemeClr val="bg1"/>
              </a:solidFill>
            </a:endParaRPr>
          </a:p>
        </p:txBody>
      </p:sp>
    </p:spTree>
    <p:extLst>
      <p:ext uri="{BB962C8B-B14F-4D97-AF65-F5344CB8AC3E}">
        <p14:creationId xmlns:p14="http://schemas.microsoft.com/office/powerpoint/2010/main" val="1484218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C2CE-5F9B-48BC-AB6D-95DBF8AF0FBB}"/>
              </a:ext>
            </a:extLst>
          </p:cNvPr>
          <p:cNvSpPr>
            <a:spLocks noGrp="1"/>
          </p:cNvSpPr>
          <p:nvPr>
            <p:ph type="title"/>
          </p:nvPr>
        </p:nvSpPr>
        <p:spPr/>
        <p:txBody>
          <a:bodyPr/>
          <a:lstStyle/>
          <a:p>
            <a:r>
              <a:rPr lang="en-US" dirty="0"/>
              <a:t>Rev5 cell (K* Alloy#6, no </a:t>
            </a:r>
            <a:r>
              <a:rPr lang="en-US" dirty="0" err="1"/>
              <a:t>AlOx</a:t>
            </a:r>
            <a:r>
              <a:rPr lang="en-US" dirty="0"/>
              <a:t> lamina) L1D work (1</a:t>
            </a:r>
            <a:r>
              <a:rPr lang="en-US" baseline="30000" dirty="0"/>
              <a:t>st</a:t>
            </a:r>
            <a:r>
              <a:rPr lang="en-US" dirty="0"/>
              <a:t> cut)</a:t>
            </a:r>
          </a:p>
        </p:txBody>
      </p:sp>
      <p:sp>
        <p:nvSpPr>
          <p:cNvPr id="4" name="Date Placeholder 3">
            <a:extLst>
              <a:ext uri="{FF2B5EF4-FFF2-40B4-BE49-F238E27FC236}">
                <a16:creationId xmlns:a16="http://schemas.microsoft.com/office/drawing/2014/main" id="{5A7A44F6-7BB7-4B50-954C-1D4BFE9A1D16}"/>
              </a:ext>
            </a:extLst>
          </p:cNvPr>
          <p:cNvSpPr>
            <a:spLocks noGrp="1"/>
          </p:cNvSpPr>
          <p:nvPr>
            <p:ph type="dt" sz="half" idx="2"/>
          </p:nvPr>
        </p:nvSpPr>
        <p:spPr/>
        <p:txBody>
          <a:bodyPr/>
          <a:lstStyle/>
          <a:p>
            <a:fld id="{DD0B5AFB-117C-46EA-B643-5FA810A8A3CB}" type="datetime4">
              <a:rPr lang="en-US" smtClean="0"/>
              <a:pPr/>
              <a:t>January 18, 2018</a:t>
            </a:fld>
            <a:endParaRPr lang="en-US" dirty="0"/>
          </a:p>
        </p:txBody>
      </p:sp>
      <p:sp>
        <p:nvSpPr>
          <p:cNvPr id="5" name="Slide Number Placeholder 4">
            <a:extLst>
              <a:ext uri="{FF2B5EF4-FFF2-40B4-BE49-F238E27FC236}">
                <a16:creationId xmlns:a16="http://schemas.microsoft.com/office/drawing/2014/main" id="{227986BA-A5FE-4360-A4A9-DABDBA9CAF44}"/>
              </a:ext>
            </a:extLst>
          </p:cNvPr>
          <p:cNvSpPr>
            <a:spLocks noGrp="1"/>
          </p:cNvSpPr>
          <p:nvPr>
            <p:ph type="sldNum" sz="quarter" idx="4"/>
          </p:nvPr>
        </p:nvSpPr>
        <p:spPr/>
        <p:txBody>
          <a:bodyPr/>
          <a:lstStyle/>
          <a:p>
            <a:pPr algn="l"/>
            <a:fld id="{0D904593-1668-4B95-BA96-EF3EF43EDF4E}" type="slidenum">
              <a:rPr lang="en-US" smtClean="0"/>
              <a:pPr algn="l"/>
              <a:t>9</a:t>
            </a:fld>
            <a:endParaRPr lang="en-US" dirty="0"/>
          </a:p>
        </p:txBody>
      </p:sp>
      <p:sp>
        <p:nvSpPr>
          <p:cNvPr id="6" name="Footer Placeholder 5">
            <a:extLst>
              <a:ext uri="{FF2B5EF4-FFF2-40B4-BE49-F238E27FC236}">
                <a16:creationId xmlns:a16="http://schemas.microsoft.com/office/drawing/2014/main" id="{175350A3-3BFD-4FE9-A00A-8B31CFEF6F47}"/>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674E22C8-E349-47FC-AD07-1A62C8D06049}"/>
              </a:ext>
            </a:extLst>
          </p:cNvPr>
          <p:cNvSpPr>
            <a:spLocks noGrp="1"/>
          </p:cNvSpPr>
          <p:nvPr>
            <p:ph type="body" sz="quarter" idx="14"/>
          </p:nvPr>
        </p:nvSpPr>
        <p:spPr/>
        <p:txBody>
          <a:bodyPr/>
          <a:lstStyle/>
          <a:p>
            <a:endParaRPr lang="en-US"/>
          </a:p>
        </p:txBody>
      </p:sp>
      <p:pic>
        <p:nvPicPr>
          <p:cNvPr id="12" name="Picture 11">
            <a:extLst>
              <a:ext uri="{FF2B5EF4-FFF2-40B4-BE49-F238E27FC236}">
                <a16:creationId xmlns:a16="http://schemas.microsoft.com/office/drawing/2014/main" id="{6C47A736-A373-4A16-B249-E1FE600420EF}"/>
              </a:ext>
            </a:extLst>
          </p:cNvPr>
          <p:cNvPicPr>
            <a:picLocks noChangeAspect="1"/>
          </p:cNvPicPr>
          <p:nvPr/>
        </p:nvPicPr>
        <p:blipFill>
          <a:blip r:embed="rId2"/>
          <a:stretch>
            <a:fillRect/>
          </a:stretch>
        </p:blipFill>
        <p:spPr>
          <a:xfrm>
            <a:off x="4153696" y="1121847"/>
            <a:ext cx="3752007" cy="3746951"/>
          </a:xfrm>
          <a:prstGeom prst="rect">
            <a:avLst/>
          </a:prstGeom>
        </p:spPr>
      </p:pic>
      <p:sp>
        <p:nvSpPr>
          <p:cNvPr id="13" name="TextBox 11">
            <a:extLst>
              <a:ext uri="{FF2B5EF4-FFF2-40B4-BE49-F238E27FC236}">
                <a16:creationId xmlns:a16="http://schemas.microsoft.com/office/drawing/2014/main" id="{45E08B86-2F41-4E99-8312-0050804FC093}"/>
              </a:ext>
            </a:extLst>
          </p:cNvPr>
          <p:cNvSpPr txBox="1"/>
          <p:nvPr/>
        </p:nvSpPr>
        <p:spPr>
          <a:xfrm>
            <a:off x="4153696" y="4990234"/>
            <a:ext cx="375200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400A HM dep2</a:t>
            </a:r>
          </a:p>
          <a:p>
            <a:r>
              <a:rPr lang="en-US" sz="1200" b="1" dirty="0">
                <a:latin typeface="Segoe UI" panose="020B0502040204020203" pitchFamily="34" charset="0"/>
                <a:cs typeface="Segoe UI" panose="020B0502040204020203" pitchFamily="34" charset="0"/>
              </a:rPr>
              <a:t>10s High pressure SD etch ; </a:t>
            </a:r>
            <a:r>
              <a:rPr lang="en-US" sz="1200" b="1" dirty="0">
                <a:highlight>
                  <a:srgbClr val="FFFF00"/>
                </a:highlight>
                <a:latin typeface="Segoe UI" panose="020B0502040204020203" pitchFamily="34" charset="0"/>
                <a:cs typeface="Segoe UI" panose="020B0502040204020203" pitchFamily="34" charset="0"/>
              </a:rPr>
              <a:t>Alt BEC etch 45s</a:t>
            </a:r>
          </a:p>
          <a:p>
            <a:r>
              <a:rPr lang="en-US" sz="1200" b="1" dirty="0">
                <a:latin typeface="Segoe UI" panose="020B0502040204020203" pitchFamily="34" charset="0"/>
                <a:cs typeface="Segoe UI" panose="020B0502040204020203" pitchFamily="34" charset="0"/>
              </a:rPr>
              <a:t>15s/22s W etch 2-step POR conditions;</a:t>
            </a:r>
          </a:p>
        </p:txBody>
      </p:sp>
      <p:pic>
        <p:nvPicPr>
          <p:cNvPr id="14" name="Picture 3" descr="image004">
            <a:extLst>
              <a:ext uri="{FF2B5EF4-FFF2-40B4-BE49-F238E27FC236}">
                <a16:creationId xmlns:a16="http://schemas.microsoft.com/office/drawing/2014/main" id="{D685AC4A-D040-422E-B03B-38F46F5CB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21" y="1104900"/>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a:extLst>
              <a:ext uri="{FF2B5EF4-FFF2-40B4-BE49-F238E27FC236}">
                <a16:creationId xmlns:a16="http://schemas.microsoft.com/office/drawing/2014/main" id="{D37F23FE-4352-45E8-8758-62F8DC62E502}"/>
              </a:ext>
            </a:extLst>
          </p:cNvPr>
          <p:cNvSpPr txBox="1"/>
          <p:nvPr/>
        </p:nvSpPr>
        <p:spPr>
          <a:xfrm>
            <a:off x="315121" y="4985988"/>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350A HM dep2</a:t>
            </a:r>
          </a:p>
          <a:p>
            <a:r>
              <a:rPr lang="en-US" sz="1200" b="1" dirty="0">
                <a:highlight>
                  <a:srgbClr val="FFFF00"/>
                </a:highlight>
                <a:latin typeface="Segoe UI" panose="020B0502040204020203" pitchFamily="34" charset="0"/>
                <a:cs typeface="Segoe UI" panose="020B0502040204020203" pitchFamily="34" charset="0"/>
              </a:rPr>
              <a:t>10s High pressure SD etch </a:t>
            </a:r>
          </a:p>
          <a:p>
            <a:r>
              <a:rPr lang="en-US" sz="1200" b="1" dirty="0">
                <a:latin typeface="Segoe UI" panose="020B0502040204020203" pitchFamily="34" charset="0"/>
                <a:cs typeface="Segoe UI" panose="020B0502040204020203" pitchFamily="34" charset="0"/>
              </a:rPr>
              <a:t>20s/17s W etch 2-step hi N2 W1, lo N2 W2;</a:t>
            </a:r>
          </a:p>
        </p:txBody>
      </p:sp>
      <p:sp>
        <p:nvSpPr>
          <p:cNvPr id="16" name="TextBox 11">
            <a:extLst>
              <a:ext uri="{FF2B5EF4-FFF2-40B4-BE49-F238E27FC236}">
                <a16:creationId xmlns:a16="http://schemas.microsoft.com/office/drawing/2014/main" id="{864B111C-2734-41E3-A8A5-A8C6FB5676F1}"/>
              </a:ext>
            </a:extLst>
          </p:cNvPr>
          <p:cNvSpPr txBox="1"/>
          <p:nvPr/>
        </p:nvSpPr>
        <p:spPr>
          <a:xfrm>
            <a:off x="7982158" y="4981760"/>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200A HM dep2</a:t>
            </a:r>
          </a:p>
          <a:p>
            <a:r>
              <a:rPr lang="en-US" sz="1200" b="1" dirty="0">
                <a:latin typeface="Segoe UI" panose="020B0502040204020203" pitchFamily="34" charset="0"/>
                <a:cs typeface="Segoe UI" panose="020B0502040204020203" pitchFamily="34" charset="0"/>
              </a:rPr>
              <a:t>10s High pressure SD etch </a:t>
            </a:r>
          </a:p>
          <a:p>
            <a:r>
              <a:rPr lang="en-US" sz="1200" b="1" dirty="0">
                <a:highlight>
                  <a:srgbClr val="FFFF00"/>
                </a:highlight>
                <a:latin typeface="Segoe UI" panose="020B0502040204020203" pitchFamily="34" charset="0"/>
                <a:cs typeface="Segoe UI" panose="020B0502040204020203" pitchFamily="34" charset="0"/>
              </a:rPr>
              <a:t>New SXP BKM W etch</a:t>
            </a:r>
          </a:p>
        </p:txBody>
      </p:sp>
      <p:sp>
        <p:nvSpPr>
          <p:cNvPr id="17" name="TextBox 16">
            <a:extLst>
              <a:ext uri="{FF2B5EF4-FFF2-40B4-BE49-F238E27FC236}">
                <a16:creationId xmlns:a16="http://schemas.microsoft.com/office/drawing/2014/main" id="{D71DE4C5-7BD2-4C23-896A-CDC13BFEACA3}"/>
              </a:ext>
            </a:extLst>
          </p:cNvPr>
          <p:cNvSpPr txBox="1"/>
          <p:nvPr/>
        </p:nvSpPr>
        <p:spPr>
          <a:xfrm>
            <a:off x="4153695" y="1310488"/>
            <a:ext cx="377110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Alt. BEC etch: BEC CD reduction,</a:t>
            </a:r>
          </a:p>
          <a:p>
            <a:r>
              <a:rPr lang="en-US" dirty="0">
                <a:solidFill>
                  <a:schemeClr val="bg1"/>
                </a:solidFill>
              </a:rPr>
              <a:t>W space improved; SD eroded</a:t>
            </a:r>
          </a:p>
        </p:txBody>
      </p:sp>
      <p:sp>
        <p:nvSpPr>
          <p:cNvPr id="18" name="TextBox 17">
            <a:extLst>
              <a:ext uri="{FF2B5EF4-FFF2-40B4-BE49-F238E27FC236}">
                <a16:creationId xmlns:a16="http://schemas.microsoft.com/office/drawing/2014/main" id="{24ECBCC8-44D4-4544-B0C2-1B7401921D42}"/>
              </a:ext>
            </a:extLst>
          </p:cNvPr>
          <p:cNvSpPr txBox="1"/>
          <p:nvPr/>
        </p:nvSpPr>
        <p:spPr>
          <a:xfrm>
            <a:off x="7981903" y="3754996"/>
            <a:ext cx="3771105" cy="923330"/>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New W etch BKM; Wider W space, less HM consumption, low Oxide recess</a:t>
            </a:r>
          </a:p>
        </p:txBody>
      </p:sp>
      <p:pic>
        <p:nvPicPr>
          <p:cNvPr id="3" name="Picture 2">
            <a:extLst>
              <a:ext uri="{FF2B5EF4-FFF2-40B4-BE49-F238E27FC236}">
                <a16:creationId xmlns:a16="http://schemas.microsoft.com/office/drawing/2014/main" id="{0199CDAC-DB9A-4F6E-A877-8C2D739EEF08}"/>
              </a:ext>
            </a:extLst>
          </p:cNvPr>
          <p:cNvPicPr>
            <a:picLocks noChangeAspect="1"/>
          </p:cNvPicPr>
          <p:nvPr/>
        </p:nvPicPr>
        <p:blipFill>
          <a:blip r:embed="rId4"/>
          <a:stretch>
            <a:fillRect/>
          </a:stretch>
        </p:blipFill>
        <p:spPr>
          <a:xfrm>
            <a:off x="8001000" y="1121847"/>
            <a:ext cx="3746951" cy="3746951"/>
          </a:xfrm>
          <a:prstGeom prst="rect">
            <a:avLst/>
          </a:prstGeom>
        </p:spPr>
      </p:pic>
    </p:spTree>
    <p:extLst>
      <p:ext uri="{BB962C8B-B14F-4D97-AF65-F5344CB8AC3E}">
        <p14:creationId xmlns:p14="http://schemas.microsoft.com/office/powerpoint/2010/main" val="4075895370"/>
      </p:ext>
    </p:extLst>
  </p:cSld>
  <p:clrMapOvr>
    <a:masterClrMapping/>
  </p:clrMapOvr>
</p:sld>
</file>

<file path=ppt/theme/theme1.xml><?xml version="1.0" encoding="utf-8"?>
<a:theme xmlns:a="http://schemas.openxmlformats.org/drawingml/2006/main" name="Micron Nov-2015">
  <a:themeElements>
    <a:clrScheme name="Micron - Template">
      <a:dk1>
        <a:srgbClr val="58595B"/>
      </a:dk1>
      <a:lt1>
        <a:srgbClr val="FFFFFF"/>
      </a:lt1>
      <a:dk2>
        <a:srgbClr val="2C2C2E"/>
      </a:dk2>
      <a:lt2>
        <a:srgbClr val="9A9B9D"/>
      </a:lt2>
      <a:accent1>
        <a:srgbClr val="0077C8"/>
      </a:accent1>
      <a:accent2>
        <a:srgbClr val="629D37"/>
      </a:accent2>
      <a:accent3>
        <a:srgbClr val="EE7623"/>
      </a:accent3>
      <a:accent4>
        <a:srgbClr val="00A7E0"/>
      </a:accent4>
      <a:accent5>
        <a:srgbClr val="CFDD3A"/>
      </a:accent5>
      <a:accent6>
        <a:srgbClr val="FFCF01"/>
      </a:accent6>
      <a:hlink>
        <a:srgbClr val="0077C8"/>
      </a:hlink>
      <a:folHlink>
        <a:srgbClr val="71C5E8"/>
      </a:folHlink>
    </a:clrScheme>
    <a:fontScheme name="Micro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bg2"/>
            </a:soli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err="1" smtClean="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Micron_2016_PPT_Template2.pptx" id="{7D5DD22B-A923-4E73-A9D3-67C3EFDF541E}" vid="{088CB6EB-D94F-46BB-95D3-EE01E055E9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cron - Template">
    <a:dk1>
      <a:srgbClr val="58595B"/>
    </a:dk1>
    <a:lt1>
      <a:srgbClr val="FFFFFF"/>
    </a:lt1>
    <a:dk2>
      <a:srgbClr val="2C2C2E"/>
    </a:dk2>
    <a:lt2>
      <a:srgbClr val="9A9B9D"/>
    </a:lt2>
    <a:accent1>
      <a:srgbClr val="0077C8"/>
    </a:accent1>
    <a:accent2>
      <a:srgbClr val="629D37"/>
    </a:accent2>
    <a:accent3>
      <a:srgbClr val="EE7623"/>
    </a:accent3>
    <a:accent4>
      <a:srgbClr val="00A7E0"/>
    </a:accent4>
    <a:accent5>
      <a:srgbClr val="CFDD3A"/>
    </a:accent5>
    <a:accent6>
      <a:srgbClr val="FFCF01"/>
    </a:accent6>
    <a:hlink>
      <a:srgbClr val="0077C8"/>
    </a:hlink>
    <a:folHlink>
      <a:srgbClr val="71C5E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D9C3B4A25F3C1046893EF16D0CFED9EC" ma:contentTypeVersion="3" ma:contentTypeDescription="" ma:contentTypeScope="" ma:versionID="c5a74ae75d76c2cc48590da5f4a9f2e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orkyear xmlns="470f668d-8261-4ab2-9257-0fb5e77b4895">2018</Workyear>
    <Workweek xmlns="470f668d-8261-4ab2-9257-0fb5e77b4895">3</Workweek>
  </documentManagement>
</p:properties>
</file>

<file path=customXml/itemProps1.xml><?xml version="1.0" encoding="utf-8"?>
<ds:datastoreItem xmlns:ds="http://schemas.openxmlformats.org/officeDocument/2006/customXml" ds:itemID="{EFB95B5C-524F-4181-997F-0B8C4D712344}"/>
</file>

<file path=customXml/itemProps2.xml><?xml version="1.0" encoding="utf-8"?>
<ds:datastoreItem xmlns:ds="http://schemas.openxmlformats.org/officeDocument/2006/customXml" ds:itemID="{CAF77C73-BE7D-414D-BA9E-E80E7D53B609}"/>
</file>

<file path=customXml/itemProps3.xml><?xml version="1.0" encoding="utf-8"?>
<ds:datastoreItem xmlns:ds="http://schemas.openxmlformats.org/officeDocument/2006/customXml" ds:itemID="{590A6941-338E-4EC9-BC8D-43F652D1E466}"/>
</file>

<file path=docProps/app.xml><?xml version="1.0" encoding="utf-8"?>
<Properties xmlns="http://schemas.openxmlformats.org/officeDocument/2006/extended-properties" xmlns:vt="http://schemas.openxmlformats.org/officeDocument/2006/docPropsVTypes">
  <Template/>
  <TotalTime>0</TotalTime>
  <Words>979</Words>
  <Application>Microsoft Office PowerPoint</Application>
  <PresentationFormat>Widescreen</PresentationFormat>
  <Paragraphs>197</Paragraphs>
  <Slides>19</Slides>
  <Notes>0</Notes>
  <HiddenSlides>8</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Segoe UI</vt:lpstr>
      <vt:lpstr>Segoe UI Semibold</vt:lpstr>
      <vt:lpstr>Wingdings</vt:lpstr>
      <vt:lpstr>Micron Nov-2015</vt:lpstr>
      <vt:lpstr>SSM process development update</vt:lpstr>
      <vt:lpstr>WIP status update</vt:lpstr>
      <vt:lpstr>PI objectives Q1’18</vt:lpstr>
      <vt:lpstr>SSM dual deck assessment on SR71B and 2D structural yield</vt:lpstr>
      <vt:lpstr>WSiN elimination (2nd cut x-section); </vt:lpstr>
      <vt:lpstr>Rev5 cell (K* Alloy#6, no AlOx lamina) 1st PROD lot</vt:lpstr>
      <vt:lpstr>Rev5 cell (K* Alloy#6, no AlOx lamina) backup PROD lot</vt:lpstr>
      <vt:lpstr>Rev5 cell (K* Alloy#6, no AlOx lamina) L1D work (1st cut)</vt:lpstr>
      <vt:lpstr>Rev5 cell (K* Alloy#6, no AlOx lamina) L1D work (1st cut)</vt:lpstr>
      <vt:lpstr>Rev5 cell (K* Alloy#6, no AlOx lamina) L1D work (1st cut)</vt:lpstr>
      <vt:lpstr>Rev5 cell (K* Alloy#6, no AlOx lamina) L1D work (1st cut)</vt:lpstr>
      <vt:lpstr>K* wave2 WL etch profiles (2-step etch CD--)</vt:lpstr>
      <vt:lpstr>K* WL CDs</vt:lpstr>
      <vt:lpstr>K* WL CDs</vt:lpstr>
      <vt:lpstr>PowerPoint Presentation</vt:lpstr>
      <vt:lpstr>K* wave # 2</vt:lpstr>
      <vt:lpstr>Campaign N</vt:lpstr>
      <vt:lpstr>SWRs in-line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ww1803 -- SSM process development update</dc:title>
  <dc:creator/>
  <cp:lastModifiedBy/>
  <cp:revision>1</cp:revision>
  <dcterms:created xsi:type="dcterms:W3CDTF">2016-10-07T19:30:32Z</dcterms:created>
  <dcterms:modified xsi:type="dcterms:W3CDTF">2018-01-19T14:51:11Z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0x0101006FF2AFC2669BE544ABDBC9272D7E8CD800D9C3B4A25F3C1046893EF16D0CFED9EC</vt:lpwstr>
  </property>
</Properties>
</file>