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677" r:id="rId6"/>
  </p:sldMasterIdLst>
  <p:notesMasterIdLst>
    <p:notesMasterId r:id="rId17"/>
  </p:notesMasterIdLst>
  <p:sldIdLst>
    <p:sldId id="257" r:id="rId7"/>
    <p:sldId id="256" r:id="rId8"/>
    <p:sldId id="259" r:id="rId9"/>
    <p:sldId id="260" r:id="rId10"/>
    <p:sldId id="265" r:id="rId11"/>
    <p:sldId id="261" r:id="rId12"/>
    <p:sldId id="262" r:id="rId13"/>
    <p:sldId id="263" r:id="rId14"/>
    <p:sldId id="264" r:id="rId15"/>
    <p:sldId id="25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64" userDrawn="1">
          <p15:clr>
            <a:srgbClr val="A4A3A4"/>
          </p15:clr>
        </p15:guide>
        <p15:guide id="2" pos="57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1C5E8"/>
    <a:srgbClr val="0077C8"/>
    <a:srgbClr val="0090DA"/>
    <a:srgbClr val="00A3E1"/>
    <a:srgbClr val="58595B"/>
    <a:srgbClr val="808285"/>
    <a:srgbClr val="A7A9AC"/>
    <a:srgbClr val="D1D3D4"/>
    <a:srgbClr val="B7D433"/>
    <a:srgbClr val="9ACA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90"/>
      </p:cViewPr>
      <p:guideLst>
        <p:guide orient="horz" pos="3264"/>
        <p:guide pos="5760"/>
      </p:guideLst>
    </p:cSldViewPr>
  </p:slideViewPr>
  <p:notesTextViewPr>
    <p:cViewPr>
      <p:scale>
        <a:sx n="3" d="2"/>
        <a:sy n="3" d="2"/>
      </p:scale>
      <p:origin x="0" y="0"/>
    </p:cViewPr>
  </p:notesTextViewPr>
  <p:sorterViewPr>
    <p:cViewPr>
      <p:scale>
        <a:sx n="112" d="100"/>
        <a:sy n="112"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viewProps" Target="viewProps.xml"/><Relationship Id="rId14" Type="http://schemas.openxmlformats.org/officeDocument/2006/relationships/slide" Target="slides/slide8.xml"/><Relationship Id="rId9"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0BF96A-CBBD-4CCF-8C87-6E114B9E4329}" type="datetimeFigureOut">
              <a:rPr lang="en-US" smtClean="0"/>
              <a:t>1/18/2018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054870-0C88-4C71-9CDA-A7BCC1106D63}" type="slidenum">
              <a:rPr lang="en-US" smtClean="0"/>
              <a:t>‹#›</a:t>
            </a:fld>
            <a:endParaRPr lang="en-US"/>
          </a:p>
        </p:txBody>
      </p:sp>
    </p:spTree>
    <p:extLst>
      <p:ext uri="{BB962C8B-B14F-4D97-AF65-F5344CB8AC3E}">
        <p14:creationId xmlns:p14="http://schemas.microsoft.com/office/powerpoint/2010/main" val="27581155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p:bg>
      <p:bgPr>
        <a:solidFill>
          <a:schemeClr val="accent1"/>
        </a:solidFill>
        <a:effectLst/>
      </p:bgPr>
    </p:bg>
    <p:spTree>
      <p:nvGrpSpPr>
        <p:cNvPr id="1" name=""/>
        <p:cNvGrpSpPr/>
        <p:nvPr/>
      </p:nvGrpSpPr>
      <p:grpSpPr>
        <a:xfrm>
          <a:off x="0" y="0"/>
          <a:ext cx="0" cy="0"/>
          <a:chOff x="0" y="0"/>
          <a:chExt cx="0" cy="0"/>
        </a:xfrm>
      </p:grpSpPr>
      <p:sp>
        <p:nvSpPr>
          <p:cNvPr id="7" name="TextBox 6"/>
          <p:cNvSpPr txBox="1"/>
          <p:nvPr userDrawn="1"/>
        </p:nvSpPr>
        <p:spPr>
          <a:xfrm>
            <a:off x="968329" y="5211156"/>
            <a:ext cx="5551741"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 </a:t>
            </a:r>
          </a:p>
        </p:txBody>
      </p:sp>
      <p:pic>
        <p:nvPicPr>
          <p:cNvPr id="8"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383880" y="5211156"/>
            <a:ext cx="3657600" cy="995592"/>
          </a:xfrm>
          <a:prstGeom prst="rect">
            <a:avLst/>
          </a:prstGeom>
          <a:noFill/>
          <a:extLst>
            <a:ext uri="{909E8E84-426E-40DD-AFC4-6F175D3DCCD1}">
              <a14:hiddenFill xmlns:a14="http://schemas.microsoft.com/office/drawing/2010/main">
                <a:solidFill>
                  <a:srgbClr val="FFFFFF"/>
                </a:solidFill>
              </a14:hiddenFill>
            </a:ext>
          </a:extLst>
        </p:spPr>
      </p:pic>
      <p:sp>
        <p:nvSpPr>
          <p:cNvPr id="9" name="Subtitle 2"/>
          <p:cNvSpPr>
            <a:spLocks noGrp="1"/>
          </p:cNvSpPr>
          <p:nvPr>
            <p:ph type="subTitle" idx="1" hasCustomPrompt="1"/>
          </p:nvPr>
        </p:nvSpPr>
        <p:spPr>
          <a:xfrm>
            <a:off x="968329" y="3528468"/>
            <a:ext cx="10219075" cy="606068"/>
          </a:xfrm>
        </p:spPr>
        <p:txBody>
          <a:bodyPr lIns="91440">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lIns="91440">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144988"/>
            <a:ext cx="10219075" cy="2448953"/>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2535682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3 Image with Content">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4145280" y="0"/>
            <a:ext cx="8046720" cy="6858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4"/>
          <p:cNvSpPr>
            <a:spLocks noGrp="1"/>
          </p:cNvSpPr>
          <p:nvPr>
            <p:ph type="pic" sz="quarter" idx="10" hasCustomPrompt="1"/>
          </p:nvPr>
        </p:nvSpPr>
        <p:spPr>
          <a:xfrm>
            <a:off x="0" y="0"/>
            <a:ext cx="4145280" cy="6858000"/>
          </a:xfrm>
        </p:spPr>
        <p:txBody>
          <a:bodyPr/>
          <a:lstStyle>
            <a:lvl1pPr marL="0" indent="0">
              <a:buNone/>
              <a:defRPr>
                <a:solidFill>
                  <a:schemeClr val="bg1"/>
                </a:solidFill>
              </a:defRPr>
            </a:lvl1pPr>
          </a:lstStyle>
          <a:p>
            <a:r>
              <a:rPr lang="en-US" dirty="0"/>
              <a:t>Image</a:t>
            </a:r>
          </a:p>
        </p:txBody>
      </p:sp>
      <p:sp>
        <p:nvSpPr>
          <p:cNvPr id="4" name="Date Placeholder 3"/>
          <p:cNvSpPr>
            <a:spLocks noGrp="1"/>
          </p:cNvSpPr>
          <p:nvPr>
            <p:ph type="dt" sz="half" idx="13"/>
          </p:nvPr>
        </p:nvSpPr>
        <p:spPr>
          <a:xfrm>
            <a:off x="4427734" y="6412007"/>
            <a:ext cx="1710155" cy="365125"/>
          </a:xfrm>
        </p:spPr>
        <p:txBody>
          <a:bodyPr/>
          <a:lstStyle>
            <a:lvl1pPr algn="l">
              <a:defRPr/>
            </a:lvl1pPr>
          </a:lstStyle>
          <a:p>
            <a:fld id="{4EB1424B-7430-471C-83C4-549E510B5395}" type="datetime4">
              <a:rPr lang="en-US" smtClean="0"/>
              <a:t>January 18,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9" name="Slide Number Placeholder 8"/>
          <p:cNvSpPr>
            <a:spLocks noGrp="1"/>
          </p:cNvSpPr>
          <p:nvPr>
            <p:ph type="sldNum" sz="quarter" idx="15"/>
          </p:nvPr>
        </p:nvSpPr>
        <p:spPr/>
        <p:txBody>
          <a:bodyPr/>
          <a:lstStyle/>
          <a:p>
            <a:fld id="{B7E7695C-FCF1-4AA0-9B93-7941FED13DC4}" type="slidenum">
              <a:rPr lang="en-US" smtClean="0"/>
              <a:pPr/>
              <a:t>‹#›</a:t>
            </a:fld>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1649310345"/>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3 Gray with Content">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4059936" cy="6858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3"/>
          </p:nvPr>
        </p:nvSpPr>
        <p:spPr>
          <a:xfrm>
            <a:off x="4427733" y="6412007"/>
            <a:ext cx="1710155" cy="365125"/>
          </a:xfrm>
        </p:spPr>
        <p:txBody>
          <a:bodyPr/>
          <a:lstStyle>
            <a:lvl1pPr algn="l">
              <a:defRPr/>
            </a:lvl1pPr>
          </a:lstStyle>
          <a:p>
            <a:fld id="{80216B39-F66D-478D-B884-A0FF9D616316}" type="datetime4">
              <a:rPr lang="en-US" smtClean="0"/>
              <a:t>January 18,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8" name="Slide Number Placeholder 7"/>
          <p:cNvSpPr>
            <a:spLocks noGrp="1"/>
          </p:cNvSpPr>
          <p:nvPr>
            <p:ph type="sldNum" sz="quarter" idx="15"/>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032325631"/>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 Horizontal Image with Content">
    <p:bg>
      <p:bgPr>
        <a:solidFill>
          <a:schemeClr val="bg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2"/>
          </p:nvPr>
        </p:nvSpPr>
        <p:spPr/>
        <p:txBody>
          <a:bodyPr/>
          <a:lstStyle>
            <a:lvl1pPr>
              <a:defRPr>
                <a:solidFill>
                  <a:srgbClr val="58595B"/>
                </a:solidFill>
              </a:defRPr>
            </a:lvl1pPr>
          </a:lstStyle>
          <a:p>
            <a:fld id="{D9C12826-C929-4EC1-A034-DDD33446EFCD}" type="datetime4">
              <a:rPr lang="en-US" smtClean="0"/>
              <a:t>January 18, 2018</a:t>
            </a:fld>
            <a:endParaRPr lang="en-US" dirty="0"/>
          </a:p>
        </p:txBody>
      </p:sp>
      <p:sp>
        <p:nvSpPr>
          <p:cNvPr id="4" name="Footer Placeholder 3"/>
          <p:cNvSpPr>
            <a:spLocks noGrp="1"/>
          </p:cNvSpPr>
          <p:nvPr>
            <p:ph type="ftr" sz="quarter" idx="13"/>
          </p:nvPr>
        </p:nvSpPr>
        <p:spPr/>
        <p:txBody>
          <a:bodyPr/>
          <a:lstStyle>
            <a:lvl1pPr>
              <a:defRPr>
                <a:solidFill>
                  <a:srgbClr val="58595B"/>
                </a:solidFill>
              </a:defRPr>
            </a:lvl1pPr>
          </a:lstStyle>
          <a:p>
            <a:r>
              <a:rPr lang="en-US"/>
              <a:t>Micron Confidential</a:t>
            </a:r>
            <a:endParaRPr lang="en-US" dirty="0"/>
          </a:p>
        </p:txBody>
      </p:sp>
      <p:sp>
        <p:nvSpPr>
          <p:cNvPr id="6" name="Slide Number Placeholder 5"/>
          <p:cNvSpPr>
            <a:spLocks noGrp="1"/>
          </p:cNvSpPr>
          <p:nvPr>
            <p:ph type="sldNum" sz="quarter" idx="14"/>
          </p:nvPr>
        </p:nvSpPr>
        <p:spPr/>
        <p:txBody>
          <a:bodyPr/>
          <a:lstStyle>
            <a:lvl1pPr>
              <a:defRPr>
                <a:solidFill>
                  <a:srgbClr val="58595B"/>
                </a:solidFill>
              </a:defRPr>
            </a:lvl1pPr>
          </a:lstStyle>
          <a:p>
            <a:fld id="{B7E7695C-FCF1-4AA0-9B93-7941FED13DC4}" type="slidenum">
              <a:rPr lang="en-US" smtClean="0"/>
              <a:pPr/>
              <a:t>‹#›</a:t>
            </a:fld>
            <a:endParaRPr lang="en-US" dirty="0"/>
          </a:p>
        </p:txBody>
      </p:sp>
      <p:sp>
        <p:nvSpPr>
          <p:cNvPr id="10" name="Picture Placeholder 4"/>
          <p:cNvSpPr>
            <a:spLocks noGrp="1"/>
          </p:cNvSpPr>
          <p:nvPr>
            <p:ph type="pic" sz="quarter" idx="10" hasCustomPrompt="1"/>
          </p:nvPr>
        </p:nvSpPr>
        <p:spPr>
          <a:xfrm>
            <a:off x="-1" y="0"/>
            <a:ext cx="12192001" cy="3428999"/>
          </a:xfrm>
        </p:spPr>
        <p:txBody>
          <a:bodyPr/>
          <a:lstStyle>
            <a:lvl1pPr marL="0" indent="0">
              <a:buNone/>
              <a:defRPr>
                <a:solidFill>
                  <a:schemeClr val="bg1"/>
                </a:solidFill>
              </a:defRPr>
            </a:lvl1pPr>
          </a:lstStyle>
          <a:p>
            <a:r>
              <a:rPr lang="en-US" dirty="0"/>
              <a:t>Image</a:t>
            </a:r>
          </a:p>
        </p:txBody>
      </p:sp>
      <p:sp>
        <p:nvSpPr>
          <p:cNvPr id="2" name="Title 1"/>
          <p:cNvSpPr>
            <a:spLocks noGrp="1"/>
          </p:cNvSpPr>
          <p:nvPr>
            <p:ph type="title"/>
          </p:nvPr>
        </p:nvSpPr>
        <p:spPr>
          <a:xfrm>
            <a:off x="271461" y="3429000"/>
            <a:ext cx="5689391" cy="2983005"/>
          </a:xfrm>
        </p:spPr>
        <p:txBody>
          <a:bodyPr anchor="ctr">
            <a:noAutofit/>
          </a:bodyPr>
          <a:lstStyle>
            <a:lvl1pPr algn="r">
              <a:lnSpc>
                <a:spcPct val="70000"/>
              </a:lnSpc>
              <a:defRPr sz="6000">
                <a:solidFill>
                  <a:srgbClr val="0077C8"/>
                </a:solidFill>
              </a:defRPr>
            </a:lvl1pPr>
          </a:lstStyle>
          <a:p>
            <a:r>
              <a:rPr lang="en-US"/>
              <a:t>Click to edit Master title style</a:t>
            </a:r>
            <a:endParaRPr lang="en-US" dirty="0"/>
          </a:p>
        </p:txBody>
      </p:sp>
      <p:sp>
        <p:nvSpPr>
          <p:cNvPr id="11"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01927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2 Horizontal Gray with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1461" y="3429000"/>
            <a:ext cx="5689391" cy="2983005"/>
          </a:xfrm>
        </p:spPr>
        <p:txBody>
          <a:bodyPr anchor="ctr">
            <a:noAutofit/>
          </a:bodyPr>
          <a:lstStyle>
            <a:lvl1pPr algn="r">
              <a:lnSpc>
                <a:spcPct val="70000"/>
              </a:lnSpc>
              <a:defRPr sz="6000">
                <a:solidFill>
                  <a:srgbClr val="0077C8"/>
                </a:solidFill>
              </a:defRPr>
            </a:lvl1pPr>
          </a:lstStyle>
          <a:p>
            <a:r>
              <a:rPr lang="en-US"/>
              <a:t>Click to edit Master title style</a:t>
            </a:r>
            <a:endParaRPr lang="en-US" dirty="0"/>
          </a:p>
        </p:txBody>
      </p:sp>
      <p:sp>
        <p:nvSpPr>
          <p:cNvPr id="3" name="Date Placeholder 2"/>
          <p:cNvSpPr>
            <a:spLocks noGrp="1"/>
          </p:cNvSpPr>
          <p:nvPr>
            <p:ph type="dt" sz="half" idx="12"/>
          </p:nvPr>
        </p:nvSpPr>
        <p:spPr/>
        <p:txBody>
          <a:bodyPr/>
          <a:lstStyle>
            <a:lvl1pPr>
              <a:defRPr>
                <a:solidFill>
                  <a:srgbClr val="58595B"/>
                </a:solidFill>
              </a:defRPr>
            </a:lvl1pPr>
          </a:lstStyle>
          <a:p>
            <a:fld id="{12DB95A8-C6B4-4D55-B432-1FF1EC598499}" type="datetime4">
              <a:rPr lang="en-US" smtClean="0"/>
              <a:t>January 18, 2018</a:t>
            </a:fld>
            <a:endParaRPr lang="en-US" dirty="0"/>
          </a:p>
        </p:txBody>
      </p:sp>
      <p:sp>
        <p:nvSpPr>
          <p:cNvPr id="4" name="Footer Placeholder 3"/>
          <p:cNvSpPr>
            <a:spLocks noGrp="1"/>
          </p:cNvSpPr>
          <p:nvPr>
            <p:ph type="ftr" sz="quarter" idx="13"/>
          </p:nvPr>
        </p:nvSpPr>
        <p:spPr/>
        <p:txBody>
          <a:bodyPr/>
          <a:lstStyle>
            <a:lvl1pPr>
              <a:defRPr>
                <a:solidFill>
                  <a:srgbClr val="58595B"/>
                </a:solidFill>
              </a:defRPr>
            </a:lvl1pPr>
          </a:lstStyle>
          <a:p>
            <a:r>
              <a:rPr lang="en-US"/>
              <a:t>Micron Confidential</a:t>
            </a:r>
            <a:endParaRPr lang="en-US" dirty="0"/>
          </a:p>
        </p:txBody>
      </p:sp>
      <p:sp>
        <p:nvSpPr>
          <p:cNvPr id="6" name="Slide Number Placeholder 5"/>
          <p:cNvSpPr>
            <a:spLocks noGrp="1"/>
          </p:cNvSpPr>
          <p:nvPr>
            <p:ph type="sldNum" sz="quarter" idx="14"/>
          </p:nvPr>
        </p:nvSpPr>
        <p:spPr/>
        <p:txBody>
          <a:bodyPr/>
          <a:lstStyle>
            <a:lvl1pPr>
              <a:defRPr>
                <a:solidFill>
                  <a:srgbClr val="58595B"/>
                </a:solidFill>
              </a:defRPr>
            </a:lvl1pPr>
          </a:lstStyle>
          <a:p>
            <a:fld id="{B7E7695C-FCF1-4AA0-9B93-7941FED13DC4}" type="slidenum">
              <a:rPr lang="en-US" smtClean="0"/>
              <a:pPr/>
              <a:t>‹#›</a:t>
            </a:fld>
            <a:endParaRPr lang="en-US" dirty="0"/>
          </a:p>
        </p:txBody>
      </p:sp>
      <p:sp>
        <p:nvSpPr>
          <p:cNvPr id="9" name="Rectangle 8"/>
          <p:cNvSpPr/>
          <p:nvPr userDrawn="1"/>
        </p:nvSpPr>
        <p:spPr>
          <a:xfrm>
            <a:off x="0" y="0"/>
            <a:ext cx="12192000" cy="3429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48927989"/>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Full Image with Title">
    <p:spTree>
      <p:nvGrpSpPr>
        <p:cNvPr id="1" name=""/>
        <p:cNvGrpSpPr/>
        <p:nvPr/>
      </p:nvGrpSpPr>
      <p:grpSpPr>
        <a:xfrm>
          <a:off x="0" y="0"/>
          <a:ext cx="0" cy="0"/>
          <a:chOff x="0" y="0"/>
          <a:chExt cx="0" cy="0"/>
        </a:xfrm>
      </p:grpSpPr>
      <p:sp>
        <p:nvSpPr>
          <p:cNvPr id="2" name="Picture Placeholder 4"/>
          <p:cNvSpPr>
            <a:spLocks noGrp="1"/>
          </p:cNvSpPr>
          <p:nvPr>
            <p:ph type="pic" sz="quarter" idx="10" hasCustomPrompt="1"/>
          </p:nvPr>
        </p:nvSpPr>
        <p:spPr>
          <a:xfrm>
            <a:off x="-1" y="0"/>
            <a:ext cx="12192001" cy="6858000"/>
          </a:xfrm>
        </p:spPr>
        <p:txBody>
          <a:bodyPr/>
          <a:lstStyle>
            <a:lvl1pPr marL="0" indent="0">
              <a:buNone/>
              <a:defRPr>
                <a:solidFill>
                  <a:schemeClr val="bg1"/>
                </a:solidFill>
              </a:defRPr>
            </a:lvl1pPr>
          </a:lstStyle>
          <a:p>
            <a:r>
              <a:rPr lang="en-US" dirty="0"/>
              <a:t>Image</a:t>
            </a:r>
          </a:p>
        </p:txBody>
      </p:sp>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078584" y="6452752"/>
            <a:ext cx="839829" cy="2286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a:spLocks noGrp="1"/>
          </p:cNvSpPr>
          <p:nvPr>
            <p:ph type="title" hasCustomPrompt="1"/>
          </p:nvPr>
        </p:nvSpPr>
        <p:spPr>
          <a:xfrm>
            <a:off x="310551" y="362309"/>
            <a:ext cx="5601239" cy="6038491"/>
          </a:xfrm>
        </p:spPr>
        <p:txBody>
          <a:bodyPr anchor="ctr">
            <a:noAutofit/>
          </a:bodyPr>
          <a:lstStyle>
            <a:lvl1pPr>
              <a:lnSpc>
                <a:spcPct val="70000"/>
              </a:lnSpc>
              <a:defRPr sz="6000" baseline="0">
                <a:solidFill>
                  <a:srgbClr val="58595B"/>
                </a:solidFill>
              </a:defRPr>
            </a:lvl1pPr>
          </a:lstStyle>
          <a:p>
            <a:r>
              <a:rPr lang="en-US" dirty="0"/>
              <a:t>Click to edit Master title (white font)</a:t>
            </a:r>
          </a:p>
        </p:txBody>
      </p:sp>
      <p:sp>
        <p:nvSpPr>
          <p:cNvPr id="5" name="Date Placeholder 4"/>
          <p:cNvSpPr>
            <a:spLocks noGrp="1"/>
          </p:cNvSpPr>
          <p:nvPr>
            <p:ph type="dt" sz="half" idx="11"/>
          </p:nvPr>
        </p:nvSpPr>
        <p:spPr/>
        <p:txBody>
          <a:bodyPr/>
          <a:lstStyle/>
          <a:p>
            <a:fld id="{FBD81F6B-C008-4C66-BD61-4BBE687FC954}" type="datetime4">
              <a:rPr lang="en-US" smtClean="0"/>
              <a:t>January 18, 2018</a:t>
            </a:fld>
            <a:endParaRPr lang="en-US" dirty="0"/>
          </a:p>
        </p:txBody>
      </p:sp>
      <p:sp>
        <p:nvSpPr>
          <p:cNvPr id="6" name="Footer Placeholder 5"/>
          <p:cNvSpPr>
            <a:spLocks noGrp="1"/>
          </p:cNvSpPr>
          <p:nvPr>
            <p:ph type="ftr" sz="quarter" idx="12"/>
          </p:nvPr>
        </p:nvSpPr>
        <p:spPr/>
        <p:txBody>
          <a:bodyPr/>
          <a:lstStyle/>
          <a:p>
            <a:r>
              <a:rPr lang="en-US"/>
              <a:t>Micron Confidential</a:t>
            </a:r>
            <a:endParaRPr lang="en-US" dirty="0"/>
          </a:p>
        </p:txBody>
      </p:sp>
      <p:sp>
        <p:nvSpPr>
          <p:cNvPr id="7" name="Slide Number Placeholder 6"/>
          <p:cNvSpPr>
            <a:spLocks noGrp="1"/>
          </p:cNvSpPr>
          <p:nvPr>
            <p:ph type="sldNum" sz="quarter" idx="13"/>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9999528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ull Image with 1/2 Content">
    <p:spTree>
      <p:nvGrpSpPr>
        <p:cNvPr id="1" name=""/>
        <p:cNvGrpSpPr/>
        <p:nvPr/>
      </p:nvGrpSpPr>
      <p:grpSpPr>
        <a:xfrm>
          <a:off x="0" y="0"/>
          <a:ext cx="0" cy="0"/>
          <a:chOff x="0" y="0"/>
          <a:chExt cx="0" cy="0"/>
        </a:xfrm>
      </p:grpSpPr>
      <p:sp>
        <p:nvSpPr>
          <p:cNvPr id="2" name="Picture Placeholder 4"/>
          <p:cNvSpPr>
            <a:spLocks noGrp="1"/>
          </p:cNvSpPr>
          <p:nvPr>
            <p:ph type="pic" sz="quarter" idx="10" hasCustomPrompt="1"/>
          </p:nvPr>
        </p:nvSpPr>
        <p:spPr>
          <a:xfrm>
            <a:off x="-1" y="0"/>
            <a:ext cx="12192001" cy="6858000"/>
          </a:xfrm>
        </p:spPr>
        <p:txBody>
          <a:bodyPr/>
          <a:lstStyle>
            <a:lvl1pPr marL="0" indent="0">
              <a:buNone/>
              <a:defRPr>
                <a:solidFill>
                  <a:schemeClr val="bg1"/>
                </a:solidFill>
              </a:defRPr>
            </a:lvl1pPr>
          </a:lstStyle>
          <a:p>
            <a:r>
              <a:rPr lang="en-US" dirty="0"/>
              <a:t>Image</a:t>
            </a:r>
          </a:p>
        </p:txBody>
      </p:sp>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078584" y="6452752"/>
            <a:ext cx="839829" cy="2286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a:spLocks noGrp="1"/>
          </p:cNvSpPr>
          <p:nvPr>
            <p:ph type="title" hasCustomPrompt="1"/>
          </p:nvPr>
        </p:nvSpPr>
        <p:spPr>
          <a:xfrm>
            <a:off x="271461" y="3429000"/>
            <a:ext cx="5689391" cy="2983005"/>
          </a:xfrm>
        </p:spPr>
        <p:txBody>
          <a:bodyPr anchor="ctr">
            <a:noAutofit/>
          </a:bodyPr>
          <a:lstStyle>
            <a:lvl1pPr algn="r">
              <a:lnSpc>
                <a:spcPct val="70000"/>
              </a:lnSpc>
              <a:defRPr sz="6000" baseline="0">
                <a:solidFill>
                  <a:srgbClr val="58595B"/>
                </a:solidFill>
              </a:defRPr>
            </a:lvl1pPr>
          </a:lstStyle>
          <a:p>
            <a:r>
              <a:rPr lang="en-US" dirty="0"/>
              <a:t>Click to edit Master title (white font)</a:t>
            </a:r>
          </a:p>
        </p:txBody>
      </p:sp>
      <p:sp>
        <p:nvSpPr>
          <p:cNvPr id="6"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6"/>
          </p:nvPr>
        </p:nvSpPr>
        <p:spPr/>
        <p:txBody>
          <a:bodyPr/>
          <a:lstStyle/>
          <a:p>
            <a:fld id="{FBD81F6B-C008-4C66-BD61-4BBE687FC954}" type="datetime4">
              <a:rPr lang="en-US" smtClean="0"/>
              <a:t>January 18, 2018</a:t>
            </a:fld>
            <a:endParaRPr lang="en-US" dirty="0"/>
          </a:p>
        </p:txBody>
      </p:sp>
      <p:sp>
        <p:nvSpPr>
          <p:cNvPr id="7" name="Footer Placeholder 6"/>
          <p:cNvSpPr>
            <a:spLocks noGrp="1"/>
          </p:cNvSpPr>
          <p:nvPr>
            <p:ph type="ftr" sz="quarter" idx="17"/>
          </p:nvPr>
        </p:nvSpPr>
        <p:spPr/>
        <p:txBody>
          <a:bodyPr/>
          <a:lstStyle/>
          <a:p>
            <a:r>
              <a:rPr lang="en-US"/>
              <a:t>Micron Confidential</a:t>
            </a:r>
            <a:endParaRPr lang="en-US" dirty="0"/>
          </a:p>
        </p:txBody>
      </p:sp>
      <p:sp>
        <p:nvSpPr>
          <p:cNvPr id="8" name="Slide Number Placeholder 7"/>
          <p:cNvSpPr>
            <a:spLocks noGrp="1"/>
          </p:cNvSpPr>
          <p:nvPr>
            <p:ph type="sldNum" sz="quarter" idx="18"/>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120423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B4093E5C-7864-407C-B367-5EB9F0C09B04}" type="datetime4">
              <a:rPr lang="en-US" smtClean="0"/>
              <a:t>January 18,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8" name="Content Placeholder 2"/>
          <p:cNvSpPr>
            <a:spLocks noGrp="1"/>
          </p:cNvSpPr>
          <p:nvPr>
            <p:ph sz="half" idx="1"/>
          </p:nvPr>
        </p:nvSpPr>
        <p:spPr>
          <a:xfrm>
            <a:off x="838200" y="1447800"/>
            <a:ext cx="502034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sz="half" idx="14"/>
          </p:nvPr>
        </p:nvSpPr>
        <p:spPr>
          <a:xfrm>
            <a:off x="6333460" y="1447800"/>
            <a:ext cx="502034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191840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ntent with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6407739F-E5A9-4C4E-9862-98AE093A9D7C}" type="datetime4">
              <a:rPr lang="en-US" smtClean="0"/>
              <a:t>January 18,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Content Placeholder 2"/>
          <p:cNvSpPr>
            <a:spLocks noGrp="1"/>
          </p:cNvSpPr>
          <p:nvPr>
            <p:ph sz="half" idx="1"/>
          </p:nvPr>
        </p:nvSpPr>
        <p:spPr>
          <a:xfrm>
            <a:off x="838200" y="1622702"/>
            <a:ext cx="5020340" cy="45542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2"/>
          <p:cNvSpPr>
            <a:spLocks noGrp="1"/>
          </p:cNvSpPr>
          <p:nvPr>
            <p:ph sz="half" idx="14"/>
          </p:nvPr>
        </p:nvSpPr>
        <p:spPr>
          <a:xfrm>
            <a:off x="6333460" y="1622702"/>
            <a:ext cx="5020340" cy="45542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8"/>
          <p:cNvSpPr>
            <a:spLocks noGrp="1"/>
          </p:cNvSpPr>
          <p:nvPr>
            <p:ph type="body" sz="quarter" idx="13"/>
          </p:nvPr>
        </p:nvSpPr>
        <p:spPr>
          <a:xfrm>
            <a:off x="838200" y="850504"/>
            <a:ext cx="10515600" cy="361950"/>
          </a:xfrm>
          <a:noFill/>
        </p:spPr>
        <p:txBody>
          <a:bodyPr anchor="ctr">
            <a:noAutofit/>
          </a:bodyPr>
          <a:lstStyle>
            <a:lvl1pPr marL="0" indent="0" algn="l">
              <a:buNone/>
              <a:defRPr sz="2000">
                <a:solidFill>
                  <a:srgbClr val="58595B"/>
                </a:solidFill>
              </a:defRPr>
            </a:lvl1pPr>
          </a:lstStyle>
          <a:p>
            <a:pPr lvl="0"/>
            <a:r>
              <a:rPr lang="en-US"/>
              <a:t>Edit Master text styles</a:t>
            </a:r>
          </a:p>
        </p:txBody>
      </p:sp>
    </p:spTree>
    <p:extLst>
      <p:ext uri="{BB962C8B-B14F-4D97-AF65-F5344CB8AC3E}">
        <p14:creationId xmlns:p14="http://schemas.microsoft.com/office/powerpoint/2010/main" val="9804418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Blue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930261"/>
            <a:ext cx="502034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42B487-134E-4CC1-93B3-82A2499700CB}" type="datetime4">
              <a:rPr lang="en-US" smtClean="0"/>
              <a:t>January 18,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Text Placeholder 8"/>
          <p:cNvSpPr>
            <a:spLocks noGrp="1"/>
          </p:cNvSpPr>
          <p:nvPr>
            <p:ph type="body" sz="quarter" idx="13"/>
          </p:nvPr>
        </p:nvSpPr>
        <p:spPr>
          <a:xfrm>
            <a:off x="838200" y="1181100"/>
            <a:ext cx="502034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1" name="Content Placeholder 2"/>
          <p:cNvSpPr>
            <a:spLocks noGrp="1"/>
          </p:cNvSpPr>
          <p:nvPr>
            <p:ph sz="half" idx="14"/>
          </p:nvPr>
        </p:nvSpPr>
        <p:spPr>
          <a:xfrm>
            <a:off x="6333460" y="1930261"/>
            <a:ext cx="502034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8"/>
          <p:cNvSpPr>
            <a:spLocks noGrp="1"/>
          </p:cNvSpPr>
          <p:nvPr>
            <p:ph type="body" sz="quarter" idx="15"/>
          </p:nvPr>
        </p:nvSpPr>
        <p:spPr>
          <a:xfrm>
            <a:off x="6333460" y="1181100"/>
            <a:ext cx="502034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Tree>
    <p:extLst>
      <p:ext uri="{BB962C8B-B14F-4D97-AF65-F5344CB8AC3E}">
        <p14:creationId xmlns:p14="http://schemas.microsoft.com/office/powerpoint/2010/main" val="31177869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ree Content Blue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1"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8096250"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5D5931-D28E-49EC-9CBE-641A4D9DA4F7}" type="datetime4">
              <a:rPr lang="en-US" smtClean="0"/>
              <a:t>January 18,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Text Placeholder 8"/>
          <p:cNvSpPr>
            <a:spLocks noGrp="1"/>
          </p:cNvSpPr>
          <p:nvPr>
            <p:ph type="body" sz="quarter" idx="13"/>
          </p:nvPr>
        </p:nvSpPr>
        <p:spPr>
          <a:xfrm>
            <a:off x="838201"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0" name="Text Placeholder 8"/>
          <p:cNvSpPr>
            <a:spLocks noGrp="1"/>
          </p:cNvSpPr>
          <p:nvPr>
            <p:ph type="body" sz="quarter" idx="14"/>
          </p:nvPr>
        </p:nvSpPr>
        <p:spPr>
          <a:xfrm>
            <a:off x="8096250"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3" name="Content Placeholder 3"/>
          <p:cNvSpPr>
            <a:spLocks noGrp="1"/>
          </p:cNvSpPr>
          <p:nvPr>
            <p:ph sz="half" idx="15"/>
          </p:nvPr>
        </p:nvSpPr>
        <p:spPr>
          <a:xfrm>
            <a:off x="4467225"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8"/>
          <p:cNvSpPr>
            <a:spLocks noGrp="1"/>
          </p:cNvSpPr>
          <p:nvPr>
            <p:ph type="body" sz="quarter" idx="16"/>
          </p:nvPr>
        </p:nvSpPr>
        <p:spPr>
          <a:xfrm>
            <a:off x="4467225"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Tree>
    <p:extLst>
      <p:ext uri="{BB962C8B-B14F-4D97-AF65-F5344CB8AC3E}">
        <p14:creationId xmlns:p14="http://schemas.microsoft.com/office/powerpoint/2010/main" val="2689300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White">
    <p:bg>
      <p:bgPr>
        <a:solidFill>
          <a:schemeClr val="bg1"/>
        </a:solidFill>
        <a:effectLst/>
      </p:bgPr>
    </p:bg>
    <p:spTree>
      <p:nvGrpSpPr>
        <p:cNvPr id="1" name=""/>
        <p:cNvGrpSpPr/>
        <p:nvPr/>
      </p:nvGrpSpPr>
      <p:grpSpPr>
        <a:xfrm>
          <a:off x="0" y="0"/>
          <a:ext cx="0" cy="0"/>
          <a:chOff x="0" y="0"/>
          <a:chExt cx="0" cy="0"/>
        </a:xfrm>
      </p:grpSpPr>
      <p:sp>
        <p:nvSpPr>
          <p:cNvPr id="7" name="TextBox 6"/>
          <p:cNvSpPr txBox="1"/>
          <p:nvPr userDrawn="1"/>
        </p:nvSpPr>
        <p:spPr>
          <a:xfrm>
            <a:off x="968329" y="5211156"/>
            <a:ext cx="5551741" cy="1061829"/>
          </a:xfrm>
          <a:prstGeom prst="rect">
            <a:avLst/>
          </a:prstGeom>
          <a:noFill/>
        </p:spPr>
        <p:txBody>
          <a:bodyPr wrap="square" rtlCol="0">
            <a:spAutoFit/>
          </a:bodyPr>
          <a:lstStyle/>
          <a:p>
            <a:r>
              <a:rPr lang="en-US" sz="900" b="0" dirty="0">
                <a:solidFill>
                  <a:srgbClr val="58595B"/>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rgbClr val="58595B"/>
                </a:solidFill>
                <a:latin typeface="Arial" panose="020B0604020202020204" pitchFamily="34" charset="0"/>
                <a:ea typeface="Verdana" panose="020B0604030504040204" pitchFamily="34" charset="0"/>
                <a:cs typeface="Arial" panose="020B0604020202020204" pitchFamily="34" charset="0"/>
              </a:rPr>
              <a:t> </a:t>
            </a:r>
            <a:r>
              <a:rPr lang="en-US" sz="900" b="0" dirty="0">
                <a:solidFill>
                  <a:srgbClr val="58595B"/>
                </a:solidFill>
                <a:latin typeface="Arial" panose="020B0604020202020204" pitchFamily="34" charset="0"/>
                <a:ea typeface="Verdana" panose="020B0604030504040204" pitchFamily="34" charset="0"/>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 </a:t>
            </a:r>
          </a:p>
        </p:txBody>
      </p:sp>
      <p:pic>
        <p:nvPicPr>
          <p:cNvPr id="9" name="Picture 2" descr="https://www.micron.com/~/media/brand-portal/brand-portal-logos/micron-logo_blue_rgb.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390136" y="5211156"/>
            <a:ext cx="3657600" cy="995592"/>
          </a:xfrm>
          <a:prstGeom prst="rect">
            <a:avLst/>
          </a:prstGeom>
          <a:noFill/>
          <a:extLst>
            <a:ext uri="{909E8E84-426E-40DD-AFC4-6F175D3DCCD1}">
              <a14:hiddenFill xmlns:a14="http://schemas.microsoft.com/office/drawing/2010/main">
                <a:solidFill>
                  <a:srgbClr val="FFFFFF"/>
                </a:solidFill>
              </a14:hiddenFill>
            </a:ext>
          </a:extLst>
        </p:spPr>
      </p:pic>
      <p:sp>
        <p:nvSpPr>
          <p:cNvPr id="11"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rgbClr val="58595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2"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rgbClr val="58595B"/>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137037"/>
            <a:ext cx="10219075" cy="2456904"/>
          </a:xfrm>
        </p:spPr>
        <p:txBody>
          <a:bodyPr anchor="b">
            <a:noAutofit/>
          </a:bodyPr>
          <a:lstStyle>
            <a:lvl1pPr algn="l">
              <a:defRPr sz="6000">
                <a:solidFill>
                  <a:srgbClr val="0077C8"/>
                </a:solidFill>
              </a:defRPr>
            </a:lvl1pPr>
          </a:lstStyle>
          <a:p>
            <a:r>
              <a:rPr lang="en-US" dirty="0"/>
              <a:t>Title</a:t>
            </a:r>
          </a:p>
        </p:txBody>
      </p:sp>
    </p:spTree>
    <p:extLst>
      <p:ext uri="{BB962C8B-B14F-4D97-AF65-F5344CB8AC3E}">
        <p14:creationId xmlns:p14="http://schemas.microsoft.com/office/powerpoint/2010/main" val="1337815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2C7D8E-04EF-4276-93BE-9A54B0F3CC5E}" type="datetime4">
              <a:rPr lang="en-US" smtClean="0"/>
              <a:t>January 18, 2018</a:t>
            </a:fld>
            <a:endParaRPr lang="en-US"/>
          </a:p>
        </p:txBody>
      </p:sp>
      <p:sp>
        <p:nvSpPr>
          <p:cNvPr id="4" name="Footer Placeholder 3"/>
          <p:cNvSpPr>
            <a:spLocks noGrp="1"/>
          </p:cNvSpPr>
          <p:nvPr>
            <p:ph type="ftr" sz="quarter" idx="11"/>
          </p:nvPr>
        </p:nvSpPr>
        <p:spPr/>
        <p:txBody>
          <a:bodyPr/>
          <a:lstStyle/>
          <a:p>
            <a:r>
              <a:rPr lang="en-US"/>
              <a:t>Micron Confidential</a:t>
            </a:r>
          </a:p>
        </p:txBody>
      </p:sp>
      <p:sp>
        <p:nvSpPr>
          <p:cNvPr id="5" name="Slide Number Placeholder 4"/>
          <p:cNvSpPr>
            <a:spLocks noGrp="1"/>
          </p:cNvSpPr>
          <p:nvPr>
            <p:ph type="sldNum" sz="quarter" idx="12"/>
          </p:nvPr>
        </p:nvSpPr>
        <p:spPr/>
        <p:txBody>
          <a:bodyPr/>
          <a:lstStyle/>
          <a:p>
            <a:fld id="{B7E7695C-FCF1-4AA0-9B93-7941FED13DC4}" type="slidenum">
              <a:rPr lang="en-US" smtClean="0"/>
              <a:t>‹#›</a:t>
            </a:fld>
            <a:endParaRPr lang="en-US"/>
          </a:p>
        </p:txBody>
      </p:sp>
    </p:spTree>
    <p:extLst>
      <p:ext uri="{BB962C8B-B14F-4D97-AF65-F5344CB8AC3E}">
        <p14:creationId xmlns:p14="http://schemas.microsoft.com/office/powerpoint/2010/main" val="15530429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with Log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D81F6B-C008-4C66-BD61-4BBE687FC954}" type="datetime4">
              <a:rPr lang="en-US" smtClean="0"/>
              <a:t>January 18, 2018</a:t>
            </a:fld>
            <a:endParaRPr lang="en-US" dirty="0"/>
          </a:p>
        </p:txBody>
      </p:sp>
      <p:sp>
        <p:nvSpPr>
          <p:cNvPr id="3" name="Footer Placeholder 2"/>
          <p:cNvSpPr>
            <a:spLocks noGrp="1"/>
          </p:cNvSpPr>
          <p:nvPr>
            <p:ph type="ftr" sz="quarter" idx="11"/>
          </p:nvPr>
        </p:nvSpPr>
        <p:spPr/>
        <p:txBody>
          <a:bodyPr/>
          <a:lstStyle/>
          <a:p>
            <a:r>
              <a:rPr lang="en-US"/>
              <a:t>Micron Confidential</a:t>
            </a:r>
            <a:endParaRPr lang="en-US" dirty="0"/>
          </a:p>
        </p:txBody>
      </p:sp>
      <p:sp>
        <p:nvSpPr>
          <p:cNvPr id="4" name="Slide Number Placeholder 3"/>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8911935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blank" preserve="1">
  <p:cSld name="Closing Blue">
    <p:bg>
      <p:bgPr>
        <a:solidFill>
          <a:schemeClr val="accent1"/>
        </a:solidFill>
        <a:effectLst/>
      </p:bgPr>
    </p:bg>
    <p:spTree>
      <p:nvGrpSpPr>
        <p:cNvPr id="1" name=""/>
        <p:cNvGrpSpPr/>
        <p:nvPr/>
      </p:nvGrpSpPr>
      <p:grpSpPr>
        <a:xfrm>
          <a:off x="0" y="0"/>
          <a:ext cx="0" cy="0"/>
          <a:chOff x="0" y="0"/>
          <a:chExt cx="0" cy="0"/>
        </a:xfrm>
      </p:grpSpPr>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799088" y="2805542"/>
            <a:ext cx="4572000" cy="12444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99139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blank" preserve="1">
  <p:cSld name="Closing White">
    <p:spTree>
      <p:nvGrpSpPr>
        <p:cNvPr id="1" name=""/>
        <p:cNvGrpSpPr/>
        <p:nvPr/>
      </p:nvGrpSpPr>
      <p:grpSpPr>
        <a:xfrm>
          <a:off x="0" y="0"/>
          <a:ext cx="0" cy="0"/>
          <a:chOff x="0" y="0"/>
          <a:chExt cx="0" cy="0"/>
        </a:xfrm>
      </p:grpSpPr>
      <p:pic>
        <p:nvPicPr>
          <p:cNvPr id="3" name="Picture 2" descr="https://www.micron.com/~/media/brand-portal/brand-portal-logos/micron-logo_blue_rgb.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810000" y="2806755"/>
            <a:ext cx="4572000" cy="12444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49487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Micron Colors">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BF420C9-E3A0-4192-ACC4-920368377286}" type="datetime4">
              <a:rPr lang="en-US" smtClean="0"/>
              <a:t>January 18, 2018</a:t>
            </a:fld>
            <a:endParaRPr lang="en-US"/>
          </a:p>
        </p:txBody>
      </p:sp>
      <p:sp>
        <p:nvSpPr>
          <p:cNvPr id="4" name="Footer Placeholder 3"/>
          <p:cNvSpPr>
            <a:spLocks noGrp="1"/>
          </p:cNvSpPr>
          <p:nvPr>
            <p:ph type="ftr" sz="quarter" idx="11"/>
          </p:nvPr>
        </p:nvSpPr>
        <p:spPr/>
        <p:txBody>
          <a:bodyPr/>
          <a:lstStyle/>
          <a:p>
            <a:r>
              <a:rPr lang="en-US"/>
              <a:t>Micron Confidential</a:t>
            </a:r>
          </a:p>
        </p:txBody>
      </p:sp>
      <p:sp>
        <p:nvSpPr>
          <p:cNvPr id="5" name="Slide Number Placeholder 4"/>
          <p:cNvSpPr>
            <a:spLocks noGrp="1"/>
          </p:cNvSpPr>
          <p:nvPr>
            <p:ph type="sldNum" sz="quarter" idx="12"/>
          </p:nvPr>
        </p:nvSpPr>
        <p:spPr/>
        <p:txBody>
          <a:bodyPr/>
          <a:lstStyle/>
          <a:p>
            <a:fld id="{B7E7695C-FCF1-4AA0-9B93-7941FED13DC4}" type="slidenum">
              <a:rPr lang="en-US" smtClean="0"/>
              <a:t>‹#›</a:t>
            </a:fld>
            <a:endParaRPr lang="en-US" dirty="0"/>
          </a:p>
        </p:txBody>
      </p:sp>
      <p:sp>
        <p:nvSpPr>
          <p:cNvPr id="27" name="TextBox 26"/>
          <p:cNvSpPr txBox="1"/>
          <p:nvPr userDrawn="1"/>
        </p:nvSpPr>
        <p:spPr>
          <a:xfrm>
            <a:off x="4786904" y="919778"/>
            <a:ext cx="6542586" cy="1421928"/>
          </a:xfrm>
          <a:prstGeom prst="rect">
            <a:avLst/>
          </a:prstGeom>
          <a:noFill/>
        </p:spPr>
        <p:txBody>
          <a:bodyPr wrap="square" rtlCol="0">
            <a:spAutoFit/>
          </a:bodyPr>
          <a:lstStyle/>
          <a:p>
            <a:pPr>
              <a:lnSpc>
                <a:spcPct val="80000"/>
              </a:lnSpc>
            </a:pPr>
            <a:r>
              <a:rPr lang="en-US" sz="5400" b="1" spc="-300" dirty="0">
                <a:latin typeface="+mj-lt"/>
              </a:rPr>
              <a:t>Micron Brand </a:t>
            </a:r>
            <a:br>
              <a:rPr lang="en-US" sz="5400" b="1" spc="-300" dirty="0">
                <a:latin typeface="+mj-lt"/>
              </a:rPr>
            </a:br>
            <a:r>
              <a:rPr lang="en-US" sz="5400" b="1" spc="-300" dirty="0">
                <a:latin typeface="+mj-lt"/>
              </a:rPr>
              <a:t>2.0 Colors (RGB)</a:t>
            </a:r>
          </a:p>
        </p:txBody>
      </p:sp>
      <p:sp>
        <p:nvSpPr>
          <p:cNvPr id="28" name="Rectangle 27"/>
          <p:cNvSpPr/>
          <p:nvPr userDrawn="1"/>
        </p:nvSpPr>
        <p:spPr>
          <a:xfrm>
            <a:off x="578581" y="949291"/>
            <a:ext cx="1199034" cy="1199034"/>
          </a:xfrm>
          <a:prstGeom prst="rect">
            <a:avLst/>
          </a:prstGeom>
          <a:solidFill>
            <a:srgbClr val="0077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Micron Blue</a:t>
            </a:r>
          </a:p>
          <a:p>
            <a:pPr algn="ctr"/>
            <a:r>
              <a:rPr lang="en-US" sz="1400" b="1" dirty="0">
                <a:latin typeface="+mn-lt"/>
                <a:ea typeface="Segoe UI" panose="020B0502040204020203" pitchFamily="34" charset="0"/>
                <a:cs typeface="Segoe UI" panose="020B0502040204020203" pitchFamily="34" charset="0"/>
              </a:rPr>
              <a:t>0-119-200</a:t>
            </a:r>
          </a:p>
        </p:txBody>
      </p:sp>
      <p:sp>
        <p:nvSpPr>
          <p:cNvPr id="29" name="Rectangle 28"/>
          <p:cNvSpPr/>
          <p:nvPr userDrawn="1"/>
        </p:nvSpPr>
        <p:spPr>
          <a:xfrm>
            <a:off x="578581" y="3492223"/>
            <a:ext cx="1199034" cy="1199034"/>
          </a:xfrm>
          <a:prstGeom prst="rect">
            <a:avLst/>
          </a:prstGeom>
          <a:solidFill>
            <a:srgbClr val="585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a:t>
            </a:r>
            <a:br>
              <a:rPr lang="en-US" sz="1400" dirty="0">
                <a:latin typeface="+mn-lt"/>
                <a:ea typeface="Segoe UI" panose="020B0502040204020203" pitchFamily="34" charset="0"/>
                <a:cs typeface="Segoe UI" panose="020B0502040204020203" pitchFamily="34" charset="0"/>
              </a:rPr>
            </a:br>
            <a:r>
              <a:rPr lang="en-US" sz="1400" b="1" dirty="0">
                <a:latin typeface="+mn-lt"/>
                <a:ea typeface="Segoe UI" panose="020B0502040204020203" pitchFamily="34" charset="0"/>
                <a:cs typeface="Segoe UI" panose="020B0502040204020203" pitchFamily="34" charset="0"/>
              </a:rPr>
              <a:t>88-89-91</a:t>
            </a:r>
          </a:p>
        </p:txBody>
      </p:sp>
      <p:sp>
        <p:nvSpPr>
          <p:cNvPr id="30" name="Rectangle 29"/>
          <p:cNvSpPr/>
          <p:nvPr userDrawn="1"/>
        </p:nvSpPr>
        <p:spPr>
          <a:xfrm>
            <a:off x="578581" y="2220757"/>
            <a:ext cx="1199034" cy="1199034"/>
          </a:xfrm>
          <a:prstGeom prst="rect">
            <a:avLst/>
          </a:prstGeom>
          <a:solidFill>
            <a:srgbClr val="0090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S1</a:t>
            </a:r>
          </a:p>
          <a:p>
            <a:pPr algn="ctr"/>
            <a:r>
              <a:rPr lang="en-US" sz="1400" b="1" dirty="0">
                <a:latin typeface="+mn-lt"/>
                <a:ea typeface="Segoe UI" panose="020B0502040204020203" pitchFamily="34" charset="0"/>
                <a:cs typeface="Segoe UI" panose="020B0502040204020203" pitchFamily="34" charset="0"/>
              </a:rPr>
              <a:t>0-144-218</a:t>
            </a:r>
          </a:p>
        </p:txBody>
      </p:sp>
      <p:sp>
        <p:nvSpPr>
          <p:cNvPr id="31" name="Rectangle 30"/>
          <p:cNvSpPr/>
          <p:nvPr userDrawn="1"/>
        </p:nvSpPr>
        <p:spPr>
          <a:xfrm>
            <a:off x="1856658" y="2229966"/>
            <a:ext cx="1199034" cy="1199034"/>
          </a:xfrm>
          <a:prstGeom prst="rect">
            <a:avLst/>
          </a:prstGeom>
          <a:solidFill>
            <a:srgbClr val="00A3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S2</a:t>
            </a:r>
          </a:p>
          <a:p>
            <a:pPr algn="ctr"/>
            <a:r>
              <a:rPr lang="en-US" sz="1400" b="1" dirty="0">
                <a:latin typeface="+mn-lt"/>
                <a:ea typeface="Segoe UI" panose="020B0502040204020203" pitchFamily="34" charset="0"/>
                <a:cs typeface="Segoe UI" panose="020B0502040204020203" pitchFamily="34" charset="0"/>
              </a:rPr>
              <a:t>0-163-225</a:t>
            </a:r>
          </a:p>
        </p:txBody>
      </p:sp>
      <p:sp>
        <p:nvSpPr>
          <p:cNvPr id="32" name="Rectangle 31"/>
          <p:cNvSpPr/>
          <p:nvPr userDrawn="1"/>
        </p:nvSpPr>
        <p:spPr>
          <a:xfrm>
            <a:off x="3134735" y="2229966"/>
            <a:ext cx="1199034" cy="1199034"/>
          </a:xfrm>
          <a:prstGeom prst="rect">
            <a:avLst/>
          </a:prstGeom>
          <a:solidFill>
            <a:srgbClr val="71C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S3</a:t>
            </a:r>
          </a:p>
          <a:p>
            <a:pPr algn="ctr"/>
            <a:r>
              <a:rPr lang="en-US" sz="1400" b="1" dirty="0">
                <a:latin typeface="+mn-lt"/>
                <a:ea typeface="Segoe UI" panose="020B0502040204020203" pitchFamily="34" charset="0"/>
                <a:cs typeface="Segoe UI" panose="020B0502040204020203" pitchFamily="34" charset="0"/>
              </a:rPr>
              <a:t>113-197-232</a:t>
            </a:r>
          </a:p>
        </p:txBody>
      </p:sp>
      <p:sp>
        <p:nvSpPr>
          <p:cNvPr id="33" name="Rectangle 32"/>
          <p:cNvSpPr/>
          <p:nvPr userDrawn="1"/>
        </p:nvSpPr>
        <p:spPr>
          <a:xfrm>
            <a:off x="578581" y="4770016"/>
            <a:ext cx="1199034" cy="1199034"/>
          </a:xfrm>
          <a:prstGeom prst="rect">
            <a:avLst/>
          </a:prstGeom>
          <a:solidFill>
            <a:srgbClr val="8082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S1</a:t>
            </a:r>
          </a:p>
          <a:p>
            <a:pPr algn="ctr"/>
            <a:r>
              <a:rPr lang="en-US" sz="1400" b="1" dirty="0">
                <a:latin typeface="+mn-lt"/>
                <a:ea typeface="Segoe UI" panose="020B0502040204020203" pitchFamily="34" charset="0"/>
                <a:cs typeface="Segoe UI" panose="020B0502040204020203" pitchFamily="34" charset="0"/>
              </a:rPr>
              <a:t>128-130-133</a:t>
            </a:r>
          </a:p>
        </p:txBody>
      </p:sp>
      <p:sp>
        <p:nvSpPr>
          <p:cNvPr id="34" name="Rectangle 33"/>
          <p:cNvSpPr/>
          <p:nvPr userDrawn="1"/>
        </p:nvSpPr>
        <p:spPr>
          <a:xfrm>
            <a:off x="1856658" y="4770016"/>
            <a:ext cx="1199034" cy="1199034"/>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S2</a:t>
            </a:r>
          </a:p>
          <a:p>
            <a:pPr algn="ctr"/>
            <a:r>
              <a:rPr lang="en-US" sz="1400" b="1" dirty="0">
                <a:latin typeface="+mn-lt"/>
                <a:ea typeface="Segoe UI" panose="020B0502040204020203" pitchFamily="34" charset="0"/>
                <a:cs typeface="Segoe UI" panose="020B0502040204020203" pitchFamily="34" charset="0"/>
              </a:rPr>
              <a:t>167-169-172</a:t>
            </a:r>
          </a:p>
        </p:txBody>
      </p:sp>
      <p:sp>
        <p:nvSpPr>
          <p:cNvPr id="35" name="Rectangle 34"/>
          <p:cNvSpPr/>
          <p:nvPr userDrawn="1"/>
        </p:nvSpPr>
        <p:spPr>
          <a:xfrm>
            <a:off x="3134735" y="4770016"/>
            <a:ext cx="1199034" cy="1199034"/>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S3</a:t>
            </a:r>
          </a:p>
          <a:p>
            <a:pPr algn="ctr"/>
            <a:r>
              <a:rPr lang="en-US" sz="1400" b="1" dirty="0">
                <a:latin typeface="+mn-lt"/>
                <a:ea typeface="Segoe UI" panose="020B0502040204020203" pitchFamily="34" charset="0"/>
                <a:cs typeface="Segoe UI" panose="020B0502040204020203" pitchFamily="34" charset="0"/>
              </a:rPr>
              <a:t>209-211-212</a:t>
            </a:r>
          </a:p>
        </p:txBody>
      </p:sp>
      <p:sp>
        <p:nvSpPr>
          <p:cNvPr id="36" name="Rectangle 35"/>
          <p:cNvSpPr/>
          <p:nvPr userDrawn="1"/>
        </p:nvSpPr>
        <p:spPr>
          <a:xfrm>
            <a:off x="4868920" y="3416363"/>
            <a:ext cx="1199034" cy="806863"/>
          </a:xfrm>
          <a:prstGeom prst="rect">
            <a:avLst/>
          </a:prstGeom>
          <a:solidFill>
            <a:srgbClr val="9ACA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Green A1</a:t>
            </a:r>
          </a:p>
          <a:p>
            <a:pPr algn="ctr"/>
            <a:r>
              <a:rPr lang="en-US" sz="1400" b="1" dirty="0">
                <a:latin typeface="+mn-lt"/>
                <a:ea typeface="Segoe UI" panose="020B0502040204020203" pitchFamily="34" charset="0"/>
                <a:cs typeface="Segoe UI" panose="020B0502040204020203" pitchFamily="34" charset="0"/>
              </a:rPr>
              <a:t>154-202-60</a:t>
            </a:r>
          </a:p>
        </p:txBody>
      </p:sp>
      <p:sp>
        <p:nvSpPr>
          <p:cNvPr id="37" name="Rectangle 36"/>
          <p:cNvSpPr/>
          <p:nvPr userDrawn="1"/>
        </p:nvSpPr>
        <p:spPr>
          <a:xfrm>
            <a:off x="6150321" y="3416365"/>
            <a:ext cx="1199034" cy="806863"/>
          </a:xfrm>
          <a:prstGeom prst="rect">
            <a:avLst/>
          </a:prstGeom>
          <a:solidFill>
            <a:srgbClr val="B7D4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Green A2</a:t>
            </a:r>
          </a:p>
          <a:p>
            <a:pPr algn="ctr"/>
            <a:r>
              <a:rPr lang="en-US" sz="1400" b="1" dirty="0">
                <a:latin typeface="+mn-lt"/>
                <a:ea typeface="Segoe UI" panose="020B0502040204020203" pitchFamily="34" charset="0"/>
                <a:cs typeface="Segoe UI" panose="020B0502040204020203" pitchFamily="34" charset="0"/>
              </a:rPr>
              <a:t>183-212-51</a:t>
            </a:r>
          </a:p>
        </p:txBody>
      </p:sp>
      <p:sp>
        <p:nvSpPr>
          <p:cNvPr id="38" name="Rectangle 37"/>
          <p:cNvSpPr/>
          <p:nvPr userDrawn="1"/>
        </p:nvSpPr>
        <p:spPr>
          <a:xfrm>
            <a:off x="4868915" y="4294324"/>
            <a:ext cx="1199034" cy="806863"/>
          </a:xfrm>
          <a:prstGeom prst="rect">
            <a:avLst/>
          </a:prstGeom>
          <a:solidFill>
            <a:srgbClr val="FFB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Amber A1</a:t>
            </a:r>
          </a:p>
          <a:p>
            <a:pPr algn="ctr"/>
            <a:r>
              <a:rPr lang="en-US" sz="1400" b="1" dirty="0">
                <a:latin typeface="+mn-lt"/>
                <a:ea typeface="Segoe UI" panose="020B0502040204020203" pitchFamily="34" charset="0"/>
                <a:cs typeface="Segoe UI" panose="020B0502040204020203" pitchFamily="34" charset="0"/>
              </a:rPr>
              <a:t>255-181-0</a:t>
            </a:r>
          </a:p>
        </p:txBody>
      </p:sp>
      <p:sp>
        <p:nvSpPr>
          <p:cNvPr id="39" name="Rectangle 38"/>
          <p:cNvSpPr/>
          <p:nvPr userDrawn="1"/>
        </p:nvSpPr>
        <p:spPr>
          <a:xfrm>
            <a:off x="6150315" y="4294324"/>
            <a:ext cx="1199034" cy="806863"/>
          </a:xfrm>
          <a:prstGeom prst="rect">
            <a:avLst/>
          </a:prstGeom>
          <a:solidFill>
            <a:srgbClr val="FFC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Amber A2</a:t>
            </a:r>
          </a:p>
          <a:p>
            <a:pPr algn="ctr"/>
            <a:r>
              <a:rPr lang="en-US" sz="1400" b="1" dirty="0">
                <a:latin typeface="+mn-lt"/>
                <a:ea typeface="Segoe UI" panose="020B0502040204020203" pitchFamily="34" charset="0"/>
                <a:cs typeface="Segoe UI" panose="020B0502040204020203" pitchFamily="34" charset="0"/>
              </a:rPr>
              <a:t>255-205-0</a:t>
            </a:r>
          </a:p>
        </p:txBody>
      </p:sp>
      <p:sp>
        <p:nvSpPr>
          <p:cNvPr id="40" name="Rectangle 39"/>
          <p:cNvSpPr/>
          <p:nvPr userDrawn="1"/>
        </p:nvSpPr>
        <p:spPr>
          <a:xfrm>
            <a:off x="4865846" y="5168685"/>
            <a:ext cx="1199034" cy="806863"/>
          </a:xfrm>
          <a:prstGeom prst="rect">
            <a:avLst/>
          </a:prstGeom>
          <a:solidFill>
            <a:srgbClr val="8732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Purple A1</a:t>
            </a:r>
          </a:p>
          <a:p>
            <a:pPr algn="ctr"/>
            <a:r>
              <a:rPr lang="en-US" sz="1400" b="1" dirty="0">
                <a:latin typeface="+mn-lt"/>
                <a:ea typeface="Segoe UI" panose="020B0502040204020203" pitchFamily="34" charset="0"/>
                <a:cs typeface="Segoe UI" panose="020B0502040204020203" pitchFamily="34" charset="0"/>
              </a:rPr>
              <a:t>135-50-153</a:t>
            </a:r>
          </a:p>
        </p:txBody>
      </p:sp>
      <p:sp>
        <p:nvSpPr>
          <p:cNvPr id="41" name="Rectangle 40"/>
          <p:cNvSpPr/>
          <p:nvPr userDrawn="1"/>
        </p:nvSpPr>
        <p:spPr>
          <a:xfrm>
            <a:off x="6147246" y="5168685"/>
            <a:ext cx="1199034" cy="806863"/>
          </a:xfrm>
          <a:prstGeom prst="rect">
            <a:avLst/>
          </a:prstGeom>
          <a:solidFill>
            <a:srgbClr val="A437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Purple A2</a:t>
            </a:r>
          </a:p>
          <a:p>
            <a:pPr algn="ctr"/>
            <a:r>
              <a:rPr lang="en-US" sz="1400" b="1" dirty="0">
                <a:latin typeface="+mn-lt"/>
                <a:ea typeface="Segoe UI" panose="020B0502040204020203" pitchFamily="34" charset="0"/>
                <a:cs typeface="Segoe UI" panose="020B0502040204020203" pitchFamily="34" charset="0"/>
              </a:rPr>
              <a:t>164-55-138</a:t>
            </a:r>
          </a:p>
        </p:txBody>
      </p:sp>
      <p:sp>
        <p:nvSpPr>
          <p:cNvPr id="44" name="TextBox 43"/>
          <p:cNvSpPr txBox="1"/>
          <p:nvPr userDrawn="1"/>
        </p:nvSpPr>
        <p:spPr>
          <a:xfrm>
            <a:off x="4773748" y="2312153"/>
            <a:ext cx="2480434" cy="461665"/>
          </a:xfrm>
          <a:prstGeom prst="rect">
            <a:avLst/>
          </a:prstGeom>
          <a:noFill/>
        </p:spPr>
        <p:txBody>
          <a:bodyPr wrap="square" rtlCol="0">
            <a:spAutoFit/>
          </a:bodyPr>
          <a:lstStyle/>
          <a:p>
            <a:pPr algn="l"/>
            <a:r>
              <a:rPr lang="en-US" sz="2400" baseline="0" dirty="0">
                <a:latin typeface="+mn-lt"/>
              </a:rPr>
              <a:t>accent palette</a:t>
            </a:r>
            <a:endParaRPr lang="en-US" sz="2400" dirty="0">
              <a:latin typeface="+mn-lt"/>
            </a:endParaRPr>
          </a:p>
        </p:txBody>
      </p:sp>
      <p:sp>
        <p:nvSpPr>
          <p:cNvPr id="45" name="Rectangle 44"/>
          <p:cNvSpPr/>
          <p:nvPr userDrawn="1"/>
        </p:nvSpPr>
        <p:spPr>
          <a:xfrm>
            <a:off x="7911761" y="5629176"/>
            <a:ext cx="1050121" cy="347736"/>
          </a:xfrm>
          <a:prstGeom prst="rect">
            <a:avLst/>
          </a:prstGeom>
          <a:solidFill>
            <a:srgbClr val="629D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98-157-55</a:t>
            </a:r>
          </a:p>
        </p:txBody>
      </p:sp>
      <p:sp>
        <p:nvSpPr>
          <p:cNvPr id="46" name="Rectangle 45"/>
          <p:cNvSpPr/>
          <p:nvPr userDrawn="1"/>
        </p:nvSpPr>
        <p:spPr>
          <a:xfrm>
            <a:off x="9030771" y="5629175"/>
            <a:ext cx="1050121" cy="347736"/>
          </a:xfrm>
          <a:prstGeom prst="rect">
            <a:avLst/>
          </a:prstGeom>
          <a:solidFill>
            <a:srgbClr val="FFCF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255-207-1</a:t>
            </a:r>
          </a:p>
        </p:txBody>
      </p:sp>
      <p:sp>
        <p:nvSpPr>
          <p:cNvPr id="47" name="Rectangle 46"/>
          <p:cNvSpPr/>
          <p:nvPr userDrawn="1"/>
        </p:nvSpPr>
        <p:spPr>
          <a:xfrm>
            <a:off x="10149781" y="5629175"/>
            <a:ext cx="1050121" cy="34773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192-0-0</a:t>
            </a:r>
          </a:p>
        </p:txBody>
      </p:sp>
      <p:sp>
        <p:nvSpPr>
          <p:cNvPr id="49" name="TextBox 48"/>
          <p:cNvSpPr txBox="1"/>
          <p:nvPr userDrawn="1"/>
        </p:nvSpPr>
        <p:spPr>
          <a:xfrm>
            <a:off x="1817080" y="1370290"/>
            <a:ext cx="2516689" cy="830997"/>
          </a:xfrm>
          <a:prstGeom prst="rect">
            <a:avLst/>
          </a:prstGeom>
          <a:noFill/>
        </p:spPr>
        <p:txBody>
          <a:bodyPr wrap="square" rtlCol="0">
            <a:spAutoFit/>
          </a:bodyPr>
          <a:lstStyle/>
          <a:p>
            <a:pPr algn="l"/>
            <a:r>
              <a:rPr lang="en-US" sz="1200" baseline="0" dirty="0">
                <a:latin typeface="+mn-lt"/>
              </a:rPr>
              <a:t>Micron’s corporate color system retains a strong sense of the original blue color has defined us from the beginning. </a:t>
            </a:r>
            <a:endParaRPr lang="en-US" sz="1200" dirty="0">
              <a:latin typeface="+mn-lt"/>
            </a:endParaRPr>
          </a:p>
        </p:txBody>
      </p:sp>
      <p:sp>
        <p:nvSpPr>
          <p:cNvPr id="50" name="TextBox 49"/>
          <p:cNvSpPr txBox="1"/>
          <p:nvPr userDrawn="1"/>
        </p:nvSpPr>
        <p:spPr>
          <a:xfrm>
            <a:off x="1791374" y="3913787"/>
            <a:ext cx="2542395" cy="830997"/>
          </a:xfrm>
          <a:prstGeom prst="rect">
            <a:avLst/>
          </a:prstGeom>
          <a:noFill/>
        </p:spPr>
        <p:txBody>
          <a:bodyPr wrap="square" rtlCol="0">
            <a:spAutoFit/>
          </a:bodyPr>
          <a:lstStyle/>
          <a:p>
            <a:pPr algn="l"/>
            <a:r>
              <a:rPr lang="en-US" sz="1200" baseline="0" dirty="0">
                <a:latin typeface="+mn-lt"/>
              </a:rPr>
              <a:t>We offer gray and a gray palette as a secondary color, which can be used with our Micron blue and blue palette. </a:t>
            </a:r>
            <a:endParaRPr lang="en-US" sz="1200" dirty="0">
              <a:latin typeface="+mn-lt"/>
            </a:endParaRPr>
          </a:p>
        </p:txBody>
      </p:sp>
      <p:sp>
        <p:nvSpPr>
          <p:cNvPr id="52" name="TextBox 51"/>
          <p:cNvSpPr txBox="1"/>
          <p:nvPr userDrawn="1"/>
        </p:nvSpPr>
        <p:spPr>
          <a:xfrm>
            <a:off x="1817080" y="949290"/>
            <a:ext cx="2480434" cy="461665"/>
          </a:xfrm>
          <a:prstGeom prst="rect">
            <a:avLst/>
          </a:prstGeom>
          <a:noFill/>
        </p:spPr>
        <p:txBody>
          <a:bodyPr wrap="square" rtlCol="0">
            <a:spAutoFit/>
          </a:bodyPr>
          <a:lstStyle/>
          <a:p>
            <a:pPr algn="l"/>
            <a:r>
              <a:rPr lang="en-US" sz="2400" baseline="0" dirty="0">
                <a:latin typeface="+mn-lt"/>
              </a:rPr>
              <a:t>blue palette</a:t>
            </a:r>
            <a:endParaRPr lang="en-US" sz="2400" dirty="0">
              <a:latin typeface="+mn-lt"/>
            </a:endParaRPr>
          </a:p>
        </p:txBody>
      </p:sp>
      <p:sp>
        <p:nvSpPr>
          <p:cNvPr id="53" name="TextBox 52"/>
          <p:cNvSpPr txBox="1"/>
          <p:nvPr userDrawn="1"/>
        </p:nvSpPr>
        <p:spPr>
          <a:xfrm>
            <a:off x="1777615" y="3501432"/>
            <a:ext cx="2480434" cy="461665"/>
          </a:xfrm>
          <a:prstGeom prst="rect">
            <a:avLst/>
          </a:prstGeom>
          <a:noFill/>
        </p:spPr>
        <p:txBody>
          <a:bodyPr wrap="square" rtlCol="0">
            <a:spAutoFit/>
          </a:bodyPr>
          <a:lstStyle/>
          <a:p>
            <a:pPr algn="l"/>
            <a:r>
              <a:rPr lang="en-US" sz="2400" baseline="0" dirty="0">
                <a:latin typeface="+mn-lt"/>
              </a:rPr>
              <a:t>gray palette</a:t>
            </a:r>
            <a:endParaRPr lang="en-US" sz="2400" dirty="0">
              <a:latin typeface="+mn-lt"/>
            </a:endParaRPr>
          </a:p>
        </p:txBody>
      </p:sp>
      <p:sp>
        <p:nvSpPr>
          <p:cNvPr id="2" name="Rectangle 1"/>
          <p:cNvSpPr/>
          <p:nvPr userDrawn="1"/>
        </p:nvSpPr>
        <p:spPr>
          <a:xfrm>
            <a:off x="4773748" y="2734879"/>
            <a:ext cx="2480434" cy="646331"/>
          </a:xfrm>
          <a:prstGeom prst="rect">
            <a:avLst/>
          </a:prstGeom>
        </p:spPr>
        <p:txBody>
          <a:bodyPr wrap="square">
            <a:spAutoFit/>
          </a:bodyPr>
          <a:lstStyle/>
          <a:p>
            <a:r>
              <a:rPr lang="en-US" sz="1200" baseline="0" dirty="0">
                <a:latin typeface="+mn-lt"/>
              </a:rPr>
              <a:t>White can also be used to lighten and balance our blue, gray and accent colors.</a:t>
            </a:r>
            <a:endParaRPr lang="en-US" sz="1200" dirty="0"/>
          </a:p>
        </p:txBody>
      </p:sp>
      <p:sp>
        <p:nvSpPr>
          <p:cNvPr id="54" name="TextBox 53"/>
          <p:cNvSpPr txBox="1"/>
          <p:nvPr userDrawn="1"/>
        </p:nvSpPr>
        <p:spPr>
          <a:xfrm>
            <a:off x="7840386" y="4744784"/>
            <a:ext cx="2480434" cy="461665"/>
          </a:xfrm>
          <a:prstGeom prst="rect">
            <a:avLst/>
          </a:prstGeom>
          <a:noFill/>
        </p:spPr>
        <p:txBody>
          <a:bodyPr wrap="square" rtlCol="0">
            <a:spAutoFit/>
          </a:bodyPr>
          <a:lstStyle/>
          <a:p>
            <a:pPr algn="l"/>
            <a:r>
              <a:rPr lang="en-US" sz="2400" baseline="0" dirty="0">
                <a:latin typeface="+mn-lt"/>
              </a:rPr>
              <a:t>status palette</a:t>
            </a:r>
            <a:endParaRPr lang="en-US" sz="2400" dirty="0">
              <a:latin typeface="+mn-lt"/>
            </a:endParaRPr>
          </a:p>
        </p:txBody>
      </p:sp>
      <p:sp>
        <p:nvSpPr>
          <p:cNvPr id="55" name="Rectangle 54"/>
          <p:cNvSpPr/>
          <p:nvPr userDrawn="1"/>
        </p:nvSpPr>
        <p:spPr>
          <a:xfrm>
            <a:off x="7840386" y="5167510"/>
            <a:ext cx="2480434" cy="461665"/>
          </a:xfrm>
          <a:prstGeom prst="rect">
            <a:avLst/>
          </a:prstGeom>
        </p:spPr>
        <p:txBody>
          <a:bodyPr wrap="square">
            <a:spAutoFit/>
          </a:bodyPr>
          <a:lstStyle/>
          <a:p>
            <a:pPr algn="l"/>
            <a:r>
              <a:rPr lang="en-US" sz="1200" dirty="0">
                <a:latin typeface="Arial" panose="020B0604020202020204" pitchFamily="34" charset="0"/>
                <a:cs typeface="Arial" panose="020B0604020202020204" pitchFamily="34" charset="0"/>
              </a:rPr>
              <a:t>Colors to be used only as status indicators. </a:t>
            </a:r>
          </a:p>
        </p:txBody>
      </p:sp>
      <p:sp>
        <p:nvSpPr>
          <p:cNvPr id="56" name="Rectangle 55"/>
          <p:cNvSpPr/>
          <p:nvPr userDrawn="1"/>
        </p:nvSpPr>
        <p:spPr>
          <a:xfrm>
            <a:off x="7911761" y="2734878"/>
            <a:ext cx="2480434" cy="646331"/>
          </a:xfrm>
          <a:prstGeom prst="rect">
            <a:avLst/>
          </a:prstGeom>
        </p:spPr>
        <p:txBody>
          <a:bodyPr wrap="square">
            <a:spAutoFit/>
          </a:bodyPr>
          <a:lstStyle/>
          <a:p>
            <a:r>
              <a:rPr lang="en-US" sz="1200" baseline="0" dirty="0">
                <a:latin typeface="+mn-lt"/>
              </a:rPr>
              <a:t>For more information on how to change colors using RGB codes, visit the ppt training page.</a:t>
            </a:r>
            <a:endParaRPr lang="en-US" sz="1200" dirty="0"/>
          </a:p>
        </p:txBody>
      </p:sp>
      <p:sp>
        <p:nvSpPr>
          <p:cNvPr id="57" name="TextBox 56"/>
          <p:cNvSpPr txBox="1"/>
          <p:nvPr userDrawn="1"/>
        </p:nvSpPr>
        <p:spPr>
          <a:xfrm>
            <a:off x="7911761" y="2312153"/>
            <a:ext cx="2480434" cy="461665"/>
          </a:xfrm>
          <a:prstGeom prst="rect">
            <a:avLst/>
          </a:prstGeom>
          <a:noFill/>
        </p:spPr>
        <p:txBody>
          <a:bodyPr wrap="square" rtlCol="0">
            <a:spAutoFit/>
          </a:bodyPr>
          <a:lstStyle/>
          <a:p>
            <a:pPr algn="l"/>
            <a:r>
              <a:rPr lang="en-US" sz="2400" baseline="0" dirty="0">
                <a:latin typeface="+mn-lt"/>
              </a:rPr>
              <a:t>how to use</a:t>
            </a:r>
            <a:endParaRPr lang="en-US" sz="2400" dirty="0">
              <a:latin typeface="+mn-lt"/>
            </a:endParaRPr>
          </a:p>
        </p:txBody>
      </p:sp>
    </p:spTree>
    <p:extLst>
      <p:ext uri="{BB962C8B-B14F-4D97-AF65-F5344CB8AC3E}">
        <p14:creationId xmlns:p14="http://schemas.microsoft.com/office/powerpoint/2010/main" val="27561650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Crucial Title">
    <p:bg>
      <p:bgPr>
        <a:solidFill>
          <a:srgbClr val="58595B"/>
        </a:solidFill>
        <a:effectLst/>
      </p:bgPr>
    </p:bg>
    <p:spTree>
      <p:nvGrpSpPr>
        <p:cNvPr id="1" name=""/>
        <p:cNvGrpSpPr/>
        <p:nvPr/>
      </p:nvGrpSpPr>
      <p:grpSpPr>
        <a:xfrm>
          <a:off x="0" y="0"/>
          <a:ext cx="0" cy="0"/>
          <a:chOff x="0" y="0"/>
          <a:chExt cx="0" cy="0"/>
        </a:xfrm>
      </p:grpSpPr>
      <p:sp>
        <p:nvSpPr>
          <p:cNvPr id="9" name="TextBox 8"/>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06422" y="4807494"/>
            <a:ext cx="3980982" cy="1990491"/>
          </a:xfrm>
          <a:prstGeom prst="rect">
            <a:avLst/>
          </a:prstGeom>
        </p:spPr>
      </p:pic>
      <p:sp>
        <p:nvSpPr>
          <p:cNvPr id="7"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8"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58643019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rucial Title with Image">
    <p:bg>
      <p:bgPr>
        <a:solidFill>
          <a:srgbClr val="58595B"/>
        </a:solidFill>
        <a:effectLst/>
      </p:bgPr>
    </p:bg>
    <p:spTree>
      <p:nvGrpSpPr>
        <p:cNvPr id="1" name=""/>
        <p:cNvGrpSpPr/>
        <p:nvPr/>
      </p:nvGrpSpPr>
      <p:grpSpPr>
        <a:xfrm>
          <a:off x="0" y="0"/>
          <a:ext cx="0" cy="0"/>
          <a:chOff x="0" y="0"/>
          <a:chExt cx="0" cy="0"/>
        </a:xfrm>
      </p:grpSpPr>
      <p:sp>
        <p:nvSpPr>
          <p:cNvPr id="5" name="Picture Placeholder 4"/>
          <p:cNvSpPr>
            <a:spLocks noGrp="1"/>
          </p:cNvSpPr>
          <p:nvPr>
            <p:ph type="pic" sz="quarter" idx="11" hasCustomPrompt="1"/>
          </p:nvPr>
        </p:nvSpPr>
        <p:spPr>
          <a:xfrm>
            <a:off x="0" y="0"/>
            <a:ext cx="12192000" cy="3429000"/>
          </a:xfrm>
        </p:spPr>
        <p:txBody>
          <a:bodyPr/>
          <a:lstStyle>
            <a:lvl1pPr marL="0" indent="0">
              <a:buNone/>
              <a:defRPr>
                <a:solidFill>
                  <a:schemeClr val="bg1"/>
                </a:solidFill>
              </a:defRPr>
            </a:lvl1pPr>
          </a:lstStyle>
          <a:p>
            <a:r>
              <a:rPr lang="en-US" dirty="0"/>
              <a:t>Picture</a:t>
            </a:r>
          </a:p>
        </p:txBody>
      </p:sp>
      <p:sp>
        <p:nvSpPr>
          <p:cNvPr id="9" name="TextBox 8"/>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06422" y="4807494"/>
            <a:ext cx="3980982" cy="1990491"/>
          </a:xfrm>
          <a:prstGeom prst="rect">
            <a:avLst/>
          </a:prstGeom>
        </p:spPr>
      </p:pic>
      <p:sp>
        <p:nvSpPr>
          <p:cNvPr id="8"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2"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944959"/>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blank" preserve="1">
  <p:cSld name="Crucial Closing">
    <p:bg>
      <p:bgPr>
        <a:solidFill>
          <a:srgbClr val="58595B"/>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84215" y="1973108"/>
            <a:ext cx="5823570" cy="2911785"/>
          </a:xfrm>
          <a:prstGeom prst="rect">
            <a:avLst/>
          </a:prstGeom>
        </p:spPr>
      </p:pic>
    </p:spTree>
    <p:extLst>
      <p:ext uri="{BB962C8B-B14F-4D97-AF65-F5344CB8AC3E}">
        <p14:creationId xmlns:p14="http://schemas.microsoft.com/office/powerpoint/2010/main" val="2074639457"/>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Ballistix Title">
    <p:bg>
      <p:bgPr>
        <a:solidFill>
          <a:srgbClr val="58595B"/>
        </a:soli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31964" y="4883132"/>
            <a:ext cx="4110291" cy="2055146"/>
          </a:xfrm>
          <a:prstGeom prst="rect">
            <a:avLst/>
          </a:prstGeom>
        </p:spPr>
      </p:pic>
      <p:sp>
        <p:nvSpPr>
          <p:cNvPr id="8" name="TextBox 7"/>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9"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29270516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Ballistix Title with Image">
    <p:bg>
      <p:bgPr>
        <a:solidFill>
          <a:srgbClr val="58595B"/>
        </a:solidFill>
        <a:effectLst/>
      </p:bgPr>
    </p:bg>
    <p:spTree>
      <p:nvGrpSpPr>
        <p:cNvPr id="1" name=""/>
        <p:cNvGrpSpPr/>
        <p:nvPr/>
      </p:nvGrpSpPr>
      <p:grpSpPr>
        <a:xfrm>
          <a:off x="0" y="0"/>
          <a:ext cx="0" cy="0"/>
          <a:chOff x="0" y="0"/>
          <a:chExt cx="0" cy="0"/>
        </a:xfrm>
      </p:grpSpPr>
      <p:sp>
        <p:nvSpPr>
          <p:cNvPr id="5" name="Picture Placeholder 4"/>
          <p:cNvSpPr>
            <a:spLocks noGrp="1"/>
          </p:cNvSpPr>
          <p:nvPr>
            <p:ph type="pic" sz="quarter" idx="11" hasCustomPrompt="1"/>
          </p:nvPr>
        </p:nvSpPr>
        <p:spPr>
          <a:xfrm>
            <a:off x="0" y="0"/>
            <a:ext cx="12192000" cy="3429000"/>
          </a:xfrm>
        </p:spPr>
        <p:txBody>
          <a:bodyPr/>
          <a:lstStyle>
            <a:lvl1pPr marL="0" indent="0">
              <a:buNone/>
              <a:defRPr>
                <a:solidFill>
                  <a:schemeClr val="bg1"/>
                </a:solidFill>
              </a:defRPr>
            </a:lvl1pPr>
          </a:lstStyle>
          <a:p>
            <a:r>
              <a:rPr lang="en-US" dirty="0"/>
              <a:t>Picture</a:t>
            </a:r>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31964" y="4883132"/>
            <a:ext cx="4110291" cy="2055146"/>
          </a:xfrm>
          <a:prstGeom prst="rect">
            <a:avLst/>
          </a:prstGeom>
        </p:spPr>
      </p:pic>
      <p:sp>
        <p:nvSpPr>
          <p:cNvPr id="12" name="TextBox 11"/>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9"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82787770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B80A1F0D-9D48-4EDD-93BE-F8C473D06BE9}" type="datetime4">
              <a:rPr lang="en-US" smtClean="0"/>
              <a:t>January 18, 2018</a:t>
            </a:fld>
            <a:endParaRPr lang="en-US"/>
          </a:p>
        </p:txBody>
      </p:sp>
      <p:sp>
        <p:nvSpPr>
          <p:cNvPr id="5" name="Footer Placeholder 4"/>
          <p:cNvSpPr>
            <a:spLocks noGrp="1"/>
          </p:cNvSpPr>
          <p:nvPr>
            <p:ph type="ftr" sz="quarter" idx="11"/>
          </p:nvPr>
        </p:nvSpPr>
        <p:spPr/>
        <p:txBody>
          <a:bodyPr/>
          <a:lstStyle/>
          <a:p>
            <a:r>
              <a:rPr lang="en-US"/>
              <a:t>Micron Confidential</a:t>
            </a:r>
          </a:p>
        </p:txBody>
      </p:sp>
      <p:sp>
        <p:nvSpPr>
          <p:cNvPr id="6" name="Slide Number Placeholder 5"/>
          <p:cNvSpPr>
            <a:spLocks noGrp="1"/>
          </p:cNvSpPr>
          <p:nvPr>
            <p:ph type="sldNum" sz="quarter" idx="12"/>
          </p:nvPr>
        </p:nvSpPr>
        <p:spPr/>
        <p:txBody>
          <a:bodyPr/>
          <a:lstStyle/>
          <a:p>
            <a:fld id="{B7E7695C-FCF1-4AA0-9B93-7941FED13DC4}" type="slidenum">
              <a:rPr lang="en-US" smtClean="0"/>
              <a:t>‹#›</a:t>
            </a:fld>
            <a:endParaRPr lang="en-US"/>
          </a:p>
        </p:txBody>
      </p:sp>
      <p:sp>
        <p:nvSpPr>
          <p:cNvPr id="8" name="Content Placeholder 2"/>
          <p:cNvSpPr>
            <a:spLocks noGrp="1"/>
          </p:cNvSpPr>
          <p:nvPr>
            <p:ph sz="half" idx="1"/>
          </p:nvPr>
        </p:nvSpPr>
        <p:spPr>
          <a:xfrm>
            <a:off x="838200" y="1447800"/>
            <a:ext cx="1051560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047761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blank" preserve="1">
  <p:cSld name="Ballistix Closing">
    <p:bg>
      <p:bgPr>
        <a:solidFill>
          <a:srgbClr val="58595B"/>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748648" y="1755324"/>
            <a:ext cx="6694704" cy="3347353"/>
          </a:xfrm>
          <a:prstGeom prst="rect">
            <a:avLst/>
          </a:prstGeom>
        </p:spPr>
      </p:pic>
    </p:spTree>
    <p:extLst>
      <p:ext uri="{BB962C8B-B14F-4D97-AF65-F5344CB8AC3E}">
        <p14:creationId xmlns:p14="http://schemas.microsoft.com/office/powerpoint/2010/main" val="3377097482"/>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with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3817BACB-9387-4885-8B66-8D912C18727B}" type="datetime4">
              <a:rPr lang="en-US" smtClean="0"/>
              <a:t>January 18, 2018</a:t>
            </a:fld>
            <a:endParaRPr lang="en-US"/>
          </a:p>
        </p:txBody>
      </p:sp>
      <p:sp>
        <p:nvSpPr>
          <p:cNvPr id="5" name="Footer Placeholder 4"/>
          <p:cNvSpPr>
            <a:spLocks noGrp="1"/>
          </p:cNvSpPr>
          <p:nvPr>
            <p:ph type="ftr" sz="quarter" idx="11"/>
          </p:nvPr>
        </p:nvSpPr>
        <p:spPr/>
        <p:txBody>
          <a:bodyPr/>
          <a:lstStyle/>
          <a:p>
            <a:r>
              <a:rPr lang="en-US"/>
              <a:t>Micron Confidential</a:t>
            </a:r>
          </a:p>
        </p:txBody>
      </p:sp>
      <p:sp>
        <p:nvSpPr>
          <p:cNvPr id="6" name="Slide Number Placeholder 5"/>
          <p:cNvSpPr>
            <a:spLocks noGrp="1"/>
          </p:cNvSpPr>
          <p:nvPr>
            <p:ph type="sldNum" sz="quarter" idx="12"/>
          </p:nvPr>
        </p:nvSpPr>
        <p:spPr/>
        <p:txBody>
          <a:bodyPr/>
          <a:lstStyle/>
          <a:p>
            <a:fld id="{B7E7695C-FCF1-4AA0-9B93-7941FED13DC4}" type="slidenum">
              <a:rPr lang="en-US" smtClean="0"/>
              <a:t>‹#›</a:t>
            </a:fld>
            <a:endParaRPr lang="en-US"/>
          </a:p>
        </p:txBody>
      </p:sp>
      <p:sp>
        <p:nvSpPr>
          <p:cNvPr id="7" name="Text Placeholder 8"/>
          <p:cNvSpPr>
            <a:spLocks noGrp="1"/>
          </p:cNvSpPr>
          <p:nvPr>
            <p:ph type="body" sz="quarter" idx="13"/>
          </p:nvPr>
        </p:nvSpPr>
        <p:spPr>
          <a:xfrm>
            <a:off x="838200" y="850504"/>
            <a:ext cx="10515600" cy="361950"/>
          </a:xfrm>
          <a:noFill/>
        </p:spPr>
        <p:txBody>
          <a:bodyPr anchor="ctr">
            <a:noAutofit/>
          </a:bodyPr>
          <a:lstStyle>
            <a:lvl1pPr marL="0" indent="0" algn="l">
              <a:buNone/>
              <a:defRPr sz="2000">
                <a:solidFill>
                  <a:srgbClr val="58595B"/>
                </a:solidFill>
              </a:defRPr>
            </a:lvl1pPr>
          </a:lstStyle>
          <a:p>
            <a:pPr lvl="0"/>
            <a:r>
              <a:rPr lang="en-US"/>
              <a:t>Edit Master text styles</a:t>
            </a:r>
          </a:p>
        </p:txBody>
      </p:sp>
      <p:sp>
        <p:nvSpPr>
          <p:cNvPr id="9" name="Content Placeholder 2"/>
          <p:cNvSpPr>
            <a:spLocks noGrp="1"/>
          </p:cNvSpPr>
          <p:nvPr>
            <p:ph sz="half" idx="1"/>
          </p:nvPr>
        </p:nvSpPr>
        <p:spPr>
          <a:xfrm>
            <a:off x="838200" y="1628775"/>
            <a:ext cx="10515600" cy="45481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05600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Transition Blu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Autofit/>
          </a:bodyPr>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1850" y="4503202"/>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4410" y="6470556"/>
            <a:ext cx="914400" cy="248898"/>
          </a:xfrm>
          <a:prstGeom prst="rect">
            <a:avLst/>
          </a:prstGeom>
        </p:spPr>
      </p:pic>
      <p:sp>
        <p:nvSpPr>
          <p:cNvPr id="4" name="Date Placeholder 3"/>
          <p:cNvSpPr>
            <a:spLocks noGrp="1"/>
          </p:cNvSpPr>
          <p:nvPr>
            <p:ph type="dt" sz="half" idx="10"/>
          </p:nvPr>
        </p:nvSpPr>
        <p:spPr/>
        <p:txBody>
          <a:bodyPr/>
          <a:lstStyle>
            <a:lvl1pPr>
              <a:defRPr>
                <a:solidFill>
                  <a:schemeClr val="bg1"/>
                </a:solidFill>
              </a:defRPr>
            </a:lvl1pPr>
          </a:lstStyle>
          <a:p>
            <a:fld id="{FBD81F6B-C008-4C66-BD61-4BBE687FC954}" type="datetime4">
              <a:rPr lang="en-US" smtClean="0"/>
              <a:pPr/>
              <a:t>January 18, 2018</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t>Micron Confidential</a:t>
            </a:r>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540513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ransition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Autofit/>
          </a:bodyPr>
          <a:lstStyle>
            <a:lvl1pPr>
              <a:defRPr sz="6000">
                <a:solidFill>
                  <a:srgbClr val="0077C8"/>
                </a:solidFill>
              </a:defRPr>
            </a:lvl1pPr>
          </a:lstStyle>
          <a:p>
            <a:r>
              <a:rPr lang="en-US"/>
              <a:t>Click to edit Master title style</a:t>
            </a:r>
            <a:endParaRPr lang="en-US" dirty="0"/>
          </a:p>
        </p:txBody>
      </p:sp>
      <p:sp>
        <p:nvSpPr>
          <p:cNvPr id="4" name="Text Placeholder 2"/>
          <p:cNvSpPr>
            <a:spLocks noGrp="1"/>
          </p:cNvSpPr>
          <p:nvPr>
            <p:ph type="body" idx="1"/>
          </p:nvPr>
        </p:nvSpPr>
        <p:spPr>
          <a:xfrm>
            <a:off x="831850" y="4503202"/>
            <a:ext cx="10515600" cy="1500187"/>
          </a:xfrm>
        </p:spPr>
        <p:txBody>
          <a:bodyPr/>
          <a:lstStyle>
            <a:lvl1pPr marL="0" indent="0">
              <a:buNone/>
              <a:defRPr sz="2400">
                <a:solidFill>
                  <a:srgbClr val="58595B"/>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3" name="Date Placeholder 2"/>
          <p:cNvSpPr>
            <a:spLocks noGrp="1"/>
          </p:cNvSpPr>
          <p:nvPr>
            <p:ph type="dt" sz="half" idx="10"/>
          </p:nvPr>
        </p:nvSpPr>
        <p:spPr/>
        <p:txBody>
          <a:bodyPr/>
          <a:lstStyle/>
          <a:p>
            <a:fld id="{FBD81F6B-C008-4C66-BD61-4BBE687FC954}" type="datetime4">
              <a:rPr lang="en-US" smtClean="0"/>
              <a:t>January 18, 2018</a:t>
            </a:fld>
            <a:endParaRPr lang="en-US" dirty="0"/>
          </a:p>
        </p:txBody>
      </p:sp>
      <p:sp>
        <p:nvSpPr>
          <p:cNvPr id="5" name="Footer Placeholder 4"/>
          <p:cNvSpPr>
            <a:spLocks noGrp="1"/>
          </p:cNvSpPr>
          <p:nvPr>
            <p:ph type="ftr" sz="quarter" idx="11"/>
          </p:nvPr>
        </p:nvSpPr>
        <p:spPr/>
        <p:txBody>
          <a:bodyPr/>
          <a:lstStyle/>
          <a:p>
            <a:r>
              <a:rPr lang="en-US"/>
              <a:t>Micron Confidential</a:t>
            </a:r>
            <a:endParaRPr lang="en-US" dirty="0"/>
          </a:p>
        </p:txBody>
      </p:sp>
      <p:sp>
        <p:nvSpPr>
          <p:cNvPr id="6" name="Slide Number Placeholder 5"/>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40329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2 Vertical Image with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62701" y="276224"/>
            <a:ext cx="5553074" cy="3071813"/>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5" name="Picture Placeholder 4"/>
          <p:cNvSpPr>
            <a:spLocks noGrp="1"/>
          </p:cNvSpPr>
          <p:nvPr>
            <p:ph type="pic" sz="quarter" idx="10" hasCustomPrompt="1"/>
          </p:nvPr>
        </p:nvSpPr>
        <p:spPr>
          <a:xfrm>
            <a:off x="-1" y="0"/>
            <a:ext cx="6096001" cy="6858000"/>
          </a:xfrm>
        </p:spPr>
        <p:txBody>
          <a:bodyPr/>
          <a:lstStyle>
            <a:lvl1pPr marL="0" indent="0">
              <a:buNone/>
              <a:defRPr>
                <a:solidFill>
                  <a:schemeClr val="bg1"/>
                </a:solidFill>
              </a:defRPr>
            </a:lvl1pPr>
          </a:lstStyle>
          <a:p>
            <a:r>
              <a:rPr lang="en-US" dirty="0"/>
              <a:t>Image</a:t>
            </a:r>
          </a:p>
        </p:txBody>
      </p:sp>
      <p:sp>
        <p:nvSpPr>
          <p:cNvPr id="8" name="Text Placeholder 4"/>
          <p:cNvSpPr>
            <a:spLocks noGrp="1"/>
          </p:cNvSpPr>
          <p:nvPr>
            <p:ph type="body" sz="quarter" idx="11"/>
          </p:nvPr>
        </p:nvSpPr>
        <p:spPr>
          <a:xfrm>
            <a:off x="6362701" y="3429000"/>
            <a:ext cx="5553073" cy="2940269"/>
          </a:xfrm>
        </p:spPr>
        <p:txBody>
          <a:bodyP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Date Placeholder 2"/>
          <p:cNvSpPr>
            <a:spLocks noGrp="1"/>
          </p:cNvSpPr>
          <p:nvPr>
            <p:ph type="dt" sz="half" idx="12"/>
          </p:nvPr>
        </p:nvSpPr>
        <p:spPr>
          <a:xfrm>
            <a:off x="6363543" y="6412007"/>
            <a:ext cx="1710155" cy="365125"/>
          </a:xfrm>
        </p:spPr>
        <p:txBody>
          <a:bodyPr/>
          <a:lstStyle>
            <a:lvl1pPr algn="l">
              <a:defRPr/>
            </a:lvl1pPr>
          </a:lstStyle>
          <a:p>
            <a:fld id="{FF8E76A1-C759-4A05-82F0-D02F4D24734F}" type="datetime4">
              <a:rPr lang="en-US" smtClean="0"/>
              <a:t>January 18, 2018</a:t>
            </a:fld>
            <a:endParaRPr lang="en-US" dirty="0"/>
          </a:p>
        </p:txBody>
      </p:sp>
      <p:sp>
        <p:nvSpPr>
          <p:cNvPr id="4" name="Footer Placeholder 3"/>
          <p:cNvSpPr>
            <a:spLocks noGrp="1"/>
          </p:cNvSpPr>
          <p:nvPr>
            <p:ph type="ftr" sz="quarter" idx="13"/>
          </p:nvPr>
        </p:nvSpPr>
        <p:spPr/>
        <p:txBody>
          <a:bodyPr/>
          <a:lstStyle/>
          <a:p>
            <a:r>
              <a:rPr lang="en-US"/>
              <a:t>Micron Confidential</a:t>
            </a:r>
            <a:endParaRPr lang="en-US" dirty="0"/>
          </a:p>
        </p:txBody>
      </p:sp>
      <p:sp>
        <p:nvSpPr>
          <p:cNvPr id="6" name="Slide Number Placeholder 5"/>
          <p:cNvSpPr>
            <a:spLocks noGrp="1"/>
          </p:cNvSpPr>
          <p:nvPr>
            <p:ph type="sldNum" sz="quarter" idx="14"/>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314106021"/>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3 Image with White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4"/>
          <p:cNvSpPr>
            <a:spLocks noGrp="1"/>
          </p:cNvSpPr>
          <p:nvPr>
            <p:ph type="pic" sz="quarter" idx="10" hasCustomPrompt="1"/>
          </p:nvPr>
        </p:nvSpPr>
        <p:spPr>
          <a:xfrm>
            <a:off x="0" y="0"/>
            <a:ext cx="4145280" cy="6858000"/>
          </a:xfrm>
        </p:spPr>
        <p:txBody>
          <a:bodyPr/>
          <a:lstStyle>
            <a:lvl1pPr marL="0" indent="0">
              <a:buNone/>
              <a:defRPr>
                <a:solidFill>
                  <a:schemeClr val="bg1"/>
                </a:solidFill>
              </a:defRPr>
            </a:lvl1pPr>
          </a:lstStyle>
          <a:p>
            <a:r>
              <a:rPr lang="en-US" dirty="0"/>
              <a:t>Image</a:t>
            </a:r>
          </a:p>
        </p:txBody>
      </p:sp>
      <p:sp>
        <p:nvSpPr>
          <p:cNvPr id="4" name="Date Placeholder 3"/>
          <p:cNvSpPr>
            <a:spLocks noGrp="1"/>
          </p:cNvSpPr>
          <p:nvPr>
            <p:ph type="dt" sz="half" idx="13"/>
          </p:nvPr>
        </p:nvSpPr>
        <p:spPr>
          <a:xfrm>
            <a:off x="4427734" y="6412007"/>
            <a:ext cx="1710155" cy="365125"/>
          </a:xfrm>
        </p:spPr>
        <p:txBody>
          <a:bodyPr/>
          <a:lstStyle>
            <a:lvl1pPr algn="l">
              <a:defRPr/>
            </a:lvl1pPr>
          </a:lstStyle>
          <a:p>
            <a:fld id="{00222DAE-BC52-44EA-BB87-16305683862E}" type="datetime4">
              <a:rPr lang="en-US" smtClean="0"/>
              <a:t>January 18,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9" name="Slide Number Placeholder 8"/>
          <p:cNvSpPr>
            <a:spLocks noGrp="1"/>
          </p:cNvSpPr>
          <p:nvPr>
            <p:ph type="sldNum" sz="quarter" idx="15"/>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3388554700"/>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2 Vertical Gray with Content">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6096000" y="0"/>
            <a:ext cx="6096000" cy="6858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310551" y="362309"/>
            <a:ext cx="5601239" cy="6038491"/>
          </a:xfrm>
        </p:spPr>
        <p:txBody>
          <a:bodyPr anchor="ctr">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6363543" y="362310"/>
            <a:ext cx="5552231" cy="6038490"/>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8" name="Slide Number Placeholder 7"/>
          <p:cNvSpPr>
            <a:spLocks noGrp="1"/>
          </p:cNvSpPr>
          <p:nvPr>
            <p:ph type="sldNum" sz="quarter" idx="15"/>
          </p:nvPr>
        </p:nvSpPr>
        <p:spPr/>
        <p:txBody>
          <a:bodyPr/>
          <a:lstStyle/>
          <a:p>
            <a:fld id="{B7E7695C-FCF1-4AA0-9B93-7941FED13DC4}" type="slidenum">
              <a:rPr lang="en-US" smtClean="0"/>
              <a:pPr/>
              <a:t>‹#›</a:t>
            </a:fld>
            <a:endParaRPr lang="en-US" dirty="0"/>
          </a:p>
        </p:txBody>
      </p:sp>
      <p:sp>
        <p:nvSpPr>
          <p:cNvPr id="10" name="Date Placeholder 2"/>
          <p:cNvSpPr>
            <a:spLocks noGrp="1"/>
          </p:cNvSpPr>
          <p:nvPr>
            <p:ph type="dt" sz="half" idx="16"/>
          </p:nvPr>
        </p:nvSpPr>
        <p:spPr>
          <a:xfrm>
            <a:off x="6363543" y="6412007"/>
            <a:ext cx="1710155" cy="365125"/>
          </a:xfrm>
        </p:spPr>
        <p:txBody>
          <a:bodyPr/>
          <a:lstStyle>
            <a:lvl1pPr algn="l">
              <a:defRPr/>
            </a:lvl1pPr>
          </a:lstStyle>
          <a:p>
            <a:fld id="{C2D750BE-7BF8-418F-A307-BC5A93F9A190}" type="datetime4">
              <a:rPr lang="en-US" smtClean="0"/>
              <a:t>January 18, 2018</a:t>
            </a:fld>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3221985201"/>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7.xml"/><Relationship Id="rId7" Type="http://schemas.openxmlformats.org/officeDocument/2006/relationships/theme" Target="../theme/theme2.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5" Type="http://schemas.openxmlformats.org/officeDocument/2006/relationships/slideLayout" Target="../slideLayouts/slideLayout29.xml"/><Relationship Id="rId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628788"/>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244858" y="6412007"/>
            <a:ext cx="1710155" cy="365125"/>
          </a:xfrm>
          <a:prstGeom prst="rect">
            <a:avLst/>
          </a:prstGeom>
        </p:spPr>
        <p:txBody>
          <a:bodyPr vert="horz" lIns="91440" tIns="45720" rIns="91440" bIns="45720" rtlCol="0" anchor="ctr"/>
          <a:lstStyle>
            <a:lvl1pPr algn="ctr">
              <a:defRPr sz="900">
                <a:solidFill>
                  <a:srgbClr val="58595B"/>
                </a:solidFill>
                <a:latin typeface="Arial" panose="020B0604020202020204" pitchFamily="34" charset="0"/>
                <a:cs typeface="Arial" panose="020B0604020202020204" pitchFamily="34" charset="0"/>
              </a:defRPr>
            </a:lvl1pPr>
          </a:lstStyle>
          <a:p>
            <a:fld id="{FBD81F6B-C008-4C66-BD61-4BBE687FC954}" type="datetime4">
              <a:rPr lang="en-US" smtClean="0"/>
              <a:t>January 18, 2018</a:t>
            </a:fld>
            <a:endParaRPr lang="en-US" dirty="0"/>
          </a:p>
        </p:txBody>
      </p:sp>
      <p:sp>
        <p:nvSpPr>
          <p:cNvPr id="5" name="Footer Placeholder 4"/>
          <p:cNvSpPr>
            <a:spLocks noGrp="1"/>
          </p:cNvSpPr>
          <p:nvPr>
            <p:ph type="ftr" sz="quarter" idx="3"/>
          </p:nvPr>
        </p:nvSpPr>
        <p:spPr>
          <a:xfrm>
            <a:off x="838199" y="6412006"/>
            <a:ext cx="1387415" cy="365125"/>
          </a:xfrm>
          <a:prstGeom prst="rect">
            <a:avLst/>
          </a:prstGeom>
        </p:spPr>
        <p:txBody>
          <a:bodyPr vert="horz" lIns="91440" tIns="45720" rIns="91440" bIns="45720" rtlCol="0" anchor="ctr"/>
          <a:lstStyle>
            <a:lvl1pPr algn="l">
              <a:defRPr sz="900">
                <a:solidFill>
                  <a:srgbClr val="58595B"/>
                </a:solidFill>
                <a:latin typeface="Arial" panose="020B0604020202020204" pitchFamily="34" charset="0"/>
                <a:cs typeface="Arial" panose="020B0604020202020204" pitchFamily="34" charset="0"/>
              </a:defRPr>
            </a:lvl1pPr>
          </a:lstStyle>
          <a:p>
            <a:r>
              <a:rPr lang="en-US" dirty="0"/>
              <a:t>Micron Confidential</a:t>
            </a:r>
          </a:p>
        </p:txBody>
      </p:sp>
      <p:sp>
        <p:nvSpPr>
          <p:cNvPr id="6" name="Slide Number Placeholder 5"/>
          <p:cNvSpPr>
            <a:spLocks noGrp="1"/>
          </p:cNvSpPr>
          <p:nvPr>
            <p:ph type="sldNum" sz="quarter" idx="4"/>
          </p:nvPr>
        </p:nvSpPr>
        <p:spPr>
          <a:xfrm>
            <a:off x="1" y="6412007"/>
            <a:ext cx="838198" cy="365125"/>
          </a:xfrm>
          <a:prstGeom prst="rect">
            <a:avLst/>
          </a:prstGeom>
        </p:spPr>
        <p:txBody>
          <a:bodyPr vert="horz" lIns="91440" tIns="45720" rIns="91440" bIns="45720" rtlCol="0" anchor="ctr"/>
          <a:lstStyle>
            <a:lvl1pPr algn="ctr">
              <a:defRPr sz="1100" b="1">
                <a:solidFill>
                  <a:srgbClr val="58595B"/>
                </a:solidFill>
                <a:latin typeface="Arial" panose="020B0604020202020204" pitchFamily="34" charset="0"/>
                <a:cs typeface="Arial" panose="020B0604020202020204" pitchFamily="34" charset="0"/>
              </a:defRPr>
            </a:lvl1pPr>
          </a:lstStyle>
          <a:p>
            <a:fld id="{B7E7695C-FCF1-4AA0-9B93-7941FED13DC4}" type="slidenum">
              <a:rPr lang="en-US" smtClean="0"/>
              <a:pPr/>
              <a:t>‹#›</a:t>
            </a:fld>
            <a:endParaRPr lang="en-US" dirty="0"/>
          </a:p>
        </p:txBody>
      </p:sp>
      <p:pic>
        <p:nvPicPr>
          <p:cNvPr id="8" name="Picture 7"/>
          <p:cNvPicPr>
            <a:picLocks noChangeAspect="1"/>
          </p:cNvPicPr>
          <p:nvPr userDrawn="1"/>
        </p:nvPicPr>
        <p:blipFill>
          <a:blip r:embed="rId26">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260006165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73" r:id="rId4"/>
    <p:sldLayoutId id="2147483651" r:id="rId5"/>
    <p:sldLayoutId id="2147483661" r:id="rId6"/>
    <p:sldLayoutId id="2147483662" r:id="rId7"/>
    <p:sldLayoutId id="2147483701" r:id="rId8"/>
    <p:sldLayoutId id="2147483691" r:id="rId9"/>
    <p:sldLayoutId id="2147483697" r:id="rId10"/>
    <p:sldLayoutId id="2147483698" r:id="rId11"/>
    <p:sldLayoutId id="2147483692" r:id="rId12"/>
    <p:sldLayoutId id="2147483693" r:id="rId13"/>
    <p:sldLayoutId id="2147483695" r:id="rId14"/>
    <p:sldLayoutId id="2147483696" r:id="rId15"/>
    <p:sldLayoutId id="2147483672" r:id="rId16"/>
    <p:sldLayoutId id="2147483652" r:id="rId17"/>
    <p:sldLayoutId id="2147483668" r:id="rId18"/>
    <p:sldLayoutId id="2147483671" r:id="rId19"/>
    <p:sldLayoutId id="2147483654" r:id="rId20"/>
    <p:sldLayoutId id="2147483675" r:id="rId21"/>
    <p:sldLayoutId id="2147483655" r:id="rId22"/>
    <p:sldLayoutId id="2147483674" r:id="rId23"/>
    <p:sldLayoutId id="2147483700" r:id="rId24"/>
  </p:sldLayoutIdLst>
  <p:hf hdr="0" dt="0"/>
  <p:txStyles>
    <p:titleStyle>
      <a:lvl1pPr algn="l" defTabSz="914400" rtl="0" eaLnBrk="1" latinLnBrk="0" hangingPunct="1">
        <a:lnSpc>
          <a:spcPct val="90000"/>
        </a:lnSpc>
        <a:spcBef>
          <a:spcPct val="0"/>
        </a:spcBef>
        <a:buNone/>
        <a:defRPr sz="3200" b="1" kern="1200" spc="-150">
          <a:solidFill>
            <a:srgbClr val="58595B"/>
          </a:solidFill>
          <a:latin typeface="+mj-lt"/>
          <a:ea typeface="+mj-ea"/>
          <a:cs typeface="+mj-cs"/>
        </a:defRPr>
      </a:lvl1pPr>
    </p:titleStyle>
    <p:bodyStyle>
      <a:lvl1pPr marL="228600" indent="-27432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7432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7432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7432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7432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628788"/>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2" descr="https://www.micron.com/~/media/brand-portal/brand-portal-logos/micron-logo_blue_rgb.png"/>
          <p:cNvPicPr>
            <a:picLocks noChangeAspect="1" noChangeArrowheads="1"/>
          </p:cNvPicPr>
          <p:nvPr userDrawn="1"/>
        </p:nvPicPr>
        <p:blipFill>
          <a:blip r:embed="rId8" cstate="screen">
            <a:extLst>
              <a:ext uri="{28A0092B-C50C-407E-A947-70E740481C1C}">
                <a14:useLocalDpi xmlns:a14="http://schemas.microsoft.com/office/drawing/2010/main"/>
              </a:ext>
            </a:extLst>
          </a:blip>
          <a:srcRect/>
          <a:stretch>
            <a:fillRect/>
          </a:stretch>
        </p:blipFill>
        <p:spPr bwMode="auto">
          <a:xfrm>
            <a:off x="10896600" y="6470119"/>
            <a:ext cx="914400" cy="248898"/>
          </a:xfrm>
          <a:prstGeom prst="rect">
            <a:avLst/>
          </a:prstGeom>
          <a:noFill/>
          <a:extLst>
            <a:ext uri="{909E8E84-426E-40DD-AFC4-6F175D3DCCD1}">
              <a14:hiddenFill xmlns:a14="http://schemas.microsoft.com/office/drawing/2010/main">
                <a:solidFill>
                  <a:srgbClr val="FFFFFF"/>
                </a:solidFill>
              </a14:hiddenFill>
            </a:ext>
          </a:extLst>
        </p:spPr>
      </p:pic>
      <p:sp>
        <p:nvSpPr>
          <p:cNvPr id="12" name="Date Placeholder 3"/>
          <p:cNvSpPr>
            <a:spLocks noGrp="1"/>
          </p:cNvSpPr>
          <p:nvPr>
            <p:ph type="dt" sz="half" idx="2"/>
          </p:nvPr>
        </p:nvSpPr>
        <p:spPr>
          <a:xfrm>
            <a:off x="5244858" y="6412007"/>
            <a:ext cx="1710155" cy="365125"/>
          </a:xfrm>
          <a:prstGeom prst="rect">
            <a:avLst/>
          </a:prstGeom>
        </p:spPr>
        <p:txBody>
          <a:bodyPr vert="horz" lIns="91440" tIns="45720" rIns="91440" bIns="45720" rtlCol="0" anchor="ctr"/>
          <a:lstStyle>
            <a:lvl1pPr algn="ctr">
              <a:defRPr sz="900">
                <a:solidFill>
                  <a:srgbClr val="58595B"/>
                </a:solidFill>
                <a:latin typeface="Arial" panose="020B0604020202020204" pitchFamily="34" charset="0"/>
                <a:cs typeface="Arial" panose="020B0604020202020204" pitchFamily="34" charset="0"/>
              </a:defRPr>
            </a:lvl1pPr>
          </a:lstStyle>
          <a:p>
            <a:fld id="{3F1D63C9-FED7-4316-973C-E2599C7A9F93}" type="datetime4">
              <a:rPr lang="en-US" smtClean="0"/>
              <a:t>January 18, 2018</a:t>
            </a:fld>
            <a:endParaRPr lang="en-US" dirty="0"/>
          </a:p>
        </p:txBody>
      </p:sp>
      <p:sp>
        <p:nvSpPr>
          <p:cNvPr id="13" name="Footer Placeholder 4"/>
          <p:cNvSpPr>
            <a:spLocks noGrp="1"/>
          </p:cNvSpPr>
          <p:nvPr>
            <p:ph type="ftr" sz="quarter" idx="3"/>
          </p:nvPr>
        </p:nvSpPr>
        <p:spPr>
          <a:xfrm>
            <a:off x="838199" y="6412006"/>
            <a:ext cx="1387415" cy="365125"/>
          </a:xfrm>
          <a:prstGeom prst="rect">
            <a:avLst/>
          </a:prstGeom>
        </p:spPr>
        <p:txBody>
          <a:bodyPr vert="horz" lIns="91440" tIns="45720" rIns="91440" bIns="45720" rtlCol="0" anchor="ctr"/>
          <a:lstStyle>
            <a:lvl1pPr algn="l">
              <a:defRPr sz="900">
                <a:solidFill>
                  <a:srgbClr val="58595B"/>
                </a:solidFill>
                <a:latin typeface="Arial" panose="020B0604020202020204" pitchFamily="34" charset="0"/>
                <a:cs typeface="Arial" panose="020B0604020202020204" pitchFamily="34" charset="0"/>
              </a:defRPr>
            </a:lvl1pPr>
          </a:lstStyle>
          <a:p>
            <a:r>
              <a:rPr lang="en-US" dirty="0"/>
              <a:t>Micron Confidential</a:t>
            </a:r>
          </a:p>
        </p:txBody>
      </p:sp>
      <p:sp>
        <p:nvSpPr>
          <p:cNvPr id="14" name="Slide Number Placeholder 5"/>
          <p:cNvSpPr>
            <a:spLocks noGrp="1"/>
          </p:cNvSpPr>
          <p:nvPr>
            <p:ph type="sldNum" sz="quarter" idx="4"/>
          </p:nvPr>
        </p:nvSpPr>
        <p:spPr>
          <a:xfrm>
            <a:off x="1" y="6412007"/>
            <a:ext cx="838198" cy="365125"/>
          </a:xfrm>
          <a:prstGeom prst="rect">
            <a:avLst/>
          </a:prstGeom>
        </p:spPr>
        <p:txBody>
          <a:bodyPr vert="horz" lIns="91440" tIns="45720" rIns="91440" bIns="45720" rtlCol="0" anchor="ctr"/>
          <a:lstStyle>
            <a:lvl1pPr algn="ctr">
              <a:defRPr sz="1100" b="1">
                <a:solidFill>
                  <a:srgbClr val="58595B"/>
                </a:solidFill>
                <a:latin typeface="Arial" panose="020B0604020202020204" pitchFamily="34" charset="0"/>
                <a:cs typeface="Arial" panose="020B0604020202020204" pitchFamily="34" charset="0"/>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269711580"/>
      </p:ext>
    </p:extLst>
  </p:cSld>
  <p:clrMap bg1="lt1" tx1="dk1" bg2="lt2" tx2="dk2" accent1="accent1" accent2="accent2" accent3="accent3" accent4="accent4" accent5="accent5" accent6="accent6" hlink="hlink" folHlink="folHlink"/>
  <p:sldLayoutIdLst>
    <p:sldLayoutId id="2147483678" r:id="rId1"/>
    <p:sldLayoutId id="2147483680" r:id="rId2"/>
    <p:sldLayoutId id="2147483687" r:id="rId3"/>
    <p:sldLayoutId id="2147483681" r:id="rId4"/>
    <p:sldLayoutId id="2147483683" r:id="rId5"/>
    <p:sldLayoutId id="2147483688" r:id="rId6"/>
  </p:sldLayoutIdLst>
  <p:hf hdr="0" dt="0"/>
  <p:txStyles>
    <p:titleStyle>
      <a:lvl1pPr algn="l" defTabSz="914400" rtl="0" eaLnBrk="1" latinLnBrk="0" hangingPunct="1">
        <a:lnSpc>
          <a:spcPct val="90000"/>
        </a:lnSpc>
        <a:spcBef>
          <a:spcPct val="0"/>
        </a:spcBef>
        <a:buNone/>
        <a:defRPr sz="3200" b="1" kern="1200" spc="-150">
          <a:solidFill>
            <a:srgbClr val="58595B"/>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2860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2860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2860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2860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a:p>
        </p:txBody>
      </p:sp>
      <p:sp>
        <p:nvSpPr>
          <p:cNvPr id="3" name="Text Placeholder 2"/>
          <p:cNvSpPr>
            <a:spLocks noGrp="1"/>
          </p:cNvSpPr>
          <p:nvPr>
            <p:ph type="body" sz="quarter" idx="10"/>
          </p:nvPr>
        </p:nvSpPr>
        <p:spPr/>
        <p:txBody>
          <a:bodyPr/>
          <a:lstStyle/>
          <a:p>
            <a:endParaRPr lang="en-US"/>
          </a:p>
        </p:txBody>
      </p:sp>
      <p:sp>
        <p:nvSpPr>
          <p:cNvPr id="4" name="Title 3"/>
          <p:cNvSpPr>
            <a:spLocks noGrp="1"/>
          </p:cNvSpPr>
          <p:nvPr>
            <p:ph type="ctrTitle"/>
          </p:nvPr>
        </p:nvSpPr>
        <p:spPr/>
        <p:txBody>
          <a:bodyPr/>
          <a:lstStyle/>
          <a:p>
            <a:r>
              <a:rPr lang="en-US" dirty="0"/>
              <a:t>0170032 SR71B</a:t>
            </a:r>
          </a:p>
        </p:txBody>
      </p:sp>
    </p:spTree>
    <p:extLst>
      <p:ext uri="{BB962C8B-B14F-4D97-AF65-F5344CB8AC3E}">
        <p14:creationId xmlns:p14="http://schemas.microsoft.com/office/powerpoint/2010/main" val="1770666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3831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Summary</a:t>
            </a:r>
          </a:p>
        </p:txBody>
      </p:sp>
      <p:sp>
        <p:nvSpPr>
          <p:cNvPr id="6" name="Content Placeholder 5"/>
          <p:cNvSpPr>
            <a:spLocks noGrp="1"/>
          </p:cNvSpPr>
          <p:nvPr>
            <p:ph sz="half" idx="1"/>
          </p:nvPr>
        </p:nvSpPr>
        <p:spPr>
          <a:xfrm>
            <a:off x="838200" y="993914"/>
            <a:ext cx="10515600" cy="4729163"/>
          </a:xfrm>
        </p:spPr>
        <p:txBody>
          <a:bodyPr/>
          <a:lstStyle/>
          <a:p>
            <a:r>
              <a:rPr lang="en-US" dirty="0"/>
              <a:t>Testing has moved to 85C</a:t>
            </a:r>
          </a:p>
          <a:p>
            <a:r>
              <a:rPr lang="en-US" dirty="0"/>
              <a:t>Low confidence of actual BL profile due to misprocess (wrong BL W thickness) </a:t>
            </a:r>
          </a:p>
        </p:txBody>
      </p:sp>
      <p:sp>
        <p:nvSpPr>
          <p:cNvPr id="7" name="Footer Placeholder 6"/>
          <p:cNvSpPr>
            <a:spLocks noGrp="1"/>
          </p:cNvSpPr>
          <p:nvPr>
            <p:ph type="ftr" sz="quarter" idx="11"/>
          </p:nvPr>
        </p:nvSpPr>
        <p:spPr/>
        <p:txBody>
          <a:bodyPr/>
          <a:lstStyle/>
          <a:p>
            <a:r>
              <a:rPr lang="en-US"/>
              <a:t>Micron Confidential</a:t>
            </a:r>
          </a:p>
        </p:txBody>
      </p:sp>
      <p:sp>
        <p:nvSpPr>
          <p:cNvPr id="8" name="Slide Number Placeholder 7"/>
          <p:cNvSpPr>
            <a:spLocks noGrp="1"/>
          </p:cNvSpPr>
          <p:nvPr>
            <p:ph type="sldNum" sz="quarter" idx="12"/>
          </p:nvPr>
        </p:nvSpPr>
        <p:spPr/>
        <p:txBody>
          <a:bodyPr/>
          <a:lstStyle/>
          <a:p>
            <a:fld id="{B7E7695C-FCF1-4AA0-9B93-7941FED13DC4}" type="slidenum">
              <a:rPr lang="en-US" smtClean="0"/>
              <a:t>2</a:t>
            </a:fld>
            <a:endParaRPr lang="en-US"/>
          </a:p>
        </p:txBody>
      </p:sp>
      <p:graphicFrame>
        <p:nvGraphicFramePr>
          <p:cNvPr id="10" name="Table 9"/>
          <p:cNvGraphicFramePr>
            <a:graphicFrameLocks noGrp="1"/>
          </p:cNvGraphicFramePr>
          <p:nvPr>
            <p:extLst>
              <p:ext uri="{D42A27DB-BD31-4B8C-83A1-F6EECF244321}">
                <p14:modId xmlns:p14="http://schemas.microsoft.com/office/powerpoint/2010/main" val="2787304665"/>
              </p:ext>
            </p:extLst>
          </p:nvPr>
        </p:nvGraphicFramePr>
        <p:xfrm>
          <a:off x="1241086" y="2262761"/>
          <a:ext cx="9898530" cy="3466412"/>
        </p:xfrm>
        <a:graphic>
          <a:graphicData uri="http://schemas.openxmlformats.org/drawingml/2006/table">
            <a:tbl>
              <a:tblPr firstRow="1" bandRow="1">
                <a:tableStyleId>{5C22544A-7EE6-4342-B048-85BDC9FD1C3A}</a:tableStyleId>
              </a:tblPr>
              <a:tblGrid>
                <a:gridCol w="718867">
                  <a:extLst>
                    <a:ext uri="{9D8B030D-6E8A-4147-A177-3AD203B41FA5}">
                      <a16:colId xmlns:a16="http://schemas.microsoft.com/office/drawing/2014/main" val="20000"/>
                    </a:ext>
                  </a:extLst>
                </a:gridCol>
                <a:gridCol w="1407263">
                  <a:extLst>
                    <a:ext uri="{9D8B030D-6E8A-4147-A177-3AD203B41FA5}">
                      <a16:colId xmlns:a16="http://schemas.microsoft.com/office/drawing/2014/main" val="20001"/>
                    </a:ext>
                  </a:extLst>
                </a:gridCol>
                <a:gridCol w="1360714">
                  <a:extLst>
                    <a:ext uri="{9D8B030D-6E8A-4147-A177-3AD203B41FA5}">
                      <a16:colId xmlns:a16="http://schemas.microsoft.com/office/drawing/2014/main" val="20002"/>
                    </a:ext>
                  </a:extLst>
                </a:gridCol>
                <a:gridCol w="1750234">
                  <a:extLst>
                    <a:ext uri="{9D8B030D-6E8A-4147-A177-3AD203B41FA5}">
                      <a16:colId xmlns:a16="http://schemas.microsoft.com/office/drawing/2014/main" val="91596857"/>
                    </a:ext>
                  </a:extLst>
                </a:gridCol>
                <a:gridCol w="1431235">
                  <a:extLst>
                    <a:ext uri="{9D8B030D-6E8A-4147-A177-3AD203B41FA5}">
                      <a16:colId xmlns:a16="http://schemas.microsoft.com/office/drawing/2014/main" val="661927939"/>
                    </a:ext>
                  </a:extLst>
                </a:gridCol>
                <a:gridCol w="1727988">
                  <a:extLst>
                    <a:ext uri="{9D8B030D-6E8A-4147-A177-3AD203B41FA5}">
                      <a16:colId xmlns:a16="http://schemas.microsoft.com/office/drawing/2014/main" val="1213100360"/>
                    </a:ext>
                  </a:extLst>
                </a:gridCol>
                <a:gridCol w="1502229">
                  <a:extLst>
                    <a:ext uri="{9D8B030D-6E8A-4147-A177-3AD203B41FA5}">
                      <a16:colId xmlns:a16="http://schemas.microsoft.com/office/drawing/2014/main" val="20004"/>
                    </a:ext>
                  </a:extLst>
                </a:gridCol>
              </a:tblGrid>
              <a:tr h="350357">
                <a:tc>
                  <a:txBody>
                    <a:bodyPr/>
                    <a:lstStyle/>
                    <a:p>
                      <a:pPr algn="ctr"/>
                      <a:r>
                        <a:rPr lang="en-US" sz="1800" dirty="0"/>
                        <a:t>Trial</a:t>
                      </a:r>
                    </a:p>
                  </a:txBody>
                  <a:tcPr/>
                </a:tc>
                <a:tc>
                  <a:txBody>
                    <a:bodyPr/>
                    <a:lstStyle/>
                    <a:p>
                      <a:pPr algn="ctr"/>
                      <a:r>
                        <a:rPr lang="en-US" sz="1800" dirty="0"/>
                        <a:t>SD </a:t>
                      </a:r>
                      <a:r>
                        <a:rPr lang="en-US" sz="1800" dirty="0" err="1"/>
                        <a:t>thk</a:t>
                      </a:r>
                      <a:r>
                        <a:rPr lang="en-US" sz="1800" dirty="0"/>
                        <a:t>.</a:t>
                      </a:r>
                    </a:p>
                  </a:txBody>
                  <a:tcPr/>
                </a:tc>
                <a:tc>
                  <a:txBody>
                    <a:bodyPr/>
                    <a:lstStyle/>
                    <a:p>
                      <a:pPr algn="ctr"/>
                      <a:r>
                        <a:rPr lang="it-IT" sz="1800" dirty="0"/>
                        <a:t>In-doping</a:t>
                      </a:r>
                      <a:endParaRPr lang="en-US" sz="1800" dirty="0"/>
                    </a:p>
                  </a:txBody>
                  <a:tcPr/>
                </a:tc>
                <a:tc>
                  <a:txBody>
                    <a:bodyPr/>
                    <a:lstStyle/>
                    <a:p>
                      <a:pPr algn="ctr"/>
                      <a:r>
                        <a:rPr lang="it-IT" sz="1800" dirty="0" err="1"/>
                        <a:t>AlOx</a:t>
                      </a:r>
                      <a:r>
                        <a:rPr lang="it-IT" sz="1800" baseline="0" dirty="0"/>
                        <a:t> lamina</a:t>
                      </a:r>
                      <a:endParaRPr lang="en-US" sz="1800" dirty="0"/>
                    </a:p>
                  </a:txBody>
                  <a:tcPr/>
                </a:tc>
                <a:tc>
                  <a:txBody>
                    <a:bodyPr/>
                    <a:lstStyle/>
                    <a:p>
                      <a:pPr algn="ctr"/>
                      <a:r>
                        <a:rPr lang="it-IT" sz="1800" dirty="0"/>
                        <a:t>WL W </a:t>
                      </a:r>
                      <a:r>
                        <a:rPr lang="it-IT" sz="1800" dirty="0" err="1"/>
                        <a:t>thk</a:t>
                      </a:r>
                      <a:r>
                        <a:rPr lang="it-IT" sz="1800" dirty="0"/>
                        <a:t>.</a:t>
                      </a:r>
                      <a:endParaRPr lang="en-US" sz="1800" dirty="0"/>
                    </a:p>
                  </a:txBody>
                  <a:tcPr/>
                </a:tc>
                <a:tc>
                  <a:txBody>
                    <a:bodyPr/>
                    <a:lstStyle/>
                    <a:p>
                      <a:pPr algn="ctr"/>
                      <a:r>
                        <a:rPr lang="it-IT" sz="1800" dirty="0"/>
                        <a:t>52</a:t>
                      </a:r>
                      <a:r>
                        <a:rPr lang="it-IT" sz="1800" baseline="0" dirty="0"/>
                        <a:t> BL </a:t>
                      </a:r>
                      <a:r>
                        <a:rPr lang="it-IT" sz="1800" baseline="0" dirty="0" err="1"/>
                        <a:t>etch</a:t>
                      </a:r>
                      <a:endParaRPr lang="en-US" sz="1800" dirty="0"/>
                    </a:p>
                  </a:txBody>
                  <a:tcPr/>
                </a:tc>
                <a:tc>
                  <a:txBody>
                    <a:bodyPr/>
                    <a:lstStyle/>
                    <a:p>
                      <a:pPr algn="ctr"/>
                      <a:r>
                        <a:rPr lang="en-US" sz="1800" dirty="0" err="1"/>
                        <a:t>Wf</a:t>
                      </a:r>
                      <a:endParaRPr lang="en-US" sz="1800" dirty="0"/>
                    </a:p>
                  </a:txBody>
                  <a:tcPr/>
                </a:tc>
                <a:extLst>
                  <a:ext uri="{0D108BD9-81ED-4DB2-BD59-A6C34878D82A}">
                    <a16:rowId xmlns:a16="http://schemas.microsoft.com/office/drawing/2014/main" val="10000"/>
                  </a:ext>
                </a:extLst>
              </a:tr>
              <a:tr h="376455">
                <a:tc>
                  <a:txBody>
                    <a:bodyPr/>
                    <a:lstStyle/>
                    <a:p>
                      <a:pPr algn="ctr"/>
                      <a:r>
                        <a:rPr lang="en-US" sz="1800" b="0" dirty="0">
                          <a:latin typeface="+mn-lt"/>
                        </a:rPr>
                        <a:t>1C</a:t>
                      </a:r>
                    </a:p>
                  </a:txBody>
                  <a:tcPr anchor="ctr"/>
                </a:tc>
                <a:tc>
                  <a:txBody>
                    <a:bodyPr/>
                    <a:lstStyle/>
                    <a:p>
                      <a:pPr algn="ctr"/>
                      <a:r>
                        <a:rPr lang="en-US" sz="1800" b="0" dirty="0">
                          <a:latin typeface="+mn-lt"/>
                        </a:rPr>
                        <a:t>22 ver16</a:t>
                      </a:r>
                    </a:p>
                  </a:txBody>
                  <a:tcPr anchor="ctr"/>
                </a:tc>
                <a:tc>
                  <a:txBody>
                    <a:bodyPr/>
                    <a:lstStyle/>
                    <a:p>
                      <a:pPr algn="ctr"/>
                      <a:r>
                        <a:rPr lang="en-US" sz="1800" b="0" dirty="0">
                          <a:latin typeface="+mn-lt"/>
                        </a:rPr>
                        <a:t>2%</a:t>
                      </a:r>
                    </a:p>
                  </a:txBody>
                  <a:tcPr anchor="ctr"/>
                </a:tc>
                <a:tc>
                  <a:txBody>
                    <a:bodyPr/>
                    <a:lstStyle/>
                    <a:p>
                      <a:pPr algn="ctr"/>
                      <a:r>
                        <a:rPr lang="it-IT" sz="1800" b="0" dirty="0">
                          <a:latin typeface="+mn-lt"/>
                        </a:rPr>
                        <a:t>5A T&amp;B</a:t>
                      </a:r>
                      <a:endParaRPr lang="en-US" sz="1800" b="0" dirty="0">
                        <a:latin typeface="+mn-lt"/>
                      </a:endParaRPr>
                    </a:p>
                  </a:txBody>
                  <a:tcPr anchor="ctr"/>
                </a:tc>
                <a:tc>
                  <a:txBody>
                    <a:bodyPr/>
                    <a:lstStyle/>
                    <a:p>
                      <a:pPr algn="ctr"/>
                      <a:r>
                        <a:rPr lang="it-IT" sz="1800" b="0" dirty="0">
                          <a:latin typeface="+mn-lt"/>
                        </a:rPr>
                        <a:t>37nm</a:t>
                      </a:r>
                      <a:endParaRPr lang="en-US" sz="1800" b="0" dirty="0">
                        <a:latin typeface="+mn-lt"/>
                      </a:endParaRPr>
                    </a:p>
                  </a:txBody>
                  <a:tcPr anchor="ctr"/>
                </a:tc>
                <a:tc>
                  <a:txBody>
                    <a:bodyPr/>
                    <a:lstStyle/>
                    <a:p>
                      <a:pPr algn="ctr"/>
                      <a:r>
                        <a:rPr lang="it-IT" sz="1800" b="0" dirty="0">
                          <a:latin typeface="+mn-lt"/>
                        </a:rPr>
                        <a:t>SD </a:t>
                      </a:r>
                      <a:r>
                        <a:rPr lang="it-IT" sz="1800" b="0" dirty="0" err="1">
                          <a:latin typeface="+mn-lt"/>
                        </a:rPr>
                        <a:t>etch</a:t>
                      </a:r>
                      <a:r>
                        <a:rPr lang="it-IT" sz="1800" b="0" dirty="0">
                          <a:latin typeface="+mn-lt"/>
                        </a:rPr>
                        <a:t> </a:t>
                      </a:r>
                      <a:r>
                        <a:rPr lang="en-US" sz="1800" b="0" dirty="0">
                          <a:latin typeface="+mn-lt"/>
                        </a:rPr>
                        <a:t>+</a:t>
                      </a:r>
                      <a:r>
                        <a:rPr lang="it-IT" sz="1800" b="0" dirty="0">
                          <a:latin typeface="+mn-lt"/>
                        </a:rPr>
                        <a:t>7s</a:t>
                      </a:r>
                      <a:endParaRPr lang="en-US" sz="1800" b="0" dirty="0">
                        <a:latin typeface="+mn-lt"/>
                      </a:endParaRPr>
                    </a:p>
                  </a:txBody>
                  <a:tcPr anchor="ctr"/>
                </a:tc>
                <a:tc>
                  <a:txBody>
                    <a:bodyPr/>
                    <a:lstStyle/>
                    <a:p>
                      <a:pPr marL="0" algn="ctr" defTabSz="1219080" rtl="0" eaLnBrk="1" latinLnBrk="0" hangingPunct="1"/>
                      <a:r>
                        <a:rPr lang="en-US" sz="1800" b="0" kern="1200" dirty="0">
                          <a:solidFill>
                            <a:schemeClr val="dk1"/>
                          </a:solidFill>
                          <a:latin typeface="+mn-lt"/>
                          <a:ea typeface="+mn-ea"/>
                          <a:cs typeface="+mn-cs"/>
                        </a:rPr>
                        <a:t>5,20,24</a:t>
                      </a:r>
                    </a:p>
                  </a:txBody>
                  <a:tcPr anchor="ctr"/>
                </a:tc>
                <a:extLst>
                  <a:ext uri="{0D108BD9-81ED-4DB2-BD59-A6C34878D82A}">
                    <a16:rowId xmlns:a16="http://schemas.microsoft.com/office/drawing/2014/main" val="10001"/>
                  </a:ext>
                </a:extLst>
              </a:tr>
              <a:tr h="389171">
                <a:tc>
                  <a:txBody>
                    <a:bodyPr/>
                    <a:lstStyle/>
                    <a:p>
                      <a:pPr algn="ctr"/>
                      <a:r>
                        <a:rPr lang="en-US" sz="1800" b="0" dirty="0">
                          <a:latin typeface="+mn-lt"/>
                        </a:rPr>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 ver16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b="0" dirty="0">
                          <a:latin typeface="+mn-lt"/>
                        </a:rPr>
                        <a:t>5A T&amp;B</a:t>
                      </a:r>
                      <a:endParaRPr lang="en-US" sz="18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20nm</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b="0" dirty="0">
                          <a:latin typeface="+mn-lt"/>
                        </a:rPr>
                        <a:t>SD </a:t>
                      </a:r>
                      <a:r>
                        <a:rPr lang="it-IT" sz="1800" b="0" dirty="0" err="1">
                          <a:latin typeface="+mn-lt"/>
                        </a:rPr>
                        <a:t>etch</a:t>
                      </a:r>
                      <a:r>
                        <a:rPr lang="it-IT" sz="1800" b="0" dirty="0">
                          <a:latin typeface="+mn-lt"/>
                        </a:rPr>
                        <a:t> </a:t>
                      </a:r>
                      <a:r>
                        <a:rPr lang="en-US" sz="1800" b="0" dirty="0">
                          <a:latin typeface="+mn-lt"/>
                        </a:rPr>
                        <a:t>+</a:t>
                      </a:r>
                      <a:r>
                        <a:rPr lang="it-IT" sz="1800" b="0" dirty="0">
                          <a:latin typeface="+mn-lt"/>
                        </a:rPr>
                        <a:t>7s</a:t>
                      </a:r>
                      <a:endParaRPr lang="en-US" sz="1800" b="0" dirty="0">
                        <a:latin typeface="+mn-lt"/>
                      </a:endParaRPr>
                    </a:p>
                  </a:txBody>
                  <a:tcPr anchor="ctr"/>
                </a:tc>
                <a:tc>
                  <a:txBody>
                    <a:bodyPr/>
                    <a:lstStyle/>
                    <a:p>
                      <a:pPr marL="0" algn="ctr" defTabSz="1219080" rtl="0" eaLnBrk="1" latinLnBrk="0" hangingPunct="1"/>
                      <a:r>
                        <a:rPr lang="en-US" sz="1800" b="0" kern="1200" dirty="0">
                          <a:solidFill>
                            <a:srgbClr val="FF0000"/>
                          </a:solidFill>
                          <a:latin typeface="+mn-lt"/>
                          <a:ea typeface="+mn-ea"/>
                          <a:cs typeface="+mn-cs"/>
                        </a:rPr>
                        <a:t>3</a:t>
                      </a:r>
                      <a:r>
                        <a:rPr lang="en-US" sz="1800" b="0" kern="1200" dirty="0">
                          <a:solidFill>
                            <a:schemeClr val="dk1"/>
                          </a:solidFill>
                          <a:latin typeface="+mn-lt"/>
                          <a:ea typeface="+mn-ea"/>
                          <a:cs typeface="+mn-cs"/>
                        </a:rPr>
                        <a:t>,9,23</a:t>
                      </a:r>
                      <a:endParaRPr lang="en-US" sz="1800" b="0" kern="1200" dirty="0">
                        <a:solidFill>
                          <a:srgbClr val="FF0000"/>
                        </a:solidFill>
                        <a:latin typeface="+mn-lt"/>
                        <a:ea typeface="+mn-ea"/>
                        <a:cs typeface="+mn-cs"/>
                      </a:endParaRPr>
                    </a:p>
                  </a:txBody>
                  <a:tcPr anchor="ctr"/>
                </a:tc>
                <a:extLst>
                  <a:ext uri="{0D108BD9-81ED-4DB2-BD59-A6C34878D82A}">
                    <a16:rowId xmlns:a16="http://schemas.microsoft.com/office/drawing/2014/main" val="10002"/>
                  </a:ext>
                </a:extLst>
              </a:tr>
              <a:tr h="389171">
                <a:tc>
                  <a:txBody>
                    <a:bodyPr/>
                    <a:lstStyle/>
                    <a:p>
                      <a:pPr algn="ctr"/>
                      <a:r>
                        <a:rPr lang="en-US" sz="1800" b="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 ver16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20nm</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b="0" dirty="0">
                          <a:latin typeface="+mn-lt"/>
                        </a:rPr>
                        <a:t>SD </a:t>
                      </a:r>
                      <a:r>
                        <a:rPr lang="it-IT" sz="1800" b="0" dirty="0" err="1">
                          <a:latin typeface="+mn-lt"/>
                        </a:rPr>
                        <a:t>etch</a:t>
                      </a:r>
                      <a:r>
                        <a:rPr lang="it-IT" sz="1800" b="0" dirty="0">
                          <a:latin typeface="+mn-lt"/>
                        </a:rPr>
                        <a:t> </a:t>
                      </a:r>
                      <a:r>
                        <a:rPr lang="en-US" sz="1800" b="0" dirty="0">
                          <a:latin typeface="+mn-lt"/>
                        </a:rPr>
                        <a:t>+</a:t>
                      </a:r>
                      <a:r>
                        <a:rPr lang="it-IT" sz="1800" b="0" dirty="0">
                          <a:latin typeface="+mn-lt"/>
                        </a:rPr>
                        <a:t>5s</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algn="ctr" defTabSz="1219080" rtl="0" eaLnBrk="1" latinLnBrk="0" hangingPunct="1"/>
                      <a:r>
                        <a:rPr lang="en-US" sz="1800" b="0" kern="1200" dirty="0">
                          <a:solidFill>
                            <a:schemeClr val="dk1"/>
                          </a:solidFill>
                          <a:latin typeface="+mn-lt"/>
                          <a:ea typeface="+mn-ea"/>
                          <a:cs typeface="+mn-cs"/>
                        </a:rPr>
                        <a:t>6,13,19</a:t>
                      </a:r>
                    </a:p>
                  </a:txBody>
                  <a:tcPr anchor="ctr"/>
                </a:tc>
                <a:extLst>
                  <a:ext uri="{0D108BD9-81ED-4DB2-BD59-A6C34878D82A}">
                    <a16:rowId xmlns:a16="http://schemas.microsoft.com/office/drawing/2014/main" val="10003"/>
                  </a:ext>
                </a:extLst>
              </a:tr>
              <a:tr h="389171">
                <a:tc>
                  <a:txBody>
                    <a:bodyPr/>
                    <a:lstStyle/>
                    <a:p>
                      <a:pPr algn="ctr"/>
                      <a:r>
                        <a:rPr lang="en-US" sz="1800" b="0" dirty="0">
                          <a:latin typeface="+mn-lt"/>
                        </a:rPr>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 ver12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4%</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b="0" dirty="0">
                          <a:latin typeface="+mn-lt"/>
                        </a:rPr>
                        <a:t>20nm</a:t>
                      </a:r>
                      <a:endParaRPr lang="en-US" sz="18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b="0" dirty="0">
                          <a:latin typeface="+mn-lt"/>
                        </a:rPr>
                        <a:t>SD </a:t>
                      </a:r>
                      <a:r>
                        <a:rPr lang="it-IT" sz="1800" b="0" dirty="0" err="1">
                          <a:latin typeface="+mn-lt"/>
                        </a:rPr>
                        <a:t>etch</a:t>
                      </a:r>
                      <a:r>
                        <a:rPr lang="it-IT" sz="1800" b="0" dirty="0">
                          <a:latin typeface="+mn-lt"/>
                        </a:rPr>
                        <a:t> </a:t>
                      </a:r>
                      <a:r>
                        <a:rPr lang="en-US" sz="1800" b="0" dirty="0">
                          <a:latin typeface="+mn-lt"/>
                        </a:rPr>
                        <a:t>+</a:t>
                      </a:r>
                      <a:r>
                        <a:rPr lang="it-IT" sz="1800" b="0" dirty="0">
                          <a:latin typeface="+mn-lt"/>
                        </a:rPr>
                        <a:t>5s</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algn="ctr" defTabSz="1219080" rtl="0" eaLnBrk="1" latinLnBrk="0" hangingPunct="1"/>
                      <a:r>
                        <a:rPr lang="en-US" sz="1800" b="0" kern="1200" dirty="0">
                          <a:solidFill>
                            <a:schemeClr val="dk1"/>
                          </a:solidFill>
                          <a:latin typeface="+mn-lt"/>
                          <a:ea typeface="+mn-ea"/>
                          <a:cs typeface="+mn-cs"/>
                        </a:rPr>
                        <a:t>11,15,22,</a:t>
                      </a:r>
                      <a:r>
                        <a:rPr lang="en-US" sz="1800" b="0" kern="1200" dirty="0">
                          <a:solidFill>
                            <a:srgbClr val="FF0000"/>
                          </a:solidFill>
                          <a:latin typeface="+mn-lt"/>
                          <a:ea typeface="+mn-ea"/>
                          <a:cs typeface="+mn-cs"/>
                        </a:rPr>
                        <a:t>25</a:t>
                      </a:r>
                    </a:p>
                  </a:txBody>
                  <a:tcPr anchor="ctr"/>
                </a:tc>
                <a:extLst>
                  <a:ext uri="{0D108BD9-81ED-4DB2-BD59-A6C34878D82A}">
                    <a16:rowId xmlns:a16="http://schemas.microsoft.com/office/drawing/2014/main" val="10004"/>
                  </a:ext>
                </a:extLst>
              </a:tr>
              <a:tr h="389171">
                <a:tc>
                  <a:txBody>
                    <a:bodyPr/>
                    <a:lstStyle/>
                    <a:p>
                      <a:pPr algn="ctr"/>
                      <a:r>
                        <a:rPr lang="en-US" sz="1800" b="0" dirty="0">
                          <a:latin typeface="+mn-lt"/>
                        </a:rPr>
                        <a:t>5E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 ver16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5A T&amp;B</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20nm</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err="1">
                          <a:ln>
                            <a:noFill/>
                          </a:ln>
                          <a:solidFill>
                            <a:srgbClr val="58595B"/>
                          </a:solidFill>
                          <a:effectLst/>
                          <a:uLnTx/>
                          <a:uFillTx/>
                          <a:latin typeface="+mn-lt"/>
                          <a:ea typeface="+mn-ea"/>
                          <a:cs typeface="+mn-cs"/>
                        </a:rPr>
                        <a:t>Straight</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algn="ctr" defTabSz="1219080" rtl="0" eaLnBrk="1" latinLnBrk="0" hangingPunct="1"/>
                      <a:r>
                        <a:rPr lang="en-US" sz="1800" b="0" kern="1200" dirty="0">
                          <a:solidFill>
                            <a:schemeClr val="dk1"/>
                          </a:solidFill>
                          <a:latin typeface="+mn-lt"/>
                          <a:ea typeface="+mn-ea"/>
                          <a:cs typeface="+mn-cs"/>
                        </a:rPr>
                        <a:t>1,4,</a:t>
                      </a:r>
                      <a:r>
                        <a:rPr lang="en-US" sz="1800" b="0" kern="1200" dirty="0">
                          <a:solidFill>
                            <a:srgbClr val="FF0000"/>
                          </a:solidFill>
                          <a:latin typeface="+mn-lt"/>
                          <a:ea typeface="+mn-ea"/>
                          <a:cs typeface="+mn-cs"/>
                        </a:rPr>
                        <a:t>16</a:t>
                      </a:r>
                    </a:p>
                  </a:txBody>
                  <a:tcPr anchor="ctr"/>
                </a:tc>
                <a:extLst>
                  <a:ext uri="{0D108BD9-81ED-4DB2-BD59-A6C34878D82A}">
                    <a16:rowId xmlns:a16="http://schemas.microsoft.com/office/drawing/2014/main" val="10005"/>
                  </a:ext>
                </a:extLst>
              </a:tr>
              <a:tr h="389171">
                <a:tc>
                  <a:txBody>
                    <a:bodyPr/>
                    <a:lstStyle/>
                    <a:p>
                      <a:pPr algn="ctr"/>
                      <a:r>
                        <a:rPr lang="it-IT" sz="1800" b="0" dirty="0">
                          <a:latin typeface="+mn-lt"/>
                        </a:rPr>
                        <a:t>6</a:t>
                      </a:r>
                      <a:r>
                        <a:rPr lang="en-US" sz="1800" b="0" dirty="0">
                          <a:latin typeface="+mn-lt"/>
                        </a:rPr>
                        <a:t>E</a:t>
                      </a:r>
                      <a:r>
                        <a:rPr lang="it-IT" sz="1800" b="0" dirty="0">
                          <a:latin typeface="+mn-lt"/>
                        </a:rPr>
                        <a:t> </a:t>
                      </a:r>
                      <a:endParaRPr lang="en-US" sz="18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 ver16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2%</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5A T&amp;B</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20nm</a:t>
                      </a:r>
                      <a:endParaRPr lang="en-US" sz="18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err="1">
                          <a:ln>
                            <a:noFill/>
                          </a:ln>
                          <a:solidFill>
                            <a:srgbClr val="58595B"/>
                          </a:solidFill>
                          <a:effectLst/>
                          <a:uLnTx/>
                          <a:uFillTx/>
                          <a:latin typeface="+mn-lt"/>
                          <a:ea typeface="+mn-ea"/>
                          <a:cs typeface="+mn-cs"/>
                        </a:rPr>
                        <a:t>Tapered</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algn="ctr" defTabSz="1219080" rtl="0" eaLnBrk="1" latinLnBrk="0" hangingPunct="1"/>
                      <a:r>
                        <a:rPr lang="it-IT" sz="1800" b="0" kern="1200" dirty="0">
                          <a:solidFill>
                            <a:schemeClr val="dk1"/>
                          </a:solidFill>
                          <a:latin typeface="+mn-lt"/>
                          <a:ea typeface="+mn-ea"/>
                          <a:cs typeface="+mn-cs"/>
                        </a:rPr>
                        <a:t>10,12,14</a:t>
                      </a:r>
                      <a:endParaRPr lang="en-US" sz="1800" b="0" kern="1200" dirty="0">
                        <a:solidFill>
                          <a:srgbClr val="FF0000"/>
                        </a:solidFill>
                        <a:latin typeface="+mn-lt"/>
                        <a:ea typeface="+mn-ea"/>
                        <a:cs typeface="+mn-cs"/>
                      </a:endParaRPr>
                    </a:p>
                  </a:txBody>
                  <a:tcPr anchor="ctr"/>
                </a:tc>
                <a:extLst>
                  <a:ext uri="{0D108BD9-81ED-4DB2-BD59-A6C34878D82A}">
                    <a16:rowId xmlns:a16="http://schemas.microsoft.com/office/drawing/2014/main" val="4088534641"/>
                  </a:ext>
                </a:extLst>
              </a:tr>
              <a:tr h="389171">
                <a:tc>
                  <a:txBody>
                    <a:bodyPr/>
                    <a:lstStyle/>
                    <a:p>
                      <a:pPr algn="ctr"/>
                      <a:r>
                        <a:rPr lang="it-IT" sz="1800" b="0" dirty="0">
                          <a:latin typeface="+mn-lt"/>
                        </a:rPr>
                        <a:t>7</a:t>
                      </a:r>
                      <a:r>
                        <a:rPr lang="en-US" sz="1800" b="0" dirty="0">
                          <a:latin typeface="+mn-lt"/>
                        </a:rPr>
                        <a:t>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 ver16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2%</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5A T&amp;B</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b="0" dirty="0">
                          <a:latin typeface="+mn-lt"/>
                        </a:rPr>
                        <a:t>20nm</a:t>
                      </a:r>
                      <a:endParaRPr lang="en-US" sz="18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err="1">
                          <a:ln>
                            <a:noFill/>
                          </a:ln>
                          <a:solidFill>
                            <a:srgbClr val="58595B"/>
                          </a:solidFill>
                          <a:effectLst/>
                          <a:uLnTx/>
                          <a:uFillTx/>
                          <a:latin typeface="+mn-lt"/>
                          <a:ea typeface="+mn-ea"/>
                          <a:cs typeface="+mn-cs"/>
                        </a:rPr>
                        <a:t>Straight</a:t>
                      </a:r>
                      <a:r>
                        <a:rPr kumimoji="0" lang="it-IT" sz="1800" b="0" i="0" u="none" strike="noStrike" kern="1200" cap="none" spc="0" normalizeH="0" baseline="0" noProof="0" dirty="0">
                          <a:ln>
                            <a:noFill/>
                          </a:ln>
                          <a:solidFill>
                            <a:srgbClr val="58595B"/>
                          </a:solidFill>
                          <a:effectLst/>
                          <a:uLnTx/>
                          <a:uFillTx/>
                          <a:latin typeface="+mn-lt"/>
                          <a:ea typeface="+mn-ea"/>
                          <a:cs typeface="+mn-cs"/>
                        </a:rPr>
                        <a:t> CD-</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algn="ctr" defTabSz="1219080" rtl="0" eaLnBrk="1" latinLnBrk="0" hangingPunct="1"/>
                      <a:r>
                        <a:rPr lang="en-US" sz="1800" b="0" kern="1200" dirty="0">
                          <a:solidFill>
                            <a:schemeClr val="dk1"/>
                          </a:solidFill>
                          <a:latin typeface="+mn-lt"/>
                          <a:ea typeface="+mn-ea"/>
                          <a:cs typeface="+mn-cs"/>
                        </a:rPr>
                        <a:t>2,</a:t>
                      </a:r>
                      <a:r>
                        <a:rPr lang="en-US" sz="1800" b="0" kern="1200" dirty="0">
                          <a:solidFill>
                            <a:srgbClr val="FF0000"/>
                          </a:solidFill>
                          <a:latin typeface="+mn-lt"/>
                          <a:ea typeface="+mn-ea"/>
                          <a:cs typeface="+mn-cs"/>
                        </a:rPr>
                        <a:t>8,17</a:t>
                      </a:r>
                    </a:p>
                  </a:txBody>
                  <a:tcPr anchor="ctr"/>
                </a:tc>
                <a:extLst>
                  <a:ext uri="{0D108BD9-81ED-4DB2-BD59-A6C34878D82A}">
                    <a16:rowId xmlns:a16="http://schemas.microsoft.com/office/drawing/2014/main" val="3612887650"/>
                  </a:ext>
                </a:extLst>
              </a:tr>
              <a:tr h="389171">
                <a:tc>
                  <a:txBody>
                    <a:bodyPr/>
                    <a:lstStyle/>
                    <a:p>
                      <a:pPr algn="ctr"/>
                      <a:r>
                        <a:rPr lang="it-IT" sz="1800" b="0" dirty="0">
                          <a:latin typeface="+mn-lt"/>
                        </a:rPr>
                        <a:t>8</a:t>
                      </a:r>
                      <a:r>
                        <a:rPr lang="en-US" sz="1800" b="0" dirty="0">
                          <a:latin typeface="+mn-lt"/>
                        </a:rPr>
                        <a:t>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 ver16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2%</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5A T&amp;B</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b="0" dirty="0">
                          <a:latin typeface="+mn-lt"/>
                        </a:rPr>
                        <a:t>20nm</a:t>
                      </a:r>
                      <a:endParaRPr lang="en-US" sz="1800" b="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Tapered CD-</a:t>
                      </a:r>
                    </a:p>
                  </a:txBody>
                  <a:tcPr anchor="ctr"/>
                </a:tc>
                <a:tc>
                  <a:txBody>
                    <a:bodyPr/>
                    <a:lstStyle/>
                    <a:p>
                      <a:pPr marL="0" algn="ctr" defTabSz="1219080" rtl="0" eaLnBrk="1" latinLnBrk="0" hangingPunct="1"/>
                      <a:r>
                        <a:rPr lang="en-US" sz="1800" b="0" kern="1200" dirty="0">
                          <a:solidFill>
                            <a:schemeClr val="dk1"/>
                          </a:solidFill>
                          <a:latin typeface="+mn-lt"/>
                          <a:ea typeface="+mn-ea"/>
                          <a:cs typeface="+mn-cs"/>
                        </a:rPr>
                        <a:t>7,</a:t>
                      </a:r>
                      <a:r>
                        <a:rPr lang="en-US" sz="1800" b="0" kern="1200" dirty="0">
                          <a:solidFill>
                            <a:srgbClr val="FF0000"/>
                          </a:solidFill>
                          <a:latin typeface="+mn-lt"/>
                          <a:ea typeface="+mn-ea"/>
                          <a:cs typeface="+mn-cs"/>
                        </a:rPr>
                        <a:t>18</a:t>
                      </a:r>
                      <a:r>
                        <a:rPr lang="en-US" sz="1800" b="0" kern="1200" dirty="0">
                          <a:solidFill>
                            <a:schemeClr val="dk1"/>
                          </a:solidFill>
                          <a:latin typeface="+mn-lt"/>
                          <a:ea typeface="+mn-ea"/>
                          <a:cs typeface="+mn-cs"/>
                        </a:rPr>
                        <a:t>,21</a:t>
                      </a:r>
                    </a:p>
                  </a:txBody>
                  <a:tcPr anchor="ctr"/>
                </a:tc>
                <a:extLst>
                  <a:ext uri="{0D108BD9-81ED-4DB2-BD59-A6C34878D82A}">
                    <a16:rowId xmlns:a16="http://schemas.microsoft.com/office/drawing/2014/main" val="2695116700"/>
                  </a:ext>
                </a:extLst>
              </a:tr>
            </a:tbl>
          </a:graphicData>
        </a:graphic>
      </p:graphicFrame>
    </p:spTree>
    <p:extLst>
      <p:ext uri="{BB962C8B-B14F-4D97-AF65-F5344CB8AC3E}">
        <p14:creationId xmlns:p14="http://schemas.microsoft.com/office/powerpoint/2010/main" val="1173763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10439" t="7701" r="9392" b="6254"/>
          <a:stretch/>
        </p:blipFill>
        <p:spPr>
          <a:xfrm>
            <a:off x="1272746" y="902043"/>
            <a:ext cx="9774195" cy="5140412"/>
          </a:xfrm>
          <a:prstGeom prst="rect">
            <a:avLst/>
          </a:prstGeom>
        </p:spPr>
      </p:pic>
      <p:sp>
        <p:nvSpPr>
          <p:cNvPr id="2" name="Title 1"/>
          <p:cNvSpPr>
            <a:spLocks noGrp="1"/>
          </p:cNvSpPr>
          <p:nvPr>
            <p:ph type="title"/>
          </p:nvPr>
        </p:nvSpPr>
        <p:spPr/>
        <p:txBody>
          <a:bodyPr/>
          <a:lstStyle/>
          <a:p>
            <a:r>
              <a:rPr lang="en-US" dirty="0"/>
              <a:t>Distributions 1us 1k cycles</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3</a:t>
            </a:fld>
            <a:endParaRPr lang="en-US"/>
          </a:p>
        </p:txBody>
      </p:sp>
      <p:sp>
        <p:nvSpPr>
          <p:cNvPr id="15" name="TextBox 14"/>
          <p:cNvSpPr txBox="1"/>
          <p:nvPr/>
        </p:nvSpPr>
        <p:spPr>
          <a:xfrm>
            <a:off x="2889109" y="2552059"/>
            <a:ext cx="914400" cy="800219"/>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1C</a:t>
            </a:r>
            <a:r>
              <a:rPr lang="en-US" sz="900" dirty="0"/>
              <a:t> v16</a:t>
            </a:r>
          </a:p>
          <a:p>
            <a:r>
              <a:rPr lang="en-US" sz="900" dirty="0"/>
              <a:t>In 2%</a:t>
            </a:r>
          </a:p>
          <a:p>
            <a:r>
              <a:rPr lang="en-US" sz="900" dirty="0" err="1"/>
              <a:t>AlOx</a:t>
            </a:r>
            <a:r>
              <a:rPr lang="en-US" sz="900" dirty="0"/>
              <a:t> T&amp;B</a:t>
            </a:r>
          </a:p>
          <a:p>
            <a:r>
              <a:rPr lang="en-US" sz="900" dirty="0"/>
              <a:t>37nm WL W</a:t>
            </a:r>
          </a:p>
          <a:p>
            <a:r>
              <a:rPr lang="en-US" sz="900" dirty="0">
                <a:highlight>
                  <a:srgbClr val="71C5E8"/>
                </a:highlight>
              </a:rPr>
              <a:t>BL etch </a:t>
            </a:r>
            <a:r>
              <a:rPr lang="en-US" sz="900" dirty="0" err="1">
                <a:highlight>
                  <a:srgbClr val="71C5E8"/>
                </a:highlight>
              </a:rPr>
              <a:t>std</a:t>
            </a:r>
            <a:endParaRPr lang="en-US" sz="900" dirty="0">
              <a:highlight>
                <a:srgbClr val="71C5E8"/>
              </a:highlight>
            </a:endParaRPr>
          </a:p>
        </p:txBody>
      </p:sp>
      <p:sp>
        <p:nvSpPr>
          <p:cNvPr id="22" name="TextBox 21"/>
          <p:cNvSpPr txBox="1"/>
          <p:nvPr/>
        </p:nvSpPr>
        <p:spPr>
          <a:xfrm>
            <a:off x="5245443" y="2552059"/>
            <a:ext cx="914400" cy="800219"/>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2E</a:t>
            </a:r>
            <a:r>
              <a:rPr lang="en-US" sz="900" dirty="0"/>
              <a:t> v16</a:t>
            </a:r>
          </a:p>
          <a:p>
            <a:r>
              <a:rPr lang="en-US" sz="900" dirty="0"/>
              <a:t>In 2%</a:t>
            </a:r>
          </a:p>
          <a:p>
            <a:r>
              <a:rPr lang="en-US" sz="900" dirty="0" err="1"/>
              <a:t>AlOx</a:t>
            </a:r>
            <a:r>
              <a:rPr lang="en-US" sz="900" dirty="0"/>
              <a:t> T&amp;B</a:t>
            </a:r>
          </a:p>
          <a:p>
            <a:r>
              <a:rPr lang="en-US" sz="900" dirty="0"/>
              <a:t>20nm WL W</a:t>
            </a:r>
          </a:p>
          <a:p>
            <a:r>
              <a:rPr lang="en-US" sz="900" dirty="0">
                <a:highlight>
                  <a:srgbClr val="71C5E8"/>
                </a:highlight>
              </a:rPr>
              <a:t>BL etch </a:t>
            </a:r>
            <a:r>
              <a:rPr lang="en-US" sz="900" dirty="0" err="1">
                <a:highlight>
                  <a:srgbClr val="71C5E8"/>
                </a:highlight>
              </a:rPr>
              <a:t>std</a:t>
            </a:r>
            <a:endParaRPr lang="en-US" sz="900" dirty="0">
              <a:highlight>
                <a:srgbClr val="71C5E8"/>
              </a:highlight>
            </a:endParaRPr>
          </a:p>
        </p:txBody>
      </p:sp>
      <p:sp>
        <p:nvSpPr>
          <p:cNvPr id="26" name="TextBox 25"/>
          <p:cNvSpPr txBox="1"/>
          <p:nvPr/>
        </p:nvSpPr>
        <p:spPr>
          <a:xfrm>
            <a:off x="7601777" y="2552059"/>
            <a:ext cx="914400" cy="800219"/>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3E</a:t>
            </a:r>
            <a:r>
              <a:rPr lang="en-US" sz="900" dirty="0"/>
              <a:t> v16</a:t>
            </a:r>
          </a:p>
          <a:p>
            <a:r>
              <a:rPr lang="en-US" sz="900" dirty="0"/>
              <a:t>In 2%</a:t>
            </a:r>
          </a:p>
          <a:p>
            <a:r>
              <a:rPr lang="en-US" sz="900" dirty="0"/>
              <a:t>No </a:t>
            </a:r>
            <a:r>
              <a:rPr lang="en-US" sz="900" dirty="0" err="1"/>
              <a:t>AlOx</a:t>
            </a:r>
            <a:endParaRPr lang="en-US" sz="900" dirty="0"/>
          </a:p>
          <a:p>
            <a:r>
              <a:rPr lang="en-US" sz="900" dirty="0"/>
              <a:t>20nm WL W</a:t>
            </a:r>
          </a:p>
          <a:p>
            <a:r>
              <a:rPr lang="en-US" sz="900" dirty="0">
                <a:highlight>
                  <a:srgbClr val="71C5E8"/>
                </a:highlight>
              </a:rPr>
              <a:t>BL etch </a:t>
            </a:r>
            <a:r>
              <a:rPr lang="en-US" sz="900" dirty="0" err="1">
                <a:highlight>
                  <a:srgbClr val="71C5E8"/>
                </a:highlight>
              </a:rPr>
              <a:t>std</a:t>
            </a:r>
            <a:endParaRPr lang="en-US" sz="900" dirty="0">
              <a:highlight>
                <a:srgbClr val="71C5E8"/>
              </a:highlight>
            </a:endParaRPr>
          </a:p>
        </p:txBody>
      </p:sp>
      <p:sp>
        <p:nvSpPr>
          <p:cNvPr id="27" name="TextBox 26"/>
          <p:cNvSpPr txBox="1"/>
          <p:nvPr/>
        </p:nvSpPr>
        <p:spPr>
          <a:xfrm>
            <a:off x="9958111" y="2552059"/>
            <a:ext cx="914400" cy="800219"/>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4E</a:t>
            </a:r>
            <a:r>
              <a:rPr lang="en-US" sz="900" dirty="0"/>
              <a:t> v12</a:t>
            </a:r>
          </a:p>
          <a:p>
            <a:r>
              <a:rPr lang="en-US" sz="900" dirty="0"/>
              <a:t>In 4%</a:t>
            </a:r>
          </a:p>
          <a:p>
            <a:r>
              <a:rPr lang="en-US" sz="900" dirty="0"/>
              <a:t>No </a:t>
            </a:r>
            <a:r>
              <a:rPr lang="en-US" sz="900" dirty="0" err="1"/>
              <a:t>AlOx</a:t>
            </a:r>
            <a:endParaRPr lang="en-US" sz="900" dirty="0"/>
          </a:p>
          <a:p>
            <a:r>
              <a:rPr lang="en-US" sz="900" dirty="0"/>
              <a:t>20nm WL W</a:t>
            </a:r>
          </a:p>
          <a:p>
            <a:r>
              <a:rPr lang="en-US" sz="900" dirty="0">
                <a:highlight>
                  <a:srgbClr val="71C5E8"/>
                </a:highlight>
              </a:rPr>
              <a:t>BL etch </a:t>
            </a:r>
            <a:r>
              <a:rPr lang="en-US" sz="900" dirty="0" err="1">
                <a:highlight>
                  <a:srgbClr val="71C5E8"/>
                </a:highlight>
              </a:rPr>
              <a:t>std</a:t>
            </a:r>
            <a:endParaRPr lang="en-US" sz="900" dirty="0">
              <a:highlight>
                <a:srgbClr val="71C5E8"/>
              </a:highlight>
            </a:endParaRPr>
          </a:p>
        </p:txBody>
      </p:sp>
      <p:sp>
        <p:nvSpPr>
          <p:cNvPr id="28" name="TextBox 27"/>
          <p:cNvSpPr txBox="1"/>
          <p:nvPr/>
        </p:nvSpPr>
        <p:spPr>
          <a:xfrm>
            <a:off x="2889109" y="4811570"/>
            <a:ext cx="914400" cy="938719"/>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5E</a:t>
            </a:r>
            <a:r>
              <a:rPr lang="en-US" sz="900" dirty="0"/>
              <a:t> v16</a:t>
            </a:r>
          </a:p>
          <a:p>
            <a:r>
              <a:rPr lang="en-US" sz="900" dirty="0"/>
              <a:t>In 2%</a:t>
            </a:r>
          </a:p>
          <a:p>
            <a:r>
              <a:rPr lang="en-US" sz="900" dirty="0" err="1"/>
              <a:t>AlOx</a:t>
            </a:r>
            <a:r>
              <a:rPr lang="en-US" sz="900" dirty="0"/>
              <a:t> T&amp;B</a:t>
            </a:r>
          </a:p>
          <a:p>
            <a:r>
              <a:rPr lang="en-US" sz="900" dirty="0"/>
              <a:t>20nm WL W</a:t>
            </a:r>
          </a:p>
          <a:p>
            <a:r>
              <a:rPr lang="en-US" sz="900" dirty="0">
                <a:highlight>
                  <a:srgbClr val="71C5E8"/>
                </a:highlight>
              </a:rPr>
              <a:t>BL etch STRAIGHT</a:t>
            </a:r>
          </a:p>
        </p:txBody>
      </p:sp>
      <p:sp>
        <p:nvSpPr>
          <p:cNvPr id="29" name="TextBox 28"/>
          <p:cNvSpPr txBox="1"/>
          <p:nvPr/>
        </p:nvSpPr>
        <p:spPr>
          <a:xfrm>
            <a:off x="5245443" y="4811570"/>
            <a:ext cx="914400" cy="938719"/>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6E</a:t>
            </a:r>
            <a:r>
              <a:rPr lang="en-US" sz="900" dirty="0"/>
              <a:t> v16</a:t>
            </a:r>
          </a:p>
          <a:p>
            <a:r>
              <a:rPr lang="en-US" sz="900" dirty="0"/>
              <a:t>In 2%</a:t>
            </a:r>
          </a:p>
          <a:p>
            <a:r>
              <a:rPr lang="en-US" sz="900" dirty="0" err="1"/>
              <a:t>AlOx</a:t>
            </a:r>
            <a:r>
              <a:rPr lang="en-US" sz="900" dirty="0"/>
              <a:t> T&amp;B</a:t>
            </a:r>
          </a:p>
          <a:p>
            <a:r>
              <a:rPr lang="en-US" sz="900" dirty="0"/>
              <a:t>20nm WL W</a:t>
            </a:r>
          </a:p>
          <a:p>
            <a:r>
              <a:rPr lang="en-US" sz="900" dirty="0">
                <a:highlight>
                  <a:srgbClr val="71C5E8"/>
                </a:highlight>
              </a:rPr>
              <a:t>BL etch TAPERED</a:t>
            </a:r>
          </a:p>
        </p:txBody>
      </p:sp>
      <p:sp>
        <p:nvSpPr>
          <p:cNvPr id="31" name="TextBox 30"/>
          <p:cNvSpPr txBox="1"/>
          <p:nvPr/>
        </p:nvSpPr>
        <p:spPr>
          <a:xfrm>
            <a:off x="7564706" y="4811570"/>
            <a:ext cx="1010882" cy="938719"/>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7E</a:t>
            </a:r>
            <a:r>
              <a:rPr lang="en-US" sz="900" dirty="0"/>
              <a:t> v16</a:t>
            </a:r>
          </a:p>
          <a:p>
            <a:r>
              <a:rPr lang="en-US" sz="900" dirty="0"/>
              <a:t>In 2%</a:t>
            </a:r>
          </a:p>
          <a:p>
            <a:r>
              <a:rPr lang="en-US" sz="900" dirty="0" err="1"/>
              <a:t>AlOx</a:t>
            </a:r>
            <a:r>
              <a:rPr lang="en-US" sz="900" dirty="0"/>
              <a:t> T&amp;B</a:t>
            </a:r>
          </a:p>
          <a:p>
            <a:r>
              <a:rPr lang="en-US" sz="900" dirty="0"/>
              <a:t>20nm WL W</a:t>
            </a:r>
          </a:p>
          <a:p>
            <a:r>
              <a:rPr lang="en-US" sz="900" dirty="0">
                <a:highlight>
                  <a:srgbClr val="71C5E8"/>
                </a:highlight>
              </a:rPr>
              <a:t>BL etch STRAIGHT CD-</a:t>
            </a:r>
          </a:p>
        </p:txBody>
      </p:sp>
      <p:sp>
        <p:nvSpPr>
          <p:cNvPr id="32" name="TextBox 31"/>
          <p:cNvSpPr txBox="1"/>
          <p:nvPr/>
        </p:nvSpPr>
        <p:spPr>
          <a:xfrm>
            <a:off x="9933397" y="4811570"/>
            <a:ext cx="1002332" cy="938719"/>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8E</a:t>
            </a:r>
            <a:r>
              <a:rPr lang="en-US" sz="900" dirty="0"/>
              <a:t> v16</a:t>
            </a:r>
          </a:p>
          <a:p>
            <a:r>
              <a:rPr lang="en-US" sz="900" dirty="0"/>
              <a:t>In 2%</a:t>
            </a:r>
          </a:p>
          <a:p>
            <a:r>
              <a:rPr lang="en-US" sz="900" dirty="0" err="1"/>
              <a:t>AlOx</a:t>
            </a:r>
            <a:r>
              <a:rPr lang="en-US" sz="900" dirty="0"/>
              <a:t> T&amp;B</a:t>
            </a:r>
          </a:p>
          <a:p>
            <a:r>
              <a:rPr lang="en-US" sz="900" dirty="0"/>
              <a:t>20nm WL W</a:t>
            </a:r>
          </a:p>
          <a:p>
            <a:r>
              <a:rPr lang="en-US" sz="900" dirty="0">
                <a:highlight>
                  <a:srgbClr val="71C5E8"/>
                </a:highlight>
              </a:rPr>
              <a:t>BL etch TAPERED CD-</a:t>
            </a:r>
          </a:p>
        </p:txBody>
      </p:sp>
    </p:spTree>
    <p:extLst>
      <p:ext uri="{BB962C8B-B14F-4D97-AF65-F5344CB8AC3E}">
        <p14:creationId xmlns:p14="http://schemas.microsoft.com/office/powerpoint/2010/main" val="848823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Distributions 1us 128k cycles</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4</a:t>
            </a:fld>
            <a:endParaRPr lang="en-US"/>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10946" t="8322" r="9190" b="6873"/>
          <a:stretch/>
        </p:blipFill>
        <p:spPr>
          <a:xfrm>
            <a:off x="1334530" y="939114"/>
            <a:ext cx="9737124" cy="5066270"/>
          </a:xfrm>
          <a:prstGeom prst="rect">
            <a:avLst/>
          </a:prstGeom>
        </p:spPr>
      </p:pic>
      <p:sp>
        <p:nvSpPr>
          <p:cNvPr id="15" name="TextBox 14"/>
          <p:cNvSpPr txBox="1"/>
          <p:nvPr/>
        </p:nvSpPr>
        <p:spPr>
          <a:xfrm>
            <a:off x="2889109" y="2552059"/>
            <a:ext cx="914400" cy="800219"/>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1C</a:t>
            </a:r>
            <a:r>
              <a:rPr lang="en-US" sz="900" dirty="0"/>
              <a:t> v16</a:t>
            </a:r>
          </a:p>
          <a:p>
            <a:r>
              <a:rPr lang="en-US" sz="900" dirty="0"/>
              <a:t>In 2%</a:t>
            </a:r>
          </a:p>
          <a:p>
            <a:r>
              <a:rPr lang="en-US" sz="900" dirty="0" err="1"/>
              <a:t>AlOx</a:t>
            </a:r>
            <a:r>
              <a:rPr lang="en-US" sz="900" dirty="0"/>
              <a:t> T&amp;B</a:t>
            </a:r>
          </a:p>
          <a:p>
            <a:r>
              <a:rPr lang="en-US" sz="900" dirty="0"/>
              <a:t>37nm WL W</a:t>
            </a:r>
          </a:p>
          <a:p>
            <a:r>
              <a:rPr lang="en-US" sz="900" dirty="0">
                <a:highlight>
                  <a:srgbClr val="71C5E8"/>
                </a:highlight>
              </a:rPr>
              <a:t>BL etch </a:t>
            </a:r>
            <a:r>
              <a:rPr lang="en-US" sz="900" dirty="0" err="1">
                <a:highlight>
                  <a:srgbClr val="71C5E8"/>
                </a:highlight>
              </a:rPr>
              <a:t>std</a:t>
            </a:r>
            <a:endParaRPr lang="en-US" sz="900" dirty="0">
              <a:highlight>
                <a:srgbClr val="71C5E8"/>
              </a:highlight>
            </a:endParaRPr>
          </a:p>
        </p:txBody>
      </p:sp>
      <p:sp>
        <p:nvSpPr>
          <p:cNvPr id="16" name="TextBox 15"/>
          <p:cNvSpPr txBox="1"/>
          <p:nvPr/>
        </p:nvSpPr>
        <p:spPr>
          <a:xfrm>
            <a:off x="5245443" y="2552059"/>
            <a:ext cx="914400" cy="800219"/>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2E</a:t>
            </a:r>
            <a:r>
              <a:rPr lang="en-US" sz="900" dirty="0"/>
              <a:t> v16</a:t>
            </a:r>
          </a:p>
          <a:p>
            <a:r>
              <a:rPr lang="en-US" sz="900" dirty="0"/>
              <a:t>In 2%</a:t>
            </a:r>
          </a:p>
          <a:p>
            <a:r>
              <a:rPr lang="en-US" sz="900" dirty="0" err="1"/>
              <a:t>AlOx</a:t>
            </a:r>
            <a:r>
              <a:rPr lang="en-US" sz="900" dirty="0"/>
              <a:t> T&amp;B</a:t>
            </a:r>
          </a:p>
          <a:p>
            <a:r>
              <a:rPr lang="en-US" sz="900" dirty="0"/>
              <a:t>20nm WL W</a:t>
            </a:r>
          </a:p>
          <a:p>
            <a:r>
              <a:rPr lang="en-US" sz="900" dirty="0">
                <a:highlight>
                  <a:srgbClr val="71C5E8"/>
                </a:highlight>
              </a:rPr>
              <a:t>BL etch </a:t>
            </a:r>
            <a:r>
              <a:rPr lang="en-US" sz="900" dirty="0" err="1">
                <a:highlight>
                  <a:srgbClr val="71C5E8"/>
                </a:highlight>
              </a:rPr>
              <a:t>std</a:t>
            </a:r>
            <a:endParaRPr lang="en-US" sz="900" dirty="0">
              <a:highlight>
                <a:srgbClr val="71C5E8"/>
              </a:highlight>
            </a:endParaRPr>
          </a:p>
        </p:txBody>
      </p:sp>
      <p:sp>
        <p:nvSpPr>
          <p:cNvPr id="17" name="TextBox 16"/>
          <p:cNvSpPr txBox="1"/>
          <p:nvPr/>
        </p:nvSpPr>
        <p:spPr>
          <a:xfrm>
            <a:off x="7601777" y="2552059"/>
            <a:ext cx="914400" cy="800219"/>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3E</a:t>
            </a:r>
            <a:r>
              <a:rPr lang="en-US" sz="900" dirty="0"/>
              <a:t> v16</a:t>
            </a:r>
          </a:p>
          <a:p>
            <a:r>
              <a:rPr lang="en-US" sz="900" dirty="0"/>
              <a:t>In 2%</a:t>
            </a:r>
          </a:p>
          <a:p>
            <a:r>
              <a:rPr lang="en-US" sz="900" dirty="0"/>
              <a:t>No </a:t>
            </a:r>
            <a:r>
              <a:rPr lang="en-US" sz="900" dirty="0" err="1"/>
              <a:t>AlOx</a:t>
            </a:r>
            <a:endParaRPr lang="en-US" sz="900" dirty="0"/>
          </a:p>
          <a:p>
            <a:r>
              <a:rPr lang="en-US" sz="900" dirty="0"/>
              <a:t>20nm WL W</a:t>
            </a:r>
          </a:p>
          <a:p>
            <a:r>
              <a:rPr lang="en-US" sz="900" dirty="0">
                <a:highlight>
                  <a:srgbClr val="71C5E8"/>
                </a:highlight>
              </a:rPr>
              <a:t>BL etch </a:t>
            </a:r>
            <a:r>
              <a:rPr lang="en-US" sz="900" dirty="0" err="1">
                <a:highlight>
                  <a:srgbClr val="71C5E8"/>
                </a:highlight>
              </a:rPr>
              <a:t>std</a:t>
            </a:r>
            <a:endParaRPr lang="en-US" sz="900" dirty="0">
              <a:highlight>
                <a:srgbClr val="71C5E8"/>
              </a:highlight>
            </a:endParaRPr>
          </a:p>
        </p:txBody>
      </p:sp>
      <p:sp>
        <p:nvSpPr>
          <p:cNvPr id="25" name="TextBox 24"/>
          <p:cNvSpPr txBox="1"/>
          <p:nvPr/>
        </p:nvSpPr>
        <p:spPr>
          <a:xfrm>
            <a:off x="9958111" y="2552059"/>
            <a:ext cx="914400" cy="800219"/>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4E</a:t>
            </a:r>
            <a:r>
              <a:rPr lang="en-US" sz="900" dirty="0"/>
              <a:t> v12</a:t>
            </a:r>
          </a:p>
          <a:p>
            <a:r>
              <a:rPr lang="en-US" sz="900" dirty="0"/>
              <a:t>In 4%</a:t>
            </a:r>
          </a:p>
          <a:p>
            <a:r>
              <a:rPr lang="en-US" sz="900" dirty="0"/>
              <a:t>No </a:t>
            </a:r>
            <a:r>
              <a:rPr lang="en-US" sz="900" dirty="0" err="1"/>
              <a:t>AlOx</a:t>
            </a:r>
            <a:endParaRPr lang="en-US" sz="900" dirty="0"/>
          </a:p>
          <a:p>
            <a:r>
              <a:rPr lang="en-US" sz="900" dirty="0"/>
              <a:t>20nm WL W</a:t>
            </a:r>
          </a:p>
          <a:p>
            <a:r>
              <a:rPr lang="en-US" sz="900" dirty="0">
                <a:highlight>
                  <a:srgbClr val="71C5E8"/>
                </a:highlight>
              </a:rPr>
              <a:t>BL etch </a:t>
            </a:r>
            <a:r>
              <a:rPr lang="en-US" sz="900" dirty="0" err="1">
                <a:highlight>
                  <a:srgbClr val="71C5E8"/>
                </a:highlight>
              </a:rPr>
              <a:t>std</a:t>
            </a:r>
            <a:endParaRPr lang="en-US" sz="900" dirty="0">
              <a:highlight>
                <a:srgbClr val="71C5E8"/>
              </a:highlight>
            </a:endParaRPr>
          </a:p>
        </p:txBody>
      </p:sp>
      <p:sp>
        <p:nvSpPr>
          <p:cNvPr id="26" name="TextBox 25"/>
          <p:cNvSpPr txBox="1"/>
          <p:nvPr/>
        </p:nvSpPr>
        <p:spPr>
          <a:xfrm>
            <a:off x="2889109" y="4811570"/>
            <a:ext cx="914400" cy="938719"/>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5E</a:t>
            </a:r>
            <a:r>
              <a:rPr lang="en-US" sz="900" dirty="0"/>
              <a:t> v16</a:t>
            </a:r>
          </a:p>
          <a:p>
            <a:r>
              <a:rPr lang="en-US" sz="900" dirty="0"/>
              <a:t>In 2%</a:t>
            </a:r>
          </a:p>
          <a:p>
            <a:r>
              <a:rPr lang="en-US" sz="900" dirty="0" err="1"/>
              <a:t>AlOx</a:t>
            </a:r>
            <a:r>
              <a:rPr lang="en-US" sz="900" dirty="0"/>
              <a:t> T&amp;B</a:t>
            </a:r>
          </a:p>
          <a:p>
            <a:r>
              <a:rPr lang="en-US" sz="900" dirty="0"/>
              <a:t>20nm WL W</a:t>
            </a:r>
          </a:p>
          <a:p>
            <a:r>
              <a:rPr lang="en-US" sz="900" dirty="0">
                <a:highlight>
                  <a:srgbClr val="71C5E8"/>
                </a:highlight>
              </a:rPr>
              <a:t>BL etch STRAIGHT</a:t>
            </a:r>
          </a:p>
        </p:txBody>
      </p:sp>
      <p:sp>
        <p:nvSpPr>
          <p:cNvPr id="27" name="TextBox 26"/>
          <p:cNvSpPr txBox="1"/>
          <p:nvPr/>
        </p:nvSpPr>
        <p:spPr>
          <a:xfrm>
            <a:off x="5245443" y="4811570"/>
            <a:ext cx="914400" cy="938719"/>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6E</a:t>
            </a:r>
            <a:r>
              <a:rPr lang="en-US" sz="900" dirty="0"/>
              <a:t> v16</a:t>
            </a:r>
          </a:p>
          <a:p>
            <a:r>
              <a:rPr lang="en-US" sz="900" dirty="0"/>
              <a:t>In 2%</a:t>
            </a:r>
          </a:p>
          <a:p>
            <a:r>
              <a:rPr lang="en-US" sz="900" dirty="0" err="1"/>
              <a:t>AlOx</a:t>
            </a:r>
            <a:r>
              <a:rPr lang="en-US" sz="900" dirty="0"/>
              <a:t> T&amp;B</a:t>
            </a:r>
          </a:p>
          <a:p>
            <a:r>
              <a:rPr lang="en-US" sz="900" dirty="0"/>
              <a:t>20nm WL W</a:t>
            </a:r>
          </a:p>
          <a:p>
            <a:r>
              <a:rPr lang="en-US" sz="900" dirty="0">
                <a:highlight>
                  <a:srgbClr val="71C5E8"/>
                </a:highlight>
              </a:rPr>
              <a:t>BL etch TAPERED</a:t>
            </a:r>
          </a:p>
        </p:txBody>
      </p:sp>
      <p:sp>
        <p:nvSpPr>
          <p:cNvPr id="28" name="TextBox 27"/>
          <p:cNvSpPr txBox="1"/>
          <p:nvPr/>
        </p:nvSpPr>
        <p:spPr>
          <a:xfrm>
            <a:off x="7564706" y="4811570"/>
            <a:ext cx="1010882" cy="938719"/>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7E</a:t>
            </a:r>
            <a:r>
              <a:rPr lang="en-US" sz="900" dirty="0"/>
              <a:t> v16</a:t>
            </a:r>
          </a:p>
          <a:p>
            <a:r>
              <a:rPr lang="en-US" sz="900" dirty="0"/>
              <a:t>In 2%</a:t>
            </a:r>
          </a:p>
          <a:p>
            <a:r>
              <a:rPr lang="en-US" sz="900" dirty="0" err="1"/>
              <a:t>AlOx</a:t>
            </a:r>
            <a:r>
              <a:rPr lang="en-US" sz="900" dirty="0"/>
              <a:t> T&amp;B</a:t>
            </a:r>
          </a:p>
          <a:p>
            <a:r>
              <a:rPr lang="en-US" sz="900" dirty="0"/>
              <a:t>20nm WL W</a:t>
            </a:r>
          </a:p>
          <a:p>
            <a:r>
              <a:rPr lang="en-US" sz="900" dirty="0">
                <a:highlight>
                  <a:srgbClr val="71C5E8"/>
                </a:highlight>
              </a:rPr>
              <a:t>BL etch STRAIGHT CD-</a:t>
            </a:r>
          </a:p>
        </p:txBody>
      </p:sp>
      <p:sp>
        <p:nvSpPr>
          <p:cNvPr id="29" name="TextBox 28"/>
          <p:cNvSpPr txBox="1"/>
          <p:nvPr/>
        </p:nvSpPr>
        <p:spPr>
          <a:xfrm>
            <a:off x="9933397" y="4811570"/>
            <a:ext cx="1002332" cy="938719"/>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8E</a:t>
            </a:r>
            <a:r>
              <a:rPr lang="en-US" sz="900" dirty="0"/>
              <a:t> v16</a:t>
            </a:r>
          </a:p>
          <a:p>
            <a:r>
              <a:rPr lang="en-US" sz="900" dirty="0"/>
              <a:t>In 2%</a:t>
            </a:r>
          </a:p>
          <a:p>
            <a:r>
              <a:rPr lang="en-US" sz="900" dirty="0" err="1"/>
              <a:t>AlOx</a:t>
            </a:r>
            <a:r>
              <a:rPr lang="en-US" sz="900" dirty="0"/>
              <a:t> T&amp;B</a:t>
            </a:r>
          </a:p>
          <a:p>
            <a:r>
              <a:rPr lang="en-US" sz="900" dirty="0"/>
              <a:t>20nm WL W</a:t>
            </a:r>
          </a:p>
          <a:p>
            <a:r>
              <a:rPr lang="en-US" sz="900" dirty="0">
                <a:highlight>
                  <a:srgbClr val="71C5E8"/>
                </a:highlight>
              </a:rPr>
              <a:t>BL etch TAPERED CD-</a:t>
            </a:r>
          </a:p>
        </p:txBody>
      </p:sp>
      <p:sp>
        <p:nvSpPr>
          <p:cNvPr id="8" name="TextBox 7"/>
          <p:cNvSpPr txBox="1"/>
          <p:nvPr/>
        </p:nvSpPr>
        <p:spPr>
          <a:xfrm>
            <a:off x="6652055" y="417910"/>
            <a:ext cx="5198075" cy="523220"/>
          </a:xfrm>
          <a:prstGeom prst="rect">
            <a:avLst/>
          </a:prstGeom>
          <a:noFill/>
        </p:spPr>
        <p:txBody>
          <a:bodyPr wrap="square" rtlCol="0">
            <a:spAutoFit/>
          </a:bodyPr>
          <a:lstStyle/>
          <a:p>
            <a:pPr marL="285750" indent="-285750">
              <a:buFont typeface="Arial" panose="020B0604020202020204" pitchFamily="34" charset="0"/>
              <a:buChar char="•"/>
            </a:pPr>
            <a:r>
              <a:rPr lang="en-US" sz="1400" dirty="0"/>
              <a:t>Groups with BL etch for tapered profile show high </a:t>
            </a:r>
            <a:r>
              <a:rPr lang="en-US" sz="1400" dirty="0" err="1"/>
              <a:t>Vt</a:t>
            </a:r>
            <a:r>
              <a:rPr lang="en-US" sz="1400" dirty="0"/>
              <a:t> tails</a:t>
            </a:r>
          </a:p>
          <a:p>
            <a:pPr marL="285750" indent="-285750">
              <a:buFont typeface="Arial" panose="020B0604020202020204" pitchFamily="34" charset="0"/>
              <a:buChar char="•"/>
            </a:pPr>
            <a:r>
              <a:rPr lang="en-US" sz="1400" dirty="0"/>
              <a:t>To a minor extent, no lamina groups show tails/opens</a:t>
            </a:r>
          </a:p>
        </p:txBody>
      </p:sp>
    </p:spTree>
    <p:extLst>
      <p:ext uri="{BB962C8B-B14F-4D97-AF65-F5344CB8AC3E}">
        <p14:creationId xmlns:p14="http://schemas.microsoft.com/office/powerpoint/2010/main" val="3122198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486" y="365126"/>
            <a:ext cx="10515600" cy="628788"/>
          </a:xfrm>
        </p:spPr>
        <p:txBody>
          <a:bodyPr/>
          <a:lstStyle/>
          <a:p>
            <a:r>
              <a:rPr lang="en-US" dirty="0" err="1"/>
              <a:t>Vt</a:t>
            </a:r>
            <a:r>
              <a:rPr lang="en-US" dirty="0"/>
              <a:t> Medians + </a:t>
            </a:r>
            <a:r>
              <a:rPr lang="en-US" dirty="0" err="1"/>
              <a:t>Vt</a:t>
            </a:r>
            <a:r>
              <a:rPr lang="en-US" dirty="0"/>
              <a:t> shift</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5</a:t>
            </a:fld>
            <a:endParaRPr lang="en-US"/>
          </a:p>
        </p:txBody>
      </p:sp>
      <p:sp>
        <p:nvSpPr>
          <p:cNvPr id="45" name="TextBox 44"/>
          <p:cNvSpPr txBox="1"/>
          <p:nvPr/>
        </p:nvSpPr>
        <p:spPr>
          <a:xfrm>
            <a:off x="312869" y="964811"/>
            <a:ext cx="4435584" cy="2062103"/>
          </a:xfrm>
          <a:prstGeom prst="rect">
            <a:avLst/>
          </a:prstGeom>
          <a:noFill/>
        </p:spPr>
        <p:txBody>
          <a:bodyPr wrap="square" rtlCol="0">
            <a:spAutoFit/>
          </a:bodyPr>
          <a:lstStyle/>
          <a:p>
            <a:pPr marL="285750" indent="-285750">
              <a:buFont typeface="Arial" panose="020B0604020202020204" pitchFamily="34" charset="0"/>
              <a:buChar char="•"/>
            </a:pPr>
            <a:r>
              <a:rPr lang="en-US" sz="1600" dirty="0"/>
              <a:t>As previously observed, 20nm WL W thickness has the downside of less effective seasoning (especially on low state). So the </a:t>
            </a:r>
            <a:r>
              <a:rPr lang="en-US" sz="1600" dirty="0" err="1"/>
              <a:t>Vt</a:t>
            </a:r>
            <a:r>
              <a:rPr lang="en-US" sz="1600" dirty="0"/>
              <a:t> evolution from 1k to 128k cycles is larger</a:t>
            </a:r>
          </a:p>
          <a:p>
            <a:pPr marL="285750" indent="-285750">
              <a:buFont typeface="Arial" panose="020B0604020202020204" pitchFamily="34" charset="0"/>
              <a:buChar char="•"/>
            </a:pPr>
            <a:r>
              <a:rPr lang="en-US" sz="1600" dirty="0"/>
              <a:t>Set seasoning seems partially better on no lamina groups</a:t>
            </a:r>
          </a:p>
          <a:p>
            <a:pPr marL="285750" indent="-285750">
              <a:buFont typeface="Arial" panose="020B0604020202020204" pitchFamily="34" charset="0"/>
              <a:buChar char="•"/>
            </a:pPr>
            <a:r>
              <a:rPr lang="en-US" sz="1600" dirty="0"/>
              <a:t>Tapered vs straight profile has ~100mV higher reset </a:t>
            </a:r>
            <a:r>
              <a:rPr lang="en-US" sz="1600" dirty="0" err="1"/>
              <a:t>Vt</a:t>
            </a:r>
            <a:r>
              <a:rPr lang="en-US" sz="1600" dirty="0"/>
              <a:t> with same set </a:t>
            </a:r>
            <a:r>
              <a:rPr lang="en-US" sz="1600" dirty="0" err="1"/>
              <a:t>Vt</a:t>
            </a:r>
            <a:endParaRPr lang="en-US" sz="1600" dirty="0"/>
          </a:p>
        </p:txBody>
      </p:sp>
      <p:graphicFrame>
        <p:nvGraphicFramePr>
          <p:cNvPr id="46" name="Table 45"/>
          <p:cNvGraphicFramePr>
            <a:graphicFrameLocks noGrp="1"/>
          </p:cNvGraphicFramePr>
          <p:nvPr>
            <p:extLst>
              <p:ext uri="{D42A27DB-BD31-4B8C-83A1-F6EECF244321}">
                <p14:modId xmlns:p14="http://schemas.microsoft.com/office/powerpoint/2010/main" val="327759468"/>
              </p:ext>
            </p:extLst>
          </p:nvPr>
        </p:nvGraphicFramePr>
        <p:xfrm>
          <a:off x="811502" y="3622180"/>
          <a:ext cx="4405630" cy="2194560"/>
        </p:xfrm>
        <a:graphic>
          <a:graphicData uri="http://schemas.openxmlformats.org/drawingml/2006/table">
            <a:tbl>
              <a:tblPr firstRow="1" bandRow="1">
                <a:tableStyleId>{5C22544A-7EE6-4342-B048-85BDC9FD1C3A}</a:tableStyleId>
              </a:tblPr>
              <a:tblGrid>
                <a:gridCol w="484505">
                  <a:extLst>
                    <a:ext uri="{9D8B030D-6E8A-4147-A177-3AD203B41FA5}">
                      <a16:colId xmlns:a16="http://schemas.microsoft.com/office/drawing/2014/main" val="20000"/>
                    </a:ext>
                  </a:extLst>
                </a:gridCol>
                <a:gridCol w="654368">
                  <a:extLst>
                    <a:ext uri="{9D8B030D-6E8A-4147-A177-3AD203B41FA5}">
                      <a16:colId xmlns:a16="http://schemas.microsoft.com/office/drawing/2014/main" val="20001"/>
                    </a:ext>
                  </a:extLst>
                </a:gridCol>
                <a:gridCol w="555942">
                  <a:extLst>
                    <a:ext uri="{9D8B030D-6E8A-4147-A177-3AD203B41FA5}">
                      <a16:colId xmlns:a16="http://schemas.microsoft.com/office/drawing/2014/main" val="20002"/>
                    </a:ext>
                  </a:extLst>
                </a:gridCol>
                <a:gridCol w="948055">
                  <a:extLst>
                    <a:ext uri="{9D8B030D-6E8A-4147-A177-3AD203B41FA5}">
                      <a16:colId xmlns:a16="http://schemas.microsoft.com/office/drawing/2014/main" val="91596857"/>
                    </a:ext>
                  </a:extLst>
                </a:gridCol>
                <a:gridCol w="832168">
                  <a:extLst>
                    <a:ext uri="{9D8B030D-6E8A-4147-A177-3AD203B41FA5}">
                      <a16:colId xmlns:a16="http://schemas.microsoft.com/office/drawing/2014/main" val="661927939"/>
                    </a:ext>
                  </a:extLst>
                </a:gridCol>
                <a:gridCol w="930592">
                  <a:extLst>
                    <a:ext uri="{9D8B030D-6E8A-4147-A177-3AD203B41FA5}">
                      <a16:colId xmlns:a16="http://schemas.microsoft.com/office/drawing/2014/main" val="1213100360"/>
                    </a:ext>
                  </a:extLst>
                </a:gridCol>
              </a:tblGrid>
              <a:tr h="147625">
                <a:tc>
                  <a:txBody>
                    <a:bodyPr/>
                    <a:lstStyle/>
                    <a:p>
                      <a:pPr algn="ctr"/>
                      <a:r>
                        <a:rPr lang="en-US" sz="1000" dirty="0"/>
                        <a:t>Trial</a:t>
                      </a:r>
                    </a:p>
                  </a:txBody>
                  <a:tcPr/>
                </a:tc>
                <a:tc>
                  <a:txBody>
                    <a:bodyPr/>
                    <a:lstStyle/>
                    <a:p>
                      <a:pPr algn="ctr"/>
                      <a:r>
                        <a:rPr lang="en-US" sz="1000" dirty="0"/>
                        <a:t>SD </a:t>
                      </a:r>
                      <a:r>
                        <a:rPr lang="en-US" sz="1000" dirty="0" err="1"/>
                        <a:t>thk</a:t>
                      </a:r>
                      <a:r>
                        <a:rPr lang="en-US" sz="1000" dirty="0"/>
                        <a:t>.</a:t>
                      </a:r>
                    </a:p>
                  </a:txBody>
                  <a:tcPr/>
                </a:tc>
                <a:tc>
                  <a:txBody>
                    <a:bodyPr/>
                    <a:lstStyle/>
                    <a:p>
                      <a:pPr algn="ctr"/>
                      <a:r>
                        <a:rPr lang="it-IT" sz="1000" dirty="0"/>
                        <a:t>In</a:t>
                      </a:r>
                      <a:r>
                        <a:rPr lang="it-IT" sz="1000" baseline="0" dirty="0"/>
                        <a:t> - %</a:t>
                      </a:r>
                      <a:endParaRPr lang="en-US" sz="1000" dirty="0"/>
                    </a:p>
                  </a:txBody>
                  <a:tcPr/>
                </a:tc>
                <a:tc>
                  <a:txBody>
                    <a:bodyPr/>
                    <a:lstStyle/>
                    <a:p>
                      <a:pPr algn="ctr"/>
                      <a:r>
                        <a:rPr lang="it-IT" sz="1000" dirty="0" err="1"/>
                        <a:t>AlOx</a:t>
                      </a:r>
                      <a:r>
                        <a:rPr lang="it-IT" sz="1000" baseline="0" dirty="0"/>
                        <a:t> lamina</a:t>
                      </a:r>
                      <a:endParaRPr lang="en-US" sz="1000" dirty="0"/>
                    </a:p>
                  </a:txBody>
                  <a:tcPr/>
                </a:tc>
                <a:tc>
                  <a:txBody>
                    <a:bodyPr/>
                    <a:lstStyle/>
                    <a:p>
                      <a:pPr algn="ctr"/>
                      <a:r>
                        <a:rPr lang="it-IT" sz="1000" dirty="0"/>
                        <a:t>WL W </a:t>
                      </a:r>
                      <a:r>
                        <a:rPr lang="it-IT" sz="1000" dirty="0" err="1"/>
                        <a:t>thk</a:t>
                      </a:r>
                      <a:r>
                        <a:rPr lang="it-IT" sz="1000" dirty="0"/>
                        <a:t>.</a:t>
                      </a:r>
                      <a:endParaRPr lang="en-US" sz="1000" dirty="0"/>
                    </a:p>
                  </a:txBody>
                  <a:tcPr/>
                </a:tc>
                <a:tc>
                  <a:txBody>
                    <a:bodyPr/>
                    <a:lstStyle/>
                    <a:p>
                      <a:pPr algn="ctr"/>
                      <a:r>
                        <a:rPr lang="it-IT" sz="1000" dirty="0"/>
                        <a:t>52</a:t>
                      </a:r>
                      <a:r>
                        <a:rPr lang="it-IT" sz="1000" baseline="0" dirty="0"/>
                        <a:t> BL </a:t>
                      </a:r>
                      <a:r>
                        <a:rPr lang="it-IT" sz="1000" baseline="0" dirty="0" err="1"/>
                        <a:t>etch</a:t>
                      </a:r>
                      <a:endParaRPr lang="en-US" sz="1000" dirty="0"/>
                    </a:p>
                  </a:txBody>
                  <a:tcPr/>
                </a:tc>
                <a:extLst>
                  <a:ext uri="{0D108BD9-81ED-4DB2-BD59-A6C34878D82A}">
                    <a16:rowId xmlns:a16="http://schemas.microsoft.com/office/drawing/2014/main" val="10000"/>
                  </a:ext>
                </a:extLst>
              </a:tr>
              <a:tr h="147625">
                <a:tc>
                  <a:txBody>
                    <a:bodyPr/>
                    <a:lstStyle/>
                    <a:p>
                      <a:pPr algn="ctr"/>
                      <a:r>
                        <a:rPr lang="en-US" sz="1000" dirty="0"/>
                        <a:t>1C</a:t>
                      </a:r>
                    </a:p>
                  </a:txBody>
                  <a:tcPr anchor="ctr"/>
                </a:tc>
                <a:tc>
                  <a:txBody>
                    <a:bodyPr/>
                    <a:lstStyle/>
                    <a:p>
                      <a:pPr algn="ctr"/>
                      <a:r>
                        <a:rPr lang="en-US" sz="1000" dirty="0"/>
                        <a:t>22 v16</a:t>
                      </a:r>
                    </a:p>
                  </a:txBody>
                  <a:tcPr anchor="ctr"/>
                </a:tc>
                <a:tc>
                  <a:txBody>
                    <a:bodyPr/>
                    <a:lstStyle/>
                    <a:p>
                      <a:pPr algn="ctr"/>
                      <a:r>
                        <a:rPr lang="en-US" sz="1000" dirty="0"/>
                        <a:t>2%</a:t>
                      </a:r>
                    </a:p>
                  </a:txBody>
                  <a:tcPr anchor="ctr"/>
                </a:tc>
                <a:tc>
                  <a:txBody>
                    <a:bodyPr/>
                    <a:lstStyle/>
                    <a:p>
                      <a:pPr algn="ctr"/>
                      <a:r>
                        <a:rPr lang="it-IT" sz="1000" dirty="0"/>
                        <a:t>5A T&amp;B</a:t>
                      </a:r>
                      <a:endParaRPr lang="en-US" sz="1000" dirty="0"/>
                    </a:p>
                  </a:txBody>
                  <a:tcPr anchor="ctr"/>
                </a:tc>
                <a:tc>
                  <a:txBody>
                    <a:bodyPr/>
                    <a:lstStyle/>
                    <a:p>
                      <a:pPr algn="ctr"/>
                      <a:r>
                        <a:rPr lang="it-IT" sz="1000" dirty="0"/>
                        <a:t>37nm</a:t>
                      </a:r>
                      <a:endParaRPr lang="en-US" sz="1000" dirty="0"/>
                    </a:p>
                  </a:txBody>
                  <a:tcPr anchor="ctr"/>
                </a:tc>
                <a:tc>
                  <a:txBody>
                    <a:bodyPr/>
                    <a:lstStyle/>
                    <a:p>
                      <a:pPr algn="ctr"/>
                      <a:r>
                        <a:rPr lang="it-IT" sz="1000" dirty="0"/>
                        <a:t>SD </a:t>
                      </a:r>
                      <a:r>
                        <a:rPr lang="it-IT" sz="1000" dirty="0" err="1"/>
                        <a:t>etch</a:t>
                      </a:r>
                      <a:r>
                        <a:rPr lang="it-IT" sz="1000" dirty="0"/>
                        <a:t> </a:t>
                      </a:r>
                      <a:r>
                        <a:rPr lang="en-US" sz="1000" dirty="0"/>
                        <a:t>+</a:t>
                      </a:r>
                      <a:r>
                        <a:rPr lang="it-IT" sz="1000" dirty="0"/>
                        <a:t>7s</a:t>
                      </a:r>
                      <a:endParaRPr lang="en-US" sz="1000" dirty="0"/>
                    </a:p>
                  </a:txBody>
                  <a:tcPr anchor="ctr"/>
                </a:tc>
                <a:extLst>
                  <a:ext uri="{0D108BD9-81ED-4DB2-BD59-A6C34878D82A}">
                    <a16:rowId xmlns:a16="http://schemas.microsoft.com/office/drawing/2014/main" val="10001"/>
                  </a:ext>
                </a:extLst>
              </a:tr>
              <a:tr h="147625">
                <a:tc>
                  <a:txBody>
                    <a:bodyPr/>
                    <a:lstStyle/>
                    <a:p>
                      <a:pPr algn="ctr"/>
                      <a:r>
                        <a:rPr lang="en-US" sz="1000" dirty="0"/>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22 v16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5A T&amp;B</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20nm</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SD </a:t>
                      </a:r>
                      <a:r>
                        <a:rPr lang="it-IT" sz="1000" dirty="0" err="1"/>
                        <a:t>etch</a:t>
                      </a:r>
                      <a:r>
                        <a:rPr lang="it-IT" sz="1000" dirty="0"/>
                        <a:t> </a:t>
                      </a:r>
                      <a:r>
                        <a:rPr lang="en-US" sz="1000" dirty="0"/>
                        <a:t>+</a:t>
                      </a:r>
                      <a:r>
                        <a:rPr lang="it-IT" sz="1000" dirty="0"/>
                        <a:t>7s</a:t>
                      </a:r>
                      <a:endParaRPr lang="en-US" sz="1000" dirty="0"/>
                    </a:p>
                  </a:txBody>
                  <a:tcPr anchor="ctr"/>
                </a:tc>
                <a:extLst>
                  <a:ext uri="{0D108BD9-81ED-4DB2-BD59-A6C34878D82A}">
                    <a16:rowId xmlns:a16="http://schemas.microsoft.com/office/drawing/2014/main" val="10002"/>
                  </a:ext>
                </a:extLst>
              </a:tr>
              <a:tr h="147625">
                <a:tc>
                  <a:txBody>
                    <a:bodyPr/>
                    <a:lstStyle/>
                    <a:p>
                      <a:pPr algn="ctr"/>
                      <a:r>
                        <a:rPr lang="en-US" sz="1000" dirty="0"/>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22 v16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20nm</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SD </a:t>
                      </a:r>
                      <a:r>
                        <a:rPr lang="it-IT" sz="1000" dirty="0" err="1"/>
                        <a:t>etch</a:t>
                      </a:r>
                      <a:r>
                        <a:rPr lang="it-IT" sz="1000" dirty="0"/>
                        <a:t> </a:t>
                      </a:r>
                      <a:r>
                        <a:rPr lang="en-US" sz="1000" dirty="0"/>
                        <a:t>+</a:t>
                      </a:r>
                      <a:r>
                        <a:rPr lang="it-IT" sz="1000" dirty="0"/>
                        <a:t>5s</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extLst>
                  <a:ext uri="{0D108BD9-81ED-4DB2-BD59-A6C34878D82A}">
                    <a16:rowId xmlns:a16="http://schemas.microsoft.com/office/drawing/2014/main" val="10003"/>
                  </a:ext>
                </a:extLst>
              </a:tr>
              <a:tr h="147625">
                <a:tc>
                  <a:txBody>
                    <a:bodyPr/>
                    <a:lstStyle/>
                    <a:p>
                      <a:pPr algn="ctr"/>
                      <a:r>
                        <a:rPr lang="en-US" sz="1000" dirty="0"/>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mn-lt"/>
                          <a:ea typeface="+mn-ea"/>
                          <a:cs typeface="+mn-cs"/>
                        </a:rPr>
                        <a:t>22 v12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4%</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20nm</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SD </a:t>
                      </a:r>
                      <a:r>
                        <a:rPr lang="it-IT" sz="1000" dirty="0" err="1"/>
                        <a:t>etch</a:t>
                      </a:r>
                      <a:r>
                        <a:rPr lang="it-IT" sz="1000" dirty="0"/>
                        <a:t> </a:t>
                      </a:r>
                      <a:r>
                        <a:rPr lang="en-US" sz="1000" dirty="0"/>
                        <a:t>+</a:t>
                      </a:r>
                      <a:r>
                        <a:rPr lang="it-IT" sz="1000" dirty="0"/>
                        <a:t>5s</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extLst>
                  <a:ext uri="{0D108BD9-81ED-4DB2-BD59-A6C34878D82A}">
                    <a16:rowId xmlns:a16="http://schemas.microsoft.com/office/drawing/2014/main" val="10004"/>
                  </a:ext>
                </a:extLst>
              </a:tr>
              <a:tr h="147625">
                <a:tc>
                  <a:txBody>
                    <a:bodyPr/>
                    <a:lstStyle/>
                    <a:p>
                      <a:pPr algn="ctr"/>
                      <a:r>
                        <a:rPr lang="en-US" sz="1000" dirty="0"/>
                        <a:t>5E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22 v16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5A T&amp;B</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20nm</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err="1">
                          <a:ln>
                            <a:noFill/>
                          </a:ln>
                          <a:solidFill>
                            <a:srgbClr val="58595B"/>
                          </a:solidFill>
                          <a:effectLst/>
                          <a:uLnTx/>
                          <a:uFillTx/>
                          <a:latin typeface="Segoe UI"/>
                          <a:ea typeface="+mn-ea"/>
                          <a:cs typeface="+mn-cs"/>
                        </a:rPr>
                        <a:t>Straight</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extLst>
                  <a:ext uri="{0D108BD9-81ED-4DB2-BD59-A6C34878D82A}">
                    <a16:rowId xmlns:a16="http://schemas.microsoft.com/office/drawing/2014/main" val="10005"/>
                  </a:ext>
                </a:extLst>
              </a:tr>
              <a:tr h="147625">
                <a:tc>
                  <a:txBody>
                    <a:bodyPr/>
                    <a:lstStyle/>
                    <a:p>
                      <a:pPr algn="ctr"/>
                      <a:r>
                        <a:rPr lang="it-IT" sz="1000" dirty="0"/>
                        <a:t>6</a:t>
                      </a:r>
                      <a:r>
                        <a:rPr lang="en-US" sz="1000" dirty="0"/>
                        <a:t>E</a:t>
                      </a:r>
                      <a:r>
                        <a:rPr lang="it-IT" sz="1000" dirty="0"/>
                        <a:t> </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22 v16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2%</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5A T&amp;B</a:t>
                      </a:r>
                      <a:endParaRPr kumimoji="0" lang="en-US" sz="10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20nm</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err="1">
                          <a:ln>
                            <a:noFill/>
                          </a:ln>
                          <a:solidFill>
                            <a:srgbClr val="58595B"/>
                          </a:solidFill>
                          <a:effectLst/>
                          <a:uLnTx/>
                          <a:uFillTx/>
                          <a:latin typeface="Segoe UI"/>
                          <a:ea typeface="+mn-ea"/>
                          <a:cs typeface="+mn-cs"/>
                        </a:rPr>
                        <a:t>Tapered</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extLst>
                  <a:ext uri="{0D108BD9-81ED-4DB2-BD59-A6C34878D82A}">
                    <a16:rowId xmlns:a16="http://schemas.microsoft.com/office/drawing/2014/main" val="4088534641"/>
                  </a:ext>
                </a:extLst>
              </a:tr>
              <a:tr h="147625">
                <a:tc>
                  <a:txBody>
                    <a:bodyPr/>
                    <a:lstStyle/>
                    <a:p>
                      <a:pPr algn="ctr"/>
                      <a:r>
                        <a:rPr lang="it-IT" sz="1000" dirty="0"/>
                        <a:t>7</a:t>
                      </a:r>
                      <a:r>
                        <a:rPr lang="en-US" sz="1000" dirty="0"/>
                        <a:t>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22 v16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2%</a:t>
                      </a:r>
                      <a:endParaRPr kumimoji="0" lang="en-US" sz="10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5A T&amp;B</a:t>
                      </a:r>
                      <a:endParaRPr kumimoji="0" lang="en-US" sz="10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20nm</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err="1">
                          <a:ln>
                            <a:noFill/>
                          </a:ln>
                          <a:solidFill>
                            <a:srgbClr val="58595B"/>
                          </a:solidFill>
                          <a:effectLst/>
                          <a:uLnTx/>
                          <a:uFillTx/>
                          <a:latin typeface="Segoe UI"/>
                          <a:ea typeface="+mn-ea"/>
                          <a:cs typeface="+mn-cs"/>
                        </a:rPr>
                        <a:t>Straight</a:t>
                      </a:r>
                      <a:r>
                        <a:rPr kumimoji="0" lang="it-IT" sz="1000" b="0" i="0" u="none" strike="noStrike" kern="1200" cap="none" spc="0" normalizeH="0" baseline="0" noProof="0" dirty="0">
                          <a:ln>
                            <a:noFill/>
                          </a:ln>
                          <a:solidFill>
                            <a:srgbClr val="58595B"/>
                          </a:solidFill>
                          <a:effectLst/>
                          <a:uLnTx/>
                          <a:uFillTx/>
                          <a:latin typeface="Segoe UI"/>
                          <a:ea typeface="+mn-ea"/>
                          <a:cs typeface="+mn-cs"/>
                        </a:rPr>
                        <a:t> CD-</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extLst>
                  <a:ext uri="{0D108BD9-81ED-4DB2-BD59-A6C34878D82A}">
                    <a16:rowId xmlns:a16="http://schemas.microsoft.com/office/drawing/2014/main" val="3612887650"/>
                  </a:ext>
                </a:extLst>
              </a:tr>
              <a:tr h="147625">
                <a:tc>
                  <a:txBody>
                    <a:bodyPr/>
                    <a:lstStyle/>
                    <a:p>
                      <a:pPr algn="ctr"/>
                      <a:r>
                        <a:rPr lang="it-IT" sz="1000" dirty="0"/>
                        <a:t>8</a:t>
                      </a:r>
                      <a:r>
                        <a:rPr lang="en-US" sz="1000" dirty="0"/>
                        <a:t>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mn-lt"/>
                          <a:ea typeface="+mn-ea"/>
                          <a:cs typeface="+mn-cs"/>
                        </a:rPr>
                        <a:t>22 v16</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2%</a:t>
                      </a:r>
                      <a:endParaRPr kumimoji="0" lang="en-US" sz="10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5A T&amp;B</a:t>
                      </a:r>
                      <a:endParaRPr kumimoji="0" lang="en-US" sz="10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20nm</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Tapered CD-</a:t>
                      </a:r>
                    </a:p>
                  </a:txBody>
                  <a:tcPr anchor="ctr"/>
                </a:tc>
                <a:extLst>
                  <a:ext uri="{0D108BD9-81ED-4DB2-BD59-A6C34878D82A}">
                    <a16:rowId xmlns:a16="http://schemas.microsoft.com/office/drawing/2014/main" val="2695116700"/>
                  </a:ext>
                </a:extLst>
              </a:tr>
            </a:tbl>
          </a:graphicData>
        </a:graphic>
      </p:graphicFrame>
      <p:pic>
        <p:nvPicPr>
          <p:cNvPr id="47" name="Picture 46"/>
          <p:cNvPicPr>
            <a:picLocks noChangeAspect="1"/>
          </p:cNvPicPr>
          <p:nvPr/>
        </p:nvPicPr>
        <p:blipFill rotWithShape="1">
          <a:blip r:embed="rId2">
            <a:extLst>
              <a:ext uri="{28A0092B-C50C-407E-A947-70E740481C1C}">
                <a14:useLocalDpi xmlns:a14="http://schemas.microsoft.com/office/drawing/2010/main" val="0"/>
              </a:ext>
            </a:extLst>
          </a:blip>
          <a:srcRect l="7603" t="6688" r="9027" b="5383"/>
          <a:stretch/>
        </p:blipFill>
        <p:spPr>
          <a:xfrm>
            <a:off x="6079925" y="0"/>
            <a:ext cx="6048633" cy="3317458"/>
          </a:xfrm>
          <a:prstGeom prst="rect">
            <a:avLst/>
          </a:prstGeom>
        </p:spPr>
      </p:pic>
      <p:pic>
        <p:nvPicPr>
          <p:cNvPr id="49" name="Picture 48"/>
          <p:cNvPicPr>
            <a:picLocks noChangeAspect="1"/>
          </p:cNvPicPr>
          <p:nvPr/>
        </p:nvPicPr>
        <p:blipFill rotWithShape="1">
          <a:blip r:embed="rId3">
            <a:extLst>
              <a:ext uri="{28A0092B-C50C-407E-A947-70E740481C1C}">
                <a14:useLocalDpi xmlns:a14="http://schemas.microsoft.com/office/drawing/2010/main" val="0"/>
              </a:ext>
            </a:extLst>
          </a:blip>
          <a:srcRect l="7919" t="7096" r="9259" b="5121"/>
          <a:stretch/>
        </p:blipFill>
        <p:spPr>
          <a:xfrm>
            <a:off x="6224368" y="3465177"/>
            <a:ext cx="5904190" cy="3311954"/>
          </a:xfrm>
          <a:prstGeom prst="rect">
            <a:avLst/>
          </a:prstGeom>
        </p:spPr>
      </p:pic>
      <p:sp>
        <p:nvSpPr>
          <p:cNvPr id="43" name="TextBox 42"/>
          <p:cNvSpPr txBox="1"/>
          <p:nvPr/>
        </p:nvSpPr>
        <p:spPr>
          <a:xfrm>
            <a:off x="7928004" y="3406724"/>
            <a:ext cx="2860078" cy="369332"/>
          </a:xfrm>
          <a:prstGeom prst="rect">
            <a:avLst/>
          </a:prstGeom>
          <a:solidFill>
            <a:schemeClr val="bg1"/>
          </a:solidFill>
          <a:ln>
            <a:solidFill>
              <a:schemeClr val="tx2"/>
            </a:solidFill>
          </a:ln>
        </p:spPr>
        <p:txBody>
          <a:bodyPr wrap="none" rtlCol="0">
            <a:spAutoFit/>
          </a:bodyPr>
          <a:lstStyle/>
          <a:p>
            <a:r>
              <a:rPr lang="en-US" b="1" dirty="0" err="1"/>
              <a:t>Vt</a:t>
            </a:r>
            <a:r>
              <a:rPr lang="en-US" b="1" dirty="0"/>
              <a:t> shift 1k</a:t>
            </a:r>
            <a:r>
              <a:rPr lang="en-US" b="1" dirty="0">
                <a:sym typeface="Wingdings" panose="05000000000000000000" pitchFamily="2" charset="2"/>
              </a:rPr>
              <a:t></a:t>
            </a:r>
            <a:r>
              <a:rPr lang="en-US" b="1" dirty="0"/>
              <a:t>128k cycles </a:t>
            </a:r>
          </a:p>
        </p:txBody>
      </p:sp>
      <p:sp>
        <p:nvSpPr>
          <p:cNvPr id="7" name="TextBox 6"/>
          <p:cNvSpPr txBox="1"/>
          <p:nvPr/>
        </p:nvSpPr>
        <p:spPr>
          <a:xfrm>
            <a:off x="6964268" y="3591390"/>
            <a:ext cx="633507" cy="369332"/>
          </a:xfrm>
          <a:prstGeom prst="rect">
            <a:avLst/>
          </a:prstGeom>
          <a:noFill/>
        </p:spPr>
        <p:txBody>
          <a:bodyPr wrap="none" rtlCol="0">
            <a:spAutoFit/>
          </a:bodyPr>
          <a:lstStyle/>
          <a:p>
            <a:r>
              <a:rPr lang="en-US" dirty="0"/>
              <a:t>SET</a:t>
            </a:r>
          </a:p>
        </p:txBody>
      </p:sp>
      <p:sp>
        <p:nvSpPr>
          <p:cNvPr id="8" name="TextBox 7"/>
          <p:cNvSpPr txBox="1"/>
          <p:nvPr/>
        </p:nvSpPr>
        <p:spPr>
          <a:xfrm>
            <a:off x="10807826" y="3591390"/>
            <a:ext cx="954107" cy="369332"/>
          </a:xfrm>
          <a:prstGeom prst="rect">
            <a:avLst/>
          </a:prstGeom>
          <a:noFill/>
        </p:spPr>
        <p:txBody>
          <a:bodyPr wrap="none" rtlCol="0">
            <a:spAutoFit/>
          </a:bodyPr>
          <a:lstStyle/>
          <a:p>
            <a:r>
              <a:rPr lang="en-US" dirty="0"/>
              <a:t>RESET</a:t>
            </a:r>
          </a:p>
        </p:txBody>
      </p:sp>
      <p:sp>
        <p:nvSpPr>
          <p:cNvPr id="50" name="TextBox 49"/>
          <p:cNvSpPr txBox="1"/>
          <p:nvPr/>
        </p:nvSpPr>
        <p:spPr>
          <a:xfrm rot="16200000">
            <a:off x="5344306" y="1374297"/>
            <a:ext cx="1223412" cy="369332"/>
          </a:xfrm>
          <a:prstGeom prst="rect">
            <a:avLst/>
          </a:prstGeom>
          <a:noFill/>
        </p:spPr>
        <p:txBody>
          <a:bodyPr wrap="none" rtlCol="0">
            <a:spAutoFit/>
          </a:bodyPr>
          <a:lstStyle/>
          <a:p>
            <a:r>
              <a:rPr lang="en-US" dirty="0"/>
              <a:t>Median </a:t>
            </a:r>
            <a:r>
              <a:rPr lang="en-US" dirty="0" err="1"/>
              <a:t>Vt</a:t>
            </a:r>
            <a:endParaRPr lang="en-US" dirty="0"/>
          </a:p>
        </p:txBody>
      </p:sp>
      <p:sp>
        <p:nvSpPr>
          <p:cNvPr id="51" name="TextBox 50"/>
          <p:cNvSpPr txBox="1"/>
          <p:nvPr/>
        </p:nvSpPr>
        <p:spPr>
          <a:xfrm>
            <a:off x="7281021" y="1134088"/>
            <a:ext cx="1133644" cy="369332"/>
          </a:xfrm>
          <a:prstGeom prst="rect">
            <a:avLst/>
          </a:prstGeom>
          <a:noFill/>
        </p:spPr>
        <p:txBody>
          <a:bodyPr wrap="none" rtlCol="0">
            <a:spAutoFit/>
          </a:bodyPr>
          <a:lstStyle/>
          <a:p>
            <a:r>
              <a:rPr lang="en-US" dirty="0"/>
              <a:t>1k cycles</a:t>
            </a:r>
          </a:p>
        </p:txBody>
      </p:sp>
      <p:sp>
        <p:nvSpPr>
          <p:cNvPr id="52" name="TextBox 51"/>
          <p:cNvSpPr txBox="1"/>
          <p:nvPr/>
        </p:nvSpPr>
        <p:spPr>
          <a:xfrm>
            <a:off x="10023548" y="1134088"/>
            <a:ext cx="1390124" cy="369332"/>
          </a:xfrm>
          <a:prstGeom prst="rect">
            <a:avLst/>
          </a:prstGeom>
          <a:noFill/>
        </p:spPr>
        <p:txBody>
          <a:bodyPr wrap="none" rtlCol="0">
            <a:spAutoFit/>
          </a:bodyPr>
          <a:lstStyle/>
          <a:p>
            <a:r>
              <a:rPr lang="en-US" dirty="0"/>
              <a:t>128k cycles</a:t>
            </a:r>
          </a:p>
        </p:txBody>
      </p:sp>
      <p:sp>
        <p:nvSpPr>
          <p:cNvPr id="9" name="TextBox 8"/>
          <p:cNvSpPr txBox="1"/>
          <p:nvPr/>
        </p:nvSpPr>
        <p:spPr>
          <a:xfrm>
            <a:off x="6611365" y="3071901"/>
            <a:ext cx="255839" cy="246221"/>
          </a:xfrm>
          <a:prstGeom prst="rect">
            <a:avLst/>
          </a:prstGeom>
          <a:solidFill>
            <a:srgbClr val="FFFF00"/>
          </a:solidFill>
        </p:spPr>
        <p:txBody>
          <a:bodyPr wrap="none" lIns="45720" rIns="45720" rtlCol="0">
            <a:spAutoFit/>
          </a:bodyPr>
          <a:lstStyle/>
          <a:p>
            <a:r>
              <a:rPr lang="en-US" sz="1000" b="1" dirty="0"/>
              <a:t>1C</a:t>
            </a:r>
          </a:p>
        </p:txBody>
      </p:sp>
      <p:sp>
        <p:nvSpPr>
          <p:cNvPr id="53" name="TextBox 52"/>
          <p:cNvSpPr txBox="1"/>
          <p:nvPr/>
        </p:nvSpPr>
        <p:spPr>
          <a:xfrm>
            <a:off x="6951911" y="3071901"/>
            <a:ext cx="247825" cy="246221"/>
          </a:xfrm>
          <a:prstGeom prst="rect">
            <a:avLst/>
          </a:prstGeom>
          <a:solidFill>
            <a:srgbClr val="FFFF00"/>
          </a:solidFill>
        </p:spPr>
        <p:txBody>
          <a:bodyPr wrap="none" lIns="45720" rIns="45720" rtlCol="0">
            <a:spAutoFit/>
          </a:bodyPr>
          <a:lstStyle/>
          <a:p>
            <a:r>
              <a:rPr lang="en-US" sz="1000" b="1" dirty="0"/>
              <a:t>2E</a:t>
            </a:r>
          </a:p>
        </p:txBody>
      </p:sp>
      <p:sp>
        <p:nvSpPr>
          <p:cNvPr id="54" name="TextBox 53"/>
          <p:cNvSpPr txBox="1"/>
          <p:nvPr/>
        </p:nvSpPr>
        <p:spPr>
          <a:xfrm>
            <a:off x="7274731" y="3071901"/>
            <a:ext cx="247825" cy="246221"/>
          </a:xfrm>
          <a:prstGeom prst="rect">
            <a:avLst/>
          </a:prstGeom>
          <a:solidFill>
            <a:srgbClr val="FFFF00"/>
          </a:solidFill>
        </p:spPr>
        <p:txBody>
          <a:bodyPr wrap="none" lIns="45720" rIns="45720" rtlCol="0">
            <a:spAutoFit/>
          </a:bodyPr>
          <a:lstStyle/>
          <a:p>
            <a:r>
              <a:rPr lang="en-US" sz="1000" b="1" dirty="0"/>
              <a:t>3E</a:t>
            </a:r>
          </a:p>
        </p:txBody>
      </p:sp>
      <p:sp>
        <p:nvSpPr>
          <p:cNvPr id="55" name="TextBox 54"/>
          <p:cNvSpPr txBox="1"/>
          <p:nvPr/>
        </p:nvSpPr>
        <p:spPr>
          <a:xfrm>
            <a:off x="7583310" y="3071901"/>
            <a:ext cx="247825" cy="246221"/>
          </a:xfrm>
          <a:prstGeom prst="rect">
            <a:avLst/>
          </a:prstGeom>
          <a:solidFill>
            <a:srgbClr val="FFFF00"/>
          </a:solidFill>
        </p:spPr>
        <p:txBody>
          <a:bodyPr wrap="none" lIns="45720" rIns="45720" rtlCol="0">
            <a:spAutoFit/>
          </a:bodyPr>
          <a:lstStyle/>
          <a:p>
            <a:r>
              <a:rPr lang="en-US" sz="1000" b="1" dirty="0"/>
              <a:t>4E</a:t>
            </a:r>
          </a:p>
        </p:txBody>
      </p:sp>
      <p:sp>
        <p:nvSpPr>
          <p:cNvPr id="56" name="TextBox 55"/>
          <p:cNvSpPr txBox="1"/>
          <p:nvPr/>
        </p:nvSpPr>
        <p:spPr>
          <a:xfrm>
            <a:off x="7877513" y="3071901"/>
            <a:ext cx="247825" cy="246221"/>
          </a:xfrm>
          <a:prstGeom prst="rect">
            <a:avLst/>
          </a:prstGeom>
          <a:solidFill>
            <a:srgbClr val="FFFF00"/>
          </a:solidFill>
        </p:spPr>
        <p:txBody>
          <a:bodyPr wrap="none" lIns="45720" rIns="45720" rtlCol="0">
            <a:spAutoFit/>
          </a:bodyPr>
          <a:lstStyle/>
          <a:p>
            <a:r>
              <a:rPr lang="en-US" sz="1000" b="1" dirty="0"/>
              <a:t>5E</a:t>
            </a:r>
          </a:p>
        </p:txBody>
      </p:sp>
      <p:sp>
        <p:nvSpPr>
          <p:cNvPr id="57" name="TextBox 56"/>
          <p:cNvSpPr txBox="1"/>
          <p:nvPr/>
        </p:nvSpPr>
        <p:spPr>
          <a:xfrm>
            <a:off x="8171716" y="3071901"/>
            <a:ext cx="247825" cy="246221"/>
          </a:xfrm>
          <a:prstGeom prst="rect">
            <a:avLst/>
          </a:prstGeom>
          <a:solidFill>
            <a:srgbClr val="FFFF00"/>
          </a:solidFill>
        </p:spPr>
        <p:txBody>
          <a:bodyPr wrap="none" lIns="45720" rIns="45720" rtlCol="0">
            <a:spAutoFit/>
          </a:bodyPr>
          <a:lstStyle/>
          <a:p>
            <a:r>
              <a:rPr lang="en-US" sz="1000" b="1" dirty="0"/>
              <a:t>6E</a:t>
            </a:r>
          </a:p>
        </p:txBody>
      </p:sp>
      <p:sp>
        <p:nvSpPr>
          <p:cNvPr id="58" name="TextBox 57"/>
          <p:cNvSpPr txBox="1"/>
          <p:nvPr/>
        </p:nvSpPr>
        <p:spPr>
          <a:xfrm>
            <a:off x="8502721" y="3071901"/>
            <a:ext cx="247825" cy="246221"/>
          </a:xfrm>
          <a:prstGeom prst="rect">
            <a:avLst/>
          </a:prstGeom>
          <a:solidFill>
            <a:srgbClr val="FFFF00"/>
          </a:solidFill>
        </p:spPr>
        <p:txBody>
          <a:bodyPr wrap="none" lIns="45720" rIns="45720" rtlCol="0">
            <a:spAutoFit/>
          </a:bodyPr>
          <a:lstStyle/>
          <a:p>
            <a:r>
              <a:rPr lang="en-US" sz="1000" b="1" dirty="0"/>
              <a:t>7E</a:t>
            </a:r>
          </a:p>
        </p:txBody>
      </p:sp>
      <p:sp>
        <p:nvSpPr>
          <p:cNvPr id="59" name="TextBox 58"/>
          <p:cNvSpPr txBox="1"/>
          <p:nvPr/>
        </p:nvSpPr>
        <p:spPr>
          <a:xfrm>
            <a:off x="8833726" y="3071901"/>
            <a:ext cx="247825" cy="246221"/>
          </a:xfrm>
          <a:prstGeom prst="rect">
            <a:avLst/>
          </a:prstGeom>
          <a:solidFill>
            <a:srgbClr val="FFFF00"/>
          </a:solidFill>
        </p:spPr>
        <p:txBody>
          <a:bodyPr wrap="none" lIns="45720" rIns="45720" rtlCol="0">
            <a:spAutoFit/>
          </a:bodyPr>
          <a:lstStyle/>
          <a:p>
            <a:r>
              <a:rPr lang="en-US" sz="1000" b="1" dirty="0"/>
              <a:t>8E</a:t>
            </a:r>
          </a:p>
        </p:txBody>
      </p:sp>
      <p:sp>
        <p:nvSpPr>
          <p:cNvPr id="60" name="TextBox 59"/>
          <p:cNvSpPr txBox="1"/>
          <p:nvPr/>
        </p:nvSpPr>
        <p:spPr>
          <a:xfrm>
            <a:off x="9414179" y="3071901"/>
            <a:ext cx="255839" cy="246221"/>
          </a:xfrm>
          <a:prstGeom prst="rect">
            <a:avLst/>
          </a:prstGeom>
          <a:solidFill>
            <a:srgbClr val="FFFF00"/>
          </a:solidFill>
        </p:spPr>
        <p:txBody>
          <a:bodyPr wrap="none" lIns="45720" rIns="45720" rtlCol="0">
            <a:spAutoFit/>
          </a:bodyPr>
          <a:lstStyle/>
          <a:p>
            <a:r>
              <a:rPr lang="en-US" sz="1000" b="1" dirty="0"/>
              <a:t>1C</a:t>
            </a:r>
          </a:p>
        </p:txBody>
      </p:sp>
      <p:sp>
        <p:nvSpPr>
          <p:cNvPr id="61" name="TextBox 60"/>
          <p:cNvSpPr txBox="1"/>
          <p:nvPr/>
        </p:nvSpPr>
        <p:spPr>
          <a:xfrm>
            <a:off x="9754725" y="3071901"/>
            <a:ext cx="247825" cy="246221"/>
          </a:xfrm>
          <a:prstGeom prst="rect">
            <a:avLst/>
          </a:prstGeom>
          <a:solidFill>
            <a:srgbClr val="FFFF00"/>
          </a:solidFill>
        </p:spPr>
        <p:txBody>
          <a:bodyPr wrap="none" lIns="45720" rIns="45720" rtlCol="0">
            <a:spAutoFit/>
          </a:bodyPr>
          <a:lstStyle/>
          <a:p>
            <a:r>
              <a:rPr lang="en-US" sz="1000" b="1" dirty="0"/>
              <a:t>2E</a:t>
            </a:r>
          </a:p>
        </p:txBody>
      </p:sp>
      <p:sp>
        <p:nvSpPr>
          <p:cNvPr id="62" name="TextBox 61"/>
          <p:cNvSpPr txBox="1"/>
          <p:nvPr/>
        </p:nvSpPr>
        <p:spPr>
          <a:xfrm>
            <a:off x="10077545" y="3071901"/>
            <a:ext cx="247825" cy="246221"/>
          </a:xfrm>
          <a:prstGeom prst="rect">
            <a:avLst/>
          </a:prstGeom>
          <a:solidFill>
            <a:srgbClr val="FFFF00"/>
          </a:solidFill>
        </p:spPr>
        <p:txBody>
          <a:bodyPr wrap="none" lIns="45720" rIns="45720" rtlCol="0">
            <a:spAutoFit/>
          </a:bodyPr>
          <a:lstStyle/>
          <a:p>
            <a:r>
              <a:rPr lang="en-US" sz="1000" b="1" dirty="0"/>
              <a:t>3E</a:t>
            </a:r>
          </a:p>
        </p:txBody>
      </p:sp>
      <p:sp>
        <p:nvSpPr>
          <p:cNvPr id="63" name="TextBox 62"/>
          <p:cNvSpPr txBox="1"/>
          <p:nvPr/>
        </p:nvSpPr>
        <p:spPr>
          <a:xfrm>
            <a:off x="10386124" y="3071901"/>
            <a:ext cx="247825" cy="246221"/>
          </a:xfrm>
          <a:prstGeom prst="rect">
            <a:avLst/>
          </a:prstGeom>
          <a:solidFill>
            <a:srgbClr val="FFFF00"/>
          </a:solidFill>
        </p:spPr>
        <p:txBody>
          <a:bodyPr wrap="none" lIns="45720" rIns="45720" rtlCol="0">
            <a:spAutoFit/>
          </a:bodyPr>
          <a:lstStyle/>
          <a:p>
            <a:r>
              <a:rPr lang="en-US" sz="1000" b="1" dirty="0"/>
              <a:t>4E</a:t>
            </a:r>
          </a:p>
        </p:txBody>
      </p:sp>
      <p:sp>
        <p:nvSpPr>
          <p:cNvPr id="64" name="TextBox 63"/>
          <p:cNvSpPr txBox="1"/>
          <p:nvPr/>
        </p:nvSpPr>
        <p:spPr>
          <a:xfrm>
            <a:off x="10680327" y="3071901"/>
            <a:ext cx="247825" cy="246221"/>
          </a:xfrm>
          <a:prstGeom prst="rect">
            <a:avLst/>
          </a:prstGeom>
          <a:solidFill>
            <a:srgbClr val="FFFF00"/>
          </a:solidFill>
        </p:spPr>
        <p:txBody>
          <a:bodyPr wrap="none" lIns="45720" rIns="45720" rtlCol="0">
            <a:spAutoFit/>
          </a:bodyPr>
          <a:lstStyle/>
          <a:p>
            <a:r>
              <a:rPr lang="en-US" sz="1000" b="1" dirty="0"/>
              <a:t>5E</a:t>
            </a:r>
          </a:p>
        </p:txBody>
      </p:sp>
      <p:sp>
        <p:nvSpPr>
          <p:cNvPr id="65" name="TextBox 64"/>
          <p:cNvSpPr txBox="1"/>
          <p:nvPr/>
        </p:nvSpPr>
        <p:spPr>
          <a:xfrm>
            <a:off x="10974530" y="3071901"/>
            <a:ext cx="247825" cy="246221"/>
          </a:xfrm>
          <a:prstGeom prst="rect">
            <a:avLst/>
          </a:prstGeom>
          <a:solidFill>
            <a:srgbClr val="FFFF00"/>
          </a:solidFill>
        </p:spPr>
        <p:txBody>
          <a:bodyPr wrap="none" lIns="45720" rIns="45720" rtlCol="0">
            <a:spAutoFit/>
          </a:bodyPr>
          <a:lstStyle/>
          <a:p>
            <a:r>
              <a:rPr lang="en-US" sz="1000" b="1" dirty="0"/>
              <a:t>6E</a:t>
            </a:r>
          </a:p>
        </p:txBody>
      </p:sp>
      <p:sp>
        <p:nvSpPr>
          <p:cNvPr id="66" name="TextBox 65"/>
          <p:cNvSpPr txBox="1"/>
          <p:nvPr/>
        </p:nvSpPr>
        <p:spPr>
          <a:xfrm>
            <a:off x="11305535" y="3071901"/>
            <a:ext cx="247825" cy="246221"/>
          </a:xfrm>
          <a:prstGeom prst="rect">
            <a:avLst/>
          </a:prstGeom>
          <a:solidFill>
            <a:srgbClr val="FFFF00"/>
          </a:solidFill>
        </p:spPr>
        <p:txBody>
          <a:bodyPr wrap="none" lIns="45720" rIns="45720" rtlCol="0">
            <a:spAutoFit/>
          </a:bodyPr>
          <a:lstStyle/>
          <a:p>
            <a:r>
              <a:rPr lang="en-US" sz="1000" b="1" dirty="0"/>
              <a:t>7E</a:t>
            </a:r>
          </a:p>
        </p:txBody>
      </p:sp>
      <p:sp>
        <p:nvSpPr>
          <p:cNvPr id="67" name="TextBox 66"/>
          <p:cNvSpPr txBox="1"/>
          <p:nvPr/>
        </p:nvSpPr>
        <p:spPr>
          <a:xfrm>
            <a:off x="11636540" y="3071901"/>
            <a:ext cx="247825" cy="246221"/>
          </a:xfrm>
          <a:prstGeom prst="rect">
            <a:avLst/>
          </a:prstGeom>
          <a:solidFill>
            <a:srgbClr val="FFFF00"/>
          </a:solidFill>
        </p:spPr>
        <p:txBody>
          <a:bodyPr wrap="none" lIns="45720" rIns="45720" rtlCol="0">
            <a:spAutoFit/>
          </a:bodyPr>
          <a:lstStyle/>
          <a:p>
            <a:r>
              <a:rPr lang="en-US" sz="1000" b="1" dirty="0"/>
              <a:t>8E</a:t>
            </a:r>
          </a:p>
        </p:txBody>
      </p:sp>
      <p:sp>
        <p:nvSpPr>
          <p:cNvPr id="68" name="TextBox 67"/>
          <p:cNvSpPr txBox="1"/>
          <p:nvPr/>
        </p:nvSpPr>
        <p:spPr>
          <a:xfrm>
            <a:off x="6735277" y="6543267"/>
            <a:ext cx="255839" cy="246221"/>
          </a:xfrm>
          <a:prstGeom prst="rect">
            <a:avLst/>
          </a:prstGeom>
          <a:solidFill>
            <a:srgbClr val="FFFF00"/>
          </a:solidFill>
        </p:spPr>
        <p:txBody>
          <a:bodyPr wrap="none" lIns="45720" rIns="45720" rtlCol="0">
            <a:spAutoFit/>
          </a:bodyPr>
          <a:lstStyle/>
          <a:p>
            <a:r>
              <a:rPr lang="en-US" sz="1000" b="1" dirty="0"/>
              <a:t>1C</a:t>
            </a:r>
          </a:p>
        </p:txBody>
      </p:sp>
      <p:sp>
        <p:nvSpPr>
          <p:cNvPr id="69" name="TextBox 68"/>
          <p:cNvSpPr txBox="1"/>
          <p:nvPr/>
        </p:nvSpPr>
        <p:spPr>
          <a:xfrm>
            <a:off x="7063466" y="6543267"/>
            <a:ext cx="247825" cy="246221"/>
          </a:xfrm>
          <a:prstGeom prst="rect">
            <a:avLst/>
          </a:prstGeom>
          <a:solidFill>
            <a:srgbClr val="FFFF00"/>
          </a:solidFill>
        </p:spPr>
        <p:txBody>
          <a:bodyPr wrap="none" lIns="45720" rIns="45720" rtlCol="0">
            <a:spAutoFit/>
          </a:bodyPr>
          <a:lstStyle/>
          <a:p>
            <a:r>
              <a:rPr lang="en-US" sz="1000" b="1" dirty="0"/>
              <a:t>2E</a:t>
            </a:r>
          </a:p>
        </p:txBody>
      </p:sp>
      <p:sp>
        <p:nvSpPr>
          <p:cNvPr id="70" name="TextBox 69"/>
          <p:cNvSpPr txBox="1"/>
          <p:nvPr/>
        </p:nvSpPr>
        <p:spPr>
          <a:xfrm>
            <a:off x="7373929" y="6543267"/>
            <a:ext cx="247825" cy="246221"/>
          </a:xfrm>
          <a:prstGeom prst="rect">
            <a:avLst/>
          </a:prstGeom>
          <a:solidFill>
            <a:srgbClr val="FFFF00"/>
          </a:solidFill>
        </p:spPr>
        <p:txBody>
          <a:bodyPr wrap="none" lIns="45720" rIns="45720" rtlCol="0">
            <a:spAutoFit/>
          </a:bodyPr>
          <a:lstStyle/>
          <a:p>
            <a:r>
              <a:rPr lang="en-US" sz="1000" b="1" dirty="0"/>
              <a:t>3E</a:t>
            </a:r>
          </a:p>
        </p:txBody>
      </p:sp>
      <p:sp>
        <p:nvSpPr>
          <p:cNvPr id="71" name="TextBox 70"/>
          <p:cNvSpPr txBox="1"/>
          <p:nvPr/>
        </p:nvSpPr>
        <p:spPr>
          <a:xfrm>
            <a:off x="7670151" y="6543267"/>
            <a:ext cx="247825" cy="246221"/>
          </a:xfrm>
          <a:prstGeom prst="rect">
            <a:avLst/>
          </a:prstGeom>
          <a:solidFill>
            <a:srgbClr val="FFFF00"/>
          </a:solidFill>
        </p:spPr>
        <p:txBody>
          <a:bodyPr wrap="none" lIns="45720" rIns="45720" rtlCol="0">
            <a:spAutoFit/>
          </a:bodyPr>
          <a:lstStyle/>
          <a:p>
            <a:r>
              <a:rPr lang="en-US" sz="1000" b="1" dirty="0"/>
              <a:t>4E</a:t>
            </a:r>
          </a:p>
        </p:txBody>
      </p:sp>
      <p:sp>
        <p:nvSpPr>
          <p:cNvPr id="72" name="TextBox 71"/>
          <p:cNvSpPr txBox="1"/>
          <p:nvPr/>
        </p:nvSpPr>
        <p:spPr>
          <a:xfrm>
            <a:off x="7964354" y="6543267"/>
            <a:ext cx="247825" cy="246221"/>
          </a:xfrm>
          <a:prstGeom prst="rect">
            <a:avLst/>
          </a:prstGeom>
          <a:solidFill>
            <a:srgbClr val="FFFF00"/>
          </a:solidFill>
        </p:spPr>
        <p:txBody>
          <a:bodyPr wrap="none" lIns="45720" rIns="45720" rtlCol="0">
            <a:spAutoFit/>
          </a:bodyPr>
          <a:lstStyle/>
          <a:p>
            <a:r>
              <a:rPr lang="en-US" sz="1000" b="1" dirty="0"/>
              <a:t>5E</a:t>
            </a:r>
          </a:p>
        </p:txBody>
      </p:sp>
      <p:sp>
        <p:nvSpPr>
          <p:cNvPr id="73" name="TextBox 72"/>
          <p:cNvSpPr txBox="1"/>
          <p:nvPr/>
        </p:nvSpPr>
        <p:spPr>
          <a:xfrm>
            <a:off x="8258557" y="6543267"/>
            <a:ext cx="247825" cy="246221"/>
          </a:xfrm>
          <a:prstGeom prst="rect">
            <a:avLst/>
          </a:prstGeom>
          <a:solidFill>
            <a:srgbClr val="FFFF00"/>
          </a:solidFill>
        </p:spPr>
        <p:txBody>
          <a:bodyPr wrap="none" lIns="45720" rIns="45720" rtlCol="0">
            <a:spAutoFit/>
          </a:bodyPr>
          <a:lstStyle/>
          <a:p>
            <a:r>
              <a:rPr lang="en-US" sz="1000" b="1" dirty="0"/>
              <a:t>6E</a:t>
            </a:r>
          </a:p>
        </p:txBody>
      </p:sp>
      <p:sp>
        <p:nvSpPr>
          <p:cNvPr id="74" name="TextBox 73"/>
          <p:cNvSpPr txBox="1"/>
          <p:nvPr/>
        </p:nvSpPr>
        <p:spPr>
          <a:xfrm>
            <a:off x="8577205" y="6543267"/>
            <a:ext cx="247825" cy="246221"/>
          </a:xfrm>
          <a:prstGeom prst="rect">
            <a:avLst/>
          </a:prstGeom>
          <a:solidFill>
            <a:srgbClr val="FFFF00"/>
          </a:solidFill>
        </p:spPr>
        <p:txBody>
          <a:bodyPr wrap="none" lIns="45720" rIns="45720" rtlCol="0">
            <a:spAutoFit/>
          </a:bodyPr>
          <a:lstStyle/>
          <a:p>
            <a:r>
              <a:rPr lang="en-US" sz="1000" b="1" dirty="0"/>
              <a:t>7E</a:t>
            </a:r>
          </a:p>
        </p:txBody>
      </p:sp>
      <p:sp>
        <p:nvSpPr>
          <p:cNvPr id="75" name="TextBox 74"/>
          <p:cNvSpPr txBox="1"/>
          <p:nvPr/>
        </p:nvSpPr>
        <p:spPr>
          <a:xfrm>
            <a:off x="8895853" y="6543267"/>
            <a:ext cx="247825" cy="246221"/>
          </a:xfrm>
          <a:prstGeom prst="rect">
            <a:avLst/>
          </a:prstGeom>
          <a:solidFill>
            <a:srgbClr val="FFFF00"/>
          </a:solidFill>
        </p:spPr>
        <p:txBody>
          <a:bodyPr wrap="none" lIns="45720" rIns="45720" rtlCol="0">
            <a:spAutoFit/>
          </a:bodyPr>
          <a:lstStyle/>
          <a:p>
            <a:r>
              <a:rPr lang="en-US" sz="1000" b="1" dirty="0"/>
              <a:t>8E</a:t>
            </a:r>
          </a:p>
        </p:txBody>
      </p:sp>
      <p:sp>
        <p:nvSpPr>
          <p:cNvPr id="76" name="TextBox 75"/>
          <p:cNvSpPr txBox="1"/>
          <p:nvPr/>
        </p:nvSpPr>
        <p:spPr>
          <a:xfrm>
            <a:off x="9508329" y="6543267"/>
            <a:ext cx="255839" cy="246221"/>
          </a:xfrm>
          <a:prstGeom prst="rect">
            <a:avLst/>
          </a:prstGeom>
          <a:solidFill>
            <a:srgbClr val="FFFF00"/>
          </a:solidFill>
        </p:spPr>
        <p:txBody>
          <a:bodyPr wrap="none" lIns="45720" rIns="45720" rtlCol="0">
            <a:spAutoFit/>
          </a:bodyPr>
          <a:lstStyle/>
          <a:p>
            <a:r>
              <a:rPr lang="en-US" sz="1000" b="1" dirty="0"/>
              <a:t>1C</a:t>
            </a:r>
          </a:p>
        </p:txBody>
      </p:sp>
      <p:sp>
        <p:nvSpPr>
          <p:cNvPr id="77" name="TextBox 76"/>
          <p:cNvSpPr txBox="1"/>
          <p:nvPr/>
        </p:nvSpPr>
        <p:spPr>
          <a:xfrm>
            <a:off x="9836518" y="6543267"/>
            <a:ext cx="247825" cy="246221"/>
          </a:xfrm>
          <a:prstGeom prst="rect">
            <a:avLst/>
          </a:prstGeom>
          <a:solidFill>
            <a:srgbClr val="FFFF00"/>
          </a:solidFill>
        </p:spPr>
        <p:txBody>
          <a:bodyPr wrap="none" lIns="45720" rIns="45720" rtlCol="0">
            <a:spAutoFit/>
          </a:bodyPr>
          <a:lstStyle/>
          <a:p>
            <a:r>
              <a:rPr lang="en-US" sz="1000" b="1" dirty="0"/>
              <a:t>2E</a:t>
            </a:r>
          </a:p>
        </p:txBody>
      </p:sp>
      <p:sp>
        <p:nvSpPr>
          <p:cNvPr id="78" name="TextBox 77"/>
          <p:cNvSpPr txBox="1"/>
          <p:nvPr/>
        </p:nvSpPr>
        <p:spPr>
          <a:xfrm>
            <a:off x="10146981" y="6543267"/>
            <a:ext cx="247825" cy="246221"/>
          </a:xfrm>
          <a:prstGeom prst="rect">
            <a:avLst/>
          </a:prstGeom>
          <a:solidFill>
            <a:srgbClr val="FFFF00"/>
          </a:solidFill>
        </p:spPr>
        <p:txBody>
          <a:bodyPr wrap="none" lIns="45720" rIns="45720" rtlCol="0">
            <a:spAutoFit/>
          </a:bodyPr>
          <a:lstStyle/>
          <a:p>
            <a:r>
              <a:rPr lang="en-US" sz="1000" b="1" dirty="0"/>
              <a:t>3E</a:t>
            </a:r>
          </a:p>
        </p:txBody>
      </p:sp>
      <p:sp>
        <p:nvSpPr>
          <p:cNvPr id="79" name="TextBox 78"/>
          <p:cNvSpPr txBox="1"/>
          <p:nvPr/>
        </p:nvSpPr>
        <p:spPr>
          <a:xfrm>
            <a:off x="10443203" y="6543267"/>
            <a:ext cx="247825" cy="246221"/>
          </a:xfrm>
          <a:prstGeom prst="rect">
            <a:avLst/>
          </a:prstGeom>
          <a:solidFill>
            <a:srgbClr val="FFFF00"/>
          </a:solidFill>
        </p:spPr>
        <p:txBody>
          <a:bodyPr wrap="none" lIns="45720" rIns="45720" rtlCol="0">
            <a:spAutoFit/>
          </a:bodyPr>
          <a:lstStyle/>
          <a:p>
            <a:r>
              <a:rPr lang="en-US" sz="1000" b="1" dirty="0"/>
              <a:t>4E</a:t>
            </a:r>
          </a:p>
        </p:txBody>
      </p:sp>
      <p:sp>
        <p:nvSpPr>
          <p:cNvPr id="80" name="TextBox 79"/>
          <p:cNvSpPr txBox="1"/>
          <p:nvPr/>
        </p:nvSpPr>
        <p:spPr>
          <a:xfrm>
            <a:off x="10737406" y="6543267"/>
            <a:ext cx="247825" cy="246221"/>
          </a:xfrm>
          <a:prstGeom prst="rect">
            <a:avLst/>
          </a:prstGeom>
          <a:solidFill>
            <a:srgbClr val="FFFF00"/>
          </a:solidFill>
        </p:spPr>
        <p:txBody>
          <a:bodyPr wrap="none" lIns="45720" rIns="45720" rtlCol="0">
            <a:spAutoFit/>
          </a:bodyPr>
          <a:lstStyle/>
          <a:p>
            <a:r>
              <a:rPr lang="en-US" sz="1000" b="1" dirty="0"/>
              <a:t>5E</a:t>
            </a:r>
          </a:p>
        </p:txBody>
      </p:sp>
      <p:sp>
        <p:nvSpPr>
          <p:cNvPr id="81" name="TextBox 80"/>
          <p:cNvSpPr txBox="1"/>
          <p:nvPr/>
        </p:nvSpPr>
        <p:spPr>
          <a:xfrm>
            <a:off x="11031609" y="6543267"/>
            <a:ext cx="247825" cy="246221"/>
          </a:xfrm>
          <a:prstGeom prst="rect">
            <a:avLst/>
          </a:prstGeom>
          <a:solidFill>
            <a:srgbClr val="FFFF00"/>
          </a:solidFill>
        </p:spPr>
        <p:txBody>
          <a:bodyPr wrap="none" lIns="45720" rIns="45720" rtlCol="0">
            <a:spAutoFit/>
          </a:bodyPr>
          <a:lstStyle/>
          <a:p>
            <a:r>
              <a:rPr lang="en-US" sz="1000" b="1" dirty="0"/>
              <a:t>6E</a:t>
            </a:r>
          </a:p>
        </p:txBody>
      </p:sp>
      <p:sp>
        <p:nvSpPr>
          <p:cNvPr id="82" name="TextBox 81"/>
          <p:cNvSpPr txBox="1"/>
          <p:nvPr/>
        </p:nvSpPr>
        <p:spPr>
          <a:xfrm>
            <a:off x="11350257" y="6543267"/>
            <a:ext cx="247825" cy="246221"/>
          </a:xfrm>
          <a:prstGeom prst="rect">
            <a:avLst/>
          </a:prstGeom>
          <a:solidFill>
            <a:srgbClr val="FFFF00"/>
          </a:solidFill>
        </p:spPr>
        <p:txBody>
          <a:bodyPr wrap="none" lIns="45720" rIns="45720" rtlCol="0">
            <a:spAutoFit/>
          </a:bodyPr>
          <a:lstStyle/>
          <a:p>
            <a:r>
              <a:rPr lang="en-US" sz="1000" b="1" dirty="0"/>
              <a:t>7E</a:t>
            </a:r>
          </a:p>
        </p:txBody>
      </p:sp>
      <p:sp>
        <p:nvSpPr>
          <p:cNvPr id="83" name="TextBox 82"/>
          <p:cNvSpPr txBox="1"/>
          <p:nvPr/>
        </p:nvSpPr>
        <p:spPr>
          <a:xfrm>
            <a:off x="11668905" y="6543267"/>
            <a:ext cx="247825" cy="246221"/>
          </a:xfrm>
          <a:prstGeom prst="rect">
            <a:avLst/>
          </a:prstGeom>
          <a:solidFill>
            <a:srgbClr val="FFFF00"/>
          </a:solidFill>
        </p:spPr>
        <p:txBody>
          <a:bodyPr wrap="none" lIns="45720" rIns="45720" rtlCol="0">
            <a:spAutoFit/>
          </a:bodyPr>
          <a:lstStyle/>
          <a:p>
            <a:r>
              <a:rPr lang="en-US" sz="1000" b="1" dirty="0"/>
              <a:t>8E</a:t>
            </a:r>
          </a:p>
        </p:txBody>
      </p:sp>
    </p:spTree>
    <p:extLst>
      <p:ext uri="{BB962C8B-B14F-4D97-AF65-F5344CB8AC3E}">
        <p14:creationId xmlns:p14="http://schemas.microsoft.com/office/powerpoint/2010/main" val="4099927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6987" y="365126"/>
            <a:ext cx="10515600" cy="628788"/>
          </a:xfrm>
        </p:spPr>
        <p:txBody>
          <a:bodyPr/>
          <a:lstStyle/>
          <a:p>
            <a:r>
              <a:rPr lang="en-US" dirty="0"/>
              <a:t>Median drift 1us-10s @85C </a:t>
            </a:r>
            <a:br>
              <a:rPr lang="en-US" dirty="0"/>
            </a:br>
            <a:r>
              <a:rPr lang="en-US" dirty="0"/>
              <a:t>(128k cycles)</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6</a:t>
            </a:fld>
            <a:endParaRPr lang="en-US"/>
          </a:p>
        </p:txBody>
      </p:sp>
      <p:sp>
        <p:nvSpPr>
          <p:cNvPr id="63" name="TextBox 62"/>
          <p:cNvSpPr txBox="1"/>
          <p:nvPr/>
        </p:nvSpPr>
        <p:spPr>
          <a:xfrm>
            <a:off x="5181623" y="4536655"/>
            <a:ext cx="1467068" cy="646331"/>
          </a:xfrm>
          <a:prstGeom prst="rect">
            <a:avLst/>
          </a:prstGeom>
          <a:noFill/>
        </p:spPr>
        <p:txBody>
          <a:bodyPr wrap="none" rtlCol="0">
            <a:spAutoFit/>
          </a:bodyPr>
          <a:lstStyle/>
          <a:p>
            <a:r>
              <a:rPr lang="en-US" dirty="0"/>
              <a:t>Relative drift</a:t>
            </a:r>
          </a:p>
          <a:p>
            <a:r>
              <a:rPr lang="en-US" b="1" dirty="0">
                <a:solidFill>
                  <a:schemeClr val="accent1"/>
                </a:solidFill>
              </a:rPr>
              <a:t>SET</a:t>
            </a:r>
            <a:r>
              <a:rPr lang="en-US" b="1" dirty="0"/>
              <a:t>/</a:t>
            </a:r>
            <a:r>
              <a:rPr lang="en-US" b="1" dirty="0">
                <a:solidFill>
                  <a:srgbClr val="FF0000"/>
                </a:solidFill>
              </a:rPr>
              <a:t>RESET</a:t>
            </a:r>
          </a:p>
        </p:txBody>
      </p:sp>
      <p:sp>
        <p:nvSpPr>
          <p:cNvPr id="64" name="TextBox 63"/>
          <p:cNvSpPr txBox="1"/>
          <p:nvPr/>
        </p:nvSpPr>
        <p:spPr>
          <a:xfrm>
            <a:off x="200831" y="3886711"/>
            <a:ext cx="4883911" cy="1077218"/>
          </a:xfrm>
          <a:prstGeom prst="rect">
            <a:avLst/>
          </a:prstGeom>
          <a:noFill/>
        </p:spPr>
        <p:txBody>
          <a:bodyPr wrap="square" rtlCol="0">
            <a:spAutoFit/>
          </a:bodyPr>
          <a:lstStyle/>
          <a:p>
            <a:pPr marL="285750" indent="-285750">
              <a:buFont typeface="Arial" panose="020B0604020202020204" pitchFamily="34" charset="0"/>
              <a:buChar char="•"/>
            </a:pPr>
            <a:r>
              <a:rPr lang="en-US" sz="1600" dirty="0"/>
              <a:t>For no lamina groups drift is slightly higher</a:t>
            </a:r>
          </a:p>
          <a:p>
            <a:pPr marL="285750" indent="-285750">
              <a:buFont typeface="Arial" panose="020B0604020202020204" pitchFamily="34" charset="0"/>
              <a:buChar char="•"/>
            </a:pPr>
            <a:r>
              <a:rPr lang="en-US" sz="1600" dirty="0"/>
              <a:t>For the other 20nm W WL groups, drift is </a:t>
            </a:r>
            <a:r>
              <a:rPr lang="en-US" sz="1600" dirty="0" err="1"/>
              <a:t>slighty</a:t>
            </a:r>
            <a:r>
              <a:rPr lang="en-US" sz="1600" dirty="0"/>
              <a:t> lower then POR</a:t>
            </a:r>
          </a:p>
          <a:p>
            <a:pPr marL="285750" indent="-285750">
              <a:buFont typeface="Arial" panose="020B0604020202020204" pitchFamily="34" charset="0"/>
              <a:buChar char="•"/>
            </a:pPr>
            <a:r>
              <a:rPr lang="en-US" sz="1600" dirty="0"/>
              <a:t>Straight vs tapered profile @BL has higher drift</a:t>
            </a:r>
          </a:p>
        </p:txBody>
      </p:sp>
      <p:graphicFrame>
        <p:nvGraphicFramePr>
          <p:cNvPr id="62" name="Table 61"/>
          <p:cNvGraphicFramePr>
            <a:graphicFrameLocks noGrp="1"/>
          </p:cNvGraphicFramePr>
          <p:nvPr>
            <p:extLst>
              <p:ext uri="{D42A27DB-BD31-4B8C-83A1-F6EECF244321}">
                <p14:modId xmlns:p14="http://schemas.microsoft.com/office/powerpoint/2010/main" val="2942998242"/>
              </p:ext>
            </p:extLst>
          </p:nvPr>
        </p:nvGraphicFramePr>
        <p:xfrm>
          <a:off x="419100" y="1395287"/>
          <a:ext cx="4405630" cy="2194560"/>
        </p:xfrm>
        <a:graphic>
          <a:graphicData uri="http://schemas.openxmlformats.org/drawingml/2006/table">
            <a:tbl>
              <a:tblPr firstRow="1" bandRow="1">
                <a:tableStyleId>{5C22544A-7EE6-4342-B048-85BDC9FD1C3A}</a:tableStyleId>
              </a:tblPr>
              <a:tblGrid>
                <a:gridCol w="484505">
                  <a:extLst>
                    <a:ext uri="{9D8B030D-6E8A-4147-A177-3AD203B41FA5}">
                      <a16:colId xmlns:a16="http://schemas.microsoft.com/office/drawing/2014/main" val="20000"/>
                    </a:ext>
                  </a:extLst>
                </a:gridCol>
                <a:gridCol w="654368">
                  <a:extLst>
                    <a:ext uri="{9D8B030D-6E8A-4147-A177-3AD203B41FA5}">
                      <a16:colId xmlns:a16="http://schemas.microsoft.com/office/drawing/2014/main" val="20001"/>
                    </a:ext>
                  </a:extLst>
                </a:gridCol>
                <a:gridCol w="555942">
                  <a:extLst>
                    <a:ext uri="{9D8B030D-6E8A-4147-A177-3AD203B41FA5}">
                      <a16:colId xmlns:a16="http://schemas.microsoft.com/office/drawing/2014/main" val="20002"/>
                    </a:ext>
                  </a:extLst>
                </a:gridCol>
                <a:gridCol w="948055">
                  <a:extLst>
                    <a:ext uri="{9D8B030D-6E8A-4147-A177-3AD203B41FA5}">
                      <a16:colId xmlns:a16="http://schemas.microsoft.com/office/drawing/2014/main" val="91596857"/>
                    </a:ext>
                  </a:extLst>
                </a:gridCol>
                <a:gridCol w="832168">
                  <a:extLst>
                    <a:ext uri="{9D8B030D-6E8A-4147-A177-3AD203B41FA5}">
                      <a16:colId xmlns:a16="http://schemas.microsoft.com/office/drawing/2014/main" val="661927939"/>
                    </a:ext>
                  </a:extLst>
                </a:gridCol>
                <a:gridCol w="930592">
                  <a:extLst>
                    <a:ext uri="{9D8B030D-6E8A-4147-A177-3AD203B41FA5}">
                      <a16:colId xmlns:a16="http://schemas.microsoft.com/office/drawing/2014/main" val="1213100360"/>
                    </a:ext>
                  </a:extLst>
                </a:gridCol>
              </a:tblGrid>
              <a:tr h="147625">
                <a:tc>
                  <a:txBody>
                    <a:bodyPr/>
                    <a:lstStyle/>
                    <a:p>
                      <a:pPr algn="ctr"/>
                      <a:r>
                        <a:rPr lang="en-US" sz="1000" dirty="0"/>
                        <a:t>Trial</a:t>
                      </a:r>
                    </a:p>
                  </a:txBody>
                  <a:tcPr/>
                </a:tc>
                <a:tc>
                  <a:txBody>
                    <a:bodyPr/>
                    <a:lstStyle/>
                    <a:p>
                      <a:pPr algn="ctr"/>
                      <a:r>
                        <a:rPr lang="en-US" sz="1000" dirty="0"/>
                        <a:t>SD </a:t>
                      </a:r>
                      <a:r>
                        <a:rPr lang="en-US" sz="1000" dirty="0" err="1"/>
                        <a:t>thk</a:t>
                      </a:r>
                      <a:r>
                        <a:rPr lang="en-US" sz="1000" dirty="0"/>
                        <a:t>.</a:t>
                      </a:r>
                    </a:p>
                  </a:txBody>
                  <a:tcPr/>
                </a:tc>
                <a:tc>
                  <a:txBody>
                    <a:bodyPr/>
                    <a:lstStyle/>
                    <a:p>
                      <a:pPr algn="ctr"/>
                      <a:r>
                        <a:rPr lang="it-IT" sz="1000" dirty="0"/>
                        <a:t>In</a:t>
                      </a:r>
                      <a:r>
                        <a:rPr lang="it-IT" sz="1000" baseline="0" dirty="0"/>
                        <a:t> - %</a:t>
                      </a:r>
                      <a:endParaRPr lang="en-US" sz="1000" dirty="0"/>
                    </a:p>
                  </a:txBody>
                  <a:tcPr/>
                </a:tc>
                <a:tc>
                  <a:txBody>
                    <a:bodyPr/>
                    <a:lstStyle/>
                    <a:p>
                      <a:pPr algn="ctr"/>
                      <a:r>
                        <a:rPr lang="it-IT" sz="1000" dirty="0" err="1"/>
                        <a:t>AlOx</a:t>
                      </a:r>
                      <a:r>
                        <a:rPr lang="it-IT" sz="1000" baseline="0" dirty="0"/>
                        <a:t> lamina</a:t>
                      </a:r>
                      <a:endParaRPr lang="en-US" sz="1000" dirty="0"/>
                    </a:p>
                  </a:txBody>
                  <a:tcPr/>
                </a:tc>
                <a:tc>
                  <a:txBody>
                    <a:bodyPr/>
                    <a:lstStyle/>
                    <a:p>
                      <a:pPr algn="ctr"/>
                      <a:r>
                        <a:rPr lang="it-IT" sz="1000" dirty="0"/>
                        <a:t>WL W </a:t>
                      </a:r>
                      <a:r>
                        <a:rPr lang="it-IT" sz="1000" dirty="0" err="1"/>
                        <a:t>thk</a:t>
                      </a:r>
                      <a:r>
                        <a:rPr lang="it-IT" sz="1000" dirty="0"/>
                        <a:t>.</a:t>
                      </a:r>
                      <a:endParaRPr lang="en-US" sz="1000" dirty="0"/>
                    </a:p>
                  </a:txBody>
                  <a:tcPr/>
                </a:tc>
                <a:tc>
                  <a:txBody>
                    <a:bodyPr/>
                    <a:lstStyle/>
                    <a:p>
                      <a:pPr algn="ctr"/>
                      <a:r>
                        <a:rPr lang="it-IT" sz="1000" dirty="0"/>
                        <a:t>52</a:t>
                      </a:r>
                      <a:r>
                        <a:rPr lang="it-IT" sz="1000" baseline="0" dirty="0"/>
                        <a:t> BL </a:t>
                      </a:r>
                      <a:r>
                        <a:rPr lang="it-IT" sz="1000" baseline="0" dirty="0" err="1"/>
                        <a:t>etch</a:t>
                      </a:r>
                      <a:endParaRPr lang="en-US" sz="1000" dirty="0"/>
                    </a:p>
                  </a:txBody>
                  <a:tcPr/>
                </a:tc>
                <a:extLst>
                  <a:ext uri="{0D108BD9-81ED-4DB2-BD59-A6C34878D82A}">
                    <a16:rowId xmlns:a16="http://schemas.microsoft.com/office/drawing/2014/main" val="10000"/>
                  </a:ext>
                </a:extLst>
              </a:tr>
              <a:tr h="147625">
                <a:tc>
                  <a:txBody>
                    <a:bodyPr/>
                    <a:lstStyle/>
                    <a:p>
                      <a:pPr algn="ctr"/>
                      <a:r>
                        <a:rPr lang="en-US" sz="1000" dirty="0"/>
                        <a:t>1C</a:t>
                      </a:r>
                    </a:p>
                  </a:txBody>
                  <a:tcPr anchor="ctr"/>
                </a:tc>
                <a:tc>
                  <a:txBody>
                    <a:bodyPr/>
                    <a:lstStyle/>
                    <a:p>
                      <a:pPr algn="ctr"/>
                      <a:r>
                        <a:rPr lang="en-US" sz="1000" dirty="0"/>
                        <a:t>22 v16</a:t>
                      </a:r>
                    </a:p>
                  </a:txBody>
                  <a:tcPr anchor="ctr"/>
                </a:tc>
                <a:tc>
                  <a:txBody>
                    <a:bodyPr/>
                    <a:lstStyle/>
                    <a:p>
                      <a:pPr algn="ctr"/>
                      <a:r>
                        <a:rPr lang="en-US" sz="1000" dirty="0"/>
                        <a:t>2%</a:t>
                      </a:r>
                    </a:p>
                  </a:txBody>
                  <a:tcPr anchor="ctr"/>
                </a:tc>
                <a:tc>
                  <a:txBody>
                    <a:bodyPr/>
                    <a:lstStyle/>
                    <a:p>
                      <a:pPr algn="ctr"/>
                      <a:r>
                        <a:rPr lang="it-IT" sz="1000" dirty="0"/>
                        <a:t>5A T&amp;B</a:t>
                      </a:r>
                      <a:endParaRPr lang="en-US" sz="1000" dirty="0"/>
                    </a:p>
                  </a:txBody>
                  <a:tcPr anchor="ctr"/>
                </a:tc>
                <a:tc>
                  <a:txBody>
                    <a:bodyPr/>
                    <a:lstStyle/>
                    <a:p>
                      <a:pPr algn="ctr"/>
                      <a:r>
                        <a:rPr lang="it-IT" sz="1000" dirty="0"/>
                        <a:t>37nm</a:t>
                      </a:r>
                      <a:endParaRPr lang="en-US" sz="1000" dirty="0"/>
                    </a:p>
                  </a:txBody>
                  <a:tcPr anchor="ctr"/>
                </a:tc>
                <a:tc>
                  <a:txBody>
                    <a:bodyPr/>
                    <a:lstStyle/>
                    <a:p>
                      <a:pPr algn="ctr"/>
                      <a:r>
                        <a:rPr lang="it-IT" sz="1000" dirty="0"/>
                        <a:t>SD </a:t>
                      </a:r>
                      <a:r>
                        <a:rPr lang="it-IT" sz="1000" dirty="0" err="1"/>
                        <a:t>etch</a:t>
                      </a:r>
                      <a:r>
                        <a:rPr lang="it-IT" sz="1000" dirty="0"/>
                        <a:t> </a:t>
                      </a:r>
                      <a:r>
                        <a:rPr lang="en-US" sz="1000" dirty="0"/>
                        <a:t>+</a:t>
                      </a:r>
                      <a:r>
                        <a:rPr lang="it-IT" sz="1000" dirty="0"/>
                        <a:t>7s</a:t>
                      </a:r>
                      <a:endParaRPr lang="en-US" sz="1000" dirty="0"/>
                    </a:p>
                  </a:txBody>
                  <a:tcPr anchor="ctr"/>
                </a:tc>
                <a:extLst>
                  <a:ext uri="{0D108BD9-81ED-4DB2-BD59-A6C34878D82A}">
                    <a16:rowId xmlns:a16="http://schemas.microsoft.com/office/drawing/2014/main" val="10001"/>
                  </a:ext>
                </a:extLst>
              </a:tr>
              <a:tr h="147625">
                <a:tc>
                  <a:txBody>
                    <a:bodyPr/>
                    <a:lstStyle/>
                    <a:p>
                      <a:pPr algn="ctr"/>
                      <a:r>
                        <a:rPr lang="en-US" sz="1000" dirty="0"/>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22 v16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5A T&amp;B</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20nm</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SD </a:t>
                      </a:r>
                      <a:r>
                        <a:rPr lang="it-IT" sz="1000" dirty="0" err="1"/>
                        <a:t>etch</a:t>
                      </a:r>
                      <a:r>
                        <a:rPr lang="it-IT" sz="1000" dirty="0"/>
                        <a:t> </a:t>
                      </a:r>
                      <a:r>
                        <a:rPr lang="en-US" sz="1000" dirty="0"/>
                        <a:t>+</a:t>
                      </a:r>
                      <a:r>
                        <a:rPr lang="it-IT" sz="1000" dirty="0"/>
                        <a:t>7s</a:t>
                      </a:r>
                      <a:endParaRPr lang="en-US" sz="1000" dirty="0"/>
                    </a:p>
                  </a:txBody>
                  <a:tcPr anchor="ctr"/>
                </a:tc>
                <a:extLst>
                  <a:ext uri="{0D108BD9-81ED-4DB2-BD59-A6C34878D82A}">
                    <a16:rowId xmlns:a16="http://schemas.microsoft.com/office/drawing/2014/main" val="10002"/>
                  </a:ext>
                </a:extLst>
              </a:tr>
              <a:tr h="147625">
                <a:tc>
                  <a:txBody>
                    <a:bodyPr/>
                    <a:lstStyle/>
                    <a:p>
                      <a:pPr algn="ctr"/>
                      <a:r>
                        <a:rPr lang="en-US" sz="1000" dirty="0"/>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22 v16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20nm</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SD </a:t>
                      </a:r>
                      <a:r>
                        <a:rPr lang="it-IT" sz="1000" dirty="0" err="1"/>
                        <a:t>etch</a:t>
                      </a:r>
                      <a:r>
                        <a:rPr lang="it-IT" sz="1000" dirty="0"/>
                        <a:t> </a:t>
                      </a:r>
                      <a:r>
                        <a:rPr lang="en-US" sz="1000" dirty="0"/>
                        <a:t>+</a:t>
                      </a:r>
                      <a:r>
                        <a:rPr lang="it-IT" sz="1000" dirty="0"/>
                        <a:t>5s</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extLst>
                  <a:ext uri="{0D108BD9-81ED-4DB2-BD59-A6C34878D82A}">
                    <a16:rowId xmlns:a16="http://schemas.microsoft.com/office/drawing/2014/main" val="10003"/>
                  </a:ext>
                </a:extLst>
              </a:tr>
              <a:tr h="147625">
                <a:tc>
                  <a:txBody>
                    <a:bodyPr/>
                    <a:lstStyle/>
                    <a:p>
                      <a:pPr algn="ctr"/>
                      <a:r>
                        <a:rPr lang="en-US" sz="1000" dirty="0"/>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mn-lt"/>
                          <a:ea typeface="+mn-ea"/>
                          <a:cs typeface="+mn-cs"/>
                        </a:rPr>
                        <a:t>22 v12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4%</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20nm</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SD </a:t>
                      </a:r>
                      <a:r>
                        <a:rPr lang="it-IT" sz="1000" dirty="0" err="1"/>
                        <a:t>etch</a:t>
                      </a:r>
                      <a:r>
                        <a:rPr lang="it-IT" sz="1000" dirty="0"/>
                        <a:t> </a:t>
                      </a:r>
                      <a:r>
                        <a:rPr lang="en-US" sz="1000" dirty="0"/>
                        <a:t>+</a:t>
                      </a:r>
                      <a:r>
                        <a:rPr lang="it-IT" sz="1000" dirty="0"/>
                        <a:t>5s</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extLst>
                  <a:ext uri="{0D108BD9-81ED-4DB2-BD59-A6C34878D82A}">
                    <a16:rowId xmlns:a16="http://schemas.microsoft.com/office/drawing/2014/main" val="10004"/>
                  </a:ext>
                </a:extLst>
              </a:tr>
              <a:tr h="147625">
                <a:tc>
                  <a:txBody>
                    <a:bodyPr/>
                    <a:lstStyle/>
                    <a:p>
                      <a:pPr algn="ctr"/>
                      <a:r>
                        <a:rPr lang="en-US" sz="1000" dirty="0"/>
                        <a:t>5E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22 v16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5A T&amp;B</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20nm</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err="1">
                          <a:ln>
                            <a:noFill/>
                          </a:ln>
                          <a:solidFill>
                            <a:srgbClr val="58595B"/>
                          </a:solidFill>
                          <a:effectLst/>
                          <a:uLnTx/>
                          <a:uFillTx/>
                          <a:latin typeface="Segoe UI"/>
                          <a:ea typeface="+mn-ea"/>
                          <a:cs typeface="+mn-cs"/>
                        </a:rPr>
                        <a:t>Straight</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extLst>
                  <a:ext uri="{0D108BD9-81ED-4DB2-BD59-A6C34878D82A}">
                    <a16:rowId xmlns:a16="http://schemas.microsoft.com/office/drawing/2014/main" val="10005"/>
                  </a:ext>
                </a:extLst>
              </a:tr>
              <a:tr h="147625">
                <a:tc>
                  <a:txBody>
                    <a:bodyPr/>
                    <a:lstStyle/>
                    <a:p>
                      <a:pPr algn="ctr"/>
                      <a:r>
                        <a:rPr lang="it-IT" sz="1000" dirty="0"/>
                        <a:t>6</a:t>
                      </a:r>
                      <a:r>
                        <a:rPr lang="en-US" sz="1000" dirty="0"/>
                        <a:t>E</a:t>
                      </a:r>
                      <a:r>
                        <a:rPr lang="it-IT" sz="1000" dirty="0"/>
                        <a:t> </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22 v16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2%</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5A T&amp;B</a:t>
                      </a:r>
                      <a:endParaRPr kumimoji="0" lang="en-US" sz="10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20nm</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err="1">
                          <a:ln>
                            <a:noFill/>
                          </a:ln>
                          <a:solidFill>
                            <a:srgbClr val="58595B"/>
                          </a:solidFill>
                          <a:effectLst/>
                          <a:uLnTx/>
                          <a:uFillTx/>
                          <a:latin typeface="Segoe UI"/>
                          <a:ea typeface="+mn-ea"/>
                          <a:cs typeface="+mn-cs"/>
                        </a:rPr>
                        <a:t>Tapered</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extLst>
                  <a:ext uri="{0D108BD9-81ED-4DB2-BD59-A6C34878D82A}">
                    <a16:rowId xmlns:a16="http://schemas.microsoft.com/office/drawing/2014/main" val="4088534641"/>
                  </a:ext>
                </a:extLst>
              </a:tr>
              <a:tr h="147625">
                <a:tc>
                  <a:txBody>
                    <a:bodyPr/>
                    <a:lstStyle/>
                    <a:p>
                      <a:pPr algn="ctr"/>
                      <a:r>
                        <a:rPr lang="it-IT" sz="1000" dirty="0"/>
                        <a:t>7</a:t>
                      </a:r>
                      <a:r>
                        <a:rPr lang="en-US" sz="1000" dirty="0"/>
                        <a:t>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22 v16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2%</a:t>
                      </a:r>
                      <a:endParaRPr kumimoji="0" lang="en-US" sz="10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5A T&amp;B</a:t>
                      </a:r>
                      <a:endParaRPr kumimoji="0" lang="en-US" sz="10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20nm</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err="1">
                          <a:ln>
                            <a:noFill/>
                          </a:ln>
                          <a:solidFill>
                            <a:srgbClr val="58595B"/>
                          </a:solidFill>
                          <a:effectLst/>
                          <a:uLnTx/>
                          <a:uFillTx/>
                          <a:latin typeface="Segoe UI"/>
                          <a:ea typeface="+mn-ea"/>
                          <a:cs typeface="+mn-cs"/>
                        </a:rPr>
                        <a:t>Straight</a:t>
                      </a:r>
                      <a:r>
                        <a:rPr kumimoji="0" lang="it-IT" sz="1000" b="0" i="0" u="none" strike="noStrike" kern="1200" cap="none" spc="0" normalizeH="0" baseline="0" noProof="0" dirty="0">
                          <a:ln>
                            <a:noFill/>
                          </a:ln>
                          <a:solidFill>
                            <a:srgbClr val="58595B"/>
                          </a:solidFill>
                          <a:effectLst/>
                          <a:uLnTx/>
                          <a:uFillTx/>
                          <a:latin typeface="Segoe UI"/>
                          <a:ea typeface="+mn-ea"/>
                          <a:cs typeface="+mn-cs"/>
                        </a:rPr>
                        <a:t> CD-</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extLst>
                  <a:ext uri="{0D108BD9-81ED-4DB2-BD59-A6C34878D82A}">
                    <a16:rowId xmlns:a16="http://schemas.microsoft.com/office/drawing/2014/main" val="3612887650"/>
                  </a:ext>
                </a:extLst>
              </a:tr>
              <a:tr h="147625">
                <a:tc>
                  <a:txBody>
                    <a:bodyPr/>
                    <a:lstStyle/>
                    <a:p>
                      <a:pPr algn="ctr"/>
                      <a:r>
                        <a:rPr lang="it-IT" sz="1000" dirty="0"/>
                        <a:t>8</a:t>
                      </a:r>
                      <a:r>
                        <a:rPr lang="en-US" sz="1000" dirty="0"/>
                        <a:t>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mn-lt"/>
                          <a:ea typeface="+mn-ea"/>
                          <a:cs typeface="+mn-cs"/>
                        </a:rPr>
                        <a:t>22 v16</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2%</a:t>
                      </a:r>
                      <a:endParaRPr kumimoji="0" lang="en-US" sz="10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5A T&amp;B</a:t>
                      </a:r>
                      <a:endParaRPr kumimoji="0" lang="en-US" sz="10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20nm</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Tapered CD-</a:t>
                      </a:r>
                    </a:p>
                  </a:txBody>
                  <a:tcPr anchor="ctr"/>
                </a:tc>
                <a:extLst>
                  <a:ext uri="{0D108BD9-81ED-4DB2-BD59-A6C34878D82A}">
                    <a16:rowId xmlns:a16="http://schemas.microsoft.com/office/drawing/2014/main" val="2695116700"/>
                  </a:ext>
                </a:extLst>
              </a:tr>
            </a:tbl>
          </a:graphicData>
        </a:graphic>
      </p:graphicFrame>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8279" t="8134" r="9428" b="5398"/>
          <a:stretch/>
        </p:blipFill>
        <p:spPr>
          <a:xfrm>
            <a:off x="6647140" y="432477"/>
            <a:ext cx="5544860" cy="3056474"/>
          </a:xfrm>
          <a:prstGeom prst="rect">
            <a:avLst/>
          </a:prstGeom>
        </p:spPr>
      </p:pic>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l="8287" t="7275" r="9348" b="5886"/>
          <a:stretch/>
        </p:blipFill>
        <p:spPr>
          <a:xfrm>
            <a:off x="6648691" y="3712656"/>
            <a:ext cx="5544860" cy="3064475"/>
          </a:xfrm>
          <a:prstGeom prst="rect">
            <a:avLst/>
          </a:prstGeom>
        </p:spPr>
      </p:pic>
      <p:sp>
        <p:nvSpPr>
          <p:cNvPr id="61" name="TextBox 60"/>
          <p:cNvSpPr txBox="1"/>
          <p:nvPr/>
        </p:nvSpPr>
        <p:spPr>
          <a:xfrm>
            <a:off x="5014008" y="1419832"/>
            <a:ext cx="1941557" cy="646331"/>
          </a:xfrm>
          <a:prstGeom prst="rect">
            <a:avLst/>
          </a:prstGeom>
          <a:noFill/>
        </p:spPr>
        <p:txBody>
          <a:bodyPr wrap="none" rtlCol="0">
            <a:spAutoFit/>
          </a:bodyPr>
          <a:lstStyle/>
          <a:p>
            <a:r>
              <a:rPr lang="en-US" dirty="0"/>
              <a:t>Absolute drift mV</a:t>
            </a:r>
          </a:p>
          <a:p>
            <a:r>
              <a:rPr lang="en-US" b="1" dirty="0">
                <a:solidFill>
                  <a:schemeClr val="accent1"/>
                </a:solidFill>
              </a:rPr>
              <a:t>SET</a:t>
            </a:r>
            <a:r>
              <a:rPr lang="en-US" b="1" dirty="0"/>
              <a:t>/</a:t>
            </a:r>
            <a:r>
              <a:rPr lang="en-US" b="1" dirty="0">
                <a:solidFill>
                  <a:srgbClr val="FF0000"/>
                </a:solidFill>
              </a:rPr>
              <a:t>RESET</a:t>
            </a:r>
          </a:p>
        </p:txBody>
      </p:sp>
      <p:sp>
        <p:nvSpPr>
          <p:cNvPr id="65" name="TextBox 64"/>
          <p:cNvSpPr txBox="1"/>
          <p:nvPr/>
        </p:nvSpPr>
        <p:spPr>
          <a:xfrm>
            <a:off x="7105636" y="3279801"/>
            <a:ext cx="223779" cy="215444"/>
          </a:xfrm>
          <a:prstGeom prst="rect">
            <a:avLst/>
          </a:prstGeom>
          <a:solidFill>
            <a:srgbClr val="FFFF00"/>
          </a:solidFill>
        </p:spPr>
        <p:txBody>
          <a:bodyPr wrap="none" lIns="45720" rIns="45720" rtlCol="0">
            <a:spAutoFit/>
          </a:bodyPr>
          <a:lstStyle/>
          <a:p>
            <a:r>
              <a:rPr lang="en-US" sz="800" b="1" dirty="0"/>
              <a:t>1C</a:t>
            </a:r>
          </a:p>
        </p:txBody>
      </p:sp>
      <p:sp>
        <p:nvSpPr>
          <p:cNvPr id="66" name="TextBox 65"/>
          <p:cNvSpPr txBox="1"/>
          <p:nvPr/>
        </p:nvSpPr>
        <p:spPr>
          <a:xfrm>
            <a:off x="7409111" y="3279801"/>
            <a:ext cx="218971" cy="215444"/>
          </a:xfrm>
          <a:prstGeom prst="rect">
            <a:avLst/>
          </a:prstGeom>
          <a:solidFill>
            <a:srgbClr val="FFFF00"/>
          </a:solidFill>
        </p:spPr>
        <p:txBody>
          <a:bodyPr wrap="none" lIns="45720" rIns="45720" rtlCol="0">
            <a:spAutoFit/>
          </a:bodyPr>
          <a:lstStyle/>
          <a:p>
            <a:r>
              <a:rPr lang="en-US" sz="800" b="1" dirty="0"/>
              <a:t>2E</a:t>
            </a:r>
          </a:p>
        </p:txBody>
      </p:sp>
      <p:sp>
        <p:nvSpPr>
          <p:cNvPr id="67" name="TextBox 66"/>
          <p:cNvSpPr txBox="1"/>
          <p:nvPr/>
        </p:nvSpPr>
        <p:spPr>
          <a:xfrm>
            <a:off x="7694860" y="3279801"/>
            <a:ext cx="218971" cy="215444"/>
          </a:xfrm>
          <a:prstGeom prst="rect">
            <a:avLst/>
          </a:prstGeom>
          <a:solidFill>
            <a:srgbClr val="FFFF00"/>
          </a:solidFill>
        </p:spPr>
        <p:txBody>
          <a:bodyPr wrap="none" lIns="45720" rIns="45720" rtlCol="0">
            <a:spAutoFit/>
          </a:bodyPr>
          <a:lstStyle/>
          <a:p>
            <a:r>
              <a:rPr lang="en-US" sz="800" b="1" dirty="0"/>
              <a:t>3E</a:t>
            </a:r>
          </a:p>
        </p:txBody>
      </p:sp>
      <p:sp>
        <p:nvSpPr>
          <p:cNvPr id="68" name="TextBox 67"/>
          <p:cNvSpPr txBox="1"/>
          <p:nvPr/>
        </p:nvSpPr>
        <p:spPr>
          <a:xfrm>
            <a:off x="7966368" y="3279801"/>
            <a:ext cx="218971" cy="215444"/>
          </a:xfrm>
          <a:prstGeom prst="rect">
            <a:avLst/>
          </a:prstGeom>
          <a:solidFill>
            <a:srgbClr val="FFFF00"/>
          </a:solidFill>
        </p:spPr>
        <p:txBody>
          <a:bodyPr wrap="none" lIns="45720" rIns="45720" rtlCol="0">
            <a:spAutoFit/>
          </a:bodyPr>
          <a:lstStyle/>
          <a:p>
            <a:r>
              <a:rPr lang="en-US" sz="800" b="1" dirty="0"/>
              <a:t>4E</a:t>
            </a:r>
          </a:p>
        </p:txBody>
      </p:sp>
      <p:sp>
        <p:nvSpPr>
          <p:cNvPr id="69" name="TextBox 68"/>
          <p:cNvSpPr txBox="1"/>
          <p:nvPr/>
        </p:nvSpPr>
        <p:spPr>
          <a:xfrm>
            <a:off x="8260571" y="3279801"/>
            <a:ext cx="218971" cy="215444"/>
          </a:xfrm>
          <a:prstGeom prst="rect">
            <a:avLst/>
          </a:prstGeom>
          <a:solidFill>
            <a:srgbClr val="FFFF00"/>
          </a:solidFill>
        </p:spPr>
        <p:txBody>
          <a:bodyPr wrap="none" lIns="45720" rIns="45720" rtlCol="0">
            <a:spAutoFit/>
          </a:bodyPr>
          <a:lstStyle/>
          <a:p>
            <a:r>
              <a:rPr lang="en-US" sz="800" b="1" dirty="0"/>
              <a:t>5E</a:t>
            </a:r>
          </a:p>
        </p:txBody>
      </p:sp>
      <p:sp>
        <p:nvSpPr>
          <p:cNvPr id="70" name="TextBox 69"/>
          <p:cNvSpPr txBox="1"/>
          <p:nvPr/>
        </p:nvSpPr>
        <p:spPr>
          <a:xfrm>
            <a:off x="8554774" y="3279801"/>
            <a:ext cx="218971" cy="215444"/>
          </a:xfrm>
          <a:prstGeom prst="rect">
            <a:avLst/>
          </a:prstGeom>
          <a:solidFill>
            <a:srgbClr val="FFFF00"/>
          </a:solidFill>
        </p:spPr>
        <p:txBody>
          <a:bodyPr wrap="none" lIns="45720" rIns="45720" rtlCol="0">
            <a:spAutoFit/>
          </a:bodyPr>
          <a:lstStyle/>
          <a:p>
            <a:r>
              <a:rPr lang="en-US" sz="800" b="1" dirty="0"/>
              <a:t>6E</a:t>
            </a:r>
          </a:p>
        </p:txBody>
      </p:sp>
      <p:sp>
        <p:nvSpPr>
          <p:cNvPr id="71" name="TextBox 70"/>
          <p:cNvSpPr txBox="1"/>
          <p:nvPr/>
        </p:nvSpPr>
        <p:spPr>
          <a:xfrm>
            <a:off x="8873422" y="3279801"/>
            <a:ext cx="218971" cy="215444"/>
          </a:xfrm>
          <a:prstGeom prst="rect">
            <a:avLst/>
          </a:prstGeom>
          <a:solidFill>
            <a:srgbClr val="FFFF00"/>
          </a:solidFill>
        </p:spPr>
        <p:txBody>
          <a:bodyPr wrap="none" lIns="45720" rIns="45720" rtlCol="0">
            <a:spAutoFit/>
          </a:bodyPr>
          <a:lstStyle/>
          <a:p>
            <a:r>
              <a:rPr lang="en-US" sz="800" b="1" dirty="0"/>
              <a:t>7E</a:t>
            </a:r>
          </a:p>
        </p:txBody>
      </p:sp>
      <p:sp>
        <p:nvSpPr>
          <p:cNvPr id="72" name="TextBox 71"/>
          <p:cNvSpPr txBox="1"/>
          <p:nvPr/>
        </p:nvSpPr>
        <p:spPr>
          <a:xfrm>
            <a:off x="9154999" y="3279801"/>
            <a:ext cx="218971" cy="215444"/>
          </a:xfrm>
          <a:prstGeom prst="rect">
            <a:avLst/>
          </a:prstGeom>
          <a:solidFill>
            <a:srgbClr val="FFFF00"/>
          </a:solidFill>
        </p:spPr>
        <p:txBody>
          <a:bodyPr wrap="none" lIns="45720" rIns="45720" rtlCol="0">
            <a:spAutoFit/>
          </a:bodyPr>
          <a:lstStyle/>
          <a:p>
            <a:r>
              <a:rPr lang="en-US" sz="800" b="1" dirty="0"/>
              <a:t>8E</a:t>
            </a:r>
          </a:p>
        </p:txBody>
      </p:sp>
      <p:sp>
        <p:nvSpPr>
          <p:cNvPr id="73" name="TextBox 72"/>
          <p:cNvSpPr txBox="1"/>
          <p:nvPr/>
        </p:nvSpPr>
        <p:spPr>
          <a:xfrm>
            <a:off x="9736241" y="3279801"/>
            <a:ext cx="223779" cy="215444"/>
          </a:xfrm>
          <a:prstGeom prst="rect">
            <a:avLst/>
          </a:prstGeom>
          <a:solidFill>
            <a:srgbClr val="FFFF00"/>
          </a:solidFill>
        </p:spPr>
        <p:txBody>
          <a:bodyPr wrap="none" lIns="45720" rIns="45720" rtlCol="0">
            <a:spAutoFit/>
          </a:bodyPr>
          <a:lstStyle/>
          <a:p>
            <a:r>
              <a:rPr lang="en-US" sz="800" b="1" dirty="0"/>
              <a:t>1C</a:t>
            </a:r>
          </a:p>
        </p:txBody>
      </p:sp>
      <p:sp>
        <p:nvSpPr>
          <p:cNvPr id="74" name="TextBox 73"/>
          <p:cNvSpPr txBox="1"/>
          <p:nvPr/>
        </p:nvSpPr>
        <p:spPr>
          <a:xfrm>
            <a:off x="10039716" y="3279801"/>
            <a:ext cx="218971" cy="215444"/>
          </a:xfrm>
          <a:prstGeom prst="rect">
            <a:avLst/>
          </a:prstGeom>
          <a:solidFill>
            <a:srgbClr val="FFFF00"/>
          </a:solidFill>
        </p:spPr>
        <p:txBody>
          <a:bodyPr wrap="none" lIns="45720" rIns="45720" rtlCol="0">
            <a:spAutoFit/>
          </a:bodyPr>
          <a:lstStyle/>
          <a:p>
            <a:r>
              <a:rPr lang="en-US" sz="800" b="1" dirty="0"/>
              <a:t>2E</a:t>
            </a:r>
          </a:p>
        </p:txBody>
      </p:sp>
      <p:sp>
        <p:nvSpPr>
          <p:cNvPr id="75" name="TextBox 74"/>
          <p:cNvSpPr txBox="1"/>
          <p:nvPr/>
        </p:nvSpPr>
        <p:spPr>
          <a:xfrm>
            <a:off x="10325465" y="3279801"/>
            <a:ext cx="218971" cy="215444"/>
          </a:xfrm>
          <a:prstGeom prst="rect">
            <a:avLst/>
          </a:prstGeom>
          <a:solidFill>
            <a:srgbClr val="FFFF00"/>
          </a:solidFill>
        </p:spPr>
        <p:txBody>
          <a:bodyPr wrap="none" lIns="45720" rIns="45720" rtlCol="0">
            <a:spAutoFit/>
          </a:bodyPr>
          <a:lstStyle/>
          <a:p>
            <a:r>
              <a:rPr lang="en-US" sz="800" b="1" dirty="0"/>
              <a:t>3E</a:t>
            </a:r>
          </a:p>
        </p:txBody>
      </p:sp>
      <p:sp>
        <p:nvSpPr>
          <p:cNvPr id="76" name="TextBox 75"/>
          <p:cNvSpPr txBox="1"/>
          <p:nvPr/>
        </p:nvSpPr>
        <p:spPr>
          <a:xfrm>
            <a:off x="10596973" y="3279801"/>
            <a:ext cx="218971" cy="215444"/>
          </a:xfrm>
          <a:prstGeom prst="rect">
            <a:avLst/>
          </a:prstGeom>
          <a:solidFill>
            <a:srgbClr val="FFFF00"/>
          </a:solidFill>
        </p:spPr>
        <p:txBody>
          <a:bodyPr wrap="none" lIns="45720" rIns="45720" rtlCol="0">
            <a:spAutoFit/>
          </a:bodyPr>
          <a:lstStyle/>
          <a:p>
            <a:r>
              <a:rPr lang="en-US" sz="800" b="1" dirty="0"/>
              <a:t>4E</a:t>
            </a:r>
          </a:p>
        </p:txBody>
      </p:sp>
      <p:sp>
        <p:nvSpPr>
          <p:cNvPr id="77" name="TextBox 76"/>
          <p:cNvSpPr txBox="1"/>
          <p:nvPr/>
        </p:nvSpPr>
        <p:spPr>
          <a:xfrm>
            <a:off x="10891176" y="3279801"/>
            <a:ext cx="218971" cy="215444"/>
          </a:xfrm>
          <a:prstGeom prst="rect">
            <a:avLst/>
          </a:prstGeom>
          <a:solidFill>
            <a:srgbClr val="FFFF00"/>
          </a:solidFill>
        </p:spPr>
        <p:txBody>
          <a:bodyPr wrap="none" lIns="45720" rIns="45720" rtlCol="0">
            <a:spAutoFit/>
          </a:bodyPr>
          <a:lstStyle/>
          <a:p>
            <a:r>
              <a:rPr lang="en-US" sz="800" b="1" dirty="0"/>
              <a:t>5E</a:t>
            </a:r>
          </a:p>
        </p:txBody>
      </p:sp>
      <p:sp>
        <p:nvSpPr>
          <p:cNvPr id="78" name="TextBox 77"/>
          <p:cNvSpPr txBox="1"/>
          <p:nvPr/>
        </p:nvSpPr>
        <p:spPr>
          <a:xfrm>
            <a:off x="11185379" y="3279801"/>
            <a:ext cx="218971" cy="215444"/>
          </a:xfrm>
          <a:prstGeom prst="rect">
            <a:avLst/>
          </a:prstGeom>
          <a:solidFill>
            <a:srgbClr val="FFFF00"/>
          </a:solidFill>
        </p:spPr>
        <p:txBody>
          <a:bodyPr wrap="none" lIns="45720" rIns="45720" rtlCol="0">
            <a:spAutoFit/>
          </a:bodyPr>
          <a:lstStyle/>
          <a:p>
            <a:r>
              <a:rPr lang="en-US" sz="800" b="1" dirty="0"/>
              <a:t>6E</a:t>
            </a:r>
          </a:p>
        </p:txBody>
      </p:sp>
      <p:sp>
        <p:nvSpPr>
          <p:cNvPr id="79" name="TextBox 78"/>
          <p:cNvSpPr txBox="1"/>
          <p:nvPr/>
        </p:nvSpPr>
        <p:spPr>
          <a:xfrm>
            <a:off x="11504027" y="3279801"/>
            <a:ext cx="218971" cy="215444"/>
          </a:xfrm>
          <a:prstGeom prst="rect">
            <a:avLst/>
          </a:prstGeom>
          <a:solidFill>
            <a:srgbClr val="FFFF00"/>
          </a:solidFill>
        </p:spPr>
        <p:txBody>
          <a:bodyPr wrap="none" lIns="45720" rIns="45720" rtlCol="0">
            <a:spAutoFit/>
          </a:bodyPr>
          <a:lstStyle/>
          <a:p>
            <a:r>
              <a:rPr lang="en-US" sz="800" b="1" dirty="0"/>
              <a:t>7E</a:t>
            </a:r>
          </a:p>
        </p:txBody>
      </p:sp>
      <p:sp>
        <p:nvSpPr>
          <p:cNvPr id="80" name="TextBox 79"/>
          <p:cNvSpPr txBox="1"/>
          <p:nvPr/>
        </p:nvSpPr>
        <p:spPr>
          <a:xfrm>
            <a:off x="11785604" y="3279801"/>
            <a:ext cx="218971" cy="215444"/>
          </a:xfrm>
          <a:prstGeom prst="rect">
            <a:avLst/>
          </a:prstGeom>
          <a:solidFill>
            <a:srgbClr val="FFFF00"/>
          </a:solidFill>
        </p:spPr>
        <p:txBody>
          <a:bodyPr wrap="none" lIns="45720" rIns="45720" rtlCol="0">
            <a:spAutoFit/>
          </a:bodyPr>
          <a:lstStyle/>
          <a:p>
            <a:r>
              <a:rPr lang="en-US" sz="800" b="1" dirty="0"/>
              <a:t>8E</a:t>
            </a:r>
          </a:p>
        </p:txBody>
      </p:sp>
      <p:sp>
        <p:nvSpPr>
          <p:cNvPr id="81" name="TextBox 80"/>
          <p:cNvSpPr txBox="1"/>
          <p:nvPr/>
        </p:nvSpPr>
        <p:spPr>
          <a:xfrm>
            <a:off x="7093279" y="6560312"/>
            <a:ext cx="223779" cy="215444"/>
          </a:xfrm>
          <a:prstGeom prst="rect">
            <a:avLst/>
          </a:prstGeom>
          <a:solidFill>
            <a:srgbClr val="FFFF00"/>
          </a:solidFill>
        </p:spPr>
        <p:txBody>
          <a:bodyPr wrap="none" lIns="45720" rIns="45720" rtlCol="0">
            <a:spAutoFit/>
          </a:bodyPr>
          <a:lstStyle/>
          <a:p>
            <a:r>
              <a:rPr lang="en-US" sz="800" b="1" dirty="0"/>
              <a:t>1C</a:t>
            </a:r>
          </a:p>
        </p:txBody>
      </p:sp>
      <p:sp>
        <p:nvSpPr>
          <p:cNvPr id="82" name="TextBox 81"/>
          <p:cNvSpPr txBox="1"/>
          <p:nvPr/>
        </p:nvSpPr>
        <p:spPr>
          <a:xfrm>
            <a:off x="7396754" y="6560312"/>
            <a:ext cx="218971" cy="215444"/>
          </a:xfrm>
          <a:prstGeom prst="rect">
            <a:avLst/>
          </a:prstGeom>
          <a:solidFill>
            <a:srgbClr val="FFFF00"/>
          </a:solidFill>
        </p:spPr>
        <p:txBody>
          <a:bodyPr wrap="none" lIns="45720" rIns="45720" rtlCol="0">
            <a:spAutoFit/>
          </a:bodyPr>
          <a:lstStyle/>
          <a:p>
            <a:r>
              <a:rPr lang="en-US" sz="800" b="1" dirty="0"/>
              <a:t>2E</a:t>
            </a:r>
          </a:p>
        </p:txBody>
      </p:sp>
      <p:sp>
        <p:nvSpPr>
          <p:cNvPr id="83" name="TextBox 82"/>
          <p:cNvSpPr txBox="1"/>
          <p:nvPr/>
        </p:nvSpPr>
        <p:spPr>
          <a:xfrm>
            <a:off x="7682503" y="6560312"/>
            <a:ext cx="218971" cy="215444"/>
          </a:xfrm>
          <a:prstGeom prst="rect">
            <a:avLst/>
          </a:prstGeom>
          <a:solidFill>
            <a:srgbClr val="FFFF00"/>
          </a:solidFill>
        </p:spPr>
        <p:txBody>
          <a:bodyPr wrap="none" lIns="45720" rIns="45720" rtlCol="0">
            <a:spAutoFit/>
          </a:bodyPr>
          <a:lstStyle/>
          <a:p>
            <a:r>
              <a:rPr lang="en-US" sz="800" b="1" dirty="0"/>
              <a:t>3E</a:t>
            </a:r>
          </a:p>
        </p:txBody>
      </p:sp>
      <p:sp>
        <p:nvSpPr>
          <p:cNvPr id="84" name="TextBox 83"/>
          <p:cNvSpPr txBox="1"/>
          <p:nvPr/>
        </p:nvSpPr>
        <p:spPr>
          <a:xfrm>
            <a:off x="7954011" y="6560312"/>
            <a:ext cx="218971" cy="215444"/>
          </a:xfrm>
          <a:prstGeom prst="rect">
            <a:avLst/>
          </a:prstGeom>
          <a:solidFill>
            <a:srgbClr val="FFFF00"/>
          </a:solidFill>
        </p:spPr>
        <p:txBody>
          <a:bodyPr wrap="none" lIns="45720" rIns="45720" rtlCol="0">
            <a:spAutoFit/>
          </a:bodyPr>
          <a:lstStyle/>
          <a:p>
            <a:r>
              <a:rPr lang="en-US" sz="800" b="1" dirty="0"/>
              <a:t>4E</a:t>
            </a:r>
          </a:p>
        </p:txBody>
      </p:sp>
      <p:sp>
        <p:nvSpPr>
          <p:cNvPr id="85" name="TextBox 84"/>
          <p:cNvSpPr txBox="1"/>
          <p:nvPr/>
        </p:nvSpPr>
        <p:spPr>
          <a:xfrm>
            <a:off x="8248214" y="6560312"/>
            <a:ext cx="218971" cy="215444"/>
          </a:xfrm>
          <a:prstGeom prst="rect">
            <a:avLst/>
          </a:prstGeom>
          <a:solidFill>
            <a:srgbClr val="FFFF00"/>
          </a:solidFill>
        </p:spPr>
        <p:txBody>
          <a:bodyPr wrap="none" lIns="45720" rIns="45720" rtlCol="0">
            <a:spAutoFit/>
          </a:bodyPr>
          <a:lstStyle/>
          <a:p>
            <a:r>
              <a:rPr lang="en-US" sz="800" b="1" dirty="0"/>
              <a:t>5E</a:t>
            </a:r>
          </a:p>
        </p:txBody>
      </p:sp>
      <p:sp>
        <p:nvSpPr>
          <p:cNvPr id="86" name="TextBox 85"/>
          <p:cNvSpPr txBox="1"/>
          <p:nvPr/>
        </p:nvSpPr>
        <p:spPr>
          <a:xfrm>
            <a:off x="8542417" y="6560312"/>
            <a:ext cx="218971" cy="215444"/>
          </a:xfrm>
          <a:prstGeom prst="rect">
            <a:avLst/>
          </a:prstGeom>
          <a:solidFill>
            <a:srgbClr val="FFFF00"/>
          </a:solidFill>
        </p:spPr>
        <p:txBody>
          <a:bodyPr wrap="none" lIns="45720" rIns="45720" rtlCol="0">
            <a:spAutoFit/>
          </a:bodyPr>
          <a:lstStyle/>
          <a:p>
            <a:r>
              <a:rPr lang="en-US" sz="800" b="1" dirty="0"/>
              <a:t>6E</a:t>
            </a:r>
          </a:p>
        </p:txBody>
      </p:sp>
      <p:sp>
        <p:nvSpPr>
          <p:cNvPr id="87" name="TextBox 86"/>
          <p:cNvSpPr txBox="1"/>
          <p:nvPr/>
        </p:nvSpPr>
        <p:spPr>
          <a:xfrm>
            <a:off x="8861065" y="6560312"/>
            <a:ext cx="218971" cy="215444"/>
          </a:xfrm>
          <a:prstGeom prst="rect">
            <a:avLst/>
          </a:prstGeom>
          <a:solidFill>
            <a:srgbClr val="FFFF00"/>
          </a:solidFill>
        </p:spPr>
        <p:txBody>
          <a:bodyPr wrap="none" lIns="45720" rIns="45720" rtlCol="0">
            <a:spAutoFit/>
          </a:bodyPr>
          <a:lstStyle/>
          <a:p>
            <a:r>
              <a:rPr lang="en-US" sz="800" b="1" dirty="0"/>
              <a:t>7E</a:t>
            </a:r>
          </a:p>
        </p:txBody>
      </p:sp>
      <p:sp>
        <p:nvSpPr>
          <p:cNvPr id="88" name="TextBox 87"/>
          <p:cNvSpPr txBox="1"/>
          <p:nvPr/>
        </p:nvSpPr>
        <p:spPr>
          <a:xfrm>
            <a:off x="9142642" y="6560312"/>
            <a:ext cx="218971" cy="215444"/>
          </a:xfrm>
          <a:prstGeom prst="rect">
            <a:avLst/>
          </a:prstGeom>
          <a:solidFill>
            <a:srgbClr val="FFFF00"/>
          </a:solidFill>
        </p:spPr>
        <p:txBody>
          <a:bodyPr wrap="none" lIns="45720" rIns="45720" rtlCol="0">
            <a:spAutoFit/>
          </a:bodyPr>
          <a:lstStyle/>
          <a:p>
            <a:r>
              <a:rPr lang="en-US" sz="800" b="1" dirty="0"/>
              <a:t>8E</a:t>
            </a:r>
          </a:p>
        </p:txBody>
      </p:sp>
      <p:sp>
        <p:nvSpPr>
          <p:cNvPr id="89" name="TextBox 88"/>
          <p:cNvSpPr txBox="1"/>
          <p:nvPr/>
        </p:nvSpPr>
        <p:spPr>
          <a:xfrm>
            <a:off x="9723884" y="6560312"/>
            <a:ext cx="223779" cy="215444"/>
          </a:xfrm>
          <a:prstGeom prst="rect">
            <a:avLst/>
          </a:prstGeom>
          <a:solidFill>
            <a:srgbClr val="FFFF00"/>
          </a:solidFill>
        </p:spPr>
        <p:txBody>
          <a:bodyPr wrap="none" lIns="45720" rIns="45720" rtlCol="0">
            <a:spAutoFit/>
          </a:bodyPr>
          <a:lstStyle/>
          <a:p>
            <a:r>
              <a:rPr lang="en-US" sz="800" b="1" dirty="0"/>
              <a:t>1C</a:t>
            </a:r>
          </a:p>
        </p:txBody>
      </p:sp>
      <p:sp>
        <p:nvSpPr>
          <p:cNvPr id="90" name="TextBox 89"/>
          <p:cNvSpPr txBox="1"/>
          <p:nvPr/>
        </p:nvSpPr>
        <p:spPr>
          <a:xfrm>
            <a:off x="10027359" y="6560312"/>
            <a:ext cx="218971" cy="215444"/>
          </a:xfrm>
          <a:prstGeom prst="rect">
            <a:avLst/>
          </a:prstGeom>
          <a:solidFill>
            <a:srgbClr val="FFFF00"/>
          </a:solidFill>
        </p:spPr>
        <p:txBody>
          <a:bodyPr wrap="none" lIns="45720" rIns="45720" rtlCol="0">
            <a:spAutoFit/>
          </a:bodyPr>
          <a:lstStyle/>
          <a:p>
            <a:r>
              <a:rPr lang="en-US" sz="800" b="1" dirty="0"/>
              <a:t>2E</a:t>
            </a:r>
          </a:p>
        </p:txBody>
      </p:sp>
      <p:sp>
        <p:nvSpPr>
          <p:cNvPr id="91" name="TextBox 90"/>
          <p:cNvSpPr txBox="1"/>
          <p:nvPr/>
        </p:nvSpPr>
        <p:spPr>
          <a:xfrm>
            <a:off x="10313108" y="6560312"/>
            <a:ext cx="218971" cy="215444"/>
          </a:xfrm>
          <a:prstGeom prst="rect">
            <a:avLst/>
          </a:prstGeom>
          <a:solidFill>
            <a:srgbClr val="FFFF00"/>
          </a:solidFill>
        </p:spPr>
        <p:txBody>
          <a:bodyPr wrap="none" lIns="45720" rIns="45720" rtlCol="0">
            <a:spAutoFit/>
          </a:bodyPr>
          <a:lstStyle/>
          <a:p>
            <a:r>
              <a:rPr lang="en-US" sz="800" b="1" dirty="0"/>
              <a:t>3E</a:t>
            </a:r>
          </a:p>
        </p:txBody>
      </p:sp>
      <p:sp>
        <p:nvSpPr>
          <p:cNvPr id="92" name="TextBox 91"/>
          <p:cNvSpPr txBox="1"/>
          <p:nvPr/>
        </p:nvSpPr>
        <p:spPr>
          <a:xfrm>
            <a:off x="10584616" y="6560312"/>
            <a:ext cx="218971" cy="215444"/>
          </a:xfrm>
          <a:prstGeom prst="rect">
            <a:avLst/>
          </a:prstGeom>
          <a:solidFill>
            <a:srgbClr val="FFFF00"/>
          </a:solidFill>
        </p:spPr>
        <p:txBody>
          <a:bodyPr wrap="none" lIns="45720" rIns="45720" rtlCol="0">
            <a:spAutoFit/>
          </a:bodyPr>
          <a:lstStyle/>
          <a:p>
            <a:r>
              <a:rPr lang="en-US" sz="800" b="1" dirty="0"/>
              <a:t>4E</a:t>
            </a:r>
          </a:p>
        </p:txBody>
      </p:sp>
      <p:sp>
        <p:nvSpPr>
          <p:cNvPr id="93" name="TextBox 92"/>
          <p:cNvSpPr txBox="1"/>
          <p:nvPr/>
        </p:nvSpPr>
        <p:spPr>
          <a:xfrm>
            <a:off x="10878819" y="6560312"/>
            <a:ext cx="218971" cy="215444"/>
          </a:xfrm>
          <a:prstGeom prst="rect">
            <a:avLst/>
          </a:prstGeom>
          <a:solidFill>
            <a:srgbClr val="FFFF00"/>
          </a:solidFill>
        </p:spPr>
        <p:txBody>
          <a:bodyPr wrap="none" lIns="45720" rIns="45720" rtlCol="0">
            <a:spAutoFit/>
          </a:bodyPr>
          <a:lstStyle/>
          <a:p>
            <a:r>
              <a:rPr lang="en-US" sz="800" b="1" dirty="0"/>
              <a:t>5E</a:t>
            </a:r>
          </a:p>
        </p:txBody>
      </p:sp>
      <p:sp>
        <p:nvSpPr>
          <p:cNvPr id="94" name="TextBox 93"/>
          <p:cNvSpPr txBox="1"/>
          <p:nvPr/>
        </p:nvSpPr>
        <p:spPr>
          <a:xfrm>
            <a:off x="11173022" y="6560312"/>
            <a:ext cx="218971" cy="215444"/>
          </a:xfrm>
          <a:prstGeom prst="rect">
            <a:avLst/>
          </a:prstGeom>
          <a:solidFill>
            <a:srgbClr val="FFFF00"/>
          </a:solidFill>
        </p:spPr>
        <p:txBody>
          <a:bodyPr wrap="none" lIns="45720" rIns="45720" rtlCol="0">
            <a:spAutoFit/>
          </a:bodyPr>
          <a:lstStyle/>
          <a:p>
            <a:r>
              <a:rPr lang="en-US" sz="800" b="1" dirty="0"/>
              <a:t>6E</a:t>
            </a:r>
          </a:p>
        </p:txBody>
      </p:sp>
      <p:sp>
        <p:nvSpPr>
          <p:cNvPr id="95" name="TextBox 94"/>
          <p:cNvSpPr txBox="1"/>
          <p:nvPr/>
        </p:nvSpPr>
        <p:spPr>
          <a:xfrm>
            <a:off x="11491670" y="6560312"/>
            <a:ext cx="218971" cy="215444"/>
          </a:xfrm>
          <a:prstGeom prst="rect">
            <a:avLst/>
          </a:prstGeom>
          <a:solidFill>
            <a:srgbClr val="FFFF00"/>
          </a:solidFill>
        </p:spPr>
        <p:txBody>
          <a:bodyPr wrap="none" lIns="45720" rIns="45720" rtlCol="0">
            <a:spAutoFit/>
          </a:bodyPr>
          <a:lstStyle/>
          <a:p>
            <a:r>
              <a:rPr lang="en-US" sz="800" b="1" dirty="0"/>
              <a:t>7E</a:t>
            </a:r>
          </a:p>
        </p:txBody>
      </p:sp>
      <p:sp>
        <p:nvSpPr>
          <p:cNvPr id="96" name="TextBox 95"/>
          <p:cNvSpPr txBox="1"/>
          <p:nvPr/>
        </p:nvSpPr>
        <p:spPr>
          <a:xfrm>
            <a:off x="11773247" y="6560312"/>
            <a:ext cx="218971" cy="215444"/>
          </a:xfrm>
          <a:prstGeom prst="rect">
            <a:avLst/>
          </a:prstGeom>
          <a:solidFill>
            <a:srgbClr val="FFFF00"/>
          </a:solidFill>
        </p:spPr>
        <p:txBody>
          <a:bodyPr wrap="none" lIns="45720" rIns="45720" rtlCol="0">
            <a:spAutoFit/>
          </a:bodyPr>
          <a:lstStyle/>
          <a:p>
            <a:r>
              <a:rPr lang="en-US" sz="800" b="1" dirty="0"/>
              <a:t>8E</a:t>
            </a:r>
          </a:p>
        </p:txBody>
      </p:sp>
    </p:spTree>
    <p:extLst>
      <p:ext uri="{BB962C8B-B14F-4D97-AF65-F5344CB8AC3E}">
        <p14:creationId xmlns:p14="http://schemas.microsoft.com/office/powerpoint/2010/main" val="4913333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9122" t="7857" r="9493" b="5103"/>
          <a:stretch/>
        </p:blipFill>
        <p:spPr>
          <a:xfrm>
            <a:off x="5260797" y="-37069"/>
            <a:ext cx="6925715" cy="2761836"/>
          </a:xfrm>
          <a:prstGeom prst="rect">
            <a:avLst/>
          </a:prstGeom>
        </p:spPr>
      </p:pic>
      <p:sp>
        <p:nvSpPr>
          <p:cNvPr id="2" name="Title 1"/>
          <p:cNvSpPr>
            <a:spLocks noGrp="1"/>
          </p:cNvSpPr>
          <p:nvPr>
            <p:ph type="title"/>
          </p:nvPr>
        </p:nvSpPr>
        <p:spPr/>
        <p:txBody>
          <a:bodyPr/>
          <a:lstStyle/>
          <a:p>
            <a:r>
              <a:rPr lang="en-US" dirty="0"/>
              <a:t>Window &amp; sigma</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7</a:t>
            </a:fld>
            <a:endParaRPr lang="en-US"/>
          </a:p>
        </p:txBody>
      </p:sp>
      <p:sp>
        <p:nvSpPr>
          <p:cNvPr id="9" name="TextBox 8"/>
          <p:cNvSpPr txBox="1"/>
          <p:nvPr/>
        </p:nvSpPr>
        <p:spPr>
          <a:xfrm>
            <a:off x="5681325" y="2546330"/>
            <a:ext cx="223779" cy="215444"/>
          </a:xfrm>
          <a:prstGeom prst="rect">
            <a:avLst/>
          </a:prstGeom>
          <a:solidFill>
            <a:srgbClr val="FFFF00"/>
          </a:solidFill>
        </p:spPr>
        <p:txBody>
          <a:bodyPr wrap="none" lIns="45720" rIns="45720" rtlCol="0">
            <a:spAutoFit/>
          </a:bodyPr>
          <a:lstStyle/>
          <a:p>
            <a:r>
              <a:rPr lang="en-US" sz="800" b="1" dirty="0"/>
              <a:t>1C</a:t>
            </a:r>
          </a:p>
        </p:txBody>
      </p:sp>
      <p:sp>
        <p:nvSpPr>
          <p:cNvPr id="10" name="TextBox 9"/>
          <p:cNvSpPr txBox="1"/>
          <p:nvPr/>
        </p:nvSpPr>
        <p:spPr>
          <a:xfrm>
            <a:off x="5931894" y="2546330"/>
            <a:ext cx="218971" cy="215444"/>
          </a:xfrm>
          <a:prstGeom prst="rect">
            <a:avLst/>
          </a:prstGeom>
          <a:solidFill>
            <a:srgbClr val="FFFF00"/>
          </a:solidFill>
        </p:spPr>
        <p:txBody>
          <a:bodyPr wrap="none" lIns="45720" rIns="45720" rtlCol="0">
            <a:spAutoFit/>
          </a:bodyPr>
          <a:lstStyle/>
          <a:p>
            <a:r>
              <a:rPr lang="en-US" sz="800" b="1" dirty="0"/>
              <a:t>2E</a:t>
            </a:r>
          </a:p>
        </p:txBody>
      </p:sp>
      <p:sp>
        <p:nvSpPr>
          <p:cNvPr id="11" name="TextBox 10"/>
          <p:cNvSpPr txBox="1"/>
          <p:nvPr/>
        </p:nvSpPr>
        <p:spPr>
          <a:xfrm>
            <a:off x="6171262" y="2546330"/>
            <a:ext cx="218971" cy="215444"/>
          </a:xfrm>
          <a:prstGeom prst="rect">
            <a:avLst/>
          </a:prstGeom>
          <a:solidFill>
            <a:srgbClr val="FFFF00"/>
          </a:solidFill>
        </p:spPr>
        <p:txBody>
          <a:bodyPr wrap="none" lIns="45720" rIns="45720" rtlCol="0">
            <a:spAutoFit/>
          </a:bodyPr>
          <a:lstStyle/>
          <a:p>
            <a:r>
              <a:rPr lang="en-US" sz="800" b="1" dirty="0"/>
              <a:t>3E</a:t>
            </a:r>
          </a:p>
        </p:txBody>
      </p:sp>
      <p:sp>
        <p:nvSpPr>
          <p:cNvPr id="12" name="TextBox 11"/>
          <p:cNvSpPr txBox="1"/>
          <p:nvPr/>
        </p:nvSpPr>
        <p:spPr>
          <a:xfrm>
            <a:off x="6416271" y="2546330"/>
            <a:ext cx="218971" cy="215444"/>
          </a:xfrm>
          <a:prstGeom prst="rect">
            <a:avLst/>
          </a:prstGeom>
          <a:solidFill>
            <a:srgbClr val="FFFF00"/>
          </a:solidFill>
        </p:spPr>
        <p:txBody>
          <a:bodyPr wrap="none" lIns="45720" rIns="45720" rtlCol="0">
            <a:spAutoFit/>
          </a:bodyPr>
          <a:lstStyle/>
          <a:p>
            <a:r>
              <a:rPr lang="en-US" sz="800" b="1" dirty="0"/>
              <a:t>4E</a:t>
            </a:r>
          </a:p>
        </p:txBody>
      </p:sp>
      <p:sp>
        <p:nvSpPr>
          <p:cNvPr id="13" name="TextBox 12"/>
          <p:cNvSpPr txBox="1"/>
          <p:nvPr/>
        </p:nvSpPr>
        <p:spPr>
          <a:xfrm>
            <a:off x="6664288" y="2546330"/>
            <a:ext cx="218971" cy="215444"/>
          </a:xfrm>
          <a:prstGeom prst="rect">
            <a:avLst/>
          </a:prstGeom>
          <a:solidFill>
            <a:srgbClr val="FFFF00"/>
          </a:solidFill>
        </p:spPr>
        <p:txBody>
          <a:bodyPr wrap="none" lIns="45720" rIns="45720" rtlCol="0">
            <a:spAutoFit/>
          </a:bodyPr>
          <a:lstStyle/>
          <a:p>
            <a:r>
              <a:rPr lang="en-US" sz="800" b="1" dirty="0"/>
              <a:t>5E</a:t>
            </a:r>
          </a:p>
        </p:txBody>
      </p:sp>
      <p:sp>
        <p:nvSpPr>
          <p:cNvPr id="14" name="TextBox 13"/>
          <p:cNvSpPr txBox="1"/>
          <p:nvPr/>
        </p:nvSpPr>
        <p:spPr>
          <a:xfrm>
            <a:off x="6906826" y="2546330"/>
            <a:ext cx="218971" cy="215444"/>
          </a:xfrm>
          <a:prstGeom prst="rect">
            <a:avLst/>
          </a:prstGeom>
          <a:solidFill>
            <a:srgbClr val="FFFF00"/>
          </a:solidFill>
        </p:spPr>
        <p:txBody>
          <a:bodyPr wrap="none" lIns="45720" rIns="45720" rtlCol="0">
            <a:spAutoFit/>
          </a:bodyPr>
          <a:lstStyle/>
          <a:p>
            <a:r>
              <a:rPr lang="en-US" sz="800" b="1" dirty="0"/>
              <a:t>6E</a:t>
            </a:r>
          </a:p>
        </p:txBody>
      </p:sp>
      <p:sp>
        <p:nvSpPr>
          <p:cNvPr id="15" name="TextBox 14"/>
          <p:cNvSpPr txBox="1"/>
          <p:nvPr/>
        </p:nvSpPr>
        <p:spPr>
          <a:xfrm>
            <a:off x="7155521" y="2546330"/>
            <a:ext cx="218971" cy="215444"/>
          </a:xfrm>
          <a:prstGeom prst="rect">
            <a:avLst/>
          </a:prstGeom>
          <a:solidFill>
            <a:srgbClr val="FFFF00"/>
          </a:solidFill>
        </p:spPr>
        <p:txBody>
          <a:bodyPr wrap="none" lIns="45720" rIns="45720" rtlCol="0">
            <a:spAutoFit/>
          </a:bodyPr>
          <a:lstStyle/>
          <a:p>
            <a:r>
              <a:rPr lang="en-US" sz="800" b="1" dirty="0"/>
              <a:t>7E</a:t>
            </a:r>
          </a:p>
        </p:txBody>
      </p:sp>
      <p:sp>
        <p:nvSpPr>
          <p:cNvPr id="52" name="TextBox 51"/>
          <p:cNvSpPr txBox="1"/>
          <p:nvPr/>
        </p:nvSpPr>
        <p:spPr>
          <a:xfrm>
            <a:off x="4328141" y="1452674"/>
            <a:ext cx="1067472" cy="646331"/>
          </a:xfrm>
          <a:prstGeom prst="rect">
            <a:avLst/>
          </a:prstGeom>
          <a:noFill/>
        </p:spPr>
        <p:txBody>
          <a:bodyPr wrap="none" rtlCol="0">
            <a:spAutoFit/>
          </a:bodyPr>
          <a:lstStyle/>
          <a:p>
            <a:r>
              <a:rPr lang="en-US" b="1" dirty="0"/>
              <a:t>Median</a:t>
            </a:r>
          </a:p>
          <a:p>
            <a:r>
              <a:rPr lang="en-US" b="1" dirty="0"/>
              <a:t>Window</a:t>
            </a:r>
          </a:p>
        </p:txBody>
      </p:sp>
      <p:sp>
        <p:nvSpPr>
          <p:cNvPr id="53" name="TextBox 52"/>
          <p:cNvSpPr txBox="1"/>
          <p:nvPr/>
        </p:nvSpPr>
        <p:spPr>
          <a:xfrm>
            <a:off x="4349407" y="2887495"/>
            <a:ext cx="979755" cy="646331"/>
          </a:xfrm>
          <a:prstGeom prst="rect">
            <a:avLst/>
          </a:prstGeom>
          <a:noFill/>
        </p:spPr>
        <p:txBody>
          <a:bodyPr wrap="none" rtlCol="0">
            <a:spAutoFit/>
          </a:bodyPr>
          <a:lstStyle/>
          <a:p>
            <a:r>
              <a:rPr lang="en-US" b="1" dirty="0"/>
              <a:t>Robust</a:t>
            </a:r>
          </a:p>
          <a:p>
            <a:r>
              <a:rPr lang="en-US" b="1" dirty="0"/>
              <a:t>sigma</a:t>
            </a:r>
          </a:p>
        </p:txBody>
      </p:sp>
      <p:sp>
        <p:nvSpPr>
          <p:cNvPr id="54" name="TextBox 53"/>
          <p:cNvSpPr txBox="1"/>
          <p:nvPr/>
        </p:nvSpPr>
        <p:spPr>
          <a:xfrm rot="16200000">
            <a:off x="4808805" y="3738344"/>
            <a:ext cx="633507" cy="369332"/>
          </a:xfrm>
          <a:prstGeom prst="rect">
            <a:avLst/>
          </a:prstGeom>
          <a:noFill/>
        </p:spPr>
        <p:txBody>
          <a:bodyPr wrap="none" rtlCol="0">
            <a:spAutoFit/>
          </a:bodyPr>
          <a:lstStyle/>
          <a:p>
            <a:r>
              <a:rPr lang="en-US" dirty="0"/>
              <a:t>SET</a:t>
            </a:r>
          </a:p>
        </p:txBody>
      </p:sp>
      <p:sp>
        <p:nvSpPr>
          <p:cNvPr id="55" name="TextBox 54"/>
          <p:cNvSpPr txBox="1"/>
          <p:nvPr/>
        </p:nvSpPr>
        <p:spPr>
          <a:xfrm rot="16200000">
            <a:off x="4648506" y="5364215"/>
            <a:ext cx="954107" cy="369332"/>
          </a:xfrm>
          <a:prstGeom prst="rect">
            <a:avLst/>
          </a:prstGeom>
          <a:noFill/>
        </p:spPr>
        <p:txBody>
          <a:bodyPr wrap="none" rtlCol="0">
            <a:spAutoFit/>
          </a:bodyPr>
          <a:lstStyle/>
          <a:p>
            <a:r>
              <a:rPr lang="en-US" dirty="0"/>
              <a:t>RESET</a:t>
            </a:r>
          </a:p>
        </p:txBody>
      </p:sp>
      <p:sp>
        <p:nvSpPr>
          <p:cNvPr id="56" name="TextBox 55"/>
          <p:cNvSpPr txBox="1"/>
          <p:nvPr/>
        </p:nvSpPr>
        <p:spPr>
          <a:xfrm>
            <a:off x="6040402" y="2692196"/>
            <a:ext cx="1133644" cy="369332"/>
          </a:xfrm>
          <a:prstGeom prst="rect">
            <a:avLst/>
          </a:prstGeom>
          <a:noFill/>
        </p:spPr>
        <p:txBody>
          <a:bodyPr wrap="none" rtlCol="0">
            <a:spAutoFit/>
          </a:bodyPr>
          <a:lstStyle/>
          <a:p>
            <a:pPr algn="ctr"/>
            <a:r>
              <a:rPr lang="en-US" dirty="0"/>
              <a:t>1k cycles</a:t>
            </a:r>
          </a:p>
        </p:txBody>
      </p:sp>
      <p:sp>
        <p:nvSpPr>
          <p:cNvPr id="57" name="TextBox 56"/>
          <p:cNvSpPr txBox="1"/>
          <p:nvPr/>
        </p:nvSpPr>
        <p:spPr>
          <a:xfrm>
            <a:off x="8069439" y="2692196"/>
            <a:ext cx="1390124" cy="369332"/>
          </a:xfrm>
          <a:prstGeom prst="rect">
            <a:avLst/>
          </a:prstGeom>
          <a:noFill/>
        </p:spPr>
        <p:txBody>
          <a:bodyPr wrap="none" rtlCol="0">
            <a:spAutoFit/>
          </a:bodyPr>
          <a:lstStyle/>
          <a:p>
            <a:pPr algn="ctr"/>
            <a:r>
              <a:rPr lang="en-US" dirty="0"/>
              <a:t>128k cycles</a:t>
            </a:r>
          </a:p>
        </p:txBody>
      </p:sp>
      <p:sp>
        <p:nvSpPr>
          <p:cNvPr id="58" name="TextBox 57"/>
          <p:cNvSpPr txBox="1"/>
          <p:nvPr/>
        </p:nvSpPr>
        <p:spPr>
          <a:xfrm>
            <a:off x="9787417" y="2692196"/>
            <a:ext cx="2409635" cy="369332"/>
          </a:xfrm>
          <a:prstGeom prst="rect">
            <a:avLst/>
          </a:prstGeom>
          <a:noFill/>
        </p:spPr>
        <p:txBody>
          <a:bodyPr wrap="none" rtlCol="0">
            <a:spAutoFit/>
          </a:bodyPr>
          <a:lstStyle/>
          <a:p>
            <a:pPr algn="ctr"/>
            <a:r>
              <a:rPr lang="en-US" dirty="0"/>
              <a:t>128k cycles +10s drift</a:t>
            </a:r>
          </a:p>
        </p:txBody>
      </p:sp>
      <p:sp>
        <p:nvSpPr>
          <p:cNvPr id="59" name="TextBox 58"/>
          <p:cNvSpPr txBox="1"/>
          <p:nvPr/>
        </p:nvSpPr>
        <p:spPr>
          <a:xfrm>
            <a:off x="0" y="904095"/>
            <a:ext cx="4328141" cy="1169551"/>
          </a:xfrm>
          <a:prstGeom prst="rect">
            <a:avLst/>
          </a:prstGeom>
          <a:noFill/>
        </p:spPr>
        <p:txBody>
          <a:bodyPr wrap="square" rtlCol="0">
            <a:spAutoFit/>
          </a:bodyPr>
          <a:lstStyle/>
          <a:p>
            <a:pPr marL="285750" indent="-285750">
              <a:buFont typeface="Arial" panose="020B0604020202020204" pitchFamily="34" charset="0"/>
              <a:buChar char="•"/>
            </a:pPr>
            <a:r>
              <a:rPr lang="en-US" sz="1400" dirty="0">
                <a:sym typeface="Wingdings" panose="05000000000000000000" pitchFamily="2" charset="2"/>
              </a:rPr>
              <a:t>No lamina groups (aggressive tapering @WL) show the usual boost in median window. Higher In% results in more boost (tapering)</a:t>
            </a:r>
          </a:p>
          <a:p>
            <a:pPr marL="285750" indent="-285750">
              <a:buFont typeface="Arial" panose="020B0604020202020204" pitchFamily="34" charset="0"/>
              <a:buChar char="•"/>
            </a:pPr>
            <a:r>
              <a:rPr lang="en-US" sz="1400" dirty="0">
                <a:sym typeface="Wingdings" panose="05000000000000000000" pitchFamily="2" charset="2"/>
              </a:rPr>
              <a:t>Tapered profile @BL has similar window with POR. Straight profile has lower window</a:t>
            </a:r>
          </a:p>
        </p:txBody>
      </p:sp>
      <p:graphicFrame>
        <p:nvGraphicFramePr>
          <p:cNvPr id="61" name="Table 60"/>
          <p:cNvGraphicFramePr>
            <a:graphicFrameLocks noGrp="1"/>
          </p:cNvGraphicFramePr>
          <p:nvPr>
            <p:extLst>
              <p:ext uri="{D42A27DB-BD31-4B8C-83A1-F6EECF244321}">
                <p14:modId xmlns:p14="http://schemas.microsoft.com/office/powerpoint/2010/main" val="2940372739"/>
              </p:ext>
            </p:extLst>
          </p:nvPr>
        </p:nvGraphicFramePr>
        <p:xfrm>
          <a:off x="137752" y="3900092"/>
          <a:ext cx="4405630" cy="2194560"/>
        </p:xfrm>
        <a:graphic>
          <a:graphicData uri="http://schemas.openxmlformats.org/drawingml/2006/table">
            <a:tbl>
              <a:tblPr firstRow="1" bandRow="1">
                <a:tableStyleId>{5C22544A-7EE6-4342-B048-85BDC9FD1C3A}</a:tableStyleId>
              </a:tblPr>
              <a:tblGrid>
                <a:gridCol w="484505">
                  <a:extLst>
                    <a:ext uri="{9D8B030D-6E8A-4147-A177-3AD203B41FA5}">
                      <a16:colId xmlns:a16="http://schemas.microsoft.com/office/drawing/2014/main" val="20000"/>
                    </a:ext>
                  </a:extLst>
                </a:gridCol>
                <a:gridCol w="654368">
                  <a:extLst>
                    <a:ext uri="{9D8B030D-6E8A-4147-A177-3AD203B41FA5}">
                      <a16:colId xmlns:a16="http://schemas.microsoft.com/office/drawing/2014/main" val="20001"/>
                    </a:ext>
                  </a:extLst>
                </a:gridCol>
                <a:gridCol w="555942">
                  <a:extLst>
                    <a:ext uri="{9D8B030D-6E8A-4147-A177-3AD203B41FA5}">
                      <a16:colId xmlns:a16="http://schemas.microsoft.com/office/drawing/2014/main" val="20002"/>
                    </a:ext>
                  </a:extLst>
                </a:gridCol>
                <a:gridCol w="948055">
                  <a:extLst>
                    <a:ext uri="{9D8B030D-6E8A-4147-A177-3AD203B41FA5}">
                      <a16:colId xmlns:a16="http://schemas.microsoft.com/office/drawing/2014/main" val="91596857"/>
                    </a:ext>
                  </a:extLst>
                </a:gridCol>
                <a:gridCol w="832168">
                  <a:extLst>
                    <a:ext uri="{9D8B030D-6E8A-4147-A177-3AD203B41FA5}">
                      <a16:colId xmlns:a16="http://schemas.microsoft.com/office/drawing/2014/main" val="661927939"/>
                    </a:ext>
                  </a:extLst>
                </a:gridCol>
                <a:gridCol w="930592">
                  <a:extLst>
                    <a:ext uri="{9D8B030D-6E8A-4147-A177-3AD203B41FA5}">
                      <a16:colId xmlns:a16="http://schemas.microsoft.com/office/drawing/2014/main" val="1213100360"/>
                    </a:ext>
                  </a:extLst>
                </a:gridCol>
              </a:tblGrid>
              <a:tr h="147625">
                <a:tc>
                  <a:txBody>
                    <a:bodyPr/>
                    <a:lstStyle/>
                    <a:p>
                      <a:pPr algn="ctr"/>
                      <a:r>
                        <a:rPr lang="en-US" sz="1000" dirty="0"/>
                        <a:t>Trial</a:t>
                      </a:r>
                    </a:p>
                  </a:txBody>
                  <a:tcPr/>
                </a:tc>
                <a:tc>
                  <a:txBody>
                    <a:bodyPr/>
                    <a:lstStyle/>
                    <a:p>
                      <a:pPr algn="ctr"/>
                      <a:r>
                        <a:rPr lang="en-US" sz="1000" dirty="0"/>
                        <a:t>SD </a:t>
                      </a:r>
                      <a:r>
                        <a:rPr lang="en-US" sz="1000" dirty="0" err="1"/>
                        <a:t>thk</a:t>
                      </a:r>
                      <a:r>
                        <a:rPr lang="en-US" sz="1000" dirty="0"/>
                        <a:t>.</a:t>
                      </a:r>
                    </a:p>
                  </a:txBody>
                  <a:tcPr/>
                </a:tc>
                <a:tc>
                  <a:txBody>
                    <a:bodyPr/>
                    <a:lstStyle/>
                    <a:p>
                      <a:pPr algn="ctr"/>
                      <a:r>
                        <a:rPr lang="it-IT" sz="1000" dirty="0"/>
                        <a:t>In</a:t>
                      </a:r>
                      <a:r>
                        <a:rPr lang="it-IT" sz="1000" baseline="0" dirty="0"/>
                        <a:t> - %</a:t>
                      </a:r>
                      <a:endParaRPr lang="en-US" sz="1000" dirty="0"/>
                    </a:p>
                  </a:txBody>
                  <a:tcPr/>
                </a:tc>
                <a:tc>
                  <a:txBody>
                    <a:bodyPr/>
                    <a:lstStyle/>
                    <a:p>
                      <a:pPr algn="ctr"/>
                      <a:r>
                        <a:rPr lang="it-IT" sz="1000" dirty="0" err="1"/>
                        <a:t>AlOx</a:t>
                      </a:r>
                      <a:r>
                        <a:rPr lang="it-IT" sz="1000" baseline="0" dirty="0"/>
                        <a:t> lamina</a:t>
                      </a:r>
                      <a:endParaRPr lang="en-US" sz="1000" dirty="0"/>
                    </a:p>
                  </a:txBody>
                  <a:tcPr/>
                </a:tc>
                <a:tc>
                  <a:txBody>
                    <a:bodyPr/>
                    <a:lstStyle/>
                    <a:p>
                      <a:pPr algn="ctr"/>
                      <a:r>
                        <a:rPr lang="it-IT" sz="1000" dirty="0"/>
                        <a:t>WL W </a:t>
                      </a:r>
                      <a:r>
                        <a:rPr lang="it-IT" sz="1000" dirty="0" err="1"/>
                        <a:t>thk</a:t>
                      </a:r>
                      <a:r>
                        <a:rPr lang="it-IT" sz="1000" dirty="0"/>
                        <a:t>.</a:t>
                      </a:r>
                      <a:endParaRPr lang="en-US" sz="1000" dirty="0"/>
                    </a:p>
                  </a:txBody>
                  <a:tcPr/>
                </a:tc>
                <a:tc>
                  <a:txBody>
                    <a:bodyPr/>
                    <a:lstStyle/>
                    <a:p>
                      <a:pPr algn="ctr"/>
                      <a:r>
                        <a:rPr lang="it-IT" sz="1000" dirty="0"/>
                        <a:t>52</a:t>
                      </a:r>
                      <a:r>
                        <a:rPr lang="it-IT" sz="1000" baseline="0" dirty="0"/>
                        <a:t> BL </a:t>
                      </a:r>
                      <a:r>
                        <a:rPr lang="it-IT" sz="1000" baseline="0" dirty="0" err="1"/>
                        <a:t>etch</a:t>
                      </a:r>
                      <a:endParaRPr lang="en-US" sz="1000" dirty="0"/>
                    </a:p>
                  </a:txBody>
                  <a:tcPr/>
                </a:tc>
                <a:extLst>
                  <a:ext uri="{0D108BD9-81ED-4DB2-BD59-A6C34878D82A}">
                    <a16:rowId xmlns:a16="http://schemas.microsoft.com/office/drawing/2014/main" val="10000"/>
                  </a:ext>
                </a:extLst>
              </a:tr>
              <a:tr h="147625">
                <a:tc>
                  <a:txBody>
                    <a:bodyPr/>
                    <a:lstStyle/>
                    <a:p>
                      <a:pPr algn="ctr"/>
                      <a:r>
                        <a:rPr lang="en-US" sz="1000" dirty="0"/>
                        <a:t>1C</a:t>
                      </a:r>
                    </a:p>
                  </a:txBody>
                  <a:tcPr anchor="ctr"/>
                </a:tc>
                <a:tc>
                  <a:txBody>
                    <a:bodyPr/>
                    <a:lstStyle/>
                    <a:p>
                      <a:pPr algn="ctr"/>
                      <a:r>
                        <a:rPr lang="en-US" sz="1000" dirty="0"/>
                        <a:t>22 v16</a:t>
                      </a:r>
                    </a:p>
                  </a:txBody>
                  <a:tcPr anchor="ctr"/>
                </a:tc>
                <a:tc>
                  <a:txBody>
                    <a:bodyPr/>
                    <a:lstStyle/>
                    <a:p>
                      <a:pPr algn="ctr"/>
                      <a:r>
                        <a:rPr lang="en-US" sz="1000" dirty="0"/>
                        <a:t>2%</a:t>
                      </a:r>
                    </a:p>
                  </a:txBody>
                  <a:tcPr anchor="ctr"/>
                </a:tc>
                <a:tc>
                  <a:txBody>
                    <a:bodyPr/>
                    <a:lstStyle/>
                    <a:p>
                      <a:pPr algn="ctr"/>
                      <a:r>
                        <a:rPr lang="it-IT" sz="1000" dirty="0"/>
                        <a:t>5A T&amp;B</a:t>
                      </a:r>
                      <a:endParaRPr lang="en-US" sz="1000" dirty="0"/>
                    </a:p>
                  </a:txBody>
                  <a:tcPr anchor="ctr"/>
                </a:tc>
                <a:tc>
                  <a:txBody>
                    <a:bodyPr/>
                    <a:lstStyle/>
                    <a:p>
                      <a:pPr algn="ctr"/>
                      <a:r>
                        <a:rPr lang="it-IT" sz="1000" dirty="0"/>
                        <a:t>37nm</a:t>
                      </a:r>
                      <a:endParaRPr lang="en-US" sz="1000" dirty="0"/>
                    </a:p>
                  </a:txBody>
                  <a:tcPr anchor="ctr"/>
                </a:tc>
                <a:tc>
                  <a:txBody>
                    <a:bodyPr/>
                    <a:lstStyle/>
                    <a:p>
                      <a:pPr algn="ctr"/>
                      <a:r>
                        <a:rPr lang="it-IT" sz="1000" dirty="0"/>
                        <a:t>SD </a:t>
                      </a:r>
                      <a:r>
                        <a:rPr lang="it-IT" sz="1000" dirty="0" err="1"/>
                        <a:t>etch</a:t>
                      </a:r>
                      <a:r>
                        <a:rPr lang="it-IT" sz="1000" dirty="0"/>
                        <a:t> </a:t>
                      </a:r>
                      <a:r>
                        <a:rPr lang="en-US" sz="1000" dirty="0"/>
                        <a:t>+</a:t>
                      </a:r>
                      <a:r>
                        <a:rPr lang="it-IT" sz="1000" dirty="0"/>
                        <a:t>7s</a:t>
                      </a:r>
                      <a:endParaRPr lang="en-US" sz="1000" dirty="0"/>
                    </a:p>
                  </a:txBody>
                  <a:tcPr anchor="ctr"/>
                </a:tc>
                <a:extLst>
                  <a:ext uri="{0D108BD9-81ED-4DB2-BD59-A6C34878D82A}">
                    <a16:rowId xmlns:a16="http://schemas.microsoft.com/office/drawing/2014/main" val="10001"/>
                  </a:ext>
                </a:extLst>
              </a:tr>
              <a:tr h="147625">
                <a:tc>
                  <a:txBody>
                    <a:bodyPr/>
                    <a:lstStyle/>
                    <a:p>
                      <a:pPr algn="ctr"/>
                      <a:r>
                        <a:rPr lang="en-US" sz="1000" dirty="0"/>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22 v16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5A T&amp;B</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20nm</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SD </a:t>
                      </a:r>
                      <a:r>
                        <a:rPr lang="it-IT" sz="1000" dirty="0" err="1"/>
                        <a:t>etch</a:t>
                      </a:r>
                      <a:r>
                        <a:rPr lang="it-IT" sz="1000" dirty="0"/>
                        <a:t> </a:t>
                      </a:r>
                      <a:r>
                        <a:rPr lang="en-US" sz="1000" dirty="0"/>
                        <a:t>+</a:t>
                      </a:r>
                      <a:r>
                        <a:rPr lang="it-IT" sz="1000" dirty="0"/>
                        <a:t>7s</a:t>
                      </a:r>
                      <a:endParaRPr lang="en-US" sz="1000" dirty="0"/>
                    </a:p>
                  </a:txBody>
                  <a:tcPr anchor="ctr"/>
                </a:tc>
                <a:extLst>
                  <a:ext uri="{0D108BD9-81ED-4DB2-BD59-A6C34878D82A}">
                    <a16:rowId xmlns:a16="http://schemas.microsoft.com/office/drawing/2014/main" val="10002"/>
                  </a:ext>
                </a:extLst>
              </a:tr>
              <a:tr h="147625">
                <a:tc>
                  <a:txBody>
                    <a:bodyPr/>
                    <a:lstStyle/>
                    <a:p>
                      <a:pPr algn="ctr"/>
                      <a:r>
                        <a:rPr lang="en-US" sz="1000" dirty="0"/>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22 v16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20nm</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SD </a:t>
                      </a:r>
                      <a:r>
                        <a:rPr lang="it-IT" sz="1000" dirty="0" err="1"/>
                        <a:t>etch</a:t>
                      </a:r>
                      <a:r>
                        <a:rPr lang="it-IT" sz="1000" dirty="0"/>
                        <a:t> </a:t>
                      </a:r>
                      <a:r>
                        <a:rPr lang="en-US" sz="1000" dirty="0"/>
                        <a:t>+</a:t>
                      </a:r>
                      <a:r>
                        <a:rPr lang="it-IT" sz="1000" dirty="0"/>
                        <a:t>5s</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extLst>
                  <a:ext uri="{0D108BD9-81ED-4DB2-BD59-A6C34878D82A}">
                    <a16:rowId xmlns:a16="http://schemas.microsoft.com/office/drawing/2014/main" val="10003"/>
                  </a:ext>
                </a:extLst>
              </a:tr>
              <a:tr h="147625">
                <a:tc>
                  <a:txBody>
                    <a:bodyPr/>
                    <a:lstStyle/>
                    <a:p>
                      <a:pPr algn="ctr"/>
                      <a:r>
                        <a:rPr lang="en-US" sz="1000" dirty="0"/>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mn-lt"/>
                          <a:ea typeface="+mn-ea"/>
                          <a:cs typeface="+mn-cs"/>
                        </a:rPr>
                        <a:t>22 v12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4%</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20nm</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SD </a:t>
                      </a:r>
                      <a:r>
                        <a:rPr lang="it-IT" sz="1000" dirty="0" err="1"/>
                        <a:t>etch</a:t>
                      </a:r>
                      <a:r>
                        <a:rPr lang="it-IT" sz="1000" dirty="0"/>
                        <a:t> </a:t>
                      </a:r>
                      <a:r>
                        <a:rPr lang="en-US" sz="1000" dirty="0"/>
                        <a:t>+</a:t>
                      </a:r>
                      <a:r>
                        <a:rPr lang="it-IT" sz="1000" dirty="0"/>
                        <a:t>5s</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extLst>
                  <a:ext uri="{0D108BD9-81ED-4DB2-BD59-A6C34878D82A}">
                    <a16:rowId xmlns:a16="http://schemas.microsoft.com/office/drawing/2014/main" val="10004"/>
                  </a:ext>
                </a:extLst>
              </a:tr>
              <a:tr h="147625">
                <a:tc>
                  <a:txBody>
                    <a:bodyPr/>
                    <a:lstStyle/>
                    <a:p>
                      <a:pPr algn="ctr"/>
                      <a:r>
                        <a:rPr lang="en-US" sz="1000" dirty="0"/>
                        <a:t>5E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22 v16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5A T&amp;B</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20nm</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err="1">
                          <a:ln>
                            <a:noFill/>
                          </a:ln>
                          <a:solidFill>
                            <a:srgbClr val="58595B"/>
                          </a:solidFill>
                          <a:effectLst/>
                          <a:uLnTx/>
                          <a:uFillTx/>
                          <a:latin typeface="Segoe UI"/>
                          <a:ea typeface="+mn-ea"/>
                          <a:cs typeface="+mn-cs"/>
                        </a:rPr>
                        <a:t>Straight</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extLst>
                  <a:ext uri="{0D108BD9-81ED-4DB2-BD59-A6C34878D82A}">
                    <a16:rowId xmlns:a16="http://schemas.microsoft.com/office/drawing/2014/main" val="10005"/>
                  </a:ext>
                </a:extLst>
              </a:tr>
              <a:tr h="147625">
                <a:tc>
                  <a:txBody>
                    <a:bodyPr/>
                    <a:lstStyle/>
                    <a:p>
                      <a:pPr algn="ctr"/>
                      <a:r>
                        <a:rPr lang="it-IT" sz="1000" dirty="0"/>
                        <a:t>6</a:t>
                      </a:r>
                      <a:r>
                        <a:rPr lang="en-US" sz="1000" dirty="0"/>
                        <a:t>E</a:t>
                      </a:r>
                      <a:r>
                        <a:rPr lang="it-IT" sz="1000" dirty="0"/>
                        <a:t> </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22 v16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2%</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5A T&amp;B</a:t>
                      </a:r>
                      <a:endParaRPr kumimoji="0" lang="en-US" sz="10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20nm</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err="1">
                          <a:ln>
                            <a:noFill/>
                          </a:ln>
                          <a:solidFill>
                            <a:srgbClr val="58595B"/>
                          </a:solidFill>
                          <a:effectLst/>
                          <a:uLnTx/>
                          <a:uFillTx/>
                          <a:latin typeface="Segoe UI"/>
                          <a:ea typeface="+mn-ea"/>
                          <a:cs typeface="+mn-cs"/>
                        </a:rPr>
                        <a:t>Tapered</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extLst>
                  <a:ext uri="{0D108BD9-81ED-4DB2-BD59-A6C34878D82A}">
                    <a16:rowId xmlns:a16="http://schemas.microsoft.com/office/drawing/2014/main" val="4088534641"/>
                  </a:ext>
                </a:extLst>
              </a:tr>
              <a:tr h="147625">
                <a:tc>
                  <a:txBody>
                    <a:bodyPr/>
                    <a:lstStyle/>
                    <a:p>
                      <a:pPr algn="ctr"/>
                      <a:r>
                        <a:rPr lang="it-IT" sz="1000" dirty="0"/>
                        <a:t>7</a:t>
                      </a:r>
                      <a:r>
                        <a:rPr lang="en-US" sz="1000" dirty="0"/>
                        <a:t>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22 v16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2%</a:t>
                      </a:r>
                      <a:endParaRPr kumimoji="0" lang="en-US" sz="10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5A T&amp;B</a:t>
                      </a:r>
                      <a:endParaRPr kumimoji="0" lang="en-US" sz="10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20nm</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err="1">
                          <a:ln>
                            <a:noFill/>
                          </a:ln>
                          <a:solidFill>
                            <a:srgbClr val="58595B"/>
                          </a:solidFill>
                          <a:effectLst/>
                          <a:uLnTx/>
                          <a:uFillTx/>
                          <a:latin typeface="Segoe UI"/>
                          <a:ea typeface="+mn-ea"/>
                          <a:cs typeface="+mn-cs"/>
                        </a:rPr>
                        <a:t>Straight</a:t>
                      </a:r>
                      <a:r>
                        <a:rPr kumimoji="0" lang="it-IT" sz="1000" b="0" i="0" u="none" strike="noStrike" kern="1200" cap="none" spc="0" normalizeH="0" baseline="0" noProof="0" dirty="0">
                          <a:ln>
                            <a:noFill/>
                          </a:ln>
                          <a:solidFill>
                            <a:srgbClr val="58595B"/>
                          </a:solidFill>
                          <a:effectLst/>
                          <a:uLnTx/>
                          <a:uFillTx/>
                          <a:latin typeface="Segoe UI"/>
                          <a:ea typeface="+mn-ea"/>
                          <a:cs typeface="+mn-cs"/>
                        </a:rPr>
                        <a:t> CD-</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extLst>
                  <a:ext uri="{0D108BD9-81ED-4DB2-BD59-A6C34878D82A}">
                    <a16:rowId xmlns:a16="http://schemas.microsoft.com/office/drawing/2014/main" val="3612887650"/>
                  </a:ext>
                </a:extLst>
              </a:tr>
              <a:tr h="147625">
                <a:tc>
                  <a:txBody>
                    <a:bodyPr/>
                    <a:lstStyle/>
                    <a:p>
                      <a:pPr algn="ctr"/>
                      <a:r>
                        <a:rPr lang="it-IT" sz="1000" dirty="0"/>
                        <a:t>8</a:t>
                      </a:r>
                      <a:r>
                        <a:rPr lang="en-US" sz="1000" dirty="0"/>
                        <a:t>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mn-lt"/>
                          <a:ea typeface="+mn-ea"/>
                          <a:cs typeface="+mn-cs"/>
                        </a:rPr>
                        <a:t>22 v16</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2%</a:t>
                      </a:r>
                      <a:endParaRPr kumimoji="0" lang="en-US" sz="10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5A T&amp;B</a:t>
                      </a:r>
                      <a:endParaRPr kumimoji="0" lang="en-US" sz="10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20nm</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Tapered CD-</a:t>
                      </a:r>
                    </a:p>
                  </a:txBody>
                  <a:tcPr anchor="ctr"/>
                </a:tc>
                <a:extLst>
                  <a:ext uri="{0D108BD9-81ED-4DB2-BD59-A6C34878D82A}">
                    <a16:rowId xmlns:a16="http://schemas.microsoft.com/office/drawing/2014/main" val="2695116700"/>
                  </a:ext>
                </a:extLst>
              </a:tr>
            </a:tbl>
          </a:graphicData>
        </a:graphic>
      </p:graphicFrame>
      <p:sp>
        <p:nvSpPr>
          <p:cNvPr id="62" name="TextBox 61"/>
          <p:cNvSpPr txBox="1"/>
          <p:nvPr/>
        </p:nvSpPr>
        <p:spPr>
          <a:xfrm>
            <a:off x="7404771" y="2546330"/>
            <a:ext cx="218971" cy="215444"/>
          </a:xfrm>
          <a:prstGeom prst="rect">
            <a:avLst/>
          </a:prstGeom>
          <a:solidFill>
            <a:srgbClr val="FFFF00"/>
          </a:solidFill>
        </p:spPr>
        <p:txBody>
          <a:bodyPr wrap="none" lIns="45720" rIns="45720" rtlCol="0">
            <a:spAutoFit/>
          </a:bodyPr>
          <a:lstStyle/>
          <a:p>
            <a:r>
              <a:rPr lang="en-US" sz="800" b="1" dirty="0"/>
              <a:t>8E</a:t>
            </a:r>
          </a:p>
        </p:txBody>
      </p:sp>
      <p:sp>
        <p:nvSpPr>
          <p:cNvPr id="63" name="TextBox 62"/>
          <p:cNvSpPr txBox="1"/>
          <p:nvPr/>
        </p:nvSpPr>
        <p:spPr>
          <a:xfrm>
            <a:off x="7889811" y="2546330"/>
            <a:ext cx="223779" cy="215444"/>
          </a:xfrm>
          <a:prstGeom prst="rect">
            <a:avLst/>
          </a:prstGeom>
          <a:solidFill>
            <a:srgbClr val="FFFF00"/>
          </a:solidFill>
        </p:spPr>
        <p:txBody>
          <a:bodyPr wrap="none" lIns="45720" rIns="45720" rtlCol="0">
            <a:spAutoFit/>
          </a:bodyPr>
          <a:lstStyle/>
          <a:p>
            <a:r>
              <a:rPr lang="en-US" sz="800" b="1" dirty="0"/>
              <a:t>1C</a:t>
            </a:r>
          </a:p>
        </p:txBody>
      </p:sp>
      <p:sp>
        <p:nvSpPr>
          <p:cNvPr id="64" name="TextBox 63"/>
          <p:cNvSpPr txBox="1"/>
          <p:nvPr/>
        </p:nvSpPr>
        <p:spPr>
          <a:xfrm>
            <a:off x="8140380" y="2546330"/>
            <a:ext cx="218971" cy="215444"/>
          </a:xfrm>
          <a:prstGeom prst="rect">
            <a:avLst/>
          </a:prstGeom>
          <a:solidFill>
            <a:srgbClr val="FFFF00"/>
          </a:solidFill>
        </p:spPr>
        <p:txBody>
          <a:bodyPr wrap="none" lIns="45720" rIns="45720" rtlCol="0">
            <a:spAutoFit/>
          </a:bodyPr>
          <a:lstStyle/>
          <a:p>
            <a:r>
              <a:rPr lang="en-US" sz="800" b="1" dirty="0"/>
              <a:t>2E</a:t>
            </a:r>
          </a:p>
        </p:txBody>
      </p:sp>
      <p:sp>
        <p:nvSpPr>
          <p:cNvPr id="65" name="TextBox 64"/>
          <p:cNvSpPr txBox="1"/>
          <p:nvPr/>
        </p:nvSpPr>
        <p:spPr>
          <a:xfrm>
            <a:off x="8379748" y="2546330"/>
            <a:ext cx="218971" cy="215444"/>
          </a:xfrm>
          <a:prstGeom prst="rect">
            <a:avLst/>
          </a:prstGeom>
          <a:solidFill>
            <a:srgbClr val="FFFF00"/>
          </a:solidFill>
        </p:spPr>
        <p:txBody>
          <a:bodyPr wrap="none" lIns="45720" rIns="45720" rtlCol="0">
            <a:spAutoFit/>
          </a:bodyPr>
          <a:lstStyle/>
          <a:p>
            <a:r>
              <a:rPr lang="en-US" sz="800" b="1" dirty="0"/>
              <a:t>3E</a:t>
            </a:r>
          </a:p>
        </p:txBody>
      </p:sp>
      <p:sp>
        <p:nvSpPr>
          <p:cNvPr id="66" name="TextBox 65"/>
          <p:cNvSpPr txBox="1"/>
          <p:nvPr/>
        </p:nvSpPr>
        <p:spPr>
          <a:xfrm>
            <a:off x="8624757" y="2546330"/>
            <a:ext cx="218971" cy="215444"/>
          </a:xfrm>
          <a:prstGeom prst="rect">
            <a:avLst/>
          </a:prstGeom>
          <a:solidFill>
            <a:srgbClr val="FFFF00"/>
          </a:solidFill>
        </p:spPr>
        <p:txBody>
          <a:bodyPr wrap="none" lIns="45720" rIns="45720" rtlCol="0">
            <a:spAutoFit/>
          </a:bodyPr>
          <a:lstStyle/>
          <a:p>
            <a:r>
              <a:rPr lang="en-US" sz="800" b="1" dirty="0"/>
              <a:t>4E</a:t>
            </a:r>
          </a:p>
        </p:txBody>
      </p:sp>
      <p:sp>
        <p:nvSpPr>
          <p:cNvPr id="67" name="TextBox 66"/>
          <p:cNvSpPr txBox="1"/>
          <p:nvPr/>
        </p:nvSpPr>
        <p:spPr>
          <a:xfrm>
            <a:off x="8872774" y="2546330"/>
            <a:ext cx="218971" cy="215444"/>
          </a:xfrm>
          <a:prstGeom prst="rect">
            <a:avLst/>
          </a:prstGeom>
          <a:solidFill>
            <a:srgbClr val="FFFF00"/>
          </a:solidFill>
        </p:spPr>
        <p:txBody>
          <a:bodyPr wrap="none" lIns="45720" rIns="45720" rtlCol="0">
            <a:spAutoFit/>
          </a:bodyPr>
          <a:lstStyle/>
          <a:p>
            <a:r>
              <a:rPr lang="en-US" sz="800" b="1" dirty="0"/>
              <a:t>5E</a:t>
            </a:r>
          </a:p>
        </p:txBody>
      </p:sp>
      <p:sp>
        <p:nvSpPr>
          <p:cNvPr id="68" name="TextBox 67"/>
          <p:cNvSpPr txBox="1"/>
          <p:nvPr/>
        </p:nvSpPr>
        <p:spPr>
          <a:xfrm>
            <a:off x="9115312" y="2546330"/>
            <a:ext cx="218971" cy="215444"/>
          </a:xfrm>
          <a:prstGeom prst="rect">
            <a:avLst/>
          </a:prstGeom>
          <a:solidFill>
            <a:srgbClr val="FFFF00"/>
          </a:solidFill>
        </p:spPr>
        <p:txBody>
          <a:bodyPr wrap="none" lIns="45720" rIns="45720" rtlCol="0">
            <a:spAutoFit/>
          </a:bodyPr>
          <a:lstStyle/>
          <a:p>
            <a:r>
              <a:rPr lang="en-US" sz="800" b="1" dirty="0"/>
              <a:t>6E</a:t>
            </a:r>
          </a:p>
        </p:txBody>
      </p:sp>
      <p:sp>
        <p:nvSpPr>
          <p:cNvPr id="69" name="TextBox 68"/>
          <p:cNvSpPr txBox="1"/>
          <p:nvPr/>
        </p:nvSpPr>
        <p:spPr>
          <a:xfrm>
            <a:off x="9364007" y="2546330"/>
            <a:ext cx="218971" cy="215444"/>
          </a:xfrm>
          <a:prstGeom prst="rect">
            <a:avLst/>
          </a:prstGeom>
          <a:solidFill>
            <a:srgbClr val="FFFF00"/>
          </a:solidFill>
        </p:spPr>
        <p:txBody>
          <a:bodyPr wrap="none" lIns="45720" rIns="45720" rtlCol="0">
            <a:spAutoFit/>
          </a:bodyPr>
          <a:lstStyle/>
          <a:p>
            <a:r>
              <a:rPr lang="en-US" sz="800" b="1" dirty="0"/>
              <a:t>7E</a:t>
            </a:r>
          </a:p>
        </p:txBody>
      </p:sp>
      <p:sp>
        <p:nvSpPr>
          <p:cNvPr id="70" name="TextBox 69"/>
          <p:cNvSpPr txBox="1"/>
          <p:nvPr/>
        </p:nvSpPr>
        <p:spPr>
          <a:xfrm>
            <a:off x="9613257" y="2546330"/>
            <a:ext cx="218971" cy="215444"/>
          </a:xfrm>
          <a:prstGeom prst="rect">
            <a:avLst/>
          </a:prstGeom>
          <a:solidFill>
            <a:srgbClr val="FFFF00"/>
          </a:solidFill>
        </p:spPr>
        <p:txBody>
          <a:bodyPr wrap="none" lIns="45720" rIns="45720" rtlCol="0">
            <a:spAutoFit/>
          </a:bodyPr>
          <a:lstStyle/>
          <a:p>
            <a:r>
              <a:rPr lang="en-US" sz="800" b="1" dirty="0"/>
              <a:t>8E</a:t>
            </a:r>
          </a:p>
        </p:txBody>
      </p:sp>
      <p:sp>
        <p:nvSpPr>
          <p:cNvPr id="71" name="TextBox 70"/>
          <p:cNvSpPr txBox="1"/>
          <p:nvPr/>
        </p:nvSpPr>
        <p:spPr>
          <a:xfrm>
            <a:off x="10079208" y="2546330"/>
            <a:ext cx="223779" cy="215444"/>
          </a:xfrm>
          <a:prstGeom prst="rect">
            <a:avLst/>
          </a:prstGeom>
          <a:solidFill>
            <a:srgbClr val="FFFF00"/>
          </a:solidFill>
        </p:spPr>
        <p:txBody>
          <a:bodyPr wrap="none" lIns="45720" rIns="45720" rtlCol="0">
            <a:spAutoFit/>
          </a:bodyPr>
          <a:lstStyle/>
          <a:p>
            <a:r>
              <a:rPr lang="en-US" sz="800" b="1" dirty="0"/>
              <a:t>1C</a:t>
            </a:r>
          </a:p>
        </p:txBody>
      </p:sp>
      <p:sp>
        <p:nvSpPr>
          <p:cNvPr id="72" name="TextBox 71"/>
          <p:cNvSpPr txBox="1"/>
          <p:nvPr/>
        </p:nvSpPr>
        <p:spPr>
          <a:xfrm>
            <a:off x="10329777" y="2546330"/>
            <a:ext cx="218971" cy="215444"/>
          </a:xfrm>
          <a:prstGeom prst="rect">
            <a:avLst/>
          </a:prstGeom>
          <a:solidFill>
            <a:srgbClr val="FFFF00"/>
          </a:solidFill>
        </p:spPr>
        <p:txBody>
          <a:bodyPr wrap="none" lIns="45720" rIns="45720" rtlCol="0">
            <a:spAutoFit/>
          </a:bodyPr>
          <a:lstStyle/>
          <a:p>
            <a:r>
              <a:rPr lang="en-US" sz="800" b="1" dirty="0"/>
              <a:t>2E</a:t>
            </a:r>
          </a:p>
        </p:txBody>
      </p:sp>
      <p:sp>
        <p:nvSpPr>
          <p:cNvPr id="73" name="TextBox 72"/>
          <p:cNvSpPr txBox="1"/>
          <p:nvPr/>
        </p:nvSpPr>
        <p:spPr>
          <a:xfrm>
            <a:off x="10569145" y="2546330"/>
            <a:ext cx="218971" cy="215444"/>
          </a:xfrm>
          <a:prstGeom prst="rect">
            <a:avLst/>
          </a:prstGeom>
          <a:solidFill>
            <a:srgbClr val="FFFF00"/>
          </a:solidFill>
        </p:spPr>
        <p:txBody>
          <a:bodyPr wrap="none" lIns="45720" rIns="45720" rtlCol="0">
            <a:spAutoFit/>
          </a:bodyPr>
          <a:lstStyle/>
          <a:p>
            <a:r>
              <a:rPr lang="en-US" sz="800" b="1" dirty="0"/>
              <a:t>3E</a:t>
            </a:r>
          </a:p>
        </p:txBody>
      </p:sp>
      <p:sp>
        <p:nvSpPr>
          <p:cNvPr id="74" name="TextBox 73"/>
          <p:cNvSpPr txBox="1"/>
          <p:nvPr/>
        </p:nvSpPr>
        <p:spPr>
          <a:xfrm>
            <a:off x="10814154" y="2546330"/>
            <a:ext cx="218971" cy="215444"/>
          </a:xfrm>
          <a:prstGeom prst="rect">
            <a:avLst/>
          </a:prstGeom>
          <a:solidFill>
            <a:srgbClr val="FFFF00"/>
          </a:solidFill>
        </p:spPr>
        <p:txBody>
          <a:bodyPr wrap="none" lIns="45720" rIns="45720" rtlCol="0">
            <a:spAutoFit/>
          </a:bodyPr>
          <a:lstStyle/>
          <a:p>
            <a:r>
              <a:rPr lang="en-US" sz="800" b="1" dirty="0"/>
              <a:t>4E</a:t>
            </a:r>
          </a:p>
        </p:txBody>
      </p:sp>
      <p:sp>
        <p:nvSpPr>
          <p:cNvPr id="75" name="TextBox 74"/>
          <p:cNvSpPr txBox="1"/>
          <p:nvPr/>
        </p:nvSpPr>
        <p:spPr>
          <a:xfrm>
            <a:off x="11062171" y="2546330"/>
            <a:ext cx="218971" cy="215444"/>
          </a:xfrm>
          <a:prstGeom prst="rect">
            <a:avLst/>
          </a:prstGeom>
          <a:solidFill>
            <a:srgbClr val="FFFF00"/>
          </a:solidFill>
        </p:spPr>
        <p:txBody>
          <a:bodyPr wrap="none" lIns="45720" rIns="45720" rtlCol="0">
            <a:spAutoFit/>
          </a:bodyPr>
          <a:lstStyle/>
          <a:p>
            <a:r>
              <a:rPr lang="en-US" sz="800" b="1" dirty="0"/>
              <a:t>5E</a:t>
            </a:r>
          </a:p>
        </p:txBody>
      </p:sp>
      <p:sp>
        <p:nvSpPr>
          <p:cNvPr id="76" name="TextBox 75"/>
          <p:cNvSpPr txBox="1"/>
          <p:nvPr/>
        </p:nvSpPr>
        <p:spPr>
          <a:xfrm>
            <a:off x="11304709" y="2546330"/>
            <a:ext cx="218971" cy="215444"/>
          </a:xfrm>
          <a:prstGeom prst="rect">
            <a:avLst/>
          </a:prstGeom>
          <a:solidFill>
            <a:srgbClr val="FFFF00"/>
          </a:solidFill>
        </p:spPr>
        <p:txBody>
          <a:bodyPr wrap="none" lIns="45720" rIns="45720" rtlCol="0">
            <a:spAutoFit/>
          </a:bodyPr>
          <a:lstStyle/>
          <a:p>
            <a:r>
              <a:rPr lang="en-US" sz="800" b="1" dirty="0"/>
              <a:t>6E</a:t>
            </a:r>
          </a:p>
        </p:txBody>
      </p:sp>
      <p:sp>
        <p:nvSpPr>
          <p:cNvPr id="77" name="TextBox 76"/>
          <p:cNvSpPr txBox="1"/>
          <p:nvPr/>
        </p:nvSpPr>
        <p:spPr>
          <a:xfrm>
            <a:off x="11553404" y="2546330"/>
            <a:ext cx="218971" cy="215444"/>
          </a:xfrm>
          <a:prstGeom prst="rect">
            <a:avLst/>
          </a:prstGeom>
          <a:solidFill>
            <a:srgbClr val="FFFF00"/>
          </a:solidFill>
        </p:spPr>
        <p:txBody>
          <a:bodyPr wrap="none" lIns="45720" rIns="45720" rtlCol="0">
            <a:spAutoFit/>
          </a:bodyPr>
          <a:lstStyle/>
          <a:p>
            <a:r>
              <a:rPr lang="en-US" sz="800" b="1" dirty="0"/>
              <a:t>7E</a:t>
            </a:r>
          </a:p>
        </p:txBody>
      </p:sp>
      <p:sp>
        <p:nvSpPr>
          <p:cNvPr id="78" name="TextBox 77"/>
          <p:cNvSpPr txBox="1"/>
          <p:nvPr/>
        </p:nvSpPr>
        <p:spPr>
          <a:xfrm>
            <a:off x="11802654" y="2546330"/>
            <a:ext cx="218971" cy="215444"/>
          </a:xfrm>
          <a:prstGeom prst="rect">
            <a:avLst/>
          </a:prstGeom>
          <a:solidFill>
            <a:srgbClr val="FFFF00"/>
          </a:solidFill>
        </p:spPr>
        <p:txBody>
          <a:bodyPr wrap="none" lIns="45720" rIns="45720" rtlCol="0">
            <a:spAutoFit/>
          </a:bodyPr>
          <a:lstStyle/>
          <a:p>
            <a:r>
              <a:rPr lang="en-US" sz="800" b="1" dirty="0"/>
              <a:t>8E</a:t>
            </a:r>
          </a:p>
        </p:txBody>
      </p:sp>
      <p:pic>
        <p:nvPicPr>
          <p:cNvPr id="80" name="Picture 79"/>
          <p:cNvPicPr>
            <a:picLocks noChangeAspect="1"/>
          </p:cNvPicPr>
          <p:nvPr/>
        </p:nvPicPr>
        <p:blipFill rotWithShape="1">
          <a:blip r:embed="rId3">
            <a:extLst>
              <a:ext uri="{28A0092B-C50C-407E-A947-70E740481C1C}">
                <a14:useLocalDpi xmlns:a14="http://schemas.microsoft.com/office/drawing/2010/main" val="0"/>
              </a:ext>
            </a:extLst>
          </a:blip>
          <a:srcRect l="8980" t="8829" r="9385" b="6504"/>
          <a:stretch/>
        </p:blipFill>
        <p:spPr>
          <a:xfrm>
            <a:off x="5226909" y="2999787"/>
            <a:ext cx="6959604" cy="3826485"/>
          </a:xfrm>
          <a:prstGeom prst="rect">
            <a:avLst/>
          </a:prstGeom>
        </p:spPr>
      </p:pic>
      <p:sp>
        <p:nvSpPr>
          <p:cNvPr id="81" name="TextBox 80"/>
          <p:cNvSpPr txBox="1"/>
          <p:nvPr/>
        </p:nvSpPr>
        <p:spPr>
          <a:xfrm>
            <a:off x="5681325" y="6610828"/>
            <a:ext cx="223779" cy="215444"/>
          </a:xfrm>
          <a:prstGeom prst="rect">
            <a:avLst/>
          </a:prstGeom>
          <a:solidFill>
            <a:srgbClr val="FFFF00"/>
          </a:solidFill>
        </p:spPr>
        <p:txBody>
          <a:bodyPr wrap="none" lIns="45720" rIns="45720" rtlCol="0">
            <a:spAutoFit/>
          </a:bodyPr>
          <a:lstStyle/>
          <a:p>
            <a:r>
              <a:rPr lang="en-US" sz="800" b="1" dirty="0"/>
              <a:t>1C</a:t>
            </a:r>
          </a:p>
        </p:txBody>
      </p:sp>
      <p:sp>
        <p:nvSpPr>
          <p:cNvPr id="82" name="TextBox 81"/>
          <p:cNvSpPr txBox="1"/>
          <p:nvPr/>
        </p:nvSpPr>
        <p:spPr>
          <a:xfrm>
            <a:off x="5931894" y="6610828"/>
            <a:ext cx="218971" cy="215444"/>
          </a:xfrm>
          <a:prstGeom prst="rect">
            <a:avLst/>
          </a:prstGeom>
          <a:solidFill>
            <a:srgbClr val="FFFF00"/>
          </a:solidFill>
        </p:spPr>
        <p:txBody>
          <a:bodyPr wrap="none" lIns="45720" rIns="45720" rtlCol="0">
            <a:spAutoFit/>
          </a:bodyPr>
          <a:lstStyle/>
          <a:p>
            <a:r>
              <a:rPr lang="en-US" sz="800" b="1" dirty="0"/>
              <a:t>2E</a:t>
            </a:r>
          </a:p>
        </p:txBody>
      </p:sp>
      <p:sp>
        <p:nvSpPr>
          <p:cNvPr id="83" name="TextBox 82"/>
          <p:cNvSpPr txBox="1"/>
          <p:nvPr/>
        </p:nvSpPr>
        <p:spPr>
          <a:xfrm>
            <a:off x="6171262" y="6610828"/>
            <a:ext cx="218971" cy="215444"/>
          </a:xfrm>
          <a:prstGeom prst="rect">
            <a:avLst/>
          </a:prstGeom>
          <a:solidFill>
            <a:srgbClr val="FFFF00"/>
          </a:solidFill>
        </p:spPr>
        <p:txBody>
          <a:bodyPr wrap="none" lIns="45720" rIns="45720" rtlCol="0">
            <a:spAutoFit/>
          </a:bodyPr>
          <a:lstStyle/>
          <a:p>
            <a:r>
              <a:rPr lang="en-US" sz="800" b="1" dirty="0"/>
              <a:t>3E</a:t>
            </a:r>
          </a:p>
        </p:txBody>
      </p:sp>
      <p:sp>
        <p:nvSpPr>
          <p:cNvPr id="84" name="TextBox 83"/>
          <p:cNvSpPr txBox="1"/>
          <p:nvPr/>
        </p:nvSpPr>
        <p:spPr>
          <a:xfrm>
            <a:off x="6416271" y="6610828"/>
            <a:ext cx="218971" cy="215444"/>
          </a:xfrm>
          <a:prstGeom prst="rect">
            <a:avLst/>
          </a:prstGeom>
          <a:solidFill>
            <a:srgbClr val="FFFF00"/>
          </a:solidFill>
        </p:spPr>
        <p:txBody>
          <a:bodyPr wrap="none" lIns="45720" rIns="45720" rtlCol="0">
            <a:spAutoFit/>
          </a:bodyPr>
          <a:lstStyle/>
          <a:p>
            <a:r>
              <a:rPr lang="en-US" sz="800" b="1" dirty="0"/>
              <a:t>4E</a:t>
            </a:r>
          </a:p>
        </p:txBody>
      </p:sp>
      <p:sp>
        <p:nvSpPr>
          <p:cNvPr id="85" name="TextBox 84"/>
          <p:cNvSpPr txBox="1"/>
          <p:nvPr/>
        </p:nvSpPr>
        <p:spPr>
          <a:xfrm>
            <a:off x="6664288" y="6610828"/>
            <a:ext cx="218971" cy="215444"/>
          </a:xfrm>
          <a:prstGeom prst="rect">
            <a:avLst/>
          </a:prstGeom>
          <a:solidFill>
            <a:srgbClr val="FFFF00"/>
          </a:solidFill>
        </p:spPr>
        <p:txBody>
          <a:bodyPr wrap="none" lIns="45720" rIns="45720" rtlCol="0">
            <a:spAutoFit/>
          </a:bodyPr>
          <a:lstStyle/>
          <a:p>
            <a:r>
              <a:rPr lang="en-US" sz="800" b="1" dirty="0"/>
              <a:t>5E</a:t>
            </a:r>
          </a:p>
        </p:txBody>
      </p:sp>
      <p:sp>
        <p:nvSpPr>
          <p:cNvPr id="86" name="TextBox 85"/>
          <p:cNvSpPr txBox="1"/>
          <p:nvPr/>
        </p:nvSpPr>
        <p:spPr>
          <a:xfrm>
            <a:off x="6906826" y="6610828"/>
            <a:ext cx="218971" cy="215444"/>
          </a:xfrm>
          <a:prstGeom prst="rect">
            <a:avLst/>
          </a:prstGeom>
          <a:solidFill>
            <a:srgbClr val="FFFF00"/>
          </a:solidFill>
        </p:spPr>
        <p:txBody>
          <a:bodyPr wrap="none" lIns="45720" rIns="45720" rtlCol="0">
            <a:spAutoFit/>
          </a:bodyPr>
          <a:lstStyle/>
          <a:p>
            <a:r>
              <a:rPr lang="en-US" sz="800" b="1" dirty="0"/>
              <a:t>6E</a:t>
            </a:r>
          </a:p>
        </p:txBody>
      </p:sp>
      <p:sp>
        <p:nvSpPr>
          <p:cNvPr id="87" name="TextBox 86"/>
          <p:cNvSpPr txBox="1"/>
          <p:nvPr/>
        </p:nvSpPr>
        <p:spPr>
          <a:xfrm>
            <a:off x="7155521" y="6610828"/>
            <a:ext cx="218971" cy="215444"/>
          </a:xfrm>
          <a:prstGeom prst="rect">
            <a:avLst/>
          </a:prstGeom>
          <a:solidFill>
            <a:srgbClr val="FFFF00"/>
          </a:solidFill>
        </p:spPr>
        <p:txBody>
          <a:bodyPr wrap="none" lIns="45720" rIns="45720" rtlCol="0">
            <a:spAutoFit/>
          </a:bodyPr>
          <a:lstStyle/>
          <a:p>
            <a:r>
              <a:rPr lang="en-US" sz="800" b="1" dirty="0"/>
              <a:t>7E</a:t>
            </a:r>
          </a:p>
        </p:txBody>
      </p:sp>
      <p:sp>
        <p:nvSpPr>
          <p:cNvPr id="88" name="TextBox 87"/>
          <p:cNvSpPr txBox="1"/>
          <p:nvPr/>
        </p:nvSpPr>
        <p:spPr>
          <a:xfrm>
            <a:off x="7404771" y="6610828"/>
            <a:ext cx="218971" cy="215444"/>
          </a:xfrm>
          <a:prstGeom prst="rect">
            <a:avLst/>
          </a:prstGeom>
          <a:solidFill>
            <a:srgbClr val="FFFF00"/>
          </a:solidFill>
        </p:spPr>
        <p:txBody>
          <a:bodyPr wrap="none" lIns="45720" rIns="45720" rtlCol="0">
            <a:spAutoFit/>
          </a:bodyPr>
          <a:lstStyle/>
          <a:p>
            <a:r>
              <a:rPr lang="en-US" sz="800" b="1" dirty="0"/>
              <a:t>8E</a:t>
            </a:r>
          </a:p>
        </p:txBody>
      </p:sp>
      <p:sp>
        <p:nvSpPr>
          <p:cNvPr id="89" name="TextBox 88"/>
          <p:cNvSpPr txBox="1"/>
          <p:nvPr/>
        </p:nvSpPr>
        <p:spPr>
          <a:xfrm>
            <a:off x="7889811" y="6610828"/>
            <a:ext cx="223779" cy="215444"/>
          </a:xfrm>
          <a:prstGeom prst="rect">
            <a:avLst/>
          </a:prstGeom>
          <a:solidFill>
            <a:srgbClr val="FFFF00"/>
          </a:solidFill>
        </p:spPr>
        <p:txBody>
          <a:bodyPr wrap="none" lIns="45720" rIns="45720" rtlCol="0">
            <a:spAutoFit/>
          </a:bodyPr>
          <a:lstStyle/>
          <a:p>
            <a:r>
              <a:rPr lang="en-US" sz="800" b="1" dirty="0"/>
              <a:t>1C</a:t>
            </a:r>
          </a:p>
        </p:txBody>
      </p:sp>
      <p:sp>
        <p:nvSpPr>
          <p:cNvPr id="90" name="TextBox 89"/>
          <p:cNvSpPr txBox="1"/>
          <p:nvPr/>
        </p:nvSpPr>
        <p:spPr>
          <a:xfrm>
            <a:off x="8140380" y="6610828"/>
            <a:ext cx="218971" cy="215444"/>
          </a:xfrm>
          <a:prstGeom prst="rect">
            <a:avLst/>
          </a:prstGeom>
          <a:solidFill>
            <a:srgbClr val="FFFF00"/>
          </a:solidFill>
        </p:spPr>
        <p:txBody>
          <a:bodyPr wrap="none" lIns="45720" rIns="45720" rtlCol="0">
            <a:spAutoFit/>
          </a:bodyPr>
          <a:lstStyle/>
          <a:p>
            <a:r>
              <a:rPr lang="en-US" sz="800" b="1" dirty="0"/>
              <a:t>2E</a:t>
            </a:r>
          </a:p>
        </p:txBody>
      </p:sp>
      <p:sp>
        <p:nvSpPr>
          <p:cNvPr id="91" name="TextBox 90"/>
          <p:cNvSpPr txBox="1"/>
          <p:nvPr/>
        </p:nvSpPr>
        <p:spPr>
          <a:xfrm>
            <a:off x="8379748" y="6610828"/>
            <a:ext cx="218971" cy="215444"/>
          </a:xfrm>
          <a:prstGeom prst="rect">
            <a:avLst/>
          </a:prstGeom>
          <a:solidFill>
            <a:srgbClr val="FFFF00"/>
          </a:solidFill>
        </p:spPr>
        <p:txBody>
          <a:bodyPr wrap="none" lIns="45720" rIns="45720" rtlCol="0">
            <a:spAutoFit/>
          </a:bodyPr>
          <a:lstStyle/>
          <a:p>
            <a:r>
              <a:rPr lang="en-US" sz="800" b="1" dirty="0"/>
              <a:t>3E</a:t>
            </a:r>
          </a:p>
        </p:txBody>
      </p:sp>
      <p:sp>
        <p:nvSpPr>
          <p:cNvPr id="92" name="TextBox 91"/>
          <p:cNvSpPr txBox="1"/>
          <p:nvPr/>
        </p:nvSpPr>
        <p:spPr>
          <a:xfrm>
            <a:off x="8624757" y="6610828"/>
            <a:ext cx="218971" cy="215444"/>
          </a:xfrm>
          <a:prstGeom prst="rect">
            <a:avLst/>
          </a:prstGeom>
          <a:solidFill>
            <a:srgbClr val="FFFF00"/>
          </a:solidFill>
        </p:spPr>
        <p:txBody>
          <a:bodyPr wrap="none" lIns="45720" rIns="45720" rtlCol="0">
            <a:spAutoFit/>
          </a:bodyPr>
          <a:lstStyle/>
          <a:p>
            <a:r>
              <a:rPr lang="en-US" sz="800" b="1" dirty="0"/>
              <a:t>4E</a:t>
            </a:r>
          </a:p>
        </p:txBody>
      </p:sp>
      <p:sp>
        <p:nvSpPr>
          <p:cNvPr id="93" name="TextBox 92"/>
          <p:cNvSpPr txBox="1"/>
          <p:nvPr/>
        </p:nvSpPr>
        <p:spPr>
          <a:xfrm>
            <a:off x="8872774" y="6610828"/>
            <a:ext cx="218971" cy="215444"/>
          </a:xfrm>
          <a:prstGeom prst="rect">
            <a:avLst/>
          </a:prstGeom>
          <a:solidFill>
            <a:srgbClr val="FFFF00"/>
          </a:solidFill>
        </p:spPr>
        <p:txBody>
          <a:bodyPr wrap="none" lIns="45720" rIns="45720" rtlCol="0">
            <a:spAutoFit/>
          </a:bodyPr>
          <a:lstStyle/>
          <a:p>
            <a:r>
              <a:rPr lang="en-US" sz="800" b="1" dirty="0"/>
              <a:t>5E</a:t>
            </a:r>
          </a:p>
        </p:txBody>
      </p:sp>
      <p:sp>
        <p:nvSpPr>
          <p:cNvPr id="94" name="TextBox 93"/>
          <p:cNvSpPr txBox="1"/>
          <p:nvPr/>
        </p:nvSpPr>
        <p:spPr>
          <a:xfrm>
            <a:off x="9115312" y="6610828"/>
            <a:ext cx="218971" cy="215444"/>
          </a:xfrm>
          <a:prstGeom prst="rect">
            <a:avLst/>
          </a:prstGeom>
          <a:solidFill>
            <a:srgbClr val="FFFF00"/>
          </a:solidFill>
        </p:spPr>
        <p:txBody>
          <a:bodyPr wrap="none" lIns="45720" rIns="45720" rtlCol="0">
            <a:spAutoFit/>
          </a:bodyPr>
          <a:lstStyle/>
          <a:p>
            <a:r>
              <a:rPr lang="en-US" sz="800" b="1" dirty="0"/>
              <a:t>6E</a:t>
            </a:r>
          </a:p>
        </p:txBody>
      </p:sp>
      <p:sp>
        <p:nvSpPr>
          <p:cNvPr id="95" name="TextBox 94"/>
          <p:cNvSpPr txBox="1"/>
          <p:nvPr/>
        </p:nvSpPr>
        <p:spPr>
          <a:xfrm>
            <a:off x="9364007" y="6610828"/>
            <a:ext cx="218971" cy="215444"/>
          </a:xfrm>
          <a:prstGeom prst="rect">
            <a:avLst/>
          </a:prstGeom>
          <a:solidFill>
            <a:srgbClr val="FFFF00"/>
          </a:solidFill>
        </p:spPr>
        <p:txBody>
          <a:bodyPr wrap="none" lIns="45720" rIns="45720" rtlCol="0">
            <a:spAutoFit/>
          </a:bodyPr>
          <a:lstStyle/>
          <a:p>
            <a:r>
              <a:rPr lang="en-US" sz="800" b="1" dirty="0"/>
              <a:t>7E</a:t>
            </a:r>
          </a:p>
        </p:txBody>
      </p:sp>
      <p:sp>
        <p:nvSpPr>
          <p:cNvPr id="96" name="TextBox 95"/>
          <p:cNvSpPr txBox="1"/>
          <p:nvPr/>
        </p:nvSpPr>
        <p:spPr>
          <a:xfrm>
            <a:off x="9613257" y="6610828"/>
            <a:ext cx="218971" cy="215444"/>
          </a:xfrm>
          <a:prstGeom prst="rect">
            <a:avLst/>
          </a:prstGeom>
          <a:solidFill>
            <a:srgbClr val="FFFF00"/>
          </a:solidFill>
        </p:spPr>
        <p:txBody>
          <a:bodyPr wrap="none" lIns="45720" rIns="45720" rtlCol="0">
            <a:spAutoFit/>
          </a:bodyPr>
          <a:lstStyle/>
          <a:p>
            <a:r>
              <a:rPr lang="en-US" sz="800" b="1" dirty="0"/>
              <a:t>8E</a:t>
            </a:r>
          </a:p>
        </p:txBody>
      </p:sp>
      <p:sp>
        <p:nvSpPr>
          <p:cNvPr id="97" name="TextBox 96"/>
          <p:cNvSpPr txBox="1"/>
          <p:nvPr/>
        </p:nvSpPr>
        <p:spPr>
          <a:xfrm>
            <a:off x="10079208" y="6610828"/>
            <a:ext cx="223779" cy="215444"/>
          </a:xfrm>
          <a:prstGeom prst="rect">
            <a:avLst/>
          </a:prstGeom>
          <a:solidFill>
            <a:srgbClr val="FFFF00"/>
          </a:solidFill>
        </p:spPr>
        <p:txBody>
          <a:bodyPr wrap="none" lIns="45720" rIns="45720" rtlCol="0">
            <a:spAutoFit/>
          </a:bodyPr>
          <a:lstStyle/>
          <a:p>
            <a:r>
              <a:rPr lang="en-US" sz="800" b="1" dirty="0"/>
              <a:t>1C</a:t>
            </a:r>
          </a:p>
        </p:txBody>
      </p:sp>
      <p:sp>
        <p:nvSpPr>
          <p:cNvPr id="98" name="TextBox 97"/>
          <p:cNvSpPr txBox="1"/>
          <p:nvPr/>
        </p:nvSpPr>
        <p:spPr>
          <a:xfrm>
            <a:off x="10329777" y="6610828"/>
            <a:ext cx="218971" cy="215444"/>
          </a:xfrm>
          <a:prstGeom prst="rect">
            <a:avLst/>
          </a:prstGeom>
          <a:solidFill>
            <a:srgbClr val="FFFF00"/>
          </a:solidFill>
        </p:spPr>
        <p:txBody>
          <a:bodyPr wrap="none" lIns="45720" rIns="45720" rtlCol="0">
            <a:spAutoFit/>
          </a:bodyPr>
          <a:lstStyle/>
          <a:p>
            <a:r>
              <a:rPr lang="en-US" sz="800" b="1" dirty="0"/>
              <a:t>2E</a:t>
            </a:r>
          </a:p>
        </p:txBody>
      </p:sp>
      <p:sp>
        <p:nvSpPr>
          <p:cNvPr id="99" name="TextBox 98"/>
          <p:cNvSpPr txBox="1"/>
          <p:nvPr/>
        </p:nvSpPr>
        <p:spPr>
          <a:xfrm>
            <a:off x="10569145" y="6610828"/>
            <a:ext cx="218971" cy="215444"/>
          </a:xfrm>
          <a:prstGeom prst="rect">
            <a:avLst/>
          </a:prstGeom>
          <a:solidFill>
            <a:srgbClr val="FFFF00"/>
          </a:solidFill>
        </p:spPr>
        <p:txBody>
          <a:bodyPr wrap="none" lIns="45720" rIns="45720" rtlCol="0">
            <a:spAutoFit/>
          </a:bodyPr>
          <a:lstStyle/>
          <a:p>
            <a:r>
              <a:rPr lang="en-US" sz="800" b="1" dirty="0"/>
              <a:t>3E</a:t>
            </a:r>
          </a:p>
        </p:txBody>
      </p:sp>
      <p:sp>
        <p:nvSpPr>
          <p:cNvPr id="100" name="TextBox 99"/>
          <p:cNvSpPr txBox="1"/>
          <p:nvPr/>
        </p:nvSpPr>
        <p:spPr>
          <a:xfrm>
            <a:off x="10814154" y="6610828"/>
            <a:ext cx="218971" cy="215444"/>
          </a:xfrm>
          <a:prstGeom prst="rect">
            <a:avLst/>
          </a:prstGeom>
          <a:solidFill>
            <a:srgbClr val="FFFF00"/>
          </a:solidFill>
        </p:spPr>
        <p:txBody>
          <a:bodyPr wrap="none" lIns="45720" rIns="45720" rtlCol="0">
            <a:spAutoFit/>
          </a:bodyPr>
          <a:lstStyle/>
          <a:p>
            <a:r>
              <a:rPr lang="en-US" sz="800" b="1" dirty="0"/>
              <a:t>4E</a:t>
            </a:r>
          </a:p>
        </p:txBody>
      </p:sp>
      <p:sp>
        <p:nvSpPr>
          <p:cNvPr id="101" name="TextBox 100"/>
          <p:cNvSpPr txBox="1"/>
          <p:nvPr/>
        </p:nvSpPr>
        <p:spPr>
          <a:xfrm>
            <a:off x="11062171" y="6610828"/>
            <a:ext cx="218971" cy="215444"/>
          </a:xfrm>
          <a:prstGeom prst="rect">
            <a:avLst/>
          </a:prstGeom>
          <a:solidFill>
            <a:srgbClr val="FFFF00"/>
          </a:solidFill>
        </p:spPr>
        <p:txBody>
          <a:bodyPr wrap="none" lIns="45720" rIns="45720" rtlCol="0">
            <a:spAutoFit/>
          </a:bodyPr>
          <a:lstStyle/>
          <a:p>
            <a:r>
              <a:rPr lang="en-US" sz="800" b="1" dirty="0"/>
              <a:t>5E</a:t>
            </a:r>
          </a:p>
        </p:txBody>
      </p:sp>
      <p:sp>
        <p:nvSpPr>
          <p:cNvPr id="102" name="TextBox 101"/>
          <p:cNvSpPr txBox="1"/>
          <p:nvPr/>
        </p:nvSpPr>
        <p:spPr>
          <a:xfrm>
            <a:off x="11304709" y="6610828"/>
            <a:ext cx="218971" cy="215444"/>
          </a:xfrm>
          <a:prstGeom prst="rect">
            <a:avLst/>
          </a:prstGeom>
          <a:solidFill>
            <a:srgbClr val="FFFF00"/>
          </a:solidFill>
        </p:spPr>
        <p:txBody>
          <a:bodyPr wrap="none" lIns="45720" rIns="45720" rtlCol="0">
            <a:spAutoFit/>
          </a:bodyPr>
          <a:lstStyle/>
          <a:p>
            <a:r>
              <a:rPr lang="en-US" sz="800" b="1" dirty="0"/>
              <a:t>6E</a:t>
            </a:r>
          </a:p>
        </p:txBody>
      </p:sp>
      <p:sp>
        <p:nvSpPr>
          <p:cNvPr id="103" name="TextBox 102"/>
          <p:cNvSpPr txBox="1"/>
          <p:nvPr/>
        </p:nvSpPr>
        <p:spPr>
          <a:xfrm>
            <a:off x="11553404" y="6610828"/>
            <a:ext cx="218971" cy="215444"/>
          </a:xfrm>
          <a:prstGeom prst="rect">
            <a:avLst/>
          </a:prstGeom>
          <a:solidFill>
            <a:srgbClr val="FFFF00"/>
          </a:solidFill>
        </p:spPr>
        <p:txBody>
          <a:bodyPr wrap="none" lIns="45720" rIns="45720" rtlCol="0">
            <a:spAutoFit/>
          </a:bodyPr>
          <a:lstStyle/>
          <a:p>
            <a:r>
              <a:rPr lang="en-US" sz="800" b="1" dirty="0"/>
              <a:t>7E</a:t>
            </a:r>
          </a:p>
        </p:txBody>
      </p:sp>
      <p:sp>
        <p:nvSpPr>
          <p:cNvPr id="104" name="TextBox 103"/>
          <p:cNvSpPr txBox="1"/>
          <p:nvPr/>
        </p:nvSpPr>
        <p:spPr>
          <a:xfrm>
            <a:off x="11802654" y="6610828"/>
            <a:ext cx="218971" cy="215444"/>
          </a:xfrm>
          <a:prstGeom prst="rect">
            <a:avLst/>
          </a:prstGeom>
          <a:solidFill>
            <a:srgbClr val="FFFF00"/>
          </a:solidFill>
        </p:spPr>
        <p:txBody>
          <a:bodyPr wrap="none" lIns="45720" rIns="45720" rtlCol="0">
            <a:spAutoFit/>
          </a:bodyPr>
          <a:lstStyle/>
          <a:p>
            <a:r>
              <a:rPr lang="en-US" sz="800" b="1" dirty="0"/>
              <a:t>8E</a:t>
            </a:r>
          </a:p>
        </p:txBody>
      </p:sp>
      <p:sp>
        <p:nvSpPr>
          <p:cNvPr id="105" name="TextBox 104"/>
          <p:cNvSpPr txBox="1"/>
          <p:nvPr/>
        </p:nvSpPr>
        <p:spPr>
          <a:xfrm>
            <a:off x="0" y="2612615"/>
            <a:ext cx="4328141" cy="1169551"/>
          </a:xfrm>
          <a:prstGeom prst="rect">
            <a:avLst/>
          </a:prstGeom>
          <a:noFill/>
        </p:spPr>
        <p:txBody>
          <a:bodyPr wrap="square" rtlCol="0">
            <a:spAutoFit/>
          </a:bodyPr>
          <a:lstStyle/>
          <a:p>
            <a:pPr marL="285750" indent="-285750">
              <a:buFont typeface="Arial" panose="020B0604020202020204" pitchFamily="34" charset="0"/>
              <a:buChar char="•"/>
            </a:pPr>
            <a:r>
              <a:rPr lang="en-US" sz="1400" dirty="0">
                <a:sym typeface="Wingdings" panose="05000000000000000000" pitchFamily="2" charset="2"/>
              </a:rPr>
              <a:t>1k cycles sigma data is affected by poor seasoning</a:t>
            </a:r>
          </a:p>
          <a:p>
            <a:pPr marL="285750" indent="-285750">
              <a:buFont typeface="Arial" panose="020B0604020202020204" pitchFamily="34" charset="0"/>
              <a:buChar char="•"/>
            </a:pPr>
            <a:r>
              <a:rPr lang="en-US" sz="1400" dirty="0">
                <a:sym typeface="Wingdings" panose="05000000000000000000" pitchFamily="2" charset="2"/>
              </a:rPr>
              <a:t>Reset sigma is higher than set, as usual when we have tapering with negative reading</a:t>
            </a:r>
          </a:p>
          <a:p>
            <a:pPr marL="285750" indent="-285750">
              <a:buFont typeface="Arial" panose="020B0604020202020204" pitchFamily="34" charset="0"/>
              <a:buChar char="•"/>
            </a:pPr>
            <a:r>
              <a:rPr lang="en-US" sz="1400" dirty="0">
                <a:sym typeface="Wingdings" panose="05000000000000000000" pitchFamily="2" charset="2"/>
              </a:rPr>
              <a:t>Tapered BL profile has worse sigma</a:t>
            </a:r>
          </a:p>
        </p:txBody>
      </p:sp>
    </p:spTree>
    <p:extLst>
      <p:ext uri="{BB962C8B-B14F-4D97-AF65-F5344CB8AC3E}">
        <p14:creationId xmlns:p14="http://schemas.microsoft.com/office/powerpoint/2010/main" val="4209309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Picture 30"/>
          <p:cNvPicPr>
            <a:picLocks noChangeAspect="1"/>
          </p:cNvPicPr>
          <p:nvPr/>
        </p:nvPicPr>
        <p:blipFill rotWithShape="1">
          <a:blip r:embed="rId2">
            <a:extLst>
              <a:ext uri="{28A0092B-C50C-407E-A947-70E740481C1C}">
                <a14:useLocalDpi xmlns:a14="http://schemas.microsoft.com/office/drawing/2010/main" val="0"/>
              </a:ext>
            </a:extLst>
          </a:blip>
          <a:srcRect l="8514" t="6304" r="9392" b="5334"/>
          <a:stretch/>
        </p:blipFill>
        <p:spPr>
          <a:xfrm>
            <a:off x="308920" y="2267413"/>
            <a:ext cx="9959546" cy="4144592"/>
          </a:xfrm>
          <a:prstGeom prst="rect">
            <a:avLst/>
          </a:prstGeom>
        </p:spPr>
      </p:pic>
      <p:sp>
        <p:nvSpPr>
          <p:cNvPr id="2" name="Title 1"/>
          <p:cNvSpPr>
            <a:spLocks noGrp="1"/>
          </p:cNvSpPr>
          <p:nvPr>
            <p:ph type="title"/>
          </p:nvPr>
        </p:nvSpPr>
        <p:spPr/>
        <p:txBody>
          <a:bodyPr/>
          <a:lstStyle/>
          <a:p>
            <a:r>
              <a:rPr lang="en-US" dirty="0"/>
              <a:t>Projected window @3.54 sigma</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8</a:t>
            </a:fld>
            <a:endParaRPr lang="en-US"/>
          </a:p>
        </p:txBody>
      </p:sp>
      <p:sp>
        <p:nvSpPr>
          <p:cNvPr id="7" name="TextBox 6"/>
          <p:cNvSpPr txBox="1"/>
          <p:nvPr/>
        </p:nvSpPr>
        <p:spPr>
          <a:xfrm>
            <a:off x="1020050" y="6153427"/>
            <a:ext cx="255839" cy="246221"/>
          </a:xfrm>
          <a:prstGeom prst="rect">
            <a:avLst/>
          </a:prstGeom>
          <a:solidFill>
            <a:srgbClr val="FFFF00"/>
          </a:solidFill>
        </p:spPr>
        <p:txBody>
          <a:bodyPr wrap="none" lIns="45720" rIns="45720" rtlCol="0">
            <a:spAutoFit/>
          </a:bodyPr>
          <a:lstStyle/>
          <a:p>
            <a:r>
              <a:rPr lang="en-US" sz="1000" b="1" dirty="0"/>
              <a:t>1C</a:t>
            </a:r>
          </a:p>
        </p:txBody>
      </p:sp>
      <p:sp>
        <p:nvSpPr>
          <p:cNvPr id="8" name="TextBox 7"/>
          <p:cNvSpPr txBox="1"/>
          <p:nvPr/>
        </p:nvSpPr>
        <p:spPr>
          <a:xfrm>
            <a:off x="1369195" y="6153427"/>
            <a:ext cx="247825" cy="246221"/>
          </a:xfrm>
          <a:prstGeom prst="rect">
            <a:avLst/>
          </a:prstGeom>
          <a:solidFill>
            <a:srgbClr val="FFFF00"/>
          </a:solidFill>
        </p:spPr>
        <p:txBody>
          <a:bodyPr wrap="none" lIns="45720" rIns="45720" rtlCol="0">
            <a:spAutoFit/>
          </a:bodyPr>
          <a:lstStyle/>
          <a:p>
            <a:r>
              <a:rPr lang="en-US" sz="1000" b="1" dirty="0"/>
              <a:t>2E</a:t>
            </a:r>
          </a:p>
        </p:txBody>
      </p:sp>
      <p:sp>
        <p:nvSpPr>
          <p:cNvPr id="9" name="TextBox 8"/>
          <p:cNvSpPr txBox="1"/>
          <p:nvPr/>
        </p:nvSpPr>
        <p:spPr>
          <a:xfrm>
            <a:off x="1714631" y="6153427"/>
            <a:ext cx="247825" cy="246221"/>
          </a:xfrm>
          <a:prstGeom prst="rect">
            <a:avLst/>
          </a:prstGeom>
          <a:solidFill>
            <a:srgbClr val="FFFF00"/>
          </a:solidFill>
        </p:spPr>
        <p:txBody>
          <a:bodyPr wrap="none" lIns="45720" rIns="45720" rtlCol="0">
            <a:spAutoFit/>
          </a:bodyPr>
          <a:lstStyle/>
          <a:p>
            <a:r>
              <a:rPr lang="en-US" sz="1000" b="1" dirty="0"/>
              <a:t>3E</a:t>
            </a:r>
          </a:p>
        </p:txBody>
      </p:sp>
      <p:sp>
        <p:nvSpPr>
          <p:cNvPr id="10" name="TextBox 9"/>
          <p:cNvSpPr txBox="1"/>
          <p:nvPr/>
        </p:nvSpPr>
        <p:spPr>
          <a:xfrm>
            <a:off x="2069283" y="6153427"/>
            <a:ext cx="247825" cy="246221"/>
          </a:xfrm>
          <a:prstGeom prst="rect">
            <a:avLst/>
          </a:prstGeom>
          <a:solidFill>
            <a:srgbClr val="FFFF00"/>
          </a:solidFill>
        </p:spPr>
        <p:txBody>
          <a:bodyPr wrap="none" lIns="45720" rIns="45720" rtlCol="0">
            <a:spAutoFit/>
          </a:bodyPr>
          <a:lstStyle/>
          <a:p>
            <a:r>
              <a:rPr lang="en-US" sz="1000" b="1" dirty="0"/>
              <a:t>4E</a:t>
            </a:r>
          </a:p>
        </p:txBody>
      </p:sp>
      <p:sp>
        <p:nvSpPr>
          <p:cNvPr id="11" name="TextBox 10"/>
          <p:cNvSpPr txBox="1"/>
          <p:nvPr/>
        </p:nvSpPr>
        <p:spPr>
          <a:xfrm>
            <a:off x="2418763" y="6153427"/>
            <a:ext cx="247825" cy="246221"/>
          </a:xfrm>
          <a:prstGeom prst="rect">
            <a:avLst/>
          </a:prstGeom>
          <a:solidFill>
            <a:srgbClr val="FFFF00"/>
          </a:solidFill>
        </p:spPr>
        <p:txBody>
          <a:bodyPr wrap="none" lIns="45720" rIns="45720" rtlCol="0">
            <a:spAutoFit/>
          </a:bodyPr>
          <a:lstStyle/>
          <a:p>
            <a:r>
              <a:rPr lang="en-US" sz="1000" b="1" dirty="0"/>
              <a:t>5E</a:t>
            </a:r>
          </a:p>
        </p:txBody>
      </p:sp>
      <p:sp>
        <p:nvSpPr>
          <p:cNvPr id="12" name="TextBox 11"/>
          <p:cNvSpPr txBox="1"/>
          <p:nvPr/>
        </p:nvSpPr>
        <p:spPr>
          <a:xfrm>
            <a:off x="2756864" y="6153427"/>
            <a:ext cx="247825" cy="246221"/>
          </a:xfrm>
          <a:prstGeom prst="rect">
            <a:avLst/>
          </a:prstGeom>
          <a:solidFill>
            <a:srgbClr val="FFFF00"/>
          </a:solidFill>
        </p:spPr>
        <p:txBody>
          <a:bodyPr wrap="none" lIns="45720" rIns="45720" rtlCol="0">
            <a:spAutoFit/>
          </a:bodyPr>
          <a:lstStyle/>
          <a:p>
            <a:r>
              <a:rPr lang="en-US" sz="1000" b="1" dirty="0"/>
              <a:t>6E</a:t>
            </a:r>
          </a:p>
        </p:txBody>
      </p:sp>
      <p:sp>
        <p:nvSpPr>
          <p:cNvPr id="13" name="TextBox 12"/>
          <p:cNvSpPr txBox="1"/>
          <p:nvPr/>
        </p:nvSpPr>
        <p:spPr>
          <a:xfrm>
            <a:off x="3113350" y="6153427"/>
            <a:ext cx="247825" cy="246221"/>
          </a:xfrm>
          <a:prstGeom prst="rect">
            <a:avLst/>
          </a:prstGeom>
          <a:solidFill>
            <a:srgbClr val="FFFF00"/>
          </a:solidFill>
        </p:spPr>
        <p:txBody>
          <a:bodyPr wrap="none" lIns="45720" rIns="45720" rtlCol="0">
            <a:spAutoFit/>
          </a:bodyPr>
          <a:lstStyle/>
          <a:p>
            <a:r>
              <a:rPr lang="en-US" sz="1000" b="1" dirty="0"/>
              <a:t>7E</a:t>
            </a:r>
          </a:p>
        </p:txBody>
      </p:sp>
      <p:sp>
        <p:nvSpPr>
          <p:cNvPr id="29" name="TextBox 28"/>
          <p:cNvSpPr txBox="1"/>
          <p:nvPr/>
        </p:nvSpPr>
        <p:spPr>
          <a:xfrm>
            <a:off x="703050" y="1424059"/>
            <a:ext cx="5941963" cy="830997"/>
          </a:xfrm>
          <a:prstGeom prst="rect">
            <a:avLst/>
          </a:prstGeom>
          <a:noFill/>
        </p:spPr>
        <p:txBody>
          <a:bodyPr wrap="square" rtlCol="0">
            <a:spAutoFit/>
          </a:bodyPr>
          <a:lstStyle/>
          <a:p>
            <a:r>
              <a:rPr lang="en-US" sz="1600" dirty="0"/>
              <a:t>In general, lower WL W thickness needs more cycling to get a decent window. Exceptions are the no lamina groups, that perform well even after 1k cycles</a:t>
            </a:r>
          </a:p>
        </p:txBody>
      </p:sp>
      <p:graphicFrame>
        <p:nvGraphicFramePr>
          <p:cNvPr id="30" name="Table 29"/>
          <p:cNvGraphicFramePr>
            <a:graphicFrameLocks noGrp="1"/>
          </p:cNvGraphicFramePr>
          <p:nvPr>
            <p:extLst>
              <p:ext uri="{D42A27DB-BD31-4B8C-83A1-F6EECF244321}">
                <p14:modId xmlns:p14="http://schemas.microsoft.com/office/powerpoint/2010/main" val="205527747"/>
              </p:ext>
            </p:extLst>
          </p:nvPr>
        </p:nvGraphicFramePr>
        <p:xfrm>
          <a:off x="7727270" y="19688"/>
          <a:ext cx="4405630" cy="2194560"/>
        </p:xfrm>
        <a:graphic>
          <a:graphicData uri="http://schemas.openxmlformats.org/drawingml/2006/table">
            <a:tbl>
              <a:tblPr firstRow="1" bandRow="1">
                <a:tableStyleId>{5C22544A-7EE6-4342-B048-85BDC9FD1C3A}</a:tableStyleId>
              </a:tblPr>
              <a:tblGrid>
                <a:gridCol w="484505">
                  <a:extLst>
                    <a:ext uri="{9D8B030D-6E8A-4147-A177-3AD203B41FA5}">
                      <a16:colId xmlns:a16="http://schemas.microsoft.com/office/drawing/2014/main" val="20000"/>
                    </a:ext>
                  </a:extLst>
                </a:gridCol>
                <a:gridCol w="654368">
                  <a:extLst>
                    <a:ext uri="{9D8B030D-6E8A-4147-A177-3AD203B41FA5}">
                      <a16:colId xmlns:a16="http://schemas.microsoft.com/office/drawing/2014/main" val="20001"/>
                    </a:ext>
                  </a:extLst>
                </a:gridCol>
                <a:gridCol w="555942">
                  <a:extLst>
                    <a:ext uri="{9D8B030D-6E8A-4147-A177-3AD203B41FA5}">
                      <a16:colId xmlns:a16="http://schemas.microsoft.com/office/drawing/2014/main" val="20002"/>
                    </a:ext>
                  </a:extLst>
                </a:gridCol>
                <a:gridCol w="948055">
                  <a:extLst>
                    <a:ext uri="{9D8B030D-6E8A-4147-A177-3AD203B41FA5}">
                      <a16:colId xmlns:a16="http://schemas.microsoft.com/office/drawing/2014/main" val="91596857"/>
                    </a:ext>
                  </a:extLst>
                </a:gridCol>
                <a:gridCol w="832168">
                  <a:extLst>
                    <a:ext uri="{9D8B030D-6E8A-4147-A177-3AD203B41FA5}">
                      <a16:colId xmlns:a16="http://schemas.microsoft.com/office/drawing/2014/main" val="661927939"/>
                    </a:ext>
                  </a:extLst>
                </a:gridCol>
                <a:gridCol w="930592">
                  <a:extLst>
                    <a:ext uri="{9D8B030D-6E8A-4147-A177-3AD203B41FA5}">
                      <a16:colId xmlns:a16="http://schemas.microsoft.com/office/drawing/2014/main" val="1213100360"/>
                    </a:ext>
                  </a:extLst>
                </a:gridCol>
              </a:tblGrid>
              <a:tr h="147625">
                <a:tc>
                  <a:txBody>
                    <a:bodyPr/>
                    <a:lstStyle/>
                    <a:p>
                      <a:pPr algn="ctr"/>
                      <a:r>
                        <a:rPr lang="en-US" sz="1000" dirty="0"/>
                        <a:t>Trial</a:t>
                      </a:r>
                    </a:p>
                  </a:txBody>
                  <a:tcPr/>
                </a:tc>
                <a:tc>
                  <a:txBody>
                    <a:bodyPr/>
                    <a:lstStyle/>
                    <a:p>
                      <a:pPr algn="ctr"/>
                      <a:r>
                        <a:rPr lang="en-US" sz="1000" dirty="0"/>
                        <a:t>SD </a:t>
                      </a:r>
                      <a:r>
                        <a:rPr lang="en-US" sz="1000" dirty="0" err="1"/>
                        <a:t>thk</a:t>
                      </a:r>
                      <a:r>
                        <a:rPr lang="en-US" sz="1000" dirty="0"/>
                        <a:t>.</a:t>
                      </a:r>
                    </a:p>
                  </a:txBody>
                  <a:tcPr/>
                </a:tc>
                <a:tc>
                  <a:txBody>
                    <a:bodyPr/>
                    <a:lstStyle/>
                    <a:p>
                      <a:pPr algn="ctr"/>
                      <a:r>
                        <a:rPr lang="it-IT" sz="1000" dirty="0"/>
                        <a:t>In</a:t>
                      </a:r>
                      <a:r>
                        <a:rPr lang="it-IT" sz="1000" baseline="0" dirty="0"/>
                        <a:t> - %</a:t>
                      </a:r>
                      <a:endParaRPr lang="en-US" sz="1000" dirty="0"/>
                    </a:p>
                  </a:txBody>
                  <a:tcPr/>
                </a:tc>
                <a:tc>
                  <a:txBody>
                    <a:bodyPr/>
                    <a:lstStyle/>
                    <a:p>
                      <a:pPr algn="ctr"/>
                      <a:r>
                        <a:rPr lang="it-IT" sz="1000" dirty="0" err="1"/>
                        <a:t>AlOx</a:t>
                      </a:r>
                      <a:r>
                        <a:rPr lang="it-IT" sz="1000" baseline="0" dirty="0"/>
                        <a:t> lamina</a:t>
                      </a:r>
                      <a:endParaRPr lang="en-US" sz="1000" dirty="0"/>
                    </a:p>
                  </a:txBody>
                  <a:tcPr/>
                </a:tc>
                <a:tc>
                  <a:txBody>
                    <a:bodyPr/>
                    <a:lstStyle/>
                    <a:p>
                      <a:pPr algn="ctr"/>
                      <a:r>
                        <a:rPr lang="it-IT" sz="1000" dirty="0"/>
                        <a:t>WL W </a:t>
                      </a:r>
                      <a:r>
                        <a:rPr lang="it-IT" sz="1000" dirty="0" err="1"/>
                        <a:t>thk</a:t>
                      </a:r>
                      <a:r>
                        <a:rPr lang="it-IT" sz="1000" dirty="0"/>
                        <a:t>.</a:t>
                      </a:r>
                      <a:endParaRPr lang="en-US" sz="1000" dirty="0"/>
                    </a:p>
                  </a:txBody>
                  <a:tcPr/>
                </a:tc>
                <a:tc>
                  <a:txBody>
                    <a:bodyPr/>
                    <a:lstStyle/>
                    <a:p>
                      <a:pPr algn="ctr"/>
                      <a:r>
                        <a:rPr lang="it-IT" sz="1000" dirty="0"/>
                        <a:t>52</a:t>
                      </a:r>
                      <a:r>
                        <a:rPr lang="it-IT" sz="1000" baseline="0" dirty="0"/>
                        <a:t> BL </a:t>
                      </a:r>
                      <a:r>
                        <a:rPr lang="it-IT" sz="1000" baseline="0" dirty="0" err="1"/>
                        <a:t>etch</a:t>
                      </a:r>
                      <a:endParaRPr lang="en-US" sz="1000" dirty="0"/>
                    </a:p>
                  </a:txBody>
                  <a:tcPr/>
                </a:tc>
                <a:extLst>
                  <a:ext uri="{0D108BD9-81ED-4DB2-BD59-A6C34878D82A}">
                    <a16:rowId xmlns:a16="http://schemas.microsoft.com/office/drawing/2014/main" val="10000"/>
                  </a:ext>
                </a:extLst>
              </a:tr>
              <a:tr h="147625">
                <a:tc>
                  <a:txBody>
                    <a:bodyPr/>
                    <a:lstStyle/>
                    <a:p>
                      <a:pPr algn="ctr"/>
                      <a:r>
                        <a:rPr lang="en-US" sz="1000" dirty="0"/>
                        <a:t>1C</a:t>
                      </a:r>
                    </a:p>
                  </a:txBody>
                  <a:tcPr anchor="ctr"/>
                </a:tc>
                <a:tc>
                  <a:txBody>
                    <a:bodyPr/>
                    <a:lstStyle/>
                    <a:p>
                      <a:pPr algn="ctr"/>
                      <a:r>
                        <a:rPr lang="en-US" sz="1000" dirty="0"/>
                        <a:t>22 v16</a:t>
                      </a:r>
                    </a:p>
                  </a:txBody>
                  <a:tcPr anchor="ctr"/>
                </a:tc>
                <a:tc>
                  <a:txBody>
                    <a:bodyPr/>
                    <a:lstStyle/>
                    <a:p>
                      <a:pPr algn="ctr"/>
                      <a:r>
                        <a:rPr lang="en-US" sz="1000" dirty="0"/>
                        <a:t>2%</a:t>
                      </a:r>
                    </a:p>
                  </a:txBody>
                  <a:tcPr anchor="ctr"/>
                </a:tc>
                <a:tc>
                  <a:txBody>
                    <a:bodyPr/>
                    <a:lstStyle/>
                    <a:p>
                      <a:pPr algn="ctr"/>
                      <a:r>
                        <a:rPr lang="it-IT" sz="1000" dirty="0"/>
                        <a:t>5A T&amp;B</a:t>
                      </a:r>
                      <a:endParaRPr lang="en-US" sz="1000" dirty="0"/>
                    </a:p>
                  </a:txBody>
                  <a:tcPr anchor="ctr"/>
                </a:tc>
                <a:tc>
                  <a:txBody>
                    <a:bodyPr/>
                    <a:lstStyle/>
                    <a:p>
                      <a:pPr algn="ctr"/>
                      <a:r>
                        <a:rPr lang="it-IT" sz="1000" dirty="0"/>
                        <a:t>37nm</a:t>
                      </a:r>
                      <a:endParaRPr lang="en-US" sz="1000" dirty="0"/>
                    </a:p>
                  </a:txBody>
                  <a:tcPr anchor="ctr"/>
                </a:tc>
                <a:tc>
                  <a:txBody>
                    <a:bodyPr/>
                    <a:lstStyle/>
                    <a:p>
                      <a:pPr algn="ctr"/>
                      <a:r>
                        <a:rPr lang="it-IT" sz="1000" dirty="0"/>
                        <a:t>SD </a:t>
                      </a:r>
                      <a:r>
                        <a:rPr lang="it-IT" sz="1000" dirty="0" err="1"/>
                        <a:t>etch</a:t>
                      </a:r>
                      <a:r>
                        <a:rPr lang="it-IT" sz="1000" dirty="0"/>
                        <a:t> </a:t>
                      </a:r>
                      <a:r>
                        <a:rPr lang="en-US" sz="1000" dirty="0"/>
                        <a:t>+</a:t>
                      </a:r>
                      <a:r>
                        <a:rPr lang="it-IT" sz="1000" dirty="0"/>
                        <a:t>7s</a:t>
                      </a:r>
                      <a:endParaRPr lang="en-US" sz="1000" dirty="0"/>
                    </a:p>
                  </a:txBody>
                  <a:tcPr anchor="ctr"/>
                </a:tc>
                <a:extLst>
                  <a:ext uri="{0D108BD9-81ED-4DB2-BD59-A6C34878D82A}">
                    <a16:rowId xmlns:a16="http://schemas.microsoft.com/office/drawing/2014/main" val="10001"/>
                  </a:ext>
                </a:extLst>
              </a:tr>
              <a:tr h="147625">
                <a:tc>
                  <a:txBody>
                    <a:bodyPr/>
                    <a:lstStyle/>
                    <a:p>
                      <a:pPr algn="ctr"/>
                      <a:r>
                        <a:rPr lang="en-US" sz="1000" dirty="0"/>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22 v16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5A T&amp;B</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20nm</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SD </a:t>
                      </a:r>
                      <a:r>
                        <a:rPr lang="it-IT" sz="1000" dirty="0" err="1"/>
                        <a:t>etch</a:t>
                      </a:r>
                      <a:r>
                        <a:rPr lang="it-IT" sz="1000" dirty="0"/>
                        <a:t> </a:t>
                      </a:r>
                      <a:r>
                        <a:rPr lang="en-US" sz="1000" dirty="0"/>
                        <a:t>+</a:t>
                      </a:r>
                      <a:r>
                        <a:rPr lang="it-IT" sz="1000" dirty="0"/>
                        <a:t>7s</a:t>
                      </a:r>
                      <a:endParaRPr lang="en-US" sz="1000" dirty="0"/>
                    </a:p>
                  </a:txBody>
                  <a:tcPr anchor="ctr"/>
                </a:tc>
                <a:extLst>
                  <a:ext uri="{0D108BD9-81ED-4DB2-BD59-A6C34878D82A}">
                    <a16:rowId xmlns:a16="http://schemas.microsoft.com/office/drawing/2014/main" val="10002"/>
                  </a:ext>
                </a:extLst>
              </a:tr>
              <a:tr h="147625">
                <a:tc>
                  <a:txBody>
                    <a:bodyPr/>
                    <a:lstStyle/>
                    <a:p>
                      <a:pPr algn="ctr"/>
                      <a:r>
                        <a:rPr lang="en-US" sz="1000" dirty="0"/>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22 v16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20nm</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SD </a:t>
                      </a:r>
                      <a:r>
                        <a:rPr lang="it-IT" sz="1000" dirty="0" err="1"/>
                        <a:t>etch</a:t>
                      </a:r>
                      <a:r>
                        <a:rPr lang="it-IT" sz="1000" dirty="0"/>
                        <a:t> </a:t>
                      </a:r>
                      <a:r>
                        <a:rPr lang="en-US" sz="1000" dirty="0"/>
                        <a:t>+</a:t>
                      </a:r>
                      <a:r>
                        <a:rPr lang="it-IT" sz="1000" dirty="0"/>
                        <a:t>5s</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extLst>
                  <a:ext uri="{0D108BD9-81ED-4DB2-BD59-A6C34878D82A}">
                    <a16:rowId xmlns:a16="http://schemas.microsoft.com/office/drawing/2014/main" val="10003"/>
                  </a:ext>
                </a:extLst>
              </a:tr>
              <a:tr h="147625">
                <a:tc>
                  <a:txBody>
                    <a:bodyPr/>
                    <a:lstStyle/>
                    <a:p>
                      <a:pPr algn="ctr"/>
                      <a:r>
                        <a:rPr lang="en-US" sz="1000" dirty="0"/>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mn-lt"/>
                          <a:ea typeface="+mn-ea"/>
                          <a:cs typeface="+mn-cs"/>
                        </a:rPr>
                        <a:t>22 v12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4%</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20nm</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SD </a:t>
                      </a:r>
                      <a:r>
                        <a:rPr lang="it-IT" sz="1000" dirty="0" err="1"/>
                        <a:t>etch</a:t>
                      </a:r>
                      <a:r>
                        <a:rPr lang="it-IT" sz="1000" dirty="0"/>
                        <a:t> </a:t>
                      </a:r>
                      <a:r>
                        <a:rPr lang="en-US" sz="1000" dirty="0"/>
                        <a:t>+</a:t>
                      </a:r>
                      <a:r>
                        <a:rPr lang="it-IT" sz="1000" dirty="0"/>
                        <a:t>5s</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extLst>
                  <a:ext uri="{0D108BD9-81ED-4DB2-BD59-A6C34878D82A}">
                    <a16:rowId xmlns:a16="http://schemas.microsoft.com/office/drawing/2014/main" val="10004"/>
                  </a:ext>
                </a:extLst>
              </a:tr>
              <a:tr h="147625">
                <a:tc>
                  <a:txBody>
                    <a:bodyPr/>
                    <a:lstStyle/>
                    <a:p>
                      <a:pPr algn="ctr"/>
                      <a:r>
                        <a:rPr lang="en-US" sz="1000" dirty="0"/>
                        <a:t>5E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22 v16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5A T&amp;B</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20nm</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err="1">
                          <a:ln>
                            <a:noFill/>
                          </a:ln>
                          <a:solidFill>
                            <a:srgbClr val="58595B"/>
                          </a:solidFill>
                          <a:effectLst/>
                          <a:uLnTx/>
                          <a:uFillTx/>
                          <a:latin typeface="Segoe UI"/>
                          <a:ea typeface="+mn-ea"/>
                          <a:cs typeface="+mn-cs"/>
                        </a:rPr>
                        <a:t>Straight</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extLst>
                  <a:ext uri="{0D108BD9-81ED-4DB2-BD59-A6C34878D82A}">
                    <a16:rowId xmlns:a16="http://schemas.microsoft.com/office/drawing/2014/main" val="10005"/>
                  </a:ext>
                </a:extLst>
              </a:tr>
              <a:tr h="147625">
                <a:tc>
                  <a:txBody>
                    <a:bodyPr/>
                    <a:lstStyle/>
                    <a:p>
                      <a:pPr algn="ctr"/>
                      <a:r>
                        <a:rPr lang="it-IT" sz="1000" dirty="0"/>
                        <a:t>6</a:t>
                      </a:r>
                      <a:r>
                        <a:rPr lang="en-US" sz="1000" dirty="0"/>
                        <a:t>E</a:t>
                      </a:r>
                      <a:r>
                        <a:rPr lang="it-IT" sz="1000" dirty="0"/>
                        <a:t> </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22 v16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Segoe UI"/>
                          <a:ea typeface="+mn-ea"/>
                          <a:cs typeface="+mn-cs"/>
                        </a:rPr>
                        <a:t>2%</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5A T&amp;B</a:t>
                      </a:r>
                      <a:endParaRPr kumimoji="0" lang="en-US" sz="10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20nm</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err="1">
                          <a:ln>
                            <a:noFill/>
                          </a:ln>
                          <a:solidFill>
                            <a:srgbClr val="58595B"/>
                          </a:solidFill>
                          <a:effectLst/>
                          <a:uLnTx/>
                          <a:uFillTx/>
                          <a:latin typeface="Segoe UI"/>
                          <a:ea typeface="+mn-ea"/>
                          <a:cs typeface="+mn-cs"/>
                        </a:rPr>
                        <a:t>Tapered</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extLst>
                  <a:ext uri="{0D108BD9-81ED-4DB2-BD59-A6C34878D82A}">
                    <a16:rowId xmlns:a16="http://schemas.microsoft.com/office/drawing/2014/main" val="4088534641"/>
                  </a:ext>
                </a:extLst>
              </a:tr>
              <a:tr h="147625">
                <a:tc>
                  <a:txBody>
                    <a:bodyPr/>
                    <a:lstStyle/>
                    <a:p>
                      <a:pPr algn="ctr"/>
                      <a:r>
                        <a:rPr lang="it-IT" sz="1000" dirty="0"/>
                        <a:t>7</a:t>
                      </a:r>
                      <a:r>
                        <a:rPr lang="en-US" sz="1000" dirty="0"/>
                        <a:t>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22 v16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2%</a:t>
                      </a:r>
                      <a:endParaRPr kumimoji="0" lang="en-US" sz="10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5A T&amp;B</a:t>
                      </a:r>
                      <a:endParaRPr kumimoji="0" lang="en-US" sz="10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20nm</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err="1">
                          <a:ln>
                            <a:noFill/>
                          </a:ln>
                          <a:solidFill>
                            <a:srgbClr val="58595B"/>
                          </a:solidFill>
                          <a:effectLst/>
                          <a:uLnTx/>
                          <a:uFillTx/>
                          <a:latin typeface="Segoe UI"/>
                          <a:ea typeface="+mn-ea"/>
                          <a:cs typeface="+mn-cs"/>
                        </a:rPr>
                        <a:t>Straight</a:t>
                      </a:r>
                      <a:r>
                        <a:rPr kumimoji="0" lang="it-IT" sz="1000" b="0" i="0" u="none" strike="noStrike" kern="1200" cap="none" spc="0" normalizeH="0" baseline="0" noProof="0" dirty="0">
                          <a:ln>
                            <a:noFill/>
                          </a:ln>
                          <a:solidFill>
                            <a:srgbClr val="58595B"/>
                          </a:solidFill>
                          <a:effectLst/>
                          <a:uLnTx/>
                          <a:uFillTx/>
                          <a:latin typeface="Segoe UI"/>
                          <a:ea typeface="+mn-ea"/>
                          <a:cs typeface="+mn-cs"/>
                        </a:rPr>
                        <a:t> CD-</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extLst>
                  <a:ext uri="{0D108BD9-81ED-4DB2-BD59-A6C34878D82A}">
                    <a16:rowId xmlns:a16="http://schemas.microsoft.com/office/drawing/2014/main" val="3612887650"/>
                  </a:ext>
                </a:extLst>
              </a:tr>
              <a:tr h="147625">
                <a:tc>
                  <a:txBody>
                    <a:bodyPr/>
                    <a:lstStyle/>
                    <a:p>
                      <a:pPr algn="ctr"/>
                      <a:r>
                        <a:rPr lang="it-IT" sz="1000" dirty="0"/>
                        <a:t>8</a:t>
                      </a:r>
                      <a:r>
                        <a:rPr lang="en-US" sz="1000" dirty="0"/>
                        <a:t>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mn-lt"/>
                          <a:ea typeface="+mn-ea"/>
                          <a:cs typeface="+mn-cs"/>
                        </a:rPr>
                        <a:t>22 v16</a:t>
                      </a:r>
                      <a:endParaRPr kumimoji="0" lang="en-US" sz="10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2%</a:t>
                      </a:r>
                      <a:endParaRPr kumimoji="0" lang="en-US" sz="10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58595B"/>
                          </a:solidFill>
                          <a:effectLst/>
                          <a:uLnTx/>
                          <a:uFillTx/>
                          <a:latin typeface="+mn-lt"/>
                          <a:ea typeface="+mn-ea"/>
                          <a:cs typeface="+mn-cs"/>
                        </a:rPr>
                        <a:t>5A T&amp;B</a:t>
                      </a:r>
                      <a:endParaRPr kumimoji="0" lang="en-US" sz="10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000" dirty="0"/>
                        <a:t>20nm</a:t>
                      </a:r>
                      <a:endParaRPr lang="en-US" sz="10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8595B"/>
                          </a:solidFill>
                          <a:effectLst/>
                          <a:uLnTx/>
                          <a:uFillTx/>
                          <a:latin typeface="Segoe UI"/>
                          <a:ea typeface="+mn-ea"/>
                          <a:cs typeface="+mn-cs"/>
                        </a:rPr>
                        <a:t>Tapered CD-</a:t>
                      </a:r>
                    </a:p>
                  </a:txBody>
                  <a:tcPr anchor="ctr"/>
                </a:tc>
                <a:extLst>
                  <a:ext uri="{0D108BD9-81ED-4DB2-BD59-A6C34878D82A}">
                    <a16:rowId xmlns:a16="http://schemas.microsoft.com/office/drawing/2014/main" val="2695116700"/>
                  </a:ext>
                </a:extLst>
              </a:tr>
            </a:tbl>
          </a:graphicData>
        </a:graphic>
      </p:graphicFrame>
      <p:sp>
        <p:nvSpPr>
          <p:cNvPr id="32" name="TextBox 31"/>
          <p:cNvSpPr txBox="1"/>
          <p:nvPr/>
        </p:nvSpPr>
        <p:spPr>
          <a:xfrm>
            <a:off x="3459340" y="6153427"/>
            <a:ext cx="247825" cy="246221"/>
          </a:xfrm>
          <a:prstGeom prst="rect">
            <a:avLst/>
          </a:prstGeom>
          <a:solidFill>
            <a:srgbClr val="FFFF00"/>
          </a:solidFill>
        </p:spPr>
        <p:txBody>
          <a:bodyPr wrap="none" lIns="45720" rIns="45720" rtlCol="0">
            <a:spAutoFit/>
          </a:bodyPr>
          <a:lstStyle/>
          <a:p>
            <a:r>
              <a:rPr lang="en-US" sz="1000" b="1" dirty="0"/>
              <a:t>8E</a:t>
            </a:r>
          </a:p>
        </p:txBody>
      </p:sp>
      <p:sp>
        <p:nvSpPr>
          <p:cNvPr id="33" name="TextBox 32"/>
          <p:cNvSpPr txBox="1"/>
          <p:nvPr/>
        </p:nvSpPr>
        <p:spPr>
          <a:xfrm>
            <a:off x="4154644" y="6153427"/>
            <a:ext cx="255839" cy="246221"/>
          </a:xfrm>
          <a:prstGeom prst="rect">
            <a:avLst/>
          </a:prstGeom>
          <a:solidFill>
            <a:srgbClr val="FFFF00"/>
          </a:solidFill>
        </p:spPr>
        <p:txBody>
          <a:bodyPr wrap="none" lIns="45720" rIns="45720" rtlCol="0">
            <a:spAutoFit/>
          </a:bodyPr>
          <a:lstStyle/>
          <a:p>
            <a:r>
              <a:rPr lang="en-US" sz="1000" b="1" dirty="0"/>
              <a:t>1C</a:t>
            </a:r>
          </a:p>
        </p:txBody>
      </p:sp>
      <p:sp>
        <p:nvSpPr>
          <p:cNvPr id="34" name="TextBox 33"/>
          <p:cNvSpPr txBox="1"/>
          <p:nvPr/>
        </p:nvSpPr>
        <p:spPr>
          <a:xfrm>
            <a:off x="4503789" y="6153427"/>
            <a:ext cx="247825" cy="246221"/>
          </a:xfrm>
          <a:prstGeom prst="rect">
            <a:avLst/>
          </a:prstGeom>
          <a:solidFill>
            <a:srgbClr val="FFFF00"/>
          </a:solidFill>
        </p:spPr>
        <p:txBody>
          <a:bodyPr wrap="none" lIns="45720" rIns="45720" rtlCol="0">
            <a:spAutoFit/>
          </a:bodyPr>
          <a:lstStyle/>
          <a:p>
            <a:r>
              <a:rPr lang="en-US" sz="1000" b="1" dirty="0"/>
              <a:t>2E</a:t>
            </a:r>
          </a:p>
        </p:txBody>
      </p:sp>
      <p:sp>
        <p:nvSpPr>
          <p:cNvPr id="35" name="TextBox 34"/>
          <p:cNvSpPr txBox="1"/>
          <p:nvPr/>
        </p:nvSpPr>
        <p:spPr>
          <a:xfrm>
            <a:off x="4849225" y="6153427"/>
            <a:ext cx="247825" cy="246221"/>
          </a:xfrm>
          <a:prstGeom prst="rect">
            <a:avLst/>
          </a:prstGeom>
          <a:solidFill>
            <a:srgbClr val="FFFF00"/>
          </a:solidFill>
        </p:spPr>
        <p:txBody>
          <a:bodyPr wrap="none" lIns="45720" rIns="45720" rtlCol="0">
            <a:spAutoFit/>
          </a:bodyPr>
          <a:lstStyle/>
          <a:p>
            <a:r>
              <a:rPr lang="en-US" sz="1000" b="1" dirty="0"/>
              <a:t>3E</a:t>
            </a:r>
          </a:p>
        </p:txBody>
      </p:sp>
      <p:sp>
        <p:nvSpPr>
          <p:cNvPr id="36" name="TextBox 35"/>
          <p:cNvSpPr txBox="1"/>
          <p:nvPr/>
        </p:nvSpPr>
        <p:spPr>
          <a:xfrm>
            <a:off x="5203877" y="6153427"/>
            <a:ext cx="247825" cy="246221"/>
          </a:xfrm>
          <a:prstGeom prst="rect">
            <a:avLst/>
          </a:prstGeom>
          <a:solidFill>
            <a:srgbClr val="FFFF00"/>
          </a:solidFill>
        </p:spPr>
        <p:txBody>
          <a:bodyPr wrap="none" lIns="45720" rIns="45720" rtlCol="0">
            <a:spAutoFit/>
          </a:bodyPr>
          <a:lstStyle/>
          <a:p>
            <a:r>
              <a:rPr lang="en-US" sz="1000" b="1" dirty="0"/>
              <a:t>4E</a:t>
            </a:r>
          </a:p>
        </p:txBody>
      </p:sp>
      <p:sp>
        <p:nvSpPr>
          <p:cNvPr id="37" name="TextBox 36"/>
          <p:cNvSpPr txBox="1"/>
          <p:nvPr/>
        </p:nvSpPr>
        <p:spPr>
          <a:xfrm>
            <a:off x="5553357" y="6153427"/>
            <a:ext cx="247825" cy="246221"/>
          </a:xfrm>
          <a:prstGeom prst="rect">
            <a:avLst/>
          </a:prstGeom>
          <a:solidFill>
            <a:srgbClr val="FFFF00"/>
          </a:solidFill>
        </p:spPr>
        <p:txBody>
          <a:bodyPr wrap="none" lIns="45720" rIns="45720" rtlCol="0">
            <a:spAutoFit/>
          </a:bodyPr>
          <a:lstStyle/>
          <a:p>
            <a:r>
              <a:rPr lang="en-US" sz="1000" b="1" dirty="0"/>
              <a:t>5E</a:t>
            </a:r>
          </a:p>
        </p:txBody>
      </p:sp>
      <p:sp>
        <p:nvSpPr>
          <p:cNvPr id="38" name="TextBox 37"/>
          <p:cNvSpPr txBox="1"/>
          <p:nvPr/>
        </p:nvSpPr>
        <p:spPr>
          <a:xfrm>
            <a:off x="5891458" y="6153427"/>
            <a:ext cx="247825" cy="246221"/>
          </a:xfrm>
          <a:prstGeom prst="rect">
            <a:avLst/>
          </a:prstGeom>
          <a:solidFill>
            <a:srgbClr val="FFFF00"/>
          </a:solidFill>
        </p:spPr>
        <p:txBody>
          <a:bodyPr wrap="none" lIns="45720" rIns="45720" rtlCol="0">
            <a:spAutoFit/>
          </a:bodyPr>
          <a:lstStyle/>
          <a:p>
            <a:r>
              <a:rPr lang="en-US" sz="1000" b="1" dirty="0"/>
              <a:t>6E</a:t>
            </a:r>
          </a:p>
        </p:txBody>
      </p:sp>
      <p:sp>
        <p:nvSpPr>
          <p:cNvPr id="39" name="TextBox 38"/>
          <p:cNvSpPr txBox="1"/>
          <p:nvPr/>
        </p:nvSpPr>
        <p:spPr>
          <a:xfrm>
            <a:off x="6247944" y="6153427"/>
            <a:ext cx="247825" cy="246221"/>
          </a:xfrm>
          <a:prstGeom prst="rect">
            <a:avLst/>
          </a:prstGeom>
          <a:solidFill>
            <a:srgbClr val="FFFF00"/>
          </a:solidFill>
        </p:spPr>
        <p:txBody>
          <a:bodyPr wrap="none" lIns="45720" rIns="45720" rtlCol="0">
            <a:spAutoFit/>
          </a:bodyPr>
          <a:lstStyle/>
          <a:p>
            <a:r>
              <a:rPr lang="en-US" sz="1000" b="1" dirty="0"/>
              <a:t>7E</a:t>
            </a:r>
          </a:p>
        </p:txBody>
      </p:sp>
      <p:sp>
        <p:nvSpPr>
          <p:cNvPr id="40" name="TextBox 39"/>
          <p:cNvSpPr txBox="1"/>
          <p:nvPr/>
        </p:nvSpPr>
        <p:spPr>
          <a:xfrm>
            <a:off x="6593934" y="6153427"/>
            <a:ext cx="247825" cy="246221"/>
          </a:xfrm>
          <a:prstGeom prst="rect">
            <a:avLst/>
          </a:prstGeom>
          <a:solidFill>
            <a:srgbClr val="FFFF00"/>
          </a:solidFill>
        </p:spPr>
        <p:txBody>
          <a:bodyPr wrap="none" lIns="45720" rIns="45720" rtlCol="0">
            <a:spAutoFit/>
          </a:bodyPr>
          <a:lstStyle/>
          <a:p>
            <a:r>
              <a:rPr lang="en-US" sz="1000" b="1" dirty="0"/>
              <a:t>8E</a:t>
            </a:r>
          </a:p>
        </p:txBody>
      </p:sp>
      <p:sp>
        <p:nvSpPr>
          <p:cNvPr id="41" name="TextBox 40"/>
          <p:cNvSpPr txBox="1"/>
          <p:nvPr/>
        </p:nvSpPr>
        <p:spPr>
          <a:xfrm>
            <a:off x="7275564" y="6153427"/>
            <a:ext cx="255839" cy="246221"/>
          </a:xfrm>
          <a:prstGeom prst="rect">
            <a:avLst/>
          </a:prstGeom>
          <a:solidFill>
            <a:srgbClr val="FFFF00"/>
          </a:solidFill>
        </p:spPr>
        <p:txBody>
          <a:bodyPr wrap="none" lIns="45720" rIns="45720" rtlCol="0">
            <a:spAutoFit/>
          </a:bodyPr>
          <a:lstStyle/>
          <a:p>
            <a:r>
              <a:rPr lang="en-US" sz="1000" b="1" dirty="0"/>
              <a:t>1C</a:t>
            </a:r>
          </a:p>
        </p:txBody>
      </p:sp>
      <p:sp>
        <p:nvSpPr>
          <p:cNvPr id="42" name="TextBox 41"/>
          <p:cNvSpPr txBox="1"/>
          <p:nvPr/>
        </p:nvSpPr>
        <p:spPr>
          <a:xfrm>
            <a:off x="7624709" y="6153427"/>
            <a:ext cx="247825" cy="246221"/>
          </a:xfrm>
          <a:prstGeom prst="rect">
            <a:avLst/>
          </a:prstGeom>
          <a:solidFill>
            <a:srgbClr val="FFFF00"/>
          </a:solidFill>
        </p:spPr>
        <p:txBody>
          <a:bodyPr wrap="none" lIns="45720" rIns="45720" rtlCol="0">
            <a:spAutoFit/>
          </a:bodyPr>
          <a:lstStyle/>
          <a:p>
            <a:r>
              <a:rPr lang="en-US" sz="1000" b="1" dirty="0"/>
              <a:t>2E</a:t>
            </a:r>
          </a:p>
        </p:txBody>
      </p:sp>
      <p:sp>
        <p:nvSpPr>
          <p:cNvPr id="43" name="TextBox 42"/>
          <p:cNvSpPr txBox="1"/>
          <p:nvPr/>
        </p:nvSpPr>
        <p:spPr>
          <a:xfrm>
            <a:off x="7970145" y="6153427"/>
            <a:ext cx="247825" cy="246221"/>
          </a:xfrm>
          <a:prstGeom prst="rect">
            <a:avLst/>
          </a:prstGeom>
          <a:solidFill>
            <a:srgbClr val="FFFF00"/>
          </a:solidFill>
        </p:spPr>
        <p:txBody>
          <a:bodyPr wrap="none" lIns="45720" rIns="45720" rtlCol="0">
            <a:spAutoFit/>
          </a:bodyPr>
          <a:lstStyle/>
          <a:p>
            <a:r>
              <a:rPr lang="en-US" sz="1000" b="1" dirty="0"/>
              <a:t>3E</a:t>
            </a:r>
          </a:p>
        </p:txBody>
      </p:sp>
      <p:sp>
        <p:nvSpPr>
          <p:cNvPr id="44" name="TextBox 43"/>
          <p:cNvSpPr txBox="1"/>
          <p:nvPr/>
        </p:nvSpPr>
        <p:spPr>
          <a:xfrm>
            <a:off x="8324797" y="6153427"/>
            <a:ext cx="247825" cy="246221"/>
          </a:xfrm>
          <a:prstGeom prst="rect">
            <a:avLst/>
          </a:prstGeom>
          <a:solidFill>
            <a:srgbClr val="FFFF00"/>
          </a:solidFill>
        </p:spPr>
        <p:txBody>
          <a:bodyPr wrap="none" lIns="45720" rIns="45720" rtlCol="0">
            <a:spAutoFit/>
          </a:bodyPr>
          <a:lstStyle/>
          <a:p>
            <a:r>
              <a:rPr lang="en-US" sz="1000" b="1" dirty="0"/>
              <a:t>4E</a:t>
            </a:r>
          </a:p>
        </p:txBody>
      </p:sp>
      <p:sp>
        <p:nvSpPr>
          <p:cNvPr id="45" name="TextBox 44"/>
          <p:cNvSpPr txBox="1"/>
          <p:nvPr/>
        </p:nvSpPr>
        <p:spPr>
          <a:xfrm>
            <a:off x="8674277" y="6153427"/>
            <a:ext cx="247825" cy="246221"/>
          </a:xfrm>
          <a:prstGeom prst="rect">
            <a:avLst/>
          </a:prstGeom>
          <a:solidFill>
            <a:srgbClr val="FFFF00"/>
          </a:solidFill>
        </p:spPr>
        <p:txBody>
          <a:bodyPr wrap="none" lIns="45720" rIns="45720" rtlCol="0">
            <a:spAutoFit/>
          </a:bodyPr>
          <a:lstStyle/>
          <a:p>
            <a:r>
              <a:rPr lang="en-US" sz="1000" b="1" dirty="0"/>
              <a:t>5E</a:t>
            </a:r>
          </a:p>
        </p:txBody>
      </p:sp>
      <p:sp>
        <p:nvSpPr>
          <p:cNvPr id="46" name="TextBox 45"/>
          <p:cNvSpPr txBox="1"/>
          <p:nvPr/>
        </p:nvSpPr>
        <p:spPr>
          <a:xfrm>
            <a:off x="9012378" y="6153427"/>
            <a:ext cx="247825" cy="246221"/>
          </a:xfrm>
          <a:prstGeom prst="rect">
            <a:avLst/>
          </a:prstGeom>
          <a:solidFill>
            <a:srgbClr val="FFFF00"/>
          </a:solidFill>
        </p:spPr>
        <p:txBody>
          <a:bodyPr wrap="none" lIns="45720" rIns="45720" rtlCol="0">
            <a:spAutoFit/>
          </a:bodyPr>
          <a:lstStyle/>
          <a:p>
            <a:r>
              <a:rPr lang="en-US" sz="1000" b="1" dirty="0"/>
              <a:t>6E</a:t>
            </a:r>
          </a:p>
        </p:txBody>
      </p:sp>
      <p:sp>
        <p:nvSpPr>
          <p:cNvPr id="47" name="TextBox 46"/>
          <p:cNvSpPr txBox="1"/>
          <p:nvPr/>
        </p:nvSpPr>
        <p:spPr>
          <a:xfrm>
            <a:off x="9368864" y="6153427"/>
            <a:ext cx="247825" cy="246221"/>
          </a:xfrm>
          <a:prstGeom prst="rect">
            <a:avLst/>
          </a:prstGeom>
          <a:solidFill>
            <a:srgbClr val="FFFF00"/>
          </a:solidFill>
        </p:spPr>
        <p:txBody>
          <a:bodyPr wrap="none" lIns="45720" rIns="45720" rtlCol="0">
            <a:spAutoFit/>
          </a:bodyPr>
          <a:lstStyle/>
          <a:p>
            <a:r>
              <a:rPr lang="en-US" sz="1000" b="1" dirty="0"/>
              <a:t>7E</a:t>
            </a:r>
          </a:p>
        </p:txBody>
      </p:sp>
      <p:sp>
        <p:nvSpPr>
          <p:cNvPr id="48" name="TextBox 47"/>
          <p:cNvSpPr txBox="1"/>
          <p:nvPr/>
        </p:nvSpPr>
        <p:spPr>
          <a:xfrm>
            <a:off x="9714854" y="6153427"/>
            <a:ext cx="247825" cy="246221"/>
          </a:xfrm>
          <a:prstGeom prst="rect">
            <a:avLst/>
          </a:prstGeom>
          <a:solidFill>
            <a:srgbClr val="FFFF00"/>
          </a:solidFill>
        </p:spPr>
        <p:txBody>
          <a:bodyPr wrap="none" lIns="45720" rIns="45720" rtlCol="0">
            <a:spAutoFit/>
          </a:bodyPr>
          <a:lstStyle/>
          <a:p>
            <a:r>
              <a:rPr lang="en-US" sz="1000" b="1" dirty="0"/>
              <a:t>8E</a:t>
            </a:r>
          </a:p>
        </p:txBody>
      </p:sp>
      <p:sp>
        <p:nvSpPr>
          <p:cNvPr id="49" name="TextBox 48"/>
          <p:cNvSpPr txBox="1"/>
          <p:nvPr/>
        </p:nvSpPr>
        <p:spPr>
          <a:xfrm>
            <a:off x="1480383" y="2222253"/>
            <a:ext cx="1569660" cy="369332"/>
          </a:xfrm>
          <a:prstGeom prst="rect">
            <a:avLst/>
          </a:prstGeom>
          <a:solidFill>
            <a:schemeClr val="bg1"/>
          </a:solidFill>
        </p:spPr>
        <p:txBody>
          <a:bodyPr wrap="none" rtlCol="0">
            <a:spAutoFit/>
          </a:bodyPr>
          <a:lstStyle/>
          <a:p>
            <a:pPr algn="ctr"/>
            <a:r>
              <a:rPr lang="en-US" dirty="0"/>
              <a:t>1k cycles 1us</a:t>
            </a:r>
          </a:p>
        </p:txBody>
      </p:sp>
      <p:sp>
        <p:nvSpPr>
          <p:cNvPr id="50" name="TextBox 49"/>
          <p:cNvSpPr txBox="1"/>
          <p:nvPr/>
        </p:nvSpPr>
        <p:spPr>
          <a:xfrm>
            <a:off x="4455719" y="2222253"/>
            <a:ext cx="1826142" cy="369332"/>
          </a:xfrm>
          <a:prstGeom prst="rect">
            <a:avLst/>
          </a:prstGeom>
          <a:solidFill>
            <a:schemeClr val="bg1"/>
          </a:solidFill>
        </p:spPr>
        <p:txBody>
          <a:bodyPr wrap="none" rtlCol="0">
            <a:spAutoFit/>
          </a:bodyPr>
          <a:lstStyle/>
          <a:p>
            <a:pPr algn="ctr"/>
            <a:r>
              <a:rPr lang="en-US" dirty="0"/>
              <a:t>128k cycles 1us</a:t>
            </a:r>
          </a:p>
        </p:txBody>
      </p:sp>
      <p:sp>
        <p:nvSpPr>
          <p:cNvPr id="51" name="TextBox 50"/>
          <p:cNvSpPr txBox="1"/>
          <p:nvPr/>
        </p:nvSpPr>
        <p:spPr>
          <a:xfrm>
            <a:off x="7476228" y="2222253"/>
            <a:ext cx="2409635" cy="369332"/>
          </a:xfrm>
          <a:prstGeom prst="rect">
            <a:avLst/>
          </a:prstGeom>
          <a:solidFill>
            <a:schemeClr val="bg1"/>
          </a:solidFill>
        </p:spPr>
        <p:txBody>
          <a:bodyPr wrap="none" rtlCol="0">
            <a:spAutoFit/>
          </a:bodyPr>
          <a:lstStyle/>
          <a:p>
            <a:pPr algn="ctr"/>
            <a:r>
              <a:rPr lang="en-US" dirty="0"/>
              <a:t>128k cycles +10s drift</a:t>
            </a:r>
          </a:p>
        </p:txBody>
      </p:sp>
    </p:spTree>
    <p:extLst>
      <p:ext uri="{BB962C8B-B14F-4D97-AF65-F5344CB8AC3E}">
        <p14:creationId xmlns:p14="http://schemas.microsoft.com/office/powerpoint/2010/main" val="1987909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9</a:t>
            </a:fld>
            <a:endParaRPr lang="en-US"/>
          </a:p>
        </p:txBody>
      </p:sp>
      <p:sp>
        <p:nvSpPr>
          <p:cNvPr id="5" name="Content Placeholder 5"/>
          <p:cNvSpPr txBox="1">
            <a:spLocks/>
          </p:cNvSpPr>
          <p:nvPr/>
        </p:nvSpPr>
        <p:spPr>
          <a:xfrm>
            <a:off x="838200" y="1447800"/>
            <a:ext cx="10146957" cy="4729163"/>
          </a:xfrm>
          <a:prstGeom prst="rect">
            <a:avLst/>
          </a:prstGeom>
        </p:spPr>
        <p:txBody>
          <a:bodyPr/>
          <a:lstStyle>
            <a:lvl1pPr marL="228600" indent="-27432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7432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7432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7432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7432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Lower WL W thickness is confirmed to have an ineffective seasoning, especially for set distributions, and this is mitigated in no lamina stacks.  Upside is a small reduction for drift</a:t>
            </a:r>
          </a:p>
          <a:p>
            <a:r>
              <a:rPr lang="en-US" sz="2000" dirty="0"/>
              <a:t>Tapered profile @BL groups have distributions with worse sigma and presence of high </a:t>
            </a:r>
            <a:r>
              <a:rPr lang="en-US" sz="2000" dirty="0" err="1"/>
              <a:t>Vt</a:t>
            </a:r>
            <a:r>
              <a:rPr lang="en-US" sz="2000" dirty="0"/>
              <a:t> tails. Small toggle of tapered vs straight BL profile, with an increase of window ~100mV. The increase is due to higher reset </a:t>
            </a:r>
            <a:r>
              <a:rPr lang="en-US" sz="2000" dirty="0" err="1"/>
              <a:t>Vt</a:t>
            </a:r>
            <a:endParaRPr lang="en-US" sz="2000" dirty="0"/>
          </a:p>
          <a:p>
            <a:r>
              <a:rPr lang="en-US" sz="2000" dirty="0"/>
              <a:t>No lamina groups (aggressive tapering @WL) confirm window boost (neg read), with In 4% having a larger window</a:t>
            </a:r>
          </a:p>
          <a:p>
            <a:r>
              <a:rPr lang="en-US" sz="2000" dirty="0"/>
              <a:t>PFA needed to check actual morphology of trials</a:t>
            </a:r>
          </a:p>
          <a:p>
            <a:endParaRPr lang="en-US" sz="2000" dirty="0"/>
          </a:p>
        </p:txBody>
      </p:sp>
    </p:spTree>
    <p:extLst>
      <p:ext uri="{BB962C8B-B14F-4D97-AF65-F5344CB8AC3E}">
        <p14:creationId xmlns:p14="http://schemas.microsoft.com/office/powerpoint/2010/main" val="2489412246"/>
      </p:ext>
    </p:extLst>
  </p:cSld>
  <p:clrMapOvr>
    <a:masterClrMapping/>
  </p:clrMapOvr>
</p:sld>
</file>

<file path=ppt/theme/theme1.xml><?xml version="1.0" encoding="utf-8"?>
<a:theme xmlns:a="http://schemas.openxmlformats.org/drawingml/2006/main" name="Micron Theme 2.0">
  <a:themeElements>
    <a:clrScheme name="MU Color">
      <a:dk1>
        <a:srgbClr val="58595B"/>
      </a:dk1>
      <a:lt1>
        <a:srgbClr val="FFFFFF"/>
      </a:lt1>
      <a:dk2>
        <a:srgbClr val="58595B"/>
      </a:dk2>
      <a:lt2>
        <a:srgbClr val="FFFFFF"/>
      </a:lt2>
      <a:accent1>
        <a:srgbClr val="0077C8"/>
      </a:accent1>
      <a:accent2>
        <a:srgbClr val="00A3E1"/>
      </a:accent2>
      <a:accent3>
        <a:srgbClr val="FFB500"/>
      </a:accent3>
      <a:accent4>
        <a:srgbClr val="9ACA3C"/>
      </a:accent4>
      <a:accent5>
        <a:srgbClr val="FFCD00"/>
      </a:accent5>
      <a:accent6>
        <a:srgbClr val="808285"/>
      </a:accent6>
      <a:hlink>
        <a:srgbClr val="71C5E8"/>
      </a:hlink>
      <a:folHlink>
        <a:srgbClr val="71C5E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rporate Master PPT Template.pptx" id="{3ED43366-7723-47FE-8F4C-83585E9B10E3}" vid="{3116D99E-2D2A-42B9-B50C-A1DD1045925C}"/>
    </a:ext>
  </a:extLst>
</a:theme>
</file>

<file path=ppt/theme/theme2.xml><?xml version="1.0" encoding="utf-8"?>
<a:theme xmlns:a="http://schemas.openxmlformats.org/drawingml/2006/main" name="CPG Theme 2.0">
  <a:themeElements>
    <a:clrScheme name="MU Color">
      <a:dk1>
        <a:srgbClr val="58595B"/>
      </a:dk1>
      <a:lt1>
        <a:srgbClr val="FFFFFF"/>
      </a:lt1>
      <a:dk2>
        <a:srgbClr val="58595B"/>
      </a:dk2>
      <a:lt2>
        <a:srgbClr val="FFFFFF"/>
      </a:lt2>
      <a:accent1>
        <a:srgbClr val="0077C8"/>
      </a:accent1>
      <a:accent2>
        <a:srgbClr val="00A3E1"/>
      </a:accent2>
      <a:accent3>
        <a:srgbClr val="FFB500"/>
      </a:accent3>
      <a:accent4>
        <a:srgbClr val="9ACA3C"/>
      </a:accent4>
      <a:accent5>
        <a:srgbClr val="FFCD00"/>
      </a:accent5>
      <a:accent6>
        <a:srgbClr val="808285"/>
      </a:accent6>
      <a:hlink>
        <a:srgbClr val="71C5E8"/>
      </a:hlink>
      <a:folHlink>
        <a:srgbClr val="71C5E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rporate Master PPT Template.pptx" id="{3ED43366-7723-47FE-8F4C-83585E9B10E3}" vid="{34E78BBF-7D3F-48C4-9E6D-03AE95CEB67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D9C3B4A25F3C1046893EF16D0CFED9EC" ma:contentTypeVersion="3" ma:contentTypeDescription="" ma:contentTypeScope="" ma:versionID="c5a74ae75d76c2cc48590da5f4a9f2e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Workyear xmlns="470f668d-8261-4ab2-9257-0fb5e77b4895">2018</Workyear>
    <Workweek xmlns="470f668d-8261-4ab2-9257-0fb5e77b4895">3</Workweek>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7B20E98279C3DD4D9FF765D40EC63BD7" ma:contentTypeVersion="17" ma:contentTypeDescription="Create a new document." ma:contentTypeScope="" ma:versionID="778ebfecb93cd1e805eb28d75445ab4c">
  <xsd:schema xmlns:xsd="http://www.w3.org/2001/XMLSchema" xmlns:xs="http://www.w3.org/2001/XMLSchema" xmlns:p="http://schemas.microsoft.com/office/2006/metadata/properties" xmlns:ns1="http://schemas.microsoft.com/sharepoint/v3" xmlns:ns2="0d043c21-a08c-475a-9b37-15606fb2ab83" xmlns:ns3="9da2a8c5-e2e9-492f-892b-673e1ab35ec9" xmlns:ns4="a1e655ab-872b-4d61-8729-ac0764cfa333" xmlns:ns5="http://schemas.microsoft.com/sharepoint/v4" targetNamespace="http://schemas.microsoft.com/office/2006/metadata/properties" ma:root="true" ma:fieldsID="4cef80e8b035417da802c4649f42d867" ns1:_="" ns2:_="" ns3:_="" ns4:_="" ns5:_="">
    <xsd:import namespace="http://schemas.microsoft.com/sharepoint/v3"/>
    <xsd:import namespace="0d043c21-a08c-475a-9b37-15606fb2ab83"/>
    <xsd:import namespace="9da2a8c5-e2e9-492f-892b-673e1ab35ec9"/>
    <xsd:import namespace="a1e655ab-872b-4d61-8729-ac0764cfa333"/>
    <xsd:import namespace="http://schemas.microsoft.com/sharepoint/v4"/>
    <xsd:element name="properties">
      <xsd:complexType>
        <xsd:sequence>
          <xsd:element name="documentManagement">
            <xsd:complexType>
              <xsd:all>
                <xsd:element ref="ns1:PublishingStartDate" minOccurs="0"/>
                <xsd:element ref="ns1:PublishingExpirationDate" minOccurs="0"/>
                <xsd:element ref="ns1:AverageRating" minOccurs="0"/>
                <xsd:element ref="ns1:RatingCount" minOccurs="0"/>
                <xsd:element ref="ns1:RatedBy" minOccurs="0"/>
                <xsd:element ref="ns1:Ratings" minOccurs="0"/>
                <xsd:element ref="ns1:LikesCount" minOccurs="0"/>
                <xsd:element ref="ns1:LikedBy" minOccurs="0"/>
                <xsd:element ref="ns2:CRC_x0020_Category" minOccurs="0"/>
                <xsd:element ref="ns1:DocumentSetDescription" minOccurs="0"/>
                <xsd:element ref="ns2:_dlc_DocId" minOccurs="0"/>
                <xsd:element ref="ns2:_dlc_DocIdUrl" minOccurs="0"/>
                <xsd:element ref="ns2:_dlc_DocIdPersistId" minOccurs="0"/>
                <xsd:element ref="ns2:ke17ca428a0049638f5783d9211b4665" minOccurs="0"/>
                <xsd:element ref="ns3:TaxCatchAll" minOccurs="0"/>
                <xsd:element ref="ns4:SME" minOccurs="0"/>
                <xsd:element ref="ns5:IconOverlay" minOccurs="0"/>
                <xsd:element ref="ns4:Thumbnai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element name="AverageRating" ma:index="10" nillable="true" ma:displayName="Rating (0-5)" ma:decimals="2" ma:description="Average value of all the ratings that have been submitted" ma:internalName="AverageRating" ma:readOnly="true">
      <xsd:simpleType>
        <xsd:restriction base="dms:Number"/>
      </xsd:simpleType>
    </xsd:element>
    <xsd:element name="RatingCount" ma:index="11" nillable="true" ma:displayName="Number of Ratings" ma:decimals="0" ma:description="Number of ratings submitted" ma:internalName="RatingCount" ma:readOnly="true">
      <xsd:simpleType>
        <xsd:restriction base="dms:Number"/>
      </xsd:simpleType>
    </xsd:element>
    <xsd:element name="RatedBy" ma:index="12" nillable="true" ma:displayName="Rated By" ma:description="Users rated the item." ma:hidden="true" ma:list="UserInfo" ma:internalName="RatedBy">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atings" ma:index="13" nillable="true" ma:displayName="User ratings" ma:description="User ratings for the item" ma:hidden="true" ma:internalName="Ratings">
      <xsd:simpleType>
        <xsd:restriction base="dms:Note"/>
      </xsd:simpleType>
    </xsd:element>
    <xsd:element name="LikesCount" ma:index="14" nillable="true" ma:displayName="Number of Likes" ma:internalName="LikesCount">
      <xsd:simpleType>
        <xsd:restriction base="dms:Unknown"/>
      </xsd:simpleType>
    </xsd:element>
    <xsd:element name="LikedBy" ma:index="15" nillable="true" ma:displayName="Liked By" ma:hidden="true" ma:list="UserInfo" ma:internalName="LikedBy">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ocumentSetDescription" ma:index="17" nillable="true" ma:displayName="Description" ma:description="A description of the Document Set" ma:internalName="DocumentSetDescription">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043c21-a08c-475a-9b37-15606fb2ab83" elementFormDefault="qualified">
    <xsd:import namespace="http://schemas.microsoft.com/office/2006/documentManagement/types"/>
    <xsd:import namespace="http://schemas.microsoft.com/office/infopath/2007/PartnerControls"/>
    <xsd:element name="CRC_x0020_Category" ma:index="16" nillable="true" ma:displayName="CRC Category" ma:format="Dropdown" ma:indexed="true" ma:internalName="CRC_x0020_Category">
      <xsd:simpleType>
        <xsd:union memberTypes="dms:Text">
          <xsd:simpleType>
            <xsd:restriction base="dms:Choice">
              <xsd:enumeration value="Best Practices"/>
              <xsd:enumeration value="Brand Resources"/>
              <xsd:enumeration value="Community"/>
              <xsd:enumeration value="Messaging"/>
              <xsd:enumeration value="More Tools"/>
              <xsd:enumeration value="Presentation Resources"/>
              <xsd:enumeration value="Templates"/>
            </xsd:restriction>
          </xsd:simpleType>
        </xsd:union>
      </xsd:simpleType>
    </xsd:element>
    <xsd:element name="_dlc_DocId" ma:index="18" nillable="true" ma:displayName="Document ID Value" ma:description="The value of the document ID assigned to this item." ma:internalName="_dlc_DocId" ma:readOnly="true">
      <xsd:simpleType>
        <xsd:restriction base="dms:Text"/>
      </xsd:simpleType>
    </xsd:element>
    <xsd:element name="_dlc_DocIdUrl" ma:index="1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0" nillable="true" ma:displayName="Persist ID" ma:description="Keep ID on add." ma:hidden="true" ma:internalName="_dlc_DocIdPersistId" ma:readOnly="true">
      <xsd:simpleType>
        <xsd:restriction base="dms:Boolean"/>
      </xsd:simpleType>
    </xsd:element>
    <xsd:element name="ke17ca428a0049638f5783d9211b4665" ma:index="22" nillable="true" ma:taxonomy="true" ma:internalName="ke17ca428a0049638f5783d9211b4665" ma:taxonomyFieldName="CRCTerms" ma:displayName="CRC Terms" ma:default="" ma:fieldId="{4e17ca42-8a00-4963-8f57-83d9211b4665}" ma:taxonomyMulti="true" ma:sspId="7d0f6f0b-6f82-4a9a-81e4-04de45000ff3" ma:termSetId="6bba3700-e567-4160-8464-223c1c50a5a9"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da2a8c5-e2e9-492f-892b-673e1ab35ec9"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af611788-ddaa-4b4b-8a36-82a070ad2559}" ma:internalName="TaxCatchAll" ma:showField="CatchAllData" ma:web="0d043c21-a08c-475a-9b37-15606fb2ab8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1e655ab-872b-4d61-8729-ac0764cfa333" elementFormDefault="qualified">
    <xsd:import namespace="http://schemas.microsoft.com/office/2006/documentManagement/types"/>
    <xsd:import namespace="http://schemas.microsoft.com/office/infopath/2007/PartnerControls"/>
    <xsd:element name="SME" ma:index="24" nillable="true" ma:displayName="SME" ma:list="UserInfo" ma:SharePointGroup="0" ma:internalName="SM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Thumbnail" ma:index="26" nillable="true" ma:displayName="Thumbnail" ma:format="Image" ma:internalName="Thumbnail">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5"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4C62D54-6B73-475A-9DB5-89607A05595C}"/>
</file>

<file path=customXml/itemProps2.xml><?xml version="1.0" encoding="utf-8"?>
<ds:datastoreItem xmlns:ds="http://schemas.openxmlformats.org/officeDocument/2006/customXml" ds:itemID="{EA0C77A8-CCAB-4965-B151-113C07840FBA}"/>
</file>

<file path=customXml/itemProps3.xml><?xml version="1.0" encoding="utf-8"?>
<ds:datastoreItem xmlns:ds="http://schemas.openxmlformats.org/officeDocument/2006/customXml" ds:itemID="{7E1FB35B-D0FD-420D-B7E9-BC43C25A6A68}"/>
</file>

<file path=customXml/itemProps4.xml><?xml version="1.0" encoding="utf-8"?>
<ds:datastoreItem xmlns:ds="http://schemas.openxmlformats.org/officeDocument/2006/customXml" ds:itemID="{157C1E4B-A406-4CA5-A539-490CB9B6EF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d043c21-a08c-475a-9b37-15606fb2ab83"/>
    <ds:schemaRef ds:uri="9da2a8c5-e2e9-492f-892b-673e1ab35ec9"/>
    <ds:schemaRef ds:uri="a1e655ab-872b-4d61-8729-ac0764cfa333"/>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TotalTime>6576</TotalTime>
  <Words>1398</Words>
  <Application>Microsoft Office PowerPoint</Application>
  <PresentationFormat>Widescreen</PresentationFormat>
  <Paragraphs>562</Paragraphs>
  <Slides>10</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Calibri</vt:lpstr>
      <vt:lpstr>Segoe UI</vt:lpstr>
      <vt:lpstr>Verdana</vt:lpstr>
      <vt:lpstr>Wingdings</vt:lpstr>
      <vt:lpstr>Micron Theme 2.0</vt:lpstr>
      <vt:lpstr>CPG Theme 2.0</vt:lpstr>
      <vt:lpstr>0170032 SR71B</vt:lpstr>
      <vt:lpstr>Summary</vt:lpstr>
      <vt:lpstr>Distributions 1us 1k cycles</vt:lpstr>
      <vt:lpstr>Distributions 1us 128k cycles</vt:lpstr>
      <vt:lpstr>Vt Medians + Vt shift</vt:lpstr>
      <vt:lpstr>Median drift 1us-10s @85C  (128k cycles)</vt:lpstr>
      <vt:lpstr>Window &amp; sigma</vt:lpstr>
      <vt:lpstr>Projected window @3.54 sigma</vt:lpstr>
      <vt:lpstr>Conclusions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Mattia Robustelli (mrobuste)</dc:creator>
  <cp:lastModifiedBy>Mattia Robustelli (mrobuste)</cp:lastModifiedBy>
  <cp:revision>75</cp:revision>
  <dcterms:created xsi:type="dcterms:W3CDTF">2017-11-20T07:57:13Z</dcterms:created>
  <dcterms:modified xsi:type="dcterms:W3CDTF">2018-01-19T16:29:29Z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0x0101006FF2AFC2669BE544ABDBC9272D7E8CD800D9C3B4A25F3C1046893EF16D0CFED9EC</vt:lpwstr>
  </property>
  <property fmtid="{D5CDD505-2E9C-101B-9397-08002B2CF9AE}" pid="3" name="_docset_NoMedatataSyncRequired">
    <vt:lpwstr>False</vt:lpwstr>
  </property>
  <property fmtid="{D5CDD505-2E9C-101B-9397-08002B2CF9AE}" pid="4" name="_dlc_DocIdItemGuid">
    <vt:lpwstr>855584af-b3a7-4921-a33d-e29f0cec6bc0</vt:lpwstr>
  </property>
  <property fmtid="{D5CDD505-2E9C-101B-9397-08002B2CF9AE}" pid="5" name="CRCTerms">
    <vt:lpwstr>26;#Corporate PPTX Template|ba00464a-8f52-4532-b736-ef3f974243a8;#4;#PowerPoint|6c7a520c-04b4-4b96-af69-09fa2e87f67a</vt:lpwstr>
  </property>
</Properties>
</file>