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7" r:id="rId7"/>
  </p:sldMasterIdLst>
  <p:notesMasterIdLst>
    <p:notesMasterId r:id="rId59"/>
  </p:notesMasterIdLst>
  <p:sldIdLst>
    <p:sldId id="257" r:id="rId8"/>
    <p:sldId id="256" r:id="rId9"/>
    <p:sldId id="280" r:id="rId10"/>
    <p:sldId id="261" r:id="rId11"/>
    <p:sldId id="268" r:id="rId12"/>
    <p:sldId id="269" r:id="rId13"/>
    <p:sldId id="270" r:id="rId14"/>
    <p:sldId id="279" r:id="rId15"/>
    <p:sldId id="271" r:id="rId16"/>
    <p:sldId id="288" r:id="rId17"/>
    <p:sldId id="291" r:id="rId18"/>
    <p:sldId id="289" r:id="rId19"/>
    <p:sldId id="293" r:id="rId20"/>
    <p:sldId id="282" r:id="rId21"/>
    <p:sldId id="312" r:id="rId22"/>
    <p:sldId id="281" r:id="rId23"/>
    <p:sldId id="262" r:id="rId24"/>
    <p:sldId id="286" r:id="rId25"/>
    <p:sldId id="287" r:id="rId26"/>
    <p:sldId id="298" r:id="rId27"/>
    <p:sldId id="299" r:id="rId28"/>
    <p:sldId id="300" r:id="rId29"/>
    <p:sldId id="313" r:id="rId30"/>
    <p:sldId id="301" r:id="rId31"/>
    <p:sldId id="267" r:id="rId32"/>
    <p:sldId id="274" r:id="rId33"/>
    <p:sldId id="302" r:id="rId34"/>
    <p:sldId id="304" r:id="rId35"/>
    <p:sldId id="315" r:id="rId36"/>
    <p:sldId id="314" r:id="rId37"/>
    <p:sldId id="306" r:id="rId38"/>
    <p:sldId id="307" r:id="rId39"/>
    <p:sldId id="308" r:id="rId40"/>
    <p:sldId id="309" r:id="rId41"/>
    <p:sldId id="310" r:id="rId42"/>
    <p:sldId id="311" r:id="rId43"/>
    <p:sldId id="322" r:id="rId44"/>
    <p:sldId id="321" r:id="rId45"/>
    <p:sldId id="317" r:id="rId46"/>
    <p:sldId id="320" r:id="rId47"/>
    <p:sldId id="323" r:id="rId48"/>
    <p:sldId id="258" r:id="rId49"/>
    <p:sldId id="294" r:id="rId50"/>
    <p:sldId id="295" r:id="rId51"/>
    <p:sldId id="283" r:id="rId52"/>
    <p:sldId id="284" r:id="rId53"/>
    <p:sldId id="285" r:id="rId54"/>
    <p:sldId id="297" r:id="rId55"/>
    <p:sldId id="303" r:id="rId56"/>
    <p:sldId id="316" r:id="rId57"/>
    <p:sldId id="31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C5E8"/>
    <a:srgbClr val="0077C8"/>
    <a:srgbClr val="0090DA"/>
    <a:srgbClr val="00A3E1"/>
    <a:srgbClr val="58595B"/>
    <a:srgbClr val="808285"/>
    <a:srgbClr val="A7A9AC"/>
    <a:srgbClr val="D1D3D4"/>
    <a:srgbClr val="B7D433"/>
    <a:srgbClr val="9AC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varScale="1">
        <p:scale>
          <a:sx n="78" d="100"/>
          <a:sy n="78" d="100"/>
        </p:scale>
        <p:origin x="72" y="163"/>
      </p:cViewPr>
      <p:guideLst>
        <p:guide orient="horz" pos="3264"/>
        <p:guide pos="5760"/>
      </p:guideLst>
    </p:cSldViewPr>
  </p:slideViewPr>
  <p:notesTextViewPr>
    <p:cViewPr>
      <p:scale>
        <a:sx n="3" d="2"/>
        <a:sy n="3" d="2"/>
      </p:scale>
      <p:origin x="0" y="0"/>
    </p:cViewPr>
  </p:notesTextViewPr>
  <p:sorterViewPr>
    <p:cViewPr>
      <p:scale>
        <a:sx n="112" d="100"/>
        <a:sy n="112" d="100"/>
      </p:scale>
      <p:origin x="0" y="-170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customXml" Target="../customXml/item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BF96A-CBBD-4CCF-8C87-6E114B9E4329}" type="datetimeFigureOut">
              <a:rPr lang="en-US" smtClean="0"/>
              <a:t>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 Image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145280" y="0"/>
            <a:ext cx="804672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4EB1424B-7430-471C-83C4-549E510B5395}" type="datetime4">
              <a:rPr lang="en-US" smtClean="0"/>
              <a:t>January 8,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64931034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80216B39-F66D-478D-B884-A0FF9D616316}" type="datetime4">
              <a:rPr lang="en-US" smtClean="0"/>
              <a:t>January 8,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D9C12826-C929-4EC1-A034-DDD33446EFCD}" type="datetime4">
              <a:rPr lang="en-US" smtClean="0"/>
              <a:t>January 8,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12DB95A8-C6B4-4D55-B432-1FF1EC598499}" type="datetime4">
              <a:rPr lang="en-US" smtClean="0"/>
              <a:t>January 8,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310551" y="362309"/>
            <a:ext cx="5601239"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BD81F6B-C008-4C66-BD61-4BBE687FC954}" type="datetime4">
              <a:rPr lang="en-US" smtClean="0"/>
              <a:t>January 8,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FBD81F6B-C008-4C66-BD61-4BBE687FC954}" type="datetime4">
              <a:rPr lang="en-US" smtClean="0"/>
              <a:t>January 8,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B4093E5C-7864-407C-B367-5EB9F0C09B04}" type="datetime4">
              <a:rPr lang="en-US" smtClean="0"/>
              <a:t>January 8,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7739F-E5A9-4C4E-9862-98AE093A9D7C}" type="datetime4">
              <a:rPr lang="en-US" smtClean="0"/>
              <a:t>January 8,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2B487-134E-4CC1-93B3-82A2499700CB}" type="datetime4">
              <a:rPr lang="en-US" smtClean="0"/>
              <a:t>January 8,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5D5931-D28E-49EC-9CBE-641A4D9DA4F7}" type="datetime4">
              <a:rPr lang="en-US" smtClean="0"/>
              <a:t>January 8,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2C7D8E-04EF-4276-93BE-9A54B0F3CC5E}" type="datetime4">
              <a:rPr lang="en-US" smtClean="0"/>
              <a:t>January 8,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1F6B-C008-4C66-BD61-4BBE687FC954}" type="datetime4">
              <a:rPr lang="en-US" smtClean="0"/>
              <a:t>January 8,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1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94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F420C9-E3A0-4192-ACC4-920368377286}" type="datetime4">
              <a:rPr lang="en-US" smtClean="0"/>
              <a:t>January 8,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January 8,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930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8, 2018</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8657547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January 8, 2018</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4222488816"/>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2040">
          <p15:clr>
            <a:srgbClr val="FBAE40"/>
          </p15:clr>
        </p15:guide>
        <p15:guide id="3" pos="29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58643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0A1F0D-9D48-4EDD-93BE-F8C473D06BE9}" type="datetime4">
              <a:rPr lang="en-US" smtClean="0"/>
              <a:t>January 8,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2927051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2003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©2017</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kern="1200" dirty="0">
                <a:solidFill>
                  <a:schemeClr val="bg1"/>
                </a:solidFill>
                <a:latin typeface="Arial" panose="020B0604020202020204" pitchFamily="34" charset="0"/>
                <a:ea typeface="+mn-ea"/>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the Crucial logo, the </a:t>
            </a:r>
            <a:r>
              <a:rPr lang="en-US" sz="900" kern="1200" dirty="0" err="1">
                <a:solidFill>
                  <a:schemeClr val="bg1"/>
                </a:solidFill>
                <a:latin typeface="Arial" panose="020B0604020202020204" pitchFamily="34" charset="0"/>
                <a:ea typeface="+mn-ea"/>
                <a:cs typeface="Arial" panose="020B0604020202020204" pitchFamily="34" charset="0"/>
              </a:rPr>
              <a:t>Ballistix</a:t>
            </a:r>
            <a:r>
              <a:rPr lang="en-US" sz="900" kern="1200" dirty="0">
                <a:solidFill>
                  <a:schemeClr val="bg1"/>
                </a:solidFill>
                <a:latin typeface="Arial" panose="020B0604020202020204" pitchFamily="34" charset="0"/>
                <a:ea typeface="+mn-ea"/>
                <a:cs typeface="Arial" panose="020B0604020202020204" pitchFamily="34" charset="0"/>
              </a:rPr>
              <a:t> logo, the Crucial Memory Advisor,</a:t>
            </a:r>
            <a:r>
              <a:rPr lang="en-US" sz="900" kern="1200" baseline="0" dirty="0">
                <a:solidFill>
                  <a:schemeClr val="bg1"/>
                </a:solidFill>
                <a:latin typeface="Arial" panose="020B0604020202020204" pitchFamily="34" charset="0"/>
                <a:ea typeface="+mn-ea"/>
                <a:cs typeface="Arial" panose="020B0604020202020204" pitchFamily="34" charset="0"/>
              </a:rPr>
              <a:t> and </a:t>
            </a:r>
            <a:r>
              <a:rPr lang="en-US" sz="900" kern="1200" dirty="0">
                <a:solidFill>
                  <a:schemeClr val="bg1"/>
                </a:solidFill>
                <a:latin typeface="Arial" panose="020B0604020202020204" pitchFamily="34" charset="0"/>
                <a:ea typeface="+mn-ea"/>
                <a:cs typeface="Arial" panose="020B0604020202020204" pitchFamily="34" charset="0"/>
              </a:rPr>
              <a:t>The Memory and Storage Experts are trademarks of Micron Technology, Inc.  All other trademarks are the property of their respective owners. Micron Consumer Products Group, Inc. is a subsidiary of Micron Technology, Inc.</a:t>
            </a:r>
            <a:endPar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817BACB-9387-4885-8B66-8D912C18727B}" type="datetime4">
              <a:rPr lang="en-US" smtClean="0"/>
              <a:t>January 8,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BD81F6B-C008-4C66-BD61-4BBE687FC954}" type="datetime4">
              <a:rPr lang="en-US" smtClean="0"/>
              <a:pPr/>
              <a:t>January 8,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FBD81F6B-C008-4C66-BD61-4BBE687FC954}" type="datetime4">
              <a:rPr lang="en-US" smtClean="0"/>
              <a:t>January 8,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FF8E76A1-C759-4A05-82F0-D02F4D24734F}" type="datetime4">
              <a:rPr lang="en-US" smtClean="0"/>
              <a:t>January 8,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00222DAE-BC52-44EA-BB87-16305683862E}" type="datetime4">
              <a:rPr lang="en-US" smtClean="0"/>
              <a:t>January 8,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 Vertical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0551" y="362309"/>
            <a:ext cx="5601239" cy="6038491"/>
          </a:xfrm>
        </p:spPr>
        <p:txBody>
          <a:bodyPr anchor="ctr">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6363543" y="362310"/>
            <a:ext cx="5552231" cy="6038490"/>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
        <p:nvSpPr>
          <p:cNvPr id="10" name="Date Placeholder 2"/>
          <p:cNvSpPr>
            <a:spLocks noGrp="1"/>
          </p:cNvSpPr>
          <p:nvPr>
            <p:ph type="dt" sz="half" idx="16"/>
          </p:nvPr>
        </p:nvSpPr>
        <p:spPr>
          <a:xfrm>
            <a:off x="6363543" y="6412007"/>
            <a:ext cx="1710155" cy="365125"/>
          </a:xfrm>
        </p:spPr>
        <p:txBody>
          <a:bodyPr/>
          <a:lstStyle>
            <a:lvl1pPr algn="l">
              <a:defRPr/>
            </a:lvl1pPr>
          </a:lstStyle>
          <a:p>
            <a:fld id="{C2D750BE-7BF8-418F-A307-BC5A93F9A190}" type="datetime4">
              <a:rPr lang="en-US" smtClean="0"/>
              <a:t>January 8, 2018</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32219852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0.xml"/><Relationship Id="rId7"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FBD81F6B-C008-4C66-BD61-4BBE687FC954}" type="datetime4">
              <a:rPr lang="en-US" smtClean="0"/>
              <a:t>January 8,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1" r:id="rId9"/>
    <p:sldLayoutId id="2147483697" r:id="rId10"/>
    <p:sldLayoutId id="2147483698" r:id="rId11"/>
    <p:sldLayoutId id="2147483692" r:id="rId12"/>
    <p:sldLayoutId id="2147483693" r:id="rId13"/>
    <p:sldLayoutId id="2147483695" r:id="rId14"/>
    <p:sldLayoutId id="2147483696" r:id="rId15"/>
    <p:sldLayoutId id="2147483672" r:id="rId16"/>
    <p:sldLayoutId id="2147483652" r:id="rId17"/>
    <p:sldLayoutId id="2147483668" r:id="rId18"/>
    <p:sldLayoutId id="2147483671" r:id="rId19"/>
    <p:sldLayoutId id="2147483654" r:id="rId20"/>
    <p:sldLayoutId id="2147483675" r:id="rId21"/>
    <p:sldLayoutId id="2147483655" r:id="rId22"/>
    <p:sldLayoutId id="2147483674" r:id="rId23"/>
    <p:sldLayoutId id="2147483700" r:id="rId24"/>
    <p:sldLayoutId id="2147483702" r:id="rId25"/>
    <p:sldLayoutId id="2147483703" r:id="rId26"/>
    <p:sldLayoutId id="2147483704" r:id="rId27"/>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https://www.micron.com/~/media/brand-portal/brand-portal-logos/micron-logo_blue_rgb.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96600" y="6470119"/>
            <a:ext cx="914400" cy="248898"/>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3F1D63C9-FED7-4316-973C-E2599C7A9F93}" type="datetime4">
              <a:rPr lang="en-US" smtClean="0"/>
              <a:t>January 8,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5.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5.emf"/><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6.em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6.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6.xml"/><Relationship Id="rId5" Type="http://schemas.openxmlformats.org/officeDocument/2006/relationships/image" Target="../media/image56.jpeg"/><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6.xml"/><Relationship Id="rId4" Type="http://schemas.openxmlformats.org/officeDocument/2006/relationships/image" Target="../media/image64.emf"/></Relationships>
</file>

<file path=ppt/slides/_rels/slide4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7.jpeg"/><Relationship Id="rId1" Type="http://schemas.openxmlformats.org/officeDocument/2006/relationships/slideLayout" Target="../slideLayouts/slideLayout25.xml"/><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Lot 0104052, A1</a:t>
            </a:r>
          </a:p>
        </p:txBody>
      </p:sp>
      <p:sp>
        <p:nvSpPr>
          <p:cNvPr id="3" name="Text Placeholder 2"/>
          <p:cNvSpPr>
            <a:spLocks noGrp="1"/>
          </p:cNvSpPr>
          <p:nvPr>
            <p:ph type="body" sz="quarter" idx="10"/>
          </p:nvPr>
        </p:nvSpPr>
        <p:spPr/>
        <p:txBody>
          <a:bodyPr/>
          <a:lstStyle/>
          <a:p>
            <a:r>
              <a:rPr lang="en-US" dirty="0"/>
              <a:t>Enzo / Mattia R.</a:t>
            </a:r>
          </a:p>
        </p:txBody>
      </p:sp>
      <p:sp>
        <p:nvSpPr>
          <p:cNvPr id="4" name="Title 3"/>
          <p:cNvSpPr>
            <a:spLocks noGrp="1"/>
          </p:cNvSpPr>
          <p:nvPr>
            <p:ph type="ctrTitle"/>
          </p:nvPr>
        </p:nvSpPr>
        <p:spPr/>
        <p:txBody>
          <a:bodyPr/>
          <a:lstStyle/>
          <a:p>
            <a:r>
              <a:rPr lang="en-US" dirty="0"/>
              <a:t>SR71B </a:t>
            </a:r>
            <a:br>
              <a:rPr lang="en-US" dirty="0"/>
            </a:br>
            <a:r>
              <a:rPr lang="en-US" dirty="0"/>
              <a:t>Reliability char</a:t>
            </a:r>
          </a:p>
        </p:txBody>
      </p:sp>
    </p:spTree>
    <p:extLst>
      <p:ext uri="{BB962C8B-B14F-4D97-AF65-F5344CB8AC3E}">
        <p14:creationId xmlns:p14="http://schemas.microsoft.com/office/powerpoint/2010/main" val="177066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87" y="8782"/>
            <a:ext cx="10363200" cy="842773"/>
          </a:xfrm>
        </p:spPr>
        <p:txBody>
          <a:bodyPr/>
          <a:lstStyle/>
          <a:p>
            <a:r>
              <a:rPr lang="en-US" dirty="0"/>
              <a:t>Short time Drift, 1us</a:t>
            </a:r>
            <a:r>
              <a:rPr lang="en-US" dirty="0">
                <a:sym typeface="Wingdings" panose="05000000000000000000" pitchFamily="2" charset="2"/>
              </a:rPr>
              <a:t> 10s</a:t>
            </a:r>
            <a:r>
              <a:rPr lang="en-US" dirty="0"/>
              <a:t> after 128k Cycles </a:t>
            </a:r>
          </a:p>
        </p:txBody>
      </p:sp>
      <p:sp>
        <p:nvSpPr>
          <p:cNvPr id="3" name="Date Placeholder 2"/>
          <p:cNvSpPr>
            <a:spLocks noGrp="1"/>
          </p:cNvSpPr>
          <p:nvPr>
            <p:ph type="dt" sz="half" idx="10"/>
          </p:nvPr>
        </p:nvSpPr>
        <p:spPr/>
        <p:txBody>
          <a:bodyPr/>
          <a:lstStyle/>
          <a:p>
            <a:fld id="{B80A1F0D-9D48-4EDD-93BE-F8C473D06BE9}" type="datetime4">
              <a:rPr lang="en-US" smtClean="0"/>
              <a:t>January 11, 2018</a:t>
            </a:fld>
            <a:endParaRPr lang="en-US" dirty="0"/>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10</a:t>
            </a:fld>
            <a:endParaRPr lang="en-US"/>
          </a:p>
        </p:txBody>
      </p:sp>
      <p:pic>
        <p:nvPicPr>
          <p:cNvPr id="7" name="Content Placeholder 6"/>
          <p:cNvPicPr>
            <a:picLocks noGrp="1" noChangeAspect="1"/>
          </p:cNvPicPr>
          <p:nvPr>
            <p:ph sz="half" idx="1"/>
          </p:nvPr>
        </p:nvPicPr>
        <p:blipFill>
          <a:blip r:embed="rId2"/>
          <a:stretch>
            <a:fillRect/>
          </a:stretch>
        </p:blipFill>
        <p:spPr>
          <a:xfrm>
            <a:off x="31787" y="1227076"/>
            <a:ext cx="5928047" cy="3645078"/>
          </a:xfrm>
          <a:prstGeom prst="rect">
            <a:avLst/>
          </a:prstGeom>
        </p:spPr>
      </p:pic>
      <p:sp>
        <p:nvSpPr>
          <p:cNvPr id="9" name="TextBox 8"/>
          <p:cNvSpPr txBox="1"/>
          <p:nvPr/>
        </p:nvSpPr>
        <p:spPr>
          <a:xfrm>
            <a:off x="7607659" y="819635"/>
            <a:ext cx="2500941" cy="461665"/>
          </a:xfrm>
          <a:prstGeom prst="rect">
            <a:avLst/>
          </a:prstGeom>
          <a:noFill/>
        </p:spPr>
        <p:txBody>
          <a:bodyPr wrap="none" rtlCol="0">
            <a:spAutoFit/>
          </a:bodyPr>
          <a:lstStyle/>
          <a:p>
            <a:r>
              <a:rPr lang="en-US" sz="2400" dirty="0">
                <a:latin typeface="Segoe UI" panose="020B0502040204020203" pitchFamily="34" charset="0"/>
                <a:cs typeface="Segoe UI" panose="020B0502040204020203" pitchFamily="34" charset="0"/>
              </a:rPr>
              <a:t>SXP ref from Bob</a:t>
            </a:r>
          </a:p>
        </p:txBody>
      </p:sp>
      <p:sp>
        <p:nvSpPr>
          <p:cNvPr id="10" name="TextBox 9"/>
          <p:cNvSpPr txBox="1"/>
          <p:nvPr/>
        </p:nvSpPr>
        <p:spPr>
          <a:xfrm>
            <a:off x="305668" y="5281163"/>
            <a:ext cx="8709335"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Set drift is consistent with SXP data @ 85C</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Intrinsic window loss for SSM in the range of 50mV from 1us to 10s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Sigma worsening with drift</a:t>
            </a:r>
          </a:p>
        </p:txBody>
      </p:sp>
      <p:sp>
        <p:nvSpPr>
          <p:cNvPr id="12" name="TextBox 11"/>
          <p:cNvSpPr txBox="1"/>
          <p:nvPr/>
        </p:nvSpPr>
        <p:spPr>
          <a:xfrm>
            <a:off x="3277041" y="1436815"/>
            <a:ext cx="668256"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85C</a:t>
            </a:r>
          </a:p>
        </p:txBody>
      </p:sp>
      <p:cxnSp>
        <p:nvCxnSpPr>
          <p:cNvPr id="19" name="Straight Arrow Connector 18"/>
          <p:cNvCxnSpPr/>
          <p:nvPr/>
        </p:nvCxnSpPr>
        <p:spPr>
          <a:xfrm>
            <a:off x="1175735" y="2750350"/>
            <a:ext cx="1159699" cy="376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96080" y="2717374"/>
            <a:ext cx="1622960"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300mV shift</a:t>
            </a:r>
          </a:p>
        </p:txBody>
      </p:sp>
      <p:cxnSp>
        <p:nvCxnSpPr>
          <p:cNvPr id="21" name="Straight Arrow Connector 20"/>
          <p:cNvCxnSpPr/>
          <p:nvPr/>
        </p:nvCxnSpPr>
        <p:spPr>
          <a:xfrm>
            <a:off x="3567873" y="2816001"/>
            <a:ext cx="1159699" cy="376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55385" y="2774776"/>
            <a:ext cx="1622960"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250mV shift</a:t>
            </a:r>
          </a:p>
        </p:txBody>
      </p:sp>
      <p:grpSp>
        <p:nvGrpSpPr>
          <p:cNvPr id="37" name="Group 36"/>
          <p:cNvGrpSpPr/>
          <p:nvPr/>
        </p:nvGrpSpPr>
        <p:grpSpPr>
          <a:xfrm>
            <a:off x="6796179" y="1333151"/>
            <a:ext cx="5092112" cy="2902548"/>
            <a:chOff x="6112413" y="1475838"/>
            <a:chExt cx="5491435" cy="3285055"/>
          </a:xfrm>
        </p:grpSpPr>
        <p:pic>
          <p:nvPicPr>
            <p:cNvPr id="8" name="Picture 7"/>
            <p:cNvPicPr>
              <a:picLocks noChangeAspect="1"/>
            </p:cNvPicPr>
            <p:nvPr/>
          </p:nvPicPr>
          <p:blipFill>
            <a:blip r:embed="rId3"/>
            <a:stretch>
              <a:fillRect/>
            </a:stretch>
          </p:blipFill>
          <p:spPr>
            <a:xfrm>
              <a:off x="6112413" y="1475838"/>
              <a:ext cx="5491435" cy="3285055"/>
            </a:xfrm>
            <a:prstGeom prst="rect">
              <a:avLst/>
            </a:prstGeom>
          </p:spPr>
        </p:pic>
        <p:cxnSp>
          <p:nvCxnSpPr>
            <p:cNvPr id="24" name="Straight Connector 23"/>
            <p:cNvCxnSpPr/>
            <p:nvPr/>
          </p:nvCxnSpPr>
          <p:spPr>
            <a:xfrm>
              <a:off x="6638925" y="4011327"/>
              <a:ext cx="3390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544050" y="3676650"/>
              <a:ext cx="87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934575" y="3676650"/>
              <a:ext cx="0" cy="3346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69745" y="3676650"/>
              <a:ext cx="90120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250mV</a:t>
              </a:r>
            </a:p>
          </p:txBody>
        </p:sp>
      </p:grpSp>
      <p:sp>
        <p:nvSpPr>
          <p:cNvPr id="25" name="TextBox 24"/>
          <p:cNvSpPr txBox="1"/>
          <p:nvPr/>
        </p:nvSpPr>
        <p:spPr>
          <a:xfrm>
            <a:off x="581148" y="1281300"/>
            <a:ext cx="494559" cy="400110"/>
          </a:xfrm>
          <a:prstGeom prst="rect">
            <a:avLst/>
          </a:prstGeom>
          <a:solidFill>
            <a:srgbClr val="FFFF00"/>
          </a:solidFill>
        </p:spPr>
        <p:txBody>
          <a:bodyPr wrap="square" lIns="45720" rIns="45720" rtlCol="0">
            <a:spAutoFit/>
          </a:bodyPr>
          <a:lstStyle/>
          <a:p>
            <a:pPr algn="ctr"/>
            <a:r>
              <a:rPr lang="en-US" sz="2000" b="1" dirty="0"/>
              <a:t>1C</a:t>
            </a:r>
          </a:p>
        </p:txBody>
      </p:sp>
      <p:pic>
        <p:nvPicPr>
          <p:cNvPr id="38" name="Picture 37"/>
          <p:cNvPicPr>
            <a:picLocks noChangeAspect="1"/>
          </p:cNvPicPr>
          <p:nvPr/>
        </p:nvPicPr>
        <p:blipFill>
          <a:blip r:embed="rId4"/>
          <a:stretch>
            <a:fillRect/>
          </a:stretch>
        </p:blipFill>
        <p:spPr>
          <a:xfrm>
            <a:off x="7572848" y="3932903"/>
            <a:ext cx="4277830" cy="2925097"/>
          </a:xfrm>
          <a:prstGeom prst="rect">
            <a:avLst/>
          </a:prstGeom>
        </p:spPr>
      </p:pic>
      <p:sp>
        <p:nvSpPr>
          <p:cNvPr id="39" name="TextBox 38"/>
          <p:cNvSpPr txBox="1"/>
          <p:nvPr/>
        </p:nvSpPr>
        <p:spPr>
          <a:xfrm>
            <a:off x="8029219" y="4238052"/>
            <a:ext cx="3365088" cy="369332"/>
          </a:xfrm>
          <a:prstGeom prst="rect">
            <a:avLst/>
          </a:prstGeom>
          <a:noFill/>
        </p:spPr>
        <p:txBody>
          <a:bodyPr wrap="none" rtlCol="0">
            <a:spAutoFit/>
          </a:bodyPr>
          <a:lstStyle/>
          <a:p>
            <a:r>
              <a:rPr lang="en-US" dirty="0"/>
              <a:t>Temperature activation pre drift</a:t>
            </a:r>
          </a:p>
        </p:txBody>
      </p:sp>
    </p:spTree>
    <p:extLst>
      <p:ext uri="{BB962C8B-B14F-4D97-AF65-F5344CB8AC3E}">
        <p14:creationId xmlns:p14="http://schemas.microsoft.com/office/powerpoint/2010/main" val="268767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time drift set &amp; reset (16k </a:t>
            </a:r>
            <a:r>
              <a:rPr lang="en-US" dirty="0" err="1"/>
              <a:t>precycled</a:t>
            </a:r>
            <a:r>
              <a:rPr lang="en-US" dirty="0"/>
              <a:t> samples)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11</a:t>
            </a:fld>
            <a:endParaRPr lang="en-US"/>
          </a:p>
        </p:txBody>
      </p:sp>
      <p:pic>
        <p:nvPicPr>
          <p:cNvPr id="5" name="Picture 4"/>
          <p:cNvPicPr>
            <a:picLocks noChangeAspect="1"/>
          </p:cNvPicPr>
          <p:nvPr/>
        </p:nvPicPr>
        <p:blipFill>
          <a:blip r:embed="rId2"/>
          <a:stretch>
            <a:fillRect/>
          </a:stretch>
        </p:blipFill>
        <p:spPr>
          <a:xfrm>
            <a:off x="410879" y="1718128"/>
            <a:ext cx="5685121" cy="4312081"/>
          </a:xfrm>
          <a:prstGeom prst="rect">
            <a:avLst/>
          </a:prstGeom>
        </p:spPr>
      </p:pic>
      <p:pic>
        <p:nvPicPr>
          <p:cNvPr id="6" name="Picture 5"/>
          <p:cNvPicPr>
            <a:picLocks noChangeAspect="1"/>
          </p:cNvPicPr>
          <p:nvPr/>
        </p:nvPicPr>
        <p:blipFill>
          <a:blip r:embed="rId3"/>
          <a:stretch>
            <a:fillRect/>
          </a:stretch>
        </p:blipFill>
        <p:spPr>
          <a:xfrm>
            <a:off x="6363932" y="1705408"/>
            <a:ext cx="5672431" cy="4324801"/>
          </a:xfrm>
          <a:prstGeom prst="rect">
            <a:avLst/>
          </a:prstGeom>
        </p:spPr>
      </p:pic>
      <p:sp>
        <p:nvSpPr>
          <p:cNvPr id="8" name="Arrow: Right 7"/>
          <p:cNvSpPr/>
          <p:nvPr/>
        </p:nvSpPr>
        <p:spPr>
          <a:xfrm>
            <a:off x="2055493" y="3413052"/>
            <a:ext cx="340242" cy="23391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p:cNvSpPr/>
          <p:nvPr/>
        </p:nvSpPr>
        <p:spPr>
          <a:xfrm>
            <a:off x="3352666" y="3413052"/>
            <a:ext cx="241139" cy="233916"/>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p:cNvSpPr/>
          <p:nvPr/>
        </p:nvSpPr>
        <p:spPr>
          <a:xfrm>
            <a:off x="8413763" y="3413052"/>
            <a:ext cx="560116" cy="23391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p:cNvSpPr/>
          <p:nvPr/>
        </p:nvSpPr>
        <p:spPr>
          <a:xfrm>
            <a:off x="10242563" y="3413052"/>
            <a:ext cx="241139" cy="233916"/>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1518" y="4897401"/>
            <a:ext cx="4903841" cy="400110"/>
          </a:xfrm>
          <a:prstGeom prst="rect">
            <a:avLst/>
          </a:prstGeom>
          <a:solidFill>
            <a:srgbClr val="FFFF00"/>
          </a:solidFill>
        </p:spPr>
        <p:txBody>
          <a:bodyPr wrap="square" lIns="45720" rIns="45720" rtlCol="0">
            <a:spAutoFit/>
          </a:bodyPr>
          <a:lstStyle/>
          <a:p>
            <a:pPr algn="ctr"/>
            <a:r>
              <a:rPr lang="en-US" sz="2000" b="1" dirty="0"/>
              <a:t>1C: 22nm SD / 2%In / Double lamina</a:t>
            </a:r>
          </a:p>
        </p:txBody>
      </p:sp>
      <p:sp>
        <p:nvSpPr>
          <p:cNvPr id="14" name="TextBox 13"/>
          <p:cNvSpPr txBox="1"/>
          <p:nvPr/>
        </p:nvSpPr>
        <p:spPr>
          <a:xfrm>
            <a:off x="6875080" y="4842292"/>
            <a:ext cx="4835139" cy="400110"/>
          </a:xfrm>
          <a:prstGeom prst="rect">
            <a:avLst/>
          </a:prstGeom>
          <a:solidFill>
            <a:srgbClr val="FFFF00"/>
          </a:solidFill>
        </p:spPr>
        <p:txBody>
          <a:bodyPr wrap="square" lIns="45720" rIns="45720" rtlCol="0">
            <a:spAutoFit/>
          </a:bodyPr>
          <a:lstStyle/>
          <a:p>
            <a:pPr algn="ctr"/>
            <a:r>
              <a:rPr lang="en-US" sz="2000" b="1" dirty="0"/>
              <a:t>6E: 25nm SD / 2%In / No lamina </a:t>
            </a:r>
          </a:p>
        </p:txBody>
      </p:sp>
      <p:sp>
        <p:nvSpPr>
          <p:cNvPr id="15" name="TextBox 14"/>
          <p:cNvSpPr txBox="1"/>
          <p:nvPr/>
        </p:nvSpPr>
        <p:spPr>
          <a:xfrm>
            <a:off x="675291" y="1052545"/>
            <a:ext cx="619979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Reference: 10s @50C</a:t>
            </a:r>
          </a:p>
          <a:p>
            <a:pPr marL="285750" indent="-285750">
              <a:buFont typeface="Arial" panose="020B0604020202020204" pitchFamily="34" charset="0"/>
              <a:buChar char="•"/>
            </a:pPr>
            <a:r>
              <a:rPr lang="en-US" sz="2000" dirty="0"/>
              <a:t>Drifted: 3days @90C</a:t>
            </a:r>
          </a:p>
        </p:txBody>
      </p:sp>
      <p:sp>
        <p:nvSpPr>
          <p:cNvPr id="16" name="TextBox 15"/>
          <p:cNvSpPr txBox="1"/>
          <p:nvPr/>
        </p:nvSpPr>
        <p:spPr>
          <a:xfrm>
            <a:off x="838199" y="747751"/>
            <a:ext cx="4425250" cy="369332"/>
          </a:xfrm>
          <a:prstGeom prst="rect">
            <a:avLst/>
          </a:prstGeom>
          <a:noFill/>
        </p:spPr>
        <p:txBody>
          <a:bodyPr wrap="none" rtlCol="0">
            <a:spAutoFit/>
          </a:bodyPr>
          <a:lstStyle/>
          <a:p>
            <a:r>
              <a:rPr lang="en-US" dirty="0">
                <a:solidFill>
                  <a:schemeClr val="tx1">
                    <a:lumMod val="60000"/>
                    <a:lumOff val="40000"/>
                  </a:schemeClr>
                </a:solidFill>
              </a:rPr>
              <a:t>Different </a:t>
            </a:r>
            <a:r>
              <a:rPr lang="en-US" dirty="0" err="1">
                <a:solidFill>
                  <a:schemeClr val="tx1">
                    <a:lumMod val="60000"/>
                    <a:lumOff val="40000"/>
                  </a:schemeClr>
                </a:solidFill>
              </a:rPr>
              <a:t>subtiles</a:t>
            </a:r>
            <a:r>
              <a:rPr lang="en-US" dirty="0">
                <a:solidFill>
                  <a:schemeClr val="tx1">
                    <a:lumMod val="60000"/>
                    <a:lumOff val="40000"/>
                  </a:schemeClr>
                </a:solidFill>
              </a:rPr>
              <a:t> measured for each </a:t>
            </a:r>
            <a:r>
              <a:rPr lang="en-US" dirty="0" err="1">
                <a:solidFill>
                  <a:schemeClr val="tx1">
                    <a:lumMod val="60000"/>
                    <a:lumOff val="40000"/>
                  </a:schemeClr>
                </a:solidFill>
              </a:rPr>
              <a:t>Vdm</a:t>
            </a:r>
            <a:endParaRPr lang="en-US" dirty="0">
              <a:solidFill>
                <a:schemeClr val="tx1">
                  <a:lumMod val="60000"/>
                  <a:lumOff val="40000"/>
                </a:schemeClr>
              </a:solidFill>
            </a:endParaRPr>
          </a:p>
        </p:txBody>
      </p:sp>
      <p:sp>
        <p:nvSpPr>
          <p:cNvPr id="17" name="TextBox 16"/>
          <p:cNvSpPr txBox="1"/>
          <p:nvPr/>
        </p:nvSpPr>
        <p:spPr>
          <a:xfrm>
            <a:off x="1208489" y="1880559"/>
            <a:ext cx="4288353" cy="369332"/>
          </a:xfrm>
          <a:prstGeom prst="rect">
            <a:avLst/>
          </a:prstGeom>
          <a:noFill/>
        </p:spPr>
        <p:txBody>
          <a:bodyPr wrap="none" rtlCol="0">
            <a:spAutoFit/>
          </a:bodyPr>
          <a:lstStyle/>
          <a:p>
            <a:r>
              <a:rPr lang="el-GR" dirty="0"/>
              <a:t>῀ </a:t>
            </a:r>
            <a:r>
              <a:rPr lang="en-US" dirty="0"/>
              <a:t>44 ns sense time, Negative sense (A1)</a:t>
            </a:r>
          </a:p>
        </p:txBody>
      </p:sp>
      <p:sp>
        <p:nvSpPr>
          <p:cNvPr id="18" name="TextBox 17"/>
          <p:cNvSpPr txBox="1"/>
          <p:nvPr/>
        </p:nvSpPr>
        <p:spPr>
          <a:xfrm>
            <a:off x="7275365" y="1861351"/>
            <a:ext cx="4288353" cy="369332"/>
          </a:xfrm>
          <a:prstGeom prst="rect">
            <a:avLst/>
          </a:prstGeom>
          <a:noFill/>
        </p:spPr>
        <p:txBody>
          <a:bodyPr wrap="none" rtlCol="0">
            <a:spAutoFit/>
          </a:bodyPr>
          <a:lstStyle/>
          <a:p>
            <a:r>
              <a:rPr lang="el-GR" dirty="0"/>
              <a:t>῀ </a:t>
            </a:r>
            <a:r>
              <a:rPr lang="en-US" dirty="0"/>
              <a:t>44 ns sense time, Negative sense (A1)</a:t>
            </a:r>
          </a:p>
        </p:txBody>
      </p:sp>
      <p:sp>
        <p:nvSpPr>
          <p:cNvPr id="19" name="TextBox 18"/>
          <p:cNvSpPr txBox="1"/>
          <p:nvPr/>
        </p:nvSpPr>
        <p:spPr>
          <a:xfrm>
            <a:off x="486465" y="6030209"/>
            <a:ext cx="6898042" cy="369332"/>
          </a:xfrm>
          <a:prstGeom prst="rect">
            <a:avLst/>
          </a:prstGeom>
          <a:noFill/>
        </p:spPr>
        <p:txBody>
          <a:bodyPr wrap="none" rtlCol="0">
            <a:spAutoFit/>
          </a:bodyPr>
          <a:lstStyle/>
          <a:p>
            <a:pPr marL="285750" indent="-285750">
              <a:buFont typeface="Arial" panose="020B0604020202020204" pitchFamily="34" charset="0"/>
              <a:buChar char="•"/>
            </a:pPr>
            <a:r>
              <a:rPr lang="en-US" dirty="0"/>
              <a:t>Process window amplification (tapering?) correlate with drift </a:t>
            </a:r>
            <a:r>
              <a:rPr lang="en-US" dirty="0">
                <a:sym typeface="Wingdings" panose="05000000000000000000" pitchFamily="2" charset="2"/>
              </a:rPr>
              <a:t></a:t>
            </a:r>
            <a:r>
              <a:rPr lang="en-US" dirty="0"/>
              <a:t> </a:t>
            </a:r>
          </a:p>
        </p:txBody>
      </p:sp>
      <p:sp>
        <p:nvSpPr>
          <p:cNvPr id="20" name="TextBox 19"/>
          <p:cNvSpPr txBox="1"/>
          <p:nvPr/>
        </p:nvSpPr>
        <p:spPr>
          <a:xfrm>
            <a:off x="891346" y="2708088"/>
            <a:ext cx="1281120" cy="646331"/>
          </a:xfrm>
          <a:prstGeom prst="rect">
            <a:avLst/>
          </a:prstGeom>
          <a:noFill/>
        </p:spPr>
        <p:txBody>
          <a:bodyPr wrap="none" rtlCol="0">
            <a:spAutoFit/>
          </a:bodyPr>
          <a:lstStyle/>
          <a:p>
            <a:r>
              <a:rPr lang="en-US" dirty="0"/>
              <a:t>Set shift = </a:t>
            </a:r>
          </a:p>
          <a:p>
            <a:r>
              <a:rPr lang="en-US" dirty="0"/>
              <a:t>350mV</a:t>
            </a:r>
          </a:p>
        </p:txBody>
      </p:sp>
      <p:sp>
        <p:nvSpPr>
          <p:cNvPr id="21" name="TextBox 20"/>
          <p:cNvSpPr txBox="1"/>
          <p:nvPr/>
        </p:nvSpPr>
        <p:spPr>
          <a:xfrm>
            <a:off x="7096035" y="2705544"/>
            <a:ext cx="1217000" cy="646331"/>
          </a:xfrm>
          <a:prstGeom prst="rect">
            <a:avLst/>
          </a:prstGeom>
          <a:noFill/>
        </p:spPr>
        <p:txBody>
          <a:bodyPr wrap="none" rtlCol="0">
            <a:spAutoFit/>
          </a:bodyPr>
          <a:lstStyle/>
          <a:p>
            <a:r>
              <a:rPr lang="en-US" dirty="0"/>
              <a:t>Set shift =</a:t>
            </a:r>
          </a:p>
          <a:p>
            <a:r>
              <a:rPr lang="en-US" dirty="0"/>
              <a:t> 500mV</a:t>
            </a:r>
          </a:p>
        </p:txBody>
      </p:sp>
      <p:sp>
        <p:nvSpPr>
          <p:cNvPr id="7" name="TextBox 6"/>
          <p:cNvSpPr txBox="1"/>
          <p:nvPr/>
        </p:nvSpPr>
        <p:spPr>
          <a:xfrm>
            <a:off x="8101641" y="1336076"/>
            <a:ext cx="3275256" cy="369332"/>
          </a:xfrm>
          <a:prstGeom prst="rect">
            <a:avLst/>
          </a:prstGeom>
          <a:noFill/>
        </p:spPr>
        <p:txBody>
          <a:bodyPr wrap="none" rtlCol="0">
            <a:spAutoFit/>
          </a:bodyPr>
          <a:lstStyle/>
          <a:p>
            <a:r>
              <a:rPr lang="en-US" b="1" dirty="0"/>
              <a:t>High window split (tapering)</a:t>
            </a:r>
          </a:p>
        </p:txBody>
      </p:sp>
    </p:spTree>
    <p:extLst>
      <p:ext uri="{BB962C8B-B14F-4D97-AF65-F5344CB8AC3E}">
        <p14:creationId xmlns:p14="http://schemas.microsoft.com/office/powerpoint/2010/main" val="249114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83" y="270093"/>
            <a:ext cx="11090546" cy="628788"/>
          </a:xfrm>
        </p:spPr>
        <p:txBody>
          <a:bodyPr/>
          <a:lstStyle/>
          <a:p>
            <a:r>
              <a:rPr lang="en-US" dirty="0"/>
              <a:t>Polarity impact on long time drift : symmetrical window </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12</a:t>
            </a:fld>
            <a:endParaRPr lang="en-US"/>
          </a:p>
        </p:txBody>
      </p:sp>
      <p:pic>
        <p:nvPicPr>
          <p:cNvPr id="5" name="Picture 4"/>
          <p:cNvPicPr>
            <a:picLocks noChangeAspect="1"/>
          </p:cNvPicPr>
          <p:nvPr/>
        </p:nvPicPr>
        <p:blipFill rotWithShape="1">
          <a:blip r:embed="rId2"/>
          <a:srcRect l="2370" t="1860" r="922" b="1580"/>
          <a:stretch/>
        </p:blipFill>
        <p:spPr>
          <a:xfrm>
            <a:off x="5940744" y="1461992"/>
            <a:ext cx="6143102" cy="4171892"/>
          </a:xfrm>
          <a:prstGeom prst="rect">
            <a:avLst/>
          </a:prstGeom>
        </p:spPr>
      </p:pic>
      <p:pic>
        <p:nvPicPr>
          <p:cNvPr id="6" name="Picture 5"/>
          <p:cNvPicPr>
            <a:picLocks noChangeAspect="1"/>
          </p:cNvPicPr>
          <p:nvPr/>
        </p:nvPicPr>
        <p:blipFill rotWithShape="1">
          <a:blip r:embed="rId3"/>
          <a:srcRect l="1084" t="727" r="1938" b="2942"/>
          <a:stretch/>
        </p:blipFill>
        <p:spPr>
          <a:xfrm>
            <a:off x="65139" y="1357443"/>
            <a:ext cx="5824384" cy="4388224"/>
          </a:xfrm>
          <a:prstGeom prst="rect">
            <a:avLst/>
          </a:prstGeom>
          <a:solidFill>
            <a:schemeClr val="bg1"/>
          </a:solidFill>
        </p:spPr>
      </p:pic>
      <p:sp>
        <p:nvSpPr>
          <p:cNvPr id="7" name="Arrow: Right 6"/>
          <p:cNvSpPr/>
          <p:nvPr/>
        </p:nvSpPr>
        <p:spPr>
          <a:xfrm>
            <a:off x="1742938" y="3142799"/>
            <a:ext cx="357182" cy="2471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p:cNvSpPr/>
          <p:nvPr/>
        </p:nvSpPr>
        <p:spPr>
          <a:xfrm>
            <a:off x="3102581" y="3168772"/>
            <a:ext cx="253145" cy="247114"/>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79365" y="1069106"/>
            <a:ext cx="3942105" cy="369332"/>
          </a:xfrm>
          <a:prstGeom prst="rect">
            <a:avLst/>
          </a:prstGeom>
          <a:noFill/>
        </p:spPr>
        <p:txBody>
          <a:bodyPr wrap="none" rtlCol="0">
            <a:spAutoFit/>
          </a:bodyPr>
          <a:lstStyle/>
          <a:p>
            <a:r>
              <a:rPr lang="el-GR" dirty="0"/>
              <a:t>῀ </a:t>
            </a:r>
            <a:r>
              <a:rPr lang="en-US" dirty="0"/>
              <a:t>44 ns sense time, </a:t>
            </a:r>
            <a:r>
              <a:rPr lang="en-US" b="1" dirty="0"/>
              <a:t>Negative sense </a:t>
            </a:r>
          </a:p>
        </p:txBody>
      </p:sp>
      <p:sp>
        <p:nvSpPr>
          <p:cNvPr id="12" name="TextBox 11"/>
          <p:cNvSpPr txBox="1"/>
          <p:nvPr/>
        </p:nvSpPr>
        <p:spPr>
          <a:xfrm>
            <a:off x="7589977" y="1069106"/>
            <a:ext cx="3865161" cy="369332"/>
          </a:xfrm>
          <a:prstGeom prst="rect">
            <a:avLst/>
          </a:prstGeom>
          <a:noFill/>
        </p:spPr>
        <p:txBody>
          <a:bodyPr wrap="none" rtlCol="0">
            <a:spAutoFit/>
          </a:bodyPr>
          <a:lstStyle/>
          <a:p>
            <a:r>
              <a:rPr lang="el-GR" dirty="0"/>
              <a:t>῀</a:t>
            </a:r>
            <a:r>
              <a:rPr lang="en-US" dirty="0"/>
              <a:t> 66 ns sense time, </a:t>
            </a:r>
            <a:r>
              <a:rPr lang="en-US" b="1" dirty="0"/>
              <a:t>Positive sense </a:t>
            </a:r>
          </a:p>
        </p:txBody>
      </p:sp>
      <p:sp>
        <p:nvSpPr>
          <p:cNvPr id="13" name="TextBox 12"/>
          <p:cNvSpPr txBox="1"/>
          <p:nvPr/>
        </p:nvSpPr>
        <p:spPr>
          <a:xfrm>
            <a:off x="6643202" y="2267186"/>
            <a:ext cx="1281120" cy="646331"/>
          </a:xfrm>
          <a:prstGeom prst="rect">
            <a:avLst/>
          </a:prstGeom>
          <a:noFill/>
        </p:spPr>
        <p:txBody>
          <a:bodyPr wrap="none" rtlCol="0">
            <a:spAutoFit/>
          </a:bodyPr>
          <a:lstStyle/>
          <a:p>
            <a:r>
              <a:rPr lang="en-US" dirty="0"/>
              <a:t>Set shift = </a:t>
            </a:r>
          </a:p>
          <a:p>
            <a:r>
              <a:rPr lang="en-US" dirty="0"/>
              <a:t>210mV</a:t>
            </a:r>
          </a:p>
        </p:txBody>
      </p:sp>
      <p:sp>
        <p:nvSpPr>
          <p:cNvPr id="14" name="TextBox 13"/>
          <p:cNvSpPr txBox="1"/>
          <p:nvPr/>
        </p:nvSpPr>
        <p:spPr>
          <a:xfrm>
            <a:off x="538805" y="2267187"/>
            <a:ext cx="1281120" cy="646331"/>
          </a:xfrm>
          <a:prstGeom prst="rect">
            <a:avLst/>
          </a:prstGeom>
          <a:noFill/>
        </p:spPr>
        <p:txBody>
          <a:bodyPr wrap="none" rtlCol="0">
            <a:spAutoFit/>
          </a:bodyPr>
          <a:lstStyle/>
          <a:p>
            <a:r>
              <a:rPr lang="en-US" dirty="0"/>
              <a:t>Set shift = </a:t>
            </a:r>
          </a:p>
          <a:p>
            <a:r>
              <a:rPr lang="en-US" dirty="0"/>
              <a:t>360mV</a:t>
            </a:r>
          </a:p>
        </p:txBody>
      </p:sp>
      <p:sp>
        <p:nvSpPr>
          <p:cNvPr id="15" name="TextBox 14"/>
          <p:cNvSpPr txBox="1"/>
          <p:nvPr/>
        </p:nvSpPr>
        <p:spPr>
          <a:xfrm>
            <a:off x="3122329" y="5312432"/>
            <a:ext cx="466794" cy="369332"/>
          </a:xfrm>
          <a:prstGeom prst="rect">
            <a:avLst/>
          </a:prstGeom>
          <a:noFill/>
        </p:spPr>
        <p:txBody>
          <a:bodyPr wrap="none" rtlCol="0">
            <a:spAutoFit/>
          </a:bodyPr>
          <a:lstStyle/>
          <a:p>
            <a:r>
              <a:rPr lang="en-US" dirty="0"/>
              <a:t>[V]</a:t>
            </a:r>
          </a:p>
        </p:txBody>
      </p:sp>
      <p:sp>
        <p:nvSpPr>
          <p:cNvPr id="16" name="Arrow: Right 15"/>
          <p:cNvSpPr/>
          <p:nvPr/>
        </p:nvSpPr>
        <p:spPr>
          <a:xfrm>
            <a:off x="8050331" y="3142799"/>
            <a:ext cx="357182" cy="2471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705183" y="4641045"/>
            <a:ext cx="5070555" cy="307777"/>
          </a:xfrm>
          <a:prstGeom prst="rect">
            <a:avLst/>
          </a:prstGeom>
          <a:noFill/>
        </p:spPr>
        <p:txBody>
          <a:bodyPr wrap="none" rtlCol="0">
            <a:spAutoFit/>
          </a:bodyPr>
          <a:lstStyle/>
          <a:p>
            <a:r>
              <a:rPr lang="en-US" sz="1400" dirty="0"/>
              <a:t>Window spuriously increased (+150mV) due to memory effect</a:t>
            </a:r>
          </a:p>
        </p:txBody>
      </p:sp>
      <p:sp>
        <p:nvSpPr>
          <p:cNvPr id="18" name="TextBox 17"/>
          <p:cNvSpPr txBox="1"/>
          <p:nvPr/>
        </p:nvSpPr>
        <p:spPr>
          <a:xfrm>
            <a:off x="467285" y="5877608"/>
            <a:ext cx="11695218"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Sense time impact but also read polarity is a big player on same nominal process stack</a:t>
            </a:r>
          </a:p>
        </p:txBody>
      </p:sp>
      <p:sp>
        <p:nvSpPr>
          <p:cNvPr id="19" name="Rectangle 18"/>
          <p:cNvSpPr/>
          <p:nvPr/>
        </p:nvSpPr>
        <p:spPr>
          <a:xfrm>
            <a:off x="9336958" y="1498133"/>
            <a:ext cx="2672526" cy="369332"/>
          </a:xfrm>
          <a:prstGeom prst="rect">
            <a:avLst/>
          </a:prstGeom>
          <a:solidFill>
            <a:schemeClr val="bg1"/>
          </a:solidFill>
        </p:spPr>
        <p:txBody>
          <a:bodyPr wrap="none">
            <a:spAutoFit/>
          </a:bodyPr>
          <a:lstStyle/>
          <a:p>
            <a:r>
              <a:rPr lang="en-US" dirty="0">
                <a:latin typeface="Segoe UI" panose="020B0502040204020203" pitchFamily="34" charset="0"/>
                <a:cs typeface="Segoe UI" panose="020B0502040204020203" pitchFamily="34" charset="0"/>
              </a:rPr>
              <a:t>Lot 0024682, A0, split 7E</a:t>
            </a:r>
            <a:endParaRPr lang="en-US" dirty="0"/>
          </a:p>
        </p:txBody>
      </p:sp>
      <p:sp>
        <p:nvSpPr>
          <p:cNvPr id="20" name="Rectangle 19"/>
          <p:cNvSpPr/>
          <p:nvPr/>
        </p:nvSpPr>
        <p:spPr>
          <a:xfrm>
            <a:off x="505721" y="1478024"/>
            <a:ext cx="2698175" cy="369332"/>
          </a:xfrm>
          <a:prstGeom prst="rect">
            <a:avLst/>
          </a:prstGeom>
          <a:solidFill>
            <a:schemeClr val="bg1"/>
          </a:solidFill>
        </p:spPr>
        <p:txBody>
          <a:bodyPr wrap="none">
            <a:spAutoFit/>
          </a:bodyPr>
          <a:lstStyle/>
          <a:p>
            <a:r>
              <a:rPr lang="en-US" dirty="0">
                <a:latin typeface="Segoe UI" panose="020B0502040204020203" pitchFamily="34" charset="0"/>
                <a:cs typeface="Segoe UI" panose="020B0502040204020203" pitchFamily="34" charset="0"/>
              </a:rPr>
              <a:t>Lot 0104052, A1, split 1C</a:t>
            </a:r>
            <a:endParaRPr lang="en-US" dirty="0"/>
          </a:p>
        </p:txBody>
      </p:sp>
      <p:sp>
        <p:nvSpPr>
          <p:cNvPr id="21" name="TextBox 20"/>
          <p:cNvSpPr txBox="1"/>
          <p:nvPr/>
        </p:nvSpPr>
        <p:spPr>
          <a:xfrm>
            <a:off x="4037125" y="1550075"/>
            <a:ext cx="4966564" cy="400110"/>
          </a:xfrm>
          <a:prstGeom prst="rect">
            <a:avLst/>
          </a:prstGeom>
          <a:solidFill>
            <a:srgbClr val="FFFF00"/>
          </a:solidFill>
        </p:spPr>
        <p:txBody>
          <a:bodyPr wrap="square" lIns="45720" rIns="45720" rtlCol="0">
            <a:spAutoFit/>
          </a:bodyPr>
          <a:lstStyle/>
          <a:p>
            <a:pPr algn="ctr"/>
            <a:r>
              <a:rPr lang="en-US" sz="2000" b="1" dirty="0"/>
              <a:t> 22nm SD / 2%In / Double lamina</a:t>
            </a:r>
          </a:p>
        </p:txBody>
      </p:sp>
      <p:sp>
        <p:nvSpPr>
          <p:cNvPr id="22" name="Arrow: Right 21"/>
          <p:cNvSpPr/>
          <p:nvPr/>
        </p:nvSpPr>
        <p:spPr>
          <a:xfrm>
            <a:off x="9486155" y="3143368"/>
            <a:ext cx="253145" cy="247114"/>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79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a:srcRect l="1729" t="768" r="618" b="1374"/>
          <a:stretch/>
        </p:blipFill>
        <p:spPr>
          <a:xfrm>
            <a:off x="5997677" y="1061638"/>
            <a:ext cx="5786784" cy="4283919"/>
          </a:xfrm>
          <a:prstGeom prst="rect">
            <a:avLst/>
          </a:prstGeom>
        </p:spPr>
      </p:pic>
      <p:sp>
        <p:nvSpPr>
          <p:cNvPr id="2" name="Title 1"/>
          <p:cNvSpPr>
            <a:spLocks noGrp="1"/>
          </p:cNvSpPr>
          <p:nvPr>
            <p:ph type="title"/>
          </p:nvPr>
        </p:nvSpPr>
        <p:spPr>
          <a:xfrm>
            <a:off x="531183" y="270093"/>
            <a:ext cx="10515600" cy="628788"/>
          </a:xfrm>
        </p:spPr>
        <p:txBody>
          <a:bodyPr/>
          <a:lstStyle/>
          <a:p>
            <a:r>
              <a:rPr lang="en-US" dirty="0"/>
              <a:t>Polarity impact on long time drift: asymmetrical window</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13</a:t>
            </a:fld>
            <a:endParaRPr lang="en-US"/>
          </a:p>
        </p:txBody>
      </p:sp>
      <p:sp>
        <p:nvSpPr>
          <p:cNvPr id="10" name="TextBox 9"/>
          <p:cNvSpPr txBox="1"/>
          <p:nvPr/>
        </p:nvSpPr>
        <p:spPr>
          <a:xfrm>
            <a:off x="9278561" y="4976019"/>
            <a:ext cx="2907880" cy="707886"/>
          </a:xfrm>
          <a:prstGeom prst="rect">
            <a:avLst/>
          </a:prstGeom>
          <a:solidFill>
            <a:srgbClr val="FFFF00"/>
          </a:solidFill>
        </p:spPr>
        <p:txBody>
          <a:bodyPr wrap="square" lIns="45720" rIns="45720" rtlCol="0">
            <a:spAutoFit/>
          </a:bodyPr>
          <a:lstStyle/>
          <a:p>
            <a:pPr algn="ctr"/>
            <a:r>
              <a:rPr lang="en-US" sz="2000" b="1" dirty="0"/>
              <a:t>3E: 22nm SD / 2%In / No lamina</a:t>
            </a:r>
          </a:p>
        </p:txBody>
      </p:sp>
      <p:sp>
        <p:nvSpPr>
          <p:cNvPr id="12" name="TextBox 11"/>
          <p:cNvSpPr txBox="1"/>
          <p:nvPr/>
        </p:nvSpPr>
        <p:spPr>
          <a:xfrm>
            <a:off x="7283762" y="874150"/>
            <a:ext cx="3865161" cy="369332"/>
          </a:xfrm>
          <a:prstGeom prst="rect">
            <a:avLst/>
          </a:prstGeom>
          <a:noFill/>
        </p:spPr>
        <p:txBody>
          <a:bodyPr wrap="none" rtlCol="0">
            <a:spAutoFit/>
          </a:bodyPr>
          <a:lstStyle/>
          <a:p>
            <a:r>
              <a:rPr lang="el-GR" dirty="0"/>
              <a:t>῀</a:t>
            </a:r>
            <a:r>
              <a:rPr lang="en-US" dirty="0"/>
              <a:t> 66 ns sense time, </a:t>
            </a:r>
            <a:r>
              <a:rPr lang="en-US" b="1" dirty="0"/>
              <a:t>Positive sense </a:t>
            </a:r>
          </a:p>
        </p:txBody>
      </p:sp>
      <p:sp>
        <p:nvSpPr>
          <p:cNvPr id="13" name="TextBox 12"/>
          <p:cNvSpPr txBox="1"/>
          <p:nvPr/>
        </p:nvSpPr>
        <p:spPr>
          <a:xfrm>
            <a:off x="6597336" y="2403361"/>
            <a:ext cx="1281120" cy="646331"/>
          </a:xfrm>
          <a:prstGeom prst="rect">
            <a:avLst/>
          </a:prstGeom>
          <a:noFill/>
        </p:spPr>
        <p:txBody>
          <a:bodyPr wrap="none" rtlCol="0">
            <a:spAutoFit/>
          </a:bodyPr>
          <a:lstStyle/>
          <a:p>
            <a:r>
              <a:rPr lang="en-US" dirty="0"/>
              <a:t>Set shift = </a:t>
            </a:r>
          </a:p>
          <a:p>
            <a:r>
              <a:rPr lang="en-US" dirty="0"/>
              <a:t>250mV</a:t>
            </a:r>
          </a:p>
        </p:txBody>
      </p:sp>
      <p:sp>
        <p:nvSpPr>
          <p:cNvPr id="16" name="Arrow: Right 15"/>
          <p:cNvSpPr/>
          <p:nvPr/>
        </p:nvSpPr>
        <p:spPr>
          <a:xfrm>
            <a:off x="7878456" y="2828650"/>
            <a:ext cx="357182" cy="2471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5639" y="5812460"/>
            <a:ext cx="11695218" cy="369332"/>
          </a:xfrm>
          <a:prstGeom prst="rect">
            <a:avLst/>
          </a:prstGeom>
          <a:noFill/>
        </p:spPr>
        <p:txBody>
          <a:bodyPr wrap="square" rtlCol="0">
            <a:spAutoFit/>
          </a:bodyPr>
          <a:lstStyle/>
          <a:p>
            <a:pPr marL="285750" indent="-285750">
              <a:buFont typeface="Arial" panose="020B0604020202020204" pitchFamily="34" charset="0"/>
              <a:buChar char="•"/>
            </a:pPr>
            <a:r>
              <a:rPr lang="en-US" dirty="0"/>
              <a:t>Read polarity impact even more visible on asymmetric window split</a:t>
            </a:r>
          </a:p>
        </p:txBody>
      </p:sp>
      <p:sp>
        <p:nvSpPr>
          <p:cNvPr id="19" name="Rectangle 18"/>
          <p:cNvSpPr/>
          <p:nvPr/>
        </p:nvSpPr>
        <p:spPr>
          <a:xfrm>
            <a:off x="9953511" y="1406239"/>
            <a:ext cx="1830950" cy="369332"/>
          </a:xfrm>
          <a:prstGeom prst="rect">
            <a:avLst/>
          </a:prstGeom>
          <a:solidFill>
            <a:schemeClr val="bg1"/>
          </a:solidFill>
        </p:spPr>
        <p:txBody>
          <a:bodyPr wrap="none">
            <a:spAutoFit/>
          </a:bodyPr>
          <a:lstStyle/>
          <a:p>
            <a:r>
              <a:rPr lang="en-US" dirty="0">
                <a:latin typeface="Segoe UI" panose="020B0502040204020203" pitchFamily="34" charset="0"/>
                <a:cs typeface="Segoe UI" panose="020B0502040204020203" pitchFamily="34" charset="0"/>
              </a:rPr>
              <a:t>Lot 0024682, A0</a:t>
            </a:r>
            <a:endParaRPr lang="en-US" dirty="0"/>
          </a:p>
        </p:txBody>
      </p:sp>
      <p:grpSp>
        <p:nvGrpSpPr>
          <p:cNvPr id="21" name="Group 20"/>
          <p:cNvGrpSpPr/>
          <p:nvPr/>
        </p:nvGrpSpPr>
        <p:grpSpPr>
          <a:xfrm>
            <a:off x="146762" y="898881"/>
            <a:ext cx="5949238" cy="4785024"/>
            <a:chOff x="101189" y="1165277"/>
            <a:chExt cx="5734652" cy="4647366"/>
          </a:xfrm>
        </p:grpSpPr>
        <p:pic>
          <p:nvPicPr>
            <p:cNvPr id="22" name="Picture 21"/>
            <p:cNvPicPr>
              <a:picLocks noChangeAspect="1"/>
            </p:cNvPicPr>
            <p:nvPr/>
          </p:nvPicPr>
          <p:blipFill rotWithShape="1">
            <a:blip r:embed="rId3"/>
            <a:srcRect l="1478" t="1107" r="976" b="1996"/>
            <a:stretch/>
          </p:blipFill>
          <p:spPr>
            <a:xfrm>
              <a:off x="206139" y="1296761"/>
              <a:ext cx="5629702" cy="4263660"/>
            </a:xfrm>
            <a:prstGeom prst="rect">
              <a:avLst/>
            </a:prstGeom>
          </p:spPr>
        </p:pic>
        <p:sp>
          <p:nvSpPr>
            <p:cNvPr id="23" name="Arrow: Right 22"/>
            <p:cNvSpPr/>
            <p:nvPr/>
          </p:nvSpPr>
          <p:spPr>
            <a:xfrm>
              <a:off x="2196820" y="3029594"/>
              <a:ext cx="560116" cy="23391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p:cNvSpPr/>
            <p:nvPr/>
          </p:nvSpPr>
          <p:spPr>
            <a:xfrm>
              <a:off x="4097401" y="3029594"/>
              <a:ext cx="241139" cy="233916"/>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1189" y="5125122"/>
              <a:ext cx="2566749" cy="687521"/>
            </a:xfrm>
            <a:prstGeom prst="rect">
              <a:avLst/>
            </a:prstGeom>
            <a:solidFill>
              <a:srgbClr val="FFFF00"/>
            </a:solidFill>
          </p:spPr>
          <p:txBody>
            <a:bodyPr wrap="square" lIns="45720" rIns="45720" rtlCol="0">
              <a:spAutoFit/>
            </a:bodyPr>
            <a:lstStyle/>
            <a:p>
              <a:pPr algn="ctr"/>
              <a:r>
                <a:rPr lang="en-US" sz="2000" b="1" dirty="0"/>
                <a:t>6E: 25nm SD / 2%In / No lamina </a:t>
              </a:r>
            </a:p>
          </p:txBody>
        </p:sp>
        <p:sp>
          <p:nvSpPr>
            <p:cNvPr id="26" name="TextBox 25"/>
            <p:cNvSpPr txBox="1"/>
            <p:nvPr/>
          </p:nvSpPr>
          <p:spPr>
            <a:xfrm>
              <a:off x="1098182" y="1165277"/>
              <a:ext cx="3787554" cy="358707"/>
            </a:xfrm>
            <a:prstGeom prst="rect">
              <a:avLst/>
            </a:prstGeom>
            <a:noFill/>
          </p:spPr>
          <p:txBody>
            <a:bodyPr wrap="none" rtlCol="0">
              <a:spAutoFit/>
            </a:bodyPr>
            <a:lstStyle/>
            <a:p>
              <a:r>
                <a:rPr lang="el-GR" dirty="0"/>
                <a:t>῀ </a:t>
              </a:r>
              <a:r>
                <a:rPr lang="en-US" dirty="0"/>
                <a:t>44 ns sense time, </a:t>
              </a:r>
              <a:r>
                <a:rPr lang="en-US" b="1" dirty="0"/>
                <a:t>Negative sense </a:t>
              </a:r>
            </a:p>
          </p:txBody>
        </p:sp>
        <p:sp>
          <p:nvSpPr>
            <p:cNvPr id="27" name="TextBox 26"/>
            <p:cNvSpPr txBox="1"/>
            <p:nvPr/>
          </p:nvSpPr>
          <p:spPr>
            <a:xfrm>
              <a:off x="711256" y="2617179"/>
              <a:ext cx="1217000" cy="646331"/>
            </a:xfrm>
            <a:prstGeom prst="rect">
              <a:avLst/>
            </a:prstGeom>
            <a:noFill/>
          </p:spPr>
          <p:txBody>
            <a:bodyPr wrap="none" rtlCol="0">
              <a:spAutoFit/>
            </a:bodyPr>
            <a:lstStyle/>
            <a:p>
              <a:r>
                <a:rPr lang="en-US" dirty="0"/>
                <a:t>Set shift =</a:t>
              </a:r>
            </a:p>
            <a:p>
              <a:r>
                <a:rPr lang="en-US" dirty="0"/>
                <a:t> 500mV</a:t>
              </a:r>
            </a:p>
          </p:txBody>
        </p:sp>
      </p:grpSp>
      <p:sp>
        <p:nvSpPr>
          <p:cNvPr id="20" name="Rectangle 19"/>
          <p:cNvSpPr/>
          <p:nvPr/>
        </p:nvSpPr>
        <p:spPr>
          <a:xfrm>
            <a:off x="562684" y="1303260"/>
            <a:ext cx="1830950" cy="369332"/>
          </a:xfrm>
          <a:prstGeom prst="rect">
            <a:avLst/>
          </a:prstGeom>
          <a:solidFill>
            <a:schemeClr val="bg1"/>
          </a:solidFill>
        </p:spPr>
        <p:txBody>
          <a:bodyPr wrap="none">
            <a:spAutoFit/>
          </a:bodyPr>
          <a:lstStyle/>
          <a:p>
            <a:r>
              <a:rPr lang="en-US" dirty="0">
                <a:latin typeface="Segoe UI" panose="020B0502040204020203" pitchFamily="34" charset="0"/>
                <a:cs typeface="Segoe UI" panose="020B0502040204020203" pitchFamily="34" charset="0"/>
              </a:rPr>
              <a:t>Lot 0104052, A1</a:t>
            </a:r>
            <a:endParaRPr lang="en-US" dirty="0"/>
          </a:p>
        </p:txBody>
      </p:sp>
      <p:sp>
        <p:nvSpPr>
          <p:cNvPr id="15" name="TextBox 14"/>
          <p:cNvSpPr txBox="1"/>
          <p:nvPr/>
        </p:nvSpPr>
        <p:spPr>
          <a:xfrm>
            <a:off x="3310661" y="4976019"/>
            <a:ext cx="404278" cy="307777"/>
          </a:xfrm>
          <a:prstGeom prst="rect">
            <a:avLst/>
          </a:prstGeom>
          <a:noFill/>
        </p:spPr>
        <p:txBody>
          <a:bodyPr wrap="none" rtlCol="0">
            <a:spAutoFit/>
          </a:bodyPr>
          <a:lstStyle/>
          <a:p>
            <a:r>
              <a:rPr lang="en-US" sz="1400" dirty="0"/>
              <a:t>[V]</a:t>
            </a:r>
          </a:p>
        </p:txBody>
      </p:sp>
      <p:sp>
        <p:nvSpPr>
          <p:cNvPr id="29" name="Arrow: Right 28"/>
          <p:cNvSpPr/>
          <p:nvPr/>
        </p:nvSpPr>
        <p:spPr>
          <a:xfrm>
            <a:off x="8652717" y="2833186"/>
            <a:ext cx="250162" cy="240845"/>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04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14289"/>
            <a:ext cx="10515600" cy="628788"/>
          </a:xfrm>
        </p:spPr>
        <p:txBody>
          <a:bodyPr/>
          <a:lstStyle/>
          <a:p>
            <a:r>
              <a:rPr lang="en-US" dirty="0"/>
              <a:t>Drift summary: window evolution @ 85C </a:t>
            </a:r>
            <a:br>
              <a:rPr lang="en-US" dirty="0"/>
            </a:br>
            <a:r>
              <a:rPr lang="en-US" dirty="0"/>
              <a:t>(ref split 1C: 22nm SD / 2%In / Double lamina)</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14</a:t>
            </a:fld>
            <a:endParaRPr lang="en-US"/>
          </a:p>
        </p:txBody>
      </p:sp>
      <p:sp>
        <p:nvSpPr>
          <p:cNvPr id="12" name="TextBox 11"/>
          <p:cNvSpPr txBox="1"/>
          <p:nvPr/>
        </p:nvSpPr>
        <p:spPr>
          <a:xfrm>
            <a:off x="592805" y="4884921"/>
            <a:ext cx="4281941" cy="1754326"/>
          </a:xfrm>
          <a:prstGeom prst="rect">
            <a:avLst/>
          </a:prstGeom>
          <a:noFill/>
        </p:spPr>
        <p:txBody>
          <a:bodyPr wrap="none" rtlCol="0">
            <a:spAutoFit/>
          </a:bodyPr>
          <a:lstStyle/>
          <a:p>
            <a:r>
              <a:rPr lang="en-US" u="sng" dirty="0"/>
              <a:t>Drift toggles (priority order):</a:t>
            </a:r>
          </a:p>
          <a:p>
            <a:endParaRPr lang="en-US" dirty="0"/>
          </a:p>
          <a:p>
            <a:pPr marL="285750" indent="-285750">
              <a:buFontTx/>
              <a:buChar char="-"/>
            </a:pPr>
            <a:r>
              <a:rPr lang="en-US" dirty="0"/>
              <a:t>Material composition (In doping)</a:t>
            </a:r>
          </a:p>
          <a:p>
            <a:pPr marL="285750" indent="-285750">
              <a:buFontTx/>
              <a:buChar char="-"/>
            </a:pPr>
            <a:r>
              <a:rPr lang="en-US" dirty="0"/>
              <a:t>Sense polarity (and time)</a:t>
            </a:r>
          </a:p>
          <a:p>
            <a:pPr marL="285750" indent="-285750">
              <a:buFontTx/>
              <a:buChar char="-"/>
            </a:pPr>
            <a:r>
              <a:rPr lang="en-US" dirty="0"/>
              <a:t>Asymmetry of the window (tapering?)</a:t>
            </a:r>
          </a:p>
          <a:p>
            <a:pPr marL="285750" indent="-285750">
              <a:buFontTx/>
              <a:buChar char="-"/>
            </a:pPr>
            <a:endParaRPr lang="en-US" dirty="0"/>
          </a:p>
        </p:txBody>
      </p:sp>
      <p:sp>
        <p:nvSpPr>
          <p:cNvPr id="15" name="TextBox 14"/>
          <p:cNvSpPr txBox="1"/>
          <p:nvPr/>
        </p:nvSpPr>
        <p:spPr>
          <a:xfrm>
            <a:off x="5358923" y="4884921"/>
            <a:ext cx="6586689" cy="1754326"/>
          </a:xfrm>
          <a:prstGeom prst="rect">
            <a:avLst/>
          </a:prstGeom>
          <a:noFill/>
        </p:spPr>
        <p:txBody>
          <a:bodyPr wrap="square" rtlCol="0">
            <a:spAutoFit/>
          </a:bodyPr>
          <a:lstStyle/>
          <a:p>
            <a:r>
              <a:rPr lang="en-US" u="sng" dirty="0"/>
              <a:t>SSM Window loss:</a:t>
            </a:r>
          </a:p>
          <a:p>
            <a:endParaRPr lang="en-US" dirty="0"/>
          </a:p>
          <a:p>
            <a:pPr marL="285750" indent="-285750">
              <a:buFontTx/>
              <a:buChar char="-"/>
            </a:pPr>
            <a:r>
              <a:rPr lang="en-US" dirty="0"/>
              <a:t>150mV intrinsic window loss  from 1us up to 3days @ 85C</a:t>
            </a:r>
          </a:p>
          <a:p>
            <a:pPr marL="285750" indent="-285750">
              <a:buFontTx/>
              <a:buChar char="-"/>
            </a:pPr>
            <a:r>
              <a:rPr lang="en-US" dirty="0"/>
              <a:t>300mV window loss expected @ 3.54 sigma. Need to better quantify sigma degradation on new In-SAG alloys</a:t>
            </a:r>
          </a:p>
          <a:p>
            <a:pPr marL="285750" indent="-285750">
              <a:buFontTx/>
              <a:buChar char="-"/>
            </a:pPr>
            <a:endParaRPr lang="en-US" dirty="0"/>
          </a:p>
        </p:txBody>
      </p:sp>
      <p:pic>
        <p:nvPicPr>
          <p:cNvPr id="5" name="Picture 4"/>
          <p:cNvPicPr>
            <a:picLocks noChangeAspect="1"/>
          </p:cNvPicPr>
          <p:nvPr/>
        </p:nvPicPr>
        <p:blipFill>
          <a:blip r:embed="rId2"/>
          <a:stretch>
            <a:fillRect/>
          </a:stretch>
        </p:blipFill>
        <p:spPr>
          <a:xfrm>
            <a:off x="17750" y="1185173"/>
            <a:ext cx="6235568" cy="3594210"/>
          </a:xfrm>
          <a:prstGeom prst="rect">
            <a:avLst/>
          </a:prstGeom>
        </p:spPr>
      </p:pic>
      <p:grpSp>
        <p:nvGrpSpPr>
          <p:cNvPr id="10" name="Group 9"/>
          <p:cNvGrpSpPr/>
          <p:nvPr/>
        </p:nvGrpSpPr>
        <p:grpSpPr>
          <a:xfrm>
            <a:off x="6253317" y="1185174"/>
            <a:ext cx="5928851" cy="3594211"/>
            <a:chOff x="6112413" y="1475838"/>
            <a:chExt cx="5491435" cy="3285055"/>
          </a:xfrm>
        </p:grpSpPr>
        <p:pic>
          <p:nvPicPr>
            <p:cNvPr id="11" name="Picture 10"/>
            <p:cNvPicPr>
              <a:picLocks noChangeAspect="1"/>
            </p:cNvPicPr>
            <p:nvPr/>
          </p:nvPicPr>
          <p:blipFill>
            <a:blip r:embed="rId3"/>
            <a:stretch>
              <a:fillRect/>
            </a:stretch>
          </p:blipFill>
          <p:spPr>
            <a:xfrm>
              <a:off x="6112413" y="1475838"/>
              <a:ext cx="5491435" cy="3285055"/>
            </a:xfrm>
            <a:prstGeom prst="rect">
              <a:avLst/>
            </a:prstGeom>
          </p:spPr>
        </p:pic>
        <p:cxnSp>
          <p:nvCxnSpPr>
            <p:cNvPr id="13" name="Straight Connector 12"/>
            <p:cNvCxnSpPr/>
            <p:nvPr/>
          </p:nvCxnSpPr>
          <p:spPr>
            <a:xfrm>
              <a:off x="6638925" y="4011327"/>
              <a:ext cx="3390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544050" y="3676650"/>
              <a:ext cx="876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934575" y="3676650"/>
              <a:ext cx="0" cy="3346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969745" y="3676650"/>
              <a:ext cx="90120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250mV</a:t>
              </a:r>
            </a:p>
          </p:txBody>
        </p:sp>
      </p:grpSp>
      <p:sp>
        <p:nvSpPr>
          <p:cNvPr id="6" name="TextBox 5"/>
          <p:cNvSpPr txBox="1"/>
          <p:nvPr/>
        </p:nvSpPr>
        <p:spPr>
          <a:xfrm>
            <a:off x="10389762" y="2501985"/>
            <a:ext cx="1270541" cy="369332"/>
          </a:xfrm>
          <a:prstGeom prst="rect">
            <a:avLst/>
          </a:prstGeom>
          <a:noFill/>
        </p:spPr>
        <p:txBody>
          <a:bodyPr wrap="none" rtlCol="0">
            <a:spAutoFit/>
          </a:bodyPr>
          <a:lstStyle/>
          <a:p>
            <a:r>
              <a:rPr lang="en-US" dirty="0"/>
              <a:t>SXP (Bob)</a:t>
            </a:r>
          </a:p>
        </p:txBody>
      </p:sp>
    </p:spTree>
    <p:extLst>
      <p:ext uri="{BB962C8B-B14F-4D97-AF65-F5344CB8AC3E}">
        <p14:creationId xmlns:p14="http://schemas.microsoft.com/office/powerpoint/2010/main" val="4019574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on window </a:t>
            </a:r>
            <a:r>
              <a:rPr lang="en-US" dirty="0" err="1"/>
              <a:t>evoltution</a:t>
            </a:r>
            <a:r>
              <a:rPr lang="en-US" dirty="0"/>
              <a:t> (T, drift)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15</a:t>
            </a:fld>
            <a:endParaRPr lang="en-US"/>
          </a:p>
        </p:txBody>
      </p:sp>
      <p:sp>
        <p:nvSpPr>
          <p:cNvPr id="6" name="TextBox 5"/>
          <p:cNvSpPr txBox="1"/>
          <p:nvPr/>
        </p:nvSpPr>
        <p:spPr>
          <a:xfrm>
            <a:off x="838199" y="1456190"/>
            <a:ext cx="10626214" cy="2308324"/>
          </a:xfrm>
          <a:prstGeom prst="rect">
            <a:avLst/>
          </a:prstGeom>
          <a:noFill/>
        </p:spPr>
        <p:txBody>
          <a:bodyPr wrap="square" rtlCol="0">
            <a:spAutoFit/>
          </a:bodyPr>
          <a:lstStyle/>
          <a:p>
            <a:pPr marL="342900" indent="-342900">
              <a:buFont typeface="Wingdings" panose="05000000000000000000" pitchFamily="2" charset="2"/>
              <a:buChar char="§"/>
            </a:pPr>
            <a:r>
              <a:rPr lang="en-US" sz="2400" dirty="0"/>
              <a:t>Main RWB detractor is accelerated drift, no big window closure with temperature before drift (&lt; 1mV/C)</a:t>
            </a:r>
          </a:p>
          <a:p>
            <a:pPr marL="342900" indent="-342900">
              <a:buFont typeface="Wingdings" panose="05000000000000000000" pitchFamily="2" charset="2"/>
              <a:buChar char="§"/>
            </a:pPr>
            <a:r>
              <a:rPr lang="en-US" sz="2400" dirty="0"/>
              <a:t>Material composition is the first knob for set drift modulation (In-doping breakthrough)</a:t>
            </a:r>
          </a:p>
          <a:p>
            <a:pPr marL="342900" indent="-342900">
              <a:buFont typeface="Wingdings" panose="05000000000000000000" pitchFamily="2" charset="2"/>
              <a:buChar char="§"/>
            </a:pPr>
            <a:r>
              <a:rPr lang="en-US" sz="2400" dirty="0"/>
              <a:t>Read polarity and process split (tapering?) are the main drift modulators after composition</a:t>
            </a:r>
          </a:p>
        </p:txBody>
      </p:sp>
    </p:spTree>
    <p:extLst>
      <p:ext uri="{BB962C8B-B14F-4D97-AF65-F5344CB8AC3E}">
        <p14:creationId xmlns:p14="http://schemas.microsoft.com/office/powerpoint/2010/main" val="404743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Endurance check</a:t>
            </a:r>
            <a:br>
              <a:rPr lang="en-US" dirty="0"/>
            </a:br>
            <a:r>
              <a:rPr lang="en-US" dirty="0"/>
              <a:t>	</a:t>
            </a:r>
            <a:r>
              <a:rPr lang="en-US" sz="4400" dirty="0"/>
              <a:t>- write endurance (bipolar operation)</a:t>
            </a:r>
            <a:br>
              <a:rPr lang="en-US" sz="4400" dirty="0"/>
            </a:br>
            <a:r>
              <a:rPr lang="en-US" sz="4400" dirty="0"/>
              <a:t>	- read endurance (unipolar </a:t>
            </a:r>
            <a:r>
              <a:rPr lang="en-US" sz="4400" dirty="0" err="1"/>
              <a:t>swicth</a:t>
            </a:r>
            <a:r>
              <a:rPr lang="en-US" sz="4400" dirty="0"/>
              <a:t>)</a:t>
            </a:r>
            <a:br>
              <a:rPr lang="en-US" sz="4400" dirty="0"/>
            </a:br>
            <a:r>
              <a:rPr lang="en-US" sz="4400" dirty="0"/>
              <a:t>	- Vth cycling evolution vs IPD</a:t>
            </a:r>
            <a:br>
              <a:rPr lang="en-US" sz="4400" dirty="0"/>
            </a:br>
            <a:br>
              <a:rPr lang="en-US" sz="4400" dirty="0"/>
            </a:br>
            <a:r>
              <a:rPr lang="en-US" sz="4400" dirty="0"/>
              <a:t>	   </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16</a:t>
            </a:fld>
            <a:endParaRPr lang="en-US" dirty="0"/>
          </a:p>
        </p:txBody>
      </p:sp>
    </p:spTree>
    <p:extLst>
      <p:ext uri="{BB962C8B-B14F-4D97-AF65-F5344CB8AC3E}">
        <p14:creationId xmlns:p14="http://schemas.microsoft.com/office/powerpoint/2010/main" val="362734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Endurance</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17</a:t>
            </a:fld>
            <a:endParaRPr lang="en-US"/>
          </a:p>
        </p:txBody>
      </p:sp>
      <p:pic>
        <p:nvPicPr>
          <p:cNvPr id="7" name="Picture 6"/>
          <p:cNvPicPr>
            <a:picLocks noChangeAspect="1"/>
          </p:cNvPicPr>
          <p:nvPr/>
        </p:nvPicPr>
        <p:blipFill>
          <a:blip r:embed="rId2"/>
          <a:stretch>
            <a:fillRect/>
          </a:stretch>
        </p:blipFill>
        <p:spPr>
          <a:xfrm>
            <a:off x="520937" y="1900711"/>
            <a:ext cx="5380498" cy="4142214"/>
          </a:xfrm>
          <a:prstGeom prst="rect">
            <a:avLst/>
          </a:prstGeom>
        </p:spPr>
      </p:pic>
      <p:pic>
        <p:nvPicPr>
          <p:cNvPr id="8" name="Picture 7"/>
          <p:cNvPicPr>
            <a:picLocks noChangeAspect="1"/>
          </p:cNvPicPr>
          <p:nvPr/>
        </p:nvPicPr>
        <p:blipFill>
          <a:blip r:embed="rId3"/>
          <a:stretch>
            <a:fillRect/>
          </a:stretch>
        </p:blipFill>
        <p:spPr>
          <a:xfrm>
            <a:off x="6184233" y="1900711"/>
            <a:ext cx="5380499" cy="4142214"/>
          </a:xfrm>
          <a:prstGeom prst="rect">
            <a:avLst/>
          </a:prstGeom>
        </p:spPr>
      </p:pic>
      <p:sp>
        <p:nvSpPr>
          <p:cNvPr id="9" name="TextBox 8"/>
          <p:cNvSpPr txBox="1"/>
          <p:nvPr/>
        </p:nvSpPr>
        <p:spPr>
          <a:xfrm>
            <a:off x="5216081" y="5522505"/>
            <a:ext cx="427320" cy="400110"/>
          </a:xfrm>
          <a:prstGeom prst="rect">
            <a:avLst/>
          </a:prstGeom>
          <a:solidFill>
            <a:srgbClr val="FFFF00"/>
          </a:solidFill>
        </p:spPr>
        <p:txBody>
          <a:bodyPr wrap="square" lIns="45720" rIns="45720" rtlCol="0">
            <a:spAutoFit/>
          </a:bodyPr>
          <a:lstStyle/>
          <a:p>
            <a:pPr algn="ctr"/>
            <a:r>
              <a:rPr lang="en-US" sz="2000" b="1" dirty="0"/>
              <a:t>1C</a:t>
            </a:r>
          </a:p>
        </p:txBody>
      </p:sp>
      <p:sp>
        <p:nvSpPr>
          <p:cNvPr id="10" name="TextBox 9"/>
          <p:cNvSpPr txBox="1"/>
          <p:nvPr/>
        </p:nvSpPr>
        <p:spPr>
          <a:xfrm>
            <a:off x="10999135" y="5522505"/>
            <a:ext cx="427320" cy="400110"/>
          </a:xfrm>
          <a:prstGeom prst="rect">
            <a:avLst/>
          </a:prstGeom>
          <a:solidFill>
            <a:srgbClr val="FFFF00"/>
          </a:solidFill>
        </p:spPr>
        <p:txBody>
          <a:bodyPr wrap="square" lIns="45720" rIns="45720" rtlCol="0">
            <a:spAutoFit/>
          </a:bodyPr>
          <a:lstStyle/>
          <a:p>
            <a:pPr algn="ctr"/>
            <a:r>
              <a:rPr lang="en-US" sz="2000" b="1" dirty="0"/>
              <a:t>6E</a:t>
            </a:r>
          </a:p>
        </p:txBody>
      </p:sp>
      <p:sp>
        <p:nvSpPr>
          <p:cNvPr id="11" name="TextBox 10"/>
          <p:cNvSpPr txBox="1"/>
          <p:nvPr/>
        </p:nvSpPr>
        <p:spPr>
          <a:xfrm rot="16200000">
            <a:off x="-715581" y="3817089"/>
            <a:ext cx="1800493" cy="369332"/>
          </a:xfrm>
          <a:prstGeom prst="rect">
            <a:avLst/>
          </a:prstGeom>
          <a:noFill/>
        </p:spPr>
        <p:txBody>
          <a:bodyPr wrap="none" rtlCol="0">
            <a:spAutoFit/>
          </a:bodyPr>
          <a:lstStyle/>
          <a:p>
            <a:r>
              <a:rPr lang="en-US" dirty="0"/>
              <a:t>Normal quantile</a:t>
            </a:r>
          </a:p>
        </p:txBody>
      </p:sp>
      <p:sp>
        <p:nvSpPr>
          <p:cNvPr id="12" name="TextBox 11"/>
          <p:cNvSpPr txBox="1"/>
          <p:nvPr/>
        </p:nvSpPr>
        <p:spPr>
          <a:xfrm>
            <a:off x="2864130" y="5982635"/>
            <a:ext cx="402674" cy="369332"/>
          </a:xfrm>
          <a:prstGeom prst="rect">
            <a:avLst/>
          </a:prstGeom>
          <a:noFill/>
        </p:spPr>
        <p:txBody>
          <a:bodyPr wrap="none" rtlCol="0">
            <a:spAutoFit/>
          </a:bodyPr>
          <a:lstStyle/>
          <a:p>
            <a:r>
              <a:rPr lang="en-US" dirty="0" err="1"/>
              <a:t>Vt</a:t>
            </a:r>
            <a:endParaRPr lang="en-US" dirty="0"/>
          </a:p>
        </p:txBody>
      </p:sp>
      <p:sp>
        <p:nvSpPr>
          <p:cNvPr id="13" name="TextBox 12"/>
          <p:cNvSpPr txBox="1"/>
          <p:nvPr/>
        </p:nvSpPr>
        <p:spPr>
          <a:xfrm>
            <a:off x="8673145" y="5982635"/>
            <a:ext cx="402674" cy="369332"/>
          </a:xfrm>
          <a:prstGeom prst="rect">
            <a:avLst/>
          </a:prstGeom>
          <a:noFill/>
        </p:spPr>
        <p:txBody>
          <a:bodyPr wrap="none" rtlCol="0">
            <a:spAutoFit/>
          </a:bodyPr>
          <a:lstStyle/>
          <a:p>
            <a:r>
              <a:rPr lang="en-US" dirty="0" err="1"/>
              <a:t>Vt</a:t>
            </a:r>
            <a:endParaRPr lang="en-US" dirty="0"/>
          </a:p>
        </p:txBody>
      </p:sp>
      <p:sp>
        <p:nvSpPr>
          <p:cNvPr id="14" name="TextBox 13"/>
          <p:cNvSpPr txBox="1"/>
          <p:nvPr/>
        </p:nvSpPr>
        <p:spPr>
          <a:xfrm>
            <a:off x="838199" y="901330"/>
            <a:ext cx="4602126" cy="923330"/>
          </a:xfrm>
          <a:prstGeom prst="rect">
            <a:avLst/>
          </a:prstGeom>
          <a:noFill/>
        </p:spPr>
        <p:txBody>
          <a:bodyPr wrap="square" rtlCol="0">
            <a:spAutoFit/>
          </a:bodyPr>
          <a:lstStyle/>
          <a:p>
            <a:r>
              <a:rPr lang="en-US" dirty="0"/>
              <a:t>Effects of extended cycling on array:</a:t>
            </a:r>
          </a:p>
          <a:p>
            <a:pPr marL="285750" indent="-285750">
              <a:buFont typeface="Arial" panose="020B0604020202020204" pitchFamily="34" charset="0"/>
              <a:buChar char="•"/>
            </a:pPr>
            <a:r>
              <a:rPr lang="en-US" dirty="0"/>
              <a:t>Degradation of distribution sigma</a:t>
            </a:r>
          </a:p>
          <a:p>
            <a:pPr marL="285750" indent="-285750">
              <a:buFont typeface="Arial" panose="020B0604020202020204" pitchFamily="34" charset="0"/>
              <a:buChar char="•"/>
            </a:pPr>
            <a:r>
              <a:rPr lang="en-US" dirty="0"/>
              <a:t>Appearance of open bits and low </a:t>
            </a:r>
            <a:r>
              <a:rPr lang="en-US" dirty="0" err="1"/>
              <a:t>Vt</a:t>
            </a:r>
            <a:r>
              <a:rPr lang="en-US" dirty="0"/>
              <a:t> tails</a:t>
            </a:r>
          </a:p>
        </p:txBody>
      </p:sp>
      <p:sp>
        <p:nvSpPr>
          <p:cNvPr id="15" name="TextBox 14"/>
          <p:cNvSpPr txBox="1"/>
          <p:nvPr/>
        </p:nvSpPr>
        <p:spPr>
          <a:xfrm>
            <a:off x="4815208" y="1991532"/>
            <a:ext cx="2384051" cy="369332"/>
          </a:xfrm>
          <a:prstGeom prst="rect">
            <a:avLst/>
          </a:prstGeom>
          <a:solidFill>
            <a:schemeClr val="bg1"/>
          </a:solidFill>
        </p:spPr>
        <p:txBody>
          <a:bodyPr wrap="none" rtlCol="0">
            <a:spAutoFit/>
          </a:bodyPr>
          <a:lstStyle/>
          <a:p>
            <a:r>
              <a:rPr lang="en-US" dirty="0"/>
              <a:t>+/- 40uA write current</a:t>
            </a:r>
          </a:p>
        </p:txBody>
      </p:sp>
      <p:sp>
        <p:nvSpPr>
          <p:cNvPr id="5" name="TextBox 4"/>
          <p:cNvSpPr txBox="1"/>
          <p:nvPr/>
        </p:nvSpPr>
        <p:spPr>
          <a:xfrm>
            <a:off x="6637965" y="1576790"/>
            <a:ext cx="4788490" cy="369332"/>
          </a:xfrm>
          <a:prstGeom prst="rect">
            <a:avLst/>
          </a:prstGeom>
          <a:noFill/>
        </p:spPr>
        <p:txBody>
          <a:bodyPr wrap="none" rtlCol="0">
            <a:spAutoFit/>
          </a:bodyPr>
          <a:lstStyle/>
          <a:p>
            <a:r>
              <a:rPr lang="en-US" dirty="0"/>
              <a:t>More current density (CD) / larger spike (Vth)</a:t>
            </a:r>
          </a:p>
        </p:txBody>
      </p:sp>
    </p:spTree>
    <p:extLst>
      <p:ext uri="{BB962C8B-B14F-4D97-AF65-F5344CB8AC3E}">
        <p14:creationId xmlns:p14="http://schemas.microsoft.com/office/powerpoint/2010/main" val="177025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9100" y="1903397"/>
            <a:ext cx="6537960" cy="4000500"/>
          </a:xfrm>
          <a:prstGeom prst="rect">
            <a:avLst/>
          </a:prstGeom>
        </p:spPr>
      </p:pic>
      <p:sp>
        <p:nvSpPr>
          <p:cNvPr id="2" name="Title 1"/>
          <p:cNvSpPr>
            <a:spLocks noGrp="1"/>
          </p:cNvSpPr>
          <p:nvPr>
            <p:ph type="title"/>
          </p:nvPr>
        </p:nvSpPr>
        <p:spPr/>
        <p:txBody>
          <a:bodyPr/>
          <a:lstStyle/>
          <a:p>
            <a:r>
              <a:rPr lang="en-US" dirty="0"/>
              <a:t>Read Endurance (after 32k write bipolar cycling)</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18</a:t>
            </a:fld>
            <a:endParaRPr lang="en-US"/>
          </a:p>
        </p:txBody>
      </p:sp>
      <p:sp>
        <p:nvSpPr>
          <p:cNvPr id="9" name="TextBox 8"/>
          <p:cNvSpPr txBox="1"/>
          <p:nvPr/>
        </p:nvSpPr>
        <p:spPr>
          <a:xfrm>
            <a:off x="4429501" y="4824415"/>
            <a:ext cx="427320" cy="400110"/>
          </a:xfrm>
          <a:prstGeom prst="rect">
            <a:avLst/>
          </a:prstGeom>
          <a:solidFill>
            <a:srgbClr val="FFFF00"/>
          </a:solidFill>
        </p:spPr>
        <p:txBody>
          <a:bodyPr wrap="square" lIns="45720" rIns="45720" rtlCol="0">
            <a:spAutoFit/>
          </a:bodyPr>
          <a:lstStyle/>
          <a:p>
            <a:pPr algn="ctr"/>
            <a:r>
              <a:rPr lang="en-US" sz="2000" b="1" dirty="0"/>
              <a:t>1C</a:t>
            </a:r>
          </a:p>
        </p:txBody>
      </p:sp>
      <p:sp>
        <p:nvSpPr>
          <p:cNvPr id="11" name="TextBox 10"/>
          <p:cNvSpPr txBox="1"/>
          <p:nvPr/>
        </p:nvSpPr>
        <p:spPr>
          <a:xfrm rot="16200000">
            <a:off x="-715581" y="3817089"/>
            <a:ext cx="1800493" cy="369332"/>
          </a:xfrm>
          <a:prstGeom prst="rect">
            <a:avLst/>
          </a:prstGeom>
          <a:noFill/>
        </p:spPr>
        <p:txBody>
          <a:bodyPr wrap="none" rtlCol="0">
            <a:spAutoFit/>
          </a:bodyPr>
          <a:lstStyle/>
          <a:p>
            <a:r>
              <a:rPr lang="en-US" dirty="0"/>
              <a:t>Normal quantile</a:t>
            </a:r>
          </a:p>
        </p:txBody>
      </p:sp>
      <p:sp>
        <p:nvSpPr>
          <p:cNvPr id="12" name="TextBox 11"/>
          <p:cNvSpPr txBox="1"/>
          <p:nvPr/>
        </p:nvSpPr>
        <p:spPr>
          <a:xfrm>
            <a:off x="2864130" y="5982635"/>
            <a:ext cx="402674" cy="369332"/>
          </a:xfrm>
          <a:prstGeom prst="rect">
            <a:avLst/>
          </a:prstGeom>
          <a:noFill/>
        </p:spPr>
        <p:txBody>
          <a:bodyPr wrap="none" rtlCol="0">
            <a:spAutoFit/>
          </a:bodyPr>
          <a:lstStyle/>
          <a:p>
            <a:r>
              <a:rPr lang="en-US" dirty="0" err="1"/>
              <a:t>Vt</a:t>
            </a:r>
            <a:endParaRPr lang="en-US" dirty="0"/>
          </a:p>
        </p:txBody>
      </p:sp>
      <p:sp>
        <p:nvSpPr>
          <p:cNvPr id="13" name="TextBox 12"/>
          <p:cNvSpPr txBox="1"/>
          <p:nvPr/>
        </p:nvSpPr>
        <p:spPr>
          <a:xfrm>
            <a:off x="8673145" y="5982635"/>
            <a:ext cx="402674" cy="369332"/>
          </a:xfrm>
          <a:prstGeom prst="rect">
            <a:avLst/>
          </a:prstGeom>
          <a:noFill/>
        </p:spPr>
        <p:txBody>
          <a:bodyPr wrap="none" rtlCol="0">
            <a:spAutoFit/>
          </a:bodyPr>
          <a:lstStyle/>
          <a:p>
            <a:r>
              <a:rPr lang="en-US" dirty="0" err="1"/>
              <a:t>Vt</a:t>
            </a:r>
            <a:endParaRPr lang="en-US" dirty="0"/>
          </a:p>
        </p:txBody>
      </p:sp>
      <p:sp>
        <p:nvSpPr>
          <p:cNvPr id="14" name="TextBox 13"/>
          <p:cNvSpPr txBox="1"/>
          <p:nvPr/>
        </p:nvSpPr>
        <p:spPr>
          <a:xfrm>
            <a:off x="838199" y="901330"/>
            <a:ext cx="7204588" cy="923330"/>
          </a:xfrm>
          <a:prstGeom prst="rect">
            <a:avLst/>
          </a:prstGeom>
          <a:noFill/>
        </p:spPr>
        <p:txBody>
          <a:bodyPr wrap="square" rtlCol="0">
            <a:spAutoFit/>
          </a:bodyPr>
          <a:lstStyle/>
          <a:p>
            <a:r>
              <a:rPr lang="en-US" dirty="0"/>
              <a:t>Effects of read cycling (unipolar) on array:</a:t>
            </a:r>
          </a:p>
          <a:p>
            <a:pPr marL="285750" indent="-285750">
              <a:buFont typeface="Arial" panose="020B0604020202020204" pitchFamily="34" charset="0"/>
              <a:buChar char="•"/>
            </a:pPr>
            <a:r>
              <a:rPr lang="en-US" dirty="0"/>
              <a:t>Intrinsic shift of distribution toward larger Vth</a:t>
            </a:r>
          </a:p>
          <a:p>
            <a:pPr marL="285750" indent="-285750">
              <a:buFont typeface="Arial" panose="020B0604020202020204" pitchFamily="34" charset="0"/>
              <a:buChar char="•"/>
            </a:pPr>
            <a:r>
              <a:rPr lang="en-US" dirty="0"/>
              <a:t>Appearance of low </a:t>
            </a:r>
            <a:r>
              <a:rPr lang="en-US" dirty="0" err="1"/>
              <a:t>Vt</a:t>
            </a:r>
            <a:r>
              <a:rPr lang="en-US" dirty="0"/>
              <a:t> tails and low delta Vth bits (imprinting like?)</a:t>
            </a:r>
          </a:p>
        </p:txBody>
      </p:sp>
      <p:sp>
        <p:nvSpPr>
          <p:cNvPr id="6" name="TextBox 5"/>
          <p:cNvSpPr txBox="1"/>
          <p:nvPr/>
        </p:nvSpPr>
        <p:spPr>
          <a:xfrm>
            <a:off x="4429501" y="2809836"/>
            <a:ext cx="2172454" cy="369332"/>
          </a:xfrm>
          <a:prstGeom prst="rect">
            <a:avLst/>
          </a:prstGeom>
          <a:solidFill>
            <a:schemeClr val="bg1"/>
          </a:solidFill>
        </p:spPr>
        <p:txBody>
          <a:bodyPr wrap="none" rtlCol="0">
            <a:spAutoFit/>
          </a:bodyPr>
          <a:lstStyle/>
          <a:p>
            <a:r>
              <a:rPr lang="en-US" dirty="0"/>
              <a:t>25uA clamp current</a:t>
            </a:r>
          </a:p>
        </p:txBody>
      </p:sp>
      <p:sp>
        <p:nvSpPr>
          <p:cNvPr id="16" name="TextBox 15"/>
          <p:cNvSpPr txBox="1"/>
          <p:nvPr/>
        </p:nvSpPr>
        <p:spPr>
          <a:xfrm>
            <a:off x="7344697" y="2455177"/>
            <a:ext cx="42672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Readout performed always with interlaced </a:t>
            </a:r>
            <a:r>
              <a:rPr lang="en-US" dirty="0" err="1"/>
              <a:t>algo</a:t>
            </a:r>
            <a:r>
              <a:rPr lang="en-US" dirty="0"/>
              <a:t> with bipolar program (set/reset/detection vs reset/set/detection)</a:t>
            </a:r>
          </a:p>
          <a:p>
            <a:pPr marL="285750" indent="-285750">
              <a:buFont typeface="Arial" panose="020B0604020202020204" pitchFamily="34" charset="0"/>
              <a:buChar char="•"/>
            </a:pPr>
            <a:r>
              <a:rPr lang="en-US" dirty="0"/>
              <a:t>Program is done with +/-40uA pulses</a:t>
            </a:r>
          </a:p>
          <a:p>
            <a:pPr marL="285750" indent="-285750">
              <a:buFont typeface="Arial" panose="020B0604020202020204" pitchFamily="34" charset="0"/>
              <a:buChar char="•"/>
            </a:pPr>
            <a:r>
              <a:rPr lang="en-US" dirty="0"/>
              <a:t>No clear open tail appears: less spike during unipolar cycling test</a:t>
            </a:r>
          </a:p>
          <a:p>
            <a:pPr marL="285750" indent="-285750">
              <a:buFont typeface="Arial" panose="020B0604020202020204" pitchFamily="34" charset="0"/>
              <a:buChar char="•"/>
            </a:pPr>
            <a:r>
              <a:rPr lang="en-US" dirty="0"/>
              <a:t>Low window tails appear after 100M read cycles: Imprinting?</a:t>
            </a:r>
          </a:p>
        </p:txBody>
      </p:sp>
    </p:spTree>
    <p:extLst>
      <p:ext uri="{BB962C8B-B14F-4D97-AF65-F5344CB8AC3E}">
        <p14:creationId xmlns:p14="http://schemas.microsoft.com/office/powerpoint/2010/main" val="334117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 disturb on low Vth state: Clamp current effect  (A0 material)</a:t>
            </a:r>
          </a:p>
        </p:txBody>
      </p:sp>
      <p:sp>
        <p:nvSpPr>
          <p:cNvPr id="3" name="Text Placeholder 2"/>
          <p:cNvSpPr>
            <a:spLocks noGrp="1"/>
          </p:cNvSpPr>
          <p:nvPr>
            <p:ph type="body" sz="quarter" idx="11"/>
          </p:nvPr>
        </p:nvSpPr>
        <p:spPr/>
        <p:txBody>
          <a:bodyPr/>
          <a:lstStyle/>
          <a:p>
            <a:r>
              <a:rPr lang="en-US" dirty="0"/>
              <a:t>0028832, split 6E</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19</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11" name="Picture 10"/>
          <p:cNvPicPr>
            <a:picLocks noChangeAspect="1"/>
          </p:cNvPicPr>
          <p:nvPr/>
        </p:nvPicPr>
        <p:blipFill>
          <a:blip r:embed="rId2"/>
          <a:stretch>
            <a:fillRect/>
          </a:stretch>
        </p:blipFill>
        <p:spPr>
          <a:xfrm>
            <a:off x="104274" y="1347537"/>
            <a:ext cx="6043863" cy="3939142"/>
          </a:xfrm>
          <a:prstGeom prst="rect">
            <a:avLst/>
          </a:prstGeom>
        </p:spPr>
      </p:pic>
      <p:pic>
        <p:nvPicPr>
          <p:cNvPr id="12" name="Picture 11"/>
          <p:cNvPicPr>
            <a:picLocks noChangeAspect="1"/>
          </p:cNvPicPr>
          <p:nvPr/>
        </p:nvPicPr>
        <p:blipFill>
          <a:blip r:embed="rId3"/>
          <a:stretch>
            <a:fillRect/>
          </a:stretch>
        </p:blipFill>
        <p:spPr>
          <a:xfrm>
            <a:off x="6148137" y="1347537"/>
            <a:ext cx="6043863" cy="3939142"/>
          </a:xfrm>
          <a:prstGeom prst="rect">
            <a:avLst/>
          </a:prstGeom>
        </p:spPr>
      </p:pic>
      <p:sp>
        <p:nvSpPr>
          <p:cNvPr id="13" name="TextBox 12"/>
          <p:cNvSpPr txBox="1"/>
          <p:nvPr/>
        </p:nvSpPr>
        <p:spPr>
          <a:xfrm flipH="1">
            <a:off x="333640" y="5347960"/>
            <a:ext cx="7777767"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Static current stress should be minimized in order to improve distribution stability after cumulative read pulses</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New read </a:t>
            </a:r>
            <a:r>
              <a:rPr lang="en-US" sz="2000" dirty="0" err="1">
                <a:latin typeface="Segoe UI" panose="020B0502040204020203" pitchFamily="34" charset="0"/>
                <a:cs typeface="Segoe UI" panose="020B0502040204020203" pitchFamily="34" charset="0"/>
              </a:rPr>
              <a:t>algos</a:t>
            </a:r>
            <a:r>
              <a:rPr lang="en-US" sz="2000" dirty="0">
                <a:latin typeface="Segoe UI" panose="020B0502040204020203" pitchFamily="34" charset="0"/>
                <a:cs typeface="Segoe UI" panose="020B0502040204020203" pitchFamily="34" charset="0"/>
              </a:rPr>
              <a:t> to be tried</a:t>
            </a:r>
          </a:p>
        </p:txBody>
      </p:sp>
      <p:sp>
        <p:nvSpPr>
          <p:cNvPr id="14" name="TextBox 13"/>
          <p:cNvSpPr txBox="1"/>
          <p:nvPr/>
        </p:nvSpPr>
        <p:spPr>
          <a:xfrm>
            <a:off x="860605" y="1945437"/>
            <a:ext cx="2788136"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Low clamp current (30uA)</a:t>
            </a:r>
          </a:p>
        </p:txBody>
      </p:sp>
      <p:sp>
        <p:nvSpPr>
          <p:cNvPr id="15" name="TextBox 14"/>
          <p:cNvSpPr txBox="1"/>
          <p:nvPr/>
        </p:nvSpPr>
        <p:spPr>
          <a:xfrm>
            <a:off x="6955776" y="1943501"/>
            <a:ext cx="2863476" cy="369332"/>
          </a:xfrm>
          <a:prstGeom prst="rect">
            <a:avLst/>
          </a:prstGeom>
          <a:solidFill>
            <a:schemeClr val="bg1"/>
          </a:solidFill>
        </p:spPr>
        <p:txBody>
          <a:bodyPr wrap="none" rtlCol="0">
            <a:spAutoFit/>
          </a:bodyPr>
          <a:lstStyle/>
          <a:p>
            <a:r>
              <a:rPr lang="en-US" dirty="0">
                <a:latin typeface="Segoe UI" panose="020B0502040204020203" pitchFamily="34" charset="0"/>
                <a:cs typeface="Segoe UI" panose="020B0502040204020203" pitchFamily="34" charset="0"/>
              </a:rPr>
              <a:t>High clamp current (50uA)</a:t>
            </a:r>
          </a:p>
        </p:txBody>
      </p:sp>
      <p:cxnSp>
        <p:nvCxnSpPr>
          <p:cNvPr id="17" name="Straight Arrow Connector 16"/>
          <p:cNvCxnSpPr/>
          <p:nvPr/>
        </p:nvCxnSpPr>
        <p:spPr>
          <a:xfrm>
            <a:off x="2935705" y="2777924"/>
            <a:ext cx="878306" cy="554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70068" y="3055335"/>
            <a:ext cx="878306" cy="554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74104" y="2863201"/>
            <a:ext cx="135210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Read cycles</a:t>
            </a:r>
          </a:p>
        </p:txBody>
      </p:sp>
      <p:sp>
        <p:nvSpPr>
          <p:cNvPr id="21" name="TextBox 20"/>
          <p:cNvSpPr txBox="1"/>
          <p:nvPr/>
        </p:nvSpPr>
        <p:spPr>
          <a:xfrm>
            <a:off x="7971482" y="3008805"/>
            <a:ext cx="135210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Read cycles</a:t>
            </a:r>
          </a:p>
        </p:txBody>
      </p:sp>
      <p:pic>
        <p:nvPicPr>
          <p:cNvPr id="8" name="Picture 7"/>
          <p:cNvPicPr>
            <a:picLocks noChangeAspect="1"/>
          </p:cNvPicPr>
          <p:nvPr/>
        </p:nvPicPr>
        <p:blipFill>
          <a:blip r:embed="rId4"/>
          <a:stretch>
            <a:fillRect/>
          </a:stretch>
        </p:blipFill>
        <p:spPr>
          <a:xfrm>
            <a:off x="8250228" y="5195897"/>
            <a:ext cx="3802951" cy="1634775"/>
          </a:xfrm>
          <a:prstGeom prst="rect">
            <a:avLst/>
          </a:prstGeom>
        </p:spPr>
      </p:pic>
    </p:spTree>
    <p:extLst>
      <p:ext uri="{BB962C8B-B14F-4D97-AF65-F5344CB8AC3E}">
        <p14:creationId xmlns:p14="http://schemas.microsoft.com/office/powerpoint/2010/main" val="250855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a:t>
            </a:r>
          </a:p>
        </p:txBody>
      </p:sp>
      <p:pic>
        <p:nvPicPr>
          <p:cNvPr id="12" name="Content Placeholder 11"/>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9100" t="8159" r="61578" b="8852"/>
          <a:stretch/>
        </p:blipFill>
        <p:spPr>
          <a:xfrm>
            <a:off x="9282223" y="2803451"/>
            <a:ext cx="2721935" cy="3031672"/>
          </a:xfrm>
        </p:spPr>
      </p:pic>
      <p:sp>
        <p:nvSpPr>
          <p:cNvPr id="7" name="Footer Placeholder 6"/>
          <p:cNvSpPr>
            <a:spLocks noGrp="1"/>
          </p:cNvSpPr>
          <p:nvPr>
            <p:ph type="ftr" sz="quarter" idx="11"/>
          </p:nvPr>
        </p:nvSpPr>
        <p:spPr/>
        <p:txBody>
          <a:bodyPr/>
          <a:lstStyle/>
          <a:p>
            <a:r>
              <a:rPr lang="en-US"/>
              <a:t>Micron Confidential</a:t>
            </a:r>
          </a:p>
        </p:txBody>
      </p:sp>
      <p:sp>
        <p:nvSpPr>
          <p:cNvPr id="8" name="Slide Number Placeholder 7"/>
          <p:cNvSpPr>
            <a:spLocks noGrp="1"/>
          </p:cNvSpPr>
          <p:nvPr>
            <p:ph type="sldNum" sz="quarter" idx="12"/>
          </p:nvPr>
        </p:nvSpPr>
        <p:spPr/>
        <p:txBody>
          <a:bodyPr/>
          <a:lstStyle/>
          <a:p>
            <a:fld id="{B7E7695C-FCF1-4AA0-9B93-7941FED13DC4}" type="slidenum">
              <a:rPr lang="en-US" smtClean="0"/>
              <a:t>2</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288279846"/>
              </p:ext>
            </p:extLst>
          </p:nvPr>
        </p:nvGraphicFramePr>
        <p:xfrm>
          <a:off x="7325834" y="178981"/>
          <a:ext cx="4688957" cy="2133600"/>
        </p:xfrm>
        <a:graphic>
          <a:graphicData uri="http://schemas.openxmlformats.org/drawingml/2006/table">
            <a:tbl>
              <a:tblPr firstRow="1" bandRow="1">
                <a:tableStyleId>{5C22544A-7EE6-4342-B048-85BDC9FD1C3A}</a:tableStyleId>
              </a:tblPr>
              <a:tblGrid>
                <a:gridCol w="615923">
                  <a:extLst>
                    <a:ext uri="{9D8B030D-6E8A-4147-A177-3AD203B41FA5}">
                      <a16:colId xmlns:a16="http://schemas.microsoft.com/office/drawing/2014/main" val="20000"/>
                    </a:ext>
                  </a:extLst>
                </a:gridCol>
                <a:gridCol w="808456">
                  <a:extLst>
                    <a:ext uri="{9D8B030D-6E8A-4147-A177-3AD203B41FA5}">
                      <a16:colId xmlns:a16="http://schemas.microsoft.com/office/drawing/2014/main" val="20001"/>
                    </a:ext>
                  </a:extLst>
                </a:gridCol>
                <a:gridCol w="1026799">
                  <a:extLst>
                    <a:ext uri="{9D8B030D-6E8A-4147-A177-3AD203B41FA5}">
                      <a16:colId xmlns:a16="http://schemas.microsoft.com/office/drawing/2014/main" val="20002"/>
                    </a:ext>
                  </a:extLst>
                </a:gridCol>
                <a:gridCol w="1224824">
                  <a:extLst>
                    <a:ext uri="{9D8B030D-6E8A-4147-A177-3AD203B41FA5}">
                      <a16:colId xmlns:a16="http://schemas.microsoft.com/office/drawing/2014/main" val="91596857"/>
                    </a:ext>
                  </a:extLst>
                </a:gridCol>
                <a:gridCol w="1012955">
                  <a:extLst>
                    <a:ext uri="{9D8B030D-6E8A-4147-A177-3AD203B41FA5}">
                      <a16:colId xmlns:a16="http://schemas.microsoft.com/office/drawing/2014/main" val="661927939"/>
                    </a:ext>
                  </a:extLst>
                </a:gridCol>
              </a:tblGrid>
              <a:tr h="186205">
                <a:tc>
                  <a:txBody>
                    <a:bodyPr/>
                    <a:lstStyle/>
                    <a:p>
                      <a:pPr algn="ctr"/>
                      <a:r>
                        <a:rPr lang="en-US" sz="1400" dirty="0"/>
                        <a:t>Trial</a:t>
                      </a:r>
                    </a:p>
                  </a:txBody>
                  <a:tcPr/>
                </a:tc>
                <a:tc>
                  <a:txBody>
                    <a:bodyPr/>
                    <a:lstStyle/>
                    <a:p>
                      <a:pPr algn="ctr"/>
                      <a:r>
                        <a:rPr lang="en-US" sz="1400" dirty="0"/>
                        <a:t>SD </a:t>
                      </a:r>
                      <a:r>
                        <a:rPr lang="en-US" sz="1400" dirty="0" err="1"/>
                        <a:t>thk</a:t>
                      </a:r>
                      <a:r>
                        <a:rPr lang="en-US" sz="1400" dirty="0"/>
                        <a:t>.</a:t>
                      </a:r>
                    </a:p>
                  </a:txBody>
                  <a:tcPr/>
                </a:tc>
                <a:tc>
                  <a:txBody>
                    <a:bodyPr/>
                    <a:lstStyle/>
                    <a:p>
                      <a:pPr algn="ctr"/>
                      <a:r>
                        <a:rPr lang="it-IT" sz="1400" dirty="0"/>
                        <a:t>In-doping</a:t>
                      </a:r>
                      <a:endParaRPr lang="en-US" sz="1400" dirty="0"/>
                    </a:p>
                  </a:txBody>
                  <a:tcPr/>
                </a:tc>
                <a:tc>
                  <a:txBody>
                    <a:bodyPr/>
                    <a:lstStyle/>
                    <a:p>
                      <a:pPr algn="ctr"/>
                      <a:r>
                        <a:rPr lang="it-IT" sz="1400" dirty="0" err="1"/>
                        <a:t>AlOx</a:t>
                      </a:r>
                      <a:r>
                        <a:rPr lang="it-IT" sz="1400" baseline="0" dirty="0"/>
                        <a:t> lamina</a:t>
                      </a:r>
                      <a:endParaRPr lang="en-US" sz="1400" dirty="0"/>
                    </a:p>
                  </a:txBody>
                  <a:tcPr/>
                </a:tc>
                <a:tc>
                  <a:txBody>
                    <a:bodyPr/>
                    <a:lstStyle/>
                    <a:p>
                      <a:pPr algn="ctr"/>
                      <a:r>
                        <a:rPr lang="it-IT" sz="1400" dirty="0"/>
                        <a:t>WL </a:t>
                      </a:r>
                      <a:r>
                        <a:rPr lang="it-IT" sz="1400" dirty="0" err="1"/>
                        <a:t>etch</a:t>
                      </a:r>
                      <a:endParaRPr lang="en-US" sz="1400" dirty="0"/>
                    </a:p>
                  </a:txBody>
                  <a:tcPr/>
                </a:tc>
                <a:extLst>
                  <a:ext uri="{0D108BD9-81ED-4DB2-BD59-A6C34878D82A}">
                    <a16:rowId xmlns:a16="http://schemas.microsoft.com/office/drawing/2014/main" val="10000"/>
                  </a:ext>
                </a:extLst>
              </a:tr>
              <a:tr h="255533">
                <a:tc>
                  <a:txBody>
                    <a:bodyPr/>
                    <a:lstStyle/>
                    <a:p>
                      <a:pPr algn="ctr"/>
                      <a:r>
                        <a:rPr lang="en-US" sz="1400" dirty="0">
                          <a:latin typeface="Arial" panose="020B0604020202020204" pitchFamily="34" charset="0"/>
                          <a:cs typeface="Arial" panose="020B0604020202020204" pitchFamily="34" charset="0"/>
                        </a:rPr>
                        <a:t>1C</a:t>
                      </a:r>
                    </a:p>
                  </a:txBody>
                  <a:tcPr anchor="ctr"/>
                </a:tc>
                <a:tc>
                  <a:txBody>
                    <a:bodyPr/>
                    <a:lstStyle/>
                    <a:p>
                      <a:pPr algn="ctr"/>
                      <a:r>
                        <a:rPr lang="en-US" sz="1400" dirty="0">
                          <a:latin typeface="Arial" panose="020B0604020202020204" pitchFamily="34" charset="0"/>
                          <a:cs typeface="Arial" panose="020B0604020202020204" pitchFamily="34" charset="0"/>
                        </a:rPr>
                        <a:t>22 v12</a:t>
                      </a:r>
                    </a:p>
                  </a:txBody>
                  <a:tcPr anchor="ctr"/>
                </a:tc>
                <a:tc>
                  <a:txBody>
                    <a:bodyPr/>
                    <a:lstStyle/>
                    <a:p>
                      <a:pPr algn="ctr"/>
                      <a:r>
                        <a:rPr lang="en-US" sz="1400" dirty="0">
                          <a:latin typeface="Arial" panose="020B0604020202020204" pitchFamily="34" charset="0"/>
                          <a:cs typeface="Arial" panose="020B0604020202020204" pitchFamily="34" charset="0"/>
                        </a:rPr>
                        <a:t>2%</a:t>
                      </a:r>
                    </a:p>
                  </a:txBody>
                  <a:tcPr anchor="ctr"/>
                </a:tc>
                <a:tc>
                  <a:txBody>
                    <a:bodyPr/>
                    <a:lstStyle/>
                    <a:p>
                      <a:pPr algn="ctr"/>
                      <a:r>
                        <a:rPr lang="it-IT" sz="1400" dirty="0">
                          <a:latin typeface="Arial" panose="020B0604020202020204" pitchFamily="34" charset="0"/>
                          <a:cs typeface="Arial" panose="020B0604020202020204" pitchFamily="34" charset="0"/>
                        </a:rPr>
                        <a:t>5A T&amp;B</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it-IT" sz="1400" dirty="0">
                          <a:latin typeface="Arial" panose="020B0604020202020204" pitchFamily="34" charset="0"/>
                          <a:cs typeface="Arial" panose="020B0604020202020204" pitchFamily="34" charset="0"/>
                        </a:rPr>
                        <a:t>No SO2</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64164">
                <a:tc>
                  <a:txBody>
                    <a:bodyPr/>
                    <a:lstStyle/>
                    <a:p>
                      <a:pPr algn="ctr"/>
                      <a:r>
                        <a:rPr lang="en-US" sz="1400" dirty="0">
                          <a:latin typeface="Arial" panose="020B0604020202020204" pitchFamily="34" charset="0"/>
                          <a:cs typeface="Arial" panose="020B0604020202020204" pitchFamily="34" charset="0"/>
                        </a:rPr>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25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400" dirty="0">
                          <a:latin typeface="Arial" panose="020B0604020202020204" pitchFamily="34" charset="0"/>
                          <a:cs typeface="Arial" panose="020B0604020202020204" pitchFamily="34" charset="0"/>
                        </a:rPr>
                        <a:t>5A T&amp;B</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400" dirty="0">
                          <a:latin typeface="Arial" panose="020B0604020202020204" pitchFamily="34" charset="0"/>
                          <a:cs typeface="Arial" panose="020B0604020202020204" pitchFamily="34" charset="0"/>
                        </a:rPr>
                        <a:t>No SO2</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264164">
                <a:tc>
                  <a:txBody>
                    <a:bodyPr/>
                    <a:lstStyle/>
                    <a:p>
                      <a:pPr algn="ctr"/>
                      <a:r>
                        <a:rPr lang="en-US" sz="1400" dirty="0">
                          <a:latin typeface="Arial" panose="020B0604020202020204" pitchFamily="34" charset="0"/>
                          <a:cs typeface="Arial" panose="020B0604020202020204" pitchFamily="34" charset="0"/>
                        </a:rPr>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22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SO2</a:t>
                      </a:r>
                      <a:endPar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3"/>
                  </a:ext>
                </a:extLst>
              </a:tr>
              <a:tr h="264164">
                <a:tc>
                  <a:txBody>
                    <a:bodyPr/>
                    <a:lstStyle/>
                    <a:p>
                      <a:pPr algn="ctr"/>
                      <a:r>
                        <a:rPr lang="en-US" sz="1400" dirty="0">
                          <a:latin typeface="Arial" panose="020B0604020202020204" pitchFamily="34" charset="0"/>
                          <a:cs typeface="Arial" panose="020B0604020202020204" pitchFamily="34" charset="0"/>
                        </a:rPr>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22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400" dirty="0">
                          <a:latin typeface="Arial" panose="020B0604020202020204" pitchFamily="34" charset="0"/>
                          <a:cs typeface="Arial" panose="020B0604020202020204" pitchFamily="34" charset="0"/>
                        </a:rPr>
                        <a:t>No SO2</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264164">
                <a:tc>
                  <a:txBody>
                    <a:bodyPr/>
                    <a:lstStyle/>
                    <a:p>
                      <a:pPr algn="ctr"/>
                      <a:r>
                        <a:rPr lang="en-US" sz="1400" dirty="0">
                          <a:latin typeface="Arial" panose="020B0604020202020204" pitchFamily="34" charset="0"/>
                          <a:cs typeface="Arial" panose="020B0604020202020204" pitchFamily="34" charset="0"/>
                        </a:rPr>
                        <a:t>5E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25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SO2</a:t>
                      </a:r>
                      <a:endPar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5"/>
                  </a:ext>
                </a:extLst>
              </a:tr>
              <a:tr h="264164">
                <a:tc>
                  <a:txBody>
                    <a:bodyPr/>
                    <a:lstStyle/>
                    <a:p>
                      <a:pPr algn="ctr"/>
                      <a:r>
                        <a:rPr lang="it-IT" sz="1400" dirty="0">
                          <a:latin typeface="Arial" panose="020B0604020202020204" pitchFamily="34" charset="0"/>
                          <a:cs typeface="Arial" panose="020B0604020202020204" pitchFamily="34" charset="0"/>
                        </a:rPr>
                        <a:t>6E</a:t>
                      </a:r>
                      <a:endParaRPr lang="en-US" sz="1400" dirty="0">
                        <a:latin typeface="Arial" panose="020B0604020202020204" pitchFamily="34" charset="0"/>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25 v12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2%</a:t>
                      </a:r>
                      <a:endPar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it-IT" sz="1400" dirty="0">
                          <a:latin typeface="Arial" panose="020B0604020202020204" pitchFamily="34" charset="0"/>
                          <a:cs typeface="Arial" panose="020B0604020202020204" pitchFamily="34" charset="0"/>
                        </a:rPr>
                        <a:t>No SO2</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88534641"/>
                  </a:ext>
                </a:extLst>
              </a:tr>
            </a:tbl>
          </a:graphicData>
        </a:graphic>
      </p:graphicFrame>
      <p:grpSp>
        <p:nvGrpSpPr>
          <p:cNvPr id="3" name="Group 2"/>
          <p:cNvGrpSpPr/>
          <p:nvPr/>
        </p:nvGrpSpPr>
        <p:grpSpPr>
          <a:xfrm>
            <a:off x="7315201" y="478464"/>
            <a:ext cx="4688957" cy="1822794"/>
            <a:chOff x="6815471" y="680483"/>
            <a:chExt cx="4688957" cy="1822794"/>
          </a:xfrm>
        </p:grpSpPr>
        <p:sp>
          <p:nvSpPr>
            <p:cNvPr id="2" name="Rectangle 1"/>
            <p:cNvSpPr/>
            <p:nvPr/>
          </p:nvSpPr>
          <p:spPr>
            <a:xfrm>
              <a:off x="6815471" y="680483"/>
              <a:ext cx="4688957" cy="30279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15471" y="1892595"/>
              <a:ext cx="4688957" cy="30279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15471" y="2200479"/>
              <a:ext cx="4688957" cy="30279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7517473" y="2392803"/>
            <a:ext cx="4720075" cy="369332"/>
          </a:xfrm>
          <a:prstGeom prst="rect">
            <a:avLst/>
          </a:prstGeom>
          <a:noFill/>
        </p:spPr>
        <p:txBody>
          <a:bodyPr wrap="none" rtlCol="0">
            <a:spAutoFit/>
          </a:bodyPr>
          <a:lstStyle/>
          <a:p>
            <a:r>
              <a:rPr lang="en-US" dirty="0"/>
              <a:t>Med. Window (100ms delay, 50C, 1k cycles)</a:t>
            </a:r>
          </a:p>
        </p:txBody>
      </p:sp>
      <p:sp>
        <p:nvSpPr>
          <p:cNvPr id="15" name="Oval 14"/>
          <p:cNvSpPr/>
          <p:nvPr/>
        </p:nvSpPr>
        <p:spPr>
          <a:xfrm>
            <a:off x="9803218" y="3912782"/>
            <a:ext cx="435935" cy="435935"/>
          </a:xfrm>
          <a:prstGeom prst="ellipse">
            <a:avLst/>
          </a:prstGeom>
          <a:noFill/>
          <a:ln w="28575">
            <a:solidFill>
              <a:srgbClr val="71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972800" y="3147238"/>
            <a:ext cx="435935" cy="435935"/>
          </a:xfrm>
          <a:prstGeom prst="ellipse">
            <a:avLst/>
          </a:prstGeom>
          <a:noFill/>
          <a:ln w="28575">
            <a:solidFill>
              <a:srgbClr val="71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353800" y="2901381"/>
            <a:ext cx="435935" cy="435935"/>
          </a:xfrm>
          <a:prstGeom prst="ellipse">
            <a:avLst/>
          </a:prstGeom>
          <a:noFill/>
          <a:ln w="28575">
            <a:solidFill>
              <a:srgbClr val="71C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877511" y="4395452"/>
            <a:ext cx="290801" cy="261610"/>
          </a:xfrm>
          <a:prstGeom prst="rect">
            <a:avLst/>
          </a:prstGeom>
          <a:solidFill>
            <a:srgbClr val="FFFF00"/>
          </a:solidFill>
        </p:spPr>
        <p:txBody>
          <a:bodyPr wrap="square" lIns="45720" rIns="45720" rtlCol="0">
            <a:spAutoFit/>
          </a:bodyPr>
          <a:lstStyle/>
          <a:p>
            <a:pPr algn="ctr"/>
            <a:r>
              <a:rPr lang="en-US" sz="1100" dirty="0"/>
              <a:t>1C</a:t>
            </a:r>
          </a:p>
        </p:txBody>
      </p:sp>
      <p:sp>
        <p:nvSpPr>
          <p:cNvPr id="21" name="TextBox 20"/>
          <p:cNvSpPr txBox="1"/>
          <p:nvPr/>
        </p:nvSpPr>
        <p:spPr>
          <a:xfrm>
            <a:off x="11045366" y="3627442"/>
            <a:ext cx="290801" cy="261610"/>
          </a:xfrm>
          <a:prstGeom prst="rect">
            <a:avLst/>
          </a:prstGeom>
          <a:solidFill>
            <a:srgbClr val="FFFF00"/>
          </a:solidFill>
        </p:spPr>
        <p:txBody>
          <a:bodyPr wrap="square" lIns="45720" rIns="45720" rtlCol="0">
            <a:spAutoFit/>
          </a:bodyPr>
          <a:lstStyle/>
          <a:p>
            <a:pPr algn="ctr"/>
            <a:r>
              <a:rPr lang="en-US" sz="1100" dirty="0"/>
              <a:t>5E</a:t>
            </a:r>
          </a:p>
        </p:txBody>
      </p:sp>
      <p:sp>
        <p:nvSpPr>
          <p:cNvPr id="22" name="TextBox 21"/>
          <p:cNvSpPr txBox="1"/>
          <p:nvPr/>
        </p:nvSpPr>
        <p:spPr>
          <a:xfrm>
            <a:off x="11446600" y="3385358"/>
            <a:ext cx="290801" cy="261610"/>
          </a:xfrm>
          <a:prstGeom prst="rect">
            <a:avLst/>
          </a:prstGeom>
          <a:solidFill>
            <a:srgbClr val="FFFF00"/>
          </a:solidFill>
        </p:spPr>
        <p:txBody>
          <a:bodyPr wrap="square" lIns="45720" rIns="45720" rtlCol="0">
            <a:spAutoFit/>
          </a:bodyPr>
          <a:lstStyle/>
          <a:p>
            <a:pPr algn="ctr"/>
            <a:r>
              <a:rPr lang="en-US" sz="1100" dirty="0"/>
              <a:t>6E</a:t>
            </a:r>
          </a:p>
        </p:txBody>
      </p:sp>
      <p:sp>
        <p:nvSpPr>
          <p:cNvPr id="23" name="Content Placeholder 4"/>
          <p:cNvSpPr txBox="1">
            <a:spLocks/>
          </p:cNvSpPr>
          <p:nvPr/>
        </p:nvSpPr>
        <p:spPr>
          <a:xfrm>
            <a:off x="838200" y="1020776"/>
            <a:ext cx="6487634" cy="4729163"/>
          </a:xfrm>
          <a:prstGeom prst="rect">
            <a:avLst/>
          </a:prstGeom>
        </p:spPr>
        <p:txBody>
          <a:bodyPr vert="horz" lIns="91440" tIns="45720" rIns="91440" bIns="45720" rtlCol="0">
            <a:noAutofit/>
          </a:bodyPr>
          <a:lstStyle>
            <a:lvl1pPr marL="22860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Two setups available:</a:t>
            </a:r>
          </a:p>
          <a:p>
            <a:pPr lvl="1"/>
            <a:r>
              <a:rPr lang="en-US" dirty="0"/>
              <a:t>50C setup: first measures done here, on group 1C and 6E</a:t>
            </a:r>
          </a:p>
          <a:p>
            <a:pPr lvl="1"/>
            <a:r>
              <a:rPr lang="en-US" dirty="0"/>
              <a:t>85C setup: new POR setup both for probe and WLR</a:t>
            </a:r>
          </a:p>
          <a:p>
            <a:r>
              <a:rPr lang="en-US" dirty="0"/>
              <a:t>Most of characterizations done with negative reading, to exploit max window</a:t>
            </a:r>
            <a:br>
              <a:rPr lang="en-US" dirty="0"/>
            </a:br>
            <a:r>
              <a:rPr lang="en-US" sz="2000" dirty="0"/>
              <a:t>(SET: Neg </a:t>
            </a:r>
            <a:r>
              <a:rPr lang="en-US" sz="2000" dirty="0" err="1"/>
              <a:t>pgm</a:t>
            </a:r>
            <a:r>
              <a:rPr lang="en-US" sz="2000" dirty="0"/>
              <a:t>; RESET: </a:t>
            </a:r>
            <a:r>
              <a:rPr lang="en-US" sz="2000" dirty="0" err="1"/>
              <a:t>Pos</a:t>
            </a:r>
            <a:r>
              <a:rPr lang="en-US" sz="2000" dirty="0"/>
              <a:t> </a:t>
            </a:r>
            <a:r>
              <a:rPr lang="en-US" sz="2000" dirty="0" err="1"/>
              <a:t>pgm</a:t>
            </a:r>
            <a:r>
              <a:rPr lang="en-US" sz="2000" dirty="0"/>
              <a:t>)</a:t>
            </a:r>
          </a:p>
          <a:p>
            <a:r>
              <a:rPr lang="en-US" dirty="0"/>
              <a:t>All seasoning/cycling done with alternating program polarities and symmetric currents</a:t>
            </a:r>
          </a:p>
          <a:p>
            <a:r>
              <a:rPr lang="en-US" dirty="0"/>
              <a:t>This first round all done on mid-ED cells (20k</a:t>
            </a:r>
            <a:r>
              <a:rPr lang="el-GR" dirty="0">
                <a:latin typeface="Arial" panose="020B0604020202020204" pitchFamily="34" charset="0"/>
                <a:cs typeface="Arial" panose="020B0604020202020204" pitchFamily="34" charset="0"/>
              </a:rPr>
              <a:t>Ω</a:t>
            </a:r>
            <a:r>
              <a:rPr lang="en-US" dirty="0">
                <a:latin typeface="Arial" panose="020B0604020202020204" pitchFamily="34" charset="0"/>
                <a:cs typeface="Arial" panose="020B0604020202020204" pitchFamily="34" charset="0"/>
              </a:rPr>
              <a:t> </a:t>
            </a:r>
            <a:r>
              <a:rPr lang="en-US" dirty="0"/>
              <a:t>access resistance)</a:t>
            </a:r>
          </a:p>
          <a:p>
            <a:r>
              <a:rPr lang="en-US" dirty="0"/>
              <a:t>Some PA, PW skew characterization done to identify best settings for following reliability chars</a:t>
            </a:r>
          </a:p>
        </p:txBody>
      </p:sp>
      <p:sp>
        <p:nvSpPr>
          <p:cNvPr id="4" name="TextBox 3"/>
          <p:cNvSpPr txBox="1"/>
          <p:nvPr/>
        </p:nvSpPr>
        <p:spPr>
          <a:xfrm>
            <a:off x="9839156" y="3113915"/>
            <a:ext cx="1133644" cy="369332"/>
          </a:xfrm>
          <a:prstGeom prst="rect">
            <a:avLst/>
          </a:prstGeom>
          <a:noFill/>
        </p:spPr>
        <p:txBody>
          <a:bodyPr wrap="none" rtlCol="0">
            <a:spAutoFit/>
          </a:bodyPr>
          <a:lstStyle/>
          <a:p>
            <a:r>
              <a:rPr lang="en-US" dirty="0">
                <a:solidFill>
                  <a:schemeClr val="accent1">
                    <a:lumMod val="60000"/>
                    <a:lumOff val="40000"/>
                  </a:schemeClr>
                </a:solidFill>
              </a:rPr>
              <a:t>Neg read</a:t>
            </a:r>
          </a:p>
        </p:txBody>
      </p:sp>
      <p:sp>
        <p:nvSpPr>
          <p:cNvPr id="24" name="Oval 23"/>
          <p:cNvSpPr/>
          <p:nvPr/>
        </p:nvSpPr>
        <p:spPr>
          <a:xfrm>
            <a:off x="9803217" y="4719780"/>
            <a:ext cx="435935" cy="4359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654028" y="5080688"/>
            <a:ext cx="1107996" cy="369332"/>
          </a:xfrm>
          <a:prstGeom prst="rect">
            <a:avLst/>
          </a:prstGeom>
          <a:noFill/>
        </p:spPr>
        <p:txBody>
          <a:bodyPr wrap="none" rtlCol="0">
            <a:spAutoFit/>
          </a:bodyPr>
          <a:lstStyle/>
          <a:p>
            <a:r>
              <a:rPr lang="en-US" dirty="0" err="1">
                <a:solidFill>
                  <a:srgbClr val="FF0000"/>
                </a:solidFill>
              </a:rPr>
              <a:t>Pos</a:t>
            </a:r>
            <a:r>
              <a:rPr lang="en-US" dirty="0">
                <a:solidFill>
                  <a:srgbClr val="FF0000"/>
                </a:solidFill>
              </a:rPr>
              <a:t> read</a:t>
            </a:r>
          </a:p>
        </p:txBody>
      </p:sp>
    </p:spTree>
    <p:extLst>
      <p:ext uri="{BB962C8B-B14F-4D97-AF65-F5344CB8AC3E}">
        <p14:creationId xmlns:p14="http://schemas.microsoft.com/office/powerpoint/2010/main" val="117376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reset Vth  evolution vs IPD</a:t>
            </a:r>
          </a:p>
        </p:txBody>
      </p:sp>
      <p:sp>
        <p:nvSpPr>
          <p:cNvPr id="3" name="Date Placeholder 2"/>
          <p:cNvSpPr>
            <a:spLocks noGrp="1"/>
          </p:cNvSpPr>
          <p:nvPr>
            <p:ph type="dt" sz="half" idx="10"/>
          </p:nvPr>
        </p:nvSpPr>
        <p:spPr/>
        <p:txBody>
          <a:bodyPr/>
          <a:lstStyle/>
          <a:p>
            <a:fld id="{B80A1F0D-9D48-4EDD-93BE-F8C473D06BE9}" type="datetime4">
              <a:rPr lang="en-US" smtClean="0"/>
              <a:t>January 8,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20</a:t>
            </a:fld>
            <a:endParaRPr lang="en-US"/>
          </a:p>
        </p:txBody>
      </p:sp>
      <p:pic>
        <p:nvPicPr>
          <p:cNvPr id="7" name="Picture 6"/>
          <p:cNvPicPr>
            <a:picLocks noChangeAspect="1"/>
          </p:cNvPicPr>
          <p:nvPr/>
        </p:nvPicPr>
        <p:blipFill rotWithShape="1">
          <a:blip r:embed="rId2"/>
          <a:srcRect l="1813" t="531" r="1649" b="1667"/>
          <a:stretch/>
        </p:blipFill>
        <p:spPr>
          <a:xfrm>
            <a:off x="369333" y="993914"/>
            <a:ext cx="6478102" cy="4435851"/>
          </a:xfrm>
          <a:prstGeom prst="rect">
            <a:avLst/>
          </a:prstGeom>
        </p:spPr>
      </p:pic>
      <p:grpSp>
        <p:nvGrpSpPr>
          <p:cNvPr id="8" name="Group 7"/>
          <p:cNvGrpSpPr/>
          <p:nvPr/>
        </p:nvGrpSpPr>
        <p:grpSpPr>
          <a:xfrm>
            <a:off x="8009553" y="4077921"/>
            <a:ext cx="3125172" cy="1932354"/>
            <a:chOff x="8590576" y="4726420"/>
            <a:chExt cx="3054155" cy="1865486"/>
          </a:xfrm>
          <a:solidFill>
            <a:schemeClr val="bg1"/>
          </a:solidFill>
        </p:grpSpPr>
        <p:cxnSp>
          <p:nvCxnSpPr>
            <p:cNvPr id="9" name="Straight Connector 8"/>
            <p:cNvCxnSpPr/>
            <p:nvPr/>
          </p:nvCxnSpPr>
          <p:spPr>
            <a:xfrm>
              <a:off x="8654679" y="5638422"/>
              <a:ext cx="54277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206974"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97452" y="5086128"/>
              <a:ext cx="48563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83090"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83090" y="5657467"/>
              <a:ext cx="74278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25872"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425873" y="6234521"/>
              <a:ext cx="457031"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901948"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82904" y="5657467"/>
              <a:ext cx="68560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683090"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901948"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56880" y="5039203"/>
              <a:ext cx="506026"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IPD</a:t>
              </a:r>
            </a:p>
          </p:txBody>
        </p:sp>
        <p:sp>
          <p:nvSpPr>
            <p:cNvPr id="21" name="TextBox 20"/>
            <p:cNvSpPr txBox="1"/>
            <p:nvPr/>
          </p:nvSpPr>
          <p:spPr>
            <a:xfrm>
              <a:off x="10970723" y="5021613"/>
              <a:ext cx="506026"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IPD</a:t>
              </a:r>
            </a:p>
          </p:txBody>
        </p:sp>
        <p:sp>
          <p:nvSpPr>
            <p:cNvPr id="22" name="TextBox 21"/>
            <p:cNvSpPr txBox="1"/>
            <p:nvPr/>
          </p:nvSpPr>
          <p:spPr>
            <a:xfrm>
              <a:off x="8590576" y="4726420"/>
              <a:ext cx="1352790"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Reset (+40uA)</a:t>
              </a:r>
            </a:p>
          </p:txBody>
        </p:sp>
        <p:sp>
          <p:nvSpPr>
            <p:cNvPr id="23" name="TextBox 22"/>
            <p:cNvSpPr txBox="1"/>
            <p:nvPr/>
          </p:nvSpPr>
          <p:spPr>
            <a:xfrm>
              <a:off x="10152038" y="6263742"/>
              <a:ext cx="1121301" cy="328164"/>
            </a:xfrm>
            <a:prstGeom prst="rect">
              <a:avLst/>
            </a:prstGeom>
            <a:grpFill/>
          </p:spPr>
          <p:txBody>
            <a:bodyPr wrap="none" rtlCol="0">
              <a:spAutoFit/>
            </a:bodyPr>
            <a:lstStyle/>
            <a:p>
              <a:r>
                <a:rPr lang="en-US" sz="1100" dirty="0">
                  <a:latin typeface="Segoe UI" panose="020B0502040204020203" pitchFamily="34" charset="0"/>
                  <a:cs typeface="Segoe UI" panose="020B0502040204020203" pitchFamily="34" charset="0"/>
                </a:rPr>
                <a:t>Set (-40uA)</a:t>
              </a:r>
            </a:p>
          </p:txBody>
        </p:sp>
      </p:grpSp>
      <p:sp>
        <p:nvSpPr>
          <p:cNvPr id="27" name="TextBox 26"/>
          <p:cNvSpPr txBox="1"/>
          <p:nvPr/>
        </p:nvSpPr>
        <p:spPr>
          <a:xfrm>
            <a:off x="2955282" y="5380409"/>
            <a:ext cx="115653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Cycles [#]</a:t>
            </a:r>
          </a:p>
        </p:txBody>
      </p:sp>
      <p:sp>
        <p:nvSpPr>
          <p:cNvPr id="28" name="TextBox 27"/>
          <p:cNvSpPr txBox="1"/>
          <p:nvPr/>
        </p:nvSpPr>
        <p:spPr>
          <a:xfrm rot="16200000">
            <a:off x="-354103" y="2837234"/>
            <a:ext cx="107753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Vth [mV]</a:t>
            </a:r>
          </a:p>
        </p:txBody>
      </p:sp>
      <p:cxnSp>
        <p:nvCxnSpPr>
          <p:cNvPr id="30" name="Straight Arrow Connector 29"/>
          <p:cNvCxnSpPr/>
          <p:nvPr/>
        </p:nvCxnSpPr>
        <p:spPr>
          <a:xfrm>
            <a:off x="8640284" y="5114925"/>
            <a:ext cx="4871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30540" y="5228451"/>
            <a:ext cx="503664"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40ns</a:t>
            </a:r>
          </a:p>
        </p:txBody>
      </p:sp>
      <p:cxnSp>
        <p:nvCxnSpPr>
          <p:cNvPr id="32" name="Straight Arrow Connector 31"/>
          <p:cNvCxnSpPr/>
          <p:nvPr/>
        </p:nvCxnSpPr>
        <p:spPr>
          <a:xfrm>
            <a:off x="9887524" y="5429765"/>
            <a:ext cx="4871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891527" y="5114167"/>
            <a:ext cx="503664" cy="276999"/>
          </a:xfrm>
          <a:prstGeom prst="rect">
            <a:avLst/>
          </a:prstGeom>
          <a:noFill/>
        </p:spPr>
        <p:txBody>
          <a:bodyPr wrap="none" rtlCol="0">
            <a:spAutoFit/>
          </a:bodyPr>
          <a:lstStyle/>
          <a:p>
            <a:r>
              <a:rPr lang="en-US" sz="1200" dirty="0">
                <a:latin typeface="Segoe UI" panose="020B0502040204020203" pitchFamily="34" charset="0"/>
                <a:cs typeface="Segoe UI" panose="020B0502040204020203" pitchFamily="34" charset="0"/>
              </a:rPr>
              <a:t>40ns</a:t>
            </a:r>
          </a:p>
        </p:txBody>
      </p:sp>
      <p:pic>
        <p:nvPicPr>
          <p:cNvPr id="34" name="Picture 33"/>
          <p:cNvPicPr>
            <a:picLocks noChangeAspect="1"/>
          </p:cNvPicPr>
          <p:nvPr/>
        </p:nvPicPr>
        <p:blipFill>
          <a:blip r:embed="rId3"/>
          <a:stretch>
            <a:fillRect/>
          </a:stretch>
        </p:blipFill>
        <p:spPr>
          <a:xfrm>
            <a:off x="7025785" y="50208"/>
            <a:ext cx="5076825" cy="2971386"/>
          </a:xfrm>
          <a:prstGeom prst="rect">
            <a:avLst/>
          </a:prstGeom>
        </p:spPr>
      </p:pic>
      <p:sp>
        <p:nvSpPr>
          <p:cNvPr id="6" name="TextBox 5"/>
          <p:cNvSpPr txBox="1"/>
          <p:nvPr/>
        </p:nvSpPr>
        <p:spPr>
          <a:xfrm>
            <a:off x="1187356" y="2778599"/>
            <a:ext cx="4925387" cy="646331"/>
          </a:xfrm>
          <a:prstGeom prst="rect">
            <a:avLst/>
          </a:prstGeom>
          <a:noFill/>
        </p:spPr>
        <p:txBody>
          <a:bodyPr wrap="none" rtlCol="0">
            <a:spAutoFit/>
          </a:bodyPr>
          <a:lstStyle/>
          <a:p>
            <a:r>
              <a:rPr lang="en-US" dirty="0"/>
              <a:t>200ns Write to read delay (pre drift evolution): </a:t>
            </a:r>
          </a:p>
          <a:p>
            <a:r>
              <a:rPr lang="en-US" dirty="0"/>
              <a:t>Typical bathtub shape</a:t>
            </a:r>
          </a:p>
        </p:txBody>
      </p:sp>
      <p:sp>
        <p:nvSpPr>
          <p:cNvPr id="35" name="TextBox 34"/>
          <p:cNvSpPr txBox="1"/>
          <p:nvPr/>
        </p:nvSpPr>
        <p:spPr>
          <a:xfrm>
            <a:off x="838199" y="1687313"/>
            <a:ext cx="427320" cy="400110"/>
          </a:xfrm>
          <a:prstGeom prst="rect">
            <a:avLst/>
          </a:prstGeom>
          <a:solidFill>
            <a:srgbClr val="FFFF00"/>
          </a:solidFill>
        </p:spPr>
        <p:txBody>
          <a:bodyPr wrap="square" lIns="45720" rIns="45720" rtlCol="0">
            <a:spAutoFit/>
          </a:bodyPr>
          <a:lstStyle/>
          <a:p>
            <a:pPr algn="ctr"/>
            <a:r>
              <a:rPr lang="en-US" sz="2000" b="1" dirty="0"/>
              <a:t>1C</a:t>
            </a:r>
          </a:p>
        </p:txBody>
      </p:sp>
    </p:spTree>
    <p:extLst>
      <p:ext uri="{BB962C8B-B14F-4D97-AF65-F5344CB8AC3E}">
        <p14:creationId xmlns:p14="http://schemas.microsoft.com/office/powerpoint/2010/main" val="2020983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88329" cy="628788"/>
          </a:xfrm>
        </p:spPr>
        <p:txBody>
          <a:bodyPr/>
          <a:lstStyle/>
          <a:p>
            <a:r>
              <a:rPr lang="en-US" dirty="0"/>
              <a:t>Bathtub / window evolution vs IPD (200ns write to read delay)</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21</a:t>
            </a:fld>
            <a:endParaRPr lang="en-US"/>
          </a:p>
        </p:txBody>
      </p:sp>
      <p:pic>
        <p:nvPicPr>
          <p:cNvPr id="7" name="Picture 6"/>
          <p:cNvPicPr>
            <a:picLocks noChangeAspect="1"/>
          </p:cNvPicPr>
          <p:nvPr/>
        </p:nvPicPr>
        <p:blipFill>
          <a:blip r:embed="rId2"/>
          <a:stretch>
            <a:fillRect/>
          </a:stretch>
        </p:blipFill>
        <p:spPr>
          <a:xfrm>
            <a:off x="5852160" y="3550920"/>
            <a:ext cx="6339840" cy="3307080"/>
          </a:xfrm>
          <a:prstGeom prst="rect">
            <a:avLst/>
          </a:prstGeom>
        </p:spPr>
      </p:pic>
      <p:pic>
        <p:nvPicPr>
          <p:cNvPr id="9" name="Picture 8"/>
          <p:cNvPicPr>
            <a:picLocks noChangeAspect="1"/>
          </p:cNvPicPr>
          <p:nvPr/>
        </p:nvPicPr>
        <p:blipFill>
          <a:blip r:embed="rId3"/>
          <a:stretch>
            <a:fillRect/>
          </a:stretch>
        </p:blipFill>
        <p:spPr>
          <a:xfrm>
            <a:off x="664536" y="1256371"/>
            <a:ext cx="5683046" cy="3292132"/>
          </a:xfrm>
          <a:prstGeom prst="rect">
            <a:avLst/>
          </a:prstGeom>
        </p:spPr>
      </p:pic>
      <p:sp>
        <p:nvSpPr>
          <p:cNvPr id="10" name="TextBox 9"/>
          <p:cNvSpPr txBox="1"/>
          <p:nvPr/>
        </p:nvSpPr>
        <p:spPr>
          <a:xfrm>
            <a:off x="6597446" y="1917290"/>
            <a:ext cx="5083277"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Set/ reset Vth evolution depend on IPD but window is not affected</a:t>
            </a:r>
          </a:p>
        </p:txBody>
      </p:sp>
      <p:sp>
        <p:nvSpPr>
          <p:cNvPr id="11" name="TextBox 10"/>
          <p:cNvSpPr txBox="1"/>
          <p:nvPr/>
        </p:nvSpPr>
        <p:spPr>
          <a:xfrm>
            <a:off x="2618086" y="4548504"/>
            <a:ext cx="115653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Cycles [#]</a:t>
            </a:r>
          </a:p>
        </p:txBody>
      </p:sp>
      <p:sp>
        <p:nvSpPr>
          <p:cNvPr id="12" name="TextBox 11"/>
          <p:cNvSpPr txBox="1"/>
          <p:nvPr/>
        </p:nvSpPr>
        <p:spPr>
          <a:xfrm rot="16200000">
            <a:off x="-357058" y="2378955"/>
            <a:ext cx="167385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Delta Vth [mV]</a:t>
            </a:r>
          </a:p>
        </p:txBody>
      </p:sp>
    </p:spTree>
    <p:extLst>
      <p:ext uri="{BB962C8B-B14F-4D97-AF65-F5344CB8AC3E}">
        <p14:creationId xmlns:p14="http://schemas.microsoft.com/office/powerpoint/2010/main" val="361578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Bathtub evolution vs drift time</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22</a:t>
            </a:fld>
            <a:endParaRPr lang="en-US"/>
          </a:p>
        </p:txBody>
      </p:sp>
      <p:pic>
        <p:nvPicPr>
          <p:cNvPr id="6" name="Picture 5"/>
          <p:cNvPicPr>
            <a:picLocks noChangeAspect="1"/>
          </p:cNvPicPr>
          <p:nvPr/>
        </p:nvPicPr>
        <p:blipFill>
          <a:blip r:embed="rId2"/>
          <a:stretch>
            <a:fillRect/>
          </a:stretch>
        </p:blipFill>
        <p:spPr>
          <a:xfrm>
            <a:off x="1384749" y="1195611"/>
            <a:ext cx="8827333" cy="4684078"/>
          </a:xfrm>
          <a:prstGeom prst="rect">
            <a:avLst/>
          </a:prstGeom>
        </p:spPr>
      </p:pic>
      <p:sp>
        <p:nvSpPr>
          <p:cNvPr id="7" name="TextBox 6"/>
          <p:cNvSpPr txBox="1"/>
          <p:nvPr/>
        </p:nvSpPr>
        <p:spPr>
          <a:xfrm>
            <a:off x="6656439" y="2231923"/>
            <a:ext cx="4946611" cy="369332"/>
          </a:xfrm>
          <a:prstGeom prst="rect">
            <a:avLst/>
          </a:prstGeom>
          <a:noFill/>
        </p:spPr>
        <p:txBody>
          <a:bodyPr wrap="none" rtlCol="0">
            <a:spAutoFit/>
          </a:bodyPr>
          <a:lstStyle/>
          <a:p>
            <a:r>
              <a:rPr lang="en-US" dirty="0"/>
              <a:t>Turnaround anticipated only for long drift time?</a:t>
            </a:r>
          </a:p>
        </p:txBody>
      </p:sp>
      <p:cxnSp>
        <p:nvCxnSpPr>
          <p:cNvPr id="9" name="Straight Arrow Connector 8"/>
          <p:cNvCxnSpPr/>
          <p:nvPr/>
        </p:nvCxnSpPr>
        <p:spPr>
          <a:xfrm flipH="1" flipV="1">
            <a:off x="6096000" y="2416589"/>
            <a:ext cx="1238865" cy="710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98294" y="1326176"/>
            <a:ext cx="427320" cy="400110"/>
          </a:xfrm>
          <a:prstGeom prst="rect">
            <a:avLst/>
          </a:prstGeom>
          <a:solidFill>
            <a:srgbClr val="FFFF00"/>
          </a:solidFill>
        </p:spPr>
        <p:txBody>
          <a:bodyPr wrap="square" lIns="45720" rIns="45720" rtlCol="0">
            <a:spAutoFit/>
          </a:bodyPr>
          <a:lstStyle/>
          <a:p>
            <a:pPr algn="ctr"/>
            <a:r>
              <a:rPr lang="en-US" sz="2000" b="1" dirty="0"/>
              <a:t>1C</a:t>
            </a:r>
          </a:p>
        </p:txBody>
      </p:sp>
    </p:spTree>
    <p:extLst>
      <p:ext uri="{BB962C8B-B14F-4D97-AF65-F5344CB8AC3E}">
        <p14:creationId xmlns:p14="http://schemas.microsoft.com/office/powerpoint/2010/main" val="307598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on endurance</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23</a:t>
            </a:fld>
            <a:endParaRPr lang="en-US"/>
          </a:p>
        </p:txBody>
      </p:sp>
      <p:sp>
        <p:nvSpPr>
          <p:cNvPr id="6" name="TextBox 5"/>
          <p:cNvSpPr txBox="1"/>
          <p:nvPr/>
        </p:nvSpPr>
        <p:spPr>
          <a:xfrm>
            <a:off x="838199" y="1456190"/>
            <a:ext cx="10626214"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dirty="0"/>
              <a:t>Cycling endurance (open limited) is spike driven when prog current is below 40uA (cell internal resistance / tile capacitance/ spike mitigation are possible knobs )</a:t>
            </a:r>
          </a:p>
          <a:p>
            <a:pPr marL="342900" indent="-342900">
              <a:buFont typeface="Wingdings" panose="05000000000000000000" pitchFamily="2" charset="2"/>
              <a:buChar char="§"/>
            </a:pPr>
            <a:r>
              <a:rPr lang="en-US" sz="2400" dirty="0"/>
              <a:t>Read endurance is not open limited (less spike) but show Vth shift (clamp current / process modulated ) , low Vth tails (process related?) and low window tails (imprinting ?). Need to check alternative read </a:t>
            </a:r>
            <a:r>
              <a:rPr lang="en-US" sz="2400" dirty="0" err="1"/>
              <a:t>algos</a:t>
            </a:r>
            <a:r>
              <a:rPr lang="en-US" sz="2400" dirty="0"/>
              <a:t>, with larger spike inhibition and lowering static current, no setback needed</a:t>
            </a:r>
          </a:p>
          <a:p>
            <a:pPr marL="342900" indent="-342900">
              <a:buFont typeface="Wingdings" panose="05000000000000000000" pitchFamily="2" charset="2"/>
              <a:buChar char="§"/>
            </a:pPr>
            <a:r>
              <a:rPr lang="en-US" sz="2400" dirty="0"/>
              <a:t>Vth shift during cycling does not correlate with opens (probably process dependent) but is modulated by cycling IPD and drift before readout. In any case no window closure but need to track optimal </a:t>
            </a:r>
            <a:r>
              <a:rPr lang="en-US" sz="2400" dirty="0" err="1"/>
              <a:t>Vdm</a:t>
            </a:r>
            <a:r>
              <a:rPr lang="en-US" sz="2400" dirty="0"/>
              <a:t>. Need to check same signal without lamina</a:t>
            </a:r>
          </a:p>
        </p:txBody>
      </p:sp>
    </p:spTree>
    <p:extLst>
      <p:ext uri="{BB962C8B-B14F-4D97-AF65-F5344CB8AC3E}">
        <p14:creationId xmlns:p14="http://schemas.microsoft.com/office/powerpoint/2010/main" val="275474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Reset read disturb</a:t>
            </a:r>
            <a:br>
              <a:rPr lang="en-US" dirty="0"/>
            </a:br>
            <a:r>
              <a:rPr lang="en-US" dirty="0"/>
              <a:t>	</a:t>
            </a:r>
            <a:r>
              <a:rPr lang="en-US" sz="4400" dirty="0"/>
              <a:t>- BER collection and RWB impact</a:t>
            </a:r>
            <a:br>
              <a:rPr lang="en-US" sz="4400" dirty="0"/>
            </a:br>
            <a:r>
              <a:rPr lang="en-US" sz="4400" dirty="0"/>
              <a:t>	- Distribution shape extraction</a:t>
            </a:r>
            <a:br>
              <a:rPr lang="en-US" sz="4400" dirty="0"/>
            </a:br>
            <a:br>
              <a:rPr lang="en-US" sz="4400" dirty="0"/>
            </a:br>
            <a:r>
              <a:rPr lang="en-US" sz="4400" dirty="0"/>
              <a:t>	   </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24</a:t>
            </a:fld>
            <a:endParaRPr lang="en-US" dirty="0"/>
          </a:p>
        </p:txBody>
      </p:sp>
    </p:spTree>
    <p:extLst>
      <p:ext uri="{BB962C8B-B14F-4D97-AF65-F5344CB8AC3E}">
        <p14:creationId xmlns:p14="http://schemas.microsoft.com/office/powerpoint/2010/main" val="59695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 on reset RBER  (32k </a:t>
            </a:r>
            <a:r>
              <a:rPr lang="en-US" dirty="0" err="1"/>
              <a:t>precycled</a:t>
            </a:r>
            <a:r>
              <a:rPr lang="en-US" dirty="0"/>
              <a:t> samples)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25</a:t>
            </a:fld>
            <a:endParaRPr lang="en-US"/>
          </a:p>
        </p:txBody>
      </p:sp>
      <p:pic>
        <p:nvPicPr>
          <p:cNvPr id="6" name="Picture 5"/>
          <p:cNvPicPr>
            <a:picLocks noChangeAspect="1"/>
          </p:cNvPicPr>
          <p:nvPr/>
        </p:nvPicPr>
        <p:blipFill rotWithShape="1">
          <a:blip r:embed="rId2"/>
          <a:srcRect l="1877" t="2011" r="792" b="2404"/>
          <a:stretch/>
        </p:blipFill>
        <p:spPr>
          <a:xfrm>
            <a:off x="545881" y="993914"/>
            <a:ext cx="5117500" cy="3925094"/>
          </a:xfrm>
          <a:prstGeom prst="rect">
            <a:avLst/>
          </a:prstGeom>
        </p:spPr>
      </p:pic>
      <p:pic>
        <p:nvPicPr>
          <p:cNvPr id="8" name="Picture 7"/>
          <p:cNvPicPr>
            <a:picLocks noChangeAspect="1"/>
          </p:cNvPicPr>
          <p:nvPr/>
        </p:nvPicPr>
        <p:blipFill rotWithShape="1">
          <a:blip r:embed="rId3"/>
          <a:srcRect l="1446" t="2011" r="1527" b="2404"/>
          <a:stretch/>
        </p:blipFill>
        <p:spPr>
          <a:xfrm>
            <a:off x="6172009" y="993913"/>
            <a:ext cx="5105591" cy="3925095"/>
          </a:xfrm>
          <a:prstGeom prst="rect">
            <a:avLst/>
          </a:prstGeom>
        </p:spPr>
      </p:pic>
      <p:sp>
        <p:nvSpPr>
          <p:cNvPr id="10" name="TextBox 9"/>
          <p:cNvSpPr txBox="1"/>
          <p:nvPr/>
        </p:nvSpPr>
        <p:spPr>
          <a:xfrm>
            <a:off x="545881" y="1196686"/>
            <a:ext cx="427320" cy="400110"/>
          </a:xfrm>
          <a:prstGeom prst="rect">
            <a:avLst/>
          </a:prstGeom>
          <a:solidFill>
            <a:srgbClr val="FFFF00"/>
          </a:solidFill>
        </p:spPr>
        <p:txBody>
          <a:bodyPr wrap="square" lIns="45720" rIns="45720" rtlCol="0">
            <a:spAutoFit/>
          </a:bodyPr>
          <a:lstStyle/>
          <a:p>
            <a:pPr algn="ctr"/>
            <a:r>
              <a:rPr lang="en-US" sz="2000" b="1" dirty="0"/>
              <a:t>1C</a:t>
            </a:r>
          </a:p>
        </p:txBody>
      </p:sp>
      <p:sp>
        <p:nvSpPr>
          <p:cNvPr id="11" name="TextBox 10"/>
          <p:cNvSpPr txBox="1"/>
          <p:nvPr/>
        </p:nvSpPr>
        <p:spPr>
          <a:xfrm>
            <a:off x="6197384" y="1179667"/>
            <a:ext cx="427320" cy="400110"/>
          </a:xfrm>
          <a:prstGeom prst="rect">
            <a:avLst/>
          </a:prstGeom>
          <a:solidFill>
            <a:srgbClr val="FFFF00"/>
          </a:solidFill>
        </p:spPr>
        <p:txBody>
          <a:bodyPr wrap="square" lIns="45720" rIns="45720" rtlCol="0">
            <a:spAutoFit/>
          </a:bodyPr>
          <a:lstStyle/>
          <a:p>
            <a:pPr algn="ctr"/>
            <a:r>
              <a:rPr lang="en-US" sz="2000" b="1" dirty="0"/>
              <a:t>6E</a:t>
            </a:r>
          </a:p>
        </p:txBody>
      </p:sp>
      <p:sp>
        <p:nvSpPr>
          <p:cNvPr id="9" name="TextBox 8"/>
          <p:cNvSpPr txBox="1"/>
          <p:nvPr/>
        </p:nvSpPr>
        <p:spPr>
          <a:xfrm>
            <a:off x="93291" y="4919008"/>
            <a:ext cx="5786399" cy="1938992"/>
          </a:xfrm>
          <a:prstGeom prst="rect">
            <a:avLst/>
          </a:prstGeom>
          <a:solidFill>
            <a:schemeClr val="bg1"/>
          </a:solidFill>
        </p:spPr>
        <p:txBody>
          <a:bodyPr wrap="square" rtlCol="0">
            <a:spAutoFit/>
          </a:bodyPr>
          <a:lstStyle/>
          <a:p>
            <a:r>
              <a:rPr lang="en-US" sz="1200" u="sng" dirty="0"/>
              <a:t>Measure details:</a:t>
            </a:r>
          </a:p>
          <a:p>
            <a:endParaRPr lang="en-US" sz="1200" dirty="0"/>
          </a:p>
          <a:p>
            <a:r>
              <a:rPr lang="en-US" sz="1200" dirty="0"/>
              <a:t>for each </a:t>
            </a:r>
            <a:r>
              <a:rPr lang="en-US" sz="1200" dirty="0" err="1"/>
              <a:t>Vdm</a:t>
            </a:r>
            <a:r>
              <a:rPr lang="en-US" sz="1200" dirty="0"/>
              <a:t>:</a:t>
            </a:r>
          </a:p>
          <a:p>
            <a:pPr marL="742950" lvl="1" indent="-285750">
              <a:buFont typeface="Courier New" panose="02070309020205020404" pitchFamily="49" charset="0"/>
              <a:buChar char="o"/>
            </a:pPr>
            <a:r>
              <a:rPr lang="en-US" sz="1200" dirty="0"/>
              <a:t>Reset placement</a:t>
            </a:r>
          </a:p>
          <a:p>
            <a:pPr marL="742950" lvl="1" indent="-285750">
              <a:buFont typeface="Courier New" panose="02070309020205020404" pitchFamily="49" charset="0"/>
              <a:buChar char="o"/>
            </a:pPr>
            <a:r>
              <a:rPr lang="en-US" sz="1200" dirty="0"/>
              <a:t>RBER of reference @</a:t>
            </a:r>
            <a:r>
              <a:rPr lang="en-US" sz="1200" dirty="0" err="1"/>
              <a:t>Vdm</a:t>
            </a:r>
            <a:r>
              <a:rPr lang="en-US" sz="1200" dirty="0"/>
              <a:t> (reset @1s drift)</a:t>
            </a:r>
          </a:p>
          <a:p>
            <a:pPr marL="742950" lvl="1" indent="-285750">
              <a:buFont typeface="Courier New" panose="02070309020205020404" pitchFamily="49" charset="0"/>
              <a:buChar char="o"/>
            </a:pPr>
            <a:r>
              <a:rPr lang="en-US" sz="1200" dirty="0"/>
              <a:t>Reset placement</a:t>
            </a:r>
          </a:p>
          <a:p>
            <a:pPr marL="742950" lvl="1" indent="-285750">
              <a:buFont typeface="Courier New" panose="02070309020205020404" pitchFamily="49" charset="0"/>
              <a:buChar char="o"/>
            </a:pPr>
            <a:r>
              <a:rPr lang="en-US" sz="1200" dirty="0"/>
              <a:t>Read Disturb cycles @</a:t>
            </a:r>
            <a:r>
              <a:rPr lang="en-US" sz="1200" dirty="0" err="1"/>
              <a:t>Vdm</a:t>
            </a:r>
            <a:endParaRPr lang="en-US" sz="1200" dirty="0"/>
          </a:p>
          <a:p>
            <a:pPr marL="742950" lvl="1" indent="-285750">
              <a:buFont typeface="Courier New" panose="02070309020205020404" pitchFamily="49" charset="0"/>
              <a:buChar char="o"/>
            </a:pPr>
            <a:r>
              <a:rPr lang="en-US" sz="1200" dirty="0"/>
              <a:t>RBER of disturbed array @</a:t>
            </a:r>
            <a:r>
              <a:rPr lang="en-US" sz="1200" dirty="0" err="1"/>
              <a:t>Vdm</a:t>
            </a:r>
            <a:endParaRPr lang="en-US" sz="1200" dirty="0"/>
          </a:p>
          <a:p>
            <a:pPr lvl="1"/>
            <a:endParaRPr lang="en-US" sz="1200" dirty="0"/>
          </a:p>
          <a:p>
            <a:pPr marL="742950" lvl="1" indent="-285750">
              <a:buFont typeface="Courier New" panose="02070309020205020404" pitchFamily="49" charset="0"/>
              <a:buChar char="o"/>
            </a:pPr>
            <a:endParaRPr lang="en-US" sz="1200" dirty="0"/>
          </a:p>
        </p:txBody>
      </p:sp>
    </p:spTree>
    <p:extLst>
      <p:ext uri="{BB962C8B-B14F-4D97-AF65-F5344CB8AC3E}">
        <p14:creationId xmlns:p14="http://schemas.microsoft.com/office/powerpoint/2010/main" val="1366086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Vdm</a:t>
            </a:r>
            <a:r>
              <a:rPr lang="en-US" dirty="0"/>
              <a:t> Margin extraction method</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26</a:t>
            </a:fld>
            <a:endParaRPr lang="en-US"/>
          </a:p>
        </p:txBody>
      </p:sp>
      <p:sp>
        <p:nvSpPr>
          <p:cNvPr id="10" name="TextBox 9"/>
          <p:cNvSpPr txBox="1"/>
          <p:nvPr/>
        </p:nvSpPr>
        <p:spPr>
          <a:xfrm>
            <a:off x="838199" y="961396"/>
            <a:ext cx="4350489" cy="923330"/>
          </a:xfrm>
          <a:prstGeom prst="rect">
            <a:avLst/>
          </a:prstGeom>
          <a:noFill/>
        </p:spPr>
        <p:txBody>
          <a:bodyPr wrap="square" rtlCol="0">
            <a:spAutoFit/>
          </a:bodyPr>
          <a:lstStyle/>
          <a:p>
            <a:r>
              <a:rPr lang="en-US" dirty="0"/>
              <a:t>Margin of </a:t>
            </a:r>
            <a:r>
              <a:rPr lang="en-US" dirty="0" err="1"/>
              <a:t>Vdm</a:t>
            </a:r>
            <a:r>
              <a:rPr lang="en-US" dirty="0"/>
              <a:t> vs E3 @-3.54 sigma, that we have to take to accommodate a given number of consecutive read cycles</a:t>
            </a:r>
          </a:p>
        </p:txBody>
      </p:sp>
      <p:pic>
        <p:nvPicPr>
          <p:cNvPr id="14" name="Picture 13"/>
          <p:cNvPicPr>
            <a:picLocks noChangeAspect="1"/>
          </p:cNvPicPr>
          <p:nvPr/>
        </p:nvPicPr>
        <p:blipFill>
          <a:blip r:embed="rId2"/>
          <a:stretch>
            <a:fillRect/>
          </a:stretch>
        </p:blipFill>
        <p:spPr>
          <a:xfrm>
            <a:off x="2380389" y="1979242"/>
            <a:ext cx="7160895" cy="4797889"/>
          </a:xfrm>
          <a:prstGeom prst="rect">
            <a:avLst/>
          </a:prstGeom>
        </p:spPr>
      </p:pic>
      <p:sp>
        <p:nvSpPr>
          <p:cNvPr id="15" name="TextBox 14"/>
          <p:cNvSpPr txBox="1"/>
          <p:nvPr/>
        </p:nvSpPr>
        <p:spPr>
          <a:xfrm>
            <a:off x="3178585" y="2146593"/>
            <a:ext cx="57740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85C</a:t>
            </a:r>
          </a:p>
        </p:txBody>
      </p:sp>
    </p:spTree>
    <p:extLst>
      <p:ext uri="{BB962C8B-B14F-4D97-AF65-F5344CB8AC3E}">
        <p14:creationId xmlns:p14="http://schemas.microsoft.com/office/powerpoint/2010/main" val="2709978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Read disturb: slow vs fast IPD on POR (margin for 3.54sigma)</a:t>
            </a:r>
          </a:p>
        </p:txBody>
      </p:sp>
      <p:sp>
        <p:nvSpPr>
          <p:cNvPr id="3" name="Date Placeholder 2"/>
          <p:cNvSpPr>
            <a:spLocks noGrp="1"/>
          </p:cNvSpPr>
          <p:nvPr>
            <p:ph type="dt" sz="half" idx="10"/>
          </p:nvPr>
        </p:nvSpPr>
        <p:spPr>
          <a:xfrm>
            <a:off x="4231984" y="6304740"/>
            <a:ext cx="2635781" cy="287225"/>
          </a:xfrm>
        </p:spPr>
        <p:txBody>
          <a:bodyPr/>
          <a:lstStyle/>
          <a:p>
            <a:fld id="{B80A1F0D-9D48-4EDD-93BE-F8C473D06BE9}" type="datetime4">
              <a:rPr lang="en-US" smtClean="0"/>
              <a:t>January 8,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27</a:t>
            </a:fld>
            <a:endParaRPr lang="en-US"/>
          </a:p>
        </p:txBody>
      </p:sp>
      <p:pic>
        <p:nvPicPr>
          <p:cNvPr id="8" name="Picture 7"/>
          <p:cNvPicPr>
            <a:picLocks noChangeAspect="1"/>
          </p:cNvPicPr>
          <p:nvPr/>
        </p:nvPicPr>
        <p:blipFill rotWithShape="1">
          <a:blip r:embed="rId2"/>
          <a:srcRect l="1422" t="1879" r="841" b="3320"/>
          <a:stretch/>
        </p:blipFill>
        <p:spPr>
          <a:xfrm>
            <a:off x="112295" y="2548528"/>
            <a:ext cx="5766318" cy="3581754"/>
          </a:xfrm>
          <a:prstGeom prst="rect">
            <a:avLst/>
          </a:prstGeom>
        </p:spPr>
      </p:pic>
      <p:pic>
        <p:nvPicPr>
          <p:cNvPr id="9" name="Picture 8"/>
          <p:cNvPicPr>
            <a:picLocks noChangeAspect="1"/>
          </p:cNvPicPr>
          <p:nvPr/>
        </p:nvPicPr>
        <p:blipFill rotWithShape="1">
          <a:blip r:embed="rId3"/>
          <a:srcRect l="1860" t="1477" r="1266" b="3479"/>
          <a:stretch/>
        </p:blipFill>
        <p:spPr>
          <a:xfrm>
            <a:off x="5878614" y="2243078"/>
            <a:ext cx="5799036" cy="3549046"/>
          </a:xfrm>
          <a:prstGeom prst="rect">
            <a:avLst/>
          </a:prstGeom>
        </p:spPr>
      </p:pic>
      <p:sp>
        <p:nvSpPr>
          <p:cNvPr id="11" name="TextBox 10"/>
          <p:cNvSpPr txBox="1"/>
          <p:nvPr/>
        </p:nvSpPr>
        <p:spPr>
          <a:xfrm>
            <a:off x="6749498" y="3389090"/>
            <a:ext cx="2007446"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Split 1C (POR), fast IPD</a:t>
            </a:r>
          </a:p>
          <a:p>
            <a:r>
              <a:rPr lang="en-US" dirty="0">
                <a:latin typeface="Segoe UI" panose="020B0502040204020203" pitchFamily="34" charset="0"/>
                <a:cs typeface="Segoe UI" panose="020B0502040204020203" pitchFamily="34" charset="0"/>
              </a:rPr>
              <a:t>Tested @ 85C</a:t>
            </a:r>
          </a:p>
        </p:txBody>
      </p:sp>
      <p:sp>
        <p:nvSpPr>
          <p:cNvPr id="12" name="TextBox 11"/>
          <p:cNvSpPr txBox="1"/>
          <p:nvPr/>
        </p:nvSpPr>
        <p:spPr>
          <a:xfrm>
            <a:off x="895136" y="2990834"/>
            <a:ext cx="2168515"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Slow IPD (135us), Split 1 and 6 tested @ 50C</a:t>
            </a:r>
          </a:p>
        </p:txBody>
      </p:sp>
      <p:grpSp>
        <p:nvGrpSpPr>
          <p:cNvPr id="42" name="Group 41"/>
          <p:cNvGrpSpPr/>
          <p:nvPr/>
        </p:nvGrpSpPr>
        <p:grpSpPr>
          <a:xfrm>
            <a:off x="691772" y="995623"/>
            <a:ext cx="4773227" cy="1350295"/>
            <a:chOff x="806208" y="4901219"/>
            <a:chExt cx="4773227" cy="1350295"/>
          </a:xfrm>
        </p:grpSpPr>
        <p:sp>
          <p:nvSpPr>
            <p:cNvPr id="6" name="Rectangle 5"/>
            <p:cNvSpPr/>
            <p:nvPr/>
          </p:nvSpPr>
          <p:spPr>
            <a:xfrm>
              <a:off x="830424" y="5309111"/>
              <a:ext cx="358296" cy="662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7" name="TextBox 6"/>
            <p:cNvSpPr txBox="1"/>
            <p:nvPr/>
          </p:nvSpPr>
          <p:spPr>
            <a:xfrm>
              <a:off x="806208" y="4901219"/>
              <a:ext cx="32252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a:t>
              </a:r>
            </a:p>
          </p:txBody>
        </p:sp>
        <p:cxnSp>
          <p:nvCxnSpPr>
            <p:cNvPr id="13" name="Straight Arrow Connector 12"/>
            <p:cNvCxnSpPr/>
            <p:nvPr/>
          </p:nvCxnSpPr>
          <p:spPr>
            <a:xfrm>
              <a:off x="1188720" y="5948265"/>
              <a:ext cx="111594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p:cNvSpPr/>
            <p:nvPr/>
          </p:nvSpPr>
          <p:spPr>
            <a:xfrm>
              <a:off x="2397967" y="5924943"/>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5" name="Rectangle: Rounded Corners 14"/>
            <p:cNvSpPr/>
            <p:nvPr/>
          </p:nvSpPr>
          <p:spPr>
            <a:xfrm>
              <a:off x="2709608" y="5924943"/>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Rectangle: Rounded Corners 15"/>
            <p:cNvSpPr/>
            <p:nvPr/>
          </p:nvSpPr>
          <p:spPr>
            <a:xfrm>
              <a:off x="3021249" y="5924943"/>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7" name="TextBox 16"/>
            <p:cNvSpPr txBox="1"/>
            <p:nvPr/>
          </p:nvSpPr>
          <p:spPr>
            <a:xfrm>
              <a:off x="2088537" y="4995938"/>
              <a:ext cx="1888917"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Read disturb slow, 135us IPD</a:t>
              </a:r>
            </a:p>
          </p:txBody>
        </p:sp>
        <p:sp>
          <p:nvSpPr>
            <p:cNvPr id="18" name="TextBox 17"/>
            <p:cNvSpPr txBox="1"/>
            <p:nvPr/>
          </p:nvSpPr>
          <p:spPr>
            <a:xfrm>
              <a:off x="1555950" y="5578933"/>
              <a:ext cx="58221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2.5s</a:t>
              </a:r>
            </a:p>
          </p:txBody>
        </p:sp>
        <p:cxnSp>
          <p:nvCxnSpPr>
            <p:cNvPr id="19" name="Straight Arrow Connector 18"/>
            <p:cNvCxnSpPr/>
            <p:nvPr/>
          </p:nvCxnSpPr>
          <p:spPr>
            <a:xfrm>
              <a:off x="3281888" y="5937379"/>
              <a:ext cx="111594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18002" y="5637936"/>
              <a:ext cx="58221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2.5s</a:t>
              </a:r>
            </a:p>
          </p:txBody>
        </p:sp>
        <p:sp>
          <p:nvSpPr>
            <p:cNvPr id="21" name="TextBox 20"/>
            <p:cNvSpPr txBox="1"/>
            <p:nvPr/>
          </p:nvSpPr>
          <p:spPr>
            <a:xfrm>
              <a:off x="4397829" y="5622082"/>
              <a:ext cx="1181606" cy="584775"/>
            </a:xfrm>
            <a:prstGeom prst="rect">
              <a:avLst/>
            </a:prstGeom>
            <a:noFill/>
          </p:spPr>
          <p:txBody>
            <a:bodyPr wrap="none" rtlCol="0">
              <a:spAutoFit/>
            </a:bodyPr>
            <a:lstStyle/>
            <a:p>
              <a:r>
                <a:rPr lang="en-US" sz="1600" dirty="0" err="1">
                  <a:latin typeface="Segoe UI" panose="020B0502040204020203" pitchFamily="34" charset="0"/>
                  <a:cs typeface="Segoe UI" panose="020B0502040204020203" pitchFamily="34" charset="0"/>
                </a:rPr>
                <a:t>ReadOut</a:t>
              </a:r>
              <a:r>
                <a:rPr lang="en-US" sz="1600" dirty="0">
                  <a:latin typeface="Segoe UI" panose="020B0502040204020203" pitchFamily="34" charset="0"/>
                  <a:cs typeface="Segoe UI" panose="020B0502040204020203" pitchFamily="34" charset="0"/>
                </a:rPr>
                <a:t> </a:t>
              </a:r>
            </a:p>
            <a:p>
              <a:r>
                <a:rPr lang="en-US" sz="1600" dirty="0">
                  <a:latin typeface="Segoe UI" panose="020B0502040204020203" pitchFamily="34" charset="0"/>
                  <a:cs typeface="Segoe UI" panose="020B0502040204020203" pitchFamily="34" charset="0"/>
                </a:rPr>
                <a:t>single </a:t>
              </a:r>
              <a:r>
                <a:rPr lang="en-US" sz="1600" dirty="0" err="1">
                  <a:latin typeface="Segoe UI" panose="020B0502040204020203" pitchFamily="34" charset="0"/>
                  <a:cs typeface="Segoe UI" panose="020B0502040204020203" pitchFamily="34" charset="0"/>
                </a:rPr>
                <a:t>Vdm</a:t>
              </a:r>
              <a:endParaRPr lang="en-US" sz="1600" dirty="0">
                <a:latin typeface="Segoe UI" panose="020B0502040204020203" pitchFamily="34" charset="0"/>
                <a:cs typeface="Segoe UI" panose="020B0502040204020203" pitchFamily="34" charset="0"/>
              </a:endParaRPr>
            </a:p>
          </p:txBody>
        </p:sp>
      </p:grpSp>
      <p:grpSp>
        <p:nvGrpSpPr>
          <p:cNvPr id="43" name="Group 42"/>
          <p:cNvGrpSpPr/>
          <p:nvPr/>
        </p:nvGrpSpPr>
        <p:grpSpPr>
          <a:xfrm>
            <a:off x="6505664" y="1021329"/>
            <a:ext cx="4364104" cy="1248965"/>
            <a:chOff x="857641" y="5086524"/>
            <a:chExt cx="4364104" cy="1248965"/>
          </a:xfrm>
        </p:grpSpPr>
        <p:sp>
          <p:nvSpPr>
            <p:cNvPr id="44" name="Rectangle 43"/>
            <p:cNvSpPr/>
            <p:nvPr/>
          </p:nvSpPr>
          <p:spPr>
            <a:xfrm>
              <a:off x="877079" y="5393085"/>
              <a:ext cx="358296" cy="662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45" name="TextBox 44"/>
            <p:cNvSpPr txBox="1"/>
            <p:nvPr/>
          </p:nvSpPr>
          <p:spPr>
            <a:xfrm>
              <a:off x="857641" y="5086524"/>
              <a:ext cx="32252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a:t>
              </a:r>
            </a:p>
          </p:txBody>
        </p:sp>
        <p:cxnSp>
          <p:nvCxnSpPr>
            <p:cNvPr id="46" name="Straight Arrow Connector 45"/>
            <p:cNvCxnSpPr/>
            <p:nvPr/>
          </p:nvCxnSpPr>
          <p:spPr>
            <a:xfrm>
              <a:off x="1380326" y="6008739"/>
              <a:ext cx="770896" cy="71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Rounded Corners 46"/>
            <p:cNvSpPr/>
            <p:nvPr/>
          </p:nvSpPr>
          <p:spPr>
            <a:xfrm>
              <a:off x="2360643" y="6008918"/>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48" name="Rectangle: Rounded Corners 47"/>
            <p:cNvSpPr/>
            <p:nvPr/>
          </p:nvSpPr>
          <p:spPr>
            <a:xfrm>
              <a:off x="2672284" y="6008918"/>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49" name="Rectangle: Rounded Corners 48"/>
            <p:cNvSpPr/>
            <p:nvPr/>
          </p:nvSpPr>
          <p:spPr>
            <a:xfrm>
              <a:off x="2983925" y="6008918"/>
              <a:ext cx="177282" cy="32657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50" name="TextBox 49"/>
            <p:cNvSpPr txBox="1"/>
            <p:nvPr/>
          </p:nvSpPr>
          <p:spPr>
            <a:xfrm>
              <a:off x="2129321" y="5095558"/>
              <a:ext cx="1623527"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Read disturb fast, 1us IPD</a:t>
              </a:r>
            </a:p>
          </p:txBody>
        </p:sp>
        <p:sp>
          <p:nvSpPr>
            <p:cNvPr id="51" name="TextBox 50"/>
            <p:cNvSpPr txBox="1"/>
            <p:nvPr/>
          </p:nvSpPr>
          <p:spPr>
            <a:xfrm>
              <a:off x="1392364" y="5623394"/>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1us</a:t>
              </a:r>
            </a:p>
          </p:txBody>
        </p:sp>
        <p:sp>
          <p:nvSpPr>
            <p:cNvPr id="53" name="TextBox 52"/>
            <p:cNvSpPr txBox="1"/>
            <p:nvPr/>
          </p:nvSpPr>
          <p:spPr>
            <a:xfrm>
              <a:off x="3308697" y="5672908"/>
              <a:ext cx="5373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1us</a:t>
              </a:r>
            </a:p>
          </p:txBody>
        </p:sp>
        <p:sp>
          <p:nvSpPr>
            <p:cNvPr id="54" name="TextBox 53"/>
            <p:cNvSpPr txBox="1"/>
            <p:nvPr/>
          </p:nvSpPr>
          <p:spPr>
            <a:xfrm>
              <a:off x="4040139" y="5731116"/>
              <a:ext cx="1181606" cy="584775"/>
            </a:xfrm>
            <a:prstGeom prst="rect">
              <a:avLst/>
            </a:prstGeom>
            <a:noFill/>
          </p:spPr>
          <p:txBody>
            <a:bodyPr wrap="none" rtlCol="0">
              <a:spAutoFit/>
            </a:bodyPr>
            <a:lstStyle/>
            <a:p>
              <a:r>
                <a:rPr lang="en-US" sz="1600" dirty="0" err="1">
                  <a:latin typeface="Segoe UI" panose="020B0502040204020203" pitchFamily="34" charset="0"/>
                  <a:cs typeface="Segoe UI" panose="020B0502040204020203" pitchFamily="34" charset="0"/>
                </a:rPr>
                <a:t>ReadOut</a:t>
              </a:r>
              <a:r>
                <a:rPr lang="en-US" sz="1600" dirty="0">
                  <a:latin typeface="Segoe UI" panose="020B0502040204020203" pitchFamily="34" charset="0"/>
                  <a:cs typeface="Segoe UI" panose="020B0502040204020203" pitchFamily="34" charset="0"/>
                </a:rPr>
                <a:t> </a:t>
              </a:r>
            </a:p>
            <a:p>
              <a:r>
                <a:rPr lang="en-US" sz="1600" dirty="0">
                  <a:latin typeface="Segoe UI" panose="020B0502040204020203" pitchFamily="34" charset="0"/>
                  <a:cs typeface="Segoe UI" panose="020B0502040204020203" pitchFamily="34" charset="0"/>
                </a:rPr>
                <a:t>single </a:t>
              </a:r>
              <a:r>
                <a:rPr lang="en-US" sz="1600" dirty="0" err="1">
                  <a:latin typeface="Segoe UI" panose="020B0502040204020203" pitchFamily="34" charset="0"/>
                  <a:cs typeface="Segoe UI" panose="020B0502040204020203" pitchFamily="34" charset="0"/>
                </a:rPr>
                <a:t>Vdm</a:t>
              </a:r>
              <a:endParaRPr lang="en-US" sz="1600" dirty="0">
                <a:latin typeface="Segoe UI" panose="020B0502040204020203" pitchFamily="34" charset="0"/>
                <a:cs typeface="Segoe UI" panose="020B0502040204020203" pitchFamily="34" charset="0"/>
              </a:endParaRPr>
            </a:p>
          </p:txBody>
        </p:sp>
      </p:grpSp>
      <p:cxnSp>
        <p:nvCxnSpPr>
          <p:cNvPr id="58" name="Straight Arrow Connector 57"/>
          <p:cNvCxnSpPr/>
          <p:nvPr/>
        </p:nvCxnSpPr>
        <p:spPr>
          <a:xfrm>
            <a:off x="8954944" y="1950735"/>
            <a:ext cx="63589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223272" y="4590661"/>
            <a:ext cx="731672" cy="4292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5" name="Oval 24"/>
          <p:cNvSpPr/>
          <p:nvPr/>
        </p:nvSpPr>
        <p:spPr>
          <a:xfrm>
            <a:off x="8429625" y="4590661"/>
            <a:ext cx="327319" cy="32423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cxnSp>
        <p:nvCxnSpPr>
          <p:cNvPr id="27" name="Straight Arrow Connector 26"/>
          <p:cNvCxnSpPr/>
          <p:nvPr/>
        </p:nvCxnSpPr>
        <p:spPr>
          <a:xfrm flipH="1">
            <a:off x="8223273" y="4914900"/>
            <a:ext cx="31164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287475" y="5846749"/>
            <a:ext cx="2568922" cy="461665"/>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Drift @ 85C can help in reducing margin required at low cycle counts</a:t>
            </a:r>
          </a:p>
        </p:txBody>
      </p:sp>
      <p:sp>
        <p:nvSpPr>
          <p:cNvPr id="30" name="TextBox 29"/>
          <p:cNvSpPr txBox="1"/>
          <p:nvPr/>
        </p:nvSpPr>
        <p:spPr>
          <a:xfrm>
            <a:off x="9182977" y="4650537"/>
            <a:ext cx="222426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Steepness increased</a:t>
            </a:r>
          </a:p>
        </p:txBody>
      </p:sp>
      <p:sp>
        <p:nvSpPr>
          <p:cNvPr id="52" name="Oval 51"/>
          <p:cNvSpPr/>
          <p:nvPr/>
        </p:nvSpPr>
        <p:spPr>
          <a:xfrm>
            <a:off x="9856396" y="2897825"/>
            <a:ext cx="327319" cy="32231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55" name="TextBox 54"/>
          <p:cNvSpPr txBox="1"/>
          <p:nvPr/>
        </p:nvSpPr>
        <p:spPr>
          <a:xfrm>
            <a:off x="10183715" y="2563161"/>
            <a:ext cx="1750845" cy="461665"/>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Drift impact reduces at high cycle counts</a:t>
            </a:r>
          </a:p>
        </p:txBody>
      </p:sp>
      <p:cxnSp>
        <p:nvCxnSpPr>
          <p:cNvPr id="41" name="Straight Arrow Connector 40"/>
          <p:cNvCxnSpPr/>
          <p:nvPr/>
        </p:nvCxnSpPr>
        <p:spPr>
          <a:xfrm>
            <a:off x="8122381" y="1858003"/>
            <a:ext cx="2567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36845" y="1562597"/>
            <a:ext cx="458780" cy="307777"/>
          </a:xfrm>
          <a:prstGeom prst="rect">
            <a:avLst/>
          </a:prstGeom>
          <a:noFill/>
        </p:spPr>
        <p:txBody>
          <a:bodyPr wrap="none" rtlCol="0">
            <a:spAutoFit/>
          </a:bodyPr>
          <a:lstStyle/>
          <a:p>
            <a:r>
              <a:rPr lang="en-US" sz="1400" dirty="0">
                <a:latin typeface="Segoe UI" panose="020B0502040204020203" pitchFamily="34" charset="0"/>
                <a:cs typeface="Segoe UI" panose="020B0502040204020203" pitchFamily="34" charset="0"/>
              </a:rPr>
              <a:t>1us</a:t>
            </a:r>
          </a:p>
        </p:txBody>
      </p:sp>
      <p:sp>
        <p:nvSpPr>
          <p:cNvPr id="57" name="TextBox 56"/>
          <p:cNvSpPr txBox="1"/>
          <p:nvPr/>
        </p:nvSpPr>
        <p:spPr>
          <a:xfrm>
            <a:off x="2240065" y="1650531"/>
            <a:ext cx="651140" cy="307777"/>
          </a:xfrm>
          <a:prstGeom prst="rect">
            <a:avLst/>
          </a:prstGeom>
          <a:noFill/>
        </p:spPr>
        <p:txBody>
          <a:bodyPr wrap="none" rtlCol="0">
            <a:spAutoFit/>
          </a:bodyPr>
          <a:lstStyle/>
          <a:p>
            <a:r>
              <a:rPr lang="en-US" sz="1400" dirty="0">
                <a:latin typeface="Segoe UI" panose="020B0502040204020203" pitchFamily="34" charset="0"/>
                <a:cs typeface="Segoe UI" panose="020B0502040204020203" pitchFamily="34" charset="0"/>
              </a:rPr>
              <a:t>135us</a:t>
            </a:r>
          </a:p>
        </p:txBody>
      </p:sp>
      <p:cxnSp>
        <p:nvCxnSpPr>
          <p:cNvPr id="59" name="Straight Arrow Connector 58"/>
          <p:cNvCxnSpPr/>
          <p:nvPr/>
        </p:nvCxnSpPr>
        <p:spPr>
          <a:xfrm>
            <a:off x="2372172" y="1964387"/>
            <a:ext cx="2567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898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034885" y="1090400"/>
            <a:ext cx="5923186" cy="5340558"/>
            <a:chOff x="1319530" y="1074871"/>
            <a:chExt cx="9014460" cy="5288280"/>
          </a:xfrm>
        </p:grpSpPr>
        <p:pic>
          <p:nvPicPr>
            <p:cNvPr id="23" name="Picture 22"/>
            <p:cNvPicPr>
              <a:picLocks noChangeAspect="1"/>
            </p:cNvPicPr>
            <p:nvPr/>
          </p:nvPicPr>
          <p:blipFill>
            <a:blip r:embed="rId2"/>
            <a:stretch>
              <a:fillRect/>
            </a:stretch>
          </p:blipFill>
          <p:spPr>
            <a:xfrm>
              <a:off x="1319530" y="1074871"/>
              <a:ext cx="9014460" cy="5288280"/>
            </a:xfrm>
            <a:prstGeom prst="rect">
              <a:avLst/>
            </a:prstGeom>
          </p:spPr>
        </p:pic>
        <p:cxnSp>
          <p:nvCxnSpPr>
            <p:cNvPr id="26" name="Straight Connector 25"/>
            <p:cNvCxnSpPr/>
            <p:nvPr/>
          </p:nvCxnSpPr>
          <p:spPr>
            <a:xfrm flipV="1">
              <a:off x="2982595" y="2200275"/>
              <a:ext cx="0" cy="3619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982595" y="5543837"/>
              <a:ext cx="1322705" cy="132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49868" y="5107543"/>
              <a:ext cx="90120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200mV</a:t>
              </a:r>
            </a:p>
          </p:txBody>
        </p:sp>
      </p:grpSp>
      <p:grpSp>
        <p:nvGrpSpPr>
          <p:cNvPr id="8" name="Group 7"/>
          <p:cNvGrpSpPr/>
          <p:nvPr/>
        </p:nvGrpSpPr>
        <p:grpSpPr>
          <a:xfrm>
            <a:off x="68826" y="1090400"/>
            <a:ext cx="6189702" cy="5340558"/>
            <a:chOff x="0" y="999782"/>
            <a:chExt cx="9022080" cy="5295900"/>
          </a:xfrm>
        </p:grpSpPr>
        <p:pic>
          <p:nvPicPr>
            <p:cNvPr id="11" name="Picture 10"/>
            <p:cNvPicPr>
              <a:picLocks noChangeAspect="1"/>
            </p:cNvPicPr>
            <p:nvPr/>
          </p:nvPicPr>
          <p:blipFill>
            <a:blip r:embed="rId3"/>
            <a:stretch>
              <a:fillRect/>
            </a:stretch>
          </p:blipFill>
          <p:spPr>
            <a:xfrm>
              <a:off x="0" y="999782"/>
              <a:ext cx="9022080" cy="5295900"/>
            </a:xfrm>
            <a:prstGeom prst="rect">
              <a:avLst/>
            </a:prstGeom>
          </p:spPr>
        </p:pic>
        <p:cxnSp>
          <p:nvCxnSpPr>
            <p:cNvPr id="14" name="Straight Arrow Connector 13"/>
            <p:cNvCxnSpPr/>
            <p:nvPr/>
          </p:nvCxnSpPr>
          <p:spPr>
            <a:xfrm flipH="1">
              <a:off x="3158096" y="5467936"/>
              <a:ext cx="1964535" cy="9525"/>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58096" y="3239086"/>
              <a:ext cx="0" cy="24860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34192" y="2806769"/>
              <a:ext cx="647806" cy="369332"/>
            </a:xfrm>
            <a:prstGeom prst="rect">
              <a:avLst/>
            </a:prstGeom>
            <a:noFill/>
          </p:spPr>
          <p:txBody>
            <a:bodyPr wrap="none" rtlCol="0">
              <a:spAutoFit/>
            </a:bodyPr>
            <a:lstStyle/>
            <a:p>
              <a:r>
                <a:rPr lang="en-US" dirty="0" err="1">
                  <a:latin typeface="Segoe UI" panose="020B0502040204020203" pitchFamily="34" charset="0"/>
                  <a:cs typeface="Segoe UI" panose="020B0502040204020203" pitchFamily="34" charset="0"/>
                </a:rPr>
                <a:t>Vdm</a:t>
              </a:r>
              <a:endParaRPr lang="en-US" dirty="0">
                <a:latin typeface="Segoe UI" panose="020B0502040204020203" pitchFamily="34" charset="0"/>
                <a:cs typeface="Segoe UI" panose="020B0502040204020203" pitchFamily="34" charset="0"/>
              </a:endParaRPr>
            </a:p>
          </p:txBody>
        </p:sp>
      </p:grpSp>
      <p:sp>
        <p:nvSpPr>
          <p:cNvPr id="2" name="Title 1"/>
          <p:cNvSpPr>
            <a:spLocks noGrp="1"/>
          </p:cNvSpPr>
          <p:nvPr>
            <p:ph type="title"/>
          </p:nvPr>
        </p:nvSpPr>
        <p:spPr/>
        <p:txBody>
          <a:bodyPr/>
          <a:lstStyle/>
          <a:p>
            <a:r>
              <a:rPr lang="en-US" dirty="0"/>
              <a:t>Margin check @ 85C: distribution shape (slow read disturb)</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28</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12,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20" name="TextBox 19"/>
          <p:cNvSpPr txBox="1"/>
          <p:nvPr/>
        </p:nvSpPr>
        <p:spPr>
          <a:xfrm>
            <a:off x="622938" y="1065796"/>
            <a:ext cx="5033765"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400mV is the required margin after drift for 16k reads </a:t>
            </a:r>
          </a:p>
        </p:txBody>
      </p:sp>
      <p:cxnSp>
        <p:nvCxnSpPr>
          <p:cNvPr id="24" name="Straight Arrow Connector 23"/>
          <p:cNvCxnSpPr/>
          <p:nvPr/>
        </p:nvCxnSpPr>
        <p:spPr>
          <a:xfrm>
            <a:off x="10514874" y="2777924"/>
            <a:ext cx="523875" cy="8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0206165" y="3685237"/>
            <a:ext cx="145764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Bias rotation</a:t>
            </a:r>
          </a:p>
        </p:txBody>
      </p:sp>
      <p:sp>
        <p:nvSpPr>
          <p:cNvPr id="29" name="TextBox 28"/>
          <p:cNvSpPr txBox="1"/>
          <p:nvPr/>
        </p:nvSpPr>
        <p:spPr>
          <a:xfrm>
            <a:off x="6649679" y="1060002"/>
            <a:ext cx="5033765"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200mV is the required margin after drift for 1k reads </a:t>
            </a:r>
          </a:p>
        </p:txBody>
      </p:sp>
      <p:sp>
        <p:nvSpPr>
          <p:cNvPr id="22" name="TextBox 21"/>
          <p:cNvSpPr txBox="1"/>
          <p:nvPr/>
        </p:nvSpPr>
        <p:spPr>
          <a:xfrm>
            <a:off x="2613289" y="5210947"/>
            <a:ext cx="90120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400mV</a:t>
            </a:r>
          </a:p>
        </p:txBody>
      </p:sp>
    </p:spTree>
    <p:extLst>
      <p:ext uri="{BB962C8B-B14F-4D97-AF65-F5344CB8AC3E}">
        <p14:creationId xmlns:p14="http://schemas.microsoft.com/office/powerpoint/2010/main" val="2203280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model program</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29</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12,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8" name="TextBox 7"/>
          <p:cNvSpPr txBox="1"/>
          <p:nvPr/>
        </p:nvSpPr>
        <p:spPr>
          <a:xfrm>
            <a:off x="96123" y="1691148"/>
            <a:ext cx="7731284" cy="1200329"/>
          </a:xfrm>
          <a:prstGeom prst="rect">
            <a:avLst/>
          </a:prstGeom>
          <a:noFill/>
        </p:spPr>
        <p:txBody>
          <a:bodyPr wrap="none" rtlCol="0">
            <a:spAutoFit/>
          </a:bodyPr>
          <a:lstStyle/>
          <a:p>
            <a:r>
              <a:rPr lang="en-US" u="sng" dirty="0"/>
              <a:t>Energy spent during single program </a:t>
            </a:r>
            <a:r>
              <a:rPr lang="en-US" dirty="0"/>
              <a:t>: </a:t>
            </a:r>
          </a:p>
          <a:p>
            <a:pPr marL="285750" indent="-285750">
              <a:buFont typeface="Arial" panose="020B0604020202020204" pitchFamily="34" charset="0"/>
              <a:buChar char="•"/>
            </a:pPr>
            <a:r>
              <a:rPr lang="en-US" dirty="0"/>
              <a:t>44ns x 40uA x 2V = 1.76 </a:t>
            </a:r>
            <a:r>
              <a:rPr lang="en-US" dirty="0" err="1"/>
              <a:t>pJ</a:t>
            </a:r>
            <a:endParaRPr lang="en-US" dirty="0"/>
          </a:p>
          <a:p>
            <a:pPr marL="285750" indent="-285750">
              <a:buFont typeface="Arial" panose="020B0604020202020204" pitchFamily="34" charset="0"/>
              <a:buChar char="•"/>
            </a:pPr>
            <a:r>
              <a:rPr lang="en-US" dirty="0"/>
              <a:t>No big current dependence (see first slides)</a:t>
            </a:r>
            <a:r>
              <a:rPr lang="en-US" dirty="0">
                <a:sym typeface="Wingdings" panose="05000000000000000000" pitchFamily="2" charset="2"/>
              </a:rPr>
              <a:t> No strong T acceleration</a:t>
            </a:r>
          </a:p>
          <a:p>
            <a:pPr marL="285750" indent="-285750">
              <a:buFont typeface="Arial" panose="020B0604020202020204" pitchFamily="34" charset="0"/>
              <a:buChar char="•"/>
            </a:pPr>
            <a:endParaRPr lang="en-US" dirty="0"/>
          </a:p>
        </p:txBody>
      </p:sp>
      <p:pic>
        <p:nvPicPr>
          <p:cNvPr id="9" name="Picture 8"/>
          <p:cNvPicPr>
            <a:picLocks noChangeAspect="1"/>
          </p:cNvPicPr>
          <p:nvPr/>
        </p:nvPicPr>
        <p:blipFill>
          <a:blip r:embed="rId2"/>
          <a:stretch>
            <a:fillRect/>
          </a:stretch>
        </p:blipFill>
        <p:spPr>
          <a:xfrm>
            <a:off x="7842755" y="1170646"/>
            <a:ext cx="4242299" cy="2772697"/>
          </a:xfrm>
          <a:prstGeom prst="rect">
            <a:avLst/>
          </a:prstGeom>
        </p:spPr>
      </p:pic>
      <p:sp>
        <p:nvSpPr>
          <p:cNvPr id="10" name="TextBox 9"/>
          <p:cNvSpPr txBox="1"/>
          <p:nvPr/>
        </p:nvSpPr>
        <p:spPr>
          <a:xfrm>
            <a:off x="9288055" y="1367982"/>
            <a:ext cx="2018501" cy="646331"/>
          </a:xfrm>
          <a:prstGeom prst="rect">
            <a:avLst/>
          </a:prstGeom>
          <a:noFill/>
        </p:spPr>
        <p:txBody>
          <a:bodyPr wrap="none" rtlCol="0">
            <a:spAutoFit/>
          </a:bodyPr>
          <a:lstStyle/>
          <a:p>
            <a:r>
              <a:rPr lang="en-US" dirty="0"/>
              <a:t>ON-IV on SD only</a:t>
            </a:r>
          </a:p>
          <a:p>
            <a:r>
              <a:rPr lang="en-US" dirty="0"/>
              <a:t> (Luca C.)</a:t>
            </a:r>
          </a:p>
        </p:txBody>
      </p:sp>
      <p:sp>
        <p:nvSpPr>
          <p:cNvPr id="12" name="TextBox 11"/>
          <p:cNvSpPr txBox="1"/>
          <p:nvPr/>
        </p:nvSpPr>
        <p:spPr>
          <a:xfrm>
            <a:off x="182659" y="4020344"/>
            <a:ext cx="7280229" cy="2308324"/>
          </a:xfrm>
          <a:prstGeom prst="rect">
            <a:avLst/>
          </a:prstGeom>
          <a:noFill/>
        </p:spPr>
        <p:txBody>
          <a:bodyPr wrap="square" rtlCol="0">
            <a:spAutoFit/>
          </a:bodyPr>
          <a:lstStyle/>
          <a:p>
            <a:r>
              <a:rPr lang="en-US" u="sng" dirty="0"/>
              <a:t>Energy spent during sub-threshold soft program (read disturb)</a:t>
            </a:r>
            <a:r>
              <a:rPr lang="en-US" dirty="0"/>
              <a:t>: </a:t>
            </a:r>
          </a:p>
          <a:p>
            <a:pPr marL="285750" indent="-285750">
              <a:buFont typeface="Arial" panose="020B0604020202020204" pitchFamily="34" charset="0"/>
              <a:buChar char="•"/>
            </a:pPr>
            <a:r>
              <a:rPr lang="en-US" dirty="0"/>
              <a:t>44ns x 0.5uA (</a:t>
            </a:r>
            <a:r>
              <a:rPr lang="en-US" dirty="0" err="1"/>
              <a:t>Ith</a:t>
            </a:r>
            <a:r>
              <a:rPr lang="en-US" dirty="0"/>
              <a:t>) x 5V (E3 VDM) = 0.11 </a:t>
            </a:r>
            <a:r>
              <a:rPr lang="en-US" dirty="0" err="1"/>
              <a:t>pJ</a:t>
            </a:r>
            <a:endParaRPr lang="en-US" dirty="0"/>
          </a:p>
          <a:p>
            <a:pPr marL="285750" indent="-285750">
              <a:buFont typeface="Arial" panose="020B0604020202020204" pitchFamily="34" charset="0"/>
              <a:buChar char="•"/>
            </a:pPr>
            <a:r>
              <a:rPr lang="en-US" dirty="0"/>
              <a:t>No big T dependence of read disturb</a:t>
            </a:r>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15 read cycles close to Vth (</a:t>
            </a:r>
            <a:r>
              <a:rPr lang="en-US" dirty="0" err="1">
                <a:sym typeface="Wingdings" panose="05000000000000000000" pitchFamily="2" charset="2"/>
              </a:rPr>
              <a:t>Vdm</a:t>
            </a:r>
            <a:r>
              <a:rPr lang="en-US" dirty="0">
                <a:sym typeface="Wingdings" panose="05000000000000000000" pitchFamily="2" charset="2"/>
              </a:rPr>
              <a:t> margin zero) deliver the same energy of program</a:t>
            </a:r>
          </a:p>
          <a:p>
            <a:pPr marL="285750" indent="-285750">
              <a:buFont typeface="Arial" panose="020B0604020202020204" pitchFamily="34" charset="0"/>
              <a:buChar char="•"/>
            </a:pPr>
            <a:r>
              <a:rPr lang="en-US" dirty="0">
                <a:sym typeface="Wingdings" panose="05000000000000000000" pitchFamily="2" charset="2"/>
              </a:rPr>
              <a:t>Taking margin decrease sub-Vth leakage exponentially (200mV/</a:t>
            </a:r>
            <a:r>
              <a:rPr lang="en-US" dirty="0" err="1">
                <a:sym typeface="Wingdings" panose="05000000000000000000" pitchFamily="2" charset="2"/>
              </a:rPr>
              <a:t>dec</a:t>
            </a:r>
            <a:r>
              <a:rPr lang="en-US" dirty="0">
                <a:sym typeface="Wingdings" panose="05000000000000000000" pitchFamily="2" charset="2"/>
              </a:rPr>
              <a:t>?)</a:t>
            </a:r>
          </a:p>
          <a:p>
            <a:pPr marL="285750" indent="-285750">
              <a:buFont typeface="Arial" panose="020B0604020202020204" pitchFamily="34" charset="0"/>
              <a:buChar char="•"/>
            </a:pPr>
            <a:r>
              <a:rPr lang="en-US" dirty="0">
                <a:sym typeface="Wingdings" panose="05000000000000000000" pitchFamily="2" charset="2"/>
              </a:rPr>
              <a:t>Is atom movement compatible with sub-Vth programming?</a:t>
            </a:r>
            <a:endParaRPr lang="en-US" dirty="0"/>
          </a:p>
        </p:txBody>
      </p:sp>
      <p:pic>
        <p:nvPicPr>
          <p:cNvPr id="13" name="Picture 12"/>
          <p:cNvPicPr>
            <a:picLocks noChangeAspect="1"/>
          </p:cNvPicPr>
          <p:nvPr/>
        </p:nvPicPr>
        <p:blipFill rotWithShape="1">
          <a:blip r:embed="rId3"/>
          <a:srcRect l="1422" t="1879" r="841" b="3320"/>
          <a:stretch/>
        </p:blipFill>
        <p:spPr>
          <a:xfrm>
            <a:off x="7754264" y="4140679"/>
            <a:ext cx="4151522" cy="2578722"/>
          </a:xfrm>
          <a:prstGeom prst="rect">
            <a:avLst/>
          </a:prstGeom>
        </p:spPr>
      </p:pic>
      <p:cxnSp>
        <p:nvCxnSpPr>
          <p:cNvPr id="15" name="Straight Connector 14"/>
          <p:cNvCxnSpPr/>
          <p:nvPr/>
        </p:nvCxnSpPr>
        <p:spPr>
          <a:xfrm flipH="1">
            <a:off x="8878529" y="4336026"/>
            <a:ext cx="2412680" cy="1740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20926" y="5206180"/>
            <a:ext cx="2288777" cy="79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31458" y="2152813"/>
            <a:ext cx="55453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73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1277600" cy="842773"/>
          </a:xfrm>
        </p:spPr>
        <p:txBody>
          <a:bodyPr>
            <a:normAutofit/>
          </a:bodyPr>
          <a:lstStyle/>
          <a:p>
            <a:r>
              <a:rPr lang="en-US" dirty="0"/>
              <a:t>SSM reliability assessment on neg window :  priority list</a:t>
            </a:r>
          </a:p>
        </p:txBody>
      </p:sp>
      <p:sp>
        <p:nvSpPr>
          <p:cNvPr id="3" name="Date Placeholder 2"/>
          <p:cNvSpPr>
            <a:spLocks noGrp="1"/>
          </p:cNvSpPr>
          <p:nvPr>
            <p:ph type="dt" sz="half" idx="10"/>
          </p:nvPr>
        </p:nvSpPr>
        <p:spPr/>
        <p:txBody>
          <a:bodyPr/>
          <a:lstStyle/>
          <a:p>
            <a:fld id="{B80A1F0D-9D48-4EDD-93BE-F8C473D06BE9}" type="datetime4">
              <a:rPr lang="en-US" smtClean="0"/>
              <a:t>January 8,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3</a:t>
            </a:fld>
            <a:endParaRPr lang="en-US"/>
          </a:p>
        </p:txBody>
      </p:sp>
      <p:sp>
        <p:nvSpPr>
          <p:cNvPr id="8" name="Content Placeholder 7"/>
          <p:cNvSpPr>
            <a:spLocks noGrp="1"/>
          </p:cNvSpPr>
          <p:nvPr>
            <p:ph sz="half" idx="1"/>
          </p:nvPr>
        </p:nvSpPr>
        <p:spPr>
          <a:xfrm>
            <a:off x="459580" y="1262807"/>
            <a:ext cx="11280710" cy="4729164"/>
          </a:xfrm>
        </p:spPr>
        <p:txBody>
          <a:bodyPr>
            <a:noAutofit/>
          </a:bodyPr>
          <a:lstStyle/>
          <a:p>
            <a:r>
              <a:rPr lang="en-US" sz="1600" dirty="0"/>
              <a:t>Write current functionality skew ( 20uA --&gt; 80uA) and time ( 45ns--&gt; 150ns)</a:t>
            </a:r>
          </a:p>
          <a:p>
            <a:r>
              <a:rPr lang="en-US" sz="1600" dirty="0"/>
              <a:t>Skew of read sense (40ns --&gt;150ns)</a:t>
            </a:r>
          </a:p>
          <a:p>
            <a:r>
              <a:rPr lang="en-US" sz="1600" dirty="0"/>
              <a:t>85C window evolution (short time and long time drift)</a:t>
            </a:r>
          </a:p>
          <a:p>
            <a:r>
              <a:rPr lang="en-US" sz="1600" dirty="0"/>
              <a:t>Extended cycling / read endurance and IPD (Inter Pulse Delay) effect</a:t>
            </a:r>
          </a:p>
          <a:p>
            <a:r>
              <a:rPr lang="en-US" sz="1600" dirty="0"/>
              <a:t>Reset read disturb ( fast IPD, cross T check)</a:t>
            </a:r>
          </a:p>
          <a:p>
            <a:pPr marL="309011" lvl="1" indent="-309011">
              <a:buFont typeface="Wingdings" panose="05000000000000000000" pitchFamily="2" charset="2"/>
              <a:buChar char="§"/>
              <a:tabLst>
                <a:tab pos="74079" algn="l"/>
              </a:tabLst>
            </a:pPr>
            <a:r>
              <a:rPr lang="en-US" sz="1600" dirty="0"/>
              <a:t>Bias drift during program</a:t>
            </a:r>
          </a:p>
          <a:p>
            <a:r>
              <a:rPr lang="en-US" sz="1600" dirty="0"/>
              <a:t>Thermal disturb check</a:t>
            </a:r>
          </a:p>
          <a:p>
            <a:r>
              <a:rPr lang="en-US" sz="1600" dirty="0"/>
              <a:t>Full tile testing/cross tile (256kb)</a:t>
            </a:r>
          </a:p>
          <a:p>
            <a:endParaRPr lang="en-US" sz="1600" dirty="0"/>
          </a:p>
          <a:p>
            <a:pPr marL="0" indent="0">
              <a:buNone/>
            </a:pPr>
            <a:r>
              <a:rPr lang="en-US" sz="1600" dirty="0"/>
              <a:t>        </a:t>
            </a:r>
            <a:r>
              <a:rPr lang="en-US" sz="1600" b="1" dirty="0"/>
              <a:t>------------------------------------------------- (end of scorecard for DTS) -------------------------------------</a:t>
            </a:r>
          </a:p>
          <a:p>
            <a:r>
              <a:rPr lang="en-US" sz="1600" b="1" dirty="0"/>
              <a:t>Write cycling vs ED</a:t>
            </a:r>
          </a:p>
          <a:p>
            <a:r>
              <a:rPr lang="en-US" sz="1600" b="1" dirty="0"/>
              <a:t>First Fire recovery @ high T (4 cases for each bake)</a:t>
            </a:r>
          </a:p>
          <a:p>
            <a:endParaRPr lang="en-US" sz="1600" dirty="0"/>
          </a:p>
        </p:txBody>
      </p:sp>
      <p:sp>
        <p:nvSpPr>
          <p:cNvPr id="6" name="Right Brace 5"/>
          <p:cNvSpPr/>
          <p:nvPr/>
        </p:nvSpPr>
        <p:spPr>
          <a:xfrm>
            <a:off x="6395277" y="4602197"/>
            <a:ext cx="261163" cy="91570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656440" y="4875384"/>
            <a:ext cx="1415772" cy="369332"/>
          </a:xfrm>
          <a:prstGeom prst="rect">
            <a:avLst/>
          </a:prstGeom>
          <a:noFill/>
        </p:spPr>
        <p:txBody>
          <a:bodyPr wrap="none" rtlCol="0">
            <a:spAutoFit/>
          </a:bodyPr>
          <a:lstStyle/>
          <a:p>
            <a:r>
              <a:rPr lang="en-US" dirty="0"/>
              <a:t>Next priority</a:t>
            </a:r>
          </a:p>
        </p:txBody>
      </p:sp>
    </p:spTree>
    <p:extLst>
      <p:ext uri="{BB962C8B-B14F-4D97-AF65-F5344CB8AC3E}">
        <p14:creationId xmlns:p14="http://schemas.microsoft.com/office/powerpoint/2010/main" val="1107399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on reset read disturb</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30</a:t>
            </a:fld>
            <a:endParaRPr lang="en-US"/>
          </a:p>
        </p:txBody>
      </p:sp>
      <p:sp>
        <p:nvSpPr>
          <p:cNvPr id="6" name="TextBox 5"/>
          <p:cNvSpPr txBox="1"/>
          <p:nvPr/>
        </p:nvSpPr>
        <p:spPr>
          <a:xfrm>
            <a:off x="838199" y="1456190"/>
            <a:ext cx="10626214" cy="3046988"/>
          </a:xfrm>
          <a:prstGeom prst="rect">
            <a:avLst/>
          </a:prstGeom>
          <a:noFill/>
        </p:spPr>
        <p:txBody>
          <a:bodyPr wrap="square" rtlCol="0">
            <a:spAutoFit/>
          </a:bodyPr>
          <a:lstStyle/>
          <a:p>
            <a:pPr marL="342900" indent="-342900">
              <a:buFont typeface="Wingdings" panose="05000000000000000000" pitchFamily="2" charset="2"/>
              <a:buChar char="§"/>
            </a:pPr>
            <a:r>
              <a:rPr lang="en-US" sz="2400" dirty="0"/>
              <a:t>Read disturb on reset is an intrinsic mechanism (continuous increasing tail with number of cycles) that is able to soft program the cell toward opposite state </a:t>
            </a:r>
          </a:p>
          <a:p>
            <a:pPr marL="342900" indent="-342900">
              <a:buFont typeface="Wingdings" panose="05000000000000000000" pitchFamily="2" charset="2"/>
              <a:buChar char="§"/>
            </a:pPr>
            <a:r>
              <a:rPr lang="en-US" sz="2400" dirty="0"/>
              <a:t>Program mechanism seems energy driven (No T acceleration)</a:t>
            </a:r>
          </a:p>
          <a:p>
            <a:pPr marL="342900" indent="-342900">
              <a:buFont typeface="Wingdings" panose="05000000000000000000" pitchFamily="2" charset="2"/>
              <a:buChar char="§"/>
            </a:pPr>
            <a:r>
              <a:rPr lang="en-US" sz="2400" dirty="0" err="1"/>
              <a:t>Vdm</a:t>
            </a:r>
            <a:r>
              <a:rPr lang="en-US" sz="2400" dirty="0"/>
              <a:t> margin is the key toggle to be inserted into RWB (sub Vth stress accelerate exponentially the disturb)</a:t>
            </a:r>
          </a:p>
          <a:p>
            <a:pPr marL="342900" indent="-342900">
              <a:buFont typeface="Wingdings" panose="05000000000000000000" pitchFamily="2" charset="2"/>
              <a:buChar char="§"/>
            </a:pPr>
            <a:r>
              <a:rPr lang="en-US" sz="2400" dirty="0"/>
              <a:t>Sub-Vth measurements are not easy to be interpreted with atom movement (No temperature increase)</a:t>
            </a:r>
          </a:p>
        </p:txBody>
      </p:sp>
    </p:spTree>
    <p:extLst>
      <p:ext uri="{BB962C8B-B14F-4D97-AF65-F5344CB8AC3E}">
        <p14:creationId xmlns:p14="http://schemas.microsoft.com/office/powerpoint/2010/main" val="205253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drift</a:t>
            </a:r>
            <a:br>
              <a:rPr lang="en-US" dirty="0"/>
            </a:br>
            <a:r>
              <a:rPr lang="en-US" dirty="0"/>
              <a:t>	</a:t>
            </a:r>
            <a:r>
              <a:rPr lang="en-US" sz="4400" dirty="0"/>
              <a:t>- Cycles impact</a:t>
            </a:r>
            <a:br>
              <a:rPr lang="en-US" sz="4400" dirty="0"/>
            </a:br>
            <a:r>
              <a:rPr lang="en-US" sz="4400" dirty="0"/>
              <a:t>	- Deselection voltage impact</a:t>
            </a:r>
            <a:br>
              <a:rPr lang="en-US" sz="4400" dirty="0"/>
            </a:br>
            <a:br>
              <a:rPr lang="en-US" sz="4400" dirty="0"/>
            </a:br>
            <a:r>
              <a:rPr lang="en-US" sz="4400" dirty="0"/>
              <a:t>	   </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31</a:t>
            </a:fld>
            <a:endParaRPr lang="en-US" dirty="0"/>
          </a:p>
        </p:txBody>
      </p:sp>
    </p:spTree>
    <p:extLst>
      <p:ext uri="{BB962C8B-B14F-4D97-AF65-F5344CB8AC3E}">
        <p14:creationId xmlns:p14="http://schemas.microsoft.com/office/powerpoint/2010/main" val="2416476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Single </a:t>
            </a:r>
            <a:r>
              <a:rPr lang="en-US" dirty="0" err="1"/>
              <a:t>Vdm</a:t>
            </a:r>
            <a:r>
              <a:rPr lang="en-US" dirty="0"/>
              <a:t> test: sampling block on diagonal tile (20k access resistance)</a:t>
            </a:r>
          </a:p>
        </p:txBody>
      </p:sp>
      <p:sp>
        <p:nvSpPr>
          <p:cNvPr id="4" name="Date Placeholder 3"/>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32</a:t>
            </a:fld>
            <a:endParaRPr lang="en-US" dirty="0"/>
          </a:p>
        </p:txBody>
      </p:sp>
      <p:sp>
        <p:nvSpPr>
          <p:cNvPr id="6" name="Footer Placeholder 5"/>
          <p:cNvSpPr>
            <a:spLocks noGrp="1"/>
          </p:cNvSpPr>
          <p:nvPr>
            <p:ph type="ftr" sz="quarter" idx="12"/>
          </p:nvPr>
        </p:nvSpPr>
        <p:spPr/>
        <p:txBody>
          <a:bodyPr/>
          <a:lstStyle/>
          <a:p>
            <a:r>
              <a:rPr lang="en-US"/>
              <a:t>|  Micron Confidential</a:t>
            </a:r>
            <a:endParaRPr lang="en-US" dirty="0"/>
          </a:p>
        </p:txBody>
      </p:sp>
      <p:sp>
        <p:nvSpPr>
          <p:cNvPr id="7" name="Text Placeholder 6"/>
          <p:cNvSpPr>
            <a:spLocks noGrp="1"/>
          </p:cNvSpPr>
          <p:nvPr>
            <p:ph type="body" sz="quarter" idx="14"/>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1835073" y="1611194"/>
            <a:ext cx="4415412" cy="4418013"/>
          </a:xfrm>
          <a:prstGeom prst="rect">
            <a:avLst/>
          </a:prstGeom>
        </p:spPr>
      </p:pic>
      <p:cxnSp>
        <p:nvCxnSpPr>
          <p:cNvPr id="10" name="Straight Arrow Connector 9"/>
          <p:cNvCxnSpPr/>
          <p:nvPr/>
        </p:nvCxnSpPr>
        <p:spPr>
          <a:xfrm>
            <a:off x="1944103" y="1450922"/>
            <a:ext cx="1261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24464" y="1266256"/>
            <a:ext cx="128432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BL number</a:t>
            </a:r>
          </a:p>
        </p:txBody>
      </p:sp>
      <p:cxnSp>
        <p:nvCxnSpPr>
          <p:cNvPr id="12" name="Straight Arrow Connector 11"/>
          <p:cNvCxnSpPr/>
          <p:nvPr/>
        </p:nvCxnSpPr>
        <p:spPr>
          <a:xfrm>
            <a:off x="1650168" y="1635588"/>
            <a:ext cx="0" cy="1341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686129" y="2287499"/>
            <a:ext cx="136768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WL number</a:t>
            </a:r>
          </a:p>
        </p:txBody>
      </p:sp>
      <p:cxnSp>
        <p:nvCxnSpPr>
          <p:cNvPr id="15" name="Straight Arrow Connector 14"/>
          <p:cNvCxnSpPr/>
          <p:nvPr/>
        </p:nvCxnSpPr>
        <p:spPr>
          <a:xfrm>
            <a:off x="1835073" y="1635588"/>
            <a:ext cx="4145606" cy="40734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98511" y="1326528"/>
            <a:ext cx="5386679" cy="5355312"/>
          </a:xfrm>
          <a:prstGeom prst="rect">
            <a:avLst/>
          </a:prstGeom>
          <a:noFill/>
        </p:spPr>
        <p:txBody>
          <a:bodyPr wrap="square" rtlCol="0">
            <a:spAutoFit/>
          </a:bodyPr>
          <a:lstStyle/>
          <a:p>
            <a:endParaRPr lang="en-US" u="sng"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Blocks circled in green are cycled with same selection voltage</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Blocks circled in red are experiencing bias drift due to selection voltage along the column of cycled blocks (Cells have been previously seasoned with 32k cycles and placed in set state)</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Each red block is read with different </a:t>
            </a:r>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to extract the final distribution</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Second core is used as reference to track </a:t>
            </a:r>
            <a:r>
              <a:rPr lang="en-US" dirty="0" err="1">
                <a:latin typeface="Segoe UI" panose="020B0502040204020203" pitchFamily="34" charset="0"/>
                <a:cs typeface="Segoe UI" panose="020B0502040204020203" pitchFamily="34" charset="0"/>
              </a:rPr>
              <a:t>unbias</a:t>
            </a:r>
            <a:r>
              <a:rPr lang="en-US" dirty="0">
                <a:latin typeface="Segoe UI" panose="020B0502040204020203" pitchFamily="34" charset="0"/>
                <a:cs typeface="Segoe UI" panose="020B0502040204020203" pitchFamily="34" charset="0"/>
              </a:rPr>
              <a:t> drift during cycling</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Same technique is used for read disturb, stressing red block with same </a:t>
            </a:r>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read cycles</a:t>
            </a:r>
          </a:p>
          <a:p>
            <a:pPr marL="285750" indent="-285750">
              <a:buFont typeface="Arial" panose="020B0604020202020204" pitchFamily="34" charset="0"/>
              <a:buChar char="•"/>
            </a:pPr>
            <a:endParaRPr lang="en-US" u="sng" dirty="0">
              <a:latin typeface="Segoe UI" panose="020B0502040204020203" pitchFamily="34" charset="0"/>
              <a:cs typeface="Segoe UI" panose="020B0502040204020203" pitchFamily="34" charset="0"/>
            </a:endParaRPr>
          </a:p>
        </p:txBody>
      </p:sp>
      <p:sp>
        <p:nvSpPr>
          <p:cNvPr id="17" name="Rectangle 16"/>
          <p:cNvSpPr/>
          <p:nvPr/>
        </p:nvSpPr>
        <p:spPr>
          <a:xfrm>
            <a:off x="1835073" y="1603790"/>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19" name="Rectangle 18"/>
          <p:cNvSpPr/>
          <p:nvPr/>
        </p:nvSpPr>
        <p:spPr>
          <a:xfrm>
            <a:off x="1822604" y="1898473"/>
            <a:ext cx="284484" cy="257175"/>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27" name="Rectangle 26"/>
          <p:cNvSpPr/>
          <p:nvPr/>
        </p:nvSpPr>
        <p:spPr>
          <a:xfrm>
            <a:off x="2111298" y="1889540"/>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28" name="Rectangle 27"/>
          <p:cNvSpPr/>
          <p:nvPr/>
        </p:nvSpPr>
        <p:spPr>
          <a:xfrm>
            <a:off x="2387523" y="214671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29" name="Rectangle 28"/>
          <p:cNvSpPr/>
          <p:nvPr/>
        </p:nvSpPr>
        <p:spPr>
          <a:xfrm>
            <a:off x="2644698" y="243246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0" name="Rectangle 29"/>
          <p:cNvSpPr/>
          <p:nvPr/>
        </p:nvSpPr>
        <p:spPr>
          <a:xfrm>
            <a:off x="2930448" y="2689640"/>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1" name="Rectangle 30"/>
          <p:cNvSpPr/>
          <p:nvPr/>
        </p:nvSpPr>
        <p:spPr>
          <a:xfrm>
            <a:off x="3197148" y="2975390"/>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2" name="Rectangle 31"/>
          <p:cNvSpPr/>
          <p:nvPr/>
        </p:nvSpPr>
        <p:spPr>
          <a:xfrm>
            <a:off x="3454323" y="325161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3" name="Rectangle 32"/>
          <p:cNvSpPr/>
          <p:nvPr/>
        </p:nvSpPr>
        <p:spPr>
          <a:xfrm>
            <a:off x="3711498" y="351831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4" name="Rectangle 33"/>
          <p:cNvSpPr/>
          <p:nvPr/>
        </p:nvSpPr>
        <p:spPr>
          <a:xfrm>
            <a:off x="5663102" y="5442365"/>
            <a:ext cx="317577" cy="266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5" name="Rectangle 34"/>
          <p:cNvSpPr/>
          <p:nvPr/>
        </p:nvSpPr>
        <p:spPr>
          <a:xfrm>
            <a:off x="2098828" y="2155648"/>
            <a:ext cx="288695" cy="254544"/>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6" name="Rectangle 35"/>
          <p:cNvSpPr/>
          <p:nvPr/>
        </p:nvSpPr>
        <p:spPr>
          <a:xfrm>
            <a:off x="2365529" y="2431873"/>
            <a:ext cx="279170" cy="235494"/>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7" name="Rectangle 36"/>
          <p:cNvSpPr/>
          <p:nvPr/>
        </p:nvSpPr>
        <p:spPr>
          <a:xfrm>
            <a:off x="2632229" y="2708098"/>
            <a:ext cx="298220" cy="255646"/>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8" name="Rectangle 37"/>
          <p:cNvSpPr/>
          <p:nvPr/>
        </p:nvSpPr>
        <p:spPr>
          <a:xfrm>
            <a:off x="2917979" y="2965273"/>
            <a:ext cx="279169" cy="273228"/>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39" name="Rectangle 38"/>
          <p:cNvSpPr/>
          <p:nvPr/>
        </p:nvSpPr>
        <p:spPr>
          <a:xfrm>
            <a:off x="3197148" y="3238501"/>
            <a:ext cx="260428" cy="224212"/>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40" name="Rectangle 39"/>
          <p:cNvSpPr/>
          <p:nvPr/>
        </p:nvSpPr>
        <p:spPr>
          <a:xfrm>
            <a:off x="3441853" y="3517723"/>
            <a:ext cx="276225" cy="231331"/>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42" name="Rectangle 41"/>
          <p:cNvSpPr/>
          <p:nvPr/>
        </p:nvSpPr>
        <p:spPr>
          <a:xfrm>
            <a:off x="3718078" y="3803473"/>
            <a:ext cx="330047" cy="231331"/>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sp>
        <p:nvSpPr>
          <p:cNvPr id="43" name="Rectangle 42"/>
          <p:cNvSpPr/>
          <p:nvPr/>
        </p:nvSpPr>
        <p:spPr>
          <a:xfrm>
            <a:off x="5650632" y="5733459"/>
            <a:ext cx="330047" cy="231331"/>
          </a:xfrm>
          <a:prstGeom prst="rect">
            <a:avLst/>
          </a:prstGeom>
          <a:no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solidFill>
                  <a:srgbClr val="FF0000"/>
                </a:solidFill>
              </a:ln>
              <a:solidFill>
                <a:srgbClr val="FF0000"/>
              </a:solidFill>
              <a:latin typeface="Segoe UI" panose="020B0502040204020203" pitchFamily="34" charset="0"/>
              <a:cs typeface="Segoe UI" panose="020B0502040204020203" pitchFamily="34" charset="0"/>
            </a:endParaRPr>
          </a:p>
        </p:txBody>
      </p:sp>
      <p:cxnSp>
        <p:nvCxnSpPr>
          <p:cNvPr id="44" name="Straight Arrow Connector 43"/>
          <p:cNvCxnSpPr/>
          <p:nvPr/>
        </p:nvCxnSpPr>
        <p:spPr>
          <a:xfrm>
            <a:off x="1787047" y="1870490"/>
            <a:ext cx="4153980" cy="412691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782713" y="2072870"/>
            <a:ext cx="2580979" cy="1552898"/>
            <a:chOff x="8654679" y="4781990"/>
            <a:chExt cx="2990052" cy="1726602"/>
          </a:xfrm>
          <a:solidFill>
            <a:schemeClr val="bg1"/>
          </a:solidFill>
        </p:grpSpPr>
        <p:cxnSp>
          <p:nvCxnSpPr>
            <p:cNvPr id="46" name="Straight Connector 45"/>
            <p:cNvCxnSpPr/>
            <p:nvPr/>
          </p:nvCxnSpPr>
          <p:spPr>
            <a:xfrm>
              <a:off x="8654679" y="5638422"/>
              <a:ext cx="54277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206974"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97452" y="5086128"/>
              <a:ext cx="48563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683090" y="5095650"/>
              <a:ext cx="0" cy="561817"/>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683090" y="5657467"/>
              <a:ext cx="742783"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425872"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425873" y="6234521"/>
              <a:ext cx="457031"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0901948" y="5657468"/>
              <a:ext cx="0" cy="577053"/>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882904" y="5657467"/>
              <a:ext cx="68560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83090"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0901948" y="5390842"/>
              <a:ext cx="742783" cy="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9856880" y="5039204"/>
              <a:ext cx="525922" cy="239543"/>
            </a:xfrm>
            <a:prstGeom prst="rect">
              <a:avLst/>
            </a:prstGeom>
            <a:grpFill/>
          </p:spPr>
          <p:txBody>
            <a:bodyPr wrap="none" rtlCol="0">
              <a:spAutoFit/>
            </a:bodyPr>
            <a:lstStyle/>
            <a:p>
              <a:r>
                <a:rPr lang="en-US" sz="800" dirty="0">
                  <a:latin typeface="Segoe UI" panose="020B0502040204020203" pitchFamily="34" charset="0"/>
                  <a:cs typeface="Segoe UI" panose="020B0502040204020203" pitchFamily="34" charset="0"/>
                </a:rPr>
                <a:t>135us</a:t>
              </a:r>
            </a:p>
          </p:txBody>
        </p:sp>
        <p:sp>
          <p:nvSpPr>
            <p:cNvPr id="58" name="TextBox 57"/>
            <p:cNvSpPr txBox="1"/>
            <p:nvPr/>
          </p:nvSpPr>
          <p:spPr>
            <a:xfrm>
              <a:off x="10970723" y="5021613"/>
              <a:ext cx="525922" cy="239543"/>
            </a:xfrm>
            <a:prstGeom prst="rect">
              <a:avLst/>
            </a:prstGeom>
            <a:grpFill/>
          </p:spPr>
          <p:txBody>
            <a:bodyPr wrap="none" rtlCol="0">
              <a:spAutoFit/>
            </a:bodyPr>
            <a:lstStyle/>
            <a:p>
              <a:r>
                <a:rPr lang="en-US" sz="800" dirty="0">
                  <a:latin typeface="Segoe UI" panose="020B0502040204020203" pitchFamily="34" charset="0"/>
                  <a:cs typeface="Segoe UI" panose="020B0502040204020203" pitchFamily="34" charset="0"/>
                </a:rPr>
                <a:t>135us</a:t>
              </a:r>
            </a:p>
          </p:txBody>
        </p:sp>
        <p:sp>
          <p:nvSpPr>
            <p:cNvPr id="59" name="TextBox 58"/>
            <p:cNvSpPr txBox="1"/>
            <p:nvPr/>
          </p:nvSpPr>
          <p:spPr>
            <a:xfrm>
              <a:off x="8779295" y="4781990"/>
              <a:ext cx="956763" cy="239543"/>
            </a:xfrm>
            <a:prstGeom prst="rect">
              <a:avLst/>
            </a:prstGeom>
            <a:grpFill/>
          </p:spPr>
          <p:txBody>
            <a:bodyPr wrap="none" rtlCol="0">
              <a:spAutoFit/>
            </a:bodyPr>
            <a:lstStyle/>
            <a:p>
              <a:r>
                <a:rPr lang="en-US" sz="800" dirty="0">
                  <a:latin typeface="Segoe UI" panose="020B0502040204020203" pitchFamily="34" charset="0"/>
                  <a:cs typeface="Segoe UI" panose="020B0502040204020203" pitchFamily="34" charset="0"/>
                </a:rPr>
                <a:t>Reset (+40uA)</a:t>
              </a:r>
            </a:p>
          </p:txBody>
        </p:sp>
        <p:sp>
          <p:nvSpPr>
            <p:cNvPr id="60" name="TextBox 59"/>
            <p:cNvSpPr txBox="1"/>
            <p:nvPr/>
          </p:nvSpPr>
          <p:spPr>
            <a:xfrm>
              <a:off x="10252806" y="6269049"/>
              <a:ext cx="850800" cy="239543"/>
            </a:xfrm>
            <a:prstGeom prst="rect">
              <a:avLst/>
            </a:prstGeom>
            <a:grpFill/>
          </p:spPr>
          <p:txBody>
            <a:bodyPr wrap="square" rtlCol="0">
              <a:spAutoFit/>
            </a:bodyPr>
            <a:lstStyle/>
            <a:p>
              <a:r>
                <a:rPr lang="en-US" sz="800" dirty="0">
                  <a:latin typeface="Segoe UI" panose="020B0502040204020203" pitchFamily="34" charset="0"/>
                  <a:cs typeface="Segoe UI" panose="020B0502040204020203" pitchFamily="34" charset="0"/>
                </a:rPr>
                <a:t>Set (-40uA)</a:t>
              </a:r>
            </a:p>
          </p:txBody>
        </p:sp>
      </p:grpSp>
      <p:cxnSp>
        <p:nvCxnSpPr>
          <p:cNvPr id="61" name="Straight Arrow Connector 60"/>
          <p:cNvCxnSpPr/>
          <p:nvPr/>
        </p:nvCxnSpPr>
        <p:spPr>
          <a:xfrm>
            <a:off x="9251229" y="2955913"/>
            <a:ext cx="41097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221802" y="3019881"/>
            <a:ext cx="424878" cy="230832"/>
          </a:xfrm>
          <a:prstGeom prst="rect">
            <a:avLst/>
          </a:prstGeom>
          <a:noFill/>
        </p:spPr>
        <p:txBody>
          <a:bodyPr wrap="square" rtlCol="0">
            <a:spAutoFit/>
          </a:bodyPr>
          <a:lstStyle/>
          <a:p>
            <a:r>
              <a:rPr lang="en-US" sz="900" dirty="0">
                <a:latin typeface="Segoe UI" panose="020B0502040204020203" pitchFamily="34" charset="0"/>
                <a:cs typeface="Segoe UI" panose="020B0502040204020203" pitchFamily="34" charset="0"/>
              </a:rPr>
              <a:t>40ns</a:t>
            </a:r>
          </a:p>
        </p:txBody>
      </p:sp>
      <p:cxnSp>
        <p:nvCxnSpPr>
          <p:cNvPr id="63" name="Straight Arrow Connector 62"/>
          <p:cNvCxnSpPr/>
          <p:nvPr/>
        </p:nvCxnSpPr>
        <p:spPr>
          <a:xfrm>
            <a:off x="10295115" y="3255636"/>
            <a:ext cx="410977"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0280462" y="3019881"/>
            <a:ext cx="424878" cy="230832"/>
          </a:xfrm>
          <a:prstGeom prst="rect">
            <a:avLst/>
          </a:prstGeom>
          <a:noFill/>
        </p:spPr>
        <p:txBody>
          <a:bodyPr wrap="square" rtlCol="0">
            <a:spAutoFit/>
          </a:bodyPr>
          <a:lstStyle/>
          <a:p>
            <a:r>
              <a:rPr lang="en-US" sz="900" dirty="0">
                <a:latin typeface="Segoe UI" panose="020B0502040204020203" pitchFamily="34" charset="0"/>
                <a:cs typeface="Segoe UI" panose="020B0502040204020203" pitchFamily="34" charset="0"/>
              </a:rPr>
              <a:t>40ns</a:t>
            </a:r>
          </a:p>
        </p:txBody>
      </p:sp>
      <p:sp>
        <p:nvSpPr>
          <p:cNvPr id="67" name="TextBox 66"/>
          <p:cNvSpPr txBox="1"/>
          <p:nvPr/>
        </p:nvSpPr>
        <p:spPr>
          <a:xfrm>
            <a:off x="2962275" y="932313"/>
            <a:ext cx="93025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a:t>
            </a:r>
            <a:r>
              <a:rPr lang="en-US" baseline="30000" dirty="0">
                <a:latin typeface="Segoe UI" panose="020B0502040204020203" pitchFamily="34" charset="0"/>
                <a:cs typeface="Segoe UI" panose="020B0502040204020203" pitchFamily="34" charset="0"/>
              </a:rPr>
              <a:t>st</a:t>
            </a:r>
            <a:r>
              <a:rPr lang="en-US" dirty="0">
                <a:latin typeface="Segoe UI" panose="020B0502040204020203" pitchFamily="34" charset="0"/>
                <a:cs typeface="Segoe UI" panose="020B0502040204020203" pitchFamily="34" charset="0"/>
              </a:rPr>
              <a:t> core</a:t>
            </a:r>
          </a:p>
        </p:txBody>
      </p:sp>
    </p:spTree>
    <p:extLst>
      <p:ext uri="{BB962C8B-B14F-4D97-AF65-F5344CB8AC3E}">
        <p14:creationId xmlns:p14="http://schemas.microsoft.com/office/powerpoint/2010/main" val="197040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drift: SSM operating conditions</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33</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pSp>
        <p:nvGrpSpPr>
          <p:cNvPr id="15" name="Group 14"/>
          <p:cNvGrpSpPr/>
          <p:nvPr/>
        </p:nvGrpSpPr>
        <p:grpSpPr>
          <a:xfrm>
            <a:off x="1313699" y="1858314"/>
            <a:ext cx="9469679" cy="4733437"/>
            <a:chOff x="2085875" y="1850764"/>
            <a:chExt cx="8003466" cy="4075349"/>
          </a:xfrm>
        </p:grpSpPr>
        <p:pic>
          <p:nvPicPr>
            <p:cNvPr id="9" name="Picture 8"/>
            <p:cNvPicPr>
              <a:picLocks noChangeAspect="1"/>
            </p:cNvPicPr>
            <p:nvPr/>
          </p:nvPicPr>
          <p:blipFill>
            <a:blip r:embed="rId2"/>
            <a:stretch>
              <a:fillRect/>
            </a:stretch>
          </p:blipFill>
          <p:spPr>
            <a:xfrm>
              <a:off x="2085875" y="2214962"/>
              <a:ext cx="6687920" cy="3711151"/>
            </a:xfrm>
            <a:prstGeom prst="rect">
              <a:avLst/>
            </a:prstGeom>
          </p:spPr>
        </p:pic>
        <p:sp>
          <p:nvSpPr>
            <p:cNvPr id="10" name="TextBox 9"/>
            <p:cNvSpPr txBox="1"/>
            <p:nvPr/>
          </p:nvSpPr>
          <p:spPr>
            <a:xfrm>
              <a:off x="2335134" y="1850764"/>
              <a:ext cx="7754207" cy="317984"/>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17M writes (50%set/50%reset, 40ns pulses), 7.2V selection voltage, 7kHz pulse frequency</a:t>
              </a:r>
            </a:p>
          </p:txBody>
        </p:sp>
        <p:sp>
          <p:nvSpPr>
            <p:cNvPr id="11" name="TextBox 10"/>
            <p:cNvSpPr txBox="1"/>
            <p:nvPr/>
          </p:nvSpPr>
          <p:spPr>
            <a:xfrm>
              <a:off x="2927686" y="2441377"/>
              <a:ext cx="3547082"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0.7s total bias time (50% positive, 50% negative)</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32k prior cycles (64k writes) on the cells before bias stress</a:t>
              </a:r>
            </a:p>
          </p:txBody>
        </p:sp>
        <p:sp>
          <p:nvSpPr>
            <p:cNvPr id="13" name="Oval 12"/>
            <p:cNvSpPr/>
            <p:nvPr/>
          </p:nvSpPr>
          <p:spPr>
            <a:xfrm>
              <a:off x="5654853" y="3821095"/>
              <a:ext cx="550507" cy="2494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4" name="TextBox 13"/>
            <p:cNvSpPr txBox="1"/>
            <p:nvPr/>
          </p:nvSpPr>
          <p:spPr>
            <a:xfrm>
              <a:off x="6205360" y="3641706"/>
              <a:ext cx="231922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&lt; 50mV median shift</a:t>
              </a:r>
            </a:p>
          </p:txBody>
        </p:sp>
      </p:grpSp>
      <p:cxnSp>
        <p:nvCxnSpPr>
          <p:cNvPr id="17" name="Straight Connector 16"/>
          <p:cNvCxnSpPr/>
          <p:nvPr/>
        </p:nvCxnSpPr>
        <p:spPr>
          <a:xfrm>
            <a:off x="9478297" y="2819602"/>
            <a:ext cx="2320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028903" y="2412203"/>
            <a:ext cx="0" cy="417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0436941" y="2829434"/>
            <a:ext cx="0" cy="417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783378" y="2402371"/>
            <a:ext cx="0" cy="417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122591" y="2829434"/>
            <a:ext cx="0" cy="417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078065" y="2758260"/>
            <a:ext cx="3097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473662" y="2910659"/>
            <a:ext cx="30971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96050" y="2457858"/>
            <a:ext cx="569387" cy="261610"/>
          </a:xfrm>
          <a:prstGeom prst="rect">
            <a:avLst/>
          </a:prstGeom>
          <a:noFill/>
        </p:spPr>
        <p:txBody>
          <a:bodyPr wrap="none" rtlCol="0">
            <a:spAutoFit/>
          </a:bodyPr>
          <a:lstStyle/>
          <a:p>
            <a:r>
              <a:rPr lang="en-US" sz="1100" dirty="0"/>
              <a:t>135us</a:t>
            </a:r>
          </a:p>
        </p:txBody>
      </p:sp>
      <p:sp>
        <p:nvSpPr>
          <p:cNvPr id="28" name="TextBox 27"/>
          <p:cNvSpPr txBox="1"/>
          <p:nvPr/>
        </p:nvSpPr>
        <p:spPr>
          <a:xfrm>
            <a:off x="10417277" y="2991439"/>
            <a:ext cx="569387" cy="261610"/>
          </a:xfrm>
          <a:prstGeom prst="rect">
            <a:avLst/>
          </a:prstGeom>
          <a:noFill/>
        </p:spPr>
        <p:txBody>
          <a:bodyPr wrap="none" rtlCol="0">
            <a:spAutoFit/>
          </a:bodyPr>
          <a:lstStyle/>
          <a:p>
            <a:r>
              <a:rPr lang="en-US" sz="1100" dirty="0"/>
              <a:t>135us</a:t>
            </a:r>
          </a:p>
        </p:txBody>
      </p:sp>
    </p:spTree>
    <p:extLst>
      <p:ext uri="{BB962C8B-B14F-4D97-AF65-F5344CB8AC3E}">
        <p14:creationId xmlns:p14="http://schemas.microsoft.com/office/powerpoint/2010/main" val="2884320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drift on SSM: selection voltage skew</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34</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8" name="Picture 7"/>
          <p:cNvPicPr>
            <a:picLocks noChangeAspect="1"/>
          </p:cNvPicPr>
          <p:nvPr/>
        </p:nvPicPr>
        <p:blipFill>
          <a:blip r:embed="rId2"/>
          <a:stretch>
            <a:fillRect/>
          </a:stretch>
        </p:blipFill>
        <p:spPr>
          <a:xfrm>
            <a:off x="910984" y="1643899"/>
            <a:ext cx="7505228" cy="4464026"/>
          </a:xfrm>
          <a:prstGeom prst="rect">
            <a:avLst/>
          </a:prstGeom>
        </p:spPr>
      </p:pic>
      <p:cxnSp>
        <p:nvCxnSpPr>
          <p:cNvPr id="10" name="Straight Arrow Connector 9"/>
          <p:cNvCxnSpPr/>
          <p:nvPr/>
        </p:nvCxnSpPr>
        <p:spPr>
          <a:xfrm>
            <a:off x="3199220" y="4012164"/>
            <a:ext cx="1270143" cy="905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05469" y="4917233"/>
            <a:ext cx="1371600" cy="646331"/>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Deselection bias acceleration, E1 margin improves</a:t>
            </a:r>
          </a:p>
        </p:txBody>
      </p:sp>
      <p:sp>
        <p:nvSpPr>
          <p:cNvPr id="12" name="TextBox 11"/>
          <p:cNvSpPr txBox="1"/>
          <p:nvPr/>
        </p:nvSpPr>
        <p:spPr>
          <a:xfrm>
            <a:off x="8189167" y="1910594"/>
            <a:ext cx="3760237"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Ref distribution taken after same total drift time of bias stress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Bias drift tend to rotate the distributions (adding a contribution to unbiased drift at low sigma, improving E1 margin)</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Acceleration with deselection voltage is expected, no clear change in RWB on top of unbiased drift</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For typical selection voltages (&lt;8V ) median biased drift is less than 50mV</a:t>
            </a:r>
          </a:p>
        </p:txBody>
      </p:sp>
      <p:sp>
        <p:nvSpPr>
          <p:cNvPr id="14" name="TextBox 13"/>
          <p:cNvSpPr txBox="1"/>
          <p:nvPr/>
        </p:nvSpPr>
        <p:spPr>
          <a:xfrm>
            <a:off x="1599013" y="1821499"/>
            <a:ext cx="630332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1M total writes bias stress (50% set / 50% reset, 40ns pulses)</a:t>
            </a:r>
          </a:p>
        </p:txBody>
      </p:sp>
    </p:spTree>
    <p:extLst>
      <p:ext uri="{BB962C8B-B14F-4D97-AF65-F5344CB8AC3E}">
        <p14:creationId xmlns:p14="http://schemas.microsoft.com/office/powerpoint/2010/main" val="3918962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drift on SSM : cycles skew</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35</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pSp>
        <p:nvGrpSpPr>
          <p:cNvPr id="17" name="Group 16"/>
          <p:cNvGrpSpPr/>
          <p:nvPr/>
        </p:nvGrpSpPr>
        <p:grpSpPr>
          <a:xfrm>
            <a:off x="6151728" y="1250736"/>
            <a:ext cx="6029208" cy="3781665"/>
            <a:chOff x="74048" y="1399935"/>
            <a:chExt cx="6029208" cy="3781665"/>
          </a:xfrm>
        </p:grpSpPr>
        <p:pic>
          <p:nvPicPr>
            <p:cNvPr id="11" name="Picture 10"/>
            <p:cNvPicPr>
              <a:picLocks noChangeAspect="1"/>
            </p:cNvPicPr>
            <p:nvPr/>
          </p:nvPicPr>
          <p:blipFill>
            <a:blip r:embed="rId2"/>
            <a:stretch>
              <a:fillRect/>
            </a:stretch>
          </p:blipFill>
          <p:spPr>
            <a:xfrm>
              <a:off x="74048" y="1399935"/>
              <a:ext cx="6029208" cy="3781665"/>
            </a:xfrm>
            <a:prstGeom prst="rect">
              <a:avLst/>
            </a:prstGeom>
          </p:spPr>
        </p:pic>
        <p:sp>
          <p:nvSpPr>
            <p:cNvPr id="10" name="TextBox 9"/>
            <p:cNvSpPr txBox="1"/>
            <p:nvPr/>
          </p:nvSpPr>
          <p:spPr>
            <a:xfrm>
              <a:off x="730009" y="1619343"/>
              <a:ext cx="2908425"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Selection voltage = 8.6V</a:t>
              </a:r>
            </a:p>
            <a:p>
              <a:r>
                <a:rPr lang="en-US" dirty="0">
                  <a:latin typeface="Segoe UI" panose="020B0502040204020203" pitchFamily="34" charset="0"/>
                  <a:cs typeface="Segoe UI" panose="020B0502040204020203" pitchFamily="34" charset="0"/>
                </a:rPr>
                <a:t>Deselection voltage = 4.3V</a:t>
              </a:r>
            </a:p>
          </p:txBody>
        </p:sp>
      </p:grpSp>
      <p:grpSp>
        <p:nvGrpSpPr>
          <p:cNvPr id="16" name="Group 15"/>
          <p:cNvGrpSpPr/>
          <p:nvPr/>
        </p:nvGrpSpPr>
        <p:grpSpPr>
          <a:xfrm>
            <a:off x="74652" y="1239763"/>
            <a:ext cx="6157116" cy="3792638"/>
            <a:chOff x="6034884" y="1388962"/>
            <a:chExt cx="6157116" cy="3792638"/>
          </a:xfrm>
        </p:grpSpPr>
        <p:pic>
          <p:nvPicPr>
            <p:cNvPr id="13" name="Picture 12"/>
            <p:cNvPicPr>
              <a:picLocks noChangeAspect="1"/>
            </p:cNvPicPr>
            <p:nvPr/>
          </p:nvPicPr>
          <p:blipFill>
            <a:blip r:embed="rId3"/>
            <a:stretch>
              <a:fillRect/>
            </a:stretch>
          </p:blipFill>
          <p:spPr>
            <a:xfrm>
              <a:off x="6034884" y="1388962"/>
              <a:ext cx="6157116" cy="3792638"/>
            </a:xfrm>
            <a:prstGeom prst="rect">
              <a:avLst/>
            </a:prstGeom>
          </p:spPr>
        </p:pic>
        <p:sp>
          <p:nvSpPr>
            <p:cNvPr id="14" name="TextBox 13"/>
            <p:cNvSpPr txBox="1"/>
            <p:nvPr/>
          </p:nvSpPr>
          <p:spPr>
            <a:xfrm>
              <a:off x="6711709" y="1619343"/>
              <a:ext cx="2733697" cy="646331"/>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Selection voltage = 8V</a:t>
              </a:r>
            </a:p>
            <a:p>
              <a:r>
                <a:rPr lang="en-US" dirty="0">
                  <a:latin typeface="Segoe UI" panose="020B0502040204020203" pitchFamily="34" charset="0"/>
                  <a:cs typeface="Segoe UI" panose="020B0502040204020203" pitchFamily="34" charset="0"/>
                </a:rPr>
                <a:t>Deselection voltage = 4V</a:t>
              </a:r>
            </a:p>
          </p:txBody>
        </p:sp>
      </p:grpSp>
      <p:sp>
        <p:nvSpPr>
          <p:cNvPr id="15" name="TextBox 14"/>
          <p:cNvSpPr txBox="1"/>
          <p:nvPr/>
        </p:nvSpPr>
        <p:spPr>
          <a:xfrm>
            <a:off x="0" y="5262782"/>
            <a:ext cx="12011025"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8Mcycles take 100s drift time @ 85C: reference distribution placement depends on total </a:t>
            </a:r>
            <a:r>
              <a:rPr lang="en-US" dirty="0" err="1">
                <a:latin typeface="Segoe UI" panose="020B0502040204020203" pitchFamily="34" charset="0"/>
                <a:cs typeface="Segoe UI" panose="020B0502040204020203" pitchFamily="34" charset="0"/>
              </a:rPr>
              <a:t>unbias</a:t>
            </a:r>
            <a:r>
              <a:rPr lang="en-US" dirty="0">
                <a:latin typeface="Segoe UI" panose="020B0502040204020203" pitchFamily="34" charset="0"/>
                <a:cs typeface="Segoe UI" panose="020B0502040204020203" pitchFamily="34" charset="0"/>
              </a:rPr>
              <a:t> drift time needed for cycling</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Distributions tend to rotate also with cycles, so no clear erosion of window budget added on top of unbiased drift </a:t>
            </a:r>
          </a:p>
        </p:txBody>
      </p:sp>
    </p:spTree>
    <p:extLst>
      <p:ext uri="{BB962C8B-B14F-4D97-AF65-F5344CB8AC3E}">
        <p14:creationId xmlns:p14="http://schemas.microsoft.com/office/powerpoint/2010/main" val="3796998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on cross point bias drift</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36</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9" name="TextBox 8"/>
          <p:cNvSpPr txBox="1"/>
          <p:nvPr/>
        </p:nvSpPr>
        <p:spPr>
          <a:xfrm>
            <a:off x="838199" y="1456190"/>
            <a:ext cx="10626214" cy="3046988"/>
          </a:xfrm>
          <a:prstGeom prst="rect">
            <a:avLst/>
          </a:prstGeom>
          <a:noFill/>
        </p:spPr>
        <p:txBody>
          <a:bodyPr wrap="square" rtlCol="0">
            <a:spAutoFit/>
          </a:bodyPr>
          <a:lstStyle/>
          <a:p>
            <a:pPr marL="342900" indent="-342900">
              <a:buFont typeface="Wingdings" panose="05000000000000000000" pitchFamily="2" charset="2"/>
              <a:buChar char="§"/>
            </a:pPr>
            <a:r>
              <a:rPr lang="en-US" sz="2400" dirty="0"/>
              <a:t>Bias drift is exponentially accelerated by deselection voltage and logarithmically accelerated by number of cycles.</a:t>
            </a:r>
          </a:p>
          <a:p>
            <a:pPr marL="342900" indent="-342900">
              <a:buFont typeface="Wingdings" panose="05000000000000000000" pitchFamily="2" charset="2"/>
              <a:buChar char="§"/>
            </a:pPr>
            <a:r>
              <a:rPr lang="en-US" sz="2400" dirty="0"/>
              <a:t>Low drift of E4 allow to keep max selection voltage below SXP requirements, no need of C-cells turn on, pure V/2 scheme to minimize program energy consumption should be fine.</a:t>
            </a:r>
          </a:p>
          <a:p>
            <a:pPr marL="342900" indent="-342900">
              <a:buFont typeface="Wingdings" panose="05000000000000000000" pitchFamily="2" charset="2"/>
              <a:buChar char="§"/>
            </a:pPr>
            <a:r>
              <a:rPr lang="en-US" sz="2400" dirty="0"/>
              <a:t>In any case both selection voltage and cycles rotate the set distributions without changing E2 margin. No need to take into account additional RWB margin on top of </a:t>
            </a:r>
            <a:r>
              <a:rPr lang="en-US" sz="2400" dirty="0" err="1"/>
              <a:t>unbias</a:t>
            </a:r>
            <a:r>
              <a:rPr lang="en-US" sz="2400" dirty="0"/>
              <a:t> drift</a:t>
            </a:r>
          </a:p>
        </p:txBody>
      </p:sp>
    </p:spTree>
    <p:extLst>
      <p:ext uri="{BB962C8B-B14F-4D97-AF65-F5344CB8AC3E}">
        <p14:creationId xmlns:p14="http://schemas.microsoft.com/office/powerpoint/2010/main" val="1367486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tile map</a:t>
            </a:r>
            <a:br>
              <a:rPr lang="en-US" dirty="0"/>
            </a:br>
            <a:r>
              <a:rPr lang="en-US" dirty="0"/>
              <a:t>	</a:t>
            </a:r>
            <a:r>
              <a:rPr lang="en-US" sz="4400" dirty="0"/>
              <a:t>- Defectivity up to 4.5 sigma</a:t>
            </a:r>
            <a:br>
              <a:rPr lang="en-US" sz="4400" dirty="0"/>
            </a:br>
            <a:r>
              <a:rPr lang="en-US" sz="4400" dirty="0"/>
              <a:t>	- Accelerated seasoning impact</a:t>
            </a:r>
            <a:br>
              <a:rPr lang="en-US" sz="4400" dirty="0"/>
            </a:br>
            <a:r>
              <a:rPr lang="en-US" sz="4400" dirty="0"/>
              <a:t>	- Trend by access resistance</a:t>
            </a:r>
            <a:br>
              <a:rPr lang="en-US" sz="4400" dirty="0"/>
            </a:br>
            <a:r>
              <a:rPr lang="en-US" sz="4400" dirty="0"/>
              <a:t>	   </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37</a:t>
            </a:fld>
            <a:endParaRPr lang="en-US" dirty="0"/>
          </a:p>
        </p:txBody>
      </p:sp>
    </p:spTree>
    <p:extLst>
      <p:ext uri="{BB962C8B-B14F-4D97-AF65-F5344CB8AC3E}">
        <p14:creationId xmlns:p14="http://schemas.microsoft.com/office/powerpoint/2010/main" val="3213249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tile map readout @ 85C : 256 kb </a:t>
            </a:r>
          </a:p>
        </p:txBody>
      </p:sp>
      <p:sp>
        <p:nvSpPr>
          <p:cNvPr id="4" name="Slide Number Placeholder 3"/>
          <p:cNvSpPr>
            <a:spLocks noGrp="1"/>
          </p:cNvSpPr>
          <p:nvPr>
            <p:ph type="sldNum" sz="quarter" idx="4"/>
          </p:nvPr>
        </p:nvSpPr>
        <p:spPr>
          <a:xfrm>
            <a:off x="786581" y="6282813"/>
            <a:ext cx="398723" cy="308938"/>
          </a:xfrm>
        </p:spPr>
        <p:txBody>
          <a:bodyPr/>
          <a:lstStyle/>
          <a:p>
            <a:pPr algn="l"/>
            <a:fld id="{0D904593-1668-4B95-BA96-EF3EF43EDF4E}" type="slidenum">
              <a:rPr lang="en-US" smtClean="0"/>
              <a:pPr algn="l"/>
              <a:t>38</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12,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sp>
        <p:nvSpPr>
          <p:cNvPr id="9" name="TextBox 8"/>
          <p:cNvSpPr txBox="1"/>
          <p:nvPr/>
        </p:nvSpPr>
        <p:spPr>
          <a:xfrm>
            <a:off x="910984" y="5439821"/>
            <a:ext cx="10812575" cy="923330"/>
          </a:xfrm>
          <a:prstGeom prst="rect">
            <a:avLst/>
          </a:prstGeom>
          <a:noFill/>
        </p:spPr>
        <p:txBody>
          <a:bodyPr wrap="none" rtlCol="0">
            <a:spAutoFit/>
          </a:bodyPr>
          <a:lstStyle/>
          <a:p>
            <a:pPr marL="285750" indent="-285750">
              <a:buFont typeface="Arial" panose="020B0604020202020204" pitchFamily="34" charset="0"/>
              <a:buChar char="•"/>
            </a:pPr>
            <a:r>
              <a:rPr lang="en-US" dirty="0"/>
              <a:t>No particular defectivity visible up to 4.5 sigma</a:t>
            </a:r>
          </a:p>
          <a:p>
            <a:pPr marL="285750" indent="-285750">
              <a:buFont typeface="Arial" panose="020B0604020202020204" pitchFamily="34" charset="0"/>
              <a:buChar char="•"/>
            </a:pPr>
            <a:r>
              <a:rPr lang="en-US" dirty="0"/>
              <a:t>Need to accelerate seasoning to reduce cross tile below 100mV @ 3.5sigma (130mV intrinsic sigma)</a:t>
            </a:r>
          </a:p>
          <a:p>
            <a:pPr marL="285750" indent="-285750">
              <a:buFont typeface="Arial" panose="020B0604020202020204" pitchFamily="34" charset="0"/>
              <a:buChar char="•"/>
            </a:pPr>
            <a:r>
              <a:rPr lang="en-US" dirty="0"/>
              <a:t>Two different dice tested at 1k vs 128k</a:t>
            </a:r>
          </a:p>
        </p:txBody>
      </p:sp>
      <p:grpSp>
        <p:nvGrpSpPr>
          <p:cNvPr id="31" name="Group 30"/>
          <p:cNvGrpSpPr/>
          <p:nvPr/>
        </p:nvGrpSpPr>
        <p:grpSpPr>
          <a:xfrm>
            <a:off x="1828800" y="1022555"/>
            <a:ext cx="7688826" cy="4417266"/>
            <a:chOff x="1828800" y="1022555"/>
            <a:chExt cx="7393858" cy="4188666"/>
          </a:xfrm>
        </p:grpSpPr>
        <p:pic>
          <p:nvPicPr>
            <p:cNvPr id="11" name="Picture 10"/>
            <p:cNvPicPr>
              <a:picLocks noChangeAspect="1"/>
            </p:cNvPicPr>
            <p:nvPr/>
          </p:nvPicPr>
          <p:blipFill rotWithShape="1">
            <a:blip r:embed="rId2"/>
            <a:srcRect l="2251" t="2084" r="1409" b="1181"/>
            <a:stretch/>
          </p:blipFill>
          <p:spPr>
            <a:xfrm>
              <a:off x="1828800" y="1022555"/>
              <a:ext cx="7393858" cy="4188666"/>
            </a:xfrm>
            <a:prstGeom prst="rect">
              <a:avLst/>
            </a:prstGeom>
          </p:spPr>
        </p:pic>
        <p:sp>
          <p:nvSpPr>
            <p:cNvPr id="14" name="TextBox 13"/>
            <p:cNvSpPr txBox="1"/>
            <p:nvPr/>
          </p:nvSpPr>
          <p:spPr>
            <a:xfrm>
              <a:off x="2943589" y="1744970"/>
              <a:ext cx="1805390" cy="569105"/>
            </a:xfrm>
            <a:prstGeom prst="rect">
              <a:avLst/>
            </a:prstGeom>
            <a:noFill/>
          </p:spPr>
          <p:txBody>
            <a:bodyPr wrap="square" rtlCol="0">
              <a:spAutoFit/>
            </a:bodyPr>
            <a:lstStyle/>
            <a:p>
              <a:r>
                <a:rPr lang="en-US" sz="1100" dirty="0"/>
                <a:t>100mV</a:t>
              </a:r>
            </a:p>
            <a:p>
              <a:r>
                <a:rPr lang="en-US" sz="1100" dirty="0"/>
                <a:t>Residual cross tile</a:t>
              </a:r>
            </a:p>
            <a:p>
              <a:r>
                <a:rPr lang="en-US" sz="1100" dirty="0"/>
                <a:t>After seasoning</a:t>
              </a:r>
            </a:p>
          </p:txBody>
        </p:sp>
        <p:cxnSp>
          <p:nvCxnSpPr>
            <p:cNvPr id="18" name="Straight Arrow Connector 17"/>
            <p:cNvCxnSpPr/>
            <p:nvPr/>
          </p:nvCxnSpPr>
          <p:spPr>
            <a:xfrm flipH="1" flipV="1">
              <a:off x="6312310" y="2040309"/>
              <a:ext cx="648929" cy="447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846284" y="2580358"/>
              <a:ext cx="648929" cy="447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45193" y="2366493"/>
              <a:ext cx="1236236" cy="369332"/>
            </a:xfrm>
            <a:prstGeom prst="rect">
              <a:avLst/>
            </a:prstGeom>
            <a:noFill/>
          </p:spPr>
          <p:txBody>
            <a:bodyPr wrap="none" rtlCol="0">
              <a:spAutoFit/>
            </a:bodyPr>
            <a:lstStyle/>
            <a:p>
              <a:r>
                <a:rPr lang="en-US" dirty="0"/>
                <a:t>seasoning</a:t>
              </a:r>
            </a:p>
          </p:txBody>
        </p:sp>
        <p:sp>
          <p:nvSpPr>
            <p:cNvPr id="21" name="TextBox 20"/>
            <p:cNvSpPr txBox="1"/>
            <p:nvPr/>
          </p:nvSpPr>
          <p:spPr>
            <a:xfrm>
              <a:off x="4319963" y="2958434"/>
              <a:ext cx="1236236" cy="369332"/>
            </a:xfrm>
            <a:prstGeom prst="rect">
              <a:avLst/>
            </a:prstGeom>
            <a:noFill/>
          </p:spPr>
          <p:txBody>
            <a:bodyPr wrap="none" rtlCol="0">
              <a:spAutoFit/>
            </a:bodyPr>
            <a:lstStyle/>
            <a:p>
              <a:r>
                <a:rPr lang="en-US" dirty="0"/>
                <a:t>seasoning</a:t>
              </a:r>
            </a:p>
          </p:txBody>
        </p:sp>
        <p:cxnSp>
          <p:nvCxnSpPr>
            <p:cNvPr id="24" name="Straight Arrow Connector 23"/>
            <p:cNvCxnSpPr/>
            <p:nvPr/>
          </p:nvCxnSpPr>
          <p:spPr>
            <a:xfrm>
              <a:off x="4748979" y="1929636"/>
              <a:ext cx="22614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3105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41" y="0"/>
            <a:ext cx="11571278" cy="932313"/>
          </a:xfrm>
        </p:spPr>
        <p:txBody>
          <a:bodyPr anchor="t">
            <a:normAutofit/>
          </a:bodyPr>
          <a:lstStyle/>
          <a:p>
            <a:r>
              <a:rPr lang="en-US" dirty="0"/>
              <a:t>Full tile map after seasoning: cross tile components vs ED @ 85C</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39</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12,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pSp>
        <p:nvGrpSpPr>
          <p:cNvPr id="32" name="Group 31"/>
          <p:cNvGrpSpPr/>
          <p:nvPr/>
        </p:nvGrpSpPr>
        <p:grpSpPr>
          <a:xfrm>
            <a:off x="6008926" y="943319"/>
            <a:ext cx="4149214" cy="5925687"/>
            <a:chOff x="8310079" y="924566"/>
            <a:chExt cx="4149214" cy="5925687"/>
          </a:xfrm>
        </p:grpSpPr>
        <p:pic>
          <p:nvPicPr>
            <p:cNvPr id="25" name="Picture 24"/>
            <p:cNvPicPr>
              <a:picLocks noChangeAspect="1"/>
            </p:cNvPicPr>
            <p:nvPr/>
          </p:nvPicPr>
          <p:blipFill>
            <a:blip r:embed="rId2"/>
            <a:stretch>
              <a:fillRect/>
            </a:stretch>
          </p:blipFill>
          <p:spPr>
            <a:xfrm>
              <a:off x="8310080" y="924566"/>
              <a:ext cx="4149213" cy="3211757"/>
            </a:xfrm>
            <a:prstGeom prst="rect">
              <a:avLst/>
            </a:prstGeom>
          </p:spPr>
        </p:pic>
        <p:pic>
          <p:nvPicPr>
            <p:cNvPr id="26" name="Picture 25"/>
            <p:cNvPicPr>
              <a:picLocks noChangeAspect="1"/>
            </p:cNvPicPr>
            <p:nvPr/>
          </p:nvPicPr>
          <p:blipFill>
            <a:blip r:embed="rId3"/>
            <a:stretch>
              <a:fillRect/>
            </a:stretch>
          </p:blipFill>
          <p:spPr>
            <a:xfrm>
              <a:off x="8310079" y="3648324"/>
              <a:ext cx="4149213" cy="3201929"/>
            </a:xfrm>
            <a:prstGeom prst="rect">
              <a:avLst/>
            </a:prstGeom>
          </p:spPr>
        </p:pic>
      </p:grpSp>
      <p:grpSp>
        <p:nvGrpSpPr>
          <p:cNvPr id="33" name="Group 32"/>
          <p:cNvGrpSpPr/>
          <p:nvPr/>
        </p:nvGrpSpPr>
        <p:grpSpPr>
          <a:xfrm>
            <a:off x="1760793" y="939622"/>
            <a:ext cx="4149778" cy="5918378"/>
            <a:chOff x="6135029" y="931875"/>
            <a:chExt cx="4149778" cy="5918378"/>
          </a:xfrm>
        </p:grpSpPr>
        <p:pic>
          <p:nvPicPr>
            <p:cNvPr id="29" name="Picture 28"/>
            <p:cNvPicPr>
              <a:picLocks noChangeAspect="1"/>
            </p:cNvPicPr>
            <p:nvPr/>
          </p:nvPicPr>
          <p:blipFill>
            <a:blip r:embed="rId4"/>
            <a:stretch>
              <a:fillRect/>
            </a:stretch>
          </p:blipFill>
          <p:spPr>
            <a:xfrm>
              <a:off x="6135029" y="931875"/>
              <a:ext cx="4149778" cy="3212195"/>
            </a:xfrm>
            <a:prstGeom prst="rect">
              <a:avLst/>
            </a:prstGeom>
          </p:spPr>
        </p:pic>
        <p:pic>
          <p:nvPicPr>
            <p:cNvPr id="30" name="Picture 29"/>
            <p:cNvPicPr>
              <a:picLocks noChangeAspect="1"/>
            </p:cNvPicPr>
            <p:nvPr/>
          </p:nvPicPr>
          <p:blipFill>
            <a:blip r:embed="rId5"/>
            <a:stretch>
              <a:fillRect/>
            </a:stretch>
          </p:blipFill>
          <p:spPr>
            <a:xfrm>
              <a:off x="6135029" y="3648092"/>
              <a:ext cx="4149513" cy="3202161"/>
            </a:xfrm>
            <a:prstGeom prst="rect">
              <a:avLst/>
            </a:prstGeom>
          </p:spPr>
        </p:pic>
      </p:grpSp>
      <p:sp>
        <p:nvSpPr>
          <p:cNvPr id="28" name="TextBox 27"/>
          <p:cNvSpPr txBox="1"/>
          <p:nvPr/>
        </p:nvSpPr>
        <p:spPr>
          <a:xfrm>
            <a:off x="3961765" y="5502458"/>
            <a:ext cx="4929555" cy="369332"/>
          </a:xfrm>
          <a:prstGeom prst="rect">
            <a:avLst/>
          </a:prstGeom>
          <a:solidFill>
            <a:schemeClr val="bg1"/>
          </a:solidFill>
        </p:spPr>
        <p:txBody>
          <a:bodyPr wrap="none" rtlCol="0">
            <a:spAutoFit/>
          </a:bodyPr>
          <a:lstStyle/>
          <a:p>
            <a:r>
              <a:rPr lang="en-US" dirty="0"/>
              <a:t>Robust sigma trend by access resistance [mV]</a:t>
            </a:r>
          </a:p>
        </p:txBody>
      </p:sp>
      <p:sp>
        <p:nvSpPr>
          <p:cNvPr id="27" name="TextBox 26"/>
          <p:cNvSpPr txBox="1"/>
          <p:nvPr/>
        </p:nvSpPr>
        <p:spPr>
          <a:xfrm>
            <a:off x="4282491" y="1751200"/>
            <a:ext cx="3801041" cy="369332"/>
          </a:xfrm>
          <a:prstGeom prst="rect">
            <a:avLst/>
          </a:prstGeom>
          <a:solidFill>
            <a:schemeClr val="bg1"/>
          </a:solidFill>
        </p:spPr>
        <p:txBody>
          <a:bodyPr wrap="none" rtlCol="0">
            <a:spAutoFit/>
          </a:bodyPr>
          <a:lstStyle/>
          <a:p>
            <a:r>
              <a:rPr lang="en-US" dirty="0"/>
              <a:t>Vth trend by access resistance[mV]</a:t>
            </a:r>
          </a:p>
        </p:txBody>
      </p:sp>
      <p:sp>
        <p:nvSpPr>
          <p:cNvPr id="34" name="TextBox 33"/>
          <p:cNvSpPr txBox="1"/>
          <p:nvPr/>
        </p:nvSpPr>
        <p:spPr>
          <a:xfrm>
            <a:off x="3559277" y="639097"/>
            <a:ext cx="1133644" cy="369332"/>
          </a:xfrm>
          <a:prstGeom prst="rect">
            <a:avLst/>
          </a:prstGeom>
          <a:noFill/>
        </p:spPr>
        <p:txBody>
          <a:bodyPr wrap="none" rtlCol="0">
            <a:spAutoFit/>
          </a:bodyPr>
          <a:lstStyle/>
          <a:p>
            <a:r>
              <a:rPr lang="en-US" dirty="0"/>
              <a:t>1k cycles</a:t>
            </a:r>
          </a:p>
        </p:txBody>
      </p:sp>
      <p:sp>
        <p:nvSpPr>
          <p:cNvPr id="35" name="TextBox 34"/>
          <p:cNvSpPr txBox="1"/>
          <p:nvPr/>
        </p:nvSpPr>
        <p:spPr>
          <a:xfrm>
            <a:off x="7379898" y="639097"/>
            <a:ext cx="1390124" cy="369332"/>
          </a:xfrm>
          <a:prstGeom prst="rect">
            <a:avLst/>
          </a:prstGeom>
          <a:noFill/>
        </p:spPr>
        <p:txBody>
          <a:bodyPr wrap="none" rtlCol="0">
            <a:spAutoFit/>
          </a:bodyPr>
          <a:lstStyle/>
          <a:p>
            <a:r>
              <a:rPr lang="en-US" dirty="0"/>
              <a:t>128k cycles</a:t>
            </a:r>
          </a:p>
        </p:txBody>
      </p:sp>
    </p:spTree>
    <p:extLst>
      <p:ext uri="{BB962C8B-B14F-4D97-AF65-F5344CB8AC3E}">
        <p14:creationId xmlns:p14="http://schemas.microsoft.com/office/powerpoint/2010/main" val="188409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 PW Program &amp; Read char</a:t>
            </a:r>
          </a:p>
        </p:txBody>
      </p:sp>
      <p:sp>
        <p:nvSpPr>
          <p:cNvPr id="3" name="Text Placeholder 2"/>
          <p:cNvSpPr>
            <a:spLocks noGrp="1"/>
          </p:cNvSpPr>
          <p:nvPr>
            <p:ph type="body" idx="1"/>
          </p:nvPr>
        </p:nvSpPr>
        <p:spPr/>
        <p:txBody>
          <a:bodyPr/>
          <a:lstStyle/>
          <a:p>
            <a:r>
              <a:rPr lang="en-US" dirty="0"/>
              <a:t>POR (1C) pre cycled 32k @80uA, 50C setup</a:t>
            </a:r>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4</a:t>
            </a:fld>
            <a:endParaRPr lang="en-US" dirty="0"/>
          </a:p>
        </p:txBody>
      </p:sp>
    </p:spTree>
    <p:extLst>
      <p:ext uri="{BB962C8B-B14F-4D97-AF65-F5344CB8AC3E}">
        <p14:creationId xmlns:p14="http://schemas.microsoft.com/office/powerpoint/2010/main" val="1065042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Drift vs cross tile (85C measures)</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40</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8" name="Picture 7"/>
          <p:cNvPicPr>
            <a:picLocks noChangeAspect="1"/>
          </p:cNvPicPr>
          <p:nvPr/>
        </p:nvPicPr>
        <p:blipFill rotWithShape="1">
          <a:blip r:embed="rId2"/>
          <a:srcRect l="680" t="574" r="1517" b="773"/>
          <a:stretch/>
        </p:blipFill>
        <p:spPr>
          <a:xfrm>
            <a:off x="412954" y="1229032"/>
            <a:ext cx="9114503" cy="4827639"/>
          </a:xfrm>
          <a:prstGeom prst="rect">
            <a:avLst/>
          </a:prstGeom>
        </p:spPr>
      </p:pic>
      <p:sp>
        <p:nvSpPr>
          <p:cNvPr id="9" name="TextBox 8"/>
          <p:cNvSpPr txBox="1"/>
          <p:nvPr/>
        </p:nvSpPr>
        <p:spPr>
          <a:xfrm>
            <a:off x="9822426" y="2447402"/>
            <a:ext cx="223192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No big drift distortion vs ED</a:t>
            </a:r>
          </a:p>
          <a:p>
            <a:pPr marL="285750" indent="-285750">
              <a:buFont typeface="Arial" panose="020B0604020202020204" pitchFamily="34" charset="0"/>
              <a:buChar char="•"/>
            </a:pPr>
            <a:r>
              <a:rPr lang="en-US" dirty="0"/>
              <a:t>Need to expand the range down to 1us to have more signal</a:t>
            </a:r>
          </a:p>
        </p:txBody>
      </p:sp>
    </p:spTree>
    <p:extLst>
      <p:ext uri="{BB962C8B-B14F-4D97-AF65-F5344CB8AC3E}">
        <p14:creationId xmlns:p14="http://schemas.microsoft.com/office/powerpoint/2010/main" val="1103785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on cross tile</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41</a:t>
            </a:fld>
            <a:endParaRPr lang="en-US"/>
          </a:p>
        </p:txBody>
      </p:sp>
      <p:sp>
        <p:nvSpPr>
          <p:cNvPr id="6" name="TextBox 5"/>
          <p:cNvSpPr txBox="1"/>
          <p:nvPr/>
        </p:nvSpPr>
        <p:spPr>
          <a:xfrm>
            <a:off x="838199" y="1456190"/>
            <a:ext cx="10626214" cy="1569660"/>
          </a:xfrm>
          <a:prstGeom prst="rect">
            <a:avLst/>
          </a:prstGeom>
          <a:noFill/>
        </p:spPr>
        <p:txBody>
          <a:bodyPr wrap="square" rtlCol="0">
            <a:spAutoFit/>
          </a:bodyPr>
          <a:lstStyle/>
          <a:p>
            <a:pPr marL="342900" indent="-342900">
              <a:buFont typeface="Wingdings" panose="05000000000000000000" pitchFamily="2" charset="2"/>
              <a:buChar char="§"/>
            </a:pPr>
            <a:r>
              <a:rPr lang="en-US" sz="2400" dirty="0"/>
              <a:t>Need to find a way to accelerate seasoning for far </a:t>
            </a:r>
            <a:r>
              <a:rPr lang="en-US" sz="2400" dirty="0" err="1"/>
              <a:t>Eds</a:t>
            </a:r>
            <a:r>
              <a:rPr lang="en-US" sz="2400" dirty="0"/>
              <a:t> (W thickness increase? Electrical pulses change?)</a:t>
            </a:r>
          </a:p>
          <a:p>
            <a:pPr marL="342900" indent="-342900">
              <a:buFont typeface="Wingdings" panose="05000000000000000000" pitchFamily="2" charset="2"/>
              <a:buChar char="§"/>
            </a:pPr>
            <a:r>
              <a:rPr lang="en-US" sz="2400" dirty="0"/>
              <a:t>Spike inhibition introduction can help in reducing seasoning on small </a:t>
            </a:r>
            <a:r>
              <a:rPr lang="en-US" sz="2400" dirty="0" err="1"/>
              <a:t>Eds</a:t>
            </a:r>
            <a:r>
              <a:rPr lang="en-US" sz="2400" dirty="0"/>
              <a:t> but cycling stability can be compromised (bathtub curve)</a:t>
            </a:r>
          </a:p>
        </p:txBody>
      </p:sp>
    </p:spTree>
    <p:extLst>
      <p:ext uri="{BB962C8B-B14F-4D97-AF65-F5344CB8AC3E}">
        <p14:creationId xmlns:p14="http://schemas.microsoft.com/office/powerpoint/2010/main" val="2060564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831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1C (POR): 1us to 100ms drift @50C</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43</a:t>
            </a:fld>
            <a:endParaRPr lang="en-US"/>
          </a:p>
        </p:txBody>
      </p:sp>
      <p:pic>
        <p:nvPicPr>
          <p:cNvPr id="6" name="Picture 5"/>
          <p:cNvPicPr>
            <a:picLocks noChangeAspect="1"/>
          </p:cNvPicPr>
          <p:nvPr/>
        </p:nvPicPr>
        <p:blipFill>
          <a:blip r:embed="rId2"/>
          <a:stretch>
            <a:fillRect/>
          </a:stretch>
        </p:blipFill>
        <p:spPr>
          <a:xfrm>
            <a:off x="388982" y="1094874"/>
            <a:ext cx="5562028" cy="4487617"/>
          </a:xfrm>
          <a:prstGeom prst="rect">
            <a:avLst/>
          </a:prstGeom>
        </p:spPr>
      </p:pic>
      <p:pic>
        <p:nvPicPr>
          <p:cNvPr id="7" name="Picture 6"/>
          <p:cNvPicPr>
            <a:picLocks noChangeAspect="1"/>
          </p:cNvPicPr>
          <p:nvPr/>
        </p:nvPicPr>
        <p:blipFill>
          <a:blip r:embed="rId3"/>
          <a:stretch>
            <a:fillRect/>
          </a:stretch>
        </p:blipFill>
        <p:spPr>
          <a:xfrm>
            <a:off x="6373776" y="1094874"/>
            <a:ext cx="5562028" cy="4487617"/>
          </a:xfrm>
          <a:prstGeom prst="rect">
            <a:avLst/>
          </a:prstGeom>
        </p:spPr>
      </p:pic>
      <p:sp>
        <p:nvSpPr>
          <p:cNvPr id="10" name="TextBox 9"/>
          <p:cNvSpPr txBox="1"/>
          <p:nvPr/>
        </p:nvSpPr>
        <p:spPr>
          <a:xfrm>
            <a:off x="3859618" y="4369983"/>
            <a:ext cx="1531188" cy="369332"/>
          </a:xfrm>
          <a:prstGeom prst="rect">
            <a:avLst/>
          </a:prstGeom>
          <a:solidFill>
            <a:schemeClr val="bg1"/>
          </a:solidFill>
          <a:ln>
            <a:solidFill>
              <a:schemeClr val="tx1"/>
            </a:solidFill>
          </a:ln>
        </p:spPr>
        <p:txBody>
          <a:bodyPr wrap="none" rtlCol="0">
            <a:spAutoFit/>
          </a:bodyPr>
          <a:lstStyle/>
          <a:p>
            <a:r>
              <a:rPr lang="en-US" dirty="0"/>
              <a:t>1k pre cycles</a:t>
            </a:r>
          </a:p>
        </p:txBody>
      </p:sp>
      <p:sp>
        <p:nvSpPr>
          <p:cNvPr id="11" name="TextBox 10"/>
          <p:cNvSpPr txBox="1"/>
          <p:nvPr/>
        </p:nvSpPr>
        <p:spPr>
          <a:xfrm>
            <a:off x="9566131" y="4369983"/>
            <a:ext cx="1787669" cy="369332"/>
          </a:xfrm>
          <a:prstGeom prst="rect">
            <a:avLst/>
          </a:prstGeom>
          <a:solidFill>
            <a:schemeClr val="bg1"/>
          </a:solidFill>
          <a:ln>
            <a:solidFill>
              <a:schemeClr val="tx1"/>
            </a:solidFill>
          </a:ln>
        </p:spPr>
        <p:txBody>
          <a:bodyPr wrap="none" rtlCol="0">
            <a:spAutoFit/>
          </a:bodyPr>
          <a:lstStyle/>
          <a:p>
            <a:r>
              <a:rPr lang="en-US" dirty="0"/>
              <a:t>128k pre cycles</a:t>
            </a:r>
          </a:p>
        </p:txBody>
      </p:sp>
      <p:sp>
        <p:nvSpPr>
          <p:cNvPr id="12" name="TextBox 11"/>
          <p:cNvSpPr txBox="1"/>
          <p:nvPr/>
        </p:nvSpPr>
        <p:spPr>
          <a:xfrm>
            <a:off x="2434856" y="5741581"/>
            <a:ext cx="6571030" cy="369332"/>
          </a:xfrm>
          <a:prstGeom prst="rect">
            <a:avLst/>
          </a:prstGeom>
          <a:noFill/>
        </p:spPr>
        <p:txBody>
          <a:bodyPr wrap="none" rtlCol="0">
            <a:spAutoFit/>
          </a:bodyPr>
          <a:lstStyle/>
          <a:p>
            <a:r>
              <a:rPr lang="en-US" dirty="0"/>
              <a:t>Short time drift quite independent from pre cycling (up to 128k)</a:t>
            </a:r>
          </a:p>
        </p:txBody>
      </p:sp>
      <p:sp>
        <p:nvSpPr>
          <p:cNvPr id="13" name="TextBox 12"/>
          <p:cNvSpPr txBox="1"/>
          <p:nvPr/>
        </p:nvSpPr>
        <p:spPr>
          <a:xfrm rot="16200000">
            <a:off x="-675966" y="3083440"/>
            <a:ext cx="1800493" cy="369332"/>
          </a:xfrm>
          <a:prstGeom prst="rect">
            <a:avLst/>
          </a:prstGeom>
          <a:noFill/>
        </p:spPr>
        <p:txBody>
          <a:bodyPr wrap="none" rtlCol="0">
            <a:spAutoFit/>
          </a:bodyPr>
          <a:lstStyle/>
          <a:p>
            <a:r>
              <a:rPr lang="en-US" dirty="0"/>
              <a:t>Normal quantile</a:t>
            </a:r>
          </a:p>
        </p:txBody>
      </p:sp>
      <p:sp>
        <p:nvSpPr>
          <p:cNvPr id="14" name="TextBox 13"/>
          <p:cNvSpPr txBox="1"/>
          <p:nvPr/>
        </p:nvSpPr>
        <p:spPr>
          <a:xfrm>
            <a:off x="2966483" y="5011173"/>
            <a:ext cx="402674" cy="369332"/>
          </a:xfrm>
          <a:prstGeom prst="rect">
            <a:avLst/>
          </a:prstGeom>
          <a:noFill/>
        </p:spPr>
        <p:txBody>
          <a:bodyPr wrap="none" rtlCol="0">
            <a:spAutoFit/>
          </a:bodyPr>
          <a:lstStyle/>
          <a:p>
            <a:r>
              <a:rPr lang="en-US" dirty="0" err="1"/>
              <a:t>Vt</a:t>
            </a:r>
            <a:endParaRPr lang="en-US" dirty="0"/>
          </a:p>
        </p:txBody>
      </p:sp>
      <p:sp>
        <p:nvSpPr>
          <p:cNvPr id="15" name="TextBox 14"/>
          <p:cNvSpPr txBox="1"/>
          <p:nvPr/>
        </p:nvSpPr>
        <p:spPr>
          <a:xfrm>
            <a:off x="8729330" y="5011173"/>
            <a:ext cx="402674" cy="369332"/>
          </a:xfrm>
          <a:prstGeom prst="rect">
            <a:avLst/>
          </a:prstGeom>
          <a:noFill/>
        </p:spPr>
        <p:txBody>
          <a:bodyPr wrap="none" rtlCol="0">
            <a:spAutoFit/>
          </a:bodyPr>
          <a:lstStyle/>
          <a:p>
            <a:r>
              <a:rPr lang="en-US" dirty="0" err="1"/>
              <a:t>Vt</a:t>
            </a:r>
            <a:endParaRPr lang="en-US" dirty="0"/>
          </a:p>
        </p:txBody>
      </p:sp>
    </p:spTree>
    <p:extLst>
      <p:ext uri="{BB962C8B-B14F-4D97-AF65-F5344CB8AC3E}">
        <p14:creationId xmlns:p14="http://schemas.microsoft.com/office/powerpoint/2010/main" val="1337936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6E: 1us to 100ms drift @50C</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44</a:t>
            </a:fld>
            <a:endParaRPr lang="en-US"/>
          </a:p>
        </p:txBody>
      </p:sp>
      <p:pic>
        <p:nvPicPr>
          <p:cNvPr id="5" name="Picture 4"/>
          <p:cNvPicPr>
            <a:picLocks noChangeAspect="1"/>
          </p:cNvPicPr>
          <p:nvPr/>
        </p:nvPicPr>
        <p:blipFill>
          <a:blip r:embed="rId2"/>
          <a:stretch>
            <a:fillRect/>
          </a:stretch>
        </p:blipFill>
        <p:spPr>
          <a:xfrm>
            <a:off x="419100" y="1222559"/>
            <a:ext cx="5482081" cy="4464721"/>
          </a:xfrm>
          <a:prstGeom prst="rect">
            <a:avLst/>
          </a:prstGeom>
        </p:spPr>
      </p:pic>
      <p:pic>
        <p:nvPicPr>
          <p:cNvPr id="6" name="Picture 5"/>
          <p:cNvPicPr>
            <a:picLocks noChangeAspect="1"/>
          </p:cNvPicPr>
          <p:nvPr/>
        </p:nvPicPr>
        <p:blipFill>
          <a:blip r:embed="rId3"/>
          <a:stretch>
            <a:fillRect/>
          </a:stretch>
        </p:blipFill>
        <p:spPr>
          <a:xfrm>
            <a:off x="6096000" y="1222558"/>
            <a:ext cx="5482081" cy="4464721"/>
          </a:xfrm>
          <a:prstGeom prst="rect">
            <a:avLst/>
          </a:prstGeom>
        </p:spPr>
      </p:pic>
      <p:sp>
        <p:nvSpPr>
          <p:cNvPr id="7" name="TextBox 6"/>
          <p:cNvSpPr txBox="1"/>
          <p:nvPr/>
        </p:nvSpPr>
        <p:spPr>
          <a:xfrm>
            <a:off x="3859618" y="4369983"/>
            <a:ext cx="1531188" cy="369332"/>
          </a:xfrm>
          <a:prstGeom prst="rect">
            <a:avLst/>
          </a:prstGeom>
          <a:solidFill>
            <a:schemeClr val="bg1"/>
          </a:solidFill>
          <a:ln>
            <a:solidFill>
              <a:schemeClr val="tx1"/>
            </a:solidFill>
          </a:ln>
        </p:spPr>
        <p:txBody>
          <a:bodyPr wrap="none" rtlCol="0">
            <a:spAutoFit/>
          </a:bodyPr>
          <a:lstStyle/>
          <a:p>
            <a:r>
              <a:rPr lang="en-US" dirty="0"/>
              <a:t>1k pre cycles</a:t>
            </a:r>
          </a:p>
        </p:txBody>
      </p:sp>
      <p:sp>
        <p:nvSpPr>
          <p:cNvPr id="8" name="TextBox 7"/>
          <p:cNvSpPr txBox="1"/>
          <p:nvPr/>
        </p:nvSpPr>
        <p:spPr>
          <a:xfrm>
            <a:off x="9239692" y="4369983"/>
            <a:ext cx="1787669" cy="369332"/>
          </a:xfrm>
          <a:prstGeom prst="rect">
            <a:avLst/>
          </a:prstGeom>
          <a:solidFill>
            <a:schemeClr val="bg1"/>
          </a:solidFill>
          <a:ln>
            <a:solidFill>
              <a:schemeClr val="tx1"/>
            </a:solidFill>
          </a:ln>
        </p:spPr>
        <p:txBody>
          <a:bodyPr wrap="none" rtlCol="0">
            <a:spAutoFit/>
          </a:bodyPr>
          <a:lstStyle/>
          <a:p>
            <a:r>
              <a:rPr lang="en-US" dirty="0"/>
              <a:t>128k pre cycles</a:t>
            </a:r>
          </a:p>
        </p:txBody>
      </p:sp>
      <p:sp>
        <p:nvSpPr>
          <p:cNvPr id="9" name="TextBox 8"/>
          <p:cNvSpPr txBox="1"/>
          <p:nvPr/>
        </p:nvSpPr>
        <p:spPr>
          <a:xfrm>
            <a:off x="4231759" y="5741581"/>
            <a:ext cx="2954655" cy="369332"/>
          </a:xfrm>
          <a:prstGeom prst="rect">
            <a:avLst/>
          </a:prstGeom>
          <a:noFill/>
        </p:spPr>
        <p:txBody>
          <a:bodyPr wrap="none" rtlCol="0">
            <a:spAutoFit/>
          </a:bodyPr>
          <a:lstStyle/>
          <a:p>
            <a:r>
              <a:rPr lang="en-US" dirty="0"/>
              <a:t>Group 6E has steeper drift </a:t>
            </a:r>
          </a:p>
        </p:txBody>
      </p:sp>
      <p:sp>
        <p:nvSpPr>
          <p:cNvPr id="10" name="TextBox 9"/>
          <p:cNvSpPr txBox="1"/>
          <p:nvPr/>
        </p:nvSpPr>
        <p:spPr>
          <a:xfrm rot="16200000">
            <a:off x="-675966" y="3083440"/>
            <a:ext cx="1800493" cy="369332"/>
          </a:xfrm>
          <a:prstGeom prst="rect">
            <a:avLst/>
          </a:prstGeom>
          <a:noFill/>
        </p:spPr>
        <p:txBody>
          <a:bodyPr wrap="none" rtlCol="0">
            <a:spAutoFit/>
          </a:bodyPr>
          <a:lstStyle/>
          <a:p>
            <a:r>
              <a:rPr lang="en-US" dirty="0"/>
              <a:t>Normal quantile</a:t>
            </a:r>
          </a:p>
        </p:txBody>
      </p:sp>
      <p:sp>
        <p:nvSpPr>
          <p:cNvPr id="11" name="TextBox 10"/>
          <p:cNvSpPr txBox="1"/>
          <p:nvPr/>
        </p:nvSpPr>
        <p:spPr>
          <a:xfrm>
            <a:off x="2966483" y="5106866"/>
            <a:ext cx="402674" cy="369332"/>
          </a:xfrm>
          <a:prstGeom prst="rect">
            <a:avLst/>
          </a:prstGeom>
          <a:noFill/>
        </p:spPr>
        <p:txBody>
          <a:bodyPr wrap="none" rtlCol="0">
            <a:spAutoFit/>
          </a:bodyPr>
          <a:lstStyle/>
          <a:p>
            <a:r>
              <a:rPr lang="en-US" dirty="0" err="1"/>
              <a:t>Vt</a:t>
            </a:r>
            <a:endParaRPr lang="en-US" dirty="0"/>
          </a:p>
        </p:txBody>
      </p:sp>
      <p:sp>
        <p:nvSpPr>
          <p:cNvPr id="14" name="TextBox 13"/>
          <p:cNvSpPr txBox="1"/>
          <p:nvPr/>
        </p:nvSpPr>
        <p:spPr>
          <a:xfrm>
            <a:off x="8729330" y="5106866"/>
            <a:ext cx="402674" cy="369332"/>
          </a:xfrm>
          <a:prstGeom prst="rect">
            <a:avLst/>
          </a:prstGeom>
          <a:noFill/>
        </p:spPr>
        <p:txBody>
          <a:bodyPr wrap="none" rtlCol="0">
            <a:spAutoFit/>
          </a:bodyPr>
          <a:lstStyle/>
          <a:p>
            <a:r>
              <a:rPr lang="en-US" dirty="0" err="1"/>
              <a:t>Vt</a:t>
            </a:r>
            <a:endParaRPr lang="en-US" dirty="0"/>
          </a:p>
        </p:txBody>
      </p:sp>
    </p:spTree>
    <p:extLst>
      <p:ext uri="{BB962C8B-B14F-4D97-AF65-F5344CB8AC3E}">
        <p14:creationId xmlns:p14="http://schemas.microsoft.com/office/powerpoint/2010/main" val="931479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table lot 0028832</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45</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aphicFrame>
        <p:nvGraphicFramePr>
          <p:cNvPr id="8" name="Table 7"/>
          <p:cNvGraphicFramePr>
            <a:graphicFrameLocks noGrp="1"/>
          </p:cNvGraphicFramePr>
          <p:nvPr>
            <p:extLst/>
          </p:nvPr>
        </p:nvGraphicFramePr>
        <p:xfrm>
          <a:off x="408166" y="1804009"/>
          <a:ext cx="5811880" cy="2444670"/>
        </p:xfrm>
        <a:graphic>
          <a:graphicData uri="http://schemas.openxmlformats.org/drawingml/2006/table">
            <a:tbl>
              <a:tblPr firstRow="1" bandRow="1">
                <a:tableStyleId>{5C22544A-7EE6-4342-B048-85BDC9FD1C3A}</a:tableStyleId>
              </a:tblPr>
              <a:tblGrid>
                <a:gridCol w="553998">
                  <a:extLst>
                    <a:ext uri="{9D8B030D-6E8A-4147-A177-3AD203B41FA5}">
                      <a16:colId xmlns:a16="http://schemas.microsoft.com/office/drawing/2014/main" val="20000"/>
                    </a:ext>
                  </a:extLst>
                </a:gridCol>
                <a:gridCol w="1031597">
                  <a:extLst>
                    <a:ext uri="{9D8B030D-6E8A-4147-A177-3AD203B41FA5}">
                      <a16:colId xmlns:a16="http://schemas.microsoft.com/office/drawing/2014/main" val="20001"/>
                    </a:ext>
                  </a:extLst>
                </a:gridCol>
                <a:gridCol w="1116852">
                  <a:extLst>
                    <a:ext uri="{9D8B030D-6E8A-4147-A177-3AD203B41FA5}">
                      <a16:colId xmlns:a16="http://schemas.microsoft.com/office/drawing/2014/main" val="20002"/>
                    </a:ext>
                  </a:extLst>
                </a:gridCol>
                <a:gridCol w="1253262">
                  <a:extLst>
                    <a:ext uri="{9D8B030D-6E8A-4147-A177-3AD203B41FA5}">
                      <a16:colId xmlns:a16="http://schemas.microsoft.com/office/drawing/2014/main" val="2006084849"/>
                    </a:ext>
                  </a:extLst>
                </a:gridCol>
                <a:gridCol w="1856171">
                  <a:extLst>
                    <a:ext uri="{9D8B030D-6E8A-4147-A177-3AD203B41FA5}">
                      <a16:colId xmlns:a16="http://schemas.microsoft.com/office/drawing/2014/main" val="1754477774"/>
                    </a:ext>
                  </a:extLst>
                </a:gridCol>
              </a:tblGrid>
              <a:tr h="311070">
                <a:tc>
                  <a:txBody>
                    <a:bodyPr/>
                    <a:lstStyle/>
                    <a:p>
                      <a:pPr algn="ctr"/>
                      <a:r>
                        <a:rPr lang="en-US" sz="1400" dirty="0"/>
                        <a:t>Trial</a:t>
                      </a:r>
                    </a:p>
                  </a:txBody>
                  <a:tcPr/>
                </a:tc>
                <a:tc>
                  <a:txBody>
                    <a:bodyPr/>
                    <a:lstStyle/>
                    <a:p>
                      <a:pPr algn="ctr"/>
                      <a:r>
                        <a:rPr lang="en-US" sz="1400" dirty="0"/>
                        <a:t>SD </a:t>
                      </a:r>
                      <a:r>
                        <a:rPr lang="en-US" sz="1400" dirty="0" err="1"/>
                        <a:t>thk</a:t>
                      </a:r>
                      <a:r>
                        <a:rPr lang="en-US" sz="1400" dirty="0"/>
                        <a:t>.</a:t>
                      </a:r>
                    </a:p>
                  </a:txBody>
                  <a:tcPr/>
                </a:tc>
                <a:tc>
                  <a:txBody>
                    <a:bodyPr/>
                    <a:lstStyle/>
                    <a:p>
                      <a:pPr algn="ctr"/>
                      <a:r>
                        <a:rPr lang="it-IT" sz="1400" dirty="0"/>
                        <a:t>In-doping</a:t>
                      </a:r>
                      <a:endParaRPr lang="en-US" sz="1400" dirty="0"/>
                    </a:p>
                  </a:txBody>
                  <a:tcPr/>
                </a:tc>
                <a:tc>
                  <a:txBody>
                    <a:bodyPr/>
                    <a:lstStyle/>
                    <a:p>
                      <a:pPr algn="ctr"/>
                      <a:r>
                        <a:rPr lang="it-IT" sz="1400" dirty="0" err="1"/>
                        <a:t>AlOx</a:t>
                      </a:r>
                      <a:r>
                        <a:rPr lang="it-IT" sz="1400" dirty="0"/>
                        <a:t> lamina</a:t>
                      </a:r>
                      <a:endParaRPr lang="en-US" sz="1400" dirty="0"/>
                    </a:p>
                  </a:txBody>
                  <a:tcPr/>
                </a:tc>
                <a:tc>
                  <a:txBody>
                    <a:bodyPr/>
                    <a:lstStyle/>
                    <a:p>
                      <a:pPr algn="ctr"/>
                      <a:r>
                        <a:rPr lang="en-US" sz="1400" dirty="0"/>
                        <a:t>51 WL etch</a:t>
                      </a:r>
                    </a:p>
                  </a:txBody>
                  <a:tcPr/>
                </a:tc>
                <a:extLst>
                  <a:ext uri="{0D108BD9-81ED-4DB2-BD59-A6C34878D82A}">
                    <a16:rowId xmlns:a16="http://schemas.microsoft.com/office/drawing/2014/main" val="10000"/>
                  </a:ext>
                </a:extLst>
              </a:tr>
              <a:tr h="186642">
                <a:tc>
                  <a:txBody>
                    <a:bodyPr/>
                    <a:lstStyle/>
                    <a:p>
                      <a:pPr algn="ctr"/>
                      <a:r>
                        <a:rPr lang="en-US" sz="1400" dirty="0"/>
                        <a:t>1C</a:t>
                      </a:r>
                    </a:p>
                  </a:txBody>
                  <a:tcPr anchor="ctr"/>
                </a:tc>
                <a:tc>
                  <a:txBody>
                    <a:bodyPr/>
                    <a:lstStyle/>
                    <a:p>
                      <a:pPr algn="ctr"/>
                      <a:r>
                        <a:rPr lang="en-US" sz="1400" dirty="0"/>
                        <a:t>17 ver12</a:t>
                      </a:r>
                    </a:p>
                  </a:txBody>
                  <a:tcPr anchor="ctr"/>
                </a:tc>
                <a:tc>
                  <a:txBody>
                    <a:bodyPr/>
                    <a:lstStyle/>
                    <a:p>
                      <a:pPr algn="ctr"/>
                      <a:r>
                        <a:rPr lang="en-US" sz="1400" dirty="0"/>
                        <a:t>-</a:t>
                      </a:r>
                    </a:p>
                  </a:txBody>
                  <a:tcPr anchor="ctr"/>
                </a:tc>
                <a:tc>
                  <a:txBody>
                    <a:bodyPr/>
                    <a:lstStyle/>
                    <a:p>
                      <a:pPr algn="ctr"/>
                      <a:r>
                        <a:rPr lang="en-US" sz="1400" dirty="0"/>
                        <a:t>-</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SO2 (15s)</a:t>
                      </a:r>
                    </a:p>
                  </a:txBody>
                  <a:tcPr anchor="ctr"/>
                </a:tc>
                <a:extLst>
                  <a:ext uri="{0D108BD9-81ED-4DB2-BD59-A6C34878D82A}">
                    <a16:rowId xmlns:a16="http://schemas.microsoft.com/office/drawing/2014/main" val="10001"/>
                  </a:ext>
                </a:extLst>
              </a:tr>
              <a:tr h="186642">
                <a:tc>
                  <a:txBody>
                    <a:bodyPr/>
                    <a:lstStyle/>
                    <a:p>
                      <a:pPr algn="ctr"/>
                      <a:r>
                        <a:rPr lang="en-US" sz="1400" dirty="0"/>
                        <a:t>2E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8595B"/>
                          </a:solidFill>
                          <a:effectLst/>
                          <a:uLnTx/>
                          <a:uFillTx/>
                          <a:latin typeface="Segoe UI"/>
                          <a:ea typeface="+mn-ea"/>
                          <a:cs typeface="+mn-cs"/>
                        </a:rPr>
                        <a:t>17 ver12</a:t>
                      </a:r>
                      <a:endParaRPr kumimoji="0" lang="en-US" sz="1400" b="0" i="0" u="none" strike="noStrike" kern="1200" cap="none" spc="0" normalizeH="0" baseline="0" noProof="0" dirty="0">
                        <a:ln>
                          <a:noFill/>
                        </a:ln>
                        <a:solidFill>
                          <a:srgbClr val="58595B"/>
                        </a:solidFill>
                        <a:effectLst/>
                        <a:uLnTx/>
                        <a:uFillTx/>
                        <a:latin typeface="Segoe UI"/>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8595B"/>
                          </a:solidFill>
                          <a:effectLst/>
                          <a:uLnTx/>
                          <a:uFillTx/>
                          <a:latin typeface="Segoe UI"/>
                          <a:ea typeface="+mn-ea"/>
                          <a:cs typeface="+mn-cs"/>
                        </a:rPr>
                        <a:t>SO2 (15s)</a:t>
                      </a:r>
                      <a:endParaRPr kumimoji="0" lang="en-US" sz="1400" b="0" i="0" u="none" strike="noStrike" kern="1200" cap="none" spc="0" normalizeH="0" baseline="0" noProof="0" dirty="0">
                        <a:ln>
                          <a:noFill/>
                        </a:ln>
                        <a:solidFill>
                          <a:srgbClr val="58595B"/>
                        </a:solidFill>
                        <a:effectLst/>
                        <a:uLnTx/>
                        <a:uFillTx/>
                        <a:latin typeface="Segoe UI"/>
                        <a:ea typeface="+mn-ea"/>
                        <a:cs typeface="+mn-cs"/>
                      </a:endParaRPr>
                    </a:p>
                  </a:txBody>
                  <a:tcPr anchor="ctr"/>
                </a:tc>
                <a:extLst>
                  <a:ext uri="{0D108BD9-81ED-4DB2-BD59-A6C34878D82A}">
                    <a16:rowId xmlns:a16="http://schemas.microsoft.com/office/drawing/2014/main" val="10002"/>
                  </a:ext>
                </a:extLst>
              </a:tr>
              <a:tr h="186642">
                <a:tc>
                  <a:txBody>
                    <a:bodyPr/>
                    <a:lstStyle/>
                    <a:p>
                      <a:pPr algn="ctr"/>
                      <a:r>
                        <a:rPr lang="en-US" sz="1400" dirty="0"/>
                        <a:t>3E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8595B"/>
                          </a:solidFill>
                          <a:effectLst/>
                          <a:uLnTx/>
                          <a:uFillTx/>
                          <a:latin typeface="Segoe UI"/>
                          <a:ea typeface="+mn-ea"/>
                          <a:cs typeface="+mn-cs"/>
                        </a:rPr>
                        <a:t>17 ver12</a:t>
                      </a:r>
                      <a:endParaRPr kumimoji="0" lang="en-US" sz="1400" b="0" i="0" u="none" strike="noStrike" kern="1200" cap="none" spc="0" normalizeH="0" baseline="0" noProof="0" dirty="0">
                        <a:ln>
                          <a:noFill/>
                        </a:ln>
                        <a:solidFill>
                          <a:srgbClr val="58595B"/>
                        </a:solidFill>
                        <a:effectLst/>
                        <a:uLnTx/>
                        <a:uFillTx/>
                        <a:latin typeface="Segoe UI"/>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58595B"/>
                          </a:solidFill>
                          <a:effectLst/>
                          <a:uLnTx/>
                          <a:uFillTx/>
                          <a:latin typeface="+mn-lt"/>
                          <a:ea typeface="+mn-ea"/>
                          <a:cs typeface="+mn-cs"/>
                        </a:rPr>
                        <a:t>-</a:t>
                      </a:r>
                      <a:endParaRPr kumimoji="0" lang="en-US" sz="1400" b="0" i="0" u="none" strike="noStrike" kern="1200" cap="none" spc="0" normalizeH="0" baseline="0" noProof="0" dirty="0">
                        <a:ln>
                          <a:noFill/>
                        </a:ln>
                        <a:solidFill>
                          <a:srgbClr val="58595B"/>
                        </a:solidFill>
                        <a:effectLst/>
                        <a:uLnTx/>
                        <a:uFillTx/>
                        <a:latin typeface="Segoe UI"/>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No SO2 (15s)</a:t>
                      </a:r>
                    </a:p>
                  </a:txBody>
                  <a:tcPr anchor="ctr"/>
                </a:tc>
                <a:extLst>
                  <a:ext uri="{0D108BD9-81ED-4DB2-BD59-A6C34878D82A}">
                    <a16:rowId xmlns:a16="http://schemas.microsoft.com/office/drawing/2014/main" val="10003"/>
                  </a:ext>
                </a:extLst>
              </a:tr>
              <a:tr h="186642">
                <a:tc>
                  <a:txBody>
                    <a:bodyPr/>
                    <a:lstStyle/>
                    <a:p>
                      <a:pPr algn="ctr"/>
                      <a:r>
                        <a:rPr lang="en-US" sz="1400" dirty="0"/>
                        <a:t>4E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22 ver12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8595B"/>
                          </a:solidFill>
                          <a:effectLst/>
                          <a:uLnTx/>
                          <a:uFillTx/>
                          <a:latin typeface="Segoe UI"/>
                          <a:ea typeface="+mn-ea"/>
                          <a:cs typeface="+mn-cs"/>
                        </a:rPr>
                        <a:t>2%</a:t>
                      </a:r>
                      <a:endParaRPr kumimoji="0" lang="en-US" sz="1400" b="0" i="0" u="none" strike="noStrike" kern="1200" cap="none" spc="0" normalizeH="0" baseline="0" noProof="0" dirty="0">
                        <a:ln>
                          <a:noFill/>
                        </a:ln>
                        <a:solidFill>
                          <a:srgbClr val="58595B"/>
                        </a:solidFill>
                        <a:effectLst/>
                        <a:uLnTx/>
                        <a:uFillTx/>
                        <a:latin typeface="Segoe UI"/>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mn-lt"/>
                          <a:ea typeface="+mn-ea"/>
                          <a:cs typeface="+mn-cs"/>
                        </a:rPr>
                        <a:t>-</a:t>
                      </a:r>
                      <a:endParaRPr kumimoji="0" lang="en-US" sz="1400" b="0" i="0" u="none" strike="noStrike" kern="1200" cap="none" spc="0" normalizeH="0" baseline="0" noProof="0" dirty="0">
                        <a:ln>
                          <a:noFill/>
                        </a:ln>
                        <a:solidFill>
                          <a:srgbClr val="58595B"/>
                        </a:solidFill>
                        <a:effectLst/>
                        <a:uLnTx/>
                        <a:uFillTx/>
                        <a:latin typeface="Segoe UI"/>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No SO2 (21s)</a:t>
                      </a:r>
                    </a:p>
                  </a:txBody>
                  <a:tcPr anchor="ctr"/>
                </a:tc>
                <a:extLst>
                  <a:ext uri="{0D108BD9-81ED-4DB2-BD59-A6C34878D82A}">
                    <a16:rowId xmlns:a16="http://schemas.microsoft.com/office/drawing/2014/main" val="10004"/>
                  </a:ext>
                </a:extLst>
              </a:tr>
              <a:tr h="186642">
                <a:tc>
                  <a:txBody>
                    <a:bodyPr/>
                    <a:lstStyle/>
                    <a:p>
                      <a:pPr algn="ctr"/>
                      <a:r>
                        <a:rPr lang="en-US" sz="1400" dirty="0"/>
                        <a:t>5E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8595B"/>
                          </a:solidFill>
                          <a:effectLst/>
                          <a:uLnTx/>
                          <a:uFillTx/>
                          <a:latin typeface="Segoe UI"/>
                          <a:ea typeface="+mn-ea"/>
                          <a:cs typeface="+mn-cs"/>
                        </a:rPr>
                        <a:t>17 ver12</a:t>
                      </a:r>
                      <a:endParaRPr kumimoji="0" lang="en-US" sz="1400" b="0" i="0" u="none" strike="noStrike" kern="1200" cap="none" spc="0" normalizeH="0" baseline="0" noProof="0" dirty="0">
                        <a:ln>
                          <a:noFill/>
                        </a:ln>
                        <a:solidFill>
                          <a:srgbClr val="58595B"/>
                        </a:solidFill>
                        <a:effectLst/>
                        <a:uLnTx/>
                        <a:uFillTx/>
                        <a:latin typeface="Segoe UI"/>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mn-lt"/>
                          <a:ea typeface="+mn-ea"/>
                          <a:cs typeface="+mn-cs"/>
                        </a:rPr>
                        <a:t>5A T&amp;B</a:t>
                      </a:r>
                      <a:endParaRPr kumimoji="0" lang="en-US" sz="1400" b="0" i="0" u="none" strike="noStrike" kern="1200" cap="none" spc="0" normalizeH="0" baseline="0" noProof="0" dirty="0">
                        <a:ln>
                          <a:noFill/>
                        </a:ln>
                        <a:solidFill>
                          <a:srgbClr val="58595B"/>
                        </a:solidFill>
                        <a:effectLst/>
                        <a:uLnTx/>
                        <a:uFillTx/>
                        <a:latin typeface="Segoe UI"/>
                        <a:ea typeface="+mn-ea"/>
                        <a:cs typeface="+mn-cs"/>
                      </a:endParaRP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No SO2 (17s)</a:t>
                      </a:r>
                    </a:p>
                  </a:txBody>
                  <a:tcPr anchor="ctr"/>
                </a:tc>
                <a:extLst>
                  <a:ext uri="{0D108BD9-81ED-4DB2-BD59-A6C34878D82A}">
                    <a16:rowId xmlns:a16="http://schemas.microsoft.com/office/drawing/2014/main" val="10005"/>
                  </a:ext>
                </a:extLst>
              </a:tr>
              <a:tr h="186642">
                <a:tc>
                  <a:txBody>
                    <a:bodyPr/>
                    <a:lstStyle/>
                    <a:p>
                      <a:pPr algn="ctr"/>
                      <a:r>
                        <a:rPr lang="en-US" sz="1400" dirty="0"/>
                        <a:t>6E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22 ver12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mn-lt"/>
                          <a:ea typeface="+mn-ea"/>
                          <a:cs typeface="+mn-cs"/>
                        </a:rPr>
                        <a:t>5A T&amp;B</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No SO2 (23s)</a:t>
                      </a:r>
                    </a:p>
                  </a:txBody>
                  <a:tcPr anchor="ctr"/>
                </a:tc>
                <a:extLst>
                  <a:ext uri="{0D108BD9-81ED-4DB2-BD59-A6C34878D82A}">
                    <a16:rowId xmlns:a16="http://schemas.microsoft.com/office/drawing/2014/main" val="1969658704"/>
                  </a:ext>
                </a:extLst>
              </a:tr>
              <a:tr h="186642">
                <a:tc>
                  <a:txBody>
                    <a:bodyPr/>
                    <a:lstStyle/>
                    <a:p>
                      <a:pPr algn="ctr"/>
                      <a:r>
                        <a:rPr lang="en-US" sz="1400" dirty="0"/>
                        <a:t>7E</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22 ver12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2%</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5A T&amp;B</a:t>
                      </a:r>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8595B"/>
                          </a:solidFill>
                          <a:effectLst/>
                          <a:uLnTx/>
                          <a:uFillTx/>
                          <a:latin typeface="Segoe UI"/>
                          <a:ea typeface="+mn-ea"/>
                          <a:cs typeface="+mn-cs"/>
                        </a:rPr>
                        <a:t>2-step CD-</a:t>
                      </a:r>
                    </a:p>
                  </a:txBody>
                  <a:tcPr anchor="ctr"/>
                </a:tc>
                <a:extLst>
                  <a:ext uri="{0D108BD9-81ED-4DB2-BD59-A6C34878D82A}">
                    <a16:rowId xmlns:a16="http://schemas.microsoft.com/office/drawing/2014/main" val="887301770"/>
                  </a:ext>
                </a:extLst>
              </a:tr>
            </a:tbl>
          </a:graphicData>
        </a:graphic>
      </p:graphicFrame>
      <p:sp>
        <p:nvSpPr>
          <p:cNvPr id="10" name="Rectangle 9"/>
          <p:cNvSpPr/>
          <p:nvPr/>
        </p:nvSpPr>
        <p:spPr>
          <a:xfrm>
            <a:off x="397533" y="3644795"/>
            <a:ext cx="5811880" cy="28707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TextBox 15"/>
          <p:cNvSpPr txBox="1"/>
          <p:nvPr/>
        </p:nvSpPr>
        <p:spPr>
          <a:xfrm>
            <a:off x="6390167" y="1781248"/>
            <a:ext cx="5369442" cy="646331"/>
          </a:xfrm>
          <a:prstGeom prst="rect">
            <a:avLst/>
          </a:prstGeom>
          <a:noFill/>
        </p:spPr>
        <p:txBody>
          <a:bodyPr wrap="square" rtlCol="0">
            <a:spAutoFit/>
          </a:bodyPr>
          <a:lstStyle/>
          <a:p>
            <a:r>
              <a:rPr lang="en-US" dirty="0" err="1">
                <a:latin typeface="Segoe UI" panose="020B0502040204020203" pitchFamily="34" charset="0"/>
                <a:cs typeface="Segoe UI" panose="020B0502040204020203" pitchFamily="34" charset="0"/>
              </a:rPr>
              <a:t>Wf</a:t>
            </a:r>
            <a:r>
              <a:rPr lang="en-US" dirty="0">
                <a:latin typeface="Segoe UI" panose="020B0502040204020203" pitchFamily="34" charset="0"/>
                <a:cs typeface="Segoe UI" panose="020B0502040204020203" pitchFamily="34" charset="0"/>
              </a:rPr>
              <a:t> 10 of split 6E has been used to check read endurance and read disturb on low Vth state</a:t>
            </a:r>
          </a:p>
        </p:txBody>
      </p:sp>
      <p:sp>
        <p:nvSpPr>
          <p:cNvPr id="3" name="TextBox 2"/>
          <p:cNvSpPr txBox="1"/>
          <p:nvPr/>
        </p:nvSpPr>
        <p:spPr>
          <a:xfrm>
            <a:off x="6390167" y="2777924"/>
            <a:ext cx="4210255" cy="646331"/>
          </a:xfrm>
          <a:prstGeom prst="rect">
            <a:avLst/>
          </a:prstGeom>
          <a:noFill/>
        </p:spPr>
        <p:txBody>
          <a:bodyPr wrap="none" rtlCol="0">
            <a:spAutoFit/>
          </a:bodyPr>
          <a:lstStyle/>
          <a:p>
            <a:r>
              <a:rPr lang="en-US" u="sng" dirty="0">
                <a:latin typeface="Segoe UI" panose="020B0502040204020203" pitchFamily="34" charset="0"/>
                <a:cs typeface="Segoe UI" panose="020B0502040204020203" pitchFamily="34" charset="0"/>
              </a:rPr>
              <a:t>Read endurance</a:t>
            </a:r>
            <a:r>
              <a:rPr lang="en-US" dirty="0">
                <a:latin typeface="Segoe UI" panose="020B0502040204020203" pitchFamily="34" charset="0"/>
                <a:cs typeface="Segoe UI" panose="020B0502040204020203" pitchFamily="34" charset="0"/>
              </a:rPr>
              <a:t>: </a:t>
            </a:r>
          </a:p>
          <a:p>
            <a:r>
              <a:rPr lang="en-US" dirty="0">
                <a:latin typeface="Segoe UI" panose="020B0502040204020203" pitchFamily="34" charset="0"/>
                <a:cs typeface="Segoe UI" panose="020B0502040204020203" pitchFamily="34" charset="0"/>
              </a:rPr>
              <a:t>Read cycles + final program (interlaced)</a:t>
            </a:r>
          </a:p>
        </p:txBody>
      </p:sp>
      <p:sp>
        <p:nvSpPr>
          <p:cNvPr id="11" name="TextBox 10"/>
          <p:cNvSpPr txBox="1"/>
          <p:nvPr/>
        </p:nvSpPr>
        <p:spPr>
          <a:xfrm>
            <a:off x="6390167" y="3608708"/>
            <a:ext cx="5857053" cy="646331"/>
          </a:xfrm>
          <a:prstGeom prst="rect">
            <a:avLst/>
          </a:prstGeom>
          <a:noFill/>
        </p:spPr>
        <p:txBody>
          <a:bodyPr wrap="none" rtlCol="0">
            <a:spAutoFit/>
          </a:bodyPr>
          <a:lstStyle/>
          <a:p>
            <a:r>
              <a:rPr lang="en-US" u="sng" dirty="0">
                <a:latin typeface="Segoe UI" panose="020B0502040204020203" pitchFamily="34" charset="0"/>
                <a:cs typeface="Segoe UI" panose="020B0502040204020203" pitchFamily="34" charset="0"/>
              </a:rPr>
              <a:t>Read disturb</a:t>
            </a:r>
            <a:r>
              <a:rPr lang="en-US" dirty="0">
                <a:latin typeface="Segoe UI" panose="020B0502040204020203" pitchFamily="34" charset="0"/>
                <a:cs typeface="Segoe UI" panose="020B0502040204020203" pitchFamily="34" charset="0"/>
              </a:rPr>
              <a:t>: </a:t>
            </a:r>
          </a:p>
          <a:p>
            <a:r>
              <a:rPr lang="en-US" dirty="0">
                <a:latin typeface="Segoe UI" panose="020B0502040204020203" pitchFamily="34" charset="0"/>
                <a:cs typeface="Segoe UI" panose="020B0502040204020203" pitchFamily="34" charset="0"/>
              </a:rPr>
              <a:t>Read cycles + final </a:t>
            </a:r>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sweep for readout (BER check)</a:t>
            </a:r>
          </a:p>
        </p:txBody>
      </p:sp>
    </p:spTree>
    <p:extLst>
      <p:ext uri="{BB962C8B-B14F-4D97-AF65-F5344CB8AC3E}">
        <p14:creationId xmlns:p14="http://schemas.microsoft.com/office/powerpoint/2010/main" val="505787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6968" y="501890"/>
            <a:ext cx="6128538" cy="3994329"/>
          </a:xfrm>
          <a:prstGeom prst="rect">
            <a:avLst/>
          </a:prstGeom>
        </p:spPr>
      </p:pic>
      <p:pic>
        <p:nvPicPr>
          <p:cNvPr id="19" name="Picture 18"/>
          <p:cNvPicPr>
            <a:picLocks noChangeAspect="1"/>
          </p:cNvPicPr>
          <p:nvPr/>
        </p:nvPicPr>
        <p:blipFill>
          <a:blip r:embed="rId3"/>
          <a:stretch>
            <a:fillRect/>
          </a:stretch>
        </p:blipFill>
        <p:spPr>
          <a:xfrm>
            <a:off x="6053443" y="503732"/>
            <a:ext cx="6138557" cy="4000859"/>
          </a:xfrm>
          <a:prstGeom prst="rect">
            <a:avLst/>
          </a:prstGeom>
        </p:spPr>
      </p:pic>
      <p:sp>
        <p:nvSpPr>
          <p:cNvPr id="2" name="Title 1"/>
          <p:cNvSpPr>
            <a:spLocks noGrp="1"/>
          </p:cNvSpPr>
          <p:nvPr>
            <p:ph type="title"/>
          </p:nvPr>
        </p:nvSpPr>
        <p:spPr>
          <a:xfrm>
            <a:off x="0" y="0"/>
            <a:ext cx="12054208" cy="932313"/>
          </a:xfrm>
        </p:spPr>
        <p:txBody>
          <a:bodyPr anchor="t">
            <a:normAutofit/>
          </a:bodyPr>
          <a:lstStyle/>
          <a:p>
            <a:r>
              <a:rPr lang="en-US" dirty="0"/>
              <a:t>Read endurance (read cycles on low Vth + interlaced write check, ED4)</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46</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10" name="Picture 9"/>
          <p:cNvPicPr>
            <a:picLocks noChangeAspect="1"/>
          </p:cNvPicPr>
          <p:nvPr/>
        </p:nvPicPr>
        <p:blipFill rotWithShape="1">
          <a:blip r:embed="rId4"/>
          <a:srcRect l="1300" t="175" r="2932" b="2097"/>
          <a:stretch/>
        </p:blipFill>
        <p:spPr>
          <a:xfrm>
            <a:off x="556665" y="4436578"/>
            <a:ext cx="3105949" cy="2323057"/>
          </a:xfrm>
          <a:prstGeom prst="rect">
            <a:avLst/>
          </a:prstGeom>
        </p:spPr>
      </p:pic>
      <p:sp>
        <p:nvSpPr>
          <p:cNvPr id="11" name="Arrow: Down 10"/>
          <p:cNvSpPr/>
          <p:nvPr/>
        </p:nvSpPr>
        <p:spPr>
          <a:xfrm rot="5400000">
            <a:off x="7770121" y="2326789"/>
            <a:ext cx="203705" cy="37019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2" name="Arrow: Down 11"/>
          <p:cNvSpPr/>
          <p:nvPr/>
        </p:nvSpPr>
        <p:spPr>
          <a:xfrm rot="5400000">
            <a:off x="8930617" y="2312856"/>
            <a:ext cx="229376" cy="37239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3" name="TextBox 12"/>
          <p:cNvSpPr txBox="1"/>
          <p:nvPr/>
        </p:nvSpPr>
        <p:spPr>
          <a:xfrm>
            <a:off x="5016482" y="4612264"/>
            <a:ext cx="6884192" cy="203132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Read endurance is different from write endurance: no open appears, intrinsic shift is less</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Small tail in reset distribution after 150M reads: possible “imprinting”?</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Delta Vth after read endurance is partially recoverable after write cycles: need to check a possible usage model (mix of read and write) to have a more reliable assessment for VDM tracking</a:t>
            </a:r>
          </a:p>
        </p:txBody>
      </p:sp>
      <p:sp>
        <p:nvSpPr>
          <p:cNvPr id="14" name="TextBox 13"/>
          <p:cNvSpPr txBox="1"/>
          <p:nvPr/>
        </p:nvSpPr>
        <p:spPr>
          <a:xfrm>
            <a:off x="8834636" y="3481178"/>
            <a:ext cx="1400155" cy="461665"/>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Partial cycling program recovery</a:t>
            </a:r>
          </a:p>
        </p:txBody>
      </p:sp>
      <p:cxnSp>
        <p:nvCxnSpPr>
          <p:cNvPr id="16" name="Straight Arrow Connector 15"/>
          <p:cNvCxnSpPr/>
          <p:nvPr/>
        </p:nvCxnSpPr>
        <p:spPr>
          <a:xfrm flipH="1" flipV="1">
            <a:off x="9168127" y="2585412"/>
            <a:ext cx="61177" cy="703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8059270" y="2613741"/>
            <a:ext cx="1170034" cy="674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3392" y="852745"/>
            <a:ext cx="1705980" cy="369332"/>
          </a:xfrm>
          <a:prstGeom prst="rect">
            <a:avLst/>
          </a:prstGeom>
          <a:solidFill>
            <a:schemeClr val="bg1"/>
          </a:solidFill>
        </p:spPr>
        <p:txBody>
          <a:bodyPr wrap="none" rtlCol="0">
            <a:spAutoFit/>
          </a:bodyPr>
          <a:lstStyle/>
          <a:p>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stress=6V</a:t>
            </a:r>
          </a:p>
        </p:txBody>
      </p:sp>
      <p:sp>
        <p:nvSpPr>
          <p:cNvPr id="20" name="TextBox 19"/>
          <p:cNvSpPr txBox="1"/>
          <p:nvPr/>
        </p:nvSpPr>
        <p:spPr>
          <a:xfrm>
            <a:off x="2996693" y="5384639"/>
            <a:ext cx="1946782" cy="830997"/>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Write endurance,</a:t>
            </a:r>
          </a:p>
          <a:p>
            <a:r>
              <a:rPr lang="en-US" sz="1200" dirty="0">
                <a:latin typeface="Segoe UI" panose="020B0502040204020203" pitchFamily="34" charset="0"/>
                <a:cs typeface="Segoe UI" panose="020B0502040204020203" pitchFamily="34" charset="0"/>
              </a:rPr>
              <a:t>Many opens appears after 2M switches </a:t>
            </a:r>
          </a:p>
          <a:p>
            <a:r>
              <a:rPr lang="en-US" sz="1200" dirty="0">
                <a:latin typeface="Segoe UI" panose="020B0502040204020203" pitchFamily="34" charset="0"/>
                <a:cs typeface="Segoe UI" panose="020B0502040204020203" pitchFamily="34" charset="0"/>
              </a:rPr>
              <a:t>(Mattia)</a:t>
            </a:r>
          </a:p>
        </p:txBody>
      </p:sp>
      <p:sp>
        <p:nvSpPr>
          <p:cNvPr id="21" name="Arrow: Down 20"/>
          <p:cNvSpPr/>
          <p:nvPr/>
        </p:nvSpPr>
        <p:spPr>
          <a:xfrm rot="16200000">
            <a:off x="1524873" y="2118254"/>
            <a:ext cx="232034" cy="7247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2" name="Arrow: Down 21"/>
          <p:cNvSpPr/>
          <p:nvPr/>
        </p:nvSpPr>
        <p:spPr>
          <a:xfrm rot="16200000">
            <a:off x="2762720" y="2121369"/>
            <a:ext cx="232034" cy="7247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3" name="TextBox 22"/>
          <p:cNvSpPr txBox="1"/>
          <p:nvPr/>
        </p:nvSpPr>
        <p:spPr>
          <a:xfrm>
            <a:off x="3019713" y="3212784"/>
            <a:ext cx="1491251" cy="646331"/>
          </a:xfrm>
          <a:prstGeom prst="rect">
            <a:avLst/>
          </a:prstGeom>
          <a:solidFill>
            <a:schemeClr val="bg1"/>
          </a:solidFill>
        </p:spPr>
        <p:txBody>
          <a:bodyPr wrap="square" rtlCol="0">
            <a:spAutoFit/>
          </a:bodyPr>
          <a:lstStyle/>
          <a:p>
            <a:r>
              <a:rPr lang="en-US" sz="1200" dirty="0">
                <a:latin typeface="Segoe UI" panose="020B0502040204020203" pitchFamily="34" charset="0"/>
                <a:cs typeface="Segoe UI" panose="020B0502040204020203" pitchFamily="34" charset="0"/>
              </a:rPr>
              <a:t>Vth shift after read cycles, no opens up to 150M</a:t>
            </a:r>
          </a:p>
        </p:txBody>
      </p:sp>
      <p:cxnSp>
        <p:nvCxnSpPr>
          <p:cNvPr id="24" name="Straight Arrow Connector 23"/>
          <p:cNvCxnSpPr/>
          <p:nvPr/>
        </p:nvCxnSpPr>
        <p:spPr>
          <a:xfrm flipH="1" flipV="1">
            <a:off x="2940062" y="2557083"/>
            <a:ext cx="61177" cy="703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831205" y="2585412"/>
            <a:ext cx="1170034" cy="674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910533" y="4800853"/>
            <a:ext cx="398211" cy="348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368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7" y="0"/>
            <a:ext cx="11827041" cy="932313"/>
          </a:xfrm>
        </p:spPr>
        <p:txBody>
          <a:bodyPr>
            <a:normAutofit/>
          </a:bodyPr>
          <a:lstStyle/>
          <a:p>
            <a:r>
              <a:rPr lang="en-US" dirty="0"/>
              <a:t>Read disturb (read cycles on low Vth state + </a:t>
            </a:r>
            <a:r>
              <a:rPr lang="en-US" dirty="0" err="1"/>
              <a:t>Vdm</a:t>
            </a:r>
            <a:r>
              <a:rPr lang="en-US" dirty="0"/>
              <a:t> final sweep) vs drift</a:t>
            </a:r>
          </a:p>
        </p:txBody>
      </p:sp>
      <p:sp>
        <p:nvSpPr>
          <p:cNvPr id="3" name="Text Placeholder 2"/>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47</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9" name="Picture 8"/>
          <p:cNvPicPr>
            <a:picLocks noChangeAspect="1"/>
          </p:cNvPicPr>
          <p:nvPr/>
        </p:nvPicPr>
        <p:blipFill>
          <a:blip r:embed="rId2"/>
          <a:stretch>
            <a:fillRect/>
          </a:stretch>
        </p:blipFill>
        <p:spPr>
          <a:xfrm>
            <a:off x="84272" y="1212518"/>
            <a:ext cx="6314476" cy="4115517"/>
          </a:xfrm>
          <a:prstGeom prst="rect">
            <a:avLst/>
          </a:prstGeom>
        </p:spPr>
      </p:pic>
      <p:sp>
        <p:nvSpPr>
          <p:cNvPr id="10" name="TextBox 9"/>
          <p:cNvSpPr txBox="1"/>
          <p:nvPr/>
        </p:nvSpPr>
        <p:spPr>
          <a:xfrm>
            <a:off x="189735" y="5522427"/>
            <a:ext cx="11827041"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100mV shift @ 3 sigma between 1k and 1M read cycles. In any case shift up to 3 sigma is contained inside </a:t>
            </a:r>
            <a:r>
              <a:rPr lang="en-US" dirty="0" err="1">
                <a:latin typeface="Segoe UI" panose="020B0502040204020203" pitchFamily="34" charset="0"/>
                <a:cs typeface="Segoe UI" panose="020B0502040204020203" pitchFamily="34" charset="0"/>
              </a:rPr>
              <a:t>std</a:t>
            </a:r>
            <a:r>
              <a:rPr lang="en-US" dirty="0">
                <a:latin typeface="Segoe UI" panose="020B0502040204020203" pitchFamily="34" charset="0"/>
                <a:cs typeface="Segoe UI" panose="020B0502040204020203" pitchFamily="34" charset="0"/>
              </a:rPr>
              <a:t> drift between 100ms and 10s @ 50C (100mV) that is the time range of the measure assuming drift erasing after read</a:t>
            </a:r>
          </a:p>
        </p:txBody>
      </p:sp>
      <p:pic>
        <p:nvPicPr>
          <p:cNvPr id="8" name="Picture 7"/>
          <p:cNvPicPr>
            <a:picLocks noChangeAspect="1"/>
          </p:cNvPicPr>
          <p:nvPr/>
        </p:nvPicPr>
        <p:blipFill>
          <a:blip r:embed="rId3"/>
          <a:stretch>
            <a:fillRect/>
          </a:stretch>
        </p:blipFill>
        <p:spPr>
          <a:xfrm>
            <a:off x="5867366" y="1205899"/>
            <a:ext cx="6324634" cy="4122137"/>
          </a:xfrm>
          <a:prstGeom prst="rect">
            <a:avLst/>
          </a:prstGeom>
        </p:spPr>
      </p:pic>
      <p:sp>
        <p:nvSpPr>
          <p:cNvPr id="11" name="TextBox 10"/>
          <p:cNvSpPr txBox="1"/>
          <p:nvPr/>
        </p:nvSpPr>
        <p:spPr>
          <a:xfrm>
            <a:off x="6719558" y="2943801"/>
            <a:ext cx="1034715" cy="646331"/>
          </a:xfrm>
          <a:prstGeom prst="rect">
            <a:avLst/>
          </a:prstGeom>
          <a:solidFill>
            <a:schemeClr val="bg1"/>
          </a:solidFill>
        </p:spPr>
        <p:txBody>
          <a:bodyPr wrap="square" rtlCol="0">
            <a:spAutoFit/>
          </a:bodyPr>
          <a:lstStyle/>
          <a:p>
            <a:r>
              <a:rPr lang="en-US" dirty="0">
                <a:solidFill>
                  <a:schemeClr val="accent3"/>
                </a:solidFill>
                <a:latin typeface="Segoe UI" panose="020B0502040204020203" pitchFamily="34" charset="0"/>
                <a:cs typeface="Segoe UI" panose="020B0502040204020203" pitchFamily="34" charset="0"/>
              </a:rPr>
              <a:t>100ms set drift</a:t>
            </a:r>
          </a:p>
        </p:txBody>
      </p:sp>
      <p:sp>
        <p:nvSpPr>
          <p:cNvPr id="12" name="TextBox 11"/>
          <p:cNvSpPr txBox="1"/>
          <p:nvPr/>
        </p:nvSpPr>
        <p:spPr>
          <a:xfrm>
            <a:off x="8421064" y="3590132"/>
            <a:ext cx="1034715" cy="646331"/>
          </a:xfrm>
          <a:prstGeom prst="rect">
            <a:avLst/>
          </a:prstGeom>
          <a:solidFill>
            <a:schemeClr val="bg1"/>
          </a:solidFill>
        </p:spPr>
        <p:txBody>
          <a:bodyPr wrap="square" rtlCol="0">
            <a:spAutoFit/>
          </a:bodyPr>
          <a:lstStyle/>
          <a:p>
            <a:r>
              <a:rPr lang="en-US" dirty="0">
                <a:solidFill>
                  <a:schemeClr val="accent1">
                    <a:lumMod val="60000"/>
                    <a:lumOff val="40000"/>
                  </a:schemeClr>
                </a:solidFill>
                <a:latin typeface="Segoe UI" panose="020B0502040204020203" pitchFamily="34" charset="0"/>
                <a:cs typeface="Segoe UI" panose="020B0502040204020203" pitchFamily="34" charset="0"/>
              </a:rPr>
              <a:t>10 s set drift</a:t>
            </a:r>
          </a:p>
        </p:txBody>
      </p:sp>
      <p:sp>
        <p:nvSpPr>
          <p:cNvPr id="13" name="TextBox 12"/>
          <p:cNvSpPr txBox="1"/>
          <p:nvPr/>
        </p:nvSpPr>
        <p:spPr>
          <a:xfrm>
            <a:off x="974906" y="1669415"/>
            <a:ext cx="2105178" cy="646331"/>
          </a:xfrm>
          <a:prstGeom prst="rect">
            <a:avLst/>
          </a:prstGeom>
          <a:solidFill>
            <a:schemeClr val="bg1"/>
          </a:solidFill>
        </p:spPr>
        <p:txBody>
          <a:bodyPr wrap="square" rtlCol="0">
            <a:spAutoFit/>
          </a:bodyPr>
          <a:lstStyle/>
          <a:p>
            <a:r>
              <a:rPr lang="en-US" dirty="0">
                <a:latin typeface="Segoe UI" panose="020B0502040204020203" pitchFamily="34" charset="0"/>
                <a:cs typeface="Segoe UI" panose="020B0502040204020203" pitchFamily="34" charset="0"/>
              </a:rPr>
              <a:t>No tails appearing up to 3 sigma</a:t>
            </a:r>
          </a:p>
        </p:txBody>
      </p:sp>
      <p:cxnSp>
        <p:nvCxnSpPr>
          <p:cNvPr id="15" name="Straight Arrow Connector 14"/>
          <p:cNvCxnSpPr/>
          <p:nvPr/>
        </p:nvCxnSpPr>
        <p:spPr>
          <a:xfrm>
            <a:off x="2027495" y="2749409"/>
            <a:ext cx="1214015" cy="60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28057" y="3446400"/>
            <a:ext cx="135210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Read cycles</a:t>
            </a:r>
          </a:p>
        </p:txBody>
      </p:sp>
    </p:spTree>
    <p:extLst>
      <p:ext uri="{BB962C8B-B14F-4D97-AF65-F5344CB8AC3E}">
        <p14:creationId xmlns:p14="http://schemas.microsoft.com/office/powerpoint/2010/main" val="1633405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Distributions</a:t>
            </a:r>
          </a:p>
        </p:txBody>
      </p:sp>
      <p:sp>
        <p:nvSpPr>
          <p:cNvPr id="3" name="Date Placeholder 2"/>
          <p:cNvSpPr>
            <a:spLocks noGrp="1"/>
          </p:cNvSpPr>
          <p:nvPr>
            <p:ph type="dt" sz="half" idx="10"/>
          </p:nvPr>
        </p:nvSpPr>
        <p:spPr/>
        <p:txBody>
          <a:bodyPr/>
          <a:lstStyle/>
          <a:p>
            <a:fld id="{B80A1F0D-9D48-4EDD-93BE-F8C473D06BE9}" type="datetime4">
              <a:rPr lang="en-US" smtClean="0"/>
              <a:t>January 8,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48</a:t>
            </a:fld>
            <a:endParaRPr lang="en-US"/>
          </a:p>
        </p:txBody>
      </p:sp>
      <p:pic>
        <p:nvPicPr>
          <p:cNvPr id="7" name="Picture 6"/>
          <p:cNvPicPr>
            <a:picLocks noChangeAspect="1"/>
          </p:cNvPicPr>
          <p:nvPr/>
        </p:nvPicPr>
        <p:blipFill>
          <a:blip r:embed="rId2"/>
          <a:stretch>
            <a:fillRect/>
          </a:stretch>
        </p:blipFill>
        <p:spPr>
          <a:xfrm>
            <a:off x="0" y="3916471"/>
            <a:ext cx="5095965" cy="2982588"/>
          </a:xfrm>
          <a:prstGeom prst="rect">
            <a:avLst/>
          </a:prstGeom>
        </p:spPr>
      </p:pic>
      <p:pic>
        <p:nvPicPr>
          <p:cNvPr id="8" name="Picture 7"/>
          <p:cNvPicPr>
            <a:picLocks noChangeAspect="1"/>
          </p:cNvPicPr>
          <p:nvPr/>
        </p:nvPicPr>
        <p:blipFill>
          <a:blip r:embed="rId3"/>
          <a:stretch>
            <a:fillRect/>
          </a:stretch>
        </p:blipFill>
        <p:spPr>
          <a:xfrm>
            <a:off x="0" y="945085"/>
            <a:ext cx="5076825" cy="2971386"/>
          </a:xfrm>
          <a:prstGeom prst="rect">
            <a:avLst/>
          </a:prstGeom>
        </p:spPr>
      </p:pic>
      <p:pic>
        <p:nvPicPr>
          <p:cNvPr id="9" name="Picture 8"/>
          <p:cNvPicPr>
            <a:picLocks noChangeAspect="1"/>
          </p:cNvPicPr>
          <p:nvPr/>
        </p:nvPicPr>
        <p:blipFill>
          <a:blip r:embed="rId4"/>
          <a:stretch>
            <a:fillRect/>
          </a:stretch>
        </p:blipFill>
        <p:spPr>
          <a:xfrm>
            <a:off x="5400675" y="945085"/>
            <a:ext cx="5095875" cy="2976855"/>
          </a:xfrm>
          <a:prstGeom prst="rect">
            <a:avLst/>
          </a:prstGeom>
        </p:spPr>
      </p:pic>
      <p:cxnSp>
        <p:nvCxnSpPr>
          <p:cNvPr id="11" name="Straight Arrow Connector 10"/>
          <p:cNvCxnSpPr/>
          <p:nvPr/>
        </p:nvCxnSpPr>
        <p:spPr>
          <a:xfrm flipH="1" flipV="1">
            <a:off x="2828925" y="5305425"/>
            <a:ext cx="542925" cy="29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188720" y="5286375"/>
            <a:ext cx="678180" cy="42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08780" y="4998668"/>
            <a:ext cx="88883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cycling</a:t>
            </a:r>
          </a:p>
        </p:txBody>
      </p:sp>
      <p:sp>
        <p:nvSpPr>
          <p:cNvPr id="15" name="TextBox 14"/>
          <p:cNvSpPr txBox="1"/>
          <p:nvPr/>
        </p:nvSpPr>
        <p:spPr>
          <a:xfrm>
            <a:off x="6391275" y="4829175"/>
            <a:ext cx="4494885"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No clear sigma worsening with cycling IPD</a:t>
            </a:r>
          </a:p>
        </p:txBody>
      </p:sp>
    </p:spTree>
    <p:extLst>
      <p:ext uri="{BB962C8B-B14F-4D97-AF65-F5344CB8AC3E}">
        <p14:creationId xmlns:p14="http://schemas.microsoft.com/office/powerpoint/2010/main" val="3635688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disturb distributions: single </a:t>
            </a:r>
            <a:r>
              <a:rPr lang="en-US" dirty="0" err="1"/>
              <a:t>Vdm</a:t>
            </a:r>
            <a:r>
              <a:rPr lang="en-US" dirty="0"/>
              <a:t> detection</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49</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8,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9" name="Picture 8"/>
          <p:cNvPicPr>
            <a:picLocks noChangeAspect="1"/>
          </p:cNvPicPr>
          <p:nvPr/>
        </p:nvPicPr>
        <p:blipFill>
          <a:blip r:embed="rId2"/>
          <a:stretch>
            <a:fillRect/>
          </a:stretch>
        </p:blipFill>
        <p:spPr>
          <a:xfrm>
            <a:off x="158630" y="2355378"/>
            <a:ext cx="6012858" cy="4007772"/>
          </a:xfrm>
          <a:prstGeom prst="rect">
            <a:avLst/>
          </a:prstGeom>
        </p:spPr>
      </p:pic>
      <p:pic>
        <p:nvPicPr>
          <p:cNvPr id="19" name="Picture 18"/>
          <p:cNvPicPr>
            <a:picLocks noChangeAspect="1"/>
          </p:cNvPicPr>
          <p:nvPr/>
        </p:nvPicPr>
        <p:blipFill rotWithShape="1">
          <a:blip r:embed="rId3"/>
          <a:srcRect l="3898" t="1548" r="1040" b="849"/>
          <a:stretch/>
        </p:blipFill>
        <p:spPr>
          <a:xfrm>
            <a:off x="6092034" y="2030478"/>
            <a:ext cx="6090441" cy="4379847"/>
          </a:xfrm>
          <a:prstGeom prst="rect">
            <a:avLst/>
          </a:prstGeom>
        </p:spPr>
      </p:pic>
      <p:sp>
        <p:nvSpPr>
          <p:cNvPr id="20" name="TextBox 19"/>
          <p:cNvSpPr txBox="1"/>
          <p:nvPr/>
        </p:nvSpPr>
        <p:spPr>
          <a:xfrm>
            <a:off x="643081" y="1794496"/>
            <a:ext cx="3147336"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Single </a:t>
            </a:r>
            <a:r>
              <a:rPr lang="en-US" dirty="0" err="1">
                <a:latin typeface="Segoe UI" panose="020B0502040204020203" pitchFamily="34" charset="0"/>
                <a:cs typeface="Segoe UI" panose="020B0502040204020203" pitchFamily="34" charset="0"/>
              </a:rPr>
              <a:t>Vdm</a:t>
            </a:r>
            <a:r>
              <a:rPr lang="en-US" dirty="0">
                <a:latin typeface="Segoe UI" panose="020B0502040204020203" pitchFamily="34" charset="0"/>
                <a:cs typeface="Segoe UI" panose="020B0502040204020203" pitchFamily="34" charset="0"/>
              </a:rPr>
              <a:t>, negative reading</a:t>
            </a:r>
          </a:p>
        </p:txBody>
      </p:sp>
      <p:cxnSp>
        <p:nvCxnSpPr>
          <p:cNvPr id="22" name="Straight Arrow Connector 21"/>
          <p:cNvCxnSpPr>
            <a:endCxn id="28" idx="2"/>
          </p:cNvCxnSpPr>
          <p:nvPr/>
        </p:nvCxnSpPr>
        <p:spPr>
          <a:xfrm flipH="1" flipV="1">
            <a:off x="8659360" y="5030293"/>
            <a:ext cx="517622" cy="589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382893" y="3295457"/>
            <a:ext cx="695325" cy="552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20639" y="1687683"/>
            <a:ext cx="468961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Cumulative </a:t>
            </a:r>
            <a:r>
              <a:rPr lang="en-US" dirty="0" err="1">
                <a:latin typeface="Segoe UI" panose="020B0502040204020203" pitchFamily="34" charset="0"/>
                <a:cs typeface="Segoe UI" panose="020B0502040204020203" pitchFamily="34" charset="0"/>
              </a:rPr>
              <a:t>Histo</a:t>
            </a:r>
            <a:r>
              <a:rPr lang="en-US" dirty="0">
                <a:latin typeface="Segoe UI" panose="020B0502040204020203" pitchFamily="34" charset="0"/>
                <a:cs typeface="Segoe UI" panose="020B0502040204020203" pitchFamily="34" charset="0"/>
              </a:rPr>
              <a:t>, positive reading (old data)</a:t>
            </a:r>
          </a:p>
        </p:txBody>
      </p:sp>
      <p:sp>
        <p:nvSpPr>
          <p:cNvPr id="26" name="TextBox 25"/>
          <p:cNvSpPr txBox="1"/>
          <p:nvPr/>
        </p:nvSpPr>
        <p:spPr>
          <a:xfrm>
            <a:off x="905218" y="3989932"/>
            <a:ext cx="269894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Tail appearing confirmed</a:t>
            </a:r>
          </a:p>
        </p:txBody>
      </p:sp>
      <p:sp>
        <p:nvSpPr>
          <p:cNvPr id="27" name="TextBox 26"/>
          <p:cNvSpPr txBox="1"/>
          <p:nvPr/>
        </p:nvSpPr>
        <p:spPr>
          <a:xfrm>
            <a:off x="10629900" y="3851432"/>
            <a:ext cx="1373944"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Accelerated drift</a:t>
            </a:r>
          </a:p>
        </p:txBody>
      </p:sp>
      <p:sp>
        <p:nvSpPr>
          <p:cNvPr id="28" name="TextBox 27"/>
          <p:cNvSpPr txBox="1"/>
          <p:nvPr/>
        </p:nvSpPr>
        <p:spPr>
          <a:xfrm>
            <a:off x="7972388" y="4660961"/>
            <a:ext cx="1373944"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Tail growth</a:t>
            </a:r>
          </a:p>
        </p:txBody>
      </p:sp>
    </p:spTree>
    <p:extLst>
      <p:ext uri="{BB962C8B-B14F-4D97-AF65-F5344CB8AC3E}">
        <p14:creationId xmlns:p14="http://schemas.microsoft.com/office/powerpoint/2010/main" val="371518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PA skew</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5</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313" t="4832" r="6873"/>
          <a:stretch/>
        </p:blipFill>
        <p:spPr>
          <a:xfrm>
            <a:off x="1" y="3705687"/>
            <a:ext cx="3898131" cy="3117121"/>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333" t="7255" r="7918" b="1456"/>
          <a:stretch/>
        </p:blipFill>
        <p:spPr>
          <a:xfrm>
            <a:off x="7617802" y="3332747"/>
            <a:ext cx="4574199" cy="351119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271" t="7667" r="8333" b="1374"/>
          <a:stretch/>
        </p:blipFill>
        <p:spPr>
          <a:xfrm>
            <a:off x="7904647" y="0"/>
            <a:ext cx="4203132" cy="3227531"/>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111" t="7253" r="8169"/>
          <a:stretch/>
        </p:blipFill>
        <p:spPr>
          <a:xfrm>
            <a:off x="3820882" y="3806115"/>
            <a:ext cx="3850106" cy="3037823"/>
          </a:xfrm>
          <a:prstGeom prst="rect">
            <a:avLst/>
          </a:prstGeom>
        </p:spPr>
      </p:pic>
      <p:sp>
        <p:nvSpPr>
          <p:cNvPr id="11" name="TextBox 10"/>
          <p:cNvSpPr txBox="1"/>
          <p:nvPr/>
        </p:nvSpPr>
        <p:spPr>
          <a:xfrm>
            <a:off x="838199" y="993914"/>
            <a:ext cx="3187732" cy="923330"/>
          </a:xfrm>
          <a:prstGeom prst="rect">
            <a:avLst/>
          </a:prstGeom>
          <a:noFill/>
        </p:spPr>
        <p:txBody>
          <a:bodyPr wrap="none" rtlCol="0">
            <a:spAutoFit/>
          </a:bodyPr>
          <a:lstStyle/>
          <a:p>
            <a:pPr marL="285750" indent="-285750">
              <a:buFont typeface="Arial" panose="020B0604020202020204" pitchFamily="34" charset="0"/>
              <a:buChar char="•"/>
            </a:pPr>
            <a:r>
              <a:rPr lang="en-US" dirty="0"/>
              <a:t>Fixed Write PW (43ns)</a:t>
            </a:r>
          </a:p>
          <a:p>
            <a:pPr marL="285750" indent="-285750">
              <a:buFont typeface="Arial" panose="020B0604020202020204" pitchFamily="34" charset="0"/>
              <a:buChar char="•"/>
            </a:pPr>
            <a:r>
              <a:rPr lang="en-US" dirty="0"/>
              <a:t>Fixed Read PW (43ns)</a:t>
            </a:r>
          </a:p>
          <a:p>
            <a:pPr marL="285750" indent="-285750">
              <a:buFont typeface="Arial" panose="020B0604020202020204" pitchFamily="34" charset="0"/>
              <a:buChar char="•"/>
            </a:pPr>
            <a:r>
              <a:rPr lang="en-US" dirty="0"/>
              <a:t>Write-to-read delay 100ms</a:t>
            </a:r>
          </a:p>
        </p:txBody>
      </p:sp>
      <p:sp>
        <p:nvSpPr>
          <p:cNvPr id="5" name="TextBox 4"/>
          <p:cNvSpPr txBox="1"/>
          <p:nvPr/>
        </p:nvSpPr>
        <p:spPr>
          <a:xfrm>
            <a:off x="467833" y="2243748"/>
            <a:ext cx="7203155" cy="1077218"/>
          </a:xfrm>
          <a:prstGeom prst="rect">
            <a:avLst/>
          </a:prstGeom>
          <a:noFill/>
          <a:ln w="38100">
            <a:solidFill>
              <a:srgbClr val="71C5E8"/>
            </a:solidFill>
          </a:ln>
        </p:spPr>
        <p:txBody>
          <a:bodyPr wrap="square" rtlCol="0">
            <a:spAutoFit/>
          </a:bodyPr>
          <a:lstStyle/>
          <a:p>
            <a:r>
              <a:rPr lang="en-US" sz="1600" dirty="0"/>
              <a:t>Increasing PA </a:t>
            </a:r>
            <a:r>
              <a:rPr lang="en-US" sz="1600" dirty="0" err="1"/>
              <a:t>sigmas</a:t>
            </a:r>
            <a:r>
              <a:rPr lang="en-US" sz="1600" dirty="0"/>
              <a:t> get better, but intrinsic window gets smaller </a:t>
            </a:r>
            <a:r>
              <a:rPr lang="en-US" sz="1600" dirty="0">
                <a:sym typeface="Wingdings" panose="05000000000000000000" pitchFamily="2" charset="2"/>
              </a:rPr>
              <a:t> there is optimum range for true window (40~50uA).</a:t>
            </a:r>
            <a:br>
              <a:rPr lang="en-US" sz="1600" dirty="0">
                <a:sym typeface="Wingdings" panose="05000000000000000000" pitchFamily="2" charset="2"/>
              </a:rPr>
            </a:br>
            <a:r>
              <a:rPr lang="en-US" sz="1600" dirty="0">
                <a:sym typeface="Wingdings" panose="05000000000000000000" pitchFamily="2" charset="2"/>
              </a:rPr>
              <a:t>With unbalanced currents, best case would be set at low current (40uA) and reset at higher current (80uA)  130mV projected true window gain</a:t>
            </a:r>
          </a:p>
        </p:txBody>
      </p:sp>
      <p:sp>
        <p:nvSpPr>
          <p:cNvPr id="7" name="TextBox 6"/>
          <p:cNvSpPr txBox="1"/>
          <p:nvPr/>
        </p:nvSpPr>
        <p:spPr>
          <a:xfrm>
            <a:off x="8778954" y="1174374"/>
            <a:ext cx="2518638" cy="369332"/>
          </a:xfrm>
          <a:prstGeom prst="rect">
            <a:avLst/>
          </a:prstGeom>
          <a:noFill/>
        </p:spPr>
        <p:txBody>
          <a:bodyPr wrap="none" rtlCol="0">
            <a:spAutoFit/>
          </a:bodyPr>
          <a:lstStyle/>
          <a:p>
            <a:r>
              <a:rPr lang="en-US" dirty="0"/>
              <a:t>Set &amp; Reset median </a:t>
            </a:r>
            <a:r>
              <a:rPr lang="en-US" dirty="0" err="1"/>
              <a:t>Vt</a:t>
            </a:r>
            <a:endParaRPr lang="en-US" dirty="0"/>
          </a:p>
        </p:txBody>
      </p:sp>
      <p:sp>
        <p:nvSpPr>
          <p:cNvPr id="12" name="TextBox 11"/>
          <p:cNvSpPr txBox="1"/>
          <p:nvPr/>
        </p:nvSpPr>
        <p:spPr>
          <a:xfrm>
            <a:off x="1209931" y="3806115"/>
            <a:ext cx="1813317" cy="369332"/>
          </a:xfrm>
          <a:prstGeom prst="rect">
            <a:avLst/>
          </a:prstGeom>
          <a:noFill/>
        </p:spPr>
        <p:txBody>
          <a:bodyPr wrap="none" rtlCol="0">
            <a:spAutoFit/>
          </a:bodyPr>
          <a:lstStyle/>
          <a:p>
            <a:r>
              <a:rPr lang="en-US" dirty="0"/>
              <a:t>Intrinsic window</a:t>
            </a:r>
          </a:p>
        </p:txBody>
      </p:sp>
      <p:sp>
        <p:nvSpPr>
          <p:cNvPr id="13" name="TextBox 12"/>
          <p:cNvSpPr txBox="1"/>
          <p:nvPr/>
        </p:nvSpPr>
        <p:spPr>
          <a:xfrm>
            <a:off x="4800703" y="3806115"/>
            <a:ext cx="1595309" cy="369332"/>
          </a:xfrm>
          <a:prstGeom prst="rect">
            <a:avLst/>
          </a:prstGeom>
          <a:noFill/>
        </p:spPr>
        <p:txBody>
          <a:bodyPr wrap="none" rtlCol="0">
            <a:spAutoFit/>
          </a:bodyPr>
          <a:lstStyle/>
          <a:p>
            <a:r>
              <a:rPr lang="en-US" dirty="0"/>
              <a:t>Robust sigma</a:t>
            </a:r>
          </a:p>
        </p:txBody>
      </p:sp>
      <p:sp>
        <p:nvSpPr>
          <p:cNvPr id="14" name="TextBox 13"/>
          <p:cNvSpPr txBox="1"/>
          <p:nvPr/>
        </p:nvSpPr>
        <p:spPr>
          <a:xfrm>
            <a:off x="8468622" y="3436783"/>
            <a:ext cx="3325590" cy="369332"/>
          </a:xfrm>
          <a:prstGeom prst="rect">
            <a:avLst/>
          </a:prstGeom>
          <a:noFill/>
        </p:spPr>
        <p:txBody>
          <a:bodyPr wrap="none" rtlCol="0">
            <a:spAutoFit/>
          </a:bodyPr>
          <a:lstStyle/>
          <a:p>
            <a:r>
              <a:rPr lang="en-US" dirty="0"/>
              <a:t>Effective window @ 3.54sigma</a:t>
            </a:r>
          </a:p>
        </p:txBody>
      </p:sp>
    </p:spTree>
    <p:extLst>
      <p:ext uri="{BB962C8B-B14F-4D97-AF65-F5344CB8AC3E}">
        <p14:creationId xmlns:p14="http://schemas.microsoft.com/office/powerpoint/2010/main" val="2539787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50</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10,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grpSp>
        <p:nvGrpSpPr>
          <p:cNvPr id="17" name="Group 16"/>
          <p:cNvGrpSpPr/>
          <p:nvPr/>
        </p:nvGrpSpPr>
        <p:grpSpPr>
          <a:xfrm>
            <a:off x="3018503" y="1034484"/>
            <a:ext cx="7289005" cy="5238497"/>
            <a:chOff x="3018503" y="1034484"/>
            <a:chExt cx="7289005" cy="5238497"/>
          </a:xfrm>
        </p:grpSpPr>
        <p:pic>
          <p:nvPicPr>
            <p:cNvPr id="8" name="Content Placeholder 7"/>
            <p:cNvPicPr>
              <a:picLocks noChangeAspect="1"/>
            </p:cNvPicPr>
            <p:nvPr/>
          </p:nvPicPr>
          <p:blipFill>
            <a:blip r:embed="rId2"/>
            <a:stretch>
              <a:fillRect/>
            </a:stretch>
          </p:blipFill>
          <p:spPr>
            <a:xfrm>
              <a:off x="3495922" y="1707367"/>
              <a:ext cx="4415412" cy="4418013"/>
            </a:xfrm>
            <a:prstGeom prst="rect">
              <a:avLst/>
            </a:prstGeom>
          </p:spPr>
        </p:pic>
        <p:sp>
          <p:nvSpPr>
            <p:cNvPr id="9" name="Rectangle 8"/>
            <p:cNvSpPr/>
            <p:nvPr/>
          </p:nvSpPr>
          <p:spPr>
            <a:xfrm>
              <a:off x="5407742" y="1707367"/>
              <a:ext cx="281925" cy="288581"/>
            </a:xfrm>
            <a:prstGeom prst="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3018503" y="1838632"/>
              <a:ext cx="5830529" cy="3932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849032" y="1673630"/>
              <a:ext cx="1458476" cy="369332"/>
            </a:xfrm>
            <a:prstGeom prst="rect">
              <a:avLst/>
            </a:prstGeom>
            <a:noFill/>
          </p:spPr>
          <p:txBody>
            <a:bodyPr wrap="none" rtlCol="0">
              <a:spAutoFit/>
            </a:bodyPr>
            <a:lstStyle/>
            <a:p>
              <a:r>
                <a:rPr lang="en-US" dirty="0"/>
                <a:t>WL direction</a:t>
              </a:r>
            </a:p>
          </p:txBody>
        </p:sp>
        <p:cxnSp>
          <p:nvCxnSpPr>
            <p:cNvPr id="14" name="Straight Arrow Connector 13"/>
            <p:cNvCxnSpPr/>
            <p:nvPr/>
          </p:nvCxnSpPr>
          <p:spPr>
            <a:xfrm flipH="1">
              <a:off x="5548704" y="1469596"/>
              <a:ext cx="32808" cy="480338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19394" y="1034484"/>
              <a:ext cx="1394356" cy="369332"/>
            </a:xfrm>
            <a:prstGeom prst="rect">
              <a:avLst/>
            </a:prstGeom>
            <a:noFill/>
          </p:spPr>
          <p:txBody>
            <a:bodyPr wrap="none" rtlCol="0">
              <a:spAutoFit/>
            </a:bodyPr>
            <a:lstStyle/>
            <a:p>
              <a:r>
                <a:rPr lang="en-US" dirty="0"/>
                <a:t>BL direction</a:t>
              </a:r>
            </a:p>
          </p:txBody>
        </p:sp>
      </p:grpSp>
    </p:spTree>
    <p:extLst>
      <p:ext uri="{BB962C8B-B14F-4D97-AF65-F5344CB8AC3E}">
        <p14:creationId xmlns:p14="http://schemas.microsoft.com/office/powerpoint/2010/main" val="36897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 Vth IV on set (SXP reference)</a:t>
            </a:r>
          </a:p>
        </p:txBody>
      </p:sp>
      <p:sp>
        <p:nvSpPr>
          <p:cNvPr id="3" name="Text Placeholder 2"/>
          <p:cNvSpPr>
            <a:spLocks noGrp="1"/>
          </p:cNvSpPr>
          <p:nvPr>
            <p:ph type="body" sz="quarter" idx="11"/>
          </p:nvPr>
        </p:nvSpPr>
        <p:spPr/>
        <p:txBody>
          <a:bodyPr/>
          <a:lstStyle/>
          <a:p>
            <a:endParaRPr lang="en-US"/>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51</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January 11, 2018</a:t>
            </a:fld>
            <a:endParaRPr lang="en-US" dirty="0"/>
          </a:p>
        </p:txBody>
      </p:sp>
      <p:sp>
        <p:nvSpPr>
          <p:cNvPr id="7" name="Footer Placeholder 6"/>
          <p:cNvSpPr>
            <a:spLocks noGrp="1"/>
          </p:cNvSpPr>
          <p:nvPr>
            <p:ph type="ftr" sz="quarter" idx="12"/>
          </p:nvPr>
        </p:nvSpPr>
        <p:spPr/>
        <p:txBody>
          <a:bodyPr/>
          <a:lstStyle/>
          <a:p>
            <a:r>
              <a:rPr lang="en-US"/>
              <a:t>|  Micron Confidential</a:t>
            </a:r>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839" y="1804009"/>
            <a:ext cx="6096000" cy="477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36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PW skew</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6</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68" t="5127" r="7894"/>
          <a:stretch/>
        </p:blipFill>
        <p:spPr>
          <a:xfrm>
            <a:off x="0" y="3750590"/>
            <a:ext cx="3934327" cy="310745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349" t="6456" r="7384"/>
          <a:stretch/>
        </p:blipFill>
        <p:spPr>
          <a:xfrm>
            <a:off x="3898230" y="3794120"/>
            <a:ext cx="3874169" cy="3063928"/>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323" t="7077" r="7788" b="586"/>
          <a:stretch/>
        </p:blipFill>
        <p:spPr>
          <a:xfrm>
            <a:off x="7691524" y="3329588"/>
            <a:ext cx="4500476" cy="352846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058" t="6991" r="6942" b="586"/>
          <a:stretch/>
        </p:blipFill>
        <p:spPr>
          <a:xfrm>
            <a:off x="7802062" y="50109"/>
            <a:ext cx="4279400" cy="3279479"/>
          </a:xfrm>
          <a:prstGeom prst="rect">
            <a:avLst/>
          </a:prstGeom>
        </p:spPr>
      </p:pic>
      <p:sp>
        <p:nvSpPr>
          <p:cNvPr id="10" name="TextBox 9"/>
          <p:cNvSpPr txBox="1"/>
          <p:nvPr/>
        </p:nvSpPr>
        <p:spPr>
          <a:xfrm>
            <a:off x="838199" y="993914"/>
            <a:ext cx="3187732" cy="923330"/>
          </a:xfrm>
          <a:prstGeom prst="rect">
            <a:avLst/>
          </a:prstGeom>
          <a:noFill/>
        </p:spPr>
        <p:txBody>
          <a:bodyPr wrap="none" rtlCol="0">
            <a:spAutoFit/>
          </a:bodyPr>
          <a:lstStyle/>
          <a:p>
            <a:pPr marL="285750" indent="-285750">
              <a:buFont typeface="Arial" panose="020B0604020202020204" pitchFamily="34" charset="0"/>
              <a:buChar char="•"/>
            </a:pPr>
            <a:r>
              <a:rPr lang="en-US" dirty="0"/>
              <a:t>Fixed Write PA (22uA)</a:t>
            </a:r>
          </a:p>
          <a:p>
            <a:pPr marL="285750" indent="-285750">
              <a:buFont typeface="Arial" panose="020B0604020202020204" pitchFamily="34" charset="0"/>
              <a:buChar char="•"/>
            </a:pPr>
            <a:r>
              <a:rPr lang="en-US" dirty="0"/>
              <a:t>Fixed Read PW (43ns)</a:t>
            </a:r>
          </a:p>
          <a:p>
            <a:pPr marL="285750" indent="-285750">
              <a:buFont typeface="Arial" panose="020B0604020202020204" pitchFamily="34" charset="0"/>
              <a:buChar char="•"/>
            </a:pPr>
            <a:r>
              <a:rPr lang="en-US" dirty="0"/>
              <a:t>Write-to-read delay 100ms</a:t>
            </a:r>
          </a:p>
        </p:txBody>
      </p:sp>
      <p:sp>
        <p:nvSpPr>
          <p:cNvPr id="12" name="TextBox 11"/>
          <p:cNvSpPr txBox="1"/>
          <p:nvPr/>
        </p:nvSpPr>
        <p:spPr>
          <a:xfrm>
            <a:off x="467833" y="2243748"/>
            <a:ext cx="7203155" cy="1077218"/>
          </a:xfrm>
          <a:prstGeom prst="rect">
            <a:avLst/>
          </a:prstGeom>
          <a:noFill/>
          <a:ln w="38100">
            <a:solidFill>
              <a:srgbClr val="71C5E8"/>
            </a:solidFill>
          </a:ln>
        </p:spPr>
        <p:txBody>
          <a:bodyPr wrap="square" rtlCol="0">
            <a:spAutoFit/>
          </a:bodyPr>
          <a:lstStyle/>
          <a:p>
            <a:r>
              <a:rPr lang="en-US" sz="1600" dirty="0"/>
              <a:t>Increasing PW has some beneficial effect in terms of intrinsic window, no significant toggles for sigma.</a:t>
            </a:r>
            <a:br>
              <a:rPr lang="en-US" sz="1600" dirty="0"/>
            </a:br>
            <a:r>
              <a:rPr lang="en-US" sz="1600" dirty="0"/>
              <a:t>With unbalanced PW, best case would be set at long PW (150ns) and reset at short PW (40ns) </a:t>
            </a:r>
            <a:r>
              <a:rPr lang="en-US" sz="1600" dirty="0">
                <a:sym typeface="Wingdings" panose="05000000000000000000" pitchFamily="2" charset="2"/>
              </a:rPr>
              <a:t> 140mV projected true window gain</a:t>
            </a:r>
            <a:endParaRPr lang="en-US" sz="1600" dirty="0"/>
          </a:p>
        </p:txBody>
      </p:sp>
      <p:sp>
        <p:nvSpPr>
          <p:cNvPr id="14" name="TextBox 13"/>
          <p:cNvSpPr txBox="1"/>
          <p:nvPr/>
        </p:nvSpPr>
        <p:spPr>
          <a:xfrm>
            <a:off x="8778954" y="1174374"/>
            <a:ext cx="2518638" cy="369332"/>
          </a:xfrm>
          <a:prstGeom prst="rect">
            <a:avLst/>
          </a:prstGeom>
          <a:noFill/>
        </p:spPr>
        <p:txBody>
          <a:bodyPr wrap="none" rtlCol="0">
            <a:spAutoFit/>
          </a:bodyPr>
          <a:lstStyle/>
          <a:p>
            <a:r>
              <a:rPr lang="en-US" dirty="0"/>
              <a:t>Set &amp; Reset median </a:t>
            </a:r>
            <a:r>
              <a:rPr lang="en-US" dirty="0" err="1"/>
              <a:t>Vt</a:t>
            </a:r>
            <a:endParaRPr lang="en-US" dirty="0"/>
          </a:p>
        </p:txBody>
      </p:sp>
      <p:sp>
        <p:nvSpPr>
          <p:cNvPr id="15" name="TextBox 14"/>
          <p:cNvSpPr txBox="1"/>
          <p:nvPr/>
        </p:nvSpPr>
        <p:spPr>
          <a:xfrm>
            <a:off x="1209931" y="3806115"/>
            <a:ext cx="1813317" cy="369332"/>
          </a:xfrm>
          <a:prstGeom prst="rect">
            <a:avLst/>
          </a:prstGeom>
          <a:noFill/>
        </p:spPr>
        <p:txBody>
          <a:bodyPr wrap="none" rtlCol="0">
            <a:spAutoFit/>
          </a:bodyPr>
          <a:lstStyle/>
          <a:p>
            <a:r>
              <a:rPr lang="en-US" dirty="0"/>
              <a:t>Intrinsic window</a:t>
            </a:r>
          </a:p>
        </p:txBody>
      </p:sp>
      <p:sp>
        <p:nvSpPr>
          <p:cNvPr id="16" name="TextBox 15"/>
          <p:cNvSpPr txBox="1"/>
          <p:nvPr/>
        </p:nvSpPr>
        <p:spPr>
          <a:xfrm>
            <a:off x="4800703" y="3806115"/>
            <a:ext cx="1595309" cy="369332"/>
          </a:xfrm>
          <a:prstGeom prst="rect">
            <a:avLst/>
          </a:prstGeom>
          <a:noFill/>
        </p:spPr>
        <p:txBody>
          <a:bodyPr wrap="none" rtlCol="0">
            <a:spAutoFit/>
          </a:bodyPr>
          <a:lstStyle/>
          <a:p>
            <a:r>
              <a:rPr lang="en-US" dirty="0"/>
              <a:t>Robust sigma</a:t>
            </a:r>
          </a:p>
        </p:txBody>
      </p:sp>
      <p:sp>
        <p:nvSpPr>
          <p:cNvPr id="17" name="TextBox 16"/>
          <p:cNvSpPr txBox="1"/>
          <p:nvPr/>
        </p:nvSpPr>
        <p:spPr>
          <a:xfrm>
            <a:off x="8387296" y="3436783"/>
            <a:ext cx="1484124" cy="369332"/>
          </a:xfrm>
          <a:prstGeom prst="rect">
            <a:avLst/>
          </a:prstGeom>
          <a:noFill/>
        </p:spPr>
        <p:txBody>
          <a:bodyPr wrap="none" rtlCol="0">
            <a:spAutoFit/>
          </a:bodyPr>
          <a:lstStyle/>
          <a:p>
            <a:r>
              <a:rPr lang="en-US" dirty="0"/>
              <a:t>True window</a:t>
            </a:r>
          </a:p>
        </p:txBody>
      </p:sp>
    </p:spTree>
    <p:extLst>
      <p:ext uri="{BB962C8B-B14F-4D97-AF65-F5344CB8AC3E}">
        <p14:creationId xmlns:p14="http://schemas.microsoft.com/office/powerpoint/2010/main" val="30551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PW skew</a:t>
            </a:r>
            <a:br>
              <a:rPr lang="en-US" dirty="0"/>
            </a:br>
            <a:r>
              <a:rPr lang="en-US" sz="2000" dirty="0"/>
              <a:t>Dashed </a:t>
            </a:r>
            <a:r>
              <a:rPr lang="en-US" sz="2000" dirty="0">
                <a:sym typeface="Wingdings" panose="05000000000000000000" pitchFamily="2" charset="2"/>
              </a:rPr>
              <a:t> 100ms delay</a:t>
            </a:r>
            <a:br>
              <a:rPr lang="en-US" sz="2000" dirty="0">
                <a:sym typeface="Wingdings" panose="05000000000000000000" pitchFamily="2" charset="2"/>
              </a:rPr>
            </a:br>
            <a:r>
              <a:rPr lang="en-US" sz="2000" dirty="0">
                <a:sym typeface="Wingdings" panose="05000000000000000000" pitchFamily="2" charset="2"/>
              </a:rPr>
              <a:t>Solid  10s delay</a:t>
            </a:r>
            <a:endParaRPr lang="en-US" dirty="0"/>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7</a:t>
            </a:fld>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431" t="4170" r="7974"/>
          <a:stretch/>
        </p:blipFill>
        <p:spPr>
          <a:xfrm>
            <a:off x="1" y="3719196"/>
            <a:ext cx="3844694" cy="313880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350" t="5438" r="7931"/>
          <a:stretch/>
        </p:blipFill>
        <p:spPr>
          <a:xfrm>
            <a:off x="3808599" y="3760728"/>
            <a:ext cx="3850105" cy="309727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697" t="7077" r="6927" b="1005"/>
          <a:stretch/>
        </p:blipFill>
        <p:spPr>
          <a:xfrm>
            <a:off x="7615367" y="3345551"/>
            <a:ext cx="4576633" cy="3512449"/>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802" t="7386" r="6730" b="906"/>
          <a:stretch/>
        </p:blipFill>
        <p:spPr>
          <a:xfrm>
            <a:off x="7890346" y="0"/>
            <a:ext cx="4301654" cy="3254108"/>
          </a:xfrm>
          <a:prstGeom prst="rect">
            <a:avLst/>
          </a:prstGeom>
        </p:spPr>
      </p:pic>
      <p:sp>
        <p:nvSpPr>
          <p:cNvPr id="11" name="TextBox 10"/>
          <p:cNvSpPr txBox="1"/>
          <p:nvPr/>
        </p:nvSpPr>
        <p:spPr>
          <a:xfrm>
            <a:off x="830520" y="1154514"/>
            <a:ext cx="2790187" cy="646331"/>
          </a:xfrm>
          <a:prstGeom prst="rect">
            <a:avLst/>
          </a:prstGeom>
          <a:noFill/>
        </p:spPr>
        <p:txBody>
          <a:bodyPr wrap="none" rtlCol="0">
            <a:spAutoFit/>
          </a:bodyPr>
          <a:lstStyle/>
          <a:p>
            <a:pPr marL="285750" indent="-285750">
              <a:buFont typeface="Arial" panose="020B0604020202020204" pitchFamily="34" charset="0"/>
              <a:buChar char="•"/>
            </a:pPr>
            <a:r>
              <a:rPr lang="en-US" dirty="0"/>
              <a:t>Fixed Write PA (22uA)</a:t>
            </a:r>
          </a:p>
          <a:p>
            <a:pPr marL="285750" indent="-285750">
              <a:buFont typeface="Arial" panose="020B0604020202020204" pitchFamily="34" charset="0"/>
              <a:buChar char="•"/>
            </a:pPr>
            <a:r>
              <a:rPr lang="en-US" dirty="0"/>
              <a:t>Fixed Write PW (43ns)</a:t>
            </a:r>
          </a:p>
        </p:txBody>
      </p:sp>
      <p:sp>
        <p:nvSpPr>
          <p:cNvPr id="12" name="TextBox 11"/>
          <p:cNvSpPr txBox="1"/>
          <p:nvPr/>
        </p:nvSpPr>
        <p:spPr>
          <a:xfrm>
            <a:off x="467833" y="2243748"/>
            <a:ext cx="7203155" cy="830997"/>
          </a:xfrm>
          <a:prstGeom prst="rect">
            <a:avLst/>
          </a:prstGeom>
          <a:noFill/>
          <a:ln w="38100">
            <a:solidFill>
              <a:srgbClr val="71C5E8"/>
            </a:solidFill>
          </a:ln>
        </p:spPr>
        <p:txBody>
          <a:bodyPr wrap="square" rtlCol="0">
            <a:spAutoFit/>
          </a:bodyPr>
          <a:lstStyle/>
          <a:p>
            <a:r>
              <a:rPr lang="en-US" sz="1600" dirty="0">
                <a:sym typeface="Wingdings" panose="05000000000000000000" pitchFamily="2" charset="2"/>
              </a:rPr>
              <a:t>For short time drift (up to 10s @50C) there is no benefit in increasing sense time. Best results for shorter sense time, with some gain in intrinsic window.</a:t>
            </a:r>
          </a:p>
          <a:p>
            <a:r>
              <a:rPr lang="en-US" sz="1600" i="1" dirty="0">
                <a:sym typeface="Wingdings" panose="05000000000000000000" pitchFamily="2" charset="2"/>
              </a:rPr>
              <a:t>Need to check sense time impact on long time drift.</a:t>
            </a:r>
          </a:p>
        </p:txBody>
      </p:sp>
      <p:sp>
        <p:nvSpPr>
          <p:cNvPr id="13" name="TextBox 12"/>
          <p:cNvSpPr txBox="1"/>
          <p:nvPr/>
        </p:nvSpPr>
        <p:spPr>
          <a:xfrm>
            <a:off x="8778954" y="1174374"/>
            <a:ext cx="2518638" cy="369332"/>
          </a:xfrm>
          <a:prstGeom prst="rect">
            <a:avLst/>
          </a:prstGeom>
          <a:noFill/>
        </p:spPr>
        <p:txBody>
          <a:bodyPr wrap="none" rtlCol="0">
            <a:spAutoFit/>
          </a:bodyPr>
          <a:lstStyle/>
          <a:p>
            <a:r>
              <a:rPr lang="en-US" dirty="0"/>
              <a:t>Set &amp; Reset median </a:t>
            </a:r>
            <a:r>
              <a:rPr lang="en-US" dirty="0" err="1"/>
              <a:t>Vt</a:t>
            </a:r>
            <a:endParaRPr lang="en-US" dirty="0"/>
          </a:p>
        </p:txBody>
      </p:sp>
      <p:sp>
        <p:nvSpPr>
          <p:cNvPr id="14" name="TextBox 13"/>
          <p:cNvSpPr txBox="1"/>
          <p:nvPr/>
        </p:nvSpPr>
        <p:spPr>
          <a:xfrm>
            <a:off x="1209931" y="3806115"/>
            <a:ext cx="1813317" cy="369332"/>
          </a:xfrm>
          <a:prstGeom prst="rect">
            <a:avLst/>
          </a:prstGeom>
          <a:noFill/>
        </p:spPr>
        <p:txBody>
          <a:bodyPr wrap="none" rtlCol="0">
            <a:spAutoFit/>
          </a:bodyPr>
          <a:lstStyle/>
          <a:p>
            <a:r>
              <a:rPr lang="en-US" dirty="0"/>
              <a:t>Intrinsic window</a:t>
            </a:r>
          </a:p>
        </p:txBody>
      </p:sp>
      <p:sp>
        <p:nvSpPr>
          <p:cNvPr id="15" name="TextBox 14"/>
          <p:cNvSpPr txBox="1"/>
          <p:nvPr/>
        </p:nvSpPr>
        <p:spPr>
          <a:xfrm>
            <a:off x="5374861" y="3806115"/>
            <a:ext cx="1595309" cy="369332"/>
          </a:xfrm>
          <a:prstGeom prst="rect">
            <a:avLst/>
          </a:prstGeom>
          <a:noFill/>
        </p:spPr>
        <p:txBody>
          <a:bodyPr wrap="none" rtlCol="0">
            <a:spAutoFit/>
          </a:bodyPr>
          <a:lstStyle/>
          <a:p>
            <a:r>
              <a:rPr lang="en-US" dirty="0"/>
              <a:t>Robust sigma</a:t>
            </a:r>
          </a:p>
        </p:txBody>
      </p:sp>
      <p:sp>
        <p:nvSpPr>
          <p:cNvPr id="16" name="TextBox 15"/>
          <p:cNvSpPr txBox="1"/>
          <p:nvPr/>
        </p:nvSpPr>
        <p:spPr>
          <a:xfrm>
            <a:off x="9216637" y="3436783"/>
            <a:ext cx="1484124" cy="369332"/>
          </a:xfrm>
          <a:prstGeom prst="rect">
            <a:avLst/>
          </a:prstGeom>
          <a:noFill/>
        </p:spPr>
        <p:txBody>
          <a:bodyPr wrap="none" rtlCol="0">
            <a:spAutoFit/>
          </a:bodyPr>
          <a:lstStyle/>
          <a:p>
            <a:r>
              <a:rPr lang="en-US" dirty="0"/>
              <a:t>True window</a:t>
            </a:r>
          </a:p>
        </p:txBody>
      </p:sp>
    </p:spTree>
    <p:extLst>
      <p:ext uri="{BB962C8B-B14F-4D97-AF65-F5344CB8AC3E}">
        <p14:creationId xmlns:p14="http://schemas.microsoft.com/office/powerpoint/2010/main" val="259616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on PA, PW skew</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8</a:t>
            </a:fld>
            <a:endParaRPr lang="en-US"/>
          </a:p>
        </p:txBody>
      </p:sp>
      <p:sp>
        <p:nvSpPr>
          <p:cNvPr id="6" name="TextBox 5"/>
          <p:cNvSpPr txBox="1"/>
          <p:nvPr/>
        </p:nvSpPr>
        <p:spPr>
          <a:xfrm>
            <a:off x="838199" y="1456190"/>
            <a:ext cx="9252099" cy="2677656"/>
          </a:xfrm>
          <a:prstGeom prst="rect">
            <a:avLst/>
          </a:prstGeom>
          <a:noFill/>
        </p:spPr>
        <p:txBody>
          <a:bodyPr wrap="square" rtlCol="0">
            <a:spAutoFit/>
          </a:bodyPr>
          <a:lstStyle/>
          <a:p>
            <a:pPr marL="342900" indent="-342900">
              <a:buFont typeface="Wingdings" panose="05000000000000000000" pitchFamily="2" charset="2"/>
              <a:buChar char="§"/>
            </a:pPr>
            <a:r>
              <a:rPr lang="en-US" sz="2400" dirty="0"/>
              <a:t>Some possible room for window optimization, considering asymmetric set and reset pulses (both PA and PW)</a:t>
            </a:r>
          </a:p>
          <a:p>
            <a:pPr marL="342900" indent="-342900">
              <a:buFont typeface="Wingdings" panose="05000000000000000000" pitchFamily="2" charset="2"/>
              <a:buChar char="§"/>
            </a:pPr>
            <a:r>
              <a:rPr lang="en-US" sz="2400" dirty="0"/>
              <a:t>Symmetric approach was chosen for all following characterizations, under best conditions:</a:t>
            </a:r>
            <a:br>
              <a:rPr lang="en-US" sz="2400" dirty="0"/>
            </a:br>
            <a:r>
              <a:rPr lang="en-US" sz="2400" b="1" dirty="0"/>
              <a:t>Program PA </a:t>
            </a:r>
            <a:r>
              <a:rPr lang="en-US" sz="2400" b="1" dirty="0">
                <a:sym typeface="Wingdings" panose="05000000000000000000" pitchFamily="2" charset="2"/>
              </a:rPr>
              <a:t> 40uA</a:t>
            </a:r>
            <a:br>
              <a:rPr lang="en-US" sz="2400" b="1" dirty="0">
                <a:sym typeface="Wingdings" panose="05000000000000000000" pitchFamily="2" charset="2"/>
              </a:rPr>
            </a:br>
            <a:r>
              <a:rPr lang="en-US" sz="2400" b="1" dirty="0">
                <a:sym typeface="Wingdings" panose="05000000000000000000" pitchFamily="2" charset="2"/>
              </a:rPr>
              <a:t>Program &amp; Read PW  ~44ns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88582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1709738"/>
            <a:ext cx="11208773" cy="2852737"/>
          </a:xfrm>
        </p:spPr>
        <p:txBody>
          <a:bodyPr/>
          <a:lstStyle/>
          <a:p>
            <a:r>
              <a:rPr lang="en-US" sz="4800" dirty="0"/>
              <a:t>Window functionality check</a:t>
            </a:r>
            <a:br>
              <a:rPr lang="en-US" sz="4800" dirty="0"/>
            </a:br>
            <a:r>
              <a:rPr lang="en-US" sz="4800" dirty="0"/>
              <a:t>	</a:t>
            </a:r>
            <a:r>
              <a:rPr lang="en-US" sz="3600" dirty="0"/>
              <a:t>- @ 85C</a:t>
            </a:r>
            <a:br>
              <a:rPr lang="en-US" sz="3600" dirty="0"/>
            </a:br>
            <a:r>
              <a:rPr lang="en-US" sz="3600" dirty="0"/>
              <a:t>	- short and long time drift evolution (1us </a:t>
            </a:r>
            <a:r>
              <a:rPr lang="en-US" sz="3600" dirty="0">
                <a:sym typeface="Wingdings" panose="05000000000000000000" pitchFamily="2" charset="2"/>
              </a:rPr>
              <a:t>3days</a:t>
            </a:r>
            <a:r>
              <a:rPr lang="en-US" sz="3600" dirty="0"/>
              <a:t>)</a:t>
            </a:r>
            <a:br>
              <a:rPr lang="en-US" sz="3600" dirty="0"/>
            </a:br>
            <a:r>
              <a:rPr lang="en-US" sz="3600" dirty="0"/>
              <a:t>	</a:t>
            </a:r>
            <a:endParaRPr lang="en-US" sz="4800"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9</a:t>
            </a:fld>
            <a:endParaRPr lang="en-US" dirty="0"/>
          </a:p>
        </p:txBody>
      </p:sp>
    </p:spTree>
    <p:extLst>
      <p:ext uri="{BB962C8B-B14F-4D97-AF65-F5344CB8AC3E}">
        <p14:creationId xmlns:p14="http://schemas.microsoft.com/office/powerpoint/2010/main" val="1941145978"/>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116D99E-2D2A-42B9-B50C-A1DD1045925C}"/>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Master PPT Template.pptx" id="{3ED43366-7723-47FE-8F4C-83585E9B10E3}" vid="{34E78BBF-7D3F-48C4-9E6D-03AE95CEB6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Workyear xmlns="470f668d-8261-4ab2-9257-0fb5e77b4895">2018</Workyear>
    <Workweek xmlns="470f668d-8261-4ab2-9257-0fb5e77b4895">2</Workweek>
  </documentManagement>
</p:properties>
</file>

<file path=customXml/item3.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D9C3B4A25F3C1046893EF16D0CFED9EC" ma:contentTypeVersion="3" ma:contentTypeDescription="" ma:contentTypeScope="" ma:versionID="c5a74ae75d76c2cc48590da5f4a9f2e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d0f6f0b-6f82-4a9a-81e4-04de45000ff3" ContentTypeId="0x010100CD6E6A531DF33E4DA07FC6A59B083B6312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763C7A-702D-4E0F-ADCC-E050F94E6AF6}">
  <ds:schemaRefs>
    <ds:schemaRef ds:uri="http://schemas.microsoft.com/sharepoint/events"/>
  </ds:schemaRefs>
</ds:datastoreItem>
</file>

<file path=customXml/itemProps2.xml><?xml version="1.0" encoding="utf-8"?>
<ds:datastoreItem xmlns:ds="http://schemas.openxmlformats.org/officeDocument/2006/customXml" ds:itemID="{EA0C77A8-CCAB-4965-B151-113C07840FBA}"/>
</file>

<file path=customXml/itemProps3.xml><?xml version="1.0" encoding="utf-8"?>
<ds:datastoreItem xmlns:ds="http://schemas.openxmlformats.org/officeDocument/2006/customXml" ds:itemID="{33CA74F7-6C74-4BF1-8A6E-BFA8C015901D}"/>
</file>

<file path=customXml/itemProps4.xml><?xml version="1.0" encoding="utf-8"?>
<ds:datastoreItem xmlns:ds="http://schemas.openxmlformats.org/officeDocument/2006/customXml" ds:itemID="{A55FCBA0-7DBE-49FD-A726-9F5C98116B65}">
  <ds:schemaRefs>
    <ds:schemaRef ds:uri="Microsoft.SharePoint.Taxonomy.ContentTypeSync"/>
  </ds:schemaRefs>
</ds:datastoreItem>
</file>

<file path=customXml/itemProps5.xml><?xml version="1.0" encoding="utf-8"?>
<ds:datastoreItem xmlns:ds="http://schemas.openxmlformats.org/officeDocument/2006/customXml" ds:itemID="{7E1FB35B-D0FD-420D-B7E9-BC43C25A6A68}"/>
</file>

<file path=docProps/app.xml><?xml version="1.0" encoding="utf-8"?>
<Properties xmlns="http://schemas.openxmlformats.org/officeDocument/2006/extended-properties" xmlns:vt="http://schemas.openxmlformats.org/officeDocument/2006/docPropsVTypes">
  <Template>blank</Template>
  <TotalTime>10805</TotalTime>
  <Words>2894</Words>
  <Application>Microsoft Office PowerPoint</Application>
  <PresentationFormat>Widescreen</PresentationFormat>
  <Paragraphs>558</Paragraphs>
  <Slides>51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Courier New</vt:lpstr>
      <vt:lpstr>Segoe UI</vt:lpstr>
      <vt:lpstr>Segoe UI Semibold</vt:lpstr>
      <vt:lpstr>Verdana</vt:lpstr>
      <vt:lpstr>Wingdings</vt:lpstr>
      <vt:lpstr>Micron Theme 2.0</vt:lpstr>
      <vt:lpstr>CPG Theme 2.0</vt:lpstr>
      <vt:lpstr>SR71B  Reliability char</vt:lpstr>
      <vt:lpstr>Summary</vt:lpstr>
      <vt:lpstr>SSM reliability assessment on neg window :  priority list</vt:lpstr>
      <vt:lpstr>PA / PW Program &amp; Read char</vt:lpstr>
      <vt:lpstr>Write PA skew</vt:lpstr>
      <vt:lpstr>Write PW skew</vt:lpstr>
      <vt:lpstr>Read PW skew Dashed  100ms delay Solid  10s delay</vt:lpstr>
      <vt:lpstr>Conclusions on PA, PW skew</vt:lpstr>
      <vt:lpstr>Window functionality check  - @ 85C  - short and long time drift evolution (1us 3days)  </vt:lpstr>
      <vt:lpstr>Short time Drift, 1us 10s after 128k Cycles </vt:lpstr>
      <vt:lpstr>Long time drift set &amp; reset (16k precycled samples)</vt:lpstr>
      <vt:lpstr>Polarity impact on long time drift : symmetrical window </vt:lpstr>
      <vt:lpstr>Polarity impact on long time drift: asymmetrical window</vt:lpstr>
      <vt:lpstr>Drift summary: window evolution @ 85C  (ref split 1C: 22nm SD / 2%In / Double lamina)</vt:lpstr>
      <vt:lpstr>Conclusions on window evoltution (T, drift)</vt:lpstr>
      <vt:lpstr>Endurance check  - write endurance (bipolar operation)  - read endurance (unipolar swicth)  - Vth cycling evolution vs IPD      </vt:lpstr>
      <vt:lpstr>Write Endurance</vt:lpstr>
      <vt:lpstr>Read Endurance (after 32k write bipolar cycling)</vt:lpstr>
      <vt:lpstr>Read disturb on low Vth state: Clamp current effect  (A0 material)</vt:lpstr>
      <vt:lpstr>Set/ reset Vth  evolution vs IPD</vt:lpstr>
      <vt:lpstr>Bathtub / window evolution vs IPD (200ns write to read delay)</vt:lpstr>
      <vt:lpstr>Bathtub evolution vs drift time</vt:lpstr>
      <vt:lpstr>Conclusions on endurance</vt:lpstr>
      <vt:lpstr>Reset read disturb  - BER collection and RWB impact  - Distribution shape extraction      </vt:lpstr>
      <vt:lpstr>RD on reset RBER  (32k precycled samples)</vt:lpstr>
      <vt:lpstr>Vdm Margin extraction method</vt:lpstr>
      <vt:lpstr>Read disturb: slow vs fast IPD on POR (margin for 3.54sigma)</vt:lpstr>
      <vt:lpstr>Margin check @ 85C: distribution shape (slow read disturb)</vt:lpstr>
      <vt:lpstr>Energy model program</vt:lpstr>
      <vt:lpstr>Conclusions on reset read disturb</vt:lpstr>
      <vt:lpstr>Bias drift  - Cycles impact  - Deselection voltage impact      </vt:lpstr>
      <vt:lpstr>Single Vdm test: sampling block on diagonal tile (20k access resistance)</vt:lpstr>
      <vt:lpstr>Bias drift: SSM operating conditions</vt:lpstr>
      <vt:lpstr>Bias drift on SSM: selection voltage skew</vt:lpstr>
      <vt:lpstr>Bias drift on SSM : cycles skew</vt:lpstr>
      <vt:lpstr>Conclusions on cross point bias drift</vt:lpstr>
      <vt:lpstr>Full tile map  - Defectivity up to 4.5 sigma  - Accelerated seasoning impact  - Trend by access resistance     </vt:lpstr>
      <vt:lpstr>Full tile map readout @ 85C : 256 kb </vt:lpstr>
      <vt:lpstr>Full tile map after seasoning: cross tile components vs ED @ 85C</vt:lpstr>
      <vt:lpstr>Drift vs cross tile (85C measures)</vt:lpstr>
      <vt:lpstr>Conclusions on cross tile</vt:lpstr>
      <vt:lpstr>PowerPoint Presentation</vt:lpstr>
      <vt:lpstr>Group 1C (POR): 1us to 100ms drift @50C</vt:lpstr>
      <vt:lpstr>Group 6E: 1us to 100ms drift @50C</vt:lpstr>
      <vt:lpstr>Split table lot 0028832</vt:lpstr>
      <vt:lpstr>Read endurance (read cycles on low Vth + interlaced write check, ED4)</vt:lpstr>
      <vt:lpstr>Read disturb (read cycles on low Vth state + Vdm final sweep) vs drift</vt:lpstr>
      <vt:lpstr>Distributions</vt:lpstr>
      <vt:lpstr>Read disturb distributions: single Vdm detection</vt:lpstr>
      <vt:lpstr>PowerPoint Presentation</vt:lpstr>
      <vt:lpstr>Sub Vth IV on set (SXP 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Mattia Robustelli (mrobuste)</dc:creator>
  <cp:lastModifiedBy>Innocenzo Tortorelli</cp:lastModifiedBy>
  <cp:revision>190</cp:revision>
  <dcterms:created xsi:type="dcterms:W3CDTF">2017-11-02T08:08:34Z</dcterms:created>
  <dcterms:modified xsi:type="dcterms:W3CDTF">2018-01-12T16:40:06Z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0x0101006FF2AFC2669BE544ABDBC9272D7E8CD800D9C3B4A25F3C1046893EF16D0CFED9EC</vt:lpwstr>
  </property>
  <property fmtid="{D5CDD505-2E9C-101B-9397-08002B2CF9AE}" pid="3" name="_docset_NoMedatataSyncRequired">
    <vt:lpwstr>False</vt:lpwstr>
  </property>
  <property fmtid="{D5CDD505-2E9C-101B-9397-08002B2CF9AE}" pid="4" name="_dlc_DocIdItemGuid">
    <vt:lpwstr>c7f1c213-fba0-4952-8625-d227dceba554</vt:lpwstr>
  </property>
  <property fmtid="{D5CDD505-2E9C-101B-9397-08002B2CF9AE}" pid="5" name="CRCTerms">
    <vt:lpwstr>26;#Corporate PPTX Template|ba00464a-8f52-4532-b736-ef3f974243a8;#4;#PowerPoint|6c7a520c-04b4-4b96-af69-09fa2e87f67a</vt:lpwstr>
  </property>
  <property fmtid="{D5CDD505-2E9C-101B-9397-08002B2CF9AE}" pid="6" name="_dlc_policyId">
    <vt:lpwstr/>
  </property>
  <property fmtid="{D5CDD505-2E9C-101B-9397-08002B2CF9AE}" pid="7" name="ItemRetentionFormula">
    <vt:lpwstr/>
  </property>
</Properties>
</file>