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6.xml" ContentType="application/vnd.openxmlformats-officedocument.presentationml.slideLayout+xml"/>
  <Override PartName="/ppt/slideMasters/slideMaster2.xml" ContentType="application/vnd.openxmlformats-officedocument.presentationml.slideMaster+xml"/>
  <Override PartName="/ppt/slideLayouts/slideLayout25.xml" ContentType="application/vnd.openxmlformats-officedocument.presentationml.slideLayout+xml"/>
  <Override PartName="/ppt/slideLayouts/slideLayout2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 id="2147483677" r:id="rId2"/>
  </p:sldMasterIdLst>
  <p:notesMasterIdLst>
    <p:notesMasterId r:id="rId6"/>
  </p:notesMasterIdLst>
  <p:sldIdLst>
    <p:sldId id="257" r:id="rId3"/>
    <p:sldId id="263" r:id="rId4"/>
    <p:sldId id="262"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64" userDrawn="1">
          <p15:clr>
            <a:srgbClr val="A4A3A4"/>
          </p15:clr>
        </p15:guide>
        <p15:guide id="2" pos="331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000000"/>
    <a:srgbClr val="0077C8"/>
    <a:srgbClr val="0090DA"/>
    <a:srgbClr val="00A3E1"/>
    <a:srgbClr val="71C5E8"/>
    <a:srgbClr val="58595B"/>
    <a:srgbClr val="808285"/>
    <a:srgbClr val="A7A9AC"/>
    <a:srgbClr val="D1D3D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8" d="100"/>
          <a:sy n="68" d="100"/>
        </p:scale>
        <p:origin x="616" y="60"/>
      </p:cViewPr>
      <p:guideLst>
        <p:guide orient="horz" pos="3264"/>
        <p:guide pos="3312"/>
      </p:guideLst>
    </p:cSldViewPr>
  </p:slideViewPr>
  <p:notesTextViewPr>
    <p:cViewPr>
      <p:scale>
        <a:sx n="3" d="2"/>
        <a:sy n="3" d="2"/>
      </p:scale>
      <p:origin x="0" y="0"/>
    </p:cViewPr>
  </p:notesTextViewPr>
  <p:sorterViewPr>
    <p:cViewPr>
      <p:scale>
        <a:sx n="112" d="100"/>
        <a:sy n="112"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3.xml"/><Relationship Id="rId3" Type="http://schemas.openxmlformats.org/officeDocument/2006/relationships/slide" Target="slides/slide1.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customXml" Target="../customXml/item1.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0BF96A-CBBD-4CCF-8C87-6E114B9E4329}" type="datetimeFigureOut">
              <a:rPr lang="en-US" smtClean="0"/>
              <a:t>2/8/2018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054870-0C88-4C71-9CDA-A7BCC1106D63}" type="slidenum">
              <a:rPr lang="en-US" smtClean="0"/>
              <a:t>‹#›</a:t>
            </a:fld>
            <a:endParaRPr lang="en-US"/>
          </a:p>
        </p:txBody>
      </p:sp>
    </p:spTree>
    <p:extLst>
      <p:ext uri="{BB962C8B-B14F-4D97-AF65-F5344CB8AC3E}">
        <p14:creationId xmlns:p14="http://schemas.microsoft.com/office/powerpoint/2010/main" val="27581155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Blue">
    <p:bg>
      <p:bgPr>
        <a:solidFill>
          <a:schemeClr val="accent1"/>
        </a:solidFill>
        <a:effectLst/>
      </p:bgPr>
    </p:bg>
    <p:spTree>
      <p:nvGrpSpPr>
        <p:cNvPr id="1" name=""/>
        <p:cNvGrpSpPr/>
        <p:nvPr/>
      </p:nvGrpSpPr>
      <p:grpSpPr>
        <a:xfrm>
          <a:off x="0" y="0"/>
          <a:ext cx="0" cy="0"/>
          <a:chOff x="0" y="0"/>
          <a:chExt cx="0" cy="0"/>
        </a:xfrm>
      </p:grpSpPr>
      <p:sp>
        <p:nvSpPr>
          <p:cNvPr id="7" name="TextBox 6"/>
          <p:cNvSpPr txBox="1"/>
          <p:nvPr userDrawn="1"/>
        </p:nvSpPr>
        <p:spPr>
          <a:xfrm>
            <a:off x="968329" y="5211156"/>
            <a:ext cx="5551741" cy="10618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©2018</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 </a:t>
            </a:r>
          </a:p>
        </p:txBody>
      </p:sp>
      <p:pic>
        <p:nvPicPr>
          <p:cNvPr id="8"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383880" y="5211156"/>
            <a:ext cx="3657600" cy="995592"/>
          </a:xfrm>
          <a:prstGeom prst="rect">
            <a:avLst/>
          </a:prstGeom>
          <a:noFill/>
          <a:extLst>
            <a:ext uri="{909E8E84-426E-40DD-AFC4-6F175D3DCCD1}">
              <a14:hiddenFill xmlns:a14="http://schemas.microsoft.com/office/drawing/2010/main">
                <a:solidFill>
                  <a:srgbClr val="FFFFFF"/>
                </a:solidFill>
              </a14:hiddenFill>
            </a:ext>
          </a:extLst>
        </p:spPr>
      </p:pic>
      <p:sp>
        <p:nvSpPr>
          <p:cNvPr id="9" name="Subtitle 2"/>
          <p:cNvSpPr>
            <a:spLocks noGrp="1"/>
          </p:cNvSpPr>
          <p:nvPr>
            <p:ph type="subTitle" idx="1" hasCustomPrompt="1"/>
          </p:nvPr>
        </p:nvSpPr>
        <p:spPr>
          <a:xfrm>
            <a:off x="968329" y="3528468"/>
            <a:ext cx="10219075" cy="606068"/>
          </a:xfrm>
        </p:spPr>
        <p:txBody>
          <a:bodyPr lIns="91440">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0" name="Text Placeholder 10"/>
          <p:cNvSpPr>
            <a:spLocks noGrp="1"/>
          </p:cNvSpPr>
          <p:nvPr>
            <p:ph type="body" sz="quarter" idx="10" hasCustomPrompt="1"/>
          </p:nvPr>
        </p:nvSpPr>
        <p:spPr>
          <a:xfrm>
            <a:off x="968329" y="4060882"/>
            <a:ext cx="10219075" cy="588962"/>
          </a:xfrm>
        </p:spPr>
        <p:txBody>
          <a:bodyPr lIns="91440">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2" name="Title 1"/>
          <p:cNvSpPr>
            <a:spLocks noGrp="1"/>
          </p:cNvSpPr>
          <p:nvPr>
            <p:ph type="ctrTitle" hasCustomPrompt="1"/>
          </p:nvPr>
        </p:nvSpPr>
        <p:spPr>
          <a:xfrm>
            <a:off x="968329" y="1144988"/>
            <a:ext cx="10219075" cy="2448953"/>
          </a:xfrm>
        </p:spPr>
        <p:txBody>
          <a:bodyPr anchor="b">
            <a:noAutofit/>
          </a:bodyPr>
          <a:lstStyle>
            <a:lvl1pPr algn="l">
              <a:defRPr sz="6000">
                <a:solidFill>
                  <a:schemeClr val="bg1"/>
                </a:solidFill>
              </a:defRPr>
            </a:lvl1pPr>
          </a:lstStyle>
          <a:p>
            <a:r>
              <a:rPr lang="en-US" dirty="0"/>
              <a:t>Title</a:t>
            </a:r>
          </a:p>
        </p:txBody>
      </p:sp>
      <p:sp>
        <p:nvSpPr>
          <p:cNvPr id="2" name="Date Placeholder 1"/>
          <p:cNvSpPr>
            <a:spLocks noGrp="1"/>
          </p:cNvSpPr>
          <p:nvPr>
            <p:ph type="dt" sz="half" idx="11"/>
          </p:nvPr>
        </p:nvSpPr>
        <p:spPr/>
        <p:txBody>
          <a:bodyPr/>
          <a:lstStyle>
            <a:lvl1pPr>
              <a:defRPr>
                <a:solidFill>
                  <a:srgbClr val="0077C8"/>
                </a:solidFill>
              </a:defRPr>
            </a:lvl1pPr>
          </a:lstStyle>
          <a:p>
            <a:fld id="{2A0FEC12-B697-46B2-AC72-609E1FB7663B}" type="datetime4">
              <a:rPr lang="en-US" smtClean="0"/>
              <a:t>February 8, 2018</a:t>
            </a:fld>
            <a:endParaRPr lang="en-US" dirty="0"/>
          </a:p>
        </p:txBody>
      </p:sp>
      <p:sp>
        <p:nvSpPr>
          <p:cNvPr id="3" name="Footer Placeholder 2"/>
          <p:cNvSpPr>
            <a:spLocks noGrp="1"/>
          </p:cNvSpPr>
          <p:nvPr>
            <p:ph type="ftr" sz="quarter" idx="12"/>
          </p:nvPr>
        </p:nvSpPr>
        <p:spPr/>
        <p:txBody>
          <a:bodyPr/>
          <a:lstStyle>
            <a:lvl1pPr>
              <a:defRPr>
                <a:solidFill>
                  <a:srgbClr val="0077C8"/>
                </a:solidFill>
              </a:defRPr>
            </a:lvl1pPr>
          </a:lstStyle>
          <a:p>
            <a:r>
              <a:rPr lang="en-US"/>
              <a:t>Micron Confidential</a:t>
            </a:r>
            <a:endParaRPr lang="en-US" dirty="0"/>
          </a:p>
        </p:txBody>
      </p:sp>
      <p:sp>
        <p:nvSpPr>
          <p:cNvPr id="4" name="Slide Number Placeholder 3"/>
          <p:cNvSpPr>
            <a:spLocks noGrp="1"/>
          </p:cNvSpPr>
          <p:nvPr>
            <p:ph type="sldNum" sz="quarter" idx="13"/>
          </p:nvPr>
        </p:nvSpPr>
        <p:spPr/>
        <p:txBody>
          <a:bodyPr/>
          <a:lstStyle>
            <a:lvl1pPr>
              <a:defRPr>
                <a:solidFill>
                  <a:srgbClr val="0077C8"/>
                </a:solidFill>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535682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2 Horizontal Image with Content">
    <p:bg>
      <p:bgPr>
        <a:solidFill>
          <a:schemeClr val="bg1"/>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2"/>
          </p:nvPr>
        </p:nvSpPr>
        <p:spPr/>
        <p:txBody>
          <a:bodyPr/>
          <a:lstStyle>
            <a:lvl1pPr>
              <a:defRPr>
                <a:solidFill>
                  <a:srgbClr val="58595B"/>
                </a:solidFill>
              </a:defRPr>
            </a:lvl1pPr>
          </a:lstStyle>
          <a:p>
            <a:fld id="{9DBE14A4-9EFF-44B5-B818-FBDED80DC98E}" type="datetime4">
              <a:rPr lang="en-US" smtClean="0"/>
              <a:t>February 8, 2018</a:t>
            </a:fld>
            <a:endParaRPr lang="en-US" dirty="0"/>
          </a:p>
        </p:txBody>
      </p:sp>
      <p:sp>
        <p:nvSpPr>
          <p:cNvPr id="4" name="Footer Placeholder 3"/>
          <p:cNvSpPr>
            <a:spLocks noGrp="1"/>
          </p:cNvSpPr>
          <p:nvPr>
            <p:ph type="ftr" sz="quarter" idx="13"/>
          </p:nvPr>
        </p:nvSpPr>
        <p:spPr/>
        <p:txBody>
          <a:bodyPr/>
          <a:lstStyle>
            <a:lvl1pPr>
              <a:defRPr>
                <a:solidFill>
                  <a:srgbClr val="58595B"/>
                </a:solidFill>
              </a:defRPr>
            </a:lvl1pPr>
          </a:lstStyle>
          <a:p>
            <a:r>
              <a:rPr lang="en-US"/>
              <a:t>Micron Confidential</a:t>
            </a:r>
            <a:endParaRPr lang="en-US" dirty="0"/>
          </a:p>
        </p:txBody>
      </p:sp>
      <p:sp>
        <p:nvSpPr>
          <p:cNvPr id="6" name="Slide Number Placeholder 5"/>
          <p:cNvSpPr>
            <a:spLocks noGrp="1"/>
          </p:cNvSpPr>
          <p:nvPr>
            <p:ph type="sldNum" sz="quarter" idx="14"/>
          </p:nvPr>
        </p:nvSpPr>
        <p:spPr/>
        <p:txBody>
          <a:bodyPr/>
          <a:lstStyle>
            <a:lvl1pPr>
              <a:defRPr>
                <a:solidFill>
                  <a:srgbClr val="58595B"/>
                </a:solidFill>
              </a:defRPr>
            </a:lvl1pPr>
          </a:lstStyle>
          <a:p>
            <a:fld id="{B7E7695C-FCF1-4AA0-9B93-7941FED13DC4}" type="slidenum">
              <a:rPr lang="en-US" smtClean="0"/>
              <a:pPr/>
              <a:t>‹#›</a:t>
            </a:fld>
            <a:endParaRPr lang="en-US" dirty="0"/>
          </a:p>
        </p:txBody>
      </p:sp>
      <p:sp>
        <p:nvSpPr>
          <p:cNvPr id="10" name="Picture Placeholder 4"/>
          <p:cNvSpPr>
            <a:spLocks noGrp="1"/>
          </p:cNvSpPr>
          <p:nvPr>
            <p:ph type="pic" sz="quarter" idx="10" hasCustomPrompt="1"/>
          </p:nvPr>
        </p:nvSpPr>
        <p:spPr>
          <a:xfrm>
            <a:off x="-1" y="0"/>
            <a:ext cx="12192001" cy="3428999"/>
          </a:xfrm>
        </p:spPr>
        <p:txBody>
          <a:bodyPr/>
          <a:lstStyle>
            <a:lvl1pPr marL="0" indent="0">
              <a:buNone/>
              <a:defRPr>
                <a:solidFill>
                  <a:schemeClr val="bg1"/>
                </a:solidFill>
              </a:defRPr>
            </a:lvl1pPr>
          </a:lstStyle>
          <a:p>
            <a:r>
              <a:rPr lang="en-US" dirty="0"/>
              <a:t>Image</a:t>
            </a:r>
          </a:p>
        </p:txBody>
      </p:sp>
      <p:sp>
        <p:nvSpPr>
          <p:cNvPr id="2" name="Title 1"/>
          <p:cNvSpPr>
            <a:spLocks noGrp="1"/>
          </p:cNvSpPr>
          <p:nvPr>
            <p:ph type="title"/>
          </p:nvPr>
        </p:nvSpPr>
        <p:spPr>
          <a:xfrm>
            <a:off x="271461" y="3429000"/>
            <a:ext cx="5689391" cy="2983005"/>
          </a:xfrm>
        </p:spPr>
        <p:txBody>
          <a:bodyPr anchor="ctr">
            <a:noAutofit/>
          </a:bodyPr>
          <a:lstStyle>
            <a:lvl1pPr algn="r">
              <a:lnSpc>
                <a:spcPct val="70000"/>
              </a:lnSpc>
              <a:defRPr sz="6000">
                <a:solidFill>
                  <a:srgbClr val="0077C8"/>
                </a:solidFill>
              </a:defRPr>
            </a:lvl1pPr>
          </a:lstStyle>
          <a:p>
            <a:r>
              <a:rPr lang="en-US"/>
              <a:t>Click to edit Master title style</a:t>
            </a:r>
            <a:endParaRPr lang="en-US" dirty="0"/>
          </a:p>
        </p:txBody>
      </p:sp>
      <p:sp>
        <p:nvSpPr>
          <p:cNvPr id="11"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019274"/>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2 Horizontal Gray with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71461" y="3429000"/>
            <a:ext cx="5689391" cy="2983005"/>
          </a:xfrm>
        </p:spPr>
        <p:txBody>
          <a:bodyPr anchor="ctr">
            <a:noAutofit/>
          </a:bodyPr>
          <a:lstStyle>
            <a:lvl1pPr algn="r">
              <a:lnSpc>
                <a:spcPct val="70000"/>
              </a:lnSpc>
              <a:defRPr sz="6000">
                <a:solidFill>
                  <a:srgbClr val="0077C8"/>
                </a:solidFill>
              </a:defRPr>
            </a:lvl1pPr>
          </a:lstStyle>
          <a:p>
            <a:r>
              <a:rPr lang="en-US"/>
              <a:t>Click to edit Master title style</a:t>
            </a:r>
            <a:endParaRPr lang="en-US" dirty="0"/>
          </a:p>
        </p:txBody>
      </p:sp>
      <p:sp>
        <p:nvSpPr>
          <p:cNvPr id="3" name="Date Placeholder 2"/>
          <p:cNvSpPr>
            <a:spLocks noGrp="1"/>
          </p:cNvSpPr>
          <p:nvPr>
            <p:ph type="dt" sz="half" idx="12"/>
          </p:nvPr>
        </p:nvSpPr>
        <p:spPr/>
        <p:txBody>
          <a:bodyPr/>
          <a:lstStyle>
            <a:lvl1pPr>
              <a:defRPr>
                <a:solidFill>
                  <a:srgbClr val="58595B"/>
                </a:solidFill>
              </a:defRPr>
            </a:lvl1pPr>
          </a:lstStyle>
          <a:p>
            <a:fld id="{C51AED33-5CBD-4F65-8A5D-4E027924D1BC}" type="datetime4">
              <a:rPr lang="en-US" smtClean="0"/>
              <a:t>February 8, 2018</a:t>
            </a:fld>
            <a:endParaRPr lang="en-US" dirty="0"/>
          </a:p>
        </p:txBody>
      </p:sp>
      <p:sp>
        <p:nvSpPr>
          <p:cNvPr id="4" name="Footer Placeholder 3"/>
          <p:cNvSpPr>
            <a:spLocks noGrp="1"/>
          </p:cNvSpPr>
          <p:nvPr>
            <p:ph type="ftr" sz="quarter" idx="13"/>
          </p:nvPr>
        </p:nvSpPr>
        <p:spPr/>
        <p:txBody>
          <a:bodyPr/>
          <a:lstStyle>
            <a:lvl1pPr>
              <a:defRPr>
                <a:solidFill>
                  <a:srgbClr val="58595B"/>
                </a:solidFill>
              </a:defRPr>
            </a:lvl1pPr>
          </a:lstStyle>
          <a:p>
            <a:r>
              <a:rPr lang="en-US"/>
              <a:t>Micron Confidential</a:t>
            </a:r>
            <a:endParaRPr lang="en-US" dirty="0"/>
          </a:p>
        </p:txBody>
      </p:sp>
      <p:sp>
        <p:nvSpPr>
          <p:cNvPr id="6" name="Slide Number Placeholder 5"/>
          <p:cNvSpPr>
            <a:spLocks noGrp="1"/>
          </p:cNvSpPr>
          <p:nvPr>
            <p:ph type="sldNum" sz="quarter" idx="14"/>
          </p:nvPr>
        </p:nvSpPr>
        <p:spPr/>
        <p:txBody>
          <a:bodyPr/>
          <a:lstStyle>
            <a:lvl1pPr>
              <a:defRPr>
                <a:solidFill>
                  <a:srgbClr val="58595B"/>
                </a:solidFill>
              </a:defRPr>
            </a:lvl1pPr>
          </a:lstStyle>
          <a:p>
            <a:fld id="{B7E7695C-FCF1-4AA0-9B93-7941FED13DC4}" type="slidenum">
              <a:rPr lang="en-US" smtClean="0"/>
              <a:pPr/>
              <a:t>‹#›</a:t>
            </a:fld>
            <a:endParaRPr lang="en-US" dirty="0"/>
          </a:p>
        </p:txBody>
      </p:sp>
      <p:sp>
        <p:nvSpPr>
          <p:cNvPr id="9" name="Rectangle 8"/>
          <p:cNvSpPr/>
          <p:nvPr userDrawn="1"/>
        </p:nvSpPr>
        <p:spPr>
          <a:xfrm>
            <a:off x="0" y="0"/>
            <a:ext cx="12192000" cy="3429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48927989"/>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Full Image with Title">
    <p:spTree>
      <p:nvGrpSpPr>
        <p:cNvPr id="1" name=""/>
        <p:cNvGrpSpPr/>
        <p:nvPr/>
      </p:nvGrpSpPr>
      <p:grpSpPr>
        <a:xfrm>
          <a:off x="0" y="0"/>
          <a:ext cx="0" cy="0"/>
          <a:chOff x="0" y="0"/>
          <a:chExt cx="0" cy="0"/>
        </a:xfrm>
      </p:grpSpPr>
      <p:sp>
        <p:nvSpPr>
          <p:cNvPr id="2" name="Picture Placeholder 4"/>
          <p:cNvSpPr>
            <a:spLocks noGrp="1"/>
          </p:cNvSpPr>
          <p:nvPr>
            <p:ph type="pic" sz="quarter" idx="10" hasCustomPrompt="1"/>
          </p:nvPr>
        </p:nvSpPr>
        <p:spPr>
          <a:xfrm>
            <a:off x="-1" y="0"/>
            <a:ext cx="12192001" cy="6858000"/>
          </a:xfrm>
        </p:spPr>
        <p:txBody>
          <a:bodyPr/>
          <a:lstStyle>
            <a:lvl1pPr marL="0" indent="0">
              <a:buNone/>
              <a:defRPr>
                <a:solidFill>
                  <a:schemeClr val="bg1"/>
                </a:solidFill>
              </a:defRPr>
            </a:lvl1pPr>
          </a:lstStyle>
          <a:p>
            <a:r>
              <a:rPr lang="en-US" dirty="0"/>
              <a:t>Image</a:t>
            </a:r>
          </a:p>
        </p:txBody>
      </p:sp>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1078584" y="6452752"/>
            <a:ext cx="839829" cy="2286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1"/>
          <p:cNvSpPr>
            <a:spLocks noGrp="1"/>
          </p:cNvSpPr>
          <p:nvPr>
            <p:ph type="title" hasCustomPrompt="1"/>
          </p:nvPr>
        </p:nvSpPr>
        <p:spPr>
          <a:xfrm>
            <a:off x="838199" y="362309"/>
            <a:ext cx="5073591" cy="6038491"/>
          </a:xfrm>
        </p:spPr>
        <p:txBody>
          <a:bodyPr anchor="ctr">
            <a:noAutofit/>
          </a:bodyPr>
          <a:lstStyle>
            <a:lvl1pPr>
              <a:lnSpc>
                <a:spcPct val="70000"/>
              </a:lnSpc>
              <a:defRPr sz="6000" baseline="0">
                <a:solidFill>
                  <a:srgbClr val="58595B"/>
                </a:solidFill>
              </a:defRPr>
            </a:lvl1pPr>
          </a:lstStyle>
          <a:p>
            <a:r>
              <a:rPr lang="en-US" dirty="0"/>
              <a:t>Click to edit Master title (white font)</a:t>
            </a:r>
          </a:p>
        </p:txBody>
      </p:sp>
      <p:sp>
        <p:nvSpPr>
          <p:cNvPr id="5" name="Date Placeholder 4"/>
          <p:cNvSpPr>
            <a:spLocks noGrp="1"/>
          </p:cNvSpPr>
          <p:nvPr>
            <p:ph type="dt" sz="half" idx="11"/>
          </p:nvPr>
        </p:nvSpPr>
        <p:spPr/>
        <p:txBody>
          <a:bodyPr/>
          <a:lstStyle/>
          <a:p>
            <a:fld id="{FA7FF47F-D05B-4A3A-B9C2-B7128175C3C3}" type="datetime4">
              <a:rPr lang="en-US" smtClean="0"/>
              <a:t>February 8, 2018</a:t>
            </a:fld>
            <a:endParaRPr lang="en-US" dirty="0"/>
          </a:p>
        </p:txBody>
      </p:sp>
      <p:sp>
        <p:nvSpPr>
          <p:cNvPr id="6" name="Footer Placeholder 5"/>
          <p:cNvSpPr>
            <a:spLocks noGrp="1"/>
          </p:cNvSpPr>
          <p:nvPr>
            <p:ph type="ftr" sz="quarter" idx="12"/>
          </p:nvPr>
        </p:nvSpPr>
        <p:spPr/>
        <p:txBody>
          <a:bodyPr/>
          <a:lstStyle/>
          <a:p>
            <a:r>
              <a:rPr lang="en-US"/>
              <a:t>Micron Confidential</a:t>
            </a:r>
            <a:endParaRPr lang="en-US" dirty="0"/>
          </a:p>
        </p:txBody>
      </p:sp>
      <p:sp>
        <p:nvSpPr>
          <p:cNvPr id="7" name="Slide Number Placeholder 6"/>
          <p:cNvSpPr>
            <a:spLocks noGrp="1"/>
          </p:cNvSpPr>
          <p:nvPr>
            <p:ph type="sldNum" sz="quarter" idx="13"/>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9999528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Full Image with 1/2 Content">
    <p:spTree>
      <p:nvGrpSpPr>
        <p:cNvPr id="1" name=""/>
        <p:cNvGrpSpPr/>
        <p:nvPr/>
      </p:nvGrpSpPr>
      <p:grpSpPr>
        <a:xfrm>
          <a:off x="0" y="0"/>
          <a:ext cx="0" cy="0"/>
          <a:chOff x="0" y="0"/>
          <a:chExt cx="0" cy="0"/>
        </a:xfrm>
      </p:grpSpPr>
      <p:sp>
        <p:nvSpPr>
          <p:cNvPr id="2" name="Picture Placeholder 4"/>
          <p:cNvSpPr>
            <a:spLocks noGrp="1"/>
          </p:cNvSpPr>
          <p:nvPr>
            <p:ph type="pic" sz="quarter" idx="10" hasCustomPrompt="1"/>
          </p:nvPr>
        </p:nvSpPr>
        <p:spPr>
          <a:xfrm>
            <a:off x="-1" y="0"/>
            <a:ext cx="12192001" cy="6858000"/>
          </a:xfrm>
        </p:spPr>
        <p:txBody>
          <a:bodyPr/>
          <a:lstStyle>
            <a:lvl1pPr marL="0" indent="0">
              <a:buNone/>
              <a:defRPr>
                <a:solidFill>
                  <a:schemeClr val="bg1"/>
                </a:solidFill>
              </a:defRPr>
            </a:lvl1pPr>
          </a:lstStyle>
          <a:p>
            <a:r>
              <a:rPr lang="en-US" dirty="0"/>
              <a:t>Image</a:t>
            </a:r>
          </a:p>
        </p:txBody>
      </p:sp>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1078584" y="6452752"/>
            <a:ext cx="839829" cy="22860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a:spLocks noGrp="1"/>
          </p:cNvSpPr>
          <p:nvPr>
            <p:ph type="title" hasCustomPrompt="1"/>
          </p:nvPr>
        </p:nvSpPr>
        <p:spPr>
          <a:xfrm>
            <a:off x="271461" y="3429000"/>
            <a:ext cx="5689391" cy="2983005"/>
          </a:xfrm>
        </p:spPr>
        <p:txBody>
          <a:bodyPr anchor="ctr">
            <a:noAutofit/>
          </a:bodyPr>
          <a:lstStyle>
            <a:lvl1pPr algn="r">
              <a:lnSpc>
                <a:spcPct val="70000"/>
              </a:lnSpc>
              <a:defRPr sz="6000" baseline="0">
                <a:solidFill>
                  <a:srgbClr val="58595B"/>
                </a:solidFill>
              </a:defRPr>
            </a:lvl1pPr>
          </a:lstStyle>
          <a:p>
            <a:r>
              <a:rPr lang="en-US" dirty="0"/>
              <a:t>Click to edit Master title (white font)</a:t>
            </a:r>
          </a:p>
        </p:txBody>
      </p:sp>
      <p:sp>
        <p:nvSpPr>
          <p:cNvPr id="6"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6"/>
          </p:nvPr>
        </p:nvSpPr>
        <p:spPr/>
        <p:txBody>
          <a:bodyPr/>
          <a:lstStyle/>
          <a:p>
            <a:fld id="{89130DB7-029F-4471-BC7C-E4A29DE3FCB3}" type="datetime4">
              <a:rPr lang="en-US" smtClean="0"/>
              <a:t>February 8, 2018</a:t>
            </a:fld>
            <a:endParaRPr lang="en-US" dirty="0"/>
          </a:p>
        </p:txBody>
      </p:sp>
      <p:sp>
        <p:nvSpPr>
          <p:cNvPr id="7" name="Footer Placeholder 6"/>
          <p:cNvSpPr>
            <a:spLocks noGrp="1"/>
          </p:cNvSpPr>
          <p:nvPr>
            <p:ph type="ftr" sz="quarter" idx="17"/>
          </p:nvPr>
        </p:nvSpPr>
        <p:spPr/>
        <p:txBody>
          <a:bodyPr/>
          <a:lstStyle/>
          <a:p>
            <a:r>
              <a:rPr lang="en-US"/>
              <a:t>Micron Confidential</a:t>
            </a:r>
            <a:endParaRPr lang="en-US" dirty="0"/>
          </a:p>
        </p:txBody>
      </p:sp>
      <p:sp>
        <p:nvSpPr>
          <p:cNvPr id="8" name="Slide Number Placeholder 7"/>
          <p:cNvSpPr>
            <a:spLocks noGrp="1"/>
          </p:cNvSpPr>
          <p:nvPr>
            <p:ph type="sldNum" sz="quarter" idx="18"/>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1204235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Date Placeholder 4"/>
          <p:cNvSpPr>
            <a:spLocks noGrp="1"/>
          </p:cNvSpPr>
          <p:nvPr>
            <p:ph type="dt" sz="half" idx="10"/>
          </p:nvPr>
        </p:nvSpPr>
        <p:spPr/>
        <p:txBody>
          <a:bodyPr/>
          <a:lstStyle/>
          <a:p>
            <a:fld id="{0C39873D-1173-4B09-AE86-AA178DB45922}" type="datetime4">
              <a:rPr lang="en-US" smtClean="0"/>
              <a:t>February 8,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8" name="Content Placeholder 2"/>
          <p:cNvSpPr>
            <a:spLocks noGrp="1"/>
          </p:cNvSpPr>
          <p:nvPr>
            <p:ph sz="half" idx="1"/>
          </p:nvPr>
        </p:nvSpPr>
        <p:spPr>
          <a:xfrm>
            <a:off x="838200" y="1447800"/>
            <a:ext cx="502034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sz="half" idx="14"/>
          </p:nvPr>
        </p:nvSpPr>
        <p:spPr>
          <a:xfrm>
            <a:off x="6333460" y="1447800"/>
            <a:ext cx="502034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191840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ntent with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91AD8B7F-97C2-4888-BF1C-56C0742BA9D7}" type="datetime4">
              <a:rPr lang="en-US" smtClean="0"/>
              <a:t>February 8,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Content Placeholder 2"/>
          <p:cNvSpPr>
            <a:spLocks noGrp="1"/>
          </p:cNvSpPr>
          <p:nvPr>
            <p:ph sz="half" idx="1"/>
          </p:nvPr>
        </p:nvSpPr>
        <p:spPr>
          <a:xfrm>
            <a:off x="838200" y="1622702"/>
            <a:ext cx="5020340" cy="45542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2"/>
          <p:cNvSpPr>
            <a:spLocks noGrp="1"/>
          </p:cNvSpPr>
          <p:nvPr>
            <p:ph sz="half" idx="14"/>
          </p:nvPr>
        </p:nvSpPr>
        <p:spPr>
          <a:xfrm>
            <a:off x="6333460" y="1622702"/>
            <a:ext cx="5020340" cy="45542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8"/>
          <p:cNvSpPr>
            <a:spLocks noGrp="1"/>
          </p:cNvSpPr>
          <p:nvPr>
            <p:ph type="body" sz="quarter" idx="13"/>
          </p:nvPr>
        </p:nvSpPr>
        <p:spPr>
          <a:xfrm>
            <a:off x="838200" y="850504"/>
            <a:ext cx="10515600" cy="361950"/>
          </a:xfrm>
          <a:noFill/>
        </p:spPr>
        <p:txBody>
          <a:bodyPr anchor="ctr">
            <a:noAutofit/>
          </a:bodyPr>
          <a:lstStyle>
            <a:lvl1pPr marL="0" indent="0" algn="l">
              <a:buNone/>
              <a:defRPr sz="2000">
                <a:solidFill>
                  <a:srgbClr val="58595B"/>
                </a:solidFill>
              </a:defRPr>
            </a:lvl1pPr>
          </a:lstStyle>
          <a:p>
            <a:pPr lvl="0"/>
            <a:r>
              <a:rPr lang="en-US"/>
              <a:t>Edit Master text styles</a:t>
            </a:r>
          </a:p>
        </p:txBody>
      </p:sp>
    </p:spTree>
    <p:extLst>
      <p:ext uri="{BB962C8B-B14F-4D97-AF65-F5344CB8AC3E}">
        <p14:creationId xmlns:p14="http://schemas.microsoft.com/office/powerpoint/2010/main" val="9804418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Blue B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930261"/>
            <a:ext cx="502034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9A11099-C84D-4E8D-A396-A4435B145A56}" type="datetime4">
              <a:rPr lang="en-US" smtClean="0"/>
              <a:t>February 8,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Text Placeholder 8"/>
          <p:cNvSpPr>
            <a:spLocks noGrp="1"/>
          </p:cNvSpPr>
          <p:nvPr>
            <p:ph type="body" sz="quarter" idx="13"/>
          </p:nvPr>
        </p:nvSpPr>
        <p:spPr>
          <a:xfrm>
            <a:off x="838200" y="1181100"/>
            <a:ext cx="502034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1" name="Content Placeholder 2"/>
          <p:cNvSpPr>
            <a:spLocks noGrp="1"/>
          </p:cNvSpPr>
          <p:nvPr>
            <p:ph sz="half" idx="14"/>
          </p:nvPr>
        </p:nvSpPr>
        <p:spPr>
          <a:xfrm>
            <a:off x="6333460" y="1930261"/>
            <a:ext cx="502034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8"/>
          <p:cNvSpPr>
            <a:spLocks noGrp="1"/>
          </p:cNvSpPr>
          <p:nvPr>
            <p:ph type="body" sz="quarter" idx="15"/>
          </p:nvPr>
        </p:nvSpPr>
        <p:spPr>
          <a:xfrm>
            <a:off x="6333460" y="1181100"/>
            <a:ext cx="502034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Tree>
    <p:extLst>
      <p:ext uri="{BB962C8B-B14F-4D97-AF65-F5344CB8AC3E}">
        <p14:creationId xmlns:p14="http://schemas.microsoft.com/office/powerpoint/2010/main" val="31177869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hree Content Blue B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1"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8096250"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60A381F-3503-4BA1-84E7-A4D8C75D4BC4}" type="datetime4">
              <a:rPr lang="en-US" smtClean="0"/>
              <a:t>February 8,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Text Placeholder 8"/>
          <p:cNvSpPr>
            <a:spLocks noGrp="1"/>
          </p:cNvSpPr>
          <p:nvPr>
            <p:ph type="body" sz="quarter" idx="13"/>
          </p:nvPr>
        </p:nvSpPr>
        <p:spPr>
          <a:xfrm>
            <a:off x="838201"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0" name="Text Placeholder 8"/>
          <p:cNvSpPr>
            <a:spLocks noGrp="1"/>
          </p:cNvSpPr>
          <p:nvPr>
            <p:ph type="body" sz="quarter" idx="14"/>
          </p:nvPr>
        </p:nvSpPr>
        <p:spPr>
          <a:xfrm>
            <a:off x="8096250"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3" name="Content Placeholder 3"/>
          <p:cNvSpPr>
            <a:spLocks noGrp="1"/>
          </p:cNvSpPr>
          <p:nvPr>
            <p:ph sz="half" idx="15"/>
          </p:nvPr>
        </p:nvSpPr>
        <p:spPr>
          <a:xfrm>
            <a:off x="4467225"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Text Placeholder 8"/>
          <p:cNvSpPr>
            <a:spLocks noGrp="1"/>
          </p:cNvSpPr>
          <p:nvPr>
            <p:ph type="body" sz="quarter" idx="16"/>
          </p:nvPr>
        </p:nvSpPr>
        <p:spPr>
          <a:xfrm>
            <a:off x="4467225"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Tree>
    <p:extLst>
      <p:ext uri="{BB962C8B-B14F-4D97-AF65-F5344CB8AC3E}">
        <p14:creationId xmlns:p14="http://schemas.microsoft.com/office/powerpoint/2010/main" val="26893006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C920A13-7C1D-4471-8934-00DDD5048EA1}" type="datetime4">
              <a:rPr lang="en-US" smtClean="0"/>
              <a:t>February 8, 2018</a:t>
            </a:fld>
            <a:endParaRPr lang="en-US"/>
          </a:p>
        </p:txBody>
      </p:sp>
      <p:sp>
        <p:nvSpPr>
          <p:cNvPr id="4" name="Footer Placeholder 3"/>
          <p:cNvSpPr>
            <a:spLocks noGrp="1"/>
          </p:cNvSpPr>
          <p:nvPr>
            <p:ph type="ftr" sz="quarter" idx="11"/>
          </p:nvPr>
        </p:nvSpPr>
        <p:spPr/>
        <p:txBody>
          <a:bodyPr/>
          <a:lstStyle/>
          <a:p>
            <a:r>
              <a:rPr lang="en-US"/>
              <a:t>Micron Confidential</a:t>
            </a:r>
          </a:p>
        </p:txBody>
      </p:sp>
      <p:sp>
        <p:nvSpPr>
          <p:cNvPr id="5" name="Slide Number Placeholder 4"/>
          <p:cNvSpPr>
            <a:spLocks noGrp="1"/>
          </p:cNvSpPr>
          <p:nvPr>
            <p:ph type="sldNum" sz="quarter" idx="12"/>
          </p:nvPr>
        </p:nvSpPr>
        <p:spPr/>
        <p:txBody>
          <a:bodyPr/>
          <a:lstStyle/>
          <a:p>
            <a:fld id="{B7E7695C-FCF1-4AA0-9B93-7941FED13DC4}" type="slidenum">
              <a:rPr lang="en-US" smtClean="0"/>
              <a:t>‹#›</a:t>
            </a:fld>
            <a:endParaRPr lang="en-US"/>
          </a:p>
        </p:txBody>
      </p:sp>
    </p:spTree>
    <p:extLst>
      <p:ext uri="{BB962C8B-B14F-4D97-AF65-F5344CB8AC3E}">
        <p14:creationId xmlns:p14="http://schemas.microsoft.com/office/powerpoint/2010/main" val="15530429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with Log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D002AD-0B31-491B-8DBE-1CA83D0D9D7D}" type="datetime4">
              <a:rPr lang="en-US" smtClean="0"/>
              <a:t>February 8, 2018</a:t>
            </a:fld>
            <a:endParaRPr lang="en-US" dirty="0"/>
          </a:p>
        </p:txBody>
      </p:sp>
      <p:sp>
        <p:nvSpPr>
          <p:cNvPr id="3" name="Footer Placeholder 2"/>
          <p:cNvSpPr>
            <a:spLocks noGrp="1"/>
          </p:cNvSpPr>
          <p:nvPr>
            <p:ph type="ftr" sz="quarter" idx="11"/>
          </p:nvPr>
        </p:nvSpPr>
        <p:spPr/>
        <p:txBody>
          <a:bodyPr/>
          <a:lstStyle/>
          <a:p>
            <a:r>
              <a:rPr lang="en-US"/>
              <a:t>Micron Confidential</a:t>
            </a:r>
            <a:endParaRPr lang="en-US" dirty="0"/>
          </a:p>
        </p:txBody>
      </p:sp>
      <p:sp>
        <p:nvSpPr>
          <p:cNvPr id="4" name="Slide Number Placeholder 3"/>
          <p:cNvSpPr>
            <a:spLocks noGrp="1"/>
          </p:cNvSpPr>
          <p:nvPr>
            <p:ph type="sldNum" sz="quarter" idx="12"/>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891193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White">
    <p:bg>
      <p:bgPr>
        <a:solidFill>
          <a:schemeClr val="bg1"/>
        </a:solidFill>
        <a:effectLst/>
      </p:bgPr>
    </p:bg>
    <p:spTree>
      <p:nvGrpSpPr>
        <p:cNvPr id="1" name=""/>
        <p:cNvGrpSpPr/>
        <p:nvPr/>
      </p:nvGrpSpPr>
      <p:grpSpPr>
        <a:xfrm>
          <a:off x="0" y="0"/>
          <a:ext cx="0" cy="0"/>
          <a:chOff x="0" y="0"/>
          <a:chExt cx="0" cy="0"/>
        </a:xfrm>
      </p:grpSpPr>
      <p:sp>
        <p:nvSpPr>
          <p:cNvPr id="7" name="TextBox 6"/>
          <p:cNvSpPr txBox="1"/>
          <p:nvPr userDrawn="1"/>
        </p:nvSpPr>
        <p:spPr>
          <a:xfrm>
            <a:off x="968329" y="5211156"/>
            <a:ext cx="5551741" cy="1061829"/>
          </a:xfrm>
          <a:prstGeom prst="rect">
            <a:avLst/>
          </a:prstGeom>
          <a:noFill/>
        </p:spPr>
        <p:txBody>
          <a:bodyPr wrap="square" rtlCol="0">
            <a:spAutoFit/>
          </a:bodyPr>
          <a:lstStyle/>
          <a:p>
            <a:r>
              <a:rPr lang="en-US" sz="900" b="0" dirty="0">
                <a:solidFill>
                  <a:srgbClr val="58595B"/>
                </a:solidFill>
                <a:latin typeface="Arial" panose="020B0604020202020204" pitchFamily="34" charset="0"/>
                <a:ea typeface="Verdana" panose="020B0604030504040204" pitchFamily="34" charset="0"/>
                <a:cs typeface="Arial" panose="020B0604020202020204" pitchFamily="34" charset="0"/>
              </a:rPr>
              <a:t>©2018</a:t>
            </a:r>
            <a:r>
              <a:rPr lang="en-US" sz="900" b="0" baseline="0" dirty="0">
                <a:solidFill>
                  <a:srgbClr val="58595B"/>
                </a:solidFill>
                <a:latin typeface="Arial" panose="020B0604020202020204" pitchFamily="34" charset="0"/>
                <a:ea typeface="Verdana" panose="020B0604030504040204" pitchFamily="34" charset="0"/>
                <a:cs typeface="Arial" panose="020B0604020202020204" pitchFamily="34" charset="0"/>
              </a:rPr>
              <a:t> </a:t>
            </a:r>
            <a:r>
              <a:rPr lang="en-US" sz="900" b="0" dirty="0">
                <a:solidFill>
                  <a:srgbClr val="58595B"/>
                </a:solidFill>
                <a:latin typeface="Arial" panose="020B0604020202020204" pitchFamily="34" charset="0"/>
                <a:ea typeface="Verdana" panose="020B0604030504040204" pitchFamily="34" charset="0"/>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 </a:t>
            </a:r>
          </a:p>
        </p:txBody>
      </p:sp>
      <p:pic>
        <p:nvPicPr>
          <p:cNvPr id="9" name="Picture 2" descr="https://www.micron.com/~/media/brand-portal/brand-portal-logos/micron-logo_blue_rgb.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390136" y="5211156"/>
            <a:ext cx="3657600" cy="995592"/>
          </a:xfrm>
          <a:prstGeom prst="rect">
            <a:avLst/>
          </a:prstGeom>
          <a:noFill/>
          <a:extLst>
            <a:ext uri="{909E8E84-426E-40DD-AFC4-6F175D3DCCD1}">
              <a14:hiddenFill xmlns:a14="http://schemas.microsoft.com/office/drawing/2010/main">
                <a:solidFill>
                  <a:srgbClr val="FFFFFF"/>
                </a:solidFill>
              </a14:hiddenFill>
            </a:ext>
          </a:extLst>
        </p:spPr>
      </p:pic>
      <p:sp>
        <p:nvSpPr>
          <p:cNvPr id="11"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rgbClr val="58595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2"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rgbClr val="58595B"/>
                </a:solidFill>
              </a:defRPr>
            </a:lvl1pPr>
            <a:lvl2pPr marL="457200" indent="0">
              <a:buNone/>
              <a:defRPr/>
            </a:lvl2pPr>
          </a:lstStyle>
          <a:p>
            <a:pPr lvl="0"/>
            <a:r>
              <a:rPr lang="en-US" dirty="0"/>
              <a:t>Speaker or Date</a:t>
            </a:r>
          </a:p>
        </p:txBody>
      </p:sp>
      <p:sp>
        <p:nvSpPr>
          <p:cNvPr id="13" name="Title 1"/>
          <p:cNvSpPr>
            <a:spLocks noGrp="1"/>
          </p:cNvSpPr>
          <p:nvPr>
            <p:ph type="ctrTitle" hasCustomPrompt="1"/>
          </p:nvPr>
        </p:nvSpPr>
        <p:spPr>
          <a:xfrm>
            <a:off x="968329" y="1137037"/>
            <a:ext cx="10219075" cy="2456904"/>
          </a:xfrm>
        </p:spPr>
        <p:txBody>
          <a:bodyPr anchor="b">
            <a:noAutofit/>
          </a:bodyPr>
          <a:lstStyle>
            <a:lvl1pPr algn="l">
              <a:defRPr sz="6000">
                <a:solidFill>
                  <a:srgbClr val="0077C8"/>
                </a:solidFill>
              </a:defRPr>
            </a:lvl1pPr>
          </a:lstStyle>
          <a:p>
            <a:r>
              <a:rPr lang="en-US" dirty="0"/>
              <a:t>Title</a:t>
            </a:r>
          </a:p>
        </p:txBody>
      </p:sp>
      <p:sp>
        <p:nvSpPr>
          <p:cNvPr id="2" name="Date Placeholder 1"/>
          <p:cNvSpPr>
            <a:spLocks noGrp="1"/>
          </p:cNvSpPr>
          <p:nvPr>
            <p:ph type="dt" sz="half" idx="11"/>
          </p:nvPr>
        </p:nvSpPr>
        <p:spPr/>
        <p:txBody>
          <a:bodyPr/>
          <a:lstStyle>
            <a:lvl1pPr>
              <a:defRPr>
                <a:solidFill>
                  <a:schemeClr val="bg1"/>
                </a:solidFill>
              </a:defRPr>
            </a:lvl1pPr>
          </a:lstStyle>
          <a:p>
            <a:fld id="{0CFB5DD6-B5A9-42D8-8E78-3203A252046E}" type="datetime4">
              <a:rPr lang="en-US" smtClean="0"/>
              <a:pPr/>
              <a:t>February 8, 2018</a:t>
            </a:fld>
            <a:endParaRPr lang="en-US" dirty="0"/>
          </a:p>
        </p:txBody>
      </p:sp>
      <p:sp>
        <p:nvSpPr>
          <p:cNvPr id="3" name="Footer Placeholder 2"/>
          <p:cNvSpPr>
            <a:spLocks noGrp="1"/>
          </p:cNvSpPr>
          <p:nvPr>
            <p:ph type="ftr" sz="quarter" idx="12"/>
          </p:nvPr>
        </p:nvSpPr>
        <p:spPr/>
        <p:txBody>
          <a:bodyPr/>
          <a:lstStyle>
            <a:lvl1pPr>
              <a:defRPr>
                <a:solidFill>
                  <a:schemeClr val="bg1"/>
                </a:solidFill>
              </a:defRPr>
            </a:lvl1pPr>
          </a:lstStyle>
          <a:p>
            <a:r>
              <a:rPr lang="en-US"/>
              <a:t>Micron Confidential</a:t>
            </a:r>
            <a:endParaRPr lang="en-US" dirty="0"/>
          </a:p>
        </p:txBody>
      </p:sp>
      <p:sp>
        <p:nvSpPr>
          <p:cNvPr id="4" name="Slide Number Placeholder 3"/>
          <p:cNvSpPr>
            <a:spLocks noGrp="1"/>
          </p:cNvSpPr>
          <p:nvPr>
            <p:ph type="sldNum" sz="quarter" idx="13"/>
          </p:nvPr>
        </p:nvSpPr>
        <p:spPr/>
        <p:txBody>
          <a:bodyPr/>
          <a:lstStyle>
            <a:lvl1pPr>
              <a:defRPr>
                <a:solidFill>
                  <a:schemeClr val="bg1"/>
                </a:solidFill>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337815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blank" preserve="1">
  <p:cSld name="Closing Blue">
    <p:bg>
      <p:bgPr>
        <a:solidFill>
          <a:schemeClr val="accent1"/>
        </a:solidFill>
        <a:effectLst/>
      </p:bgPr>
    </p:bg>
    <p:spTree>
      <p:nvGrpSpPr>
        <p:cNvPr id="1" name=""/>
        <p:cNvGrpSpPr/>
        <p:nvPr/>
      </p:nvGrpSpPr>
      <p:grpSpPr>
        <a:xfrm>
          <a:off x="0" y="0"/>
          <a:ext cx="0" cy="0"/>
          <a:chOff x="0" y="0"/>
          <a:chExt cx="0" cy="0"/>
        </a:xfrm>
      </p:grpSpPr>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3799088" y="2805542"/>
            <a:ext cx="4572000" cy="1244490"/>
          </a:xfrm>
          <a:prstGeom prst="rect">
            <a:avLst/>
          </a:prstGeom>
          <a:noFill/>
          <a:extLst>
            <a:ext uri="{909E8E84-426E-40DD-AFC4-6F175D3DCCD1}">
              <a14:hiddenFill xmlns:a14="http://schemas.microsoft.com/office/drawing/2010/main">
                <a:solidFill>
                  <a:srgbClr val="FFFFFF"/>
                </a:solidFill>
              </a14:hiddenFill>
            </a:ext>
          </a:extLst>
        </p:spPr>
      </p:pic>
      <p:sp>
        <p:nvSpPr>
          <p:cNvPr id="2" name="Date Placeholder 1"/>
          <p:cNvSpPr>
            <a:spLocks noGrp="1"/>
          </p:cNvSpPr>
          <p:nvPr>
            <p:ph type="dt" sz="half" idx="10"/>
          </p:nvPr>
        </p:nvSpPr>
        <p:spPr/>
        <p:txBody>
          <a:bodyPr/>
          <a:lstStyle>
            <a:lvl1pPr>
              <a:defRPr>
                <a:solidFill>
                  <a:srgbClr val="0077C8"/>
                </a:solidFill>
              </a:defRPr>
            </a:lvl1pPr>
          </a:lstStyle>
          <a:p>
            <a:fld id="{0CFB5DD6-B5A9-42D8-8E78-3203A252046E}" type="datetime4">
              <a:rPr lang="en-US" smtClean="0"/>
              <a:pPr/>
              <a:t>February 8, 2018</a:t>
            </a:fld>
            <a:endParaRPr lang="en-US" dirty="0"/>
          </a:p>
        </p:txBody>
      </p:sp>
      <p:sp>
        <p:nvSpPr>
          <p:cNvPr id="4" name="Footer Placeholder 3"/>
          <p:cNvSpPr>
            <a:spLocks noGrp="1"/>
          </p:cNvSpPr>
          <p:nvPr>
            <p:ph type="ftr" sz="quarter" idx="11"/>
          </p:nvPr>
        </p:nvSpPr>
        <p:spPr/>
        <p:txBody>
          <a:bodyPr/>
          <a:lstStyle>
            <a:lvl1pPr>
              <a:defRPr>
                <a:solidFill>
                  <a:srgbClr val="0077C8"/>
                </a:solidFill>
              </a:defRPr>
            </a:lvl1pPr>
          </a:lstStyle>
          <a:p>
            <a:r>
              <a:rPr lang="en-US"/>
              <a:t>Micron Confidential</a:t>
            </a:r>
            <a:endParaRPr lang="en-US" dirty="0"/>
          </a:p>
        </p:txBody>
      </p:sp>
      <p:sp>
        <p:nvSpPr>
          <p:cNvPr id="5" name="Slide Number Placeholder 4"/>
          <p:cNvSpPr>
            <a:spLocks noGrp="1"/>
          </p:cNvSpPr>
          <p:nvPr>
            <p:ph type="sldNum" sz="quarter" idx="12"/>
          </p:nvPr>
        </p:nvSpPr>
        <p:spPr/>
        <p:txBody>
          <a:bodyPr/>
          <a:lstStyle>
            <a:lvl1pPr>
              <a:defRPr>
                <a:solidFill>
                  <a:srgbClr val="0077C8"/>
                </a:solidFill>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33799139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blank" preserve="1">
  <p:cSld name="Closing White">
    <p:spTree>
      <p:nvGrpSpPr>
        <p:cNvPr id="1" name=""/>
        <p:cNvGrpSpPr/>
        <p:nvPr/>
      </p:nvGrpSpPr>
      <p:grpSpPr>
        <a:xfrm>
          <a:off x="0" y="0"/>
          <a:ext cx="0" cy="0"/>
          <a:chOff x="0" y="0"/>
          <a:chExt cx="0" cy="0"/>
        </a:xfrm>
      </p:grpSpPr>
      <p:pic>
        <p:nvPicPr>
          <p:cNvPr id="3" name="Picture 2" descr="https://www.micron.com/~/media/brand-portal/brand-portal-logos/micron-logo_blue_rgb.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3810000" y="2806755"/>
            <a:ext cx="4572000" cy="1244490"/>
          </a:xfrm>
          <a:prstGeom prst="rect">
            <a:avLst/>
          </a:prstGeom>
          <a:noFill/>
          <a:extLst>
            <a:ext uri="{909E8E84-426E-40DD-AFC4-6F175D3DCCD1}">
              <a14:hiddenFill xmlns:a14="http://schemas.microsoft.com/office/drawing/2010/main">
                <a:solidFill>
                  <a:srgbClr val="FFFFFF"/>
                </a:solidFill>
              </a14:hiddenFill>
            </a:ext>
          </a:extLst>
        </p:spPr>
      </p:pic>
      <p:sp>
        <p:nvSpPr>
          <p:cNvPr id="2" name="Date Placeholder 1"/>
          <p:cNvSpPr>
            <a:spLocks noGrp="1"/>
          </p:cNvSpPr>
          <p:nvPr>
            <p:ph type="dt" sz="half" idx="10"/>
          </p:nvPr>
        </p:nvSpPr>
        <p:spPr/>
        <p:txBody>
          <a:bodyPr/>
          <a:lstStyle>
            <a:lvl1pPr>
              <a:defRPr>
                <a:solidFill>
                  <a:schemeClr val="bg1"/>
                </a:solidFill>
              </a:defRPr>
            </a:lvl1pPr>
          </a:lstStyle>
          <a:p>
            <a:fld id="{0CFB5DD6-B5A9-42D8-8E78-3203A252046E}" type="datetime4">
              <a:rPr lang="en-US" smtClean="0"/>
              <a:pPr/>
              <a:t>February 8, 2018</a:t>
            </a:fld>
            <a:endParaRPr lang="en-US" dirty="0"/>
          </a:p>
        </p:txBody>
      </p:sp>
      <p:sp>
        <p:nvSpPr>
          <p:cNvPr id="4" name="Footer Placeholder 3"/>
          <p:cNvSpPr>
            <a:spLocks noGrp="1"/>
          </p:cNvSpPr>
          <p:nvPr>
            <p:ph type="ftr" sz="quarter" idx="11"/>
          </p:nvPr>
        </p:nvSpPr>
        <p:spPr/>
        <p:txBody>
          <a:bodyPr/>
          <a:lstStyle>
            <a:lvl1pPr>
              <a:defRPr>
                <a:solidFill>
                  <a:schemeClr val="bg1"/>
                </a:solidFill>
              </a:defRPr>
            </a:lvl1pPr>
          </a:lstStyle>
          <a:p>
            <a:r>
              <a:rPr lang="en-US"/>
              <a:t>Micron Confidential</a:t>
            </a:r>
            <a:endParaRPr lang="en-US"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36849487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Micron Colors">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1096738-D422-416D-8C11-6DC2CEAD6704}" type="datetime4">
              <a:rPr lang="en-US" smtClean="0"/>
              <a:t>February 8, 2018</a:t>
            </a:fld>
            <a:endParaRPr lang="en-US"/>
          </a:p>
        </p:txBody>
      </p:sp>
      <p:sp>
        <p:nvSpPr>
          <p:cNvPr id="4" name="Footer Placeholder 3"/>
          <p:cNvSpPr>
            <a:spLocks noGrp="1"/>
          </p:cNvSpPr>
          <p:nvPr>
            <p:ph type="ftr" sz="quarter" idx="11"/>
          </p:nvPr>
        </p:nvSpPr>
        <p:spPr/>
        <p:txBody>
          <a:bodyPr/>
          <a:lstStyle/>
          <a:p>
            <a:r>
              <a:rPr lang="en-US"/>
              <a:t>Micron Confidential</a:t>
            </a:r>
          </a:p>
        </p:txBody>
      </p:sp>
      <p:sp>
        <p:nvSpPr>
          <p:cNvPr id="5" name="Slide Number Placeholder 4"/>
          <p:cNvSpPr>
            <a:spLocks noGrp="1"/>
          </p:cNvSpPr>
          <p:nvPr>
            <p:ph type="sldNum" sz="quarter" idx="12"/>
          </p:nvPr>
        </p:nvSpPr>
        <p:spPr/>
        <p:txBody>
          <a:bodyPr/>
          <a:lstStyle/>
          <a:p>
            <a:fld id="{B7E7695C-FCF1-4AA0-9B93-7941FED13DC4}" type="slidenum">
              <a:rPr lang="en-US" smtClean="0"/>
              <a:t>‹#›</a:t>
            </a:fld>
            <a:endParaRPr lang="en-US" dirty="0"/>
          </a:p>
        </p:txBody>
      </p:sp>
      <p:sp>
        <p:nvSpPr>
          <p:cNvPr id="27" name="TextBox 26"/>
          <p:cNvSpPr txBox="1"/>
          <p:nvPr userDrawn="1"/>
        </p:nvSpPr>
        <p:spPr>
          <a:xfrm>
            <a:off x="4786904" y="919778"/>
            <a:ext cx="6542586" cy="1421928"/>
          </a:xfrm>
          <a:prstGeom prst="rect">
            <a:avLst/>
          </a:prstGeom>
          <a:noFill/>
        </p:spPr>
        <p:txBody>
          <a:bodyPr wrap="square" rtlCol="0">
            <a:spAutoFit/>
          </a:bodyPr>
          <a:lstStyle/>
          <a:p>
            <a:pPr>
              <a:lnSpc>
                <a:spcPct val="80000"/>
              </a:lnSpc>
            </a:pPr>
            <a:r>
              <a:rPr lang="en-US" sz="5400" b="1" spc="-300" dirty="0">
                <a:latin typeface="+mj-lt"/>
              </a:rPr>
              <a:t>Micron Brand </a:t>
            </a:r>
            <a:br>
              <a:rPr lang="en-US" sz="5400" b="1" spc="-300" dirty="0">
                <a:latin typeface="+mj-lt"/>
              </a:rPr>
            </a:br>
            <a:r>
              <a:rPr lang="en-US" sz="5400" b="1" spc="-300" dirty="0">
                <a:latin typeface="+mj-lt"/>
              </a:rPr>
              <a:t>2.0 Colors (RGB)</a:t>
            </a:r>
          </a:p>
        </p:txBody>
      </p:sp>
      <p:sp>
        <p:nvSpPr>
          <p:cNvPr id="28" name="Rectangle 27"/>
          <p:cNvSpPr/>
          <p:nvPr userDrawn="1"/>
        </p:nvSpPr>
        <p:spPr>
          <a:xfrm>
            <a:off x="578581" y="949291"/>
            <a:ext cx="1199034" cy="1199034"/>
          </a:xfrm>
          <a:prstGeom prst="rect">
            <a:avLst/>
          </a:prstGeom>
          <a:solidFill>
            <a:srgbClr val="0077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Micron Blue</a:t>
            </a:r>
          </a:p>
          <a:p>
            <a:pPr algn="ctr"/>
            <a:r>
              <a:rPr lang="en-US" sz="1400" b="1" dirty="0">
                <a:latin typeface="+mn-lt"/>
                <a:ea typeface="Segoe UI" panose="020B0502040204020203" pitchFamily="34" charset="0"/>
                <a:cs typeface="Segoe UI" panose="020B0502040204020203" pitchFamily="34" charset="0"/>
              </a:rPr>
              <a:t>0-119-200</a:t>
            </a:r>
          </a:p>
        </p:txBody>
      </p:sp>
      <p:sp>
        <p:nvSpPr>
          <p:cNvPr id="29" name="Rectangle 28"/>
          <p:cNvSpPr/>
          <p:nvPr userDrawn="1"/>
        </p:nvSpPr>
        <p:spPr>
          <a:xfrm>
            <a:off x="578581" y="3492223"/>
            <a:ext cx="1199034" cy="1199034"/>
          </a:xfrm>
          <a:prstGeom prst="rect">
            <a:avLst/>
          </a:prstGeom>
          <a:solidFill>
            <a:srgbClr val="585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a:t>
            </a:r>
            <a:br>
              <a:rPr lang="en-US" sz="1400" dirty="0">
                <a:latin typeface="+mn-lt"/>
                <a:ea typeface="Segoe UI" panose="020B0502040204020203" pitchFamily="34" charset="0"/>
                <a:cs typeface="Segoe UI" panose="020B0502040204020203" pitchFamily="34" charset="0"/>
              </a:rPr>
            </a:br>
            <a:r>
              <a:rPr lang="en-US" sz="1400" b="1" dirty="0">
                <a:latin typeface="+mn-lt"/>
                <a:ea typeface="Segoe UI" panose="020B0502040204020203" pitchFamily="34" charset="0"/>
                <a:cs typeface="Segoe UI" panose="020B0502040204020203" pitchFamily="34" charset="0"/>
              </a:rPr>
              <a:t>88-89-91</a:t>
            </a:r>
          </a:p>
        </p:txBody>
      </p:sp>
      <p:sp>
        <p:nvSpPr>
          <p:cNvPr id="30" name="Rectangle 29"/>
          <p:cNvSpPr/>
          <p:nvPr userDrawn="1"/>
        </p:nvSpPr>
        <p:spPr>
          <a:xfrm>
            <a:off x="578581" y="2220757"/>
            <a:ext cx="1199034" cy="1199034"/>
          </a:xfrm>
          <a:prstGeom prst="rect">
            <a:avLst/>
          </a:prstGeom>
          <a:solidFill>
            <a:srgbClr val="0090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S1</a:t>
            </a:r>
          </a:p>
          <a:p>
            <a:pPr algn="ctr"/>
            <a:r>
              <a:rPr lang="en-US" sz="1400" b="1" dirty="0">
                <a:latin typeface="+mn-lt"/>
                <a:ea typeface="Segoe UI" panose="020B0502040204020203" pitchFamily="34" charset="0"/>
                <a:cs typeface="Segoe UI" panose="020B0502040204020203" pitchFamily="34" charset="0"/>
              </a:rPr>
              <a:t>0-144-218</a:t>
            </a:r>
          </a:p>
        </p:txBody>
      </p:sp>
      <p:sp>
        <p:nvSpPr>
          <p:cNvPr id="31" name="Rectangle 30"/>
          <p:cNvSpPr/>
          <p:nvPr userDrawn="1"/>
        </p:nvSpPr>
        <p:spPr>
          <a:xfrm>
            <a:off x="1856658" y="2229966"/>
            <a:ext cx="1199034" cy="1199034"/>
          </a:xfrm>
          <a:prstGeom prst="rect">
            <a:avLst/>
          </a:prstGeom>
          <a:solidFill>
            <a:srgbClr val="00A3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S2</a:t>
            </a:r>
          </a:p>
          <a:p>
            <a:pPr algn="ctr"/>
            <a:r>
              <a:rPr lang="en-US" sz="1400" b="1" dirty="0">
                <a:latin typeface="+mn-lt"/>
                <a:ea typeface="Segoe UI" panose="020B0502040204020203" pitchFamily="34" charset="0"/>
                <a:cs typeface="Segoe UI" panose="020B0502040204020203" pitchFamily="34" charset="0"/>
              </a:rPr>
              <a:t>0-163-225</a:t>
            </a:r>
          </a:p>
        </p:txBody>
      </p:sp>
      <p:sp>
        <p:nvSpPr>
          <p:cNvPr id="32" name="Rectangle 31"/>
          <p:cNvSpPr/>
          <p:nvPr userDrawn="1"/>
        </p:nvSpPr>
        <p:spPr>
          <a:xfrm>
            <a:off x="3134735" y="2229966"/>
            <a:ext cx="1199034" cy="1199034"/>
          </a:xfrm>
          <a:prstGeom prst="rect">
            <a:avLst/>
          </a:prstGeom>
          <a:solidFill>
            <a:srgbClr val="71C5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S3</a:t>
            </a:r>
          </a:p>
          <a:p>
            <a:pPr algn="ctr"/>
            <a:r>
              <a:rPr lang="en-US" sz="1400" b="1" dirty="0">
                <a:latin typeface="+mn-lt"/>
                <a:ea typeface="Segoe UI" panose="020B0502040204020203" pitchFamily="34" charset="0"/>
                <a:cs typeface="Segoe UI" panose="020B0502040204020203" pitchFamily="34" charset="0"/>
              </a:rPr>
              <a:t>113-197-232</a:t>
            </a:r>
          </a:p>
        </p:txBody>
      </p:sp>
      <p:sp>
        <p:nvSpPr>
          <p:cNvPr id="33" name="Rectangle 32"/>
          <p:cNvSpPr/>
          <p:nvPr userDrawn="1"/>
        </p:nvSpPr>
        <p:spPr>
          <a:xfrm>
            <a:off x="578581" y="4770016"/>
            <a:ext cx="1199034" cy="1199034"/>
          </a:xfrm>
          <a:prstGeom prst="rect">
            <a:avLst/>
          </a:prstGeom>
          <a:solidFill>
            <a:srgbClr val="8082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S1</a:t>
            </a:r>
          </a:p>
          <a:p>
            <a:pPr algn="ctr"/>
            <a:r>
              <a:rPr lang="en-US" sz="1400" b="1" dirty="0">
                <a:latin typeface="+mn-lt"/>
                <a:ea typeface="Segoe UI" panose="020B0502040204020203" pitchFamily="34" charset="0"/>
                <a:cs typeface="Segoe UI" panose="020B0502040204020203" pitchFamily="34" charset="0"/>
              </a:rPr>
              <a:t>128-130-133</a:t>
            </a:r>
          </a:p>
        </p:txBody>
      </p:sp>
      <p:sp>
        <p:nvSpPr>
          <p:cNvPr id="34" name="Rectangle 33"/>
          <p:cNvSpPr/>
          <p:nvPr userDrawn="1"/>
        </p:nvSpPr>
        <p:spPr>
          <a:xfrm>
            <a:off x="1856658" y="4770016"/>
            <a:ext cx="1199034" cy="1199034"/>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S2</a:t>
            </a:r>
          </a:p>
          <a:p>
            <a:pPr algn="ctr"/>
            <a:r>
              <a:rPr lang="en-US" sz="1400" b="1" dirty="0">
                <a:latin typeface="+mn-lt"/>
                <a:ea typeface="Segoe UI" panose="020B0502040204020203" pitchFamily="34" charset="0"/>
                <a:cs typeface="Segoe UI" panose="020B0502040204020203" pitchFamily="34" charset="0"/>
              </a:rPr>
              <a:t>167-169-172</a:t>
            </a:r>
          </a:p>
        </p:txBody>
      </p:sp>
      <p:sp>
        <p:nvSpPr>
          <p:cNvPr id="35" name="Rectangle 34"/>
          <p:cNvSpPr/>
          <p:nvPr userDrawn="1"/>
        </p:nvSpPr>
        <p:spPr>
          <a:xfrm>
            <a:off x="3134735" y="4770016"/>
            <a:ext cx="1199034" cy="1199034"/>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S3</a:t>
            </a:r>
          </a:p>
          <a:p>
            <a:pPr algn="ctr"/>
            <a:r>
              <a:rPr lang="en-US" sz="1400" b="1" dirty="0">
                <a:latin typeface="+mn-lt"/>
                <a:ea typeface="Segoe UI" panose="020B0502040204020203" pitchFamily="34" charset="0"/>
                <a:cs typeface="Segoe UI" panose="020B0502040204020203" pitchFamily="34" charset="0"/>
              </a:rPr>
              <a:t>209-211-212</a:t>
            </a:r>
          </a:p>
        </p:txBody>
      </p:sp>
      <p:sp>
        <p:nvSpPr>
          <p:cNvPr id="36" name="Rectangle 35"/>
          <p:cNvSpPr/>
          <p:nvPr userDrawn="1"/>
        </p:nvSpPr>
        <p:spPr>
          <a:xfrm>
            <a:off x="4868920" y="3416363"/>
            <a:ext cx="1199034" cy="806863"/>
          </a:xfrm>
          <a:prstGeom prst="rect">
            <a:avLst/>
          </a:prstGeom>
          <a:solidFill>
            <a:srgbClr val="9ACA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Green A1</a:t>
            </a:r>
          </a:p>
          <a:p>
            <a:pPr algn="ctr"/>
            <a:r>
              <a:rPr lang="en-US" sz="1400" b="1" dirty="0">
                <a:latin typeface="+mn-lt"/>
                <a:ea typeface="Segoe UI" panose="020B0502040204020203" pitchFamily="34" charset="0"/>
                <a:cs typeface="Segoe UI" panose="020B0502040204020203" pitchFamily="34" charset="0"/>
              </a:rPr>
              <a:t>154-202-60</a:t>
            </a:r>
          </a:p>
        </p:txBody>
      </p:sp>
      <p:sp>
        <p:nvSpPr>
          <p:cNvPr id="37" name="Rectangle 36"/>
          <p:cNvSpPr/>
          <p:nvPr userDrawn="1"/>
        </p:nvSpPr>
        <p:spPr>
          <a:xfrm>
            <a:off x="6150321" y="3416365"/>
            <a:ext cx="1199034" cy="806863"/>
          </a:xfrm>
          <a:prstGeom prst="rect">
            <a:avLst/>
          </a:prstGeom>
          <a:solidFill>
            <a:srgbClr val="B7D4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Green A2</a:t>
            </a:r>
          </a:p>
          <a:p>
            <a:pPr algn="ctr"/>
            <a:r>
              <a:rPr lang="en-US" sz="1400" b="1" dirty="0">
                <a:latin typeface="+mn-lt"/>
                <a:ea typeface="Segoe UI" panose="020B0502040204020203" pitchFamily="34" charset="0"/>
                <a:cs typeface="Segoe UI" panose="020B0502040204020203" pitchFamily="34" charset="0"/>
              </a:rPr>
              <a:t>183-212-51</a:t>
            </a:r>
          </a:p>
        </p:txBody>
      </p:sp>
      <p:sp>
        <p:nvSpPr>
          <p:cNvPr id="38" name="Rectangle 37"/>
          <p:cNvSpPr/>
          <p:nvPr userDrawn="1"/>
        </p:nvSpPr>
        <p:spPr>
          <a:xfrm>
            <a:off x="4868915" y="4294324"/>
            <a:ext cx="1199034" cy="806863"/>
          </a:xfrm>
          <a:prstGeom prst="rect">
            <a:avLst/>
          </a:prstGeom>
          <a:solidFill>
            <a:srgbClr val="FFB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Amber A1</a:t>
            </a:r>
          </a:p>
          <a:p>
            <a:pPr algn="ctr"/>
            <a:r>
              <a:rPr lang="en-US" sz="1400" b="1" dirty="0">
                <a:latin typeface="+mn-lt"/>
                <a:ea typeface="Segoe UI" panose="020B0502040204020203" pitchFamily="34" charset="0"/>
                <a:cs typeface="Segoe UI" panose="020B0502040204020203" pitchFamily="34" charset="0"/>
              </a:rPr>
              <a:t>255-181-0</a:t>
            </a:r>
          </a:p>
        </p:txBody>
      </p:sp>
      <p:sp>
        <p:nvSpPr>
          <p:cNvPr id="39" name="Rectangle 38"/>
          <p:cNvSpPr/>
          <p:nvPr userDrawn="1"/>
        </p:nvSpPr>
        <p:spPr>
          <a:xfrm>
            <a:off x="6150315" y="4294324"/>
            <a:ext cx="1199034" cy="806863"/>
          </a:xfrm>
          <a:prstGeom prst="rect">
            <a:avLst/>
          </a:prstGeom>
          <a:solidFill>
            <a:srgbClr val="FFC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Amber A2</a:t>
            </a:r>
          </a:p>
          <a:p>
            <a:pPr algn="ctr"/>
            <a:r>
              <a:rPr lang="en-US" sz="1400" b="1" dirty="0">
                <a:latin typeface="+mn-lt"/>
                <a:ea typeface="Segoe UI" panose="020B0502040204020203" pitchFamily="34" charset="0"/>
                <a:cs typeface="Segoe UI" panose="020B0502040204020203" pitchFamily="34" charset="0"/>
              </a:rPr>
              <a:t>255-205-0</a:t>
            </a:r>
          </a:p>
        </p:txBody>
      </p:sp>
      <p:sp>
        <p:nvSpPr>
          <p:cNvPr id="40" name="Rectangle 39"/>
          <p:cNvSpPr/>
          <p:nvPr userDrawn="1"/>
        </p:nvSpPr>
        <p:spPr>
          <a:xfrm>
            <a:off x="4865846" y="5168685"/>
            <a:ext cx="1199034" cy="806863"/>
          </a:xfrm>
          <a:prstGeom prst="rect">
            <a:avLst/>
          </a:prstGeom>
          <a:solidFill>
            <a:srgbClr val="8732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Purple A1</a:t>
            </a:r>
          </a:p>
          <a:p>
            <a:pPr algn="ctr"/>
            <a:r>
              <a:rPr lang="en-US" sz="1400" b="1" dirty="0">
                <a:latin typeface="+mn-lt"/>
                <a:ea typeface="Segoe UI" panose="020B0502040204020203" pitchFamily="34" charset="0"/>
                <a:cs typeface="Segoe UI" panose="020B0502040204020203" pitchFamily="34" charset="0"/>
              </a:rPr>
              <a:t>135-50-153</a:t>
            </a:r>
          </a:p>
        </p:txBody>
      </p:sp>
      <p:sp>
        <p:nvSpPr>
          <p:cNvPr id="41" name="Rectangle 40"/>
          <p:cNvSpPr/>
          <p:nvPr userDrawn="1"/>
        </p:nvSpPr>
        <p:spPr>
          <a:xfrm>
            <a:off x="6147246" y="5168685"/>
            <a:ext cx="1199034" cy="806863"/>
          </a:xfrm>
          <a:prstGeom prst="rect">
            <a:avLst/>
          </a:prstGeom>
          <a:solidFill>
            <a:srgbClr val="A437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Purple A2</a:t>
            </a:r>
          </a:p>
          <a:p>
            <a:pPr algn="ctr"/>
            <a:r>
              <a:rPr lang="en-US" sz="1400" b="1" dirty="0">
                <a:latin typeface="+mn-lt"/>
                <a:ea typeface="Segoe UI" panose="020B0502040204020203" pitchFamily="34" charset="0"/>
                <a:cs typeface="Segoe UI" panose="020B0502040204020203" pitchFamily="34" charset="0"/>
              </a:rPr>
              <a:t>164-55-138</a:t>
            </a:r>
          </a:p>
        </p:txBody>
      </p:sp>
      <p:sp>
        <p:nvSpPr>
          <p:cNvPr id="44" name="TextBox 43"/>
          <p:cNvSpPr txBox="1"/>
          <p:nvPr userDrawn="1"/>
        </p:nvSpPr>
        <p:spPr>
          <a:xfrm>
            <a:off x="4773748" y="2312153"/>
            <a:ext cx="2480434" cy="461665"/>
          </a:xfrm>
          <a:prstGeom prst="rect">
            <a:avLst/>
          </a:prstGeom>
          <a:noFill/>
        </p:spPr>
        <p:txBody>
          <a:bodyPr wrap="square" rtlCol="0">
            <a:spAutoFit/>
          </a:bodyPr>
          <a:lstStyle/>
          <a:p>
            <a:pPr algn="l"/>
            <a:r>
              <a:rPr lang="en-US" sz="2400" baseline="0" dirty="0">
                <a:latin typeface="+mn-lt"/>
              </a:rPr>
              <a:t>accent palette</a:t>
            </a:r>
            <a:endParaRPr lang="en-US" sz="2400" dirty="0">
              <a:latin typeface="+mn-lt"/>
            </a:endParaRPr>
          </a:p>
        </p:txBody>
      </p:sp>
      <p:sp>
        <p:nvSpPr>
          <p:cNvPr id="45" name="Rectangle 44"/>
          <p:cNvSpPr/>
          <p:nvPr userDrawn="1"/>
        </p:nvSpPr>
        <p:spPr>
          <a:xfrm>
            <a:off x="7911761" y="5629176"/>
            <a:ext cx="1050121" cy="347736"/>
          </a:xfrm>
          <a:prstGeom prst="rect">
            <a:avLst/>
          </a:prstGeom>
          <a:solidFill>
            <a:srgbClr val="629D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98-157-55</a:t>
            </a:r>
          </a:p>
        </p:txBody>
      </p:sp>
      <p:sp>
        <p:nvSpPr>
          <p:cNvPr id="46" name="Rectangle 45"/>
          <p:cNvSpPr/>
          <p:nvPr userDrawn="1"/>
        </p:nvSpPr>
        <p:spPr>
          <a:xfrm>
            <a:off x="9030771" y="5629175"/>
            <a:ext cx="1050121" cy="347736"/>
          </a:xfrm>
          <a:prstGeom prst="rect">
            <a:avLst/>
          </a:prstGeom>
          <a:solidFill>
            <a:srgbClr val="FFCF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255-207-1</a:t>
            </a:r>
          </a:p>
        </p:txBody>
      </p:sp>
      <p:sp>
        <p:nvSpPr>
          <p:cNvPr id="47" name="Rectangle 46"/>
          <p:cNvSpPr/>
          <p:nvPr userDrawn="1"/>
        </p:nvSpPr>
        <p:spPr>
          <a:xfrm>
            <a:off x="10149781" y="5629175"/>
            <a:ext cx="1050121" cy="34773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192-0-0</a:t>
            </a:r>
          </a:p>
        </p:txBody>
      </p:sp>
      <p:sp>
        <p:nvSpPr>
          <p:cNvPr id="49" name="TextBox 48"/>
          <p:cNvSpPr txBox="1"/>
          <p:nvPr userDrawn="1"/>
        </p:nvSpPr>
        <p:spPr>
          <a:xfrm>
            <a:off x="1817080" y="1370290"/>
            <a:ext cx="2516689" cy="830997"/>
          </a:xfrm>
          <a:prstGeom prst="rect">
            <a:avLst/>
          </a:prstGeom>
          <a:noFill/>
        </p:spPr>
        <p:txBody>
          <a:bodyPr wrap="square" rtlCol="0">
            <a:spAutoFit/>
          </a:bodyPr>
          <a:lstStyle/>
          <a:p>
            <a:pPr algn="l"/>
            <a:r>
              <a:rPr lang="en-US" sz="1200" baseline="0" dirty="0">
                <a:latin typeface="+mn-lt"/>
              </a:rPr>
              <a:t>Micron’s corporate color system retains a strong sense of the original blue color has defined us from the beginning. </a:t>
            </a:r>
            <a:endParaRPr lang="en-US" sz="1200" dirty="0">
              <a:latin typeface="+mn-lt"/>
            </a:endParaRPr>
          </a:p>
        </p:txBody>
      </p:sp>
      <p:sp>
        <p:nvSpPr>
          <p:cNvPr id="50" name="TextBox 49"/>
          <p:cNvSpPr txBox="1"/>
          <p:nvPr userDrawn="1"/>
        </p:nvSpPr>
        <p:spPr>
          <a:xfrm>
            <a:off x="1791374" y="3913787"/>
            <a:ext cx="2542395" cy="830997"/>
          </a:xfrm>
          <a:prstGeom prst="rect">
            <a:avLst/>
          </a:prstGeom>
          <a:noFill/>
        </p:spPr>
        <p:txBody>
          <a:bodyPr wrap="square" rtlCol="0">
            <a:spAutoFit/>
          </a:bodyPr>
          <a:lstStyle/>
          <a:p>
            <a:pPr algn="l"/>
            <a:r>
              <a:rPr lang="en-US" sz="1200" baseline="0" dirty="0">
                <a:latin typeface="+mn-lt"/>
              </a:rPr>
              <a:t>We offer gray and a gray palette as a secondary color, which can be used with our Micron blue and blue palette. </a:t>
            </a:r>
            <a:endParaRPr lang="en-US" sz="1200" dirty="0">
              <a:latin typeface="+mn-lt"/>
            </a:endParaRPr>
          </a:p>
        </p:txBody>
      </p:sp>
      <p:sp>
        <p:nvSpPr>
          <p:cNvPr id="52" name="TextBox 51"/>
          <p:cNvSpPr txBox="1"/>
          <p:nvPr userDrawn="1"/>
        </p:nvSpPr>
        <p:spPr>
          <a:xfrm>
            <a:off x="1817080" y="949290"/>
            <a:ext cx="2480434" cy="461665"/>
          </a:xfrm>
          <a:prstGeom prst="rect">
            <a:avLst/>
          </a:prstGeom>
          <a:noFill/>
        </p:spPr>
        <p:txBody>
          <a:bodyPr wrap="square" rtlCol="0">
            <a:spAutoFit/>
          </a:bodyPr>
          <a:lstStyle/>
          <a:p>
            <a:pPr algn="l"/>
            <a:r>
              <a:rPr lang="en-US" sz="2400" baseline="0" dirty="0">
                <a:latin typeface="+mn-lt"/>
              </a:rPr>
              <a:t>blue palette</a:t>
            </a:r>
            <a:endParaRPr lang="en-US" sz="2400" dirty="0">
              <a:latin typeface="+mn-lt"/>
            </a:endParaRPr>
          </a:p>
        </p:txBody>
      </p:sp>
      <p:sp>
        <p:nvSpPr>
          <p:cNvPr id="53" name="TextBox 52"/>
          <p:cNvSpPr txBox="1"/>
          <p:nvPr userDrawn="1"/>
        </p:nvSpPr>
        <p:spPr>
          <a:xfrm>
            <a:off x="1777615" y="3501432"/>
            <a:ext cx="2480434" cy="461665"/>
          </a:xfrm>
          <a:prstGeom prst="rect">
            <a:avLst/>
          </a:prstGeom>
          <a:noFill/>
        </p:spPr>
        <p:txBody>
          <a:bodyPr wrap="square" rtlCol="0">
            <a:spAutoFit/>
          </a:bodyPr>
          <a:lstStyle/>
          <a:p>
            <a:pPr algn="l"/>
            <a:r>
              <a:rPr lang="en-US" sz="2400" baseline="0" dirty="0">
                <a:latin typeface="+mn-lt"/>
              </a:rPr>
              <a:t>gray palette</a:t>
            </a:r>
            <a:endParaRPr lang="en-US" sz="2400" dirty="0">
              <a:latin typeface="+mn-lt"/>
            </a:endParaRPr>
          </a:p>
        </p:txBody>
      </p:sp>
      <p:sp>
        <p:nvSpPr>
          <p:cNvPr id="2" name="Rectangle 1"/>
          <p:cNvSpPr/>
          <p:nvPr userDrawn="1"/>
        </p:nvSpPr>
        <p:spPr>
          <a:xfrm>
            <a:off x="4773748" y="2734879"/>
            <a:ext cx="2480434" cy="646331"/>
          </a:xfrm>
          <a:prstGeom prst="rect">
            <a:avLst/>
          </a:prstGeom>
        </p:spPr>
        <p:txBody>
          <a:bodyPr wrap="square">
            <a:spAutoFit/>
          </a:bodyPr>
          <a:lstStyle/>
          <a:p>
            <a:r>
              <a:rPr lang="en-US" sz="1200" baseline="0" dirty="0">
                <a:latin typeface="+mn-lt"/>
              </a:rPr>
              <a:t>White can also be used to lighten and balance our blue, gray and accent colors.</a:t>
            </a:r>
            <a:endParaRPr lang="en-US" sz="1200" dirty="0"/>
          </a:p>
        </p:txBody>
      </p:sp>
      <p:sp>
        <p:nvSpPr>
          <p:cNvPr id="54" name="TextBox 53"/>
          <p:cNvSpPr txBox="1"/>
          <p:nvPr userDrawn="1"/>
        </p:nvSpPr>
        <p:spPr>
          <a:xfrm>
            <a:off x="7840386" y="4744784"/>
            <a:ext cx="2480434" cy="461665"/>
          </a:xfrm>
          <a:prstGeom prst="rect">
            <a:avLst/>
          </a:prstGeom>
          <a:noFill/>
        </p:spPr>
        <p:txBody>
          <a:bodyPr wrap="square" rtlCol="0">
            <a:spAutoFit/>
          </a:bodyPr>
          <a:lstStyle/>
          <a:p>
            <a:pPr algn="l"/>
            <a:r>
              <a:rPr lang="en-US" sz="2400" baseline="0" dirty="0">
                <a:latin typeface="+mn-lt"/>
              </a:rPr>
              <a:t>status palette</a:t>
            </a:r>
            <a:endParaRPr lang="en-US" sz="2400" dirty="0">
              <a:latin typeface="+mn-lt"/>
            </a:endParaRPr>
          </a:p>
        </p:txBody>
      </p:sp>
      <p:sp>
        <p:nvSpPr>
          <p:cNvPr id="55" name="Rectangle 54"/>
          <p:cNvSpPr/>
          <p:nvPr userDrawn="1"/>
        </p:nvSpPr>
        <p:spPr>
          <a:xfrm>
            <a:off x="7840386" y="5167510"/>
            <a:ext cx="2480434" cy="461665"/>
          </a:xfrm>
          <a:prstGeom prst="rect">
            <a:avLst/>
          </a:prstGeom>
        </p:spPr>
        <p:txBody>
          <a:bodyPr wrap="square">
            <a:spAutoFit/>
          </a:bodyPr>
          <a:lstStyle/>
          <a:p>
            <a:pPr algn="l"/>
            <a:r>
              <a:rPr lang="en-US" sz="1200" dirty="0">
                <a:latin typeface="Arial" panose="020B0604020202020204" pitchFamily="34" charset="0"/>
                <a:cs typeface="Arial" panose="020B0604020202020204" pitchFamily="34" charset="0"/>
              </a:rPr>
              <a:t>Colors to be used only as status indicators. </a:t>
            </a:r>
          </a:p>
        </p:txBody>
      </p:sp>
      <p:sp>
        <p:nvSpPr>
          <p:cNvPr id="56" name="Rectangle 55"/>
          <p:cNvSpPr/>
          <p:nvPr userDrawn="1"/>
        </p:nvSpPr>
        <p:spPr>
          <a:xfrm>
            <a:off x="7911761" y="2734878"/>
            <a:ext cx="2480434" cy="646331"/>
          </a:xfrm>
          <a:prstGeom prst="rect">
            <a:avLst/>
          </a:prstGeom>
        </p:spPr>
        <p:txBody>
          <a:bodyPr wrap="square">
            <a:spAutoFit/>
          </a:bodyPr>
          <a:lstStyle/>
          <a:p>
            <a:r>
              <a:rPr lang="en-US" sz="1200" baseline="0" dirty="0">
                <a:latin typeface="+mn-lt"/>
              </a:rPr>
              <a:t>For more information on how to change colors using RGB codes, visit the ppt training page.</a:t>
            </a:r>
            <a:endParaRPr lang="en-US" sz="1200" dirty="0"/>
          </a:p>
        </p:txBody>
      </p:sp>
      <p:sp>
        <p:nvSpPr>
          <p:cNvPr id="57" name="TextBox 56"/>
          <p:cNvSpPr txBox="1"/>
          <p:nvPr userDrawn="1"/>
        </p:nvSpPr>
        <p:spPr>
          <a:xfrm>
            <a:off x="7911761" y="2312153"/>
            <a:ext cx="2480434" cy="461665"/>
          </a:xfrm>
          <a:prstGeom prst="rect">
            <a:avLst/>
          </a:prstGeom>
          <a:noFill/>
        </p:spPr>
        <p:txBody>
          <a:bodyPr wrap="square" rtlCol="0">
            <a:spAutoFit/>
          </a:bodyPr>
          <a:lstStyle/>
          <a:p>
            <a:pPr algn="l"/>
            <a:r>
              <a:rPr lang="en-US" sz="2400" baseline="0" dirty="0">
                <a:latin typeface="+mn-lt"/>
              </a:rPr>
              <a:t>how to use</a:t>
            </a:r>
            <a:endParaRPr lang="en-US" sz="2400" dirty="0">
              <a:latin typeface="+mn-lt"/>
            </a:endParaRPr>
          </a:p>
        </p:txBody>
      </p:sp>
    </p:spTree>
    <p:extLst>
      <p:ext uri="{BB962C8B-B14F-4D97-AF65-F5344CB8AC3E}">
        <p14:creationId xmlns:p14="http://schemas.microsoft.com/office/powerpoint/2010/main" val="27561650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Crucial Title">
    <p:bg>
      <p:bgPr>
        <a:solidFill>
          <a:srgbClr val="58595B"/>
        </a:solidFill>
        <a:effectLst/>
      </p:bgPr>
    </p:bg>
    <p:spTree>
      <p:nvGrpSpPr>
        <p:cNvPr id="1" name=""/>
        <p:cNvGrpSpPr/>
        <p:nvPr/>
      </p:nvGrpSpPr>
      <p:grpSpPr>
        <a:xfrm>
          <a:off x="0" y="0"/>
          <a:ext cx="0" cy="0"/>
          <a:chOff x="0" y="0"/>
          <a:chExt cx="0" cy="0"/>
        </a:xfrm>
      </p:grpSpPr>
      <p:sp>
        <p:nvSpPr>
          <p:cNvPr id="9" name="TextBox 8"/>
          <p:cNvSpPr txBox="1"/>
          <p:nvPr userDrawn="1"/>
        </p:nvSpPr>
        <p:spPr>
          <a:xfrm>
            <a:off x="968329" y="5211156"/>
            <a:ext cx="5801926" cy="10618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©2018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the Crucial logo, </a:t>
            </a:r>
            <a:r>
              <a:rPr lang="en-US" sz="900" b="0" dirty="0" err="1">
                <a:solidFill>
                  <a:schemeClr val="bg1"/>
                </a:solidFill>
                <a:latin typeface="Arial" panose="020B0604020202020204" pitchFamily="34" charset="0"/>
                <a:ea typeface="Verdana" panose="020B0604030504040204" pitchFamily="34" charset="0"/>
                <a:cs typeface="Arial" panose="020B0604020202020204" pitchFamily="34" charset="0"/>
              </a:rPr>
              <a:t>Ballistix</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 the </a:t>
            </a:r>
            <a:r>
              <a:rPr lang="en-US" sz="900" b="0" dirty="0" err="1">
                <a:solidFill>
                  <a:schemeClr val="bg1"/>
                </a:solidFill>
                <a:latin typeface="Arial" panose="020B0604020202020204" pitchFamily="34" charset="0"/>
                <a:ea typeface="Verdana" panose="020B0604030504040204" pitchFamily="34" charset="0"/>
                <a:cs typeface="Arial" panose="020B0604020202020204" pitchFamily="34" charset="0"/>
              </a:rPr>
              <a:t>Ballistix</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 logo, The Memory and Storage Experts, and Built to Win are trademarks of Micron Technology, Inc.  All other trademarks are the property of their respective owners.</a:t>
            </a:r>
          </a:p>
        </p:txBody>
      </p:sp>
      <p:pic>
        <p:nvPicPr>
          <p:cNvPr id="10" name="Picture 9"/>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06422" y="4807494"/>
            <a:ext cx="3980982" cy="1990491"/>
          </a:xfrm>
          <a:prstGeom prst="rect">
            <a:avLst/>
          </a:prstGeom>
        </p:spPr>
      </p:pic>
      <p:sp>
        <p:nvSpPr>
          <p:cNvPr id="7"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8"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2"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
        <p:nvSpPr>
          <p:cNvPr id="2" name="Date Placeholder 1"/>
          <p:cNvSpPr>
            <a:spLocks noGrp="1"/>
          </p:cNvSpPr>
          <p:nvPr>
            <p:ph type="dt" sz="half" idx="11"/>
          </p:nvPr>
        </p:nvSpPr>
        <p:spPr/>
        <p:txBody>
          <a:bodyPr/>
          <a:lstStyle/>
          <a:p>
            <a:fld id="{C9AA1E17-0D0A-4F25-BF38-BAACE58E556E}" type="datetime4">
              <a:rPr lang="en-US" smtClean="0"/>
              <a:t>February 8, 2018</a:t>
            </a:fld>
            <a:endParaRPr lang="en-US" dirty="0"/>
          </a:p>
        </p:txBody>
      </p:sp>
      <p:sp>
        <p:nvSpPr>
          <p:cNvPr id="3" name="Footer Placeholder 2"/>
          <p:cNvSpPr>
            <a:spLocks noGrp="1"/>
          </p:cNvSpPr>
          <p:nvPr>
            <p:ph type="ftr" sz="quarter" idx="12"/>
          </p:nvPr>
        </p:nvSpPr>
        <p:spPr/>
        <p:txBody>
          <a:bodyPr/>
          <a:lstStyle/>
          <a:p>
            <a:r>
              <a:rPr lang="en-US"/>
              <a:t>Micron Confidential</a:t>
            </a:r>
            <a:endParaRPr lang="en-US" dirty="0"/>
          </a:p>
        </p:txBody>
      </p:sp>
      <p:sp>
        <p:nvSpPr>
          <p:cNvPr id="4" name="Slide Number Placeholder 3"/>
          <p:cNvSpPr>
            <a:spLocks noGrp="1"/>
          </p:cNvSpPr>
          <p:nvPr>
            <p:ph type="sldNum" sz="quarter" idx="13"/>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58643019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Crucial Title with Image">
    <p:bg>
      <p:bgPr>
        <a:solidFill>
          <a:srgbClr val="58595B"/>
        </a:solidFill>
        <a:effectLst/>
      </p:bgPr>
    </p:bg>
    <p:spTree>
      <p:nvGrpSpPr>
        <p:cNvPr id="1" name=""/>
        <p:cNvGrpSpPr/>
        <p:nvPr/>
      </p:nvGrpSpPr>
      <p:grpSpPr>
        <a:xfrm>
          <a:off x="0" y="0"/>
          <a:ext cx="0" cy="0"/>
          <a:chOff x="0" y="0"/>
          <a:chExt cx="0" cy="0"/>
        </a:xfrm>
      </p:grpSpPr>
      <p:sp>
        <p:nvSpPr>
          <p:cNvPr id="5" name="Picture Placeholder 4"/>
          <p:cNvSpPr>
            <a:spLocks noGrp="1"/>
          </p:cNvSpPr>
          <p:nvPr>
            <p:ph type="pic" sz="quarter" idx="11" hasCustomPrompt="1"/>
          </p:nvPr>
        </p:nvSpPr>
        <p:spPr>
          <a:xfrm>
            <a:off x="0" y="0"/>
            <a:ext cx="12192000" cy="3429000"/>
          </a:xfrm>
        </p:spPr>
        <p:txBody>
          <a:bodyPr/>
          <a:lstStyle>
            <a:lvl1pPr marL="0" indent="0">
              <a:buNone/>
              <a:defRPr>
                <a:solidFill>
                  <a:schemeClr val="bg1"/>
                </a:solidFill>
              </a:defRPr>
            </a:lvl1pPr>
          </a:lstStyle>
          <a:p>
            <a:r>
              <a:rPr lang="en-US" dirty="0"/>
              <a:t>Picture</a:t>
            </a:r>
          </a:p>
        </p:txBody>
      </p:sp>
      <p:sp>
        <p:nvSpPr>
          <p:cNvPr id="9" name="TextBox 8"/>
          <p:cNvSpPr txBox="1"/>
          <p:nvPr userDrawn="1"/>
        </p:nvSpPr>
        <p:spPr>
          <a:xfrm>
            <a:off x="968329" y="5211156"/>
            <a:ext cx="5801926" cy="10618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©2018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the Crucial logo, </a:t>
            </a:r>
            <a:r>
              <a:rPr lang="en-US" sz="900" b="0" dirty="0" err="1">
                <a:solidFill>
                  <a:schemeClr val="bg1"/>
                </a:solidFill>
                <a:latin typeface="Arial" panose="020B0604020202020204" pitchFamily="34" charset="0"/>
                <a:ea typeface="Verdana" panose="020B0604030504040204" pitchFamily="34" charset="0"/>
                <a:cs typeface="Arial" panose="020B0604020202020204" pitchFamily="34" charset="0"/>
              </a:rPr>
              <a:t>Ballistix</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 the </a:t>
            </a:r>
            <a:r>
              <a:rPr lang="en-US" sz="900" b="0" dirty="0" err="1">
                <a:solidFill>
                  <a:schemeClr val="bg1"/>
                </a:solidFill>
                <a:latin typeface="Arial" panose="020B0604020202020204" pitchFamily="34" charset="0"/>
                <a:ea typeface="Verdana" panose="020B0604030504040204" pitchFamily="34" charset="0"/>
                <a:cs typeface="Arial" panose="020B0604020202020204" pitchFamily="34" charset="0"/>
              </a:rPr>
              <a:t>Ballistix</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 logo, The Memory and Storage Experts, and Built to Win are trademarks of Micron Technology, Inc.  All other trademarks are the property of their respective owners.</a:t>
            </a:r>
          </a:p>
        </p:txBody>
      </p:sp>
      <p:pic>
        <p:nvPicPr>
          <p:cNvPr id="10" name="Picture 9"/>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06422" y="4807494"/>
            <a:ext cx="3980982" cy="1990491"/>
          </a:xfrm>
          <a:prstGeom prst="rect">
            <a:avLst/>
          </a:prstGeom>
        </p:spPr>
      </p:pic>
      <p:sp>
        <p:nvSpPr>
          <p:cNvPr id="8"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2"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3"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
        <p:nvSpPr>
          <p:cNvPr id="2" name="Date Placeholder 1"/>
          <p:cNvSpPr>
            <a:spLocks noGrp="1"/>
          </p:cNvSpPr>
          <p:nvPr>
            <p:ph type="dt" sz="half" idx="12"/>
          </p:nvPr>
        </p:nvSpPr>
        <p:spPr/>
        <p:txBody>
          <a:bodyPr/>
          <a:lstStyle/>
          <a:p>
            <a:fld id="{C9AA1E17-0D0A-4F25-BF38-BAACE58E556E}" type="datetime4">
              <a:rPr lang="en-US" smtClean="0"/>
              <a:t>February 8, 2018</a:t>
            </a:fld>
            <a:endParaRPr lang="en-US" dirty="0"/>
          </a:p>
        </p:txBody>
      </p:sp>
      <p:sp>
        <p:nvSpPr>
          <p:cNvPr id="3" name="Footer Placeholder 2"/>
          <p:cNvSpPr>
            <a:spLocks noGrp="1"/>
          </p:cNvSpPr>
          <p:nvPr>
            <p:ph type="ftr" sz="quarter" idx="13"/>
          </p:nvPr>
        </p:nvSpPr>
        <p:spPr/>
        <p:txBody>
          <a:bodyPr/>
          <a:lstStyle/>
          <a:p>
            <a:r>
              <a:rPr lang="en-US"/>
              <a:t>Micron Confidential</a:t>
            </a:r>
            <a:endParaRPr lang="en-US" dirty="0"/>
          </a:p>
        </p:txBody>
      </p:sp>
      <p:sp>
        <p:nvSpPr>
          <p:cNvPr id="4" name="Slide Number Placeholder 3"/>
          <p:cNvSpPr>
            <a:spLocks noGrp="1"/>
          </p:cNvSpPr>
          <p:nvPr>
            <p:ph type="sldNum" sz="quarter" idx="14"/>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944959"/>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blank" preserve="1">
  <p:cSld name="Crucial Closing">
    <p:bg>
      <p:bgPr>
        <a:solidFill>
          <a:srgbClr val="58595B"/>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184215" y="1973108"/>
            <a:ext cx="5823570" cy="2911785"/>
          </a:xfrm>
          <a:prstGeom prst="rect">
            <a:avLst/>
          </a:prstGeom>
        </p:spPr>
      </p:pic>
      <p:sp>
        <p:nvSpPr>
          <p:cNvPr id="2" name="Date Placeholder 1"/>
          <p:cNvSpPr>
            <a:spLocks noGrp="1"/>
          </p:cNvSpPr>
          <p:nvPr>
            <p:ph type="dt" sz="half" idx="10"/>
          </p:nvPr>
        </p:nvSpPr>
        <p:spPr/>
        <p:txBody>
          <a:bodyPr/>
          <a:lstStyle/>
          <a:p>
            <a:fld id="{C9AA1E17-0D0A-4F25-BF38-BAACE58E556E}" type="datetime4">
              <a:rPr lang="en-US" smtClean="0"/>
              <a:t>February 8, 2018</a:t>
            </a:fld>
            <a:endParaRPr lang="en-US" dirty="0"/>
          </a:p>
        </p:txBody>
      </p:sp>
      <p:sp>
        <p:nvSpPr>
          <p:cNvPr id="4" name="Footer Placeholder 3"/>
          <p:cNvSpPr>
            <a:spLocks noGrp="1"/>
          </p:cNvSpPr>
          <p:nvPr>
            <p:ph type="ftr" sz="quarter" idx="11"/>
          </p:nvPr>
        </p:nvSpPr>
        <p:spPr/>
        <p:txBody>
          <a:bodyPr/>
          <a:lstStyle/>
          <a:p>
            <a:r>
              <a:rPr lang="en-US"/>
              <a:t>Micron Confidential</a:t>
            </a:r>
            <a:endParaRPr lang="en-US" dirty="0"/>
          </a:p>
        </p:txBody>
      </p:sp>
      <p:sp>
        <p:nvSpPr>
          <p:cNvPr id="5" name="Slide Number Placeholder 4"/>
          <p:cNvSpPr>
            <a:spLocks noGrp="1"/>
          </p:cNvSpPr>
          <p:nvPr>
            <p:ph type="sldNum" sz="quarter" idx="12"/>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074639457"/>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Ballistix Title">
    <p:bg>
      <p:bgPr>
        <a:solidFill>
          <a:srgbClr val="58595B"/>
        </a:solid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31964" y="4883132"/>
            <a:ext cx="4110291" cy="2055146"/>
          </a:xfrm>
          <a:prstGeom prst="rect">
            <a:avLst/>
          </a:prstGeom>
        </p:spPr>
      </p:pic>
      <p:sp>
        <p:nvSpPr>
          <p:cNvPr id="8" name="TextBox 7"/>
          <p:cNvSpPr txBox="1"/>
          <p:nvPr userDrawn="1"/>
        </p:nvSpPr>
        <p:spPr>
          <a:xfrm>
            <a:off x="968329" y="5211156"/>
            <a:ext cx="5801926" cy="10618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©2018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the Crucial logo, </a:t>
            </a:r>
            <a:r>
              <a:rPr lang="en-US" sz="900" b="0" dirty="0" err="1">
                <a:solidFill>
                  <a:schemeClr val="bg1"/>
                </a:solidFill>
                <a:latin typeface="Arial" panose="020B0604020202020204" pitchFamily="34" charset="0"/>
                <a:ea typeface="Verdana" panose="020B0604030504040204" pitchFamily="34" charset="0"/>
                <a:cs typeface="Arial" panose="020B0604020202020204" pitchFamily="34" charset="0"/>
              </a:rPr>
              <a:t>Ballistix</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 the </a:t>
            </a:r>
            <a:r>
              <a:rPr lang="en-US" sz="900" b="0" dirty="0" err="1">
                <a:solidFill>
                  <a:schemeClr val="bg1"/>
                </a:solidFill>
                <a:latin typeface="Arial" panose="020B0604020202020204" pitchFamily="34" charset="0"/>
                <a:ea typeface="Verdana" panose="020B0604030504040204" pitchFamily="34" charset="0"/>
                <a:cs typeface="Arial" panose="020B0604020202020204" pitchFamily="34" charset="0"/>
              </a:rPr>
              <a:t>Ballistix</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 logo, The Memory and Storage Experts, and Built to Win are trademarks of Micron Technology, Inc.  All other trademarks are the property of their respective owners.</a:t>
            </a:r>
          </a:p>
        </p:txBody>
      </p:sp>
      <p:sp>
        <p:nvSpPr>
          <p:cNvPr id="9"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0"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2"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
        <p:nvSpPr>
          <p:cNvPr id="2" name="Date Placeholder 1"/>
          <p:cNvSpPr>
            <a:spLocks noGrp="1"/>
          </p:cNvSpPr>
          <p:nvPr>
            <p:ph type="dt" sz="half" idx="11"/>
          </p:nvPr>
        </p:nvSpPr>
        <p:spPr/>
        <p:txBody>
          <a:bodyPr/>
          <a:lstStyle/>
          <a:p>
            <a:fld id="{C9AA1E17-0D0A-4F25-BF38-BAACE58E556E}" type="datetime4">
              <a:rPr lang="en-US" smtClean="0"/>
              <a:t>February 8, 2018</a:t>
            </a:fld>
            <a:endParaRPr lang="en-US" dirty="0"/>
          </a:p>
        </p:txBody>
      </p:sp>
      <p:sp>
        <p:nvSpPr>
          <p:cNvPr id="3" name="Footer Placeholder 2"/>
          <p:cNvSpPr>
            <a:spLocks noGrp="1"/>
          </p:cNvSpPr>
          <p:nvPr>
            <p:ph type="ftr" sz="quarter" idx="12"/>
          </p:nvPr>
        </p:nvSpPr>
        <p:spPr/>
        <p:txBody>
          <a:bodyPr/>
          <a:lstStyle/>
          <a:p>
            <a:r>
              <a:rPr lang="en-US"/>
              <a:t>Micron Confidential</a:t>
            </a:r>
            <a:endParaRPr lang="en-US" dirty="0"/>
          </a:p>
        </p:txBody>
      </p:sp>
      <p:sp>
        <p:nvSpPr>
          <p:cNvPr id="4" name="Slide Number Placeholder 3"/>
          <p:cNvSpPr>
            <a:spLocks noGrp="1"/>
          </p:cNvSpPr>
          <p:nvPr>
            <p:ph type="sldNum" sz="quarter" idx="13"/>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92705164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Ballistix Title with Image">
    <p:bg>
      <p:bgPr>
        <a:solidFill>
          <a:srgbClr val="58595B"/>
        </a:solidFill>
        <a:effectLst/>
      </p:bgPr>
    </p:bg>
    <p:spTree>
      <p:nvGrpSpPr>
        <p:cNvPr id="1" name=""/>
        <p:cNvGrpSpPr/>
        <p:nvPr/>
      </p:nvGrpSpPr>
      <p:grpSpPr>
        <a:xfrm>
          <a:off x="0" y="0"/>
          <a:ext cx="0" cy="0"/>
          <a:chOff x="0" y="0"/>
          <a:chExt cx="0" cy="0"/>
        </a:xfrm>
      </p:grpSpPr>
      <p:sp>
        <p:nvSpPr>
          <p:cNvPr id="5" name="Picture Placeholder 4"/>
          <p:cNvSpPr>
            <a:spLocks noGrp="1"/>
          </p:cNvSpPr>
          <p:nvPr>
            <p:ph type="pic" sz="quarter" idx="11" hasCustomPrompt="1"/>
          </p:nvPr>
        </p:nvSpPr>
        <p:spPr>
          <a:xfrm>
            <a:off x="0" y="0"/>
            <a:ext cx="12192000" cy="3429000"/>
          </a:xfrm>
        </p:spPr>
        <p:txBody>
          <a:bodyPr/>
          <a:lstStyle>
            <a:lvl1pPr marL="0" indent="0">
              <a:buNone/>
              <a:defRPr>
                <a:solidFill>
                  <a:schemeClr val="bg1"/>
                </a:solidFill>
              </a:defRPr>
            </a:lvl1pPr>
          </a:lstStyle>
          <a:p>
            <a:r>
              <a:rPr lang="en-US" dirty="0"/>
              <a:t>Picture</a:t>
            </a:r>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31964" y="4883132"/>
            <a:ext cx="4110291" cy="2055146"/>
          </a:xfrm>
          <a:prstGeom prst="rect">
            <a:avLst/>
          </a:prstGeom>
        </p:spPr>
      </p:pic>
      <p:sp>
        <p:nvSpPr>
          <p:cNvPr id="12" name="TextBox 11"/>
          <p:cNvSpPr txBox="1"/>
          <p:nvPr userDrawn="1"/>
        </p:nvSpPr>
        <p:spPr>
          <a:xfrm>
            <a:off x="968329" y="5211156"/>
            <a:ext cx="5801926" cy="10618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©2018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the Crucial logo, </a:t>
            </a:r>
            <a:r>
              <a:rPr lang="en-US" sz="900" b="0" dirty="0" err="1">
                <a:solidFill>
                  <a:schemeClr val="bg1"/>
                </a:solidFill>
                <a:latin typeface="Arial" panose="020B0604020202020204" pitchFamily="34" charset="0"/>
                <a:ea typeface="Verdana" panose="020B0604030504040204" pitchFamily="34" charset="0"/>
                <a:cs typeface="Arial" panose="020B0604020202020204" pitchFamily="34" charset="0"/>
              </a:rPr>
              <a:t>Ballistix</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 the </a:t>
            </a:r>
            <a:r>
              <a:rPr lang="en-US" sz="900" b="0" dirty="0" err="1">
                <a:solidFill>
                  <a:schemeClr val="bg1"/>
                </a:solidFill>
                <a:latin typeface="Arial" panose="020B0604020202020204" pitchFamily="34" charset="0"/>
                <a:ea typeface="Verdana" panose="020B0604030504040204" pitchFamily="34" charset="0"/>
                <a:cs typeface="Arial" panose="020B0604020202020204" pitchFamily="34" charset="0"/>
              </a:rPr>
              <a:t>Ballistix</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 logo, The Memory and Storage Experts, and Built to Win are trademarks of Micron Technology, Inc.  All other trademarks are the property of their respective owners.</a:t>
            </a:r>
          </a:p>
        </p:txBody>
      </p:sp>
      <p:sp>
        <p:nvSpPr>
          <p:cNvPr id="9"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0"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3"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
        <p:nvSpPr>
          <p:cNvPr id="2" name="Date Placeholder 1"/>
          <p:cNvSpPr>
            <a:spLocks noGrp="1"/>
          </p:cNvSpPr>
          <p:nvPr>
            <p:ph type="dt" sz="half" idx="12"/>
          </p:nvPr>
        </p:nvSpPr>
        <p:spPr/>
        <p:txBody>
          <a:bodyPr/>
          <a:lstStyle/>
          <a:p>
            <a:fld id="{C9AA1E17-0D0A-4F25-BF38-BAACE58E556E}" type="datetime4">
              <a:rPr lang="en-US" smtClean="0"/>
              <a:t>February 8, 2018</a:t>
            </a:fld>
            <a:endParaRPr lang="en-US" dirty="0"/>
          </a:p>
        </p:txBody>
      </p:sp>
      <p:sp>
        <p:nvSpPr>
          <p:cNvPr id="3" name="Footer Placeholder 2"/>
          <p:cNvSpPr>
            <a:spLocks noGrp="1"/>
          </p:cNvSpPr>
          <p:nvPr>
            <p:ph type="ftr" sz="quarter" idx="13"/>
          </p:nvPr>
        </p:nvSpPr>
        <p:spPr/>
        <p:txBody>
          <a:bodyPr/>
          <a:lstStyle/>
          <a:p>
            <a:r>
              <a:rPr lang="en-US"/>
              <a:t>Micron Confidential</a:t>
            </a:r>
            <a:endParaRPr lang="en-US" dirty="0"/>
          </a:p>
        </p:txBody>
      </p:sp>
      <p:sp>
        <p:nvSpPr>
          <p:cNvPr id="4" name="Slide Number Placeholder 3"/>
          <p:cNvSpPr>
            <a:spLocks noGrp="1"/>
          </p:cNvSpPr>
          <p:nvPr>
            <p:ph type="sldNum" sz="quarter" idx="14"/>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827877704"/>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blank" preserve="1">
  <p:cSld name="Ballistix Closing">
    <p:bg>
      <p:bgPr>
        <a:solidFill>
          <a:srgbClr val="58595B"/>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748648" y="1755324"/>
            <a:ext cx="6694704" cy="3347353"/>
          </a:xfrm>
          <a:prstGeom prst="rect">
            <a:avLst/>
          </a:prstGeom>
        </p:spPr>
      </p:pic>
      <p:sp>
        <p:nvSpPr>
          <p:cNvPr id="2" name="Date Placeholder 1"/>
          <p:cNvSpPr>
            <a:spLocks noGrp="1"/>
          </p:cNvSpPr>
          <p:nvPr>
            <p:ph type="dt" sz="half" idx="10"/>
          </p:nvPr>
        </p:nvSpPr>
        <p:spPr/>
        <p:txBody>
          <a:bodyPr/>
          <a:lstStyle/>
          <a:p>
            <a:fld id="{C9AA1E17-0D0A-4F25-BF38-BAACE58E556E}" type="datetime4">
              <a:rPr lang="en-US" smtClean="0"/>
              <a:t>February 8, 2018</a:t>
            </a:fld>
            <a:endParaRPr lang="en-US" dirty="0"/>
          </a:p>
        </p:txBody>
      </p:sp>
      <p:sp>
        <p:nvSpPr>
          <p:cNvPr id="3" name="Footer Placeholder 2"/>
          <p:cNvSpPr>
            <a:spLocks noGrp="1"/>
          </p:cNvSpPr>
          <p:nvPr>
            <p:ph type="ftr" sz="quarter" idx="11"/>
          </p:nvPr>
        </p:nvSpPr>
        <p:spPr/>
        <p:txBody>
          <a:bodyPr/>
          <a:lstStyle/>
          <a:p>
            <a:r>
              <a:rPr lang="en-US"/>
              <a:t>Micron Confidential</a:t>
            </a:r>
            <a:endParaRPr lang="en-US" dirty="0"/>
          </a:p>
        </p:txBody>
      </p:sp>
      <p:sp>
        <p:nvSpPr>
          <p:cNvPr id="5" name="Slide Number Placeholder 4"/>
          <p:cNvSpPr>
            <a:spLocks noGrp="1"/>
          </p:cNvSpPr>
          <p:nvPr>
            <p:ph type="sldNum" sz="quarter" idx="12"/>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3377097482"/>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AF2D2701-F78D-4095-A39E-61DF3C4A4C04}" type="datetime4">
              <a:rPr lang="en-US" smtClean="0"/>
              <a:t>February 8, 2018</a:t>
            </a:fld>
            <a:endParaRPr lang="en-US"/>
          </a:p>
        </p:txBody>
      </p:sp>
      <p:sp>
        <p:nvSpPr>
          <p:cNvPr id="5" name="Footer Placeholder 4"/>
          <p:cNvSpPr>
            <a:spLocks noGrp="1"/>
          </p:cNvSpPr>
          <p:nvPr>
            <p:ph type="ftr" sz="quarter" idx="11"/>
          </p:nvPr>
        </p:nvSpPr>
        <p:spPr/>
        <p:txBody>
          <a:bodyPr/>
          <a:lstStyle/>
          <a:p>
            <a:r>
              <a:rPr lang="en-US"/>
              <a:t>Micron Confidential</a:t>
            </a:r>
          </a:p>
        </p:txBody>
      </p:sp>
      <p:sp>
        <p:nvSpPr>
          <p:cNvPr id="6" name="Slide Number Placeholder 5"/>
          <p:cNvSpPr>
            <a:spLocks noGrp="1"/>
          </p:cNvSpPr>
          <p:nvPr>
            <p:ph type="sldNum" sz="quarter" idx="12"/>
          </p:nvPr>
        </p:nvSpPr>
        <p:spPr/>
        <p:txBody>
          <a:bodyPr/>
          <a:lstStyle/>
          <a:p>
            <a:fld id="{B7E7695C-FCF1-4AA0-9B93-7941FED13DC4}" type="slidenum">
              <a:rPr lang="en-US" smtClean="0"/>
              <a:t>‹#›</a:t>
            </a:fld>
            <a:endParaRPr lang="en-US"/>
          </a:p>
        </p:txBody>
      </p:sp>
      <p:sp>
        <p:nvSpPr>
          <p:cNvPr id="8" name="Content Placeholder 2"/>
          <p:cNvSpPr>
            <a:spLocks noGrp="1"/>
          </p:cNvSpPr>
          <p:nvPr>
            <p:ph sz="half" idx="1"/>
          </p:nvPr>
        </p:nvSpPr>
        <p:spPr>
          <a:xfrm>
            <a:off x="838200" y="1447800"/>
            <a:ext cx="1051560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04776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with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EAA98F0A-2D28-4A84-9EAB-DBF27057C8F9}" type="datetime4">
              <a:rPr lang="en-US" smtClean="0"/>
              <a:t>February 8, 2018</a:t>
            </a:fld>
            <a:endParaRPr lang="en-US"/>
          </a:p>
        </p:txBody>
      </p:sp>
      <p:sp>
        <p:nvSpPr>
          <p:cNvPr id="5" name="Footer Placeholder 4"/>
          <p:cNvSpPr>
            <a:spLocks noGrp="1"/>
          </p:cNvSpPr>
          <p:nvPr>
            <p:ph type="ftr" sz="quarter" idx="11"/>
          </p:nvPr>
        </p:nvSpPr>
        <p:spPr/>
        <p:txBody>
          <a:bodyPr/>
          <a:lstStyle/>
          <a:p>
            <a:r>
              <a:rPr lang="en-US"/>
              <a:t>Micron Confidential</a:t>
            </a:r>
          </a:p>
        </p:txBody>
      </p:sp>
      <p:sp>
        <p:nvSpPr>
          <p:cNvPr id="6" name="Slide Number Placeholder 5"/>
          <p:cNvSpPr>
            <a:spLocks noGrp="1"/>
          </p:cNvSpPr>
          <p:nvPr>
            <p:ph type="sldNum" sz="quarter" idx="12"/>
          </p:nvPr>
        </p:nvSpPr>
        <p:spPr/>
        <p:txBody>
          <a:bodyPr/>
          <a:lstStyle/>
          <a:p>
            <a:fld id="{B7E7695C-FCF1-4AA0-9B93-7941FED13DC4}" type="slidenum">
              <a:rPr lang="en-US" smtClean="0"/>
              <a:t>‹#›</a:t>
            </a:fld>
            <a:endParaRPr lang="en-US"/>
          </a:p>
        </p:txBody>
      </p:sp>
      <p:sp>
        <p:nvSpPr>
          <p:cNvPr id="7" name="Text Placeholder 8"/>
          <p:cNvSpPr>
            <a:spLocks noGrp="1"/>
          </p:cNvSpPr>
          <p:nvPr>
            <p:ph type="body" sz="quarter" idx="13"/>
          </p:nvPr>
        </p:nvSpPr>
        <p:spPr>
          <a:xfrm>
            <a:off x="838200" y="850504"/>
            <a:ext cx="10515600" cy="361950"/>
          </a:xfrm>
          <a:noFill/>
        </p:spPr>
        <p:txBody>
          <a:bodyPr anchor="ctr">
            <a:noAutofit/>
          </a:bodyPr>
          <a:lstStyle>
            <a:lvl1pPr marL="0" indent="0" algn="l">
              <a:buNone/>
              <a:defRPr sz="2000">
                <a:solidFill>
                  <a:srgbClr val="58595B"/>
                </a:solidFill>
              </a:defRPr>
            </a:lvl1pPr>
          </a:lstStyle>
          <a:p>
            <a:pPr lvl="0"/>
            <a:r>
              <a:rPr lang="en-US"/>
              <a:t>Edit Master text styles</a:t>
            </a:r>
          </a:p>
        </p:txBody>
      </p:sp>
      <p:sp>
        <p:nvSpPr>
          <p:cNvPr id="9" name="Content Placeholder 2"/>
          <p:cNvSpPr>
            <a:spLocks noGrp="1"/>
          </p:cNvSpPr>
          <p:nvPr>
            <p:ph sz="half" idx="1"/>
          </p:nvPr>
        </p:nvSpPr>
        <p:spPr>
          <a:xfrm>
            <a:off x="838200" y="1628775"/>
            <a:ext cx="10515600" cy="45481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05600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Transition Blu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Autofit/>
          </a:bodyPr>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1850" y="4503202"/>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04410" y="6470556"/>
            <a:ext cx="914400" cy="248898"/>
          </a:xfrm>
          <a:prstGeom prst="rect">
            <a:avLst/>
          </a:prstGeom>
        </p:spPr>
      </p:pic>
      <p:sp>
        <p:nvSpPr>
          <p:cNvPr id="4" name="Date Placeholder 3"/>
          <p:cNvSpPr>
            <a:spLocks noGrp="1"/>
          </p:cNvSpPr>
          <p:nvPr>
            <p:ph type="dt" sz="half" idx="10"/>
          </p:nvPr>
        </p:nvSpPr>
        <p:spPr/>
        <p:txBody>
          <a:bodyPr/>
          <a:lstStyle>
            <a:lvl1pPr>
              <a:defRPr>
                <a:solidFill>
                  <a:schemeClr val="bg1"/>
                </a:solidFill>
              </a:defRPr>
            </a:lvl1pPr>
          </a:lstStyle>
          <a:p>
            <a:fld id="{FD5BF9B1-2CD5-4E0A-A036-F8A386770A6F}" type="datetime4">
              <a:rPr lang="en-US" smtClean="0"/>
              <a:t>February 8, 2018</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r>
              <a:rPr lang="en-US"/>
              <a:t>Micron Confidential</a:t>
            </a:r>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540513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ransition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Autofit/>
          </a:bodyPr>
          <a:lstStyle>
            <a:lvl1pPr>
              <a:defRPr sz="6000">
                <a:solidFill>
                  <a:srgbClr val="0077C8"/>
                </a:solidFill>
              </a:defRPr>
            </a:lvl1pPr>
          </a:lstStyle>
          <a:p>
            <a:r>
              <a:rPr lang="en-US"/>
              <a:t>Click to edit Master title style</a:t>
            </a:r>
            <a:endParaRPr lang="en-US" dirty="0"/>
          </a:p>
        </p:txBody>
      </p:sp>
      <p:sp>
        <p:nvSpPr>
          <p:cNvPr id="4" name="Text Placeholder 2"/>
          <p:cNvSpPr>
            <a:spLocks noGrp="1"/>
          </p:cNvSpPr>
          <p:nvPr>
            <p:ph type="body" idx="1"/>
          </p:nvPr>
        </p:nvSpPr>
        <p:spPr>
          <a:xfrm>
            <a:off x="831850" y="4503202"/>
            <a:ext cx="10515600" cy="1500187"/>
          </a:xfrm>
        </p:spPr>
        <p:txBody>
          <a:bodyPr/>
          <a:lstStyle>
            <a:lvl1pPr marL="0" indent="0">
              <a:buNone/>
              <a:defRPr sz="2400">
                <a:solidFill>
                  <a:srgbClr val="58595B"/>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3" name="Date Placeholder 2"/>
          <p:cNvSpPr>
            <a:spLocks noGrp="1"/>
          </p:cNvSpPr>
          <p:nvPr>
            <p:ph type="dt" sz="half" idx="10"/>
          </p:nvPr>
        </p:nvSpPr>
        <p:spPr/>
        <p:txBody>
          <a:bodyPr/>
          <a:lstStyle/>
          <a:p>
            <a:fld id="{591E8161-C7D8-4E89-83CF-1400BBFEB4E3}" type="datetime4">
              <a:rPr lang="en-US" smtClean="0"/>
              <a:t>February 8, 2018</a:t>
            </a:fld>
            <a:endParaRPr lang="en-US" dirty="0"/>
          </a:p>
        </p:txBody>
      </p:sp>
      <p:sp>
        <p:nvSpPr>
          <p:cNvPr id="5" name="Footer Placeholder 4"/>
          <p:cNvSpPr>
            <a:spLocks noGrp="1"/>
          </p:cNvSpPr>
          <p:nvPr>
            <p:ph type="ftr" sz="quarter" idx="11"/>
          </p:nvPr>
        </p:nvSpPr>
        <p:spPr/>
        <p:txBody>
          <a:bodyPr/>
          <a:lstStyle/>
          <a:p>
            <a:r>
              <a:rPr lang="en-US"/>
              <a:t>Micron Confidential</a:t>
            </a:r>
            <a:endParaRPr lang="en-US" dirty="0"/>
          </a:p>
        </p:txBody>
      </p:sp>
      <p:sp>
        <p:nvSpPr>
          <p:cNvPr id="6" name="Slide Number Placeholder 5"/>
          <p:cNvSpPr>
            <a:spLocks noGrp="1"/>
          </p:cNvSpPr>
          <p:nvPr>
            <p:ph type="sldNum" sz="quarter" idx="12"/>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40329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2 Vertical Image with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362701" y="276224"/>
            <a:ext cx="5553074" cy="3071813"/>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5" name="Picture Placeholder 4"/>
          <p:cNvSpPr>
            <a:spLocks noGrp="1"/>
          </p:cNvSpPr>
          <p:nvPr>
            <p:ph type="pic" sz="quarter" idx="10" hasCustomPrompt="1"/>
          </p:nvPr>
        </p:nvSpPr>
        <p:spPr>
          <a:xfrm>
            <a:off x="-1" y="0"/>
            <a:ext cx="6096001" cy="6858000"/>
          </a:xfrm>
        </p:spPr>
        <p:txBody>
          <a:bodyPr/>
          <a:lstStyle>
            <a:lvl1pPr marL="0" indent="0">
              <a:buNone/>
              <a:defRPr>
                <a:solidFill>
                  <a:schemeClr val="bg1"/>
                </a:solidFill>
              </a:defRPr>
            </a:lvl1pPr>
          </a:lstStyle>
          <a:p>
            <a:r>
              <a:rPr lang="en-US" dirty="0"/>
              <a:t>Image</a:t>
            </a:r>
          </a:p>
        </p:txBody>
      </p:sp>
      <p:sp>
        <p:nvSpPr>
          <p:cNvPr id="8" name="Text Placeholder 4"/>
          <p:cNvSpPr>
            <a:spLocks noGrp="1"/>
          </p:cNvSpPr>
          <p:nvPr>
            <p:ph type="body" sz="quarter" idx="11"/>
          </p:nvPr>
        </p:nvSpPr>
        <p:spPr>
          <a:xfrm>
            <a:off x="6362701" y="3429000"/>
            <a:ext cx="5553073" cy="2940269"/>
          </a:xfrm>
        </p:spPr>
        <p:txBody>
          <a:bodyP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Date Placeholder 2"/>
          <p:cNvSpPr>
            <a:spLocks noGrp="1"/>
          </p:cNvSpPr>
          <p:nvPr>
            <p:ph type="dt" sz="half" idx="12"/>
          </p:nvPr>
        </p:nvSpPr>
        <p:spPr>
          <a:xfrm>
            <a:off x="6363543" y="6412007"/>
            <a:ext cx="1710155" cy="365125"/>
          </a:xfrm>
        </p:spPr>
        <p:txBody>
          <a:bodyPr/>
          <a:lstStyle>
            <a:lvl1pPr algn="l">
              <a:defRPr/>
            </a:lvl1pPr>
          </a:lstStyle>
          <a:p>
            <a:fld id="{4FB25FF7-E416-4516-BA11-FC11BBA2AED8}" type="datetime4">
              <a:rPr lang="en-US" smtClean="0"/>
              <a:t>February 8, 2018</a:t>
            </a:fld>
            <a:endParaRPr lang="en-US" dirty="0"/>
          </a:p>
        </p:txBody>
      </p:sp>
      <p:sp>
        <p:nvSpPr>
          <p:cNvPr id="4" name="Footer Placeholder 3"/>
          <p:cNvSpPr>
            <a:spLocks noGrp="1"/>
          </p:cNvSpPr>
          <p:nvPr>
            <p:ph type="ftr" sz="quarter" idx="13"/>
          </p:nvPr>
        </p:nvSpPr>
        <p:spPr/>
        <p:txBody>
          <a:bodyPr/>
          <a:lstStyle/>
          <a:p>
            <a:r>
              <a:rPr lang="en-US"/>
              <a:t>Micron Confidential</a:t>
            </a:r>
            <a:endParaRPr lang="en-US" dirty="0"/>
          </a:p>
        </p:txBody>
      </p:sp>
      <p:sp>
        <p:nvSpPr>
          <p:cNvPr id="6" name="Slide Number Placeholder 5"/>
          <p:cNvSpPr>
            <a:spLocks noGrp="1"/>
          </p:cNvSpPr>
          <p:nvPr>
            <p:ph type="sldNum" sz="quarter" idx="14"/>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314106021"/>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3 Image with White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435365" y="378371"/>
            <a:ext cx="7480409" cy="2694901"/>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4435365" y="3142593"/>
            <a:ext cx="7480409" cy="3258206"/>
          </a:xfrm>
        </p:spPr>
        <p:txBody>
          <a:bodyPr anchor="t"/>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4"/>
          <p:cNvSpPr>
            <a:spLocks noGrp="1"/>
          </p:cNvSpPr>
          <p:nvPr>
            <p:ph type="pic" sz="quarter" idx="10" hasCustomPrompt="1"/>
          </p:nvPr>
        </p:nvSpPr>
        <p:spPr>
          <a:xfrm>
            <a:off x="0" y="0"/>
            <a:ext cx="4145280" cy="6858000"/>
          </a:xfrm>
        </p:spPr>
        <p:txBody>
          <a:bodyPr/>
          <a:lstStyle>
            <a:lvl1pPr marL="0" indent="0">
              <a:buNone/>
              <a:defRPr>
                <a:solidFill>
                  <a:schemeClr val="bg1"/>
                </a:solidFill>
              </a:defRPr>
            </a:lvl1pPr>
          </a:lstStyle>
          <a:p>
            <a:r>
              <a:rPr lang="en-US" dirty="0"/>
              <a:t>Image</a:t>
            </a:r>
          </a:p>
        </p:txBody>
      </p:sp>
      <p:sp>
        <p:nvSpPr>
          <p:cNvPr id="4" name="Date Placeholder 3"/>
          <p:cNvSpPr>
            <a:spLocks noGrp="1"/>
          </p:cNvSpPr>
          <p:nvPr>
            <p:ph type="dt" sz="half" idx="13"/>
          </p:nvPr>
        </p:nvSpPr>
        <p:spPr>
          <a:xfrm>
            <a:off x="4427734" y="6412007"/>
            <a:ext cx="1710155" cy="365125"/>
          </a:xfrm>
        </p:spPr>
        <p:txBody>
          <a:bodyPr/>
          <a:lstStyle>
            <a:lvl1pPr algn="l">
              <a:defRPr/>
            </a:lvl1pPr>
          </a:lstStyle>
          <a:p>
            <a:fld id="{AB354393-6454-4F53-97F9-CCABD1DCDDD4}" type="datetime4">
              <a:rPr lang="en-US" smtClean="0"/>
              <a:t>February 8, 2018</a:t>
            </a:fld>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9" name="Slide Number Placeholder 8"/>
          <p:cNvSpPr>
            <a:spLocks noGrp="1"/>
          </p:cNvSpPr>
          <p:nvPr>
            <p:ph type="sldNum" sz="quarter" idx="15"/>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3388554700"/>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3 Gray with Content">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4059936" cy="6858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435365" y="378371"/>
            <a:ext cx="7480409" cy="2694901"/>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4435365" y="3142593"/>
            <a:ext cx="7480409" cy="3258206"/>
          </a:xfrm>
        </p:spPr>
        <p:txBody>
          <a:bodyPr anchor="t"/>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3"/>
          </p:nvPr>
        </p:nvSpPr>
        <p:spPr>
          <a:xfrm>
            <a:off x="4427733" y="6412007"/>
            <a:ext cx="1710155" cy="365125"/>
          </a:xfrm>
        </p:spPr>
        <p:txBody>
          <a:bodyPr/>
          <a:lstStyle>
            <a:lvl1pPr algn="l">
              <a:defRPr/>
            </a:lvl1pPr>
          </a:lstStyle>
          <a:p>
            <a:fld id="{455A8A2E-26C9-48CC-BB2E-E40BB5F1017D}" type="datetime4">
              <a:rPr lang="en-US" smtClean="0"/>
              <a:t>February 8, 2018</a:t>
            </a:fld>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8" name="Slide Number Placeholder 7"/>
          <p:cNvSpPr>
            <a:spLocks noGrp="1"/>
          </p:cNvSpPr>
          <p:nvPr>
            <p:ph type="sldNum" sz="quarter" idx="15"/>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032325631"/>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theme" Target="../theme/theme2.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628788"/>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244858" y="6412007"/>
            <a:ext cx="1710155" cy="365125"/>
          </a:xfrm>
          <a:prstGeom prst="rect">
            <a:avLst/>
          </a:prstGeom>
        </p:spPr>
        <p:txBody>
          <a:bodyPr vert="horz" lIns="91440" tIns="45720" rIns="91440" bIns="45720" rtlCol="0" anchor="ctr"/>
          <a:lstStyle>
            <a:lvl1pPr algn="ctr">
              <a:defRPr sz="900">
                <a:solidFill>
                  <a:srgbClr val="58595B"/>
                </a:solidFill>
                <a:latin typeface="Arial" panose="020B0604020202020204" pitchFamily="34" charset="0"/>
                <a:cs typeface="Arial" panose="020B0604020202020204" pitchFamily="34" charset="0"/>
              </a:defRPr>
            </a:lvl1pPr>
          </a:lstStyle>
          <a:p>
            <a:fld id="{0CFB5DD6-B5A9-42D8-8E78-3203A252046E}" type="datetime4">
              <a:rPr lang="en-US" smtClean="0"/>
              <a:t>February 8, 2018</a:t>
            </a:fld>
            <a:endParaRPr lang="en-US" dirty="0"/>
          </a:p>
        </p:txBody>
      </p:sp>
      <p:sp>
        <p:nvSpPr>
          <p:cNvPr id="5" name="Footer Placeholder 4"/>
          <p:cNvSpPr>
            <a:spLocks noGrp="1"/>
          </p:cNvSpPr>
          <p:nvPr>
            <p:ph type="ftr" sz="quarter" idx="3"/>
          </p:nvPr>
        </p:nvSpPr>
        <p:spPr>
          <a:xfrm>
            <a:off x="838199" y="6412006"/>
            <a:ext cx="1387415" cy="365125"/>
          </a:xfrm>
          <a:prstGeom prst="rect">
            <a:avLst/>
          </a:prstGeom>
        </p:spPr>
        <p:txBody>
          <a:bodyPr vert="horz" lIns="91440" tIns="45720" rIns="91440" bIns="45720" rtlCol="0" anchor="ctr"/>
          <a:lstStyle>
            <a:lvl1pPr algn="l">
              <a:defRPr sz="900">
                <a:solidFill>
                  <a:srgbClr val="58595B"/>
                </a:solidFill>
                <a:latin typeface="Arial" panose="020B0604020202020204" pitchFamily="34" charset="0"/>
                <a:cs typeface="Arial" panose="020B0604020202020204" pitchFamily="34" charset="0"/>
              </a:defRPr>
            </a:lvl1pPr>
          </a:lstStyle>
          <a:p>
            <a:r>
              <a:rPr lang="en-US" dirty="0"/>
              <a:t>Micron Confidential</a:t>
            </a:r>
          </a:p>
        </p:txBody>
      </p:sp>
      <p:sp>
        <p:nvSpPr>
          <p:cNvPr id="6" name="Slide Number Placeholder 5"/>
          <p:cNvSpPr>
            <a:spLocks noGrp="1"/>
          </p:cNvSpPr>
          <p:nvPr>
            <p:ph type="sldNum" sz="quarter" idx="4"/>
          </p:nvPr>
        </p:nvSpPr>
        <p:spPr>
          <a:xfrm>
            <a:off x="1" y="6412007"/>
            <a:ext cx="838198" cy="365125"/>
          </a:xfrm>
          <a:prstGeom prst="rect">
            <a:avLst/>
          </a:prstGeom>
        </p:spPr>
        <p:txBody>
          <a:bodyPr vert="horz" lIns="91440" tIns="45720" rIns="91440" bIns="45720" rtlCol="0" anchor="ctr"/>
          <a:lstStyle>
            <a:lvl1pPr algn="ctr">
              <a:defRPr sz="1100" b="1">
                <a:solidFill>
                  <a:srgbClr val="58595B"/>
                </a:solidFill>
                <a:latin typeface="Arial" panose="020B0604020202020204" pitchFamily="34" charset="0"/>
                <a:cs typeface="Arial" panose="020B0604020202020204" pitchFamily="34" charset="0"/>
              </a:defRPr>
            </a:lvl1pPr>
          </a:lstStyle>
          <a:p>
            <a:fld id="{B7E7695C-FCF1-4AA0-9B93-7941FED13DC4}" type="slidenum">
              <a:rPr lang="en-US" smtClean="0"/>
              <a:pPr/>
              <a:t>‹#›</a:t>
            </a:fld>
            <a:endParaRPr lang="en-US" dirty="0"/>
          </a:p>
        </p:txBody>
      </p:sp>
      <p:pic>
        <p:nvPicPr>
          <p:cNvPr id="8" name="Picture 7"/>
          <p:cNvPicPr>
            <a:picLocks noChangeAspect="1"/>
          </p:cNvPicPr>
          <p:nvPr userDrawn="1"/>
        </p:nvPicPr>
        <p:blipFill>
          <a:blip r:embed="rId24">
            <a:extLst>
              <a:ext uri="{28A0092B-C50C-407E-A947-70E740481C1C}">
                <a14:useLocalDpi xmlns:a14="http://schemas.microsoft.com/office/drawing/2010/main" val="0"/>
              </a:ext>
            </a:extLst>
          </a:blip>
          <a:stretch>
            <a:fillRect/>
          </a:stretch>
        </p:blipFill>
        <p:spPr>
          <a:xfrm>
            <a:off x="10904472" y="6470076"/>
            <a:ext cx="914400" cy="248898"/>
          </a:xfrm>
          <a:prstGeom prst="rect">
            <a:avLst/>
          </a:prstGeom>
        </p:spPr>
      </p:pic>
    </p:spTree>
    <p:extLst>
      <p:ext uri="{BB962C8B-B14F-4D97-AF65-F5344CB8AC3E}">
        <p14:creationId xmlns:p14="http://schemas.microsoft.com/office/powerpoint/2010/main" val="260006165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73" r:id="rId4"/>
    <p:sldLayoutId id="2147483651" r:id="rId5"/>
    <p:sldLayoutId id="2147483661" r:id="rId6"/>
    <p:sldLayoutId id="2147483662" r:id="rId7"/>
    <p:sldLayoutId id="2147483701" r:id="rId8"/>
    <p:sldLayoutId id="2147483698" r:id="rId9"/>
    <p:sldLayoutId id="2147483692" r:id="rId10"/>
    <p:sldLayoutId id="2147483693" r:id="rId11"/>
    <p:sldLayoutId id="2147483695" r:id="rId12"/>
    <p:sldLayoutId id="2147483696" r:id="rId13"/>
    <p:sldLayoutId id="2147483672" r:id="rId14"/>
    <p:sldLayoutId id="2147483652" r:id="rId15"/>
    <p:sldLayoutId id="2147483668" r:id="rId16"/>
    <p:sldLayoutId id="2147483671" r:id="rId17"/>
    <p:sldLayoutId id="2147483654" r:id="rId18"/>
    <p:sldLayoutId id="2147483675" r:id="rId19"/>
    <p:sldLayoutId id="2147483655" r:id="rId20"/>
    <p:sldLayoutId id="2147483674" r:id="rId21"/>
    <p:sldLayoutId id="2147483700" r:id="rId22"/>
  </p:sldLayoutIdLst>
  <p:hf hdr="0" dt="0"/>
  <p:txStyles>
    <p:titleStyle>
      <a:lvl1pPr algn="l" defTabSz="914400" rtl="0" eaLnBrk="1" latinLnBrk="0" hangingPunct="1">
        <a:lnSpc>
          <a:spcPct val="90000"/>
        </a:lnSpc>
        <a:spcBef>
          <a:spcPct val="0"/>
        </a:spcBef>
        <a:buNone/>
        <a:defRPr sz="3200" b="1" kern="1200" spc="-150">
          <a:solidFill>
            <a:srgbClr val="58595B"/>
          </a:solidFill>
          <a:latin typeface="+mj-lt"/>
          <a:ea typeface="+mj-ea"/>
          <a:cs typeface="+mj-cs"/>
        </a:defRPr>
      </a:lvl1pPr>
    </p:titleStyle>
    <p:bodyStyle>
      <a:lvl1pPr marL="274320" indent="-274320" algn="l" defTabSz="914400" rtl="0" eaLnBrk="1" latinLnBrk="0" hangingPunct="1">
        <a:lnSpc>
          <a:spcPct val="90000"/>
        </a:lnSpc>
        <a:spcBef>
          <a:spcPts val="1000"/>
        </a:spcBef>
        <a:buClr>
          <a:srgbClr val="0077C8"/>
        </a:buClr>
        <a:buFont typeface="Wingdings" panose="05000000000000000000" pitchFamily="2" charset="2"/>
        <a:buChar char="§"/>
        <a:defRPr sz="2400" kern="1200">
          <a:solidFill>
            <a:srgbClr val="58595B"/>
          </a:solidFill>
          <a:latin typeface="+mn-lt"/>
          <a:ea typeface="+mn-ea"/>
          <a:cs typeface="+mn-cs"/>
        </a:defRPr>
      </a:lvl1pPr>
      <a:lvl2pPr marL="685800" indent="-274320" algn="l" defTabSz="914400" rtl="0" eaLnBrk="1" latinLnBrk="0" hangingPunct="1">
        <a:lnSpc>
          <a:spcPct val="90000"/>
        </a:lnSpc>
        <a:spcBef>
          <a:spcPts val="500"/>
        </a:spcBef>
        <a:buClr>
          <a:srgbClr val="0077C8"/>
        </a:buClr>
        <a:buFont typeface="Arial" panose="020B0604020202020204" pitchFamily="34" charset="0"/>
        <a:buChar char="−"/>
        <a:defRPr sz="2000" kern="1200">
          <a:solidFill>
            <a:srgbClr val="58595B"/>
          </a:solidFill>
          <a:latin typeface="+mn-lt"/>
          <a:ea typeface="+mn-ea"/>
          <a:cs typeface="+mn-cs"/>
        </a:defRPr>
      </a:lvl2pPr>
      <a:lvl3pPr marL="1143000" indent="-274320" algn="l" defTabSz="914400" rtl="0" eaLnBrk="1" latinLnBrk="0" hangingPunct="1">
        <a:lnSpc>
          <a:spcPct val="90000"/>
        </a:lnSpc>
        <a:spcBef>
          <a:spcPts val="500"/>
        </a:spcBef>
        <a:buClr>
          <a:srgbClr val="0077C8"/>
        </a:buClr>
        <a:buFont typeface="Wingdings" panose="05000000000000000000" pitchFamily="2" charset="2"/>
        <a:buChar char="§"/>
        <a:defRPr sz="1800" kern="1200">
          <a:solidFill>
            <a:srgbClr val="58595B"/>
          </a:solidFill>
          <a:latin typeface="+mn-lt"/>
          <a:ea typeface="+mn-ea"/>
          <a:cs typeface="+mn-cs"/>
        </a:defRPr>
      </a:lvl3pPr>
      <a:lvl4pPr marL="1600200" indent="-274320" algn="l" defTabSz="914400" rtl="0" eaLnBrk="1" latinLnBrk="0" hangingPunct="1">
        <a:lnSpc>
          <a:spcPct val="90000"/>
        </a:lnSpc>
        <a:spcBef>
          <a:spcPts val="500"/>
        </a:spcBef>
        <a:buClr>
          <a:srgbClr val="0077C8"/>
        </a:buClr>
        <a:buFont typeface="Arial" panose="020B0604020202020204" pitchFamily="34" charset="0"/>
        <a:buChar char="−"/>
        <a:defRPr sz="1600" kern="1200">
          <a:solidFill>
            <a:srgbClr val="58595B"/>
          </a:solidFill>
          <a:latin typeface="+mn-lt"/>
          <a:ea typeface="+mn-ea"/>
          <a:cs typeface="+mn-cs"/>
        </a:defRPr>
      </a:lvl4pPr>
      <a:lvl5pPr marL="2057400" indent="-274320" algn="l" defTabSz="914400" rtl="0" eaLnBrk="1" latinLnBrk="0" hangingPunct="1">
        <a:lnSpc>
          <a:spcPct val="90000"/>
        </a:lnSpc>
        <a:spcBef>
          <a:spcPts val="500"/>
        </a:spcBef>
        <a:buClr>
          <a:srgbClr val="0077C8"/>
        </a:buClr>
        <a:buFont typeface="Wingdings" panose="05000000000000000000" pitchFamily="2" charset="2"/>
        <a:buChar char="§"/>
        <a:defRPr sz="1400" kern="1200">
          <a:solidFill>
            <a:srgbClr val="58595B"/>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628788"/>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Date Placeholder 3"/>
          <p:cNvSpPr>
            <a:spLocks noGrp="1"/>
          </p:cNvSpPr>
          <p:nvPr>
            <p:ph type="dt" sz="half" idx="2"/>
          </p:nvPr>
        </p:nvSpPr>
        <p:spPr>
          <a:xfrm>
            <a:off x="5244858" y="6412007"/>
            <a:ext cx="1710155" cy="365125"/>
          </a:xfrm>
          <a:prstGeom prst="rect">
            <a:avLst/>
          </a:prstGeom>
        </p:spPr>
        <p:txBody>
          <a:bodyPr vert="horz" lIns="91440" tIns="45720" rIns="91440" bIns="45720" rtlCol="0" anchor="ctr"/>
          <a:lstStyle>
            <a:lvl1pPr algn="ctr">
              <a:defRPr sz="900">
                <a:solidFill>
                  <a:srgbClr val="58595B"/>
                </a:solidFill>
                <a:latin typeface="Arial" panose="020B0604020202020204" pitchFamily="34" charset="0"/>
                <a:cs typeface="Arial" panose="020B0604020202020204" pitchFamily="34" charset="0"/>
              </a:defRPr>
            </a:lvl1pPr>
          </a:lstStyle>
          <a:p>
            <a:fld id="{C9AA1E17-0D0A-4F25-BF38-BAACE58E556E}" type="datetime4">
              <a:rPr lang="en-US" smtClean="0"/>
              <a:t>February 8, 2018</a:t>
            </a:fld>
            <a:endParaRPr lang="en-US" dirty="0"/>
          </a:p>
        </p:txBody>
      </p:sp>
      <p:sp>
        <p:nvSpPr>
          <p:cNvPr id="13" name="Footer Placeholder 4"/>
          <p:cNvSpPr>
            <a:spLocks noGrp="1"/>
          </p:cNvSpPr>
          <p:nvPr>
            <p:ph type="ftr" sz="quarter" idx="3"/>
          </p:nvPr>
        </p:nvSpPr>
        <p:spPr>
          <a:xfrm>
            <a:off x="838199" y="6412006"/>
            <a:ext cx="1387415" cy="365125"/>
          </a:xfrm>
          <a:prstGeom prst="rect">
            <a:avLst/>
          </a:prstGeom>
        </p:spPr>
        <p:txBody>
          <a:bodyPr vert="horz" lIns="91440" tIns="45720" rIns="91440" bIns="45720" rtlCol="0" anchor="ctr"/>
          <a:lstStyle>
            <a:lvl1pPr algn="l">
              <a:defRPr sz="900">
                <a:solidFill>
                  <a:srgbClr val="58595B"/>
                </a:solidFill>
                <a:latin typeface="Arial" panose="020B0604020202020204" pitchFamily="34" charset="0"/>
                <a:cs typeface="Arial" panose="020B0604020202020204" pitchFamily="34" charset="0"/>
              </a:defRPr>
            </a:lvl1pPr>
          </a:lstStyle>
          <a:p>
            <a:r>
              <a:rPr lang="en-US" dirty="0"/>
              <a:t>Micron Confidential</a:t>
            </a:r>
          </a:p>
        </p:txBody>
      </p:sp>
      <p:sp>
        <p:nvSpPr>
          <p:cNvPr id="14" name="Slide Number Placeholder 5"/>
          <p:cNvSpPr>
            <a:spLocks noGrp="1"/>
          </p:cNvSpPr>
          <p:nvPr>
            <p:ph type="sldNum" sz="quarter" idx="4"/>
          </p:nvPr>
        </p:nvSpPr>
        <p:spPr>
          <a:xfrm>
            <a:off x="1" y="6412007"/>
            <a:ext cx="838198" cy="365125"/>
          </a:xfrm>
          <a:prstGeom prst="rect">
            <a:avLst/>
          </a:prstGeom>
        </p:spPr>
        <p:txBody>
          <a:bodyPr vert="horz" lIns="91440" tIns="45720" rIns="91440" bIns="45720" rtlCol="0" anchor="ctr"/>
          <a:lstStyle>
            <a:lvl1pPr algn="ctr">
              <a:defRPr sz="1100" b="1">
                <a:solidFill>
                  <a:srgbClr val="58595B"/>
                </a:solidFill>
                <a:latin typeface="Arial" panose="020B0604020202020204" pitchFamily="34" charset="0"/>
                <a:cs typeface="Arial" panose="020B0604020202020204" pitchFamily="34" charset="0"/>
              </a:defRPr>
            </a:lvl1pPr>
          </a:lstStyle>
          <a:p>
            <a:fld id="{B7E7695C-FCF1-4AA0-9B93-7941FED13DC4}" type="slidenum">
              <a:rPr lang="en-US" smtClean="0"/>
              <a:pPr/>
              <a:t>‹#›</a:t>
            </a:fld>
            <a:endParaRPr lang="en-US" dirty="0"/>
          </a:p>
        </p:txBody>
      </p:sp>
      <p:pic>
        <p:nvPicPr>
          <p:cNvPr id="8" name="Picture 7"/>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10904472" y="6470076"/>
            <a:ext cx="914400" cy="248898"/>
          </a:xfrm>
          <a:prstGeom prst="rect">
            <a:avLst/>
          </a:prstGeom>
        </p:spPr>
      </p:pic>
    </p:spTree>
    <p:extLst>
      <p:ext uri="{BB962C8B-B14F-4D97-AF65-F5344CB8AC3E}">
        <p14:creationId xmlns:p14="http://schemas.microsoft.com/office/powerpoint/2010/main" val="1269711580"/>
      </p:ext>
    </p:extLst>
  </p:cSld>
  <p:clrMap bg1="lt1" tx1="dk1" bg2="lt2" tx2="dk2" accent1="accent1" accent2="accent2" accent3="accent3" accent4="accent4" accent5="accent5" accent6="accent6" hlink="hlink" folHlink="folHlink"/>
  <p:sldLayoutIdLst>
    <p:sldLayoutId id="2147483678" r:id="rId1"/>
    <p:sldLayoutId id="2147483680" r:id="rId2"/>
    <p:sldLayoutId id="2147483687" r:id="rId3"/>
    <p:sldLayoutId id="2147483681" r:id="rId4"/>
    <p:sldLayoutId id="2147483683" r:id="rId5"/>
    <p:sldLayoutId id="2147483688" r:id="rId6"/>
  </p:sldLayoutIdLst>
  <p:hf hdr="0" dt="0"/>
  <p:txStyles>
    <p:titleStyle>
      <a:lvl1pPr algn="l" defTabSz="914400" rtl="0" eaLnBrk="1" latinLnBrk="0" hangingPunct="1">
        <a:lnSpc>
          <a:spcPct val="90000"/>
        </a:lnSpc>
        <a:spcBef>
          <a:spcPct val="0"/>
        </a:spcBef>
        <a:buNone/>
        <a:defRPr sz="3200" b="1" kern="1200" spc="-150">
          <a:solidFill>
            <a:srgbClr val="58595B"/>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0077C8"/>
        </a:buClr>
        <a:buFont typeface="Wingdings" panose="05000000000000000000" pitchFamily="2" charset="2"/>
        <a:buChar char="§"/>
        <a:defRPr sz="2400" kern="1200">
          <a:solidFill>
            <a:srgbClr val="58595B"/>
          </a:solidFill>
          <a:latin typeface="+mn-lt"/>
          <a:ea typeface="+mn-ea"/>
          <a:cs typeface="+mn-cs"/>
        </a:defRPr>
      </a:lvl1pPr>
      <a:lvl2pPr marL="685800" indent="-228600" algn="l" defTabSz="914400" rtl="0" eaLnBrk="1" latinLnBrk="0" hangingPunct="1">
        <a:lnSpc>
          <a:spcPct val="90000"/>
        </a:lnSpc>
        <a:spcBef>
          <a:spcPts val="500"/>
        </a:spcBef>
        <a:buClr>
          <a:srgbClr val="0077C8"/>
        </a:buClr>
        <a:buFont typeface="Arial" panose="020B0604020202020204" pitchFamily="34" charset="0"/>
        <a:buChar char="−"/>
        <a:defRPr sz="2000" kern="1200">
          <a:solidFill>
            <a:srgbClr val="58595B"/>
          </a:solidFill>
          <a:latin typeface="+mn-lt"/>
          <a:ea typeface="+mn-ea"/>
          <a:cs typeface="+mn-cs"/>
        </a:defRPr>
      </a:lvl2pPr>
      <a:lvl3pPr marL="1143000" indent="-228600" algn="l" defTabSz="914400" rtl="0" eaLnBrk="1" latinLnBrk="0" hangingPunct="1">
        <a:lnSpc>
          <a:spcPct val="90000"/>
        </a:lnSpc>
        <a:spcBef>
          <a:spcPts val="500"/>
        </a:spcBef>
        <a:buClr>
          <a:srgbClr val="0077C8"/>
        </a:buClr>
        <a:buFont typeface="Wingdings" panose="05000000000000000000" pitchFamily="2" charset="2"/>
        <a:buChar char="§"/>
        <a:defRPr sz="1800" kern="1200">
          <a:solidFill>
            <a:srgbClr val="58595B"/>
          </a:solidFill>
          <a:latin typeface="+mn-lt"/>
          <a:ea typeface="+mn-ea"/>
          <a:cs typeface="+mn-cs"/>
        </a:defRPr>
      </a:lvl3pPr>
      <a:lvl4pPr marL="1600200" indent="-228600" algn="l" defTabSz="914400" rtl="0" eaLnBrk="1" latinLnBrk="0" hangingPunct="1">
        <a:lnSpc>
          <a:spcPct val="90000"/>
        </a:lnSpc>
        <a:spcBef>
          <a:spcPts val="500"/>
        </a:spcBef>
        <a:buClr>
          <a:srgbClr val="0077C8"/>
        </a:buClr>
        <a:buFont typeface="Arial" panose="020B0604020202020204" pitchFamily="34" charset="0"/>
        <a:buChar char="−"/>
        <a:defRPr sz="1600" kern="1200">
          <a:solidFill>
            <a:srgbClr val="58595B"/>
          </a:solidFill>
          <a:latin typeface="+mn-lt"/>
          <a:ea typeface="+mn-ea"/>
          <a:cs typeface="+mn-cs"/>
        </a:defRPr>
      </a:lvl4pPr>
      <a:lvl5pPr marL="2057400" indent="-228600" algn="l" defTabSz="914400" rtl="0" eaLnBrk="1" latinLnBrk="0" hangingPunct="1">
        <a:lnSpc>
          <a:spcPct val="90000"/>
        </a:lnSpc>
        <a:spcBef>
          <a:spcPts val="500"/>
        </a:spcBef>
        <a:buClr>
          <a:srgbClr val="0077C8"/>
        </a:buClr>
        <a:buFont typeface="Wingdings" panose="05000000000000000000" pitchFamily="2" charset="2"/>
        <a:buChar char="§"/>
        <a:defRPr sz="1400" kern="1200">
          <a:solidFill>
            <a:srgbClr val="58595B"/>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endParaRPr lang="en-US"/>
          </a:p>
        </p:txBody>
      </p:sp>
      <p:sp>
        <p:nvSpPr>
          <p:cNvPr id="3" name="Text Placeholder 2"/>
          <p:cNvSpPr>
            <a:spLocks noGrp="1"/>
          </p:cNvSpPr>
          <p:nvPr>
            <p:ph type="body" sz="quarter" idx="10"/>
          </p:nvPr>
        </p:nvSpPr>
        <p:spPr/>
        <p:txBody>
          <a:bodyPr/>
          <a:lstStyle/>
          <a:p>
            <a:endParaRPr lang="en-US"/>
          </a:p>
        </p:txBody>
      </p:sp>
      <p:sp>
        <p:nvSpPr>
          <p:cNvPr id="4" name="Title 3"/>
          <p:cNvSpPr>
            <a:spLocks noGrp="1"/>
          </p:cNvSpPr>
          <p:nvPr>
            <p:ph type="ctrTitle"/>
          </p:nvPr>
        </p:nvSpPr>
        <p:spPr/>
        <p:txBody>
          <a:bodyPr/>
          <a:lstStyle/>
          <a:p>
            <a:r>
              <a:rPr lang="en-US" dirty="0"/>
              <a:t>Y-doped for L3</a:t>
            </a:r>
          </a:p>
        </p:txBody>
      </p:sp>
      <p:sp>
        <p:nvSpPr>
          <p:cNvPr id="5" name="Footer Placeholder 4"/>
          <p:cNvSpPr>
            <a:spLocks noGrp="1"/>
          </p:cNvSpPr>
          <p:nvPr>
            <p:ph type="ftr" sz="quarter" idx="12"/>
          </p:nvPr>
        </p:nvSpPr>
        <p:spPr/>
        <p:txBody>
          <a:bodyPr/>
          <a:lstStyle/>
          <a:p>
            <a:r>
              <a:rPr lang="en-US" dirty="0"/>
              <a:t>Micron Confidential</a:t>
            </a:r>
          </a:p>
        </p:txBody>
      </p:sp>
      <p:sp>
        <p:nvSpPr>
          <p:cNvPr id="6" name="Slide Number Placeholder 5"/>
          <p:cNvSpPr>
            <a:spLocks noGrp="1"/>
          </p:cNvSpPr>
          <p:nvPr>
            <p:ph type="sldNum" sz="quarter" idx="13"/>
          </p:nvPr>
        </p:nvSpPr>
        <p:spPr/>
        <p:txBody>
          <a:bodyPr/>
          <a:lstStyle/>
          <a:p>
            <a:fld id="{B7E7695C-FCF1-4AA0-9B93-7941FED13DC4}" type="slidenum">
              <a:rPr lang="en-US" smtClean="0"/>
              <a:pPr/>
              <a:t>1</a:t>
            </a:fld>
            <a:endParaRPr lang="en-US" dirty="0"/>
          </a:p>
        </p:txBody>
      </p:sp>
    </p:spTree>
    <p:extLst>
      <p:ext uri="{BB962C8B-B14F-4D97-AF65-F5344CB8AC3E}">
        <p14:creationId xmlns:p14="http://schemas.microsoft.com/office/powerpoint/2010/main" val="1770666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 name="Picture 63"/>
          <p:cNvPicPr>
            <a:picLocks noChangeAspect="1"/>
          </p:cNvPicPr>
          <p:nvPr/>
        </p:nvPicPr>
        <p:blipFill>
          <a:blip r:embed="rId2"/>
          <a:stretch>
            <a:fillRect/>
          </a:stretch>
        </p:blipFill>
        <p:spPr>
          <a:xfrm>
            <a:off x="1" y="1074655"/>
            <a:ext cx="6943971" cy="5153283"/>
          </a:xfrm>
          <a:prstGeom prst="rect">
            <a:avLst/>
          </a:prstGeom>
        </p:spPr>
      </p:pic>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2</a:t>
            </a:fld>
            <a:endParaRPr lang="en-US"/>
          </a:p>
        </p:txBody>
      </p:sp>
      <p:graphicFrame>
        <p:nvGraphicFramePr>
          <p:cNvPr id="18" name="Table 17"/>
          <p:cNvGraphicFramePr>
            <a:graphicFrameLocks noGrp="1"/>
          </p:cNvGraphicFramePr>
          <p:nvPr>
            <p:extLst>
              <p:ext uri="{D42A27DB-BD31-4B8C-83A1-F6EECF244321}">
                <p14:modId xmlns:p14="http://schemas.microsoft.com/office/powerpoint/2010/main" val="2648025112"/>
              </p:ext>
            </p:extLst>
          </p:nvPr>
        </p:nvGraphicFramePr>
        <p:xfrm>
          <a:off x="6643734" y="1715082"/>
          <a:ext cx="5487376" cy="965200"/>
        </p:xfrm>
        <a:graphic>
          <a:graphicData uri="http://schemas.openxmlformats.org/drawingml/2006/table">
            <a:tbl>
              <a:tblPr>
                <a:tableStyleId>{5C22544A-7EE6-4342-B048-85BDC9FD1C3A}</a:tableStyleId>
              </a:tblPr>
              <a:tblGrid>
                <a:gridCol w="487767">
                  <a:extLst>
                    <a:ext uri="{9D8B030D-6E8A-4147-A177-3AD203B41FA5}">
                      <a16:colId xmlns:a16="http://schemas.microsoft.com/office/drawing/2014/main" val="3726583720"/>
                    </a:ext>
                  </a:extLst>
                </a:gridCol>
                <a:gridCol w="487767">
                  <a:extLst>
                    <a:ext uri="{9D8B030D-6E8A-4147-A177-3AD203B41FA5}">
                      <a16:colId xmlns:a16="http://schemas.microsoft.com/office/drawing/2014/main" val="587901139"/>
                    </a:ext>
                  </a:extLst>
                </a:gridCol>
                <a:gridCol w="487767">
                  <a:extLst>
                    <a:ext uri="{9D8B030D-6E8A-4147-A177-3AD203B41FA5}">
                      <a16:colId xmlns:a16="http://schemas.microsoft.com/office/drawing/2014/main" val="4081290323"/>
                    </a:ext>
                  </a:extLst>
                </a:gridCol>
                <a:gridCol w="487767">
                  <a:extLst>
                    <a:ext uri="{9D8B030D-6E8A-4147-A177-3AD203B41FA5}">
                      <a16:colId xmlns:a16="http://schemas.microsoft.com/office/drawing/2014/main" val="1355201220"/>
                    </a:ext>
                  </a:extLst>
                </a:gridCol>
                <a:gridCol w="525873">
                  <a:extLst>
                    <a:ext uri="{9D8B030D-6E8A-4147-A177-3AD203B41FA5}">
                      <a16:colId xmlns:a16="http://schemas.microsoft.com/office/drawing/2014/main" val="4071355356"/>
                    </a:ext>
                  </a:extLst>
                </a:gridCol>
                <a:gridCol w="495388">
                  <a:extLst>
                    <a:ext uri="{9D8B030D-6E8A-4147-A177-3AD203B41FA5}">
                      <a16:colId xmlns:a16="http://schemas.microsoft.com/office/drawing/2014/main" val="671070691"/>
                    </a:ext>
                  </a:extLst>
                </a:gridCol>
                <a:gridCol w="525873">
                  <a:extLst>
                    <a:ext uri="{9D8B030D-6E8A-4147-A177-3AD203B41FA5}">
                      <a16:colId xmlns:a16="http://schemas.microsoft.com/office/drawing/2014/main" val="2685687893"/>
                    </a:ext>
                  </a:extLst>
                </a:gridCol>
                <a:gridCol w="525873">
                  <a:extLst>
                    <a:ext uri="{9D8B030D-6E8A-4147-A177-3AD203B41FA5}">
                      <a16:colId xmlns:a16="http://schemas.microsoft.com/office/drawing/2014/main" val="1079100070"/>
                    </a:ext>
                  </a:extLst>
                </a:gridCol>
                <a:gridCol w="487767">
                  <a:extLst>
                    <a:ext uri="{9D8B030D-6E8A-4147-A177-3AD203B41FA5}">
                      <a16:colId xmlns:a16="http://schemas.microsoft.com/office/drawing/2014/main" val="2433931621"/>
                    </a:ext>
                  </a:extLst>
                </a:gridCol>
                <a:gridCol w="487767">
                  <a:extLst>
                    <a:ext uri="{9D8B030D-6E8A-4147-A177-3AD203B41FA5}">
                      <a16:colId xmlns:a16="http://schemas.microsoft.com/office/drawing/2014/main" val="1236950593"/>
                    </a:ext>
                  </a:extLst>
                </a:gridCol>
                <a:gridCol w="487767">
                  <a:extLst>
                    <a:ext uri="{9D8B030D-6E8A-4147-A177-3AD203B41FA5}">
                      <a16:colId xmlns:a16="http://schemas.microsoft.com/office/drawing/2014/main" val="3857470619"/>
                    </a:ext>
                  </a:extLst>
                </a:gridCol>
              </a:tblGrid>
              <a:tr h="165100">
                <a:tc>
                  <a:txBody>
                    <a:bodyPr/>
                    <a:lstStyle/>
                    <a:p>
                      <a:pPr algn="ctr" fontAlgn="b"/>
                      <a:r>
                        <a:rPr lang="en-US" sz="1000" b="1" i="0" u="none" strike="noStrike" dirty="0" err="1">
                          <a:effectLst/>
                          <a:latin typeface="Arial" panose="020B0604020202020204" pitchFamily="34" charset="0"/>
                        </a:rPr>
                        <a:t>Asdep</a:t>
                      </a:r>
                      <a:endParaRPr lang="en-US" sz="1000" b="1"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fontAlgn="b"/>
                      <a:r>
                        <a:rPr lang="en-US" sz="1000" b="1" u="none" strike="noStrike" dirty="0">
                          <a:effectLst/>
                        </a:rPr>
                        <a:t>target</a:t>
                      </a:r>
                      <a:endParaRPr lang="en-US" sz="1000" b="1"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4">
                  <a:txBody>
                    <a:bodyPr/>
                    <a:lstStyle/>
                    <a:p>
                      <a:pPr algn="ctr" fontAlgn="b"/>
                      <a:r>
                        <a:rPr lang="en-US" sz="1000" b="1" u="none" strike="noStrike" dirty="0">
                          <a:effectLst/>
                        </a:rPr>
                        <a:t>film</a:t>
                      </a:r>
                      <a:endParaRPr lang="en-US" sz="1000" b="1"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ctr" fontAlgn="b"/>
                      <a:r>
                        <a:rPr lang="en-US" sz="1000" b="1" u="none" strike="noStrike" dirty="0">
                          <a:effectLst/>
                        </a:rPr>
                        <a:t>GST only</a:t>
                      </a:r>
                      <a:endParaRPr lang="en-US" sz="1000" b="1"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970100678"/>
                  </a:ext>
                </a:extLst>
              </a:tr>
              <a:tr h="165100">
                <a:tc>
                  <a:txBody>
                    <a:bodyPr/>
                    <a:lstStyle/>
                    <a:p>
                      <a:pPr algn="ctr" fontAlgn="b"/>
                      <a:r>
                        <a:rPr lang="en-US" sz="1000" b="1" i="0" u="none" strike="noStrike" dirty="0">
                          <a:effectLst/>
                          <a:latin typeface="Arial" panose="020B0604020202020204" pitchFamily="34" charset="0"/>
                        </a:rPr>
                        <a:t>alloy</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u="none" strike="noStrike" dirty="0" err="1">
                          <a:effectLst/>
                        </a:rPr>
                        <a:t>GeTe</a:t>
                      </a:r>
                      <a:r>
                        <a:rPr lang="en-US" sz="1000" b="1" u="none" strike="noStrike" dirty="0">
                          <a:effectLst/>
                        </a:rPr>
                        <a:t>*</a:t>
                      </a:r>
                      <a:endParaRPr lang="en-US" sz="1000" b="1"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u="none" strike="noStrike" dirty="0">
                          <a:effectLst/>
                        </a:rPr>
                        <a:t>446</a:t>
                      </a:r>
                      <a:endParaRPr lang="en-US" sz="1000" b="1"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u="none" strike="noStrike">
                          <a:effectLst/>
                        </a:rPr>
                        <a:t>YSb</a:t>
                      </a:r>
                      <a:endParaRPr lang="en-US" sz="1000" b="1"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u="none" strike="noStrike" dirty="0">
                          <a:effectLst/>
                        </a:rPr>
                        <a:t>Ge</a:t>
                      </a:r>
                      <a:endParaRPr lang="en-US" sz="1000" b="1"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u="none" strike="noStrike" dirty="0">
                          <a:effectLst/>
                        </a:rPr>
                        <a:t>Sb</a:t>
                      </a:r>
                      <a:endParaRPr lang="en-US" sz="1000" b="1"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u="none" strike="noStrike" dirty="0" err="1">
                          <a:effectLst/>
                        </a:rPr>
                        <a:t>Te</a:t>
                      </a:r>
                      <a:endParaRPr lang="en-US" sz="1000" b="1"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u="none" strike="noStrike" dirty="0">
                          <a:effectLst/>
                        </a:rPr>
                        <a:t>Y</a:t>
                      </a:r>
                      <a:endParaRPr lang="en-US" sz="1000" b="1"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u="none" strike="noStrike" dirty="0">
                          <a:effectLst/>
                        </a:rPr>
                        <a:t>Ge</a:t>
                      </a:r>
                      <a:endParaRPr lang="en-US" sz="1000" b="1"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u="none" strike="noStrike" dirty="0">
                          <a:effectLst/>
                        </a:rPr>
                        <a:t>Sb</a:t>
                      </a:r>
                      <a:endParaRPr lang="en-US" sz="1000" b="1"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u="none" strike="noStrike" dirty="0" err="1">
                          <a:effectLst/>
                        </a:rPr>
                        <a:t>Te</a:t>
                      </a:r>
                      <a:endParaRPr lang="en-US" sz="1000" b="1"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15227735"/>
                  </a:ext>
                </a:extLst>
              </a:tr>
              <a:tr h="158750">
                <a:tc>
                  <a:txBody>
                    <a:bodyPr/>
                    <a:lstStyle/>
                    <a:p>
                      <a:pPr algn="ctr" fontAlgn="b"/>
                      <a:r>
                        <a:rPr lang="en-US" sz="1000" b="0" i="0" u="none" strike="noStrike" dirty="0">
                          <a:effectLst/>
                          <a:latin typeface="Arial" panose="020B0604020202020204" pitchFamily="34" charset="0"/>
                        </a:rPr>
                        <a:t>1</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dirty="0">
                          <a:effectLst/>
                        </a:rPr>
                        <a:t>0</a:t>
                      </a:r>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92</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8</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26.3</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30.3</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39.4</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4</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dirty="0">
                          <a:effectLst/>
                        </a:rPr>
                        <a:t>27.4</a:t>
                      </a:r>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dirty="0">
                          <a:effectLst/>
                        </a:rPr>
                        <a:t>31.5</a:t>
                      </a:r>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41.1</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70314292"/>
                  </a:ext>
                </a:extLst>
              </a:tr>
              <a:tr h="158750">
                <a:tc>
                  <a:txBody>
                    <a:bodyPr/>
                    <a:lstStyle/>
                    <a:p>
                      <a:pPr algn="ctr" fontAlgn="b"/>
                      <a:r>
                        <a:rPr lang="en-US" sz="1000" b="0" i="0" u="none" strike="noStrike" dirty="0">
                          <a:effectLst/>
                          <a:latin typeface="Arial" panose="020B0604020202020204" pitchFamily="34" charset="0"/>
                        </a:rPr>
                        <a:t>2</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fontAlgn="b"/>
                      <a:r>
                        <a:rPr lang="en-US" sz="1000" u="none" strike="noStrike" dirty="0">
                          <a:effectLst/>
                        </a:rPr>
                        <a:t>8</a:t>
                      </a:r>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fontAlgn="b"/>
                      <a:r>
                        <a:rPr lang="en-US" sz="1000" u="none" strike="noStrike">
                          <a:effectLst/>
                        </a:rPr>
                        <a:t>84</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fontAlgn="b"/>
                      <a:r>
                        <a:rPr lang="en-US" sz="1000" u="none" strike="noStrike" dirty="0">
                          <a:effectLst/>
                        </a:rPr>
                        <a:t>8</a:t>
                      </a:r>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fontAlgn="b"/>
                      <a:r>
                        <a:rPr lang="en-US" sz="1000" u="none" strike="noStrike" dirty="0">
                          <a:effectLst/>
                        </a:rPr>
                        <a:t>28.4</a:t>
                      </a:r>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fontAlgn="b"/>
                      <a:r>
                        <a:rPr lang="en-US" sz="1000" u="none" strike="noStrike" dirty="0">
                          <a:effectLst/>
                        </a:rPr>
                        <a:t>28.0</a:t>
                      </a:r>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fontAlgn="b"/>
                      <a:r>
                        <a:rPr lang="en-US" sz="1000" u="none" strike="noStrike" dirty="0">
                          <a:effectLst/>
                        </a:rPr>
                        <a:t>39.6</a:t>
                      </a:r>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fontAlgn="b"/>
                      <a:r>
                        <a:rPr lang="en-US" sz="1000" u="none" strike="noStrike" dirty="0">
                          <a:effectLst/>
                        </a:rPr>
                        <a:t>4</a:t>
                      </a:r>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fontAlgn="b"/>
                      <a:r>
                        <a:rPr lang="en-US" sz="1000" u="none" strike="noStrike" dirty="0">
                          <a:effectLst/>
                        </a:rPr>
                        <a:t>29.6</a:t>
                      </a:r>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fontAlgn="b"/>
                      <a:r>
                        <a:rPr lang="en-US" sz="1000" u="none" strike="noStrike" dirty="0">
                          <a:effectLst/>
                        </a:rPr>
                        <a:t>29.2</a:t>
                      </a:r>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fontAlgn="b"/>
                      <a:r>
                        <a:rPr lang="en-US" sz="1000" u="none" strike="noStrike" dirty="0">
                          <a:effectLst/>
                        </a:rPr>
                        <a:t>41.3</a:t>
                      </a:r>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extLst>
                  <a:ext uri="{0D108BD9-81ED-4DB2-BD59-A6C34878D82A}">
                    <a16:rowId xmlns:a16="http://schemas.microsoft.com/office/drawing/2014/main" val="1798083329"/>
                  </a:ext>
                </a:extLst>
              </a:tr>
              <a:tr h="158750">
                <a:tc>
                  <a:txBody>
                    <a:bodyPr/>
                    <a:lstStyle/>
                    <a:p>
                      <a:pPr algn="ctr" fontAlgn="b"/>
                      <a:r>
                        <a:rPr lang="en-US" sz="1000" b="0" i="0" u="none" strike="noStrike" dirty="0">
                          <a:effectLst/>
                          <a:latin typeface="Arial" panose="020B0604020202020204" pitchFamily="34" charset="0"/>
                        </a:rPr>
                        <a:t>3</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dirty="0">
                          <a:effectLst/>
                        </a:rPr>
                        <a:t>16</a:t>
                      </a:r>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76</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8</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30.5</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25.7</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39.8</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4</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31.8</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dirty="0">
                          <a:effectLst/>
                        </a:rPr>
                        <a:t>26.8</a:t>
                      </a:r>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dirty="0">
                          <a:effectLst/>
                        </a:rPr>
                        <a:t>41.4</a:t>
                      </a:r>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45413825"/>
                  </a:ext>
                </a:extLst>
              </a:tr>
              <a:tr h="158750">
                <a:tc>
                  <a:txBody>
                    <a:bodyPr/>
                    <a:lstStyle/>
                    <a:p>
                      <a:pPr algn="ctr" fontAlgn="b"/>
                      <a:r>
                        <a:rPr lang="en-US" sz="1000" b="0" i="0" u="none" strike="noStrike" dirty="0">
                          <a:effectLst/>
                          <a:latin typeface="Arial" panose="020B0604020202020204" pitchFamily="34" charset="0"/>
                        </a:rPr>
                        <a:t>4</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24</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dirty="0">
                          <a:effectLst/>
                        </a:rPr>
                        <a:t>68</a:t>
                      </a:r>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dirty="0">
                          <a:effectLst/>
                        </a:rPr>
                        <a:t>8</a:t>
                      </a:r>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32.6</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23.4</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39.9</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4</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34.0</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24.4</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dirty="0">
                          <a:effectLst/>
                        </a:rPr>
                        <a:t>41.6</a:t>
                      </a:r>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0001675"/>
                  </a:ext>
                </a:extLst>
              </a:tr>
            </a:tbl>
          </a:graphicData>
        </a:graphic>
      </p:graphicFrame>
      <p:graphicFrame>
        <p:nvGraphicFramePr>
          <p:cNvPr id="19" name="Table 18"/>
          <p:cNvGraphicFramePr>
            <a:graphicFrameLocks noGrp="1"/>
          </p:cNvGraphicFramePr>
          <p:nvPr>
            <p:extLst>
              <p:ext uri="{D42A27DB-BD31-4B8C-83A1-F6EECF244321}">
                <p14:modId xmlns:p14="http://schemas.microsoft.com/office/powerpoint/2010/main" val="1697131720"/>
              </p:ext>
            </p:extLst>
          </p:nvPr>
        </p:nvGraphicFramePr>
        <p:xfrm>
          <a:off x="6643734" y="2875135"/>
          <a:ext cx="5487376" cy="965200"/>
        </p:xfrm>
        <a:graphic>
          <a:graphicData uri="http://schemas.openxmlformats.org/drawingml/2006/table">
            <a:tbl>
              <a:tblPr>
                <a:tableStyleId>{5C22544A-7EE6-4342-B048-85BDC9FD1C3A}</a:tableStyleId>
              </a:tblPr>
              <a:tblGrid>
                <a:gridCol w="487767">
                  <a:extLst>
                    <a:ext uri="{9D8B030D-6E8A-4147-A177-3AD203B41FA5}">
                      <a16:colId xmlns:a16="http://schemas.microsoft.com/office/drawing/2014/main" val="3048327203"/>
                    </a:ext>
                  </a:extLst>
                </a:gridCol>
                <a:gridCol w="487767">
                  <a:extLst>
                    <a:ext uri="{9D8B030D-6E8A-4147-A177-3AD203B41FA5}">
                      <a16:colId xmlns:a16="http://schemas.microsoft.com/office/drawing/2014/main" val="1241318281"/>
                    </a:ext>
                  </a:extLst>
                </a:gridCol>
                <a:gridCol w="487767">
                  <a:extLst>
                    <a:ext uri="{9D8B030D-6E8A-4147-A177-3AD203B41FA5}">
                      <a16:colId xmlns:a16="http://schemas.microsoft.com/office/drawing/2014/main" val="3222943310"/>
                    </a:ext>
                  </a:extLst>
                </a:gridCol>
                <a:gridCol w="487767">
                  <a:extLst>
                    <a:ext uri="{9D8B030D-6E8A-4147-A177-3AD203B41FA5}">
                      <a16:colId xmlns:a16="http://schemas.microsoft.com/office/drawing/2014/main" val="2355739248"/>
                    </a:ext>
                  </a:extLst>
                </a:gridCol>
                <a:gridCol w="525873">
                  <a:extLst>
                    <a:ext uri="{9D8B030D-6E8A-4147-A177-3AD203B41FA5}">
                      <a16:colId xmlns:a16="http://schemas.microsoft.com/office/drawing/2014/main" val="412605600"/>
                    </a:ext>
                  </a:extLst>
                </a:gridCol>
                <a:gridCol w="495388">
                  <a:extLst>
                    <a:ext uri="{9D8B030D-6E8A-4147-A177-3AD203B41FA5}">
                      <a16:colId xmlns:a16="http://schemas.microsoft.com/office/drawing/2014/main" val="3735700613"/>
                    </a:ext>
                  </a:extLst>
                </a:gridCol>
                <a:gridCol w="525873">
                  <a:extLst>
                    <a:ext uri="{9D8B030D-6E8A-4147-A177-3AD203B41FA5}">
                      <a16:colId xmlns:a16="http://schemas.microsoft.com/office/drawing/2014/main" val="101352832"/>
                    </a:ext>
                  </a:extLst>
                </a:gridCol>
                <a:gridCol w="525873">
                  <a:extLst>
                    <a:ext uri="{9D8B030D-6E8A-4147-A177-3AD203B41FA5}">
                      <a16:colId xmlns:a16="http://schemas.microsoft.com/office/drawing/2014/main" val="3678154903"/>
                    </a:ext>
                  </a:extLst>
                </a:gridCol>
                <a:gridCol w="487767">
                  <a:extLst>
                    <a:ext uri="{9D8B030D-6E8A-4147-A177-3AD203B41FA5}">
                      <a16:colId xmlns:a16="http://schemas.microsoft.com/office/drawing/2014/main" val="3696960167"/>
                    </a:ext>
                  </a:extLst>
                </a:gridCol>
                <a:gridCol w="487767">
                  <a:extLst>
                    <a:ext uri="{9D8B030D-6E8A-4147-A177-3AD203B41FA5}">
                      <a16:colId xmlns:a16="http://schemas.microsoft.com/office/drawing/2014/main" val="1973285293"/>
                    </a:ext>
                  </a:extLst>
                </a:gridCol>
                <a:gridCol w="487767">
                  <a:extLst>
                    <a:ext uri="{9D8B030D-6E8A-4147-A177-3AD203B41FA5}">
                      <a16:colId xmlns:a16="http://schemas.microsoft.com/office/drawing/2014/main" val="3483926772"/>
                    </a:ext>
                  </a:extLst>
                </a:gridCol>
              </a:tblGrid>
              <a:tr h="165100">
                <a:tc>
                  <a:txBody>
                    <a:bodyPr/>
                    <a:lstStyle/>
                    <a:p>
                      <a:pPr algn="ctr" fontAlgn="b"/>
                      <a:r>
                        <a:rPr lang="en-US" sz="1000" b="1" i="0" u="none" strike="noStrike" dirty="0" err="1">
                          <a:effectLst/>
                          <a:latin typeface="Arial" panose="020B0604020202020204" pitchFamily="34" charset="0"/>
                        </a:rPr>
                        <a:t>Asdep</a:t>
                      </a:r>
                      <a:endParaRPr lang="en-US" sz="1000" b="1"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fontAlgn="b"/>
                      <a:r>
                        <a:rPr lang="en-US" sz="1000" b="1" u="none" strike="noStrike" dirty="0">
                          <a:effectLst/>
                        </a:rPr>
                        <a:t>target</a:t>
                      </a:r>
                      <a:endParaRPr lang="en-US" sz="1000" b="1"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4">
                  <a:txBody>
                    <a:bodyPr/>
                    <a:lstStyle/>
                    <a:p>
                      <a:pPr algn="ctr" fontAlgn="b"/>
                      <a:r>
                        <a:rPr lang="en-US" sz="1000" b="1" u="none" strike="noStrike">
                          <a:effectLst/>
                        </a:rPr>
                        <a:t>film</a:t>
                      </a:r>
                      <a:endParaRPr lang="en-US" sz="1000" b="1"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ctr" fontAlgn="b"/>
                      <a:r>
                        <a:rPr lang="en-US" sz="1000" b="1" u="none" strike="noStrike" dirty="0">
                          <a:effectLst/>
                        </a:rPr>
                        <a:t>GST only</a:t>
                      </a:r>
                      <a:endParaRPr lang="en-US" sz="1000" b="1"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775570252"/>
                  </a:ext>
                </a:extLst>
              </a:tr>
              <a:tr h="165100">
                <a:tc>
                  <a:txBody>
                    <a:bodyPr/>
                    <a:lstStyle/>
                    <a:p>
                      <a:pPr algn="ctr" fontAlgn="b"/>
                      <a:r>
                        <a:rPr lang="en-US" sz="1000" b="1" i="0" u="none" strike="noStrike" dirty="0">
                          <a:effectLst/>
                          <a:latin typeface="Arial" panose="020B0604020202020204" pitchFamily="34" charset="0"/>
                        </a:rPr>
                        <a:t>alloy</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u="none" strike="noStrike" dirty="0" err="1">
                          <a:effectLst/>
                        </a:rPr>
                        <a:t>GeTe</a:t>
                      </a:r>
                      <a:r>
                        <a:rPr lang="en-US" sz="1000" b="1" u="none" strike="noStrike" dirty="0">
                          <a:effectLst/>
                        </a:rPr>
                        <a:t>*</a:t>
                      </a:r>
                      <a:endParaRPr lang="en-US" sz="1000" b="1"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u="none" strike="noStrike">
                          <a:effectLst/>
                        </a:rPr>
                        <a:t>447</a:t>
                      </a:r>
                      <a:endParaRPr lang="en-US" sz="1000" b="1"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u="none" strike="noStrike">
                          <a:effectLst/>
                        </a:rPr>
                        <a:t>YSb</a:t>
                      </a:r>
                      <a:endParaRPr lang="en-US" sz="1000" b="1"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u="none" strike="noStrike">
                          <a:effectLst/>
                        </a:rPr>
                        <a:t>Ge</a:t>
                      </a:r>
                      <a:endParaRPr lang="en-US" sz="1000" b="1"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u="none" strike="noStrike">
                          <a:effectLst/>
                        </a:rPr>
                        <a:t>Sb</a:t>
                      </a:r>
                      <a:endParaRPr lang="en-US" sz="1000" b="1"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u="none" strike="noStrike">
                          <a:effectLst/>
                        </a:rPr>
                        <a:t>Te</a:t>
                      </a:r>
                      <a:endParaRPr lang="en-US" sz="1000" b="1"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u="none" strike="noStrike">
                          <a:effectLst/>
                        </a:rPr>
                        <a:t>Y</a:t>
                      </a:r>
                      <a:endParaRPr lang="en-US" sz="1000" b="1"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u="none" strike="noStrike" dirty="0">
                          <a:effectLst/>
                        </a:rPr>
                        <a:t>Ge</a:t>
                      </a:r>
                      <a:endParaRPr lang="en-US" sz="1000" b="1"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u="none" strike="noStrike" dirty="0">
                          <a:effectLst/>
                        </a:rPr>
                        <a:t>Sb</a:t>
                      </a:r>
                      <a:endParaRPr lang="en-US" sz="1000" b="1"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u="none" strike="noStrike" dirty="0" err="1">
                          <a:effectLst/>
                        </a:rPr>
                        <a:t>Te</a:t>
                      </a:r>
                      <a:endParaRPr lang="en-US" sz="1000" b="1"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8826750"/>
                  </a:ext>
                </a:extLst>
              </a:tr>
              <a:tr h="158750">
                <a:tc>
                  <a:txBody>
                    <a:bodyPr/>
                    <a:lstStyle/>
                    <a:p>
                      <a:pPr algn="ctr" fontAlgn="b"/>
                      <a:r>
                        <a:rPr lang="en-US" sz="1000" b="0" i="0" u="none" strike="noStrike" dirty="0">
                          <a:effectLst/>
                          <a:latin typeface="Arial" panose="020B0604020202020204" pitchFamily="34" charset="0"/>
                        </a:rPr>
                        <a:t>5</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dirty="0">
                          <a:effectLst/>
                        </a:rPr>
                        <a:t>0</a:t>
                      </a:r>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92</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8</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24.8</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28.3</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42.9</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4</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25.9</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29.5</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44.6</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74839234"/>
                  </a:ext>
                </a:extLst>
              </a:tr>
              <a:tr h="158750">
                <a:tc>
                  <a:txBody>
                    <a:bodyPr/>
                    <a:lstStyle/>
                    <a:p>
                      <a:pPr algn="ctr" fontAlgn="b"/>
                      <a:r>
                        <a:rPr lang="en-US" sz="1000" b="0" i="0" u="none" strike="noStrike" dirty="0">
                          <a:effectLst/>
                          <a:latin typeface="Arial" panose="020B0604020202020204" pitchFamily="34" charset="0"/>
                        </a:rPr>
                        <a:t>6</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8</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84</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8</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27.1</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26.2</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42.7</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4</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28.2</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dirty="0">
                          <a:effectLst/>
                        </a:rPr>
                        <a:t>27.3</a:t>
                      </a:r>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44.5</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88428431"/>
                  </a:ext>
                </a:extLst>
              </a:tr>
              <a:tr h="158750">
                <a:tc>
                  <a:txBody>
                    <a:bodyPr/>
                    <a:lstStyle/>
                    <a:p>
                      <a:pPr algn="ctr" fontAlgn="b"/>
                      <a:r>
                        <a:rPr lang="en-US" sz="1000" b="0" i="0" u="none" strike="noStrike" dirty="0">
                          <a:effectLst/>
                          <a:latin typeface="Arial" panose="020B0604020202020204" pitchFamily="34" charset="0"/>
                        </a:rPr>
                        <a:t>7</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16</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76</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8</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29.3</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24.1</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42.6</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4</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30.5</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25.1</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dirty="0">
                          <a:effectLst/>
                        </a:rPr>
                        <a:t>44.4</a:t>
                      </a:r>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64612513"/>
                  </a:ext>
                </a:extLst>
              </a:tr>
              <a:tr h="158750">
                <a:tc>
                  <a:txBody>
                    <a:bodyPr/>
                    <a:lstStyle/>
                    <a:p>
                      <a:pPr algn="ctr" fontAlgn="b"/>
                      <a:r>
                        <a:rPr lang="en-US" sz="1000" b="0" i="0" u="none" strike="noStrike" dirty="0">
                          <a:effectLst/>
                          <a:latin typeface="Arial" panose="020B0604020202020204" pitchFamily="34" charset="0"/>
                        </a:rPr>
                        <a:t>8</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24</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68</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8</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dirty="0">
                          <a:effectLst/>
                        </a:rPr>
                        <a:t>31.6</a:t>
                      </a:r>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dirty="0">
                          <a:effectLst/>
                        </a:rPr>
                        <a:t>22.0</a:t>
                      </a:r>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42.5</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4</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32.9</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22.9</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dirty="0">
                          <a:effectLst/>
                        </a:rPr>
                        <a:t>44.2</a:t>
                      </a:r>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43607511"/>
                  </a:ext>
                </a:extLst>
              </a:tr>
            </a:tbl>
          </a:graphicData>
        </a:graphic>
      </p:graphicFrame>
      <p:graphicFrame>
        <p:nvGraphicFramePr>
          <p:cNvPr id="20" name="Table 19"/>
          <p:cNvGraphicFramePr>
            <a:graphicFrameLocks noGrp="1"/>
          </p:cNvGraphicFramePr>
          <p:nvPr>
            <p:extLst>
              <p:ext uri="{D42A27DB-BD31-4B8C-83A1-F6EECF244321}">
                <p14:modId xmlns:p14="http://schemas.microsoft.com/office/powerpoint/2010/main" val="2220734036"/>
              </p:ext>
            </p:extLst>
          </p:nvPr>
        </p:nvGraphicFramePr>
        <p:xfrm>
          <a:off x="6643734" y="946874"/>
          <a:ext cx="3947483" cy="647700"/>
        </p:xfrm>
        <a:graphic>
          <a:graphicData uri="http://schemas.openxmlformats.org/drawingml/2006/table">
            <a:tbl>
              <a:tblPr>
                <a:tableStyleId>{5C22544A-7EE6-4342-B048-85BDC9FD1C3A}</a:tableStyleId>
              </a:tblPr>
              <a:tblGrid>
                <a:gridCol w="729162">
                  <a:extLst>
                    <a:ext uri="{9D8B030D-6E8A-4147-A177-3AD203B41FA5}">
                      <a16:colId xmlns:a16="http://schemas.microsoft.com/office/drawing/2014/main" val="49995257"/>
                    </a:ext>
                  </a:extLst>
                </a:gridCol>
                <a:gridCol w="322868">
                  <a:extLst>
                    <a:ext uri="{9D8B030D-6E8A-4147-A177-3AD203B41FA5}">
                      <a16:colId xmlns:a16="http://schemas.microsoft.com/office/drawing/2014/main" val="2107672080"/>
                    </a:ext>
                  </a:extLst>
                </a:gridCol>
                <a:gridCol w="348998">
                  <a:extLst>
                    <a:ext uri="{9D8B030D-6E8A-4147-A177-3AD203B41FA5}">
                      <a16:colId xmlns:a16="http://schemas.microsoft.com/office/drawing/2014/main" val="2651817011"/>
                    </a:ext>
                  </a:extLst>
                </a:gridCol>
                <a:gridCol w="303008">
                  <a:extLst>
                    <a:ext uri="{9D8B030D-6E8A-4147-A177-3AD203B41FA5}">
                      <a16:colId xmlns:a16="http://schemas.microsoft.com/office/drawing/2014/main" val="4225661490"/>
                    </a:ext>
                  </a:extLst>
                </a:gridCol>
                <a:gridCol w="709168">
                  <a:extLst>
                    <a:ext uri="{9D8B030D-6E8A-4147-A177-3AD203B41FA5}">
                      <a16:colId xmlns:a16="http://schemas.microsoft.com/office/drawing/2014/main" val="186629764"/>
                    </a:ext>
                  </a:extLst>
                </a:gridCol>
                <a:gridCol w="744353">
                  <a:extLst>
                    <a:ext uri="{9D8B030D-6E8A-4147-A177-3AD203B41FA5}">
                      <a16:colId xmlns:a16="http://schemas.microsoft.com/office/drawing/2014/main" val="4161027961"/>
                    </a:ext>
                  </a:extLst>
                </a:gridCol>
                <a:gridCol w="789926">
                  <a:extLst>
                    <a:ext uri="{9D8B030D-6E8A-4147-A177-3AD203B41FA5}">
                      <a16:colId xmlns:a16="http://schemas.microsoft.com/office/drawing/2014/main" val="3912743556"/>
                    </a:ext>
                  </a:extLst>
                </a:gridCol>
              </a:tblGrid>
              <a:tr h="158750">
                <a:tc>
                  <a:txBody>
                    <a:bodyPr/>
                    <a:lstStyle/>
                    <a:p>
                      <a:pPr algn="ctr" fontAlgn="b"/>
                      <a:r>
                        <a:rPr lang="en-US" sz="1000" b="1" i="0" u="none" strike="noStrike" dirty="0">
                          <a:effectLst/>
                          <a:latin typeface="Arial" panose="020B0604020202020204" pitchFamily="34" charset="0"/>
                        </a:rPr>
                        <a:t>target</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1" i="0" u="none" strike="noStrike" dirty="0">
                          <a:effectLst/>
                          <a:latin typeface="Arial" panose="020B0604020202020204" pitchFamily="34" charset="0"/>
                        </a:rPr>
                        <a:t>Ge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1" i="0" u="none" strike="noStrike" dirty="0">
                          <a:effectLst/>
                          <a:latin typeface="Arial" panose="020B0604020202020204" pitchFamily="34" charset="0"/>
                        </a:rPr>
                        <a:t>Sb</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1" i="0" u="none" strike="noStrike" dirty="0" err="1">
                          <a:effectLst/>
                          <a:latin typeface="Arial" panose="020B0604020202020204" pitchFamily="34" charset="0"/>
                        </a:rPr>
                        <a:t>Te</a:t>
                      </a:r>
                      <a:endParaRPr lang="en-US" sz="1000" b="1" i="0" u="none" strike="noStrike" dirty="0">
                        <a:effectLst/>
                        <a:latin typeface="Arial" panose="020B060402020202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1" i="0" u="none" strike="noStrike" dirty="0">
                          <a:effectLst/>
                          <a:latin typeface="Arial" panose="020B0604020202020204" pitchFamily="34" charset="0"/>
                        </a:rPr>
                        <a:t>Ge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1" i="0" u="none" strike="noStrike" dirty="0">
                          <a:effectLst/>
                          <a:latin typeface="Arial" panose="020B0604020202020204" pitchFamily="34" charset="0"/>
                        </a:rPr>
                        <a:t>Sb</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b="1" i="0" u="none" strike="noStrike" dirty="0" err="1">
                          <a:effectLst/>
                          <a:latin typeface="Arial" panose="020B0604020202020204" pitchFamily="34" charset="0"/>
                        </a:rPr>
                        <a:t>Te</a:t>
                      </a:r>
                      <a:endParaRPr lang="en-US" sz="1000" b="1" i="0" u="none" strike="noStrike" dirty="0">
                        <a:effectLst/>
                        <a:latin typeface="Arial" panose="020B060402020202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48167409"/>
                  </a:ext>
                </a:extLst>
              </a:tr>
              <a:tr h="158750">
                <a:tc>
                  <a:txBody>
                    <a:bodyPr/>
                    <a:lstStyle/>
                    <a:p>
                      <a:pPr algn="ctr" fontAlgn="b"/>
                      <a:r>
                        <a:rPr lang="en-US" sz="1000" u="none" strike="noStrike" dirty="0">
                          <a:effectLst/>
                        </a:rPr>
                        <a:t>447</a:t>
                      </a:r>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4.0</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dirty="0">
                          <a:effectLst/>
                        </a:rPr>
                        <a:t>3.9</a:t>
                      </a:r>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dirty="0">
                          <a:effectLst/>
                        </a:rPr>
                        <a:t>6.9</a:t>
                      </a:r>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u="none" strike="noStrike" dirty="0">
                          <a:effectLst/>
                        </a:rPr>
                        <a:t>27.01</a:t>
                      </a:r>
                      <a:endParaRPr lang="en-US" sz="1000" b="0" i="0" u="none" strike="noStrike" dirty="0">
                        <a:effectLst/>
                        <a:latin typeface="Arial" panose="020B060402020202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u="none" strike="noStrike" dirty="0">
                          <a:effectLst/>
                        </a:rPr>
                        <a:t>26.41</a:t>
                      </a:r>
                      <a:endParaRPr lang="en-US" sz="1000" b="0" i="0" u="none" strike="noStrike" dirty="0">
                        <a:effectLst/>
                        <a:latin typeface="Arial" panose="020B060402020202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1000" u="none" strike="noStrike" dirty="0">
                          <a:effectLst/>
                        </a:rPr>
                        <a:t>46.58</a:t>
                      </a:r>
                      <a:endParaRPr lang="en-US" sz="1000" b="0" i="0" u="none" strike="noStrike" dirty="0">
                        <a:effectLst/>
                        <a:latin typeface="Arial" panose="020B060402020202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30247082"/>
                  </a:ext>
                </a:extLst>
              </a:tr>
              <a:tr h="165100">
                <a:tc>
                  <a:txBody>
                    <a:bodyPr/>
                    <a:lstStyle/>
                    <a:p>
                      <a:pPr algn="ctr" fontAlgn="b"/>
                      <a:r>
                        <a:rPr lang="en-US" sz="1000" u="none" strike="noStrike" dirty="0">
                          <a:effectLst/>
                        </a:rPr>
                        <a:t>446</a:t>
                      </a:r>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4.0</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4.0</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6.0</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a:effectLst/>
                        </a:rPr>
                        <a:t>28.57</a:t>
                      </a:r>
                      <a:endParaRPr lang="en-US" sz="1000" b="0" i="0" u="none" strike="noStrike">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dirty="0">
                          <a:effectLst/>
                        </a:rPr>
                        <a:t>28.57</a:t>
                      </a:r>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u="none" strike="noStrike" dirty="0">
                          <a:effectLst/>
                        </a:rPr>
                        <a:t>42.86</a:t>
                      </a:r>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52555089"/>
                  </a:ext>
                </a:extLst>
              </a:tr>
              <a:tr h="165100">
                <a:tc>
                  <a:txBody>
                    <a:bodyPr/>
                    <a:lstStyle/>
                    <a:p>
                      <a:pPr algn="ctr" fontAlgn="b"/>
                      <a:r>
                        <a:rPr lang="en-US" sz="1000" b="0" i="0" u="none" strike="noStrike" dirty="0" err="1">
                          <a:effectLst/>
                          <a:latin typeface="Arial" panose="020B0604020202020204" pitchFamily="34" charset="0"/>
                        </a:rPr>
                        <a:t>GeTe</a:t>
                      </a:r>
                      <a:r>
                        <a:rPr lang="en-US" sz="1000" b="0" i="0" u="none" strike="noStrike" dirty="0">
                          <a:effectLst/>
                          <a:latin typeface="Arial" panose="020B0604020202020204" pitchFamily="34" charset="0"/>
                        </a:rPr>
                        <a:t>*</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000" b="0" i="0" u="none" strike="noStrike" dirty="0">
                        <a:effectLst/>
                        <a:latin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0" i="0" u="none" strike="noStrike" dirty="0">
                          <a:effectLst/>
                          <a:latin typeface="Arial" panose="020B0604020202020204" pitchFamily="34" charset="0"/>
                        </a:rPr>
                        <a:t>55</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0" i="0" u="none" strike="noStrike" dirty="0">
                          <a:effectLst/>
                          <a:latin typeface="Arial" panose="020B0604020202020204" pitchFamily="34" charset="0"/>
                        </a:rPr>
                        <a:t>0</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0" i="0" u="none" strike="noStrike" dirty="0">
                          <a:effectLst/>
                          <a:latin typeface="Arial" panose="020B0604020202020204" pitchFamily="34" charset="0"/>
                        </a:rPr>
                        <a:t>45</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23126531"/>
                  </a:ext>
                </a:extLst>
              </a:tr>
            </a:tbl>
          </a:graphicData>
        </a:graphic>
      </p:graphicFrame>
      <p:cxnSp>
        <p:nvCxnSpPr>
          <p:cNvPr id="54" name="Straight Arrow Connector 53"/>
          <p:cNvCxnSpPr/>
          <p:nvPr/>
        </p:nvCxnSpPr>
        <p:spPr>
          <a:xfrm>
            <a:off x="6923348" y="4323625"/>
            <a:ext cx="443803" cy="83959"/>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7350642" y="4180939"/>
            <a:ext cx="3531736" cy="369332"/>
          </a:xfrm>
          <a:prstGeom prst="rect">
            <a:avLst/>
          </a:prstGeom>
          <a:noFill/>
        </p:spPr>
        <p:txBody>
          <a:bodyPr wrap="none" rtlCol="0">
            <a:spAutoFit/>
          </a:bodyPr>
          <a:lstStyle/>
          <a:p>
            <a:r>
              <a:rPr lang="en-US" dirty="0"/>
              <a:t>: process transformation function</a:t>
            </a:r>
          </a:p>
        </p:txBody>
      </p:sp>
      <p:sp>
        <p:nvSpPr>
          <p:cNvPr id="62" name="TextBox 61"/>
          <p:cNvSpPr txBox="1"/>
          <p:nvPr/>
        </p:nvSpPr>
        <p:spPr>
          <a:xfrm>
            <a:off x="7145250" y="5195777"/>
            <a:ext cx="4985860" cy="646331"/>
          </a:xfrm>
          <a:prstGeom prst="rect">
            <a:avLst/>
          </a:prstGeom>
          <a:noFill/>
        </p:spPr>
        <p:txBody>
          <a:bodyPr wrap="square" rtlCol="0">
            <a:spAutoFit/>
          </a:bodyPr>
          <a:lstStyle/>
          <a:p>
            <a:pPr marL="285750" indent="-285750">
              <a:buFont typeface="Arial" panose="020B0604020202020204" pitchFamily="34" charset="0"/>
              <a:buChar char="•"/>
            </a:pPr>
            <a:r>
              <a:rPr lang="en-US" dirty="0" err="1"/>
              <a:t>asdep</a:t>
            </a:r>
            <a:r>
              <a:rPr lang="en-US" dirty="0"/>
              <a:t> </a:t>
            </a:r>
            <a:r>
              <a:rPr lang="en-US" b="1" dirty="0">
                <a:solidFill>
                  <a:srgbClr val="FF9900"/>
                </a:solidFill>
              </a:rPr>
              <a:t>alloy 2</a:t>
            </a:r>
            <a:r>
              <a:rPr lang="en-US" dirty="0"/>
              <a:t> would enable Y-alloy3 at EOL, based on PM2A3 transformation  </a:t>
            </a:r>
          </a:p>
        </p:txBody>
      </p:sp>
    </p:spTree>
    <p:extLst>
      <p:ext uri="{BB962C8B-B14F-4D97-AF65-F5344CB8AC3E}">
        <p14:creationId xmlns:p14="http://schemas.microsoft.com/office/powerpoint/2010/main" val="24192852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a:t>Micron Confidential</a:t>
            </a:r>
            <a:endParaRPr lang="en-US" dirty="0"/>
          </a:p>
        </p:txBody>
      </p:sp>
      <p:sp>
        <p:nvSpPr>
          <p:cNvPr id="3" name="Slide Number Placeholder 2"/>
          <p:cNvSpPr>
            <a:spLocks noGrp="1"/>
          </p:cNvSpPr>
          <p:nvPr>
            <p:ph type="sldNum" sz="quarter" idx="12"/>
          </p:nvPr>
        </p:nvSpPr>
        <p:spPr/>
        <p:txBody>
          <a:bodyPr/>
          <a:lstStyle/>
          <a:p>
            <a:fld id="{B7E7695C-FCF1-4AA0-9B93-7941FED13DC4}" type="slidenum">
              <a:rPr lang="en-US" smtClean="0"/>
              <a:pPr/>
              <a:t>3</a:t>
            </a:fld>
            <a:endParaRPr lang="en-US" dirty="0"/>
          </a:p>
        </p:txBody>
      </p:sp>
    </p:spTree>
    <p:extLst>
      <p:ext uri="{BB962C8B-B14F-4D97-AF65-F5344CB8AC3E}">
        <p14:creationId xmlns:p14="http://schemas.microsoft.com/office/powerpoint/2010/main" val="2351387736"/>
      </p:ext>
    </p:extLst>
  </p:cSld>
  <p:clrMapOvr>
    <a:masterClrMapping/>
  </p:clrMapOvr>
</p:sld>
</file>

<file path=ppt/theme/theme1.xml><?xml version="1.0" encoding="utf-8"?>
<a:theme xmlns:a="http://schemas.openxmlformats.org/drawingml/2006/main" name="Micron Theme 2.0">
  <a:themeElements>
    <a:clrScheme name="MU Color">
      <a:dk1>
        <a:srgbClr val="58595B"/>
      </a:dk1>
      <a:lt1>
        <a:srgbClr val="FFFFFF"/>
      </a:lt1>
      <a:dk2>
        <a:srgbClr val="58595B"/>
      </a:dk2>
      <a:lt2>
        <a:srgbClr val="FFFFFF"/>
      </a:lt2>
      <a:accent1>
        <a:srgbClr val="0077C8"/>
      </a:accent1>
      <a:accent2>
        <a:srgbClr val="00A3E1"/>
      </a:accent2>
      <a:accent3>
        <a:srgbClr val="FFB500"/>
      </a:accent3>
      <a:accent4>
        <a:srgbClr val="9ACA3C"/>
      </a:accent4>
      <a:accent5>
        <a:srgbClr val="FFCD00"/>
      </a:accent5>
      <a:accent6>
        <a:srgbClr val="808285"/>
      </a:accent6>
      <a:hlink>
        <a:srgbClr val="71C5E8"/>
      </a:hlink>
      <a:folHlink>
        <a:srgbClr val="71C5E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rporate_Master_PPT_Template_2018.pptx" id="{EEF647EC-56A7-4327-BDFA-FFF2B3C5BED3}" vid="{1ED4F18A-1CAE-436E-9873-C84173CF8A74}"/>
    </a:ext>
  </a:extLst>
</a:theme>
</file>

<file path=ppt/theme/theme2.xml><?xml version="1.0" encoding="utf-8"?>
<a:theme xmlns:a="http://schemas.openxmlformats.org/drawingml/2006/main" name="CPG Theme 2.0">
  <a:themeElements>
    <a:clrScheme name="MU Color">
      <a:dk1>
        <a:srgbClr val="58595B"/>
      </a:dk1>
      <a:lt1>
        <a:srgbClr val="FFFFFF"/>
      </a:lt1>
      <a:dk2>
        <a:srgbClr val="58595B"/>
      </a:dk2>
      <a:lt2>
        <a:srgbClr val="FFFFFF"/>
      </a:lt2>
      <a:accent1>
        <a:srgbClr val="0077C8"/>
      </a:accent1>
      <a:accent2>
        <a:srgbClr val="00A3E1"/>
      </a:accent2>
      <a:accent3>
        <a:srgbClr val="FFB500"/>
      </a:accent3>
      <a:accent4>
        <a:srgbClr val="9ACA3C"/>
      </a:accent4>
      <a:accent5>
        <a:srgbClr val="FFCD00"/>
      </a:accent5>
      <a:accent6>
        <a:srgbClr val="808285"/>
      </a:accent6>
      <a:hlink>
        <a:srgbClr val="71C5E8"/>
      </a:hlink>
      <a:folHlink>
        <a:srgbClr val="71C5E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rporate_Master_PPT_Template_2018.pptx" id="{EEF647EC-56A7-4327-BDFA-FFF2B3C5BED3}" vid="{E53362E6-4ECC-432A-82B7-564D69580A6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A7AE3A38E8631E43880A07ED4233B6A4" ma:contentTypeVersion="3" ma:contentTypeDescription="" ma:contentTypeScope="" ma:versionID="efd085c3be982c6a6d5de21050b982f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Workyear xmlns="470f668d-8261-4ab2-9257-0fb5e77b4895">2012</Workyear>
    <Workweek xmlns="470f668d-8261-4ab2-9257-0fb5e77b4895" xsi:nil="true"/>
  </documentManagement>
</p:properties>
</file>

<file path=customXml/itemProps1.xml><?xml version="1.0" encoding="utf-8"?>
<ds:datastoreItem xmlns:ds="http://schemas.openxmlformats.org/officeDocument/2006/customXml" ds:itemID="{0C400C7F-7FFD-4DBB-B1B7-BDE1E19E26F7}"/>
</file>

<file path=customXml/itemProps2.xml><?xml version="1.0" encoding="utf-8"?>
<ds:datastoreItem xmlns:ds="http://schemas.openxmlformats.org/officeDocument/2006/customXml" ds:itemID="{1C1BC7D3-8908-4076-B738-EBB3158AF8E0}"/>
</file>

<file path=customXml/itemProps3.xml><?xml version="1.0" encoding="utf-8"?>
<ds:datastoreItem xmlns:ds="http://schemas.openxmlformats.org/officeDocument/2006/customXml" ds:itemID="{6A66ADDD-F4A1-4932-91D8-FEC003F35791}"/>
</file>

<file path=docProps/app.xml><?xml version="1.0" encoding="utf-8"?>
<Properties xmlns="http://schemas.openxmlformats.org/officeDocument/2006/extended-properties" xmlns:vt="http://schemas.openxmlformats.org/officeDocument/2006/docPropsVTypes">
  <Template>blank</Template>
  <TotalTime>0</TotalTime>
  <Words>177</Words>
  <Application>Microsoft Office PowerPoint</Application>
  <PresentationFormat>Widescreen</PresentationFormat>
  <Paragraphs>152</Paragraphs>
  <Slides>3</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vt:i4>
      </vt:variant>
    </vt:vector>
  </HeadingPairs>
  <TitlesOfParts>
    <vt:vector size="10" baseType="lpstr">
      <vt:lpstr>Arial</vt:lpstr>
      <vt:lpstr>Calibri</vt:lpstr>
      <vt:lpstr>Segoe UI</vt:lpstr>
      <vt:lpstr>Verdana</vt:lpstr>
      <vt:lpstr>Wingdings</vt:lpstr>
      <vt:lpstr>Micron Theme 2.0</vt:lpstr>
      <vt:lpstr>CPG Theme 2.0</vt:lpstr>
      <vt:lpstr>Y-doped for L3</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2018-02-08T16:09:05Z</dcterms:created>
  <dcterms:modified xsi:type="dcterms:W3CDTF">2018-02-09T09:41:42Z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0x0101006FF2AFC2669BE544ABDBC9272D7E8CD800A7AE3A38E8631E43880A07ED4233B6A4</vt:lpwstr>
  </property>
</Properties>
</file>