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5"/>
    <p:sldMasterId id="2147483677" r:id="rId6"/>
  </p:sldMasterIdLst>
  <p:notesMasterIdLst>
    <p:notesMasterId r:id="rId29"/>
  </p:notesMasterIdLst>
  <p:sldIdLst>
    <p:sldId id="263" r:id="rId7"/>
    <p:sldId id="284" r:id="rId8"/>
    <p:sldId id="264" r:id="rId9"/>
    <p:sldId id="265" r:id="rId10"/>
    <p:sldId id="266" r:id="rId11"/>
    <p:sldId id="267" r:id="rId12"/>
    <p:sldId id="285" r:id="rId13"/>
    <p:sldId id="28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7"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4" userDrawn="1">
          <p15:clr>
            <a:srgbClr val="A4A3A4"/>
          </p15:clr>
        </p15:guide>
        <p15:guide id="2" pos="3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7C8"/>
    <a:srgbClr val="0090DA"/>
    <a:srgbClr val="00A3E1"/>
    <a:srgbClr val="71C5E8"/>
    <a:srgbClr val="58595B"/>
    <a:srgbClr val="808285"/>
    <a:srgbClr val="A7A9AC"/>
    <a:srgbClr val="D1D3D4"/>
    <a:srgbClr val="B7D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616" y="60"/>
      </p:cViewPr>
      <p:guideLst>
        <p:guide orient="horz" pos="3264"/>
        <p:guide pos="3312"/>
      </p:guideLst>
    </p:cSldViewPr>
  </p:slideViewPr>
  <p:notesTextViewPr>
    <p:cViewPr>
      <p:scale>
        <a:sx n="3" d="2"/>
        <a:sy n="3" d="2"/>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8" Type="http://schemas.openxmlformats.org/officeDocument/2006/relationships/slide" Target="slides/slide2.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30" Type="http://schemas.openxmlformats.org/officeDocument/2006/relationships/presProps" Target="presProps.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BF96A-CBBD-4CCF-8C87-6E114B9E4329}" type="datetimeFigureOut">
              <a:rPr lang="en-US" smtClean="0"/>
              <a:t>2/16/2018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54870-0C88-4C71-9CDA-A7BCC1106D63}" type="slidenum">
              <a:rPr lang="en-US" smtClean="0"/>
              <a:t>‹#›</a:t>
            </a:fld>
            <a:endParaRPr lang="en-US"/>
          </a:p>
        </p:txBody>
      </p:sp>
    </p:spTree>
    <p:extLst>
      <p:ext uri="{BB962C8B-B14F-4D97-AF65-F5344CB8AC3E}">
        <p14:creationId xmlns:p14="http://schemas.microsoft.com/office/powerpoint/2010/main" val="275811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8"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83880"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 hasCustomPrompt="1"/>
          </p:nvPr>
        </p:nvSpPr>
        <p:spPr>
          <a:xfrm>
            <a:off x="968329" y="3528468"/>
            <a:ext cx="10219075" cy="606068"/>
          </a:xfrm>
        </p:spPr>
        <p:txBody>
          <a:bodyPr lIns="91440">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lIns="91440">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144988"/>
            <a:ext cx="10219075" cy="2448953"/>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rgbClr val="0077C8"/>
                </a:solidFill>
              </a:defRPr>
            </a:lvl1pPr>
          </a:lstStyle>
          <a:p>
            <a:r>
              <a:rPr lang="en-US"/>
              <a:t>1/31/2018</a:t>
            </a:r>
            <a:endParaRPr lang="en-US" dirty="0"/>
          </a:p>
        </p:txBody>
      </p:sp>
      <p:sp>
        <p:nvSpPr>
          <p:cNvPr id="3" name="Footer Placeholder 2"/>
          <p:cNvSpPr>
            <a:spLocks noGrp="1"/>
          </p:cNvSpPr>
          <p:nvPr>
            <p:ph type="ftr" sz="quarter" idx="12"/>
          </p:nvPr>
        </p:nvSpPr>
        <p:spPr/>
        <p:txBody>
          <a:bodyPr/>
          <a:lstStyle>
            <a:lvl1pPr>
              <a:defRPr>
                <a:solidFill>
                  <a:srgbClr val="0077C8"/>
                </a:solidFill>
              </a:defRPr>
            </a:lvl1p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53568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Horizontal Image with Conten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2"/>
          </p:nvPr>
        </p:nvSpPr>
        <p:spPr/>
        <p:txBody>
          <a:bodyPr/>
          <a:lstStyle>
            <a:lvl1pPr>
              <a:defRPr>
                <a:solidFill>
                  <a:srgbClr val="58595B"/>
                </a:solidFill>
              </a:defRPr>
            </a:lvl1pPr>
          </a:lstStyle>
          <a:p>
            <a:r>
              <a:rPr lang="en-US"/>
              <a:t>1/31/2018</a:t>
            </a:r>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10" name="Picture Placeholder 4"/>
          <p:cNvSpPr>
            <a:spLocks noGrp="1"/>
          </p:cNvSpPr>
          <p:nvPr>
            <p:ph type="pic" sz="quarter" idx="10" hasCustomPrompt="1"/>
          </p:nvPr>
        </p:nvSpPr>
        <p:spPr>
          <a:xfrm>
            <a:off x="-1" y="0"/>
            <a:ext cx="12192001" cy="3428999"/>
          </a:xfrm>
        </p:spPr>
        <p:txBody>
          <a:bodyPr/>
          <a:lstStyle>
            <a:lvl1pPr marL="0" indent="0">
              <a:buNone/>
              <a:defRPr>
                <a:solidFill>
                  <a:schemeClr val="bg1"/>
                </a:solidFill>
              </a:defRPr>
            </a:lvl1pPr>
          </a:lstStyle>
          <a:p>
            <a:r>
              <a:rPr lang="en-US" dirty="0"/>
              <a:t>Image</a:t>
            </a:r>
          </a:p>
        </p:txBody>
      </p:sp>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11"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9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Horizontal Gray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3" name="Date Placeholder 2"/>
          <p:cNvSpPr>
            <a:spLocks noGrp="1"/>
          </p:cNvSpPr>
          <p:nvPr>
            <p:ph type="dt" sz="half" idx="12"/>
          </p:nvPr>
        </p:nvSpPr>
        <p:spPr/>
        <p:txBody>
          <a:bodyPr/>
          <a:lstStyle>
            <a:lvl1pPr>
              <a:defRPr>
                <a:solidFill>
                  <a:srgbClr val="58595B"/>
                </a:solidFill>
              </a:defRPr>
            </a:lvl1pPr>
          </a:lstStyle>
          <a:p>
            <a:r>
              <a:rPr lang="en-US"/>
              <a:t>1/31/2018</a:t>
            </a:r>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9" name="Rectangle 8"/>
          <p:cNvSpPr/>
          <p:nvPr userDrawn="1"/>
        </p:nvSpPr>
        <p:spPr>
          <a:xfrm>
            <a:off x="0" y="0"/>
            <a:ext cx="12192000" cy="3429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9279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hasCustomPrompt="1"/>
          </p:nvPr>
        </p:nvSpPr>
        <p:spPr>
          <a:xfrm>
            <a:off x="838199" y="362309"/>
            <a:ext cx="5073591" cy="6038491"/>
          </a:xfrm>
        </p:spPr>
        <p:txBody>
          <a:bodyPr anchor="ctr">
            <a:noAutofit/>
          </a:bodyPr>
          <a:lstStyle>
            <a:lvl1pPr>
              <a:lnSpc>
                <a:spcPct val="70000"/>
              </a:lnSpc>
              <a:defRPr sz="6000" baseline="0">
                <a:solidFill>
                  <a:srgbClr val="58595B"/>
                </a:solidFill>
              </a:defRPr>
            </a:lvl1pPr>
          </a:lstStyle>
          <a:p>
            <a:r>
              <a:rPr lang="en-US" dirty="0"/>
              <a:t>Click to edit Master title (white font)</a:t>
            </a:r>
          </a:p>
        </p:txBody>
      </p:sp>
      <p:sp>
        <p:nvSpPr>
          <p:cNvPr id="5" name="Date Placeholder 4"/>
          <p:cNvSpPr>
            <a:spLocks noGrp="1"/>
          </p:cNvSpPr>
          <p:nvPr>
            <p:ph type="dt" sz="half" idx="11"/>
          </p:nvPr>
        </p:nvSpPr>
        <p:spPr/>
        <p:txBody>
          <a:bodyPr/>
          <a:lstStyle/>
          <a:p>
            <a:r>
              <a:rPr lang="en-US"/>
              <a:t>1/31/2018</a:t>
            </a:r>
            <a:endParaRPr lang="en-US" dirty="0"/>
          </a:p>
        </p:txBody>
      </p:sp>
      <p:sp>
        <p:nvSpPr>
          <p:cNvPr id="6" name="Footer Placeholder 5"/>
          <p:cNvSpPr>
            <a:spLocks noGrp="1"/>
          </p:cNvSpPr>
          <p:nvPr>
            <p:ph type="ftr" sz="quarter" idx="12"/>
          </p:nvPr>
        </p:nvSpPr>
        <p:spPr/>
        <p:txBody>
          <a:bodyPr/>
          <a:lstStyle/>
          <a:p>
            <a:r>
              <a:rPr lang="en-US"/>
              <a:t>Micron/Intel Confidential</a:t>
            </a:r>
            <a:endParaRPr lang="en-US" dirty="0"/>
          </a:p>
        </p:txBody>
      </p:sp>
      <p:sp>
        <p:nvSpPr>
          <p:cNvPr id="7" name="Slide Number Placeholder 6"/>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99952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Image with 1/2 Content">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hasCustomPrompt="1"/>
          </p:nvPr>
        </p:nvSpPr>
        <p:spPr>
          <a:xfrm>
            <a:off x="271461" y="3429000"/>
            <a:ext cx="5689391" cy="2983005"/>
          </a:xfrm>
        </p:spPr>
        <p:txBody>
          <a:bodyPr anchor="ctr">
            <a:noAutofit/>
          </a:bodyPr>
          <a:lstStyle>
            <a:lvl1pPr algn="r">
              <a:lnSpc>
                <a:spcPct val="70000"/>
              </a:lnSpc>
              <a:defRPr sz="6000" baseline="0">
                <a:solidFill>
                  <a:srgbClr val="58595B"/>
                </a:solidFill>
              </a:defRPr>
            </a:lvl1pPr>
          </a:lstStyle>
          <a:p>
            <a:r>
              <a:rPr lang="en-US" dirty="0"/>
              <a:t>Click to edit Master title (white font)</a:t>
            </a:r>
          </a:p>
        </p:txBody>
      </p:sp>
      <p:sp>
        <p:nvSpPr>
          <p:cNvPr id="6"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6"/>
          </p:nvPr>
        </p:nvSpPr>
        <p:spPr/>
        <p:txBody>
          <a:bodyPr/>
          <a:lstStyle/>
          <a:p>
            <a:r>
              <a:rPr lang="en-US"/>
              <a:t>1/31/2018</a:t>
            </a:r>
            <a:endParaRPr lang="en-US" dirty="0"/>
          </a:p>
        </p:txBody>
      </p:sp>
      <p:sp>
        <p:nvSpPr>
          <p:cNvPr id="7" name="Footer Placeholder 6"/>
          <p:cNvSpPr>
            <a:spLocks noGrp="1"/>
          </p:cNvSpPr>
          <p:nvPr>
            <p:ph type="ftr" sz="quarter" idx="17"/>
          </p:nvPr>
        </p:nvSpPr>
        <p:spPr/>
        <p:txBody>
          <a:bodyPr/>
          <a:lstStyle/>
          <a:p>
            <a:r>
              <a:rPr lang="en-US"/>
              <a:t>Micron/Intel Confidential</a:t>
            </a:r>
            <a:endParaRPr lang="en-US" dirty="0"/>
          </a:p>
        </p:txBody>
      </p:sp>
      <p:sp>
        <p:nvSpPr>
          <p:cNvPr id="8" name="Slide Number Placeholder 7"/>
          <p:cNvSpPr>
            <a:spLocks noGrp="1"/>
          </p:cNvSpPr>
          <p:nvPr>
            <p:ph type="sldNum" sz="quarter" idx="18"/>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12042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a:t>1/31/2018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33346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91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a:t>1/31/2018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Content Placeholder 2"/>
          <p:cNvSpPr>
            <a:spLocks noGrp="1"/>
          </p:cNvSpPr>
          <p:nvPr>
            <p:ph sz="half" idx="1"/>
          </p:nvPr>
        </p:nvSpPr>
        <p:spPr>
          <a:xfrm>
            <a:off x="83820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33346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Tree>
    <p:extLst>
      <p:ext uri="{BB962C8B-B14F-4D97-AF65-F5344CB8AC3E}">
        <p14:creationId xmlns:p14="http://schemas.microsoft.com/office/powerpoint/2010/main" val="980441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1/31/2018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1" name="Content Placeholder 2"/>
          <p:cNvSpPr>
            <a:spLocks noGrp="1"/>
          </p:cNvSpPr>
          <p:nvPr>
            <p:ph sz="half" idx="14"/>
          </p:nvPr>
        </p:nvSpPr>
        <p:spPr>
          <a:xfrm>
            <a:off x="633346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8"/>
          <p:cNvSpPr>
            <a:spLocks noGrp="1"/>
          </p:cNvSpPr>
          <p:nvPr>
            <p:ph type="body" sz="quarter" idx="15"/>
          </p:nvPr>
        </p:nvSpPr>
        <p:spPr>
          <a:xfrm>
            <a:off x="633346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311778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096250"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1/31/2018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1"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0" name="Text Placeholder 8"/>
          <p:cNvSpPr>
            <a:spLocks noGrp="1"/>
          </p:cNvSpPr>
          <p:nvPr>
            <p:ph type="body" sz="quarter" idx="14"/>
          </p:nvPr>
        </p:nvSpPr>
        <p:spPr>
          <a:xfrm>
            <a:off x="8096250"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3" name="Content Placeholder 3"/>
          <p:cNvSpPr>
            <a:spLocks noGrp="1"/>
          </p:cNvSpPr>
          <p:nvPr>
            <p:ph sz="half" idx="15"/>
          </p:nvPr>
        </p:nvSpPr>
        <p:spPr>
          <a:xfrm>
            <a:off x="4467225"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p:cNvSpPr>
            <a:spLocks noGrp="1"/>
          </p:cNvSpPr>
          <p:nvPr>
            <p:ph type="body" sz="quarter" idx="16"/>
          </p:nvPr>
        </p:nvSpPr>
        <p:spPr>
          <a:xfrm>
            <a:off x="4467225"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268930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1/31/2018</a:t>
            </a:r>
          </a:p>
        </p:txBody>
      </p:sp>
      <p:sp>
        <p:nvSpPr>
          <p:cNvPr id="4" name="Footer Placeholder 3"/>
          <p:cNvSpPr>
            <a:spLocks noGrp="1"/>
          </p:cNvSpPr>
          <p:nvPr>
            <p:ph type="ftr" sz="quarter" idx="11"/>
          </p:nvPr>
        </p:nvSpPr>
        <p:spPr/>
        <p:txBody>
          <a:bodyPr/>
          <a:lstStyle/>
          <a:p>
            <a:r>
              <a:rPr lang="en-US"/>
              <a:t>Micron/Intel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a:p>
        </p:txBody>
      </p:sp>
    </p:spTree>
    <p:extLst>
      <p:ext uri="{BB962C8B-B14F-4D97-AF65-F5344CB8AC3E}">
        <p14:creationId xmlns:p14="http://schemas.microsoft.com/office/powerpoint/2010/main" val="155304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1/31/2018</a:t>
            </a:r>
            <a:endParaRPr lang="en-US" dirty="0"/>
          </a:p>
        </p:txBody>
      </p:sp>
      <p:sp>
        <p:nvSpPr>
          <p:cNvPr id="3" name="Footer Placeholder 2"/>
          <p:cNvSpPr>
            <a:spLocks noGrp="1"/>
          </p:cNvSpPr>
          <p:nvPr>
            <p:ph type="ftr" sz="quarter" idx="11"/>
          </p:nvPr>
        </p:nvSpPr>
        <p:spPr/>
        <p:txBody>
          <a:bodyPr/>
          <a:lstStyle/>
          <a:p>
            <a:r>
              <a:rPr lang="en-US"/>
              <a:t>Micron/Intel Confidential</a:t>
            </a:r>
            <a:endParaRPr lang="en-US" dirty="0"/>
          </a:p>
        </p:txBody>
      </p:sp>
      <p:sp>
        <p:nvSpPr>
          <p:cNvPr id="4" name="Slide Number Placeholder 3"/>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89119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rgbClr val="58595B"/>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9"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0136"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rgbClr val="58595B"/>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137037"/>
            <a:ext cx="10219075" cy="2456904"/>
          </a:xfrm>
        </p:spPr>
        <p:txBody>
          <a:bodyPr anchor="b">
            <a:noAutofit/>
          </a:bodyPr>
          <a:lstStyle>
            <a:lvl1pPr algn="l">
              <a:defRPr sz="6000">
                <a:solidFill>
                  <a:srgbClr val="0077C8"/>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chemeClr val="bg1"/>
                </a:solidFill>
              </a:defRPr>
            </a:lvl1pPr>
          </a:lstStyle>
          <a:p>
            <a:r>
              <a:rPr lang="en-US"/>
              <a:t>1/31/2018</a:t>
            </a:r>
            <a:endParaRPr lang="en-US" dirty="0"/>
          </a:p>
        </p:txBody>
      </p:sp>
      <p:sp>
        <p:nvSpPr>
          <p:cNvPr id="3" name="Footer Placeholder 2"/>
          <p:cNvSpPr>
            <a:spLocks noGrp="1"/>
          </p:cNvSpPr>
          <p:nvPr>
            <p:ph type="ftr" sz="quarter" idx="12"/>
          </p:nvPr>
        </p:nvSpPr>
        <p:spPr/>
        <p:txBody>
          <a:bodyPr/>
          <a:lstStyle>
            <a:lvl1pPr>
              <a:defRPr>
                <a:solidFill>
                  <a:schemeClr val="bg1"/>
                </a:solidFill>
              </a:defRPr>
            </a:lvl1p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378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Closing Blue">
    <p:bg>
      <p:bgPr>
        <a:solidFill>
          <a:schemeClr val="accent1"/>
        </a:solidFill>
        <a:effectLst/>
      </p:bgPr>
    </p:bg>
    <p:spTree>
      <p:nvGrpSpPr>
        <p:cNvPr id="1" name=""/>
        <p:cNvGrpSpPr/>
        <p:nvPr/>
      </p:nvGrpSpPr>
      <p:grpSpPr>
        <a:xfrm>
          <a:off x="0" y="0"/>
          <a:ext cx="0" cy="0"/>
          <a:chOff x="0" y="0"/>
          <a:chExt cx="0" cy="0"/>
        </a:xfrm>
      </p:grpSpPr>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99088" y="2805542"/>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rgbClr val="0077C8"/>
                </a:solidFill>
              </a:defRPr>
            </a:lvl1pPr>
          </a:lstStyle>
          <a:p>
            <a:r>
              <a:rPr lang="en-US"/>
              <a:t>1/31/2018</a:t>
            </a:r>
            <a:endParaRPr lang="en-US" dirty="0"/>
          </a:p>
        </p:txBody>
      </p:sp>
      <p:sp>
        <p:nvSpPr>
          <p:cNvPr id="4" name="Footer Placeholder 3"/>
          <p:cNvSpPr>
            <a:spLocks noGrp="1"/>
          </p:cNvSpPr>
          <p:nvPr>
            <p:ph type="ftr" sz="quarter" idx="11"/>
          </p:nvPr>
        </p:nvSpPr>
        <p:spPr/>
        <p:txBody>
          <a:bodyPr/>
          <a:lstStyle>
            <a:lvl1pPr>
              <a:defRPr>
                <a:solidFill>
                  <a:srgbClr val="0077C8"/>
                </a:solidFill>
              </a:defRPr>
            </a:lvl1p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991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Closing White">
    <p:spTree>
      <p:nvGrpSpPr>
        <p:cNvPr id="1" name=""/>
        <p:cNvGrpSpPr/>
        <p:nvPr/>
      </p:nvGrpSpPr>
      <p:grpSpPr>
        <a:xfrm>
          <a:off x="0" y="0"/>
          <a:ext cx="0" cy="0"/>
          <a:chOff x="0" y="0"/>
          <a:chExt cx="0" cy="0"/>
        </a:xfrm>
      </p:grpSpPr>
      <p:pic>
        <p:nvPicPr>
          <p:cNvPr id="3"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10000" y="2806755"/>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chemeClr val="bg1"/>
                </a:solidFill>
              </a:defRPr>
            </a:lvl1pPr>
          </a:lstStyle>
          <a:p>
            <a:r>
              <a:rPr lang="en-US"/>
              <a:t>1/31/2018</a:t>
            </a:r>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68494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cron Colo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1/31/2018</a:t>
            </a:r>
          </a:p>
        </p:txBody>
      </p:sp>
      <p:sp>
        <p:nvSpPr>
          <p:cNvPr id="4" name="Footer Placeholder 3"/>
          <p:cNvSpPr>
            <a:spLocks noGrp="1"/>
          </p:cNvSpPr>
          <p:nvPr>
            <p:ph type="ftr" sz="quarter" idx="11"/>
          </p:nvPr>
        </p:nvSpPr>
        <p:spPr/>
        <p:txBody>
          <a:bodyPr/>
          <a:lstStyle/>
          <a:p>
            <a:r>
              <a:rPr lang="en-US"/>
              <a:t>Micron/Intel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dirty="0"/>
          </a:p>
        </p:txBody>
      </p:sp>
      <p:sp>
        <p:nvSpPr>
          <p:cNvPr id="27" name="TextBox 26"/>
          <p:cNvSpPr txBox="1"/>
          <p:nvPr userDrawn="1"/>
        </p:nvSpPr>
        <p:spPr>
          <a:xfrm>
            <a:off x="4786904" y="919778"/>
            <a:ext cx="6542586" cy="1421928"/>
          </a:xfrm>
          <a:prstGeom prst="rect">
            <a:avLst/>
          </a:prstGeom>
          <a:noFill/>
        </p:spPr>
        <p:txBody>
          <a:bodyPr wrap="square" rtlCol="0">
            <a:spAutoFit/>
          </a:bodyPr>
          <a:lstStyle/>
          <a:p>
            <a:pPr>
              <a:lnSpc>
                <a:spcPct val="80000"/>
              </a:lnSpc>
            </a:pPr>
            <a:r>
              <a:rPr lang="en-US" sz="5400" b="1" spc="-300" dirty="0">
                <a:latin typeface="+mj-lt"/>
              </a:rPr>
              <a:t>Micron Brand </a:t>
            </a:r>
            <a:br>
              <a:rPr lang="en-US" sz="5400" b="1" spc="-300" dirty="0">
                <a:latin typeface="+mj-lt"/>
              </a:rPr>
            </a:br>
            <a:r>
              <a:rPr lang="en-US" sz="5400" b="1" spc="-300" dirty="0">
                <a:latin typeface="+mj-lt"/>
              </a:rPr>
              <a:t>2.0 Colors (RGB)</a:t>
            </a:r>
          </a:p>
        </p:txBody>
      </p:sp>
      <p:sp>
        <p:nvSpPr>
          <p:cNvPr id="28" name="Rectangle 27"/>
          <p:cNvSpPr/>
          <p:nvPr userDrawn="1"/>
        </p:nvSpPr>
        <p:spPr>
          <a:xfrm>
            <a:off x="578581" y="949291"/>
            <a:ext cx="1199034" cy="1199034"/>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Micron Blue</a:t>
            </a:r>
          </a:p>
          <a:p>
            <a:pPr algn="ctr"/>
            <a:r>
              <a:rPr lang="en-US" sz="1400" b="1" dirty="0">
                <a:latin typeface="+mn-lt"/>
                <a:ea typeface="Segoe UI" panose="020B0502040204020203" pitchFamily="34" charset="0"/>
                <a:cs typeface="Segoe UI" panose="020B0502040204020203" pitchFamily="34" charset="0"/>
              </a:rPr>
              <a:t>0-119-200</a:t>
            </a:r>
          </a:p>
        </p:txBody>
      </p:sp>
      <p:sp>
        <p:nvSpPr>
          <p:cNvPr id="29" name="Rectangle 28"/>
          <p:cNvSpPr/>
          <p:nvPr userDrawn="1"/>
        </p:nvSpPr>
        <p:spPr>
          <a:xfrm>
            <a:off x="578581" y="3492223"/>
            <a:ext cx="1199034" cy="119903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a:t>
            </a:r>
            <a:br>
              <a:rPr lang="en-US" sz="1400" dirty="0">
                <a:latin typeface="+mn-lt"/>
                <a:ea typeface="Segoe UI" panose="020B0502040204020203" pitchFamily="34" charset="0"/>
                <a:cs typeface="Segoe UI" panose="020B0502040204020203" pitchFamily="34" charset="0"/>
              </a:rPr>
            </a:br>
            <a:r>
              <a:rPr lang="en-US" sz="1400" b="1" dirty="0">
                <a:latin typeface="+mn-lt"/>
                <a:ea typeface="Segoe UI" panose="020B0502040204020203" pitchFamily="34" charset="0"/>
                <a:cs typeface="Segoe UI" panose="020B0502040204020203" pitchFamily="34" charset="0"/>
              </a:rPr>
              <a:t>88-89-91</a:t>
            </a:r>
          </a:p>
        </p:txBody>
      </p:sp>
      <p:sp>
        <p:nvSpPr>
          <p:cNvPr id="30" name="Rectangle 29"/>
          <p:cNvSpPr/>
          <p:nvPr userDrawn="1"/>
        </p:nvSpPr>
        <p:spPr>
          <a:xfrm>
            <a:off x="578581" y="2220757"/>
            <a:ext cx="1199034" cy="1199034"/>
          </a:xfrm>
          <a:prstGeom prst="rect">
            <a:avLst/>
          </a:prstGeom>
          <a:solidFill>
            <a:srgbClr val="009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S1</a:t>
            </a:r>
          </a:p>
          <a:p>
            <a:pPr algn="ctr"/>
            <a:r>
              <a:rPr lang="en-US" sz="1400" b="1" dirty="0">
                <a:latin typeface="+mn-lt"/>
                <a:ea typeface="Segoe UI" panose="020B0502040204020203" pitchFamily="34" charset="0"/>
                <a:cs typeface="Segoe UI" panose="020B0502040204020203" pitchFamily="34" charset="0"/>
              </a:rPr>
              <a:t>0-144-218</a:t>
            </a:r>
          </a:p>
        </p:txBody>
      </p:sp>
      <p:sp>
        <p:nvSpPr>
          <p:cNvPr id="31" name="Rectangle 30"/>
          <p:cNvSpPr/>
          <p:nvPr userDrawn="1"/>
        </p:nvSpPr>
        <p:spPr>
          <a:xfrm>
            <a:off x="1856658" y="2229966"/>
            <a:ext cx="1199034" cy="1199034"/>
          </a:xfrm>
          <a:prstGeom prst="rect">
            <a:avLst/>
          </a:prstGeom>
          <a:solidFill>
            <a:srgbClr val="00A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S2</a:t>
            </a:r>
          </a:p>
          <a:p>
            <a:pPr algn="ctr"/>
            <a:r>
              <a:rPr lang="en-US" sz="1400" b="1" dirty="0">
                <a:latin typeface="+mn-lt"/>
                <a:ea typeface="Segoe UI" panose="020B0502040204020203" pitchFamily="34" charset="0"/>
                <a:cs typeface="Segoe UI" panose="020B0502040204020203" pitchFamily="34" charset="0"/>
              </a:rPr>
              <a:t>0-163-225</a:t>
            </a:r>
          </a:p>
        </p:txBody>
      </p:sp>
      <p:sp>
        <p:nvSpPr>
          <p:cNvPr id="32" name="Rectangle 31"/>
          <p:cNvSpPr/>
          <p:nvPr userDrawn="1"/>
        </p:nvSpPr>
        <p:spPr>
          <a:xfrm>
            <a:off x="3134735" y="2229966"/>
            <a:ext cx="1199034" cy="1199034"/>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S3</a:t>
            </a:r>
          </a:p>
          <a:p>
            <a:pPr algn="ctr"/>
            <a:r>
              <a:rPr lang="en-US" sz="1400" b="1" dirty="0">
                <a:latin typeface="+mn-lt"/>
                <a:ea typeface="Segoe UI" panose="020B0502040204020203" pitchFamily="34" charset="0"/>
                <a:cs typeface="Segoe UI" panose="020B0502040204020203" pitchFamily="34" charset="0"/>
              </a:rPr>
              <a:t>113-197-232</a:t>
            </a:r>
          </a:p>
        </p:txBody>
      </p:sp>
      <p:sp>
        <p:nvSpPr>
          <p:cNvPr id="33" name="Rectangle 32"/>
          <p:cNvSpPr/>
          <p:nvPr userDrawn="1"/>
        </p:nvSpPr>
        <p:spPr>
          <a:xfrm>
            <a:off x="578581" y="4770016"/>
            <a:ext cx="1199034" cy="1199034"/>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S1</a:t>
            </a:r>
          </a:p>
          <a:p>
            <a:pPr algn="ctr"/>
            <a:r>
              <a:rPr lang="en-US" sz="1400" b="1" dirty="0">
                <a:latin typeface="+mn-lt"/>
                <a:ea typeface="Segoe UI" panose="020B0502040204020203" pitchFamily="34" charset="0"/>
                <a:cs typeface="Segoe UI" panose="020B0502040204020203" pitchFamily="34" charset="0"/>
              </a:rPr>
              <a:t>128-130-133</a:t>
            </a:r>
          </a:p>
        </p:txBody>
      </p:sp>
      <p:sp>
        <p:nvSpPr>
          <p:cNvPr id="34" name="Rectangle 33"/>
          <p:cNvSpPr/>
          <p:nvPr userDrawn="1"/>
        </p:nvSpPr>
        <p:spPr>
          <a:xfrm>
            <a:off x="1856658" y="4770016"/>
            <a:ext cx="1199034" cy="1199034"/>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S2</a:t>
            </a:r>
          </a:p>
          <a:p>
            <a:pPr algn="ctr"/>
            <a:r>
              <a:rPr lang="en-US" sz="1400" b="1" dirty="0">
                <a:latin typeface="+mn-lt"/>
                <a:ea typeface="Segoe UI" panose="020B0502040204020203" pitchFamily="34" charset="0"/>
                <a:cs typeface="Segoe UI" panose="020B0502040204020203" pitchFamily="34" charset="0"/>
              </a:rPr>
              <a:t>167-169-172</a:t>
            </a:r>
          </a:p>
        </p:txBody>
      </p:sp>
      <p:sp>
        <p:nvSpPr>
          <p:cNvPr id="35" name="Rectangle 34"/>
          <p:cNvSpPr/>
          <p:nvPr userDrawn="1"/>
        </p:nvSpPr>
        <p:spPr>
          <a:xfrm>
            <a:off x="3134735" y="4770016"/>
            <a:ext cx="1199034" cy="119903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S3</a:t>
            </a:r>
          </a:p>
          <a:p>
            <a:pPr algn="ctr"/>
            <a:r>
              <a:rPr lang="en-US" sz="1400" b="1" dirty="0">
                <a:latin typeface="+mn-lt"/>
                <a:ea typeface="Segoe UI" panose="020B0502040204020203" pitchFamily="34" charset="0"/>
                <a:cs typeface="Segoe UI" panose="020B0502040204020203" pitchFamily="34" charset="0"/>
              </a:rPr>
              <a:t>209-211-212</a:t>
            </a:r>
          </a:p>
        </p:txBody>
      </p:sp>
      <p:sp>
        <p:nvSpPr>
          <p:cNvPr id="36" name="Rectangle 35"/>
          <p:cNvSpPr/>
          <p:nvPr userDrawn="1"/>
        </p:nvSpPr>
        <p:spPr>
          <a:xfrm>
            <a:off x="4868920" y="3416363"/>
            <a:ext cx="1199034" cy="806863"/>
          </a:xfrm>
          <a:prstGeom prst="rect">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A1</a:t>
            </a:r>
          </a:p>
          <a:p>
            <a:pPr algn="ctr"/>
            <a:r>
              <a:rPr lang="en-US" sz="1400" b="1" dirty="0">
                <a:latin typeface="+mn-lt"/>
                <a:ea typeface="Segoe UI" panose="020B0502040204020203" pitchFamily="34" charset="0"/>
                <a:cs typeface="Segoe UI" panose="020B0502040204020203" pitchFamily="34" charset="0"/>
              </a:rPr>
              <a:t>154-202-60</a:t>
            </a:r>
          </a:p>
        </p:txBody>
      </p:sp>
      <p:sp>
        <p:nvSpPr>
          <p:cNvPr id="37" name="Rectangle 36"/>
          <p:cNvSpPr/>
          <p:nvPr userDrawn="1"/>
        </p:nvSpPr>
        <p:spPr>
          <a:xfrm>
            <a:off x="6150321" y="3416365"/>
            <a:ext cx="1199034" cy="806863"/>
          </a:xfrm>
          <a:prstGeom prst="rect">
            <a:avLst/>
          </a:prstGeom>
          <a:solidFill>
            <a:srgbClr val="B7D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A2</a:t>
            </a:r>
          </a:p>
          <a:p>
            <a:pPr algn="ctr"/>
            <a:r>
              <a:rPr lang="en-US" sz="1400" b="1" dirty="0">
                <a:latin typeface="+mn-lt"/>
                <a:ea typeface="Segoe UI" panose="020B0502040204020203" pitchFamily="34" charset="0"/>
                <a:cs typeface="Segoe UI" panose="020B0502040204020203" pitchFamily="34" charset="0"/>
              </a:rPr>
              <a:t>183-212-51</a:t>
            </a:r>
          </a:p>
        </p:txBody>
      </p:sp>
      <p:sp>
        <p:nvSpPr>
          <p:cNvPr id="38" name="Rectangle 37"/>
          <p:cNvSpPr/>
          <p:nvPr userDrawn="1"/>
        </p:nvSpPr>
        <p:spPr>
          <a:xfrm>
            <a:off x="4868915" y="4294324"/>
            <a:ext cx="1199034" cy="806863"/>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A1</a:t>
            </a:r>
          </a:p>
          <a:p>
            <a:pPr algn="ctr"/>
            <a:r>
              <a:rPr lang="en-US" sz="1400" b="1" dirty="0">
                <a:latin typeface="+mn-lt"/>
                <a:ea typeface="Segoe UI" panose="020B0502040204020203" pitchFamily="34" charset="0"/>
                <a:cs typeface="Segoe UI" panose="020B0502040204020203" pitchFamily="34" charset="0"/>
              </a:rPr>
              <a:t>255-181-0</a:t>
            </a:r>
          </a:p>
        </p:txBody>
      </p:sp>
      <p:sp>
        <p:nvSpPr>
          <p:cNvPr id="39" name="Rectangle 38"/>
          <p:cNvSpPr/>
          <p:nvPr userDrawn="1"/>
        </p:nvSpPr>
        <p:spPr>
          <a:xfrm>
            <a:off x="6150315" y="4294324"/>
            <a:ext cx="1199034" cy="806863"/>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A2</a:t>
            </a:r>
          </a:p>
          <a:p>
            <a:pPr algn="ctr"/>
            <a:r>
              <a:rPr lang="en-US" sz="1400" b="1" dirty="0">
                <a:latin typeface="+mn-lt"/>
                <a:ea typeface="Segoe UI" panose="020B0502040204020203" pitchFamily="34" charset="0"/>
                <a:cs typeface="Segoe UI" panose="020B0502040204020203" pitchFamily="34" charset="0"/>
              </a:rPr>
              <a:t>255-205-0</a:t>
            </a:r>
          </a:p>
        </p:txBody>
      </p:sp>
      <p:sp>
        <p:nvSpPr>
          <p:cNvPr id="40" name="Rectangle 39"/>
          <p:cNvSpPr/>
          <p:nvPr userDrawn="1"/>
        </p:nvSpPr>
        <p:spPr>
          <a:xfrm>
            <a:off x="4865846" y="5168685"/>
            <a:ext cx="1199034" cy="806863"/>
          </a:xfrm>
          <a:prstGeom prst="rect">
            <a:avLst/>
          </a:prstGeom>
          <a:solidFill>
            <a:srgbClr val="87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A1</a:t>
            </a:r>
          </a:p>
          <a:p>
            <a:pPr algn="ctr"/>
            <a:r>
              <a:rPr lang="en-US" sz="1400" b="1" dirty="0">
                <a:latin typeface="+mn-lt"/>
                <a:ea typeface="Segoe UI" panose="020B0502040204020203" pitchFamily="34" charset="0"/>
                <a:cs typeface="Segoe UI" panose="020B0502040204020203" pitchFamily="34" charset="0"/>
              </a:rPr>
              <a:t>135-50-153</a:t>
            </a:r>
          </a:p>
        </p:txBody>
      </p:sp>
      <p:sp>
        <p:nvSpPr>
          <p:cNvPr id="41" name="Rectangle 40"/>
          <p:cNvSpPr/>
          <p:nvPr userDrawn="1"/>
        </p:nvSpPr>
        <p:spPr>
          <a:xfrm>
            <a:off x="6147246" y="5168685"/>
            <a:ext cx="1199034" cy="806863"/>
          </a:xfrm>
          <a:prstGeom prst="rect">
            <a:avLst/>
          </a:prstGeom>
          <a:solidFill>
            <a:srgbClr val="A43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A2</a:t>
            </a:r>
          </a:p>
          <a:p>
            <a:pPr algn="ctr"/>
            <a:r>
              <a:rPr lang="en-US" sz="1400" b="1" dirty="0">
                <a:latin typeface="+mn-lt"/>
                <a:ea typeface="Segoe UI" panose="020B0502040204020203" pitchFamily="34" charset="0"/>
                <a:cs typeface="Segoe UI" panose="020B0502040204020203" pitchFamily="34" charset="0"/>
              </a:rPr>
              <a:t>164-55-138</a:t>
            </a:r>
          </a:p>
        </p:txBody>
      </p:sp>
      <p:sp>
        <p:nvSpPr>
          <p:cNvPr id="44" name="TextBox 43"/>
          <p:cNvSpPr txBox="1"/>
          <p:nvPr userDrawn="1"/>
        </p:nvSpPr>
        <p:spPr>
          <a:xfrm>
            <a:off x="4773748" y="2312153"/>
            <a:ext cx="2480434" cy="461665"/>
          </a:xfrm>
          <a:prstGeom prst="rect">
            <a:avLst/>
          </a:prstGeom>
          <a:noFill/>
        </p:spPr>
        <p:txBody>
          <a:bodyPr wrap="square" rtlCol="0">
            <a:spAutoFit/>
          </a:bodyPr>
          <a:lstStyle/>
          <a:p>
            <a:pPr algn="l"/>
            <a:r>
              <a:rPr lang="en-US" sz="2400" baseline="0" dirty="0">
                <a:latin typeface="+mn-lt"/>
              </a:rPr>
              <a:t>accent palette</a:t>
            </a:r>
            <a:endParaRPr lang="en-US" sz="2400" dirty="0">
              <a:latin typeface="+mn-lt"/>
            </a:endParaRPr>
          </a:p>
        </p:txBody>
      </p:sp>
      <p:sp>
        <p:nvSpPr>
          <p:cNvPr id="45" name="Rectangle 44"/>
          <p:cNvSpPr/>
          <p:nvPr userDrawn="1"/>
        </p:nvSpPr>
        <p:spPr>
          <a:xfrm>
            <a:off x="7911761" y="5629176"/>
            <a:ext cx="1050121" cy="347736"/>
          </a:xfrm>
          <a:prstGeom prst="rect">
            <a:avLst/>
          </a:prstGeom>
          <a:solidFill>
            <a:srgbClr val="629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98-157-55</a:t>
            </a:r>
          </a:p>
        </p:txBody>
      </p:sp>
      <p:sp>
        <p:nvSpPr>
          <p:cNvPr id="46" name="Rectangle 45"/>
          <p:cNvSpPr/>
          <p:nvPr userDrawn="1"/>
        </p:nvSpPr>
        <p:spPr>
          <a:xfrm>
            <a:off x="9030771" y="5629175"/>
            <a:ext cx="1050121" cy="347736"/>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255-207-1</a:t>
            </a:r>
          </a:p>
        </p:txBody>
      </p:sp>
      <p:sp>
        <p:nvSpPr>
          <p:cNvPr id="47" name="Rectangle 46"/>
          <p:cNvSpPr/>
          <p:nvPr userDrawn="1"/>
        </p:nvSpPr>
        <p:spPr>
          <a:xfrm>
            <a:off x="10149781" y="5629175"/>
            <a:ext cx="1050121" cy="347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192-0-0</a:t>
            </a:r>
          </a:p>
        </p:txBody>
      </p:sp>
      <p:sp>
        <p:nvSpPr>
          <p:cNvPr id="49" name="TextBox 48"/>
          <p:cNvSpPr txBox="1"/>
          <p:nvPr userDrawn="1"/>
        </p:nvSpPr>
        <p:spPr>
          <a:xfrm>
            <a:off x="1817080" y="1370290"/>
            <a:ext cx="2516689" cy="830997"/>
          </a:xfrm>
          <a:prstGeom prst="rect">
            <a:avLst/>
          </a:prstGeom>
          <a:noFill/>
        </p:spPr>
        <p:txBody>
          <a:bodyPr wrap="square" rtlCol="0">
            <a:spAutoFit/>
          </a:bodyPr>
          <a:lstStyle/>
          <a:p>
            <a:pPr algn="l"/>
            <a:r>
              <a:rPr lang="en-US" sz="1200" baseline="0" dirty="0">
                <a:latin typeface="+mn-lt"/>
              </a:rPr>
              <a:t>Micron’s corporate color system retains a strong sense of the original blue color has defined us from the beginning. </a:t>
            </a:r>
            <a:endParaRPr lang="en-US" sz="1200" dirty="0">
              <a:latin typeface="+mn-lt"/>
            </a:endParaRPr>
          </a:p>
        </p:txBody>
      </p:sp>
      <p:sp>
        <p:nvSpPr>
          <p:cNvPr id="50" name="TextBox 49"/>
          <p:cNvSpPr txBox="1"/>
          <p:nvPr userDrawn="1"/>
        </p:nvSpPr>
        <p:spPr>
          <a:xfrm>
            <a:off x="1791374" y="3913787"/>
            <a:ext cx="2542395" cy="830997"/>
          </a:xfrm>
          <a:prstGeom prst="rect">
            <a:avLst/>
          </a:prstGeom>
          <a:noFill/>
        </p:spPr>
        <p:txBody>
          <a:bodyPr wrap="square" rtlCol="0">
            <a:spAutoFit/>
          </a:bodyPr>
          <a:lstStyle/>
          <a:p>
            <a:pPr algn="l"/>
            <a:r>
              <a:rPr lang="en-US" sz="1200" baseline="0" dirty="0">
                <a:latin typeface="+mn-lt"/>
              </a:rPr>
              <a:t>We offer gray and a gray palette as a secondary color, which can be used with our Micron blue and blue palette. </a:t>
            </a:r>
            <a:endParaRPr lang="en-US" sz="1200" dirty="0">
              <a:latin typeface="+mn-lt"/>
            </a:endParaRPr>
          </a:p>
        </p:txBody>
      </p:sp>
      <p:sp>
        <p:nvSpPr>
          <p:cNvPr id="52" name="TextBox 51"/>
          <p:cNvSpPr txBox="1"/>
          <p:nvPr userDrawn="1"/>
        </p:nvSpPr>
        <p:spPr>
          <a:xfrm>
            <a:off x="1817080" y="949290"/>
            <a:ext cx="2480434" cy="461665"/>
          </a:xfrm>
          <a:prstGeom prst="rect">
            <a:avLst/>
          </a:prstGeom>
          <a:noFill/>
        </p:spPr>
        <p:txBody>
          <a:bodyPr wrap="square" rtlCol="0">
            <a:spAutoFit/>
          </a:bodyPr>
          <a:lstStyle/>
          <a:p>
            <a:pPr algn="l"/>
            <a:r>
              <a:rPr lang="en-US" sz="2400" baseline="0" dirty="0">
                <a:latin typeface="+mn-lt"/>
              </a:rPr>
              <a:t>blue palette</a:t>
            </a:r>
            <a:endParaRPr lang="en-US" sz="2400" dirty="0">
              <a:latin typeface="+mn-lt"/>
            </a:endParaRPr>
          </a:p>
        </p:txBody>
      </p:sp>
      <p:sp>
        <p:nvSpPr>
          <p:cNvPr id="53" name="TextBox 52"/>
          <p:cNvSpPr txBox="1"/>
          <p:nvPr userDrawn="1"/>
        </p:nvSpPr>
        <p:spPr>
          <a:xfrm>
            <a:off x="1777615" y="3501432"/>
            <a:ext cx="2480434" cy="461665"/>
          </a:xfrm>
          <a:prstGeom prst="rect">
            <a:avLst/>
          </a:prstGeom>
          <a:noFill/>
        </p:spPr>
        <p:txBody>
          <a:bodyPr wrap="square" rtlCol="0">
            <a:spAutoFit/>
          </a:bodyPr>
          <a:lstStyle/>
          <a:p>
            <a:pPr algn="l"/>
            <a:r>
              <a:rPr lang="en-US" sz="2400" baseline="0" dirty="0">
                <a:latin typeface="+mn-lt"/>
              </a:rPr>
              <a:t>gray palette</a:t>
            </a:r>
            <a:endParaRPr lang="en-US" sz="2400" dirty="0">
              <a:latin typeface="+mn-lt"/>
            </a:endParaRPr>
          </a:p>
        </p:txBody>
      </p:sp>
      <p:sp>
        <p:nvSpPr>
          <p:cNvPr id="2" name="Rectangle 1"/>
          <p:cNvSpPr/>
          <p:nvPr userDrawn="1"/>
        </p:nvSpPr>
        <p:spPr>
          <a:xfrm>
            <a:off x="4773748" y="2734879"/>
            <a:ext cx="2480434" cy="646331"/>
          </a:xfrm>
          <a:prstGeom prst="rect">
            <a:avLst/>
          </a:prstGeom>
        </p:spPr>
        <p:txBody>
          <a:bodyPr wrap="square">
            <a:spAutoFit/>
          </a:bodyPr>
          <a:lstStyle/>
          <a:p>
            <a:r>
              <a:rPr lang="en-US" sz="1200" baseline="0" dirty="0">
                <a:latin typeface="+mn-lt"/>
              </a:rPr>
              <a:t>White can also be used to lighten and balance our blue, gray and accent colors.</a:t>
            </a:r>
            <a:endParaRPr lang="en-US" sz="1200" dirty="0"/>
          </a:p>
        </p:txBody>
      </p:sp>
      <p:sp>
        <p:nvSpPr>
          <p:cNvPr id="54" name="TextBox 53"/>
          <p:cNvSpPr txBox="1"/>
          <p:nvPr userDrawn="1"/>
        </p:nvSpPr>
        <p:spPr>
          <a:xfrm>
            <a:off x="7840386" y="4744784"/>
            <a:ext cx="2480434" cy="461665"/>
          </a:xfrm>
          <a:prstGeom prst="rect">
            <a:avLst/>
          </a:prstGeom>
          <a:noFill/>
        </p:spPr>
        <p:txBody>
          <a:bodyPr wrap="square" rtlCol="0">
            <a:spAutoFit/>
          </a:bodyPr>
          <a:lstStyle/>
          <a:p>
            <a:pPr algn="l"/>
            <a:r>
              <a:rPr lang="en-US" sz="2400" baseline="0" dirty="0">
                <a:latin typeface="+mn-lt"/>
              </a:rPr>
              <a:t>status palette</a:t>
            </a:r>
            <a:endParaRPr lang="en-US" sz="2400" dirty="0">
              <a:latin typeface="+mn-lt"/>
            </a:endParaRPr>
          </a:p>
        </p:txBody>
      </p:sp>
      <p:sp>
        <p:nvSpPr>
          <p:cNvPr id="55" name="Rectangle 54"/>
          <p:cNvSpPr/>
          <p:nvPr userDrawn="1"/>
        </p:nvSpPr>
        <p:spPr>
          <a:xfrm>
            <a:off x="7840386" y="5167510"/>
            <a:ext cx="2480434" cy="461665"/>
          </a:xfrm>
          <a:prstGeom prst="rect">
            <a:avLst/>
          </a:prstGeom>
        </p:spPr>
        <p:txBody>
          <a:bodyPr wrap="square">
            <a:spAutoFit/>
          </a:bodyPr>
          <a:lstStyle/>
          <a:p>
            <a:pPr algn="l"/>
            <a:r>
              <a:rPr lang="en-US" sz="1200" dirty="0">
                <a:latin typeface="Arial" panose="020B0604020202020204" pitchFamily="34" charset="0"/>
                <a:cs typeface="Arial" panose="020B0604020202020204" pitchFamily="34" charset="0"/>
              </a:rPr>
              <a:t>Colors to be used only as status indicators. </a:t>
            </a:r>
          </a:p>
        </p:txBody>
      </p:sp>
      <p:sp>
        <p:nvSpPr>
          <p:cNvPr id="56" name="Rectangle 55"/>
          <p:cNvSpPr/>
          <p:nvPr userDrawn="1"/>
        </p:nvSpPr>
        <p:spPr>
          <a:xfrm>
            <a:off x="7911761" y="2734878"/>
            <a:ext cx="2480434" cy="646331"/>
          </a:xfrm>
          <a:prstGeom prst="rect">
            <a:avLst/>
          </a:prstGeom>
        </p:spPr>
        <p:txBody>
          <a:bodyPr wrap="square">
            <a:spAutoFit/>
          </a:bodyPr>
          <a:lstStyle/>
          <a:p>
            <a:r>
              <a:rPr lang="en-US" sz="1200" baseline="0" dirty="0">
                <a:latin typeface="+mn-lt"/>
              </a:rPr>
              <a:t>For more information on how to change colors using RGB codes, visit the ppt training page.</a:t>
            </a:r>
            <a:endParaRPr lang="en-US" sz="1200" dirty="0"/>
          </a:p>
        </p:txBody>
      </p:sp>
      <p:sp>
        <p:nvSpPr>
          <p:cNvPr id="57" name="TextBox 56"/>
          <p:cNvSpPr txBox="1"/>
          <p:nvPr userDrawn="1"/>
        </p:nvSpPr>
        <p:spPr>
          <a:xfrm>
            <a:off x="7911761" y="2312153"/>
            <a:ext cx="2480434" cy="461665"/>
          </a:xfrm>
          <a:prstGeom prst="rect">
            <a:avLst/>
          </a:prstGeom>
          <a:noFill/>
        </p:spPr>
        <p:txBody>
          <a:bodyPr wrap="square" rtlCol="0">
            <a:spAutoFit/>
          </a:bodyPr>
          <a:lstStyle/>
          <a:p>
            <a:pPr algn="l"/>
            <a:r>
              <a:rPr lang="en-US" sz="2400" baseline="0" dirty="0">
                <a:latin typeface="+mn-lt"/>
              </a:rPr>
              <a:t>how to use</a:t>
            </a:r>
            <a:endParaRPr lang="en-US" sz="2400" dirty="0">
              <a:latin typeface="+mn-lt"/>
            </a:endParaRPr>
          </a:p>
        </p:txBody>
      </p:sp>
    </p:spTree>
    <p:extLst>
      <p:ext uri="{BB962C8B-B14F-4D97-AF65-F5344CB8AC3E}">
        <p14:creationId xmlns:p14="http://schemas.microsoft.com/office/powerpoint/2010/main" val="275616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EMLab_Description">
    <p:spTree>
      <p:nvGrpSpPr>
        <p:cNvPr id="1" name=""/>
        <p:cNvGrpSpPr/>
        <p:nvPr/>
      </p:nvGrpSpPr>
      <p:grpSpPr>
        <a:xfrm>
          <a:off x="0" y="0"/>
          <a:ext cx="0" cy="0"/>
          <a:chOff x="0" y="0"/>
          <a:chExt cx="0" cy="0"/>
        </a:xfrm>
      </p:grpSpPr>
      <p:sp>
        <p:nvSpPr>
          <p:cNvPr id="4" name="Rectangle 3"/>
          <p:cNvSpPr>
            <a:spLocks noChangeArrowheads="1"/>
          </p:cNvSpPr>
          <p:nvPr/>
        </p:nvSpPr>
        <p:spPr bwMode="auto">
          <a:xfrm>
            <a:off x="3206752" y="6465888"/>
            <a:ext cx="8985249" cy="392112"/>
          </a:xfrm>
          <a:prstGeom prst="rect">
            <a:avLst/>
          </a:prstGeom>
          <a:solidFill>
            <a:srgbClr val="D9D9D9"/>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sp>
        <p:nvSpPr>
          <p:cNvPr id="5" name="Rectangle 4"/>
          <p:cNvSpPr>
            <a:spLocks noChangeArrowheads="1"/>
          </p:cNvSpPr>
          <p:nvPr/>
        </p:nvSpPr>
        <p:spPr bwMode="auto">
          <a:xfrm>
            <a:off x="1" y="6465888"/>
            <a:ext cx="3206751" cy="392112"/>
          </a:xfrm>
          <a:prstGeom prst="rect">
            <a:avLst/>
          </a:prstGeom>
          <a:solidFill>
            <a:srgbClr val="002060"/>
          </a:solidFill>
          <a:ln w="9525">
            <a:noFill/>
            <a:miter lim="800000"/>
            <a:headEnd/>
            <a:tailEnd/>
          </a:ln>
          <a:effectLst/>
        </p:spPr>
        <p:txBody>
          <a:bodyPr wrap="none" lIns="92075" tIns="46038" rIns="92075" bIns="46038" anchor="ctr"/>
          <a:lstStyle/>
          <a:p>
            <a:pPr eaLnBrk="0" hangingPunct="0">
              <a:defRPr/>
            </a:pPr>
            <a:endParaRPr lang="en-US" sz="1800">
              <a:ea typeface="+mn-ea"/>
            </a:endParaRPr>
          </a:p>
        </p:txBody>
      </p:sp>
      <p:pic>
        <p:nvPicPr>
          <p:cNvPr id="6" name="Picture 5" descr="White Micron color logo [Converted]"/>
          <p:cNvPicPr>
            <a:picLocks noChangeAspect="1" noChangeArrowheads="1"/>
          </p:cNvPicPr>
          <p:nvPr/>
        </p:nvPicPr>
        <p:blipFill>
          <a:blip r:embed="rId2" cstate="print"/>
          <a:srcRect/>
          <a:stretch>
            <a:fillRect/>
          </a:stretch>
        </p:blipFill>
        <p:spPr bwMode="auto">
          <a:xfrm>
            <a:off x="929218" y="6532564"/>
            <a:ext cx="1214967" cy="244475"/>
          </a:xfrm>
          <a:prstGeom prst="rect">
            <a:avLst/>
          </a:prstGeom>
          <a:noFill/>
          <a:ln w="9525">
            <a:noFill/>
            <a:miter lim="800000"/>
            <a:headEnd/>
            <a:tailEnd/>
          </a:ln>
        </p:spPr>
      </p:pic>
      <p:sp>
        <p:nvSpPr>
          <p:cNvPr id="7" name="Text Box 8"/>
          <p:cNvSpPr txBox="1">
            <a:spLocks noChangeArrowheads="1"/>
          </p:cNvSpPr>
          <p:nvPr/>
        </p:nvSpPr>
        <p:spPr bwMode="auto">
          <a:xfrm>
            <a:off x="8395490" y="6551613"/>
            <a:ext cx="3146695" cy="216086"/>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800" dirty="0">
                <a:solidFill>
                  <a:srgbClr val="002060"/>
                </a:solidFill>
                <a:ea typeface="+mn-ea"/>
              </a:rPr>
              <a:t>Company Confidential      </a:t>
            </a:r>
            <a:r>
              <a:rPr lang="en-US" sz="800" dirty="0">
                <a:solidFill>
                  <a:schemeClr val="tx1">
                    <a:lumMod val="75000"/>
                    <a:lumOff val="25000"/>
                  </a:schemeClr>
                </a:solidFill>
                <a:ea typeface="+mn-ea"/>
              </a:rPr>
              <a:t>|</a:t>
            </a:r>
            <a:r>
              <a:rPr lang="en-US" sz="800" dirty="0">
                <a:solidFill>
                  <a:srgbClr val="002060"/>
                </a:solidFill>
                <a:ea typeface="+mn-ea"/>
              </a:rPr>
              <a:t>     </a:t>
            </a:r>
            <a:r>
              <a:rPr lang="en-US" sz="800" dirty="0">
                <a:solidFill>
                  <a:srgbClr val="002060"/>
                </a:solidFill>
                <a:ea typeface="+mn-ea"/>
                <a:cs typeface="Tahoma" pitchFamily="34" charset="0"/>
              </a:rPr>
              <a:t>©2010 Micron Technology, Inc.     </a:t>
            </a:r>
            <a:r>
              <a:rPr lang="en-US" sz="800" dirty="0">
                <a:solidFill>
                  <a:schemeClr val="tx1">
                    <a:lumMod val="75000"/>
                    <a:lumOff val="25000"/>
                  </a:schemeClr>
                </a:solidFill>
                <a:ea typeface="+mn-ea"/>
                <a:cs typeface="Tahoma" pitchFamily="34" charset="0"/>
              </a:rPr>
              <a:t>|</a:t>
            </a:r>
          </a:p>
        </p:txBody>
      </p:sp>
      <p:sp>
        <p:nvSpPr>
          <p:cNvPr id="9" name="Rectangle 9"/>
          <p:cNvSpPr txBox="1">
            <a:spLocks noChangeArrowheads="1"/>
          </p:cNvSpPr>
          <p:nvPr/>
        </p:nvSpPr>
        <p:spPr>
          <a:xfrm>
            <a:off x="11381317" y="6554789"/>
            <a:ext cx="668867" cy="249237"/>
          </a:xfrm>
          <a:prstGeom prst="rect">
            <a:avLst/>
          </a:prstGeom>
        </p:spPr>
        <p:txBody>
          <a:bodyPr/>
          <a:lstStyle>
            <a:lvl1pPr algn="ctr">
              <a:defRPr sz="800" b="1" smtClean="0">
                <a:ea typeface="+mn-ea"/>
              </a:defRPr>
            </a:lvl1pPr>
          </a:lstStyle>
          <a:p>
            <a:pPr eaLnBrk="0" hangingPunct="0">
              <a:defRPr/>
            </a:pPr>
            <a:fld id="{FFF0D193-4E5B-4307-8C28-502A28829CAC}" type="slidenum">
              <a:rPr lang="en-US" sz="800"/>
              <a:pPr eaLnBrk="0" hangingPunct="0">
                <a:defRPr/>
              </a:pPr>
              <a:t>‹#›</a:t>
            </a:fld>
            <a:endParaRPr lang="en-US" sz="800" dirty="0"/>
          </a:p>
        </p:txBody>
      </p:sp>
      <p:sp>
        <p:nvSpPr>
          <p:cNvPr id="10" name="Footer Placeholder 6"/>
          <p:cNvSpPr>
            <a:spLocks noGrp="1"/>
          </p:cNvSpPr>
          <p:nvPr>
            <p:ph type="ftr" sz="quarter" idx="3"/>
          </p:nvPr>
        </p:nvSpPr>
        <p:spPr>
          <a:xfrm>
            <a:off x="4064000" y="6543262"/>
            <a:ext cx="2540000" cy="246221"/>
          </a:xfrm>
          <a:prstGeom prst="rect">
            <a:avLst/>
          </a:prstGeom>
        </p:spPr>
        <p:txBody>
          <a:bodyPr vert="horz" wrap="none" lIns="91440" tIns="45720" rIns="91440" bIns="45720" rtlCol="0" anchor="ctr">
            <a:noAutofit/>
          </a:bodyPr>
          <a:lstStyle>
            <a:lvl1pPr algn="ctr">
              <a:defRPr sz="1000" b="0">
                <a:solidFill>
                  <a:schemeClr val="tx1"/>
                </a:solidFill>
              </a:defRPr>
            </a:lvl1pPr>
          </a:lstStyle>
          <a:p>
            <a:r>
              <a:rPr lang="en-US"/>
              <a:t>Micron/Intel Confidential</a:t>
            </a:r>
            <a:endParaRPr lang="en-US" dirty="0"/>
          </a:p>
        </p:txBody>
      </p:sp>
    </p:spTree>
    <p:extLst>
      <p:ext uri="{BB962C8B-B14F-4D97-AF65-F5344CB8AC3E}">
        <p14:creationId xmlns:p14="http://schemas.microsoft.com/office/powerpoint/2010/main" val="421598795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8" name="Date Placeholder 3"/>
          <p:cNvSpPr>
            <a:spLocks noGrp="1"/>
          </p:cNvSpPr>
          <p:nvPr>
            <p:ph type="dt" sz="half" idx="2"/>
          </p:nvPr>
        </p:nvSpPr>
        <p:spPr>
          <a:xfrm>
            <a:off x="4645660" y="6363151"/>
            <a:ext cx="1348740" cy="228600"/>
          </a:xfrm>
          <a:prstGeom prst="rect">
            <a:avLst/>
          </a:prstGeom>
        </p:spPr>
        <p:txBody>
          <a:bodyPr lIns="0" tIns="0" rIns="0" bIns="0"/>
          <a:lstStyle>
            <a:lvl1pPr>
              <a:defRPr lang="en-US" sz="1100" kern="1200" smtClean="0">
                <a:solidFill>
                  <a:schemeClr val="tx1"/>
                </a:solidFill>
                <a:latin typeface="Segoe UI" panose="020B0502040204020203" pitchFamily="34" charset="0"/>
                <a:ea typeface="+mn-ea"/>
                <a:cs typeface="Segoe UI" panose="020B0502040204020203" pitchFamily="34" charset="0"/>
              </a:defRPr>
            </a:lvl1pPr>
          </a:lstStyle>
          <a:p>
            <a:r>
              <a:rPr lang="en-US"/>
              <a:t>2/14/2018</a:t>
            </a:r>
            <a:endParaRPr dirty="0"/>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7" name="Footer Placeholder 3"/>
          <p:cNvSpPr>
            <a:spLocks noGrp="1"/>
          </p:cNvSpPr>
          <p:nvPr>
            <p:ph type="ftr" sz="quarter" idx="12"/>
          </p:nvPr>
        </p:nvSpPr>
        <p:spPr>
          <a:xfrm>
            <a:off x="3237230"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a:t>Micron/Intel Confidential</a:t>
            </a:r>
            <a:endParaRPr lang="en-US" dirty="0"/>
          </a:p>
        </p:txBody>
      </p:sp>
      <p:sp>
        <p:nvSpPr>
          <p:cNvPr id="7" name="TextBox 6"/>
          <p:cNvSpPr txBox="1"/>
          <p:nvPr userDrawn="1"/>
        </p:nvSpPr>
        <p:spPr>
          <a:xfrm>
            <a:off x="-1605280" y="5750004"/>
            <a:ext cx="1369340" cy="110799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Only</a:t>
            </a:r>
          </a:p>
          <a:p>
            <a:pPr algn="r"/>
            <a:r>
              <a:rPr lang="en-US" sz="1200" dirty="0">
                <a:solidFill>
                  <a:schemeClr val="tx2"/>
                </a:solidFill>
                <a:latin typeface="Segoe UI" panose="020B0502040204020203" pitchFamily="34" charset="0"/>
                <a:cs typeface="Segoe UI" panose="020B0502040204020203" pitchFamily="34" charset="0"/>
              </a:rPr>
              <a:t>Includes only the title and subtitle, with a large open</a:t>
            </a:r>
            <a:r>
              <a:rPr lang="en-US" sz="1200" baseline="0" dirty="0">
                <a:solidFill>
                  <a:schemeClr val="tx2"/>
                </a:solidFill>
                <a:latin typeface="Segoe UI" panose="020B0502040204020203" pitchFamily="34" charset="0"/>
                <a:cs typeface="Segoe UI" panose="020B0502040204020203" pitchFamily="34" charset="0"/>
              </a:rPr>
              <a:t> space in the middle of the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2"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Tree>
    <p:extLst>
      <p:ext uri="{BB962C8B-B14F-4D97-AF65-F5344CB8AC3E}">
        <p14:creationId xmlns:p14="http://schemas.microsoft.com/office/powerpoint/2010/main" val="2973794149"/>
      </p:ext>
    </p:extLst>
  </p:cSld>
  <p:clrMapOvr>
    <a:masterClrMapping/>
  </p:clrMapOvr>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MLab_Blank">
    <p:spTree>
      <p:nvGrpSpPr>
        <p:cNvPr id="1" name=""/>
        <p:cNvGrpSpPr/>
        <p:nvPr/>
      </p:nvGrpSpPr>
      <p:grpSpPr>
        <a:xfrm>
          <a:off x="0" y="0"/>
          <a:ext cx="0" cy="0"/>
          <a:chOff x="0" y="0"/>
          <a:chExt cx="0" cy="0"/>
        </a:xfrm>
      </p:grpSpPr>
      <p:sp>
        <p:nvSpPr>
          <p:cNvPr id="4" name="Footer Placeholder 6"/>
          <p:cNvSpPr>
            <a:spLocks noGrp="1"/>
          </p:cNvSpPr>
          <p:nvPr>
            <p:ph type="ftr" sz="quarter" idx="3"/>
          </p:nvPr>
        </p:nvSpPr>
        <p:spPr>
          <a:xfrm>
            <a:off x="4064000" y="6543262"/>
            <a:ext cx="2540000" cy="246221"/>
          </a:xfrm>
          <a:prstGeom prst="rect">
            <a:avLst/>
          </a:prstGeom>
        </p:spPr>
        <p:txBody>
          <a:bodyPr vert="horz" wrap="none" lIns="91440" tIns="45720" rIns="91440" bIns="45720" rtlCol="0" anchor="ctr">
            <a:noAutofit/>
          </a:bodyPr>
          <a:lstStyle>
            <a:lvl1pPr algn="ctr">
              <a:defRPr sz="1000" b="0">
                <a:solidFill>
                  <a:schemeClr val="tx1"/>
                </a:solidFill>
              </a:defRPr>
            </a:lvl1pPr>
          </a:lstStyle>
          <a:p>
            <a:r>
              <a:rPr lang="en-US"/>
              <a:t>Micron/Intel Confidential</a:t>
            </a:r>
            <a:endParaRPr lang="en-US" dirty="0"/>
          </a:p>
        </p:txBody>
      </p:sp>
    </p:spTree>
    <p:extLst>
      <p:ext uri="{BB962C8B-B14F-4D97-AF65-F5344CB8AC3E}">
        <p14:creationId xmlns:p14="http://schemas.microsoft.com/office/powerpoint/2010/main" val="11582586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rucial Title">
    <p:bg>
      <p:bgPr>
        <a:solidFill>
          <a:srgbClr val="58595B"/>
        </a:solidFill>
        <a:effectLst/>
      </p:bgPr>
    </p:bg>
    <p:spTree>
      <p:nvGrpSpPr>
        <p:cNvPr id="1" name=""/>
        <p:cNvGrpSpPr/>
        <p:nvPr/>
      </p:nvGrpSpPr>
      <p:grpSpPr>
        <a:xfrm>
          <a:off x="0" y="0"/>
          <a:ext cx="0" cy="0"/>
          <a:chOff x="0" y="0"/>
          <a:chExt cx="0" cy="0"/>
        </a:xfrm>
      </p:grpSpPr>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7"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8"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r>
              <a:rPr lang="en-US"/>
              <a:t>1/31/2018</a:t>
            </a:r>
            <a:endParaRPr lang="en-US" dirty="0"/>
          </a:p>
        </p:txBody>
      </p:sp>
      <p:sp>
        <p:nvSpPr>
          <p:cNvPr id="3" name="Footer Placeholder 2"/>
          <p:cNvSpPr>
            <a:spLocks noGrp="1"/>
          </p:cNvSpPr>
          <p:nvPr>
            <p:ph type="ftr" sz="quarter" idx="12"/>
          </p:nvPr>
        </p:nvSpPr>
        <p:spPr/>
        <p:txBody>
          <a:body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58643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rucial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8"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r>
              <a:rPr lang="en-US"/>
              <a:t>1/31/2018</a:t>
            </a:r>
            <a:endParaRPr lang="en-US" dirty="0"/>
          </a:p>
        </p:txBody>
      </p:sp>
      <p:sp>
        <p:nvSpPr>
          <p:cNvPr id="3" name="Footer Placeholder 2"/>
          <p:cNvSpPr>
            <a:spLocks noGrp="1"/>
          </p:cNvSpPr>
          <p:nvPr>
            <p:ph type="ftr" sz="quarter" idx="13"/>
          </p:nvPr>
        </p:nvSpPr>
        <p:spPr/>
        <p:txBody>
          <a:bodyPr/>
          <a:lstStyle/>
          <a:p>
            <a:r>
              <a:rPr lang="en-US"/>
              <a:t>Micron/Intel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449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Crucial Closing">
    <p:bg>
      <p:bgPr>
        <a:solidFill>
          <a:srgbClr val="58595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15" y="1973108"/>
            <a:ext cx="5823570" cy="2911785"/>
          </a:xfrm>
          <a:prstGeom prst="rect">
            <a:avLst/>
          </a:prstGeom>
        </p:spPr>
      </p:pic>
      <p:sp>
        <p:nvSpPr>
          <p:cNvPr id="2" name="Date Placeholder 1"/>
          <p:cNvSpPr>
            <a:spLocks noGrp="1"/>
          </p:cNvSpPr>
          <p:nvPr>
            <p:ph type="dt" sz="half" idx="10"/>
          </p:nvPr>
        </p:nvSpPr>
        <p:spPr/>
        <p:txBody>
          <a:bodyPr/>
          <a:lstStyle/>
          <a:p>
            <a:r>
              <a:rPr lang="en-US"/>
              <a:t>1/31/2018</a:t>
            </a:r>
            <a:endParaRPr lang="en-US" dirty="0"/>
          </a:p>
        </p:txBody>
      </p:sp>
      <p:sp>
        <p:nvSpPr>
          <p:cNvPr id="4" name="Footer Placeholder 3"/>
          <p:cNvSpPr>
            <a:spLocks noGrp="1"/>
          </p:cNvSpPr>
          <p:nvPr>
            <p:ph type="ftr" sz="quarter" idx="11"/>
          </p:nvPr>
        </p:nvSpPr>
        <p:spPr/>
        <p:txBody>
          <a:body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7463945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llistix Title">
    <p:bg>
      <p:bgPr>
        <a:solidFill>
          <a:srgbClr val="58595B"/>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8" name="TextBox 7"/>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r>
              <a:rPr lang="en-US"/>
              <a:t>1/31/2018</a:t>
            </a:r>
            <a:endParaRPr lang="en-US" dirty="0"/>
          </a:p>
        </p:txBody>
      </p:sp>
      <p:sp>
        <p:nvSpPr>
          <p:cNvPr id="3" name="Footer Placeholder 2"/>
          <p:cNvSpPr>
            <a:spLocks noGrp="1"/>
          </p:cNvSpPr>
          <p:nvPr>
            <p:ph type="ftr" sz="quarter" idx="12"/>
          </p:nvPr>
        </p:nvSpPr>
        <p:spPr/>
        <p:txBody>
          <a:body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92705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1/31/2018</a:t>
            </a:r>
          </a:p>
        </p:txBody>
      </p:sp>
      <p:sp>
        <p:nvSpPr>
          <p:cNvPr id="5" name="Footer Placeholder 4"/>
          <p:cNvSpPr>
            <a:spLocks noGrp="1"/>
          </p:cNvSpPr>
          <p:nvPr>
            <p:ph type="ftr" sz="quarter" idx="11"/>
          </p:nvPr>
        </p:nvSpPr>
        <p:spPr/>
        <p:txBody>
          <a:bodyPr/>
          <a:lstStyle/>
          <a:p>
            <a:r>
              <a:rPr lang="en-US"/>
              <a:t>Micron/Intel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4776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llistix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12" name="TextBox 11"/>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r>
              <a:rPr lang="en-US"/>
              <a:t>1/31/2018</a:t>
            </a:r>
            <a:endParaRPr lang="en-US" dirty="0"/>
          </a:p>
        </p:txBody>
      </p:sp>
      <p:sp>
        <p:nvSpPr>
          <p:cNvPr id="3" name="Footer Placeholder 2"/>
          <p:cNvSpPr>
            <a:spLocks noGrp="1"/>
          </p:cNvSpPr>
          <p:nvPr>
            <p:ph type="ftr" sz="quarter" idx="13"/>
          </p:nvPr>
        </p:nvSpPr>
        <p:spPr/>
        <p:txBody>
          <a:bodyPr/>
          <a:lstStyle/>
          <a:p>
            <a:r>
              <a:rPr lang="en-US"/>
              <a:t>Micron/Intel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82787770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allistix Closing">
    <p:bg>
      <p:bgPr>
        <a:solidFill>
          <a:srgbClr val="58595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8648" y="1755324"/>
            <a:ext cx="6694704" cy="3347353"/>
          </a:xfrm>
          <a:prstGeom prst="rect">
            <a:avLst/>
          </a:prstGeom>
        </p:spPr>
      </p:pic>
      <p:sp>
        <p:nvSpPr>
          <p:cNvPr id="2" name="Date Placeholder 1"/>
          <p:cNvSpPr>
            <a:spLocks noGrp="1"/>
          </p:cNvSpPr>
          <p:nvPr>
            <p:ph type="dt" sz="half" idx="10"/>
          </p:nvPr>
        </p:nvSpPr>
        <p:spPr/>
        <p:txBody>
          <a:bodyPr/>
          <a:lstStyle/>
          <a:p>
            <a:r>
              <a:rPr lang="en-US"/>
              <a:t>1/31/2018</a:t>
            </a:r>
            <a:endParaRPr lang="en-US" dirty="0"/>
          </a:p>
        </p:txBody>
      </p:sp>
      <p:sp>
        <p:nvSpPr>
          <p:cNvPr id="3" name="Footer Placeholder 2"/>
          <p:cNvSpPr>
            <a:spLocks noGrp="1"/>
          </p:cNvSpPr>
          <p:nvPr>
            <p:ph type="ftr" sz="quarter" idx="11"/>
          </p:nvPr>
        </p:nvSpPr>
        <p:spPr/>
        <p:txBody>
          <a:body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70974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1/31/2018</a:t>
            </a:r>
          </a:p>
        </p:txBody>
      </p:sp>
      <p:sp>
        <p:nvSpPr>
          <p:cNvPr id="5" name="Footer Placeholder 4"/>
          <p:cNvSpPr>
            <a:spLocks noGrp="1"/>
          </p:cNvSpPr>
          <p:nvPr>
            <p:ph type="ftr" sz="quarter" idx="11"/>
          </p:nvPr>
        </p:nvSpPr>
        <p:spPr/>
        <p:txBody>
          <a:bodyPr/>
          <a:lstStyle/>
          <a:p>
            <a:r>
              <a:rPr lang="en-US"/>
              <a:t>Micron/Intel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7"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
        <p:nvSpPr>
          <p:cNvPr id="9" name="Content Placeholder 2"/>
          <p:cNvSpPr>
            <a:spLocks noGrp="1"/>
          </p:cNvSpPr>
          <p:nvPr>
            <p:ph sz="half" idx="1"/>
          </p:nvPr>
        </p:nvSpPr>
        <p:spPr>
          <a:xfrm>
            <a:off x="838200" y="1628775"/>
            <a:ext cx="10515600" cy="4548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560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ransition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0320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4410" y="6470556"/>
            <a:ext cx="914400" cy="24889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r>
              <a:rPr lang="en-US"/>
              <a:t>1/31/2018</a:t>
            </a:r>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Micron/Intel Confidential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54051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rgbClr val="0077C8"/>
                </a:solidFill>
              </a:defRPr>
            </a:lvl1pPr>
          </a:lstStyle>
          <a:p>
            <a:r>
              <a:rPr lang="en-US"/>
              <a:t>Click to edit Master title style</a:t>
            </a:r>
            <a:endParaRPr lang="en-US" dirty="0"/>
          </a:p>
        </p:txBody>
      </p:sp>
      <p:sp>
        <p:nvSpPr>
          <p:cNvPr id="4" name="Text Placeholder 2"/>
          <p:cNvSpPr>
            <a:spLocks noGrp="1"/>
          </p:cNvSpPr>
          <p:nvPr>
            <p:ph type="body" idx="1"/>
          </p:nvPr>
        </p:nvSpPr>
        <p:spPr>
          <a:xfrm>
            <a:off x="831850" y="4503202"/>
            <a:ext cx="105156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Date Placeholder 2"/>
          <p:cNvSpPr>
            <a:spLocks noGrp="1"/>
          </p:cNvSpPr>
          <p:nvPr>
            <p:ph type="dt" sz="half" idx="10"/>
          </p:nvPr>
        </p:nvSpPr>
        <p:spPr/>
        <p:txBody>
          <a:bodyPr/>
          <a:lstStyle/>
          <a:p>
            <a:r>
              <a:rPr lang="en-US"/>
              <a:t>1/31/2018</a:t>
            </a:r>
            <a:endParaRPr lang="en-US" dirty="0"/>
          </a:p>
        </p:txBody>
      </p:sp>
      <p:sp>
        <p:nvSpPr>
          <p:cNvPr id="5" name="Footer Placeholder 4"/>
          <p:cNvSpPr>
            <a:spLocks noGrp="1"/>
          </p:cNvSpPr>
          <p:nvPr>
            <p:ph type="ftr" sz="quarter" idx="11"/>
          </p:nvPr>
        </p:nvSpPr>
        <p:spPr/>
        <p:txBody>
          <a:bodyPr/>
          <a:lstStyle/>
          <a:p>
            <a:r>
              <a:rPr lang="en-US"/>
              <a:t>Micron/Intel Confidential</a:t>
            </a:r>
            <a:endParaRPr lang="en-US" dirty="0"/>
          </a:p>
        </p:txBody>
      </p:sp>
      <p:sp>
        <p:nvSpPr>
          <p:cNvPr id="6" name="Slide Number Placeholder 5"/>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4032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Vertical Image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62701" y="276224"/>
            <a:ext cx="5553074" cy="3071813"/>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5" name="Picture Placeholder 4"/>
          <p:cNvSpPr>
            <a:spLocks noGrp="1"/>
          </p:cNvSpPr>
          <p:nvPr>
            <p:ph type="pic" sz="quarter" idx="10" hasCustomPrompt="1"/>
          </p:nvPr>
        </p:nvSpPr>
        <p:spPr>
          <a:xfrm>
            <a:off x="-1" y="0"/>
            <a:ext cx="6096001" cy="6858000"/>
          </a:xfrm>
        </p:spPr>
        <p:txBody>
          <a:bodyPr/>
          <a:lstStyle>
            <a:lvl1pPr marL="0" indent="0">
              <a:buNone/>
              <a:defRPr>
                <a:solidFill>
                  <a:schemeClr val="bg1"/>
                </a:solidFill>
              </a:defRPr>
            </a:lvl1pPr>
          </a:lstStyle>
          <a:p>
            <a:r>
              <a:rPr lang="en-US" dirty="0"/>
              <a:t>Image</a:t>
            </a:r>
          </a:p>
        </p:txBody>
      </p:sp>
      <p:sp>
        <p:nvSpPr>
          <p:cNvPr id="8" name="Text Placeholder 4"/>
          <p:cNvSpPr>
            <a:spLocks noGrp="1"/>
          </p:cNvSpPr>
          <p:nvPr>
            <p:ph type="body" sz="quarter" idx="11"/>
          </p:nvPr>
        </p:nvSpPr>
        <p:spPr>
          <a:xfrm>
            <a:off x="6362701" y="3429000"/>
            <a:ext cx="5553073" cy="2940269"/>
          </a:xfrm>
        </p:spPr>
        <p:txBody>
          <a:bodyP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6363543" y="6412007"/>
            <a:ext cx="1710155" cy="365125"/>
          </a:xfrm>
        </p:spPr>
        <p:txBody>
          <a:bodyPr/>
          <a:lstStyle>
            <a:lvl1pPr algn="l">
              <a:defRPr/>
            </a:lvl1pPr>
          </a:lstStyle>
          <a:p>
            <a:r>
              <a:rPr lang="en-US"/>
              <a:t>1/31/2018</a:t>
            </a:r>
            <a:endParaRPr lang="en-US" dirty="0"/>
          </a:p>
        </p:txBody>
      </p:sp>
      <p:sp>
        <p:nvSpPr>
          <p:cNvPr id="4" name="Footer Placeholder 3"/>
          <p:cNvSpPr>
            <a:spLocks noGrp="1"/>
          </p:cNvSpPr>
          <p:nvPr>
            <p:ph type="ftr" sz="quarter" idx="13"/>
          </p:nvPr>
        </p:nvSpPr>
        <p:spPr/>
        <p:txBody>
          <a:body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1410602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Image with Whit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4"/>
          <p:cNvSpPr>
            <a:spLocks noGrp="1"/>
          </p:cNvSpPr>
          <p:nvPr>
            <p:ph type="pic" sz="quarter" idx="10" hasCustomPrompt="1"/>
          </p:nvPr>
        </p:nvSpPr>
        <p:spPr>
          <a:xfrm>
            <a:off x="0" y="0"/>
            <a:ext cx="4145280" cy="6858000"/>
          </a:xfrm>
        </p:spPr>
        <p:txBody>
          <a:bodyPr/>
          <a:lstStyle>
            <a:lvl1pPr marL="0" indent="0">
              <a:buNone/>
              <a:defRPr>
                <a:solidFill>
                  <a:schemeClr val="bg1"/>
                </a:solidFill>
              </a:defRPr>
            </a:lvl1pPr>
          </a:lstStyle>
          <a:p>
            <a:r>
              <a:rPr lang="en-US" dirty="0"/>
              <a:t>Image</a:t>
            </a:r>
          </a:p>
        </p:txBody>
      </p:sp>
      <p:sp>
        <p:nvSpPr>
          <p:cNvPr id="4" name="Date Placeholder 3"/>
          <p:cNvSpPr>
            <a:spLocks noGrp="1"/>
          </p:cNvSpPr>
          <p:nvPr>
            <p:ph type="dt" sz="half" idx="13"/>
          </p:nvPr>
        </p:nvSpPr>
        <p:spPr>
          <a:xfrm>
            <a:off x="4427734" y="6412007"/>
            <a:ext cx="1710155" cy="365125"/>
          </a:xfrm>
        </p:spPr>
        <p:txBody>
          <a:bodyPr/>
          <a:lstStyle>
            <a:lvl1pPr algn="l">
              <a:defRPr/>
            </a:lvl1pPr>
          </a:lstStyle>
          <a:p>
            <a:r>
              <a:rPr lang="en-US"/>
              <a:t>1/31/2018</a:t>
            </a:r>
            <a:endParaRPr lang="en-US" dirty="0"/>
          </a:p>
        </p:txBody>
      </p:sp>
      <p:sp>
        <p:nvSpPr>
          <p:cNvPr id="5" name="Footer Placeholder 4"/>
          <p:cNvSpPr>
            <a:spLocks noGrp="1"/>
          </p:cNvSpPr>
          <p:nvPr>
            <p:ph type="ftr" sz="quarter" idx="14"/>
          </p:nvPr>
        </p:nvSpPr>
        <p:spPr/>
        <p:txBody>
          <a:bodyPr/>
          <a:lstStyle/>
          <a:p>
            <a:r>
              <a:rPr lang="en-US"/>
              <a:t>Micron/Intel Confidential</a:t>
            </a:r>
            <a:endParaRPr lang="en-US" dirty="0"/>
          </a:p>
        </p:txBody>
      </p:sp>
      <p:sp>
        <p:nvSpPr>
          <p:cNvPr id="9" name="Slide Number Placeholder 8"/>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885547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Gray with Conten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59936" cy="6858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3"/>
          </p:nvPr>
        </p:nvSpPr>
        <p:spPr>
          <a:xfrm>
            <a:off x="4427733" y="6412007"/>
            <a:ext cx="1710155" cy="365125"/>
          </a:xfrm>
        </p:spPr>
        <p:txBody>
          <a:bodyPr/>
          <a:lstStyle>
            <a:lvl1pPr algn="l">
              <a:defRPr/>
            </a:lvl1pPr>
          </a:lstStyle>
          <a:p>
            <a:r>
              <a:rPr lang="en-US"/>
              <a:t>1/31/2018</a:t>
            </a:r>
            <a:endParaRPr lang="en-US" dirty="0"/>
          </a:p>
        </p:txBody>
      </p:sp>
      <p:sp>
        <p:nvSpPr>
          <p:cNvPr id="5" name="Footer Placeholder 4"/>
          <p:cNvSpPr>
            <a:spLocks noGrp="1"/>
          </p:cNvSpPr>
          <p:nvPr>
            <p:ph type="ftr" sz="quarter" idx="14"/>
          </p:nvPr>
        </p:nvSpPr>
        <p:spPr/>
        <p:txBody>
          <a:bodyPr/>
          <a:lstStyle/>
          <a:p>
            <a:r>
              <a:rPr lang="en-US"/>
              <a:t>Micron/Intel Confidential</a:t>
            </a:r>
            <a:endParaRPr lang="en-US" dirty="0"/>
          </a:p>
        </p:txBody>
      </p:sp>
      <p:sp>
        <p:nvSpPr>
          <p:cNvPr id="8" name="Slide Number Placeholder 7"/>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323256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r>
              <a:rPr lang="en-US"/>
              <a:t>1/31/2018</a:t>
            </a:r>
            <a:endParaRPr lang="en-US" dirty="0"/>
          </a:p>
        </p:txBody>
      </p:sp>
      <p:sp>
        <p:nvSpPr>
          <p:cNvPr id="5"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a:t>Micron/Intel Confidential</a:t>
            </a:r>
            <a:endParaRPr lang="en-US" dirty="0"/>
          </a:p>
        </p:txBody>
      </p:sp>
      <p:sp>
        <p:nvSpPr>
          <p:cNvPr id="6"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26000616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3" r:id="rId4"/>
    <p:sldLayoutId id="2147483651" r:id="rId5"/>
    <p:sldLayoutId id="2147483661" r:id="rId6"/>
    <p:sldLayoutId id="2147483662" r:id="rId7"/>
    <p:sldLayoutId id="2147483701" r:id="rId8"/>
    <p:sldLayoutId id="2147483698" r:id="rId9"/>
    <p:sldLayoutId id="2147483692" r:id="rId10"/>
    <p:sldLayoutId id="2147483693" r:id="rId11"/>
    <p:sldLayoutId id="2147483695" r:id="rId12"/>
    <p:sldLayoutId id="2147483696" r:id="rId13"/>
    <p:sldLayoutId id="2147483672" r:id="rId14"/>
    <p:sldLayoutId id="2147483652" r:id="rId15"/>
    <p:sldLayoutId id="2147483668" r:id="rId16"/>
    <p:sldLayoutId id="2147483671" r:id="rId17"/>
    <p:sldLayoutId id="2147483654" r:id="rId18"/>
    <p:sldLayoutId id="2147483675" r:id="rId19"/>
    <p:sldLayoutId id="2147483655" r:id="rId20"/>
    <p:sldLayoutId id="2147483674" r:id="rId21"/>
    <p:sldLayoutId id="2147483700" r:id="rId22"/>
    <p:sldLayoutId id="2147483702" r:id="rId23"/>
    <p:sldLayoutId id="2147483703" r:id="rId24"/>
    <p:sldLayoutId id="2147483704" r:id="rId25"/>
  </p:sldLayoutIdLst>
  <p:hf hdr="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r>
              <a:rPr lang="en-US"/>
              <a:t>1/31/2018</a:t>
            </a:r>
            <a:endParaRPr lang="en-US" dirty="0"/>
          </a:p>
        </p:txBody>
      </p:sp>
      <p:sp>
        <p:nvSpPr>
          <p:cNvPr id="13"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a:t>Micron/Intel Confidential</a:t>
            </a:r>
            <a:endParaRPr lang="en-US" dirty="0"/>
          </a:p>
        </p:txBody>
      </p:sp>
      <p:sp>
        <p:nvSpPr>
          <p:cNvPr id="14"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1269711580"/>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7" r:id="rId3"/>
    <p:sldLayoutId id="2147483681" r:id="rId4"/>
    <p:sldLayoutId id="2147483683" r:id="rId5"/>
    <p:sldLayoutId id="2147483688" r:id="rId6"/>
  </p:sldLayoutIdLst>
  <p:hf hdr="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2860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2860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2860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5.xml"/><Relationship Id="rId5" Type="http://schemas.openxmlformats.org/officeDocument/2006/relationships/image" Target="../media/image37.emf"/><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5.xml"/><Relationship Id="rId5" Type="http://schemas.openxmlformats.org/officeDocument/2006/relationships/image" Target="../media/image41.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3.xml"/><Relationship Id="rId5" Type="http://schemas.openxmlformats.org/officeDocument/2006/relationships/image" Target="../media/image7.emf"/><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Layout" Target="../slideLayouts/slideLayout23.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intelweb.micron.com/sites/sxp/10s/SXP%20Cell%20Sync%20Meeting/Intel%20TEM%20Folder/PFA-396%20s1,2,3,4,7,9,10%20EDX%20summary.pptx" TargetMode="External"/><Relationship Id="rId1" Type="http://schemas.openxmlformats.org/officeDocument/2006/relationships/slideLayout" Target="../slideLayouts/slideLayout24.xml"/><Relationship Id="rId6" Type="http://schemas.openxmlformats.org/officeDocument/2006/relationships/slide" Target="slide3.xml"/><Relationship Id="rId5" Type="http://schemas.openxmlformats.org/officeDocument/2006/relationships/image" Target="../media/image16.em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3.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68328" y="4438195"/>
            <a:ext cx="10219075" cy="588962"/>
          </a:xfrm>
        </p:spPr>
        <p:txBody>
          <a:bodyPr/>
          <a:lstStyle/>
          <a:p>
            <a:r>
              <a:rPr lang="en-US" dirty="0"/>
              <a:t>Feb 14, 2018</a:t>
            </a:r>
          </a:p>
        </p:txBody>
      </p:sp>
      <p:sp>
        <p:nvSpPr>
          <p:cNvPr id="4" name="Title 3"/>
          <p:cNvSpPr>
            <a:spLocks noGrp="1"/>
          </p:cNvSpPr>
          <p:nvPr>
            <p:ph type="ctrTitle"/>
          </p:nvPr>
        </p:nvSpPr>
        <p:spPr/>
        <p:txBody>
          <a:bodyPr/>
          <a:lstStyle/>
          <a:p>
            <a:r>
              <a:rPr lang="en-US" dirty="0"/>
              <a:t>SD Characterization Update</a:t>
            </a:r>
          </a:p>
        </p:txBody>
      </p:sp>
      <p:sp>
        <p:nvSpPr>
          <p:cNvPr id="5" name="Footer Placeholder 4"/>
          <p:cNvSpPr>
            <a:spLocks noGrp="1"/>
          </p:cNvSpPr>
          <p:nvPr>
            <p:ph type="ftr" sz="quarter" idx="12"/>
          </p:nvPr>
        </p:nvSpPr>
        <p:spPr/>
        <p:txBody>
          <a:bodyPr/>
          <a:lstStyle/>
          <a:p>
            <a:r>
              <a:rPr lang="en-US"/>
              <a:t>Micron/Intel Confidential</a:t>
            </a:r>
            <a:endParaRPr lang="en-US" dirty="0"/>
          </a:p>
        </p:txBody>
      </p:sp>
      <p:sp>
        <p:nvSpPr>
          <p:cNvPr id="7" name="Date Placeholder 6">
            <a:extLst>
              <a:ext uri="{FF2B5EF4-FFF2-40B4-BE49-F238E27FC236}">
                <a16:creationId xmlns:a16="http://schemas.microsoft.com/office/drawing/2014/main" id="{E25B8546-A42F-48FF-8547-ECC1549FDDDC}"/>
              </a:ext>
            </a:extLst>
          </p:cNvPr>
          <p:cNvSpPr>
            <a:spLocks noGrp="1"/>
          </p:cNvSpPr>
          <p:nvPr>
            <p:ph type="dt" sz="half" idx="11"/>
          </p:nvPr>
        </p:nvSpPr>
        <p:spPr/>
        <p:txBody>
          <a:bodyPr/>
          <a:lstStyle/>
          <a:p>
            <a:r>
              <a:rPr lang="en-US"/>
              <a:t>2/14/2018</a:t>
            </a:r>
            <a:endParaRPr lang="en-US" dirty="0"/>
          </a:p>
        </p:txBody>
      </p:sp>
      <p:sp>
        <p:nvSpPr>
          <p:cNvPr id="8" name="Subtitle 1"/>
          <p:cNvSpPr>
            <a:spLocks noGrp="1"/>
          </p:cNvSpPr>
          <p:nvPr>
            <p:ph type="subTitle" idx="1"/>
          </p:nvPr>
        </p:nvSpPr>
        <p:spPr>
          <a:xfrm>
            <a:off x="1015463" y="3483391"/>
            <a:ext cx="10466384" cy="995586"/>
          </a:xfrm>
        </p:spPr>
        <p:txBody>
          <a:bodyPr/>
          <a:lstStyle/>
          <a:p>
            <a:r>
              <a:rPr lang="en-US" sz="2800" dirty="0"/>
              <a:t>Dan Gealy, Enrico Varesi, Folsom </a:t>
            </a:r>
            <a:r>
              <a:rPr lang="en-US" sz="2800" dirty="0" err="1"/>
              <a:t>TEMlab</a:t>
            </a:r>
            <a:r>
              <a:rPr lang="en-US" sz="2800" dirty="0"/>
              <a:t>, Boise TEM lab, Mattia Robustelli, Umberto Meotto</a:t>
            </a:r>
          </a:p>
        </p:txBody>
      </p:sp>
    </p:spTree>
    <p:extLst>
      <p:ext uri="{BB962C8B-B14F-4D97-AF65-F5344CB8AC3E}">
        <p14:creationId xmlns:p14="http://schemas.microsoft.com/office/powerpoint/2010/main" val="177066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9" name="TextBox 8">
            <a:extLst>
              <a:ext uri="{FF2B5EF4-FFF2-40B4-BE49-F238E27FC236}">
                <a16:creationId xmlns:a16="http://schemas.microsoft.com/office/drawing/2014/main" id="{BA42A381-BB13-47C4-8090-31D7FF584FA0}"/>
              </a:ext>
            </a:extLst>
          </p:cNvPr>
          <p:cNvSpPr txBox="1"/>
          <p:nvPr/>
        </p:nvSpPr>
        <p:spPr>
          <a:xfrm>
            <a:off x="-2283156" y="246207"/>
            <a:ext cx="11233785" cy="584775"/>
          </a:xfrm>
          <a:prstGeom prst="rect">
            <a:avLst/>
          </a:prstGeom>
          <a:noFill/>
        </p:spPr>
        <p:txBody>
          <a:bodyPr wrap="square" rtlCol="0">
            <a:spAutoFit/>
          </a:bodyPr>
          <a:lstStyle/>
          <a:p>
            <a:pPr algn="ctr"/>
            <a:r>
              <a:rPr lang="en-US" sz="3200" dirty="0"/>
              <a:t>Virgin Bits – </a:t>
            </a:r>
            <a:r>
              <a:rPr lang="en-US" sz="3200" b="1" dirty="0"/>
              <a:t>S26a</a:t>
            </a:r>
            <a:r>
              <a:rPr lang="en-US" sz="3200" dirty="0"/>
              <a:t> TL180206001</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387500" y="1250659"/>
            <a:ext cx="6706127" cy="1367136"/>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SD1 split4E, w02 Ungrounded WL/BL cuts</a:t>
            </a:r>
          </a:p>
          <a:p>
            <a:pPr lvl="1"/>
            <a:r>
              <a:rPr lang="en-US" dirty="0"/>
              <a:t>Grounded WL cut shows little segregation</a:t>
            </a:r>
          </a:p>
          <a:p>
            <a:pPr lvl="1"/>
            <a:r>
              <a:rPr lang="en-US" dirty="0"/>
              <a:t>Ungrounded show segregation</a:t>
            </a:r>
          </a:p>
          <a:p>
            <a:pPr lvl="1"/>
            <a:r>
              <a:rPr lang="en-US" dirty="0"/>
              <a:t>Opposite segregation between WL &amp; BL cuts</a:t>
            </a:r>
          </a:p>
          <a:p>
            <a:endParaRPr lang="en-US" dirty="0"/>
          </a:p>
        </p:txBody>
      </p:sp>
      <p:pic>
        <p:nvPicPr>
          <p:cNvPr id="8" name="Picture 7">
            <a:extLst>
              <a:ext uri="{FF2B5EF4-FFF2-40B4-BE49-F238E27FC236}">
                <a16:creationId xmlns:a16="http://schemas.microsoft.com/office/drawing/2014/main" id="{75DAAB8A-49CC-4AA2-A715-9F0C3D9AAE2A}"/>
              </a:ext>
            </a:extLst>
          </p:cNvPr>
          <p:cNvPicPr>
            <a:picLocks noChangeAspect="1"/>
          </p:cNvPicPr>
          <p:nvPr/>
        </p:nvPicPr>
        <p:blipFill>
          <a:blip r:embed="rId2"/>
          <a:stretch>
            <a:fillRect/>
          </a:stretch>
        </p:blipFill>
        <p:spPr>
          <a:xfrm>
            <a:off x="7978571" y="254152"/>
            <a:ext cx="4140387" cy="3200400"/>
          </a:xfrm>
          <a:prstGeom prst="rect">
            <a:avLst/>
          </a:prstGeom>
        </p:spPr>
      </p:pic>
      <p:sp>
        <p:nvSpPr>
          <p:cNvPr id="7" name="TextBox 6">
            <a:extLst>
              <a:ext uri="{FF2B5EF4-FFF2-40B4-BE49-F238E27FC236}">
                <a16:creationId xmlns:a16="http://schemas.microsoft.com/office/drawing/2014/main" id="{85B4BDB7-BE42-4233-8B79-82B71C325BEC}"/>
              </a:ext>
            </a:extLst>
          </p:cNvPr>
          <p:cNvSpPr txBox="1"/>
          <p:nvPr/>
        </p:nvSpPr>
        <p:spPr>
          <a:xfrm>
            <a:off x="10669248" y="885476"/>
            <a:ext cx="1705632" cy="1200329"/>
          </a:xfrm>
          <a:prstGeom prst="rect">
            <a:avLst/>
          </a:prstGeom>
          <a:noFill/>
        </p:spPr>
        <p:txBody>
          <a:bodyPr wrap="square" rtlCol="0">
            <a:spAutoFit/>
          </a:bodyPr>
          <a:lstStyle/>
          <a:p>
            <a:r>
              <a:rPr lang="en-US" dirty="0"/>
              <a:t>Virgin array -ungrounded BL cut</a:t>
            </a:r>
          </a:p>
          <a:p>
            <a:endParaRPr lang="en-US" dirty="0"/>
          </a:p>
        </p:txBody>
      </p:sp>
      <p:pic>
        <p:nvPicPr>
          <p:cNvPr id="11" name="Picture 10">
            <a:extLst>
              <a:ext uri="{FF2B5EF4-FFF2-40B4-BE49-F238E27FC236}">
                <a16:creationId xmlns:a16="http://schemas.microsoft.com/office/drawing/2014/main" id="{F3187BB4-240B-43A5-A51F-F8E3634B7F71}"/>
              </a:ext>
            </a:extLst>
          </p:cNvPr>
          <p:cNvPicPr>
            <a:picLocks noChangeAspect="1"/>
          </p:cNvPicPr>
          <p:nvPr/>
        </p:nvPicPr>
        <p:blipFill>
          <a:blip r:embed="rId3"/>
          <a:stretch>
            <a:fillRect/>
          </a:stretch>
        </p:blipFill>
        <p:spPr>
          <a:xfrm>
            <a:off x="4090281" y="3270350"/>
            <a:ext cx="4099099" cy="3200400"/>
          </a:xfrm>
          <a:prstGeom prst="rect">
            <a:avLst/>
          </a:prstGeom>
        </p:spPr>
      </p:pic>
      <p:pic>
        <p:nvPicPr>
          <p:cNvPr id="6" name="Picture 5">
            <a:extLst>
              <a:ext uri="{FF2B5EF4-FFF2-40B4-BE49-F238E27FC236}">
                <a16:creationId xmlns:a16="http://schemas.microsoft.com/office/drawing/2014/main" id="{6F03308B-0B92-4D7F-8D4E-BEBB5085F192}"/>
              </a:ext>
            </a:extLst>
          </p:cNvPr>
          <p:cNvPicPr>
            <a:picLocks noChangeAspect="1"/>
          </p:cNvPicPr>
          <p:nvPr/>
        </p:nvPicPr>
        <p:blipFill>
          <a:blip r:embed="rId4"/>
          <a:stretch>
            <a:fillRect/>
          </a:stretch>
        </p:blipFill>
        <p:spPr>
          <a:xfrm>
            <a:off x="8089887" y="3278295"/>
            <a:ext cx="3607724" cy="3200400"/>
          </a:xfrm>
          <a:prstGeom prst="rect">
            <a:avLst/>
          </a:prstGeom>
        </p:spPr>
      </p:pic>
      <p:sp>
        <p:nvSpPr>
          <p:cNvPr id="4" name="TextBox 3">
            <a:extLst>
              <a:ext uri="{FF2B5EF4-FFF2-40B4-BE49-F238E27FC236}">
                <a16:creationId xmlns:a16="http://schemas.microsoft.com/office/drawing/2014/main" id="{359E1B6C-BA18-4A56-AC23-3FC1F9CEC088}"/>
              </a:ext>
            </a:extLst>
          </p:cNvPr>
          <p:cNvSpPr txBox="1"/>
          <p:nvPr/>
        </p:nvSpPr>
        <p:spPr>
          <a:xfrm>
            <a:off x="10719779" y="3538761"/>
            <a:ext cx="1629655" cy="1200329"/>
          </a:xfrm>
          <a:prstGeom prst="rect">
            <a:avLst/>
          </a:prstGeom>
          <a:noFill/>
        </p:spPr>
        <p:txBody>
          <a:bodyPr wrap="square" rtlCol="0">
            <a:spAutoFit/>
          </a:bodyPr>
          <a:lstStyle/>
          <a:p>
            <a:r>
              <a:rPr lang="en-US" dirty="0"/>
              <a:t>Virgin array - ungrounded WL cut</a:t>
            </a:r>
          </a:p>
          <a:p>
            <a:endParaRPr lang="en-US" dirty="0"/>
          </a:p>
        </p:txBody>
      </p:sp>
      <p:sp>
        <p:nvSpPr>
          <p:cNvPr id="15" name="TextBox 14">
            <a:extLst>
              <a:ext uri="{FF2B5EF4-FFF2-40B4-BE49-F238E27FC236}">
                <a16:creationId xmlns:a16="http://schemas.microsoft.com/office/drawing/2014/main" id="{50B20367-C92E-46AB-B53B-98DC47D5B953}"/>
              </a:ext>
            </a:extLst>
          </p:cNvPr>
          <p:cNvSpPr txBox="1"/>
          <p:nvPr/>
        </p:nvSpPr>
        <p:spPr>
          <a:xfrm>
            <a:off x="6773200" y="3657600"/>
            <a:ext cx="1742092" cy="1200329"/>
          </a:xfrm>
          <a:prstGeom prst="rect">
            <a:avLst/>
          </a:prstGeom>
          <a:noFill/>
        </p:spPr>
        <p:txBody>
          <a:bodyPr wrap="square" rtlCol="0">
            <a:spAutoFit/>
          </a:bodyPr>
          <a:lstStyle/>
          <a:p>
            <a:r>
              <a:rPr lang="en-US" dirty="0"/>
              <a:t>Virgin array -grounded WL cut</a:t>
            </a:r>
          </a:p>
          <a:p>
            <a:endParaRPr lang="en-US" dirty="0"/>
          </a:p>
        </p:txBody>
      </p:sp>
      <p:sp>
        <p:nvSpPr>
          <p:cNvPr id="13" name="TextBox 12">
            <a:extLst>
              <a:ext uri="{FF2B5EF4-FFF2-40B4-BE49-F238E27FC236}">
                <a16:creationId xmlns:a16="http://schemas.microsoft.com/office/drawing/2014/main" id="{9EC95383-38C4-4471-81E9-AA5D4FF569B2}"/>
              </a:ext>
            </a:extLst>
          </p:cNvPr>
          <p:cNvSpPr txBox="1"/>
          <p:nvPr/>
        </p:nvSpPr>
        <p:spPr>
          <a:xfrm>
            <a:off x="11107887" y="4595998"/>
            <a:ext cx="915635" cy="369332"/>
          </a:xfrm>
          <a:prstGeom prst="rect">
            <a:avLst/>
          </a:prstGeom>
          <a:noFill/>
        </p:spPr>
        <p:txBody>
          <a:bodyPr wrap="none" rtlCol="0">
            <a:spAutoFit/>
          </a:bodyPr>
          <a:lstStyle/>
          <a:p>
            <a:r>
              <a:rPr lang="en-US" dirty="0">
                <a:highlight>
                  <a:srgbClr val="FFFF00"/>
                </a:highlight>
              </a:rPr>
              <a:t>Hongqi</a:t>
            </a:r>
          </a:p>
        </p:txBody>
      </p:sp>
      <p:pic>
        <p:nvPicPr>
          <p:cNvPr id="14" name="Picture 13">
            <a:extLst>
              <a:ext uri="{FF2B5EF4-FFF2-40B4-BE49-F238E27FC236}">
                <a16:creationId xmlns:a16="http://schemas.microsoft.com/office/drawing/2014/main" id="{90C4527A-AD26-429B-89A9-3E62C03ABEFA}"/>
              </a:ext>
            </a:extLst>
          </p:cNvPr>
          <p:cNvPicPr>
            <a:picLocks noChangeAspect="1"/>
          </p:cNvPicPr>
          <p:nvPr/>
        </p:nvPicPr>
        <p:blipFill>
          <a:blip r:embed="rId5"/>
          <a:stretch>
            <a:fillRect/>
          </a:stretch>
        </p:blipFill>
        <p:spPr>
          <a:xfrm>
            <a:off x="160703" y="2847867"/>
            <a:ext cx="4171538" cy="2819794"/>
          </a:xfrm>
          <a:prstGeom prst="rect">
            <a:avLst/>
          </a:prstGeom>
        </p:spPr>
      </p:pic>
    </p:spTree>
    <p:extLst>
      <p:ext uri="{BB962C8B-B14F-4D97-AF65-F5344CB8AC3E}">
        <p14:creationId xmlns:p14="http://schemas.microsoft.com/office/powerpoint/2010/main" val="15109983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DD0DAC-B071-429A-80DB-038A5EB21E63}"/>
              </a:ext>
            </a:extLst>
          </p:cNvPr>
          <p:cNvPicPr>
            <a:picLocks noChangeAspect="1"/>
          </p:cNvPicPr>
          <p:nvPr/>
        </p:nvPicPr>
        <p:blipFill>
          <a:blip r:embed="rId2"/>
          <a:stretch>
            <a:fillRect/>
          </a:stretch>
        </p:blipFill>
        <p:spPr>
          <a:xfrm>
            <a:off x="7758323" y="1711405"/>
            <a:ext cx="4118495" cy="3200400"/>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4" name="TextBox 3">
            <a:extLst>
              <a:ext uri="{FF2B5EF4-FFF2-40B4-BE49-F238E27FC236}">
                <a16:creationId xmlns:a16="http://schemas.microsoft.com/office/drawing/2014/main" id="{359E1B6C-BA18-4A56-AC23-3FC1F9CEC088}"/>
              </a:ext>
            </a:extLst>
          </p:cNvPr>
          <p:cNvSpPr txBox="1"/>
          <p:nvPr/>
        </p:nvSpPr>
        <p:spPr>
          <a:xfrm>
            <a:off x="10515600" y="2632489"/>
            <a:ext cx="1629655" cy="923330"/>
          </a:xfrm>
          <a:prstGeom prst="rect">
            <a:avLst/>
          </a:prstGeom>
          <a:noFill/>
        </p:spPr>
        <p:txBody>
          <a:bodyPr wrap="square" rtlCol="0">
            <a:spAutoFit/>
          </a:bodyPr>
          <a:lstStyle/>
          <a:p>
            <a:r>
              <a:rPr lang="en-US" dirty="0" err="1"/>
              <a:t>Pos</a:t>
            </a:r>
            <a:r>
              <a:rPr lang="en-US" dirty="0"/>
              <a:t> prog TL180108002</a:t>
            </a:r>
          </a:p>
          <a:p>
            <a:endParaRPr lang="en-US" dirty="0"/>
          </a:p>
        </p:txBody>
      </p:sp>
      <p:sp>
        <p:nvSpPr>
          <p:cNvPr id="9" name="TextBox 8">
            <a:extLst>
              <a:ext uri="{FF2B5EF4-FFF2-40B4-BE49-F238E27FC236}">
                <a16:creationId xmlns:a16="http://schemas.microsoft.com/office/drawing/2014/main" id="{BA42A381-BB13-47C4-8090-31D7FF584FA0}"/>
              </a:ext>
            </a:extLst>
          </p:cNvPr>
          <p:cNvSpPr txBox="1"/>
          <p:nvPr/>
        </p:nvSpPr>
        <p:spPr>
          <a:xfrm>
            <a:off x="251888" y="333095"/>
            <a:ext cx="11233785" cy="1077218"/>
          </a:xfrm>
          <a:prstGeom prst="rect">
            <a:avLst/>
          </a:prstGeom>
          <a:noFill/>
        </p:spPr>
        <p:txBody>
          <a:bodyPr wrap="square" rtlCol="0">
            <a:spAutoFit/>
          </a:bodyPr>
          <a:lstStyle/>
          <a:p>
            <a:r>
              <a:rPr lang="en-US" sz="3200" dirty="0"/>
              <a:t>Fired/Virgin Bits – </a:t>
            </a:r>
            <a:r>
              <a:rPr lang="en-US" sz="3200" b="1" dirty="0"/>
              <a:t>S26A</a:t>
            </a:r>
            <a:r>
              <a:rPr lang="en-US" sz="3200" dirty="0"/>
              <a:t> TL180108002, TL180206001</a:t>
            </a:r>
          </a:p>
          <a:p>
            <a:r>
              <a:rPr lang="en-US" sz="3200" dirty="0"/>
              <a:t>Grounded WL Cuts</a:t>
            </a:r>
          </a:p>
        </p:txBody>
      </p:sp>
      <p:sp>
        <p:nvSpPr>
          <p:cNvPr id="13" name="TextBox 12">
            <a:extLst>
              <a:ext uri="{FF2B5EF4-FFF2-40B4-BE49-F238E27FC236}">
                <a16:creationId xmlns:a16="http://schemas.microsoft.com/office/drawing/2014/main" id="{9EC95383-38C4-4471-81E9-AA5D4FF569B2}"/>
              </a:ext>
            </a:extLst>
          </p:cNvPr>
          <p:cNvSpPr txBox="1"/>
          <p:nvPr/>
        </p:nvSpPr>
        <p:spPr>
          <a:xfrm>
            <a:off x="10270484" y="5913912"/>
            <a:ext cx="915635" cy="369332"/>
          </a:xfrm>
          <a:prstGeom prst="rect">
            <a:avLst/>
          </a:prstGeom>
          <a:noFill/>
        </p:spPr>
        <p:txBody>
          <a:bodyPr wrap="none" rtlCol="0">
            <a:spAutoFit/>
          </a:bodyPr>
          <a:lstStyle/>
          <a:p>
            <a:r>
              <a:rPr lang="en-US" dirty="0">
                <a:highlight>
                  <a:srgbClr val="FFFF00"/>
                </a:highlight>
              </a:rPr>
              <a:t>Hongqi</a:t>
            </a:r>
          </a:p>
        </p:txBody>
      </p:sp>
      <p:pic>
        <p:nvPicPr>
          <p:cNvPr id="5" name="Picture 4">
            <a:extLst>
              <a:ext uri="{FF2B5EF4-FFF2-40B4-BE49-F238E27FC236}">
                <a16:creationId xmlns:a16="http://schemas.microsoft.com/office/drawing/2014/main" id="{4E82A61B-3345-4AA1-A6D9-34F311D22A9F}"/>
              </a:ext>
            </a:extLst>
          </p:cNvPr>
          <p:cNvPicPr>
            <a:picLocks noChangeAspect="1"/>
          </p:cNvPicPr>
          <p:nvPr/>
        </p:nvPicPr>
        <p:blipFill>
          <a:blip r:embed="rId3"/>
          <a:stretch>
            <a:fillRect/>
          </a:stretch>
        </p:blipFill>
        <p:spPr>
          <a:xfrm>
            <a:off x="3830680" y="3094154"/>
            <a:ext cx="3607724" cy="3200400"/>
          </a:xfrm>
          <a:prstGeom prst="rect">
            <a:avLst/>
          </a:prstGeom>
        </p:spPr>
      </p:pic>
      <p:sp>
        <p:nvSpPr>
          <p:cNvPr id="7" name="TextBox 6">
            <a:extLst>
              <a:ext uri="{FF2B5EF4-FFF2-40B4-BE49-F238E27FC236}">
                <a16:creationId xmlns:a16="http://schemas.microsoft.com/office/drawing/2014/main" id="{85B4BDB7-BE42-4233-8B79-82B71C325BEC}"/>
              </a:ext>
            </a:extLst>
          </p:cNvPr>
          <p:cNvSpPr txBox="1"/>
          <p:nvPr/>
        </p:nvSpPr>
        <p:spPr>
          <a:xfrm>
            <a:off x="6016231" y="3078541"/>
            <a:ext cx="1742092" cy="923330"/>
          </a:xfrm>
          <a:prstGeom prst="rect">
            <a:avLst/>
          </a:prstGeom>
          <a:noFill/>
        </p:spPr>
        <p:txBody>
          <a:bodyPr wrap="square" rtlCol="0">
            <a:spAutoFit/>
          </a:bodyPr>
          <a:lstStyle/>
          <a:p>
            <a:r>
              <a:rPr lang="en-US" dirty="0"/>
              <a:t>Virgin Array TL180206001</a:t>
            </a:r>
          </a:p>
          <a:p>
            <a:endParaRPr lang="en-US" dirty="0"/>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251888" y="1711405"/>
            <a:ext cx="4990672" cy="2290465"/>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SD1 split4E, </a:t>
            </a:r>
            <a:r>
              <a:rPr lang="en-US" b="1" i="1" dirty="0"/>
              <a:t>Grounded</a:t>
            </a:r>
            <a:r>
              <a:rPr lang="en-US" dirty="0"/>
              <a:t> WL cuts</a:t>
            </a:r>
          </a:p>
          <a:p>
            <a:pPr lvl="1"/>
            <a:r>
              <a:rPr lang="en-US" dirty="0"/>
              <a:t>w02 S26A</a:t>
            </a:r>
          </a:p>
          <a:p>
            <a:pPr lvl="2"/>
            <a:r>
              <a:rPr lang="en-US" dirty="0"/>
              <a:t>Programed</a:t>
            </a:r>
          </a:p>
          <a:p>
            <a:pPr lvl="2"/>
            <a:r>
              <a:rPr lang="en-US" dirty="0"/>
              <a:t>Virgin array</a:t>
            </a:r>
          </a:p>
          <a:p>
            <a:pPr lvl="1"/>
            <a:r>
              <a:rPr lang="en-US" dirty="0"/>
              <a:t>Segregation on programming observed</a:t>
            </a:r>
          </a:p>
          <a:p>
            <a:pPr lvl="2"/>
            <a:r>
              <a:rPr lang="en-US" dirty="0"/>
              <a:t>Se rich top, As rich bottom</a:t>
            </a:r>
          </a:p>
          <a:p>
            <a:pPr lvl="1"/>
            <a:r>
              <a:rPr lang="en-US" dirty="0"/>
              <a:t>Little preparation bias</a:t>
            </a:r>
          </a:p>
          <a:p>
            <a:pPr marL="868680" lvl="2" indent="0">
              <a:buNone/>
            </a:pPr>
            <a:endParaRPr lang="en-US" dirty="0"/>
          </a:p>
          <a:p>
            <a:endParaRPr lang="en-US" dirty="0"/>
          </a:p>
        </p:txBody>
      </p:sp>
    </p:spTree>
    <p:extLst>
      <p:ext uri="{BB962C8B-B14F-4D97-AF65-F5344CB8AC3E}">
        <p14:creationId xmlns:p14="http://schemas.microsoft.com/office/powerpoint/2010/main" val="27110042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74D600-05AA-4EF3-A53B-35FAD7506ACE}"/>
              </a:ext>
            </a:extLst>
          </p:cNvPr>
          <p:cNvPicPr>
            <a:picLocks noChangeAspect="1"/>
          </p:cNvPicPr>
          <p:nvPr/>
        </p:nvPicPr>
        <p:blipFill>
          <a:blip r:embed="rId2"/>
          <a:stretch>
            <a:fillRect/>
          </a:stretch>
        </p:blipFill>
        <p:spPr>
          <a:xfrm>
            <a:off x="11291" y="3101128"/>
            <a:ext cx="4099099" cy="3200400"/>
          </a:xfrm>
          <a:prstGeom prst="rect">
            <a:avLst/>
          </a:prstGeom>
        </p:spPr>
      </p:pic>
      <p:pic>
        <p:nvPicPr>
          <p:cNvPr id="6" name="Picture 5">
            <a:extLst>
              <a:ext uri="{FF2B5EF4-FFF2-40B4-BE49-F238E27FC236}">
                <a16:creationId xmlns:a16="http://schemas.microsoft.com/office/drawing/2014/main" id="{52ADD0DE-1EB5-4E10-8285-117241C66471}"/>
              </a:ext>
            </a:extLst>
          </p:cNvPr>
          <p:cNvPicPr>
            <a:picLocks noChangeAspect="1"/>
          </p:cNvPicPr>
          <p:nvPr/>
        </p:nvPicPr>
        <p:blipFill>
          <a:blip r:embed="rId3"/>
          <a:stretch>
            <a:fillRect/>
          </a:stretch>
        </p:blipFill>
        <p:spPr>
          <a:xfrm>
            <a:off x="3387001" y="2374153"/>
            <a:ext cx="4299527" cy="3200400"/>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pic>
        <p:nvPicPr>
          <p:cNvPr id="8" name="Picture 7">
            <a:extLst>
              <a:ext uri="{FF2B5EF4-FFF2-40B4-BE49-F238E27FC236}">
                <a16:creationId xmlns:a16="http://schemas.microsoft.com/office/drawing/2014/main" id="{2F0D15AF-2DB7-450D-A3A3-0656DBC5EC66}"/>
              </a:ext>
            </a:extLst>
          </p:cNvPr>
          <p:cNvPicPr>
            <a:picLocks noChangeAspect="1"/>
          </p:cNvPicPr>
          <p:nvPr/>
        </p:nvPicPr>
        <p:blipFill>
          <a:blip r:embed="rId4"/>
          <a:stretch>
            <a:fillRect/>
          </a:stretch>
        </p:blipFill>
        <p:spPr>
          <a:xfrm>
            <a:off x="7651993" y="2475131"/>
            <a:ext cx="4299527" cy="3200400"/>
          </a:xfrm>
          <a:prstGeom prst="rect">
            <a:avLst/>
          </a:prstGeom>
        </p:spPr>
      </p:pic>
      <p:sp>
        <p:nvSpPr>
          <p:cNvPr id="4" name="TextBox 3">
            <a:extLst>
              <a:ext uri="{FF2B5EF4-FFF2-40B4-BE49-F238E27FC236}">
                <a16:creationId xmlns:a16="http://schemas.microsoft.com/office/drawing/2014/main" id="{359E1B6C-BA18-4A56-AC23-3FC1F9CEC088}"/>
              </a:ext>
            </a:extLst>
          </p:cNvPr>
          <p:cNvSpPr txBox="1"/>
          <p:nvPr/>
        </p:nvSpPr>
        <p:spPr>
          <a:xfrm>
            <a:off x="10869995" y="3731216"/>
            <a:ext cx="1270461" cy="646331"/>
          </a:xfrm>
          <a:prstGeom prst="rect">
            <a:avLst/>
          </a:prstGeom>
          <a:noFill/>
        </p:spPr>
        <p:txBody>
          <a:bodyPr wrap="square" rtlCol="0">
            <a:spAutoFit/>
          </a:bodyPr>
          <a:lstStyle/>
          <a:p>
            <a:r>
              <a:rPr lang="en-US" dirty="0"/>
              <a:t>Odd (Neg prog?)</a:t>
            </a:r>
          </a:p>
        </p:txBody>
      </p:sp>
      <p:sp>
        <p:nvSpPr>
          <p:cNvPr id="9" name="TextBox 8">
            <a:extLst>
              <a:ext uri="{FF2B5EF4-FFF2-40B4-BE49-F238E27FC236}">
                <a16:creationId xmlns:a16="http://schemas.microsoft.com/office/drawing/2014/main" id="{BA42A381-BB13-47C4-8090-31D7FF584FA0}"/>
              </a:ext>
            </a:extLst>
          </p:cNvPr>
          <p:cNvSpPr txBox="1"/>
          <p:nvPr/>
        </p:nvSpPr>
        <p:spPr>
          <a:xfrm>
            <a:off x="-276225" y="210128"/>
            <a:ext cx="9182230" cy="584775"/>
          </a:xfrm>
          <a:prstGeom prst="rect">
            <a:avLst/>
          </a:prstGeom>
          <a:noFill/>
        </p:spPr>
        <p:txBody>
          <a:bodyPr wrap="square" rtlCol="0">
            <a:spAutoFit/>
          </a:bodyPr>
          <a:lstStyle/>
          <a:p>
            <a:pPr algn="ctr"/>
            <a:r>
              <a:rPr lang="en-US" sz="3200" dirty="0"/>
              <a:t>Fired/Virgin  Bits – </a:t>
            </a:r>
            <a:r>
              <a:rPr lang="en-US" sz="3200" b="1" dirty="0"/>
              <a:t>SR71b</a:t>
            </a:r>
            <a:r>
              <a:rPr lang="en-US" sz="3200" dirty="0"/>
              <a:t> TL1712222001</a:t>
            </a:r>
          </a:p>
        </p:txBody>
      </p:sp>
      <p:sp>
        <p:nvSpPr>
          <p:cNvPr id="7" name="TextBox 6">
            <a:extLst>
              <a:ext uri="{FF2B5EF4-FFF2-40B4-BE49-F238E27FC236}">
                <a16:creationId xmlns:a16="http://schemas.microsoft.com/office/drawing/2014/main" id="{85B4BDB7-BE42-4233-8B79-82B71C325BEC}"/>
              </a:ext>
            </a:extLst>
          </p:cNvPr>
          <p:cNvSpPr txBox="1"/>
          <p:nvPr/>
        </p:nvSpPr>
        <p:spPr>
          <a:xfrm>
            <a:off x="6157935" y="3321337"/>
            <a:ext cx="1528593" cy="923330"/>
          </a:xfrm>
          <a:prstGeom prst="rect">
            <a:avLst/>
          </a:prstGeom>
          <a:noFill/>
        </p:spPr>
        <p:txBody>
          <a:bodyPr wrap="square" rtlCol="0">
            <a:spAutoFit/>
          </a:bodyPr>
          <a:lstStyle/>
          <a:p>
            <a:r>
              <a:rPr lang="en-US" dirty="0"/>
              <a:t>Even (</a:t>
            </a:r>
            <a:r>
              <a:rPr lang="en-US" dirty="0" err="1"/>
              <a:t>Pos</a:t>
            </a:r>
            <a:r>
              <a:rPr lang="en-US" dirty="0"/>
              <a:t> prog?)</a:t>
            </a:r>
          </a:p>
          <a:p>
            <a:endParaRPr lang="en-US" dirty="0"/>
          </a:p>
        </p:txBody>
      </p:sp>
      <p:sp>
        <p:nvSpPr>
          <p:cNvPr id="11" name="TextBox 10">
            <a:extLst>
              <a:ext uri="{FF2B5EF4-FFF2-40B4-BE49-F238E27FC236}">
                <a16:creationId xmlns:a16="http://schemas.microsoft.com/office/drawing/2014/main" id="{962D1F45-34F4-46A6-8818-33716EF4C90C}"/>
              </a:ext>
            </a:extLst>
          </p:cNvPr>
          <p:cNvSpPr txBox="1"/>
          <p:nvPr/>
        </p:nvSpPr>
        <p:spPr>
          <a:xfrm flipH="1">
            <a:off x="1349591" y="4388424"/>
            <a:ext cx="846635" cy="369332"/>
          </a:xfrm>
          <a:prstGeom prst="rect">
            <a:avLst/>
          </a:prstGeom>
          <a:noFill/>
        </p:spPr>
        <p:txBody>
          <a:bodyPr wrap="square" rtlCol="0">
            <a:spAutoFit/>
          </a:bodyPr>
          <a:lstStyle/>
          <a:p>
            <a:r>
              <a:rPr lang="en-US" dirty="0"/>
              <a:t>Virgin</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0" y="853419"/>
            <a:ext cx="4678878" cy="2008534"/>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SD1 split4E w16</a:t>
            </a:r>
          </a:p>
          <a:p>
            <a:pPr lvl="1"/>
            <a:r>
              <a:rPr lang="en-US" sz="1800" dirty="0"/>
              <a:t>WL Cut. No grounding</a:t>
            </a:r>
          </a:p>
          <a:p>
            <a:pPr lvl="2"/>
            <a:r>
              <a:rPr lang="en-US" sz="1600" dirty="0"/>
              <a:t>WL 14/multiple BL’s</a:t>
            </a:r>
          </a:p>
          <a:p>
            <a:pPr lvl="2"/>
            <a:r>
              <a:rPr lang="en-US" sz="1600" b="1" dirty="0"/>
              <a:t>Se/As segregation trending</a:t>
            </a:r>
          </a:p>
          <a:p>
            <a:pPr lvl="3"/>
            <a:r>
              <a:rPr lang="en-US" b="1" dirty="0"/>
              <a:t>SI “even bits”&gt; virgin bits &gt;”odd bits” – top is Se rich, bottom is As rich</a:t>
            </a:r>
          </a:p>
          <a:p>
            <a:pPr marL="0" indent="0">
              <a:buNone/>
            </a:pPr>
            <a:endParaRPr lang="en-US" sz="2000" dirty="0"/>
          </a:p>
          <a:p>
            <a:endParaRPr lang="en-US" sz="2200" dirty="0"/>
          </a:p>
        </p:txBody>
      </p:sp>
      <p:sp>
        <p:nvSpPr>
          <p:cNvPr id="13" name="TextBox 12">
            <a:extLst>
              <a:ext uri="{FF2B5EF4-FFF2-40B4-BE49-F238E27FC236}">
                <a16:creationId xmlns:a16="http://schemas.microsoft.com/office/drawing/2014/main" id="{6F2952F0-D063-479E-B430-EFC790CF9C70}"/>
              </a:ext>
            </a:extLst>
          </p:cNvPr>
          <p:cNvSpPr txBox="1"/>
          <p:nvPr/>
        </p:nvSpPr>
        <p:spPr>
          <a:xfrm>
            <a:off x="10992371" y="4516662"/>
            <a:ext cx="915635" cy="369332"/>
          </a:xfrm>
          <a:prstGeom prst="rect">
            <a:avLst/>
          </a:prstGeom>
          <a:noFill/>
        </p:spPr>
        <p:txBody>
          <a:bodyPr wrap="none" rtlCol="0">
            <a:spAutoFit/>
          </a:bodyPr>
          <a:lstStyle/>
          <a:p>
            <a:r>
              <a:rPr lang="en-US" dirty="0">
                <a:highlight>
                  <a:srgbClr val="FFFF00"/>
                </a:highlight>
              </a:rPr>
              <a:t>Hongqi</a:t>
            </a:r>
          </a:p>
        </p:txBody>
      </p:sp>
      <p:sp>
        <p:nvSpPr>
          <p:cNvPr id="14" name="Content Placeholder 5">
            <a:extLst>
              <a:ext uri="{FF2B5EF4-FFF2-40B4-BE49-F238E27FC236}">
                <a16:creationId xmlns:a16="http://schemas.microsoft.com/office/drawing/2014/main" id="{D5DD6114-593B-4754-9573-411FA7499B4F}"/>
              </a:ext>
            </a:extLst>
          </p:cNvPr>
          <p:cNvSpPr txBox="1">
            <a:spLocks/>
          </p:cNvSpPr>
          <p:nvPr/>
        </p:nvSpPr>
        <p:spPr>
          <a:xfrm>
            <a:off x="4110389" y="5588512"/>
            <a:ext cx="8053025" cy="991413"/>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Ungrounded WL cut overlays a preparation segregation bias that adds to D0 positive programming but subtracts from D0 negative programming </a:t>
            </a:r>
          </a:p>
          <a:p>
            <a:pPr marL="0" indent="0">
              <a:buNone/>
            </a:pPr>
            <a:endParaRPr lang="en-US" sz="2000" dirty="0"/>
          </a:p>
          <a:p>
            <a:endParaRPr lang="en-US" sz="2200" dirty="0"/>
          </a:p>
        </p:txBody>
      </p:sp>
      <p:grpSp>
        <p:nvGrpSpPr>
          <p:cNvPr id="15" name="Group 14">
            <a:extLst>
              <a:ext uri="{FF2B5EF4-FFF2-40B4-BE49-F238E27FC236}">
                <a16:creationId xmlns:a16="http://schemas.microsoft.com/office/drawing/2014/main" id="{5BFEDC7F-C3C5-4C7E-8B79-B33784594F0F}"/>
              </a:ext>
            </a:extLst>
          </p:cNvPr>
          <p:cNvGrpSpPr/>
          <p:nvPr/>
        </p:nvGrpSpPr>
        <p:grpSpPr>
          <a:xfrm>
            <a:off x="8038514" y="89864"/>
            <a:ext cx="4124901" cy="2284290"/>
            <a:chOff x="7761537" y="165446"/>
            <a:chExt cx="4124901" cy="2972215"/>
          </a:xfrm>
        </p:grpSpPr>
        <p:pic>
          <p:nvPicPr>
            <p:cNvPr id="16" name="Picture 15">
              <a:extLst>
                <a:ext uri="{FF2B5EF4-FFF2-40B4-BE49-F238E27FC236}">
                  <a16:creationId xmlns:a16="http://schemas.microsoft.com/office/drawing/2014/main" id="{CE529CD2-37C6-4DF6-9059-E2E1095557EF}"/>
                </a:ext>
              </a:extLst>
            </p:cNvPr>
            <p:cNvPicPr>
              <a:picLocks noChangeAspect="1"/>
            </p:cNvPicPr>
            <p:nvPr/>
          </p:nvPicPr>
          <p:blipFill>
            <a:blip r:embed="rId5"/>
            <a:stretch>
              <a:fillRect/>
            </a:stretch>
          </p:blipFill>
          <p:spPr>
            <a:xfrm>
              <a:off x="7761537" y="165446"/>
              <a:ext cx="4124901" cy="2972215"/>
            </a:xfrm>
            <a:prstGeom prst="rect">
              <a:avLst/>
            </a:prstGeom>
          </p:spPr>
        </p:pic>
        <p:sp>
          <p:nvSpPr>
            <p:cNvPr id="17" name="TextBox 16">
              <a:extLst>
                <a:ext uri="{FF2B5EF4-FFF2-40B4-BE49-F238E27FC236}">
                  <a16:creationId xmlns:a16="http://schemas.microsoft.com/office/drawing/2014/main" id="{6AF09D17-871F-4518-8DD6-B2F40C94EAB0}"/>
                </a:ext>
              </a:extLst>
            </p:cNvPr>
            <p:cNvSpPr txBox="1"/>
            <p:nvPr/>
          </p:nvSpPr>
          <p:spPr>
            <a:xfrm>
              <a:off x="9620116" y="624582"/>
              <a:ext cx="1608133" cy="369332"/>
            </a:xfrm>
            <a:prstGeom prst="rect">
              <a:avLst/>
            </a:prstGeom>
            <a:noFill/>
          </p:spPr>
          <p:txBody>
            <a:bodyPr wrap="none" rtlCol="0">
              <a:spAutoFit/>
            </a:bodyPr>
            <a:lstStyle/>
            <a:p>
              <a:r>
                <a:rPr lang="en-US" dirty="0"/>
                <a:t>TL172122001</a:t>
              </a:r>
            </a:p>
          </p:txBody>
        </p:sp>
      </p:grpSp>
    </p:spTree>
    <p:extLst>
      <p:ext uri="{BB962C8B-B14F-4D97-AF65-F5344CB8AC3E}">
        <p14:creationId xmlns:p14="http://schemas.microsoft.com/office/powerpoint/2010/main" val="140111675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ADD0DE-1EB5-4E10-8285-117241C66471}"/>
              </a:ext>
            </a:extLst>
          </p:cNvPr>
          <p:cNvPicPr>
            <a:picLocks noChangeAspect="1"/>
          </p:cNvPicPr>
          <p:nvPr/>
        </p:nvPicPr>
        <p:blipFill>
          <a:blip r:embed="rId2"/>
          <a:stretch>
            <a:fillRect/>
          </a:stretch>
        </p:blipFill>
        <p:spPr>
          <a:xfrm>
            <a:off x="3903174" y="1711406"/>
            <a:ext cx="4299527" cy="3200400"/>
          </a:xfrm>
          <a:prstGeom prst="rect">
            <a:avLst/>
          </a:prstGeom>
        </p:spPr>
      </p:pic>
      <p:pic>
        <p:nvPicPr>
          <p:cNvPr id="3" name="Picture 2">
            <a:extLst>
              <a:ext uri="{FF2B5EF4-FFF2-40B4-BE49-F238E27FC236}">
                <a16:creationId xmlns:a16="http://schemas.microsoft.com/office/drawing/2014/main" id="{E2DD0DAC-B071-429A-80DB-038A5EB21E63}"/>
              </a:ext>
            </a:extLst>
          </p:cNvPr>
          <p:cNvPicPr>
            <a:picLocks noChangeAspect="1"/>
          </p:cNvPicPr>
          <p:nvPr/>
        </p:nvPicPr>
        <p:blipFill>
          <a:blip r:embed="rId3"/>
          <a:stretch>
            <a:fillRect/>
          </a:stretch>
        </p:blipFill>
        <p:spPr>
          <a:xfrm>
            <a:off x="7880364" y="1754207"/>
            <a:ext cx="4118495" cy="3200400"/>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4" name="TextBox 3">
            <a:extLst>
              <a:ext uri="{FF2B5EF4-FFF2-40B4-BE49-F238E27FC236}">
                <a16:creationId xmlns:a16="http://schemas.microsoft.com/office/drawing/2014/main" id="{359E1B6C-BA18-4A56-AC23-3FC1F9CEC088}"/>
              </a:ext>
            </a:extLst>
          </p:cNvPr>
          <p:cNvSpPr txBox="1"/>
          <p:nvPr/>
        </p:nvSpPr>
        <p:spPr>
          <a:xfrm>
            <a:off x="10728398" y="2610791"/>
            <a:ext cx="1270461" cy="646331"/>
          </a:xfrm>
          <a:prstGeom prst="rect">
            <a:avLst/>
          </a:prstGeom>
          <a:noFill/>
        </p:spPr>
        <p:txBody>
          <a:bodyPr wrap="square" rtlCol="0">
            <a:spAutoFit/>
          </a:bodyPr>
          <a:lstStyle/>
          <a:p>
            <a:r>
              <a:rPr lang="en-US" dirty="0" err="1"/>
              <a:t>Pos</a:t>
            </a:r>
            <a:r>
              <a:rPr lang="en-US" dirty="0"/>
              <a:t> prog</a:t>
            </a:r>
          </a:p>
          <a:p>
            <a:r>
              <a:rPr lang="en-US" dirty="0"/>
              <a:t>S26a</a:t>
            </a:r>
          </a:p>
        </p:txBody>
      </p:sp>
      <p:sp>
        <p:nvSpPr>
          <p:cNvPr id="9" name="TextBox 8">
            <a:extLst>
              <a:ext uri="{FF2B5EF4-FFF2-40B4-BE49-F238E27FC236}">
                <a16:creationId xmlns:a16="http://schemas.microsoft.com/office/drawing/2014/main" id="{BA42A381-BB13-47C4-8090-31D7FF584FA0}"/>
              </a:ext>
            </a:extLst>
          </p:cNvPr>
          <p:cNvSpPr txBox="1"/>
          <p:nvPr/>
        </p:nvSpPr>
        <p:spPr>
          <a:xfrm>
            <a:off x="-276226" y="210128"/>
            <a:ext cx="11233785" cy="584775"/>
          </a:xfrm>
          <a:prstGeom prst="rect">
            <a:avLst/>
          </a:prstGeom>
          <a:noFill/>
        </p:spPr>
        <p:txBody>
          <a:bodyPr wrap="square" rtlCol="0">
            <a:spAutoFit/>
          </a:bodyPr>
          <a:lstStyle/>
          <a:p>
            <a:pPr algn="ctr"/>
            <a:r>
              <a:rPr lang="en-US" sz="3200" dirty="0"/>
              <a:t>Fired Bits – </a:t>
            </a:r>
            <a:r>
              <a:rPr lang="en-US" sz="3200" b="1" dirty="0"/>
              <a:t>SR71b</a:t>
            </a:r>
            <a:r>
              <a:rPr lang="en-US" sz="3200" dirty="0"/>
              <a:t> TL1712222001, </a:t>
            </a:r>
            <a:r>
              <a:rPr lang="en-US" sz="3200" b="1" dirty="0"/>
              <a:t>S26a</a:t>
            </a:r>
            <a:r>
              <a:rPr lang="en-US" sz="3200" dirty="0"/>
              <a:t> TL180108002</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0" y="853419"/>
            <a:ext cx="4215740" cy="1567414"/>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SD1 split4E </a:t>
            </a:r>
          </a:p>
          <a:p>
            <a:pPr lvl="1"/>
            <a:r>
              <a:rPr lang="en-US" dirty="0"/>
              <a:t>w16 SR71b</a:t>
            </a:r>
          </a:p>
          <a:p>
            <a:pPr lvl="2"/>
            <a:r>
              <a:rPr lang="en-US" dirty="0"/>
              <a:t>WL Cut. No grounding</a:t>
            </a:r>
          </a:p>
          <a:p>
            <a:pPr lvl="2"/>
            <a:r>
              <a:rPr lang="en-US" dirty="0"/>
              <a:t>WL 14/multiple BL’s</a:t>
            </a:r>
          </a:p>
          <a:p>
            <a:pPr lvl="1"/>
            <a:r>
              <a:rPr lang="en-US" dirty="0"/>
              <a:t>w02 S26a</a:t>
            </a:r>
          </a:p>
          <a:p>
            <a:pPr lvl="2"/>
            <a:r>
              <a:rPr lang="en-US" dirty="0"/>
              <a:t>WL cut. Grounded</a:t>
            </a:r>
          </a:p>
          <a:p>
            <a:pPr lvl="1"/>
            <a:r>
              <a:rPr lang="en-US" b="1" dirty="0"/>
              <a:t>Data is consistent if we assume pos. programing on even bits</a:t>
            </a:r>
          </a:p>
          <a:p>
            <a:pPr lvl="2"/>
            <a:r>
              <a:rPr lang="en-US" dirty="0">
                <a:solidFill>
                  <a:srgbClr val="FF0000"/>
                </a:solidFill>
              </a:rPr>
              <a:t>Logical interpretation is that even lines are probed negatively</a:t>
            </a:r>
          </a:p>
          <a:p>
            <a:pPr marL="0" indent="0">
              <a:buNone/>
            </a:pPr>
            <a:endParaRPr lang="en-US" dirty="0"/>
          </a:p>
          <a:p>
            <a:endParaRPr lang="en-US" dirty="0"/>
          </a:p>
        </p:txBody>
      </p:sp>
      <p:sp>
        <p:nvSpPr>
          <p:cNvPr id="7" name="TextBox 6">
            <a:extLst>
              <a:ext uri="{FF2B5EF4-FFF2-40B4-BE49-F238E27FC236}">
                <a16:creationId xmlns:a16="http://schemas.microsoft.com/office/drawing/2014/main" id="{85B4BDB7-BE42-4233-8B79-82B71C325BEC}"/>
              </a:ext>
            </a:extLst>
          </p:cNvPr>
          <p:cNvSpPr txBox="1"/>
          <p:nvPr/>
        </p:nvSpPr>
        <p:spPr>
          <a:xfrm>
            <a:off x="6674108" y="2554475"/>
            <a:ext cx="1528593" cy="1200329"/>
          </a:xfrm>
          <a:prstGeom prst="rect">
            <a:avLst/>
          </a:prstGeom>
          <a:noFill/>
        </p:spPr>
        <p:txBody>
          <a:bodyPr wrap="square" rtlCol="0">
            <a:spAutoFit/>
          </a:bodyPr>
          <a:lstStyle/>
          <a:p>
            <a:r>
              <a:rPr lang="en-US" dirty="0"/>
              <a:t>Even (</a:t>
            </a:r>
            <a:r>
              <a:rPr lang="en-US" dirty="0" err="1"/>
              <a:t>Pos</a:t>
            </a:r>
            <a:r>
              <a:rPr lang="en-US" dirty="0"/>
              <a:t> prog?) SR71b</a:t>
            </a:r>
          </a:p>
          <a:p>
            <a:endParaRPr lang="en-US" dirty="0"/>
          </a:p>
        </p:txBody>
      </p:sp>
      <p:sp>
        <p:nvSpPr>
          <p:cNvPr id="13" name="TextBox 12">
            <a:extLst>
              <a:ext uri="{FF2B5EF4-FFF2-40B4-BE49-F238E27FC236}">
                <a16:creationId xmlns:a16="http://schemas.microsoft.com/office/drawing/2014/main" id="{9EC95383-38C4-4471-81E9-AA5D4FF569B2}"/>
              </a:ext>
            </a:extLst>
          </p:cNvPr>
          <p:cNvSpPr txBox="1"/>
          <p:nvPr/>
        </p:nvSpPr>
        <p:spPr>
          <a:xfrm>
            <a:off x="10270484" y="5913912"/>
            <a:ext cx="915635" cy="369332"/>
          </a:xfrm>
          <a:prstGeom prst="rect">
            <a:avLst/>
          </a:prstGeom>
          <a:noFill/>
        </p:spPr>
        <p:txBody>
          <a:bodyPr wrap="none" rtlCol="0">
            <a:spAutoFit/>
          </a:bodyPr>
          <a:lstStyle/>
          <a:p>
            <a:r>
              <a:rPr lang="en-US" dirty="0">
                <a:highlight>
                  <a:srgbClr val="FFFF00"/>
                </a:highlight>
              </a:rPr>
              <a:t>Hongqi</a:t>
            </a:r>
          </a:p>
        </p:txBody>
      </p:sp>
    </p:spTree>
    <p:extLst>
      <p:ext uri="{BB962C8B-B14F-4D97-AF65-F5344CB8AC3E}">
        <p14:creationId xmlns:p14="http://schemas.microsoft.com/office/powerpoint/2010/main" val="16115261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26695C-360D-44A9-9394-D1A9FBCBF739}"/>
              </a:ext>
            </a:extLst>
          </p:cNvPr>
          <p:cNvPicPr>
            <a:picLocks noChangeAspect="1"/>
          </p:cNvPicPr>
          <p:nvPr/>
        </p:nvPicPr>
        <p:blipFill>
          <a:blip r:embed="rId2"/>
          <a:stretch>
            <a:fillRect/>
          </a:stretch>
        </p:blipFill>
        <p:spPr>
          <a:xfrm>
            <a:off x="573115" y="2420833"/>
            <a:ext cx="4684685" cy="3740295"/>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9" name="TextBox 8">
            <a:extLst>
              <a:ext uri="{FF2B5EF4-FFF2-40B4-BE49-F238E27FC236}">
                <a16:creationId xmlns:a16="http://schemas.microsoft.com/office/drawing/2014/main" id="{BA42A381-BB13-47C4-8090-31D7FF584FA0}"/>
              </a:ext>
            </a:extLst>
          </p:cNvPr>
          <p:cNvSpPr txBox="1"/>
          <p:nvPr/>
        </p:nvSpPr>
        <p:spPr>
          <a:xfrm>
            <a:off x="-979529" y="133911"/>
            <a:ext cx="9182230" cy="584775"/>
          </a:xfrm>
          <a:prstGeom prst="rect">
            <a:avLst/>
          </a:prstGeom>
          <a:noFill/>
        </p:spPr>
        <p:txBody>
          <a:bodyPr wrap="square" rtlCol="0">
            <a:spAutoFit/>
          </a:bodyPr>
          <a:lstStyle/>
          <a:p>
            <a:pPr algn="ctr"/>
            <a:r>
              <a:rPr lang="en-US" sz="3200" dirty="0"/>
              <a:t>Virgin Bit Comparison – SR71b/S26a</a:t>
            </a:r>
          </a:p>
        </p:txBody>
      </p:sp>
      <p:sp>
        <p:nvSpPr>
          <p:cNvPr id="11" name="TextBox 10">
            <a:extLst>
              <a:ext uri="{FF2B5EF4-FFF2-40B4-BE49-F238E27FC236}">
                <a16:creationId xmlns:a16="http://schemas.microsoft.com/office/drawing/2014/main" id="{962D1F45-34F4-46A6-8818-33716EF4C90C}"/>
              </a:ext>
            </a:extLst>
          </p:cNvPr>
          <p:cNvSpPr txBox="1"/>
          <p:nvPr/>
        </p:nvSpPr>
        <p:spPr>
          <a:xfrm flipH="1">
            <a:off x="3945899" y="3266732"/>
            <a:ext cx="1946382" cy="1200329"/>
          </a:xfrm>
          <a:prstGeom prst="rect">
            <a:avLst/>
          </a:prstGeom>
          <a:noFill/>
        </p:spPr>
        <p:txBody>
          <a:bodyPr wrap="square" rtlCol="0">
            <a:spAutoFit/>
          </a:bodyPr>
          <a:lstStyle/>
          <a:p>
            <a:pPr algn="ctr"/>
            <a:r>
              <a:rPr lang="en-US" dirty="0"/>
              <a:t>Virgin Bits – SR71b ungrounded BL cut PFA 1357</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182880" y="1276369"/>
            <a:ext cx="10515600" cy="1567414"/>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SD1 split4E w16</a:t>
            </a:r>
          </a:p>
          <a:p>
            <a:pPr lvl="1"/>
            <a:r>
              <a:rPr lang="en-US" sz="1800" dirty="0"/>
              <a:t>BL Cut. No grounding</a:t>
            </a:r>
          </a:p>
          <a:p>
            <a:pPr lvl="1"/>
            <a:r>
              <a:rPr lang="en-US" sz="1800" dirty="0"/>
              <a:t>SI &lt; 1 </a:t>
            </a:r>
          </a:p>
          <a:p>
            <a:endParaRPr lang="en-US" sz="2000" dirty="0"/>
          </a:p>
          <a:p>
            <a:endParaRPr lang="en-US" sz="2200" dirty="0"/>
          </a:p>
        </p:txBody>
      </p:sp>
      <p:pic>
        <p:nvPicPr>
          <p:cNvPr id="16" name="Picture 15">
            <a:extLst>
              <a:ext uri="{FF2B5EF4-FFF2-40B4-BE49-F238E27FC236}">
                <a16:creationId xmlns:a16="http://schemas.microsoft.com/office/drawing/2014/main" id="{730CE5EB-7420-49B8-A54E-1C48494E4D30}"/>
              </a:ext>
            </a:extLst>
          </p:cNvPr>
          <p:cNvPicPr>
            <a:picLocks noChangeAspect="1"/>
          </p:cNvPicPr>
          <p:nvPr/>
        </p:nvPicPr>
        <p:blipFill>
          <a:blip r:embed="rId3"/>
          <a:stretch>
            <a:fillRect/>
          </a:stretch>
        </p:blipFill>
        <p:spPr>
          <a:xfrm>
            <a:off x="6607313" y="2422574"/>
            <a:ext cx="4731871" cy="3657600"/>
          </a:xfrm>
          <a:prstGeom prst="rect">
            <a:avLst/>
          </a:prstGeom>
        </p:spPr>
      </p:pic>
      <p:sp>
        <p:nvSpPr>
          <p:cNvPr id="17" name="TextBox 16">
            <a:extLst>
              <a:ext uri="{FF2B5EF4-FFF2-40B4-BE49-F238E27FC236}">
                <a16:creationId xmlns:a16="http://schemas.microsoft.com/office/drawing/2014/main" id="{9C2560B4-23D2-471F-92A8-C97C7739AA4A}"/>
              </a:ext>
            </a:extLst>
          </p:cNvPr>
          <p:cNvSpPr txBox="1"/>
          <p:nvPr/>
        </p:nvSpPr>
        <p:spPr>
          <a:xfrm>
            <a:off x="10348584" y="2989733"/>
            <a:ext cx="1705632" cy="1477328"/>
          </a:xfrm>
          <a:prstGeom prst="rect">
            <a:avLst/>
          </a:prstGeom>
          <a:noFill/>
        </p:spPr>
        <p:txBody>
          <a:bodyPr wrap="square" rtlCol="0">
            <a:spAutoFit/>
          </a:bodyPr>
          <a:lstStyle/>
          <a:p>
            <a:pPr algn="ctr"/>
            <a:r>
              <a:rPr lang="en-US" dirty="0"/>
              <a:t>Virgin Bits S26a -ungrounded BL cut</a:t>
            </a:r>
          </a:p>
          <a:p>
            <a:pPr algn="ctr"/>
            <a:endParaRPr lang="en-US" dirty="0"/>
          </a:p>
        </p:txBody>
      </p:sp>
    </p:spTree>
    <p:extLst>
      <p:ext uri="{BB962C8B-B14F-4D97-AF65-F5344CB8AC3E}">
        <p14:creationId xmlns:p14="http://schemas.microsoft.com/office/powerpoint/2010/main" val="9129036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26695C-360D-44A9-9394-D1A9FBCBF739}"/>
              </a:ext>
            </a:extLst>
          </p:cNvPr>
          <p:cNvPicPr>
            <a:picLocks noChangeAspect="1"/>
          </p:cNvPicPr>
          <p:nvPr/>
        </p:nvPicPr>
        <p:blipFill>
          <a:blip r:embed="rId2"/>
          <a:stretch>
            <a:fillRect/>
          </a:stretch>
        </p:blipFill>
        <p:spPr>
          <a:xfrm>
            <a:off x="139886" y="2638261"/>
            <a:ext cx="4684684" cy="3657600"/>
          </a:xfrm>
          <a:prstGeom prst="rect">
            <a:avLst/>
          </a:prstGeom>
        </p:spPr>
      </p:pic>
      <p:pic>
        <p:nvPicPr>
          <p:cNvPr id="13" name="Picture 12">
            <a:extLst>
              <a:ext uri="{FF2B5EF4-FFF2-40B4-BE49-F238E27FC236}">
                <a16:creationId xmlns:a16="http://schemas.microsoft.com/office/drawing/2014/main" id="{E1CA497E-1667-4774-8435-A6CDD843B7CA}"/>
              </a:ext>
            </a:extLst>
          </p:cNvPr>
          <p:cNvPicPr>
            <a:picLocks noChangeAspect="1"/>
          </p:cNvPicPr>
          <p:nvPr/>
        </p:nvPicPr>
        <p:blipFill>
          <a:blip r:embed="rId3"/>
          <a:stretch>
            <a:fillRect/>
          </a:stretch>
        </p:blipFill>
        <p:spPr>
          <a:xfrm>
            <a:off x="3892709" y="1913866"/>
            <a:ext cx="4684684" cy="3657600"/>
          </a:xfrm>
          <a:prstGeom prst="rect">
            <a:avLst/>
          </a:prstGeom>
        </p:spPr>
      </p:pic>
      <p:pic>
        <p:nvPicPr>
          <p:cNvPr id="5" name="Picture 4">
            <a:extLst>
              <a:ext uri="{FF2B5EF4-FFF2-40B4-BE49-F238E27FC236}">
                <a16:creationId xmlns:a16="http://schemas.microsoft.com/office/drawing/2014/main" id="{A29D50D7-45F6-454E-8937-612BBB09A738}"/>
              </a:ext>
            </a:extLst>
          </p:cNvPr>
          <p:cNvPicPr>
            <a:picLocks noChangeAspect="1"/>
          </p:cNvPicPr>
          <p:nvPr/>
        </p:nvPicPr>
        <p:blipFill>
          <a:blip r:embed="rId4"/>
          <a:stretch>
            <a:fillRect/>
          </a:stretch>
        </p:blipFill>
        <p:spPr>
          <a:xfrm>
            <a:off x="7659716" y="1894193"/>
            <a:ext cx="4684684" cy="3657600"/>
          </a:xfrm>
          <a:prstGeom prst="rect">
            <a:avLst/>
          </a:prstGeom>
        </p:spPr>
      </p:pic>
      <p:sp>
        <p:nvSpPr>
          <p:cNvPr id="2" name="Footer Placeholder 1">
            <a:extLst>
              <a:ext uri="{FF2B5EF4-FFF2-40B4-BE49-F238E27FC236}">
                <a16:creationId xmlns:a16="http://schemas.microsoft.com/office/drawing/2014/main" id="{E6B41715-A366-4222-A681-6127F12C4E59}"/>
              </a:ext>
            </a:extLst>
          </p:cNvPr>
          <p:cNvSpPr>
            <a:spLocks noGrp="1"/>
          </p:cNvSpPr>
          <p:nvPr>
            <p:ph type="ftr" sz="quarter" idx="3"/>
          </p:nvPr>
        </p:nvSpPr>
        <p:spPr>
          <a:xfrm>
            <a:off x="668212" y="6574201"/>
            <a:ext cx="2540000" cy="246221"/>
          </a:xfrm>
        </p:spPr>
        <p:txBody>
          <a:bodyPr/>
          <a:lstStyle/>
          <a:p>
            <a:r>
              <a:rPr lang="en-US"/>
              <a:t>Micron/Intel Confidential</a:t>
            </a:r>
            <a:endParaRPr lang="en-US" dirty="0"/>
          </a:p>
        </p:txBody>
      </p:sp>
      <p:sp>
        <p:nvSpPr>
          <p:cNvPr id="4" name="TextBox 3">
            <a:extLst>
              <a:ext uri="{FF2B5EF4-FFF2-40B4-BE49-F238E27FC236}">
                <a16:creationId xmlns:a16="http://schemas.microsoft.com/office/drawing/2014/main" id="{359E1B6C-BA18-4A56-AC23-3FC1F9CEC088}"/>
              </a:ext>
            </a:extLst>
          </p:cNvPr>
          <p:cNvSpPr txBox="1"/>
          <p:nvPr/>
        </p:nvSpPr>
        <p:spPr>
          <a:xfrm>
            <a:off x="10546023" y="2529840"/>
            <a:ext cx="1270461" cy="646331"/>
          </a:xfrm>
          <a:prstGeom prst="rect">
            <a:avLst/>
          </a:prstGeom>
          <a:noFill/>
        </p:spPr>
        <p:txBody>
          <a:bodyPr wrap="square" rtlCol="0">
            <a:spAutoFit/>
          </a:bodyPr>
          <a:lstStyle/>
          <a:p>
            <a:r>
              <a:rPr lang="en-US" dirty="0"/>
              <a:t>Odd (Neg prog?)</a:t>
            </a:r>
          </a:p>
        </p:txBody>
      </p:sp>
      <p:sp>
        <p:nvSpPr>
          <p:cNvPr id="9" name="TextBox 8">
            <a:extLst>
              <a:ext uri="{FF2B5EF4-FFF2-40B4-BE49-F238E27FC236}">
                <a16:creationId xmlns:a16="http://schemas.microsoft.com/office/drawing/2014/main" id="{BA42A381-BB13-47C4-8090-31D7FF584FA0}"/>
              </a:ext>
            </a:extLst>
          </p:cNvPr>
          <p:cNvSpPr txBox="1"/>
          <p:nvPr/>
        </p:nvSpPr>
        <p:spPr>
          <a:xfrm>
            <a:off x="-276225" y="210128"/>
            <a:ext cx="9182230" cy="584775"/>
          </a:xfrm>
          <a:prstGeom prst="rect">
            <a:avLst/>
          </a:prstGeom>
          <a:noFill/>
        </p:spPr>
        <p:txBody>
          <a:bodyPr wrap="square" rtlCol="0">
            <a:spAutoFit/>
          </a:bodyPr>
          <a:lstStyle/>
          <a:p>
            <a:pPr algn="ctr"/>
            <a:r>
              <a:rPr lang="en-US" sz="3200" dirty="0"/>
              <a:t>Fired/Unfired  Bits – PFA 1357</a:t>
            </a:r>
          </a:p>
        </p:txBody>
      </p:sp>
      <p:sp>
        <p:nvSpPr>
          <p:cNvPr id="7" name="TextBox 6">
            <a:extLst>
              <a:ext uri="{FF2B5EF4-FFF2-40B4-BE49-F238E27FC236}">
                <a16:creationId xmlns:a16="http://schemas.microsoft.com/office/drawing/2014/main" id="{85B4BDB7-BE42-4233-8B79-82B71C325BEC}"/>
              </a:ext>
            </a:extLst>
          </p:cNvPr>
          <p:cNvSpPr txBox="1"/>
          <p:nvPr/>
        </p:nvSpPr>
        <p:spPr>
          <a:xfrm>
            <a:off x="6674108" y="2554475"/>
            <a:ext cx="1528593" cy="923330"/>
          </a:xfrm>
          <a:prstGeom prst="rect">
            <a:avLst/>
          </a:prstGeom>
          <a:noFill/>
        </p:spPr>
        <p:txBody>
          <a:bodyPr wrap="square" rtlCol="0">
            <a:spAutoFit/>
          </a:bodyPr>
          <a:lstStyle/>
          <a:p>
            <a:r>
              <a:rPr lang="en-US" dirty="0"/>
              <a:t>Even (</a:t>
            </a:r>
            <a:r>
              <a:rPr lang="en-US" dirty="0" err="1"/>
              <a:t>Pos</a:t>
            </a:r>
            <a:r>
              <a:rPr lang="en-US" dirty="0"/>
              <a:t> prog?)</a:t>
            </a:r>
          </a:p>
          <a:p>
            <a:endParaRPr lang="en-US" dirty="0"/>
          </a:p>
        </p:txBody>
      </p:sp>
      <p:sp>
        <p:nvSpPr>
          <p:cNvPr id="11" name="TextBox 10">
            <a:extLst>
              <a:ext uri="{FF2B5EF4-FFF2-40B4-BE49-F238E27FC236}">
                <a16:creationId xmlns:a16="http://schemas.microsoft.com/office/drawing/2014/main" id="{962D1F45-34F4-46A6-8818-33716EF4C90C}"/>
              </a:ext>
            </a:extLst>
          </p:cNvPr>
          <p:cNvSpPr txBox="1"/>
          <p:nvPr/>
        </p:nvSpPr>
        <p:spPr>
          <a:xfrm flipH="1">
            <a:off x="1938212" y="4158641"/>
            <a:ext cx="968889" cy="369332"/>
          </a:xfrm>
          <a:prstGeom prst="rect">
            <a:avLst/>
          </a:prstGeom>
          <a:noFill/>
        </p:spPr>
        <p:txBody>
          <a:bodyPr wrap="square" rtlCol="0">
            <a:spAutoFit/>
          </a:bodyPr>
          <a:lstStyle/>
          <a:p>
            <a:r>
              <a:rPr lang="en-US" dirty="0"/>
              <a:t>Virgin</a:t>
            </a:r>
          </a:p>
        </p:txBody>
      </p:sp>
      <p:sp>
        <p:nvSpPr>
          <p:cNvPr id="12" name="Content Placeholder 5">
            <a:extLst>
              <a:ext uri="{FF2B5EF4-FFF2-40B4-BE49-F238E27FC236}">
                <a16:creationId xmlns:a16="http://schemas.microsoft.com/office/drawing/2014/main" id="{38013C18-B298-40C2-A75D-7DBB15892559}"/>
              </a:ext>
            </a:extLst>
          </p:cNvPr>
          <p:cNvSpPr txBox="1">
            <a:spLocks/>
          </p:cNvSpPr>
          <p:nvPr/>
        </p:nvSpPr>
        <p:spPr>
          <a:xfrm>
            <a:off x="139886" y="1395754"/>
            <a:ext cx="10515600" cy="1567414"/>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SD1 split4E w16</a:t>
            </a:r>
          </a:p>
          <a:p>
            <a:pPr lvl="1"/>
            <a:r>
              <a:rPr lang="en-US" sz="1800" dirty="0"/>
              <a:t>BL Cut. No grounding</a:t>
            </a:r>
          </a:p>
          <a:p>
            <a:endParaRPr lang="en-US" sz="2000" dirty="0"/>
          </a:p>
          <a:p>
            <a:endParaRPr lang="en-US" sz="2200" dirty="0"/>
          </a:p>
        </p:txBody>
      </p:sp>
      <p:sp>
        <p:nvSpPr>
          <p:cNvPr id="15" name="TextBox 14">
            <a:extLst>
              <a:ext uri="{FF2B5EF4-FFF2-40B4-BE49-F238E27FC236}">
                <a16:creationId xmlns:a16="http://schemas.microsoft.com/office/drawing/2014/main" id="{C20B98C2-FE7A-47AA-98B4-A45CA6149294}"/>
              </a:ext>
            </a:extLst>
          </p:cNvPr>
          <p:cNvSpPr txBox="1"/>
          <p:nvPr/>
        </p:nvSpPr>
        <p:spPr>
          <a:xfrm>
            <a:off x="10270484" y="5913912"/>
            <a:ext cx="723275" cy="369332"/>
          </a:xfrm>
          <a:prstGeom prst="rect">
            <a:avLst/>
          </a:prstGeom>
          <a:noFill/>
        </p:spPr>
        <p:txBody>
          <a:bodyPr wrap="none" rtlCol="0">
            <a:spAutoFit/>
          </a:bodyPr>
          <a:lstStyle/>
          <a:p>
            <a:r>
              <a:rPr lang="en-US" dirty="0">
                <a:highlight>
                  <a:srgbClr val="FFFF00"/>
                </a:highlight>
              </a:rPr>
              <a:t>Hefei</a:t>
            </a:r>
          </a:p>
        </p:txBody>
      </p:sp>
    </p:spTree>
    <p:extLst>
      <p:ext uri="{BB962C8B-B14F-4D97-AF65-F5344CB8AC3E}">
        <p14:creationId xmlns:p14="http://schemas.microsoft.com/office/powerpoint/2010/main" val="33989345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PFA 1357 / TL122122001 Comparison</a:t>
            </a:r>
          </a:p>
        </p:txBody>
      </p:sp>
      <p:sp>
        <p:nvSpPr>
          <p:cNvPr id="3" name="Footer Placeholder 2"/>
          <p:cNvSpPr>
            <a:spLocks noGrp="1"/>
          </p:cNvSpPr>
          <p:nvPr>
            <p:ph type="ftr" sz="quarter" idx="11"/>
          </p:nvPr>
        </p:nvSpPr>
        <p:spPr>
          <a:xfrm>
            <a:off x="838199" y="6412006"/>
            <a:ext cx="1631869" cy="365125"/>
          </a:xfrm>
        </p:spPr>
        <p:txBody>
          <a:bodyPr/>
          <a:lstStyle/>
          <a:p>
            <a:r>
              <a:rPr lang="en-US" dirty="0"/>
              <a:t>Micron/Intel Confidential</a:t>
            </a:r>
          </a:p>
        </p:txBody>
      </p:sp>
      <p:sp>
        <p:nvSpPr>
          <p:cNvPr id="6" name="Content Placeholder 5"/>
          <p:cNvSpPr>
            <a:spLocks noGrp="1"/>
          </p:cNvSpPr>
          <p:nvPr>
            <p:ph sz="half" idx="1"/>
          </p:nvPr>
        </p:nvSpPr>
        <p:spPr>
          <a:xfrm>
            <a:off x="271077" y="1166624"/>
            <a:ext cx="7490460" cy="3588256"/>
          </a:xfrm>
        </p:spPr>
        <p:txBody>
          <a:bodyPr/>
          <a:lstStyle/>
          <a:p>
            <a:r>
              <a:rPr lang="en-US" sz="2000" dirty="0"/>
              <a:t>TL172122001</a:t>
            </a:r>
          </a:p>
          <a:p>
            <a:pPr lvl="1"/>
            <a:r>
              <a:rPr lang="en-US" sz="1800" dirty="0"/>
              <a:t>WL Cut. </a:t>
            </a:r>
            <a:r>
              <a:rPr lang="en-US" sz="1600" dirty="0"/>
              <a:t>WL14 (1</a:t>
            </a:r>
            <a:r>
              <a:rPr lang="en-US" sz="1600" baseline="30000" dirty="0"/>
              <a:t>st</a:t>
            </a:r>
            <a:r>
              <a:rPr lang="en-US" sz="1600" dirty="0"/>
              <a:t> active) - </a:t>
            </a:r>
            <a:r>
              <a:rPr lang="en-US" sz="1600" b="1" dirty="0" err="1"/>
              <a:t>verifiied</a:t>
            </a:r>
            <a:endParaRPr lang="en-US" sz="1600" b="1" dirty="0"/>
          </a:p>
          <a:p>
            <a:r>
              <a:rPr lang="en-US" sz="2000" dirty="0"/>
              <a:t>PFA1357</a:t>
            </a:r>
          </a:p>
          <a:p>
            <a:pPr lvl="1"/>
            <a:r>
              <a:rPr lang="en-US" sz="1800" dirty="0"/>
              <a:t>BL Cut. </a:t>
            </a:r>
            <a:r>
              <a:rPr lang="en-US" dirty="0"/>
              <a:t>BL 9</a:t>
            </a:r>
          </a:p>
          <a:p>
            <a:r>
              <a:rPr lang="en-US" sz="2000" b="1" dirty="0">
                <a:solidFill>
                  <a:srgbClr val="FF0000"/>
                </a:solidFill>
              </a:rPr>
              <a:t>Trends are opposite between PFA 1357 &amp; TL122122001</a:t>
            </a:r>
          </a:p>
          <a:p>
            <a:r>
              <a:rPr lang="en-US" sz="2000" dirty="0"/>
              <a:t>Actual placement needs to be better understood</a:t>
            </a:r>
          </a:p>
          <a:p>
            <a:r>
              <a:rPr lang="en-US" sz="2000" dirty="0"/>
              <a:t>Assuming even bits are positively programed (</a:t>
            </a:r>
            <a:r>
              <a:rPr lang="en-US" sz="2000" dirty="0">
                <a:solidFill>
                  <a:srgbClr val="FF0000"/>
                </a:solidFill>
              </a:rPr>
              <a:t>not intended</a:t>
            </a:r>
            <a:r>
              <a:rPr lang="en-US" sz="2000" dirty="0"/>
              <a:t>) WL cuts on SR71b &amp; S26a not grounded v. grounded </a:t>
            </a:r>
            <a:r>
              <a:rPr lang="en-US" sz="2000" b="1" dirty="0"/>
              <a:t>are consistent</a:t>
            </a:r>
          </a:p>
          <a:p>
            <a:endParaRPr lang="en-US" sz="2000"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2/14/2018</a:t>
            </a:r>
          </a:p>
        </p:txBody>
      </p:sp>
      <p:grpSp>
        <p:nvGrpSpPr>
          <p:cNvPr id="15" name="Group 14">
            <a:extLst>
              <a:ext uri="{FF2B5EF4-FFF2-40B4-BE49-F238E27FC236}">
                <a16:creationId xmlns:a16="http://schemas.microsoft.com/office/drawing/2014/main" id="{0DA92B55-ADB4-464F-905B-8AB850A91BFA}"/>
              </a:ext>
            </a:extLst>
          </p:cNvPr>
          <p:cNvGrpSpPr/>
          <p:nvPr/>
        </p:nvGrpSpPr>
        <p:grpSpPr>
          <a:xfrm>
            <a:off x="7761537" y="165446"/>
            <a:ext cx="4124901" cy="2972215"/>
            <a:chOff x="7761537" y="165446"/>
            <a:chExt cx="4124901" cy="2972215"/>
          </a:xfrm>
        </p:grpSpPr>
        <p:pic>
          <p:nvPicPr>
            <p:cNvPr id="9" name="Picture 8">
              <a:extLst>
                <a:ext uri="{FF2B5EF4-FFF2-40B4-BE49-F238E27FC236}">
                  <a16:creationId xmlns:a16="http://schemas.microsoft.com/office/drawing/2014/main" id="{AEB1CC2A-019D-46FD-8BA2-FEE8F0FE9555}"/>
                </a:ext>
              </a:extLst>
            </p:cNvPr>
            <p:cNvPicPr>
              <a:picLocks noChangeAspect="1"/>
            </p:cNvPicPr>
            <p:nvPr/>
          </p:nvPicPr>
          <p:blipFill>
            <a:blip r:embed="rId2"/>
            <a:stretch>
              <a:fillRect/>
            </a:stretch>
          </p:blipFill>
          <p:spPr>
            <a:xfrm>
              <a:off x="7761537" y="165446"/>
              <a:ext cx="4124901" cy="2972215"/>
            </a:xfrm>
            <a:prstGeom prst="rect">
              <a:avLst/>
            </a:prstGeom>
          </p:spPr>
        </p:pic>
        <p:sp>
          <p:nvSpPr>
            <p:cNvPr id="11" name="TextBox 10">
              <a:extLst>
                <a:ext uri="{FF2B5EF4-FFF2-40B4-BE49-F238E27FC236}">
                  <a16:creationId xmlns:a16="http://schemas.microsoft.com/office/drawing/2014/main" id="{F37F625C-4252-4A5A-BA36-FFF184C99D55}"/>
                </a:ext>
              </a:extLst>
            </p:cNvPr>
            <p:cNvSpPr txBox="1"/>
            <p:nvPr/>
          </p:nvSpPr>
          <p:spPr>
            <a:xfrm>
              <a:off x="9620116" y="624582"/>
              <a:ext cx="1608133" cy="369332"/>
            </a:xfrm>
            <a:prstGeom prst="rect">
              <a:avLst/>
            </a:prstGeom>
            <a:noFill/>
          </p:spPr>
          <p:txBody>
            <a:bodyPr wrap="none" rtlCol="0">
              <a:spAutoFit/>
            </a:bodyPr>
            <a:lstStyle/>
            <a:p>
              <a:r>
                <a:rPr lang="en-US" dirty="0"/>
                <a:t>TL172122001</a:t>
              </a:r>
            </a:p>
          </p:txBody>
        </p:sp>
      </p:grpSp>
      <p:grpSp>
        <p:nvGrpSpPr>
          <p:cNvPr id="14" name="Group 13">
            <a:extLst>
              <a:ext uri="{FF2B5EF4-FFF2-40B4-BE49-F238E27FC236}">
                <a16:creationId xmlns:a16="http://schemas.microsoft.com/office/drawing/2014/main" id="{FD1DA78A-F80D-4176-AB0C-853FD54273DE}"/>
              </a:ext>
            </a:extLst>
          </p:cNvPr>
          <p:cNvGrpSpPr/>
          <p:nvPr/>
        </p:nvGrpSpPr>
        <p:grpSpPr>
          <a:xfrm>
            <a:off x="7710767" y="3137661"/>
            <a:ext cx="4191585" cy="3115110"/>
            <a:chOff x="7802207" y="3137661"/>
            <a:chExt cx="4191585" cy="3115110"/>
          </a:xfrm>
        </p:grpSpPr>
        <p:pic>
          <p:nvPicPr>
            <p:cNvPr id="12" name="Picture 11">
              <a:extLst>
                <a:ext uri="{FF2B5EF4-FFF2-40B4-BE49-F238E27FC236}">
                  <a16:creationId xmlns:a16="http://schemas.microsoft.com/office/drawing/2014/main" id="{ADF940A5-4CB3-4EA8-BDBC-AE3867A42518}"/>
                </a:ext>
              </a:extLst>
            </p:cNvPr>
            <p:cNvPicPr>
              <a:picLocks noChangeAspect="1"/>
            </p:cNvPicPr>
            <p:nvPr/>
          </p:nvPicPr>
          <p:blipFill>
            <a:blip r:embed="rId3"/>
            <a:stretch>
              <a:fillRect/>
            </a:stretch>
          </p:blipFill>
          <p:spPr>
            <a:xfrm>
              <a:off x="7802207" y="3137661"/>
              <a:ext cx="4191585" cy="3115110"/>
            </a:xfrm>
            <a:prstGeom prst="rect">
              <a:avLst/>
            </a:prstGeom>
          </p:spPr>
        </p:pic>
        <p:sp>
          <p:nvSpPr>
            <p:cNvPr id="13" name="TextBox 12">
              <a:extLst>
                <a:ext uri="{FF2B5EF4-FFF2-40B4-BE49-F238E27FC236}">
                  <a16:creationId xmlns:a16="http://schemas.microsoft.com/office/drawing/2014/main" id="{8C624978-C051-4148-8C32-22036AFEBCBB}"/>
                </a:ext>
              </a:extLst>
            </p:cNvPr>
            <p:cNvSpPr txBox="1"/>
            <p:nvPr/>
          </p:nvSpPr>
          <p:spPr>
            <a:xfrm>
              <a:off x="9742036" y="4922262"/>
              <a:ext cx="1133708" cy="369332"/>
            </a:xfrm>
            <a:prstGeom prst="rect">
              <a:avLst/>
            </a:prstGeom>
            <a:noFill/>
          </p:spPr>
          <p:txBody>
            <a:bodyPr wrap="none" rtlCol="0">
              <a:spAutoFit/>
            </a:bodyPr>
            <a:lstStyle/>
            <a:p>
              <a:r>
                <a:rPr lang="en-US" dirty="0"/>
                <a:t>PFA1357</a:t>
              </a:r>
            </a:p>
          </p:txBody>
        </p:sp>
      </p:grpSp>
    </p:spTree>
    <p:extLst>
      <p:ext uri="{BB962C8B-B14F-4D97-AF65-F5344CB8AC3E}">
        <p14:creationId xmlns:p14="http://schemas.microsoft.com/office/powerpoint/2010/main" val="938886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Micron/Intel Confidential</a:t>
            </a:r>
            <a:endParaRPr lang="en-US" dirty="0"/>
          </a:p>
        </p:txBody>
      </p:sp>
      <p:sp>
        <p:nvSpPr>
          <p:cNvPr id="7" name="TextBox 6"/>
          <p:cNvSpPr txBox="1"/>
          <p:nvPr/>
        </p:nvSpPr>
        <p:spPr>
          <a:xfrm>
            <a:off x="-42958" y="189977"/>
            <a:ext cx="10121027" cy="461665"/>
          </a:xfrm>
          <a:prstGeom prst="rect">
            <a:avLst/>
          </a:prstGeom>
          <a:noFill/>
        </p:spPr>
        <p:txBody>
          <a:bodyPr wrap="square" rtlCol="0">
            <a:spAutoFit/>
          </a:bodyPr>
          <a:lstStyle/>
          <a:p>
            <a:pPr algn="ctr"/>
            <a:r>
              <a:rPr lang="en-US" sz="2400" b="1" dirty="0">
                <a:solidFill>
                  <a:srgbClr val="000000"/>
                </a:solidFill>
                <a:latin typeface="Arial" pitchFamily="34" charset="0"/>
                <a:cs typeface="Arial" pitchFamily="34" charset="0"/>
              </a:rPr>
              <a:t>EDS Element Line Scan TL171222001 Oppositely Fired Bits (SR71)</a:t>
            </a:r>
          </a:p>
        </p:txBody>
      </p:sp>
      <p:pic>
        <p:nvPicPr>
          <p:cNvPr id="4" name="Picture 3"/>
          <p:cNvPicPr>
            <a:picLocks noChangeAspect="1"/>
          </p:cNvPicPr>
          <p:nvPr/>
        </p:nvPicPr>
        <p:blipFill>
          <a:blip r:embed="rId2"/>
          <a:stretch>
            <a:fillRect/>
          </a:stretch>
        </p:blipFill>
        <p:spPr>
          <a:xfrm>
            <a:off x="5166" y="3726765"/>
            <a:ext cx="6385084" cy="3003343"/>
          </a:xfrm>
          <a:prstGeom prst="rect">
            <a:avLst/>
          </a:prstGeom>
        </p:spPr>
      </p:pic>
      <p:grpSp>
        <p:nvGrpSpPr>
          <p:cNvPr id="5" name="Group 4">
            <a:extLst>
              <a:ext uri="{FF2B5EF4-FFF2-40B4-BE49-F238E27FC236}">
                <a16:creationId xmlns:a16="http://schemas.microsoft.com/office/drawing/2014/main" id="{3FD2271E-6025-4166-9490-1958413E27BD}"/>
              </a:ext>
            </a:extLst>
          </p:cNvPr>
          <p:cNvGrpSpPr/>
          <p:nvPr/>
        </p:nvGrpSpPr>
        <p:grpSpPr>
          <a:xfrm>
            <a:off x="2074328" y="1483235"/>
            <a:ext cx="2326190" cy="2169990"/>
            <a:chOff x="4912531" y="438210"/>
            <a:chExt cx="2326190" cy="2169990"/>
          </a:xfrm>
        </p:grpSpPr>
        <p:pic>
          <p:nvPicPr>
            <p:cNvPr id="3" name="Picture 2"/>
            <p:cNvPicPr>
              <a:picLocks noChangeAspect="1"/>
            </p:cNvPicPr>
            <p:nvPr/>
          </p:nvPicPr>
          <p:blipFill>
            <a:blip r:embed="rId3"/>
            <a:stretch>
              <a:fillRect/>
            </a:stretch>
          </p:blipFill>
          <p:spPr>
            <a:xfrm>
              <a:off x="5024971" y="438210"/>
              <a:ext cx="2170632" cy="2169990"/>
            </a:xfrm>
            <a:prstGeom prst="rect">
              <a:avLst/>
            </a:prstGeom>
          </p:spPr>
        </p:pic>
        <p:sp>
          <p:nvSpPr>
            <p:cNvPr id="6" name="TextBox 5"/>
            <p:cNvSpPr txBox="1"/>
            <p:nvPr/>
          </p:nvSpPr>
          <p:spPr>
            <a:xfrm>
              <a:off x="6855283" y="942976"/>
              <a:ext cx="383438" cy="307777"/>
            </a:xfrm>
            <a:prstGeom prst="rect">
              <a:avLst/>
            </a:prstGeom>
            <a:noFill/>
          </p:spPr>
          <p:txBody>
            <a:bodyPr wrap="none" rtlCol="0">
              <a:spAutoFit/>
            </a:bodyPr>
            <a:lstStyle/>
            <a:p>
              <a:r>
                <a:rPr lang="en-US" sz="1400" b="1" dirty="0">
                  <a:solidFill>
                    <a:srgbClr val="FF0000"/>
                  </a:solidFill>
                </a:rPr>
                <a:t>33</a:t>
              </a:r>
            </a:p>
          </p:txBody>
        </p:sp>
        <p:sp>
          <p:nvSpPr>
            <p:cNvPr id="8" name="TextBox 7"/>
            <p:cNvSpPr txBox="1"/>
            <p:nvPr/>
          </p:nvSpPr>
          <p:spPr>
            <a:xfrm>
              <a:off x="6090946" y="942976"/>
              <a:ext cx="383438" cy="307777"/>
            </a:xfrm>
            <a:prstGeom prst="rect">
              <a:avLst/>
            </a:prstGeom>
            <a:noFill/>
          </p:spPr>
          <p:txBody>
            <a:bodyPr wrap="none" rtlCol="0">
              <a:spAutoFit/>
            </a:bodyPr>
            <a:lstStyle/>
            <a:p>
              <a:r>
                <a:rPr lang="en-US" sz="1400" b="1" dirty="0">
                  <a:solidFill>
                    <a:srgbClr val="FF0000"/>
                  </a:solidFill>
                </a:rPr>
                <a:t>35</a:t>
              </a:r>
            </a:p>
          </p:txBody>
        </p:sp>
        <p:sp>
          <p:nvSpPr>
            <p:cNvPr id="9" name="TextBox 8"/>
            <p:cNvSpPr txBox="1"/>
            <p:nvPr/>
          </p:nvSpPr>
          <p:spPr>
            <a:xfrm>
              <a:off x="6455233" y="942976"/>
              <a:ext cx="383438" cy="307777"/>
            </a:xfrm>
            <a:prstGeom prst="rect">
              <a:avLst/>
            </a:prstGeom>
            <a:noFill/>
          </p:spPr>
          <p:txBody>
            <a:bodyPr wrap="none" rtlCol="0">
              <a:spAutoFit/>
            </a:bodyPr>
            <a:lstStyle/>
            <a:p>
              <a:r>
                <a:rPr lang="en-US" sz="1400" b="1" dirty="0">
                  <a:solidFill>
                    <a:srgbClr val="FF0000"/>
                  </a:solidFill>
                </a:rPr>
                <a:t>34</a:t>
              </a:r>
            </a:p>
          </p:txBody>
        </p:sp>
        <p:sp>
          <p:nvSpPr>
            <p:cNvPr id="10" name="TextBox 9"/>
            <p:cNvSpPr txBox="1"/>
            <p:nvPr/>
          </p:nvSpPr>
          <p:spPr>
            <a:xfrm>
              <a:off x="5693233" y="942976"/>
              <a:ext cx="383438" cy="307777"/>
            </a:xfrm>
            <a:prstGeom prst="rect">
              <a:avLst/>
            </a:prstGeom>
            <a:noFill/>
          </p:spPr>
          <p:txBody>
            <a:bodyPr wrap="none" rtlCol="0">
              <a:spAutoFit/>
            </a:bodyPr>
            <a:lstStyle/>
            <a:p>
              <a:r>
                <a:rPr lang="en-US" sz="1400" b="1" dirty="0">
                  <a:solidFill>
                    <a:srgbClr val="FF0000"/>
                  </a:solidFill>
                </a:rPr>
                <a:t>36</a:t>
              </a:r>
            </a:p>
          </p:txBody>
        </p:sp>
        <p:sp>
          <p:nvSpPr>
            <p:cNvPr id="11" name="TextBox 10"/>
            <p:cNvSpPr txBox="1"/>
            <p:nvPr/>
          </p:nvSpPr>
          <p:spPr>
            <a:xfrm>
              <a:off x="5281496" y="942976"/>
              <a:ext cx="383438" cy="307777"/>
            </a:xfrm>
            <a:prstGeom prst="rect">
              <a:avLst/>
            </a:prstGeom>
            <a:noFill/>
          </p:spPr>
          <p:txBody>
            <a:bodyPr wrap="none" rtlCol="0">
              <a:spAutoFit/>
            </a:bodyPr>
            <a:lstStyle/>
            <a:p>
              <a:r>
                <a:rPr lang="en-US" sz="1400" b="1" dirty="0">
                  <a:solidFill>
                    <a:srgbClr val="FF0000"/>
                  </a:solidFill>
                </a:rPr>
                <a:t>37</a:t>
              </a:r>
            </a:p>
          </p:txBody>
        </p:sp>
        <p:sp>
          <p:nvSpPr>
            <p:cNvPr id="12" name="TextBox 11"/>
            <p:cNvSpPr txBox="1"/>
            <p:nvPr/>
          </p:nvSpPr>
          <p:spPr>
            <a:xfrm>
              <a:off x="4912531" y="942976"/>
              <a:ext cx="383438" cy="307777"/>
            </a:xfrm>
            <a:prstGeom prst="rect">
              <a:avLst/>
            </a:prstGeom>
            <a:noFill/>
          </p:spPr>
          <p:txBody>
            <a:bodyPr wrap="none" rtlCol="0">
              <a:spAutoFit/>
            </a:bodyPr>
            <a:lstStyle/>
            <a:p>
              <a:r>
                <a:rPr lang="en-US" sz="1400" b="1" dirty="0">
                  <a:solidFill>
                    <a:srgbClr val="FF0000"/>
                  </a:solidFill>
                </a:rPr>
                <a:t>38</a:t>
              </a:r>
            </a:p>
          </p:txBody>
        </p:sp>
      </p:grpSp>
      <p:grpSp>
        <p:nvGrpSpPr>
          <p:cNvPr id="13" name="Group 12">
            <a:extLst>
              <a:ext uri="{FF2B5EF4-FFF2-40B4-BE49-F238E27FC236}">
                <a16:creationId xmlns:a16="http://schemas.microsoft.com/office/drawing/2014/main" id="{F7106A58-E230-4EA4-A03B-91F406242C5E}"/>
              </a:ext>
            </a:extLst>
          </p:cNvPr>
          <p:cNvGrpSpPr/>
          <p:nvPr/>
        </p:nvGrpSpPr>
        <p:grpSpPr>
          <a:xfrm>
            <a:off x="7723025" y="1511718"/>
            <a:ext cx="2355044" cy="2169990"/>
            <a:chOff x="3388531" y="438210"/>
            <a:chExt cx="2355044" cy="2169990"/>
          </a:xfrm>
        </p:grpSpPr>
        <p:pic>
          <p:nvPicPr>
            <p:cNvPr id="14" name="Picture 13">
              <a:extLst>
                <a:ext uri="{FF2B5EF4-FFF2-40B4-BE49-F238E27FC236}">
                  <a16:creationId xmlns:a16="http://schemas.microsoft.com/office/drawing/2014/main" id="{87351AF0-9AC0-4300-98FB-254E645B69F3}"/>
                </a:ext>
              </a:extLst>
            </p:cNvPr>
            <p:cNvPicPr>
              <a:picLocks noChangeAspect="1"/>
            </p:cNvPicPr>
            <p:nvPr/>
          </p:nvPicPr>
          <p:blipFill>
            <a:blip r:embed="rId4"/>
            <a:stretch>
              <a:fillRect/>
            </a:stretch>
          </p:blipFill>
          <p:spPr>
            <a:xfrm>
              <a:off x="3500971" y="438210"/>
              <a:ext cx="2170632" cy="2169990"/>
            </a:xfrm>
            <a:prstGeom prst="rect">
              <a:avLst/>
            </a:prstGeom>
          </p:spPr>
        </p:pic>
        <p:sp>
          <p:nvSpPr>
            <p:cNvPr id="15" name="TextBox 14">
              <a:extLst>
                <a:ext uri="{FF2B5EF4-FFF2-40B4-BE49-F238E27FC236}">
                  <a16:creationId xmlns:a16="http://schemas.microsoft.com/office/drawing/2014/main" id="{3FBC80F6-227C-4D9B-AFF9-5A77EBF89C64}"/>
                </a:ext>
              </a:extLst>
            </p:cNvPr>
            <p:cNvSpPr txBox="1"/>
            <p:nvPr/>
          </p:nvSpPr>
          <p:spPr>
            <a:xfrm>
              <a:off x="5331283" y="942975"/>
              <a:ext cx="412292" cy="307777"/>
            </a:xfrm>
            <a:prstGeom prst="rect">
              <a:avLst/>
            </a:prstGeom>
            <a:noFill/>
          </p:spPr>
          <p:txBody>
            <a:bodyPr wrap="none" rtlCol="0">
              <a:spAutoFit/>
            </a:bodyPr>
            <a:lstStyle/>
            <a:p>
              <a:r>
                <a:rPr lang="en-US" sz="1400" b="1" dirty="0">
                  <a:solidFill>
                    <a:srgbClr val="FF0000"/>
                  </a:solidFill>
                </a:rPr>
                <a:t>33</a:t>
              </a:r>
            </a:p>
          </p:txBody>
        </p:sp>
        <p:sp>
          <p:nvSpPr>
            <p:cNvPr id="16" name="TextBox 15">
              <a:extLst>
                <a:ext uri="{FF2B5EF4-FFF2-40B4-BE49-F238E27FC236}">
                  <a16:creationId xmlns:a16="http://schemas.microsoft.com/office/drawing/2014/main" id="{65AB044D-16AC-4082-91DD-B6380A23C7CE}"/>
                </a:ext>
              </a:extLst>
            </p:cNvPr>
            <p:cNvSpPr txBox="1"/>
            <p:nvPr/>
          </p:nvSpPr>
          <p:spPr>
            <a:xfrm>
              <a:off x="4566946" y="942975"/>
              <a:ext cx="412292" cy="307777"/>
            </a:xfrm>
            <a:prstGeom prst="rect">
              <a:avLst/>
            </a:prstGeom>
            <a:noFill/>
          </p:spPr>
          <p:txBody>
            <a:bodyPr wrap="none" rtlCol="0">
              <a:spAutoFit/>
            </a:bodyPr>
            <a:lstStyle/>
            <a:p>
              <a:r>
                <a:rPr lang="en-US" sz="1400" b="1" dirty="0">
                  <a:solidFill>
                    <a:srgbClr val="FF0000"/>
                  </a:solidFill>
                </a:rPr>
                <a:t>35</a:t>
              </a:r>
            </a:p>
          </p:txBody>
        </p:sp>
        <p:sp>
          <p:nvSpPr>
            <p:cNvPr id="17" name="TextBox 16">
              <a:extLst>
                <a:ext uri="{FF2B5EF4-FFF2-40B4-BE49-F238E27FC236}">
                  <a16:creationId xmlns:a16="http://schemas.microsoft.com/office/drawing/2014/main" id="{447C6F8F-1DFD-4460-9823-4DEC0A10701D}"/>
                </a:ext>
              </a:extLst>
            </p:cNvPr>
            <p:cNvSpPr txBox="1"/>
            <p:nvPr/>
          </p:nvSpPr>
          <p:spPr>
            <a:xfrm>
              <a:off x="4931233" y="942975"/>
              <a:ext cx="412292" cy="307777"/>
            </a:xfrm>
            <a:prstGeom prst="rect">
              <a:avLst/>
            </a:prstGeom>
            <a:noFill/>
          </p:spPr>
          <p:txBody>
            <a:bodyPr wrap="none" rtlCol="0">
              <a:spAutoFit/>
            </a:bodyPr>
            <a:lstStyle/>
            <a:p>
              <a:r>
                <a:rPr lang="en-US" sz="1400" b="1" dirty="0">
                  <a:solidFill>
                    <a:srgbClr val="FF0000"/>
                  </a:solidFill>
                </a:rPr>
                <a:t>34</a:t>
              </a:r>
            </a:p>
          </p:txBody>
        </p:sp>
        <p:sp>
          <p:nvSpPr>
            <p:cNvPr id="18" name="TextBox 17">
              <a:extLst>
                <a:ext uri="{FF2B5EF4-FFF2-40B4-BE49-F238E27FC236}">
                  <a16:creationId xmlns:a16="http://schemas.microsoft.com/office/drawing/2014/main" id="{FE01CD5D-ECCA-470F-83C0-A655C6A7F80C}"/>
                </a:ext>
              </a:extLst>
            </p:cNvPr>
            <p:cNvSpPr txBox="1"/>
            <p:nvPr/>
          </p:nvSpPr>
          <p:spPr>
            <a:xfrm>
              <a:off x="4169233" y="942975"/>
              <a:ext cx="412292" cy="307777"/>
            </a:xfrm>
            <a:prstGeom prst="rect">
              <a:avLst/>
            </a:prstGeom>
            <a:noFill/>
          </p:spPr>
          <p:txBody>
            <a:bodyPr wrap="none" rtlCol="0">
              <a:spAutoFit/>
            </a:bodyPr>
            <a:lstStyle/>
            <a:p>
              <a:r>
                <a:rPr lang="en-US" sz="1400" b="1" dirty="0">
                  <a:solidFill>
                    <a:srgbClr val="FF0000"/>
                  </a:solidFill>
                </a:rPr>
                <a:t>36</a:t>
              </a:r>
            </a:p>
          </p:txBody>
        </p:sp>
        <p:sp>
          <p:nvSpPr>
            <p:cNvPr id="19" name="TextBox 18">
              <a:extLst>
                <a:ext uri="{FF2B5EF4-FFF2-40B4-BE49-F238E27FC236}">
                  <a16:creationId xmlns:a16="http://schemas.microsoft.com/office/drawing/2014/main" id="{8A78AF18-3E28-423B-A46D-ED83BF3F7292}"/>
                </a:ext>
              </a:extLst>
            </p:cNvPr>
            <p:cNvSpPr txBox="1"/>
            <p:nvPr/>
          </p:nvSpPr>
          <p:spPr>
            <a:xfrm>
              <a:off x="3757496" y="942975"/>
              <a:ext cx="412292" cy="307777"/>
            </a:xfrm>
            <a:prstGeom prst="rect">
              <a:avLst/>
            </a:prstGeom>
            <a:noFill/>
          </p:spPr>
          <p:txBody>
            <a:bodyPr wrap="none" rtlCol="0">
              <a:spAutoFit/>
            </a:bodyPr>
            <a:lstStyle/>
            <a:p>
              <a:r>
                <a:rPr lang="en-US" sz="1400" b="1" dirty="0">
                  <a:solidFill>
                    <a:srgbClr val="FF0000"/>
                  </a:solidFill>
                </a:rPr>
                <a:t>37</a:t>
              </a:r>
            </a:p>
          </p:txBody>
        </p:sp>
        <p:sp>
          <p:nvSpPr>
            <p:cNvPr id="20" name="TextBox 19">
              <a:extLst>
                <a:ext uri="{FF2B5EF4-FFF2-40B4-BE49-F238E27FC236}">
                  <a16:creationId xmlns:a16="http://schemas.microsoft.com/office/drawing/2014/main" id="{08B8685F-28E5-4666-98A3-19ADCA6F1607}"/>
                </a:ext>
              </a:extLst>
            </p:cNvPr>
            <p:cNvSpPr txBox="1"/>
            <p:nvPr/>
          </p:nvSpPr>
          <p:spPr>
            <a:xfrm>
              <a:off x="3388531" y="942975"/>
              <a:ext cx="412292" cy="307777"/>
            </a:xfrm>
            <a:prstGeom prst="rect">
              <a:avLst/>
            </a:prstGeom>
            <a:noFill/>
          </p:spPr>
          <p:txBody>
            <a:bodyPr wrap="none" rtlCol="0">
              <a:spAutoFit/>
            </a:bodyPr>
            <a:lstStyle/>
            <a:p>
              <a:r>
                <a:rPr lang="en-US" sz="1400" b="1" dirty="0">
                  <a:solidFill>
                    <a:srgbClr val="FF0000"/>
                  </a:solidFill>
                </a:rPr>
                <a:t>38</a:t>
              </a:r>
            </a:p>
          </p:txBody>
        </p:sp>
      </p:grpSp>
      <p:pic>
        <p:nvPicPr>
          <p:cNvPr id="21" name="Picture 20">
            <a:extLst>
              <a:ext uri="{FF2B5EF4-FFF2-40B4-BE49-F238E27FC236}">
                <a16:creationId xmlns:a16="http://schemas.microsoft.com/office/drawing/2014/main" id="{08F25E4B-6D9F-4548-8AE5-C682AF60D212}"/>
              </a:ext>
            </a:extLst>
          </p:cNvPr>
          <p:cNvPicPr>
            <a:picLocks noChangeAspect="1"/>
          </p:cNvPicPr>
          <p:nvPr/>
        </p:nvPicPr>
        <p:blipFill>
          <a:blip r:embed="rId5"/>
          <a:stretch>
            <a:fillRect/>
          </a:stretch>
        </p:blipFill>
        <p:spPr>
          <a:xfrm>
            <a:off x="5975928" y="3767139"/>
            <a:ext cx="6385084" cy="3003343"/>
          </a:xfrm>
          <a:prstGeom prst="rect">
            <a:avLst/>
          </a:prstGeom>
        </p:spPr>
      </p:pic>
      <p:sp>
        <p:nvSpPr>
          <p:cNvPr id="22" name="TextBox 21">
            <a:extLst>
              <a:ext uri="{FF2B5EF4-FFF2-40B4-BE49-F238E27FC236}">
                <a16:creationId xmlns:a16="http://schemas.microsoft.com/office/drawing/2014/main" id="{B59F8C9D-3441-4E90-B175-D48E730E5798}"/>
              </a:ext>
            </a:extLst>
          </p:cNvPr>
          <p:cNvSpPr txBox="1"/>
          <p:nvPr/>
        </p:nvSpPr>
        <p:spPr>
          <a:xfrm>
            <a:off x="4868883" y="1988001"/>
            <a:ext cx="2800767" cy="369332"/>
          </a:xfrm>
          <a:prstGeom prst="rect">
            <a:avLst/>
          </a:prstGeom>
          <a:noFill/>
        </p:spPr>
        <p:txBody>
          <a:bodyPr wrap="none" rtlCol="0">
            <a:spAutoFit/>
          </a:bodyPr>
          <a:lstStyle/>
          <a:p>
            <a:r>
              <a:rPr lang="en-US" dirty="0" err="1"/>
              <a:t>Linescans</a:t>
            </a:r>
            <a:r>
              <a:rPr lang="en-US" dirty="0"/>
              <a:t> not normalized</a:t>
            </a:r>
          </a:p>
        </p:txBody>
      </p:sp>
    </p:spTree>
    <p:extLst>
      <p:ext uri="{BB962C8B-B14F-4D97-AF65-F5344CB8AC3E}">
        <p14:creationId xmlns:p14="http://schemas.microsoft.com/office/powerpoint/2010/main" val="20729707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Micron/Intel Confidential</a:t>
            </a:r>
            <a:endParaRPr lang="en-US" dirty="0"/>
          </a:p>
        </p:txBody>
      </p:sp>
      <p:sp>
        <p:nvSpPr>
          <p:cNvPr id="3" name="TextBox 2"/>
          <p:cNvSpPr txBox="1"/>
          <p:nvPr/>
        </p:nvSpPr>
        <p:spPr>
          <a:xfrm>
            <a:off x="848" y="310299"/>
            <a:ext cx="9030030" cy="461665"/>
          </a:xfrm>
          <a:prstGeom prst="rect">
            <a:avLst/>
          </a:prstGeom>
          <a:noFill/>
        </p:spPr>
        <p:txBody>
          <a:bodyPr wrap="square" rtlCol="0">
            <a:spAutoFit/>
          </a:bodyPr>
          <a:lstStyle/>
          <a:p>
            <a:pPr algn="ctr"/>
            <a:r>
              <a:rPr lang="en-US" sz="2400" b="1" dirty="0">
                <a:solidFill>
                  <a:srgbClr val="000000"/>
                </a:solidFill>
                <a:latin typeface="Arial" pitchFamily="34" charset="0"/>
                <a:cs typeface="Arial" pitchFamily="34" charset="0"/>
              </a:rPr>
              <a:t>EDS Element Line Scan TL171222001 Not Fired Bits (SR71)</a:t>
            </a:r>
          </a:p>
        </p:txBody>
      </p:sp>
      <p:pic>
        <p:nvPicPr>
          <p:cNvPr id="5" name="Picture 4"/>
          <p:cNvPicPr>
            <a:picLocks noChangeAspect="1"/>
          </p:cNvPicPr>
          <p:nvPr/>
        </p:nvPicPr>
        <p:blipFill>
          <a:blip r:embed="rId2"/>
          <a:stretch>
            <a:fillRect/>
          </a:stretch>
        </p:blipFill>
        <p:spPr>
          <a:xfrm>
            <a:off x="848" y="3710902"/>
            <a:ext cx="6385084" cy="3003343"/>
          </a:xfrm>
          <a:prstGeom prst="rect">
            <a:avLst/>
          </a:prstGeom>
        </p:spPr>
      </p:pic>
      <p:grpSp>
        <p:nvGrpSpPr>
          <p:cNvPr id="12" name="Group 11">
            <a:extLst>
              <a:ext uri="{FF2B5EF4-FFF2-40B4-BE49-F238E27FC236}">
                <a16:creationId xmlns:a16="http://schemas.microsoft.com/office/drawing/2014/main" id="{E75FC6F4-B925-419E-8D9C-D3A549B26930}"/>
              </a:ext>
            </a:extLst>
          </p:cNvPr>
          <p:cNvGrpSpPr/>
          <p:nvPr/>
        </p:nvGrpSpPr>
        <p:grpSpPr>
          <a:xfrm>
            <a:off x="2291315" y="1369928"/>
            <a:ext cx="2326190" cy="2169990"/>
            <a:chOff x="4912531" y="485712"/>
            <a:chExt cx="2326190" cy="2169990"/>
          </a:xfrm>
        </p:grpSpPr>
        <p:pic>
          <p:nvPicPr>
            <p:cNvPr id="4" name="Picture 3"/>
            <p:cNvPicPr>
              <a:picLocks noChangeAspect="1"/>
            </p:cNvPicPr>
            <p:nvPr/>
          </p:nvPicPr>
          <p:blipFill>
            <a:blip r:embed="rId3"/>
            <a:stretch>
              <a:fillRect/>
            </a:stretch>
          </p:blipFill>
          <p:spPr>
            <a:xfrm>
              <a:off x="5024971" y="485712"/>
              <a:ext cx="2170632" cy="2169990"/>
            </a:xfrm>
            <a:prstGeom prst="rect">
              <a:avLst/>
            </a:prstGeom>
          </p:spPr>
        </p:pic>
        <p:sp>
          <p:nvSpPr>
            <p:cNvPr id="6" name="TextBox 5"/>
            <p:cNvSpPr txBox="1"/>
            <p:nvPr/>
          </p:nvSpPr>
          <p:spPr>
            <a:xfrm>
              <a:off x="6855283" y="942976"/>
              <a:ext cx="383438" cy="307777"/>
            </a:xfrm>
            <a:prstGeom prst="rect">
              <a:avLst/>
            </a:prstGeom>
            <a:noFill/>
          </p:spPr>
          <p:txBody>
            <a:bodyPr wrap="none" rtlCol="0">
              <a:spAutoFit/>
            </a:bodyPr>
            <a:lstStyle/>
            <a:p>
              <a:r>
                <a:rPr lang="en-US" sz="1400" b="1" dirty="0">
                  <a:solidFill>
                    <a:srgbClr val="FF0000"/>
                  </a:solidFill>
                </a:rPr>
                <a:t>33</a:t>
              </a:r>
            </a:p>
          </p:txBody>
        </p:sp>
        <p:sp>
          <p:nvSpPr>
            <p:cNvPr id="7" name="TextBox 6"/>
            <p:cNvSpPr txBox="1"/>
            <p:nvPr/>
          </p:nvSpPr>
          <p:spPr>
            <a:xfrm>
              <a:off x="6090946" y="942976"/>
              <a:ext cx="383438" cy="307777"/>
            </a:xfrm>
            <a:prstGeom prst="rect">
              <a:avLst/>
            </a:prstGeom>
            <a:noFill/>
          </p:spPr>
          <p:txBody>
            <a:bodyPr wrap="none" rtlCol="0">
              <a:spAutoFit/>
            </a:bodyPr>
            <a:lstStyle/>
            <a:p>
              <a:r>
                <a:rPr lang="en-US" sz="1400" b="1" dirty="0">
                  <a:solidFill>
                    <a:srgbClr val="FF0000"/>
                  </a:solidFill>
                </a:rPr>
                <a:t>35</a:t>
              </a:r>
            </a:p>
          </p:txBody>
        </p:sp>
        <p:sp>
          <p:nvSpPr>
            <p:cNvPr id="8" name="TextBox 7"/>
            <p:cNvSpPr txBox="1"/>
            <p:nvPr/>
          </p:nvSpPr>
          <p:spPr>
            <a:xfrm>
              <a:off x="6455233" y="942976"/>
              <a:ext cx="383438" cy="307777"/>
            </a:xfrm>
            <a:prstGeom prst="rect">
              <a:avLst/>
            </a:prstGeom>
            <a:noFill/>
          </p:spPr>
          <p:txBody>
            <a:bodyPr wrap="none" rtlCol="0">
              <a:spAutoFit/>
            </a:bodyPr>
            <a:lstStyle/>
            <a:p>
              <a:r>
                <a:rPr lang="en-US" sz="1400" b="1" dirty="0">
                  <a:solidFill>
                    <a:srgbClr val="FF0000"/>
                  </a:solidFill>
                </a:rPr>
                <a:t>34</a:t>
              </a:r>
            </a:p>
          </p:txBody>
        </p:sp>
        <p:sp>
          <p:nvSpPr>
            <p:cNvPr id="9" name="TextBox 8"/>
            <p:cNvSpPr txBox="1"/>
            <p:nvPr/>
          </p:nvSpPr>
          <p:spPr>
            <a:xfrm>
              <a:off x="5693233" y="942976"/>
              <a:ext cx="383438" cy="307777"/>
            </a:xfrm>
            <a:prstGeom prst="rect">
              <a:avLst/>
            </a:prstGeom>
            <a:noFill/>
          </p:spPr>
          <p:txBody>
            <a:bodyPr wrap="none" rtlCol="0">
              <a:spAutoFit/>
            </a:bodyPr>
            <a:lstStyle/>
            <a:p>
              <a:r>
                <a:rPr lang="en-US" sz="1400" b="1" dirty="0">
                  <a:solidFill>
                    <a:srgbClr val="FF0000"/>
                  </a:solidFill>
                </a:rPr>
                <a:t>36</a:t>
              </a:r>
            </a:p>
          </p:txBody>
        </p:sp>
        <p:sp>
          <p:nvSpPr>
            <p:cNvPr id="10" name="TextBox 9"/>
            <p:cNvSpPr txBox="1"/>
            <p:nvPr/>
          </p:nvSpPr>
          <p:spPr>
            <a:xfrm>
              <a:off x="5281496" y="942976"/>
              <a:ext cx="383438" cy="307777"/>
            </a:xfrm>
            <a:prstGeom prst="rect">
              <a:avLst/>
            </a:prstGeom>
            <a:noFill/>
          </p:spPr>
          <p:txBody>
            <a:bodyPr wrap="none" rtlCol="0">
              <a:spAutoFit/>
            </a:bodyPr>
            <a:lstStyle/>
            <a:p>
              <a:r>
                <a:rPr lang="en-US" sz="1400" b="1" dirty="0">
                  <a:solidFill>
                    <a:srgbClr val="FF0000"/>
                  </a:solidFill>
                </a:rPr>
                <a:t>37</a:t>
              </a:r>
            </a:p>
          </p:txBody>
        </p:sp>
        <p:sp>
          <p:nvSpPr>
            <p:cNvPr id="11" name="TextBox 10"/>
            <p:cNvSpPr txBox="1"/>
            <p:nvPr/>
          </p:nvSpPr>
          <p:spPr>
            <a:xfrm>
              <a:off x="4912531" y="942976"/>
              <a:ext cx="383438" cy="307777"/>
            </a:xfrm>
            <a:prstGeom prst="rect">
              <a:avLst/>
            </a:prstGeom>
            <a:noFill/>
          </p:spPr>
          <p:txBody>
            <a:bodyPr wrap="none" rtlCol="0">
              <a:spAutoFit/>
            </a:bodyPr>
            <a:lstStyle/>
            <a:p>
              <a:r>
                <a:rPr lang="en-US" sz="1400" b="1" dirty="0">
                  <a:solidFill>
                    <a:srgbClr val="FF0000"/>
                  </a:solidFill>
                </a:rPr>
                <a:t>38</a:t>
              </a:r>
            </a:p>
          </p:txBody>
        </p:sp>
      </p:grpSp>
      <p:grpSp>
        <p:nvGrpSpPr>
          <p:cNvPr id="13" name="Group 12">
            <a:extLst>
              <a:ext uri="{FF2B5EF4-FFF2-40B4-BE49-F238E27FC236}">
                <a16:creationId xmlns:a16="http://schemas.microsoft.com/office/drawing/2014/main" id="{EC61C436-12F5-43C2-9C42-3F9F3A850DF8}"/>
              </a:ext>
            </a:extLst>
          </p:cNvPr>
          <p:cNvGrpSpPr/>
          <p:nvPr/>
        </p:nvGrpSpPr>
        <p:grpSpPr>
          <a:xfrm>
            <a:off x="7732816" y="1369928"/>
            <a:ext cx="2355044" cy="2169990"/>
            <a:chOff x="3388531" y="438210"/>
            <a:chExt cx="2355044" cy="2169990"/>
          </a:xfrm>
        </p:grpSpPr>
        <p:pic>
          <p:nvPicPr>
            <p:cNvPr id="14" name="Picture 13">
              <a:extLst>
                <a:ext uri="{FF2B5EF4-FFF2-40B4-BE49-F238E27FC236}">
                  <a16:creationId xmlns:a16="http://schemas.microsoft.com/office/drawing/2014/main" id="{E8500130-C9E7-4C1B-88DC-342D999ED16B}"/>
                </a:ext>
              </a:extLst>
            </p:cNvPr>
            <p:cNvPicPr>
              <a:picLocks noChangeAspect="1"/>
            </p:cNvPicPr>
            <p:nvPr/>
          </p:nvPicPr>
          <p:blipFill>
            <a:blip r:embed="rId4"/>
            <a:stretch>
              <a:fillRect/>
            </a:stretch>
          </p:blipFill>
          <p:spPr>
            <a:xfrm>
              <a:off x="3500971" y="438210"/>
              <a:ext cx="2170632" cy="2169990"/>
            </a:xfrm>
            <a:prstGeom prst="rect">
              <a:avLst/>
            </a:prstGeom>
          </p:spPr>
        </p:pic>
        <p:sp>
          <p:nvSpPr>
            <p:cNvPr id="15" name="TextBox 14">
              <a:extLst>
                <a:ext uri="{FF2B5EF4-FFF2-40B4-BE49-F238E27FC236}">
                  <a16:creationId xmlns:a16="http://schemas.microsoft.com/office/drawing/2014/main" id="{F65D2066-4E18-4BAC-BD6D-EFBA69D13966}"/>
                </a:ext>
              </a:extLst>
            </p:cNvPr>
            <p:cNvSpPr txBox="1"/>
            <p:nvPr/>
          </p:nvSpPr>
          <p:spPr>
            <a:xfrm>
              <a:off x="5331283" y="942975"/>
              <a:ext cx="412292" cy="307777"/>
            </a:xfrm>
            <a:prstGeom prst="rect">
              <a:avLst/>
            </a:prstGeom>
            <a:noFill/>
          </p:spPr>
          <p:txBody>
            <a:bodyPr wrap="none" rtlCol="0">
              <a:spAutoFit/>
            </a:bodyPr>
            <a:lstStyle/>
            <a:p>
              <a:r>
                <a:rPr lang="en-US" sz="1400" b="1" dirty="0">
                  <a:solidFill>
                    <a:srgbClr val="FF0000"/>
                  </a:solidFill>
                </a:rPr>
                <a:t>33</a:t>
              </a:r>
            </a:p>
          </p:txBody>
        </p:sp>
        <p:sp>
          <p:nvSpPr>
            <p:cNvPr id="16" name="TextBox 15">
              <a:extLst>
                <a:ext uri="{FF2B5EF4-FFF2-40B4-BE49-F238E27FC236}">
                  <a16:creationId xmlns:a16="http://schemas.microsoft.com/office/drawing/2014/main" id="{CD831CE2-04EE-4C66-90CD-D75BEF03961F}"/>
                </a:ext>
              </a:extLst>
            </p:cNvPr>
            <p:cNvSpPr txBox="1"/>
            <p:nvPr/>
          </p:nvSpPr>
          <p:spPr>
            <a:xfrm>
              <a:off x="4566946" y="942975"/>
              <a:ext cx="412292" cy="307777"/>
            </a:xfrm>
            <a:prstGeom prst="rect">
              <a:avLst/>
            </a:prstGeom>
            <a:noFill/>
          </p:spPr>
          <p:txBody>
            <a:bodyPr wrap="none" rtlCol="0">
              <a:spAutoFit/>
            </a:bodyPr>
            <a:lstStyle/>
            <a:p>
              <a:r>
                <a:rPr lang="en-US" sz="1400" b="1" dirty="0">
                  <a:solidFill>
                    <a:srgbClr val="FF0000"/>
                  </a:solidFill>
                </a:rPr>
                <a:t>35</a:t>
              </a:r>
            </a:p>
          </p:txBody>
        </p:sp>
        <p:sp>
          <p:nvSpPr>
            <p:cNvPr id="17" name="TextBox 16">
              <a:extLst>
                <a:ext uri="{FF2B5EF4-FFF2-40B4-BE49-F238E27FC236}">
                  <a16:creationId xmlns:a16="http://schemas.microsoft.com/office/drawing/2014/main" id="{7B7A898E-2190-4C30-A1BF-68B3191884F0}"/>
                </a:ext>
              </a:extLst>
            </p:cNvPr>
            <p:cNvSpPr txBox="1"/>
            <p:nvPr/>
          </p:nvSpPr>
          <p:spPr>
            <a:xfrm>
              <a:off x="4931233" y="942975"/>
              <a:ext cx="412292" cy="307777"/>
            </a:xfrm>
            <a:prstGeom prst="rect">
              <a:avLst/>
            </a:prstGeom>
            <a:noFill/>
          </p:spPr>
          <p:txBody>
            <a:bodyPr wrap="none" rtlCol="0">
              <a:spAutoFit/>
            </a:bodyPr>
            <a:lstStyle/>
            <a:p>
              <a:r>
                <a:rPr lang="en-US" sz="1400" b="1" dirty="0">
                  <a:solidFill>
                    <a:srgbClr val="FF0000"/>
                  </a:solidFill>
                </a:rPr>
                <a:t>34</a:t>
              </a:r>
            </a:p>
          </p:txBody>
        </p:sp>
        <p:sp>
          <p:nvSpPr>
            <p:cNvPr id="18" name="TextBox 17">
              <a:extLst>
                <a:ext uri="{FF2B5EF4-FFF2-40B4-BE49-F238E27FC236}">
                  <a16:creationId xmlns:a16="http://schemas.microsoft.com/office/drawing/2014/main" id="{3329AEB0-972B-4D1C-9417-1966F47BA546}"/>
                </a:ext>
              </a:extLst>
            </p:cNvPr>
            <p:cNvSpPr txBox="1"/>
            <p:nvPr/>
          </p:nvSpPr>
          <p:spPr>
            <a:xfrm>
              <a:off x="4169233" y="942975"/>
              <a:ext cx="412292" cy="307777"/>
            </a:xfrm>
            <a:prstGeom prst="rect">
              <a:avLst/>
            </a:prstGeom>
            <a:noFill/>
          </p:spPr>
          <p:txBody>
            <a:bodyPr wrap="none" rtlCol="0">
              <a:spAutoFit/>
            </a:bodyPr>
            <a:lstStyle/>
            <a:p>
              <a:r>
                <a:rPr lang="en-US" sz="1400" b="1" dirty="0">
                  <a:solidFill>
                    <a:srgbClr val="FF0000"/>
                  </a:solidFill>
                </a:rPr>
                <a:t>36</a:t>
              </a:r>
            </a:p>
          </p:txBody>
        </p:sp>
        <p:sp>
          <p:nvSpPr>
            <p:cNvPr id="19" name="TextBox 18">
              <a:extLst>
                <a:ext uri="{FF2B5EF4-FFF2-40B4-BE49-F238E27FC236}">
                  <a16:creationId xmlns:a16="http://schemas.microsoft.com/office/drawing/2014/main" id="{AB08263A-131E-47CB-AB6B-1F775304D6B7}"/>
                </a:ext>
              </a:extLst>
            </p:cNvPr>
            <p:cNvSpPr txBox="1"/>
            <p:nvPr/>
          </p:nvSpPr>
          <p:spPr>
            <a:xfrm>
              <a:off x="3757496" y="942975"/>
              <a:ext cx="412292" cy="307777"/>
            </a:xfrm>
            <a:prstGeom prst="rect">
              <a:avLst/>
            </a:prstGeom>
            <a:noFill/>
          </p:spPr>
          <p:txBody>
            <a:bodyPr wrap="none" rtlCol="0">
              <a:spAutoFit/>
            </a:bodyPr>
            <a:lstStyle/>
            <a:p>
              <a:r>
                <a:rPr lang="en-US" sz="1400" b="1" dirty="0">
                  <a:solidFill>
                    <a:srgbClr val="FF0000"/>
                  </a:solidFill>
                </a:rPr>
                <a:t>37</a:t>
              </a:r>
            </a:p>
          </p:txBody>
        </p:sp>
        <p:sp>
          <p:nvSpPr>
            <p:cNvPr id="20" name="TextBox 19">
              <a:extLst>
                <a:ext uri="{FF2B5EF4-FFF2-40B4-BE49-F238E27FC236}">
                  <a16:creationId xmlns:a16="http://schemas.microsoft.com/office/drawing/2014/main" id="{A9F53FE1-8105-4017-81E5-7C96C251FED7}"/>
                </a:ext>
              </a:extLst>
            </p:cNvPr>
            <p:cNvSpPr txBox="1"/>
            <p:nvPr/>
          </p:nvSpPr>
          <p:spPr>
            <a:xfrm>
              <a:off x="3388531" y="942975"/>
              <a:ext cx="412292" cy="307777"/>
            </a:xfrm>
            <a:prstGeom prst="rect">
              <a:avLst/>
            </a:prstGeom>
            <a:noFill/>
          </p:spPr>
          <p:txBody>
            <a:bodyPr wrap="none" rtlCol="0">
              <a:spAutoFit/>
            </a:bodyPr>
            <a:lstStyle/>
            <a:p>
              <a:r>
                <a:rPr lang="en-US" sz="1400" b="1" dirty="0">
                  <a:solidFill>
                    <a:srgbClr val="FF0000"/>
                  </a:solidFill>
                </a:rPr>
                <a:t>38</a:t>
              </a:r>
            </a:p>
          </p:txBody>
        </p:sp>
      </p:grpSp>
      <p:pic>
        <p:nvPicPr>
          <p:cNvPr id="21" name="Picture 20">
            <a:extLst>
              <a:ext uri="{FF2B5EF4-FFF2-40B4-BE49-F238E27FC236}">
                <a16:creationId xmlns:a16="http://schemas.microsoft.com/office/drawing/2014/main" id="{EBE5B3F1-4185-4B1D-B246-1A43E4068AFF}"/>
              </a:ext>
            </a:extLst>
          </p:cNvPr>
          <p:cNvPicPr>
            <a:picLocks noChangeAspect="1"/>
          </p:cNvPicPr>
          <p:nvPr/>
        </p:nvPicPr>
        <p:blipFill>
          <a:blip r:embed="rId5"/>
          <a:stretch>
            <a:fillRect/>
          </a:stretch>
        </p:blipFill>
        <p:spPr>
          <a:xfrm>
            <a:off x="5878841" y="3625411"/>
            <a:ext cx="6385084" cy="3003343"/>
          </a:xfrm>
          <a:prstGeom prst="rect">
            <a:avLst/>
          </a:prstGeom>
        </p:spPr>
      </p:pic>
      <p:sp>
        <p:nvSpPr>
          <p:cNvPr id="22" name="TextBox 21">
            <a:extLst>
              <a:ext uri="{FF2B5EF4-FFF2-40B4-BE49-F238E27FC236}">
                <a16:creationId xmlns:a16="http://schemas.microsoft.com/office/drawing/2014/main" id="{D9F3CBF3-5FED-439F-8C37-FC98B4939889}"/>
              </a:ext>
            </a:extLst>
          </p:cNvPr>
          <p:cNvSpPr txBox="1"/>
          <p:nvPr/>
        </p:nvSpPr>
        <p:spPr>
          <a:xfrm>
            <a:off x="4868883" y="1988001"/>
            <a:ext cx="2800767" cy="369332"/>
          </a:xfrm>
          <a:prstGeom prst="rect">
            <a:avLst/>
          </a:prstGeom>
          <a:noFill/>
        </p:spPr>
        <p:txBody>
          <a:bodyPr wrap="none" rtlCol="0">
            <a:spAutoFit/>
          </a:bodyPr>
          <a:lstStyle/>
          <a:p>
            <a:r>
              <a:rPr lang="en-US" dirty="0" err="1"/>
              <a:t>Linescans</a:t>
            </a:r>
            <a:r>
              <a:rPr lang="en-US" dirty="0"/>
              <a:t> not normalized</a:t>
            </a:r>
          </a:p>
        </p:txBody>
      </p:sp>
    </p:spTree>
    <p:extLst>
      <p:ext uri="{BB962C8B-B14F-4D97-AF65-F5344CB8AC3E}">
        <p14:creationId xmlns:p14="http://schemas.microsoft.com/office/powerpoint/2010/main" val="29770277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95760"/>
            <a:ext cx="2540000" cy="246221"/>
          </a:xfrm>
        </p:spPr>
        <p:txBody>
          <a:bodyPr/>
          <a:lstStyle/>
          <a:p>
            <a:r>
              <a:rPr lang="en-US" dirty="0"/>
              <a:t>Micron/Intel Confidential</a:t>
            </a:r>
          </a:p>
        </p:txBody>
      </p:sp>
      <p:sp>
        <p:nvSpPr>
          <p:cNvPr id="3" name="TextBox 2"/>
          <p:cNvSpPr txBox="1"/>
          <p:nvPr/>
        </p:nvSpPr>
        <p:spPr>
          <a:xfrm>
            <a:off x="135019" y="195209"/>
            <a:ext cx="7294516" cy="523220"/>
          </a:xfrm>
          <a:prstGeom prst="rect">
            <a:avLst/>
          </a:prstGeom>
          <a:noFill/>
        </p:spPr>
        <p:txBody>
          <a:bodyPr wrap="square" rtlCol="0">
            <a:spAutoFit/>
          </a:bodyPr>
          <a:lstStyle/>
          <a:p>
            <a:pPr algn="ctr"/>
            <a:r>
              <a:rPr lang="en-US" sz="2800" b="1" dirty="0">
                <a:solidFill>
                  <a:srgbClr val="000000"/>
                </a:solidFill>
                <a:latin typeface="Arial" pitchFamily="34" charset="0"/>
                <a:cs typeface="Arial" pitchFamily="34" charset="0"/>
              </a:rPr>
              <a:t>EDS Element Line Scan TL80108002 (S26)</a:t>
            </a:r>
          </a:p>
        </p:txBody>
      </p:sp>
      <p:pic>
        <p:nvPicPr>
          <p:cNvPr id="4" name="Picture 3"/>
          <p:cNvPicPr>
            <a:picLocks noChangeAspect="1"/>
          </p:cNvPicPr>
          <p:nvPr/>
        </p:nvPicPr>
        <p:blipFill>
          <a:blip r:embed="rId2"/>
          <a:stretch>
            <a:fillRect/>
          </a:stretch>
        </p:blipFill>
        <p:spPr>
          <a:xfrm>
            <a:off x="6782518" y="957075"/>
            <a:ext cx="2170632" cy="2157300"/>
          </a:xfrm>
          <a:prstGeom prst="rect">
            <a:avLst/>
          </a:prstGeom>
        </p:spPr>
      </p:pic>
      <p:pic>
        <p:nvPicPr>
          <p:cNvPr id="5" name="Picture 4"/>
          <p:cNvPicPr>
            <a:picLocks noChangeAspect="1"/>
          </p:cNvPicPr>
          <p:nvPr/>
        </p:nvPicPr>
        <p:blipFill>
          <a:blip r:embed="rId3"/>
          <a:stretch>
            <a:fillRect/>
          </a:stretch>
        </p:blipFill>
        <p:spPr>
          <a:xfrm>
            <a:off x="5328435" y="3114375"/>
            <a:ext cx="6385084" cy="3003343"/>
          </a:xfrm>
          <a:prstGeom prst="rect">
            <a:avLst/>
          </a:prstGeom>
        </p:spPr>
      </p:pic>
      <p:sp>
        <p:nvSpPr>
          <p:cNvPr id="6" name="Content Placeholder 8">
            <a:extLst>
              <a:ext uri="{FF2B5EF4-FFF2-40B4-BE49-F238E27FC236}">
                <a16:creationId xmlns:a16="http://schemas.microsoft.com/office/drawing/2014/main" id="{2AF1FD6A-3023-4E25-ABFF-868180F00DC1}"/>
              </a:ext>
            </a:extLst>
          </p:cNvPr>
          <p:cNvSpPr txBox="1">
            <a:spLocks/>
          </p:cNvSpPr>
          <p:nvPr/>
        </p:nvSpPr>
        <p:spPr>
          <a:xfrm>
            <a:off x="0" y="2251464"/>
            <a:ext cx="4222358" cy="4729163"/>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Grounded WL/BL</a:t>
            </a:r>
          </a:p>
          <a:p>
            <a:r>
              <a:rPr lang="en-US" sz="2800" dirty="0"/>
              <a:t>Consistent with SR71B</a:t>
            </a:r>
          </a:p>
          <a:p>
            <a:r>
              <a:rPr lang="en-US" sz="2800" dirty="0"/>
              <a:t>As/Se motion</a:t>
            </a:r>
          </a:p>
        </p:txBody>
      </p:sp>
      <p:sp>
        <p:nvSpPr>
          <p:cNvPr id="7" name="TextBox 6">
            <a:extLst>
              <a:ext uri="{FF2B5EF4-FFF2-40B4-BE49-F238E27FC236}">
                <a16:creationId xmlns:a16="http://schemas.microsoft.com/office/drawing/2014/main" id="{CFF3EF0C-3CB8-4512-8972-3C17FE0D2606}"/>
              </a:ext>
            </a:extLst>
          </p:cNvPr>
          <p:cNvSpPr txBox="1"/>
          <p:nvPr/>
        </p:nvSpPr>
        <p:spPr>
          <a:xfrm>
            <a:off x="9013366" y="1988001"/>
            <a:ext cx="2800767" cy="369332"/>
          </a:xfrm>
          <a:prstGeom prst="rect">
            <a:avLst/>
          </a:prstGeom>
          <a:noFill/>
        </p:spPr>
        <p:txBody>
          <a:bodyPr wrap="none" rtlCol="0">
            <a:spAutoFit/>
          </a:bodyPr>
          <a:lstStyle/>
          <a:p>
            <a:r>
              <a:rPr lang="en-US" dirty="0" err="1"/>
              <a:t>Linescans</a:t>
            </a:r>
            <a:r>
              <a:rPr lang="en-US" dirty="0"/>
              <a:t> not normalized</a:t>
            </a:r>
          </a:p>
        </p:txBody>
      </p:sp>
    </p:spTree>
    <p:extLst>
      <p:ext uri="{BB962C8B-B14F-4D97-AF65-F5344CB8AC3E}">
        <p14:creationId xmlns:p14="http://schemas.microsoft.com/office/powerpoint/2010/main" val="358052185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PFA on SD1</a:t>
            </a:r>
          </a:p>
        </p:txBody>
      </p:sp>
      <p:sp>
        <p:nvSpPr>
          <p:cNvPr id="3" name="Footer Placeholder 2"/>
          <p:cNvSpPr>
            <a:spLocks noGrp="1"/>
          </p:cNvSpPr>
          <p:nvPr>
            <p:ph type="ftr" sz="quarter" idx="11"/>
          </p:nvPr>
        </p:nvSpPr>
        <p:spPr/>
        <p:txBody>
          <a:bodyPr/>
          <a:lstStyle/>
          <a:p>
            <a:r>
              <a:rPr lang="en-US"/>
              <a:t>Micron/Intel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2</a:t>
            </a:fld>
            <a:endParaRPr lang="en-US"/>
          </a:p>
        </p:txBody>
      </p:sp>
      <p:sp>
        <p:nvSpPr>
          <p:cNvPr id="6" name="Content Placeholder 5"/>
          <p:cNvSpPr>
            <a:spLocks noGrp="1"/>
          </p:cNvSpPr>
          <p:nvPr>
            <p:ph sz="half" idx="1"/>
          </p:nvPr>
        </p:nvSpPr>
        <p:spPr>
          <a:xfrm>
            <a:off x="609139" y="1333849"/>
            <a:ext cx="11312951" cy="2268795"/>
          </a:xfrm>
        </p:spPr>
        <p:txBody>
          <a:bodyPr/>
          <a:lstStyle/>
          <a:p>
            <a:r>
              <a:rPr lang="en-US" dirty="0"/>
              <a:t>Goal: to verify element segregation on a SD material more thermally stable than POR SD, to confirm previous PFA results addressing Se/As segregation similarly to </a:t>
            </a:r>
            <a:r>
              <a:rPr lang="en-US" dirty="0" err="1"/>
              <a:t>Te</a:t>
            </a:r>
            <a:r>
              <a:rPr lang="en-US" dirty="0"/>
              <a:t>/Sb for PM. </a:t>
            </a:r>
          </a:p>
          <a:p>
            <a:endParaRPr lang="en-US" dirty="0"/>
          </a:p>
          <a:p>
            <a:r>
              <a:rPr lang="en-US" dirty="0"/>
              <a:t>SD1 (only) samples</a:t>
            </a:r>
          </a:p>
          <a:p>
            <a:pPr lvl="1"/>
            <a:r>
              <a:rPr lang="en-US" dirty="0"/>
              <a:t>S26 		(</a:t>
            </a:r>
            <a:r>
              <a:rPr lang="en-US" dirty="0" err="1"/>
              <a:t>pos</a:t>
            </a:r>
            <a:r>
              <a:rPr lang="en-US" dirty="0"/>
              <a:t> program) – post probe	0024732/wf2</a:t>
            </a:r>
          </a:p>
          <a:p>
            <a:pPr lvl="1"/>
            <a:r>
              <a:rPr lang="en-US" dirty="0"/>
              <a:t>S26 		(virgin)		 		0024732/wf2</a:t>
            </a:r>
          </a:p>
          <a:p>
            <a:pPr lvl="1"/>
            <a:r>
              <a:rPr lang="en-US" dirty="0"/>
              <a:t>SR71 		(</a:t>
            </a:r>
            <a:r>
              <a:rPr lang="en-US" dirty="0" err="1"/>
              <a:t>pos</a:t>
            </a:r>
            <a:r>
              <a:rPr lang="en-US" dirty="0"/>
              <a:t>/neg/virgin program) 	0024732/wf16</a:t>
            </a:r>
          </a:p>
          <a:p>
            <a:pPr lvl="2"/>
            <a:r>
              <a:rPr lang="en-US" dirty="0"/>
              <a:t>Prog sequence:  </a:t>
            </a:r>
            <a:r>
              <a:rPr lang="en-US" dirty="0" err="1"/>
              <a:t>pos</a:t>
            </a:r>
            <a:r>
              <a:rPr lang="en-US" dirty="0"/>
              <a:t>,/neg prog seasoning + CHKBD positive prog (4 pulses)</a:t>
            </a:r>
          </a:p>
          <a:p>
            <a:pPr lvl="2"/>
            <a:r>
              <a:rPr lang="en-US" dirty="0"/>
              <a:t>line pattern: adjacent </a:t>
            </a:r>
            <a:r>
              <a:rPr lang="en-US" dirty="0" err="1">
                <a:solidFill>
                  <a:srgbClr val="FF0000"/>
                </a:solidFill>
              </a:rPr>
              <a:t>pos</a:t>
            </a:r>
            <a:r>
              <a:rPr lang="en-US" dirty="0"/>
              <a:t> and </a:t>
            </a:r>
            <a:r>
              <a:rPr lang="en-US" dirty="0">
                <a:solidFill>
                  <a:schemeClr val="accent4"/>
                </a:solidFill>
              </a:rPr>
              <a:t>neg</a:t>
            </a:r>
            <a:r>
              <a:rPr lang="en-US" dirty="0"/>
              <a:t> prog between 6 not programmable cells</a:t>
            </a:r>
          </a:p>
          <a:p>
            <a:pPr lvl="1"/>
            <a:endParaRPr lang="en-US" dirty="0"/>
          </a:p>
          <a:p>
            <a:pPr lvl="1"/>
            <a:endParaRPr lang="en-US"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January 24, 2018</a:t>
            </a:r>
          </a:p>
        </p:txBody>
      </p:sp>
      <p:pic>
        <p:nvPicPr>
          <p:cNvPr id="8" name="Picture 7"/>
          <p:cNvPicPr>
            <a:picLocks noChangeAspect="1"/>
          </p:cNvPicPr>
          <p:nvPr/>
        </p:nvPicPr>
        <p:blipFill rotWithShape="1">
          <a:blip r:embed="rId2"/>
          <a:srcRect r="17487"/>
          <a:stretch/>
        </p:blipFill>
        <p:spPr>
          <a:xfrm>
            <a:off x="10003391" y="4352403"/>
            <a:ext cx="1918699" cy="1521988"/>
          </a:xfrm>
          <a:prstGeom prst="rect">
            <a:avLst/>
          </a:prstGeom>
          <a:solidFill>
            <a:schemeClr val="bg1"/>
          </a:solidFill>
        </p:spPr>
      </p:pic>
    </p:spTree>
    <p:extLst>
      <p:ext uri="{BB962C8B-B14F-4D97-AF65-F5344CB8AC3E}">
        <p14:creationId xmlns:p14="http://schemas.microsoft.com/office/powerpoint/2010/main" val="1976089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389834" y="2019378"/>
            <a:ext cx="7918715" cy="3009167"/>
          </a:xfrm>
          <a:prstGeom prst="rect">
            <a:avLst/>
          </a:prstGeom>
        </p:spPr>
      </p:pic>
      <p:sp>
        <p:nvSpPr>
          <p:cNvPr id="2" name="Title 1">
            <a:extLst>
              <a:ext uri="{FF2B5EF4-FFF2-40B4-BE49-F238E27FC236}">
                <a16:creationId xmlns:a16="http://schemas.microsoft.com/office/drawing/2014/main" id="{C95BEE0E-989F-4921-AEFA-38AE9DA60324}"/>
              </a:ext>
            </a:extLst>
          </p:cNvPr>
          <p:cNvSpPr>
            <a:spLocks noGrp="1"/>
          </p:cNvSpPr>
          <p:nvPr>
            <p:ph type="title"/>
          </p:nvPr>
        </p:nvSpPr>
        <p:spPr>
          <a:xfrm>
            <a:off x="296882" y="-39711"/>
            <a:ext cx="7819595" cy="539332"/>
          </a:xfrm>
        </p:spPr>
        <p:txBody>
          <a:bodyPr/>
          <a:lstStyle/>
          <a:p>
            <a:r>
              <a:rPr lang="en-US" sz="2000" dirty="0"/>
              <a:t>Stem Images: 0024732.003, split 4E SD1 SAG, wafer16 SR71B </a:t>
            </a:r>
          </a:p>
        </p:txBody>
      </p:sp>
      <p:sp>
        <p:nvSpPr>
          <p:cNvPr id="3" name="Date Placeholder 2">
            <a:extLst>
              <a:ext uri="{FF2B5EF4-FFF2-40B4-BE49-F238E27FC236}">
                <a16:creationId xmlns:a16="http://schemas.microsoft.com/office/drawing/2014/main" id="{BF793646-EE33-4882-AA9E-8C9BF229714A}"/>
              </a:ext>
            </a:extLst>
          </p:cNvPr>
          <p:cNvSpPr>
            <a:spLocks noGrp="1"/>
          </p:cNvSpPr>
          <p:nvPr>
            <p:ph type="dt" sz="half" idx="10"/>
          </p:nvPr>
        </p:nvSpPr>
        <p:spPr/>
        <p:txBody>
          <a:bodyPr/>
          <a:lstStyle/>
          <a:p>
            <a:r>
              <a:rPr lang="en-US"/>
              <a:t>January 24, 2018</a:t>
            </a:r>
          </a:p>
        </p:txBody>
      </p:sp>
      <p:sp>
        <p:nvSpPr>
          <p:cNvPr id="4" name="Footer Placeholder 3">
            <a:extLst>
              <a:ext uri="{FF2B5EF4-FFF2-40B4-BE49-F238E27FC236}">
                <a16:creationId xmlns:a16="http://schemas.microsoft.com/office/drawing/2014/main" id="{AE24866D-CD47-4B2D-AD07-4A27726D57EE}"/>
              </a:ext>
            </a:extLst>
          </p:cNvPr>
          <p:cNvSpPr>
            <a:spLocks noGrp="1"/>
          </p:cNvSpPr>
          <p:nvPr>
            <p:ph type="ftr" sz="quarter" idx="11"/>
          </p:nvPr>
        </p:nvSpPr>
        <p:spPr>
          <a:xfrm>
            <a:off x="838199" y="6412006"/>
            <a:ext cx="1631869" cy="365125"/>
          </a:xfrm>
        </p:spPr>
        <p:txBody>
          <a:bodyPr/>
          <a:lstStyle/>
          <a:p>
            <a:r>
              <a:rPr lang="en-US"/>
              <a:t>Micron/Intel Confidential</a:t>
            </a:r>
          </a:p>
        </p:txBody>
      </p:sp>
      <p:sp>
        <p:nvSpPr>
          <p:cNvPr id="5" name="Slide Number Placeholder 4">
            <a:extLst>
              <a:ext uri="{FF2B5EF4-FFF2-40B4-BE49-F238E27FC236}">
                <a16:creationId xmlns:a16="http://schemas.microsoft.com/office/drawing/2014/main" id="{AB93C48B-9EF7-4199-A86A-A5EA449EB8E5}"/>
              </a:ext>
            </a:extLst>
          </p:cNvPr>
          <p:cNvSpPr>
            <a:spLocks noGrp="1"/>
          </p:cNvSpPr>
          <p:nvPr>
            <p:ph type="sldNum" sz="quarter" idx="12"/>
          </p:nvPr>
        </p:nvSpPr>
        <p:spPr/>
        <p:txBody>
          <a:bodyPr/>
          <a:lstStyle/>
          <a:p>
            <a:fld id="{B7E7695C-FCF1-4AA0-9B93-7941FED13DC4}" type="slidenum">
              <a:rPr lang="en-US" smtClean="0"/>
              <a:t>20</a:t>
            </a:fld>
            <a:endParaRPr lang="en-US"/>
          </a:p>
        </p:txBody>
      </p:sp>
      <p:pic>
        <p:nvPicPr>
          <p:cNvPr id="20" name="Picture 2" descr="image001">
            <a:extLst>
              <a:ext uri="{FF2B5EF4-FFF2-40B4-BE49-F238E27FC236}">
                <a16:creationId xmlns:a16="http://schemas.microsoft.com/office/drawing/2014/main" id="{1B33D0C6-188A-47B5-B770-D12A52B72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35" y="499621"/>
            <a:ext cx="7918715" cy="248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8589241" y="0"/>
            <a:ext cx="3387020" cy="646331"/>
          </a:xfrm>
          <a:prstGeom prst="rect">
            <a:avLst/>
          </a:prstGeom>
          <a:noFill/>
          <a:ln>
            <a:solidFill>
              <a:schemeClr val="tx1"/>
            </a:solidFill>
          </a:ln>
        </p:spPr>
        <p:txBody>
          <a:bodyPr wrap="square" rtlCol="0">
            <a:spAutoFit/>
          </a:bodyPr>
          <a:lstStyle/>
          <a:p>
            <a:r>
              <a:rPr lang="en-US" dirty="0"/>
              <a:t>Folsom</a:t>
            </a:r>
          </a:p>
          <a:p>
            <a:r>
              <a:rPr lang="en-US" dirty="0"/>
              <a:t>X-cut SR71   ungrounded</a:t>
            </a:r>
          </a:p>
        </p:txBody>
      </p:sp>
      <p:pic>
        <p:nvPicPr>
          <p:cNvPr id="24" name="Picture 23"/>
          <p:cNvPicPr>
            <a:picLocks noChangeAspect="1"/>
          </p:cNvPicPr>
          <p:nvPr/>
        </p:nvPicPr>
        <p:blipFill>
          <a:blip r:embed="rId4"/>
          <a:stretch>
            <a:fillRect/>
          </a:stretch>
        </p:blipFill>
        <p:spPr>
          <a:xfrm>
            <a:off x="73687" y="4514969"/>
            <a:ext cx="3379842" cy="2343031"/>
          </a:xfrm>
          <a:prstGeom prst="rect">
            <a:avLst/>
          </a:prstGeom>
        </p:spPr>
      </p:pic>
      <p:sp>
        <p:nvSpPr>
          <p:cNvPr id="8" name="TextBox 7"/>
          <p:cNvSpPr txBox="1"/>
          <p:nvPr/>
        </p:nvSpPr>
        <p:spPr>
          <a:xfrm>
            <a:off x="3849565" y="5073110"/>
            <a:ext cx="7744428" cy="923330"/>
          </a:xfrm>
          <a:prstGeom prst="rect">
            <a:avLst/>
          </a:prstGeom>
          <a:noFill/>
        </p:spPr>
        <p:txBody>
          <a:bodyPr wrap="none" rtlCol="0">
            <a:spAutoFit/>
          </a:bodyPr>
          <a:lstStyle/>
          <a:p>
            <a:pPr marL="285750" indent="-285750">
              <a:buFont typeface="Arial" panose="020B0604020202020204" pitchFamily="34" charset="0"/>
              <a:buChar char="•"/>
            </a:pPr>
            <a:r>
              <a:rPr lang="en-US" dirty="0"/>
              <a:t>Significant Se enrichment at bottom for one of the two programmed cell</a:t>
            </a:r>
          </a:p>
          <a:p>
            <a:pPr marL="285750" indent="-285750">
              <a:buFont typeface="Arial" panose="020B0604020202020204" pitchFamily="34" charset="0"/>
              <a:buChar char="•"/>
            </a:pPr>
            <a:r>
              <a:rPr lang="en-US" dirty="0"/>
              <a:t>Opposite smooth segregation for opposite prog, compared to virgin</a:t>
            </a:r>
          </a:p>
          <a:p>
            <a:pPr marL="285750" indent="-285750">
              <a:buFont typeface="Arial" panose="020B0604020202020204" pitchFamily="34" charset="0"/>
              <a:buChar char="•"/>
            </a:pPr>
            <a:r>
              <a:rPr lang="en-US" dirty="0">
                <a:solidFill>
                  <a:srgbClr val="FF0000"/>
                </a:solidFill>
              </a:rPr>
              <a:t>Prog assignment to be confirmed</a:t>
            </a:r>
          </a:p>
        </p:txBody>
      </p:sp>
      <p:pic>
        <p:nvPicPr>
          <p:cNvPr id="10" name="Picture 9"/>
          <p:cNvPicPr>
            <a:picLocks noChangeAspect="1"/>
          </p:cNvPicPr>
          <p:nvPr/>
        </p:nvPicPr>
        <p:blipFill rotWithShape="1">
          <a:blip r:embed="rId5"/>
          <a:srcRect r="17487"/>
          <a:stretch/>
        </p:blipFill>
        <p:spPr>
          <a:xfrm>
            <a:off x="8799578" y="3149568"/>
            <a:ext cx="1918699" cy="1521988"/>
          </a:xfrm>
          <a:prstGeom prst="rect">
            <a:avLst/>
          </a:prstGeom>
          <a:solidFill>
            <a:schemeClr val="bg1"/>
          </a:solidFill>
        </p:spPr>
      </p:pic>
      <p:sp>
        <p:nvSpPr>
          <p:cNvPr id="27" name="Rectangle 26"/>
          <p:cNvSpPr/>
          <p:nvPr/>
        </p:nvSpPr>
        <p:spPr>
          <a:xfrm>
            <a:off x="8624696" y="934358"/>
            <a:ext cx="3602759" cy="2062103"/>
          </a:xfrm>
          <a:prstGeom prst="rect">
            <a:avLst/>
          </a:prstGeom>
        </p:spPr>
        <p:txBody>
          <a:bodyPr wrap="square">
            <a:spAutoFit/>
          </a:bodyPr>
          <a:lstStyle/>
          <a:p>
            <a:r>
              <a:rPr lang="en-US" sz="1600" dirty="0"/>
              <a:t>Prog sequence:</a:t>
            </a:r>
          </a:p>
          <a:p>
            <a:pPr marL="285750" indent="-285750">
              <a:buFont typeface="Arial" panose="020B0604020202020204" pitchFamily="34" charset="0"/>
              <a:buChar char="•"/>
            </a:pPr>
            <a:r>
              <a:rPr lang="en-US" sz="1600" dirty="0" err="1"/>
              <a:t>pos</a:t>
            </a:r>
            <a:r>
              <a:rPr lang="en-US" sz="1600" dirty="0"/>
              <a:t>,/neg prog seasoning</a:t>
            </a:r>
          </a:p>
          <a:p>
            <a:pPr marL="285750" indent="-285750">
              <a:buFont typeface="Arial" panose="020B0604020202020204" pitchFamily="34" charset="0"/>
              <a:buChar char="•"/>
            </a:pPr>
            <a:r>
              <a:rPr lang="en-US" sz="1600" dirty="0" err="1"/>
              <a:t>chkb</a:t>
            </a:r>
            <a:r>
              <a:rPr lang="en-US" sz="1600" dirty="0"/>
              <a:t> positive prog (4 pulses) </a:t>
            </a:r>
          </a:p>
          <a:p>
            <a:endParaRPr lang="en-US" sz="1600" dirty="0"/>
          </a:p>
          <a:p>
            <a:endParaRPr lang="en-US" sz="1600" dirty="0"/>
          </a:p>
          <a:p>
            <a:r>
              <a:rPr lang="en-US" sz="1600" dirty="0"/>
              <a:t>line pattern: </a:t>
            </a:r>
          </a:p>
          <a:p>
            <a:r>
              <a:rPr lang="en-US" sz="1600" dirty="0"/>
              <a:t>adjacent </a:t>
            </a:r>
            <a:r>
              <a:rPr lang="en-US" sz="1600" dirty="0" err="1"/>
              <a:t>pos</a:t>
            </a:r>
            <a:r>
              <a:rPr lang="en-US" sz="1600" dirty="0"/>
              <a:t> and neg prog between 6 not programmable cells</a:t>
            </a:r>
          </a:p>
        </p:txBody>
      </p:sp>
    </p:spTree>
    <p:extLst>
      <p:ext uri="{BB962C8B-B14F-4D97-AF65-F5344CB8AC3E}">
        <p14:creationId xmlns:p14="http://schemas.microsoft.com/office/powerpoint/2010/main" val="1056066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  </a:t>
            </a:r>
            <a:endParaRPr lang="en-US" dirty="0"/>
          </a:p>
        </p:txBody>
      </p:sp>
      <p:pic>
        <p:nvPicPr>
          <p:cNvPr id="3" name="Picture 2"/>
          <p:cNvPicPr>
            <a:picLocks noChangeAspect="1"/>
          </p:cNvPicPr>
          <p:nvPr/>
        </p:nvPicPr>
        <p:blipFill>
          <a:blip r:embed="rId2"/>
          <a:stretch>
            <a:fillRect/>
          </a:stretch>
        </p:blipFill>
        <p:spPr>
          <a:xfrm>
            <a:off x="4950889" y="688686"/>
            <a:ext cx="3559255" cy="1674162"/>
          </a:xfrm>
          <a:prstGeom prst="rect">
            <a:avLst/>
          </a:prstGeom>
        </p:spPr>
      </p:pic>
      <p:pic>
        <p:nvPicPr>
          <p:cNvPr id="4" name="Picture 3"/>
          <p:cNvPicPr>
            <a:picLocks noChangeAspect="1"/>
          </p:cNvPicPr>
          <p:nvPr/>
        </p:nvPicPr>
        <p:blipFill>
          <a:blip r:embed="rId3"/>
          <a:stretch>
            <a:fillRect/>
          </a:stretch>
        </p:blipFill>
        <p:spPr>
          <a:xfrm>
            <a:off x="4617684" y="2596647"/>
            <a:ext cx="4159402" cy="3301894"/>
          </a:xfrm>
          <a:prstGeom prst="rect">
            <a:avLst/>
          </a:prstGeom>
        </p:spPr>
      </p:pic>
      <p:pic>
        <p:nvPicPr>
          <p:cNvPr id="5" name="Picture 4"/>
          <p:cNvPicPr>
            <a:picLocks noChangeAspect="1"/>
          </p:cNvPicPr>
          <p:nvPr/>
        </p:nvPicPr>
        <p:blipFill>
          <a:blip r:embed="rId4"/>
          <a:stretch>
            <a:fillRect/>
          </a:stretch>
        </p:blipFill>
        <p:spPr>
          <a:xfrm>
            <a:off x="8510146" y="792518"/>
            <a:ext cx="3325773" cy="1564339"/>
          </a:xfrm>
          <a:prstGeom prst="rect">
            <a:avLst/>
          </a:prstGeom>
        </p:spPr>
      </p:pic>
      <p:sp>
        <p:nvSpPr>
          <p:cNvPr id="6" name="TextBox 5"/>
          <p:cNvSpPr txBox="1"/>
          <p:nvPr/>
        </p:nvSpPr>
        <p:spPr>
          <a:xfrm>
            <a:off x="7521811" y="916506"/>
            <a:ext cx="595035" cy="369332"/>
          </a:xfrm>
          <a:prstGeom prst="rect">
            <a:avLst/>
          </a:prstGeom>
          <a:noFill/>
        </p:spPr>
        <p:txBody>
          <a:bodyPr wrap="none" rtlCol="0">
            <a:spAutoFit/>
          </a:bodyPr>
          <a:lstStyle/>
          <a:p>
            <a:r>
              <a:rPr lang="en-US" dirty="0"/>
              <a:t>S26</a:t>
            </a:r>
          </a:p>
        </p:txBody>
      </p:sp>
      <p:sp>
        <p:nvSpPr>
          <p:cNvPr id="7" name="TextBox 6"/>
          <p:cNvSpPr txBox="1"/>
          <p:nvPr/>
        </p:nvSpPr>
        <p:spPr>
          <a:xfrm>
            <a:off x="10491346" y="924249"/>
            <a:ext cx="1071127" cy="307777"/>
          </a:xfrm>
          <a:prstGeom prst="rect">
            <a:avLst/>
          </a:prstGeom>
          <a:noFill/>
        </p:spPr>
        <p:txBody>
          <a:bodyPr wrap="none" rtlCol="0">
            <a:spAutoFit/>
          </a:bodyPr>
          <a:lstStyle/>
          <a:p>
            <a:r>
              <a:rPr lang="en-US" sz="1400" dirty="0"/>
              <a:t>SR71 even</a:t>
            </a:r>
          </a:p>
        </p:txBody>
      </p:sp>
      <p:pic>
        <p:nvPicPr>
          <p:cNvPr id="8" name="Picture 7"/>
          <p:cNvPicPr>
            <a:picLocks noChangeAspect="1"/>
          </p:cNvPicPr>
          <p:nvPr/>
        </p:nvPicPr>
        <p:blipFill>
          <a:blip r:embed="rId5"/>
          <a:stretch>
            <a:fillRect/>
          </a:stretch>
        </p:blipFill>
        <p:spPr>
          <a:xfrm>
            <a:off x="8510145" y="2240318"/>
            <a:ext cx="3316464" cy="1559961"/>
          </a:xfrm>
          <a:prstGeom prst="rect">
            <a:avLst/>
          </a:prstGeom>
        </p:spPr>
      </p:pic>
      <p:pic>
        <p:nvPicPr>
          <p:cNvPr id="9" name="Picture 8"/>
          <p:cNvPicPr>
            <a:picLocks noChangeAspect="1"/>
          </p:cNvPicPr>
          <p:nvPr/>
        </p:nvPicPr>
        <p:blipFill>
          <a:blip r:embed="rId6"/>
          <a:stretch>
            <a:fillRect/>
          </a:stretch>
        </p:blipFill>
        <p:spPr>
          <a:xfrm>
            <a:off x="8510145" y="3688118"/>
            <a:ext cx="3316464" cy="1559961"/>
          </a:xfrm>
          <a:prstGeom prst="rect">
            <a:avLst/>
          </a:prstGeom>
        </p:spPr>
      </p:pic>
      <p:sp>
        <p:nvSpPr>
          <p:cNvPr id="10" name="TextBox 9"/>
          <p:cNvSpPr txBox="1"/>
          <p:nvPr/>
        </p:nvSpPr>
        <p:spPr>
          <a:xfrm>
            <a:off x="10544041" y="2348528"/>
            <a:ext cx="981359" cy="307777"/>
          </a:xfrm>
          <a:prstGeom prst="rect">
            <a:avLst/>
          </a:prstGeom>
          <a:noFill/>
        </p:spPr>
        <p:txBody>
          <a:bodyPr wrap="none" rtlCol="0">
            <a:spAutoFit/>
          </a:bodyPr>
          <a:lstStyle/>
          <a:p>
            <a:r>
              <a:rPr lang="en-US" sz="1400" dirty="0"/>
              <a:t>SR71 odd</a:t>
            </a:r>
          </a:p>
        </p:txBody>
      </p:sp>
      <p:sp>
        <p:nvSpPr>
          <p:cNvPr id="11" name="TextBox 10"/>
          <p:cNvSpPr txBox="1"/>
          <p:nvPr/>
        </p:nvSpPr>
        <p:spPr>
          <a:xfrm>
            <a:off x="10491346" y="3754600"/>
            <a:ext cx="1111202" cy="307777"/>
          </a:xfrm>
          <a:prstGeom prst="rect">
            <a:avLst/>
          </a:prstGeom>
          <a:noFill/>
        </p:spPr>
        <p:txBody>
          <a:bodyPr wrap="none" rtlCol="0">
            <a:spAutoFit/>
          </a:bodyPr>
          <a:lstStyle/>
          <a:p>
            <a:r>
              <a:rPr lang="en-US" sz="1400" dirty="0"/>
              <a:t>SR71 virgin</a:t>
            </a:r>
          </a:p>
        </p:txBody>
      </p:sp>
      <p:sp>
        <p:nvSpPr>
          <p:cNvPr id="12" name="TextBox 11"/>
          <p:cNvSpPr txBox="1"/>
          <p:nvPr/>
        </p:nvSpPr>
        <p:spPr>
          <a:xfrm>
            <a:off x="5399728" y="1830907"/>
            <a:ext cx="441146" cy="307777"/>
          </a:xfrm>
          <a:prstGeom prst="rect">
            <a:avLst/>
          </a:prstGeom>
          <a:noFill/>
        </p:spPr>
        <p:txBody>
          <a:bodyPr wrap="none" rtlCol="0">
            <a:spAutoFit/>
          </a:bodyPr>
          <a:lstStyle/>
          <a:p>
            <a:r>
              <a:rPr lang="en-US" sz="1400" dirty="0"/>
              <a:t>top</a:t>
            </a:r>
          </a:p>
        </p:txBody>
      </p:sp>
      <p:sp>
        <p:nvSpPr>
          <p:cNvPr id="13" name="TextBox 12"/>
          <p:cNvSpPr txBox="1"/>
          <p:nvPr/>
        </p:nvSpPr>
        <p:spPr>
          <a:xfrm>
            <a:off x="7487869" y="1828919"/>
            <a:ext cx="747512" cy="307777"/>
          </a:xfrm>
          <a:prstGeom prst="rect">
            <a:avLst/>
          </a:prstGeom>
          <a:noFill/>
        </p:spPr>
        <p:txBody>
          <a:bodyPr wrap="none" rtlCol="0">
            <a:spAutoFit/>
          </a:bodyPr>
          <a:lstStyle/>
          <a:p>
            <a:r>
              <a:rPr lang="en-US" sz="1400" dirty="0"/>
              <a:t>bottom</a:t>
            </a:r>
          </a:p>
        </p:txBody>
      </p:sp>
      <p:sp>
        <p:nvSpPr>
          <p:cNvPr id="15" name="TextBox 14"/>
          <p:cNvSpPr txBox="1"/>
          <p:nvPr/>
        </p:nvSpPr>
        <p:spPr>
          <a:xfrm>
            <a:off x="-29994" y="-38479"/>
            <a:ext cx="1324402" cy="707886"/>
          </a:xfrm>
          <a:prstGeom prst="rect">
            <a:avLst/>
          </a:prstGeom>
          <a:noFill/>
        </p:spPr>
        <p:txBody>
          <a:bodyPr wrap="none" rtlCol="0">
            <a:spAutoFit/>
          </a:bodyPr>
          <a:lstStyle/>
          <a:p>
            <a:r>
              <a:rPr lang="en-US" sz="2000" b="1" dirty="0"/>
              <a:t>SD1</a:t>
            </a:r>
          </a:p>
          <a:p>
            <a:r>
              <a:rPr lang="en-US" sz="2000" b="1" dirty="0"/>
              <a:t>summary</a:t>
            </a:r>
          </a:p>
        </p:txBody>
      </p:sp>
      <p:pic>
        <p:nvPicPr>
          <p:cNvPr id="16" name="Picture 15"/>
          <p:cNvPicPr>
            <a:picLocks noChangeAspect="1"/>
          </p:cNvPicPr>
          <p:nvPr/>
        </p:nvPicPr>
        <p:blipFill rotWithShape="1">
          <a:blip r:embed="rId7"/>
          <a:srcRect l="2522"/>
          <a:stretch/>
        </p:blipFill>
        <p:spPr>
          <a:xfrm>
            <a:off x="1182718" y="1157728"/>
            <a:ext cx="2856247" cy="2057181"/>
          </a:xfrm>
          <a:prstGeom prst="rect">
            <a:avLst/>
          </a:prstGeom>
        </p:spPr>
      </p:pic>
      <p:sp>
        <p:nvSpPr>
          <p:cNvPr id="17" name="TextBox 16"/>
          <p:cNvSpPr txBox="1"/>
          <p:nvPr/>
        </p:nvSpPr>
        <p:spPr>
          <a:xfrm>
            <a:off x="7633984" y="-2876"/>
            <a:ext cx="1666546" cy="400110"/>
          </a:xfrm>
          <a:prstGeom prst="rect">
            <a:avLst/>
          </a:prstGeom>
          <a:noFill/>
        </p:spPr>
        <p:txBody>
          <a:bodyPr wrap="none" rtlCol="0">
            <a:spAutoFit/>
          </a:bodyPr>
          <a:lstStyle/>
          <a:p>
            <a:r>
              <a:rPr lang="en-US" sz="2000" dirty="0">
                <a:solidFill>
                  <a:srgbClr val="FF0000"/>
                </a:solidFill>
              </a:rPr>
              <a:t>Boise, Y-cuts</a:t>
            </a:r>
          </a:p>
        </p:txBody>
      </p:sp>
      <p:cxnSp>
        <p:nvCxnSpPr>
          <p:cNvPr id="19" name="Straight Connector 18"/>
          <p:cNvCxnSpPr/>
          <p:nvPr/>
        </p:nvCxnSpPr>
        <p:spPr bwMode="auto">
          <a:xfrm>
            <a:off x="1133055" y="4057184"/>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0" name="TextBox 19"/>
          <p:cNvSpPr txBox="1"/>
          <p:nvPr/>
        </p:nvSpPr>
        <p:spPr>
          <a:xfrm>
            <a:off x="1420307" y="105476"/>
            <a:ext cx="2185214" cy="923330"/>
          </a:xfrm>
          <a:prstGeom prst="rect">
            <a:avLst/>
          </a:prstGeom>
          <a:noFill/>
        </p:spPr>
        <p:txBody>
          <a:bodyPr wrap="none" rtlCol="0">
            <a:spAutoFit/>
          </a:bodyPr>
          <a:lstStyle/>
          <a:p>
            <a:r>
              <a:rPr lang="en-US" dirty="0">
                <a:solidFill>
                  <a:srgbClr val="FF0000"/>
                </a:solidFill>
              </a:rPr>
              <a:t>Folsom</a:t>
            </a:r>
          </a:p>
          <a:p>
            <a:r>
              <a:rPr lang="en-US" dirty="0">
                <a:solidFill>
                  <a:srgbClr val="FF0000"/>
                </a:solidFill>
              </a:rPr>
              <a:t>X-cut, ungrounded</a:t>
            </a:r>
          </a:p>
          <a:p>
            <a:r>
              <a:rPr lang="en-US" dirty="0">
                <a:solidFill>
                  <a:srgbClr val="FF0000"/>
                </a:solidFill>
              </a:rPr>
              <a:t>(usually Se-bottom)</a:t>
            </a:r>
          </a:p>
        </p:txBody>
      </p:sp>
      <p:sp>
        <p:nvSpPr>
          <p:cNvPr id="22" name="Rectangle 21"/>
          <p:cNvSpPr/>
          <p:nvPr/>
        </p:nvSpPr>
        <p:spPr>
          <a:xfrm>
            <a:off x="5903234" y="2908583"/>
            <a:ext cx="1138453" cy="307777"/>
          </a:xfrm>
          <a:prstGeom prst="rect">
            <a:avLst/>
          </a:prstGeom>
        </p:spPr>
        <p:txBody>
          <a:bodyPr wrap="none">
            <a:spAutoFit/>
          </a:bodyPr>
          <a:lstStyle/>
          <a:p>
            <a:r>
              <a:rPr lang="en-US" sz="1400" dirty="0"/>
              <a:t>ungrounded</a:t>
            </a:r>
          </a:p>
        </p:txBody>
      </p:sp>
      <p:sp>
        <p:nvSpPr>
          <p:cNvPr id="23" name="Rectangle 22"/>
          <p:cNvSpPr/>
          <p:nvPr/>
        </p:nvSpPr>
        <p:spPr>
          <a:xfrm>
            <a:off x="7360730" y="2833315"/>
            <a:ext cx="830677" cy="276999"/>
          </a:xfrm>
          <a:prstGeom prst="rect">
            <a:avLst/>
          </a:prstGeom>
        </p:spPr>
        <p:txBody>
          <a:bodyPr wrap="none">
            <a:spAutoFit/>
          </a:bodyPr>
          <a:lstStyle/>
          <a:p>
            <a:r>
              <a:rPr lang="en-US" sz="1200" dirty="0"/>
              <a:t>grounded</a:t>
            </a:r>
          </a:p>
        </p:txBody>
      </p:sp>
      <p:cxnSp>
        <p:nvCxnSpPr>
          <p:cNvPr id="24" name="Straight Connector 23"/>
          <p:cNvCxnSpPr/>
          <p:nvPr/>
        </p:nvCxnSpPr>
        <p:spPr bwMode="auto">
          <a:xfrm>
            <a:off x="5194300" y="4327891"/>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1" name="Rectangle 20"/>
          <p:cNvSpPr/>
          <p:nvPr/>
        </p:nvSpPr>
        <p:spPr>
          <a:xfrm>
            <a:off x="9534712" y="126841"/>
            <a:ext cx="1800493" cy="646331"/>
          </a:xfrm>
          <a:prstGeom prst="rect">
            <a:avLst/>
          </a:prstGeom>
        </p:spPr>
        <p:txBody>
          <a:bodyPr wrap="none">
            <a:spAutoFit/>
          </a:bodyPr>
          <a:lstStyle/>
          <a:p>
            <a:r>
              <a:rPr lang="en-US" dirty="0">
                <a:solidFill>
                  <a:srgbClr val="FF0000"/>
                </a:solidFill>
              </a:rPr>
              <a:t>ungrounded</a:t>
            </a:r>
          </a:p>
          <a:p>
            <a:r>
              <a:rPr lang="en-US" dirty="0">
                <a:solidFill>
                  <a:srgbClr val="FF0000"/>
                </a:solidFill>
              </a:rPr>
              <a:t>(usually Se-top)</a:t>
            </a:r>
          </a:p>
        </p:txBody>
      </p:sp>
      <p:sp>
        <p:nvSpPr>
          <p:cNvPr id="25" name="Rectangle 24"/>
          <p:cNvSpPr/>
          <p:nvPr/>
        </p:nvSpPr>
        <p:spPr>
          <a:xfrm>
            <a:off x="5812591" y="293078"/>
            <a:ext cx="1159292" cy="369332"/>
          </a:xfrm>
          <a:prstGeom prst="rect">
            <a:avLst/>
          </a:prstGeom>
        </p:spPr>
        <p:txBody>
          <a:bodyPr wrap="none">
            <a:spAutoFit/>
          </a:bodyPr>
          <a:lstStyle/>
          <a:p>
            <a:r>
              <a:rPr lang="en-US" dirty="0">
                <a:solidFill>
                  <a:srgbClr val="FF0000"/>
                </a:solidFill>
              </a:rPr>
              <a:t>grounded</a:t>
            </a:r>
          </a:p>
        </p:txBody>
      </p:sp>
      <p:pic>
        <p:nvPicPr>
          <p:cNvPr id="26" name="Picture 25"/>
          <p:cNvPicPr>
            <a:picLocks noChangeAspect="1"/>
          </p:cNvPicPr>
          <p:nvPr/>
        </p:nvPicPr>
        <p:blipFill>
          <a:blip r:embed="rId8"/>
          <a:stretch>
            <a:fillRect/>
          </a:stretch>
        </p:blipFill>
        <p:spPr>
          <a:xfrm>
            <a:off x="906763" y="3407153"/>
            <a:ext cx="3132202" cy="2171358"/>
          </a:xfrm>
          <a:prstGeom prst="rect">
            <a:avLst/>
          </a:prstGeom>
        </p:spPr>
      </p:pic>
      <p:cxnSp>
        <p:nvCxnSpPr>
          <p:cNvPr id="27" name="Straight Connector 26"/>
          <p:cNvCxnSpPr/>
          <p:nvPr/>
        </p:nvCxnSpPr>
        <p:spPr bwMode="auto">
          <a:xfrm>
            <a:off x="1143242" y="4327891"/>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1614921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Micron/Intel Confidential</a:t>
            </a:r>
            <a:endParaRPr lang="en-US" dirty="0"/>
          </a:p>
        </p:txBody>
      </p:sp>
      <p:sp>
        <p:nvSpPr>
          <p:cNvPr id="4" name="Date Placeholder 3">
            <a:extLst>
              <a:ext uri="{FF2B5EF4-FFF2-40B4-BE49-F238E27FC236}">
                <a16:creationId xmlns:a16="http://schemas.microsoft.com/office/drawing/2014/main" id="{49BE4F13-A583-4E68-90D8-31ED3007BDD0}"/>
              </a:ext>
            </a:extLst>
          </p:cNvPr>
          <p:cNvSpPr>
            <a:spLocks noGrp="1"/>
          </p:cNvSpPr>
          <p:nvPr>
            <p:ph type="dt" sz="half" idx="10"/>
          </p:nvPr>
        </p:nvSpPr>
        <p:spPr/>
        <p:txBody>
          <a:bodyPr/>
          <a:lstStyle/>
          <a:p>
            <a:r>
              <a:rPr lang="en-US"/>
              <a:t>1/31/2018</a:t>
            </a:r>
            <a:endParaRPr lang="en-US" dirty="0"/>
          </a:p>
        </p:txBody>
      </p:sp>
      <p:sp>
        <p:nvSpPr>
          <p:cNvPr id="5" name="Slide Number Placeholder 4">
            <a:extLst>
              <a:ext uri="{FF2B5EF4-FFF2-40B4-BE49-F238E27FC236}">
                <a16:creationId xmlns:a16="http://schemas.microsoft.com/office/drawing/2014/main" id="{39259EA6-40EB-4588-B8FB-FC9256EC31B5}"/>
              </a:ext>
            </a:extLst>
          </p:cNvPr>
          <p:cNvSpPr>
            <a:spLocks noGrp="1"/>
          </p:cNvSpPr>
          <p:nvPr>
            <p:ph type="sldNum" sz="quarter" idx="12"/>
          </p:nvPr>
        </p:nvSpPr>
        <p:spPr/>
        <p:txBody>
          <a:bodyPr/>
          <a:lstStyle/>
          <a:p>
            <a:fld id="{B7E7695C-FCF1-4AA0-9B93-7941FED13DC4}" type="slidenum">
              <a:rPr lang="en-US" smtClean="0"/>
              <a:pPr/>
              <a:t>22</a:t>
            </a:fld>
            <a:endParaRPr lang="en-US" dirty="0"/>
          </a:p>
        </p:txBody>
      </p:sp>
    </p:spTree>
    <p:extLst>
      <p:ext uri="{BB962C8B-B14F-4D97-AF65-F5344CB8AC3E}">
        <p14:creationId xmlns:p14="http://schemas.microsoft.com/office/powerpoint/2010/main" val="2351387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E0B252-56AA-45BC-B838-BB1634FD0DAC}"/>
              </a:ext>
            </a:extLst>
          </p:cNvPr>
          <p:cNvPicPr>
            <a:picLocks noChangeAspect="1"/>
          </p:cNvPicPr>
          <p:nvPr/>
        </p:nvPicPr>
        <p:blipFill>
          <a:blip r:embed="rId2"/>
          <a:stretch>
            <a:fillRect/>
          </a:stretch>
        </p:blipFill>
        <p:spPr>
          <a:xfrm>
            <a:off x="8720456" y="599115"/>
            <a:ext cx="3471544" cy="2819794"/>
          </a:xfrm>
          <a:prstGeom prst="rect">
            <a:avLst/>
          </a:prstGeom>
        </p:spPr>
      </p:pic>
      <p:sp>
        <p:nvSpPr>
          <p:cNvPr id="2" name="Title 1"/>
          <p:cNvSpPr>
            <a:spLocks noGrp="1"/>
          </p:cNvSpPr>
          <p:nvPr>
            <p:ph type="title"/>
          </p:nvPr>
        </p:nvSpPr>
        <p:spPr>
          <a:xfrm>
            <a:off x="90055" y="249096"/>
            <a:ext cx="10515600" cy="628788"/>
          </a:xfrm>
        </p:spPr>
        <p:txBody>
          <a:bodyPr/>
          <a:lstStyle/>
          <a:p>
            <a:r>
              <a:rPr lang="en-US" dirty="0"/>
              <a:t>Summary – TEM PFA Work SD1</a:t>
            </a:r>
          </a:p>
        </p:txBody>
      </p:sp>
      <p:sp>
        <p:nvSpPr>
          <p:cNvPr id="3" name="Footer Placeholder 2"/>
          <p:cNvSpPr>
            <a:spLocks noGrp="1"/>
          </p:cNvSpPr>
          <p:nvPr>
            <p:ph type="ftr" sz="quarter" idx="11"/>
          </p:nvPr>
        </p:nvSpPr>
        <p:spPr>
          <a:xfrm>
            <a:off x="838199" y="6412006"/>
            <a:ext cx="1631869" cy="365125"/>
          </a:xfrm>
        </p:spPr>
        <p:txBody>
          <a:bodyPr/>
          <a:lstStyle/>
          <a:p>
            <a:r>
              <a:rPr lang="en-US" dirty="0"/>
              <a:t>Micron/Intel Confidential</a:t>
            </a:r>
          </a:p>
        </p:txBody>
      </p:sp>
      <p:sp>
        <p:nvSpPr>
          <p:cNvPr id="6" name="Content Placeholder 5"/>
          <p:cNvSpPr>
            <a:spLocks noGrp="1"/>
          </p:cNvSpPr>
          <p:nvPr>
            <p:ph sz="half" idx="1"/>
          </p:nvPr>
        </p:nvSpPr>
        <p:spPr>
          <a:xfrm>
            <a:off x="39100" y="1151016"/>
            <a:ext cx="8681356" cy="5414924"/>
          </a:xfrm>
        </p:spPr>
        <p:txBody>
          <a:bodyPr/>
          <a:lstStyle/>
          <a:p>
            <a:r>
              <a:rPr lang="en-US" sz="1800" dirty="0"/>
              <a:t>TL180206001 – S26 virgin die - SD1 split</a:t>
            </a:r>
          </a:p>
          <a:p>
            <a:pPr lvl="1"/>
            <a:r>
              <a:rPr lang="en-US" sz="1600" dirty="0"/>
              <a:t>WL cut (Y-</a:t>
            </a:r>
            <a:r>
              <a:rPr lang="en-US" sz="1600" dirty="0" err="1"/>
              <a:t>dir</a:t>
            </a:r>
            <a:r>
              <a:rPr lang="en-US" sz="1600" dirty="0"/>
              <a:t>)</a:t>
            </a:r>
          </a:p>
          <a:p>
            <a:pPr lvl="2"/>
            <a:r>
              <a:rPr lang="en-US" sz="1600" dirty="0"/>
              <a:t>Grounded WL/BL</a:t>
            </a:r>
          </a:p>
          <a:p>
            <a:pPr lvl="3"/>
            <a:r>
              <a:rPr lang="en-US" b="1" dirty="0"/>
              <a:t>Little segregation observed. SI ≈ 1</a:t>
            </a:r>
          </a:p>
          <a:p>
            <a:pPr lvl="2"/>
            <a:r>
              <a:rPr lang="en-US" sz="1600" dirty="0"/>
              <a:t>Ungrounded</a:t>
            </a:r>
          </a:p>
          <a:p>
            <a:pPr lvl="3"/>
            <a:r>
              <a:rPr lang="en-US" b="1" dirty="0"/>
              <a:t>Se/As segregation observed – top is Se rich, bottom is As rich. SI &gt; 1</a:t>
            </a:r>
          </a:p>
          <a:p>
            <a:pPr lvl="1"/>
            <a:r>
              <a:rPr lang="en-US" sz="1600" dirty="0"/>
              <a:t>BL cut (X-</a:t>
            </a:r>
            <a:r>
              <a:rPr lang="en-US" sz="1600" dirty="0" err="1"/>
              <a:t>dir</a:t>
            </a:r>
            <a:r>
              <a:rPr lang="en-US" sz="1600" dirty="0"/>
              <a:t>)</a:t>
            </a:r>
          </a:p>
          <a:p>
            <a:pPr lvl="2"/>
            <a:r>
              <a:rPr lang="en-US" sz="1600" dirty="0"/>
              <a:t>Ungrounded</a:t>
            </a:r>
          </a:p>
          <a:p>
            <a:pPr lvl="3"/>
            <a:r>
              <a:rPr lang="en-US" b="1" dirty="0"/>
              <a:t>Se/As segregation observed – top is As rich, bottom is Se rich.  SI &lt; 1</a:t>
            </a:r>
          </a:p>
          <a:p>
            <a:r>
              <a:rPr lang="en-US" sz="1800" dirty="0"/>
              <a:t>TL180108002 – S26 probed die - SD1 split</a:t>
            </a:r>
          </a:p>
          <a:p>
            <a:pPr lvl="1"/>
            <a:r>
              <a:rPr lang="en-US" sz="1600" dirty="0"/>
              <a:t>WL cut (Y-</a:t>
            </a:r>
            <a:r>
              <a:rPr lang="en-US" sz="1600" dirty="0" err="1"/>
              <a:t>dir</a:t>
            </a:r>
            <a:r>
              <a:rPr lang="en-US" sz="1600" dirty="0"/>
              <a:t>) - Grounded WL/BL. “Positive” programming</a:t>
            </a:r>
          </a:p>
          <a:p>
            <a:pPr lvl="1"/>
            <a:r>
              <a:rPr lang="en-US" sz="1600" b="1" dirty="0"/>
              <a:t>Se/As segregation observed – top is Se rich, bottom is As rich. SI &gt; 1</a:t>
            </a:r>
          </a:p>
          <a:p>
            <a:endParaRPr lang="en-US" sz="2000"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2/14/2018</a:t>
            </a:r>
            <a:endParaRPr lang="en-US" dirty="0"/>
          </a:p>
        </p:txBody>
      </p:sp>
      <p:sp>
        <p:nvSpPr>
          <p:cNvPr id="4" name="TextBox 3">
            <a:extLst>
              <a:ext uri="{FF2B5EF4-FFF2-40B4-BE49-F238E27FC236}">
                <a16:creationId xmlns:a16="http://schemas.microsoft.com/office/drawing/2014/main" id="{7F7915FD-7413-47FB-9461-BE4D3729C71E}"/>
              </a:ext>
            </a:extLst>
          </p:cNvPr>
          <p:cNvSpPr txBox="1"/>
          <p:nvPr/>
        </p:nvSpPr>
        <p:spPr>
          <a:xfrm>
            <a:off x="9927771" y="2232563"/>
            <a:ext cx="1409028" cy="646331"/>
          </a:xfrm>
          <a:prstGeom prst="rect">
            <a:avLst/>
          </a:prstGeom>
          <a:noFill/>
        </p:spPr>
        <p:txBody>
          <a:bodyPr wrap="square" rtlCol="0">
            <a:spAutoFit/>
          </a:bodyPr>
          <a:lstStyle/>
          <a:p>
            <a:pPr algn="ctr"/>
            <a:r>
              <a:rPr lang="en-US" dirty="0"/>
              <a:t>S26a</a:t>
            </a:r>
          </a:p>
          <a:p>
            <a:pPr algn="ctr"/>
            <a:r>
              <a:rPr lang="en-US" dirty="0"/>
              <a:t>Virgin bits</a:t>
            </a:r>
          </a:p>
        </p:txBody>
      </p:sp>
      <p:pic>
        <p:nvPicPr>
          <p:cNvPr id="10" name="Picture 9">
            <a:extLst>
              <a:ext uri="{FF2B5EF4-FFF2-40B4-BE49-F238E27FC236}">
                <a16:creationId xmlns:a16="http://schemas.microsoft.com/office/drawing/2014/main" id="{F7DEDEA2-91D0-42C2-8751-4F71A6C4AB97}"/>
              </a:ext>
            </a:extLst>
          </p:cNvPr>
          <p:cNvPicPr>
            <a:picLocks noChangeAspect="1"/>
          </p:cNvPicPr>
          <p:nvPr/>
        </p:nvPicPr>
        <p:blipFill>
          <a:blip r:embed="rId3"/>
          <a:stretch>
            <a:fillRect/>
          </a:stretch>
        </p:blipFill>
        <p:spPr>
          <a:xfrm>
            <a:off x="8609610" y="3320422"/>
            <a:ext cx="3618015" cy="3115110"/>
          </a:xfrm>
          <a:prstGeom prst="rect">
            <a:avLst/>
          </a:prstGeom>
        </p:spPr>
      </p:pic>
      <p:sp>
        <p:nvSpPr>
          <p:cNvPr id="12" name="TextBox 11">
            <a:extLst>
              <a:ext uri="{FF2B5EF4-FFF2-40B4-BE49-F238E27FC236}">
                <a16:creationId xmlns:a16="http://schemas.microsoft.com/office/drawing/2014/main" id="{692CE837-AC52-46DF-A678-2AFA0B9B795B}"/>
              </a:ext>
            </a:extLst>
          </p:cNvPr>
          <p:cNvSpPr txBox="1"/>
          <p:nvPr/>
        </p:nvSpPr>
        <p:spPr>
          <a:xfrm>
            <a:off x="10323615" y="3697678"/>
            <a:ext cx="1712026" cy="646331"/>
          </a:xfrm>
          <a:prstGeom prst="rect">
            <a:avLst/>
          </a:prstGeom>
          <a:noFill/>
        </p:spPr>
        <p:txBody>
          <a:bodyPr wrap="square" rtlCol="0">
            <a:spAutoFit/>
          </a:bodyPr>
          <a:lstStyle/>
          <a:p>
            <a:pPr algn="ctr"/>
            <a:r>
              <a:rPr lang="en-US" dirty="0"/>
              <a:t>S26a</a:t>
            </a:r>
          </a:p>
          <a:p>
            <a:pPr algn="ctr"/>
            <a:r>
              <a:rPr lang="en-US" dirty="0" err="1"/>
              <a:t>Pos</a:t>
            </a:r>
            <a:r>
              <a:rPr lang="en-US" dirty="0"/>
              <a:t>/Virgin bits</a:t>
            </a:r>
          </a:p>
        </p:txBody>
      </p:sp>
      <p:sp>
        <p:nvSpPr>
          <p:cNvPr id="11" name="TextBox 10"/>
          <p:cNvSpPr txBox="1"/>
          <p:nvPr/>
        </p:nvSpPr>
        <p:spPr>
          <a:xfrm>
            <a:off x="246593" y="5099344"/>
            <a:ext cx="8228104" cy="646331"/>
          </a:xfrm>
          <a:prstGeom prst="rect">
            <a:avLst/>
          </a:prstGeom>
          <a:noFill/>
        </p:spPr>
        <p:txBody>
          <a:bodyPr wrap="square" rtlCol="0">
            <a:spAutoFit/>
          </a:bodyPr>
          <a:lstStyle/>
          <a:p>
            <a:r>
              <a:rPr lang="en-US" b="1" dirty="0">
                <a:solidFill>
                  <a:srgbClr val="000000"/>
                </a:solidFill>
              </a:rPr>
              <a:t>Consistent with selenium tendency to enrich (by migration) toward positive electrode, either if poled by program or by ungrounding charging </a:t>
            </a:r>
          </a:p>
        </p:txBody>
      </p:sp>
    </p:spTree>
    <p:extLst>
      <p:ext uri="{BB962C8B-B14F-4D97-AF65-F5344CB8AC3E}">
        <p14:creationId xmlns:p14="http://schemas.microsoft.com/office/powerpoint/2010/main" val="2419285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6FDAC5-006E-48C3-BFDC-396E691A90E6}"/>
              </a:ext>
            </a:extLst>
          </p:cNvPr>
          <p:cNvGrpSpPr/>
          <p:nvPr/>
        </p:nvGrpSpPr>
        <p:grpSpPr>
          <a:xfrm>
            <a:off x="8000415" y="3491344"/>
            <a:ext cx="4191585" cy="3004505"/>
            <a:chOff x="7802207" y="3137661"/>
            <a:chExt cx="4191585" cy="3115110"/>
          </a:xfrm>
        </p:grpSpPr>
        <p:pic>
          <p:nvPicPr>
            <p:cNvPr id="12" name="Picture 11">
              <a:extLst>
                <a:ext uri="{FF2B5EF4-FFF2-40B4-BE49-F238E27FC236}">
                  <a16:creationId xmlns:a16="http://schemas.microsoft.com/office/drawing/2014/main" id="{E876CB25-032C-4B3C-8428-98EFC9A3B47A}"/>
                </a:ext>
              </a:extLst>
            </p:cNvPr>
            <p:cNvPicPr>
              <a:picLocks noChangeAspect="1"/>
            </p:cNvPicPr>
            <p:nvPr/>
          </p:nvPicPr>
          <p:blipFill>
            <a:blip r:embed="rId2"/>
            <a:stretch>
              <a:fillRect/>
            </a:stretch>
          </p:blipFill>
          <p:spPr>
            <a:xfrm>
              <a:off x="7802207" y="3137661"/>
              <a:ext cx="4191585" cy="3115110"/>
            </a:xfrm>
            <a:prstGeom prst="rect">
              <a:avLst/>
            </a:prstGeom>
          </p:spPr>
        </p:pic>
        <p:sp>
          <p:nvSpPr>
            <p:cNvPr id="13" name="TextBox 12">
              <a:extLst>
                <a:ext uri="{FF2B5EF4-FFF2-40B4-BE49-F238E27FC236}">
                  <a16:creationId xmlns:a16="http://schemas.microsoft.com/office/drawing/2014/main" id="{208D11C3-B82F-4721-A347-BA015D2FA7A0}"/>
                </a:ext>
              </a:extLst>
            </p:cNvPr>
            <p:cNvSpPr txBox="1"/>
            <p:nvPr/>
          </p:nvSpPr>
          <p:spPr>
            <a:xfrm>
              <a:off x="9742036" y="4922262"/>
              <a:ext cx="1133708" cy="369332"/>
            </a:xfrm>
            <a:prstGeom prst="rect">
              <a:avLst/>
            </a:prstGeom>
            <a:noFill/>
          </p:spPr>
          <p:txBody>
            <a:bodyPr wrap="none" rtlCol="0">
              <a:spAutoFit/>
            </a:bodyPr>
            <a:lstStyle/>
            <a:p>
              <a:r>
                <a:rPr lang="en-US" dirty="0"/>
                <a:t>PFA1357</a:t>
              </a:r>
            </a:p>
          </p:txBody>
        </p:sp>
      </p:grpSp>
      <p:sp>
        <p:nvSpPr>
          <p:cNvPr id="2" name="Title 1"/>
          <p:cNvSpPr>
            <a:spLocks noGrp="1"/>
          </p:cNvSpPr>
          <p:nvPr>
            <p:ph type="title"/>
          </p:nvPr>
        </p:nvSpPr>
        <p:spPr>
          <a:xfrm>
            <a:off x="90055" y="130343"/>
            <a:ext cx="10515600" cy="628788"/>
          </a:xfrm>
        </p:spPr>
        <p:txBody>
          <a:bodyPr/>
          <a:lstStyle/>
          <a:p>
            <a:r>
              <a:rPr lang="en-US" dirty="0"/>
              <a:t>Summary – TEM PFA Work SD1 (2)</a:t>
            </a:r>
          </a:p>
        </p:txBody>
      </p:sp>
      <p:sp>
        <p:nvSpPr>
          <p:cNvPr id="3" name="Footer Placeholder 2"/>
          <p:cNvSpPr>
            <a:spLocks noGrp="1"/>
          </p:cNvSpPr>
          <p:nvPr>
            <p:ph type="ftr" sz="quarter" idx="11"/>
          </p:nvPr>
        </p:nvSpPr>
        <p:spPr>
          <a:xfrm>
            <a:off x="838199" y="6412006"/>
            <a:ext cx="1631869" cy="365125"/>
          </a:xfrm>
        </p:spPr>
        <p:txBody>
          <a:bodyPr/>
          <a:lstStyle/>
          <a:p>
            <a:r>
              <a:rPr lang="en-US" dirty="0"/>
              <a:t>Micron/Intel Confidential</a:t>
            </a:r>
          </a:p>
        </p:txBody>
      </p:sp>
      <p:sp>
        <p:nvSpPr>
          <p:cNvPr id="6" name="Content Placeholder 5"/>
          <p:cNvSpPr>
            <a:spLocks noGrp="1"/>
          </p:cNvSpPr>
          <p:nvPr>
            <p:ph sz="half" idx="1"/>
          </p:nvPr>
        </p:nvSpPr>
        <p:spPr>
          <a:xfrm>
            <a:off x="90055" y="628066"/>
            <a:ext cx="8182098" cy="5414924"/>
          </a:xfrm>
        </p:spPr>
        <p:txBody>
          <a:bodyPr/>
          <a:lstStyle/>
          <a:p>
            <a:pPr lvl="3"/>
            <a:endParaRPr lang="en-US" sz="1400" dirty="0"/>
          </a:p>
          <a:p>
            <a:r>
              <a:rPr lang="en-US" sz="1800" dirty="0"/>
              <a:t>TL1721222001 SR71b with bit placement - SD1 split</a:t>
            </a:r>
          </a:p>
          <a:p>
            <a:pPr lvl="1"/>
            <a:r>
              <a:rPr lang="en-US" sz="1600" dirty="0"/>
              <a:t>WL cut (WL14). No grounding</a:t>
            </a:r>
          </a:p>
          <a:p>
            <a:pPr lvl="1"/>
            <a:r>
              <a:rPr lang="en-US" sz="1600" b="1" dirty="0"/>
              <a:t>Strong Se/As segregation trending</a:t>
            </a:r>
          </a:p>
          <a:p>
            <a:pPr lvl="2"/>
            <a:r>
              <a:rPr lang="en-US" sz="1600" b="1" dirty="0"/>
              <a:t>Even/odd bit placement is opposite</a:t>
            </a:r>
          </a:p>
          <a:p>
            <a:pPr lvl="2"/>
            <a:r>
              <a:rPr lang="en-US" sz="1600" b="1" dirty="0"/>
              <a:t>SI: “even bits” &gt; virgin bits &gt; “odd bits” observed – top is Se rich, bottom is As rich.  SI &gt; 1</a:t>
            </a:r>
          </a:p>
          <a:p>
            <a:pPr lvl="2"/>
            <a:r>
              <a:rPr lang="en-US" sz="1600" dirty="0"/>
              <a:t>Thickness changes not prominent</a:t>
            </a:r>
          </a:p>
          <a:p>
            <a:r>
              <a:rPr lang="en-US" sz="1800" dirty="0"/>
              <a:t>PFA 1357– SR71b SD1 split</a:t>
            </a:r>
          </a:p>
          <a:p>
            <a:pPr lvl="1"/>
            <a:r>
              <a:rPr lang="en-US" sz="1600" dirty="0"/>
              <a:t>BL cut (X-</a:t>
            </a:r>
            <a:r>
              <a:rPr lang="en-US" sz="1600" dirty="0" err="1"/>
              <a:t>dir</a:t>
            </a:r>
            <a:r>
              <a:rPr lang="en-US" sz="1600" dirty="0"/>
              <a:t>)</a:t>
            </a:r>
          </a:p>
          <a:p>
            <a:pPr lvl="2"/>
            <a:r>
              <a:rPr lang="en-US" sz="1600" dirty="0"/>
              <a:t>Ungrounded</a:t>
            </a:r>
          </a:p>
          <a:p>
            <a:pPr lvl="3"/>
            <a:r>
              <a:rPr lang="en-US" b="1" dirty="0"/>
              <a:t>Se/As segregation observed – top is As rich, bottom is Se rich</a:t>
            </a:r>
          </a:p>
          <a:p>
            <a:pPr lvl="2"/>
            <a:r>
              <a:rPr lang="en-US" sz="1600" b="1" dirty="0"/>
              <a:t>Se/As segregation trending</a:t>
            </a:r>
          </a:p>
          <a:p>
            <a:pPr lvl="3"/>
            <a:r>
              <a:rPr lang="en-US" b="1" dirty="0"/>
              <a:t>“odd bits”&gt; virgin bits &gt;”odd bits” – top is Se rich, bottom is As rich</a:t>
            </a:r>
          </a:p>
          <a:p>
            <a:pPr lvl="3"/>
            <a:r>
              <a:rPr lang="en-US" dirty="0"/>
              <a:t>Thickness changes not prominent</a:t>
            </a:r>
          </a:p>
          <a:p>
            <a:pPr lvl="1"/>
            <a:r>
              <a:rPr lang="en-US" b="1" dirty="0"/>
              <a:t>PFA 1357/TL180206001 ungrounded BL cut are consistent</a:t>
            </a:r>
          </a:p>
          <a:p>
            <a:pPr lvl="1"/>
            <a:r>
              <a:rPr lang="en-US" b="1" dirty="0"/>
              <a:t>Prog assignment to be confirmed </a:t>
            </a:r>
          </a:p>
          <a:p>
            <a:pPr lvl="1"/>
            <a:endParaRPr lang="en-US" dirty="0"/>
          </a:p>
          <a:p>
            <a:endParaRPr lang="en-US" sz="2000"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2/14/2018</a:t>
            </a:r>
          </a:p>
        </p:txBody>
      </p:sp>
      <p:grpSp>
        <p:nvGrpSpPr>
          <p:cNvPr id="8" name="Group 7">
            <a:extLst>
              <a:ext uri="{FF2B5EF4-FFF2-40B4-BE49-F238E27FC236}">
                <a16:creationId xmlns:a16="http://schemas.microsoft.com/office/drawing/2014/main" id="{002D5C34-56AF-4339-BE4C-E6528F164866}"/>
              </a:ext>
            </a:extLst>
          </p:cNvPr>
          <p:cNvGrpSpPr/>
          <p:nvPr/>
        </p:nvGrpSpPr>
        <p:grpSpPr>
          <a:xfrm>
            <a:off x="8067099" y="617080"/>
            <a:ext cx="4124901" cy="2972215"/>
            <a:chOff x="7761537" y="165446"/>
            <a:chExt cx="4124901" cy="2972215"/>
          </a:xfrm>
        </p:grpSpPr>
        <p:pic>
          <p:nvPicPr>
            <p:cNvPr id="9" name="Picture 8">
              <a:extLst>
                <a:ext uri="{FF2B5EF4-FFF2-40B4-BE49-F238E27FC236}">
                  <a16:creationId xmlns:a16="http://schemas.microsoft.com/office/drawing/2014/main" id="{522482FA-97FA-4FDE-8380-5D9FC6BB48B4}"/>
                </a:ext>
              </a:extLst>
            </p:cNvPr>
            <p:cNvPicPr>
              <a:picLocks noChangeAspect="1"/>
            </p:cNvPicPr>
            <p:nvPr/>
          </p:nvPicPr>
          <p:blipFill>
            <a:blip r:embed="rId3"/>
            <a:stretch>
              <a:fillRect/>
            </a:stretch>
          </p:blipFill>
          <p:spPr>
            <a:xfrm>
              <a:off x="7761537" y="165446"/>
              <a:ext cx="4124901" cy="2972215"/>
            </a:xfrm>
            <a:prstGeom prst="rect">
              <a:avLst/>
            </a:prstGeom>
          </p:spPr>
        </p:pic>
        <p:sp>
          <p:nvSpPr>
            <p:cNvPr id="10" name="TextBox 9">
              <a:extLst>
                <a:ext uri="{FF2B5EF4-FFF2-40B4-BE49-F238E27FC236}">
                  <a16:creationId xmlns:a16="http://schemas.microsoft.com/office/drawing/2014/main" id="{7D25561F-3A72-4416-8089-080687393FD1}"/>
                </a:ext>
              </a:extLst>
            </p:cNvPr>
            <p:cNvSpPr txBox="1"/>
            <p:nvPr/>
          </p:nvSpPr>
          <p:spPr>
            <a:xfrm>
              <a:off x="9620116" y="624582"/>
              <a:ext cx="1608133" cy="369332"/>
            </a:xfrm>
            <a:prstGeom prst="rect">
              <a:avLst/>
            </a:prstGeom>
            <a:noFill/>
          </p:spPr>
          <p:txBody>
            <a:bodyPr wrap="none" rtlCol="0">
              <a:spAutoFit/>
            </a:bodyPr>
            <a:lstStyle/>
            <a:p>
              <a:r>
                <a:rPr lang="en-US" dirty="0"/>
                <a:t>TL172122001</a:t>
              </a:r>
            </a:p>
          </p:txBody>
        </p:sp>
      </p:grpSp>
    </p:spTree>
    <p:extLst>
      <p:ext uri="{BB962C8B-B14F-4D97-AF65-F5344CB8AC3E}">
        <p14:creationId xmlns:p14="http://schemas.microsoft.com/office/powerpoint/2010/main" val="2473723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t>Micron/Intel Confidential</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95210343"/>
              </p:ext>
            </p:extLst>
          </p:nvPr>
        </p:nvGraphicFramePr>
        <p:xfrm>
          <a:off x="424299" y="787409"/>
          <a:ext cx="9086263" cy="4937760"/>
        </p:xfrm>
        <a:graphic>
          <a:graphicData uri="http://schemas.openxmlformats.org/drawingml/2006/table">
            <a:tbl>
              <a:tblPr firstRow="1" bandRow="1">
                <a:tableStyleId>{5C22544A-7EE6-4342-B048-85BDC9FD1C3A}</a:tableStyleId>
              </a:tblPr>
              <a:tblGrid>
                <a:gridCol w="1340951">
                  <a:extLst>
                    <a:ext uri="{9D8B030D-6E8A-4147-A177-3AD203B41FA5}">
                      <a16:colId xmlns:a16="http://schemas.microsoft.com/office/drawing/2014/main" val="790873093"/>
                    </a:ext>
                  </a:extLst>
                </a:gridCol>
                <a:gridCol w="755179">
                  <a:extLst>
                    <a:ext uri="{9D8B030D-6E8A-4147-A177-3AD203B41FA5}">
                      <a16:colId xmlns:a16="http://schemas.microsoft.com/office/drawing/2014/main" val="2549018448"/>
                    </a:ext>
                  </a:extLst>
                </a:gridCol>
                <a:gridCol w="1514793">
                  <a:extLst>
                    <a:ext uri="{9D8B030D-6E8A-4147-A177-3AD203B41FA5}">
                      <a16:colId xmlns:a16="http://schemas.microsoft.com/office/drawing/2014/main" val="575849756"/>
                    </a:ext>
                  </a:extLst>
                </a:gridCol>
                <a:gridCol w="726304">
                  <a:extLst>
                    <a:ext uri="{9D8B030D-6E8A-4147-A177-3AD203B41FA5}">
                      <a16:colId xmlns:a16="http://schemas.microsoft.com/office/drawing/2014/main" val="1029572765"/>
                    </a:ext>
                  </a:extLst>
                </a:gridCol>
                <a:gridCol w="620287">
                  <a:extLst>
                    <a:ext uri="{9D8B030D-6E8A-4147-A177-3AD203B41FA5}">
                      <a16:colId xmlns:a16="http://schemas.microsoft.com/office/drawing/2014/main" val="1532856542"/>
                    </a:ext>
                  </a:extLst>
                </a:gridCol>
                <a:gridCol w="823931">
                  <a:extLst>
                    <a:ext uri="{9D8B030D-6E8A-4147-A177-3AD203B41FA5}">
                      <a16:colId xmlns:a16="http://schemas.microsoft.com/office/drawing/2014/main" val="3526040287"/>
                    </a:ext>
                  </a:extLst>
                </a:gridCol>
                <a:gridCol w="1265555">
                  <a:extLst>
                    <a:ext uri="{9D8B030D-6E8A-4147-A177-3AD203B41FA5}">
                      <a16:colId xmlns:a16="http://schemas.microsoft.com/office/drawing/2014/main" val="287492696"/>
                    </a:ext>
                  </a:extLst>
                </a:gridCol>
                <a:gridCol w="793191">
                  <a:extLst>
                    <a:ext uri="{9D8B030D-6E8A-4147-A177-3AD203B41FA5}">
                      <a16:colId xmlns:a16="http://schemas.microsoft.com/office/drawing/2014/main" val="1074120896"/>
                    </a:ext>
                  </a:extLst>
                </a:gridCol>
                <a:gridCol w="1246072">
                  <a:extLst>
                    <a:ext uri="{9D8B030D-6E8A-4147-A177-3AD203B41FA5}">
                      <a16:colId xmlns:a16="http://schemas.microsoft.com/office/drawing/2014/main" val="1248609379"/>
                    </a:ext>
                  </a:extLst>
                </a:gridCol>
              </a:tblGrid>
              <a:tr h="457565">
                <a:tc>
                  <a:txBody>
                    <a:bodyPr/>
                    <a:lstStyle/>
                    <a:p>
                      <a:r>
                        <a:rPr lang="en-US" sz="1400" dirty="0"/>
                        <a:t>Job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device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Lot/</a:t>
                      </a:r>
                      <a:r>
                        <a:rPr lang="en-US" sz="1400" dirty="0" err="1"/>
                        <a:t>wf</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GND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err="1"/>
                        <a:t>Cut_dir</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Se</a:t>
                      </a:r>
                      <a:r>
                        <a:rPr lang="en-US" sz="1400" baseline="0" dirty="0"/>
                        <a:t> rich</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Se/As </a:t>
                      </a:r>
                    </a:p>
                    <a:p>
                      <a:pPr algn="ctr"/>
                      <a:r>
                        <a:rPr lang="en-US" sz="1400" dirty="0"/>
                        <a:t>(top/bottom)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2678773"/>
                  </a:ext>
                </a:extLst>
              </a:tr>
              <a:tr h="269156">
                <a:tc rowSpan="6">
                  <a:txBody>
                    <a:bodyPr/>
                    <a:lstStyle/>
                    <a:p>
                      <a:r>
                        <a:rPr lang="en-US" sz="1400" dirty="0"/>
                        <a:t>Pfa-1357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t>SR71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0024732/wf16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solidFill>
                            <a:schemeClr val="bg1"/>
                          </a:solidFill>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rowSpan="3">
                  <a:txBody>
                    <a:bodyPr/>
                    <a:lstStyle/>
                    <a:p>
                      <a:r>
                        <a:rPr lang="en-US" sz="1400" dirty="0">
                          <a:solidFill>
                            <a:schemeClr val="bg1"/>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t>Prog2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400" dirty="0">
                          <a:solidFill>
                            <a:schemeClr val="bg1"/>
                          </a:solidFill>
                        </a:rPr>
                        <a:t>Bottom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dirty="0"/>
                        <a:t>0.75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7139807"/>
                  </a:ext>
                </a:extLst>
              </a:tr>
              <a:tr h="269156">
                <a:tc vMerge="1">
                  <a:txBody>
                    <a:bodyPr/>
                    <a:lstStyle/>
                    <a:p>
                      <a:endParaRPr lang="en-US"/>
                    </a:p>
                  </a:txBody>
                  <a:tcP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lnT w="12700" cap="flat" cmpd="sng" algn="ctr">
                      <a:solidFill>
                        <a:schemeClr val="tx1"/>
                      </a:solidFill>
                      <a:prstDash val="solid"/>
                      <a:round/>
                      <a:headEnd type="none" w="med" len="med"/>
                      <a:tailEnd type="none" w="med" len="med"/>
                    </a:lnT>
                    <a:solidFill>
                      <a:schemeClr val="bg2">
                        <a:lumMod val="75000"/>
                      </a:schemeClr>
                    </a:solidFill>
                  </a:tcPr>
                </a:tc>
                <a:tc vMerge="1">
                  <a:txBody>
                    <a:bodyPr/>
                    <a:lstStyle/>
                    <a:p>
                      <a:endParaRPr lang="en-US" sz="1600" dirty="0"/>
                    </a:p>
                  </a:txBody>
                  <a:tcPr>
                    <a:solidFill>
                      <a:srgbClr val="FF0000"/>
                    </a:solidFill>
                  </a:tcPr>
                </a:tc>
                <a:tc vMerge="1">
                  <a:txBody>
                    <a:bodyPr/>
                    <a:lstStyle/>
                    <a:p>
                      <a:endParaRPr lang="en-US" sz="1600" dirty="0"/>
                    </a:p>
                  </a:txBody>
                  <a:tcPr>
                    <a:solidFill>
                      <a:srgbClr val="FF0000"/>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solidFill>
                            <a:schemeClr val="bg1"/>
                          </a:solidFill>
                        </a:rPr>
                        <a:t>Bottom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dirty="0"/>
                        <a:t>0.95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8590099"/>
                  </a:ext>
                </a:extLst>
              </a:tr>
              <a:tr h="269156">
                <a:tc vMerge="1">
                  <a:txBody>
                    <a:bodyPr/>
                    <a:lstStyle/>
                    <a:p>
                      <a:endParaRPr lang="en-US"/>
                    </a:p>
                  </a:txBody>
                  <a:tcP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endParaRPr lang="en-US" sz="1600" dirty="0"/>
                    </a:p>
                  </a:txBody>
                  <a:tcPr>
                    <a:solidFill>
                      <a:srgbClr val="FF0000"/>
                    </a:solidFill>
                  </a:tcPr>
                </a:tc>
                <a:tc vMerge="1">
                  <a:txBody>
                    <a:bodyPr/>
                    <a:lstStyle/>
                    <a:p>
                      <a:endParaRPr lang="en-US" sz="1600" dirty="0"/>
                    </a:p>
                  </a:txBody>
                  <a:tcPr>
                    <a:solidFill>
                      <a:srgbClr val="FF0000"/>
                    </a:solidFill>
                  </a:tcPr>
                </a:tc>
                <a:tc>
                  <a:txBody>
                    <a:bodyPr/>
                    <a:lstStyle/>
                    <a:p>
                      <a:r>
                        <a:rPr lang="en-US" sz="1400" dirty="0"/>
                        <a:t>Prog1</a:t>
                      </a:r>
                      <a:r>
                        <a:rPr lang="en-US" sz="1400" baseline="0" dirty="0"/>
                        <a:t>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456237"/>
                  </a:ext>
                </a:extLst>
              </a:tr>
              <a:tr h="269156">
                <a:tc vMerge="1">
                  <a:txBody>
                    <a:bodyPr/>
                    <a:lstStyle/>
                    <a:p>
                      <a:endParaRPr lang="en-US" dirty="0"/>
                    </a:p>
                  </a:txBody>
                  <a:tcPr/>
                </a:tc>
                <a:tc rowSpan="3">
                  <a:txBody>
                    <a:bodyPr/>
                    <a:lstStyle/>
                    <a:p>
                      <a:r>
                        <a:rPr lang="en-US" sz="1400" dirty="0"/>
                        <a:t>SR71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0024732/wf16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solidFill>
                            <a:schemeClr val="tx1"/>
                          </a:solidFill>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rowSpan="3">
                  <a:txBody>
                    <a:bodyPr/>
                    <a:lstStyle/>
                    <a:p>
                      <a:r>
                        <a:rPr lang="en-US" sz="1400" dirty="0">
                          <a:solidFill>
                            <a:schemeClr val="tx1"/>
                          </a:solidFill>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Neg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997341"/>
                  </a:ext>
                </a:extLst>
              </a:tr>
              <a:tr h="269156">
                <a:tc vMerge="1">
                  <a:txBody>
                    <a:bodyPr/>
                    <a:lstStyle/>
                    <a:p>
                      <a:endParaRPr lang="en-US" sz="1600" dirty="0"/>
                    </a:p>
                  </a:txBody>
                  <a:tcPr anchor="ct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lnT w="12700" cap="flat" cmpd="sng" algn="ctr">
                      <a:solidFill>
                        <a:schemeClr val="tx1"/>
                      </a:solidFill>
                      <a:prstDash val="solid"/>
                      <a:round/>
                      <a:headEnd type="none" w="med" len="med"/>
                      <a:tailEnd type="none" w="med" len="med"/>
                    </a:lnT>
                    <a:solidFill>
                      <a:schemeClr val="bg2">
                        <a:lumMod val="75000"/>
                      </a:schemeClr>
                    </a:solidFill>
                  </a:tcPr>
                </a:tc>
                <a:tc vMerge="1">
                  <a:txBody>
                    <a:bodyPr/>
                    <a:lstStyle/>
                    <a:p>
                      <a:endParaRPr lang="en-US" sz="1600" dirty="0"/>
                    </a:p>
                  </a:txBody>
                  <a:tcPr>
                    <a:solidFill>
                      <a:schemeClr val="accent4"/>
                    </a:solidFill>
                  </a:tcPr>
                </a:tc>
                <a:tc vMerge="1">
                  <a:txBody>
                    <a:bodyPr/>
                    <a:lstStyle/>
                    <a:p>
                      <a:endParaRPr lang="en-US" sz="1600" dirty="0"/>
                    </a:p>
                  </a:txBody>
                  <a:tcPr>
                    <a:solidFill>
                      <a:schemeClr val="accent4"/>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2587728"/>
                  </a:ext>
                </a:extLst>
              </a:tr>
              <a:tr h="269156">
                <a:tc vMerge="1">
                  <a:txBody>
                    <a:bodyPr/>
                    <a:lstStyle/>
                    <a:p>
                      <a:endParaRPr lang="en-US" sz="1600" dirty="0"/>
                    </a:p>
                  </a:txBody>
                  <a:tcPr anchor="ct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endParaRPr lang="en-US" sz="1600" dirty="0"/>
                    </a:p>
                  </a:txBody>
                  <a:tcPr>
                    <a:solidFill>
                      <a:schemeClr val="accent4"/>
                    </a:solidFill>
                  </a:tcPr>
                </a:tc>
                <a:tc vMerge="1">
                  <a:txBody>
                    <a:bodyPr/>
                    <a:lstStyle/>
                    <a:p>
                      <a:endParaRPr lang="en-US" sz="1600" dirty="0"/>
                    </a:p>
                  </a:txBody>
                  <a:tcPr>
                    <a:solidFill>
                      <a:schemeClr val="accent4"/>
                    </a:solidFill>
                  </a:tcPr>
                </a:tc>
                <a:tc>
                  <a:txBody>
                    <a:bodyPr/>
                    <a:lstStyle/>
                    <a:p>
                      <a:r>
                        <a:rPr lang="en-US" sz="1400" dirty="0" err="1"/>
                        <a:t>Pos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0096340"/>
                  </a:ext>
                </a:extLst>
              </a:tr>
              <a:tr h="269156">
                <a:tc rowSpan="3">
                  <a:txBody>
                    <a:bodyPr/>
                    <a:lstStyle/>
                    <a:p>
                      <a:r>
                        <a:rPr lang="en-US" sz="1400" dirty="0"/>
                        <a:t>TL171222001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t>SR71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0024732/wf16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rowSpan="3">
                  <a:txBody>
                    <a:bodyPr/>
                    <a:lstStyle/>
                    <a:p>
                      <a:r>
                        <a:rPr lang="en-US" sz="1400"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3">
                  <a:txBody>
                    <a:bodyPr/>
                    <a:lstStyle/>
                    <a:p>
                      <a:r>
                        <a:rPr lang="en-US" sz="1400" dirty="0"/>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400" dirty="0"/>
                        <a:t>Neg (odd)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1875462"/>
                  </a:ext>
                </a:extLst>
              </a:tr>
              <a:tr h="269156">
                <a:tc vMerge="1">
                  <a:txBody>
                    <a:bodyPr/>
                    <a:lstStyle/>
                    <a:p>
                      <a:endParaRPr lang="en-US" sz="1600" dirty="0"/>
                    </a:p>
                  </a:txBody>
                  <a:tcP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lnT w="12700" cap="flat" cmpd="sng" algn="ctr">
                      <a:solidFill>
                        <a:schemeClr val="tx1"/>
                      </a:solidFill>
                      <a:prstDash val="solid"/>
                      <a:round/>
                      <a:headEnd type="none" w="med" len="med"/>
                      <a:tailEnd type="none" w="med" len="med"/>
                    </a:lnT>
                    <a:solidFill>
                      <a:schemeClr val="bg2">
                        <a:lumMod val="75000"/>
                      </a:schemeClr>
                    </a:solidFill>
                  </a:tcPr>
                </a:tc>
                <a:tc vMerge="1">
                  <a:txBody>
                    <a:bodyPr/>
                    <a:lstStyle/>
                    <a:p>
                      <a:endParaRPr lang="en-US" sz="1600" dirty="0"/>
                    </a:p>
                  </a:txBody>
                  <a:tcPr>
                    <a:solidFill>
                      <a:srgbClr val="FFFF00"/>
                    </a:solidFill>
                  </a:tcPr>
                </a:tc>
                <a:tc vMerge="1">
                  <a:txBody>
                    <a:bodyPr/>
                    <a:lstStyle/>
                    <a:p>
                      <a:endParaRPr lang="en-US" sz="1600" dirty="0"/>
                    </a:p>
                  </a:txBody>
                  <a:tcPr>
                    <a:solidFill>
                      <a:srgbClr val="FFFF00"/>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079401"/>
                  </a:ext>
                </a:extLst>
              </a:tr>
              <a:tr h="269156">
                <a:tc vMerge="1">
                  <a:txBody>
                    <a:bodyPr/>
                    <a:lstStyle/>
                    <a:p>
                      <a:endParaRPr lang="en-US" sz="1600" dirty="0"/>
                    </a:p>
                  </a:txBody>
                  <a:tcPr/>
                </a:tc>
                <a:tc vMerge="1">
                  <a:txBody>
                    <a:bodyPr/>
                    <a:lstStyle/>
                    <a:p>
                      <a:endParaRPr lang="en-US" sz="1600" dirty="0"/>
                    </a:p>
                  </a:txBody>
                  <a:tcPr>
                    <a:solidFill>
                      <a:srgbClr val="FFC00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solidFill>
                      <a:schemeClr val="bg2">
                        <a:lumMod val="75000"/>
                      </a:schemeClr>
                    </a:solidFill>
                  </a:tcPr>
                </a:tc>
                <a:tc vMerge="1">
                  <a:txBody>
                    <a:bodyPr/>
                    <a:lstStyle/>
                    <a:p>
                      <a:endParaRPr lang="en-US" sz="1600" dirty="0"/>
                    </a:p>
                  </a:txBody>
                  <a:tcPr>
                    <a:solidFill>
                      <a:srgbClr val="FFFF00"/>
                    </a:solidFill>
                  </a:tcPr>
                </a:tc>
                <a:tc vMerge="1">
                  <a:txBody>
                    <a:bodyPr/>
                    <a:lstStyle/>
                    <a:p>
                      <a:endParaRPr lang="en-US" sz="1600" dirty="0"/>
                    </a:p>
                  </a:txBody>
                  <a:tcPr>
                    <a:solidFill>
                      <a:srgbClr val="FFFF00"/>
                    </a:solidFill>
                  </a:tcPr>
                </a:tc>
                <a:tc>
                  <a:txBody>
                    <a:bodyPr/>
                    <a:lstStyle/>
                    <a:p>
                      <a:r>
                        <a:rPr lang="en-US" sz="1400" dirty="0" err="1"/>
                        <a:t>Pos</a:t>
                      </a:r>
                      <a:r>
                        <a:rPr lang="en-US" sz="1400" dirty="0"/>
                        <a:t> (even)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967461"/>
                  </a:ext>
                </a:extLst>
              </a:tr>
              <a:tr h="296071">
                <a:tc>
                  <a:txBody>
                    <a:bodyPr/>
                    <a:lstStyle/>
                    <a:p>
                      <a:r>
                        <a:rPr lang="en-US" sz="1400" dirty="0"/>
                        <a:t>TL180108002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S26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latin typeface="+mn-lt"/>
                        </a:rPr>
                        <a:t>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err="1"/>
                        <a:t>Pos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7167644"/>
                  </a:ext>
                </a:extLst>
              </a:tr>
              <a:tr h="296071">
                <a:tc rowSpan="3">
                  <a:txBody>
                    <a:bodyPr/>
                    <a:lstStyle/>
                    <a:p>
                      <a:r>
                        <a:rPr lang="en-US" sz="1400" dirty="0"/>
                        <a:t>TL180206001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latin typeface="+mn-lt"/>
                        </a:rPr>
                        <a:t>Done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4133475"/>
                  </a:ext>
                </a:extLst>
              </a:tr>
              <a:tr h="29607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latin typeface="+mn-lt"/>
                        </a:rPr>
                        <a:t>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solidFill>
                            <a:schemeClr val="bg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solidFill>
                            <a:schemeClr val="bg1"/>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solidFill>
                            <a:schemeClr val="bg1"/>
                          </a:solidFill>
                        </a:rPr>
                        <a:t>bottom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400" dirty="0"/>
                        <a:t>0.86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4954769"/>
                  </a:ext>
                </a:extLst>
              </a:tr>
              <a:tr h="29607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latin typeface="+mn-lt"/>
                        </a:rPr>
                        <a:t>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400"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400" dirty="0"/>
                        <a:t>Virgin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6EB"/>
                    </a:solidFill>
                  </a:tcPr>
                </a:tc>
                <a:tc>
                  <a:txBody>
                    <a:bodyPr/>
                    <a:lstStyle/>
                    <a:p>
                      <a:r>
                        <a:rPr lang="en-US" sz="1400" dirty="0"/>
                        <a:t>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4863387"/>
                  </a:ext>
                </a:extLst>
              </a:tr>
              <a:tr h="296071">
                <a:tc>
                  <a:txBody>
                    <a:bodyPr/>
                    <a:lstStyle/>
                    <a:p>
                      <a:r>
                        <a:rPr lang="en-US" sz="1400" dirty="0"/>
                        <a:t>Pfa-1385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S26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1C5E8"/>
                    </a:solidFill>
                  </a:tcPr>
                </a:tc>
                <a:tc>
                  <a:txBody>
                    <a:bodyPr/>
                    <a:lstStyle/>
                    <a:p>
                      <a:r>
                        <a:rPr kumimoji="0" lang="en-US" sz="1600" b="0" i="0" u="none" strike="noStrike" kern="1200" cap="none" spc="0" normalizeH="0" baseline="0" noProof="0" dirty="0">
                          <a:ln>
                            <a:noFill/>
                          </a:ln>
                          <a:solidFill>
                            <a:srgbClr val="58595B"/>
                          </a:solidFill>
                          <a:effectLst/>
                          <a:uLnTx/>
                          <a:uFillTx/>
                          <a:latin typeface="+mn-lt"/>
                          <a:ea typeface="+mn-ea"/>
                          <a:cs typeface="+mn-cs"/>
                        </a:rPr>
                        <a:t>0024732/wf2</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endParaRPr lang="en-U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r>
                        <a:rPr lang="en-US" sz="14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1400" dirty="0" err="1"/>
                        <a:t>Pos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277751"/>
                  </a:ext>
                </a:extLst>
              </a:tr>
            </a:tbl>
          </a:graphicData>
        </a:graphic>
      </p:graphicFrame>
      <p:sp>
        <p:nvSpPr>
          <p:cNvPr id="4" name="Rectangle 3"/>
          <p:cNvSpPr/>
          <p:nvPr/>
        </p:nvSpPr>
        <p:spPr>
          <a:xfrm>
            <a:off x="424299" y="123316"/>
            <a:ext cx="5353838" cy="523220"/>
          </a:xfrm>
          <a:prstGeom prst="rect">
            <a:avLst/>
          </a:prstGeom>
        </p:spPr>
        <p:txBody>
          <a:bodyPr wrap="none">
            <a:spAutoFit/>
          </a:bodyPr>
          <a:lstStyle/>
          <a:p>
            <a:r>
              <a:rPr lang="en-US" sz="2800" b="1" dirty="0"/>
              <a:t>PFA  on SD1 – Summary Table</a:t>
            </a:r>
          </a:p>
        </p:txBody>
      </p:sp>
    </p:spTree>
    <p:extLst>
      <p:ext uri="{BB962C8B-B14F-4D97-AF65-F5344CB8AC3E}">
        <p14:creationId xmlns:p14="http://schemas.microsoft.com/office/powerpoint/2010/main" val="14948062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3797924" y="1547924"/>
            <a:ext cx="8342675" cy="4221746"/>
          </a:xfrm>
          <a:prstGeom prst="rect">
            <a:avLst/>
          </a:prstGeom>
        </p:spPr>
      </p:pic>
      <p:grpSp>
        <p:nvGrpSpPr>
          <p:cNvPr id="10" name="Group 9"/>
          <p:cNvGrpSpPr/>
          <p:nvPr/>
        </p:nvGrpSpPr>
        <p:grpSpPr>
          <a:xfrm>
            <a:off x="0" y="1547924"/>
            <a:ext cx="10160944" cy="4221746"/>
            <a:chOff x="0" y="1010654"/>
            <a:chExt cx="10346267" cy="4221746"/>
          </a:xfrm>
        </p:grpSpPr>
        <p:pic>
          <p:nvPicPr>
            <p:cNvPr id="6" name="Picture 5"/>
            <p:cNvPicPr>
              <a:picLocks noChangeAspect="1"/>
            </p:cNvPicPr>
            <p:nvPr/>
          </p:nvPicPr>
          <p:blipFill rotWithShape="1">
            <a:blip r:embed="rId3"/>
            <a:srcRect r="13778"/>
            <a:stretch/>
          </p:blipFill>
          <p:spPr>
            <a:xfrm>
              <a:off x="0" y="1010654"/>
              <a:ext cx="4639733" cy="4221746"/>
            </a:xfrm>
            <a:prstGeom prst="rect">
              <a:avLst/>
            </a:prstGeom>
          </p:spPr>
        </p:pic>
        <p:cxnSp>
          <p:nvCxnSpPr>
            <p:cNvPr id="9" name="Straight Connector 8"/>
            <p:cNvCxnSpPr/>
            <p:nvPr/>
          </p:nvCxnSpPr>
          <p:spPr>
            <a:xfrm flipV="1">
              <a:off x="845713" y="3437467"/>
              <a:ext cx="9500554" cy="0"/>
            </a:xfrm>
            <a:prstGeom prst="line">
              <a:avLst/>
            </a:prstGeom>
            <a:ln>
              <a:solidFill>
                <a:srgbClr val="0077C8"/>
              </a:solidFill>
            </a:ln>
          </p:spPr>
          <p:style>
            <a:lnRef idx="1">
              <a:schemeClr val="accent1"/>
            </a:lnRef>
            <a:fillRef idx="0">
              <a:schemeClr val="accent1"/>
            </a:fillRef>
            <a:effectRef idx="0">
              <a:schemeClr val="accent1"/>
            </a:effectRef>
            <a:fontRef idx="minor">
              <a:schemeClr val="tx1"/>
            </a:fontRef>
          </p:style>
        </p:cxnSp>
      </p:grpSp>
      <p:sp>
        <p:nvSpPr>
          <p:cNvPr id="2" name="Footer Placeholder 1"/>
          <p:cNvSpPr>
            <a:spLocks noGrp="1"/>
          </p:cNvSpPr>
          <p:nvPr>
            <p:ph type="ftr" sz="quarter" idx="3"/>
          </p:nvPr>
        </p:nvSpPr>
        <p:spPr/>
        <p:txBody>
          <a:bodyPr/>
          <a:lstStyle/>
          <a:p>
            <a:r>
              <a:rPr lang="en-US"/>
              <a:t>Micron/Intel Confidential</a:t>
            </a:r>
            <a:endParaRPr lang="en-US" dirty="0"/>
          </a:p>
        </p:txBody>
      </p:sp>
      <p:sp>
        <p:nvSpPr>
          <p:cNvPr id="7" name="TextBox 6"/>
          <p:cNvSpPr txBox="1"/>
          <p:nvPr/>
        </p:nvSpPr>
        <p:spPr>
          <a:xfrm>
            <a:off x="830566" y="1315453"/>
            <a:ext cx="3581013" cy="369332"/>
          </a:xfrm>
          <a:prstGeom prst="rect">
            <a:avLst/>
          </a:prstGeom>
          <a:noFill/>
          <a:ln>
            <a:solidFill>
              <a:srgbClr val="000000"/>
            </a:solidFill>
          </a:ln>
        </p:spPr>
        <p:txBody>
          <a:bodyPr wrap="square" rtlCol="0">
            <a:spAutoFit/>
          </a:bodyPr>
          <a:lstStyle/>
          <a:p>
            <a:pPr algn="ctr"/>
            <a:r>
              <a:rPr lang="en-US" b="1" dirty="0"/>
              <a:t>pfa-1357</a:t>
            </a:r>
          </a:p>
        </p:txBody>
      </p:sp>
      <p:sp>
        <p:nvSpPr>
          <p:cNvPr id="11" name="Rectangle 10">
            <a:extLst>
              <a:ext uri="{FF2B5EF4-FFF2-40B4-BE49-F238E27FC236}">
                <a16:creationId xmlns:a16="http://schemas.microsoft.com/office/drawing/2014/main" id="{5954B04A-8DF1-4B8F-BD82-E657FD2E1E19}"/>
              </a:ext>
            </a:extLst>
          </p:cNvPr>
          <p:cNvSpPr/>
          <p:nvPr/>
        </p:nvSpPr>
        <p:spPr>
          <a:xfrm>
            <a:off x="424299" y="33571"/>
            <a:ext cx="9415270" cy="954107"/>
          </a:xfrm>
          <a:prstGeom prst="rect">
            <a:avLst/>
          </a:prstGeom>
        </p:spPr>
        <p:txBody>
          <a:bodyPr wrap="none">
            <a:spAutoFit/>
          </a:bodyPr>
          <a:lstStyle/>
          <a:p>
            <a:r>
              <a:rPr lang="en-US" sz="2800" b="1" dirty="0"/>
              <a:t>PFA  on SD1 – Summary; Segregation Index Boxplots </a:t>
            </a:r>
          </a:p>
          <a:p>
            <a:r>
              <a:rPr lang="en-US" sz="2800" b="1" dirty="0"/>
              <a:t>SI = (Se/As)</a:t>
            </a:r>
            <a:r>
              <a:rPr lang="en-US" sz="1600" b="1" dirty="0"/>
              <a:t>top</a:t>
            </a:r>
            <a:r>
              <a:rPr lang="en-US" sz="2800" b="1" dirty="0"/>
              <a:t>/ (Se/As)</a:t>
            </a:r>
            <a:r>
              <a:rPr lang="en-US" sz="1600" b="1" dirty="0"/>
              <a:t>bottom</a:t>
            </a:r>
            <a:endParaRPr lang="en-US" sz="2800" b="1" dirty="0"/>
          </a:p>
        </p:txBody>
      </p:sp>
      <p:cxnSp>
        <p:nvCxnSpPr>
          <p:cNvPr id="5" name="Straight Arrow Connector 4"/>
          <p:cNvCxnSpPr/>
          <p:nvPr/>
        </p:nvCxnSpPr>
        <p:spPr>
          <a:xfrm flipV="1">
            <a:off x="5937663" y="3610099"/>
            <a:ext cx="0" cy="3646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55684" y="3974737"/>
            <a:ext cx="0" cy="3122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695210" y="2127421"/>
            <a:ext cx="2639821" cy="1031008"/>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8692552" y="3453971"/>
            <a:ext cx="0" cy="3122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7969261" y="2607299"/>
            <a:ext cx="0" cy="822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956424" y="3422127"/>
            <a:ext cx="2377440" cy="0"/>
          </a:xfrm>
          <a:prstGeom prst="line">
            <a:avLst/>
          </a:prstGeom>
          <a:ln>
            <a:solidFill>
              <a:srgbClr val="0077C8"/>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67401" y="4119043"/>
            <a:ext cx="3749040" cy="0"/>
          </a:xfrm>
          <a:prstGeom prst="line">
            <a:avLst/>
          </a:prstGeom>
          <a:ln>
            <a:solidFill>
              <a:srgbClr val="0077C8"/>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909268" y="4119043"/>
            <a:ext cx="0" cy="3122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708068" y="3825655"/>
            <a:ext cx="0" cy="274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9959440" y="2847400"/>
            <a:ext cx="1978" cy="10972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0556977" y="3169017"/>
            <a:ext cx="0" cy="3122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0556977" y="3700417"/>
            <a:ext cx="0" cy="274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665342" y="3111940"/>
            <a:ext cx="1120820" cy="369332"/>
          </a:xfrm>
          <a:prstGeom prst="rect">
            <a:avLst/>
          </a:prstGeom>
          <a:noFill/>
        </p:spPr>
        <p:txBody>
          <a:bodyPr wrap="none" rtlCol="0">
            <a:spAutoFit/>
          </a:bodyPr>
          <a:lstStyle/>
          <a:p>
            <a:r>
              <a:rPr lang="en-US" dirty="0"/>
              <a:t>negative </a:t>
            </a:r>
          </a:p>
        </p:txBody>
      </p:sp>
      <p:sp>
        <p:nvSpPr>
          <p:cNvPr id="33" name="TextBox 32"/>
          <p:cNvSpPr txBox="1"/>
          <p:nvPr/>
        </p:nvSpPr>
        <p:spPr>
          <a:xfrm>
            <a:off x="10644655" y="3658797"/>
            <a:ext cx="1031051" cy="369332"/>
          </a:xfrm>
          <a:prstGeom prst="rect">
            <a:avLst/>
          </a:prstGeom>
          <a:noFill/>
        </p:spPr>
        <p:txBody>
          <a:bodyPr wrap="none" rtlCol="0">
            <a:spAutoFit/>
          </a:bodyPr>
          <a:lstStyle/>
          <a:p>
            <a:r>
              <a:rPr lang="en-US" dirty="0"/>
              <a:t>positive </a:t>
            </a:r>
          </a:p>
        </p:txBody>
      </p:sp>
      <p:sp>
        <p:nvSpPr>
          <p:cNvPr id="34" name="TextBox 33"/>
          <p:cNvSpPr txBox="1"/>
          <p:nvPr/>
        </p:nvSpPr>
        <p:spPr>
          <a:xfrm>
            <a:off x="92213" y="5883114"/>
            <a:ext cx="12099787" cy="338554"/>
          </a:xfrm>
          <a:prstGeom prst="rect">
            <a:avLst/>
          </a:prstGeom>
          <a:noFill/>
        </p:spPr>
        <p:txBody>
          <a:bodyPr wrap="none" rtlCol="0">
            <a:spAutoFit/>
          </a:bodyPr>
          <a:lstStyle/>
          <a:p>
            <a:r>
              <a:rPr lang="en-US" sz="1600" b="1" dirty="0">
                <a:solidFill>
                  <a:srgbClr val="FF0000"/>
                </a:solidFill>
              </a:rPr>
              <a:t>Selenium tends to enrich (by migration) toward positive electrode, either if poled by program or by ungrounding charging </a:t>
            </a:r>
          </a:p>
        </p:txBody>
      </p:sp>
    </p:spTree>
    <p:extLst>
      <p:ext uri="{BB962C8B-B14F-4D97-AF65-F5344CB8AC3E}">
        <p14:creationId xmlns:p14="http://schemas.microsoft.com/office/powerpoint/2010/main" val="274105824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a:t>2/14/2018</a:t>
            </a:r>
            <a:endParaRPr dirty="0"/>
          </a:p>
        </p:txBody>
      </p:sp>
      <p:sp>
        <p:nvSpPr>
          <p:cNvPr id="6" name="Footer Placeholder 5"/>
          <p:cNvSpPr>
            <a:spLocks noGrp="1"/>
          </p:cNvSpPr>
          <p:nvPr>
            <p:ph type="ftr" sz="quarter" idx="12"/>
          </p:nvPr>
        </p:nvSpPr>
        <p:spPr>
          <a:xfrm>
            <a:off x="1330036" y="6363151"/>
            <a:ext cx="3304194" cy="228600"/>
          </a:xfrm>
        </p:spPr>
        <p:txBody>
          <a:bodyPr/>
          <a:lstStyle/>
          <a:p>
            <a:r>
              <a:rPr lang="en-US" dirty="0"/>
              <a:t>Micron/Intel Confidential</a:t>
            </a:r>
          </a:p>
        </p:txBody>
      </p:sp>
      <p:sp>
        <p:nvSpPr>
          <p:cNvPr id="7" name="Text Placeholder 6"/>
          <p:cNvSpPr>
            <a:spLocks noGrp="1"/>
          </p:cNvSpPr>
          <p:nvPr>
            <p:ph type="body" sz="quarter" idx="14"/>
          </p:nvPr>
        </p:nvSpPr>
        <p:spPr/>
        <p:txBody>
          <a:bodyPr/>
          <a:lstStyle/>
          <a:p>
            <a:endParaRPr lang="en-US"/>
          </a:p>
        </p:txBody>
      </p:sp>
      <p:sp>
        <p:nvSpPr>
          <p:cNvPr id="8" name="Rectangle 7"/>
          <p:cNvSpPr/>
          <p:nvPr/>
        </p:nvSpPr>
        <p:spPr>
          <a:xfrm>
            <a:off x="7949879" y="835889"/>
            <a:ext cx="1910862" cy="646331"/>
          </a:xfrm>
          <a:prstGeom prst="rect">
            <a:avLst/>
          </a:prstGeom>
        </p:spPr>
        <p:txBody>
          <a:bodyPr wrap="square">
            <a:spAutoFit/>
          </a:bodyPr>
          <a:lstStyle/>
          <a:p>
            <a:r>
              <a:rPr lang="en-US" dirty="0">
                <a:hlinkClick r:id="rId2"/>
              </a:rPr>
              <a:t>PFA-396 (SD1)</a:t>
            </a:r>
            <a:endParaRPr lang="en-US" dirty="0"/>
          </a:p>
          <a:p>
            <a:endParaRPr lang="en-US" dirty="0"/>
          </a:p>
        </p:txBody>
      </p:sp>
      <p:sp>
        <p:nvSpPr>
          <p:cNvPr id="11" name="TextBox 10"/>
          <p:cNvSpPr txBox="1"/>
          <p:nvPr/>
        </p:nvSpPr>
        <p:spPr>
          <a:xfrm>
            <a:off x="7949878" y="1550059"/>
            <a:ext cx="3845881" cy="923330"/>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SD1:</a:t>
            </a:r>
          </a:p>
          <a:p>
            <a:r>
              <a:rPr lang="en-US" dirty="0">
                <a:latin typeface="Segoe UI" panose="020B0502040204020203" pitchFamily="34" charset="0"/>
                <a:cs typeface="Segoe UI" panose="020B0502040204020203" pitchFamily="34" charset="0"/>
              </a:rPr>
              <a:t>Stronger As/Se segregation </a:t>
            </a:r>
          </a:p>
          <a:p>
            <a:r>
              <a:rPr lang="en-US" dirty="0">
                <a:latin typeface="Segoe UI" panose="020B0502040204020203" pitchFamily="34" charset="0"/>
                <a:cs typeface="Segoe UI" panose="020B0502040204020203" pitchFamily="34" charset="0"/>
              </a:rPr>
              <a:t>for SET vs RESET (</a:t>
            </a:r>
            <a:r>
              <a:rPr lang="en-US" b="1" dirty="0">
                <a:latin typeface="Segoe UI" panose="020B0502040204020203" pitchFamily="34" charset="0"/>
                <a:cs typeface="Segoe UI" panose="020B0502040204020203" pitchFamily="34" charset="0"/>
              </a:rPr>
              <a:t>time dominating</a:t>
            </a:r>
            <a:r>
              <a:rPr lang="en-US" dirty="0">
                <a:latin typeface="Segoe UI" panose="020B0502040204020203" pitchFamily="34" charset="0"/>
                <a:cs typeface="Segoe UI" panose="020B0502040204020203" pitchFamily="34" charset="0"/>
              </a:rPr>
              <a:t>)</a:t>
            </a:r>
          </a:p>
        </p:txBody>
      </p:sp>
      <p:grpSp>
        <p:nvGrpSpPr>
          <p:cNvPr id="22" name="Group 21"/>
          <p:cNvGrpSpPr/>
          <p:nvPr/>
        </p:nvGrpSpPr>
        <p:grpSpPr>
          <a:xfrm>
            <a:off x="200901" y="725584"/>
            <a:ext cx="6798311" cy="4729773"/>
            <a:chOff x="265429" y="429431"/>
            <a:chExt cx="8753475" cy="5689304"/>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29" y="429431"/>
              <a:ext cx="8753475" cy="282575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29" y="3362835"/>
              <a:ext cx="8737601" cy="275590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992193" y="628087"/>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3" name="Oval 12"/>
            <p:cNvSpPr/>
            <p:nvPr/>
          </p:nvSpPr>
          <p:spPr>
            <a:xfrm>
              <a:off x="3298067" y="494254"/>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4" name="Oval 13"/>
            <p:cNvSpPr/>
            <p:nvPr/>
          </p:nvSpPr>
          <p:spPr>
            <a:xfrm>
              <a:off x="4992192" y="2627191"/>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5" name="Oval 14"/>
            <p:cNvSpPr/>
            <p:nvPr/>
          </p:nvSpPr>
          <p:spPr>
            <a:xfrm>
              <a:off x="3294772" y="2652479"/>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0" name="TextBox 9"/>
            <p:cNvSpPr txBox="1"/>
            <p:nvPr/>
          </p:nvSpPr>
          <p:spPr>
            <a:xfrm>
              <a:off x="3806890" y="2602477"/>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21" name="TextBox 20"/>
            <p:cNvSpPr txBox="1"/>
            <p:nvPr/>
          </p:nvSpPr>
          <p:spPr>
            <a:xfrm>
              <a:off x="5524301" y="2588096"/>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sp>
          <p:nvSpPr>
            <p:cNvPr id="23" name="Oval 22"/>
            <p:cNvSpPr/>
            <p:nvPr/>
          </p:nvSpPr>
          <p:spPr>
            <a:xfrm>
              <a:off x="4992192" y="3505084"/>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4" name="Oval 23"/>
            <p:cNvSpPr/>
            <p:nvPr/>
          </p:nvSpPr>
          <p:spPr>
            <a:xfrm>
              <a:off x="3298066" y="3371251"/>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5" name="Oval 24"/>
            <p:cNvSpPr/>
            <p:nvPr/>
          </p:nvSpPr>
          <p:spPr>
            <a:xfrm>
              <a:off x="4992191" y="5504188"/>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6" name="Oval 25"/>
            <p:cNvSpPr/>
            <p:nvPr/>
          </p:nvSpPr>
          <p:spPr>
            <a:xfrm>
              <a:off x="3294771" y="5529476"/>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7" name="TextBox 26"/>
            <p:cNvSpPr txBox="1"/>
            <p:nvPr/>
          </p:nvSpPr>
          <p:spPr>
            <a:xfrm>
              <a:off x="3806889" y="5479474"/>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28" name="TextBox 27"/>
            <p:cNvSpPr txBox="1"/>
            <p:nvPr/>
          </p:nvSpPr>
          <p:spPr>
            <a:xfrm>
              <a:off x="5524300" y="5465093"/>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grpSp>
      <p:pic>
        <p:nvPicPr>
          <p:cNvPr id="20" name="Picture 19"/>
          <p:cNvPicPr>
            <a:picLocks noChangeAspect="1"/>
          </p:cNvPicPr>
          <p:nvPr/>
        </p:nvPicPr>
        <p:blipFill>
          <a:blip r:embed="rId5"/>
          <a:stretch>
            <a:fillRect/>
          </a:stretch>
        </p:blipFill>
        <p:spPr>
          <a:xfrm>
            <a:off x="6999212" y="2922481"/>
            <a:ext cx="5074430" cy="2667760"/>
          </a:xfrm>
          <a:prstGeom prst="rect">
            <a:avLst/>
          </a:prstGeom>
        </p:spPr>
      </p:pic>
      <p:graphicFrame>
        <p:nvGraphicFramePr>
          <p:cNvPr id="29" name="Table 28"/>
          <p:cNvGraphicFramePr>
            <a:graphicFrameLocks noGrp="1"/>
          </p:cNvGraphicFramePr>
          <p:nvPr>
            <p:extLst/>
          </p:nvPr>
        </p:nvGraphicFramePr>
        <p:xfrm>
          <a:off x="7780774" y="3278361"/>
          <a:ext cx="3794760" cy="3004812"/>
        </p:xfrm>
        <a:graphic>
          <a:graphicData uri="http://schemas.openxmlformats.org/drawingml/2006/table">
            <a:tbl>
              <a:tblPr firstRow="1" bandRow="1">
                <a:tableStyleId>{5940675A-B579-460E-94D1-54222C63F5DA}</a:tableStyleId>
              </a:tblPr>
              <a:tblGrid>
                <a:gridCol w="948690">
                  <a:extLst>
                    <a:ext uri="{9D8B030D-6E8A-4147-A177-3AD203B41FA5}">
                      <a16:colId xmlns:a16="http://schemas.microsoft.com/office/drawing/2014/main" val="20000"/>
                    </a:ext>
                  </a:extLst>
                </a:gridCol>
                <a:gridCol w="948690">
                  <a:extLst>
                    <a:ext uri="{9D8B030D-6E8A-4147-A177-3AD203B41FA5}">
                      <a16:colId xmlns:a16="http://schemas.microsoft.com/office/drawing/2014/main" val="20001"/>
                    </a:ext>
                  </a:extLst>
                </a:gridCol>
                <a:gridCol w="948690">
                  <a:extLst>
                    <a:ext uri="{9D8B030D-6E8A-4147-A177-3AD203B41FA5}">
                      <a16:colId xmlns:a16="http://schemas.microsoft.com/office/drawing/2014/main" val="20002"/>
                    </a:ext>
                  </a:extLst>
                </a:gridCol>
                <a:gridCol w="948690">
                  <a:extLst>
                    <a:ext uri="{9D8B030D-6E8A-4147-A177-3AD203B41FA5}">
                      <a16:colId xmlns:a16="http://schemas.microsoft.com/office/drawing/2014/main" val="20003"/>
                    </a:ext>
                  </a:extLst>
                </a:gridCol>
              </a:tblGrid>
              <a:tr h="359406">
                <a:tc>
                  <a:txBody>
                    <a:bodyPr/>
                    <a:lstStyle/>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extLst>
                  <a:ext uri="{0D108BD9-81ED-4DB2-BD59-A6C34878D82A}">
                    <a16:rowId xmlns:a16="http://schemas.microsoft.com/office/drawing/2014/main" val="10000"/>
                  </a:ext>
                </a:extLst>
              </a:tr>
              <a:tr h="359406">
                <a:tc>
                  <a:txBody>
                    <a:bodyPr/>
                    <a:lstStyle/>
                    <a:p>
                      <a:pPr algn="ctr"/>
                      <a:r>
                        <a:rPr lang="en-US" sz="1600" dirty="0"/>
                        <a:t>50 ns</a:t>
                      </a:r>
                    </a:p>
                  </a:txBody>
                  <a:tcPr>
                    <a:noFill/>
                  </a:tcPr>
                </a:tc>
                <a:tc>
                  <a:txBody>
                    <a:bodyPr/>
                    <a:lstStyle/>
                    <a:p>
                      <a:pPr algn="ctr"/>
                      <a:r>
                        <a:rPr lang="en-US" sz="1600" dirty="0"/>
                        <a:t>1000 ns</a:t>
                      </a:r>
                    </a:p>
                  </a:txBody>
                  <a:tcPr>
                    <a:noFill/>
                  </a:tcPr>
                </a:tc>
                <a:tc>
                  <a:txBody>
                    <a:bodyPr/>
                    <a:lstStyle/>
                    <a:p>
                      <a:pPr algn="ctr"/>
                      <a:r>
                        <a:rPr lang="en-US" sz="1600" dirty="0"/>
                        <a:t>50 ns</a:t>
                      </a:r>
                    </a:p>
                  </a:txBody>
                  <a:tcPr>
                    <a:noFill/>
                  </a:tcPr>
                </a:tc>
                <a:tc>
                  <a:txBody>
                    <a:bodyPr/>
                    <a:lstStyle/>
                    <a:p>
                      <a:pPr algn="ctr"/>
                      <a:r>
                        <a:rPr lang="en-US" sz="1600" dirty="0"/>
                        <a:t>1000 ns</a:t>
                      </a:r>
                    </a:p>
                  </a:txBody>
                  <a:tcPr>
                    <a:noFill/>
                  </a:tcPr>
                </a:tc>
                <a:extLst>
                  <a:ext uri="{0D108BD9-81ED-4DB2-BD59-A6C34878D82A}">
                    <a16:rowId xmlns:a16="http://schemas.microsoft.com/office/drawing/2014/main" val="10001"/>
                  </a:ext>
                </a:extLst>
              </a:tr>
              <a:tr h="359406">
                <a:tc gridSpan="2">
                  <a:txBody>
                    <a:bodyPr/>
                    <a:lstStyle/>
                    <a:p>
                      <a:pPr algn="ctr"/>
                      <a:r>
                        <a:rPr lang="en-US" sz="1600" dirty="0"/>
                        <a:t>50 </a:t>
                      </a:r>
                      <a:r>
                        <a:rPr lang="en-US" sz="1600" dirty="0" err="1"/>
                        <a:t>uA</a:t>
                      </a:r>
                      <a:endParaRPr lang="en-US" sz="1600" dirty="0"/>
                    </a:p>
                  </a:txBody>
                  <a:tcPr>
                    <a:noFill/>
                  </a:tcPr>
                </a:tc>
                <a:tc hMerge="1">
                  <a:txBody>
                    <a:bodyPr/>
                    <a:lstStyle/>
                    <a:p>
                      <a:endParaRPr lang="en-US" dirty="0"/>
                    </a:p>
                  </a:txBody>
                  <a:tcPr/>
                </a:tc>
                <a:tc gridSpan="2">
                  <a:txBody>
                    <a:bodyPr/>
                    <a:lstStyle/>
                    <a:p>
                      <a:pPr algn="ctr"/>
                      <a:r>
                        <a:rPr lang="en-US" sz="1600" dirty="0"/>
                        <a:t>150 </a:t>
                      </a:r>
                      <a:r>
                        <a:rPr lang="en-US" sz="1600" dirty="0" err="1"/>
                        <a:t>uA</a:t>
                      </a:r>
                      <a:endParaRPr lang="en-US" sz="1600" dirty="0"/>
                    </a:p>
                  </a:txBody>
                  <a:tcPr>
                    <a:no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31" name="TextBox 30"/>
          <p:cNvSpPr txBox="1"/>
          <p:nvPr/>
        </p:nvSpPr>
        <p:spPr>
          <a:xfrm>
            <a:off x="10378440" y="2929478"/>
            <a:ext cx="985141" cy="338554"/>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1k cycles</a:t>
            </a:r>
          </a:p>
        </p:txBody>
      </p:sp>
      <p:sp>
        <p:nvSpPr>
          <p:cNvPr id="30" name="TextBox 29">
            <a:extLst>
              <a:ext uri="{FF2B5EF4-FFF2-40B4-BE49-F238E27FC236}">
                <a16:creationId xmlns:a16="http://schemas.microsoft.com/office/drawing/2014/main" id="{FD5D9201-9D71-4D12-829A-D1F346C71536}"/>
              </a:ext>
            </a:extLst>
          </p:cNvPr>
          <p:cNvSpPr txBox="1"/>
          <p:nvPr/>
        </p:nvSpPr>
        <p:spPr>
          <a:xfrm>
            <a:off x="10313404" y="1326464"/>
            <a:ext cx="1586322" cy="369332"/>
          </a:xfrm>
          <a:prstGeom prst="rect">
            <a:avLst/>
          </a:prstGeom>
          <a:noFill/>
        </p:spPr>
        <p:txBody>
          <a:bodyPr wrap="square" rtlCol="0">
            <a:spAutoFit/>
          </a:bodyPr>
          <a:lstStyle/>
          <a:p>
            <a:r>
              <a:rPr lang="en-US" dirty="0">
                <a:highlight>
                  <a:srgbClr val="FFFF00"/>
                </a:highlight>
              </a:rPr>
              <a:t>Hefei, Enrico</a:t>
            </a:r>
          </a:p>
        </p:txBody>
      </p:sp>
      <p:sp>
        <p:nvSpPr>
          <p:cNvPr id="32" name="Content Placeholder 5">
            <a:extLst>
              <a:ext uri="{FF2B5EF4-FFF2-40B4-BE49-F238E27FC236}">
                <a16:creationId xmlns:a16="http://schemas.microsoft.com/office/drawing/2014/main" id="{25D57BAC-1BB2-4EF3-A309-04E68174567E}"/>
              </a:ext>
            </a:extLst>
          </p:cNvPr>
          <p:cNvSpPr txBox="1">
            <a:spLocks/>
          </p:cNvSpPr>
          <p:nvPr/>
        </p:nvSpPr>
        <p:spPr>
          <a:xfrm>
            <a:off x="-111801" y="5447701"/>
            <a:ext cx="10515600" cy="634197"/>
          </a:xfrm>
          <a:prstGeom prst="rect">
            <a:avLst/>
          </a:prstGeom>
        </p:spPr>
        <p:txBody>
          <a:bodyPr/>
          <a:lstStyle>
            <a:lvl1pPr marL="22860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Elemental segregation with SD1</a:t>
            </a:r>
          </a:p>
          <a:p>
            <a:pPr lvl="2"/>
            <a:r>
              <a:rPr lang="en-US" dirty="0"/>
              <a:t>Consistent with current direction (as with PM)</a:t>
            </a:r>
          </a:p>
          <a:p>
            <a:pPr lvl="3"/>
            <a:r>
              <a:rPr lang="en-US" dirty="0"/>
              <a:t>Opposite </a:t>
            </a:r>
            <a:r>
              <a:rPr lang="en-US" dirty="0" err="1"/>
              <a:t>electromigration</a:t>
            </a:r>
            <a:r>
              <a:rPr lang="en-US" dirty="0"/>
              <a:t> behavior on D0 &amp; D1</a:t>
            </a:r>
          </a:p>
        </p:txBody>
      </p:sp>
      <p:sp>
        <p:nvSpPr>
          <p:cNvPr id="33" name="Title 2">
            <a:extLst>
              <a:ext uri="{FF2B5EF4-FFF2-40B4-BE49-F238E27FC236}">
                <a16:creationId xmlns:a16="http://schemas.microsoft.com/office/drawing/2014/main" id="{54BA7E11-DFE6-4AD5-8AB0-64E31190DE6F}"/>
              </a:ext>
            </a:extLst>
          </p:cNvPr>
          <p:cNvSpPr txBox="1">
            <a:spLocks/>
          </p:cNvSpPr>
          <p:nvPr/>
        </p:nvSpPr>
        <p:spPr>
          <a:xfrm>
            <a:off x="113336" y="155228"/>
            <a:ext cx="10831133" cy="892175"/>
          </a:xfrm>
          <a:prstGeom prst="rect">
            <a:avLst/>
          </a:prstGeom>
        </p:spPr>
        <p:txBody>
          <a:bodyPr/>
          <a:lstStyle>
            <a:lvl1pPr algn="ctr" rtl="0" eaLnBrk="1" fontAlgn="base" hangingPunct="1">
              <a:spcBef>
                <a:spcPct val="0"/>
              </a:spcBef>
              <a:spcAft>
                <a:spcPct val="0"/>
              </a:spcAft>
              <a:defRPr sz="3600">
                <a:solidFill>
                  <a:srgbClr val="002060"/>
                </a:solidFill>
                <a:latin typeface="+mj-lt"/>
                <a:ea typeface="+mj-ea"/>
                <a:cs typeface="+mj-cs"/>
              </a:defRPr>
            </a:lvl1pPr>
            <a:lvl2pPr algn="ctr" rtl="0" eaLnBrk="1" fontAlgn="base" hangingPunct="1">
              <a:spcBef>
                <a:spcPct val="0"/>
              </a:spcBef>
              <a:spcAft>
                <a:spcPct val="0"/>
              </a:spcAft>
              <a:defRPr sz="3600">
                <a:solidFill>
                  <a:srgbClr val="002060"/>
                </a:solidFill>
                <a:latin typeface="Tahoma" pitchFamily="34" charset="0"/>
                <a:ea typeface="MS PGothic" pitchFamily="34" charset="-128"/>
              </a:defRPr>
            </a:lvl2pPr>
            <a:lvl3pPr algn="ctr" rtl="0" eaLnBrk="1" fontAlgn="base" hangingPunct="1">
              <a:spcBef>
                <a:spcPct val="0"/>
              </a:spcBef>
              <a:spcAft>
                <a:spcPct val="0"/>
              </a:spcAft>
              <a:defRPr sz="3600">
                <a:solidFill>
                  <a:srgbClr val="002060"/>
                </a:solidFill>
                <a:latin typeface="Tahoma" pitchFamily="34" charset="0"/>
                <a:ea typeface="MS PGothic" pitchFamily="34" charset="-128"/>
              </a:defRPr>
            </a:lvl3pPr>
            <a:lvl4pPr algn="ctr" rtl="0" eaLnBrk="1" fontAlgn="base" hangingPunct="1">
              <a:spcBef>
                <a:spcPct val="0"/>
              </a:spcBef>
              <a:spcAft>
                <a:spcPct val="0"/>
              </a:spcAft>
              <a:defRPr sz="3600">
                <a:solidFill>
                  <a:srgbClr val="002060"/>
                </a:solidFill>
                <a:latin typeface="Tahoma" pitchFamily="34" charset="0"/>
                <a:ea typeface="MS PGothic" pitchFamily="34" charset="-128"/>
              </a:defRPr>
            </a:lvl4pPr>
            <a:lvl5pPr algn="ctr" rtl="0" eaLnBrk="1" fontAlgn="base" hangingPunct="1">
              <a:spcBef>
                <a:spcPct val="0"/>
              </a:spcBef>
              <a:spcAft>
                <a:spcPct val="0"/>
              </a:spcAft>
              <a:defRPr sz="3600">
                <a:solidFill>
                  <a:srgbClr val="002060"/>
                </a:solidFill>
                <a:latin typeface="Tahoma" pitchFamily="34" charset="0"/>
                <a:ea typeface="MS PGothic" pitchFamily="34" charset="-128"/>
              </a:defRPr>
            </a:lvl5pPr>
            <a:lvl6pPr marL="457200" algn="ctr" rtl="0" eaLnBrk="1" fontAlgn="base" hangingPunct="1">
              <a:spcBef>
                <a:spcPct val="0"/>
              </a:spcBef>
              <a:spcAft>
                <a:spcPct val="0"/>
              </a:spcAft>
              <a:defRPr sz="3600">
                <a:solidFill>
                  <a:srgbClr val="002060"/>
                </a:solidFill>
                <a:latin typeface="Tahoma" pitchFamily="34" charset="0"/>
              </a:defRPr>
            </a:lvl6pPr>
            <a:lvl7pPr marL="914400" algn="ctr" rtl="0" eaLnBrk="1" fontAlgn="base" hangingPunct="1">
              <a:spcBef>
                <a:spcPct val="0"/>
              </a:spcBef>
              <a:spcAft>
                <a:spcPct val="0"/>
              </a:spcAft>
              <a:defRPr sz="3600">
                <a:solidFill>
                  <a:srgbClr val="002060"/>
                </a:solidFill>
                <a:latin typeface="Tahoma" pitchFamily="34" charset="0"/>
              </a:defRPr>
            </a:lvl7pPr>
            <a:lvl8pPr marL="1371600" algn="ctr" rtl="0" eaLnBrk="1" fontAlgn="base" hangingPunct="1">
              <a:spcBef>
                <a:spcPct val="0"/>
              </a:spcBef>
              <a:spcAft>
                <a:spcPct val="0"/>
              </a:spcAft>
              <a:defRPr sz="3600">
                <a:solidFill>
                  <a:srgbClr val="002060"/>
                </a:solidFill>
                <a:latin typeface="Tahoma" pitchFamily="34" charset="0"/>
              </a:defRPr>
            </a:lvl8pPr>
            <a:lvl9pPr marL="1828800" algn="ctr" rtl="0" eaLnBrk="1" fontAlgn="base" hangingPunct="1">
              <a:spcBef>
                <a:spcPct val="0"/>
              </a:spcBef>
              <a:spcAft>
                <a:spcPct val="0"/>
              </a:spcAft>
              <a:defRPr sz="3600">
                <a:solidFill>
                  <a:srgbClr val="002060"/>
                </a:solidFill>
                <a:latin typeface="Tahoma" pitchFamily="34" charset="0"/>
              </a:defRPr>
            </a:lvl9pPr>
          </a:lstStyle>
          <a:p>
            <a:pPr algn="l"/>
            <a:r>
              <a:rPr lang="en-US" sz="3200" kern="0" dirty="0"/>
              <a:t>Previous SD1 Elemental Migration Work</a:t>
            </a:r>
          </a:p>
        </p:txBody>
      </p:sp>
      <p:sp>
        <p:nvSpPr>
          <p:cNvPr id="34" name="TextBox 33">
            <a:extLst>
              <a:ext uri="{FF2B5EF4-FFF2-40B4-BE49-F238E27FC236}">
                <a16:creationId xmlns:a16="http://schemas.microsoft.com/office/drawing/2014/main" id="{BD41F372-5549-40DD-B95F-59F4E790C5FD}"/>
              </a:ext>
            </a:extLst>
          </p:cNvPr>
          <p:cNvSpPr txBox="1"/>
          <p:nvPr/>
        </p:nvSpPr>
        <p:spPr>
          <a:xfrm>
            <a:off x="10045874" y="6375747"/>
            <a:ext cx="697627" cy="369332"/>
          </a:xfrm>
          <a:prstGeom prst="rect">
            <a:avLst/>
          </a:prstGeom>
          <a:noFill/>
        </p:spPr>
        <p:txBody>
          <a:bodyPr wrap="none" rtlCol="0">
            <a:spAutoFit/>
          </a:bodyPr>
          <a:lstStyle/>
          <a:p>
            <a:r>
              <a:rPr lang="en-US" dirty="0">
                <a:hlinkClick r:id="rId6" action="ppaction://hlinksldjump"/>
              </a:rPr>
              <a:t>Back</a:t>
            </a:r>
            <a:endParaRPr lang="en-US" dirty="0"/>
          </a:p>
        </p:txBody>
      </p:sp>
    </p:spTree>
    <p:extLst>
      <p:ext uri="{BB962C8B-B14F-4D97-AF65-F5344CB8AC3E}">
        <p14:creationId xmlns:p14="http://schemas.microsoft.com/office/powerpoint/2010/main" val="594865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5864" y="-84841"/>
            <a:ext cx="3215900" cy="355380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483" y="0"/>
            <a:ext cx="3139126" cy="3468962"/>
          </a:xfrm>
          <a:prstGeom prst="rect">
            <a:avLst/>
          </a:prstGeom>
        </p:spPr>
      </p:pic>
      <p:pic>
        <p:nvPicPr>
          <p:cNvPr id="4" name="C:\Users\ninglu\Desktop\Job folder\Job TL171231001\TL171231001-EDS\TL171231001-020bit06to10(1).MAP.EDS\JPEG_images\TL171231001-020_N3_212_P.jpg">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8786" y="3031731"/>
            <a:ext cx="3242979" cy="35434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483" y="3109374"/>
            <a:ext cx="3139126" cy="3465822"/>
          </a:xfrm>
          <a:prstGeom prst="rect">
            <a:avLst/>
          </a:prstGeom>
        </p:spPr>
      </p:pic>
      <p:sp>
        <p:nvSpPr>
          <p:cNvPr id="6" name="TextBox 5"/>
          <p:cNvSpPr txBox="1"/>
          <p:nvPr/>
        </p:nvSpPr>
        <p:spPr>
          <a:xfrm>
            <a:off x="263497" y="923330"/>
            <a:ext cx="513282" cy="400110"/>
          </a:xfrm>
          <a:prstGeom prst="rect">
            <a:avLst/>
          </a:prstGeom>
          <a:noFill/>
        </p:spPr>
        <p:txBody>
          <a:bodyPr wrap="none" rtlCol="0">
            <a:spAutoFit/>
          </a:bodyPr>
          <a:lstStyle/>
          <a:p>
            <a:r>
              <a:rPr lang="en-US" sz="2000" dirty="0"/>
              <a:t>D1</a:t>
            </a:r>
          </a:p>
        </p:txBody>
      </p:sp>
      <p:sp>
        <p:nvSpPr>
          <p:cNvPr id="7" name="TextBox 6"/>
          <p:cNvSpPr txBox="1"/>
          <p:nvPr/>
        </p:nvSpPr>
        <p:spPr>
          <a:xfrm>
            <a:off x="263497" y="4420115"/>
            <a:ext cx="513282" cy="400110"/>
          </a:xfrm>
          <a:prstGeom prst="rect">
            <a:avLst/>
          </a:prstGeom>
          <a:noFill/>
        </p:spPr>
        <p:txBody>
          <a:bodyPr wrap="none" rtlCol="0">
            <a:spAutoFit/>
          </a:bodyPr>
          <a:lstStyle/>
          <a:p>
            <a:r>
              <a:rPr lang="en-US" sz="2000" b="1" dirty="0"/>
              <a:t>D0</a:t>
            </a:r>
          </a:p>
        </p:txBody>
      </p:sp>
      <p:sp>
        <p:nvSpPr>
          <p:cNvPr id="8" name="TextBox 7"/>
          <p:cNvSpPr txBox="1"/>
          <p:nvPr/>
        </p:nvSpPr>
        <p:spPr>
          <a:xfrm>
            <a:off x="1306496" y="4803463"/>
            <a:ext cx="2097049" cy="338554"/>
          </a:xfrm>
          <a:prstGeom prst="rect">
            <a:avLst/>
          </a:prstGeom>
          <a:noFill/>
        </p:spPr>
        <p:txBody>
          <a:bodyPr wrap="none" rtlCol="0">
            <a:spAutoFit/>
          </a:bodyPr>
          <a:lstStyle/>
          <a:p>
            <a:r>
              <a:rPr lang="en-US" sz="1600" dirty="0"/>
              <a:t>D0, X-cut=Se bottom</a:t>
            </a:r>
          </a:p>
        </p:txBody>
      </p:sp>
      <p:sp>
        <p:nvSpPr>
          <p:cNvPr id="9" name="TextBox 8"/>
          <p:cNvSpPr txBox="1"/>
          <p:nvPr/>
        </p:nvSpPr>
        <p:spPr>
          <a:xfrm>
            <a:off x="1306496" y="1734481"/>
            <a:ext cx="2097049" cy="338554"/>
          </a:xfrm>
          <a:prstGeom prst="rect">
            <a:avLst/>
          </a:prstGeom>
          <a:noFill/>
        </p:spPr>
        <p:txBody>
          <a:bodyPr wrap="none" rtlCol="0">
            <a:spAutoFit/>
          </a:bodyPr>
          <a:lstStyle/>
          <a:p>
            <a:r>
              <a:rPr lang="en-US" sz="1600" dirty="0"/>
              <a:t>D1, X-cut=Se bottom</a:t>
            </a:r>
          </a:p>
        </p:txBody>
      </p:sp>
      <p:sp>
        <p:nvSpPr>
          <p:cNvPr id="10" name="TextBox 9"/>
          <p:cNvSpPr txBox="1"/>
          <p:nvPr/>
        </p:nvSpPr>
        <p:spPr>
          <a:xfrm>
            <a:off x="5112234" y="1672875"/>
            <a:ext cx="1731436" cy="338554"/>
          </a:xfrm>
          <a:prstGeom prst="rect">
            <a:avLst/>
          </a:prstGeom>
          <a:noFill/>
        </p:spPr>
        <p:txBody>
          <a:bodyPr wrap="none" rtlCol="0">
            <a:spAutoFit/>
          </a:bodyPr>
          <a:lstStyle/>
          <a:p>
            <a:r>
              <a:rPr lang="en-US" sz="1600" dirty="0"/>
              <a:t>D1, Y-cut=Se top</a:t>
            </a:r>
          </a:p>
        </p:txBody>
      </p:sp>
      <p:sp>
        <p:nvSpPr>
          <p:cNvPr id="11" name="TextBox 10"/>
          <p:cNvSpPr txBox="1"/>
          <p:nvPr/>
        </p:nvSpPr>
        <p:spPr>
          <a:xfrm>
            <a:off x="5189220" y="4789447"/>
            <a:ext cx="1731436" cy="338554"/>
          </a:xfrm>
          <a:prstGeom prst="rect">
            <a:avLst/>
          </a:prstGeom>
          <a:noFill/>
        </p:spPr>
        <p:txBody>
          <a:bodyPr wrap="none" rtlCol="0">
            <a:spAutoFit/>
          </a:bodyPr>
          <a:lstStyle/>
          <a:p>
            <a:r>
              <a:rPr lang="en-US" sz="1600" dirty="0"/>
              <a:t>D1, Y-cut=Se top</a:t>
            </a:r>
          </a:p>
        </p:txBody>
      </p:sp>
      <p:sp>
        <p:nvSpPr>
          <p:cNvPr id="12" name="TextBox 11"/>
          <p:cNvSpPr txBox="1"/>
          <p:nvPr/>
        </p:nvSpPr>
        <p:spPr>
          <a:xfrm>
            <a:off x="8399815" y="3283846"/>
            <a:ext cx="2637260" cy="830997"/>
          </a:xfrm>
          <a:prstGeom prst="rect">
            <a:avLst/>
          </a:prstGeom>
          <a:noFill/>
          <a:ln>
            <a:solidFill>
              <a:schemeClr val="tx1"/>
            </a:solidFill>
          </a:ln>
        </p:spPr>
        <p:txBody>
          <a:bodyPr wrap="none" rtlCol="0">
            <a:spAutoFit/>
          </a:bodyPr>
          <a:lstStyle/>
          <a:p>
            <a:pPr algn="l"/>
            <a:r>
              <a:rPr lang="en-US" sz="2400" b="1" dirty="0"/>
              <a:t>X-cut=Se bottom</a:t>
            </a:r>
          </a:p>
          <a:p>
            <a:pPr algn="l"/>
            <a:r>
              <a:rPr lang="en-US" sz="2400" b="1" dirty="0"/>
              <a:t>Y-cut=Se top</a:t>
            </a:r>
          </a:p>
        </p:txBody>
      </p:sp>
      <p:sp>
        <p:nvSpPr>
          <p:cNvPr id="13" name="TextBox 12"/>
          <p:cNvSpPr txBox="1"/>
          <p:nvPr/>
        </p:nvSpPr>
        <p:spPr>
          <a:xfrm>
            <a:off x="7873340" y="477054"/>
            <a:ext cx="4132539" cy="2492990"/>
          </a:xfrm>
          <a:prstGeom prst="rect">
            <a:avLst/>
          </a:prstGeom>
          <a:noFill/>
          <a:ln>
            <a:solidFill>
              <a:schemeClr val="tx2"/>
            </a:solidFill>
          </a:ln>
        </p:spPr>
        <p:txBody>
          <a:bodyPr wrap="square" rtlCol="0">
            <a:spAutoFit/>
          </a:bodyPr>
          <a:lstStyle/>
          <a:p>
            <a:r>
              <a:rPr lang="en-US" sz="2400" b="1" dirty="0"/>
              <a:t>Previous typical ungrounded result:</a:t>
            </a:r>
          </a:p>
          <a:p>
            <a:endParaRPr lang="en-US" dirty="0"/>
          </a:p>
          <a:p>
            <a:r>
              <a:rPr lang="en-US" dirty="0"/>
              <a:t>- grounded= WL-BL grounding</a:t>
            </a:r>
          </a:p>
          <a:p>
            <a:pPr marL="285750" indent="-285750">
              <a:buFontTx/>
              <a:buChar char="-"/>
            </a:pPr>
            <a:endParaRPr lang="en-US" dirty="0"/>
          </a:p>
          <a:p>
            <a:r>
              <a:rPr lang="en-US" dirty="0"/>
              <a:t>- ungrounded = just the line inside lamella is grounded, the other metals can charge positively during FIB cut.</a:t>
            </a:r>
          </a:p>
        </p:txBody>
      </p:sp>
      <p:sp>
        <p:nvSpPr>
          <p:cNvPr id="14" name="TextBox 13"/>
          <p:cNvSpPr txBox="1"/>
          <p:nvPr/>
        </p:nvSpPr>
        <p:spPr>
          <a:xfrm>
            <a:off x="5811079" y="76944"/>
            <a:ext cx="333746" cy="400110"/>
          </a:xfrm>
          <a:prstGeom prst="rect">
            <a:avLst/>
          </a:prstGeom>
          <a:noFill/>
          <a:ln>
            <a:noFill/>
          </a:ln>
        </p:spPr>
        <p:txBody>
          <a:bodyPr wrap="none" rtlCol="0">
            <a:spAutoFit/>
          </a:bodyPr>
          <a:lstStyle/>
          <a:p>
            <a:r>
              <a:rPr lang="en-US" sz="2000" b="1" dirty="0">
                <a:solidFill>
                  <a:srgbClr val="FF0000"/>
                </a:solidFill>
              </a:rPr>
              <a:t>+</a:t>
            </a:r>
          </a:p>
        </p:txBody>
      </p:sp>
      <p:sp>
        <p:nvSpPr>
          <p:cNvPr id="15" name="TextBox 14"/>
          <p:cNvSpPr txBox="1"/>
          <p:nvPr/>
        </p:nvSpPr>
        <p:spPr>
          <a:xfrm>
            <a:off x="2188147" y="1016257"/>
            <a:ext cx="333746" cy="400110"/>
          </a:xfrm>
          <a:prstGeom prst="rect">
            <a:avLst/>
          </a:prstGeom>
          <a:noFill/>
          <a:ln>
            <a:noFill/>
          </a:ln>
        </p:spPr>
        <p:txBody>
          <a:bodyPr wrap="none" rtlCol="0">
            <a:spAutoFit/>
          </a:bodyPr>
          <a:lstStyle/>
          <a:p>
            <a:r>
              <a:rPr lang="en-US" sz="2000" b="1" dirty="0">
                <a:solidFill>
                  <a:srgbClr val="FF0000"/>
                </a:solidFill>
              </a:rPr>
              <a:t>+</a:t>
            </a:r>
          </a:p>
        </p:txBody>
      </p:sp>
      <p:sp>
        <p:nvSpPr>
          <p:cNvPr id="16" name="TextBox 15"/>
          <p:cNvSpPr txBox="1"/>
          <p:nvPr/>
        </p:nvSpPr>
        <p:spPr>
          <a:xfrm>
            <a:off x="2309173" y="4114843"/>
            <a:ext cx="333746" cy="400110"/>
          </a:xfrm>
          <a:prstGeom prst="rect">
            <a:avLst/>
          </a:prstGeom>
          <a:noFill/>
          <a:ln>
            <a:noFill/>
          </a:ln>
        </p:spPr>
        <p:txBody>
          <a:bodyPr wrap="none" rtlCol="0">
            <a:spAutoFit/>
          </a:bodyPr>
          <a:lstStyle/>
          <a:p>
            <a:r>
              <a:rPr lang="en-US" sz="2000" b="1" dirty="0">
                <a:solidFill>
                  <a:srgbClr val="FF0000"/>
                </a:solidFill>
              </a:rPr>
              <a:t>+</a:t>
            </a:r>
          </a:p>
        </p:txBody>
      </p:sp>
      <p:sp>
        <p:nvSpPr>
          <p:cNvPr id="17" name="TextBox 16"/>
          <p:cNvSpPr txBox="1"/>
          <p:nvPr/>
        </p:nvSpPr>
        <p:spPr>
          <a:xfrm>
            <a:off x="5924155" y="3243180"/>
            <a:ext cx="333746" cy="400110"/>
          </a:xfrm>
          <a:prstGeom prst="rect">
            <a:avLst/>
          </a:prstGeom>
          <a:noFill/>
          <a:ln>
            <a:noFill/>
          </a:ln>
        </p:spPr>
        <p:txBody>
          <a:bodyPr wrap="none" rtlCol="0">
            <a:spAutoFit/>
          </a:bodyPr>
          <a:lstStyle/>
          <a:p>
            <a:r>
              <a:rPr lang="en-US" sz="2000" b="1" dirty="0">
                <a:solidFill>
                  <a:srgbClr val="FF0000"/>
                </a:solidFill>
              </a:rPr>
              <a:t>+</a:t>
            </a:r>
          </a:p>
        </p:txBody>
      </p:sp>
      <p:sp>
        <p:nvSpPr>
          <p:cNvPr id="18" name="TextBox 17"/>
          <p:cNvSpPr txBox="1"/>
          <p:nvPr/>
        </p:nvSpPr>
        <p:spPr>
          <a:xfrm>
            <a:off x="8031637" y="4820225"/>
            <a:ext cx="3974242" cy="646331"/>
          </a:xfrm>
          <a:prstGeom prst="rect">
            <a:avLst/>
          </a:prstGeom>
          <a:noFill/>
        </p:spPr>
        <p:txBody>
          <a:bodyPr wrap="square" rtlCol="0">
            <a:spAutoFit/>
          </a:bodyPr>
          <a:lstStyle/>
          <a:p>
            <a:r>
              <a:rPr lang="en-US" dirty="0">
                <a:solidFill>
                  <a:srgbClr val="FF0000"/>
                </a:solidFill>
              </a:rPr>
              <a:t>Consistent with Se moving toward positive electrode</a:t>
            </a:r>
          </a:p>
        </p:txBody>
      </p:sp>
    </p:spTree>
    <p:extLst>
      <p:ext uri="{BB962C8B-B14F-4D97-AF65-F5344CB8AC3E}">
        <p14:creationId xmlns:p14="http://schemas.microsoft.com/office/powerpoint/2010/main" val="35289369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a:t>2/14/2018</a:t>
            </a:r>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9</a:t>
            </a:fld>
            <a:endParaRPr lang="en-US" dirty="0"/>
          </a:p>
        </p:txBody>
      </p:sp>
      <p:sp>
        <p:nvSpPr>
          <p:cNvPr id="6" name="Footer Placeholder 5"/>
          <p:cNvSpPr>
            <a:spLocks noGrp="1"/>
          </p:cNvSpPr>
          <p:nvPr>
            <p:ph type="ftr" sz="quarter" idx="12"/>
          </p:nvPr>
        </p:nvSpPr>
        <p:spPr>
          <a:xfrm>
            <a:off x="1518482" y="6447715"/>
            <a:ext cx="1397000" cy="228600"/>
          </a:xfrm>
        </p:spPr>
        <p:txBody>
          <a:bodyPr/>
          <a:lstStyle/>
          <a:p>
            <a:r>
              <a:rPr lang="en-US" dirty="0"/>
              <a:t>Micron/Intel Confidential</a:t>
            </a:r>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84" y="591001"/>
            <a:ext cx="4905375" cy="5772150"/>
          </a:xfrm>
          <a:prstGeom prst="rect">
            <a:avLst/>
          </a:prstGeom>
        </p:spPr>
      </p:pic>
      <p:sp>
        <p:nvSpPr>
          <p:cNvPr id="9" name="TextBox 8"/>
          <p:cNvSpPr txBox="1"/>
          <p:nvPr/>
        </p:nvSpPr>
        <p:spPr>
          <a:xfrm>
            <a:off x="1984948" y="2136253"/>
            <a:ext cx="3140062" cy="276999"/>
          </a:xfrm>
          <a:prstGeom prst="rect">
            <a:avLst/>
          </a:prstGeom>
          <a:noFill/>
        </p:spPr>
        <p:txBody>
          <a:bodyPr wrap="square" rtlCol="0">
            <a:spAutoFit/>
          </a:bodyPr>
          <a:lstStyle/>
          <a:p>
            <a:pPr algn="ctr"/>
            <a:r>
              <a:rPr lang="en-US" b="1" dirty="0">
                <a:solidFill>
                  <a:srgbClr val="FF0000"/>
                </a:solidFill>
              </a:rPr>
              <a:t>W BLs were not grounded.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297" y="591001"/>
            <a:ext cx="4905375" cy="5772150"/>
          </a:xfrm>
          <a:prstGeom prst="rect">
            <a:avLst/>
          </a:prstGeom>
        </p:spPr>
      </p:pic>
      <p:sp>
        <p:nvSpPr>
          <p:cNvPr id="11" name="TextBox 10"/>
          <p:cNvSpPr txBox="1"/>
          <p:nvPr/>
        </p:nvSpPr>
        <p:spPr>
          <a:xfrm>
            <a:off x="7311785" y="2105476"/>
            <a:ext cx="2743200" cy="338554"/>
          </a:xfrm>
          <a:prstGeom prst="rect">
            <a:avLst/>
          </a:prstGeom>
          <a:noFill/>
        </p:spPr>
        <p:txBody>
          <a:bodyPr wrap="square" rtlCol="0">
            <a:spAutoFit/>
          </a:bodyPr>
          <a:lstStyle/>
          <a:p>
            <a:r>
              <a:rPr lang="en-US" sz="1600" b="1" dirty="0">
                <a:solidFill>
                  <a:srgbClr val="000000"/>
                </a:solidFill>
              </a:rPr>
              <a:t>W BLs were grounded.</a:t>
            </a:r>
          </a:p>
        </p:txBody>
      </p:sp>
      <p:sp>
        <p:nvSpPr>
          <p:cNvPr id="12" name="TextBox 11"/>
          <p:cNvSpPr txBox="1"/>
          <p:nvPr/>
        </p:nvSpPr>
        <p:spPr>
          <a:xfrm>
            <a:off x="4430598" y="44772"/>
            <a:ext cx="2571345" cy="461665"/>
          </a:xfrm>
          <a:prstGeom prst="rect">
            <a:avLst/>
          </a:prstGeom>
          <a:noFill/>
        </p:spPr>
        <p:txBody>
          <a:bodyPr wrap="none" rtlCol="0">
            <a:spAutoFit/>
          </a:bodyPr>
          <a:lstStyle/>
          <a:p>
            <a:r>
              <a:rPr lang="en-US" sz="2400" dirty="0"/>
              <a:t>WL-BL grounding</a:t>
            </a:r>
          </a:p>
        </p:txBody>
      </p:sp>
      <p:sp>
        <p:nvSpPr>
          <p:cNvPr id="13" name="TextBox 12"/>
          <p:cNvSpPr txBox="1"/>
          <p:nvPr/>
        </p:nvSpPr>
        <p:spPr>
          <a:xfrm>
            <a:off x="1185304" y="933254"/>
            <a:ext cx="1535420" cy="646331"/>
          </a:xfrm>
          <a:prstGeom prst="rect">
            <a:avLst/>
          </a:prstGeom>
          <a:noFill/>
        </p:spPr>
        <p:txBody>
          <a:bodyPr wrap="none" rtlCol="0">
            <a:spAutoFit/>
          </a:bodyPr>
          <a:lstStyle/>
          <a:p>
            <a:r>
              <a:rPr lang="en-US" dirty="0"/>
              <a:t>SR71 WL cut</a:t>
            </a:r>
          </a:p>
          <a:p>
            <a:r>
              <a:rPr lang="en-US" dirty="0"/>
              <a:t>(Y-</a:t>
            </a:r>
            <a:r>
              <a:rPr lang="en-US" dirty="0" err="1"/>
              <a:t>dir</a:t>
            </a:r>
            <a:r>
              <a:rPr lang="en-US" dirty="0"/>
              <a:t>)</a:t>
            </a:r>
          </a:p>
        </p:txBody>
      </p:sp>
      <p:sp>
        <p:nvSpPr>
          <p:cNvPr id="14" name="TextBox 13"/>
          <p:cNvSpPr txBox="1"/>
          <p:nvPr/>
        </p:nvSpPr>
        <p:spPr>
          <a:xfrm>
            <a:off x="6164228" y="1302586"/>
            <a:ext cx="1368708" cy="646331"/>
          </a:xfrm>
          <a:prstGeom prst="rect">
            <a:avLst/>
          </a:prstGeom>
          <a:noFill/>
        </p:spPr>
        <p:txBody>
          <a:bodyPr wrap="none" rtlCol="0">
            <a:spAutoFit/>
          </a:bodyPr>
          <a:lstStyle/>
          <a:p>
            <a:r>
              <a:rPr lang="en-US" dirty="0">
                <a:solidFill>
                  <a:srgbClr val="000000"/>
                </a:solidFill>
              </a:rPr>
              <a:t>S26 WL cut</a:t>
            </a:r>
          </a:p>
          <a:p>
            <a:r>
              <a:rPr lang="en-US" dirty="0">
                <a:solidFill>
                  <a:srgbClr val="000000"/>
                </a:solidFill>
              </a:rPr>
              <a:t>(Y-</a:t>
            </a:r>
            <a:r>
              <a:rPr lang="en-US" dirty="0" err="1">
                <a:solidFill>
                  <a:srgbClr val="000000"/>
                </a:solidFill>
              </a:rPr>
              <a:t>dir</a:t>
            </a:r>
            <a:r>
              <a:rPr lang="en-US" dirty="0">
                <a:solidFill>
                  <a:srgbClr val="000000"/>
                </a:solidFill>
              </a:rPr>
              <a:t>)</a:t>
            </a:r>
          </a:p>
        </p:txBody>
      </p:sp>
      <p:sp>
        <p:nvSpPr>
          <p:cNvPr id="2" name="TextBox 1">
            <a:extLst>
              <a:ext uri="{FF2B5EF4-FFF2-40B4-BE49-F238E27FC236}">
                <a16:creationId xmlns:a16="http://schemas.microsoft.com/office/drawing/2014/main" id="{24151BCF-E1E4-4B34-9CB2-D6C1ADBD6F87}"/>
              </a:ext>
            </a:extLst>
          </p:cNvPr>
          <p:cNvSpPr txBox="1"/>
          <p:nvPr/>
        </p:nvSpPr>
        <p:spPr>
          <a:xfrm>
            <a:off x="11115306" y="1579585"/>
            <a:ext cx="748923" cy="369332"/>
          </a:xfrm>
          <a:prstGeom prst="rect">
            <a:avLst/>
          </a:prstGeom>
          <a:noFill/>
        </p:spPr>
        <p:txBody>
          <a:bodyPr wrap="none" rtlCol="0">
            <a:spAutoFit/>
          </a:bodyPr>
          <a:lstStyle/>
          <a:p>
            <a:r>
              <a:rPr lang="en-US" dirty="0"/>
              <a:t>metal</a:t>
            </a:r>
          </a:p>
        </p:txBody>
      </p:sp>
      <p:cxnSp>
        <p:nvCxnSpPr>
          <p:cNvPr id="15" name="Straight Arrow Connector 14">
            <a:extLst>
              <a:ext uri="{FF2B5EF4-FFF2-40B4-BE49-F238E27FC236}">
                <a16:creationId xmlns:a16="http://schemas.microsoft.com/office/drawing/2014/main" id="{2442F259-6C40-4501-93EC-FCB7C0DEC58A}"/>
              </a:ext>
            </a:extLst>
          </p:cNvPr>
          <p:cNvCxnSpPr/>
          <p:nvPr/>
        </p:nvCxnSpPr>
        <p:spPr>
          <a:xfrm flipH="1">
            <a:off x="10236530" y="1793174"/>
            <a:ext cx="855023" cy="15574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179038"/>
      </p:ext>
    </p:extLst>
  </p:cSld>
  <p:clrMapOvr>
    <a:masterClrMapping/>
  </p:clrMapOvr>
</p:sld>
</file>

<file path=ppt/theme/theme1.xml><?xml version="1.0" encoding="utf-8"?>
<a:theme xmlns:a="http://schemas.openxmlformats.org/drawingml/2006/main" name="Micron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1ED4F18A-1CAE-436E-9873-C84173CF8A74}"/>
    </a:ext>
  </a:extLst>
</a:theme>
</file>

<file path=ppt/theme/theme2.xml><?xml version="1.0" encoding="utf-8"?>
<a:theme xmlns:a="http://schemas.openxmlformats.org/drawingml/2006/main" name="CPG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E53362E6-4ECC-432A-82B7-564D69580A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A7AE3A38E8631E43880A07ED4233B6A4" ma:contentTypeVersion="3" ma:contentTypeDescription="" ma:contentTypeScope="" ma:versionID="efd085c3be982c6a6d5de21050b982f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Workyear xmlns="470f668d-8261-4ab2-9257-0fb5e77b4895">2018</Workyear>
    <Workweek xmlns="470f668d-8261-4ab2-9257-0fb5e77b4895">7</Workweek>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WorkflowRoute xmlns="9da2a8c5-e2e9-492f-892b-673e1ab35ec9" xsi:nil="true"/>
    <MicronRecord xmlns="9da2a8c5-e2e9-492f-892b-673e1ab35ec9">No</MicronRecord>
    <EmCategory xmlns="9da2a8c5-e2e9-492f-892b-673e1ab35ec9" xsi:nil="true"/>
    <WorkflowNotification xmlns="9da2a8c5-e2e9-492f-892b-673e1ab35ec9">
      <UserInfo>
        <DisplayName/>
        <AccountId xsi:nil="true"/>
        <AccountType/>
      </UserInfo>
    </WorkflowNotification>
    <i_chronicle_id xmlns="9da2a8c5-e2e9-492f-892b-673e1ab35ec9" xsi:nil="true"/>
    <r_object_id xmlns="9da2a8c5-e2e9-492f-892b-673e1ab35ec9" xsi:nil="true"/>
    <r_version_label xmlns="9da2a8c5-e2e9-492f-892b-673e1ab35ec9" xsi:nil="true"/>
    <DocType xmlns="9da2a8c5-e2e9-492f-892b-673e1ab35ec9" xsi:nil="true"/>
    <EDC_MfgStatus xmlns="9da2a8c5-e2e9-492f-892b-673e1ab35ec9" xsi:nil="true"/>
    <EDC_MfgArea xmlns="9da2a8c5-e2e9-492f-892b-673e1ab35ec9" xsi:nil="true"/>
    <MTKeywords xmlns="9da2a8c5-e2e9-492f-892b-673e1ab35ec9" xsi:nil="true"/>
    <EmAttachment xmlns="9da2a8c5-e2e9-492f-892b-673e1ab35ec9">No</EmAttachment>
    <EDC_ControlPlanDocument xmlns="9da2a8c5-e2e9-492f-892b-673e1ab35ec9" xsi:nil="true"/>
    <DocumentComment xmlns="9da2a8c5-e2e9-492f-892b-673e1ab35ec9" xsi:nil="true"/>
    <EmFrom xmlns="9da2a8c5-e2e9-492f-892b-673e1ab35ec9" xsi:nil="true"/>
    <EDC_MfgFacility xmlns="9da2a8c5-e2e9-492f-892b-673e1ab35ec9" xsi:nil="true"/>
    <object_name xmlns="9da2a8c5-e2e9-492f-892b-673e1ab35ec9" xsi:nil="true"/>
    <EmFolder xmlns="9da2a8c5-e2e9-492f-892b-673e1ab35ec9" xsi:nil="true"/>
    <EDC_DocumentType xmlns="9da2a8c5-e2e9-492f-892b-673e1ab35ec9" xsi:nil="true"/>
    <EDC_DesignID xmlns="9da2a8c5-e2e9-492f-892b-673e1ab35ec9" xsi:nil="true"/>
    <EDC_EquipmentTechnology xmlns="9da2a8c5-e2e9-492f-892b-673e1ab35ec9" xsi:nil="true"/>
    <EmConversationID xmlns="9da2a8c5-e2e9-492f-892b-673e1ab35ec9" xsi:nil="true"/>
    <EDC_MfgDepartment xmlns="9da2a8c5-e2e9-492f-892b-673e1ab35ec9" xsi:nil="true"/>
    <EDC_MfgProcess xmlns="9da2a8c5-e2e9-492f-892b-673e1ab35ec9" xsi:nil="true"/>
    <WorkflowType xmlns="9da2a8c5-e2e9-492f-892b-673e1ab35ec9">Circular</WorkflowType>
    <EmReceivedDate xmlns="9da2a8c5-e2e9-492f-892b-673e1ab35ec9" xsi:nil="true"/>
    <EDC_ManufacturingGroup xmlns="9da2a8c5-e2e9-492f-892b-673e1ab35ec9" xsi:nil="true"/>
    <EmSubject xmlns="9da2a8c5-e2e9-492f-892b-673e1ab35ec9" xsi:nil="true"/>
    <EDC_FabModule xmlns="9da2a8c5-e2e9-492f-892b-673e1ab35ec9" xsi:nil="true"/>
    <_dlc_DocId xmlns="9bd29343-de94-4f95-b694-43eb599a6d07">HXNSQ2J56VCV-496289138-87</_dlc_DocId>
    <_dlc_DocIdUrl xmlns="9bd29343-de94-4f95-b694-43eb599a6d07">
      <Url>http://edcfab4.micron.com/fab4/RXP003/_layouts/15/DocIdRedir.aspx?ID=HXNSQ2J56VCV-496289138-87</Url>
      <Description>HXNSQ2J56VCV-496289138-87</Description>
    </_dlc_DocIdUrl>
  </documentManagement>
</p:properties>
</file>

<file path=customXml/itemProps1.xml><?xml version="1.0" encoding="utf-8"?>
<ds:datastoreItem xmlns:ds="http://schemas.openxmlformats.org/officeDocument/2006/customXml" ds:itemID="{4C8C3FC2-D7BA-4D49-9FF7-90F3E476DD77}"/>
</file>

<file path=customXml/itemProps2.xml><?xml version="1.0" encoding="utf-8"?>
<ds:datastoreItem xmlns:ds="http://schemas.openxmlformats.org/officeDocument/2006/customXml" ds:itemID="{A726A3B3-F848-4890-BA68-A43F81838358}"/>
</file>

<file path=customXml/itemProps3.xml><?xml version="1.0" encoding="utf-8"?>
<ds:datastoreItem xmlns:ds="http://schemas.openxmlformats.org/officeDocument/2006/customXml" ds:itemID="{AAE13096-1AB6-405B-A4B1-2DFDE8E579B6}"/>
</file>

<file path=customXml/itemProps4.xml><?xml version="1.0" encoding="utf-8"?>
<ds:datastoreItem xmlns:ds="http://schemas.openxmlformats.org/officeDocument/2006/customXml" ds:itemID="{A726A3B3-F848-4890-BA68-A43F81838358}">
  <ds:schemaRefs>
    <ds:schemaRef ds:uri="http://purl.org/dc/elements/1.1/"/>
    <ds:schemaRef ds:uri="http://schemas.microsoft.com/office/2006/documentManagement/types"/>
    <ds:schemaRef ds:uri="http://schemas.microsoft.com/sharepoint/v3"/>
    <ds:schemaRef ds:uri="http://purl.org/dc/terms/"/>
    <ds:schemaRef ds:uri="http://schemas.microsoft.com/office/infopath/2007/PartnerControls"/>
    <ds:schemaRef ds:uri="http://www.w3.org/XML/1998/namespace"/>
    <ds:schemaRef ds:uri="http://purl.org/dc/dcmitype/"/>
    <ds:schemaRef ds:uri="9bd29343-de94-4f95-b694-43eb599a6d07"/>
    <ds:schemaRef ds:uri="http://schemas.openxmlformats.org/package/2006/metadata/core-properties"/>
    <ds:schemaRef ds:uri="http://schemas.microsoft.com/sharepoint/v3/fields"/>
    <ds:schemaRef ds:uri="9da2a8c5-e2e9-492f-892b-673e1ab35ec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1330</Words>
  <Application>Microsoft Office PowerPoint</Application>
  <PresentationFormat>Widescreen</PresentationFormat>
  <Paragraphs>363</Paragraphs>
  <Slides>22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Segoe UI</vt:lpstr>
      <vt:lpstr>Segoe UI Semibold</vt:lpstr>
      <vt:lpstr>Tahoma</vt:lpstr>
      <vt:lpstr>Verdana</vt:lpstr>
      <vt:lpstr>Wingdings</vt:lpstr>
      <vt:lpstr>Micron Theme 2.0</vt:lpstr>
      <vt:lpstr>CPG Theme 2.0</vt:lpstr>
      <vt:lpstr>SD Characterization Update</vt:lpstr>
      <vt:lpstr>PFA on SD1</vt:lpstr>
      <vt:lpstr>Summary – TEM PFA Work SD1</vt:lpstr>
      <vt:lpstr>Summary – TEM PFA Work SD1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PFA 1357 / TL122122001 Comparison</vt:lpstr>
      <vt:lpstr>PowerPoint Presentation</vt:lpstr>
      <vt:lpstr>PowerPoint Presentation</vt:lpstr>
      <vt:lpstr>PowerPoint Presentation</vt:lpstr>
      <vt:lpstr>Stem Images: 0024732.003, split 4E SD1 SAG, wafer16 SR71B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2018-01-23T23:39:16Z</dcterms:created>
  <dcterms:modified xsi:type="dcterms:W3CDTF">2018-02-16T02:59:58Z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0x0101006FF2AFC2669BE544ABDBC9272D7E8CD800A7AE3A38E8631E43880A07ED4233B6A4</vt:lpwstr>
  </property>
  <property fmtid="{D5CDD505-2E9C-101B-9397-08002B2CF9AE}" pid="3" name="_dlc_DocIdItemGuid">
    <vt:lpwstr>07a11864-6510-48e0-a054-04935981d3fa</vt:lpwstr>
  </property>
</Properties>
</file>