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28.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11"/>
  </p:notesMasterIdLst>
  <p:sldIdLst>
    <p:sldId id="257" r:id="rId3"/>
    <p:sldId id="268" r:id="rId4"/>
    <p:sldId id="265" r:id="rId5"/>
    <p:sldId id="263" r:id="rId6"/>
    <p:sldId id="266" r:id="rId7"/>
    <p:sldId id="269" r:id="rId8"/>
    <p:sldId id="262"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3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58595B"/>
    <a:srgbClr val="000000"/>
    <a:srgbClr val="0077C8"/>
    <a:srgbClr val="0090DA"/>
    <a:srgbClr val="00A3E1"/>
    <a:srgbClr val="71C5E8"/>
    <a:srgbClr val="808285"/>
    <a:srgbClr val="A7A9AC"/>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56" d="100"/>
          <a:sy n="56" d="100"/>
        </p:scale>
        <p:origin x="76" y="264"/>
      </p:cViewPr>
      <p:guideLst>
        <p:guide orient="horz" pos="3264"/>
        <p:guide pos="3312"/>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BF96A-CBBD-4CCF-8C87-6E114B9E4329}"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rgbClr val="0077C8"/>
                </a:solidFill>
              </a:defRPr>
            </a:lvl1pPr>
          </a:lstStyle>
          <a:p>
            <a:fld id="{2A0FEC12-B697-46B2-AC72-609E1FB7663B}" type="datetime4">
              <a:rPr lang="en-US" smtClean="0"/>
              <a:t>February 12, 2018</a:t>
            </a:fld>
            <a:endParaRPr lang="en-US" dirty="0"/>
          </a:p>
        </p:txBody>
      </p:sp>
      <p:sp>
        <p:nvSpPr>
          <p:cNvPr id="3" name="Footer Placeholder 2"/>
          <p:cNvSpPr>
            <a:spLocks noGrp="1"/>
          </p:cNvSpPr>
          <p:nvPr>
            <p:ph type="ftr" sz="quarter" idx="12"/>
          </p:nvPr>
        </p:nvSpPr>
        <p:spPr/>
        <p:txBody>
          <a:bodyPr/>
          <a:lstStyle>
            <a:lvl1pPr>
              <a:defRPr>
                <a:solidFill>
                  <a:srgbClr val="0077C8"/>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9DBE14A4-9EFF-44B5-B818-FBDED80DC98E}" type="datetime4">
              <a:rPr lang="en-US" smtClean="0"/>
              <a:t>February 12,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C51AED33-5CBD-4F65-8A5D-4E027924D1BC}" type="datetime4">
              <a:rPr lang="en-US" smtClean="0"/>
              <a:t>February 12,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838199" y="362309"/>
            <a:ext cx="5073591"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A7FF47F-D05B-4A3A-B9C2-B7128175C3C3}" type="datetime4">
              <a:rPr lang="en-US" smtClean="0"/>
              <a:t>February 12,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89130DB7-029F-4471-BC7C-E4A29DE3FCB3}" type="datetime4">
              <a:rPr lang="en-US" smtClean="0"/>
              <a:t>February 12,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C39873D-1173-4B09-AE86-AA178DB45922}" type="datetime4">
              <a:rPr lang="en-US" smtClean="0"/>
              <a:t>February 12,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1AD8B7F-97C2-4888-BF1C-56C0742BA9D7}" type="datetime4">
              <a:rPr lang="en-US" smtClean="0"/>
              <a:t>February 12,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11099-C84D-4E8D-A396-A4435B145A56}" type="datetime4">
              <a:rPr lang="en-US" smtClean="0"/>
              <a:t>February 12,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A381F-3503-4BA1-84E7-A4D8C75D4BC4}" type="datetime4">
              <a:rPr lang="en-US" smtClean="0"/>
              <a:t>February 12,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20A13-7C1D-4471-8934-00DDD5048EA1}" type="datetime4">
              <a:rPr lang="en-US" smtClean="0"/>
              <a:t>February 12,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002AD-0B31-491B-8DBE-1CA83D0D9D7D}" type="datetime4">
              <a:rPr lang="en-US" smtClean="0"/>
              <a:t>February 12,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chemeClr val="bg1"/>
                </a:solidFill>
              </a:defRPr>
            </a:lvl1pPr>
          </a:lstStyle>
          <a:p>
            <a:fld id="{0CFB5DD6-B5A9-42D8-8E78-3203A252046E}" type="datetime4">
              <a:rPr lang="en-US" smtClean="0"/>
              <a:pPr/>
              <a:t>February 12, 2018</a:t>
            </a:fld>
            <a:endParaRPr lang="en-US" dirty="0"/>
          </a:p>
        </p:txBody>
      </p:sp>
      <p:sp>
        <p:nvSpPr>
          <p:cNvPr id="3" name="Footer Placeholder 2"/>
          <p:cNvSpPr>
            <a:spLocks noGrp="1"/>
          </p:cNvSpPr>
          <p:nvPr>
            <p:ph type="ftr" sz="quarter" idx="12"/>
          </p:nvPr>
        </p:nvSpPr>
        <p:spPr/>
        <p:txBody>
          <a:bodyPr/>
          <a:lstStyle>
            <a:lvl1pPr>
              <a:defRPr>
                <a:solidFill>
                  <a:schemeClr val="bg1"/>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rgbClr val="0077C8"/>
                </a:solidFill>
              </a:defRPr>
            </a:lvl1pPr>
          </a:lstStyle>
          <a:p>
            <a:fld id="{0CFB5DD6-B5A9-42D8-8E78-3203A252046E}" type="datetime4">
              <a:rPr lang="en-US" smtClean="0"/>
              <a:pPr/>
              <a:t>February 12, 2018</a:t>
            </a:fld>
            <a:endParaRPr lang="en-US" dirty="0"/>
          </a:p>
        </p:txBody>
      </p:sp>
      <p:sp>
        <p:nvSpPr>
          <p:cNvPr id="4" name="Footer Placeholder 3"/>
          <p:cNvSpPr>
            <a:spLocks noGrp="1"/>
          </p:cNvSpPr>
          <p:nvPr>
            <p:ph type="ftr" sz="quarter" idx="11"/>
          </p:nvPr>
        </p:nvSpPr>
        <p:spPr/>
        <p:txBody>
          <a:bodyPr/>
          <a:lstStyle>
            <a:lvl1pPr>
              <a:defRPr>
                <a:solidFill>
                  <a:srgbClr val="0077C8"/>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7991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chemeClr val="bg1"/>
                </a:solidFill>
              </a:defRPr>
            </a:lvl1pPr>
          </a:lstStyle>
          <a:p>
            <a:fld id="{0CFB5DD6-B5A9-42D8-8E78-3203A252046E}" type="datetime4">
              <a:rPr lang="en-US" smtClean="0"/>
              <a:pPr/>
              <a:t>February 12, 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68494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96738-D422-416D-8C11-6DC2CEAD6704}" type="datetime4">
              <a:rPr lang="en-US" smtClean="0"/>
              <a:t>February 12,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February 12, 2018</a:t>
            </a:fld>
            <a:endParaRPr lang="en-US" dirty="0"/>
          </a:p>
        </p:txBody>
      </p:sp>
      <p:sp>
        <p:nvSpPr>
          <p:cNvPr id="13" name="Footer Placeholder 3"/>
          <p:cNvSpPr>
            <a:spLocks noGrp="1"/>
          </p:cNvSpPr>
          <p:nvPr>
            <p:ph type="ftr" sz="quarter" idx="12"/>
          </p:nvPr>
        </p:nvSpPr>
        <p:spPr>
          <a:xfrm>
            <a:off x="4637884" y="6363151"/>
            <a:ext cx="1873752"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Micron/Intel Confidential</a:t>
            </a:r>
          </a:p>
        </p:txBody>
      </p:sp>
    </p:spTree>
    <p:extLst>
      <p:ext uri="{BB962C8B-B14F-4D97-AF65-F5344CB8AC3E}">
        <p14:creationId xmlns:p14="http://schemas.microsoft.com/office/powerpoint/2010/main" val="1323998456"/>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p>
            <a:fld id="{C9AA1E17-0D0A-4F25-BF38-BAACE58E556E}" type="datetime4">
              <a:rPr lang="en-US" smtClean="0"/>
              <a:t>February 12, 2018</a:t>
            </a:fld>
            <a:endParaRPr lang="en-US" dirty="0"/>
          </a:p>
        </p:txBody>
      </p:sp>
      <p:sp>
        <p:nvSpPr>
          <p:cNvPr id="3" name="Footer Placeholder 2"/>
          <p:cNvSpPr>
            <a:spLocks noGrp="1"/>
          </p:cNvSpPr>
          <p:nvPr>
            <p:ph type="ftr" sz="quarter" idx="12"/>
          </p:nvPr>
        </p:nvSpPr>
        <p:spPr/>
        <p:txBody>
          <a:bodyPr/>
          <a:lstStyle/>
          <a:p>
            <a:r>
              <a:rPr lang="en-US"/>
              <a:t>Micron Confidential</a:t>
            </a:r>
            <a:endParaRPr lang="en-US" dirty="0"/>
          </a:p>
        </p:txBody>
      </p:sp>
      <p:sp>
        <p:nvSpPr>
          <p:cNvPr id="4" name="Slide Number Placeholder 3"/>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586430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2"/>
          </p:nvPr>
        </p:nvSpPr>
        <p:spPr/>
        <p:txBody>
          <a:bodyPr/>
          <a:lstStyle/>
          <a:p>
            <a:fld id="{C9AA1E17-0D0A-4F25-BF38-BAACE58E556E}" type="datetime4">
              <a:rPr lang="en-US" smtClean="0"/>
              <a:t>February 12, 2018</a:t>
            </a:fld>
            <a:endParaRPr lang="en-US" dirty="0"/>
          </a:p>
        </p:txBody>
      </p:sp>
      <p:sp>
        <p:nvSpPr>
          <p:cNvPr id="3" name="Footer Placeholder 2"/>
          <p:cNvSpPr>
            <a:spLocks noGrp="1"/>
          </p:cNvSpPr>
          <p:nvPr>
            <p:ph type="ftr" sz="quarter" idx="13"/>
          </p:nvPr>
        </p:nvSpPr>
        <p:spPr/>
        <p:txBody>
          <a:bodyPr/>
          <a:lstStyle/>
          <a:p>
            <a:r>
              <a:rPr lang="en-US"/>
              <a:t>Micron Confidential</a:t>
            </a:r>
            <a:endParaRPr lang="en-US" dirty="0"/>
          </a:p>
        </p:txBody>
      </p:sp>
      <p:sp>
        <p:nvSpPr>
          <p:cNvPr id="4" name="Slide Number Placeholder 3"/>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
        <p:nvSpPr>
          <p:cNvPr id="2" name="Date Placeholder 1"/>
          <p:cNvSpPr>
            <a:spLocks noGrp="1"/>
          </p:cNvSpPr>
          <p:nvPr>
            <p:ph type="dt" sz="half" idx="10"/>
          </p:nvPr>
        </p:nvSpPr>
        <p:spPr/>
        <p:txBody>
          <a:bodyPr/>
          <a:lstStyle/>
          <a:p>
            <a:fld id="{C9AA1E17-0D0A-4F25-BF38-BAACE58E556E}" type="datetime4">
              <a:rPr lang="en-US" smtClean="0"/>
              <a:t>February 12, 2018</a:t>
            </a:fld>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p>
            <a:fld id="{C9AA1E17-0D0A-4F25-BF38-BAACE58E556E}" type="datetime4">
              <a:rPr lang="en-US" smtClean="0"/>
              <a:t>February 12, 2018</a:t>
            </a:fld>
            <a:endParaRPr lang="en-US" dirty="0"/>
          </a:p>
        </p:txBody>
      </p:sp>
      <p:sp>
        <p:nvSpPr>
          <p:cNvPr id="3" name="Footer Placeholder 2"/>
          <p:cNvSpPr>
            <a:spLocks noGrp="1"/>
          </p:cNvSpPr>
          <p:nvPr>
            <p:ph type="ftr" sz="quarter" idx="12"/>
          </p:nvPr>
        </p:nvSpPr>
        <p:spPr/>
        <p:txBody>
          <a:bodyPr/>
          <a:lstStyle/>
          <a:p>
            <a:r>
              <a:rPr lang="en-US"/>
              <a:t>Micron Confidential</a:t>
            </a:r>
            <a:endParaRPr lang="en-US" dirty="0"/>
          </a:p>
        </p:txBody>
      </p:sp>
      <p:sp>
        <p:nvSpPr>
          <p:cNvPr id="4" name="Slide Number Placeholder 3"/>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927051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2"/>
          </p:nvPr>
        </p:nvSpPr>
        <p:spPr/>
        <p:txBody>
          <a:bodyPr/>
          <a:lstStyle/>
          <a:p>
            <a:fld id="{C9AA1E17-0D0A-4F25-BF38-BAACE58E556E}" type="datetime4">
              <a:rPr lang="en-US" smtClean="0"/>
              <a:t>February 12, 2018</a:t>
            </a:fld>
            <a:endParaRPr lang="en-US" dirty="0"/>
          </a:p>
        </p:txBody>
      </p:sp>
      <p:sp>
        <p:nvSpPr>
          <p:cNvPr id="3" name="Footer Placeholder 2"/>
          <p:cNvSpPr>
            <a:spLocks noGrp="1"/>
          </p:cNvSpPr>
          <p:nvPr>
            <p:ph type="ftr" sz="quarter" idx="13"/>
          </p:nvPr>
        </p:nvSpPr>
        <p:spPr/>
        <p:txBody>
          <a:bodyPr/>
          <a:lstStyle/>
          <a:p>
            <a:r>
              <a:rPr lang="en-US"/>
              <a:t>Micron Confidential</a:t>
            </a:r>
            <a:endParaRPr lang="en-US" dirty="0"/>
          </a:p>
        </p:txBody>
      </p:sp>
      <p:sp>
        <p:nvSpPr>
          <p:cNvPr id="4" name="Slide Number Placeholder 3"/>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
        <p:nvSpPr>
          <p:cNvPr id="2" name="Date Placeholder 1"/>
          <p:cNvSpPr>
            <a:spLocks noGrp="1"/>
          </p:cNvSpPr>
          <p:nvPr>
            <p:ph type="dt" sz="half" idx="10"/>
          </p:nvPr>
        </p:nvSpPr>
        <p:spPr/>
        <p:txBody>
          <a:bodyPr/>
          <a:lstStyle/>
          <a:p>
            <a:fld id="{C9AA1E17-0D0A-4F25-BF38-BAACE58E556E}" type="datetime4">
              <a:rPr lang="en-US" smtClean="0"/>
              <a:t>February 12,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F2D2701-F78D-4095-A39E-61DF3C4A4C04}" type="datetime4">
              <a:rPr lang="en-US" smtClean="0"/>
              <a:t>February 12,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EAA98F0A-2D28-4A84-9EAB-DBF27057C8F9}" type="datetime4">
              <a:rPr lang="en-US" smtClean="0"/>
              <a:t>February 12,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D5BF9B1-2CD5-4E0A-A036-F8A386770A6F}" type="datetime4">
              <a:rPr lang="en-US" smtClean="0"/>
              <a:t>February 12,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591E8161-C7D8-4E89-83CF-1400BBFEB4E3}" type="datetime4">
              <a:rPr lang="en-US" smtClean="0"/>
              <a:t>February 12,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4FB25FF7-E416-4516-BA11-FC11BBA2AED8}" type="datetime4">
              <a:rPr lang="en-US" smtClean="0"/>
              <a:t>February 12,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AB354393-6454-4F53-97F9-CCABD1DCDDD4}" type="datetime4">
              <a:rPr lang="en-US" smtClean="0"/>
              <a:t>February 12,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455A8A2E-26C9-48CC-BB2E-E40BB5F1017D}" type="datetime4">
              <a:rPr lang="en-US" smtClean="0"/>
              <a:t>February 12,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0CFB5DD6-B5A9-42D8-8E78-3203A252046E}" type="datetime4">
              <a:rPr lang="en-US" smtClean="0"/>
              <a:t>February 12,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8" r:id="rId9"/>
    <p:sldLayoutId id="2147483692" r:id="rId10"/>
    <p:sldLayoutId id="2147483693" r:id="rId11"/>
    <p:sldLayoutId id="2147483695" r:id="rId12"/>
    <p:sldLayoutId id="2147483696" r:id="rId13"/>
    <p:sldLayoutId id="2147483672" r:id="rId14"/>
    <p:sldLayoutId id="2147483652" r:id="rId15"/>
    <p:sldLayoutId id="2147483668" r:id="rId16"/>
    <p:sldLayoutId id="2147483671" r:id="rId17"/>
    <p:sldLayoutId id="2147483654" r:id="rId18"/>
    <p:sldLayoutId id="2147483675" r:id="rId19"/>
    <p:sldLayoutId id="2147483655" r:id="rId20"/>
    <p:sldLayoutId id="2147483674" r:id="rId21"/>
    <p:sldLayoutId id="2147483700" r:id="rId22"/>
    <p:sldLayoutId id="2147483702" r:id="rId23"/>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7432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C9AA1E17-0D0A-4F25-BF38-BAACE58E556E}" type="datetime4">
              <a:rPr lang="en-US" smtClean="0"/>
              <a:t>February 12,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68329" y="3141969"/>
            <a:ext cx="10219075" cy="606068"/>
          </a:xfrm>
        </p:spPr>
        <p:txBody>
          <a:bodyPr/>
          <a:lstStyle/>
          <a:p>
            <a:r>
              <a:rPr lang="en-US" dirty="0"/>
              <a:t>PM crystal-amorphous transformation by laser pulse</a:t>
            </a:r>
          </a:p>
        </p:txBody>
      </p:sp>
      <p:sp>
        <p:nvSpPr>
          <p:cNvPr id="3" name="Text Placeholder 2"/>
          <p:cNvSpPr>
            <a:spLocks noGrp="1"/>
          </p:cNvSpPr>
          <p:nvPr>
            <p:ph type="body" sz="quarter" idx="10"/>
          </p:nvPr>
        </p:nvSpPr>
        <p:spPr/>
        <p:txBody>
          <a:bodyPr/>
          <a:lstStyle/>
          <a:p>
            <a:r>
              <a:rPr lang="en-US" dirty="0"/>
              <a:t>evaresi</a:t>
            </a:r>
          </a:p>
        </p:txBody>
      </p:sp>
      <p:sp>
        <p:nvSpPr>
          <p:cNvPr id="4" name="Title 3"/>
          <p:cNvSpPr>
            <a:spLocks noGrp="1"/>
          </p:cNvSpPr>
          <p:nvPr>
            <p:ph type="ctrTitle"/>
          </p:nvPr>
        </p:nvSpPr>
        <p:spPr/>
        <p:txBody>
          <a:bodyPr/>
          <a:lstStyle/>
          <a:p>
            <a:r>
              <a:rPr lang="en-US" dirty="0"/>
              <a:t> </a:t>
            </a:r>
          </a:p>
        </p:txBody>
      </p:sp>
      <p:sp>
        <p:nvSpPr>
          <p:cNvPr id="5" name="Footer Placeholder 4"/>
          <p:cNvSpPr>
            <a:spLocks noGrp="1"/>
          </p:cNvSpPr>
          <p:nvPr>
            <p:ph type="ftr" sz="quarter" idx="12"/>
          </p:nvPr>
        </p:nvSpPr>
        <p:spPr/>
        <p:txBody>
          <a:bodyPr/>
          <a:lstStyle/>
          <a:p>
            <a:r>
              <a:rPr lang="en-US" dirty="0"/>
              <a:t>Micron Confidential</a:t>
            </a:r>
          </a:p>
        </p:txBody>
      </p:sp>
      <p:sp>
        <p:nvSpPr>
          <p:cNvPr id="6" name="Slide Number Placeholder 5"/>
          <p:cNvSpPr>
            <a:spLocks noGrp="1"/>
          </p:cNvSpPr>
          <p:nvPr>
            <p:ph type="sldNum" sz="quarter" idx="13"/>
          </p:nvPr>
        </p:nvSpPr>
        <p:spPr/>
        <p:txBody>
          <a:bodyPr/>
          <a:lstStyle/>
          <a:p>
            <a:fld id="{B7E7695C-FCF1-4AA0-9B93-7941FED13DC4}" type="slidenum">
              <a:rPr lang="en-US" smtClean="0"/>
              <a:pPr/>
              <a:t>1</a:t>
            </a:fld>
            <a:endParaRPr lang="en-US" dirty="0"/>
          </a:p>
        </p:txBody>
      </p:sp>
    </p:spTree>
    <p:extLst>
      <p:ext uri="{BB962C8B-B14F-4D97-AF65-F5344CB8AC3E}">
        <p14:creationId xmlns:p14="http://schemas.microsoft.com/office/powerpoint/2010/main" val="177066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93B554-A71C-4BF4-9DE7-994E492462A3}"/>
              </a:ext>
            </a:extLst>
          </p:cNvPr>
          <p:cNvPicPr>
            <a:picLocks noChangeAspect="1"/>
          </p:cNvPicPr>
          <p:nvPr/>
        </p:nvPicPr>
        <p:blipFill>
          <a:blip r:embed="rId2"/>
          <a:stretch>
            <a:fillRect/>
          </a:stretch>
        </p:blipFill>
        <p:spPr>
          <a:xfrm>
            <a:off x="796849" y="2650828"/>
            <a:ext cx="4981091" cy="3878907"/>
          </a:xfrm>
          <a:prstGeom prst="rect">
            <a:avLst/>
          </a:prstGeom>
          <a:ln>
            <a:solidFill>
              <a:schemeClr val="tx2"/>
            </a:solidFill>
          </a:ln>
        </p:spPr>
      </p:pic>
      <p:pic>
        <p:nvPicPr>
          <p:cNvPr id="10" name="Picture 9">
            <a:extLst>
              <a:ext uri="{FF2B5EF4-FFF2-40B4-BE49-F238E27FC236}">
                <a16:creationId xmlns:a16="http://schemas.microsoft.com/office/drawing/2014/main" id="{1011B7CA-0A34-48B4-BA39-A0D4BD8A3333}"/>
              </a:ext>
            </a:extLst>
          </p:cNvPr>
          <p:cNvPicPr>
            <a:picLocks noChangeAspect="1"/>
          </p:cNvPicPr>
          <p:nvPr/>
        </p:nvPicPr>
        <p:blipFill>
          <a:blip r:embed="rId3"/>
          <a:stretch>
            <a:fillRect/>
          </a:stretch>
        </p:blipFill>
        <p:spPr>
          <a:xfrm>
            <a:off x="5892075" y="2637159"/>
            <a:ext cx="4982797" cy="3878907"/>
          </a:xfrm>
          <a:prstGeom prst="rect">
            <a:avLst/>
          </a:prstGeom>
          <a:ln>
            <a:solidFill>
              <a:schemeClr val="tx2"/>
            </a:solidFill>
          </a:ln>
        </p:spPr>
      </p:pic>
      <p:sp>
        <p:nvSpPr>
          <p:cNvPr id="4" name="Slide Number Placeholder 3"/>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a:xfrm>
            <a:off x="2281597" y="6542237"/>
            <a:ext cx="1348740" cy="228600"/>
          </a:xfrm>
        </p:spPr>
        <p:txBody>
          <a:bodyPr/>
          <a:lstStyle/>
          <a:p>
            <a:fld id="{DD0B5AFB-117C-46EA-B643-5FA810A8A3CB}" type="datetime4">
              <a:rPr lang="en-US" smtClean="0"/>
              <a:pPr/>
              <a:t>February 12, 2018</a:t>
            </a:fld>
            <a:endParaRPr lang="en-US" dirty="0"/>
          </a:p>
        </p:txBody>
      </p:sp>
      <p:sp>
        <p:nvSpPr>
          <p:cNvPr id="7" name="Footer Placeholder 6"/>
          <p:cNvSpPr>
            <a:spLocks noGrp="1"/>
          </p:cNvSpPr>
          <p:nvPr>
            <p:ph type="ftr" sz="quarter" idx="12"/>
          </p:nvPr>
        </p:nvSpPr>
        <p:spPr>
          <a:xfrm>
            <a:off x="3632086" y="6542237"/>
            <a:ext cx="1873752" cy="228600"/>
          </a:xfrm>
        </p:spPr>
        <p:txBody>
          <a:bodyPr/>
          <a:lstStyle/>
          <a:p>
            <a:r>
              <a:rPr lang="en-US" dirty="0"/>
              <a:t>|  Micron/Intel Confidential</a:t>
            </a:r>
          </a:p>
        </p:txBody>
      </p:sp>
      <p:graphicFrame>
        <p:nvGraphicFramePr>
          <p:cNvPr id="8" name="Table 7"/>
          <p:cNvGraphicFramePr>
            <a:graphicFrameLocks noGrp="1"/>
          </p:cNvGraphicFramePr>
          <p:nvPr>
            <p:extLst>
              <p:ext uri="{D42A27DB-BD31-4B8C-83A1-F6EECF244321}">
                <p14:modId xmlns:p14="http://schemas.microsoft.com/office/powerpoint/2010/main" val="2124849912"/>
              </p:ext>
            </p:extLst>
          </p:nvPr>
        </p:nvGraphicFramePr>
        <p:xfrm>
          <a:off x="2770175" y="451714"/>
          <a:ext cx="6838744" cy="1181100"/>
        </p:xfrm>
        <a:graphic>
          <a:graphicData uri="http://schemas.openxmlformats.org/drawingml/2006/table">
            <a:tbl>
              <a:tblPr firstRow="1" firstCol="1" bandRow="1">
                <a:tableStyleId>{5C22544A-7EE6-4342-B048-85BDC9FD1C3A}</a:tableStyleId>
              </a:tblPr>
              <a:tblGrid>
                <a:gridCol w="1214556">
                  <a:extLst>
                    <a:ext uri="{9D8B030D-6E8A-4147-A177-3AD203B41FA5}">
                      <a16:colId xmlns:a16="http://schemas.microsoft.com/office/drawing/2014/main" val="2791546490"/>
                    </a:ext>
                  </a:extLst>
                </a:gridCol>
                <a:gridCol w="688023">
                  <a:extLst>
                    <a:ext uri="{9D8B030D-6E8A-4147-A177-3AD203B41FA5}">
                      <a16:colId xmlns:a16="http://schemas.microsoft.com/office/drawing/2014/main" val="2520381879"/>
                    </a:ext>
                  </a:extLst>
                </a:gridCol>
                <a:gridCol w="532447">
                  <a:extLst>
                    <a:ext uri="{9D8B030D-6E8A-4147-A177-3AD203B41FA5}">
                      <a16:colId xmlns:a16="http://schemas.microsoft.com/office/drawing/2014/main" val="1536279556"/>
                    </a:ext>
                  </a:extLst>
                </a:gridCol>
                <a:gridCol w="343535">
                  <a:extLst>
                    <a:ext uri="{9D8B030D-6E8A-4147-A177-3AD203B41FA5}">
                      <a16:colId xmlns:a16="http://schemas.microsoft.com/office/drawing/2014/main" val="3238958182"/>
                    </a:ext>
                  </a:extLst>
                </a:gridCol>
                <a:gridCol w="442917">
                  <a:extLst>
                    <a:ext uri="{9D8B030D-6E8A-4147-A177-3AD203B41FA5}">
                      <a16:colId xmlns:a16="http://schemas.microsoft.com/office/drawing/2014/main" val="1507457239"/>
                    </a:ext>
                  </a:extLst>
                </a:gridCol>
                <a:gridCol w="359086">
                  <a:extLst>
                    <a:ext uri="{9D8B030D-6E8A-4147-A177-3AD203B41FA5}">
                      <a16:colId xmlns:a16="http://schemas.microsoft.com/office/drawing/2014/main" val="4000993781"/>
                    </a:ext>
                  </a:extLst>
                </a:gridCol>
                <a:gridCol w="442917">
                  <a:extLst>
                    <a:ext uri="{9D8B030D-6E8A-4147-A177-3AD203B41FA5}">
                      <a16:colId xmlns:a16="http://schemas.microsoft.com/office/drawing/2014/main" val="2098233972"/>
                    </a:ext>
                  </a:extLst>
                </a:gridCol>
                <a:gridCol w="442917">
                  <a:extLst>
                    <a:ext uri="{9D8B030D-6E8A-4147-A177-3AD203B41FA5}">
                      <a16:colId xmlns:a16="http://schemas.microsoft.com/office/drawing/2014/main" val="3538386952"/>
                    </a:ext>
                  </a:extLst>
                </a:gridCol>
                <a:gridCol w="368328">
                  <a:extLst>
                    <a:ext uri="{9D8B030D-6E8A-4147-A177-3AD203B41FA5}">
                      <a16:colId xmlns:a16="http://schemas.microsoft.com/office/drawing/2014/main" val="4038298331"/>
                    </a:ext>
                  </a:extLst>
                </a:gridCol>
                <a:gridCol w="1260763">
                  <a:extLst>
                    <a:ext uri="{9D8B030D-6E8A-4147-A177-3AD203B41FA5}">
                      <a16:colId xmlns:a16="http://schemas.microsoft.com/office/drawing/2014/main" val="1616206473"/>
                    </a:ext>
                  </a:extLst>
                </a:gridCol>
                <a:gridCol w="743255">
                  <a:extLst>
                    <a:ext uri="{9D8B030D-6E8A-4147-A177-3AD203B41FA5}">
                      <a16:colId xmlns:a16="http://schemas.microsoft.com/office/drawing/2014/main" val="1195557816"/>
                    </a:ext>
                  </a:extLst>
                </a:gridCol>
              </a:tblGrid>
              <a:tr h="190500">
                <a:tc>
                  <a:txBody>
                    <a:bodyPr/>
                    <a:lstStyle/>
                    <a:p>
                      <a:pPr marL="0" marR="0" algn="ctr">
                        <a:lnSpc>
                          <a:spcPct val="115000"/>
                        </a:lnSpc>
                        <a:spcBef>
                          <a:spcPts val="0"/>
                        </a:spcBef>
                        <a:spcAft>
                          <a:spcPts val="0"/>
                        </a:spcAft>
                      </a:pPr>
                      <a:r>
                        <a:rPr lang="en-US" sz="1000">
                          <a:effectLst/>
                        </a:rPr>
                        <a:t>Job</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Lot</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a:effectLst/>
                        </a:rPr>
                        <a:t>Wafer</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a:effectLst/>
                        </a:rPr>
                        <a:t>Ge</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In</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a:effectLst/>
                        </a:rPr>
                        <a:t>Sb</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err="1">
                          <a:effectLst/>
                        </a:rPr>
                        <a:t>Te</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a:effectLst/>
                        </a:rPr>
                        <a:t>N2</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a:effectLst/>
                        </a:rPr>
                        <a:t>Scribe</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000" dirty="0">
                          <a:effectLst/>
                        </a:rPr>
                        <a:t>Chamber</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826712269"/>
                  </a:ext>
                </a:extLst>
              </a:tr>
              <a:tr h="190500">
                <a:tc>
                  <a:txBody>
                    <a:bodyPr/>
                    <a:lstStyle/>
                    <a:p>
                      <a:pPr marL="0" marR="0">
                        <a:lnSpc>
                          <a:spcPct val="115000"/>
                        </a:lnSpc>
                        <a:spcBef>
                          <a:spcPts val="0"/>
                        </a:spcBef>
                        <a:spcAft>
                          <a:spcPts val="0"/>
                        </a:spcAft>
                      </a:pPr>
                      <a:r>
                        <a:rPr lang="en-US" sz="1000" dirty="0">
                          <a:effectLst/>
                        </a:rPr>
                        <a:t>CL170706032</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err="1">
                          <a:effectLst/>
                        </a:rPr>
                        <a:t>Te</a:t>
                      </a:r>
                      <a:r>
                        <a:rPr lang="en-US" sz="1000" dirty="0">
                          <a:effectLst/>
                        </a:rPr>
                        <a:t>-rich 2</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4</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MS Mincho" panose="02020609040205080304" pitchFamily="49" charset="-128"/>
                          <a:cs typeface="Times New Roman" panose="02020603050405020304" pitchFamily="18" charset="0"/>
                        </a:rPr>
                        <a:t>34</a:t>
                      </a:r>
                    </a:p>
                  </a:txBody>
                  <a:tcPr marL="68580" marR="68580" marT="0" marB="0" anchor="b"/>
                </a:tc>
                <a:tc>
                  <a:txBody>
                    <a:bodyPr/>
                    <a:lstStyle/>
                    <a:p>
                      <a:pPr marL="0" marR="0" algn="r">
                        <a:lnSpc>
                          <a:spcPct val="115000"/>
                        </a:lnSpc>
                        <a:spcBef>
                          <a:spcPts val="0"/>
                        </a:spcBef>
                        <a:spcAft>
                          <a:spcPts val="0"/>
                        </a:spcAft>
                      </a:pPr>
                      <a:r>
                        <a:rPr lang="en-US" sz="1000">
                          <a:effectLst/>
                        </a:rPr>
                        <a:t>21.7</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2.1</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19.5</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rPr>
                        <a:t>56.8</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yes</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W902B024ESC4</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4C</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42329805"/>
                  </a:ext>
                </a:extLst>
              </a:tr>
              <a:tr h="200025">
                <a:tc>
                  <a:txBody>
                    <a:bodyPr/>
                    <a:lstStyle/>
                    <a:p>
                      <a:pPr marL="0" marR="0">
                        <a:lnSpc>
                          <a:spcPct val="115000"/>
                        </a:lnSpc>
                        <a:spcBef>
                          <a:spcPts val="0"/>
                        </a:spcBef>
                        <a:spcAft>
                          <a:spcPts val="0"/>
                        </a:spcAft>
                      </a:pPr>
                      <a:r>
                        <a:rPr lang="en-US" sz="1000">
                          <a:effectLst/>
                        </a:rPr>
                        <a:t>CL170706032</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Sb-rich 2</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MS Mincho" panose="02020609040205080304" pitchFamily="49" charset="-128"/>
                          <a:cs typeface="Times New Roman" panose="02020603050405020304" pitchFamily="18" charset="0"/>
                        </a:rPr>
                        <a:t>35</a:t>
                      </a:r>
                    </a:p>
                  </a:txBody>
                  <a:tcPr marL="68580" marR="68580" marT="0" marB="0" anchor="b"/>
                </a:tc>
                <a:tc>
                  <a:txBody>
                    <a:bodyPr/>
                    <a:lstStyle/>
                    <a:p>
                      <a:pPr marL="0" marR="0" algn="r">
                        <a:lnSpc>
                          <a:spcPct val="115000"/>
                        </a:lnSpc>
                        <a:spcBef>
                          <a:spcPts val="0"/>
                        </a:spcBef>
                        <a:spcAft>
                          <a:spcPts val="0"/>
                        </a:spcAft>
                      </a:pPr>
                      <a:r>
                        <a:rPr lang="en-US" sz="1000">
                          <a:effectLst/>
                        </a:rPr>
                        <a:t>18.4</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2.2</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35.9</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rPr>
                        <a:t>43.6</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yes</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W7YKW114ESB4</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4C</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989185242"/>
                  </a:ext>
                </a:extLst>
              </a:tr>
              <a:tr h="200025">
                <a:tc>
                  <a:txBody>
                    <a:bodyPr/>
                    <a:lstStyle/>
                    <a:p>
                      <a:pPr marL="0" marR="0">
                        <a:lnSpc>
                          <a:spcPct val="115000"/>
                        </a:lnSpc>
                        <a:spcBef>
                          <a:spcPts val="0"/>
                        </a:spcBef>
                        <a:spcAft>
                          <a:spcPts val="0"/>
                        </a:spcAft>
                      </a:pPr>
                      <a:r>
                        <a:rPr lang="en-US" sz="1000">
                          <a:effectLst/>
                        </a:rPr>
                        <a:t>CL170706032</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Bulk 2</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6</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MS Mincho" panose="02020609040205080304" pitchFamily="49" charset="-128"/>
                          <a:cs typeface="Times New Roman" panose="02020603050405020304" pitchFamily="18" charset="0"/>
                        </a:rPr>
                        <a:t>36</a:t>
                      </a:r>
                    </a:p>
                  </a:txBody>
                  <a:tcPr marL="68580" marR="68580" marT="0" marB="0" anchor="b"/>
                </a:tc>
                <a:tc>
                  <a:txBody>
                    <a:bodyPr/>
                    <a:lstStyle/>
                    <a:p>
                      <a:pPr marL="0" marR="0" algn="r">
                        <a:lnSpc>
                          <a:spcPct val="115000"/>
                        </a:lnSpc>
                        <a:spcBef>
                          <a:spcPts val="0"/>
                        </a:spcBef>
                        <a:spcAft>
                          <a:spcPts val="0"/>
                        </a:spcAft>
                      </a:pPr>
                      <a:r>
                        <a:rPr lang="en-US" sz="1000">
                          <a:effectLst/>
                        </a:rPr>
                        <a:t>20.8</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2.2</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25.3</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51.8</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yes</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BR3LE097SEF0</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4C</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916565611"/>
                  </a:ext>
                </a:extLst>
              </a:tr>
              <a:tr h="200025">
                <a:tc>
                  <a:txBody>
                    <a:bodyPr/>
                    <a:lstStyle/>
                    <a:p>
                      <a:pPr marL="0" marR="0">
                        <a:lnSpc>
                          <a:spcPct val="115000"/>
                        </a:lnSpc>
                        <a:spcBef>
                          <a:spcPts val="0"/>
                        </a:spcBef>
                        <a:spcAft>
                          <a:spcPts val="0"/>
                        </a:spcAft>
                      </a:pPr>
                      <a:r>
                        <a:rPr lang="en-US" sz="1000">
                          <a:effectLst/>
                        </a:rPr>
                        <a:t>CL170706032</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PM2.A3</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7</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MS Mincho" panose="02020609040205080304" pitchFamily="49" charset="-128"/>
                          <a:cs typeface="Times New Roman" panose="02020603050405020304" pitchFamily="18" charset="0"/>
                        </a:rPr>
                        <a:t>37</a:t>
                      </a:r>
                    </a:p>
                  </a:txBody>
                  <a:tcPr marL="68580" marR="68580" marT="0" marB="0" anchor="b"/>
                </a:tc>
                <a:tc>
                  <a:txBody>
                    <a:bodyPr/>
                    <a:lstStyle/>
                    <a:p>
                      <a:pPr marL="0" marR="0" algn="r">
                        <a:lnSpc>
                          <a:spcPct val="115000"/>
                        </a:lnSpc>
                        <a:spcBef>
                          <a:spcPts val="0"/>
                        </a:spcBef>
                        <a:spcAft>
                          <a:spcPts val="0"/>
                        </a:spcAft>
                      </a:pPr>
                      <a:r>
                        <a:rPr lang="en-US" sz="1000">
                          <a:effectLst/>
                        </a:rPr>
                        <a:t>27.9</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3.1</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27.5</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41.6</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yes</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BQ9YH211SEA2</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4C</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288016254"/>
                  </a:ext>
                </a:extLst>
              </a:tr>
              <a:tr h="200025">
                <a:tc>
                  <a:txBody>
                    <a:bodyPr/>
                    <a:lstStyle/>
                    <a:p>
                      <a:pPr marL="0" marR="0">
                        <a:lnSpc>
                          <a:spcPct val="115000"/>
                        </a:lnSpc>
                        <a:spcBef>
                          <a:spcPts val="0"/>
                        </a:spcBef>
                        <a:spcAft>
                          <a:spcPts val="0"/>
                        </a:spcAft>
                      </a:pPr>
                      <a:r>
                        <a:rPr lang="en-US" sz="1000">
                          <a:effectLst/>
                        </a:rPr>
                        <a:t>CL170706032</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latin typeface="Verdana" panose="020B0604030504040204" pitchFamily="34" charset="0"/>
                          <a:ea typeface="MS Mincho" panose="02020609040205080304" pitchFamily="49" charset="-128"/>
                          <a:cs typeface="Times New Roman" panose="02020603050405020304" pitchFamily="18" charset="0"/>
                        </a:rPr>
                        <a:t>PM2.A3</a:t>
                      </a:r>
                    </a:p>
                  </a:txBody>
                  <a:tcPr marL="68580" marR="68580" marT="0" marB="0" anchor="b"/>
                </a:tc>
                <a:tc>
                  <a:txBody>
                    <a:bodyPr/>
                    <a:lstStyle/>
                    <a:p>
                      <a:pPr marL="0" marR="0" algn="r">
                        <a:lnSpc>
                          <a:spcPct val="115000"/>
                        </a:lnSpc>
                        <a:spcBef>
                          <a:spcPts val="0"/>
                        </a:spcBef>
                        <a:spcAft>
                          <a:spcPts val="0"/>
                        </a:spcAft>
                      </a:pPr>
                      <a:r>
                        <a:rPr lang="en-US" sz="1000">
                          <a:effectLst/>
                        </a:rPr>
                        <a:t>8</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dirty="0">
                          <a:effectLst/>
                          <a:latin typeface="Verdana" panose="020B0604030504040204" pitchFamily="34" charset="0"/>
                          <a:ea typeface="MS Mincho" panose="02020609040205080304" pitchFamily="49" charset="-128"/>
                          <a:cs typeface="Times New Roman" panose="02020603050405020304" pitchFamily="18" charset="0"/>
                        </a:rPr>
                        <a:t>38</a:t>
                      </a:r>
                    </a:p>
                  </a:txBody>
                  <a:tcPr marL="68580" marR="68580" marT="0" marB="0" anchor="b"/>
                </a:tc>
                <a:tc>
                  <a:txBody>
                    <a:bodyPr/>
                    <a:lstStyle/>
                    <a:p>
                      <a:pPr marL="0" marR="0" algn="r">
                        <a:lnSpc>
                          <a:spcPct val="115000"/>
                        </a:lnSpc>
                        <a:spcBef>
                          <a:spcPts val="0"/>
                        </a:spcBef>
                        <a:spcAft>
                          <a:spcPts val="0"/>
                        </a:spcAft>
                      </a:pPr>
                      <a:r>
                        <a:rPr lang="en-US" sz="1000">
                          <a:effectLst/>
                        </a:rPr>
                        <a:t>27.9</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3.1</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27.4</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000">
                          <a:effectLst/>
                        </a:rPr>
                        <a:t>41.6</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yes</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a:effectLst/>
                        </a:rPr>
                        <a:t>W7NKH034ESH2</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000" dirty="0">
                          <a:effectLst/>
                        </a:rPr>
                        <a:t>390mm</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042497249"/>
                  </a:ext>
                </a:extLst>
              </a:tr>
            </a:tbl>
          </a:graphicData>
        </a:graphic>
      </p:graphicFrame>
      <p:sp>
        <p:nvSpPr>
          <p:cNvPr id="2" name="TextBox 1"/>
          <p:cNvSpPr txBox="1"/>
          <p:nvPr/>
        </p:nvSpPr>
        <p:spPr>
          <a:xfrm>
            <a:off x="4724928" y="-59631"/>
            <a:ext cx="3454792" cy="523220"/>
          </a:xfrm>
          <a:prstGeom prst="rect">
            <a:avLst/>
          </a:prstGeom>
          <a:noFill/>
        </p:spPr>
        <p:txBody>
          <a:bodyPr wrap="none" rtlCol="0">
            <a:spAutoFit/>
          </a:bodyPr>
          <a:lstStyle/>
          <a:p>
            <a:r>
              <a:rPr lang="en-US" sz="2800" b="1" dirty="0">
                <a:latin typeface="Segoe UI" panose="020B0502040204020203" pitchFamily="34" charset="0"/>
                <a:cs typeface="Segoe UI" panose="020B0502040204020203" pitchFamily="34" charset="0"/>
              </a:rPr>
              <a:t>DSC samples (Dale)</a:t>
            </a:r>
          </a:p>
        </p:txBody>
      </p:sp>
      <p:pic>
        <p:nvPicPr>
          <p:cNvPr id="11" name="Picture 10"/>
          <p:cNvPicPr>
            <a:picLocks noChangeAspect="1"/>
          </p:cNvPicPr>
          <p:nvPr/>
        </p:nvPicPr>
        <p:blipFill>
          <a:blip r:embed="rId4"/>
          <a:stretch>
            <a:fillRect/>
          </a:stretch>
        </p:blipFill>
        <p:spPr>
          <a:xfrm>
            <a:off x="8829964" y="-121895"/>
            <a:ext cx="3784067" cy="2899819"/>
          </a:xfrm>
          <a:prstGeom prst="rect">
            <a:avLst/>
          </a:prstGeom>
        </p:spPr>
      </p:pic>
      <p:sp>
        <p:nvSpPr>
          <p:cNvPr id="3" name="TextBox 2"/>
          <p:cNvSpPr txBox="1"/>
          <p:nvPr/>
        </p:nvSpPr>
        <p:spPr>
          <a:xfrm>
            <a:off x="6021941" y="2715152"/>
            <a:ext cx="875561"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T melt</a:t>
            </a:r>
          </a:p>
        </p:txBody>
      </p:sp>
      <p:sp>
        <p:nvSpPr>
          <p:cNvPr id="12" name="TextBox 11"/>
          <p:cNvSpPr txBox="1"/>
          <p:nvPr/>
        </p:nvSpPr>
        <p:spPr>
          <a:xfrm>
            <a:off x="852831" y="2704832"/>
            <a:ext cx="431465" cy="369332"/>
          </a:xfrm>
          <a:prstGeom prst="rect">
            <a:avLst/>
          </a:prstGeom>
          <a:noFill/>
        </p:spPr>
        <p:txBody>
          <a:bodyPr wrap="none" rtlCol="0">
            <a:spAutoFit/>
          </a:bodyPr>
          <a:lstStyle/>
          <a:p>
            <a:r>
              <a:rPr lang="en-US" b="1" dirty="0" err="1">
                <a:latin typeface="Segoe UI" panose="020B0502040204020203" pitchFamily="34" charset="0"/>
                <a:cs typeface="Segoe UI" panose="020B0502040204020203" pitchFamily="34" charset="0"/>
              </a:rPr>
              <a:t>Tx</a:t>
            </a:r>
            <a:endParaRPr lang="en-US" b="1" dirty="0">
              <a:latin typeface="Segoe UI" panose="020B0502040204020203" pitchFamily="34" charset="0"/>
              <a:cs typeface="Segoe UI" panose="020B0502040204020203" pitchFamily="34" charset="0"/>
            </a:endParaRPr>
          </a:p>
        </p:txBody>
      </p:sp>
      <p:pic>
        <p:nvPicPr>
          <p:cNvPr id="13" name="Picture 12"/>
          <p:cNvPicPr>
            <a:picLocks noChangeAspect="1"/>
          </p:cNvPicPr>
          <p:nvPr/>
        </p:nvPicPr>
        <p:blipFill>
          <a:blip r:embed="rId5"/>
          <a:stretch>
            <a:fillRect/>
          </a:stretch>
        </p:blipFill>
        <p:spPr>
          <a:xfrm>
            <a:off x="-303630" y="234462"/>
            <a:ext cx="3259597" cy="2517262"/>
          </a:xfrm>
          <a:prstGeom prst="rect">
            <a:avLst/>
          </a:prstGeom>
        </p:spPr>
      </p:pic>
      <p:cxnSp>
        <p:nvCxnSpPr>
          <p:cNvPr id="15" name="Straight Connector 14"/>
          <p:cNvCxnSpPr/>
          <p:nvPr/>
        </p:nvCxnSpPr>
        <p:spPr>
          <a:xfrm flipH="1">
            <a:off x="8148918" y="4894729"/>
            <a:ext cx="1143000" cy="129091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70475" y="4576612"/>
            <a:ext cx="956768" cy="307777"/>
          </a:xfrm>
          <a:prstGeom prst="rect">
            <a:avLst/>
          </a:prstGeom>
          <a:noFill/>
        </p:spPr>
        <p:txBody>
          <a:bodyPr wrap="square" rtlCol="0">
            <a:spAutoFit/>
          </a:bodyPr>
          <a:lstStyle/>
          <a:p>
            <a:r>
              <a:rPr lang="en-US" sz="1400" dirty="0">
                <a:solidFill>
                  <a:srgbClr val="FF0000"/>
                </a:solidFill>
              </a:rPr>
              <a:t>Sb-rich</a:t>
            </a:r>
          </a:p>
        </p:txBody>
      </p:sp>
      <p:sp>
        <p:nvSpPr>
          <p:cNvPr id="18" name="TextBox 17"/>
          <p:cNvSpPr txBox="1"/>
          <p:nvPr/>
        </p:nvSpPr>
        <p:spPr>
          <a:xfrm>
            <a:off x="3718926" y="5540188"/>
            <a:ext cx="917209" cy="307777"/>
          </a:xfrm>
          <a:prstGeom prst="rect">
            <a:avLst/>
          </a:prstGeom>
          <a:noFill/>
        </p:spPr>
        <p:txBody>
          <a:bodyPr wrap="square" rtlCol="0">
            <a:spAutoFit/>
          </a:bodyPr>
          <a:lstStyle/>
          <a:p>
            <a:r>
              <a:rPr lang="en-US" sz="1400" dirty="0" err="1">
                <a:solidFill>
                  <a:schemeClr val="accent1"/>
                </a:solidFill>
              </a:rPr>
              <a:t>Te</a:t>
            </a:r>
            <a:r>
              <a:rPr lang="en-US" sz="1400" dirty="0">
                <a:solidFill>
                  <a:schemeClr val="accent1"/>
                </a:solidFill>
              </a:rPr>
              <a:t>-rich</a:t>
            </a:r>
          </a:p>
        </p:txBody>
      </p:sp>
      <p:sp>
        <p:nvSpPr>
          <p:cNvPr id="19" name="TextBox 18"/>
          <p:cNvSpPr txBox="1"/>
          <p:nvPr/>
        </p:nvSpPr>
        <p:spPr>
          <a:xfrm>
            <a:off x="8351566" y="4573402"/>
            <a:ext cx="956768" cy="307777"/>
          </a:xfrm>
          <a:prstGeom prst="rect">
            <a:avLst/>
          </a:prstGeom>
          <a:noFill/>
        </p:spPr>
        <p:txBody>
          <a:bodyPr wrap="square" rtlCol="0">
            <a:spAutoFit/>
          </a:bodyPr>
          <a:lstStyle/>
          <a:p>
            <a:r>
              <a:rPr lang="en-US" sz="1400" dirty="0">
                <a:solidFill>
                  <a:srgbClr val="FF0000"/>
                </a:solidFill>
              </a:rPr>
              <a:t>Sb-rich</a:t>
            </a:r>
          </a:p>
        </p:txBody>
      </p:sp>
      <p:sp>
        <p:nvSpPr>
          <p:cNvPr id="20" name="TextBox 19"/>
          <p:cNvSpPr txBox="1"/>
          <p:nvPr/>
        </p:nvSpPr>
        <p:spPr>
          <a:xfrm>
            <a:off x="8700017" y="5536978"/>
            <a:ext cx="917209" cy="307777"/>
          </a:xfrm>
          <a:prstGeom prst="rect">
            <a:avLst/>
          </a:prstGeom>
          <a:noFill/>
        </p:spPr>
        <p:txBody>
          <a:bodyPr wrap="square" rtlCol="0">
            <a:spAutoFit/>
          </a:bodyPr>
          <a:lstStyle/>
          <a:p>
            <a:r>
              <a:rPr lang="en-US" sz="1400" dirty="0" err="1">
                <a:solidFill>
                  <a:schemeClr val="accent1"/>
                </a:solidFill>
              </a:rPr>
              <a:t>Te</a:t>
            </a:r>
            <a:r>
              <a:rPr lang="en-US" sz="1400" dirty="0">
                <a:solidFill>
                  <a:schemeClr val="accent1"/>
                </a:solidFill>
              </a:rPr>
              <a:t>-rich</a:t>
            </a:r>
          </a:p>
        </p:txBody>
      </p:sp>
      <p:sp>
        <p:nvSpPr>
          <p:cNvPr id="21" name="TextBox 20"/>
          <p:cNvSpPr txBox="1"/>
          <p:nvPr/>
        </p:nvSpPr>
        <p:spPr>
          <a:xfrm>
            <a:off x="1964304" y="2272893"/>
            <a:ext cx="7738016" cy="369332"/>
          </a:xfrm>
          <a:prstGeom prst="rect">
            <a:avLst/>
          </a:prstGeom>
          <a:noFill/>
        </p:spPr>
        <p:txBody>
          <a:bodyPr wrap="none" rtlCol="0">
            <a:spAutoFit/>
          </a:bodyPr>
          <a:lstStyle/>
          <a:p>
            <a:r>
              <a:rPr lang="en-US" dirty="0"/>
              <a:t>GISTN transformation temperature extracted: same trend as for pure GST</a:t>
            </a:r>
          </a:p>
        </p:txBody>
      </p:sp>
    </p:spTree>
    <p:extLst>
      <p:ext uri="{BB962C8B-B14F-4D97-AF65-F5344CB8AC3E}">
        <p14:creationId xmlns:p14="http://schemas.microsoft.com/office/powerpoint/2010/main" val="326490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851" y="1031207"/>
            <a:ext cx="5564027" cy="4288937"/>
          </a:xfrm>
          <a:prstGeom prst="rect">
            <a:avLst/>
          </a:prstGeom>
        </p:spPr>
      </p:pic>
      <p:sp>
        <p:nvSpPr>
          <p:cNvPr id="10" name="Rectangle 9"/>
          <p:cNvSpPr>
            <a:spLocks noChangeAspect="1"/>
          </p:cNvSpPr>
          <p:nvPr/>
        </p:nvSpPr>
        <p:spPr>
          <a:xfrm rot="351751">
            <a:off x="8393241" y="3506989"/>
            <a:ext cx="297066" cy="292672"/>
          </a:xfrm>
          <a:prstGeom prst="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rot="351751">
            <a:off x="8716211" y="3529098"/>
            <a:ext cx="301538" cy="297078"/>
          </a:xfrm>
          <a:prstGeom prst="rect">
            <a:avLst/>
          </a:prstGeom>
          <a:noFill/>
          <a:ln w="952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314978" y="1560487"/>
            <a:ext cx="2621230" cy="369332"/>
          </a:xfrm>
          <a:prstGeom prst="rect">
            <a:avLst/>
          </a:prstGeom>
          <a:noFill/>
        </p:spPr>
        <p:txBody>
          <a:bodyPr wrap="none" rtlCol="0">
            <a:spAutoFit/>
          </a:bodyPr>
          <a:lstStyle/>
          <a:p>
            <a:r>
              <a:rPr lang="en-US" dirty="0" err="1">
                <a:solidFill>
                  <a:srgbClr val="FF0000"/>
                </a:solidFill>
              </a:rPr>
              <a:t>Reamorphized</a:t>
            </a:r>
            <a:r>
              <a:rPr lang="en-US" dirty="0">
                <a:solidFill>
                  <a:srgbClr val="FF0000"/>
                </a:solidFill>
              </a:rPr>
              <a:t> (E30 x2)</a:t>
            </a:r>
          </a:p>
        </p:txBody>
      </p:sp>
      <p:sp>
        <p:nvSpPr>
          <p:cNvPr id="13" name="TextBox 12"/>
          <p:cNvSpPr txBox="1"/>
          <p:nvPr/>
        </p:nvSpPr>
        <p:spPr>
          <a:xfrm>
            <a:off x="6165682" y="4453035"/>
            <a:ext cx="3876382" cy="307777"/>
          </a:xfrm>
          <a:prstGeom prst="rect">
            <a:avLst/>
          </a:prstGeom>
          <a:noFill/>
        </p:spPr>
        <p:txBody>
          <a:bodyPr wrap="none" rtlCol="0">
            <a:spAutoFit/>
          </a:bodyPr>
          <a:lstStyle/>
          <a:p>
            <a:r>
              <a:rPr lang="en-US" sz="1400" dirty="0" err="1">
                <a:solidFill>
                  <a:srgbClr val="FFFF00"/>
                </a:solidFill>
              </a:rPr>
              <a:t>reamorph</a:t>
            </a:r>
            <a:r>
              <a:rPr lang="en-US" sz="1400" dirty="0">
                <a:solidFill>
                  <a:srgbClr val="FFFF00"/>
                </a:solidFill>
              </a:rPr>
              <a:t> + Recrystallized  (E30 x2 + E20x5)</a:t>
            </a:r>
          </a:p>
        </p:txBody>
      </p:sp>
      <p:cxnSp>
        <p:nvCxnSpPr>
          <p:cNvPr id="14" name="Straight Connector 13"/>
          <p:cNvCxnSpPr>
            <a:stCxn id="12" idx="2"/>
            <a:endCxn id="10" idx="0"/>
          </p:cNvCxnSpPr>
          <p:nvPr/>
        </p:nvCxnSpPr>
        <p:spPr>
          <a:xfrm>
            <a:off x="7625593" y="1929819"/>
            <a:ext cx="931128" cy="15779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13" idx="0"/>
          </p:cNvCxnSpPr>
          <p:nvPr/>
        </p:nvCxnSpPr>
        <p:spPr>
          <a:xfrm flipH="1">
            <a:off x="8103873" y="3825399"/>
            <a:ext cx="747935" cy="62763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80" y="1042484"/>
            <a:ext cx="5549398" cy="4277661"/>
          </a:xfrm>
          <a:prstGeom prst="rect">
            <a:avLst/>
          </a:prstGeom>
        </p:spPr>
      </p:pic>
      <p:sp>
        <p:nvSpPr>
          <p:cNvPr id="17" name="TextBox 16"/>
          <p:cNvSpPr txBox="1"/>
          <p:nvPr/>
        </p:nvSpPr>
        <p:spPr>
          <a:xfrm>
            <a:off x="1813650" y="1386107"/>
            <a:ext cx="1261884" cy="369332"/>
          </a:xfrm>
          <a:prstGeom prst="rect">
            <a:avLst/>
          </a:prstGeom>
          <a:noFill/>
        </p:spPr>
        <p:txBody>
          <a:bodyPr wrap="none" rtlCol="0">
            <a:spAutoFit/>
          </a:bodyPr>
          <a:lstStyle/>
          <a:p>
            <a:r>
              <a:rPr lang="en-US" dirty="0">
                <a:solidFill>
                  <a:srgbClr val="FF0000"/>
                </a:solidFill>
              </a:rPr>
              <a:t>Laser spot</a:t>
            </a:r>
          </a:p>
        </p:txBody>
      </p:sp>
      <p:sp>
        <p:nvSpPr>
          <p:cNvPr id="18" name="TextBox 17"/>
          <p:cNvSpPr txBox="1"/>
          <p:nvPr/>
        </p:nvSpPr>
        <p:spPr>
          <a:xfrm>
            <a:off x="2804003" y="2718786"/>
            <a:ext cx="1326004" cy="369332"/>
          </a:xfrm>
          <a:prstGeom prst="rect">
            <a:avLst/>
          </a:prstGeom>
          <a:noFill/>
        </p:spPr>
        <p:txBody>
          <a:bodyPr wrap="none" rtlCol="0">
            <a:spAutoFit/>
          </a:bodyPr>
          <a:lstStyle/>
          <a:p>
            <a:r>
              <a:rPr lang="en-US" dirty="0">
                <a:solidFill>
                  <a:srgbClr val="FFFF00"/>
                </a:solidFill>
              </a:rPr>
              <a:t>crystallized</a:t>
            </a:r>
          </a:p>
        </p:txBody>
      </p:sp>
      <p:sp>
        <p:nvSpPr>
          <p:cNvPr id="19" name="TextBox 18"/>
          <p:cNvSpPr txBox="1"/>
          <p:nvPr/>
        </p:nvSpPr>
        <p:spPr>
          <a:xfrm>
            <a:off x="638078" y="2072455"/>
            <a:ext cx="966931" cy="646331"/>
          </a:xfrm>
          <a:prstGeom prst="rect">
            <a:avLst/>
          </a:prstGeom>
          <a:noFill/>
        </p:spPr>
        <p:txBody>
          <a:bodyPr wrap="none" rtlCol="0">
            <a:spAutoFit/>
          </a:bodyPr>
          <a:lstStyle/>
          <a:p>
            <a:r>
              <a:rPr lang="en-US" dirty="0" err="1">
                <a:solidFill>
                  <a:schemeClr val="accent1">
                    <a:lumMod val="50000"/>
                  </a:schemeClr>
                </a:solidFill>
              </a:rPr>
              <a:t>amorph</a:t>
            </a:r>
            <a:endParaRPr lang="en-US" dirty="0">
              <a:solidFill>
                <a:schemeClr val="accent1">
                  <a:lumMod val="50000"/>
                </a:schemeClr>
              </a:solidFill>
            </a:endParaRPr>
          </a:p>
          <a:p>
            <a:r>
              <a:rPr lang="en-US" dirty="0" err="1">
                <a:solidFill>
                  <a:schemeClr val="accent1">
                    <a:lumMod val="50000"/>
                  </a:schemeClr>
                </a:solidFill>
              </a:rPr>
              <a:t>asdep</a:t>
            </a:r>
            <a:endParaRPr lang="en-US" dirty="0">
              <a:solidFill>
                <a:schemeClr val="accent1">
                  <a:lumMod val="50000"/>
                </a:schemeClr>
              </a:solidFill>
            </a:endParaRPr>
          </a:p>
        </p:txBody>
      </p:sp>
      <p:sp>
        <p:nvSpPr>
          <p:cNvPr id="25" name="Rectangle 24"/>
          <p:cNvSpPr>
            <a:spLocks noChangeAspect="1"/>
          </p:cNvSpPr>
          <p:nvPr/>
        </p:nvSpPr>
        <p:spPr>
          <a:xfrm rot="351751">
            <a:off x="1613624" y="1915147"/>
            <a:ext cx="3500952" cy="336629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1021278" y="169586"/>
            <a:ext cx="10515600" cy="628788"/>
          </a:xfrm>
        </p:spPr>
        <p:txBody>
          <a:bodyPr/>
          <a:lstStyle/>
          <a:p>
            <a:r>
              <a:rPr lang="en-US" dirty="0"/>
              <a:t>DSC – PM- 4 (</a:t>
            </a:r>
            <a:r>
              <a:rPr lang="en-US" dirty="0" err="1"/>
              <a:t>Te</a:t>
            </a:r>
            <a:r>
              <a:rPr lang="en-US" dirty="0"/>
              <a:t>-rich)    </a:t>
            </a:r>
            <a:r>
              <a:rPr lang="en-US" sz="2400" dirty="0"/>
              <a:t>200nm/C(10)</a:t>
            </a:r>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val="1956494488"/>
              </p:ext>
            </p:extLst>
          </p:nvPr>
        </p:nvGraphicFramePr>
        <p:xfrm>
          <a:off x="7469859" y="288631"/>
          <a:ext cx="1687837" cy="398357"/>
        </p:xfrm>
        <a:graphic>
          <a:graphicData uri="http://schemas.openxmlformats.org/drawingml/2006/table">
            <a:tbl>
              <a:tblPr firstRow="1" firstCol="1" bandRow="1">
                <a:tableStyleId>{5C22544A-7EE6-4342-B048-85BDC9FD1C3A}</a:tableStyleId>
              </a:tblPr>
              <a:tblGrid>
                <a:gridCol w="442917">
                  <a:extLst>
                    <a:ext uri="{9D8B030D-6E8A-4147-A177-3AD203B41FA5}">
                      <a16:colId xmlns:a16="http://schemas.microsoft.com/office/drawing/2014/main" val="1263539775"/>
                    </a:ext>
                  </a:extLst>
                </a:gridCol>
                <a:gridCol w="359086">
                  <a:extLst>
                    <a:ext uri="{9D8B030D-6E8A-4147-A177-3AD203B41FA5}">
                      <a16:colId xmlns:a16="http://schemas.microsoft.com/office/drawing/2014/main" val="2302076564"/>
                    </a:ext>
                  </a:extLst>
                </a:gridCol>
                <a:gridCol w="442917">
                  <a:extLst>
                    <a:ext uri="{9D8B030D-6E8A-4147-A177-3AD203B41FA5}">
                      <a16:colId xmlns:a16="http://schemas.microsoft.com/office/drawing/2014/main" val="3626603375"/>
                    </a:ext>
                  </a:extLst>
                </a:gridCol>
                <a:gridCol w="442917">
                  <a:extLst>
                    <a:ext uri="{9D8B030D-6E8A-4147-A177-3AD203B41FA5}">
                      <a16:colId xmlns:a16="http://schemas.microsoft.com/office/drawing/2014/main" val="355596282"/>
                    </a:ext>
                  </a:extLst>
                </a:gridCol>
              </a:tblGrid>
              <a:tr h="207857">
                <a:tc>
                  <a:txBody>
                    <a:bodyPr/>
                    <a:lstStyle/>
                    <a:p>
                      <a:pPr marL="0" marR="0" algn="ctr">
                        <a:lnSpc>
                          <a:spcPct val="115000"/>
                        </a:lnSpc>
                        <a:spcBef>
                          <a:spcPts val="0"/>
                        </a:spcBef>
                        <a:spcAft>
                          <a:spcPts val="0"/>
                        </a:spcAft>
                      </a:pPr>
                      <a:r>
                        <a:rPr lang="en-US" sz="1000" dirty="0">
                          <a:effectLst/>
                        </a:rPr>
                        <a:t>Ge</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rPr>
                        <a:t>In</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rPr>
                        <a:t>Sb</a:t>
                      </a:r>
                      <a:endParaRPr lang="en-US" sz="10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err="1">
                          <a:effectLst/>
                        </a:rPr>
                        <a:t>Te</a:t>
                      </a:r>
                      <a:endParaRPr lang="en-US"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59967"/>
                  </a:ext>
                </a:extLst>
              </a:tr>
              <a:tr h="190500">
                <a:tc>
                  <a:txBody>
                    <a:bodyPr/>
                    <a:lstStyle/>
                    <a:p>
                      <a:pPr marL="0" marR="0" algn="r">
                        <a:lnSpc>
                          <a:spcPct val="115000"/>
                        </a:lnSpc>
                        <a:spcBef>
                          <a:spcPts val="0"/>
                        </a:spcBef>
                        <a:spcAft>
                          <a:spcPts val="0"/>
                        </a:spcAft>
                      </a:pPr>
                      <a:r>
                        <a:rPr lang="en-US" sz="1000" b="1" dirty="0">
                          <a:solidFill>
                            <a:schemeClr val="accent1">
                              <a:lumMod val="50000"/>
                            </a:schemeClr>
                          </a:solidFill>
                          <a:effectLst/>
                        </a:rPr>
                        <a:t>21.7</a:t>
                      </a:r>
                      <a:endParaRPr lang="en-US" sz="10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r">
                        <a:lnSpc>
                          <a:spcPct val="115000"/>
                        </a:lnSpc>
                        <a:spcBef>
                          <a:spcPts val="0"/>
                        </a:spcBef>
                        <a:spcAft>
                          <a:spcPts val="0"/>
                        </a:spcAft>
                      </a:pPr>
                      <a:r>
                        <a:rPr lang="en-US" sz="1000" b="1" dirty="0">
                          <a:solidFill>
                            <a:schemeClr val="accent1">
                              <a:lumMod val="50000"/>
                            </a:schemeClr>
                          </a:solidFill>
                          <a:effectLst/>
                        </a:rPr>
                        <a:t>2.1</a:t>
                      </a:r>
                      <a:endParaRPr lang="en-US" sz="10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r">
                        <a:lnSpc>
                          <a:spcPct val="115000"/>
                        </a:lnSpc>
                        <a:spcBef>
                          <a:spcPts val="0"/>
                        </a:spcBef>
                        <a:spcAft>
                          <a:spcPts val="0"/>
                        </a:spcAft>
                      </a:pPr>
                      <a:r>
                        <a:rPr lang="en-US" sz="1000" b="1" dirty="0">
                          <a:solidFill>
                            <a:schemeClr val="accent1">
                              <a:lumMod val="50000"/>
                            </a:schemeClr>
                          </a:solidFill>
                          <a:effectLst/>
                        </a:rPr>
                        <a:t>19.5</a:t>
                      </a:r>
                      <a:endParaRPr lang="en-US" sz="10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r">
                        <a:lnSpc>
                          <a:spcPct val="115000"/>
                        </a:lnSpc>
                        <a:spcBef>
                          <a:spcPts val="0"/>
                        </a:spcBef>
                        <a:spcAft>
                          <a:spcPts val="0"/>
                        </a:spcAft>
                      </a:pPr>
                      <a:r>
                        <a:rPr lang="en-US" sz="1000" b="1" dirty="0">
                          <a:solidFill>
                            <a:schemeClr val="accent1">
                              <a:lumMod val="50000"/>
                            </a:schemeClr>
                          </a:solidFill>
                          <a:effectLst/>
                        </a:rPr>
                        <a:t>56.7</a:t>
                      </a:r>
                      <a:endParaRPr lang="en-US" sz="10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612661638"/>
                  </a:ext>
                </a:extLst>
              </a:tr>
            </a:tbl>
          </a:graphicData>
        </a:graphic>
      </p:graphicFrame>
      <p:sp>
        <p:nvSpPr>
          <p:cNvPr id="28" name="TextBox 27"/>
          <p:cNvSpPr txBox="1"/>
          <p:nvPr/>
        </p:nvSpPr>
        <p:spPr>
          <a:xfrm>
            <a:off x="1163782" y="5676405"/>
            <a:ext cx="5795176" cy="369332"/>
          </a:xfrm>
          <a:prstGeom prst="rect">
            <a:avLst/>
          </a:prstGeom>
          <a:noFill/>
        </p:spPr>
        <p:txBody>
          <a:bodyPr wrap="none" rtlCol="0">
            <a:spAutoFit/>
          </a:bodyPr>
          <a:lstStyle/>
          <a:p>
            <a:pPr marL="285750" indent="-285750">
              <a:buFont typeface="Arial" panose="020B0604020202020204" pitchFamily="34" charset="0"/>
              <a:buChar char="•"/>
            </a:pPr>
            <a:r>
              <a:rPr lang="en-US" dirty="0"/>
              <a:t>Crystallization, </a:t>
            </a:r>
            <a:r>
              <a:rPr lang="en-US" dirty="0" err="1"/>
              <a:t>reamorphization</a:t>
            </a:r>
            <a:r>
              <a:rPr lang="en-US" dirty="0"/>
              <a:t> and recrystallization</a:t>
            </a:r>
          </a:p>
        </p:txBody>
      </p:sp>
    </p:spTree>
    <p:extLst>
      <p:ext uri="{BB962C8B-B14F-4D97-AF65-F5344CB8AC3E}">
        <p14:creationId xmlns:p14="http://schemas.microsoft.com/office/powerpoint/2010/main" val="223674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3" y="509915"/>
            <a:ext cx="4116137" cy="317285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255" y="509915"/>
            <a:ext cx="4172759" cy="321650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635" y="509915"/>
            <a:ext cx="4239365" cy="3267844"/>
          </a:xfrm>
          <a:prstGeom prst="rect">
            <a:avLst/>
          </a:prstGeom>
        </p:spPr>
      </p:pic>
      <p:sp>
        <p:nvSpPr>
          <p:cNvPr id="15" name="TextBox 14"/>
          <p:cNvSpPr txBox="1"/>
          <p:nvPr/>
        </p:nvSpPr>
        <p:spPr>
          <a:xfrm>
            <a:off x="2196538" y="566496"/>
            <a:ext cx="1633781" cy="646331"/>
          </a:xfrm>
          <a:prstGeom prst="rect">
            <a:avLst/>
          </a:prstGeom>
          <a:solidFill>
            <a:schemeClr val="bg1"/>
          </a:solidFill>
        </p:spPr>
        <p:txBody>
          <a:bodyPr wrap="none" rtlCol="0">
            <a:spAutoFit/>
          </a:bodyPr>
          <a:lstStyle/>
          <a:p>
            <a:r>
              <a:rPr lang="en-US" dirty="0"/>
              <a:t>50um</a:t>
            </a:r>
          </a:p>
          <a:p>
            <a:r>
              <a:rPr lang="en-US" dirty="0"/>
              <a:t>E20 x 6pulses</a:t>
            </a:r>
          </a:p>
        </p:txBody>
      </p:sp>
      <p:sp>
        <p:nvSpPr>
          <p:cNvPr id="16" name="TextBox 15"/>
          <p:cNvSpPr txBox="1"/>
          <p:nvPr/>
        </p:nvSpPr>
        <p:spPr>
          <a:xfrm>
            <a:off x="6157161" y="566496"/>
            <a:ext cx="1762021" cy="646331"/>
          </a:xfrm>
          <a:prstGeom prst="rect">
            <a:avLst/>
          </a:prstGeom>
          <a:solidFill>
            <a:schemeClr val="bg1"/>
          </a:solidFill>
        </p:spPr>
        <p:txBody>
          <a:bodyPr wrap="none" rtlCol="0">
            <a:spAutoFit/>
          </a:bodyPr>
          <a:lstStyle/>
          <a:p>
            <a:r>
              <a:rPr lang="en-US" dirty="0"/>
              <a:t>50um</a:t>
            </a:r>
          </a:p>
          <a:p>
            <a:r>
              <a:rPr lang="en-US" dirty="0"/>
              <a:t>E20 x 10pulses</a:t>
            </a:r>
          </a:p>
        </p:txBody>
      </p:sp>
      <p:sp>
        <p:nvSpPr>
          <p:cNvPr id="17" name="TextBox 16"/>
          <p:cNvSpPr txBox="1"/>
          <p:nvPr/>
        </p:nvSpPr>
        <p:spPr>
          <a:xfrm>
            <a:off x="10429979" y="541526"/>
            <a:ext cx="1762021" cy="646331"/>
          </a:xfrm>
          <a:prstGeom prst="rect">
            <a:avLst/>
          </a:prstGeom>
          <a:solidFill>
            <a:schemeClr val="bg1"/>
          </a:solidFill>
        </p:spPr>
        <p:txBody>
          <a:bodyPr wrap="none" rtlCol="0">
            <a:spAutoFit/>
          </a:bodyPr>
          <a:lstStyle/>
          <a:p>
            <a:r>
              <a:rPr lang="en-US" dirty="0"/>
              <a:t>50um</a:t>
            </a:r>
          </a:p>
          <a:p>
            <a:r>
              <a:rPr lang="en-US" dirty="0"/>
              <a:t>E20 x 15pulses</a:t>
            </a:r>
          </a:p>
        </p:txBody>
      </p:sp>
      <p:cxnSp>
        <p:nvCxnSpPr>
          <p:cNvPr id="41" name="Straight Connector 40"/>
          <p:cNvCxnSpPr/>
          <p:nvPr/>
        </p:nvCxnSpPr>
        <p:spPr>
          <a:xfrm>
            <a:off x="7988476" y="3643291"/>
            <a:ext cx="109728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4" name="Table 43"/>
          <p:cNvGraphicFramePr>
            <a:graphicFrameLocks noGrp="1"/>
          </p:cNvGraphicFramePr>
          <p:nvPr>
            <p:extLst>
              <p:ext uri="{D42A27DB-BD31-4B8C-83A1-F6EECF244321}">
                <p14:modId xmlns:p14="http://schemas.microsoft.com/office/powerpoint/2010/main" val="2814075469"/>
              </p:ext>
            </p:extLst>
          </p:nvPr>
        </p:nvGraphicFramePr>
        <p:xfrm>
          <a:off x="120000" y="1275853"/>
          <a:ext cx="1687837" cy="400643"/>
        </p:xfrm>
        <a:graphic>
          <a:graphicData uri="http://schemas.openxmlformats.org/drawingml/2006/table">
            <a:tbl>
              <a:tblPr firstRow="1" firstCol="1" bandRow="1">
                <a:tableStyleId>{5C22544A-7EE6-4342-B048-85BDC9FD1C3A}</a:tableStyleId>
              </a:tblPr>
              <a:tblGrid>
                <a:gridCol w="442917">
                  <a:extLst>
                    <a:ext uri="{9D8B030D-6E8A-4147-A177-3AD203B41FA5}">
                      <a16:colId xmlns:a16="http://schemas.microsoft.com/office/drawing/2014/main" val="1263539775"/>
                    </a:ext>
                  </a:extLst>
                </a:gridCol>
                <a:gridCol w="359086">
                  <a:extLst>
                    <a:ext uri="{9D8B030D-6E8A-4147-A177-3AD203B41FA5}">
                      <a16:colId xmlns:a16="http://schemas.microsoft.com/office/drawing/2014/main" val="2302076564"/>
                    </a:ext>
                  </a:extLst>
                </a:gridCol>
                <a:gridCol w="442917">
                  <a:extLst>
                    <a:ext uri="{9D8B030D-6E8A-4147-A177-3AD203B41FA5}">
                      <a16:colId xmlns:a16="http://schemas.microsoft.com/office/drawing/2014/main" val="3626603375"/>
                    </a:ext>
                  </a:extLst>
                </a:gridCol>
                <a:gridCol w="442917">
                  <a:extLst>
                    <a:ext uri="{9D8B030D-6E8A-4147-A177-3AD203B41FA5}">
                      <a16:colId xmlns:a16="http://schemas.microsoft.com/office/drawing/2014/main" val="355596282"/>
                    </a:ext>
                  </a:extLst>
                </a:gridCol>
              </a:tblGrid>
              <a:tr h="207857">
                <a:tc>
                  <a:txBody>
                    <a:bodyPr/>
                    <a:lstStyle/>
                    <a:p>
                      <a:pPr marL="0" marR="0" algn="ctr">
                        <a:lnSpc>
                          <a:spcPct val="115000"/>
                        </a:lnSpc>
                        <a:spcBef>
                          <a:spcPts val="0"/>
                        </a:spcBef>
                        <a:spcAft>
                          <a:spcPts val="0"/>
                        </a:spcAft>
                      </a:pPr>
                      <a:r>
                        <a:rPr lang="en-US" sz="1100" dirty="0">
                          <a:effectLst/>
                        </a:rPr>
                        <a:t>Ge</a:t>
                      </a:r>
                      <a:endParaRPr lang="en-US" sz="11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In</a:t>
                      </a:r>
                      <a:endParaRPr lang="en-US" sz="11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Sb</a:t>
                      </a:r>
                      <a:endParaRPr lang="en-US" sz="11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a:effectLst/>
                        </a:rPr>
                        <a:t>Te</a:t>
                      </a:r>
                      <a:endParaRPr lang="en-US" sz="11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59967"/>
                  </a:ext>
                </a:extLst>
              </a:tr>
              <a:tr h="190500">
                <a:tc>
                  <a:txBody>
                    <a:bodyPr/>
                    <a:lstStyle/>
                    <a:p>
                      <a:pPr marL="0" marR="0" algn="r">
                        <a:lnSpc>
                          <a:spcPct val="115000"/>
                        </a:lnSpc>
                        <a:spcBef>
                          <a:spcPts val="0"/>
                        </a:spcBef>
                        <a:spcAft>
                          <a:spcPts val="0"/>
                        </a:spcAft>
                      </a:pPr>
                      <a:r>
                        <a:rPr lang="en-US" sz="1100" b="1" dirty="0">
                          <a:solidFill>
                            <a:schemeClr val="accent1">
                              <a:lumMod val="50000"/>
                            </a:schemeClr>
                          </a:solidFill>
                          <a:effectLst/>
                        </a:rPr>
                        <a:t>21.7</a:t>
                      </a:r>
                      <a:endParaRPr lang="en-US" sz="11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r">
                        <a:lnSpc>
                          <a:spcPct val="115000"/>
                        </a:lnSpc>
                        <a:spcBef>
                          <a:spcPts val="0"/>
                        </a:spcBef>
                        <a:spcAft>
                          <a:spcPts val="0"/>
                        </a:spcAft>
                      </a:pPr>
                      <a:r>
                        <a:rPr lang="en-US" sz="1100" b="1" dirty="0">
                          <a:solidFill>
                            <a:schemeClr val="accent1">
                              <a:lumMod val="50000"/>
                            </a:schemeClr>
                          </a:solidFill>
                          <a:effectLst/>
                        </a:rPr>
                        <a:t>2.1</a:t>
                      </a:r>
                      <a:endParaRPr lang="en-US" sz="11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r">
                        <a:lnSpc>
                          <a:spcPct val="115000"/>
                        </a:lnSpc>
                        <a:spcBef>
                          <a:spcPts val="0"/>
                        </a:spcBef>
                        <a:spcAft>
                          <a:spcPts val="0"/>
                        </a:spcAft>
                      </a:pPr>
                      <a:r>
                        <a:rPr lang="en-US" sz="1100" b="1" dirty="0">
                          <a:solidFill>
                            <a:schemeClr val="accent1">
                              <a:lumMod val="50000"/>
                            </a:schemeClr>
                          </a:solidFill>
                          <a:effectLst/>
                        </a:rPr>
                        <a:t>19.5</a:t>
                      </a:r>
                      <a:endParaRPr lang="en-US" sz="11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r">
                        <a:lnSpc>
                          <a:spcPct val="115000"/>
                        </a:lnSpc>
                        <a:spcBef>
                          <a:spcPts val="0"/>
                        </a:spcBef>
                        <a:spcAft>
                          <a:spcPts val="0"/>
                        </a:spcAft>
                      </a:pPr>
                      <a:r>
                        <a:rPr lang="en-US" sz="1100" b="1" dirty="0">
                          <a:solidFill>
                            <a:schemeClr val="accent1">
                              <a:lumMod val="50000"/>
                            </a:schemeClr>
                          </a:solidFill>
                          <a:effectLst/>
                        </a:rPr>
                        <a:t>56.7</a:t>
                      </a:r>
                      <a:endParaRPr lang="en-US" sz="11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612661638"/>
                  </a:ext>
                </a:extLst>
              </a:tr>
            </a:tbl>
          </a:graphicData>
        </a:graphic>
      </p:graphicFrame>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3" y="3682771"/>
            <a:ext cx="4006357" cy="3088233"/>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5830" y="3682772"/>
            <a:ext cx="4006355" cy="3088232"/>
          </a:xfrm>
          <a:prstGeom prst="rect">
            <a:avLst/>
          </a:prstGeom>
        </p:spPr>
      </p:pic>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2185" y="3682771"/>
            <a:ext cx="4006357" cy="3088234"/>
          </a:xfrm>
          <a:prstGeom prst="rect">
            <a:avLst/>
          </a:prstGeom>
        </p:spPr>
      </p:pic>
      <p:sp>
        <p:nvSpPr>
          <p:cNvPr id="49" name="TextBox 48"/>
          <p:cNvSpPr txBox="1"/>
          <p:nvPr/>
        </p:nvSpPr>
        <p:spPr>
          <a:xfrm>
            <a:off x="2255087" y="3707740"/>
            <a:ext cx="1471878" cy="584775"/>
          </a:xfrm>
          <a:prstGeom prst="rect">
            <a:avLst/>
          </a:prstGeom>
          <a:solidFill>
            <a:schemeClr val="bg1"/>
          </a:solidFill>
        </p:spPr>
        <p:txBody>
          <a:bodyPr wrap="none" rtlCol="0">
            <a:spAutoFit/>
          </a:bodyPr>
          <a:lstStyle/>
          <a:p>
            <a:r>
              <a:rPr lang="en-US" sz="1600" dirty="0"/>
              <a:t>50um</a:t>
            </a:r>
          </a:p>
          <a:p>
            <a:r>
              <a:rPr lang="en-US" sz="1600" dirty="0"/>
              <a:t>E20 x 5pulses</a:t>
            </a:r>
          </a:p>
        </p:txBody>
      </p:sp>
      <p:sp>
        <p:nvSpPr>
          <p:cNvPr id="50" name="TextBox 49"/>
          <p:cNvSpPr txBox="1"/>
          <p:nvPr/>
        </p:nvSpPr>
        <p:spPr>
          <a:xfrm>
            <a:off x="6261444" y="3747781"/>
            <a:ext cx="1585690" cy="584775"/>
          </a:xfrm>
          <a:prstGeom prst="rect">
            <a:avLst/>
          </a:prstGeom>
          <a:solidFill>
            <a:schemeClr val="bg1"/>
          </a:solidFill>
        </p:spPr>
        <p:txBody>
          <a:bodyPr wrap="none" rtlCol="0">
            <a:spAutoFit/>
          </a:bodyPr>
          <a:lstStyle/>
          <a:p>
            <a:r>
              <a:rPr lang="en-US" sz="1600" dirty="0"/>
              <a:t>50um</a:t>
            </a:r>
          </a:p>
          <a:p>
            <a:r>
              <a:rPr lang="en-US" sz="1600" dirty="0"/>
              <a:t>E20 x 25pulses</a:t>
            </a:r>
          </a:p>
        </p:txBody>
      </p:sp>
      <p:sp>
        <p:nvSpPr>
          <p:cNvPr id="51" name="TextBox 50"/>
          <p:cNvSpPr txBox="1"/>
          <p:nvPr/>
        </p:nvSpPr>
        <p:spPr>
          <a:xfrm>
            <a:off x="9685909" y="3707740"/>
            <a:ext cx="2343911" cy="584775"/>
          </a:xfrm>
          <a:prstGeom prst="rect">
            <a:avLst/>
          </a:prstGeom>
          <a:solidFill>
            <a:schemeClr val="bg1"/>
          </a:solidFill>
        </p:spPr>
        <p:txBody>
          <a:bodyPr wrap="none" rtlCol="0">
            <a:spAutoFit/>
          </a:bodyPr>
          <a:lstStyle/>
          <a:p>
            <a:r>
              <a:rPr lang="en-US" sz="1600" dirty="0"/>
              <a:t>50um</a:t>
            </a:r>
          </a:p>
          <a:p>
            <a:r>
              <a:rPr lang="en-US" sz="1600" dirty="0"/>
              <a:t>E20 x 25pulses+E10 x5</a:t>
            </a:r>
          </a:p>
        </p:txBody>
      </p:sp>
      <p:sp>
        <p:nvSpPr>
          <p:cNvPr id="2" name="Title 1"/>
          <p:cNvSpPr>
            <a:spLocks noGrp="1"/>
          </p:cNvSpPr>
          <p:nvPr>
            <p:ph type="title"/>
          </p:nvPr>
        </p:nvSpPr>
        <p:spPr>
          <a:xfrm>
            <a:off x="29473" y="655277"/>
            <a:ext cx="2167065" cy="628788"/>
          </a:xfrm>
        </p:spPr>
        <p:txBody>
          <a:bodyPr/>
          <a:lstStyle/>
          <a:p>
            <a:r>
              <a:rPr lang="en-US" sz="2800" dirty="0">
                <a:solidFill>
                  <a:schemeClr val="tx1">
                    <a:lumMod val="50000"/>
                  </a:schemeClr>
                </a:solidFill>
              </a:rPr>
              <a:t>#4 (</a:t>
            </a:r>
            <a:r>
              <a:rPr lang="en-US" sz="2800" dirty="0" err="1">
                <a:solidFill>
                  <a:schemeClr val="tx1">
                    <a:lumMod val="50000"/>
                  </a:schemeClr>
                </a:solidFill>
              </a:rPr>
              <a:t>Te</a:t>
            </a:r>
            <a:r>
              <a:rPr lang="en-US" sz="2800" dirty="0">
                <a:solidFill>
                  <a:schemeClr val="tx1">
                    <a:lumMod val="50000"/>
                  </a:schemeClr>
                </a:solidFill>
              </a:rPr>
              <a:t>-rich)</a:t>
            </a:r>
          </a:p>
        </p:txBody>
      </p:sp>
      <p:sp>
        <p:nvSpPr>
          <p:cNvPr id="53" name="Rectangle 52"/>
          <p:cNvSpPr/>
          <p:nvPr/>
        </p:nvSpPr>
        <p:spPr>
          <a:xfrm>
            <a:off x="4125380" y="77283"/>
            <a:ext cx="3275256" cy="369332"/>
          </a:xfrm>
          <a:prstGeom prst="rect">
            <a:avLst/>
          </a:prstGeom>
        </p:spPr>
        <p:txBody>
          <a:bodyPr wrap="none">
            <a:spAutoFit/>
          </a:bodyPr>
          <a:lstStyle/>
          <a:p>
            <a:r>
              <a:rPr lang="en-US" dirty="0"/>
              <a:t>THOX(550nm)/PM(200)/C(10)</a:t>
            </a:r>
          </a:p>
        </p:txBody>
      </p:sp>
      <p:graphicFrame>
        <p:nvGraphicFramePr>
          <p:cNvPr id="54" name="Table 53"/>
          <p:cNvGraphicFramePr>
            <a:graphicFrameLocks noGrp="1"/>
          </p:cNvGraphicFramePr>
          <p:nvPr>
            <p:extLst>
              <p:ext uri="{D42A27DB-BD31-4B8C-83A1-F6EECF244321}">
                <p14:modId xmlns:p14="http://schemas.microsoft.com/office/powerpoint/2010/main" val="666319705"/>
              </p:ext>
            </p:extLst>
          </p:nvPr>
        </p:nvGraphicFramePr>
        <p:xfrm>
          <a:off x="119999" y="4427221"/>
          <a:ext cx="1687837" cy="400643"/>
        </p:xfrm>
        <a:graphic>
          <a:graphicData uri="http://schemas.openxmlformats.org/drawingml/2006/table">
            <a:tbl>
              <a:tblPr firstRow="1" firstCol="1" bandRow="1">
                <a:tableStyleId>{5C22544A-7EE6-4342-B048-85BDC9FD1C3A}</a:tableStyleId>
              </a:tblPr>
              <a:tblGrid>
                <a:gridCol w="442917">
                  <a:extLst>
                    <a:ext uri="{9D8B030D-6E8A-4147-A177-3AD203B41FA5}">
                      <a16:colId xmlns:a16="http://schemas.microsoft.com/office/drawing/2014/main" val="1263539775"/>
                    </a:ext>
                  </a:extLst>
                </a:gridCol>
                <a:gridCol w="359086">
                  <a:extLst>
                    <a:ext uri="{9D8B030D-6E8A-4147-A177-3AD203B41FA5}">
                      <a16:colId xmlns:a16="http://schemas.microsoft.com/office/drawing/2014/main" val="2302076564"/>
                    </a:ext>
                  </a:extLst>
                </a:gridCol>
                <a:gridCol w="442917">
                  <a:extLst>
                    <a:ext uri="{9D8B030D-6E8A-4147-A177-3AD203B41FA5}">
                      <a16:colId xmlns:a16="http://schemas.microsoft.com/office/drawing/2014/main" val="3626603375"/>
                    </a:ext>
                  </a:extLst>
                </a:gridCol>
                <a:gridCol w="442917">
                  <a:extLst>
                    <a:ext uri="{9D8B030D-6E8A-4147-A177-3AD203B41FA5}">
                      <a16:colId xmlns:a16="http://schemas.microsoft.com/office/drawing/2014/main" val="355596282"/>
                    </a:ext>
                  </a:extLst>
                </a:gridCol>
              </a:tblGrid>
              <a:tr h="207857">
                <a:tc>
                  <a:txBody>
                    <a:bodyPr/>
                    <a:lstStyle/>
                    <a:p>
                      <a:pPr marL="0" marR="0" algn="ctr">
                        <a:lnSpc>
                          <a:spcPct val="115000"/>
                        </a:lnSpc>
                        <a:spcBef>
                          <a:spcPts val="0"/>
                        </a:spcBef>
                        <a:spcAft>
                          <a:spcPts val="0"/>
                        </a:spcAft>
                      </a:pPr>
                      <a:r>
                        <a:rPr lang="en-US" sz="1100" dirty="0">
                          <a:effectLst/>
                        </a:rPr>
                        <a:t>Ge</a:t>
                      </a:r>
                      <a:endParaRPr lang="en-US" sz="11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In</a:t>
                      </a:r>
                      <a:endParaRPr lang="en-US" sz="11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Sb</a:t>
                      </a:r>
                      <a:endParaRPr lang="en-US" sz="11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a:effectLst/>
                        </a:rPr>
                        <a:t>Te</a:t>
                      </a:r>
                      <a:endParaRPr lang="en-US" sz="11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59967"/>
                  </a:ext>
                </a:extLst>
              </a:tr>
              <a:tr h="190500">
                <a:tc>
                  <a:txBody>
                    <a:bodyPr/>
                    <a:lstStyle/>
                    <a:p>
                      <a:pPr marL="0" marR="0" algn="r">
                        <a:lnSpc>
                          <a:spcPct val="115000"/>
                        </a:lnSpc>
                        <a:spcBef>
                          <a:spcPts val="0"/>
                        </a:spcBef>
                        <a:spcAft>
                          <a:spcPts val="0"/>
                        </a:spcAft>
                      </a:pPr>
                      <a:r>
                        <a:rPr lang="en-US" sz="1100" b="1" dirty="0">
                          <a:solidFill>
                            <a:schemeClr val="accent1">
                              <a:lumMod val="50000"/>
                            </a:schemeClr>
                          </a:solidFill>
                          <a:effectLst/>
                        </a:rPr>
                        <a:t>20.8</a:t>
                      </a:r>
                      <a:endParaRPr lang="en-US" sz="11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r">
                        <a:lnSpc>
                          <a:spcPct val="115000"/>
                        </a:lnSpc>
                        <a:spcBef>
                          <a:spcPts val="0"/>
                        </a:spcBef>
                        <a:spcAft>
                          <a:spcPts val="0"/>
                        </a:spcAft>
                      </a:pPr>
                      <a:r>
                        <a:rPr lang="en-US" sz="1100" b="1" dirty="0">
                          <a:solidFill>
                            <a:schemeClr val="accent1">
                              <a:lumMod val="50000"/>
                            </a:schemeClr>
                          </a:solidFill>
                          <a:effectLst/>
                        </a:rPr>
                        <a:t>2.2</a:t>
                      </a:r>
                      <a:endParaRPr lang="en-US" sz="11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r">
                        <a:lnSpc>
                          <a:spcPct val="115000"/>
                        </a:lnSpc>
                        <a:spcBef>
                          <a:spcPts val="0"/>
                        </a:spcBef>
                        <a:spcAft>
                          <a:spcPts val="0"/>
                        </a:spcAft>
                      </a:pPr>
                      <a:r>
                        <a:rPr lang="en-US" sz="1100" b="1" dirty="0">
                          <a:solidFill>
                            <a:schemeClr val="accent1">
                              <a:lumMod val="50000"/>
                            </a:schemeClr>
                          </a:solidFill>
                          <a:effectLst/>
                        </a:rPr>
                        <a:t>25.3</a:t>
                      </a:r>
                      <a:endParaRPr lang="en-US" sz="11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r">
                        <a:lnSpc>
                          <a:spcPct val="115000"/>
                        </a:lnSpc>
                        <a:spcBef>
                          <a:spcPts val="0"/>
                        </a:spcBef>
                        <a:spcAft>
                          <a:spcPts val="0"/>
                        </a:spcAft>
                      </a:pPr>
                      <a:r>
                        <a:rPr lang="en-US" sz="1100" b="1" dirty="0">
                          <a:solidFill>
                            <a:schemeClr val="accent1">
                              <a:lumMod val="50000"/>
                            </a:schemeClr>
                          </a:solidFill>
                          <a:effectLst/>
                        </a:rPr>
                        <a:t>51.7</a:t>
                      </a:r>
                      <a:endParaRPr lang="en-US" sz="11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612661638"/>
                  </a:ext>
                </a:extLst>
              </a:tr>
            </a:tbl>
          </a:graphicData>
        </a:graphic>
      </p:graphicFrame>
      <p:sp>
        <p:nvSpPr>
          <p:cNvPr id="55" name="Title 1"/>
          <p:cNvSpPr txBox="1">
            <a:spLocks/>
          </p:cNvSpPr>
          <p:nvPr/>
        </p:nvSpPr>
        <p:spPr>
          <a:xfrm>
            <a:off x="50023" y="3691009"/>
            <a:ext cx="2167065" cy="628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a:lstStyle>
          <a:p>
            <a:r>
              <a:rPr lang="en-US" sz="2800" dirty="0">
                <a:solidFill>
                  <a:schemeClr val="tx1">
                    <a:lumMod val="50000"/>
                  </a:schemeClr>
                </a:solidFill>
              </a:rPr>
              <a:t>#6 (EOL)</a:t>
            </a:r>
          </a:p>
        </p:txBody>
      </p:sp>
      <p:sp>
        <p:nvSpPr>
          <p:cNvPr id="23" name="TextBox 22"/>
          <p:cNvSpPr txBox="1"/>
          <p:nvPr/>
        </p:nvSpPr>
        <p:spPr>
          <a:xfrm>
            <a:off x="4616539" y="3915235"/>
            <a:ext cx="966931" cy="646331"/>
          </a:xfrm>
          <a:prstGeom prst="rect">
            <a:avLst/>
          </a:prstGeom>
          <a:noFill/>
        </p:spPr>
        <p:txBody>
          <a:bodyPr wrap="none" rtlCol="0">
            <a:spAutoFit/>
          </a:bodyPr>
          <a:lstStyle/>
          <a:p>
            <a:r>
              <a:rPr lang="en-US" dirty="0" err="1">
                <a:solidFill>
                  <a:schemeClr val="accent1">
                    <a:lumMod val="50000"/>
                  </a:schemeClr>
                </a:solidFill>
              </a:rPr>
              <a:t>amorph</a:t>
            </a:r>
            <a:endParaRPr lang="en-US" dirty="0">
              <a:solidFill>
                <a:schemeClr val="accent1">
                  <a:lumMod val="50000"/>
                </a:schemeClr>
              </a:solidFill>
            </a:endParaRPr>
          </a:p>
          <a:p>
            <a:r>
              <a:rPr lang="en-US" dirty="0" err="1">
                <a:solidFill>
                  <a:schemeClr val="accent1">
                    <a:lumMod val="50000"/>
                  </a:schemeClr>
                </a:solidFill>
              </a:rPr>
              <a:t>asdep</a:t>
            </a:r>
            <a:endParaRPr lang="en-US" dirty="0">
              <a:solidFill>
                <a:schemeClr val="accent1">
                  <a:lumMod val="50000"/>
                </a:schemeClr>
              </a:solidFill>
            </a:endParaRPr>
          </a:p>
        </p:txBody>
      </p:sp>
      <p:sp>
        <p:nvSpPr>
          <p:cNvPr id="56" name="TextBox 55"/>
          <p:cNvSpPr txBox="1"/>
          <p:nvPr/>
        </p:nvSpPr>
        <p:spPr>
          <a:xfrm>
            <a:off x="6347871" y="4385684"/>
            <a:ext cx="1172116" cy="369332"/>
          </a:xfrm>
          <a:prstGeom prst="rect">
            <a:avLst/>
          </a:prstGeom>
          <a:noFill/>
        </p:spPr>
        <p:txBody>
          <a:bodyPr wrap="none" rtlCol="0">
            <a:spAutoFit/>
          </a:bodyPr>
          <a:lstStyle/>
          <a:p>
            <a:r>
              <a:rPr lang="en-US" dirty="0" err="1">
                <a:solidFill>
                  <a:srgbClr val="FF0000"/>
                </a:solidFill>
              </a:rPr>
              <a:t>reamorph</a:t>
            </a:r>
            <a:endParaRPr lang="en-US" dirty="0">
              <a:solidFill>
                <a:srgbClr val="FF0000"/>
              </a:solidFill>
            </a:endParaRPr>
          </a:p>
        </p:txBody>
      </p:sp>
      <p:cxnSp>
        <p:nvCxnSpPr>
          <p:cNvPr id="58" name="Straight Connector 57"/>
          <p:cNvCxnSpPr/>
          <p:nvPr/>
        </p:nvCxnSpPr>
        <p:spPr>
          <a:xfrm flipH="1">
            <a:off x="6033634" y="4750386"/>
            <a:ext cx="900295" cy="1448533"/>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153502" y="4750385"/>
            <a:ext cx="1197764" cy="338554"/>
          </a:xfrm>
          <a:prstGeom prst="rect">
            <a:avLst/>
          </a:prstGeom>
          <a:noFill/>
        </p:spPr>
        <p:txBody>
          <a:bodyPr wrap="none" rtlCol="0">
            <a:spAutoFit/>
          </a:bodyPr>
          <a:lstStyle/>
          <a:p>
            <a:r>
              <a:rPr lang="en-US" sz="1600" dirty="0">
                <a:solidFill>
                  <a:srgbClr val="FFFF00"/>
                </a:solidFill>
              </a:rPr>
              <a:t>crystallized</a:t>
            </a:r>
          </a:p>
        </p:txBody>
      </p:sp>
      <p:cxnSp>
        <p:nvCxnSpPr>
          <p:cNvPr id="60" name="Straight Connector 59"/>
          <p:cNvCxnSpPr>
            <a:stCxn id="59" idx="2"/>
          </p:cNvCxnSpPr>
          <p:nvPr/>
        </p:nvCxnSpPr>
        <p:spPr>
          <a:xfrm>
            <a:off x="4752384" y="5088939"/>
            <a:ext cx="1341051" cy="354925"/>
          </a:xfrm>
          <a:prstGeom prst="line">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28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5</a:t>
            </a:fld>
            <a:endParaRPr lang="en-US"/>
          </a:p>
        </p:txBody>
      </p:sp>
      <p:cxnSp>
        <p:nvCxnSpPr>
          <p:cNvPr id="13" name="Straight Connector 12"/>
          <p:cNvCxnSpPr>
            <a:stCxn id="11" idx="1"/>
          </p:cNvCxnSpPr>
          <p:nvPr/>
        </p:nvCxnSpPr>
        <p:spPr>
          <a:xfrm flipH="1" flipV="1">
            <a:off x="4665555" y="4654922"/>
            <a:ext cx="1670900" cy="30375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a:xfrm>
            <a:off x="0" y="0"/>
            <a:ext cx="10515600" cy="628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a:lstStyle>
          <a:p>
            <a:r>
              <a:rPr lang="en-US"/>
              <a:t>DSC – PM- 4 (Te-rich)    </a:t>
            </a:r>
            <a:r>
              <a:rPr lang="en-US" sz="2400"/>
              <a:t>200nm/C(10)</a:t>
            </a:r>
            <a:endParaRPr lang="en-US" dirty="0"/>
          </a:p>
        </p:txBody>
      </p:sp>
      <p:graphicFrame>
        <p:nvGraphicFramePr>
          <p:cNvPr id="35" name="Table 34"/>
          <p:cNvGraphicFramePr>
            <a:graphicFrameLocks noGrp="1"/>
          </p:cNvGraphicFramePr>
          <p:nvPr>
            <p:extLst>
              <p:ext uri="{D42A27DB-BD31-4B8C-83A1-F6EECF244321}">
                <p14:modId xmlns:p14="http://schemas.microsoft.com/office/powerpoint/2010/main" val="1890965402"/>
              </p:ext>
            </p:extLst>
          </p:nvPr>
        </p:nvGraphicFramePr>
        <p:xfrm>
          <a:off x="6194250" y="46576"/>
          <a:ext cx="2393568" cy="630936"/>
        </p:xfrm>
        <a:graphic>
          <a:graphicData uri="http://schemas.openxmlformats.org/drawingml/2006/table">
            <a:tbl>
              <a:tblPr firstRow="1" firstCol="1" bandRow="1">
                <a:tableStyleId>{5C22544A-7EE6-4342-B048-85BDC9FD1C3A}</a:tableStyleId>
              </a:tblPr>
              <a:tblGrid>
                <a:gridCol w="628113">
                  <a:extLst>
                    <a:ext uri="{9D8B030D-6E8A-4147-A177-3AD203B41FA5}">
                      <a16:colId xmlns:a16="http://schemas.microsoft.com/office/drawing/2014/main" val="1263539775"/>
                    </a:ext>
                  </a:extLst>
                </a:gridCol>
                <a:gridCol w="509229">
                  <a:extLst>
                    <a:ext uri="{9D8B030D-6E8A-4147-A177-3AD203B41FA5}">
                      <a16:colId xmlns:a16="http://schemas.microsoft.com/office/drawing/2014/main" val="2302076564"/>
                    </a:ext>
                  </a:extLst>
                </a:gridCol>
                <a:gridCol w="628113">
                  <a:extLst>
                    <a:ext uri="{9D8B030D-6E8A-4147-A177-3AD203B41FA5}">
                      <a16:colId xmlns:a16="http://schemas.microsoft.com/office/drawing/2014/main" val="3626603375"/>
                    </a:ext>
                  </a:extLst>
                </a:gridCol>
                <a:gridCol w="628113">
                  <a:extLst>
                    <a:ext uri="{9D8B030D-6E8A-4147-A177-3AD203B41FA5}">
                      <a16:colId xmlns:a16="http://schemas.microsoft.com/office/drawing/2014/main" val="355596282"/>
                    </a:ext>
                  </a:extLst>
                </a:gridCol>
              </a:tblGrid>
              <a:tr h="207857">
                <a:tc>
                  <a:txBody>
                    <a:bodyPr/>
                    <a:lstStyle/>
                    <a:p>
                      <a:pPr marL="0" marR="0" algn="ctr">
                        <a:lnSpc>
                          <a:spcPct val="115000"/>
                        </a:lnSpc>
                        <a:spcBef>
                          <a:spcPts val="0"/>
                        </a:spcBef>
                        <a:spcAft>
                          <a:spcPts val="0"/>
                        </a:spcAft>
                      </a:pPr>
                      <a:r>
                        <a:rPr lang="en-US" sz="1800" dirty="0">
                          <a:effectLst/>
                        </a:rPr>
                        <a:t>Ge</a:t>
                      </a:r>
                      <a:endParaRPr lang="en-US" sz="18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In</a:t>
                      </a:r>
                      <a:endParaRPr lang="en-US" sz="18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Sb</a:t>
                      </a:r>
                      <a:endParaRPr lang="en-US" sz="18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err="1">
                          <a:effectLst/>
                        </a:rPr>
                        <a:t>Te</a:t>
                      </a:r>
                      <a:endParaRPr lang="en-US" sz="18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59967"/>
                  </a:ext>
                </a:extLst>
              </a:tr>
              <a:tr h="190500">
                <a:tc>
                  <a:txBody>
                    <a:bodyPr/>
                    <a:lstStyle/>
                    <a:p>
                      <a:pPr marL="0" marR="0" algn="r">
                        <a:lnSpc>
                          <a:spcPct val="115000"/>
                        </a:lnSpc>
                        <a:spcBef>
                          <a:spcPts val="0"/>
                        </a:spcBef>
                        <a:spcAft>
                          <a:spcPts val="0"/>
                        </a:spcAft>
                      </a:pPr>
                      <a:r>
                        <a:rPr lang="en-US" sz="1800" b="1" dirty="0">
                          <a:solidFill>
                            <a:schemeClr val="accent1">
                              <a:lumMod val="50000"/>
                            </a:schemeClr>
                          </a:solidFill>
                          <a:effectLst/>
                        </a:rPr>
                        <a:t>21.7</a:t>
                      </a:r>
                      <a:endParaRPr lang="en-US" sz="18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r">
                        <a:lnSpc>
                          <a:spcPct val="115000"/>
                        </a:lnSpc>
                        <a:spcBef>
                          <a:spcPts val="0"/>
                        </a:spcBef>
                        <a:spcAft>
                          <a:spcPts val="0"/>
                        </a:spcAft>
                      </a:pPr>
                      <a:r>
                        <a:rPr lang="en-US" sz="1800" b="1" dirty="0">
                          <a:solidFill>
                            <a:schemeClr val="accent1">
                              <a:lumMod val="50000"/>
                            </a:schemeClr>
                          </a:solidFill>
                          <a:effectLst/>
                        </a:rPr>
                        <a:t>2.1</a:t>
                      </a:r>
                      <a:endParaRPr lang="en-US" sz="18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r">
                        <a:lnSpc>
                          <a:spcPct val="115000"/>
                        </a:lnSpc>
                        <a:spcBef>
                          <a:spcPts val="0"/>
                        </a:spcBef>
                        <a:spcAft>
                          <a:spcPts val="0"/>
                        </a:spcAft>
                      </a:pPr>
                      <a:r>
                        <a:rPr lang="en-US" sz="1800" b="1" dirty="0">
                          <a:solidFill>
                            <a:schemeClr val="accent1">
                              <a:lumMod val="50000"/>
                            </a:schemeClr>
                          </a:solidFill>
                          <a:effectLst/>
                        </a:rPr>
                        <a:t>19.5</a:t>
                      </a:r>
                      <a:endParaRPr lang="en-US" sz="18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r">
                        <a:lnSpc>
                          <a:spcPct val="115000"/>
                        </a:lnSpc>
                        <a:spcBef>
                          <a:spcPts val="0"/>
                        </a:spcBef>
                        <a:spcAft>
                          <a:spcPts val="0"/>
                        </a:spcAft>
                      </a:pPr>
                      <a:r>
                        <a:rPr lang="en-US" sz="1800" b="1" dirty="0">
                          <a:solidFill>
                            <a:schemeClr val="accent1">
                              <a:lumMod val="50000"/>
                            </a:schemeClr>
                          </a:solidFill>
                          <a:effectLst/>
                        </a:rPr>
                        <a:t>56.7</a:t>
                      </a:r>
                      <a:endParaRPr lang="en-US" sz="18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612661638"/>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2811" b="7681"/>
          <a:stretch/>
        </p:blipFill>
        <p:spPr>
          <a:xfrm rot="10800000">
            <a:off x="838199" y="1006667"/>
            <a:ext cx="9091145" cy="4766845"/>
          </a:xfrm>
          <a:prstGeom prst="rect">
            <a:avLst/>
          </a:prstGeom>
        </p:spPr>
      </p:pic>
      <p:sp>
        <p:nvSpPr>
          <p:cNvPr id="9" name="TextBox 8"/>
          <p:cNvSpPr txBox="1"/>
          <p:nvPr/>
        </p:nvSpPr>
        <p:spPr>
          <a:xfrm>
            <a:off x="3256542" y="1015865"/>
            <a:ext cx="2082218" cy="1077218"/>
          </a:xfrm>
          <a:prstGeom prst="rect">
            <a:avLst/>
          </a:prstGeom>
          <a:solidFill>
            <a:schemeClr val="bg1"/>
          </a:solidFill>
        </p:spPr>
        <p:txBody>
          <a:bodyPr wrap="square" rtlCol="0">
            <a:spAutoFit/>
          </a:bodyPr>
          <a:lstStyle/>
          <a:p>
            <a:r>
              <a:rPr lang="en-US" sz="1600" dirty="0">
                <a:solidFill>
                  <a:schemeClr val="accent1">
                    <a:lumMod val="50000"/>
                  </a:schemeClr>
                </a:solidFill>
              </a:rPr>
              <a:t>Recrystallized:</a:t>
            </a:r>
          </a:p>
          <a:p>
            <a:r>
              <a:rPr lang="en-US" sz="1600" dirty="0">
                <a:solidFill>
                  <a:schemeClr val="accent1">
                    <a:lumMod val="50000"/>
                  </a:schemeClr>
                </a:solidFill>
              </a:rPr>
              <a:t>crystal (E20x15)</a:t>
            </a:r>
          </a:p>
          <a:p>
            <a:r>
              <a:rPr lang="en-US" sz="1600" dirty="0" err="1">
                <a:solidFill>
                  <a:schemeClr val="accent1">
                    <a:lumMod val="50000"/>
                  </a:schemeClr>
                </a:solidFill>
              </a:rPr>
              <a:t>reamorph</a:t>
            </a:r>
            <a:r>
              <a:rPr lang="en-US" sz="1600" dirty="0">
                <a:solidFill>
                  <a:schemeClr val="accent1">
                    <a:lumMod val="50000"/>
                  </a:schemeClr>
                </a:solidFill>
              </a:rPr>
              <a:t> (E30 x2)</a:t>
            </a:r>
          </a:p>
          <a:p>
            <a:r>
              <a:rPr lang="en-US" sz="1600" dirty="0" err="1">
                <a:solidFill>
                  <a:schemeClr val="accent1">
                    <a:lumMod val="50000"/>
                  </a:schemeClr>
                </a:solidFill>
              </a:rPr>
              <a:t>recrystall</a:t>
            </a:r>
            <a:r>
              <a:rPr lang="en-US" sz="1600" dirty="0">
                <a:solidFill>
                  <a:schemeClr val="accent1">
                    <a:lumMod val="50000"/>
                  </a:schemeClr>
                </a:solidFill>
              </a:rPr>
              <a:t> (E20 x n)</a:t>
            </a:r>
          </a:p>
        </p:txBody>
      </p:sp>
      <p:sp>
        <p:nvSpPr>
          <p:cNvPr id="10" name="TextBox 9"/>
          <p:cNvSpPr txBox="1"/>
          <p:nvPr/>
        </p:nvSpPr>
        <p:spPr>
          <a:xfrm>
            <a:off x="6992946" y="1399175"/>
            <a:ext cx="1896673" cy="830997"/>
          </a:xfrm>
          <a:prstGeom prst="rect">
            <a:avLst/>
          </a:prstGeom>
          <a:solidFill>
            <a:schemeClr val="bg1"/>
          </a:solidFill>
        </p:spPr>
        <p:txBody>
          <a:bodyPr wrap="none" rtlCol="0">
            <a:spAutoFit/>
          </a:bodyPr>
          <a:lstStyle/>
          <a:p>
            <a:r>
              <a:rPr lang="en-US" sz="1600" dirty="0">
                <a:solidFill>
                  <a:schemeClr val="accent1">
                    <a:lumMod val="50000"/>
                  </a:schemeClr>
                </a:solidFill>
              </a:rPr>
              <a:t>Recrystallized:</a:t>
            </a:r>
          </a:p>
          <a:p>
            <a:r>
              <a:rPr lang="en-US" sz="1600" dirty="0" err="1">
                <a:solidFill>
                  <a:schemeClr val="accent1">
                    <a:lumMod val="50000"/>
                  </a:schemeClr>
                </a:solidFill>
              </a:rPr>
              <a:t>reamorph</a:t>
            </a:r>
            <a:r>
              <a:rPr lang="en-US" sz="1600" dirty="0">
                <a:solidFill>
                  <a:schemeClr val="accent1">
                    <a:lumMod val="50000"/>
                  </a:schemeClr>
                </a:solidFill>
              </a:rPr>
              <a:t> (E30 x2)</a:t>
            </a:r>
          </a:p>
          <a:p>
            <a:r>
              <a:rPr lang="en-US" sz="1600" dirty="0" err="1">
                <a:solidFill>
                  <a:schemeClr val="accent1">
                    <a:lumMod val="50000"/>
                  </a:schemeClr>
                </a:solidFill>
              </a:rPr>
              <a:t>recrystall</a:t>
            </a:r>
            <a:r>
              <a:rPr lang="en-US" sz="1600" dirty="0">
                <a:solidFill>
                  <a:schemeClr val="accent1">
                    <a:lumMod val="50000"/>
                  </a:schemeClr>
                </a:solidFill>
              </a:rPr>
              <a:t> (E20 x n)</a:t>
            </a:r>
          </a:p>
        </p:txBody>
      </p:sp>
      <p:sp>
        <p:nvSpPr>
          <p:cNvPr id="11" name="TextBox 10"/>
          <p:cNvSpPr txBox="1"/>
          <p:nvPr/>
        </p:nvSpPr>
        <p:spPr>
          <a:xfrm>
            <a:off x="6336455" y="4774014"/>
            <a:ext cx="3416320" cy="369332"/>
          </a:xfrm>
          <a:prstGeom prst="rect">
            <a:avLst/>
          </a:prstGeom>
          <a:noFill/>
        </p:spPr>
        <p:txBody>
          <a:bodyPr wrap="none" rtlCol="0">
            <a:spAutoFit/>
          </a:bodyPr>
          <a:lstStyle/>
          <a:p>
            <a:r>
              <a:rPr lang="en-US" dirty="0" err="1">
                <a:solidFill>
                  <a:schemeClr val="accent1">
                    <a:lumMod val="50000"/>
                  </a:schemeClr>
                </a:solidFill>
              </a:rPr>
              <a:t>Reamorphized</a:t>
            </a:r>
            <a:r>
              <a:rPr lang="en-US" dirty="0">
                <a:solidFill>
                  <a:schemeClr val="accent1">
                    <a:lumMod val="50000"/>
                  </a:schemeClr>
                </a:solidFill>
              </a:rPr>
              <a:t> array (5um size)</a:t>
            </a:r>
          </a:p>
        </p:txBody>
      </p:sp>
      <p:sp>
        <p:nvSpPr>
          <p:cNvPr id="23" name="Rectangle 22"/>
          <p:cNvSpPr/>
          <p:nvPr/>
        </p:nvSpPr>
        <p:spPr>
          <a:xfrm rot="285043">
            <a:off x="5883595" y="2766646"/>
            <a:ext cx="3563853" cy="610589"/>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003260" y="2282186"/>
            <a:ext cx="312906" cy="369332"/>
          </a:xfrm>
          <a:prstGeom prst="rect">
            <a:avLst/>
          </a:prstGeom>
          <a:noFill/>
        </p:spPr>
        <p:txBody>
          <a:bodyPr wrap="none" rtlCol="0">
            <a:spAutoFit/>
          </a:bodyPr>
          <a:lstStyle/>
          <a:p>
            <a:r>
              <a:rPr lang="en-US" dirty="0"/>
              <a:t>1</a:t>
            </a:r>
          </a:p>
        </p:txBody>
      </p:sp>
      <p:sp>
        <p:nvSpPr>
          <p:cNvPr id="26" name="TextBox 25"/>
          <p:cNvSpPr txBox="1"/>
          <p:nvPr/>
        </p:nvSpPr>
        <p:spPr>
          <a:xfrm>
            <a:off x="6475853" y="2302774"/>
            <a:ext cx="312906" cy="369332"/>
          </a:xfrm>
          <a:prstGeom prst="rect">
            <a:avLst/>
          </a:prstGeom>
          <a:noFill/>
        </p:spPr>
        <p:txBody>
          <a:bodyPr wrap="none" rtlCol="0">
            <a:spAutoFit/>
          </a:bodyPr>
          <a:lstStyle/>
          <a:p>
            <a:r>
              <a:rPr lang="en-US" dirty="0"/>
              <a:t>2</a:t>
            </a:r>
          </a:p>
        </p:txBody>
      </p:sp>
      <p:sp>
        <p:nvSpPr>
          <p:cNvPr id="27" name="TextBox 26"/>
          <p:cNvSpPr txBox="1"/>
          <p:nvPr/>
        </p:nvSpPr>
        <p:spPr>
          <a:xfrm>
            <a:off x="7011281" y="2357356"/>
            <a:ext cx="312906" cy="369332"/>
          </a:xfrm>
          <a:prstGeom prst="rect">
            <a:avLst/>
          </a:prstGeom>
          <a:noFill/>
        </p:spPr>
        <p:txBody>
          <a:bodyPr wrap="none" rtlCol="0">
            <a:spAutoFit/>
          </a:bodyPr>
          <a:lstStyle/>
          <a:p>
            <a:r>
              <a:rPr lang="en-US" dirty="0"/>
              <a:t>3</a:t>
            </a:r>
          </a:p>
        </p:txBody>
      </p:sp>
      <p:sp>
        <p:nvSpPr>
          <p:cNvPr id="28" name="TextBox 27"/>
          <p:cNvSpPr txBox="1"/>
          <p:nvPr/>
        </p:nvSpPr>
        <p:spPr>
          <a:xfrm>
            <a:off x="7523547" y="2395352"/>
            <a:ext cx="312906" cy="369332"/>
          </a:xfrm>
          <a:prstGeom prst="rect">
            <a:avLst/>
          </a:prstGeom>
          <a:noFill/>
        </p:spPr>
        <p:txBody>
          <a:bodyPr wrap="none" rtlCol="0">
            <a:spAutoFit/>
          </a:bodyPr>
          <a:lstStyle/>
          <a:p>
            <a:r>
              <a:rPr lang="en-US" dirty="0"/>
              <a:t>4</a:t>
            </a:r>
          </a:p>
        </p:txBody>
      </p:sp>
      <p:sp>
        <p:nvSpPr>
          <p:cNvPr id="29" name="TextBox 28"/>
          <p:cNvSpPr txBox="1"/>
          <p:nvPr/>
        </p:nvSpPr>
        <p:spPr>
          <a:xfrm>
            <a:off x="8044615" y="2446468"/>
            <a:ext cx="312906" cy="369332"/>
          </a:xfrm>
          <a:prstGeom prst="rect">
            <a:avLst/>
          </a:prstGeom>
          <a:noFill/>
        </p:spPr>
        <p:txBody>
          <a:bodyPr wrap="none" rtlCol="0">
            <a:spAutoFit/>
          </a:bodyPr>
          <a:lstStyle/>
          <a:p>
            <a:r>
              <a:rPr lang="en-US" dirty="0"/>
              <a:t>5</a:t>
            </a:r>
          </a:p>
        </p:txBody>
      </p:sp>
      <p:sp>
        <p:nvSpPr>
          <p:cNvPr id="30" name="TextBox 29"/>
          <p:cNvSpPr txBox="1"/>
          <p:nvPr/>
        </p:nvSpPr>
        <p:spPr>
          <a:xfrm>
            <a:off x="8516008" y="2466852"/>
            <a:ext cx="312906" cy="369332"/>
          </a:xfrm>
          <a:prstGeom prst="rect">
            <a:avLst/>
          </a:prstGeom>
          <a:noFill/>
        </p:spPr>
        <p:txBody>
          <a:bodyPr wrap="none" rtlCol="0">
            <a:spAutoFit/>
          </a:bodyPr>
          <a:lstStyle/>
          <a:p>
            <a:r>
              <a:rPr lang="en-US" dirty="0"/>
              <a:t>6</a:t>
            </a:r>
          </a:p>
        </p:txBody>
      </p:sp>
      <p:sp>
        <p:nvSpPr>
          <p:cNvPr id="31" name="TextBox 30"/>
          <p:cNvSpPr txBox="1"/>
          <p:nvPr/>
        </p:nvSpPr>
        <p:spPr>
          <a:xfrm>
            <a:off x="9033789" y="2506350"/>
            <a:ext cx="312906" cy="369332"/>
          </a:xfrm>
          <a:prstGeom prst="rect">
            <a:avLst/>
          </a:prstGeom>
          <a:noFill/>
        </p:spPr>
        <p:txBody>
          <a:bodyPr wrap="none" rtlCol="0">
            <a:spAutoFit/>
          </a:bodyPr>
          <a:lstStyle/>
          <a:p>
            <a:r>
              <a:rPr lang="en-US" dirty="0"/>
              <a:t>7</a:t>
            </a:r>
          </a:p>
        </p:txBody>
      </p:sp>
      <p:sp>
        <p:nvSpPr>
          <p:cNvPr id="33" name="Rectangle 32"/>
          <p:cNvSpPr/>
          <p:nvPr/>
        </p:nvSpPr>
        <p:spPr>
          <a:xfrm rot="285043">
            <a:off x="2244777" y="2485033"/>
            <a:ext cx="3563853" cy="610589"/>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411472" y="2003078"/>
            <a:ext cx="312906" cy="369332"/>
          </a:xfrm>
          <a:prstGeom prst="rect">
            <a:avLst/>
          </a:prstGeom>
          <a:noFill/>
        </p:spPr>
        <p:txBody>
          <a:bodyPr wrap="none" rtlCol="0">
            <a:spAutoFit/>
          </a:bodyPr>
          <a:lstStyle/>
          <a:p>
            <a:r>
              <a:rPr lang="en-US" dirty="0"/>
              <a:t>1</a:t>
            </a:r>
          </a:p>
        </p:txBody>
      </p:sp>
      <p:sp>
        <p:nvSpPr>
          <p:cNvPr id="37" name="TextBox 36"/>
          <p:cNvSpPr txBox="1"/>
          <p:nvPr/>
        </p:nvSpPr>
        <p:spPr>
          <a:xfrm>
            <a:off x="2884065" y="2023666"/>
            <a:ext cx="312906" cy="369332"/>
          </a:xfrm>
          <a:prstGeom prst="rect">
            <a:avLst/>
          </a:prstGeom>
          <a:noFill/>
        </p:spPr>
        <p:txBody>
          <a:bodyPr wrap="none" rtlCol="0">
            <a:spAutoFit/>
          </a:bodyPr>
          <a:lstStyle/>
          <a:p>
            <a:r>
              <a:rPr lang="en-US" dirty="0"/>
              <a:t>2</a:t>
            </a:r>
          </a:p>
        </p:txBody>
      </p:sp>
      <p:sp>
        <p:nvSpPr>
          <p:cNvPr id="38" name="TextBox 37"/>
          <p:cNvSpPr txBox="1"/>
          <p:nvPr/>
        </p:nvSpPr>
        <p:spPr>
          <a:xfrm>
            <a:off x="3419493" y="2078248"/>
            <a:ext cx="312906" cy="369332"/>
          </a:xfrm>
          <a:prstGeom prst="rect">
            <a:avLst/>
          </a:prstGeom>
          <a:noFill/>
        </p:spPr>
        <p:txBody>
          <a:bodyPr wrap="none" rtlCol="0">
            <a:spAutoFit/>
          </a:bodyPr>
          <a:lstStyle/>
          <a:p>
            <a:r>
              <a:rPr lang="en-US" dirty="0"/>
              <a:t>3</a:t>
            </a:r>
          </a:p>
        </p:txBody>
      </p:sp>
      <p:sp>
        <p:nvSpPr>
          <p:cNvPr id="39" name="TextBox 38"/>
          <p:cNvSpPr txBox="1"/>
          <p:nvPr/>
        </p:nvSpPr>
        <p:spPr>
          <a:xfrm>
            <a:off x="3931759" y="2116244"/>
            <a:ext cx="312906" cy="369332"/>
          </a:xfrm>
          <a:prstGeom prst="rect">
            <a:avLst/>
          </a:prstGeom>
          <a:noFill/>
        </p:spPr>
        <p:txBody>
          <a:bodyPr wrap="none" rtlCol="0">
            <a:spAutoFit/>
          </a:bodyPr>
          <a:lstStyle/>
          <a:p>
            <a:r>
              <a:rPr lang="en-US" dirty="0"/>
              <a:t>4</a:t>
            </a:r>
          </a:p>
        </p:txBody>
      </p:sp>
      <p:sp>
        <p:nvSpPr>
          <p:cNvPr id="40" name="TextBox 39"/>
          <p:cNvSpPr txBox="1"/>
          <p:nvPr/>
        </p:nvSpPr>
        <p:spPr>
          <a:xfrm>
            <a:off x="4452827" y="2167360"/>
            <a:ext cx="312906" cy="369332"/>
          </a:xfrm>
          <a:prstGeom prst="rect">
            <a:avLst/>
          </a:prstGeom>
          <a:noFill/>
        </p:spPr>
        <p:txBody>
          <a:bodyPr wrap="none" rtlCol="0">
            <a:spAutoFit/>
          </a:bodyPr>
          <a:lstStyle/>
          <a:p>
            <a:r>
              <a:rPr lang="en-US" dirty="0"/>
              <a:t>5</a:t>
            </a:r>
          </a:p>
        </p:txBody>
      </p:sp>
      <p:sp>
        <p:nvSpPr>
          <p:cNvPr id="41" name="TextBox 40"/>
          <p:cNvSpPr txBox="1"/>
          <p:nvPr/>
        </p:nvSpPr>
        <p:spPr>
          <a:xfrm>
            <a:off x="4924220" y="2187744"/>
            <a:ext cx="312906" cy="369332"/>
          </a:xfrm>
          <a:prstGeom prst="rect">
            <a:avLst/>
          </a:prstGeom>
          <a:noFill/>
        </p:spPr>
        <p:txBody>
          <a:bodyPr wrap="none" rtlCol="0">
            <a:spAutoFit/>
          </a:bodyPr>
          <a:lstStyle/>
          <a:p>
            <a:r>
              <a:rPr lang="en-US" dirty="0"/>
              <a:t>6</a:t>
            </a:r>
          </a:p>
        </p:txBody>
      </p:sp>
      <p:sp>
        <p:nvSpPr>
          <p:cNvPr id="42" name="TextBox 41"/>
          <p:cNvSpPr txBox="1"/>
          <p:nvPr/>
        </p:nvSpPr>
        <p:spPr>
          <a:xfrm>
            <a:off x="5442001" y="2227242"/>
            <a:ext cx="312906" cy="369332"/>
          </a:xfrm>
          <a:prstGeom prst="rect">
            <a:avLst/>
          </a:prstGeom>
          <a:noFill/>
        </p:spPr>
        <p:txBody>
          <a:bodyPr wrap="none" rtlCol="0">
            <a:spAutoFit/>
          </a:bodyPr>
          <a:lstStyle/>
          <a:p>
            <a:r>
              <a:rPr lang="en-US" dirty="0"/>
              <a:t>7</a:t>
            </a:r>
          </a:p>
        </p:txBody>
      </p:sp>
      <p:sp>
        <p:nvSpPr>
          <p:cNvPr id="6" name="TextBox 5"/>
          <p:cNvSpPr txBox="1"/>
          <p:nvPr/>
        </p:nvSpPr>
        <p:spPr>
          <a:xfrm>
            <a:off x="3054285" y="5995447"/>
            <a:ext cx="5361468" cy="369332"/>
          </a:xfrm>
          <a:prstGeom prst="rect">
            <a:avLst/>
          </a:prstGeom>
          <a:noFill/>
        </p:spPr>
        <p:txBody>
          <a:bodyPr wrap="none" rtlCol="0">
            <a:spAutoFit/>
          </a:bodyPr>
          <a:lstStyle/>
          <a:p>
            <a:r>
              <a:rPr lang="en-US" dirty="0">
                <a:solidFill>
                  <a:srgbClr val="000000"/>
                </a:solidFill>
              </a:rPr>
              <a:t>4 pulses enough to fully </a:t>
            </a:r>
            <a:r>
              <a:rPr lang="en-US" dirty="0" err="1">
                <a:solidFill>
                  <a:srgbClr val="000000"/>
                </a:solidFill>
              </a:rPr>
              <a:t>rescrystallize</a:t>
            </a:r>
            <a:r>
              <a:rPr lang="en-US" dirty="0">
                <a:solidFill>
                  <a:srgbClr val="000000"/>
                </a:solidFill>
              </a:rPr>
              <a:t> </a:t>
            </a:r>
            <a:r>
              <a:rPr lang="en-US" dirty="0" err="1">
                <a:solidFill>
                  <a:srgbClr val="000000"/>
                </a:solidFill>
              </a:rPr>
              <a:t>Te</a:t>
            </a:r>
            <a:r>
              <a:rPr lang="en-US" dirty="0">
                <a:solidFill>
                  <a:srgbClr val="000000"/>
                </a:solidFill>
              </a:rPr>
              <a:t>-rich alloy </a:t>
            </a:r>
          </a:p>
        </p:txBody>
      </p:sp>
    </p:spTree>
    <p:extLst>
      <p:ext uri="{BB962C8B-B14F-4D97-AF65-F5344CB8AC3E}">
        <p14:creationId xmlns:p14="http://schemas.microsoft.com/office/powerpoint/2010/main" val="330342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3293"/>
          <a:stretch/>
        </p:blipFill>
        <p:spPr>
          <a:xfrm rot="10800000">
            <a:off x="5458969" y="744003"/>
            <a:ext cx="7107311" cy="4112608"/>
          </a:xfrm>
          <a:prstGeom prst="rect">
            <a:avLst/>
          </a:prstGeom>
        </p:spPr>
      </p:pic>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6</a:t>
            </a:fld>
            <a:endParaRPr lang="en-US"/>
          </a:p>
        </p:txBody>
      </p:sp>
      <p:graphicFrame>
        <p:nvGraphicFramePr>
          <p:cNvPr id="8" name="Table 7"/>
          <p:cNvGraphicFramePr>
            <a:graphicFrameLocks noGrp="1"/>
          </p:cNvGraphicFramePr>
          <p:nvPr/>
        </p:nvGraphicFramePr>
        <p:xfrm>
          <a:off x="6590059" y="115215"/>
          <a:ext cx="1983927" cy="490728"/>
        </p:xfrm>
        <a:graphic>
          <a:graphicData uri="http://schemas.openxmlformats.org/drawingml/2006/table">
            <a:tbl>
              <a:tblPr firstRow="1" firstCol="1" bandRow="1">
                <a:tableStyleId>{5C22544A-7EE6-4342-B048-85BDC9FD1C3A}</a:tableStyleId>
              </a:tblPr>
              <a:tblGrid>
                <a:gridCol w="520616">
                  <a:extLst>
                    <a:ext uri="{9D8B030D-6E8A-4147-A177-3AD203B41FA5}">
                      <a16:colId xmlns:a16="http://schemas.microsoft.com/office/drawing/2014/main" val="1263539775"/>
                    </a:ext>
                  </a:extLst>
                </a:gridCol>
                <a:gridCol w="422079">
                  <a:extLst>
                    <a:ext uri="{9D8B030D-6E8A-4147-A177-3AD203B41FA5}">
                      <a16:colId xmlns:a16="http://schemas.microsoft.com/office/drawing/2014/main" val="2302076564"/>
                    </a:ext>
                  </a:extLst>
                </a:gridCol>
                <a:gridCol w="520616">
                  <a:extLst>
                    <a:ext uri="{9D8B030D-6E8A-4147-A177-3AD203B41FA5}">
                      <a16:colId xmlns:a16="http://schemas.microsoft.com/office/drawing/2014/main" val="3626603375"/>
                    </a:ext>
                  </a:extLst>
                </a:gridCol>
                <a:gridCol w="520616">
                  <a:extLst>
                    <a:ext uri="{9D8B030D-6E8A-4147-A177-3AD203B41FA5}">
                      <a16:colId xmlns:a16="http://schemas.microsoft.com/office/drawing/2014/main" val="355596282"/>
                    </a:ext>
                  </a:extLst>
                </a:gridCol>
              </a:tblGrid>
              <a:tr h="207857">
                <a:tc>
                  <a:txBody>
                    <a:bodyPr/>
                    <a:lstStyle/>
                    <a:p>
                      <a:pPr marL="0" marR="0" algn="ctr">
                        <a:lnSpc>
                          <a:spcPct val="115000"/>
                        </a:lnSpc>
                        <a:spcBef>
                          <a:spcPts val="0"/>
                        </a:spcBef>
                        <a:spcAft>
                          <a:spcPts val="0"/>
                        </a:spcAft>
                      </a:pPr>
                      <a:r>
                        <a:rPr lang="en-US" sz="1400" dirty="0">
                          <a:effectLst/>
                        </a:rPr>
                        <a:t>Ge</a:t>
                      </a:r>
                      <a:endParaRPr lang="en-US" sz="14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In</a:t>
                      </a:r>
                      <a:endParaRPr lang="en-US" sz="14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Sb</a:t>
                      </a:r>
                      <a:endParaRPr lang="en-US" sz="14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rPr>
                        <a:t>Te</a:t>
                      </a:r>
                      <a:endParaRPr lang="en-US" sz="14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59967"/>
                  </a:ext>
                </a:extLst>
              </a:tr>
              <a:tr h="190500">
                <a:tc>
                  <a:txBody>
                    <a:bodyPr/>
                    <a:lstStyle/>
                    <a:p>
                      <a:pPr marL="0" marR="0" algn="r">
                        <a:lnSpc>
                          <a:spcPct val="115000"/>
                        </a:lnSpc>
                        <a:spcBef>
                          <a:spcPts val="0"/>
                        </a:spcBef>
                        <a:spcAft>
                          <a:spcPts val="0"/>
                        </a:spcAft>
                      </a:pPr>
                      <a:r>
                        <a:rPr lang="en-US" sz="1400" b="1" dirty="0">
                          <a:solidFill>
                            <a:schemeClr val="accent1">
                              <a:lumMod val="50000"/>
                            </a:schemeClr>
                          </a:solidFill>
                          <a:effectLst/>
                        </a:rPr>
                        <a:t>20.8</a:t>
                      </a:r>
                      <a:endParaRPr lang="en-US" sz="14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r">
                        <a:lnSpc>
                          <a:spcPct val="115000"/>
                        </a:lnSpc>
                        <a:spcBef>
                          <a:spcPts val="0"/>
                        </a:spcBef>
                        <a:spcAft>
                          <a:spcPts val="0"/>
                        </a:spcAft>
                      </a:pPr>
                      <a:r>
                        <a:rPr lang="en-US" sz="1400" b="1" dirty="0">
                          <a:solidFill>
                            <a:schemeClr val="accent1">
                              <a:lumMod val="50000"/>
                            </a:schemeClr>
                          </a:solidFill>
                          <a:effectLst/>
                        </a:rPr>
                        <a:t>2.2</a:t>
                      </a:r>
                      <a:endParaRPr lang="en-US" sz="14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r">
                        <a:lnSpc>
                          <a:spcPct val="115000"/>
                        </a:lnSpc>
                        <a:spcBef>
                          <a:spcPts val="0"/>
                        </a:spcBef>
                        <a:spcAft>
                          <a:spcPts val="0"/>
                        </a:spcAft>
                      </a:pPr>
                      <a:r>
                        <a:rPr lang="en-US" sz="1400" b="1" dirty="0">
                          <a:solidFill>
                            <a:schemeClr val="accent1">
                              <a:lumMod val="50000"/>
                            </a:schemeClr>
                          </a:solidFill>
                          <a:effectLst/>
                        </a:rPr>
                        <a:t>25.3</a:t>
                      </a:r>
                      <a:endParaRPr lang="en-US" sz="14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r">
                        <a:lnSpc>
                          <a:spcPct val="115000"/>
                        </a:lnSpc>
                        <a:spcBef>
                          <a:spcPts val="0"/>
                        </a:spcBef>
                        <a:spcAft>
                          <a:spcPts val="0"/>
                        </a:spcAft>
                      </a:pPr>
                      <a:r>
                        <a:rPr lang="en-US" sz="1400" b="1" dirty="0">
                          <a:solidFill>
                            <a:schemeClr val="accent1">
                              <a:lumMod val="50000"/>
                            </a:schemeClr>
                          </a:solidFill>
                          <a:effectLst/>
                        </a:rPr>
                        <a:t>51.7</a:t>
                      </a:r>
                      <a:endParaRPr lang="en-US" sz="14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612661638"/>
                  </a:ext>
                </a:extLst>
              </a:tr>
            </a:tbl>
          </a:graphicData>
        </a:graphic>
      </p:graphicFrame>
      <p:sp>
        <p:nvSpPr>
          <p:cNvPr id="9" name="Title 1"/>
          <p:cNvSpPr txBox="1">
            <a:spLocks/>
          </p:cNvSpPr>
          <p:nvPr/>
        </p:nvSpPr>
        <p:spPr>
          <a:xfrm>
            <a:off x="0" y="0"/>
            <a:ext cx="10515600" cy="628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a:lstStyle>
          <a:p>
            <a:r>
              <a:rPr lang="en-US" dirty="0"/>
              <a:t>DSC – PM- 6 (EOL)    </a:t>
            </a:r>
            <a:r>
              <a:rPr lang="en-US" sz="2400" dirty="0"/>
              <a:t>200nm/C(10)</a:t>
            </a:r>
            <a:endParaRPr lang="en-US"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744004"/>
            <a:ext cx="6136849" cy="4730488"/>
          </a:xfrm>
          <a:prstGeom prst="rect">
            <a:avLst/>
          </a:prstGeom>
        </p:spPr>
      </p:pic>
      <p:sp>
        <p:nvSpPr>
          <p:cNvPr id="2" name="TextBox 1"/>
          <p:cNvSpPr txBox="1"/>
          <p:nvPr/>
        </p:nvSpPr>
        <p:spPr>
          <a:xfrm>
            <a:off x="2750046" y="912879"/>
            <a:ext cx="2185214" cy="369332"/>
          </a:xfrm>
          <a:prstGeom prst="rect">
            <a:avLst/>
          </a:prstGeom>
          <a:noFill/>
        </p:spPr>
        <p:txBody>
          <a:bodyPr wrap="none" rtlCol="0">
            <a:spAutoFit/>
          </a:bodyPr>
          <a:lstStyle/>
          <a:p>
            <a:r>
              <a:rPr lang="en-US" dirty="0" err="1">
                <a:solidFill>
                  <a:srgbClr val="FF0000"/>
                </a:solidFill>
              </a:rPr>
              <a:t>reamorphized</a:t>
            </a:r>
            <a:r>
              <a:rPr lang="en-US" dirty="0">
                <a:solidFill>
                  <a:srgbClr val="FF0000"/>
                </a:solidFill>
              </a:rPr>
              <a:t> array</a:t>
            </a:r>
          </a:p>
        </p:txBody>
      </p:sp>
      <p:sp>
        <p:nvSpPr>
          <p:cNvPr id="10" name="TextBox 9"/>
          <p:cNvSpPr txBox="1"/>
          <p:nvPr/>
        </p:nvSpPr>
        <p:spPr>
          <a:xfrm>
            <a:off x="8746983" y="1014310"/>
            <a:ext cx="3294492" cy="369332"/>
          </a:xfrm>
          <a:prstGeom prst="rect">
            <a:avLst/>
          </a:prstGeom>
          <a:noFill/>
        </p:spPr>
        <p:txBody>
          <a:bodyPr wrap="none" rtlCol="0">
            <a:spAutoFit/>
          </a:bodyPr>
          <a:lstStyle/>
          <a:p>
            <a:r>
              <a:rPr lang="en-US" dirty="0" err="1">
                <a:solidFill>
                  <a:srgbClr val="FF0000"/>
                </a:solidFill>
              </a:rPr>
              <a:t>Reamorphized</a:t>
            </a:r>
            <a:r>
              <a:rPr lang="en-US" dirty="0">
                <a:solidFill>
                  <a:srgbClr val="FFFF00"/>
                </a:solidFill>
              </a:rPr>
              <a:t> + recrystallized</a:t>
            </a:r>
          </a:p>
        </p:txBody>
      </p:sp>
      <p:cxnSp>
        <p:nvCxnSpPr>
          <p:cNvPr id="15" name="Straight Arrow Connector 14"/>
          <p:cNvCxnSpPr/>
          <p:nvPr/>
        </p:nvCxnSpPr>
        <p:spPr>
          <a:xfrm>
            <a:off x="6163645" y="2649316"/>
            <a:ext cx="216867" cy="3810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136849" y="3405216"/>
            <a:ext cx="216867" cy="3810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59298" y="3799708"/>
            <a:ext cx="216867" cy="3810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3313" y="2296938"/>
            <a:ext cx="304892" cy="307777"/>
          </a:xfrm>
          <a:prstGeom prst="rect">
            <a:avLst/>
          </a:prstGeom>
          <a:noFill/>
        </p:spPr>
        <p:txBody>
          <a:bodyPr wrap="none" rtlCol="0">
            <a:spAutoFit/>
          </a:bodyPr>
          <a:lstStyle/>
          <a:p>
            <a:r>
              <a:rPr lang="en-US" sz="1400" dirty="0">
                <a:solidFill>
                  <a:srgbClr val="FFFF00"/>
                </a:solidFill>
              </a:rPr>
              <a:t>B</a:t>
            </a:r>
          </a:p>
        </p:txBody>
      </p:sp>
      <p:sp>
        <p:nvSpPr>
          <p:cNvPr id="21" name="TextBox 20"/>
          <p:cNvSpPr txBox="1"/>
          <p:nvPr/>
        </p:nvSpPr>
        <p:spPr>
          <a:xfrm>
            <a:off x="6045779" y="3141875"/>
            <a:ext cx="304892" cy="307777"/>
          </a:xfrm>
          <a:prstGeom prst="rect">
            <a:avLst/>
          </a:prstGeom>
          <a:noFill/>
        </p:spPr>
        <p:txBody>
          <a:bodyPr wrap="none" rtlCol="0">
            <a:spAutoFit/>
          </a:bodyPr>
          <a:lstStyle/>
          <a:p>
            <a:r>
              <a:rPr lang="en-US" sz="1400" dirty="0">
                <a:solidFill>
                  <a:srgbClr val="FFFF00"/>
                </a:solidFill>
              </a:rPr>
              <a:t>A</a:t>
            </a:r>
          </a:p>
        </p:txBody>
      </p:sp>
      <p:sp>
        <p:nvSpPr>
          <p:cNvPr id="22" name="TextBox 21"/>
          <p:cNvSpPr txBox="1"/>
          <p:nvPr/>
        </p:nvSpPr>
        <p:spPr>
          <a:xfrm>
            <a:off x="6060279" y="3535678"/>
            <a:ext cx="314510" cy="307777"/>
          </a:xfrm>
          <a:prstGeom prst="rect">
            <a:avLst/>
          </a:prstGeom>
          <a:noFill/>
        </p:spPr>
        <p:txBody>
          <a:bodyPr wrap="none" rtlCol="0">
            <a:spAutoFit/>
          </a:bodyPr>
          <a:lstStyle/>
          <a:p>
            <a:r>
              <a:rPr lang="en-US" sz="1400" dirty="0">
                <a:solidFill>
                  <a:srgbClr val="FFFF00"/>
                </a:solidFill>
              </a:rPr>
              <a:t>C</a:t>
            </a:r>
          </a:p>
        </p:txBody>
      </p:sp>
      <p:sp>
        <p:nvSpPr>
          <p:cNvPr id="23" name="TextBox 22"/>
          <p:cNvSpPr txBox="1"/>
          <p:nvPr/>
        </p:nvSpPr>
        <p:spPr>
          <a:xfrm>
            <a:off x="10175732" y="1866051"/>
            <a:ext cx="1587294" cy="954107"/>
          </a:xfrm>
          <a:prstGeom prst="rect">
            <a:avLst/>
          </a:prstGeom>
          <a:solidFill>
            <a:schemeClr val="tx1"/>
          </a:solidFill>
        </p:spPr>
        <p:txBody>
          <a:bodyPr wrap="none" rtlCol="0">
            <a:spAutoFit/>
          </a:bodyPr>
          <a:lstStyle/>
          <a:p>
            <a:r>
              <a:rPr lang="en-US" sz="1400" dirty="0">
                <a:solidFill>
                  <a:srgbClr val="FFFF00"/>
                </a:solidFill>
              </a:rPr>
              <a:t>    range/step</a:t>
            </a:r>
          </a:p>
          <a:p>
            <a:r>
              <a:rPr lang="en-US" sz="1400" dirty="0">
                <a:solidFill>
                  <a:srgbClr val="FFFF00"/>
                </a:solidFill>
              </a:rPr>
              <a:t>A: 1-7/1 pulses</a:t>
            </a:r>
          </a:p>
          <a:p>
            <a:r>
              <a:rPr lang="en-US" sz="1400" dirty="0">
                <a:solidFill>
                  <a:srgbClr val="FFFF00"/>
                </a:solidFill>
              </a:rPr>
              <a:t>B: 8-20/2 pulses</a:t>
            </a:r>
          </a:p>
          <a:p>
            <a:r>
              <a:rPr lang="en-US" sz="1400" dirty="0">
                <a:solidFill>
                  <a:srgbClr val="FFFF00"/>
                </a:solidFill>
              </a:rPr>
              <a:t>C: 10-40/5 pulses</a:t>
            </a:r>
          </a:p>
        </p:txBody>
      </p:sp>
      <p:sp>
        <p:nvSpPr>
          <p:cNvPr id="32" name="Rectangle 31"/>
          <p:cNvSpPr/>
          <p:nvPr/>
        </p:nvSpPr>
        <p:spPr>
          <a:xfrm rot="285043">
            <a:off x="6505787" y="2478051"/>
            <a:ext cx="2714628" cy="427465"/>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285043">
            <a:off x="6425131" y="3292498"/>
            <a:ext cx="2714628" cy="448409"/>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285043">
            <a:off x="6401622" y="3733879"/>
            <a:ext cx="2714628" cy="382528"/>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694116" y="5798529"/>
            <a:ext cx="9445791" cy="369332"/>
          </a:xfrm>
          <a:prstGeom prst="rect">
            <a:avLst/>
          </a:prstGeom>
          <a:noFill/>
        </p:spPr>
        <p:txBody>
          <a:bodyPr wrap="none" rtlCol="0">
            <a:spAutoFit/>
          </a:bodyPr>
          <a:lstStyle/>
          <a:p>
            <a:r>
              <a:rPr lang="en-US" dirty="0">
                <a:solidFill>
                  <a:srgbClr val="000000"/>
                </a:solidFill>
              </a:rPr>
              <a:t>&gt;12 pulses need to </a:t>
            </a:r>
            <a:r>
              <a:rPr lang="en-US" dirty="0" err="1">
                <a:solidFill>
                  <a:srgbClr val="000000"/>
                </a:solidFill>
              </a:rPr>
              <a:t>rescrystallize</a:t>
            </a:r>
            <a:r>
              <a:rPr lang="en-US" dirty="0">
                <a:solidFill>
                  <a:srgbClr val="000000"/>
                </a:solidFill>
              </a:rPr>
              <a:t> EOL alloy  =&gt; </a:t>
            </a:r>
            <a:r>
              <a:rPr lang="en-US" b="1" dirty="0">
                <a:solidFill>
                  <a:srgbClr val="FF0000"/>
                </a:solidFill>
              </a:rPr>
              <a:t>EOL alloy is slower than </a:t>
            </a:r>
            <a:r>
              <a:rPr lang="en-US" b="1" dirty="0" err="1">
                <a:solidFill>
                  <a:srgbClr val="FF0000"/>
                </a:solidFill>
              </a:rPr>
              <a:t>Te</a:t>
            </a:r>
            <a:r>
              <a:rPr lang="en-US" b="1" dirty="0">
                <a:solidFill>
                  <a:srgbClr val="FF0000"/>
                </a:solidFill>
              </a:rPr>
              <a:t>-rich alloy </a:t>
            </a:r>
          </a:p>
        </p:txBody>
      </p:sp>
    </p:spTree>
    <p:extLst>
      <p:ext uri="{BB962C8B-B14F-4D97-AF65-F5344CB8AC3E}">
        <p14:creationId xmlns:p14="http://schemas.microsoft.com/office/powerpoint/2010/main" val="239068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Micron Confidential</a:t>
            </a:r>
            <a:endParaRPr lang="en-US" dirty="0"/>
          </a:p>
        </p:txBody>
      </p:sp>
      <p:sp>
        <p:nvSpPr>
          <p:cNvPr id="3" name="Slide Number Placeholder 2"/>
          <p:cNvSpPr>
            <a:spLocks noGrp="1"/>
          </p:cNvSpPr>
          <p:nvPr>
            <p:ph type="sldNum" sz="quarter" idx="12"/>
          </p:nvPr>
        </p:nvSpPr>
        <p:spPr/>
        <p:txBody>
          <a:bodyPr/>
          <a:lstStyle/>
          <a:p>
            <a:fld id="{B7E7695C-FCF1-4AA0-9B93-7941FED13DC4}" type="slidenum">
              <a:rPr lang="en-US" smtClean="0"/>
              <a:pPr/>
              <a:t>7</a:t>
            </a:fld>
            <a:endParaRPr lang="en-US" dirty="0"/>
          </a:p>
        </p:txBody>
      </p:sp>
    </p:spTree>
    <p:extLst>
      <p:ext uri="{BB962C8B-B14F-4D97-AF65-F5344CB8AC3E}">
        <p14:creationId xmlns:p14="http://schemas.microsoft.com/office/powerpoint/2010/main" val="235138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74237133"/>
              </p:ext>
            </p:extLst>
          </p:nvPr>
        </p:nvGraphicFramePr>
        <p:xfrm>
          <a:off x="6590059" y="115215"/>
          <a:ext cx="1983927" cy="490728"/>
        </p:xfrm>
        <a:graphic>
          <a:graphicData uri="http://schemas.openxmlformats.org/drawingml/2006/table">
            <a:tbl>
              <a:tblPr firstRow="1" firstCol="1" bandRow="1">
                <a:tableStyleId>{5C22544A-7EE6-4342-B048-85BDC9FD1C3A}</a:tableStyleId>
              </a:tblPr>
              <a:tblGrid>
                <a:gridCol w="520616">
                  <a:extLst>
                    <a:ext uri="{9D8B030D-6E8A-4147-A177-3AD203B41FA5}">
                      <a16:colId xmlns:a16="http://schemas.microsoft.com/office/drawing/2014/main" val="1263539775"/>
                    </a:ext>
                  </a:extLst>
                </a:gridCol>
                <a:gridCol w="422079">
                  <a:extLst>
                    <a:ext uri="{9D8B030D-6E8A-4147-A177-3AD203B41FA5}">
                      <a16:colId xmlns:a16="http://schemas.microsoft.com/office/drawing/2014/main" val="2302076564"/>
                    </a:ext>
                  </a:extLst>
                </a:gridCol>
                <a:gridCol w="520616">
                  <a:extLst>
                    <a:ext uri="{9D8B030D-6E8A-4147-A177-3AD203B41FA5}">
                      <a16:colId xmlns:a16="http://schemas.microsoft.com/office/drawing/2014/main" val="3626603375"/>
                    </a:ext>
                  </a:extLst>
                </a:gridCol>
                <a:gridCol w="520616">
                  <a:extLst>
                    <a:ext uri="{9D8B030D-6E8A-4147-A177-3AD203B41FA5}">
                      <a16:colId xmlns:a16="http://schemas.microsoft.com/office/drawing/2014/main" val="355596282"/>
                    </a:ext>
                  </a:extLst>
                </a:gridCol>
              </a:tblGrid>
              <a:tr h="207857">
                <a:tc>
                  <a:txBody>
                    <a:bodyPr/>
                    <a:lstStyle/>
                    <a:p>
                      <a:pPr marL="0" marR="0" algn="ctr">
                        <a:lnSpc>
                          <a:spcPct val="115000"/>
                        </a:lnSpc>
                        <a:spcBef>
                          <a:spcPts val="0"/>
                        </a:spcBef>
                        <a:spcAft>
                          <a:spcPts val="0"/>
                        </a:spcAft>
                      </a:pPr>
                      <a:r>
                        <a:rPr lang="en-US" sz="1400" dirty="0">
                          <a:effectLst/>
                        </a:rPr>
                        <a:t>Ge</a:t>
                      </a:r>
                      <a:endParaRPr lang="en-US" sz="14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In</a:t>
                      </a:r>
                      <a:endParaRPr lang="en-US" sz="14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rPr>
                        <a:t>Sb</a:t>
                      </a:r>
                      <a:endParaRPr lang="en-US" sz="14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rPr>
                        <a:t>Te</a:t>
                      </a:r>
                      <a:endParaRPr lang="en-US" sz="14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59967"/>
                  </a:ext>
                </a:extLst>
              </a:tr>
              <a:tr h="190500">
                <a:tc>
                  <a:txBody>
                    <a:bodyPr/>
                    <a:lstStyle/>
                    <a:p>
                      <a:pPr marL="0" marR="0" algn="r">
                        <a:lnSpc>
                          <a:spcPct val="115000"/>
                        </a:lnSpc>
                        <a:spcBef>
                          <a:spcPts val="0"/>
                        </a:spcBef>
                        <a:spcAft>
                          <a:spcPts val="0"/>
                        </a:spcAft>
                      </a:pPr>
                      <a:r>
                        <a:rPr lang="en-US" sz="1400" b="1" dirty="0">
                          <a:solidFill>
                            <a:schemeClr val="accent1">
                              <a:lumMod val="50000"/>
                            </a:schemeClr>
                          </a:solidFill>
                          <a:effectLst/>
                        </a:rPr>
                        <a:t>20.8</a:t>
                      </a:r>
                      <a:endParaRPr lang="en-US" sz="14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r">
                        <a:lnSpc>
                          <a:spcPct val="115000"/>
                        </a:lnSpc>
                        <a:spcBef>
                          <a:spcPts val="0"/>
                        </a:spcBef>
                        <a:spcAft>
                          <a:spcPts val="0"/>
                        </a:spcAft>
                      </a:pPr>
                      <a:r>
                        <a:rPr lang="en-US" sz="1400" b="1" dirty="0">
                          <a:solidFill>
                            <a:schemeClr val="accent1">
                              <a:lumMod val="50000"/>
                            </a:schemeClr>
                          </a:solidFill>
                          <a:effectLst/>
                        </a:rPr>
                        <a:t>2.2</a:t>
                      </a:r>
                      <a:endParaRPr lang="en-US" sz="14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r">
                        <a:lnSpc>
                          <a:spcPct val="115000"/>
                        </a:lnSpc>
                        <a:spcBef>
                          <a:spcPts val="0"/>
                        </a:spcBef>
                        <a:spcAft>
                          <a:spcPts val="0"/>
                        </a:spcAft>
                      </a:pPr>
                      <a:r>
                        <a:rPr lang="en-US" sz="1400" b="1" dirty="0">
                          <a:solidFill>
                            <a:schemeClr val="accent1">
                              <a:lumMod val="50000"/>
                            </a:schemeClr>
                          </a:solidFill>
                          <a:effectLst/>
                        </a:rPr>
                        <a:t>25.3</a:t>
                      </a:r>
                      <a:endParaRPr lang="en-US" sz="14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r">
                        <a:lnSpc>
                          <a:spcPct val="115000"/>
                        </a:lnSpc>
                        <a:spcBef>
                          <a:spcPts val="0"/>
                        </a:spcBef>
                        <a:spcAft>
                          <a:spcPts val="0"/>
                        </a:spcAft>
                      </a:pPr>
                      <a:r>
                        <a:rPr lang="en-US" sz="1400" b="1" dirty="0">
                          <a:solidFill>
                            <a:schemeClr val="accent1">
                              <a:lumMod val="50000"/>
                            </a:schemeClr>
                          </a:solidFill>
                          <a:effectLst/>
                        </a:rPr>
                        <a:t>51.7</a:t>
                      </a:r>
                      <a:endParaRPr lang="en-US" sz="1400" b="1" dirty="0">
                        <a:solidFill>
                          <a:schemeClr val="accent1">
                            <a:lumMod val="50000"/>
                          </a:schemeClr>
                        </a:solidFill>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612661638"/>
                  </a:ext>
                </a:extLst>
              </a:tr>
            </a:tbl>
          </a:graphicData>
        </a:graphic>
      </p:graphicFrame>
      <p:sp>
        <p:nvSpPr>
          <p:cNvPr id="9" name="Title 1"/>
          <p:cNvSpPr txBox="1">
            <a:spLocks/>
          </p:cNvSpPr>
          <p:nvPr/>
        </p:nvSpPr>
        <p:spPr>
          <a:xfrm>
            <a:off x="0" y="0"/>
            <a:ext cx="10515600" cy="628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a:lstStyle>
          <a:p>
            <a:r>
              <a:rPr lang="en-US" dirty="0"/>
              <a:t>DSC – PM- 6 (EOL)    </a:t>
            </a:r>
            <a:r>
              <a:rPr lang="en-US" sz="2400" dirty="0"/>
              <a:t>200nm/C(10)</a:t>
            </a:r>
            <a:endParaRPr lang="en-US" dirty="0"/>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09" y="628787"/>
            <a:ext cx="4160884" cy="3207348"/>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113" y="628784"/>
            <a:ext cx="4160887" cy="3207350"/>
          </a:xfrm>
          <a:prstGeom prst="rect">
            <a:avLst/>
          </a:prstGeom>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b="5783"/>
          <a:stretch/>
        </p:blipFill>
        <p:spPr>
          <a:xfrm>
            <a:off x="4286993" y="3836134"/>
            <a:ext cx="4160884" cy="302186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6993" y="628785"/>
            <a:ext cx="4160886" cy="3207349"/>
          </a:xfrm>
          <a:prstGeom prst="rect">
            <a:avLst/>
          </a:prstGeom>
        </p:spPr>
      </p:pic>
      <p:sp>
        <p:nvSpPr>
          <p:cNvPr id="29" name="TextBox 28"/>
          <p:cNvSpPr txBox="1"/>
          <p:nvPr/>
        </p:nvSpPr>
        <p:spPr>
          <a:xfrm>
            <a:off x="2543679" y="762659"/>
            <a:ext cx="1585690" cy="584775"/>
          </a:xfrm>
          <a:prstGeom prst="rect">
            <a:avLst/>
          </a:prstGeom>
          <a:solidFill>
            <a:schemeClr val="bg1"/>
          </a:solidFill>
        </p:spPr>
        <p:txBody>
          <a:bodyPr wrap="none" rtlCol="0">
            <a:spAutoFit/>
          </a:bodyPr>
          <a:lstStyle/>
          <a:p>
            <a:r>
              <a:rPr lang="en-US" sz="1600" dirty="0"/>
              <a:t>50um</a:t>
            </a:r>
          </a:p>
          <a:p>
            <a:r>
              <a:rPr lang="en-US" sz="1600" dirty="0"/>
              <a:t>E16 x 15pulses</a:t>
            </a:r>
          </a:p>
        </p:txBody>
      </p:sp>
      <p:sp>
        <p:nvSpPr>
          <p:cNvPr id="30" name="TextBox 29"/>
          <p:cNvSpPr txBox="1"/>
          <p:nvPr/>
        </p:nvSpPr>
        <p:spPr>
          <a:xfrm>
            <a:off x="6704563" y="762659"/>
            <a:ext cx="1585690" cy="584775"/>
          </a:xfrm>
          <a:prstGeom prst="rect">
            <a:avLst/>
          </a:prstGeom>
          <a:solidFill>
            <a:schemeClr val="bg1"/>
          </a:solidFill>
        </p:spPr>
        <p:txBody>
          <a:bodyPr wrap="none" rtlCol="0">
            <a:spAutoFit/>
          </a:bodyPr>
          <a:lstStyle/>
          <a:p>
            <a:r>
              <a:rPr lang="en-US" sz="1600" dirty="0"/>
              <a:t>50um</a:t>
            </a:r>
          </a:p>
          <a:p>
            <a:r>
              <a:rPr lang="en-US" sz="1600" dirty="0"/>
              <a:t>E16 x 20pulses</a:t>
            </a:r>
          </a:p>
        </p:txBody>
      </p:sp>
      <p:sp>
        <p:nvSpPr>
          <p:cNvPr id="31" name="TextBox 30"/>
          <p:cNvSpPr txBox="1"/>
          <p:nvPr/>
        </p:nvSpPr>
        <p:spPr>
          <a:xfrm>
            <a:off x="10448683" y="762658"/>
            <a:ext cx="1585690" cy="584775"/>
          </a:xfrm>
          <a:prstGeom prst="rect">
            <a:avLst/>
          </a:prstGeom>
          <a:solidFill>
            <a:schemeClr val="bg1"/>
          </a:solidFill>
        </p:spPr>
        <p:txBody>
          <a:bodyPr wrap="none" rtlCol="0">
            <a:spAutoFit/>
          </a:bodyPr>
          <a:lstStyle/>
          <a:p>
            <a:r>
              <a:rPr lang="en-US" sz="1600" dirty="0"/>
              <a:t>50um</a:t>
            </a:r>
          </a:p>
          <a:p>
            <a:r>
              <a:rPr lang="en-US" sz="1600" dirty="0"/>
              <a:t>E16 x 30pulses</a:t>
            </a:r>
          </a:p>
        </p:txBody>
      </p:sp>
      <p:sp>
        <p:nvSpPr>
          <p:cNvPr id="32" name="TextBox 31"/>
          <p:cNvSpPr txBox="1"/>
          <p:nvPr/>
        </p:nvSpPr>
        <p:spPr>
          <a:xfrm>
            <a:off x="6704563" y="3955017"/>
            <a:ext cx="1585690" cy="584775"/>
          </a:xfrm>
          <a:prstGeom prst="rect">
            <a:avLst/>
          </a:prstGeom>
          <a:solidFill>
            <a:schemeClr val="bg1"/>
          </a:solidFill>
        </p:spPr>
        <p:txBody>
          <a:bodyPr wrap="none" rtlCol="0">
            <a:spAutoFit/>
          </a:bodyPr>
          <a:lstStyle/>
          <a:p>
            <a:r>
              <a:rPr lang="en-US" sz="1600" dirty="0"/>
              <a:t>50um</a:t>
            </a:r>
          </a:p>
          <a:p>
            <a:r>
              <a:rPr lang="en-US" sz="1600" dirty="0"/>
              <a:t>E16 x 50pulses</a:t>
            </a:r>
          </a:p>
        </p:txBody>
      </p:sp>
    </p:spTree>
    <p:extLst>
      <p:ext uri="{BB962C8B-B14F-4D97-AF65-F5344CB8AC3E}">
        <p14:creationId xmlns:p14="http://schemas.microsoft.com/office/powerpoint/2010/main" val="1499108391"/>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_Master_PPT_Template_2018.pptx" id="{EEF647EC-56A7-4327-BDFA-FFF2B3C5BED3}" vid="{1ED4F18A-1CAE-436E-9873-C84173CF8A74}"/>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_Master_PPT_Template_2018.pptx" id="{EEF647EC-56A7-4327-BDFA-FFF2B3C5BED3}" vid="{E53362E6-4ECC-432A-82B7-564D69580A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2018</Workyear>
    <Workweek xmlns="470f668d-8261-4ab2-9257-0fb5e77b4895">6</Workweek>
  </documentManagement>
</p:properties>
</file>

<file path=customXml/itemProps1.xml><?xml version="1.0" encoding="utf-8"?>
<ds:datastoreItem xmlns:ds="http://schemas.openxmlformats.org/officeDocument/2006/customXml" ds:itemID="{1561ECF6-6E05-4688-8D6D-7F9B190A7D38}"/>
</file>

<file path=customXml/itemProps2.xml><?xml version="1.0" encoding="utf-8"?>
<ds:datastoreItem xmlns:ds="http://schemas.openxmlformats.org/officeDocument/2006/customXml" ds:itemID="{7973B48E-2E6A-4C0C-A9C6-8BA20D98ADB8}"/>
</file>

<file path=customXml/itemProps3.xml><?xml version="1.0" encoding="utf-8"?>
<ds:datastoreItem xmlns:ds="http://schemas.openxmlformats.org/officeDocument/2006/customXml" ds:itemID="{A5E05EF1-EA72-4C23-AD56-79F1EDB0D10D}"/>
</file>

<file path=docProps/app.xml><?xml version="1.0" encoding="utf-8"?>
<Properties xmlns="http://schemas.openxmlformats.org/officeDocument/2006/extended-properties" xmlns:vt="http://schemas.openxmlformats.org/officeDocument/2006/docPropsVTypes">
  <Template>blank</Template>
  <TotalTime>0</TotalTime>
  <Words>422</Words>
  <Application>Microsoft Office PowerPoint</Application>
  <PresentationFormat>Widescreen</PresentationFormat>
  <Paragraphs>212</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MS Mincho</vt:lpstr>
      <vt:lpstr>Arial</vt:lpstr>
      <vt:lpstr>Calibri</vt:lpstr>
      <vt:lpstr>Segoe UI</vt:lpstr>
      <vt:lpstr>Segoe UI Semibold</vt:lpstr>
      <vt:lpstr>Times New Roman</vt:lpstr>
      <vt:lpstr>Verdana</vt:lpstr>
      <vt:lpstr>Wingdings</vt:lpstr>
      <vt:lpstr>Micron Theme 2.0</vt:lpstr>
      <vt:lpstr>CPG Theme 2.0</vt:lpstr>
      <vt:lpstr> </vt:lpstr>
      <vt:lpstr>PowerPoint Presentation</vt:lpstr>
      <vt:lpstr>DSC – PM- 4 (Te-rich)    200nm/C(10)</vt:lpstr>
      <vt:lpstr>#4 (Te-rich)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PM DSC 5-2-18 v2</dc:title>
  <dc:creator/>
  <cp:lastModifiedBy/>
  <cp:revision>1</cp:revision>
  <dcterms:created xsi:type="dcterms:W3CDTF">2018-02-05T19:22:52Z</dcterms:created>
  <dcterms:modified xsi:type="dcterms:W3CDTF">2018-02-12T10:56:26Z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