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7" r:id="rId7"/>
  </p:sldMasterIdLst>
  <p:notesMasterIdLst>
    <p:notesMasterId r:id="rId19"/>
  </p:notesMasterIdLst>
  <p:sldIdLst>
    <p:sldId id="257" r:id="rId8"/>
    <p:sldId id="259" r:id="rId9"/>
    <p:sldId id="260" r:id="rId10"/>
    <p:sldId id="261" r:id="rId11"/>
    <p:sldId id="262" r:id="rId12"/>
    <p:sldId id="263" r:id="rId13"/>
    <p:sldId id="264" r:id="rId14"/>
    <p:sldId id="267" r:id="rId15"/>
    <p:sldId id="265" r:id="rId16"/>
    <p:sldId id="266"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C8"/>
    <a:srgbClr val="0090DA"/>
    <a:srgbClr val="00A3E1"/>
    <a:srgbClr val="71C5E8"/>
    <a:srgbClr val="58595B"/>
    <a:srgbClr val="808285"/>
    <a:srgbClr val="A7A9AC"/>
    <a:srgbClr val="D1D3D4"/>
    <a:srgbClr val="B7D433"/>
    <a:srgbClr val="9AC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6" d="100"/>
          <a:sy n="116" d="100"/>
        </p:scale>
        <p:origin x="102" y="324"/>
      </p:cViewPr>
      <p:guideLst>
        <p:guide orient="horz" pos="3264"/>
        <p:guide pos="5760"/>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3" Type="http://schemas.openxmlformats.org/officeDocument/2006/relationships/tableStyles" Target="tableStyles.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notesMaster" Target="notesMasters/notesMaster1.xml"/><Relationship Id="rId22" Type="http://schemas.openxmlformats.org/officeDocument/2006/relationships/theme" Target="theme/theme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BF96A-CBBD-4CCF-8C87-6E114B9E4329}"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145280" y="0"/>
            <a:ext cx="804672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4EB1424B-7430-471C-83C4-549E510B5395}" type="datetime4">
              <a:rPr lang="en-US" smtClean="0"/>
              <a:t>February 9,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6493103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80216B39-F66D-478D-B884-A0FF9D616316}" type="datetime4">
              <a:rPr lang="en-US" smtClean="0"/>
              <a:t>February 9,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D9C12826-C929-4EC1-A034-DDD33446EFCD}" type="datetime4">
              <a:rPr lang="en-US" smtClean="0"/>
              <a:t>February 9,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12DB95A8-C6B4-4D55-B432-1FF1EC598499}" type="datetime4">
              <a:rPr lang="en-US" smtClean="0"/>
              <a:t>February 9,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310551" y="362309"/>
            <a:ext cx="5601239"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BD81F6B-C008-4C66-BD61-4BBE687FC954}" type="datetime4">
              <a:rPr lang="en-US" smtClean="0"/>
              <a:t>February 9,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FBD81F6B-C008-4C66-BD61-4BBE687FC954}" type="datetime4">
              <a:rPr lang="en-US" smtClean="0"/>
              <a:t>February 9,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4093E5C-7864-407C-B367-5EB9F0C09B04}" type="datetime4">
              <a:rPr lang="en-US" smtClean="0"/>
              <a:t>February 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7739F-E5A9-4C4E-9862-98AE093A9D7C}" type="datetime4">
              <a:rPr lang="en-US" smtClean="0"/>
              <a:t>February 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2B487-134E-4CC1-93B3-82A2499700CB}" type="datetime4">
              <a:rPr lang="en-US" smtClean="0"/>
              <a:t>February 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D5931-D28E-49EC-9CBE-641A4D9DA4F7}" type="datetime4">
              <a:rPr lang="en-US" smtClean="0"/>
              <a:t>February 9,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C7D8E-04EF-4276-93BE-9A54B0F3CC5E}" type="datetime4">
              <a:rPr lang="en-US" smtClean="0"/>
              <a:t>February 9,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1F6B-C008-4C66-BD61-4BBE687FC954}" type="datetime4">
              <a:rPr lang="en-US" smtClean="0"/>
              <a:t>February 9,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1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4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420C9-E3A0-4192-ACC4-920368377286}" type="datetime4">
              <a:rPr lang="en-US" smtClean="0"/>
              <a:t>February 9,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February 9,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February 9,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BD81F6B-C008-4C66-BD61-4BBE687FC954}" type="datetime4">
              <a:rPr lang="en-US" smtClean="0"/>
              <a:pPr/>
              <a:t>February 9,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FBD81F6B-C008-4C66-BD61-4BBE687FC954}" type="datetime4">
              <a:rPr lang="en-US" smtClean="0"/>
              <a:t>February 9,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FF8E76A1-C759-4A05-82F0-D02F4D24734F}" type="datetime4">
              <a:rPr lang="en-US" smtClean="0"/>
              <a:t>February 9,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00222DAE-BC52-44EA-BB87-16305683862E}" type="datetime4">
              <a:rPr lang="en-US" smtClean="0"/>
              <a:t>February 9,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0551" y="362309"/>
            <a:ext cx="5601239" cy="6038491"/>
          </a:xfrm>
        </p:spPr>
        <p:txBody>
          <a:bodyPr anchor="ctr">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6363543" y="362310"/>
            <a:ext cx="5552231" cy="6038490"/>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6363543" y="6412007"/>
            <a:ext cx="1710155" cy="365125"/>
          </a:xfrm>
        </p:spPr>
        <p:txBody>
          <a:bodyPr/>
          <a:lstStyle>
            <a:lvl1pPr algn="l">
              <a:defRPr/>
            </a:lvl1pPr>
          </a:lstStyle>
          <a:p>
            <a:fld id="{C2D750BE-7BF8-418F-A307-BC5A93F9A190}" type="datetime4">
              <a:rPr lang="en-US" smtClean="0"/>
              <a:t>February 9, 2018</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32219852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FBD81F6B-C008-4C66-BD61-4BBE687FC954}" type="datetime4">
              <a:rPr lang="en-US" smtClean="0"/>
              <a:t>February 9,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1" r:id="rId9"/>
    <p:sldLayoutId id="2147483697" r:id="rId10"/>
    <p:sldLayoutId id="2147483698" r:id="rId11"/>
    <p:sldLayoutId id="2147483692" r:id="rId12"/>
    <p:sldLayoutId id="2147483693" r:id="rId13"/>
    <p:sldLayoutId id="2147483695" r:id="rId14"/>
    <p:sldLayoutId id="2147483696" r:id="rId15"/>
    <p:sldLayoutId id="2147483672" r:id="rId16"/>
    <p:sldLayoutId id="2147483652" r:id="rId17"/>
    <p:sldLayoutId id="2147483668" r:id="rId18"/>
    <p:sldLayoutId id="2147483671" r:id="rId19"/>
    <p:sldLayoutId id="2147483654" r:id="rId20"/>
    <p:sldLayoutId id="2147483675" r:id="rId21"/>
    <p:sldLayoutId id="2147483655" r:id="rId22"/>
    <p:sldLayoutId id="2147483674" r:id="rId23"/>
    <p:sldLayoutId id="2147483700" r:id="rId24"/>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February 9,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Swapnil Lengade</a:t>
            </a:r>
          </a:p>
        </p:txBody>
      </p:sp>
      <p:sp>
        <p:nvSpPr>
          <p:cNvPr id="3" name="Text Placeholder 2"/>
          <p:cNvSpPr>
            <a:spLocks noGrp="1"/>
          </p:cNvSpPr>
          <p:nvPr>
            <p:ph type="body" sz="quarter" idx="10"/>
          </p:nvPr>
        </p:nvSpPr>
        <p:spPr/>
        <p:txBody>
          <a:bodyPr/>
          <a:lstStyle/>
          <a:p>
            <a:r>
              <a:rPr lang="en-US" dirty="0"/>
              <a:t>Fab 4 PVD</a:t>
            </a:r>
          </a:p>
        </p:txBody>
      </p:sp>
      <p:sp>
        <p:nvSpPr>
          <p:cNvPr id="4" name="Title 3"/>
          <p:cNvSpPr>
            <a:spLocks noGrp="1"/>
          </p:cNvSpPr>
          <p:nvPr>
            <p:ph type="ctrTitle"/>
          </p:nvPr>
        </p:nvSpPr>
        <p:spPr/>
        <p:txBody>
          <a:bodyPr/>
          <a:lstStyle/>
          <a:p>
            <a:r>
              <a:rPr lang="en-US" dirty="0"/>
              <a:t>Campaign N – SiN doped SAG</a:t>
            </a:r>
          </a:p>
        </p:txBody>
      </p:sp>
    </p:spTree>
    <p:extLst>
      <p:ext uri="{BB962C8B-B14F-4D97-AF65-F5344CB8AC3E}">
        <p14:creationId xmlns:p14="http://schemas.microsoft.com/office/powerpoint/2010/main" val="17706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L0 data summary</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10</a:t>
            </a:fld>
            <a:endParaRPr lang="en-US"/>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459849345"/>
              </p:ext>
            </p:extLst>
          </p:nvPr>
        </p:nvGraphicFramePr>
        <p:xfrm>
          <a:off x="287631" y="1158413"/>
          <a:ext cx="11616736" cy="2222572"/>
        </p:xfrm>
        <a:graphic>
          <a:graphicData uri="http://schemas.openxmlformats.org/drawingml/2006/table">
            <a:tbl>
              <a:tblPr/>
              <a:tblGrid>
                <a:gridCol w="535642">
                  <a:extLst>
                    <a:ext uri="{9D8B030D-6E8A-4147-A177-3AD203B41FA5}">
                      <a16:colId xmlns:a16="http://schemas.microsoft.com/office/drawing/2014/main" val="3609214253"/>
                    </a:ext>
                  </a:extLst>
                </a:gridCol>
                <a:gridCol w="438857">
                  <a:extLst>
                    <a:ext uri="{9D8B030D-6E8A-4147-A177-3AD203B41FA5}">
                      <a16:colId xmlns:a16="http://schemas.microsoft.com/office/drawing/2014/main" val="3669104616"/>
                    </a:ext>
                  </a:extLst>
                </a:gridCol>
                <a:gridCol w="476518">
                  <a:extLst>
                    <a:ext uri="{9D8B030D-6E8A-4147-A177-3AD203B41FA5}">
                      <a16:colId xmlns:a16="http://schemas.microsoft.com/office/drawing/2014/main" val="3685393851"/>
                    </a:ext>
                  </a:extLst>
                </a:gridCol>
                <a:gridCol w="476518">
                  <a:extLst>
                    <a:ext uri="{9D8B030D-6E8A-4147-A177-3AD203B41FA5}">
                      <a16:colId xmlns:a16="http://schemas.microsoft.com/office/drawing/2014/main" val="2066012711"/>
                    </a:ext>
                  </a:extLst>
                </a:gridCol>
                <a:gridCol w="489397">
                  <a:extLst>
                    <a:ext uri="{9D8B030D-6E8A-4147-A177-3AD203B41FA5}">
                      <a16:colId xmlns:a16="http://schemas.microsoft.com/office/drawing/2014/main" val="4081321656"/>
                    </a:ext>
                  </a:extLst>
                </a:gridCol>
                <a:gridCol w="489398">
                  <a:extLst>
                    <a:ext uri="{9D8B030D-6E8A-4147-A177-3AD203B41FA5}">
                      <a16:colId xmlns:a16="http://schemas.microsoft.com/office/drawing/2014/main" val="3300974482"/>
                    </a:ext>
                  </a:extLst>
                </a:gridCol>
                <a:gridCol w="502276">
                  <a:extLst>
                    <a:ext uri="{9D8B030D-6E8A-4147-A177-3AD203B41FA5}">
                      <a16:colId xmlns:a16="http://schemas.microsoft.com/office/drawing/2014/main" val="455281426"/>
                    </a:ext>
                  </a:extLst>
                </a:gridCol>
                <a:gridCol w="708338">
                  <a:extLst>
                    <a:ext uri="{9D8B030D-6E8A-4147-A177-3AD203B41FA5}">
                      <a16:colId xmlns:a16="http://schemas.microsoft.com/office/drawing/2014/main" val="54704803"/>
                    </a:ext>
                  </a:extLst>
                </a:gridCol>
                <a:gridCol w="703834">
                  <a:extLst>
                    <a:ext uri="{9D8B030D-6E8A-4147-A177-3AD203B41FA5}">
                      <a16:colId xmlns:a16="http://schemas.microsoft.com/office/drawing/2014/main" val="909644359"/>
                    </a:ext>
                  </a:extLst>
                </a:gridCol>
                <a:gridCol w="635568">
                  <a:extLst>
                    <a:ext uri="{9D8B030D-6E8A-4147-A177-3AD203B41FA5}">
                      <a16:colId xmlns:a16="http://schemas.microsoft.com/office/drawing/2014/main" val="1615838659"/>
                    </a:ext>
                  </a:extLst>
                </a:gridCol>
                <a:gridCol w="695460">
                  <a:extLst>
                    <a:ext uri="{9D8B030D-6E8A-4147-A177-3AD203B41FA5}">
                      <a16:colId xmlns:a16="http://schemas.microsoft.com/office/drawing/2014/main" val="3022896663"/>
                    </a:ext>
                  </a:extLst>
                </a:gridCol>
                <a:gridCol w="721217">
                  <a:extLst>
                    <a:ext uri="{9D8B030D-6E8A-4147-A177-3AD203B41FA5}">
                      <a16:colId xmlns:a16="http://schemas.microsoft.com/office/drawing/2014/main" val="3104693102"/>
                    </a:ext>
                  </a:extLst>
                </a:gridCol>
                <a:gridCol w="721216">
                  <a:extLst>
                    <a:ext uri="{9D8B030D-6E8A-4147-A177-3AD203B41FA5}">
                      <a16:colId xmlns:a16="http://schemas.microsoft.com/office/drawing/2014/main" val="3197655090"/>
                    </a:ext>
                  </a:extLst>
                </a:gridCol>
                <a:gridCol w="540913">
                  <a:extLst>
                    <a:ext uri="{9D8B030D-6E8A-4147-A177-3AD203B41FA5}">
                      <a16:colId xmlns:a16="http://schemas.microsoft.com/office/drawing/2014/main" val="4207699668"/>
                    </a:ext>
                  </a:extLst>
                </a:gridCol>
                <a:gridCol w="540913">
                  <a:extLst>
                    <a:ext uri="{9D8B030D-6E8A-4147-A177-3AD203B41FA5}">
                      <a16:colId xmlns:a16="http://schemas.microsoft.com/office/drawing/2014/main" val="2786187194"/>
                    </a:ext>
                  </a:extLst>
                </a:gridCol>
                <a:gridCol w="502276">
                  <a:extLst>
                    <a:ext uri="{9D8B030D-6E8A-4147-A177-3AD203B41FA5}">
                      <a16:colId xmlns:a16="http://schemas.microsoft.com/office/drawing/2014/main" val="1553013154"/>
                    </a:ext>
                  </a:extLst>
                </a:gridCol>
                <a:gridCol w="515155">
                  <a:extLst>
                    <a:ext uri="{9D8B030D-6E8A-4147-A177-3AD203B41FA5}">
                      <a16:colId xmlns:a16="http://schemas.microsoft.com/office/drawing/2014/main" val="2914134771"/>
                    </a:ext>
                  </a:extLst>
                </a:gridCol>
                <a:gridCol w="476518">
                  <a:extLst>
                    <a:ext uri="{9D8B030D-6E8A-4147-A177-3AD203B41FA5}">
                      <a16:colId xmlns:a16="http://schemas.microsoft.com/office/drawing/2014/main" val="3337896128"/>
                    </a:ext>
                  </a:extLst>
                </a:gridCol>
                <a:gridCol w="476518">
                  <a:extLst>
                    <a:ext uri="{9D8B030D-6E8A-4147-A177-3AD203B41FA5}">
                      <a16:colId xmlns:a16="http://schemas.microsoft.com/office/drawing/2014/main" val="3386205821"/>
                    </a:ext>
                  </a:extLst>
                </a:gridCol>
                <a:gridCol w="476519">
                  <a:extLst>
                    <a:ext uri="{9D8B030D-6E8A-4147-A177-3AD203B41FA5}">
                      <a16:colId xmlns:a16="http://schemas.microsoft.com/office/drawing/2014/main" val="4057993016"/>
                    </a:ext>
                  </a:extLst>
                </a:gridCol>
                <a:gridCol w="493685">
                  <a:extLst>
                    <a:ext uri="{9D8B030D-6E8A-4147-A177-3AD203B41FA5}">
                      <a16:colId xmlns:a16="http://schemas.microsoft.com/office/drawing/2014/main" val="1044848899"/>
                    </a:ext>
                  </a:extLst>
                </a:gridCol>
              </a:tblGrid>
              <a:tr h="1106632">
                <a:tc>
                  <a:txBody>
                    <a:bodyPr/>
                    <a:lstStyle/>
                    <a:p>
                      <a:pPr algn="ctr" fontAlgn="ctr"/>
                      <a:r>
                        <a:rPr lang="en-US" sz="1100" b="1" i="0" u="none" strike="noStrike" dirty="0">
                          <a:solidFill>
                            <a:srgbClr val="000000"/>
                          </a:solidFill>
                          <a:effectLst/>
                          <a:latin typeface="+mj-lt"/>
                        </a:rPr>
                        <a:t>Alloy</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j-lt"/>
                        </a:rPr>
                        <a:t>As</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mj-lt"/>
                        </a:rPr>
                        <a:t>Ge</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Se</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mj-lt"/>
                        </a:rPr>
                        <a:t>Si</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mj-lt"/>
                        </a:rPr>
                        <a:t>CN</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As/Se</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XRR Density, g/cc [As-dep]</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XRR Density, g/cc [Post 280C, 15min anneal]</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XRR </a:t>
                      </a:r>
                      <a:r>
                        <a:rPr lang="en-US" sz="1100" b="1" i="0" u="none" strike="noStrike" dirty="0" err="1">
                          <a:solidFill>
                            <a:srgbClr val="000000"/>
                          </a:solidFill>
                          <a:effectLst/>
                          <a:latin typeface="+mj-lt"/>
                        </a:rPr>
                        <a:t>Thk</a:t>
                      </a:r>
                      <a:r>
                        <a:rPr lang="en-US" sz="1100" b="1" i="0" u="none" strike="noStrike" dirty="0">
                          <a:solidFill>
                            <a:srgbClr val="000000"/>
                          </a:solidFill>
                          <a:effectLst/>
                          <a:latin typeface="+mj-lt"/>
                        </a:rPr>
                        <a:t>, A [As-dep]</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XRR </a:t>
                      </a:r>
                      <a:r>
                        <a:rPr lang="en-US" sz="1100" b="1" i="0" u="none" strike="noStrike" dirty="0" err="1">
                          <a:solidFill>
                            <a:srgbClr val="000000"/>
                          </a:solidFill>
                          <a:effectLst/>
                          <a:latin typeface="+mj-lt"/>
                        </a:rPr>
                        <a:t>Thk</a:t>
                      </a:r>
                      <a:r>
                        <a:rPr lang="en-US" sz="1100" b="1" i="0" u="none" strike="noStrike" dirty="0">
                          <a:solidFill>
                            <a:srgbClr val="000000"/>
                          </a:solidFill>
                          <a:effectLst/>
                          <a:latin typeface="+mj-lt"/>
                        </a:rPr>
                        <a:t>, A [Post 280C, 15min anneal]</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mj-lt"/>
                        </a:rPr>
                        <a:t>Optical Eg, eV [As-dep]</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n-NO" sz="1100" b="1" i="0" u="none" strike="noStrike">
                          <a:solidFill>
                            <a:srgbClr val="000000"/>
                          </a:solidFill>
                          <a:effectLst/>
                          <a:latin typeface="+mj-lt"/>
                        </a:rPr>
                        <a:t>Optical Eg, eV [Post 280C, 15min anneal]</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T0</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T1</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T2</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mj-lt"/>
                        </a:rPr>
                        <a:t>T3</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T4</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mj-lt"/>
                        </a:rPr>
                        <a:t>T5</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mj-lt"/>
                        </a:rPr>
                        <a:t>T6</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mj-lt"/>
                        </a:rPr>
                        <a:t>SW Temp</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71888343"/>
                  </a:ext>
                </a:extLst>
              </a:tr>
              <a:tr h="185990">
                <a:tc>
                  <a:txBody>
                    <a:bodyPr/>
                    <a:lstStyle/>
                    <a:p>
                      <a:pPr algn="ctr" fontAlgn="ctr"/>
                      <a:r>
                        <a:rPr lang="en-US" sz="1100" b="0" i="0" u="none" strike="noStrike">
                          <a:solidFill>
                            <a:srgbClr val="000000"/>
                          </a:solidFill>
                          <a:effectLst/>
                          <a:latin typeface="+mj-lt"/>
                        </a:rPr>
                        <a:t>DOE1</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31.8</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16.3</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51.9</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0.0</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mj-lt"/>
                        </a:rPr>
                        <a:t>2.643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0.612</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4.495</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4.464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213.2</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213.4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1.693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1.829</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270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280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290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mj-lt"/>
                        </a:rPr>
                        <a:t>300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0" i="0" u="none" strike="noStrike">
                          <a:solidFill>
                            <a:srgbClr val="000000"/>
                          </a:solidFill>
                          <a:effectLst/>
                          <a:latin typeface="+mj-lt"/>
                        </a:rPr>
                        <a:t>310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0" i="0" u="none" strike="noStrike">
                          <a:solidFill>
                            <a:srgbClr val="000000"/>
                          </a:solidFill>
                          <a:effectLst/>
                          <a:latin typeface="+mj-lt"/>
                        </a:rPr>
                        <a:t>320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dirty="0">
                          <a:solidFill>
                            <a:srgbClr val="FF0000"/>
                          </a:solidFill>
                          <a:effectLst/>
                          <a:latin typeface="+mj-lt"/>
                        </a:rPr>
                        <a:t>300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921556"/>
                  </a:ext>
                </a:extLst>
              </a:tr>
              <a:tr h="185990">
                <a:tc>
                  <a:txBody>
                    <a:bodyPr/>
                    <a:lstStyle/>
                    <a:p>
                      <a:pPr algn="ctr" fontAlgn="ctr"/>
                      <a:r>
                        <a:rPr lang="en-US" sz="1100" b="0" i="0" u="none" strike="noStrike">
                          <a:solidFill>
                            <a:srgbClr val="000000"/>
                          </a:solidFill>
                          <a:effectLst/>
                          <a:latin typeface="+mj-lt"/>
                        </a:rPr>
                        <a:t>DOE2</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31.8</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16.5</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50.1</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1.7</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mj-lt"/>
                        </a:rPr>
                        <a:t>2.681</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0.634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4.463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4.437</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218.2</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218.1</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1.678</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1.856</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dirty="0">
                          <a:solidFill>
                            <a:srgbClr val="000000"/>
                          </a:solidFill>
                          <a:effectLst/>
                          <a:latin typeface="+mj-lt"/>
                        </a:rPr>
                        <a:t>280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290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dirty="0">
                          <a:solidFill>
                            <a:srgbClr val="000000"/>
                          </a:solidFill>
                          <a:effectLst/>
                          <a:latin typeface="+mj-lt"/>
                        </a:rPr>
                        <a:t>300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dirty="0">
                          <a:solidFill>
                            <a:srgbClr val="000000"/>
                          </a:solidFill>
                          <a:effectLst/>
                          <a:latin typeface="+mj-lt"/>
                        </a:rPr>
                        <a:t>310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320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mj-lt"/>
                        </a:rPr>
                        <a:t>330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dirty="0">
                          <a:solidFill>
                            <a:srgbClr val="FF0000"/>
                          </a:solidFill>
                          <a:effectLst/>
                          <a:latin typeface="+mj-lt"/>
                        </a:rPr>
                        <a:t>330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481675"/>
                  </a:ext>
                </a:extLst>
              </a:tr>
              <a:tr h="185990">
                <a:tc>
                  <a:txBody>
                    <a:bodyPr/>
                    <a:lstStyle/>
                    <a:p>
                      <a:pPr algn="ctr" fontAlgn="ctr"/>
                      <a:r>
                        <a:rPr lang="en-US" sz="1100" b="0" i="0" u="none" strike="noStrike">
                          <a:solidFill>
                            <a:srgbClr val="000000"/>
                          </a:solidFill>
                          <a:effectLst/>
                          <a:latin typeface="+mj-lt"/>
                        </a:rPr>
                        <a:t>DOE3</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31.3</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16.0</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48.9</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3.7</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mj-lt"/>
                        </a:rPr>
                        <a:t>2.708</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0.640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4.417</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4.387</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218.6</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218.2</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1.708</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1.897</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300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dirty="0">
                          <a:solidFill>
                            <a:srgbClr val="000000"/>
                          </a:solidFill>
                          <a:effectLst/>
                          <a:latin typeface="+mj-lt"/>
                        </a:rPr>
                        <a:t>310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dirty="0">
                          <a:solidFill>
                            <a:srgbClr val="000000"/>
                          </a:solidFill>
                          <a:effectLst/>
                          <a:latin typeface="+mj-lt"/>
                        </a:rPr>
                        <a:t>320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dirty="0">
                          <a:solidFill>
                            <a:srgbClr val="000000"/>
                          </a:solidFill>
                          <a:effectLst/>
                          <a:latin typeface="+mj-lt"/>
                        </a:rPr>
                        <a:t>330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effectLst/>
                          <a:latin typeface="+mj-lt"/>
                        </a:rPr>
                        <a:t>340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0" i="0" u="none" strike="noStrike">
                          <a:solidFill>
                            <a:srgbClr val="000000"/>
                          </a:solidFill>
                          <a:effectLst/>
                          <a:latin typeface="+mj-lt"/>
                        </a:rPr>
                        <a:t>350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dirty="0">
                          <a:solidFill>
                            <a:srgbClr val="FF0000"/>
                          </a:solidFill>
                          <a:effectLst/>
                          <a:latin typeface="+mj-lt"/>
                        </a:rPr>
                        <a:t>340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243915"/>
                  </a:ext>
                </a:extLst>
              </a:tr>
              <a:tr h="185990">
                <a:tc>
                  <a:txBody>
                    <a:bodyPr/>
                    <a:lstStyle/>
                    <a:p>
                      <a:pPr algn="ctr" fontAlgn="ctr"/>
                      <a:r>
                        <a:rPr lang="en-US" sz="1100" b="0" i="0" u="none" strike="noStrike">
                          <a:solidFill>
                            <a:srgbClr val="000000"/>
                          </a:solidFill>
                          <a:effectLst/>
                          <a:latin typeface="+mj-lt"/>
                        </a:rPr>
                        <a:t>DOE4</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30.4</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20.3</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47.8</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1.5</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mj-lt"/>
                        </a:rPr>
                        <a:t>2.740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0.636</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4.492</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4.457</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218.9</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219.3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1.498</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1.851</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310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320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330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dirty="0">
                          <a:solidFill>
                            <a:srgbClr val="000000"/>
                          </a:solidFill>
                          <a:effectLst/>
                          <a:latin typeface="+mj-lt"/>
                        </a:rPr>
                        <a:t>340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effectLst/>
                          <a:latin typeface="+mj-lt"/>
                        </a:rPr>
                        <a:t>350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0" i="0" u="none" strike="noStrike">
                          <a:solidFill>
                            <a:srgbClr val="000000"/>
                          </a:solidFill>
                          <a:effectLst/>
                          <a:latin typeface="+mj-lt"/>
                        </a:rPr>
                        <a:t>360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dirty="0">
                          <a:solidFill>
                            <a:srgbClr val="FF0000"/>
                          </a:solidFill>
                          <a:effectLst/>
                          <a:latin typeface="+mj-lt"/>
                        </a:rPr>
                        <a:t>350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323458"/>
                  </a:ext>
                </a:extLst>
              </a:tr>
              <a:tr h="185990">
                <a:tc>
                  <a:txBody>
                    <a:bodyPr/>
                    <a:lstStyle/>
                    <a:p>
                      <a:pPr algn="ctr" fontAlgn="ctr"/>
                      <a:r>
                        <a:rPr lang="en-US" sz="1100" b="0" i="0" u="none" strike="noStrike">
                          <a:solidFill>
                            <a:srgbClr val="000000"/>
                          </a:solidFill>
                          <a:effectLst/>
                          <a:latin typeface="+mj-lt"/>
                        </a:rPr>
                        <a:t>DOE5</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j-lt"/>
                        </a:rPr>
                        <a:t>29.6</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23.9</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46.5</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a:solidFill>
                            <a:srgbClr val="000000"/>
                          </a:solidFill>
                          <a:effectLst/>
                          <a:latin typeface="+mj-lt"/>
                        </a:rPr>
                        <a:t>0.0</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mj-lt"/>
                        </a:rPr>
                        <a:t>2.774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0.636</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4.559</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4.516</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219.1</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220.2</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1.493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1.757</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330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340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350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360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dirty="0">
                          <a:solidFill>
                            <a:srgbClr val="000000"/>
                          </a:solidFill>
                          <a:effectLst/>
                          <a:latin typeface="+mj-lt"/>
                        </a:rPr>
                        <a:t>370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effectLst/>
                          <a:latin typeface="+mj-lt"/>
                        </a:rPr>
                        <a:t>380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dirty="0">
                          <a:solidFill>
                            <a:srgbClr val="FF0000"/>
                          </a:solidFill>
                          <a:effectLst/>
                          <a:latin typeface="+mj-lt"/>
                        </a:rPr>
                        <a:t>380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943085"/>
                  </a:ext>
                </a:extLst>
              </a:tr>
              <a:tr h="185990">
                <a:tc>
                  <a:txBody>
                    <a:bodyPr/>
                    <a:lstStyle/>
                    <a:p>
                      <a:pPr algn="ctr" fontAlgn="ctr"/>
                      <a:r>
                        <a:rPr lang="en-US" sz="1100" b="0" i="0" u="none" strike="noStrike" dirty="0">
                          <a:solidFill>
                            <a:srgbClr val="000000"/>
                          </a:solidFill>
                          <a:effectLst/>
                          <a:latin typeface="+mj-lt"/>
                        </a:rPr>
                        <a:t>DOE6</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j-lt"/>
                        </a:rPr>
                        <a:t>28.4</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rgbClr val="000000"/>
                          </a:solidFill>
                          <a:effectLst/>
                          <a:latin typeface="+mj-lt"/>
                        </a:rPr>
                        <a:t>24.1</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rgbClr val="000000"/>
                          </a:solidFill>
                          <a:effectLst/>
                          <a:latin typeface="+mj-lt"/>
                        </a:rPr>
                        <a:t>44.0</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100" b="0" i="0" u="none" strike="noStrike" dirty="0">
                          <a:solidFill>
                            <a:srgbClr val="000000"/>
                          </a:solidFill>
                          <a:effectLst/>
                          <a:latin typeface="+mj-lt"/>
                        </a:rPr>
                        <a:t>3.4</a:t>
                      </a:r>
                    </a:p>
                  </a:txBody>
                  <a:tcPr marL="3616" marR="3616" marT="3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dirty="0">
                          <a:solidFill>
                            <a:srgbClr val="000000"/>
                          </a:solidFill>
                          <a:effectLst/>
                          <a:latin typeface="+mj-lt"/>
                        </a:rPr>
                        <a:t>2.836</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0.646</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4.494</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4.441</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218.0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219.5</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1.463</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j-lt"/>
                        </a:rPr>
                        <a:t>1.786</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mj-lt"/>
                        </a:rPr>
                        <a:t>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350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360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370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mj-lt"/>
                        </a:rPr>
                        <a:t>380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mj-lt"/>
                        </a:rPr>
                        <a:t>390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0" i="0" u="none" strike="noStrike" dirty="0">
                          <a:solidFill>
                            <a:srgbClr val="000000"/>
                          </a:solidFill>
                          <a:effectLst/>
                          <a:latin typeface="+mj-lt"/>
                        </a:rPr>
                        <a:t>400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dirty="0">
                          <a:solidFill>
                            <a:srgbClr val="FF0000"/>
                          </a:solidFill>
                          <a:effectLst/>
                          <a:latin typeface="+mj-lt"/>
                        </a:rPr>
                        <a:t>390</a:t>
                      </a:r>
                    </a:p>
                  </a:txBody>
                  <a:tcPr marL="3616" marR="3616" marT="36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541913"/>
                  </a:ext>
                </a:extLst>
              </a:tr>
            </a:tbl>
          </a:graphicData>
        </a:graphic>
      </p:graphicFrame>
      <p:sp>
        <p:nvSpPr>
          <p:cNvPr id="6" name="Content Placeholder 5"/>
          <p:cNvSpPr>
            <a:spLocks noGrp="1"/>
          </p:cNvSpPr>
          <p:nvPr>
            <p:ph sz="half" idx="14"/>
          </p:nvPr>
        </p:nvSpPr>
        <p:spPr>
          <a:xfrm>
            <a:off x="287631" y="3477290"/>
            <a:ext cx="11616736" cy="2132997"/>
          </a:xfrm>
        </p:spPr>
        <p:txBody>
          <a:bodyPr/>
          <a:lstStyle/>
          <a:p>
            <a:r>
              <a:rPr lang="en-US" dirty="0"/>
              <a:t>Thermal stability improves with SiN addition</a:t>
            </a:r>
          </a:p>
          <a:p>
            <a:pPr lvl="1"/>
            <a:r>
              <a:rPr lang="en-US" dirty="0"/>
              <a:t>CN increases with Si addition</a:t>
            </a:r>
          </a:p>
          <a:p>
            <a:r>
              <a:rPr lang="en-US" dirty="0"/>
              <a:t>Band gap increases with SiN </a:t>
            </a:r>
          </a:p>
          <a:p>
            <a:r>
              <a:rPr lang="en-US" dirty="0"/>
              <a:t>Band gap trends lower with higher Ge content of the film</a:t>
            </a:r>
          </a:p>
          <a:p>
            <a:r>
              <a:rPr lang="en-US" dirty="0"/>
              <a:t>Band gap recovery post anneal is much higher for the higher Ge films</a:t>
            </a:r>
          </a:p>
          <a:p>
            <a:pPr lvl="1"/>
            <a:r>
              <a:rPr lang="en-US" dirty="0"/>
              <a:t>Post anneal band gap for </a:t>
            </a:r>
            <a:r>
              <a:rPr lang="en-US"/>
              <a:t>the high Ge films </a:t>
            </a:r>
            <a:r>
              <a:rPr lang="en-US" dirty="0"/>
              <a:t>is almost close to the low Ge films</a:t>
            </a:r>
          </a:p>
          <a:p>
            <a:r>
              <a:rPr lang="en-US" dirty="0"/>
              <a:t>No real film shrinkage/expansion post anneal</a:t>
            </a:r>
          </a:p>
        </p:txBody>
      </p:sp>
    </p:spTree>
    <p:extLst>
      <p:ext uri="{BB962C8B-B14F-4D97-AF65-F5344CB8AC3E}">
        <p14:creationId xmlns:p14="http://schemas.microsoft.com/office/powerpoint/2010/main" val="170352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83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Camp N – Introduction </a:t>
            </a:r>
          </a:p>
        </p:txBody>
      </p:sp>
      <p:sp>
        <p:nvSpPr>
          <p:cNvPr id="6" name="Content Placeholder 5"/>
          <p:cNvSpPr>
            <a:spLocks noGrp="1"/>
          </p:cNvSpPr>
          <p:nvPr>
            <p:ph sz="half" idx="1"/>
          </p:nvPr>
        </p:nvSpPr>
        <p:spPr>
          <a:xfrm>
            <a:off x="593498" y="1338378"/>
            <a:ext cx="10920212" cy="4729163"/>
          </a:xfrm>
        </p:spPr>
        <p:txBody>
          <a:bodyPr/>
          <a:lstStyle/>
          <a:p>
            <a:r>
              <a:rPr lang="en-US" dirty="0"/>
              <a:t>The motivation of Camp N comes from SiN doping of SDv13 (~8% Si already in the alloy) where we saw an improvement in the thermal stability of the alloy. Unfortunately, those alloys showed a worsening of Vt drift with SiN doping.</a:t>
            </a:r>
          </a:p>
          <a:p>
            <a:pPr lvl="1"/>
            <a:r>
              <a:rPr lang="en-US" dirty="0"/>
              <a:t>In this campaign we test low levels of SiN doping into SAG type alloys (no Si pre-exists in the alloys)</a:t>
            </a:r>
          </a:p>
          <a:p>
            <a:r>
              <a:rPr lang="en-US" dirty="0"/>
              <a:t>The following targets were installed on MMUM4C0300 F1</a:t>
            </a:r>
          </a:p>
          <a:p>
            <a:pPr lvl="1"/>
            <a:r>
              <a:rPr lang="en-US" dirty="0"/>
              <a:t>Gun1: As2Se3</a:t>
            </a:r>
          </a:p>
          <a:p>
            <a:pPr lvl="1"/>
            <a:r>
              <a:rPr lang="en-US" dirty="0"/>
              <a:t>Gun2: Ge</a:t>
            </a:r>
          </a:p>
          <a:p>
            <a:pPr lvl="1"/>
            <a:r>
              <a:rPr lang="en-US" dirty="0"/>
              <a:t>Gun3: SiN</a:t>
            </a:r>
          </a:p>
          <a:p>
            <a:r>
              <a:rPr lang="en-US" dirty="0"/>
              <a:t>The scope of this work is to test known thermally stable (@290C-300C) alloys with the lowest Ge (currently 16% at.) and going up on the Ge content up to the SD1 levels (~24% at.). The SiN content will vary from ~1.5 to 3.5% (based on ICP Si content).</a:t>
            </a:r>
          </a:p>
          <a:p>
            <a:r>
              <a:rPr lang="en-US" dirty="0"/>
              <a:t>The overall goal is to achieve both, thermal and electrical (Vt drift) stability</a:t>
            </a:r>
          </a:p>
        </p:txBody>
      </p:sp>
      <p:sp>
        <p:nvSpPr>
          <p:cNvPr id="7" name="Footer Placeholder 6"/>
          <p:cNvSpPr>
            <a:spLocks noGrp="1"/>
          </p:cNvSpPr>
          <p:nvPr>
            <p:ph type="ftr" sz="quarter" idx="11"/>
          </p:nvPr>
        </p:nvSpPr>
        <p:spPr/>
        <p:txBody>
          <a:bodyPr/>
          <a:lstStyle/>
          <a:p>
            <a:r>
              <a:rPr lang="en-US"/>
              <a:t>Micron Confidential</a:t>
            </a:r>
          </a:p>
        </p:txBody>
      </p:sp>
      <p:sp>
        <p:nvSpPr>
          <p:cNvPr id="8" name="Slide Number Placeholder 7"/>
          <p:cNvSpPr>
            <a:spLocks noGrp="1"/>
          </p:cNvSpPr>
          <p:nvPr>
            <p:ph type="sldNum" sz="quarter" idx="12"/>
          </p:nvPr>
        </p:nvSpPr>
        <p:spPr/>
        <p:txBody>
          <a:bodyPr/>
          <a:lstStyle/>
          <a:p>
            <a:fld id="{B7E7695C-FCF1-4AA0-9B93-7941FED13DC4}" type="slidenum">
              <a:rPr lang="en-US" smtClean="0"/>
              <a:t>2</a:t>
            </a:fld>
            <a:endParaRPr lang="en-US"/>
          </a:p>
        </p:txBody>
      </p:sp>
    </p:spTree>
    <p:extLst>
      <p:ext uri="{BB962C8B-B14F-4D97-AF65-F5344CB8AC3E}">
        <p14:creationId xmlns:p14="http://schemas.microsoft.com/office/powerpoint/2010/main" val="117376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 N – SiN/Ge Matrix</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a:t>
            </a:fld>
            <a:endParaRPr lang="en-US"/>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01906381"/>
              </p:ext>
            </p:extLst>
          </p:nvPr>
        </p:nvGraphicFramePr>
        <p:xfrm>
          <a:off x="3001848" y="1762789"/>
          <a:ext cx="6334656" cy="1988820"/>
        </p:xfrm>
        <a:graphic>
          <a:graphicData uri="http://schemas.openxmlformats.org/drawingml/2006/table">
            <a:tbl>
              <a:tblPr firstRow="1" bandRow="1">
                <a:tableStyleId>{5C22544A-7EE6-4342-B048-85BDC9FD1C3A}</a:tableStyleId>
              </a:tblPr>
              <a:tblGrid>
                <a:gridCol w="1583664">
                  <a:extLst>
                    <a:ext uri="{9D8B030D-6E8A-4147-A177-3AD203B41FA5}">
                      <a16:colId xmlns:a16="http://schemas.microsoft.com/office/drawing/2014/main" val="1962795633"/>
                    </a:ext>
                  </a:extLst>
                </a:gridCol>
                <a:gridCol w="1583664">
                  <a:extLst>
                    <a:ext uri="{9D8B030D-6E8A-4147-A177-3AD203B41FA5}">
                      <a16:colId xmlns:a16="http://schemas.microsoft.com/office/drawing/2014/main" val="614461891"/>
                    </a:ext>
                  </a:extLst>
                </a:gridCol>
                <a:gridCol w="1583664">
                  <a:extLst>
                    <a:ext uri="{9D8B030D-6E8A-4147-A177-3AD203B41FA5}">
                      <a16:colId xmlns:a16="http://schemas.microsoft.com/office/drawing/2014/main" val="2429109792"/>
                    </a:ext>
                  </a:extLst>
                </a:gridCol>
                <a:gridCol w="1583664">
                  <a:extLst>
                    <a:ext uri="{9D8B030D-6E8A-4147-A177-3AD203B41FA5}">
                      <a16:colId xmlns:a16="http://schemas.microsoft.com/office/drawing/2014/main" val="417827339"/>
                    </a:ext>
                  </a:extLst>
                </a:gridCol>
              </a:tblGrid>
              <a:tr h="370840">
                <a:tc>
                  <a:txBody>
                    <a:bodyPr/>
                    <a:lstStyle/>
                    <a:p>
                      <a:pPr algn="ctr" fontAlgn="ctr"/>
                      <a:r>
                        <a:rPr lang="en-US" sz="3200" b="1" i="0" u="none" strike="noStrike">
                          <a:effectLst/>
                          <a:latin typeface="Arial" panose="020B0604020202020204" pitchFamily="34" charset="0"/>
                        </a:rPr>
                        <a:t>Si / Ge</a:t>
                      </a:r>
                    </a:p>
                  </a:txBody>
                  <a:tcPr marL="8924" marR="8924" marT="9525" marB="0" anchor="ctr"/>
                </a:tc>
                <a:tc>
                  <a:txBody>
                    <a:bodyPr/>
                    <a:lstStyle/>
                    <a:p>
                      <a:pPr algn="ctr" fontAlgn="ctr"/>
                      <a:r>
                        <a:rPr lang="en-US" sz="3200" b="1" i="0" u="none" strike="noStrike">
                          <a:effectLst/>
                          <a:latin typeface="Arial" panose="020B0604020202020204" pitchFamily="34" charset="0"/>
                        </a:rPr>
                        <a:t>16</a:t>
                      </a:r>
                    </a:p>
                  </a:txBody>
                  <a:tcPr marL="8924" marR="8924" marT="9525" marB="0" anchor="ctr"/>
                </a:tc>
                <a:tc>
                  <a:txBody>
                    <a:bodyPr/>
                    <a:lstStyle/>
                    <a:p>
                      <a:pPr algn="ctr" fontAlgn="ctr"/>
                      <a:r>
                        <a:rPr lang="en-US" sz="3200" b="1" i="0" u="none" strike="noStrike">
                          <a:effectLst/>
                          <a:latin typeface="Arial" panose="020B0604020202020204" pitchFamily="34" charset="0"/>
                        </a:rPr>
                        <a:t>20</a:t>
                      </a:r>
                    </a:p>
                  </a:txBody>
                  <a:tcPr marL="8924" marR="8924" marT="9525" marB="0" anchor="ctr"/>
                </a:tc>
                <a:tc>
                  <a:txBody>
                    <a:bodyPr/>
                    <a:lstStyle/>
                    <a:p>
                      <a:pPr algn="ctr" fontAlgn="ctr"/>
                      <a:r>
                        <a:rPr lang="en-US" sz="3200" b="1" i="0" u="none" strike="noStrike">
                          <a:effectLst/>
                          <a:latin typeface="Arial" panose="020B0604020202020204" pitchFamily="34" charset="0"/>
                        </a:rPr>
                        <a:t>24</a:t>
                      </a:r>
                    </a:p>
                  </a:txBody>
                  <a:tcPr marL="8924" marR="8924" marT="9525" marB="0" anchor="ctr"/>
                </a:tc>
                <a:extLst>
                  <a:ext uri="{0D108BD9-81ED-4DB2-BD59-A6C34878D82A}">
                    <a16:rowId xmlns:a16="http://schemas.microsoft.com/office/drawing/2014/main" val="1473757000"/>
                  </a:ext>
                </a:extLst>
              </a:tr>
              <a:tr h="370840">
                <a:tc>
                  <a:txBody>
                    <a:bodyPr/>
                    <a:lstStyle/>
                    <a:p>
                      <a:pPr algn="ctr" fontAlgn="ctr"/>
                      <a:r>
                        <a:rPr lang="en-US" sz="3200" b="1" i="0" u="none" strike="noStrike">
                          <a:effectLst/>
                          <a:latin typeface="Arial" panose="020B0604020202020204" pitchFamily="34" charset="0"/>
                        </a:rPr>
                        <a:t>0</a:t>
                      </a:r>
                    </a:p>
                  </a:txBody>
                  <a:tcPr marL="8924" marR="8924" marT="9525" marB="0" anchor="ctr"/>
                </a:tc>
                <a:tc>
                  <a:txBody>
                    <a:bodyPr/>
                    <a:lstStyle/>
                    <a:p>
                      <a:pPr algn="ctr" fontAlgn="ctr"/>
                      <a:r>
                        <a:rPr lang="en-US" sz="3200" b="0" i="0" u="none" strike="noStrike">
                          <a:effectLst/>
                          <a:latin typeface="Arial" panose="020B0604020202020204" pitchFamily="34" charset="0"/>
                        </a:rPr>
                        <a:t>x</a:t>
                      </a:r>
                    </a:p>
                  </a:txBody>
                  <a:tcPr marL="8924" marR="8924" marT="9525" marB="0" anchor="ctr"/>
                </a:tc>
                <a:tc>
                  <a:txBody>
                    <a:bodyPr/>
                    <a:lstStyle/>
                    <a:p>
                      <a:pPr algn="ctr" fontAlgn="ctr"/>
                      <a:r>
                        <a:rPr lang="en-US" sz="3200" b="0" i="0" u="none" strike="noStrike">
                          <a:effectLst/>
                          <a:latin typeface="Arial" panose="020B0604020202020204" pitchFamily="34" charset="0"/>
                        </a:rPr>
                        <a:t> </a:t>
                      </a:r>
                    </a:p>
                  </a:txBody>
                  <a:tcPr marL="8924" marR="8924" marT="9525" marB="0" anchor="ctr"/>
                </a:tc>
                <a:tc>
                  <a:txBody>
                    <a:bodyPr/>
                    <a:lstStyle/>
                    <a:p>
                      <a:pPr algn="ctr" fontAlgn="ctr"/>
                      <a:r>
                        <a:rPr lang="en-US" sz="3200" b="0" i="0" u="none" strike="noStrike" dirty="0">
                          <a:effectLst/>
                          <a:latin typeface="Arial" panose="020B0604020202020204" pitchFamily="34" charset="0"/>
                        </a:rPr>
                        <a:t>X (SD1)</a:t>
                      </a:r>
                    </a:p>
                  </a:txBody>
                  <a:tcPr marL="8924" marR="8924" marT="9525" marB="0" anchor="ctr"/>
                </a:tc>
                <a:extLst>
                  <a:ext uri="{0D108BD9-81ED-4DB2-BD59-A6C34878D82A}">
                    <a16:rowId xmlns:a16="http://schemas.microsoft.com/office/drawing/2014/main" val="3217058291"/>
                  </a:ext>
                </a:extLst>
              </a:tr>
              <a:tr h="370840">
                <a:tc>
                  <a:txBody>
                    <a:bodyPr/>
                    <a:lstStyle/>
                    <a:p>
                      <a:pPr algn="ctr" fontAlgn="ctr"/>
                      <a:r>
                        <a:rPr lang="en-US" sz="3200" b="1" i="0" u="none" strike="noStrike">
                          <a:effectLst/>
                          <a:latin typeface="Arial" panose="020B0604020202020204" pitchFamily="34" charset="0"/>
                        </a:rPr>
                        <a:t>1.7</a:t>
                      </a:r>
                    </a:p>
                  </a:txBody>
                  <a:tcPr marL="8924" marR="8924" marT="9525" marB="0" anchor="ctr"/>
                </a:tc>
                <a:tc>
                  <a:txBody>
                    <a:bodyPr/>
                    <a:lstStyle/>
                    <a:p>
                      <a:pPr algn="ctr" fontAlgn="ctr"/>
                      <a:r>
                        <a:rPr lang="en-US" sz="3200" b="0" i="0" u="none" strike="noStrike">
                          <a:effectLst/>
                          <a:latin typeface="Arial" panose="020B0604020202020204" pitchFamily="34" charset="0"/>
                        </a:rPr>
                        <a:t>x</a:t>
                      </a:r>
                    </a:p>
                  </a:txBody>
                  <a:tcPr marL="8924" marR="8924" marT="9525" marB="0" anchor="ctr"/>
                </a:tc>
                <a:tc>
                  <a:txBody>
                    <a:bodyPr/>
                    <a:lstStyle/>
                    <a:p>
                      <a:pPr algn="ctr" fontAlgn="ctr"/>
                      <a:r>
                        <a:rPr lang="en-US" sz="3200" b="0" i="0" u="none" strike="noStrike">
                          <a:effectLst/>
                          <a:latin typeface="Arial" panose="020B0604020202020204" pitchFamily="34" charset="0"/>
                        </a:rPr>
                        <a:t>x</a:t>
                      </a:r>
                    </a:p>
                  </a:txBody>
                  <a:tcPr marL="8924" marR="8924" marT="9525" marB="0" anchor="ctr"/>
                </a:tc>
                <a:tc>
                  <a:txBody>
                    <a:bodyPr/>
                    <a:lstStyle/>
                    <a:p>
                      <a:pPr algn="ctr" fontAlgn="ctr"/>
                      <a:r>
                        <a:rPr lang="en-US" sz="3200" b="0" i="0" u="none" strike="noStrike">
                          <a:effectLst/>
                          <a:latin typeface="Arial" panose="020B0604020202020204" pitchFamily="34" charset="0"/>
                        </a:rPr>
                        <a:t> </a:t>
                      </a:r>
                    </a:p>
                  </a:txBody>
                  <a:tcPr marL="8924" marR="8924" marT="9525" marB="0" anchor="ctr"/>
                </a:tc>
                <a:extLst>
                  <a:ext uri="{0D108BD9-81ED-4DB2-BD59-A6C34878D82A}">
                    <a16:rowId xmlns:a16="http://schemas.microsoft.com/office/drawing/2014/main" val="3578495012"/>
                  </a:ext>
                </a:extLst>
              </a:tr>
              <a:tr h="370840">
                <a:tc>
                  <a:txBody>
                    <a:bodyPr/>
                    <a:lstStyle/>
                    <a:p>
                      <a:pPr algn="ctr" fontAlgn="ctr"/>
                      <a:r>
                        <a:rPr lang="en-US" sz="3200" b="1" i="0" u="none" strike="noStrike" dirty="0">
                          <a:effectLst/>
                          <a:latin typeface="Arial" panose="020B0604020202020204" pitchFamily="34" charset="0"/>
                        </a:rPr>
                        <a:t>3.7</a:t>
                      </a:r>
                    </a:p>
                  </a:txBody>
                  <a:tcPr marL="8924" marR="8924" marT="9525" marB="0" anchor="ctr"/>
                </a:tc>
                <a:tc>
                  <a:txBody>
                    <a:bodyPr/>
                    <a:lstStyle/>
                    <a:p>
                      <a:pPr algn="ctr" fontAlgn="ctr"/>
                      <a:r>
                        <a:rPr lang="en-US" sz="3200" b="0" i="0" u="none" strike="noStrike">
                          <a:effectLst/>
                          <a:latin typeface="Arial" panose="020B0604020202020204" pitchFamily="34" charset="0"/>
                        </a:rPr>
                        <a:t>x</a:t>
                      </a:r>
                    </a:p>
                  </a:txBody>
                  <a:tcPr marL="8924" marR="8924" marT="9525" marB="0" anchor="ctr"/>
                </a:tc>
                <a:tc>
                  <a:txBody>
                    <a:bodyPr/>
                    <a:lstStyle/>
                    <a:p>
                      <a:pPr algn="ctr" fontAlgn="ctr"/>
                      <a:r>
                        <a:rPr lang="en-US" sz="3200" b="0" i="0" u="none" strike="noStrike">
                          <a:effectLst/>
                          <a:latin typeface="Arial" panose="020B0604020202020204" pitchFamily="34" charset="0"/>
                        </a:rPr>
                        <a:t> </a:t>
                      </a:r>
                    </a:p>
                  </a:txBody>
                  <a:tcPr marL="8924" marR="8924" marT="9525" marB="0" anchor="ctr"/>
                </a:tc>
                <a:tc>
                  <a:txBody>
                    <a:bodyPr/>
                    <a:lstStyle/>
                    <a:p>
                      <a:pPr algn="ctr" fontAlgn="ctr"/>
                      <a:r>
                        <a:rPr lang="en-US" sz="3200" b="0" i="0" u="none" strike="noStrike" dirty="0">
                          <a:effectLst/>
                          <a:latin typeface="Arial" panose="020B0604020202020204" pitchFamily="34" charset="0"/>
                        </a:rPr>
                        <a:t>x</a:t>
                      </a:r>
                    </a:p>
                  </a:txBody>
                  <a:tcPr marL="8924" marR="8924" marT="9525" marB="0" anchor="ctr"/>
                </a:tc>
                <a:extLst>
                  <a:ext uri="{0D108BD9-81ED-4DB2-BD59-A6C34878D82A}">
                    <a16:rowId xmlns:a16="http://schemas.microsoft.com/office/drawing/2014/main" val="786731708"/>
                  </a:ext>
                </a:extLst>
              </a:tr>
            </a:tbl>
          </a:graphicData>
        </a:graphic>
      </p:graphicFrame>
      <p:sp>
        <p:nvSpPr>
          <p:cNvPr id="7" name="Content Placeholder 6"/>
          <p:cNvSpPr>
            <a:spLocks noGrp="1"/>
          </p:cNvSpPr>
          <p:nvPr>
            <p:ph sz="half" idx="14"/>
          </p:nvPr>
        </p:nvSpPr>
        <p:spPr>
          <a:xfrm>
            <a:off x="838199" y="4185634"/>
            <a:ext cx="10636877" cy="1991329"/>
          </a:xfrm>
        </p:spPr>
        <p:txBody>
          <a:bodyPr/>
          <a:lstStyle/>
          <a:p>
            <a:r>
              <a:rPr lang="en-US" dirty="0"/>
              <a:t>The lowest amount of Si(N) (~1.7%) is dictated by the deposition rates of the individual As2Se3, Ge, SiN targets </a:t>
            </a:r>
          </a:p>
          <a:p>
            <a:pPr lvl="1"/>
            <a:r>
              <a:rPr lang="en-US" dirty="0"/>
              <a:t>The at. % quoted is for Si from ICP-OES since we cannot determine N from this technique</a:t>
            </a:r>
          </a:p>
        </p:txBody>
      </p:sp>
    </p:spTree>
    <p:extLst>
      <p:ext uri="{BB962C8B-B14F-4D97-AF65-F5344CB8AC3E}">
        <p14:creationId xmlns:p14="http://schemas.microsoft.com/office/powerpoint/2010/main" val="171061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 N – ICP data 1/8/2018</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a:t>
            </a:fld>
            <a:endParaRPr lang="en-US"/>
          </a:p>
        </p:txBody>
      </p:sp>
      <p:sp>
        <p:nvSpPr>
          <p:cNvPr id="5" name="Content Placeholder 4"/>
          <p:cNvSpPr>
            <a:spLocks noGrp="1"/>
          </p:cNvSpPr>
          <p:nvPr>
            <p:ph sz="half" idx="1"/>
          </p:nvPr>
        </p:nvSpPr>
        <p:spPr>
          <a:xfrm>
            <a:off x="838199" y="4365938"/>
            <a:ext cx="10515597" cy="1811025"/>
          </a:xfrm>
        </p:spPr>
        <p:txBody>
          <a:bodyPr/>
          <a:lstStyle/>
          <a:p>
            <a:endParaRPr lang="en-US" dirty="0"/>
          </a:p>
        </p:txBody>
      </p:sp>
      <p:graphicFrame>
        <p:nvGraphicFramePr>
          <p:cNvPr id="7" name="Content Placeholder 6"/>
          <p:cNvGraphicFramePr>
            <a:graphicFrameLocks noGrp="1"/>
          </p:cNvGraphicFramePr>
          <p:nvPr>
            <p:ph sz="half" idx="14"/>
            <p:extLst>
              <p:ext uri="{D42A27DB-BD31-4B8C-83A1-F6EECF244321}">
                <p14:modId xmlns:p14="http://schemas.microsoft.com/office/powerpoint/2010/main" val="1829842748"/>
              </p:ext>
            </p:extLst>
          </p:nvPr>
        </p:nvGraphicFramePr>
        <p:xfrm>
          <a:off x="838201" y="1447800"/>
          <a:ext cx="10515596" cy="2595880"/>
        </p:xfrm>
        <a:graphic>
          <a:graphicData uri="http://schemas.openxmlformats.org/drawingml/2006/table">
            <a:tbl>
              <a:tblPr firstRow="1" bandRow="1">
                <a:tableStyleId>{5C22544A-7EE6-4342-B048-85BDC9FD1C3A}</a:tableStyleId>
              </a:tblPr>
              <a:tblGrid>
                <a:gridCol w="2793641">
                  <a:extLst>
                    <a:ext uri="{9D8B030D-6E8A-4147-A177-3AD203B41FA5}">
                      <a16:colId xmlns:a16="http://schemas.microsoft.com/office/drawing/2014/main" val="1922111861"/>
                    </a:ext>
                  </a:extLst>
                </a:gridCol>
                <a:gridCol w="1854558">
                  <a:extLst>
                    <a:ext uri="{9D8B030D-6E8A-4147-A177-3AD203B41FA5}">
                      <a16:colId xmlns:a16="http://schemas.microsoft.com/office/drawing/2014/main" val="4259373515"/>
                    </a:ext>
                  </a:extLst>
                </a:gridCol>
                <a:gridCol w="2099256">
                  <a:extLst>
                    <a:ext uri="{9D8B030D-6E8A-4147-A177-3AD203B41FA5}">
                      <a16:colId xmlns:a16="http://schemas.microsoft.com/office/drawing/2014/main" val="3548742090"/>
                    </a:ext>
                  </a:extLst>
                </a:gridCol>
                <a:gridCol w="953037">
                  <a:extLst>
                    <a:ext uri="{9D8B030D-6E8A-4147-A177-3AD203B41FA5}">
                      <a16:colId xmlns:a16="http://schemas.microsoft.com/office/drawing/2014/main" val="299245401"/>
                    </a:ext>
                  </a:extLst>
                </a:gridCol>
                <a:gridCol w="927279">
                  <a:extLst>
                    <a:ext uri="{9D8B030D-6E8A-4147-A177-3AD203B41FA5}">
                      <a16:colId xmlns:a16="http://schemas.microsoft.com/office/drawing/2014/main" val="4000254237"/>
                    </a:ext>
                  </a:extLst>
                </a:gridCol>
                <a:gridCol w="927279">
                  <a:extLst>
                    <a:ext uri="{9D8B030D-6E8A-4147-A177-3AD203B41FA5}">
                      <a16:colId xmlns:a16="http://schemas.microsoft.com/office/drawing/2014/main" val="839968874"/>
                    </a:ext>
                  </a:extLst>
                </a:gridCol>
                <a:gridCol w="960546">
                  <a:extLst>
                    <a:ext uri="{9D8B030D-6E8A-4147-A177-3AD203B41FA5}">
                      <a16:colId xmlns:a16="http://schemas.microsoft.com/office/drawing/2014/main" val="2284834689"/>
                    </a:ext>
                  </a:extLst>
                </a:gridCol>
              </a:tblGrid>
              <a:tr h="370840">
                <a:tc>
                  <a:txBody>
                    <a:bodyPr/>
                    <a:lstStyle/>
                    <a:p>
                      <a:pPr algn="ctr" fontAlgn="ctr"/>
                      <a:r>
                        <a:rPr lang="en-US" sz="2000" b="1" i="0" u="none" strike="noStrike">
                          <a:effectLst/>
                          <a:latin typeface="Arial" panose="020B0604020202020204" pitchFamily="34" charset="0"/>
                        </a:rPr>
                        <a:t>Sample Description</a:t>
                      </a:r>
                    </a:p>
                  </a:txBody>
                  <a:tcPr marL="9525" marR="9525" marT="9525" marB="0" anchor="ctr"/>
                </a:tc>
                <a:tc>
                  <a:txBody>
                    <a:bodyPr/>
                    <a:lstStyle/>
                    <a:p>
                      <a:pPr algn="ctr" fontAlgn="ctr"/>
                      <a:r>
                        <a:rPr lang="en-US" sz="2000" b="1" i="0" u="none" strike="noStrike">
                          <a:effectLst/>
                          <a:latin typeface="Arial" panose="020B0604020202020204" pitchFamily="34" charset="0"/>
                        </a:rPr>
                        <a:t>Job No.</a:t>
                      </a:r>
                    </a:p>
                  </a:txBody>
                  <a:tcPr marL="9525" marR="9525" marT="9525" marB="0" anchor="ctr"/>
                </a:tc>
                <a:tc>
                  <a:txBody>
                    <a:bodyPr/>
                    <a:lstStyle/>
                    <a:p>
                      <a:pPr algn="ctr" fontAlgn="ctr"/>
                      <a:r>
                        <a:rPr lang="en-US" sz="2000" b="1" i="0" u="none" strike="noStrike">
                          <a:effectLst/>
                          <a:latin typeface="Arial" panose="020B0604020202020204" pitchFamily="34" charset="0"/>
                        </a:rPr>
                        <a:t>Analysis Date</a:t>
                      </a:r>
                    </a:p>
                  </a:txBody>
                  <a:tcPr marL="9525" marR="9525" marT="9525" marB="0" anchor="ctr"/>
                </a:tc>
                <a:tc>
                  <a:txBody>
                    <a:bodyPr/>
                    <a:lstStyle/>
                    <a:p>
                      <a:pPr algn="ctr" fontAlgn="ctr"/>
                      <a:r>
                        <a:rPr lang="en-US" sz="2000" b="1" i="0" u="none" strike="noStrike">
                          <a:effectLst/>
                          <a:latin typeface="Arial" panose="020B0604020202020204" pitchFamily="34" charset="0"/>
                        </a:rPr>
                        <a:t>As</a:t>
                      </a:r>
                    </a:p>
                  </a:txBody>
                  <a:tcPr marL="9525" marR="9525" marT="9525" marB="0" anchor="ctr"/>
                </a:tc>
                <a:tc>
                  <a:txBody>
                    <a:bodyPr/>
                    <a:lstStyle/>
                    <a:p>
                      <a:pPr algn="ctr" fontAlgn="ctr"/>
                      <a:r>
                        <a:rPr lang="en-US" sz="2000" b="1" i="0" u="none" strike="noStrike">
                          <a:effectLst/>
                          <a:latin typeface="Arial" panose="020B0604020202020204" pitchFamily="34" charset="0"/>
                        </a:rPr>
                        <a:t>Ge</a:t>
                      </a:r>
                    </a:p>
                  </a:txBody>
                  <a:tcPr marL="9525" marR="9525" marT="9525" marB="0" anchor="ctr"/>
                </a:tc>
                <a:tc>
                  <a:txBody>
                    <a:bodyPr/>
                    <a:lstStyle/>
                    <a:p>
                      <a:pPr algn="ctr" fontAlgn="ctr"/>
                      <a:r>
                        <a:rPr lang="en-US" sz="2000" b="1" i="0" u="none" strike="noStrike">
                          <a:effectLst/>
                          <a:latin typeface="Arial" panose="020B0604020202020204" pitchFamily="34" charset="0"/>
                        </a:rPr>
                        <a:t>Se</a:t>
                      </a:r>
                    </a:p>
                  </a:txBody>
                  <a:tcPr marL="9525" marR="9525" marT="9525" marB="0" anchor="ctr"/>
                </a:tc>
                <a:tc>
                  <a:txBody>
                    <a:bodyPr/>
                    <a:lstStyle/>
                    <a:p>
                      <a:pPr algn="ctr" fontAlgn="ctr"/>
                      <a:r>
                        <a:rPr lang="en-US" sz="2000" b="1" i="0" u="none" strike="noStrike">
                          <a:effectLst/>
                          <a:latin typeface="Arial" panose="020B0604020202020204" pitchFamily="34" charset="0"/>
                        </a:rPr>
                        <a:t>Si</a:t>
                      </a:r>
                    </a:p>
                  </a:txBody>
                  <a:tcPr marL="9525" marR="9525" marT="9525" marB="0" anchor="ctr"/>
                </a:tc>
                <a:extLst>
                  <a:ext uri="{0D108BD9-81ED-4DB2-BD59-A6C34878D82A}">
                    <a16:rowId xmlns:a16="http://schemas.microsoft.com/office/drawing/2014/main" val="2845294064"/>
                  </a:ext>
                </a:extLst>
              </a:tr>
              <a:tr h="370840">
                <a:tc>
                  <a:txBody>
                    <a:bodyPr/>
                    <a:lstStyle/>
                    <a:p>
                      <a:pPr algn="ctr" fontAlgn="ctr"/>
                      <a:r>
                        <a:rPr lang="en-US" sz="2000" b="0" i="0" u="none" strike="noStrike" dirty="0">
                          <a:effectLst/>
                          <a:latin typeface="Arial" panose="020B0604020202020204" pitchFamily="34" charset="0"/>
                        </a:rPr>
                        <a:t>DOE1</a:t>
                      </a:r>
                    </a:p>
                  </a:txBody>
                  <a:tcPr marL="9525" marR="9525" marT="9525" marB="0" anchor="ctr"/>
                </a:tc>
                <a:tc>
                  <a:txBody>
                    <a:bodyPr/>
                    <a:lstStyle/>
                    <a:p>
                      <a:pPr algn="ctr" fontAlgn="ctr"/>
                      <a:r>
                        <a:rPr lang="en-US" sz="2000" b="0" i="0" u="none" strike="noStrike" dirty="0">
                          <a:effectLst/>
                          <a:latin typeface="Arial" panose="020B0604020202020204" pitchFamily="34" charset="0"/>
                        </a:rPr>
                        <a:t>CL180103020</a:t>
                      </a:r>
                    </a:p>
                  </a:txBody>
                  <a:tcPr marL="9525" marR="9525" marT="9525" marB="0" anchor="ctr"/>
                </a:tc>
                <a:tc>
                  <a:txBody>
                    <a:bodyPr/>
                    <a:lstStyle/>
                    <a:p>
                      <a:pPr algn="ctr" fontAlgn="ctr"/>
                      <a:r>
                        <a:rPr lang="en-US" sz="2000" b="0" i="0" u="none" strike="noStrike">
                          <a:effectLst/>
                          <a:latin typeface="Arial" panose="020B0604020202020204" pitchFamily="34" charset="0"/>
                        </a:rPr>
                        <a:t>01/03/2018</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31.8</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16.3</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51.9</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963248329"/>
                  </a:ext>
                </a:extLst>
              </a:tr>
              <a:tr h="370840">
                <a:tc>
                  <a:txBody>
                    <a:bodyPr/>
                    <a:lstStyle/>
                    <a:p>
                      <a:pPr algn="ctr" fontAlgn="ctr"/>
                      <a:r>
                        <a:rPr lang="en-US" sz="2000" b="0" i="0" u="none" strike="noStrike" dirty="0">
                          <a:effectLst/>
                          <a:latin typeface="Arial" panose="020B0604020202020204" pitchFamily="34" charset="0"/>
                        </a:rPr>
                        <a:t>DOE2</a:t>
                      </a:r>
                    </a:p>
                  </a:txBody>
                  <a:tcPr marL="9525" marR="9525" marT="9525" marB="0" anchor="ctr"/>
                </a:tc>
                <a:tc>
                  <a:txBody>
                    <a:bodyPr/>
                    <a:lstStyle/>
                    <a:p>
                      <a:pPr algn="ctr" fontAlgn="ctr"/>
                      <a:r>
                        <a:rPr lang="en-US" sz="2000" b="0" i="0" u="none" strike="noStrike">
                          <a:effectLst/>
                          <a:latin typeface="Arial" panose="020B0604020202020204" pitchFamily="34" charset="0"/>
                        </a:rPr>
                        <a:t>CL180103020</a:t>
                      </a:r>
                    </a:p>
                  </a:txBody>
                  <a:tcPr marL="9525" marR="9525" marT="9525" marB="0" anchor="ctr"/>
                </a:tc>
                <a:tc>
                  <a:txBody>
                    <a:bodyPr/>
                    <a:lstStyle/>
                    <a:p>
                      <a:pPr algn="ctr" fontAlgn="ctr"/>
                      <a:r>
                        <a:rPr lang="en-US" sz="2000" b="0" i="0" u="none" strike="noStrike">
                          <a:effectLst/>
                          <a:latin typeface="Arial" panose="020B0604020202020204" pitchFamily="34" charset="0"/>
                        </a:rPr>
                        <a:t>01/03/2018</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31.8</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16.5</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50.1</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1.7</a:t>
                      </a:r>
                    </a:p>
                  </a:txBody>
                  <a:tcPr marL="9525" marR="9525" marT="9525" marB="0" anchor="ctr"/>
                </a:tc>
                <a:extLst>
                  <a:ext uri="{0D108BD9-81ED-4DB2-BD59-A6C34878D82A}">
                    <a16:rowId xmlns:a16="http://schemas.microsoft.com/office/drawing/2014/main" val="4242417365"/>
                  </a:ext>
                </a:extLst>
              </a:tr>
              <a:tr h="370840">
                <a:tc>
                  <a:txBody>
                    <a:bodyPr/>
                    <a:lstStyle/>
                    <a:p>
                      <a:pPr algn="ctr" fontAlgn="ctr"/>
                      <a:r>
                        <a:rPr lang="en-US" sz="2000" b="0" i="0" u="none" strike="noStrike" dirty="0">
                          <a:effectLst/>
                          <a:latin typeface="Arial" panose="020B0604020202020204" pitchFamily="34" charset="0"/>
                        </a:rPr>
                        <a:t>DOE3</a:t>
                      </a:r>
                    </a:p>
                  </a:txBody>
                  <a:tcPr marL="9525" marR="9525" marT="9525" marB="0" anchor="ctr"/>
                </a:tc>
                <a:tc>
                  <a:txBody>
                    <a:bodyPr/>
                    <a:lstStyle/>
                    <a:p>
                      <a:pPr algn="ctr" fontAlgn="ctr"/>
                      <a:r>
                        <a:rPr lang="en-US" sz="2000" b="0" i="0" u="none" strike="noStrike">
                          <a:effectLst/>
                          <a:latin typeface="Arial" panose="020B0604020202020204" pitchFamily="34" charset="0"/>
                        </a:rPr>
                        <a:t>CL180103020</a:t>
                      </a:r>
                    </a:p>
                  </a:txBody>
                  <a:tcPr marL="9525" marR="9525" marT="9525" marB="0" anchor="ctr"/>
                </a:tc>
                <a:tc>
                  <a:txBody>
                    <a:bodyPr/>
                    <a:lstStyle/>
                    <a:p>
                      <a:pPr algn="ctr" fontAlgn="ctr"/>
                      <a:r>
                        <a:rPr lang="en-US" sz="2000" b="0" i="0" u="none" strike="noStrike">
                          <a:effectLst/>
                          <a:latin typeface="Arial" panose="020B0604020202020204" pitchFamily="34" charset="0"/>
                        </a:rPr>
                        <a:t>01/03/2018</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31.3</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16.0</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48.9</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3.7</a:t>
                      </a:r>
                    </a:p>
                  </a:txBody>
                  <a:tcPr marL="9525" marR="9525" marT="9525" marB="0" anchor="ctr"/>
                </a:tc>
                <a:extLst>
                  <a:ext uri="{0D108BD9-81ED-4DB2-BD59-A6C34878D82A}">
                    <a16:rowId xmlns:a16="http://schemas.microsoft.com/office/drawing/2014/main" val="217861554"/>
                  </a:ext>
                </a:extLst>
              </a:tr>
              <a:tr h="370840">
                <a:tc>
                  <a:txBody>
                    <a:bodyPr/>
                    <a:lstStyle/>
                    <a:p>
                      <a:pPr algn="ctr" fontAlgn="ctr"/>
                      <a:r>
                        <a:rPr lang="en-US" sz="2000" b="0" i="0" u="none" strike="noStrike" dirty="0">
                          <a:effectLst/>
                          <a:latin typeface="Arial" panose="020B0604020202020204" pitchFamily="34" charset="0"/>
                        </a:rPr>
                        <a:t>DOE4</a:t>
                      </a:r>
                    </a:p>
                  </a:txBody>
                  <a:tcPr marL="9525" marR="9525" marT="9525" marB="0" anchor="ctr"/>
                </a:tc>
                <a:tc>
                  <a:txBody>
                    <a:bodyPr/>
                    <a:lstStyle/>
                    <a:p>
                      <a:pPr algn="ctr" fontAlgn="ctr"/>
                      <a:r>
                        <a:rPr lang="en-US" sz="2000" b="0" i="0" u="none" strike="noStrike">
                          <a:effectLst/>
                          <a:latin typeface="Arial" panose="020B0604020202020204" pitchFamily="34" charset="0"/>
                        </a:rPr>
                        <a:t>CL180103020</a:t>
                      </a:r>
                    </a:p>
                  </a:txBody>
                  <a:tcPr marL="9525" marR="9525" marT="9525" marB="0" anchor="ctr"/>
                </a:tc>
                <a:tc>
                  <a:txBody>
                    <a:bodyPr/>
                    <a:lstStyle/>
                    <a:p>
                      <a:pPr algn="ctr" fontAlgn="ctr"/>
                      <a:r>
                        <a:rPr lang="en-US" sz="2000" b="0" i="0" u="none" strike="noStrike">
                          <a:effectLst/>
                          <a:latin typeface="Arial" panose="020B0604020202020204" pitchFamily="34" charset="0"/>
                        </a:rPr>
                        <a:t>01/03/2018</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30.4</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20.3</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47.8</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1.5</a:t>
                      </a:r>
                    </a:p>
                  </a:txBody>
                  <a:tcPr marL="9525" marR="9525" marT="9525" marB="0" anchor="ctr"/>
                </a:tc>
                <a:extLst>
                  <a:ext uri="{0D108BD9-81ED-4DB2-BD59-A6C34878D82A}">
                    <a16:rowId xmlns:a16="http://schemas.microsoft.com/office/drawing/2014/main" val="1625721644"/>
                  </a:ext>
                </a:extLst>
              </a:tr>
              <a:tr h="370840">
                <a:tc>
                  <a:txBody>
                    <a:bodyPr/>
                    <a:lstStyle/>
                    <a:p>
                      <a:pPr algn="ctr" fontAlgn="ctr"/>
                      <a:r>
                        <a:rPr lang="en-US" sz="2000" b="0" i="0" u="none" strike="noStrike" dirty="0">
                          <a:effectLst/>
                          <a:latin typeface="Arial" panose="020B0604020202020204" pitchFamily="34" charset="0"/>
                        </a:rPr>
                        <a:t>DOE5</a:t>
                      </a:r>
                    </a:p>
                  </a:txBody>
                  <a:tcPr marL="9525" marR="9525" marT="9525" marB="0" anchor="ctr"/>
                </a:tc>
                <a:tc>
                  <a:txBody>
                    <a:bodyPr/>
                    <a:lstStyle/>
                    <a:p>
                      <a:pPr algn="ctr" fontAlgn="ctr"/>
                      <a:r>
                        <a:rPr lang="en-US" sz="2000" b="0" i="0" u="none" strike="noStrike">
                          <a:effectLst/>
                          <a:latin typeface="Arial" panose="020B0604020202020204" pitchFamily="34" charset="0"/>
                        </a:rPr>
                        <a:t>CL180103020</a:t>
                      </a:r>
                    </a:p>
                  </a:txBody>
                  <a:tcPr marL="9525" marR="9525" marT="9525" marB="0" anchor="ctr"/>
                </a:tc>
                <a:tc>
                  <a:txBody>
                    <a:bodyPr/>
                    <a:lstStyle/>
                    <a:p>
                      <a:pPr algn="ctr" fontAlgn="ctr"/>
                      <a:r>
                        <a:rPr lang="en-US" sz="2000" b="0" i="0" u="none" strike="noStrike">
                          <a:effectLst/>
                          <a:latin typeface="Arial" panose="020B0604020202020204" pitchFamily="34" charset="0"/>
                        </a:rPr>
                        <a:t>01/03/2018</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29.6</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23.9</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46.5</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248921982"/>
                  </a:ext>
                </a:extLst>
              </a:tr>
              <a:tr h="370840">
                <a:tc>
                  <a:txBody>
                    <a:bodyPr/>
                    <a:lstStyle/>
                    <a:p>
                      <a:pPr algn="ctr" fontAlgn="ctr"/>
                      <a:r>
                        <a:rPr lang="en-US" sz="2000" b="0" i="0" u="none" strike="noStrike" dirty="0">
                          <a:effectLst/>
                          <a:latin typeface="Arial" panose="020B0604020202020204" pitchFamily="34" charset="0"/>
                        </a:rPr>
                        <a:t>DOE6</a:t>
                      </a:r>
                    </a:p>
                  </a:txBody>
                  <a:tcPr marL="9525" marR="9525" marT="9525" marB="0" anchor="ctr"/>
                </a:tc>
                <a:tc>
                  <a:txBody>
                    <a:bodyPr/>
                    <a:lstStyle/>
                    <a:p>
                      <a:pPr algn="ctr" fontAlgn="ctr"/>
                      <a:r>
                        <a:rPr lang="en-US" sz="2000" b="0" i="0" u="none" strike="noStrike">
                          <a:effectLst/>
                          <a:latin typeface="Arial" panose="020B0604020202020204" pitchFamily="34" charset="0"/>
                        </a:rPr>
                        <a:t>CL180103020</a:t>
                      </a:r>
                    </a:p>
                  </a:txBody>
                  <a:tcPr marL="9525" marR="9525" marT="9525" marB="0" anchor="ctr"/>
                </a:tc>
                <a:tc>
                  <a:txBody>
                    <a:bodyPr/>
                    <a:lstStyle/>
                    <a:p>
                      <a:pPr algn="ctr" fontAlgn="ctr"/>
                      <a:r>
                        <a:rPr lang="en-US" sz="2000" b="0" i="0" u="none" strike="noStrike">
                          <a:effectLst/>
                          <a:latin typeface="Arial" panose="020B0604020202020204" pitchFamily="34" charset="0"/>
                        </a:rPr>
                        <a:t>01/03/2018</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28.4</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24.1</a:t>
                      </a:r>
                    </a:p>
                  </a:txBody>
                  <a:tcPr marL="9525" marR="9525" marT="9525" marB="0" anchor="ctr"/>
                </a:tc>
                <a:tc>
                  <a:txBody>
                    <a:bodyPr/>
                    <a:lstStyle/>
                    <a:p>
                      <a:pPr algn="ctr" fontAlgn="ctr"/>
                      <a:r>
                        <a:rPr lang="en-US" sz="2000" b="0" i="0" u="none" strike="noStrike">
                          <a:solidFill>
                            <a:srgbClr val="58595B"/>
                          </a:solidFill>
                          <a:effectLst/>
                          <a:latin typeface="Arial" panose="020B0604020202020204" pitchFamily="34" charset="0"/>
                        </a:rPr>
                        <a:t>44.0</a:t>
                      </a:r>
                    </a:p>
                  </a:txBody>
                  <a:tcPr marL="9525" marR="9525" marT="9525" marB="0" anchor="ctr"/>
                </a:tc>
                <a:tc>
                  <a:txBody>
                    <a:bodyPr/>
                    <a:lstStyle/>
                    <a:p>
                      <a:pPr algn="ctr" fontAlgn="ctr"/>
                      <a:r>
                        <a:rPr lang="en-US" sz="2000" b="0" i="0" u="none" strike="noStrike" dirty="0">
                          <a:solidFill>
                            <a:srgbClr val="58595B"/>
                          </a:solidFill>
                          <a:effectLst/>
                          <a:latin typeface="Arial" panose="020B0604020202020204" pitchFamily="34" charset="0"/>
                        </a:rPr>
                        <a:t>3.4</a:t>
                      </a:r>
                    </a:p>
                  </a:txBody>
                  <a:tcPr marL="9525" marR="9525" marT="9525" marB="0" anchor="ctr"/>
                </a:tc>
                <a:extLst>
                  <a:ext uri="{0D108BD9-81ED-4DB2-BD59-A6C34878D82A}">
                    <a16:rowId xmlns:a16="http://schemas.microsoft.com/office/drawing/2014/main" val="1613531974"/>
                  </a:ext>
                </a:extLst>
              </a:tr>
            </a:tbl>
          </a:graphicData>
        </a:graphic>
      </p:graphicFrame>
    </p:spTree>
    <p:extLst>
      <p:ext uri="{BB962C8B-B14F-4D97-AF65-F5344CB8AC3E}">
        <p14:creationId xmlns:p14="http://schemas.microsoft.com/office/powerpoint/2010/main" val="194826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XRR Data</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5</a:t>
            </a:fld>
            <a:endParaRPr lang="en-US"/>
          </a:p>
        </p:txBody>
      </p:sp>
      <p:sp>
        <p:nvSpPr>
          <p:cNvPr id="5" name="Content Placeholder 4"/>
          <p:cNvSpPr>
            <a:spLocks noGrp="1"/>
          </p:cNvSpPr>
          <p:nvPr>
            <p:ph sz="half" idx="1"/>
          </p:nvPr>
        </p:nvSpPr>
        <p:spPr>
          <a:xfrm>
            <a:off x="838200" y="4797287"/>
            <a:ext cx="10515600" cy="1379676"/>
          </a:xfrm>
        </p:spPr>
        <p:txBody>
          <a:bodyPr/>
          <a:lstStyle/>
          <a:p>
            <a:r>
              <a:rPr lang="en-US" dirty="0"/>
              <a:t>Post anneal thickness does not show much of a change</a:t>
            </a:r>
          </a:p>
          <a:p>
            <a:r>
              <a:rPr lang="en-US" dirty="0"/>
              <a:t>XRR density does show a decrease post anneal on all the splits but the change ~0.05 g/cc is not likely significant</a:t>
            </a:r>
          </a:p>
          <a:p>
            <a:r>
              <a:rPr lang="en-US" dirty="0"/>
              <a:t>No split dependance</a:t>
            </a:r>
          </a:p>
        </p:txBody>
      </p:sp>
      <p:pic>
        <p:nvPicPr>
          <p:cNvPr id="6" name="Picture 5">
            <a:extLst>
              <a:ext uri="{FF2B5EF4-FFF2-40B4-BE49-F238E27FC236}">
                <a16:creationId xmlns:a16="http://schemas.microsoft.com/office/drawing/2014/main" id="{1643B1F7-C096-4309-AE1D-3D09CD697852}"/>
              </a:ext>
            </a:extLst>
          </p:cNvPr>
          <p:cNvPicPr>
            <a:picLocks noChangeAspect="1"/>
          </p:cNvPicPr>
          <p:nvPr/>
        </p:nvPicPr>
        <p:blipFill>
          <a:blip r:embed="rId2"/>
          <a:stretch>
            <a:fillRect/>
          </a:stretch>
        </p:blipFill>
        <p:spPr>
          <a:xfrm>
            <a:off x="2862332" y="1080834"/>
            <a:ext cx="4064945" cy="3629532"/>
          </a:xfrm>
          <a:prstGeom prst="rect">
            <a:avLst/>
          </a:prstGeom>
        </p:spPr>
      </p:pic>
      <p:pic>
        <p:nvPicPr>
          <p:cNvPr id="7" name="Picture 6">
            <a:extLst>
              <a:ext uri="{FF2B5EF4-FFF2-40B4-BE49-F238E27FC236}">
                <a16:creationId xmlns:a16="http://schemas.microsoft.com/office/drawing/2014/main" id="{46734E0F-E3C6-4A8A-BDCF-EEEE4CCB6AC3}"/>
              </a:ext>
            </a:extLst>
          </p:cNvPr>
          <p:cNvPicPr>
            <a:picLocks noChangeAspect="1"/>
          </p:cNvPicPr>
          <p:nvPr/>
        </p:nvPicPr>
        <p:blipFill>
          <a:blip r:embed="rId3"/>
          <a:stretch>
            <a:fillRect/>
          </a:stretch>
        </p:blipFill>
        <p:spPr>
          <a:xfrm>
            <a:off x="6378810" y="1080834"/>
            <a:ext cx="4974990" cy="3629532"/>
          </a:xfrm>
          <a:prstGeom prst="rect">
            <a:avLst/>
          </a:prstGeom>
        </p:spPr>
      </p:pic>
    </p:spTree>
    <p:extLst>
      <p:ext uri="{BB962C8B-B14F-4D97-AF65-F5344CB8AC3E}">
        <p14:creationId xmlns:p14="http://schemas.microsoft.com/office/powerpoint/2010/main" val="139099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Optical Band Gap Eg</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6</a:t>
            </a:fld>
            <a:endParaRPr lang="en-US"/>
          </a:p>
        </p:txBody>
      </p:sp>
      <p:sp>
        <p:nvSpPr>
          <p:cNvPr id="5" name="Content Placeholder 4"/>
          <p:cNvSpPr>
            <a:spLocks noGrp="1"/>
          </p:cNvSpPr>
          <p:nvPr>
            <p:ph sz="half" idx="1"/>
          </p:nvPr>
        </p:nvSpPr>
        <p:spPr>
          <a:xfrm>
            <a:off x="838200" y="4645734"/>
            <a:ext cx="10515600" cy="1531229"/>
          </a:xfrm>
        </p:spPr>
        <p:txBody>
          <a:bodyPr/>
          <a:lstStyle/>
          <a:p>
            <a:r>
              <a:rPr lang="en-US" dirty="0"/>
              <a:t>Significant difference in the as-deposited optical Eg between the low Ge (16%) and the high Ge (20, 24%) splits.</a:t>
            </a:r>
          </a:p>
          <a:p>
            <a:pPr lvl="1"/>
            <a:r>
              <a:rPr lang="en-US" dirty="0"/>
              <a:t>Post anneal, Eg recovery is much higher for the high Ge splits. The Eg recovers close to the low Ge splits!</a:t>
            </a:r>
          </a:p>
          <a:p>
            <a:r>
              <a:rPr lang="en-US" dirty="0"/>
              <a:t>Addition of Si(N) increases the Eg of the film</a:t>
            </a:r>
          </a:p>
        </p:txBody>
      </p:sp>
      <p:pic>
        <p:nvPicPr>
          <p:cNvPr id="6" name="Picture 5"/>
          <p:cNvPicPr>
            <a:picLocks noChangeAspect="1"/>
          </p:cNvPicPr>
          <p:nvPr/>
        </p:nvPicPr>
        <p:blipFill>
          <a:blip r:embed="rId2"/>
          <a:stretch>
            <a:fillRect/>
          </a:stretch>
        </p:blipFill>
        <p:spPr>
          <a:xfrm>
            <a:off x="3249258" y="993914"/>
            <a:ext cx="4023709" cy="3639627"/>
          </a:xfrm>
          <a:prstGeom prst="rect">
            <a:avLst/>
          </a:prstGeom>
        </p:spPr>
      </p:pic>
      <p:pic>
        <p:nvPicPr>
          <p:cNvPr id="8" name="Picture 7"/>
          <p:cNvPicPr>
            <a:picLocks noChangeAspect="1"/>
          </p:cNvPicPr>
          <p:nvPr/>
        </p:nvPicPr>
        <p:blipFill>
          <a:blip r:embed="rId3"/>
          <a:stretch>
            <a:fillRect/>
          </a:stretch>
        </p:blipFill>
        <p:spPr>
          <a:xfrm>
            <a:off x="7303587" y="1019359"/>
            <a:ext cx="4023709" cy="3286029"/>
          </a:xfrm>
          <a:prstGeom prst="rect">
            <a:avLst/>
          </a:prstGeom>
        </p:spPr>
      </p:pic>
      <p:sp>
        <p:nvSpPr>
          <p:cNvPr id="7" name="TextBox 6"/>
          <p:cNvSpPr txBox="1"/>
          <p:nvPr/>
        </p:nvSpPr>
        <p:spPr>
          <a:xfrm>
            <a:off x="3863662" y="2813727"/>
            <a:ext cx="490840" cy="276999"/>
          </a:xfrm>
          <a:prstGeom prst="rect">
            <a:avLst/>
          </a:prstGeom>
          <a:noFill/>
        </p:spPr>
        <p:txBody>
          <a:bodyPr wrap="none" rtlCol="0">
            <a:spAutoFit/>
          </a:bodyPr>
          <a:lstStyle/>
          <a:p>
            <a:r>
              <a:rPr lang="en-US" sz="1200" dirty="0"/>
              <a:t>16%</a:t>
            </a:r>
          </a:p>
        </p:txBody>
      </p:sp>
      <p:sp>
        <p:nvSpPr>
          <p:cNvPr id="9" name="TextBox 8"/>
          <p:cNvSpPr txBox="1"/>
          <p:nvPr/>
        </p:nvSpPr>
        <p:spPr>
          <a:xfrm>
            <a:off x="4335049" y="2813041"/>
            <a:ext cx="490840" cy="276999"/>
          </a:xfrm>
          <a:prstGeom prst="rect">
            <a:avLst/>
          </a:prstGeom>
          <a:noFill/>
        </p:spPr>
        <p:txBody>
          <a:bodyPr wrap="none" rtlCol="0">
            <a:spAutoFit/>
          </a:bodyPr>
          <a:lstStyle/>
          <a:p>
            <a:r>
              <a:rPr lang="en-US" sz="1200" dirty="0"/>
              <a:t>16%</a:t>
            </a:r>
          </a:p>
        </p:txBody>
      </p:sp>
    </p:spTree>
    <p:extLst>
      <p:ext uri="{BB962C8B-B14F-4D97-AF65-F5344CB8AC3E}">
        <p14:creationId xmlns:p14="http://schemas.microsoft.com/office/powerpoint/2010/main" val="37141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Raman Spectra</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7</a:t>
            </a:fld>
            <a:endParaRPr lang="en-US"/>
          </a:p>
        </p:txBody>
      </p:sp>
      <p:sp>
        <p:nvSpPr>
          <p:cNvPr id="5" name="Content Placeholder 4"/>
          <p:cNvSpPr>
            <a:spLocks noGrp="1"/>
          </p:cNvSpPr>
          <p:nvPr>
            <p:ph sz="half" idx="1"/>
          </p:nvPr>
        </p:nvSpPr>
        <p:spPr>
          <a:xfrm>
            <a:off x="838200" y="1192696"/>
            <a:ext cx="4502426" cy="4984267"/>
          </a:xfrm>
        </p:spPr>
        <p:txBody>
          <a:bodyPr/>
          <a:lstStyle/>
          <a:p>
            <a:r>
              <a:rPr lang="en-US" dirty="0"/>
              <a:t>Raman shows the predictable increase in the GeSe</a:t>
            </a:r>
            <a:r>
              <a:rPr lang="en-US" baseline="-25000" dirty="0"/>
              <a:t>4/2</a:t>
            </a:r>
            <a:r>
              <a:rPr lang="en-US" dirty="0"/>
              <a:t> peak (~190 cm</a:t>
            </a:r>
            <a:r>
              <a:rPr lang="en-US" baseline="30000" dirty="0"/>
              <a:t>-1</a:t>
            </a:r>
            <a:r>
              <a:rPr lang="en-US" dirty="0"/>
              <a:t>) with increasing Ge content</a:t>
            </a:r>
          </a:p>
          <a:p>
            <a:pPr lvl="1"/>
            <a:r>
              <a:rPr lang="en-US" dirty="0"/>
              <a:t>Addition of Si supplements the same tetrahedral GeSe</a:t>
            </a:r>
            <a:r>
              <a:rPr lang="en-US" baseline="-25000" dirty="0"/>
              <a:t>4/2</a:t>
            </a:r>
            <a:r>
              <a:rPr lang="en-US" dirty="0"/>
              <a:t> peak with the addition of SiSe</a:t>
            </a:r>
            <a:r>
              <a:rPr lang="en-US" baseline="-25000" dirty="0"/>
              <a:t>4/2</a:t>
            </a:r>
            <a:r>
              <a:rPr lang="en-US" dirty="0"/>
              <a:t> structures</a:t>
            </a:r>
          </a:p>
          <a:p>
            <a:pPr lvl="1"/>
            <a:r>
              <a:rPr lang="en-US" dirty="0"/>
              <a:t>Shoulder around 300 cm</a:t>
            </a:r>
            <a:r>
              <a:rPr lang="en-US" baseline="30000" dirty="0"/>
              <a:t>-1</a:t>
            </a:r>
            <a:r>
              <a:rPr lang="en-US" dirty="0"/>
              <a:t> emerges with higher Ge content indicating Ge-Ge homopolar bonds</a:t>
            </a:r>
          </a:p>
        </p:txBody>
      </p:sp>
      <p:pic>
        <p:nvPicPr>
          <p:cNvPr id="6" name="Picture 5"/>
          <p:cNvPicPr>
            <a:picLocks noChangeAspect="1"/>
          </p:cNvPicPr>
          <p:nvPr/>
        </p:nvPicPr>
        <p:blipFill>
          <a:blip r:embed="rId2"/>
          <a:stretch>
            <a:fillRect/>
          </a:stretch>
        </p:blipFill>
        <p:spPr>
          <a:xfrm>
            <a:off x="5486400" y="1192696"/>
            <a:ext cx="5867400" cy="4295849"/>
          </a:xfrm>
          <a:prstGeom prst="rect">
            <a:avLst/>
          </a:prstGeom>
        </p:spPr>
      </p:pic>
    </p:spTree>
    <p:extLst>
      <p:ext uri="{BB962C8B-B14F-4D97-AF65-F5344CB8AC3E}">
        <p14:creationId xmlns:p14="http://schemas.microsoft.com/office/powerpoint/2010/main" val="247885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1" y="455277"/>
            <a:ext cx="1758110" cy="2815957"/>
          </a:xfrm>
        </p:spPr>
        <p:txBody>
          <a:bodyPr/>
          <a:lstStyle/>
          <a:p>
            <a:r>
              <a:rPr lang="en-US" dirty="0"/>
              <a:t>SEM Wrinkle Data – </a:t>
            </a:r>
            <a:br>
              <a:rPr lang="en-US" dirty="0"/>
            </a:br>
            <a:r>
              <a:rPr lang="en-US" dirty="0"/>
              <a:t>Angled Top Downs</a:t>
            </a:r>
            <a:br>
              <a:rPr lang="en-US" dirty="0"/>
            </a:br>
            <a:endParaRPr lang="en-US" dirty="0"/>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8</a:t>
            </a:fld>
            <a:endParaRPr lang="en-US"/>
          </a:p>
        </p:txBody>
      </p:sp>
      <p:pic>
        <p:nvPicPr>
          <p:cNvPr id="9" name="Content Placeholder 8"/>
          <p:cNvPicPr>
            <a:picLocks noGrp="1" noChangeAspect="1"/>
          </p:cNvPicPr>
          <p:nvPr>
            <p:ph sz="half" idx="1"/>
          </p:nvPr>
        </p:nvPicPr>
        <p:blipFill>
          <a:blip r:embed="rId2"/>
          <a:stretch>
            <a:fillRect/>
          </a:stretch>
        </p:blipFill>
        <p:spPr>
          <a:xfrm>
            <a:off x="2614172" y="45637"/>
            <a:ext cx="9547565" cy="6483951"/>
          </a:xfrm>
          <a:prstGeom prst="rect">
            <a:avLst/>
          </a:prstGeom>
        </p:spPr>
      </p:pic>
      <p:sp>
        <p:nvSpPr>
          <p:cNvPr id="10" name="TextBox 9"/>
          <p:cNvSpPr txBox="1"/>
          <p:nvPr/>
        </p:nvSpPr>
        <p:spPr>
          <a:xfrm>
            <a:off x="1870608" y="91642"/>
            <a:ext cx="813043" cy="369332"/>
          </a:xfrm>
          <a:prstGeom prst="rect">
            <a:avLst/>
          </a:prstGeom>
          <a:noFill/>
        </p:spPr>
        <p:txBody>
          <a:bodyPr wrap="none" rtlCol="0">
            <a:spAutoFit/>
          </a:bodyPr>
          <a:lstStyle/>
          <a:p>
            <a:r>
              <a:rPr lang="en-US" dirty="0"/>
              <a:t>DOE1</a:t>
            </a:r>
          </a:p>
        </p:txBody>
      </p:sp>
      <p:sp>
        <p:nvSpPr>
          <p:cNvPr id="11" name="TextBox 10"/>
          <p:cNvSpPr txBox="1"/>
          <p:nvPr/>
        </p:nvSpPr>
        <p:spPr>
          <a:xfrm>
            <a:off x="1883487" y="1178391"/>
            <a:ext cx="813043" cy="369332"/>
          </a:xfrm>
          <a:prstGeom prst="rect">
            <a:avLst/>
          </a:prstGeom>
          <a:noFill/>
        </p:spPr>
        <p:txBody>
          <a:bodyPr wrap="none" rtlCol="0">
            <a:spAutoFit/>
          </a:bodyPr>
          <a:lstStyle/>
          <a:p>
            <a:r>
              <a:rPr lang="en-US" dirty="0"/>
              <a:t>DOE2</a:t>
            </a:r>
          </a:p>
        </p:txBody>
      </p:sp>
      <p:sp>
        <p:nvSpPr>
          <p:cNvPr id="12" name="TextBox 11"/>
          <p:cNvSpPr txBox="1"/>
          <p:nvPr/>
        </p:nvSpPr>
        <p:spPr>
          <a:xfrm>
            <a:off x="1868177" y="2291016"/>
            <a:ext cx="813043" cy="369332"/>
          </a:xfrm>
          <a:prstGeom prst="rect">
            <a:avLst/>
          </a:prstGeom>
          <a:noFill/>
        </p:spPr>
        <p:txBody>
          <a:bodyPr wrap="none" rtlCol="0">
            <a:spAutoFit/>
          </a:bodyPr>
          <a:lstStyle/>
          <a:p>
            <a:r>
              <a:rPr lang="en-US" dirty="0"/>
              <a:t>DOE3</a:t>
            </a:r>
          </a:p>
        </p:txBody>
      </p:sp>
      <p:sp>
        <p:nvSpPr>
          <p:cNvPr id="13" name="TextBox 12"/>
          <p:cNvSpPr txBox="1"/>
          <p:nvPr/>
        </p:nvSpPr>
        <p:spPr>
          <a:xfrm>
            <a:off x="1881056" y="3377970"/>
            <a:ext cx="813043" cy="369332"/>
          </a:xfrm>
          <a:prstGeom prst="rect">
            <a:avLst/>
          </a:prstGeom>
          <a:noFill/>
        </p:spPr>
        <p:txBody>
          <a:bodyPr wrap="none" rtlCol="0">
            <a:spAutoFit/>
          </a:bodyPr>
          <a:lstStyle/>
          <a:p>
            <a:r>
              <a:rPr lang="en-US" dirty="0"/>
              <a:t>DOE4</a:t>
            </a:r>
          </a:p>
        </p:txBody>
      </p:sp>
      <p:sp>
        <p:nvSpPr>
          <p:cNvPr id="14" name="TextBox 13"/>
          <p:cNvSpPr txBox="1"/>
          <p:nvPr/>
        </p:nvSpPr>
        <p:spPr>
          <a:xfrm>
            <a:off x="1851242" y="4486277"/>
            <a:ext cx="813043" cy="369332"/>
          </a:xfrm>
          <a:prstGeom prst="rect">
            <a:avLst/>
          </a:prstGeom>
          <a:noFill/>
        </p:spPr>
        <p:txBody>
          <a:bodyPr wrap="none" rtlCol="0">
            <a:spAutoFit/>
          </a:bodyPr>
          <a:lstStyle/>
          <a:p>
            <a:r>
              <a:rPr lang="en-US" dirty="0"/>
              <a:t>DOE5</a:t>
            </a:r>
          </a:p>
        </p:txBody>
      </p:sp>
      <p:sp>
        <p:nvSpPr>
          <p:cNvPr id="15" name="TextBox 14"/>
          <p:cNvSpPr txBox="1"/>
          <p:nvPr/>
        </p:nvSpPr>
        <p:spPr>
          <a:xfrm>
            <a:off x="1859219" y="5534594"/>
            <a:ext cx="813043" cy="369332"/>
          </a:xfrm>
          <a:prstGeom prst="rect">
            <a:avLst/>
          </a:prstGeom>
          <a:noFill/>
        </p:spPr>
        <p:txBody>
          <a:bodyPr wrap="none" rtlCol="0">
            <a:spAutoFit/>
          </a:bodyPr>
          <a:lstStyle/>
          <a:p>
            <a:r>
              <a:rPr lang="en-US" dirty="0"/>
              <a:t>DOE6</a:t>
            </a:r>
          </a:p>
        </p:txBody>
      </p:sp>
    </p:spTree>
    <p:extLst>
      <p:ext uri="{BB962C8B-B14F-4D97-AF65-F5344CB8AC3E}">
        <p14:creationId xmlns:p14="http://schemas.microsoft.com/office/powerpoint/2010/main" val="2835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1" y="455277"/>
            <a:ext cx="1694456" cy="2004587"/>
          </a:xfrm>
        </p:spPr>
        <p:txBody>
          <a:bodyPr/>
          <a:lstStyle/>
          <a:p>
            <a:r>
              <a:rPr lang="en-US" dirty="0"/>
              <a:t>SEM Wrinkle Data – </a:t>
            </a:r>
            <a:br>
              <a:rPr lang="en-US" dirty="0"/>
            </a:br>
            <a:r>
              <a:rPr lang="en-US" dirty="0"/>
              <a:t>Top Downs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9</a:t>
            </a:fld>
            <a:endParaRPr lang="en-US"/>
          </a:p>
        </p:txBody>
      </p:sp>
      <p:pic>
        <p:nvPicPr>
          <p:cNvPr id="8" name="Content Placeholder 7"/>
          <p:cNvPicPr>
            <a:picLocks noGrp="1" noChangeAspect="1"/>
          </p:cNvPicPr>
          <p:nvPr>
            <p:ph sz="half" idx="1"/>
          </p:nvPr>
        </p:nvPicPr>
        <p:blipFill>
          <a:blip r:embed="rId2"/>
          <a:stretch>
            <a:fillRect/>
          </a:stretch>
        </p:blipFill>
        <p:spPr>
          <a:xfrm>
            <a:off x="2621591" y="20064"/>
            <a:ext cx="9392030" cy="6391942"/>
          </a:xfrm>
          <a:prstGeom prst="rect">
            <a:avLst/>
          </a:prstGeom>
        </p:spPr>
      </p:pic>
      <p:sp>
        <p:nvSpPr>
          <p:cNvPr id="10" name="TextBox 9"/>
          <p:cNvSpPr txBox="1"/>
          <p:nvPr/>
        </p:nvSpPr>
        <p:spPr>
          <a:xfrm>
            <a:off x="1870608" y="53005"/>
            <a:ext cx="813043" cy="369332"/>
          </a:xfrm>
          <a:prstGeom prst="rect">
            <a:avLst/>
          </a:prstGeom>
          <a:noFill/>
        </p:spPr>
        <p:txBody>
          <a:bodyPr wrap="none" rtlCol="0">
            <a:spAutoFit/>
          </a:bodyPr>
          <a:lstStyle/>
          <a:p>
            <a:r>
              <a:rPr lang="en-US" dirty="0"/>
              <a:t>DOE1</a:t>
            </a:r>
          </a:p>
        </p:txBody>
      </p:sp>
      <p:sp>
        <p:nvSpPr>
          <p:cNvPr id="11" name="TextBox 10"/>
          <p:cNvSpPr txBox="1"/>
          <p:nvPr/>
        </p:nvSpPr>
        <p:spPr>
          <a:xfrm>
            <a:off x="1883487" y="1088238"/>
            <a:ext cx="813043" cy="369332"/>
          </a:xfrm>
          <a:prstGeom prst="rect">
            <a:avLst/>
          </a:prstGeom>
          <a:noFill/>
        </p:spPr>
        <p:txBody>
          <a:bodyPr wrap="none" rtlCol="0">
            <a:spAutoFit/>
          </a:bodyPr>
          <a:lstStyle/>
          <a:p>
            <a:r>
              <a:rPr lang="en-US" dirty="0"/>
              <a:t>DOE2</a:t>
            </a:r>
          </a:p>
        </p:txBody>
      </p:sp>
      <p:sp>
        <p:nvSpPr>
          <p:cNvPr id="12" name="TextBox 11"/>
          <p:cNvSpPr txBox="1"/>
          <p:nvPr/>
        </p:nvSpPr>
        <p:spPr>
          <a:xfrm>
            <a:off x="1868177" y="2200863"/>
            <a:ext cx="813043" cy="369332"/>
          </a:xfrm>
          <a:prstGeom prst="rect">
            <a:avLst/>
          </a:prstGeom>
          <a:noFill/>
        </p:spPr>
        <p:txBody>
          <a:bodyPr wrap="none" rtlCol="0">
            <a:spAutoFit/>
          </a:bodyPr>
          <a:lstStyle/>
          <a:p>
            <a:r>
              <a:rPr lang="en-US" dirty="0"/>
              <a:t>DOE3</a:t>
            </a:r>
          </a:p>
        </p:txBody>
      </p:sp>
      <p:sp>
        <p:nvSpPr>
          <p:cNvPr id="13" name="TextBox 12"/>
          <p:cNvSpPr txBox="1"/>
          <p:nvPr/>
        </p:nvSpPr>
        <p:spPr>
          <a:xfrm>
            <a:off x="1881056" y="3249180"/>
            <a:ext cx="813043" cy="369332"/>
          </a:xfrm>
          <a:prstGeom prst="rect">
            <a:avLst/>
          </a:prstGeom>
          <a:noFill/>
        </p:spPr>
        <p:txBody>
          <a:bodyPr wrap="none" rtlCol="0">
            <a:spAutoFit/>
          </a:bodyPr>
          <a:lstStyle/>
          <a:p>
            <a:r>
              <a:rPr lang="en-US" dirty="0"/>
              <a:t>DOE4</a:t>
            </a:r>
          </a:p>
        </p:txBody>
      </p:sp>
      <p:sp>
        <p:nvSpPr>
          <p:cNvPr id="14" name="TextBox 13"/>
          <p:cNvSpPr txBox="1"/>
          <p:nvPr/>
        </p:nvSpPr>
        <p:spPr>
          <a:xfrm>
            <a:off x="1851242" y="4357487"/>
            <a:ext cx="813043" cy="369332"/>
          </a:xfrm>
          <a:prstGeom prst="rect">
            <a:avLst/>
          </a:prstGeom>
          <a:noFill/>
        </p:spPr>
        <p:txBody>
          <a:bodyPr wrap="none" rtlCol="0">
            <a:spAutoFit/>
          </a:bodyPr>
          <a:lstStyle/>
          <a:p>
            <a:r>
              <a:rPr lang="en-US" dirty="0"/>
              <a:t>DOE5</a:t>
            </a:r>
          </a:p>
        </p:txBody>
      </p:sp>
      <p:sp>
        <p:nvSpPr>
          <p:cNvPr id="15" name="TextBox 14"/>
          <p:cNvSpPr txBox="1"/>
          <p:nvPr/>
        </p:nvSpPr>
        <p:spPr>
          <a:xfrm>
            <a:off x="1859219" y="5405804"/>
            <a:ext cx="813043" cy="369332"/>
          </a:xfrm>
          <a:prstGeom prst="rect">
            <a:avLst/>
          </a:prstGeom>
          <a:noFill/>
        </p:spPr>
        <p:txBody>
          <a:bodyPr wrap="none" rtlCol="0">
            <a:spAutoFit/>
          </a:bodyPr>
          <a:lstStyle/>
          <a:p>
            <a:r>
              <a:rPr lang="en-US" dirty="0"/>
              <a:t>DOE6</a:t>
            </a:r>
          </a:p>
        </p:txBody>
      </p:sp>
    </p:spTree>
    <p:extLst>
      <p:ext uri="{BB962C8B-B14F-4D97-AF65-F5344CB8AC3E}">
        <p14:creationId xmlns:p14="http://schemas.microsoft.com/office/powerpoint/2010/main" val="2946332582"/>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116D99E-2D2A-42B9-B50C-A1DD1045925C}"/>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_dlc_DocId xmlns="7ee7ffa1-a932-4ee2-8f4c-1e15a3908540">AE5EYUAVHQCC-816825055-53</_dlc_DocId>
    <_dlc_DocIdUrl xmlns="7ee7ffa1-a932-4ee2-8f4c-1e15a3908540">
      <Url>http://edcfab4.micron.com/fab4/RPV022/_layouts/15/DocIdRedir.aspx?ID=AE5EYUAVHQCC-816825055-53</Url>
      <Description>AE5EYUAVHQCC-816825055-53</Description>
    </_dlc_DocIdUrl>
    <WorkflowRoute xmlns="9da2a8c5-e2e9-492f-892b-673e1ab35ec9" xsi:nil="true"/>
    <MicronRecord xmlns="9da2a8c5-e2e9-492f-892b-673e1ab35ec9">No</MicronRecord>
    <EmCategory xmlns="9da2a8c5-e2e9-492f-892b-673e1ab35ec9" xsi:nil="true"/>
    <WorkflowNotification xmlns="9da2a8c5-e2e9-492f-892b-673e1ab35ec9">
      <UserInfo>
        <DisplayName/>
        <AccountId xsi:nil="true"/>
        <AccountType/>
      </UserInfo>
    </WorkflowNotification>
    <i_chronicle_id xmlns="9da2a8c5-e2e9-492f-892b-673e1ab35ec9" xsi:nil="true"/>
    <r_object_id xmlns="9da2a8c5-e2e9-492f-892b-673e1ab35ec9" xsi:nil="true"/>
    <r_version_label xmlns="9da2a8c5-e2e9-492f-892b-673e1ab35ec9" xsi:nil="true"/>
    <DocType xmlns="9da2a8c5-e2e9-492f-892b-673e1ab35ec9" xsi:nil="true"/>
    <EDC_MfgStatus xmlns="9da2a8c5-e2e9-492f-892b-673e1ab35ec9" xsi:nil="true"/>
    <EDC_MfgArea xmlns="9da2a8c5-e2e9-492f-892b-673e1ab35ec9" xsi:nil="true"/>
    <MTKeywords xmlns="9da2a8c5-e2e9-492f-892b-673e1ab35ec9" xsi:nil="true"/>
    <EmAttachment xmlns="9da2a8c5-e2e9-492f-892b-673e1ab35ec9">No</EmAttachment>
    <EDC_ControlPlanDocument xmlns="9da2a8c5-e2e9-492f-892b-673e1ab35ec9" xsi:nil="true"/>
    <DocumentComment xmlns="9da2a8c5-e2e9-492f-892b-673e1ab35ec9" xsi:nil="true"/>
    <EmFrom xmlns="9da2a8c5-e2e9-492f-892b-673e1ab35ec9" xsi:nil="true"/>
    <EDC_MfgFacility xmlns="9da2a8c5-e2e9-492f-892b-673e1ab35ec9" xsi:nil="true"/>
    <object_name xmlns="9da2a8c5-e2e9-492f-892b-673e1ab35ec9" xsi:nil="true"/>
    <EmFolder xmlns="9da2a8c5-e2e9-492f-892b-673e1ab35ec9" xsi:nil="true"/>
    <EDC_DocumentType xmlns="9da2a8c5-e2e9-492f-892b-673e1ab35ec9" xsi:nil="true"/>
    <EDC_DesignID xmlns="9da2a8c5-e2e9-492f-892b-673e1ab35ec9" xsi:nil="true"/>
    <EDC_EquipmentTechnology xmlns="9da2a8c5-e2e9-492f-892b-673e1ab35ec9" xsi:nil="true"/>
    <EmConversationID xmlns="9da2a8c5-e2e9-492f-892b-673e1ab35ec9" xsi:nil="true"/>
    <EDC_MfgDepartment xmlns="9da2a8c5-e2e9-492f-892b-673e1ab35ec9" xsi:nil="true"/>
    <EDC_MfgProcess xmlns="9da2a8c5-e2e9-492f-892b-673e1ab35ec9" xsi:nil="true"/>
    <WorkflowType xmlns="9da2a8c5-e2e9-492f-892b-673e1ab35ec9">Circular</WorkflowType>
    <EmReceivedDate xmlns="9da2a8c5-e2e9-492f-892b-673e1ab35ec9" xsi:nil="true"/>
    <EDC_ManufacturingGroup xmlns="9da2a8c5-e2e9-492f-892b-673e1ab35ec9" xsi:nil="true"/>
    <EmSubject xmlns="9da2a8c5-e2e9-492f-892b-673e1ab35ec9" xsi:nil="true"/>
    <EDC_FabModule xmlns="9da2a8c5-e2e9-492f-892b-673e1ab35ec9" xsi:nil="true"/>
  </documentManagement>
</p:properties>
</file>

<file path=customXml/itemProps1.xml><?xml version="1.0" encoding="utf-8"?>
<ds:datastoreItem xmlns:ds="http://schemas.openxmlformats.org/officeDocument/2006/customXml" ds:itemID="{7F2F4DA8-5591-4FD5-AC42-139DDDD1539B}"/>
</file>

<file path=customXml/itemProps2.xml><?xml version="1.0" encoding="utf-8"?>
<ds:datastoreItem xmlns:ds="http://schemas.openxmlformats.org/officeDocument/2006/customXml" ds:itemID="{EA0C77A8-CCAB-4965-B151-113C07840FBA}"/>
</file>

<file path=customXml/itemProps3.xml><?xml version="1.0" encoding="utf-8"?>
<ds:datastoreItem xmlns:ds="http://schemas.openxmlformats.org/officeDocument/2006/customXml" ds:itemID="{7E1FB35B-D0FD-420D-B7E9-BC43C25A6A68}"/>
</file>

<file path=customXml/itemProps4.xml><?xml version="1.0" encoding="utf-8"?>
<ds:datastoreItem xmlns:ds="http://schemas.openxmlformats.org/officeDocument/2006/customXml" ds:itemID="{91763C7A-702D-4E0F-ADCC-E050F94E6AF6}">
  <ds:schemaRefs>
    <ds:schemaRef ds:uri="http://schemas.microsoft.com/sharepoint/events"/>
  </ds:schemaRefs>
</ds:datastoreItem>
</file>

<file path=customXml/itemProps5.xml><?xml version="1.0" encoding="utf-8"?>
<ds:datastoreItem xmlns:ds="http://schemas.openxmlformats.org/officeDocument/2006/customXml" ds:itemID="{EA0C77A8-CCAB-4965-B151-113C07840FBA}">
  <ds:schemaRefs>
    <ds:schemaRef ds:uri="7ee7ffa1-a932-4ee2-8f4c-1e15a3908540"/>
    <ds:schemaRef ds:uri="http://www.w3.org/XML/1998/namespace"/>
    <ds:schemaRef ds:uri="http://schemas.microsoft.com/sharepoint/v3"/>
    <ds:schemaRef ds:uri="http://schemas.microsoft.com/office/2006/documentManagement/types"/>
    <ds:schemaRef ds:uri="9da2a8c5-e2e9-492f-892b-673e1ab35ec9"/>
    <ds:schemaRef ds:uri="http://schemas.microsoft.com/office/infopath/2007/PartnerControls"/>
    <ds:schemaRef ds:uri="http://purl.org/dc/elements/1.1/"/>
    <ds:schemaRef ds:uri="http://schemas.openxmlformats.org/package/2006/metadata/core-properties"/>
    <ds:schemaRef ds:uri="http://purl.org/dc/dcmitype/"/>
    <ds:schemaRef ds:uri="http://schemas.microsoft.com/sharepoint/v3/field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1358</TotalTime>
  <Words>761</Words>
  <Application>Microsoft Office PowerPoint</Application>
  <PresentationFormat>Widescreen</PresentationFormat>
  <Paragraphs>282</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Segoe UI</vt:lpstr>
      <vt:lpstr>Verdana</vt:lpstr>
      <vt:lpstr>Wingdings</vt:lpstr>
      <vt:lpstr>Micron Theme 2.0</vt:lpstr>
      <vt:lpstr>CPG Theme 2.0</vt:lpstr>
      <vt:lpstr>Campaign N – SiN doped SAG</vt:lpstr>
      <vt:lpstr>Camp N – Introduction </vt:lpstr>
      <vt:lpstr>Camp N – SiN/Ge Matrix</vt:lpstr>
      <vt:lpstr>Camp N – ICP data 1/8/2018</vt:lpstr>
      <vt:lpstr>XRR Data</vt:lpstr>
      <vt:lpstr>Optical Band Gap Eg</vt:lpstr>
      <vt:lpstr>Raman Spectra</vt:lpstr>
      <vt:lpstr>SEM Wrinkle Data –  Angled Top Downs </vt:lpstr>
      <vt:lpstr>SEM Wrinkle Data –  Top Downs</vt:lpstr>
      <vt:lpstr>L0 data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Swapnil Lengade (slengade)</dc:creator>
  <cp:lastModifiedBy>Paolo Fantini (pfantini)</cp:lastModifiedBy>
  <cp:revision>11</cp:revision>
  <dcterms:created xsi:type="dcterms:W3CDTF">2018-01-05T16:30:10Z</dcterms:created>
  <dcterms:modified xsi:type="dcterms:W3CDTF">2018-02-09T09:44:01Z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y fmtid="{D5CDD505-2E9C-101B-9397-08002B2CF9AE}" pid="3" name="_docset_NoMedatataSyncRequired">
    <vt:lpwstr>False</vt:lpwstr>
  </property>
  <property fmtid="{D5CDD505-2E9C-101B-9397-08002B2CF9AE}" pid="4" name="_dlc_DocIdItemGuid">
    <vt:lpwstr>5f925aa5-9462-4ec9-a414-cdcb499033fc</vt:lpwstr>
  </property>
  <property fmtid="{D5CDD505-2E9C-101B-9397-08002B2CF9AE}" pid="5" name="CRCTerms">
    <vt:lpwstr>26;#Corporate PPTX Template|ba00464a-8f52-4532-b736-ef3f974243a8;#4;#PowerPoint|6c7a520c-04b4-4b96-af69-09fa2e87f67a</vt:lpwstr>
  </property>
</Properties>
</file>