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28.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4.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7" r:id="rId2"/>
  </p:sldMasterIdLst>
  <p:notesMasterIdLst>
    <p:notesMasterId r:id="rId11"/>
  </p:notesMasterIdLst>
  <p:sldIdLst>
    <p:sldId id="257" r:id="rId3"/>
    <p:sldId id="263" r:id="rId4"/>
    <p:sldId id="266" r:id="rId5"/>
    <p:sldId id="273" r:id="rId6"/>
    <p:sldId id="267" r:id="rId7"/>
    <p:sldId id="268" r:id="rId8"/>
    <p:sldId id="269"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64" userDrawn="1">
          <p15:clr>
            <a:srgbClr val="A4A3A4"/>
          </p15:clr>
        </p15:guide>
        <p15:guide id="2" pos="33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C8"/>
    <a:srgbClr val="0090DA"/>
    <a:srgbClr val="00A3E1"/>
    <a:srgbClr val="71C5E8"/>
    <a:srgbClr val="58595B"/>
    <a:srgbClr val="808285"/>
    <a:srgbClr val="A7A9AC"/>
    <a:srgbClr val="D1D3D4"/>
    <a:srgbClr val="B7D433"/>
    <a:srgbClr val="9ACA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616" y="60"/>
      </p:cViewPr>
      <p:guideLst>
        <p:guide orient="horz" pos="3264"/>
        <p:guide pos="3312"/>
      </p:guideLst>
    </p:cSldViewPr>
  </p:slideViewPr>
  <p:notesTextViewPr>
    <p:cViewPr>
      <p:scale>
        <a:sx n="3" d="2"/>
        <a:sy n="3" d="2"/>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BF96A-CBBD-4CCF-8C87-6E114B9E4329}" type="datetimeFigureOut">
              <a:rPr lang="en-US" smtClean="0"/>
              <a:t>1/24/2018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054870-0C88-4C71-9CDA-A7BCC1106D63}" type="slidenum">
              <a:rPr lang="en-US" smtClean="0"/>
              <a:t>‹#›</a:t>
            </a:fld>
            <a:endParaRPr lang="en-US"/>
          </a:p>
        </p:txBody>
      </p:sp>
    </p:spTree>
    <p:extLst>
      <p:ext uri="{BB962C8B-B14F-4D97-AF65-F5344CB8AC3E}">
        <p14:creationId xmlns:p14="http://schemas.microsoft.com/office/powerpoint/2010/main" val="275811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8"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83880"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a:spLocks noGrp="1"/>
          </p:cNvSpPr>
          <p:nvPr>
            <p:ph type="subTitle" idx="1" hasCustomPrompt="1"/>
          </p:nvPr>
        </p:nvSpPr>
        <p:spPr>
          <a:xfrm>
            <a:off x="968329" y="3528468"/>
            <a:ext cx="10219075" cy="606068"/>
          </a:xfrm>
        </p:spPr>
        <p:txBody>
          <a:bodyPr lIns="91440">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lIns="91440">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144988"/>
            <a:ext cx="10219075" cy="2448953"/>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rgbClr val="0077C8"/>
                </a:solidFill>
              </a:defRPr>
            </a:lvl1pPr>
          </a:lstStyle>
          <a:p>
            <a:r>
              <a:rPr lang="en-US"/>
              <a:t>January 24, 2018</a:t>
            </a:r>
            <a:endParaRPr lang="en-US" dirty="0"/>
          </a:p>
        </p:txBody>
      </p:sp>
      <p:sp>
        <p:nvSpPr>
          <p:cNvPr id="3" name="Footer Placeholder 2"/>
          <p:cNvSpPr>
            <a:spLocks noGrp="1"/>
          </p:cNvSpPr>
          <p:nvPr>
            <p:ph type="ftr" sz="quarter" idx="12"/>
          </p:nvPr>
        </p:nvSpPr>
        <p:spPr/>
        <p:txBody>
          <a:bodyPr/>
          <a:lstStyle>
            <a:lvl1pPr>
              <a:defRPr>
                <a:solidFill>
                  <a:srgbClr val="0077C8"/>
                </a:solidFill>
              </a:defRPr>
            </a:lvl1p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53568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 Horizontal Image with Content">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2"/>
          </p:nvPr>
        </p:nvSpPr>
        <p:spPr/>
        <p:txBody>
          <a:bodyPr/>
          <a:lstStyle>
            <a:lvl1pPr>
              <a:defRPr>
                <a:solidFill>
                  <a:srgbClr val="58595B"/>
                </a:solidFill>
              </a:defRPr>
            </a:lvl1pPr>
          </a:lstStyle>
          <a:p>
            <a:r>
              <a:rPr lang="en-US"/>
              <a:t>January 24, 2018</a:t>
            </a:r>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10" name="Picture Placeholder 4"/>
          <p:cNvSpPr>
            <a:spLocks noGrp="1"/>
          </p:cNvSpPr>
          <p:nvPr>
            <p:ph type="pic" sz="quarter" idx="10" hasCustomPrompt="1"/>
          </p:nvPr>
        </p:nvSpPr>
        <p:spPr>
          <a:xfrm>
            <a:off x="-1" y="0"/>
            <a:ext cx="12192001" cy="3428999"/>
          </a:xfrm>
        </p:spPr>
        <p:txBody>
          <a:bodyPr/>
          <a:lstStyle>
            <a:lvl1pPr marL="0" indent="0">
              <a:buNone/>
              <a:defRPr>
                <a:solidFill>
                  <a:schemeClr val="bg1"/>
                </a:solidFill>
              </a:defRPr>
            </a:lvl1pPr>
          </a:lstStyle>
          <a:p>
            <a:r>
              <a:rPr lang="en-US" dirty="0"/>
              <a:t>Image</a:t>
            </a:r>
          </a:p>
        </p:txBody>
      </p:sp>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11"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192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Horizontal Gray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1461" y="3429000"/>
            <a:ext cx="5689391" cy="2983005"/>
          </a:xfrm>
        </p:spPr>
        <p:txBody>
          <a:bodyPr anchor="ctr">
            <a:noAutofit/>
          </a:bodyPr>
          <a:lstStyle>
            <a:lvl1pPr algn="r">
              <a:lnSpc>
                <a:spcPct val="70000"/>
              </a:lnSpc>
              <a:defRPr sz="6000">
                <a:solidFill>
                  <a:srgbClr val="0077C8"/>
                </a:solidFill>
              </a:defRPr>
            </a:lvl1pPr>
          </a:lstStyle>
          <a:p>
            <a:r>
              <a:rPr lang="en-US"/>
              <a:t>Click to edit Master title style</a:t>
            </a:r>
            <a:endParaRPr lang="en-US" dirty="0"/>
          </a:p>
        </p:txBody>
      </p:sp>
      <p:sp>
        <p:nvSpPr>
          <p:cNvPr id="3" name="Date Placeholder 2"/>
          <p:cNvSpPr>
            <a:spLocks noGrp="1"/>
          </p:cNvSpPr>
          <p:nvPr>
            <p:ph type="dt" sz="half" idx="12"/>
          </p:nvPr>
        </p:nvSpPr>
        <p:spPr/>
        <p:txBody>
          <a:bodyPr/>
          <a:lstStyle>
            <a:lvl1pPr>
              <a:defRPr>
                <a:solidFill>
                  <a:srgbClr val="58595B"/>
                </a:solidFill>
              </a:defRPr>
            </a:lvl1pPr>
          </a:lstStyle>
          <a:p>
            <a:r>
              <a:rPr lang="en-US"/>
              <a:t>January 24, 2018</a:t>
            </a:r>
            <a:endParaRPr lang="en-US" dirty="0"/>
          </a:p>
        </p:txBody>
      </p:sp>
      <p:sp>
        <p:nvSpPr>
          <p:cNvPr id="4" name="Footer Placeholder 3"/>
          <p:cNvSpPr>
            <a:spLocks noGrp="1"/>
          </p:cNvSpPr>
          <p:nvPr>
            <p:ph type="ftr" sz="quarter" idx="13"/>
          </p:nvPr>
        </p:nvSpPr>
        <p:spPr/>
        <p:txBody>
          <a:bodyPr/>
          <a:lstStyle>
            <a:lvl1pPr>
              <a:defRPr>
                <a:solidFill>
                  <a:srgbClr val="58595B"/>
                </a:solidFill>
              </a:defRPr>
            </a:lvl1p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lvl1pPr>
              <a:defRPr>
                <a:solidFill>
                  <a:srgbClr val="58595B"/>
                </a:solidFill>
              </a:defRPr>
            </a:lvl1pPr>
          </a:lstStyle>
          <a:p>
            <a:fld id="{B7E7695C-FCF1-4AA0-9B93-7941FED13DC4}" type="slidenum">
              <a:rPr lang="en-US" smtClean="0"/>
              <a:pPr/>
              <a:t>‹#›</a:t>
            </a:fld>
            <a:endParaRPr lang="en-US" dirty="0"/>
          </a:p>
        </p:txBody>
      </p:sp>
      <p:sp>
        <p:nvSpPr>
          <p:cNvPr id="9" name="Rectangle 8"/>
          <p:cNvSpPr/>
          <p:nvPr userDrawn="1"/>
        </p:nvSpPr>
        <p:spPr>
          <a:xfrm>
            <a:off x="0" y="0"/>
            <a:ext cx="12192000" cy="3429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9279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hasCustomPrompt="1"/>
          </p:nvPr>
        </p:nvSpPr>
        <p:spPr>
          <a:xfrm>
            <a:off x="838199" y="362309"/>
            <a:ext cx="5073591" cy="6038491"/>
          </a:xfrm>
        </p:spPr>
        <p:txBody>
          <a:bodyPr anchor="ctr">
            <a:noAutofit/>
          </a:bodyPr>
          <a:lstStyle>
            <a:lvl1pPr>
              <a:lnSpc>
                <a:spcPct val="70000"/>
              </a:lnSpc>
              <a:defRPr sz="6000" baseline="0">
                <a:solidFill>
                  <a:srgbClr val="58595B"/>
                </a:solidFill>
              </a:defRPr>
            </a:lvl1pPr>
          </a:lstStyle>
          <a:p>
            <a:r>
              <a:rPr lang="en-US" dirty="0"/>
              <a:t>Click to edit Master title (white font)</a:t>
            </a:r>
          </a:p>
        </p:txBody>
      </p:sp>
      <p:sp>
        <p:nvSpPr>
          <p:cNvPr id="5" name="Date Placeholder 4"/>
          <p:cNvSpPr>
            <a:spLocks noGrp="1"/>
          </p:cNvSpPr>
          <p:nvPr>
            <p:ph type="dt" sz="half" idx="11"/>
          </p:nvPr>
        </p:nvSpPr>
        <p:spPr/>
        <p:txBody>
          <a:bodyPr/>
          <a:lstStyle/>
          <a:p>
            <a:r>
              <a:rPr lang="en-US"/>
              <a:t>January 24, 2018</a:t>
            </a:r>
            <a:endParaRPr lang="en-US" dirty="0"/>
          </a:p>
        </p:txBody>
      </p:sp>
      <p:sp>
        <p:nvSpPr>
          <p:cNvPr id="6" name="Footer Placeholder 5"/>
          <p:cNvSpPr>
            <a:spLocks noGrp="1"/>
          </p:cNvSpPr>
          <p:nvPr>
            <p:ph type="ftr" sz="quarter" idx="12"/>
          </p:nvPr>
        </p:nvSpPr>
        <p:spPr/>
        <p:txBody>
          <a:bodyPr/>
          <a:lstStyle/>
          <a:p>
            <a:r>
              <a:rPr lang="en-US"/>
              <a:t>Micron/Intel Confidential</a:t>
            </a:r>
            <a:endParaRPr lang="en-US" dirty="0"/>
          </a:p>
        </p:txBody>
      </p:sp>
      <p:sp>
        <p:nvSpPr>
          <p:cNvPr id="7" name="Slide Number Placeholder 6"/>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99952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Image with 1/2 Content">
    <p:spTree>
      <p:nvGrpSpPr>
        <p:cNvPr id="1" name=""/>
        <p:cNvGrpSpPr/>
        <p:nvPr/>
      </p:nvGrpSpPr>
      <p:grpSpPr>
        <a:xfrm>
          <a:off x="0" y="0"/>
          <a:ext cx="0" cy="0"/>
          <a:chOff x="0" y="0"/>
          <a:chExt cx="0" cy="0"/>
        </a:xfrm>
      </p:grpSpPr>
      <p:sp>
        <p:nvSpPr>
          <p:cNvPr id="2" name="Picture Placeholder 4"/>
          <p:cNvSpPr>
            <a:spLocks noGrp="1"/>
          </p:cNvSpPr>
          <p:nvPr>
            <p:ph type="pic" sz="quarter" idx="10" hasCustomPrompt="1"/>
          </p:nvPr>
        </p:nvSpPr>
        <p:spPr>
          <a:xfrm>
            <a:off x="-1" y="0"/>
            <a:ext cx="12192001" cy="6858000"/>
          </a:xfrm>
        </p:spPr>
        <p:txBody>
          <a:bodyPr/>
          <a:lstStyle>
            <a:lvl1pPr marL="0" indent="0">
              <a:buNone/>
              <a:defRPr>
                <a:solidFill>
                  <a:schemeClr val="bg1"/>
                </a:solidFill>
              </a:defRPr>
            </a:lvl1pPr>
          </a:lstStyle>
          <a:p>
            <a:r>
              <a:rPr lang="en-US" dirty="0"/>
              <a:t>Image</a:t>
            </a:r>
          </a:p>
        </p:txBody>
      </p:sp>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78584" y="6452752"/>
            <a:ext cx="839829" cy="228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hasCustomPrompt="1"/>
          </p:nvPr>
        </p:nvSpPr>
        <p:spPr>
          <a:xfrm>
            <a:off x="271461" y="3429000"/>
            <a:ext cx="5689391" cy="2983005"/>
          </a:xfrm>
        </p:spPr>
        <p:txBody>
          <a:bodyPr anchor="ctr">
            <a:noAutofit/>
          </a:bodyPr>
          <a:lstStyle>
            <a:lvl1pPr algn="r">
              <a:lnSpc>
                <a:spcPct val="70000"/>
              </a:lnSpc>
              <a:defRPr sz="6000" baseline="0">
                <a:solidFill>
                  <a:srgbClr val="58595B"/>
                </a:solidFill>
              </a:defRPr>
            </a:lvl1pPr>
          </a:lstStyle>
          <a:p>
            <a:r>
              <a:rPr lang="en-US" dirty="0"/>
              <a:t>Click to edit Master title (white font)</a:t>
            </a:r>
          </a:p>
        </p:txBody>
      </p:sp>
      <p:sp>
        <p:nvSpPr>
          <p:cNvPr id="6" name="Text Placeholder 4"/>
          <p:cNvSpPr>
            <a:spLocks noGrp="1"/>
          </p:cNvSpPr>
          <p:nvPr>
            <p:ph type="body" sz="quarter" idx="15"/>
          </p:nvPr>
        </p:nvSpPr>
        <p:spPr>
          <a:xfrm>
            <a:off x="6232314" y="3429000"/>
            <a:ext cx="5645362" cy="2983005"/>
          </a:xfrm>
        </p:spPr>
        <p:txBody>
          <a:bodyPr anchor="ct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6"/>
          </p:nvPr>
        </p:nvSpPr>
        <p:spPr/>
        <p:txBody>
          <a:bodyPr/>
          <a:lstStyle/>
          <a:p>
            <a:r>
              <a:rPr lang="en-US"/>
              <a:t>January 24, 2018</a:t>
            </a:r>
            <a:endParaRPr lang="en-US" dirty="0"/>
          </a:p>
        </p:txBody>
      </p:sp>
      <p:sp>
        <p:nvSpPr>
          <p:cNvPr id="7" name="Footer Placeholder 6"/>
          <p:cNvSpPr>
            <a:spLocks noGrp="1"/>
          </p:cNvSpPr>
          <p:nvPr>
            <p:ph type="ftr" sz="quarter" idx="17"/>
          </p:nvPr>
        </p:nvSpPr>
        <p:spPr/>
        <p:txBody>
          <a:bodyPr/>
          <a:lstStyle/>
          <a:p>
            <a:r>
              <a:rPr lang="en-US"/>
              <a:t>Micron/Intel Confidential</a:t>
            </a:r>
            <a:endParaRPr lang="en-US" dirty="0"/>
          </a:p>
        </p:txBody>
      </p:sp>
      <p:sp>
        <p:nvSpPr>
          <p:cNvPr id="8" name="Slide Number Placeholder 7"/>
          <p:cNvSpPr>
            <a:spLocks noGrp="1"/>
          </p:cNvSpPr>
          <p:nvPr>
            <p:ph type="sldNum" sz="quarter" idx="18"/>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120423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r>
              <a:rPr lang="en-US"/>
              <a:t>January 24, 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6333460" y="1447800"/>
            <a:ext cx="502034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918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r>
              <a:rPr lang="en-US"/>
              <a:t>January 24, 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Content Placeholder 2"/>
          <p:cNvSpPr>
            <a:spLocks noGrp="1"/>
          </p:cNvSpPr>
          <p:nvPr>
            <p:ph sz="half" idx="1"/>
          </p:nvPr>
        </p:nvSpPr>
        <p:spPr>
          <a:xfrm>
            <a:off x="83820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4"/>
          </p:nvPr>
        </p:nvSpPr>
        <p:spPr>
          <a:xfrm>
            <a:off x="6333460" y="1622702"/>
            <a:ext cx="5020340" cy="45542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Tree>
    <p:extLst>
      <p:ext uri="{BB962C8B-B14F-4D97-AF65-F5344CB8AC3E}">
        <p14:creationId xmlns:p14="http://schemas.microsoft.com/office/powerpoint/2010/main" val="980441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January 24, 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1" name="Content Placeholder 2"/>
          <p:cNvSpPr>
            <a:spLocks noGrp="1"/>
          </p:cNvSpPr>
          <p:nvPr>
            <p:ph sz="half" idx="14"/>
          </p:nvPr>
        </p:nvSpPr>
        <p:spPr>
          <a:xfrm>
            <a:off x="6333460" y="1930261"/>
            <a:ext cx="502034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8"/>
          <p:cNvSpPr>
            <a:spLocks noGrp="1"/>
          </p:cNvSpPr>
          <p:nvPr>
            <p:ph type="body" sz="quarter" idx="15"/>
          </p:nvPr>
        </p:nvSpPr>
        <p:spPr>
          <a:xfrm>
            <a:off x="6333460" y="1181100"/>
            <a:ext cx="502034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3117786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Blue 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096250"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January 24, 2018</a:t>
            </a:r>
          </a:p>
        </p:txBody>
      </p:sp>
      <p:sp>
        <p:nvSpPr>
          <p:cNvPr id="6" name="Footer Placeholder 5"/>
          <p:cNvSpPr>
            <a:spLocks noGrp="1"/>
          </p:cNvSpPr>
          <p:nvPr>
            <p:ph type="ftr" sz="quarter" idx="11"/>
          </p:nvPr>
        </p:nvSpPr>
        <p:spPr/>
        <p:txBody>
          <a:bodyPr/>
          <a:lstStyle/>
          <a:p>
            <a:r>
              <a:rPr lang="en-US"/>
              <a:t>Micron/Intel Confidential</a:t>
            </a:r>
          </a:p>
        </p:txBody>
      </p:sp>
      <p:sp>
        <p:nvSpPr>
          <p:cNvPr id="7" name="Slide Number Placeholder 6"/>
          <p:cNvSpPr>
            <a:spLocks noGrp="1"/>
          </p:cNvSpPr>
          <p:nvPr>
            <p:ph type="sldNum" sz="quarter" idx="12"/>
          </p:nvPr>
        </p:nvSpPr>
        <p:spPr/>
        <p:txBody>
          <a:bodyPr/>
          <a:lstStyle/>
          <a:p>
            <a:fld id="{B7E7695C-FCF1-4AA0-9B93-7941FED13DC4}" type="slidenum">
              <a:rPr lang="en-US" smtClean="0"/>
              <a:t>‹#›</a:t>
            </a:fld>
            <a:endParaRPr lang="en-US"/>
          </a:p>
        </p:txBody>
      </p:sp>
      <p:sp>
        <p:nvSpPr>
          <p:cNvPr id="9" name="Text Placeholder 8"/>
          <p:cNvSpPr>
            <a:spLocks noGrp="1"/>
          </p:cNvSpPr>
          <p:nvPr>
            <p:ph type="body" sz="quarter" idx="13"/>
          </p:nvPr>
        </p:nvSpPr>
        <p:spPr>
          <a:xfrm>
            <a:off x="838201"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0" name="Text Placeholder 8"/>
          <p:cNvSpPr>
            <a:spLocks noGrp="1"/>
          </p:cNvSpPr>
          <p:nvPr>
            <p:ph type="body" sz="quarter" idx="14"/>
          </p:nvPr>
        </p:nvSpPr>
        <p:spPr>
          <a:xfrm>
            <a:off x="8096250"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
        <p:nvSpPr>
          <p:cNvPr id="13" name="Content Placeholder 3"/>
          <p:cNvSpPr>
            <a:spLocks noGrp="1"/>
          </p:cNvSpPr>
          <p:nvPr>
            <p:ph sz="half" idx="15"/>
          </p:nvPr>
        </p:nvSpPr>
        <p:spPr>
          <a:xfrm>
            <a:off x="4467225" y="1930261"/>
            <a:ext cx="3257550" cy="424670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8"/>
          <p:cNvSpPr>
            <a:spLocks noGrp="1"/>
          </p:cNvSpPr>
          <p:nvPr>
            <p:ph type="body" sz="quarter" idx="16"/>
          </p:nvPr>
        </p:nvSpPr>
        <p:spPr>
          <a:xfrm>
            <a:off x="4467225" y="1181100"/>
            <a:ext cx="3257550" cy="561975"/>
          </a:xfrm>
          <a:solidFill>
            <a:schemeClr val="accent1"/>
          </a:solidFill>
        </p:spPr>
        <p:txBody>
          <a:bodyPr anchor="ctr"/>
          <a:lstStyle>
            <a:lvl1pPr marL="0" indent="0" algn="ctr">
              <a:buNone/>
              <a:defRPr spc="0">
                <a:solidFill>
                  <a:schemeClr val="bg1"/>
                </a:solidFill>
              </a:defRPr>
            </a:lvl1pPr>
          </a:lstStyle>
          <a:p>
            <a:pPr lvl="0"/>
            <a:r>
              <a:rPr lang="en-US"/>
              <a:t>Edit Master text styles</a:t>
            </a:r>
          </a:p>
        </p:txBody>
      </p:sp>
    </p:spTree>
    <p:extLst>
      <p:ext uri="{BB962C8B-B14F-4D97-AF65-F5344CB8AC3E}">
        <p14:creationId xmlns:p14="http://schemas.microsoft.com/office/powerpoint/2010/main" val="2689300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January 24, 2018</a:t>
            </a:r>
          </a:p>
        </p:txBody>
      </p:sp>
      <p:sp>
        <p:nvSpPr>
          <p:cNvPr id="4" name="Footer Placeholder 3"/>
          <p:cNvSpPr>
            <a:spLocks noGrp="1"/>
          </p:cNvSpPr>
          <p:nvPr>
            <p:ph type="ftr" sz="quarter" idx="11"/>
          </p:nvPr>
        </p:nvSpPr>
        <p:spPr/>
        <p:txBody>
          <a:bodyPr/>
          <a:lstStyle/>
          <a:p>
            <a:r>
              <a:rPr lang="en-US"/>
              <a:t>Micron/Intel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a:p>
        </p:txBody>
      </p:sp>
    </p:spTree>
    <p:extLst>
      <p:ext uri="{BB962C8B-B14F-4D97-AF65-F5344CB8AC3E}">
        <p14:creationId xmlns:p14="http://schemas.microsoft.com/office/powerpoint/2010/main" val="15530429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January 24, 2018</a:t>
            </a:r>
            <a:endParaRPr lang="en-US" dirty="0"/>
          </a:p>
        </p:txBody>
      </p:sp>
      <p:sp>
        <p:nvSpPr>
          <p:cNvPr id="3" name="Footer Placeholder 2"/>
          <p:cNvSpPr>
            <a:spLocks noGrp="1"/>
          </p:cNvSpPr>
          <p:nvPr>
            <p:ph type="ftr" sz="quarter" idx="11"/>
          </p:nvPr>
        </p:nvSpPr>
        <p:spPr/>
        <p:txBody>
          <a:bodyPr/>
          <a:lstStyle/>
          <a:p>
            <a:r>
              <a:rPr lang="en-US"/>
              <a:t>Micron/Intel Confidential</a:t>
            </a:r>
            <a:endParaRPr lang="en-US" dirty="0"/>
          </a:p>
        </p:txBody>
      </p:sp>
      <p:sp>
        <p:nvSpPr>
          <p:cNvPr id="4" name="Slide Number Placeholder 3"/>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89119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7" name="TextBox 6"/>
          <p:cNvSpPr txBox="1"/>
          <p:nvPr userDrawn="1"/>
        </p:nvSpPr>
        <p:spPr>
          <a:xfrm>
            <a:off x="968329" y="5211156"/>
            <a:ext cx="5551741" cy="1061829"/>
          </a:xfrm>
          <a:prstGeom prst="rect">
            <a:avLst/>
          </a:prstGeom>
          <a:noFill/>
        </p:spPr>
        <p:txBody>
          <a:bodyPr wrap="square" rtlCol="0">
            <a:spAutoFit/>
          </a:bodyPr>
          <a:lstStyle/>
          <a:p>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©2018</a:t>
            </a:r>
            <a:r>
              <a:rPr lang="en-US" sz="900" b="0" baseline="0" dirty="0">
                <a:solidFill>
                  <a:srgbClr val="58595B"/>
                </a:solidFill>
                <a:latin typeface="Arial" panose="020B0604020202020204" pitchFamily="34" charset="0"/>
                <a:ea typeface="Verdana" panose="020B0604030504040204" pitchFamily="34" charset="0"/>
                <a:cs typeface="Arial" panose="020B0604020202020204" pitchFamily="34" charset="0"/>
              </a:rPr>
              <a:t> </a:t>
            </a:r>
            <a:r>
              <a:rPr lang="en-US" sz="900" b="0" dirty="0">
                <a:solidFill>
                  <a:srgbClr val="58595B"/>
                </a:solidFill>
                <a:latin typeface="Arial" panose="020B0604020202020204" pitchFamily="34" charset="0"/>
                <a:ea typeface="Verdana" panose="020B0604030504040204" pitchFamily="34" charset="0"/>
                <a:cs typeface="Arial" panose="020B0604020202020204" pitchFamily="34" charset="0"/>
              </a:rPr>
              <a:t>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 </a:t>
            </a:r>
          </a:p>
        </p:txBody>
      </p:sp>
      <p:pic>
        <p:nvPicPr>
          <p:cNvPr id="9"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90136" y="5211156"/>
            <a:ext cx="3657600" cy="995592"/>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rgbClr val="58595B"/>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137037"/>
            <a:ext cx="10219075" cy="2456904"/>
          </a:xfrm>
        </p:spPr>
        <p:txBody>
          <a:bodyPr anchor="b">
            <a:noAutofit/>
          </a:bodyPr>
          <a:lstStyle>
            <a:lvl1pPr algn="l">
              <a:defRPr sz="6000">
                <a:solidFill>
                  <a:srgbClr val="0077C8"/>
                </a:solidFill>
              </a:defRPr>
            </a:lvl1pPr>
          </a:lstStyle>
          <a:p>
            <a:r>
              <a:rPr lang="en-US" dirty="0"/>
              <a:t>Title</a:t>
            </a:r>
          </a:p>
        </p:txBody>
      </p:sp>
      <p:sp>
        <p:nvSpPr>
          <p:cNvPr id="2" name="Date Placeholder 1"/>
          <p:cNvSpPr>
            <a:spLocks noGrp="1"/>
          </p:cNvSpPr>
          <p:nvPr>
            <p:ph type="dt" sz="half" idx="11"/>
          </p:nvPr>
        </p:nvSpPr>
        <p:spPr/>
        <p:txBody>
          <a:bodyPr/>
          <a:lstStyle>
            <a:lvl1pPr>
              <a:defRPr>
                <a:solidFill>
                  <a:schemeClr val="bg1"/>
                </a:solidFill>
              </a:defRPr>
            </a:lvl1pPr>
          </a:lstStyle>
          <a:p>
            <a:r>
              <a:rPr lang="en-US"/>
              <a:t>January 24, 2018</a:t>
            </a:r>
            <a:endParaRPr lang="en-US" dirty="0"/>
          </a:p>
        </p:txBody>
      </p:sp>
      <p:sp>
        <p:nvSpPr>
          <p:cNvPr id="3" name="Footer Placeholder 2"/>
          <p:cNvSpPr>
            <a:spLocks noGrp="1"/>
          </p:cNvSpPr>
          <p:nvPr>
            <p:ph type="ftr" sz="quarter" idx="12"/>
          </p:nvPr>
        </p:nvSpPr>
        <p:spPr/>
        <p:txBody>
          <a:bodyPr/>
          <a:lstStyle>
            <a:lvl1pPr>
              <a:defRPr>
                <a:solidFill>
                  <a:schemeClr val="bg1"/>
                </a:solidFill>
              </a:defRPr>
            </a:lvl1p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3781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Closing Blue">
    <p:bg>
      <p:bgPr>
        <a:solidFill>
          <a:schemeClr val="accent1"/>
        </a:solidFill>
        <a:effectLst/>
      </p:bgPr>
    </p:bg>
    <p:spTree>
      <p:nvGrpSpPr>
        <p:cNvPr id="1" name=""/>
        <p:cNvGrpSpPr/>
        <p:nvPr/>
      </p:nvGrpSpPr>
      <p:grpSpPr>
        <a:xfrm>
          <a:off x="0" y="0"/>
          <a:ext cx="0" cy="0"/>
          <a:chOff x="0" y="0"/>
          <a:chExt cx="0" cy="0"/>
        </a:xfrm>
      </p:grpSpPr>
      <p:pic>
        <p:nvPicPr>
          <p:cNvPr id="3" name="Picture 4" descr="https://www.micron.com/~/media/brand-portal/brand-portal-logos/micron-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99088" y="2805542"/>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rgbClr val="0077C8"/>
                </a:solidFill>
              </a:defRPr>
            </a:lvl1pPr>
          </a:lstStyle>
          <a:p>
            <a:r>
              <a:rPr lang="en-US"/>
              <a:t>January 24, 2018</a:t>
            </a:r>
            <a:endParaRPr lang="en-US" dirty="0"/>
          </a:p>
        </p:txBody>
      </p:sp>
      <p:sp>
        <p:nvSpPr>
          <p:cNvPr id="4" name="Footer Placeholder 3"/>
          <p:cNvSpPr>
            <a:spLocks noGrp="1"/>
          </p:cNvSpPr>
          <p:nvPr>
            <p:ph type="ftr" sz="quarter" idx="11"/>
          </p:nvPr>
        </p:nvSpPr>
        <p:spPr/>
        <p:txBody>
          <a:bodyPr/>
          <a:lstStyle>
            <a:lvl1pPr>
              <a:defRPr>
                <a:solidFill>
                  <a:srgbClr val="0077C8"/>
                </a:solidFill>
              </a:defRPr>
            </a:lvl1p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lvl1pPr>
              <a:defRPr>
                <a:solidFill>
                  <a:srgbClr val="0077C8"/>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991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Closing White">
    <p:spTree>
      <p:nvGrpSpPr>
        <p:cNvPr id="1" name=""/>
        <p:cNvGrpSpPr/>
        <p:nvPr/>
      </p:nvGrpSpPr>
      <p:grpSpPr>
        <a:xfrm>
          <a:off x="0" y="0"/>
          <a:ext cx="0" cy="0"/>
          <a:chOff x="0" y="0"/>
          <a:chExt cx="0" cy="0"/>
        </a:xfrm>
      </p:grpSpPr>
      <p:pic>
        <p:nvPicPr>
          <p:cNvPr id="3" name="Picture 2" descr="https://www.micron.com/~/media/brand-portal/brand-portal-logos/micron-logo_blue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10000" y="2806755"/>
            <a:ext cx="4572000" cy="124449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lvl1pPr>
              <a:defRPr>
                <a:solidFill>
                  <a:schemeClr val="bg1"/>
                </a:solidFill>
              </a:defRPr>
            </a:lvl1pPr>
          </a:lstStyle>
          <a:p>
            <a:r>
              <a:rPr lang="en-US"/>
              <a:t>January 24, 2018</a:t>
            </a:r>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68494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cron Colo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January 24, 2018</a:t>
            </a:r>
          </a:p>
        </p:txBody>
      </p:sp>
      <p:sp>
        <p:nvSpPr>
          <p:cNvPr id="4" name="Footer Placeholder 3"/>
          <p:cNvSpPr>
            <a:spLocks noGrp="1"/>
          </p:cNvSpPr>
          <p:nvPr>
            <p:ph type="ftr" sz="quarter" idx="11"/>
          </p:nvPr>
        </p:nvSpPr>
        <p:spPr/>
        <p:txBody>
          <a:bodyPr/>
          <a:lstStyle/>
          <a:p>
            <a:r>
              <a:rPr lang="en-US"/>
              <a:t>Micron/Intel Confidential</a:t>
            </a:r>
          </a:p>
        </p:txBody>
      </p:sp>
      <p:sp>
        <p:nvSpPr>
          <p:cNvPr id="5" name="Slide Number Placeholder 4"/>
          <p:cNvSpPr>
            <a:spLocks noGrp="1"/>
          </p:cNvSpPr>
          <p:nvPr>
            <p:ph type="sldNum" sz="quarter" idx="12"/>
          </p:nvPr>
        </p:nvSpPr>
        <p:spPr/>
        <p:txBody>
          <a:bodyPr/>
          <a:lstStyle/>
          <a:p>
            <a:fld id="{B7E7695C-FCF1-4AA0-9B93-7941FED13DC4}" type="slidenum">
              <a:rPr lang="en-US" smtClean="0"/>
              <a:t>‹#›</a:t>
            </a:fld>
            <a:endParaRPr lang="en-US" dirty="0"/>
          </a:p>
        </p:txBody>
      </p:sp>
      <p:sp>
        <p:nvSpPr>
          <p:cNvPr id="27" name="TextBox 26"/>
          <p:cNvSpPr txBox="1"/>
          <p:nvPr userDrawn="1"/>
        </p:nvSpPr>
        <p:spPr>
          <a:xfrm>
            <a:off x="4786904" y="919778"/>
            <a:ext cx="6542586" cy="1421928"/>
          </a:xfrm>
          <a:prstGeom prst="rect">
            <a:avLst/>
          </a:prstGeom>
          <a:noFill/>
        </p:spPr>
        <p:txBody>
          <a:bodyPr wrap="square" rtlCol="0">
            <a:spAutoFit/>
          </a:bodyPr>
          <a:lstStyle/>
          <a:p>
            <a:pPr>
              <a:lnSpc>
                <a:spcPct val="80000"/>
              </a:lnSpc>
            </a:pPr>
            <a:r>
              <a:rPr lang="en-US" sz="5400" b="1" spc="-300" dirty="0">
                <a:latin typeface="+mj-lt"/>
              </a:rPr>
              <a:t>Micron Brand </a:t>
            </a:r>
            <a:br>
              <a:rPr lang="en-US" sz="5400" b="1" spc="-300" dirty="0">
                <a:latin typeface="+mj-lt"/>
              </a:rPr>
            </a:br>
            <a:r>
              <a:rPr lang="en-US" sz="5400" b="1" spc="-300" dirty="0">
                <a:latin typeface="+mj-lt"/>
              </a:rPr>
              <a:t>2.0 Colors (RGB)</a:t>
            </a:r>
          </a:p>
        </p:txBody>
      </p:sp>
      <p:sp>
        <p:nvSpPr>
          <p:cNvPr id="28" name="Rectangle 27"/>
          <p:cNvSpPr/>
          <p:nvPr userDrawn="1"/>
        </p:nvSpPr>
        <p:spPr>
          <a:xfrm>
            <a:off x="578581" y="949291"/>
            <a:ext cx="1199034" cy="1199034"/>
          </a:xfrm>
          <a:prstGeom prst="rect">
            <a:avLst/>
          </a:prstGeom>
          <a:solidFill>
            <a:srgbClr val="007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Micron Blue</a:t>
            </a:r>
          </a:p>
          <a:p>
            <a:pPr algn="ctr"/>
            <a:r>
              <a:rPr lang="en-US" sz="1400" b="1" dirty="0">
                <a:latin typeface="+mn-lt"/>
                <a:ea typeface="Segoe UI" panose="020B0502040204020203" pitchFamily="34" charset="0"/>
                <a:cs typeface="Segoe UI" panose="020B0502040204020203" pitchFamily="34" charset="0"/>
              </a:rPr>
              <a:t>0-119-200</a:t>
            </a:r>
          </a:p>
        </p:txBody>
      </p:sp>
      <p:sp>
        <p:nvSpPr>
          <p:cNvPr id="29" name="Rectangle 28"/>
          <p:cNvSpPr/>
          <p:nvPr userDrawn="1"/>
        </p:nvSpPr>
        <p:spPr>
          <a:xfrm>
            <a:off x="578581" y="3492223"/>
            <a:ext cx="1199034" cy="1199034"/>
          </a:xfrm>
          <a:prstGeom prst="rect">
            <a:avLst/>
          </a:prstGeom>
          <a:solidFill>
            <a:srgbClr val="585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a:t>
            </a:r>
            <a:br>
              <a:rPr lang="en-US" sz="1400" dirty="0">
                <a:latin typeface="+mn-lt"/>
                <a:ea typeface="Segoe UI" panose="020B0502040204020203" pitchFamily="34" charset="0"/>
                <a:cs typeface="Segoe UI" panose="020B0502040204020203" pitchFamily="34" charset="0"/>
              </a:rPr>
            </a:br>
            <a:r>
              <a:rPr lang="en-US" sz="1400" b="1" dirty="0">
                <a:latin typeface="+mn-lt"/>
                <a:ea typeface="Segoe UI" panose="020B0502040204020203" pitchFamily="34" charset="0"/>
                <a:cs typeface="Segoe UI" panose="020B0502040204020203" pitchFamily="34" charset="0"/>
              </a:rPr>
              <a:t>88-89-91</a:t>
            </a:r>
          </a:p>
        </p:txBody>
      </p:sp>
      <p:sp>
        <p:nvSpPr>
          <p:cNvPr id="30" name="Rectangle 29"/>
          <p:cNvSpPr/>
          <p:nvPr userDrawn="1"/>
        </p:nvSpPr>
        <p:spPr>
          <a:xfrm>
            <a:off x="578581" y="2220757"/>
            <a:ext cx="1199034" cy="1199034"/>
          </a:xfrm>
          <a:prstGeom prst="rect">
            <a:avLst/>
          </a:prstGeom>
          <a:solidFill>
            <a:srgbClr val="0090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S1</a:t>
            </a:r>
          </a:p>
          <a:p>
            <a:pPr algn="ctr"/>
            <a:r>
              <a:rPr lang="en-US" sz="1400" b="1" dirty="0">
                <a:latin typeface="+mn-lt"/>
                <a:ea typeface="Segoe UI" panose="020B0502040204020203" pitchFamily="34" charset="0"/>
                <a:cs typeface="Segoe UI" panose="020B0502040204020203" pitchFamily="34" charset="0"/>
              </a:rPr>
              <a:t>0-144-218</a:t>
            </a:r>
          </a:p>
        </p:txBody>
      </p:sp>
      <p:sp>
        <p:nvSpPr>
          <p:cNvPr id="31" name="Rectangle 30"/>
          <p:cNvSpPr/>
          <p:nvPr userDrawn="1"/>
        </p:nvSpPr>
        <p:spPr>
          <a:xfrm>
            <a:off x="1856658" y="2229966"/>
            <a:ext cx="1199034" cy="1199034"/>
          </a:xfrm>
          <a:prstGeom prst="rect">
            <a:avLst/>
          </a:prstGeom>
          <a:solidFill>
            <a:srgbClr val="00A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S2</a:t>
            </a:r>
          </a:p>
          <a:p>
            <a:pPr algn="ctr"/>
            <a:r>
              <a:rPr lang="en-US" sz="1400" b="1" dirty="0">
                <a:latin typeface="+mn-lt"/>
                <a:ea typeface="Segoe UI" panose="020B0502040204020203" pitchFamily="34" charset="0"/>
                <a:cs typeface="Segoe UI" panose="020B0502040204020203" pitchFamily="34" charset="0"/>
              </a:rPr>
              <a:t>0-163-225</a:t>
            </a:r>
          </a:p>
        </p:txBody>
      </p:sp>
      <p:sp>
        <p:nvSpPr>
          <p:cNvPr id="32" name="Rectangle 31"/>
          <p:cNvSpPr/>
          <p:nvPr userDrawn="1"/>
        </p:nvSpPr>
        <p:spPr>
          <a:xfrm>
            <a:off x="3134735" y="2229966"/>
            <a:ext cx="1199034" cy="1199034"/>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Blue S3</a:t>
            </a:r>
          </a:p>
          <a:p>
            <a:pPr algn="ctr"/>
            <a:r>
              <a:rPr lang="en-US" sz="1400" b="1" dirty="0">
                <a:latin typeface="+mn-lt"/>
                <a:ea typeface="Segoe UI" panose="020B0502040204020203" pitchFamily="34" charset="0"/>
                <a:cs typeface="Segoe UI" panose="020B0502040204020203" pitchFamily="34" charset="0"/>
              </a:rPr>
              <a:t>113-197-232</a:t>
            </a:r>
          </a:p>
        </p:txBody>
      </p:sp>
      <p:sp>
        <p:nvSpPr>
          <p:cNvPr id="33" name="Rectangle 32"/>
          <p:cNvSpPr/>
          <p:nvPr userDrawn="1"/>
        </p:nvSpPr>
        <p:spPr>
          <a:xfrm>
            <a:off x="578581" y="4770016"/>
            <a:ext cx="1199034" cy="1199034"/>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S1</a:t>
            </a:r>
          </a:p>
          <a:p>
            <a:pPr algn="ctr"/>
            <a:r>
              <a:rPr lang="en-US" sz="1400" b="1" dirty="0">
                <a:latin typeface="+mn-lt"/>
                <a:ea typeface="Segoe UI" panose="020B0502040204020203" pitchFamily="34" charset="0"/>
                <a:cs typeface="Segoe UI" panose="020B0502040204020203" pitchFamily="34" charset="0"/>
              </a:rPr>
              <a:t>128-130-133</a:t>
            </a:r>
          </a:p>
        </p:txBody>
      </p:sp>
      <p:sp>
        <p:nvSpPr>
          <p:cNvPr id="34" name="Rectangle 33"/>
          <p:cNvSpPr/>
          <p:nvPr userDrawn="1"/>
        </p:nvSpPr>
        <p:spPr>
          <a:xfrm>
            <a:off x="1856658" y="4770016"/>
            <a:ext cx="1199034" cy="1199034"/>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S2</a:t>
            </a:r>
          </a:p>
          <a:p>
            <a:pPr algn="ctr"/>
            <a:r>
              <a:rPr lang="en-US" sz="1400" b="1" dirty="0">
                <a:latin typeface="+mn-lt"/>
                <a:ea typeface="Segoe UI" panose="020B0502040204020203" pitchFamily="34" charset="0"/>
                <a:cs typeface="Segoe UI" panose="020B0502040204020203" pitchFamily="34" charset="0"/>
              </a:rPr>
              <a:t>167-169-172</a:t>
            </a:r>
          </a:p>
        </p:txBody>
      </p:sp>
      <p:sp>
        <p:nvSpPr>
          <p:cNvPr id="35" name="Rectangle 34"/>
          <p:cNvSpPr/>
          <p:nvPr userDrawn="1"/>
        </p:nvSpPr>
        <p:spPr>
          <a:xfrm>
            <a:off x="3134735" y="4770016"/>
            <a:ext cx="1199034" cy="119903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Gray S3</a:t>
            </a:r>
          </a:p>
          <a:p>
            <a:pPr algn="ctr"/>
            <a:r>
              <a:rPr lang="en-US" sz="1400" b="1" dirty="0">
                <a:latin typeface="+mn-lt"/>
                <a:ea typeface="Segoe UI" panose="020B0502040204020203" pitchFamily="34" charset="0"/>
                <a:cs typeface="Segoe UI" panose="020B0502040204020203" pitchFamily="34" charset="0"/>
              </a:rPr>
              <a:t>209-211-212</a:t>
            </a:r>
          </a:p>
        </p:txBody>
      </p:sp>
      <p:sp>
        <p:nvSpPr>
          <p:cNvPr id="36" name="Rectangle 35"/>
          <p:cNvSpPr/>
          <p:nvPr userDrawn="1"/>
        </p:nvSpPr>
        <p:spPr>
          <a:xfrm>
            <a:off x="4868920" y="3416363"/>
            <a:ext cx="1199034" cy="806863"/>
          </a:xfrm>
          <a:prstGeom prst="rect">
            <a:avLst/>
          </a:prstGeom>
          <a:solidFill>
            <a:srgbClr val="9A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A1</a:t>
            </a:r>
          </a:p>
          <a:p>
            <a:pPr algn="ctr"/>
            <a:r>
              <a:rPr lang="en-US" sz="1400" b="1" dirty="0">
                <a:latin typeface="+mn-lt"/>
                <a:ea typeface="Segoe UI" panose="020B0502040204020203" pitchFamily="34" charset="0"/>
                <a:cs typeface="Segoe UI" panose="020B0502040204020203" pitchFamily="34" charset="0"/>
              </a:rPr>
              <a:t>154-202-60</a:t>
            </a:r>
          </a:p>
        </p:txBody>
      </p:sp>
      <p:sp>
        <p:nvSpPr>
          <p:cNvPr id="37" name="Rectangle 36"/>
          <p:cNvSpPr/>
          <p:nvPr userDrawn="1"/>
        </p:nvSpPr>
        <p:spPr>
          <a:xfrm>
            <a:off x="6150321" y="3416365"/>
            <a:ext cx="1199034" cy="806863"/>
          </a:xfrm>
          <a:prstGeom prst="rect">
            <a:avLst/>
          </a:prstGeom>
          <a:solidFill>
            <a:srgbClr val="B7D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Green A2</a:t>
            </a:r>
          </a:p>
          <a:p>
            <a:pPr algn="ctr"/>
            <a:r>
              <a:rPr lang="en-US" sz="1400" b="1" dirty="0">
                <a:latin typeface="+mn-lt"/>
                <a:ea typeface="Segoe UI" panose="020B0502040204020203" pitchFamily="34" charset="0"/>
                <a:cs typeface="Segoe UI" panose="020B0502040204020203" pitchFamily="34" charset="0"/>
              </a:rPr>
              <a:t>183-212-51</a:t>
            </a:r>
          </a:p>
        </p:txBody>
      </p:sp>
      <p:sp>
        <p:nvSpPr>
          <p:cNvPr id="38" name="Rectangle 37"/>
          <p:cNvSpPr/>
          <p:nvPr userDrawn="1"/>
        </p:nvSpPr>
        <p:spPr>
          <a:xfrm>
            <a:off x="4868915" y="4294324"/>
            <a:ext cx="1199034" cy="806863"/>
          </a:xfrm>
          <a:prstGeom prst="rect">
            <a:avLst/>
          </a:prstGeom>
          <a:solidFill>
            <a:srgbClr val="FF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A1</a:t>
            </a:r>
          </a:p>
          <a:p>
            <a:pPr algn="ctr"/>
            <a:r>
              <a:rPr lang="en-US" sz="1400" b="1" dirty="0">
                <a:latin typeface="+mn-lt"/>
                <a:ea typeface="Segoe UI" panose="020B0502040204020203" pitchFamily="34" charset="0"/>
                <a:cs typeface="Segoe UI" panose="020B0502040204020203" pitchFamily="34" charset="0"/>
              </a:rPr>
              <a:t>255-181-0</a:t>
            </a:r>
          </a:p>
        </p:txBody>
      </p:sp>
      <p:sp>
        <p:nvSpPr>
          <p:cNvPr id="39" name="Rectangle 38"/>
          <p:cNvSpPr/>
          <p:nvPr userDrawn="1"/>
        </p:nvSpPr>
        <p:spPr>
          <a:xfrm>
            <a:off x="6150315" y="4294324"/>
            <a:ext cx="1199034" cy="806863"/>
          </a:xfrm>
          <a:prstGeom prst="rect">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Amber A2</a:t>
            </a:r>
          </a:p>
          <a:p>
            <a:pPr algn="ctr"/>
            <a:r>
              <a:rPr lang="en-US" sz="1400" b="1" dirty="0">
                <a:latin typeface="+mn-lt"/>
                <a:ea typeface="Segoe UI" panose="020B0502040204020203" pitchFamily="34" charset="0"/>
                <a:cs typeface="Segoe UI" panose="020B0502040204020203" pitchFamily="34" charset="0"/>
              </a:rPr>
              <a:t>255-205-0</a:t>
            </a:r>
          </a:p>
        </p:txBody>
      </p:sp>
      <p:sp>
        <p:nvSpPr>
          <p:cNvPr id="40" name="Rectangle 39"/>
          <p:cNvSpPr/>
          <p:nvPr userDrawn="1"/>
        </p:nvSpPr>
        <p:spPr>
          <a:xfrm>
            <a:off x="4865846" y="5168685"/>
            <a:ext cx="1199034" cy="806863"/>
          </a:xfrm>
          <a:prstGeom prst="rect">
            <a:avLst/>
          </a:prstGeom>
          <a:solidFill>
            <a:srgbClr val="8732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A1</a:t>
            </a:r>
          </a:p>
          <a:p>
            <a:pPr algn="ctr"/>
            <a:r>
              <a:rPr lang="en-US" sz="1400" b="1" dirty="0">
                <a:latin typeface="+mn-lt"/>
                <a:ea typeface="Segoe UI" panose="020B0502040204020203" pitchFamily="34" charset="0"/>
                <a:cs typeface="Segoe UI" panose="020B0502040204020203" pitchFamily="34" charset="0"/>
              </a:rPr>
              <a:t>135-50-153</a:t>
            </a:r>
          </a:p>
        </p:txBody>
      </p:sp>
      <p:sp>
        <p:nvSpPr>
          <p:cNvPr id="41" name="Rectangle 40"/>
          <p:cNvSpPr/>
          <p:nvPr userDrawn="1"/>
        </p:nvSpPr>
        <p:spPr>
          <a:xfrm>
            <a:off x="6147246" y="5168685"/>
            <a:ext cx="1199034" cy="806863"/>
          </a:xfrm>
          <a:prstGeom prst="rect">
            <a:avLst/>
          </a:prstGeom>
          <a:solidFill>
            <a:srgbClr val="A437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mn-lt"/>
                <a:ea typeface="Segoe UI" panose="020B0502040204020203" pitchFamily="34" charset="0"/>
                <a:cs typeface="Segoe UI" panose="020B0502040204020203" pitchFamily="34" charset="0"/>
              </a:rPr>
              <a:t>Purple A2</a:t>
            </a:r>
          </a:p>
          <a:p>
            <a:pPr algn="ctr"/>
            <a:r>
              <a:rPr lang="en-US" sz="1400" b="1" dirty="0">
                <a:latin typeface="+mn-lt"/>
                <a:ea typeface="Segoe UI" panose="020B0502040204020203" pitchFamily="34" charset="0"/>
                <a:cs typeface="Segoe UI" panose="020B0502040204020203" pitchFamily="34" charset="0"/>
              </a:rPr>
              <a:t>164-55-138</a:t>
            </a:r>
          </a:p>
        </p:txBody>
      </p:sp>
      <p:sp>
        <p:nvSpPr>
          <p:cNvPr id="44" name="TextBox 43"/>
          <p:cNvSpPr txBox="1"/>
          <p:nvPr userDrawn="1"/>
        </p:nvSpPr>
        <p:spPr>
          <a:xfrm>
            <a:off x="4773748" y="2312153"/>
            <a:ext cx="2480434" cy="461665"/>
          </a:xfrm>
          <a:prstGeom prst="rect">
            <a:avLst/>
          </a:prstGeom>
          <a:noFill/>
        </p:spPr>
        <p:txBody>
          <a:bodyPr wrap="square" rtlCol="0">
            <a:spAutoFit/>
          </a:bodyPr>
          <a:lstStyle/>
          <a:p>
            <a:pPr algn="l"/>
            <a:r>
              <a:rPr lang="en-US" sz="2400" baseline="0" dirty="0">
                <a:latin typeface="+mn-lt"/>
              </a:rPr>
              <a:t>accent palette</a:t>
            </a:r>
            <a:endParaRPr lang="en-US" sz="2400" dirty="0">
              <a:latin typeface="+mn-lt"/>
            </a:endParaRPr>
          </a:p>
        </p:txBody>
      </p:sp>
      <p:sp>
        <p:nvSpPr>
          <p:cNvPr id="45" name="Rectangle 44"/>
          <p:cNvSpPr/>
          <p:nvPr userDrawn="1"/>
        </p:nvSpPr>
        <p:spPr>
          <a:xfrm>
            <a:off x="7911761" y="5629176"/>
            <a:ext cx="1050121" cy="347736"/>
          </a:xfrm>
          <a:prstGeom prst="rect">
            <a:avLst/>
          </a:prstGeom>
          <a:solidFill>
            <a:srgbClr val="629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98-157-55</a:t>
            </a:r>
          </a:p>
        </p:txBody>
      </p:sp>
      <p:sp>
        <p:nvSpPr>
          <p:cNvPr id="46" name="Rectangle 45"/>
          <p:cNvSpPr/>
          <p:nvPr userDrawn="1"/>
        </p:nvSpPr>
        <p:spPr>
          <a:xfrm>
            <a:off x="9030771" y="5629175"/>
            <a:ext cx="1050121" cy="347736"/>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255-207-1</a:t>
            </a:r>
          </a:p>
        </p:txBody>
      </p:sp>
      <p:sp>
        <p:nvSpPr>
          <p:cNvPr id="47" name="Rectangle 46"/>
          <p:cNvSpPr/>
          <p:nvPr userDrawn="1"/>
        </p:nvSpPr>
        <p:spPr>
          <a:xfrm>
            <a:off x="10149781" y="5629175"/>
            <a:ext cx="1050121" cy="3477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mn-lt"/>
                <a:ea typeface="Segoe UI" panose="020B0502040204020203" pitchFamily="34" charset="0"/>
                <a:cs typeface="Segoe UI" panose="020B0502040204020203" pitchFamily="34" charset="0"/>
              </a:rPr>
              <a:t>192-0-0</a:t>
            </a:r>
          </a:p>
        </p:txBody>
      </p:sp>
      <p:sp>
        <p:nvSpPr>
          <p:cNvPr id="49" name="TextBox 48"/>
          <p:cNvSpPr txBox="1"/>
          <p:nvPr userDrawn="1"/>
        </p:nvSpPr>
        <p:spPr>
          <a:xfrm>
            <a:off x="1817080" y="1370290"/>
            <a:ext cx="2516689" cy="830997"/>
          </a:xfrm>
          <a:prstGeom prst="rect">
            <a:avLst/>
          </a:prstGeom>
          <a:noFill/>
        </p:spPr>
        <p:txBody>
          <a:bodyPr wrap="square" rtlCol="0">
            <a:spAutoFit/>
          </a:bodyPr>
          <a:lstStyle/>
          <a:p>
            <a:pPr algn="l"/>
            <a:r>
              <a:rPr lang="en-US" sz="1200" baseline="0" dirty="0">
                <a:latin typeface="+mn-lt"/>
              </a:rPr>
              <a:t>Micron’s corporate color system retains a strong sense of the original blue color has defined us from the beginning. </a:t>
            </a:r>
            <a:endParaRPr lang="en-US" sz="1200" dirty="0">
              <a:latin typeface="+mn-lt"/>
            </a:endParaRPr>
          </a:p>
        </p:txBody>
      </p:sp>
      <p:sp>
        <p:nvSpPr>
          <p:cNvPr id="50" name="TextBox 49"/>
          <p:cNvSpPr txBox="1"/>
          <p:nvPr userDrawn="1"/>
        </p:nvSpPr>
        <p:spPr>
          <a:xfrm>
            <a:off x="1791374" y="3913787"/>
            <a:ext cx="2542395" cy="830997"/>
          </a:xfrm>
          <a:prstGeom prst="rect">
            <a:avLst/>
          </a:prstGeom>
          <a:noFill/>
        </p:spPr>
        <p:txBody>
          <a:bodyPr wrap="square" rtlCol="0">
            <a:spAutoFit/>
          </a:bodyPr>
          <a:lstStyle/>
          <a:p>
            <a:pPr algn="l"/>
            <a:r>
              <a:rPr lang="en-US" sz="1200" baseline="0" dirty="0">
                <a:latin typeface="+mn-lt"/>
              </a:rPr>
              <a:t>We offer gray and a gray palette as a secondary color, which can be used with our Micron blue and blue palette. </a:t>
            </a:r>
            <a:endParaRPr lang="en-US" sz="1200" dirty="0">
              <a:latin typeface="+mn-lt"/>
            </a:endParaRPr>
          </a:p>
        </p:txBody>
      </p:sp>
      <p:sp>
        <p:nvSpPr>
          <p:cNvPr id="52" name="TextBox 51"/>
          <p:cNvSpPr txBox="1"/>
          <p:nvPr userDrawn="1"/>
        </p:nvSpPr>
        <p:spPr>
          <a:xfrm>
            <a:off x="1817080" y="949290"/>
            <a:ext cx="2480434" cy="461665"/>
          </a:xfrm>
          <a:prstGeom prst="rect">
            <a:avLst/>
          </a:prstGeom>
          <a:noFill/>
        </p:spPr>
        <p:txBody>
          <a:bodyPr wrap="square" rtlCol="0">
            <a:spAutoFit/>
          </a:bodyPr>
          <a:lstStyle/>
          <a:p>
            <a:pPr algn="l"/>
            <a:r>
              <a:rPr lang="en-US" sz="2400" baseline="0" dirty="0">
                <a:latin typeface="+mn-lt"/>
              </a:rPr>
              <a:t>blue palette</a:t>
            </a:r>
            <a:endParaRPr lang="en-US" sz="2400" dirty="0">
              <a:latin typeface="+mn-lt"/>
            </a:endParaRPr>
          </a:p>
        </p:txBody>
      </p:sp>
      <p:sp>
        <p:nvSpPr>
          <p:cNvPr id="53" name="TextBox 52"/>
          <p:cNvSpPr txBox="1"/>
          <p:nvPr userDrawn="1"/>
        </p:nvSpPr>
        <p:spPr>
          <a:xfrm>
            <a:off x="1777615" y="3501432"/>
            <a:ext cx="2480434" cy="461665"/>
          </a:xfrm>
          <a:prstGeom prst="rect">
            <a:avLst/>
          </a:prstGeom>
          <a:noFill/>
        </p:spPr>
        <p:txBody>
          <a:bodyPr wrap="square" rtlCol="0">
            <a:spAutoFit/>
          </a:bodyPr>
          <a:lstStyle/>
          <a:p>
            <a:pPr algn="l"/>
            <a:r>
              <a:rPr lang="en-US" sz="2400" baseline="0" dirty="0">
                <a:latin typeface="+mn-lt"/>
              </a:rPr>
              <a:t>gray palette</a:t>
            </a:r>
            <a:endParaRPr lang="en-US" sz="2400" dirty="0">
              <a:latin typeface="+mn-lt"/>
            </a:endParaRPr>
          </a:p>
        </p:txBody>
      </p:sp>
      <p:sp>
        <p:nvSpPr>
          <p:cNvPr id="2" name="Rectangle 1"/>
          <p:cNvSpPr/>
          <p:nvPr userDrawn="1"/>
        </p:nvSpPr>
        <p:spPr>
          <a:xfrm>
            <a:off x="4773748" y="2734879"/>
            <a:ext cx="2480434" cy="646331"/>
          </a:xfrm>
          <a:prstGeom prst="rect">
            <a:avLst/>
          </a:prstGeom>
        </p:spPr>
        <p:txBody>
          <a:bodyPr wrap="square">
            <a:spAutoFit/>
          </a:bodyPr>
          <a:lstStyle/>
          <a:p>
            <a:r>
              <a:rPr lang="en-US" sz="1200" baseline="0" dirty="0">
                <a:latin typeface="+mn-lt"/>
              </a:rPr>
              <a:t>White can also be used to lighten and balance our blue, gray and accent colors.</a:t>
            </a:r>
            <a:endParaRPr lang="en-US" sz="1200" dirty="0"/>
          </a:p>
        </p:txBody>
      </p:sp>
      <p:sp>
        <p:nvSpPr>
          <p:cNvPr id="54" name="TextBox 53"/>
          <p:cNvSpPr txBox="1"/>
          <p:nvPr userDrawn="1"/>
        </p:nvSpPr>
        <p:spPr>
          <a:xfrm>
            <a:off x="7840386" y="4744784"/>
            <a:ext cx="2480434" cy="461665"/>
          </a:xfrm>
          <a:prstGeom prst="rect">
            <a:avLst/>
          </a:prstGeom>
          <a:noFill/>
        </p:spPr>
        <p:txBody>
          <a:bodyPr wrap="square" rtlCol="0">
            <a:spAutoFit/>
          </a:bodyPr>
          <a:lstStyle/>
          <a:p>
            <a:pPr algn="l"/>
            <a:r>
              <a:rPr lang="en-US" sz="2400" baseline="0" dirty="0">
                <a:latin typeface="+mn-lt"/>
              </a:rPr>
              <a:t>status palette</a:t>
            </a:r>
            <a:endParaRPr lang="en-US" sz="2400" dirty="0">
              <a:latin typeface="+mn-lt"/>
            </a:endParaRPr>
          </a:p>
        </p:txBody>
      </p:sp>
      <p:sp>
        <p:nvSpPr>
          <p:cNvPr id="55" name="Rectangle 54"/>
          <p:cNvSpPr/>
          <p:nvPr userDrawn="1"/>
        </p:nvSpPr>
        <p:spPr>
          <a:xfrm>
            <a:off x="7840386" y="5167510"/>
            <a:ext cx="2480434" cy="461665"/>
          </a:xfrm>
          <a:prstGeom prst="rect">
            <a:avLst/>
          </a:prstGeom>
        </p:spPr>
        <p:txBody>
          <a:bodyPr wrap="square">
            <a:spAutoFit/>
          </a:bodyPr>
          <a:lstStyle/>
          <a:p>
            <a:pPr algn="l"/>
            <a:r>
              <a:rPr lang="en-US" sz="1200" dirty="0">
                <a:latin typeface="Arial" panose="020B0604020202020204" pitchFamily="34" charset="0"/>
                <a:cs typeface="Arial" panose="020B0604020202020204" pitchFamily="34" charset="0"/>
              </a:rPr>
              <a:t>Colors to be used only as status indicators. </a:t>
            </a:r>
          </a:p>
        </p:txBody>
      </p:sp>
      <p:sp>
        <p:nvSpPr>
          <p:cNvPr id="56" name="Rectangle 55"/>
          <p:cNvSpPr/>
          <p:nvPr userDrawn="1"/>
        </p:nvSpPr>
        <p:spPr>
          <a:xfrm>
            <a:off x="7911761" y="2734878"/>
            <a:ext cx="2480434" cy="646331"/>
          </a:xfrm>
          <a:prstGeom prst="rect">
            <a:avLst/>
          </a:prstGeom>
        </p:spPr>
        <p:txBody>
          <a:bodyPr wrap="square">
            <a:spAutoFit/>
          </a:bodyPr>
          <a:lstStyle/>
          <a:p>
            <a:r>
              <a:rPr lang="en-US" sz="1200" baseline="0" dirty="0">
                <a:latin typeface="+mn-lt"/>
              </a:rPr>
              <a:t>For more information on how to change colors using RGB codes, visit the ppt training page.</a:t>
            </a:r>
            <a:endParaRPr lang="en-US" sz="1200" dirty="0"/>
          </a:p>
        </p:txBody>
      </p:sp>
      <p:sp>
        <p:nvSpPr>
          <p:cNvPr id="57" name="TextBox 56"/>
          <p:cNvSpPr txBox="1"/>
          <p:nvPr userDrawn="1"/>
        </p:nvSpPr>
        <p:spPr>
          <a:xfrm>
            <a:off x="7911761" y="2312153"/>
            <a:ext cx="2480434" cy="461665"/>
          </a:xfrm>
          <a:prstGeom prst="rect">
            <a:avLst/>
          </a:prstGeom>
          <a:noFill/>
        </p:spPr>
        <p:txBody>
          <a:bodyPr wrap="square" rtlCol="0">
            <a:spAutoFit/>
          </a:bodyPr>
          <a:lstStyle/>
          <a:p>
            <a:pPr algn="l"/>
            <a:r>
              <a:rPr lang="en-US" sz="2400" baseline="0" dirty="0">
                <a:latin typeface="+mn-lt"/>
              </a:rPr>
              <a:t>how to use</a:t>
            </a:r>
            <a:endParaRPr lang="en-US" sz="2400" dirty="0">
              <a:latin typeface="+mn-lt"/>
            </a:endParaRPr>
          </a:p>
        </p:txBody>
      </p:sp>
    </p:spTree>
    <p:extLst>
      <p:ext uri="{BB962C8B-B14F-4D97-AF65-F5344CB8AC3E}">
        <p14:creationId xmlns:p14="http://schemas.microsoft.com/office/powerpoint/2010/main" val="2756165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8" name="Date Placeholder 3"/>
          <p:cNvSpPr>
            <a:spLocks noGrp="1"/>
          </p:cNvSpPr>
          <p:nvPr>
            <p:ph type="dt" sz="half" idx="2"/>
          </p:nvPr>
        </p:nvSpPr>
        <p:spPr>
          <a:xfrm>
            <a:off x="4645660" y="6363151"/>
            <a:ext cx="1348740" cy="228600"/>
          </a:xfrm>
          <a:prstGeom prst="rect">
            <a:avLst/>
          </a:prstGeom>
        </p:spPr>
        <p:txBody>
          <a:bodyPr lIns="0" tIns="0" rIns="0" bIns="0"/>
          <a:lstStyle>
            <a:lvl1pPr>
              <a:defRPr lang="en-US" sz="1100" kern="1200" smtClean="0">
                <a:solidFill>
                  <a:schemeClr val="tx1"/>
                </a:solidFill>
                <a:latin typeface="Segoe UI" panose="020B0502040204020203" pitchFamily="34" charset="0"/>
                <a:ea typeface="+mn-ea"/>
                <a:cs typeface="Segoe UI" panose="020B0502040204020203" pitchFamily="34" charset="0"/>
              </a:defRPr>
            </a:lvl1pPr>
          </a:lstStyle>
          <a:p>
            <a:r>
              <a:rPr lang="en-US"/>
              <a:t>January 24, 2018</a:t>
            </a:r>
            <a:endParaRPr dirty="0"/>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7" name="Footer Placeholder 3"/>
          <p:cNvSpPr>
            <a:spLocks noGrp="1"/>
          </p:cNvSpPr>
          <p:nvPr>
            <p:ph type="ftr" sz="quarter" idx="12"/>
          </p:nvPr>
        </p:nvSpPr>
        <p:spPr>
          <a:xfrm>
            <a:off x="3237230"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a:t>Micron/Intel Confidential</a:t>
            </a:r>
            <a:endParaRPr lang="en-US" dirty="0"/>
          </a:p>
        </p:txBody>
      </p:sp>
      <p:sp>
        <p:nvSpPr>
          <p:cNvPr id="7" name="TextBox 6"/>
          <p:cNvSpPr txBox="1"/>
          <p:nvPr userDrawn="1"/>
        </p:nvSpPr>
        <p:spPr>
          <a:xfrm>
            <a:off x="-1605280" y="5750004"/>
            <a:ext cx="1369340" cy="110799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Only</a:t>
            </a:r>
          </a:p>
          <a:p>
            <a:pPr algn="r"/>
            <a:r>
              <a:rPr lang="en-US" sz="1200" dirty="0">
                <a:solidFill>
                  <a:schemeClr val="tx2"/>
                </a:solidFill>
                <a:latin typeface="Segoe UI" panose="020B0502040204020203" pitchFamily="34" charset="0"/>
                <a:cs typeface="Segoe UI" panose="020B0502040204020203" pitchFamily="34" charset="0"/>
              </a:rPr>
              <a:t>Includes only the title and subtitle, with a large open</a:t>
            </a:r>
            <a:r>
              <a:rPr lang="en-US" sz="1200" baseline="0" dirty="0">
                <a:solidFill>
                  <a:schemeClr val="tx2"/>
                </a:solidFill>
                <a:latin typeface="Segoe UI" panose="020B0502040204020203" pitchFamily="34" charset="0"/>
                <a:cs typeface="Segoe UI" panose="020B0502040204020203" pitchFamily="34" charset="0"/>
              </a:rPr>
              <a:t> space in the middle of the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2"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Tree>
    <p:extLst>
      <p:ext uri="{BB962C8B-B14F-4D97-AF65-F5344CB8AC3E}">
        <p14:creationId xmlns:p14="http://schemas.microsoft.com/office/powerpoint/2010/main" val="2471780681"/>
      </p:ext>
    </p:extLst>
  </p:cSld>
  <p:clrMapOvr>
    <a:masterClrMapping/>
  </p:clrMapOvr>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rucial Title">
    <p:bg>
      <p:bgPr>
        <a:solidFill>
          <a:srgbClr val="58595B"/>
        </a:solidFill>
        <a:effectLst/>
      </p:bgPr>
    </p:bg>
    <p:spTree>
      <p:nvGrpSpPr>
        <p:cNvPr id="1" name=""/>
        <p:cNvGrpSpPr/>
        <p:nvPr/>
      </p:nvGrpSpPr>
      <p:grpSpPr>
        <a:xfrm>
          <a:off x="0" y="0"/>
          <a:ext cx="0" cy="0"/>
          <a:chOff x="0" y="0"/>
          <a:chExt cx="0" cy="0"/>
        </a:xfrm>
      </p:grpSpPr>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7"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8"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r>
              <a:rPr lang="en-US"/>
              <a:t>January 24, 2018</a:t>
            </a:r>
            <a:endParaRPr lang="en-US" dirty="0"/>
          </a:p>
        </p:txBody>
      </p:sp>
      <p:sp>
        <p:nvSpPr>
          <p:cNvPr id="3" name="Footer Placeholder 2"/>
          <p:cNvSpPr>
            <a:spLocks noGrp="1"/>
          </p:cNvSpPr>
          <p:nvPr>
            <p:ph type="ftr" sz="quarter" idx="12"/>
          </p:nvPr>
        </p:nvSpPr>
        <p:spPr/>
        <p:txBody>
          <a:body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586430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rucial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sp>
        <p:nvSpPr>
          <p:cNvPr id="9" name="TextBox 8"/>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6422" y="4807494"/>
            <a:ext cx="3980982" cy="1990491"/>
          </a:xfrm>
          <a:prstGeom prst="rect">
            <a:avLst/>
          </a:prstGeom>
        </p:spPr>
      </p:pic>
      <p:sp>
        <p:nvSpPr>
          <p:cNvPr id="8"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2"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r>
              <a:rPr lang="en-US"/>
              <a:t>January 24, 2018</a:t>
            </a:r>
            <a:endParaRPr lang="en-US" dirty="0"/>
          </a:p>
        </p:txBody>
      </p:sp>
      <p:sp>
        <p:nvSpPr>
          <p:cNvPr id="3" name="Footer Placeholder 2"/>
          <p:cNvSpPr>
            <a:spLocks noGrp="1"/>
          </p:cNvSpPr>
          <p:nvPr>
            <p:ph type="ftr" sz="quarter" idx="13"/>
          </p:nvPr>
        </p:nvSpPr>
        <p:spPr/>
        <p:txBody>
          <a:bodyPr/>
          <a:lstStyle/>
          <a:p>
            <a:r>
              <a:rPr lang="en-US"/>
              <a:t>Micron/Intel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9449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Crucial Closing">
    <p:bg>
      <p:bgPr>
        <a:solidFill>
          <a:srgbClr val="58595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84215" y="1973108"/>
            <a:ext cx="5823570" cy="2911785"/>
          </a:xfrm>
          <a:prstGeom prst="rect">
            <a:avLst/>
          </a:prstGeom>
        </p:spPr>
      </p:pic>
      <p:sp>
        <p:nvSpPr>
          <p:cNvPr id="2" name="Date Placeholder 1"/>
          <p:cNvSpPr>
            <a:spLocks noGrp="1"/>
          </p:cNvSpPr>
          <p:nvPr>
            <p:ph type="dt" sz="half" idx="10"/>
          </p:nvPr>
        </p:nvSpPr>
        <p:spPr/>
        <p:txBody>
          <a:bodyPr/>
          <a:lstStyle/>
          <a:p>
            <a:r>
              <a:rPr lang="en-US"/>
              <a:t>January 24, 2018</a:t>
            </a:r>
            <a:endParaRPr lang="en-US" dirty="0"/>
          </a:p>
        </p:txBody>
      </p:sp>
      <p:sp>
        <p:nvSpPr>
          <p:cNvPr id="4" name="Footer Placeholder 3"/>
          <p:cNvSpPr>
            <a:spLocks noGrp="1"/>
          </p:cNvSpPr>
          <p:nvPr>
            <p:ph type="ftr" sz="quarter" idx="11"/>
          </p:nvPr>
        </p:nvSpPr>
        <p:spPr/>
        <p:txBody>
          <a:body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74639457"/>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allistix Title">
    <p:bg>
      <p:bgPr>
        <a:solidFill>
          <a:srgbClr val="58595B"/>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8" name="TextBox 7"/>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2"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1"/>
          </p:nvPr>
        </p:nvSpPr>
        <p:spPr/>
        <p:txBody>
          <a:bodyPr/>
          <a:lstStyle/>
          <a:p>
            <a:r>
              <a:rPr lang="en-US"/>
              <a:t>January 24, 2018</a:t>
            </a:r>
            <a:endParaRPr lang="en-US" dirty="0"/>
          </a:p>
        </p:txBody>
      </p:sp>
      <p:sp>
        <p:nvSpPr>
          <p:cNvPr id="3" name="Footer Placeholder 2"/>
          <p:cNvSpPr>
            <a:spLocks noGrp="1"/>
          </p:cNvSpPr>
          <p:nvPr>
            <p:ph type="ftr" sz="quarter" idx="12"/>
          </p:nvPr>
        </p:nvSpPr>
        <p:spPr/>
        <p:txBody>
          <a:bodyPr/>
          <a:lstStyle/>
          <a:p>
            <a:r>
              <a:rPr lang="en-US"/>
              <a:t>Micron/Intel Confidential</a:t>
            </a:r>
            <a:endParaRPr lang="en-US" dirty="0"/>
          </a:p>
        </p:txBody>
      </p:sp>
      <p:sp>
        <p:nvSpPr>
          <p:cNvPr id="4" name="Slide Number Placeholder 3"/>
          <p:cNvSpPr>
            <a:spLocks noGrp="1"/>
          </p:cNvSpPr>
          <p:nvPr>
            <p:ph type="sldNum" sz="quarter" idx="13"/>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927051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allistix Title with Image">
    <p:bg>
      <p:bgPr>
        <a:solidFill>
          <a:srgbClr val="58595B"/>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0" y="0"/>
            <a:ext cx="12192000" cy="3429000"/>
          </a:xfrm>
        </p:spPr>
        <p:txBody>
          <a:bodyPr/>
          <a:lstStyle>
            <a:lvl1pPr marL="0" indent="0">
              <a:buNone/>
              <a:defRPr>
                <a:solidFill>
                  <a:schemeClr val="bg1"/>
                </a:solidFill>
              </a:defRPr>
            </a:lvl1pPr>
          </a:lstStyle>
          <a:p>
            <a:r>
              <a:rPr lang="en-US" dirty="0"/>
              <a:t>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1964" y="4883132"/>
            <a:ext cx="4110291" cy="2055146"/>
          </a:xfrm>
          <a:prstGeom prst="rect">
            <a:avLst/>
          </a:prstGeom>
        </p:spPr>
      </p:pic>
      <p:sp>
        <p:nvSpPr>
          <p:cNvPr id="12" name="TextBox 11"/>
          <p:cNvSpPr txBox="1"/>
          <p:nvPr userDrawn="1"/>
        </p:nvSpPr>
        <p:spPr>
          <a:xfrm>
            <a:off x="968329" y="5211156"/>
            <a:ext cx="5801926" cy="1061829"/>
          </a:xfrm>
          <a:prstGeom prst="rect">
            <a:avLst/>
          </a:prstGeom>
          <a:noFill/>
        </p:spPr>
        <p:txBody>
          <a:bodyPr wrap="square" rtlCol="0">
            <a:spAutoFit/>
          </a:bodyPr>
          <a:lstStyle/>
          <a:p>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©2018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Crucial, the Crucial logo,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the </a:t>
            </a:r>
            <a:r>
              <a:rPr lang="en-US" sz="900" b="0" dirty="0" err="1">
                <a:solidFill>
                  <a:schemeClr val="bg1"/>
                </a:solidFill>
                <a:latin typeface="Arial" panose="020B0604020202020204" pitchFamily="34" charset="0"/>
                <a:ea typeface="Verdana" panose="020B0604030504040204" pitchFamily="34" charset="0"/>
                <a:cs typeface="Arial" panose="020B0604020202020204" pitchFamily="34" charset="0"/>
              </a:rPr>
              <a:t>Ballistix</a:t>
            </a:r>
            <a:r>
              <a:rPr lang="en-US" sz="900" b="0" dirty="0">
                <a:solidFill>
                  <a:schemeClr val="bg1"/>
                </a:solidFill>
                <a:latin typeface="Arial" panose="020B0604020202020204" pitchFamily="34" charset="0"/>
                <a:ea typeface="Verdana" panose="020B0604030504040204" pitchFamily="34" charset="0"/>
                <a:cs typeface="Arial" panose="020B0604020202020204" pitchFamily="34" charset="0"/>
              </a:rPr>
              <a:t> logo, The Memory and Storage Experts, and Built to Win are trademarks of Micron Technology, Inc.  All other trademarks are the property of their respective owners.</a:t>
            </a:r>
          </a:p>
        </p:txBody>
      </p:sp>
      <p:sp>
        <p:nvSpPr>
          <p:cNvPr id="9" name="Subtitle 2"/>
          <p:cNvSpPr>
            <a:spLocks noGrp="1"/>
          </p:cNvSpPr>
          <p:nvPr>
            <p:ph type="subTitle" idx="1" hasCustomPrompt="1"/>
          </p:nvPr>
        </p:nvSpPr>
        <p:spPr>
          <a:xfrm>
            <a:off x="968329" y="3528468"/>
            <a:ext cx="10219075" cy="606068"/>
          </a:xfrm>
        </p:spPr>
        <p:txBody>
          <a:bodyPr>
            <a:noAutofit/>
          </a:bodyPr>
          <a:lstStyle>
            <a:lvl1pPr marL="0" indent="0" algn="l">
              <a:buNone/>
              <a:defRPr sz="3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or Speaker</a:t>
            </a:r>
          </a:p>
        </p:txBody>
      </p:sp>
      <p:sp>
        <p:nvSpPr>
          <p:cNvPr id="10" name="Text Placeholder 10"/>
          <p:cNvSpPr>
            <a:spLocks noGrp="1"/>
          </p:cNvSpPr>
          <p:nvPr>
            <p:ph type="body" sz="quarter" idx="10" hasCustomPrompt="1"/>
          </p:nvPr>
        </p:nvSpPr>
        <p:spPr>
          <a:xfrm>
            <a:off x="968329" y="4060882"/>
            <a:ext cx="10219075" cy="588962"/>
          </a:xfrm>
        </p:spPr>
        <p:txBody>
          <a:bodyPr>
            <a:noAutofit/>
          </a:bodyPr>
          <a:lstStyle>
            <a:lvl1pPr marL="0" indent="0">
              <a:buNone/>
              <a:defRPr sz="2400">
                <a:solidFill>
                  <a:schemeClr val="bg1"/>
                </a:solidFill>
              </a:defRPr>
            </a:lvl1pPr>
            <a:lvl2pPr marL="457200" indent="0">
              <a:buNone/>
              <a:defRPr/>
            </a:lvl2pPr>
          </a:lstStyle>
          <a:p>
            <a:pPr lvl="0"/>
            <a:r>
              <a:rPr lang="en-US" dirty="0"/>
              <a:t>Speaker or Date</a:t>
            </a:r>
          </a:p>
        </p:txBody>
      </p:sp>
      <p:sp>
        <p:nvSpPr>
          <p:cNvPr id="13" name="Title 1"/>
          <p:cNvSpPr>
            <a:spLocks noGrp="1"/>
          </p:cNvSpPr>
          <p:nvPr>
            <p:ph type="ctrTitle" hasCustomPrompt="1"/>
          </p:nvPr>
        </p:nvSpPr>
        <p:spPr>
          <a:xfrm>
            <a:off x="968329" y="1996967"/>
            <a:ext cx="10219075" cy="1596974"/>
          </a:xfrm>
        </p:spPr>
        <p:txBody>
          <a:bodyPr anchor="b">
            <a:noAutofit/>
          </a:bodyPr>
          <a:lstStyle>
            <a:lvl1pPr algn="l">
              <a:defRPr sz="6000">
                <a:solidFill>
                  <a:schemeClr val="bg1"/>
                </a:solidFill>
              </a:defRPr>
            </a:lvl1pPr>
          </a:lstStyle>
          <a:p>
            <a:r>
              <a:rPr lang="en-US" dirty="0"/>
              <a:t>Title</a:t>
            </a:r>
          </a:p>
        </p:txBody>
      </p:sp>
      <p:sp>
        <p:nvSpPr>
          <p:cNvPr id="2" name="Date Placeholder 1"/>
          <p:cNvSpPr>
            <a:spLocks noGrp="1"/>
          </p:cNvSpPr>
          <p:nvPr>
            <p:ph type="dt" sz="half" idx="12"/>
          </p:nvPr>
        </p:nvSpPr>
        <p:spPr/>
        <p:txBody>
          <a:bodyPr/>
          <a:lstStyle/>
          <a:p>
            <a:r>
              <a:rPr lang="en-US"/>
              <a:t>January 24, 2018</a:t>
            </a:r>
            <a:endParaRPr lang="en-US" dirty="0"/>
          </a:p>
        </p:txBody>
      </p:sp>
      <p:sp>
        <p:nvSpPr>
          <p:cNvPr id="3" name="Footer Placeholder 2"/>
          <p:cNvSpPr>
            <a:spLocks noGrp="1"/>
          </p:cNvSpPr>
          <p:nvPr>
            <p:ph type="ftr" sz="quarter" idx="13"/>
          </p:nvPr>
        </p:nvSpPr>
        <p:spPr/>
        <p:txBody>
          <a:bodyPr/>
          <a:lstStyle/>
          <a:p>
            <a:r>
              <a:rPr lang="en-US"/>
              <a:t>Micron/Intel Confidential</a:t>
            </a:r>
            <a:endParaRPr lang="en-US" dirty="0"/>
          </a:p>
        </p:txBody>
      </p:sp>
      <p:sp>
        <p:nvSpPr>
          <p:cNvPr id="4" name="Slide Number Placeholder 3"/>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82787770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allistix Closing">
    <p:bg>
      <p:bgPr>
        <a:solidFill>
          <a:srgbClr val="58595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48648" y="1755324"/>
            <a:ext cx="6694704" cy="3347353"/>
          </a:xfrm>
          <a:prstGeom prst="rect">
            <a:avLst/>
          </a:prstGeom>
        </p:spPr>
      </p:pic>
      <p:sp>
        <p:nvSpPr>
          <p:cNvPr id="2" name="Date Placeholder 1"/>
          <p:cNvSpPr>
            <a:spLocks noGrp="1"/>
          </p:cNvSpPr>
          <p:nvPr>
            <p:ph type="dt" sz="half" idx="10"/>
          </p:nvPr>
        </p:nvSpPr>
        <p:spPr/>
        <p:txBody>
          <a:bodyPr/>
          <a:lstStyle/>
          <a:p>
            <a:r>
              <a:rPr lang="en-US"/>
              <a:t>January 24, 2018</a:t>
            </a:r>
            <a:endParaRPr lang="en-US" dirty="0"/>
          </a:p>
        </p:txBody>
      </p:sp>
      <p:sp>
        <p:nvSpPr>
          <p:cNvPr id="3" name="Footer Placeholder 2"/>
          <p:cNvSpPr>
            <a:spLocks noGrp="1"/>
          </p:cNvSpPr>
          <p:nvPr>
            <p:ph type="ftr" sz="quarter" idx="11"/>
          </p:nvPr>
        </p:nvSpPr>
        <p:spPr/>
        <p:txBody>
          <a:bodyPr/>
          <a:lstStyle/>
          <a:p>
            <a:r>
              <a:rPr lang="en-US"/>
              <a:t>Micron/Intel Confidential</a:t>
            </a:r>
            <a:endParaRPr lang="en-US" dirty="0"/>
          </a:p>
        </p:txBody>
      </p:sp>
      <p:sp>
        <p:nvSpPr>
          <p:cNvPr id="5" name="Slide Number Placeholder 4"/>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770974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January 24, 2018</a:t>
            </a:r>
          </a:p>
        </p:txBody>
      </p:sp>
      <p:sp>
        <p:nvSpPr>
          <p:cNvPr id="5" name="Footer Placeholder 4"/>
          <p:cNvSpPr>
            <a:spLocks noGrp="1"/>
          </p:cNvSpPr>
          <p:nvPr>
            <p:ph type="ftr" sz="quarter" idx="11"/>
          </p:nvPr>
        </p:nvSpPr>
        <p:spPr/>
        <p:txBody>
          <a:bodyPr/>
          <a:lstStyle/>
          <a:p>
            <a:r>
              <a:rPr lang="en-US"/>
              <a:t>Micron/Intel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1051560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477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r>
              <a:rPr lang="en-US"/>
              <a:t>January 24, 2018</a:t>
            </a:r>
          </a:p>
        </p:txBody>
      </p:sp>
      <p:sp>
        <p:nvSpPr>
          <p:cNvPr id="5" name="Footer Placeholder 4"/>
          <p:cNvSpPr>
            <a:spLocks noGrp="1"/>
          </p:cNvSpPr>
          <p:nvPr>
            <p:ph type="ftr" sz="quarter" idx="11"/>
          </p:nvPr>
        </p:nvSpPr>
        <p:spPr/>
        <p:txBody>
          <a:bodyPr/>
          <a:lstStyle/>
          <a:p>
            <a:r>
              <a:rPr lang="en-US"/>
              <a:t>Micron/Intel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7" name="Text Placeholder 8"/>
          <p:cNvSpPr>
            <a:spLocks noGrp="1"/>
          </p:cNvSpPr>
          <p:nvPr>
            <p:ph type="body" sz="quarter" idx="13"/>
          </p:nvPr>
        </p:nvSpPr>
        <p:spPr>
          <a:xfrm>
            <a:off x="838200" y="850504"/>
            <a:ext cx="10515600" cy="361950"/>
          </a:xfrm>
          <a:noFill/>
        </p:spPr>
        <p:txBody>
          <a:bodyPr anchor="ctr">
            <a:noAutofit/>
          </a:bodyPr>
          <a:lstStyle>
            <a:lvl1pPr marL="0" indent="0" algn="l">
              <a:buNone/>
              <a:defRPr sz="2000">
                <a:solidFill>
                  <a:srgbClr val="58595B"/>
                </a:solidFill>
              </a:defRPr>
            </a:lvl1pPr>
          </a:lstStyle>
          <a:p>
            <a:pPr lvl="0"/>
            <a:r>
              <a:rPr lang="en-US"/>
              <a:t>Edit Master text styles</a:t>
            </a:r>
          </a:p>
        </p:txBody>
      </p:sp>
      <p:sp>
        <p:nvSpPr>
          <p:cNvPr id="9" name="Content Placeholder 2"/>
          <p:cNvSpPr>
            <a:spLocks noGrp="1"/>
          </p:cNvSpPr>
          <p:nvPr>
            <p:ph sz="half" idx="1"/>
          </p:nvPr>
        </p:nvSpPr>
        <p:spPr>
          <a:xfrm>
            <a:off x="838200" y="1628775"/>
            <a:ext cx="10515600" cy="45481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560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ransition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0320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4410" y="6470556"/>
            <a:ext cx="914400" cy="248898"/>
          </a:xfrm>
          <a:prstGeom prst="rect">
            <a:avLst/>
          </a:prstGeom>
        </p:spPr>
      </p:pic>
      <p:sp>
        <p:nvSpPr>
          <p:cNvPr id="4" name="Date Placeholder 3"/>
          <p:cNvSpPr>
            <a:spLocks noGrp="1"/>
          </p:cNvSpPr>
          <p:nvPr>
            <p:ph type="dt" sz="half" idx="10"/>
          </p:nvPr>
        </p:nvSpPr>
        <p:spPr/>
        <p:txBody>
          <a:bodyPr/>
          <a:lstStyle>
            <a:lvl1pPr>
              <a:defRPr>
                <a:solidFill>
                  <a:schemeClr val="bg1"/>
                </a:solidFill>
              </a:defRPr>
            </a:lvl1pPr>
          </a:lstStyle>
          <a:p>
            <a:r>
              <a:rPr lang="en-US"/>
              <a:t>January 24, 2018</a:t>
            </a:r>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Micron/Intel Confidential</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540513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Autofit/>
          </a:bodyPr>
          <a:lstStyle>
            <a:lvl1pPr>
              <a:defRPr sz="6000">
                <a:solidFill>
                  <a:srgbClr val="0077C8"/>
                </a:solidFill>
              </a:defRPr>
            </a:lvl1pPr>
          </a:lstStyle>
          <a:p>
            <a:r>
              <a:rPr lang="en-US"/>
              <a:t>Click to edit Master title style</a:t>
            </a:r>
            <a:endParaRPr lang="en-US" dirty="0"/>
          </a:p>
        </p:txBody>
      </p:sp>
      <p:sp>
        <p:nvSpPr>
          <p:cNvPr id="4" name="Text Placeholder 2"/>
          <p:cNvSpPr>
            <a:spLocks noGrp="1"/>
          </p:cNvSpPr>
          <p:nvPr>
            <p:ph type="body" idx="1"/>
          </p:nvPr>
        </p:nvSpPr>
        <p:spPr>
          <a:xfrm>
            <a:off x="831850" y="4503202"/>
            <a:ext cx="105156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 name="Date Placeholder 2"/>
          <p:cNvSpPr>
            <a:spLocks noGrp="1"/>
          </p:cNvSpPr>
          <p:nvPr>
            <p:ph type="dt" sz="half" idx="10"/>
          </p:nvPr>
        </p:nvSpPr>
        <p:spPr/>
        <p:txBody>
          <a:bodyPr/>
          <a:lstStyle/>
          <a:p>
            <a:r>
              <a:rPr lang="en-US"/>
              <a:t>January 24, 2018</a:t>
            </a:r>
            <a:endParaRPr lang="en-US" dirty="0"/>
          </a:p>
        </p:txBody>
      </p:sp>
      <p:sp>
        <p:nvSpPr>
          <p:cNvPr id="5" name="Footer Placeholder 4"/>
          <p:cNvSpPr>
            <a:spLocks noGrp="1"/>
          </p:cNvSpPr>
          <p:nvPr>
            <p:ph type="ftr" sz="quarter" idx="11"/>
          </p:nvPr>
        </p:nvSpPr>
        <p:spPr/>
        <p:txBody>
          <a:bodyPr/>
          <a:lstStyle/>
          <a:p>
            <a:r>
              <a:rPr lang="en-US"/>
              <a:t>Micron/Intel Confidential</a:t>
            </a:r>
            <a:endParaRPr lang="en-US" dirty="0"/>
          </a:p>
        </p:txBody>
      </p:sp>
      <p:sp>
        <p:nvSpPr>
          <p:cNvPr id="6" name="Slide Number Placeholder 5"/>
          <p:cNvSpPr>
            <a:spLocks noGrp="1"/>
          </p:cNvSpPr>
          <p:nvPr>
            <p:ph type="sldNum" sz="quarter" idx="12"/>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4032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Vertical Image with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62701" y="276224"/>
            <a:ext cx="5553074" cy="3071813"/>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5" name="Picture Placeholder 4"/>
          <p:cNvSpPr>
            <a:spLocks noGrp="1"/>
          </p:cNvSpPr>
          <p:nvPr>
            <p:ph type="pic" sz="quarter" idx="10" hasCustomPrompt="1"/>
          </p:nvPr>
        </p:nvSpPr>
        <p:spPr>
          <a:xfrm>
            <a:off x="-1" y="0"/>
            <a:ext cx="6096001" cy="6858000"/>
          </a:xfrm>
        </p:spPr>
        <p:txBody>
          <a:bodyPr/>
          <a:lstStyle>
            <a:lvl1pPr marL="0" indent="0">
              <a:buNone/>
              <a:defRPr>
                <a:solidFill>
                  <a:schemeClr val="bg1"/>
                </a:solidFill>
              </a:defRPr>
            </a:lvl1pPr>
          </a:lstStyle>
          <a:p>
            <a:r>
              <a:rPr lang="en-US" dirty="0"/>
              <a:t>Image</a:t>
            </a:r>
          </a:p>
        </p:txBody>
      </p:sp>
      <p:sp>
        <p:nvSpPr>
          <p:cNvPr id="8" name="Text Placeholder 4"/>
          <p:cNvSpPr>
            <a:spLocks noGrp="1"/>
          </p:cNvSpPr>
          <p:nvPr>
            <p:ph type="body" sz="quarter" idx="11"/>
          </p:nvPr>
        </p:nvSpPr>
        <p:spPr>
          <a:xfrm>
            <a:off x="6362701" y="3429000"/>
            <a:ext cx="5553073" cy="2940269"/>
          </a:xfrm>
        </p:spPr>
        <p:txBody>
          <a:bodyPr/>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2"/>
          </p:nvPr>
        </p:nvSpPr>
        <p:spPr>
          <a:xfrm>
            <a:off x="6363543" y="6412007"/>
            <a:ext cx="1710155" cy="365125"/>
          </a:xfrm>
        </p:spPr>
        <p:txBody>
          <a:bodyPr/>
          <a:lstStyle>
            <a:lvl1pPr algn="l">
              <a:defRPr/>
            </a:lvl1pPr>
          </a:lstStyle>
          <a:p>
            <a:r>
              <a:rPr lang="en-US"/>
              <a:t>January 24, 2018</a:t>
            </a:r>
            <a:endParaRPr lang="en-US" dirty="0"/>
          </a:p>
        </p:txBody>
      </p:sp>
      <p:sp>
        <p:nvSpPr>
          <p:cNvPr id="4" name="Footer Placeholder 3"/>
          <p:cNvSpPr>
            <a:spLocks noGrp="1"/>
          </p:cNvSpPr>
          <p:nvPr>
            <p:ph type="ftr" sz="quarter" idx="13"/>
          </p:nvPr>
        </p:nvSpPr>
        <p:spPr/>
        <p:txBody>
          <a:bodyPr/>
          <a:lstStyle/>
          <a:p>
            <a:r>
              <a:rPr lang="en-US"/>
              <a:t>Micron/Intel Confidential</a:t>
            </a:r>
            <a:endParaRPr lang="en-US" dirty="0"/>
          </a:p>
        </p:txBody>
      </p:sp>
      <p:sp>
        <p:nvSpPr>
          <p:cNvPr id="6" name="Slide Number Placeholder 5"/>
          <p:cNvSpPr>
            <a:spLocks noGrp="1"/>
          </p:cNvSpPr>
          <p:nvPr>
            <p:ph type="sldNum" sz="quarter" idx="14"/>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131410602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Image with Whit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4"/>
          <p:cNvSpPr>
            <a:spLocks noGrp="1"/>
          </p:cNvSpPr>
          <p:nvPr>
            <p:ph type="pic" sz="quarter" idx="10" hasCustomPrompt="1"/>
          </p:nvPr>
        </p:nvSpPr>
        <p:spPr>
          <a:xfrm>
            <a:off x="0" y="0"/>
            <a:ext cx="4145280" cy="6858000"/>
          </a:xfrm>
        </p:spPr>
        <p:txBody>
          <a:bodyPr/>
          <a:lstStyle>
            <a:lvl1pPr marL="0" indent="0">
              <a:buNone/>
              <a:defRPr>
                <a:solidFill>
                  <a:schemeClr val="bg1"/>
                </a:solidFill>
              </a:defRPr>
            </a:lvl1pPr>
          </a:lstStyle>
          <a:p>
            <a:r>
              <a:rPr lang="en-US" dirty="0"/>
              <a:t>Image</a:t>
            </a:r>
          </a:p>
        </p:txBody>
      </p:sp>
      <p:sp>
        <p:nvSpPr>
          <p:cNvPr id="4" name="Date Placeholder 3"/>
          <p:cNvSpPr>
            <a:spLocks noGrp="1"/>
          </p:cNvSpPr>
          <p:nvPr>
            <p:ph type="dt" sz="half" idx="13"/>
          </p:nvPr>
        </p:nvSpPr>
        <p:spPr>
          <a:xfrm>
            <a:off x="4427734" y="6412007"/>
            <a:ext cx="1710155" cy="365125"/>
          </a:xfrm>
        </p:spPr>
        <p:txBody>
          <a:bodyPr/>
          <a:lstStyle>
            <a:lvl1pPr algn="l">
              <a:defRPr/>
            </a:lvl1pPr>
          </a:lstStyle>
          <a:p>
            <a:r>
              <a:rPr lang="en-US"/>
              <a:t>January 24, 2018</a:t>
            </a:r>
            <a:endParaRPr lang="en-US" dirty="0"/>
          </a:p>
        </p:txBody>
      </p:sp>
      <p:sp>
        <p:nvSpPr>
          <p:cNvPr id="5" name="Footer Placeholder 4"/>
          <p:cNvSpPr>
            <a:spLocks noGrp="1"/>
          </p:cNvSpPr>
          <p:nvPr>
            <p:ph type="ftr" sz="quarter" idx="14"/>
          </p:nvPr>
        </p:nvSpPr>
        <p:spPr/>
        <p:txBody>
          <a:bodyPr/>
          <a:lstStyle/>
          <a:p>
            <a:r>
              <a:rPr lang="en-US"/>
              <a:t>Micron/Intel Confidential</a:t>
            </a:r>
            <a:endParaRPr lang="en-US" dirty="0"/>
          </a:p>
        </p:txBody>
      </p:sp>
      <p:sp>
        <p:nvSpPr>
          <p:cNvPr id="9" name="Slide Number Placeholder 8"/>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338855470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Gray with Conten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4059936" cy="68580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35365" y="378371"/>
            <a:ext cx="7480409" cy="2694901"/>
          </a:xfrm>
        </p:spPr>
        <p:txBody>
          <a:bodyPr anchor="b">
            <a:noAutofit/>
          </a:bodyPr>
          <a:lstStyle>
            <a:lvl1pPr>
              <a:lnSpc>
                <a:spcPct val="70000"/>
              </a:lnSpc>
              <a:defRPr sz="6000">
                <a:solidFill>
                  <a:srgbClr val="0077C8"/>
                </a:solidFill>
              </a:defRPr>
            </a:lvl1pPr>
          </a:lstStyle>
          <a:p>
            <a:r>
              <a:rPr lang="en-US"/>
              <a:t>Click to edit Master title style</a:t>
            </a:r>
            <a:endParaRPr lang="en-US" dirty="0"/>
          </a:p>
        </p:txBody>
      </p:sp>
      <p:sp>
        <p:nvSpPr>
          <p:cNvPr id="7" name="Text Placeholder 4"/>
          <p:cNvSpPr>
            <a:spLocks noGrp="1"/>
          </p:cNvSpPr>
          <p:nvPr>
            <p:ph type="body" sz="quarter" idx="12"/>
          </p:nvPr>
        </p:nvSpPr>
        <p:spPr>
          <a:xfrm>
            <a:off x="4435365" y="3142593"/>
            <a:ext cx="7480409" cy="3258206"/>
          </a:xfrm>
        </p:spPr>
        <p:txBody>
          <a:bodyPr anchor="t"/>
          <a:lstStyle>
            <a:lvl1pPr>
              <a:buClr>
                <a:srgbClr val="0077C8"/>
              </a:buClr>
              <a:defRPr>
                <a:solidFill>
                  <a:srgbClr val="58595B"/>
                </a:solidFill>
              </a:defRPr>
            </a:lvl1pPr>
            <a:lvl2pPr>
              <a:buClr>
                <a:srgbClr val="0077C8"/>
              </a:buClr>
              <a:defRPr>
                <a:solidFill>
                  <a:srgbClr val="58595B"/>
                </a:solidFill>
              </a:defRPr>
            </a:lvl2pPr>
            <a:lvl3pPr>
              <a:buClr>
                <a:srgbClr val="0077C8"/>
              </a:buClr>
              <a:defRPr>
                <a:solidFill>
                  <a:srgbClr val="58595B"/>
                </a:solidFill>
              </a:defRPr>
            </a:lvl3pPr>
            <a:lvl4pPr>
              <a:buClr>
                <a:srgbClr val="0077C8"/>
              </a:buClr>
              <a:defRPr>
                <a:solidFill>
                  <a:srgbClr val="58595B"/>
                </a:solidFill>
              </a:defRPr>
            </a:lvl4pPr>
            <a:lvl5pPr>
              <a:buClr>
                <a:srgbClr val="0077C8"/>
              </a:buClr>
              <a:defRPr>
                <a:solidFill>
                  <a:srgbClr val="58595B"/>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3"/>
          </p:nvPr>
        </p:nvSpPr>
        <p:spPr>
          <a:xfrm>
            <a:off x="4427733" y="6412007"/>
            <a:ext cx="1710155" cy="365125"/>
          </a:xfrm>
        </p:spPr>
        <p:txBody>
          <a:bodyPr/>
          <a:lstStyle>
            <a:lvl1pPr algn="l">
              <a:defRPr/>
            </a:lvl1pPr>
          </a:lstStyle>
          <a:p>
            <a:r>
              <a:rPr lang="en-US"/>
              <a:t>January 24, 2018</a:t>
            </a:r>
            <a:endParaRPr lang="en-US" dirty="0"/>
          </a:p>
        </p:txBody>
      </p:sp>
      <p:sp>
        <p:nvSpPr>
          <p:cNvPr id="5" name="Footer Placeholder 4"/>
          <p:cNvSpPr>
            <a:spLocks noGrp="1"/>
          </p:cNvSpPr>
          <p:nvPr>
            <p:ph type="ftr" sz="quarter" idx="14"/>
          </p:nvPr>
        </p:nvSpPr>
        <p:spPr/>
        <p:txBody>
          <a:bodyPr/>
          <a:lstStyle/>
          <a:p>
            <a:r>
              <a:rPr lang="en-US"/>
              <a:t>Micron/Intel Confidential</a:t>
            </a:r>
            <a:endParaRPr lang="en-US" dirty="0"/>
          </a:p>
        </p:txBody>
      </p:sp>
      <p:sp>
        <p:nvSpPr>
          <p:cNvPr id="8" name="Slide Number Placeholder 7"/>
          <p:cNvSpPr>
            <a:spLocks noGrp="1"/>
          </p:cNvSpPr>
          <p:nvPr>
            <p:ph type="sldNum" sz="quarter" idx="15"/>
          </p:nvPr>
        </p:nvSpPr>
        <p:spPr/>
        <p:txBody>
          <a:bodyPr/>
          <a:lstStyle/>
          <a:p>
            <a:fld id="{B7E7695C-FCF1-4AA0-9B93-7941FED13DC4}" type="slidenum">
              <a:rPr lang="en-US" smtClean="0"/>
              <a:pPr/>
              <a:t>‹#›</a:t>
            </a:fld>
            <a:endParaRPr lang="en-US" dirty="0"/>
          </a:p>
        </p:txBody>
      </p:sp>
    </p:spTree>
    <p:extLst>
      <p:ext uri="{BB962C8B-B14F-4D97-AF65-F5344CB8AC3E}">
        <p14:creationId xmlns:p14="http://schemas.microsoft.com/office/powerpoint/2010/main" val="203232563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r>
              <a:rPr lang="en-US"/>
              <a:t>January 24, 2018</a:t>
            </a:r>
            <a:endParaRPr lang="en-US" dirty="0"/>
          </a:p>
        </p:txBody>
      </p:sp>
      <p:sp>
        <p:nvSpPr>
          <p:cNvPr id="5"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a:t>Micron/Intel Confidential</a:t>
            </a:r>
            <a:endParaRPr lang="en-US" dirty="0"/>
          </a:p>
        </p:txBody>
      </p:sp>
      <p:sp>
        <p:nvSpPr>
          <p:cNvPr id="6"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260006165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73" r:id="rId4"/>
    <p:sldLayoutId id="2147483651" r:id="rId5"/>
    <p:sldLayoutId id="2147483661" r:id="rId6"/>
    <p:sldLayoutId id="2147483662" r:id="rId7"/>
    <p:sldLayoutId id="2147483701" r:id="rId8"/>
    <p:sldLayoutId id="2147483698" r:id="rId9"/>
    <p:sldLayoutId id="2147483692" r:id="rId10"/>
    <p:sldLayoutId id="2147483693" r:id="rId11"/>
    <p:sldLayoutId id="2147483695" r:id="rId12"/>
    <p:sldLayoutId id="2147483696" r:id="rId13"/>
    <p:sldLayoutId id="2147483672" r:id="rId14"/>
    <p:sldLayoutId id="2147483652" r:id="rId15"/>
    <p:sldLayoutId id="2147483668" r:id="rId16"/>
    <p:sldLayoutId id="2147483671" r:id="rId17"/>
    <p:sldLayoutId id="2147483654" r:id="rId18"/>
    <p:sldLayoutId id="2147483675" r:id="rId19"/>
    <p:sldLayoutId id="2147483655" r:id="rId20"/>
    <p:sldLayoutId id="2147483674" r:id="rId21"/>
    <p:sldLayoutId id="2147483700" r:id="rId22"/>
    <p:sldLayoutId id="2147483702" r:id="rId23"/>
  </p:sldLayoutIdLst>
  <p:hf hdr="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878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5244858" y="6412007"/>
            <a:ext cx="1710155"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r>
              <a:rPr lang="en-US"/>
              <a:t>January 24, 2018</a:t>
            </a:r>
            <a:endParaRPr lang="en-US" dirty="0"/>
          </a:p>
        </p:txBody>
      </p:sp>
      <p:sp>
        <p:nvSpPr>
          <p:cNvPr id="13" name="Footer Placeholder 4"/>
          <p:cNvSpPr>
            <a:spLocks noGrp="1"/>
          </p:cNvSpPr>
          <p:nvPr>
            <p:ph type="ftr" sz="quarter" idx="3"/>
          </p:nvPr>
        </p:nvSpPr>
        <p:spPr>
          <a:xfrm>
            <a:off x="838199" y="6412006"/>
            <a:ext cx="1387415"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r>
              <a:rPr lang="en-US"/>
              <a:t>Micron/Intel Confidential</a:t>
            </a:r>
            <a:endParaRPr lang="en-US" dirty="0"/>
          </a:p>
        </p:txBody>
      </p:sp>
      <p:sp>
        <p:nvSpPr>
          <p:cNvPr id="14" name="Slide Number Placeholder 5"/>
          <p:cNvSpPr>
            <a:spLocks noGrp="1"/>
          </p:cNvSpPr>
          <p:nvPr>
            <p:ph type="sldNum" sz="quarter" idx="4"/>
          </p:nvPr>
        </p:nvSpPr>
        <p:spPr>
          <a:xfrm>
            <a:off x="1" y="6412007"/>
            <a:ext cx="838198" cy="365125"/>
          </a:xfrm>
          <a:prstGeom prst="rect">
            <a:avLst/>
          </a:prstGeom>
        </p:spPr>
        <p:txBody>
          <a:bodyPr vert="horz" lIns="91440" tIns="45720" rIns="91440" bIns="45720" rtlCol="0" anchor="ctr"/>
          <a:lstStyle>
            <a:lvl1pPr algn="ctr">
              <a:defRPr sz="1100" b="1">
                <a:solidFill>
                  <a:srgbClr val="58595B"/>
                </a:solidFill>
                <a:latin typeface="Arial" panose="020B0604020202020204" pitchFamily="34" charset="0"/>
                <a:cs typeface="Arial" panose="020B0604020202020204" pitchFamily="34" charset="0"/>
              </a:defRPr>
            </a:lvl1pPr>
          </a:lstStyle>
          <a:p>
            <a:fld id="{B7E7695C-FCF1-4AA0-9B93-7941FED13DC4}" type="slidenum">
              <a:rPr lang="en-US" smtClean="0"/>
              <a:pPr/>
              <a:t>‹#›</a:t>
            </a:fld>
            <a:endParaRPr lang="en-US" dirty="0"/>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904472" y="6470076"/>
            <a:ext cx="914400" cy="248898"/>
          </a:xfrm>
          <a:prstGeom prst="rect">
            <a:avLst/>
          </a:prstGeom>
        </p:spPr>
      </p:pic>
    </p:spTree>
    <p:extLst>
      <p:ext uri="{BB962C8B-B14F-4D97-AF65-F5344CB8AC3E}">
        <p14:creationId xmlns:p14="http://schemas.microsoft.com/office/powerpoint/2010/main" val="1269711580"/>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87" r:id="rId3"/>
    <p:sldLayoutId id="2147483681" r:id="rId4"/>
    <p:sldLayoutId id="2147483683" r:id="rId5"/>
    <p:sldLayoutId id="2147483688" r:id="rId6"/>
  </p:sldLayoutIdLst>
  <p:hf hdr="0"/>
  <p:txStyles>
    <p:titleStyle>
      <a:lvl1pPr algn="l" defTabSz="914400" rtl="0" eaLnBrk="1" latinLnBrk="0" hangingPunct="1">
        <a:lnSpc>
          <a:spcPct val="90000"/>
        </a:lnSpc>
        <a:spcBef>
          <a:spcPct val="0"/>
        </a:spcBef>
        <a:buNone/>
        <a:defRPr sz="3200" b="1" kern="1200" spc="-150">
          <a:solidFill>
            <a:srgbClr val="58595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2860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2860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2860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2860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tiff"/><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intelweb.micron.com/sites/sxp/10s/SXP%20Cell%20Sync%20Meeting/Intel%20TEM%20Folder/PFA-396%20s1,2,3,4,7,9,10%20EDX%20summary.pptx" TargetMode="External"/><Relationship Id="rId1" Type="http://schemas.openxmlformats.org/officeDocument/2006/relationships/slideLayout" Target="../slideLayouts/slideLayout23.xml"/><Relationship Id="rId6" Type="http://schemas.openxmlformats.org/officeDocument/2006/relationships/slide" Target="slide2.xml"/><Relationship Id="rId5" Type="http://schemas.openxmlformats.org/officeDocument/2006/relationships/image" Target="../media/image27.emf"/><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a:t>Dan Gealy, Enrico Varesi</a:t>
            </a:r>
          </a:p>
        </p:txBody>
      </p:sp>
      <p:sp>
        <p:nvSpPr>
          <p:cNvPr id="3" name="Text Placeholder 2"/>
          <p:cNvSpPr>
            <a:spLocks noGrp="1"/>
          </p:cNvSpPr>
          <p:nvPr>
            <p:ph type="body" sz="quarter" idx="10"/>
          </p:nvPr>
        </p:nvSpPr>
        <p:spPr/>
        <p:txBody>
          <a:bodyPr/>
          <a:lstStyle/>
          <a:p>
            <a:r>
              <a:rPr lang="en-US" dirty="0"/>
              <a:t>1 24 2018</a:t>
            </a:r>
          </a:p>
        </p:txBody>
      </p:sp>
      <p:sp>
        <p:nvSpPr>
          <p:cNvPr id="4" name="Title 3"/>
          <p:cNvSpPr>
            <a:spLocks noGrp="1"/>
          </p:cNvSpPr>
          <p:nvPr>
            <p:ph type="ctrTitle"/>
          </p:nvPr>
        </p:nvSpPr>
        <p:spPr/>
        <p:txBody>
          <a:bodyPr/>
          <a:lstStyle/>
          <a:p>
            <a:r>
              <a:rPr lang="en-US" dirty="0"/>
              <a:t>SD Characterization Update</a:t>
            </a:r>
          </a:p>
        </p:txBody>
      </p:sp>
      <p:sp>
        <p:nvSpPr>
          <p:cNvPr id="5" name="Footer Placeholder 4"/>
          <p:cNvSpPr>
            <a:spLocks noGrp="1"/>
          </p:cNvSpPr>
          <p:nvPr>
            <p:ph type="ftr" sz="quarter" idx="12"/>
          </p:nvPr>
        </p:nvSpPr>
        <p:spPr/>
        <p:txBody>
          <a:bodyPr/>
          <a:lstStyle/>
          <a:p>
            <a:r>
              <a:rPr lang="en-US"/>
              <a:t>Micron/Intel Confidential</a:t>
            </a:r>
            <a:endParaRPr lang="en-US" dirty="0"/>
          </a:p>
        </p:txBody>
      </p:sp>
      <p:sp>
        <p:nvSpPr>
          <p:cNvPr id="6" name="Slide Number Placeholder 5"/>
          <p:cNvSpPr>
            <a:spLocks noGrp="1"/>
          </p:cNvSpPr>
          <p:nvPr>
            <p:ph type="sldNum" sz="quarter" idx="13"/>
          </p:nvPr>
        </p:nvSpPr>
        <p:spPr/>
        <p:txBody>
          <a:bodyPr/>
          <a:lstStyle/>
          <a:p>
            <a:fld id="{B7E7695C-FCF1-4AA0-9B93-7941FED13DC4}" type="slidenum">
              <a:rPr lang="en-US" smtClean="0"/>
              <a:pPr/>
              <a:t>1</a:t>
            </a:fld>
            <a:endParaRPr lang="en-US" dirty="0"/>
          </a:p>
        </p:txBody>
      </p:sp>
      <p:sp>
        <p:nvSpPr>
          <p:cNvPr id="7" name="Date Placeholder 6">
            <a:extLst>
              <a:ext uri="{FF2B5EF4-FFF2-40B4-BE49-F238E27FC236}">
                <a16:creationId xmlns:a16="http://schemas.microsoft.com/office/drawing/2014/main" id="{E25B8546-A42F-48FF-8547-ECC1549FDDDC}"/>
              </a:ext>
            </a:extLst>
          </p:cNvPr>
          <p:cNvSpPr>
            <a:spLocks noGrp="1"/>
          </p:cNvSpPr>
          <p:nvPr>
            <p:ph type="dt" sz="half" idx="11"/>
          </p:nvPr>
        </p:nvSpPr>
        <p:spPr/>
        <p:txBody>
          <a:bodyPr/>
          <a:lstStyle/>
          <a:p>
            <a:r>
              <a:rPr lang="en-US"/>
              <a:t>January 24, 2018</a:t>
            </a:r>
            <a:endParaRPr lang="en-US" dirty="0"/>
          </a:p>
        </p:txBody>
      </p:sp>
    </p:spTree>
    <p:extLst>
      <p:ext uri="{BB962C8B-B14F-4D97-AF65-F5344CB8AC3E}">
        <p14:creationId xmlns:p14="http://schemas.microsoft.com/office/powerpoint/2010/main" val="1770666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 work in progress</a:t>
            </a:r>
          </a:p>
        </p:txBody>
      </p:sp>
      <p:sp>
        <p:nvSpPr>
          <p:cNvPr id="3" name="Footer Placeholder 2"/>
          <p:cNvSpPr>
            <a:spLocks noGrp="1"/>
          </p:cNvSpPr>
          <p:nvPr>
            <p:ph type="ftr" sz="quarter" idx="11"/>
          </p:nvPr>
        </p:nvSpPr>
        <p:spPr/>
        <p:txBody>
          <a:bodyPr/>
          <a:lstStyle/>
          <a:p>
            <a:r>
              <a:rPr lang="en-US"/>
              <a:t>Micron/Intel Confidential</a:t>
            </a:r>
          </a:p>
        </p:txBody>
      </p:sp>
      <p:sp>
        <p:nvSpPr>
          <p:cNvPr id="4" name="Slide Number Placeholder 3"/>
          <p:cNvSpPr>
            <a:spLocks noGrp="1"/>
          </p:cNvSpPr>
          <p:nvPr>
            <p:ph type="sldNum" sz="quarter" idx="12"/>
          </p:nvPr>
        </p:nvSpPr>
        <p:spPr/>
        <p:txBody>
          <a:bodyPr/>
          <a:lstStyle/>
          <a:p>
            <a:fld id="{B7E7695C-FCF1-4AA0-9B93-7941FED13DC4}" type="slidenum">
              <a:rPr lang="en-US" smtClean="0"/>
              <a:t>2</a:t>
            </a:fld>
            <a:endParaRPr lang="en-US"/>
          </a:p>
        </p:txBody>
      </p:sp>
      <p:sp>
        <p:nvSpPr>
          <p:cNvPr id="6" name="Content Placeholder 5"/>
          <p:cNvSpPr>
            <a:spLocks noGrp="1"/>
          </p:cNvSpPr>
          <p:nvPr>
            <p:ph sz="half" idx="1"/>
          </p:nvPr>
        </p:nvSpPr>
        <p:spPr/>
        <p:txBody>
          <a:bodyPr/>
          <a:lstStyle/>
          <a:p>
            <a:r>
              <a:rPr lang="en-US" dirty="0"/>
              <a:t>PFA 1357 in progress – SD1 split</a:t>
            </a:r>
          </a:p>
          <a:p>
            <a:pPr lvl="1"/>
            <a:r>
              <a:rPr lang="en-US" dirty="0"/>
              <a:t>Some segregation observed</a:t>
            </a:r>
          </a:p>
          <a:p>
            <a:pPr lvl="2"/>
            <a:r>
              <a:rPr lang="en-US" dirty="0"/>
              <a:t>Primarily As motion</a:t>
            </a:r>
          </a:p>
          <a:p>
            <a:pPr lvl="2"/>
            <a:r>
              <a:rPr lang="en-US" dirty="0"/>
              <a:t>No grounding</a:t>
            </a:r>
          </a:p>
          <a:p>
            <a:pPr lvl="2"/>
            <a:r>
              <a:rPr lang="en-US" dirty="0"/>
              <a:t>Thickness changes not prominent</a:t>
            </a:r>
          </a:p>
          <a:p>
            <a:pPr lvl="2"/>
            <a:r>
              <a:rPr lang="en-US" dirty="0"/>
              <a:t>Not all data is in</a:t>
            </a:r>
          </a:p>
          <a:p>
            <a:pPr lvl="1"/>
            <a:r>
              <a:rPr lang="en-US" dirty="0"/>
              <a:t>Not consistent with initial work on SD1</a:t>
            </a:r>
          </a:p>
          <a:p>
            <a:r>
              <a:rPr lang="en-US" dirty="0"/>
              <a:t>PFM work at the PFM/AFM</a:t>
            </a:r>
          </a:p>
          <a:p>
            <a:pPr lvl="1"/>
            <a:r>
              <a:rPr lang="en-US" dirty="0"/>
              <a:t>No data yet</a:t>
            </a:r>
          </a:p>
          <a:p>
            <a:r>
              <a:rPr lang="en-US" dirty="0"/>
              <a:t>Raman from probed arrays</a:t>
            </a:r>
          </a:p>
          <a:p>
            <a:pPr lvl="1"/>
            <a:endParaRPr lang="en-US" dirty="0"/>
          </a:p>
        </p:txBody>
      </p:sp>
      <p:sp>
        <p:nvSpPr>
          <p:cNvPr id="7" name="Date Placeholder 6">
            <a:extLst>
              <a:ext uri="{FF2B5EF4-FFF2-40B4-BE49-F238E27FC236}">
                <a16:creationId xmlns:a16="http://schemas.microsoft.com/office/drawing/2014/main" id="{B21C69FF-FE66-4D50-A0AB-D1D05A499F28}"/>
              </a:ext>
            </a:extLst>
          </p:cNvPr>
          <p:cNvSpPr>
            <a:spLocks noGrp="1"/>
          </p:cNvSpPr>
          <p:nvPr>
            <p:ph type="dt" sz="half" idx="10"/>
          </p:nvPr>
        </p:nvSpPr>
        <p:spPr/>
        <p:txBody>
          <a:bodyPr/>
          <a:lstStyle/>
          <a:p>
            <a:r>
              <a:rPr lang="en-US"/>
              <a:t>January 24, 2018</a:t>
            </a:r>
          </a:p>
        </p:txBody>
      </p:sp>
    </p:spTree>
    <p:extLst>
      <p:ext uri="{BB962C8B-B14F-4D97-AF65-F5344CB8AC3E}">
        <p14:creationId xmlns:p14="http://schemas.microsoft.com/office/powerpoint/2010/main" val="2419285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13437" y="3782493"/>
            <a:ext cx="3939539" cy="2764421"/>
          </a:xfrm>
          <a:prstGeom prst="rect">
            <a:avLst/>
          </a:prstGeom>
        </p:spPr>
      </p:pic>
      <p:sp>
        <p:nvSpPr>
          <p:cNvPr id="2" name="Title 1">
            <a:extLst>
              <a:ext uri="{FF2B5EF4-FFF2-40B4-BE49-F238E27FC236}">
                <a16:creationId xmlns:a16="http://schemas.microsoft.com/office/drawing/2014/main" id="{C95BEE0E-989F-4921-AEFA-38AE9DA60324}"/>
              </a:ext>
            </a:extLst>
          </p:cNvPr>
          <p:cNvSpPr>
            <a:spLocks noGrp="1"/>
          </p:cNvSpPr>
          <p:nvPr>
            <p:ph type="title"/>
          </p:nvPr>
        </p:nvSpPr>
        <p:spPr>
          <a:xfrm>
            <a:off x="296883" y="-39711"/>
            <a:ext cx="11027514" cy="724804"/>
          </a:xfrm>
        </p:spPr>
        <p:txBody>
          <a:bodyPr/>
          <a:lstStyle/>
          <a:p>
            <a:r>
              <a:rPr lang="en-US" dirty="0"/>
              <a:t>Stem Images: 0024732.003, split 4E SD1 SAG, wafer16 SR71B </a:t>
            </a:r>
          </a:p>
        </p:txBody>
      </p:sp>
      <p:grpSp>
        <p:nvGrpSpPr>
          <p:cNvPr id="14" name="Group 13">
            <a:extLst>
              <a:ext uri="{FF2B5EF4-FFF2-40B4-BE49-F238E27FC236}">
                <a16:creationId xmlns:a16="http://schemas.microsoft.com/office/drawing/2014/main" id="{2BEFEBAE-08EE-4A6D-9AE3-DE581E18C3E3}"/>
              </a:ext>
            </a:extLst>
          </p:cNvPr>
          <p:cNvGrpSpPr/>
          <p:nvPr/>
        </p:nvGrpSpPr>
        <p:grpSpPr>
          <a:xfrm>
            <a:off x="5388745" y="1524946"/>
            <a:ext cx="5709409" cy="3666744"/>
            <a:chOff x="-1593341" y="1856033"/>
            <a:chExt cx="5709409" cy="3666744"/>
          </a:xfrm>
        </p:grpSpPr>
        <p:pic>
          <p:nvPicPr>
            <p:cNvPr id="11" name="Picture 10">
              <a:extLst>
                <a:ext uri="{FF2B5EF4-FFF2-40B4-BE49-F238E27FC236}">
                  <a16:creationId xmlns:a16="http://schemas.microsoft.com/office/drawing/2014/main" id="{48ACF48C-A1DB-401D-8FEE-A996C97D7C19}"/>
                </a:ext>
              </a:extLst>
            </p:cNvPr>
            <p:cNvPicPr>
              <a:picLocks noChangeAspect="1"/>
            </p:cNvPicPr>
            <p:nvPr/>
          </p:nvPicPr>
          <p:blipFill rotWithShape="1">
            <a:blip r:embed="rId3">
              <a:extLst>
                <a:ext uri="{28A0092B-C50C-407E-A947-70E740481C1C}">
                  <a14:useLocalDpi xmlns:a14="http://schemas.microsoft.com/office/drawing/2010/main" val="0"/>
                </a:ext>
              </a:extLst>
            </a:blip>
            <a:srcRect b="11966"/>
            <a:stretch/>
          </p:blipFill>
          <p:spPr>
            <a:xfrm>
              <a:off x="449324" y="1856033"/>
              <a:ext cx="3666744" cy="3227967"/>
            </a:xfrm>
            <a:prstGeom prst="rect">
              <a:avLst/>
            </a:prstGeom>
          </p:spPr>
        </p:pic>
        <p:sp>
          <p:nvSpPr>
            <p:cNvPr id="12" name="TextBox 11">
              <a:extLst>
                <a:ext uri="{FF2B5EF4-FFF2-40B4-BE49-F238E27FC236}">
                  <a16:creationId xmlns:a16="http://schemas.microsoft.com/office/drawing/2014/main" id="{7C841825-F40E-4FCE-98F9-FB495AE178F6}"/>
                </a:ext>
              </a:extLst>
            </p:cNvPr>
            <p:cNvSpPr txBox="1"/>
            <p:nvPr/>
          </p:nvSpPr>
          <p:spPr>
            <a:xfrm>
              <a:off x="3585002" y="4502159"/>
              <a:ext cx="531066" cy="369332"/>
            </a:xfrm>
            <a:prstGeom prst="rect">
              <a:avLst/>
            </a:prstGeom>
            <a:noFill/>
          </p:spPr>
          <p:txBody>
            <a:bodyPr wrap="square" rtlCol="0">
              <a:spAutoFit/>
            </a:bodyPr>
            <a:lstStyle/>
            <a:p>
              <a:r>
                <a:rPr lang="en-US" dirty="0">
                  <a:solidFill>
                    <a:schemeClr val="bg1"/>
                  </a:solidFill>
                </a:rPr>
                <a:t>15</a:t>
              </a:r>
            </a:p>
          </p:txBody>
        </p:sp>
        <p:sp>
          <p:nvSpPr>
            <p:cNvPr id="9" name="TextBox 8">
              <a:extLst>
                <a:ext uri="{FF2B5EF4-FFF2-40B4-BE49-F238E27FC236}">
                  <a16:creationId xmlns:a16="http://schemas.microsoft.com/office/drawing/2014/main" id="{8CC665CF-1D3B-4337-A992-B20E319E5144}"/>
                </a:ext>
              </a:extLst>
            </p:cNvPr>
            <p:cNvSpPr txBox="1"/>
            <p:nvPr/>
          </p:nvSpPr>
          <p:spPr>
            <a:xfrm>
              <a:off x="3610315" y="3202267"/>
              <a:ext cx="493642" cy="369332"/>
            </a:xfrm>
            <a:prstGeom prst="rect">
              <a:avLst/>
            </a:prstGeom>
            <a:noFill/>
          </p:spPr>
          <p:txBody>
            <a:bodyPr wrap="square" rtlCol="0">
              <a:spAutoFit/>
            </a:bodyPr>
            <a:lstStyle/>
            <a:p>
              <a:r>
                <a:rPr lang="en-US" dirty="0">
                  <a:solidFill>
                    <a:schemeClr val="bg1"/>
                  </a:solidFill>
                </a:rPr>
                <a:t>15</a:t>
              </a:r>
            </a:p>
          </p:txBody>
        </p:sp>
        <p:sp>
          <p:nvSpPr>
            <p:cNvPr id="13" name="TextBox 12">
              <a:extLst>
                <a:ext uri="{FF2B5EF4-FFF2-40B4-BE49-F238E27FC236}">
                  <a16:creationId xmlns:a16="http://schemas.microsoft.com/office/drawing/2014/main" id="{655FD2F6-EB04-495B-94E4-E0EBE5102756}"/>
                </a:ext>
              </a:extLst>
            </p:cNvPr>
            <p:cNvSpPr txBox="1"/>
            <p:nvPr/>
          </p:nvSpPr>
          <p:spPr>
            <a:xfrm>
              <a:off x="-1593341" y="5150086"/>
              <a:ext cx="509587" cy="372691"/>
            </a:xfrm>
            <a:prstGeom prst="rect">
              <a:avLst/>
            </a:prstGeom>
            <a:noFill/>
          </p:spPr>
          <p:txBody>
            <a:bodyPr wrap="square" rtlCol="0">
              <a:spAutoFit/>
            </a:bodyPr>
            <a:lstStyle/>
            <a:p>
              <a:r>
                <a:rPr lang="en-US" dirty="0">
                  <a:solidFill>
                    <a:schemeClr val="bg1"/>
                  </a:solidFill>
                </a:rPr>
                <a:t>22</a:t>
              </a:r>
            </a:p>
          </p:txBody>
        </p:sp>
      </p:grpSp>
      <p:pic>
        <p:nvPicPr>
          <p:cNvPr id="15" name="Content Placeholder 14">
            <a:extLst>
              <a:ext uri="{FF2B5EF4-FFF2-40B4-BE49-F238E27FC236}">
                <a16:creationId xmlns:a16="http://schemas.microsoft.com/office/drawing/2014/main" id="{4BFAD819-2F00-47A4-8DF9-5D04D19992C2}"/>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b="20607"/>
          <a:stretch/>
        </p:blipFill>
        <p:spPr>
          <a:xfrm>
            <a:off x="4332688" y="1834510"/>
            <a:ext cx="3675888" cy="2918403"/>
          </a:xfrm>
        </p:spPr>
      </p:pic>
      <p:sp>
        <p:nvSpPr>
          <p:cNvPr id="3" name="Date Placeholder 2">
            <a:extLst>
              <a:ext uri="{FF2B5EF4-FFF2-40B4-BE49-F238E27FC236}">
                <a16:creationId xmlns:a16="http://schemas.microsoft.com/office/drawing/2014/main" id="{BF793646-EE33-4882-AA9E-8C9BF229714A}"/>
              </a:ext>
            </a:extLst>
          </p:cNvPr>
          <p:cNvSpPr>
            <a:spLocks noGrp="1"/>
          </p:cNvSpPr>
          <p:nvPr>
            <p:ph type="dt" sz="half" idx="10"/>
          </p:nvPr>
        </p:nvSpPr>
        <p:spPr/>
        <p:txBody>
          <a:bodyPr/>
          <a:lstStyle/>
          <a:p>
            <a:r>
              <a:rPr lang="en-US"/>
              <a:t>January 24, 2018</a:t>
            </a:r>
          </a:p>
        </p:txBody>
      </p:sp>
      <p:sp>
        <p:nvSpPr>
          <p:cNvPr id="4" name="Footer Placeholder 3">
            <a:extLst>
              <a:ext uri="{FF2B5EF4-FFF2-40B4-BE49-F238E27FC236}">
                <a16:creationId xmlns:a16="http://schemas.microsoft.com/office/drawing/2014/main" id="{AE24866D-CD47-4B2D-AD07-4A27726D57EE}"/>
              </a:ext>
            </a:extLst>
          </p:cNvPr>
          <p:cNvSpPr>
            <a:spLocks noGrp="1"/>
          </p:cNvSpPr>
          <p:nvPr>
            <p:ph type="ftr" sz="quarter" idx="11"/>
          </p:nvPr>
        </p:nvSpPr>
        <p:spPr>
          <a:xfrm>
            <a:off x="838199" y="6412006"/>
            <a:ext cx="1631869" cy="365125"/>
          </a:xfrm>
        </p:spPr>
        <p:txBody>
          <a:bodyPr/>
          <a:lstStyle/>
          <a:p>
            <a:r>
              <a:rPr lang="en-US"/>
              <a:t>Micron/Intel Confidential</a:t>
            </a:r>
          </a:p>
        </p:txBody>
      </p:sp>
      <p:sp>
        <p:nvSpPr>
          <p:cNvPr id="5" name="Slide Number Placeholder 4">
            <a:extLst>
              <a:ext uri="{FF2B5EF4-FFF2-40B4-BE49-F238E27FC236}">
                <a16:creationId xmlns:a16="http://schemas.microsoft.com/office/drawing/2014/main" id="{AB93C48B-9EF7-4199-A86A-A5EA449EB8E5}"/>
              </a:ext>
            </a:extLst>
          </p:cNvPr>
          <p:cNvSpPr>
            <a:spLocks noGrp="1"/>
          </p:cNvSpPr>
          <p:nvPr>
            <p:ph type="sldNum" sz="quarter" idx="12"/>
          </p:nvPr>
        </p:nvSpPr>
        <p:spPr/>
        <p:txBody>
          <a:bodyPr/>
          <a:lstStyle/>
          <a:p>
            <a:fld id="{B7E7695C-FCF1-4AA0-9B93-7941FED13DC4}" type="slidenum">
              <a:rPr lang="en-US" smtClean="0"/>
              <a:t>3</a:t>
            </a:fld>
            <a:endParaRPr lang="en-US"/>
          </a:p>
        </p:txBody>
      </p:sp>
      <p:sp>
        <p:nvSpPr>
          <p:cNvPr id="16" name="TextBox 15">
            <a:extLst>
              <a:ext uri="{FF2B5EF4-FFF2-40B4-BE49-F238E27FC236}">
                <a16:creationId xmlns:a16="http://schemas.microsoft.com/office/drawing/2014/main" id="{3AB4AFDF-0DAA-49A6-A986-E0582F7010C3}"/>
              </a:ext>
            </a:extLst>
          </p:cNvPr>
          <p:cNvSpPr txBox="1"/>
          <p:nvPr/>
        </p:nvSpPr>
        <p:spPr>
          <a:xfrm>
            <a:off x="6527499" y="4323472"/>
            <a:ext cx="531066" cy="369332"/>
          </a:xfrm>
          <a:prstGeom prst="rect">
            <a:avLst/>
          </a:prstGeom>
          <a:noFill/>
        </p:spPr>
        <p:txBody>
          <a:bodyPr wrap="square" rtlCol="0">
            <a:spAutoFit/>
          </a:bodyPr>
          <a:lstStyle/>
          <a:p>
            <a:r>
              <a:rPr lang="en-US" dirty="0">
                <a:solidFill>
                  <a:srgbClr val="FF0000"/>
                </a:solidFill>
              </a:rPr>
              <a:t>24</a:t>
            </a:r>
          </a:p>
        </p:txBody>
      </p:sp>
      <p:pic>
        <p:nvPicPr>
          <p:cNvPr id="7" name="Picture 6">
            <a:extLst>
              <a:ext uri="{FF2B5EF4-FFF2-40B4-BE49-F238E27FC236}">
                <a16:creationId xmlns:a16="http://schemas.microsoft.com/office/drawing/2014/main" id="{6D972FD4-62E8-4333-BB4B-EE44C67CA041}"/>
              </a:ext>
            </a:extLst>
          </p:cNvPr>
          <p:cNvPicPr>
            <a:picLocks noChangeAspect="1"/>
          </p:cNvPicPr>
          <p:nvPr/>
        </p:nvPicPr>
        <p:blipFill rotWithShape="1">
          <a:blip r:embed="rId5">
            <a:extLst>
              <a:ext uri="{28A0092B-C50C-407E-A947-70E740481C1C}">
                <a14:useLocalDpi xmlns:a14="http://schemas.microsoft.com/office/drawing/2010/main" val="0"/>
              </a:ext>
            </a:extLst>
          </a:blip>
          <a:srcRect b="19072"/>
          <a:stretch/>
        </p:blipFill>
        <p:spPr>
          <a:xfrm>
            <a:off x="1216125" y="1770688"/>
            <a:ext cx="3685032" cy="2982225"/>
          </a:xfrm>
          <a:prstGeom prst="rect">
            <a:avLst/>
          </a:prstGeom>
        </p:spPr>
      </p:pic>
      <p:sp>
        <p:nvSpPr>
          <p:cNvPr id="17" name="TextBox 16">
            <a:extLst>
              <a:ext uri="{FF2B5EF4-FFF2-40B4-BE49-F238E27FC236}">
                <a16:creationId xmlns:a16="http://schemas.microsoft.com/office/drawing/2014/main" id="{4C5106E7-F714-4351-8140-1ADF33491B57}"/>
              </a:ext>
            </a:extLst>
          </p:cNvPr>
          <p:cNvSpPr txBox="1"/>
          <p:nvPr/>
        </p:nvSpPr>
        <p:spPr>
          <a:xfrm>
            <a:off x="2988451" y="4290658"/>
            <a:ext cx="531066" cy="369332"/>
          </a:xfrm>
          <a:prstGeom prst="rect">
            <a:avLst/>
          </a:prstGeom>
          <a:noFill/>
        </p:spPr>
        <p:txBody>
          <a:bodyPr wrap="square" rtlCol="0">
            <a:spAutoFit/>
          </a:bodyPr>
          <a:lstStyle/>
          <a:p>
            <a:r>
              <a:rPr lang="en-US" dirty="0">
                <a:solidFill>
                  <a:srgbClr val="FF0000"/>
                </a:solidFill>
              </a:rPr>
              <a:t>32</a:t>
            </a:r>
          </a:p>
        </p:txBody>
      </p:sp>
      <p:sp>
        <p:nvSpPr>
          <p:cNvPr id="18" name="TextBox 17">
            <a:extLst>
              <a:ext uri="{FF2B5EF4-FFF2-40B4-BE49-F238E27FC236}">
                <a16:creationId xmlns:a16="http://schemas.microsoft.com/office/drawing/2014/main" id="{3A62B2E8-5FF9-410B-9052-4D4E945B4F67}"/>
              </a:ext>
            </a:extLst>
          </p:cNvPr>
          <p:cNvSpPr txBox="1"/>
          <p:nvPr/>
        </p:nvSpPr>
        <p:spPr>
          <a:xfrm>
            <a:off x="10137596" y="4180972"/>
            <a:ext cx="531066" cy="369332"/>
          </a:xfrm>
          <a:prstGeom prst="rect">
            <a:avLst/>
          </a:prstGeom>
          <a:noFill/>
        </p:spPr>
        <p:txBody>
          <a:bodyPr wrap="square" rtlCol="0">
            <a:spAutoFit/>
          </a:bodyPr>
          <a:lstStyle/>
          <a:p>
            <a:r>
              <a:rPr lang="en-US" dirty="0">
                <a:solidFill>
                  <a:srgbClr val="FF0000"/>
                </a:solidFill>
              </a:rPr>
              <a:t>16</a:t>
            </a:r>
          </a:p>
        </p:txBody>
      </p:sp>
      <p:sp>
        <p:nvSpPr>
          <p:cNvPr id="19" name="TextBox 18">
            <a:extLst>
              <a:ext uri="{FF2B5EF4-FFF2-40B4-BE49-F238E27FC236}">
                <a16:creationId xmlns:a16="http://schemas.microsoft.com/office/drawing/2014/main" id="{288ACE51-B5EF-4A5A-8F9F-7E088891AA3B}"/>
              </a:ext>
            </a:extLst>
          </p:cNvPr>
          <p:cNvSpPr txBox="1"/>
          <p:nvPr/>
        </p:nvSpPr>
        <p:spPr>
          <a:xfrm>
            <a:off x="7012406" y="4321497"/>
            <a:ext cx="531066" cy="369332"/>
          </a:xfrm>
          <a:prstGeom prst="rect">
            <a:avLst/>
          </a:prstGeom>
          <a:noFill/>
        </p:spPr>
        <p:txBody>
          <a:bodyPr wrap="square" rtlCol="0">
            <a:spAutoFit/>
          </a:bodyPr>
          <a:lstStyle/>
          <a:p>
            <a:r>
              <a:rPr lang="en-US" dirty="0">
                <a:solidFill>
                  <a:schemeClr val="bg1"/>
                </a:solidFill>
              </a:rPr>
              <a:t>23</a:t>
            </a:r>
          </a:p>
        </p:txBody>
      </p:sp>
      <p:pic>
        <p:nvPicPr>
          <p:cNvPr id="20" name="Picture 2" descr="image001">
            <a:extLst>
              <a:ext uri="{FF2B5EF4-FFF2-40B4-BE49-F238E27FC236}">
                <a16:creationId xmlns:a16="http://schemas.microsoft.com/office/drawing/2014/main" id="{1B33D0C6-188A-47B5-B770-D12A52B721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432" y="574338"/>
            <a:ext cx="11953875" cy="275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C9CB6F7F-8C70-4B3B-AB29-F49C8007FDEB}"/>
              </a:ext>
            </a:extLst>
          </p:cNvPr>
          <p:cNvSpPr txBox="1"/>
          <p:nvPr/>
        </p:nvSpPr>
        <p:spPr>
          <a:xfrm>
            <a:off x="3461484" y="4288683"/>
            <a:ext cx="531066" cy="369332"/>
          </a:xfrm>
          <a:prstGeom prst="rect">
            <a:avLst/>
          </a:prstGeom>
          <a:noFill/>
        </p:spPr>
        <p:txBody>
          <a:bodyPr wrap="square" rtlCol="0">
            <a:spAutoFit/>
          </a:bodyPr>
          <a:lstStyle/>
          <a:p>
            <a:r>
              <a:rPr lang="en-US" dirty="0">
                <a:solidFill>
                  <a:schemeClr val="bg1"/>
                </a:solidFill>
              </a:rPr>
              <a:t>31</a:t>
            </a:r>
          </a:p>
        </p:txBody>
      </p:sp>
    </p:spTree>
    <p:extLst>
      <p:ext uri="{BB962C8B-B14F-4D97-AF65-F5344CB8AC3E}">
        <p14:creationId xmlns:p14="http://schemas.microsoft.com/office/powerpoint/2010/main" val="2011924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
            <a:ext cx="10375902" cy="558800"/>
          </a:xfrm>
        </p:spPr>
        <p:txBody>
          <a:bodyPr/>
          <a:lstStyle/>
          <a:p>
            <a:r>
              <a:rPr lang="en-US" dirty="0"/>
              <a:t>Filtered normalized composition profiles</a:t>
            </a:r>
          </a:p>
        </p:txBody>
      </p:sp>
      <p:sp>
        <p:nvSpPr>
          <p:cNvPr id="4" name="Date Placeholder 3"/>
          <p:cNvSpPr>
            <a:spLocks noGrp="1"/>
          </p:cNvSpPr>
          <p:nvPr>
            <p:ph type="dt" sz="half" idx="2"/>
          </p:nvPr>
        </p:nvSpPr>
        <p:spPr/>
        <p:txBody>
          <a:bodyPr/>
          <a:lstStyle/>
          <a:p>
            <a:r>
              <a:rPr lang="en-US"/>
              <a:t>|  </a:t>
            </a:r>
            <a:fld id="{F55C824C-5440-421F-B1ED-9166A1D48D51}" type="datetime4">
              <a:rPr lang="en-US" smtClean="0"/>
              <a:pPr/>
              <a:t>January 24, 2018</a:t>
            </a:fld>
            <a:endParaRPr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4</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sp>
        <p:nvSpPr>
          <p:cNvPr id="9" name="TextBox 8"/>
          <p:cNvSpPr txBox="1"/>
          <p:nvPr/>
        </p:nvSpPr>
        <p:spPr>
          <a:xfrm>
            <a:off x="619251" y="1608098"/>
            <a:ext cx="1132105" cy="369332"/>
          </a:xfrm>
          <a:prstGeom prst="rect">
            <a:avLst/>
          </a:prstGeom>
          <a:noFill/>
        </p:spPr>
        <p:txBody>
          <a:bodyPr wrap="none" rtlCol="0">
            <a:spAutoFit/>
          </a:bodyPr>
          <a:lstStyle/>
          <a:p>
            <a:r>
              <a:rPr lang="en-US" dirty="0"/>
              <a:t>Virgin #11</a:t>
            </a:r>
          </a:p>
        </p:txBody>
      </p:sp>
      <p:sp>
        <p:nvSpPr>
          <p:cNvPr id="14" name="TextBox 13"/>
          <p:cNvSpPr txBox="1"/>
          <p:nvPr/>
        </p:nvSpPr>
        <p:spPr>
          <a:xfrm>
            <a:off x="2569036" y="408985"/>
            <a:ext cx="1132105" cy="369332"/>
          </a:xfrm>
          <a:prstGeom prst="rect">
            <a:avLst/>
          </a:prstGeom>
          <a:noFill/>
        </p:spPr>
        <p:txBody>
          <a:bodyPr wrap="none" rtlCol="0">
            <a:spAutoFit/>
          </a:bodyPr>
          <a:lstStyle/>
          <a:p>
            <a:r>
              <a:rPr lang="en-US" dirty="0"/>
              <a:t>Virgin #12</a:t>
            </a:r>
          </a:p>
        </p:txBody>
      </p:sp>
      <p:pic>
        <p:nvPicPr>
          <p:cNvPr id="15" name="Picture 14"/>
          <p:cNvPicPr>
            <a:picLocks noChangeAspect="1"/>
          </p:cNvPicPr>
          <p:nvPr/>
        </p:nvPicPr>
        <p:blipFill>
          <a:blip r:embed="rId2"/>
          <a:stretch>
            <a:fillRect/>
          </a:stretch>
        </p:blipFill>
        <p:spPr>
          <a:xfrm>
            <a:off x="141693" y="1893878"/>
            <a:ext cx="2756645" cy="1934418"/>
          </a:xfrm>
          <a:prstGeom prst="rect">
            <a:avLst/>
          </a:prstGeom>
        </p:spPr>
      </p:pic>
      <p:pic>
        <p:nvPicPr>
          <p:cNvPr id="16" name="Picture 15"/>
          <p:cNvPicPr>
            <a:picLocks noChangeAspect="1"/>
          </p:cNvPicPr>
          <p:nvPr/>
        </p:nvPicPr>
        <p:blipFill>
          <a:blip r:embed="rId3"/>
          <a:stretch>
            <a:fillRect/>
          </a:stretch>
        </p:blipFill>
        <p:spPr>
          <a:xfrm>
            <a:off x="1889783" y="711570"/>
            <a:ext cx="2504229" cy="1757291"/>
          </a:xfrm>
          <a:prstGeom prst="rect">
            <a:avLst/>
          </a:prstGeom>
        </p:spPr>
      </p:pic>
      <p:pic>
        <p:nvPicPr>
          <p:cNvPr id="13" name="Picture 12"/>
          <p:cNvPicPr>
            <a:picLocks noChangeAspect="1"/>
          </p:cNvPicPr>
          <p:nvPr/>
        </p:nvPicPr>
        <p:blipFill>
          <a:blip r:embed="rId4"/>
          <a:stretch>
            <a:fillRect/>
          </a:stretch>
        </p:blipFill>
        <p:spPr>
          <a:xfrm>
            <a:off x="4006246" y="847905"/>
            <a:ext cx="4407126" cy="3092609"/>
          </a:xfrm>
          <a:prstGeom prst="rect">
            <a:avLst/>
          </a:prstGeom>
        </p:spPr>
      </p:pic>
      <p:sp>
        <p:nvSpPr>
          <p:cNvPr id="17" name="TextBox 16"/>
          <p:cNvSpPr txBox="1"/>
          <p:nvPr/>
        </p:nvSpPr>
        <p:spPr>
          <a:xfrm>
            <a:off x="7088743" y="1052942"/>
            <a:ext cx="534121" cy="369332"/>
          </a:xfrm>
          <a:prstGeom prst="rect">
            <a:avLst/>
          </a:prstGeom>
          <a:noFill/>
        </p:spPr>
        <p:txBody>
          <a:bodyPr wrap="none" rtlCol="0">
            <a:spAutoFit/>
          </a:bodyPr>
          <a:lstStyle/>
          <a:p>
            <a:r>
              <a:rPr lang="en-US" dirty="0">
                <a:solidFill>
                  <a:srgbClr val="FF0000"/>
                </a:solidFill>
              </a:rPr>
              <a:t>#16</a:t>
            </a:r>
          </a:p>
        </p:txBody>
      </p:sp>
      <p:pic>
        <p:nvPicPr>
          <p:cNvPr id="18" name="Picture 17"/>
          <p:cNvPicPr>
            <a:picLocks noChangeAspect="1"/>
          </p:cNvPicPr>
          <p:nvPr/>
        </p:nvPicPr>
        <p:blipFill>
          <a:blip r:embed="rId5"/>
          <a:stretch>
            <a:fillRect/>
          </a:stretch>
        </p:blipFill>
        <p:spPr>
          <a:xfrm>
            <a:off x="7836826" y="826119"/>
            <a:ext cx="4407126" cy="3092609"/>
          </a:xfrm>
          <a:prstGeom prst="rect">
            <a:avLst/>
          </a:prstGeom>
        </p:spPr>
      </p:pic>
      <p:sp>
        <p:nvSpPr>
          <p:cNvPr id="19" name="TextBox 18"/>
          <p:cNvSpPr txBox="1"/>
          <p:nvPr/>
        </p:nvSpPr>
        <p:spPr>
          <a:xfrm>
            <a:off x="10840404" y="978888"/>
            <a:ext cx="534121" cy="369332"/>
          </a:xfrm>
          <a:prstGeom prst="rect">
            <a:avLst/>
          </a:prstGeom>
          <a:noFill/>
        </p:spPr>
        <p:txBody>
          <a:bodyPr wrap="none" rtlCol="0">
            <a:spAutoFit/>
          </a:bodyPr>
          <a:lstStyle/>
          <a:p>
            <a:r>
              <a:rPr lang="en-US" dirty="0">
                <a:solidFill>
                  <a:srgbClr val="FF0000"/>
                </a:solidFill>
              </a:rPr>
              <a:t>#24</a:t>
            </a:r>
          </a:p>
        </p:txBody>
      </p:sp>
      <p:pic>
        <p:nvPicPr>
          <p:cNvPr id="20" name="Picture 19"/>
          <p:cNvPicPr>
            <a:picLocks noChangeAspect="1"/>
          </p:cNvPicPr>
          <p:nvPr/>
        </p:nvPicPr>
        <p:blipFill>
          <a:blip r:embed="rId6"/>
          <a:stretch>
            <a:fillRect/>
          </a:stretch>
        </p:blipFill>
        <p:spPr>
          <a:xfrm>
            <a:off x="128738" y="3725827"/>
            <a:ext cx="4407126" cy="3092609"/>
          </a:xfrm>
          <a:prstGeom prst="rect">
            <a:avLst/>
          </a:prstGeom>
        </p:spPr>
      </p:pic>
      <p:sp>
        <p:nvSpPr>
          <p:cNvPr id="21" name="TextBox 20"/>
          <p:cNvSpPr txBox="1"/>
          <p:nvPr/>
        </p:nvSpPr>
        <p:spPr>
          <a:xfrm>
            <a:off x="3225192" y="3914598"/>
            <a:ext cx="534121" cy="369332"/>
          </a:xfrm>
          <a:prstGeom prst="rect">
            <a:avLst/>
          </a:prstGeom>
          <a:noFill/>
        </p:spPr>
        <p:txBody>
          <a:bodyPr wrap="none" rtlCol="0">
            <a:spAutoFit/>
          </a:bodyPr>
          <a:lstStyle/>
          <a:p>
            <a:r>
              <a:rPr lang="en-US" dirty="0">
                <a:solidFill>
                  <a:srgbClr val="FF0000"/>
                </a:solidFill>
              </a:rPr>
              <a:t>#32</a:t>
            </a:r>
          </a:p>
        </p:txBody>
      </p:sp>
      <p:pic>
        <p:nvPicPr>
          <p:cNvPr id="22" name="Picture 21"/>
          <p:cNvPicPr>
            <a:picLocks noChangeAspect="1"/>
          </p:cNvPicPr>
          <p:nvPr/>
        </p:nvPicPr>
        <p:blipFill>
          <a:blip r:embed="rId7"/>
          <a:stretch>
            <a:fillRect/>
          </a:stretch>
        </p:blipFill>
        <p:spPr>
          <a:xfrm>
            <a:off x="4006246" y="3725827"/>
            <a:ext cx="4407126" cy="3092609"/>
          </a:xfrm>
          <a:prstGeom prst="rect">
            <a:avLst/>
          </a:prstGeom>
        </p:spPr>
      </p:pic>
      <p:sp>
        <p:nvSpPr>
          <p:cNvPr id="23" name="TextBox 22"/>
          <p:cNvSpPr txBox="1"/>
          <p:nvPr/>
        </p:nvSpPr>
        <p:spPr>
          <a:xfrm>
            <a:off x="7170103" y="3958056"/>
            <a:ext cx="534121" cy="369332"/>
          </a:xfrm>
          <a:prstGeom prst="rect">
            <a:avLst/>
          </a:prstGeom>
          <a:noFill/>
        </p:spPr>
        <p:txBody>
          <a:bodyPr wrap="none" rtlCol="0">
            <a:spAutoFit/>
          </a:bodyPr>
          <a:lstStyle/>
          <a:p>
            <a:r>
              <a:rPr lang="en-US" dirty="0">
                <a:solidFill>
                  <a:srgbClr val="FF0000"/>
                </a:solidFill>
              </a:rPr>
              <a:t>#40</a:t>
            </a:r>
          </a:p>
        </p:txBody>
      </p:sp>
      <p:pic>
        <p:nvPicPr>
          <p:cNvPr id="24" name="Picture 23"/>
          <p:cNvPicPr>
            <a:picLocks noChangeAspect="1"/>
          </p:cNvPicPr>
          <p:nvPr/>
        </p:nvPicPr>
        <p:blipFill>
          <a:blip r:embed="rId8"/>
          <a:stretch>
            <a:fillRect/>
          </a:stretch>
        </p:blipFill>
        <p:spPr>
          <a:xfrm>
            <a:off x="7880092" y="3765391"/>
            <a:ext cx="4407126" cy="3092609"/>
          </a:xfrm>
          <a:prstGeom prst="rect">
            <a:avLst/>
          </a:prstGeom>
        </p:spPr>
      </p:pic>
      <p:sp>
        <p:nvSpPr>
          <p:cNvPr id="25" name="TextBox 24"/>
          <p:cNvSpPr txBox="1"/>
          <p:nvPr/>
        </p:nvSpPr>
        <p:spPr>
          <a:xfrm>
            <a:off x="10891685" y="3958056"/>
            <a:ext cx="534121" cy="369332"/>
          </a:xfrm>
          <a:prstGeom prst="rect">
            <a:avLst/>
          </a:prstGeom>
          <a:noFill/>
        </p:spPr>
        <p:txBody>
          <a:bodyPr wrap="none" rtlCol="0">
            <a:spAutoFit/>
          </a:bodyPr>
          <a:lstStyle/>
          <a:p>
            <a:r>
              <a:rPr lang="en-US" dirty="0">
                <a:solidFill>
                  <a:srgbClr val="FF0000"/>
                </a:solidFill>
              </a:rPr>
              <a:t>#48</a:t>
            </a:r>
          </a:p>
        </p:txBody>
      </p:sp>
    </p:spTree>
    <p:extLst>
      <p:ext uri="{BB962C8B-B14F-4D97-AF65-F5344CB8AC3E}">
        <p14:creationId xmlns:p14="http://schemas.microsoft.com/office/powerpoint/2010/main" val="2687843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450918" y="503907"/>
            <a:ext cx="3444469" cy="2070346"/>
          </a:xfrm>
          <a:prstGeom prst="rect">
            <a:avLst/>
          </a:prstGeom>
        </p:spPr>
      </p:pic>
      <p:sp>
        <p:nvSpPr>
          <p:cNvPr id="4" name="Date Placeholder 3"/>
          <p:cNvSpPr>
            <a:spLocks noGrp="1"/>
          </p:cNvSpPr>
          <p:nvPr>
            <p:ph type="dt" sz="half" idx="10"/>
          </p:nvPr>
        </p:nvSpPr>
        <p:spPr/>
        <p:txBody>
          <a:bodyPr/>
          <a:lstStyle/>
          <a:p>
            <a:pPr>
              <a:defRPr/>
            </a:pPr>
            <a:r>
              <a:rPr lang="en-US"/>
              <a:t>January 24, 2018</a:t>
            </a:r>
            <a:endParaRPr lang="en-US" dirty="0"/>
          </a:p>
        </p:txBody>
      </p:sp>
      <p:sp>
        <p:nvSpPr>
          <p:cNvPr id="5" name="Slide Number Placeholder 4"/>
          <p:cNvSpPr>
            <a:spLocks noGrp="1"/>
          </p:cNvSpPr>
          <p:nvPr>
            <p:ph type="sldNum" sz="quarter" idx="11"/>
          </p:nvPr>
        </p:nvSpPr>
        <p:spPr/>
        <p:txBody>
          <a:bodyPr/>
          <a:lstStyle/>
          <a:p>
            <a:pPr>
              <a:defRPr/>
            </a:pPr>
            <a:fld id="{10F84386-BAA1-48C0-859F-15B6863FCE3B}" type="slidenum">
              <a:rPr lang="en-US" smtClean="0"/>
              <a:pPr>
                <a:defRPr/>
              </a:pPr>
              <a:t>5</a:t>
            </a:fld>
            <a:endParaRPr lang="en-US" dirty="0"/>
          </a:p>
        </p:txBody>
      </p:sp>
      <p:sp>
        <p:nvSpPr>
          <p:cNvPr id="6" name="Title 5"/>
          <p:cNvSpPr>
            <a:spLocks noGrp="1"/>
          </p:cNvSpPr>
          <p:nvPr>
            <p:ph type="title"/>
          </p:nvPr>
        </p:nvSpPr>
        <p:spPr>
          <a:xfrm>
            <a:off x="327399" y="83689"/>
            <a:ext cx="10983383" cy="527050"/>
          </a:xfrm>
        </p:spPr>
        <p:txBody>
          <a:bodyPr/>
          <a:lstStyle/>
          <a:p>
            <a:r>
              <a:rPr lang="en-US" dirty="0" err="1"/>
              <a:t>Linescan</a:t>
            </a:r>
            <a:r>
              <a:rPr lang="en-US" dirty="0"/>
              <a:t>: 0024732.003, split 4E SD1 SAG, wafer16 SR71B </a:t>
            </a:r>
          </a:p>
        </p:txBody>
      </p:sp>
      <p:sp>
        <p:nvSpPr>
          <p:cNvPr id="9" name="TextBox 8"/>
          <p:cNvSpPr txBox="1"/>
          <p:nvPr/>
        </p:nvSpPr>
        <p:spPr>
          <a:xfrm>
            <a:off x="1290002" y="503907"/>
            <a:ext cx="1609736" cy="369332"/>
          </a:xfrm>
          <a:prstGeom prst="rect">
            <a:avLst/>
          </a:prstGeom>
          <a:noFill/>
        </p:spPr>
        <p:txBody>
          <a:bodyPr wrap="none" rtlCol="0">
            <a:spAutoFit/>
          </a:bodyPr>
          <a:lstStyle/>
          <a:p>
            <a:pPr algn="l"/>
            <a:r>
              <a:rPr lang="en-US" dirty="0"/>
              <a:t>Bit 11 virgin</a:t>
            </a:r>
          </a:p>
        </p:txBody>
      </p:sp>
      <p:sp>
        <p:nvSpPr>
          <p:cNvPr id="11" name="TextBox 10"/>
          <p:cNvSpPr txBox="1"/>
          <p:nvPr/>
        </p:nvSpPr>
        <p:spPr>
          <a:xfrm>
            <a:off x="4753571" y="573300"/>
            <a:ext cx="1609736" cy="369332"/>
          </a:xfrm>
          <a:prstGeom prst="rect">
            <a:avLst/>
          </a:prstGeom>
          <a:noFill/>
        </p:spPr>
        <p:txBody>
          <a:bodyPr wrap="none" rtlCol="0">
            <a:spAutoFit/>
          </a:bodyPr>
          <a:lstStyle/>
          <a:p>
            <a:pPr algn="l"/>
            <a:r>
              <a:rPr lang="en-US" dirty="0"/>
              <a:t>Bit 12 virgin</a:t>
            </a:r>
          </a:p>
        </p:txBody>
      </p:sp>
      <p:pic>
        <p:nvPicPr>
          <p:cNvPr id="12" name="Picture 11"/>
          <p:cNvPicPr>
            <a:picLocks noChangeAspect="1"/>
          </p:cNvPicPr>
          <p:nvPr/>
        </p:nvPicPr>
        <p:blipFill>
          <a:blip r:embed="rId3"/>
          <a:stretch>
            <a:fillRect/>
          </a:stretch>
        </p:blipFill>
        <p:spPr>
          <a:xfrm>
            <a:off x="8146400" y="479193"/>
            <a:ext cx="3444469" cy="2070346"/>
          </a:xfrm>
          <a:prstGeom prst="rect">
            <a:avLst/>
          </a:prstGeom>
        </p:spPr>
      </p:pic>
      <p:sp>
        <p:nvSpPr>
          <p:cNvPr id="13" name="TextBox 12"/>
          <p:cNvSpPr txBox="1"/>
          <p:nvPr/>
        </p:nvSpPr>
        <p:spPr>
          <a:xfrm>
            <a:off x="9430853" y="497582"/>
            <a:ext cx="875561" cy="369332"/>
          </a:xfrm>
          <a:prstGeom prst="rect">
            <a:avLst/>
          </a:prstGeom>
          <a:noFill/>
        </p:spPr>
        <p:txBody>
          <a:bodyPr wrap="none" rtlCol="0">
            <a:spAutoFit/>
          </a:bodyPr>
          <a:lstStyle/>
          <a:p>
            <a:pPr algn="l"/>
            <a:r>
              <a:rPr lang="en-US" dirty="0"/>
              <a:t>Bit 16</a:t>
            </a:r>
          </a:p>
        </p:txBody>
      </p:sp>
      <p:pic>
        <p:nvPicPr>
          <p:cNvPr id="14" name="Picture 13"/>
          <p:cNvPicPr>
            <a:picLocks noChangeAspect="1"/>
          </p:cNvPicPr>
          <p:nvPr/>
        </p:nvPicPr>
        <p:blipFill>
          <a:blip r:embed="rId4"/>
          <a:stretch>
            <a:fillRect/>
          </a:stretch>
        </p:blipFill>
        <p:spPr>
          <a:xfrm>
            <a:off x="414792" y="2655971"/>
            <a:ext cx="3444469" cy="2070346"/>
          </a:xfrm>
          <a:prstGeom prst="rect">
            <a:avLst/>
          </a:prstGeom>
        </p:spPr>
      </p:pic>
      <p:sp>
        <p:nvSpPr>
          <p:cNvPr id="15" name="TextBox 14"/>
          <p:cNvSpPr txBox="1"/>
          <p:nvPr/>
        </p:nvSpPr>
        <p:spPr>
          <a:xfrm>
            <a:off x="1670141" y="2685563"/>
            <a:ext cx="875561" cy="369332"/>
          </a:xfrm>
          <a:prstGeom prst="rect">
            <a:avLst/>
          </a:prstGeom>
          <a:noFill/>
        </p:spPr>
        <p:txBody>
          <a:bodyPr wrap="none" rtlCol="0">
            <a:spAutoFit/>
          </a:bodyPr>
          <a:lstStyle/>
          <a:p>
            <a:pPr algn="l"/>
            <a:r>
              <a:rPr lang="en-US" dirty="0"/>
              <a:t>Bit 24</a:t>
            </a:r>
          </a:p>
        </p:txBody>
      </p:sp>
      <p:pic>
        <p:nvPicPr>
          <p:cNvPr id="17" name="Picture 16"/>
          <p:cNvPicPr>
            <a:picLocks noChangeAspect="1"/>
          </p:cNvPicPr>
          <p:nvPr/>
        </p:nvPicPr>
        <p:blipFill>
          <a:blip r:embed="rId5"/>
          <a:stretch>
            <a:fillRect/>
          </a:stretch>
        </p:blipFill>
        <p:spPr>
          <a:xfrm>
            <a:off x="4220376" y="497582"/>
            <a:ext cx="3444469" cy="2070346"/>
          </a:xfrm>
          <a:prstGeom prst="rect">
            <a:avLst/>
          </a:prstGeom>
        </p:spPr>
      </p:pic>
      <p:sp>
        <p:nvSpPr>
          <p:cNvPr id="18" name="TextBox 17"/>
          <p:cNvSpPr txBox="1"/>
          <p:nvPr/>
        </p:nvSpPr>
        <p:spPr>
          <a:xfrm>
            <a:off x="5137742" y="459000"/>
            <a:ext cx="1609736" cy="369332"/>
          </a:xfrm>
          <a:prstGeom prst="rect">
            <a:avLst/>
          </a:prstGeom>
          <a:noFill/>
        </p:spPr>
        <p:txBody>
          <a:bodyPr wrap="none" rtlCol="0">
            <a:spAutoFit/>
          </a:bodyPr>
          <a:lstStyle/>
          <a:p>
            <a:pPr algn="l"/>
            <a:r>
              <a:rPr lang="en-US" dirty="0"/>
              <a:t>Bit 12 virgin</a:t>
            </a:r>
          </a:p>
        </p:txBody>
      </p:sp>
      <p:pic>
        <p:nvPicPr>
          <p:cNvPr id="22" name="Picture 21"/>
          <p:cNvPicPr>
            <a:picLocks noChangeAspect="1"/>
          </p:cNvPicPr>
          <p:nvPr/>
        </p:nvPicPr>
        <p:blipFill>
          <a:blip r:embed="rId6"/>
          <a:stretch>
            <a:fillRect/>
          </a:stretch>
        </p:blipFill>
        <p:spPr>
          <a:xfrm>
            <a:off x="4220376" y="2655971"/>
            <a:ext cx="3444469" cy="2070346"/>
          </a:xfrm>
          <a:prstGeom prst="rect">
            <a:avLst/>
          </a:prstGeom>
        </p:spPr>
      </p:pic>
      <p:sp>
        <p:nvSpPr>
          <p:cNvPr id="23" name="TextBox 22"/>
          <p:cNvSpPr txBox="1"/>
          <p:nvPr/>
        </p:nvSpPr>
        <p:spPr>
          <a:xfrm>
            <a:off x="5533935" y="2651869"/>
            <a:ext cx="875561" cy="369332"/>
          </a:xfrm>
          <a:prstGeom prst="rect">
            <a:avLst/>
          </a:prstGeom>
          <a:noFill/>
        </p:spPr>
        <p:txBody>
          <a:bodyPr wrap="none" rtlCol="0">
            <a:spAutoFit/>
          </a:bodyPr>
          <a:lstStyle/>
          <a:p>
            <a:pPr algn="l"/>
            <a:r>
              <a:rPr lang="en-US" dirty="0"/>
              <a:t>Bit 32</a:t>
            </a:r>
          </a:p>
        </p:txBody>
      </p:sp>
      <p:pic>
        <p:nvPicPr>
          <p:cNvPr id="25" name="Picture 24"/>
          <p:cNvPicPr>
            <a:picLocks noChangeAspect="1"/>
          </p:cNvPicPr>
          <p:nvPr/>
        </p:nvPicPr>
        <p:blipFill>
          <a:blip r:embed="rId7"/>
          <a:stretch>
            <a:fillRect/>
          </a:stretch>
        </p:blipFill>
        <p:spPr>
          <a:xfrm>
            <a:off x="8146398" y="2651869"/>
            <a:ext cx="3444469" cy="2070346"/>
          </a:xfrm>
          <a:prstGeom prst="rect">
            <a:avLst/>
          </a:prstGeom>
        </p:spPr>
      </p:pic>
      <p:sp>
        <p:nvSpPr>
          <p:cNvPr id="26" name="TextBox 25"/>
          <p:cNvSpPr txBox="1"/>
          <p:nvPr/>
        </p:nvSpPr>
        <p:spPr>
          <a:xfrm>
            <a:off x="9525167" y="2651869"/>
            <a:ext cx="875561" cy="369332"/>
          </a:xfrm>
          <a:prstGeom prst="rect">
            <a:avLst/>
          </a:prstGeom>
          <a:noFill/>
        </p:spPr>
        <p:txBody>
          <a:bodyPr wrap="none" rtlCol="0">
            <a:spAutoFit/>
          </a:bodyPr>
          <a:lstStyle/>
          <a:p>
            <a:pPr algn="l"/>
            <a:r>
              <a:rPr lang="en-US" dirty="0"/>
              <a:t>Bit 40</a:t>
            </a:r>
          </a:p>
        </p:txBody>
      </p:sp>
      <p:pic>
        <p:nvPicPr>
          <p:cNvPr id="28" name="Picture 27"/>
          <p:cNvPicPr>
            <a:picLocks noChangeAspect="1"/>
          </p:cNvPicPr>
          <p:nvPr/>
        </p:nvPicPr>
        <p:blipFill>
          <a:blip r:embed="rId8"/>
          <a:stretch>
            <a:fillRect/>
          </a:stretch>
        </p:blipFill>
        <p:spPr>
          <a:xfrm>
            <a:off x="414792" y="4808035"/>
            <a:ext cx="3444469" cy="2070346"/>
          </a:xfrm>
          <a:prstGeom prst="rect">
            <a:avLst/>
          </a:prstGeom>
        </p:spPr>
      </p:pic>
      <p:sp>
        <p:nvSpPr>
          <p:cNvPr id="29" name="TextBox 28"/>
          <p:cNvSpPr txBox="1"/>
          <p:nvPr/>
        </p:nvSpPr>
        <p:spPr>
          <a:xfrm>
            <a:off x="1735371" y="4810754"/>
            <a:ext cx="875561" cy="369332"/>
          </a:xfrm>
          <a:prstGeom prst="rect">
            <a:avLst/>
          </a:prstGeom>
          <a:noFill/>
        </p:spPr>
        <p:txBody>
          <a:bodyPr wrap="none" rtlCol="0">
            <a:spAutoFit/>
          </a:bodyPr>
          <a:lstStyle/>
          <a:p>
            <a:pPr algn="l"/>
            <a:r>
              <a:rPr lang="en-US" dirty="0"/>
              <a:t>Bit 48</a:t>
            </a:r>
          </a:p>
        </p:txBody>
      </p:sp>
      <p:sp>
        <p:nvSpPr>
          <p:cNvPr id="2" name="Footer Placeholder 1">
            <a:extLst>
              <a:ext uri="{FF2B5EF4-FFF2-40B4-BE49-F238E27FC236}">
                <a16:creationId xmlns:a16="http://schemas.microsoft.com/office/drawing/2014/main" id="{5290230A-ED91-4AF6-8598-D30DD9138A19}"/>
              </a:ext>
            </a:extLst>
          </p:cNvPr>
          <p:cNvSpPr>
            <a:spLocks noGrp="1"/>
          </p:cNvSpPr>
          <p:nvPr>
            <p:ph type="ftr" sz="quarter" idx="11"/>
          </p:nvPr>
        </p:nvSpPr>
        <p:spPr>
          <a:xfrm>
            <a:off x="838199" y="6412006"/>
            <a:ext cx="1707503" cy="365125"/>
          </a:xfrm>
        </p:spPr>
        <p:txBody>
          <a:bodyPr/>
          <a:lstStyle/>
          <a:p>
            <a:r>
              <a:rPr lang="en-US" dirty="0"/>
              <a:t>Micron/Intel Confidential</a:t>
            </a:r>
          </a:p>
        </p:txBody>
      </p:sp>
    </p:spTree>
    <p:extLst>
      <p:ext uri="{BB962C8B-B14F-4D97-AF65-F5344CB8AC3E}">
        <p14:creationId xmlns:p14="http://schemas.microsoft.com/office/powerpoint/2010/main" val="3884910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r>
              <a:rPr lang="en-US"/>
              <a:t>January 24, 2018</a:t>
            </a:r>
            <a:endParaRPr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6</a:t>
            </a:fld>
            <a:endParaRPr lang="en-US" dirty="0"/>
          </a:p>
        </p:txBody>
      </p:sp>
      <p:sp>
        <p:nvSpPr>
          <p:cNvPr id="6" name="Footer Placeholder 5"/>
          <p:cNvSpPr>
            <a:spLocks noGrp="1"/>
          </p:cNvSpPr>
          <p:nvPr>
            <p:ph type="ftr" sz="quarter" idx="12"/>
          </p:nvPr>
        </p:nvSpPr>
        <p:spPr>
          <a:xfrm>
            <a:off x="1330036" y="6363151"/>
            <a:ext cx="3304194" cy="228600"/>
          </a:xfrm>
        </p:spPr>
        <p:txBody>
          <a:bodyPr/>
          <a:lstStyle/>
          <a:p>
            <a:r>
              <a:rPr lang="en-US" dirty="0"/>
              <a:t>Micron/Intel Confidential</a:t>
            </a:r>
          </a:p>
        </p:txBody>
      </p:sp>
      <p:sp>
        <p:nvSpPr>
          <p:cNvPr id="7" name="Text Placeholder 6"/>
          <p:cNvSpPr>
            <a:spLocks noGrp="1"/>
          </p:cNvSpPr>
          <p:nvPr>
            <p:ph type="body" sz="quarter" idx="14"/>
          </p:nvPr>
        </p:nvSpPr>
        <p:spPr/>
        <p:txBody>
          <a:bodyPr/>
          <a:lstStyle/>
          <a:p>
            <a:endParaRPr lang="en-US"/>
          </a:p>
        </p:txBody>
      </p:sp>
      <p:sp>
        <p:nvSpPr>
          <p:cNvPr id="8" name="Rectangle 7"/>
          <p:cNvSpPr/>
          <p:nvPr/>
        </p:nvSpPr>
        <p:spPr>
          <a:xfrm>
            <a:off x="7949879" y="835889"/>
            <a:ext cx="1910862" cy="646331"/>
          </a:xfrm>
          <a:prstGeom prst="rect">
            <a:avLst/>
          </a:prstGeom>
        </p:spPr>
        <p:txBody>
          <a:bodyPr wrap="square">
            <a:spAutoFit/>
          </a:bodyPr>
          <a:lstStyle/>
          <a:p>
            <a:r>
              <a:rPr lang="en-US" dirty="0">
                <a:hlinkClick r:id="rId2"/>
              </a:rPr>
              <a:t>PFA-396 (SD1)</a:t>
            </a:r>
            <a:endParaRPr lang="en-US" dirty="0"/>
          </a:p>
          <a:p>
            <a:endParaRPr lang="en-US" dirty="0"/>
          </a:p>
        </p:txBody>
      </p:sp>
      <p:sp>
        <p:nvSpPr>
          <p:cNvPr id="11" name="TextBox 10"/>
          <p:cNvSpPr txBox="1"/>
          <p:nvPr/>
        </p:nvSpPr>
        <p:spPr>
          <a:xfrm>
            <a:off x="7949878" y="1550059"/>
            <a:ext cx="3845881" cy="923330"/>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SD1:</a:t>
            </a:r>
          </a:p>
          <a:p>
            <a:r>
              <a:rPr lang="en-US" dirty="0">
                <a:latin typeface="Segoe UI" panose="020B0502040204020203" pitchFamily="34" charset="0"/>
                <a:cs typeface="Segoe UI" panose="020B0502040204020203" pitchFamily="34" charset="0"/>
              </a:rPr>
              <a:t>Stronger As/Se segregation </a:t>
            </a:r>
          </a:p>
          <a:p>
            <a:r>
              <a:rPr lang="en-US" dirty="0">
                <a:latin typeface="Segoe UI" panose="020B0502040204020203" pitchFamily="34" charset="0"/>
                <a:cs typeface="Segoe UI" panose="020B0502040204020203" pitchFamily="34" charset="0"/>
              </a:rPr>
              <a:t>for SET vs RESET (</a:t>
            </a:r>
            <a:r>
              <a:rPr lang="en-US" b="1" dirty="0">
                <a:latin typeface="Segoe UI" panose="020B0502040204020203" pitchFamily="34" charset="0"/>
                <a:cs typeface="Segoe UI" panose="020B0502040204020203" pitchFamily="34" charset="0"/>
              </a:rPr>
              <a:t>time dominating</a:t>
            </a:r>
            <a:r>
              <a:rPr lang="en-US" dirty="0">
                <a:latin typeface="Segoe UI" panose="020B0502040204020203" pitchFamily="34" charset="0"/>
                <a:cs typeface="Segoe UI" panose="020B0502040204020203" pitchFamily="34" charset="0"/>
              </a:rPr>
              <a:t>)</a:t>
            </a:r>
          </a:p>
        </p:txBody>
      </p:sp>
      <p:grpSp>
        <p:nvGrpSpPr>
          <p:cNvPr id="22" name="Group 21"/>
          <p:cNvGrpSpPr/>
          <p:nvPr/>
        </p:nvGrpSpPr>
        <p:grpSpPr>
          <a:xfrm>
            <a:off x="200901" y="725584"/>
            <a:ext cx="6798311" cy="4729773"/>
            <a:chOff x="265429" y="429431"/>
            <a:chExt cx="8753475" cy="5689304"/>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29" y="429431"/>
              <a:ext cx="8753475" cy="2825750"/>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29" y="3362835"/>
              <a:ext cx="8737601" cy="2755900"/>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992193" y="628087"/>
              <a:ext cx="865213" cy="1348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3" name="Oval 12"/>
            <p:cNvSpPr/>
            <p:nvPr/>
          </p:nvSpPr>
          <p:spPr>
            <a:xfrm>
              <a:off x="3298067" y="494254"/>
              <a:ext cx="861918" cy="1494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4" name="Oval 13"/>
            <p:cNvSpPr/>
            <p:nvPr/>
          </p:nvSpPr>
          <p:spPr>
            <a:xfrm>
              <a:off x="4992192" y="2627191"/>
              <a:ext cx="865213" cy="150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5" name="Oval 14"/>
            <p:cNvSpPr/>
            <p:nvPr/>
          </p:nvSpPr>
          <p:spPr>
            <a:xfrm>
              <a:off x="3294772" y="2652479"/>
              <a:ext cx="865213" cy="15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0" name="TextBox 9"/>
            <p:cNvSpPr txBox="1"/>
            <p:nvPr/>
          </p:nvSpPr>
          <p:spPr>
            <a:xfrm>
              <a:off x="3806890" y="2602477"/>
              <a:ext cx="38023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1us</a:t>
              </a:r>
            </a:p>
          </p:txBody>
        </p:sp>
        <p:sp>
          <p:nvSpPr>
            <p:cNvPr id="21" name="TextBox 20"/>
            <p:cNvSpPr txBox="1"/>
            <p:nvPr/>
          </p:nvSpPr>
          <p:spPr>
            <a:xfrm>
              <a:off x="5524301" y="2588096"/>
              <a:ext cx="44916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50ns</a:t>
              </a:r>
            </a:p>
          </p:txBody>
        </p:sp>
        <p:sp>
          <p:nvSpPr>
            <p:cNvPr id="23" name="Oval 22"/>
            <p:cNvSpPr/>
            <p:nvPr/>
          </p:nvSpPr>
          <p:spPr>
            <a:xfrm>
              <a:off x="4992192" y="3505084"/>
              <a:ext cx="865213" cy="1348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4" name="Oval 23"/>
            <p:cNvSpPr/>
            <p:nvPr/>
          </p:nvSpPr>
          <p:spPr>
            <a:xfrm>
              <a:off x="3298066" y="3371251"/>
              <a:ext cx="861918" cy="1494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5" name="Oval 24"/>
            <p:cNvSpPr/>
            <p:nvPr/>
          </p:nvSpPr>
          <p:spPr>
            <a:xfrm>
              <a:off x="4992191" y="5504188"/>
              <a:ext cx="865213" cy="1501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6" name="Oval 25"/>
            <p:cNvSpPr/>
            <p:nvPr/>
          </p:nvSpPr>
          <p:spPr>
            <a:xfrm>
              <a:off x="3294771" y="5529476"/>
              <a:ext cx="865213" cy="150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27" name="TextBox 26"/>
            <p:cNvSpPr txBox="1"/>
            <p:nvPr/>
          </p:nvSpPr>
          <p:spPr>
            <a:xfrm>
              <a:off x="3806889" y="5479474"/>
              <a:ext cx="38023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1us</a:t>
              </a:r>
            </a:p>
          </p:txBody>
        </p:sp>
        <p:sp>
          <p:nvSpPr>
            <p:cNvPr id="28" name="TextBox 27"/>
            <p:cNvSpPr txBox="1"/>
            <p:nvPr/>
          </p:nvSpPr>
          <p:spPr>
            <a:xfrm>
              <a:off x="5524300" y="5465093"/>
              <a:ext cx="449162" cy="246221"/>
            </a:xfrm>
            <a:prstGeom prst="rect">
              <a:avLst/>
            </a:prstGeom>
            <a:noFill/>
          </p:spPr>
          <p:txBody>
            <a:bodyPr wrap="none" rtlCol="0">
              <a:spAutoFit/>
            </a:bodyPr>
            <a:lstStyle/>
            <a:p>
              <a:r>
                <a:rPr lang="en-US" sz="1000" dirty="0">
                  <a:latin typeface="Segoe UI" panose="020B0502040204020203" pitchFamily="34" charset="0"/>
                  <a:cs typeface="Segoe UI" panose="020B0502040204020203" pitchFamily="34" charset="0"/>
                </a:rPr>
                <a:t>50ns</a:t>
              </a:r>
            </a:p>
          </p:txBody>
        </p:sp>
      </p:grpSp>
      <p:pic>
        <p:nvPicPr>
          <p:cNvPr id="20" name="Picture 19"/>
          <p:cNvPicPr>
            <a:picLocks noChangeAspect="1"/>
          </p:cNvPicPr>
          <p:nvPr/>
        </p:nvPicPr>
        <p:blipFill>
          <a:blip r:embed="rId5"/>
          <a:stretch>
            <a:fillRect/>
          </a:stretch>
        </p:blipFill>
        <p:spPr>
          <a:xfrm>
            <a:off x="6999212" y="2922481"/>
            <a:ext cx="5074430" cy="2667760"/>
          </a:xfrm>
          <a:prstGeom prst="rect">
            <a:avLst/>
          </a:prstGeom>
        </p:spPr>
      </p:pic>
      <p:graphicFrame>
        <p:nvGraphicFramePr>
          <p:cNvPr id="29" name="Table 28"/>
          <p:cNvGraphicFramePr>
            <a:graphicFrameLocks noGrp="1"/>
          </p:cNvGraphicFramePr>
          <p:nvPr>
            <p:extLst/>
          </p:nvPr>
        </p:nvGraphicFramePr>
        <p:xfrm>
          <a:off x="7780774" y="3278361"/>
          <a:ext cx="3794760" cy="3004812"/>
        </p:xfrm>
        <a:graphic>
          <a:graphicData uri="http://schemas.openxmlformats.org/drawingml/2006/table">
            <a:tbl>
              <a:tblPr firstRow="1" bandRow="1">
                <a:tableStyleId>{5940675A-B579-460E-94D1-54222C63F5DA}</a:tableStyleId>
              </a:tblPr>
              <a:tblGrid>
                <a:gridCol w="948690">
                  <a:extLst>
                    <a:ext uri="{9D8B030D-6E8A-4147-A177-3AD203B41FA5}">
                      <a16:colId xmlns:a16="http://schemas.microsoft.com/office/drawing/2014/main" val="20000"/>
                    </a:ext>
                  </a:extLst>
                </a:gridCol>
                <a:gridCol w="948690">
                  <a:extLst>
                    <a:ext uri="{9D8B030D-6E8A-4147-A177-3AD203B41FA5}">
                      <a16:colId xmlns:a16="http://schemas.microsoft.com/office/drawing/2014/main" val="20001"/>
                    </a:ext>
                  </a:extLst>
                </a:gridCol>
                <a:gridCol w="948690">
                  <a:extLst>
                    <a:ext uri="{9D8B030D-6E8A-4147-A177-3AD203B41FA5}">
                      <a16:colId xmlns:a16="http://schemas.microsoft.com/office/drawing/2014/main" val="20002"/>
                    </a:ext>
                  </a:extLst>
                </a:gridCol>
                <a:gridCol w="948690">
                  <a:extLst>
                    <a:ext uri="{9D8B030D-6E8A-4147-A177-3AD203B41FA5}">
                      <a16:colId xmlns:a16="http://schemas.microsoft.com/office/drawing/2014/main" val="20003"/>
                    </a:ext>
                  </a:extLst>
                </a:gridCol>
              </a:tblGrid>
              <a:tr h="359406">
                <a:tc>
                  <a:txBody>
                    <a:bodyPr/>
                    <a:lstStyle/>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txBody>
                  <a:tcPr>
                    <a:noFill/>
                  </a:tcPr>
                </a:tc>
                <a:tc>
                  <a:txBody>
                    <a:bodyPr/>
                    <a:lstStyle/>
                    <a:p>
                      <a:pPr algn="ctr"/>
                      <a:endParaRPr lang="en-US" sz="1600" dirty="0"/>
                    </a:p>
                  </a:txBody>
                  <a:tcPr>
                    <a:noFill/>
                  </a:tcPr>
                </a:tc>
                <a:tc>
                  <a:txBody>
                    <a:bodyPr/>
                    <a:lstStyle/>
                    <a:p>
                      <a:pPr algn="ctr"/>
                      <a:endParaRPr lang="en-US" sz="1600" dirty="0"/>
                    </a:p>
                  </a:txBody>
                  <a:tcPr>
                    <a:noFill/>
                  </a:tcPr>
                </a:tc>
                <a:tc>
                  <a:txBody>
                    <a:bodyPr/>
                    <a:lstStyle/>
                    <a:p>
                      <a:pPr algn="ctr"/>
                      <a:endParaRPr lang="en-US" sz="1600" dirty="0"/>
                    </a:p>
                  </a:txBody>
                  <a:tcPr>
                    <a:noFill/>
                  </a:tcPr>
                </a:tc>
                <a:extLst>
                  <a:ext uri="{0D108BD9-81ED-4DB2-BD59-A6C34878D82A}">
                    <a16:rowId xmlns:a16="http://schemas.microsoft.com/office/drawing/2014/main" val="10000"/>
                  </a:ext>
                </a:extLst>
              </a:tr>
              <a:tr h="359406">
                <a:tc>
                  <a:txBody>
                    <a:bodyPr/>
                    <a:lstStyle/>
                    <a:p>
                      <a:pPr algn="ctr"/>
                      <a:r>
                        <a:rPr lang="en-US" sz="1600" dirty="0"/>
                        <a:t>50 ns</a:t>
                      </a:r>
                    </a:p>
                  </a:txBody>
                  <a:tcPr>
                    <a:noFill/>
                  </a:tcPr>
                </a:tc>
                <a:tc>
                  <a:txBody>
                    <a:bodyPr/>
                    <a:lstStyle/>
                    <a:p>
                      <a:pPr algn="ctr"/>
                      <a:r>
                        <a:rPr lang="en-US" sz="1600" dirty="0"/>
                        <a:t>1000 ns</a:t>
                      </a:r>
                    </a:p>
                  </a:txBody>
                  <a:tcPr>
                    <a:noFill/>
                  </a:tcPr>
                </a:tc>
                <a:tc>
                  <a:txBody>
                    <a:bodyPr/>
                    <a:lstStyle/>
                    <a:p>
                      <a:pPr algn="ctr"/>
                      <a:r>
                        <a:rPr lang="en-US" sz="1600" dirty="0"/>
                        <a:t>50 ns</a:t>
                      </a:r>
                    </a:p>
                  </a:txBody>
                  <a:tcPr>
                    <a:noFill/>
                  </a:tcPr>
                </a:tc>
                <a:tc>
                  <a:txBody>
                    <a:bodyPr/>
                    <a:lstStyle/>
                    <a:p>
                      <a:pPr algn="ctr"/>
                      <a:r>
                        <a:rPr lang="en-US" sz="1600" dirty="0"/>
                        <a:t>1000 ns</a:t>
                      </a:r>
                    </a:p>
                  </a:txBody>
                  <a:tcPr>
                    <a:noFill/>
                  </a:tcPr>
                </a:tc>
                <a:extLst>
                  <a:ext uri="{0D108BD9-81ED-4DB2-BD59-A6C34878D82A}">
                    <a16:rowId xmlns:a16="http://schemas.microsoft.com/office/drawing/2014/main" val="10001"/>
                  </a:ext>
                </a:extLst>
              </a:tr>
              <a:tr h="359406">
                <a:tc gridSpan="2">
                  <a:txBody>
                    <a:bodyPr/>
                    <a:lstStyle/>
                    <a:p>
                      <a:pPr algn="ctr"/>
                      <a:r>
                        <a:rPr lang="en-US" sz="1600" dirty="0"/>
                        <a:t>50 </a:t>
                      </a:r>
                      <a:r>
                        <a:rPr lang="en-US" sz="1600" dirty="0" err="1"/>
                        <a:t>uA</a:t>
                      </a:r>
                      <a:endParaRPr lang="en-US" sz="1600" dirty="0"/>
                    </a:p>
                  </a:txBody>
                  <a:tcPr>
                    <a:noFill/>
                  </a:tcPr>
                </a:tc>
                <a:tc hMerge="1">
                  <a:txBody>
                    <a:bodyPr/>
                    <a:lstStyle/>
                    <a:p>
                      <a:endParaRPr lang="en-US" dirty="0"/>
                    </a:p>
                  </a:txBody>
                  <a:tcPr/>
                </a:tc>
                <a:tc gridSpan="2">
                  <a:txBody>
                    <a:bodyPr/>
                    <a:lstStyle/>
                    <a:p>
                      <a:pPr algn="ctr"/>
                      <a:r>
                        <a:rPr lang="en-US" sz="1600" dirty="0"/>
                        <a:t>150 </a:t>
                      </a:r>
                      <a:r>
                        <a:rPr lang="en-US" sz="1600" dirty="0" err="1"/>
                        <a:t>uA</a:t>
                      </a:r>
                      <a:endParaRPr lang="en-US" sz="1600" dirty="0"/>
                    </a:p>
                  </a:txBody>
                  <a:tcPr>
                    <a:no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31" name="TextBox 30"/>
          <p:cNvSpPr txBox="1"/>
          <p:nvPr/>
        </p:nvSpPr>
        <p:spPr>
          <a:xfrm>
            <a:off x="10378440" y="2929478"/>
            <a:ext cx="985141" cy="338554"/>
          </a:xfrm>
          <a:prstGeom prst="rect">
            <a:avLst/>
          </a:prstGeom>
          <a:noFill/>
        </p:spPr>
        <p:txBody>
          <a:bodyPr wrap="none" rtlCol="0">
            <a:spAutoFit/>
          </a:bodyPr>
          <a:lstStyle/>
          <a:p>
            <a:r>
              <a:rPr lang="en-US" sz="1600" dirty="0">
                <a:latin typeface="Segoe UI" panose="020B0502040204020203" pitchFamily="34" charset="0"/>
                <a:cs typeface="Segoe UI" panose="020B0502040204020203" pitchFamily="34" charset="0"/>
              </a:rPr>
              <a:t>1k cycles</a:t>
            </a:r>
          </a:p>
        </p:txBody>
      </p:sp>
      <p:sp>
        <p:nvSpPr>
          <p:cNvPr id="30" name="TextBox 29">
            <a:extLst>
              <a:ext uri="{FF2B5EF4-FFF2-40B4-BE49-F238E27FC236}">
                <a16:creationId xmlns:a16="http://schemas.microsoft.com/office/drawing/2014/main" id="{FD5D9201-9D71-4D12-829A-D1F346C71536}"/>
              </a:ext>
            </a:extLst>
          </p:cNvPr>
          <p:cNvSpPr txBox="1"/>
          <p:nvPr/>
        </p:nvSpPr>
        <p:spPr>
          <a:xfrm>
            <a:off x="10313404" y="1326464"/>
            <a:ext cx="1586322" cy="369332"/>
          </a:xfrm>
          <a:prstGeom prst="rect">
            <a:avLst/>
          </a:prstGeom>
          <a:noFill/>
        </p:spPr>
        <p:txBody>
          <a:bodyPr wrap="square" rtlCol="0">
            <a:spAutoFit/>
          </a:bodyPr>
          <a:lstStyle/>
          <a:p>
            <a:r>
              <a:rPr lang="en-US" dirty="0">
                <a:highlight>
                  <a:srgbClr val="FFFF00"/>
                </a:highlight>
              </a:rPr>
              <a:t>Hefei, Enrico</a:t>
            </a:r>
          </a:p>
        </p:txBody>
      </p:sp>
      <p:sp>
        <p:nvSpPr>
          <p:cNvPr id="32" name="Content Placeholder 5">
            <a:extLst>
              <a:ext uri="{FF2B5EF4-FFF2-40B4-BE49-F238E27FC236}">
                <a16:creationId xmlns:a16="http://schemas.microsoft.com/office/drawing/2014/main" id="{25D57BAC-1BB2-4EF3-A309-04E68174567E}"/>
              </a:ext>
            </a:extLst>
          </p:cNvPr>
          <p:cNvSpPr txBox="1">
            <a:spLocks/>
          </p:cNvSpPr>
          <p:nvPr/>
        </p:nvSpPr>
        <p:spPr>
          <a:xfrm>
            <a:off x="-111801" y="5447701"/>
            <a:ext cx="10515600" cy="634197"/>
          </a:xfrm>
          <a:prstGeom prst="rect">
            <a:avLst/>
          </a:prstGeom>
        </p:spPr>
        <p:txBody>
          <a:bodyPr/>
          <a:lstStyle>
            <a:lvl1pPr marL="22860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Elemental segregation with SD1</a:t>
            </a:r>
          </a:p>
          <a:p>
            <a:pPr lvl="2"/>
            <a:r>
              <a:rPr lang="en-US" dirty="0"/>
              <a:t>Consistent with current direction (as with PM)</a:t>
            </a:r>
          </a:p>
          <a:p>
            <a:pPr lvl="3"/>
            <a:r>
              <a:rPr lang="en-US" dirty="0"/>
              <a:t>Opposite </a:t>
            </a:r>
            <a:r>
              <a:rPr lang="en-US" dirty="0" err="1"/>
              <a:t>electromigration</a:t>
            </a:r>
            <a:r>
              <a:rPr lang="en-US" dirty="0"/>
              <a:t> behavior on D0 &amp; D1</a:t>
            </a:r>
          </a:p>
        </p:txBody>
      </p:sp>
      <p:sp>
        <p:nvSpPr>
          <p:cNvPr id="33" name="Title 2">
            <a:extLst>
              <a:ext uri="{FF2B5EF4-FFF2-40B4-BE49-F238E27FC236}">
                <a16:creationId xmlns:a16="http://schemas.microsoft.com/office/drawing/2014/main" id="{54BA7E11-DFE6-4AD5-8AB0-64E31190DE6F}"/>
              </a:ext>
            </a:extLst>
          </p:cNvPr>
          <p:cNvSpPr txBox="1">
            <a:spLocks/>
          </p:cNvSpPr>
          <p:nvPr/>
        </p:nvSpPr>
        <p:spPr>
          <a:xfrm>
            <a:off x="113336" y="155228"/>
            <a:ext cx="10831133" cy="892175"/>
          </a:xfrm>
          <a:prstGeom prst="rect">
            <a:avLst/>
          </a:prstGeom>
        </p:spPr>
        <p:txBody>
          <a:bodyPr/>
          <a:lstStyle>
            <a:lvl1pPr algn="ctr" rtl="0" eaLnBrk="1" fontAlgn="base" hangingPunct="1">
              <a:spcBef>
                <a:spcPct val="0"/>
              </a:spcBef>
              <a:spcAft>
                <a:spcPct val="0"/>
              </a:spcAft>
              <a:defRPr sz="3600">
                <a:solidFill>
                  <a:srgbClr val="002060"/>
                </a:solidFill>
                <a:latin typeface="+mj-lt"/>
                <a:ea typeface="+mj-ea"/>
                <a:cs typeface="+mj-cs"/>
              </a:defRPr>
            </a:lvl1pPr>
            <a:lvl2pPr algn="ctr" rtl="0" eaLnBrk="1" fontAlgn="base" hangingPunct="1">
              <a:spcBef>
                <a:spcPct val="0"/>
              </a:spcBef>
              <a:spcAft>
                <a:spcPct val="0"/>
              </a:spcAft>
              <a:defRPr sz="3600">
                <a:solidFill>
                  <a:srgbClr val="002060"/>
                </a:solidFill>
                <a:latin typeface="Tahoma" pitchFamily="34" charset="0"/>
                <a:ea typeface="MS PGothic" pitchFamily="34" charset="-128"/>
              </a:defRPr>
            </a:lvl2pPr>
            <a:lvl3pPr algn="ctr" rtl="0" eaLnBrk="1" fontAlgn="base" hangingPunct="1">
              <a:spcBef>
                <a:spcPct val="0"/>
              </a:spcBef>
              <a:spcAft>
                <a:spcPct val="0"/>
              </a:spcAft>
              <a:defRPr sz="3600">
                <a:solidFill>
                  <a:srgbClr val="002060"/>
                </a:solidFill>
                <a:latin typeface="Tahoma" pitchFamily="34" charset="0"/>
                <a:ea typeface="MS PGothic" pitchFamily="34" charset="-128"/>
              </a:defRPr>
            </a:lvl3pPr>
            <a:lvl4pPr algn="ctr" rtl="0" eaLnBrk="1" fontAlgn="base" hangingPunct="1">
              <a:spcBef>
                <a:spcPct val="0"/>
              </a:spcBef>
              <a:spcAft>
                <a:spcPct val="0"/>
              </a:spcAft>
              <a:defRPr sz="3600">
                <a:solidFill>
                  <a:srgbClr val="002060"/>
                </a:solidFill>
                <a:latin typeface="Tahoma" pitchFamily="34" charset="0"/>
                <a:ea typeface="MS PGothic" pitchFamily="34" charset="-128"/>
              </a:defRPr>
            </a:lvl4pPr>
            <a:lvl5pPr algn="ctr" rtl="0" eaLnBrk="1" fontAlgn="base" hangingPunct="1">
              <a:spcBef>
                <a:spcPct val="0"/>
              </a:spcBef>
              <a:spcAft>
                <a:spcPct val="0"/>
              </a:spcAft>
              <a:defRPr sz="3600">
                <a:solidFill>
                  <a:srgbClr val="002060"/>
                </a:solidFill>
                <a:latin typeface="Tahoma" pitchFamily="34" charset="0"/>
                <a:ea typeface="MS PGothic" pitchFamily="34" charset="-128"/>
              </a:defRPr>
            </a:lvl5pPr>
            <a:lvl6pPr marL="457200" algn="ctr" rtl="0" eaLnBrk="1" fontAlgn="base" hangingPunct="1">
              <a:spcBef>
                <a:spcPct val="0"/>
              </a:spcBef>
              <a:spcAft>
                <a:spcPct val="0"/>
              </a:spcAft>
              <a:defRPr sz="3600">
                <a:solidFill>
                  <a:srgbClr val="002060"/>
                </a:solidFill>
                <a:latin typeface="Tahoma" pitchFamily="34" charset="0"/>
              </a:defRPr>
            </a:lvl6pPr>
            <a:lvl7pPr marL="914400" algn="ctr" rtl="0" eaLnBrk="1" fontAlgn="base" hangingPunct="1">
              <a:spcBef>
                <a:spcPct val="0"/>
              </a:spcBef>
              <a:spcAft>
                <a:spcPct val="0"/>
              </a:spcAft>
              <a:defRPr sz="3600">
                <a:solidFill>
                  <a:srgbClr val="002060"/>
                </a:solidFill>
                <a:latin typeface="Tahoma" pitchFamily="34" charset="0"/>
              </a:defRPr>
            </a:lvl7pPr>
            <a:lvl8pPr marL="1371600" algn="ctr" rtl="0" eaLnBrk="1" fontAlgn="base" hangingPunct="1">
              <a:spcBef>
                <a:spcPct val="0"/>
              </a:spcBef>
              <a:spcAft>
                <a:spcPct val="0"/>
              </a:spcAft>
              <a:defRPr sz="3600">
                <a:solidFill>
                  <a:srgbClr val="002060"/>
                </a:solidFill>
                <a:latin typeface="Tahoma" pitchFamily="34" charset="0"/>
              </a:defRPr>
            </a:lvl8pPr>
            <a:lvl9pPr marL="1828800" algn="ctr" rtl="0" eaLnBrk="1" fontAlgn="base" hangingPunct="1">
              <a:spcBef>
                <a:spcPct val="0"/>
              </a:spcBef>
              <a:spcAft>
                <a:spcPct val="0"/>
              </a:spcAft>
              <a:defRPr sz="3600">
                <a:solidFill>
                  <a:srgbClr val="002060"/>
                </a:solidFill>
                <a:latin typeface="Tahoma" pitchFamily="34" charset="0"/>
              </a:defRPr>
            </a:lvl9pPr>
          </a:lstStyle>
          <a:p>
            <a:pPr algn="l"/>
            <a:r>
              <a:rPr lang="en-US" sz="3200" kern="0" dirty="0"/>
              <a:t>SD1 Elemental Migration</a:t>
            </a:r>
          </a:p>
        </p:txBody>
      </p:sp>
      <p:sp>
        <p:nvSpPr>
          <p:cNvPr id="34" name="TextBox 33">
            <a:extLst>
              <a:ext uri="{FF2B5EF4-FFF2-40B4-BE49-F238E27FC236}">
                <a16:creationId xmlns:a16="http://schemas.microsoft.com/office/drawing/2014/main" id="{BD41F372-5549-40DD-B95F-59F4E790C5FD}"/>
              </a:ext>
            </a:extLst>
          </p:cNvPr>
          <p:cNvSpPr txBox="1"/>
          <p:nvPr/>
        </p:nvSpPr>
        <p:spPr>
          <a:xfrm>
            <a:off x="10045874" y="6375747"/>
            <a:ext cx="697627" cy="369332"/>
          </a:xfrm>
          <a:prstGeom prst="rect">
            <a:avLst/>
          </a:prstGeom>
          <a:noFill/>
        </p:spPr>
        <p:txBody>
          <a:bodyPr wrap="none" rtlCol="0">
            <a:spAutoFit/>
          </a:bodyPr>
          <a:lstStyle/>
          <a:p>
            <a:r>
              <a:rPr lang="en-US" dirty="0">
                <a:hlinkClick r:id="rId6" action="ppaction://hlinksldjump"/>
              </a:rPr>
              <a:t>Back</a:t>
            </a:r>
            <a:endParaRPr lang="en-US" dirty="0"/>
          </a:p>
        </p:txBody>
      </p:sp>
    </p:spTree>
    <p:extLst>
      <p:ext uri="{BB962C8B-B14F-4D97-AF65-F5344CB8AC3E}">
        <p14:creationId xmlns:p14="http://schemas.microsoft.com/office/powerpoint/2010/main" val="2755683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4B8C-2C47-48AF-8D6A-26F3580082E1}"/>
              </a:ext>
            </a:extLst>
          </p:cNvPr>
          <p:cNvSpPr>
            <a:spLocks noGrp="1"/>
          </p:cNvSpPr>
          <p:nvPr>
            <p:ph type="title"/>
          </p:nvPr>
        </p:nvSpPr>
        <p:spPr/>
        <p:txBody>
          <a:bodyPr/>
          <a:lstStyle/>
          <a:p>
            <a:r>
              <a:rPr lang="en-US" dirty="0"/>
              <a:t>Raman on Probed arrays</a:t>
            </a:r>
          </a:p>
        </p:txBody>
      </p:sp>
      <p:sp>
        <p:nvSpPr>
          <p:cNvPr id="4" name="Date Placeholder 3">
            <a:extLst>
              <a:ext uri="{FF2B5EF4-FFF2-40B4-BE49-F238E27FC236}">
                <a16:creationId xmlns:a16="http://schemas.microsoft.com/office/drawing/2014/main" id="{E5A1A44B-3D39-426A-9641-62228BEE2C93}"/>
              </a:ext>
            </a:extLst>
          </p:cNvPr>
          <p:cNvSpPr>
            <a:spLocks noGrp="1"/>
          </p:cNvSpPr>
          <p:nvPr>
            <p:ph type="dt" sz="half" idx="2"/>
          </p:nvPr>
        </p:nvSpPr>
        <p:spPr/>
        <p:txBody>
          <a:bodyPr/>
          <a:lstStyle/>
          <a:p>
            <a:r>
              <a:rPr lang="en-US"/>
              <a:t>January 24, 2018</a:t>
            </a:r>
            <a:endParaRPr dirty="0"/>
          </a:p>
        </p:txBody>
      </p:sp>
      <p:sp>
        <p:nvSpPr>
          <p:cNvPr id="5" name="Slide Number Placeholder 4">
            <a:extLst>
              <a:ext uri="{FF2B5EF4-FFF2-40B4-BE49-F238E27FC236}">
                <a16:creationId xmlns:a16="http://schemas.microsoft.com/office/drawing/2014/main" id="{ED8A9C3C-CADF-477F-B6EE-00B728065628}"/>
              </a:ext>
            </a:extLst>
          </p:cNvPr>
          <p:cNvSpPr>
            <a:spLocks noGrp="1"/>
          </p:cNvSpPr>
          <p:nvPr>
            <p:ph type="sldNum" sz="quarter" idx="4"/>
          </p:nvPr>
        </p:nvSpPr>
        <p:spPr/>
        <p:txBody>
          <a:bodyPr/>
          <a:lstStyle/>
          <a:p>
            <a:pPr algn="l"/>
            <a:fld id="{0D904593-1668-4B95-BA96-EF3EF43EDF4E}" type="slidenum">
              <a:rPr lang="en-US" smtClean="0"/>
              <a:pPr algn="l"/>
              <a:t>7</a:t>
            </a:fld>
            <a:endParaRPr lang="en-US" dirty="0"/>
          </a:p>
        </p:txBody>
      </p:sp>
      <p:sp>
        <p:nvSpPr>
          <p:cNvPr id="6" name="Footer Placeholder 5">
            <a:extLst>
              <a:ext uri="{FF2B5EF4-FFF2-40B4-BE49-F238E27FC236}">
                <a16:creationId xmlns:a16="http://schemas.microsoft.com/office/drawing/2014/main" id="{6C95C4AD-92CA-4830-BEDF-3A4319937754}"/>
              </a:ext>
            </a:extLst>
          </p:cNvPr>
          <p:cNvSpPr>
            <a:spLocks noGrp="1"/>
          </p:cNvSpPr>
          <p:nvPr>
            <p:ph type="ftr" sz="quarter" idx="12"/>
          </p:nvPr>
        </p:nvSpPr>
        <p:spPr>
          <a:xfrm>
            <a:off x="1270660" y="6448301"/>
            <a:ext cx="3363570" cy="143450"/>
          </a:xfrm>
        </p:spPr>
        <p:txBody>
          <a:bodyPr/>
          <a:lstStyle/>
          <a:p>
            <a:r>
              <a:rPr lang="en-US" dirty="0"/>
              <a:t>Micron/Intel Confidential</a:t>
            </a:r>
          </a:p>
        </p:txBody>
      </p:sp>
      <p:sp>
        <p:nvSpPr>
          <p:cNvPr id="7" name="Text Placeholder 6">
            <a:extLst>
              <a:ext uri="{FF2B5EF4-FFF2-40B4-BE49-F238E27FC236}">
                <a16:creationId xmlns:a16="http://schemas.microsoft.com/office/drawing/2014/main" id="{6511001F-6082-446E-A61B-9E04BE251187}"/>
              </a:ext>
            </a:extLst>
          </p:cNvPr>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285A24A9-4C5E-404E-8F7F-7E0BE29ED4E6}"/>
              </a:ext>
            </a:extLst>
          </p:cNvPr>
          <p:cNvPicPr/>
          <p:nvPr/>
        </p:nvPicPr>
        <p:blipFill>
          <a:blip r:embed="rId2"/>
          <a:stretch>
            <a:fillRect/>
          </a:stretch>
        </p:blipFill>
        <p:spPr>
          <a:xfrm>
            <a:off x="5994400" y="1319764"/>
            <a:ext cx="5943600" cy="3830320"/>
          </a:xfrm>
          <a:prstGeom prst="rect">
            <a:avLst/>
          </a:prstGeom>
        </p:spPr>
      </p:pic>
      <p:sp>
        <p:nvSpPr>
          <p:cNvPr id="9" name="Content Placeholder 8">
            <a:extLst>
              <a:ext uri="{FF2B5EF4-FFF2-40B4-BE49-F238E27FC236}">
                <a16:creationId xmlns:a16="http://schemas.microsoft.com/office/drawing/2014/main" id="{EE8830C5-6C17-434D-B859-878815384076}"/>
              </a:ext>
            </a:extLst>
          </p:cNvPr>
          <p:cNvSpPr txBox="1">
            <a:spLocks/>
          </p:cNvSpPr>
          <p:nvPr/>
        </p:nvSpPr>
        <p:spPr>
          <a:xfrm>
            <a:off x="242764" y="5150084"/>
            <a:ext cx="11909301" cy="4729163"/>
          </a:xfrm>
          <a:prstGeom prst="rect">
            <a:avLst/>
          </a:prstGeom>
        </p:spPr>
        <p:txBody>
          <a:bodyPr/>
          <a:lstStyle>
            <a:lvl1pPr marL="274320" indent="-274320" algn="l" defTabSz="914400" rtl="0" eaLnBrk="1" latinLnBrk="0" hangingPunct="1">
              <a:lnSpc>
                <a:spcPct val="90000"/>
              </a:lnSpc>
              <a:spcBef>
                <a:spcPts val="1000"/>
              </a:spcBef>
              <a:buClr>
                <a:srgbClr val="0077C8"/>
              </a:buClr>
              <a:buFont typeface="Wingdings" panose="05000000000000000000" pitchFamily="2" charset="2"/>
              <a:buChar char="§"/>
              <a:defRPr sz="2400" kern="1200">
                <a:solidFill>
                  <a:srgbClr val="58595B"/>
                </a:solidFill>
                <a:latin typeface="+mn-lt"/>
                <a:ea typeface="+mn-ea"/>
                <a:cs typeface="+mn-cs"/>
              </a:defRPr>
            </a:lvl1pPr>
            <a:lvl2pPr marL="685800" indent="-274320" algn="l" defTabSz="914400" rtl="0" eaLnBrk="1" latinLnBrk="0" hangingPunct="1">
              <a:lnSpc>
                <a:spcPct val="90000"/>
              </a:lnSpc>
              <a:spcBef>
                <a:spcPts val="500"/>
              </a:spcBef>
              <a:buClr>
                <a:srgbClr val="0077C8"/>
              </a:buClr>
              <a:buFont typeface="Arial" panose="020B0604020202020204" pitchFamily="34" charset="0"/>
              <a:buChar char="−"/>
              <a:defRPr sz="2000" kern="1200">
                <a:solidFill>
                  <a:srgbClr val="58595B"/>
                </a:solidFill>
                <a:latin typeface="+mn-lt"/>
                <a:ea typeface="+mn-ea"/>
                <a:cs typeface="+mn-cs"/>
              </a:defRPr>
            </a:lvl2pPr>
            <a:lvl3pPr marL="1143000" indent="-274320" algn="l" defTabSz="914400" rtl="0" eaLnBrk="1" latinLnBrk="0" hangingPunct="1">
              <a:lnSpc>
                <a:spcPct val="90000"/>
              </a:lnSpc>
              <a:spcBef>
                <a:spcPts val="500"/>
              </a:spcBef>
              <a:buClr>
                <a:srgbClr val="0077C8"/>
              </a:buClr>
              <a:buFont typeface="Wingdings" panose="05000000000000000000" pitchFamily="2" charset="2"/>
              <a:buChar char="§"/>
              <a:defRPr sz="1800" kern="1200">
                <a:solidFill>
                  <a:srgbClr val="58595B"/>
                </a:solidFill>
                <a:latin typeface="+mn-lt"/>
                <a:ea typeface="+mn-ea"/>
                <a:cs typeface="+mn-cs"/>
              </a:defRPr>
            </a:lvl3pPr>
            <a:lvl4pPr marL="1600200" indent="-274320" algn="l" defTabSz="914400" rtl="0" eaLnBrk="1" latinLnBrk="0" hangingPunct="1">
              <a:lnSpc>
                <a:spcPct val="90000"/>
              </a:lnSpc>
              <a:spcBef>
                <a:spcPts val="500"/>
              </a:spcBef>
              <a:buClr>
                <a:srgbClr val="0077C8"/>
              </a:buClr>
              <a:buFont typeface="Arial" panose="020B0604020202020204" pitchFamily="34" charset="0"/>
              <a:buChar char="−"/>
              <a:defRPr sz="1600" kern="1200">
                <a:solidFill>
                  <a:srgbClr val="58595B"/>
                </a:solidFill>
                <a:latin typeface="+mn-lt"/>
                <a:ea typeface="+mn-ea"/>
                <a:cs typeface="+mn-cs"/>
              </a:defRPr>
            </a:lvl4pPr>
            <a:lvl5pPr marL="2057400" indent="-274320" algn="l" defTabSz="914400" rtl="0" eaLnBrk="1" latinLnBrk="0" hangingPunct="1">
              <a:lnSpc>
                <a:spcPct val="90000"/>
              </a:lnSpc>
              <a:spcBef>
                <a:spcPts val="500"/>
              </a:spcBef>
              <a:buClr>
                <a:srgbClr val="0077C8"/>
              </a:buClr>
              <a:buFont typeface="Wingdings" panose="05000000000000000000" pitchFamily="2" charset="2"/>
              <a:buChar char="§"/>
              <a:defRPr sz="1400" kern="1200">
                <a:solidFill>
                  <a:srgbClr val="58595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Laser treated was not bake recoverable</a:t>
            </a:r>
          </a:p>
          <a:p>
            <a:r>
              <a:rPr lang="en-US" sz="1800" dirty="0"/>
              <a:t>Differences observed between front-side </a:t>
            </a:r>
            <a:r>
              <a:rPr lang="en-US" sz="1800" dirty="0" err="1"/>
              <a:t>deprocessed</a:t>
            </a:r>
            <a:r>
              <a:rPr lang="en-US" sz="1800" dirty="0"/>
              <a:t> virgin &amp; probed</a:t>
            </a:r>
          </a:p>
          <a:p>
            <a:r>
              <a:rPr lang="en-US" sz="1800" dirty="0"/>
              <a:t>Backside </a:t>
            </a:r>
            <a:r>
              <a:rPr lang="en-US" sz="1800" dirty="0" err="1"/>
              <a:t>deprocessed</a:t>
            </a:r>
            <a:r>
              <a:rPr lang="en-US" sz="1800" dirty="0"/>
              <a:t> not completed</a:t>
            </a:r>
          </a:p>
        </p:txBody>
      </p:sp>
      <p:pic>
        <p:nvPicPr>
          <p:cNvPr id="1026" name="Picture 2">
            <a:extLst>
              <a:ext uri="{FF2B5EF4-FFF2-40B4-BE49-F238E27FC236}">
                <a16:creationId xmlns:a16="http://schemas.microsoft.com/office/drawing/2014/main" id="{9CAC0A51-61C4-46E0-8F6F-CF88269D4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64" y="1388962"/>
            <a:ext cx="5486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5744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Micron/Intel Confidential</a:t>
            </a:r>
            <a:endParaRPr lang="en-US" dirty="0"/>
          </a:p>
        </p:txBody>
      </p:sp>
      <p:sp>
        <p:nvSpPr>
          <p:cNvPr id="3" name="Slide Number Placeholder 2"/>
          <p:cNvSpPr>
            <a:spLocks noGrp="1"/>
          </p:cNvSpPr>
          <p:nvPr>
            <p:ph type="sldNum" sz="quarter" idx="12"/>
          </p:nvPr>
        </p:nvSpPr>
        <p:spPr/>
        <p:txBody>
          <a:bodyPr/>
          <a:lstStyle/>
          <a:p>
            <a:fld id="{B7E7695C-FCF1-4AA0-9B93-7941FED13DC4}" type="slidenum">
              <a:rPr lang="en-US" smtClean="0"/>
              <a:pPr/>
              <a:t>8</a:t>
            </a:fld>
            <a:endParaRPr lang="en-US" dirty="0"/>
          </a:p>
        </p:txBody>
      </p:sp>
      <p:sp>
        <p:nvSpPr>
          <p:cNvPr id="4" name="Date Placeholder 3">
            <a:extLst>
              <a:ext uri="{FF2B5EF4-FFF2-40B4-BE49-F238E27FC236}">
                <a16:creationId xmlns:a16="http://schemas.microsoft.com/office/drawing/2014/main" id="{49BE4F13-A583-4E68-90D8-31ED3007BDD0}"/>
              </a:ext>
            </a:extLst>
          </p:cNvPr>
          <p:cNvSpPr>
            <a:spLocks noGrp="1"/>
          </p:cNvSpPr>
          <p:nvPr>
            <p:ph type="dt" sz="half" idx="10"/>
          </p:nvPr>
        </p:nvSpPr>
        <p:spPr/>
        <p:txBody>
          <a:bodyPr/>
          <a:lstStyle/>
          <a:p>
            <a:r>
              <a:rPr lang="en-US"/>
              <a:t>January 24, 2018</a:t>
            </a:r>
            <a:endParaRPr lang="en-US" dirty="0"/>
          </a:p>
        </p:txBody>
      </p:sp>
    </p:spTree>
    <p:extLst>
      <p:ext uri="{BB962C8B-B14F-4D97-AF65-F5344CB8AC3E}">
        <p14:creationId xmlns:p14="http://schemas.microsoft.com/office/powerpoint/2010/main" val="2351387736"/>
      </p:ext>
    </p:extLst>
  </p:cSld>
  <p:clrMapOvr>
    <a:masterClrMapping/>
  </p:clrMapOvr>
</p:sld>
</file>

<file path=ppt/theme/theme1.xml><?xml version="1.0" encoding="utf-8"?>
<a:theme xmlns:a="http://schemas.openxmlformats.org/drawingml/2006/main" name="Micron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1ED4F18A-1CAE-436E-9873-C84173CF8A74}"/>
    </a:ext>
  </a:extLst>
</a:theme>
</file>

<file path=ppt/theme/theme2.xml><?xml version="1.0" encoding="utf-8"?>
<a:theme xmlns:a="http://schemas.openxmlformats.org/drawingml/2006/main" name="CPG Theme 2.0">
  <a:themeElements>
    <a:clrScheme name="MU Color">
      <a:dk1>
        <a:srgbClr val="58595B"/>
      </a:dk1>
      <a:lt1>
        <a:srgbClr val="FFFFFF"/>
      </a:lt1>
      <a:dk2>
        <a:srgbClr val="58595B"/>
      </a:dk2>
      <a:lt2>
        <a:srgbClr val="FFFFFF"/>
      </a:lt2>
      <a:accent1>
        <a:srgbClr val="0077C8"/>
      </a:accent1>
      <a:accent2>
        <a:srgbClr val="00A3E1"/>
      </a:accent2>
      <a:accent3>
        <a:srgbClr val="FFB500"/>
      </a:accent3>
      <a:accent4>
        <a:srgbClr val="9ACA3C"/>
      </a:accent4>
      <a:accent5>
        <a:srgbClr val="FFCD00"/>
      </a:accent5>
      <a:accent6>
        <a:srgbClr val="808285"/>
      </a:accent6>
      <a:hlink>
        <a:srgbClr val="71C5E8"/>
      </a:hlink>
      <a:folHlink>
        <a:srgbClr val="71C5E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_Master_PPT_Template_2018.pptx" id="{EEF647EC-56A7-4327-BDFA-FFF2B3C5BED3}" vid="{E53362E6-4ECC-432A-82B7-564D69580A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A7AE3A38E8631E43880A07ED4233B6A4" ma:contentTypeVersion="3" ma:contentTypeDescription="" ma:contentTypeScope="" ma:versionID="efd085c3be982c6a6d5de21050b982f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Workyear xmlns="470f668d-8261-4ab2-9257-0fb5e77b4895">2012</Workyear>
    <Workweek xmlns="470f668d-8261-4ab2-9257-0fb5e77b4895" xsi:nil="true"/>
  </documentManagement>
</p:properties>
</file>

<file path=customXml/itemProps1.xml><?xml version="1.0" encoding="utf-8"?>
<ds:datastoreItem xmlns:ds="http://schemas.openxmlformats.org/officeDocument/2006/customXml" ds:itemID="{8A1EC716-3B08-4DE1-8771-813628B1AFB9}"/>
</file>

<file path=customXml/itemProps2.xml><?xml version="1.0" encoding="utf-8"?>
<ds:datastoreItem xmlns:ds="http://schemas.openxmlformats.org/officeDocument/2006/customXml" ds:itemID="{AAE13096-1AB6-405B-A4B1-2DFDE8E579B6}"/>
</file>

<file path=customXml/itemProps3.xml><?xml version="1.0" encoding="utf-8"?>
<ds:datastoreItem xmlns:ds="http://schemas.openxmlformats.org/officeDocument/2006/customXml" ds:itemID="{A726A3B3-F848-4890-BA68-A43F81838358}"/>
</file>

<file path=docProps/app.xml><?xml version="1.0" encoding="utf-8"?>
<Properties xmlns="http://schemas.openxmlformats.org/officeDocument/2006/extended-properties" xmlns:vt="http://schemas.openxmlformats.org/officeDocument/2006/docPropsVTypes">
  <Template>blank</Template>
  <TotalTime>0</TotalTime>
  <Words>286</Words>
  <Application>Microsoft Office PowerPoint</Application>
  <PresentationFormat>Widescreen</PresentationFormat>
  <Paragraphs>96</Paragraphs>
  <Slides>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Segoe UI</vt:lpstr>
      <vt:lpstr>Segoe UI Semibold</vt:lpstr>
      <vt:lpstr>Verdana</vt:lpstr>
      <vt:lpstr>Wingdings</vt:lpstr>
      <vt:lpstr>Micron Theme 2.0</vt:lpstr>
      <vt:lpstr>CPG Theme 2.0</vt:lpstr>
      <vt:lpstr>SD Characterization Update</vt:lpstr>
      <vt:lpstr>Summary – work in progress</vt:lpstr>
      <vt:lpstr>Stem Images: 0024732.003, split 4E SD1 SAG, wafer16 SR71B </vt:lpstr>
      <vt:lpstr>Filtered normalized composition profiles</vt:lpstr>
      <vt:lpstr>Linescan: 0024732.003, split 4E SD1 SAG, wafer16 SR71B </vt:lpstr>
      <vt:lpstr>PowerPoint Presentation</vt:lpstr>
      <vt:lpstr>Raman on Probed arrays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2018-01-23T23:39:16Z</dcterms:created>
  <dcterms:modified xsi:type="dcterms:W3CDTF">2018-01-24T16:42:57Z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0x0101006FF2AFC2669BE544ABDBC9272D7E8CD800A7AE3A38E8631E43880A07ED4233B6A4</vt:lpwstr>
  </property>
</Properties>
</file>