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8.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11"/>
  </p:notesMasterIdLst>
  <p:sldIdLst>
    <p:sldId id="257" r:id="rId3"/>
    <p:sldId id="263" r:id="rId4"/>
    <p:sldId id="264" r:id="rId5"/>
    <p:sldId id="265" r:id="rId6"/>
    <p:sldId id="267" r:id="rId7"/>
    <p:sldId id="266" r:id="rId8"/>
    <p:sldId id="268"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userDrawn="1">
          <p15:clr>
            <a:srgbClr val="A4A3A4"/>
          </p15:clr>
        </p15:guide>
        <p15:guide id="2" pos="3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C8"/>
    <a:srgbClr val="0090DA"/>
    <a:srgbClr val="00A3E1"/>
    <a:srgbClr val="71C5E8"/>
    <a:srgbClr val="58595B"/>
    <a:srgbClr val="808285"/>
    <a:srgbClr val="A7A9AC"/>
    <a:srgbClr val="D1D3D4"/>
    <a:srgbClr val="B7D433"/>
    <a:srgbClr val="9AC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1" d="100"/>
          <a:sy n="91" d="100"/>
        </p:scale>
        <p:origin x="576" y="606"/>
      </p:cViewPr>
      <p:guideLst>
        <p:guide orient="horz" pos="3264"/>
        <p:guide pos="3312"/>
      </p:guideLst>
    </p:cSldViewPr>
  </p:slideViewPr>
  <p:notesTextViewPr>
    <p:cViewPr>
      <p:scale>
        <a:sx n="3" d="2"/>
        <a:sy n="3" d="2"/>
      </p:scale>
      <p:origin x="0" y="0"/>
    </p:cViewPr>
  </p:notesTextViewPr>
  <p:sorterViewPr>
    <p:cViewPr>
      <p:scale>
        <a:sx n="112" d="100"/>
        <a:sy n="11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BF96A-CBBD-4CCF-8C87-6E114B9E4329}"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54870-0C88-4C71-9CDA-A7BCC1106D63}" type="slidenum">
              <a:rPr lang="en-US" smtClean="0"/>
              <a:t>‹#›</a:t>
            </a:fld>
            <a:endParaRPr lang="en-US"/>
          </a:p>
        </p:txBody>
      </p:sp>
    </p:spTree>
    <p:extLst>
      <p:ext uri="{BB962C8B-B14F-4D97-AF65-F5344CB8AC3E}">
        <p14:creationId xmlns:p14="http://schemas.microsoft.com/office/powerpoint/2010/main" val="27581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a:t>
            </a:r>
            <a:r>
              <a:rPr lang="en-US" sz="900" b="0" baseline="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8"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83880"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hasCustomPrompt="1"/>
          </p:nvPr>
        </p:nvSpPr>
        <p:spPr>
          <a:xfrm>
            <a:off x="968329" y="3528468"/>
            <a:ext cx="10219075" cy="606068"/>
          </a:xfrm>
        </p:spPr>
        <p:txBody>
          <a:bodyPr lIns="91440">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lIns="91440">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144988"/>
            <a:ext cx="10219075" cy="2448953"/>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lvl1pPr>
              <a:defRPr>
                <a:solidFill>
                  <a:srgbClr val="0077C8"/>
                </a:solidFill>
              </a:defRPr>
            </a:lvl1pPr>
          </a:lstStyle>
          <a:p>
            <a:fld id="{2A0FEC12-B697-46B2-AC72-609E1FB7663B}" type="datetime4">
              <a:rPr lang="en-US" smtClean="0"/>
              <a:t>January 22, 2018</a:t>
            </a:fld>
            <a:endParaRPr lang="en-US" dirty="0"/>
          </a:p>
        </p:txBody>
      </p:sp>
      <p:sp>
        <p:nvSpPr>
          <p:cNvPr id="3" name="Footer Placeholder 2"/>
          <p:cNvSpPr>
            <a:spLocks noGrp="1"/>
          </p:cNvSpPr>
          <p:nvPr>
            <p:ph type="ftr" sz="quarter" idx="12"/>
          </p:nvPr>
        </p:nvSpPr>
        <p:spPr/>
        <p:txBody>
          <a:bodyPr/>
          <a:lstStyle>
            <a:lvl1pPr>
              <a:defRPr>
                <a:solidFill>
                  <a:srgbClr val="0077C8"/>
                </a:solidFill>
              </a:defRPr>
            </a:lvl1pPr>
          </a:lstStyle>
          <a:p>
            <a:r>
              <a:rPr lang="en-US"/>
              <a:t>Micron Confidential</a:t>
            </a:r>
            <a:endParaRPr lang="en-US" dirty="0"/>
          </a:p>
        </p:txBody>
      </p:sp>
      <p:sp>
        <p:nvSpPr>
          <p:cNvPr id="4" name="Slide Number Placeholder 3"/>
          <p:cNvSpPr>
            <a:spLocks noGrp="1"/>
          </p:cNvSpPr>
          <p:nvPr>
            <p:ph type="sldNum" sz="quarter" idx="13"/>
          </p:nvPr>
        </p:nvSpPr>
        <p:spPr/>
        <p:txBody>
          <a:bodyPr/>
          <a:lstStyle>
            <a:lvl1pPr>
              <a:defRPr>
                <a:solidFill>
                  <a:srgbClr val="0077C8"/>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53568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 Horizontal Image with Conten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2"/>
          </p:nvPr>
        </p:nvSpPr>
        <p:spPr/>
        <p:txBody>
          <a:bodyPr/>
          <a:lstStyle>
            <a:lvl1pPr>
              <a:defRPr>
                <a:solidFill>
                  <a:srgbClr val="58595B"/>
                </a:solidFill>
              </a:defRPr>
            </a:lvl1pPr>
          </a:lstStyle>
          <a:p>
            <a:fld id="{9DBE14A4-9EFF-44B5-B818-FBDED80DC98E}" type="datetime4">
              <a:rPr lang="en-US" smtClean="0"/>
              <a:t>January 22,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10" name="Picture Placeholder 4"/>
          <p:cNvSpPr>
            <a:spLocks noGrp="1"/>
          </p:cNvSpPr>
          <p:nvPr>
            <p:ph type="pic" sz="quarter" idx="10" hasCustomPrompt="1"/>
          </p:nvPr>
        </p:nvSpPr>
        <p:spPr>
          <a:xfrm>
            <a:off x="-1" y="0"/>
            <a:ext cx="12192001" cy="3428999"/>
          </a:xfrm>
        </p:spPr>
        <p:txBody>
          <a:bodyPr/>
          <a:lstStyle>
            <a:lvl1pPr marL="0" indent="0">
              <a:buNone/>
              <a:defRPr>
                <a:solidFill>
                  <a:schemeClr val="bg1"/>
                </a:solidFill>
              </a:defRPr>
            </a:lvl1pPr>
          </a:lstStyle>
          <a:p>
            <a:r>
              <a:rPr lang="en-US" dirty="0"/>
              <a:t>Image</a:t>
            </a:r>
          </a:p>
        </p:txBody>
      </p:sp>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11"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1927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Horizontal Gray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461" y="3429000"/>
            <a:ext cx="5689391" cy="2983005"/>
          </a:xfrm>
        </p:spPr>
        <p:txBody>
          <a:bodyPr anchor="ctr">
            <a:noAutofit/>
          </a:bodyPr>
          <a:lstStyle>
            <a:lvl1pPr algn="r">
              <a:lnSpc>
                <a:spcPct val="70000"/>
              </a:lnSpc>
              <a:defRPr sz="6000">
                <a:solidFill>
                  <a:srgbClr val="0077C8"/>
                </a:solidFill>
              </a:defRPr>
            </a:lvl1pPr>
          </a:lstStyle>
          <a:p>
            <a:r>
              <a:rPr lang="en-US"/>
              <a:t>Click to edit Master title style</a:t>
            </a:r>
            <a:endParaRPr lang="en-US" dirty="0"/>
          </a:p>
        </p:txBody>
      </p:sp>
      <p:sp>
        <p:nvSpPr>
          <p:cNvPr id="3" name="Date Placeholder 2"/>
          <p:cNvSpPr>
            <a:spLocks noGrp="1"/>
          </p:cNvSpPr>
          <p:nvPr>
            <p:ph type="dt" sz="half" idx="12"/>
          </p:nvPr>
        </p:nvSpPr>
        <p:spPr/>
        <p:txBody>
          <a:bodyPr/>
          <a:lstStyle>
            <a:lvl1pPr>
              <a:defRPr>
                <a:solidFill>
                  <a:srgbClr val="58595B"/>
                </a:solidFill>
              </a:defRPr>
            </a:lvl1pPr>
          </a:lstStyle>
          <a:p>
            <a:fld id="{C51AED33-5CBD-4F65-8A5D-4E027924D1BC}" type="datetime4">
              <a:rPr lang="en-US" smtClean="0"/>
              <a:t>January 22, 2018</a:t>
            </a:fld>
            <a:endParaRPr lang="en-US" dirty="0"/>
          </a:p>
        </p:txBody>
      </p:sp>
      <p:sp>
        <p:nvSpPr>
          <p:cNvPr id="4" name="Footer Placeholder 3"/>
          <p:cNvSpPr>
            <a:spLocks noGrp="1"/>
          </p:cNvSpPr>
          <p:nvPr>
            <p:ph type="ftr" sz="quarter" idx="13"/>
          </p:nvPr>
        </p:nvSpPr>
        <p:spPr/>
        <p:txBody>
          <a:bodyPr/>
          <a:lstStyle>
            <a:lvl1pPr>
              <a:defRPr>
                <a:solidFill>
                  <a:srgbClr val="58595B"/>
                </a:solidFill>
              </a:defRPr>
            </a:lvl1pPr>
          </a:lstStyle>
          <a:p>
            <a:r>
              <a:rPr lang="en-US"/>
              <a:t>Micron Confidential</a:t>
            </a:r>
            <a:endParaRPr lang="en-US" dirty="0"/>
          </a:p>
        </p:txBody>
      </p:sp>
      <p:sp>
        <p:nvSpPr>
          <p:cNvPr id="6" name="Slide Number Placeholder 5"/>
          <p:cNvSpPr>
            <a:spLocks noGrp="1"/>
          </p:cNvSpPr>
          <p:nvPr>
            <p:ph type="sldNum" sz="quarter" idx="14"/>
          </p:nvPr>
        </p:nvSpPr>
        <p:spPr/>
        <p:txBody>
          <a:bodyPr/>
          <a:lstStyle>
            <a:lvl1pPr>
              <a:defRPr>
                <a:solidFill>
                  <a:srgbClr val="58595B"/>
                </a:solidFill>
              </a:defRPr>
            </a:lvl1pPr>
          </a:lstStyle>
          <a:p>
            <a:fld id="{B7E7695C-FCF1-4AA0-9B93-7941FED13DC4}" type="slidenum">
              <a:rPr lang="en-US" smtClean="0"/>
              <a:pPr/>
              <a:t>‹#›</a:t>
            </a:fld>
            <a:endParaRPr lang="en-US" dirty="0"/>
          </a:p>
        </p:txBody>
      </p:sp>
      <p:sp>
        <p:nvSpPr>
          <p:cNvPr id="9" name="Rectangle 8"/>
          <p:cNvSpPr/>
          <p:nvPr userDrawn="1"/>
        </p:nvSpPr>
        <p:spPr>
          <a:xfrm>
            <a:off x="0" y="0"/>
            <a:ext cx="12192000" cy="3429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892798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838199" y="362309"/>
            <a:ext cx="5073591" cy="6038491"/>
          </a:xfrm>
        </p:spPr>
        <p:txBody>
          <a:bodyPr anchor="ctr">
            <a:noAutofit/>
          </a:bodyPr>
          <a:lstStyle>
            <a:lvl1pPr>
              <a:lnSpc>
                <a:spcPct val="70000"/>
              </a:lnSpc>
              <a:defRPr sz="6000" baseline="0">
                <a:solidFill>
                  <a:srgbClr val="58595B"/>
                </a:solidFill>
              </a:defRPr>
            </a:lvl1pPr>
          </a:lstStyle>
          <a:p>
            <a:r>
              <a:rPr lang="en-US" dirty="0"/>
              <a:t>Click to edit Master title (white font)</a:t>
            </a:r>
          </a:p>
        </p:txBody>
      </p:sp>
      <p:sp>
        <p:nvSpPr>
          <p:cNvPr id="5" name="Date Placeholder 4"/>
          <p:cNvSpPr>
            <a:spLocks noGrp="1"/>
          </p:cNvSpPr>
          <p:nvPr>
            <p:ph type="dt" sz="half" idx="11"/>
          </p:nvPr>
        </p:nvSpPr>
        <p:spPr/>
        <p:txBody>
          <a:bodyPr/>
          <a:lstStyle/>
          <a:p>
            <a:fld id="{FA7FF47F-D05B-4A3A-B9C2-B7128175C3C3}" type="datetime4">
              <a:rPr lang="en-US" smtClean="0"/>
              <a:t>January 22, 2018</a:t>
            </a:fld>
            <a:endParaRPr lang="en-US" dirty="0"/>
          </a:p>
        </p:txBody>
      </p:sp>
      <p:sp>
        <p:nvSpPr>
          <p:cNvPr id="6" name="Footer Placeholder 5"/>
          <p:cNvSpPr>
            <a:spLocks noGrp="1"/>
          </p:cNvSpPr>
          <p:nvPr>
            <p:ph type="ftr" sz="quarter" idx="12"/>
          </p:nvPr>
        </p:nvSpPr>
        <p:spPr/>
        <p:txBody>
          <a:bodyPr/>
          <a:lstStyle/>
          <a:p>
            <a:r>
              <a:rPr lang="en-US"/>
              <a:t>Micron Confidential</a:t>
            </a:r>
            <a:endParaRPr lang="en-US" dirty="0"/>
          </a:p>
        </p:txBody>
      </p:sp>
      <p:sp>
        <p:nvSpPr>
          <p:cNvPr id="7" name="Slide Number Placeholder 6"/>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9995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Image with 1/2 Content">
    <p:spTree>
      <p:nvGrpSpPr>
        <p:cNvPr id="1" name=""/>
        <p:cNvGrpSpPr/>
        <p:nvPr/>
      </p:nvGrpSpPr>
      <p:grpSpPr>
        <a:xfrm>
          <a:off x="0" y="0"/>
          <a:ext cx="0" cy="0"/>
          <a:chOff x="0" y="0"/>
          <a:chExt cx="0" cy="0"/>
        </a:xfrm>
      </p:grpSpPr>
      <p:sp>
        <p:nvSpPr>
          <p:cNvPr id="2" name="Picture Placeholder 4"/>
          <p:cNvSpPr>
            <a:spLocks noGrp="1"/>
          </p:cNvSpPr>
          <p:nvPr>
            <p:ph type="pic" sz="quarter" idx="10" hasCustomPrompt="1"/>
          </p:nvPr>
        </p:nvSpPr>
        <p:spPr>
          <a:xfrm>
            <a:off x="-1" y="0"/>
            <a:ext cx="12192001" cy="6858000"/>
          </a:xfrm>
        </p:spPr>
        <p:txBody>
          <a:bodyPr/>
          <a:lstStyle>
            <a:lvl1pPr marL="0" indent="0">
              <a:buNone/>
              <a:defRPr>
                <a:solidFill>
                  <a:schemeClr val="bg1"/>
                </a:solidFill>
              </a:defRPr>
            </a:lvl1pPr>
          </a:lstStyle>
          <a:p>
            <a:r>
              <a:rPr lang="en-US" dirty="0"/>
              <a:t>Image</a:t>
            </a:r>
          </a:p>
        </p:txBody>
      </p:sp>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78584" y="6452752"/>
            <a:ext cx="839829" cy="228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hasCustomPrompt="1"/>
          </p:nvPr>
        </p:nvSpPr>
        <p:spPr>
          <a:xfrm>
            <a:off x="271461" y="3429000"/>
            <a:ext cx="5689391" cy="2983005"/>
          </a:xfrm>
        </p:spPr>
        <p:txBody>
          <a:bodyPr anchor="ctr">
            <a:noAutofit/>
          </a:bodyPr>
          <a:lstStyle>
            <a:lvl1pPr algn="r">
              <a:lnSpc>
                <a:spcPct val="70000"/>
              </a:lnSpc>
              <a:defRPr sz="6000" baseline="0">
                <a:solidFill>
                  <a:srgbClr val="58595B"/>
                </a:solidFill>
              </a:defRPr>
            </a:lvl1pPr>
          </a:lstStyle>
          <a:p>
            <a:r>
              <a:rPr lang="en-US" dirty="0"/>
              <a:t>Click to edit Master title (white font)</a:t>
            </a:r>
          </a:p>
        </p:txBody>
      </p:sp>
      <p:sp>
        <p:nvSpPr>
          <p:cNvPr id="6" name="Text Placeholder 4"/>
          <p:cNvSpPr>
            <a:spLocks noGrp="1"/>
          </p:cNvSpPr>
          <p:nvPr>
            <p:ph type="body" sz="quarter" idx="15"/>
          </p:nvPr>
        </p:nvSpPr>
        <p:spPr>
          <a:xfrm>
            <a:off x="6232314" y="3429000"/>
            <a:ext cx="5645362" cy="2983005"/>
          </a:xfrm>
        </p:spPr>
        <p:txBody>
          <a:bodyPr anchor="ct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6"/>
          </p:nvPr>
        </p:nvSpPr>
        <p:spPr/>
        <p:txBody>
          <a:bodyPr/>
          <a:lstStyle/>
          <a:p>
            <a:fld id="{89130DB7-029F-4471-BC7C-E4A29DE3FCB3}" type="datetime4">
              <a:rPr lang="en-US" smtClean="0"/>
              <a:t>January 22, 2018</a:t>
            </a:fld>
            <a:endParaRPr lang="en-US" dirty="0"/>
          </a:p>
        </p:txBody>
      </p:sp>
      <p:sp>
        <p:nvSpPr>
          <p:cNvPr id="7" name="Footer Placeholder 6"/>
          <p:cNvSpPr>
            <a:spLocks noGrp="1"/>
          </p:cNvSpPr>
          <p:nvPr>
            <p:ph type="ftr" sz="quarter" idx="17"/>
          </p:nvPr>
        </p:nvSpPr>
        <p:spPr/>
        <p:txBody>
          <a:bodyPr/>
          <a:lstStyle/>
          <a:p>
            <a:r>
              <a:rPr lang="en-US"/>
              <a:t>Micron Confidential</a:t>
            </a:r>
            <a:endParaRPr lang="en-US" dirty="0"/>
          </a:p>
        </p:txBody>
      </p:sp>
      <p:sp>
        <p:nvSpPr>
          <p:cNvPr id="8" name="Slide Number Placeholder 7"/>
          <p:cNvSpPr>
            <a:spLocks noGrp="1"/>
          </p:cNvSpPr>
          <p:nvPr>
            <p:ph type="sldNum" sz="quarter" idx="18"/>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12042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0C39873D-1173-4B09-AE86-AA178DB45922}" type="datetime4">
              <a:rPr lang="en-US" smtClean="0"/>
              <a:t>January 22,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4"/>
          </p:nvPr>
        </p:nvSpPr>
        <p:spPr>
          <a:xfrm>
            <a:off x="6333460" y="1447800"/>
            <a:ext cx="502034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9184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1AD8B7F-97C2-4888-BF1C-56C0742BA9D7}" type="datetime4">
              <a:rPr lang="en-US" smtClean="0"/>
              <a:t>January 22,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Content Placeholder 2"/>
          <p:cNvSpPr>
            <a:spLocks noGrp="1"/>
          </p:cNvSpPr>
          <p:nvPr>
            <p:ph sz="half" idx="1"/>
          </p:nvPr>
        </p:nvSpPr>
        <p:spPr>
          <a:xfrm>
            <a:off x="83820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half" idx="14"/>
          </p:nvPr>
        </p:nvSpPr>
        <p:spPr>
          <a:xfrm>
            <a:off x="6333460" y="1622702"/>
            <a:ext cx="5020340" cy="45542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Tree>
    <p:extLst>
      <p:ext uri="{BB962C8B-B14F-4D97-AF65-F5344CB8AC3E}">
        <p14:creationId xmlns:p14="http://schemas.microsoft.com/office/powerpoint/2010/main" val="980441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11099-C84D-4E8D-A396-A4435B145A56}" type="datetime4">
              <a:rPr lang="en-US" smtClean="0"/>
              <a:t>January 22,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1" name="Content Placeholder 2"/>
          <p:cNvSpPr>
            <a:spLocks noGrp="1"/>
          </p:cNvSpPr>
          <p:nvPr>
            <p:ph sz="half" idx="14"/>
          </p:nvPr>
        </p:nvSpPr>
        <p:spPr>
          <a:xfrm>
            <a:off x="6333460" y="1930261"/>
            <a:ext cx="502034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8"/>
          <p:cNvSpPr>
            <a:spLocks noGrp="1"/>
          </p:cNvSpPr>
          <p:nvPr>
            <p:ph type="body" sz="quarter" idx="15"/>
          </p:nvPr>
        </p:nvSpPr>
        <p:spPr>
          <a:xfrm>
            <a:off x="6333460" y="1181100"/>
            <a:ext cx="502034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311778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Blue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096250"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0A381F-3503-4BA1-84E7-A4D8C75D4BC4}" type="datetime4">
              <a:rPr lang="en-US" smtClean="0"/>
              <a:t>January 22, 2018</a:t>
            </a:fld>
            <a:endParaRPr lang="en-US"/>
          </a:p>
        </p:txBody>
      </p:sp>
      <p:sp>
        <p:nvSpPr>
          <p:cNvPr id="6" name="Footer Placeholder 5"/>
          <p:cNvSpPr>
            <a:spLocks noGrp="1"/>
          </p:cNvSpPr>
          <p:nvPr>
            <p:ph type="ftr" sz="quarter" idx="11"/>
          </p:nvPr>
        </p:nvSpPr>
        <p:spPr/>
        <p:txBody>
          <a:bodyPr/>
          <a:lstStyle/>
          <a:p>
            <a:r>
              <a:rPr lang="en-US"/>
              <a:t>Micron Confidential</a:t>
            </a:r>
          </a:p>
        </p:txBody>
      </p:sp>
      <p:sp>
        <p:nvSpPr>
          <p:cNvPr id="7" name="Slide Number Placeholder 6"/>
          <p:cNvSpPr>
            <a:spLocks noGrp="1"/>
          </p:cNvSpPr>
          <p:nvPr>
            <p:ph type="sldNum" sz="quarter" idx="12"/>
          </p:nvPr>
        </p:nvSpPr>
        <p:spPr/>
        <p:txBody>
          <a:bodyPr/>
          <a:lstStyle/>
          <a:p>
            <a:fld id="{B7E7695C-FCF1-4AA0-9B93-7941FED13DC4}" type="slidenum">
              <a:rPr lang="en-US" smtClean="0"/>
              <a:t>‹#›</a:t>
            </a:fld>
            <a:endParaRPr lang="en-US"/>
          </a:p>
        </p:txBody>
      </p:sp>
      <p:sp>
        <p:nvSpPr>
          <p:cNvPr id="9" name="Text Placeholder 8"/>
          <p:cNvSpPr>
            <a:spLocks noGrp="1"/>
          </p:cNvSpPr>
          <p:nvPr>
            <p:ph type="body" sz="quarter" idx="13"/>
          </p:nvPr>
        </p:nvSpPr>
        <p:spPr>
          <a:xfrm>
            <a:off x="838201"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0" name="Text Placeholder 8"/>
          <p:cNvSpPr>
            <a:spLocks noGrp="1"/>
          </p:cNvSpPr>
          <p:nvPr>
            <p:ph type="body" sz="quarter" idx="14"/>
          </p:nvPr>
        </p:nvSpPr>
        <p:spPr>
          <a:xfrm>
            <a:off x="8096250"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
        <p:nvSpPr>
          <p:cNvPr id="13" name="Content Placeholder 3"/>
          <p:cNvSpPr>
            <a:spLocks noGrp="1"/>
          </p:cNvSpPr>
          <p:nvPr>
            <p:ph sz="half" idx="15"/>
          </p:nvPr>
        </p:nvSpPr>
        <p:spPr>
          <a:xfrm>
            <a:off x="4467225" y="1930261"/>
            <a:ext cx="3257550" cy="42467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8"/>
          <p:cNvSpPr>
            <a:spLocks noGrp="1"/>
          </p:cNvSpPr>
          <p:nvPr>
            <p:ph type="body" sz="quarter" idx="16"/>
          </p:nvPr>
        </p:nvSpPr>
        <p:spPr>
          <a:xfrm>
            <a:off x="4467225" y="1181100"/>
            <a:ext cx="3257550" cy="561975"/>
          </a:xfrm>
          <a:solidFill>
            <a:schemeClr val="accent1"/>
          </a:solidFill>
        </p:spPr>
        <p:txBody>
          <a:bodyPr anchor="ctr"/>
          <a:lstStyle>
            <a:lvl1pPr marL="0" indent="0" algn="ctr">
              <a:buNone/>
              <a:defRPr spc="0">
                <a:solidFill>
                  <a:schemeClr val="bg1"/>
                </a:solidFill>
              </a:defRPr>
            </a:lvl1pPr>
          </a:lstStyle>
          <a:p>
            <a:pPr lvl="0"/>
            <a:r>
              <a:rPr lang="en-US"/>
              <a:t>Edit Master text styles</a:t>
            </a:r>
          </a:p>
        </p:txBody>
      </p:sp>
    </p:spTree>
    <p:extLst>
      <p:ext uri="{BB962C8B-B14F-4D97-AF65-F5344CB8AC3E}">
        <p14:creationId xmlns:p14="http://schemas.microsoft.com/office/powerpoint/2010/main" val="2689300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20A13-7C1D-4471-8934-00DDD5048EA1}" type="datetime4">
              <a:rPr lang="en-US" smtClean="0"/>
              <a:t>January 22,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a:p>
        </p:txBody>
      </p:sp>
    </p:spTree>
    <p:extLst>
      <p:ext uri="{BB962C8B-B14F-4D97-AF65-F5344CB8AC3E}">
        <p14:creationId xmlns:p14="http://schemas.microsoft.com/office/powerpoint/2010/main" val="155304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002AD-0B31-491B-8DBE-1CA83D0D9D7D}" type="datetime4">
              <a:rPr lang="en-US" smtClean="0"/>
              <a:t>January 22,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4" name="Slide Number Placeholder 3"/>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891193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968329" y="5211156"/>
            <a:ext cx="5551741" cy="1061829"/>
          </a:xfrm>
          <a:prstGeom prst="rect">
            <a:avLst/>
          </a:prstGeom>
          <a:noFill/>
        </p:spPr>
        <p:txBody>
          <a:bodyPr wrap="square" rtlCol="0">
            <a:spAutoFit/>
          </a:bodyPr>
          <a:lstStyle/>
          <a:p>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©2018</a:t>
            </a:r>
            <a:r>
              <a:rPr lang="en-US" sz="900" b="0" baseline="0" dirty="0">
                <a:solidFill>
                  <a:srgbClr val="58595B"/>
                </a:solidFill>
                <a:latin typeface="Arial" panose="020B0604020202020204" pitchFamily="34" charset="0"/>
                <a:ea typeface="Verdana" panose="020B0604030504040204" pitchFamily="34" charset="0"/>
                <a:cs typeface="Arial" panose="020B0604020202020204" pitchFamily="34" charset="0"/>
              </a:rPr>
              <a:t> </a:t>
            </a:r>
            <a:r>
              <a:rPr lang="en-US" sz="900" b="0" dirty="0">
                <a:solidFill>
                  <a:srgbClr val="58595B"/>
                </a:solidFill>
                <a:latin typeface="Arial" panose="020B0604020202020204" pitchFamily="34" charset="0"/>
                <a:ea typeface="Verdana" panose="020B0604030504040204" pitchFamily="34" charset="0"/>
                <a:cs typeface="Arial" panose="020B0604020202020204" pitchFamily="34" charset="0"/>
              </a:rPr>
              <a:t>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 </a:t>
            </a:r>
          </a:p>
        </p:txBody>
      </p:sp>
      <p:pic>
        <p:nvPicPr>
          <p:cNvPr id="9"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390136" y="5211156"/>
            <a:ext cx="3657600" cy="995592"/>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rgbClr val="58595B"/>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137037"/>
            <a:ext cx="10219075" cy="2456904"/>
          </a:xfrm>
        </p:spPr>
        <p:txBody>
          <a:bodyPr anchor="b">
            <a:noAutofit/>
          </a:bodyPr>
          <a:lstStyle>
            <a:lvl1pPr algn="l">
              <a:defRPr sz="6000">
                <a:solidFill>
                  <a:srgbClr val="0077C8"/>
                </a:solidFill>
              </a:defRPr>
            </a:lvl1pPr>
          </a:lstStyle>
          <a:p>
            <a:r>
              <a:rPr lang="en-US" dirty="0"/>
              <a:t>Title</a:t>
            </a:r>
          </a:p>
        </p:txBody>
      </p:sp>
      <p:sp>
        <p:nvSpPr>
          <p:cNvPr id="2" name="Date Placeholder 1"/>
          <p:cNvSpPr>
            <a:spLocks noGrp="1"/>
          </p:cNvSpPr>
          <p:nvPr>
            <p:ph type="dt" sz="half" idx="11"/>
          </p:nvPr>
        </p:nvSpPr>
        <p:spPr/>
        <p:txBody>
          <a:bodyPr/>
          <a:lstStyle>
            <a:lvl1pPr>
              <a:defRPr>
                <a:solidFill>
                  <a:schemeClr val="bg1"/>
                </a:solidFill>
              </a:defRPr>
            </a:lvl1pPr>
          </a:lstStyle>
          <a:p>
            <a:fld id="{0CFB5DD6-B5A9-42D8-8E78-3203A252046E}" type="datetime4">
              <a:rPr lang="en-US" smtClean="0"/>
              <a:pPr/>
              <a:t>January 22, 2018</a:t>
            </a:fld>
            <a:endParaRPr lang="en-US" dirty="0"/>
          </a:p>
        </p:txBody>
      </p:sp>
      <p:sp>
        <p:nvSpPr>
          <p:cNvPr id="3" name="Footer Placeholder 2"/>
          <p:cNvSpPr>
            <a:spLocks noGrp="1"/>
          </p:cNvSpPr>
          <p:nvPr>
            <p:ph type="ftr" sz="quarter" idx="12"/>
          </p:nvPr>
        </p:nvSpPr>
        <p:spPr/>
        <p:txBody>
          <a:bodyPr/>
          <a:lstStyle>
            <a:lvl1pPr>
              <a:defRPr>
                <a:solidFill>
                  <a:schemeClr val="bg1"/>
                </a:solidFill>
              </a:defRPr>
            </a:lvl1pPr>
          </a:lstStyle>
          <a:p>
            <a:r>
              <a:rPr lang="en-US"/>
              <a:t>Micron Confidential</a:t>
            </a:r>
            <a:endParaRPr lang="en-US" dirty="0"/>
          </a:p>
        </p:txBody>
      </p:sp>
      <p:sp>
        <p:nvSpPr>
          <p:cNvPr id="4" name="Slide Number Placeholder 3"/>
          <p:cNvSpPr>
            <a:spLocks noGrp="1"/>
          </p:cNvSpPr>
          <p:nvPr>
            <p:ph type="sldNum" sz="quarter" idx="13"/>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3781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Closing Blue">
    <p:bg>
      <p:bgPr>
        <a:solidFill>
          <a:schemeClr val="accent1"/>
        </a:solidFill>
        <a:effectLst/>
      </p:bgPr>
    </p:bg>
    <p:spTree>
      <p:nvGrpSpPr>
        <p:cNvPr id="1" name=""/>
        <p:cNvGrpSpPr/>
        <p:nvPr/>
      </p:nvGrpSpPr>
      <p:grpSpPr>
        <a:xfrm>
          <a:off x="0" y="0"/>
          <a:ext cx="0" cy="0"/>
          <a:chOff x="0" y="0"/>
          <a:chExt cx="0" cy="0"/>
        </a:xfrm>
      </p:grpSpPr>
      <p:pic>
        <p:nvPicPr>
          <p:cNvPr id="3" name="Picture 4" descr="https://www.micron.com/~/media/brand-portal/brand-portal-logos/micron-logo_white.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99088" y="2805542"/>
            <a:ext cx="4572000" cy="12444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lvl1pPr>
              <a:defRPr>
                <a:solidFill>
                  <a:srgbClr val="0077C8"/>
                </a:solidFill>
              </a:defRPr>
            </a:lvl1pPr>
          </a:lstStyle>
          <a:p>
            <a:fld id="{0CFB5DD6-B5A9-42D8-8E78-3203A252046E}" type="datetime4">
              <a:rPr lang="en-US" smtClean="0"/>
              <a:pPr/>
              <a:t>January 22, 2018</a:t>
            </a:fld>
            <a:endParaRPr lang="en-US" dirty="0"/>
          </a:p>
        </p:txBody>
      </p:sp>
      <p:sp>
        <p:nvSpPr>
          <p:cNvPr id="4" name="Footer Placeholder 3"/>
          <p:cNvSpPr>
            <a:spLocks noGrp="1"/>
          </p:cNvSpPr>
          <p:nvPr>
            <p:ph type="ftr" sz="quarter" idx="11"/>
          </p:nvPr>
        </p:nvSpPr>
        <p:spPr/>
        <p:txBody>
          <a:bodyPr/>
          <a:lstStyle>
            <a:lvl1pPr>
              <a:defRPr>
                <a:solidFill>
                  <a:srgbClr val="0077C8"/>
                </a:solidFill>
              </a:defRPr>
            </a:lvl1pPr>
          </a:lstStyle>
          <a:p>
            <a:r>
              <a:rPr lang="en-US"/>
              <a:t>Micron Confidential</a:t>
            </a:r>
            <a:endParaRPr lang="en-US" dirty="0"/>
          </a:p>
        </p:txBody>
      </p:sp>
      <p:sp>
        <p:nvSpPr>
          <p:cNvPr id="5" name="Slide Number Placeholder 4"/>
          <p:cNvSpPr>
            <a:spLocks noGrp="1"/>
          </p:cNvSpPr>
          <p:nvPr>
            <p:ph type="sldNum" sz="quarter" idx="12"/>
          </p:nvPr>
        </p:nvSpPr>
        <p:spPr/>
        <p:txBody>
          <a:bodyPr/>
          <a:lstStyle>
            <a:lvl1pPr>
              <a:defRPr>
                <a:solidFill>
                  <a:srgbClr val="0077C8"/>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79913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Closing White">
    <p:spTree>
      <p:nvGrpSpPr>
        <p:cNvPr id="1" name=""/>
        <p:cNvGrpSpPr/>
        <p:nvPr/>
      </p:nvGrpSpPr>
      <p:grpSpPr>
        <a:xfrm>
          <a:off x="0" y="0"/>
          <a:ext cx="0" cy="0"/>
          <a:chOff x="0" y="0"/>
          <a:chExt cx="0" cy="0"/>
        </a:xfrm>
      </p:grpSpPr>
      <p:pic>
        <p:nvPicPr>
          <p:cNvPr id="3" name="Picture 2" descr="https://www.micron.com/~/media/brand-portal/brand-portal-logos/micron-logo_blue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000" y="2806755"/>
            <a:ext cx="4572000" cy="124449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lvl1pPr>
              <a:defRPr>
                <a:solidFill>
                  <a:schemeClr val="bg1"/>
                </a:solidFill>
              </a:defRPr>
            </a:lvl1pPr>
          </a:lstStyle>
          <a:p>
            <a:fld id="{0CFB5DD6-B5A9-42D8-8E78-3203A252046E}" type="datetime4">
              <a:rPr lang="en-US" smtClean="0"/>
              <a:pPr/>
              <a:t>January 22, 2018</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684948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cron Colo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096738-D422-416D-8C11-6DC2CEAD6704}" type="datetime4">
              <a:rPr lang="en-US" smtClean="0"/>
              <a:t>January 22, 2018</a:t>
            </a:fld>
            <a:endParaRPr lang="en-US"/>
          </a:p>
        </p:txBody>
      </p:sp>
      <p:sp>
        <p:nvSpPr>
          <p:cNvPr id="4" name="Footer Placeholder 3"/>
          <p:cNvSpPr>
            <a:spLocks noGrp="1"/>
          </p:cNvSpPr>
          <p:nvPr>
            <p:ph type="ftr" sz="quarter" idx="11"/>
          </p:nvPr>
        </p:nvSpPr>
        <p:spPr/>
        <p:txBody>
          <a:bodyPr/>
          <a:lstStyle/>
          <a:p>
            <a:r>
              <a:rPr lang="en-US"/>
              <a:t>Micron Confidential</a:t>
            </a:r>
          </a:p>
        </p:txBody>
      </p:sp>
      <p:sp>
        <p:nvSpPr>
          <p:cNvPr id="5" name="Slide Number Placeholder 4"/>
          <p:cNvSpPr>
            <a:spLocks noGrp="1"/>
          </p:cNvSpPr>
          <p:nvPr>
            <p:ph type="sldNum" sz="quarter" idx="12"/>
          </p:nvPr>
        </p:nvSpPr>
        <p:spPr/>
        <p:txBody>
          <a:bodyPr/>
          <a:lstStyle/>
          <a:p>
            <a:fld id="{B7E7695C-FCF1-4AA0-9B93-7941FED13DC4}" type="slidenum">
              <a:rPr lang="en-US" smtClean="0"/>
              <a:t>‹#›</a:t>
            </a:fld>
            <a:endParaRPr lang="en-US" dirty="0"/>
          </a:p>
        </p:txBody>
      </p:sp>
      <p:sp>
        <p:nvSpPr>
          <p:cNvPr id="27" name="TextBox 26"/>
          <p:cNvSpPr txBox="1"/>
          <p:nvPr userDrawn="1"/>
        </p:nvSpPr>
        <p:spPr>
          <a:xfrm>
            <a:off x="4786904" y="919778"/>
            <a:ext cx="6542586" cy="1421928"/>
          </a:xfrm>
          <a:prstGeom prst="rect">
            <a:avLst/>
          </a:prstGeom>
          <a:noFill/>
        </p:spPr>
        <p:txBody>
          <a:bodyPr wrap="square" rtlCol="0">
            <a:spAutoFit/>
          </a:bodyPr>
          <a:lstStyle/>
          <a:p>
            <a:pPr>
              <a:lnSpc>
                <a:spcPct val="80000"/>
              </a:lnSpc>
            </a:pPr>
            <a:r>
              <a:rPr lang="en-US" sz="5400" b="1" spc="-300" dirty="0">
                <a:latin typeface="+mj-lt"/>
              </a:rPr>
              <a:t>Micron Brand </a:t>
            </a:r>
            <a:br>
              <a:rPr lang="en-US" sz="5400" b="1" spc="-300" dirty="0">
                <a:latin typeface="+mj-lt"/>
              </a:rPr>
            </a:br>
            <a:r>
              <a:rPr lang="en-US" sz="5400" b="1" spc="-300" dirty="0">
                <a:latin typeface="+mj-lt"/>
              </a:rPr>
              <a:t>2.0 Colors (RGB)</a:t>
            </a:r>
          </a:p>
        </p:txBody>
      </p:sp>
      <p:sp>
        <p:nvSpPr>
          <p:cNvPr id="28" name="Rectangle 27"/>
          <p:cNvSpPr/>
          <p:nvPr userDrawn="1"/>
        </p:nvSpPr>
        <p:spPr>
          <a:xfrm>
            <a:off x="578581" y="949291"/>
            <a:ext cx="1199034" cy="1199034"/>
          </a:xfrm>
          <a:prstGeom prst="rect">
            <a:avLst/>
          </a:prstGeom>
          <a:solidFill>
            <a:srgbClr val="007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Micron Blue</a:t>
            </a:r>
          </a:p>
          <a:p>
            <a:pPr algn="ctr"/>
            <a:r>
              <a:rPr lang="en-US" sz="1400" b="1" dirty="0">
                <a:latin typeface="+mn-lt"/>
                <a:ea typeface="Segoe UI" panose="020B0502040204020203" pitchFamily="34" charset="0"/>
                <a:cs typeface="Segoe UI" panose="020B0502040204020203" pitchFamily="34" charset="0"/>
              </a:rPr>
              <a:t>0-119-200</a:t>
            </a:r>
          </a:p>
        </p:txBody>
      </p:sp>
      <p:sp>
        <p:nvSpPr>
          <p:cNvPr id="29" name="Rectangle 28"/>
          <p:cNvSpPr/>
          <p:nvPr userDrawn="1"/>
        </p:nvSpPr>
        <p:spPr>
          <a:xfrm>
            <a:off x="578581" y="3492223"/>
            <a:ext cx="1199034" cy="1199034"/>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a:t>
            </a:r>
            <a:br>
              <a:rPr lang="en-US" sz="1400" dirty="0">
                <a:latin typeface="+mn-lt"/>
                <a:ea typeface="Segoe UI" panose="020B0502040204020203" pitchFamily="34" charset="0"/>
                <a:cs typeface="Segoe UI" panose="020B0502040204020203" pitchFamily="34" charset="0"/>
              </a:rPr>
            </a:br>
            <a:r>
              <a:rPr lang="en-US" sz="1400" b="1" dirty="0">
                <a:latin typeface="+mn-lt"/>
                <a:ea typeface="Segoe UI" panose="020B0502040204020203" pitchFamily="34" charset="0"/>
                <a:cs typeface="Segoe UI" panose="020B0502040204020203" pitchFamily="34" charset="0"/>
              </a:rPr>
              <a:t>88-89-91</a:t>
            </a:r>
          </a:p>
        </p:txBody>
      </p:sp>
      <p:sp>
        <p:nvSpPr>
          <p:cNvPr id="30" name="Rectangle 29"/>
          <p:cNvSpPr/>
          <p:nvPr userDrawn="1"/>
        </p:nvSpPr>
        <p:spPr>
          <a:xfrm>
            <a:off x="578581" y="2220757"/>
            <a:ext cx="1199034" cy="1199034"/>
          </a:xfrm>
          <a:prstGeom prst="rect">
            <a:avLst/>
          </a:prstGeom>
          <a:solidFill>
            <a:srgbClr val="009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S1</a:t>
            </a:r>
          </a:p>
          <a:p>
            <a:pPr algn="ctr"/>
            <a:r>
              <a:rPr lang="en-US" sz="1400" b="1" dirty="0">
                <a:latin typeface="+mn-lt"/>
                <a:ea typeface="Segoe UI" panose="020B0502040204020203" pitchFamily="34" charset="0"/>
                <a:cs typeface="Segoe UI" panose="020B0502040204020203" pitchFamily="34" charset="0"/>
              </a:rPr>
              <a:t>0-144-218</a:t>
            </a:r>
          </a:p>
        </p:txBody>
      </p:sp>
      <p:sp>
        <p:nvSpPr>
          <p:cNvPr id="31" name="Rectangle 30"/>
          <p:cNvSpPr/>
          <p:nvPr userDrawn="1"/>
        </p:nvSpPr>
        <p:spPr>
          <a:xfrm>
            <a:off x="1856658" y="2229966"/>
            <a:ext cx="1199034" cy="1199034"/>
          </a:xfrm>
          <a:prstGeom prst="rect">
            <a:avLst/>
          </a:prstGeom>
          <a:solidFill>
            <a:srgbClr val="00A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S2</a:t>
            </a:r>
          </a:p>
          <a:p>
            <a:pPr algn="ctr"/>
            <a:r>
              <a:rPr lang="en-US" sz="1400" b="1" dirty="0">
                <a:latin typeface="+mn-lt"/>
                <a:ea typeface="Segoe UI" panose="020B0502040204020203" pitchFamily="34" charset="0"/>
                <a:cs typeface="Segoe UI" panose="020B0502040204020203" pitchFamily="34" charset="0"/>
              </a:rPr>
              <a:t>0-163-225</a:t>
            </a:r>
          </a:p>
        </p:txBody>
      </p:sp>
      <p:sp>
        <p:nvSpPr>
          <p:cNvPr id="32" name="Rectangle 31"/>
          <p:cNvSpPr/>
          <p:nvPr userDrawn="1"/>
        </p:nvSpPr>
        <p:spPr>
          <a:xfrm>
            <a:off x="3134735" y="2229966"/>
            <a:ext cx="1199034" cy="1199034"/>
          </a:xfrm>
          <a:prstGeom prst="rect">
            <a:avLst/>
          </a:prstGeom>
          <a:solidFill>
            <a:srgbClr val="71C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Blue S3</a:t>
            </a:r>
          </a:p>
          <a:p>
            <a:pPr algn="ctr"/>
            <a:r>
              <a:rPr lang="en-US" sz="1400" b="1" dirty="0">
                <a:latin typeface="+mn-lt"/>
                <a:ea typeface="Segoe UI" panose="020B0502040204020203" pitchFamily="34" charset="0"/>
                <a:cs typeface="Segoe UI" panose="020B0502040204020203" pitchFamily="34" charset="0"/>
              </a:rPr>
              <a:t>113-197-232</a:t>
            </a:r>
          </a:p>
        </p:txBody>
      </p:sp>
      <p:sp>
        <p:nvSpPr>
          <p:cNvPr id="33" name="Rectangle 32"/>
          <p:cNvSpPr/>
          <p:nvPr userDrawn="1"/>
        </p:nvSpPr>
        <p:spPr>
          <a:xfrm>
            <a:off x="578581" y="4770016"/>
            <a:ext cx="1199034" cy="1199034"/>
          </a:xfrm>
          <a:prstGeom prst="rect">
            <a:avLst/>
          </a:prstGeom>
          <a:solidFill>
            <a:srgbClr val="808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S1</a:t>
            </a:r>
          </a:p>
          <a:p>
            <a:pPr algn="ctr"/>
            <a:r>
              <a:rPr lang="en-US" sz="1400" b="1" dirty="0">
                <a:latin typeface="+mn-lt"/>
                <a:ea typeface="Segoe UI" panose="020B0502040204020203" pitchFamily="34" charset="0"/>
                <a:cs typeface="Segoe UI" panose="020B0502040204020203" pitchFamily="34" charset="0"/>
              </a:rPr>
              <a:t>128-130-133</a:t>
            </a:r>
          </a:p>
        </p:txBody>
      </p:sp>
      <p:sp>
        <p:nvSpPr>
          <p:cNvPr id="34" name="Rectangle 33"/>
          <p:cNvSpPr/>
          <p:nvPr userDrawn="1"/>
        </p:nvSpPr>
        <p:spPr>
          <a:xfrm>
            <a:off x="1856658" y="4770016"/>
            <a:ext cx="1199034" cy="1199034"/>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S2</a:t>
            </a:r>
          </a:p>
          <a:p>
            <a:pPr algn="ctr"/>
            <a:r>
              <a:rPr lang="en-US" sz="1400" b="1" dirty="0">
                <a:latin typeface="+mn-lt"/>
                <a:ea typeface="Segoe UI" panose="020B0502040204020203" pitchFamily="34" charset="0"/>
                <a:cs typeface="Segoe UI" panose="020B0502040204020203" pitchFamily="34" charset="0"/>
              </a:rPr>
              <a:t>167-169-172</a:t>
            </a:r>
          </a:p>
        </p:txBody>
      </p:sp>
      <p:sp>
        <p:nvSpPr>
          <p:cNvPr id="35" name="Rectangle 34"/>
          <p:cNvSpPr/>
          <p:nvPr userDrawn="1"/>
        </p:nvSpPr>
        <p:spPr>
          <a:xfrm>
            <a:off x="3134735" y="4770016"/>
            <a:ext cx="1199034" cy="119903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Gray S3</a:t>
            </a:r>
          </a:p>
          <a:p>
            <a:pPr algn="ctr"/>
            <a:r>
              <a:rPr lang="en-US" sz="1400" b="1" dirty="0">
                <a:latin typeface="+mn-lt"/>
                <a:ea typeface="Segoe UI" panose="020B0502040204020203" pitchFamily="34" charset="0"/>
                <a:cs typeface="Segoe UI" panose="020B0502040204020203" pitchFamily="34" charset="0"/>
              </a:rPr>
              <a:t>209-211-212</a:t>
            </a:r>
          </a:p>
        </p:txBody>
      </p:sp>
      <p:sp>
        <p:nvSpPr>
          <p:cNvPr id="36" name="Rectangle 35"/>
          <p:cNvSpPr/>
          <p:nvPr userDrawn="1"/>
        </p:nvSpPr>
        <p:spPr>
          <a:xfrm>
            <a:off x="4868920" y="3416363"/>
            <a:ext cx="1199034" cy="806863"/>
          </a:xfrm>
          <a:prstGeom prst="rect">
            <a:avLst/>
          </a:prstGeom>
          <a:solidFill>
            <a:srgbClr val="9AC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A1</a:t>
            </a:r>
          </a:p>
          <a:p>
            <a:pPr algn="ctr"/>
            <a:r>
              <a:rPr lang="en-US" sz="1400" b="1" dirty="0">
                <a:latin typeface="+mn-lt"/>
                <a:ea typeface="Segoe UI" panose="020B0502040204020203" pitchFamily="34" charset="0"/>
                <a:cs typeface="Segoe UI" panose="020B0502040204020203" pitchFamily="34" charset="0"/>
              </a:rPr>
              <a:t>154-202-60</a:t>
            </a:r>
          </a:p>
        </p:txBody>
      </p:sp>
      <p:sp>
        <p:nvSpPr>
          <p:cNvPr id="37" name="Rectangle 36"/>
          <p:cNvSpPr/>
          <p:nvPr userDrawn="1"/>
        </p:nvSpPr>
        <p:spPr>
          <a:xfrm>
            <a:off x="6150321" y="3416365"/>
            <a:ext cx="1199034" cy="806863"/>
          </a:xfrm>
          <a:prstGeom prst="rect">
            <a:avLst/>
          </a:prstGeom>
          <a:solidFill>
            <a:srgbClr val="B7D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Green A2</a:t>
            </a:r>
          </a:p>
          <a:p>
            <a:pPr algn="ctr"/>
            <a:r>
              <a:rPr lang="en-US" sz="1400" b="1" dirty="0">
                <a:latin typeface="+mn-lt"/>
                <a:ea typeface="Segoe UI" panose="020B0502040204020203" pitchFamily="34" charset="0"/>
                <a:cs typeface="Segoe UI" panose="020B0502040204020203" pitchFamily="34" charset="0"/>
              </a:rPr>
              <a:t>183-212-51</a:t>
            </a:r>
          </a:p>
        </p:txBody>
      </p:sp>
      <p:sp>
        <p:nvSpPr>
          <p:cNvPr id="38" name="Rectangle 37"/>
          <p:cNvSpPr/>
          <p:nvPr userDrawn="1"/>
        </p:nvSpPr>
        <p:spPr>
          <a:xfrm>
            <a:off x="4868915" y="4294324"/>
            <a:ext cx="1199034" cy="806863"/>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A1</a:t>
            </a:r>
          </a:p>
          <a:p>
            <a:pPr algn="ctr"/>
            <a:r>
              <a:rPr lang="en-US" sz="1400" b="1" dirty="0">
                <a:latin typeface="+mn-lt"/>
                <a:ea typeface="Segoe UI" panose="020B0502040204020203" pitchFamily="34" charset="0"/>
                <a:cs typeface="Segoe UI" panose="020B0502040204020203" pitchFamily="34" charset="0"/>
              </a:rPr>
              <a:t>255-181-0</a:t>
            </a:r>
          </a:p>
        </p:txBody>
      </p:sp>
      <p:sp>
        <p:nvSpPr>
          <p:cNvPr id="39" name="Rectangle 38"/>
          <p:cNvSpPr/>
          <p:nvPr userDrawn="1"/>
        </p:nvSpPr>
        <p:spPr>
          <a:xfrm>
            <a:off x="6150315" y="4294324"/>
            <a:ext cx="1199034" cy="806863"/>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Amber A2</a:t>
            </a:r>
          </a:p>
          <a:p>
            <a:pPr algn="ctr"/>
            <a:r>
              <a:rPr lang="en-US" sz="1400" b="1" dirty="0">
                <a:latin typeface="+mn-lt"/>
                <a:ea typeface="Segoe UI" panose="020B0502040204020203" pitchFamily="34" charset="0"/>
                <a:cs typeface="Segoe UI" panose="020B0502040204020203" pitchFamily="34" charset="0"/>
              </a:rPr>
              <a:t>255-205-0</a:t>
            </a:r>
          </a:p>
        </p:txBody>
      </p:sp>
      <p:sp>
        <p:nvSpPr>
          <p:cNvPr id="40" name="Rectangle 39"/>
          <p:cNvSpPr/>
          <p:nvPr userDrawn="1"/>
        </p:nvSpPr>
        <p:spPr>
          <a:xfrm>
            <a:off x="4865846" y="5168685"/>
            <a:ext cx="1199034" cy="806863"/>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A1</a:t>
            </a:r>
          </a:p>
          <a:p>
            <a:pPr algn="ctr"/>
            <a:r>
              <a:rPr lang="en-US" sz="1400" b="1" dirty="0">
                <a:latin typeface="+mn-lt"/>
                <a:ea typeface="Segoe UI" panose="020B0502040204020203" pitchFamily="34" charset="0"/>
                <a:cs typeface="Segoe UI" panose="020B0502040204020203" pitchFamily="34" charset="0"/>
              </a:rPr>
              <a:t>135-50-153</a:t>
            </a:r>
          </a:p>
        </p:txBody>
      </p:sp>
      <p:sp>
        <p:nvSpPr>
          <p:cNvPr id="41" name="Rectangle 40"/>
          <p:cNvSpPr/>
          <p:nvPr userDrawn="1"/>
        </p:nvSpPr>
        <p:spPr>
          <a:xfrm>
            <a:off x="6147246" y="5168685"/>
            <a:ext cx="1199034" cy="806863"/>
          </a:xfrm>
          <a:prstGeom prst="rect">
            <a:avLst/>
          </a:prstGeom>
          <a:solidFill>
            <a:srgbClr val="A43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mn-lt"/>
                <a:ea typeface="Segoe UI" panose="020B0502040204020203" pitchFamily="34" charset="0"/>
                <a:cs typeface="Segoe UI" panose="020B0502040204020203" pitchFamily="34" charset="0"/>
              </a:rPr>
              <a:t>Purple A2</a:t>
            </a:r>
          </a:p>
          <a:p>
            <a:pPr algn="ctr"/>
            <a:r>
              <a:rPr lang="en-US" sz="1400" b="1" dirty="0">
                <a:latin typeface="+mn-lt"/>
                <a:ea typeface="Segoe UI" panose="020B0502040204020203" pitchFamily="34" charset="0"/>
                <a:cs typeface="Segoe UI" panose="020B0502040204020203" pitchFamily="34" charset="0"/>
              </a:rPr>
              <a:t>164-55-138</a:t>
            </a:r>
          </a:p>
        </p:txBody>
      </p:sp>
      <p:sp>
        <p:nvSpPr>
          <p:cNvPr id="44" name="TextBox 43"/>
          <p:cNvSpPr txBox="1"/>
          <p:nvPr userDrawn="1"/>
        </p:nvSpPr>
        <p:spPr>
          <a:xfrm>
            <a:off x="4773748" y="2312153"/>
            <a:ext cx="2480434" cy="461665"/>
          </a:xfrm>
          <a:prstGeom prst="rect">
            <a:avLst/>
          </a:prstGeom>
          <a:noFill/>
        </p:spPr>
        <p:txBody>
          <a:bodyPr wrap="square" rtlCol="0">
            <a:spAutoFit/>
          </a:bodyPr>
          <a:lstStyle/>
          <a:p>
            <a:pPr algn="l"/>
            <a:r>
              <a:rPr lang="en-US" sz="2400" baseline="0" dirty="0">
                <a:latin typeface="+mn-lt"/>
              </a:rPr>
              <a:t>accent palette</a:t>
            </a:r>
            <a:endParaRPr lang="en-US" sz="2400" dirty="0">
              <a:latin typeface="+mn-lt"/>
            </a:endParaRPr>
          </a:p>
        </p:txBody>
      </p:sp>
      <p:sp>
        <p:nvSpPr>
          <p:cNvPr id="45" name="Rectangle 44"/>
          <p:cNvSpPr/>
          <p:nvPr userDrawn="1"/>
        </p:nvSpPr>
        <p:spPr>
          <a:xfrm>
            <a:off x="7911761" y="5629176"/>
            <a:ext cx="1050121" cy="347736"/>
          </a:xfrm>
          <a:prstGeom prst="rect">
            <a:avLst/>
          </a:prstGeom>
          <a:solidFill>
            <a:srgbClr val="629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98-157-55</a:t>
            </a:r>
          </a:p>
        </p:txBody>
      </p:sp>
      <p:sp>
        <p:nvSpPr>
          <p:cNvPr id="46" name="Rectangle 45"/>
          <p:cNvSpPr/>
          <p:nvPr userDrawn="1"/>
        </p:nvSpPr>
        <p:spPr>
          <a:xfrm>
            <a:off x="9030771" y="5629175"/>
            <a:ext cx="1050121" cy="347736"/>
          </a:xfrm>
          <a:prstGeom prst="rect">
            <a:avLst/>
          </a:prstGeom>
          <a:solidFill>
            <a:srgbClr val="FFC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255-207-1</a:t>
            </a:r>
          </a:p>
        </p:txBody>
      </p:sp>
      <p:sp>
        <p:nvSpPr>
          <p:cNvPr id="47" name="Rectangle 46"/>
          <p:cNvSpPr/>
          <p:nvPr userDrawn="1"/>
        </p:nvSpPr>
        <p:spPr>
          <a:xfrm>
            <a:off x="10149781" y="5629175"/>
            <a:ext cx="1050121" cy="347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n-lt"/>
                <a:ea typeface="Segoe UI" panose="020B0502040204020203" pitchFamily="34" charset="0"/>
                <a:cs typeface="Segoe UI" panose="020B0502040204020203" pitchFamily="34" charset="0"/>
              </a:rPr>
              <a:t>192-0-0</a:t>
            </a:r>
          </a:p>
        </p:txBody>
      </p:sp>
      <p:sp>
        <p:nvSpPr>
          <p:cNvPr id="49" name="TextBox 48"/>
          <p:cNvSpPr txBox="1"/>
          <p:nvPr userDrawn="1"/>
        </p:nvSpPr>
        <p:spPr>
          <a:xfrm>
            <a:off x="1817080" y="1370290"/>
            <a:ext cx="2516689" cy="830997"/>
          </a:xfrm>
          <a:prstGeom prst="rect">
            <a:avLst/>
          </a:prstGeom>
          <a:noFill/>
        </p:spPr>
        <p:txBody>
          <a:bodyPr wrap="square" rtlCol="0">
            <a:spAutoFit/>
          </a:bodyPr>
          <a:lstStyle/>
          <a:p>
            <a:pPr algn="l"/>
            <a:r>
              <a:rPr lang="en-US" sz="1200" baseline="0" dirty="0">
                <a:latin typeface="+mn-lt"/>
              </a:rPr>
              <a:t>Micron’s corporate color system retains a strong sense of the original blue color has defined us from the beginning. </a:t>
            </a:r>
            <a:endParaRPr lang="en-US" sz="1200" dirty="0">
              <a:latin typeface="+mn-lt"/>
            </a:endParaRPr>
          </a:p>
        </p:txBody>
      </p:sp>
      <p:sp>
        <p:nvSpPr>
          <p:cNvPr id="50" name="TextBox 49"/>
          <p:cNvSpPr txBox="1"/>
          <p:nvPr userDrawn="1"/>
        </p:nvSpPr>
        <p:spPr>
          <a:xfrm>
            <a:off x="1791374" y="3913787"/>
            <a:ext cx="2542395" cy="830997"/>
          </a:xfrm>
          <a:prstGeom prst="rect">
            <a:avLst/>
          </a:prstGeom>
          <a:noFill/>
        </p:spPr>
        <p:txBody>
          <a:bodyPr wrap="square" rtlCol="0">
            <a:spAutoFit/>
          </a:bodyPr>
          <a:lstStyle/>
          <a:p>
            <a:pPr algn="l"/>
            <a:r>
              <a:rPr lang="en-US" sz="1200" baseline="0" dirty="0">
                <a:latin typeface="+mn-lt"/>
              </a:rPr>
              <a:t>We offer gray and a gray palette as a secondary color, which can be used with our Micron blue and blue palette. </a:t>
            </a:r>
            <a:endParaRPr lang="en-US" sz="1200" dirty="0">
              <a:latin typeface="+mn-lt"/>
            </a:endParaRPr>
          </a:p>
        </p:txBody>
      </p:sp>
      <p:sp>
        <p:nvSpPr>
          <p:cNvPr id="52" name="TextBox 51"/>
          <p:cNvSpPr txBox="1"/>
          <p:nvPr userDrawn="1"/>
        </p:nvSpPr>
        <p:spPr>
          <a:xfrm>
            <a:off x="1817080" y="949290"/>
            <a:ext cx="2480434" cy="461665"/>
          </a:xfrm>
          <a:prstGeom prst="rect">
            <a:avLst/>
          </a:prstGeom>
          <a:noFill/>
        </p:spPr>
        <p:txBody>
          <a:bodyPr wrap="square" rtlCol="0">
            <a:spAutoFit/>
          </a:bodyPr>
          <a:lstStyle/>
          <a:p>
            <a:pPr algn="l"/>
            <a:r>
              <a:rPr lang="en-US" sz="2400" baseline="0" dirty="0">
                <a:latin typeface="+mn-lt"/>
              </a:rPr>
              <a:t>blue palette</a:t>
            </a:r>
            <a:endParaRPr lang="en-US" sz="2400" dirty="0">
              <a:latin typeface="+mn-lt"/>
            </a:endParaRPr>
          </a:p>
        </p:txBody>
      </p:sp>
      <p:sp>
        <p:nvSpPr>
          <p:cNvPr id="53" name="TextBox 52"/>
          <p:cNvSpPr txBox="1"/>
          <p:nvPr userDrawn="1"/>
        </p:nvSpPr>
        <p:spPr>
          <a:xfrm>
            <a:off x="1777615" y="3501432"/>
            <a:ext cx="2480434" cy="461665"/>
          </a:xfrm>
          <a:prstGeom prst="rect">
            <a:avLst/>
          </a:prstGeom>
          <a:noFill/>
        </p:spPr>
        <p:txBody>
          <a:bodyPr wrap="square" rtlCol="0">
            <a:spAutoFit/>
          </a:bodyPr>
          <a:lstStyle/>
          <a:p>
            <a:pPr algn="l"/>
            <a:r>
              <a:rPr lang="en-US" sz="2400" baseline="0" dirty="0">
                <a:latin typeface="+mn-lt"/>
              </a:rPr>
              <a:t>gray palette</a:t>
            </a:r>
            <a:endParaRPr lang="en-US" sz="2400" dirty="0">
              <a:latin typeface="+mn-lt"/>
            </a:endParaRPr>
          </a:p>
        </p:txBody>
      </p:sp>
      <p:sp>
        <p:nvSpPr>
          <p:cNvPr id="2" name="Rectangle 1"/>
          <p:cNvSpPr/>
          <p:nvPr userDrawn="1"/>
        </p:nvSpPr>
        <p:spPr>
          <a:xfrm>
            <a:off x="4773748" y="2734879"/>
            <a:ext cx="2480434" cy="646331"/>
          </a:xfrm>
          <a:prstGeom prst="rect">
            <a:avLst/>
          </a:prstGeom>
        </p:spPr>
        <p:txBody>
          <a:bodyPr wrap="square">
            <a:spAutoFit/>
          </a:bodyPr>
          <a:lstStyle/>
          <a:p>
            <a:r>
              <a:rPr lang="en-US" sz="1200" baseline="0" dirty="0">
                <a:latin typeface="+mn-lt"/>
              </a:rPr>
              <a:t>White can also be used to lighten and balance our blue, gray and accent colors.</a:t>
            </a:r>
            <a:endParaRPr lang="en-US" sz="1200" dirty="0"/>
          </a:p>
        </p:txBody>
      </p:sp>
      <p:sp>
        <p:nvSpPr>
          <p:cNvPr id="54" name="TextBox 53"/>
          <p:cNvSpPr txBox="1"/>
          <p:nvPr userDrawn="1"/>
        </p:nvSpPr>
        <p:spPr>
          <a:xfrm>
            <a:off x="7840386" y="4744784"/>
            <a:ext cx="2480434" cy="461665"/>
          </a:xfrm>
          <a:prstGeom prst="rect">
            <a:avLst/>
          </a:prstGeom>
          <a:noFill/>
        </p:spPr>
        <p:txBody>
          <a:bodyPr wrap="square" rtlCol="0">
            <a:spAutoFit/>
          </a:bodyPr>
          <a:lstStyle/>
          <a:p>
            <a:pPr algn="l"/>
            <a:r>
              <a:rPr lang="en-US" sz="2400" baseline="0" dirty="0">
                <a:latin typeface="+mn-lt"/>
              </a:rPr>
              <a:t>status palette</a:t>
            </a:r>
            <a:endParaRPr lang="en-US" sz="2400" dirty="0">
              <a:latin typeface="+mn-lt"/>
            </a:endParaRPr>
          </a:p>
        </p:txBody>
      </p:sp>
      <p:sp>
        <p:nvSpPr>
          <p:cNvPr id="55" name="Rectangle 54"/>
          <p:cNvSpPr/>
          <p:nvPr userDrawn="1"/>
        </p:nvSpPr>
        <p:spPr>
          <a:xfrm>
            <a:off x="7840386" y="5167510"/>
            <a:ext cx="2480434" cy="461665"/>
          </a:xfrm>
          <a:prstGeom prst="rect">
            <a:avLst/>
          </a:prstGeom>
        </p:spPr>
        <p:txBody>
          <a:bodyPr wrap="square">
            <a:spAutoFit/>
          </a:bodyPr>
          <a:lstStyle/>
          <a:p>
            <a:pPr algn="l"/>
            <a:r>
              <a:rPr lang="en-US" sz="1200" dirty="0">
                <a:latin typeface="Arial" panose="020B0604020202020204" pitchFamily="34" charset="0"/>
                <a:cs typeface="Arial" panose="020B0604020202020204" pitchFamily="34" charset="0"/>
              </a:rPr>
              <a:t>Colors to be used only as status indicators. </a:t>
            </a:r>
          </a:p>
        </p:txBody>
      </p:sp>
      <p:sp>
        <p:nvSpPr>
          <p:cNvPr id="56" name="Rectangle 55"/>
          <p:cNvSpPr/>
          <p:nvPr userDrawn="1"/>
        </p:nvSpPr>
        <p:spPr>
          <a:xfrm>
            <a:off x="7911761" y="2734878"/>
            <a:ext cx="2480434" cy="646331"/>
          </a:xfrm>
          <a:prstGeom prst="rect">
            <a:avLst/>
          </a:prstGeom>
        </p:spPr>
        <p:txBody>
          <a:bodyPr wrap="square">
            <a:spAutoFit/>
          </a:bodyPr>
          <a:lstStyle/>
          <a:p>
            <a:r>
              <a:rPr lang="en-US" sz="1200" baseline="0" dirty="0">
                <a:latin typeface="+mn-lt"/>
              </a:rPr>
              <a:t>For more information on how to change colors using RGB codes, visit the ppt training page.</a:t>
            </a:r>
            <a:endParaRPr lang="en-US" sz="1200" dirty="0"/>
          </a:p>
        </p:txBody>
      </p:sp>
      <p:sp>
        <p:nvSpPr>
          <p:cNvPr id="57" name="TextBox 56"/>
          <p:cNvSpPr txBox="1"/>
          <p:nvPr userDrawn="1"/>
        </p:nvSpPr>
        <p:spPr>
          <a:xfrm>
            <a:off x="7911761" y="2312153"/>
            <a:ext cx="2480434" cy="461665"/>
          </a:xfrm>
          <a:prstGeom prst="rect">
            <a:avLst/>
          </a:prstGeom>
          <a:noFill/>
        </p:spPr>
        <p:txBody>
          <a:bodyPr wrap="square" rtlCol="0">
            <a:spAutoFit/>
          </a:bodyPr>
          <a:lstStyle/>
          <a:p>
            <a:pPr algn="l"/>
            <a:r>
              <a:rPr lang="en-US" sz="2400" baseline="0" dirty="0">
                <a:latin typeface="+mn-lt"/>
              </a:rPr>
              <a:t>how to use</a:t>
            </a:r>
            <a:endParaRPr lang="en-US" sz="2400" dirty="0">
              <a:latin typeface="+mn-lt"/>
            </a:endParaRPr>
          </a:p>
        </p:txBody>
      </p:sp>
    </p:spTree>
    <p:extLst>
      <p:ext uri="{BB962C8B-B14F-4D97-AF65-F5344CB8AC3E}">
        <p14:creationId xmlns:p14="http://schemas.microsoft.com/office/powerpoint/2010/main" val="2756165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rucial Title">
    <p:bg>
      <p:bgPr>
        <a:solidFill>
          <a:srgbClr val="58595B"/>
        </a:solidFill>
        <a:effectLst/>
      </p:bgPr>
    </p:bg>
    <p:spTree>
      <p:nvGrpSpPr>
        <p:cNvPr id="1" name=""/>
        <p:cNvGrpSpPr/>
        <p:nvPr/>
      </p:nvGrpSpPr>
      <p:grpSpPr>
        <a:xfrm>
          <a:off x="0" y="0"/>
          <a:ext cx="0" cy="0"/>
          <a:chOff x="0" y="0"/>
          <a:chExt cx="0" cy="0"/>
        </a:xfrm>
      </p:grpSpPr>
      <p:sp>
        <p:nvSpPr>
          <p:cNvPr id="9" name="TextBox 8"/>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7"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8"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p>
            <a:fld id="{C9AA1E17-0D0A-4F25-BF38-BAACE58E556E}" type="datetime4">
              <a:rPr lang="en-US" smtClean="0"/>
              <a:t>January 22, 2018</a:t>
            </a:fld>
            <a:endParaRPr lang="en-US" dirty="0"/>
          </a:p>
        </p:txBody>
      </p:sp>
      <p:sp>
        <p:nvSpPr>
          <p:cNvPr id="3" name="Footer Placeholder 2"/>
          <p:cNvSpPr>
            <a:spLocks noGrp="1"/>
          </p:cNvSpPr>
          <p:nvPr>
            <p:ph type="ftr" sz="quarter" idx="12"/>
          </p:nvPr>
        </p:nvSpPr>
        <p:spPr/>
        <p:txBody>
          <a:bodyPr/>
          <a:lstStyle/>
          <a:p>
            <a:r>
              <a:rPr lang="en-US"/>
              <a:t>Micron Confidential</a:t>
            </a:r>
            <a:endParaRPr lang="en-US" dirty="0"/>
          </a:p>
        </p:txBody>
      </p:sp>
      <p:sp>
        <p:nvSpPr>
          <p:cNvPr id="4" name="Slide Number Placeholder 3"/>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586430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rucial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sp>
        <p:nvSpPr>
          <p:cNvPr id="9" name="TextBox 8"/>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6422" y="4807494"/>
            <a:ext cx="3980982" cy="1990491"/>
          </a:xfrm>
          <a:prstGeom prst="rect">
            <a:avLst/>
          </a:prstGeom>
        </p:spPr>
      </p:pic>
      <p:sp>
        <p:nvSpPr>
          <p:cNvPr id="8"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2"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2"/>
          </p:nvPr>
        </p:nvSpPr>
        <p:spPr/>
        <p:txBody>
          <a:bodyPr/>
          <a:lstStyle/>
          <a:p>
            <a:fld id="{C9AA1E17-0D0A-4F25-BF38-BAACE58E556E}" type="datetime4">
              <a:rPr lang="en-US" smtClean="0"/>
              <a:t>January 22, 2018</a:t>
            </a:fld>
            <a:endParaRPr lang="en-US" dirty="0"/>
          </a:p>
        </p:txBody>
      </p:sp>
      <p:sp>
        <p:nvSpPr>
          <p:cNvPr id="3" name="Footer Placeholder 2"/>
          <p:cNvSpPr>
            <a:spLocks noGrp="1"/>
          </p:cNvSpPr>
          <p:nvPr>
            <p:ph type="ftr" sz="quarter" idx="13"/>
          </p:nvPr>
        </p:nvSpPr>
        <p:spPr/>
        <p:txBody>
          <a:bodyPr/>
          <a:lstStyle/>
          <a:p>
            <a:r>
              <a:rPr lang="en-US"/>
              <a:t>Micron Confidential</a:t>
            </a:r>
            <a:endParaRPr lang="en-US" dirty="0"/>
          </a:p>
        </p:txBody>
      </p:sp>
      <p:sp>
        <p:nvSpPr>
          <p:cNvPr id="4" name="Slide Number Placeholder 3"/>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94495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Crucial Closing">
    <p:bg>
      <p:bgPr>
        <a:solidFill>
          <a:srgbClr val="58595B"/>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4215" y="1973108"/>
            <a:ext cx="5823570" cy="2911785"/>
          </a:xfrm>
          <a:prstGeom prst="rect">
            <a:avLst/>
          </a:prstGeom>
        </p:spPr>
      </p:pic>
      <p:sp>
        <p:nvSpPr>
          <p:cNvPr id="2" name="Date Placeholder 1"/>
          <p:cNvSpPr>
            <a:spLocks noGrp="1"/>
          </p:cNvSpPr>
          <p:nvPr>
            <p:ph type="dt" sz="half" idx="10"/>
          </p:nvPr>
        </p:nvSpPr>
        <p:spPr/>
        <p:txBody>
          <a:bodyPr/>
          <a:lstStyle/>
          <a:p>
            <a:fld id="{C9AA1E17-0D0A-4F25-BF38-BAACE58E556E}" type="datetime4">
              <a:rPr lang="en-US" smtClean="0"/>
              <a:t>January 22, 2018</a:t>
            </a:fld>
            <a:endParaRPr lang="en-US" dirty="0"/>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7463945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allistix Title">
    <p:bg>
      <p:bgPr>
        <a:solidFill>
          <a:srgbClr val="58595B"/>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8" name="TextBox 7"/>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2"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1"/>
          </p:nvPr>
        </p:nvSpPr>
        <p:spPr/>
        <p:txBody>
          <a:bodyPr/>
          <a:lstStyle/>
          <a:p>
            <a:fld id="{C9AA1E17-0D0A-4F25-BF38-BAACE58E556E}" type="datetime4">
              <a:rPr lang="en-US" smtClean="0"/>
              <a:t>January 22, 2018</a:t>
            </a:fld>
            <a:endParaRPr lang="en-US" dirty="0"/>
          </a:p>
        </p:txBody>
      </p:sp>
      <p:sp>
        <p:nvSpPr>
          <p:cNvPr id="3" name="Footer Placeholder 2"/>
          <p:cNvSpPr>
            <a:spLocks noGrp="1"/>
          </p:cNvSpPr>
          <p:nvPr>
            <p:ph type="ftr" sz="quarter" idx="12"/>
          </p:nvPr>
        </p:nvSpPr>
        <p:spPr/>
        <p:txBody>
          <a:bodyPr/>
          <a:lstStyle/>
          <a:p>
            <a:r>
              <a:rPr lang="en-US"/>
              <a:t>Micron Confidential</a:t>
            </a:r>
            <a:endParaRPr lang="en-US" dirty="0"/>
          </a:p>
        </p:txBody>
      </p:sp>
      <p:sp>
        <p:nvSpPr>
          <p:cNvPr id="4" name="Slide Number Placeholder 3"/>
          <p:cNvSpPr>
            <a:spLocks noGrp="1"/>
          </p:cNvSpPr>
          <p:nvPr>
            <p:ph type="sldNum" sz="quarter" idx="13"/>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927051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allistix Title with Image">
    <p:bg>
      <p:bgPr>
        <a:solidFill>
          <a:srgbClr val="58595B"/>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3429000"/>
          </a:xfrm>
        </p:spPr>
        <p:txBody>
          <a:bodyPr/>
          <a:lstStyle>
            <a:lvl1pPr marL="0" indent="0">
              <a:buNone/>
              <a:defRPr>
                <a:solidFill>
                  <a:schemeClr val="bg1"/>
                </a:solidFill>
              </a:defRPr>
            </a:lvl1pPr>
          </a:lstStyle>
          <a:p>
            <a:r>
              <a:rPr lang="en-US" dirty="0"/>
              <a:t>Picture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1964" y="4883132"/>
            <a:ext cx="4110291" cy="2055146"/>
          </a:xfrm>
          <a:prstGeom prst="rect">
            <a:avLst/>
          </a:prstGeom>
        </p:spPr>
      </p:pic>
      <p:sp>
        <p:nvSpPr>
          <p:cNvPr id="12" name="TextBox 11"/>
          <p:cNvSpPr txBox="1"/>
          <p:nvPr userDrawn="1"/>
        </p:nvSpPr>
        <p:spPr>
          <a:xfrm>
            <a:off x="968329" y="5211156"/>
            <a:ext cx="5801926" cy="1061829"/>
          </a:xfrm>
          <a:prstGeom prst="rect">
            <a:avLst/>
          </a:prstGeom>
          <a:noFill/>
        </p:spPr>
        <p:txBody>
          <a:bodyPr wrap="square" rtlCol="0">
            <a:spAutoFit/>
          </a:bodyPr>
          <a:lstStyle/>
          <a:p>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©2018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Crucial, the Crucial logo,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the </a:t>
            </a:r>
            <a:r>
              <a:rPr lang="en-US" sz="900" b="0" dirty="0" err="1">
                <a:solidFill>
                  <a:schemeClr val="bg1"/>
                </a:solidFill>
                <a:latin typeface="Arial" panose="020B0604020202020204" pitchFamily="34" charset="0"/>
                <a:ea typeface="Verdana" panose="020B0604030504040204" pitchFamily="34" charset="0"/>
                <a:cs typeface="Arial" panose="020B0604020202020204" pitchFamily="34" charset="0"/>
              </a:rPr>
              <a:t>Ballistix</a:t>
            </a:r>
            <a:r>
              <a:rPr lang="en-US" sz="900" b="0" dirty="0">
                <a:solidFill>
                  <a:schemeClr val="bg1"/>
                </a:solidFill>
                <a:latin typeface="Arial" panose="020B0604020202020204" pitchFamily="34" charset="0"/>
                <a:ea typeface="Verdana" panose="020B0604030504040204" pitchFamily="34" charset="0"/>
                <a:cs typeface="Arial" panose="020B0604020202020204" pitchFamily="34" charset="0"/>
              </a:rPr>
              <a:t> logo, The Memory and Storage Experts, and Built to Win are trademarks of Micron Technology, Inc.  All other trademarks are the property of their respective owners.</a:t>
            </a:r>
          </a:p>
        </p:txBody>
      </p:sp>
      <p:sp>
        <p:nvSpPr>
          <p:cNvPr id="9" name="Subtitle 2"/>
          <p:cNvSpPr>
            <a:spLocks noGrp="1"/>
          </p:cNvSpPr>
          <p:nvPr>
            <p:ph type="subTitle" idx="1" hasCustomPrompt="1"/>
          </p:nvPr>
        </p:nvSpPr>
        <p:spPr>
          <a:xfrm>
            <a:off x="968329" y="3528468"/>
            <a:ext cx="10219075" cy="606068"/>
          </a:xfrm>
        </p:spPr>
        <p:txBody>
          <a:bodyPr>
            <a:noAutofit/>
          </a:bodyPr>
          <a:lstStyle>
            <a:lvl1pPr marL="0" indent="0" algn="l">
              <a:buNone/>
              <a:defRPr sz="3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or Speaker</a:t>
            </a:r>
          </a:p>
        </p:txBody>
      </p:sp>
      <p:sp>
        <p:nvSpPr>
          <p:cNvPr id="10" name="Text Placeholder 10"/>
          <p:cNvSpPr>
            <a:spLocks noGrp="1"/>
          </p:cNvSpPr>
          <p:nvPr>
            <p:ph type="body" sz="quarter" idx="10" hasCustomPrompt="1"/>
          </p:nvPr>
        </p:nvSpPr>
        <p:spPr>
          <a:xfrm>
            <a:off x="968329" y="4060882"/>
            <a:ext cx="10219075" cy="588962"/>
          </a:xfrm>
        </p:spPr>
        <p:txBody>
          <a:bodyPr>
            <a:noAutofit/>
          </a:bodyPr>
          <a:lstStyle>
            <a:lvl1pPr marL="0" indent="0">
              <a:buNone/>
              <a:defRPr sz="2400">
                <a:solidFill>
                  <a:schemeClr val="bg1"/>
                </a:solidFill>
              </a:defRPr>
            </a:lvl1pPr>
            <a:lvl2pPr marL="457200" indent="0">
              <a:buNone/>
              <a:defRPr/>
            </a:lvl2pPr>
          </a:lstStyle>
          <a:p>
            <a:pPr lvl="0"/>
            <a:r>
              <a:rPr lang="en-US" dirty="0"/>
              <a:t>Speaker or Date</a:t>
            </a:r>
          </a:p>
        </p:txBody>
      </p:sp>
      <p:sp>
        <p:nvSpPr>
          <p:cNvPr id="13" name="Title 1"/>
          <p:cNvSpPr>
            <a:spLocks noGrp="1"/>
          </p:cNvSpPr>
          <p:nvPr>
            <p:ph type="ctrTitle" hasCustomPrompt="1"/>
          </p:nvPr>
        </p:nvSpPr>
        <p:spPr>
          <a:xfrm>
            <a:off x="968329" y="1996967"/>
            <a:ext cx="10219075" cy="1596974"/>
          </a:xfrm>
        </p:spPr>
        <p:txBody>
          <a:bodyPr anchor="b">
            <a:noAutofit/>
          </a:bodyPr>
          <a:lstStyle>
            <a:lvl1pPr algn="l">
              <a:defRPr sz="6000">
                <a:solidFill>
                  <a:schemeClr val="bg1"/>
                </a:solidFill>
              </a:defRPr>
            </a:lvl1pPr>
          </a:lstStyle>
          <a:p>
            <a:r>
              <a:rPr lang="en-US" dirty="0"/>
              <a:t>Title</a:t>
            </a:r>
          </a:p>
        </p:txBody>
      </p:sp>
      <p:sp>
        <p:nvSpPr>
          <p:cNvPr id="2" name="Date Placeholder 1"/>
          <p:cNvSpPr>
            <a:spLocks noGrp="1"/>
          </p:cNvSpPr>
          <p:nvPr>
            <p:ph type="dt" sz="half" idx="12"/>
          </p:nvPr>
        </p:nvSpPr>
        <p:spPr/>
        <p:txBody>
          <a:bodyPr/>
          <a:lstStyle/>
          <a:p>
            <a:fld id="{C9AA1E17-0D0A-4F25-BF38-BAACE58E556E}" type="datetime4">
              <a:rPr lang="en-US" smtClean="0"/>
              <a:t>January 22, 2018</a:t>
            </a:fld>
            <a:endParaRPr lang="en-US" dirty="0"/>
          </a:p>
        </p:txBody>
      </p:sp>
      <p:sp>
        <p:nvSpPr>
          <p:cNvPr id="3" name="Footer Placeholder 2"/>
          <p:cNvSpPr>
            <a:spLocks noGrp="1"/>
          </p:cNvSpPr>
          <p:nvPr>
            <p:ph type="ftr" sz="quarter" idx="13"/>
          </p:nvPr>
        </p:nvSpPr>
        <p:spPr/>
        <p:txBody>
          <a:bodyPr/>
          <a:lstStyle/>
          <a:p>
            <a:r>
              <a:rPr lang="en-US"/>
              <a:t>Micron Confidential</a:t>
            </a:r>
            <a:endParaRPr lang="en-US" dirty="0"/>
          </a:p>
        </p:txBody>
      </p:sp>
      <p:sp>
        <p:nvSpPr>
          <p:cNvPr id="4" name="Slide Number Placeholder 3"/>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8278777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allistix Closing">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648" y="1755324"/>
            <a:ext cx="6694704" cy="3347353"/>
          </a:xfrm>
          <a:prstGeom prst="rect">
            <a:avLst/>
          </a:prstGeom>
        </p:spPr>
      </p:pic>
      <p:sp>
        <p:nvSpPr>
          <p:cNvPr id="2" name="Date Placeholder 1"/>
          <p:cNvSpPr>
            <a:spLocks noGrp="1"/>
          </p:cNvSpPr>
          <p:nvPr>
            <p:ph type="dt" sz="half" idx="10"/>
          </p:nvPr>
        </p:nvSpPr>
        <p:spPr/>
        <p:txBody>
          <a:bodyPr/>
          <a:lstStyle/>
          <a:p>
            <a:fld id="{C9AA1E17-0D0A-4F25-BF38-BAACE58E556E}" type="datetime4">
              <a:rPr lang="en-US" smtClean="0"/>
              <a:t>January 22, 2018</a:t>
            </a:fld>
            <a:endParaRPr lang="en-US" dirty="0"/>
          </a:p>
        </p:txBody>
      </p:sp>
      <p:sp>
        <p:nvSpPr>
          <p:cNvPr id="3" name="Footer Placeholder 2"/>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7709748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F2D2701-F78D-4095-A39E-61DF3C4A4C04}" type="datetime4">
              <a:rPr lang="en-US" smtClean="0"/>
              <a:t>January 22,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8" name="Content Placeholder 2"/>
          <p:cNvSpPr>
            <a:spLocks noGrp="1"/>
          </p:cNvSpPr>
          <p:nvPr>
            <p:ph sz="half" idx="1"/>
          </p:nvPr>
        </p:nvSpPr>
        <p:spPr>
          <a:xfrm>
            <a:off x="838200" y="1447800"/>
            <a:ext cx="10515600" cy="472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477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EAA98F0A-2D28-4A84-9EAB-DBF27057C8F9}" type="datetime4">
              <a:rPr lang="en-US" smtClean="0"/>
              <a:t>January 22, 2018</a:t>
            </a:fld>
            <a:endParaRPr lang="en-US"/>
          </a:p>
        </p:txBody>
      </p:sp>
      <p:sp>
        <p:nvSpPr>
          <p:cNvPr id="5" name="Footer Placeholder 4"/>
          <p:cNvSpPr>
            <a:spLocks noGrp="1"/>
          </p:cNvSpPr>
          <p:nvPr>
            <p:ph type="ftr" sz="quarter" idx="11"/>
          </p:nvPr>
        </p:nvSpPr>
        <p:spPr/>
        <p:txBody>
          <a:bodyPr/>
          <a:lstStyle/>
          <a:p>
            <a:r>
              <a:rPr lang="en-US"/>
              <a:t>Micron Confidential</a:t>
            </a:r>
          </a:p>
        </p:txBody>
      </p:sp>
      <p:sp>
        <p:nvSpPr>
          <p:cNvPr id="6" name="Slide Number Placeholder 5"/>
          <p:cNvSpPr>
            <a:spLocks noGrp="1"/>
          </p:cNvSpPr>
          <p:nvPr>
            <p:ph type="sldNum" sz="quarter" idx="12"/>
          </p:nvPr>
        </p:nvSpPr>
        <p:spPr/>
        <p:txBody>
          <a:bodyPr/>
          <a:lstStyle/>
          <a:p>
            <a:fld id="{B7E7695C-FCF1-4AA0-9B93-7941FED13DC4}" type="slidenum">
              <a:rPr lang="en-US" smtClean="0"/>
              <a:t>‹#›</a:t>
            </a:fld>
            <a:endParaRPr lang="en-US"/>
          </a:p>
        </p:txBody>
      </p:sp>
      <p:sp>
        <p:nvSpPr>
          <p:cNvPr id="7" name="Text Placeholder 8"/>
          <p:cNvSpPr>
            <a:spLocks noGrp="1"/>
          </p:cNvSpPr>
          <p:nvPr>
            <p:ph type="body" sz="quarter" idx="13"/>
          </p:nvPr>
        </p:nvSpPr>
        <p:spPr>
          <a:xfrm>
            <a:off x="838200" y="850504"/>
            <a:ext cx="10515600" cy="361950"/>
          </a:xfrm>
          <a:noFill/>
        </p:spPr>
        <p:txBody>
          <a:bodyPr anchor="ctr">
            <a:noAutofit/>
          </a:bodyPr>
          <a:lstStyle>
            <a:lvl1pPr marL="0" indent="0" algn="l">
              <a:buNone/>
              <a:defRPr sz="2000">
                <a:solidFill>
                  <a:srgbClr val="58595B"/>
                </a:solidFill>
              </a:defRPr>
            </a:lvl1pPr>
          </a:lstStyle>
          <a:p>
            <a:pPr lvl="0"/>
            <a:r>
              <a:rPr lang="en-US"/>
              <a:t>Edit Master text styles</a:t>
            </a:r>
          </a:p>
        </p:txBody>
      </p:sp>
      <p:sp>
        <p:nvSpPr>
          <p:cNvPr id="9" name="Content Placeholder 2"/>
          <p:cNvSpPr>
            <a:spLocks noGrp="1"/>
          </p:cNvSpPr>
          <p:nvPr>
            <p:ph sz="half" idx="1"/>
          </p:nvPr>
        </p:nvSpPr>
        <p:spPr>
          <a:xfrm>
            <a:off x="838200" y="1628775"/>
            <a:ext cx="10515600" cy="4548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60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4503202"/>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4410" y="6470556"/>
            <a:ext cx="914400" cy="248898"/>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FD5BF9B1-2CD5-4E0A-A036-F8A386770A6F}" type="datetime4">
              <a:rPr lang="en-US" smtClean="0"/>
              <a:t>January 22, 2018</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Micron Confidential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54051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Autofit/>
          </a:bodyPr>
          <a:lstStyle>
            <a:lvl1pPr>
              <a:defRPr sz="6000">
                <a:solidFill>
                  <a:srgbClr val="0077C8"/>
                </a:solidFill>
              </a:defRPr>
            </a:lvl1pPr>
          </a:lstStyle>
          <a:p>
            <a:r>
              <a:rPr lang="en-US"/>
              <a:t>Click to edit Master title style</a:t>
            </a:r>
            <a:endParaRPr lang="en-US" dirty="0"/>
          </a:p>
        </p:txBody>
      </p:sp>
      <p:sp>
        <p:nvSpPr>
          <p:cNvPr id="4" name="Text Placeholder 2"/>
          <p:cNvSpPr>
            <a:spLocks noGrp="1"/>
          </p:cNvSpPr>
          <p:nvPr>
            <p:ph type="body" idx="1"/>
          </p:nvPr>
        </p:nvSpPr>
        <p:spPr>
          <a:xfrm>
            <a:off x="831850" y="4503202"/>
            <a:ext cx="10515600" cy="1500187"/>
          </a:xfrm>
        </p:spPr>
        <p:txBody>
          <a:bodyPr/>
          <a:lstStyle>
            <a:lvl1pPr marL="0" indent="0">
              <a:buNone/>
              <a:defRPr sz="2400">
                <a:solidFill>
                  <a:srgbClr val="5859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591E8161-C7D8-4E89-83CF-1400BBFEB4E3}" type="datetime4">
              <a:rPr lang="en-US" smtClean="0"/>
              <a:t>January 22, 2018</a:t>
            </a:fld>
            <a:endParaRPr lang="en-US" dirty="0"/>
          </a:p>
        </p:txBody>
      </p:sp>
      <p:sp>
        <p:nvSpPr>
          <p:cNvPr id="5" name="Footer Placeholder 4"/>
          <p:cNvSpPr>
            <a:spLocks noGrp="1"/>
          </p:cNvSpPr>
          <p:nvPr>
            <p:ph type="ftr" sz="quarter" idx="11"/>
          </p:nvPr>
        </p:nvSpPr>
        <p:spPr/>
        <p:txBody>
          <a:bodyPr/>
          <a:lstStyle/>
          <a:p>
            <a:r>
              <a:rPr lang="en-US"/>
              <a:t>Micron Confidential</a:t>
            </a:r>
            <a:endParaRPr lang="en-US" dirty="0"/>
          </a:p>
        </p:txBody>
      </p:sp>
      <p:sp>
        <p:nvSpPr>
          <p:cNvPr id="6" name="Slide Number Placeholder 5"/>
          <p:cNvSpPr>
            <a:spLocks noGrp="1"/>
          </p:cNvSpPr>
          <p:nvPr>
            <p:ph type="sldNum" sz="quarter" idx="12"/>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4032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Vertical Image with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62701" y="276224"/>
            <a:ext cx="5553074" cy="3071813"/>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5" name="Picture Placeholder 4"/>
          <p:cNvSpPr>
            <a:spLocks noGrp="1"/>
          </p:cNvSpPr>
          <p:nvPr>
            <p:ph type="pic" sz="quarter" idx="10" hasCustomPrompt="1"/>
          </p:nvPr>
        </p:nvSpPr>
        <p:spPr>
          <a:xfrm>
            <a:off x="-1" y="0"/>
            <a:ext cx="6096001" cy="6858000"/>
          </a:xfrm>
        </p:spPr>
        <p:txBody>
          <a:bodyPr/>
          <a:lstStyle>
            <a:lvl1pPr marL="0" indent="0">
              <a:buNone/>
              <a:defRPr>
                <a:solidFill>
                  <a:schemeClr val="bg1"/>
                </a:solidFill>
              </a:defRPr>
            </a:lvl1pPr>
          </a:lstStyle>
          <a:p>
            <a:r>
              <a:rPr lang="en-US" dirty="0"/>
              <a:t>Image</a:t>
            </a:r>
          </a:p>
        </p:txBody>
      </p:sp>
      <p:sp>
        <p:nvSpPr>
          <p:cNvPr id="8" name="Text Placeholder 4"/>
          <p:cNvSpPr>
            <a:spLocks noGrp="1"/>
          </p:cNvSpPr>
          <p:nvPr>
            <p:ph type="body" sz="quarter" idx="11"/>
          </p:nvPr>
        </p:nvSpPr>
        <p:spPr>
          <a:xfrm>
            <a:off x="6362701" y="3429000"/>
            <a:ext cx="5553073" cy="2940269"/>
          </a:xfrm>
        </p:spPr>
        <p:txBody>
          <a:bodyPr/>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2"/>
          </p:nvPr>
        </p:nvSpPr>
        <p:spPr>
          <a:xfrm>
            <a:off x="6363543" y="6412007"/>
            <a:ext cx="1710155" cy="365125"/>
          </a:xfrm>
        </p:spPr>
        <p:txBody>
          <a:bodyPr/>
          <a:lstStyle>
            <a:lvl1pPr algn="l">
              <a:defRPr/>
            </a:lvl1pPr>
          </a:lstStyle>
          <a:p>
            <a:fld id="{4FB25FF7-E416-4516-BA11-FC11BBA2AED8}" type="datetime4">
              <a:rPr lang="en-US" smtClean="0"/>
              <a:t>January 22, 2018</a:t>
            </a:fld>
            <a:endParaRPr lang="en-US" dirty="0"/>
          </a:p>
        </p:txBody>
      </p:sp>
      <p:sp>
        <p:nvSpPr>
          <p:cNvPr id="4" name="Footer Placeholder 3"/>
          <p:cNvSpPr>
            <a:spLocks noGrp="1"/>
          </p:cNvSpPr>
          <p:nvPr>
            <p:ph type="ftr" sz="quarter" idx="13"/>
          </p:nvPr>
        </p:nvSpPr>
        <p:spPr/>
        <p:txBody>
          <a:bodyPr/>
          <a:lstStyle/>
          <a:p>
            <a:r>
              <a:rPr lang="en-US"/>
              <a:t>Micron Confidential</a:t>
            </a:r>
            <a:endParaRPr lang="en-US" dirty="0"/>
          </a:p>
        </p:txBody>
      </p:sp>
      <p:sp>
        <p:nvSpPr>
          <p:cNvPr id="6" name="Slide Number Placeholder 5"/>
          <p:cNvSpPr>
            <a:spLocks noGrp="1"/>
          </p:cNvSpPr>
          <p:nvPr>
            <p:ph type="sldNum" sz="quarter" idx="14"/>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131410602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with Whit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10" hasCustomPrompt="1"/>
          </p:nvPr>
        </p:nvSpPr>
        <p:spPr>
          <a:xfrm>
            <a:off x="0" y="0"/>
            <a:ext cx="4145280" cy="6858000"/>
          </a:xfrm>
        </p:spPr>
        <p:txBody>
          <a:bodyPr/>
          <a:lstStyle>
            <a:lvl1pPr marL="0" indent="0">
              <a:buNone/>
              <a:defRPr>
                <a:solidFill>
                  <a:schemeClr val="bg1"/>
                </a:solidFill>
              </a:defRPr>
            </a:lvl1pPr>
          </a:lstStyle>
          <a:p>
            <a:r>
              <a:rPr lang="en-US" dirty="0"/>
              <a:t>Image</a:t>
            </a:r>
          </a:p>
        </p:txBody>
      </p:sp>
      <p:sp>
        <p:nvSpPr>
          <p:cNvPr id="4" name="Date Placeholder 3"/>
          <p:cNvSpPr>
            <a:spLocks noGrp="1"/>
          </p:cNvSpPr>
          <p:nvPr>
            <p:ph type="dt" sz="half" idx="13"/>
          </p:nvPr>
        </p:nvSpPr>
        <p:spPr>
          <a:xfrm>
            <a:off x="4427734" y="6412007"/>
            <a:ext cx="1710155" cy="365125"/>
          </a:xfrm>
        </p:spPr>
        <p:txBody>
          <a:bodyPr/>
          <a:lstStyle>
            <a:lvl1pPr algn="l">
              <a:defRPr/>
            </a:lvl1pPr>
          </a:lstStyle>
          <a:p>
            <a:fld id="{AB354393-6454-4F53-97F9-CCABD1DCDDD4}" type="datetime4">
              <a:rPr lang="en-US" smtClean="0"/>
              <a:t>January 22,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9" name="Slide Number Placeholder 8"/>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33885547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Gray with Content">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4059936" cy="6858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435365" y="378371"/>
            <a:ext cx="7480409" cy="2694901"/>
          </a:xfrm>
        </p:spPr>
        <p:txBody>
          <a:bodyPr anchor="b">
            <a:noAutofit/>
          </a:bodyPr>
          <a:lstStyle>
            <a:lvl1pPr>
              <a:lnSpc>
                <a:spcPct val="70000"/>
              </a:lnSpc>
              <a:defRPr sz="6000">
                <a:solidFill>
                  <a:srgbClr val="0077C8"/>
                </a:solidFill>
              </a:defRPr>
            </a:lvl1pPr>
          </a:lstStyle>
          <a:p>
            <a:r>
              <a:rPr lang="en-US"/>
              <a:t>Click to edit Master title style</a:t>
            </a:r>
            <a:endParaRPr lang="en-US" dirty="0"/>
          </a:p>
        </p:txBody>
      </p:sp>
      <p:sp>
        <p:nvSpPr>
          <p:cNvPr id="7" name="Text Placeholder 4"/>
          <p:cNvSpPr>
            <a:spLocks noGrp="1"/>
          </p:cNvSpPr>
          <p:nvPr>
            <p:ph type="body" sz="quarter" idx="12"/>
          </p:nvPr>
        </p:nvSpPr>
        <p:spPr>
          <a:xfrm>
            <a:off x="4435365" y="3142593"/>
            <a:ext cx="7480409" cy="3258206"/>
          </a:xfrm>
        </p:spPr>
        <p:txBody>
          <a:bodyPr anchor="t"/>
          <a:lstStyle>
            <a:lvl1pPr>
              <a:buClr>
                <a:srgbClr val="0077C8"/>
              </a:buClr>
              <a:defRPr>
                <a:solidFill>
                  <a:srgbClr val="58595B"/>
                </a:solidFill>
              </a:defRPr>
            </a:lvl1pPr>
            <a:lvl2pPr>
              <a:buClr>
                <a:srgbClr val="0077C8"/>
              </a:buClr>
              <a:defRPr>
                <a:solidFill>
                  <a:srgbClr val="58595B"/>
                </a:solidFill>
              </a:defRPr>
            </a:lvl2pPr>
            <a:lvl3pPr>
              <a:buClr>
                <a:srgbClr val="0077C8"/>
              </a:buClr>
              <a:defRPr>
                <a:solidFill>
                  <a:srgbClr val="58595B"/>
                </a:solidFill>
              </a:defRPr>
            </a:lvl3pPr>
            <a:lvl4pPr>
              <a:buClr>
                <a:srgbClr val="0077C8"/>
              </a:buClr>
              <a:defRPr>
                <a:solidFill>
                  <a:srgbClr val="58595B"/>
                </a:solidFill>
              </a:defRPr>
            </a:lvl4pPr>
            <a:lvl5pPr>
              <a:buClr>
                <a:srgbClr val="0077C8"/>
              </a:buClr>
              <a:defRPr>
                <a:solidFill>
                  <a:srgbClr val="58595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3"/>
          </p:nvPr>
        </p:nvSpPr>
        <p:spPr>
          <a:xfrm>
            <a:off x="4427733" y="6412007"/>
            <a:ext cx="1710155" cy="365125"/>
          </a:xfrm>
        </p:spPr>
        <p:txBody>
          <a:bodyPr/>
          <a:lstStyle>
            <a:lvl1pPr algn="l">
              <a:defRPr/>
            </a:lvl1pPr>
          </a:lstStyle>
          <a:p>
            <a:fld id="{455A8A2E-26C9-48CC-BB2E-E40BB5F1017D}" type="datetime4">
              <a:rPr lang="en-US" smtClean="0"/>
              <a:t>January 22, 2018</a:t>
            </a:fld>
            <a:endParaRPr lang="en-US" dirty="0"/>
          </a:p>
        </p:txBody>
      </p:sp>
      <p:sp>
        <p:nvSpPr>
          <p:cNvPr id="5" name="Footer Placeholder 4"/>
          <p:cNvSpPr>
            <a:spLocks noGrp="1"/>
          </p:cNvSpPr>
          <p:nvPr>
            <p:ph type="ftr" sz="quarter" idx="14"/>
          </p:nvPr>
        </p:nvSpPr>
        <p:spPr/>
        <p:txBody>
          <a:bodyPr/>
          <a:lstStyle/>
          <a:p>
            <a:r>
              <a:rPr lang="en-US"/>
              <a:t>Micron Confidential</a:t>
            </a:r>
            <a:endParaRPr lang="en-US" dirty="0"/>
          </a:p>
        </p:txBody>
      </p:sp>
      <p:sp>
        <p:nvSpPr>
          <p:cNvPr id="8" name="Slide Number Placeholder 7"/>
          <p:cNvSpPr>
            <a:spLocks noGrp="1"/>
          </p:cNvSpPr>
          <p:nvPr>
            <p:ph type="sldNum" sz="quarter" idx="15"/>
          </p:nvPr>
        </p:nvSpPr>
        <p:spPr/>
        <p:txBody>
          <a:bodyPr/>
          <a:lstStyle/>
          <a:p>
            <a:fld id="{B7E7695C-FCF1-4AA0-9B93-7941FED13DC4}" type="slidenum">
              <a:rPr lang="en-US" smtClean="0"/>
              <a:pPr/>
              <a:t>‹#›</a:t>
            </a:fld>
            <a:endParaRPr lang="en-US" dirty="0"/>
          </a:p>
        </p:txBody>
      </p:sp>
    </p:spTree>
    <p:extLst>
      <p:ext uri="{BB962C8B-B14F-4D97-AF65-F5344CB8AC3E}">
        <p14:creationId xmlns:p14="http://schemas.microsoft.com/office/powerpoint/2010/main" val="2032325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0CFB5DD6-B5A9-42D8-8E78-3203A252046E}" type="datetime4">
              <a:rPr lang="en-US" smtClean="0"/>
              <a:t>January 22, 2018</a:t>
            </a:fld>
            <a:endParaRPr lang="en-US" dirty="0"/>
          </a:p>
        </p:txBody>
      </p:sp>
      <p:sp>
        <p:nvSpPr>
          <p:cNvPr id="5"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6"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260006165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3" r:id="rId4"/>
    <p:sldLayoutId id="2147483651" r:id="rId5"/>
    <p:sldLayoutId id="2147483661" r:id="rId6"/>
    <p:sldLayoutId id="2147483662" r:id="rId7"/>
    <p:sldLayoutId id="2147483701" r:id="rId8"/>
    <p:sldLayoutId id="2147483698" r:id="rId9"/>
    <p:sldLayoutId id="2147483692" r:id="rId10"/>
    <p:sldLayoutId id="2147483693" r:id="rId11"/>
    <p:sldLayoutId id="2147483695" r:id="rId12"/>
    <p:sldLayoutId id="2147483696" r:id="rId13"/>
    <p:sldLayoutId id="2147483672" r:id="rId14"/>
    <p:sldLayoutId id="2147483652" r:id="rId15"/>
    <p:sldLayoutId id="2147483668" r:id="rId16"/>
    <p:sldLayoutId id="2147483671" r:id="rId17"/>
    <p:sldLayoutId id="2147483654" r:id="rId18"/>
    <p:sldLayoutId id="2147483675" r:id="rId19"/>
    <p:sldLayoutId id="2147483655" r:id="rId20"/>
    <p:sldLayoutId id="2147483674" r:id="rId21"/>
    <p:sldLayoutId id="2147483700" r:id="rId22"/>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74320" indent="-27432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62878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2"/>
          </p:nvPr>
        </p:nvSpPr>
        <p:spPr>
          <a:xfrm>
            <a:off x="5244858" y="6412007"/>
            <a:ext cx="1710155" cy="365125"/>
          </a:xfrm>
          <a:prstGeom prst="rect">
            <a:avLst/>
          </a:prstGeom>
        </p:spPr>
        <p:txBody>
          <a:bodyPr vert="horz" lIns="91440" tIns="45720" rIns="91440" bIns="45720" rtlCol="0" anchor="ctr"/>
          <a:lstStyle>
            <a:lvl1pPr algn="ctr">
              <a:defRPr sz="900">
                <a:solidFill>
                  <a:srgbClr val="58595B"/>
                </a:solidFill>
                <a:latin typeface="Arial" panose="020B0604020202020204" pitchFamily="34" charset="0"/>
                <a:cs typeface="Arial" panose="020B0604020202020204" pitchFamily="34" charset="0"/>
              </a:defRPr>
            </a:lvl1pPr>
          </a:lstStyle>
          <a:p>
            <a:fld id="{C9AA1E17-0D0A-4F25-BF38-BAACE58E556E}" type="datetime4">
              <a:rPr lang="en-US" smtClean="0"/>
              <a:t>January 22, 2018</a:t>
            </a:fld>
            <a:endParaRPr lang="en-US" dirty="0"/>
          </a:p>
        </p:txBody>
      </p:sp>
      <p:sp>
        <p:nvSpPr>
          <p:cNvPr id="13" name="Footer Placeholder 4"/>
          <p:cNvSpPr>
            <a:spLocks noGrp="1"/>
          </p:cNvSpPr>
          <p:nvPr>
            <p:ph type="ftr" sz="quarter" idx="3"/>
          </p:nvPr>
        </p:nvSpPr>
        <p:spPr>
          <a:xfrm>
            <a:off x="838199" y="6412006"/>
            <a:ext cx="1387415" cy="365125"/>
          </a:xfrm>
          <a:prstGeom prst="rect">
            <a:avLst/>
          </a:prstGeom>
        </p:spPr>
        <p:txBody>
          <a:bodyPr vert="horz" lIns="91440" tIns="45720" rIns="91440" bIns="45720" rtlCol="0" anchor="ctr"/>
          <a:lstStyle>
            <a:lvl1pPr algn="l">
              <a:defRPr sz="900">
                <a:solidFill>
                  <a:srgbClr val="58595B"/>
                </a:solidFill>
                <a:latin typeface="Arial" panose="020B0604020202020204" pitchFamily="34" charset="0"/>
                <a:cs typeface="Arial" panose="020B0604020202020204" pitchFamily="34" charset="0"/>
              </a:defRPr>
            </a:lvl1pPr>
          </a:lstStyle>
          <a:p>
            <a:r>
              <a:rPr lang="en-US" dirty="0"/>
              <a:t>Micron Confidential</a:t>
            </a:r>
          </a:p>
        </p:txBody>
      </p:sp>
      <p:sp>
        <p:nvSpPr>
          <p:cNvPr id="14" name="Slide Number Placeholder 5"/>
          <p:cNvSpPr>
            <a:spLocks noGrp="1"/>
          </p:cNvSpPr>
          <p:nvPr>
            <p:ph type="sldNum" sz="quarter" idx="4"/>
          </p:nvPr>
        </p:nvSpPr>
        <p:spPr>
          <a:xfrm>
            <a:off x="1" y="6412007"/>
            <a:ext cx="838198" cy="365125"/>
          </a:xfrm>
          <a:prstGeom prst="rect">
            <a:avLst/>
          </a:prstGeom>
        </p:spPr>
        <p:txBody>
          <a:bodyPr vert="horz" lIns="91440" tIns="45720" rIns="91440" bIns="45720" rtlCol="0" anchor="ctr"/>
          <a:lstStyle>
            <a:lvl1pPr algn="ctr">
              <a:defRPr sz="1100" b="1">
                <a:solidFill>
                  <a:srgbClr val="58595B"/>
                </a:solidFill>
                <a:latin typeface="Arial" panose="020B0604020202020204" pitchFamily="34" charset="0"/>
                <a:cs typeface="Arial" panose="020B0604020202020204" pitchFamily="34" charset="0"/>
              </a:defRPr>
            </a:lvl1pPr>
          </a:lstStyle>
          <a:p>
            <a:fld id="{B7E7695C-FCF1-4AA0-9B93-7941FED13DC4}" type="slidenum">
              <a:rPr lang="en-US" smtClean="0"/>
              <a:pPr/>
              <a:t>‹#›</a:t>
            </a:fld>
            <a:endParaRPr lang="en-US" dirty="0"/>
          </a:p>
        </p:txBody>
      </p:sp>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04472" y="6470076"/>
            <a:ext cx="914400" cy="248898"/>
          </a:xfrm>
          <a:prstGeom prst="rect">
            <a:avLst/>
          </a:prstGeom>
        </p:spPr>
      </p:pic>
    </p:spTree>
    <p:extLst>
      <p:ext uri="{BB962C8B-B14F-4D97-AF65-F5344CB8AC3E}">
        <p14:creationId xmlns:p14="http://schemas.microsoft.com/office/powerpoint/2010/main" val="1269711580"/>
      </p:ext>
    </p:extLst>
  </p:cSld>
  <p:clrMap bg1="lt1" tx1="dk1" bg2="lt2" tx2="dk2" accent1="accent1" accent2="accent2" accent3="accent3" accent4="accent4" accent5="accent5" accent6="accent6" hlink="hlink" folHlink="folHlink"/>
  <p:sldLayoutIdLst>
    <p:sldLayoutId id="2147483678" r:id="rId1"/>
    <p:sldLayoutId id="2147483680" r:id="rId2"/>
    <p:sldLayoutId id="2147483687" r:id="rId3"/>
    <p:sldLayoutId id="2147483681" r:id="rId4"/>
    <p:sldLayoutId id="2147483683" r:id="rId5"/>
    <p:sldLayoutId id="2147483688" r:id="rId6"/>
  </p:sldLayoutIdLst>
  <p:hf hdr="0" dt="0"/>
  <p:txStyles>
    <p:titleStyle>
      <a:lvl1pPr algn="l" defTabSz="914400" rtl="0" eaLnBrk="1" latinLnBrk="0" hangingPunct="1">
        <a:lnSpc>
          <a:spcPct val="90000"/>
        </a:lnSpc>
        <a:spcBef>
          <a:spcPct val="0"/>
        </a:spcBef>
        <a:buNone/>
        <a:defRPr sz="3200" b="1" kern="1200" spc="-150">
          <a:solidFill>
            <a:srgbClr val="58595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7C8"/>
        </a:buClr>
        <a:buFont typeface="Wingdings" panose="05000000000000000000" pitchFamily="2" charset="2"/>
        <a:buChar char="§"/>
        <a:defRPr sz="24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intelweb.micron.com/sites/sxp/10s/SXPCellArchTeam/30s%20Mat.%20PF/WW04_2018/Science_2017_Reducing_Stocasticity_Crystal_Nucleation_Fast_Crystallization_Rao.pdf" TargetMode="External"/><Relationship Id="rId3" Type="http://schemas.openxmlformats.org/officeDocument/2006/relationships/image" Target="../media/image6.emf"/><Relationship Id="rId7" Type="http://schemas.openxmlformats.org/officeDocument/2006/relationships/hyperlink" Target="https://intelweb.micron.com/sites/sxp/10s/SXPCellArchTeam/30s%20Mat.%20PF/WW04_2018/IMEC_IEDM_2017.pdf" TargetMode="External"/><Relationship Id="rId2" Type="http://schemas.openxmlformats.org/officeDocument/2006/relationships/hyperlink" Target="https://intelweb.micron.com/sites/sxp/10s/SXPCellArchTeam/30s%20Mat.%20PF/WW04_2018/IBM_IEDM_2017.pdf" TargetMode="Externa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intelweb.micron.com/sites/sxp/10s/SXPCellArchTeam/30s%20Mat.%20PF/WW04_2018/Rao_Science_2017_Supporting%20Material.pdf" TargetMode="External"/><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https://intelweb.micron.com/sites/sxp/10s/SXPCellArchTeam/30s%20Mat.%20PF/WW04_2018/Skelton2013.pdf"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Recent IEDM papers and one Science paper</a:t>
            </a:r>
          </a:p>
        </p:txBody>
      </p:sp>
      <p:sp>
        <p:nvSpPr>
          <p:cNvPr id="3" name="Text Placeholder 2"/>
          <p:cNvSpPr>
            <a:spLocks noGrp="1"/>
          </p:cNvSpPr>
          <p:nvPr>
            <p:ph type="body" sz="quarter" idx="10"/>
          </p:nvPr>
        </p:nvSpPr>
        <p:spPr/>
        <p:txBody>
          <a:bodyPr/>
          <a:lstStyle/>
          <a:p>
            <a:r>
              <a:rPr lang="en-US" dirty="0"/>
              <a:t>Paolo</a:t>
            </a:r>
          </a:p>
        </p:txBody>
      </p:sp>
      <p:sp>
        <p:nvSpPr>
          <p:cNvPr id="4" name="Title 3"/>
          <p:cNvSpPr>
            <a:spLocks noGrp="1"/>
          </p:cNvSpPr>
          <p:nvPr>
            <p:ph type="ctrTitle"/>
          </p:nvPr>
        </p:nvSpPr>
        <p:spPr/>
        <p:txBody>
          <a:bodyPr/>
          <a:lstStyle/>
          <a:p>
            <a:r>
              <a:rPr lang="en-US" dirty="0"/>
              <a:t>Updates from literature</a:t>
            </a:r>
          </a:p>
        </p:txBody>
      </p:sp>
      <p:sp>
        <p:nvSpPr>
          <p:cNvPr id="5" name="Footer Placeholder 4"/>
          <p:cNvSpPr>
            <a:spLocks noGrp="1"/>
          </p:cNvSpPr>
          <p:nvPr>
            <p:ph type="ftr" sz="quarter" idx="12"/>
          </p:nvPr>
        </p:nvSpPr>
        <p:spPr/>
        <p:txBody>
          <a:bodyPr/>
          <a:lstStyle/>
          <a:p>
            <a:r>
              <a:rPr lang="en-US" dirty="0"/>
              <a:t>Micron Confidential</a:t>
            </a:r>
          </a:p>
        </p:txBody>
      </p:sp>
      <p:sp>
        <p:nvSpPr>
          <p:cNvPr id="6" name="Slide Number Placeholder 5"/>
          <p:cNvSpPr>
            <a:spLocks noGrp="1"/>
          </p:cNvSpPr>
          <p:nvPr>
            <p:ph type="sldNum" sz="quarter" idx="13"/>
          </p:nvPr>
        </p:nvSpPr>
        <p:spPr/>
        <p:txBody>
          <a:bodyPr/>
          <a:lstStyle/>
          <a:p>
            <a:fld id="{B7E7695C-FCF1-4AA0-9B93-7941FED13DC4}" type="slidenum">
              <a:rPr lang="en-US" smtClean="0"/>
              <a:pPr/>
              <a:t>1</a:t>
            </a:fld>
            <a:endParaRPr lang="en-US" dirty="0"/>
          </a:p>
        </p:txBody>
      </p:sp>
    </p:spTree>
    <p:extLst>
      <p:ext uri="{BB962C8B-B14F-4D97-AF65-F5344CB8AC3E}">
        <p14:creationId xmlns:p14="http://schemas.microsoft.com/office/powerpoint/2010/main" val="177066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highlights from recent papers</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2</a:t>
            </a:fld>
            <a:endParaRPr lang="en-US"/>
          </a:p>
        </p:txBody>
      </p:sp>
      <p:sp>
        <p:nvSpPr>
          <p:cNvPr id="5" name="Text Placeholder 4"/>
          <p:cNvSpPr>
            <a:spLocks noGrp="1"/>
          </p:cNvSpPr>
          <p:nvPr>
            <p:ph type="body" sz="quarter" idx="13"/>
          </p:nvPr>
        </p:nvSpPr>
        <p:spPr>
          <a:xfrm>
            <a:off x="663296" y="1717739"/>
            <a:ext cx="1737220" cy="361950"/>
          </a:xfrm>
        </p:spPr>
        <p:txBody>
          <a:bodyPr/>
          <a:lstStyle/>
          <a:p>
            <a:r>
              <a:rPr lang="en-US" dirty="0">
                <a:hlinkClick r:id="rId2"/>
              </a:rPr>
              <a:t>IEDM 2017</a:t>
            </a:r>
          </a:p>
          <a:p>
            <a:r>
              <a:rPr lang="en-US" sz="1600" dirty="0">
                <a:hlinkClick r:id="rId2"/>
              </a:rPr>
              <a:t>IBM/</a:t>
            </a:r>
            <a:r>
              <a:rPr lang="en-US" sz="1600" dirty="0" err="1">
                <a:hlinkClick r:id="rId2"/>
              </a:rPr>
              <a:t>Macronix</a:t>
            </a:r>
            <a:endParaRPr lang="en-US" sz="1600" dirty="0">
              <a:hlinkClick r:id="rId2"/>
            </a:endParaRPr>
          </a:p>
          <a:p>
            <a:r>
              <a:rPr lang="en-US" sz="1600" dirty="0">
                <a:hlinkClick r:id="rId2"/>
              </a:rPr>
              <a:t>on SD</a:t>
            </a:r>
          </a:p>
        </p:txBody>
      </p:sp>
      <p:pic>
        <p:nvPicPr>
          <p:cNvPr id="8" name="Content Placeholder 7"/>
          <p:cNvPicPr>
            <a:picLocks noGrp="1" noChangeAspect="1"/>
          </p:cNvPicPr>
          <p:nvPr>
            <p:ph sz="half" idx="1"/>
          </p:nvPr>
        </p:nvPicPr>
        <p:blipFill>
          <a:blip r:embed="rId3"/>
          <a:stretch>
            <a:fillRect/>
          </a:stretch>
        </p:blipFill>
        <p:spPr>
          <a:xfrm>
            <a:off x="2465663" y="2657483"/>
            <a:ext cx="7500457" cy="1293626"/>
          </a:xfrm>
          <a:prstGeom prst="rect">
            <a:avLst/>
          </a:prstGeom>
        </p:spPr>
      </p:pic>
      <p:pic>
        <p:nvPicPr>
          <p:cNvPr id="7" name="Picture 6"/>
          <p:cNvPicPr>
            <a:picLocks noChangeAspect="1"/>
          </p:cNvPicPr>
          <p:nvPr/>
        </p:nvPicPr>
        <p:blipFill>
          <a:blip r:embed="rId4"/>
          <a:stretch>
            <a:fillRect/>
          </a:stretch>
        </p:blipFill>
        <p:spPr>
          <a:xfrm>
            <a:off x="2465663" y="1319901"/>
            <a:ext cx="7717872" cy="1267907"/>
          </a:xfrm>
          <a:prstGeom prst="rect">
            <a:avLst/>
          </a:prstGeom>
        </p:spPr>
      </p:pic>
      <p:pic>
        <p:nvPicPr>
          <p:cNvPr id="9" name="Picture 8"/>
          <p:cNvPicPr>
            <a:picLocks noChangeAspect="1"/>
          </p:cNvPicPr>
          <p:nvPr/>
        </p:nvPicPr>
        <p:blipFill>
          <a:blip r:embed="rId5"/>
          <a:stretch>
            <a:fillRect/>
          </a:stretch>
        </p:blipFill>
        <p:spPr>
          <a:xfrm>
            <a:off x="3975680" y="4253113"/>
            <a:ext cx="4866316" cy="1998352"/>
          </a:xfrm>
          <a:prstGeom prst="rect">
            <a:avLst/>
          </a:prstGeom>
        </p:spPr>
      </p:pic>
      <p:pic>
        <p:nvPicPr>
          <p:cNvPr id="10" name="Picture 9"/>
          <p:cNvPicPr>
            <a:picLocks noChangeAspect="1"/>
          </p:cNvPicPr>
          <p:nvPr/>
        </p:nvPicPr>
        <p:blipFill rotWithShape="1">
          <a:blip r:embed="rId6"/>
          <a:srcRect t="-1" b="5800"/>
          <a:stretch/>
        </p:blipFill>
        <p:spPr>
          <a:xfrm>
            <a:off x="2172048" y="4345389"/>
            <a:ext cx="1619776" cy="557789"/>
          </a:xfrm>
          <a:prstGeom prst="rect">
            <a:avLst/>
          </a:prstGeom>
        </p:spPr>
      </p:pic>
      <p:sp>
        <p:nvSpPr>
          <p:cNvPr id="11" name="Rectangle 10"/>
          <p:cNvSpPr/>
          <p:nvPr/>
        </p:nvSpPr>
        <p:spPr>
          <a:xfrm>
            <a:off x="1385396" y="5007463"/>
            <a:ext cx="2406428" cy="246221"/>
          </a:xfrm>
          <a:prstGeom prst="rect">
            <a:avLst/>
          </a:prstGeom>
        </p:spPr>
        <p:txBody>
          <a:bodyPr wrap="none">
            <a:spAutoFit/>
          </a:bodyPr>
          <a:lstStyle/>
          <a:p>
            <a:r>
              <a:rPr lang="fr-FR" sz="1000" dirty="0">
                <a:latin typeface="BentonSansCondensed-Book"/>
              </a:rPr>
              <a:t>F. Rao </a:t>
            </a:r>
            <a:r>
              <a:rPr lang="fr-FR" sz="1000" i="1" dirty="0">
                <a:latin typeface="BentonSansCondensed-BookItalic"/>
              </a:rPr>
              <a:t>et al.</a:t>
            </a:r>
            <a:r>
              <a:rPr lang="fr-FR" sz="1000" dirty="0">
                <a:latin typeface="BentonSansCondensed-Book"/>
              </a:rPr>
              <a:t>, </a:t>
            </a:r>
            <a:r>
              <a:rPr lang="fr-FR" sz="1000" i="1" dirty="0">
                <a:latin typeface="BentonSansCondensed-BookItalic"/>
              </a:rPr>
              <a:t>Science </a:t>
            </a:r>
            <a:r>
              <a:rPr lang="fr-FR" sz="1000" dirty="0">
                <a:latin typeface="BentonSansCondensed-Medium"/>
              </a:rPr>
              <a:t>358</a:t>
            </a:r>
            <a:r>
              <a:rPr lang="fr-FR" sz="1000" dirty="0">
                <a:latin typeface="BentonSansCondensed-Book"/>
              </a:rPr>
              <a:t>, 1423 (2017)</a:t>
            </a:r>
            <a:endParaRPr lang="en-US" sz="1000" dirty="0"/>
          </a:p>
        </p:txBody>
      </p:sp>
      <p:sp>
        <p:nvSpPr>
          <p:cNvPr id="12" name="Text Placeholder 4"/>
          <p:cNvSpPr txBox="1">
            <a:spLocks/>
          </p:cNvSpPr>
          <p:nvPr/>
        </p:nvSpPr>
        <p:spPr>
          <a:xfrm>
            <a:off x="631138" y="3011043"/>
            <a:ext cx="1737220" cy="361950"/>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0077C8"/>
              </a:buClr>
              <a:buFont typeface="Wingdings" panose="05000000000000000000" pitchFamily="2" charset="2"/>
              <a:buNone/>
              <a:defRPr sz="2000" kern="1200">
                <a:solidFill>
                  <a:srgbClr val="58595B"/>
                </a:solidFill>
                <a:latin typeface="+mn-lt"/>
                <a:ea typeface="+mn-ea"/>
                <a:cs typeface="+mn-cs"/>
              </a:defRPr>
            </a:lvl1pPr>
            <a:lvl2pPr marL="685800" indent="-274320" algn="l" defTabSz="914400" rtl="0" eaLnBrk="1" latinLnBrk="0" hangingPunct="1">
              <a:lnSpc>
                <a:spcPct val="90000"/>
              </a:lnSpc>
              <a:spcBef>
                <a:spcPts val="500"/>
              </a:spcBef>
              <a:buClr>
                <a:srgbClr val="0077C8"/>
              </a:buClr>
              <a:buFont typeface="Arial" panose="020B0604020202020204" pitchFamily="34" charset="0"/>
              <a:buChar char="−"/>
              <a:defRPr sz="2000" kern="1200">
                <a:solidFill>
                  <a:srgbClr val="58595B"/>
                </a:solidFill>
                <a:latin typeface="+mn-lt"/>
                <a:ea typeface="+mn-ea"/>
                <a:cs typeface="+mn-cs"/>
              </a:defRPr>
            </a:lvl2pPr>
            <a:lvl3pPr marL="1143000" indent="-274320" algn="l" defTabSz="914400" rtl="0" eaLnBrk="1" latinLnBrk="0" hangingPunct="1">
              <a:lnSpc>
                <a:spcPct val="90000"/>
              </a:lnSpc>
              <a:spcBef>
                <a:spcPts val="500"/>
              </a:spcBef>
              <a:buClr>
                <a:srgbClr val="0077C8"/>
              </a:buClr>
              <a:buFont typeface="Wingdings" panose="05000000000000000000" pitchFamily="2" charset="2"/>
              <a:buChar char="§"/>
              <a:defRPr sz="1800" kern="1200">
                <a:solidFill>
                  <a:srgbClr val="58595B"/>
                </a:solidFill>
                <a:latin typeface="+mn-lt"/>
                <a:ea typeface="+mn-ea"/>
                <a:cs typeface="+mn-cs"/>
              </a:defRPr>
            </a:lvl3pPr>
            <a:lvl4pPr marL="1600200" indent="-274320" algn="l" defTabSz="914400" rtl="0" eaLnBrk="1" latinLnBrk="0" hangingPunct="1">
              <a:lnSpc>
                <a:spcPct val="90000"/>
              </a:lnSpc>
              <a:spcBef>
                <a:spcPts val="500"/>
              </a:spcBef>
              <a:buClr>
                <a:srgbClr val="0077C8"/>
              </a:buClr>
              <a:buFont typeface="Arial" panose="020B0604020202020204" pitchFamily="34" charset="0"/>
              <a:buChar char="−"/>
              <a:defRPr sz="1600" kern="1200">
                <a:solidFill>
                  <a:srgbClr val="58595B"/>
                </a:solidFill>
                <a:latin typeface="+mn-lt"/>
                <a:ea typeface="+mn-ea"/>
                <a:cs typeface="+mn-cs"/>
              </a:defRPr>
            </a:lvl4pPr>
            <a:lvl5pPr marL="2057400" indent="-274320" algn="l" defTabSz="914400" rtl="0" eaLnBrk="1" latinLnBrk="0" hangingPunct="1">
              <a:lnSpc>
                <a:spcPct val="90000"/>
              </a:lnSpc>
              <a:spcBef>
                <a:spcPts val="500"/>
              </a:spcBef>
              <a:buClr>
                <a:srgbClr val="0077C8"/>
              </a:buClr>
              <a:buFont typeface="Wingdings" panose="05000000000000000000" pitchFamily="2" charset="2"/>
              <a:buChar char="§"/>
              <a:defRPr sz="14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7"/>
              </a:rPr>
              <a:t>IEDM 2017</a:t>
            </a:r>
          </a:p>
          <a:p>
            <a:r>
              <a:rPr lang="en-US" sz="1600" dirty="0">
                <a:hlinkClick r:id="rId7"/>
              </a:rPr>
              <a:t>Imec</a:t>
            </a:r>
          </a:p>
          <a:p>
            <a:r>
              <a:rPr lang="en-US" sz="1600" dirty="0">
                <a:hlinkClick r:id="rId7"/>
              </a:rPr>
              <a:t>on SD</a:t>
            </a:r>
            <a:endParaRPr lang="en-US" sz="1600" dirty="0"/>
          </a:p>
        </p:txBody>
      </p:sp>
      <p:sp>
        <p:nvSpPr>
          <p:cNvPr id="13" name="Rectangle 12"/>
          <p:cNvSpPr/>
          <p:nvPr/>
        </p:nvSpPr>
        <p:spPr>
          <a:xfrm>
            <a:off x="2588610" y="5385524"/>
            <a:ext cx="655949" cy="400110"/>
          </a:xfrm>
          <a:prstGeom prst="rect">
            <a:avLst/>
          </a:prstGeom>
        </p:spPr>
        <p:txBody>
          <a:bodyPr wrap="none">
            <a:spAutoFit/>
          </a:bodyPr>
          <a:lstStyle/>
          <a:p>
            <a:r>
              <a:rPr lang="fr-FR" sz="2000" dirty="0">
                <a:latin typeface="BentonSansCondensed-Book"/>
                <a:hlinkClick r:id="rId8"/>
              </a:rPr>
              <a:t>Link</a:t>
            </a:r>
            <a:endParaRPr lang="en-US" sz="2000" dirty="0"/>
          </a:p>
        </p:txBody>
      </p:sp>
    </p:spTree>
    <p:extLst>
      <p:ext uri="{BB962C8B-B14F-4D97-AF65-F5344CB8AC3E}">
        <p14:creationId xmlns:p14="http://schemas.microsoft.com/office/powerpoint/2010/main" val="241928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88565" y="356102"/>
            <a:ext cx="10329644" cy="783639"/>
          </a:xfrm>
          <a:prstGeom prst="rect">
            <a:avLst/>
          </a:prstGeom>
        </p:spPr>
      </p:pic>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3</a:t>
            </a:fld>
            <a:endParaRPr lang="en-US"/>
          </a:p>
        </p:txBody>
      </p:sp>
      <p:sp>
        <p:nvSpPr>
          <p:cNvPr id="6" name="Content Placeholder 5"/>
          <p:cNvSpPr>
            <a:spLocks noGrp="1"/>
          </p:cNvSpPr>
          <p:nvPr>
            <p:ph sz="half" idx="1"/>
          </p:nvPr>
        </p:nvSpPr>
        <p:spPr>
          <a:xfrm>
            <a:off x="788565" y="1551004"/>
            <a:ext cx="5705213" cy="4548188"/>
          </a:xfrm>
        </p:spPr>
        <p:txBody>
          <a:bodyPr/>
          <a:lstStyle/>
          <a:p>
            <a:r>
              <a:rPr lang="en-US" sz="2000" dirty="0"/>
              <a:t>They characterized the </a:t>
            </a:r>
            <a:r>
              <a:rPr lang="en-US" sz="2000" dirty="0" err="1"/>
              <a:t>TeAsGeSi</a:t>
            </a:r>
            <a:r>
              <a:rPr lang="en-US" sz="2000" dirty="0"/>
              <a:t> (TAGS – </a:t>
            </a:r>
            <a:r>
              <a:rPr lang="en-US" sz="2000" dirty="0" err="1"/>
              <a:t>Ovshinky</a:t>
            </a:r>
            <a:r>
              <a:rPr lang="en-US" sz="2000" dirty="0"/>
              <a:t> glass) also in the Se-doped version</a:t>
            </a:r>
          </a:p>
          <a:p>
            <a:r>
              <a:rPr lang="en-US" sz="2000" dirty="0"/>
              <a:t>Claim: Excellent endurance (&gt;10</a:t>
            </a:r>
            <a:r>
              <a:rPr lang="en-US" sz="2000" baseline="30000" dirty="0"/>
              <a:t>10</a:t>
            </a:r>
            <a:r>
              <a:rPr lang="en-US" sz="2000" dirty="0"/>
              <a:t> with 50ns-pulsed 400uA On-current) </a:t>
            </a:r>
            <a:r>
              <a:rPr lang="en-US" sz="2000" dirty="0">
                <a:sym typeface="Wingdings" panose="05000000000000000000" pitchFamily="2" charset="2"/>
              </a:rPr>
              <a:t> Note: this current for an unconfined device with 350nm as Bottom electrode is nothing  &gt;300 times the area of our 20 nm cell</a:t>
            </a:r>
          </a:p>
          <a:p>
            <a:r>
              <a:rPr lang="en-US" sz="2000" dirty="0">
                <a:sym typeface="Wingdings" panose="05000000000000000000" pitchFamily="2" charset="2"/>
              </a:rPr>
              <a:t>‘Old’ Paper with respect to our knowledge</a:t>
            </a:r>
          </a:p>
          <a:p>
            <a:r>
              <a:rPr lang="en-US" sz="2000" dirty="0">
                <a:sym typeface="Wingdings" panose="05000000000000000000" pitchFamily="2" charset="2"/>
              </a:rPr>
              <a:t>The only significant information comes from the EDX difference between the Virgin and Formed device:</a:t>
            </a:r>
          </a:p>
          <a:p>
            <a:pPr lvl="1"/>
            <a:r>
              <a:rPr lang="en-US" sz="1600" dirty="0">
                <a:sym typeface="Wingdings" panose="05000000000000000000" pitchFamily="2" charset="2"/>
              </a:rPr>
              <a:t>No-segregation</a:t>
            </a:r>
          </a:p>
          <a:p>
            <a:pPr lvl="1"/>
            <a:r>
              <a:rPr lang="en-US" sz="1600" dirty="0">
                <a:sym typeface="Wingdings" panose="05000000000000000000" pitchFamily="2" charset="2"/>
              </a:rPr>
              <a:t>A difference in the density is highlighted </a:t>
            </a:r>
            <a:endParaRPr lang="en-US" sz="1600" dirty="0"/>
          </a:p>
        </p:txBody>
      </p:sp>
      <p:pic>
        <p:nvPicPr>
          <p:cNvPr id="7" name="Picture 6"/>
          <p:cNvPicPr>
            <a:picLocks noChangeAspect="1"/>
          </p:cNvPicPr>
          <p:nvPr/>
        </p:nvPicPr>
        <p:blipFill>
          <a:blip r:embed="rId3"/>
          <a:stretch>
            <a:fillRect/>
          </a:stretch>
        </p:blipFill>
        <p:spPr>
          <a:xfrm>
            <a:off x="6686841" y="2846222"/>
            <a:ext cx="3521137" cy="3672023"/>
          </a:xfrm>
          <a:prstGeom prst="rect">
            <a:avLst/>
          </a:prstGeom>
        </p:spPr>
      </p:pic>
      <p:pic>
        <p:nvPicPr>
          <p:cNvPr id="8" name="Picture 7"/>
          <p:cNvPicPr>
            <a:picLocks noChangeAspect="1"/>
          </p:cNvPicPr>
          <p:nvPr/>
        </p:nvPicPr>
        <p:blipFill>
          <a:blip r:embed="rId4"/>
          <a:stretch>
            <a:fillRect/>
          </a:stretch>
        </p:blipFill>
        <p:spPr>
          <a:xfrm>
            <a:off x="7835319" y="1139741"/>
            <a:ext cx="2589284" cy="2145659"/>
          </a:xfrm>
          <a:prstGeom prst="rect">
            <a:avLst/>
          </a:prstGeom>
        </p:spPr>
      </p:pic>
      <p:sp>
        <p:nvSpPr>
          <p:cNvPr id="13" name="Oval 12"/>
          <p:cNvSpPr/>
          <p:nvPr/>
        </p:nvSpPr>
        <p:spPr>
          <a:xfrm>
            <a:off x="6543005" y="5866543"/>
            <a:ext cx="3737762" cy="811659"/>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96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4</a:t>
            </a:fld>
            <a:endParaRPr lang="en-US"/>
          </a:p>
        </p:txBody>
      </p:sp>
      <p:sp>
        <p:nvSpPr>
          <p:cNvPr id="6" name="Content Placeholder 5"/>
          <p:cNvSpPr>
            <a:spLocks noGrp="1"/>
          </p:cNvSpPr>
          <p:nvPr>
            <p:ph sz="half" idx="1"/>
          </p:nvPr>
        </p:nvSpPr>
        <p:spPr>
          <a:xfrm>
            <a:off x="827926" y="1772611"/>
            <a:ext cx="5178445" cy="4548188"/>
          </a:xfrm>
        </p:spPr>
        <p:txBody>
          <a:bodyPr/>
          <a:lstStyle/>
          <a:p>
            <a:r>
              <a:rPr lang="en-US" dirty="0"/>
              <a:t>On the </a:t>
            </a:r>
            <a:r>
              <a:rPr lang="en-US" dirty="0" err="1"/>
              <a:t>Ge</a:t>
            </a:r>
            <a:r>
              <a:rPr lang="en-US" baseline="-25000" dirty="0" err="1"/>
              <a:t>x</a:t>
            </a:r>
            <a:r>
              <a:rPr lang="en-US" dirty="0" err="1"/>
              <a:t>Se</a:t>
            </a:r>
            <a:r>
              <a:rPr lang="en-US" baseline="-25000" dirty="0"/>
              <a:t>(1-x)</a:t>
            </a:r>
            <a:r>
              <a:rPr lang="en-US" dirty="0"/>
              <a:t> system:</a:t>
            </a:r>
          </a:p>
          <a:p>
            <a:pPr lvl="1"/>
            <a:r>
              <a:rPr lang="en-US" dirty="0"/>
              <a:t>Mobility gap defects related to </a:t>
            </a:r>
            <a:r>
              <a:rPr lang="en-US" dirty="0" err="1"/>
              <a:t>mis</a:t>
            </a:r>
            <a:r>
              <a:rPr lang="en-US" dirty="0"/>
              <a:t>-coordinated Ge</a:t>
            </a:r>
          </a:p>
          <a:p>
            <a:r>
              <a:rPr lang="en-US" dirty="0"/>
              <a:t>Physics of Switching: Electric field modifies the atomic orbitals tending to localize/de-localize the gap states (Stark effect) and leading to the abrupt increase of the conductivity</a:t>
            </a:r>
          </a:p>
          <a:p>
            <a:pPr marL="0" indent="0">
              <a:buNone/>
            </a:pPr>
            <a:r>
              <a:rPr lang="en-US" dirty="0"/>
              <a:t> </a:t>
            </a:r>
          </a:p>
        </p:txBody>
      </p:sp>
      <p:pic>
        <p:nvPicPr>
          <p:cNvPr id="7" name="Picture 6"/>
          <p:cNvPicPr>
            <a:picLocks noChangeAspect="1"/>
          </p:cNvPicPr>
          <p:nvPr/>
        </p:nvPicPr>
        <p:blipFill>
          <a:blip r:embed="rId2"/>
          <a:stretch>
            <a:fillRect/>
          </a:stretch>
        </p:blipFill>
        <p:spPr>
          <a:xfrm>
            <a:off x="6133672" y="3553794"/>
            <a:ext cx="3005731" cy="3040774"/>
          </a:xfrm>
          <a:prstGeom prst="rect">
            <a:avLst/>
          </a:prstGeom>
        </p:spPr>
      </p:pic>
      <p:pic>
        <p:nvPicPr>
          <p:cNvPr id="8" name="Picture 7"/>
          <p:cNvPicPr>
            <a:picLocks noChangeAspect="1"/>
          </p:cNvPicPr>
          <p:nvPr/>
        </p:nvPicPr>
        <p:blipFill>
          <a:blip r:embed="rId3"/>
          <a:stretch>
            <a:fillRect/>
          </a:stretch>
        </p:blipFill>
        <p:spPr>
          <a:xfrm>
            <a:off x="838199" y="374462"/>
            <a:ext cx="10035117" cy="758312"/>
          </a:xfrm>
          <a:prstGeom prst="rect">
            <a:avLst/>
          </a:prstGeom>
        </p:spPr>
      </p:pic>
      <p:pic>
        <p:nvPicPr>
          <p:cNvPr id="10" name="Picture 9"/>
          <p:cNvPicPr>
            <a:picLocks noChangeAspect="1"/>
          </p:cNvPicPr>
          <p:nvPr/>
        </p:nvPicPr>
        <p:blipFill>
          <a:blip r:embed="rId4"/>
          <a:stretch>
            <a:fillRect/>
          </a:stretch>
        </p:blipFill>
        <p:spPr>
          <a:xfrm>
            <a:off x="9159952" y="3452899"/>
            <a:ext cx="2939580" cy="3072121"/>
          </a:xfrm>
          <a:prstGeom prst="rect">
            <a:avLst/>
          </a:prstGeom>
        </p:spPr>
      </p:pic>
      <p:pic>
        <p:nvPicPr>
          <p:cNvPr id="11" name="Picture 10"/>
          <p:cNvPicPr>
            <a:picLocks noChangeAspect="1"/>
          </p:cNvPicPr>
          <p:nvPr/>
        </p:nvPicPr>
        <p:blipFill>
          <a:blip r:embed="rId5"/>
          <a:stretch>
            <a:fillRect/>
          </a:stretch>
        </p:blipFill>
        <p:spPr>
          <a:xfrm>
            <a:off x="7636537" y="1184646"/>
            <a:ext cx="2832829" cy="2294038"/>
          </a:xfrm>
          <a:prstGeom prst="rect">
            <a:avLst/>
          </a:prstGeom>
        </p:spPr>
      </p:pic>
    </p:spTree>
    <p:extLst>
      <p:ext uri="{BB962C8B-B14F-4D97-AF65-F5344CB8AC3E}">
        <p14:creationId xmlns:p14="http://schemas.microsoft.com/office/powerpoint/2010/main" val="403860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stochasticity of crystal nucleation to enable </a:t>
            </a:r>
            <a:r>
              <a:rPr lang="en-US" dirty="0" err="1"/>
              <a:t>subnanosecond</a:t>
            </a:r>
            <a:r>
              <a:rPr lang="en-US" dirty="0"/>
              <a:t> memory writing (2/2)</a:t>
            </a:r>
            <a:endParaRPr lang="en-US" dirty="0"/>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5</a:t>
            </a:fld>
            <a:endParaRPr lang="en-US"/>
          </a:p>
        </p:txBody>
      </p:sp>
      <p:sp>
        <p:nvSpPr>
          <p:cNvPr id="6" name="Content Placeholder 5"/>
          <p:cNvSpPr>
            <a:spLocks noGrp="1"/>
          </p:cNvSpPr>
          <p:nvPr>
            <p:ph sz="half" idx="1"/>
          </p:nvPr>
        </p:nvSpPr>
        <p:spPr>
          <a:xfrm>
            <a:off x="611313" y="1700694"/>
            <a:ext cx="6443964" cy="4548188"/>
          </a:xfrm>
        </p:spPr>
        <p:txBody>
          <a:bodyPr/>
          <a:lstStyle/>
          <a:p>
            <a:r>
              <a:rPr lang="en-US" dirty="0"/>
              <a:t>Sb</a:t>
            </a:r>
            <a:r>
              <a:rPr lang="en-US" baseline="-25000" dirty="0"/>
              <a:t>2</a:t>
            </a:r>
            <a:r>
              <a:rPr lang="en-US" dirty="0"/>
              <a:t>Te</a:t>
            </a:r>
            <a:r>
              <a:rPr lang="en-US" baseline="-25000" dirty="0"/>
              <a:t>3</a:t>
            </a:r>
            <a:r>
              <a:rPr lang="en-US" dirty="0"/>
              <a:t> doped with ~4% Scandium (</a:t>
            </a:r>
            <a:r>
              <a:rPr lang="en-US" dirty="0" err="1"/>
              <a:t>Sc</a:t>
            </a:r>
            <a:r>
              <a:rPr lang="en-US" dirty="0"/>
              <a:t>) is found to improve the SET speed down to ns</a:t>
            </a:r>
          </a:p>
          <a:p>
            <a:r>
              <a:rPr lang="en-US" dirty="0"/>
              <a:t>A very similar methodology to the one we used for Y:GST where the crystallization velocity is related to the presence of stable 4-fold rings in the amorphous phase acting as crystalline precursors:</a:t>
            </a:r>
          </a:p>
          <a:p>
            <a:pPr lvl="1"/>
            <a:r>
              <a:rPr lang="en-US" dirty="0"/>
              <a:t>The larger is the fraction of 4-fold rings the faster is the nucleation</a:t>
            </a:r>
          </a:p>
          <a:p>
            <a:r>
              <a:rPr lang="en-US" dirty="0"/>
              <a:t>Comment: Doubt about the ability to reach the sub-ns scale with a wide test-structure  </a:t>
            </a:r>
          </a:p>
          <a:p>
            <a:endParaRPr lang="en-US" dirty="0"/>
          </a:p>
        </p:txBody>
      </p:sp>
      <p:pic>
        <p:nvPicPr>
          <p:cNvPr id="7" name="Picture 6"/>
          <p:cNvPicPr>
            <a:picLocks noChangeAspect="1"/>
          </p:cNvPicPr>
          <p:nvPr/>
        </p:nvPicPr>
        <p:blipFill>
          <a:blip r:embed="rId2"/>
          <a:stretch>
            <a:fillRect/>
          </a:stretch>
        </p:blipFill>
        <p:spPr>
          <a:xfrm>
            <a:off x="7895254" y="760268"/>
            <a:ext cx="2982866" cy="3121615"/>
          </a:xfrm>
          <a:prstGeom prst="rect">
            <a:avLst/>
          </a:prstGeom>
        </p:spPr>
      </p:pic>
      <p:pic>
        <p:nvPicPr>
          <p:cNvPr id="8" name="Picture 7"/>
          <p:cNvPicPr>
            <a:picLocks noChangeAspect="1"/>
          </p:cNvPicPr>
          <p:nvPr/>
        </p:nvPicPr>
        <p:blipFill rotWithShape="1">
          <a:blip r:embed="rId3"/>
          <a:srcRect l="1794" t="3191" r="1655"/>
          <a:stretch/>
        </p:blipFill>
        <p:spPr>
          <a:xfrm>
            <a:off x="7530957" y="3881883"/>
            <a:ext cx="3595956" cy="2737414"/>
          </a:xfrm>
          <a:prstGeom prst="rect">
            <a:avLst/>
          </a:prstGeom>
        </p:spPr>
      </p:pic>
    </p:spTree>
    <p:extLst>
      <p:ext uri="{BB962C8B-B14F-4D97-AF65-F5344CB8AC3E}">
        <p14:creationId xmlns:p14="http://schemas.microsoft.com/office/powerpoint/2010/main" val="243485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6494"/>
            <a:ext cx="10515600" cy="628788"/>
          </a:xfrm>
        </p:spPr>
        <p:txBody>
          <a:bodyPr/>
          <a:lstStyle/>
          <a:p>
            <a:r>
              <a:rPr lang="en-US" dirty="0"/>
              <a:t>Reducing the stochasticity of crystal nucleation to enable </a:t>
            </a:r>
            <a:r>
              <a:rPr lang="en-US" dirty="0" err="1"/>
              <a:t>subnanosecond</a:t>
            </a:r>
            <a:r>
              <a:rPr lang="en-US" dirty="0"/>
              <a:t> memory writing (1/2)</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6</a:t>
            </a:fld>
            <a:endParaRPr lang="en-US"/>
          </a:p>
        </p:txBody>
      </p:sp>
      <p:sp>
        <p:nvSpPr>
          <p:cNvPr id="6" name="Content Placeholder 5"/>
          <p:cNvSpPr>
            <a:spLocks noGrp="1"/>
          </p:cNvSpPr>
          <p:nvPr>
            <p:ph sz="half" idx="1"/>
          </p:nvPr>
        </p:nvSpPr>
        <p:spPr>
          <a:xfrm>
            <a:off x="838200" y="1628775"/>
            <a:ext cx="5602250" cy="4548188"/>
          </a:xfrm>
        </p:spPr>
        <p:txBody>
          <a:bodyPr/>
          <a:lstStyle/>
          <a:p>
            <a:r>
              <a:rPr lang="en-US" dirty="0"/>
              <a:t>Authors consider the wide class of TM as dopants  </a:t>
            </a:r>
          </a:p>
          <a:p>
            <a:r>
              <a:rPr lang="en-US" dirty="0"/>
              <a:t>Their screening scorecard based on:</a:t>
            </a:r>
          </a:p>
          <a:p>
            <a:pPr lvl="1"/>
            <a:r>
              <a:rPr lang="en-US" dirty="0"/>
              <a:t>Presence of 4-fold rings in the </a:t>
            </a:r>
            <a:r>
              <a:rPr lang="en-US" dirty="0">
                <a:latin typeface="Symbol" panose="05050102010706020507" pitchFamily="18" charset="2"/>
              </a:rPr>
              <a:t>a</a:t>
            </a:r>
            <a:r>
              <a:rPr lang="en-US" dirty="0"/>
              <a:t>-structure of TMT (TM-tellurides) that geometrically match the rock-salt crystalline Sb2Te3</a:t>
            </a:r>
            <a:endParaRPr lang="en-US" dirty="0"/>
          </a:p>
          <a:p>
            <a:pPr lvl="1"/>
            <a:r>
              <a:rPr lang="en-US" dirty="0"/>
              <a:t>Strong TM-</a:t>
            </a:r>
            <a:r>
              <a:rPr lang="en-US" dirty="0" err="1"/>
              <a:t>Te</a:t>
            </a:r>
            <a:r>
              <a:rPr lang="en-US" dirty="0"/>
              <a:t> bonds (to get robust crystalline precursors)</a:t>
            </a:r>
          </a:p>
          <a:p>
            <a:pPr lvl="1"/>
            <a:r>
              <a:rPr lang="en-US" dirty="0"/>
              <a:t>Among the class of TM only </a:t>
            </a:r>
            <a:r>
              <a:rPr lang="en-US" dirty="0" err="1"/>
              <a:t>Sc</a:t>
            </a:r>
            <a:r>
              <a:rPr lang="en-US" dirty="0"/>
              <a:t> and Y are found to show chemical bonds of high strength with </a:t>
            </a:r>
            <a:r>
              <a:rPr lang="en-US" dirty="0" err="1"/>
              <a:t>Te</a:t>
            </a:r>
            <a:endParaRPr lang="en-US" dirty="0"/>
          </a:p>
          <a:p>
            <a:pPr lvl="1"/>
            <a:r>
              <a:rPr lang="en-US" dirty="0" err="1"/>
              <a:t>Sc</a:t>
            </a:r>
            <a:r>
              <a:rPr lang="en-US" dirty="0"/>
              <a:t> is found to show a better geometric conformability criterion </a:t>
            </a:r>
            <a:r>
              <a:rPr lang="en-US" dirty="0" err="1"/>
              <a:t>wrt</a:t>
            </a:r>
            <a:r>
              <a:rPr lang="en-US" dirty="0"/>
              <a:t> Y </a:t>
            </a:r>
          </a:p>
          <a:p>
            <a:pPr lvl="1"/>
            <a:endParaRPr lang="en-US" dirty="0"/>
          </a:p>
        </p:txBody>
      </p:sp>
      <p:pic>
        <p:nvPicPr>
          <p:cNvPr id="7" name="Picture 6"/>
          <p:cNvPicPr>
            <a:picLocks noChangeAspect="1"/>
          </p:cNvPicPr>
          <p:nvPr/>
        </p:nvPicPr>
        <p:blipFill>
          <a:blip r:embed="rId2"/>
          <a:stretch>
            <a:fillRect/>
          </a:stretch>
        </p:blipFill>
        <p:spPr>
          <a:xfrm>
            <a:off x="6320483" y="1271262"/>
            <a:ext cx="5631423" cy="3602742"/>
          </a:xfrm>
          <a:prstGeom prst="rect">
            <a:avLst/>
          </a:prstGeom>
        </p:spPr>
      </p:pic>
      <p:sp>
        <p:nvSpPr>
          <p:cNvPr id="9" name="Rectangle 8"/>
          <p:cNvSpPr/>
          <p:nvPr/>
        </p:nvSpPr>
        <p:spPr>
          <a:xfrm>
            <a:off x="6561133" y="1452238"/>
            <a:ext cx="1107347" cy="32455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23810" y="1404060"/>
            <a:ext cx="324858" cy="24337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80267" y="3002710"/>
            <a:ext cx="324858" cy="24337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523809" y="4866462"/>
            <a:ext cx="5061181" cy="923330"/>
          </a:xfrm>
          <a:prstGeom prst="rect">
            <a:avLst/>
          </a:prstGeom>
        </p:spPr>
        <p:txBody>
          <a:bodyPr wrap="square">
            <a:spAutoFit/>
          </a:bodyPr>
          <a:lstStyle/>
          <a:p>
            <a:pPr marL="285750" indent="-285750">
              <a:buFont typeface="Wingdings" panose="05000000000000000000" pitchFamily="2" charset="2"/>
              <a:buChar char="§"/>
            </a:pPr>
            <a:r>
              <a:rPr lang="en-US" dirty="0" err="1"/>
              <a:t>Sc</a:t>
            </a:r>
            <a:r>
              <a:rPr lang="en-US" dirty="0"/>
              <a:t> and Y build similar bonds</a:t>
            </a:r>
          </a:p>
          <a:p>
            <a:pPr marL="285750" indent="-285750">
              <a:buFont typeface="Wingdings" panose="05000000000000000000" pitchFamily="2" charset="2"/>
              <a:buChar char="§"/>
            </a:pPr>
            <a:r>
              <a:rPr lang="en-US" dirty="0" err="1"/>
              <a:t>Sc</a:t>
            </a:r>
            <a:r>
              <a:rPr lang="en-US" dirty="0"/>
              <a:t> appears most appealing since the better geometrical fitting with Sb-</a:t>
            </a:r>
            <a:r>
              <a:rPr lang="en-US" dirty="0" err="1"/>
              <a:t>Te</a:t>
            </a:r>
            <a:r>
              <a:rPr lang="en-US" dirty="0"/>
              <a:t> bond length</a:t>
            </a:r>
          </a:p>
        </p:txBody>
      </p:sp>
      <p:sp>
        <p:nvSpPr>
          <p:cNvPr id="19" name="Rectangle 18"/>
          <p:cNvSpPr/>
          <p:nvPr/>
        </p:nvSpPr>
        <p:spPr>
          <a:xfrm>
            <a:off x="9890708" y="5789792"/>
            <a:ext cx="1951175" cy="400110"/>
          </a:xfrm>
          <a:prstGeom prst="rect">
            <a:avLst/>
          </a:prstGeom>
        </p:spPr>
        <p:txBody>
          <a:bodyPr wrap="none">
            <a:spAutoFit/>
          </a:bodyPr>
          <a:lstStyle/>
          <a:p>
            <a:r>
              <a:rPr lang="fr-FR" sz="2000" dirty="0">
                <a:latin typeface="BentonSansCondensed-Book"/>
                <a:hlinkClick r:id="rId3"/>
              </a:rPr>
              <a:t>Suppl. Info Link</a:t>
            </a:r>
            <a:endParaRPr lang="en-US" sz="2000" dirty="0"/>
          </a:p>
        </p:txBody>
      </p:sp>
    </p:spTree>
    <p:extLst>
      <p:ext uri="{BB962C8B-B14F-4D97-AF65-F5344CB8AC3E}">
        <p14:creationId xmlns:p14="http://schemas.microsoft.com/office/powerpoint/2010/main" val="1621102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notes about </a:t>
            </a:r>
            <a:r>
              <a:rPr lang="en-US" dirty="0" err="1"/>
              <a:t>Sc</a:t>
            </a:r>
            <a:r>
              <a:rPr lang="en-US" dirty="0"/>
              <a:t>-GST</a:t>
            </a:r>
          </a:p>
        </p:txBody>
      </p:sp>
      <p:sp>
        <p:nvSpPr>
          <p:cNvPr id="3" name="Footer Placeholder 2"/>
          <p:cNvSpPr>
            <a:spLocks noGrp="1"/>
          </p:cNvSpPr>
          <p:nvPr>
            <p:ph type="ftr" sz="quarter" idx="11"/>
          </p:nvPr>
        </p:nvSpPr>
        <p:spPr/>
        <p:txBody>
          <a:bodyPr/>
          <a:lstStyle/>
          <a:p>
            <a:r>
              <a:rPr lang="en-US"/>
              <a:t>Micron Confidential</a:t>
            </a:r>
          </a:p>
        </p:txBody>
      </p:sp>
      <p:sp>
        <p:nvSpPr>
          <p:cNvPr id="4" name="Slide Number Placeholder 3"/>
          <p:cNvSpPr>
            <a:spLocks noGrp="1"/>
          </p:cNvSpPr>
          <p:nvPr>
            <p:ph type="sldNum" sz="quarter" idx="12"/>
          </p:nvPr>
        </p:nvSpPr>
        <p:spPr/>
        <p:txBody>
          <a:bodyPr/>
          <a:lstStyle/>
          <a:p>
            <a:fld id="{B7E7695C-FCF1-4AA0-9B93-7941FED13DC4}" type="slidenum">
              <a:rPr lang="en-US" smtClean="0"/>
              <a:t>7</a:t>
            </a:fld>
            <a:endParaRPr lang="en-US"/>
          </a:p>
        </p:txBody>
      </p:sp>
      <p:sp>
        <p:nvSpPr>
          <p:cNvPr id="6" name="Content Placeholder 5"/>
          <p:cNvSpPr>
            <a:spLocks noGrp="1"/>
          </p:cNvSpPr>
          <p:nvPr>
            <p:ph sz="half" idx="1"/>
          </p:nvPr>
        </p:nvSpPr>
        <p:spPr>
          <a:xfrm>
            <a:off x="838198" y="1020917"/>
            <a:ext cx="6120111" cy="4548188"/>
          </a:xfrm>
        </p:spPr>
        <p:txBody>
          <a:bodyPr/>
          <a:lstStyle/>
          <a:p>
            <a:r>
              <a:rPr lang="en-US" dirty="0" err="1"/>
              <a:t>Sc</a:t>
            </a:r>
            <a:r>
              <a:rPr lang="en-US" dirty="0"/>
              <a:t> and Y are close in the PT - III gr of TM</a:t>
            </a:r>
          </a:p>
          <a:p>
            <a:r>
              <a:rPr lang="en-US" dirty="0"/>
              <a:t>Simulated Partial Density of states (</a:t>
            </a:r>
            <a:r>
              <a:rPr lang="en-US" dirty="0" err="1"/>
              <a:t>Sc</a:t>
            </a:r>
            <a:r>
              <a:rPr lang="en-US" dirty="0"/>
              <a:t> </a:t>
            </a:r>
            <a:r>
              <a:rPr lang="en-US" i="1" dirty="0"/>
              <a:t>d</a:t>
            </a:r>
            <a:r>
              <a:rPr lang="en-US" dirty="0"/>
              <a:t>-states) for </a:t>
            </a:r>
            <a:r>
              <a:rPr lang="en-US" dirty="0" err="1"/>
              <a:t>Sc</a:t>
            </a:r>
            <a:r>
              <a:rPr lang="en-US" dirty="0"/>
              <a:t>-doped Ge</a:t>
            </a:r>
            <a:r>
              <a:rPr lang="en-US" baseline="-25000" dirty="0"/>
              <a:t>2</a:t>
            </a:r>
            <a:r>
              <a:rPr lang="en-US" dirty="0"/>
              <a:t>Sb</a:t>
            </a:r>
            <a:r>
              <a:rPr lang="en-US" baseline="-25000" dirty="0"/>
              <a:t>2</a:t>
            </a:r>
            <a:r>
              <a:rPr lang="en-US" dirty="0"/>
              <a:t>Te</a:t>
            </a:r>
            <a:r>
              <a:rPr lang="en-US" baseline="-25000" dirty="0"/>
              <a:t>5</a:t>
            </a:r>
            <a:r>
              <a:rPr lang="en-US" dirty="0"/>
              <a:t> by Elliott’s group [</a:t>
            </a:r>
            <a:r>
              <a:rPr lang="en-US" dirty="0">
                <a:hlinkClick r:id="rId2"/>
              </a:rPr>
              <a:t>link</a:t>
            </a:r>
            <a:r>
              <a:rPr lang="en-US" dirty="0"/>
              <a:t>]</a:t>
            </a:r>
          </a:p>
          <a:p>
            <a:pPr lvl="1"/>
            <a:r>
              <a:rPr lang="en-US" dirty="0"/>
              <a:t>Dashed-lines </a:t>
            </a:r>
            <a:r>
              <a:rPr lang="en-US" dirty="0">
                <a:sym typeface="Wingdings" panose="05000000000000000000" pitchFamily="2" charset="2"/>
              </a:rPr>
              <a:t> amorphous phase</a:t>
            </a:r>
          </a:p>
          <a:p>
            <a:pPr lvl="1"/>
            <a:r>
              <a:rPr lang="en-US" dirty="0">
                <a:sym typeface="Wingdings" panose="05000000000000000000" pitchFamily="2" charset="2"/>
              </a:rPr>
              <a:t>Solid line  crystalline phase</a:t>
            </a:r>
          </a:p>
          <a:p>
            <a:r>
              <a:rPr lang="en-US" dirty="0"/>
              <a:t>We privileged Y, since calculations on </a:t>
            </a:r>
            <a:r>
              <a:rPr lang="en-US" dirty="0" err="1"/>
              <a:t>Sc</a:t>
            </a:r>
            <a:r>
              <a:rPr lang="en-US" dirty="0"/>
              <a:t>-GST lead to the suspect that </a:t>
            </a:r>
            <a:r>
              <a:rPr lang="en-US" dirty="0" err="1"/>
              <a:t>Sc</a:t>
            </a:r>
            <a:r>
              <a:rPr lang="en-US" dirty="0"/>
              <a:t> could close the BG instead of widening it</a:t>
            </a:r>
          </a:p>
          <a:p>
            <a:r>
              <a:rPr lang="en-US" dirty="0"/>
              <a:t>Thus, we de-prioritized it </a:t>
            </a:r>
            <a:endParaRPr lang="en-US" dirty="0">
              <a:sym typeface="Wingdings" panose="05000000000000000000" pitchFamily="2" charset="2"/>
            </a:endParaRPr>
          </a:p>
          <a:p>
            <a:r>
              <a:rPr lang="en-US" dirty="0">
                <a:sym typeface="Wingdings" panose="05000000000000000000" pitchFamily="2" charset="2"/>
              </a:rPr>
              <a:t>Anyway, at the light of this Science work Bernasconi is going to check the  band-gap thru the </a:t>
            </a:r>
            <a:r>
              <a:rPr lang="en-US" dirty="0" err="1">
                <a:sym typeface="Wingdings" panose="05000000000000000000" pitchFamily="2" charset="2"/>
              </a:rPr>
              <a:t>Tauc</a:t>
            </a:r>
            <a:r>
              <a:rPr lang="en-US" dirty="0">
                <a:sym typeface="Wingdings" panose="05000000000000000000" pitchFamily="2" charset="2"/>
              </a:rPr>
              <a:t> plot also for </a:t>
            </a:r>
            <a:r>
              <a:rPr lang="en-US" dirty="0" err="1">
                <a:sym typeface="Wingdings" panose="05000000000000000000" pitchFamily="2" charset="2"/>
              </a:rPr>
              <a:t>Sc</a:t>
            </a:r>
            <a:r>
              <a:rPr lang="en-US" dirty="0">
                <a:sym typeface="Wingdings" panose="05000000000000000000" pitchFamily="2" charset="2"/>
              </a:rPr>
              <a:t>-GST (Readout ~ wk9) </a:t>
            </a:r>
            <a:endParaRPr lang="en-US" dirty="0"/>
          </a:p>
        </p:txBody>
      </p:sp>
      <p:pic>
        <p:nvPicPr>
          <p:cNvPr id="8" name="Picture 7"/>
          <p:cNvPicPr>
            <a:picLocks noChangeAspect="1"/>
          </p:cNvPicPr>
          <p:nvPr/>
        </p:nvPicPr>
        <p:blipFill rotWithShape="1">
          <a:blip r:embed="rId3"/>
          <a:srcRect r="1778" b="3172"/>
          <a:stretch/>
        </p:blipFill>
        <p:spPr>
          <a:xfrm>
            <a:off x="7315661" y="3041202"/>
            <a:ext cx="4492061" cy="1833616"/>
          </a:xfrm>
          <a:prstGeom prst="rect">
            <a:avLst/>
          </a:prstGeom>
        </p:spPr>
      </p:pic>
      <p:sp>
        <p:nvSpPr>
          <p:cNvPr id="10" name="Rectangle 9"/>
          <p:cNvSpPr/>
          <p:nvPr/>
        </p:nvSpPr>
        <p:spPr>
          <a:xfrm>
            <a:off x="10147091" y="4925978"/>
            <a:ext cx="433132" cy="369332"/>
          </a:xfrm>
          <a:prstGeom prst="rect">
            <a:avLst/>
          </a:prstGeom>
        </p:spPr>
        <p:txBody>
          <a:bodyPr wrap="none">
            <a:spAutoFit/>
          </a:bodyPr>
          <a:lstStyle/>
          <a:p>
            <a:r>
              <a:rPr lang="en-US" dirty="0">
                <a:sym typeface="Wingdings" panose="05000000000000000000" pitchFamily="2" charset="2"/>
              </a:rPr>
              <a:t>E</a:t>
            </a:r>
            <a:r>
              <a:rPr lang="en-US" baseline="-25000" dirty="0">
                <a:sym typeface="Wingdings" panose="05000000000000000000" pitchFamily="2" charset="2"/>
              </a:rPr>
              <a:t>F</a:t>
            </a:r>
            <a:endParaRPr lang="en-US" baseline="-25000" dirty="0"/>
          </a:p>
        </p:txBody>
      </p:sp>
      <p:grpSp>
        <p:nvGrpSpPr>
          <p:cNvPr id="11" name="Group 10"/>
          <p:cNvGrpSpPr/>
          <p:nvPr/>
        </p:nvGrpSpPr>
        <p:grpSpPr>
          <a:xfrm>
            <a:off x="6958309" y="846771"/>
            <a:ext cx="2606869" cy="1402820"/>
            <a:chOff x="3679561" y="2672228"/>
            <a:chExt cx="3578081" cy="1925452"/>
          </a:xfrm>
        </p:grpSpPr>
        <p:pic>
          <p:nvPicPr>
            <p:cNvPr id="12" name="Picture 11" descr="Periodic_table_3.bmp"/>
            <p:cNvPicPr>
              <a:picLocks noChangeAspect="1"/>
            </p:cNvPicPr>
            <p:nvPr/>
          </p:nvPicPr>
          <p:blipFill rotWithShape="1">
            <a:blip r:embed="rId4" cstate="print"/>
            <a:srcRect l="16902" t="29055" r="73417" b="43808"/>
            <a:stretch/>
          </p:blipFill>
          <p:spPr>
            <a:xfrm>
              <a:off x="6036437" y="2672228"/>
              <a:ext cx="1221205" cy="1925452"/>
            </a:xfrm>
            <a:prstGeom prst="rect">
              <a:avLst/>
            </a:prstGeom>
          </p:spPr>
        </p:pic>
        <p:sp>
          <p:nvSpPr>
            <p:cNvPr id="13" name="Rectangle 12"/>
            <p:cNvSpPr>
              <a:spLocks noChangeAspect="1"/>
            </p:cNvSpPr>
            <p:nvPr/>
          </p:nvSpPr>
          <p:spPr bwMode="auto">
            <a:xfrm>
              <a:off x="6007996" y="2825448"/>
              <a:ext cx="639932" cy="1163413"/>
            </a:xfrm>
            <a:prstGeom prst="rect">
              <a:avLst/>
            </a:prstGeom>
            <a:noFill/>
            <a:ln w="38100" cap="flat" cmpd="sng" algn="ctr">
              <a:solidFill>
                <a:srgbClr val="FF99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cs typeface="Arial" charset="0"/>
              </a:endParaRPr>
            </a:p>
          </p:txBody>
        </p:sp>
        <p:cxnSp>
          <p:nvCxnSpPr>
            <p:cNvPr id="14" name="Straight Arrow Connector 13"/>
            <p:cNvCxnSpPr/>
            <p:nvPr/>
          </p:nvCxnSpPr>
          <p:spPr bwMode="auto">
            <a:xfrm flipH="1" flipV="1">
              <a:off x="3679561" y="3197834"/>
              <a:ext cx="2302227" cy="197993"/>
            </a:xfrm>
            <a:prstGeom prst="straightConnector1">
              <a:avLst/>
            </a:prstGeom>
            <a:solidFill>
              <a:schemeClr val="accent1"/>
            </a:solidFill>
            <a:ln w="38100" cap="flat" cmpd="sng" algn="ctr">
              <a:solidFill>
                <a:srgbClr val="FF9900"/>
              </a:solidFill>
              <a:prstDash val="solid"/>
              <a:round/>
              <a:headEnd type="none" w="sm" len="sm"/>
              <a:tailEnd type="arrow" w="lg" len="med"/>
            </a:ln>
            <a:effectLst/>
          </p:spPr>
        </p:cxnSp>
      </p:grpSp>
      <p:sp>
        <p:nvSpPr>
          <p:cNvPr id="17" name="Oval 16"/>
          <p:cNvSpPr/>
          <p:nvPr/>
        </p:nvSpPr>
        <p:spPr>
          <a:xfrm>
            <a:off x="10147091" y="3264327"/>
            <a:ext cx="699585" cy="138736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958309" y="3605048"/>
            <a:ext cx="3188782" cy="136635"/>
          </a:xfrm>
          <a:prstGeom prst="straightConnector1">
            <a:avLst/>
          </a:prstGeom>
          <a:ln w="25400">
            <a:solidFill>
              <a:srgbClr val="FF0000"/>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812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a:t>Micron Confidential</a:t>
            </a:r>
            <a:endParaRPr lang="en-US" dirty="0"/>
          </a:p>
        </p:txBody>
      </p:sp>
      <p:sp>
        <p:nvSpPr>
          <p:cNvPr id="5" name="Slide Number Placeholder 4"/>
          <p:cNvSpPr>
            <a:spLocks noGrp="1"/>
          </p:cNvSpPr>
          <p:nvPr>
            <p:ph type="sldNum" sz="quarter" idx="12"/>
          </p:nvPr>
        </p:nvSpPr>
        <p:spPr/>
        <p:txBody>
          <a:bodyPr/>
          <a:lstStyle/>
          <a:p>
            <a:fld id="{B7E7695C-FCF1-4AA0-9B93-7941FED13DC4}" type="slidenum">
              <a:rPr lang="en-US" smtClean="0"/>
              <a:pPr/>
              <a:t>8</a:t>
            </a:fld>
            <a:endParaRPr lang="en-US" dirty="0"/>
          </a:p>
        </p:txBody>
      </p:sp>
    </p:spTree>
    <p:extLst>
      <p:ext uri="{BB962C8B-B14F-4D97-AF65-F5344CB8AC3E}">
        <p14:creationId xmlns:p14="http://schemas.microsoft.com/office/powerpoint/2010/main" val="1065042997"/>
      </p:ext>
    </p:extLst>
  </p:cSld>
  <p:clrMapOvr>
    <a:masterClrMapping/>
  </p:clrMapOvr>
</p:sld>
</file>

<file path=ppt/theme/theme1.xml><?xml version="1.0" encoding="utf-8"?>
<a:theme xmlns:a="http://schemas.openxmlformats.org/drawingml/2006/main" name="Micron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_Master_PPT_Template_2018.pptx" id="{EEF647EC-56A7-4327-BDFA-FFF2B3C5BED3}" vid="{1ED4F18A-1CAE-436E-9873-C84173CF8A74}"/>
    </a:ext>
  </a:extLst>
</a:theme>
</file>

<file path=ppt/theme/theme2.xml><?xml version="1.0" encoding="utf-8"?>
<a:theme xmlns:a="http://schemas.openxmlformats.org/drawingml/2006/main" name="CPG Theme 2.0">
  <a:themeElements>
    <a:clrScheme name="MU Color">
      <a:dk1>
        <a:srgbClr val="58595B"/>
      </a:dk1>
      <a:lt1>
        <a:srgbClr val="FFFFFF"/>
      </a:lt1>
      <a:dk2>
        <a:srgbClr val="58595B"/>
      </a:dk2>
      <a:lt2>
        <a:srgbClr val="FFFFFF"/>
      </a:lt2>
      <a:accent1>
        <a:srgbClr val="0077C8"/>
      </a:accent1>
      <a:accent2>
        <a:srgbClr val="00A3E1"/>
      </a:accent2>
      <a:accent3>
        <a:srgbClr val="FFB500"/>
      </a:accent3>
      <a:accent4>
        <a:srgbClr val="9ACA3C"/>
      </a:accent4>
      <a:accent5>
        <a:srgbClr val="FFCD00"/>
      </a:accent5>
      <a:accent6>
        <a:srgbClr val="808285"/>
      </a:accent6>
      <a:hlink>
        <a:srgbClr val="71C5E8"/>
      </a:hlink>
      <a:folHlink>
        <a:srgbClr val="71C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rporate_Master_PPT_Template_2018.pptx" id="{EEF647EC-56A7-4327-BDFA-FFF2B3C5BED3}" vid="{E53362E6-4ECC-432A-82B7-564D69580A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10 Series Documents" ma:contentTypeID="0x0101006FF2AFC2669BE544ABDBC9272D7E8CD800A7AE3A38E8631E43880A07ED4233B6A4" ma:contentTypeVersion="3" ma:contentTypeDescription="" ma:contentTypeScope="" ma:versionID="efd085c3be982c6a6d5de21050b982f7">
  <xsd:schema xmlns:xsd="http://www.w3.org/2001/XMLSchema" xmlns:xs="http://www.w3.org/2001/XMLSchema" xmlns:p="http://schemas.microsoft.com/office/2006/metadata/properties" xmlns:ns2="470f668d-8261-4ab2-9257-0fb5e77b4895" targetNamespace="http://schemas.microsoft.com/office/2006/metadata/properties" ma:root="true" ma:fieldsID="c4d176ad70db51291a0bc566f044250b" ns2:_="">
    <xsd:import namespace="470f668d-8261-4ab2-9257-0fb5e77b4895"/>
    <xsd:element name="properties">
      <xsd:complexType>
        <xsd:sequence>
          <xsd:element name="documentManagement">
            <xsd:complexType>
              <xsd:all>
                <xsd:element ref="ns2:Workweek" minOccurs="0"/>
                <xsd:element ref="ns2:Work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668d-8261-4ab2-9257-0fb5e77b4895" elementFormDefault="qualified">
    <xsd:import namespace="http://schemas.microsoft.com/office/2006/documentManagement/types"/>
    <xsd:import namespace="http://schemas.microsoft.com/office/infopath/2007/PartnerControls"/>
    <xsd:element name="Workweek" ma:index="8" nillable="true" ma:displayName="Workweek" ma:format="Dropdown" ma:internalName="Workweek">
      <xsd:simpleType>
        <xsd:restriction base="dms:Choice">
          <xsd:enumeration value="1"/>
          <xsd:enumeration value="2"/>
          <xsd:enumeration value="3"/>
          <xsd:enumeration value="4"/>
          <xsd:enumeration value="5"/>
          <xsd:enumeration value="6"/>
          <xsd:enumeration value="7"/>
          <xsd:enumeration value="8"/>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restriction>
      </xsd:simpleType>
    </xsd:element>
    <xsd:element name="Workyear" ma:index="9" nillable="true" ma:displayName="Workyear" ma:default="2012" ma:format="Dropdown" ma:internalName="Workyear">
      <xsd:simpleType>
        <xsd:restriction base="dms:Choice">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year xmlns="470f668d-8261-4ab2-9257-0fb5e77b4895">2012</Workyear>
    <Workweek xmlns="470f668d-8261-4ab2-9257-0fb5e77b4895" xsi:nil="true"/>
  </documentManagement>
</p:properties>
</file>

<file path=customXml/itemProps1.xml><?xml version="1.0" encoding="utf-8"?>
<ds:datastoreItem xmlns:ds="http://schemas.openxmlformats.org/officeDocument/2006/customXml" ds:itemID="{6BA9BFF7-742C-4BA3-B1D8-52FCD6872B3D}"/>
</file>

<file path=customXml/itemProps2.xml><?xml version="1.0" encoding="utf-8"?>
<ds:datastoreItem xmlns:ds="http://schemas.openxmlformats.org/officeDocument/2006/customXml" ds:itemID="{62CB2837-7D1A-4AB0-A4A4-B877316F370B}"/>
</file>

<file path=customXml/itemProps3.xml><?xml version="1.0" encoding="utf-8"?>
<ds:datastoreItem xmlns:ds="http://schemas.openxmlformats.org/officeDocument/2006/customXml" ds:itemID="{D50737E2-F3CF-4207-9943-198B2E27F49A}"/>
</file>

<file path=docProps/app.xml><?xml version="1.0" encoding="utf-8"?>
<Properties xmlns="http://schemas.openxmlformats.org/officeDocument/2006/extended-properties" xmlns:vt="http://schemas.openxmlformats.org/officeDocument/2006/docPropsVTypes">
  <Template>blank</Template>
  <TotalTime>0</TotalTime>
  <Words>501</Words>
  <Application>Microsoft Office PowerPoint</Application>
  <PresentationFormat>Widescreen</PresentationFormat>
  <Paragraphs>62</Paragraphs>
  <Slides>8</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Arial</vt:lpstr>
      <vt:lpstr>BentonSansCondensed-Book</vt:lpstr>
      <vt:lpstr>BentonSansCondensed-BookItalic</vt:lpstr>
      <vt:lpstr>BentonSansCondensed-Medium</vt:lpstr>
      <vt:lpstr>Calibri</vt:lpstr>
      <vt:lpstr>Segoe UI</vt:lpstr>
      <vt:lpstr>Symbol</vt:lpstr>
      <vt:lpstr>Times New Roman</vt:lpstr>
      <vt:lpstr>Verdana</vt:lpstr>
      <vt:lpstr>Wingdings</vt:lpstr>
      <vt:lpstr>Micron Theme 2.0</vt:lpstr>
      <vt:lpstr>CPG Theme 2.0</vt:lpstr>
      <vt:lpstr>Updates from literature</vt:lpstr>
      <vt:lpstr>Some highlights from recent papers</vt:lpstr>
      <vt:lpstr>PowerPoint Presentation</vt:lpstr>
      <vt:lpstr>PowerPoint Presentation</vt:lpstr>
      <vt:lpstr>Reducing the stochasticity of crystal nucleation to enable subnanosecond memory writing (2/2)</vt:lpstr>
      <vt:lpstr>Reducing the stochasticity of crystal nucleation to enable subnanosecond memory writing (1/2)</vt:lpstr>
      <vt:lpstr>Some notes about Sc-GST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2018-01-22T10:56:35Z</dcterms:created>
  <dcterms:modified xsi:type="dcterms:W3CDTF">2018-01-24T14:12:57Z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0x0101006FF2AFC2669BE544ABDBC9272D7E8CD800A7AE3A38E8631E43880A07ED4233B6A4</vt:lpwstr>
  </property>
</Properties>
</file>