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5"/>
  </p:notesMasterIdLst>
  <p:sldIdLst>
    <p:sldId id="257" r:id="rId2"/>
    <p:sldId id="258" r:id="rId3"/>
    <p:sldId id="259"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81" autoAdjust="0"/>
  </p:normalViewPr>
  <p:slideViewPr>
    <p:cSldViewPr snapToGrid="0">
      <p:cViewPr varScale="1">
        <p:scale>
          <a:sx n="90" d="100"/>
          <a:sy n="90" d="100"/>
        </p:scale>
        <p:origin x="1056" y="90"/>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openxmlformats.org/officeDocument/2006/relationships/customXml" Target="../customXml/item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24,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24,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24, 2018</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24, 2018</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24,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24, 2018</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24,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24, 2018</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24,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24,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24, 2018</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24,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24, 2018</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24, 2018</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24,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January 24, 2018</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8984403" cy="1734724"/>
          </a:xfrm>
        </p:spPr>
        <p:txBody>
          <a:bodyPr/>
          <a:lstStyle/>
          <a:p>
            <a:r>
              <a:rPr lang="en-US" dirty="0"/>
              <a:t>Follow up on </a:t>
            </a:r>
            <a:r>
              <a:rPr lang="en-US" dirty="0" err="1"/>
              <a:t>Hf</a:t>
            </a:r>
            <a:r>
              <a:rPr lang="en-US" dirty="0"/>
              <a:t>-GST CLV lot</a:t>
            </a:r>
          </a:p>
        </p:txBody>
      </p:sp>
      <p:sp>
        <p:nvSpPr>
          <p:cNvPr id="3" name="Text Placeholder 2"/>
          <p:cNvSpPr>
            <a:spLocks noGrp="1"/>
          </p:cNvSpPr>
          <p:nvPr>
            <p:ph type="body" sz="quarter" idx="10"/>
          </p:nvPr>
        </p:nvSpPr>
        <p:spPr/>
        <p:txBody>
          <a:bodyPr/>
          <a:lstStyle/>
          <a:p>
            <a:r>
              <a:rPr lang="en-US" dirty="0"/>
              <a:t>Subtitle</a:t>
            </a:r>
          </a:p>
        </p:txBody>
      </p:sp>
      <p:sp>
        <p:nvSpPr>
          <p:cNvPr id="6" name="Text Placeholder 5"/>
          <p:cNvSpPr>
            <a:spLocks noGrp="1"/>
          </p:cNvSpPr>
          <p:nvPr>
            <p:ph type="body" sz="quarter" idx="12"/>
          </p:nvPr>
        </p:nvSpPr>
        <p:spPr/>
        <p:txBody>
          <a:bodyPr/>
          <a:lstStyle/>
          <a:p>
            <a:r>
              <a:rPr lang="en-US" dirty="0"/>
              <a:t>Cristina</a:t>
            </a:r>
          </a:p>
        </p:txBody>
      </p:sp>
      <p:sp>
        <p:nvSpPr>
          <p:cNvPr id="8" name="Text Placeholder 7"/>
          <p:cNvSpPr>
            <a:spLocks noGrp="1"/>
          </p:cNvSpPr>
          <p:nvPr>
            <p:ph type="body" sz="quarter" idx="14"/>
          </p:nvPr>
        </p:nvSpPr>
        <p:spPr/>
        <p:txBody>
          <a:bodyPr/>
          <a:lstStyle/>
          <a:p>
            <a:endParaRPr lang="en-US"/>
          </a:p>
        </p:txBody>
      </p:sp>
      <p:sp>
        <p:nvSpPr>
          <p:cNvPr id="7" name="TextBox 6"/>
          <p:cNvSpPr txBox="1"/>
          <p:nvPr/>
        </p:nvSpPr>
        <p:spPr>
          <a:xfrm>
            <a:off x="962902" y="275897"/>
            <a:ext cx="8738501" cy="369332"/>
          </a:xfrm>
          <a:prstGeom prst="rect">
            <a:avLst/>
          </a:prstGeom>
          <a:noFill/>
        </p:spPr>
        <p:txBody>
          <a:bodyPr wrap="square" lIns="0" rtlCol="0">
            <a:spAutoFit/>
          </a:bodyPr>
          <a:lstStyle/>
          <a:p>
            <a:r>
              <a:rPr lang="en-US" dirty="0">
                <a:solidFill>
                  <a:srgbClr val="FFFF00"/>
                </a:solidFill>
                <a:latin typeface="Segoe UI" panose="020B0502040204020203" pitchFamily="34" charset="0"/>
                <a:cs typeface="Segoe UI" panose="020B0502040204020203" pitchFamily="34" charset="0"/>
              </a:rPr>
              <a:t>See the notes on the left margin of many of these slides for instructions on their use.</a:t>
            </a:r>
          </a:p>
        </p:txBody>
      </p:sp>
    </p:spTree>
    <p:extLst>
      <p:ext uri="{BB962C8B-B14F-4D97-AF65-F5344CB8AC3E}">
        <p14:creationId xmlns:p14="http://schemas.microsoft.com/office/powerpoint/2010/main" val="316546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Checkerboard map test</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24,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31" name="Rectangle 30"/>
          <p:cNvSpPr/>
          <p:nvPr/>
        </p:nvSpPr>
        <p:spPr>
          <a:xfrm>
            <a:off x="239395" y="650298"/>
            <a:ext cx="11552112" cy="1477328"/>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solidFill>
                  <a:srgbClr val="1F497D"/>
                </a:solidFill>
                <a:latin typeface="Calibri" panose="020F0502020204030204" pitchFamily="34" charset="0"/>
                <a:ea typeface="Times New Roman" panose="02020603050405020304" pitchFamily="18" charset="0"/>
              </a:rPr>
              <a:t>Checkerboard map run on PM2.A.3 </a:t>
            </a:r>
            <a:r>
              <a:rPr lang="en-US" dirty="0" err="1">
                <a:solidFill>
                  <a:srgbClr val="1F497D"/>
                </a:solidFill>
                <a:latin typeface="Calibri" panose="020F0502020204030204" pitchFamily="34" charset="0"/>
                <a:ea typeface="Times New Roman" panose="02020603050405020304" pitchFamily="18" charset="0"/>
              </a:rPr>
              <a:t>wf</a:t>
            </a:r>
            <a:endParaRPr lang="en-US" dirty="0">
              <a:solidFill>
                <a:srgbClr val="1F497D"/>
              </a:solidFill>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1F497D"/>
                </a:solidFill>
                <a:latin typeface="Calibri" panose="020F0502020204030204" pitchFamily="34" charset="0"/>
                <a:ea typeface="Times New Roman" panose="02020603050405020304" pitchFamily="18" charset="0"/>
              </a:rPr>
              <a:t>Results confirm the behavior seen with </a:t>
            </a:r>
            <a:r>
              <a:rPr lang="en-US" dirty="0" err="1">
                <a:solidFill>
                  <a:srgbClr val="1F497D"/>
                </a:solidFill>
                <a:latin typeface="Calibri" panose="020F0502020204030204" pitchFamily="34" charset="0"/>
                <a:ea typeface="Times New Roman" panose="02020603050405020304" pitchFamily="18" charset="0"/>
              </a:rPr>
              <a:t>std</a:t>
            </a:r>
            <a:r>
              <a:rPr lang="en-US" dirty="0">
                <a:solidFill>
                  <a:srgbClr val="1F497D"/>
                </a:solidFill>
                <a:latin typeface="Calibri" panose="020F0502020204030204" pitchFamily="34" charset="0"/>
                <a:ea typeface="Times New Roman" panose="02020603050405020304" pitchFamily="18" charset="0"/>
              </a:rPr>
              <a:t> test done on 5 sites at wafer center</a:t>
            </a:r>
          </a:p>
          <a:p>
            <a:pPr marL="342900" marR="0" lvl="0" indent="-342900">
              <a:spcBef>
                <a:spcPts val="0"/>
              </a:spcBef>
              <a:spcAft>
                <a:spcPts val="0"/>
              </a:spcAft>
              <a:buFont typeface="+mj-lt"/>
              <a:buAutoNum type="arabicPeriod"/>
            </a:pPr>
            <a:r>
              <a:rPr lang="en-US" dirty="0">
                <a:solidFill>
                  <a:srgbClr val="1F497D"/>
                </a:solidFill>
                <a:latin typeface="Calibri" panose="020F0502020204030204" pitchFamily="34" charset="0"/>
                <a:ea typeface="Times New Roman" panose="02020603050405020304" pitchFamily="18" charset="0"/>
              </a:rPr>
              <a:t>After FF (which is reasonable compared to other PM2.A.3 wafers) there is a degradation, no dependence with wafer position, no map highlighted</a:t>
            </a:r>
          </a:p>
          <a:p>
            <a:pPr marL="342900" marR="0" lvl="0" indent="-342900">
              <a:spcBef>
                <a:spcPts val="0"/>
              </a:spcBef>
              <a:spcAft>
                <a:spcPts val="0"/>
              </a:spcAft>
              <a:buFont typeface="+mj-lt"/>
              <a:buAutoNum type="arabicPeriod"/>
            </a:pPr>
            <a:r>
              <a:rPr lang="en-US" dirty="0">
                <a:solidFill>
                  <a:srgbClr val="1F497D"/>
                </a:solidFill>
                <a:latin typeface="Calibri" panose="020F0502020204030204" pitchFamily="34" charset="0"/>
                <a:ea typeface="Calibri" panose="020F0502020204030204" pitchFamily="34" charset="0"/>
              </a:rPr>
              <a:t>Each curve reported below is one site</a:t>
            </a:r>
            <a:endParaRPr lang="en-US" sz="1600" dirty="0">
              <a:latin typeface="Calibri" panose="020F0502020204030204" pitchFamily="34" charset="0"/>
              <a:ea typeface="Calibri" panose="020F0502020204030204" pitchFamily="34" charset="0"/>
            </a:endParaRPr>
          </a:p>
        </p:txBody>
      </p:sp>
      <p:pic>
        <p:nvPicPr>
          <p:cNvPr id="1026" name="Picture 6"/>
          <p:cNvPicPr>
            <a:picLocks noChangeAspect="1" noChangeArrowheads="1"/>
          </p:cNvPicPr>
          <p:nvPr/>
        </p:nvPicPr>
        <p:blipFill>
          <a:blip r:embed="rId2">
            <a:extLst>
              <a:ext uri="{28A0092B-C50C-407E-A947-70E740481C1C}">
                <a14:useLocalDpi xmlns:a14="http://schemas.microsoft.com/office/drawing/2010/main" val="0"/>
              </a:ext>
            </a:extLst>
          </a:blip>
          <a:srcRect r="15526" b="2162"/>
          <a:stretch>
            <a:fillRect/>
          </a:stretch>
        </p:blipFill>
        <p:spPr bwMode="auto">
          <a:xfrm>
            <a:off x="3450930" y="2321563"/>
            <a:ext cx="3357563" cy="2638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8"/>
          <p:cNvPicPr>
            <a:picLocks noChangeAspect="1" noChangeArrowheads="1"/>
          </p:cNvPicPr>
          <p:nvPr/>
        </p:nvPicPr>
        <p:blipFill>
          <a:blip r:embed="rId3">
            <a:extLst>
              <a:ext uri="{28A0092B-C50C-407E-A947-70E740481C1C}">
                <a14:useLocalDpi xmlns:a14="http://schemas.microsoft.com/office/drawing/2010/main" val="0"/>
              </a:ext>
            </a:extLst>
          </a:blip>
          <a:srcRect r="15404" b="2522"/>
          <a:stretch>
            <a:fillRect/>
          </a:stretch>
        </p:blipFill>
        <p:spPr bwMode="auto">
          <a:xfrm>
            <a:off x="145755" y="2354570"/>
            <a:ext cx="3313113"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0"/>
          <p:cNvPicPr>
            <a:picLocks noChangeAspect="1" noChangeArrowheads="1"/>
          </p:cNvPicPr>
          <p:nvPr/>
        </p:nvPicPr>
        <p:blipFill>
          <a:blip r:embed="rId4">
            <a:extLst>
              <a:ext uri="{28A0092B-C50C-407E-A947-70E740481C1C}">
                <a14:useLocalDpi xmlns:a14="http://schemas.microsoft.com/office/drawing/2010/main" val="0"/>
              </a:ext>
            </a:extLst>
          </a:blip>
          <a:srcRect r="14581" b="1952"/>
          <a:stretch>
            <a:fillRect/>
          </a:stretch>
        </p:blipFill>
        <p:spPr bwMode="auto">
          <a:xfrm>
            <a:off x="6851355" y="2321563"/>
            <a:ext cx="340042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69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FF vs </a:t>
            </a:r>
            <a:r>
              <a:rPr lang="en-US" dirty="0" err="1"/>
              <a:t>Eg</a:t>
            </a:r>
            <a:endParaRPr lang="en-US" dirty="0"/>
          </a:p>
        </p:txBody>
      </p:sp>
      <p:sp>
        <p:nvSpPr>
          <p:cNvPr id="3" name="Content Placeholder 2"/>
          <p:cNvSpPr>
            <a:spLocks noGrp="1"/>
          </p:cNvSpPr>
          <p:nvPr>
            <p:ph idx="1"/>
          </p:nvPr>
        </p:nvSpPr>
        <p:spPr>
          <a:xfrm>
            <a:off x="496462" y="932313"/>
            <a:ext cx="10375904" cy="4418635"/>
          </a:xfrm>
        </p:spPr>
        <p:txBody>
          <a:bodyPr/>
          <a:lstStyle/>
          <a:p>
            <a:pPr marL="342900" indent="-342900" defTabSz="914400">
              <a:spcBef>
                <a:spcPts val="0"/>
              </a:spcBef>
              <a:spcAft>
                <a:spcPts val="0"/>
              </a:spcAft>
              <a:buFont typeface="+mj-lt"/>
              <a:buAutoNum type="arabicPeriod"/>
            </a:pPr>
            <a:r>
              <a:rPr lang="en-US" sz="1800" dirty="0">
                <a:solidFill>
                  <a:srgbClr val="1F497D"/>
                </a:solidFill>
                <a:latin typeface="Calibri" panose="020F0502020204030204" pitchFamily="34" charset="0"/>
                <a:ea typeface="Times New Roman" panose="02020603050405020304" pitchFamily="18" charset="0"/>
                <a:cs typeface="+mn-cs"/>
              </a:rPr>
              <a:t>As FF values are reasonable we did the correlation between FF VT and </a:t>
            </a:r>
            <a:r>
              <a:rPr lang="en-US" sz="1800" dirty="0" err="1">
                <a:solidFill>
                  <a:srgbClr val="1F497D"/>
                </a:solidFill>
                <a:latin typeface="Calibri" panose="020F0502020204030204" pitchFamily="34" charset="0"/>
                <a:ea typeface="Times New Roman" panose="02020603050405020304" pitchFamily="18" charset="0"/>
                <a:cs typeface="+mn-cs"/>
              </a:rPr>
              <a:t>Eg</a:t>
            </a:r>
            <a:endParaRPr lang="en-US" sz="1800" dirty="0">
              <a:solidFill>
                <a:srgbClr val="1F497D"/>
              </a:solidFill>
              <a:latin typeface="Calibri" panose="020F0502020204030204" pitchFamily="34" charset="0"/>
              <a:ea typeface="Times New Roman" panose="02020603050405020304" pitchFamily="18" charset="0"/>
              <a:cs typeface="+mn-cs"/>
            </a:endParaRPr>
          </a:p>
          <a:p>
            <a:pPr marL="342900" indent="-342900" defTabSz="914400">
              <a:spcBef>
                <a:spcPts val="0"/>
              </a:spcBef>
              <a:spcAft>
                <a:spcPts val="0"/>
              </a:spcAft>
              <a:buFont typeface="+mj-lt"/>
              <a:buAutoNum type="arabicPeriod"/>
            </a:pPr>
            <a:r>
              <a:rPr lang="en-US" sz="1800" dirty="0">
                <a:solidFill>
                  <a:srgbClr val="1F497D"/>
                </a:solidFill>
                <a:latin typeface="Calibri" panose="020F0502020204030204" pitchFamily="34" charset="0"/>
                <a:ea typeface="Times New Roman" panose="02020603050405020304" pitchFamily="18" charset="0"/>
                <a:cs typeface="+mn-cs"/>
              </a:rPr>
              <a:t>It has been confirmed that PM2.A.3 is the one with higher </a:t>
            </a:r>
            <a:r>
              <a:rPr lang="en-US" sz="1800" dirty="0" err="1">
                <a:solidFill>
                  <a:srgbClr val="1F497D"/>
                </a:solidFill>
                <a:latin typeface="Calibri" panose="020F0502020204030204" pitchFamily="34" charset="0"/>
                <a:ea typeface="Times New Roman" panose="02020603050405020304" pitchFamily="18" charset="0"/>
                <a:cs typeface="+mn-cs"/>
              </a:rPr>
              <a:t>Eg</a:t>
            </a:r>
            <a:r>
              <a:rPr lang="en-US" sz="1800" dirty="0">
                <a:solidFill>
                  <a:srgbClr val="1F497D"/>
                </a:solidFill>
                <a:latin typeface="Calibri" panose="020F0502020204030204" pitchFamily="34" charset="0"/>
                <a:ea typeface="Times New Roman" panose="02020603050405020304" pitchFamily="18" charset="0"/>
                <a:cs typeface="+mn-cs"/>
              </a:rPr>
              <a:t> and Vth, while all </a:t>
            </a:r>
            <a:r>
              <a:rPr lang="en-US" sz="1800" dirty="0" err="1">
                <a:solidFill>
                  <a:srgbClr val="1F497D"/>
                </a:solidFill>
                <a:latin typeface="Calibri" panose="020F0502020204030204" pitchFamily="34" charset="0"/>
                <a:ea typeface="Times New Roman" panose="02020603050405020304" pitchFamily="18" charset="0"/>
                <a:cs typeface="+mn-cs"/>
              </a:rPr>
              <a:t>Hf</a:t>
            </a:r>
            <a:r>
              <a:rPr lang="en-US" sz="1800" dirty="0">
                <a:solidFill>
                  <a:srgbClr val="1F497D"/>
                </a:solidFill>
                <a:latin typeface="Calibri" panose="020F0502020204030204" pitchFamily="34" charset="0"/>
                <a:ea typeface="Times New Roman" panose="02020603050405020304" pitchFamily="18" charset="0"/>
                <a:cs typeface="+mn-cs"/>
              </a:rPr>
              <a:t>-GST alloys having lower </a:t>
            </a:r>
            <a:r>
              <a:rPr lang="en-US" sz="1800" dirty="0" err="1">
                <a:solidFill>
                  <a:srgbClr val="1F497D"/>
                </a:solidFill>
                <a:latin typeface="Calibri" panose="020F0502020204030204" pitchFamily="34" charset="0"/>
                <a:ea typeface="Times New Roman" panose="02020603050405020304" pitchFamily="18" charset="0"/>
                <a:cs typeface="+mn-cs"/>
              </a:rPr>
              <a:t>Eg</a:t>
            </a:r>
            <a:r>
              <a:rPr lang="en-US" sz="1800" dirty="0">
                <a:solidFill>
                  <a:srgbClr val="1F497D"/>
                </a:solidFill>
                <a:latin typeface="Calibri" panose="020F0502020204030204" pitchFamily="34" charset="0"/>
                <a:ea typeface="Times New Roman" panose="02020603050405020304" pitchFamily="18" charset="0"/>
                <a:cs typeface="+mn-cs"/>
              </a:rPr>
              <a:t> have a lower Vth. </a:t>
            </a:r>
          </a:p>
        </p:txBody>
      </p:sp>
      <p:sp>
        <p:nvSpPr>
          <p:cNvPr id="4" name="Date Placeholder 3"/>
          <p:cNvSpPr>
            <a:spLocks noGrp="1"/>
          </p:cNvSpPr>
          <p:nvPr>
            <p:ph type="dt" sz="half" idx="2"/>
          </p:nvPr>
        </p:nvSpPr>
        <p:spPr/>
        <p:txBody>
          <a:bodyPr/>
          <a:lstStyle/>
          <a:p>
            <a:fld id="{DD0B5AFB-117C-46EA-B643-5FA810A8A3CB}" type="datetime4">
              <a:rPr lang="en-US" smtClean="0"/>
              <a:pPr/>
              <a:t>January 24, 2018</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838294" y="2140986"/>
            <a:ext cx="6023110" cy="3620274"/>
          </a:xfrm>
          <a:prstGeom prst="rect">
            <a:avLst/>
          </a:prstGeom>
        </p:spPr>
      </p:pic>
      <p:sp>
        <p:nvSpPr>
          <p:cNvPr id="9" name="Oval 8"/>
          <p:cNvSpPr/>
          <p:nvPr/>
        </p:nvSpPr>
        <p:spPr>
          <a:xfrm>
            <a:off x="1672229" y="3538569"/>
            <a:ext cx="3901257" cy="125185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0" name="TextBox 9"/>
          <p:cNvSpPr txBox="1"/>
          <p:nvPr/>
        </p:nvSpPr>
        <p:spPr>
          <a:xfrm>
            <a:off x="2471057" y="3766457"/>
            <a:ext cx="1600200" cy="369332"/>
          </a:xfrm>
          <a:prstGeom prst="rect">
            <a:avLst/>
          </a:prstGeom>
          <a:noFill/>
        </p:spPr>
        <p:txBody>
          <a:bodyPr wrap="square" rtlCol="0">
            <a:spAutoFit/>
          </a:bodyPr>
          <a:lstStyle/>
          <a:p>
            <a:r>
              <a:rPr lang="en-US" dirty="0" err="1">
                <a:latin typeface="Segoe UI" panose="020B0502040204020203" pitchFamily="34" charset="0"/>
                <a:cs typeface="Segoe UI" panose="020B0502040204020203" pitchFamily="34" charset="0"/>
              </a:rPr>
              <a:t>Hf</a:t>
            </a:r>
            <a:r>
              <a:rPr lang="en-US" dirty="0">
                <a:latin typeface="Segoe UI" panose="020B0502040204020203" pitchFamily="34" charset="0"/>
                <a:cs typeface="Segoe UI" panose="020B0502040204020203" pitchFamily="34" charset="0"/>
              </a:rPr>
              <a:t>-GST alloys</a:t>
            </a:r>
          </a:p>
        </p:txBody>
      </p:sp>
      <p:sp>
        <p:nvSpPr>
          <p:cNvPr id="11" name="TextBox 10"/>
          <p:cNvSpPr txBox="1"/>
          <p:nvPr/>
        </p:nvSpPr>
        <p:spPr>
          <a:xfrm>
            <a:off x="4538708" y="2862853"/>
            <a:ext cx="103477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PM2.A.3</a:t>
            </a:r>
          </a:p>
        </p:txBody>
      </p:sp>
    </p:spTree>
    <p:extLst>
      <p:ext uri="{BB962C8B-B14F-4D97-AF65-F5344CB8AC3E}">
        <p14:creationId xmlns:p14="http://schemas.microsoft.com/office/powerpoint/2010/main" val="3502593951"/>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Props1.xml><?xml version="1.0" encoding="utf-8"?>
<ds:datastoreItem xmlns:ds="http://schemas.openxmlformats.org/officeDocument/2006/customXml" ds:itemID="{16A8F7B4-DDE8-4FF9-86D0-3E6A6C8729BE}"/>
</file>

<file path=customXml/itemProps2.xml><?xml version="1.0" encoding="utf-8"?>
<ds:datastoreItem xmlns:ds="http://schemas.openxmlformats.org/officeDocument/2006/customXml" ds:itemID="{3474F0C8-B0E5-4D96-A932-6D827FD18C2D}"/>
</file>

<file path=customXml/itemProps3.xml><?xml version="1.0" encoding="utf-8"?>
<ds:datastoreItem xmlns:ds="http://schemas.openxmlformats.org/officeDocument/2006/customXml" ds:itemID="{D11288F1-4410-4F45-8C73-B3D224884DCA}"/>
</file>

<file path=docProps/app.xml><?xml version="1.0" encoding="utf-8"?>
<Properties xmlns="http://schemas.openxmlformats.org/officeDocument/2006/extended-properties" xmlns:vt="http://schemas.openxmlformats.org/officeDocument/2006/docPropsVTypes">
  <Template>blank</Template>
  <TotalTime>0</TotalTime>
  <Words>140</Words>
  <Application>Microsoft Office PowerPoint</Application>
  <PresentationFormat>Widescreen</PresentationFormat>
  <Paragraphs>20</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Segoe UI</vt:lpstr>
      <vt:lpstr>Segoe UI Semibold</vt:lpstr>
      <vt:lpstr>Times New Roman</vt:lpstr>
      <vt:lpstr>Wingdings</vt:lpstr>
      <vt:lpstr>Micron Nov-2015</vt:lpstr>
      <vt:lpstr>Follow up on Hf-GST CLV lot</vt:lpstr>
      <vt:lpstr>Checkerboard map test</vt:lpstr>
      <vt:lpstr>FF vs 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2017-09-21T08:48:10Z</dcterms:created>
  <dcterms:modified xsi:type="dcterms:W3CDTF">2018-01-26T13:26:30Z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ies>
</file>