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 id="2147483677" r:id="rId6"/>
  </p:sldMasterIdLst>
  <p:notesMasterIdLst>
    <p:notesMasterId r:id="rId14"/>
  </p:notesMasterIdLst>
  <p:sldIdLst>
    <p:sldId id="257" r:id="rId7"/>
    <p:sldId id="263" r:id="rId8"/>
    <p:sldId id="264" r:id="rId9"/>
    <p:sldId id="256" r:id="rId10"/>
    <p:sldId id="262" r:id="rId11"/>
    <p:sldId id="265" r:id="rId12"/>
    <p:sldId id="25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64" userDrawn="1">
          <p15:clr>
            <a:srgbClr val="A4A3A4"/>
          </p15:clr>
        </p15:guide>
        <p15:guide id="2" pos="57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0077C8"/>
    <a:srgbClr val="0090DA"/>
    <a:srgbClr val="00A3E1"/>
    <a:srgbClr val="71C5E8"/>
    <a:srgbClr val="58595B"/>
    <a:srgbClr val="808285"/>
    <a:srgbClr val="A7A9AC"/>
    <a:srgbClr val="D1D3D4"/>
    <a:srgbClr val="B7D4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4" d="100"/>
          <a:sy n="54" d="100"/>
        </p:scale>
        <p:origin x="56" y="176"/>
      </p:cViewPr>
      <p:guideLst>
        <p:guide orient="horz" pos="3264"/>
        <p:guide pos="5760"/>
      </p:guideLst>
    </p:cSldViewPr>
  </p:slideViewPr>
  <p:notesTextViewPr>
    <p:cViewPr>
      <p:scale>
        <a:sx n="3" d="2"/>
        <a:sy n="3" d="2"/>
      </p:scale>
      <p:origin x="0" y="0"/>
    </p:cViewPr>
  </p:notesTextViewPr>
  <p:sorterViewPr>
    <p:cViewPr>
      <p:scale>
        <a:sx n="112" d="100"/>
        <a:sy n="112"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5" Type="http://schemas.openxmlformats.org/officeDocument/2006/relationships/slideMaster" Target="slideMasters/slideMaster1.xml"/><Relationship Id="rId15" Type="http://schemas.openxmlformats.org/officeDocument/2006/relationships/presProps" Target="presProps.xml"/><Relationship Id="rId10" Type="http://schemas.openxmlformats.org/officeDocument/2006/relationships/slide" Target="slides/slide4.xml"/><Relationship Id="rId14" Type="http://schemas.openxmlformats.org/officeDocument/2006/relationships/notesMaster" Target="notesMasters/notesMaster1.xml"/><Relationship Id="rId9"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0BF96A-CBBD-4CCF-8C87-6E114B9E4329}" type="datetimeFigureOut">
              <a:rPr lang="en-US" smtClean="0"/>
              <a:t>1/10/2018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054870-0C88-4C71-9CDA-A7BCC1106D63}" type="slidenum">
              <a:rPr lang="en-US" smtClean="0"/>
              <a:t>‹#›</a:t>
            </a:fld>
            <a:endParaRPr lang="en-US"/>
          </a:p>
        </p:txBody>
      </p:sp>
    </p:spTree>
    <p:extLst>
      <p:ext uri="{BB962C8B-B14F-4D97-AF65-F5344CB8AC3E}">
        <p14:creationId xmlns:p14="http://schemas.microsoft.com/office/powerpoint/2010/main" val="27581155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Blue">
    <p:bg>
      <p:bgPr>
        <a:solidFill>
          <a:schemeClr val="accent1"/>
        </a:solidFill>
        <a:effectLst/>
      </p:bgPr>
    </p:bg>
    <p:spTree>
      <p:nvGrpSpPr>
        <p:cNvPr id="1" name=""/>
        <p:cNvGrpSpPr/>
        <p:nvPr/>
      </p:nvGrpSpPr>
      <p:grpSpPr>
        <a:xfrm>
          <a:off x="0" y="0"/>
          <a:ext cx="0" cy="0"/>
          <a:chOff x="0" y="0"/>
          <a:chExt cx="0" cy="0"/>
        </a:xfrm>
      </p:grpSpPr>
      <p:sp>
        <p:nvSpPr>
          <p:cNvPr id="7" name="TextBox 6"/>
          <p:cNvSpPr txBox="1"/>
          <p:nvPr userDrawn="1"/>
        </p:nvSpPr>
        <p:spPr>
          <a:xfrm>
            <a:off x="968329" y="5211156"/>
            <a:ext cx="5551741" cy="10618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 </a:t>
            </a:r>
          </a:p>
        </p:txBody>
      </p:sp>
      <p:pic>
        <p:nvPicPr>
          <p:cNvPr id="8"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383880" y="5211156"/>
            <a:ext cx="3657600" cy="995592"/>
          </a:xfrm>
          <a:prstGeom prst="rect">
            <a:avLst/>
          </a:prstGeom>
          <a:noFill/>
          <a:extLst>
            <a:ext uri="{909E8E84-426E-40DD-AFC4-6F175D3DCCD1}">
              <a14:hiddenFill xmlns:a14="http://schemas.microsoft.com/office/drawing/2010/main">
                <a:solidFill>
                  <a:srgbClr val="FFFFFF"/>
                </a:solidFill>
              </a14:hiddenFill>
            </a:ext>
          </a:extLst>
        </p:spPr>
      </p:pic>
      <p:sp>
        <p:nvSpPr>
          <p:cNvPr id="9" name="Subtitle 2"/>
          <p:cNvSpPr>
            <a:spLocks noGrp="1"/>
          </p:cNvSpPr>
          <p:nvPr>
            <p:ph type="subTitle" idx="1" hasCustomPrompt="1"/>
          </p:nvPr>
        </p:nvSpPr>
        <p:spPr>
          <a:xfrm>
            <a:off x="968329" y="3528468"/>
            <a:ext cx="10219075" cy="606068"/>
          </a:xfrm>
        </p:spPr>
        <p:txBody>
          <a:bodyPr lIns="91440">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0" name="Text Placeholder 10"/>
          <p:cNvSpPr>
            <a:spLocks noGrp="1"/>
          </p:cNvSpPr>
          <p:nvPr>
            <p:ph type="body" sz="quarter" idx="10" hasCustomPrompt="1"/>
          </p:nvPr>
        </p:nvSpPr>
        <p:spPr>
          <a:xfrm>
            <a:off x="968329" y="4060882"/>
            <a:ext cx="10219075" cy="588962"/>
          </a:xfrm>
        </p:spPr>
        <p:txBody>
          <a:bodyPr lIns="91440">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2" name="Title 1"/>
          <p:cNvSpPr>
            <a:spLocks noGrp="1"/>
          </p:cNvSpPr>
          <p:nvPr>
            <p:ph type="ctrTitle" hasCustomPrompt="1"/>
          </p:nvPr>
        </p:nvSpPr>
        <p:spPr>
          <a:xfrm>
            <a:off x="968329" y="1144988"/>
            <a:ext cx="10219075" cy="2448953"/>
          </a:xfrm>
        </p:spPr>
        <p:txBody>
          <a:bodyPr anchor="b">
            <a:noAutofit/>
          </a:bodyPr>
          <a:lstStyle>
            <a:lvl1pPr algn="l">
              <a:defRPr sz="6000">
                <a:solidFill>
                  <a:schemeClr val="bg1"/>
                </a:solidFill>
              </a:defRPr>
            </a:lvl1pPr>
          </a:lstStyle>
          <a:p>
            <a:r>
              <a:rPr lang="en-US" dirty="0"/>
              <a:t>Title</a:t>
            </a:r>
          </a:p>
        </p:txBody>
      </p:sp>
    </p:spTree>
    <p:extLst>
      <p:ext uri="{BB962C8B-B14F-4D97-AF65-F5344CB8AC3E}">
        <p14:creationId xmlns:p14="http://schemas.microsoft.com/office/powerpoint/2010/main" val="2535682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3 Image with Content">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4145280" y="0"/>
            <a:ext cx="8046720" cy="6858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435365" y="378371"/>
            <a:ext cx="7480409" cy="2694901"/>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4435365" y="3142593"/>
            <a:ext cx="7480409" cy="3258206"/>
          </a:xfrm>
        </p:spPr>
        <p:txBody>
          <a:bodyPr anchor="t"/>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4"/>
          <p:cNvSpPr>
            <a:spLocks noGrp="1"/>
          </p:cNvSpPr>
          <p:nvPr>
            <p:ph type="pic" sz="quarter" idx="10" hasCustomPrompt="1"/>
          </p:nvPr>
        </p:nvSpPr>
        <p:spPr>
          <a:xfrm>
            <a:off x="0" y="0"/>
            <a:ext cx="4145280" cy="6858000"/>
          </a:xfrm>
        </p:spPr>
        <p:txBody>
          <a:bodyPr/>
          <a:lstStyle>
            <a:lvl1pPr marL="0" indent="0">
              <a:buNone/>
              <a:defRPr>
                <a:solidFill>
                  <a:schemeClr val="bg1"/>
                </a:solidFill>
              </a:defRPr>
            </a:lvl1pPr>
          </a:lstStyle>
          <a:p>
            <a:r>
              <a:rPr lang="en-US" dirty="0"/>
              <a:t>Image</a:t>
            </a:r>
          </a:p>
        </p:txBody>
      </p:sp>
      <p:sp>
        <p:nvSpPr>
          <p:cNvPr id="4" name="Date Placeholder 3"/>
          <p:cNvSpPr>
            <a:spLocks noGrp="1"/>
          </p:cNvSpPr>
          <p:nvPr>
            <p:ph type="dt" sz="half" idx="13"/>
          </p:nvPr>
        </p:nvSpPr>
        <p:spPr>
          <a:xfrm>
            <a:off x="4427734" y="6412007"/>
            <a:ext cx="1710155" cy="365125"/>
          </a:xfrm>
        </p:spPr>
        <p:txBody>
          <a:bodyPr/>
          <a:lstStyle>
            <a:lvl1pPr algn="l">
              <a:defRPr/>
            </a:lvl1pPr>
          </a:lstStyle>
          <a:p>
            <a:fld id="{4EB1424B-7430-471C-83C4-549E510B5395}" type="datetime4">
              <a:rPr lang="en-US" smtClean="0"/>
              <a:t>January 10, 2018</a:t>
            </a:fld>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9" name="Slide Number Placeholder 8"/>
          <p:cNvSpPr>
            <a:spLocks noGrp="1"/>
          </p:cNvSpPr>
          <p:nvPr>
            <p:ph type="sldNum" sz="quarter" idx="15"/>
          </p:nvPr>
        </p:nvSpPr>
        <p:spPr/>
        <p:txBody>
          <a:bodyPr/>
          <a:lstStyle/>
          <a:p>
            <a:fld id="{B7E7695C-FCF1-4AA0-9B93-7941FED13DC4}" type="slidenum">
              <a:rPr lang="en-US" smtClean="0"/>
              <a:pPr/>
              <a:t>‹#›</a:t>
            </a:fld>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04472" y="6470076"/>
            <a:ext cx="914400" cy="248898"/>
          </a:xfrm>
          <a:prstGeom prst="rect">
            <a:avLst/>
          </a:prstGeom>
        </p:spPr>
      </p:pic>
    </p:spTree>
    <p:extLst>
      <p:ext uri="{BB962C8B-B14F-4D97-AF65-F5344CB8AC3E}">
        <p14:creationId xmlns:p14="http://schemas.microsoft.com/office/powerpoint/2010/main" val="1649310345"/>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3 Gray with Content">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4059936" cy="6858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435365" y="378371"/>
            <a:ext cx="7480409" cy="2694901"/>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4435365" y="3142593"/>
            <a:ext cx="7480409" cy="3258206"/>
          </a:xfrm>
        </p:spPr>
        <p:txBody>
          <a:bodyPr anchor="t"/>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3"/>
          </p:nvPr>
        </p:nvSpPr>
        <p:spPr>
          <a:xfrm>
            <a:off x="4427733" y="6412007"/>
            <a:ext cx="1710155" cy="365125"/>
          </a:xfrm>
        </p:spPr>
        <p:txBody>
          <a:bodyPr/>
          <a:lstStyle>
            <a:lvl1pPr algn="l">
              <a:defRPr/>
            </a:lvl1pPr>
          </a:lstStyle>
          <a:p>
            <a:fld id="{80216B39-F66D-478D-B884-A0FF9D616316}" type="datetime4">
              <a:rPr lang="en-US" smtClean="0"/>
              <a:t>January 10, 2018</a:t>
            </a:fld>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8" name="Slide Number Placeholder 7"/>
          <p:cNvSpPr>
            <a:spLocks noGrp="1"/>
          </p:cNvSpPr>
          <p:nvPr>
            <p:ph type="sldNum" sz="quarter" idx="15"/>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032325631"/>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2 Horizontal Image with Content">
    <p:bg>
      <p:bgPr>
        <a:solidFill>
          <a:schemeClr val="bg1"/>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2"/>
          </p:nvPr>
        </p:nvSpPr>
        <p:spPr/>
        <p:txBody>
          <a:bodyPr/>
          <a:lstStyle>
            <a:lvl1pPr>
              <a:defRPr>
                <a:solidFill>
                  <a:srgbClr val="58595B"/>
                </a:solidFill>
              </a:defRPr>
            </a:lvl1pPr>
          </a:lstStyle>
          <a:p>
            <a:fld id="{D9C12826-C929-4EC1-A034-DDD33446EFCD}" type="datetime4">
              <a:rPr lang="en-US" smtClean="0"/>
              <a:t>January 10, 2018</a:t>
            </a:fld>
            <a:endParaRPr lang="en-US" dirty="0"/>
          </a:p>
        </p:txBody>
      </p:sp>
      <p:sp>
        <p:nvSpPr>
          <p:cNvPr id="4" name="Footer Placeholder 3"/>
          <p:cNvSpPr>
            <a:spLocks noGrp="1"/>
          </p:cNvSpPr>
          <p:nvPr>
            <p:ph type="ftr" sz="quarter" idx="13"/>
          </p:nvPr>
        </p:nvSpPr>
        <p:spPr/>
        <p:txBody>
          <a:bodyPr/>
          <a:lstStyle>
            <a:lvl1pPr>
              <a:defRPr>
                <a:solidFill>
                  <a:srgbClr val="58595B"/>
                </a:solidFill>
              </a:defRPr>
            </a:lvl1pPr>
          </a:lstStyle>
          <a:p>
            <a:r>
              <a:rPr lang="en-US"/>
              <a:t>Micron Confidential</a:t>
            </a:r>
            <a:endParaRPr lang="en-US" dirty="0"/>
          </a:p>
        </p:txBody>
      </p:sp>
      <p:sp>
        <p:nvSpPr>
          <p:cNvPr id="6" name="Slide Number Placeholder 5"/>
          <p:cNvSpPr>
            <a:spLocks noGrp="1"/>
          </p:cNvSpPr>
          <p:nvPr>
            <p:ph type="sldNum" sz="quarter" idx="14"/>
          </p:nvPr>
        </p:nvSpPr>
        <p:spPr/>
        <p:txBody>
          <a:bodyPr/>
          <a:lstStyle>
            <a:lvl1pPr>
              <a:defRPr>
                <a:solidFill>
                  <a:srgbClr val="58595B"/>
                </a:solidFill>
              </a:defRPr>
            </a:lvl1pPr>
          </a:lstStyle>
          <a:p>
            <a:fld id="{B7E7695C-FCF1-4AA0-9B93-7941FED13DC4}" type="slidenum">
              <a:rPr lang="en-US" smtClean="0"/>
              <a:pPr/>
              <a:t>‹#›</a:t>
            </a:fld>
            <a:endParaRPr lang="en-US" dirty="0"/>
          </a:p>
        </p:txBody>
      </p:sp>
      <p:sp>
        <p:nvSpPr>
          <p:cNvPr id="10" name="Picture Placeholder 4"/>
          <p:cNvSpPr>
            <a:spLocks noGrp="1"/>
          </p:cNvSpPr>
          <p:nvPr>
            <p:ph type="pic" sz="quarter" idx="10" hasCustomPrompt="1"/>
          </p:nvPr>
        </p:nvSpPr>
        <p:spPr>
          <a:xfrm>
            <a:off x="-1" y="0"/>
            <a:ext cx="12192001" cy="3428999"/>
          </a:xfrm>
        </p:spPr>
        <p:txBody>
          <a:bodyPr/>
          <a:lstStyle>
            <a:lvl1pPr marL="0" indent="0">
              <a:buNone/>
              <a:defRPr>
                <a:solidFill>
                  <a:schemeClr val="bg1"/>
                </a:solidFill>
              </a:defRPr>
            </a:lvl1pPr>
          </a:lstStyle>
          <a:p>
            <a:r>
              <a:rPr lang="en-US" dirty="0"/>
              <a:t>Image</a:t>
            </a:r>
          </a:p>
        </p:txBody>
      </p:sp>
      <p:sp>
        <p:nvSpPr>
          <p:cNvPr id="2" name="Title 1"/>
          <p:cNvSpPr>
            <a:spLocks noGrp="1"/>
          </p:cNvSpPr>
          <p:nvPr>
            <p:ph type="title"/>
          </p:nvPr>
        </p:nvSpPr>
        <p:spPr>
          <a:xfrm>
            <a:off x="271461" y="3429000"/>
            <a:ext cx="5689391" cy="2983005"/>
          </a:xfrm>
        </p:spPr>
        <p:txBody>
          <a:bodyPr anchor="ctr">
            <a:noAutofit/>
          </a:bodyPr>
          <a:lstStyle>
            <a:lvl1pPr algn="r">
              <a:lnSpc>
                <a:spcPct val="70000"/>
              </a:lnSpc>
              <a:defRPr sz="6000">
                <a:solidFill>
                  <a:srgbClr val="0077C8"/>
                </a:solidFill>
              </a:defRPr>
            </a:lvl1pPr>
          </a:lstStyle>
          <a:p>
            <a:r>
              <a:rPr lang="en-US"/>
              <a:t>Click to edit Master title style</a:t>
            </a:r>
            <a:endParaRPr lang="en-US" dirty="0"/>
          </a:p>
        </p:txBody>
      </p:sp>
      <p:sp>
        <p:nvSpPr>
          <p:cNvPr id="11"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019274"/>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2 Horizontal Gray with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71461" y="3429000"/>
            <a:ext cx="5689391" cy="2983005"/>
          </a:xfrm>
        </p:spPr>
        <p:txBody>
          <a:bodyPr anchor="ctr">
            <a:noAutofit/>
          </a:bodyPr>
          <a:lstStyle>
            <a:lvl1pPr algn="r">
              <a:lnSpc>
                <a:spcPct val="70000"/>
              </a:lnSpc>
              <a:defRPr sz="6000">
                <a:solidFill>
                  <a:srgbClr val="0077C8"/>
                </a:solidFill>
              </a:defRPr>
            </a:lvl1pPr>
          </a:lstStyle>
          <a:p>
            <a:r>
              <a:rPr lang="en-US"/>
              <a:t>Click to edit Master title style</a:t>
            </a:r>
            <a:endParaRPr lang="en-US" dirty="0"/>
          </a:p>
        </p:txBody>
      </p:sp>
      <p:sp>
        <p:nvSpPr>
          <p:cNvPr id="3" name="Date Placeholder 2"/>
          <p:cNvSpPr>
            <a:spLocks noGrp="1"/>
          </p:cNvSpPr>
          <p:nvPr>
            <p:ph type="dt" sz="half" idx="12"/>
          </p:nvPr>
        </p:nvSpPr>
        <p:spPr/>
        <p:txBody>
          <a:bodyPr/>
          <a:lstStyle>
            <a:lvl1pPr>
              <a:defRPr>
                <a:solidFill>
                  <a:srgbClr val="58595B"/>
                </a:solidFill>
              </a:defRPr>
            </a:lvl1pPr>
          </a:lstStyle>
          <a:p>
            <a:fld id="{12DB95A8-C6B4-4D55-B432-1FF1EC598499}" type="datetime4">
              <a:rPr lang="en-US" smtClean="0"/>
              <a:t>January 10, 2018</a:t>
            </a:fld>
            <a:endParaRPr lang="en-US" dirty="0"/>
          </a:p>
        </p:txBody>
      </p:sp>
      <p:sp>
        <p:nvSpPr>
          <p:cNvPr id="4" name="Footer Placeholder 3"/>
          <p:cNvSpPr>
            <a:spLocks noGrp="1"/>
          </p:cNvSpPr>
          <p:nvPr>
            <p:ph type="ftr" sz="quarter" idx="13"/>
          </p:nvPr>
        </p:nvSpPr>
        <p:spPr/>
        <p:txBody>
          <a:bodyPr/>
          <a:lstStyle>
            <a:lvl1pPr>
              <a:defRPr>
                <a:solidFill>
                  <a:srgbClr val="58595B"/>
                </a:solidFill>
              </a:defRPr>
            </a:lvl1pPr>
          </a:lstStyle>
          <a:p>
            <a:r>
              <a:rPr lang="en-US"/>
              <a:t>Micron Confidential</a:t>
            </a:r>
            <a:endParaRPr lang="en-US" dirty="0"/>
          </a:p>
        </p:txBody>
      </p:sp>
      <p:sp>
        <p:nvSpPr>
          <p:cNvPr id="6" name="Slide Number Placeholder 5"/>
          <p:cNvSpPr>
            <a:spLocks noGrp="1"/>
          </p:cNvSpPr>
          <p:nvPr>
            <p:ph type="sldNum" sz="quarter" idx="14"/>
          </p:nvPr>
        </p:nvSpPr>
        <p:spPr/>
        <p:txBody>
          <a:bodyPr/>
          <a:lstStyle>
            <a:lvl1pPr>
              <a:defRPr>
                <a:solidFill>
                  <a:srgbClr val="58595B"/>
                </a:solidFill>
              </a:defRPr>
            </a:lvl1pPr>
          </a:lstStyle>
          <a:p>
            <a:fld id="{B7E7695C-FCF1-4AA0-9B93-7941FED13DC4}" type="slidenum">
              <a:rPr lang="en-US" smtClean="0"/>
              <a:pPr/>
              <a:t>‹#›</a:t>
            </a:fld>
            <a:endParaRPr lang="en-US" dirty="0"/>
          </a:p>
        </p:txBody>
      </p:sp>
      <p:sp>
        <p:nvSpPr>
          <p:cNvPr id="9" name="Rectangle 8"/>
          <p:cNvSpPr/>
          <p:nvPr userDrawn="1"/>
        </p:nvSpPr>
        <p:spPr>
          <a:xfrm>
            <a:off x="0" y="0"/>
            <a:ext cx="12192000" cy="3429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48927989"/>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Full Image with Title">
    <p:spTree>
      <p:nvGrpSpPr>
        <p:cNvPr id="1" name=""/>
        <p:cNvGrpSpPr/>
        <p:nvPr/>
      </p:nvGrpSpPr>
      <p:grpSpPr>
        <a:xfrm>
          <a:off x="0" y="0"/>
          <a:ext cx="0" cy="0"/>
          <a:chOff x="0" y="0"/>
          <a:chExt cx="0" cy="0"/>
        </a:xfrm>
      </p:grpSpPr>
      <p:sp>
        <p:nvSpPr>
          <p:cNvPr id="2" name="Picture Placeholder 4"/>
          <p:cNvSpPr>
            <a:spLocks noGrp="1"/>
          </p:cNvSpPr>
          <p:nvPr>
            <p:ph type="pic" sz="quarter" idx="10" hasCustomPrompt="1"/>
          </p:nvPr>
        </p:nvSpPr>
        <p:spPr>
          <a:xfrm>
            <a:off x="-1" y="0"/>
            <a:ext cx="12192001" cy="6858000"/>
          </a:xfrm>
        </p:spPr>
        <p:txBody>
          <a:bodyPr/>
          <a:lstStyle>
            <a:lvl1pPr marL="0" indent="0">
              <a:buNone/>
              <a:defRPr>
                <a:solidFill>
                  <a:schemeClr val="bg1"/>
                </a:solidFill>
              </a:defRPr>
            </a:lvl1pPr>
          </a:lstStyle>
          <a:p>
            <a:r>
              <a:rPr lang="en-US" dirty="0"/>
              <a:t>Image</a:t>
            </a:r>
          </a:p>
        </p:txBody>
      </p:sp>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1078584" y="6452752"/>
            <a:ext cx="839829" cy="2286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1"/>
          <p:cNvSpPr>
            <a:spLocks noGrp="1"/>
          </p:cNvSpPr>
          <p:nvPr>
            <p:ph type="title" hasCustomPrompt="1"/>
          </p:nvPr>
        </p:nvSpPr>
        <p:spPr>
          <a:xfrm>
            <a:off x="310551" y="362309"/>
            <a:ext cx="5601239" cy="6038491"/>
          </a:xfrm>
        </p:spPr>
        <p:txBody>
          <a:bodyPr anchor="ctr">
            <a:noAutofit/>
          </a:bodyPr>
          <a:lstStyle>
            <a:lvl1pPr>
              <a:lnSpc>
                <a:spcPct val="70000"/>
              </a:lnSpc>
              <a:defRPr sz="6000" baseline="0">
                <a:solidFill>
                  <a:srgbClr val="58595B"/>
                </a:solidFill>
              </a:defRPr>
            </a:lvl1pPr>
          </a:lstStyle>
          <a:p>
            <a:r>
              <a:rPr lang="en-US" dirty="0"/>
              <a:t>Click to edit Master title (white font)</a:t>
            </a:r>
          </a:p>
        </p:txBody>
      </p:sp>
      <p:sp>
        <p:nvSpPr>
          <p:cNvPr id="5" name="Date Placeholder 4"/>
          <p:cNvSpPr>
            <a:spLocks noGrp="1"/>
          </p:cNvSpPr>
          <p:nvPr>
            <p:ph type="dt" sz="half" idx="11"/>
          </p:nvPr>
        </p:nvSpPr>
        <p:spPr/>
        <p:txBody>
          <a:bodyPr/>
          <a:lstStyle/>
          <a:p>
            <a:fld id="{FBD81F6B-C008-4C66-BD61-4BBE687FC954}" type="datetime4">
              <a:rPr lang="en-US" smtClean="0"/>
              <a:t>January 10, 2018</a:t>
            </a:fld>
            <a:endParaRPr lang="en-US" dirty="0"/>
          </a:p>
        </p:txBody>
      </p:sp>
      <p:sp>
        <p:nvSpPr>
          <p:cNvPr id="6" name="Footer Placeholder 5"/>
          <p:cNvSpPr>
            <a:spLocks noGrp="1"/>
          </p:cNvSpPr>
          <p:nvPr>
            <p:ph type="ftr" sz="quarter" idx="12"/>
          </p:nvPr>
        </p:nvSpPr>
        <p:spPr/>
        <p:txBody>
          <a:bodyPr/>
          <a:lstStyle/>
          <a:p>
            <a:r>
              <a:rPr lang="en-US"/>
              <a:t>Micron Confidential</a:t>
            </a:r>
            <a:endParaRPr lang="en-US" dirty="0"/>
          </a:p>
        </p:txBody>
      </p:sp>
      <p:sp>
        <p:nvSpPr>
          <p:cNvPr id="7" name="Slide Number Placeholder 6"/>
          <p:cNvSpPr>
            <a:spLocks noGrp="1"/>
          </p:cNvSpPr>
          <p:nvPr>
            <p:ph type="sldNum" sz="quarter" idx="13"/>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9999528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Full Image with 1/2 Content">
    <p:spTree>
      <p:nvGrpSpPr>
        <p:cNvPr id="1" name=""/>
        <p:cNvGrpSpPr/>
        <p:nvPr/>
      </p:nvGrpSpPr>
      <p:grpSpPr>
        <a:xfrm>
          <a:off x="0" y="0"/>
          <a:ext cx="0" cy="0"/>
          <a:chOff x="0" y="0"/>
          <a:chExt cx="0" cy="0"/>
        </a:xfrm>
      </p:grpSpPr>
      <p:sp>
        <p:nvSpPr>
          <p:cNvPr id="2" name="Picture Placeholder 4"/>
          <p:cNvSpPr>
            <a:spLocks noGrp="1"/>
          </p:cNvSpPr>
          <p:nvPr>
            <p:ph type="pic" sz="quarter" idx="10" hasCustomPrompt="1"/>
          </p:nvPr>
        </p:nvSpPr>
        <p:spPr>
          <a:xfrm>
            <a:off x="-1" y="0"/>
            <a:ext cx="12192001" cy="6858000"/>
          </a:xfrm>
        </p:spPr>
        <p:txBody>
          <a:bodyPr/>
          <a:lstStyle>
            <a:lvl1pPr marL="0" indent="0">
              <a:buNone/>
              <a:defRPr>
                <a:solidFill>
                  <a:schemeClr val="bg1"/>
                </a:solidFill>
              </a:defRPr>
            </a:lvl1pPr>
          </a:lstStyle>
          <a:p>
            <a:r>
              <a:rPr lang="en-US" dirty="0"/>
              <a:t>Image</a:t>
            </a:r>
          </a:p>
        </p:txBody>
      </p:sp>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1078584" y="6452752"/>
            <a:ext cx="839829" cy="22860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a:spLocks noGrp="1"/>
          </p:cNvSpPr>
          <p:nvPr>
            <p:ph type="title" hasCustomPrompt="1"/>
          </p:nvPr>
        </p:nvSpPr>
        <p:spPr>
          <a:xfrm>
            <a:off x="271461" y="3429000"/>
            <a:ext cx="5689391" cy="2983005"/>
          </a:xfrm>
        </p:spPr>
        <p:txBody>
          <a:bodyPr anchor="ctr">
            <a:noAutofit/>
          </a:bodyPr>
          <a:lstStyle>
            <a:lvl1pPr algn="r">
              <a:lnSpc>
                <a:spcPct val="70000"/>
              </a:lnSpc>
              <a:defRPr sz="6000" baseline="0">
                <a:solidFill>
                  <a:srgbClr val="58595B"/>
                </a:solidFill>
              </a:defRPr>
            </a:lvl1pPr>
          </a:lstStyle>
          <a:p>
            <a:r>
              <a:rPr lang="en-US" dirty="0"/>
              <a:t>Click to edit Master title (white font)</a:t>
            </a:r>
          </a:p>
        </p:txBody>
      </p:sp>
      <p:sp>
        <p:nvSpPr>
          <p:cNvPr id="6"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6"/>
          </p:nvPr>
        </p:nvSpPr>
        <p:spPr/>
        <p:txBody>
          <a:bodyPr/>
          <a:lstStyle/>
          <a:p>
            <a:fld id="{FBD81F6B-C008-4C66-BD61-4BBE687FC954}" type="datetime4">
              <a:rPr lang="en-US" smtClean="0"/>
              <a:t>January 10, 2018</a:t>
            </a:fld>
            <a:endParaRPr lang="en-US" dirty="0"/>
          </a:p>
        </p:txBody>
      </p:sp>
      <p:sp>
        <p:nvSpPr>
          <p:cNvPr id="7" name="Footer Placeholder 6"/>
          <p:cNvSpPr>
            <a:spLocks noGrp="1"/>
          </p:cNvSpPr>
          <p:nvPr>
            <p:ph type="ftr" sz="quarter" idx="17"/>
          </p:nvPr>
        </p:nvSpPr>
        <p:spPr/>
        <p:txBody>
          <a:bodyPr/>
          <a:lstStyle/>
          <a:p>
            <a:r>
              <a:rPr lang="en-US"/>
              <a:t>Micron Confidential</a:t>
            </a:r>
            <a:endParaRPr lang="en-US" dirty="0"/>
          </a:p>
        </p:txBody>
      </p:sp>
      <p:sp>
        <p:nvSpPr>
          <p:cNvPr id="8" name="Slide Number Placeholder 7"/>
          <p:cNvSpPr>
            <a:spLocks noGrp="1"/>
          </p:cNvSpPr>
          <p:nvPr>
            <p:ph type="sldNum" sz="quarter" idx="18"/>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1204235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Date Placeholder 4"/>
          <p:cNvSpPr>
            <a:spLocks noGrp="1"/>
          </p:cNvSpPr>
          <p:nvPr>
            <p:ph type="dt" sz="half" idx="10"/>
          </p:nvPr>
        </p:nvSpPr>
        <p:spPr/>
        <p:txBody>
          <a:bodyPr/>
          <a:lstStyle/>
          <a:p>
            <a:fld id="{B4093E5C-7864-407C-B367-5EB9F0C09B04}" type="datetime4">
              <a:rPr lang="en-US" smtClean="0"/>
              <a:t>January 10,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8" name="Content Placeholder 2"/>
          <p:cNvSpPr>
            <a:spLocks noGrp="1"/>
          </p:cNvSpPr>
          <p:nvPr>
            <p:ph sz="half" idx="1"/>
          </p:nvPr>
        </p:nvSpPr>
        <p:spPr>
          <a:xfrm>
            <a:off x="838200" y="1447800"/>
            <a:ext cx="502034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sz="half" idx="14"/>
          </p:nvPr>
        </p:nvSpPr>
        <p:spPr>
          <a:xfrm>
            <a:off x="6333460" y="1447800"/>
            <a:ext cx="502034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191840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 Content with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6407739F-E5A9-4C4E-9862-98AE093A9D7C}" type="datetime4">
              <a:rPr lang="en-US" smtClean="0"/>
              <a:t>January 10,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Content Placeholder 2"/>
          <p:cNvSpPr>
            <a:spLocks noGrp="1"/>
          </p:cNvSpPr>
          <p:nvPr>
            <p:ph sz="half" idx="1"/>
          </p:nvPr>
        </p:nvSpPr>
        <p:spPr>
          <a:xfrm>
            <a:off x="838200" y="1622702"/>
            <a:ext cx="5020340" cy="45542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2"/>
          <p:cNvSpPr>
            <a:spLocks noGrp="1"/>
          </p:cNvSpPr>
          <p:nvPr>
            <p:ph sz="half" idx="14"/>
          </p:nvPr>
        </p:nvSpPr>
        <p:spPr>
          <a:xfrm>
            <a:off x="6333460" y="1622702"/>
            <a:ext cx="5020340" cy="45542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8"/>
          <p:cNvSpPr>
            <a:spLocks noGrp="1"/>
          </p:cNvSpPr>
          <p:nvPr>
            <p:ph type="body" sz="quarter" idx="13"/>
          </p:nvPr>
        </p:nvSpPr>
        <p:spPr>
          <a:xfrm>
            <a:off x="838200" y="850504"/>
            <a:ext cx="10515600" cy="361950"/>
          </a:xfrm>
          <a:noFill/>
        </p:spPr>
        <p:txBody>
          <a:bodyPr anchor="ctr">
            <a:noAutofit/>
          </a:bodyPr>
          <a:lstStyle>
            <a:lvl1pPr marL="0" indent="0" algn="l">
              <a:buNone/>
              <a:defRPr sz="2000">
                <a:solidFill>
                  <a:srgbClr val="58595B"/>
                </a:solidFill>
              </a:defRPr>
            </a:lvl1pPr>
          </a:lstStyle>
          <a:p>
            <a:pPr lvl="0"/>
            <a:r>
              <a:rPr lang="en-US"/>
              <a:t>Edit Master text styles</a:t>
            </a:r>
          </a:p>
        </p:txBody>
      </p:sp>
    </p:spTree>
    <p:extLst>
      <p:ext uri="{BB962C8B-B14F-4D97-AF65-F5344CB8AC3E}">
        <p14:creationId xmlns:p14="http://schemas.microsoft.com/office/powerpoint/2010/main" val="9804418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ntent Blue B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930261"/>
            <a:ext cx="502034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842B487-134E-4CC1-93B3-82A2499700CB}" type="datetime4">
              <a:rPr lang="en-US" smtClean="0"/>
              <a:t>January 10,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Text Placeholder 8"/>
          <p:cNvSpPr>
            <a:spLocks noGrp="1"/>
          </p:cNvSpPr>
          <p:nvPr>
            <p:ph type="body" sz="quarter" idx="13"/>
          </p:nvPr>
        </p:nvSpPr>
        <p:spPr>
          <a:xfrm>
            <a:off x="838200" y="1181100"/>
            <a:ext cx="502034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1" name="Content Placeholder 2"/>
          <p:cNvSpPr>
            <a:spLocks noGrp="1"/>
          </p:cNvSpPr>
          <p:nvPr>
            <p:ph sz="half" idx="14"/>
          </p:nvPr>
        </p:nvSpPr>
        <p:spPr>
          <a:xfrm>
            <a:off x="6333460" y="1930261"/>
            <a:ext cx="502034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8"/>
          <p:cNvSpPr>
            <a:spLocks noGrp="1"/>
          </p:cNvSpPr>
          <p:nvPr>
            <p:ph type="body" sz="quarter" idx="15"/>
          </p:nvPr>
        </p:nvSpPr>
        <p:spPr>
          <a:xfrm>
            <a:off x="6333460" y="1181100"/>
            <a:ext cx="502034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Tree>
    <p:extLst>
      <p:ext uri="{BB962C8B-B14F-4D97-AF65-F5344CB8AC3E}">
        <p14:creationId xmlns:p14="http://schemas.microsoft.com/office/powerpoint/2010/main" val="31177869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hree Content Blue B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1"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8096250"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5D5931-D28E-49EC-9CBE-641A4D9DA4F7}" type="datetime4">
              <a:rPr lang="en-US" smtClean="0"/>
              <a:t>January 10,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Text Placeholder 8"/>
          <p:cNvSpPr>
            <a:spLocks noGrp="1"/>
          </p:cNvSpPr>
          <p:nvPr>
            <p:ph type="body" sz="quarter" idx="13"/>
          </p:nvPr>
        </p:nvSpPr>
        <p:spPr>
          <a:xfrm>
            <a:off x="838201"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0" name="Text Placeholder 8"/>
          <p:cNvSpPr>
            <a:spLocks noGrp="1"/>
          </p:cNvSpPr>
          <p:nvPr>
            <p:ph type="body" sz="quarter" idx="14"/>
          </p:nvPr>
        </p:nvSpPr>
        <p:spPr>
          <a:xfrm>
            <a:off x="8096250"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3" name="Content Placeholder 3"/>
          <p:cNvSpPr>
            <a:spLocks noGrp="1"/>
          </p:cNvSpPr>
          <p:nvPr>
            <p:ph sz="half" idx="15"/>
          </p:nvPr>
        </p:nvSpPr>
        <p:spPr>
          <a:xfrm>
            <a:off x="4467225"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Text Placeholder 8"/>
          <p:cNvSpPr>
            <a:spLocks noGrp="1"/>
          </p:cNvSpPr>
          <p:nvPr>
            <p:ph type="body" sz="quarter" idx="16"/>
          </p:nvPr>
        </p:nvSpPr>
        <p:spPr>
          <a:xfrm>
            <a:off x="4467225"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Tree>
    <p:extLst>
      <p:ext uri="{BB962C8B-B14F-4D97-AF65-F5344CB8AC3E}">
        <p14:creationId xmlns:p14="http://schemas.microsoft.com/office/powerpoint/2010/main" val="2689300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White">
    <p:bg>
      <p:bgPr>
        <a:solidFill>
          <a:schemeClr val="bg1"/>
        </a:solidFill>
        <a:effectLst/>
      </p:bgPr>
    </p:bg>
    <p:spTree>
      <p:nvGrpSpPr>
        <p:cNvPr id="1" name=""/>
        <p:cNvGrpSpPr/>
        <p:nvPr/>
      </p:nvGrpSpPr>
      <p:grpSpPr>
        <a:xfrm>
          <a:off x="0" y="0"/>
          <a:ext cx="0" cy="0"/>
          <a:chOff x="0" y="0"/>
          <a:chExt cx="0" cy="0"/>
        </a:xfrm>
      </p:grpSpPr>
      <p:sp>
        <p:nvSpPr>
          <p:cNvPr id="7" name="TextBox 6"/>
          <p:cNvSpPr txBox="1"/>
          <p:nvPr userDrawn="1"/>
        </p:nvSpPr>
        <p:spPr>
          <a:xfrm>
            <a:off x="968329" y="5211156"/>
            <a:ext cx="5551741" cy="1061829"/>
          </a:xfrm>
          <a:prstGeom prst="rect">
            <a:avLst/>
          </a:prstGeom>
          <a:noFill/>
        </p:spPr>
        <p:txBody>
          <a:bodyPr wrap="square" rtlCol="0">
            <a:spAutoFit/>
          </a:bodyPr>
          <a:lstStyle/>
          <a:p>
            <a:r>
              <a:rPr lang="en-US" sz="900" b="0" dirty="0">
                <a:solidFill>
                  <a:srgbClr val="58595B"/>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rgbClr val="58595B"/>
                </a:solidFill>
                <a:latin typeface="Arial" panose="020B0604020202020204" pitchFamily="34" charset="0"/>
                <a:ea typeface="Verdana" panose="020B0604030504040204" pitchFamily="34" charset="0"/>
                <a:cs typeface="Arial" panose="020B0604020202020204" pitchFamily="34" charset="0"/>
              </a:rPr>
              <a:t> </a:t>
            </a:r>
            <a:r>
              <a:rPr lang="en-US" sz="900" b="0" dirty="0">
                <a:solidFill>
                  <a:srgbClr val="58595B"/>
                </a:solidFill>
                <a:latin typeface="Arial" panose="020B0604020202020204" pitchFamily="34" charset="0"/>
                <a:ea typeface="Verdana" panose="020B0604030504040204" pitchFamily="34" charset="0"/>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 </a:t>
            </a:r>
          </a:p>
        </p:txBody>
      </p:sp>
      <p:pic>
        <p:nvPicPr>
          <p:cNvPr id="9" name="Picture 2" descr="https://www.micron.com/~/media/brand-portal/brand-portal-logos/micron-logo_blue_rgb.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390136" y="5211156"/>
            <a:ext cx="3657600" cy="995592"/>
          </a:xfrm>
          <a:prstGeom prst="rect">
            <a:avLst/>
          </a:prstGeom>
          <a:noFill/>
          <a:extLst>
            <a:ext uri="{909E8E84-426E-40DD-AFC4-6F175D3DCCD1}">
              <a14:hiddenFill xmlns:a14="http://schemas.microsoft.com/office/drawing/2010/main">
                <a:solidFill>
                  <a:srgbClr val="FFFFFF"/>
                </a:solidFill>
              </a14:hiddenFill>
            </a:ext>
          </a:extLst>
        </p:spPr>
      </p:pic>
      <p:sp>
        <p:nvSpPr>
          <p:cNvPr id="11"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rgbClr val="58595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2"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rgbClr val="58595B"/>
                </a:solidFill>
              </a:defRPr>
            </a:lvl1pPr>
            <a:lvl2pPr marL="457200" indent="0">
              <a:buNone/>
              <a:defRPr/>
            </a:lvl2pPr>
          </a:lstStyle>
          <a:p>
            <a:pPr lvl="0"/>
            <a:r>
              <a:rPr lang="en-US" dirty="0"/>
              <a:t>Speaker or Date</a:t>
            </a:r>
          </a:p>
        </p:txBody>
      </p:sp>
      <p:sp>
        <p:nvSpPr>
          <p:cNvPr id="13" name="Title 1"/>
          <p:cNvSpPr>
            <a:spLocks noGrp="1"/>
          </p:cNvSpPr>
          <p:nvPr>
            <p:ph type="ctrTitle" hasCustomPrompt="1"/>
          </p:nvPr>
        </p:nvSpPr>
        <p:spPr>
          <a:xfrm>
            <a:off x="968329" y="1137037"/>
            <a:ext cx="10219075" cy="2456904"/>
          </a:xfrm>
        </p:spPr>
        <p:txBody>
          <a:bodyPr anchor="b">
            <a:noAutofit/>
          </a:bodyPr>
          <a:lstStyle>
            <a:lvl1pPr algn="l">
              <a:defRPr sz="6000">
                <a:solidFill>
                  <a:srgbClr val="0077C8"/>
                </a:solidFill>
              </a:defRPr>
            </a:lvl1pPr>
          </a:lstStyle>
          <a:p>
            <a:r>
              <a:rPr lang="en-US" dirty="0"/>
              <a:t>Title</a:t>
            </a:r>
          </a:p>
        </p:txBody>
      </p:sp>
    </p:spTree>
    <p:extLst>
      <p:ext uri="{BB962C8B-B14F-4D97-AF65-F5344CB8AC3E}">
        <p14:creationId xmlns:p14="http://schemas.microsoft.com/office/powerpoint/2010/main" val="1337815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2C7D8E-04EF-4276-93BE-9A54B0F3CC5E}" type="datetime4">
              <a:rPr lang="en-US" smtClean="0"/>
              <a:t>January 10, 2018</a:t>
            </a:fld>
            <a:endParaRPr lang="en-US"/>
          </a:p>
        </p:txBody>
      </p:sp>
      <p:sp>
        <p:nvSpPr>
          <p:cNvPr id="4" name="Footer Placeholder 3"/>
          <p:cNvSpPr>
            <a:spLocks noGrp="1"/>
          </p:cNvSpPr>
          <p:nvPr>
            <p:ph type="ftr" sz="quarter" idx="11"/>
          </p:nvPr>
        </p:nvSpPr>
        <p:spPr/>
        <p:txBody>
          <a:bodyPr/>
          <a:lstStyle/>
          <a:p>
            <a:r>
              <a:rPr lang="en-US"/>
              <a:t>Micron Confidential</a:t>
            </a:r>
          </a:p>
        </p:txBody>
      </p:sp>
      <p:sp>
        <p:nvSpPr>
          <p:cNvPr id="5" name="Slide Number Placeholder 4"/>
          <p:cNvSpPr>
            <a:spLocks noGrp="1"/>
          </p:cNvSpPr>
          <p:nvPr>
            <p:ph type="sldNum" sz="quarter" idx="12"/>
          </p:nvPr>
        </p:nvSpPr>
        <p:spPr/>
        <p:txBody>
          <a:bodyPr/>
          <a:lstStyle/>
          <a:p>
            <a:fld id="{B7E7695C-FCF1-4AA0-9B93-7941FED13DC4}" type="slidenum">
              <a:rPr lang="en-US" smtClean="0"/>
              <a:t>‹#›</a:t>
            </a:fld>
            <a:endParaRPr lang="en-US"/>
          </a:p>
        </p:txBody>
      </p:sp>
    </p:spTree>
    <p:extLst>
      <p:ext uri="{BB962C8B-B14F-4D97-AF65-F5344CB8AC3E}">
        <p14:creationId xmlns:p14="http://schemas.microsoft.com/office/powerpoint/2010/main" val="15530429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with Log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D81F6B-C008-4C66-BD61-4BBE687FC954}" type="datetime4">
              <a:rPr lang="en-US" smtClean="0"/>
              <a:t>January 10, 2018</a:t>
            </a:fld>
            <a:endParaRPr lang="en-US" dirty="0"/>
          </a:p>
        </p:txBody>
      </p:sp>
      <p:sp>
        <p:nvSpPr>
          <p:cNvPr id="3" name="Footer Placeholder 2"/>
          <p:cNvSpPr>
            <a:spLocks noGrp="1"/>
          </p:cNvSpPr>
          <p:nvPr>
            <p:ph type="ftr" sz="quarter" idx="11"/>
          </p:nvPr>
        </p:nvSpPr>
        <p:spPr/>
        <p:txBody>
          <a:bodyPr/>
          <a:lstStyle/>
          <a:p>
            <a:r>
              <a:rPr lang="en-US"/>
              <a:t>Micron Confidential</a:t>
            </a:r>
            <a:endParaRPr lang="en-US" dirty="0"/>
          </a:p>
        </p:txBody>
      </p:sp>
      <p:sp>
        <p:nvSpPr>
          <p:cNvPr id="4" name="Slide Number Placeholder 3"/>
          <p:cNvSpPr>
            <a:spLocks noGrp="1"/>
          </p:cNvSpPr>
          <p:nvPr>
            <p:ph type="sldNum" sz="quarter" idx="12"/>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8911935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blank" preserve="1">
  <p:cSld name="Closing Blue">
    <p:bg>
      <p:bgPr>
        <a:solidFill>
          <a:schemeClr val="accent1"/>
        </a:solidFill>
        <a:effectLst/>
      </p:bgPr>
    </p:bg>
    <p:spTree>
      <p:nvGrpSpPr>
        <p:cNvPr id="1" name=""/>
        <p:cNvGrpSpPr/>
        <p:nvPr/>
      </p:nvGrpSpPr>
      <p:grpSpPr>
        <a:xfrm>
          <a:off x="0" y="0"/>
          <a:ext cx="0" cy="0"/>
          <a:chOff x="0" y="0"/>
          <a:chExt cx="0" cy="0"/>
        </a:xfrm>
      </p:grpSpPr>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3799088" y="2805542"/>
            <a:ext cx="4572000" cy="12444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99139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blank" preserve="1">
  <p:cSld name="Closing White">
    <p:spTree>
      <p:nvGrpSpPr>
        <p:cNvPr id="1" name=""/>
        <p:cNvGrpSpPr/>
        <p:nvPr/>
      </p:nvGrpSpPr>
      <p:grpSpPr>
        <a:xfrm>
          <a:off x="0" y="0"/>
          <a:ext cx="0" cy="0"/>
          <a:chOff x="0" y="0"/>
          <a:chExt cx="0" cy="0"/>
        </a:xfrm>
      </p:grpSpPr>
      <p:pic>
        <p:nvPicPr>
          <p:cNvPr id="3" name="Picture 2" descr="https://www.micron.com/~/media/brand-portal/brand-portal-logos/micron-logo_blue_rgb.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3810000" y="2806755"/>
            <a:ext cx="4572000" cy="12444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494876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Micron Colors">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BF420C9-E3A0-4192-ACC4-920368377286}" type="datetime4">
              <a:rPr lang="en-US" smtClean="0"/>
              <a:t>January 10, 2018</a:t>
            </a:fld>
            <a:endParaRPr lang="en-US"/>
          </a:p>
        </p:txBody>
      </p:sp>
      <p:sp>
        <p:nvSpPr>
          <p:cNvPr id="4" name="Footer Placeholder 3"/>
          <p:cNvSpPr>
            <a:spLocks noGrp="1"/>
          </p:cNvSpPr>
          <p:nvPr>
            <p:ph type="ftr" sz="quarter" idx="11"/>
          </p:nvPr>
        </p:nvSpPr>
        <p:spPr/>
        <p:txBody>
          <a:bodyPr/>
          <a:lstStyle/>
          <a:p>
            <a:r>
              <a:rPr lang="en-US"/>
              <a:t>Micron Confidential</a:t>
            </a:r>
          </a:p>
        </p:txBody>
      </p:sp>
      <p:sp>
        <p:nvSpPr>
          <p:cNvPr id="5" name="Slide Number Placeholder 4"/>
          <p:cNvSpPr>
            <a:spLocks noGrp="1"/>
          </p:cNvSpPr>
          <p:nvPr>
            <p:ph type="sldNum" sz="quarter" idx="12"/>
          </p:nvPr>
        </p:nvSpPr>
        <p:spPr/>
        <p:txBody>
          <a:bodyPr/>
          <a:lstStyle/>
          <a:p>
            <a:fld id="{B7E7695C-FCF1-4AA0-9B93-7941FED13DC4}" type="slidenum">
              <a:rPr lang="en-US" smtClean="0"/>
              <a:t>‹#›</a:t>
            </a:fld>
            <a:endParaRPr lang="en-US" dirty="0"/>
          </a:p>
        </p:txBody>
      </p:sp>
      <p:sp>
        <p:nvSpPr>
          <p:cNvPr id="27" name="TextBox 26"/>
          <p:cNvSpPr txBox="1"/>
          <p:nvPr userDrawn="1"/>
        </p:nvSpPr>
        <p:spPr>
          <a:xfrm>
            <a:off x="4786904" y="919778"/>
            <a:ext cx="6542586" cy="1421928"/>
          </a:xfrm>
          <a:prstGeom prst="rect">
            <a:avLst/>
          </a:prstGeom>
          <a:noFill/>
        </p:spPr>
        <p:txBody>
          <a:bodyPr wrap="square" rtlCol="0">
            <a:spAutoFit/>
          </a:bodyPr>
          <a:lstStyle/>
          <a:p>
            <a:pPr>
              <a:lnSpc>
                <a:spcPct val="80000"/>
              </a:lnSpc>
            </a:pPr>
            <a:r>
              <a:rPr lang="en-US" sz="5400" b="1" spc="-300" dirty="0">
                <a:latin typeface="+mj-lt"/>
              </a:rPr>
              <a:t>Micron Brand </a:t>
            </a:r>
            <a:br>
              <a:rPr lang="en-US" sz="5400" b="1" spc="-300" dirty="0">
                <a:latin typeface="+mj-lt"/>
              </a:rPr>
            </a:br>
            <a:r>
              <a:rPr lang="en-US" sz="5400" b="1" spc="-300" dirty="0">
                <a:latin typeface="+mj-lt"/>
              </a:rPr>
              <a:t>2.0 Colors (RGB)</a:t>
            </a:r>
          </a:p>
        </p:txBody>
      </p:sp>
      <p:sp>
        <p:nvSpPr>
          <p:cNvPr id="28" name="Rectangle 27"/>
          <p:cNvSpPr/>
          <p:nvPr userDrawn="1"/>
        </p:nvSpPr>
        <p:spPr>
          <a:xfrm>
            <a:off x="578581" y="949291"/>
            <a:ext cx="1199034" cy="1199034"/>
          </a:xfrm>
          <a:prstGeom prst="rect">
            <a:avLst/>
          </a:prstGeom>
          <a:solidFill>
            <a:srgbClr val="0077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Micron Blue</a:t>
            </a:r>
          </a:p>
          <a:p>
            <a:pPr algn="ctr"/>
            <a:r>
              <a:rPr lang="en-US" sz="1400" b="1" dirty="0">
                <a:latin typeface="+mn-lt"/>
                <a:ea typeface="Segoe UI" panose="020B0502040204020203" pitchFamily="34" charset="0"/>
                <a:cs typeface="Segoe UI" panose="020B0502040204020203" pitchFamily="34" charset="0"/>
              </a:rPr>
              <a:t>0-119-200</a:t>
            </a:r>
          </a:p>
        </p:txBody>
      </p:sp>
      <p:sp>
        <p:nvSpPr>
          <p:cNvPr id="29" name="Rectangle 28"/>
          <p:cNvSpPr/>
          <p:nvPr userDrawn="1"/>
        </p:nvSpPr>
        <p:spPr>
          <a:xfrm>
            <a:off x="578581" y="3492223"/>
            <a:ext cx="1199034" cy="1199034"/>
          </a:xfrm>
          <a:prstGeom prst="rect">
            <a:avLst/>
          </a:prstGeom>
          <a:solidFill>
            <a:srgbClr val="585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a:t>
            </a:r>
            <a:br>
              <a:rPr lang="en-US" sz="1400" dirty="0">
                <a:latin typeface="+mn-lt"/>
                <a:ea typeface="Segoe UI" panose="020B0502040204020203" pitchFamily="34" charset="0"/>
                <a:cs typeface="Segoe UI" panose="020B0502040204020203" pitchFamily="34" charset="0"/>
              </a:rPr>
            </a:br>
            <a:r>
              <a:rPr lang="en-US" sz="1400" b="1" dirty="0">
                <a:latin typeface="+mn-lt"/>
                <a:ea typeface="Segoe UI" panose="020B0502040204020203" pitchFamily="34" charset="0"/>
                <a:cs typeface="Segoe UI" panose="020B0502040204020203" pitchFamily="34" charset="0"/>
              </a:rPr>
              <a:t>88-89-91</a:t>
            </a:r>
          </a:p>
        </p:txBody>
      </p:sp>
      <p:sp>
        <p:nvSpPr>
          <p:cNvPr id="30" name="Rectangle 29"/>
          <p:cNvSpPr/>
          <p:nvPr userDrawn="1"/>
        </p:nvSpPr>
        <p:spPr>
          <a:xfrm>
            <a:off x="578581" y="2220757"/>
            <a:ext cx="1199034" cy="1199034"/>
          </a:xfrm>
          <a:prstGeom prst="rect">
            <a:avLst/>
          </a:prstGeom>
          <a:solidFill>
            <a:srgbClr val="0090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S1</a:t>
            </a:r>
          </a:p>
          <a:p>
            <a:pPr algn="ctr"/>
            <a:r>
              <a:rPr lang="en-US" sz="1400" b="1" dirty="0">
                <a:latin typeface="+mn-lt"/>
                <a:ea typeface="Segoe UI" panose="020B0502040204020203" pitchFamily="34" charset="0"/>
                <a:cs typeface="Segoe UI" panose="020B0502040204020203" pitchFamily="34" charset="0"/>
              </a:rPr>
              <a:t>0-144-218</a:t>
            </a:r>
          </a:p>
        </p:txBody>
      </p:sp>
      <p:sp>
        <p:nvSpPr>
          <p:cNvPr id="31" name="Rectangle 30"/>
          <p:cNvSpPr/>
          <p:nvPr userDrawn="1"/>
        </p:nvSpPr>
        <p:spPr>
          <a:xfrm>
            <a:off x="1856658" y="2229966"/>
            <a:ext cx="1199034" cy="1199034"/>
          </a:xfrm>
          <a:prstGeom prst="rect">
            <a:avLst/>
          </a:prstGeom>
          <a:solidFill>
            <a:srgbClr val="00A3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S2</a:t>
            </a:r>
          </a:p>
          <a:p>
            <a:pPr algn="ctr"/>
            <a:r>
              <a:rPr lang="en-US" sz="1400" b="1" dirty="0">
                <a:latin typeface="+mn-lt"/>
                <a:ea typeface="Segoe UI" panose="020B0502040204020203" pitchFamily="34" charset="0"/>
                <a:cs typeface="Segoe UI" panose="020B0502040204020203" pitchFamily="34" charset="0"/>
              </a:rPr>
              <a:t>0-163-225</a:t>
            </a:r>
          </a:p>
        </p:txBody>
      </p:sp>
      <p:sp>
        <p:nvSpPr>
          <p:cNvPr id="32" name="Rectangle 31"/>
          <p:cNvSpPr/>
          <p:nvPr userDrawn="1"/>
        </p:nvSpPr>
        <p:spPr>
          <a:xfrm>
            <a:off x="3134735" y="2229966"/>
            <a:ext cx="1199034" cy="1199034"/>
          </a:xfrm>
          <a:prstGeom prst="rect">
            <a:avLst/>
          </a:prstGeom>
          <a:solidFill>
            <a:srgbClr val="71C5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S3</a:t>
            </a:r>
          </a:p>
          <a:p>
            <a:pPr algn="ctr"/>
            <a:r>
              <a:rPr lang="en-US" sz="1400" b="1" dirty="0">
                <a:latin typeface="+mn-lt"/>
                <a:ea typeface="Segoe UI" panose="020B0502040204020203" pitchFamily="34" charset="0"/>
                <a:cs typeface="Segoe UI" panose="020B0502040204020203" pitchFamily="34" charset="0"/>
              </a:rPr>
              <a:t>113-197-232</a:t>
            </a:r>
          </a:p>
        </p:txBody>
      </p:sp>
      <p:sp>
        <p:nvSpPr>
          <p:cNvPr id="33" name="Rectangle 32"/>
          <p:cNvSpPr/>
          <p:nvPr userDrawn="1"/>
        </p:nvSpPr>
        <p:spPr>
          <a:xfrm>
            <a:off x="578581" y="4770016"/>
            <a:ext cx="1199034" cy="1199034"/>
          </a:xfrm>
          <a:prstGeom prst="rect">
            <a:avLst/>
          </a:prstGeom>
          <a:solidFill>
            <a:srgbClr val="8082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S1</a:t>
            </a:r>
          </a:p>
          <a:p>
            <a:pPr algn="ctr"/>
            <a:r>
              <a:rPr lang="en-US" sz="1400" b="1" dirty="0">
                <a:latin typeface="+mn-lt"/>
                <a:ea typeface="Segoe UI" panose="020B0502040204020203" pitchFamily="34" charset="0"/>
                <a:cs typeface="Segoe UI" panose="020B0502040204020203" pitchFamily="34" charset="0"/>
              </a:rPr>
              <a:t>128-130-133</a:t>
            </a:r>
          </a:p>
        </p:txBody>
      </p:sp>
      <p:sp>
        <p:nvSpPr>
          <p:cNvPr id="34" name="Rectangle 33"/>
          <p:cNvSpPr/>
          <p:nvPr userDrawn="1"/>
        </p:nvSpPr>
        <p:spPr>
          <a:xfrm>
            <a:off x="1856658" y="4770016"/>
            <a:ext cx="1199034" cy="1199034"/>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S2</a:t>
            </a:r>
          </a:p>
          <a:p>
            <a:pPr algn="ctr"/>
            <a:r>
              <a:rPr lang="en-US" sz="1400" b="1" dirty="0">
                <a:latin typeface="+mn-lt"/>
                <a:ea typeface="Segoe UI" panose="020B0502040204020203" pitchFamily="34" charset="0"/>
                <a:cs typeface="Segoe UI" panose="020B0502040204020203" pitchFamily="34" charset="0"/>
              </a:rPr>
              <a:t>167-169-172</a:t>
            </a:r>
          </a:p>
        </p:txBody>
      </p:sp>
      <p:sp>
        <p:nvSpPr>
          <p:cNvPr id="35" name="Rectangle 34"/>
          <p:cNvSpPr/>
          <p:nvPr userDrawn="1"/>
        </p:nvSpPr>
        <p:spPr>
          <a:xfrm>
            <a:off x="3134735" y="4770016"/>
            <a:ext cx="1199034" cy="1199034"/>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S3</a:t>
            </a:r>
          </a:p>
          <a:p>
            <a:pPr algn="ctr"/>
            <a:r>
              <a:rPr lang="en-US" sz="1400" b="1" dirty="0">
                <a:latin typeface="+mn-lt"/>
                <a:ea typeface="Segoe UI" panose="020B0502040204020203" pitchFamily="34" charset="0"/>
                <a:cs typeface="Segoe UI" panose="020B0502040204020203" pitchFamily="34" charset="0"/>
              </a:rPr>
              <a:t>209-211-212</a:t>
            </a:r>
          </a:p>
        </p:txBody>
      </p:sp>
      <p:sp>
        <p:nvSpPr>
          <p:cNvPr id="36" name="Rectangle 35"/>
          <p:cNvSpPr/>
          <p:nvPr userDrawn="1"/>
        </p:nvSpPr>
        <p:spPr>
          <a:xfrm>
            <a:off x="4868920" y="3416363"/>
            <a:ext cx="1199034" cy="806863"/>
          </a:xfrm>
          <a:prstGeom prst="rect">
            <a:avLst/>
          </a:prstGeom>
          <a:solidFill>
            <a:srgbClr val="9ACA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Green A1</a:t>
            </a:r>
          </a:p>
          <a:p>
            <a:pPr algn="ctr"/>
            <a:r>
              <a:rPr lang="en-US" sz="1400" b="1" dirty="0">
                <a:latin typeface="+mn-lt"/>
                <a:ea typeface="Segoe UI" panose="020B0502040204020203" pitchFamily="34" charset="0"/>
                <a:cs typeface="Segoe UI" panose="020B0502040204020203" pitchFamily="34" charset="0"/>
              </a:rPr>
              <a:t>154-202-60</a:t>
            </a:r>
          </a:p>
        </p:txBody>
      </p:sp>
      <p:sp>
        <p:nvSpPr>
          <p:cNvPr id="37" name="Rectangle 36"/>
          <p:cNvSpPr/>
          <p:nvPr userDrawn="1"/>
        </p:nvSpPr>
        <p:spPr>
          <a:xfrm>
            <a:off x="6150321" y="3416365"/>
            <a:ext cx="1199034" cy="806863"/>
          </a:xfrm>
          <a:prstGeom prst="rect">
            <a:avLst/>
          </a:prstGeom>
          <a:solidFill>
            <a:srgbClr val="B7D4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Green A2</a:t>
            </a:r>
          </a:p>
          <a:p>
            <a:pPr algn="ctr"/>
            <a:r>
              <a:rPr lang="en-US" sz="1400" b="1" dirty="0">
                <a:latin typeface="+mn-lt"/>
                <a:ea typeface="Segoe UI" panose="020B0502040204020203" pitchFamily="34" charset="0"/>
                <a:cs typeface="Segoe UI" panose="020B0502040204020203" pitchFamily="34" charset="0"/>
              </a:rPr>
              <a:t>183-212-51</a:t>
            </a:r>
          </a:p>
        </p:txBody>
      </p:sp>
      <p:sp>
        <p:nvSpPr>
          <p:cNvPr id="38" name="Rectangle 37"/>
          <p:cNvSpPr/>
          <p:nvPr userDrawn="1"/>
        </p:nvSpPr>
        <p:spPr>
          <a:xfrm>
            <a:off x="4868915" y="4294324"/>
            <a:ext cx="1199034" cy="806863"/>
          </a:xfrm>
          <a:prstGeom prst="rect">
            <a:avLst/>
          </a:prstGeom>
          <a:solidFill>
            <a:srgbClr val="FFB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Amber A1</a:t>
            </a:r>
          </a:p>
          <a:p>
            <a:pPr algn="ctr"/>
            <a:r>
              <a:rPr lang="en-US" sz="1400" b="1" dirty="0">
                <a:latin typeface="+mn-lt"/>
                <a:ea typeface="Segoe UI" panose="020B0502040204020203" pitchFamily="34" charset="0"/>
                <a:cs typeface="Segoe UI" panose="020B0502040204020203" pitchFamily="34" charset="0"/>
              </a:rPr>
              <a:t>255-181-0</a:t>
            </a:r>
          </a:p>
        </p:txBody>
      </p:sp>
      <p:sp>
        <p:nvSpPr>
          <p:cNvPr id="39" name="Rectangle 38"/>
          <p:cNvSpPr/>
          <p:nvPr userDrawn="1"/>
        </p:nvSpPr>
        <p:spPr>
          <a:xfrm>
            <a:off x="6150315" y="4294324"/>
            <a:ext cx="1199034" cy="806863"/>
          </a:xfrm>
          <a:prstGeom prst="rect">
            <a:avLst/>
          </a:prstGeom>
          <a:solidFill>
            <a:srgbClr val="FFC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Amber A2</a:t>
            </a:r>
          </a:p>
          <a:p>
            <a:pPr algn="ctr"/>
            <a:r>
              <a:rPr lang="en-US" sz="1400" b="1" dirty="0">
                <a:latin typeface="+mn-lt"/>
                <a:ea typeface="Segoe UI" panose="020B0502040204020203" pitchFamily="34" charset="0"/>
                <a:cs typeface="Segoe UI" panose="020B0502040204020203" pitchFamily="34" charset="0"/>
              </a:rPr>
              <a:t>255-205-0</a:t>
            </a:r>
          </a:p>
        </p:txBody>
      </p:sp>
      <p:sp>
        <p:nvSpPr>
          <p:cNvPr id="40" name="Rectangle 39"/>
          <p:cNvSpPr/>
          <p:nvPr userDrawn="1"/>
        </p:nvSpPr>
        <p:spPr>
          <a:xfrm>
            <a:off x="4865846" y="5168685"/>
            <a:ext cx="1199034" cy="806863"/>
          </a:xfrm>
          <a:prstGeom prst="rect">
            <a:avLst/>
          </a:prstGeom>
          <a:solidFill>
            <a:srgbClr val="8732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Purple A1</a:t>
            </a:r>
          </a:p>
          <a:p>
            <a:pPr algn="ctr"/>
            <a:r>
              <a:rPr lang="en-US" sz="1400" b="1" dirty="0">
                <a:latin typeface="+mn-lt"/>
                <a:ea typeface="Segoe UI" panose="020B0502040204020203" pitchFamily="34" charset="0"/>
                <a:cs typeface="Segoe UI" panose="020B0502040204020203" pitchFamily="34" charset="0"/>
              </a:rPr>
              <a:t>135-50-153</a:t>
            </a:r>
          </a:p>
        </p:txBody>
      </p:sp>
      <p:sp>
        <p:nvSpPr>
          <p:cNvPr id="41" name="Rectangle 40"/>
          <p:cNvSpPr/>
          <p:nvPr userDrawn="1"/>
        </p:nvSpPr>
        <p:spPr>
          <a:xfrm>
            <a:off x="6147246" y="5168685"/>
            <a:ext cx="1199034" cy="806863"/>
          </a:xfrm>
          <a:prstGeom prst="rect">
            <a:avLst/>
          </a:prstGeom>
          <a:solidFill>
            <a:srgbClr val="A437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Purple A2</a:t>
            </a:r>
          </a:p>
          <a:p>
            <a:pPr algn="ctr"/>
            <a:r>
              <a:rPr lang="en-US" sz="1400" b="1" dirty="0">
                <a:latin typeface="+mn-lt"/>
                <a:ea typeface="Segoe UI" panose="020B0502040204020203" pitchFamily="34" charset="0"/>
                <a:cs typeface="Segoe UI" panose="020B0502040204020203" pitchFamily="34" charset="0"/>
              </a:rPr>
              <a:t>164-55-138</a:t>
            </a:r>
          </a:p>
        </p:txBody>
      </p:sp>
      <p:sp>
        <p:nvSpPr>
          <p:cNvPr id="44" name="TextBox 43"/>
          <p:cNvSpPr txBox="1"/>
          <p:nvPr userDrawn="1"/>
        </p:nvSpPr>
        <p:spPr>
          <a:xfrm>
            <a:off x="4773748" y="2312153"/>
            <a:ext cx="2480434" cy="461665"/>
          </a:xfrm>
          <a:prstGeom prst="rect">
            <a:avLst/>
          </a:prstGeom>
          <a:noFill/>
        </p:spPr>
        <p:txBody>
          <a:bodyPr wrap="square" rtlCol="0">
            <a:spAutoFit/>
          </a:bodyPr>
          <a:lstStyle/>
          <a:p>
            <a:pPr algn="l"/>
            <a:r>
              <a:rPr lang="en-US" sz="2400" baseline="0" dirty="0">
                <a:latin typeface="+mn-lt"/>
              </a:rPr>
              <a:t>accent palette</a:t>
            </a:r>
            <a:endParaRPr lang="en-US" sz="2400" dirty="0">
              <a:latin typeface="+mn-lt"/>
            </a:endParaRPr>
          </a:p>
        </p:txBody>
      </p:sp>
      <p:sp>
        <p:nvSpPr>
          <p:cNvPr id="45" name="Rectangle 44"/>
          <p:cNvSpPr/>
          <p:nvPr userDrawn="1"/>
        </p:nvSpPr>
        <p:spPr>
          <a:xfrm>
            <a:off x="7911761" y="5629176"/>
            <a:ext cx="1050121" cy="347736"/>
          </a:xfrm>
          <a:prstGeom prst="rect">
            <a:avLst/>
          </a:prstGeom>
          <a:solidFill>
            <a:srgbClr val="629D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98-157-55</a:t>
            </a:r>
          </a:p>
        </p:txBody>
      </p:sp>
      <p:sp>
        <p:nvSpPr>
          <p:cNvPr id="46" name="Rectangle 45"/>
          <p:cNvSpPr/>
          <p:nvPr userDrawn="1"/>
        </p:nvSpPr>
        <p:spPr>
          <a:xfrm>
            <a:off x="9030771" y="5629175"/>
            <a:ext cx="1050121" cy="347736"/>
          </a:xfrm>
          <a:prstGeom prst="rect">
            <a:avLst/>
          </a:prstGeom>
          <a:solidFill>
            <a:srgbClr val="FFCF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255-207-1</a:t>
            </a:r>
          </a:p>
        </p:txBody>
      </p:sp>
      <p:sp>
        <p:nvSpPr>
          <p:cNvPr id="47" name="Rectangle 46"/>
          <p:cNvSpPr/>
          <p:nvPr userDrawn="1"/>
        </p:nvSpPr>
        <p:spPr>
          <a:xfrm>
            <a:off x="10149781" y="5629175"/>
            <a:ext cx="1050121" cy="34773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192-0-0</a:t>
            </a:r>
          </a:p>
        </p:txBody>
      </p:sp>
      <p:sp>
        <p:nvSpPr>
          <p:cNvPr id="49" name="TextBox 48"/>
          <p:cNvSpPr txBox="1"/>
          <p:nvPr userDrawn="1"/>
        </p:nvSpPr>
        <p:spPr>
          <a:xfrm>
            <a:off x="1817080" y="1370290"/>
            <a:ext cx="2516689" cy="830997"/>
          </a:xfrm>
          <a:prstGeom prst="rect">
            <a:avLst/>
          </a:prstGeom>
          <a:noFill/>
        </p:spPr>
        <p:txBody>
          <a:bodyPr wrap="square" rtlCol="0">
            <a:spAutoFit/>
          </a:bodyPr>
          <a:lstStyle/>
          <a:p>
            <a:pPr algn="l"/>
            <a:r>
              <a:rPr lang="en-US" sz="1200" baseline="0" dirty="0">
                <a:latin typeface="+mn-lt"/>
              </a:rPr>
              <a:t>Micron’s corporate color system retains a strong sense of the original blue color has defined us from the beginning. </a:t>
            </a:r>
            <a:endParaRPr lang="en-US" sz="1200" dirty="0">
              <a:latin typeface="+mn-lt"/>
            </a:endParaRPr>
          </a:p>
        </p:txBody>
      </p:sp>
      <p:sp>
        <p:nvSpPr>
          <p:cNvPr id="50" name="TextBox 49"/>
          <p:cNvSpPr txBox="1"/>
          <p:nvPr userDrawn="1"/>
        </p:nvSpPr>
        <p:spPr>
          <a:xfrm>
            <a:off x="1791374" y="3913787"/>
            <a:ext cx="2542395" cy="830997"/>
          </a:xfrm>
          <a:prstGeom prst="rect">
            <a:avLst/>
          </a:prstGeom>
          <a:noFill/>
        </p:spPr>
        <p:txBody>
          <a:bodyPr wrap="square" rtlCol="0">
            <a:spAutoFit/>
          </a:bodyPr>
          <a:lstStyle/>
          <a:p>
            <a:pPr algn="l"/>
            <a:r>
              <a:rPr lang="en-US" sz="1200" baseline="0" dirty="0">
                <a:latin typeface="+mn-lt"/>
              </a:rPr>
              <a:t>We offer gray and a gray palette as a secondary color, which can be used with our Micron blue and blue palette. </a:t>
            </a:r>
            <a:endParaRPr lang="en-US" sz="1200" dirty="0">
              <a:latin typeface="+mn-lt"/>
            </a:endParaRPr>
          </a:p>
        </p:txBody>
      </p:sp>
      <p:sp>
        <p:nvSpPr>
          <p:cNvPr id="52" name="TextBox 51"/>
          <p:cNvSpPr txBox="1"/>
          <p:nvPr userDrawn="1"/>
        </p:nvSpPr>
        <p:spPr>
          <a:xfrm>
            <a:off x="1817080" y="949290"/>
            <a:ext cx="2480434" cy="461665"/>
          </a:xfrm>
          <a:prstGeom prst="rect">
            <a:avLst/>
          </a:prstGeom>
          <a:noFill/>
        </p:spPr>
        <p:txBody>
          <a:bodyPr wrap="square" rtlCol="0">
            <a:spAutoFit/>
          </a:bodyPr>
          <a:lstStyle/>
          <a:p>
            <a:pPr algn="l"/>
            <a:r>
              <a:rPr lang="en-US" sz="2400" baseline="0" dirty="0">
                <a:latin typeface="+mn-lt"/>
              </a:rPr>
              <a:t>blue palette</a:t>
            </a:r>
            <a:endParaRPr lang="en-US" sz="2400" dirty="0">
              <a:latin typeface="+mn-lt"/>
            </a:endParaRPr>
          </a:p>
        </p:txBody>
      </p:sp>
      <p:sp>
        <p:nvSpPr>
          <p:cNvPr id="53" name="TextBox 52"/>
          <p:cNvSpPr txBox="1"/>
          <p:nvPr userDrawn="1"/>
        </p:nvSpPr>
        <p:spPr>
          <a:xfrm>
            <a:off x="1777615" y="3501432"/>
            <a:ext cx="2480434" cy="461665"/>
          </a:xfrm>
          <a:prstGeom prst="rect">
            <a:avLst/>
          </a:prstGeom>
          <a:noFill/>
        </p:spPr>
        <p:txBody>
          <a:bodyPr wrap="square" rtlCol="0">
            <a:spAutoFit/>
          </a:bodyPr>
          <a:lstStyle/>
          <a:p>
            <a:pPr algn="l"/>
            <a:r>
              <a:rPr lang="en-US" sz="2400" baseline="0" dirty="0">
                <a:latin typeface="+mn-lt"/>
              </a:rPr>
              <a:t>gray palette</a:t>
            </a:r>
            <a:endParaRPr lang="en-US" sz="2400" dirty="0">
              <a:latin typeface="+mn-lt"/>
            </a:endParaRPr>
          </a:p>
        </p:txBody>
      </p:sp>
      <p:sp>
        <p:nvSpPr>
          <p:cNvPr id="2" name="Rectangle 1"/>
          <p:cNvSpPr/>
          <p:nvPr userDrawn="1"/>
        </p:nvSpPr>
        <p:spPr>
          <a:xfrm>
            <a:off x="4773748" y="2734879"/>
            <a:ext cx="2480434" cy="646331"/>
          </a:xfrm>
          <a:prstGeom prst="rect">
            <a:avLst/>
          </a:prstGeom>
        </p:spPr>
        <p:txBody>
          <a:bodyPr wrap="square">
            <a:spAutoFit/>
          </a:bodyPr>
          <a:lstStyle/>
          <a:p>
            <a:r>
              <a:rPr lang="en-US" sz="1200" baseline="0" dirty="0">
                <a:latin typeface="+mn-lt"/>
              </a:rPr>
              <a:t>White can also be used to lighten and balance our blue, gray and accent colors.</a:t>
            </a:r>
            <a:endParaRPr lang="en-US" sz="1200" dirty="0"/>
          </a:p>
        </p:txBody>
      </p:sp>
      <p:sp>
        <p:nvSpPr>
          <p:cNvPr id="54" name="TextBox 53"/>
          <p:cNvSpPr txBox="1"/>
          <p:nvPr userDrawn="1"/>
        </p:nvSpPr>
        <p:spPr>
          <a:xfrm>
            <a:off x="7840386" y="4744784"/>
            <a:ext cx="2480434" cy="461665"/>
          </a:xfrm>
          <a:prstGeom prst="rect">
            <a:avLst/>
          </a:prstGeom>
          <a:noFill/>
        </p:spPr>
        <p:txBody>
          <a:bodyPr wrap="square" rtlCol="0">
            <a:spAutoFit/>
          </a:bodyPr>
          <a:lstStyle/>
          <a:p>
            <a:pPr algn="l"/>
            <a:r>
              <a:rPr lang="en-US" sz="2400" baseline="0" dirty="0">
                <a:latin typeface="+mn-lt"/>
              </a:rPr>
              <a:t>status palette</a:t>
            </a:r>
            <a:endParaRPr lang="en-US" sz="2400" dirty="0">
              <a:latin typeface="+mn-lt"/>
            </a:endParaRPr>
          </a:p>
        </p:txBody>
      </p:sp>
      <p:sp>
        <p:nvSpPr>
          <p:cNvPr id="55" name="Rectangle 54"/>
          <p:cNvSpPr/>
          <p:nvPr userDrawn="1"/>
        </p:nvSpPr>
        <p:spPr>
          <a:xfrm>
            <a:off x="7840386" y="5167510"/>
            <a:ext cx="2480434" cy="461665"/>
          </a:xfrm>
          <a:prstGeom prst="rect">
            <a:avLst/>
          </a:prstGeom>
        </p:spPr>
        <p:txBody>
          <a:bodyPr wrap="square">
            <a:spAutoFit/>
          </a:bodyPr>
          <a:lstStyle/>
          <a:p>
            <a:pPr algn="l"/>
            <a:r>
              <a:rPr lang="en-US" sz="1200" dirty="0">
                <a:latin typeface="Arial" panose="020B0604020202020204" pitchFamily="34" charset="0"/>
                <a:cs typeface="Arial" panose="020B0604020202020204" pitchFamily="34" charset="0"/>
              </a:rPr>
              <a:t>Colors to be used only as status indicators. </a:t>
            </a:r>
          </a:p>
        </p:txBody>
      </p:sp>
      <p:sp>
        <p:nvSpPr>
          <p:cNvPr id="56" name="Rectangle 55"/>
          <p:cNvSpPr/>
          <p:nvPr userDrawn="1"/>
        </p:nvSpPr>
        <p:spPr>
          <a:xfrm>
            <a:off x="7911761" y="2734878"/>
            <a:ext cx="2480434" cy="646331"/>
          </a:xfrm>
          <a:prstGeom prst="rect">
            <a:avLst/>
          </a:prstGeom>
        </p:spPr>
        <p:txBody>
          <a:bodyPr wrap="square">
            <a:spAutoFit/>
          </a:bodyPr>
          <a:lstStyle/>
          <a:p>
            <a:r>
              <a:rPr lang="en-US" sz="1200" baseline="0" dirty="0">
                <a:latin typeface="+mn-lt"/>
              </a:rPr>
              <a:t>For more information on how to change colors using RGB codes, visit the ppt training page.</a:t>
            </a:r>
            <a:endParaRPr lang="en-US" sz="1200" dirty="0"/>
          </a:p>
        </p:txBody>
      </p:sp>
      <p:sp>
        <p:nvSpPr>
          <p:cNvPr id="57" name="TextBox 56"/>
          <p:cNvSpPr txBox="1"/>
          <p:nvPr userDrawn="1"/>
        </p:nvSpPr>
        <p:spPr>
          <a:xfrm>
            <a:off x="7911761" y="2312153"/>
            <a:ext cx="2480434" cy="461665"/>
          </a:xfrm>
          <a:prstGeom prst="rect">
            <a:avLst/>
          </a:prstGeom>
          <a:noFill/>
        </p:spPr>
        <p:txBody>
          <a:bodyPr wrap="square" rtlCol="0">
            <a:spAutoFit/>
          </a:bodyPr>
          <a:lstStyle/>
          <a:p>
            <a:pPr algn="l"/>
            <a:r>
              <a:rPr lang="en-US" sz="2400" baseline="0" dirty="0">
                <a:latin typeface="+mn-lt"/>
              </a:rPr>
              <a:t>how to use</a:t>
            </a:r>
            <a:endParaRPr lang="en-US" sz="2400" dirty="0">
              <a:latin typeface="+mn-lt"/>
            </a:endParaRPr>
          </a:p>
        </p:txBody>
      </p:sp>
    </p:spTree>
    <p:extLst>
      <p:ext uri="{BB962C8B-B14F-4D97-AF65-F5344CB8AC3E}">
        <p14:creationId xmlns:p14="http://schemas.microsoft.com/office/powerpoint/2010/main" val="27561650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Crucial Title">
    <p:bg>
      <p:bgPr>
        <a:solidFill>
          <a:srgbClr val="58595B"/>
        </a:solidFill>
        <a:effectLst/>
      </p:bgPr>
    </p:bg>
    <p:spTree>
      <p:nvGrpSpPr>
        <p:cNvPr id="1" name=""/>
        <p:cNvGrpSpPr/>
        <p:nvPr/>
      </p:nvGrpSpPr>
      <p:grpSpPr>
        <a:xfrm>
          <a:off x="0" y="0"/>
          <a:ext cx="0" cy="0"/>
          <a:chOff x="0" y="0"/>
          <a:chExt cx="0" cy="0"/>
        </a:xfrm>
      </p:grpSpPr>
      <p:sp>
        <p:nvSpPr>
          <p:cNvPr id="9" name="TextBox 8"/>
          <p:cNvSpPr txBox="1"/>
          <p:nvPr userDrawn="1"/>
        </p:nvSpPr>
        <p:spPr>
          <a:xfrm>
            <a:off x="968329" y="5211156"/>
            <a:ext cx="5801926" cy="12003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kern="1200" dirty="0">
                <a:solidFill>
                  <a:schemeClr val="bg1"/>
                </a:solidFill>
                <a:latin typeface="Arial" panose="020B0604020202020204" pitchFamily="34" charset="0"/>
                <a:ea typeface="+mn-ea"/>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the Crucial logo, the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logo, the Crucial Memory Advisor,</a:t>
            </a:r>
            <a:r>
              <a:rPr lang="en-US" sz="900" kern="1200" baseline="0" dirty="0">
                <a:solidFill>
                  <a:schemeClr val="bg1"/>
                </a:solidFill>
                <a:latin typeface="Arial" panose="020B0604020202020204" pitchFamily="34" charset="0"/>
                <a:ea typeface="+mn-ea"/>
                <a:cs typeface="Arial" panose="020B0604020202020204" pitchFamily="34" charset="0"/>
              </a:rPr>
              <a:t> and </a:t>
            </a:r>
            <a:r>
              <a:rPr lang="en-US" sz="900" kern="1200" dirty="0">
                <a:solidFill>
                  <a:schemeClr val="bg1"/>
                </a:solidFill>
                <a:latin typeface="Arial" panose="020B0604020202020204" pitchFamily="34" charset="0"/>
                <a:ea typeface="+mn-ea"/>
                <a:cs typeface="Arial" panose="020B0604020202020204" pitchFamily="34" charset="0"/>
              </a:rPr>
              <a:t>The Memory and Storage Experts are trademarks of Micron Technology, Inc.  All other trademarks are the property of their respective owners. Micron Consumer Products Group, Inc. is a subsidiary of Micron Technology, Inc.</a:t>
            </a:r>
            <a:endPar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pic>
        <p:nvPicPr>
          <p:cNvPr id="10" name="Picture 9"/>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06422" y="4807494"/>
            <a:ext cx="3980982" cy="1990491"/>
          </a:xfrm>
          <a:prstGeom prst="rect">
            <a:avLst/>
          </a:prstGeom>
        </p:spPr>
      </p:pic>
      <p:sp>
        <p:nvSpPr>
          <p:cNvPr id="7"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8"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2"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Tree>
    <p:extLst>
      <p:ext uri="{BB962C8B-B14F-4D97-AF65-F5344CB8AC3E}">
        <p14:creationId xmlns:p14="http://schemas.microsoft.com/office/powerpoint/2010/main" val="58643019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rucial Title with Image">
    <p:bg>
      <p:bgPr>
        <a:solidFill>
          <a:srgbClr val="58595B"/>
        </a:solidFill>
        <a:effectLst/>
      </p:bgPr>
    </p:bg>
    <p:spTree>
      <p:nvGrpSpPr>
        <p:cNvPr id="1" name=""/>
        <p:cNvGrpSpPr/>
        <p:nvPr/>
      </p:nvGrpSpPr>
      <p:grpSpPr>
        <a:xfrm>
          <a:off x="0" y="0"/>
          <a:ext cx="0" cy="0"/>
          <a:chOff x="0" y="0"/>
          <a:chExt cx="0" cy="0"/>
        </a:xfrm>
      </p:grpSpPr>
      <p:sp>
        <p:nvSpPr>
          <p:cNvPr id="5" name="Picture Placeholder 4"/>
          <p:cNvSpPr>
            <a:spLocks noGrp="1"/>
          </p:cNvSpPr>
          <p:nvPr>
            <p:ph type="pic" sz="quarter" idx="11" hasCustomPrompt="1"/>
          </p:nvPr>
        </p:nvSpPr>
        <p:spPr>
          <a:xfrm>
            <a:off x="0" y="0"/>
            <a:ext cx="12192000" cy="3429000"/>
          </a:xfrm>
        </p:spPr>
        <p:txBody>
          <a:bodyPr/>
          <a:lstStyle>
            <a:lvl1pPr marL="0" indent="0">
              <a:buNone/>
              <a:defRPr>
                <a:solidFill>
                  <a:schemeClr val="bg1"/>
                </a:solidFill>
              </a:defRPr>
            </a:lvl1pPr>
          </a:lstStyle>
          <a:p>
            <a:r>
              <a:rPr lang="en-US" dirty="0"/>
              <a:t>Picture</a:t>
            </a:r>
          </a:p>
        </p:txBody>
      </p:sp>
      <p:sp>
        <p:nvSpPr>
          <p:cNvPr id="9" name="TextBox 8"/>
          <p:cNvSpPr txBox="1"/>
          <p:nvPr userDrawn="1"/>
        </p:nvSpPr>
        <p:spPr>
          <a:xfrm>
            <a:off x="968329" y="5211156"/>
            <a:ext cx="5801926" cy="12003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kern="1200" dirty="0">
                <a:solidFill>
                  <a:schemeClr val="bg1"/>
                </a:solidFill>
                <a:latin typeface="Arial" panose="020B0604020202020204" pitchFamily="34" charset="0"/>
                <a:ea typeface="+mn-ea"/>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the Crucial logo, the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logo, the Crucial Memory Advisor,</a:t>
            </a:r>
            <a:r>
              <a:rPr lang="en-US" sz="900" kern="1200" baseline="0" dirty="0">
                <a:solidFill>
                  <a:schemeClr val="bg1"/>
                </a:solidFill>
                <a:latin typeface="Arial" panose="020B0604020202020204" pitchFamily="34" charset="0"/>
                <a:ea typeface="+mn-ea"/>
                <a:cs typeface="Arial" panose="020B0604020202020204" pitchFamily="34" charset="0"/>
              </a:rPr>
              <a:t> and </a:t>
            </a:r>
            <a:r>
              <a:rPr lang="en-US" sz="900" kern="1200" dirty="0">
                <a:solidFill>
                  <a:schemeClr val="bg1"/>
                </a:solidFill>
                <a:latin typeface="Arial" panose="020B0604020202020204" pitchFamily="34" charset="0"/>
                <a:ea typeface="+mn-ea"/>
                <a:cs typeface="Arial" panose="020B0604020202020204" pitchFamily="34" charset="0"/>
              </a:rPr>
              <a:t>The Memory and Storage Experts are trademarks of Micron Technology, Inc.  All other trademarks are the property of their respective owners. Micron Consumer Products Group, Inc. is a subsidiary of Micron Technology, Inc.</a:t>
            </a:r>
            <a:endPar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pic>
        <p:nvPicPr>
          <p:cNvPr id="10" name="Picture 9"/>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06422" y="4807494"/>
            <a:ext cx="3980982" cy="1990491"/>
          </a:xfrm>
          <a:prstGeom prst="rect">
            <a:avLst/>
          </a:prstGeom>
        </p:spPr>
      </p:pic>
      <p:sp>
        <p:nvSpPr>
          <p:cNvPr id="8"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2"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3"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Tree>
    <p:extLst>
      <p:ext uri="{BB962C8B-B14F-4D97-AF65-F5344CB8AC3E}">
        <p14:creationId xmlns:p14="http://schemas.microsoft.com/office/powerpoint/2010/main" val="944959"/>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blank" preserve="1">
  <p:cSld name="Crucial Closing">
    <p:bg>
      <p:bgPr>
        <a:solidFill>
          <a:srgbClr val="58595B"/>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184215" y="1973108"/>
            <a:ext cx="5823570" cy="2911785"/>
          </a:xfrm>
          <a:prstGeom prst="rect">
            <a:avLst/>
          </a:prstGeom>
        </p:spPr>
      </p:pic>
    </p:spTree>
    <p:extLst>
      <p:ext uri="{BB962C8B-B14F-4D97-AF65-F5344CB8AC3E}">
        <p14:creationId xmlns:p14="http://schemas.microsoft.com/office/powerpoint/2010/main" val="2074639457"/>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Ballistix Title">
    <p:bg>
      <p:bgPr>
        <a:solidFill>
          <a:srgbClr val="58595B"/>
        </a:solid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31964" y="4883132"/>
            <a:ext cx="4110291" cy="2055146"/>
          </a:xfrm>
          <a:prstGeom prst="rect">
            <a:avLst/>
          </a:prstGeom>
        </p:spPr>
      </p:pic>
      <p:sp>
        <p:nvSpPr>
          <p:cNvPr id="8" name="TextBox 7"/>
          <p:cNvSpPr txBox="1"/>
          <p:nvPr userDrawn="1"/>
        </p:nvSpPr>
        <p:spPr>
          <a:xfrm>
            <a:off x="968329" y="5211156"/>
            <a:ext cx="5801926" cy="12003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kern="1200" dirty="0">
                <a:solidFill>
                  <a:schemeClr val="bg1"/>
                </a:solidFill>
                <a:latin typeface="Arial" panose="020B0604020202020204" pitchFamily="34" charset="0"/>
                <a:ea typeface="+mn-ea"/>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the Crucial logo, the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logo, the Crucial Memory Advisor,</a:t>
            </a:r>
            <a:r>
              <a:rPr lang="en-US" sz="900" kern="1200" baseline="0" dirty="0">
                <a:solidFill>
                  <a:schemeClr val="bg1"/>
                </a:solidFill>
                <a:latin typeface="Arial" panose="020B0604020202020204" pitchFamily="34" charset="0"/>
                <a:ea typeface="+mn-ea"/>
                <a:cs typeface="Arial" panose="020B0604020202020204" pitchFamily="34" charset="0"/>
              </a:rPr>
              <a:t> and </a:t>
            </a:r>
            <a:r>
              <a:rPr lang="en-US" sz="900" kern="1200" dirty="0">
                <a:solidFill>
                  <a:schemeClr val="bg1"/>
                </a:solidFill>
                <a:latin typeface="Arial" panose="020B0604020202020204" pitchFamily="34" charset="0"/>
                <a:ea typeface="+mn-ea"/>
                <a:cs typeface="Arial" panose="020B0604020202020204" pitchFamily="34" charset="0"/>
              </a:rPr>
              <a:t>The Memory and Storage Experts are trademarks of Micron Technology, Inc.  All other trademarks are the property of their respective owners. Micron Consumer Products Group, Inc. is a subsidiary of Micron Technology, Inc.</a:t>
            </a:r>
            <a:endPar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
        <p:nvSpPr>
          <p:cNvPr id="9"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0"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2"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Tree>
    <p:extLst>
      <p:ext uri="{BB962C8B-B14F-4D97-AF65-F5344CB8AC3E}">
        <p14:creationId xmlns:p14="http://schemas.microsoft.com/office/powerpoint/2010/main" val="292705164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Ballistix Title with Image">
    <p:bg>
      <p:bgPr>
        <a:solidFill>
          <a:srgbClr val="58595B"/>
        </a:solidFill>
        <a:effectLst/>
      </p:bgPr>
    </p:bg>
    <p:spTree>
      <p:nvGrpSpPr>
        <p:cNvPr id="1" name=""/>
        <p:cNvGrpSpPr/>
        <p:nvPr/>
      </p:nvGrpSpPr>
      <p:grpSpPr>
        <a:xfrm>
          <a:off x="0" y="0"/>
          <a:ext cx="0" cy="0"/>
          <a:chOff x="0" y="0"/>
          <a:chExt cx="0" cy="0"/>
        </a:xfrm>
      </p:grpSpPr>
      <p:sp>
        <p:nvSpPr>
          <p:cNvPr id="5" name="Picture Placeholder 4"/>
          <p:cNvSpPr>
            <a:spLocks noGrp="1"/>
          </p:cNvSpPr>
          <p:nvPr>
            <p:ph type="pic" sz="quarter" idx="11" hasCustomPrompt="1"/>
          </p:nvPr>
        </p:nvSpPr>
        <p:spPr>
          <a:xfrm>
            <a:off x="0" y="0"/>
            <a:ext cx="12192000" cy="3429000"/>
          </a:xfrm>
        </p:spPr>
        <p:txBody>
          <a:bodyPr/>
          <a:lstStyle>
            <a:lvl1pPr marL="0" indent="0">
              <a:buNone/>
              <a:defRPr>
                <a:solidFill>
                  <a:schemeClr val="bg1"/>
                </a:solidFill>
              </a:defRPr>
            </a:lvl1pPr>
          </a:lstStyle>
          <a:p>
            <a:r>
              <a:rPr lang="en-US" dirty="0"/>
              <a:t>Picture</a:t>
            </a:r>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31964" y="4883132"/>
            <a:ext cx="4110291" cy="2055146"/>
          </a:xfrm>
          <a:prstGeom prst="rect">
            <a:avLst/>
          </a:prstGeom>
        </p:spPr>
      </p:pic>
      <p:sp>
        <p:nvSpPr>
          <p:cNvPr id="12" name="TextBox 11"/>
          <p:cNvSpPr txBox="1"/>
          <p:nvPr userDrawn="1"/>
        </p:nvSpPr>
        <p:spPr>
          <a:xfrm>
            <a:off x="968329" y="5211156"/>
            <a:ext cx="5801926" cy="12003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kern="1200" dirty="0">
                <a:solidFill>
                  <a:schemeClr val="bg1"/>
                </a:solidFill>
                <a:latin typeface="Arial" panose="020B0604020202020204" pitchFamily="34" charset="0"/>
                <a:ea typeface="+mn-ea"/>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the Crucial logo, the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logo, the Crucial Memory Advisor,</a:t>
            </a:r>
            <a:r>
              <a:rPr lang="en-US" sz="900" kern="1200" baseline="0" dirty="0">
                <a:solidFill>
                  <a:schemeClr val="bg1"/>
                </a:solidFill>
                <a:latin typeface="Arial" panose="020B0604020202020204" pitchFamily="34" charset="0"/>
                <a:ea typeface="+mn-ea"/>
                <a:cs typeface="Arial" panose="020B0604020202020204" pitchFamily="34" charset="0"/>
              </a:rPr>
              <a:t> and </a:t>
            </a:r>
            <a:r>
              <a:rPr lang="en-US" sz="900" kern="1200" dirty="0">
                <a:solidFill>
                  <a:schemeClr val="bg1"/>
                </a:solidFill>
                <a:latin typeface="Arial" panose="020B0604020202020204" pitchFamily="34" charset="0"/>
                <a:ea typeface="+mn-ea"/>
                <a:cs typeface="Arial" panose="020B0604020202020204" pitchFamily="34" charset="0"/>
              </a:rPr>
              <a:t>The Memory and Storage Experts are trademarks of Micron Technology, Inc.  All other trademarks are the property of their respective owners. Micron Consumer Products Group, Inc. is a subsidiary of Micron Technology, Inc.</a:t>
            </a:r>
            <a:endPar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
        <p:nvSpPr>
          <p:cNvPr id="9"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0"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3"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Tree>
    <p:extLst>
      <p:ext uri="{BB962C8B-B14F-4D97-AF65-F5344CB8AC3E}">
        <p14:creationId xmlns:p14="http://schemas.microsoft.com/office/powerpoint/2010/main" val="827877704"/>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B80A1F0D-9D48-4EDD-93BE-F8C473D06BE9}" type="datetime4">
              <a:rPr lang="en-US" smtClean="0"/>
              <a:t>January 10, 2018</a:t>
            </a:fld>
            <a:endParaRPr lang="en-US"/>
          </a:p>
        </p:txBody>
      </p:sp>
      <p:sp>
        <p:nvSpPr>
          <p:cNvPr id="5" name="Footer Placeholder 4"/>
          <p:cNvSpPr>
            <a:spLocks noGrp="1"/>
          </p:cNvSpPr>
          <p:nvPr>
            <p:ph type="ftr" sz="quarter" idx="11"/>
          </p:nvPr>
        </p:nvSpPr>
        <p:spPr/>
        <p:txBody>
          <a:bodyPr/>
          <a:lstStyle/>
          <a:p>
            <a:r>
              <a:rPr lang="en-US"/>
              <a:t>Micron Confidential</a:t>
            </a:r>
          </a:p>
        </p:txBody>
      </p:sp>
      <p:sp>
        <p:nvSpPr>
          <p:cNvPr id="6" name="Slide Number Placeholder 5"/>
          <p:cNvSpPr>
            <a:spLocks noGrp="1"/>
          </p:cNvSpPr>
          <p:nvPr>
            <p:ph type="sldNum" sz="quarter" idx="12"/>
          </p:nvPr>
        </p:nvSpPr>
        <p:spPr/>
        <p:txBody>
          <a:bodyPr/>
          <a:lstStyle/>
          <a:p>
            <a:fld id="{B7E7695C-FCF1-4AA0-9B93-7941FED13DC4}" type="slidenum">
              <a:rPr lang="en-US" smtClean="0"/>
              <a:t>‹#›</a:t>
            </a:fld>
            <a:endParaRPr lang="en-US"/>
          </a:p>
        </p:txBody>
      </p:sp>
      <p:sp>
        <p:nvSpPr>
          <p:cNvPr id="8" name="Content Placeholder 2"/>
          <p:cNvSpPr>
            <a:spLocks noGrp="1"/>
          </p:cNvSpPr>
          <p:nvPr>
            <p:ph sz="half" idx="1"/>
          </p:nvPr>
        </p:nvSpPr>
        <p:spPr>
          <a:xfrm>
            <a:off x="838200" y="1447800"/>
            <a:ext cx="1051560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0477610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blank" preserve="1">
  <p:cSld name="Ballistix Closing">
    <p:bg>
      <p:bgPr>
        <a:solidFill>
          <a:srgbClr val="58595B"/>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748648" y="1755324"/>
            <a:ext cx="6694704" cy="3347353"/>
          </a:xfrm>
          <a:prstGeom prst="rect">
            <a:avLst/>
          </a:prstGeom>
        </p:spPr>
      </p:pic>
    </p:spTree>
    <p:extLst>
      <p:ext uri="{BB962C8B-B14F-4D97-AF65-F5344CB8AC3E}">
        <p14:creationId xmlns:p14="http://schemas.microsoft.com/office/powerpoint/2010/main" val="3377097482"/>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with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3817BACB-9387-4885-8B66-8D912C18727B}" type="datetime4">
              <a:rPr lang="en-US" smtClean="0"/>
              <a:t>January 10, 2018</a:t>
            </a:fld>
            <a:endParaRPr lang="en-US"/>
          </a:p>
        </p:txBody>
      </p:sp>
      <p:sp>
        <p:nvSpPr>
          <p:cNvPr id="5" name="Footer Placeholder 4"/>
          <p:cNvSpPr>
            <a:spLocks noGrp="1"/>
          </p:cNvSpPr>
          <p:nvPr>
            <p:ph type="ftr" sz="quarter" idx="11"/>
          </p:nvPr>
        </p:nvSpPr>
        <p:spPr/>
        <p:txBody>
          <a:bodyPr/>
          <a:lstStyle/>
          <a:p>
            <a:r>
              <a:rPr lang="en-US"/>
              <a:t>Micron Confidential</a:t>
            </a:r>
          </a:p>
        </p:txBody>
      </p:sp>
      <p:sp>
        <p:nvSpPr>
          <p:cNvPr id="6" name="Slide Number Placeholder 5"/>
          <p:cNvSpPr>
            <a:spLocks noGrp="1"/>
          </p:cNvSpPr>
          <p:nvPr>
            <p:ph type="sldNum" sz="quarter" idx="12"/>
          </p:nvPr>
        </p:nvSpPr>
        <p:spPr/>
        <p:txBody>
          <a:bodyPr/>
          <a:lstStyle/>
          <a:p>
            <a:fld id="{B7E7695C-FCF1-4AA0-9B93-7941FED13DC4}" type="slidenum">
              <a:rPr lang="en-US" smtClean="0"/>
              <a:t>‹#›</a:t>
            </a:fld>
            <a:endParaRPr lang="en-US"/>
          </a:p>
        </p:txBody>
      </p:sp>
      <p:sp>
        <p:nvSpPr>
          <p:cNvPr id="7" name="Text Placeholder 8"/>
          <p:cNvSpPr>
            <a:spLocks noGrp="1"/>
          </p:cNvSpPr>
          <p:nvPr>
            <p:ph type="body" sz="quarter" idx="13"/>
          </p:nvPr>
        </p:nvSpPr>
        <p:spPr>
          <a:xfrm>
            <a:off x="838200" y="850504"/>
            <a:ext cx="10515600" cy="361950"/>
          </a:xfrm>
          <a:noFill/>
        </p:spPr>
        <p:txBody>
          <a:bodyPr anchor="ctr">
            <a:noAutofit/>
          </a:bodyPr>
          <a:lstStyle>
            <a:lvl1pPr marL="0" indent="0" algn="l">
              <a:buNone/>
              <a:defRPr sz="2000">
                <a:solidFill>
                  <a:srgbClr val="58595B"/>
                </a:solidFill>
              </a:defRPr>
            </a:lvl1pPr>
          </a:lstStyle>
          <a:p>
            <a:pPr lvl="0"/>
            <a:r>
              <a:rPr lang="en-US"/>
              <a:t>Edit Master text styles</a:t>
            </a:r>
          </a:p>
        </p:txBody>
      </p:sp>
      <p:sp>
        <p:nvSpPr>
          <p:cNvPr id="9" name="Content Placeholder 2"/>
          <p:cNvSpPr>
            <a:spLocks noGrp="1"/>
          </p:cNvSpPr>
          <p:nvPr>
            <p:ph sz="half" idx="1"/>
          </p:nvPr>
        </p:nvSpPr>
        <p:spPr>
          <a:xfrm>
            <a:off x="838200" y="1628775"/>
            <a:ext cx="10515600" cy="45481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05600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Transition Blu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Autofit/>
          </a:bodyPr>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1850" y="4503202"/>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04410" y="6470556"/>
            <a:ext cx="914400" cy="248898"/>
          </a:xfrm>
          <a:prstGeom prst="rect">
            <a:avLst/>
          </a:prstGeom>
        </p:spPr>
      </p:pic>
      <p:sp>
        <p:nvSpPr>
          <p:cNvPr id="4" name="Date Placeholder 3"/>
          <p:cNvSpPr>
            <a:spLocks noGrp="1"/>
          </p:cNvSpPr>
          <p:nvPr>
            <p:ph type="dt" sz="half" idx="10"/>
          </p:nvPr>
        </p:nvSpPr>
        <p:spPr/>
        <p:txBody>
          <a:bodyPr/>
          <a:lstStyle>
            <a:lvl1pPr>
              <a:defRPr>
                <a:solidFill>
                  <a:schemeClr val="bg1"/>
                </a:solidFill>
              </a:defRPr>
            </a:lvl1pPr>
          </a:lstStyle>
          <a:p>
            <a:fld id="{FBD81F6B-C008-4C66-BD61-4BBE687FC954}" type="datetime4">
              <a:rPr lang="en-US" smtClean="0"/>
              <a:pPr/>
              <a:t>January 10, 2018</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r>
              <a:rPr lang="en-US"/>
              <a:t>Micron Confidential</a:t>
            </a:r>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540513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ransition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Autofit/>
          </a:bodyPr>
          <a:lstStyle>
            <a:lvl1pPr>
              <a:defRPr sz="6000">
                <a:solidFill>
                  <a:srgbClr val="0077C8"/>
                </a:solidFill>
              </a:defRPr>
            </a:lvl1pPr>
          </a:lstStyle>
          <a:p>
            <a:r>
              <a:rPr lang="en-US"/>
              <a:t>Click to edit Master title style</a:t>
            </a:r>
            <a:endParaRPr lang="en-US" dirty="0"/>
          </a:p>
        </p:txBody>
      </p:sp>
      <p:sp>
        <p:nvSpPr>
          <p:cNvPr id="4" name="Text Placeholder 2"/>
          <p:cNvSpPr>
            <a:spLocks noGrp="1"/>
          </p:cNvSpPr>
          <p:nvPr>
            <p:ph type="body" idx="1"/>
          </p:nvPr>
        </p:nvSpPr>
        <p:spPr>
          <a:xfrm>
            <a:off x="831850" y="4503202"/>
            <a:ext cx="10515600" cy="1500187"/>
          </a:xfrm>
        </p:spPr>
        <p:txBody>
          <a:bodyPr/>
          <a:lstStyle>
            <a:lvl1pPr marL="0" indent="0">
              <a:buNone/>
              <a:defRPr sz="2400">
                <a:solidFill>
                  <a:srgbClr val="58595B"/>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3" name="Date Placeholder 2"/>
          <p:cNvSpPr>
            <a:spLocks noGrp="1"/>
          </p:cNvSpPr>
          <p:nvPr>
            <p:ph type="dt" sz="half" idx="10"/>
          </p:nvPr>
        </p:nvSpPr>
        <p:spPr/>
        <p:txBody>
          <a:bodyPr/>
          <a:lstStyle/>
          <a:p>
            <a:fld id="{FBD81F6B-C008-4C66-BD61-4BBE687FC954}" type="datetime4">
              <a:rPr lang="en-US" smtClean="0"/>
              <a:t>January 10, 2018</a:t>
            </a:fld>
            <a:endParaRPr lang="en-US" dirty="0"/>
          </a:p>
        </p:txBody>
      </p:sp>
      <p:sp>
        <p:nvSpPr>
          <p:cNvPr id="5" name="Footer Placeholder 4"/>
          <p:cNvSpPr>
            <a:spLocks noGrp="1"/>
          </p:cNvSpPr>
          <p:nvPr>
            <p:ph type="ftr" sz="quarter" idx="11"/>
          </p:nvPr>
        </p:nvSpPr>
        <p:spPr/>
        <p:txBody>
          <a:bodyPr/>
          <a:lstStyle/>
          <a:p>
            <a:r>
              <a:rPr lang="en-US"/>
              <a:t>Micron Confidential</a:t>
            </a:r>
            <a:endParaRPr lang="en-US" dirty="0"/>
          </a:p>
        </p:txBody>
      </p:sp>
      <p:sp>
        <p:nvSpPr>
          <p:cNvPr id="6" name="Slide Number Placeholder 5"/>
          <p:cNvSpPr>
            <a:spLocks noGrp="1"/>
          </p:cNvSpPr>
          <p:nvPr>
            <p:ph type="sldNum" sz="quarter" idx="12"/>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40329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2 Vertical Image with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362701" y="276224"/>
            <a:ext cx="5553074" cy="3071813"/>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5" name="Picture Placeholder 4"/>
          <p:cNvSpPr>
            <a:spLocks noGrp="1"/>
          </p:cNvSpPr>
          <p:nvPr>
            <p:ph type="pic" sz="quarter" idx="10" hasCustomPrompt="1"/>
          </p:nvPr>
        </p:nvSpPr>
        <p:spPr>
          <a:xfrm>
            <a:off x="-1" y="0"/>
            <a:ext cx="6096001" cy="6858000"/>
          </a:xfrm>
        </p:spPr>
        <p:txBody>
          <a:bodyPr/>
          <a:lstStyle>
            <a:lvl1pPr marL="0" indent="0">
              <a:buNone/>
              <a:defRPr>
                <a:solidFill>
                  <a:schemeClr val="bg1"/>
                </a:solidFill>
              </a:defRPr>
            </a:lvl1pPr>
          </a:lstStyle>
          <a:p>
            <a:r>
              <a:rPr lang="en-US" dirty="0"/>
              <a:t>Image</a:t>
            </a:r>
          </a:p>
        </p:txBody>
      </p:sp>
      <p:sp>
        <p:nvSpPr>
          <p:cNvPr id="8" name="Text Placeholder 4"/>
          <p:cNvSpPr>
            <a:spLocks noGrp="1"/>
          </p:cNvSpPr>
          <p:nvPr>
            <p:ph type="body" sz="quarter" idx="11"/>
          </p:nvPr>
        </p:nvSpPr>
        <p:spPr>
          <a:xfrm>
            <a:off x="6362701" y="3429000"/>
            <a:ext cx="5553073" cy="2940269"/>
          </a:xfrm>
        </p:spPr>
        <p:txBody>
          <a:bodyP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Date Placeholder 2"/>
          <p:cNvSpPr>
            <a:spLocks noGrp="1"/>
          </p:cNvSpPr>
          <p:nvPr>
            <p:ph type="dt" sz="half" idx="12"/>
          </p:nvPr>
        </p:nvSpPr>
        <p:spPr>
          <a:xfrm>
            <a:off x="6363543" y="6412007"/>
            <a:ext cx="1710155" cy="365125"/>
          </a:xfrm>
        </p:spPr>
        <p:txBody>
          <a:bodyPr/>
          <a:lstStyle>
            <a:lvl1pPr algn="l">
              <a:defRPr/>
            </a:lvl1pPr>
          </a:lstStyle>
          <a:p>
            <a:fld id="{FF8E76A1-C759-4A05-82F0-D02F4D24734F}" type="datetime4">
              <a:rPr lang="en-US" smtClean="0"/>
              <a:t>January 10, 2018</a:t>
            </a:fld>
            <a:endParaRPr lang="en-US" dirty="0"/>
          </a:p>
        </p:txBody>
      </p:sp>
      <p:sp>
        <p:nvSpPr>
          <p:cNvPr id="4" name="Footer Placeholder 3"/>
          <p:cNvSpPr>
            <a:spLocks noGrp="1"/>
          </p:cNvSpPr>
          <p:nvPr>
            <p:ph type="ftr" sz="quarter" idx="13"/>
          </p:nvPr>
        </p:nvSpPr>
        <p:spPr/>
        <p:txBody>
          <a:bodyPr/>
          <a:lstStyle/>
          <a:p>
            <a:r>
              <a:rPr lang="en-US"/>
              <a:t>Micron Confidential</a:t>
            </a:r>
            <a:endParaRPr lang="en-US" dirty="0"/>
          </a:p>
        </p:txBody>
      </p:sp>
      <p:sp>
        <p:nvSpPr>
          <p:cNvPr id="6" name="Slide Number Placeholder 5"/>
          <p:cNvSpPr>
            <a:spLocks noGrp="1"/>
          </p:cNvSpPr>
          <p:nvPr>
            <p:ph type="sldNum" sz="quarter" idx="14"/>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314106021"/>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3 Image with White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435365" y="378371"/>
            <a:ext cx="7480409" cy="2694901"/>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4435365" y="3142593"/>
            <a:ext cx="7480409" cy="3258206"/>
          </a:xfrm>
        </p:spPr>
        <p:txBody>
          <a:bodyPr anchor="t"/>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4"/>
          <p:cNvSpPr>
            <a:spLocks noGrp="1"/>
          </p:cNvSpPr>
          <p:nvPr>
            <p:ph type="pic" sz="quarter" idx="10" hasCustomPrompt="1"/>
          </p:nvPr>
        </p:nvSpPr>
        <p:spPr>
          <a:xfrm>
            <a:off x="0" y="0"/>
            <a:ext cx="4145280" cy="6858000"/>
          </a:xfrm>
        </p:spPr>
        <p:txBody>
          <a:bodyPr/>
          <a:lstStyle>
            <a:lvl1pPr marL="0" indent="0">
              <a:buNone/>
              <a:defRPr>
                <a:solidFill>
                  <a:schemeClr val="bg1"/>
                </a:solidFill>
              </a:defRPr>
            </a:lvl1pPr>
          </a:lstStyle>
          <a:p>
            <a:r>
              <a:rPr lang="en-US" dirty="0"/>
              <a:t>Image</a:t>
            </a:r>
          </a:p>
        </p:txBody>
      </p:sp>
      <p:sp>
        <p:nvSpPr>
          <p:cNvPr id="4" name="Date Placeholder 3"/>
          <p:cNvSpPr>
            <a:spLocks noGrp="1"/>
          </p:cNvSpPr>
          <p:nvPr>
            <p:ph type="dt" sz="half" idx="13"/>
          </p:nvPr>
        </p:nvSpPr>
        <p:spPr>
          <a:xfrm>
            <a:off x="4427734" y="6412007"/>
            <a:ext cx="1710155" cy="365125"/>
          </a:xfrm>
        </p:spPr>
        <p:txBody>
          <a:bodyPr/>
          <a:lstStyle>
            <a:lvl1pPr algn="l">
              <a:defRPr/>
            </a:lvl1pPr>
          </a:lstStyle>
          <a:p>
            <a:fld id="{00222DAE-BC52-44EA-BB87-16305683862E}" type="datetime4">
              <a:rPr lang="en-US" smtClean="0"/>
              <a:t>January 10, 2018</a:t>
            </a:fld>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9" name="Slide Number Placeholder 8"/>
          <p:cNvSpPr>
            <a:spLocks noGrp="1"/>
          </p:cNvSpPr>
          <p:nvPr>
            <p:ph type="sldNum" sz="quarter" idx="15"/>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3388554700"/>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2 Vertical Gray with Content">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6096000" y="0"/>
            <a:ext cx="6096000" cy="6858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310551" y="362309"/>
            <a:ext cx="5601239" cy="6038491"/>
          </a:xfrm>
        </p:spPr>
        <p:txBody>
          <a:bodyPr anchor="ctr">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6363543" y="362310"/>
            <a:ext cx="5552231" cy="6038490"/>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8" name="Slide Number Placeholder 7"/>
          <p:cNvSpPr>
            <a:spLocks noGrp="1"/>
          </p:cNvSpPr>
          <p:nvPr>
            <p:ph type="sldNum" sz="quarter" idx="15"/>
          </p:nvPr>
        </p:nvSpPr>
        <p:spPr/>
        <p:txBody>
          <a:bodyPr/>
          <a:lstStyle/>
          <a:p>
            <a:fld id="{B7E7695C-FCF1-4AA0-9B93-7941FED13DC4}" type="slidenum">
              <a:rPr lang="en-US" smtClean="0"/>
              <a:pPr/>
              <a:t>‹#›</a:t>
            </a:fld>
            <a:endParaRPr lang="en-US" dirty="0"/>
          </a:p>
        </p:txBody>
      </p:sp>
      <p:sp>
        <p:nvSpPr>
          <p:cNvPr id="10" name="Date Placeholder 2"/>
          <p:cNvSpPr>
            <a:spLocks noGrp="1"/>
          </p:cNvSpPr>
          <p:nvPr>
            <p:ph type="dt" sz="half" idx="16"/>
          </p:nvPr>
        </p:nvSpPr>
        <p:spPr>
          <a:xfrm>
            <a:off x="6363543" y="6412007"/>
            <a:ext cx="1710155" cy="365125"/>
          </a:xfrm>
        </p:spPr>
        <p:txBody>
          <a:bodyPr/>
          <a:lstStyle>
            <a:lvl1pPr algn="l">
              <a:defRPr/>
            </a:lvl1pPr>
          </a:lstStyle>
          <a:p>
            <a:fld id="{C2D750BE-7BF8-418F-A307-BC5A93F9A190}" type="datetime4">
              <a:rPr lang="en-US" smtClean="0"/>
              <a:t>January 10, 2018</a:t>
            </a:fld>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04472" y="6470076"/>
            <a:ext cx="914400" cy="248898"/>
          </a:xfrm>
          <a:prstGeom prst="rect">
            <a:avLst/>
          </a:prstGeom>
        </p:spPr>
      </p:pic>
    </p:spTree>
    <p:extLst>
      <p:ext uri="{BB962C8B-B14F-4D97-AF65-F5344CB8AC3E}">
        <p14:creationId xmlns:p14="http://schemas.microsoft.com/office/powerpoint/2010/main" val="3221985201"/>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1.pn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7.xml"/><Relationship Id="rId7" Type="http://schemas.openxmlformats.org/officeDocument/2006/relationships/theme" Target="../theme/theme2.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5" Type="http://schemas.openxmlformats.org/officeDocument/2006/relationships/slideLayout" Target="../slideLayouts/slideLayout29.xml"/><Relationship Id="rId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628788"/>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244858" y="6412007"/>
            <a:ext cx="1710155" cy="365125"/>
          </a:xfrm>
          <a:prstGeom prst="rect">
            <a:avLst/>
          </a:prstGeom>
        </p:spPr>
        <p:txBody>
          <a:bodyPr vert="horz" lIns="91440" tIns="45720" rIns="91440" bIns="45720" rtlCol="0" anchor="ctr"/>
          <a:lstStyle>
            <a:lvl1pPr algn="ctr">
              <a:defRPr sz="900">
                <a:solidFill>
                  <a:srgbClr val="58595B"/>
                </a:solidFill>
                <a:latin typeface="Arial" panose="020B0604020202020204" pitchFamily="34" charset="0"/>
                <a:cs typeface="Arial" panose="020B0604020202020204" pitchFamily="34" charset="0"/>
              </a:defRPr>
            </a:lvl1pPr>
          </a:lstStyle>
          <a:p>
            <a:fld id="{FBD81F6B-C008-4C66-BD61-4BBE687FC954}" type="datetime4">
              <a:rPr lang="en-US" smtClean="0"/>
              <a:t>January 10, 2018</a:t>
            </a:fld>
            <a:endParaRPr lang="en-US" dirty="0"/>
          </a:p>
        </p:txBody>
      </p:sp>
      <p:sp>
        <p:nvSpPr>
          <p:cNvPr id="5" name="Footer Placeholder 4"/>
          <p:cNvSpPr>
            <a:spLocks noGrp="1"/>
          </p:cNvSpPr>
          <p:nvPr>
            <p:ph type="ftr" sz="quarter" idx="3"/>
          </p:nvPr>
        </p:nvSpPr>
        <p:spPr>
          <a:xfrm>
            <a:off x="838199" y="6412006"/>
            <a:ext cx="1387415" cy="365125"/>
          </a:xfrm>
          <a:prstGeom prst="rect">
            <a:avLst/>
          </a:prstGeom>
        </p:spPr>
        <p:txBody>
          <a:bodyPr vert="horz" lIns="91440" tIns="45720" rIns="91440" bIns="45720" rtlCol="0" anchor="ctr"/>
          <a:lstStyle>
            <a:lvl1pPr algn="l">
              <a:defRPr sz="900">
                <a:solidFill>
                  <a:srgbClr val="58595B"/>
                </a:solidFill>
                <a:latin typeface="Arial" panose="020B0604020202020204" pitchFamily="34" charset="0"/>
                <a:cs typeface="Arial" panose="020B0604020202020204" pitchFamily="34" charset="0"/>
              </a:defRPr>
            </a:lvl1pPr>
          </a:lstStyle>
          <a:p>
            <a:r>
              <a:rPr lang="en-US" dirty="0"/>
              <a:t>Micron Confidential</a:t>
            </a:r>
          </a:p>
        </p:txBody>
      </p:sp>
      <p:sp>
        <p:nvSpPr>
          <p:cNvPr id="6" name="Slide Number Placeholder 5"/>
          <p:cNvSpPr>
            <a:spLocks noGrp="1"/>
          </p:cNvSpPr>
          <p:nvPr>
            <p:ph type="sldNum" sz="quarter" idx="4"/>
          </p:nvPr>
        </p:nvSpPr>
        <p:spPr>
          <a:xfrm>
            <a:off x="1" y="6412007"/>
            <a:ext cx="838198" cy="365125"/>
          </a:xfrm>
          <a:prstGeom prst="rect">
            <a:avLst/>
          </a:prstGeom>
        </p:spPr>
        <p:txBody>
          <a:bodyPr vert="horz" lIns="91440" tIns="45720" rIns="91440" bIns="45720" rtlCol="0" anchor="ctr"/>
          <a:lstStyle>
            <a:lvl1pPr algn="ctr">
              <a:defRPr sz="1100" b="1">
                <a:solidFill>
                  <a:srgbClr val="58595B"/>
                </a:solidFill>
                <a:latin typeface="Arial" panose="020B0604020202020204" pitchFamily="34" charset="0"/>
                <a:cs typeface="Arial" panose="020B0604020202020204" pitchFamily="34" charset="0"/>
              </a:defRPr>
            </a:lvl1pPr>
          </a:lstStyle>
          <a:p>
            <a:fld id="{B7E7695C-FCF1-4AA0-9B93-7941FED13DC4}" type="slidenum">
              <a:rPr lang="en-US" smtClean="0"/>
              <a:pPr/>
              <a:t>‹#›</a:t>
            </a:fld>
            <a:endParaRPr lang="en-US" dirty="0"/>
          </a:p>
        </p:txBody>
      </p:sp>
      <p:pic>
        <p:nvPicPr>
          <p:cNvPr id="8" name="Picture 7"/>
          <p:cNvPicPr>
            <a:picLocks noChangeAspect="1"/>
          </p:cNvPicPr>
          <p:nvPr userDrawn="1"/>
        </p:nvPicPr>
        <p:blipFill>
          <a:blip r:embed="rId26">
            <a:extLst>
              <a:ext uri="{28A0092B-C50C-407E-A947-70E740481C1C}">
                <a14:useLocalDpi xmlns:a14="http://schemas.microsoft.com/office/drawing/2010/main" val="0"/>
              </a:ext>
            </a:extLst>
          </a:blip>
          <a:stretch>
            <a:fillRect/>
          </a:stretch>
        </p:blipFill>
        <p:spPr>
          <a:xfrm>
            <a:off x="10904472" y="6470076"/>
            <a:ext cx="914400" cy="248898"/>
          </a:xfrm>
          <a:prstGeom prst="rect">
            <a:avLst/>
          </a:prstGeom>
        </p:spPr>
      </p:pic>
    </p:spTree>
    <p:extLst>
      <p:ext uri="{BB962C8B-B14F-4D97-AF65-F5344CB8AC3E}">
        <p14:creationId xmlns:p14="http://schemas.microsoft.com/office/powerpoint/2010/main" val="260006165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73" r:id="rId4"/>
    <p:sldLayoutId id="2147483651" r:id="rId5"/>
    <p:sldLayoutId id="2147483661" r:id="rId6"/>
    <p:sldLayoutId id="2147483662" r:id="rId7"/>
    <p:sldLayoutId id="2147483701" r:id="rId8"/>
    <p:sldLayoutId id="2147483691" r:id="rId9"/>
    <p:sldLayoutId id="2147483697" r:id="rId10"/>
    <p:sldLayoutId id="2147483698" r:id="rId11"/>
    <p:sldLayoutId id="2147483692" r:id="rId12"/>
    <p:sldLayoutId id="2147483693" r:id="rId13"/>
    <p:sldLayoutId id="2147483695" r:id="rId14"/>
    <p:sldLayoutId id="2147483696" r:id="rId15"/>
    <p:sldLayoutId id="2147483672" r:id="rId16"/>
    <p:sldLayoutId id="2147483652" r:id="rId17"/>
    <p:sldLayoutId id="2147483668" r:id="rId18"/>
    <p:sldLayoutId id="2147483671" r:id="rId19"/>
    <p:sldLayoutId id="2147483654" r:id="rId20"/>
    <p:sldLayoutId id="2147483675" r:id="rId21"/>
    <p:sldLayoutId id="2147483655" r:id="rId22"/>
    <p:sldLayoutId id="2147483674" r:id="rId23"/>
    <p:sldLayoutId id="2147483700" r:id="rId24"/>
  </p:sldLayoutIdLst>
  <p:hf hdr="0" dt="0"/>
  <p:txStyles>
    <p:titleStyle>
      <a:lvl1pPr algn="l" defTabSz="914400" rtl="0" eaLnBrk="1" latinLnBrk="0" hangingPunct="1">
        <a:lnSpc>
          <a:spcPct val="90000"/>
        </a:lnSpc>
        <a:spcBef>
          <a:spcPct val="0"/>
        </a:spcBef>
        <a:buNone/>
        <a:defRPr sz="3200" b="1" kern="1200" spc="-150">
          <a:solidFill>
            <a:srgbClr val="58595B"/>
          </a:solidFill>
          <a:latin typeface="+mj-lt"/>
          <a:ea typeface="+mj-ea"/>
          <a:cs typeface="+mj-cs"/>
        </a:defRPr>
      </a:lvl1pPr>
    </p:titleStyle>
    <p:bodyStyle>
      <a:lvl1pPr marL="228600" indent="-274320" algn="l" defTabSz="914400" rtl="0" eaLnBrk="1" latinLnBrk="0" hangingPunct="1">
        <a:lnSpc>
          <a:spcPct val="90000"/>
        </a:lnSpc>
        <a:spcBef>
          <a:spcPts val="1000"/>
        </a:spcBef>
        <a:buClr>
          <a:srgbClr val="0077C8"/>
        </a:buClr>
        <a:buFont typeface="Wingdings" panose="05000000000000000000" pitchFamily="2" charset="2"/>
        <a:buChar char="§"/>
        <a:defRPr sz="2400" kern="1200">
          <a:solidFill>
            <a:srgbClr val="58595B"/>
          </a:solidFill>
          <a:latin typeface="+mn-lt"/>
          <a:ea typeface="+mn-ea"/>
          <a:cs typeface="+mn-cs"/>
        </a:defRPr>
      </a:lvl1pPr>
      <a:lvl2pPr marL="685800" indent="-274320" algn="l" defTabSz="914400" rtl="0" eaLnBrk="1" latinLnBrk="0" hangingPunct="1">
        <a:lnSpc>
          <a:spcPct val="90000"/>
        </a:lnSpc>
        <a:spcBef>
          <a:spcPts val="500"/>
        </a:spcBef>
        <a:buClr>
          <a:srgbClr val="0077C8"/>
        </a:buClr>
        <a:buFont typeface="Arial" panose="020B0604020202020204" pitchFamily="34" charset="0"/>
        <a:buChar char="−"/>
        <a:defRPr sz="2000" kern="1200">
          <a:solidFill>
            <a:srgbClr val="58595B"/>
          </a:solidFill>
          <a:latin typeface="+mn-lt"/>
          <a:ea typeface="+mn-ea"/>
          <a:cs typeface="+mn-cs"/>
        </a:defRPr>
      </a:lvl2pPr>
      <a:lvl3pPr marL="1143000" indent="-274320" algn="l" defTabSz="914400" rtl="0" eaLnBrk="1" latinLnBrk="0" hangingPunct="1">
        <a:lnSpc>
          <a:spcPct val="90000"/>
        </a:lnSpc>
        <a:spcBef>
          <a:spcPts val="500"/>
        </a:spcBef>
        <a:buClr>
          <a:srgbClr val="0077C8"/>
        </a:buClr>
        <a:buFont typeface="Wingdings" panose="05000000000000000000" pitchFamily="2" charset="2"/>
        <a:buChar char="§"/>
        <a:defRPr sz="1800" kern="1200">
          <a:solidFill>
            <a:srgbClr val="58595B"/>
          </a:solidFill>
          <a:latin typeface="+mn-lt"/>
          <a:ea typeface="+mn-ea"/>
          <a:cs typeface="+mn-cs"/>
        </a:defRPr>
      </a:lvl3pPr>
      <a:lvl4pPr marL="1600200" indent="-274320" algn="l" defTabSz="914400" rtl="0" eaLnBrk="1" latinLnBrk="0" hangingPunct="1">
        <a:lnSpc>
          <a:spcPct val="90000"/>
        </a:lnSpc>
        <a:spcBef>
          <a:spcPts val="500"/>
        </a:spcBef>
        <a:buClr>
          <a:srgbClr val="0077C8"/>
        </a:buClr>
        <a:buFont typeface="Arial" panose="020B0604020202020204" pitchFamily="34" charset="0"/>
        <a:buChar char="−"/>
        <a:defRPr sz="1600" kern="1200">
          <a:solidFill>
            <a:srgbClr val="58595B"/>
          </a:solidFill>
          <a:latin typeface="+mn-lt"/>
          <a:ea typeface="+mn-ea"/>
          <a:cs typeface="+mn-cs"/>
        </a:defRPr>
      </a:lvl4pPr>
      <a:lvl5pPr marL="2057400" indent="-274320" algn="l" defTabSz="914400" rtl="0" eaLnBrk="1" latinLnBrk="0" hangingPunct="1">
        <a:lnSpc>
          <a:spcPct val="90000"/>
        </a:lnSpc>
        <a:spcBef>
          <a:spcPts val="500"/>
        </a:spcBef>
        <a:buClr>
          <a:srgbClr val="0077C8"/>
        </a:buClr>
        <a:buFont typeface="Wingdings" panose="05000000000000000000" pitchFamily="2" charset="2"/>
        <a:buChar char="§"/>
        <a:defRPr sz="1400" kern="1200">
          <a:solidFill>
            <a:srgbClr val="58595B"/>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628788"/>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2" descr="https://www.micron.com/~/media/brand-portal/brand-portal-logos/micron-logo_blue_rgb.png"/>
          <p:cNvPicPr>
            <a:picLocks noChangeAspect="1" noChangeArrowheads="1"/>
          </p:cNvPicPr>
          <p:nvPr userDrawn="1"/>
        </p:nvPicPr>
        <p:blipFill>
          <a:blip r:embed="rId8" cstate="screen">
            <a:extLst>
              <a:ext uri="{28A0092B-C50C-407E-A947-70E740481C1C}">
                <a14:useLocalDpi xmlns:a14="http://schemas.microsoft.com/office/drawing/2010/main"/>
              </a:ext>
            </a:extLst>
          </a:blip>
          <a:srcRect/>
          <a:stretch>
            <a:fillRect/>
          </a:stretch>
        </p:blipFill>
        <p:spPr bwMode="auto">
          <a:xfrm>
            <a:off x="10896600" y="6470119"/>
            <a:ext cx="914400" cy="248898"/>
          </a:xfrm>
          <a:prstGeom prst="rect">
            <a:avLst/>
          </a:prstGeom>
          <a:noFill/>
          <a:extLst>
            <a:ext uri="{909E8E84-426E-40DD-AFC4-6F175D3DCCD1}">
              <a14:hiddenFill xmlns:a14="http://schemas.microsoft.com/office/drawing/2010/main">
                <a:solidFill>
                  <a:srgbClr val="FFFFFF"/>
                </a:solidFill>
              </a14:hiddenFill>
            </a:ext>
          </a:extLst>
        </p:spPr>
      </p:pic>
      <p:sp>
        <p:nvSpPr>
          <p:cNvPr id="12" name="Date Placeholder 3"/>
          <p:cNvSpPr>
            <a:spLocks noGrp="1"/>
          </p:cNvSpPr>
          <p:nvPr>
            <p:ph type="dt" sz="half" idx="2"/>
          </p:nvPr>
        </p:nvSpPr>
        <p:spPr>
          <a:xfrm>
            <a:off x="5244858" y="6412007"/>
            <a:ext cx="1710155" cy="365125"/>
          </a:xfrm>
          <a:prstGeom prst="rect">
            <a:avLst/>
          </a:prstGeom>
        </p:spPr>
        <p:txBody>
          <a:bodyPr vert="horz" lIns="91440" tIns="45720" rIns="91440" bIns="45720" rtlCol="0" anchor="ctr"/>
          <a:lstStyle>
            <a:lvl1pPr algn="ctr">
              <a:defRPr sz="900">
                <a:solidFill>
                  <a:srgbClr val="58595B"/>
                </a:solidFill>
                <a:latin typeface="Arial" panose="020B0604020202020204" pitchFamily="34" charset="0"/>
                <a:cs typeface="Arial" panose="020B0604020202020204" pitchFamily="34" charset="0"/>
              </a:defRPr>
            </a:lvl1pPr>
          </a:lstStyle>
          <a:p>
            <a:fld id="{3F1D63C9-FED7-4316-973C-E2599C7A9F93}" type="datetime4">
              <a:rPr lang="en-US" smtClean="0"/>
              <a:t>January 10, 2018</a:t>
            </a:fld>
            <a:endParaRPr lang="en-US" dirty="0"/>
          </a:p>
        </p:txBody>
      </p:sp>
      <p:sp>
        <p:nvSpPr>
          <p:cNvPr id="13" name="Footer Placeholder 4"/>
          <p:cNvSpPr>
            <a:spLocks noGrp="1"/>
          </p:cNvSpPr>
          <p:nvPr>
            <p:ph type="ftr" sz="quarter" idx="3"/>
          </p:nvPr>
        </p:nvSpPr>
        <p:spPr>
          <a:xfrm>
            <a:off x="838199" y="6412006"/>
            <a:ext cx="1387415" cy="365125"/>
          </a:xfrm>
          <a:prstGeom prst="rect">
            <a:avLst/>
          </a:prstGeom>
        </p:spPr>
        <p:txBody>
          <a:bodyPr vert="horz" lIns="91440" tIns="45720" rIns="91440" bIns="45720" rtlCol="0" anchor="ctr"/>
          <a:lstStyle>
            <a:lvl1pPr algn="l">
              <a:defRPr sz="900">
                <a:solidFill>
                  <a:srgbClr val="58595B"/>
                </a:solidFill>
                <a:latin typeface="Arial" panose="020B0604020202020204" pitchFamily="34" charset="0"/>
                <a:cs typeface="Arial" panose="020B0604020202020204" pitchFamily="34" charset="0"/>
              </a:defRPr>
            </a:lvl1pPr>
          </a:lstStyle>
          <a:p>
            <a:r>
              <a:rPr lang="en-US" dirty="0"/>
              <a:t>Micron Confidential</a:t>
            </a:r>
          </a:p>
        </p:txBody>
      </p:sp>
      <p:sp>
        <p:nvSpPr>
          <p:cNvPr id="14" name="Slide Number Placeholder 5"/>
          <p:cNvSpPr>
            <a:spLocks noGrp="1"/>
          </p:cNvSpPr>
          <p:nvPr>
            <p:ph type="sldNum" sz="quarter" idx="4"/>
          </p:nvPr>
        </p:nvSpPr>
        <p:spPr>
          <a:xfrm>
            <a:off x="1" y="6412007"/>
            <a:ext cx="838198" cy="365125"/>
          </a:xfrm>
          <a:prstGeom prst="rect">
            <a:avLst/>
          </a:prstGeom>
        </p:spPr>
        <p:txBody>
          <a:bodyPr vert="horz" lIns="91440" tIns="45720" rIns="91440" bIns="45720" rtlCol="0" anchor="ctr"/>
          <a:lstStyle>
            <a:lvl1pPr algn="ctr">
              <a:defRPr sz="1100" b="1">
                <a:solidFill>
                  <a:srgbClr val="58595B"/>
                </a:solidFill>
                <a:latin typeface="Arial" panose="020B0604020202020204" pitchFamily="34" charset="0"/>
                <a:cs typeface="Arial" panose="020B0604020202020204" pitchFamily="34" charset="0"/>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269711580"/>
      </p:ext>
    </p:extLst>
  </p:cSld>
  <p:clrMap bg1="lt1" tx1="dk1" bg2="lt2" tx2="dk2" accent1="accent1" accent2="accent2" accent3="accent3" accent4="accent4" accent5="accent5" accent6="accent6" hlink="hlink" folHlink="folHlink"/>
  <p:sldLayoutIdLst>
    <p:sldLayoutId id="2147483678" r:id="rId1"/>
    <p:sldLayoutId id="2147483680" r:id="rId2"/>
    <p:sldLayoutId id="2147483687" r:id="rId3"/>
    <p:sldLayoutId id="2147483681" r:id="rId4"/>
    <p:sldLayoutId id="2147483683" r:id="rId5"/>
    <p:sldLayoutId id="2147483688" r:id="rId6"/>
  </p:sldLayoutIdLst>
  <p:hf hdr="0" dt="0"/>
  <p:txStyles>
    <p:titleStyle>
      <a:lvl1pPr algn="l" defTabSz="914400" rtl="0" eaLnBrk="1" latinLnBrk="0" hangingPunct="1">
        <a:lnSpc>
          <a:spcPct val="90000"/>
        </a:lnSpc>
        <a:spcBef>
          <a:spcPct val="0"/>
        </a:spcBef>
        <a:buNone/>
        <a:defRPr sz="3200" b="1" kern="1200" spc="-150">
          <a:solidFill>
            <a:srgbClr val="58595B"/>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0077C8"/>
        </a:buClr>
        <a:buFont typeface="Wingdings" panose="05000000000000000000" pitchFamily="2" charset="2"/>
        <a:buChar char="§"/>
        <a:defRPr sz="2400" kern="1200">
          <a:solidFill>
            <a:srgbClr val="58595B"/>
          </a:solidFill>
          <a:latin typeface="+mn-lt"/>
          <a:ea typeface="+mn-ea"/>
          <a:cs typeface="+mn-cs"/>
        </a:defRPr>
      </a:lvl1pPr>
      <a:lvl2pPr marL="685800" indent="-228600" algn="l" defTabSz="914400" rtl="0" eaLnBrk="1" latinLnBrk="0" hangingPunct="1">
        <a:lnSpc>
          <a:spcPct val="90000"/>
        </a:lnSpc>
        <a:spcBef>
          <a:spcPts val="500"/>
        </a:spcBef>
        <a:buClr>
          <a:srgbClr val="0077C8"/>
        </a:buClr>
        <a:buFont typeface="Arial" panose="020B0604020202020204" pitchFamily="34" charset="0"/>
        <a:buChar char="−"/>
        <a:defRPr sz="2000" kern="1200">
          <a:solidFill>
            <a:srgbClr val="58595B"/>
          </a:solidFill>
          <a:latin typeface="+mn-lt"/>
          <a:ea typeface="+mn-ea"/>
          <a:cs typeface="+mn-cs"/>
        </a:defRPr>
      </a:lvl2pPr>
      <a:lvl3pPr marL="1143000" indent="-228600" algn="l" defTabSz="914400" rtl="0" eaLnBrk="1" latinLnBrk="0" hangingPunct="1">
        <a:lnSpc>
          <a:spcPct val="90000"/>
        </a:lnSpc>
        <a:spcBef>
          <a:spcPts val="500"/>
        </a:spcBef>
        <a:buClr>
          <a:srgbClr val="0077C8"/>
        </a:buClr>
        <a:buFont typeface="Wingdings" panose="05000000000000000000" pitchFamily="2" charset="2"/>
        <a:buChar char="§"/>
        <a:defRPr sz="1800" kern="1200">
          <a:solidFill>
            <a:srgbClr val="58595B"/>
          </a:solidFill>
          <a:latin typeface="+mn-lt"/>
          <a:ea typeface="+mn-ea"/>
          <a:cs typeface="+mn-cs"/>
        </a:defRPr>
      </a:lvl3pPr>
      <a:lvl4pPr marL="1600200" indent="-228600" algn="l" defTabSz="914400" rtl="0" eaLnBrk="1" latinLnBrk="0" hangingPunct="1">
        <a:lnSpc>
          <a:spcPct val="90000"/>
        </a:lnSpc>
        <a:spcBef>
          <a:spcPts val="500"/>
        </a:spcBef>
        <a:buClr>
          <a:srgbClr val="0077C8"/>
        </a:buClr>
        <a:buFont typeface="Arial" panose="020B0604020202020204" pitchFamily="34" charset="0"/>
        <a:buChar char="−"/>
        <a:defRPr sz="1600" kern="1200">
          <a:solidFill>
            <a:srgbClr val="58595B"/>
          </a:solidFill>
          <a:latin typeface="+mn-lt"/>
          <a:ea typeface="+mn-ea"/>
          <a:cs typeface="+mn-cs"/>
        </a:defRPr>
      </a:lvl4pPr>
      <a:lvl5pPr marL="2057400" indent="-228600" algn="l" defTabSz="914400" rtl="0" eaLnBrk="1" latinLnBrk="0" hangingPunct="1">
        <a:lnSpc>
          <a:spcPct val="90000"/>
        </a:lnSpc>
        <a:spcBef>
          <a:spcPts val="500"/>
        </a:spcBef>
        <a:buClr>
          <a:srgbClr val="0077C8"/>
        </a:buClr>
        <a:buFont typeface="Wingdings" panose="05000000000000000000" pitchFamily="2" charset="2"/>
        <a:buChar char="§"/>
        <a:defRPr sz="1400" kern="1200">
          <a:solidFill>
            <a:srgbClr val="58595B"/>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emf"/><Relationship Id="rId1" Type="http://schemas.openxmlformats.org/officeDocument/2006/relationships/slideLayout" Target="../slideLayouts/slideLayout3.xml"/><Relationship Id="rId4" Type="http://schemas.openxmlformats.org/officeDocument/2006/relationships/image" Target="../media/image9.emf"/></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968328" y="3167904"/>
            <a:ext cx="10219075" cy="606068"/>
          </a:xfrm>
        </p:spPr>
        <p:txBody>
          <a:bodyPr/>
          <a:lstStyle/>
          <a:p>
            <a:r>
              <a:rPr lang="en-US" dirty="0"/>
              <a:t>Samples for RWTH POT</a:t>
            </a:r>
          </a:p>
        </p:txBody>
      </p:sp>
      <p:sp>
        <p:nvSpPr>
          <p:cNvPr id="4" name="Title 3"/>
          <p:cNvSpPr>
            <a:spLocks noGrp="1"/>
          </p:cNvSpPr>
          <p:nvPr>
            <p:ph type="ctrTitle"/>
          </p:nvPr>
        </p:nvSpPr>
        <p:spPr>
          <a:xfrm>
            <a:off x="968328" y="836229"/>
            <a:ext cx="10219075" cy="2448953"/>
          </a:xfrm>
        </p:spPr>
        <p:txBody>
          <a:bodyPr/>
          <a:lstStyle/>
          <a:p>
            <a:r>
              <a:rPr lang="en-US" dirty="0"/>
              <a:t>PM speed</a:t>
            </a:r>
          </a:p>
        </p:txBody>
      </p:sp>
    </p:spTree>
    <p:extLst>
      <p:ext uri="{BB962C8B-B14F-4D97-AF65-F5344CB8AC3E}">
        <p14:creationId xmlns:p14="http://schemas.microsoft.com/office/powerpoint/2010/main" val="1770666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2</a:t>
            </a:fld>
            <a:endParaRPr lang="en-US"/>
          </a:p>
        </p:txBody>
      </p:sp>
      <p:sp>
        <p:nvSpPr>
          <p:cNvPr id="6" name="Content Placeholder 5"/>
          <p:cNvSpPr>
            <a:spLocks noGrp="1"/>
          </p:cNvSpPr>
          <p:nvPr>
            <p:ph sz="half" idx="1"/>
          </p:nvPr>
        </p:nvSpPr>
        <p:spPr>
          <a:xfrm>
            <a:off x="201882" y="1213139"/>
            <a:ext cx="11899074" cy="4548188"/>
          </a:xfrm>
        </p:spPr>
        <p:txBody>
          <a:bodyPr/>
          <a:lstStyle/>
          <a:p>
            <a:r>
              <a:rPr lang="en-US" dirty="0"/>
              <a:t>Measurement of PM transformation speed @RWTH by POT  (pulsed optical tested)</a:t>
            </a:r>
          </a:p>
          <a:p>
            <a:r>
              <a:rPr lang="en-US" dirty="0"/>
              <a:t>Availability to measure a few alloys</a:t>
            </a:r>
          </a:p>
          <a:p>
            <a:r>
              <a:rPr lang="en-US" dirty="0"/>
              <a:t>Interest for </a:t>
            </a:r>
            <a:r>
              <a:rPr lang="en-US" dirty="0" err="1"/>
              <a:t>Te</a:t>
            </a:r>
            <a:r>
              <a:rPr lang="en-US" dirty="0"/>
              <a:t>-rich, Sb-rich and contaminated</a:t>
            </a:r>
          </a:p>
        </p:txBody>
      </p:sp>
    </p:spTree>
    <p:extLst>
      <p:ext uri="{BB962C8B-B14F-4D97-AF65-F5344CB8AC3E}">
        <p14:creationId xmlns:p14="http://schemas.microsoft.com/office/powerpoint/2010/main" val="19173473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3</a:t>
            </a:fld>
            <a:endParaRPr lang="en-US"/>
          </a:p>
        </p:txBody>
      </p:sp>
      <p:pic>
        <p:nvPicPr>
          <p:cNvPr id="6" name="Picture 5"/>
          <p:cNvPicPr>
            <a:picLocks noChangeAspect="1"/>
          </p:cNvPicPr>
          <p:nvPr/>
        </p:nvPicPr>
        <p:blipFill>
          <a:blip r:embed="rId2"/>
          <a:stretch>
            <a:fillRect/>
          </a:stretch>
        </p:blipFill>
        <p:spPr>
          <a:xfrm>
            <a:off x="651999" y="884306"/>
            <a:ext cx="3575276" cy="5415699"/>
          </a:xfrm>
          <a:prstGeom prst="rect">
            <a:avLst/>
          </a:prstGeom>
        </p:spPr>
      </p:pic>
      <p:sp>
        <p:nvSpPr>
          <p:cNvPr id="8" name="Title 1"/>
          <p:cNvSpPr>
            <a:spLocks noGrp="1"/>
          </p:cNvSpPr>
          <p:nvPr>
            <p:ph type="title"/>
          </p:nvPr>
        </p:nvSpPr>
        <p:spPr>
          <a:xfrm>
            <a:off x="838199" y="143518"/>
            <a:ext cx="10515600" cy="628788"/>
          </a:xfrm>
        </p:spPr>
        <p:txBody>
          <a:bodyPr/>
          <a:lstStyle/>
          <a:p>
            <a:r>
              <a:rPr lang="en-US" dirty="0"/>
              <a:t>Reflectivity measurements</a:t>
            </a:r>
          </a:p>
        </p:txBody>
      </p:sp>
      <p:sp>
        <p:nvSpPr>
          <p:cNvPr id="9" name="Content Placeholder 5"/>
          <p:cNvSpPr>
            <a:spLocks noGrp="1"/>
          </p:cNvSpPr>
          <p:nvPr>
            <p:ph sz="half" idx="1"/>
          </p:nvPr>
        </p:nvSpPr>
        <p:spPr>
          <a:xfrm>
            <a:off x="4906538" y="772306"/>
            <a:ext cx="6902604" cy="4729163"/>
          </a:xfrm>
        </p:spPr>
        <p:txBody>
          <a:bodyPr/>
          <a:lstStyle/>
          <a:p>
            <a:pPr lvl="0"/>
            <a:r>
              <a:rPr lang="en-US" sz="2000" i="1" dirty="0"/>
              <a:t>Wuttig group built a Phase Change Optical Tester (POT), with also time resolved capability</a:t>
            </a:r>
            <a:endParaRPr lang="en-US" sz="2000" dirty="0"/>
          </a:p>
          <a:p>
            <a:r>
              <a:rPr lang="en-US" sz="2000" dirty="0"/>
              <a:t>Within this collaboration there is also the request to characterize some alloys from Micron.</a:t>
            </a:r>
          </a:p>
          <a:p>
            <a:pPr lvl="1"/>
            <a:r>
              <a:rPr lang="en-US" sz="1600" dirty="0"/>
              <a:t>Planned measurement on top/bottom segregated alloys (</a:t>
            </a:r>
            <a:r>
              <a:rPr lang="en-US" sz="1600" dirty="0" err="1"/>
              <a:t>Te</a:t>
            </a:r>
            <a:r>
              <a:rPr lang="en-US" sz="1600" dirty="0"/>
              <a:t>-rich, Sb-rich), w/w-o contaminant – target available from next Jan.</a:t>
            </a:r>
          </a:p>
        </p:txBody>
      </p:sp>
      <p:pic>
        <p:nvPicPr>
          <p:cNvPr id="10" name="Grafik 1"/>
          <p:cNvPicPr/>
          <p:nvPr/>
        </p:nvPicPr>
        <p:blipFill rotWithShape="1">
          <a:blip r:embed="rId3">
            <a:extLst>
              <a:ext uri="{28A0092B-C50C-407E-A947-70E740481C1C}">
                <a14:useLocalDpi xmlns:a14="http://schemas.microsoft.com/office/drawing/2010/main" val="0"/>
              </a:ext>
            </a:extLst>
          </a:blip>
          <a:srcRect l="51601"/>
          <a:stretch/>
        </p:blipFill>
        <p:spPr bwMode="auto">
          <a:xfrm>
            <a:off x="8742556" y="3031023"/>
            <a:ext cx="3066586" cy="3001787"/>
          </a:xfrm>
          <a:prstGeom prst="rect">
            <a:avLst/>
          </a:prstGeom>
          <a:noFill/>
        </p:spPr>
      </p:pic>
      <p:pic>
        <p:nvPicPr>
          <p:cNvPr id="11" name="Picture 10"/>
          <p:cNvPicPr>
            <a:picLocks noChangeAspect="1"/>
          </p:cNvPicPr>
          <p:nvPr/>
        </p:nvPicPr>
        <p:blipFill>
          <a:blip r:embed="rId4"/>
          <a:stretch>
            <a:fillRect/>
          </a:stretch>
        </p:blipFill>
        <p:spPr>
          <a:xfrm>
            <a:off x="4566907" y="3031024"/>
            <a:ext cx="3987192" cy="3156981"/>
          </a:xfrm>
          <a:prstGeom prst="rect">
            <a:avLst/>
          </a:prstGeom>
        </p:spPr>
      </p:pic>
    </p:spTree>
    <p:extLst>
      <p:ext uri="{BB962C8B-B14F-4D97-AF65-F5344CB8AC3E}">
        <p14:creationId xmlns:p14="http://schemas.microsoft.com/office/powerpoint/2010/main" val="4211513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199" y="626383"/>
            <a:ext cx="10515600" cy="628788"/>
          </a:xfrm>
        </p:spPr>
        <p:txBody>
          <a:bodyPr/>
          <a:lstStyle/>
          <a:p>
            <a:r>
              <a:rPr lang="en-US" dirty="0"/>
              <a:t>Standard RWTH stack for POT measurement</a:t>
            </a:r>
          </a:p>
        </p:txBody>
      </p:sp>
      <p:sp>
        <p:nvSpPr>
          <p:cNvPr id="7" name="Footer Placeholder 6"/>
          <p:cNvSpPr>
            <a:spLocks noGrp="1"/>
          </p:cNvSpPr>
          <p:nvPr>
            <p:ph type="ftr" sz="quarter" idx="11"/>
          </p:nvPr>
        </p:nvSpPr>
        <p:spPr/>
        <p:txBody>
          <a:bodyPr/>
          <a:lstStyle/>
          <a:p>
            <a:r>
              <a:rPr lang="en-US"/>
              <a:t>Micron Confidential</a:t>
            </a:r>
          </a:p>
        </p:txBody>
      </p:sp>
      <p:sp>
        <p:nvSpPr>
          <p:cNvPr id="8" name="Slide Number Placeholder 7"/>
          <p:cNvSpPr>
            <a:spLocks noGrp="1"/>
          </p:cNvSpPr>
          <p:nvPr>
            <p:ph type="sldNum" sz="quarter" idx="12"/>
          </p:nvPr>
        </p:nvSpPr>
        <p:spPr/>
        <p:txBody>
          <a:bodyPr/>
          <a:lstStyle/>
          <a:p>
            <a:fld id="{B7E7695C-FCF1-4AA0-9B93-7941FED13DC4}" type="slidenum">
              <a:rPr lang="en-US" smtClean="0"/>
              <a:t>4</a:t>
            </a:fld>
            <a:endParaRPr lang="en-US"/>
          </a:p>
        </p:txBody>
      </p:sp>
      <p:pic>
        <p:nvPicPr>
          <p:cNvPr id="2" name="Picture 1"/>
          <p:cNvPicPr>
            <a:picLocks noChangeAspect="1"/>
          </p:cNvPicPr>
          <p:nvPr/>
        </p:nvPicPr>
        <p:blipFill>
          <a:blip r:embed="rId2"/>
          <a:stretch>
            <a:fillRect/>
          </a:stretch>
        </p:blipFill>
        <p:spPr>
          <a:xfrm>
            <a:off x="543525" y="1844151"/>
            <a:ext cx="3112769" cy="3185081"/>
          </a:xfrm>
          <a:prstGeom prst="rect">
            <a:avLst/>
          </a:prstGeom>
        </p:spPr>
      </p:pic>
    </p:spTree>
    <p:extLst>
      <p:ext uri="{BB962C8B-B14F-4D97-AF65-F5344CB8AC3E}">
        <p14:creationId xmlns:p14="http://schemas.microsoft.com/office/powerpoint/2010/main" val="1173763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0449" y="243264"/>
            <a:ext cx="10515600" cy="628788"/>
          </a:xfrm>
        </p:spPr>
        <p:txBody>
          <a:bodyPr/>
          <a:lstStyle/>
          <a:p>
            <a:r>
              <a:rPr lang="en-US" dirty="0"/>
              <a:t>Status: simulation on </a:t>
            </a:r>
            <a:br>
              <a:rPr lang="en-US" dirty="0"/>
            </a:br>
            <a:r>
              <a:rPr lang="en-US" dirty="0"/>
              <a:t>Si (wafer)/SiO2 (550nm)/GST-like (120nm)/carbon (20nm) </a:t>
            </a:r>
            <a:endParaRPr lang="en-US" dirty="0"/>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5</a:t>
            </a:fld>
            <a:endParaRPr lang="en-US"/>
          </a:p>
        </p:txBody>
      </p:sp>
      <p:pic>
        <p:nvPicPr>
          <p:cNvPr id="6" name="Picture 5"/>
          <p:cNvPicPr>
            <a:picLocks noChangeAspect="1"/>
          </p:cNvPicPr>
          <p:nvPr/>
        </p:nvPicPr>
        <p:blipFill rotWithShape="1">
          <a:blip r:embed="rId2"/>
          <a:srcRect b="48342"/>
          <a:stretch/>
        </p:blipFill>
        <p:spPr>
          <a:xfrm>
            <a:off x="4040015" y="1160168"/>
            <a:ext cx="7694954" cy="2852222"/>
          </a:xfrm>
          <a:prstGeom prst="rect">
            <a:avLst/>
          </a:prstGeom>
        </p:spPr>
      </p:pic>
      <p:pic>
        <p:nvPicPr>
          <p:cNvPr id="7" name="Picture 6"/>
          <p:cNvPicPr>
            <a:picLocks noChangeAspect="1"/>
          </p:cNvPicPr>
          <p:nvPr/>
        </p:nvPicPr>
        <p:blipFill rotWithShape="1">
          <a:blip r:embed="rId2"/>
          <a:srcRect t="49581" r="50738"/>
          <a:stretch/>
        </p:blipFill>
        <p:spPr>
          <a:xfrm>
            <a:off x="7944284" y="3897697"/>
            <a:ext cx="3790685" cy="2783791"/>
          </a:xfrm>
          <a:prstGeom prst="rect">
            <a:avLst/>
          </a:prstGeom>
        </p:spPr>
      </p:pic>
      <p:sp>
        <p:nvSpPr>
          <p:cNvPr id="8" name="Oval 7"/>
          <p:cNvSpPr/>
          <p:nvPr/>
        </p:nvSpPr>
        <p:spPr>
          <a:xfrm>
            <a:off x="4901246" y="2217287"/>
            <a:ext cx="762425" cy="499621"/>
          </a:xfrm>
          <a:prstGeom prst="ellipse">
            <a:avLst/>
          </a:prstGeom>
          <a:noFill/>
          <a:ln w="28575">
            <a:solidFill>
              <a:srgbClr val="FFFF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924207" y="1470536"/>
            <a:ext cx="1215397" cy="369332"/>
          </a:xfrm>
          <a:prstGeom prst="rect">
            <a:avLst/>
          </a:prstGeom>
          <a:noFill/>
        </p:spPr>
        <p:txBody>
          <a:bodyPr wrap="none" rtlCol="0">
            <a:spAutoFit/>
          </a:bodyPr>
          <a:lstStyle/>
          <a:p>
            <a:r>
              <a:rPr lang="en-US" dirty="0">
                <a:sym typeface="Symbol" panose="05050102010706020507" pitchFamily="18" charset="2"/>
              </a:rPr>
              <a:t>=658 nm</a:t>
            </a:r>
            <a:endParaRPr lang="en-US" dirty="0"/>
          </a:p>
        </p:txBody>
      </p:sp>
      <p:cxnSp>
        <p:nvCxnSpPr>
          <p:cNvPr id="12" name="Straight Arrow Connector 11"/>
          <p:cNvCxnSpPr/>
          <p:nvPr/>
        </p:nvCxnSpPr>
        <p:spPr>
          <a:xfrm flipV="1">
            <a:off x="3277590" y="2586279"/>
            <a:ext cx="1472116" cy="142611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823072" y="3922375"/>
            <a:ext cx="2454518" cy="923330"/>
          </a:xfrm>
          <a:prstGeom prst="rect">
            <a:avLst/>
          </a:prstGeom>
          <a:noFill/>
        </p:spPr>
        <p:txBody>
          <a:bodyPr wrap="none" rtlCol="0">
            <a:spAutoFit/>
          </a:bodyPr>
          <a:lstStyle/>
          <a:p>
            <a:r>
              <a:rPr lang="en-US" dirty="0"/>
              <a:t>Suggested best stack:</a:t>
            </a:r>
          </a:p>
          <a:p>
            <a:r>
              <a:rPr lang="en-US" dirty="0"/>
              <a:t>GST= 70-90 nm</a:t>
            </a:r>
          </a:p>
          <a:p>
            <a:r>
              <a:rPr lang="en-US" dirty="0"/>
              <a:t>Carbon= 10-20 nm</a:t>
            </a:r>
          </a:p>
        </p:txBody>
      </p:sp>
    </p:spTree>
    <p:extLst>
      <p:ext uri="{BB962C8B-B14F-4D97-AF65-F5344CB8AC3E}">
        <p14:creationId xmlns:p14="http://schemas.microsoft.com/office/powerpoint/2010/main" val="3017927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Proposed samples (final stack to be defined)</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6</a:t>
            </a:fld>
            <a:endParaRPr lang="en-US"/>
          </a:p>
        </p:txBody>
      </p:sp>
      <p:sp>
        <p:nvSpPr>
          <p:cNvPr id="5" name="Content Placeholder 4"/>
          <p:cNvSpPr>
            <a:spLocks noGrp="1"/>
          </p:cNvSpPr>
          <p:nvPr>
            <p:ph sz="half" idx="1"/>
          </p:nvPr>
        </p:nvSpPr>
        <p:spPr>
          <a:xfrm>
            <a:off x="660071" y="1222169"/>
            <a:ext cx="10515600" cy="4729163"/>
          </a:xfrm>
        </p:spPr>
        <p:txBody>
          <a:bodyPr/>
          <a:lstStyle/>
          <a:p>
            <a:r>
              <a:rPr lang="en-US" dirty="0"/>
              <a:t>PM(Sb-rich) + buffers</a:t>
            </a:r>
          </a:p>
          <a:p>
            <a:pPr lvl="1"/>
            <a:r>
              <a:rPr lang="en-US" dirty="0"/>
              <a:t>THOX</a:t>
            </a:r>
          </a:p>
          <a:p>
            <a:pPr lvl="1"/>
            <a:r>
              <a:rPr lang="en-US" dirty="0"/>
              <a:t>THOX </a:t>
            </a:r>
            <a:r>
              <a:rPr lang="en-US" dirty="0" err="1"/>
              <a:t>preann</a:t>
            </a:r>
            <a:endParaRPr lang="en-US" dirty="0"/>
          </a:p>
          <a:p>
            <a:pPr lvl="1"/>
            <a:r>
              <a:rPr lang="en-US" dirty="0"/>
              <a:t>TEOS (or CSOD) </a:t>
            </a:r>
            <a:r>
              <a:rPr lang="en-US" dirty="0" err="1"/>
              <a:t>asdep</a:t>
            </a:r>
            <a:endParaRPr lang="en-US" dirty="0"/>
          </a:p>
          <a:p>
            <a:pPr lvl="1"/>
            <a:r>
              <a:rPr lang="en-US" dirty="0"/>
              <a:t>TEOS (or CSOD) </a:t>
            </a:r>
            <a:r>
              <a:rPr lang="en-US" dirty="0" err="1"/>
              <a:t>preann</a:t>
            </a:r>
            <a:endParaRPr lang="en-US" dirty="0"/>
          </a:p>
          <a:p>
            <a:pPr lvl="1"/>
            <a:endParaRPr lang="en-US" dirty="0"/>
          </a:p>
          <a:p>
            <a:pPr lvl="1"/>
            <a:endParaRPr lang="en-US" dirty="0"/>
          </a:p>
          <a:p>
            <a:r>
              <a:rPr lang="en-US" dirty="0"/>
              <a:t>PM(</a:t>
            </a:r>
            <a:r>
              <a:rPr lang="en-US" dirty="0" err="1"/>
              <a:t>Te</a:t>
            </a:r>
            <a:r>
              <a:rPr lang="en-US" dirty="0"/>
              <a:t>-rich)</a:t>
            </a:r>
          </a:p>
          <a:p>
            <a:pPr lvl="1"/>
            <a:r>
              <a:rPr lang="en-US" dirty="0"/>
              <a:t>THOX</a:t>
            </a:r>
          </a:p>
          <a:p>
            <a:pPr lvl="1"/>
            <a:r>
              <a:rPr lang="en-US" dirty="0">
                <a:solidFill>
                  <a:srgbClr val="FF9900"/>
                </a:solidFill>
              </a:rPr>
              <a:t>THOX </a:t>
            </a:r>
            <a:r>
              <a:rPr lang="en-US" dirty="0" err="1">
                <a:solidFill>
                  <a:srgbClr val="FF9900"/>
                </a:solidFill>
              </a:rPr>
              <a:t>preann</a:t>
            </a:r>
            <a:endParaRPr lang="en-US" dirty="0">
              <a:solidFill>
                <a:srgbClr val="FF9900"/>
              </a:solidFill>
            </a:endParaRPr>
          </a:p>
          <a:p>
            <a:pPr lvl="1"/>
            <a:r>
              <a:rPr lang="en-US" dirty="0">
                <a:solidFill>
                  <a:srgbClr val="FF9900"/>
                </a:solidFill>
              </a:rPr>
              <a:t>TEOS (or CSOD) </a:t>
            </a:r>
            <a:r>
              <a:rPr lang="en-US" dirty="0" err="1">
                <a:solidFill>
                  <a:srgbClr val="FF9900"/>
                </a:solidFill>
              </a:rPr>
              <a:t>asdep</a:t>
            </a:r>
            <a:endParaRPr lang="en-US" dirty="0">
              <a:solidFill>
                <a:srgbClr val="FF9900"/>
              </a:solidFill>
            </a:endParaRPr>
          </a:p>
          <a:p>
            <a:pPr lvl="1"/>
            <a:r>
              <a:rPr lang="en-US" dirty="0">
                <a:solidFill>
                  <a:srgbClr val="FF9900"/>
                </a:solidFill>
              </a:rPr>
              <a:t>TEOS (or CSOD) </a:t>
            </a:r>
            <a:r>
              <a:rPr lang="en-US" dirty="0" err="1">
                <a:solidFill>
                  <a:srgbClr val="FF9900"/>
                </a:solidFill>
              </a:rPr>
              <a:t>preann</a:t>
            </a:r>
            <a:endParaRPr lang="en-US" dirty="0">
              <a:solidFill>
                <a:srgbClr val="FF9900"/>
              </a:solidFill>
            </a:endParaRPr>
          </a:p>
          <a:p>
            <a:endParaRPr lang="en-US" dirty="0"/>
          </a:p>
          <a:p>
            <a:endParaRPr lang="en-US" dirty="0"/>
          </a:p>
        </p:txBody>
      </p:sp>
    </p:spTree>
    <p:extLst>
      <p:ext uri="{BB962C8B-B14F-4D97-AF65-F5344CB8AC3E}">
        <p14:creationId xmlns:p14="http://schemas.microsoft.com/office/powerpoint/2010/main" val="30592870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3831350"/>
      </p:ext>
    </p:extLst>
  </p:cSld>
  <p:clrMapOvr>
    <a:masterClrMapping/>
  </p:clrMapOvr>
</p:sld>
</file>

<file path=ppt/theme/theme1.xml><?xml version="1.0" encoding="utf-8"?>
<a:theme xmlns:a="http://schemas.openxmlformats.org/drawingml/2006/main" name="Micron Theme 2.0">
  <a:themeElements>
    <a:clrScheme name="MU Color">
      <a:dk1>
        <a:srgbClr val="58595B"/>
      </a:dk1>
      <a:lt1>
        <a:srgbClr val="FFFFFF"/>
      </a:lt1>
      <a:dk2>
        <a:srgbClr val="58595B"/>
      </a:dk2>
      <a:lt2>
        <a:srgbClr val="FFFFFF"/>
      </a:lt2>
      <a:accent1>
        <a:srgbClr val="0077C8"/>
      </a:accent1>
      <a:accent2>
        <a:srgbClr val="00A3E1"/>
      </a:accent2>
      <a:accent3>
        <a:srgbClr val="FFB500"/>
      </a:accent3>
      <a:accent4>
        <a:srgbClr val="9ACA3C"/>
      </a:accent4>
      <a:accent5>
        <a:srgbClr val="FFCD00"/>
      </a:accent5>
      <a:accent6>
        <a:srgbClr val="808285"/>
      </a:accent6>
      <a:hlink>
        <a:srgbClr val="71C5E8"/>
      </a:hlink>
      <a:folHlink>
        <a:srgbClr val="71C5E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rporate Master PPT Template.pptx" id="{3ED43366-7723-47FE-8F4C-83585E9B10E3}" vid="{3116D99E-2D2A-42B9-B50C-A1DD1045925C}"/>
    </a:ext>
  </a:extLst>
</a:theme>
</file>

<file path=ppt/theme/theme2.xml><?xml version="1.0" encoding="utf-8"?>
<a:theme xmlns:a="http://schemas.openxmlformats.org/drawingml/2006/main" name="CPG Theme 2.0">
  <a:themeElements>
    <a:clrScheme name="MU Color">
      <a:dk1>
        <a:srgbClr val="58595B"/>
      </a:dk1>
      <a:lt1>
        <a:srgbClr val="FFFFFF"/>
      </a:lt1>
      <a:dk2>
        <a:srgbClr val="58595B"/>
      </a:dk2>
      <a:lt2>
        <a:srgbClr val="FFFFFF"/>
      </a:lt2>
      <a:accent1>
        <a:srgbClr val="0077C8"/>
      </a:accent1>
      <a:accent2>
        <a:srgbClr val="00A3E1"/>
      </a:accent2>
      <a:accent3>
        <a:srgbClr val="FFB500"/>
      </a:accent3>
      <a:accent4>
        <a:srgbClr val="9ACA3C"/>
      </a:accent4>
      <a:accent5>
        <a:srgbClr val="FFCD00"/>
      </a:accent5>
      <a:accent6>
        <a:srgbClr val="808285"/>
      </a:accent6>
      <a:hlink>
        <a:srgbClr val="71C5E8"/>
      </a:hlink>
      <a:folHlink>
        <a:srgbClr val="71C5E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rporate Master PPT Template.pptx" id="{3ED43366-7723-47FE-8F4C-83585E9B10E3}" vid="{34E78BBF-7D3F-48C4-9E6D-03AE95CEB67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A7AE3A38E8631E43880A07ED4233B6A4" ma:contentTypeVersion="3" ma:contentTypeDescription="" ma:contentTypeScope="" ma:versionID="efd085c3be982c6a6d5de21050b982f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Workyear xmlns="470f668d-8261-4ab2-9257-0fb5e77b4895">2018</Workyear>
    <Workweek xmlns="470f668d-8261-4ab2-9257-0fb5e77b4895">2</Workweek>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Thumbnail xmlns="a1e655ab-872b-4d61-8729-ac0764cfa333">
      <Url>http://collab.micron.com/corp/crc/SiteAssets/Thumbnails/Corporate%20PPT%20Template%20thumbnail.PNG</Url>
      <Description xsi:nil="true"/>
    </Thumbnail>
    <LikesCount xmlns="http://schemas.microsoft.com/sharepoint/v3">32</LikesCount>
    <PublishingStartDate xmlns="http://schemas.microsoft.com/sharepoint/v3" xsi:nil="true"/>
    <DocumentSetDescription xmlns="http://schemas.microsoft.com/sharepoint/v3">CRC Category</DocumentSetDescription>
    <RatedBy xmlns="http://schemas.microsoft.com/sharepoint/v3">
      <UserInfo>
        <DisplayName/>
        <AccountId xsi:nil="true"/>
        <AccountType/>
      </UserInfo>
    </RatedBy>
    <ke17ca428a0049638f5783d9211b4665 xmlns="0d043c21-a08c-475a-9b37-15606fb2ab83">
      <Terms xmlns="http://schemas.microsoft.com/office/infopath/2007/PartnerControls">
        <TermInfo xmlns="http://schemas.microsoft.com/office/infopath/2007/PartnerControls">
          <TermName xmlns="http://schemas.microsoft.com/office/infopath/2007/PartnerControls">Corporate PPTX Template</TermName>
          <TermId xmlns="http://schemas.microsoft.com/office/infopath/2007/PartnerControls">ba00464a-8f52-4532-b736-ef3f974243a8</TermId>
        </TermInfo>
        <TermInfo xmlns="http://schemas.microsoft.com/office/infopath/2007/PartnerControls">
          <TermName xmlns="http://schemas.microsoft.com/office/infopath/2007/PartnerControls">PowerPoint</TermName>
          <TermId xmlns="http://schemas.microsoft.com/office/infopath/2007/PartnerControls">6c7a520c-04b4-4b96-af69-09fa2e87f67a</TermId>
        </TermInfo>
      </Terms>
    </ke17ca428a0049638f5783d9211b4665>
    <_dlc_DocId xmlns="0d043c21-a08c-475a-9b37-15606fb2ab83">DOCID-466368787-130</_dlc_DocId>
    <TaxCatchAll xmlns="9da2a8c5-e2e9-492f-892b-673e1ab35ec9">
      <Value>26</Value>
      <Value>4</Value>
    </TaxCatchAll>
    <_dlc_DocIdUrl xmlns="0d043c21-a08c-475a-9b37-15606fb2ab83">
      <Url>http://collab.micron.com/corp/crc/_layouts/15/DocIdRedir.aspx?ID=DOCID-466368787-130</Url>
      <Description>DOCID-466368787-130</Description>
    </_dlc_DocIdUrl>
    <SME xmlns="a1e655ab-872b-4d61-8729-ac0764cfa333">
      <UserInfo>
        <DisplayName>Christine Quintana (cquintana)</DisplayName>
        <AccountId>725</AccountId>
        <AccountType/>
      </UserInfo>
    </SME>
    <CRC_x0020_Category xmlns="0d043c21-a08c-475a-9b37-15606fb2ab83">Presentation Resources</CRC_x0020_Category>
    <Ratings xmlns="http://schemas.microsoft.com/sharepoint/v3" xsi:nil="true"/>
    <IconOverlay xmlns="http://schemas.microsoft.com/sharepoint/v4" xsi:nil="true"/>
    <LikedBy xmlns="http://schemas.microsoft.com/sharepoint/v3">
      <UserInfo>
        <DisplayName>Dan Wilcox (dfwilcox)</DisplayName>
        <AccountId>1</AccountId>
        <AccountType/>
      </UserInfo>
      <UserInfo>
        <DisplayName>Tian Yang Li 李天扬 (tyli)</DisplayName>
        <AccountId>2292</AccountId>
        <AccountType/>
      </UserInfo>
      <UserInfo>
        <DisplayName>Scott Derner (sderner)</DisplayName>
        <AccountId>502</AccountId>
        <AccountType/>
      </UserInfo>
      <UserInfo>
        <DisplayName>Tatsuo Ohashi 大橋 達央 (tohashi)</DisplayName>
        <AccountId>6238</AccountId>
        <AccountType/>
      </UserInfo>
      <UserInfo>
        <DisplayName>Yutaka Uemura 上村 裕 (yuemura)</DisplayName>
        <AccountId>7222</AccountId>
        <AccountType/>
      </UserInfo>
      <UserInfo>
        <DisplayName>Kat Floyd (kfloyd)</DisplayName>
        <AccountId>6050</AccountId>
        <AccountType/>
      </UserInfo>
      <UserInfo>
        <DisplayName>Jimlong Cheng 鄭成龍 (jimlong)</DisplayName>
        <AccountId>7380</AccountId>
        <AccountType/>
      </UserInfo>
      <UserInfo>
        <DisplayName>Warren Chiang 江維浩 (warrenchiang)</DisplayName>
        <AccountId>7461</AccountId>
        <AccountType/>
      </UserInfo>
      <UserInfo>
        <DisplayName>Jim Jardine (jjardine)</DisplayName>
        <AccountId>2853</AccountId>
        <AccountType/>
      </UserInfo>
      <UserInfo>
        <DisplayName>Ye Wai (yewai)</DisplayName>
        <AccountId>8475</AccountId>
        <AccountType/>
      </UserInfo>
      <UserInfo>
        <DisplayName>Jason Echols (jechols)</DisplayName>
        <AccountId>2108</AccountId>
        <AccountType/>
      </UserInfo>
      <UserInfo>
        <DisplayName>Byron Li 李培煌 (blee)</DisplayName>
        <AccountId>8104</AccountId>
        <AccountType/>
      </UserInfo>
      <UserInfo>
        <DisplayName>Sangeeta Rajgopal (sangeetar)</DisplayName>
        <AccountId>1041</AccountId>
        <AccountType/>
      </UserInfo>
      <UserInfo>
        <DisplayName>Arie Sukriadi (asukriadi)</DisplayName>
        <AccountId>7971</AccountId>
        <AccountType/>
      </UserInfo>
      <UserInfo>
        <DisplayName>Felix Huang 黄琳 (felixhuang)</DisplayName>
        <AccountId>998</AccountId>
        <AccountType/>
      </UserInfo>
      <UserInfo>
        <DisplayName>Chiuying Liu 劉秋英 (chiuyliu)</DisplayName>
        <AccountId>10403</AccountId>
        <AccountType/>
      </UserInfo>
      <UserInfo>
        <DisplayName>Chen Chen 陳箴 (chenca)</DisplayName>
        <AccountId>6121</AccountId>
        <AccountType/>
      </UserInfo>
      <UserInfo>
        <DisplayName>Elon Folkes (epfolkes)</DisplayName>
        <AccountId>2372</AccountId>
        <AccountType/>
      </UserInfo>
      <UserInfo>
        <DisplayName>Mandy Tsai 蔡曉玫 (mandytsai)</DisplayName>
        <AccountId>9089</AccountId>
        <AccountType/>
      </UserInfo>
      <UserInfo>
        <DisplayName>Zhi Kai Feng 冯智凯 (fengzhikai)</DisplayName>
        <AccountId>11207</AccountId>
        <AccountType/>
      </UserInfo>
      <UserInfo>
        <DisplayName>Kevin Fan 范創曜 (kevinfan)</DisplayName>
        <AccountId>11316</AccountId>
        <AccountType/>
      </UserInfo>
      <UserInfo>
        <DisplayName>Juliet Yeh 葉蕙榕 (julietyeh)</DisplayName>
        <AccountId>11450</AccountId>
        <AccountType/>
      </UserInfo>
      <UserInfo>
        <DisplayName>Suzanne McHugh (smchugh)</DisplayName>
        <AccountId>1362</AccountId>
        <AccountType/>
      </UserInfo>
      <UserInfo>
        <DisplayName>Chia-cheng Yang 楊嘉政 (keelung)</DisplayName>
        <AccountId>9423</AccountId>
        <AccountType/>
      </UserInfo>
      <UserInfo>
        <DisplayName>Jimmy Chang 張家銘 (changchiamin)</DisplayName>
        <AccountId>11618</AccountId>
        <AccountType/>
      </UserInfo>
      <UserInfo>
        <DisplayName>Lei Zhong 钟雷 (zhonglei)</DisplayName>
        <AccountId>1499</AccountId>
        <AccountType/>
      </UserInfo>
      <UserInfo>
        <DisplayName>Adam Taylor (adamtaylor)</DisplayName>
        <AccountId>824</AccountId>
        <AccountType/>
      </UserInfo>
      <UserInfo>
        <DisplayName>Gary Chen 陳新元 (garychen)</DisplayName>
        <AccountId>11781</AccountId>
        <AccountType/>
      </UserInfo>
      <UserInfo>
        <DisplayName>Kent Liu 劉猷威 (kentliu)</DisplayName>
        <AccountId>1230</AccountId>
        <AccountType/>
      </UserInfo>
      <UserInfo>
        <DisplayName>Marco Xu 許中晏 (marcoxu)</DisplayName>
        <AccountId>11839</AccountId>
        <AccountType/>
      </UserInfo>
      <UserInfo>
        <DisplayName>Maggie Hsiao 蕭青萍 (hsiaomaggie)</DisplayName>
        <AccountId>8413</AccountId>
        <AccountType/>
      </UserInfo>
      <UserInfo>
        <DisplayName>i:0#.w|winntdom\liuyuanwen</DisplayName>
        <AccountId>8267</AccountId>
        <AccountType/>
      </UserInfo>
    </LikedBy>
    <PublishingExpirationDate xmlns="http://schemas.microsoft.com/sharepoint/v3" xsi:nil="true"/>
  </documentManagement>
</p:properties>
</file>

<file path=customXml/itemProps1.xml><?xml version="1.0" encoding="utf-8"?>
<ds:datastoreItem xmlns:ds="http://schemas.openxmlformats.org/officeDocument/2006/customXml" ds:itemID="{E097BBC8-49B0-47A3-A978-B87881E172AF}"/>
</file>

<file path=customXml/itemProps2.xml><?xml version="1.0" encoding="utf-8"?>
<ds:datastoreItem xmlns:ds="http://schemas.openxmlformats.org/officeDocument/2006/customXml" ds:itemID="{EA0C77A8-CCAB-4965-B151-113C07840FBA}"/>
</file>

<file path=customXml/itemProps3.xml><?xml version="1.0" encoding="utf-8"?>
<ds:datastoreItem xmlns:ds="http://schemas.openxmlformats.org/officeDocument/2006/customXml" ds:itemID="{7E1FB35B-D0FD-420D-B7E9-BC43C25A6A68}"/>
</file>

<file path=customXml/itemProps4.xml><?xml version="1.0" encoding="utf-8"?>
<ds:datastoreItem xmlns:ds="http://schemas.openxmlformats.org/officeDocument/2006/customXml" ds:itemID="{EA0C77A8-CCAB-4965-B151-113C07840FBA}">
  <ds:schemaRefs>
    <ds:schemaRef ds:uri="a1e655ab-872b-4d61-8729-ac0764cfa333"/>
    <ds:schemaRef ds:uri="http://www.w3.org/XML/1998/namespace"/>
    <ds:schemaRef ds:uri="http://schemas.microsoft.com/office/2006/documentManagement/types"/>
    <ds:schemaRef ds:uri="http://schemas.microsoft.com/office/infopath/2007/PartnerControls"/>
    <ds:schemaRef ds:uri="http://purl.org/dc/dcmitype/"/>
    <ds:schemaRef ds:uri="http://purl.org/dc/terms/"/>
    <ds:schemaRef ds:uri="http://purl.org/dc/elements/1.1/"/>
    <ds:schemaRef ds:uri="http://schemas.microsoft.com/office/2006/metadata/properties"/>
    <ds:schemaRef ds:uri="9da2a8c5-e2e9-492f-892b-673e1ab35ec9"/>
    <ds:schemaRef ds:uri="http://schemas.openxmlformats.org/package/2006/metadata/core-properties"/>
    <ds:schemaRef ds:uri="http://schemas.microsoft.com/sharepoint/v4"/>
    <ds:schemaRef ds:uri="0d043c21-a08c-475a-9b37-15606fb2ab83"/>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emplate>blank</Template>
  <TotalTime>92</TotalTime>
  <Words>181</Words>
  <Application>Microsoft Office PowerPoint</Application>
  <PresentationFormat>Widescreen</PresentationFormat>
  <Paragraphs>39</Paragraphs>
  <Slides>7</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7</vt:i4>
      </vt:variant>
    </vt:vector>
  </HeadingPairs>
  <TitlesOfParts>
    <vt:vector size="15" baseType="lpstr">
      <vt:lpstr>Arial</vt:lpstr>
      <vt:lpstr>Calibri</vt:lpstr>
      <vt:lpstr>Segoe UI</vt:lpstr>
      <vt:lpstr>Symbol</vt:lpstr>
      <vt:lpstr>Verdana</vt:lpstr>
      <vt:lpstr>Wingdings</vt:lpstr>
      <vt:lpstr>Micron Theme 2.0</vt:lpstr>
      <vt:lpstr>CPG Theme 2.0</vt:lpstr>
      <vt:lpstr>PM speed</vt:lpstr>
      <vt:lpstr>purpose</vt:lpstr>
      <vt:lpstr>Reflectivity measurements</vt:lpstr>
      <vt:lpstr>Standard RWTH stack for POT measurement</vt:lpstr>
      <vt:lpstr>Status: simulation on  Si (wafer)/SiO2 (550nm)/GST-like (120nm)/carbon (20nm) </vt:lpstr>
      <vt:lpstr>Proposed samples (final stack to be defined)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Enrico Varesi (evaresi)</dc:creator>
  <cp:lastModifiedBy>Enrico Varesi (evaresi)</cp:lastModifiedBy>
  <cp:revision>6</cp:revision>
  <dcterms:created xsi:type="dcterms:W3CDTF">2018-01-10T14:00:33Z</dcterms:created>
  <dcterms:modified xsi:type="dcterms:W3CDTF">2018-01-10T15:32:40Z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0x0101006FF2AFC2669BE544ABDBC9272D7E8CD800A7AE3A38E8631E43880A07ED4233B6A4</vt:lpwstr>
  </property>
  <property fmtid="{D5CDD505-2E9C-101B-9397-08002B2CF9AE}" pid="3" name="_docset_NoMedatataSyncRequired">
    <vt:lpwstr>False</vt:lpwstr>
  </property>
  <property fmtid="{D5CDD505-2E9C-101B-9397-08002B2CF9AE}" pid="4" name="_dlc_DocIdItemGuid">
    <vt:lpwstr>855584af-b3a7-4921-a33d-e29f0cec6bc0</vt:lpwstr>
  </property>
  <property fmtid="{D5CDD505-2E9C-101B-9397-08002B2CF9AE}" pid="5" name="CRCTerms">
    <vt:lpwstr>26;#Corporate PPTX Template|ba00464a-8f52-4532-b736-ef3f974243a8;#4;#PowerPoint|6c7a520c-04b4-4b96-af69-09fa2e87f67a</vt:lpwstr>
  </property>
</Properties>
</file>