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7" r:id="rId6"/>
  </p:sldMasterIdLst>
  <p:notesMasterIdLst>
    <p:notesMasterId r:id="rId21"/>
  </p:notesMasterIdLst>
  <p:sldIdLst>
    <p:sldId id="257" r:id="rId7"/>
    <p:sldId id="294" r:id="rId8"/>
    <p:sldId id="292" r:id="rId9"/>
    <p:sldId id="293" r:id="rId10"/>
    <p:sldId id="291" r:id="rId11"/>
    <p:sldId id="274" r:id="rId12"/>
    <p:sldId id="261" r:id="rId13"/>
    <p:sldId id="284" r:id="rId14"/>
    <p:sldId id="290" r:id="rId15"/>
    <p:sldId id="283" r:id="rId16"/>
    <p:sldId id="275" r:id="rId17"/>
    <p:sldId id="287" r:id="rId18"/>
    <p:sldId id="288"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9900"/>
    <a:srgbClr val="33CC33"/>
    <a:srgbClr val="FF3300"/>
    <a:srgbClr val="0077C8"/>
    <a:srgbClr val="FF5050"/>
    <a:srgbClr val="FF6600"/>
    <a:srgbClr val="FF9900"/>
    <a:srgbClr val="71C5E8"/>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98" y="306"/>
      </p:cViewPr>
      <p:guideLst>
        <p:guide orient="horz" pos="3264"/>
        <p:guide pos="5760"/>
      </p:guideLst>
    </p:cSldViewPr>
  </p:slideViewPr>
  <p:notesTextViewPr>
    <p:cViewPr>
      <p:scale>
        <a:sx n="3" d="2"/>
        <a:sy n="3" d="2"/>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presProps" Target="presProps.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BF96A-CBBD-4CCF-8C87-6E114B9E4329}" type="datetimeFigureOut">
              <a:rPr lang="en-US" smtClean="0"/>
              <a:t>1/10/2018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Image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145280" y="0"/>
            <a:ext cx="804672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4EB1424B-7430-471C-83C4-549E510B5395}" type="datetime4">
              <a:rPr lang="en-US" smtClean="0"/>
              <a:t>January 10,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6493103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80216B39-F66D-478D-B884-A0FF9D616316}" type="datetime4">
              <a:rPr lang="en-US" smtClean="0"/>
              <a:t>January 10,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D9C12826-C929-4EC1-A034-DDD33446EFCD}" type="datetime4">
              <a:rPr lang="en-US" smtClean="0"/>
              <a:t>January 10,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12DB95A8-C6B4-4D55-B432-1FF1EC598499}" type="datetime4">
              <a:rPr lang="en-US" smtClean="0"/>
              <a:t>January 10,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310551" y="362309"/>
            <a:ext cx="5601239"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BD81F6B-C008-4C66-BD61-4BBE687FC954}" type="datetime4">
              <a:rPr lang="en-US" smtClean="0"/>
              <a:t>January 10,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FBD81F6B-C008-4C66-BD61-4BBE687FC954}" type="datetime4">
              <a:rPr lang="en-US" smtClean="0"/>
              <a:t>January 10,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B4093E5C-7864-407C-B367-5EB9F0C09B04}" type="datetime4">
              <a:rPr lang="en-US" smtClean="0"/>
              <a:t>January 10,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07739F-E5A9-4C4E-9862-98AE093A9D7C}" type="datetime4">
              <a:rPr lang="en-US" smtClean="0"/>
              <a:t>January 10,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2B487-134E-4CC1-93B3-82A2499700CB}" type="datetime4">
              <a:rPr lang="en-US" smtClean="0"/>
              <a:t>January 10,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D5931-D28E-49EC-9CBE-641A4D9DA4F7}" type="datetime4">
              <a:rPr lang="en-US" smtClean="0"/>
              <a:t>January 10,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2C7D8E-04EF-4276-93BE-9A54B0F3CC5E}" type="datetime4">
              <a:rPr lang="en-US" smtClean="0"/>
              <a:t>January 10,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1F6B-C008-4C66-BD61-4BBE687FC954}" type="datetime4">
              <a:rPr lang="en-US" smtClean="0"/>
              <a:t>January 10,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1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4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F420C9-E3A0-4192-ACC4-920368377286}" type="datetime4">
              <a:rPr lang="en-US" smtClean="0"/>
              <a:t>January 10,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10,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26118084"/>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586430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92705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0A1F0D-9D48-4EDD-93BE-F8C473D06BE9}" type="datetime4">
              <a:rPr lang="en-US" smtClean="0"/>
              <a:t>January 10,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17BACB-9387-4885-8B66-8D912C18727B}" type="datetime4">
              <a:rPr lang="en-US" smtClean="0"/>
              <a:t>January 10,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BD81F6B-C008-4C66-BD61-4BBE687FC954}" type="datetime4">
              <a:rPr lang="en-US" smtClean="0"/>
              <a:pPr/>
              <a:t>January 10,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FBD81F6B-C008-4C66-BD61-4BBE687FC954}" type="datetime4">
              <a:rPr lang="en-US" smtClean="0"/>
              <a:t>January 10,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FF8E76A1-C759-4A05-82F0-D02F4D24734F}" type="datetime4">
              <a:rPr lang="en-US" smtClean="0"/>
              <a:t>January 10,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00222DAE-BC52-44EA-BB87-16305683862E}" type="datetime4">
              <a:rPr lang="en-US" smtClean="0"/>
              <a:t>January 10,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Vertical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0551" y="362309"/>
            <a:ext cx="5601239" cy="6038491"/>
          </a:xfrm>
        </p:spPr>
        <p:txBody>
          <a:bodyPr anchor="ctr">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6363543" y="362310"/>
            <a:ext cx="5552231" cy="6038490"/>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
        <p:nvSpPr>
          <p:cNvPr id="10" name="Date Placeholder 2"/>
          <p:cNvSpPr>
            <a:spLocks noGrp="1"/>
          </p:cNvSpPr>
          <p:nvPr>
            <p:ph type="dt" sz="half" idx="16"/>
          </p:nvPr>
        </p:nvSpPr>
        <p:spPr>
          <a:xfrm>
            <a:off x="6363543" y="6412007"/>
            <a:ext cx="1710155" cy="365125"/>
          </a:xfrm>
        </p:spPr>
        <p:txBody>
          <a:bodyPr/>
          <a:lstStyle>
            <a:lvl1pPr algn="l">
              <a:defRPr/>
            </a:lvl1pPr>
          </a:lstStyle>
          <a:p>
            <a:fld id="{C2D750BE-7BF8-418F-A307-BC5A93F9A190}" type="datetime4">
              <a:rPr lang="en-US" smtClean="0"/>
              <a:t>January 10, 2018</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32219852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FBD81F6B-C008-4C66-BD61-4BBE687FC954}" type="datetime4">
              <a:rPr lang="en-US" smtClean="0"/>
              <a:t>January 10,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1" r:id="rId9"/>
    <p:sldLayoutId id="2147483697" r:id="rId10"/>
    <p:sldLayoutId id="2147483698" r:id="rId11"/>
    <p:sldLayoutId id="2147483692" r:id="rId12"/>
    <p:sldLayoutId id="2147483693" r:id="rId13"/>
    <p:sldLayoutId id="2147483695" r:id="rId14"/>
    <p:sldLayoutId id="2147483696" r:id="rId15"/>
    <p:sldLayoutId id="2147483672" r:id="rId16"/>
    <p:sldLayoutId id="2147483652" r:id="rId17"/>
    <p:sldLayoutId id="2147483668" r:id="rId18"/>
    <p:sldLayoutId id="2147483671" r:id="rId19"/>
    <p:sldLayoutId id="2147483654" r:id="rId20"/>
    <p:sldLayoutId id="2147483675" r:id="rId21"/>
    <p:sldLayoutId id="2147483655" r:id="rId22"/>
    <p:sldLayoutId id="2147483674" r:id="rId23"/>
    <p:sldLayoutId id="2147483700" r:id="rId24"/>
    <p:sldLayoutId id="2147483702" r:id="rId25"/>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https://www.micron.com/~/media/brand-portal/brand-portal-logos/micron-logo_blue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96600" y="6470119"/>
            <a:ext cx="914400" cy="24889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3F1D63C9-FED7-4316-973C-E2599C7A9F93}" type="datetime4">
              <a:rPr lang="en-US" smtClean="0"/>
              <a:t>January 10,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jpeg"/><Relationship Id="rId16" Type="http://schemas.openxmlformats.org/officeDocument/2006/relationships/slide" Target="slide3.xml"/><Relationship Id="rId1" Type="http://schemas.openxmlformats.org/officeDocument/2006/relationships/slideLayout" Target="../slideLayouts/slideLayout2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10.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emf"/></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68329" y="3528468"/>
            <a:ext cx="10676275" cy="606068"/>
          </a:xfrm>
        </p:spPr>
        <p:txBody>
          <a:bodyPr/>
          <a:lstStyle/>
          <a:p>
            <a:r>
              <a:rPr lang="en-US" dirty="0"/>
              <a:t>Deeper insights, potential </a:t>
            </a:r>
            <a:r>
              <a:rPr lang="en-US" dirty="0"/>
              <a:t>warnings and </a:t>
            </a:r>
            <a:r>
              <a:rPr lang="en-US" dirty="0"/>
              <a:t>expectations</a:t>
            </a:r>
          </a:p>
        </p:txBody>
      </p:sp>
      <p:sp>
        <p:nvSpPr>
          <p:cNvPr id="3" name="Text Placeholder 2"/>
          <p:cNvSpPr>
            <a:spLocks noGrp="1"/>
          </p:cNvSpPr>
          <p:nvPr>
            <p:ph type="body" sz="quarter" idx="10"/>
          </p:nvPr>
        </p:nvSpPr>
        <p:spPr/>
        <p:txBody>
          <a:bodyPr/>
          <a:lstStyle/>
          <a:p>
            <a:r>
              <a:rPr lang="en-US" dirty="0"/>
              <a:t>Lidia, Ago and Paolo</a:t>
            </a:r>
          </a:p>
        </p:txBody>
      </p:sp>
      <p:sp>
        <p:nvSpPr>
          <p:cNvPr id="4" name="Title 3"/>
          <p:cNvSpPr>
            <a:spLocks noGrp="1"/>
          </p:cNvSpPr>
          <p:nvPr>
            <p:ph type="ctrTitle"/>
          </p:nvPr>
        </p:nvSpPr>
        <p:spPr/>
        <p:txBody>
          <a:bodyPr/>
          <a:lstStyle/>
          <a:p>
            <a:r>
              <a:rPr lang="en-US" dirty="0"/>
              <a:t>K* campaign: S26 data</a:t>
            </a:r>
          </a:p>
        </p:txBody>
      </p:sp>
    </p:spTree>
    <p:extLst>
      <p:ext uri="{BB962C8B-B14F-4D97-AF65-F5344CB8AC3E}">
        <p14:creationId xmlns:p14="http://schemas.microsoft.com/office/powerpoint/2010/main" val="177066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10</a:t>
            </a:fld>
            <a:endParaRPr lang="en-US"/>
          </a:p>
        </p:txBody>
      </p:sp>
      <p:sp>
        <p:nvSpPr>
          <p:cNvPr id="5" name="Content Placeholder 4"/>
          <p:cNvSpPr>
            <a:spLocks noGrp="1"/>
          </p:cNvSpPr>
          <p:nvPr>
            <p:ph sz="half" idx="1"/>
          </p:nvPr>
        </p:nvSpPr>
        <p:spPr>
          <a:xfrm>
            <a:off x="838199" y="1046825"/>
            <a:ext cx="10515601" cy="1955157"/>
          </a:xfrm>
        </p:spPr>
        <p:txBody>
          <a:bodyPr/>
          <a:lstStyle/>
          <a:p>
            <a:pPr>
              <a:lnSpc>
                <a:spcPct val="110000"/>
              </a:lnSpc>
            </a:pPr>
            <a:r>
              <a:rPr lang="en-US" dirty="0"/>
              <a:t>2</a:t>
            </a:r>
            <a:r>
              <a:rPr lang="en-US" baseline="30000" dirty="0"/>
              <a:t>nd</a:t>
            </a:r>
            <a:r>
              <a:rPr lang="en-US" dirty="0"/>
              <a:t> Lot confirmed the recommendation to purchase of In-SAG alloy with Ge16% and In 5% mono-</a:t>
            </a:r>
            <a:r>
              <a:rPr lang="en-US" dirty="0" err="1"/>
              <a:t>tg</a:t>
            </a:r>
            <a:r>
              <a:rPr lang="en-US" dirty="0"/>
              <a:t> as SSM pre-POR </a:t>
            </a:r>
            <a:r>
              <a:rPr lang="en-US" dirty="0">
                <a:sym typeface="Wingdings" panose="05000000000000000000" pitchFamily="2" charset="2"/>
              </a:rPr>
              <a:t> ETA for </a:t>
            </a:r>
            <a:r>
              <a:rPr lang="en-US" dirty="0" err="1">
                <a:sym typeface="Wingdings" panose="05000000000000000000" pitchFamily="2" charset="2"/>
              </a:rPr>
              <a:t>tg</a:t>
            </a:r>
            <a:r>
              <a:rPr lang="en-US" dirty="0">
                <a:sym typeface="Wingdings" panose="05000000000000000000" pitchFamily="2" charset="2"/>
              </a:rPr>
              <a:t> arrival end-Jan</a:t>
            </a:r>
            <a:endParaRPr lang="en-US" dirty="0"/>
          </a:p>
          <a:p>
            <a:pPr>
              <a:lnSpc>
                <a:spcPct val="110000"/>
              </a:lnSpc>
            </a:pPr>
            <a:r>
              <a:rPr lang="en-US" dirty="0"/>
              <a:t>Preliminary analysis of K* pushes to consider In-SAG for 30S too </a:t>
            </a:r>
            <a:r>
              <a:rPr lang="en-US" dirty="0">
                <a:sym typeface="Wingdings" panose="05000000000000000000" pitchFamily="2" charset="2"/>
              </a:rPr>
              <a:t> opportunity to run it on 3DXP when the 30S perspectives will be clarified</a:t>
            </a:r>
            <a:endParaRPr lang="en-US" dirty="0">
              <a:highlight>
                <a:srgbClr val="FFFF00"/>
              </a:highlight>
            </a:endParaRPr>
          </a:p>
          <a:p>
            <a:pPr>
              <a:lnSpc>
                <a:spcPct val="110000"/>
              </a:lnSpc>
            </a:pPr>
            <a:r>
              <a:rPr lang="en-US" dirty="0"/>
              <a:t>In-SAG results reinforce the roadmap for Ga-SAG </a:t>
            </a:r>
          </a:p>
          <a:p>
            <a:endParaRPr lang="en-US" dirty="0"/>
          </a:p>
        </p:txBody>
      </p:sp>
      <p:pic>
        <p:nvPicPr>
          <p:cNvPr id="8" name="Picture 3"/>
          <p:cNvPicPr>
            <a:picLocks noChangeAspect="1" noChangeArrowheads="1"/>
          </p:cNvPicPr>
          <p:nvPr/>
        </p:nvPicPr>
        <p:blipFill>
          <a:blip r:embed="rId2" cstate="print"/>
          <a:srcRect l="1021"/>
          <a:stretch>
            <a:fillRect/>
          </a:stretch>
        </p:blipFill>
        <p:spPr bwMode="auto">
          <a:xfrm>
            <a:off x="4487122" y="3424132"/>
            <a:ext cx="2285861" cy="2862259"/>
          </a:xfrm>
          <a:prstGeom prst="rect">
            <a:avLst/>
          </a:prstGeom>
          <a:noFill/>
          <a:ln w="9525">
            <a:noFill/>
            <a:miter lim="800000"/>
            <a:headEnd/>
            <a:tailEnd/>
          </a:ln>
        </p:spPr>
      </p:pic>
      <p:sp>
        <p:nvSpPr>
          <p:cNvPr id="9" name="TextBox 8"/>
          <p:cNvSpPr txBox="1"/>
          <p:nvPr/>
        </p:nvSpPr>
        <p:spPr>
          <a:xfrm>
            <a:off x="4069334" y="5151787"/>
            <a:ext cx="400660" cy="276999"/>
          </a:xfrm>
          <a:prstGeom prst="rect">
            <a:avLst/>
          </a:prstGeom>
          <a:noFill/>
        </p:spPr>
        <p:txBody>
          <a:bodyPr wrap="square" rtlCol="0">
            <a:spAutoFit/>
          </a:bodyPr>
          <a:lstStyle/>
          <a:p>
            <a:r>
              <a:rPr lang="en-US" sz="1200" b="1" dirty="0">
                <a:solidFill>
                  <a:srgbClr val="FF0000"/>
                </a:solidFill>
              </a:rPr>
              <a:t>1.6</a:t>
            </a:r>
          </a:p>
        </p:txBody>
      </p:sp>
      <p:sp>
        <p:nvSpPr>
          <p:cNvPr id="10" name="TextBox 9"/>
          <p:cNvSpPr txBox="1"/>
          <p:nvPr/>
        </p:nvSpPr>
        <p:spPr>
          <a:xfrm>
            <a:off x="4067610" y="5769662"/>
            <a:ext cx="478197" cy="276999"/>
          </a:xfrm>
          <a:prstGeom prst="rect">
            <a:avLst/>
          </a:prstGeom>
          <a:noFill/>
        </p:spPr>
        <p:txBody>
          <a:bodyPr wrap="square" rtlCol="0">
            <a:spAutoFit/>
          </a:bodyPr>
          <a:lstStyle/>
          <a:p>
            <a:r>
              <a:rPr lang="en-US" sz="1200" b="1" dirty="0">
                <a:solidFill>
                  <a:srgbClr val="00B050"/>
                </a:solidFill>
              </a:rPr>
              <a:t>1.7</a:t>
            </a:r>
          </a:p>
        </p:txBody>
      </p:sp>
      <p:sp>
        <p:nvSpPr>
          <p:cNvPr id="11" name="TextBox 10"/>
          <p:cNvSpPr txBox="1"/>
          <p:nvPr/>
        </p:nvSpPr>
        <p:spPr>
          <a:xfrm>
            <a:off x="5294302" y="4376712"/>
            <a:ext cx="437762" cy="276999"/>
          </a:xfrm>
          <a:prstGeom prst="rect">
            <a:avLst/>
          </a:prstGeom>
          <a:noFill/>
        </p:spPr>
        <p:txBody>
          <a:bodyPr wrap="square" rtlCol="0">
            <a:spAutoFit/>
          </a:bodyPr>
          <a:lstStyle/>
          <a:p>
            <a:r>
              <a:rPr lang="en-US" sz="1200" b="1" dirty="0">
                <a:solidFill>
                  <a:srgbClr val="0077C8"/>
                </a:solidFill>
              </a:rPr>
              <a:t>1.8</a:t>
            </a:r>
          </a:p>
        </p:txBody>
      </p:sp>
      <p:sp>
        <p:nvSpPr>
          <p:cNvPr id="12" name="TextBox 11"/>
          <p:cNvSpPr txBox="1"/>
          <p:nvPr/>
        </p:nvSpPr>
        <p:spPr>
          <a:xfrm>
            <a:off x="6541991" y="5057116"/>
            <a:ext cx="428428" cy="276999"/>
          </a:xfrm>
          <a:prstGeom prst="rect">
            <a:avLst/>
          </a:prstGeom>
          <a:noFill/>
        </p:spPr>
        <p:txBody>
          <a:bodyPr wrap="square" rtlCol="0">
            <a:spAutoFit/>
          </a:bodyPr>
          <a:lstStyle/>
          <a:p>
            <a:r>
              <a:rPr lang="en-US" sz="1200" b="1" dirty="0">
                <a:solidFill>
                  <a:schemeClr val="bg1">
                    <a:lumMod val="50000"/>
                  </a:schemeClr>
                </a:solidFill>
              </a:rPr>
              <a:t>2.4</a:t>
            </a:r>
          </a:p>
        </p:txBody>
      </p:sp>
      <p:sp>
        <p:nvSpPr>
          <p:cNvPr id="13" name="TextBox 12"/>
          <p:cNvSpPr txBox="1"/>
          <p:nvPr/>
        </p:nvSpPr>
        <p:spPr>
          <a:xfrm>
            <a:off x="1608302" y="4084351"/>
            <a:ext cx="2194494" cy="1532727"/>
          </a:xfrm>
          <a:prstGeom prst="rect">
            <a:avLst/>
          </a:prstGeom>
          <a:noFill/>
        </p:spPr>
        <p:txBody>
          <a:bodyPr wrap="square" rtlCol="0">
            <a:spAutoFit/>
          </a:bodyPr>
          <a:lstStyle/>
          <a:p>
            <a:pPr>
              <a:lnSpc>
                <a:spcPct val="130000"/>
              </a:lnSpc>
            </a:pPr>
            <a:r>
              <a:rPr lang="en-US" sz="1200" b="1" i="1" dirty="0">
                <a:solidFill>
                  <a:prstClr val="black"/>
                </a:solidFill>
                <a:latin typeface="+mj-lt"/>
                <a:cs typeface="Calibri" pitchFamily="34" charset="0"/>
              </a:rPr>
              <a:t>In line with the III-group exploration we can check if the </a:t>
            </a:r>
            <a:r>
              <a:rPr lang="en-US" sz="1200" b="1" i="1" dirty="0" err="1">
                <a:solidFill>
                  <a:prstClr val="black"/>
                </a:solidFill>
                <a:latin typeface="+mj-lt"/>
                <a:cs typeface="Calibri" pitchFamily="34" charset="0"/>
              </a:rPr>
              <a:t>the</a:t>
            </a:r>
            <a:r>
              <a:rPr lang="en-US" sz="1200" b="1" i="1" dirty="0">
                <a:solidFill>
                  <a:prstClr val="black"/>
                </a:solidFill>
                <a:latin typeface="+mj-lt"/>
                <a:cs typeface="Calibri" pitchFamily="34" charset="0"/>
              </a:rPr>
              <a:t> Electronegativity contrast </a:t>
            </a:r>
            <a:r>
              <a:rPr lang="en-US" sz="1200" b="1" i="1" dirty="0" err="1">
                <a:solidFill>
                  <a:prstClr val="black"/>
                </a:solidFill>
                <a:latin typeface="+mj-lt"/>
                <a:cs typeface="Calibri" pitchFamily="34" charset="0"/>
              </a:rPr>
              <a:t>wrt</a:t>
            </a:r>
            <a:r>
              <a:rPr lang="en-US" sz="1200" b="1" i="1" dirty="0">
                <a:solidFill>
                  <a:prstClr val="black"/>
                </a:solidFill>
                <a:latin typeface="+mj-lt"/>
                <a:cs typeface="Calibri" pitchFamily="34" charset="0"/>
              </a:rPr>
              <a:t> Se the important parameter for the SSM window?</a:t>
            </a:r>
          </a:p>
        </p:txBody>
      </p:sp>
      <p:sp>
        <p:nvSpPr>
          <p:cNvPr id="15" name="Rectangle: Rounded Corners 14"/>
          <p:cNvSpPr/>
          <p:nvPr/>
        </p:nvSpPr>
        <p:spPr>
          <a:xfrm>
            <a:off x="4488520" y="5613810"/>
            <a:ext cx="587229" cy="66645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4487122" y="4941292"/>
            <a:ext cx="587229" cy="6664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5">
            <a:extLst/>
          </p:cNvPr>
          <p:cNvSpPr txBox="1">
            <a:spLocks/>
          </p:cNvSpPr>
          <p:nvPr/>
        </p:nvSpPr>
        <p:spPr>
          <a:xfrm>
            <a:off x="6207968" y="4197847"/>
            <a:ext cx="5609784" cy="634197"/>
          </a:xfrm>
          <a:prstGeom prst="rect">
            <a:avLst/>
          </a:prstGeom>
        </p:spPr>
        <p:txBody>
          <a:bodyPr/>
          <a:lst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20000"/>
              </a:lnSpc>
            </a:pPr>
            <a:r>
              <a:rPr lang="en-US" dirty="0" err="1"/>
              <a:t>GaSe</a:t>
            </a:r>
            <a:r>
              <a:rPr lang="en-US" dirty="0"/>
              <a:t> </a:t>
            </a:r>
            <a:r>
              <a:rPr lang="en-US" dirty="0" err="1"/>
              <a:t>tg</a:t>
            </a:r>
            <a:r>
              <a:rPr lang="en-US" dirty="0"/>
              <a:t> in house, more suitable for this campaign is the Ga</a:t>
            </a:r>
            <a:r>
              <a:rPr lang="en-US" baseline="-25000" dirty="0"/>
              <a:t>2</a:t>
            </a:r>
            <a:r>
              <a:rPr lang="en-US" dirty="0"/>
              <a:t>Se</a:t>
            </a:r>
            <a:r>
              <a:rPr lang="en-US" baseline="-25000" dirty="0"/>
              <a:t>3</a:t>
            </a:r>
            <a:r>
              <a:rPr lang="en-US" dirty="0"/>
              <a:t> </a:t>
            </a:r>
            <a:r>
              <a:rPr lang="en-US" dirty="0" err="1"/>
              <a:t>tg</a:t>
            </a:r>
            <a:r>
              <a:rPr lang="en-US" dirty="0"/>
              <a:t> </a:t>
            </a:r>
            <a:r>
              <a:rPr lang="en-US" dirty="0">
                <a:sym typeface="Wingdings" panose="05000000000000000000" pitchFamily="2" charset="2"/>
              </a:rPr>
              <a:t> just ordered </a:t>
            </a:r>
            <a:r>
              <a:rPr lang="en-US" dirty="0"/>
              <a:t>(ETA ~ </a:t>
            </a:r>
            <a:r>
              <a:rPr lang="en-US" dirty="0" err="1"/>
              <a:t>wk</a:t>
            </a:r>
            <a:r>
              <a:rPr lang="en-US" dirty="0"/>
              <a:t> 8)</a:t>
            </a:r>
          </a:p>
        </p:txBody>
      </p:sp>
    </p:spTree>
    <p:extLst>
      <p:ext uri="{BB962C8B-B14F-4D97-AF65-F5344CB8AC3E}">
        <p14:creationId xmlns:p14="http://schemas.microsoft.com/office/powerpoint/2010/main" val="234650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54" y="313605"/>
            <a:ext cx="10515600" cy="628788"/>
          </a:xfrm>
        </p:spPr>
        <p:txBody>
          <a:bodyPr/>
          <a:lstStyle/>
          <a:p>
            <a:r>
              <a:rPr lang="en-US" dirty="0"/>
              <a:t>Towards a Treasure Map of the In-SAG based SD3 </a:t>
            </a:r>
            <a:br>
              <a:rPr lang="en-US" dirty="0"/>
            </a:br>
            <a:r>
              <a:rPr lang="en-US" sz="2400" dirty="0"/>
              <a:t>(including also In-</a:t>
            </a:r>
            <a:r>
              <a:rPr lang="en-US" sz="2400" dirty="0" err="1"/>
              <a:t>SiSAG</a:t>
            </a:r>
            <a:r>
              <a:rPr lang="en-US" sz="2400" dirty="0"/>
              <a: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11</a:t>
            </a:fld>
            <a:endParaRPr lang="en-US"/>
          </a:p>
        </p:txBody>
      </p:sp>
      <p:pic>
        <p:nvPicPr>
          <p:cNvPr id="10" name="Picture 9"/>
          <p:cNvPicPr>
            <a:picLocks noChangeAspect="1"/>
          </p:cNvPicPr>
          <p:nvPr/>
        </p:nvPicPr>
        <p:blipFill>
          <a:blip r:embed="rId2"/>
          <a:stretch>
            <a:fillRect/>
          </a:stretch>
        </p:blipFill>
        <p:spPr>
          <a:xfrm>
            <a:off x="5635687" y="1868401"/>
            <a:ext cx="6223741" cy="4397976"/>
          </a:xfrm>
          <a:prstGeom prst="rect">
            <a:avLst/>
          </a:prstGeom>
        </p:spPr>
      </p:pic>
      <p:sp>
        <p:nvSpPr>
          <p:cNvPr id="46" name="Content Placeholder 4"/>
          <p:cNvSpPr>
            <a:spLocks noGrp="1"/>
          </p:cNvSpPr>
          <p:nvPr>
            <p:ph sz="half" idx="1"/>
          </p:nvPr>
        </p:nvSpPr>
        <p:spPr>
          <a:xfrm>
            <a:off x="461045" y="1447265"/>
            <a:ext cx="3891036" cy="4729163"/>
          </a:xfrm>
        </p:spPr>
        <p:txBody>
          <a:bodyPr/>
          <a:lstStyle/>
          <a:p>
            <a:pPr>
              <a:lnSpc>
                <a:spcPct val="110000"/>
              </a:lnSpc>
              <a:spcAft>
                <a:spcPts val="1200"/>
              </a:spcAft>
            </a:pPr>
            <a:r>
              <a:rPr lang="en-US" sz="2000" dirty="0"/>
              <a:t>2 further A0 Lots planned to complete the treasure map exploration of the In-SAG (and In-</a:t>
            </a:r>
            <a:r>
              <a:rPr lang="en-US" sz="2000" dirty="0" err="1"/>
              <a:t>SiSAG</a:t>
            </a:r>
            <a:r>
              <a:rPr lang="en-US" sz="2000" dirty="0"/>
              <a:t>) system (</a:t>
            </a:r>
            <a:r>
              <a:rPr lang="en-US" sz="2000" dirty="0">
                <a:hlinkClick r:id="rId3" action="ppaction://hlinksldjump"/>
              </a:rPr>
              <a:t>split tables</a:t>
            </a:r>
            <a:r>
              <a:rPr lang="en-US" sz="2000" dirty="0"/>
              <a:t>) + some selected alloys on A1 </a:t>
            </a:r>
            <a:r>
              <a:rPr lang="en-US" sz="2000" dirty="0">
                <a:sym typeface="Wingdings" panose="05000000000000000000" pitchFamily="2" charset="2"/>
              </a:rPr>
              <a:t> </a:t>
            </a:r>
            <a:r>
              <a:rPr lang="en-US" sz="2000" u="sng" dirty="0">
                <a:sym typeface="Wingdings" panose="05000000000000000000" pitchFamily="2" charset="2"/>
              </a:rPr>
              <a:t>Next read:</a:t>
            </a:r>
            <a:r>
              <a:rPr lang="en-US" sz="2000" dirty="0">
                <a:sym typeface="Wingdings" panose="05000000000000000000" pitchFamily="2" charset="2"/>
              </a:rPr>
              <a:t> </a:t>
            </a:r>
            <a:r>
              <a:rPr lang="en-US" sz="2000" dirty="0" err="1">
                <a:sym typeface="Wingdings" panose="05000000000000000000" pitchFamily="2" charset="2"/>
              </a:rPr>
              <a:t>wk</a:t>
            </a:r>
            <a:r>
              <a:rPr lang="en-US" sz="2000" dirty="0">
                <a:sym typeface="Wingdings" panose="05000000000000000000" pitchFamily="2" charset="2"/>
              </a:rPr>
              <a:t> 04</a:t>
            </a:r>
            <a:endParaRPr lang="en-US" sz="2000" dirty="0"/>
          </a:p>
          <a:p>
            <a:pPr lvl="0">
              <a:lnSpc>
                <a:spcPct val="110000"/>
              </a:lnSpc>
            </a:pPr>
            <a:r>
              <a:rPr lang="en-US" sz="2000" dirty="0"/>
              <a:t>Main open question we need to answer: what is the maximum In% we can tolerate w/o segregation and leakage issues?</a:t>
            </a:r>
            <a:endParaRPr lang="en-US" sz="2000" i="1" u="sng" dirty="0"/>
          </a:p>
        </p:txBody>
      </p:sp>
      <p:pic>
        <p:nvPicPr>
          <p:cNvPr id="15" name="Picture 14"/>
          <p:cNvPicPr>
            <a:picLocks noChangeAspect="1"/>
          </p:cNvPicPr>
          <p:nvPr/>
        </p:nvPicPr>
        <p:blipFill>
          <a:blip r:embed="rId4"/>
          <a:stretch>
            <a:fillRect/>
          </a:stretch>
        </p:blipFill>
        <p:spPr>
          <a:xfrm>
            <a:off x="5259694" y="1179019"/>
            <a:ext cx="2951247" cy="1174674"/>
          </a:xfrm>
          <a:prstGeom prst="rect">
            <a:avLst/>
          </a:prstGeom>
        </p:spPr>
      </p:pic>
      <p:pic>
        <p:nvPicPr>
          <p:cNvPr id="5" name="Picture 4"/>
          <p:cNvPicPr>
            <a:picLocks noChangeAspect="1"/>
          </p:cNvPicPr>
          <p:nvPr/>
        </p:nvPicPr>
        <p:blipFill>
          <a:blip r:embed="rId5"/>
          <a:stretch>
            <a:fillRect/>
          </a:stretch>
        </p:blipFill>
        <p:spPr>
          <a:xfrm>
            <a:off x="4581331" y="2711025"/>
            <a:ext cx="1814097" cy="1927207"/>
          </a:xfrm>
          <a:prstGeom prst="rect">
            <a:avLst/>
          </a:prstGeom>
        </p:spPr>
      </p:pic>
    </p:spTree>
    <p:extLst>
      <p:ext uri="{BB962C8B-B14F-4D97-AF65-F5344CB8AC3E}">
        <p14:creationId xmlns:p14="http://schemas.microsoft.com/office/powerpoint/2010/main" val="353981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717971" y="132186"/>
            <a:ext cx="4599321" cy="3449492"/>
          </a:xfrm>
          <a:prstGeom prst="rect">
            <a:avLst/>
          </a:prstGeom>
          <a:ln>
            <a:solidFill>
              <a:schemeClr val="tx1"/>
            </a:solidFill>
          </a:ln>
        </p:spPr>
      </p:pic>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12</a:t>
            </a:fld>
            <a:endParaRPr lang="en-US"/>
          </a:p>
        </p:txBody>
      </p:sp>
      <p:pic>
        <p:nvPicPr>
          <p:cNvPr id="8" name="Picture 7"/>
          <p:cNvPicPr>
            <a:picLocks noChangeAspect="1"/>
          </p:cNvPicPr>
          <p:nvPr/>
        </p:nvPicPr>
        <p:blipFill rotWithShape="1">
          <a:blip r:embed="rId3"/>
          <a:srcRect r="5398"/>
          <a:stretch/>
        </p:blipFill>
        <p:spPr>
          <a:xfrm>
            <a:off x="3878984" y="132186"/>
            <a:ext cx="4361502" cy="3457753"/>
          </a:xfrm>
          <a:prstGeom prst="rect">
            <a:avLst/>
          </a:prstGeom>
          <a:ln>
            <a:solidFill>
              <a:schemeClr val="tx1"/>
            </a:solidFill>
          </a:ln>
        </p:spPr>
      </p:pic>
      <p:pic>
        <p:nvPicPr>
          <p:cNvPr id="7" name="Picture 6"/>
          <p:cNvPicPr>
            <a:picLocks noChangeAspect="1"/>
          </p:cNvPicPr>
          <p:nvPr/>
        </p:nvPicPr>
        <p:blipFill rotWithShape="1">
          <a:blip r:embed="rId4"/>
          <a:srcRect r="4972"/>
          <a:stretch/>
        </p:blipFill>
        <p:spPr>
          <a:xfrm>
            <a:off x="-1" y="132188"/>
            <a:ext cx="4201887" cy="3457753"/>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4182627" y="3714588"/>
            <a:ext cx="4057859" cy="3143412"/>
          </a:xfrm>
          <a:prstGeom prst="rect">
            <a:avLst/>
          </a:prstGeom>
        </p:spPr>
      </p:pic>
      <p:pic>
        <p:nvPicPr>
          <p:cNvPr id="11" name="Picture 10"/>
          <p:cNvPicPr>
            <a:picLocks noChangeAspect="1"/>
          </p:cNvPicPr>
          <p:nvPr/>
        </p:nvPicPr>
        <p:blipFill>
          <a:blip r:embed="rId6"/>
          <a:stretch>
            <a:fillRect/>
          </a:stretch>
        </p:blipFill>
        <p:spPr>
          <a:xfrm>
            <a:off x="7857403" y="3714588"/>
            <a:ext cx="4680191" cy="3143412"/>
          </a:xfrm>
          <a:prstGeom prst="rect">
            <a:avLst/>
          </a:prstGeom>
        </p:spPr>
      </p:pic>
      <p:sp>
        <p:nvSpPr>
          <p:cNvPr id="12" name="Oval 11"/>
          <p:cNvSpPr/>
          <p:nvPr/>
        </p:nvSpPr>
        <p:spPr>
          <a:xfrm rot="19072520">
            <a:off x="1437782" y="1967787"/>
            <a:ext cx="1368808" cy="53610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Oval 13"/>
          <p:cNvSpPr/>
          <p:nvPr/>
        </p:nvSpPr>
        <p:spPr>
          <a:xfrm rot="19072520">
            <a:off x="5300978" y="1967786"/>
            <a:ext cx="1368808" cy="53610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5" name="Oval 14"/>
          <p:cNvSpPr/>
          <p:nvPr/>
        </p:nvSpPr>
        <p:spPr>
          <a:xfrm rot="19072520">
            <a:off x="9139965" y="1981517"/>
            <a:ext cx="1368808" cy="53610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6" name="TextBox 15"/>
          <p:cNvSpPr txBox="1"/>
          <p:nvPr/>
        </p:nvSpPr>
        <p:spPr>
          <a:xfrm>
            <a:off x="317051" y="4430597"/>
            <a:ext cx="3114955" cy="923330"/>
          </a:xfrm>
          <a:prstGeom prst="rect">
            <a:avLst/>
          </a:prstGeom>
          <a:noFill/>
        </p:spPr>
        <p:txBody>
          <a:bodyPr wrap="none" rtlCol="0">
            <a:spAutoFit/>
          </a:bodyPr>
          <a:lstStyle/>
          <a:p>
            <a:pPr marL="285750" indent="-285750">
              <a:buFont typeface="Arial" panose="020B0604020202020204" pitchFamily="34" charset="0"/>
              <a:buChar char="•"/>
            </a:pPr>
            <a:r>
              <a:rPr lang="en-US" b="1" dirty="0">
                <a:solidFill>
                  <a:schemeClr val="accent1"/>
                </a:solidFill>
              </a:rPr>
              <a:t>Area of further interest: </a:t>
            </a:r>
          </a:p>
          <a:p>
            <a:pPr marL="742950" lvl="1" indent="-285750">
              <a:buFont typeface="Arial" panose="020B0604020202020204" pitchFamily="34" charset="0"/>
              <a:buChar char="•"/>
            </a:pPr>
            <a:r>
              <a:rPr lang="en-US" dirty="0">
                <a:solidFill>
                  <a:schemeClr val="accent1"/>
                </a:solidFill>
              </a:rPr>
              <a:t>+In, +Ge</a:t>
            </a:r>
          </a:p>
          <a:p>
            <a:pPr marL="742950" lvl="1" indent="-285750">
              <a:buFont typeface="Arial" panose="020B0604020202020204" pitchFamily="34" charset="0"/>
              <a:buChar char="•"/>
            </a:pPr>
            <a:r>
              <a:rPr lang="en-US" dirty="0">
                <a:solidFill>
                  <a:schemeClr val="accent1"/>
                </a:solidFill>
              </a:rPr>
              <a:t>verify Si role</a:t>
            </a:r>
          </a:p>
        </p:txBody>
      </p:sp>
    </p:spTree>
    <p:extLst>
      <p:ext uri="{BB962C8B-B14F-4D97-AF65-F5344CB8AC3E}">
        <p14:creationId xmlns:p14="http://schemas.microsoft.com/office/powerpoint/2010/main" val="322879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125505"/>
            <a:ext cx="7781270" cy="6286501"/>
          </a:xfrm>
          <a:prstGeom prst="rect">
            <a:avLst/>
          </a:prstGeom>
        </p:spPr>
      </p:pic>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13</a:t>
            </a:fld>
            <a:endParaRPr lang="en-US"/>
          </a:p>
        </p:txBody>
      </p:sp>
      <p:pic>
        <p:nvPicPr>
          <p:cNvPr id="12" name="Picture 11"/>
          <p:cNvPicPr>
            <a:picLocks noChangeAspect="1"/>
          </p:cNvPicPr>
          <p:nvPr/>
        </p:nvPicPr>
        <p:blipFill>
          <a:blip r:embed="rId3"/>
          <a:stretch>
            <a:fillRect/>
          </a:stretch>
        </p:blipFill>
        <p:spPr>
          <a:xfrm>
            <a:off x="4827176" y="1302706"/>
            <a:ext cx="7364824" cy="3326329"/>
          </a:xfrm>
          <a:prstGeom prst="rect">
            <a:avLst/>
          </a:prstGeom>
          <a:solidFill>
            <a:schemeClr val="bg1"/>
          </a:solidFill>
        </p:spPr>
      </p:pic>
      <p:sp>
        <p:nvSpPr>
          <p:cNvPr id="6" name="Oval 5"/>
          <p:cNvSpPr/>
          <p:nvPr/>
        </p:nvSpPr>
        <p:spPr>
          <a:xfrm rot="20507929">
            <a:off x="2192942" y="4614430"/>
            <a:ext cx="1525925" cy="77366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412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83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6771391" y="701159"/>
            <a:ext cx="3385949" cy="2724179"/>
          </a:xfrm>
          <a:prstGeom prst="rect">
            <a:avLst/>
          </a:prstGeom>
        </p:spPr>
      </p:pic>
      <p:sp>
        <p:nvSpPr>
          <p:cNvPr id="2" name="Title 1"/>
          <p:cNvSpPr>
            <a:spLocks noGrp="1"/>
          </p:cNvSpPr>
          <p:nvPr>
            <p:ph type="title"/>
          </p:nvPr>
        </p:nvSpPr>
        <p:spPr>
          <a:xfrm>
            <a:off x="653859" y="175002"/>
            <a:ext cx="10515600" cy="628788"/>
          </a:xfrm>
        </p:spPr>
        <p:txBody>
          <a:bodyPr/>
          <a:lstStyle/>
          <a:p>
            <a:r>
              <a:rPr lang="en-US" dirty="0"/>
              <a:t>Upsides from S26</a:t>
            </a:r>
          </a:p>
        </p:txBody>
      </p:sp>
      <p:sp>
        <p:nvSpPr>
          <p:cNvPr id="5" name="Content Placeholder 4"/>
          <p:cNvSpPr>
            <a:spLocks noGrp="1"/>
          </p:cNvSpPr>
          <p:nvPr>
            <p:ph sz="half" idx="1"/>
          </p:nvPr>
        </p:nvSpPr>
        <p:spPr>
          <a:xfrm>
            <a:off x="368330" y="775616"/>
            <a:ext cx="6291776" cy="2648286"/>
          </a:xfrm>
        </p:spPr>
        <p:txBody>
          <a:bodyPr/>
          <a:lstStyle/>
          <a:p>
            <a:pPr lvl="0">
              <a:lnSpc>
                <a:spcPct val="110000"/>
              </a:lnSpc>
            </a:pPr>
            <a:r>
              <a:rPr lang="en-US" sz="1600" dirty="0"/>
              <a:t>2 Lots out of the K* camp (In-SAG and In-</a:t>
            </a:r>
            <a:r>
              <a:rPr lang="en-US" sz="1600" dirty="0" err="1"/>
              <a:t>SiSAG</a:t>
            </a:r>
            <a:r>
              <a:rPr lang="en-US" sz="1600" dirty="0"/>
              <a:t>)</a:t>
            </a:r>
          </a:p>
          <a:p>
            <a:pPr lvl="0">
              <a:lnSpc>
                <a:spcPct val="110000"/>
              </a:lnSpc>
            </a:pPr>
            <a:r>
              <a:rPr lang="en-US" sz="1600" dirty="0"/>
              <a:t>S26 main array probe confirms SR71 trends with In</a:t>
            </a:r>
          </a:p>
          <a:p>
            <a:pPr lvl="0">
              <a:lnSpc>
                <a:spcPct val="110000"/>
              </a:lnSpc>
            </a:pPr>
            <a:r>
              <a:rPr lang="en-US" sz="1600" dirty="0">
                <a:sym typeface="Wingdings" panose="05000000000000000000" pitchFamily="2" charset="2"/>
              </a:rPr>
              <a:t>Main </a:t>
            </a:r>
            <a:r>
              <a:rPr lang="en-US" sz="1600" b="1" u="sng" dirty="0">
                <a:sym typeface="Wingdings" panose="05000000000000000000" pitchFamily="2" charset="2"/>
              </a:rPr>
              <a:t>upsides of the In-SAG matrix</a:t>
            </a:r>
            <a:r>
              <a:rPr lang="en-US" sz="1600" dirty="0">
                <a:sym typeface="Wingdings" panose="05000000000000000000" pitchFamily="2" charset="2"/>
              </a:rPr>
              <a:t>:</a:t>
            </a:r>
          </a:p>
          <a:p>
            <a:pPr lvl="1">
              <a:lnSpc>
                <a:spcPct val="110000"/>
              </a:lnSpc>
            </a:pPr>
            <a:r>
              <a:rPr lang="en-US" sz="1600" i="1" u="sng" dirty="0">
                <a:sym typeface="Wingdings" panose="05000000000000000000" pitchFamily="2" charset="2"/>
              </a:rPr>
              <a:t>FF reduction</a:t>
            </a:r>
          </a:p>
          <a:p>
            <a:pPr lvl="1">
              <a:lnSpc>
                <a:spcPct val="110000"/>
              </a:lnSpc>
            </a:pPr>
            <a:r>
              <a:rPr lang="en-US" sz="1600" i="1" u="sng" dirty="0">
                <a:sym typeface="Wingdings" panose="05000000000000000000" pitchFamily="2" charset="2"/>
              </a:rPr>
              <a:t>Lower sigma</a:t>
            </a:r>
          </a:p>
          <a:p>
            <a:pPr lvl="1">
              <a:lnSpc>
                <a:spcPct val="110000"/>
              </a:lnSpc>
            </a:pPr>
            <a:r>
              <a:rPr lang="en-US" sz="1600" i="1" u="sng" dirty="0">
                <a:sym typeface="Wingdings" panose="05000000000000000000" pitchFamily="2" charset="2"/>
              </a:rPr>
              <a:t>Good drift performances</a:t>
            </a:r>
          </a:p>
          <a:p>
            <a:pPr lvl="1">
              <a:lnSpc>
                <a:spcPct val="110000"/>
              </a:lnSpc>
            </a:pPr>
            <a:r>
              <a:rPr lang="en-US" sz="1600" i="1" u="sng" dirty="0">
                <a:sym typeface="Wingdings" panose="05000000000000000000" pitchFamily="2" charset="2"/>
              </a:rPr>
              <a:t>Higher Memory Effect </a:t>
            </a:r>
            <a:endParaRPr lang="en-US" sz="1600" i="1" u="sng" dirty="0"/>
          </a:p>
          <a:p>
            <a:pPr lvl="1">
              <a:lnSpc>
                <a:spcPct val="110000"/>
              </a:lnSpc>
            </a:pPr>
            <a:r>
              <a:rPr lang="en-US" sz="1600" i="1" u="sng" dirty="0">
                <a:sym typeface="Wingdings" panose="05000000000000000000" pitchFamily="2" charset="2"/>
              </a:rPr>
              <a:t>Higher SSM window (just from SR71 and 2xCMOS)</a:t>
            </a:r>
          </a:p>
          <a:p>
            <a:pPr marL="0" indent="0">
              <a:buNone/>
            </a:pPr>
            <a:endParaRPr lang="en-US" dirty="0"/>
          </a:p>
        </p:txBody>
      </p:sp>
      <p:grpSp>
        <p:nvGrpSpPr>
          <p:cNvPr id="10" name="Group 9">
            <a:extLst>
              <a:ext uri="{FF2B5EF4-FFF2-40B4-BE49-F238E27FC236}">
                <a16:creationId xmlns:a16="http://schemas.microsoft.com/office/drawing/2014/main" id="{ECAA5B34-CF9E-4912-B09B-00889CB616F4}"/>
              </a:ext>
            </a:extLst>
          </p:cNvPr>
          <p:cNvGrpSpPr/>
          <p:nvPr/>
        </p:nvGrpSpPr>
        <p:grpSpPr>
          <a:xfrm>
            <a:off x="7941687" y="3872210"/>
            <a:ext cx="3349084" cy="2618307"/>
            <a:chOff x="7642314" y="3528347"/>
            <a:chExt cx="3891027" cy="2952807"/>
          </a:xfrm>
        </p:grpSpPr>
        <p:pic>
          <p:nvPicPr>
            <p:cNvPr id="33" name="Picture 32"/>
            <p:cNvPicPr>
              <a:picLocks noChangeAspect="1"/>
            </p:cNvPicPr>
            <p:nvPr/>
          </p:nvPicPr>
          <p:blipFill>
            <a:blip r:embed="rId3"/>
            <a:stretch>
              <a:fillRect/>
            </a:stretch>
          </p:blipFill>
          <p:spPr>
            <a:xfrm>
              <a:off x="7642314" y="3789345"/>
              <a:ext cx="3891027" cy="2691809"/>
            </a:xfrm>
            <a:prstGeom prst="rect">
              <a:avLst/>
            </a:prstGeom>
          </p:spPr>
        </p:pic>
        <p:sp>
          <p:nvSpPr>
            <p:cNvPr id="34" name="TextBox 33"/>
            <p:cNvSpPr txBox="1"/>
            <p:nvPr/>
          </p:nvSpPr>
          <p:spPr>
            <a:xfrm>
              <a:off x="8717127" y="3528347"/>
              <a:ext cx="2236229" cy="381806"/>
            </a:xfrm>
            <a:prstGeom prst="rect">
              <a:avLst/>
            </a:prstGeom>
            <a:noFill/>
          </p:spPr>
          <p:txBody>
            <a:bodyPr wrap="square" rtlCol="0">
              <a:spAutoFit/>
            </a:bodyPr>
            <a:lstStyle/>
            <a:p>
              <a:r>
                <a:rPr lang="en-US" sz="1600" b="1" dirty="0"/>
                <a:t>Drift vs. Sigma</a:t>
              </a:r>
            </a:p>
          </p:txBody>
        </p:sp>
      </p:grpSp>
      <p:graphicFrame>
        <p:nvGraphicFramePr>
          <p:cNvPr id="40" name="Table 39"/>
          <p:cNvGraphicFramePr>
            <a:graphicFrameLocks noGrp="1"/>
          </p:cNvGraphicFramePr>
          <p:nvPr>
            <p:extLst/>
          </p:nvPr>
        </p:nvGraphicFramePr>
        <p:xfrm>
          <a:off x="10379910" y="880363"/>
          <a:ext cx="1552718" cy="1844040"/>
        </p:xfrm>
        <a:graphic>
          <a:graphicData uri="http://schemas.openxmlformats.org/drawingml/2006/table">
            <a:tbl>
              <a:tblPr firstRow="1" bandRow="1">
                <a:tableStyleId>{5C22544A-7EE6-4342-B048-85BDC9FD1C3A}</a:tableStyleId>
              </a:tblPr>
              <a:tblGrid>
                <a:gridCol w="490906">
                  <a:extLst>
                    <a:ext uri="{9D8B030D-6E8A-4147-A177-3AD203B41FA5}">
                      <a16:colId xmlns:a16="http://schemas.microsoft.com/office/drawing/2014/main" val="20000"/>
                    </a:ext>
                  </a:extLst>
                </a:gridCol>
                <a:gridCol w="397292">
                  <a:extLst>
                    <a:ext uri="{9D8B030D-6E8A-4147-A177-3AD203B41FA5}">
                      <a16:colId xmlns:a16="http://schemas.microsoft.com/office/drawing/2014/main" val="42383131"/>
                    </a:ext>
                  </a:extLst>
                </a:gridCol>
                <a:gridCol w="340533">
                  <a:extLst>
                    <a:ext uri="{9D8B030D-6E8A-4147-A177-3AD203B41FA5}">
                      <a16:colId xmlns:a16="http://schemas.microsoft.com/office/drawing/2014/main" val="2964133735"/>
                    </a:ext>
                  </a:extLst>
                </a:gridCol>
                <a:gridCol w="323987">
                  <a:extLst>
                    <a:ext uri="{9D8B030D-6E8A-4147-A177-3AD203B41FA5}">
                      <a16:colId xmlns:a16="http://schemas.microsoft.com/office/drawing/2014/main" val="20002"/>
                    </a:ext>
                  </a:extLst>
                </a:gridCol>
              </a:tblGrid>
              <a:tr h="220895">
                <a:tc>
                  <a:txBody>
                    <a:bodyPr/>
                    <a:lstStyle/>
                    <a:p>
                      <a:pPr algn="ctr"/>
                      <a:r>
                        <a:rPr lang="en-US" sz="1000" dirty="0"/>
                        <a:t>Split</a:t>
                      </a:r>
                    </a:p>
                  </a:txBody>
                  <a:tcPr/>
                </a:tc>
                <a:tc>
                  <a:txBody>
                    <a:bodyPr/>
                    <a:lstStyle/>
                    <a:p>
                      <a:pPr algn="ctr"/>
                      <a:r>
                        <a:rPr lang="it-IT" sz="1000" dirty="0" err="1"/>
                        <a:t>Ge</a:t>
                      </a:r>
                      <a:endParaRPr lang="en-US" sz="1000" dirty="0"/>
                    </a:p>
                  </a:txBody>
                  <a:tcPr/>
                </a:tc>
                <a:tc>
                  <a:txBody>
                    <a:bodyPr/>
                    <a:lstStyle/>
                    <a:p>
                      <a:pPr algn="ctr"/>
                      <a:r>
                        <a:rPr lang="it-IT" sz="1000" dirty="0"/>
                        <a:t>Si</a:t>
                      </a:r>
                      <a:endParaRPr lang="en-US" sz="1000" dirty="0"/>
                    </a:p>
                  </a:txBody>
                  <a:tcPr/>
                </a:tc>
                <a:tc>
                  <a:txBody>
                    <a:bodyPr/>
                    <a:lstStyle/>
                    <a:p>
                      <a:pPr algn="ctr"/>
                      <a:r>
                        <a:rPr lang="it-IT" sz="1000" dirty="0"/>
                        <a:t>In</a:t>
                      </a:r>
                      <a:endParaRPr lang="en-US" sz="1000" dirty="0"/>
                    </a:p>
                  </a:txBody>
                  <a:tcPr/>
                </a:tc>
                <a:extLst>
                  <a:ext uri="{0D108BD9-81ED-4DB2-BD59-A6C34878D82A}">
                    <a16:rowId xmlns:a16="http://schemas.microsoft.com/office/drawing/2014/main" val="10000"/>
                  </a:ext>
                </a:extLst>
              </a:tr>
              <a:tr h="207089">
                <a:tc>
                  <a:txBody>
                    <a:bodyPr/>
                    <a:lstStyle/>
                    <a:p>
                      <a:pPr algn="ctr"/>
                      <a:r>
                        <a:rPr lang="en-US" sz="900" dirty="0">
                          <a:latin typeface="+mn-lt"/>
                        </a:rPr>
                        <a:t>1C</a:t>
                      </a:r>
                    </a:p>
                  </a:txBody>
                  <a:tcPr anchor="ctr"/>
                </a:tc>
                <a:tc>
                  <a:txBody>
                    <a:bodyPr/>
                    <a:lstStyle/>
                    <a:p>
                      <a:pPr algn="ctr"/>
                      <a:r>
                        <a:rPr lang="it-IT" sz="900" dirty="0">
                          <a:latin typeface="+mn-lt"/>
                        </a:rPr>
                        <a:t>13</a:t>
                      </a:r>
                      <a:endParaRPr lang="en-US" sz="900" dirty="0">
                        <a:latin typeface="+mn-lt"/>
                      </a:endParaRPr>
                    </a:p>
                  </a:txBody>
                  <a:tcPr anchor="ctr"/>
                </a:tc>
                <a:tc>
                  <a:txBody>
                    <a:bodyPr/>
                    <a:lstStyle/>
                    <a:p>
                      <a:pPr algn="ctr"/>
                      <a:r>
                        <a:rPr lang="it-IT" sz="900" dirty="0">
                          <a:latin typeface="+mn-lt"/>
                        </a:rPr>
                        <a:t>6</a:t>
                      </a:r>
                      <a:endParaRPr lang="en-US" sz="900" dirty="0">
                        <a:latin typeface="+mn-lt"/>
                      </a:endParaRPr>
                    </a:p>
                  </a:txBody>
                  <a:tcPr anchor="ctr"/>
                </a:tc>
                <a:tc>
                  <a:txBody>
                    <a:bodyPr/>
                    <a:lstStyle/>
                    <a:p>
                      <a:pPr algn="ctr"/>
                      <a:r>
                        <a:rPr lang="en-US" sz="900" dirty="0">
                          <a:latin typeface="+mn-lt"/>
                        </a:rPr>
                        <a:t>2</a:t>
                      </a:r>
                    </a:p>
                  </a:txBody>
                  <a:tcPr anchor="ctr"/>
                </a:tc>
                <a:extLst>
                  <a:ext uri="{0D108BD9-81ED-4DB2-BD59-A6C34878D82A}">
                    <a16:rowId xmlns:a16="http://schemas.microsoft.com/office/drawing/2014/main" val="10001"/>
                  </a:ext>
                </a:extLst>
              </a:tr>
              <a:tr h="207089">
                <a:tc>
                  <a:txBody>
                    <a:bodyPr/>
                    <a:lstStyle/>
                    <a:p>
                      <a:pPr algn="ctr"/>
                      <a:r>
                        <a:rPr lang="en-US" sz="900" dirty="0">
                          <a:latin typeface="+mn-lt"/>
                        </a:rPr>
                        <a:t>2E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16</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2"/>
                  </a:ext>
                </a:extLst>
              </a:tr>
              <a:tr h="207089">
                <a:tc>
                  <a:txBody>
                    <a:bodyPr/>
                    <a:lstStyle/>
                    <a:p>
                      <a:pPr algn="ctr"/>
                      <a:r>
                        <a:rPr lang="en-US" sz="900" dirty="0">
                          <a:latin typeface="+mn-lt"/>
                        </a:rPr>
                        <a:t>3E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21</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3"/>
                  </a:ext>
                </a:extLst>
              </a:tr>
              <a:tr h="207089">
                <a:tc>
                  <a:txBody>
                    <a:bodyPr/>
                    <a:lstStyle/>
                    <a:p>
                      <a:pPr algn="ctr"/>
                      <a:r>
                        <a:rPr lang="en-US" sz="900" dirty="0">
                          <a:latin typeface="+mn-lt"/>
                        </a:rPr>
                        <a:t>4E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25</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4"/>
                  </a:ext>
                </a:extLst>
              </a:tr>
              <a:tr h="207089">
                <a:tc>
                  <a:txBody>
                    <a:bodyPr/>
                    <a:lstStyle/>
                    <a:p>
                      <a:pPr algn="ctr"/>
                      <a:r>
                        <a:rPr lang="en-US" sz="900" dirty="0">
                          <a:latin typeface="+mn-lt"/>
                        </a:rPr>
                        <a:t>5E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16</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5"/>
                  </a:ext>
                </a:extLst>
              </a:tr>
              <a:tr h="207089">
                <a:tc>
                  <a:txBody>
                    <a:bodyPr/>
                    <a:lstStyle/>
                    <a:p>
                      <a:pPr algn="ctr"/>
                      <a:r>
                        <a:rPr lang="it-IT" sz="900" dirty="0">
                          <a:latin typeface="+mn-lt"/>
                        </a:rPr>
                        <a:t>6E</a:t>
                      </a:r>
                      <a:endParaRPr lang="en-US" sz="9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16</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5</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4088534641"/>
                  </a:ext>
                </a:extLst>
              </a:tr>
              <a:tr h="207089">
                <a:tc>
                  <a:txBody>
                    <a:bodyPr/>
                    <a:lstStyle/>
                    <a:p>
                      <a:pPr algn="ctr"/>
                      <a:r>
                        <a:rPr lang="it-IT" sz="900" dirty="0">
                          <a:latin typeface="+mn-lt"/>
                        </a:rPr>
                        <a:t>7E</a:t>
                      </a:r>
                      <a:endParaRPr lang="en-US" sz="9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19</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3546070446"/>
                  </a:ext>
                </a:extLst>
              </a:tr>
            </a:tbl>
          </a:graphicData>
        </a:graphic>
      </p:graphicFrame>
      <p:grpSp>
        <p:nvGrpSpPr>
          <p:cNvPr id="9" name="Group 8">
            <a:extLst>
              <a:ext uri="{FF2B5EF4-FFF2-40B4-BE49-F238E27FC236}">
                <a16:creationId xmlns:a16="http://schemas.microsoft.com/office/drawing/2014/main" id="{34EA6BED-602D-4ECB-AE9E-7BCC3D471580}"/>
              </a:ext>
            </a:extLst>
          </p:cNvPr>
          <p:cNvGrpSpPr/>
          <p:nvPr/>
        </p:nvGrpSpPr>
        <p:grpSpPr>
          <a:xfrm>
            <a:off x="3611365" y="3679965"/>
            <a:ext cx="3461539" cy="2747360"/>
            <a:chOff x="4163723" y="3655427"/>
            <a:chExt cx="3468366" cy="2937117"/>
          </a:xfrm>
        </p:grpSpPr>
        <p:pic>
          <p:nvPicPr>
            <p:cNvPr id="35" name="Picture 34"/>
            <p:cNvPicPr>
              <a:picLocks noChangeAspect="1"/>
            </p:cNvPicPr>
            <p:nvPr/>
          </p:nvPicPr>
          <p:blipFill rotWithShape="1">
            <a:blip r:embed="rId4"/>
            <a:srcRect l="2548" t="2027" r="7535" b="3382"/>
            <a:stretch/>
          </p:blipFill>
          <p:spPr>
            <a:xfrm>
              <a:off x="4163723" y="4011107"/>
              <a:ext cx="3468366" cy="2581437"/>
            </a:xfrm>
            <a:prstGeom prst="rect">
              <a:avLst/>
            </a:prstGeom>
          </p:spPr>
        </p:pic>
        <p:sp>
          <p:nvSpPr>
            <p:cNvPr id="36" name="TextBox 35"/>
            <p:cNvSpPr txBox="1"/>
            <p:nvPr/>
          </p:nvSpPr>
          <p:spPr>
            <a:xfrm>
              <a:off x="4851565" y="3655427"/>
              <a:ext cx="2625542" cy="338554"/>
            </a:xfrm>
            <a:prstGeom prst="rect">
              <a:avLst/>
            </a:prstGeom>
            <a:noFill/>
          </p:spPr>
          <p:txBody>
            <a:bodyPr wrap="square" rtlCol="0">
              <a:spAutoFit/>
            </a:bodyPr>
            <a:lstStyle/>
            <a:p>
              <a:r>
                <a:rPr lang="en-US" sz="1600" b="1" dirty="0"/>
                <a:t>Normalized Sigma vs. V</a:t>
              </a:r>
              <a:r>
                <a:rPr lang="en-US" sz="1600" b="1" baseline="-25000" dirty="0"/>
                <a:t>T</a:t>
              </a:r>
            </a:p>
          </p:txBody>
        </p:sp>
        <p:sp>
          <p:nvSpPr>
            <p:cNvPr id="50" name="Star: 5 Points 49"/>
            <p:cNvSpPr/>
            <p:nvPr/>
          </p:nvSpPr>
          <p:spPr>
            <a:xfrm>
              <a:off x="5179408" y="5303940"/>
              <a:ext cx="382555" cy="382555"/>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Star: 5 Points 50"/>
          <p:cNvSpPr/>
          <p:nvPr/>
        </p:nvSpPr>
        <p:spPr>
          <a:xfrm>
            <a:off x="10550968" y="2881360"/>
            <a:ext cx="382555" cy="382555"/>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p:cNvSpPr/>
          <p:nvPr/>
        </p:nvSpPr>
        <p:spPr>
          <a:xfrm>
            <a:off x="10391726" y="2268932"/>
            <a:ext cx="1540901" cy="23786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cxnSpLocks/>
          </p:cNvCxnSpPr>
          <p:nvPr/>
        </p:nvCxnSpPr>
        <p:spPr>
          <a:xfrm>
            <a:off x="11608931" y="2539857"/>
            <a:ext cx="59130" cy="411247"/>
          </a:xfrm>
          <a:prstGeom prst="line">
            <a:avLst/>
          </a:prstGeom>
          <a:ln w="1905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917431" y="2934990"/>
            <a:ext cx="1330176" cy="307777"/>
          </a:xfrm>
          <a:prstGeom prst="rect">
            <a:avLst/>
          </a:prstGeom>
          <a:noFill/>
        </p:spPr>
        <p:txBody>
          <a:bodyPr wrap="square" rtlCol="0">
            <a:spAutoFit/>
          </a:bodyPr>
          <a:lstStyle/>
          <a:p>
            <a:r>
              <a:rPr lang="en-US" sz="1400" b="1" dirty="0">
                <a:solidFill>
                  <a:srgbClr val="FF0000"/>
                </a:solidFill>
              </a:rPr>
              <a:t>Golden alloy</a:t>
            </a:r>
          </a:p>
        </p:txBody>
      </p:sp>
      <p:sp>
        <p:nvSpPr>
          <p:cNvPr id="3" name="Footer Placeholder 2"/>
          <p:cNvSpPr>
            <a:spLocks noGrp="1"/>
          </p:cNvSpPr>
          <p:nvPr>
            <p:ph type="ftr" sz="quarter" idx="11"/>
          </p:nvPr>
        </p:nvSpPr>
        <p:spPr>
          <a:xfrm>
            <a:off x="1512484" y="6417240"/>
            <a:ext cx="1387415" cy="365125"/>
          </a:xfrm>
        </p:spPr>
        <p:txBody>
          <a:bodyPr/>
          <a:lstStyle/>
          <a:p>
            <a:r>
              <a:rPr lang="en-US"/>
              <a:t>Micron Confidential</a:t>
            </a:r>
          </a:p>
        </p:txBody>
      </p:sp>
      <p:sp>
        <p:nvSpPr>
          <p:cNvPr id="4" name="Slide Number Placeholder 3"/>
          <p:cNvSpPr>
            <a:spLocks noGrp="1"/>
          </p:cNvSpPr>
          <p:nvPr>
            <p:ph type="sldNum" sz="quarter" idx="12"/>
          </p:nvPr>
        </p:nvSpPr>
        <p:spPr>
          <a:xfrm>
            <a:off x="674286" y="6417241"/>
            <a:ext cx="838198" cy="365125"/>
          </a:xfrm>
        </p:spPr>
        <p:txBody>
          <a:bodyPr/>
          <a:lstStyle/>
          <a:p>
            <a:fld id="{B7E7695C-FCF1-4AA0-9B93-7941FED13DC4}" type="slidenum">
              <a:rPr lang="en-US" smtClean="0"/>
              <a:t>2</a:t>
            </a:fld>
            <a:endParaRPr lang="en-US"/>
          </a:p>
        </p:txBody>
      </p:sp>
      <p:sp>
        <p:nvSpPr>
          <p:cNvPr id="25" name="TextBox 24">
            <a:extLst>
              <a:ext uri="{FF2B5EF4-FFF2-40B4-BE49-F238E27FC236}">
                <a16:creationId xmlns:a16="http://schemas.microsoft.com/office/drawing/2014/main" id="{F17A6AE8-25B4-4171-BA8A-FE3735CA9CAC}"/>
              </a:ext>
            </a:extLst>
          </p:cNvPr>
          <p:cNvSpPr txBox="1"/>
          <p:nvPr/>
        </p:nvSpPr>
        <p:spPr>
          <a:xfrm>
            <a:off x="7191512" y="362605"/>
            <a:ext cx="3397057" cy="338554"/>
          </a:xfrm>
          <a:prstGeom prst="rect">
            <a:avLst/>
          </a:prstGeom>
          <a:noFill/>
        </p:spPr>
        <p:txBody>
          <a:bodyPr wrap="square" rtlCol="0">
            <a:spAutoFit/>
          </a:bodyPr>
          <a:lstStyle/>
          <a:p>
            <a:r>
              <a:rPr lang="en-US" sz="1600" b="1" dirty="0"/>
              <a:t>Memory effect vs Composition</a:t>
            </a:r>
            <a:endParaRPr lang="en-US" sz="1600" b="1" baseline="-25000" dirty="0"/>
          </a:p>
        </p:txBody>
      </p:sp>
      <p:sp>
        <p:nvSpPr>
          <p:cNvPr id="26" name="Star: 5 Points 25">
            <a:extLst>
              <a:ext uri="{FF2B5EF4-FFF2-40B4-BE49-F238E27FC236}">
                <a16:creationId xmlns:a16="http://schemas.microsoft.com/office/drawing/2014/main" id="{15647845-0232-4CAF-95B9-C44A2857FA08}"/>
              </a:ext>
            </a:extLst>
          </p:cNvPr>
          <p:cNvSpPr/>
          <p:nvPr/>
        </p:nvSpPr>
        <p:spPr>
          <a:xfrm>
            <a:off x="8816330" y="2316966"/>
            <a:ext cx="235930" cy="241807"/>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60720" y="5605851"/>
            <a:ext cx="569678" cy="369332"/>
          </a:xfrm>
          <a:prstGeom prst="rect">
            <a:avLst/>
          </a:prstGeom>
          <a:noFill/>
        </p:spPr>
        <p:txBody>
          <a:bodyPr wrap="square" rtlCol="0">
            <a:spAutoFit/>
          </a:bodyPr>
          <a:lstStyle/>
          <a:p>
            <a:r>
              <a:rPr lang="en-US" dirty="0"/>
              <a:t>10s</a:t>
            </a:r>
          </a:p>
        </p:txBody>
      </p:sp>
      <p:sp>
        <p:nvSpPr>
          <p:cNvPr id="19" name="TextBox 18"/>
          <p:cNvSpPr txBox="1"/>
          <p:nvPr/>
        </p:nvSpPr>
        <p:spPr>
          <a:xfrm>
            <a:off x="7839450" y="3549149"/>
            <a:ext cx="4250313" cy="369332"/>
          </a:xfrm>
          <a:prstGeom prst="rect">
            <a:avLst/>
          </a:prstGeom>
          <a:noFill/>
        </p:spPr>
        <p:txBody>
          <a:bodyPr wrap="square" rtlCol="0">
            <a:spAutoFit/>
          </a:bodyPr>
          <a:lstStyle/>
          <a:p>
            <a:r>
              <a:rPr lang="en-US" dirty="0"/>
              <a:t>Drift Rate vs 10s SET sigma @ 85C</a:t>
            </a:r>
          </a:p>
        </p:txBody>
      </p:sp>
      <p:pic>
        <p:nvPicPr>
          <p:cNvPr id="28" name="Picture 27"/>
          <p:cNvPicPr>
            <a:picLocks noChangeAspect="1"/>
          </p:cNvPicPr>
          <p:nvPr/>
        </p:nvPicPr>
        <p:blipFill>
          <a:blip r:embed="rId5"/>
          <a:stretch>
            <a:fillRect/>
          </a:stretch>
        </p:blipFill>
        <p:spPr>
          <a:xfrm>
            <a:off x="7732916" y="3948149"/>
            <a:ext cx="4064377" cy="2543691"/>
          </a:xfrm>
          <a:prstGeom prst="rect">
            <a:avLst/>
          </a:prstGeom>
        </p:spPr>
      </p:pic>
      <p:pic>
        <p:nvPicPr>
          <p:cNvPr id="29" name="Picture 28"/>
          <p:cNvPicPr>
            <a:picLocks noChangeAspect="1"/>
          </p:cNvPicPr>
          <p:nvPr/>
        </p:nvPicPr>
        <p:blipFill>
          <a:blip r:embed="rId6"/>
          <a:stretch>
            <a:fillRect/>
          </a:stretch>
        </p:blipFill>
        <p:spPr>
          <a:xfrm>
            <a:off x="3766107" y="3967649"/>
            <a:ext cx="3925526" cy="2520188"/>
          </a:xfrm>
          <a:prstGeom prst="rect">
            <a:avLst/>
          </a:prstGeom>
        </p:spPr>
      </p:pic>
      <p:grpSp>
        <p:nvGrpSpPr>
          <p:cNvPr id="8" name="Group 7">
            <a:extLst>
              <a:ext uri="{FF2B5EF4-FFF2-40B4-BE49-F238E27FC236}">
                <a16:creationId xmlns:a16="http://schemas.microsoft.com/office/drawing/2014/main" id="{5C90B633-96AB-46B9-8651-4EE4C4FEBB3F}"/>
              </a:ext>
            </a:extLst>
          </p:cNvPr>
          <p:cNvGrpSpPr/>
          <p:nvPr/>
        </p:nvGrpSpPr>
        <p:grpSpPr>
          <a:xfrm>
            <a:off x="112821" y="3662560"/>
            <a:ext cx="3678510" cy="3119805"/>
            <a:chOff x="674286" y="4045995"/>
            <a:chExt cx="3179060" cy="2591065"/>
          </a:xfrm>
        </p:grpSpPr>
        <p:pic>
          <p:nvPicPr>
            <p:cNvPr id="7" name="Picture 6"/>
            <p:cNvPicPr>
              <a:picLocks noChangeAspect="1"/>
            </p:cNvPicPr>
            <p:nvPr/>
          </p:nvPicPr>
          <p:blipFill>
            <a:blip r:embed="rId7"/>
            <a:stretch>
              <a:fillRect/>
            </a:stretch>
          </p:blipFill>
          <p:spPr>
            <a:xfrm>
              <a:off x="674286" y="4295690"/>
              <a:ext cx="3179060" cy="2341370"/>
            </a:xfrm>
            <a:prstGeom prst="rect">
              <a:avLst/>
            </a:prstGeom>
          </p:spPr>
        </p:pic>
        <p:cxnSp>
          <p:nvCxnSpPr>
            <p:cNvPr id="11" name="Straight Connector 10"/>
            <p:cNvCxnSpPr/>
            <p:nvPr/>
          </p:nvCxnSpPr>
          <p:spPr>
            <a:xfrm>
              <a:off x="2804833" y="4658969"/>
              <a:ext cx="0" cy="1101012"/>
            </a:xfrm>
            <a:prstGeom prst="line">
              <a:avLst/>
            </a:prstGeom>
            <a:ln w="1905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04833" y="5001332"/>
              <a:ext cx="892569" cy="307777"/>
            </a:xfrm>
            <a:prstGeom prst="rect">
              <a:avLst/>
            </a:prstGeom>
            <a:noFill/>
          </p:spPr>
          <p:txBody>
            <a:bodyPr wrap="square" rtlCol="0">
              <a:spAutoFit/>
            </a:bodyPr>
            <a:lstStyle/>
            <a:p>
              <a:r>
                <a:rPr lang="en-US" sz="1400" b="1" dirty="0">
                  <a:solidFill>
                    <a:srgbClr val="FF0000"/>
                  </a:solidFill>
                </a:rPr>
                <a:t>&gt;1 Volt!</a:t>
              </a:r>
            </a:p>
          </p:txBody>
        </p:sp>
        <p:sp>
          <p:nvSpPr>
            <p:cNvPr id="17" name="TextBox 16"/>
            <p:cNvSpPr txBox="1"/>
            <p:nvPr/>
          </p:nvSpPr>
          <p:spPr>
            <a:xfrm>
              <a:off x="1862536" y="4383781"/>
              <a:ext cx="1502168" cy="307777"/>
            </a:xfrm>
            <a:prstGeom prst="rect">
              <a:avLst/>
            </a:prstGeom>
            <a:noFill/>
          </p:spPr>
          <p:txBody>
            <a:bodyPr wrap="square" rtlCol="0">
              <a:spAutoFit/>
            </a:bodyPr>
            <a:lstStyle/>
            <a:p>
              <a:r>
                <a:rPr lang="en-US" sz="1400" b="1" dirty="0"/>
                <a:t>In-SAG alloys</a:t>
              </a:r>
            </a:p>
          </p:txBody>
        </p:sp>
        <p:sp>
          <p:nvSpPr>
            <p:cNvPr id="24" name="TextBox 23"/>
            <p:cNvSpPr txBox="1"/>
            <p:nvPr/>
          </p:nvSpPr>
          <p:spPr>
            <a:xfrm>
              <a:off x="1756143" y="4045995"/>
              <a:ext cx="1627223" cy="338554"/>
            </a:xfrm>
            <a:prstGeom prst="rect">
              <a:avLst/>
            </a:prstGeom>
            <a:noFill/>
          </p:spPr>
          <p:txBody>
            <a:bodyPr wrap="square" rtlCol="0">
              <a:spAutoFit/>
            </a:bodyPr>
            <a:lstStyle/>
            <a:p>
              <a:r>
                <a:rPr lang="en-US" sz="1600" b="1" dirty="0"/>
                <a:t>FF reduction</a:t>
              </a:r>
            </a:p>
          </p:txBody>
        </p:sp>
      </p:grpSp>
      <p:sp>
        <p:nvSpPr>
          <p:cNvPr id="56" name="Isosceles Triangle 55"/>
          <p:cNvSpPr/>
          <p:nvPr/>
        </p:nvSpPr>
        <p:spPr>
          <a:xfrm>
            <a:off x="3254231" y="5637407"/>
            <a:ext cx="190428" cy="155727"/>
          </a:xfrm>
          <a:prstGeom prst="triangl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1806432" y="5297433"/>
            <a:ext cx="190428" cy="155727"/>
          </a:xfrm>
          <a:prstGeom prst="triangl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716188" y="5789801"/>
            <a:ext cx="190428" cy="155727"/>
          </a:xfrm>
          <a:prstGeom prst="triangl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79607" y="5684262"/>
            <a:ext cx="2845217" cy="307777"/>
          </a:xfrm>
          <a:prstGeom prst="rect">
            <a:avLst/>
          </a:prstGeom>
          <a:noFill/>
        </p:spPr>
        <p:txBody>
          <a:bodyPr wrap="square" rtlCol="0">
            <a:spAutoFit/>
          </a:bodyPr>
          <a:lstStyle/>
          <a:p>
            <a:r>
              <a:rPr lang="en-US" sz="1400" dirty="0"/>
              <a:t>Probe no </a:t>
            </a:r>
            <a:r>
              <a:rPr lang="en-US" sz="1400" dirty="0" err="1"/>
              <a:t>visib</a:t>
            </a:r>
            <a:r>
              <a:rPr lang="en-US" sz="1400" dirty="0"/>
              <a:t> at higher </a:t>
            </a:r>
            <a:r>
              <a:rPr lang="en-US" sz="1400" dirty="0" err="1"/>
              <a:t>Vt</a:t>
            </a:r>
            <a:endParaRPr lang="en-US" sz="1400" dirty="0"/>
          </a:p>
        </p:txBody>
      </p:sp>
    </p:spTree>
    <p:extLst>
      <p:ext uri="{BB962C8B-B14F-4D97-AF65-F5344CB8AC3E}">
        <p14:creationId xmlns:p14="http://schemas.microsoft.com/office/powerpoint/2010/main" val="285916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warning of In-SAG: Lower </a:t>
            </a:r>
            <a:r>
              <a:rPr lang="en-US" dirty="0" err="1"/>
              <a:t>Tg</a:t>
            </a:r>
            <a:endParaRPr lang="en-US" dirty="0"/>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3</a:t>
            </a:fld>
            <a:endParaRPr lang="en-US"/>
          </a:p>
        </p:txBody>
      </p:sp>
      <p:sp>
        <p:nvSpPr>
          <p:cNvPr id="5" name="Content Placeholder 4"/>
          <p:cNvSpPr>
            <a:spLocks noGrp="1"/>
          </p:cNvSpPr>
          <p:nvPr>
            <p:ph sz="half" idx="1"/>
          </p:nvPr>
        </p:nvSpPr>
        <p:spPr>
          <a:xfrm>
            <a:off x="838200" y="1338379"/>
            <a:ext cx="6854694" cy="831366"/>
          </a:xfrm>
        </p:spPr>
        <p:txBody>
          <a:bodyPr/>
          <a:lstStyle/>
          <a:p>
            <a:r>
              <a:rPr lang="en-US" dirty="0"/>
              <a:t>Lower </a:t>
            </a:r>
            <a:r>
              <a:rPr lang="en-US" dirty="0" err="1"/>
              <a:t>Tg</a:t>
            </a:r>
            <a:r>
              <a:rPr lang="en-US" dirty="0"/>
              <a:t>/lower thermal stability have not impact on opens on these alloys</a:t>
            </a:r>
          </a:p>
          <a:p>
            <a:pPr marL="0" indent="0">
              <a:buNone/>
            </a:pPr>
            <a:endParaRPr lang="en-US" dirty="0"/>
          </a:p>
        </p:txBody>
      </p:sp>
      <p:pic>
        <p:nvPicPr>
          <p:cNvPr id="6" name="Picture 5"/>
          <p:cNvPicPr>
            <a:picLocks noChangeAspect="1"/>
          </p:cNvPicPr>
          <p:nvPr/>
        </p:nvPicPr>
        <p:blipFill>
          <a:blip r:embed="rId2"/>
          <a:stretch>
            <a:fillRect/>
          </a:stretch>
        </p:blipFill>
        <p:spPr>
          <a:xfrm>
            <a:off x="7692894" y="610847"/>
            <a:ext cx="4330236" cy="2979157"/>
          </a:xfrm>
          <a:prstGeom prst="rect">
            <a:avLst/>
          </a:prstGeom>
        </p:spPr>
      </p:pic>
      <p:cxnSp>
        <p:nvCxnSpPr>
          <p:cNvPr id="7" name="Straight Connector 6"/>
          <p:cNvCxnSpPr/>
          <p:nvPr/>
        </p:nvCxnSpPr>
        <p:spPr>
          <a:xfrm>
            <a:off x="8566245" y="1832017"/>
            <a:ext cx="160729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002380" y="1706606"/>
            <a:ext cx="1" cy="11771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939185" y="1774867"/>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284018" y="1524240"/>
            <a:ext cx="752777" cy="307777"/>
          </a:xfrm>
          <a:prstGeom prst="rect">
            <a:avLst/>
          </a:prstGeom>
          <a:noFill/>
        </p:spPr>
        <p:txBody>
          <a:bodyPr wrap="square" rtlCol="0">
            <a:spAutoFit/>
          </a:bodyPr>
          <a:lstStyle/>
          <a:p>
            <a:r>
              <a:rPr lang="en-US" sz="1400" dirty="0"/>
              <a:t>SDv12</a:t>
            </a:r>
          </a:p>
        </p:txBody>
      </p:sp>
      <p:sp>
        <p:nvSpPr>
          <p:cNvPr id="11" name="TextBox 10"/>
          <p:cNvSpPr txBox="1"/>
          <p:nvPr/>
        </p:nvSpPr>
        <p:spPr>
          <a:xfrm>
            <a:off x="9284018" y="362237"/>
            <a:ext cx="2134703" cy="338554"/>
          </a:xfrm>
          <a:prstGeom prst="rect">
            <a:avLst/>
          </a:prstGeom>
          <a:noFill/>
        </p:spPr>
        <p:txBody>
          <a:bodyPr wrap="square" rtlCol="0">
            <a:spAutoFit/>
          </a:bodyPr>
          <a:lstStyle/>
          <a:p>
            <a:r>
              <a:rPr lang="en-US" sz="1600" b="1" dirty="0"/>
              <a:t>Thermal stability</a:t>
            </a:r>
          </a:p>
        </p:txBody>
      </p:sp>
      <p:sp>
        <p:nvSpPr>
          <p:cNvPr id="12" name="Oval 11"/>
          <p:cNvSpPr/>
          <p:nvPr/>
        </p:nvSpPr>
        <p:spPr>
          <a:xfrm rot="20743743">
            <a:off x="9056345" y="1974199"/>
            <a:ext cx="1374549" cy="447475"/>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532078" y="2169744"/>
            <a:ext cx="1062681" cy="307777"/>
          </a:xfrm>
          <a:prstGeom prst="rect">
            <a:avLst/>
          </a:prstGeom>
          <a:solidFill>
            <a:srgbClr val="FFFFCC"/>
          </a:solidFill>
          <a:ln>
            <a:noFill/>
          </a:ln>
        </p:spPr>
        <p:txBody>
          <a:bodyPr wrap="square" lIns="0" tIns="0" rIns="0" bIns="0" rtlCol="0">
            <a:spAutoFit/>
          </a:bodyPr>
          <a:lstStyle/>
          <a:p>
            <a:pPr algn="ctr"/>
            <a:r>
              <a:rPr lang="en-US" sz="2000" dirty="0">
                <a:latin typeface="Calibri"/>
                <a:cs typeface="Calibri"/>
              </a:rPr>
              <a:t>by Swap</a:t>
            </a:r>
          </a:p>
        </p:txBody>
      </p:sp>
      <p:pic>
        <p:nvPicPr>
          <p:cNvPr id="14" name="Picture 13"/>
          <p:cNvPicPr>
            <a:picLocks noChangeAspect="1"/>
          </p:cNvPicPr>
          <p:nvPr/>
        </p:nvPicPr>
        <p:blipFill>
          <a:blip r:embed="rId3"/>
          <a:stretch>
            <a:fillRect/>
          </a:stretch>
        </p:blipFill>
        <p:spPr>
          <a:xfrm>
            <a:off x="642857" y="4473023"/>
            <a:ext cx="4028661" cy="2148078"/>
          </a:xfrm>
          <a:prstGeom prst="rect">
            <a:avLst/>
          </a:prstGeom>
        </p:spPr>
      </p:pic>
      <p:sp>
        <p:nvSpPr>
          <p:cNvPr id="15" name="Star: 5 Points 14">
            <a:extLst/>
          </p:cNvPr>
          <p:cNvSpPr/>
          <p:nvPr/>
        </p:nvSpPr>
        <p:spPr>
          <a:xfrm>
            <a:off x="4611167" y="5512387"/>
            <a:ext cx="102238" cy="91582"/>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176015" y="2420201"/>
            <a:ext cx="5343373" cy="1830600"/>
          </a:xfrm>
          <a:prstGeom prst="rect">
            <a:avLst/>
          </a:prstGeom>
        </p:spPr>
      </p:pic>
      <p:sp>
        <p:nvSpPr>
          <p:cNvPr id="17" name="TextBox 16"/>
          <p:cNvSpPr txBox="1"/>
          <p:nvPr/>
        </p:nvSpPr>
        <p:spPr>
          <a:xfrm>
            <a:off x="600890" y="4291605"/>
            <a:ext cx="5316583" cy="261610"/>
          </a:xfrm>
          <a:prstGeom prst="rect">
            <a:avLst/>
          </a:prstGeom>
          <a:noFill/>
        </p:spPr>
        <p:txBody>
          <a:bodyPr wrap="square" rtlCol="0">
            <a:spAutoFit/>
          </a:bodyPr>
          <a:lstStyle/>
          <a:p>
            <a:r>
              <a:rPr lang="en-US" sz="1100" dirty="0"/>
              <a:t>Filtered from zone E and railed WLICS</a:t>
            </a:r>
          </a:p>
        </p:txBody>
      </p:sp>
      <p:sp>
        <p:nvSpPr>
          <p:cNvPr id="20" name="TextBox 19"/>
          <p:cNvSpPr txBox="1"/>
          <p:nvPr/>
        </p:nvSpPr>
        <p:spPr>
          <a:xfrm>
            <a:off x="1018902" y="2063481"/>
            <a:ext cx="2730137" cy="369332"/>
          </a:xfrm>
          <a:prstGeom prst="rect">
            <a:avLst/>
          </a:prstGeom>
          <a:noFill/>
        </p:spPr>
        <p:txBody>
          <a:bodyPr wrap="square" rtlCol="0">
            <a:spAutoFit/>
          </a:bodyPr>
          <a:lstStyle/>
          <a:p>
            <a:r>
              <a:rPr lang="en-US" dirty="0"/>
              <a:t>Opens (log) model</a:t>
            </a:r>
          </a:p>
        </p:txBody>
      </p:sp>
      <p:sp>
        <p:nvSpPr>
          <p:cNvPr id="21" name="TextBox 20"/>
          <p:cNvSpPr txBox="1"/>
          <p:nvPr/>
        </p:nvSpPr>
        <p:spPr>
          <a:xfrm>
            <a:off x="4394567" y="2606775"/>
            <a:ext cx="1959431" cy="276999"/>
          </a:xfrm>
          <a:prstGeom prst="rect">
            <a:avLst/>
          </a:prstGeom>
          <a:noFill/>
        </p:spPr>
        <p:txBody>
          <a:bodyPr wrap="square" rtlCol="0">
            <a:spAutoFit/>
          </a:bodyPr>
          <a:lstStyle/>
          <a:p>
            <a:r>
              <a:rPr lang="en-US" sz="1200" dirty="0"/>
              <a:t>Si major driver</a:t>
            </a:r>
          </a:p>
        </p:txBody>
      </p:sp>
      <p:pic>
        <p:nvPicPr>
          <p:cNvPr id="23" name="Picture 22"/>
          <p:cNvPicPr>
            <a:picLocks noChangeAspect="1"/>
          </p:cNvPicPr>
          <p:nvPr/>
        </p:nvPicPr>
        <p:blipFill>
          <a:blip r:embed="rId5"/>
          <a:stretch>
            <a:fillRect/>
          </a:stretch>
        </p:blipFill>
        <p:spPr>
          <a:xfrm>
            <a:off x="5641245" y="2622375"/>
            <a:ext cx="3183067" cy="3789631"/>
          </a:xfrm>
          <a:prstGeom prst="rect">
            <a:avLst/>
          </a:prstGeom>
        </p:spPr>
      </p:pic>
      <p:sp>
        <p:nvSpPr>
          <p:cNvPr id="24" name="Star: 5 Points 23">
            <a:extLst/>
          </p:cNvPr>
          <p:cNvSpPr/>
          <p:nvPr/>
        </p:nvSpPr>
        <p:spPr>
          <a:xfrm>
            <a:off x="6357238" y="3313469"/>
            <a:ext cx="102238" cy="91582"/>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033657" y="5185954"/>
            <a:ext cx="1250361" cy="400110"/>
          </a:xfrm>
          <a:prstGeom prst="rect">
            <a:avLst/>
          </a:prstGeom>
          <a:noFill/>
        </p:spPr>
        <p:txBody>
          <a:bodyPr wrap="square" rtlCol="0">
            <a:spAutoFit/>
          </a:bodyPr>
          <a:lstStyle/>
          <a:p>
            <a:r>
              <a:rPr lang="en-US" sz="1000" dirty="0"/>
              <a:t>Residual after fitting by BLBL </a:t>
            </a:r>
          </a:p>
        </p:txBody>
      </p:sp>
      <p:sp>
        <p:nvSpPr>
          <p:cNvPr id="26" name="Star: 5 Points 25">
            <a:extLst/>
          </p:cNvPr>
          <p:cNvSpPr/>
          <p:nvPr/>
        </p:nvSpPr>
        <p:spPr>
          <a:xfrm>
            <a:off x="10035361" y="2221791"/>
            <a:ext cx="128851" cy="110862"/>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12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warning of In-SAG: Leakage – S26 data</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4</a:t>
            </a:fld>
            <a:endParaRPr lang="en-US"/>
          </a:p>
        </p:txBody>
      </p:sp>
      <p:pic>
        <p:nvPicPr>
          <p:cNvPr id="5" name="Picture 4"/>
          <p:cNvPicPr>
            <a:picLocks noChangeAspect="1"/>
          </p:cNvPicPr>
          <p:nvPr/>
        </p:nvPicPr>
        <p:blipFill>
          <a:blip r:embed="rId2"/>
          <a:stretch>
            <a:fillRect/>
          </a:stretch>
        </p:blipFill>
        <p:spPr>
          <a:xfrm>
            <a:off x="664027" y="1096420"/>
            <a:ext cx="7217230" cy="3713720"/>
          </a:xfrm>
          <a:prstGeom prst="rect">
            <a:avLst/>
          </a:prstGeom>
        </p:spPr>
      </p:pic>
      <p:pic>
        <p:nvPicPr>
          <p:cNvPr id="6" name="Picture 5"/>
          <p:cNvPicPr>
            <a:picLocks noChangeAspect="1"/>
          </p:cNvPicPr>
          <p:nvPr/>
        </p:nvPicPr>
        <p:blipFill>
          <a:blip r:embed="rId3"/>
          <a:stretch>
            <a:fillRect/>
          </a:stretch>
        </p:blipFill>
        <p:spPr>
          <a:xfrm>
            <a:off x="664027" y="974847"/>
            <a:ext cx="7199600" cy="4636226"/>
          </a:xfrm>
          <a:prstGeom prst="rect">
            <a:avLst/>
          </a:prstGeom>
        </p:spPr>
      </p:pic>
      <p:pic>
        <p:nvPicPr>
          <p:cNvPr id="13" name="Picture 12"/>
          <p:cNvPicPr>
            <a:picLocks noChangeAspect="1"/>
          </p:cNvPicPr>
          <p:nvPr/>
        </p:nvPicPr>
        <p:blipFill>
          <a:blip r:embed="rId4"/>
          <a:stretch>
            <a:fillRect/>
          </a:stretch>
        </p:blipFill>
        <p:spPr>
          <a:xfrm>
            <a:off x="487227" y="974846"/>
            <a:ext cx="8002117" cy="5163271"/>
          </a:xfrm>
          <a:prstGeom prst="rect">
            <a:avLst/>
          </a:prstGeom>
        </p:spPr>
      </p:pic>
      <p:grpSp>
        <p:nvGrpSpPr>
          <p:cNvPr id="14" name="Group 13"/>
          <p:cNvGrpSpPr/>
          <p:nvPr/>
        </p:nvGrpSpPr>
        <p:grpSpPr>
          <a:xfrm>
            <a:off x="1188718" y="1358537"/>
            <a:ext cx="4076809" cy="1970899"/>
            <a:chOff x="1188718" y="1358537"/>
            <a:chExt cx="4076809" cy="1970899"/>
          </a:xfrm>
        </p:grpSpPr>
        <p:sp>
          <p:nvSpPr>
            <p:cNvPr id="7" name="TextBox 6"/>
            <p:cNvSpPr txBox="1"/>
            <p:nvPr/>
          </p:nvSpPr>
          <p:spPr>
            <a:xfrm>
              <a:off x="2225613" y="1358537"/>
              <a:ext cx="1301357" cy="369332"/>
            </a:xfrm>
            <a:prstGeom prst="rect">
              <a:avLst/>
            </a:prstGeom>
            <a:noFill/>
          </p:spPr>
          <p:txBody>
            <a:bodyPr wrap="square" rtlCol="0">
              <a:spAutoFit/>
            </a:bodyPr>
            <a:lstStyle/>
            <a:p>
              <a:r>
                <a:rPr lang="en-US" dirty="0"/>
                <a:t>Full Stack</a:t>
              </a:r>
            </a:p>
          </p:txBody>
        </p:sp>
        <p:sp>
          <p:nvSpPr>
            <p:cNvPr id="8" name="TextBox 7"/>
            <p:cNvSpPr txBox="1"/>
            <p:nvPr/>
          </p:nvSpPr>
          <p:spPr>
            <a:xfrm>
              <a:off x="1188718" y="2165717"/>
              <a:ext cx="1554482" cy="276999"/>
            </a:xfrm>
            <a:prstGeom prst="rect">
              <a:avLst/>
            </a:prstGeom>
            <a:noFill/>
          </p:spPr>
          <p:txBody>
            <a:bodyPr wrap="square" rtlCol="0">
              <a:spAutoFit/>
            </a:bodyPr>
            <a:lstStyle/>
            <a:p>
              <a:r>
                <a:rPr lang="en-US" sz="1200" dirty="0"/>
                <a:t>5% </a:t>
              </a:r>
              <a:r>
                <a:rPr lang="en-US" sz="1200" dirty="0" err="1"/>
                <a:t>SDonly</a:t>
              </a:r>
              <a:endParaRPr lang="en-US" sz="1200" dirty="0"/>
            </a:p>
          </p:txBody>
        </p:sp>
        <p:sp>
          <p:nvSpPr>
            <p:cNvPr id="9" name="TextBox 8"/>
            <p:cNvSpPr txBox="1"/>
            <p:nvPr/>
          </p:nvSpPr>
          <p:spPr>
            <a:xfrm>
              <a:off x="1531906" y="3052437"/>
              <a:ext cx="1554482" cy="276999"/>
            </a:xfrm>
            <a:prstGeom prst="rect">
              <a:avLst/>
            </a:prstGeom>
            <a:noFill/>
          </p:spPr>
          <p:txBody>
            <a:bodyPr wrap="square" rtlCol="0">
              <a:spAutoFit/>
            </a:bodyPr>
            <a:lstStyle/>
            <a:p>
              <a:r>
                <a:rPr lang="en-US" sz="1200" dirty="0"/>
                <a:t>2% </a:t>
              </a:r>
              <a:r>
                <a:rPr lang="en-US" sz="1200" dirty="0" err="1"/>
                <a:t>SDonly</a:t>
              </a:r>
              <a:endParaRPr lang="en-US" sz="1200" dirty="0"/>
            </a:p>
          </p:txBody>
        </p:sp>
        <p:sp>
          <p:nvSpPr>
            <p:cNvPr id="10" name="TextBox 9"/>
            <p:cNvSpPr txBox="1"/>
            <p:nvPr/>
          </p:nvSpPr>
          <p:spPr>
            <a:xfrm>
              <a:off x="3711045" y="2017522"/>
              <a:ext cx="1554482" cy="461665"/>
            </a:xfrm>
            <a:prstGeom prst="rect">
              <a:avLst/>
            </a:prstGeom>
            <a:noFill/>
          </p:spPr>
          <p:txBody>
            <a:bodyPr wrap="square" rtlCol="0">
              <a:spAutoFit/>
            </a:bodyPr>
            <a:lstStyle/>
            <a:p>
              <a:r>
                <a:rPr lang="en-US" sz="1200" dirty="0"/>
                <a:t>4% SD only w/ T&amp;B lamina </a:t>
              </a:r>
            </a:p>
          </p:txBody>
        </p:sp>
      </p:grpSp>
      <p:sp>
        <p:nvSpPr>
          <p:cNvPr id="12" name="TextBox 11"/>
          <p:cNvSpPr txBox="1"/>
          <p:nvPr/>
        </p:nvSpPr>
        <p:spPr>
          <a:xfrm>
            <a:off x="7541458" y="2953280"/>
            <a:ext cx="3931074" cy="258532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000" dirty="0"/>
              <a:t>VL at 3.6V nominal; </a:t>
            </a:r>
          </a:p>
          <a:p>
            <a:pPr marL="285750" indent="-285750">
              <a:lnSpc>
                <a:spcPct val="120000"/>
              </a:lnSpc>
              <a:buFont typeface="Arial" panose="020B0604020202020204" pitchFamily="34" charset="0"/>
              <a:buChar char="•"/>
            </a:pPr>
            <a:r>
              <a:rPr lang="en-US" sz="2000" dirty="0"/>
              <a:t>4K cells</a:t>
            </a:r>
          </a:p>
          <a:p>
            <a:pPr marL="285750" indent="-285750">
              <a:lnSpc>
                <a:spcPct val="120000"/>
              </a:lnSpc>
              <a:buFont typeface="Arial" panose="020B0604020202020204" pitchFamily="34" charset="0"/>
              <a:buChar char="•"/>
            </a:pPr>
            <a:r>
              <a:rPr lang="en-US" sz="2000" dirty="0"/>
              <a:t>50-50% SET/RST back pattern</a:t>
            </a:r>
          </a:p>
          <a:p>
            <a:pPr marL="285750" indent="-285750">
              <a:lnSpc>
                <a:spcPct val="120000"/>
              </a:lnSpc>
              <a:buFont typeface="Arial" panose="020B0604020202020204" pitchFamily="34" charset="0"/>
              <a:buChar char="•"/>
            </a:pPr>
            <a:r>
              <a:rPr lang="en-US" sz="2000" dirty="0"/>
              <a:t>SD at 22nm for SD only</a:t>
            </a:r>
          </a:p>
          <a:p>
            <a:pPr marL="285750" indent="-285750">
              <a:lnSpc>
                <a:spcPct val="120000"/>
              </a:lnSpc>
              <a:buFont typeface="Arial" panose="020B0604020202020204" pitchFamily="34" charset="0"/>
              <a:buChar char="•"/>
            </a:pPr>
            <a:r>
              <a:rPr lang="en-US" sz="2000" dirty="0"/>
              <a:t>+15-20% VL from 2% to 5% In</a:t>
            </a:r>
          </a:p>
          <a:p>
            <a:endParaRPr lang="en-US" dirty="0"/>
          </a:p>
        </p:txBody>
      </p:sp>
      <p:cxnSp>
        <p:nvCxnSpPr>
          <p:cNvPr id="16" name="Straight Arrow Connector 15"/>
          <p:cNvCxnSpPr/>
          <p:nvPr/>
        </p:nvCxnSpPr>
        <p:spPr>
          <a:xfrm flipH="1" flipV="1">
            <a:off x="4451684" y="3525253"/>
            <a:ext cx="12032" cy="7820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76291" y="4307305"/>
            <a:ext cx="1859798" cy="369332"/>
          </a:xfrm>
          <a:prstGeom prst="rect">
            <a:avLst/>
          </a:prstGeom>
          <a:noFill/>
        </p:spPr>
        <p:txBody>
          <a:bodyPr wrap="square" rtlCol="0">
            <a:spAutoFit/>
          </a:bodyPr>
          <a:lstStyle/>
          <a:p>
            <a:r>
              <a:rPr lang="en-US" dirty="0">
                <a:solidFill>
                  <a:srgbClr val="FF0000"/>
                </a:solidFill>
              </a:rPr>
              <a:t>Adding lamina</a:t>
            </a:r>
          </a:p>
        </p:txBody>
      </p:sp>
      <p:cxnSp>
        <p:nvCxnSpPr>
          <p:cNvPr id="19" name="Straight Arrow Connector 18"/>
          <p:cNvCxnSpPr/>
          <p:nvPr/>
        </p:nvCxnSpPr>
        <p:spPr>
          <a:xfrm flipV="1">
            <a:off x="3711045" y="2673530"/>
            <a:ext cx="0" cy="517406"/>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87131" y="2628877"/>
            <a:ext cx="1859798" cy="369332"/>
          </a:xfrm>
          <a:prstGeom prst="rect">
            <a:avLst/>
          </a:prstGeom>
          <a:noFill/>
        </p:spPr>
        <p:txBody>
          <a:bodyPr wrap="square" rtlCol="0">
            <a:spAutoFit/>
          </a:bodyPr>
          <a:lstStyle/>
          <a:p>
            <a:r>
              <a:rPr lang="en-US" dirty="0">
                <a:solidFill>
                  <a:schemeClr val="accent1">
                    <a:lumMod val="75000"/>
                  </a:schemeClr>
                </a:solidFill>
              </a:rPr>
              <a:t>Inc In%</a:t>
            </a:r>
          </a:p>
        </p:txBody>
      </p:sp>
      <p:cxnSp>
        <p:nvCxnSpPr>
          <p:cNvPr id="24" name="Straight Arrow Connector 23"/>
          <p:cNvCxnSpPr/>
          <p:nvPr/>
        </p:nvCxnSpPr>
        <p:spPr>
          <a:xfrm flipV="1">
            <a:off x="2391106" y="2732211"/>
            <a:ext cx="0" cy="517406"/>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538" y="1473236"/>
            <a:ext cx="861391" cy="369332"/>
          </a:xfrm>
          <a:prstGeom prst="rect">
            <a:avLst/>
          </a:prstGeom>
          <a:noFill/>
        </p:spPr>
        <p:txBody>
          <a:bodyPr wrap="square" rtlCol="0">
            <a:spAutoFit/>
          </a:bodyPr>
          <a:lstStyle/>
          <a:p>
            <a:r>
              <a:rPr lang="en-US" dirty="0"/>
              <a:t>85</a:t>
            </a:r>
            <a:r>
              <a:rPr lang="en-US" dirty="0">
                <a:sym typeface="Symbol" panose="05050102010706020507" pitchFamily="18" charset="2"/>
              </a:rPr>
              <a:t></a:t>
            </a:r>
            <a:r>
              <a:rPr lang="en-US" dirty="0"/>
              <a:t>C</a:t>
            </a:r>
          </a:p>
        </p:txBody>
      </p:sp>
    </p:spTree>
    <p:extLst>
      <p:ext uri="{BB962C8B-B14F-4D97-AF65-F5344CB8AC3E}">
        <p14:creationId xmlns:p14="http://schemas.microsoft.com/office/powerpoint/2010/main" val="103080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muledesign.com/wp-content/uploads/post-it.jpg"/>
          <p:cNvPicPr>
            <a:picLocks noChangeArrowheads="1"/>
          </p:cNvPicPr>
          <p:nvPr/>
        </p:nvPicPr>
        <p:blipFill rotWithShape="1">
          <a:blip r:embed="rId2" cstate="print"/>
          <a:srcRect l="23718" t="6346" r="24103" b="4479"/>
          <a:stretch/>
        </p:blipFill>
        <p:spPr bwMode="auto">
          <a:xfrm>
            <a:off x="9385736" y="891013"/>
            <a:ext cx="2806263" cy="3229601"/>
          </a:xfrm>
          <a:prstGeom prst="rect">
            <a:avLst/>
          </a:prstGeom>
          <a:noFill/>
        </p:spPr>
      </p:pic>
      <p:sp>
        <p:nvSpPr>
          <p:cNvPr id="2" name="Title 1"/>
          <p:cNvSpPr>
            <a:spLocks noGrp="1"/>
          </p:cNvSpPr>
          <p:nvPr>
            <p:ph type="title"/>
          </p:nvPr>
        </p:nvSpPr>
        <p:spPr>
          <a:xfrm>
            <a:off x="915306" y="-160020"/>
            <a:ext cx="10375902" cy="932313"/>
          </a:xfrm>
        </p:spPr>
        <p:txBody>
          <a:bodyPr>
            <a:normAutofit fontScale="90000"/>
          </a:bodyPr>
          <a:lstStyle/>
          <a:p>
            <a:r>
              <a:rPr lang="en-US" dirty="0"/>
              <a:t>Camp J*: “Normalized” I-V curves (x-axis bias is from 0 to 85%V</a:t>
            </a:r>
            <a:r>
              <a:rPr lang="en-US" baseline="-25000" dirty="0"/>
              <a:t>T</a:t>
            </a:r>
            <a:r>
              <a:rPr lang="en-US" dirty="0"/>
              <a:t>)</a:t>
            </a:r>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Text Placeholder 5"/>
          <p:cNvSpPr>
            <a:spLocks noGrp="1"/>
          </p:cNvSpPr>
          <p:nvPr>
            <p:ph type="body" sz="quarter" idx="14"/>
          </p:nvPr>
        </p:nvSpPr>
        <p:spPr/>
        <p:txBody>
          <a:bodyPr/>
          <a:lstStyle/>
          <a:p>
            <a:endParaRPr lang="en-US"/>
          </a:p>
        </p:txBody>
      </p:sp>
      <p:sp>
        <p:nvSpPr>
          <p:cNvPr id="7" name="Date Placeholder 6"/>
          <p:cNvSpPr>
            <a:spLocks noGrp="1"/>
          </p:cNvSpPr>
          <p:nvPr>
            <p:ph type="dt" sz="half" idx="2"/>
          </p:nvPr>
        </p:nvSpPr>
        <p:spPr/>
        <p:txBody>
          <a:bodyPr/>
          <a:lstStyle/>
          <a:p>
            <a:fld id="{DD0B5AFB-117C-46EA-B643-5FA810A8A3CB}" type="datetime4">
              <a:rPr lang="en-US" smtClean="0"/>
              <a:pPr/>
              <a:t>January 10, 2018</a:t>
            </a:fld>
            <a:endParaRPr lang="en-US" dirty="0"/>
          </a:p>
        </p:txBody>
      </p:sp>
      <p:sp>
        <p:nvSpPr>
          <p:cNvPr id="8" name="Footer Placeholder 7"/>
          <p:cNvSpPr>
            <a:spLocks noGrp="1"/>
          </p:cNvSpPr>
          <p:nvPr>
            <p:ph type="ftr" sz="quarter" idx="12"/>
          </p:nvPr>
        </p:nvSpPr>
        <p:spPr/>
        <p:txBody>
          <a:bodyPr/>
          <a:lstStyle/>
          <a:p>
            <a:r>
              <a:rPr lang="en-US"/>
              <a:t>|  Micron Confidential</a:t>
            </a:r>
            <a:endParaRPr lang="en-US" dirty="0"/>
          </a:p>
        </p:txBody>
      </p:sp>
      <p:pic>
        <p:nvPicPr>
          <p:cNvPr id="10" name="Picture 9"/>
          <p:cNvPicPr>
            <a:picLocks noChangeAspect="1"/>
          </p:cNvPicPr>
          <p:nvPr/>
        </p:nvPicPr>
        <p:blipFill rotWithShape="1">
          <a:blip r:embed="rId3"/>
          <a:srcRect l="2553" r="5109"/>
          <a:stretch/>
        </p:blipFill>
        <p:spPr>
          <a:xfrm>
            <a:off x="132459" y="872117"/>
            <a:ext cx="2271479" cy="1812294"/>
          </a:xfrm>
          <a:prstGeom prst="rect">
            <a:avLst/>
          </a:prstGeom>
        </p:spPr>
      </p:pic>
      <p:pic>
        <p:nvPicPr>
          <p:cNvPr id="11" name="Picture 10"/>
          <p:cNvPicPr>
            <a:picLocks noChangeAspect="1"/>
          </p:cNvPicPr>
          <p:nvPr/>
        </p:nvPicPr>
        <p:blipFill rotWithShape="1">
          <a:blip r:embed="rId4"/>
          <a:srcRect l="2322" r="6519"/>
          <a:stretch/>
        </p:blipFill>
        <p:spPr>
          <a:xfrm>
            <a:off x="2439467" y="852837"/>
            <a:ext cx="2379643" cy="1818212"/>
          </a:xfrm>
          <a:prstGeom prst="rect">
            <a:avLst/>
          </a:prstGeom>
        </p:spPr>
      </p:pic>
      <p:pic>
        <p:nvPicPr>
          <p:cNvPr id="12" name="Picture 11"/>
          <p:cNvPicPr>
            <a:picLocks noChangeAspect="1"/>
          </p:cNvPicPr>
          <p:nvPr/>
        </p:nvPicPr>
        <p:blipFill rotWithShape="1">
          <a:blip r:embed="rId5"/>
          <a:srcRect l="2756" r="4371"/>
          <a:stretch/>
        </p:blipFill>
        <p:spPr>
          <a:xfrm>
            <a:off x="4819109" y="852129"/>
            <a:ext cx="2329210" cy="1797842"/>
          </a:xfrm>
          <a:prstGeom prst="rect">
            <a:avLst/>
          </a:prstGeom>
        </p:spPr>
      </p:pic>
      <p:pic>
        <p:nvPicPr>
          <p:cNvPr id="13" name="Picture 12"/>
          <p:cNvPicPr>
            <a:picLocks noChangeAspect="1"/>
          </p:cNvPicPr>
          <p:nvPr/>
        </p:nvPicPr>
        <p:blipFill rotWithShape="1">
          <a:blip r:embed="rId6"/>
          <a:srcRect l="2701" r="6600"/>
          <a:stretch/>
        </p:blipFill>
        <p:spPr>
          <a:xfrm>
            <a:off x="7084852" y="852379"/>
            <a:ext cx="2260186" cy="1797592"/>
          </a:xfrm>
          <a:prstGeom prst="rect">
            <a:avLst/>
          </a:prstGeom>
        </p:spPr>
      </p:pic>
      <p:pic>
        <p:nvPicPr>
          <p:cNvPr id="14" name="Picture 13"/>
          <p:cNvPicPr>
            <a:picLocks noChangeAspect="1"/>
          </p:cNvPicPr>
          <p:nvPr/>
        </p:nvPicPr>
        <p:blipFill rotWithShape="1">
          <a:blip r:embed="rId7"/>
          <a:srcRect l="2875" r="6187"/>
          <a:stretch/>
        </p:blipFill>
        <p:spPr>
          <a:xfrm>
            <a:off x="132458" y="2691285"/>
            <a:ext cx="2329466" cy="1799891"/>
          </a:xfrm>
          <a:prstGeom prst="rect">
            <a:avLst/>
          </a:prstGeom>
        </p:spPr>
      </p:pic>
      <p:pic>
        <p:nvPicPr>
          <p:cNvPr id="15" name="Picture 14"/>
          <p:cNvPicPr>
            <a:picLocks noChangeAspect="1"/>
          </p:cNvPicPr>
          <p:nvPr/>
        </p:nvPicPr>
        <p:blipFill rotWithShape="1">
          <a:blip r:embed="rId8"/>
          <a:srcRect l="3130" r="6186"/>
          <a:stretch/>
        </p:blipFill>
        <p:spPr>
          <a:xfrm>
            <a:off x="2530505" y="2678879"/>
            <a:ext cx="2322941" cy="1799891"/>
          </a:xfrm>
          <a:prstGeom prst="rect">
            <a:avLst/>
          </a:prstGeom>
        </p:spPr>
      </p:pic>
      <p:pic>
        <p:nvPicPr>
          <p:cNvPr id="16" name="Picture 15"/>
          <p:cNvPicPr>
            <a:picLocks noChangeAspect="1"/>
          </p:cNvPicPr>
          <p:nvPr/>
        </p:nvPicPr>
        <p:blipFill rotWithShape="1">
          <a:blip r:embed="rId9"/>
          <a:srcRect l="2701" r="6600"/>
          <a:stretch/>
        </p:blipFill>
        <p:spPr>
          <a:xfrm>
            <a:off x="4853446" y="2678879"/>
            <a:ext cx="2277265" cy="1799891"/>
          </a:xfrm>
          <a:prstGeom prst="rect">
            <a:avLst/>
          </a:prstGeom>
        </p:spPr>
      </p:pic>
      <p:pic>
        <p:nvPicPr>
          <p:cNvPr id="17" name="Picture 16"/>
          <p:cNvPicPr>
            <a:picLocks noChangeAspect="1"/>
          </p:cNvPicPr>
          <p:nvPr/>
        </p:nvPicPr>
        <p:blipFill rotWithShape="1">
          <a:blip r:embed="rId10"/>
          <a:srcRect l="2963" r="7029"/>
          <a:stretch/>
        </p:blipFill>
        <p:spPr>
          <a:xfrm>
            <a:off x="7130710" y="2678878"/>
            <a:ext cx="2208528" cy="1807720"/>
          </a:xfrm>
          <a:prstGeom prst="rect">
            <a:avLst/>
          </a:prstGeom>
        </p:spPr>
      </p:pic>
      <p:pic>
        <p:nvPicPr>
          <p:cNvPr id="18" name="Picture 17"/>
          <p:cNvPicPr>
            <a:picLocks noChangeAspect="1"/>
          </p:cNvPicPr>
          <p:nvPr/>
        </p:nvPicPr>
        <p:blipFill rotWithShape="1">
          <a:blip r:embed="rId11"/>
          <a:srcRect l="2961" r="6601"/>
          <a:stretch/>
        </p:blipFill>
        <p:spPr>
          <a:xfrm>
            <a:off x="180874" y="4491176"/>
            <a:ext cx="2209920" cy="1751683"/>
          </a:xfrm>
          <a:prstGeom prst="rect">
            <a:avLst/>
          </a:prstGeom>
        </p:spPr>
      </p:pic>
      <p:pic>
        <p:nvPicPr>
          <p:cNvPr id="19" name="Picture 18"/>
          <p:cNvPicPr>
            <a:picLocks noChangeAspect="1"/>
          </p:cNvPicPr>
          <p:nvPr/>
        </p:nvPicPr>
        <p:blipFill rotWithShape="1">
          <a:blip r:embed="rId11"/>
          <a:srcRect l="3220" r="6860"/>
          <a:stretch/>
        </p:blipFill>
        <p:spPr>
          <a:xfrm>
            <a:off x="2579464" y="4478769"/>
            <a:ext cx="2160960" cy="1722776"/>
          </a:xfrm>
          <a:prstGeom prst="rect">
            <a:avLst/>
          </a:prstGeom>
        </p:spPr>
      </p:pic>
      <p:pic>
        <p:nvPicPr>
          <p:cNvPr id="20" name="Picture 19"/>
          <p:cNvPicPr>
            <a:picLocks noChangeAspect="1"/>
          </p:cNvPicPr>
          <p:nvPr/>
        </p:nvPicPr>
        <p:blipFill rotWithShape="1">
          <a:blip r:embed="rId12"/>
          <a:srcRect l="2962" r="6080"/>
          <a:stretch/>
        </p:blipFill>
        <p:spPr>
          <a:xfrm>
            <a:off x="4849660" y="4440459"/>
            <a:ext cx="2234552" cy="1761086"/>
          </a:xfrm>
          <a:prstGeom prst="rect">
            <a:avLst/>
          </a:prstGeom>
          <a:ln w="31750">
            <a:solidFill>
              <a:srgbClr val="FF9900"/>
            </a:solidFill>
          </a:ln>
        </p:spPr>
      </p:pic>
      <p:pic>
        <p:nvPicPr>
          <p:cNvPr id="21" name="Picture 20"/>
          <p:cNvPicPr>
            <a:picLocks noChangeAspect="1"/>
          </p:cNvPicPr>
          <p:nvPr/>
        </p:nvPicPr>
        <p:blipFill rotWithShape="1">
          <a:blip r:embed="rId13"/>
          <a:srcRect l="3576" r="3296" b="2237"/>
          <a:stretch/>
        </p:blipFill>
        <p:spPr>
          <a:xfrm>
            <a:off x="7253019" y="4515505"/>
            <a:ext cx="2094496" cy="1686040"/>
          </a:xfrm>
          <a:prstGeom prst="rect">
            <a:avLst/>
          </a:prstGeom>
        </p:spPr>
      </p:pic>
      <p:sp>
        <p:nvSpPr>
          <p:cNvPr id="22" name="TextBox 21"/>
          <p:cNvSpPr txBox="1"/>
          <p:nvPr/>
        </p:nvSpPr>
        <p:spPr>
          <a:xfrm>
            <a:off x="9798382" y="998265"/>
            <a:ext cx="2256192" cy="2769989"/>
          </a:xfrm>
          <a:prstGeom prst="rect">
            <a:avLst/>
          </a:prstGeom>
          <a:noFill/>
        </p:spPr>
        <p:txBody>
          <a:bodyPr wrap="square" lIns="0" tIns="0" rIns="0" bIns="0" rtlCol="0">
            <a:spAutoFit/>
          </a:bodyPr>
          <a:lstStyle>
            <a:defPPr>
              <a:defRPr lang="en-US"/>
            </a:defPPr>
            <a:lvl1pPr algn="just">
              <a:defRPr sz="1500">
                <a:solidFill>
                  <a:srgbClr val="292377"/>
                </a:solidFill>
                <a:ea typeface="Tahoma" pitchFamily="34" charset="0"/>
                <a:cs typeface="Tahoma" pitchFamily="34" charset="0"/>
              </a:defRPr>
            </a:lvl1pPr>
          </a:lstStyle>
          <a:p>
            <a:pPr algn="l">
              <a:lnSpc>
                <a:spcPct val="125000"/>
              </a:lnSpc>
            </a:pPr>
            <a:r>
              <a:rPr lang="en-US" sz="1600" dirty="0"/>
              <a:t>The progressive In addition tends to increase the sub-V</a:t>
            </a:r>
            <a:r>
              <a:rPr lang="en-US" sz="1600" baseline="-25000" dirty="0"/>
              <a:t>T</a:t>
            </a:r>
            <a:r>
              <a:rPr lang="en-US" sz="1600" dirty="0"/>
              <a:t> P-F conduction. See here the comparison with SDv13.</a:t>
            </a:r>
          </a:p>
          <a:p>
            <a:pPr algn="l">
              <a:lnSpc>
                <a:spcPct val="125000"/>
              </a:lnSpc>
            </a:pPr>
            <a:r>
              <a:rPr lang="en-US" sz="1600" dirty="0"/>
              <a:t>Leakage increase consistent with what observed on array</a:t>
            </a:r>
          </a:p>
        </p:txBody>
      </p:sp>
      <p:sp>
        <p:nvSpPr>
          <p:cNvPr id="23" name="Freeform 22"/>
          <p:cNvSpPr/>
          <p:nvPr/>
        </p:nvSpPr>
        <p:spPr>
          <a:xfrm>
            <a:off x="7672448" y="3429000"/>
            <a:ext cx="1668780" cy="522585"/>
          </a:xfrm>
          <a:custGeom>
            <a:avLst/>
            <a:gdLst>
              <a:gd name="connsiteX0" fmla="*/ 0 w 1668780"/>
              <a:gd name="connsiteY0" fmla="*/ 514350 h 522585"/>
              <a:gd name="connsiteX1" fmla="*/ 720090 w 1668780"/>
              <a:gd name="connsiteY1" fmla="*/ 502920 h 522585"/>
              <a:gd name="connsiteX2" fmla="*/ 1211580 w 1668780"/>
              <a:gd name="connsiteY2" fmla="*/ 342900 h 522585"/>
              <a:gd name="connsiteX3" fmla="*/ 1668780 w 1668780"/>
              <a:gd name="connsiteY3" fmla="*/ 0 h 522585"/>
            </a:gdLst>
            <a:ahLst/>
            <a:cxnLst>
              <a:cxn ang="0">
                <a:pos x="connsiteX0" y="connsiteY0"/>
              </a:cxn>
              <a:cxn ang="0">
                <a:pos x="connsiteX1" y="connsiteY1"/>
              </a:cxn>
              <a:cxn ang="0">
                <a:pos x="connsiteX2" y="connsiteY2"/>
              </a:cxn>
              <a:cxn ang="0">
                <a:pos x="connsiteX3" y="connsiteY3"/>
              </a:cxn>
            </a:cxnLst>
            <a:rect l="l" t="t" r="r" b="b"/>
            <a:pathLst>
              <a:path w="1668780" h="522585">
                <a:moveTo>
                  <a:pt x="0" y="514350"/>
                </a:moveTo>
                <a:cubicBezTo>
                  <a:pt x="259080" y="522922"/>
                  <a:pt x="518160" y="531495"/>
                  <a:pt x="720090" y="502920"/>
                </a:cubicBezTo>
                <a:cubicBezTo>
                  <a:pt x="922020" y="474345"/>
                  <a:pt x="1053465" y="426720"/>
                  <a:pt x="1211580" y="342900"/>
                </a:cubicBezTo>
                <a:cubicBezTo>
                  <a:pt x="1369695" y="259080"/>
                  <a:pt x="1519237" y="129540"/>
                  <a:pt x="166878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367398" y="3398520"/>
            <a:ext cx="1668780" cy="522585"/>
          </a:xfrm>
          <a:custGeom>
            <a:avLst/>
            <a:gdLst>
              <a:gd name="connsiteX0" fmla="*/ 0 w 1668780"/>
              <a:gd name="connsiteY0" fmla="*/ 514350 h 522585"/>
              <a:gd name="connsiteX1" fmla="*/ 720090 w 1668780"/>
              <a:gd name="connsiteY1" fmla="*/ 502920 h 522585"/>
              <a:gd name="connsiteX2" fmla="*/ 1211580 w 1668780"/>
              <a:gd name="connsiteY2" fmla="*/ 342900 h 522585"/>
              <a:gd name="connsiteX3" fmla="*/ 1668780 w 1668780"/>
              <a:gd name="connsiteY3" fmla="*/ 0 h 522585"/>
            </a:gdLst>
            <a:ahLst/>
            <a:cxnLst>
              <a:cxn ang="0">
                <a:pos x="connsiteX0" y="connsiteY0"/>
              </a:cxn>
              <a:cxn ang="0">
                <a:pos x="connsiteX1" y="connsiteY1"/>
              </a:cxn>
              <a:cxn ang="0">
                <a:pos x="connsiteX2" y="connsiteY2"/>
              </a:cxn>
              <a:cxn ang="0">
                <a:pos x="connsiteX3" y="connsiteY3"/>
              </a:cxn>
            </a:cxnLst>
            <a:rect l="l" t="t" r="r" b="b"/>
            <a:pathLst>
              <a:path w="1668780" h="522585">
                <a:moveTo>
                  <a:pt x="0" y="514350"/>
                </a:moveTo>
                <a:cubicBezTo>
                  <a:pt x="259080" y="522922"/>
                  <a:pt x="518160" y="531495"/>
                  <a:pt x="720090" y="502920"/>
                </a:cubicBezTo>
                <a:cubicBezTo>
                  <a:pt x="922020" y="474345"/>
                  <a:pt x="1053465" y="426720"/>
                  <a:pt x="1211580" y="342900"/>
                </a:cubicBezTo>
                <a:cubicBezTo>
                  <a:pt x="1369695" y="259080"/>
                  <a:pt x="1519237" y="129540"/>
                  <a:pt x="166878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024248" y="3329940"/>
            <a:ext cx="1668780" cy="522585"/>
          </a:xfrm>
          <a:custGeom>
            <a:avLst/>
            <a:gdLst>
              <a:gd name="connsiteX0" fmla="*/ 0 w 1668780"/>
              <a:gd name="connsiteY0" fmla="*/ 514350 h 522585"/>
              <a:gd name="connsiteX1" fmla="*/ 720090 w 1668780"/>
              <a:gd name="connsiteY1" fmla="*/ 502920 h 522585"/>
              <a:gd name="connsiteX2" fmla="*/ 1211580 w 1668780"/>
              <a:gd name="connsiteY2" fmla="*/ 342900 h 522585"/>
              <a:gd name="connsiteX3" fmla="*/ 1668780 w 1668780"/>
              <a:gd name="connsiteY3" fmla="*/ 0 h 522585"/>
            </a:gdLst>
            <a:ahLst/>
            <a:cxnLst>
              <a:cxn ang="0">
                <a:pos x="connsiteX0" y="connsiteY0"/>
              </a:cxn>
              <a:cxn ang="0">
                <a:pos x="connsiteX1" y="connsiteY1"/>
              </a:cxn>
              <a:cxn ang="0">
                <a:pos x="connsiteX2" y="connsiteY2"/>
              </a:cxn>
              <a:cxn ang="0">
                <a:pos x="connsiteX3" y="connsiteY3"/>
              </a:cxn>
            </a:cxnLst>
            <a:rect l="l" t="t" r="r" b="b"/>
            <a:pathLst>
              <a:path w="1668780" h="522585">
                <a:moveTo>
                  <a:pt x="0" y="514350"/>
                </a:moveTo>
                <a:cubicBezTo>
                  <a:pt x="259080" y="522922"/>
                  <a:pt x="518160" y="531495"/>
                  <a:pt x="720090" y="502920"/>
                </a:cubicBezTo>
                <a:cubicBezTo>
                  <a:pt x="922020" y="474345"/>
                  <a:pt x="1053465" y="426720"/>
                  <a:pt x="1211580" y="342900"/>
                </a:cubicBezTo>
                <a:cubicBezTo>
                  <a:pt x="1369695" y="259080"/>
                  <a:pt x="1519237" y="129540"/>
                  <a:pt x="166878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667822" y="5214038"/>
            <a:ext cx="1668780" cy="522585"/>
          </a:xfrm>
          <a:custGeom>
            <a:avLst/>
            <a:gdLst>
              <a:gd name="connsiteX0" fmla="*/ 0 w 1668780"/>
              <a:gd name="connsiteY0" fmla="*/ 514350 h 522585"/>
              <a:gd name="connsiteX1" fmla="*/ 720090 w 1668780"/>
              <a:gd name="connsiteY1" fmla="*/ 502920 h 522585"/>
              <a:gd name="connsiteX2" fmla="*/ 1211580 w 1668780"/>
              <a:gd name="connsiteY2" fmla="*/ 342900 h 522585"/>
              <a:gd name="connsiteX3" fmla="*/ 1668780 w 1668780"/>
              <a:gd name="connsiteY3" fmla="*/ 0 h 522585"/>
            </a:gdLst>
            <a:ahLst/>
            <a:cxnLst>
              <a:cxn ang="0">
                <a:pos x="connsiteX0" y="connsiteY0"/>
              </a:cxn>
              <a:cxn ang="0">
                <a:pos x="connsiteX1" y="connsiteY1"/>
              </a:cxn>
              <a:cxn ang="0">
                <a:pos x="connsiteX2" y="connsiteY2"/>
              </a:cxn>
              <a:cxn ang="0">
                <a:pos x="connsiteX3" y="connsiteY3"/>
              </a:cxn>
            </a:cxnLst>
            <a:rect l="l" t="t" r="r" b="b"/>
            <a:pathLst>
              <a:path w="1668780" h="522585">
                <a:moveTo>
                  <a:pt x="0" y="514350"/>
                </a:moveTo>
                <a:cubicBezTo>
                  <a:pt x="259080" y="522922"/>
                  <a:pt x="518160" y="531495"/>
                  <a:pt x="720090" y="502920"/>
                </a:cubicBezTo>
                <a:cubicBezTo>
                  <a:pt x="922020" y="474345"/>
                  <a:pt x="1053465" y="426720"/>
                  <a:pt x="1211580" y="342900"/>
                </a:cubicBezTo>
                <a:cubicBezTo>
                  <a:pt x="1369695" y="259080"/>
                  <a:pt x="1519237" y="129540"/>
                  <a:pt x="166878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52798" y="2815630"/>
            <a:ext cx="821059" cy="307777"/>
          </a:xfrm>
          <a:prstGeom prst="rect">
            <a:avLst/>
          </a:prstGeom>
        </p:spPr>
        <p:txBody>
          <a:bodyPr wrap="none">
            <a:spAutoFit/>
          </a:bodyPr>
          <a:lstStyle/>
          <a:p>
            <a:r>
              <a:rPr lang="en-US" sz="1400" b="1" dirty="0"/>
              <a:t>Ge 13%</a:t>
            </a:r>
          </a:p>
        </p:txBody>
      </p:sp>
      <p:sp>
        <p:nvSpPr>
          <p:cNvPr id="28" name="Rectangle 27"/>
          <p:cNvSpPr/>
          <p:nvPr/>
        </p:nvSpPr>
        <p:spPr>
          <a:xfrm>
            <a:off x="5199758" y="2808010"/>
            <a:ext cx="821059" cy="307777"/>
          </a:xfrm>
          <a:prstGeom prst="rect">
            <a:avLst/>
          </a:prstGeom>
        </p:spPr>
        <p:txBody>
          <a:bodyPr wrap="none">
            <a:spAutoFit/>
          </a:bodyPr>
          <a:lstStyle/>
          <a:p>
            <a:r>
              <a:rPr lang="en-US" sz="1400" b="1" dirty="0"/>
              <a:t>Ge 13%</a:t>
            </a:r>
          </a:p>
        </p:txBody>
      </p:sp>
      <p:sp>
        <p:nvSpPr>
          <p:cNvPr id="29" name="Rectangle 28"/>
          <p:cNvSpPr/>
          <p:nvPr/>
        </p:nvSpPr>
        <p:spPr>
          <a:xfrm>
            <a:off x="7474328" y="2808010"/>
            <a:ext cx="821059" cy="307777"/>
          </a:xfrm>
          <a:prstGeom prst="rect">
            <a:avLst/>
          </a:prstGeom>
        </p:spPr>
        <p:txBody>
          <a:bodyPr wrap="none">
            <a:spAutoFit/>
          </a:bodyPr>
          <a:lstStyle/>
          <a:p>
            <a:r>
              <a:rPr lang="en-US" sz="1400" b="1" dirty="0"/>
              <a:t>Ge 13%</a:t>
            </a:r>
          </a:p>
        </p:txBody>
      </p:sp>
      <p:sp>
        <p:nvSpPr>
          <p:cNvPr id="30" name="Rectangle 29"/>
          <p:cNvSpPr/>
          <p:nvPr/>
        </p:nvSpPr>
        <p:spPr>
          <a:xfrm>
            <a:off x="7483768" y="3025712"/>
            <a:ext cx="657552" cy="307777"/>
          </a:xfrm>
          <a:prstGeom prst="rect">
            <a:avLst/>
          </a:prstGeom>
        </p:spPr>
        <p:txBody>
          <a:bodyPr wrap="none">
            <a:spAutoFit/>
          </a:bodyPr>
          <a:lstStyle/>
          <a:p>
            <a:r>
              <a:rPr lang="en-US" sz="1400" b="1" dirty="0">
                <a:solidFill>
                  <a:srgbClr val="00B050"/>
                </a:solidFill>
              </a:rPr>
              <a:t>In 6%</a:t>
            </a:r>
          </a:p>
        </p:txBody>
      </p:sp>
      <p:sp>
        <p:nvSpPr>
          <p:cNvPr id="31" name="Rectangle 30"/>
          <p:cNvSpPr/>
          <p:nvPr/>
        </p:nvSpPr>
        <p:spPr>
          <a:xfrm>
            <a:off x="5577852" y="2990806"/>
            <a:ext cx="657552" cy="307777"/>
          </a:xfrm>
          <a:prstGeom prst="rect">
            <a:avLst/>
          </a:prstGeom>
        </p:spPr>
        <p:txBody>
          <a:bodyPr wrap="none">
            <a:spAutoFit/>
          </a:bodyPr>
          <a:lstStyle/>
          <a:p>
            <a:r>
              <a:rPr lang="en-US" sz="1400" b="1" dirty="0">
                <a:solidFill>
                  <a:srgbClr val="00B050"/>
                </a:solidFill>
              </a:rPr>
              <a:t>In 9%</a:t>
            </a:r>
          </a:p>
        </p:txBody>
      </p:sp>
      <p:sp>
        <p:nvSpPr>
          <p:cNvPr id="32" name="Rectangle 31"/>
          <p:cNvSpPr/>
          <p:nvPr/>
        </p:nvSpPr>
        <p:spPr>
          <a:xfrm>
            <a:off x="3109888" y="2995232"/>
            <a:ext cx="760144" cy="307777"/>
          </a:xfrm>
          <a:prstGeom prst="rect">
            <a:avLst/>
          </a:prstGeom>
        </p:spPr>
        <p:txBody>
          <a:bodyPr wrap="none">
            <a:spAutoFit/>
          </a:bodyPr>
          <a:lstStyle/>
          <a:p>
            <a:r>
              <a:rPr lang="en-US" sz="1400" b="1" dirty="0">
                <a:solidFill>
                  <a:srgbClr val="00B050"/>
                </a:solidFill>
              </a:rPr>
              <a:t>In 11%</a:t>
            </a:r>
          </a:p>
        </p:txBody>
      </p:sp>
      <p:sp>
        <p:nvSpPr>
          <p:cNvPr id="33" name="Rectangle 32"/>
          <p:cNvSpPr/>
          <p:nvPr/>
        </p:nvSpPr>
        <p:spPr>
          <a:xfrm>
            <a:off x="7592438" y="4674910"/>
            <a:ext cx="721672" cy="307777"/>
          </a:xfrm>
          <a:prstGeom prst="rect">
            <a:avLst/>
          </a:prstGeom>
        </p:spPr>
        <p:txBody>
          <a:bodyPr wrap="none">
            <a:spAutoFit/>
          </a:bodyPr>
          <a:lstStyle/>
          <a:p>
            <a:r>
              <a:rPr lang="en-US" sz="1400" b="1" dirty="0"/>
              <a:t>SDv13</a:t>
            </a:r>
          </a:p>
        </p:txBody>
      </p:sp>
      <p:cxnSp>
        <p:nvCxnSpPr>
          <p:cNvPr id="35" name="Straight Arrow Connector 34"/>
          <p:cNvCxnSpPr/>
          <p:nvPr/>
        </p:nvCxnSpPr>
        <p:spPr>
          <a:xfrm flipH="1">
            <a:off x="6213218" y="3138647"/>
            <a:ext cx="107442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858638" y="3138647"/>
            <a:ext cx="1672590" cy="381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rotWithShape="1">
          <a:blip r:embed="rId14" cstate="print"/>
          <a:srcRect l="1614" t="2262" r="3164" b="4165"/>
          <a:stretch/>
        </p:blipFill>
        <p:spPr>
          <a:xfrm>
            <a:off x="9356469" y="4475513"/>
            <a:ext cx="2803654" cy="1623635"/>
          </a:xfrm>
          <a:prstGeom prst="rect">
            <a:avLst/>
          </a:prstGeom>
        </p:spPr>
      </p:pic>
      <p:sp>
        <p:nvSpPr>
          <p:cNvPr id="39" name="TextBox 38"/>
          <p:cNvSpPr txBox="1"/>
          <p:nvPr/>
        </p:nvSpPr>
        <p:spPr>
          <a:xfrm>
            <a:off x="9627709" y="4120614"/>
            <a:ext cx="1917704" cy="369332"/>
          </a:xfrm>
          <a:prstGeom prst="rect">
            <a:avLst/>
          </a:prstGeom>
          <a:noFill/>
        </p:spPr>
        <p:txBody>
          <a:bodyPr wrap="none" rtlCol="0">
            <a:spAutoFit/>
          </a:bodyPr>
          <a:lstStyle/>
          <a:p>
            <a:r>
              <a:rPr lang="en-US" dirty="0"/>
              <a:t>From the </a:t>
            </a:r>
            <a:r>
              <a:rPr lang="en-US" i="1" dirty="0"/>
              <a:t>K</a:t>
            </a:r>
            <a:r>
              <a:rPr lang="en-US" dirty="0"/>
              <a:t> camp</a:t>
            </a:r>
          </a:p>
        </p:txBody>
      </p:sp>
      <p:cxnSp>
        <p:nvCxnSpPr>
          <p:cNvPr id="40" name="Straight Arrow Connector 39"/>
          <p:cNvCxnSpPr/>
          <p:nvPr/>
        </p:nvCxnSpPr>
        <p:spPr bwMode="auto">
          <a:xfrm flipH="1" flipV="1">
            <a:off x="10459388" y="5245667"/>
            <a:ext cx="357453" cy="347422"/>
          </a:xfrm>
          <a:prstGeom prst="straightConnector1">
            <a:avLst/>
          </a:prstGeom>
          <a:solidFill>
            <a:schemeClr val="accent1"/>
          </a:solidFill>
          <a:ln w="28575" cap="flat" cmpd="sng" algn="ctr">
            <a:solidFill>
              <a:srgbClr val="7030A0"/>
            </a:solidFill>
            <a:prstDash val="dash"/>
            <a:round/>
            <a:headEnd type="none" w="sm" len="sm"/>
            <a:tailEnd type="triangle"/>
          </a:ln>
          <a:effectLst/>
        </p:spPr>
      </p:cxnSp>
      <p:sp>
        <p:nvSpPr>
          <p:cNvPr id="41" name="TextBox 40"/>
          <p:cNvSpPr txBox="1"/>
          <p:nvPr/>
        </p:nvSpPr>
        <p:spPr>
          <a:xfrm>
            <a:off x="9791390" y="4859455"/>
            <a:ext cx="1335996" cy="369332"/>
          </a:xfrm>
          <a:prstGeom prst="rect">
            <a:avLst/>
          </a:prstGeom>
          <a:noFill/>
        </p:spPr>
        <p:txBody>
          <a:bodyPr wrap="square" rtlCol="0">
            <a:spAutoFit/>
          </a:bodyPr>
          <a:lstStyle/>
          <a:p>
            <a:r>
              <a:rPr lang="en-US" dirty="0">
                <a:solidFill>
                  <a:srgbClr val="7030A0"/>
                </a:solidFill>
              </a:rPr>
              <a:t>In addition</a:t>
            </a:r>
          </a:p>
        </p:txBody>
      </p:sp>
      <p:sp>
        <p:nvSpPr>
          <p:cNvPr id="44" name="Freeform 25"/>
          <p:cNvSpPr/>
          <p:nvPr/>
        </p:nvSpPr>
        <p:spPr>
          <a:xfrm>
            <a:off x="5321793" y="5146020"/>
            <a:ext cx="1668780" cy="522585"/>
          </a:xfrm>
          <a:custGeom>
            <a:avLst/>
            <a:gdLst>
              <a:gd name="connsiteX0" fmla="*/ 0 w 1668780"/>
              <a:gd name="connsiteY0" fmla="*/ 514350 h 522585"/>
              <a:gd name="connsiteX1" fmla="*/ 720090 w 1668780"/>
              <a:gd name="connsiteY1" fmla="*/ 502920 h 522585"/>
              <a:gd name="connsiteX2" fmla="*/ 1211580 w 1668780"/>
              <a:gd name="connsiteY2" fmla="*/ 342900 h 522585"/>
              <a:gd name="connsiteX3" fmla="*/ 1668780 w 1668780"/>
              <a:gd name="connsiteY3" fmla="*/ 0 h 522585"/>
            </a:gdLst>
            <a:ahLst/>
            <a:cxnLst>
              <a:cxn ang="0">
                <a:pos x="connsiteX0" y="connsiteY0"/>
              </a:cxn>
              <a:cxn ang="0">
                <a:pos x="connsiteX1" y="connsiteY1"/>
              </a:cxn>
              <a:cxn ang="0">
                <a:pos x="connsiteX2" y="connsiteY2"/>
              </a:cxn>
              <a:cxn ang="0">
                <a:pos x="connsiteX3" y="connsiteY3"/>
              </a:cxn>
            </a:cxnLst>
            <a:rect l="l" t="t" r="r" b="b"/>
            <a:pathLst>
              <a:path w="1668780" h="522585">
                <a:moveTo>
                  <a:pt x="0" y="514350"/>
                </a:moveTo>
                <a:cubicBezTo>
                  <a:pt x="259080" y="522922"/>
                  <a:pt x="518160" y="531495"/>
                  <a:pt x="720090" y="502920"/>
                </a:cubicBezTo>
                <a:cubicBezTo>
                  <a:pt x="922020" y="474345"/>
                  <a:pt x="1053465" y="426720"/>
                  <a:pt x="1211580" y="342900"/>
                </a:cubicBezTo>
                <a:cubicBezTo>
                  <a:pt x="1369695" y="259080"/>
                  <a:pt x="1519237" y="129540"/>
                  <a:pt x="166878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201685" y="4592438"/>
            <a:ext cx="832279" cy="307777"/>
          </a:xfrm>
          <a:prstGeom prst="rect">
            <a:avLst/>
          </a:prstGeom>
        </p:spPr>
        <p:txBody>
          <a:bodyPr wrap="none">
            <a:spAutoFit/>
          </a:bodyPr>
          <a:lstStyle/>
          <a:p>
            <a:r>
              <a:rPr lang="en-US" sz="1400" b="1" dirty="0"/>
              <a:t>Ge 15%</a:t>
            </a:r>
          </a:p>
        </p:txBody>
      </p:sp>
      <p:sp>
        <p:nvSpPr>
          <p:cNvPr id="45" name="Rectangle 44"/>
          <p:cNvSpPr/>
          <p:nvPr/>
        </p:nvSpPr>
        <p:spPr>
          <a:xfrm>
            <a:off x="5220960" y="4833105"/>
            <a:ext cx="652743" cy="307777"/>
          </a:xfrm>
          <a:prstGeom prst="rect">
            <a:avLst/>
          </a:prstGeom>
        </p:spPr>
        <p:txBody>
          <a:bodyPr wrap="none">
            <a:spAutoFit/>
          </a:bodyPr>
          <a:lstStyle/>
          <a:p>
            <a:r>
              <a:rPr lang="en-US" sz="1400" b="1" dirty="0">
                <a:solidFill>
                  <a:srgbClr val="00B050"/>
                </a:solidFill>
              </a:rPr>
              <a:t>In 5%</a:t>
            </a:r>
          </a:p>
        </p:txBody>
      </p:sp>
      <p:sp>
        <p:nvSpPr>
          <p:cNvPr id="46" name="Rectangle 45"/>
          <p:cNvSpPr/>
          <p:nvPr/>
        </p:nvSpPr>
        <p:spPr>
          <a:xfrm>
            <a:off x="6040434" y="4677014"/>
            <a:ext cx="1024639" cy="307777"/>
          </a:xfrm>
          <a:prstGeom prst="rect">
            <a:avLst/>
          </a:prstGeom>
        </p:spPr>
        <p:txBody>
          <a:bodyPr wrap="none">
            <a:spAutoFit/>
          </a:bodyPr>
          <a:lstStyle/>
          <a:p>
            <a:r>
              <a:rPr lang="en-US" sz="1400" b="1" dirty="0"/>
              <a:t>~4E alloy!</a:t>
            </a:r>
          </a:p>
        </p:txBody>
      </p:sp>
      <mc:AlternateContent xmlns:mc="http://schemas.openxmlformats.org/markup-compatibility/2006" xmlns:a14="http://schemas.microsoft.com/office/drawing/2010/main">
        <mc:Choice Requires="a14">
          <p:sp>
            <p:nvSpPr>
              <p:cNvPr id="37" name="TextBox 36"/>
              <p:cNvSpPr txBox="1"/>
              <p:nvPr/>
            </p:nvSpPr>
            <p:spPr>
              <a:xfrm>
                <a:off x="5897922" y="4568966"/>
                <a:ext cx="27251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897922" y="4568966"/>
                <a:ext cx="272510" cy="492443"/>
              </a:xfrm>
              <a:prstGeom prst="rect">
                <a:avLst/>
              </a:prstGeom>
              <a:blipFill>
                <a:blip r:embed="rId15"/>
                <a:stretch>
                  <a:fillRect/>
                </a:stretch>
              </a:blipFill>
            </p:spPr>
            <p:txBody>
              <a:bodyPr/>
              <a:lstStyle/>
              <a:p>
                <a:r>
                  <a:rPr lang="en-US">
                    <a:noFill/>
                  </a:rPr>
                  <a:t> </a:t>
                </a:r>
              </a:p>
            </p:txBody>
          </p:sp>
        </mc:Fallback>
      </mc:AlternateContent>
      <p:sp>
        <p:nvSpPr>
          <p:cNvPr id="47" name="Action Button: Go Home 46">
            <a:hlinkClick r:id="rId16" action="ppaction://hlinksldjump" highlightClick="1"/>
          </p:cNvPr>
          <p:cNvSpPr/>
          <p:nvPr/>
        </p:nvSpPr>
        <p:spPr>
          <a:xfrm>
            <a:off x="11374016" y="6102220"/>
            <a:ext cx="354564" cy="34523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98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http://muledesign.com/wp-content/uploads/post-it.jpg"/>
          <p:cNvPicPr>
            <a:picLocks noChangeArrowheads="1"/>
          </p:cNvPicPr>
          <p:nvPr/>
        </p:nvPicPr>
        <p:blipFill rotWithShape="1">
          <a:blip r:embed="rId2" cstate="print"/>
          <a:srcRect l="23718" t="6346" r="24103" b="4479"/>
          <a:stretch/>
        </p:blipFill>
        <p:spPr bwMode="auto">
          <a:xfrm>
            <a:off x="4651304" y="3249378"/>
            <a:ext cx="3017150" cy="3229601"/>
          </a:xfrm>
          <a:prstGeom prst="rect">
            <a:avLst/>
          </a:prstGeom>
          <a:noFill/>
        </p:spPr>
      </p:pic>
      <p:sp>
        <p:nvSpPr>
          <p:cNvPr id="2" name="Title 1"/>
          <p:cNvSpPr>
            <a:spLocks noGrp="1"/>
          </p:cNvSpPr>
          <p:nvPr>
            <p:ph type="title"/>
          </p:nvPr>
        </p:nvSpPr>
        <p:spPr/>
        <p:txBody>
          <a:bodyPr/>
          <a:lstStyle/>
          <a:p>
            <a:r>
              <a:rPr lang="en-US" dirty="0" err="1"/>
              <a:t>SiSAG</a:t>
            </a:r>
            <a:r>
              <a:rPr lang="en-US" dirty="0"/>
              <a:t> vs In-SAG/In-</a:t>
            </a:r>
            <a:r>
              <a:rPr lang="en-US" dirty="0" err="1"/>
              <a:t>SiSAG</a:t>
            </a:r>
            <a:r>
              <a:rPr lang="en-US" dirty="0"/>
              <a:t> benchmarking for </a:t>
            </a:r>
            <a:r>
              <a:rPr lang="en-US" dirty="0" err="1"/>
              <a:t>SxP</a:t>
            </a:r>
            <a:endParaRPr lang="en-US" dirty="0"/>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6</a:t>
            </a:fld>
            <a:endParaRPr lang="en-US"/>
          </a:p>
        </p:txBody>
      </p:sp>
      <p:sp>
        <p:nvSpPr>
          <p:cNvPr id="6" name="Content Placeholder 2"/>
          <p:cNvSpPr>
            <a:spLocks noGrp="1"/>
          </p:cNvSpPr>
          <p:nvPr>
            <p:ph idx="1"/>
          </p:nvPr>
        </p:nvSpPr>
        <p:spPr>
          <a:xfrm>
            <a:off x="838199" y="1207004"/>
            <a:ext cx="6430702" cy="4418635"/>
          </a:xfrm>
        </p:spPr>
        <p:txBody>
          <a:bodyPr/>
          <a:lstStyle/>
          <a:p>
            <a:pPr marL="274320">
              <a:spcBef>
                <a:spcPts val="800"/>
              </a:spcBef>
            </a:pPr>
            <a:r>
              <a:rPr lang="en-US" sz="2200" dirty="0">
                <a:solidFill>
                  <a:schemeClr val="tx2"/>
                </a:solidFill>
              </a:rPr>
              <a:t>Better Drift, Sigma higher Memory effect can be capitalized for PM scalability</a:t>
            </a:r>
          </a:p>
          <a:p>
            <a:pPr marL="274320">
              <a:spcBef>
                <a:spcPts val="800"/>
              </a:spcBef>
              <a:spcAft>
                <a:spcPts val="0"/>
              </a:spcAft>
            </a:pPr>
            <a:r>
              <a:rPr lang="en-US" sz="2200" dirty="0"/>
              <a:t>In-SAG will require higher SD thickness (~4 nm) than Si-SAG to get the same V</a:t>
            </a:r>
            <a:r>
              <a:rPr lang="en-US" sz="2200" baseline="-25000" dirty="0"/>
              <a:t>T </a:t>
            </a:r>
            <a:endParaRPr lang="en-US" sz="2200" baseline="-25000" dirty="0">
              <a:solidFill>
                <a:schemeClr val="tx2"/>
              </a:solidFill>
            </a:endParaRPr>
          </a:p>
          <a:p>
            <a:pPr marL="274320">
              <a:spcBef>
                <a:spcPts val="800"/>
              </a:spcBef>
              <a:spcAft>
                <a:spcPts val="0"/>
              </a:spcAft>
            </a:pPr>
            <a:r>
              <a:rPr lang="en-US" sz="2200" dirty="0">
                <a:solidFill>
                  <a:schemeClr val="tx2"/>
                </a:solidFill>
              </a:rPr>
              <a:t>Thus, In-SAG can be of interest for </a:t>
            </a:r>
            <a:r>
              <a:rPr lang="en-US" sz="2200" dirty="0" err="1">
                <a:solidFill>
                  <a:schemeClr val="tx2"/>
                </a:solidFill>
              </a:rPr>
              <a:t>SxP</a:t>
            </a:r>
            <a:r>
              <a:rPr lang="en-US" sz="2200" dirty="0">
                <a:solidFill>
                  <a:schemeClr val="tx2"/>
                </a:solidFill>
              </a:rPr>
              <a:t> also</a:t>
            </a:r>
          </a:p>
          <a:p>
            <a:pPr lvl="1">
              <a:spcBef>
                <a:spcPts val="600"/>
              </a:spcBef>
              <a:spcAft>
                <a:spcPts val="600"/>
              </a:spcAft>
            </a:pPr>
            <a:endParaRPr lang="en-US" sz="1200" u="sng" dirty="0"/>
          </a:p>
        </p:txBody>
      </p:sp>
      <p:sp>
        <p:nvSpPr>
          <p:cNvPr id="12" name="TextBox 11"/>
          <p:cNvSpPr txBox="1"/>
          <p:nvPr/>
        </p:nvSpPr>
        <p:spPr>
          <a:xfrm>
            <a:off x="7673670" y="4338731"/>
            <a:ext cx="783771" cy="307777"/>
          </a:xfrm>
          <a:prstGeom prst="rect">
            <a:avLst/>
          </a:prstGeom>
          <a:noFill/>
        </p:spPr>
        <p:txBody>
          <a:bodyPr wrap="square" rtlCol="0">
            <a:spAutoFit/>
          </a:bodyPr>
          <a:lstStyle/>
          <a:p>
            <a:r>
              <a:rPr lang="en-US" sz="1400" dirty="0">
                <a:solidFill>
                  <a:srgbClr val="FF0000"/>
                </a:solidFill>
              </a:rPr>
              <a:t>Si-SAG</a:t>
            </a:r>
          </a:p>
        </p:txBody>
      </p:sp>
      <p:sp>
        <p:nvSpPr>
          <p:cNvPr id="13" name="TextBox 12"/>
          <p:cNvSpPr txBox="1"/>
          <p:nvPr/>
        </p:nvSpPr>
        <p:spPr>
          <a:xfrm>
            <a:off x="9664996" y="4282744"/>
            <a:ext cx="783771" cy="307777"/>
          </a:xfrm>
          <a:prstGeom prst="rect">
            <a:avLst/>
          </a:prstGeom>
          <a:noFill/>
        </p:spPr>
        <p:txBody>
          <a:bodyPr wrap="square" rtlCol="0">
            <a:spAutoFit/>
          </a:bodyPr>
          <a:lstStyle/>
          <a:p>
            <a:r>
              <a:rPr lang="en-US" sz="1400" dirty="0">
                <a:solidFill>
                  <a:srgbClr val="FF0000"/>
                </a:solidFill>
              </a:rPr>
              <a:t>In-SAG</a:t>
            </a:r>
          </a:p>
        </p:txBody>
      </p:sp>
      <mc:AlternateContent xmlns:mc="http://schemas.openxmlformats.org/markup-compatibility/2006">
        <mc:Choice xmlns:a14="http://schemas.microsoft.com/office/drawing/2010/main" Requires="a14">
          <p:sp>
            <p:nvSpPr>
              <p:cNvPr id="14" name="TextBox 13"/>
              <p:cNvSpPr txBox="1"/>
              <p:nvPr/>
            </p:nvSpPr>
            <p:spPr>
              <a:xfrm flipH="1" flipV="1">
                <a:off x="10390256" y="4209459"/>
                <a:ext cx="144015"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panose="02040503050406030204" pitchFamily="18" charset="0"/>
                        </a:rPr>
                        <m:t>}</m:t>
                      </m:r>
                    </m:oMath>
                  </m:oMathPara>
                </a14:m>
                <a:endParaRPr lang="en-US" sz="3600" dirty="0">
                  <a:solidFill>
                    <a:srgbClr val="FF000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flipH="1" flipV="1">
                <a:off x="10390256" y="4209459"/>
                <a:ext cx="144015" cy="553998"/>
              </a:xfrm>
              <a:prstGeom prst="rect">
                <a:avLst/>
              </a:prstGeom>
              <a:blipFill>
                <a:blip r:embed="rId3"/>
                <a:stretch>
                  <a:fillRect l="-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flipH="1" flipV="1">
                <a:off x="8405946" y="4324536"/>
                <a:ext cx="144015"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panose="02040503050406030204" pitchFamily="18" charset="0"/>
                        </a:rPr>
                        <m:t>}</m:t>
                      </m:r>
                    </m:oMath>
                  </m:oMathPara>
                </a14:m>
                <a:endParaRPr lang="en-US" sz="3200" dirty="0">
                  <a:solidFill>
                    <a:srgbClr val="FF0000"/>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flipH="1" flipV="1">
                <a:off x="8405946" y="4324536"/>
                <a:ext cx="144015" cy="492443"/>
              </a:xfrm>
              <a:prstGeom prst="rect">
                <a:avLst/>
              </a:prstGeom>
              <a:blipFill>
                <a:blip r:embed="rId4"/>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5"/>
          <a:stretch>
            <a:fillRect/>
          </a:stretch>
        </p:blipFill>
        <p:spPr>
          <a:xfrm>
            <a:off x="841337" y="4134138"/>
            <a:ext cx="3198553" cy="2067092"/>
          </a:xfrm>
          <a:prstGeom prst="rect">
            <a:avLst/>
          </a:prstGeom>
        </p:spPr>
      </p:pic>
      <p:cxnSp>
        <p:nvCxnSpPr>
          <p:cNvPr id="17" name="Straight Arrow Connector 16"/>
          <p:cNvCxnSpPr/>
          <p:nvPr/>
        </p:nvCxnSpPr>
        <p:spPr>
          <a:xfrm flipH="1" flipV="1">
            <a:off x="1837123" y="4655271"/>
            <a:ext cx="10824" cy="867492"/>
          </a:xfrm>
          <a:prstGeom prst="straightConnector1">
            <a:avLst/>
          </a:prstGeom>
          <a:ln w="25400">
            <a:solidFill>
              <a:srgbClr val="00B05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flipH="1">
            <a:off x="2545622" y="4581734"/>
            <a:ext cx="411326" cy="369332"/>
          </a:xfrm>
          <a:prstGeom prst="rect">
            <a:avLst/>
          </a:prstGeom>
          <a:noFill/>
        </p:spPr>
        <p:txBody>
          <a:bodyPr wrap="square" rtlCol="0">
            <a:spAutoFit/>
          </a:bodyPr>
          <a:lstStyle/>
          <a:p>
            <a:r>
              <a:rPr lang="en-US" b="1" dirty="0">
                <a:solidFill>
                  <a:srgbClr val="00B050"/>
                </a:solidFill>
              </a:rPr>
              <a:t>In</a:t>
            </a:r>
          </a:p>
        </p:txBody>
      </p:sp>
      <p:sp>
        <p:nvSpPr>
          <p:cNvPr id="20" name="TextBox 19"/>
          <p:cNvSpPr txBox="1"/>
          <p:nvPr/>
        </p:nvSpPr>
        <p:spPr>
          <a:xfrm>
            <a:off x="3361918" y="4955359"/>
            <a:ext cx="469557" cy="369332"/>
          </a:xfrm>
          <a:prstGeom prst="rect">
            <a:avLst/>
          </a:prstGeom>
          <a:noFill/>
        </p:spPr>
        <p:txBody>
          <a:bodyPr wrap="square" rtlCol="0">
            <a:spAutoFit/>
          </a:bodyPr>
          <a:lstStyle/>
          <a:p>
            <a:r>
              <a:rPr lang="en-US" b="1" dirty="0">
                <a:solidFill>
                  <a:srgbClr val="A7A9AC"/>
                </a:solidFill>
              </a:rPr>
              <a:t>Si</a:t>
            </a:r>
          </a:p>
        </p:txBody>
      </p:sp>
      <p:sp>
        <p:nvSpPr>
          <p:cNvPr id="21" name="TextBox 20"/>
          <p:cNvSpPr txBox="1"/>
          <p:nvPr/>
        </p:nvSpPr>
        <p:spPr>
          <a:xfrm>
            <a:off x="1809239" y="3889338"/>
            <a:ext cx="2097049" cy="338554"/>
          </a:xfrm>
          <a:prstGeom prst="rect">
            <a:avLst/>
          </a:prstGeom>
          <a:noFill/>
        </p:spPr>
        <p:txBody>
          <a:bodyPr wrap="none" rtlCol="0">
            <a:spAutoFit/>
          </a:bodyPr>
          <a:lstStyle/>
          <a:p>
            <a:r>
              <a:rPr lang="en-US" sz="1600" b="1" dirty="0"/>
              <a:t> @ 22 nm thickness</a:t>
            </a:r>
          </a:p>
        </p:txBody>
      </p:sp>
      <p:sp>
        <p:nvSpPr>
          <p:cNvPr id="25" name="TextBox 24"/>
          <p:cNvSpPr txBox="1"/>
          <p:nvPr/>
        </p:nvSpPr>
        <p:spPr>
          <a:xfrm rot="16200000">
            <a:off x="967261" y="4742288"/>
            <a:ext cx="1343608" cy="338554"/>
          </a:xfrm>
          <a:prstGeom prst="rect">
            <a:avLst/>
          </a:prstGeom>
          <a:noFill/>
        </p:spPr>
        <p:txBody>
          <a:bodyPr wrap="square" rtlCol="0">
            <a:spAutoFit/>
          </a:bodyPr>
          <a:lstStyle/>
          <a:p>
            <a:r>
              <a:rPr lang="en-US" sz="1600" dirty="0">
                <a:latin typeface="Symbol" panose="05050102010706020507" pitchFamily="18" charset="2"/>
              </a:rPr>
              <a:t>D</a:t>
            </a:r>
            <a:r>
              <a:rPr lang="en-US" sz="1600" dirty="0"/>
              <a:t>V</a:t>
            </a:r>
            <a:r>
              <a:rPr lang="en-US" sz="1600" baseline="-25000" dirty="0"/>
              <a:t>T</a:t>
            </a:r>
            <a:r>
              <a:rPr lang="en-US" sz="1600" dirty="0"/>
              <a:t>~0.5V</a:t>
            </a:r>
          </a:p>
        </p:txBody>
      </p:sp>
      <p:sp>
        <p:nvSpPr>
          <p:cNvPr id="26" name="TextBox 25"/>
          <p:cNvSpPr txBox="1"/>
          <p:nvPr/>
        </p:nvSpPr>
        <p:spPr>
          <a:xfrm>
            <a:off x="1497780" y="4212671"/>
            <a:ext cx="895738" cy="338554"/>
          </a:xfrm>
          <a:prstGeom prst="rect">
            <a:avLst/>
          </a:prstGeom>
          <a:noFill/>
        </p:spPr>
        <p:txBody>
          <a:bodyPr wrap="square" rtlCol="0">
            <a:spAutoFit/>
          </a:bodyPr>
          <a:lstStyle/>
          <a:p>
            <a:r>
              <a:rPr lang="en-US" sz="1600" dirty="0"/>
              <a:t>POR </a:t>
            </a:r>
          </a:p>
        </p:txBody>
      </p:sp>
      <p:sp>
        <p:nvSpPr>
          <p:cNvPr id="27" name="TextBox 26"/>
          <p:cNvSpPr txBox="1"/>
          <p:nvPr/>
        </p:nvSpPr>
        <p:spPr>
          <a:xfrm>
            <a:off x="760443" y="3233217"/>
            <a:ext cx="3868671" cy="584775"/>
          </a:xfrm>
          <a:prstGeom prst="rect">
            <a:avLst/>
          </a:prstGeom>
          <a:noFill/>
        </p:spPr>
        <p:txBody>
          <a:bodyPr wrap="square" rtlCol="0">
            <a:spAutoFit/>
          </a:bodyPr>
          <a:lstStyle/>
          <a:p>
            <a:r>
              <a:rPr lang="en-US" sz="1600" dirty="0"/>
              <a:t>To get the same POR V</a:t>
            </a:r>
            <a:r>
              <a:rPr lang="en-US" sz="1600" baseline="-25000" dirty="0"/>
              <a:t>T</a:t>
            </a:r>
            <a:r>
              <a:rPr lang="en-US" sz="1600" dirty="0"/>
              <a:t> with In-SAG (4E), we need to increase </a:t>
            </a:r>
            <a:r>
              <a:rPr lang="en-US" sz="1600" dirty="0" err="1"/>
              <a:t>t</a:t>
            </a:r>
            <a:r>
              <a:rPr lang="en-US" sz="1600" baseline="-25000" dirty="0" err="1"/>
              <a:t>SD</a:t>
            </a:r>
            <a:r>
              <a:rPr lang="en-US" sz="1600" dirty="0"/>
              <a:t> by ~ 4 nm</a:t>
            </a:r>
          </a:p>
        </p:txBody>
      </p:sp>
      <p:sp>
        <p:nvSpPr>
          <p:cNvPr id="28" name="TextBox 27"/>
          <p:cNvSpPr txBox="1"/>
          <p:nvPr/>
        </p:nvSpPr>
        <p:spPr>
          <a:xfrm>
            <a:off x="4853492" y="3499649"/>
            <a:ext cx="2603149" cy="2529923"/>
          </a:xfrm>
          <a:prstGeom prst="rect">
            <a:avLst/>
          </a:prstGeom>
          <a:noFill/>
        </p:spPr>
        <p:txBody>
          <a:bodyPr wrap="square" rtlCol="0">
            <a:spAutoFit/>
          </a:bodyPr>
          <a:lstStyle/>
          <a:p>
            <a:pPr>
              <a:lnSpc>
                <a:spcPct val="110000"/>
              </a:lnSpc>
            </a:pPr>
            <a:r>
              <a:rPr lang="en-US" sz="1600" dirty="0"/>
              <a:t>Better Sigma (&lt;100mV for In-SAG) </a:t>
            </a:r>
            <a:r>
              <a:rPr lang="en-US" sz="1600" dirty="0" err="1"/>
              <a:t>wrt</a:t>
            </a:r>
            <a:r>
              <a:rPr lang="en-US" sz="1600" dirty="0"/>
              <a:t> ~120 mV for POR, better Drift </a:t>
            </a:r>
            <a:r>
              <a:rPr lang="en-US" sz="1600" dirty="0"/>
              <a:t>(240 mV </a:t>
            </a:r>
            <a:r>
              <a:rPr lang="en-US" sz="1600" dirty="0" err="1"/>
              <a:t>wrt</a:t>
            </a:r>
            <a:r>
              <a:rPr lang="en-US" sz="1600" dirty="0"/>
              <a:t> 280 mV in the ~ VDM3</a:t>
            </a:r>
            <a:r>
              <a:rPr lang="en-US" sz="1600" dirty="0"/>
              <a:t> from SR71), higher Memory Effect (280 mV) represent a RWB improvement that could be capitalized as PM scaling</a:t>
            </a:r>
          </a:p>
        </p:txBody>
      </p:sp>
      <p:pic>
        <p:nvPicPr>
          <p:cNvPr id="22" name="Picture 21"/>
          <p:cNvPicPr>
            <a:picLocks noChangeAspect="1"/>
          </p:cNvPicPr>
          <p:nvPr/>
        </p:nvPicPr>
        <p:blipFill>
          <a:blip r:embed="rId6"/>
          <a:stretch>
            <a:fillRect/>
          </a:stretch>
        </p:blipFill>
        <p:spPr>
          <a:xfrm>
            <a:off x="8613439" y="1612975"/>
            <a:ext cx="1223256" cy="3767328"/>
          </a:xfrm>
          <a:prstGeom prst="rect">
            <a:avLst/>
          </a:prstGeom>
        </p:spPr>
      </p:pic>
      <p:pic>
        <p:nvPicPr>
          <p:cNvPr id="23" name="Picture 22"/>
          <p:cNvPicPr>
            <a:picLocks noChangeAspect="1"/>
          </p:cNvPicPr>
          <p:nvPr/>
        </p:nvPicPr>
        <p:blipFill>
          <a:blip r:embed="rId7"/>
          <a:stretch>
            <a:fillRect/>
          </a:stretch>
        </p:blipFill>
        <p:spPr>
          <a:xfrm>
            <a:off x="10577006" y="1598035"/>
            <a:ext cx="1225296" cy="3788645"/>
          </a:xfrm>
          <a:prstGeom prst="rect">
            <a:avLst/>
          </a:prstGeom>
        </p:spPr>
      </p:pic>
      <p:sp>
        <p:nvSpPr>
          <p:cNvPr id="24" name="TextBox 23"/>
          <p:cNvSpPr txBox="1"/>
          <p:nvPr/>
        </p:nvSpPr>
        <p:spPr>
          <a:xfrm>
            <a:off x="8329925" y="1144797"/>
            <a:ext cx="1233956" cy="307777"/>
          </a:xfrm>
          <a:prstGeom prst="rect">
            <a:avLst/>
          </a:prstGeom>
          <a:noFill/>
        </p:spPr>
        <p:txBody>
          <a:bodyPr wrap="square" rtlCol="0">
            <a:spAutoFit/>
          </a:bodyPr>
          <a:lstStyle/>
          <a:p>
            <a:r>
              <a:rPr lang="en-US" sz="1400" b="1" dirty="0">
                <a:solidFill>
                  <a:srgbClr val="FF0000"/>
                </a:solidFill>
              </a:rPr>
              <a:t>Actual 30S</a:t>
            </a:r>
          </a:p>
        </p:txBody>
      </p:sp>
      <p:sp>
        <p:nvSpPr>
          <p:cNvPr id="30" name="TextBox 29"/>
          <p:cNvSpPr txBox="1"/>
          <p:nvPr/>
        </p:nvSpPr>
        <p:spPr>
          <a:xfrm>
            <a:off x="10227144" y="1144797"/>
            <a:ext cx="1436121" cy="307777"/>
          </a:xfrm>
          <a:prstGeom prst="rect">
            <a:avLst/>
          </a:prstGeom>
          <a:noFill/>
        </p:spPr>
        <p:txBody>
          <a:bodyPr wrap="square" rtlCol="0">
            <a:spAutoFit/>
          </a:bodyPr>
          <a:lstStyle/>
          <a:p>
            <a:r>
              <a:rPr lang="en-US" sz="1400" b="1" dirty="0">
                <a:solidFill>
                  <a:srgbClr val="FF0000"/>
                </a:solidFill>
              </a:rPr>
              <a:t>30S w/ In-SAG</a:t>
            </a:r>
          </a:p>
        </p:txBody>
      </p:sp>
      <p:sp>
        <p:nvSpPr>
          <p:cNvPr id="5" name="Rectangle 4"/>
          <p:cNvSpPr/>
          <p:nvPr/>
        </p:nvSpPr>
        <p:spPr>
          <a:xfrm>
            <a:off x="7940098" y="5425595"/>
            <a:ext cx="3648524" cy="1000274"/>
          </a:xfrm>
          <a:prstGeom prst="rect">
            <a:avLst/>
          </a:prstGeom>
          <a:solidFill>
            <a:srgbClr val="FFFFCC"/>
          </a:solidFill>
        </p:spPr>
        <p:txBody>
          <a:bodyPr wrap="square">
            <a:spAutoFit/>
          </a:bodyPr>
          <a:lstStyle/>
          <a:p>
            <a:pPr>
              <a:spcBef>
                <a:spcPts val="600"/>
              </a:spcBef>
            </a:pPr>
            <a:r>
              <a:rPr lang="en-US" b="1" u="sng" dirty="0">
                <a:solidFill>
                  <a:schemeClr val="tx2"/>
                </a:solidFill>
              </a:rPr>
              <a:t>Recommendation:</a:t>
            </a:r>
            <a:r>
              <a:rPr lang="en-US" dirty="0">
                <a:solidFill>
                  <a:schemeClr val="tx2"/>
                </a:solidFill>
              </a:rPr>
              <a:t> </a:t>
            </a:r>
          </a:p>
          <a:p>
            <a:pPr>
              <a:spcBef>
                <a:spcPts val="600"/>
              </a:spcBef>
            </a:pPr>
            <a:r>
              <a:rPr lang="en-US" dirty="0" err="1">
                <a:solidFill>
                  <a:schemeClr val="tx2"/>
                </a:solidFill>
              </a:rPr>
              <a:t>SxP</a:t>
            </a:r>
            <a:r>
              <a:rPr lang="en-US" dirty="0">
                <a:solidFill>
                  <a:schemeClr val="tx2"/>
                </a:solidFill>
              </a:rPr>
              <a:t> trial with In-SAG centered on 16%Ge and 5%In </a:t>
            </a:r>
            <a:endParaRPr lang="en-US" dirty="0"/>
          </a:p>
        </p:txBody>
      </p:sp>
    </p:spTree>
    <p:extLst>
      <p:ext uri="{BB962C8B-B14F-4D97-AF65-F5344CB8AC3E}">
        <p14:creationId xmlns:p14="http://schemas.microsoft.com/office/powerpoint/2010/main" val="296529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7</a:t>
            </a:fld>
            <a:endParaRPr lang="en-US" dirty="0"/>
          </a:p>
        </p:txBody>
      </p:sp>
    </p:spTree>
    <p:extLst>
      <p:ext uri="{BB962C8B-B14F-4D97-AF65-F5344CB8AC3E}">
        <p14:creationId xmlns:p14="http://schemas.microsoft.com/office/powerpoint/2010/main" val="106504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3859" y="342782"/>
            <a:ext cx="10515600" cy="628788"/>
          </a:xfrm>
        </p:spPr>
        <p:txBody>
          <a:bodyPr/>
          <a:lstStyle/>
          <a:p>
            <a:r>
              <a:rPr lang="en-US" dirty="0"/>
              <a:t>Upsides from S26</a:t>
            </a:r>
          </a:p>
        </p:txBody>
      </p:sp>
      <p:sp>
        <p:nvSpPr>
          <p:cNvPr id="5" name="Content Placeholder 4"/>
          <p:cNvSpPr>
            <a:spLocks noGrp="1"/>
          </p:cNvSpPr>
          <p:nvPr>
            <p:ph sz="half" idx="1"/>
          </p:nvPr>
        </p:nvSpPr>
        <p:spPr>
          <a:xfrm>
            <a:off x="374755" y="1133074"/>
            <a:ext cx="7271408" cy="4729163"/>
          </a:xfrm>
        </p:spPr>
        <p:txBody>
          <a:bodyPr/>
          <a:lstStyle/>
          <a:p>
            <a:pPr lvl="0">
              <a:lnSpc>
                <a:spcPct val="110000"/>
              </a:lnSpc>
            </a:pPr>
            <a:r>
              <a:rPr lang="en-US" sz="2000" dirty="0"/>
              <a:t>2 Lots out of the K* camp (In-SAG and In-</a:t>
            </a:r>
            <a:r>
              <a:rPr lang="en-US" sz="2000" dirty="0" err="1"/>
              <a:t>SiSAG</a:t>
            </a:r>
            <a:r>
              <a:rPr lang="en-US" sz="2000" dirty="0"/>
              <a:t>)</a:t>
            </a:r>
          </a:p>
          <a:p>
            <a:pPr lvl="0">
              <a:lnSpc>
                <a:spcPct val="110000"/>
              </a:lnSpc>
            </a:pPr>
            <a:r>
              <a:rPr lang="en-US" sz="2000" dirty="0">
                <a:sym typeface="Wingdings" panose="05000000000000000000" pitchFamily="2" charset="2"/>
              </a:rPr>
              <a:t>Main </a:t>
            </a:r>
            <a:r>
              <a:rPr lang="en-US" sz="2000" b="1" u="sng" dirty="0">
                <a:sym typeface="Wingdings" panose="05000000000000000000" pitchFamily="2" charset="2"/>
              </a:rPr>
              <a:t>upsides of the In-SAG matrix</a:t>
            </a:r>
            <a:r>
              <a:rPr lang="en-US" sz="2000" dirty="0">
                <a:sym typeface="Wingdings" panose="05000000000000000000" pitchFamily="2" charset="2"/>
              </a:rPr>
              <a:t>:</a:t>
            </a:r>
          </a:p>
          <a:p>
            <a:pPr lvl="1">
              <a:lnSpc>
                <a:spcPct val="110000"/>
              </a:lnSpc>
            </a:pPr>
            <a:r>
              <a:rPr lang="en-US" sz="1800" i="1" u="sng" dirty="0">
                <a:sym typeface="Wingdings" panose="05000000000000000000" pitchFamily="2" charset="2"/>
              </a:rPr>
              <a:t>FF reduction</a:t>
            </a:r>
          </a:p>
          <a:p>
            <a:pPr lvl="1">
              <a:lnSpc>
                <a:spcPct val="110000"/>
              </a:lnSpc>
            </a:pPr>
            <a:r>
              <a:rPr lang="en-US" sz="1800" i="1" u="sng" dirty="0">
                <a:sym typeface="Wingdings" panose="05000000000000000000" pitchFamily="2" charset="2"/>
              </a:rPr>
              <a:t>Lower sigma</a:t>
            </a:r>
          </a:p>
          <a:p>
            <a:pPr lvl="1">
              <a:lnSpc>
                <a:spcPct val="110000"/>
              </a:lnSpc>
            </a:pPr>
            <a:r>
              <a:rPr lang="en-US" sz="1800" i="1" u="sng" dirty="0">
                <a:sym typeface="Wingdings" panose="05000000000000000000" pitchFamily="2" charset="2"/>
              </a:rPr>
              <a:t>Good drift performances</a:t>
            </a:r>
          </a:p>
          <a:p>
            <a:pPr lvl="1">
              <a:lnSpc>
                <a:spcPct val="110000"/>
              </a:lnSpc>
            </a:pPr>
            <a:r>
              <a:rPr lang="en-US" sz="1800" i="1" u="sng" dirty="0">
                <a:sym typeface="Wingdings" panose="05000000000000000000" pitchFamily="2" charset="2"/>
              </a:rPr>
              <a:t>Higher Memory Effect </a:t>
            </a:r>
            <a:endParaRPr lang="en-US" sz="1800" i="1" u="sng" dirty="0"/>
          </a:p>
          <a:p>
            <a:pPr lvl="1">
              <a:lnSpc>
                <a:spcPct val="110000"/>
              </a:lnSpc>
            </a:pPr>
            <a:r>
              <a:rPr lang="en-US" sz="1800" i="1" u="sng" dirty="0">
                <a:sym typeface="Wingdings" panose="05000000000000000000" pitchFamily="2" charset="2"/>
              </a:rPr>
              <a:t>Higher SSM window (just from SR71 and 2xCMOS)</a:t>
            </a:r>
          </a:p>
          <a:p>
            <a:pPr marL="0" indent="0">
              <a:buNone/>
            </a:pPr>
            <a:endParaRPr lang="en-US" dirty="0"/>
          </a:p>
        </p:txBody>
      </p:sp>
      <p:grpSp>
        <p:nvGrpSpPr>
          <p:cNvPr id="8" name="Group 7">
            <a:extLst>
              <a:ext uri="{FF2B5EF4-FFF2-40B4-BE49-F238E27FC236}">
                <a16:creationId xmlns:a16="http://schemas.microsoft.com/office/drawing/2014/main" id="{5C90B633-96AB-46B9-8651-4EE4C4FEBB3F}"/>
              </a:ext>
            </a:extLst>
          </p:cNvPr>
          <p:cNvGrpSpPr/>
          <p:nvPr/>
        </p:nvGrpSpPr>
        <p:grpSpPr>
          <a:xfrm>
            <a:off x="112821" y="4080573"/>
            <a:ext cx="2904937" cy="2371245"/>
            <a:chOff x="674286" y="4045995"/>
            <a:chExt cx="3179060" cy="2591065"/>
          </a:xfrm>
        </p:grpSpPr>
        <p:pic>
          <p:nvPicPr>
            <p:cNvPr id="7" name="Picture 6"/>
            <p:cNvPicPr>
              <a:picLocks noChangeAspect="1"/>
            </p:cNvPicPr>
            <p:nvPr/>
          </p:nvPicPr>
          <p:blipFill>
            <a:blip r:embed="rId2"/>
            <a:stretch>
              <a:fillRect/>
            </a:stretch>
          </p:blipFill>
          <p:spPr>
            <a:xfrm>
              <a:off x="674286" y="4295690"/>
              <a:ext cx="3179060" cy="2341370"/>
            </a:xfrm>
            <a:prstGeom prst="rect">
              <a:avLst/>
            </a:prstGeom>
          </p:spPr>
        </p:pic>
        <p:cxnSp>
          <p:nvCxnSpPr>
            <p:cNvPr id="11" name="Straight Connector 10"/>
            <p:cNvCxnSpPr/>
            <p:nvPr/>
          </p:nvCxnSpPr>
          <p:spPr>
            <a:xfrm>
              <a:off x="2804833" y="4658969"/>
              <a:ext cx="0" cy="1101012"/>
            </a:xfrm>
            <a:prstGeom prst="line">
              <a:avLst/>
            </a:prstGeom>
            <a:ln w="1905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04833" y="5001332"/>
              <a:ext cx="892569" cy="307777"/>
            </a:xfrm>
            <a:prstGeom prst="rect">
              <a:avLst/>
            </a:prstGeom>
            <a:noFill/>
          </p:spPr>
          <p:txBody>
            <a:bodyPr wrap="square" rtlCol="0">
              <a:spAutoFit/>
            </a:bodyPr>
            <a:lstStyle/>
            <a:p>
              <a:r>
                <a:rPr lang="en-US" sz="1400" b="1" dirty="0">
                  <a:solidFill>
                    <a:srgbClr val="FF0000"/>
                  </a:solidFill>
                </a:rPr>
                <a:t>&gt;1 Volt!</a:t>
              </a:r>
            </a:p>
          </p:txBody>
        </p:sp>
        <p:sp>
          <p:nvSpPr>
            <p:cNvPr id="17" name="TextBox 16"/>
            <p:cNvSpPr txBox="1"/>
            <p:nvPr/>
          </p:nvSpPr>
          <p:spPr>
            <a:xfrm>
              <a:off x="1862536" y="4383781"/>
              <a:ext cx="1502168" cy="307777"/>
            </a:xfrm>
            <a:prstGeom prst="rect">
              <a:avLst/>
            </a:prstGeom>
            <a:noFill/>
          </p:spPr>
          <p:txBody>
            <a:bodyPr wrap="square" rtlCol="0">
              <a:spAutoFit/>
            </a:bodyPr>
            <a:lstStyle/>
            <a:p>
              <a:r>
                <a:rPr lang="en-US" sz="1400" b="1" dirty="0"/>
                <a:t>In-SAG alloys</a:t>
              </a:r>
            </a:p>
          </p:txBody>
        </p:sp>
        <p:sp>
          <p:nvSpPr>
            <p:cNvPr id="24" name="TextBox 23"/>
            <p:cNvSpPr txBox="1"/>
            <p:nvPr/>
          </p:nvSpPr>
          <p:spPr>
            <a:xfrm>
              <a:off x="1756143" y="4045995"/>
              <a:ext cx="1627223" cy="338554"/>
            </a:xfrm>
            <a:prstGeom prst="rect">
              <a:avLst/>
            </a:prstGeom>
            <a:noFill/>
          </p:spPr>
          <p:txBody>
            <a:bodyPr wrap="square" rtlCol="0">
              <a:spAutoFit/>
            </a:bodyPr>
            <a:lstStyle/>
            <a:p>
              <a:r>
                <a:rPr lang="en-US" sz="1600" b="1" dirty="0"/>
                <a:t>FF reduction</a:t>
              </a:r>
            </a:p>
          </p:txBody>
        </p:sp>
      </p:grpSp>
      <p:grpSp>
        <p:nvGrpSpPr>
          <p:cNvPr id="10" name="Group 9">
            <a:extLst>
              <a:ext uri="{FF2B5EF4-FFF2-40B4-BE49-F238E27FC236}">
                <a16:creationId xmlns:a16="http://schemas.microsoft.com/office/drawing/2014/main" id="{ECAA5B34-CF9E-4912-B09B-00889CB616F4}"/>
              </a:ext>
            </a:extLst>
          </p:cNvPr>
          <p:cNvGrpSpPr/>
          <p:nvPr/>
        </p:nvGrpSpPr>
        <p:grpSpPr>
          <a:xfrm>
            <a:off x="6347180" y="3810595"/>
            <a:ext cx="3349084" cy="2618307"/>
            <a:chOff x="7642314" y="3528347"/>
            <a:chExt cx="3891027" cy="2952807"/>
          </a:xfrm>
        </p:grpSpPr>
        <p:pic>
          <p:nvPicPr>
            <p:cNvPr id="33" name="Picture 32"/>
            <p:cNvPicPr>
              <a:picLocks noChangeAspect="1"/>
            </p:cNvPicPr>
            <p:nvPr/>
          </p:nvPicPr>
          <p:blipFill>
            <a:blip r:embed="rId3"/>
            <a:stretch>
              <a:fillRect/>
            </a:stretch>
          </p:blipFill>
          <p:spPr>
            <a:xfrm>
              <a:off x="7642314" y="3789345"/>
              <a:ext cx="3891027" cy="2691809"/>
            </a:xfrm>
            <a:prstGeom prst="rect">
              <a:avLst/>
            </a:prstGeom>
          </p:spPr>
        </p:pic>
        <p:sp>
          <p:nvSpPr>
            <p:cNvPr id="34" name="TextBox 33"/>
            <p:cNvSpPr txBox="1"/>
            <p:nvPr/>
          </p:nvSpPr>
          <p:spPr>
            <a:xfrm>
              <a:off x="8717127" y="3528347"/>
              <a:ext cx="2236229" cy="381806"/>
            </a:xfrm>
            <a:prstGeom prst="rect">
              <a:avLst/>
            </a:prstGeom>
            <a:noFill/>
          </p:spPr>
          <p:txBody>
            <a:bodyPr wrap="square" rtlCol="0">
              <a:spAutoFit/>
            </a:bodyPr>
            <a:lstStyle/>
            <a:p>
              <a:r>
                <a:rPr lang="en-US" sz="1600" b="1" dirty="0"/>
                <a:t>Drift vs. Sigma</a:t>
              </a:r>
            </a:p>
          </p:txBody>
        </p:sp>
      </p:grpSp>
      <p:pic>
        <p:nvPicPr>
          <p:cNvPr id="39" name="Picture 38"/>
          <p:cNvPicPr>
            <a:picLocks noChangeAspect="1"/>
          </p:cNvPicPr>
          <p:nvPr/>
        </p:nvPicPr>
        <p:blipFill rotWithShape="1">
          <a:blip r:embed="rId4"/>
          <a:srcRect l="2730" t="36901" r="12476" b="1658"/>
          <a:stretch/>
        </p:blipFill>
        <p:spPr>
          <a:xfrm>
            <a:off x="6519838" y="808658"/>
            <a:ext cx="3799834" cy="2657023"/>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510591544"/>
              </p:ext>
            </p:extLst>
          </p:nvPr>
        </p:nvGraphicFramePr>
        <p:xfrm>
          <a:off x="10379910" y="880363"/>
          <a:ext cx="1552718" cy="1844040"/>
        </p:xfrm>
        <a:graphic>
          <a:graphicData uri="http://schemas.openxmlformats.org/drawingml/2006/table">
            <a:tbl>
              <a:tblPr firstRow="1" bandRow="1">
                <a:tableStyleId>{5C22544A-7EE6-4342-B048-85BDC9FD1C3A}</a:tableStyleId>
              </a:tblPr>
              <a:tblGrid>
                <a:gridCol w="490906">
                  <a:extLst>
                    <a:ext uri="{9D8B030D-6E8A-4147-A177-3AD203B41FA5}">
                      <a16:colId xmlns:a16="http://schemas.microsoft.com/office/drawing/2014/main" val="20000"/>
                    </a:ext>
                  </a:extLst>
                </a:gridCol>
                <a:gridCol w="397292">
                  <a:extLst>
                    <a:ext uri="{9D8B030D-6E8A-4147-A177-3AD203B41FA5}">
                      <a16:colId xmlns:a16="http://schemas.microsoft.com/office/drawing/2014/main" val="42383131"/>
                    </a:ext>
                  </a:extLst>
                </a:gridCol>
                <a:gridCol w="340533">
                  <a:extLst>
                    <a:ext uri="{9D8B030D-6E8A-4147-A177-3AD203B41FA5}">
                      <a16:colId xmlns:a16="http://schemas.microsoft.com/office/drawing/2014/main" val="2964133735"/>
                    </a:ext>
                  </a:extLst>
                </a:gridCol>
                <a:gridCol w="323987">
                  <a:extLst>
                    <a:ext uri="{9D8B030D-6E8A-4147-A177-3AD203B41FA5}">
                      <a16:colId xmlns:a16="http://schemas.microsoft.com/office/drawing/2014/main" val="20002"/>
                    </a:ext>
                  </a:extLst>
                </a:gridCol>
              </a:tblGrid>
              <a:tr h="220895">
                <a:tc>
                  <a:txBody>
                    <a:bodyPr/>
                    <a:lstStyle/>
                    <a:p>
                      <a:pPr algn="ctr"/>
                      <a:r>
                        <a:rPr lang="en-US" sz="1000" dirty="0"/>
                        <a:t>Split</a:t>
                      </a:r>
                    </a:p>
                  </a:txBody>
                  <a:tcPr/>
                </a:tc>
                <a:tc>
                  <a:txBody>
                    <a:bodyPr/>
                    <a:lstStyle/>
                    <a:p>
                      <a:pPr algn="ctr"/>
                      <a:r>
                        <a:rPr lang="it-IT" sz="1000" dirty="0" err="1"/>
                        <a:t>Ge</a:t>
                      </a:r>
                      <a:endParaRPr lang="en-US" sz="1000" dirty="0"/>
                    </a:p>
                  </a:txBody>
                  <a:tcPr/>
                </a:tc>
                <a:tc>
                  <a:txBody>
                    <a:bodyPr/>
                    <a:lstStyle/>
                    <a:p>
                      <a:pPr algn="ctr"/>
                      <a:r>
                        <a:rPr lang="it-IT" sz="1000" dirty="0"/>
                        <a:t>Si</a:t>
                      </a:r>
                      <a:endParaRPr lang="en-US" sz="1000" dirty="0"/>
                    </a:p>
                  </a:txBody>
                  <a:tcPr/>
                </a:tc>
                <a:tc>
                  <a:txBody>
                    <a:bodyPr/>
                    <a:lstStyle/>
                    <a:p>
                      <a:pPr algn="ctr"/>
                      <a:r>
                        <a:rPr lang="it-IT" sz="1000" dirty="0"/>
                        <a:t>In</a:t>
                      </a:r>
                      <a:endParaRPr lang="en-US" sz="1000" dirty="0"/>
                    </a:p>
                  </a:txBody>
                  <a:tcPr/>
                </a:tc>
                <a:extLst>
                  <a:ext uri="{0D108BD9-81ED-4DB2-BD59-A6C34878D82A}">
                    <a16:rowId xmlns:a16="http://schemas.microsoft.com/office/drawing/2014/main" val="10000"/>
                  </a:ext>
                </a:extLst>
              </a:tr>
              <a:tr h="207089">
                <a:tc>
                  <a:txBody>
                    <a:bodyPr/>
                    <a:lstStyle/>
                    <a:p>
                      <a:pPr algn="ctr"/>
                      <a:r>
                        <a:rPr lang="en-US" sz="900" dirty="0">
                          <a:latin typeface="+mn-lt"/>
                        </a:rPr>
                        <a:t>1C</a:t>
                      </a:r>
                    </a:p>
                  </a:txBody>
                  <a:tcPr anchor="ctr"/>
                </a:tc>
                <a:tc>
                  <a:txBody>
                    <a:bodyPr/>
                    <a:lstStyle/>
                    <a:p>
                      <a:pPr algn="ctr"/>
                      <a:r>
                        <a:rPr lang="it-IT" sz="900" dirty="0">
                          <a:latin typeface="+mn-lt"/>
                        </a:rPr>
                        <a:t>13</a:t>
                      </a:r>
                      <a:endParaRPr lang="en-US" sz="900" dirty="0">
                        <a:latin typeface="+mn-lt"/>
                      </a:endParaRPr>
                    </a:p>
                  </a:txBody>
                  <a:tcPr anchor="ctr"/>
                </a:tc>
                <a:tc>
                  <a:txBody>
                    <a:bodyPr/>
                    <a:lstStyle/>
                    <a:p>
                      <a:pPr algn="ctr"/>
                      <a:r>
                        <a:rPr lang="it-IT" sz="900" dirty="0">
                          <a:latin typeface="+mn-lt"/>
                        </a:rPr>
                        <a:t>6</a:t>
                      </a:r>
                      <a:endParaRPr lang="en-US" sz="900" dirty="0">
                        <a:latin typeface="+mn-lt"/>
                      </a:endParaRPr>
                    </a:p>
                  </a:txBody>
                  <a:tcPr anchor="ctr"/>
                </a:tc>
                <a:tc>
                  <a:txBody>
                    <a:bodyPr/>
                    <a:lstStyle/>
                    <a:p>
                      <a:pPr algn="ctr"/>
                      <a:r>
                        <a:rPr lang="en-US" sz="900" dirty="0">
                          <a:latin typeface="+mn-lt"/>
                        </a:rPr>
                        <a:t>2</a:t>
                      </a:r>
                    </a:p>
                  </a:txBody>
                  <a:tcPr anchor="ctr"/>
                </a:tc>
                <a:extLst>
                  <a:ext uri="{0D108BD9-81ED-4DB2-BD59-A6C34878D82A}">
                    <a16:rowId xmlns:a16="http://schemas.microsoft.com/office/drawing/2014/main" val="10001"/>
                  </a:ext>
                </a:extLst>
              </a:tr>
              <a:tr h="207089">
                <a:tc>
                  <a:txBody>
                    <a:bodyPr/>
                    <a:lstStyle/>
                    <a:p>
                      <a:pPr algn="ctr"/>
                      <a:r>
                        <a:rPr lang="en-US" sz="900" dirty="0">
                          <a:latin typeface="+mn-lt"/>
                        </a:rPr>
                        <a:t>2E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16</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2"/>
                  </a:ext>
                </a:extLst>
              </a:tr>
              <a:tr h="207089">
                <a:tc>
                  <a:txBody>
                    <a:bodyPr/>
                    <a:lstStyle/>
                    <a:p>
                      <a:pPr algn="ctr"/>
                      <a:r>
                        <a:rPr lang="en-US" sz="900" dirty="0">
                          <a:latin typeface="+mn-lt"/>
                        </a:rPr>
                        <a:t>3E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21</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3"/>
                  </a:ext>
                </a:extLst>
              </a:tr>
              <a:tr h="207089">
                <a:tc>
                  <a:txBody>
                    <a:bodyPr/>
                    <a:lstStyle/>
                    <a:p>
                      <a:pPr algn="ctr"/>
                      <a:r>
                        <a:rPr lang="en-US" sz="900" dirty="0">
                          <a:latin typeface="+mn-lt"/>
                        </a:rPr>
                        <a:t>4E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25</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4"/>
                  </a:ext>
                </a:extLst>
              </a:tr>
              <a:tr h="207089">
                <a:tc>
                  <a:txBody>
                    <a:bodyPr/>
                    <a:lstStyle/>
                    <a:p>
                      <a:pPr algn="ctr"/>
                      <a:r>
                        <a:rPr lang="en-US" sz="900" dirty="0">
                          <a:latin typeface="+mn-lt"/>
                        </a:rPr>
                        <a:t>5E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16</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5"/>
                  </a:ext>
                </a:extLst>
              </a:tr>
              <a:tr h="207089">
                <a:tc>
                  <a:txBody>
                    <a:bodyPr/>
                    <a:lstStyle/>
                    <a:p>
                      <a:pPr algn="ctr"/>
                      <a:r>
                        <a:rPr lang="it-IT" sz="900" dirty="0">
                          <a:latin typeface="+mn-lt"/>
                        </a:rPr>
                        <a:t>6E</a:t>
                      </a:r>
                      <a:endParaRPr lang="en-US" sz="9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16</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5</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4088534641"/>
                  </a:ext>
                </a:extLst>
              </a:tr>
              <a:tr h="207089">
                <a:tc>
                  <a:txBody>
                    <a:bodyPr/>
                    <a:lstStyle/>
                    <a:p>
                      <a:pPr algn="ctr"/>
                      <a:r>
                        <a:rPr lang="it-IT" sz="900" dirty="0">
                          <a:latin typeface="+mn-lt"/>
                        </a:rPr>
                        <a:t>7E</a:t>
                      </a:r>
                      <a:endParaRPr lang="en-US" sz="9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19</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3546070446"/>
                  </a:ext>
                </a:extLst>
              </a:tr>
            </a:tbl>
          </a:graphicData>
        </a:graphic>
      </p:graphicFrame>
      <p:pic>
        <p:nvPicPr>
          <p:cNvPr id="41" name="Picture 40"/>
          <p:cNvPicPr>
            <a:picLocks noChangeAspect="1"/>
          </p:cNvPicPr>
          <p:nvPr/>
        </p:nvPicPr>
        <p:blipFill rotWithShape="1">
          <a:blip r:embed="rId4"/>
          <a:srcRect l="86790" t="36901" r="2862" b="38621"/>
          <a:stretch/>
        </p:blipFill>
        <p:spPr>
          <a:xfrm>
            <a:off x="7271432" y="716970"/>
            <a:ext cx="423760" cy="967273"/>
          </a:xfrm>
          <a:prstGeom prst="rect">
            <a:avLst/>
          </a:prstGeom>
        </p:spPr>
      </p:pic>
      <p:grpSp>
        <p:nvGrpSpPr>
          <p:cNvPr id="9" name="Group 8">
            <a:extLst>
              <a:ext uri="{FF2B5EF4-FFF2-40B4-BE49-F238E27FC236}">
                <a16:creationId xmlns:a16="http://schemas.microsoft.com/office/drawing/2014/main" id="{34EA6BED-602D-4ECB-AE9E-7BCC3D471580}"/>
              </a:ext>
            </a:extLst>
          </p:cNvPr>
          <p:cNvGrpSpPr/>
          <p:nvPr/>
        </p:nvGrpSpPr>
        <p:grpSpPr>
          <a:xfrm>
            <a:off x="2997410" y="3679965"/>
            <a:ext cx="3461539" cy="2747360"/>
            <a:chOff x="4163723" y="3655427"/>
            <a:chExt cx="3468366" cy="2937117"/>
          </a:xfrm>
        </p:grpSpPr>
        <p:pic>
          <p:nvPicPr>
            <p:cNvPr id="35" name="Picture 34"/>
            <p:cNvPicPr>
              <a:picLocks noChangeAspect="1"/>
            </p:cNvPicPr>
            <p:nvPr/>
          </p:nvPicPr>
          <p:blipFill rotWithShape="1">
            <a:blip r:embed="rId5"/>
            <a:srcRect l="2548" t="2027" r="7535" b="3382"/>
            <a:stretch/>
          </p:blipFill>
          <p:spPr>
            <a:xfrm>
              <a:off x="4163723" y="4011107"/>
              <a:ext cx="3468366" cy="2581437"/>
            </a:xfrm>
            <a:prstGeom prst="rect">
              <a:avLst/>
            </a:prstGeom>
          </p:spPr>
        </p:pic>
        <p:sp>
          <p:nvSpPr>
            <p:cNvPr id="36" name="TextBox 35"/>
            <p:cNvSpPr txBox="1"/>
            <p:nvPr/>
          </p:nvSpPr>
          <p:spPr>
            <a:xfrm>
              <a:off x="4851565" y="3655427"/>
              <a:ext cx="2625542" cy="338554"/>
            </a:xfrm>
            <a:prstGeom prst="rect">
              <a:avLst/>
            </a:prstGeom>
            <a:noFill/>
          </p:spPr>
          <p:txBody>
            <a:bodyPr wrap="square" rtlCol="0">
              <a:spAutoFit/>
            </a:bodyPr>
            <a:lstStyle/>
            <a:p>
              <a:r>
                <a:rPr lang="en-US" sz="1600" b="1" dirty="0"/>
                <a:t>Normalized Sigma vs. V</a:t>
              </a:r>
              <a:r>
                <a:rPr lang="en-US" sz="1600" b="1" baseline="-25000" dirty="0"/>
                <a:t>T</a:t>
              </a:r>
            </a:p>
          </p:txBody>
        </p:sp>
        <p:sp>
          <p:nvSpPr>
            <p:cNvPr id="50" name="Star: 5 Points 49"/>
            <p:cNvSpPr/>
            <p:nvPr/>
          </p:nvSpPr>
          <p:spPr>
            <a:xfrm>
              <a:off x="5179408" y="5303940"/>
              <a:ext cx="382555" cy="382555"/>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Star: 5 Points 50"/>
          <p:cNvSpPr/>
          <p:nvPr/>
        </p:nvSpPr>
        <p:spPr>
          <a:xfrm>
            <a:off x="10550968" y="2881360"/>
            <a:ext cx="382555" cy="382555"/>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p:cNvSpPr/>
          <p:nvPr/>
        </p:nvSpPr>
        <p:spPr>
          <a:xfrm>
            <a:off x="10391726" y="2268932"/>
            <a:ext cx="1540901" cy="23786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cxnSpLocks/>
          </p:cNvCxnSpPr>
          <p:nvPr/>
        </p:nvCxnSpPr>
        <p:spPr>
          <a:xfrm>
            <a:off x="11608931" y="2539857"/>
            <a:ext cx="59130" cy="411247"/>
          </a:xfrm>
          <a:prstGeom prst="line">
            <a:avLst/>
          </a:prstGeom>
          <a:ln w="1905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917431" y="2934990"/>
            <a:ext cx="1330176" cy="307777"/>
          </a:xfrm>
          <a:prstGeom prst="rect">
            <a:avLst/>
          </a:prstGeom>
          <a:noFill/>
        </p:spPr>
        <p:txBody>
          <a:bodyPr wrap="square" rtlCol="0">
            <a:spAutoFit/>
          </a:bodyPr>
          <a:lstStyle/>
          <a:p>
            <a:r>
              <a:rPr lang="en-US" sz="1400" b="1" dirty="0">
                <a:solidFill>
                  <a:srgbClr val="FF0000"/>
                </a:solidFill>
              </a:rPr>
              <a:t>Golden alloy</a:t>
            </a:r>
          </a:p>
        </p:txBody>
      </p:sp>
      <p:sp>
        <p:nvSpPr>
          <p:cNvPr id="3" name="Footer Placeholder 2"/>
          <p:cNvSpPr>
            <a:spLocks noGrp="1"/>
          </p:cNvSpPr>
          <p:nvPr>
            <p:ph type="ftr" sz="quarter" idx="11"/>
          </p:nvPr>
        </p:nvSpPr>
        <p:spPr>
          <a:xfrm>
            <a:off x="1512484" y="6417240"/>
            <a:ext cx="1387415" cy="365125"/>
          </a:xfrm>
        </p:spPr>
        <p:txBody>
          <a:bodyPr/>
          <a:lstStyle/>
          <a:p>
            <a:r>
              <a:rPr lang="en-US"/>
              <a:t>Micron Confidential</a:t>
            </a:r>
          </a:p>
        </p:txBody>
      </p:sp>
      <p:sp>
        <p:nvSpPr>
          <p:cNvPr id="4" name="Slide Number Placeholder 3"/>
          <p:cNvSpPr>
            <a:spLocks noGrp="1"/>
          </p:cNvSpPr>
          <p:nvPr>
            <p:ph type="sldNum" sz="quarter" idx="12"/>
          </p:nvPr>
        </p:nvSpPr>
        <p:spPr>
          <a:xfrm>
            <a:off x="674286" y="6417241"/>
            <a:ext cx="838198" cy="365125"/>
          </a:xfrm>
        </p:spPr>
        <p:txBody>
          <a:bodyPr/>
          <a:lstStyle/>
          <a:p>
            <a:fld id="{B7E7695C-FCF1-4AA0-9B93-7941FED13DC4}" type="slidenum">
              <a:rPr lang="en-US" smtClean="0"/>
              <a:t>8</a:t>
            </a:fld>
            <a:endParaRPr lang="en-US"/>
          </a:p>
        </p:txBody>
      </p:sp>
      <p:sp>
        <p:nvSpPr>
          <p:cNvPr id="25" name="TextBox 24">
            <a:extLst>
              <a:ext uri="{FF2B5EF4-FFF2-40B4-BE49-F238E27FC236}">
                <a16:creationId xmlns:a16="http://schemas.microsoft.com/office/drawing/2014/main" id="{F17A6AE8-25B4-4171-BA8A-FE3735CA9CAC}"/>
              </a:ext>
            </a:extLst>
          </p:cNvPr>
          <p:cNvSpPr txBox="1"/>
          <p:nvPr/>
        </p:nvSpPr>
        <p:spPr>
          <a:xfrm>
            <a:off x="7191512" y="362605"/>
            <a:ext cx="3397057" cy="338554"/>
          </a:xfrm>
          <a:prstGeom prst="rect">
            <a:avLst/>
          </a:prstGeom>
          <a:noFill/>
        </p:spPr>
        <p:txBody>
          <a:bodyPr wrap="square" rtlCol="0">
            <a:spAutoFit/>
          </a:bodyPr>
          <a:lstStyle/>
          <a:p>
            <a:r>
              <a:rPr lang="en-US" sz="1600" b="1" dirty="0"/>
              <a:t>Memory effect vs Composition</a:t>
            </a:r>
            <a:endParaRPr lang="en-US" sz="1600" b="1" baseline="-25000" dirty="0"/>
          </a:p>
        </p:txBody>
      </p:sp>
      <p:sp>
        <p:nvSpPr>
          <p:cNvPr id="26" name="Star: 5 Points 25">
            <a:extLst>
              <a:ext uri="{FF2B5EF4-FFF2-40B4-BE49-F238E27FC236}">
                <a16:creationId xmlns:a16="http://schemas.microsoft.com/office/drawing/2014/main" id="{15647845-0232-4CAF-95B9-C44A2857FA08}"/>
              </a:ext>
            </a:extLst>
          </p:cNvPr>
          <p:cNvSpPr/>
          <p:nvPr/>
        </p:nvSpPr>
        <p:spPr>
          <a:xfrm>
            <a:off x="9652356" y="2604352"/>
            <a:ext cx="235930" cy="241807"/>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09A8AF92-F714-487A-B07A-2C2066E2188B}"/>
              </a:ext>
            </a:extLst>
          </p:cNvPr>
          <p:cNvGrpSpPr/>
          <p:nvPr/>
        </p:nvGrpSpPr>
        <p:grpSpPr>
          <a:xfrm>
            <a:off x="9651440" y="3801709"/>
            <a:ext cx="2427048" cy="2587970"/>
            <a:chOff x="4312036" y="4006598"/>
            <a:chExt cx="2427048" cy="2587970"/>
          </a:xfrm>
        </p:grpSpPr>
        <p:pic>
          <p:nvPicPr>
            <p:cNvPr id="31" name="Picture 30">
              <a:extLst>
                <a:ext uri="{FF2B5EF4-FFF2-40B4-BE49-F238E27FC236}">
                  <a16:creationId xmlns:a16="http://schemas.microsoft.com/office/drawing/2014/main" id="{5C9EDA37-BB2A-452E-9594-E95C3B47D0D6}"/>
                </a:ext>
              </a:extLst>
            </p:cNvPr>
            <p:cNvPicPr>
              <a:picLocks noChangeAspect="1"/>
            </p:cNvPicPr>
            <p:nvPr/>
          </p:nvPicPr>
          <p:blipFill>
            <a:blip r:embed="rId6"/>
            <a:stretch>
              <a:fillRect/>
            </a:stretch>
          </p:blipFill>
          <p:spPr>
            <a:xfrm>
              <a:off x="4612766" y="4034591"/>
              <a:ext cx="2114918" cy="2559977"/>
            </a:xfrm>
            <a:prstGeom prst="rect">
              <a:avLst/>
            </a:prstGeom>
            <a:effectLst>
              <a:outerShdw blurRad="50800" dist="38100" dir="8100000" algn="tr" rotWithShape="0">
                <a:prstClr val="black">
                  <a:alpha val="40000"/>
                </a:prstClr>
              </a:outerShdw>
            </a:effectLst>
          </p:spPr>
        </p:pic>
        <p:sp>
          <p:nvSpPr>
            <p:cNvPr id="32" name="TextBox 31">
              <a:extLst>
                <a:ext uri="{FF2B5EF4-FFF2-40B4-BE49-F238E27FC236}">
                  <a16:creationId xmlns:a16="http://schemas.microsoft.com/office/drawing/2014/main" id="{37348253-A130-4087-ACB4-126B3B9B88E5}"/>
                </a:ext>
              </a:extLst>
            </p:cNvPr>
            <p:cNvSpPr txBox="1"/>
            <p:nvPr/>
          </p:nvSpPr>
          <p:spPr>
            <a:xfrm rot="16200000">
              <a:off x="3259579" y="5059055"/>
              <a:ext cx="2412691" cy="307777"/>
            </a:xfrm>
            <a:prstGeom prst="rect">
              <a:avLst/>
            </a:prstGeom>
            <a:noFill/>
          </p:spPr>
          <p:txBody>
            <a:bodyPr wrap="square" rtlCol="0">
              <a:spAutoFit/>
            </a:bodyPr>
            <a:lstStyle/>
            <a:p>
              <a:r>
                <a:rPr lang="en-US" sz="1200" dirty="0"/>
                <a:t>SSM window - 3.54s projected</a:t>
              </a:r>
              <a:r>
                <a:rPr lang="en-US" sz="1400" dirty="0"/>
                <a:t>  </a:t>
              </a:r>
            </a:p>
          </p:txBody>
        </p:sp>
        <p:sp>
          <p:nvSpPr>
            <p:cNvPr id="37" name="Star: 5 Points 36">
              <a:extLst>
                <a:ext uri="{FF2B5EF4-FFF2-40B4-BE49-F238E27FC236}">
                  <a16:creationId xmlns:a16="http://schemas.microsoft.com/office/drawing/2014/main" id="{5E14402D-8CEC-4E31-9CFC-8A54AE0F2452}"/>
                </a:ext>
              </a:extLst>
            </p:cNvPr>
            <p:cNvSpPr/>
            <p:nvPr/>
          </p:nvSpPr>
          <p:spPr>
            <a:xfrm>
              <a:off x="5722776" y="4058084"/>
              <a:ext cx="382555" cy="382555"/>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84592A11-86E9-48D0-8718-794651BA837A}"/>
                </a:ext>
              </a:extLst>
            </p:cNvPr>
            <p:cNvCxnSpPr/>
            <p:nvPr/>
          </p:nvCxnSpPr>
          <p:spPr>
            <a:xfrm flipV="1">
              <a:off x="5239896" y="4319982"/>
              <a:ext cx="447512" cy="939254"/>
            </a:xfrm>
            <a:prstGeom prst="straightConnector1">
              <a:avLst/>
            </a:prstGeom>
            <a:ln w="2540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5A18FCD-38FD-43F3-B61A-2A83685819C2}"/>
                </a:ext>
              </a:extLst>
            </p:cNvPr>
            <p:cNvSpPr txBox="1"/>
            <p:nvPr/>
          </p:nvSpPr>
          <p:spPr>
            <a:xfrm>
              <a:off x="5106985" y="4480617"/>
              <a:ext cx="469557" cy="369332"/>
            </a:xfrm>
            <a:prstGeom prst="rect">
              <a:avLst/>
            </a:prstGeom>
            <a:noFill/>
          </p:spPr>
          <p:txBody>
            <a:bodyPr wrap="square" rtlCol="0">
              <a:spAutoFit/>
            </a:bodyPr>
            <a:lstStyle/>
            <a:p>
              <a:r>
                <a:rPr lang="en-US" b="1" dirty="0">
                  <a:solidFill>
                    <a:srgbClr val="00B050"/>
                  </a:solidFill>
                </a:rPr>
                <a:t>In</a:t>
              </a:r>
            </a:p>
          </p:txBody>
        </p:sp>
        <p:cxnSp>
          <p:nvCxnSpPr>
            <p:cNvPr id="44" name="Straight Arrow Connector 43">
              <a:extLst>
                <a:ext uri="{FF2B5EF4-FFF2-40B4-BE49-F238E27FC236}">
                  <a16:creationId xmlns:a16="http://schemas.microsoft.com/office/drawing/2014/main" id="{90C5656B-7700-4312-9CE2-B91C0FBFEF91}"/>
                </a:ext>
              </a:extLst>
            </p:cNvPr>
            <p:cNvCxnSpPr/>
            <p:nvPr/>
          </p:nvCxnSpPr>
          <p:spPr>
            <a:xfrm>
              <a:off x="6079167" y="4440639"/>
              <a:ext cx="397346" cy="1160946"/>
            </a:xfrm>
            <a:prstGeom prst="straightConnector1">
              <a:avLst/>
            </a:prstGeom>
            <a:ln w="25400">
              <a:solidFill>
                <a:schemeClr val="bg1">
                  <a:lumMod val="65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8B5E6B7-12AC-42F6-9EF1-4618E2083BC5}"/>
                </a:ext>
              </a:extLst>
            </p:cNvPr>
            <p:cNvSpPr txBox="1"/>
            <p:nvPr/>
          </p:nvSpPr>
          <p:spPr>
            <a:xfrm>
              <a:off x="6269527" y="4721244"/>
              <a:ext cx="469557" cy="369332"/>
            </a:xfrm>
            <a:prstGeom prst="rect">
              <a:avLst/>
            </a:prstGeom>
            <a:noFill/>
          </p:spPr>
          <p:txBody>
            <a:bodyPr wrap="square" rtlCol="0">
              <a:spAutoFit/>
            </a:bodyPr>
            <a:lstStyle/>
            <a:p>
              <a:r>
                <a:rPr lang="en-US" b="1" dirty="0">
                  <a:solidFill>
                    <a:srgbClr val="A7A9AC"/>
                  </a:solidFill>
                </a:rPr>
                <a:t>Si</a:t>
              </a:r>
            </a:p>
          </p:txBody>
        </p:sp>
      </p:grpSp>
      <p:sp>
        <p:nvSpPr>
          <p:cNvPr id="46" name="TextBox 45">
            <a:extLst>
              <a:ext uri="{FF2B5EF4-FFF2-40B4-BE49-F238E27FC236}">
                <a16:creationId xmlns:a16="http://schemas.microsoft.com/office/drawing/2014/main" id="{145BF79B-4952-4C63-BE42-E9924ADE7F54}"/>
              </a:ext>
            </a:extLst>
          </p:cNvPr>
          <p:cNvSpPr txBox="1"/>
          <p:nvPr/>
        </p:nvSpPr>
        <p:spPr>
          <a:xfrm>
            <a:off x="10317820" y="3536788"/>
            <a:ext cx="1731843" cy="338554"/>
          </a:xfrm>
          <a:prstGeom prst="rect">
            <a:avLst/>
          </a:prstGeom>
          <a:noFill/>
        </p:spPr>
        <p:txBody>
          <a:bodyPr wrap="square" rtlCol="0">
            <a:spAutoFit/>
          </a:bodyPr>
          <a:lstStyle/>
          <a:p>
            <a:r>
              <a:rPr lang="en-US" sz="1600" b="1" dirty="0"/>
              <a:t>SSM window</a:t>
            </a:r>
            <a:endParaRPr lang="en-US" sz="1600" b="1" baseline="-25000" dirty="0"/>
          </a:p>
        </p:txBody>
      </p:sp>
      <p:sp>
        <p:nvSpPr>
          <p:cNvPr id="48" name="Rectangle 47"/>
          <p:cNvSpPr/>
          <p:nvPr/>
        </p:nvSpPr>
        <p:spPr>
          <a:xfrm>
            <a:off x="7427958" y="2649387"/>
            <a:ext cx="1994440" cy="430887"/>
          </a:xfrm>
          <a:prstGeom prst="rect">
            <a:avLst/>
          </a:prstGeom>
        </p:spPr>
        <p:txBody>
          <a:bodyPr wrap="square">
            <a:spAutoFit/>
          </a:bodyPr>
          <a:lstStyle/>
          <a:p>
            <a:r>
              <a:rPr lang="en-US" sz="1100" b="1" dirty="0"/>
              <a:t>Note: Memory Effect reliability to be verified</a:t>
            </a:r>
          </a:p>
        </p:txBody>
      </p:sp>
    </p:spTree>
    <p:extLst>
      <p:ext uri="{BB962C8B-B14F-4D97-AF65-F5344CB8AC3E}">
        <p14:creationId xmlns:p14="http://schemas.microsoft.com/office/powerpoint/2010/main" val="129002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9</a:t>
            </a:fld>
            <a:endParaRPr lang="en-US"/>
          </a:p>
        </p:txBody>
      </p:sp>
      <p:sp>
        <p:nvSpPr>
          <p:cNvPr id="5" name="Content Placeholder 4"/>
          <p:cNvSpPr>
            <a:spLocks noGrp="1"/>
          </p:cNvSpPr>
          <p:nvPr>
            <p:ph sz="half" idx="1"/>
          </p:nvPr>
        </p:nvSpPr>
        <p:spPr/>
        <p:txBody>
          <a:bodyPr/>
          <a:lstStyle/>
          <a:p>
            <a:endParaRPr lang="en-US" dirty="0"/>
          </a:p>
        </p:txBody>
      </p:sp>
      <p:grpSp>
        <p:nvGrpSpPr>
          <p:cNvPr id="13" name="Group 12"/>
          <p:cNvGrpSpPr/>
          <p:nvPr/>
        </p:nvGrpSpPr>
        <p:grpSpPr>
          <a:xfrm>
            <a:off x="6316856" y="1221747"/>
            <a:ext cx="5153655" cy="4030491"/>
            <a:chOff x="4395459" y="1324972"/>
            <a:chExt cx="5153655" cy="4030491"/>
          </a:xfrm>
        </p:grpSpPr>
        <p:pic>
          <p:nvPicPr>
            <p:cNvPr id="6" name="Picture 5"/>
            <p:cNvPicPr>
              <a:picLocks noChangeAspect="1"/>
            </p:cNvPicPr>
            <p:nvPr/>
          </p:nvPicPr>
          <p:blipFill>
            <a:blip r:embed="rId2"/>
            <a:stretch>
              <a:fillRect/>
            </a:stretch>
          </p:blipFill>
          <p:spPr>
            <a:xfrm>
              <a:off x="4395459" y="1324972"/>
              <a:ext cx="5153655" cy="4030491"/>
            </a:xfrm>
            <a:prstGeom prst="rect">
              <a:avLst/>
            </a:prstGeom>
          </p:spPr>
        </p:pic>
        <p:cxnSp>
          <p:nvCxnSpPr>
            <p:cNvPr id="8" name="Straight Arrow Connector 7"/>
            <p:cNvCxnSpPr/>
            <p:nvPr/>
          </p:nvCxnSpPr>
          <p:spPr>
            <a:xfrm flipV="1">
              <a:off x="5890437" y="2466753"/>
              <a:ext cx="0" cy="1850066"/>
            </a:xfrm>
            <a:prstGeom prst="straightConnector1">
              <a:avLst/>
            </a:prstGeom>
            <a:ln w="381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772044" y="1851948"/>
              <a:ext cx="2209912" cy="3274"/>
            </a:xfrm>
            <a:prstGeom prst="straightConnector1">
              <a:avLst/>
            </a:prstGeom>
            <a:ln w="381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6346" y="2024442"/>
              <a:ext cx="694481" cy="369332"/>
            </a:xfrm>
            <a:prstGeom prst="rect">
              <a:avLst/>
            </a:prstGeom>
            <a:noFill/>
          </p:spPr>
          <p:txBody>
            <a:bodyPr wrap="square" rtlCol="0">
              <a:spAutoFit/>
            </a:bodyPr>
            <a:lstStyle/>
            <a:p>
              <a:r>
                <a:rPr lang="en-US" b="1" dirty="0">
                  <a:solidFill>
                    <a:srgbClr val="FF0000"/>
                  </a:solidFill>
                </a:rPr>
                <a:t>I</a:t>
              </a:r>
              <a:r>
                <a:rPr lang="en-US" b="1" baseline="-25000" dirty="0">
                  <a:solidFill>
                    <a:srgbClr val="FF0000"/>
                  </a:solidFill>
                </a:rPr>
                <a:t>LEAK</a:t>
              </a:r>
            </a:p>
          </p:txBody>
        </p:sp>
        <p:sp>
          <p:nvSpPr>
            <p:cNvPr id="12" name="TextBox 11"/>
            <p:cNvSpPr txBox="1"/>
            <p:nvPr/>
          </p:nvSpPr>
          <p:spPr>
            <a:xfrm>
              <a:off x="8463031" y="1483484"/>
              <a:ext cx="495778" cy="369332"/>
            </a:xfrm>
            <a:prstGeom prst="rect">
              <a:avLst/>
            </a:prstGeom>
            <a:noFill/>
          </p:spPr>
          <p:txBody>
            <a:bodyPr wrap="square" rtlCol="0">
              <a:spAutoFit/>
            </a:bodyPr>
            <a:lstStyle/>
            <a:p>
              <a:r>
                <a:rPr lang="en-US" b="1" dirty="0">
                  <a:solidFill>
                    <a:srgbClr val="FF0000"/>
                  </a:solidFill>
                </a:rPr>
                <a:t>V</a:t>
              </a:r>
              <a:r>
                <a:rPr lang="en-US" b="1" baseline="-25000" dirty="0">
                  <a:solidFill>
                    <a:srgbClr val="FF0000"/>
                  </a:solidFill>
                </a:rPr>
                <a:t>T</a:t>
              </a:r>
            </a:p>
          </p:txBody>
        </p:sp>
      </p:grpSp>
    </p:spTree>
    <p:extLst>
      <p:ext uri="{BB962C8B-B14F-4D97-AF65-F5344CB8AC3E}">
        <p14:creationId xmlns:p14="http://schemas.microsoft.com/office/powerpoint/2010/main" val="122255311"/>
      </p:ext>
    </p:extLst>
  </p:cSld>
  <p:clrMapOvr>
    <a:masterClrMapping/>
  </p:clrMapOvr>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116D99E-2D2A-42B9-B50C-A1DD1045925C}"/>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4E78BBF-7D3F-48C4-9E6D-03AE95CEB6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0E25DA-D1F1-4DDD-A569-A1005280D6D0}"/>
</file>

<file path=customXml/itemProps2.xml><?xml version="1.0" encoding="utf-8"?>
<ds:datastoreItem xmlns:ds="http://schemas.openxmlformats.org/officeDocument/2006/customXml" ds:itemID="{7E1FB35B-D0FD-420D-B7E9-BC43C25A6A68}"/>
</file>

<file path=customXml/itemProps3.xml><?xml version="1.0" encoding="utf-8"?>
<ds:datastoreItem xmlns:ds="http://schemas.openxmlformats.org/officeDocument/2006/customXml" ds:itemID="{EA0C77A8-CCAB-4965-B151-113C07840FBA}"/>
</file>

<file path=customXml/itemProps4.xml><?xml version="1.0" encoding="utf-8"?>
<ds:datastoreItem xmlns:ds="http://schemas.openxmlformats.org/officeDocument/2006/customXml" ds:itemID="{7E1FB35B-D0FD-420D-B7E9-BC43C25A6A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23468</TotalTime>
  <Words>818</Words>
  <Application>Microsoft Office PowerPoint</Application>
  <PresentationFormat>Widescreen</PresentationFormat>
  <Paragraphs>207</Paragraphs>
  <Slides>14</Slides>
  <Notes>0</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Cambria Math</vt:lpstr>
      <vt:lpstr>Segoe UI</vt:lpstr>
      <vt:lpstr>Segoe UI Semibold</vt:lpstr>
      <vt:lpstr>Symbol</vt:lpstr>
      <vt:lpstr>Tahoma</vt:lpstr>
      <vt:lpstr>Verdana</vt:lpstr>
      <vt:lpstr>Wingdings</vt:lpstr>
      <vt:lpstr>Micron Theme 2.0</vt:lpstr>
      <vt:lpstr>CPG Theme 2.0</vt:lpstr>
      <vt:lpstr>K* campaign: S26 data</vt:lpstr>
      <vt:lpstr>Upsides from S26</vt:lpstr>
      <vt:lpstr>Potential warning of In-SAG: Lower Tg</vt:lpstr>
      <vt:lpstr>Potential warning of In-SAG: Leakage – S26 data</vt:lpstr>
      <vt:lpstr>Camp J*: “Normalized” I-V curves (x-axis bias is from 0 to 85%VT)</vt:lpstr>
      <vt:lpstr>SiSAG vs In-SAG/In-SiSAG benchmarking for SxP</vt:lpstr>
      <vt:lpstr>Back-up</vt:lpstr>
      <vt:lpstr>Upsides from S26</vt:lpstr>
      <vt:lpstr>PowerPoint Presentation</vt:lpstr>
      <vt:lpstr>Recommendations:</vt:lpstr>
      <vt:lpstr>Towards a Treasure Map of the In-SAG based SD3  (including also In-SiSAG)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In-SAG/In-SiSAG review</dc:title>
  <dc:creator>Paolo Fantini (pfantini)</dc:creator>
  <cp:lastModifiedBy>Paolo Fantini (pfantini)</cp:lastModifiedBy>
  <cp:revision>231</cp:revision>
  <dcterms:created xsi:type="dcterms:W3CDTF">2017-11-23T15:10:32Z</dcterms:created>
  <dcterms:modified xsi:type="dcterms:W3CDTF">2018-01-10T09:18:17Z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y fmtid="{D5CDD505-2E9C-101B-9397-08002B2CF9AE}" pid="3" name="_docset_NoMedatataSyncRequired">
    <vt:lpwstr>False</vt:lpwstr>
  </property>
  <property fmtid="{D5CDD505-2E9C-101B-9397-08002B2CF9AE}" pid="4" name="_dlc_DocIdItemGuid">
    <vt:lpwstr>855584af-b3a7-4921-a33d-e29f0cec6bc0</vt:lpwstr>
  </property>
  <property fmtid="{D5CDD505-2E9C-101B-9397-08002B2CF9AE}" pid="5" name="CRCTerms">
    <vt:lpwstr>26;#Corporate PPTX Template|ba00464a-8f52-4532-b736-ef3f974243a8;#4;#PowerPoint|6c7a520c-04b4-4b96-af69-09fa2e87f67a</vt:lpwstr>
  </property>
</Properties>
</file>