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6"/>
  </p:notesMasterIdLst>
  <p:sldIdLst>
    <p:sldId id="257" r:id="rId2"/>
    <p:sldId id="259" r:id="rId3"/>
    <p:sldId id="260" r:id="rId4"/>
    <p:sldId id="261"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81" autoAdjust="0"/>
  </p:normalViewPr>
  <p:slideViewPr>
    <p:cSldViewPr snapToGrid="0">
      <p:cViewPr varScale="1">
        <p:scale>
          <a:sx n="90" d="100"/>
          <a:sy n="90" d="100"/>
        </p:scale>
        <p:origin x="1044" y="84"/>
      </p:cViewPr>
      <p:guideLst>
        <p:guide orient="horz" pos="1176"/>
        <p:guide pos="7282"/>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1/10/2018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10,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10,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10,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10,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10,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10,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10,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10,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10,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10,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10,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10,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10, 2018</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10, 2018</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10,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January 10,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5.em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a:t>
            </a:r>
            <a:r>
              <a:rPr lang="en-US" dirty="0"/>
              <a:t> campaign II</a:t>
            </a:r>
          </a:p>
        </p:txBody>
      </p:sp>
      <p:sp>
        <p:nvSpPr>
          <p:cNvPr id="3" name="Text Placeholder 2"/>
          <p:cNvSpPr>
            <a:spLocks noGrp="1"/>
          </p:cNvSpPr>
          <p:nvPr>
            <p:ph type="body" sz="quarter" idx="10"/>
          </p:nvPr>
        </p:nvSpPr>
        <p:spPr/>
        <p:txBody>
          <a:bodyPr/>
          <a:lstStyle/>
          <a:p>
            <a:r>
              <a:rPr lang="en-US" dirty="0"/>
              <a:t>Subtitle</a:t>
            </a:r>
          </a:p>
        </p:txBody>
      </p:sp>
      <p:sp>
        <p:nvSpPr>
          <p:cNvPr id="6" name="Text Placeholder 5"/>
          <p:cNvSpPr>
            <a:spLocks noGrp="1"/>
          </p:cNvSpPr>
          <p:nvPr>
            <p:ph type="body" sz="quarter" idx="12"/>
          </p:nvPr>
        </p:nvSpPr>
        <p:spPr/>
        <p:txBody>
          <a:bodyPr/>
          <a:lstStyle/>
          <a:p>
            <a:r>
              <a:rPr lang="en-US"/>
              <a:t>Speaker name</a:t>
            </a:r>
            <a:br>
              <a:rPr lang="en-US"/>
            </a:br>
            <a:r>
              <a:rPr lang="en-US"/>
              <a:t>and title</a:t>
            </a:r>
            <a:endParaRPr lang="en-US" dirty="0"/>
          </a:p>
        </p:txBody>
      </p:sp>
      <p:sp>
        <p:nvSpPr>
          <p:cNvPr id="8" name="Text Placeholder 7"/>
          <p:cNvSpPr>
            <a:spLocks noGrp="1"/>
          </p:cNvSpPr>
          <p:nvPr>
            <p:ph type="body" sz="quarter" idx="14"/>
          </p:nvPr>
        </p:nvSpPr>
        <p:spPr/>
        <p:txBody>
          <a:bodyPr/>
          <a:lstStyle/>
          <a:p>
            <a:endParaRPr lang="en-US"/>
          </a:p>
        </p:txBody>
      </p:sp>
      <p:sp>
        <p:nvSpPr>
          <p:cNvPr id="7" name="TextBox 6"/>
          <p:cNvSpPr txBox="1"/>
          <p:nvPr/>
        </p:nvSpPr>
        <p:spPr>
          <a:xfrm>
            <a:off x="962902" y="275897"/>
            <a:ext cx="8738501" cy="369332"/>
          </a:xfrm>
          <a:prstGeom prst="rect">
            <a:avLst/>
          </a:prstGeom>
          <a:noFill/>
        </p:spPr>
        <p:txBody>
          <a:bodyPr wrap="square" lIns="0" rtlCol="0">
            <a:spAutoFit/>
          </a:bodyPr>
          <a:lstStyle/>
          <a:p>
            <a:r>
              <a:rPr lang="en-US" dirty="0">
                <a:solidFill>
                  <a:srgbClr val="FFFF00"/>
                </a:solidFill>
                <a:latin typeface="Segoe UI" panose="020B0502040204020203" pitchFamily="34" charset="0"/>
                <a:cs typeface="Segoe UI" panose="020B0502040204020203" pitchFamily="34" charset="0"/>
              </a:rPr>
              <a:t>See the notes on the left margin of many of these slides for instructions on their use.</a:t>
            </a:r>
          </a:p>
        </p:txBody>
      </p:sp>
    </p:spTree>
    <p:extLst>
      <p:ext uri="{BB962C8B-B14F-4D97-AF65-F5344CB8AC3E}">
        <p14:creationId xmlns:p14="http://schemas.microsoft.com/office/powerpoint/2010/main" val="316546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2056" r="10743"/>
          <a:stretch/>
        </p:blipFill>
        <p:spPr>
          <a:xfrm>
            <a:off x="7754376" y="674238"/>
            <a:ext cx="4204158" cy="3271134"/>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783" r="10607"/>
          <a:stretch/>
        </p:blipFill>
        <p:spPr>
          <a:xfrm>
            <a:off x="3950262" y="733113"/>
            <a:ext cx="4071850" cy="315338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20" r="9925"/>
          <a:stretch/>
        </p:blipFill>
        <p:spPr>
          <a:xfrm>
            <a:off x="13034" y="717462"/>
            <a:ext cx="4137890" cy="3184686"/>
          </a:xfrm>
          <a:prstGeom prst="rect">
            <a:avLst/>
          </a:prstGeom>
        </p:spPr>
      </p:pic>
      <p:sp>
        <p:nvSpPr>
          <p:cNvPr id="2" name="Title 1"/>
          <p:cNvSpPr>
            <a:spLocks noGrp="1"/>
          </p:cNvSpPr>
          <p:nvPr>
            <p:ph type="title"/>
          </p:nvPr>
        </p:nvSpPr>
        <p:spPr/>
        <p:txBody>
          <a:bodyPr anchor="ctr"/>
          <a:lstStyle/>
          <a:p>
            <a:r>
              <a:rPr lang="en-US" dirty="0"/>
              <a:t>FF/IV curves</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10,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11" name="TextBox 10"/>
          <p:cNvSpPr txBox="1"/>
          <p:nvPr/>
        </p:nvSpPr>
        <p:spPr>
          <a:xfrm>
            <a:off x="485682" y="1147230"/>
            <a:ext cx="42530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FF</a:t>
            </a:r>
          </a:p>
        </p:txBody>
      </p:sp>
      <p:sp>
        <p:nvSpPr>
          <p:cNvPr id="13" name="TextBox 12"/>
          <p:cNvSpPr txBox="1"/>
          <p:nvPr/>
        </p:nvSpPr>
        <p:spPr>
          <a:xfrm>
            <a:off x="4864888" y="1122155"/>
            <a:ext cx="42530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IV</a:t>
            </a:r>
          </a:p>
        </p:txBody>
      </p:sp>
      <p:sp>
        <p:nvSpPr>
          <p:cNvPr id="14" name="TextBox 13"/>
          <p:cNvSpPr txBox="1"/>
          <p:nvPr/>
        </p:nvSpPr>
        <p:spPr>
          <a:xfrm>
            <a:off x="8203605" y="1024464"/>
            <a:ext cx="96394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IV 1kc</a:t>
            </a:r>
          </a:p>
        </p:txBody>
      </p:sp>
      <p:sp>
        <p:nvSpPr>
          <p:cNvPr id="18" name="TextBox 17"/>
          <p:cNvSpPr txBox="1"/>
          <p:nvPr/>
        </p:nvSpPr>
        <p:spPr>
          <a:xfrm>
            <a:off x="2828830" y="1060255"/>
            <a:ext cx="65200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POR</a:t>
            </a:r>
          </a:p>
        </p:txBody>
      </p:sp>
      <p:sp>
        <p:nvSpPr>
          <p:cNvPr id="19" name="TextBox 18"/>
          <p:cNvSpPr txBox="1"/>
          <p:nvPr/>
        </p:nvSpPr>
        <p:spPr>
          <a:xfrm>
            <a:off x="6920881" y="1103613"/>
            <a:ext cx="65200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POR</a:t>
            </a:r>
          </a:p>
        </p:txBody>
      </p:sp>
      <p:sp>
        <p:nvSpPr>
          <p:cNvPr id="20" name="TextBox 19"/>
          <p:cNvSpPr txBox="1"/>
          <p:nvPr/>
        </p:nvSpPr>
        <p:spPr>
          <a:xfrm>
            <a:off x="10828760" y="2224739"/>
            <a:ext cx="65200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POR</a:t>
            </a:r>
          </a:p>
        </p:txBody>
      </p:sp>
      <p:sp>
        <p:nvSpPr>
          <p:cNvPr id="22" name="TextBox 21"/>
          <p:cNvSpPr txBox="1"/>
          <p:nvPr/>
        </p:nvSpPr>
        <p:spPr>
          <a:xfrm>
            <a:off x="255181" y="4160289"/>
            <a:ext cx="794842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FF values are reliable while after 1kc seems that cells degraded. </a:t>
            </a:r>
          </a:p>
        </p:txBody>
      </p:sp>
      <p:pic>
        <p:nvPicPr>
          <p:cNvPr id="23" name="Picture 22"/>
          <p:cNvPicPr>
            <a:picLocks noChangeAspect="1"/>
          </p:cNvPicPr>
          <p:nvPr/>
        </p:nvPicPr>
        <p:blipFill>
          <a:blip r:embed="rId5"/>
          <a:stretch>
            <a:fillRect/>
          </a:stretch>
        </p:blipFill>
        <p:spPr>
          <a:xfrm>
            <a:off x="8565187" y="4030354"/>
            <a:ext cx="3481017" cy="2553723"/>
          </a:xfrm>
          <a:prstGeom prst="rect">
            <a:avLst/>
          </a:prstGeom>
          <a:solidFill>
            <a:schemeClr val="bg1"/>
          </a:solidFill>
        </p:spPr>
      </p:pic>
    </p:spTree>
    <p:extLst>
      <p:ext uri="{BB962C8B-B14F-4D97-AF65-F5344CB8AC3E}">
        <p14:creationId xmlns:p14="http://schemas.microsoft.com/office/powerpoint/2010/main" val="53025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2139124" cy="542260"/>
          </a:xfrm>
        </p:spPr>
        <p:txBody>
          <a:bodyPr anchor="ctr"/>
          <a:lstStyle/>
          <a:p>
            <a:r>
              <a:rPr lang="en-US" dirty="0"/>
              <a:t>Set to reset</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10, 2018</a:t>
            </a:fld>
            <a:endParaRPr lang="en-US" dirty="0"/>
          </a:p>
        </p:txBody>
      </p:sp>
      <p:sp>
        <p:nvSpPr>
          <p:cNvPr id="7" name="Footer Placeholder 6"/>
          <p:cNvSpPr>
            <a:spLocks noGrp="1"/>
          </p:cNvSpPr>
          <p:nvPr>
            <p:ph type="ftr" sz="quarter" idx="12"/>
          </p:nvPr>
        </p:nvSpPr>
        <p:spPr>
          <a:xfrm>
            <a:off x="4618589" y="6362716"/>
            <a:ext cx="1397000" cy="228600"/>
          </a:xfrm>
        </p:spPr>
        <p:txBody>
          <a:bodyPr/>
          <a:lstStyle/>
          <a:p>
            <a:r>
              <a:rPr lang="en-US"/>
              <a:t>|  Micron Confidential</a:t>
            </a: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328" r="10744"/>
          <a:stretch/>
        </p:blipFill>
        <p:spPr>
          <a:xfrm>
            <a:off x="34920" y="542261"/>
            <a:ext cx="5121218" cy="399718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873" y="118633"/>
            <a:ext cx="2779451" cy="1885813"/>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056" r="16283"/>
          <a:stretch/>
        </p:blipFill>
        <p:spPr>
          <a:xfrm>
            <a:off x="7586731" y="121807"/>
            <a:ext cx="2292283" cy="1904538"/>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963" r="15886"/>
          <a:stretch/>
        </p:blipFill>
        <p:spPr>
          <a:xfrm>
            <a:off x="9882122" y="118633"/>
            <a:ext cx="2309878" cy="1907712"/>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1645" r="14975"/>
          <a:stretch/>
        </p:blipFill>
        <p:spPr>
          <a:xfrm>
            <a:off x="5296136" y="2123078"/>
            <a:ext cx="2335730" cy="1900647"/>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1919" r="15520"/>
          <a:stretch/>
        </p:blipFill>
        <p:spPr>
          <a:xfrm>
            <a:off x="7631866" y="2125904"/>
            <a:ext cx="2312793" cy="1900647"/>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2601" r="16203"/>
          <a:stretch/>
        </p:blipFill>
        <p:spPr>
          <a:xfrm>
            <a:off x="9960463" y="2123078"/>
            <a:ext cx="2220336" cy="1855333"/>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3066" r="15216"/>
          <a:stretch/>
        </p:blipFill>
        <p:spPr>
          <a:xfrm>
            <a:off x="5317089" y="4023726"/>
            <a:ext cx="2314778" cy="1921888"/>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2191" r="16381"/>
          <a:stretch/>
        </p:blipFill>
        <p:spPr>
          <a:xfrm>
            <a:off x="7629620" y="3999655"/>
            <a:ext cx="2315039" cy="1929005"/>
          </a:xfrm>
          <a:prstGeom prst="rect">
            <a:avLst/>
          </a:prstGeom>
        </p:spPr>
      </p:pic>
      <p:pic>
        <p:nvPicPr>
          <p:cNvPr id="28" name="Picture 27"/>
          <p:cNvPicPr>
            <a:picLocks noChangeAspect="1"/>
          </p:cNvPicPr>
          <p:nvPr/>
        </p:nvPicPr>
        <p:blipFill rotWithShape="1">
          <a:blip r:embed="rId11" cstate="print">
            <a:extLst>
              <a:ext uri="{28A0092B-C50C-407E-A947-70E740481C1C}">
                <a14:useLocalDpi xmlns:a14="http://schemas.microsoft.com/office/drawing/2010/main" val="0"/>
              </a:ext>
            </a:extLst>
          </a:blip>
          <a:srcRect l="2329" r="15793"/>
          <a:stretch/>
        </p:blipFill>
        <p:spPr>
          <a:xfrm>
            <a:off x="9910913" y="4023725"/>
            <a:ext cx="2273216" cy="1883691"/>
          </a:xfrm>
          <a:prstGeom prst="rect">
            <a:avLst/>
          </a:prstGeom>
        </p:spPr>
      </p:pic>
      <p:sp>
        <p:nvSpPr>
          <p:cNvPr id="29" name="TextBox 28"/>
          <p:cNvSpPr txBox="1"/>
          <p:nvPr/>
        </p:nvSpPr>
        <p:spPr>
          <a:xfrm>
            <a:off x="184464" y="4530898"/>
            <a:ext cx="4901610" cy="1592744"/>
          </a:xfrm>
          <a:prstGeom prst="rect">
            <a:avLst/>
          </a:prstGeom>
          <a:noFill/>
        </p:spPr>
        <p:txBody>
          <a:bodyPr wrap="square" rtlCol="0">
            <a:spAutoFit/>
          </a:bodyPr>
          <a:lstStyle/>
          <a:p>
            <a:pPr algn="just"/>
            <a:r>
              <a:rPr lang="en-US" b="1" dirty="0">
                <a:latin typeface="Segoe UI" panose="020B0502040204020203" pitchFamily="34" charset="0"/>
                <a:cs typeface="Segoe UI" panose="020B0502040204020203" pitchFamily="34" charset="0"/>
              </a:rPr>
              <a:t>Notes:</a:t>
            </a:r>
          </a:p>
          <a:p>
            <a:pPr marL="285750" indent="-285750" algn="just">
              <a:spcBef>
                <a:spcPts val="300"/>
              </a:spcBef>
              <a:buFont typeface="Wingdings" panose="05000000000000000000" pitchFamily="2" charset="2"/>
              <a:buChar char="§"/>
            </a:pPr>
            <a:r>
              <a:rPr lang="en-US" dirty="0">
                <a:latin typeface="Segoe UI" panose="020B0502040204020203" pitchFamily="34" charset="0"/>
                <a:cs typeface="Segoe UI" panose="020B0502040204020203" pitchFamily="34" charset="0"/>
              </a:rPr>
              <a:t>Very high </a:t>
            </a:r>
            <a:r>
              <a:rPr lang="en-US" dirty="0" err="1">
                <a:latin typeface="Segoe UI" panose="020B0502040204020203" pitchFamily="34" charset="0"/>
                <a:cs typeface="Segoe UI" panose="020B0502040204020203" pitchFamily="34" charset="0"/>
              </a:rPr>
              <a:t>wf</a:t>
            </a:r>
            <a:r>
              <a:rPr lang="en-US" dirty="0">
                <a:latin typeface="Segoe UI" panose="020B0502040204020203" pitchFamily="34" charset="0"/>
                <a:cs typeface="Segoe UI" panose="020B0502040204020203" pitchFamily="34" charset="0"/>
              </a:rPr>
              <a:t> 2 </a:t>
            </a:r>
            <a:r>
              <a:rPr lang="en-US" dirty="0" err="1">
                <a:latin typeface="Segoe UI" panose="020B0502040204020203" pitchFamily="34" charset="0"/>
                <a:cs typeface="Segoe UI" panose="020B0502040204020203" pitchFamily="34" charset="0"/>
              </a:rPr>
              <a:t>wf</a:t>
            </a:r>
            <a:r>
              <a:rPr lang="en-US" dirty="0">
                <a:latin typeface="Segoe UI" panose="020B0502040204020203" pitchFamily="34" charset="0"/>
                <a:cs typeface="Segoe UI" panose="020B0502040204020203" pitchFamily="34" charset="0"/>
              </a:rPr>
              <a:t> and intra </a:t>
            </a:r>
            <a:r>
              <a:rPr lang="en-US" dirty="0" err="1">
                <a:latin typeface="Segoe UI" panose="020B0502040204020203" pitchFamily="34" charset="0"/>
                <a:cs typeface="Segoe UI" panose="020B0502040204020203" pitchFamily="34" charset="0"/>
              </a:rPr>
              <a:t>wf</a:t>
            </a:r>
            <a:r>
              <a:rPr lang="en-US" dirty="0">
                <a:latin typeface="Segoe UI" panose="020B0502040204020203" pitchFamily="34" charset="0"/>
                <a:cs typeface="Segoe UI" panose="020B0502040204020203" pitchFamily="34" charset="0"/>
              </a:rPr>
              <a:t> variation.</a:t>
            </a:r>
          </a:p>
          <a:p>
            <a:pPr marL="285750" indent="-285750" algn="just">
              <a:spcBef>
                <a:spcPts val="300"/>
              </a:spcBef>
              <a:buFont typeface="Wingdings" panose="05000000000000000000" pitchFamily="2" charset="2"/>
              <a:buChar char="§"/>
            </a:pPr>
            <a:r>
              <a:rPr lang="en-US" dirty="0">
                <a:latin typeface="Segoe UI" panose="020B0502040204020203" pitchFamily="34" charset="0"/>
                <a:cs typeface="Segoe UI" panose="020B0502040204020203" pitchFamily="34" charset="0"/>
              </a:rPr>
              <a:t>Variability is not alloy dependent, also POR is not aligned with the past.</a:t>
            </a:r>
          </a:p>
          <a:p>
            <a:pPr marL="285750" indent="-285750" algn="just">
              <a:spcBef>
                <a:spcPts val="300"/>
              </a:spcBef>
              <a:buFont typeface="Wingdings" panose="05000000000000000000" pitchFamily="2" charset="2"/>
              <a:buChar char="§"/>
            </a:pPr>
            <a:r>
              <a:rPr lang="en-US" dirty="0">
                <a:latin typeface="Segoe UI" panose="020B0502040204020203" pitchFamily="34" charset="0"/>
                <a:cs typeface="Segoe UI" panose="020B0502040204020203" pitchFamily="34" charset="0"/>
              </a:rPr>
              <a:t>No conclusions on the trial can be done.</a:t>
            </a:r>
          </a:p>
        </p:txBody>
      </p:sp>
      <p:sp>
        <p:nvSpPr>
          <p:cNvPr id="30" name="TextBox 29"/>
          <p:cNvSpPr txBox="1"/>
          <p:nvPr/>
        </p:nvSpPr>
        <p:spPr>
          <a:xfrm>
            <a:off x="5427596" y="271131"/>
            <a:ext cx="66985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POR</a:t>
            </a:r>
          </a:p>
        </p:txBody>
      </p:sp>
      <p:sp>
        <p:nvSpPr>
          <p:cNvPr id="31" name="TextBox 30"/>
          <p:cNvSpPr txBox="1"/>
          <p:nvPr/>
        </p:nvSpPr>
        <p:spPr>
          <a:xfrm>
            <a:off x="7721714" y="271131"/>
            <a:ext cx="106542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GST447</a:t>
            </a:r>
          </a:p>
        </p:txBody>
      </p:sp>
      <p:sp>
        <p:nvSpPr>
          <p:cNvPr id="32" name="TextBox 31"/>
          <p:cNvSpPr txBox="1"/>
          <p:nvPr/>
        </p:nvSpPr>
        <p:spPr>
          <a:xfrm>
            <a:off x="10028648" y="301626"/>
            <a:ext cx="172616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Hf3% GST447</a:t>
            </a:r>
          </a:p>
        </p:txBody>
      </p:sp>
      <p:sp>
        <p:nvSpPr>
          <p:cNvPr id="33" name="TextBox 32"/>
          <p:cNvSpPr txBox="1"/>
          <p:nvPr/>
        </p:nvSpPr>
        <p:spPr>
          <a:xfrm>
            <a:off x="5412791" y="2317105"/>
            <a:ext cx="172616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Hf6% GST447</a:t>
            </a:r>
          </a:p>
        </p:txBody>
      </p:sp>
      <p:sp>
        <p:nvSpPr>
          <p:cNvPr id="34" name="TextBox 33"/>
          <p:cNvSpPr txBox="1"/>
          <p:nvPr/>
        </p:nvSpPr>
        <p:spPr>
          <a:xfrm>
            <a:off x="10054422" y="2299006"/>
            <a:ext cx="172616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Hf6% GST448</a:t>
            </a:r>
          </a:p>
        </p:txBody>
      </p:sp>
      <p:sp>
        <p:nvSpPr>
          <p:cNvPr id="35" name="TextBox 34"/>
          <p:cNvSpPr txBox="1"/>
          <p:nvPr/>
        </p:nvSpPr>
        <p:spPr>
          <a:xfrm>
            <a:off x="7741388" y="2280567"/>
            <a:ext cx="172616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Hf3% GST448</a:t>
            </a:r>
          </a:p>
        </p:txBody>
      </p:sp>
      <p:sp>
        <p:nvSpPr>
          <p:cNvPr id="36" name="TextBox 35"/>
          <p:cNvSpPr txBox="1"/>
          <p:nvPr/>
        </p:nvSpPr>
        <p:spPr>
          <a:xfrm>
            <a:off x="5390150" y="5378104"/>
            <a:ext cx="172616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Hf3% GST225</a:t>
            </a:r>
          </a:p>
        </p:txBody>
      </p:sp>
      <p:sp>
        <p:nvSpPr>
          <p:cNvPr id="37" name="TextBox 36"/>
          <p:cNvSpPr txBox="1"/>
          <p:nvPr/>
        </p:nvSpPr>
        <p:spPr>
          <a:xfrm>
            <a:off x="7741388" y="5378104"/>
            <a:ext cx="172616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Hf6% GST225</a:t>
            </a:r>
          </a:p>
        </p:txBody>
      </p:sp>
      <p:sp>
        <p:nvSpPr>
          <p:cNvPr id="38" name="TextBox 37"/>
          <p:cNvSpPr txBox="1"/>
          <p:nvPr/>
        </p:nvSpPr>
        <p:spPr>
          <a:xfrm>
            <a:off x="10020434" y="5378104"/>
            <a:ext cx="172616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GST225</a:t>
            </a:r>
          </a:p>
        </p:txBody>
      </p:sp>
    </p:spTree>
    <p:extLst>
      <p:ext uri="{BB962C8B-B14F-4D97-AF65-F5344CB8AC3E}">
        <p14:creationId xmlns:p14="http://schemas.microsoft.com/office/powerpoint/2010/main" val="137345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Conclusions and summary on </a:t>
            </a:r>
            <a:r>
              <a:rPr lang="en-US" dirty="0" err="1"/>
              <a:t>Hf</a:t>
            </a:r>
            <a:r>
              <a:rPr lang="en-US" dirty="0"/>
              <a:t> campaign</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10,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pSp>
        <p:nvGrpSpPr>
          <p:cNvPr id="22" name="Group 21"/>
          <p:cNvGrpSpPr/>
          <p:nvPr/>
        </p:nvGrpSpPr>
        <p:grpSpPr>
          <a:xfrm>
            <a:off x="7197524" y="1081675"/>
            <a:ext cx="4805917" cy="3111885"/>
            <a:chOff x="6560288" y="237372"/>
            <a:chExt cx="4805917" cy="3111885"/>
          </a:xfrm>
        </p:grpSpPr>
        <p:pic>
          <p:nvPicPr>
            <p:cNvPr id="8" name="Picture 7">
              <a:extLst/>
            </p:cNvPr>
            <p:cNvPicPr>
              <a:picLocks noChangeAspect="1"/>
            </p:cNvPicPr>
            <p:nvPr/>
          </p:nvPicPr>
          <p:blipFill rotWithShape="1">
            <a:blip r:embed="rId2"/>
            <a:srcRect r="22693" b="8749"/>
            <a:stretch/>
          </p:blipFill>
          <p:spPr>
            <a:xfrm>
              <a:off x="6560288" y="237372"/>
              <a:ext cx="4805917" cy="3111885"/>
            </a:xfrm>
            <a:prstGeom prst="rect">
              <a:avLst/>
            </a:prstGeom>
          </p:spPr>
        </p:pic>
        <p:sp>
          <p:nvSpPr>
            <p:cNvPr id="9" name="Oval 8"/>
            <p:cNvSpPr/>
            <p:nvPr/>
          </p:nvSpPr>
          <p:spPr>
            <a:xfrm>
              <a:off x="11099253" y="552893"/>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2" name="Oval 11"/>
            <p:cNvSpPr/>
            <p:nvPr/>
          </p:nvSpPr>
          <p:spPr>
            <a:xfrm>
              <a:off x="8884755" y="829340"/>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3" name="Oval 12"/>
            <p:cNvSpPr/>
            <p:nvPr/>
          </p:nvSpPr>
          <p:spPr>
            <a:xfrm>
              <a:off x="7829239" y="1388962"/>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a:off x="7621269" y="964211"/>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5" name="Oval 14"/>
            <p:cNvSpPr/>
            <p:nvPr/>
          </p:nvSpPr>
          <p:spPr>
            <a:xfrm>
              <a:off x="7360137" y="1169685"/>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Oval 15"/>
            <p:cNvSpPr/>
            <p:nvPr/>
          </p:nvSpPr>
          <p:spPr>
            <a:xfrm>
              <a:off x="10075734" y="1832626"/>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7" name="Oval 16"/>
            <p:cNvSpPr/>
            <p:nvPr/>
          </p:nvSpPr>
          <p:spPr>
            <a:xfrm>
              <a:off x="9852450" y="1288331"/>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8" name="Oval 17"/>
            <p:cNvSpPr/>
            <p:nvPr/>
          </p:nvSpPr>
          <p:spPr>
            <a:xfrm>
              <a:off x="9585367" y="671815"/>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9" name="Oval 18"/>
            <p:cNvSpPr/>
            <p:nvPr/>
          </p:nvSpPr>
          <p:spPr>
            <a:xfrm>
              <a:off x="9331323" y="2151498"/>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0" name="Oval 19"/>
            <p:cNvSpPr/>
            <p:nvPr/>
          </p:nvSpPr>
          <p:spPr>
            <a:xfrm>
              <a:off x="9108039" y="1559531"/>
              <a:ext cx="223284" cy="27644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grpSp>
      <p:sp>
        <p:nvSpPr>
          <p:cNvPr id="21" name="TextBox 20"/>
          <p:cNvSpPr txBox="1"/>
          <p:nvPr/>
        </p:nvSpPr>
        <p:spPr>
          <a:xfrm>
            <a:off x="511852" y="1252079"/>
            <a:ext cx="6143025" cy="2893100"/>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q"/>
            </a:pPr>
            <a:r>
              <a:rPr lang="en-US" dirty="0">
                <a:latin typeface="Segoe UI" panose="020B0502040204020203" pitchFamily="34" charset="0"/>
                <a:cs typeface="Segoe UI" panose="020B0502040204020203" pitchFamily="34" charset="0"/>
              </a:rPr>
              <a:t>No data from this lot can be done collected form this lot;</a:t>
            </a:r>
          </a:p>
          <a:p>
            <a:pPr marL="285750" indent="-285750" algn="just">
              <a:spcBef>
                <a:spcPts val="600"/>
              </a:spcBef>
              <a:buFont typeface="Wingdings" panose="05000000000000000000" pitchFamily="2" charset="2"/>
              <a:buChar char="q"/>
            </a:pPr>
            <a:r>
              <a:rPr lang="en-US" dirty="0" err="1">
                <a:latin typeface="Segoe UI" panose="020B0502040204020203" pitchFamily="34" charset="0"/>
                <a:cs typeface="Segoe UI" panose="020B0502040204020203" pitchFamily="34" charset="0"/>
              </a:rPr>
              <a:t>Eg</a:t>
            </a:r>
            <a:r>
              <a:rPr lang="en-US" dirty="0">
                <a:latin typeface="Segoe UI" panose="020B0502040204020203" pitchFamily="34" charset="0"/>
                <a:cs typeface="Segoe UI" panose="020B0502040204020203" pitchFamily="34" charset="0"/>
              </a:rPr>
              <a:t> data of alloy deposited on this round did not indicate an increasing in Vth value;</a:t>
            </a:r>
          </a:p>
          <a:p>
            <a:pPr marL="285750" indent="-285750" algn="just">
              <a:spcBef>
                <a:spcPts val="600"/>
              </a:spcBef>
              <a:buFont typeface="Wingdings" panose="05000000000000000000" pitchFamily="2" charset="2"/>
              <a:buChar char="q"/>
            </a:pPr>
            <a:r>
              <a:rPr lang="en-US" dirty="0">
                <a:latin typeface="Segoe UI" panose="020B0502040204020203" pitchFamily="34" charset="0"/>
                <a:cs typeface="Segoe UI" panose="020B0502040204020203" pitchFamily="34" charset="0"/>
              </a:rPr>
              <a:t>From the previous lot no </a:t>
            </a:r>
            <a:r>
              <a:rPr lang="en-US" dirty="0" err="1">
                <a:latin typeface="Segoe UI" panose="020B0502040204020203" pitchFamily="34" charset="0"/>
                <a:cs typeface="Segoe UI" panose="020B0502040204020203" pitchFamily="34" charset="0"/>
              </a:rPr>
              <a:t>Hf</a:t>
            </a:r>
            <a:r>
              <a:rPr lang="en-US" dirty="0">
                <a:latin typeface="Segoe UI" panose="020B0502040204020203" pitchFamily="34" charset="0"/>
                <a:cs typeface="Segoe UI" panose="020B0502040204020203" pitchFamily="34" charset="0"/>
              </a:rPr>
              <a:t> doped alloy was more promising than the PM2.A.3;</a:t>
            </a:r>
          </a:p>
          <a:p>
            <a:pPr marL="285750" indent="-285750" algn="just">
              <a:spcBef>
                <a:spcPts val="600"/>
              </a:spcBef>
              <a:buFont typeface="Wingdings" panose="05000000000000000000" pitchFamily="2" charset="2"/>
              <a:buChar char="q"/>
            </a:pPr>
            <a:r>
              <a:rPr lang="en-US" dirty="0" err="1">
                <a:latin typeface="Segoe UI" panose="020B0502040204020203" pitchFamily="34" charset="0"/>
                <a:cs typeface="Segoe UI" panose="020B0502040204020203" pitchFamily="34" charset="0"/>
              </a:rPr>
              <a:t>Hf</a:t>
            </a:r>
            <a:r>
              <a:rPr lang="en-US" dirty="0">
                <a:latin typeface="Segoe UI" panose="020B0502040204020203" pitchFamily="34" charset="0"/>
                <a:cs typeface="Segoe UI" panose="020B0502040204020203" pitchFamily="34" charset="0"/>
              </a:rPr>
              <a:t> target has been dismounted from the tool</a:t>
            </a:r>
          </a:p>
          <a:p>
            <a:pPr marL="285750" indent="-285750" algn="just">
              <a:spcBef>
                <a:spcPts val="600"/>
              </a:spcBef>
              <a:buFont typeface="Wingdings" panose="05000000000000000000" pitchFamily="2" charset="2"/>
              <a:buChar char="q"/>
            </a:pPr>
            <a:r>
              <a:rPr lang="en-US" dirty="0">
                <a:latin typeface="Segoe UI" panose="020B0502040204020203" pitchFamily="34" charset="0"/>
                <a:cs typeface="Segoe UI" panose="020B0502040204020203" pitchFamily="34" charset="0"/>
              </a:rPr>
              <a:t>No reasons to go further in the investigation of </a:t>
            </a:r>
            <a:r>
              <a:rPr lang="en-US" dirty="0" err="1">
                <a:latin typeface="Segoe UI" panose="020B0502040204020203" pitchFamily="34" charset="0"/>
                <a:cs typeface="Segoe UI" panose="020B0502040204020203" pitchFamily="34" charset="0"/>
              </a:rPr>
              <a:t>Hf</a:t>
            </a:r>
            <a:r>
              <a:rPr lang="en-US" dirty="0">
                <a:latin typeface="Segoe UI" panose="020B0502040204020203" pitchFamily="34" charset="0"/>
                <a:cs typeface="Segoe UI" panose="020B0502040204020203" pitchFamily="34" charset="0"/>
              </a:rPr>
              <a:t> doped alloys or promote to L1D step.</a:t>
            </a:r>
          </a:p>
        </p:txBody>
      </p:sp>
      <p:sp>
        <p:nvSpPr>
          <p:cNvPr id="23" name="TextBox 22"/>
          <p:cNvSpPr txBox="1"/>
          <p:nvPr/>
        </p:nvSpPr>
        <p:spPr>
          <a:xfrm>
            <a:off x="9745275" y="1067413"/>
            <a:ext cx="2579577"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Courtesy of dwcollins</a:t>
            </a:r>
          </a:p>
        </p:txBody>
      </p:sp>
    </p:spTree>
    <p:extLst>
      <p:ext uri="{BB962C8B-B14F-4D97-AF65-F5344CB8AC3E}">
        <p14:creationId xmlns:p14="http://schemas.microsoft.com/office/powerpoint/2010/main" val="3927336574"/>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Props1.xml><?xml version="1.0" encoding="utf-8"?>
<ds:datastoreItem xmlns:ds="http://schemas.openxmlformats.org/officeDocument/2006/customXml" ds:itemID="{8DDD08BB-A24F-444A-A63D-4897EBCBDDFC}"/>
</file>

<file path=customXml/itemProps2.xml><?xml version="1.0" encoding="utf-8"?>
<ds:datastoreItem xmlns:ds="http://schemas.openxmlformats.org/officeDocument/2006/customXml" ds:itemID="{0EC0A182-DE0D-4968-949A-3B39A269A4FA}"/>
</file>

<file path=customXml/itemProps3.xml><?xml version="1.0" encoding="utf-8"?>
<ds:datastoreItem xmlns:ds="http://schemas.openxmlformats.org/officeDocument/2006/customXml" ds:itemID="{0F7543A5-F429-4430-ABD5-97F951157BC2}"/>
</file>

<file path=docProps/app.xml><?xml version="1.0" encoding="utf-8"?>
<Properties xmlns="http://schemas.openxmlformats.org/officeDocument/2006/extended-properties" xmlns:vt="http://schemas.openxmlformats.org/officeDocument/2006/docPropsVTypes">
  <Template>blank</Template>
  <TotalTime>0</TotalTime>
  <Words>200</Words>
  <Application>Microsoft Office PowerPoint</Application>
  <PresentationFormat>Widescreen</PresentationFormat>
  <Paragraphs>42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Segoe UI</vt:lpstr>
      <vt:lpstr>Segoe UI Semibold</vt:lpstr>
      <vt:lpstr>Wingdings</vt:lpstr>
      <vt:lpstr>Micron Nov-2015</vt:lpstr>
      <vt:lpstr>Hf campaign II</vt:lpstr>
      <vt:lpstr>FF/IV curves</vt:lpstr>
      <vt:lpstr>Set to reset</vt:lpstr>
      <vt:lpstr>Conclusions and summary on Hf campaign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2017-05-24T15:12:51Z</dcterms:created>
  <dcterms:modified xsi:type="dcterms:W3CDTF">2018-01-10T15:24:54Z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