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5"/>
    <p:sldMasterId id="2147483703" r:id="rId6"/>
    <p:sldMasterId id="2147483722" r:id="rId7"/>
  </p:sldMasterIdLst>
  <p:notesMasterIdLst>
    <p:notesMasterId r:id="rId20"/>
  </p:notesMasterIdLst>
  <p:sldIdLst>
    <p:sldId id="273" r:id="rId8"/>
    <p:sldId id="271" r:id="rId9"/>
    <p:sldId id="279" r:id="rId10"/>
    <p:sldId id="278" r:id="rId11"/>
    <p:sldId id="281" r:id="rId12"/>
    <p:sldId id="274" r:id="rId13"/>
    <p:sldId id="275" r:id="rId14"/>
    <p:sldId id="277" r:id="rId15"/>
    <p:sldId id="270" r:id="rId16"/>
    <p:sldId id="276" r:id="rId17"/>
    <p:sldId id="264"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C8"/>
    <a:srgbClr val="0090DA"/>
    <a:srgbClr val="00A3E1"/>
    <a:srgbClr val="71C5E8"/>
    <a:srgbClr val="58595B"/>
    <a:srgbClr val="808285"/>
    <a:srgbClr val="A7A9AC"/>
    <a:srgbClr val="D1D3D4"/>
    <a:srgbClr val="B7D433"/>
    <a:srgbClr val="9AC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84" y="330"/>
      </p:cViewPr>
      <p:guideLst>
        <p:guide orient="horz" pos="3264"/>
        <p:guide pos="5760"/>
      </p:guideLst>
    </p:cSldViewPr>
  </p:slideViewPr>
  <p:notesTextViewPr>
    <p:cViewPr>
      <p:scale>
        <a:sx n="3" d="2"/>
        <a:sy n="3" d="2"/>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viewProps" Target="viewProps.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BF96A-CBBD-4CCF-8C87-6E114B9E4329}" type="datetimeFigureOut">
              <a:rPr lang="en-US" smtClean="0"/>
              <a:t>1/31/2018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58643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208233687"/>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2018</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657437211"/>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71530336"/>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2018</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14637940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2018</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365539772"/>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18643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13672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4569053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84770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69552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605601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815558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F26FE2-766D-4811-AB73-8684BA995585}" type="datetime1">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493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453467" y="6578600"/>
            <a:ext cx="3894667" cy="241300"/>
          </a:xfrm>
          <a:prstGeom prst="rect">
            <a:avLst/>
          </a:prstGeom>
          <a:ln/>
        </p:spPr>
        <p:txBody>
          <a:bodyPr/>
          <a:lstStyle>
            <a:lvl1pPr>
              <a:defRPr/>
            </a:lvl1pPr>
          </a:lstStyle>
          <a:p>
            <a:pPr>
              <a:defRPr/>
            </a:pPr>
            <a:r>
              <a:rPr lang="en-US"/>
              <a:t>Intel/Micron Confidential</a:t>
            </a:r>
          </a:p>
        </p:txBody>
      </p:sp>
      <p:sp>
        <p:nvSpPr>
          <p:cNvPr id="5" name="Rectangle 6"/>
          <p:cNvSpPr>
            <a:spLocks noGrp="1" noChangeArrowheads="1"/>
          </p:cNvSpPr>
          <p:nvPr>
            <p:ph type="sldNum" sz="quarter" idx="11"/>
          </p:nvPr>
        </p:nvSpPr>
        <p:spPr>
          <a:xfrm>
            <a:off x="8873067" y="6575426"/>
            <a:ext cx="1725084" cy="244475"/>
          </a:xfrm>
          <a:prstGeom prst="rect">
            <a:avLst/>
          </a:prstGeom>
          <a:ln/>
        </p:spPr>
        <p:txBody>
          <a:bodyPr/>
          <a:lstStyle>
            <a:lvl1pPr>
              <a:defRPr/>
            </a:lvl1pPr>
          </a:lstStyle>
          <a:p>
            <a:pPr>
              <a:defRPr/>
            </a:pPr>
            <a:fld id="{8F81AC59-BDDC-463E-BEA5-0305DD0221E6}" type="slidenum">
              <a:rPr lang="en-US"/>
              <a:pPr>
                <a:defRPr/>
              </a:pPr>
              <a:t>‹#›</a:t>
            </a:fld>
            <a:endParaRPr lang="en-US"/>
          </a:p>
        </p:txBody>
      </p:sp>
      <p:sp>
        <p:nvSpPr>
          <p:cNvPr id="6" name="Rectangle 52"/>
          <p:cNvSpPr>
            <a:spLocks noGrp="1" noChangeArrowheads="1"/>
          </p:cNvSpPr>
          <p:nvPr>
            <p:ph type="dt" sz="half" idx="12"/>
          </p:nvPr>
        </p:nvSpPr>
        <p:spPr>
          <a:xfrm>
            <a:off x="1513417" y="6583364"/>
            <a:ext cx="2853267" cy="274637"/>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692452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fidential Text Page">
    <p:spTree>
      <p:nvGrpSpPr>
        <p:cNvPr id="1" name=""/>
        <p:cNvGrpSpPr/>
        <p:nvPr/>
      </p:nvGrpSpPr>
      <p:grpSpPr>
        <a:xfrm>
          <a:off x="0" y="0"/>
          <a:ext cx="0" cy="0"/>
          <a:chOff x="0" y="0"/>
          <a:chExt cx="0" cy="0"/>
        </a:xfrm>
      </p:grpSpPr>
      <p:sp>
        <p:nvSpPr>
          <p:cNvPr id="4" name="Rectangle 3"/>
          <p:cNvSpPr>
            <a:spLocks noChangeArrowheads="1"/>
          </p:cNvSpPr>
          <p:nvPr/>
        </p:nvSpPr>
        <p:spPr bwMode="auto">
          <a:xfrm>
            <a:off x="3206752" y="6465888"/>
            <a:ext cx="8985249" cy="392112"/>
          </a:xfrm>
          <a:prstGeom prst="rect">
            <a:avLst/>
          </a:prstGeom>
          <a:solidFill>
            <a:srgbClr val="D9D9D9"/>
          </a:solidFill>
          <a:ln w="9525">
            <a:noFill/>
            <a:miter lim="800000"/>
            <a:headEnd/>
            <a:tailEnd/>
          </a:ln>
          <a:effectLst/>
        </p:spPr>
        <p:txBody>
          <a:bodyPr wrap="none" lIns="92075" tIns="46038" rIns="92075" bIns="46038" anchor="ctr"/>
          <a:lstStyle/>
          <a:p>
            <a:pPr eaLnBrk="0" hangingPunct="0">
              <a:defRPr/>
            </a:pPr>
            <a:endParaRPr lang="en-US" sz="1800">
              <a:ea typeface="+mn-ea"/>
            </a:endParaRPr>
          </a:p>
        </p:txBody>
      </p:sp>
      <p:sp>
        <p:nvSpPr>
          <p:cNvPr id="5" name="Rectangle 4"/>
          <p:cNvSpPr>
            <a:spLocks noChangeArrowheads="1"/>
          </p:cNvSpPr>
          <p:nvPr/>
        </p:nvSpPr>
        <p:spPr bwMode="auto">
          <a:xfrm>
            <a:off x="1" y="6465888"/>
            <a:ext cx="3206751" cy="392112"/>
          </a:xfrm>
          <a:prstGeom prst="rect">
            <a:avLst/>
          </a:prstGeom>
          <a:solidFill>
            <a:srgbClr val="002060"/>
          </a:solidFill>
          <a:ln w="9525">
            <a:noFill/>
            <a:miter lim="800000"/>
            <a:headEnd/>
            <a:tailEnd/>
          </a:ln>
          <a:effectLst/>
        </p:spPr>
        <p:txBody>
          <a:bodyPr wrap="none" lIns="92075" tIns="46038" rIns="92075" bIns="46038" anchor="ctr"/>
          <a:lstStyle/>
          <a:p>
            <a:pPr eaLnBrk="0" hangingPunct="0">
              <a:defRPr/>
            </a:pPr>
            <a:endParaRPr lang="en-US" sz="1800">
              <a:ea typeface="+mn-ea"/>
            </a:endParaRPr>
          </a:p>
        </p:txBody>
      </p:sp>
      <p:pic>
        <p:nvPicPr>
          <p:cNvPr id="6" name="Picture 5" descr="White Micron color logo [Converted]"/>
          <p:cNvPicPr>
            <a:picLocks noChangeAspect="1" noChangeArrowheads="1"/>
          </p:cNvPicPr>
          <p:nvPr/>
        </p:nvPicPr>
        <p:blipFill>
          <a:blip r:embed="rId2" cstate="print"/>
          <a:srcRect/>
          <a:stretch>
            <a:fillRect/>
          </a:stretch>
        </p:blipFill>
        <p:spPr bwMode="auto">
          <a:xfrm>
            <a:off x="929218" y="6532564"/>
            <a:ext cx="1214967" cy="244475"/>
          </a:xfrm>
          <a:prstGeom prst="rect">
            <a:avLst/>
          </a:prstGeom>
          <a:noFill/>
          <a:ln w="9525">
            <a:noFill/>
            <a:miter lim="800000"/>
            <a:headEnd/>
            <a:tailEnd/>
          </a:ln>
        </p:spPr>
      </p:pic>
      <p:sp>
        <p:nvSpPr>
          <p:cNvPr id="7" name="Text Box 8"/>
          <p:cNvSpPr txBox="1">
            <a:spLocks noChangeArrowheads="1"/>
          </p:cNvSpPr>
          <p:nvPr/>
        </p:nvSpPr>
        <p:spPr bwMode="auto">
          <a:xfrm>
            <a:off x="8454801" y="6551613"/>
            <a:ext cx="3087384" cy="216086"/>
          </a:xfrm>
          <a:prstGeom prst="rect">
            <a:avLst/>
          </a:prstGeom>
          <a:noFill/>
          <a:ln w="9525">
            <a:noFill/>
            <a:miter lim="800000"/>
            <a:headEnd/>
            <a:tailEnd/>
          </a:ln>
          <a:effectLst/>
        </p:spPr>
        <p:txBody>
          <a:bodyPr wrap="none"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75000"/>
                    <a:lumOff val="25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©2010 Micron Technology, Inc.     </a:t>
            </a:r>
            <a:r>
              <a:rPr lang="en-US" sz="800" dirty="0">
                <a:solidFill>
                  <a:schemeClr val="tx1">
                    <a:lumMod val="75000"/>
                    <a:lumOff val="25000"/>
                  </a:schemeClr>
                </a:solidFill>
                <a:ea typeface="+mn-ea"/>
                <a:cs typeface="Tahoma" pitchFamily="34" charset="0"/>
              </a:rPr>
              <a:t>|</a:t>
            </a:r>
          </a:p>
        </p:txBody>
      </p:sp>
      <p:sp>
        <p:nvSpPr>
          <p:cNvPr id="9" name="Rectangle 9"/>
          <p:cNvSpPr txBox="1">
            <a:spLocks noChangeArrowheads="1"/>
          </p:cNvSpPr>
          <p:nvPr/>
        </p:nvSpPr>
        <p:spPr>
          <a:xfrm>
            <a:off x="11381317" y="6554789"/>
            <a:ext cx="668867" cy="249237"/>
          </a:xfrm>
          <a:prstGeom prst="rect">
            <a:avLst/>
          </a:prstGeom>
        </p:spPr>
        <p:txBody>
          <a:bodyPr/>
          <a:lstStyle>
            <a:lvl1pPr algn="ctr">
              <a:defRPr sz="800" b="1" smtClean="0">
                <a:ea typeface="+mn-ea"/>
              </a:defRPr>
            </a:lvl1pPr>
          </a:lstStyle>
          <a:p>
            <a:pPr eaLnBrk="0" hangingPunct="0">
              <a:defRPr/>
            </a:pPr>
            <a:fld id="{F3286A70-AE28-4080-8570-018207A27902}" type="slidenum">
              <a:rPr lang="en-US" sz="800"/>
              <a:pPr eaLnBrk="0" hangingPunct="0">
                <a:defRPr/>
              </a:pPr>
              <a:t>‹#›</a:t>
            </a:fld>
            <a:endParaRPr lang="en-US" sz="800" dirty="0"/>
          </a:p>
        </p:txBody>
      </p:sp>
      <p:sp>
        <p:nvSpPr>
          <p:cNvPr id="8" name="Text Placeholder 7"/>
          <p:cNvSpPr>
            <a:spLocks noGrp="1"/>
          </p:cNvSpPr>
          <p:nvPr>
            <p:ph type="body" sz="quarter" idx="11"/>
          </p:nvPr>
        </p:nvSpPr>
        <p:spPr>
          <a:xfrm>
            <a:off x="347133" y="1225551"/>
            <a:ext cx="11256433"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2"/>
          </p:nvPr>
        </p:nvSpPr>
        <p:spPr>
          <a:xfrm>
            <a:off x="3668184" y="6492876"/>
            <a:ext cx="2495549" cy="365125"/>
          </a:xfrm>
          <a:prstGeom prst="rect">
            <a:avLst/>
          </a:prstGeom>
        </p:spPr>
        <p:txBody>
          <a:bodyPr vert="horz" lIns="91440" tIns="45720" rIns="91440" bIns="45720" rtlCol="0" anchor="ctr"/>
          <a:lstStyle>
            <a:lvl1pPr algn="l" eaLnBrk="0" hangingPunct="0">
              <a:defRPr sz="800">
                <a:solidFill>
                  <a:srgbClr val="002060"/>
                </a:solidFill>
                <a:ea typeface="MS PGothic" pitchFamily="34" charset="-128"/>
              </a:defRPr>
            </a:lvl1pPr>
          </a:lstStyle>
          <a:p>
            <a:pPr>
              <a:defRPr/>
            </a:pPr>
            <a:fld id="{0CDFB68E-A247-4F6C-B348-B5DAD813382A}" type="datetime6">
              <a:rPr lang="en-US"/>
              <a:pPr>
                <a:defRPr/>
              </a:pPr>
              <a:t>January 18</a:t>
            </a:fld>
            <a:endParaRPr lang="en-US" dirty="0"/>
          </a:p>
        </p:txBody>
      </p:sp>
    </p:spTree>
    <p:extLst>
      <p:ext uri="{BB962C8B-B14F-4D97-AF65-F5344CB8AC3E}">
        <p14:creationId xmlns:p14="http://schemas.microsoft.com/office/powerpoint/2010/main" val="21661310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F26FE2-766D-4811-AB73-8684BA995585}" type="datetime1">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545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97CFC-4254-4997-B5E8-C28B7A8EE167}" type="datetime1">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797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D41CEF-BBEF-42B2-B9FB-938A7144EE82}" type="datetime1">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645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54022-5EC9-42FB-ADCA-58C79B326406}" type="datetime1">
              <a:rPr lang="en-US" smtClean="0">
                <a:solidFill>
                  <a:prstClr val="black">
                    <a:tint val="75000"/>
                  </a:prstClr>
                </a:solidFill>
              </a:rPr>
              <a:pPr/>
              <a:t>1/31/2018</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483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4"/>
            <a:ext cx="5386917"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4"/>
            <a:ext cx="5389033"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6F8E61-41B3-4099-9171-AA1572DE009F}" type="datetime1">
              <a:rPr lang="en-US" smtClean="0">
                <a:solidFill>
                  <a:prstClr val="black">
                    <a:tint val="75000"/>
                  </a:prstClr>
                </a:solidFill>
              </a:rPr>
              <a:pPr/>
              <a:t>1/31/2018</a:t>
            </a:fld>
            <a:endParaRPr lang="en-US">
              <a:solidFill>
                <a:prstClr val="black">
                  <a:tint val="75000"/>
                </a:prstClr>
              </a:solidFill>
            </a:endParaRPr>
          </a:p>
        </p:txBody>
      </p:sp>
      <p:sp>
        <p:nvSpPr>
          <p:cNvPr id="8" name="Footer Placeholder 7"/>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42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9095B5-BE0E-4ABB-A7C1-C590607196DE}" type="datetime1">
              <a:rPr lang="en-US" smtClean="0">
                <a:solidFill>
                  <a:prstClr val="black">
                    <a:tint val="75000"/>
                  </a:prstClr>
                </a:solidFill>
              </a:rPr>
              <a:pPr/>
              <a:t>1/31/2018</a:t>
            </a:fld>
            <a:endParaRPr lang="en-US">
              <a:solidFill>
                <a:prstClr val="black">
                  <a:tint val="75000"/>
                </a:prstClr>
              </a:solidFill>
            </a:endParaRPr>
          </a:p>
        </p:txBody>
      </p:sp>
      <p:sp>
        <p:nvSpPr>
          <p:cNvPr id="4" name="Footer Placeholder 3"/>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41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E34F8-B11F-4E53-B4F3-B64B4C4FD54B}" type="datetime1">
              <a:rPr lang="en-US" smtClean="0">
                <a:solidFill>
                  <a:prstClr val="black">
                    <a:tint val="75000"/>
                  </a:prstClr>
                </a:solidFill>
              </a:rPr>
              <a:pPr/>
              <a:t>1/31/2018</a:t>
            </a:fld>
            <a:endParaRPr lang="en-US">
              <a:solidFill>
                <a:prstClr val="black">
                  <a:tint val="75000"/>
                </a:prstClr>
              </a:solidFill>
            </a:endParaRPr>
          </a:p>
        </p:txBody>
      </p:sp>
      <p:sp>
        <p:nvSpPr>
          <p:cNvPr id="3" name="Footer Placeholder 2"/>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447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7"/>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4B8399-05F0-4A4F-BD6F-23386DDACE40}" type="datetime1">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518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E2C44-5BAF-4E02-8937-C69879F50361}" type="datetime1">
              <a:rPr lang="en-US" smtClean="0">
                <a:solidFill>
                  <a:prstClr val="black">
                    <a:tint val="75000"/>
                  </a:prstClr>
                </a:solidFill>
              </a:rPr>
              <a:pPr/>
              <a:t>1/31/2018</a:t>
            </a:fld>
            <a:endParaRPr lang="en-US">
              <a:solidFill>
                <a:prstClr val="black">
                  <a:tint val="75000"/>
                </a:prstClr>
              </a:solidFill>
            </a:endParaRPr>
          </a:p>
        </p:txBody>
      </p:sp>
      <p:sp>
        <p:nvSpPr>
          <p:cNvPr id="6" name="Footer Placeholder 5"/>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850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141C3-A0D2-47DE-98A9-D40C385B278B}" type="datetime1">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028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566EB-B1A4-448E-9320-AECF5B359539}" type="datetime1">
              <a:rPr lang="en-US" smtClean="0">
                <a:solidFill>
                  <a:prstClr val="black">
                    <a:tint val="75000"/>
                  </a:prstClr>
                </a:solidFill>
              </a:rPr>
              <a:pPr/>
              <a:t>1/31/2018</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762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6DAAAF-D843-4516-8542-24A26002A06E}" type="datetime1">
              <a:rPr lang="en-US" smtClean="0">
                <a:solidFill>
                  <a:prstClr val="black">
                    <a:tint val="75000"/>
                  </a:prstClr>
                </a:solidFill>
              </a:rPr>
              <a:pPr/>
              <a:t>1/31/2018</a:t>
            </a:fld>
            <a:endParaRPr lang="en-US">
              <a:solidFill>
                <a:prstClr val="black">
                  <a:tint val="75000"/>
                </a:prstClr>
              </a:solidFill>
            </a:endParaRPr>
          </a:p>
        </p:txBody>
      </p:sp>
      <p:sp>
        <p:nvSpPr>
          <p:cNvPr id="4" name="Footer Placeholder 3"/>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243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732691" y="6056320"/>
            <a:ext cx="9459311"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sz="1800"/>
          </a:p>
        </p:txBody>
      </p:sp>
      <p:sp>
        <p:nvSpPr>
          <p:cNvPr id="6" name="Rectangle 5"/>
          <p:cNvSpPr>
            <a:spLocks noChangeArrowheads="1"/>
          </p:cNvSpPr>
          <p:nvPr/>
        </p:nvSpPr>
        <p:spPr bwMode="auto">
          <a:xfrm>
            <a:off x="4" y="6056320"/>
            <a:ext cx="2747433" cy="801687"/>
          </a:xfrm>
          <a:prstGeom prst="rect">
            <a:avLst/>
          </a:prstGeom>
          <a:gradFill rotWithShape="1">
            <a:gsLst>
              <a:gs pos="0">
                <a:srgbClr val="24207A"/>
              </a:gs>
              <a:gs pos="50999">
                <a:srgbClr val="292377"/>
              </a:gs>
              <a:gs pos="100000">
                <a:srgbClr val="0066CC"/>
              </a:gs>
            </a:gsLst>
            <a:lin ang="2700000" scaled="1"/>
          </a:gradFill>
          <a:ln w="9525">
            <a:noFill/>
            <a:miter lim="800000"/>
            <a:headEnd/>
            <a:tailEnd/>
          </a:ln>
          <a:effectLst>
            <a:outerShdw dist="23000" dir="5400000" rotWithShape="0">
              <a:srgbClr val="808080">
                <a:alpha val="34999"/>
              </a:srgbClr>
            </a:outerShdw>
          </a:effectLst>
        </p:spPr>
        <p:txBody>
          <a:bodyPr wrap="none" lIns="92075" tIns="46038" rIns="92075" bIns="46038" anchor="ctr"/>
          <a:lstStyle/>
          <a:p>
            <a:pPr eaLnBrk="0" hangingPunct="0">
              <a:defRPr/>
            </a:pPr>
            <a:endParaRPr lang="en-US" sz="1800">
              <a:solidFill>
                <a:schemeClr val="lt1"/>
              </a:solidFill>
              <a:latin typeface="+mn-lt"/>
              <a:ea typeface="+mn-ea"/>
            </a:endParaRPr>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355600" y="6292857"/>
            <a:ext cx="1845733" cy="373063"/>
          </a:xfrm>
          <a:prstGeom prst="rect">
            <a:avLst/>
          </a:prstGeom>
          <a:noFill/>
          <a:ln w="9525">
            <a:noFill/>
            <a:miter lim="800000"/>
            <a:headEnd/>
            <a:tailEnd/>
          </a:ln>
        </p:spPr>
      </p:pic>
      <p:sp>
        <p:nvSpPr>
          <p:cNvPr id="8" name="Text Box 7"/>
          <p:cNvSpPr txBox="1">
            <a:spLocks noChangeArrowheads="1"/>
          </p:cNvSpPr>
          <p:nvPr/>
        </p:nvSpPr>
        <p:spPr bwMode="auto">
          <a:xfrm>
            <a:off x="3608920" y="6175374"/>
            <a:ext cx="8424333" cy="27764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600">
                <a:solidFill>
                  <a:srgbClr val="002060"/>
                </a:solidFill>
                <a:cs typeface="Tahoma" pitchFamily="34" charset="0"/>
              </a:rPr>
              <a:t>©2013 Micron Technology, Inc. All rights reserved. Products are warranted only to meet Micron</a:t>
            </a:r>
            <a:r>
              <a:rPr lang="en-US" altLang="en-US" sz="600">
                <a:solidFill>
                  <a:srgbClr val="002060"/>
                </a:solidFill>
                <a:cs typeface="Tahoma" pitchFamily="34" charset="0"/>
              </a:rPr>
              <a:t>’</a:t>
            </a:r>
            <a:r>
              <a:rPr lang="en-US" sz="600">
                <a:solidFill>
                  <a:srgbClr val="002060"/>
                </a:solidFill>
                <a:cs typeface="Tahoma" pitchFamily="34" charset="0"/>
              </a:rPr>
              <a:t>s production data sheet specifications. Information, products, and/or specifications are subject to change without notice. All information is provided on an </a:t>
            </a:r>
            <a:r>
              <a:rPr lang="en-US" altLang="en-US" sz="600">
                <a:solidFill>
                  <a:srgbClr val="002060"/>
                </a:solidFill>
                <a:cs typeface="Tahoma" pitchFamily="34" charset="0"/>
              </a:rPr>
              <a:t>“</a:t>
            </a:r>
            <a:r>
              <a:rPr lang="en-US" sz="600">
                <a:solidFill>
                  <a:srgbClr val="002060"/>
                </a:solidFill>
                <a:cs typeface="Tahoma" pitchFamily="34" charset="0"/>
              </a:rPr>
              <a:t>AS IS</a:t>
            </a:r>
            <a:r>
              <a:rPr lang="en-US" altLang="en-US" sz="600">
                <a:solidFill>
                  <a:srgbClr val="002060"/>
                </a:solidFill>
                <a:cs typeface="Tahoma" pitchFamily="34" charset="0"/>
              </a:rPr>
              <a:t>”</a:t>
            </a:r>
            <a:r>
              <a:rPr lang="en-US" sz="600">
                <a:solidFill>
                  <a:srgbClr val="002060"/>
                </a:solidFill>
                <a:cs typeface="Tahoma" pitchFamily="3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11381320" y="6554789"/>
            <a:ext cx="668867" cy="249237"/>
          </a:xfrm>
          <a:prstGeom prst="rect">
            <a:avLst/>
          </a:prstGeom>
        </p:spPr>
        <p:txBody>
          <a:bodyPr/>
          <a:lstStyle/>
          <a:p>
            <a:pPr algn="ctr" eaLnBrk="0" hangingPunct="0"/>
            <a:fld id="{CFF3407A-6DC1-4A39-82EB-AEA861823479}" type="slidenum">
              <a:rPr lang="en-US" sz="800" b="1">
                <a:solidFill>
                  <a:srgbClr val="002060"/>
                </a:solidFill>
              </a:rPr>
              <a:pPr algn="ctr" eaLnBrk="0" hangingPunct="0"/>
              <a:t>‹#›</a:t>
            </a:fld>
            <a:endParaRPr lang="en-US" sz="800" b="1">
              <a:solidFill>
                <a:srgbClr val="002060"/>
              </a:solidFill>
            </a:endParaRPr>
          </a:p>
        </p:txBody>
      </p:sp>
      <p:sp>
        <p:nvSpPr>
          <p:cNvPr id="10" name="Text Box 8"/>
          <p:cNvSpPr txBox="1">
            <a:spLocks noChangeArrowheads="1"/>
          </p:cNvSpPr>
          <p:nvPr/>
        </p:nvSpPr>
        <p:spPr bwMode="auto">
          <a:xfrm>
            <a:off x="7425268" y="6553199"/>
            <a:ext cx="4116917" cy="216086"/>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4" name="Subtitle 3"/>
          <p:cNvSpPr>
            <a:spLocks noGrp="1" noChangeArrowheads="1"/>
          </p:cNvSpPr>
          <p:nvPr>
            <p:ph type="subTitle" idx="1"/>
          </p:nvPr>
        </p:nvSpPr>
        <p:spPr>
          <a:xfrm>
            <a:off x="7" y="3500440"/>
            <a:ext cx="12191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a:t>Click to edit Master subtitle style</a:t>
            </a:r>
            <a:endParaRPr lang="en-US" dirty="0"/>
          </a:p>
        </p:txBody>
      </p:sp>
      <p:sp>
        <p:nvSpPr>
          <p:cNvPr id="22" name="Rectangle 2"/>
          <p:cNvSpPr>
            <a:spLocks noGrp="1" noChangeArrowheads="1"/>
          </p:cNvSpPr>
          <p:nvPr>
            <p:ph type="ctrTitle"/>
          </p:nvPr>
        </p:nvSpPr>
        <p:spPr>
          <a:xfrm>
            <a:off x="0" y="2008195"/>
            <a:ext cx="12192000" cy="1298575"/>
          </a:xfrm>
          <a:prstGeom prst="rect">
            <a:avLst/>
          </a:prstGeom>
        </p:spPr>
        <p:txBody>
          <a:bodyPr anchor="b"/>
          <a:lstStyle>
            <a:lvl1pPr algn="ctr">
              <a:defRPr sz="4400"/>
            </a:lvl1pPr>
          </a:lstStyle>
          <a:p>
            <a:r>
              <a:rPr lang="en-US"/>
              <a:t>Click to edit Master title style</a:t>
            </a:r>
            <a:endParaRPr lang="en-US" dirty="0"/>
          </a:p>
        </p:txBody>
      </p:sp>
      <p:sp>
        <p:nvSpPr>
          <p:cNvPr id="11" name="Date Placeholder 9"/>
          <p:cNvSpPr>
            <a:spLocks noGrp="1"/>
          </p:cNvSpPr>
          <p:nvPr>
            <p:ph type="dt" sz="half" idx="10"/>
          </p:nvPr>
        </p:nvSpPr>
        <p:spPr>
          <a:xfrm>
            <a:off x="3600451" y="6607175"/>
            <a:ext cx="2495549"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962F82A-68A1-4208-B231-611A71C672E5}" type="datetime4">
              <a:rPr lang="en-US"/>
              <a:pPr/>
              <a:t>January 31, 2018</a:t>
            </a:fld>
            <a:endParaRPr lang="en-US"/>
          </a:p>
        </p:txBody>
      </p:sp>
    </p:spTree>
    <p:extLst>
      <p:ext uri="{BB962C8B-B14F-4D97-AF65-F5344CB8AC3E}">
        <p14:creationId xmlns:p14="http://schemas.microsoft.com/office/powerpoint/2010/main" val="68923668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3206758" y="6465891"/>
            <a:ext cx="8985249"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sz="1800">
              <a:ea typeface="+mn-ea"/>
            </a:endParaRPr>
          </a:p>
        </p:txBody>
      </p:sp>
      <p:sp>
        <p:nvSpPr>
          <p:cNvPr id="5" name="Rectangle 4"/>
          <p:cNvSpPr>
            <a:spLocks noChangeArrowheads="1"/>
          </p:cNvSpPr>
          <p:nvPr/>
        </p:nvSpPr>
        <p:spPr bwMode="auto">
          <a:xfrm>
            <a:off x="7" y="6465891"/>
            <a:ext cx="3206751"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sz="1800"/>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929225" y="6532564"/>
            <a:ext cx="1214967" cy="244474"/>
          </a:xfrm>
          <a:prstGeom prst="rect">
            <a:avLst/>
          </a:prstGeom>
          <a:noFill/>
          <a:ln w="9525">
            <a:noFill/>
            <a:miter lim="800000"/>
            <a:headEnd/>
            <a:tailEnd/>
          </a:ln>
        </p:spPr>
      </p:pic>
      <p:sp>
        <p:nvSpPr>
          <p:cNvPr id="8" name="Rectangle 9"/>
          <p:cNvSpPr txBox="1">
            <a:spLocks noChangeArrowheads="1"/>
          </p:cNvSpPr>
          <p:nvPr/>
        </p:nvSpPr>
        <p:spPr>
          <a:xfrm>
            <a:off x="11381320" y="6557965"/>
            <a:ext cx="668867" cy="249237"/>
          </a:xfrm>
          <a:prstGeom prst="rect">
            <a:avLst/>
          </a:prstGeom>
        </p:spPr>
        <p:txBody>
          <a:bodyPr/>
          <a:lstStyle/>
          <a:p>
            <a:pPr algn="ctr" eaLnBrk="0" hangingPunct="0"/>
            <a:fld id="{835F2315-883B-4E65-BD63-1126B2AB15F4}" type="slidenum">
              <a:rPr lang="en-US" sz="800" b="1"/>
              <a:pPr algn="ctr" eaLnBrk="0" hangingPunct="0"/>
              <a:t>‹#›</a:t>
            </a:fld>
            <a:endParaRPr lang="en-US" sz="800" b="1"/>
          </a:p>
        </p:txBody>
      </p:sp>
      <p:sp>
        <p:nvSpPr>
          <p:cNvPr id="9" name="Text Box 8"/>
          <p:cNvSpPr txBox="1">
            <a:spLocks noChangeArrowheads="1"/>
          </p:cNvSpPr>
          <p:nvPr/>
        </p:nvSpPr>
        <p:spPr bwMode="auto">
          <a:xfrm>
            <a:off x="7425268" y="6553199"/>
            <a:ext cx="4116917" cy="216086"/>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353484" y="1236670"/>
            <a:ext cx="11250083" cy="4837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1"/>
          </p:nvPr>
        </p:nvSpPr>
        <p:spPr>
          <a:xfrm>
            <a:off x="3600451" y="6607175"/>
            <a:ext cx="2495549"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EA842C71-A808-442A-88EE-1D871782F288}" type="datetime4">
              <a:rPr lang="en-US"/>
              <a:pPr/>
              <a:t>January 31, 2018</a:t>
            </a:fld>
            <a:endParaRPr lang="en-US"/>
          </a:p>
        </p:txBody>
      </p:sp>
    </p:spTree>
    <p:extLst>
      <p:ext uri="{BB962C8B-B14F-4D97-AF65-F5344CB8AC3E}">
        <p14:creationId xmlns:p14="http://schemas.microsoft.com/office/powerpoint/2010/main" val="2797554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172454294"/>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927051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January 31, 2018</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459550334"/>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4062956573"/>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9354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31,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2602361637"/>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6.gi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hyperlink" Target="http://www.intel.com/index.htm" TargetMode="Externa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https://www.micron.com/~/media/brand-portal/brand-portal-logos/micron-logo_blue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96600" y="6470119"/>
            <a:ext cx="914400" cy="24889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3F1D63C9-FED7-4316-973C-E2599C7A9F93}" type="datetime4">
              <a:rPr lang="en-US" smtClean="0"/>
              <a:t>January 31,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January 31, 2018</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116601320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
            <a:ext cx="10972800" cy="563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762001"/>
            <a:ext cx="10972800" cy="53641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24800" y="649288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EA24F-4499-4628-8159-135D415CE22B}" type="datetime1">
              <a:rPr lang="en-US" smtClean="0">
                <a:solidFill>
                  <a:prstClr val="black">
                    <a:tint val="75000"/>
                  </a:prstClr>
                </a:solidFill>
              </a:rPr>
              <a:pPr/>
              <a:t>1/31/2018</a:t>
            </a:fld>
            <a:endParaRPr lang="en-US">
              <a:solidFill>
                <a:prstClr val="black">
                  <a:tint val="75000"/>
                </a:prstClr>
              </a:solidFill>
            </a:endParaRPr>
          </a:p>
        </p:txBody>
      </p:sp>
      <p:sp>
        <p:nvSpPr>
          <p:cNvPr id="6" name="Slide Number Placeholder 5"/>
          <p:cNvSpPr>
            <a:spLocks noGrp="1"/>
          </p:cNvSpPr>
          <p:nvPr>
            <p:ph type="sldNum" sz="quarter" idx="4"/>
          </p:nvPr>
        </p:nvSpPr>
        <p:spPr>
          <a:xfrm>
            <a:off x="9347200" y="649288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_micron.gif"/>
          <p:cNvPicPr>
            <a:picLocks noChangeAspect="1"/>
          </p:cNvPicPr>
          <p:nvPr/>
        </p:nvPicPr>
        <p:blipFill>
          <a:blip r:embed="rId18" cstate="print"/>
          <a:srcRect b="19231"/>
          <a:stretch>
            <a:fillRect/>
          </a:stretch>
        </p:blipFill>
        <p:spPr>
          <a:xfrm>
            <a:off x="914407" y="6414406"/>
            <a:ext cx="1968500" cy="400050"/>
          </a:xfrm>
          <a:prstGeom prst="rect">
            <a:avLst/>
          </a:prstGeom>
        </p:spPr>
      </p:pic>
      <p:pic>
        <p:nvPicPr>
          <p:cNvPr id="8" name="Picture 2" descr="Logo - Intel">
            <a:hlinkClick r:id="rId19" tooltip="Logo - Intel"/>
          </p:cNvPr>
          <p:cNvPicPr>
            <a:picLocks noChangeAspect="1" noChangeArrowheads="1"/>
          </p:cNvPicPr>
          <p:nvPr/>
        </p:nvPicPr>
        <p:blipFill>
          <a:blip r:embed="rId20" cstate="print"/>
          <a:srcRect/>
          <a:stretch>
            <a:fillRect/>
          </a:stretch>
        </p:blipFill>
        <p:spPr bwMode="auto">
          <a:xfrm>
            <a:off x="203207" y="6324600"/>
            <a:ext cx="856367" cy="417064"/>
          </a:xfrm>
          <a:prstGeom prst="rect">
            <a:avLst/>
          </a:prstGeom>
          <a:noFill/>
        </p:spPr>
      </p:pic>
      <p:sp>
        <p:nvSpPr>
          <p:cNvPr id="9" name="TextBox 8"/>
          <p:cNvSpPr txBox="1"/>
          <p:nvPr/>
        </p:nvSpPr>
        <p:spPr>
          <a:xfrm>
            <a:off x="2873829" y="6581008"/>
            <a:ext cx="966290" cy="276999"/>
          </a:xfrm>
          <a:prstGeom prst="rect">
            <a:avLst/>
          </a:prstGeom>
          <a:noFill/>
        </p:spPr>
        <p:txBody>
          <a:bodyPr wrap="none" rtlCol="0">
            <a:spAutoFit/>
          </a:bodyPr>
          <a:lstStyle/>
          <a:p>
            <a:r>
              <a:rPr lang="en-US" sz="1200" b="1" dirty="0">
                <a:solidFill>
                  <a:srgbClr val="000000"/>
                </a:solidFill>
                <a:cs typeface="Calibri" pitchFamily="34" charset="0"/>
              </a:rPr>
              <a:t>Confidential</a:t>
            </a:r>
          </a:p>
        </p:txBody>
      </p:sp>
    </p:spTree>
    <p:extLst>
      <p:ext uri="{BB962C8B-B14F-4D97-AF65-F5344CB8AC3E}">
        <p14:creationId xmlns:p14="http://schemas.microsoft.com/office/powerpoint/2010/main" val="322017076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hdr="0" ftr="0"/>
  <p:txStyles>
    <p:titleStyle>
      <a:lvl1pPr algn="ctr" defTabSz="914400" rtl="0" eaLnBrk="1" latinLnBrk="0" hangingPunct="1">
        <a:spcBef>
          <a:spcPct val="0"/>
        </a:spcBef>
        <a:buNone/>
        <a:defRPr sz="3600" b="1"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18.svg"/><Relationship Id="rId2" Type="http://schemas.openxmlformats.org/officeDocument/2006/relationships/image" Target="../media/image22.png"/><Relationship Id="rId1" Type="http://schemas.openxmlformats.org/officeDocument/2006/relationships/slideLayout" Target="../slideLayouts/slideLayout40.xml"/><Relationship Id="rId6" Type="http://schemas.openxmlformats.org/officeDocument/2006/relationships/image" Target="../media/image17.png"/><Relationship Id="rId5" Type="http://schemas.openxmlformats.org/officeDocument/2006/relationships/slide" Target="slide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4.emf"/><Relationship Id="rId1" Type="http://schemas.openxmlformats.org/officeDocument/2006/relationships/slideLayout" Target="../slideLayouts/slideLayout22.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40.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0.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40.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40.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721257"/>
            <a:ext cx="11903026" cy="1734724"/>
          </a:xfrm>
        </p:spPr>
        <p:txBody>
          <a:bodyPr>
            <a:noAutofit/>
          </a:bodyPr>
          <a:lstStyle/>
          <a:p>
            <a:pPr algn="r"/>
            <a:r>
              <a:rPr lang="en-US" sz="3600" dirty="0"/>
              <a:t>30S 3DXP / SSM Material Strategy Review</a:t>
            </a:r>
          </a:p>
        </p:txBody>
      </p:sp>
      <p:sp>
        <p:nvSpPr>
          <p:cNvPr id="6" name="Text Placeholder 5"/>
          <p:cNvSpPr>
            <a:spLocks noGrp="1"/>
          </p:cNvSpPr>
          <p:nvPr>
            <p:ph type="body" sz="quarter" idx="12"/>
          </p:nvPr>
        </p:nvSpPr>
        <p:spPr>
          <a:xfrm>
            <a:off x="6018028" y="3003632"/>
            <a:ext cx="5983471" cy="1334452"/>
          </a:xfrm>
        </p:spPr>
        <p:txBody>
          <a:bodyPr>
            <a:normAutofit fontScale="92500" lnSpcReduction="10000"/>
          </a:bodyPr>
          <a:lstStyle/>
          <a:p>
            <a:r>
              <a:rPr lang="en-US" sz="2000" dirty="0"/>
              <a:t>Jan 31, 2018</a:t>
            </a:r>
          </a:p>
          <a:p>
            <a:endParaRPr lang="en-US" sz="2000" dirty="0"/>
          </a:p>
          <a:p>
            <a:r>
              <a:rPr lang="en-US" sz="2000" dirty="0"/>
              <a:t>Material core team: Dale, Swapnil, Andrea, Kolya, Enrico, Paolo, Dan, Cristina, Lorenzo</a:t>
            </a:r>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67564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73C84F-94EC-493A-BE8F-B683492E6D7D}"/>
              </a:ext>
            </a:extLst>
          </p:cNvPr>
          <p:cNvPicPr>
            <a:picLocks noChangeAspect="1"/>
          </p:cNvPicPr>
          <p:nvPr/>
        </p:nvPicPr>
        <p:blipFill>
          <a:blip r:embed="rId2"/>
          <a:stretch>
            <a:fillRect/>
          </a:stretch>
        </p:blipFill>
        <p:spPr>
          <a:xfrm>
            <a:off x="8182590" y="216908"/>
            <a:ext cx="4019757" cy="3143412"/>
          </a:xfrm>
          <a:prstGeom prst="rect">
            <a:avLst/>
          </a:prstGeom>
        </p:spPr>
      </p:pic>
      <p:sp>
        <p:nvSpPr>
          <p:cNvPr id="2" name="Title 1"/>
          <p:cNvSpPr>
            <a:spLocks noGrp="1"/>
          </p:cNvSpPr>
          <p:nvPr>
            <p:ph type="title"/>
          </p:nvPr>
        </p:nvSpPr>
        <p:spPr/>
        <p:txBody>
          <a:bodyPr>
            <a:normAutofit/>
          </a:bodyPr>
          <a:lstStyle/>
          <a:p>
            <a:r>
              <a:rPr lang="en-US" dirty="0"/>
              <a:t>SSM: SD3 path execution status</a:t>
            </a:r>
          </a:p>
        </p:txBody>
      </p:sp>
      <p:sp>
        <p:nvSpPr>
          <p:cNvPr id="3" name="Content Placeholder 2"/>
          <p:cNvSpPr>
            <a:spLocks noGrp="1"/>
          </p:cNvSpPr>
          <p:nvPr>
            <p:ph idx="1"/>
          </p:nvPr>
        </p:nvSpPr>
        <p:spPr>
          <a:xfrm>
            <a:off x="542261" y="1011363"/>
            <a:ext cx="8070635" cy="4965497"/>
          </a:xfrm>
        </p:spPr>
        <p:txBody>
          <a:bodyPr>
            <a:normAutofit fontScale="85000" lnSpcReduction="20000"/>
          </a:bodyPr>
          <a:lstStyle/>
          <a:p>
            <a:pPr>
              <a:spcBef>
                <a:spcPts val="1000"/>
              </a:spcBef>
              <a:spcAft>
                <a:spcPts val="400"/>
              </a:spcAft>
            </a:pPr>
            <a:r>
              <a:rPr lang="en-US" dirty="0">
                <a:solidFill>
                  <a:srgbClr val="FF0000"/>
                </a:solidFill>
              </a:rPr>
              <a:t>SD3 completion path</a:t>
            </a:r>
          </a:p>
          <a:p>
            <a:pPr lvl="1">
              <a:spcBef>
                <a:spcPts val="600"/>
              </a:spcBef>
              <a:spcAft>
                <a:spcPts val="0"/>
              </a:spcAft>
            </a:pPr>
            <a:r>
              <a:rPr lang="en-US" sz="2100" dirty="0"/>
              <a:t>K* activity planned on 4C in Feb-Mar.18 period:</a:t>
            </a:r>
          </a:p>
          <a:p>
            <a:pPr lvl="2">
              <a:spcBef>
                <a:spcPts val="200"/>
              </a:spcBef>
              <a:spcAft>
                <a:spcPts val="0"/>
              </a:spcAft>
            </a:pPr>
            <a:r>
              <a:rPr lang="en-US" dirty="0" err="1"/>
              <a:t>AlOx</a:t>
            </a:r>
            <a:r>
              <a:rPr lang="en-US" dirty="0"/>
              <a:t> installed with In-SAG K* targets. Aim: to integrate SD.k1/SD.k2 with/wo </a:t>
            </a:r>
            <a:r>
              <a:rPr lang="en-US" dirty="0" err="1"/>
              <a:t>AlOx</a:t>
            </a:r>
            <a:r>
              <a:rPr lang="en-US" dirty="0"/>
              <a:t> lamina – </a:t>
            </a:r>
            <a:r>
              <a:rPr lang="en-US" dirty="0">
                <a:highlight>
                  <a:srgbClr val="FFFF00"/>
                </a:highlight>
              </a:rPr>
              <a:t>decision about </a:t>
            </a:r>
            <a:r>
              <a:rPr lang="en-US" dirty="0" err="1">
                <a:highlight>
                  <a:srgbClr val="FFFF00"/>
                </a:highlight>
              </a:rPr>
              <a:t>AlOx</a:t>
            </a:r>
            <a:r>
              <a:rPr lang="en-US" dirty="0">
                <a:highlight>
                  <a:srgbClr val="FFFF00"/>
                </a:highlight>
              </a:rPr>
              <a:t> lamina needed by end Apr.18</a:t>
            </a:r>
          </a:p>
          <a:p>
            <a:pPr lvl="2">
              <a:spcAft>
                <a:spcPts val="0"/>
              </a:spcAft>
            </a:pPr>
            <a:r>
              <a:rPr lang="en-US" dirty="0"/>
              <a:t>Eventual 3</a:t>
            </a:r>
            <a:r>
              <a:rPr lang="en-US" baseline="30000" dirty="0"/>
              <a:t>rd</a:t>
            </a:r>
            <a:r>
              <a:rPr lang="en-US" dirty="0"/>
              <a:t> K* run to explore higher In/Ge content; possible outputs by apr.18:</a:t>
            </a:r>
          </a:p>
          <a:p>
            <a:pPr lvl="3">
              <a:spcAft>
                <a:spcPts val="0"/>
              </a:spcAft>
            </a:pPr>
            <a:r>
              <a:rPr lang="en-US" dirty="0"/>
              <a:t>a SD.k3 pre-POR candidate, </a:t>
            </a:r>
          </a:p>
          <a:p>
            <a:pPr lvl="3">
              <a:spcAft>
                <a:spcPts val="0"/>
              </a:spcAft>
            </a:pPr>
            <a:r>
              <a:rPr lang="en-US" dirty="0"/>
              <a:t>Hints to order 3 targets at risk to run the combined [K*+G*] campaign </a:t>
            </a:r>
          </a:p>
          <a:p>
            <a:pPr lvl="1">
              <a:spcBef>
                <a:spcPts val="600"/>
              </a:spcBef>
              <a:spcAft>
                <a:spcPts val="0"/>
              </a:spcAft>
            </a:pPr>
            <a:r>
              <a:rPr lang="en-US" sz="2100" dirty="0"/>
              <a:t>G* campaign to segment role of As/Se (In-SAG, In 5%) on window </a:t>
            </a:r>
          </a:p>
          <a:p>
            <a:pPr lvl="2">
              <a:spcBef>
                <a:spcPts val="200"/>
              </a:spcBef>
              <a:spcAft>
                <a:spcPts val="0"/>
              </a:spcAft>
            </a:pPr>
            <a:r>
              <a:rPr lang="en-US" dirty="0"/>
              <a:t>planned on M300-3C: </a:t>
            </a:r>
            <a:r>
              <a:rPr lang="en-US" dirty="0" err="1"/>
              <a:t>tgt</a:t>
            </a:r>
            <a:r>
              <a:rPr lang="en-US" dirty="0"/>
              <a:t> in by wk.10, lots out by end May.18</a:t>
            </a:r>
          </a:p>
          <a:p>
            <a:pPr lvl="2">
              <a:spcAft>
                <a:spcPts val="0"/>
              </a:spcAft>
            </a:pPr>
            <a:r>
              <a:rPr lang="en-US" dirty="0"/>
              <a:t>Including Bi-layer combination key experiment for SD VT transformation model</a:t>
            </a:r>
          </a:p>
          <a:p>
            <a:pPr lvl="2">
              <a:spcAft>
                <a:spcPts val="0"/>
              </a:spcAft>
            </a:pPr>
            <a:r>
              <a:rPr lang="en-US" dirty="0"/>
              <a:t>Output: opportunity to combine [K*+G*] results; </a:t>
            </a:r>
          </a:p>
          <a:p>
            <a:pPr lvl="1">
              <a:spcBef>
                <a:spcPts val="600"/>
              </a:spcBef>
              <a:spcAft>
                <a:spcPts val="0"/>
              </a:spcAft>
            </a:pPr>
            <a:r>
              <a:rPr lang="en-US" sz="2100" dirty="0"/>
              <a:t>The eventual combination of K* and G* to assess the SD3 composition</a:t>
            </a:r>
          </a:p>
          <a:p>
            <a:pPr lvl="2">
              <a:spcBef>
                <a:spcPts val="200"/>
              </a:spcBef>
              <a:spcAft>
                <a:spcPts val="0"/>
              </a:spcAft>
            </a:pPr>
            <a:r>
              <a:rPr lang="en-US" sz="1900" dirty="0">
                <a:highlight>
                  <a:srgbClr val="FFFF00"/>
                </a:highlight>
              </a:rPr>
              <a:t>final campaign on M300-3C in Jun-Aug.18, if needed</a:t>
            </a:r>
          </a:p>
          <a:p>
            <a:pPr lvl="2">
              <a:spcAft>
                <a:spcPts val="0"/>
              </a:spcAft>
            </a:pPr>
            <a:r>
              <a:rPr lang="en-US" sz="1600" dirty="0"/>
              <a:t>Availability of 4C would anticipate the [K*+G*] execution in Apr-June.18</a:t>
            </a:r>
          </a:p>
          <a:p>
            <a:pPr>
              <a:spcBef>
                <a:spcPts val="1000"/>
              </a:spcBef>
              <a:spcAft>
                <a:spcPts val="400"/>
              </a:spcAft>
            </a:pPr>
            <a:r>
              <a:rPr lang="en-US" dirty="0">
                <a:solidFill>
                  <a:srgbClr val="FF0000"/>
                </a:solidFill>
              </a:rPr>
              <a:t>Actions / Recommendation</a:t>
            </a:r>
          </a:p>
          <a:p>
            <a:pPr lvl="1">
              <a:spcBef>
                <a:spcPts val="200"/>
              </a:spcBef>
              <a:spcAft>
                <a:spcPts val="0"/>
              </a:spcAft>
            </a:pPr>
            <a:r>
              <a:rPr lang="en-US" sz="2100" dirty="0"/>
              <a:t>To ensure fast </a:t>
            </a:r>
            <a:r>
              <a:rPr lang="en-US" sz="2100" dirty="0">
                <a:hlinkClick r:id="rId3" action="ppaction://hlinksldjump"/>
              </a:rPr>
              <a:t>purchase of selected </a:t>
            </a:r>
            <a:r>
              <a:rPr lang="en-US" sz="2100" dirty="0" err="1">
                <a:hlinkClick r:id="rId3" action="ppaction://hlinksldjump"/>
              </a:rPr>
              <a:t>SD.k</a:t>
            </a:r>
            <a:r>
              <a:rPr lang="en-US" sz="2100" dirty="0">
                <a:hlinkClick r:id="rId3" action="ppaction://hlinksldjump"/>
              </a:rPr>
              <a:t> alloys targets</a:t>
            </a:r>
            <a:endParaRPr lang="en-US" sz="2100" dirty="0"/>
          </a:p>
          <a:p>
            <a:pPr lvl="1">
              <a:spcBef>
                <a:spcPts val="200"/>
              </a:spcBef>
              <a:spcAft>
                <a:spcPts val="0"/>
              </a:spcAft>
            </a:pPr>
            <a:r>
              <a:rPr lang="en-US" sz="2100" dirty="0"/>
              <a:t>To segment K* SD performance on S26 to assess possible advantages also for 30S 3DXP</a:t>
            </a:r>
          </a:p>
          <a:p>
            <a:pPr lvl="1">
              <a:spcBef>
                <a:spcPts val="200"/>
              </a:spcBef>
              <a:spcAft>
                <a:spcPts val="0"/>
              </a:spcAft>
            </a:pPr>
            <a:r>
              <a:rPr lang="en-US" sz="2100" dirty="0"/>
              <a:t>Only 2 kits available for target change on 4C; recommended to order one more</a:t>
            </a:r>
            <a:endParaRPr lang="en-US" dirty="0">
              <a:solidFill>
                <a:srgbClr val="FF0000"/>
              </a:solidFill>
            </a:endParaRPr>
          </a:p>
          <a:p>
            <a:pPr marL="0" indent="0">
              <a:spcBef>
                <a:spcPts val="1000"/>
              </a:spcBef>
              <a:spcAft>
                <a:spcPts val="400"/>
              </a:spcAft>
              <a:buNone/>
            </a:pPr>
            <a:endParaRPr lang="en-US" dirty="0">
              <a:solidFill>
                <a:srgbClr val="FF0000"/>
              </a:solidFill>
            </a:endParaRP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January 31,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8" name="Text Placeholder 7"/>
          <p:cNvSpPr>
            <a:spLocks noGrp="1"/>
          </p:cNvSpPr>
          <p:nvPr>
            <p:ph type="body" sz="quarter" idx="14"/>
          </p:nvPr>
        </p:nvSpPr>
        <p:spPr/>
        <p:txBody>
          <a:bodyPr/>
          <a:lstStyle/>
          <a:p>
            <a:endParaRPr lang="en-US"/>
          </a:p>
        </p:txBody>
      </p:sp>
      <p:grpSp>
        <p:nvGrpSpPr>
          <p:cNvPr id="24" name="Group 23">
            <a:extLst>
              <a:ext uri="{FF2B5EF4-FFF2-40B4-BE49-F238E27FC236}">
                <a16:creationId xmlns:a16="http://schemas.microsoft.com/office/drawing/2014/main" id="{AFE43F2C-F5C6-4775-BA0E-AD1C11392474}"/>
              </a:ext>
            </a:extLst>
          </p:cNvPr>
          <p:cNvGrpSpPr/>
          <p:nvPr/>
        </p:nvGrpSpPr>
        <p:grpSpPr>
          <a:xfrm>
            <a:off x="8233406" y="3645705"/>
            <a:ext cx="3808755" cy="2616540"/>
            <a:chOff x="8233406" y="3645705"/>
            <a:chExt cx="3808755" cy="2616540"/>
          </a:xfrm>
        </p:grpSpPr>
        <p:pic>
          <p:nvPicPr>
            <p:cNvPr id="4" name="Picture 3">
              <a:extLst>
                <a:ext uri="{FF2B5EF4-FFF2-40B4-BE49-F238E27FC236}">
                  <a16:creationId xmlns:a16="http://schemas.microsoft.com/office/drawing/2014/main" id="{CF0E5FFB-2DF3-490B-9A49-2FD35584BFB7}"/>
                </a:ext>
              </a:extLst>
            </p:cNvPr>
            <p:cNvPicPr>
              <a:picLocks noChangeAspect="1"/>
            </p:cNvPicPr>
            <p:nvPr/>
          </p:nvPicPr>
          <p:blipFill>
            <a:blip r:embed="rId4"/>
            <a:stretch>
              <a:fillRect/>
            </a:stretch>
          </p:blipFill>
          <p:spPr>
            <a:xfrm>
              <a:off x="8612896" y="3645705"/>
              <a:ext cx="3429265" cy="2588436"/>
            </a:xfrm>
            <a:prstGeom prst="rect">
              <a:avLst/>
            </a:prstGeom>
          </p:spPr>
        </p:pic>
        <p:sp>
          <p:nvSpPr>
            <p:cNvPr id="11" name="TextBox 10">
              <a:extLst>
                <a:ext uri="{FF2B5EF4-FFF2-40B4-BE49-F238E27FC236}">
                  <a16:creationId xmlns:a16="http://schemas.microsoft.com/office/drawing/2014/main" id="{F84CF6B3-2080-48FD-A2CA-B50A69F2B340}"/>
                </a:ext>
              </a:extLst>
            </p:cNvPr>
            <p:cNvSpPr txBox="1"/>
            <p:nvPr/>
          </p:nvSpPr>
          <p:spPr>
            <a:xfrm>
              <a:off x="9098872" y="4567734"/>
              <a:ext cx="1253908" cy="830997"/>
            </a:xfrm>
            <a:prstGeom prst="rect">
              <a:avLst/>
            </a:prstGeom>
            <a:noFill/>
          </p:spPr>
          <p:txBody>
            <a:bodyPr wrap="square" rtlCol="0">
              <a:spAutoFit/>
            </a:bodyPr>
            <a:lstStyle/>
            <a:p>
              <a:r>
                <a:rPr lang="en-US" sz="1600" dirty="0">
                  <a:solidFill>
                    <a:srgbClr val="FF0000"/>
                  </a:solidFill>
                </a:rPr>
                <a:t>G* exploration area, In 5%</a:t>
              </a:r>
            </a:p>
          </p:txBody>
        </p:sp>
        <p:sp>
          <p:nvSpPr>
            <p:cNvPr id="12" name="TextBox 11">
              <a:extLst>
                <a:ext uri="{FF2B5EF4-FFF2-40B4-BE49-F238E27FC236}">
                  <a16:creationId xmlns:a16="http://schemas.microsoft.com/office/drawing/2014/main" id="{FCD05B4E-2220-4BDD-AA98-2896029644D2}"/>
                </a:ext>
              </a:extLst>
            </p:cNvPr>
            <p:cNvSpPr txBox="1"/>
            <p:nvPr/>
          </p:nvSpPr>
          <p:spPr>
            <a:xfrm>
              <a:off x="8233406" y="5923691"/>
              <a:ext cx="525140" cy="338554"/>
            </a:xfrm>
            <a:prstGeom prst="rect">
              <a:avLst/>
            </a:prstGeom>
            <a:solidFill>
              <a:schemeClr val="bg1"/>
            </a:solidFill>
          </p:spPr>
          <p:txBody>
            <a:bodyPr wrap="square" rtlCol="0">
              <a:spAutoFit/>
            </a:bodyPr>
            <a:lstStyle/>
            <a:p>
              <a:endParaRPr lang="en-US" sz="1600" dirty="0">
                <a:solidFill>
                  <a:srgbClr val="FF0000"/>
                </a:solidFill>
              </a:endParaRPr>
            </a:p>
          </p:txBody>
        </p:sp>
      </p:grpSp>
      <p:pic>
        <p:nvPicPr>
          <p:cNvPr id="13" name="Graphic 12" descr="List">
            <a:hlinkClick r:id="rId5" action="ppaction://hlinksldjump"/>
            <a:extLst>
              <a:ext uri="{FF2B5EF4-FFF2-40B4-BE49-F238E27FC236}">
                <a16:creationId xmlns:a16="http://schemas.microsoft.com/office/drawing/2014/main" id="{04357E16-40EA-4EBA-8B22-987934AF79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0996" y="5823327"/>
            <a:ext cx="1496434" cy="727241"/>
          </a:xfrm>
          <a:prstGeom prst="rect">
            <a:avLst/>
          </a:prstGeom>
        </p:spPr>
      </p:pic>
      <p:sp>
        <p:nvSpPr>
          <p:cNvPr id="15" name="TextBox 14">
            <a:extLst>
              <a:ext uri="{FF2B5EF4-FFF2-40B4-BE49-F238E27FC236}">
                <a16:creationId xmlns:a16="http://schemas.microsoft.com/office/drawing/2014/main" id="{51C054C9-CE94-4D49-9665-8CD38A8E0665}"/>
              </a:ext>
            </a:extLst>
          </p:cNvPr>
          <p:cNvSpPr txBox="1"/>
          <p:nvPr/>
        </p:nvSpPr>
        <p:spPr>
          <a:xfrm>
            <a:off x="8380515" y="709960"/>
            <a:ext cx="1253908" cy="830997"/>
          </a:xfrm>
          <a:prstGeom prst="rect">
            <a:avLst/>
          </a:prstGeom>
          <a:noFill/>
        </p:spPr>
        <p:txBody>
          <a:bodyPr wrap="square" rtlCol="0">
            <a:spAutoFit/>
          </a:bodyPr>
          <a:lstStyle/>
          <a:p>
            <a:r>
              <a:rPr lang="en-US" sz="1600" dirty="0">
                <a:solidFill>
                  <a:srgbClr val="FF0000"/>
                </a:solidFill>
              </a:rPr>
              <a:t>K* exploration area, In &gt;5%</a:t>
            </a:r>
          </a:p>
        </p:txBody>
      </p:sp>
      <p:sp>
        <p:nvSpPr>
          <p:cNvPr id="16" name="Oval 15">
            <a:extLst>
              <a:ext uri="{FF2B5EF4-FFF2-40B4-BE49-F238E27FC236}">
                <a16:creationId xmlns:a16="http://schemas.microsoft.com/office/drawing/2014/main" id="{9EBB0C23-D71A-48D0-8D30-4498A693DF51}"/>
              </a:ext>
            </a:extLst>
          </p:cNvPr>
          <p:cNvSpPr/>
          <p:nvPr/>
        </p:nvSpPr>
        <p:spPr>
          <a:xfrm rot="1972034">
            <a:off x="9637185" y="1876723"/>
            <a:ext cx="692318" cy="10707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EC98F6A-F28F-4667-A61B-6AFE9554FD77}"/>
              </a:ext>
            </a:extLst>
          </p:cNvPr>
          <p:cNvSpPr txBox="1"/>
          <p:nvPr/>
        </p:nvSpPr>
        <p:spPr>
          <a:xfrm>
            <a:off x="11353792" y="2608647"/>
            <a:ext cx="751641" cy="338554"/>
          </a:xfrm>
          <a:prstGeom prst="rect">
            <a:avLst/>
          </a:prstGeom>
          <a:solidFill>
            <a:schemeClr val="bg1"/>
          </a:solidFill>
        </p:spPr>
        <p:txBody>
          <a:bodyPr wrap="square" rtlCol="0">
            <a:spAutoFit/>
          </a:bodyPr>
          <a:lstStyle/>
          <a:p>
            <a:r>
              <a:rPr lang="en-US" sz="1600" dirty="0" err="1">
                <a:solidFill>
                  <a:srgbClr val="FF0000"/>
                </a:solidFill>
              </a:rPr>
              <a:t>Ge+Se</a:t>
            </a:r>
            <a:endParaRPr lang="en-US" sz="1600" dirty="0">
              <a:solidFill>
                <a:srgbClr val="FF0000"/>
              </a:solidFill>
            </a:endParaRPr>
          </a:p>
        </p:txBody>
      </p:sp>
      <p:sp>
        <p:nvSpPr>
          <p:cNvPr id="18" name="TextBox 17">
            <a:extLst>
              <a:ext uri="{FF2B5EF4-FFF2-40B4-BE49-F238E27FC236}">
                <a16:creationId xmlns:a16="http://schemas.microsoft.com/office/drawing/2014/main" id="{21F4B5A4-69D7-429E-85E5-EDFD39F7AD08}"/>
              </a:ext>
            </a:extLst>
          </p:cNvPr>
          <p:cNvSpPr txBox="1"/>
          <p:nvPr/>
        </p:nvSpPr>
        <p:spPr>
          <a:xfrm>
            <a:off x="9350006" y="371406"/>
            <a:ext cx="751641" cy="338554"/>
          </a:xfrm>
          <a:prstGeom prst="rect">
            <a:avLst/>
          </a:prstGeom>
          <a:noFill/>
        </p:spPr>
        <p:txBody>
          <a:bodyPr wrap="square" rtlCol="0">
            <a:spAutoFit/>
          </a:bodyPr>
          <a:lstStyle/>
          <a:p>
            <a:r>
              <a:rPr lang="en-US" sz="1600" dirty="0">
                <a:solidFill>
                  <a:srgbClr val="FF0000"/>
                </a:solidFill>
              </a:rPr>
              <a:t>As</a:t>
            </a:r>
          </a:p>
        </p:txBody>
      </p:sp>
      <p:sp>
        <p:nvSpPr>
          <p:cNvPr id="19" name="TextBox 18">
            <a:extLst>
              <a:ext uri="{FF2B5EF4-FFF2-40B4-BE49-F238E27FC236}">
                <a16:creationId xmlns:a16="http://schemas.microsoft.com/office/drawing/2014/main" id="{DD59904B-3F1F-416D-AED3-30E23A71CF02}"/>
              </a:ext>
            </a:extLst>
          </p:cNvPr>
          <p:cNvSpPr txBox="1"/>
          <p:nvPr/>
        </p:nvSpPr>
        <p:spPr>
          <a:xfrm>
            <a:off x="8598365" y="3059030"/>
            <a:ext cx="751641" cy="338554"/>
          </a:xfrm>
          <a:prstGeom prst="rect">
            <a:avLst/>
          </a:prstGeom>
          <a:noFill/>
        </p:spPr>
        <p:txBody>
          <a:bodyPr wrap="square" rtlCol="0">
            <a:spAutoFit/>
          </a:bodyPr>
          <a:lstStyle/>
          <a:p>
            <a:r>
              <a:rPr lang="en-US" sz="1600" dirty="0">
                <a:solidFill>
                  <a:srgbClr val="FF0000"/>
                </a:solidFill>
              </a:rPr>
              <a:t>In</a:t>
            </a:r>
          </a:p>
        </p:txBody>
      </p:sp>
      <p:cxnSp>
        <p:nvCxnSpPr>
          <p:cNvPr id="21" name="Straight Arrow Connector 20">
            <a:extLst>
              <a:ext uri="{FF2B5EF4-FFF2-40B4-BE49-F238E27FC236}">
                <a16:creationId xmlns:a16="http://schemas.microsoft.com/office/drawing/2014/main" id="{3D25CEF7-4E9F-4F50-875C-63D87C1FF162}"/>
              </a:ext>
            </a:extLst>
          </p:cNvPr>
          <p:cNvCxnSpPr>
            <a:cxnSpLocks/>
          </p:cNvCxnSpPr>
          <p:nvPr/>
        </p:nvCxnSpPr>
        <p:spPr>
          <a:xfrm flipH="1">
            <a:off x="9248018" y="1165920"/>
            <a:ext cx="853629" cy="1246192"/>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C7ED5DE-090F-4CE3-B050-3FA0AE82FE18}"/>
              </a:ext>
            </a:extLst>
          </p:cNvPr>
          <p:cNvSpPr txBox="1"/>
          <p:nvPr/>
        </p:nvSpPr>
        <p:spPr>
          <a:xfrm>
            <a:off x="10166743" y="781668"/>
            <a:ext cx="1124465" cy="584775"/>
          </a:xfrm>
          <a:prstGeom prst="rect">
            <a:avLst/>
          </a:prstGeom>
          <a:noFill/>
        </p:spPr>
        <p:txBody>
          <a:bodyPr wrap="square" rtlCol="0">
            <a:spAutoFit/>
          </a:bodyPr>
          <a:lstStyle/>
          <a:p>
            <a:r>
              <a:rPr lang="en-US" sz="1600" dirty="0">
                <a:solidFill>
                  <a:schemeClr val="accent1">
                    <a:lumMod val="75000"/>
                  </a:schemeClr>
                </a:solidFill>
              </a:rPr>
              <a:t>VT window trend</a:t>
            </a:r>
          </a:p>
        </p:txBody>
      </p:sp>
    </p:spTree>
    <p:extLst>
      <p:ext uri="{BB962C8B-B14F-4D97-AF65-F5344CB8AC3E}">
        <p14:creationId xmlns:p14="http://schemas.microsoft.com/office/powerpoint/2010/main" val="11196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C46077-F06D-4C90-BC04-C5C346C41E94}"/>
              </a:ext>
            </a:extLst>
          </p:cNvPr>
          <p:cNvPicPr>
            <a:picLocks noChangeAspect="1"/>
          </p:cNvPicPr>
          <p:nvPr/>
        </p:nvPicPr>
        <p:blipFill>
          <a:blip r:embed="rId2"/>
          <a:stretch>
            <a:fillRect/>
          </a:stretch>
        </p:blipFill>
        <p:spPr>
          <a:xfrm>
            <a:off x="466778" y="1770917"/>
            <a:ext cx="11324052" cy="4542107"/>
          </a:xfrm>
          <a:prstGeom prst="rect">
            <a:avLst/>
          </a:prstGeom>
        </p:spPr>
      </p:pic>
      <p:sp>
        <p:nvSpPr>
          <p:cNvPr id="4" name="Title 3"/>
          <p:cNvSpPr>
            <a:spLocks noGrp="1"/>
          </p:cNvSpPr>
          <p:nvPr>
            <p:ph type="ctrTitle"/>
          </p:nvPr>
        </p:nvSpPr>
        <p:spPr>
          <a:xfrm>
            <a:off x="2059967" y="367707"/>
            <a:ext cx="7772400" cy="626981"/>
          </a:xfrm>
        </p:spPr>
        <p:txBody>
          <a:bodyPr/>
          <a:lstStyle/>
          <a:p>
            <a:r>
              <a:rPr lang="en-US" dirty="0"/>
              <a:t>SSM In-SAG material trimming scenario</a:t>
            </a:r>
          </a:p>
        </p:txBody>
      </p:sp>
      <p:sp>
        <p:nvSpPr>
          <p:cNvPr id="5" name="Subtitle 4"/>
          <p:cNvSpPr>
            <a:spLocks noGrp="1"/>
          </p:cNvSpPr>
          <p:nvPr>
            <p:ph type="subTitle" idx="1"/>
          </p:nvPr>
        </p:nvSpPr>
        <p:spPr>
          <a:xfrm>
            <a:off x="669827" y="1131848"/>
            <a:ext cx="10917954" cy="873936"/>
          </a:xfrm>
        </p:spPr>
        <p:txBody>
          <a:bodyPr>
            <a:noAutofit/>
          </a:bodyPr>
          <a:lstStyle/>
          <a:p>
            <a:pPr lvl="1" algn="l">
              <a:spcAft>
                <a:spcPts val="0"/>
              </a:spcAft>
            </a:pPr>
            <a:r>
              <a:rPr lang="en-US" sz="1800" dirty="0">
                <a:solidFill>
                  <a:srgbClr val="FF0000"/>
                </a:solidFill>
              </a:rPr>
              <a:t>A 3-4 steps path for SD3 assessment is possible, based on today understanding</a:t>
            </a:r>
          </a:p>
          <a:p>
            <a:pPr lvl="1" algn="l">
              <a:spcAft>
                <a:spcPts val="0"/>
              </a:spcAft>
            </a:pPr>
            <a:r>
              <a:rPr lang="en-US" sz="1800" dirty="0">
                <a:solidFill>
                  <a:srgbClr val="FF0000"/>
                </a:solidFill>
              </a:rPr>
              <a:t>With a consequent need of targets purchase</a:t>
            </a:r>
          </a:p>
        </p:txBody>
      </p:sp>
      <p:cxnSp>
        <p:nvCxnSpPr>
          <p:cNvPr id="13" name="Straight Connector 12">
            <a:extLst>
              <a:ext uri="{FF2B5EF4-FFF2-40B4-BE49-F238E27FC236}">
                <a16:creationId xmlns:a16="http://schemas.microsoft.com/office/drawing/2014/main" id="{8BD2B80F-0A10-4150-BCFE-5F00379D7203}"/>
              </a:ext>
            </a:extLst>
          </p:cNvPr>
          <p:cNvCxnSpPr/>
          <p:nvPr/>
        </p:nvCxnSpPr>
        <p:spPr>
          <a:xfrm>
            <a:off x="5354854" y="1770917"/>
            <a:ext cx="0" cy="45547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Graphic 7" descr="List">
            <a:hlinkClick r:id="rId3" action="ppaction://hlinksldjump"/>
            <a:extLst>
              <a:ext uri="{FF2B5EF4-FFF2-40B4-BE49-F238E27FC236}">
                <a16:creationId xmlns:a16="http://schemas.microsoft.com/office/drawing/2014/main" id="{95044F13-E40A-4CEC-8430-EDE0CE99D7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9416" y="994688"/>
            <a:ext cx="1496434" cy="727241"/>
          </a:xfrm>
          <a:prstGeom prst="rect">
            <a:avLst/>
          </a:prstGeom>
        </p:spPr>
      </p:pic>
    </p:spTree>
    <p:extLst>
      <p:ext uri="{BB962C8B-B14F-4D97-AF65-F5344CB8AC3E}">
        <p14:creationId xmlns:p14="http://schemas.microsoft.com/office/powerpoint/2010/main" val="100390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767" y="374870"/>
            <a:ext cx="1683073" cy="3651220"/>
          </a:xfrm>
        </p:spPr>
        <p:txBody>
          <a:bodyPr>
            <a:normAutofit/>
          </a:bodyPr>
          <a:lstStyle/>
          <a:p>
            <a:pPr algn="ctr"/>
            <a:r>
              <a:rPr lang="en-US" dirty="0"/>
              <a:t>Next Quarter Tactical Plan for PM &amp; SD</a:t>
            </a: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January 31,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8" name="Text Placeholder 7"/>
          <p:cNvSpPr>
            <a:spLocks noGrp="1"/>
          </p:cNvSpPr>
          <p:nvPr>
            <p:ph type="body" sz="quarter" idx="14"/>
          </p:nvPr>
        </p:nvSpPr>
        <p:spPr/>
        <p:txBody>
          <a:bodyPr/>
          <a:lstStyle/>
          <a:p>
            <a:endParaRPr lang="en-US"/>
          </a:p>
        </p:txBody>
      </p:sp>
      <p:pic>
        <p:nvPicPr>
          <p:cNvPr id="12" name="Picture 11">
            <a:extLst>
              <a:ext uri="{FF2B5EF4-FFF2-40B4-BE49-F238E27FC236}">
                <a16:creationId xmlns:a16="http://schemas.microsoft.com/office/drawing/2014/main" id="{F2F0778E-9DB6-4319-8217-7B49FF6B31D5}"/>
              </a:ext>
            </a:extLst>
          </p:cNvPr>
          <p:cNvPicPr>
            <a:picLocks noChangeAspect="1"/>
          </p:cNvPicPr>
          <p:nvPr/>
        </p:nvPicPr>
        <p:blipFill>
          <a:blip r:embed="rId2"/>
          <a:stretch>
            <a:fillRect/>
          </a:stretch>
        </p:blipFill>
        <p:spPr>
          <a:xfrm>
            <a:off x="2337148" y="184360"/>
            <a:ext cx="9765789" cy="6407391"/>
          </a:xfrm>
          <a:prstGeom prst="rect">
            <a:avLst/>
          </a:prstGeom>
        </p:spPr>
      </p:pic>
    </p:spTree>
    <p:extLst>
      <p:ext uri="{BB962C8B-B14F-4D97-AF65-F5344CB8AC3E}">
        <p14:creationId xmlns:p14="http://schemas.microsoft.com/office/powerpoint/2010/main" val="409771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306630"/>
            <a:ext cx="10375902" cy="629036"/>
          </a:xfrm>
        </p:spPr>
        <p:txBody>
          <a:bodyPr>
            <a:normAutofit fontScale="90000"/>
          </a:bodyPr>
          <a:lstStyle/>
          <a:p>
            <a:pPr algn="ctr"/>
            <a:r>
              <a:rPr lang="en-US" dirty="0"/>
              <a:t>3DXP 30S: </a:t>
            </a:r>
            <a:r>
              <a:rPr lang="en-US" sz="3100" dirty="0"/>
              <a:t>PM development for scalability and endurance</a:t>
            </a:r>
            <a:endParaRPr lang="en-US" dirty="0"/>
          </a:p>
        </p:txBody>
      </p:sp>
      <p:sp>
        <p:nvSpPr>
          <p:cNvPr id="3" name="Content Placeholder 2"/>
          <p:cNvSpPr>
            <a:spLocks noGrp="1"/>
          </p:cNvSpPr>
          <p:nvPr>
            <p:ph idx="1"/>
          </p:nvPr>
        </p:nvSpPr>
        <p:spPr>
          <a:xfrm>
            <a:off x="933933" y="1190309"/>
            <a:ext cx="10465533" cy="4974189"/>
          </a:xfrm>
        </p:spPr>
        <p:txBody>
          <a:bodyPr>
            <a:normAutofit/>
          </a:bodyPr>
          <a:lstStyle/>
          <a:p>
            <a:pPr>
              <a:spcBef>
                <a:spcPts val="1000"/>
              </a:spcBef>
              <a:spcAft>
                <a:spcPts val="400"/>
              </a:spcAft>
            </a:pPr>
            <a:r>
              <a:rPr lang="en-US" sz="2000" dirty="0" err="1">
                <a:solidFill>
                  <a:srgbClr val="FF0000"/>
                </a:solidFill>
              </a:rPr>
              <a:t>Hf</a:t>
            </a:r>
            <a:r>
              <a:rPr lang="en-US" sz="2000" dirty="0">
                <a:solidFill>
                  <a:srgbClr val="FF0000"/>
                </a:solidFill>
              </a:rPr>
              <a:t> / Y Transition metal doping of GST				</a:t>
            </a:r>
            <a:r>
              <a:rPr lang="en-US" sz="2000" dirty="0">
                <a:solidFill>
                  <a:srgbClr val="FF0000"/>
                </a:solidFill>
                <a:hlinkClick r:id="rId2" action="ppaction://hlinksldjump"/>
              </a:rPr>
              <a:t>running  -- </a:t>
            </a:r>
            <a:r>
              <a:rPr lang="en-US" sz="2000" dirty="0" err="1">
                <a:solidFill>
                  <a:srgbClr val="FF0000"/>
                </a:solidFill>
                <a:hlinkClick r:id="rId2" action="ppaction://hlinksldjump"/>
              </a:rPr>
              <a:t>targetting</a:t>
            </a:r>
            <a:r>
              <a:rPr lang="en-US" sz="2000" dirty="0">
                <a:solidFill>
                  <a:srgbClr val="FF0000"/>
                </a:solidFill>
                <a:hlinkClick r:id="rId2" action="ppaction://hlinksldjump"/>
              </a:rPr>
              <a:t> 30S</a:t>
            </a:r>
            <a:endParaRPr lang="en-US" sz="2000" dirty="0">
              <a:solidFill>
                <a:srgbClr val="FF0000"/>
              </a:solidFill>
            </a:endParaRPr>
          </a:p>
          <a:p>
            <a:pPr lvl="1">
              <a:spcAft>
                <a:spcPts val="400"/>
              </a:spcAft>
            </a:pPr>
            <a:r>
              <a:rPr lang="en-US" sz="1800" dirty="0"/>
              <a:t>Aim: search a breakthrough for thickness scaling (same VT, more speed, less degradation)</a:t>
            </a:r>
          </a:p>
          <a:p>
            <a:pPr lvl="1">
              <a:spcAft>
                <a:spcPts val="400"/>
              </a:spcAft>
            </a:pPr>
            <a:r>
              <a:rPr lang="en-US" sz="1800" dirty="0" err="1"/>
              <a:t>Hf</a:t>
            </a:r>
            <a:r>
              <a:rPr lang="en-US" sz="1800" dirty="0"/>
              <a:t>  campaign: completed L0/L1; </a:t>
            </a:r>
            <a:r>
              <a:rPr lang="en-US" sz="1800" dirty="0" err="1"/>
              <a:t>Eg</a:t>
            </a:r>
            <a:r>
              <a:rPr lang="en-US" sz="1800" dirty="0"/>
              <a:t>/VT data so far not supporting L3</a:t>
            </a:r>
          </a:p>
          <a:p>
            <a:pPr lvl="1">
              <a:spcAft>
                <a:spcPts val="400"/>
              </a:spcAft>
            </a:pPr>
            <a:r>
              <a:rPr lang="en-US" sz="1800" dirty="0"/>
              <a:t>Status: Y running at L0/L1 level, L1D starting. Goal: intercept S36X array integration</a:t>
            </a:r>
          </a:p>
          <a:p>
            <a:pPr>
              <a:spcBef>
                <a:spcPts val="600"/>
              </a:spcBef>
              <a:spcAft>
                <a:spcPts val="400"/>
              </a:spcAft>
            </a:pPr>
            <a:r>
              <a:rPr lang="en-US" sz="2000" dirty="0">
                <a:solidFill>
                  <a:srgbClr val="FF0000"/>
                </a:solidFill>
              </a:rPr>
              <a:t>PM2.A3 In-GST corners in the Sb-poor region 			</a:t>
            </a:r>
            <a:r>
              <a:rPr lang="en-US" sz="2000" dirty="0">
                <a:solidFill>
                  <a:srgbClr val="FF0000"/>
                </a:solidFill>
                <a:hlinkClick r:id="rId3" action="ppaction://hlinksldjump"/>
              </a:rPr>
              <a:t>running – more learning</a:t>
            </a:r>
            <a:endParaRPr lang="en-US" sz="2000" dirty="0">
              <a:solidFill>
                <a:srgbClr val="FF0000"/>
              </a:solidFill>
            </a:endParaRPr>
          </a:p>
          <a:p>
            <a:pPr lvl="1">
              <a:spcAft>
                <a:spcPts val="400"/>
              </a:spcAft>
            </a:pPr>
            <a:r>
              <a:rPr lang="en-US" sz="1800" dirty="0"/>
              <a:t>Aim1: complete L0 characterization and learning on ‘segregated’ compositions</a:t>
            </a:r>
          </a:p>
          <a:p>
            <a:pPr lvl="1">
              <a:spcAft>
                <a:spcPts val="400"/>
              </a:spcAft>
            </a:pPr>
            <a:r>
              <a:rPr lang="en-US" sz="1800" dirty="0"/>
              <a:t>Aim2: optimize the GST matrix limiting the Sb enrichment post-segregation (endurance)</a:t>
            </a:r>
          </a:p>
          <a:p>
            <a:pPr lvl="1">
              <a:spcAft>
                <a:spcPts val="400"/>
              </a:spcAft>
            </a:pPr>
            <a:r>
              <a:rPr lang="en-US" sz="1800" dirty="0"/>
              <a:t>L1D/L3 execution starting on S15</a:t>
            </a:r>
          </a:p>
          <a:p>
            <a:pPr>
              <a:spcBef>
                <a:spcPts val="600"/>
              </a:spcBef>
              <a:spcAft>
                <a:spcPts val="400"/>
              </a:spcAft>
            </a:pPr>
            <a:r>
              <a:rPr lang="en-US" sz="2000" dirty="0">
                <a:solidFill>
                  <a:srgbClr val="FF0000"/>
                </a:solidFill>
              </a:rPr>
              <a:t>Next: III group element PM doping, alternative to Indium		H2 2018</a:t>
            </a:r>
          </a:p>
          <a:p>
            <a:pPr lvl="1">
              <a:spcAft>
                <a:spcPts val="200"/>
              </a:spcAft>
            </a:pPr>
            <a:r>
              <a:rPr lang="en-US" sz="1800" dirty="0"/>
              <a:t>Planned options: Ga-based PM (Ga-GST, </a:t>
            </a:r>
            <a:r>
              <a:rPr lang="en-US" sz="1800" dirty="0" err="1"/>
              <a:t>GaSbGe</a:t>
            </a:r>
            <a:r>
              <a:rPr lang="en-US" sz="1800" dirty="0"/>
              <a:t>,); </a:t>
            </a:r>
            <a:r>
              <a:rPr lang="en-US" sz="1800" dirty="0" err="1"/>
              <a:t>AlN</a:t>
            </a:r>
            <a:r>
              <a:rPr lang="en-US" sz="1800" dirty="0"/>
              <a:t> or BN or </a:t>
            </a:r>
            <a:r>
              <a:rPr lang="en-US" sz="1800" dirty="0" err="1"/>
              <a:t>GaN</a:t>
            </a:r>
            <a:r>
              <a:rPr lang="en-US" sz="1800" dirty="0"/>
              <a:t> molecular doping</a:t>
            </a:r>
          </a:p>
          <a:p>
            <a:pPr lvl="1">
              <a:spcAft>
                <a:spcPts val="200"/>
              </a:spcAft>
            </a:pPr>
            <a:r>
              <a:rPr lang="en-US" sz="1800" dirty="0"/>
              <a:t>Back-up to Y</a:t>
            </a: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January 31,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8" name="Text Placeholder 7"/>
          <p:cNvSpPr>
            <a:spLocks noGrp="1"/>
          </p:cNvSpPr>
          <p:nvPr>
            <p:ph type="body" sz="quarter" idx="14"/>
          </p:nvPr>
        </p:nvSpPr>
        <p:spPr/>
        <p:txBody>
          <a:bodyPr/>
          <a:lstStyle/>
          <a:p>
            <a:endParaRPr lang="en-US"/>
          </a:p>
        </p:txBody>
      </p:sp>
      <p:pic>
        <p:nvPicPr>
          <p:cNvPr id="4" name="Picture 3">
            <a:extLst>
              <a:ext uri="{FF2B5EF4-FFF2-40B4-BE49-F238E27FC236}">
                <a16:creationId xmlns:a16="http://schemas.microsoft.com/office/drawing/2014/main" id="{4A75C0A8-6980-4738-963C-DF46A6CCB6DA}"/>
              </a:ext>
            </a:extLst>
          </p:cNvPr>
          <p:cNvPicPr>
            <a:picLocks noChangeAspect="1"/>
          </p:cNvPicPr>
          <p:nvPr/>
        </p:nvPicPr>
        <p:blipFill rotWithShape="1">
          <a:blip r:embed="rId4"/>
          <a:srcRect b="47467"/>
          <a:stretch/>
        </p:blipFill>
        <p:spPr>
          <a:xfrm>
            <a:off x="3935730" y="4762289"/>
            <a:ext cx="8055372" cy="1614528"/>
          </a:xfrm>
          <a:prstGeom prst="rect">
            <a:avLst/>
          </a:prstGeom>
        </p:spPr>
      </p:pic>
    </p:spTree>
    <p:extLst>
      <p:ext uri="{BB962C8B-B14F-4D97-AF65-F5344CB8AC3E}">
        <p14:creationId xmlns:p14="http://schemas.microsoft.com/office/powerpoint/2010/main" val="325522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306630"/>
            <a:ext cx="10375902" cy="629036"/>
          </a:xfrm>
        </p:spPr>
        <p:txBody>
          <a:bodyPr>
            <a:normAutofit/>
          </a:bodyPr>
          <a:lstStyle/>
          <a:p>
            <a:pPr algn="ctr"/>
            <a:r>
              <a:rPr lang="en-US" dirty="0"/>
              <a:t>SSM &amp; 3DXP 30S - </a:t>
            </a:r>
            <a:r>
              <a:rPr lang="en-US" sz="3100" dirty="0"/>
              <a:t>SD development</a:t>
            </a:r>
            <a:endParaRPr lang="en-US" dirty="0"/>
          </a:p>
        </p:txBody>
      </p:sp>
      <p:sp>
        <p:nvSpPr>
          <p:cNvPr id="3" name="Content Placeholder 2"/>
          <p:cNvSpPr>
            <a:spLocks noGrp="1"/>
          </p:cNvSpPr>
          <p:nvPr>
            <p:ph idx="1"/>
          </p:nvPr>
        </p:nvSpPr>
        <p:spPr>
          <a:xfrm>
            <a:off x="741049" y="1062987"/>
            <a:ext cx="10955081" cy="5172842"/>
          </a:xfrm>
        </p:spPr>
        <p:txBody>
          <a:bodyPr>
            <a:normAutofit/>
          </a:bodyPr>
          <a:lstStyle/>
          <a:p>
            <a:pPr>
              <a:spcBef>
                <a:spcPts val="1000"/>
              </a:spcBef>
              <a:spcAft>
                <a:spcPts val="400"/>
              </a:spcAft>
            </a:pPr>
            <a:r>
              <a:rPr lang="en-US" sz="2000" dirty="0">
                <a:solidFill>
                  <a:srgbClr val="FF0000"/>
                </a:solidFill>
              </a:rPr>
              <a:t>K* campaign – In(Si)SAG SD, In/Si/Ge trimming			</a:t>
            </a:r>
            <a:r>
              <a:rPr lang="en-US" sz="2000" dirty="0">
                <a:solidFill>
                  <a:srgbClr val="FF0000"/>
                </a:solidFill>
                <a:hlinkClick r:id="rId2" action="ppaction://hlinksldjump"/>
              </a:rPr>
              <a:t>running – targeting SSM &amp; 30S</a:t>
            </a:r>
            <a:endParaRPr lang="en-US" sz="2000" dirty="0">
              <a:solidFill>
                <a:srgbClr val="FF0000"/>
              </a:solidFill>
            </a:endParaRPr>
          </a:p>
          <a:p>
            <a:pPr lvl="1">
              <a:spcAft>
                <a:spcPts val="400"/>
              </a:spcAft>
            </a:pPr>
            <a:r>
              <a:rPr lang="en-US" sz="1800" dirty="0"/>
              <a:t>Aim 1: increase SSM VT window with controlled sigma &amp; drift</a:t>
            </a:r>
          </a:p>
          <a:p>
            <a:pPr lvl="1">
              <a:spcAft>
                <a:spcPts val="400"/>
              </a:spcAft>
            </a:pPr>
            <a:r>
              <a:rPr lang="en-US" sz="1800" dirty="0"/>
              <a:t>Aim 2: improve VT sigma and drift for 30S SD</a:t>
            </a:r>
          </a:p>
          <a:p>
            <a:pPr lvl="1">
              <a:spcAft>
                <a:spcPts val="400"/>
              </a:spcAft>
            </a:pPr>
            <a:r>
              <a:rPr lang="en-US" sz="1800" dirty="0"/>
              <a:t>Goal: assessed SD3 material &amp; integration to intercept S26S release</a:t>
            </a:r>
          </a:p>
          <a:p>
            <a:pPr>
              <a:spcBef>
                <a:spcPts val="600"/>
              </a:spcBef>
              <a:spcAft>
                <a:spcPts val="400"/>
              </a:spcAft>
            </a:pPr>
            <a:r>
              <a:rPr lang="en-US" sz="2000" dirty="0">
                <a:solidFill>
                  <a:srgbClr val="FF0000"/>
                </a:solidFill>
              </a:rPr>
              <a:t>G* campaign – </a:t>
            </a:r>
            <a:r>
              <a:rPr lang="en-US" sz="2000" dirty="0" err="1">
                <a:solidFill>
                  <a:srgbClr val="FF0000"/>
                </a:solidFill>
              </a:rPr>
              <a:t>InSAG</a:t>
            </a:r>
            <a:r>
              <a:rPr lang="en-US" sz="2000" dirty="0">
                <a:solidFill>
                  <a:srgbClr val="FF0000"/>
                </a:solidFill>
              </a:rPr>
              <a:t> SD, As/Se trimming				</a:t>
            </a:r>
            <a:r>
              <a:rPr lang="en-US" sz="2000" dirty="0">
                <a:solidFill>
                  <a:srgbClr val="FF0000"/>
                </a:solidFill>
                <a:hlinkClick r:id="rId3" action="ppaction://hlinksldjump"/>
              </a:rPr>
              <a:t>planned – targeting SSM</a:t>
            </a:r>
            <a:endParaRPr lang="en-US" sz="2000" dirty="0">
              <a:solidFill>
                <a:srgbClr val="FF0000"/>
              </a:solidFill>
            </a:endParaRPr>
          </a:p>
          <a:p>
            <a:pPr lvl="1">
              <a:spcAft>
                <a:spcPts val="400"/>
              </a:spcAft>
            </a:pPr>
            <a:r>
              <a:rPr lang="en-US" sz="1800" dirty="0"/>
              <a:t>Aim1: increase SSM VT window; eventual upside to be combined with K*</a:t>
            </a:r>
          </a:p>
          <a:p>
            <a:pPr lvl="1">
              <a:spcAft>
                <a:spcPts val="400"/>
              </a:spcAft>
            </a:pPr>
            <a:r>
              <a:rPr lang="en-US" sz="1800" dirty="0"/>
              <a:t>Aim2: validate segregation model for VT window thru bilayer deposition</a:t>
            </a:r>
          </a:p>
          <a:p>
            <a:pPr>
              <a:spcBef>
                <a:spcPts val="600"/>
              </a:spcBef>
              <a:spcAft>
                <a:spcPts val="400"/>
              </a:spcAft>
            </a:pPr>
            <a:r>
              <a:rPr lang="en-US" sz="2000" dirty="0">
                <a:solidFill>
                  <a:srgbClr val="FF0000"/>
                </a:solidFill>
              </a:rPr>
              <a:t>N* Campaign – </a:t>
            </a:r>
            <a:r>
              <a:rPr lang="en-US" sz="2000" dirty="0" err="1">
                <a:solidFill>
                  <a:srgbClr val="FF0000"/>
                </a:solidFill>
              </a:rPr>
              <a:t>SiN</a:t>
            </a:r>
            <a:r>
              <a:rPr lang="en-US" sz="2000" dirty="0">
                <a:solidFill>
                  <a:srgbClr val="FF0000"/>
                </a:solidFill>
              </a:rPr>
              <a:t>-SAG						running</a:t>
            </a:r>
          </a:p>
          <a:p>
            <a:pPr lvl="1">
              <a:spcAft>
                <a:spcPts val="400"/>
              </a:spcAft>
            </a:pPr>
            <a:r>
              <a:rPr lang="en-US" sz="1800" dirty="0"/>
              <a:t>Aim: first exploration of molecular doping; L2 lot out in Feb.18</a:t>
            </a:r>
          </a:p>
          <a:p>
            <a:pPr>
              <a:spcBef>
                <a:spcPts val="600"/>
              </a:spcBef>
              <a:spcAft>
                <a:spcPts val="400"/>
              </a:spcAft>
            </a:pPr>
            <a:r>
              <a:rPr lang="en-US" sz="2000" dirty="0">
                <a:solidFill>
                  <a:srgbClr val="FF0000"/>
                </a:solidFill>
              </a:rPr>
              <a:t>Next: III group element SD doping, alternative to Indium		H2 2018</a:t>
            </a:r>
          </a:p>
          <a:p>
            <a:pPr lvl="1">
              <a:spcAft>
                <a:spcPts val="200"/>
              </a:spcAft>
            </a:pPr>
            <a:r>
              <a:rPr lang="en-US" sz="1800" dirty="0"/>
              <a:t>Planned options: Ga-based SD (Ga-SAG or </a:t>
            </a:r>
            <a:r>
              <a:rPr lang="en-US" sz="1800" dirty="0" err="1"/>
              <a:t>GaN</a:t>
            </a:r>
            <a:r>
              <a:rPr lang="en-US" sz="1800" dirty="0"/>
              <a:t>-SAG molecular doping)</a:t>
            </a: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January 31,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8" name="Text Placeholder 7"/>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D16689EB-5C29-4BE1-85A8-A9D5D15E5F26}"/>
              </a:ext>
            </a:extLst>
          </p:cNvPr>
          <p:cNvPicPr>
            <a:picLocks noChangeAspect="1"/>
          </p:cNvPicPr>
          <p:nvPr/>
        </p:nvPicPr>
        <p:blipFill>
          <a:blip r:embed="rId4"/>
          <a:stretch>
            <a:fillRect/>
          </a:stretch>
        </p:blipFill>
        <p:spPr>
          <a:xfrm>
            <a:off x="4778576" y="4973614"/>
            <a:ext cx="7254602" cy="1788258"/>
          </a:xfrm>
          <a:prstGeom prst="rect">
            <a:avLst/>
          </a:prstGeom>
        </p:spPr>
      </p:pic>
    </p:spTree>
    <p:extLst>
      <p:ext uri="{BB962C8B-B14F-4D97-AF65-F5344CB8AC3E}">
        <p14:creationId xmlns:p14="http://schemas.microsoft.com/office/powerpoint/2010/main" val="3445887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306630"/>
            <a:ext cx="10375902" cy="629036"/>
          </a:xfrm>
        </p:spPr>
        <p:txBody>
          <a:bodyPr>
            <a:normAutofit/>
          </a:bodyPr>
          <a:lstStyle/>
          <a:p>
            <a:pPr algn="ctr"/>
            <a:r>
              <a:rPr lang="en-US" dirty="0"/>
              <a:t>2018 Tentative Plan for PM &amp; SD</a:t>
            </a:r>
          </a:p>
        </p:txBody>
      </p:sp>
      <p:sp>
        <p:nvSpPr>
          <p:cNvPr id="3" name="Content Placeholder 2"/>
          <p:cNvSpPr>
            <a:spLocks noGrp="1"/>
          </p:cNvSpPr>
          <p:nvPr>
            <p:ph idx="1"/>
          </p:nvPr>
        </p:nvSpPr>
        <p:spPr>
          <a:xfrm>
            <a:off x="910984" y="5622620"/>
            <a:ext cx="9848461" cy="827815"/>
          </a:xfrm>
        </p:spPr>
        <p:txBody>
          <a:bodyPr>
            <a:normAutofit fontScale="85000" lnSpcReduction="10000"/>
          </a:bodyPr>
          <a:lstStyle/>
          <a:p>
            <a:pPr>
              <a:spcBef>
                <a:spcPts val="600"/>
              </a:spcBef>
              <a:spcAft>
                <a:spcPts val="400"/>
              </a:spcAft>
            </a:pPr>
            <a:r>
              <a:rPr lang="en-US" dirty="0">
                <a:solidFill>
                  <a:srgbClr val="FF0000"/>
                </a:solidFill>
              </a:rPr>
              <a:t>Note: two 3C co-sputter chamber available for SD, and two for PM. 4C chamber can be used for both, and its allocation based on priority is relevant for completion date</a:t>
            </a: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January 31,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8" name="Text Placeholder 7"/>
          <p:cNvSpPr>
            <a:spLocks noGrp="1"/>
          </p:cNvSpPr>
          <p:nvPr>
            <p:ph type="body" sz="quarter" idx="14"/>
          </p:nvPr>
        </p:nvSpPr>
        <p:spPr/>
        <p:txBody>
          <a:bodyPr/>
          <a:lstStyle/>
          <a:p>
            <a:endParaRPr lang="en-US"/>
          </a:p>
        </p:txBody>
      </p:sp>
      <p:pic>
        <p:nvPicPr>
          <p:cNvPr id="11" name="Picture 10">
            <a:extLst>
              <a:ext uri="{FF2B5EF4-FFF2-40B4-BE49-F238E27FC236}">
                <a16:creationId xmlns:a16="http://schemas.microsoft.com/office/drawing/2014/main" id="{46BC01DD-59D6-4177-88FE-B4381864F5B2}"/>
              </a:ext>
            </a:extLst>
          </p:cNvPr>
          <p:cNvPicPr>
            <a:picLocks noChangeAspect="1"/>
          </p:cNvPicPr>
          <p:nvPr/>
        </p:nvPicPr>
        <p:blipFill>
          <a:blip r:embed="rId2"/>
          <a:stretch>
            <a:fillRect/>
          </a:stretch>
        </p:blipFill>
        <p:spPr>
          <a:xfrm>
            <a:off x="774446" y="1301095"/>
            <a:ext cx="11098577" cy="4234241"/>
          </a:xfrm>
          <a:prstGeom prst="rect">
            <a:avLst/>
          </a:prstGeom>
        </p:spPr>
      </p:pic>
    </p:spTree>
    <p:extLst>
      <p:ext uri="{BB962C8B-B14F-4D97-AF65-F5344CB8AC3E}">
        <p14:creationId xmlns:p14="http://schemas.microsoft.com/office/powerpoint/2010/main" val="120431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49" y="3595740"/>
            <a:ext cx="10375902" cy="629036"/>
          </a:xfrm>
        </p:spPr>
        <p:txBody>
          <a:bodyPr>
            <a:normAutofit/>
          </a:bodyPr>
          <a:lstStyle/>
          <a:p>
            <a:pPr algn="ctr"/>
            <a:r>
              <a:rPr lang="en-US" dirty="0"/>
              <a:t>Bonus</a:t>
            </a: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January 31,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96270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306630"/>
            <a:ext cx="10375902" cy="629036"/>
          </a:xfrm>
        </p:spPr>
        <p:txBody>
          <a:bodyPr>
            <a:normAutofit/>
          </a:bodyPr>
          <a:lstStyle/>
          <a:p>
            <a:pPr algn="ctr"/>
            <a:r>
              <a:rPr lang="en-US" dirty="0"/>
              <a:t>3DXP 30S: Y-doped </a:t>
            </a:r>
            <a:r>
              <a:rPr lang="en-US" sz="3100" dirty="0"/>
              <a:t>PM development status</a:t>
            </a:r>
            <a:endParaRPr lang="en-US" dirty="0"/>
          </a:p>
        </p:txBody>
      </p:sp>
      <p:sp>
        <p:nvSpPr>
          <p:cNvPr id="3" name="Content Placeholder 2"/>
          <p:cNvSpPr>
            <a:spLocks noGrp="1"/>
          </p:cNvSpPr>
          <p:nvPr>
            <p:ph idx="1"/>
          </p:nvPr>
        </p:nvSpPr>
        <p:spPr>
          <a:xfrm>
            <a:off x="691014" y="1012076"/>
            <a:ext cx="7624736" cy="5492911"/>
          </a:xfrm>
        </p:spPr>
        <p:txBody>
          <a:bodyPr>
            <a:normAutofit fontScale="77500" lnSpcReduction="20000"/>
          </a:bodyPr>
          <a:lstStyle/>
          <a:p>
            <a:pPr>
              <a:spcBef>
                <a:spcPts val="1000"/>
              </a:spcBef>
              <a:spcAft>
                <a:spcPts val="400"/>
              </a:spcAft>
            </a:pPr>
            <a:r>
              <a:rPr lang="en-US" dirty="0">
                <a:solidFill>
                  <a:srgbClr val="FF0000"/>
                </a:solidFill>
              </a:rPr>
              <a:t>Background</a:t>
            </a:r>
          </a:p>
          <a:p>
            <a:pPr lvl="1">
              <a:spcAft>
                <a:spcPts val="400"/>
              </a:spcAft>
            </a:pPr>
            <a:r>
              <a:rPr lang="en-US" dirty="0"/>
              <a:t>Value proposition in Dec.2016 (Paolo, 30S material </a:t>
            </a:r>
            <a:r>
              <a:rPr lang="en-US" dirty="0" err="1"/>
              <a:t>pathf</a:t>
            </a:r>
            <a:r>
              <a:rPr lang="en-US" dirty="0"/>
              <a:t>.) based on ab-initio simulation. Initial goal: 30nm thickness (25% scaling) </a:t>
            </a:r>
          </a:p>
          <a:p>
            <a:pPr lvl="2">
              <a:spcAft>
                <a:spcPts val="400"/>
              </a:spcAft>
            </a:pPr>
            <a:r>
              <a:rPr lang="en-US" sz="1900" dirty="0"/>
              <a:t>Y atoms substituting Sb enlarge the band gap (</a:t>
            </a:r>
            <a:r>
              <a:rPr lang="en-US" sz="1900" dirty="0" err="1"/>
              <a:t>tgt</a:t>
            </a:r>
            <a:r>
              <a:rPr lang="en-US" sz="1900" dirty="0"/>
              <a:t>: </a:t>
            </a:r>
            <a:r>
              <a:rPr lang="en-US" sz="1900" dirty="0" err="1"/>
              <a:t>Eg</a:t>
            </a:r>
            <a:r>
              <a:rPr lang="en-US" sz="1900" dirty="0"/>
              <a:t> from 0.69 to 0.74)</a:t>
            </a:r>
          </a:p>
          <a:p>
            <a:pPr lvl="2">
              <a:spcAft>
                <a:spcPts val="400"/>
              </a:spcAft>
            </a:pPr>
            <a:r>
              <a:rPr lang="en-US" sz="1900" dirty="0"/>
              <a:t>Y doesn’t depress the sub-critical nuclei for crystallization, high SET-speed is expected</a:t>
            </a:r>
          </a:p>
          <a:p>
            <a:pPr lvl="1">
              <a:spcAft>
                <a:spcPts val="400"/>
              </a:spcAft>
            </a:pPr>
            <a:r>
              <a:rPr lang="en-US" dirty="0"/>
              <a:t>Recent read-out in Nov.2017: </a:t>
            </a:r>
          </a:p>
          <a:p>
            <a:pPr lvl="2">
              <a:spcAft>
                <a:spcPts val="400"/>
              </a:spcAft>
            </a:pPr>
            <a:r>
              <a:rPr lang="en-US" sz="1900" dirty="0" err="1"/>
              <a:t>Eg</a:t>
            </a:r>
            <a:r>
              <a:rPr lang="en-US" sz="1900" dirty="0"/>
              <a:t> 0.72eV obtained with a Sb-rich alloy, anyway faster than PM2 at L1 (CLV)</a:t>
            </a:r>
          </a:p>
          <a:p>
            <a:pPr>
              <a:spcAft>
                <a:spcPts val="400"/>
              </a:spcAft>
            </a:pPr>
            <a:r>
              <a:rPr lang="en-US" dirty="0">
                <a:solidFill>
                  <a:srgbClr val="FF0000"/>
                </a:solidFill>
              </a:rPr>
              <a:t>Running campaign to get higher 0.74eV </a:t>
            </a:r>
            <a:r>
              <a:rPr lang="en-US" dirty="0" err="1">
                <a:solidFill>
                  <a:srgbClr val="FF0000"/>
                </a:solidFill>
              </a:rPr>
              <a:t>Eg</a:t>
            </a:r>
            <a:r>
              <a:rPr lang="en-US" dirty="0">
                <a:solidFill>
                  <a:srgbClr val="FF0000"/>
                </a:solidFill>
              </a:rPr>
              <a:t> or more</a:t>
            </a:r>
          </a:p>
          <a:p>
            <a:pPr lvl="1">
              <a:spcBef>
                <a:spcPts val="200"/>
              </a:spcBef>
              <a:spcAft>
                <a:spcPts val="400"/>
              </a:spcAft>
            </a:pPr>
            <a:r>
              <a:rPr lang="en-US" dirty="0"/>
              <a:t>L1 1</a:t>
            </a:r>
            <a:r>
              <a:rPr lang="en-US" baseline="30000" dirty="0"/>
              <a:t>st</a:t>
            </a:r>
            <a:r>
              <a:rPr lang="en-US" dirty="0"/>
              <a:t> half lot at depo with more balanced Ge/Sb content, </a:t>
            </a:r>
            <a:r>
              <a:rPr lang="en-US" dirty="0">
                <a:highlight>
                  <a:srgbClr val="FFFF00"/>
                </a:highlight>
              </a:rPr>
              <a:t>partial read wk.08.18</a:t>
            </a:r>
            <a:r>
              <a:rPr lang="en-US" dirty="0"/>
              <a:t>;   L1 wafers shortage (W CMP issues) will delay L1 campaign completion to </a:t>
            </a:r>
            <a:r>
              <a:rPr lang="en-US" dirty="0">
                <a:highlight>
                  <a:srgbClr val="FFFF00"/>
                </a:highlight>
              </a:rPr>
              <a:t> wk.13.18</a:t>
            </a:r>
          </a:p>
          <a:p>
            <a:pPr lvl="2">
              <a:spcBef>
                <a:spcPts val="200"/>
              </a:spcBef>
              <a:spcAft>
                <a:spcPts val="400"/>
              </a:spcAft>
            </a:pPr>
            <a:r>
              <a:rPr lang="en-US" u="sng" dirty="0"/>
              <a:t>Success criteria are </a:t>
            </a:r>
            <a:r>
              <a:rPr lang="en-US" u="sng" dirty="0" err="1"/>
              <a:t>Eg</a:t>
            </a:r>
            <a:r>
              <a:rPr lang="en-US" u="sng" dirty="0"/>
              <a:t> / VT window and nucleation speed</a:t>
            </a:r>
          </a:p>
          <a:p>
            <a:pPr lvl="1">
              <a:spcBef>
                <a:spcPts val="200"/>
              </a:spcBef>
              <a:spcAft>
                <a:spcPts val="400"/>
              </a:spcAft>
            </a:pPr>
            <a:r>
              <a:rPr lang="en-US" dirty="0"/>
              <a:t>L1D planned on S26 (39nm thickness, Y 4%) </a:t>
            </a:r>
            <a:r>
              <a:rPr lang="en-US" dirty="0">
                <a:sym typeface="Wingdings" panose="05000000000000000000" pitchFamily="2" charset="2"/>
              </a:rPr>
              <a:t></a:t>
            </a:r>
            <a:r>
              <a:rPr lang="en-US" dirty="0"/>
              <a:t> </a:t>
            </a:r>
            <a:r>
              <a:rPr lang="en-US" dirty="0">
                <a:highlight>
                  <a:srgbClr val="FFFF00"/>
                </a:highlight>
              </a:rPr>
              <a:t>go/no go check point wk.10/18</a:t>
            </a:r>
          </a:p>
          <a:p>
            <a:pPr lvl="2">
              <a:spcBef>
                <a:spcPts val="200"/>
              </a:spcBef>
              <a:spcAft>
                <a:spcPts val="400"/>
              </a:spcAft>
            </a:pPr>
            <a:r>
              <a:rPr lang="en-US" dirty="0"/>
              <a:t>Success criteria: to demonstrate </a:t>
            </a:r>
            <a:r>
              <a:rPr lang="en-US" u="sng" dirty="0"/>
              <a:t>etch capability</a:t>
            </a:r>
            <a:r>
              <a:rPr lang="en-US" dirty="0"/>
              <a:t>, in spite of poor Y volatility; </a:t>
            </a:r>
            <a:r>
              <a:rPr lang="en-US" u="sng" dirty="0"/>
              <a:t>avoid ‘</a:t>
            </a:r>
            <a:r>
              <a:rPr lang="en-US" u="sng" dirty="0" err="1"/>
              <a:t>YTe</a:t>
            </a:r>
            <a:r>
              <a:rPr lang="en-US" u="sng" dirty="0"/>
              <a:t> clustering formation</a:t>
            </a:r>
          </a:p>
          <a:p>
            <a:pPr lvl="1">
              <a:spcBef>
                <a:spcPts val="200"/>
              </a:spcBef>
              <a:spcAft>
                <a:spcPts val="400"/>
              </a:spcAft>
            </a:pPr>
            <a:r>
              <a:rPr lang="en-US" dirty="0"/>
              <a:t>L3: confirmation to run it on S26 at check-point </a:t>
            </a:r>
            <a:r>
              <a:rPr lang="en-US" dirty="0">
                <a:sym typeface="Wingdings" panose="05000000000000000000" pitchFamily="2" charset="2"/>
              </a:rPr>
              <a:t> </a:t>
            </a:r>
            <a:r>
              <a:rPr lang="en-US" dirty="0">
                <a:highlight>
                  <a:srgbClr val="FFFF00"/>
                </a:highlight>
                <a:sym typeface="Wingdings" panose="05000000000000000000" pitchFamily="2" charset="2"/>
              </a:rPr>
              <a:t>2 Silicon loops by end Q2</a:t>
            </a:r>
            <a:r>
              <a:rPr lang="en-US" dirty="0">
                <a:highlight>
                  <a:srgbClr val="FFFF00"/>
                </a:highlight>
              </a:rPr>
              <a:t>.18 </a:t>
            </a:r>
          </a:p>
          <a:p>
            <a:pPr lvl="2">
              <a:spcBef>
                <a:spcPts val="200"/>
              </a:spcBef>
              <a:spcAft>
                <a:spcPts val="400"/>
              </a:spcAft>
            </a:pPr>
            <a:r>
              <a:rPr lang="en-US" dirty="0"/>
              <a:t>Success criteria: to assess </a:t>
            </a:r>
            <a:r>
              <a:rPr lang="en-US" u="sng" dirty="0"/>
              <a:t>Y-PM speed/</a:t>
            </a:r>
            <a:r>
              <a:rPr lang="en-US" u="sng" dirty="0" err="1"/>
              <a:t>dVT</a:t>
            </a:r>
            <a:r>
              <a:rPr lang="en-US" u="sng" dirty="0"/>
              <a:t> performance after integration;</a:t>
            </a:r>
            <a:r>
              <a:rPr lang="en-US" dirty="0"/>
              <a:t> low segregation</a:t>
            </a:r>
          </a:p>
          <a:p>
            <a:pPr lvl="1">
              <a:spcAft>
                <a:spcPts val="400"/>
              </a:spcAft>
            </a:pPr>
            <a:endParaRPr lang="en-US" dirty="0"/>
          </a:p>
          <a:p>
            <a:pPr marL="309562" lvl="1" indent="0">
              <a:spcAft>
                <a:spcPts val="400"/>
              </a:spcAft>
              <a:buNone/>
            </a:pPr>
            <a:r>
              <a:rPr lang="en-US" u="sng" dirty="0"/>
              <a:t>Note 1</a:t>
            </a:r>
            <a:r>
              <a:rPr lang="en-US" dirty="0"/>
              <a:t>: execution time impacted by PVD resources engagement on PM endurance TF</a:t>
            </a:r>
          </a:p>
          <a:p>
            <a:pPr marL="309562" lvl="1" indent="0">
              <a:spcAft>
                <a:spcPts val="400"/>
              </a:spcAft>
              <a:buNone/>
            </a:pPr>
            <a:r>
              <a:rPr lang="en-US" u="sng" dirty="0"/>
              <a:t>Note 2</a:t>
            </a:r>
            <a:r>
              <a:rPr lang="en-US" dirty="0"/>
              <a:t>: Y campaign running on 3C chamber (</a:t>
            </a:r>
            <a:r>
              <a:rPr lang="en-US" dirty="0" err="1"/>
              <a:t>GeTe</a:t>
            </a:r>
            <a:r>
              <a:rPr lang="en-US" dirty="0"/>
              <a:t>, 225, </a:t>
            </a:r>
            <a:r>
              <a:rPr lang="en-US" dirty="0" err="1"/>
              <a:t>Ysb</a:t>
            </a:r>
            <a:r>
              <a:rPr lang="en-US" dirty="0"/>
              <a:t>), only ‘lines’ feasible in the composition space, good to assess value but not enough to screen the best alloy</a:t>
            </a: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January 31,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8" name="Text Placeholder 7"/>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34D9726C-2642-4868-A791-0E26366E8C05}"/>
              </a:ext>
            </a:extLst>
          </p:cNvPr>
          <p:cNvPicPr>
            <a:picLocks noChangeAspect="1"/>
          </p:cNvPicPr>
          <p:nvPr/>
        </p:nvPicPr>
        <p:blipFill>
          <a:blip r:embed="rId2"/>
          <a:stretch>
            <a:fillRect/>
          </a:stretch>
        </p:blipFill>
        <p:spPr>
          <a:xfrm>
            <a:off x="8331031" y="899964"/>
            <a:ext cx="3702682" cy="2858568"/>
          </a:xfrm>
          <a:prstGeom prst="rect">
            <a:avLst/>
          </a:prstGeom>
        </p:spPr>
      </p:pic>
      <p:pic>
        <p:nvPicPr>
          <p:cNvPr id="12" name="Picture 11">
            <a:extLst>
              <a:ext uri="{FF2B5EF4-FFF2-40B4-BE49-F238E27FC236}">
                <a16:creationId xmlns:a16="http://schemas.microsoft.com/office/drawing/2014/main" id="{0650369F-0920-4DAD-A8D2-80215418A21E}"/>
              </a:ext>
            </a:extLst>
          </p:cNvPr>
          <p:cNvPicPr>
            <a:picLocks noChangeAspect="1"/>
          </p:cNvPicPr>
          <p:nvPr/>
        </p:nvPicPr>
        <p:blipFill>
          <a:blip r:embed="rId3"/>
          <a:stretch>
            <a:fillRect/>
          </a:stretch>
        </p:blipFill>
        <p:spPr>
          <a:xfrm>
            <a:off x="8474037" y="4041068"/>
            <a:ext cx="3717963" cy="1132989"/>
          </a:xfrm>
          <a:prstGeom prst="rect">
            <a:avLst/>
          </a:prstGeom>
        </p:spPr>
      </p:pic>
      <p:pic>
        <p:nvPicPr>
          <p:cNvPr id="13" name="Picture 12">
            <a:extLst>
              <a:ext uri="{FF2B5EF4-FFF2-40B4-BE49-F238E27FC236}">
                <a16:creationId xmlns:a16="http://schemas.microsoft.com/office/drawing/2014/main" id="{70179E84-35BC-4956-BFC5-A211292B7B7E}"/>
              </a:ext>
            </a:extLst>
          </p:cNvPr>
          <p:cNvPicPr>
            <a:picLocks noChangeAspect="1"/>
          </p:cNvPicPr>
          <p:nvPr/>
        </p:nvPicPr>
        <p:blipFill>
          <a:blip r:embed="rId4"/>
          <a:stretch>
            <a:fillRect/>
          </a:stretch>
        </p:blipFill>
        <p:spPr>
          <a:xfrm>
            <a:off x="9977867" y="5105217"/>
            <a:ext cx="2055846" cy="1275876"/>
          </a:xfrm>
          <a:prstGeom prst="rect">
            <a:avLst/>
          </a:prstGeom>
        </p:spPr>
      </p:pic>
      <p:pic>
        <p:nvPicPr>
          <p:cNvPr id="14" name="Picture 13">
            <a:extLst>
              <a:ext uri="{FF2B5EF4-FFF2-40B4-BE49-F238E27FC236}">
                <a16:creationId xmlns:a16="http://schemas.microsoft.com/office/drawing/2014/main" id="{6E5378E2-A952-438B-914A-CFE0CDFDA7A6}"/>
              </a:ext>
            </a:extLst>
          </p:cNvPr>
          <p:cNvPicPr>
            <a:picLocks noChangeAspect="1"/>
          </p:cNvPicPr>
          <p:nvPr/>
        </p:nvPicPr>
        <p:blipFill>
          <a:blip r:embed="rId5"/>
          <a:stretch>
            <a:fillRect/>
          </a:stretch>
        </p:blipFill>
        <p:spPr>
          <a:xfrm>
            <a:off x="9329057" y="6293577"/>
            <a:ext cx="2350273" cy="367748"/>
          </a:xfrm>
          <a:prstGeom prst="rect">
            <a:avLst/>
          </a:prstGeom>
        </p:spPr>
      </p:pic>
      <p:sp>
        <p:nvSpPr>
          <p:cNvPr id="15" name="TextBox 14">
            <a:extLst>
              <a:ext uri="{FF2B5EF4-FFF2-40B4-BE49-F238E27FC236}">
                <a16:creationId xmlns:a16="http://schemas.microsoft.com/office/drawing/2014/main" id="{59E453EC-1035-4E95-8D6D-CDED20E5771A}"/>
              </a:ext>
            </a:extLst>
          </p:cNvPr>
          <p:cNvSpPr txBox="1"/>
          <p:nvPr/>
        </p:nvSpPr>
        <p:spPr>
          <a:xfrm>
            <a:off x="11234016" y="1224427"/>
            <a:ext cx="890628" cy="369332"/>
          </a:xfrm>
          <a:prstGeom prst="rect">
            <a:avLst/>
          </a:prstGeom>
          <a:noFill/>
        </p:spPr>
        <p:txBody>
          <a:bodyPr wrap="none" rtlCol="0">
            <a:spAutoFit/>
          </a:bodyPr>
          <a:lstStyle/>
          <a:p>
            <a:r>
              <a:rPr lang="en-US" dirty="0">
                <a:solidFill>
                  <a:schemeClr val="tx2"/>
                </a:solidFill>
              </a:rPr>
              <a:t>Cristina</a:t>
            </a:r>
          </a:p>
        </p:txBody>
      </p:sp>
    </p:spTree>
    <p:extLst>
      <p:ext uri="{BB962C8B-B14F-4D97-AF65-F5344CB8AC3E}">
        <p14:creationId xmlns:p14="http://schemas.microsoft.com/office/powerpoint/2010/main" val="409866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306630"/>
            <a:ext cx="10375902" cy="629036"/>
          </a:xfrm>
        </p:spPr>
        <p:txBody>
          <a:bodyPr>
            <a:normAutofit/>
          </a:bodyPr>
          <a:lstStyle/>
          <a:p>
            <a:pPr algn="ctr"/>
            <a:r>
              <a:rPr lang="en-US" dirty="0"/>
              <a:t>3DXP 30S: Y-doped </a:t>
            </a:r>
            <a:r>
              <a:rPr lang="en-US" sz="3100" dirty="0"/>
              <a:t>PM development path</a:t>
            </a:r>
            <a:endParaRPr lang="en-US" dirty="0"/>
          </a:p>
        </p:txBody>
      </p:sp>
      <p:sp>
        <p:nvSpPr>
          <p:cNvPr id="3" name="Content Placeholder 2"/>
          <p:cNvSpPr>
            <a:spLocks noGrp="1"/>
          </p:cNvSpPr>
          <p:nvPr>
            <p:ph idx="1"/>
          </p:nvPr>
        </p:nvSpPr>
        <p:spPr>
          <a:xfrm>
            <a:off x="710683" y="1201803"/>
            <a:ext cx="7624736" cy="4974189"/>
          </a:xfrm>
        </p:spPr>
        <p:txBody>
          <a:bodyPr>
            <a:normAutofit fontScale="85000" lnSpcReduction="20000"/>
          </a:bodyPr>
          <a:lstStyle/>
          <a:p>
            <a:pPr>
              <a:spcBef>
                <a:spcPts val="1000"/>
              </a:spcBef>
              <a:spcAft>
                <a:spcPts val="400"/>
              </a:spcAft>
            </a:pPr>
            <a:r>
              <a:rPr lang="en-US" dirty="0">
                <a:solidFill>
                  <a:srgbClr val="FF0000"/>
                </a:solidFill>
              </a:rPr>
              <a:t>Next steps / methodology</a:t>
            </a:r>
          </a:p>
          <a:p>
            <a:pPr lvl="1">
              <a:spcAft>
                <a:spcPts val="400"/>
              </a:spcAft>
            </a:pPr>
            <a:r>
              <a:rPr lang="en-US" dirty="0"/>
              <a:t>Based on PM2 and Al-doped PM learning, the new PM optimization strategy is to </a:t>
            </a:r>
            <a:r>
              <a:rPr lang="en-US" u="sng" dirty="0"/>
              <a:t>extend L0/L1 characterization </a:t>
            </a:r>
            <a:r>
              <a:rPr lang="en-US" dirty="0"/>
              <a:t>and reduce composition change steps at L3, where integration effort is huge</a:t>
            </a:r>
          </a:p>
          <a:p>
            <a:pPr lvl="2">
              <a:spcAft>
                <a:spcPts val="400"/>
              </a:spcAft>
            </a:pPr>
            <a:r>
              <a:rPr lang="en-US" dirty="0"/>
              <a:t>Extended L0/L1 characterization means: </a:t>
            </a:r>
          </a:p>
          <a:p>
            <a:pPr marL="914400" lvl="3">
              <a:spcAft>
                <a:spcPts val="400"/>
              </a:spcAft>
            </a:pPr>
            <a:r>
              <a:rPr lang="en-US" dirty="0"/>
              <a:t>to map basic parameters (</a:t>
            </a:r>
            <a:r>
              <a:rPr lang="en-US" dirty="0" err="1"/>
              <a:t>Rs</a:t>
            </a:r>
            <a:r>
              <a:rPr lang="en-US" dirty="0"/>
              <a:t>, </a:t>
            </a:r>
            <a:r>
              <a:rPr lang="en-US" dirty="0" err="1"/>
              <a:t>Tx</a:t>
            </a:r>
            <a:r>
              <a:rPr lang="en-US" dirty="0"/>
              <a:t>, </a:t>
            </a:r>
            <a:r>
              <a:rPr lang="en-US" dirty="0" err="1"/>
              <a:t>Tg</a:t>
            </a:r>
            <a:r>
              <a:rPr lang="en-US" dirty="0"/>
              <a:t>,…) values and gradients on composition space,  including ‘segregated like alloys’</a:t>
            </a:r>
          </a:p>
          <a:p>
            <a:pPr marL="914400" lvl="3">
              <a:spcAft>
                <a:spcPts val="400"/>
              </a:spcAft>
            </a:pPr>
            <a:r>
              <a:rPr lang="en-US" dirty="0"/>
              <a:t>Trimming all Y-GST 4 elements independently in the composition space</a:t>
            </a:r>
          </a:p>
          <a:p>
            <a:pPr lvl="1">
              <a:spcBef>
                <a:spcPts val="200"/>
              </a:spcBef>
              <a:spcAft>
                <a:spcPts val="400"/>
              </a:spcAft>
            </a:pPr>
            <a:r>
              <a:rPr lang="en-US" dirty="0"/>
              <a:t>If value confirmed on running campaign on 3C, plan is to </a:t>
            </a:r>
            <a:r>
              <a:rPr lang="en-US" dirty="0">
                <a:highlight>
                  <a:srgbClr val="FFFF00"/>
                </a:highlight>
              </a:rPr>
              <a:t>move the Y-PM development to the 4C chamber</a:t>
            </a:r>
            <a:r>
              <a:rPr lang="en-US" dirty="0"/>
              <a:t> , starting from Apr.18 </a:t>
            </a:r>
          </a:p>
          <a:p>
            <a:pPr lvl="2">
              <a:spcBef>
                <a:spcPts val="200"/>
              </a:spcBef>
              <a:spcAft>
                <a:spcPts val="400"/>
              </a:spcAft>
            </a:pPr>
            <a:r>
              <a:rPr lang="en-US" dirty="0"/>
              <a:t>Extended L0/L1 mapping in May-June.18</a:t>
            </a:r>
          </a:p>
          <a:p>
            <a:pPr lvl="2">
              <a:spcBef>
                <a:spcPts val="200"/>
              </a:spcBef>
              <a:spcAft>
                <a:spcPts val="400"/>
              </a:spcAft>
            </a:pPr>
            <a:r>
              <a:rPr lang="en-US" dirty="0"/>
              <a:t>L3 corner integration on S26/S36X tentatively in July-Sep.18; </a:t>
            </a:r>
          </a:p>
          <a:p>
            <a:pPr>
              <a:spcAft>
                <a:spcPts val="400"/>
              </a:spcAft>
            </a:pPr>
            <a:r>
              <a:rPr lang="en-US" dirty="0">
                <a:solidFill>
                  <a:srgbClr val="FF0000"/>
                </a:solidFill>
              </a:rPr>
              <a:t>Recommendations / Action needed:</a:t>
            </a:r>
          </a:p>
          <a:p>
            <a:pPr lvl="1">
              <a:spcAft>
                <a:spcPts val="400"/>
              </a:spcAft>
            </a:pPr>
            <a:r>
              <a:rPr lang="en-US" dirty="0"/>
              <a:t>4C chamber is used for SD K* campaign, till Apr.18, aimed to SSM VT window. Possible conflict with SSM if SD K* will need to accelerate the SD3 assessment on 4C. – Decision to be taken by end March</a:t>
            </a:r>
          </a:p>
          <a:p>
            <a:pPr lvl="1">
              <a:spcAft>
                <a:spcPts val="400"/>
              </a:spcAft>
            </a:pPr>
            <a:r>
              <a:rPr lang="en-US" dirty="0"/>
              <a:t>Ensure PVD resources are enough to support all 10S/20S/30S/SSM programs in parallel  </a:t>
            </a: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January 31,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8" name="Text Placeholder 7"/>
          <p:cNvSpPr>
            <a:spLocks noGrp="1"/>
          </p:cNvSpPr>
          <p:nvPr>
            <p:ph type="body" sz="quarter" idx="14"/>
          </p:nvPr>
        </p:nvSpPr>
        <p:spPr/>
        <p:txBody>
          <a:bodyPr/>
          <a:lstStyle/>
          <a:p>
            <a:endParaRPr lang="en-US"/>
          </a:p>
        </p:txBody>
      </p:sp>
      <p:pic>
        <p:nvPicPr>
          <p:cNvPr id="11" name="Picture 10">
            <a:extLst>
              <a:ext uri="{FF2B5EF4-FFF2-40B4-BE49-F238E27FC236}">
                <a16:creationId xmlns:a16="http://schemas.microsoft.com/office/drawing/2014/main" id="{88D6C75E-0A57-4928-8046-F10DC915ECAD}"/>
              </a:ext>
            </a:extLst>
          </p:cNvPr>
          <p:cNvPicPr>
            <a:picLocks noChangeAspect="1"/>
          </p:cNvPicPr>
          <p:nvPr/>
        </p:nvPicPr>
        <p:blipFill>
          <a:blip r:embed="rId2"/>
          <a:stretch>
            <a:fillRect/>
          </a:stretch>
        </p:blipFill>
        <p:spPr>
          <a:xfrm>
            <a:off x="8506288" y="1201803"/>
            <a:ext cx="3275883" cy="2951119"/>
          </a:xfrm>
          <a:prstGeom prst="rect">
            <a:avLst/>
          </a:prstGeom>
        </p:spPr>
      </p:pic>
      <p:sp>
        <p:nvSpPr>
          <p:cNvPr id="12" name="Oval 11">
            <a:extLst>
              <a:ext uri="{FF2B5EF4-FFF2-40B4-BE49-F238E27FC236}">
                <a16:creationId xmlns:a16="http://schemas.microsoft.com/office/drawing/2014/main" id="{DD7EB332-2470-493B-819B-321DB5DED549}"/>
              </a:ext>
            </a:extLst>
          </p:cNvPr>
          <p:cNvSpPr/>
          <p:nvPr/>
        </p:nvSpPr>
        <p:spPr>
          <a:xfrm>
            <a:off x="9994605" y="2977118"/>
            <a:ext cx="467833" cy="595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19856D-FDEF-4263-8DCD-979A23E970E2}"/>
              </a:ext>
            </a:extLst>
          </p:cNvPr>
          <p:cNvSpPr txBox="1"/>
          <p:nvPr/>
        </p:nvSpPr>
        <p:spPr>
          <a:xfrm>
            <a:off x="8167374" y="1861276"/>
            <a:ext cx="1827231" cy="338554"/>
          </a:xfrm>
          <a:prstGeom prst="rect">
            <a:avLst/>
          </a:prstGeom>
          <a:noFill/>
        </p:spPr>
        <p:txBody>
          <a:bodyPr wrap="none" rtlCol="0">
            <a:spAutoFit/>
          </a:bodyPr>
          <a:lstStyle/>
          <a:p>
            <a:r>
              <a:rPr lang="en-US" sz="1600" dirty="0">
                <a:solidFill>
                  <a:srgbClr val="FF0000"/>
                </a:solidFill>
              </a:rPr>
              <a:t>Next 3C exploration</a:t>
            </a:r>
          </a:p>
        </p:txBody>
      </p:sp>
      <p:sp>
        <p:nvSpPr>
          <p:cNvPr id="13" name="TextBox 12">
            <a:extLst>
              <a:ext uri="{FF2B5EF4-FFF2-40B4-BE49-F238E27FC236}">
                <a16:creationId xmlns:a16="http://schemas.microsoft.com/office/drawing/2014/main" id="{0E647FE9-DEB9-4FB7-8E94-A945EB242B84}"/>
              </a:ext>
            </a:extLst>
          </p:cNvPr>
          <p:cNvSpPr txBox="1"/>
          <p:nvPr/>
        </p:nvSpPr>
        <p:spPr>
          <a:xfrm>
            <a:off x="8146129" y="2147934"/>
            <a:ext cx="1477776" cy="830997"/>
          </a:xfrm>
          <a:prstGeom prst="rect">
            <a:avLst/>
          </a:prstGeom>
          <a:noFill/>
        </p:spPr>
        <p:txBody>
          <a:bodyPr wrap="square" rtlCol="0">
            <a:spAutoFit/>
          </a:bodyPr>
          <a:lstStyle/>
          <a:p>
            <a:r>
              <a:rPr lang="en-US" sz="1600" dirty="0">
                <a:solidFill>
                  <a:schemeClr val="tx2"/>
                </a:solidFill>
              </a:rPr>
              <a:t>Mapping by 4C</a:t>
            </a:r>
          </a:p>
          <a:p>
            <a:r>
              <a:rPr lang="en-US" sz="1600" dirty="0">
                <a:solidFill>
                  <a:schemeClr val="tx2"/>
                </a:solidFill>
              </a:rPr>
              <a:t>(including ‘segregation’)</a:t>
            </a:r>
          </a:p>
        </p:txBody>
      </p:sp>
      <p:sp>
        <p:nvSpPr>
          <p:cNvPr id="14" name="Isosceles Triangle 13">
            <a:extLst>
              <a:ext uri="{FF2B5EF4-FFF2-40B4-BE49-F238E27FC236}">
                <a16:creationId xmlns:a16="http://schemas.microsoft.com/office/drawing/2014/main" id="{0396DB58-3510-4C03-9612-A840667048AD}"/>
              </a:ext>
            </a:extLst>
          </p:cNvPr>
          <p:cNvSpPr/>
          <p:nvPr/>
        </p:nvSpPr>
        <p:spPr>
          <a:xfrm>
            <a:off x="9794774" y="2429842"/>
            <a:ext cx="1286540" cy="120853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List">
            <a:hlinkClick r:id="rId3" action="ppaction://hlinksldjump"/>
            <a:extLst>
              <a:ext uri="{FF2B5EF4-FFF2-40B4-BE49-F238E27FC236}">
                <a16:creationId xmlns:a16="http://schemas.microsoft.com/office/drawing/2014/main" id="{A005D108-2D32-4605-954B-B03821963D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44229" y="5557767"/>
            <a:ext cx="1496434" cy="727241"/>
          </a:xfrm>
          <a:prstGeom prst="rect">
            <a:avLst/>
          </a:prstGeom>
        </p:spPr>
      </p:pic>
    </p:spTree>
    <p:extLst>
      <p:ext uri="{BB962C8B-B14F-4D97-AF65-F5344CB8AC3E}">
        <p14:creationId xmlns:p14="http://schemas.microsoft.com/office/powerpoint/2010/main" val="143475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306630"/>
            <a:ext cx="10375902" cy="629036"/>
          </a:xfrm>
        </p:spPr>
        <p:txBody>
          <a:bodyPr>
            <a:normAutofit/>
          </a:bodyPr>
          <a:lstStyle/>
          <a:p>
            <a:pPr algn="ctr"/>
            <a:r>
              <a:rPr lang="en-US" dirty="0"/>
              <a:t>3DXP 20S/30S: PM2 corners characterization</a:t>
            </a:r>
          </a:p>
        </p:txBody>
      </p:sp>
      <p:sp>
        <p:nvSpPr>
          <p:cNvPr id="3" name="Content Placeholder 2"/>
          <p:cNvSpPr>
            <a:spLocks noGrp="1"/>
          </p:cNvSpPr>
          <p:nvPr>
            <p:ph idx="1"/>
          </p:nvPr>
        </p:nvSpPr>
        <p:spPr>
          <a:xfrm>
            <a:off x="548565" y="1185159"/>
            <a:ext cx="7624736" cy="4974189"/>
          </a:xfrm>
        </p:spPr>
        <p:txBody>
          <a:bodyPr>
            <a:normAutofit/>
          </a:bodyPr>
          <a:lstStyle/>
          <a:p>
            <a:pPr>
              <a:spcBef>
                <a:spcPts val="1000"/>
              </a:spcBef>
              <a:spcAft>
                <a:spcPts val="400"/>
              </a:spcAft>
            </a:pPr>
            <a:r>
              <a:rPr lang="en-US" sz="2000" dirty="0">
                <a:solidFill>
                  <a:srgbClr val="FF0000"/>
                </a:solidFill>
              </a:rPr>
              <a:t>Aim and plan</a:t>
            </a:r>
          </a:p>
          <a:p>
            <a:pPr lvl="1">
              <a:spcAft>
                <a:spcPts val="400"/>
              </a:spcAft>
            </a:pPr>
            <a:r>
              <a:rPr lang="en-US" sz="1800" dirty="0"/>
              <a:t>As a follow-up of recent learning on enhanced segregation, and to complete the PM2 corner evaluation on consolidated process in view of PM scaling, this last PM2 campaign is aimed to:</a:t>
            </a:r>
          </a:p>
          <a:p>
            <a:pPr lvl="1">
              <a:spcAft>
                <a:spcPts val="400"/>
              </a:spcAft>
            </a:pPr>
            <a:r>
              <a:rPr lang="en-US" sz="1800" dirty="0"/>
              <a:t>1. basic L0 characterization of extreme compositions after segregation, combined with forced H/OH contamination</a:t>
            </a:r>
          </a:p>
          <a:p>
            <a:pPr lvl="2">
              <a:spcAft>
                <a:spcPts val="400"/>
              </a:spcAft>
            </a:pPr>
            <a:r>
              <a:rPr lang="en-US" sz="1600" dirty="0"/>
              <a:t>Output: assessment of set degradation mechanisms and model</a:t>
            </a:r>
          </a:p>
          <a:p>
            <a:pPr lvl="1">
              <a:spcAft>
                <a:spcPts val="400"/>
              </a:spcAft>
            </a:pPr>
            <a:r>
              <a:rPr lang="en-US" sz="1800" dirty="0"/>
              <a:t>2. exploration of GST region less Sb-rich, trying to mitigate the set-ability degradation in cycling, with no penalty in speed</a:t>
            </a:r>
          </a:p>
          <a:p>
            <a:pPr lvl="2">
              <a:spcAft>
                <a:spcPts val="400"/>
              </a:spcAft>
            </a:pPr>
            <a:r>
              <a:rPr lang="en-US" sz="1600" dirty="0"/>
              <a:t>Output: learning on optimal GST matrix for In/Y/Ga doping PM</a:t>
            </a:r>
          </a:p>
          <a:p>
            <a:pPr lvl="2">
              <a:spcAft>
                <a:spcPts val="400"/>
              </a:spcAft>
            </a:pPr>
            <a:r>
              <a:rPr lang="en-US" sz="1600" dirty="0"/>
              <a:t>Output: back-up option to optimize 30S PM in case of Y/Ga failure</a:t>
            </a:r>
          </a:p>
          <a:p>
            <a:pPr>
              <a:spcAft>
                <a:spcPts val="400"/>
              </a:spcAft>
            </a:pPr>
            <a:r>
              <a:rPr lang="en-US" sz="2000" dirty="0">
                <a:solidFill>
                  <a:srgbClr val="FF0000"/>
                </a:solidFill>
              </a:rPr>
              <a:t>Plan:</a:t>
            </a:r>
          </a:p>
          <a:p>
            <a:pPr lvl="1">
              <a:spcAft>
                <a:spcPts val="400"/>
              </a:spcAft>
            </a:pPr>
            <a:r>
              <a:rPr lang="en-US" sz="1800" dirty="0"/>
              <a:t>L0 completion and S15 corner lot out by end March.2018</a:t>
            </a:r>
          </a:p>
          <a:p>
            <a:pPr lvl="1">
              <a:spcAft>
                <a:spcPts val="400"/>
              </a:spcAft>
            </a:pPr>
            <a:r>
              <a:rPr lang="en-US" sz="1800" dirty="0"/>
              <a:t>Targets and composition corners to be considered also for S36X later on</a:t>
            </a: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January 31,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8" name="Text Placeholder 7"/>
          <p:cNvSpPr>
            <a:spLocks noGrp="1"/>
          </p:cNvSpPr>
          <p:nvPr>
            <p:ph type="body" sz="quarter" idx="14"/>
          </p:nvPr>
        </p:nvSpPr>
        <p:spPr/>
        <p:txBody>
          <a:bodyPr/>
          <a:lstStyle/>
          <a:p>
            <a:endParaRPr lang="en-US"/>
          </a:p>
        </p:txBody>
      </p:sp>
      <p:pic>
        <p:nvPicPr>
          <p:cNvPr id="4" name="Picture 3">
            <a:extLst>
              <a:ext uri="{FF2B5EF4-FFF2-40B4-BE49-F238E27FC236}">
                <a16:creationId xmlns:a16="http://schemas.microsoft.com/office/drawing/2014/main" id="{7AA563B4-F3BA-4611-8C50-966D04BFEEA3}"/>
              </a:ext>
            </a:extLst>
          </p:cNvPr>
          <p:cNvPicPr>
            <a:picLocks noChangeAspect="1"/>
          </p:cNvPicPr>
          <p:nvPr/>
        </p:nvPicPr>
        <p:blipFill>
          <a:blip r:embed="rId2"/>
          <a:stretch>
            <a:fillRect/>
          </a:stretch>
        </p:blipFill>
        <p:spPr>
          <a:xfrm>
            <a:off x="9004663" y="921093"/>
            <a:ext cx="2577737" cy="2287826"/>
          </a:xfrm>
          <a:prstGeom prst="rect">
            <a:avLst/>
          </a:prstGeom>
        </p:spPr>
      </p:pic>
      <p:pic>
        <p:nvPicPr>
          <p:cNvPr id="21" name="Picture 20">
            <a:extLst>
              <a:ext uri="{FF2B5EF4-FFF2-40B4-BE49-F238E27FC236}">
                <a16:creationId xmlns:a16="http://schemas.microsoft.com/office/drawing/2014/main" id="{FD109D97-0117-451D-AED7-E882C4BCEE24}"/>
              </a:ext>
            </a:extLst>
          </p:cNvPr>
          <p:cNvPicPr>
            <a:picLocks noChangeAspect="1"/>
          </p:cNvPicPr>
          <p:nvPr/>
        </p:nvPicPr>
        <p:blipFill rotWithShape="1">
          <a:blip r:embed="rId2"/>
          <a:srcRect l="40186" t="51828" r="17378" b="2723"/>
          <a:stretch/>
        </p:blipFill>
        <p:spPr>
          <a:xfrm>
            <a:off x="8606669" y="3393471"/>
            <a:ext cx="2909739" cy="2765877"/>
          </a:xfrm>
          <a:prstGeom prst="rect">
            <a:avLst/>
          </a:prstGeom>
          <a:ln>
            <a:solidFill>
              <a:schemeClr val="tx1"/>
            </a:solidFill>
          </a:ln>
        </p:spPr>
      </p:pic>
      <p:cxnSp>
        <p:nvCxnSpPr>
          <p:cNvPr id="23" name="Straight Connector 22">
            <a:extLst>
              <a:ext uri="{FF2B5EF4-FFF2-40B4-BE49-F238E27FC236}">
                <a16:creationId xmlns:a16="http://schemas.microsoft.com/office/drawing/2014/main" id="{B9C155F2-D5D3-46D9-9643-CA5121C9ECB3}"/>
              </a:ext>
            </a:extLst>
          </p:cNvPr>
          <p:cNvCxnSpPr>
            <a:cxnSpLocks/>
          </p:cNvCxnSpPr>
          <p:nvPr/>
        </p:nvCxnSpPr>
        <p:spPr>
          <a:xfrm flipH="1">
            <a:off x="8606669" y="2156815"/>
            <a:ext cx="1454868" cy="1236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3551DF4-2A50-4E8E-9128-2BB400FE2F26}"/>
              </a:ext>
            </a:extLst>
          </p:cNvPr>
          <p:cNvCxnSpPr>
            <a:cxnSpLocks/>
          </p:cNvCxnSpPr>
          <p:nvPr/>
        </p:nvCxnSpPr>
        <p:spPr>
          <a:xfrm>
            <a:off x="11086010" y="2159727"/>
            <a:ext cx="430398" cy="1242214"/>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37CB71C-0FBD-4084-A8FD-B13D9EC12BB6}"/>
              </a:ext>
            </a:extLst>
          </p:cNvPr>
          <p:cNvSpPr/>
          <p:nvPr/>
        </p:nvSpPr>
        <p:spPr>
          <a:xfrm>
            <a:off x="10061537" y="2159727"/>
            <a:ext cx="1024473" cy="1008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E5EFD03-5AC6-45D9-BDF6-A66E99352633}"/>
              </a:ext>
            </a:extLst>
          </p:cNvPr>
          <p:cNvSpPr/>
          <p:nvPr/>
        </p:nvSpPr>
        <p:spPr>
          <a:xfrm>
            <a:off x="9656270" y="4331193"/>
            <a:ext cx="47812" cy="45719"/>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C99E8C3-E2A9-46B8-9A75-69BE7701C508}"/>
              </a:ext>
            </a:extLst>
          </p:cNvPr>
          <p:cNvSpPr txBox="1"/>
          <p:nvPr/>
        </p:nvSpPr>
        <p:spPr>
          <a:xfrm>
            <a:off x="8606669" y="1201803"/>
            <a:ext cx="1253908" cy="830997"/>
          </a:xfrm>
          <a:prstGeom prst="rect">
            <a:avLst/>
          </a:prstGeom>
          <a:noFill/>
        </p:spPr>
        <p:txBody>
          <a:bodyPr wrap="square" rtlCol="0">
            <a:spAutoFit/>
          </a:bodyPr>
          <a:lstStyle/>
          <a:p>
            <a:r>
              <a:rPr lang="en-US" sz="1600" dirty="0">
                <a:solidFill>
                  <a:srgbClr val="FF0000"/>
                </a:solidFill>
              </a:rPr>
              <a:t>PM2.A3 composition area, In ~3%</a:t>
            </a:r>
          </a:p>
        </p:txBody>
      </p:sp>
      <p:sp>
        <p:nvSpPr>
          <p:cNvPr id="42" name="TextBox 41">
            <a:extLst>
              <a:ext uri="{FF2B5EF4-FFF2-40B4-BE49-F238E27FC236}">
                <a16:creationId xmlns:a16="http://schemas.microsoft.com/office/drawing/2014/main" id="{656F3714-9ADE-4F28-9300-D6959185DEED}"/>
              </a:ext>
            </a:extLst>
          </p:cNvPr>
          <p:cNvSpPr txBox="1"/>
          <p:nvPr/>
        </p:nvSpPr>
        <p:spPr>
          <a:xfrm>
            <a:off x="9568060" y="3361717"/>
            <a:ext cx="1253908" cy="461665"/>
          </a:xfrm>
          <a:prstGeom prst="rect">
            <a:avLst/>
          </a:prstGeom>
          <a:noFill/>
        </p:spPr>
        <p:txBody>
          <a:bodyPr wrap="square" rtlCol="0">
            <a:spAutoFit/>
          </a:bodyPr>
          <a:lstStyle/>
          <a:p>
            <a:r>
              <a:rPr lang="en-US" sz="1200" dirty="0">
                <a:solidFill>
                  <a:srgbClr val="0070C0"/>
                </a:solidFill>
              </a:rPr>
              <a:t>PM2.A3 post segregation</a:t>
            </a:r>
          </a:p>
        </p:txBody>
      </p:sp>
      <p:sp>
        <p:nvSpPr>
          <p:cNvPr id="43" name="TextBox 42">
            <a:extLst>
              <a:ext uri="{FF2B5EF4-FFF2-40B4-BE49-F238E27FC236}">
                <a16:creationId xmlns:a16="http://schemas.microsoft.com/office/drawing/2014/main" id="{18AF696F-CC15-4017-947D-5BC77DD863C9}"/>
              </a:ext>
            </a:extLst>
          </p:cNvPr>
          <p:cNvSpPr txBox="1"/>
          <p:nvPr/>
        </p:nvSpPr>
        <p:spPr>
          <a:xfrm>
            <a:off x="9374807" y="5060038"/>
            <a:ext cx="971540" cy="461665"/>
          </a:xfrm>
          <a:prstGeom prst="rect">
            <a:avLst/>
          </a:prstGeom>
          <a:noFill/>
        </p:spPr>
        <p:txBody>
          <a:bodyPr wrap="square" rtlCol="0">
            <a:spAutoFit/>
          </a:bodyPr>
          <a:lstStyle/>
          <a:p>
            <a:r>
              <a:rPr lang="en-US" sz="1200" dirty="0">
                <a:solidFill>
                  <a:srgbClr val="FF0000"/>
                </a:solidFill>
              </a:rPr>
              <a:t>Ge-rich new alloys</a:t>
            </a:r>
          </a:p>
        </p:txBody>
      </p:sp>
      <p:cxnSp>
        <p:nvCxnSpPr>
          <p:cNvPr id="45" name="Straight Arrow Connector 44">
            <a:extLst>
              <a:ext uri="{FF2B5EF4-FFF2-40B4-BE49-F238E27FC236}">
                <a16:creationId xmlns:a16="http://schemas.microsoft.com/office/drawing/2014/main" id="{96D81DF3-2091-4643-B1E7-62F3231A7E4C}"/>
              </a:ext>
            </a:extLst>
          </p:cNvPr>
          <p:cNvCxnSpPr>
            <a:cxnSpLocks/>
          </p:cNvCxnSpPr>
          <p:nvPr/>
        </p:nvCxnSpPr>
        <p:spPr>
          <a:xfrm flipH="1" flipV="1">
            <a:off x="9656270" y="4776410"/>
            <a:ext cx="47812" cy="2836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1924C26-5D5E-4F00-B9B2-AE96CEBBAFC9}"/>
              </a:ext>
            </a:extLst>
          </p:cNvPr>
          <p:cNvCxnSpPr>
            <a:cxnSpLocks/>
          </p:cNvCxnSpPr>
          <p:nvPr/>
        </p:nvCxnSpPr>
        <p:spPr>
          <a:xfrm>
            <a:off x="10293531" y="3762103"/>
            <a:ext cx="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5C0ADFC-A39B-4001-AD7F-ECE9DE9496CF}"/>
              </a:ext>
            </a:extLst>
          </p:cNvPr>
          <p:cNvSpPr txBox="1"/>
          <p:nvPr/>
        </p:nvSpPr>
        <p:spPr>
          <a:xfrm>
            <a:off x="10644128" y="4998742"/>
            <a:ext cx="971540" cy="461665"/>
          </a:xfrm>
          <a:prstGeom prst="rect">
            <a:avLst/>
          </a:prstGeom>
          <a:noFill/>
        </p:spPr>
        <p:txBody>
          <a:bodyPr wrap="square" rtlCol="0">
            <a:spAutoFit/>
          </a:bodyPr>
          <a:lstStyle/>
          <a:p>
            <a:r>
              <a:rPr lang="en-US" sz="1200" dirty="0">
                <a:solidFill>
                  <a:srgbClr val="FF0000"/>
                </a:solidFill>
              </a:rPr>
              <a:t>Targets composition</a:t>
            </a:r>
          </a:p>
        </p:txBody>
      </p:sp>
      <p:pic>
        <p:nvPicPr>
          <p:cNvPr id="20" name="Graphic 19" descr="List">
            <a:hlinkClick r:id="rId3" action="ppaction://hlinksldjump"/>
            <a:extLst>
              <a:ext uri="{FF2B5EF4-FFF2-40B4-BE49-F238E27FC236}">
                <a16:creationId xmlns:a16="http://schemas.microsoft.com/office/drawing/2014/main" id="{6CF4AA88-24D6-40D3-A4F1-09F6A245E1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4613" y="5999530"/>
            <a:ext cx="1496434" cy="727241"/>
          </a:xfrm>
          <a:prstGeom prst="rect">
            <a:avLst/>
          </a:prstGeom>
        </p:spPr>
      </p:pic>
    </p:spTree>
    <p:extLst>
      <p:ext uri="{BB962C8B-B14F-4D97-AF65-F5344CB8AC3E}">
        <p14:creationId xmlns:p14="http://schemas.microsoft.com/office/powerpoint/2010/main" val="176707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SSM: SD3 path execution status</a:t>
            </a:r>
          </a:p>
        </p:txBody>
      </p:sp>
      <p:sp>
        <p:nvSpPr>
          <p:cNvPr id="3" name="Content Placeholder 2"/>
          <p:cNvSpPr>
            <a:spLocks noGrp="1"/>
          </p:cNvSpPr>
          <p:nvPr>
            <p:ph idx="1"/>
          </p:nvPr>
        </p:nvSpPr>
        <p:spPr>
          <a:xfrm>
            <a:off x="729025" y="1243510"/>
            <a:ext cx="7450154" cy="5119641"/>
          </a:xfrm>
        </p:spPr>
        <p:txBody>
          <a:bodyPr>
            <a:normAutofit lnSpcReduction="10000"/>
          </a:bodyPr>
          <a:lstStyle/>
          <a:p>
            <a:pPr>
              <a:spcBef>
                <a:spcPts val="1000"/>
              </a:spcBef>
              <a:spcAft>
                <a:spcPts val="400"/>
              </a:spcAft>
            </a:pPr>
            <a:r>
              <a:rPr lang="en-US" dirty="0">
                <a:solidFill>
                  <a:srgbClr val="FF0000"/>
                </a:solidFill>
              </a:rPr>
              <a:t>K* In-SAG progress and status		</a:t>
            </a:r>
          </a:p>
          <a:p>
            <a:pPr lvl="1">
              <a:spcAft>
                <a:spcPts val="0"/>
              </a:spcAft>
            </a:pPr>
            <a:r>
              <a:rPr lang="en-US" sz="1900" dirty="0"/>
              <a:t>First K* run provided a 1</a:t>
            </a:r>
            <a:r>
              <a:rPr lang="en-US" sz="1900" baseline="30000" dirty="0"/>
              <a:t>st</a:t>
            </a:r>
            <a:r>
              <a:rPr lang="en-US" sz="1900" dirty="0"/>
              <a:t> SD3 candidate, the #6E alloy, aka SD.k1 </a:t>
            </a:r>
          </a:p>
          <a:p>
            <a:pPr lvl="2">
              <a:spcAft>
                <a:spcPts val="0"/>
              </a:spcAft>
            </a:pPr>
            <a:r>
              <a:rPr lang="en-US" sz="1700" dirty="0"/>
              <a:t>Composition: In 5%, Ge 16%, As3Se3 at depo; EOL pending PFA</a:t>
            </a:r>
          </a:p>
          <a:p>
            <a:pPr lvl="2">
              <a:spcAft>
                <a:spcPts val="0"/>
              </a:spcAft>
            </a:pPr>
            <a:r>
              <a:rPr lang="en-US" sz="1700" dirty="0"/>
              <a:t>Small monolithic for Prod lots will be installed in wk.7-8, ICP validation about [co-sputter to mono] transformation by beginning of Mar.18</a:t>
            </a:r>
          </a:p>
          <a:p>
            <a:pPr lvl="1">
              <a:spcAft>
                <a:spcPts val="0"/>
              </a:spcAft>
            </a:pPr>
            <a:r>
              <a:rPr lang="en-US" sz="1900" dirty="0"/>
              <a:t>Second K* run (3 lots, 1 completed, 2 at probe) is addressing an even better candidate, aka SD.k2 (SSM meeting wk.04)</a:t>
            </a:r>
          </a:p>
          <a:p>
            <a:pPr lvl="2">
              <a:spcAft>
                <a:spcPts val="0"/>
              </a:spcAft>
            </a:pPr>
            <a:r>
              <a:rPr lang="en-US" sz="1700" dirty="0"/>
              <a:t>better RWB increasing In doping to 7%, Ge to 19%</a:t>
            </a:r>
          </a:p>
          <a:p>
            <a:pPr lvl="2">
              <a:spcAft>
                <a:spcPts val="0"/>
              </a:spcAft>
            </a:pPr>
            <a:r>
              <a:rPr lang="en-US" sz="1700" dirty="0"/>
              <a:t>Complete </a:t>
            </a:r>
            <a:r>
              <a:rPr lang="en-US" sz="1700" dirty="0">
                <a:highlight>
                  <a:srgbClr val="FFFF00"/>
                </a:highlight>
              </a:rPr>
              <a:t>evaluation to promote SD.k2 by wk.07-08 </a:t>
            </a:r>
          </a:p>
          <a:p>
            <a:pPr lvl="2">
              <a:spcAft>
                <a:spcPts val="0"/>
              </a:spcAft>
            </a:pPr>
            <a:r>
              <a:rPr lang="en-US" sz="1700" dirty="0"/>
              <a:t>Opportunity of a 3rd K* run, to be combined with </a:t>
            </a:r>
            <a:r>
              <a:rPr lang="en-US" sz="1700" dirty="0" err="1"/>
              <a:t>AlOx</a:t>
            </a:r>
            <a:r>
              <a:rPr lang="en-US" sz="1700" dirty="0"/>
              <a:t> lamina &amp; shape</a:t>
            </a:r>
          </a:p>
          <a:p>
            <a:pPr lvl="2">
              <a:spcAft>
                <a:spcPts val="0"/>
              </a:spcAft>
            </a:pPr>
            <a:endParaRPr lang="en-US" dirty="0">
              <a:solidFill>
                <a:srgbClr val="0000FF"/>
              </a:solidFill>
            </a:endParaRPr>
          </a:p>
          <a:p>
            <a:pPr lvl="1">
              <a:spcAft>
                <a:spcPts val="0"/>
              </a:spcAft>
            </a:pPr>
            <a:r>
              <a:rPr lang="en-US" sz="1900" u="sng" dirty="0"/>
              <a:t>Note1</a:t>
            </a:r>
            <a:r>
              <a:rPr lang="en-US" sz="1900" dirty="0"/>
              <a:t>: PVD co-sputter chambers are supporting material exploration but also PROD </a:t>
            </a:r>
            <a:r>
              <a:rPr lang="en-US" sz="1900" dirty="0" err="1"/>
              <a:t>wip</a:t>
            </a:r>
            <a:r>
              <a:rPr lang="en-US" sz="1900" dirty="0"/>
              <a:t> with POR target changing (MUMM500-3C)</a:t>
            </a:r>
          </a:p>
          <a:p>
            <a:pPr lvl="2">
              <a:spcAft>
                <a:spcPts val="0"/>
              </a:spcAft>
            </a:pPr>
            <a:r>
              <a:rPr lang="en-US" sz="1700" dirty="0"/>
              <a:t>Today configuration: [</a:t>
            </a:r>
            <a:r>
              <a:rPr lang="en-US" sz="1700" dirty="0" err="1"/>
              <a:t>AlOx</a:t>
            </a:r>
            <a:r>
              <a:rPr lang="en-US" sz="1700" dirty="0"/>
              <a:t>, V12, V16]; from wk.7-8: [</a:t>
            </a:r>
            <a:r>
              <a:rPr lang="en-US" sz="1700" dirty="0" err="1"/>
              <a:t>AlOx</a:t>
            </a:r>
            <a:r>
              <a:rPr lang="en-US" sz="1700" dirty="0"/>
              <a:t>, V16, SD.k1]; </a:t>
            </a:r>
          </a:p>
          <a:p>
            <a:pPr lvl="1">
              <a:spcBef>
                <a:spcPts val="600"/>
              </a:spcBef>
              <a:spcAft>
                <a:spcPts val="0"/>
              </a:spcAft>
            </a:pPr>
            <a:r>
              <a:rPr lang="en-US" sz="1900" u="sng" dirty="0"/>
              <a:t>Note2</a:t>
            </a:r>
            <a:r>
              <a:rPr lang="en-US" sz="1900" dirty="0"/>
              <a:t>: Need of </a:t>
            </a:r>
            <a:r>
              <a:rPr lang="en-US" sz="1900" dirty="0" err="1"/>
              <a:t>AlOx</a:t>
            </a:r>
            <a:r>
              <a:rPr lang="en-US" sz="1900" dirty="0"/>
              <a:t> lamina is relevant for tools capability &amp; campaign execution to assess SD3 (air break to be avoided)</a:t>
            </a:r>
          </a:p>
          <a:p>
            <a:pPr lvl="1">
              <a:spcBef>
                <a:spcPts val="600"/>
              </a:spcBef>
              <a:spcAft>
                <a:spcPts val="0"/>
              </a:spcAft>
            </a:pPr>
            <a:r>
              <a:rPr lang="en-US" sz="1900" u="sng" dirty="0"/>
              <a:t>Note3</a:t>
            </a:r>
            <a:r>
              <a:rPr lang="en-US" sz="1900" dirty="0"/>
              <a:t>: K* exploration is running on 4C; next campaign will go on 3C</a:t>
            </a: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January 31,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8" name="Text Placeholder 7"/>
          <p:cNvSpPr>
            <a:spLocks noGrp="1"/>
          </p:cNvSpPr>
          <p:nvPr>
            <p:ph type="body" sz="quarter" idx="14"/>
          </p:nvPr>
        </p:nvSpPr>
        <p:spPr/>
        <p:txBody>
          <a:bodyPr/>
          <a:lstStyle/>
          <a:p>
            <a:endParaRPr lang="en-US"/>
          </a:p>
        </p:txBody>
      </p:sp>
      <p:sp>
        <p:nvSpPr>
          <p:cNvPr id="10" name="Rectangle 9">
            <a:extLst>
              <a:ext uri="{FF2B5EF4-FFF2-40B4-BE49-F238E27FC236}">
                <a16:creationId xmlns:a16="http://schemas.microsoft.com/office/drawing/2014/main" id="{55436665-2B88-4D83-8C08-B39A11145296}"/>
              </a:ext>
            </a:extLst>
          </p:cNvPr>
          <p:cNvSpPr/>
          <p:nvPr/>
        </p:nvSpPr>
        <p:spPr>
          <a:xfrm>
            <a:off x="8913335" y="600741"/>
            <a:ext cx="1646605" cy="369332"/>
          </a:xfrm>
          <a:prstGeom prst="rect">
            <a:avLst/>
          </a:prstGeom>
        </p:spPr>
        <p:txBody>
          <a:bodyPr wrap="none">
            <a:spAutoFit/>
          </a:bodyPr>
          <a:lstStyle/>
          <a:p>
            <a:r>
              <a:rPr lang="en-US" dirty="0"/>
              <a:t>0173982 SR71B</a:t>
            </a:r>
          </a:p>
        </p:txBody>
      </p:sp>
      <p:pic>
        <p:nvPicPr>
          <p:cNvPr id="13" name="Picture 12">
            <a:extLst>
              <a:ext uri="{FF2B5EF4-FFF2-40B4-BE49-F238E27FC236}">
                <a16:creationId xmlns:a16="http://schemas.microsoft.com/office/drawing/2014/main" id="{3DB52AD3-D957-4816-BA0C-8ABF8086BCA8}"/>
              </a:ext>
            </a:extLst>
          </p:cNvPr>
          <p:cNvPicPr>
            <a:picLocks noChangeAspect="1"/>
          </p:cNvPicPr>
          <p:nvPr/>
        </p:nvPicPr>
        <p:blipFill rotWithShape="1">
          <a:blip r:embed="rId2"/>
          <a:srcRect r="42404"/>
          <a:stretch/>
        </p:blipFill>
        <p:spPr>
          <a:xfrm>
            <a:off x="8441002" y="1096056"/>
            <a:ext cx="3549855" cy="2681744"/>
          </a:xfrm>
          <a:prstGeom prst="rect">
            <a:avLst/>
          </a:prstGeom>
        </p:spPr>
      </p:pic>
      <p:pic>
        <p:nvPicPr>
          <p:cNvPr id="14" name="Picture 13">
            <a:extLst>
              <a:ext uri="{FF2B5EF4-FFF2-40B4-BE49-F238E27FC236}">
                <a16:creationId xmlns:a16="http://schemas.microsoft.com/office/drawing/2014/main" id="{C9AD4263-E2FE-4E12-AB9A-D042E68A2249}"/>
              </a:ext>
            </a:extLst>
          </p:cNvPr>
          <p:cNvPicPr>
            <a:picLocks noChangeAspect="1"/>
          </p:cNvPicPr>
          <p:nvPr/>
        </p:nvPicPr>
        <p:blipFill>
          <a:blip r:embed="rId3"/>
          <a:stretch>
            <a:fillRect/>
          </a:stretch>
        </p:blipFill>
        <p:spPr>
          <a:xfrm>
            <a:off x="8771820" y="3777800"/>
            <a:ext cx="3077522" cy="2743076"/>
          </a:xfrm>
          <a:prstGeom prst="rect">
            <a:avLst/>
          </a:prstGeom>
        </p:spPr>
      </p:pic>
    </p:spTree>
    <p:extLst>
      <p:ext uri="{BB962C8B-B14F-4D97-AF65-F5344CB8AC3E}">
        <p14:creationId xmlns:p14="http://schemas.microsoft.com/office/powerpoint/2010/main" val="793431109"/>
      </p:ext>
    </p:extLst>
  </p:cSld>
  <p:clrMapOvr>
    <a:masterClrMapping/>
  </p:clrMapOvr>
</p:sld>
</file>

<file path=ppt/theme/theme1.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4E78BBF-7D3F-48C4-9E6D-03AE95CEB673}"/>
    </a:ext>
  </a:extLst>
</a:theme>
</file>

<file path=ppt/theme/theme2.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3.xml><?xml version="1.0" encoding="utf-8"?>
<a:theme xmlns:a="http://schemas.openxmlformats.org/drawingml/2006/main" name="Intel_Micron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B2BA5E8-9F97-4572-B0C8-E5EDD214DC1F}"/>
</file>

<file path=customXml/itemProps2.xml><?xml version="1.0" encoding="utf-8"?>
<ds:datastoreItem xmlns:ds="http://schemas.openxmlformats.org/officeDocument/2006/customXml" ds:itemID="{7E1FB35B-D0FD-420D-B7E9-BC43C25A6A68}"/>
</file>

<file path=customXml/itemProps3.xml><?xml version="1.0" encoding="utf-8"?>
<ds:datastoreItem xmlns:ds="http://schemas.openxmlformats.org/officeDocument/2006/customXml" ds:itemID="{EA0C77A8-CCAB-4965-B151-113C07840FBA}"/>
</file>

<file path=customXml/itemProps4.xml><?xml version="1.0" encoding="utf-8"?>
<ds:datastoreItem xmlns:ds="http://schemas.openxmlformats.org/officeDocument/2006/customXml" ds:itemID="{91763C7A-702D-4E0F-ADCC-E050F94E6AF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8011</TotalTime>
  <Words>1149</Words>
  <Application>Microsoft Office PowerPoint</Application>
  <PresentationFormat>Widescreen</PresentationFormat>
  <Paragraphs>152</Paragraphs>
  <Slides>12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MS PGothic</vt:lpstr>
      <vt:lpstr>Arial</vt:lpstr>
      <vt:lpstr>Calibri</vt:lpstr>
      <vt:lpstr>Segoe UI</vt:lpstr>
      <vt:lpstr>Segoe UI Semibold</vt:lpstr>
      <vt:lpstr>Tahoma</vt:lpstr>
      <vt:lpstr>Verdana</vt:lpstr>
      <vt:lpstr>Wingdings</vt:lpstr>
      <vt:lpstr>CPG Theme 2.0</vt:lpstr>
      <vt:lpstr>Micron Nov-2015</vt:lpstr>
      <vt:lpstr>Intel_Micron_ppt_template</vt:lpstr>
      <vt:lpstr>30S 3DXP / SSM Material Strategy Review</vt:lpstr>
      <vt:lpstr>3DXP 30S: PM development for scalability and endurance</vt:lpstr>
      <vt:lpstr>SSM &amp; 3DXP 30S - SD development</vt:lpstr>
      <vt:lpstr>2018 Tentative Plan for PM &amp; SD</vt:lpstr>
      <vt:lpstr>Bonus</vt:lpstr>
      <vt:lpstr>3DXP 30S: Y-doped PM development status</vt:lpstr>
      <vt:lpstr>3DXP 30S: Y-doped PM development path</vt:lpstr>
      <vt:lpstr>3DXP 20S/30S: PM2 corners characterization</vt:lpstr>
      <vt:lpstr>SSM: SD3 path execution status</vt:lpstr>
      <vt:lpstr>SSM: SD3 path execution status</vt:lpstr>
      <vt:lpstr>SSM In-SAG material trimming scenario</vt:lpstr>
      <vt:lpstr>Next Quarter Tactical Plan for PM &amp; SD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30s oriented array projects</dc:title>
  <dc:creator>Stephen Russell (swrussell)</dc:creator>
  <cp:lastModifiedBy>lfratin</cp:lastModifiedBy>
  <cp:revision>104</cp:revision>
  <dcterms:created xsi:type="dcterms:W3CDTF">2017-12-11T15:50:17Z</dcterms:created>
  <dcterms:modified xsi:type="dcterms:W3CDTF">2018-01-31T15:18:46Z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y fmtid="{D5CDD505-2E9C-101B-9397-08002B2CF9AE}" pid="3" name="_docset_NoMedatataSyncRequired">
    <vt:lpwstr>False</vt:lpwstr>
  </property>
  <property fmtid="{D5CDD505-2E9C-101B-9397-08002B2CF9AE}" pid="4" name="_dlc_DocIdItemGuid">
    <vt:lpwstr>855584af-b3a7-4921-a33d-e29f0cec6bc0</vt:lpwstr>
  </property>
  <property fmtid="{D5CDD505-2E9C-101B-9397-08002B2CF9AE}" pid="5" name="CRCTerms">
    <vt:lpwstr>26;#Corporate PPTX Template|ba00464a-8f52-4532-b736-ef3f974243a8;#4;#PowerPoint|6c7a520c-04b4-4b96-af69-09fa2e87f67a</vt:lpwstr>
  </property>
</Properties>
</file>