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17.xml" ContentType="application/vnd.openxmlformats-officedocument.presentationml.slideLayout+xml"/>
  <Override PartName="/ppt/slideLayouts/slideLayout24.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5.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7" r:id="rId2"/>
  </p:sldMasterIdLst>
  <p:notesMasterIdLst>
    <p:notesMasterId r:id="rId17"/>
  </p:notesMasterIdLst>
  <p:sldIdLst>
    <p:sldId id="257" r:id="rId3"/>
    <p:sldId id="263" r:id="rId4"/>
    <p:sldId id="268" r:id="rId5"/>
    <p:sldId id="280" r:id="rId6"/>
    <p:sldId id="266" r:id="rId7"/>
    <p:sldId id="273" r:id="rId8"/>
    <p:sldId id="274" r:id="rId9"/>
    <p:sldId id="275" r:id="rId10"/>
    <p:sldId id="276" r:id="rId11"/>
    <p:sldId id="277" r:id="rId12"/>
    <p:sldId id="278" r:id="rId13"/>
    <p:sldId id="279" r:id="rId14"/>
    <p:sldId id="269"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64" userDrawn="1">
          <p15:clr>
            <a:srgbClr val="A4A3A4"/>
          </p15:clr>
        </p15:guide>
        <p15:guide id="2" pos="33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7C8"/>
    <a:srgbClr val="0090DA"/>
    <a:srgbClr val="00A3E1"/>
    <a:srgbClr val="71C5E8"/>
    <a:srgbClr val="58595B"/>
    <a:srgbClr val="808285"/>
    <a:srgbClr val="A7A9AC"/>
    <a:srgbClr val="D1D3D4"/>
    <a:srgbClr val="B7D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608" y="52"/>
      </p:cViewPr>
      <p:guideLst>
        <p:guide orient="horz" pos="3264"/>
        <p:guide pos="3312"/>
      </p:guideLst>
    </p:cSldViewPr>
  </p:slideViewPr>
  <p:notesTextViewPr>
    <p:cViewPr>
      <p:scale>
        <a:sx n="3" d="2"/>
        <a:sy n="3" d="2"/>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BF96A-CBBD-4CCF-8C87-6E114B9E4329}" type="datetimeFigureOut">
              <a:rPr lang="en-US" smtClean="0"/>
              <a:t>1/31/2018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54870-0C88-4C71-9CDA-A7BCC1106D63}" type="slidenum">
              <a:rPr lang="en-US" smtClean="0"/>
              <a:t>‹#›</a:t>
            </a:fld>
            <a:endParaRPr lang="en-US"/>
          </a:p>
        </p:txBody>
      </p:sp>
    </p:spTree>
    <p:extLst>
      <p:ext uri="{BB962C8B-B14F-4D97-AF65-F5344CB8AC3E}">
        <p14:creationId xmlns:p14="http://schemas.microsoft.com/office/powerpoint/2010/main" val="275811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8"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83880"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a:spLocks noGrp="1"/>
          </p:cNvSpPr>
          <p:nvPr>
            <p:ph type="subTitle" idx="1" hasCustomPrompt="1"/>
          </p:nvPr>
        </p:nvSpPr>
        <p:spPr>
          <a:xfrm>
            <a:off x="968329" y="3528468"/>
            <a:ext cx="10219075" cy="606068"/>
          </a:xfrm>
        </p:spPr>
        <p:txBody>
          <a:bodyPr lIns="91440">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lIns="91440">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144988"/>
            <a:ext cx="10219075" cy="2448953"/>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rgbClr val="0077C8"/>
                </a:solidFill>
              </a:defRPr>
            </a:lvl1pPr>
          </a:lstStyle>
          <a:p>
            <a:r>
              <a:rPr lang="en-US"/>
              <a:t>January 24, 2018</a:t>
            </a:r>
            <a:endParaRPr lang="en-US" dirty="0"/>
          </a:p>
        </p:txBody>
      </p:sp>
      <p:sp>
        <p:nvSpPr>
          <p:cNvPr id="3" name="Footer Placeholder 2"/>
          <p:cNvSpPr>
            <a:spLocks noGrp="1"/>
          </p:cNvSpPr>
          <p:nvPr>
            <p:ph type="ftr" sz="quarter" idx="12"/>
          </p:nvPr>
        </p:nvSpPr>
        <p:spPr/>
        <p:txBody>
          <a:bodyPr/>
          <a:lstStyle>
            <a:lvl1pPr>
              <a:defRPr>
                <a:solidFill>
                  <a:srgbClr val="0077C8"/>
                </a:solidFill>
              </a:defRPr>
            </a:lvl1p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53568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Horizontal Image with Conten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2"/>
          </p:nvPr>
        </p:nvSpPr>
        <p:spPr/>
        <p:txBody>
          <a:bodyPr/>
          <a:lstStyle>
            <a:lvl1pPr>
              <a:defRPr>
                <a:solidFill>
                  <a:srgbClr val="58595B"/>
                </a:solidFill>
              </a:defRPr>
            </a:lvl1pPr>
          </a:lstStyle>
          <a:p>
            <a:r>
              <a:rPr lang="en-US"/>
              <a:t>January 24, 2018</a:t>
            </a:r>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10" name="Picture Placeholder 4"/>
          <p:cNvSpPr>
            <a:spLocks noGrp="1"/>
          </p:cNvSpPr>
          <p:nvPr>
            <p:ph type="pic" sz="quarter" idx="10" hasCustomPrompt="1"/>
          </p:nvPr>
        </p:nvSpPr>
        <p:spPr>
          <a:xfrm>
            <a:off x="-1" y="0"/>
            <a:ext cx="12192001" cy="3428999"/>
          </a:xfrm>
        </p:spPr>
        <p:txBody>
          <a:bodyPr/>
          <a:lstStyle>
            <a:lvl1pPr marL="0" indent="0">
              <a:buNone/>
              <a:defRPr>
                <a:solidFill>
                  <a:schemeClr val="bg1"/>
                </a:solidFill>
              </a:defRPr>
            </a:lvl1pPr>
          </a:lstStyle>
          <a:p>
            <a:r>
              <a:rPr lang="en-US" dirty="0"/>
              <a:t>Image</a:t>
            </a:r>
          </a:p>
        </p:txBody>
      </p:sp>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11"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92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Horizontal Gray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3" name="Date Placeholder 2"/>
          <p:cNvSpPr>
            <a:spLocks noGrp="1"/>
          </p:cNvSpPr>
          <p:nvPr>
            <p:ph type="dt" sz="half" idx="12"/>
          </p:nvPr>
        </p:nvSpPr>
        <p:spPr/>
        <p:txBody>
          <a:bodyPr/>
          <a:lstStyle>
            <a:lvl1pPr>
              <a:defRPr>
                <a:solidFill>
                  <a:srgbClr val="58595B"/>
                </a:solidFill>
              </a:defRPr>
            </a:lvl1pPr>
          </a:lstStyle>
          <a:p>
            <a:r>
              <a:rPr lang="en-US"/>
              <a:t>January 24, 2018</a:t>
            </a:r>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9" name="Rectangle 8"/>
          <p:cNvSpPr/>
          <p:nvPr userDrawn="1"/>
        </p:nvSpPr>
        <p:spPr>
          <a:xfrm>
            <a:off x="0" y="0"/>
            <a:ext cx="12192000" cy="3429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9279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hasCustomPrompt="1"/>
          </p:nvPr>
        </p:nvSpPr>
        <p:spPr>
          <a:xfrm>
            <a:off x="838199" y="362309"/>
            <a:ext cx="5073591" cy="6038491"/>
          </a:xfrm>
        </p:spPr>
        <p:txBody>
          <a:bodyPr anchor="ctr">
            <a:noAutofit/>
          </a:bodyPr>
          <a:lstStyle>
            <a:lvl1pPr>
              <a:lnSpc>
                <a:spcPct val="70000"/>
              </a:lnSpc>
              <a:defRPr sz="6000" baseline="0">
                <a:solidFill>
                  <a:srgbClr val="58595B"/>
                </a:solidFill>
              </a:defRPr>
            </a:lvl1pPr>
          </a:lstStyle>
          <a:p>
            <a:r>
              <a:rPr lang="en-US" dirty="0"/>
              <a:t>Click to edit Master title (white font)</a:t>
            </a:r>
          </a:p>
        </p:txBody>
      </p:sp>
      <p:sp>
        <p:nvSpPr>
          <p:cNvPr id="5" name="Date Placeholder 4"/>
          <p:cNvSpPr>
            <a:spLocks noGrp="1"/>
          </p:cNvSpPr>
          <p:nvPr>
            <p:ph type="dt" sz="half" idx="11"/>
          </p:nvPr>
        </p:nvSpPr>
        <p:spPr/>
        <p:txBody>
          <a:bodyPr/>
          <a:lstStyle/>
          <a:p>
            <a:r>
              <a:rPr lang="en-US"/>
              <a:t>January 24, 2018</a:t>
            </a:r>
            <a:endParaRPr lang="en-US" dirty="0"/>
          </a:p>
        </p:txBody>
      </p:sp>
      <p:sp>
        <p:nvSpPr>
          <p:cNvPr id="6" name="Footer Placeholder 5"/>
          <p:cNvSpPr>
            <a:spLocks noGrp="1"/>
          </p:cNvSpPr>
          <p:nvPr>
            <p:ph type="ftr" sz="quarter" idx="12"/>
          </p:nvPr>
        </p:nvSpPr>
        <p:spPr/>
        <p:txBody>
          <a:bodyPr/>
          <a:lstStyle/>
          <a:p>
            <a:r>
              <a:rPr lang="en-US"/>
              <a:t>Micron/Intel Confidential</a:t>
            </a:r>
            <a:endParaRPr lang="en-US" dirty="0"/>
          </a:p>
        </p:txBody>
      </p:sp>
      <p:sp>
        <p:nvSpPr>
          <p:cNvPr id="7" name="Slide Number Placeholder 6"/>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99952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Image with 1/2 Content">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hasCustomPrompt="1"/>
          </p:nvPr>
        </p:nvSpPr>
        <p:spPr>
          <a:xfrm>
            <a:off x="271461" y="3429000"/>
            <a:ext cx="5689391" cy="2983005"/>
          </a:xfrm>
        </p:spPr>
        <p:txBody>
          <a:bodyPr anchor="ctr">
            <a:noAutofit/>
          </a:bodyPr>
          <a:lstStyle>
            <a:lvl1pPr algn="r">
              <a:lnSpc>
                <a:spcPct val="70000"/>
              </a:lnSpc>
              <a:defRPr sz="6000" baseline="0">
                <a:solidFill>
                  <a:srgbClr val="58595B"/>
                </a:solidFill>
              </a:defRPr>
            </a:lvl1pPr>
          </a:lstStyle>
          <a:p>
            <a:r>
              <a:rPr lang="en-US" dirty="0"/>
              <a:t>Click to edit Master title (white font)</a:t>
            </a:r>
          </a:p>
        </p:txBody>
      </p:sp>
      <p:sp>
        <p:nvSpPr>
          <p:cNvPr id="6"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6"/>
          </p:nvPr>
        </p:nvSpPr>
        <p:spPr/>
        <p:txBody>
          <a:bodyPr/>
          <a:lstStyle/>
          <a:p>
            <a:r>
              <a:rPr lang="en-US"/>
              <a:t>January 24, 2018</a:t>
            </a:r>
            <a:endParaRPr lang="en-US" dirty="0"/>
          </a:p>
        </p:txBody>
      </p:sp>
      <p:sp>
        <p:nvSpPr>
          <p:cNvPr id="7" name="Footer Placeholder 6"/>
          <p:cNvSpPr>
            <a:spLocks noGrp="1"/>
          </p:cNvSpPr>
          <p:nvPr>
            <p:ph type="ftr" sz="quarter" idx="17"/>
          </p:nvPr>
        </p:nvSpPr>
        <p:spPr/>
        <p:txBody>
          <a:bodyPr/>
          <a:lstStyle/>
          <a:p>
            <a:r>
              <a:rPr lang="en-US"/>
              <a:t>Micron/Intel Confidential</a:t>
            </a:r>
            <a:endParaRPr lang="en-US" dirty="0"/>
          </a:p>
        </p:txBody>
      </p:sp>
      <p:sp>
        <p:nvSpPr>
          <p:cNvPr id="8" name="Slide Number Placeholder 7"/>
          <p:cNvSpPr>
            <a:spLocks noGrp="1"/>
          </p:cNvSpPr>
          <p:nvPr>
            <p:ph type="sldNum" sz="quarter" idx="18"/>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120423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r>
              <a:rPr lang="en-US"/>
              <a:t>January 24, 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633346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91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r>
              <a:rPr lang="en-US"/>
              <a:t>January 24, 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Content Placeholder 2"/>
          <p:cNvSpPr>
            <a:spLocks noGrp="1"/>
          </p:cNvSpPr>
          <p:nvPr>
            <p:ph sz="half" idx="1"/>
          </p:nvPr>
        </p:nvSpPr>
        <p:spPr>
          <a:xfrm>
            <a:off x="83820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33346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Tree>
    <p:extLst>
      <p:ext uri="{BB962C8B-B14F-4D97-AF65-F5344CB8AC3E}">
        <p14:creationId xmlns:p14="http://schemas.microsoft.com/office/powerpoint/2010/main" val="980441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January 24, 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1" name="Content Placeholder 2"/>
          <p:cNvSpPr>
            <a:spLocks noGrp="1"/>
          </p:cNvSpPr>
          <p:nvPr>
            <p:ph sz="half" idx="14"/>
          </p:nvPr>
        </p:nvSpPr>
        <p:spPr>
          <a:xfrm>
            <a:off x="633346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8"/>
          <p:cNvSpPr>
            <a:spLocks noGrp="1"/>
          </p:cNvSpPr>
          <p:nvPr>
            <p:ph type="body" sz="quarter" idx="15"/>
          </p:nvPr>
        </p:nvSpPr>
        <p:spPr>
          <a:xfrm>
            <a:off x="633346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3117786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096250"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January 24, 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1"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0" name="Text Placeholder 8"/>
          <p:cNvSpPr>
            <a:spLocks noGrp="1"/>
          </p:cNvSpPr>
          <p:nvPr>
            <p:ph type="body" sz="quarter" idx="14"/>
          </p:nvPr>
        </p:nvSpPr>
        <p:spPr>
          <a:xfrm>
            <a:off x="8096250"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3" name="Content Placeholder 3"/>
          <p:cNvSpPr>
            <a:spLocks noGrp="1"/>
          </p:cNvSpPr>
          <p:nvPr>
            <p:ph sz="half" idx="15"/>
          </p:nvPr>
        </p:nvSpPr>
        <p:spPr>
          <a:xfrm>
            <a:off x="4467225"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p:cNvSpPr>
            <a:spLocks noGrp="1"/>
          </p:cNvSpPr>
          <p:nvPr>
            <p:ph type="body" sz="quarter" idx="16"/>
          </p:nvPr>
        </p:nvSpPr>
        <p:spPr>
          <a:xfrm>
            <a:off x="4467225"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268930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January 24, 2018</a:t>
            </a:r>
          </a:p>
        </p:txBody>
      </p:sp>
      <p:sp>
        <p:nvSpPr>
          <p:cNvPr id="4" name="Footer Placeholder 3"/>
          <p:cNvSpPr>
            <a:spLocks noGrp="1"/>
          </p:cNvSpPr>
          <p:nvPr>
            <p:ph type="ftr" sz="quarter" idx="11"/>
          </p:nvPr>
        </p:nvSpPr>
        <p:spPr/>
        <p:txBody>
          <a:bodyPr/>
          <a:lstStyle/>
          <a:p>
            <a:r>
              <a:rPr lang="en-US"/>
              <a:t>Micron/Intel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a:p>
        </p:txBody>
      </p:sp>
    </p:spTree>
    <p:extLst>
      <p:ext uri="{BB962C8B-B14F-4D97-AF65-F5344CB8AC3E}">
        <p14:creationId xmlns:p14="http://schemas.microsoft.com/office/powerpoint/2010/main" val="1553042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January 24, 2018</a:t>
            </a:r>
            <a:endParaRPr lang="en-US" dirty="0"/>
          </a:p>
        </p:txBody>
      </p:sp>
      <p:sp>
        <p:nvSpPr>
          <p:cNvPr id="3" name="Footer Placeholder 2"/>
          <p:cNvSpPr>
            <a:spLocks noGrp="1"/>
          </p:cNvSpPr>
          <p:nvPr>
            <p:ph type="ftr" sz="quarter" idx="11"/>
          </p:nvPr>
        </p:nvSpPr>
        <p:spPr/>
        <p:txBody>
          <a:bodyPr/>
          <a:lstStyle/>
          <a:p>
            <a:r>
              <a:rPr lang="en-US"/>
              <a:t>Micron/Intel Confidential</a:t>
            </a:r>
            <a:endParaRPr lang="en-US" dirty="0"/>
          </a:p>
        </p:txBody>
      </p:sp>
      <p:sp>
        <p:nvSpPr>
          <p:cNvPr id="4" name="Slide Number Placeholder 3"/>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89119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rgbClr val="58595B"/>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9"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0136"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rgbClr val="58595B"/>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137037"/>
            <a:ext cx="10219075" cy="2456904"/>
          </a:xfrm>
        </p:spPr>
        <p:txBody>
          <a:bodyPr anchor="b">
            <a:noAutofit/>
          </a:bodyPr>
          <a:lstStyle>
            <a:lvl1pPr algn="l">
              <a:defRPr sz="6000">
                <a:solidFill>
                  <a:srgbClr val="0077C8"/>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chemeClr val="bg1"/>
                </a:solidFill>
              </a:defRPr>
            </a:lvl1pPr>
          </a:lstStyle>
          <a:p>
            <a:r>
              <a:rPr lang="en-US"/>
              <a:t>January 24, 2018</a:t>
            </a:r>
            <a:endParaRPr lang="en-US" dirty="0"/>
          </a:p>
        </p:txBody>
      </p:sp>
      <p:sp>
        <p:nvSpPr>
          <p:cNvPr id="3" name="Footer Placeholder 2"/>
          <p:cNvSpPr>
            <a:spLocks noGrp="1"/>
          </p:cNvSpPr>
          <p:nvPr>
            <p:ph type="ftr" sz="quarter" idx="12"/>
          </p:nvPr>
        </p:nvSpPr>
        <p:spPr/>
        <p:txBody>
          <a:bodyPr/>
          <a:lstStyle>
            <a:lvl1pPr>
              <a:defRPr>
                <a:solidFill>
                  <a:schemeClr val="bg1"/>
                </a:solidFill>
              </a:defRPr>
            </a:lvl1p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378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Closing Blue">
    <p:bg>
      <p:bgPr>
        <a:solidFill>
          <a:schemeClr val="accent1"/>
        </a:solidFill>
        <a:effectLst/>
      </p:bgPr>
    </p:bg>
    <p:spTree>
      <p:nvGrpSpPr>
        <p:cNvPr id="1" name=""/>
        <p:cNvGrpSpPr/>
        <p:nvPr/>
      </p:nvGrpSpPr>
      <p:grpSpPr>
        <a:xfrm>
          <a:off x="0" y="0"/>
          <a:ext cx="0" cy="0"/>
          <a:chOff x="0" y="0"/>
          <a:chExt cx="0" cy="0"/>
        </a:xfrm>
      </p:grpSpPr>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99088" y="2805542"/>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rgbClr val="0077C8"/>
                </a:solidFill>
              </a:defRPr>
            </a:lvl1pPr>
          </a:lstStyle>
          <a:p>
            <a:r>
              <a:rPr lang="en-US"/>
              <a:t>January 24, 2018</a:t>
            </a:r>
            <a:endParaRPr lang="en-US" dirty="0"/>
          </a:p>
        </p:txBody>
      </p:sp>
      <p:sp>
        <p:nvSpPr>
          <p:cNvPr id="4" name="Footer Placeholder 3"/>
          <p:cNvSpPr>
            <a:spLocks noGrp="1"/>
          </p:cNvSpPr>
          <p:nvPr>
            <p:ph type="ftr" sz="quarter" idx="11"/>
          </p:nvPr>
        </p:nvSpPr>
        <p:spPr/>
        <p:txBody>
          <a:bodyPr/>
          <a:lstStyle>
            <a:lvl1pPr>
              <a:defRPr>
                <a:solidFill>
                  <a:srgbClr val="0077C8"/>
                </a:solidFill>
              </a:defRPr>
            </a:lvl1p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991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Closing White">
    <p:spTree>
      <p:nvGrpSpPr>
        <p:cNvPr id="1" name=""/>
        <p:cNvGrpSpPr/>
        <p:nvPr/>
      </p:nvGrpSpPr>
      <p:grpSpPr>
        <a:xfrm>
          <a:off x="0" y="0"/>
          <a:ext cx="0" cy="0"/>
          <a:chOff x="0" y="0"/>
          <a:chExt cx="0" cy="0"/>
        </a:xfrm>
      </p:grpSpPr>
      <p:pic>
        <p:nvPicPr>
          <p:cNvPr id="3"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10000" y="2806755"/>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chemeClr val="bg1"/>
                </a:solidFill>
              </a:defRPr>
            </a:lvl1pPr>
          </a:lstStyle>
          <a:p>
            <a:r>
              <a:rPr lang="en-US"/>
              <a:t>January 24, 2018</a:t>
            </a:r>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68494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cron Colo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January 24, 2018</a:t>
            </a:r>
          </a:p>
        </p:txBody>
      </p:sp>
      <p:sp>
        <p:nvSpPr>
          <p:cNvPr id="4" name="Footer Placeholder 3"/>
          <p:cNvSpPr>
            <a:spLocks noGrp="1"/>
          </p:cNvSpPr>
          <p:nvPr>
            <p:ph type="ftr" sz="quarter" idx="11"/>
          </p:nvPr>
        </p:nvSpPr>
        <p:spPr/>
        <p:txBody>
          <a:bodyPr/>
          <a:lstStyle/>
          <a:p>
            <a:r>
              <a:rPr lang="en-US"/>
              <a:t>Micron/Intel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dirty="0"/>
          </a:p>
        </p:txBody>
      </p:sp>
      <p:sp>
        <p:nvSpPr>
          <p:cNvPr id="27" name="TextBox 26"/>
          <p:cNvSpPr txBox="1"/>
          <p:nvPr userDrawn="1"/>
        </p:nvSpPr>
        <p:spPr>
          <a:xfrm>
            <a:off x="4786904" y="919778"/>
            <a:ext cx="6542586" cy="1421928"/>
          </a:xfrm>
          <a:prstGeom prst="rect">
            <a:avLst/>
          </a:prstGeom>
          <a:noFill/>
        </p:spPr>
        <p:txBody>
          <a:bodyPr wrap="square" rtlCol="0">
            <a:spAutoFit/>
          </a:bodyPr>
          <a:lstStyle/>
          <a:p>
            <a:pPr>
              <a:lnSpc>
                <a:spcPct val="80000"/>
              </a:lnSpc>
            </a:pPr>
            <a:r>
              <a:rPr lang="en-US" sz="5400" b="1" spc="-300" dirty="0">
                <a:latin typeface="+mj-lt"/>
              </a:rPr>
              <a:t>Micron Brand </a:t>
            </a:r>
            <a:br>
              <a:rPr lang="en-US" sz="5400" b="1" spc="-300" dirty="0">
                <a:latin typeface="+mj-lt"/>
              </a:rPr>
            </a:br>
            <a:r>
              <a:rPr lang="en-US" sz="5400" b="1" spc="-300" dirty="0">
                <a:latin typeface="+mj-lt"/>
              </a:rPr>
              <a:t>2.0 Colors (RGB)</a:t>
            </a:r>
          </a:p>
        </p:txBody>
      </p:sp>
      <p:sp>
        <p:nvSpPr>
          <p:cNvPr id="28" name="Rectangle 27"/>
          <p:cNvSpPr/>
          <p:nvPr userDrawn="1"/>
        </p:nvSpPr>
        <p:spPr>
          <a:xfrm>
            <a:off x="578581" y="949291"/>
            <a:ext cx="1199034" cy="1199034"/>
          </a:xfrm>
          <a:prstGeom prst="rect">
            <a:avLst/>
          </a:prstGeom>
          <a:solidFill>
            <a:srgbClr val="007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Micron Blue</a:t>
            </a:r>
          </a:p>
          <a:p>
            <a:pPr algn="ctr"/>
            <a:r>
              <a:rPr lang="en-US" sz="1400" b="1" dirty="0">
                <a:latin typeface="+mn-lt"/>
                <a:ea typeface="Segoe UI" panose="020B0502040204020203" pitchFamily="34" charset="0"/>
                <a:cs typeface="Segoe UI" panose="020B0502040204020203" pitchFamily="34" charset="0"/>
              </a:rPr>
              <a:t>0-119-200</a:t>
            </a:r>
          </a:p>
        </p:txBody>
      </p:sp>
      <p:sp>
        <p:nvSpPr>
          <p:cNvPr id="29" name="Rectangle 28"/>
          <p:cNvSpPr/>
          <p:nvPr userDrawn="1"/>
        </p:nvSpPr>
        <p:spPr>
          <a:xfrm>
            <a:off x="578581" y="3492223"/>
            <a:ext cx="1199034" cy="119903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a:t>
            </a:r>
            <a:br>
              <a:rPr lang="en-US" sz="1400" dirty="0">
                <a:latin typeface="+mn-lt"/>
                <a:ea typeface="Segoe UI" panose="020B0502040204020203" pitchFamily="34" charset="0"/>
                <a:cs typeface="Segoe UI" panose="020B0502040204020203" pitchFamily="34" charset="0"/>
              </a:rPr>
            </a:br>
            <a:r>
              <a:rPr lang="en-US" sz="1400" b="1" dirty="0">
                <a:latin typeface="+mn-lt"/>
                <a:ea typeface="Segoe UI" panose="020B0502040204020203" pitchFamily="34" charset="0"/>
                <a:cs typeface="Segoe UI" panose="020B0502040204020203" pitchFamily="34" charset="0"/>
              </a:rPr>
              <a:t>88-89-91</a:t>
            </a:r>
          </a:p>
        </p:txBody>
      </p:sp>
      <p:sp>
        <p:nvSpPr>
          <p:cNvPr id="30" name="Rectangle 29"/>
          <p:cNvSpPr/>
          <p:nvPr userDrawn="1"/>
        </p:nvSpPr>
        <p:spPr>
          <a:xfrm>
            <a:off x="578581" y="2220757"/>
            <a:ext cx="1199034" cy="1199034"/>
          </a:xfrm>
          <a:prstGeom prst="rect">
            <a:avLst/>
          </a:prstGeom>
          <a:solidFill>
            <a:srgbClr val="009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S1</a:t>
            </a:r>
          </a:p>
          <a:p>
            <a:pPr algn="ctr"/>
            <a:r>
              <a:rPr lang="en-US" sz="1400" b="1" dirty="0">
                <a:latin typeface="+mn-lt"/>
                <a:ea typeface="Segoe UI" panose="020B0502040204020203" pitchFamily="34" charset="0"/>
                <a:cs typeface="Segoe UI" panose="020B0502040204020203" pitchFamily="34" charset="0"/>
              </a:rPr>
              <a:t>0-144-218</a:t>
            </a:r>
          </a:p>
        </p:txBody>
      </p:sp>
      <p:sp>
        <p:nvSpPr>
          <p:cNvPr id="31" name="Rectangle 30"/>
          <p:cNvSpPr/>
          <p:nvPr userDrawn="1"/>
        </p:nvSpPr>
        <p:spPr>
          <a:xfrm>
            <a:off x="1856658" y="2229966"/>
            <a:ext cx="1199034" cy="1199034"/>
          </a:xfrm>
          <a:prstGeom prst="rect">
            <a:avLst/>
          </a:prstGeom>
          <a:solidFill>
            <a:srgbClr val="00A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S2</a:t>
            </a:r>
          </a:p>
          <a:p>
            <a:pPr algn="ctr"/>
            <a:r>
              <a:rPr lang="en-US" sz="1400" b="1" dirty="0">
                <a:latin typeface="+mn-lt"/>
                <a:ea typeface="Segoe UI" panose="020B0502040204020203" pitchFamily="34" charset="0"/>
                <a:cs typeface="Segoe UI" panose="020B0502040204020203" pitchFamily="34" charset="0"/>
              </a:rPr>
              <a:t>0-163-225</a:t>
            </a:r>
          </a:p>
        </p:txBody>
      </p:sp>
      <p:sp>
        <p:nvSpPr>
          <p:cNvPr id="32" name="Rectangle 31"/>
          <p:cNvSpPr/>
          <p:nvPr userDrawn="1"/>
        </p:nvSpPr>
        <p:spPr>
          <a:xfrm>
            <a:off x="3134735" y="2229966"/>
            <a:ext cx="1199034" cy="1199034"/>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S3</a:t>
            </a:r>
          </a:p>
          <a:p>
            <a:pPr algn="ctr"/>
            <a:r>
              <a:rPr lang="en-US" sz="1400" b="1" dirty="0">
                <a:latin typeface="+mn-lt"/>
                <a:ea typeface="Segoe UI" panose="020B0502040204020203" pitchFamily="34" charset="0"/>
                <a:cs typeface="Segoe UI" panose="020B0502040204020203" pitchFamily="34" charset="0"/>
              </a:rPr>
              <a:t>113-197-232</a:t>
            </a:r>
          </a:p>
        </p:txBody>
      </p:sp>
      <p:sp>
        <p:nvSpPr>
          <p:cNvPr id="33" name="Rectangle 32"/>
          <p:cNvSpPr/>
          <p:nvPr userDrawn="1"/>
        </p:nvSpPr>
        <p:spPr>
          <a:xfrm>
            <a:off x="578581" y="4770016"/>
            <a:ext cx="1199034" cy="1199034"/>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S1</a:t>
            </a:r>
          </a:p>
          <a:p>
            <a:pPr algn="ctr"/>
            <a:r>
              <a:rPr lang="en-US" sz="1400" b="1" dirty="0">
                <a:latin typeface="+mn-lt"/>
                <a:ea typeface="Segoe UI" panose="020B0502040204020203" pitchFamily="34" charset="0"/>
                <a:cs typeface="Segoe UI" panose="020B0502040204020203" pitchFamily="34" charset="0"/>
              </a:rPr>
              <a:t>128-130-133</a:t>
            </a:r>
          </a:p>
        </p:txBody>
      </p:sp>
      <p:sp>
        <p:nvSpPr>
          <p:cNvPr id="34" name="Rectangle 33"/>
          <p:cNvSpPr/>
          <p:nvPr userDrawn="1"/>
        </p:nvSpPr>
        <p:spPr>
          <a:xfrm>
            <a:off x="1856658" y="4770016"/>
            <a:ext cx="1199034" cy="1199034"/>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S2</a:t>
            </a:r>
          </a:p>
          <a:p>
            <a:pPr algn="ctr"/>
            <a:r>
              <a:rPr lang="en-US" sz="1400" b="1" dirty="0">
                <a:latin typeface="+mn-lt"/>
                <a:ea typeface="Segoe UI" panose="020B0502040204020203" pitchFamily="34" charset="0"/>
                <a:cs typeface="Segoe UI" panose="020B0502040204020203" pitchFamily="34" charset="0"/>
              </a:rPr>
              <a:t>167-169-172</a:t>
            </a:r>
          </a:p>
        </p:txBody>
      </p:sp>
      <p:sp>
        <p:nvSpPr>
          <p:cNvPr id="35" name="Rectangle 34"/>
          <p:cNvSpPr/>
          <p:nvPr userDrawn="1"/>
        </p:nvSpPr>
        <p:spPr>
          <a:xfrm>
            <a:off x="3134735" y="4770016"/>
            <a:ext cx="1199034" cy="119903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S3</a:t>
            </a:r>
          </a:p>
          <a:p>
            <a:pPr algn="ctr"/>
            <a:r>
              <a:rPr lang="en-US" sz="1400" b="1" dirty="0">
                <a:latin typeface="+mn-lt"/>
                <a:ea typeface="Segoe UI" panose="020B0502040204020203" pitchFamily="34" charset="0"/>
                <a:cs typeface="Segoe UI" panose="020B0502040204020203" pitchFamily="34" charset="0"/>
              </a:rPr>
              <a:t>209-211-212</a:t>
            </a:r>
          </a:p>
        </p:txBody>
      </p:sp>
      <p:sp>
        <p:nvSpPr>
          <p:cNvPr id="36" name="Rectangle 35"/>
          <p:cNvSpPr/>
          <p:nvPr userDrawn="1"/>
        </p:nvSpPr>
        <p:spPr>
          <a:xfrm>
            <a:off x="4868920" y="3416363"/>
            <a:ext cx="1199034" cy="806863"/>
          </a:xfrm>
          <a:prstGeom prst="rect">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A1</a:t>
            </a:r>
          </a:p>
          <a:p>
            <a:pPr algn="ctr"/>
            <a:r>
              <a:rPr lang="en-US" sz="1400" b="1" dirty="0">
                <a:latin typeface="+mn-lt"/>
                <a:ea typeface="Segoe UI" panose="020B0502040204020203" pitchFamily="34" charset="0"/>
                <a:cs typeface="Segoe UI" panose="020B0502040204020203" pitchFamily="34" charset="0"/>
              </a:rPr>
              <a:t>154-202-60</a:t>
            </a:r>
          </a:p>
        </p:txBody>
      </p:sp>
      <p:sp>
        <p:nvSpPr>
          <p:cNvPr id="37" name="Rectangle 36"/>
          <p:cNvSpPr/>
          <p:nvPr userDrawn="1"/>
        </p:nvSpPr>
        <p:spPr>
          <a:xfrm>
            <a:off x="6150321" y="3416365"/>
            <a:ext cx="1199034" cy="806863"/>
          </a:xfrm>
          <a:prstGeom prst="rect">
            <a:avLst/>
          </a:prstGeom>
          <a:solidFill>
            <a:srgbClr val="B7D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A2</a:t>
            </a:r>
          </a:p>
          <a:p>
            <a:pPr algn="ctr"/>
            <a:r>
              <a:rPr lang="en-US" sz="1400" b="1" dirty="0">
                <a:latin typeface="+mn-lt"/>
                <a:ea typeface="Segoe UI" panose="020B0502040204020203" pitchFamily="34" charset="0"/>
                <a:cs typeface="Segoe UI" panose="020B0502040204020203" pitchFamily="34" charset="0"/>
              </a:rPr>
              <a:t>183-212-51</a:t>
            </a:r>
          </a:p>
        </p:txBody>
      </p:sp>
      <p:sp>
        <p:nvSpPr>
          <p:cNvPr id="38" name="Rectangle 37"/>
          <p:cNvSpPr/>
          <p:nvPr userDrawn="1"/>
        </p:nvSpPr>
        <p:spPr>
          <a:xfrm>
            <a:off x="4868915" y="4294324"/>
            <a:ext cx="1199034" cy="806863"/>
          </a:xfrm>
          <a:prstGeom prst="rect">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A1</a:t>
            </a:r>
          </a:p>
          <a:p>
            <a:pPr algn="ctr"/>
            <a:r>
              <a:rPr lang="en-US" sz="1400" b="1" dirty="0">
                <a:latin typeface="+mn-lt"/>
                <a:ea typeface="Segoe UI" panose="020B0502040204020203" pitchFamily="34" charset="0"/>
                <a:cs typeface="Segoe UI" panose="020B0502040204020203" pitchFamily="34" charset="0"/>
              </a:rPr>
              <a:t>255-181-0</a:t>
            </a:r>
          </a:p>
        </p:txBody>
      </p:sp>
      <p:sp>
        <p:nvSpPr>
          <p:cNvPr id="39" name="Rectangle 38"/>
          <p:cNvSpPr/>
          <p:nvPr userDrawn="1"/>
        </p:nvSpPr>
        <p:spPr>
          <a:xfrm>
            <a:off x="6150315" y="4294324"/>
            <a:ext cx="1199034" cy="806863"/>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A2</a:t>
            </a:r>
          </a:p>
          <a:p>
            <a:pPr algn="ctr"/>
            <a:r>
              <a:rPr lang="en-US" sz="1400" b="1" dirty="0">
                <a:latin typeface="+mn-lt"/>
                <a:ea typeface="Segoe UI" panose="020B0502040204020203" pitchFamily="34" charset="0"/>
                <a:cs typeface="Segoe UI" panose="020B0502040204020203" pitchFamily="34" charset="0"/>
              </a:rPr>
              <a:t>255-205-0</a:t>
            </a:r>
          </a:p>
        </p:txBody>
      </p:sp>
      <p:sp>
        <p:nvSpPr>
          <p:cNvPr id="40" name="Rectangle 39"/>
          <p:cNvSpPr/>
          <p:nvPr userDrawn="1"/>
        </p:nvSpPr>
        <p:spPr>
          <a:xfrm>
            <a:off x="4865846" y="5168685"/>
            <a:ext cx="1199034" cy="806863"/>
          </a:xfrm>
          <a:prstGeom prst="rect">
            <a:avLst/>
          </a:prstGeom>
          <a:solidFill>
            <a:srgbClr val="87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A1</a:t>
            </a:r>
          </a:p>
          <a:p>
            <a:pPr algn="ctr"/>
            <a:r>
              <a:rPr lang="en-US" sz="1400" b="1" dirty="0">
                <a:latin typeface="+mn-lt"/>
                <a:ea typeface="Segoe UI" panose="020B0502040204020203" pitchFamily="34" charset="0"/>
                <a:cs typeface="Segoe UI" panose="020B0502040204020203" pitchFamily="34" charset="0"/>
              </a:rPr>
              <a:t>135-50-153</a:t>
            </a:r>
          </a:p>
        </p:txBody>
      </p:sp>
      <p:sp>
        <p:nvSpPr>
          <p:cNvPr id="41" name="Rectangle 40"/>
          <p:cNvSpPr/>
          <p:nvPr userDrawn="1"/>
        </p:nvSpPr>
        <p:spPr>
          <a:xfrm>
            <a:off x="6147246" y="5168685"/>
            <a:ext cx="1199034" cy="806863"/>
          </a:xfrm>
          <a:prstGeom prst="rect">
            <a:avLst/>
          </a:prstGeom>
          <a:solidFill>
            <a:srgbClr val="A43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A2</a:t>
            </a:r>
          </a:p>
          <a:p>
            <a:pPr algn="ctr"/>
            <a:r>
              <a:rPr lang="en-US" sz="1400" b="1" dirty="0">
                <a:latin typeface="+mn-lt"/>
                <a:ea typeface="Segoe UI" panose="020B0502040204020203" pitchFamily="34" charset="0"/>
                <a:cs typeface="Segoe UI" panose="020B0502040204020203" pitchFamily="34" charset="0"/>
              </a:rPr>
              <a:t>164-55-138</a:t>
            </a:r>
          </a:p>
        </p:txBody>
      </p:sp>
      <p:sp>
        <p:nvSpPr>
          <p:cNvPr id="44" name="TextBox 43"/>
          <p:cNvSpPr txBox="1"/>
          <p:nvPr userDrawn="1"/>
        </p:nvSpPr>
        <p:spPr>
          <a:xfrm>
            <a:off x="4773748" y="2312153"/>
            <a:ext cx="2480434" cy="461665"/>
          </a:xfrm>
          <a:prstGeom prst="rect">
            <a:avLst/>
          </a:prstGeom>
          <a:noFill/>
        </p:spPr>
        <p:txBody>
          <a:bodyPr wrap="square" rtlCol="0">
            <a:spAutoFit/>
          </a:bodyPr>
          <a:lstStyle/>
          <a:p>
            <a:pPr algn="l"/>
            <a:r>
              <a:rPr lang="en-US" sz="2400" baseline="0" dirty="0">
                <a:latin typeface="+mn-lt"/>
              </a:rPr>
              <a:t>accent palette</a:t>
            </a:r>
            <a:endParaRPr lang="en-US" sz="2400" dirty="0">
              <a:latin typeface="+mn-lt"/>
            </a:endParaRPr>
          </a:p>
        </p:txBody>
      </p:sp>
      <p:sp>
        <p:nvSpPr>
          <p:cNvPr id="45" name="Rectangle 44"/>
          <p:cNvSpPr/>
          <p:nvPr userDrawn="1"/>
        </p:nvSpPr>
        <p:spPr>
          <a:xfrm>
            <a:off x="7911761" y="5629176"/>
            <a:ext cx="1050121" cy="347736"/>
          </a:xfrm>
          <a:prstGeom prst="rect">
            <a:avLst/>
          </a:prstGeom>
          <a:solidFill>
            <a:srgbClr val="629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98-157-55</a:t>
            </a:r>
          </a:p>
        </p:txBody>
      </p:sp>
      <p:sp>
        <p:nvSpPr>
          <p:cNvPr id="46" name="Rectangle 45"/>
          <p:cNvSpPr/>
          <p:nvPr userDrawn="1"/>
        </p:nvSpPr>
        <p:spPr>
          <a:xfrm>
            <a:off x="9030771" y="5629175"/>
            <a:ext cx="1050121" cy="347736"/>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255-207-1</a:t>
            </a:r>
          </a:p>
        </p:txBody>
      </p:sp>
      <p:sp>
        <p:nvSpPr>
          <p:cNvPr id="47" name="Rectangle 46"/>
          <p:cNvSpPr/>
          <p:nvPr userDrawn="1"/>
        </p:nvSpPr>
        <p:spPr>
          <a:xfrm>
            <a:off x="10149781" y="5629175"/>
            <a:ext cx="1050121" cy="3477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192-0-0</a:t>
            </a:r>
          </a:p>
        </p:txBody>
      </p:sp>
      <p:sp>
        <p:nvSpPr>
          <p:cNvPr id="49" name="TextBox 48"/>
          <p:cNvSpPr txBox="1"/>
          <p:nvPr userDrawn="1"/>
        </p:nvSpPr>
        <p:spPr>
          <a:xfrm>
            <a:off x="1817080" y="1370290"/>
            <a:ext cx="2516689" cy="830997"/>
          </a:xfrm>
          <a:prstGeom prst="rect">
            <a:avLst/>
          </a:prstGeom>
          <a:noFill/>
        </p:spPr>
        <p:txBody>
          <a:bodyPr wrap="square" rtlCol="0">
            <a:spAutoFit/>
          </a:bodyPr>
          <a:lstStyle/>
          <a:p>
            <a:pPr algn="l"/>
            <a:r>
              <a:rPr lang="en-US" sz="1200" baseline="0" dirty="0">
                <a:latin typeface="+mn-lt"/>
              </a:rPr>
              <a:t>Micron’s corporate color system retains a strong sense of the original blue color has defined us from the beginning. </a:t>
            </a:r>
            <a:endParaRPr lang="en-US" sz="1200" dirty="0">
              <a:latin typeface="+mn-lt"/>
            </a:endParaRPr>
          </a:p>
        </p:txBody>
      </p:sp>
      <p:sp>
        <p:nvSpPr>
          <p:cNvPr id="50" name="TextBox 49"/>
          <p:cNvSpPr txBox="1"/>
          <p:nvPr userDrawn="1"/>
        </p:nvSpPr>
        <p:spPr>
          <a:xfrm>
            <a:off x="1791374" y="3913787"/>
            <a:ext cx="2542395" cy="830997"/>
          </a:xfrm>
          <a:prstGeom prst="rect">
            <a:avLst/>
          </a:prstGeom>
          <a:noFill/>
        </p:spPr>
        <p:txBody>
          <a:bodyPr wrap="square" rtlCol="0">
            <a:spAutoFit/>
          </a:bodyPr>
          <a:lstStyle/>
          <a:p>
            <a:pPr algn="l"/>
            <a:r>
              <a:rPr lang="en-US" sz="1200" baseline="0" dirty="0">
                <a:latin typeface="+mn-lt"/>
              </a:rPr>
              <a:t>We offer gray and a gray palette as a secondary color, which can be used with our Micron blue and blue palette. </a:t>
            </a:r>
            <a:endParaRPr lang="en-US" sz="1200" dirty="0">
              <a:latin typeface="+mn-lt"/>
            </a:endParaRPr>
          </a:p>
        </p:txBody>
      </p:sp>
      <p:sp>
        <p:nvSpPr>
          <p:cNvPr id="52" name="TextBox 51"/>
          <p:cNvSpPr txBox="1"/>
          <p:nvPr userDrawn="1"/>
        </p:nvSpPr>
        <p:spPr>
          <a:xfrm>
            <a:off x="1817080" y="949290"/>
            <a:ext cx="2480434" cy="461665"/>
          </a:xfrm>
          <a:prstGeom prst="rect">
            <a:avLst/>
          </a:prstGeom>
          <a:noFill/>
        </p:spPr>
        <p:txBody>
          <a:bodyPr wrap="square" rtlCol="0">
            <a:spAutoFit/>
          </a:bodyPr>
          <a:lstStyle/>
          <a:p>
            <a:pPr algn="l"/>
            <a:r>
              <a:rPr lang="en-US" sz="2400" baseline="0" dirty="0">
                <a:latin typeface="+mn-lt"/>
              </a:rPr>
              <a:t>blue palette</a:t>
            </a:r>
            <a:endParaRPr lang="en-US" sz="2400" dirty="0">
              <a:latin typeface="+mn-lt"/>
            </a:endParaRPr>
          </a:p>
        </p:txBody>
      </p:sp>
      <p:sp>
        <p:nvSpPr>
          <p:cNvPr id="53" name="TextBox 52"/>
          <p:cNvSpPr txBox="1"/>
          <p:nvPr userDrawn="1"/>
        </p:nvSpPr>
        <p:spPr>
          <a:xfrm>
            <a:off x="1777615" y="3501432"/>
            <a:ext cx="2480434" cy="461665"/>
          </a:xfrm>
          <a:prstGeom prst="rect">
            <a:avLst/>
          </a:prstGeom>
          <a:noFill/>
        </p:spPr>
        <p:txBody>
          <a:bodyPr wrap="square" rtlCol="0">
            <a:spAutoFit/>
          </a:bodyPr>
          <a:lstStyle/>
          <a:p>
            <a:pPr algn="l"/>
            <a:r>
              <a:rPr lang="en-US" sz="2400" baseline="0" dirty="0">
                <a:latin typeface="+mn-lt"/>
              </a:rPr>
              <a:t>gray palette</a:t>
            </a:r>
            <a:endParaRPr lang="en-US" sz="2400" dirty="0">
              <a:latin typeface="+mn-lt"/>
            </a:endParaRPr>
          </a:p>
        </p:txBody>
      </p:sp>
      <p:sp>
        <p:nvSpPr>
          <p:cNvPr id="2" name="Rectangle 1"/>
          <p:cNvSpPr/>
          <p:nvPr userDrawn="1"/>
        </p:nvSpPr>
        <p:spPr>
          <a:xfrm>
            <a:off x="4773748" y="2734879"/>
            <a:ext cx="2480434" cy="646331"/>
          </a:xfrm>
          <a:prstGeom prst="rect">
            <a:avLst/>
          </a:prstGeom>
        </p:spPr>
        <p:txBody>
          <a:bodyPr wrap="square">
            <a:spAutoFit/>
          </a:bodyPr>
          <a:lstStyle/>
          <a:p>
            <a:r>
              <a:rPr lang="en-US" sz="1200" baseline="0" dirty="0">
                <a:latin typeface="+mn-lt"/>
              </a:rPr>
              <a:t>White can also be used to lighten and balance our blue, gray and accent colors.</a:t>
            </a:r>
            <a:endParaRPr lang="en-US" sz="1200" dirty="0"/>
          </a:p>
        </p:txBody>
      </p:sp>
      <p:sp>
        <p:nvSpPr>
          <p:cNvPr id="54" name="TextBox 53"/>
          <p:cNvSpPr txBox="1"/>
          <p:nvPr userDrawn="1"/>
        </p:nvSpPr>
        <p:spPr>
          <a:xfrm>
            <a:off x="7840386" y="4744784"/>
            <a:ext cx="2480434" cy="461665"/>
          </a:xfrm>
          <a:prstGeom prst="rect">
            <a:avLst/>
          </a:prstGeom>
          <a:noFill/>
        </p:spPr>
        <p:txBody>
          <a:bodyPr wrap="square" rtlCol="0">
            <a:spAutoFit/>
          </a:bodyPr>
          <a:lstStyle/>
          <a:p>
            <a:pPr algn="l"/>
            <a:r>
              <a:rPr lang="en-US" sz="2400" baseline="0" dirty="0">
                <a:latin typeface="+mn-lt"/>
              </a:rPr>
              <a:t>status palette</a:t>
            </a:r>
            <a:endParaRPr lang="en-US" sz="2400" dirty="0">
              <a:latin typeface="+mn-lt"/>
            </a:endParaRPr>
          </a:p>
        </p:txBody>
      </p:sp>
      <p:sp>
        <p:nvSpPr>
          <p:cNvPr id="55" name="Rectangle 54"/>
          <p:cNvSpPr/>
          <p:nvPr userDrawn="1"/>
        </p:nvSpPr>
        <p:spPr>
          <a:xfrm>
            <a:off x="7840386" y="5167510"/>
            <a:ext cx="2480434" cy="461665"/>
          </a:xfrm>
          <a:prstGeom prst="rect">
            <a:avLst/>
          </a:prstGeom>
        </p:spPr>
        <p:txBody>
          <a:bodyPr wrap="square">
            <a:spAutoFit/>
          </a:bodyPr>
          <a:lstStyle/>
          <a:p>
            <a:pPr algn="l"/>
            <a:r>
              <a:rPr lang="en-US" sz="1200" dirty="0">
                <a:latin typeface="Arial" panose="020B0604020202020204" pitchFamily="34" charset="0"/>
                <a:cs typeface="Arial" panose="020B0604020202020204" pitchFamily="34" charset="0"/>
              </a:rPr>
              <a:t>Colors to be used only as status indicators. </a:t>
            </a:r>
          </a:p>
        </p:txBody>
      </p:sp>
      <p:sp>
        <p:nvSpPr>
          <p:cNvPr id="56" name="Rectangle 55"/>
          <p:cNvSpPr/>
          <p:nvPr userDrawn="1"/>
        </p:nvSpPr>
        <p:spPr>
          <a:xfrm>
            <a:off x="7911761" y="2734878"/>
            <a:ext cx="2480434" cy="646331"/>
          </a:xfrm>
          <a:prstGeom prst="rect">
            <a:avLst/>
          </a:prstGeom>
        </p:spPr>
        <p:txBody>
          <a:bodyPr wrap="square">
            <a:spAutoFit/>
          </a:bodyPr>
          <a:lstStyle/>
          <a:p>
            <a:r>
              <a:rPr lang="en-US" sz="1200" baseline="0" dirty="0">
                <a:latin typeface="+mn-lt"/>
              </a:rPr>
              <a:t>For more information on how to change colors using RGB codes, visit the ppt training page.</a:t>
            </a:r>
            <a:endParaRPr lang="en-US" sz="1200" dirty="0"/>
          </a:p>
        </p:txBody>
      </p:sp>
      <p:sp>
        <p:nvSpPr>
          <p:cNvPr id="57" name="TextBox 56"/>
          <p:cNvSpPr txBox="1"/>
          <p:nvPr userDrawn="1"/>
        </p:nvSpPr>
        <p:spPr>
          <a:xfrm>
            <a:off x="7911761" y="2312153"/>
            <a:ext cx="2480434" cy="461665"/>
          </a:xfrm>
          <a:prstGeom prst="rect">
            <a:avLst/>
          </a:prstGeom>
          <a:noFill/>
        </p:spPr>
        <p:txBody>
          <a:bodyPr wrap="square" rtlCol="0">
            <a:spAutoFit/>
          </a:bodyPr>
          <a:lstStyle/>
          <a:p>
            <a:pPr algn="l"/>
            <a:r>
              <a:rPr lang="en-US" sz="2400" baseline="0" dirty="0">
                <a:latin typeface="+mn-lt"/>
              </a:rPr>
              <a:t>how to use</a:t>
            </a:r>
            <a:endParaRPr lang="en-US" sz="2400" dirty="0">
              <a:latin typeface="+mn-lt"/>
            </a:endParaRPr>
          </a:p>
        </p:txBody>
      </p:sp>
    </p:spTree>
    <p:extLst>
      <p:ext uri="{BB962C8B-B14F-4D97-AF65-F5344CB8AC3E}">
        <p14:creationId xmlns:p14="http://schemas.microsoft.com/office/powerpoint/2010/main" val="2756165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8" name="Date Placeholder 3"/>
          <p:cNvSpPr>
            <a:spLocks noGrp="1"/>
          </p:cNvSpPr>
          <p:nvPr>
            <p:ph type="dt" sz="half" idx="2"/>
          </p:nvPr>
        </p:nvSpPr>
        <p:spPr>
          <a:xfrm>
            <a:off x="4645660" y="6363151"/>
            <a:ext cx="1348740" cy="228600"/>
          </a:xfrm>
          <a:prstGeom prst="rect">
            <a:avLst/>
          </a:prstGeom>
        </p:spPr>
        <p:txBody>
          <a:bodyPr lIns="0" tIns="0" rIns="0" bIns="0"/>
          <a:lstStyle>
            <a:lvl1pPr>
              <a:defRPr lang="en-US" sz="1100" kern="1200" smtClean="0">
                <a:solidFill>
                  <a:schemeClr val="tx1"/>
                </a:solidFill>
                <a:latin typeface="Segoe UI" panose="020B0502040204020203" pitchFamily="34" charset="0"/>
                <a:ea typeface="+mn-ea"/>
                <a:cs typeface="Segoe UI" panose="020B0502040204020203" pitchFamily="34" charset="0"/>
              </a:defRPr>
            </a:lvl1pPr>
          </a:lstStyle>
          <a:p>
            <a:r>
              <a:rPr lang="en-US"/>
              <a:t>January 24, 2018</a:t>
            </a:r>
            <a:endParaRPr dirty="0"/>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7" name="Footer Placeholder 3"/>
          <p:cNvSpPr>
            <a:spLocks noGrp="1"/>
          </p:cNvSpPr>
          <p:nvPr>
            <p:ph type="ftr" sz="quarter" idx="12"/>
          </p:nvPr>
        </p:nvSpPr>
        <p:spPr>
          <a:xfrm>
            <a:off x="3237230"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a:t>Micron/Intel Confidential</a:t>
            </a:r>
            <a:endParaRPr lang="en-US" dirty="0"/>
          </a:p>
        </p:txBody>
      </p:sp>
      <p:sp>
        <p:nvSpPr>
          <p:cNvPr id="7" name="TextBox 6"/>
          <p:cNvSpPr txBox="1"/>
          <p:nvPr userDrawn="1"/>
        </p:nvSpPr>
        <p:spPr>
          <a:xfrm>
            <a:off x="-1605280" y="5750004"/>
            <a:ext cx="1369340" cy="110799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Only</a:t>
            </a:r>
          </a:p>
          <a:p>
            <a:pPr algn="r"/>
            <a:r>
              <a:rPr lang="en-US" sz="1200" dirty="0">
                <a:solidFill>
                  <a:schemeClr val="tx2"/>
                </a:solidFill>
                <a:latin typeface="Segoe UI" panose="020B0502040204020203" pitchFamily="34" charset="0"/>
                <a:cs typeface="Segoe UI" panose="020B0502040204020203" pitchFamily="34" charset="0"/>
              </a:rPr>
              <a:t>Includes only the title and subtitle, with a large open</a:t>
            </a:r>
            <a:r>
              <a:rPr lang="en-US" sz="1200" baseline="0" dirty="0">
                <a:solidFill>
                  <a:schemeClr val="tx2"/>
                </a:solidFill>
                <a:latin typeface="Segoe UI" panose="020B0502040204020203" pitchFamily="34" charset="0"/>
                <a:cs typeface="Segoe UI" panose="020B0502040204020203" pitchFamily="34" charset="0"/>
              </a:rPr>
              <a:t> space in the middle of the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2"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Tree>
    <p:extLst>
      <p:ext uri="{BB962C8B-B14F-4D97-AF65-F5344CB8AC3E}">
        <p14:creationId xmlns:p14="http://schemas.microsoft.com/office/powerpoint/2010/main" val="2471780681"/>
      </p:ext>
    </p:extLst>
  </p:cSld>
  <p:clrMapOvr>
    <a:masterClrMapping/>
  </p:clrMapOvr>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MLab_Blank">
    <p:spTree>
      <p:nvGrpSpPr>
        <p:cNvPr id="1" name=""/>
        <p:cNvGrpSpPr/>
        <p:nvPr/>
      </p:nvGrpSpPr>
      <p:grpSpPr>
        <a:xfrm>
          <a:off x="0" y="0"/>
          <a:ext cx="0" cy="0"/>
          <a:chOff x="0" y="0"/>
          <a:chExt cx="0" cy="0"/>
        </a:xfrm>
      </p:grpSpPr>
      <p:sp>
        <p:nvSpPr>
          <p:cNvPr id="4" name="Footer Placeholder 6"/>
          <p:cNvSpPr>
            <a:spLocks noGrp="1"/>
          </p:cNvSpPr>
          <p:nvPr>
            <p:ph type="ftr" sz="quarter" idx="3"/>
          </p:nvPr>
        </p:nvSpPr>
        <p:spPr>
          <a:xfrm>
            <a:off x="4064000" y="6543262"/>
            <a:ext cx="2540000" cy="246221"/>
          </a:xfrm>
          <a:prstGeom prst="rect">
            <a:avLst/>
          </a:prstGeom>
        </p:spPr>
        <p:txBody>
          <a:bodyPr vert="horz" wrap="none" lIns="91440" tIns="45720" rIns="91440" bIns="45720" rtlCol="0" anchor="ctr">
            <a:noAutofit/>
          </a:bodyPr>
          <a:lstStyle>
            <a:lvl1pPr algn="ctr">
              <a:defRPr sz="1000" b="0">
                <a:solidFill>
                  <a:schemeClr val="tx1"/>
                </a:solidFill>
              </a:defRPr>
            </a:lvl1pPr>
          </a:lstStyle>
          <a:p>
            <a:r>
              <a:rPr lang="en-US"/>
              <a:t>  </a:t>
            </a:r>
            <a:endParaRPr lang="en-US" dirty="0"/>
          </a:p>
        </p:txBody>
      </p:sp>
    </p:spTree>
    <p:extLst>
      <p:ext uri="{BB962C8B-B14F-4D97-AF65-F5344CB8AC3E}">
        <p14:creationId xmlns:p14="http://schemas.microsoft.com/office/powerpoint/2010/main" val="405669847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EMLab_Description">
    <p:spTree>
      <p:nvGrpSpPr>
        <p:cNvPr id="1" name=""/>
        <p:cNvGrpSpPr/>
        <p:nvPr/>
      </p:nvGrpSpPr>
      <p:grpSpPr>
        <a:xfrm>
          <a:off x="0" y="0"/>
          <a:ext cx="0" cy="0"/>
          <a:chOff x="0" y="0"/>
          <a:chExt cx="0" cy="0"/>
        </a:xfrm>
      </p:grpSpPr>
      <p:sp>
        <p:nvSpPr>
          <p:cNvPr id="4" name="Rectangle 3"/>
          <p:cNvSpPr>
            <a:spLocks noChangeArrowheads="1"/>
          </p:cNvSpPr>
          <p:nvPr/>
        </p:nvSpPr>
        <p:spPr bwMode="auto">
          <a:xfrm>
            <a:off x="3206752" y="6465888"/>
            <a:ext cx="8985249" cy="392112"/>
          </a:xfrm>
          <a:prstGeom prst="rect">
            <a:avLst/>
          </a:prstGeom>
          <a:solidFill>
            <a:srgbClr val="D9D9D9"/>
          </a:solidFill>
          <a:ln w="9525">
            <a:noFill/>
            <a:miter lim="800000"/>
            <a:headEnd/>
            <a:tailEnd/>
          </a:ln>
          <a:effectLst/>
        </p:spPr>
        <p:txBody>
          <a:bodyPr wrap="none" lIns="92075" tIns="46038" rIns="92075" bIns="46038" anchor="ctr"/>
          <a:lstStyle/>
          <a:p>
            <a:pPr eaLnBrk="0" hangingPunct="0">
              <a:defRPr/>
            </a:pPr>
            <a:endParaRPr lang="en-US" sz="1800">
              <a:ea typeface="+mn-ea"/>
            </a:endParaRPr>
          </a:p>
        </p:txBody>
      </p:sp>
      <p:sp>
        <p:nvSpPr>
          <p:cNvPr id="5" name="Rectangle 4"/>
          <p:cNvSpPr>
            <a:spLocks noChangeArrowheads="1"/>
          </p:cNvSpPr>
          <p:nvPr/>
        </p:nvSpPr>
        <p:spPr bwMode="auto">
          <a:xfrm>
            <a:off x="1" y="6465888"/>
            <a:ext cx="3206751" cy="392112"/>
          </a:xfrm>
          <a:prstGeom prst="rect">
            <a:avLst/>
          </a:prstGeom>
          <a:solidFill>
            <a:srgbClr val="002060"/>
          </a:solidFill>
          <a:ln w="9525">
            <a:noFill/>
            <a:miter lim="800000"/>
            <a:headEnd/>
            <a:tailEnd/>
          </a:ln>
          <a:effectLst/>
        </p:spPr>
        <p:txBody>
          <a:bodyPr wrap="none" lIns="92075" tIns="46038" rIns="92075" bIns="46038" anchor="ctr"/>
          <a:lstStyle/>
          <a:p>
            <a:pPr eaLnBrk="0" hangingPunct="0">
              <a:defRPr/>
            </a:pPr>
            <a:endParaRPr lang="en-US" sz="1800">
              <a:ea typeface="+mn-ea"/>
            </a:endParaRPr>
          </a:p>
        </p:txBody>
      </p:sp>
      <p:pic>
        <p:nvPicPr>
          <p:cNvPr id="6" name="Picture 5" descr="White Micron color logo [Converted]"/>
          <p:cNvPicPr>
            <a:picLocks noChangeAspect="1" noChangeArrowheads="1"/>
          </p:cNvPicPr>
          <p:nvPr/>
        </p:nvPicPr>
        <p:blipFill>
          <a:blip r:embed="rId2" cstate="print"/>
          <a:srcRect/>
          <a:stretch>
            <a:fillRect/>
          </a:stretch>
        </p:blipFill>
        <p:spPr bwMode="auto">
          <a:xfrm>
            <a:off x="929218" y="6532564"/>
            <a:ext cx="1214967" cy="244475"/>
          </a:xfrm>
          <a:prstGeom prst="rect">
            <a:avLst/>
          </a:prstGeom>
          <a:noFill/>
          <a:ln w="9525">
            <a:noFill/>
            <a:miter lim="800000"/>
            <a:headEnd/>
            <a:tailEnd/>
          </a:ln>
        </p:spPr>
      </p:pic>
      <p:sp>
        <p:nvSpPr>
          <p:cNvPr id="7" name="Text Box 8"/>
          <p:cNvSpPr txBox="1">
            <a:spLocks noChangeArrowheads="1"/>
          </p:cNvSpPr>
          <p:nvPr/>
        </p:nvSpPr>
        <p:spPr bwMode="auto">
          <a:xfrm>
            <a:off x="8395490" y="6551613"/>
            <a:ext cx="3146695" cy="216086"/>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800" dirty="0">
                <a:solidFill>
                  <a:srgbClr val="002060"/>
                </a:solidFill>
                <a:ea typeface="+mn-ea"/>
              </a:rPr>
              <a:t>Company Confidential      </a:t>
            </a:r>
            <a:r>
              <a:rPr lang="en-US" sz="800" dirty="0">
                <a:solidFill>
                  <a:schemeClr val="tx1">
                    <a:lumMod val="75000"/>
                    <a:lumOff val="25000"/>
                  </a:schemeClr>
                </a:solidFill>
                <a:ea typeface="+mn-ea"/>
              </a:rPr>
              <a:t>|</a:t>
            </a:r>
            <a:r>
              <a:rPr lang="en-US" sz="800" dirty="0">
                <a:solidFill>
                  <a:srgbClr val="002060"/>
                </a:solidFill>
                <a:ea typeface="+mn-ea"/>
              </a:rPr>
              <a:t>     </a:t>
            </a:r>
            <a:r>
              <a:rPr lang="en-US" sz="800" dirty="0">
                <a:solidFill>
                  <a:srgbClr val="002060"/>
                </a:solidFill>
                <a:ea typeface="+mn-ea"/>
                <a:cs typeface="Tahoma" pitchFamily="34" charset="0"/>
              </a:rPr>
              <a:t>©2010 Micron Technology, Inc.     </a:t>
            </a:r>
            <a:r>
              <a:rPr lang="en-US" sz="800" dirty="0">
                <a:solidFill>
                  <a:schemeClr val="tx1">
                    <a:lumMod val="75000"/>
                    <a:lumOff val="25000"/>
                  </a:schemeClr>
                </a:solidFill>
                <a:ea typeface="+mn-ea"/>
                <a:cs typeface="Tahoma" pitchFamily="34" charset="0"/>
              </a:rPr>
              <a:t>|</a:t>
            </a:r>
          </a:p>
        </p:txBody>
      </p:sp>
      <p:sp>
        <p:nvSpPr>
          <p:cNvPr id="9" name="Rectangle 9"/>
          <p:cNvSpPr txBox="1">
            <a:spLocks noChangeArrowheads="1"/>
          </p:cNvSpPr>
          <p:nvPr/>
        </p:nvSpPr>
        <p:spPr>
          <a:xfrm>
            <a:off x="11381317" y="6554789"/>
            <a:ext cx="668867" cy="249237"/>
          </a:xfrm>
          <a:prstGeom prst="rect">
            <a:avLst/>
          </a:prstGeom>
        </p:spPr>
        <p:txBody>
          <a:bodyPr/>
          <a:lstStyle>
            <a:lvl1pPr algn="ctr">
              <a:defRPr sz="800" b="1" smtClean="0">
                <a:ea typeface="+mn-ea"/>
              </a:defRPr>
            </a:lvl1pPr>
          </a:lstStyle>
          <a:p>
            <a:pPr eaLnBrk="0" hangingPunct="0">
              <a:defRPr/>
            </a:pPr>
            <a:fld id="{FFF0D193-4E5B-4307-8C28-502A28829CAC}" type="slidenum">
              <a:rPr lang="en-US" sz="800"/>
              <a:pPr eaLnBrk="0" hangingPunct="0">
                <a:defRPr/>
              </a:pPr>
              <a:t>‹#›</a:t>
            </a:fld>
            <a:endParaRPr lang="en-US" sz="800" dirty="0"/>
          </a:p>
        </p:txBody>
      </p:sp>
      <p:sp>
        <p:nvSpPr>
          <p:cNvPr id="10" name="Footer Placeholder 6"/>
          <p:cNvSpPr>
            <a:spLocks noGrp="1"/>
          </p:cNvSpPr>
          <p:nvPr>
            <p:ph type="ftr" sz="quarter" idx="3"/>
          </p:nvPr>
        </p:nvSpPr>
        <p:spPr>
          <a:xfrm>
            <a:off x="4064000" y="6543262"/>
            <a:ext cx="2540000" cy="246221"/>
          </a:xfrm>
          <a:prstGeom prst="rect">
            <a:avLst/>
          </a:prstGeom>
        </p:spPr>
        <p:txBody>
          <a:bodyPr vert="horz" wrap="none" lIns="91440" tIns="45720" rIns="91440" bIns="45720" rtlCol="0" anchor="ctr">
            <a:noAutofit/>
          </a:bodyPr>
          <a:lstStyle>
            <a:lvl1pPr algn="ctr">
              <a:defRPr sz="1000" b="0">
                <a:solidFill>
                  <a:schemeClr val="tx1"/>
                </a:solidFill>
              </a:defRPr>
            </a:lvl1pPr>
          </a:lstStyle>
          <a:p>
            <a:r>
              <a:rPr lang="en-US"/>
              <a:t>  </a:t>
            </a:r>
            <a:endParaRPr lang="en-US" dirty="0"/>
          </a:p>
        </p:txBody>
      </p:sp>
    </p:spTree>
    <p:extLst>
      <p:ext uri="{BB962C8B-B14F-4D97-AF65-F5344CB8AC3E}">
        <p14:creationId xmlns:p14="http://schemas.microsoft.com/office/powerpoint/2010/main" val="9080746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rucial Title">
    <p:bg>
      <p:bgPr>
        <a:solidFill>
          <a:srgbClr val="58595B"/>
        </a:solidFill>
        <a:effectLst/>
      </p:bgPr>
    </p:bg>
    <p:spTree>
      <p:nvGrpSpPr>
        <p:cNvPr id="1" name=""/>
        <p:cNvGrpSpPr/>
        <p:nvPr/>
      </p:nvGrpSpPr>
      <p:grpSpPr>
        <a:xfrm>
          <a:off x="0" y="0"/>
          <a:ext cx="0" cy="0"/>
          <a:chOff x="0" y="0"/>
          <a:chExt cx="0" cy="0"/>
        </a:xfrm>
      </p:grpSpPr>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7"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8"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r>
              <a:rPr lang="en-US"/>
              <a:t>January 24, 2018</a:t>
            </a:r>
            <a:endParaRPr lang="en-US" dirty="0"/>
          </a:p>
        </p:txBody>
      </p:sp>
      <p:sp>
        <p:nvSpPr>
          <p:cNvPr id="3" name="Footer Placeholder 2"/>
          <p:cNvSpPr>
            <a:spLocks noGrp="1"/>
          </p:cNvSpPr>
          <p:nvPr>
            <p:ph type="ftr" sz="quarter" idx="12"/>
          </p:nvPr>
        </p:nvSpPr>
        <p:spPr/>
        <p:txBody>
          <a:body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58643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rucial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8"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r>
              <a:rPr lang="en-US"/>
              <a:t>January 24, 2018</a:t>
            </a:r>
            <a:endParaRPr lang="en-US" dirty="0"/>
          </a:p>
        </p:txBody>
      </p:sp>
      <p:sp>
        <p:nvSpPr>
          <p:cNvPr id="3" name="Footer Placeholder 2"/>
          <p:cNvSpPr>
            <a:spLocks noGrp="1"/>
          </p:cNvSpPr>
          <p:nvPr>
            <p:ph type="ftr" sz="quarter" idx="13"/>
          </p:nvPr>
        </p:nvSpPr>
        <p:spPr/>
        <p:txBody>
          <a:bodyPr/>
          <a:lstStyle/>
          <a:p>
            <a:r>
              <a:rPr lang="en-US"/>
              <a:t>Micron/Intel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449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Crucial Closing">
    <p:bg>
      <p:bgPr>
        <a:solidFill>
          <a:srgbClr val="58595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15" y="1973108"/>
            <a:ext cx="5823570" cy="2911785"/>
          </a:xfrm>
          <a:prstGeom prst="rect">
            <a:avLst/>
          </a:prstGeom>
        </p:spPr>
      </p:pic>
      <p:sp>
        <p:nvSpPr>
          <p:cNvPr id="2" name="Date Placeholder 1"/>
          <p:cNvSpPr>
            <a:spLocks noGrp="1"/>
          </p:cNvSpPr>
          <p:nvPr>
            <p:ph type="dt" sz="half" idx="10"/>
          </p:nvPr>
        </p:nvSpPr>
        <p:spPr/>
        <p:txBody>
          <a:bodyPr/>
          <a:lstStyle/>
          <a:p>
            <a:r>
              <a:rPr lang="en-US"/>
              <a:t>January 24, 2018</a:t>
            </a:r>
            <a:endParaRPr lang="en-US" dirty="0"/>
          </a:p>
        </p:txBody>
      </p:sp>
      <p:sp>
        <p:nvSpPr>
          <p:cNvPr id="4" name="Footer Placeholder 3"/>
          <p:cNvSpPr>
            <a:spLocks noGrp="1"/>
          </p:cNvSpPr>
          <p:nvPr>
            <p:ph type="ftr" sz="quarter" idx="11"/>
          </p:nvPr>
        </p:nvSpPr>
        <p:spPr/>
        <p:txBody>
          <a:body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7463945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allistix Title">
    <p:bg>
      <p:bgPr>
        <a:solidFill>
          <a:srgbClr val="58595B"/>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8" name="TextBox 7"/>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r>
              <a:rPr lang="en-US"/>
              <a:t>January 24, 2018</a:t>
            </a:r>
            <a:endParaRPr lang="en-US" dirty="0"/>
          </a:p>
        </p:txBody>
      </p:sp>
      <p:sp>
        <p:nvSpPr>
          <p:cNvPr id="3" name="Footer Placeholder 2"/>
          <p:cNvSpPr>
            <a:spLocks noGrp="1"/>
          </p:cNvSpPr>
          <p:nvPr>
            <p:ph type="ftr" sz="quarter" idx="12"/>
          </p:nvPr>
        </p:nvSpPr>
        <p:spPr/>
        <p:txBody>
          <a:body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927051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January 24, 2018</a:t>
            </a:r>
          </a:p>
        </p:txBody>
      </p:sp>
      <p:sp>
        <p:nvSpPr>
          <p:cNvPr id="5" name="Footer Placeholder 4"/>
          <p:cNvSpPr>
            <a:spLocks noGrp="1"/>
          </p:cNvSpPr>
          <p:nvPr>
            <p:ph type="ftr" sz="quarter" idx="11"/>
          </p:nvPr>
        </p:nvSpPr>
        <p:spPr/>
        <p:txBody>
          <a:bodyPr/>
          <a:lstStyle/>
          <a:p>
            <a:r>
              <a:rPr lang="en-US"/>
              <a:t>Micron/Intel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1051560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4776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llistix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12" name="TextBox 11"/>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r>
              <a:rPr lang="en-US"/>
              <a:t>January 24, 2018</a:t>
            </a:r>
            <a:endParaRPr lang="en-US" dirty="0"/>
          </a:p>
        </p:txBody>
      </p:sp>
      <p:sp>
        <p:nvSpPr>
          <p:cNvPr id="3" name="Footer Placeholder 2"/>
          <p:cNvSpPr>
            <a:spLocks noGrp="1"/>
          </p:cNvSpPr>
          <p:nvPr>
            <p:ph type="ftr" sz="quarter" idx="13"/>
          </p:nvPr>
        </p:nvSpPr>
        <p:spPr/>
        <p:txBody>
          <a:bodyPr/>
          <a:lstStyle/>
          <a:p>
            <a:r>
              <a:rPr lang="en-US"/>
              <a:t>Micron/Intel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82787770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allistix Closing">
    <p:bg>
      <p:bgPr>
        <a:solidFill>
          <a:srgbClr val="58595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8648" y="1755324"/>
            <a:ext cx="6694704" cy="3347353"/>
          </a:xfrm>
          <a:prstGeom prst="rect">
            <a:avLst/>
          </a:prstGeom>
        </p:spPr>
      </p:pic>
      <p:sp>
        <p:nvSpPr>
          <p:cNvPr id="2" name="Date Placeholder 1"/>
          <p:cNvSpPr>
            <a:spLocks noGrp="1"/>
          </p:cNvSpPr>
          <p:nvPr>
            <p:ph type="dt" sz="half" idx="10"/>
          </p:nvPr>
        </p:nvSpPr>
        <p:spPr/>
        <p:txBody>
          <a:bodyPr/>
          <a:lstStyle/>
          <a:p>
            <a:r>
              <a:rPr lang="en-US"/>
              <a:t>January 24, 2018</a:t>
            </a:r>
            <a:endParaRPr lang="en-US" dirty="0"/>
          </a:p>
        </p:txBody>
      </p:sp>
      <p:sp>
        <p:nvSpPr>
          <p:cNvPr id="3" name="Footer Placeholder 2"/>
          <p:cNvSpPr>
            <a:spLocks noGrp="1"/>
          </p:cNvSpPr>
          <p:nvPr>
            <p:ph type="ftr" sz="quarter" idx="11"/>
          </p:nvPr>
        </p:nvSpPr>
        <p:spPr/>
        <p:txBody>
          <a:body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70974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January 24, 2018</a:t>
            </a:r>
          </a:p>
        </p:txBody>
      </p:sp>
      <p:sp>
        <p:nvSpPr>
          <p:cNvPr id="5" name="Footer Placeholder 4"/>
          <p:cNvSpPr>
            <a:spLocks noGrp="1"/>
          </p:cNvSpPr>
          <p:nvPr>
            <p:ph type="ftr" sz="quarter" idx="11"/>
          </p:nvPr>
        </p:nvSpPr>
        <p:spPr/>
        <p:txBody>
          <a:bodyPr/>
          <a:lstStyle/>
          <a:p>
            <a:r>
              <a:rPr lang="en-US"/>
              <a:t>Micron/Intel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7"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
        <p:nvSpPr>
          <p:cNvPr id="9" name="Content Placeholder 2"/>
          <p:cNvSpPr>
            <a:spLocks noGrp="1"/>
          </p:cNvSpPr>
          <p:nvPr>
            <p:ph sz="half" idx="1"/>
          </p:nvPr>
        </p:nvSpPr>
        <p:spPr>
          <a:xfrm>
            <a:off x="838200" y="1628775"/>
            <a:ext cx="10515600" cy="4548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560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ransition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0320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4410" y="6470556"/>
            <a:ext cx="914400" cy="24889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r>
              <a:rPr lang="en-US"/>
              <a:t>January 24, 2018</a:t>
            </a:r>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Micron/Intel Confidential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54051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rgbClr val="0077C8"/>
                </a:solidFill>
              </a:defRPr>
            </a:lvl1pPr>
          </a:lstStyle>
          <a:p>
            <a:r>
              <a:rPr lang="en-US"/>
              <a:t>Click to edit Master title style</a:t>
            </a:r>
            <a:endParaRPr lang="en-US" dirty="0"/>
          </a:p>
        </p:txBody>
      </p:sp>
      <p:sp>
        <p:nvSpPr>
          <p:cNvPr id="4" name="Text Placeholder 2"/>
          <p:cNvSpPr>
            <a:spLocks noGrp="1"/>
          </p:cNvSpPr>
          <p:nvPr>
            <p:ph type="body" idx="1"/>
          </p:nvPr>
        </p:nvSpPr>
        <p:spPr>
          <a:xfrm>
            <a:off x="831850" y="4503202"/>
            <a:ext cx="105156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Date Placeholder 2"/>
          <p:cNvSpPr>
            <a:spLocks noGrp="1"/>
          </p:cNvSpPr>
          <p:nvPr>
            <p:ph type="dt" sz="half" idx="10"/>
          </p:nvPr>
        </p:nvSpPr>
        <p:spPr/>
        <p:txBody>
          <a:bodyPr/>
          <a:lstStyle/>
          <a:p>
            <a:r>
              <a:rPr lang="en-US"/>
              <a:t>January 24, 2018</a:t>
            </a:r>
            <a:endParaRPr lang="en-US" dirty="0"/>
          </a:p>
        </p:txBody>
      </p:sp>
      <p:sp>
        <p:nvSpPr>
          <p:cNvPr id="5" name="Footer Placeholder 4"/>
          <p:cNvSpPr>
            <a:spLocks noGrp="1"/>
          </p:cNvSpPr>
          <p:nvPr>
            <p:ph type="ftr" sz="quarter" idx="11"/>
          </p:nvPr>
        </p:nvSpPr>
        <p:spPr/>
        <p:txBody>
          <a:bodyPr/>
          <a:lstStyle/>
          <a:p>
            <a:r>
              <a:rPr lang="en-US"/>
              <a:t>Micron/Intel Confidential</a:t>
            </a:r>
            <a:endParaRPr lang="en-US" dirty="0"/>
          </a:p>
        </p:txBody>
      </p:sp>
      <p:sp>
        <p:nvSpPr>
          <p:cNvPr id="6" name="Slide Number Placeholder 5"/>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4032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Vertical Image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62701" y="276224"/>
            <a:ext cx="5553074" cy="3071813"/>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5" name="Picture Placeholder 4"/>
          <p:cNvSpPr>
            <a:spLocks noGrp="1"/>
          </p:cNvSpPr>
          <p:nvPr>
            <p:ph type="pic" sz="quarter" idx="10" hasCustomPrompt="1"/>
          </p:nvPr>
        </p:nvSpPr>
        <p:spPr>
          <a:xfrm>
            <a:off x="-1" y="0"/>
            <a:ext cx="6096001" cy="6858000"/>
          </a:xfrm>
        </p:spPr>
        <p:txBody>
          <a:bodyPr/>
          <a:lstStyle>
            <a:lvl1pPr marL="0" indent="0">
              <a:buNone/>
              <a:defRPr>
                <a:solidFill>
                  <a:schemeClr val="bg1"/>
                </a:solidFill>
              </a:defRPr>
            </a:lvl1pPr>
          </a:lstStyle>
          <a:p>
            <a:r>
              <a:rPr lang="en-US" dirty="0"/>
              <a:t>Image</a:t>
            </a:r>
          </a:p>
        </p:txBody>
      </p:sp>
      <p:sp>
        <p:nvSpPr>
          <p:cNvPr id="8" name="Text Placeholder 4"/>
          <p:cNvSpPr>
            <a:spLocks noGrp="1"/>
          </p:cNvSpPr>
          <p:nvPr>
            <p:ph type="body" sz="quarter" idx="11"/>
          </p:nvPr>
        </p:nvSpPr>
        <p:spPr>
          <a:xfrm>
            <a:off x="6362701" y="3429000"/>
            <a:ext cx="5553073" cy="2940269"/>
          </a:xfrm>
        </p:spPr>
        <p:txBody>
          <a:bodyP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a:xfrm>
            <a:off x="6363543" y="6412007"/>
            <a:ext cx="1710155" cy="365125"/>
          </a:xfrm>
        </p:spPr>
        <p:txBody>
          <a:bodyPr/>
          <a:lstStyle>
            <a:lvl1pPr algn="l">
              <a:defRPr/>
            </a:lvl1pPr>
          </a:lstStyle>
          <a:p>
            <a:r>
              <a:rPr lang="en-US"/>
              <a:t>January 24, 2018</a:t>
            </a:r>
            <a:endParaRPr lang="en-US" dirty="0"/>
          </a:p>
        </p:txBody>
      </p:sp>
      <p:sp>
        <p:nvSpPr>
          <p:cNvPr id="4" name="Footer Placeholder 3"/>
          <p:cNvSpPr>
            <a:spLocks noGrp="1"/>
          </p:cNvSpPr>
          <p:nvPr>
            <p:ph type="ftr" sz="quarter" idx="13"/>
          </p:nvPr>
        </p:nvSpPr>
        <p:spPr/>
        <p:txBody>
          <a:body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1410602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Image with Whit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4"/>
          <p:cNvSpPr>
            <a:spLocks noGrp="1"/>
          </p:cNvSpPr>
          <p:nvPr>
            <p:ph type="pic" sz="quarter" idx="10" hasCustomPrompt="1"/>
          </p:nvPr>
        </p:nvSpPr>
        <p:spPr>
          <a:xfrm>
            <a:off x="0" y="0"/>
            <a:ext cx="4145280" cy="6858000"/>
          </a:xfrm>
        </p:spPr>
        <p:txBody>
          <a:bodyPr/>
          <a:lstStyle>
            <a:lvl1pPr marL="0" indent="0">
              <a:buNone/>
              <a:defRPr>
                <a:solidFill>
                  <a:schemeClr val="bg1"/>
                </a:solidFill>
              </a:defRPr>
            </a:lvl1pPr>
          </a:lstStyle>
          <a:p>
            <a:r>
              <a:rPr lang="en-US" dirty="0"/>
              <a:t>Image</a:t>
            </a:r>
          </a:p>
        </p:txBody>
      </p:sp>
      <p:sp>
        <p:nvSpPr>
          <p:cNvPr id="4" name="Date Placeholder 3"/>
          <p:cNvSpPr>
            <a:spLocks noGrp="1"/>
          </p:cNvSpPr>
          <p:nvPr>
            <p:ph type="dt" sz="half" idx="13"/>
          </p:nvPr>
        </p:nvSpPr>
        <p:spPr>
          <a:xfrm>
            <a:off x="4427734" y="6412007"/>
            <a:ext cx="1710155" cy="365125"/>
          </a:xfrm>
        </p:spPr>
        <p:txBody>
          <a:bodyPr/>
          <a:lstStyle>
            <a:lvl1pPr algn="l">
              <a:defRPr/>
            </a:lvl1pPr>
          </a:lstStyle>
          <a:p>
            <a:r>
              <a:rPr lang="en-US"/>
              <a:t>January 24, 2018</a:t>
            </a:r>
            <a:endParaRPr lang="en-US" dirty="0"/>
          </a:p>
        </p:txBody>
      </p:sp>
      <p:sp>
        <p:nvSpPr>
          <p:cNvPr id="5" name="Footer Placeholder 4"/>
          <p:cNvSpPr>
            <a:spLocks noGrp="1"/>
          </p:cNvSpPr>
          <p:nvPr>
            <p:ph type="ftr" sz="quarter" idx="14"/>
          </p:nvPr>
        </p:nvSpPr>
        <p:spPr/>
        <p:txBody>
          <a:bodyPr/>
          <a:lstStyle/>
          <a:p>
            <a:r>
              <a:rPr lang="en-US"/>
              <a:t>Micron/Intel Confidential</a:t>
            </a:r>
            <a:endParaRPr lang="en-US" dirty="0"/>
          </a:p>
        </p:txBody>
      </p:sp>
      <p:sp>
        <p:nvSpPr>
          <p:cNvPr id="9" name="Slide Number Placeholder 8"/>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885547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Gray with Conten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4059936" cy="6858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3"/>
          </p:nvPr>
        </p:nvSpPr>
        <p:spPr>
          <a:xfrm>
            <a:off x="4427733" y="6412007"/>
            <a:ext cx="1710155" cy="365125"/>
          </a:xfrm>
        </p:spPr>
        <p:txBody>
          <a:bodyPr/>
          <a:lstStyle>
            <a:lvl1pPr algn="l">
              <a:defRPr/>
            </a:lvl1pPr>
          </a:lstStyle>
          <a:p>
            <a:r>
              <a:rPr lang="en-US"/>
              <a:t>January 24, 2018</a:t>
            </a:r>
            <a:endParaRPr lang="en-US" dirty="0"/>
          </a:p>
        </p:txBody>
      </p:sp>
      <p:sp>
        <p:nvSpPr>
          <p:cNvPr id="5" name="Footer Placeholder 4"/>
          <p:cNvSpPr>
            <a:spLocks noGrp="1"/>
          </p:cNvSpPr>
          <p:nvPr>
            <p:ph type="ftr" sz="quarter" idx="14"/>
          </p:nvPr>
        </p:nvSpPr>
        <p:spPr/>
        <p:txBody>
          <a:bodyPr/>
          <a:lstStyle/>
          <a:p>
            <a:r>
              <a:rPr lang="en-US"/>
              <a:t>Micron/Intel Confidential</a:t>
            </a:r>
            <a:endParaRPr lang="en-US" dirty="0"/>
          </a:p>
        </p:txBody>
      </p:sp>
      <p:sp>
        <p:nvSpPr>
          <p:cNvPr id="8" name="Slide Number Placeholder 7"/>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3232563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r>
              <a:rPr lang="en-US"/>
              <a:t>January 24, 2018</a:t>
            </a:r>
            <a:endParaRPr lang="en-US" dirty="0"/>
          </a:p>
        </p:txBody>
      </p:sp>
      <p:sp>
        <p:nvSpPr>
          <p:cNvPr id="5"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a:t>Micron/Intel Confidential</a:t>
            </a:r>
            <a:endParaRPr lang="en-US" dirty="0"/>
          </a:p>
        </p:txBody>
      </p:sp>
      <p:sp>
        <p:nvSpPr>
          <p:cNvPr id="6"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260006165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73" r:id="rId4"/>
    <p:sldLayoutId id="2147483651" r:id="rId5"/>
    <p:sldLayoutId id="2147483661" r:id="rId6"/>
    <p:sldLayoutId id="2147483662" r:id="rId7"/>
    <p:sldLayoutId id="2147483701" r:id="rId8"/>
    <p:sldLayoutId id="2147483698" r:id="rId9"/>
    <p:sldLayoutId id="2147483692" r:id="rId10"/>
    <p:sldLayoutId id="2147483693" r:id="rId11"/>
    <p:sldLayoutId id="2147483695" r:id="rId12"/>
    <p:sldLayoutId id="2147483696" r:id="rId13"/>
    <p:sldLayoutId id="2147483672" r:id="rId14"/>
    <p:sldLayoutId id="2147483652" r:id="rId15"/>
    <p:sldLayoutId id="2147483668" r:id="rId16"/>
    <p:sldLayoutId id="2147483671" r:id="rId17"/>
    <p:sldLayoutId id="2147483654" r:id="rId18"/>
    <p:sldLayoutId id="2147483675" r:id="rId19"/>
    <p:sldLayoutId id="2147483655" r:id="rId20"/>
    <p:sldLayoutId id="2147483674" r:id="rId21"/>
    <p:sldLayoutId id="2147483700" r:id="rId22"/>
    <p:sldLayoutId id="2147483702" r:id="rId23"/>
    <p:sldLayoutId id="2147483703" r:id="rId24"/>
    <p:sldLayoutId id="2147483704" r:id="rId25"/>
  </p:sldLayoutIdLst>
  <p:hf hdr="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r>
              <a:rPr lang="en-US"/>
              <a:t>January 24, 2018</a:t>
            </a:r>
            <a:endParaRPr lang="en-US" dirty="0"/>
          </a:p>
        </p:txBody>
      </p:sp>
      <p:sp>
        <p:nvSpPr>
          <p:cNvPr id="13"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a:t>Micron/Intel Confidential</a:t>
            </a:r>
            <a:endParaRPr lang="en-US" dirty="0"/>
          </a:p>
        </p:txBody>
      </p:sp>
      <p:sp>
        <p:nvSpPr>
          <p:cNvPr id="14"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1269711580"/>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7" r:id="rId3"/>
    <p:sldLayoutId id="2147483681" r:id="rId4"/>
    <p:sldLayoutId id="2147483683" r:id="rId5"/>
    <p:sldLayoutId id="2147483688" r:id="rId6"/>
  </p:sldLayoutIdLst>
  <p:hf hdr="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2860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2860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2860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2860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25.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5.xml"/><Relationship Id="rId5" Type="http://schemas.openxmlformats.org/officeDocument/2006/relationships/image" Target="../media/image41.jp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intelweb.micron.com/sites/sxp/10s/SXP%20Cell%20Sync%20Meeting/Intel%20TEM%20Folder/PFA-396%20s1,2,3,4,7,9,10%20EDX%20summary.pptx" TargetMode="External"/><Relationship Id="rId1" Type="http://schemas.openxmlformats.org/officeDocument/2006/relationships/slideLayout" Target="../slideLayouts/slideLayout23.xml"/><Relationship Id="rId6" Type="http://schemas.openxmlformats.org/officeDocument/2006/relationships/slide" Target="slide2.xml"/><Relationship Id="rId5" Type="http://schemas.openxmlformats.org/officeDocument/2006/relationships/image" Target="../media/image9.em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3.xml"/><Relationship Id="rId5" Type="http://schemas.openxmlformats.org/officeDocument/2006/relationships/image" Target="../media/image15.em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Layout" Target="../slideLayouts/slideLayout24.xml"/><Relationship Id="rId6" Type="http://schemas.openxmlformats.org/officeDocument/2006/relationships/hyperlink" Target="http://edcfab4.micron.com/fab4/RTL010/_layouts/15/osssearchresults.aspx?k=TL171222001" TargetMode="External"/><Relationship Id="rId5" Type="http://schemas.openxmlformats.org/officeDocument/2006/relationships/image" Target="../media/image26.emf"/><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hyperlink" Target="http://edcfab4.micron.com/fab4/RTL010/_layouts/15/osssearchresults.aspx?k=TL17122200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8329" y="3528468"/>
            <a:ext cx="10466384" cy="995586"/>
          </a:xfrm>
        </p:spPr>
        <p:txBody>
          <a:bodyPr/>
          <a:lstStyle/>
          <a:p>
            <a:r>
              <a:rPr lang="en-US" sz="2800" dirty="0"/>
              <a:t>Dan Gealy, Enrico Varesi, Folsom </a:t>
            </a:r>
            <a:r>
              <a:rPr lang="en-US" sz="2800" dirty="0" err="1"/>
              <a:t>TEMlab</a:t>
            </a:r>
            <a:r>
              <a:rPr lang="en-US" sz="2800" dirty="0"/>
              <a:t>, Boise TEM lab, Mattia Robustelli, Umberto Meotto, Brady Jenkins, Brian Gerhard</a:t>
            </a:r>
          </a:p>
        </p:txBody>
      </p:sp>
      <p:sp>
        <p:nvSpPr>
          <p:cNvPr id="3" name="Text Placeholder 2"/>
          <p:cNvSpPr>
            <a:spLocks noGrp="1"/>
          </p:cNvSpPr>
          <p:nvPr>
            <p:ph type="body" sz="quarter" idx="10"/>
          </p:nvPr>
        </p:nvSpPr>
        <p:spPr>
          <a:xfrm>
            <a:off x="968328" y="4524054"/>
            <a:ext cx="10219075" cy="588962"/>
          </a:xfrm>
        </p:spPr>
        <p:txBody>
          <a:bodyPr/>
          <a:lstStyle/>
          <a:p>
            <a:r>
              <a:rPr lang="en-US" dirty="0"/>
              <a:t>1 31 2018</a:t>
            </a:r>
          </a:p>
        </p:txBody>
      </p:sp>
      <p:sp>
        <p:nvSpPr>
          <p:cNvPr id="4" name="Title 3"/>
          <p:cNvSpPr>
            <a:spLocks noGrp="1"/>
          </p:cNvSpPr>
          <p:nvPr>
            <p:ph type="ctrTitle"/>
          </p:nvPr>
        </p:nvSpPr>
        <p:spPr>
          <a:xfrm>
            <a:off x="968327" y="928172"/>
            <a:ext cx="10219075" cy="2448953"/>
          </a:xfrm>
        </p:spPr>
        <p:txBody>
          <a:bodyPr/>
          <a:lstStyle/>
          <a:p>
            <a:r>
              <a:rPr lang="en-US" dirty="0"/>
              <a:t>SD Characterization Update</a:t>
            </a:r>
          </a:p>
        </p:txBody>
      </p:sp>
      <p:sp>
        <p:nvSpPr>
          <p:cNvPr id="5" name="Footer Placeholder 4"/>
          <p:cNvSpPr>
            <a:spLocks noGrp="1"/>
          </p:cNvSpPr>
          <p:nvPr>
            <p:ph type="ftr" sz="quarter" idx="12"/>
          </p:nvPr>
        </p:nvSpPr>
        <p:spPr/>
        <p:txBody>
          <a:bodyPr/>
          <a:lstStyle/>
          <a:p>
            <a:r>
              <a:rPr lang="en-US"/>
              <a:t>Micron/Intel Confidential</a:t>
            </a:r>
            <a:endParaRPr lang="en-US" dirty="0"/>
          </a:p>
        </p:txBody>
      </p:sp>
      <p:sp>
        <p:nvSpPr>
          <p:cNvPr id="6" name="Slide Number Placeholder 5"/>
          <p:cNvSpPr>
            <a:spLocks noGrp="1"/>
          </p:cNvSpPr>
          <p:nvPr>
            <p:ph type="sldNum" sz="quarter" idx="13"/>
          </p:nvPr>
        </p:nvSpPr>
        <p:spPr/>
        <p:txBody>
          <a:bodyPr/>
          <a:lstStyle/>
          <a:p>
            <a:fld id="{B7E7695C-FCF1-4AA0-9B93-7941FED13DC4}" type="slidenum">
              <a:rPr lang="en-US" smtClean="0"/>
              <a:pPr/>
              <a:t>1</a:t>
            </a:fld>
            <a:endParaRPr lang="en-US" dirty="0"/>
          </a:p>
        </p:txBody>
      </p:sp>
      <p:sp>
        <p:nvSpPr>
          <p:cNvPr id="7" name="Date Placeholder 6">
            <a:extLst>
              <a:ext uri="{FF2B5EF4-FFF2-40B4-BE49-F238E27FC236}">
                <a16:creationId xmlns:a16="http://schemas.microsoft.com/office/drawing/2014/main" id="{E25B8546-A42F-48FF-8547-ECC1549FDDDC}"/>
              </a:ext>
            </a:extLst>
          </p:cNvPr>
          <p:cNvSpPr>
            <a:spLocks noGrp="1"/>
          </p:cNvSpPr>
          <p:nvPr>
            <p:ph type="dt" sz="half" idx="11"/>
          </p:nvPr>
        </p:nvSpPr>
        <p:spPr/>
        <p:txBody>
          <a:bodyPr/>
          <a:lstStyle/>
          <a:p>
            <a:r>
              <a:rPr lang="en-US"/>
              <a:t>January 24, 2018</a:t>
            </a:r>
            <a:endParaRPr lang="en-US" dirty="0"/>
          </a:p>
        </p:txBody>
      </p:sp>
    </p:spTree>
    <p:extLst>
      <p:ext uri="{BB962C8B-B14F-4D97-AF65-F5344CB8AC3E}">
        <p14:creationId xmlns:p14="http://schemas.microsoft.com/office/powerpoint/2010/main" val="1770666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  </a:t>
            </a:r>
            <a:endParaRPr lang="en-US" dirty="0"/>
          </a:p>
        </p:txBody>
      </p:sp>
      <p:pic>
        <p:nvPicPr>
          <p:cNvPr id="3" name="Picture 2"/>
          <p:cNvPicPr>
            <a:picLocks noChangeAspect="1"/>
          </p:cNvPicPr>
          <p:nvPr/>
        </p:nvPicPr>
        <p:blipFill>
          <a:blip r:embed="rId2"/>
          <a:stretch>
            <a:fillRect/>
          </a:stretch>
        </p:blipFill>
        <p:spPr>
          <a:xfrm>
            <a:off x="4950889" y="688686"/>
            <a:ext cx="3559255" cy="1674162"/>
          </a:xfrm>
          <a:prstGeom prst="rect">
            <a:avLst/>
          </a:prstGeom>
        </p:spPr>
      </p:pic>
      <p:pic>
        <p:nvPicPr>
          <p:cNvPr id="4" name="Picture 3"/>
          <p:cNvPicPr>
            <a:picLocks noChangeAspect="1"/>
          </p:cNvPicPr>
          <p:nvPr/>
        </p:nvPicPr>
        <p:blipFill>
          <a:blip r:embed="rId3"/>
          <a:stretch>
            <a:fillRect/>
          </a:stretch>
        </p:blipFill>
        <p:spPr>
          <a:xfrm>
            <a:off x="4617684" y="2596647"/>
            <a:ext cx="4159402" cy="3301894"/>
          </a:xfrm>
          <a:prstGeom prst="rect">
            <a:avLst/>
          </a:prstGeom>
        </p:spPr>
      </p:pic>
      <p:pic>
        <p:nvPicPr>
          <p:cNvPr id="5" name="Picture 4"/>
          <p:cNvPicPr>
            <a:picLocks noChangeAspect="1"/>
          </p:cNvPicPr>
          <p:nvPr/>
        </p:nvPicPr>
        <p:blipFill>
          <a:blip r:embed="rId4"/>
          <a:stretch>
            <a:fillRect/>
          </a:stretch>
        </p:blipFill>
        <p:spPr>
          <a:xfrm>
            <a:off x="8510146" y="792518"/>
            <a:ext cx="3325773" cy="1564339"/>
          </a:xfrm>
          <a:prstGeom prst="rect">
            <a:avLst/>
          </a:prstGeom>
        </p:spPr>
      </p:pic>
      <p:sp>
        <p:nvSpPr>
          <p:cNvPr id="6" name="TextBox 5"/>
          <p:cNvSpPr txBox="1"/>
          <p:nvPr/>
        </p:nvSpPr>
        <p:spPr>
          <a:xfrm>
            <a:off x="7521811" y="916506"/>
            <a:ext cx="595035" cy="369332"/>
          </a:xfrm>
          <a:prstGeom prst="rect">
            <a:avLst/>
          </a:prstGeom>
          <a:noFill/>
        </p:spPr>
        <p:txBody>
          <a:bodyPr wrap="none" rtlCol="0">
            <a:spAutoFit/>
          </a:bodyPr>
          <a:lstStyle/>
          <a:p>
            <a:r>
              <a:rPr lang="en-US" dirty="0"/>
              <a:t>S26</a:t>
            </a:r>
          </a:p>
        </p:txBody>
      </p:sp>
      <p:sp>
        <p:nvSpPr>
          <p:cNvPr id="7" name="TextBox 6"/>
          <p:cNvSpPr txBox="1"/>
          <p:nvPr/>
        </p:nvSpPr>
        <p:spPr>
          <a:xfrm>
            <a:off x="10491346" y="924249"/>
            <a:ext cx="1071127" cy="307777"/>
          </a:xfrm>
          <a:prstGeom prst="rect">
            <a:avLst/>
          </a:prstGeom>
          <a:noFill/>
        </p:spPr>
        <p:txBody>
          <a:bodyPr wrap="none" rtlCol="0">
            <a:spAutoFit/>
          </a:bodyPr>
          <a:lstStyle/>
          <a:p>
            <a:r>
              <a:rPr lang="en-US" sz="1400" dirty="0"/>
              <a:t>SR71 even</a:t>
            </a:r>
          </a:p>
        </p:txBody>
      </p:sp>
      <p:pic>
        <p:nvPicPr>
          <p:cNvPr id="8" name="Picture 7"/>
          <p:cNvPicPr>
            <a:picLocks noChangeAspect="1"/>
          </p:cNvPicPr>
          <p:nvPr/>
        </p:nvPicPr>
        <p:blipFill>
          <a:blip r:embed="rId5"/>
          <a:stretch>
            <a:fillRect/>
          </a:stretch>
        </p:blipFill>
        <p:spPr>
          <a:xfrm>
            <a:off x="8510145" y="2240318"/>
            <a:ext cx="3316464" cy="1559961"/>
          </a:xfrm>
          <a:prstGeom prst="rect">
            <a:avLst/>
          </a:prstGeom>
        </p:spPr>
      </p:pic>
      <p:pic>
        <p:nvPicPr>
          <p:cNvPr id="9" name="Picture 8"/>
          <p:cNvPicPr>
            <a:picLocks noChangeAspect="1"/>
          </p:cNvPicPr>
          <p:nvPr/>
        </p:nvPicPr>
        <p:blipFill>
          <a:blip r:embed="rId6"/>
          <a:stretch>
            <a:fillRect/>
          </a:stretch>
        </p:blipFill>
        <p:spPr>
          <a:xfrm>
            <a:off x="8510145" y="3688118"/>
            <a:ext cx="3316464" cy="1559961"/>
          </a:xfrm>
          <a:prstGeom prst="rect">
            <a:avLst/>
          </a:prstGeom>
        </p:spPr>
      </p:pic>
      <p:sp>
        <p:nvSpPr>
          <p:cNvPr id="10" name="TextBox 9"/>
          <p:cNvSpPr txBox="1"/>
          <p:nvPr/>
        </p:nvSpPr>
        <p:spPr>
          <a:xfrm>
            <a:off x="10544041" y="2348528"/>
            <a:ext cx="981359" cy="307777"/>
          </a:xfrm>
          <a:prstGeom prst="rect">
            <a:avLst/>
          </a:prstGeom>
          <a:noFill/>
        </p:spPr>
        <p:txBody>
          <a:bodyPr wrap="none" rtlCol="0">
            <a:spAutoFit/>
          </a:bodyPr>
          <a:lstStyle/>
          <a:p>
            <a:r>
              <a:rPr lang="en-US" sz="1400" dirty="0"/>
              <a:t>SR71 odd</a:t>
            </a:r>
          </a:p>
        </p:txBody>
      </p:sp>
      <p:sp>
        <p:nvSpPr>
          <p:cNvPr id="11" name="TextBox 10"/>
          <p:cNvSpPr txBox="1"/>
          <p:nvPr/>
        </p:nvSpPr>
        <p:spPr>
          <a:xfrm>
            <a:off x="10491346" y="3754600"/>
            <a:ext cx="1111202" cy="307777"/>
          </a:xfrm>
          <a:prstGeom prst="rect">
            <a:avLst/>
          </a:prstGeom>
          <a:noFill/>
        </p:spPr>
        <p:txBody>
          <a:bodyPr wrap="none" rtlCol="0">
            <a:spAutoFit/>
          </a:bodyPr>
          <a:lstStyle/>
          <a:p>
            <a:r>
              <a:rPr lang="en-US" sz="1400" dirty="0"/>
              <a:t>SR71 virgin</a:t>
            </a:r>
          </a:p>
        </p:txBody>
      </p:sp>
      <p:sp>
        <p:nvSpPr>
          <p:cNvPr id="12" name="TextBox 11"/>
          <p:cNvSpPr txBox="1"/>
          <p:nvPr/>
        </p:nvSpPr>
        <p:spPr>
          <a:xfrm>
            <a:off x="5399728" y="1830907"/>
            <a:ext cx="441146" cy="307777"/>
          </a:xfrm>
          <a:prstGeom prst="rect">
            <a:avLst/>
          </a:prstGeom>
          <a:noFill/>
        </p:spPr>
        <p:txBody>
          <a:bodyPr wrap="none" rtlCol="0">
            <a:spAutoFit/>
          </a:bodyPr>
          <a:lstStyle/>
          <a:p>
            <a:r>
              <a:rPr lang="en-US" sz="1400" dirty="0"/>
              <a:t>top</a:t>
            </a:r>
          </a:p>
        </p:txBody>
      </p:sp>
      <p:sp>
        <p:nvSpPr>
          <p:cNvPr id="13" name="TextBox 12"/>
          <p:cNvSpPr txBox="1"/>
          <p:nvPr/>
        </p:nvSpPr>
        <p:spPr>
          <a:xfrm>
            <a:off x="7487869" y="1828919"/>
            <a:ext cx="747512" cy="307777"/>
          </a:xfrm>
          <a:prstGeom prst="rect">
            <a:avLst/>
          </a:prstGeom>
          <a:noFill/>
        </p:spPr>
        <p:txBody>
          <a:bodyPr wrap="none" rtlCol="0">
            <a:spAutoFit/>
          </a:bodyPr>
          <a:lstStyle/>
          <a:p>
            <a:r>
              <a:rPr lang="en-US" sz="1400" dirty="0"/>
              <a:t>bottom</a:t>
            </a:r>
          </a:p>
        </p:txBody>
      </p:sp>
      <p:sp>
        <p:nvSpPr>
          <p:cNvPr id="14" name="TextBox 13"/>
          <p:cNvSpPr txBox="1"/>
          <p:nvPr/>
        </p:nvSpPr>
        <p:spPr>
          <a:xfrm>
            <a:off x="9019430" y="5395468"/>
            <a:ext cx="2993127" cy="923330"/>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FF0000"/>
                </a:solidFill>
              </a:rPr>
              <a:t>SR71-even = neg prog ?</a:t>
            </a:r>
          </a:p>
          <a:p>
            <a:pPr marL="285750" indent="-285750">
              <a:buFont typeface="Arial" panose="020B0604020202020204" pitchFamily="34" charset="0"/>
              <a:buChar char="•"/>
            </a:pPr>
            <a:r>
              <a:rPr lang="en-US" dirty="0">
                <a:solidFill>
                  <a:srgbClr val="FF0000"/>
                </a:solidFill>
              </a:rPr>
              <a:t>SR71-odd =&gt; </a:t>
            </a:r>
            <a:r>
              <a:rPr lang="en-US" dirty="0" err="1">
                <a:solidFill>
                  <a:srgbClr val="FF0000"/>
                </a:solidFill>
              </a:rPr>
              <a:t>pos</a:t>
            </a:r>
            <a:r>
              <a:rPr lang="en-US" dirty="0">
                <a:solidFill>
                  <a:srgbClr val="FF0000"/>
                </a:solidFill>
              </a:rPr>
              <a:t> prog ?</a:t>
            </a:r>
          </a:p>
          <a:p>
            <a:pPr marL="285750" indent="-285750">
              <a:buFont typeface="Arial" panose="020B0604020202020204" pitchFamily="34" charset="0"/>
              <a:buChar char="•"/>
            </a:pPr>
            <a:r>
              <a:rPr lang="en-US" dirty="0">
                <a:solidFill>
                  <a:srgbClr val="FF0000"/>
                </a:solidFill>
              </a:rPr>
              <a:t>S26 =&gt; </a:t>
            </a:r>
            <a:r>
              <a:rPr lang="en-US" dirty="0" err="1">
                <a:solidFill>
                  <a:srgbClr val="FF0000"/>
                </a:solidFill>
              </a:rPr>
              <a:t>pos</a:t>
            </a:r>
            <a:r>
              <a:rPr lang="en-US" dirty="0">
                <a:solidFill>
                  <a:srgbClr val="FF0000"/>
                </a:solidFill>
              </a:rPr>
              <a:t> prog</a:t>
            </a:r>
          </a:p>
        </p:txBody>
      </p:sp>
      <p:sp>
        <p:nvSpPr>
          <p:cNvPr id="15" name="TextBox 14"/>
          <p:cNvSpPr txBox="1"/>
          <p:nvPr/>
        </p:nvSpPr>
        <p:spPr>
          <a:xfrm>
            <a:off x="-29994" y="-38479"/>
            <a:ext cx="1324402" cy="707886"/>
          </a:xfrm>
          <a:prstGeom prst="rect">
            <a:avLst/>
          </a:prstGeom>
          <a:noFill/>
        </p:spPr>
        <p:txBody>
          <a:bodyPr wrap="none" rtlCol="0">
            <a:spAutoFit/>
          </a:bodyPr>
          <a:lstStyle/>
          <a:p>
            <a:r>
              <a:rPr lang="en-US" sz="2000" b="1" dirty="0"/>
              <a:t>SD1</a:t>
            </a:r>
          </a:p>
          <a:p>
            <a:r>
              <a:rPr lang="en-US" sz="2000" b="1" dirty="0"/>
              <a:t>summary</a:t>
            </a:r>
          </a:p>
        </p:txBody>
      </p:sp>
      <p:pic>
        <p:nvPicPr>
          <p:cNvPr id="16" name="Picture 15"/>
          <p:cNvPicPr>
            <a:picLocks noChangeAspect="1"/>
          </p:cNvPicPr>
          <p:nvPr/>
        </p:nvPicPr>
        <p:blipFill rotWithShape="1">
          <a:blip r:embed="rId7"/>
          <a:srcRect l="2522"/>
          <a:stretch/>
        </p:blipFill>
        <p:spPr>
          <a:xfrm>
            <a:off x="1182718" y="1157728"/>
            <a:ext cx="2856247" cy="2057181"/>
          </a:xfrm>
          <a:prstGeom prst="rect">
            <a:avLst/>
          </a:prstGeom>
        </p:spPr>
      </p:pic>
      <p:sp>
        <p:nvSpPr>
          <p:cNvPr id="17" name="TextBox 16"/>
          <p:cNvSpPr txBox="1"/>
          <p:nvPr/>
        </p:nvSpPr>
        <p:spPr>
          <a:xfrm>
            <a:off x="7633984" y="-2876"/>
            <a:ext cx="1666546" cy="400110"/>
          </a:xfrm>
          <a:prstGeom prst="rect">
            <a:avLst/>
          </a:prstGeom>
          <a:noFill/>
        </p:spPr>
        <p:txBody>
          <a:bodyPr wrap="none" rtlCol="0">
            <a:spAutoFit/>
          </a:bodyPr>
          <a:lstStyle/>
          <a:p>
            <a:r>
              <a:rPr lang="en-US" sz="2000" dirty="0">
                <a:solidFill>
                  <a:srgbClr val="FF0000"/>
                </a:solidFill>
              </a:rPr>
              <a:t>Boise, Y-cuts</a:t>
            </a:r>
          </a:p>
        </p:txBody>
      </p:sp>
      <p:cxnSp>
        <p:nvCxnSpPr>
          <p:cNvPr id="19" name="Straight Connector 18"/>
          <p:cNvCxnSpPr/>
          <p:nvPr/>
        </p:nvCxnSpPr>
        <p:spPr bwMode="auto">
          <a:xfrm>
            <a:off x="1133055" y="4057184"/>
            <a:ext cx="2819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0" name="TextBox 19"/>
          <p:cNvSpPr txBox="1"/>
          <p:nvPr/>
        </p:nvSpPr>
        <p:spPr>
          <a:xfrm>
            <a:off x="1420307" y="105476"/>
            <a:ext cx="2185214" cy="923330"/>
          </a:xfrm>
          <a:prstGeom prst="rect">
            <a:avLst/>
          </a:prstGeom>
          <a:noFill/>
        </p:spPr>
        <p:txBody>
          <a:bodyPr wrap="none" rtlCol="0">
            <a:spAutoFit/>
          </a:bodyPr>
          <a:lstStyle/>
          <a:p>
            <a:r>
              <a:rPr lang="en-US" dirty="0">
                <a:solidFill>
                  <a:srgbClr val="FF0000"/>
                </a:solidFill>
              </a:rPr>
              <a:t>Folsom</a:t>
            </a:r>
          </a:p>
          <a:p>
            <a:r>
              <a:rPr lang="en-US" dirty="0">
                <a:solidFill>
                  <a:srgbClr val="FF0000"/>
                </a:solidFill>
              </a:rPr>
              <a:t>X-cut, ungrounded</a:t>
            </a:r>
          </a:p>
          <a:p>
            <a:r>
              <a:rPr lang="en-US" dirty="0">
                <a:solidFill>
                  <a:srgbClr val="FF0000"/>
                </a:solidFill>
              </a:rPr>
              <a:t>(usually Se-bottom)</a:t>
            </a:r>
          </a:p>
        </p:txBody>
      </p:sp>
      <p:sp>
        <p:nvSpPr>
          <p:cNvPr id="22" name="Rectangle 21"/>
          <p:cNvSpPr/>
          <p:nvPr/>
        </p:nvSpPr>
        <p:spPr>
          <a:xfrm>
            <a:off x="5903234" y="2908583"/>
            <a:ext cx="1138453" cy="307777"/>
          </a:xfrm>
          <a:prstGeom prst="rect">
            <a:avLst/>
          </a:prstGeom>
        </p:spPr>
        <p:txBody>
          <a:bodyPr wrap="none">
            <a:spAutoFit/>
          </a:bodyPr>
          <a:lstStyle/>
          <a:p>
            <a:r>
              <a:rPr lang="en-US" sz="1400" dirty="0"/>
              <a:t>ungrounded</a:t>
            </a:r>
          </a:p>
        </p:txBody>
      </p:sp>
      <p:sp>
        <p:nvSpPr>
          <p:cNvPr id="23" name="Rectangle 22"/>
          <p:cNvSpPr/>
          <p:nvPr/>
        </p:nvSpPr>
        <p:spPr>
          <a:xfrm>
            <a:off x="7360730" y="2833315"/>
            <a:ext cx="830677" cy="276999"/>
          </a:xfrm>
          <a:prstGeom prst="rect">
            <a:avLst/>
          </a:prstGeom>
        </p:spPr>
        <p:txBody>
          <a:bodyPr wrap="none">
            <a:spAutoFit/>
          </a:bodyPr>
          <a:lstStyle/>
          <a:p>
            <a:r>
              <a:rPr lang="en-US" sz="1200" dirty="0"/>
              <a:t>grounded</a:t>
            </a:r>
          </a:p>
        </p:txBody>
      </p:sp>
      <p:cxnSp>
        <p:nvCxnSpPr>
          <p:cNvPr id="24" name="Straight Connector 23"/>
          <p:cNvCxnSpPr/>
          <p:nvPr/>
        </p:nvCxnSpPr>
        <p:spPr bwMode="auto">
          <a:xfrm>
            <a:off x="5194300" y="4327891"/>
            <a:ext cx="2819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1" name="Rectangle 20"/>
          <p:cNvSpPr/>
          <p:nvPr/>
        </p:nvSpPr>
        <p:spPr>
          <a:xfrm>
            <a:off x="9534712" y="126841"/>
            <a:ext cx="1800493" cy="646331"/>
          </a:xfrm>
          <a:prstGeom prst="rect">
            <a:avLst/>
          </a:prstGeom>
        </p:spPr>
        <p:txBody>
          <a:bodyPr wrap="none">
            <a:spAutoFit/>
          </a:bodyPr>
          <a:lstStyle/>
          <a:p>
            <a:r>
              <a:rPr lang="en-US" dirty="0">
                <a:solidFill>
                  <a:srgbClr val="FF0000"/>
                </a:solidFill>
              </a:rPr>
              <a:t>ungrounded</a:t>
            </a:r>
          </a:p>
          <a:p>
            <a:r>
              <a:rPr lang="en-US" dirty="0">
                <a:solidFill>
                  <a:srgbClr val="FF0000"/>
                </a:solidFill>
              </a:rPr>
              <a:t>(usually Se-top)</a:t>
            </a:r>
          </a:p>
        </p:txBody>
      </p:sp>
      <p:sp>
        <p:nvSpPr>
          <p:cNvPr id="25" name="Rectangle 24"/>
          <p:cNvSpPr/>
          <p:nvPr/>
        </p:nvSpPr>
        <p:spPr>
          <a:xfrm>
            <a:off x="5812591" y="293078"/>
            <a:ext cx="1159292" cy="369332"/>
          </a:xfrm>
          <a:prstGeom prst="rect">
            <a:avLst/>
          </a:prstGeom>
        </p:spPr>
        <p:txBody>
          <a:bodyPr wrap="none">
            <a:spAutoFit/>
          </a:bodyPr>
          <a:lstStyle/>
          <a:p>
            <a:r>
              <a:rPr lang="en-US" dirty="0">
                <a:solidFill>
                  <a:srgbClr val="FF0000"/>
                </a:solidFill>
              </a:rPr>
              <a:t>grounded</a:t>
            </a:r>
          </a:p>
        </p:txBody>
      </p:sp>
      <p:pic>
        <p:nvPicPr>
          <p:cNvPr id="26" name="Picture 25"/>
          <p:cNvPicPr>
            <a:picLocks noChangeAspect="1"/>
          </p:cNvPicPr>
          <p:nvPr/>
        </p:nvPicPr>
        <p:blipFill>
          <a:blip r:embed="rId8"/>
          <a:stretch>
            <a:fillRect/>
          </a:stretch>
        </p:blipFill>
        <p:spPr>
          <a:xfrm>
            <a:off x="906763" y="3407153"/>
            <a:ext cx="3132202" cy="2171358"/>
          </a:xfrm>
          <a:prstGeom prst="rect">
            <a:avLst/>
          </a:prstGeom>
        </p:spPr>
      </p:pic>
      <p:cxnSp>
        <p:nvCxnSpPr>
          <p:cNvPr id="27" name="Straight Connector 26"/>
          <p:cNvCxnSpPr/>
          <p:nvPr/>
        </p:nvCxnSpPr>
        <p:spPr bwMode="auto">
          <a:xfrm>
            <a:off x="1143242" y="4327891"/>
            <a:ext cx="2819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16149215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7702" y="1"/>
            <a:ext cx="3215900" cy="355380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4841"/>
            <a:ext cx="3139126" cy="3468962"/>
          </a:xfrm>
          <a:prstGeom prst="rect">
            <a:avLst/>
          </a:prstGeom>
        </p:spPr>
      </p:pic>
      <p:pic>
        <p:nvPicPr>
          <p:cNvPr id="4" name="C:\Users\ninglu\Desktop\Job folder\Job TL171231001\TL171231001-EDS\TL171231001-020bit06to10(1).MAP.EDS\JPEG_images\TL171231001-020_N3_212_P.jpg">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0624" y="3116573"/>
            <a:ext cx="3242979" cy="354346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3194215"/>
            <a:ext cx="3139126" cy="3465822"/>
          </a:xfrm>
          <a:prstGeom prst="rect">
            <a:avLst/>
          </a:prstGeom>
        </p:spPr>
      </p:pic>
      <p:sp>
        <p:nvSpPr>
          <p:cNvPr id="6" name="TextBox 5"/>
          <p:cNvSpPr txBox="1"/>
          <p:nvPr/>
        </p:nvSpPr>
        <p:spPr>
          <a:xfrm>
            <a:off x="9941337" y="1121790"/>
            <a:ext cx="479618" cy="369332"/>
          </a:xfrm>
          <a:prstGeom prst="rect">
            <a:avLst/>
          </a:prstGeom>
          <a:noFill/>
        </p:spPr>
        <p:txBody>
          <a:bodyPr wrap="none" rtlCol="0">
            <a:spAutoFit/>
          </a:bodyPr>
          <a:lstStyle/>
          <a:p>
            <a:r>
              <a:rPr lang="en-US" dirty="0"/>
              <a:t>D1</a:t>
            </a:r>
          </a:p>
        </p:txBody>
      </p:sp>
      <p:sp>
        <p:nvSpPr>
          <p:cNvPr id="7" name="TextBox 6"/>
          <p:cNvSpPr txBox="1"/>
          <p:nvPr/>
        </p:nvSpPr>
        <p:spPr>
          <a:xfrm>
            <a:off x="9941337" y="4026816"/>
            <a:ext cx="479618" cy="369332"/>
          </a:xfrm>
          <a:prstGeom prst="rect">
            <a:avLst/>
          </a:prstGeom>
          <a:noFill/>
        </p:spPr>
        <p:txBody>
          <a:bodyPr wrap="none" rtlCol="0">
            <a:spAutoFit/>
          </a:bodyPr>
          <a:lstStyle/>
          <a:p>
            <a:r>
              <a:rPr lang="en-US" dirty="0"/>
              <a:t>D0</a:t>
            </a:r>
          </a:p>
        </p:txBody>
      </p:sp>
      <p:sp>
        <p:nvSpPr>
          <p:cNvPr id="8" name="TextBox 7"/>
          <p:cNvSpPr txBox="1"/>
          <p:nvPr/>
        </p:nvSpPr>
        <p:spPr>
          <a:xfrm>
            <a:off x="1924013" y="4888304"/>
            <a:ext cx="2097049" cy="338554"/>
          </a:xfrm>
          <a:prstGeom prst="rect">
            <a:avLst/>
          </a:prstGeom>
          <a:noFill/>
        </p:spPr>
        <p:txBody>
          <a:bodyPr wrap="none" rtlCol="0">
            <a:spAutoFit/>
          </a:bodyPr>
          <a:lstStyle/>
          <a:p>
            <a:r>
              <a:rPr lang="en-US" sz="1600" dirty="0"/>
              <a:t>D0, X-cut=Se bottom</a:t>
            </a:r>
          </a:p>
        </p:txBody>
      </p:sp>
      <p:sp>
        <p:nvSpPr>
          <p:cNvPr id="9" name="TextBox 8"/>
          <p:cNvSpPr txBox="1"/>
          <p:nvPr/>
        </p:nvSpPr>
        <p:spPr>
          <a:xfrm>
            <a:off x="1924013" y="1819322"/>
            <a:ext cx="2097049" cy="338554"/>
          </a:xfrm>
          <a:prstGeom prst="rect">
            <a:avLst/>
          </a:prstGeom>
          <a:noFill/>
        </p:spPr>
        <p:txBody>
          <a:bodyPr wrap="none" rtlCol="0">
            <a:spAutoFit/>
          </a:bodyPr>
          <a:lstStyle/>
          <a:p>
            <a:r>
              <a:rPr lang="en-US" sz="1600" dirty="0"/>
              <a:t>D1, X-cut=Se bottom</a:t>
            </a:r>
          </a:p>
        </p:txBody>
      </p:sp>
      <p:sp>
        <p:nvSpPr>
          <p:cNvPr id="10" name="TextBox 9"/>
          <p:cNvSpPr txBox="1"/>
          <p:nvPr/>
        </p:nvSpPr>
        <p:spPr>
          <a:xfrm>
            <a:off x="7174072" y="1757717"/>
            <a:ext cx="1731436" cy="338554"/>
          </a:xfrm>
          <a:prstGeom prst="rect">
            <a:avLst/>
          </a:prstGeom>
          <a:noFill/>
        </p:spPr>
        <p:txBody>
          <a:bodyPr wrap="none" rtlCol="0">
            <a:spAutoFit/>
          </a:bodyPr>
          <a:lstStyle/>
          <a:p>
            <a:r>
              <a:rPr lang="en-US" sz="1600" dirty="0"/>
              <a:t>D1, Y-cut=Se top</a:t>
            </a:r>
          </a:p>
        </p:txBody>
      </p:sp>
      <p:sp>
        <p:nvSpPr>
          <p:cNvPr id="11" name="TextBox 10"/>
          <p:cNvSpPr txBox="1"/>
          <p:nvPr/>
        </p:nvSpPr>
        <p:spPr>
          <a:xfrm>
            <a:off x="7251058" y="4874289"/>
            <a:ext cx="1731436" cy="338554"/>
          </a:xfrm>
          <a:prstGeom prst="rect">
            <a:avLst/>
          </a:prstGeom>
          <a:noFill/>
        </p:spPr>
        <p:txBody>
          <a:bodyPr wrap="none" rtlCol="0">
            <a:spAutoFit/>
          </a:bodyPr>
          <a:lstStyle/>
          <a:p>
            <a:r>
              <a:rPr lang="en-US" sz="1600" dirty="0"/>
              <a:t>D1, Y-cut=Se top</a:t>
            </a:r>
          </a:p>
        </p:txBody>
      </p:sp>
      <p:sp>
        <p:nvSpPr>
          <p:cNvPr id="12" name="TextBox 11"/>
          <p:cNvSpPr txBox="1"/>
          <p:nvPr/>
        </p:nvSpPr>
        <p:spPr>
          <a:xfrm>
            <a:off x="4339490" y="3401606"/>
            <a:ext cx="1821332" cy="584775"/>
          </a:xfrm>
          <a:prstGeom prst="rect">
            <a:avLst/>
          </a:prstGeom>
          <a:noFill/>
          <a:ln>
            <a:solidFill>
              <a:schemeClr val="tx1"/>
            </a:solidFill>
          </a:ln>
        </p:spPr>
        <p:txBody>
          <a:bodyPr wrap="none" rtlCol="0">
            <a:spAutoFit/>
          </a:bodyPr>
          <a:lstStyle/>
          <a:p>
            <a:pPr algn="l"/>
            <a:r>
              <a:rPr lang="en-US" sz="1600" b="1" dirty="0"/>
              <a:t>X-cut=Se bottom</a:t>
            </a:r>
          </a:p>
          <a:p>
            <a:pPr algn="l"/>
            <a:r>
              <a:rPr lang="en-US" sz="1600" b="1" dirty="0"/>
              <a:t>Y-cut=Se top</a:t>
            </a:r>
          </a:p>
        </p:txBody>
      </p:sp>
      <p:sp>
        <p:nvSpPr>
          <p:cNvPr id="13" name="TextBox 12"/>
          <p:cNvSpPr txBox="1"/>
          <p:nvPr/>
        </p:nvSpPr>
        <p:spPr>
          <a:xfrm>
            <a:off x="9780680" y="84841"/>
            <a:ext cx="2247922" cy="646331"/>
          </a:xfrm>
          <a:prstGeom prst="rect">
            <a:avLst/>
          </a:prstGeom>
          <a:noFill/>
          <a:ln>
            <a:solidFill>
              <a:schemeClr val="tx2"/>
            </a:solidFill>
          </a:ln>
        </p:spPr>
        <p:txBody>
          <a:bodyPr wrap="square" rtlCol="0">
            <a:spAutoFit/>
          </a:bodyPr>
          <a:lstStyle/>
          <a:p>
            <a:r>
              <a:rPr lang="en-US" dirty="0"/>
              <a:t>Typical </a:t>
            </a:r>
          </a:p>
          <a:p>
            <a:r>
              <a:rPr lang="en-US" dirty="0"/>
              <a:t>Ungrounded result</a:t>
            </a:r>
          </a:p>
        </p:txBody>
      </p:sp>
    </p:spTree>
    <p:extLst>
      <p:ext uri="{BB962C8B-B14F-4D97-AF65-F5344CB8AC3E}">
        <p14:creationId xmlns:p14="http://schemas.microsoft.com/office/powerpoint/2010/main" val="7463714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184557" y="3318767"/>
            <a:ext cx="3621193" cy="2874643"/>
          </a:xfrm>
          <a:prstGeom prst="rect">
            <a:avLst/>
          </a:prstGeom>
        </p:spPr>
      </p:pic>
      <p:pic>
        <p:nvPicPr>
          <p:cNvPr id="10" name="Picture 9"/>
          <p:cNvPicPr>
            <a:picLocks noChangeAspect="1"/>
          </p:cNvPicPr>
          <p:nvPr/>
        </p:nvPicPr>
        <p:blipFill>
          <a:blip r:embed="rId3"/>
          <a:stretch>
            <a:fillRect/>
          </a:stretch>
        </p:blipFill>
        <p:spPr>
          <a:xfrm>
            <a:off x="8184558" y="1050758"/>
            <a:ext cx="3132202" cy="2171358"/>
          </a:xfrm>
          <a:prstGeom prst="rect">
            <a:avLst/>
          </a:prstGeom>
        </p:spPr>
      </p:pic>
      <p:sp>
        <p:nvSpPr>
          <p:cNvPr id="2" name="Footer Placeholder 1"/>
          <p:cNvSpPr>
            <a:spLocks noGrp="1"/>
          </p:cNvSpPr>
          <p:nvPr>
            <p:ph type="ftr" sz="quarter" idx="3"/>
          </p:nvPr>
        </p:nvSpPr>
        <p:spPr/>
        <p:txBody>
          <a:bodyPr/>
          <a:lstStyle/>
          <a:p>
            <a:r>
              <a:rPr lang="en-US"/>
              <a:t>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80391966"/>
              </p:ext>
            </p:extLst>
          </p:nvPr>
        </p:nvGraphicFramePr>
        <p:xfrm>
          <a:off x="382832" y="813020"/>
          <a:ext cx="6917712" cy="3114040"/>
        </p:xfrm>
        <a:graphic>
          <a:graphicData uri="http://schemas.openxmlformats.org/drawingml/2006/table">
            <a:tbl>
              <a:tblPr firstRow="1" bandRow="1">
                <a:tableStyleId>{5C22544A-7EE6-4342-B048-85BDC9FD1C3A}</a:tableStyleId>
              </a:tblPr>
              <a:tblGrid>
                <a:gridCol w="782955">
                  <a:extLst>
                    <a:ext uri="{9D8B030D-6E8A-4147-A177-3AD203B41FA5}">
                      <a16:colId xmlns:a16="http://schemas.microsoft.com/office/drawing/2014/main" val="2602918907"/>
                    </a:ext>
                  </a:extLst>
                </a:gridCol>
                <a:gridCol w="911543">
                  <a:extLst>
                    <a:ext uri="{9D8B030D-6E8A-4147-A177-3AD203B41FA5}">
                      <a16:colId xmlns:a16="http://schemas.microsoft.com/office/drawing/2014/main" val="837329072"/>
                    </a:ext>
                  </a:extLst>
                </a:gridCol>
                <a:gridCol w="497205">
                  <a:extLst>
                    <a:ext uri="{9D8B030D-6E8A-4147-A177-3AD203B41FA5}">
                      <a16:colId xmlns:a16="http://schemas.microsoft.com/office/drawing/2014/main" val="3968158064"/>
                    </a:ext>
                  </a:extLst>
                </a:gridCol>
                <a:gridCol w="937689">
                  <a:extLst>
                    <a:ext uri="{9D8B030D-6E8A-4147-A177-3AD203B41FA5}">
                      <a16:colId xmlns:a16="http://schemas.microsoft.com/office/drawing/2014/main" val="769437612"/>
                    </a:ext>
                  </a:extLst>
                </a:gridCol>
                <a:gridCol w="1106805">
                  <a:extLst>
                    <a:ext uri="{9D8B030D-6E8A-4147-A177-3AD203B41FA5}">
                      <a16:colId xmlns:a16="http://schemas.microsoft.com/office/drawing/2014/main" val="4186594817"/>
                    </a:ext>
                  </a:extLst>
                </a:gridCol>
                <a:gridCol w="655955">
                  <a:extLst>
                    <a:ext uri="{9D8B030D-6E8A-4147-A177-3AD203B41FA5}">
                      <a16:colId xmlns:a16="http://schemas.microsoft.com/office/drawing/2014/main" val="2903958966"/>
                    </a:ext>
                  </a:extLst>
                </a:gridCol>
                <a:gridCol w="1156018">
                  <a:extLst>
                    <a:ext uri="{9D8B030D-6E8A-4147-A177-3AD203B41FA5}">
                      <a16:colId xmlns:a16="http://schemas.microsoft.com/office/drawing/2014/main" val="3870954874"/>
                    </a:ext>
                  </a:extLst>
                </a:gridCol>
                <a:gridCol w="869542">
                  <a:extLst>
                    <a:ext uri="{9D8B030D-6E8A-4147-A177-3AD203B41FA5}">
                      <a16:colId xmlns:a16="http://schemas.microsoft.com/office/drawing/2014/main" val="1884199034"/>
                    </a:ext>
                  </a:extLst>
                </a:gridCol>
              </a:tblGrid>
              <a:tr h="370840">
                <a:tc>
                  <a:txBody>
                    <a:bodyPr/>
                    <a:lstStyle/>
                    <a:p>
                      <a:r>
                        <a:rPr lang="en-US" sz="1400" dirty="0"/>
                        <a:t>device</a:t>
                      </a:r>
                    </a:p>
                  </a:txBody>
                  <a:tcPr/>
                </a:tc>
                <a:tc>
                  <a:txBody>
                    <a:bodyPr/>
                    <a:lstStyle/>
                    <a:p>
                      <a:r>
                        <a:rPr lang="en-US" sz="1400" dirty="0"/>
                        <a:t>TEM</a:t>
                      </a:r>
                      <a:r>
                        <a:rPr lang="en-US" sz="1400" baseline="0" dirty="0"/>
                        <a:t> lab</a:t>
                      </a:r>
                      <a:endParaRPr lang="en-US" sz="1400" dirty="0"/>
                    </a:p>
                  </a:txBody>
                  <a:tcPr/>
                </a:tc>
                <a:tc>
                  <a:txBody>
                    <a:bodyPr/>
                    <a:lstStyle/>
                    <a:p>
                      <a:r>
                        <a:rPr lang="en-US" sz="1400" dirty="0"/>
                        <a:t>cut</a:t>
                      </a:r>
                    </a:p>
                  </a:txBody>
                  <a:tcPr/>
                </a:tc>
                <a:tc>
                  <a:txBody>
                    <a:bodyPr/>
                    <a:lstStyle/>
                    <a:p>
                      <a:r>
                        <a:rPr lang="en-US" sz="1400" dirty="0"/>
                        <a:t>line</a:t>
                      </a:r>
                    </a:p>
                  </a:txBody>
                  <a:tcPr/>
                </a:tc>
                <a:tc>
                  <a:txBody>
                    <a:bodyPr/>
                    <a:lstStyle/>
                    <a:p>
                      <a:r>
                        <a:rPr lang="en-US" sz="1400" dirty="0"/>
                        <a:t>Grounding</a:t>
                      </a:r>
                    </a:p>
                    <a:p>
                      <a:r>
                        <a:rPr lang="en-US" sz="1400" dirty="0"/>
                        <a:t>WL-BL</a:t>
                      </a:r>
                    </a:p>
                  </a:txBody>
                  <a:tcPr/>
                </a:tc>
                <a:tc>
                  <a:txBody>
                    <a:bodyPr/>
                    <a:lstStyle/>
                    <a:p>
                      <a:r>
                        <a:rPr lang="en-US" sz="1400" dirty="0"/>
                        <a:t>prog</a:t>
                      </a:r>
                    </a:p>
                  </a:txBody>
                  <a:tcPr/>
                </a:tc>
                <a:tc>
                  <a:txBody>
                    <a:bodyPr/>
                    <a:lstStyle/>
                    <a:p>
                      <a:r>
                        <a:rPr lang="en-US" sz="1400" dirty="0"/>
                        <a:t>Se/As </a:t>
                      </a:r>
                    </a:p>
                    <a:p>
                      <a:r>
                        <a:rPr lang="en-US" sz="1400" dirty="0"/>
                        <a:t>top/bottom</a:t>
                      </a:r>
                    </a:p>
                  </a:txBody>
                  <a:tcPr/>
                </a:tc>
                <a:tc>
                  <a:txBody>
                    <a:bodyPr/>
                    <a:lstStyle/>
                    <a:p>
                      <a:r>
                        <a:rPr lang="en-US" sz="1400" dirty="0"/>
                        <a:t>Se-rich</a:t>
                      </a:r>
                    </a:p>
                  </a:txBody>
                  <a:tcPr/>
                </a:tc>
                <a:extLst>
                  <a:ext uri="{0D108BD9-81ED-4DB2-BD59-A6C34878D82A}">
                    <a16:rowId xmlns:a16="http://schemas.microsoft.com/office/drawing/2014/main" val="2383619863"/>
                  </a:ext>
                </a:extLst>
              </a:tr>
              <a:tr h="370840">
                <a:tc rowSpan="3">
                  <a:txBody>
                    <a:bodyPr/>
                    <a:lstStyle/>
                    <a:p>
                      <a:pPr algn="ctr"/>
                      <a:r>
                        <a:rPr lang="en-US" sz="1400" dirty="0"/>
                        <a:t>SR71</a:t>
                      </a:r>
                    </a:p>
                  </a:txBody>
                  <a:tcPr anchor="ctr"/>
                </a:tc>
                <a:tc rowSpan="3">
                  <a:txBody>
                    <a:bodyPr/>
                    <a:lstStyle/>
                    <a:p>
                      <a:pPr algn="ctr"/>
                      <a:r>
                        <a:rPr lang="en-US" sz="1400" dirty="0"/>
                        <a:t>Folsom</a:t>
                      </a:r>
                    </a:p>
                  </a:txBody>
                  <a:tcPr anchor="ctr"/>
                </a:tc>
                <a:tc rowSpan="3">
                  <a:txBody>
                    <a:bodyPr/>
                    <a:lstStyle/>
                    <a:p>
                      <a:pPr algn="ctr"/>
                      <a:r>
                        <a:rPr lang="en-US" sz="1400" dirty="0"/>
                        <a:t>X</a:t>
                      </a:r>
                    </a:p>
                  </a:txBody>
                  <a:tcPr anchor="ctr"/>
                </a:tc>
                <a:tc rowSpan="3">
                  <a:txBody>
                    <a:bodyPr/>
                    <a:lstStyle/>
                    <a:p>
                      <a:pPr algn="ctr"/>
                      <a:r>
                        <a:rPr lang="en-US" sz="1400" dirty="0"/>
                        <a:t>BL 9</a:t>
                      </a:r>
                    </a:p>
                  </a:txBody>
                  <a:tcPr anchor="ctr"/>
                </a:tc>
                <a:tc rowSpan="3">
                  <a:txBody>
                    <a:bodyPr/>
                    <a:lstStyle/>
                    <a:p>
                      <a:pPr algn="ctr"/>
                      <a:r>
                        <a:rPr lang="en-US" sz="1400" dirty="0"/>
                        <a:t>no</a:t>
                      </a:r>
                    </a:p>
                  </a:txBody>
                  <a:tcPr anchor="ctr"/>
                </a:tc>
                <a:tc>
                  <a:txBody>
                    <a:bodyPr/>
                    <a:lstStyle/>
                    <a:p>
                      <a:r>
                        <a:rPr lang="en-US" sz="1400" dirty="0" err="1"/>
                        <a:t>Pos</a:t>
                      </a:r>
                      <a:endParaRPr lang="en-US" sz="1400" dirty="0"/>
                    </a:p>
                  </a:txBody>
                  <a:tcPr/>
                </a:tc>
                <a:tc>
                  <a:txBody>
                    <a:bodyPr/>
                    <a:lstStyle/>
                    <a:p>
                      <a:r>
                        <a:rPr lang="en-US" sz="1400" dirty="0"/>
                        <a:t>1.06</a:t>
                      </a:r>
                    </a:p>
                  </a:txBody>
                  <a:tcPr/>
                </a:tc>
                <a:tc>
                  <a:txBody>
                    <a:bodyPr/>
                    <a:lstStyle/>
                    <a:p>
                      <a:endParaRPr lang="en-US" sz="1400" dirty="0"/>
                    </a:p>
                  </a:txBody>
                  <a:tcPr/>
                </a:tc>
                <a:extLst>
                  <a:ext uri="{0D108BD9-81ED-4DB2-BD59-A6C34878D82A}">
                    <a16:rowId xmlns:a16="http://schemas.microsoft.com/office/drawing/2014/main" val="3477880856"/>
                  </a:ext>
                </a:extLst>
              </a:tr>
              <a:tr h="370840">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a:txBody>
                    <a:bodyPr/>
                    <a:lstStyle/>
                    <a:p>
                      <a:r>
                        <a:rPr lang="en-US" sz="1400" dirty="0"/>
                        <a:t>Neg</a:t>
                      </a:r>
                    </a:p>
                  </a:txBody>
                  <a:tcPr/>
                </a:tc>
                <a:tc>
                  <a:txBody>
                    <a:bodyPr/>
                    <a:lstStyle/>
                    <a:p>
                      <a:r>
                        <a:rPr lang="en-US" sz="1400" dirty="0"/>
                        <a:t>0.75</a:t>
                      </a:r>
                    </a:p>
                  </a:txBody>
                  <a:tcPr/>
                </a:tc>
                <a:tc>
                  <a:txBody>
                    <a:bodyPr/>
                    <a:lstStyle/>
                    <a:p>
                      <a:endParaRPr lang="en-US" sz="1400" dirty="0"/>
                    </a:p>
                  </a:txBody>
                  <a:tcPr/>
                </a:tc>
                <a:extLst>
                  <a:ext uri="{0D108BD9-81ED-4DB2-BD59-A6C34878D82A}">
                    <a16:rowId xmlns:a16="http://schemas.microsoft.com/office/drawing/2014/main" val="503139406"/>
                  </a:ext>
                </a:extLst>
              </a:tr>
              <a:tr h="370840">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a:txBody>
                    <a:bodyPr/>
                    <a:lstStyle/>
                    <a:p>
                      <a:r>
                        <a:rPr lang="en-US" sz="1400" dirty="0"/>
                        <a:t>virgin</a:t>
                      </a:r>
                    </a:p>
                  </a:txBody>
                  <a:tcPr/>
                </a:tc>
                <a:tc>
                  <a:txBody>
                    <a:bodyPr/>
                    <a:lstStyle/>
                    <a:p>
                      <a:r>
                        <a:rPr lang="en-US" sz="1400" dirty="0"/>
                        <a:t>0.95</a:t>
                      </a:r>
                    </a:p>
                  </a:txBody>
                  <a:tcPr/>
                </a:tc>
                <a:tc>
                  <a:txBody>
                    <a:bodyPr/>
                    <a:lstStyle/>
                    <a:p>
                      <a:r>
                        <a:rPr lang="en-US" sz="1400" dirty="0"/>
                        <a:t>bottom</a:t>
                      </a:r>
                    </a:p>
                  </a:txBody>
                  <a:tcPr/>
                </a:tc>
                <a:extLst>
                  <a:ext uri="{0D108BD9-81ED-4DB2-BD59-A6C34878D82A}">
                    <a16:rowId xmlns:a16="http://schemas.microsoft.com/office/drawing/2014/main" val="2870878578"/>
                  </a:ext>
                </a:extLst>
              </a:tr>
              <a:tr h="370840">
                <a:tc rowSpan="3">
                  <a:txBody>
                    <a:bodyPr/>
                    <a:lstStyle/>
                    <a:p>
                      <a:pPr algn="ctr"/>
                      <a:r>
                        <a:rPr lang="en-US" sz="1400" dirty="0"/>
                        <a:t>SR71</a:t>
                      </a:r>
                    </a:p>
                  </a:txBody>
                  <a:tcPr anchor="ctr"/>
                </a:tc>
                <a:tc rowSpan="3">
                  <a:txBody>
                    <a:bodyPr/>
                    <a:lstStyle/>
                    <a:p>
                      <a:pPr algn="ctr"/>
                      <a:r>
                        <a:rPr lang="en-US" sz="1400" dirty="0"/>
                        <a:t>Boise</a:t>
                      </a:r>
                    </a:p>
                  </a:txBody>
                  <a:tcPr anchor="ctr"/>
                </a:tc>
                <a:tc rowSpan="3">
                  <a:txBody>
                    <a:bodyPr/>
                    <a:lstStyle/>
                    <a:p>
                      <a:pPr algn="ctr"/>
                      <a:r>
                        <a:rPr lang="en-US" sz="1400" dirty="0"/>
                        <a:t>Y</a:t>
                      </a:r>
                    </a:p>
                  </a:txBody>
                  <a:tcPr anchor="ctr"/>
                </a:tc>
                <a:tc rowSpan="3">
                  <a:txBody>
                    <a:bodyPr/>
                    <a:lstStyle/>
                    <a:p>
                      <a:pPr algn="ctr"/>
                      <a:r>
                        <a:rPr lang="en-US" sz="1400" dirty="0"/>
                        <a:t>WL 14</a:t>
                      </a:r>
                    </a:p>
                  </a:txBody>
                  <a:tcPr anchor="ctr"/>
                </a:tc>
                <a:tc rowSpan="3">
                  <a:txBody>
                    <a:bodyPr/>
                    <a:lstStyle/>
                    <a:p>
                      <a:pPr algn="ctr"/>
                      <a:r>
                        <a:rPr lang="en-US" sz="1400" dirty="0"/>
                        <a:t>no</a:t>
                      </a:r>
                    </a:p>
                  </a:txBody>
                  <a:tcPr anchor="ctr"/>
                </a:tc>
                <a:tc>
                  <a:txBody>
                    <a:bodyPr/>
                    <a:lstStyle/>
                    <a:p>
                      <a:r>
                        <a:rPr lang="en-US" sz="1400" dirty="0" err="1"/>
                        <a:t>Pos</a:t>
                      </a:r>
                      <a:endParaRPr lang="en-US" sz="1400" dirty="0"/>
                    </a:p>
                  </a:txBody>
                  <a:tcPr/>
                </a:tc>
                <a:tc>
                  <a:txBody>
                    <a:bodyPr/>
                    <a:lstStyle/>
                    <a:p>
                      <a:r>
                        <a:rPr lang="en-US" sz="1400" dirty="0"/>
                        <a:t>1.10</a:t>
                      </a:r>
                    </a:p>
                  </a:txBody>
                  <a:tcPr/>
                </a:tc>
                <a:tc>
                  <a:txBody>
                    <a:bodyPr/>
                    <a:lstStyle/>
                    <a:p>
                      <a:endParaRPr lang="en-US" sz="1400"/>
                    </a:p>
                  </a:txBody>
                  <a:tcPr/>
                </a:tc>
                <a:extLst>
                  <a:ext uri="{0D108BD9-81ED-4DB2-BD59-A6C34878D82A}">
                    <a16:rowId xmlns:a16="http://schemas.microsoft.com/office/drawing/2014/main" val="3346256986"/>
                  </a:ext>
                </a:extLst>
              </a:tr>
              <a:tr h="370840">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a:txBody>
                    <a:bodyPr/>
                    <a:lstStyle/>
                    <a:p>
                      <a:r>
                        <a:rPr lang="en-US" sz="1400" dirty="0"/>
                        <a:t>Neg</a:t>
                      </a:r>
                    </a:p>
                  </a:txBody>
                  <a:tcPr/>
                </a:tc>
                <a:tc>
                  <a:txBody>
                    <a:bodyPr/>
                    <a:lstStyle/>
                    <a:p>
                      <a:r>
                        <a:rPr lang="en-US" sz="1400" dirty="0"/>
                        <a:t>1.77</a:t>
                      </a:r>
                    </a:p>
                  </a:txBody>
                  <a:tcPr/>
                </a:tc>
                <a:tc>
                  <a:txBody>
                    <a:bodyPr/>
                    <a:lstStyle/>
                    <a:p>
                      <a:endParaRPr lang="en-US" sz="1400" dirty="0"/>
                    </a:p>
                  </a:txBody>
                  <a:tcPr/>
                </a:tc>
                <a:extLst>
                  <a:ext uri="{0D108BD9-81ED-4DB2-BD59-A6C34878D82A}">
                    <a16:rowId xmlns:a16="http://schemas.microsoft.com/office/drawing/2014/main" val="2624635266"/>
                  </a:ext>
                </a:extLst>
              </a:tr>
              <a:tr h="370840">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a:txBody>
                    <a:bodyPr/>
                    <a:lstStyle/>
                    <a:p>
                      <a:r>
                        <a:rPr lang="en-US" sz="1400" dirty="0"/>
                        <a:t>virgin</a:t>
                      </a:r>
                    </a:p>
                  </a:txBody>
                  <a:tcPr/>
                </a:tc>
                <a:tc>
                  <a:txBody>
                    <a:bodyPr/>
                    <a:lstStyle/>
                    <a:p>
                      <a:r>
                        <a:rPr lang="en-US" sz="1400" dirty="0"/>
                        <a:t>1.33</a:t>
                      </a:r>
                    </a:p>
                  </a:txBody>
                  <a:tcPr/>
                </a:tc>
                <a:tc>
                  <a:txBody>
                    <a:bodyPr/>
                    <a:lstStyle/>
                    <a:p>
                      <a:r>
                        <a:rPr lang="en-US" sz="1400" dirty="0"/>
                        <a:t>top</a:t>
                      </a:r>
                    </a:p>
                  </a:txBody>
                  <a:tcPr/>
                </a:tc>
                <a:extLst>
                  <a:ext uri="{0D108BD9-81ED-4DB2-BD59-A6C34878D82A}">
                    <a16:rowId xmlns:a16="http://schemas.microsoft.com/office/drawing/2014/main" val="4259151942"/>
                  </a:ext>
                </a:extLst>
              </a:tr>
              <a:tr h="370840">
                <a:tc>
                  <a:txBody>
                    <a:bodyPr/>
                    <a:lstStyle/>
                    <a:p>
                      <a:pPr algn="ctr"/>
                      <a:r>
                        <a:rPr lang="en-US" sz="1400" dirty="0"/>
                        <a:t>S26</a:t>
                      </a:r>
                    </a:p>
                  </a:txBody>
                  <a:tcPr anchor="ctr"/>
                </a:tc>
                <a:tc>
                  <a:txBody>
                    <a:bodyPr/>
                    <a:lstStyle/>
                    <a:p>
                      <a:pPr algn="ctr"/>
                      <a:r>
                        <a:rPr lang="en-US" sz="1400" dirty="0"/>
                        <a:t>Boise</a:t>
                      </a:r>
                    </a:p>
                  </a:txBody>
                  <a:tcPr anchor="ctr"/>
                </a:tc>
                <a:tc>
                  <a:txBody>
                    <a:bodyPr/>
                    <a:lstStyle/>
                    <a:p>
                      <a:pPr algn="ctr"/>
                      <a:r>
                        <a:rPr lang="en-US" sz="1400" dirty="0"/>
                        <a:t>Y</a:t>
                      </a:r>
                    </a:p>
                  </a:txBody>
                  <a:tcPr anchor="ctr"/>
                </a:tc>
                <a:tc>
                  <a:txBody>
                    <a:bodyPr/>
                    <a:lstStyle/>
                    <a:p>
                      <a:pPr algn="ctr"/>
                      <a:endParaRPr lang="en-US" sz="1400" dirty="0"/>
                    </a:p>
                  </a:txBody>
                  <a:tcPr anchor="ctr"/>
                </a:tc>
                <a:tc>
                  <a:txBody>
                    <a:bodyPr/>
                    <a:lstStyle/>
                    <a:p>
                      <a:pPr algn="ctr"/>
                      <a:r>
                        <a:rPr lang="en-US" sz="1400" dirty="0"/>
                        <a:t>yes</a:t>
                      </a:r>
                    </a:p>
                  </a:txBody>
                  <a:tcPr anchor="ctr"/>
                </a:tc>
                <a:tc>
                  <a:txBody>
                    <a:bodyPr/>
                    <a:lstStyle/>
                    <a:p>
                      <a:r>
                        <a:rPr lang="en-US" sz="1400" dirty="0" err="1"/>
                        <a:t>Pos</a:t>
                      </a:r>
                      <a:endParaRPr lang="en-US" sz="1400" dirty="0"/>
                    </a:p>
                  </a:txBody>
                  <a:tcPr/>
                </a:tc>
                <a:tc>
                  <a:txBody>
                    <a:bodyPr/>
                    <a:lstStyle/>
                    <a:p>
                      <a:r>
                        <a:rPr lang="en-US" sz="1400" dirty="0"/>
                        <a:t>1.63</a:t>
                      </a:r>
                    </a:p>
                  </a:txBody>
                  <a:tcPr/>
                </a:tc>
                <a:tc>
                  <a:txBody>
                    <a:bodyPr/>
                    <a:lstStyle/>
                    <a:p>
                      <a:endParaRPr lang="en-US" sz="1400" dirty="0"/>
                    </a:p>
                  </a:txBody>
                  <a:tcPr/>
                </a:tc>
                <a:extLst>
                  <a:ext uri="{0D108BD9-81ED-4DB2-BD59-A6C34878D82A}">
                    <a16:rowId xmlns:a16="http://schemas.microsoft.com/office/drawing/2014/main" val="3689979809"/>
                  </a:ext>
                </a:extLst>
              </a:tr>
            </a:tbl>
          </a:graphicData>
        </a:graphic>
      </p:graphicFrame>
      <p:cxnSp>
        <p:nvCxnSpPr>
          <p:cNvPr id="6" name="Straight Connector 5"/>
          <p:cNvCxnSpPr/>
          <p:nvPr/>
        </p:nvCxnSpPr>
        <p:spPr bwMode="auto">
          <a:xfrm>
            <a:off x="8497360" y="1952145"/>
            <a:ext cx="2819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 name="Straight Connector 6"/>
          <p:cNvCxnSpPr/>
          <p:nvPr/>
        </p:nvCxnSpPr>
        <p:spPr bwMode="auto">
          <a:xfrm>
            <a:off x="8626816" y="4710892"/>
            <a:ext cx="2819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8" name="TextBox 7"/>
          <p:cNvSpPr txBox="1"/>
          <p:nvPr/>
        </p:nvSpPr>
        <p:spPr>
          <a:xfrm>
            <a:off x="8646831" y="96651"/>
            <a:ext cx="2207656" cy="954107"/>
          </a:xfrm>
          <a:prstGeom prst="rect">
            <a:avLst/>
          </a:prstGeom>
          <a:noFill/>
          <a:ln>
            <a:solidFill>
              <a:schemeClr val="tx1"/>
            </a:solidFill>
          </a:ln>
        </p:spPr>
        <p:txBody>
          <a:bodyPr wrap="none" rtlCol="0">
            <a:spAutoFit/>
          </a:bodyPr>
          <a:lstStyle/>
          <a:p>
            <a:pPr algn="l"/>
            <a:r>
              <a:rPr lang="en-US" sz="1400" b="1" dirty="0"/>
              <a:t>Typically ungrounded:</a:t>
            </a:r>
          </a:p>
          <a:p>
            <a:pPr algn="l"/>
            <a:endParaRPr lang="en-US" sz="1400" b="1" dirty="0"/>
          </a:p>
          <a:p>
            <a:pPr algn="l"/>
            <a:r>
              <a:rPr lang="en-US" sz="1400" b="1" dirty="0"/>
              <a:t>X-cut=Se-rich at bottom</a:t>
            </a:r>
          </a:p>
          <a:p>
            <a:pPr algn="l"/>
            <a:r>
              <a:rPr lang="en-US" sz="1400" b="1" dirty="0"/>
              <a:t>Y-cut=Se-rich at top</a:t>
            </a:r>
          </a:p>
        </p:txBody>
      </p:sp>
      <p:sp>
        <p:nvSpPr>
          <p:cNvPr id="13" name="TextBox 12"/>
          <p:cNvSpPr txBox="1"/>
          <p:nvPr/>
        </p:nvSpPr>
        <p:spPr>
          <a:xfrm>
            <a:off x="0" y="4078300"/>
            <a:ext cx="805049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SR71 (ungrounded): </a:t>
            </a:r>
          </a:p>
          <a:p>
            <a:pPr marL="742950" lvl="1" indent="-285750">
              <a:buFont typeface="Arial" panose="020B0604020202020204" pitchFamily="34" charset="0"/>
              <a:buChar char="•"/>
            </a:pPr>
            <a:r>
              <a:rPr lang="en-US" dirty="0"/>
              <a:t>Overall (virgin) main segregation modulated by cut direction (as usual)</a:t>
            </a:r>
          </a:p>
          <a:p>
            <a:pPr marL="742950" lvl="1" indent="-285750">
              <a:buFont typeface="Arial" panose="020B0604020202020204" pitchFamily="34" charset="0"/>
              <a:buChar char="•"/>
            </a:pPr>
            <a:r>
              <a:rPr lang="en-US" dirty="0"/>
              <a:t>Opposite segregation for opposite programming compared to virgin</a:t>
            </a:r>
          </a:p>
          <a:p>
            <a:pPr marL="742950" lvl="1" indent="-285750">
              <a:buFont typeface="Arial" panose="020B0604020202020204" pitchFamily="34" charset="0"/>
              <a:buChar char="•"/>
            </a:pPr>
            <a:r>
              <a:rPr lang="en-US" dirty="0"/>
              <a:t>Programming assignment to be confirmed</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S26 (grounded </a:t>
            </a:r>
            <a:r>
              <a:rPr lang="en-US" dirty="0" err="1"/>
              <a:t>pos</a:t>
            </a:r>
            <a:r>
              <a:rPr lang="en-US" dirty="0"/>
              <a:t> prog): Se enrichment at top </a:t>
            </a:r>
          </a:p>
        </p:txBody>
      </p:sp>
      <p:sp>
        <p:nvSpPr>
          <p:cNvPr id="14" name="TextBox 13"/>
          <p:cNvSpPr txBox="1"/>
          <p:nvPr/>
        </p:nvSpPr>
        <p:spPr>
          <a:xfrm>
            <a:off x="3326805" y="72793"/>
            <a:ext cx="4243775" cy="461665"/>
          </a:xfrm>
          <a:prstGeom prst="rect">
            <a:avLst/>
          </a:prstGeom>
          <a:noFill/>
        </p:spPr>
        <p:txBody>
          <a:bodyPr wrap="square" rtlCol="0">
            <a:spAutoFit/>
          </a:bodyPr>
          <a:lstStyle/>
          <a:p>
            <a:r>
              <a:rPr lang="en-US" sz="2400" b="1" dirty="0"/>
              <a:t>SD1 PFA   summary</a:t>
            </a:r>
          </a:p>
        </p:txBody>
      </p:sp>
    </p:spTree>
    <p:extLst>
      <p:ext uri="{BB962C8B-B14F-4D97-AF65-F5344CB8AC3E}">
        <p14:creationId xmlns:p14="http://schemas.microsoft.com/office/powerpoint/2010/main" val="124314715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4B8C-2C47-48AF-8D6A-26F3580082E1}"/>
              </a:ext>
            </a:extLst>
          </p:cNvPr>
          <p:cNvSpPr>
            <a:spLocks noGrp="1"/>
          </p:cNvSpPr>
          <p:nvPr>
            <p:ph type="title"/>
          </p:nvPr>
        </p:nvSpPr>
        <p:spPr>
          <a:xfrm>
            <a:off x="707916" y="321"/>
            <a:ext cx="10375902" cy="932313"/>
          </a:xfrm>
        </p:spPr>
        <p:txBody>
          <a:bodyPr/>
          <a:lstStyle/>
          <a:p>
            <a:r>
              <a:rPr lang="en-US" dirty="0"/>
              <a:t>Raman on Probed arrays (SDv12 SD-only, S26)</a:t>
            </a:r>
          </a:p>
        </p:txBody>
      </p:sp>
      <p:sp>
        <p:nvSpPr>
          <p:cNvPr id="4" name="Date Placeholder 3">
            <a:extLst>
              <a:ext uri="{FF2B5EF4-FFF2-40B4-BE49-F238E27FC236}">
                <a16:creationId xmlns:a16="http://schemas.microsoft.com/office/drawing/2014/main" id="{E5A1A44B-3D39-426A-9641-62228BEE2C93}"/>
              </a:ext>
            </a:extLst>
          </p:cNvPr>
          <p:cNvSpPr>
            <a:spLocks noGrp="1"/>
          </p:cNvSpPr>
          <p:nvPr>
            <p:ph type="dt" sz="half" idx="2"/>
          </p:nvPr>
        </p:nvSpPr>
        <p:spPr/>
        <p:txBody>
          <a:bodyPr/>
          <a:lstStyle/>
          <a:p>
            <a:r>
              <a:rPr lang="en-US"/>
              <a:t>January 24, 2018</a:t>
            </a:r>
            <a:endParaRPr dirty="0"/>
          </a:p>
        </p:txBody>
      </p:sp>
      <p:sp>
        <p:nvSpPr>
          <p:cNvPr id="5" name="Slide Number Placeholder 4">
            <a:extLst>
              <a:ext uri="{FF2B5EF4-FFF2-40B4-BE49-F238E27FC236}">
                <a16:creationId xmlns:a16="http://schemas.microsoft.com/office/drawing/2014/main" id="{ED8A9C3C-CADF-477F-B6EE-00B728065628}"/>
              </a:ext>
            </a:extLst>
          </p:cNvPr>
          <p:cNvSpPr>
            <a:spLocks noGrp="1"/>
          </p:cNvSpPr>
          <p:nvPr>
            <p:ph type="sldNum" sz="quarter" idx="4"/>
          </p:nvPr>
        </p:nvSpPr>
        <p:spPr>
          <a:xfrm>
            <a:off x="791852" y="6363151"/>
            <a:ext cx="393452" cy="85150"/>
          </a:xfrm>
        </p:spPr>
        <p:txBody>
          <a:bodyPr/>
          <a:lstStyle/>
          <a:p>
            <a:pPr algn="l"/>
            <a:fld id="{0D904593-1668-4B95-BA96-EF3EF43EDF4E}" type="slidenum">
              <a:rPr lang="en-US" smtClean="0"/>
              <a:pPr algn="l"/>
              <a:t>13</a:t>
            </a:fld>
            <a:endParaRPr lang="en-US" dirty="0"/>
          </a:p>
        </p:txBody>
      </p:sp>
      <p:sp>
        <p:nvSpPr>
          <p:cNvPr id="6" name="Footer Placeholder 5">
            <a:extLst>
              <a:ext uri="{FF2B5EF4-FFF2-40B4-BE49-F238E27FC236}">
                <a16:creationId xmlns:a16="http://schemas.microsoft.com/office/drawing/2014/main" id="{6C95C4AD-92CA-4830-BEDF-3A4319937754}"/>
              </a:ext>
            </a:extLst>
          </p:cNvPr>
          <p:cNvSpPr>
            <a:spLocks noGrp="1"/>
          </p:cNvSpPr>
          <p:nvPr>
            <p:ph type="ftr" sz="quarter" idx="12"/>
          </p:nvPr>
        </p:nvSpPr>
        <p:spPr>
          <a:xfrm>
            <a:off x="1270660" y="6448301"/>
            <a:ext cx="3363570" cy="143450"/>
          </a:xfrm>
        </p:spPr>
        <p:txBody>
          <a:bodyPr/>
          <a:lstStyle/>
          <a:p>
            <a:r>
              <a:rPr lang="en-US" dirty="0"/>
              <a:t>Micron/Intel Confidential</a:t>
            </a:r>
          </a:p>
        </p:txBody>
      </p:sp>
      <p:sp>
        <p:nvSpPr>
          <p:cNvPr id="7" name="Text Placeholder 6">
            <a:extLst>
              <a:ext uri="{FF2B5EF4-FFF2-40B4-BE49-F238E27FC236}">
                <a16:creationId xmlns:a16="http://schemas.microsoft.com/office/drawing/2014/main" id="{6511001F-6082-446E-A61B-9E04BE251187}"/>
              </a:ext>
            </a:extLst>
          </p:cNvPr>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285A24A9-4C5E-404E-8F7F-7E0BE29ED4E6}"/>
              </a:ext>
            </a:extLst>
          </p:cNvPr>
          <p:cNvPicPr/>
          <p:nvPr/>
        </p:nvPicPr>
        <p:blipFill>
          <a:blip r:embed="rId2"/>
          <a:stretch>
            <a:fillRect/>
          </a:stretch>
        </p:blipFill>
        <p:spPr>
          <a:xfrm>
            <a:off x="5994400" y="1319764"/>
            <a:ext cx="5943600" cy="3830320"/>
          </a:xfrm>
          <a:prstGeom prst="rect">
            <a:avLst/>
          </a:prstGeom>
        </p:spPr>
      </p:pic>
      <p:sp>
        <p:nvSpPr>
          <p:cNvPr id="9" name="Content Placeholder 8">
            <a:extLst>
              <a:ext uri="{FF2B5EF4-FFF2-40B4-BE49-F238E27FC236}">
                <a16:creationId xmlns:a16="http://schemas.microsoft.com/office/drawing/2014/main" id="{EE8830C5-6C17-434D-B859-878815384076}"/>
              </a:ext>
            </a:extLst>
          </p:cNvPr>
          <p:cNvSpPr txBox="1">
            <a:spLocks/>
          </p:cNvSpPr>
          <p:nvPr/>
        </p:nvSpPr>
        <p:spPr>
          <a:xfrm>
            <a:off x="242764" y="5150084"/>
            <a:ext cx="11909301" cy="4729163"/>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Laser treated was not bake recoverable</a:t>
            </a:r>
          </a:p>
          <a:p>
            <a:r>
              <a:rPr lang="en-US" sz="1800" dirty="0"/>
              <a:t>Differences observed between front-side </a:t>
            </a:r>
            <a:r>
              <a:rPr lang="en-US" sz="1800" dirty="0" err="1"/>
              <a:t>deprocessed</a:t>
            </a:r>
            <a:r>
              <a:rPr lang="en-US" sz="1800" dirty="0"/>
              <a:t> virgin &amp; probed</a:t>
            </a:r>
          </a:p>
          <a:p>
            <a:r>
              <a:rPr lang="en-US" sz="1800" dirty="0"/>
              <a:t>Backside </a:t>
            </a:r>
            <a:r>
              <a:rPr lang="en-US" sz="1800" dirty="0" err="1"/>
              <a:t>deprocessed</a:t>
            </a:r>
            <a:r>
              <a:rPr lang="en-US" sz="1800" dirty="0"/>
              <a:t> not completed</a:t>
            </a:r>
          </a:p>
        </p:txBody>
      </p:sp>
      <p:pic>
        <p:nvPicPr>
          <p:cNvPr id="1026" name="Picture 2">
            <a:extLst>
              <a:ext uri="{FF2B5EF4-FFF2-40B4-BE49-F238E27FC236}">
                <a16:creationId xmlns:a16="http://schemas.microsoft.com/office/drawing/2014/main" id="{9CAC0A51-61C4-46E0-8F6F-CF88269D4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64" y="1388962"/>
            <a:ext cx="5486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270660" y="1319764"/>
            <a:ext cx="2531462" cy="369332"/>
          </a:xfrm>
          <a:prstGeom prst="rect">
            <a:avLst/>
          </a:prstGeom>
          <a:noFill/>
        </p:spPr>
        <p:txBody>
          <a:bodyPr wrap="none" rtlCol="0">
            <a:spAutoFit/>
          </a:bodyPr>
          <a:lstStyle/>
          <a:p>
            <a:r>
              <a:rPr lang="en-US" dirty="0" err="1"/>
              <a:t>Frontside</a:t>
            </a:r>
            <a:r>
              <a:rPr lang="en-US" dirty="0"/>
              <a:t> </a:t>
            </a:r>
            <a:r>
              <a:rPr lang="en-US" dirty="0" err="1"/>
              <a:t>deprocessed</a:t>
            </a:r>
            <a:endParaRPr lang="en-US" dirty="0"/>
          </a:p>
        </p:txBody>
      </p:sp>
      <p:sp>
        <p:nvSpPr>
          <p:cNvPr id="11" name="TextBox 10"/>
          <p:cNvSpPr txBox="1"/>
          <p:nvPr/>
        </p:nvSpPr>
        <p:spPr>
          <a:xfrm>
            <a:off x="3329884" y="1822214"/>
            <a:ext cx="2185214" cy="646331"/>
          </a:xfrm>
          <a:prstGeom prst="rect">
            <a:avLst/>
          </a:prstGeom>
          <a:noFill/>
        </p:spPr>
        <p:txBody>
          <a:bodyPr wrap="none" rtlCol="0">
            <a:spAutoFit/>
          </a:bodyPr>
          <a:lstStyle/>
          <a:p>
            <a:r>
              <a:rPr lang="en-US" dirty="0">
                <a:solidFill>
                  <a:srgbClr val="FF0000"/>
                </a:solidFill>
              </a:rPr>
              <a:t>Red</a:t>
            </a:r>
            <a:r>
              <a:rPr lang="en-US" dirty="0"/>
              <a:t>: virgin</a:t>
            </a:r>
          </a:p>
          <a:p>
            <a:r>
              <a:rPr lang="en-US" dirty="0"/>
              <a:t>Black: programmed</a:t>
            </a:r>
          </a:p>
        </p:txBody>
      </p:sp>
    </p:spTree>
    <p:extLst>
      <p:ext uri="{BB962C8B-B14F-4D97-AF65-F5344CB8AC3E}">
        <p14:creationId xmlns:p14="http://schemas.microsoft.com/office/powerpoint/2010/main" val="3465744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Micron/Intel Confidential</a:t>
            </a:r>
            <a:endParaRPr lang="en-US" dirty="0"/>
          </a:p>
        </p:txBody>
      </p:sp>
      <p:sp>
        <p:nvSpPr>
          <p:cNvPr id="3" name="Slide Number Placeholder 2"/>
          <p:cNvSpPr>
            <a:spLocks noGrp="1"/>
          </p:cNvSpPr>
          <p:nvPr>
            <p:ph type="sldNum" sz="quarter" idx="12"/>
          </p:nvPr>
        </p:nvSpPr>
        <p:spPr/>
        <p:txBody>
          <a:bodyPr/>
          <a:lstStyle/>
          <a:p>
            <a:fld id="{B7E7695C-FCF1-4AA0-9B93-7941FED13DC4}" type="slidenum">
              <a:rPr lang="en-US" smtClean="0"/>
              <a:pPr/>
              <a:t>14</a:t>
            </a:fld>
            <a:endParaRPr lang="en-US" dirty="0"/>
          </a:p>
        </p:txBody>
      </p:sp>
      <p:sp>
        <p:nvSpPr>
          <p:cNvPr id="4" name="Date Placeholder 3">
            <a:extLst>
              <a:ext uri="{FF2B5EF4-FFF2-40B4-BE49-F238E27FC236}">
                <a16:creationId xmlns:a16="http://schemas.microsoft.com/office/drawing/2014/main" id="{49BE4F13-A583-4E68-90D8-31ED3007BDD0}"/>
              </a:ext>
            </a:extLst>
          </p:cNvPr>
          <p:cNvSpPr>
            <a:spLocks noGrp="1"/>
          </p:cNvSpPr>
          <p:nvPr>
            <p:ph type="dt" sz="half" idx="10"/>
          </p:nvPr>
        </p:nvSpPr>
        <p:spPr/>
        <p:txBody>
          <a:bodyPr/>
          <a:lstStyle/>
          <a:p>
            <a:r>
              <a:rPr lang="en-US"/>
              <a:t>January 24, 2018</a:t>
            </a:r>
            <a:endParaRPr lang="en-US" dirty="0"/>
          </a:p>
        </p:txBody>
      </p:sp>
    </p:spTree>
    <p:extLst>
      <p:ext uri="{BB962C8B-B14F-4D97-AF65-F5344CB8AC3E}">
        <p14:creationId xmlns:p14="http://schemas.microsoft.com/office/powerpoint/2010/main" val="2351387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 work in progress</a:t>
            </a:r>
          </a:p>
        </p:txBody>
      </p:sp>
      <p:sp>
        <p:nvSpPr>
          <p:cNvPr id="3" name="Footer Placeholder 2"/>
          <p:cNvSpPr>
            <a:spLocks noGrp="1"/>
          </p:cNvSpPr>
          <p:nvPr>
            <p:ph type="ftr" sz="quarter" idx="11"/>
          </p:nvPr>
        </p:nvSpPr>
        <p:spPr/>
        <p:txBody>
          <a:bodyPr/>
          <a:lstStyle/>
          <a:p>
            <a:r>
              <a:rPr lang="en-US"/>
              <a:t>Micron/Intel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2</a:t>
            </a:fld>
            <a:endParaRPr lang="en-US"/>
          </a:p>
        </p:txBody>
      </p:sp>
      <p:sp>
        <p:nvSpPr>
          <p:cNvPr id="6" name="Content Placeholder 5"/>
          <p:cNvSpPr>
            <a:spLocks noGrp="1"/>
          </p:cNvSpPr>
          <p:nvPr>
            <p:ph sz="half" idx="1"/>
          </p:nvPr>
        </p:nvSpPr>
        <p:spPr>
          <a:xfrm>
            <a:off x="668516" y="1183769"/>
            <a:ext cx="11312951" cy="4548188"/>
          </a:xfrm>
        </p:spPr>
        <p:txBody>
          <a:bodyPr/>
          <a:lstStyle/>
          <a:p>
            <a:r>
              <a:rPr lang="en-US" dirty="0"/>
              <a:t>PFA  on SD1 (only)</a:t>
            </a:r>
          </a:p>
          <a:p>
            <a:pPr lvl="1"/>
            <a:r>
              <a:rPr lang="en-US" dirty="0"/>
              <a:t>SR71 X-cut (no grounded) Folsom 	(</a:t>
            </a:r>
            <a:r>
              <a:rPr lang="en-US" dirty="0" err="1"/>
              <a:t>pos</a:t>
            </a:r>
            <a:r>
              <a:rPr lang="en-US" dirty="0"/>
              <a:t>/neg/virgin program) – </a:t>
            </a:r>
            <a:r>
              <a:rPr lang="en-US" dirty="0"/>
              <a:t>0024732/wf16</a:t>
            </a:r>
            <a:endParaRPr lang="en-US" dirty="0"/>
          </a:p>
          <a:p>
            <a:pPr lvl="1"/>
            <a:r>
              <a:rPr lang="en-US" dirty="0"/>
              <a:t>SR71 Y-cut (no grounded) Boise		(</a:t>
            </a:r>
            <a:r>
              <a:rPr lang="en-US" dirty="0" err="1"/>
              <a:t>pos</a:t>
            </a:r>
            <a:r>
              <a:rPr lang="en-US" dirty="0"/>
              <a:t>/neg/virgin program) - </a:t>
            </a:r>
            <a:r>
              <a:rPr lang="en-US" dirty="0"/>
              <a:t>0024732/wf16</a:t>
            </a:r>
          </a:p>
          <a:p>
            <a:pPr lvl="1"/>
            <a:r>
              <a:rPr lang="en-US" dirty="0"/>
              <a:t>S26 Y-cut (grounded) Boise		(</a:t>
            </a:r>
            <a:r>
              <a:rPr lang="en-US" dirty="0" err="1"/>
              <a:t>pos</a:t>
            </a:r>
            <a:r>
              <a:rPr lang="en-US" dirty="0"/>
              <a:t> program)		- </a:t>
            </a:r>
            <a:r>
              <a:rPr lang="en-US" dirty="0"/>
              <a:t>0024732/wf2</a:t>
            </a:r>
            <a:endParaRPr lang="en-US" dirty="0"/>
          </a:p>
          <a:p>
            <a:pPr lvl="2"/>
            <a:r>
              <a:rPr lang="en-US" dirty="0"/>
              <a:t>Thickness changes not prominent</a:t>
            </a:r>
          </a:p>
          <a:p>
            <a:pPr lvl="2"/>
            <a:r>
              <a:rPr lang="en-US" dirty="0"/>
              <a:t>SR71: some segregation detected on opposite programmed cells moving opposite compared to virgin (not all data are in to have full correspondence), in addition to a main modulation by cut direction (as usual for ungrounded samples).</a:t>
            </a:r>
          </a:p>
          <a:p>
            <a:pPr lvl="2"/>
            <a:r>
              <a:rPr lang="en-US" dirty="0"/>
              <a:t>Grounded positive only prog S26 indicates Se enrichment at top.</a:t>
            </a:r>
          </a:p>
          <a:p>
            <a:pPr lvl="2"/>
            <a:endParaRPr lang="en-US" dirty="0"/>
          </a:p>
          <a:p>
            <a:pPr lvl="1"/>
            <a:r>
              <a:rPr lang="en-US" dirty="0"/>
              <a:t>Not much consistent with initial work on SD1 (it was much higher)</a:t>
            </a:r>
          </a:p>
          <a:p>
            <a:r>
              <a:rPr lang="en-US" dirty="0"/>
              <a:t>PFM work at the PFM/AFM</a:t>
            </a:r>
          </a:p>
          <a:p>
            <a:pPr lvl="1"/>
            <a:r>
              <a:rPr lang="en-US" dirty="0"/>
              <a:t>No data yet</a:t>
            </a:r>
          </a:p>
          <a:p>
            <a:r>
              <a:rPr lang="en-US" dirty="0"/>
              <a:t>Raman from probed arrays</a:t>
            </a:r>
          </a:p>
          <a:p>
            <a:pPr lvl="1"/>
            <a:endParaRPr lang="en-US" dirty="0"/>
          </a:p>
        </p:txBody>
      </p:sp>
      <p:sp>
        <p:nvSpPr>
          <p:cNvPr id="7" name="Date Placeholder 6">
            <a:extLst>
              <a:ext uri="{FF2B5EF4-FFF2-40B4-BE49-F238E27FC236}">
                <a16:creationId xmlns:a16="http://schemas.microsoft.com/office/drawing/2014/main" id="{B21C69FF-FE66-4D50-A0AB-D1D05A499F28}"/>
              </a:ext>
            </a:extLst>
          </p:cNvPr>
          <p:cNvSpPr>
            <a:spLocks noGrp="1"/>
          </p:cNvSpPr>
          <p:nvPr>
            <p:ph type="dt" sz="half" idx="10"/>
          </p:nvPr>
        </p:nvSpPr>
        <p:spPr/>
        <p:txBody>
          <a:bodyPr/>
          <a:lstStyle/>
          <a:p>
            <a:r>
              <a:rPr lang="en-US"/>
              <a:t>January 24, 2018</a:t>
            </a:r>
          </a:p>
        </p:txBody>
      </p:sp>
    </p:spTree>
    <p:extLst>
      <p:ext uri="{BB962C8B-B14F-4D97-AF65-F5344CB8AC3E}">
        <p14:creationId xmlns:p14="http://schemas.microsoft.com/office/powerpoint/2010/main" val="241928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r>
              <a:rPr lang="en-US"/>
              <a:t>January 24, 2018</a:t>
            </a:r>
            <a:endParaRPr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3</a:t>
            </a:fld>
            <a:endParaRPr lang="en-US" dirty="0"/>
          </a:p>
        </p:txBody>
      </p:sp>
      <p:sp>
        <p:nvSpPr>
          <p:cNvPr id="6" name="Footer Placeholder 5"/>
          <p:cNvSpPr>
            <a:spLocks noGrp="1"/>
          </p:cNvSpPr>
          <p:nvPr>
            <p:ph type="ftr" sz="quarter" idx="12"/>
          </p:nvPr>
        </p:nvSpPr>
        <p:spPr>
          <a:xfrm>
            <a:off x="1330036" y="6363151"/>
            <a:ext cx="3304194" cy="228600"/>
          </a:xfrm>
        </p:spPr>
        <p:txBody>
          <a:bodyPr/>
          <a:lstStyle/>
          <a:p>
            <a:r>
              <a:rPr lang="en-US" dirty="0"/>
              <a:t>Micron/Intel Confidential</a:t>
            </a:r>
          </a:p>
        </p:txBody>
      </p:sp>
      <p:sp>
        <p:nvSpPr>
          <p:cNvPr id="7" name="Text Placeholder 6"/>
          <p:cNvSpPr>
            <a:spLocks noGrp="1"/>
          </p:cNvSpPr>
          <p:nvPr>
            <p:ph type="body" sz="quarter" idx="14"/>
          </p:nvPr>
        </p:nvSpPr>
        <p:spPr/>
        <p:txBody>
          <a:bodyPr/>
          <a:lstStyle/>
          <a:p>
            <a:endParaRPr lang="en-US"/>
          </a:p>
        </p:txBody>
      </p:sp>
      <p:sp>
        <p:nvSpPr>
          <p:cNvPr id="8" name="Rectangle 7"/>
          <p:cNvSpPr/>
          <p:nvPr/>
        </p:nvSpPr>
        <p:spPr>
          <a:xfrm>
            <a:off x="7949879" y="835889"/>
            <a:ext cx="1910862" cy="646331"/>
          </a:xfrm>
          <a:prstGeom prst="rect">
            <a:avLst/>
          </a:prstGeom>
        </p:spPr>
        <p:txBody>
          <a:bodyPr wrap="square">
            <a:spAutoFit/>
          </a:bodyPr>
          <a:lstStyle/>
          <a:p>
            <a:r>
              <a:rPr lang="en-US" dirty="0">
                <a:hlinkClick r:id="rId2"/>
              </a:rPr>
              <a:t>PFA-396 (SD1)</a:t>
            </a:r>
            <a:endParaRPr lang="en-US" dirty="0"/>
          </a:p>
          <a:p>
            <a:endParaRPr lang="en-US" dirty="0"/>
          </a:p>
        </p:txBody>
      </p:sp>
      <p:sp>
        <p:nvSpPr>
          <p:cNvPr id="11" name="TextBox 10"/>
          <p:cNvSpPr txBox="1"/>
          <p:nvPr/>
        </p:nvSpPr>
        <p:spPr>
          <a:xfrm>
            <a:off x="7949878" y="1550059"/>
            <a:ext cx="3845881" cy="923330"/>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SD1:</a:t>
            </a:r>
          </a:p>
          <a:p>
            <a:r>
              <a:rPr lang="en-US" dirty="0">
                <a:latin typeface="Segoe UI" panose="020B0502040204020203" pitchFamily="34" charset="0"/>
                <a:cs typeface="Segoe UI" panose="020B0502040204020203" pitchFamily="34" charset="0"/>
              </a:rPr>
              <a:t>Stronger As/Se segregation </a:t>
            </a:r>
          </a:p>
          <a:p>
            <a:r>
              <a:rPr lang="en-US" dirty="0">
                <a:latin typeface="Segoe UI" panose="020B0502040204020203" pitchFamily="34" charset="0"/>
                <a:cs typeface="Segoe UI" panose="020B0502040204020203" pitchFamily="34" charset="0"/>
              </a:rPr>
              <a:t>for SET vs RESET (</a:t>
            </a:r>
            <a:r>
              <a:rPr lang="en-US" b="1" dirty="0">
                <a:latin typeface="Segoe UI" panose="020B0502040204020203" pitchFamily="34" charset="0"/>
                <a:cs typeface="Segoe UI" panose="020B0502040204020203" pitchFamily="34" charset="0"/>
              </a:rPr>
              <a:t>time dominating</a:t>
            </a:r>
            <a:r>
              <a:rPr lang="en-US" dirty="0">
                <a:latin typeface="Segoe UI" panose="020B0502040204020203" pitchFamily="34" charset="0"/>
                <a:cs typeface="Segoe UI" panose="020B0502040204020203" pitchFamily="34" charset="0"/>
              </a:rPr>
              <a:t>)</a:t>
            </a:r>
          </a:p>
        </p:txBody>
      </p:sp>
      <p:grpSp>
        <p:nvGrpSpPr>
          <p:cNvPr id="22" name="Group 21"/>
          <p:cNvGrpSpPr/>
          <p:nvPr/>
        </p:nvGrpSpPr>
        <p:grpSpPr>
          <a:xfrm>
            <a:off x="200901" y="725584"/>
            <a:ext cx="6798311" cy="4729773"/>
            <a:chOff x="265429" y="429431"/>
            <a:chExt cx="8753475" cy="5689304"/>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29" y="429431"/>
              <a:ext cx="8753475" cy="2825750"/>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29" y="3362835"/>
              <a:ext cx="8737601" cy="2755900"/>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992193" y="628087"/>
              <a:ext cx="865213" cy="1348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3" name="Oval 12"/>
            <p:cNvSpPr/>
            <p:nvPr/>
          </p:nvSpPr>
          <p:spPr>
            <a:xfrm>
              <a:off x="3298067" y="494254"/>
              <a:ext cx="861918" cy="1494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4" name="Oval 13"/>
            <p:cNvSpPr/>
            <p:nvPr/>
          </p:nvSpPr>
          <p:spPr>
            <a:xfrm>
              <a:off x="4992192" y="2627191"/>
              <a:ext cx="865213" cy="150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5" name="Oval 14"/>
            <p:cNvSpPr/>
            <p:nvPr/>
          </p:nvSpPr>
          <p:spPr>
            <a:xfrm>
              <a:off x="3294772" y="2652479"/>
              <a:ext cx="865213" cy="15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0" name="TextBox 9"/>
            <p:cNvSpPr txBox="1"/>
            <p:nvPr/>
          </p:nvSpPr>
          <p:spPr>
            <a:xfrm>
              <a:off x="3806890" y="2602477"/>
              <a:ext cx="38023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1us</a:t>
              </a:r>
            </a:p>
          </p:txBody>
        </p:sp>
        <p:sp>
          <p:nvSpPr>
            <p:cNvPr id="21" name="TextBox 20"/>
            <p:cNvSpPr txBox="1"/>
            <p:nvPr/>
          </p:nvSpPr>
          <p:spPr>
            <a:xfrm>
              <a:off x="5524301" y="2588096"/>
              <a:ext cx="44916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50ns</a:t>
              </a:r>
            </a:p>
          </p:txBody>
        </p:sp>
        <p:sp>
          <p:nvSpPr>
            <p:cNvPr id="23" name="Oval 22"/>
            <p:cNvSpPr/>
            <p:nvPr/>
          </p:nvSpPr>
          <p:spPr>
            <a:xfrm>
              <a:off x="4992192" y="3505084"/>
              <a:ext cx="865213" cy="1348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4" name="Oval 23"/>
            <p:cNvSpPr/>
            <p:nvPr/>
          </p:nvSpPr>
          <p:spPr>
            <a:xfrm>
              <a:off x="3298066" y="3371251"/>
              <a:ext cx="861918" cy="1494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5" name="Oval 24"/>
            <p:cNvSpPr/>
            <p:nvPr/>
          </p:nvSpPr>
          <p:spPr>
            <a:xfrm>
              <a:off x="4992191" y="5504188"/>
              <a:ext cx="865213" cy="150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6" name="Oval 25"/>
            <p:cNvSpPr/>
            <p:nvPr/>
          </p:nvSpPr>
          <p:spPr>
            <a:xfrm>
              <a:off x="3294771" y="5529476"/>
              <a:ext cx="865213" cy="15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7" name="TextBox 26"/>
            <p:cNvSpPr txBox="1"/>
            <p:nvPr/>
          </p:nvSpPr>
          <p:spPr>
            <a:xfrm>
              <a:off x="3806889" y="5479474"/>
              <a:ext cx="38023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1us</a:t>
              </a:r>
            </a:p>
          </p:txBody>
        </p:sp>
        <p:sp>
          <p:nvSpPr>
            <p:cNvPr id="28" name="TextBox 27"/>
            <p:cNvSpPr txBox="1"/>
            <p:nvPr/>
          </p:nvSpPr>
          <p:spPr>
            <a:xfrm>
              <a:off x="5524300" y="5465093"/>
              <a:ext cx="44916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50ns</a:t>
              </a:r>
            </a:p>
          </p:txBody>
        </p:sp>
      </p:grpSp>
      <p:pic>
        <p:nvPicPr>
          <p:cNvPr id="20" name="Picture 19"/>
          <p:cNvPicPr>
            <a:picLocks noChangeAspect="1"/>
          </p:cNvPicPr>
          <p:nvPr/>
        </p:nvPicPr>
        <p:blipFill>
          <a:blip r:embed="rId5"/>
          <a:stretch>
            <a:fillRect/>
          </a:stretch>
        </p:blipFill>
        <p:spPr>
          <a:xfrm>
            <a:off x="6999212" y="2922481"/>
            <a:ext cx="5074430" cy="2667760"/>
          </a:xfrm>
          <a:prstGeom prst="rect">
            <a:avLst/>
          </a:prstGeom>
        </p:spPr>
      </p:pic>
      <p:graphicFrame>
        <p:nvGraphicFramePr>
          <p:cNvPr id="29" name="Table 28"/>
          <p:cNvGraphicFramePr>
            <a:graphicFrameLocks noGrp="1"/>
          </p:cNvGraphicFramePr>
          <p:nvPr>
            <p:extLst/>
          </p:nvPr>
        </p:nvGraphicFramePr>
        <p:xfrm>
          <a:off x="7780774" y="3278361"/>
          <a:ext cx="3794760" cy="3004812"/>
        </p:xfrm>
        <a:graphic>
          <a:graphicData uri="http://schemas.openxmlformats.org/drawingml/2006/table">
            <a:tbl>
              <a:tblPr firstRow="1" bandRow="1">
                <a:tableStyleId>{5940675A-B579-460E-94D1-54222C63F5DA}</a:tableStyleId>
              </a:tblPr>
              <a:tblGrid>
                <a:gridCol w="948690">
                  <a:extLst>
                    <a:ext uri="{9D8B030D-6E8A-4147-A177-3AD203B41FA5}">
                      <a16:colId xmlns:a16="http://schemas.microsoft.com/office/drawing/2014/main" val="20000"/>
                    </a:ext>
                  </a:extLst>
                </a:gridCol>
                <a:gridCol w="948690">
                  <a:extLst>
                    <a:ext uri="{9D8B030D-6E8A-4147-A177-3AD203B41FA5}">
                      <a16:colId xmlns:a16="http://schemas.microsoft.com/office/drawing/2014/main" val="20001"/>
                    </a:ext>
                  </a:extLst>
                </a:gridCol>
                <a:gridCol w="948690">
                  <a:extLst>
                    <a:ext uri="{9D8B030D-6E8A-4147-A177-3AD203B41FA5}">
                      <a16:colId xmlns:a16="http://schemas.microsoft.com/office/drawing/2014/main" val="20002"/>
                    </a:ext>
                  </a:extLst>
                </a:gridCol>
                <a:gridCol w="948690">
                  <a:extLst>
                    <a:ext uri="{9D8B030D-6E8A-4147-A177-3AD203B41FA5}">
                      <a16:colId xmlns:a16="http://schemas.microsoft.com/office/drawing/2014/main" val="20003"/>
                    </a:ext>
                  </a:extLst>
                </a:gridCol>
              </a:tblGrid>
              <a:tr h="359406">
                <a:tc>
                  <a:txBody>
                    <a:bodyPr/>
                    <a:lstStyle/>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txBody>
                  <a:tcPr>
                    <a:noFill/>
                  </a:tcPr>
                </a:tc>
                <a:tc>
                  <a:txBody>
                    <a:bodyPr/>
                    <a:lstStyle/>
                    <a:p>
                      <a:pPr algn="ctr"/>
                      <a:endParaRPr lang="en-US" sz="1600" dirty="0"/>
                    </a:p>
                  </a:txBody>
                  <a:tcPr>
                    <a:noFill/>
                  </a:tcPr>
                </a:tc>
                <a:tc>
                  <a:txBody>
                    <a:bodyPr/>
                    <a:lstStyle/>
                    <a:p>
                      <a:pPr algn="ctr"/>
                      <a:endParaRPr lang="en-US" sz="1600" dirty="0"/>
                    </a:p>
                  </a:txBody>
                  <a:tcPr>
                    <a:noFill/>
                  </a:tcPr>
                </a:tc>
                <a:tc>
                  <a:txBody>
                    <a:bodyPr/>
                    <a:lstStyle/>
                    <a:p>
                      <a:pPr algn="ctr"/>
                      <a:endParaRPr lang="en-US" sz="1600" dirty="0"/>
                    </a:p>
                  </a:txBody>
                  <a:tcPr>
                    <a:noFill/>
                  </a:tcPr>
                </a:tc>
                <a:extLst>
                  <a:ext uri="{0D108BD9-81ED-4DB2-BD59-A6C34878D82A}">
                    <a16:rowId xmlns:a16="http://schemas.microsoft.com/office/drawing/2014/main" val="10000"/>
                  </a:ext>
                </a:extLst>
              </a:tr>
              <a:tr h="359406">
                <a:tc>
                  <a:txBody>
                    <a:bodyPr/>
                    <a:lstStyle/>
                    <a:p>
                      <a:pPr algn="ctr"/>
                      <a:r>
                        <a:rPr lang="en-US" sz="1600" dirty="0"/>
                        <a:t>50 ns</a:t>
                      </a:r>
                    </a:p>
                  </a:txBody>
                  <a:tcPr>
                    <a:noFill/>
                  </a:tcPr>
                </a:tc>
                <a:tc>
                  <a:txBody>
                    <a:bodyPr/>
                    <a:lstStyle/>
                    <a:p>
                      <a:pPr algn="ctr"/>
                      <a:r>
                        <a:rPr lang="en-US" sz="1600" dirty="0"/>
                        <a:t>1000 ns</a:t>
                      </a:r>
                    </a:p>
                  </a:txBody>
                  <a:tcPr>
                    <a:noFill/>
                  </a:tcPr>
                </a:tc>
                <a:tc>
                  <a:txBody>
                    <a:bodyPr/>
                    <a:lstStyle/>
                    <a:p>
                      <a:pPr algn="ctr"/>
                      <a:r>
                        <a:rPr lang="en-US" sz="1600" dirty="0"/>
                        <a:t>50 ns</a:t>
                      </a:r>
                    </a:p>
                  </a:txBody>
                  <a:tcPr>
                    <a:noFill/>
                  </a:tcPr>
                </a:tc>
                <a:tc>
                  <a:txBody>
                    <a:bodyPr/>
                    <a:lstStyle/>
                    <a:p>
                      <a:pPr algn="ctr"/>
                      <a:r>
                        <a:rPr lang="en-US" sz="1600" dirty="0"/>
                        <a:t>1000 ns</a:t>
                      </a:r>
                    </a:p>
                  </a:txBody>
                  <a:tcPr>
                    <a:noFill/>
                  </a:tcPr>
                </a:tc>
                <a:extLst>
                  <a:ext uri="{0D108BD9-81ED-4DB2-BD59-A6C34878D82A}">
                    <a16:rowId xmlns:a16="http://schemas.microsoft.com/office/drawing/2014/main" val="10001"/>
                  </a:ext>
                </a:extLst>
              </a:tr>
              <a:tr h="359406">
                <a:tc gridSpan="2">
                  <a:txBody>
                    <a:bodyPr/>
                    <a:lstStyle/>
                    <a:p>
                      <a:pPr algn="ctr"/>
                      <a:r>
                        <a:rPr lang="en-US" sz="1600" dirty="0"/>
                        <a:t>50 </a:t>
                      </a:r>
                      <a:r>
                        <a:rPr lang="en-US" sz="1600" dirty="0" err="1"/>
                        <a:t>uA</a:t>
                      </a:r>
                      <a:endParaRPr lang="en-US" sz="1600" dirty="0"/>
                    </a:p>
                  </a:txBody>
                  <a:tcPr>
                    <a:noFill/>
                  </a:tcPr>
                </a:tc>
                <a:tc hMerge="1">
                  <a:txBody>
                    <a:bodyPr/>
                    <a:lstStyle/>
                    <a:p>
                      <a:endParaRPr lang="en-US" dirty="0"/>
                    </a:p>
                  </a:txBody>
                  <a:tcPr/>
                </a:tc>
                <a:tc gridSpan="2">
                  <a:txBody>
                    <a:bodyPr/>
                    <a:lstStyle/>
                    <a:p>
                      <a:pPr algn="ctr"/>
                      <a:r>
                        <a:rPr lang="en-US" sz="1600" dirty="0"/>
                        <a:t>150 </a:t>
                      </a:r>
                      <a:r>
                        <a:rPr lang="en-US" sz="1600" dirty="0" err="1"/>
                        <a:t>uA</a:t>
                      </a:r>
                      <a:endParaRPr lang="en-US" sz="1600" dirty="0"/>
                    </a:p>
                  </a:txBody>
                  <a:tcPr>
                    <a:no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31" name="TextBox 30"/>
          <p:cNvSpPr txBox="1"/>
          <p:nvPr/>
        </p:nvSpPr>
        <p:spPr>
          <a:xfrm>
            <a:off x="10378440" y="2929478"/>
            <a:ext cx="985141" cy="338554"/>
          </a:xfrm>
          <a:prstGeom prst="rect">
            <a:avLst/>
          </a:prstGeom>
          <a:noFill/>
        </p:spPr>
        <p:txBody>
          <a:bodyPr wrap="none" rtlCol="0">
            <a:spAutoFit/>
          </a:bodyPr>
          <a:lstStyle/>
          <a:p>
            <a:r>
              <a:rPr lang="en-US" sz="1600" dirty="0">
                <a:latin typeface="Segoe UI" panose="020B0502040204020203" pitchFamily="34" charset="0"/>
                <a:cs typeface="Segoe UI" panose="020B0502040204020203" pitchFamily="34" charset="0"/>
              </a:rPr>
              <a:t>1k cycles</a:t>
            </a:r>
          </a:p>
        </p:txBody>
      </p:sp>
      <p:sp>
        <p:nvSpPr>
          <p:cNvPr id="30" name="TextBox 29">
            <a:extLst>
              <a:ext uri="{FF2B5EF4-FFF2-40B4-BE49-F238E27FC236}">
                <a16:creationId xmlns:a16="http://schemas.microsoft.com/office/drawing/2014/main" id="{FD5D9201-9D71-4D12-829A-D1F346C71536}"/>
              </a:ext>
            </a:extLst>
          </p:cNvPr>
          <p:cNvSpPr txBox="1"/>
          <p:nvPr/>
        </p:nvSpPr>
        <p:spPr>
          <a:xfrm>
            <a:off x="10313404" y="1326464"/>
            <a:ext cx="1586322" cy="369332"/>
          </a:xfrm>
          <a:prstGeom prst="rect">
            <a:avLst/>
          </a:prstGeom>
          <a:noFill/>
        </p:spPr>
        <p:txBody>
          <a:bodyPr wrap="square" rtlCol="0">
            <a:spAutoFit/>
          </a:bodyPr>
          <a:lstStyle/>
          <a:p>
            <a:r>
              <a:rPr lang="en-US" dirty="0">
                <a:highlight>
                  <a:srgbClr val="FFFF00"/>
                </a:highlight>
              </a:rPr>
              <a:t>Hefei, Enrico</a:t>
            </a:r>
          </a:p>
        </p:txBody>
      </p:sp>
      <p:sp>
        <p:nvSpPr>
          <p:cNvPr id="32" name="Content Placeholder 5">
            <a:extLst>
              <a:ext uri="{FF2B5EF4-FFF2-40B4-BE49-F238E27FC236}">
                <a16:creationId xmlns:a16="http://schemas.microsoft.com/office/drawing/2014/main" id="{25D57BAC-1BB2-4EF3-A309-04E68174567E}"/>
              </a:ext>
            </a:extLst>
          </p:cNvPr>
          <p:cNvSpPr txBox="1">
            <a:spLocks/>
          </p:cNvSpPr>
          <p:nvPr/>
        </p:nvSpPr>
        <p:spPr>
          <a:xfrm>
            <a:off x="-111801" y="5447701"/>
            <a:ext cx="10515600" cy="634197"/>
          </a:xfrm>
          <a:prstGeom prst="rect">
            <a:avLst/>
          </a:prstGeom>
        </p:spPr>
        <p:txBody>
          <a:bodyPr/>
          <a:lstStyle>
            <a:lvl1pPr marL="22860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Elemental segregation with SD1</a:t>
            </a:r>
          </a:p>
          <a:p>
            <a:pPr lvl="2"/>
            <a:r>
              <a:rPr lang="en-US" dirty="0"/>
              <a:t>Consistent with current direction (as with PM)</a:t>
            </a:r>
          </a:p>
          <a:p>
            <a:pPr lvl="3"/>
            <a:r>
              <a:rPr lang="en-US" dirty="0"/>
              <a:t>Opposite </a:t>
            </a:r>
            <a:r>
              <a:rPr lang="en-US" dirty="0" err="1"/>
              <a:t>electromigration</a:t>
            </a:r>
            <a:r>
              <a:rPr lang="en-US" dirty="0"/>
              <a:t> behavior on D0 &amp; D1</a:t>
            </a:r>
          </a:p>
        </p:txBody>
      </p:sp>
      <p:sp>
        <p:nvSpPr>
          <p:cNvPr id="33" name="Title 2">
            <a:extLst>
              <a:ext uri="{FF2B5EF4-FFF2-40B4-BE49-F238E27FC236}">
                <a16:creationId xmlns:a16="http://schemas.microsoft.com/office/drawing/2014/main" id="{54BA7E11-DFE6-4AD5-8AB0-64E31190DE6F}"/>
              </a:ext>
            </a:extLst>
          </p:cNvPr>
          <p:cNvSpPr txBox="1">
            <a:spLocks/>
          </p:cNvSpPr>
          <p:nvPr/>
        </p:nvSpPr>
        <p:spPr>
          <a:xfrm>
            <a:off x="113336" y="155228"/>
            <a:ext cx="10831133" cy="892175"/>
          </a:xfrm>
          <a:prstGeom prst="rect">
            <a:avLst/>
          </a:prstGeom>
        </p:spPr>
        <p:txBody>
          <a:bodyPr/>
          <a:lstStyle>
            <a:lvl1pPr algn="ctr" rtl="0" eaLnBrk="1" fontAlgn="base" hangingPunct="1">
              <a:spcBef>
                <a:spcPct val="0"/>
              </a:spcBef>
              <a:spcAft>
                <a:spcPct val="0"/>
              </a:spcAft>
              <a:defRPr sz="3600">
                <a:solidFill>
                  <a:srgbClr val="002060"/>
                </a:solidFill>
                <a:latin typeface="+mj-lt"/>
                <a:ea typeface="+mj-ea"/>
                <a:cs typeface="+mj-cs"/>
              </a:defRPr>
            </a:lvl1pPr>
            <a:lvl2pPr algn="ctr" rtl="0" eaLnBrk="1" fontAlgn="base" hangingPunct="1">
              <a:spcBef>
                <a:spcPct val="0"/>
              </a:spcBef>
              <a:spcAft>
                <a:spcPct val="0"/>
              </a:spcAft>
              <a:defRPr sz="3600">
                <a:solidFill>
                  <a:srgbClr val="002060"/>
                </a:solidFill>
                <a:latin typeface="Tahoma" pitchFamily="34" charset="0"/>
                <a:ea typeface="MS PGothic" pitchFamily="34" charset="-128"/>
              </a:defRPr>
            </a:lvl2pPr>
            <a:lvl3pPr algn="ctr" rtl="0" eaLnBrk="1" fontAlgn="base" hangingPunct="1">
              <a:spcBef>
                <a:spcPct val="0"/>
              </a:spcBef>
              <a:spcAft>
                <a:spcPct val="0"/>
              </a:spcAft>
              <a:defRPr sz="3600">
                <a:solidFill>
                  <a:srgbClr val="002060"/>
                </a:solidFill>
                <a:latin typeface="Tahoma" pitchFamily="34" charset="0"/>
                <a:ea typeface="MS PGothic" pitchFamily="34" charset="-128"/>
              </a:defRPr>
            </a:lvl3pPr>
            <a:lvl4pPr algn="ctr" rtl="0" eaLnBrk="1" fontAlgn="base" hangingPunct="1">
              <a:spcBef>
                <a:spcPct val="0"/>
              </a:spcBef>
              <a:spcAft>
                <a:spcPct val="0"/>
              </a:spcAft>
              <a:defRPr sz="3600">
                <a:solidFill>
                  <a:srgbClr val="002060"/>
                </a:solidFill>
                <a:latin typeface="Tahoma" pitchFamily="34" charset="0"/>
                <a:ea typeface="MS PGothic" pitchFamily="34" charset="-128"/>
              </a:defRPr>
            </a:lvl4pPr>
            <a:lvl5pPr algn="ctr" rtl="0" eaLnBrk="1" fontAlgn="base" hangingPunct="1">
              <a:spcBef>
                <a:spcPct val="0"/>
              </a:spcBef>
              <a:spcAft>
                <a:spcPct val="0"/>
              </a:spcAft>
              <a:defRPr sz="3600">
                <a:solidFill>
                  <a:srgbClr val="002060"/>
                </a:solidFill>
                <a:latin typeface="Tahoma" pitchFamily="34" charset="0"/>
                <a:ea typeface="MS PGothic" pitchFamily="34" charset="-128"/>
              </a:defRPr>
            </a:lvl5pPr>
            <a:lvl6pPr marL="457200" algn="ctr" rtl="0" eaLnBrk="1" fontAlgn="base" hangingPunct="1">
              <a:spcBef>
                <a:spcPct val="0"/>
              </a:spcBef>
              <a:spcAft>
                <a:spcPct val="0"/>
              </a:spcAft>
              <a:defRPr sz="3600">
                <a:solidFill>
                  <a:srgbClr val="002060"/>
                </a:solidFill>
                <a:latin typeface="Tahoma" pitchFamily="34" charset="0"/>
              </a:defRPr>
            </a:lvl6pPr>
            <a:lvl7pPr marL="914400" algn="ctr" rtl="0" eaLnBrk="1" fontAlgn="base" hangingPunct="1">
              <a:spcBef>
                <a:spcPct val="0"/>
              </a:spcBef>
              <a:spcAft>
                <a:spcPct val="0"/>
              </a:spcAft>
              <a:defRPr sz="3600">
                <a:solidFill>
                  <a:srgbClr val="002060"/>
                </a:solidFill>
                <a:latin typeface="Tahoma" pitchFamily="34" charset="0"/>
              </a:defRPr>
            </a:lvl7pPr>
            <a:lvl8pPr marL="1371600" algn="ctr" rtl="0" eaLnBrk="1" fontAlgn="base" hangingPunct="1">
              <a:spcBef>
                <a:spcPct val="0"/>
              </a:spcBef>
              <a:spcAft>
                <a:spcPct val="0"/>
              </a:spcAft>
              <a:defRPr sz="3600">
                <a:solidFill>
                  <a:srgbClr val="002060"/>
                </a:solidFill>
                <a:latin typeface="Tahoma" pitchFamily="34" charset="0"/>
              </a:defRPr>
            </a:lvl8pPr>
            <a:lvl9pPr marL="1828800" algn="ctr" rtl="0" eaLnBrk="1" fontAlgn="base" hangingPunct="1">
              <a:spcBef>
                <a:spcPct val="0"/>
              </a:spcBef>
              <a:spcAft>
                <a:spcPct val="0"/>
              </a:spcAft>
              <a:defRPr sz="3600">
                <a:solidFill>
                  <a:srgbClr val="002060"/>
                </a:solidFill>
                <a:latin typeface="Tahoma" pitchFamily="34" charset="0"/>
              </a:defRPr>
            </a:lvl9pPr>
          </a:lstStyle>
          <a:p>
            <a:pPr algn="l"/>
            <a:r>
              <a:rPr lang="en-US" sz="3200" kern="0" dirty="0"/>
              <a:t>SD1 Elemental Migration</a:t>
            </a:r>
          </a:p>
        </p:txBody>
      </p:sp>
      <p:sp>
        <p:nvSpPr>
          <p:cNvPr id="34" name="TextBox 33">
            <a:extLst>
              <a:ext uri="{FF2B5EF4-FFF2-40B4-BE49-F238E27FC236}">
                <a16:creationId xmlns:a16="http://schemas.microsoft.com/office/drawing/2014/main" id="{BD41F372-5549-40DD-B95F-59F4E790C5FD}"/>
              </a:ext>
            </a:extLst>
          </p:cNvPr>
          <p:cNvSpPr txBox="1"/>
          <p:nvPr/>
        </p:nvSpPr>
        <p:spPr>
          <a:xfrm>
            <a:off x="10045874" y="6375747"/>
            <a:ext cx="697627" cy="369332"/>
          </a:xfrm>
          <a:prstGeom prst="rect">
            <a:avLst/>
          </a:prstGeom>
          <a:noFill/>
        </p:spPr>
        <p:txBody>
          <a:bodyPr wrap="none" rtlCol="0">
            <a:spAutoFit/>
          </a:bodyPr>
          <a:lstStyle/>
          <a:p>
            <a:r>
              <a:rPr lang="en-US" dirty="0">
                <a:hlinkClick r:id="rId6" action="ppaction://hlinksldjump"/>
              </a:rPr>
              <a:t>Back</a:t>
            </a:r>
            <a:endParaRPr lang="en-US" dirty="0"/>
          </a:p>
        </p:txBody>
      </p:sp>
    </p:spTree>
    <p:extLst>
      <p:ext uri="{BB962C8B-B14F-4D97-AF65-F5344CB8AC3E}">
        <p14:creationId xmlns:p14="http://schemas.microsoft.com/office/powerpoint/2010/main" val="2755683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r>
              <a:rPr lang="en-US"/>
              <a:t>January 24, 2018</a:t>
            </a:r>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4</a:t>
            </a:fld>
            <a:endParaRPr lang="en-US" dirty="0"/>
          </a:p>
        </p:txBody>
      </p:sp>
      <p:sp>
        <p:nvSpPr>
          <p:cNvPr id="6" name="Footer Placeholder 5"/>
          <p:cNvSpPr>
            <a:spLocks noGrp="1"/>
          </p:cNvSpPr>
          <p:nvPr>
            <p:ph type="ftr" sz="quarter" idx="12"/>
          </p:nvPr>
        </p:nvSpPr>
        <p:spPr/>
        <p:txBody>
          <a:bodyPr/>
          <a:lstStyle/>
          <a:p>
            <a:r>
              <a:rPr lang="en-US"/>
              <a:t>Micron/Intel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84" y="591001"/>
            <a:ext cx="4905375" cy="5772150"/>
          </a:xfrm>
          <a:prstGeom prst="rect">
            <a:avLst/>
          </a:prstGeom>
        </p:spPr>
      </p:pic>
      <p:sp>
        <p:nvSpPr>
          <p:cNvPr id="9" name="TextBox 8"/>
          <p:cNvSpPr txBox="1"/>
          <p:nvPr/>
        </p:nvSpPr>
        <p:spPr>
          <a:xfrm>
            <a:off x="1984948" y="2136253"/>
            <a:ext cx="3140062" cy="276999"/>
          </a:xfrm>
          <a:prstGeom prst="rect">
            <a:avLst/>
          </a:prstGeom>
          <a:noFill/>
        </p:spPr>
        <p:txBody>
          <a:bodyPr wrap="square" rtlCol="0">
            <a:spAutoFit/>
          </a:bodyPr>
          <a:lstStyle/>
          <a:p>
            <a:pPr algn="ctr"/>
            <a:r>
              <a:rPr lang="en-US" b="1" dirty="0">
                <a:solidFill>
                  <a:srgbClr val="FF0000"/>
                </a:solidFill>
              </a:rPr>
              <a:t>W BLs were not grounded.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297" y="591001"/>
            <a:ext cx="4905375" cy="5772150"/>
          </a:xfrm>
          <a:prstGeom prst="rect">
            <a:avLst/>
          </a:prstGeom>
        </p:spPr>
      </p:pic>
      <p:sp>
        <p:nvSpPr>
          <p:cNvPr id="11" name="TextBox 10"/>
          <p:cNvSpPr txBox="1"/>
          <p:nvPr/>
        </p:nvSpPr>
        <p:spPr>
          <a:xfrm>
            <a:off x="7311785" y="2105476"/>
            <a:ext cx="2743200" cy="338554"/>
          </a:xfrm>
          <a:prstGeom prst="rect">
            <a:avLst/>
          </a:prstGeom>
          <a:noFill/>
        </p:spPr>
        <p:txBody>
          <a:bodyPr wrap="square" rtlCol="0">
            <a:spAutoFit/>
          </a:bodyPr>
          <a:lstStyle/>
          <a:p>
            <a:r>
              <a:rPr lang="en-US" sz="1600" b="1" dirty="0">
                <a:solidFill>
                  <a:srgbClr val="000000"/>
                </a:solidFill>
              </a:rPr>
              <a:t>W BLs were grounded.</a:t>
            </a:r>
          </a:p>
        </p:txBody>
      </p:sp>
      <p:sp>
        <p:nvSpPr>
          <p:cNvPr id="12" name="TextBox 11"/>
          <p:cNvSpPr txBox="1"/>
          <p:nvPr/>
        </p:nvSpPr>
        <p:spPr>
          <a:xfrm>
            <a:off x="4430598" y="44772"/>
            <a:ext cx="2571345" cy="461665"/>
          </a:xfrm>
          <a:prstGeom prst="rect">
            <a:avLst/>
          </a:prstGeom>
          <a:noFill/>
        </p:spPr>
        <p:txBody>
          <a:bodyPr wrap="none" rtlCol="0">
            <a:spAutoFit/>
          </a:bodyPr>
          <a:lstStyle/>
          <a:p>
            <a:r>
              <a:rPr lang="en-US" sz="2400" dirty="0"/>
              <a:t>WL-BL grounding</a:t>
            </a:r>
          </a:p>
        </p:txBody>
      </p:sp>
      <p:sp>
        <p:nvSpPr>
          <p:cNvPr id="13" name="TextBox 12"/>
          <p:cNvSpPr txBox="1"/>
          <p:nvPr/>
        </p:nvSpPr>
        <p:spPr>
          <a:xfrm>
            <a:off x="1185304" y="933254"/>
            <a:ext cx="1402948" cy="646331"/>
          </a:xfrm>
          <a:prstGeom prst="rect">
            <a:avLst/>
          </a:prstGeom>
          <a:noFill/>
        </p:spPr>
        <p:txBody>
          <a:bodyPr wrap="none" rtlCol="0">
            <a:spAutoFit/>
          </a:bodyPr>
          <a:lstStyle/>
          <a:p>
            <a:r>
              <a:rPr lang="en-US" dirty="0"/>
              <a:t>SR71 Boise</a:t>
            </a:r>
          </a:p>
          <a:p>
            <a:r>
              <a:rPr lang="en-US" dirty="0"/>
              <a:t>Y-cut</a:t>
            </a:r>
          </a:p>
        </p:txBody>
      </p:sp>
      <p:sp>
        <p:nvSpPr>
          <p:cNvPr id="14" name="TextBox 13"/>
          <p:cNvSpPr txBox="1"/>
          <p:nvPr/>
        </p:nvSpPr>
        <p:spPr>
          <a:xfrm>
            <a:off x="6164228" y="1302586"/>
            <a:ext cx="1236236" cy="646331"/>
          </a:xfrm>
          <a:prstGeom prst="rect">
            <a:avLst/>
          </a:prstGeom>
          <a:noFill/>
        </p:spPr>
        <p:txBody>
          <a:bodyPr wrap="none" rtlCol="0">
            <a:spAutoFit/>
          </a:bodyPr>
          <a:lstStyle/>
          <a:p>
            <a:r>
              <a:rPr lang="en-US" dirty="0">
                <a:solidFill>
                  <a:srgbClr val="000000"/>
                </a:solidFill>
              </a:rPr>
              <a:t>S26 Boise</a:t>
            </a:r>
          </a:p>
          <a:p>
            <a:r>
              <a:rPr lang="en-US" dirty="0">
                <a:solidFill>
                  <a:srgbClr val="000000"/>
                </a:solidFill>
              </a:rPr>
              <a:t>Y-cut</a:t>
            </a:r>
          </a:p>
        </p:txBody>
      </p:sp>
    </p:spTree>
    <p:extLst>
      <p:ext uri="{BB962C8B-B14F-4D97-AF65-F5344CB8AC3E}">
        <p14:creationId xmlns:p14="http://schemas.microsoft.com/office/powerpoint/2010/main" val="139217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389834" y="2019378"/>
            <a:ext cx="7918715" cy="3009167"/>
          </a:xfrm>
          <a:prstGeom prst="rect">
            <a:avLst/>
          </a:prstGeom>
        </p:spPr>
      </p:pic>
      <p:sp>
        <p:nvSpPr>
          <p:cNvPr id="2" name="Title 1">
            <a:extLst>
              <a:ext uri="{FF2B5EF4-FFF2-40B4-BE49-F238E27FC236}">
                <a16:creationId xmlns:a16="http://schemas.microsoft.com/office/drawing/2014/main" id="{C95BEE0E-989F-4921-AEFA-38AE9DA60324}"/>
              </a:ext>
            </a:extLst>
          </p:cNvPr>
          <p:cNvSpPr>
            <a:spLocks noGrp="1"/>
          </p:cNvSpPr>
          <p:nvPr>
            <p:ph type="title"/>
          </p:nvPr>
        </p:nvSpPr>
        <p:spPr>
          <a:xfrm>
            <a:off x="296882" y="-39711"/>
            <a:ext cx="7819595" cy="539332"/>
          </a:xfrm>
        </p:spPr>
        <p:txBody>
          <a:bodyPr/>
          <a:lstStyle/>
          <a:p>
            <a:r>
              <a:rPr lang="en-US" sz="2000" dirty="0"/>
              <a:t>Stem Images: 0024732.003, split 4E SD1 SAG, wafer16 SR71B </a:t>
            </a:r>
          </a:p>
        </p:txBody>
      </p:sp>
      <p:sp>
        <p:nvSpPr>
          <p:cNvPr id="3" name="Date Placeholder 2">
            <a:extLst>
              <a:ext uri="{FF2B5EF4-FFF2-40B4-BE49-F238E27FC236}">
                <a16:creationId xmlns:a16="http://schemas.microsoft.com/office/drawing/2014/main" id="{BF793646-EE33-4882-AA9E-8C9BF229714A}"/>
              </a:ext>
            </a:extLst>
          </p:cNvPr>
          <p:cNvSpPr>
            <a:spLocks noGrp="1"/>
          </p:cNvSpPr>
          <p:nvPr>
            <p:ph type="dt" sz="half" idx="10"/>
          </p:nvPr>
        </p:nvSpPr>
        <p:spPr/>
        <p:txBody>
          <a:bodyPr/>
          <a:lstStyle/>
          <a:p>
            <a:r>
              <a:rPr lang="en-US"/>
              <a:t>January 24, 2018</a:t>
            </a:r>
          </a:p>
        </p:txBody>
      </p:sp>
      <p:sp>
        <p:nvSpPr>
          <p:cNvPr id="4" name="Footer Placeholder 3">
            <a:extLst>
              <a:ext uri="{FF2B5EF4-FFF2-40B4-BE49-F238E27FC236}">
                <a16:creationId xmlns:a16="http://schemas.microsoft.com/office/drawing/2014/main" id="{AE24866D-CD47-4B2D-AD07-4A27726D57EE}"/>
              </a:ext>
            </a:extLst>
          </p:cNvPr>
          <p:cNvSpPr>
            <a:spLocks noGrp="1"/>
          </p:cNvSpPr>
          <p:nvPr>
            <p:ph type="ftr" sz="quarter" idx="11"/>
          </p:nvPr>
        </p:nvSpPr>
        <p:spPr>
          <a:xfrm>
            <a:off x="838199" y="6412006"/>
            <a:ext cx="1631869" cy="365125"/>
          </a:xfrm>
        </p:spPr>
        <p:txBody>
          <a:bodyPr/>
          <a:lstStyle/>
          <a:p>
            <a:r>
              <a:rPr lang="en-US"/>
              <a:t>Micron/Intel Confidential</a:t>
            </a:r>
          </a:p>
        </p:txBody>
      </p:sp>
      <p:sp>
        <p:nvSpPr>
          <p:cNvPr id="5" name="Slide Number Placeholder 4">
            <a:extLst>
              <a:ext uri="{FF2B5EF4-FFF2-40B4-BE49-F238E27FC236}">
                <a16:creationId xmlns:a16="http://schemas.microsoft.com/office/drawing/2014/main" id="{AB93C48B-9EF7-4199-A86A-A5EA449EB8E5}"/>
              </a:ext>
            </a:extLst>
          </p:cNvPr>
          <p:cNvSpPr>
            <a:spLocks noGrp="1"/>
          </p:cNvSpPr>
          <p:nvPr>
            <p:ph type="sldNum" sz="quarter" idx="12"/>
          </p:nvPr>
        </p:nvSpPr>
        <p:spPr/>
        <p:txBody>
          <a:bodyPr/>
          <a:lstStyle/>
          <a:p>
            <a:fld id="{B7E7695C-FCF1-4AA0-9B93-7941FED13DC4}" type="slidenum">
              <a:rPr lang="en-US" smtClean="0"/>
              <a:t>5</a:t>
            </a:fld>
            <a:endParaRPr lang="en-US"/>
          </a:p>
        </p:txBody>
      </p:sp>
      <p:pic>
        <p:nvPicPr>
          <p:cNvPr id="20" name="Picture 2" descr="image001">
            <a:extLst>
              <a:ext uri="{FF2B5EF4-FFF2-40B4-BE49-F238E27FC236}">
                <a16:creationId xmlns:a16="http://schemas.microsoft.com/office/drawing/2014/main" id="{1B33D0C6-188A-47B5-B770-D12A52B72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35" y="499621"/>
            <a:ext cx="7918715" cy="248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8589241" y="0"/>
            <a:ext cx="3387020" cy="646331"/>
          </a:xfrm>
          <a:prstGeom prst="rect">
            <a:avLst/>
          </a:prstGeom>
          <a:noFill/>
          <a:ln>
            <a:solidFill>
              <a:schemeClr val="tx1"/>
            </a:solidFill>
          </a:ln>
        </p:spPr>
        <p:txBody>
          <a:bodyPr wrap="square" rtlCol="0">
            <a:spAutoFit/>
          </a:bodyPr>
          <a:lstStyle/>
          <a:p>
            <a:r>
              <a:rPr lang="en-US" dirty="0"/>
              <a:t>Folsom</a:t>
            </a:r>
          </a:p>
          <a:p>
            <a:r>
              <a:rPr lang="en-US" dirty="0"/>
              <a:t>X-cut SR71   ungrounded</a:t>
            </a:r>
          </a:p>
        </p:txBody>
      </p:sp>
      <p:pic>
        <p:nvPicPr>
          <p:cNvPr id="24" name="Picture 23"/>
          <p:cNvPicPr>
            <a:picLocks noChangeAspect="1"/>
          </p:cNvPicPr>
          <p:nvPr/>
        </p:nvPicPr>
        <p:blipFill>
          <a:blip r:embed="rId4"/>
          <a:stretch>
            <a:fillRect/>
          </a:stretch>
        </p:blipFill>
        <p:spPr>
          <a:xfrm>
            <a:off x="73687" y="4514969"/>
            <a:ext cx="3379842" cy="2343031"/>
          </a:xfrm>
          <a:prstGeom prst="rect">
            <a:avLst/>
          </a:prstGeom>
        </p:spPr>
      </p:pic>
      <p:sp>
        <p:nvSpPr>
          <p:cNvPr id="8" name="TextBox 7"/>
          <p:cNvSpPr txBox="1"/>
          <p:nvPr/>
        </p:nvSpPr>
        <p:spPr>
          <a:xfrm>
            <a:off x="3849565" y="5073110"/>
            <a:ext cx="7744428" cy="923330"/>
          </a:xfrm>
          <a:prstGeom prst="rect">
            <a:avLst/>
          </a:prstGeom>
          <a:noFill/>
        </p:spPr>
        <p:txBody>
          <a:bodyPr wrap="none" rtlCol="0">
            <a:spAutoFit/>
          </a:bodyPr>
          <a:lstStyle/>
          <a:p>
            <a:pPr marL="285750" indent="-285750">
              <a:buFont typeface="Arial" panose="020B0604020202020204" pitchFamily="34" charset="0"/>
              <a:buChar char="•"/>
            </a:pPr>
            <a:r>
              <a:rPr lang="en-US" dirty="0"/>
              <a:t>Significant Se enrichment at bottom for one of the two programmed cell</a:t>
            </a:r>
          </a:p>
          <a:p>
            <a:pPr marL="285750" indent="-285750">
              <a:buFont typeface="Arial" panose="020B0604020202020204" pitchFamily="34" charset="0"/>
              <a:buChar char="•"/>
            </a:pPr>
            <a:r>
              <a:rPr lang="en-US" dirty="0"/>
              <a:t>Opposite smooth segregation for opposite prog, compared to virgin</a:t>
            </a:r>
          </a:p>
          <a:p>
            <a:pPr marL="285750" indent="-285750">
              <a:buFont typeface="Arial" panose="020B0604020202020204" pitchFamily="34" charset="0"/>
              <a:buChar char="•"/>
            </a:pPr>
            <a:r>
              <a:rPr lang="en-US" dirty="0">
                <a:solidFill>
                  <a:srgbClr val="FF0000"/>
                </a:solidFill>
              </a:rPr>
              <a:t>Prog assignment to be confirmed</a:t>
            </a:r>
          </a:p>
        </p:txBody>
      </p:sp>
      <p:pic>
        <p:nvPicPr>
          <p:cNvPr id="10" name="Picture 9"/>
          <p:cNvPicPr>
            <a:picLocks noChangeAspect="1"/>
          </p:cNvPicPr>
          <p:nvPr/>
        </p:nvPicPr>
        <p:blipFill rotWithShape="1">
          <a:blip r:embed="rId5"/>
          <a:srcRect r="17487"/>
          <a:stretch/>
        </p:blipFill>
        <p:spPr>
          <a:xfrm>
            <a:off x="8799578" y="3149568"/>
            <a:ext cx="1918699" cy="1521988"/>
          </a:xfrm>
          <a:prstGeom prst="rect">
            <a:avLst/>
          </a:prstGeom>
          <a:solidFill>
            <a:schemeClr val="bg1"/>
          </a:solidFill>
        </p:spPr>
      </p:pic>
      <p:sp>
        <p:nvSpPr>
          <p:cNvPr id="27" name="Rectangle 26"/>
          <p:cNvSpPr/>
          <p:nvPr/>
        </p:nvSpPr>
        <p:spPr>
          <a:xfrm>
            <a:off x="8624696" y="934358"/>
            <a:ext cx="3602759" cy="2062103"/>
          </a:xfrm>
          <a:prstGeom prst="rect">
            <a:avLst/>
          </a:prstGeom>
        </p:spPr>
        <p:txBody>
          <a:bodyPr wrap="square">
            <a:spAutoFit/>
          </a:bodyPr>
          <a:lstStyle/>
          <a:p>
            <a:r>
              <a:rPr lang="en-US" sz="1600" dirty="0"/>
              <a:t>Prog sequence:</a:t>
            </a:r>
          </a:p>
          <a:p>
            <a:pPr marL="285750" indent="-285750">
              <a:buFont typeface="Arial" panose="020B0604020202020204" pitchFamily="34" charset="0"/>
              <a:buChar char="•"/>
            </a:pPr>
            <a:r>
              <a:rPr lang="en-US" sz="1600" dirty="0" err="1"/>
              <a:t>pos</a:t>
            </a:r>
            <a:r>
              <a:rPr lang="en-US" sz="1600" dirty="0"/>
              <a:t>,/neg prog seasoning</a:t>
            </a:r>
          </a:p>
          <a:p>
            <a:pPr marL="285750" indent="-285750">
              <a:buFont typeface="Arial" panose="020B0604020202020204" pitchFamily="34" charset="0"/>
              <a:buChar char="•"/>
            </a:pPr>
            <a:r>
              <a:rPr lang="en-US" sz="1600" dirty="0" err="1"/>
              <a:t>chkb</a:t>
            </a:r>
            <a:r>
              <a:rPr lang="en-US" sz="1600" dirty="0"/>
              <a:t> positive prog (4 pulses) </a:t>
            </a:r>
          </a:p>
          <a:p>
            <a:endParaRPr lang="en-US" sz="1600" dirty="0"/>
          </a:p>
          <a:p>
            <a:endParaRPr lang="en-US" sz="1600" dirty="0"/>
          </a:p>
          <a:p>
            <a:r>
              <a:rPr lang="en-US" sz="1600" dirty="0"/>
              <a:t>line pattern: </a:t>
            </a:r>
          </a:p>
          <a:p>
            <a:r>
              <a:rPr lang="en-US" sz="1600" dirty="0"/>
              <a:t>adjacent </a:t>
            </a:r>
            <a:r>
              <a:rPr lang="en-US" sz="1600" dirty="0" err="1"/>
              <a:t>pos</a:t>
            </a:r>
            <a:r>
              <a:rPr lang="en-US" sz="1600" dirty="0"/>
              <a:t> and neg prog between 6 not programmable cells</a:t>
            </a:r>
            <a:endParaRPr lang="en-US" sz="1600" dirty="0"/>
          </a:p>
        </p:txBody>
      </p:sp>
    </p:spTree>
    <p:extLst>
      <p:ext uri="{BB962C8B-B14F-4D97-AF65-F5344CB8AC3E}">
        <p14:creationId xmlns:p14="http://schemas.microsoft.com/office/powerpoint/2010/main" val="2011924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7880092" y="3765391"/>
            <a:ext cx="4407126" cy="3092609"/>
          </a:xfrm>
          <a:prstGeom prst="rect">
            <a:avLst/>
          </a:prstGeom>
        </p:spPr>
      </p:pic>
      <p:pic>
        <p:nvPicPr>
          <p:cNvPr id="8" name="Picture 7"/>
          <p:cNvPicPr>
            <a:picLocks noChangeAspect="1"/>
          </p:cNvPicPr>
          <p:nvPr/>
        </p:nvPicPr>
        <p:blipFill>
          <a:blip r:embed="rId3"/>
          <a:stretch>
            <a:fillRect/>
          </a:stretch>
        </p:blipFill>
        <p:spPr>
          <a:xfrm>
            <a:off x="3935181" y="3914598"/>
            <a:ext cx="4654059" cy="2857647"/>
          </a:xfrm>
          <a:prstGeom prst="rect">
            <a:avLst/>
          </a:prstGeom>
        </p:spPr>
      </p:pic>
      <p:sp>
        <p:nvSpPr>
          <p:cNvPr id="2" name="Title 1"/>
          <p:cNvSpPr>
            <a:spLocks noGrp="1"/>
          </p:cNvSpPr>
          <p:nvPr>
            <p:ph type="title"/>
          </p:nvPr>
        </p:nvSpPr>
        <p:spPr>
          <a:xfrm>
            <a:off x="915306" y="1"/>
            <a:ext cx="10375902" cy="558800"/>
          </a:xfrm>
        </p:spPr>
        <p:txBody>
          <a:bodyPr/>
          <a:lstStyle/>
          <a:p>
            <a:r>
              <a:rPr lang="en-US" dirty="0"/>
              <a:t>Filtered normalized composition profiles</a:t>
            </a:r>
          </a:p>
        </p:txBody>
      </p:sp>
      <p:sp>
        <p:nvSpPr>
          <p:cNvPr id="4" name="Date Placeholder 3"/>
          <p:cNvSpPr>
            <a:spLocks noGrp="1"/>
          </p:cNvSpPr>
          <p:nvPr>
            <p:ph type="dt" sz="half" idx="2"/>
          </p:nvPr>
        </p:nvSpPr>
        <p:spPr/>
        <p:txBody>
          <a:bodyPr/>
          <a:lstStyle/>
          <a:p>
            <a:r>
              <a:rPr lang="en-US"/>
              <a:t>|  </a:t>
            </a:r>
            <a:fld id="{F55C824C-5440-421F-B1ED-9166A1D48D51}" type="datetime4">
              <a:rPr lang="en-US" smtClean="0"/>
              <a:pPr/>
              <a:t>January 31, 2018</a:t>
            </a:fld>
            <a:endParaRPr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6</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sp>
        <p:nvSpPr>
          <p:cNvPr id="9" name="TextBox 8"/>
          <p:cNvSpPr txBox="1"/>
          <p:nvPr/>
        </p:nvSpPr>
        <p:spPr>
          <a:xfrm>
            <a:off x="619251" y="1608098"/>
            <a:ext cx="1132105" cy="369332"/>
          </a:xfrm>
          <a:prstGeom prst="rect">
            <a:avLst/>
          </a:prstGeom>
          <a:noFill/>
        </p:spPr>
        <p:txBody>
          <a:bodyPr wrap="none" rtlCol="0">
            <a:spAutoFit/>
          </a:bodyPr>
          <a:lstStyle/>
          <a:p>
            <a:r>
              <a:rPr lang="en-US" dirty="0"/>
              <a:t>Virgin #11</a:t>
            </a:r>
          </a:p>
        </p:txBody>
      </p:sp>
      <p:sp>
        <p:nvSpPr>
          <p:cNvPr id="14" name="TextBox 13"/>
          <p:cNvSpPr txBox="1"/>
          <p:nvPr/>
        </p:nvSpPr>
        <p:spPr>
          <a:xfrm>
            <a:off x="2569036" y="408985"/>
            <a:ext cx="1132105" cy="369332"/>
          </a:xfrm>
          <a:prstGeom prst="rect">
            <a:avLst/>
          </a:prstGeom>
          <a:noFill/>
        </p:spPr>
        <p:txBody>
          <a:bodyPr wrap="none" rtlCol="0">
            <a:spAutoFit/>
          </a:bodyPr>
          <a:lstStyle/>
          <a:p>
            <a:r>
              <a:rPr lang="en-US" dirty="0"/>
              <a:t>Virgin #12</a:t>
            </a:r>
          </a:p>
        </p:txBody>
      </p:sp>
      <p:pic>
        <p:nvPicPr>
          <p:cNvPr id="15" name="Picture 14"/>
          <p:cNvPicPr>
            <a:picLocks noChangeAspect="1"/>
          </p:cNvPicPr>
          <p:nvPr/>
        </p:nvPicPr>
        <p:blipFill>
          <a:blip r:embed="rId4"/>
          <a:stretch>
            <a:fillRect/>
          </a:stretch>
        </p:blipFill>
        <p:spPr>
          <a:xfrm>
            <a:off x="141693" y="1893878"/>
            <a:ext cx="2756645" cy="1934418"/>
          </a:xfrm>
          <a:prstGeom prst="rect">
            <a:avLst/>
          </a:prstGeom>
        </p:spPr>
      </p:pic>
      <p:pic>
        <p:nvPicPr>
          <p:cNvPr id="16" name="Picture 15"/>
          <p:cNvPicPr>
            <a:picLocks noChangeAspect="1"/>
          </p:cNvPicPr>
          <p:nvPr/>
        </p:nvPicPr>
        <p:blipFill>
          <a:blip r:embed="rId5"/>
          <a:stretch>
            <a:fillRect/>
          </a:stretch>
        </p:blipFill>
        <p:spPr>
          <a:xfrm>
            <a:off x="1889783" y="711570"/>
            <a:ext cx="2504229" cy="1757291"/>
          </a:xfrm>
          <a:prstGeom prst="rect">
            <a:avLst/>
          </a:prstGeom>
        </p:spPr>
      </p:pic>
      <p:pic>
        <p:nvPicPr>
          <p:cNvPr id="13" name="Picture 12"/>
          <p:cNvPicPr>
            <a:picLocks noChangeAspect="1"/>
          </p:cNvPicPr>
          <p:nvPr/>
        </p:nvPicPr>
        <p:blipFill>
          <a:blip r:embed="rId6"/>
          <a:stretch>
            <a:fillRect/>
          </a:stretch>
        </p:blipFill>
        <p:spPr>
          <a:xfrm>
            <a:off x="4006246" y="847905"/>
            <a:ext cx="4407126" cy="3092609"/>
          </a:xfrm>
          <a:prstGeom prst="rect">
            <a:avLst/>
          </a:prstGeom>
        </p:spPr>
      </p:pic>
      <p:sp>
        <p:nvSpPr>
          <p:cNvPr id="17" name="TextBox 16"/>
          <p:cNvSpPr txBox="1"/>
          <p:nvPr/>
        </p:nvSpPr>
        <p:spPr>
          <a:xfrm>
            <a:off x="7088743" y="1052942"/>
            <a:ext cx="534121" cy="369332"/>
          </a:xfrm>
          <a:prstGeom prst="rect">
            <a:avLst/>
          </a:prstGeom>
          <a:noFill/>
        </p:spPr>
        <p:txBody>
          <a:bodyPr wrap="none" rtlCol="0">
            <a:spAutoFit/>
          </a:bodyPr>
          <a:lstStyle/>
          <a:p>
            <a:r>
              <a:rPr lang="en-US" dirty="0">
                <a:solidFill>
                  <a:srgbClr val="FF0000"/>
                </a:solidFill>
              </a:rPr>
              <a:t>#16</a:t>
            </a:r>
          </a:p>
        </p:txBody>
      </p:sp>
      <p:pic>
        <p:nvPicPr>
          <p:cNvPr id="18" name="Picture 17"/>
          <p:cNvPicPr>
            <a:picLocks noChangeAspect="1"/>
          </p:cNvPicPr>
          <p:nvPr/>
        </p:nvPicPr>
        <p:blipFill>
          <a:blip r:embed="rId7"/>
          <a:stretch>
            <a:fillRect/>
          </a:stretch>
        </p:blipFill>
        <p:spPr>
          <a:xfrm>
            <a:off x="7836826" y="826119"/>
            <a:ext cx="4407126" cy="3092609"/>
          </a:xfrm>
          <a:prstGeom prst="rect">
            <a:avLst/>
          </a:prstGeom>
        </p:spPr>
      </p:pic>
      <p:sp>
        <p:nvSpPr>
          <p:cNvPr id="19" name="TextBox 18"/>
          <p:cNvSpPr txBox="1"/>
          <p:nvPr/>
        </p:nvSpPr>
        <p:spPr>
          <a:xfrm>
            <a:off x="10840404" y="978888"/>
            <a:ext cx="534121" cy="369332"/>
          </a:xfrm>
          <a:prstGeom prst="rect">
            <a:avLst/>
          </a:prstGeom>
          <a:noFill/>
        </p:spPr>
        <p:txBody>
          <a:bodyPr wrap="none" rtlCol="0">
            <a:spAutoFit/>
          </a:bodyPr>
          <a:lstStyle/>
          <a:p>
            <a:r>
              <a:rPr lang="en-US" dirty="0">
                <a:solidFill>
                  <a:srgbClr val="FF0000"/>
                </a:solidFill>
              </a:rPr>
              <a:t>#24</a:t>
            </a:r>
          </a:p>
        </p:txBody>
      </p:sp>
      <p:pic>
        <p:nvPicPr>
          <p:cNvPr id="20" name="Picture 19"/>
          <p:cNvPicPr>
            <a:picLocks noChangeAspect="1"/>
          </p:cNvPicPr>
          <p:nvPr/>
        </p:nvPicPr>
        <p:blipFill>
          <a:blip r:embed="rId8"/>
          <a:stretch>
            <a:fillRect/>
          </a:stretch>
        </p:blipFill>
        <p:spPr>
          <a:xfrm>
            <a:off x="128738" y="3725827"/>
            <a:ext cx="4407126" cy="3092609"/>
          </a:xfrm>
          <a:prstGeom prst="rect">
            <a:avLst/>
          </a:prstGeom>
        </p:spPr>
      </p:pic>
      <p:sp>
        <p:nvSpPr>
          <p:cNvPr id="21" name="TextBox 20"/>
          <p:cNvSpPr txBox="1"/>
          <p:nvPr/>
        </p:nvSpPr>
        <p:spPr>
          <a:xfrm>
            <a:off x="3225192" y="3914598"/>
            <a:ext cx="534121" cy="369332"/>
          </a:xfrm>
          <a:prstGeom prst="rect">
            <a:avLst/>
          </a:prstGeom>
          <a:noFill/>
        </p:spPr>
        <p:txBody>
          <a:bodyPr wrap="none" rtlCol="0">
            <a:spAutoFit/>
          </a:bodyPr>
          <a:lstStyle/>
          <a:p>
            <a:r>
              <a:rPr lang="en-US" dirty="0">
                <a:solidFill>
                  <a:srgbClr val="FF0000"/>
                </a:solidFill>
              </a:rPr>
              <a:t>#32</a:t>
            </a:r>
          </a:p>
        </p:txBody>
      </p:sp>
      <p:sp>
        <p:nvSpPr>
          <p:cNvPr id="23" name="TextBox 22"/>
          <p:cNvSpPr txBox="1"/>
          <p:nvPr/>
        </p:nvSpPr>
        <p:spPr>
          <a:xfrm>
            <a:off x="7170103" y="3958056"/>
            <a:ext cx="534121" cy="369332"/>
          </a:xfrm>
          <a:prstGeom prst="rect">
            <a:avLst/>
          </a:prstGeom>
          <a:noFill/>
        </p:spPr>
        <p:txBody>
          <a:bodyPr wrap="none" rtlCol="0">
            <a:spAutoFit/>
          </a:bodyPr>
          <a:lstStyle/>
          <a:p>
            <a:r>
              <a:rPr lang="en-US" dirty="0">
                <a:solidFill>
                  <a:srgbClr val="FF0000"/>
                </a:solidFill>
              </a:rPr>
              <a:t>#40</a:t>
            </a:r>
          </a:p>
        </p:txBody>
      </p:sp>
      <p:sp>
        <p:nvSpPr>
          <p:cNvPr id="25" name="TextBox 24"/>
          <p:cNvSpPr txBox="1"/>
          <p:nvPr/>
        </p:nvSpPr>
        <p:spPr>
          <a:xfrm>
            <a:off x="10891685" y="3958056"/>
            <a:ext cx="534121" cy="369332"/>
          </a:xfrm>
          <a:prstGeom prst="rect">
            <a:avLst/>
          </a:prstGeom>
          <a:noFill/>
        </p:spPr>
        <p:txBody>
          <a:bodyPr wrap="none" rtlCol="0">
            <a:spAutoFit/>
          </a:bodyPr>
          <a:lstStyle/>
          <a:p>
            <a:r>
              <a:rPr lang="en-US" dirty="0">
                <a:solidFill>
                  <a:srgbClr val="FF0000"/>
                </a:solidFill>
              </a:rPr>
              <a:t>#48</a:t>
            </a:r>
          </a:p>
        </p:txBody>
      </p:sp>
      <p:sp>
        <p:nvSpPr>
          <p:cNvPr id="22" name="TextBox 21"/>
          <p:cNvSpPr txBox="1"/>
          <p:nvPr/>
        </p:nvSpPr>
        <p:spPr>
          <a:xfrm>
            <a:off x="8589241" y="0"/>
            <a:ext cx="3387020" cy="646331"/>
          </a:xfrm>
          <a:prstGeom prst="rect">
            <a:avLst/>
          </a:prstGeom>
          <a:noFill/>
          <a:ln>
            <a:solidFill>
              <a:schemeClr val="tx1"/>
            </a:solidFill>
          </a:ln>
        </p:spPr>
        <p:txBody>
          <a:bodyPr wrap="square" rtlCol="0">
            <a:spAutoFit/>
          </a:bodyPr>
          <a:lstStyle/>
          <a:p>
            <a:r>
              <a:rPr lang="en-US" dirty="0"/>
              <a:t>Folsom</a:t>
            </a:r>
          </a:p>
          <a:p>
            <a:r>
              <a:rPr lang="en-US" dirty="0"/>
              <a:t>X-cut SR71   ungrounded</a:t>
            </a:r>
          </a:p>
        </p:txBody>
      </p:sp>
      <p:sp>
        <p:nvSpPr>
          <p:cNvPr id="3" name="TextBox 2"/>
          <p:cNvSpPr txBox="1"/>
          <p:nvPr/>
        </p:nvSpPr>
        <p:spPr>
          <a:xfrm>
            <a:off x="4411964" y="2149282"/>
            <a:ext cx="889987" cy="369332"/>
          </a:xfrm>
          <a:prstGeom prst="rect">
            <a:avLst/>
          </a:prstGeom>
          <a:noFill/>
        </p:spPr>
        <p:txBody>
          <a:bodyPr wrap="none" rtlCol="0">
            <a:spAutoFit/>
          </a:bodyPr>
          <a:lstStyle/>
          <a:p>
            <a:r>
              <a:rPr lang="en-US" dirty="0"/>
              <a:t>bottom</a:t>
            </a:r>
          </a:p>
        </p:txBody>
      </p:sp>
      <p:sp>
        <p:nvSpPr>
          <p:cNvPr id="26" name="TextBox 25"/>
          <p:cNvSpPr txBox="1"/>
          <p:nvPr/>
        </p:nvSpPr>
        <p:spPr>
          <a:xfrm>
            <a:off x="6643749" y="2129347"/>
            <a:ext cx="505267" cy="369332"/>
          </a:xfrm>
          <a:prstGeom prst="rect">
            <a:avLst/>
          </a:prstGeom>
          <a:noFill/>
        </p:spPr>
        <p:txBody>
          <a:bodyPr wrap="none" rtlCol="0">
            <a:spAutoFit/>
          </a:bodyPr>
          <a:lstStyle/>
          <a:p>
            <a:r>
              <a:rPr lang="en-US" dirty="0"/>
              <a:t>top</a:t>
            </a:r>
          </a:p>
        </p:txBody>
      </p:sp>
    </p:spTree>
    <p:extLst>
      <p:ext uri="{BB962C8B-B14F-4D97-AF65-F5344CB8AC3E}">
        <p14:creationId xmlns:p14="http://schemas.microsoft.com/office/powerpoint/2010/main" val="2687843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061" y="546810"/>
            <a:ext cx="2590800" cy="3048592"/>
          </a:xfrm>
          <a:prstGeom prst="rect">
            <a:avLst/>
          </a:prstGeom>
        </p:spPr>
      </p:pic>
      <p:sp>
        <p:nvSpPr>
          <p:cNvPr id="4" name="TextBox 3"/>
          <p:cNvSpPr txBox="1"/>
          <p:nvPr/>
        </p:nvSpPr>
        <p:spPr>
          <a:xfrm>
            <a:off x="2923561" y="2636729"/>
            <a:ext cx="5953125" cy="400110"/>
          </a:xfrm>
          <a:prstGeom prst="rect">
            <a:avLst/>
          </a:prstGeom>
          <a:noFill/>
        </p:spPr>
        <p:txBody>
          <a:bodyPr wrap="square" rtlCol="0">
            <a:spAutoFit/>
          </a:bodyPr>
          <a:lstStyle/>
          <a:p>
            <a:pPr algn="ctr"/>
            <a:r>
              <a:rPr lang="en-US" sz="2000" b="1" dirty="0">
                <a:solidFill>
                  <a:srgbClr val="000000"/>
                </a:solidFill>
                <a:latin typeface="Arial" pitchFamily="34" charset="0"/>
                <a:cs typeface="Arial" pitchFamily="34" charset="0"/>
              </a:rPr>
              <a:t>EDS Element Mapping</a:t>
            </a:r>
          </a:p>
        </p:txBody>
      </p:sp>
      <p:sp>
        <p:nvSpPr>
          <p:cNvPr id="5" name="TextBox 4"/>
          <p:cNvSpPr txBox="1"/>
          <p:nvPr/>
        </p:nvSpPr>
        <p:spPr>
          <a:xfrm>
            <a:off x="2323302" y="3173805"/>
            <a:ext cx="1010978" cy="338554"/>
          </a:xfrm>
          <a:prstGeom prst="rect">
            <a:avLst/>
          </a:prstGeom>
          <a:noFill/>
        </p:spPr>
        <p:txBody>
          <a:bodyPr wrap="square" rtlCol="0">
            <a:spAutoFit/>
          </a:bodyPr>
          <a:lstStyle/>
          <a:p>
            <a:r>
              <a:rPr lang="en-US" sz="1600" b="1" dirty="0">
                <a:solidFill>
                  <a:srgbClr val="FF0000"/>
                </a:solidFill>
              </a:rPr>
              <a:t>Se map</a:t>
            </a:r>
          </a:p>
        </p:txBody>
      </p:sp>
      <p:sp>
        <p:nvSpPr>
          <p:cNvPr id="6" name="TextBox 5"/>
          <p:cNvSpPr txBox="1"/>
          <p:nvPr/>
        </p:nvSpPr>
        <p:spPr>
          <a:xfrm>
            <a:off x="8392419" y="3173805"/>
            <a:ext cx="968535" cy="338554"/>
          </a:xfrm>
          <a:prstGeom prst="rect">
            <a:avLst/>
          </a:prstGeom>
          <a:noFill/>
        </p:spPr>
        <p:txBody>
          <a:bodyPr wrap="none" rtlCol="0">
            <a:spAutoFit/>
          </a:bodyPr>
          <a:lstStyle/>
          <a:p>
            <a:r>
              <a:rPr lang="en-US" sz="1600" b="1" dirty="0">
                <a:solidFill>
                  <a:srgbClr val="FF0000"/>
                </a:solidFill>
              </a:rPr>
              <a:t>Ge map</a:t>
            </a:r>
          </a:p>
        </p:txBody>
      </p:sp>
      <p:pic>
        <p:nvPicPr>
          <p:cNvPr id="7" name="Picture 6"/>
          <p:cNvPicPr>
            <a:picLocks noChangeAspect="1"/>
          </p:cNvPicPr>
          <p:nvPr/>
        </p:nvPicPr>
        <p:blipFill>
          <a:blip r:embed="rId3"/>
          <a:stretch>
            <a:fillRect/>
          </a:stretch>
        </p:blipFill>
        <p:spPr>
          <a:xfrm>
            <a:off x="1515582" y="3518610"/>
            <a:ext cx="2513363" cy="2603988"/>
          </a:xfrm>
          <a:prstGeom prst="rect">
            <a:avLst/>
          </a:prstGeom>
        </p:spPr>
      </p:pic>
      <p:pic>
        <p:nvPicPr>
          <p:cNvPr id="8" name="Picture 7"/>
          <p:cNvPicPr>
            <a:picLocks noChangeAspect="1"/>
          </p:cNvPicPr>
          <p:nvPr/>
        </p:nvPicPr>
        <p:blipFill>
          <a:blip r:embed="rId4"/>
          <a:stretch>
            <a:fillRect/>
          </a:stretch>
        </p:blipFill>
        <p:spPr>
          <a:xfrm>
            <a:off x="4624542" y="3518610"/>
            <a:ext cx="2513363" cy="2603988"/>
          </a:xfrm>
          <a:prstGeom prst="rect">
            <a:avLst/>
          </a:prstGeom>
        </p:spPr>
      </p:pic>
      <p:pic>
        <p:nvPicPr>
          <p:cNvPr id="9" name="Picture 8"/>
          <p:cNvPicPr>
            <a:picLocks noChangeAspect="1"/>
          </p:cNvPicPr>
          <p:nvPr/>
        </p:nvPicPr>
        <p:blipFill>
          <a:blip r:embed="rId5"/>
          <a:stretch>
            <a:fillRect/>
          </a:stretch>
        </p:blipFill>
        <p:spPr>
          <a:xfrm>
            <a:off x="7642062" y="3518610"/>
            <a:ext cx="2513363" cy="2603988"/>
          </a:xfrm>
          <a:prstGeom prst="rect">
            <a:avLst/>
          </a:prstGeom>
        </p:spPr>
      </p:pic>
      <p:cxnSp>
        <p:nvCxnSpPr>
          <p:cNvPr id="11" name="Straight Arrow Connector 10"/>
          <p:cNvCxnSpPr>
            <a:stCxn id="13" idx="0"/>
          </p:cNvCxnSpPr>
          <p:nvPr/>
        </p:nvCxnSpPr>
        <p:spPr bwMode="auto">
          <a:xfrm flipV="1">
            <a:off x="5364145" y="5618375"/>
            <a:ext cx="279083" cy="55256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3" name="TextBox 12"/>
          <p:cNvSpPr txBox="1"/>
          <p:nvPr/>
        </p:nvSpPr>
        <p:spPr>
          <a:xfrm>
            <a:off x="5067429" y="6170940"/>
            <a:ext cx="593432" cy="523220"/>
          </a:xfrm>
          <a:prstGeom prst="rect">
            <a:avLst/>
          </a:prstGeom>
          <a:noFill/>
        </p:spPr>
        <p:txBody>
          <a:bodyPr wrap="none" rtlCol="0">
            <a:spAutoFit/>
          </a:bodyPr>
          <a:lstStyle/>
          <a:p>
            <a:r>
              <a:rPr lang="en-US" sz="1400" dirty="0"/>
              <a:t>Even</a:t>
            </a:r>
          </a:p>
          <a:p>
            <a:r>
              <a:rPr lang="en-US" sz="1400" dirty="0"/>
              <a:t>neg</a:t>
            </a:r>
          </a:p>
        </p:txBody>
      </p:sp>
      <p:cxnSp>
        <p:nvCxnSpPr>
          <p:cNvPr id="16" name="Straight Arrow Connector 15"/>
          <p:cNvCxnSpPr>
            <a:stCxn id="17" idx="0"/>
          </p:cNvCxnSpPr>
          <p:nvPr/>
        </p:nvCxnSpPr>
        <p:spPr bwMode="auto">
          <a:xfrm flipH="1" flipV="1">
            <a:off x="6102478" y="5547990"/>
            <a:ext cx="153980" cy="62295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7" name="TextBox 16"/>
          <p:cNvSpPr txBox="1"/>
          <p:nvPr/>
        </p:nvSpPr>
        <p:spPr>
          <a:xfrm>
            <a:off x="5995008" y="6170940"/>
            <a:ext cx="522900" cy="523220"/>
          </a:xfrm>
          <a:prstGeom prst="rect">
            <a:avLst/>
          </a:prstGeom>
          <a:noFill/>
        </p:spPr>
        <p:txBody>
          <a:bodyPr wrap="none" rtlCol="0">
            <a:spAutoFit/>
          </a:bodyPr>
          <a:lstStyle/>
          <a:p>
            <a:r>
              <a:rPr lang="en-US" sz="1400" dirty="0"/>
              <a:t>Odd</a:t>
            </a:r>
          </a:p>
          <a:p>
            <a:r>
              <a:rPr lang="en-US" sz="1400" dirty="0" err="1"/>
              <a:t>pos</a:t>
            </a:r>
            <a:endParaRPr lang="en-US" sz="1400" dirty="0"/>
          </a:p>
        </p:txBody>
      </p:sp>
      <p:sp>
        <p:nvSpPr>
          <p:cNvPr id="19" name="TextBox 18"/>
          <p:cNvSpPr txBox="1"/>
          <p:nvPr/>
        </p:nvSpPr>
        <p:spPr>
          <a:xfrm>
            <a:off x="172293" y="133373"/>
            <a:ext cx="3171253" cy="1015663"/>
          </a:xfrm>
          <a:prstGeom prst="rect">
            <a:avLst/>
          </a:prstGeom>
          <a:noFill/>
        </p:spPr>
        <p:txBody>
          <a:bodyPr wrap="none" rtlCol="0">
            <a:spAutoFit/>
          </a:bodyPr>
          <a:lstStyle/>
          <a:p>
            <a:r>
              <a:rPr lang="en-US" sz="2000" b="1" dirty="0"/>
              <a:t>RS71 SD1</a:t>
            </a:r>
          </a:p>
          <a:p>
            <a:r>
              <a:rPr lang="en-US" sz="2000" b="1" dirty="0"/>
              <a:t>TL171222001 – Boise</a:t>
            </a:r>
          </a:p>
          <a:p>
            <a:r>
              <a:rPr lang="en-US" sz="2000" b="1" dirty="0"/>
              <a:t>WL cut (Y) not grounded</a:t>
            </a:r>
          </a:p>
        </p:txBody>
      </p:sp>
      <p:sp>
        <p:nvSpPr>
          <p:cNvPr id="20" name="Rectangle 19"/>
          <p:cNvSpPr/>
          <p:nvPr/>
        </p:nvSpPr>
        <p:spPr>
          <a:xfrm>
            <a:off x="4770100" y="14669"/>
            <a:ext cx="4572000" cy="923330"/>
          </a:xfrm>
          <a:prstGeom prst="rect">
            <a:avLst/>
          </a:prstGeom>
        </p:spPr>
        <p:txBody>
          <a:bodyPr>
            <a:spAutoFit/>
          </a:bodyPr>
          <a:lstStyle/>
          <a:p>
            <a:r>
              <a:rPr lang="en-US" u="sng" dirty="0">
                <a:solidFill>
                  <a:srgbClr val="000000"/>
                </a:solidFill>
                <a:latin typeface="Verdana" panose="020B0604030504040204" pitchFamily="34" charset="0"/>
                <a:ea typeface="Calibri" panose="020F0502020204030204" pitchFamily="34" charset="0"/>
                <a:cs typeface="Times New Roman" panose="02020603050405020304" pitchFamily="18" charset="0"/>
                <a:hlinkClick r:id="rId6"/>
              </a:rPr>
              <a:t>http://edcfab4.micron.com/fab4/RTL010/_layouts/15/osssearchresults.aspx?k=TL171222001</a:t>
            </a:r>
            <a:endParaRPr lang="en-US" dirty="0"/>
          </a:p>
        </p:txBody>
      </p:sp>
      <p:sp>
        <p:nvSpPr>
          <p:cNvPr id="18" name="TextBox 17"/>
          <p:cNvSpPr txBox="1"/>
          <p:nvPr/>
        </p:nvSpPr>
        <p:spPr>
          <a:xfrm>
            <a:off x="5299691" y="3146843"/>
            <a:ext cx="925253" cy="338554"/>
          </a:xfrm>
          <a:prstGeom prst="rect">
            <a:avLst/>
          </a:prstGeom>
          <a:noFill/>
        </p:spPr>
        <p:txBody>
          <a:bodyPr wrap="none" rtlCol="0">
            <a:spAutoFit/>
          </a:bodyPr>
          <a:lstStyle/>
          <a:p>
            <a:r>
              <a:rPr lang="en-US" sz="1600" b="1" dirty="0">
                <a:solidFill>
                  <a:srgbClr val="FF0000"/>
                </a:solidFill>
              </a:rPr>
              <a:t>As map</a:t>
            </a:r>
          </a:p>
        </p:txBody>
      </p:sp>
    </p:spTree>
    <p:extLst>
      <p:ext uri="{BB962C8B-B14F-4D97-AF65-F5344CB8AC3E}">
        <p14:creationId xmlns:p14="http://schemas.microsoft.com/office/powerpoint/2010/main" val="34266797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  </a:t>
            </a:r>
            <a:endParaRPr lang="en-US" dirty="0"/>
          </a:p>
        </p:txBody>
      </p:sp>
      <p:pic>
        <p:nvPicPr>
          <p:cNvPr id="1026" name="Picture 20"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099" y="1219200"/>
            <a:ext cx="45783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6718304" y="1326849"/>
            <a:ext cx="3936061" cy="2775552"/>
          </a:xfrm>
          <a:prstGeom prst="rect">
            <a:avLst/>
          </a:prstGeom>
        </p:spPr>
      </p:pic>
      <p:sp>
        <p:nvSpPr>
          <p:cNvPr id="3" name="TextBox 2"/>
          <p:cNvSpPr txBox="1"/>
          <p:nvPr/>
        </p:nvSpPr>
        <p:spPr>
          <a:xfrm>
            <a:off x="7200500" y="914400"/>
            <a:ext cx="3124199" cy="369332"/>
          </a:xfrm>
          <a:prstGeom prst="rect">
            <a:avLst/>
          </a:prstGeom>
          <a:noFill/>
          <a:ln>
            <a:solidFill>
              <a:schemeClr val="tx1"/>
            </a:solidFill>
          </a:ln>
        </p:spPr>
        <p:txBody>
          <a:bodyPr wrap="square" rtlCol="0">
            <a:spAutoFit/>
          </a:bodyPr>
          <a:lstStyle/>
          <a:p>
            <a:r>
              <a:rPr lang="en-US" dirty="0"/>
              <a:t>SI= (Se/As)</a:t>
            </a:r>
            <a:r>
              <a:rPr lang="en-US" baseline="-25000" dirty="0"/>
              <a:t>top </a:t>
            </a:r>
            <a:r>
              <a:rPr lang="en-US" dirty="0"/>
              <a:t>/ (Se/As)</a:t>
            </a:r>
            <a:r>
              <a:rPr lang="en-US" baseline="-25000" dirty="0"/>
              <a:t>bottom </a:t>
            </a:r>
            <a:endParaRPr lang="en-US" dirty="0"/>
          </a:p>
        </p:txBody>
      </p:sp>
      <p:sp>
        <p:nvSpPr>
          <p:cNvPr id="6" name="TextBox 5"/>
          <p:cNvSpPr txBox="1"/>
          <p:nvPr/>
        </p:nvSpPr>
        <p:spPr>
          <a:xfrm>
            <a:off x="1560898" y="29679"/>
            <a:ext cx="3171253" cy="1015663"/>
          </a:xfrm>
          <a:prstGeom prst="rect">
            <a:avLst/>
          </a:prstGeom>
          <a:noFill/>
        </p:spPr>
        <p:txBody>
          <a:bodyPr wrap="none" rtlCol="0">
            <a:spAutoFit/>
          </a:bodyPr>
          <a:lstStyle/>
          <a:p>
            <a:r>
              <a:rPr lang="en-US" sz="2000" b="1" dirty="0"/>
              <a:t>RS71 SD1</a:t>
            </a:r>
          </a:p>
          <a:p>
            <a:r>
              <a:rPr lang="en-US" sz="2000" b="1" dirty="0"/>
              <a:t>TL171222001 – Boise</a:t>
            </a:r>
          </a:p>
          <a:p>
            <a:r>
              <a:rPr lang="en-US" sz="2000" b="1" dirty="0"/>
              <a:t>WL cut (Y) not grounded</a:t>
            </a:r>
          </a:p>
        </p:txBody>
      </p:sp>
      <p:sp>
        <p:nvSpPr>
          <p:cNvPr id="5" name="Rectangle 4"/>
          <p:cNvSpPr/>
          <p:nvPr/>
        </p:nvSpPr>
        <p:spPr>
          <a:xfrm>
            <a:off x="1828800" y="4383909"/>
            <a:ext cx="8001000" cy="1754326"/>
          </a:xfrm>
          <a:prstGeom prst="rect">
            <a:avLst/>
          </a:prstGeom>
        </p:spPr>
        <p:txBody>
          <a:bodyPr wrap="square">
            <a:spAutoFit/>
          </a:bodyPr>
          <a:lstStyle/>
          <a:p>
            <a:pPr marL="342900" indent="-342900">
              <a:buAutoNum type="arabicPeriod"/>
            </a:pPr>
            <a:r>
              <a:rPr lang="en-US" dirty="0">
                <a:solidFill>
                  <a:srgbClr val="0033CC"/>
                </a:solidFill>
              </a:rPr>
              <a:t>Due to the difficulty of de-processing for specific location samples, in this sample, W BLs were not connected together. Therefore, sample prep would cause element segregation. Here it is assumed that the effect of sample prep on element segregation is at the same extent for all the bits.</a:t>
            </a:r>
          </a:p>
          <a:p>
            <a:pPr marL="342900" indent="-342900">
              <a:buAutoNum type="arabicPeriod"/>
            </a:pPr>
            <a:r>
              <a:rPr lang="en-US" dirty="0">
                <a:solidFill>
                  <a:srgbClr val="0033CC"/>
                </a:solidFill>
              </a:rPr>
              <a:t>Odd and even bits were fired oppositely. </a:t>
            </a:r>
          </a:p>
          <a:p>
            <a:pPr marL="342900" indent="-342900">
              <a:buAutoNum type="arabicPeriod"/>
            </a:pPr>
            <a:r>
              <a:rPr lang="en-US" dirty="0">
                <a:solidFill>
                  <a:srgbClr val="0033CC"/>
                </a:solidFill>
              </a:rPr>
              <a:t>For oppositely fired bits, the As/Se segregation behavior is also opposite.</a:t>
            </a:r>
          </a:p>
        </p:txBody>
      </p:sp>
      <p:sp>
        <p:nvSpPr>
          <p:cNvPr id="8" name="Rectangle 7"/>
          <p:cNvSpPr/>
          <p:nvPr/>
        </p:nvSpPr>
        <p:spPr>
          <a:xfrm>
            <a:off x="5181600" y="156789"/>
            <a:ext cx="4572000" cy="523220"/>
          </a:xfrm>
          <a:prstGeom prst="rect">
            <a:avLst/>
          </a:prstGeom>
        </p:spPr>
        <p:txBody>
          <a:bodyPr>
            <a:spAutoFit/>
          </a:bodyPr>
          <a:lstStyle/>
          <a:p>
            <a:r>
              <a:rPr lang="en-US" sz="1400" u="sng" dirty="0">
                <a:solidFill>
                  <a:srgbClr val="000000"/>
                </a:solidFill>
                <a:latin typeface="Verdana" panose="020B0604030504040204" pitchFamily="34" charset="0"/>
                <a:ea typeface="Calibri" panose="020F0502020204030204" pitchFamily="34" charset="0"/>
                <a:cs typeface="Times New Roman" panose="02020603050405020304" pitchFamily="18" charset="0"/>
                <a:hlinkClick r:id="rId4"/>
              </a:rPr>
              <a:t>http://edcfab4.micron.com/fab4/RTL010/_layouts/15/osssearchresults.aspx?k=TL171222001</a:t>
            </a:r>
            <a:endParaRPr lang="en-US" sz="1400" dirty="0"/>
          </a:p>
        </p:txBody>
      </p:sp>
      <p:sp>
        <p:nvSpPr>
          <p:cNvPr id="7" name="TextBox 6"/>
          <p:cNvSpPr txBox="1"/>
          <p:nvPr/>
        </p:nvSpPr>
        <p:spPr>
          <a:xfrm>
            <a:off x="7467600" y="3840718"/>
            <a:ext cx="569387" cy="369332"/>
          </a:xfrm>
          <a:prstGeom prst="rect">
            <a:avLst/>
          </a:prstGeom>
          <a:noFill/>
        </p:spPr>
        <p:txBody>
          <a:bodyPr wrap="none" rtlCol="0">
            <a:spAutoFit/>
          </a:bodyPr>
          <a:lstStyle/>
          <a:p>
            <a:r>
              <a:rPr lang="en-US" dirty="0"/>
              <a:t>neg</a:t>
            </a:r>
          </a:p>
        </p:txBody>
      </p:sp>
      <p:sp>
        <p:nvSpPr>
          <p:cNvPr id="10" name="TextBox 9"/>
          <p:cNvSpPr txBox="1"/>
          <p:nvPr/>
        </p:nvSpPr>
        <p:spPr>
          <a:xfrm>
            <a:off x="8491595" y="3873823"/>
            <a:ext cx="556563" cy="369332"/>
          </a:xfrm>
          <a:prstGeom prst="rect">
            <a:avLst/>
          </a:prstGeom>
          <a:noFill/>
        </p:spPr>
        <p:txBody>
          <a:bodyPr wrap="none" rtlCol="0">
            <a:spAutoFit/>
          </a:bodyPr>
          <a:lstStyle/>
          <a:p>
            <a:r>
              <a:rPr lang="en-US" dirty="0" err="1"/>
              <a:t>pos</a:t>
            </a:r>
            <a:endParaRPr lang="en-US" dirty="0"/>
          </a:p>
        </p:txBody>
      </p:sp>
    </p:spTree>
    <p:extLst>
      <p:ext uri="{BB962C8B-B14F-4D97-AF65-F5344CB8AC3E}">
        <p14:creationId xmlns:p14="http://schemas.microsoft.com/office/powerpoint/2010/main" val="391035834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  </a:t>
            </a:r>
            <a:endParaRPr lang="en-US" dirty="0"/>
          </a:p>
        </p:txBody>
      </p:sp>
      <p:pic>
        <p:nvPicPr>
          <p:cNvPr id="3" name="Picture 2"/>
          <p:cNvPicPr>
            <a:picLocks noChangeAspect="1"/>
          </p:cNvPicPr>
          <p:nvPr/>
        </p:nvPicPr>
        <p:blipFill>
          <a:blip r:embed="rId2"/>
          <a:stretch>
            <a:fillRect/>
          </a:stretch>
        </p:blipFill>
        <p:spPr>
          <a:xfrm>
            <a:off x="1981201" y="397538"/>
            <a:ext cx="3936061" cy="2775552"/>
          </a:xfrm>
          <a:prstGeom prst="rect">
            <a:avLst/>
          </a:prstGeom>
        </p:spPr>
      </p:pic>
      <p:pic>
        <p:nvPicPr>
          <p:cNvPr id="4" name="Picture 3"/>
          <p:cNvPicPr>
            <a:picLocks noChangeAspect="1"/>
          </p:cNvPicPr>
          <p:nvPr/>
        </p:nvPicPr>
        <p:blipFill>
          <a:blip r:embed="rId3"/>
          <a:stretch>
            <a:fillRect/>
          </a:stretch>
        </p:blipFill>
        <p:spPr>
          <a:xfrm>
            <a:off x="6227975" y="3103082"/>
            <a:ext cx="4051508" cy="3143412"/>
          </a:xfrm>
          <a:prstGeom prst="rect">
            <a:avLst/>
          </a:prstGeom>
        </p:spPr>
      </p:pic>
      <p:pic>
        <p:nvPicPr>
          <p:cNvPr id="5" name="Picture 4"/>
          <p:cNvPicPr>
            <a:picLocks noChangeAspect="1"/>
          </p:cNvPicPr>
          <p:nvPr/>
        </p:nvPicPr>
        <p:blipFill>
          <a:blip r:embed="rId4"/>
          <a:stretch>
            <a:fillRect/>
          </a:stretch>
        </p:blipFill>
        <p:spPr>
          <a:xfrm>
            <a:off x="6227975" y="0"/>
            <a:ext cx="4051508" cy="3143412"/>
          </a:xfrm>
          <a:prstGeom prst="rect">
            <a:avLst/>
          </a:prstGeom>
        </p:spPr>
      </p:pic>
      <p:sp>
        <p:nvSpPr>
          <p:cNvPr id="6" name="TextBox 5"/>
          <p:cNvSpPr txBox="1"/>
          <p:nvPr/>
        </p:nvSpPr>
        <p:spPr>
          <a:xfrm>
            <a:off x="9066376" y="837633"/>
            <a:ext cx="915635" cy="646331"/>
          </a:xfrm>
          <a:prstGeom prst="rect">
            <a:avLst/>
          </a:prstGeom>
          <a:noFill/>
        </p:spPr>
        <p:txBody>
          <a:bodyPr wrap="none" rtlCol="0">
            <a:spAutoFit/>
          </a:bodyPr>
          <a:lstStyle/>
          <a:p>
            <a:r>
              <a:rPr lang="en-US" dirty="0"/>
              <a:t>Top</a:t>
            </a:r>
          </a:p>
          <a:p>
            <a:r>
              <a:rPr lang="en-US" dirty="0"/>
              <a:t>Se-rich</a:t>
            </a:r>
          </a:p>
        </p:txBody>
      </p:sp>
      <p:sp>
        <p:nvSpPr>
          <p:cNvPr id="7" name="TextBox 6"/>
          <p:cNvSpPr txBox="1"/>
          <p:nvPr/>
        </p:nvSpPr>
        <p:spPr>
          <a:xfrm>
            <a:off x="9066376" y="3981045"/>
            <a:ext cx="915635" cy="646331"/>
          </a:xfrm>
          <a:prstGeom prst="rect">
            <a:avLst/>
          </a:prstGeom>
          <a:noFill/>
        </p:spPr>
        <p:txBody>
          <a:bodyPr wrap="none" rtlCol="0">
            <a:spAutoFit/>
          </a:bodyPr>
          <a:lstStyle/>
          <a:p>
            <a:r>
              <a:rPr lang="en-US" dirty="0"/>
              <a:t>Bottom</a:t>
            </a:r>
          </a:p>
          <a:p>
            <a:r>
              <a:rPr lang="en-US" dirty="0"/>
              <a:t>As-rich</a:t>
            </a:r>
          </a:p>
        </p:txBody>
      </p:sp>
      <p:pic>
        <p:nvPicPr>
          <p:cNvPr id="9" name="Picture 8"/>
          <p:cNvPicPr>
            <a:picLocks noChangeAspect="1"/>
          </p:cNvPicPr>
          <p:nvPr/>
        </p:nvPicPr>
        <p:blipFill>
          <a:blip r:embed="rId5"/>
          <a:stretch>
            <a:fillRect/>
          </a:stretch>
        </p:blipFill>
        <p:spPr>
          <a:xfrm>
            <a:off x="1888058" y="3103082"/>
            <a:ext cx="4051508" cy="3143412"/>
          </a:xfrm>
          <a:prstGeom prst="rect">
            <a:avLst/>
          </a:prstGeom>
        </p:spPr>
      </p:pic>
      <p:sp>
        <p:nvSpPr>
          <p:cNvPr id="11" name="TextBox 10"/>
          <p:cNvSpPr txBox="1"/>
          <p:nvPr/>
        </p:nvSpPr>
        <p:spPr>
          <a:xfrm>
            <a:off x="84861" y="0"/>
            <a:ext cx="2266903" cy="738664"/>
          </a:xfrm>
          <a:prstGeom prst="rect">
            <a:avLst/>
          </a:prstGeom>
          <a:noFill/>
        </p:spPr>
        <p:txBody>
          <a:bodyPr wrap="none" rtlCol="0">
            <a:spAutoFit/>
          </a:bodyPr>
          <a:lstStyle/>
          <a:p>
            <a:r>
              <a:rPr lang="en-US" sz="1400" b="1" dirty="0"/>
              <a:t>RS71 SD1</a:t>
            </a:r>
          </a:p>
          <a:p>
            <a:r>
              <a:rPr lang="en-US" sz="1400" b="1" dirty="0"/>
              <a:t>TL171222001 – Boise</a:t>
            </a:r>
          </a:p>
          <a:p>
            <a:r>
              <a:rPr lang="en-US" sz="1400" b="1" dirty="0"/>
              <a:t>WL cut (Y) not grounded</a:t>
            </a:r>
          </a:p>
        </p:txBody>
      </p:sp>
    </p:spTree>
    <p:extLst>
      <p:ext uri="{BB962C8B-B14F-4D97-AF65-F5344CB8AC3E}">
        <p14:creationId xmlns:p14="http://schemas.microsoft.com/office/powerpoint/2010/main" val="3440007603"/>
      </p:ext>
    </p:extLst>
  </p:cSld>
  <p:clrMapOvr>
    <a:masterClrMapping/>
  </p:clrMapOvr>
  <p:transition/>
</p:sld>
</file>

<file path=ppt/theme/theme1.xml><?xml version="1.0" encoding="utf-8"?>
<a:theme xmlns:a="http://schemas.openxmlformats.org/drawingml/2006/main" name="Micron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1ED4F18A-1CAE-436E-9873-C84173CF8A74}"/>
    </a:ext>
  </a:extLst>
</a:theme>
</file>

<file path=ppt/theme/theme2.xml><?xml version="1.0" encoding="utf-8"?>
<a:theme xmlns:a="http://schemas.openxmlformats.org/drawingml/2006/main" name="CPG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E53362E6-4ECC-432A-82B7-564D69580A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D9C3B4A25F3C1046893EF16D0CFED9EC" ma:contentTypeVersion="3" ma:contentTypeDescription="" ma:contentTypeScope="" ma:versionID="c5a74ae75d76c2cc48590da5f4a9f2e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Workyear xmlns="470f668d-8261-4ab2-9257-0fb5e77b4895">2018</Workyear>
    <Workweek xmlns="470f668d-8261-4ab2-9257-0fb5e77b4895">5</Workweek>
  </documentManagement>
</p:properties>
</file>

<file path=customXml/itemProps1.xml><?xml version="1.0" encoding="utf-8"?>
<ds:datastoreItem xmlns:ds="http://schemas.openxmlformats.org/officeDocument/2006/customXml" ds:itemID="{48D9F02E-B75D-4DB0-B47A-A1A85821183E}"/>
</file>

<file path=customXml/itemProps2.xml><?xml version="1.0" encoding="utf-8"?>
<ds:datastoreItem xmlns:ds="http://schemas.openxmlformats.org/officeDocument/2006/customXml" ds:itemID="{978D6E41-FC53-4DAD-ACF0-11E0CB958B4C}"/>
</file>

<file path=customXml/itemProps3.xml><?xml version="1.0" encoding="utf-8"?>
<ds:datastoreItem xmlns:ds="http://schemas.openxmlformats.org/officeDocument/2006/customXml" ds:itemID="{31CEF46F-8A09-418C-A627-365B4AC3827F}"/>
</file>

<file path=docProps/app.xml><?xml version="1.0" encoding="utf-8"?>
<Properties xmlns="http://schemas.openxmlformats.org/officeDocument/2006/extended-properties" xmlns:vt="http://schemas.openxmlformats.org/officeDocument/2006/docPropsVTypes">
  <Template>blank</Template>
  <TotalTime>0</TotalTime>
  <Words>716</Words>
  <Application>Microsoft Office PowerPoint</Application>
  <PresentationFormat>Widescreen</PresentationFormat>
  <Paragraphs>222</Paragraphs>
  <Slides>14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Segoe UI</vt:lpstr>
      <vt:lpstr>Segoe UI Semibold</vt:lpstr>
      <vt:lpstr>Tahoma</vt:lpstr>
      <vt:lpstr>Times New Roman</vt:lpstr>
      <vt:lpstr>Verdana</vt:lpstr>
      <vt:lpstr>Wingdings</vt:lpstr>
      <vt:lpstr>Micron Theme 2.0</vt:lpstr>
      <vt:lpstr>CPG Theme 2.0</vt:lpstr>
      <vt:lpstr>SD Characterization Update</vt:lpstr>
      <vt:lpstr>Summary – work in progress</vt:lpstr>
      <vt:lpstr>PowerPoint Presentation</vt:lpstr>
      <vt:lpstr>PowerPoint Presentation</vt:lpstr>
      <vt:lpstr>Stem Images: 0024732.003, split 4E SD1 SAG, wafer16 SR71B </vt:lpstr>
      <vt:lpstr>Filtered normalized composition profiles</vt:lpstr>
      <vt:lpstr>PowerPoint Presentation</vt:lpstr>
      <vt:lpstr>PowerPoint Presentation</vt:lpstr>
      <vt:lpstr>PowerPoint Presentation</vt:lpstr>
      <vt:lpstr>PowerPoint Presentation</vt:lpstr>
      <vt:lpstr>PowerPoint Presentation</vt:lpstr>
      <vt:lpstr>PowerPoint Presentation</vt:lpstr>
      <vt:lpstr>Raman on Probed arrays (SDv12 SD-only, S26)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2018-01-23T23:39:16Z</dcterms:created>
  <dcterms:modified xsi:type="dcterms:W3CDTF">2018-02-01T17:25:06Z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0x0101006FF2AFC2669BE544ABDBC9272D7E8CD800D9C3B4A25F3C1046893EF16D0CFED9EC</vt:lpwstr>
  </property>
</Properties>
</file>