
<file path=[Content_Types].xml><?xml version="1.0" encoding="utf-8"?>
<Types xmlns="http://schemas.openxmlformats.org/package/2006/content-types">
  <Default Extension="png" ContentType="image/png"/>
  <Default Extension="tmp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70" r:id="rId5"/>
    <p:sldId id="263" r:id="rId6"/>
    <p:sldId id="274" r:id="rId7"/>
    <p:sldId id="265" r:id="rId8"/>
    <p:sldId id="260" r:id="rId9"/>
    <p:sldId id="268" r:id="rId10"/>
    <p:sldId id="271" r:id="rId11"/>
    <p:sldId id="261" r:id="rId12"/>
    <p:sldId id="272" r:id="rId13"/>
    <p:sldId id="257" r:id="rId14"/>
    <p:sldId id="273" r:id="rId15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786" autoAdjust="0"/>
    <p:restoredTop sz="94660"/>
  </p:normalViewPr>
  <p:slideViewPr>
    <p:cSldViewPr snapToGrid="0">
      <p:cViewPr varScale="1">
        <p:scale>
          <a:sx n="82" d="100"/>
          <a:sy n="82" d="100"/>
        </p:scale>
        <p:origin x="56" y="80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45896" y="6363365"/>
            <a:ext cx="2635781" cy="287225"/>
          </a:xfrm>
          <a:prstGeom prst="rect">
            <a:avLst/>
          </a:prstGeom>
        </p:spPr>
        <p:txBody>
          <a:bodyPr/>
          <a:lstStyle/>
          <a:p>
            <a:fld id="{B80A1F0D-9D48-4EDD-93BE-F8C473D06BE9}" type="datetime4">
              <a:rPr lang="en-US" smtClean="0"/>
              <a:t>January 11,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Micron 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4400" y="6363365"/>
            <a:ext cx="274320" cy="228600"/>
          </a:xfrm>
          <a:prstGeom prst="rect">
            <a:avLst/>
          </a:prstGeom>
        </p:spPr>
        <p:txBody>
          <a:bodyPr/>
          <a:lstStyle/>
          <a:p>
            <a:fld id="{B7E7695C-FCF1-4AA0-9B93-7941FED13DC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47800"/>
            <a:ext cx="10515600" cy="472916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218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 smtClean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 smtClean="0"/>
              <a:t>(Enter Heading for Topic or Problem Statement)</a:t>
            </a:r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 smtClean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 smtClean="0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 smtClean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53091" y="6534554"/>
            <a:ext cx="637309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4" baseline="0" dirty="0" smtClean="0">
                <a:latin typeface="Calibri" pitchFamily="34" charset="0"/>
                <a:cs typeface="Calibri" pitchFamily="34" charset="0"/>
              </a:rPr>
              <a:t>3DXP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1727200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 smtClean="0">
                <a:solidFill>
                  <a:srgbClr val="0054B0"/>
                </a:solidFill>
                <a:latin typeface="Calibri" pitchFamily="34" charset="0"/>
                <a:cs typeface="Calibri" pitchFamily="34" charset="0"/>
              </a:rPr>
              <a:t>Confidential</a:t>
            </a:r>
            <a:endParaRPr lang="en-US" sz="1697" b="1" dirty="0">
              <a:solidFill>
                <a:srgbClr val="0054B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1" name="Picture 10" descr="logo_micron.gif"/>
          <p:cNvPicPr>
            <a:picLocks noChangeAspect="1"/>
          </p:cNvPicPr>
          <p:nvPr/>
        </p:nvPicPr>
        <p:blipFill>
          <a:blip r:embed="rId16" cstate="screen"/>
          <a:srcRect l="6194" b="19231"/>
          <a:stretch>
            <a:fillRect/>
          </a:stretch>
        </p:blipFill>
        <p:spPr>
          <a:xfrm>
            <a:off x="798945" y="6534555"/>
            <a:ext cx="863600" cy="187095"/>
          </a:xfrm>
          <a:prstGeom prst="rect">
            <a:avLst/>
          </a:prstGeom>
        </p:spPr>
      </p:pic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7" cstate="screen"/>
          <a:srcRect/>
          <a:stretch>
            <a:fillRect/>
          </a:stretch>
        </p:blipFill>
        <p:spPr bwMode="auto">
          <a:xfrm>
            <a:off x="92364" y="6477003"/>
            <a:ext cx="691098" cy="330655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4" r:id="rId1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6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1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80"/>
            <a:ext cx="10363200" cy="529790"/>
          </a:xfrm>
        </p:spPr>
        <p:txBody>
          <a:bodyPr/>
          <a:lstStyle/>
          <a:p>
            <a:r>
              <a:rPr lang="en-US" sz="4000" dirty="0" smtClean="0"/>
              <a:t>SSM Update to JDP COMM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903460"/>
            <a:ext cx="8534400" cy="362845"/>
          </a:xfrm>
        </p:spPr>
        <p:txBody>
          <a:bodyPr/>
          <a:lstStyle/>
          <a:p>
            <a:r>
              <a:rPr lang="en-US" sz="2000" dirty="0" smtClean="0"/>
              <a:t>Jan/12/2018</a:t>
            </a:r>
            <a:endParaRPr lang="en-US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364210" y="1433595"/>
            <a:ext cx="11608231" cy="4812219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 smtClean="0">
                <a:hlinkClick r:id="rId2" action="ppaction://hlinksldjump"/>
              </a:rPr>
              <a:t>Status, Risk and Mitigation</a:t>
            </a:r>
            <a:r>
              <a:rPr lang="en-US" sz="1800" dirty="0" smtClean="0"/>
              <a:t>:</a:t>
            </a:r>
            <a:endParaRPr lang="en-US" sz="1800" dirty="0" smtClean="0">
              <a:ea typeface="Cambria Math" panose="02040503050406030204" pitchFamily="18" charset="0"/>
            </a:endParaRPr>
          </a:p>
          <a:p>
            <a:r>
              <a:rPr lang="en-US" sz="1800" dirty="0" smtClean="0">
                <a:ea typeface="Cambria Math" panose="02040503050406030204" pitchFamily="18" charset="0"/>
                <a:cs typeface="Browallia New" panose="020B0604020202020204" pitchFamily="34" charset="-34"/>
              </a:rPr>
              <a:t>Rev 0 DTS released, based on single V</a:t>
            </a:r>
            <a:r>
              <a:rPr lang="en-US" sz="1800" baseline="-25000" dirty="0" smtClean="0">
                <a:ea typeface="Cambria Math" panose="02040503050406030204" pitchFamily="18" charset="0"/>
                <a:cs typeface="Browallia New" panose="020B0604020202020204" pitchFamily="34" charset="-34"/>
              </a:rPr>
              <a:t>DM</a:t>
            </a:r>
            <a:r>
              <a:rPr lang="en-US" sz="1800" dirty="0" smtClean="0">
                <a:ea typeface="Cambria Math" panose="02040503050406030204" pitchFamily="18" charset="0"/>
                <a:cs typeface="Browallia New" panose="020B0604020202020204" pitchFamily="34" charset="-34"/>
              </a:rPr>
              <a:t>.  RWB gap to goal is ~1V.  </a:t>
            </a:r>
            <a:r>
              <a:rPr lang="en-US" sz="1800" dirty="0" smtClean="0"/>
              <a:t>Dual V</a:t>
            </a:r>
            <a:r>
              <a:rPr lang="en-US" sz="1800" baseline="-25000" dirty="0" smtClean="0"/>
              <a:t>DM</a:t>
            </a:r>
            <a:r>
              <a:rPr lang="en-US" sz="1800" dirty="0" smtClean="0"/>
              <a:t> is </a:t>
            </a:r>
            <a:r>
              <a:rPr lang="en-US" sz="1800" dirty="0" err="1" smtClean="0"/>
              <a:t>prePOR</a:t>
            </a:r>
            <a:r>
              <a:rPr lang="en-US" sz="1800" dirty="0" smtClean="0"/>
              <a:t>, 200mV</a:t>
            </a:r>
            <a:r>
              <a:rPr lang="en-US" sz="1800" dirty="0"/>
              <a:t> </a:t>
            </a:r>
            <a:r>
              <a:rPr lang="en-US" sz="1800" dirty="0" smtClean="0"/>
              <a:t>recovery expected.</a:t>
            </a:r>
            <a:endParaRPr lang="en-US" sz="1800" dirty="0">
              <a:ea typeface="Cambria Math" panose="02040503050406030204" pitchFamily="18" charset="0"/>
              <a:cs typeface="Browallia New" panose="020B0604020202020204" pitchFamily="34" charset="-34"/>
            </a:endParaRPr>
          </a:p>
          <a:p>
            <a:pPr lvl="1"/>
            <a:r>
              <a:rPr lang="en-US" sz="1800" dirty="0" smtClean="0">
                <a:ea typeface="Cambria Math" panose="02040503050406030204" pitchFamily="18" charset="0"/>
                <a:cs typeface="Browallia New" panose="020B0604020202020204" pitchFamily="34" charset="-34"/>
                <a:hlinkClick r:id="rId3" action="ppaction://hlinksldjump"/>
              </a:rPr>
              <a:t>Additional </a:t>
            </a:r>
            <a:r>
              <a:rPr lang="en-US" sz="1800" dirty="0">
                <a:ea typeface="Cambria Math" panose="02040503050406030204" pitchFamily="18" charset="0"/>
                <a:cs typeface="Browallia New" panose="020B0604020202020204" pitchFamily="34" charset="-34"/>
                <a:hlinkClick r:id="rId3" action="ppaction://hlinksldjump"/>
              </a:rPr>
              <a:t>ingredients</a:t>
            </a:r>
            <a:r>
              <a:rPr lang="en-US" sz="1800" dirty="0">
                <a:ea typeface="Cambria Math" panose="02040503050406030204" pitchFamily="18" charset="0"/>
                <a:cs typeface="Browallia New" panose="020B0604020202020204" pitchFamily="34" charset="-34"/>
              </a:rPr>
              <a:t> under </a:t>
            </a:r>
            <a:r>
              <a:rPr lang="en-US" sz="1800" dirty="0" smtClean="0">
                <a:ea typeface="Cambria Math" panose="02040503050406030204" pitchFamily="18" charset="0"/>
                <a:cs typeface="Browallia New" panose="020B0604020202020204" pitchFamily="34" charset="-34"/>
              </a:rPr>
              <a:t>evaluation: composition tuning (200~300mV) and profile tapering (300~600mV).  </a:t>
            </a:r>
          </a:p>
          <a:p>
            <a:pPr lvl="1"/>
            <a:r>
              <a:rPr lang="en-US" sz="1800" dirty="0" smtClean="0">
                <a:ea typeface="Cambria Math" panose="02040503050406030204" pitchFamily="18" charset="0"/>
                <a:cs typeface="Browallia New" panose="020B0604020202020204" pitchFamily="34" charset="-34"/>
              </a:rPr>
              <a:t>Dual-Deck (TO ECD WW03) is to evaluate electrical polarity  vs. physical symmetry.</a:t>
            </a:r>
          </a:p>
          <a:p>
            <a:r>
              <a:rPr lang="en-US" sz="1800" dirty="0">
                <a:latin typeface="Cambria Math" panose="02040503050406030204" pitchFamily="18" charset="0"/>
                <a:ea typeface="Cambria Math" panose="02040503050406030204" pitchFamily="18" charset="0"/>
                <a:hlinkClick r:id="rId4" action="ppaction://hlinksldjump"/>
              </a:rPr>
              <a:t>∆</a:t>
            </a:r>
            <a:r>
              <a:rPr lang="en-US" sz="1800" dirty="0">
                <a:hlinkClick r:id="rId4" action="ppaction://hlinksldjump"/>
              </a:rPr>
              <a:t>V</a:t>
            </a:r>
            <a:r>
              <a:rPr lang="en-US" sz="1800" baseline="-25000" dirty="0">
                <a:hlinkClick r:id="rId4" action="ppaction://hlinksldjump"/>
              </a:rPr>
              <a:t>T</a:t>
            </a:r>
            <a:r>
              <a:rPr lang="en-US" sz="1800" dirty="0">
                <a:hlinkClick r:id="rId4" action="ppaction://hlinksldjump"/>
              </a:rPr>
              <a:t> l</a:t>
            </a:r>
            <a:r>
              <a:rPr lang="en-US" sz="1800" dirty="0" smtClean="0">
                <a:hlinkClick r:id="rId4" action="ppaction://hlinksldjump"/>
              </a:rPr>
              <a:t>eading model</a:t>
            </a:r>
            <a:r>
              <a:rPr lang="en-US" sz="1800" dirty="0" smtClean="0"/>
              <a:t> is </a:t>
            </a:r>
            <a:r>
              <a:rPr lang="en-US" sz="1800" dirty="0" smtClean="0">
                <a:hlinkClick r:id="rId5" action="ppaction://hlinksldjump"/>
              </a:rPr>
              <a:t>electrochemical </a:t>
            </a:r>
            <a:r>
              <a:rPr lang="en-US" sz="1800" dirty="0">
                <a:hlinkClick r:id="rId5" action="ppaction://hlinksldjump"/>
              </a:rPr>
              <a:t>potential modulation </a:t>
            </a:r>
            <a:r>
              <a:rPr lang="en-US" sz="1800" dirty="0"/>
              <a:t>subject to mass </a:t>
            </a:r>
            <a:r>
              <a:rPr lang="en-US" sz="1800" dirty="0" smtClean="0"/>
              <a:t>transport and bias.  </a:t>
            </a:r>
            <a:endParaRPr lang="en-US" sz="1800" dirty="0"/>
          </a:p>
          <a:p>
            <a:pPr lvl="1"/>
            <a:r>
              <a:rPr lang="en-US" sz="1800" dirty="0" smtClean="0"/>
              <a:t>Write – Band </a:t>
            </a:r>
            <a:r>
              <a:rPr lang="en-US" sz="1800" dirty="0"/>
              <a:t>offset </a:t>
            </a:r>
            <a:r>
              <a:rPr lang="en-US" sz="1800" dirty="0" smtClean="0"/>
              <a:t>switching due to </a:t>
            </a:r>
            <a:r>
              <a:rPr lang="en-US" sz="1800" dirty="0"/>
              <a:t>mass transport</a:t>
            </a:r>
            <a:r>
              <a:rPr lang="en-US" sz="1800" dirty="0" smtClean="0"/>
              <a:t>.</a:t>
            </a:r>
          </a:p>
          <a:p>
            <a:pPr lvl="1"/>
            <a:r>
              <a:rPr lang="en-US" sz="1800" dirty="0"/>
              <a:t>Read – </a:t>
            </a:r>
            <a:r>
              <a:rPr lang="en-US" sz="1800" dirty="0" smtClean="0"/>
              <a:t> Space charge </a:t>
            </a:r>
            <a:r>
              <a:rPr lang="en-US" sz="1800" dirty="0"/>
              <a:t>modulation </a:t>
            </a:r>
            <a:r>
              <a:rPr lang="en-US" sz="1800" dirty="0" smtClean="0"/>
              <a:t>resulting </a:t>
            </a:r>
            <a:r>
              <a:rPr lang="en-US" sz="1800" dirty="0"/>
              <a:t>in voltage </a:t>
            </a:r>
            <a:r>
              <a:rPr lang="en-US" sz="1800" dirty="0" smtClean="0"/>
              <a:t>shift.</a:t>
            </a:r>
          </a:p>
          <a:p>
            <a:pPr lvl="1"/>
            <a:r>
              <a:rPr lang="en-US" sz="1800" dirty="0" smtClean="0"/>
              <a:t>Key risk is Reset Read </a:t>
            </a:r>
            <a:r>
              <a:rPr lang="en-US" sz="1800" dirty="0"/>
              <a:t>D</a:t>
            </a:r>
            <a:r>
              <a:rPr lang="en-US" sz="1800" dirty="0" smtClean="0"/>
              <a:t>isturb.  </a:t>
            </a:r>
            <a:r>
              <a:rPr lang="en-US" sz="1800" dirty="0"/>
              <a:t>S</a:t>
            </a:r>
            <a:r>
              <a:rPr lang="en-US" sz="1800" dirty="0" smtClean="0"/>
              <a:t>egmentation is in progress.</a:t>
            </a:r>
          </a:p>
          <a:p>
            <a:pPr marL="0" indent="0">
              <a:buNone/>
            </a:pPr>
            <a:r>
              <a:rPr lang="en-US" sz="1800" dirty="0" smtClean="0"/>
              <a:t>SOW Plan:</a:t>
            </a:r>
          </a:p>
          <a:p>
            <a:r>
              <a:rPr lang="en-US" sz="1800" smtClean="0"/>
              <a:t>The goal </a:t>
            </a:r>
            <a:r>
              <a:rPr lang="en-US" sz="1800" dirty="0" smtClean="0"/>
              <a:t>is to ‘fail fast or succeed.’  The strategy is built with S26S TO in compliance to S26A spec @ ½ set time.</a:t>
            </a:r>
          </a:p>
          <a:p>
            <a:pPr lvl="1"/>
            <a:r>
              <a:rPr lang="en-US" sz="1800" dirty="0"/>
              <a:t>Leveraging with S26A learning and infrastructure for cell development, structure yield and product validation.</a:t>
            </a:r>
          </a:p>
          <a:p>
            <a:pPr lvl="1"/>
            <a:r>
              <a:rPr lang="en-US" sz="1800" dirty="0" smtClean="0">
                <a:hlinkClick r:id="rId6" action="ppaction://hlinksldjump"/>
              </a:rPr>
              <a:t>Finalizing bipolar decoder architecture</a:t>
            </a:r>
            <a:r>
              <a:rPr lang="en-US" sz="1800" dirty="0" smtClean="0"/>
              <a:t>, risks identified and mitigation plan in development.</a:t>
            </a:r>
          </a:p>
          <a:p>
            <a:pPr lvl="1"/>
            <a:r>
              <a:rPr lang="en-US" sz="1800" dirty="0" smtClean="0"/>
              <a:t>Additional </a:t>
            </a:r>
            <a:r>
              <a:rPr lang="en-US" sz="1800" u="sng" dirty="0"/>
              <a:t>T</a:t>
            </a:r>
            <a:r>
              <a:rPr lang="en-US" sz="1800" dirty="0" smtClean="0"/>
              <a:t>hick </a:t>
            </a:r>
            <a:r>
              <a:rPr lang="en-US" sz="1800" u="sng" dirty="0"/>
              <a:t>G</a:t>
            </a:r>
            <a:r>
              <a:rPr lang="en-US" sz="1800" dirty="0" smtClean="0"/>
              <a:t>ate </a:t>
            </a:r>
            <a:r>
              <a:rPr lang="en-US" sz="1800" u="sng" dirty="0" err="1" smtClean="0"/>
              <a:t>nMOS</a:t>
            </a:r>
            <a:r>
              <a:rPr lang="en-US" sz="1800" dirty="0" smtClean="0"/>
              <a:t> </a:t>
            </a:r>
            <a:r>
              <a:rPr lang="en-US" sz="1800" u="sng" dirty="0"/>
              <a:t>T</a:t>
            </a:r>
            <a:r>
              <a:rPr lang="en-US" sz="1800" dirty="0" smtClean="0"/>
              <a:t>ransistor (</a:t>
            </a:r>
            <a:r>
              <a:rPr lang="en-US" sz="1800" dirty="0" err="1" smtClean="0"/>
              <a:t>TGnMOST</a:t>
            </a:r>
            <a:r>
              <a:rPr lang="en-US" sz="1800" dirty="0" smtClean="0"/>
              <a:t>) is required in order to meet S26A energy spec for product.</a:t>
            </a:r>
          </a:p>
          <a:p>
            <a:r>
              <a:rPr lang="en-US" sz="1800" dirty="0" smtClean="0"/>
              <a:t>Scaling roadmap of 3D architecture will be developed based on </a:t>
            </a:r>
            <a:r>
              <a:rPr lang="en-US" sz="1800" dirty="0">
                <a:latin typeface="Cambria Math" panose="02040503050406030204" pitchFamily="18" charset="0"/>
                <a:ea typeface="Cambria Math" panose="02040503050406030204" pitchFamily="18" charset="0"/>
              </a:rPr>
              <a:t>∆</a:t>
            </a:r>
            <a:r>
              <a:rPr lang="en-US" sz="1800" dirty="0"/>
              <a:t>V</a:t>
            </a:r>
            <a:r>
              <a:rPr lang="en-US" sz="1800" baseline="-25000" dirty="0"/>
              <a:t>T</a:t>
            </a:r>
            <a:r>
              <a:rPr lang="en-US" sz="1800" dirty="0"/>
              <a:t> </a:t>
            </a:r>
            <a:r>
              <a:rPr lang="en-US" sz="1800" dirty="0" smtClean="0"/>
              <a:t>fundamental.</a:t>
            </a:r>
          </a:p>
        </p:txBody>
      </p:sp>
    </p:spTree>
    <p:extLst>
      <p:ext uri="{BB962C8B-B14F-4D97-AF65-F5344CB8AC3E}">
        <p14:creationId xmlns:p14="http://schemas.microsoft.com/office/powerpoint/2010/main" val="3918721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1837" y="1131374"/>
            <a:ext cx="4281375" cy="541158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6" name="Rectangle 15"/>
          <p:cNvSpPr/>
          <p:nvPr/>
        </p:nvSpPr>
        <p:spPr>
          <a:xfrm>
            <a:off x="8863318" y="1914238"/>
            <a:ext cx="1044116" cy="28803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Calibri" panose="020F0502020204030204" pitchFamily="34" charset="0"/>
              </a:rPr>
              <a:t>SD-05</a:t>
            </a:r>
            <a:endParaRPr lang="en-US" sz="1400" dirty="0">
              <a:latin typeface="Calibri" panose="020F050202020403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9907434" y="1914238"/>
            <a:ext cx="540060" cy="28803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Calibri" panose="020F0502020204030204" pitchFamily="34" charset="0"/>
              </a:rPr>
              <a:t>C</a:t>
            </a:r>
            <a:endParaRPr lang="en-US" sz="1400" dirty="0">
              <a:latin typeface="Calibri" panose="020F050202020403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279142" y="1914238"/>
            <a:ext cx="540060" cy="28803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Calibri" panose="020F0502020204030204" pitchFamily="34" charset="0"/>
              </a:rPr>
              <a:t>C</a:t>
            </a:r>
            <a:endParaRPr lang="en-US" sz="1400" dirty="0">
              <a:latin typeface="Calibri" panose="020F050202020403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819202" y="1914238"/>
            <a:ext cx="1044116" cy="2880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Calibri" panose="020F0502020204030204" pitchFamily="34" charset="0"/>
              </a:rPr>
              <a:t>SD-35</a:t>
            </a:r>
            <a:endParaRPr lang="en-US" sz="1400" dirty="0">
              <a:latin typeface="Calibri" panose="020F0502020204030204" pitchFamily="34" charset="0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9817299" y="4511774"/>
            <a:ext cx="144016" cy="468052"/>
            <a:chOff x="10776520" y="5409220"/>
            <a:chExt cx="144016" cy="468052"/>
          </a:xfrm>
        </p:grpSpPr>
        <p:cxnSp>
          <p:nvCxnSpPr>
            <p:cNvPr id="25" name="Straight Connector 24"/>
            <p:cNvCxnSpPr/>
            <p:nvPr/>
          </p:nvCxnSpPr>
          <p:spPr>
            <a:xfrm>
              <a:off x="10848528" y="5409220"/>
              <a:ext cx="0" cy="324036"/>
            </a:xfrm>
            <a:prstGeom prst="line">
              <a:avLst/>
            </a:prstGeom>
            <a:ln w="19050" cap="rnd">
              <a:solidFill>
                <a:schemeClr val="tx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Isosceles Triangle 25"/>
            <p:cNvSpPr/>
            <p:nvPr/>
          </p:nvSpPr>
          <p:spPr>
            <a:xfrm flipV="1">
              <a:off x="10776520" y="5733256"/>
              <a:ext cx="144016" cy="144016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7116999" y="4342498"/>
            <a:ext cx="193964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>
                <a:latin typeface="Calibri" panose="020F0502020204030204" pitchFamily="34" charset="0"/>
              </a:rPr>
              <a:t>0V</a:t>
            </a:r>
            <a:endParaRPr lang="en-US" sz="1400" dirty="0">
              <a:latin typeface="Calibri" panose="020F0502020204030204" pitchFamily="34" charset="0"/>
            </a:endParaRPr>
          </a:p>
        </p:txBody>
      </p:sp>
      <p:cxnSp>
        <p:nvCxnSpPr>
          <p:cNvPr id="28" name="Straight Arrow Connector 27"/>
          <p:cNvCxnSpPr/>
          <p:nvPr/>
        </p:nvCxnSpPr>
        <p:spPr>
          <a:xfrm flipV="1">
            <a:off x="7189007" y="3730430"/>
            <a:ext cx="0" cy="612068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7116999" y="3442398"/>
            <a:ext cx="198772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>
                <a:latin typeface="Calibri" panose="020F0502020204030204" pitchFamily="34" charset="0"/>
                <a:ea typeface="Cambria Math" panose="02040503050406030204" pitchFamily="18" charset="0"/>
              </a:rPr>
              <a:t>(</a:t>
            </a:r>
            <a:r>
              <a:rPr lang="en-US" sz="1400" dirty="0">
                <a:latin typeface="Calibri" panose="020F0502020204030204" pitchFamily="34" charset="0"/>
                <a:ea typeface="Cambria Math" panose="02040503050406030204" pitchFamily="18" charset="0"/>
              </a:rPr>
              <a:t>−</a:t>
            </a:r>
            <a:r>
              <a:rPr lang="en-US" sz="1400" dirty="0" smtClean="0">
                <a:latin typeface="Calibri" panose="020F0502020204030204" pitchFamily="34" charset="0"/>
                <a:ea typeface="Cambria Math" panose="02040503050406030204" pitchFamily="18" charset="0"/>
              </a:rPr>
              <a:t>)</a:t>
            </a:r>
            <a:endParaRPr lang="en-US" sz="1400" dirty="0">
              <a:latin typeface="Calibri" panose="020F0502020204030204" pitchFamily="34" charset="0"/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7189007" y="4594526"/>
            <a:ext cx="0" cy="612068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7098247" y="5170590"/>
            <a:ext cx="198772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>
                <a:latin typeface="Calibri" panose="020F0502020204030204" pitchFamily="34" charset="0"/>
                <a:ea typeface="Cambria Math" panose="02040503050406030204" pitchFamily="18" charset="0"/>
              </a:rPr>
              <a:t>(+)</a:t>
            </a:r>
            <a:endParaRPr lang="en-US" sz="1400" dirty="0">
              <a:latin typeface="Calibri" panose="020F0502020204030204" pitchFamily="34" charset="0"/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7579617" y="2291636"/>
            <a:ext cx="2520280" cy="886912"/>
            <a:chOff x="8040216" y="3392996"/>
            <a:chExt cx="2520280" cy="886912"/>
          </a:xfrm>
        </p:grpSpPr>
        <p:grpSp>
          <p:nvGrpSpPr>
            <p:cNvPr id="37" name="Group 36"/>
            <p:cNvGrpSpPr/>
            <p:nvPr/>
          </p:nvGrpSpPr>
          <p:grpSpPr>
            <a:xfrm>
              <a:off x="8040216" y="3825044"/>
              <a:ext cx="216024" cy="86410"/>
              <a:chOff x="8364252" y="3284984"/>
              <a:chExt cx="216024" cy="72008"/>
            </a:xfrm>
          </p:grpSpPr>
          <p:sp>
            <p:nvSpPr>
              <p:cNvPr id="61" name="Rectangle 60"/>
              <p:cNvSpPr/>
              <p:nvPr/>
            </p:nvSpPr>
            <p:spPr>
              <a:xfrm>
                <a:off x="8364252" y="3284984"/>
                <a:ext cx="216024" cy="72008"/>
              </a:xfrm>
              <a:prstGeom prst="rect">
                <a:avLst/>
              </a:prstGeom>
              <a:pattFill prst="wdUpDiag">
                <a:fgClr>
                  <a:schemeClr val="accent2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2" name="Straight Connector 61"/>
              <p:cNvCxnSpPr/>
              <p:nvPr/>
            </p:nvCxnSpPr>
            <p:spPr>
              <a:xfrm>
                <a:off x="8364252" y="3284984"/>
                <a:ext cx="216024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8" name="Group 37"/>
            <p:cNvGrpSpPr/>
            <p:nvPr/>
          </p:nvGrpSpPr>
          <p:grpSpPr>
            <a:xfrm>
              <a:off x="9336355" y="3501008"/>
              <a:ext cx="1008114" cy="542238"/>
              <a:chOff x="8639761" y="2958770"/>
              <a:chExt cx="1183439" cy="542238"/>
            </a:xfrm>
          </p:grpSpPr>
          <p:cxnSp>
            <p:nvCxnSpPr>
              <p:cNvPr id="58" name="Straight Connector 57"/>
              <p:cNvCxnSpPr/>
              <p:nvPr/>
            </p:nvCxnSpPr>
            <p:spPr>
              <a:xfrm>
                <a:off x="8862645" y="2958770"/>
                <a:ext cx="960551" cy="2178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>
                <a:off x="8837474" y="3501008"/>
                <a:ext cx="985726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>
                <a:off x="8639761" y="3284984"/>
                <a:ext cx="1141169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9" name="Group 38"/>
            <p:cNvGrpSpPr/>
            <p:nvPr/>
          </p:nvGrpSpPr>
          <p:grpSpPr>
            <a:xfrm>
              <a:off x="8292244" y="3501008"/>
              <a:ext cx="972108" cy="546569"/>
              <a:chOff x="8639758" y="2954439"/>
              <a:chExt cx="1141170" cy="546569"/>
            </a:xfrm>
          </p:grpSpPr>
          <p:cxnSp>
            <p:nvCxnSpPr>
              <p:cNvPr id="55" name="Straight Connector 54"/>
              <p:cNvCxnSpPr/>
              <p:nvPr/>
            </p:nvCxnSpPr>
            <p:spPr>
              <a:xfrm flipV="1">
                <a:off x="8724292" y="2954439"/>
                <a:ext cx="870486" cy="6509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 flipV="1">
                <a:off x="8724292" y="3496677"/>
                <a:ext cx="845311" cy="4331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>
                <a:off x="8639758" y="3278475"/>
                <a:ext cx="1141170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" name="Group 39"/>
            <p:cNvGrpSpPr/>
            <p:nvPr/>
          </p:nvGrpSpPr>
          <p:grpSpPr>
            <a:xfrm>
              <a:off x="10344472" y="3501008"/>
              <a:ext cx="216024" cy="540060"/>
              <a:chOff x="9948428" y="2960948"/>
              <a:chExt cx="216024" cy="540060"/>
            </a:xfrm>
          </p:grpSpPr>
          <p:sp>
            <p:nvSpPr>
              <p:cNvPr id="52" name="Rectangle 51"/>
              <p:cNvSpPr/>
              <p:nvPr/>
            </p:nvSpPr>
            <p:spPr>
              <a:xfrm>
                <a:off x="9948428" y="3284984"/>
                <a:ext cx="216024" cy="72008"/>
              </a:xfrm>
              <a:prstGeom prst="rect">
                <a:avLst/>
              </a:prstGeom>
              <a:pattFill prst="wdUpDiag">
                <a:fgClr>
                  <a:schemeClr val="accent2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3" name="Straight Connector 52"/>
              <p:cNvCxnSpPr/>
              <p:nvPr/>
            </p:nvCxnSpPr>
            <p:spPr>
              <a:xfrm>
                <a:off x="9948428" y="3284984"/>
                <a:ext cx="216024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>
                <a:off x="9948428" y="2960948"/>
                <a:ext cx="0" cy="54006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1" name="Freeform 40"/>
            <p:cNvSpPr/>
            <p:nvPr/>
          </p:nvSpPr>
          <p:spPr>
            <a:xfrm flipV="1">
              <a:off x="8261942" y="4041564"/>
              <a:ext cx="97026" cy="238344"/>
            </a:xfrm>
            <a:custGeom>
              <a:avLst/>
              <a:gdLst>
                <a:gd name="connsiteX0" fmla="*/ 0 w 97026"/>
                <a:gd name="connsiteY0" fmla="*/ 0 h 238344"/>
                <a:gd name="connsiteX1" fmla="*/ 23522 w 97026"/>
                <a:gd name="connsiteY1" fmla="*/ 214634 h 238344"/>
                <a:gd name="connsiteX2" fmla="*/ 97026 w 97026"/>
                <a:gd name="connsiteY2" fmla="*/ 235215 h 238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7026" h="238344">
                  <a:moveTo>
                    <a:pt x="0" y="0"/>
                  </a:moveTo>
                  <a:cubicBezTo>
                    <a:pt x="3675" y="87716"/>
                    <a:pt x="7351" y="175432"/>
                    <a:pt x="23522" y="214634"/>
                  </a:cubicBezTo>
                  <a:cubicBezTo>
                    <a:pt x="39693" y="253836"/>
                    <a:pt x="85755" y="231785"/>
                    <a:pt x="97026" y="235215"/>
                  </a:cubicBezTo>
                </a:path>
              </a:pathLst>
            </a:custGeom>
            <a:noFill/>
            <a:ln w="190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 flipV="1">
              <a:off x="8267226" y="3501008"/>
              <a:ext cx="97026" cy="238344"/>
            </a:xfrm>
            <a:custGeom>
              <a:avLst/>
              <a:gdLst>
                <a:gd name="connsiteX0" fmla="*/ 0 w 97026"/>
                <a:gd name="connsiteY0" fmla="*/ 0 h 238344"/>
                <a:gd name="connsiteX1" fmla="*/ 23522 w 97026"/>
                <a:gd name="connsiteY1" fmla="*/ 214634 h 238344"/>
                <a:gd name="connsiteX2" fmla="*/ 97026 w 97026"/>
                <a:gd name="connsiteY2" fmla="*/ 235215 h 238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7026" h="238344">
                  <a:moveTo>
                    <a:pt x="0" y="0"/>
                  </a:moveTo>
                  <a:cubicBezTo>
                    <a:pt x="3675" y="87716"/>
                    <a:pt x="7351" y="175432"/>
                    <a:pt x="23522" y="214634"/>
                  </a:cubicBezTo>
                  <a:cubicBezTo>
                    <a:pt x="39693" y="253836"/>
                    <a:pt x="85755" y="231785"/>
                    <a:pt x="97026" y="235215"/>
                  </a:cubicBezTo>
                </a:path>
              </a:pathLst>
            </a:custGeom>
            <a:noFill/>
            <a:ln w="190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3" name="Group 42"/>
            <p:cNvGrpSpPr/>
            <p:nvPr/>
          </p:nvGrpSpPr>
          <p:grpSpPr>
            <a:xfrm>
              <a:off x="9071154" y="3392996"/>
              <a:ext cx="445226" cy="216024"/>
              <a:chOff x="9084332" y="3392996"/>
              <a:chExt cx="445226" cy="216024"/>
            </a:xfrm>
          </p:grpSpPr>
          <p:sp>
            <p:nvSpPr>
              <p:cNvPr id="49" name="Freeform 48"/>
              <p:cNvSpPr/>
              <p:nvPr/>
            </p:nvSpPr>
            <p:spPr>
              <a:xfrm>
                <a:off x="9336359" y="3402297"/>
                <a:ext cx="193199" cy="98711"/>
              </a:xfrm>
              <a:custGeom>
                <a:avLst/>
                <a:gdLst>
                  <a:gd name="connsiteX0" fmla="*/ 208410 w 208410"/>
                  <a:gd name="connsiteY0" fmla="*/ 98995 h 98995"/>
                  <a:gd name="connsiteX1" fmla="*/ 75548 w 208410"/>
                  <a:gd name="connsiteY1" fmla="*/ 88575 h 98995"/>
                  <a:gd name="connsiteX2" fmla="*/ 13025 w 208410"/>
                  <a:gd name="connsiteY2" fmla="*/ 57313 h 98995"/>
                  <a:gd name="connsiteX3" fmla="*/ 0 w 208410"/>
                  <a:gd name="connsiteY3" fmla="*/ 0 h 989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8410" h="98995">
                    <a:moveTo>
                      <a:pt x="208410" y="98995"/>
                    </a:moveTo>
                    <a:cubicBezTo>
                      <a:pt x="158261" y="97258"/>
                      <a:pt x="108112" y="95522"/>
                      <a:pt x="75548" y="88575"/>
                    </a:cubicBezTo>
                    <a:cubicBezTo>
                      <a:pt x="42984" y="81628"/>
                      <a:pt x="25616" y="72075"/>
                      <a:pt x="13025" y="57313"/>
                    </a:cubicBezTo>
                    <a:cubicBezTo>
                      <a:pt x="434" y="42551"/>
                      <a:pt x="2171" y="8684"/>
                      <a:pt x="0" y="0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Freeform 49"/>
              <p:cNvSpPr/>
              <p:nvPr/>
            </p:nvSpPr>
            <p:spPr>
              <a:xfrm flipH="1" flipV="1">
                <a:off x="9084332" y="3501007"/>
                <a:ext cx="252028" cy="108012"/>
              </a:xfrm>
              <a:custGeom>
                <a:avLst/>
                <a:gdLst>
                  <a:gd name="connsiteX0" fmla="*/ 208410 w 208410"/>
                  <a:gd name="connsiteY0" fmla="*/ 98995 h 98995"/>
                  <a:gd name="connsiteX1" fmla="*/ 75548 w 208410"/>
                  <a:gd name="connsiteY1" fmla="*/ 88575 h 98995"/>
                  <a:gd name="connsiteX2" fmla="*/ 13025 w 208410"/>
                  <a:gd name="connsiteY2" fmla="*/ 57313 h 98995"/>
                  <a:gd name="connsiteX3" fmla="*/ 0 w 208410"/>
                  <a:gd name="connsiteY3" fmla="*/ 0 h 989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8410" h="98995">
                    <a:moveTo>
                      <a:pt x="208410" y="98995"/>
                    </a:moveTo>
                    <a:cubicBezTo>
                      <a:pt x="158261" y="97258"/>
                      <a:pt x="108112" y="95522"/>
                      <a:pt x="75548" y="88575"/>
                    </a:cubicBezTo>
                    <a:cubicBezTo>
                      <a:pt x="42984" y="81628"/>
                      <a:pt x="25616" y="72075"/>
                      <a:pt x="13025" y="57313"/>
                    </a:cubicBezTo>
                    <a:cubicBezTo>
                      <a:pt x="434" y="42551"/>
                      <a:pt x="2171" y="8684"/>
                      <a:pt x="0" y="0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1" name="Straight Connector 50"/>
              <p:cNvCxnSpPr/>
              <p:nvPr/>
            </p:nvCxnSpPr>
            <p:spPr>
              <a:xfrm>
                <a:off x="9336360" y="3392996"/>
                <a:ext cx="0" cy="216024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4" name="Group 43"/>
            <p:cNvGrpSpPr/>
            <p:nvPr/>
          </p:nvGrpSpPr>
          <p:grpSpPr>
            <a:xfrm>
              <a:off x="9071154" y="3933056"/>
              <a:ext cx="445226" cy="216024"/>
              <a:chOff x="9084332" y="3392996"/>
              <a:chExt cx="445226" cy="216024"/>
            </a:xfrm>
          </p:grpSpPr>
          <p:sp>
            <p:nvSpPr>
              <p:cNvPr id="46" name="Freeform 45"/>
              <p:cNvSpPr/>
              <p:nvPr/>
            </p:nvSpPr>
            <p:spPr>
              <a:xfrm>
                <a:off x="9336359" y="3402297"/>
                <a:ext cx="193199" cy="98711"/>
              </a:xfrm>
              <a:custGeom>
                <a:avLst/>
                <a:gdLst>
                  <a:gd name="connsiteX0" fmla="*/ 208410 w 208410"/>
                  <a:gd name="connsiteY0" fmla="*/ 98995 h 98995"/>
                  <a:gd name="connsiteX1" fmla="*/ 75548 w 208410"/>
                  <a:gd name="connsiteY1" fmla="*/ 88575 h 98995"/>
                  <a:gd name="connsiteX2" fmla="*/ 13025 w 208410"/>
                  <a:gd name="connsiteY2" fmla="*/ 57313 h 98995"/>
                  <a:gd name="connsiteX3" fmla="*/ 0 w 208410"/>
                  <a:gd name="connsiteY3" fmla="*/ 0 h 989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8410" h="98995">
                    <a:moveTo>
                      <a:pt x="208410" y="98995"/>
                    </a:moveTo>
                    <a:cubicBezTo>
                      <a:pt x="158261" y="97258"/>
                      <a:pt x="108112" y="95522"/>
                      <a:pt x="75548" y="88575"/>
                    </a:cubicBezTo>
                    <a:cubicBezTo>
                      <a:pt x="42984" y="81628"/>
                      <a:pt x="25616" y="72075"/>
                      <a:pt x="13025" y="57313"/>
                    </a:cubicBezTo>
                    <a:cubicBezTo>
                      <a:pt x="434" y="42551"/>
                      <a:pt x="2171" y="8684"/>
                      <a:pt x="0" y="0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Freeform 46"/>
              <p:cNvSpPr/>
              <p:nvPr/>
            </p:nvSpPr>
            <p:spPr>
              <a:xfrm flipH="1" flipV="1">
                <a:off x="9084332" y="3501007"/>
                <a:ext cx="252028" cy="108012"/>
              </a:xfrm>
              <a:custGeom>
                <a:avLst/>
                <a:gdLst>
                  <a:gd name="connsiteX0" fmla="*/ 208410 w 208410"/>
                  <a:gd name="connsiteY0" fmla="*/ 98995 h 98995"/>
                  <a:gd name="connsiteX1" fmla="*/ 75548 w 208410"/>
                  <a:gd name="connsiteY1" fmla="*/ 88575 h 98995"/>
                  <a:gd name="connsiteX2" fmla="*/ 13025 w 208410"/>
                  <a:gd name="connsiteY2" fmla="*/ 57313 h 98995"/>
                  <a:gd name="connsiteX3" fmla="*/ 0 w 208410"/>
                  <a:gd name="connsiteY3" fmla="*/ 0 h 989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8410" h="98995">
                    <a:moveTo>
                      <a:pt x="208410" y="98995"/>
                    </a:moveTo>
                    <a:cubicBezTo>
                      <a:pt x="158261" y="97258"/>
                      <a:pt x="108112" y="95522"/>
                      <a:pt x="75548" y="88575"/>
                    </a:cubicBezTo>
                    <a:cubicBezTo>
                      <a:pt x="42984" y="81628"/>
                      <a:pt x="25616" y="72075"/>
                      <a:pt x="13025" y="57313"/>
                    </a:cubicBezTo>
                    <a:cubicBezTo>
                      <a:pt x="434" y="42551"/>
                      <a:pt x="2171" y="8684"/>
                      <a:pt x="0" y="0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8" name="Straight Connector 47"/>
              <p:cNvCxnSpPr/>
              <p:nvPr/>
            </p:nvCxnSpPr>
            <p:spPr>
              <a:xfrm>
                <a:off x="9336360" y="3392996"/>
                <a:ext cx="0" cy="216024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5" name="Straight Connector 44"/>
            <p:cNvCxnSpPr>
              <a:stCxn id="42" idx="0"/>
              <a:endCxn id="41" idx="0"/>
            </p:cNvCxnSpPr>
            <p:nvPr/>
          </p:nvCxnSpPr>
          <p:spPr>
            <a:xfrm flipH="1">
              <a:off x="8261942" y="3739352"/>
              <a:ext cx="5284" cy="540556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3" name="Group 62"/>
          <p:cNvGrpSpPr/>
          <p:nvPr/>
        </p:nvGrpSpPr>
        <p:grpSpPr>
          <a:xfrm>
            <a:off x="7812061" y="4398710"/>
            <a:ext cx="2077244" cy="346356"/>
            <a:chOff x="8267226" y="3392996"/>
            <a:chExt cx="2077244" cy="346356"/>
          </a:xfrm>
        </p:grpSpPr>
        <p:cxnSp>
          <p:nvCxnSpPr>
            <p:cNvPr id="64" name="Straight Connector 63"/>
            <p:cNvCxnSpPr>
              <a:stCxn id="68" idx="0"/>
            </p:cNvCxnSpPr>
            <p:nvPr/>
          </p:nvCxnSpPr>
          <p:spPr>
            <a:xfrm>
              <a:off x="9768408" y="3501008"/>
              <a:ext cx="576062" cy="2178"/>
            </a:xfrm>
            <a:prstGeom prst="line">
              <a:avLst/>
            </a:prstGeom>
            <a:ln w="19050" cap="rnd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>
              <a:stCxn id="66" idx="2"/>
              <a:endCxn id="69" idx="0"/>
            </p:cNvCxnSpPr>
            <p:nvPr/>
          </p:nvCxnSpPr>
          <p:spPr>
            <a:xfrm flipV="1">
              <a:off x="8364252" y="3501007"/>
              <a:ext cx="432048" cy="3130"/>
            </a:xfrm>
            <a:prstGeom prst="line">
              <a:avLst/>
            </a:prstGeom>
            <a:ln w="19050" cap="rnd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Freeform 65"/>
            <p:cNvSpPr/>
            <p:nvPr/>
          </p:nvSpPr>
          <p:spPr>
            <a:xfrm flipV="1">
              <a:off x="8267226" y="3501008"/>
              <a:ext cx="97026" cy="238344"/>
            </a:xfrm>
            <a:custGeom>
              <a:avLst/>
              <a:gdLst>
                <a:gd name="connsiteX0" fmla="*/ 0 w 97026"/>
                <a:gd name="connsiteY0" fmla="*/ 0 h 238344"/>
                <a:gd name="connsiteX1" fmla="*/ 23522 w 97026"/>
                <a:gd name="connsiteY1" fmla="*/ 214634 h 238344"/>
                <a:gd name="connsiteX2" fmla="*/ 97026 w 97026"/>
                <a:gd name="connsiteY2" fmla="*/ 235215 h 238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7026" h="238344">
                  <a:moveTo>
                    <a:pt x="0" y="0"/>
                  </a:moveTo>
                  <a:cubicBezTo>
                    <a:pt x="3675" y="87716"/>
                    <a:pt x="7351" y="175432"/>
                    <a:pt x="23522" y="214634"/>
                  </a:cubicBezTo>
                  <a:cubicBezTo>
                    <a:pt x="39693" y="253836"/>
                    <a:pt x="85755" y="231785"/>
                    <a:pt x="97026" y="235215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7" name="Group 66"/>
            <p:cNvGrpSpPr/>
            <p:nvPr/>
          </p:nvGrpSpPr>
          <p:grpSpPr>
            <a:xfrm>
              <a:off x="8796300" y="3392996"/>
              <a:ext cx="972108" cy="216024"/>
              <a:chOff x="8809478" y="3392996"/>
              <a:chExt cx="972108" cy="216024"/>
            </a:xfrm>
          </p:grpSpPr>
          <p:sp>
            <p:nvSpPr>
              <p:cNvPr id="68" name="Freeform 67"/>
              <p:cNvSpPr/>
              <p:nvPr/>
            </p:nvSpPr>
            <p:spPr>
              <a:xfrm>
                <a:off x="9336359" y="3402297"/>
                <a:ext cx="445227" cy="98711"/>
              </a:xfrm>
              <a:custGeom>
                <a:avLst/>
                <a:gdLst>
                  <a:gd name="connsiteX0" fmla="*/ 208410 w 208410"/>
                  <a:gd name="connsiteY0" fmla="*/ 98995 h 98995"/>
                  <a:gd name="connsiteX1" fmla="*/ 75548 w 208410"/>
                  <a:gd name="connsiteY1" fmla="*/ 88575 h 98995"/>
                  <a:gd name="connsiteX2" fmla="*/ 13025 w 208410"/>
                  <a:gd name="connsiteY2" fmla="*/ 57313 h 98995"/>
                  <a:gd name="connsiteX3" fmla="*/ 0 w 208410"/>
                  <a:gd name="connsiteY3" fmla="*/ 0 h 989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8410" h="98995">
                    <a:moveTo>
                      <a:pt x="208410" y="98995"/>
                    </a:moveTo>
                    <a:cubicBezTo>
                      <a:pt x="158261" y="97258"/>
                      <a:pt x="108112" y="95522"/>
                      <a:pt x="75548" y="88575"/>
                    </a:cubicBezTo>
                    <a:cubicBezTo>
                      <a:pt x="42984" y="81628"/>
                      <a:pt x="25616" y="72075"/>
                      <a:pt x="13025" y="57313"/>
                    </a:cubicBezTo>
                    <a:cubicBezTo>
                      <a:pt x="434" y="42551"/>
                      <a:pt x="2171" y="8684"/>
                      <a:pt x="0" y="0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Freeform 68"/>
              <p:cNvSpPr/>
              <p:nvPr/>
            </p:nvSpPr>
            <p:spPr>
              <a:xfrm flipH="1" flipV="1">
                <a:off x="8809478" y="3501007"/>
                <a:ext cx="526882" cy="108012"/>
              </a:xfrm>
              <a:custGeom>
                <a:avLst/>
                <a:gdLst>
                  <a:gd name="connsiteX0" fmla="*/ 208410 w 208410"/>
                  <a:gd name="connsiteY0" fmla="*/ 98995 h 98995"/>
                  <a:gd name="connsiteX1" fmla="*/ 75548 w 208410"/>
                  <a:gd name="connsiteY1" fmla="*/ 88575 h 98995"/>
                  <a:gd name="connsiteX2" fmla="*/ 13025 w 208410"/>
                  <a:gd name="connsiteY2" fmla="*/ 57313 h 98995"/>
                  <a:gd name="connsiteX3" fmla="*/ 0 w 208410"/>
                  <a:gd name="connsiteY3" fmla="*/ 0 h 989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8410" h="98995">
                    <a:moveTo>
                      <a:pt x="208410" y="98995"/>
                    </a:moveTo>
                    <a:cubicBezTo>
                      <a:pt x="158261" y="97258"/>
                      <a:pt x="108112" y="95522"/>
                      <a:pt x="75548" y="88575"/>
                    </a:cubicBezTo>
                    <a:cubicBezTo>
                      <a:pt x="42984" y="81628"/>
                      <a:pt x="25616" y="72075"/>
                      <a:pt x="13025" y="57313"/>
                    </a:cubicBezTo>
                    <a:cubicBezTo>
                      <a:pt x="434" y="42551"/>
                      <a:pt x="2171" y="8684"/>
                      <a:pt x="0" y="0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0" name="Straight Connector 69"/>
              <p:cNvCxnSpPr/>
              <p:nvPr/>
            </p:nvCxnSpPr>
            <p:spPr>
              <a:xfrm>
                <a:off x="9336360" y="3392996"/>
                <a:ext cx="0" cy="216024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1" name="Group 70"/>
          <p:cNvGrpSpPr/>
          <p:nvPr/>
        </p:nvGrpSpPr>
        <p:grpSpPr>
          <a:xfrm>
            <a:off x="7814660" y="4400141"/>
            <a:ext cx="2074641" cy="226027"/>
            <a:chOff x="8267225" y="3495601"/>
            <a:chExt cx="2074641" cy="155417"/>
          </a:xfrm>
        </p:grpSpPr>
        <p:cxnSp>
          <p:nvCxnSpPr>
            <p:cNvPr id="72" name="Straight Connector 71"/>
            <p:cNvCxnSpPr>
              <a:stCxn id="76" idx="0"/>
            </p:cNvCxnSpPr>
            <p:nvPr/>
          </p:nvCxnSpPr>
          <p:spPr>
            <a:xfrm flipV="1">
              <a:off x="9452758" y="3571950"/>
              <a:ext cx="889108" cy="807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>
              <a:stCxn id="74" idx="2"/>
              <a:endCxn id="77" idx="0"/>
            </p:cNvCxnSpPr>
            <p:nvPr/>
          </p:nvCxnSpPr>
          <p:spPr>
            <a:xfrm flipV="1">
              <a:off x="8373226" y="3501004"/>
              <a:ext cx="765052" cy="1962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Freeform 73"/>
            <p:cNvSpPr/>
            <p:nvPr/>
          </p:nvSpPr>
          <p:spPr>
            <a:xfrm flipV="1">
              <a:off x="8267225" y="3501008"/>
              <a:ext cx="106001" cy="149094"/>
            </a:xfrm>
            <a:custGeom>
              <a:avLst/>
              <a:gdLst>
                <a:gd name="connsiteX0" fmla="*/ 0 w 97026"/>
                <a:gd name="connsiteY0" fmla="*/ 0 h 238344"/>
                <a:gd name="connsiteX1" fmla="*/ 23522 w 97026"/>
                <a:gd name="connsiteY1" fmla="*/ 214634 h 238344"/>
                <a:gd name="connsiteX2" fmla="*/ 97026 w 97026"/>
                <a:gd name="connsiteY2" fmla="*/ 235215 h 238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7026" h="238344">
                  <a:moveTo>
                    <a:pt x="0" y="0"/>
                  </a:moveTo>
                  <a:cubicBezTo>
                    <a:pt x="3675" y="87716"/>
                    <a:pt x="7351" y="175432"/>
                    <a:pt x="23522" y="214634"/>
                  </a:cubicBezTo>
                  <a:cubicBezTo>
                    <a:pt x="39693" y="253836"/>
                    <a:pt x="85755" y="231785"/>
                    <a:pt x="97026" y="235215"/>
                  </a:cubicBezTo>
                </a:path>
              </a:pathLst>
            </a:custGeom>
            <a:noFill/>
            <a:ln w="190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5" name="Group 74"/>
            <p:cNvGrpSpPr/>
            <p:nvPr/>
          </p:nvGrpSpPr>
          <p:grpSpPr>
            <a:xfrm>
              <a:off x="9138278" y="3495601"/>
              <a:ext cx="314480" cy="155417"/>
              <a:chOff x="9151456" y="3495601"/>
              <a:chExt cx="314480" cy="155417"/>
            </a:xfrm>
          </p:grpSpPr>
          <p:sp>
            <p:nvSpPr>
              <p:cNvPr id="76" name="Freeform 75"/>
              <p:cNvSpPr/>
              <p:nvPr/>
            </p:nvSpPr>
            <p:spPr>
              <a:xfrm>
                <a:off x="9336360" y="3495607"/>
                <a:ext cx="129576" cy="77160"/>
              </a:xfrm>
              <a:custGeom>
                <a:avLst/>
                <a:gdLst>
                  <a:gd name="connsiteX0" fmla="*/ 208410 w 208410"/>
                  <a:gd name="connsiteY0" fmla="*/ 98995 h 98995"/>
                  <a:gd name="connsiteX1" fmla="*/ 75548 w 208410"/>
                  <a:gd name="connsiteY1" fmla="*/ 88575 h 98995"/>
                  <a:gd name="connsiteX2" fmla="*/ 13025 w 208410"/>
                  <a:gd name="connsiteY2" fmla="*/ 57313 h 98995"/>
                  <a:gd name="connsiteX3" fmla="*/ 0 w 208410"/>
                  <a:gd name="connsiteY3" fmla="*/ 0 h 989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8410" h="98995">
                    <a:moveTo>
                      <a:pt x="208410" y="98995"/>
                    </a:moveTo>
                    <a:cubicBezTo>
                      <a:pt x="158261" y="97258"/>
                      <a:pt x="108112" y="95522"/>
                      <a:pt x="75548" y="88575"/>
                    </a:cubicBezTo>
                    <a:cubicBezTo>
                      <a:pt x="42984" y="81628"/>
                      <a:pt x="25616" y="72075"/>
                      <a:pt x="13025" y="57313"/>
                    </a:cubicBezTo>
                    <a:cubicBezTo>
                      <a:pt x="434" y="42551"/>
                      <a:pt x="2171" y="8684"/>
                      <a:pt x="0" y="0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Freeform 76"/>
              <p:cNvSpPr/>
              <p:nvPr/>
            </p:nvSpPr>
            <p:spPr>
              <a:xfrm flipH="1" flipV="1">
                <a:off x="9151456" y="3501004"/>
                <a:ext cx="184903" cy="150014"/>
              </a:xfrm>
              <a:custGeom>
                <a:avLst/>
                <a:gdLst>
                  <a:gd name="connsiteX0" fmla="*/ 208410 w 208410"/>
                  <a:gd name="connsiteY0" fmla="*/ 98995 h 98995"/>
                  <a:gd name="connsiteX1" fmla="*/ 75548 w 208410"/>
                  <a:gd name="connsiteY1" fmla="*/ 88575 h 98995"/>
                  <a:gd name="connsiteX2" fmla="*/ 13025 w 208410"/>
                  <a:gd name="connsiteY2" fmla="*/ 57313 h 98995"/>
                  <a:gd name="connsiteX3" fmla="*/ 0 w 208410"/>
                  <a:gd name="connsiteY3" fmla="*/ 0 h 989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8410" h="98995">
                    <a:moveTo>
                      <a:pt x="208410" y="98995"/>
                    </a:moveTo>
                    <a:cubicBezTo>
                      <a:pt x="158261" y="97258"/>
                      <a:pt x="108112" y="95522"/>
                      <a:pt x="75548" y="88575"/>
                    </a:cubicBezTo>
                    <a:cubicBezTo>
                      <a:pt x="42984" y="81628"/>
                      <a:pt x="25616" y="72075"/>
                      <a:pt x="13025" y="57313"/>
                    </a:cubicBezTo>
                    <a:cubicBezTo>
                      <a:pt x="434" y="42551"/>
                      <a:pt x="2171" y="8684"/>
                      <a:pt x="0" y="0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8" name="Straight Connector 77"/>
              <p:cNvCxnSpPr>
                <a:stCxn id="76" idx="3"/>
                <a:endCxn id="77" idx="3"/>
              </p:cNvCxnSpPr>
              <p:nvPr/>
            </p:nvCxnSpPr>
            <p:spPr>
              <a:xfrm flipH="1">
                <a:off x="9336359" y="3495601"/>
                <a:ext cx="1" cy="155417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7" name="Group 86"/>
          <p:cNvGrpSpPr/>
          <p:nvPr/>
        </p:nvGrpSpPr>
        <p:grpSpPr>
          <a:xfrm>
            <a:off x="7811545" y="4515737"/>
            <a:ext cx="2074646" cy="513821"/>
            <a:chOff x="8267226" y="3503554"/>
            <a:chExt cx="2074646" cy="513821"/>
          </a:xfrm>
        </p:grpSpPr>
        <p:cxnSp>
          <p:nvCxnSpPr>
            <p:cNvPr id="88" name="Straight Connector 87"/>
            <p:cNvCxnSpPr>
              <a:stCxn id="92" idx="0"/>
            </p:cNvCxnSpPr>
            <p:nvPr/>
          </p:nvCxnSpPr>
          <p:spPr>
            <a:xfrm flipV="1">
              <a:off x="9390622" y="3503554"/>
              <a:ext cx="951250" cy="174670"/>
            </a:xfrm>
            <a:prstGeom prst="line">
              <a:avLst/>
            </a:prstGeom>
            <a:ln w="19050" cap="rnd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>
              <a:stCxn id="90" idx="2"/>
              <a:endCxn id="93" idx="0"/>
            </p:cNvCxnSpPr>
            <p:nvPr/>
          </p:nvCxnSpPr>
          <p:spPr>
            <a:xfrm flipV="1">
              <a:off x="8359484" y="3653908"/>
              <a:ext cx="891690" cy="166237"/>
            </a:xfrm>
            <a:prstGeom prst="line">
              <a:avLst/>
            </a:prstGeom>
            <a:ln w="19050" cap="rnd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Freeform 89"/>
            <p:cNvSpPr/>
            <p:nvPr/>
          </p:nvSpPr>
          <p:spPr>
            <a:xfrm flipV="1">
              <a:off x="8267226" y="3817521"/>
              <a:ext cx="92258" cy="199854"/>
            </a:xfrm>
            <a:custGeom>
              <a:avLst/>
              <a:gdLst>
                <a:gd name="connsiteX0" fmla="*/ 0 w 97026"/>
                <a:gd name="connsiteY0" fmla="*/ 0 h 238344"/>
                <a:gd name="connsiteX1" fmla="*/ 23522 w 97026"/>
                <a:gd name="connsiteY1" fmla="*/ 214634 h 238344"/>
                <a:gd name="connsiteX2" fmla="*/ 97026 w 97026"/>
                <a:gd name="connsiteY2" fmla="*/ 235215 h 238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7026" h="238344">
                  <a:moveTo>
                    <a:pt x="0" y="0"/>
                  </a:moveTo>
                  <a:cubicBezTo>
                    <a:pt x="3675" y="87716"/>
                    <a:pt x="7351" y="175432"/>
                    <a:pt x="23522" y="214634"/>
                  </a:cubicBezTo>
                  <a:cubicBezTo>
                    <a:pt x="39693" y="253836"/>
                    <a:pt x="85755" y="231785"/>
                    <a:pt x="97026" y="235215"/>
                  </a:cubicBezTo>
                </a:path>
              </a:pathLst>
            </a:cu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1" name="Group 90"/>
            <p:cNvGrpSpPr/>
            <p:nvPr/>
          </p:nvGrpSpPr>
          <p:grpSpPr>
            <a:xfrm>
              <a:off x="9251174" y="3570825"/>
              <a:ext cx="139448" cy="194235"/>
              <a:chOff x="9264352" y="3570825"/>
              <a:chExt cx="139448" cy="194235"/>
            </a:xfrm>
          </p:grpSpPr>
          <p:sp>
            <p:nvSpPr>
              <p:cNvPr id="92" name="Freeform 91"/>
              <p:cNvSpPr/>
              <p:nvPr/>
            </p:nvSpPr>
            <p:spPr>
              <a:xfrm>
                <a:off x="9336359" y="3570825"/>
                <a:ext cx="67441" cy="107399"/>
              </a:xfrm>
              <a:custGeom>
                <a:avLst/>
                <a:gdLst>
                  <a:gd name="connsiteX0" fmla="*/ 208410 w 208410"/>
                  <a:gd name="connsiteY0" fmla="*/ 98995 h 98995"/>
                  <a:gd name="connsiteX1" fmla="*/ 75548 w 208410"/>
                  <a:gd name="connsiteY1" fmla="*/ 88575 h 98995"/>
                  <a:gd name="connsiteX2" fmla="*/ 13025 w 208410"/>
                  <a:gd name="connsiteY2" fmla="*/ 57313 h 98995"/>
                  <a:gd name="connsiteX3" fmla="*/ 0 w 208410"/>
                  <a:gd name="connsiteY3" fmla="*/ 0 h 989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8410" h="98995">
                    <a:moveTo>
                      <a:pt x="208410" y="98995"/>
                    </a:moveTo>
                    <a:cubicBezTo>
                      <a:pt x="158261" y="97258"/>
                      <a:pt x="108112" y="95522"/>
                      <a:pt x="75548" y="88575"/>
                    </a:cubicBezTo>
                    <a:cubicBezTo>
                      <a:pt x="42984" y="81628"/>
                      <a:pt x="25616" y="72075"/>
                      <a:pt x="13025" y="57313"/>
                    </a:cubicBezTo>
                    <a:cubicBezTo>
                      <a:pt x="434" y="42551"/>
                      <a:pt x="2171" y="8684"/>
                      <a:pt x="0" y="0"/>
                    </a:cubicBezTo>
                  </a:path>
                </a:pathLst>
              </a:custGeom>
              <a:noFill/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Freeform 92"/>
              <p:cNvSpPr/>
              <p:nvPr/>
            </p:nvSpPr>
            <p:spPr>
              <a:xfrm flipH="1" flipV="1">
                <a:off x="9264352" y="3653908"/>
                <a:ext cx="72008" cy="111152"/>
              </a:xfrm>
              <a:custGeom>
                <a:avLst/>
                <a:gdLst>
                  <a:gd name="connsiteX0" fmla="*/ 208410 w 208410"/>
                  <a:gd name="connsiteY0" fmla="*/ 98995 h 98995"/>
                  <a:gd name="connsiteX1" fmla="*/ 75548 w 208410"/>
                  <a:gd name="connsiteY1" fmla="*/ 88575 h 98995"/>
                  <a:gd name="connsiteX2" fmla="*/ 13025 w 208410"/>
                  <a:gd name="connsiteY2" fmla="*/ 57313 h 98995"/>
                  <a:gd name="connsiteX3" fmla="*/ 0 w 208410"/>
                  <a:gd name="connsiteY3" fmla="*/ 0 h 989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8410" h="98995">
                    <a:moveTo>
                      <a:pt x="208410" y="98995"/>
                    </a:moveTo>
                    <a:cubicBezTo>
                      <a:pt x="158261" y="97258"/>
                      <a:pt x="108112" y="95522"/>
                      <a:pt x="75548" y="88575"/>
                    </a:cubicBezTo>
                    <a:cubicBezTo>
                      <a:pt x="42984" y="81628"/>
                      <a:pt x="25616" y="72075"/>
                      <a:pt x="13025" y="57313"/>
                    </a:cubicBezTo>
                    <a:cubicBezTo>
                      <a:pt x="434" y="42551"/>
                      <a:pt x="2171" y="8684"/>
                      <a:pt x="0" y="0"/>
                    </a:cubicBezTo>
                  </a:path>
                </a:pathLst>
              </a:custGeom>
              <a:noFill/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94" name="Straight Connector 93"/>
              <p:cNvCxnSpPr>
                <a:stCxn id="92" idx="3"/>
                <a:endCxn id="93" idx="3"/>
              </p:cNvCxnSpPr>
              <p:nvPr/>
            </p:nvCxnSpPr>
            <p:spPr>
              <a:xfrm>
                <a:off x="9336359" y="3570825"/>
                <a:ext cx="1" cy="19423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03" name="Straight Connector 102"/>
          <p:cNvCxnSpPr/>
          <p:nvPr/>
        </p:nvCxnSpPr>
        <p:spPr>
          <a:xfrm flipH="1" flipV="1">
            <a:off x="9194523" y="4242487"/>
            <a:ext cx="322296" cy="1317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 flipH="1" flipV="1">
            <a:off x="8341135" y="4067392"/>
            <a:ext cx="274854" cy="1396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5" name="Group 104"/>
          <p:cNvGrpSpPr/>
          <p:nvPr/>
        </p:nvGrpSpPr>
        <p:grpSpPr>
          <a:xfrm>
            <a:off x="8438653" y="3050447"/>
            <a:ext cx="2515532" cy="623313"/>
            <a:chOff x="8892251" y="4059059"/>
            <a:chExt cx="2515532" cy="623313"/>
          </a:xfrm>
        </p:grpSpPr>
        <p:grpSp>
          <p:nvGrpSpPr>
            <p:cNvPr id="106" name="Group 105"/>
            <p:cNvGrpSpPr/>
            <p:nvPr/>
          </p:nvGrpSpPr>
          <p:grpSpPr>
            <a:xfrm>
              <a:off x="8892251" y="4059059"/>
              <a:ext cx="2515532" cy="403261"/>
              <a:chOff x="8892251" y="4162311"/>
              <a:chExt cx="2515532" cy="403261"/>
            </a:xfrm>
          </p:grpSpPr>
          <p:cxnSp>
            <p:nvCxnSpPr>
              <p:cNvPr id="116" name="Straight Connector 115"/>
              <p:cNvCxnSpPr/>
              <p:nvPr/>
            </p:nvCxnSpPr>
            <p:spPr>
              <a:xfrm flipV="1">
                <a:off x="8892251" y="4358356"/>
                <a:ext cx="2515532" cy="93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/>
              <p:cNvCxnSpPr/>
              <p:nvPr/>
            </p:nvCxnSpPr>
            <p:spPr>
              <a:xfrm flipH="1" flipV="1">
                <a:off x="9315122" y="4162311"/>
                <a:ext cx="1" cy="40326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8" name="Rectangle 117"/>
              <p:cNvSpPr/>
              <p:nvPr/>
            </p:nvSpPr>
            <p:spPr>
              <a:xfrm>
                <a:off x="9325835" y="4221271"/>
                <a:ext cx="203158" cy="141790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9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⊕</a:t>
                </a:r>
                <a:endParaRPr lang="en-US" sz="900" dirty="0"/>
              </a:p>
            </p:txBody>
          </p:sp>
          <p:sp>
            <p:nvSpPr>
              <p:cNvPr id="119" name="Rectangle 118"/>
              <p:cNvSpPr/>
              <p:nvPr/>
            </p:nvSpPr>
            <p:spPr>
              <a:xfrm>
                <a:off x="9111680" y="4371148"/>
                <a:ext cx="204644" cy="141790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9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⊖</a:t>
                </a:r>
                <a:endParaRPr lang="en-US" sz="900" dirty="0"/>
              </a:p>
            </p:txBody>
          </p:sp>
        </p:grpSp>
        <p:cxnSp>
          <p:nvCxnSpPr>
            <p:cNvPr id="107" name="Straight Connector 106"/>
            <p:cNvCxnSpPr/>
            <p:nvPr/>
          </p:nvCxnSpPr>
          <p:spPr>
            <a:xfrm flipV="1">
              <a:off x="10048146" y="4164650"/>
              <a:ext cx="2214" cy="51772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8" name="TextBox 107"/>
                <p:cNvSpPr txBox="1"/>
                <p:nvPr/>
              </p:nvSpPr>
              <p:spPr>
                <a:xfrm>
                  <a:off x="9959759" y="4125632"/>
                  <a:ext cx="90601" cy="1388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l-GR" sz="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ℰ</m:t>
                            </m:r>
                          </m:e>
                        </m:acc>
                      </m:oMath>
                    </m:oMathPara>
                  </a14:m>
                  <a:endParaRPr lang="en-US" sz="600" dirty="0"/>
                </a:p>
              </p:txBody>
            </p:sp>
          </mc:Choice>
          <mc:Fallback xmlns="">
            <p:sp>
              <p:nvSpPr>
                <p:cNvPr id="343" name="TextBox 34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959759" y="4125632"/>
                  <a:ext cx="90601" cy="138821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l="-33333" t="-47826" r="-106667" b="-869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9" name="Straight Connector 108"/>
            <p:cNvCxnSpPr/>
            <p:nvPr/>
          </p:nvCxnSpPr>
          <p:spPr>
            <a:xfrm>
              <a:off x="9840907" y="4256850"/>
              <a:ext cx="207239" cy="205469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 flipV="1">
              <a:off x="10048146" y="4256849"/>
              <a:ext cx="210759" cy="205470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 flipV="1">
              <a:off x="10994464" y="4168372"/>
              <a:ext cx="933" cy="49739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>
              <a:endCxn id="114" idx="0"/>
            </p:cNvCxnSpPr>
            <p:nvPr/>
          </p:nvCxnSpPr>
          <p:spPr>
            <a:xfrm>
              <a:off x="10627529" y="4460903"/>
              <a:ext cx="162876" cy="3639"/>
            </a:xfrm>
            <a:prstGeom prst="line">
              <a:avLst/>
            </a:prstGeom>
            <a:ln w="19050" cap="rnd">
              <a:solidFill>
                <a:srgbClr val="C0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>
              <a:stCxn id="114" idx="3"/>
            </p:cNvCxnSpPr>
            <p:nvPr/>
          </p:nvCxnSpPr>
          <p:spPr>
            <a:xfrm flipV="1">
              <a:off x="11223049" y="4256925"/>
              <a:ext cx="182289" cy="6156"/>
            </a:xfrm>
            <a:prstGeom prst="line">
              <a:avLst/>
            </a:prstGeom>
            <a:ln w="19050" cap="rnd">
              <a:solidFill>
                <a:srgbClr val="C0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4" name="Freeform 113"/>
            <p:cNvSpPr/>
            <p:nvPr/>
          </p:nvSpPr>
          <p:spPr>
            <a:xfrm flipV="1">
              <a:off x="10790405" y="4255826"/>
              <a:ext cx="432644" cy="211461"/>
            </a:xfrm>
            <a:custGeom>
              <a:avLst/>
              <a:gdLst>
                <a:gd name="connsiteX0" fmla="*/ 0 w 432644"/>
                <a:gd name="connsiteY0" fmla="*/ 2772 h 213559"/>
                <a:gd name="connsiteX1" fmla="*/ 72497 w 432644"/>
                <a:gd name="connsiteY1" fmla="*/ 26158 h 213559"/>
                <a:gd name="connsiteX2" fmla="*/ 371840 w 432644"/>
                <a:gd name="connsiteY2" fmla="*/ 192200 h 213559"/>
                <a:gd name="connsiteX3" fmla="*/ 432644 w 432644"/>
                <a:gd name="connsiteY3" fmla="*/ 206232 h 213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32644" h="213559">
                  <a:moveTo>
                    <a:pt x="0" y="2772"/>
                  </a:moveTo>
                  <a:cubicBezTo>
                    <a:pt x="5262" y="-1321"/>
                    <a:pt x="10524" y="-5413"/>
                    <a:pt x="72497" y="26158"/>
                  </a:cubicBezTo>
                  <a:cubicBezTo>
                    <a:pt x="134470" y="57729"/>
                    <a:pt x="311816" y="162188"/>
                    <a:pt x="371840" y="192200"/>
                  </a:cubicBezTo>
                  <a:cubicBezTo>
                    <a:pt x="431865" y="222212"/>
                    <a:pt x="432254" y="214222"/>
                    <a:pt x="432644" y="206232"/>
                  </a:cubicBezTo>
                </a:path>
              </a:pathLst>
            </a:custGeom>
            <a:no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10933033" y="4138482"/>
              <a:ext cx="54502" cy="9233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l-GR" sz="600" dirty="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a:t>ϕ</a:t>
              </a:r>
              <a:endParaRPr lang="en-US" sz="600" baseline="-25000" dirty="0"/>
            </a:p>
          </p:txBody>
        </p:sp>
      </p:grpSp>
      <p:grpSp>
        <p:nvGrpSpPr>
          <p:cNvPr id="120" name="Group 119"/>
          <p:cNvGrpSpPr/>
          <p:nvPr/>
        </p:nvGrpSpPr>
        <p:grpSpPr>
          <a:xfrm>
            <a:off x="8437721" y="3674871"/>
            <a:ext cx="2515532" cy="611943"/>
            <a:chOff x="8892251" y="4059059"/>
            <a:chExt cx="2515532" cy="611943"/>
          </a:xfrm>
        </p:grpSpPr>
        <p:grpSp>
          <p:nvGrpSpPr>
            <p:cNvPr id="121" name="Group 120"/>
            <p:cNvGrpSpPr/>
            <p:nvPr/>
          </p:nvGrpSpPr>
          <p:grpSpPr>
            <a:xfrm>
              <a:off x="8892251" y="4059059"/>
              <a:ext cx="2515532" cy="403261"/>
              <a:chOff x="8892251" y="4162311"/>
              <a:chExt cx="2515532" cy="403261"/>
            </a:xfrm>
          </p:grpSpPr>
          <p:cxnSp>
            <p:nvCxnSpPr>
              <p:cNvPr id="131" name="Straight Connector 130"/>
              <p:cNvCxnSpPr/>
              <p:nvPr/>
            </p:nvCxnSpPr>
            <p:spPr>
              <a:xfrm flipV="1">
                <a:off x="8892251" y="4358356"/>
                <a:ext cx="2515532" cy="93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/>
              <p:cNvCxnSpPr/>
              <p:nvPr/>
            </p:nvCxnSpPr>
            <p:spPr>
              <a:xfrm flipH="1" flipV="1">
                <a:off x="9315122" y="4162311"/>
                <a:ext cx="1" cy="40326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3" name="Rectangle 132"/>
              <p:cNvSpPr/>
              <p:nvPr/>
            </p:nvSpPr>
            <p:spPr>
              <a:xfrm>
                <a:off x="9325834" y="4217444"/>
                <a:ext cx="306527" cy="145617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9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⊕</a:t>
                </a:r>
                <a:endParaRPr lang="en-US" sz="900" dirty="0"/>
              </a:p>
            </p:txBody>
          </p:sp>
          <p:sp>
            <p:nvSpPr>
              <p:cNvPr id="134" name="Rectangle 133"/>
              <p:cNvSpPr/>
              <p:nvPr/>
            </p:nvSpPr>
            <p:spPr>
              <a:xfrm>
                <a:off x="8989269" y="4371148"/>
                <a:ext cx="327055" cy="135184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9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⊖</a:t>
                </a:r>
                <a:endParaRPr lang="en-US" sz="900" dirty="0"/>
              </a:p>
            </p:txBody>
          </p:sp>
        </p:grpSp>
        <p:cxnSp>
          <p:nvCxnSpPr>
            <p:cNvPr id="122" name="Straight Connector 121"/>
            <p:cNvCxnSpPr/>
            <p:nvPr/>
          </p:nvCxnSpPr>
          <p:spPr>
            <a:xfrm flipV="1">
              <a:off x="10048146" y="4153280"/>
              <a:ext cx="2214" cy="51772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3" name="TextBox 122"/>
                <p:cNvSpPr txBox="1"/>
                <p:nvPr/>
              </p:nvSpPr>
              <p:spPr>
                <a:xfrm>
                  <a:off x="9959759" y="4114262"/>
                  <a:ext cx="90601" cy="1388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l-GR" sz="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ℰ</m:t>
                            </m:r>
                          </m:e>
                        </m:acc>
                      </m:oMath>
                    </m:oMathPara>
                  </a14:m>
                  <a:endParaRPr lang="en-US" sz="600" dirty="0"/>
                </a:p>
              </p:txBody>
            </p:sp>
          </mc:Choice>
          <mc:Fallback xmlns="">
            <p:sp>
              <p:nvSpPr>
                <p:cNvPr id="358" name="TextBox 35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959759" y="4114262"/>
                  <a:ext cx="90601" cy="138821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l="-33333" t="-47826" r="-106667" b="-869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24" name="Straight Connector 123"/>
            <p:cNvCxnSpPr/>
            <p:nvPr/>
          </p:nvCxnSpPr>
          <p:spPr>
            <a:xfrm>
              <a:off x="9726699" y="4268175"/>
              <a:ext cx="318527" cy="314166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 flipV="1">
              <a:off x="10037348" y="4264120"/>
              <a:ext cx="319450" cy="325246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 flipV="1">
              <a:off x="10994464" y="4157002"/>
              <a:ext cx="933" cy="49739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>
              <a:endCxn id="129" idx="0"/>
            </p:cNvCxnSpPr>
            <p:nvPr/>
          </p:nvCxnSpPr>
          <p:spPr>
            <a:xfrm flipV="1">
              <a:off x="10503254" y="4570771"/>
              <a:ext cx="164193" cy="4142"/>
            </a:xfrm>
            <a:prstGeom prst="line">
              <a:avLst/>
            </a:prstGeom>
            <a:ln w="19050" cap="rnd">
              <a:solidFill>
                <a:srgbClr val="C0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>
              <a:stCxn id="129" idx="3"/>
            </p:cNvCxnSpPr>
            <p:nvPr/>
          </p:nvCxnSpPr>
          <p:spPr>
            <a:xfrm flipV="1">
              <a:off x="11313642" y="4256927"/>
              <a:ext cx="91696" cy="9844"/>
            </a:xfrm>
            <a:prstGeom prst="line">
              <a:avLst/>
            </a:prstGeom>
            <a:ln w="19050" cap="rnd">
              <a:solidFill>
                <a:srgbClr val="C0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9" name="Freeform 128"/>
            <p:cNvSpPr/>
            <p:nvPr/>
          </p:nvSpPr>
          <p:spPr>
            <a:xfrm flipV="1">
              <a:off x="10667447" y="4255823"/>
              <a:ext cx="646195" cy="319090"/>
            </a:xfrm>
            <a:custGeom>
              <a:avLst/>
              <a:gdLst>
                <a:gd name="connsiteX0" fmla="*/ 0 w 432644"/>
                <a:gd name="connsiteY0" fmla="*/ 2772 h 213559"/>
                <a:gd name="connsiteX1" fmla="*/ 72497 w 432644"/>
                <a:gd name="connsiteY1" fmla="*/ 26158 h 213559"/>
                <a:gd name="connsiteX2" fmla="*/ 371840 w 432644"/>
                <a:gd name="connsiteY2" fmla="*/ 192200 h 213559"/>
                <a:gd name="connsiteX3" fmla="*/ 432644 w 432644"/>
                <a:gd name="connsiteY3" fmla="*/ 206232 h 213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32644" h="213559">
                  <a:moveTo>
                    <a:pt x="0" y="2772"/>
                  </a:moveTo>
                  <a:cubicBezTo>
                    <a:pt x="5262" y="-1321"/>
                    <a:pt x="10524" y="-5413"/>
                    <a:pt x="72497" y="26158"/>
                  </a:cubicBezTo>
                  <a:cubicBezTo>
                    <a:pt x="134470" y="57729"/>
                    <a:pt x="311816" y="162188"/>
                    <a:pt x="371840" y="192200"/>
                  </a:cubicBezTo>
                  <a:cubicBezTo>
                    <a:pt x="431865" y="222212"/>
                    <a:pt x="432254" y="214222"/>
                    <a:pt x="432644" y="206232"/>
                  </a:cubicBezTo>
                </a:path>
              </a:pathLst>
            </a:custGeom>
            <a:no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10932205" y="4115042"/>
              <a:ext cx="54502" cy="9233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l-GR" sz="600" dirty="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a:t>ϕ</a:t>
              </a:r>
              <a:endParaRPr lang="en-US" sz="600" baseline="-25000" dirty="0"/>
            </a:p>
          </p:txBody>
        </p:sp>
      </p:grpSp>
      <p:grpSp>
        <p:nvGrpSpPr>
          <p:cNvPr id="135" name="Group 134"/>
          <p:cNvGrpSpPr/>
          <p:nvPr/>
        </p:nvGrpSpPr>
        <p:grpSpPr>
          <a:xfrm>
            <a:off x="8435379" y="4537220"/>
            <a:ext cx="2515532" cy="914400"/>
            <a:chOff x="8889912" y="3551706"/>
            <a:chExt cx="2515532" cy="914400"/>
          </a:xfrm>
        </p:grpSpPr>
        <p:grpSp>
          <p:nvGrpSpPr>
            <p:cNvPr id="136" name="Group 135"/>
            <p:cNvGrpSpPr/>
            <p:nvPr/>
          </p:nvGrpSpPr>
          <p:grpSpPr>
            <a:xfrm>
              <a:off x="8889912" y="4059059"/>
              <a:ext cx="2515532" cy="403261"/>
              <a:chOff x="8889912" y="4162311"/>
              <a:chExt cx="2515532" cy="403261"/>
            </a:xfrm>
          </p:grpSpPr>
          <p:cxnSp>
            <p:nvCxnSpPr>
              <p:cNvPr id="146" name="Straight Connector 145"/>
              <p:cNvCxnSpPr/>
              <p:nvPr/>
            </p:nvCxnSpPr>
            <p:spPr>
              <a:xfrm flipV="1">
                <a:off x="8889912" y="4358356"/>
                <a:ext cx="2515532" cy="93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Straight Connector 146"/>
              <p:cNvCxnSpPr/>
              <p:nvPr/>
            </p:nvCxnSpPr>
            <p:spPr>
              <a:xfrm flipH="1" flipV="1">
                <a:off x="9315122" y="4162311"/>
                <a:ext cx="1" cy="40326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8" name="Rectangle 147"/>
              <p:cNvSpPr/>
              <p:nvPr/>
            </p:nvSpPr>
            <p:spPr>
              <a:xfrm>
                <a:off x="9325834" y="4221271"/>
                <a:ext cx="197501" cy="134762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9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⊕</a:t>
                </a:r>
                <a:endParaRPr lang="en-US" sz="900" dirty="0"/>
              </a:p>
            </p:txBody>
          </p:sp>
          <p:sp>
            <p:nvSpPr>
              <p:cNvPr id="149" name="Rectangle 148"/>
              <p:cNvSpPr/>
              <p:nvPr/>
            </p:nvSpPr>
            <p:spPr>
              <a:xfrm>
                <a:off x="9111048" y="4371148"/>
                <a:ext cx="205276" cy="132009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9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⊖</a:t>
                </a:r>
                <a:endParaRPr lang="en-US" sz="900" dirty="0"/>
              </a:p>
            </p:txBody>
          </p:sp>
        </p:grpSp>
        <p:cxnSp>
          <p:nvCxnSpPr>
            <p:cNvPr id="137" name="Straight Connector 136"/>
            <p:cNvCxnSpPr/>
            <p:nvPr/>
          </p:nvCxnSpPr>
          <p:spPr>
            <a:xfrm flipV="1">
              <a:off x="10048146" y="3948384"/>
              <a:ext cx="2214" cy="51772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8" name="TextBox 137"/>
                <p:cNvSpPr txBox="1"/>
                <p:nvPr/>
              </p:nvSpPr>
              <p:spPr>
                <a:xfrm>
                  <a:off x="9971352" y="3901615"/>
                  <a:ext cx="90601" cy="1388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l-GR" sz="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ℰ</m:t>
                            </m:r>
                          </m:e>
                        </m:acc>
                      </m:oMath>
                    </m:oMathPara>
                  </a14:m>
                  <a:endParaRPr lang="en-US" sz="600" dirty="0"/>
                </a:p>
              </p:txBody>
            </p:sp>
          </mc:Choice>
          <mc:Fallback xmlns="">
            <p:sp>
              <p:nvSpPr>
                <p:cNvPr id="375" name="TextBox 37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971352" y="3901615"/>
                  <a:ext cx="90601" cy="138821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 l="-33333" t="-43478" r="-106667" b="-1304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39" name="Straight Connector 138"/>
            <p:cNvCxnSpPr/>
            <p:nvPr/>
          </p:nvCxnSpPr>
          <p:spPr>
            <a:xfrm>
              <a:off x="9840275" y="4059059"/>
              <a:ext cx="207871" cy="207771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Connector 139"/>
            <p:cNvCxnSpPr/>
            <p:nvPr/>
          </p:nvCxnSpPr>
          <p:spPr>
            <a:xfrm flipV="1">
              <a:off x="10048146" y="4053622"/>
              <a:ext cx="207871" cy="213209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/>
            <p:nvPr/>
          </p:nvCxnSpPr>
          <p:spPr>
            <a:xfrm flipV="1">
              <a:off x="10994464" y="3618987"/>
              <a:ext cx="3" cy="84189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Connector 141"/>
            <p:cNvCxnSpPr/>
            <p:nvPr/>
          </p:nvCxnSpPr>
          <p:spPr>
            <a:xfrm>
              <a:off x="10691451" y="3854343"/>
              <a:ext cx="91799" cy="308250"/>
            </a:xfrm>
            <a:prstGeom prst="line">
              <a:avLst/>
            </a:prstGeom>
            <a:ln w="19050" cap="rnd">
              <a:solidFill>
                <a:srgbClr val="C0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/>
            <p:cNvCxnSpPr/>
            <p:nvPr/>
          </p:nvCxnSpPr>
          <p:spPr>
            <a:xfrm>
              <a:off x="11199156" y="3930700"/>
              <a:ext cx="109631" cy="295396"/>
            </a:xfrm>
            <a:prstGeom prst="line">
              <a:avLst/>
            </a:prstGeom>
            <a:ln w="19050" cap="rnd">
              <a:solidFill>
                <a:srgbClr val="C0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5" name="TextBox 144"/>
            <p:cNvSpPr txBox="1"/>
            <p:nvPr/>
          </p:nvSpPr>
          <p:spPr>
            <a:xfrm>
              <a:off x="10923086" y="3551706"/>
              <a:ext cx="54502" cy="9233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l-GR" sz="600" dirty="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a:t>ϕ</a:t>
              </a:r>
              <a:endParaRPr lang="en-US" sz="600" baseline="-25000" dirty="0"/>
            </a:p>
          </p:txBody>
        </p:sp>
      </p:grpSp>
      <p:cxnSp>
        <p:nvCxnSpPr>
          <p:cNvPr id="150" name="Straight Connector 149"/>
          <p:cNvCxnSpPr/>
          <p:nvPr/>
        </p:nvCxnSpPr>
        <p:spPr>
          <a:xfrm>
            <a:off x="9180565" y="5038599"/>
            <a:ext cx="202963" cy="951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/>
          <p:nvPr/>
        </p:nvCxnSpPr>
        <p:spPr>
          <a:xfrm>
            <a:off x="9801484" y="5036135"/>
            <a:ext cx="202963" cy="951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Freeform 151"/>
          <p:cNvSpPr/>
          <p:nvPr/>
        </p:nvSpPr>
        <p:spPr>
          <a:xfrm>
            <a:off x="7921673" y="3882850"/>
            <a:ext cx="553802" cy="441960"/>
          </a:xfrm>
          <a:custGeom>
            <a:avLst/>
            <a:gdLst>
              <a:gd name="connsiteX0" fmla="*/ 0 w 396240"/>
              <a:gd name="connsiteY0" fmla="*/ 441960 h 441960"/>
              <a:gd name="connsiteX1" fmla="*/ 76200 w 396240"/>
              <a:gd name="connsiteY1" fmla="*/ 205740 h 441960"/>
              <a:gd name="connsiteX2" fmla="*/ 396240 w 396240"/>
              <a:gd name="connsiteY2" fmla="*/ 0 h 441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96240" h="441960">
                <a:moveTo>
                  <a:pt x="0" y="441960"/>
                </a:moveTo>
                <a:cubicBezTo>
                  <a:pt x="5080" y="360680"/>
                  <a:pt x="10160" y="279400"/>
                  <a:pt x="76200" y="205740"/>
                </a:cubicBezTo>
                <a:cubicBezTo>
                  <a:pt x="142240" y="132080"/>
                  <a:pt x="269240" y="66040"/>
                  <a:pt x="396240" y="0"/>
                </a:cubicBezTo>
              </a:path>
            </a:pathLst>
          </a:custGeom>
          <a:noFill/>
          <a:ln>
            <a:solidFill>
              <a:srgbClr val="00B050"/>
            </a:solidFill>
            <a:prstDash val="dash"/>
            <a:headEnd type="oval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Freeform 152"/>
          <p:cNvSpPr/>
          <p:nvPr/>
        </p:nvSpPr>
        <p:spPr>
          <a:xfrm>
            <a:off x="7915837" y="4809587"/>
            <a:ext cx="480767" cy="443060"/>
          </a:xfrm>
          <a:custGeom>
            <a:avLst/>
            <a:gdLst>
              <a:gd name="connsiteX0" fmla="*/ 0 w 480767"/>
              <a:gd name="connsiteY0" fmla="*/ 0 h 443060"/>
              <a:gd name="connsiteX1" fmla="*/ 94268 w 480767"/>
              <a:gd name="connsiteY1" fmla="*/ 245097 h 443060"/>
              <a:gd name="connsiteX2" fmla="*/ 480767 w 480767"/>
              <a:gd name="connsiteY2" fmla="*/ 443060 h 443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80767" h="443060">
                <a:moveTo>
                  <a:pt x="0" y="0"/>
                </a:moveTo>
                <a:cubicBezTo>
                  <a:pt x="7070" y="85627"/>
                  <a:pt x="14140" y="171254"/>
                  <a:pt x="94268" y="245097"/>
                </a:cubicBezTo>
                <a:cubicBezTo>
                  <a:pt x="174396" y="318940"/>
                  <a:pt x="480767" y="443060"/>
                  <a:pt x="480767" y="443060"/>
                </a:cubicBezTo>
              </a:path>
            </a:pathLst>
          </a:custGeom>
          <a:noFill/>
          <a:ln>
            <a:solidFill>
              <a:srgbClr val="00B050"/>
            </a:solidFill>
            <a:prstDash val="dash"/>
            <a:headEnd type="oval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4" name="Straight Connector 153"/>
          <p:cNvCxnSpPr>
            <a:endCxn id="155" idx="3"/>
          </p:cNvCxnSpPr>
          <p:nvPr/>
        </p:nvCxnSpPr>
        <p:spPr>
          <a:xfrm>
            <a:off x="10623368" y="2058254"/>
            <a:ext cx="1" cy="80247"/>
          </a:xfrm>
          <a:prstGeom prst="line">
            <a:avLst/>
          </a:prstGeom>
          <a:ln w="19050" cap="rnd">
            <a:solidFill>
              <a:schemeClr val="tx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Isosceles Triangle 154"/>
          <p:cNvSpPr/>
          <p:nvPr/>
        </p:nvSpPr>
        <p:spPr>
          <a:xfrm flipV="1">
            <a:off x="10583215" y="2138501"/>
            <a:ext cx="80307" cy="84855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6" name="Straight Connector 155"/>
          <p:cNvCxnSpPr/>
          <p:nvPr/>
        </p:nvCxnSpPr>
        <p:spPr>
          <a:xfrm flipV="1">
            <a:off x="10447494" y="2057007"/>
            <a:ext cx="175874" cy="1247"/>
          </a:xfrm>
          <a:prstGeom prst="line">
            <a:avLst/>
          </a:prstGeom>
          <a:ln w="19050" cap="rnd">
            <a:solidFill>
              <a:schemeClr val="tx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Connector 156"/>
          <p:cNvCxnSpPr/>
          <p:nvPr/>
        </p:nvCxnSpPr>
        <p:spPr>
          <a:xfrm flipV="1">
            <a:off x="7101685" y="2060391"/>
            <a:ext cx="175874" cy="1247"/>
          </a:xfrm>
          <a:prstGeom prst="line">
            <a:avLst/>
          </a:prstGeom>
          <a:ln w="19050" cap="rnd">
            <a:solidFill>
              <a:schemeClr val="tx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TextBox 157"/>
          <p:cNvSpPr txBox="1"/>
          <p:nvPr/>
        </p:nvSpPr>
        <p:spPr>
          <a:xfrm>
            <a:off x="6778010" y="1725107"/>
            <a:ext cx="407997" cy="64633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>
                <a:latin typeface="Calibri" panose="020F0502020204030204" pitchFamily="34" charset="0"/>
              </a:rPr>
              <a:t>Post</a:t>
            </a:r>
          </a:p>
          <a:p>
            <a:r>
              <a:rPr lang="en-US" sz="1400" dirty="0" err="1" smtClean="0">
                <a:latin typeface="Calibri" panose="020F0502020204030204" pitchFamily="34" charset="0"/>
              </a:rPr>
              <a:t>Neg</a:t>
            </a:r>
            <a:endParaRPr lang="en-US" sz="1400" dirty="0" smtClean="0">
              <a:latin typeface="Calibri" panose="020F0502020204030204" pitchFamily="34" charset="0"/>
            </a:endParaRPr>
          </a:p>
          <a:p>
            <a:r>
              <a:rPr lang="en-US" sz="1400" dirty="0" smtClean="0">
                <a:latin typeface="Calibri" panose="020F0502020204030204" pitchFamily="34" charset="0"/>
              </a:rPr>
              <a:t>Write</a:t>
            </a:r>
            <a:endParaRPr lang="en-US" sz="1400" dirty="0">
              <a:latin typeface="Calibri" panose="020F0502020204030204" pitchFamily="34" charset="0"/>
            </a:endParaRPr>
          </a:p>
        </p:txBody>
      </p:sp>
      <p:cxnSp>
        <p:nvCxnSpPr>
          <p:cNvPr id="159" name="Straight Connector 158"/>
          <p:cNvCxnSpPr/>
          <p:nvPr/>
        </p:nvCxnSpPr>
        <p:spPr>
          <a:xfrm>
            <a:off x="9181901" y="3254469"/>
            <a:ext cx="202963" cy="951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Connector 159"/>
          <p:cNvCxnSpPr/>
          <p:nvPr/>
        </p:nvCxnSpPr>
        <p:spPr>
          <a:xfrm>
            <a:off x="9804306" y="3250213"/>
            <a:ext cx="202963" cy="951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/>
          <p:nvPr/>
        </p:nvCxnSpPr>
        <p:spPr>
          <a:xfrm>
            <a:off x="9894672" y="3875790"/>
            <a:ext cx="202963" cy="951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Connector 161"/>
          <p:cNvCxnSpPr/>
          <p:nvPr/>
        </p:nvCxnSpPr>
        <p:spPr>
          <a:xfrm flipV="1">
            <a:off x="9177831" y="3876188"/>
            <a:ext cx="98318" cy="782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TextBox 162"/>
          <p:cNvSpPr txBox="1"/>
          <p:nvPr/>
        </p:nvSpPr>
        <p:spPr>
          <a:xfrm rot="16200000">
            <a:off x="6452152" y="4359657"/>
            <a:ext cx="964688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>
                <a:latin typeface="Calibri" panose="020F0502020204030204" pitchFamily="34" charset="0"/>
              </a:rPr>
              <a:t>Read Polarity</a:t>
            </a:r>
            <a:endParaRPr lang="en-US" sz="1400" dirty="0">
              <a:latin typeface="Calibri" panose="020F0502020204030204" pitchFamily="34" charset="0"/>
            </a:endParaRPr>
          </a:p>
        </p:txBody>
      </p:sp>
      <p:sp>
        <p:nvSpPr>
          <p:cNvPr id="169" name="Freeform 168"/>
          <p:cNvSpPr/>
          <p:nvPr/>
        </p:nvSpPr>
        <p:spPr>
          <a:xfrm flipV="1">
            <a:off x="10316837" y="4934519"/>
            <a:ext cx="432644" cy="211461"/>
          </a:xfrm>
          <a:custGeom>
            <a:avLst/>
            <a:gdLst>
              <a:gd name="connsiteX0" fmla="*/ 0 w 432644"/>
              <a:gd name="connsiteY0" fmla="*/ 2772 h 213559"/>
              <a:gd name="connsiteX1" fmla="*/ 72497 w 432644"/>
              <a:gd name="connsiteY1" fmla="*/ 26158 h 213559"/>
              <a:gd name="connsiteX2" fmla="*/ 371840 w 432644"/>
              <a:gd name="connsiteY2" fmla="*/ 192200 h 213559"/>
              <a:gd name="connsiteX3" fmla="*/ 432644 w 432644"/>
              <a:gd name="connsiteY3" fmla="*/ 206232 h 2135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2644" h="213559">
                <a:moveTo>
                  <a:pt x="0" y="2772"/>
                </a:moveTo>
                <a:cubicBezTo>
                  <a:pt x="5262" y="-1321"/>
                  <a:pt x="10524" y="-5413"/>
                  <a:pt x="72497" y="26158"/>
                </a:cubicBezTo>
                <a:cubicBezTo>
                  <a:pt x="134470" y="57729"/>
                  <a:pt x="311816" y="162188"/>
                  <a:pt x="371840" y="192200"/>
                </a:cubicBezTo>
                <a:cubicBezTo>
                  <a:pt x="431865" y="222212"/>
                  <a:pt x="432254" y="214222"/>
                  <a:pt x="432644" y="206232"/>
                </a:cubicBezTo>
              </a:path>
            </a:pathLst>
          </a:cu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Title 18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(III) – Heterojunction, lower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𝛘</a:t>
            </a:r>
            <a:endParaRPr lang="en-US" dirty="0"/>
          </a:p>
        </p:txBody>
      </p:sp>
      <p:sp>
        <p:nvSpPr>
          <p:cNvPr id="183" name="Content Placeholder 182"/>
          <p:cNvSpPr>
            <a:spLocks noGrp="1"/>
          </p:cNvSpPr>
          <p:nvPr>
            <p:ph idx="1"/>
          </p:nvPr>
        </p:nvSpPr>
        <p:spPr>
          <a:xfrm>
            <a:off x="914400" y="1219200"/>
            <a:ext cx="5975889" cy="48768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(–) Bias Read, same polarity of write</a:t>
            </a:r>
          </a:p>
          <a:p>
            <a:pPr marL="554035" lvl="1" indent="0">
              <a:buNone/>
            </a:pPr>
            <a:r>
              <a:rPr lang="en-US" sz="2000" dirty="0"/>
              <a:t>Space charge region maintained or no change.   Potential drop evenly cross </a:t>
            </a:r>
            <a:r>
              <a:rPr lang="en-US" sz="2000" dirty="0" err="1"/>
              <a:t>Chal</a:t>
            </a:r>
            <a:r>
              <a:rPr lang="en-US" sz="2000" dirty="0"/>
              <a:t> glass.</a:t>
            </a:r>
          </a:p>
          <a:p>
            <a:pPr marL="0" indent="0">
              <a:buNone/>
            </a:pPr>
            <a:r>
              <a:rPr lang="en-US" sz="2000" dirty="0"/>
              <a:t>(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US" sz="2000" dirty="0"/>
              <a:t>) Bias Read, opposite polarity of Write</a:t>
            </a:r>
          </a:p>
          <a:p>
            <a:pPr marL="554035" lvl="1" indent="0">
              <a:buNone/>
            </a:pPr>
            <a:r>
              <a:rPr lang="en-US" sz="2000" dirty="0"/>
              <a:t>Bias initially contributed to widen spacer charge region.</a:t>
            </a:r>
          </a:p>
          <a:p>
            <a:pPr marL="0" indent="0">
              <a:buNone/>
            </a:pPr>
            <a:r>
              <a:rPr lang="en-US" sz="2000" dirty="0"/>
              <a:t>Lower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𝛘</a:t>
            </a:r>
            <a:r>
              <a:rPr lang="en-US" sz="2000" dirty="0"/>
              <a:t> heterogeneous junction model supports the observed polarity effect</a:t>
            </a:r>
          </a:p>
          <a:p>
            <a:endParaRPr lang="en-US" sz="3600" dirty="0"/>
          </a:p>
        </p:txBody>
      </p:sp>
      <p:sp>
        <p:nvSpPr>
          <p:cNvPr id="184" name="Action Button: Forward or Next 183">
            <a:hlinkClick r:id="" action="ppaction://hlinkshowjump?jump=firstslide" highlightClick="1"/>
          </p:cNvPr>
          <p:cNvSpPr/>
          <p:nvPr/>
        </p:nvSpPr>
        <p:spPr>
          <a:xfrm>
            <a:off x="5796366" y="6096000"/>
            <a:ext cx="674176" cy="44428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235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Bipolar Decoder Scheme</a:t>
            </a:r>
            <a:endParaRPr lang="en-US" dirty="0"/>
          </a:p>
        </p:txBody>
      </p:sp>
      <p:pic>
        <p:nvPicPr>
          <p:cNvPr id="12" name="Picture 1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523" y="1086899"/>
            <a:ext cx="8717310" cy="3756328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7560560"/>
              </p:ext>
            </p:extLst>
          </p:nvPr>
        </p:nvGraphicFramePr>
        <p:xfrm>
          <a:off x="335234" y="4793274"/>
          <a:ext cx="11277599" cy="1000760"/>
        </p:xfrm>
        <a:graphic>
          <a:graphicData uri="http://schemas.openxmlformats.org/drawingml/2006/table">
            <a:tbl>
              <a:tblPr/>
              <a:tblGrid>
                <a:gridCol w="1981206"/>
                <a:gridCol w="689295"/>
                <a:gridCol w="2331577"/>
                <a:gridCol w="3305014"/>
                <a:gridCol w="2970507"/>
              </a:tblGrid>
              <a:tr h="220084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Write Energy [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pJ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/b]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139~179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algn="r" fontAlgn="b">
                        <a:tabLst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Read Energy [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pJ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/b]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Write Completion [ns]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Read Latency [ns]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1298637" y="3389527"/>
            <a:ext cx="1565429" cy="4279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S26A Spec</a:t>
            </a:r>
            <a:endParaRPr lang="en-US" dirty="0"/>
          </a:p>
        </p:txBody>
      </p:sp>
      <p:sp>
        <p:nvSpPr>
          <p:cNvPr id="16" name="Freeform 15"/>
          <p:cNvSpPr/>
          <p:nvPr/>
        </p:nvSpPr>
        <p:spPr>
          <a:xfrm flipH="1">
            <a:off x="2081352" y="3812524"/>
            <a:ext cx="574062" cy="859427"/>
          </a:xfrm>
          <a:custGeom>
            <a:avLst/>
            <a:gdLst>
              <a:gd name="connsiteX0" fmla="*/ 0 w 395207"/>
              <a:gd name="connsiteY0" fmla="*/ 813661 h 813661"/>
              <a:gd name="connsiteX1" fmla="*/ 154983 w 395207"/>
              <a:gd name="connsiteY1" fmla="*/ 325465 h 813661"/>
              <a:gd name="connsiteX2" fmla="*/ 395207 w 395207"/>
              <a:gd name="connsiteY2" fmla="*/ 0 h 8136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95207" h="813661">
                <a:moveTo>
                  <a:pt x="0" y="813661"/>
                </a:moveTo>
                <a:cubicBezTo>
                  <a:pt x="44557" y="637368"/>
                  <a:pt x="89115" y="461075"/>
                  <a:pt x="154983" y="325465"/>
                </a:cubicBezTo>
                <a:cubicBezTo>
                  <a:pt x="220851" y="189855"/>
                  <a:pt x="308029" y="94927"/>
                  <a:pt x="395207" y="0"/>
                </a:cubicBezTo>
              </a:path>
            </a:pathLst>
          </a:custGeom>
          <a:noFill/>
          <a:ln w="38100">
            <a:solidFill>
              <a:schemeClr val="accent2"/>
            </a:solidFill>
            <a:prstDash val="dash"/>
            <a:headEnd type="arrow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124178" y="1889462"/>
            <a:ext cx="1612942" cy="7635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Thick Gate </a:t>
            </a:r>
          </a:p>
          <a:p>
            <a:r>
              <a:rPr lang="en-US" dirty="0" err="1" smtClean="0"/>
              <a:t>nMOS</a:t>
            </a:r>
            <a:r>
              <a:rPr lang="en-US" dirty="0" smtClean="0"/>
              <a:t> </a:t>
            </a:r>
            <a:r>
              <a:rPr lang="en-US" dirty="0" err="1" smtClean="0"/>
              <a:t>x’tor</a:t>
            </a:r>
            <a:endParaRPr lang="en-US" dirty="0"/>
          </a:p>
        </p:txBody>
      </p:sp>
      <p:sp>
        <p:nvSpPr>
          <p:cNvPr id="19" name="Freeform 18"/>
          <p:cNvSpPr/>
          <p:nvPr/>
        </p:nvSpPr>
        <p:spPr>
          <a:xfrm rot="16200000" flipH="1" flipV="1">
            <a:off x="2794526" y="2296002"/>
            <a:ext cx="1512289" cy="1310298"/>
          </a:xfrm>
          <a:custGeom>
            <a:avLst/>
            <a:gdLst>
              <a:gd name="connsiteX0" fmla="*/ 0 w 1247613"/>
              <a:gd name="connsiteY0" fmla="*/ 1325105 h 1325105"/>
              <a:gd name="connsiteX1" fmla="*/ 433952 w 1247613"/>
              <a:gd name="connsiteY1" fmla="*/ 612183 h 1325105"/>
              <a:gd name="connsiteX2" fmla="*/ 1247613 w 1247613"/>
              <a:gd name="connsiteY2" fmla="*/ 0 h 1325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47613" h="1325105">
                <a:moveTo>
                  <a:pt x="0" y="1325105"/>
                </a:moveTo>
                <a:cubicBezTo>
                  <a:pt x="113008" y="1079069"/>
                  <a:pt x="226017" y="833034"/>
                  <a:pt x="433952" y="612183"/>
                </a:cubicBezTo>
                <a:cubicBezTo>
                  <a:pt x="641888" y="391332"/>
                  <a:pt x="1117169" y="99447"/>
                  <a:pt x="1247613" y="0"/>
                </a:cubicBezTo>
              </a:path>
            </a:pathLst>
          </a:custGeom>
          <a:noFill/>
          <a:ln>
            <a:solidFill>
              <a:srgbClr val="FF0000"/>
            </a:solidFill>
            <a:prstDash val="sysDash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/>
        </p:nvSpPr>
        <p:spPr>
          <a:xfrm flipH="1">
            <a:off x="2514600" y="2195007"/>
            <a:ext cx="1451111" cy="279227"/>
          </a:xfrm>
          <a:custGeom>
            <a:avLst/>
            <a:gdLst>
              <a:gd name="connsiteX0" fmla="*/ 0 w 1292087"/>
              <a:gd name="connsiteY0" fmla="*/ 376071 h 376071"/>
              <a:gd name="connsiteX1" fmla="*/ 596348 w 1292087"/>
              <a:gd name="connsiteY1" fmla="*/ 48080 h 376071"/>
              <a:gd name="connsiteX2" fmla="*/ 1292087 w 1292087"/>
              <a:gd name="connsiteY2" fmla="*/ 8324 h 376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92087" h="376071">
                <a:moveTo>
                  <a:pt x="0" y="376071"/>
                </a:moveTo>
                <a:cubicBezTo>
                  <a:pt x="190500" y="242721"/>
                  <a:pt x="381000" y="109371"/>
                  <a:pt x="596348" y="48080"/>
                </a:cubicBezTo>
                <a:cubicBezTo>
                  <a:pt x="811696" y="-13211"/>
                  <a:pt x="1051891" y="-2444"/>
                  <a:pt x="1292087" y="8324"/>
                </a:cubicBezTo>
              </a:path>
            </a:pathLst>
          </a:custGeom>
          <a:noFill/>
          <a:ln>
            <a:solidFill>
              <a:srgbClr val="FF0000"/>
            </a:solidFill>
            <a:prstDash val="dash"/>
            <a:headEnd type="arrow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Action Button: Forward or Next 20">
            <a:hlinkClick r:id="" action="ppaction://hlinkshowjump?jump=firstslide" highlightClick="1"/>
          </p:cNvPr>
          <p:cNvSpPr/>
          <p:nvPr/>
        </p:nvSpPr>
        <p:spPr>
          <a:xfrm>
            <a:off x="5796366" y="6096000"/>
            <a:ext cx="674176" cy="44428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807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609600"/>
          </a:xfrm>
        </p:spPr>
        <p:txBody>
          <a:bodyPr/>
          <a:lstStyle/>
          <a:p>
            <a:r>
              <a:rPr lang="en-US" sz="4000" dirty="0"/>
              <a:t>Plan for SOW: Strategy Overview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45295" y="1227820"/>
            <a:ext cx="4024897" cy="1849948"/>
          </a:xfrm>
          <a:prstGeom prst="roundRect">
            <a:avLst/>
          </a:prstGeom>
          <a:solidFill>
            <a:srgbClr val="C00000">
              <a:alpha val="67059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174625" indent="-174625"/>
            <a:r>
              <a:rPr lang="en-US" sz="1600" b="1" u="sng" dirty="0" smtClean="0">
                <a:latin typeface="Calibri" panose="020F0502020204030204" pitchFamily="34" charset="0"/>
              </a:rPr>
              <a:t>Bipolar Decoder </a:t>
            </a:r>
            <a:r>
              <a:rPr lang="en-US" sz="1600" b="1" u="sng" dirty="0">
                <a:latin typeface="Calibri" panose="020F0502020204030204" pitchFamily="34" charset="0"/>
              </a:rPr>
              <a:t>D</a:t>
            </a:r>
            <a:r>
              <a:rPr lang="en-US" sz="1600" b="1" u="sng" dirty="0" smtClean="0">
                <a:latin typeface="Calibri" panose="020F0502020204030204" pitchFamily="34" charset="0"/>
              </a:rPr>
              <a:t>esign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alibri" panose="020F0502020204030204" pitchFamily="34" charset="0"/>
              </a:rPr>
              <a:t>Fast implementation: based on S26A </a:t>
            </a:r>
            <a:r>
              <a:rPr lang="en-US" sz="1400" dirty="0">
                <a:latin typeface="Calibri" panose="020F0502020204030204" pitchFamily="34" charset="0"/>
              </a:rPr>
              <a:t>floor </a:t>
            </a:r>
            <a:r>
              <a:rPr lang="en-US" sz="1400" dirty="0" smtClean="0">
                <a:latin typeface="Calibri" panose="020F0502020204030204" pitchFamily="34" charset="0"/>
              </a:rPr>
              <a:t>plan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alibri" panose="020F0502020204030204" pitchFamily="34" charset="0"/>
              </a:rPr>
              <a:t>Low risk execution: based on S26A design collateral + </a:t>
            </a:r>
            <a:r>
              <a:rPr lang="en-US" sz="1400" dirty="0" err="1" smtClean="0">
                <a:latin typeface="Calibri" panose="020F0502020204030204" pitchFamily="34" charset="0"/>
              </a:rPr>
              <a:t>TGnMOST</a:t>
            </a:r>
            <a:r>
              <a:rPr lang="en-US" sz="1400" dirty="0" smtClean="0">
                <a:latin typeface="Calibri" panose="020F0502020204030204" pitchFamily="34" charset="0"/>
              </a:rPr>
              <a:t> development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err="1" smtClean="0">
                <a:latin typeface="Calibri" panose="020F0502020204030204" pitchFamily="34" charset="0"/>
              </a:rPr>
              <a:t>Algo</a:t>
            </a:r>
            <a:r>
              <a:rPr lang="en-US" sz="1400" dirty="0" smtClean="0">
                <a:latin typeface="Calibri" panose="020F0502020204030204" pitchFamily="34" charset="0"/>
              </a:rPr>
              <a:t> </a:t>
            </a:r>
            <a:r>
              <a:rPr lang="en-US" sz="1400" dirty="0">
                <a:latin typeface="Calibri" panose="020F0502020204030204" pitchFamily="34" charset="0"/>
              </a:rPr>
              <a:t>development leverage by reusing S26 </a:t>
            </a:r>
            <a:r>
              <a:rPr lang="en-US" sz="1400" dirty="0" smtClean="0">
                <a:latin typeface="Calibri" panose="020F0502020204030204" pitchFamily="34" charset="0"/>
              </a:rPr>
              <a:t>test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alibri" panose="020F0502020204030204" pitchFamily="34" charset="0"/>
              </a:rPr>
              <a:t>Enable probe synergy with S26 PG1 specs with shorter write completion time</a:t>
            </a:r>
            <a:endParaRPr lang="en-US" sz="1400" dirty="0">
              <a:latin typeface="Calibri" panose="020F0502020204030204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28328" y="3920068"/>
            <a:ext cx="4003937" cy="1768800"/>
          </a:xfrm>
          <a:prstGeom prst="roundRect">
            <a:avLst/>
          </a:prstGeom>
          <a:solidFill>
            <a:srgbClr val="C00000">
              <a:alpha val="67059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174625" indent="-174625"/>
            <a:r>
              <a:rPr lang="en-US" sz="1600" b="1" u="sng" dirty="0" smtClean="0">
                <a:latin typeface="Calibri" panose="020F0502020204030204" pitchFamily="34" charset="0"/>
              </a:rPr>
              <a:t>SSM </a:t>
            </a:r>
            <a:r>
              <a:rPr lang="en-US" sz="1600" b="1" u="sng" dirty="0">
                <a:latin typeface="Calibri" panose="020F0502020204030204" pitchFamily="34" charset="0"/>
              </a:rPr>
              <a:t>Switching P</a:t>
            </a:r>
            <a:r>
              <a:rPr lang="en-US" sz="1600" b="1" u="sng" dirty="0" smtClean="0">
                <a:latin typeface="Calibri" panose="020F0502020204030204" pitchFamily="34" charset="0"/>
              </a:rPr>
              <a:t>hysics w/ 20nm Cell</a:t>
            </a:r>
            <a:r>
              <a:rPr lang="en-US" sz="1600" b="1" dirty="0" smtClean="0">
                <a:latin typeface="Calibri" panose="020F0502020204030204" pitchFamily="34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alibri" panose="020F0502020204030204" pitchFamily="34" charset="0"/>
              </a:rPr>
              <a:t>Cell development (DTS/MTS) based </a:t>
            </a:r>
            <a:r>
              <a:rPr lang="en-US" sz="1400" dirty="0">
                <a:latin typeface="Calibri" panose="020F0502020204030204" pitchFamily="34" charset="0"/>
              </a:rPr>
              <a:t>on </a:t>
            </a:r>
            <a:r>
              <a:rPr lang="en-US" sz="1400" dirty="0" smtClean="0">
                <a:latin typeface="Calibri" panose="020F0502020204030204" pitchFamily="34" charset="0"/>
              </a:rPr>
              <a:t>S26A </a:t>
            </a:r>
            <a:r>
              <a:rPr lang="en-US" sz="1400" dirty="0">
                <a:latin typeface="Calibri" panose="020F0502020204030204" pitchFamily="34" charset="0"/>
              </a:rPr>
              <a:t>scribe </a:t>
            </a:r>
            <a:r>
              <a:rPr lang="en-US" sz="1400" dirty="0" smtClean="0">
                <a:latin typeface="Calibri" panose="020F0502020204030204" pitchFamily="34" charset="0"/>
              </a:rPr>
              <a:t>mini array and single cell structures (SR71, QTT, 2XCMOS)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Calibri" panose="020F0502020204030204" pitchFamily="34" charset="0"/>
              </a:rPr>
              <a:t>D</a:t>
            </a:r>
            <a:r>
              <a:rPr lang="en-US" sz="1400" dirty="0" smtClean="0">
                <a:latin typeface="Calibri" panose="020F0502020204030204" pitchFamily="34" charset="0"/>
              </a:rPr>
              <a:t>evelop </a:t>
            </a:r>
            <a:r>
              <a:rPr lang="en-US" sz="1400" dirty="0">
                <a:latin typeface="Calibri" panose="020F0502020204030204" pitchFamily="34" charset="0"/>
              </a:rPr>
              <a:t>fundamental understanding of switching </a:t>
            </a:r>
            <a:r>
              <a:rPr lang="en-US" sz="1400" dirty="0" smtClean="0">
                <a:latin typeface="Calibri" panose="020F0502020204030204" pitchFamily="34" charset="0"/>
              </a:rPr>
              <a:t>mechanism to tune window and reduce distribution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655189" y="5505154"/>
            <a:ext cx="4810545" cy="854968"/>
          </a:xfrm>
          <a:prstGeom prst="roundRect">
            <a:avLst/>
          </a:prstGeom>
          <a:solidFill>
            <a:srgbClr val="C00000">
              <a:alpha val="67059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174625" indent="-174625"/>
            <a:r>
              <a:rPr lang="en-US" sz="1600" b="1" u="sng" dirty="0" smtClean="0">
                <a:latin typeface="Calibri" panose="020F0502020204030204" pitchFamily="34" charset="0"/>
              </a:rPr>
              <a:t>20nm SSM Structure Yield</a:t>
            </a:r>
            <a:endParaRPr lang="en-US" sz="1600" b="1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alibri" panose="020F0502020204030204" pitchFamily="34" charset="0"/>
              </a:rPr>
              <a:t>Establish S26A SSM-flow baseline and change control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alibri" panose="020F0502020204030204" pitchFamily="34" charset="0"/>
              </a:rPr>
              <a:t>Leverage with S26A </a:t>
            </a:r>
            <a:r>
              <a:rPr lang="en-US" sz="1400" dirty="0">
                <a:latin typeface="Calibri" panose="020F0502020204030204" pitchFamily="34" charset="0"/>
              </a:rPr>
              <a:t>y</a:t>
            </a:r>
            <a:r>
              <a:rPr lang="en-US" sz="1400" dirty="0" smtClean="0">
                <a:latin typeface="Calibri" panose="020F0502020204030204" pitchFamily="34" charset="0"/>
              </a:rPr>
              <a:t>ield improvement 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714999" y="3591706"/>
            <a:ext cx="2971799" cy="1025426"/>
          </a:xfrm>
          <a:prstGeom prst="roundRect">
            <a:avLst/>
          </a:prstGeom>
          <a:solidFill>
            <a:srgbClr val="004DBF">
              <a:alpha val="8980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174625" indent="-174625"/>
            <a:r>
              <a:rPr lang="en-US" sz="1600" b="1" u="sng" dirty="0" smtClean="0">
                <a:latin typeface="Calibri" panose="020F0502020204030204" pitchFamily="34" charset="0"/>
              </a:rPr>
              <a:t>20nm Startup Flow Defined</a:t>
            </a:r>
            <a:endParaRPr lang="en-US" sz="1600" b="1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Calibri" panose="020F0502020204030204" pitchFamily="34" charset="0"/>
              </a:rPr>
              <a:t>Structure </a:t>
            </a:r>
            <a:r>
              <a:rPr lang="en-US" sz="1400" dirty="0" smtClean="0">
                <a:latin typeface="Calibri" panose="020F0502020204030204" pitchFamily="34" charset="0"/>
              </a:rPr>
              <a:t>and RWB demonstrated</a:t>
            </a:r>
            <a:endParaRPr lang="en-US" sz="1400" dirty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alibri" panose="020F0502020204030204" pitchFamily="34" charset="0"/>
              </a:rPr>
              <a:t>DTS/MTS/RWB are consistent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715000" y="1413796"/>
            <a:ext cx="2971799" cy="1289888"/>
          </a:xfrm>
          <a:prstGeom prst="roundRect">
            <a:avLst/>
          </a:prstGeom>
          <a:solidFill>
            <a:srgbClr val="004DBF">
              <a:alpha val="8980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174625" indent="-174625"/>
            <a:r>
              <a:rPr lang="en-US" sz="1400" b="1" u="sng" dirty="0" smtClean="0">
                <a:latin typeface="Calibri" panose="020F0502020204030204" pitchFamily="34" charset="0"/>
              </a:rPr>
              <a:t>S26S Tapeout meeting S26A spec</a:t>
            </a:r>
            <a:endParaRPr lang="en-US" sz="1400" b="1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alibri" panose="020F0502020204030204" pitchFamily="34" charset="0"/>
              </a:rPr>
              <a:t>Product vehicle: 256Gb in 197mm</a:t>
            </a:r>
            <a:r>
              <a:rPr lang="en-US" sz="1400" baseline="30000" dirty="0" smtClean="0">
                <a:latin typeface="Calibri" panose="020F0502020204030204" pitchFamily="34" charset="0"/>
              </a:rPr>
              <a:t>2</a:t>
            </a:r>
            <a:endParaRPr lang="en-US" sz="1400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alibri" panose="020F0502020204030204" pitchFamily="34" charset="0"/>
              </a:rPr>
              <a:t>½ write completion time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alibri" panose="020F0502020204030204" pitchFamily="34" charset="0"/>
              </a:rPr>
              <a:t>Dual Deck compatible with S25A spec</a:t>
            </a:r>
          </a:p>
        </p:txBody>
      </p:sp>
      <p:sp>
        <p:nvSpPr>
          <p:cNvPr id="9" name="Notched Right Arrow 8"/>
          <p:cNvSpPr/>
          <p:nvPr/>
        </p:nvSpPr>
        <p:spPr>
          <a:xfrm>
            <a:off x="4596433" y="4007532"/>
            <a:ext cx="1067519" cy="609600"/>
          </a:xfrm>
          <a:prstGeom prst="notched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latin typeface="Calibri" panose="020F0502020204030204" pitchFamily="34" charset="0"/>
            </a:endParaRPr>
          </a:p>
        </p:txBody>
      </p:sp>
      <p:sp>
        <p:nvSpPr>
          <p:cNvPr id="10" name="Notched Right Arrow 9"/>
          <p:cNvSpPr/>
          <p:nvPr/>
        </p:nvSpPr>
        <p:spPr>
          <a:xfrm>
            <a:off x="4596433" y="1736812"/>
            <a:ext cx="1067519" cy="609600"/>
          </a:xfrm>
          <a:prstGeom prst="notched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latin typeface="Calibri" panose="020F0502020204030204" pitchFamily="34" charset="0"/>
            </a:endParaRPr>
          </a:p>
        </p:txBody>
      </p:sp>
      <p:sp>
        <p:nvSpPr>
          <p:cNvPr id="11" name="Notched Right Arrow 10"/>
          <p:cNvSpPr/>
          <p:nvPr/>
        </p:nvSpPr>
        <p:spPr>
          <a:xfrm rot="16200000" flipV="1">
            <a:off x="7156918" y="4734044"/>
            <a:ext cx="689092" cy="618893"/>
          </a:xfrm>
          <a:prstGeom prst="notched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latin typeface="Calibri" panose="020F0502020204030204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9838928" y="2886314"/>
            <a:ext cx="1828800" cy="513184"/>
          </a:xfrm>
          <a:prstGeom prst="roundRect">
            <a:avLst>
              <a:gd name="adj" fmla="val 9569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174625" indent="-174625"/>
            <a:r>
              <a:rPr lang="en-US" sz="1600" b="1" u="sng" dirty="0" smtClean="0">
                <a:latin typeface="Calibri" panose="020F0502020204030204" pitchFamily="34" charset="0"/>
              </a:rPr>
              <a:t>Fail or Succeed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7315199" y="2772610"/>
            <a:ext cx="2412269" cy="748616"/>
            <a:chOff x="7315199" y="4122665"/>
            <a:chExt cx="2412269" cy="748616"/>
          </a:xfrm>
        </p:grpSpPr>
        <p:sp>
          <p:nvSpPr>
            <p:cNvPr id="13" name="Notched Right Arrow 12"/>
            <p:cNvSpPr/>
            <p:nvPr/>
          </p:nvSpPr>
          <p:spPr>
            <a:xfrm>
              <a:off x="8508268" y="4236368"/>
              <a:ext cx="1219200" cy="513184"/>
            </a:xfrm>
            <a:prstGeom prst="notched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latin typeface="Calibri" panose="020F0502020204030204" pitchFamily="34" charset="0"/>
              </a:endParaRPr>
            </a:p>
          </p:txBody>
        </p:sp>
        <p:sp>
          <p:nvSpPr>
            <p:cNvPr id="14" name="Bent Arrow 13"/>
            <p:cNvSpPr/>
            <p:nvPr/>
          </p:nvSpPr>
          <p:spPr>
            <a:xfrm>
              <a:off x="7315199" y="4363033"/>
              <a:ext cx="1371600" cy="508248"/>
            </a:xfrm>
            <a:prstGeom prst="bentArrow">
              <a:avLst>
                <a:gd name="adj1" fmla="val 50000"/>
                <a:gd name="adj2" fmla="val 25000"/>
                <a:gd name="adj3" fmla="val 25000"/>
                <a:gd name="adj4" fmla="val 10000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5" name="Bent Arrow 14"/>
            <p:cNvSpPr/>
            <p:nvPr/>
          </p:nvSpPr>
          <p:spPr>
            <a:xfrm flipV="1">
              <a:off x="7315199" y="4122665"/>
              <a:ext cx="1371600" cy="494927"/>
            </a:xfrm>
            <a:prstGeom prst="bentArrow">
              <a:avLst>
                <a:gd name="adj1" fmla="val 50000"/>
                <a:gd name="adj2" fmla="val 25000"/>
                <a:gd name="adj3" fmla="val 25000"/>
                <a:gd name="adj4" fmla="val 10000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6" name="Curved Up Arrow 15"/>
          <p:cNvSpPr/>
          <p:nvPr/>
        </p:nvSpPr>
        <p:spPr>
          <a:xfrm rot="2422979">
            <a:off x="4137840" y="5866075"/>
            <a:ext cx="493715" cy="254525"/>
          </a:xfrm>
          <a:prstGeom prst="curvedUpArrow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Curved Up Arrow 16"/>
          <p:cNvSpPr/>
          <p:nvPr/>
        </p:nvSpPr>
        <p:spPr>
          <a:xfrm rot="2531748" flipH="1" flipV="1">
            <a:off x="4461432" y="5100011"/>
            <a:ext cx="424712" cy="250705"/>
          </a:xfrm>
          <a:prstGeom prst="curvedUpArrow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Curved Right Arrow 17"/>
          <p:cNvSpPr/>
          <p:nvPr/>
        </p:nvSpPr>
        <p:spPr>
          <a:xfrm flipH="1" flipV="1">
            <a:off x="4114205" y="3219562"/>
            <a:ext cx="226241" cy="545845"/>
          </a:xfrm>
          <a:prstGeom prst="curvedRightArrow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Notched Right Arrow 18"/>
          <p:cNvSpPr/>
          <p:nvPr/>
        </p:nvSpPr>
        <p:spPr>
          <a:xfrm>
            <a:off x="8848165" y="3857315"/>
            <a:ext cx="879303" cy="494208"/>
          </a:xfrm>
          <a:prstGeom prst="notched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latin typeface="Calibri" panose="020F0502020204030204" pitchFamily="34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9838928" y="3591707"/>
            <a:ext cx="1828800" cy="1025425"/>
          </a:xfrm>
          <a:prstGeom prst="roundRect">
            <a:avLst>
              <a:gd name="adj" fmla="val 9569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174625" indent="-174625"/>
            <a:r>
              <a:rPr lang="en-US" sz="1600" b="1" u="sng" dirty="0" smtClean="0">
                <a:latin typeface="Calibri" panose="020F0502020204030204" pitchFamily="34" charset="0"/>
              </a:rPr>
              <a:t>Scaling Roadmap</a:t>
            </a:r>
          </a:p>
          <a:p>
            <a:pPr marL="174625" indent="-174625"/>
            <a:r>
              <a:rPr lang="en-US" sz="1400" dirty="0" smtClean="0">
                <a:latin typeface="Calibri" panose="020F0502020204030204" pitchFamily="34" charset="0"/>
              </a:rPr>
              <a:t>Process architecture</a:t>
            </a:r>
            <a:br>
              <a:rPr lang="en-US" sz="1400" dirty="0" smtClean="0">
                <a:latin typeface="Calibri" panose="020F0502020204030204" pitchFamily="34" charset="0"/>
              </a:rPr>
            </a:br>
            <a:r>
              <a:rPr lang="en-US" sz="1400" dirty="0" smtClean="0">
                <a:latin typeface="Calibri" panose="020F0502020204030204" pitchFamily="34" charset="0"/>
              </a:rPr>
              <a:t>Stack (S26A like) vs.</a:t>
            </a:r>
            <a:br>
              <a:rPr lang="en-US" sz="1400" dirty="0" smtClean="0">
                <a:latin typeface="Calibri" panose="020F0502020204030204" pitchFamily="34" charset="0"/>
              </a:rPr>
            </a:br>
            <a:r>
              <a:rPr lang="en-US" sz="1400" dirty="0" smtClean="0">
                <a:latin typeface="Calibri" panose="020F0502020204030204" pitchFamily="34" charset="0"/>
              </a:rPr>
              <a:t>Tier (3DNAND-like)</a:t>
            </a:r>
          </a:p>
        </p:txBody>
      </p:sp>
    </p:spTree>
    <p:extLst>
      <p:ext uri="{BB962C8B-B14F-4D97-AF65-F5344CB8AC3E}">
        <p14:creationId xmlns:p14="http://schemas.microsoft.com/office/powerpoint/2010/main" val="1665896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0269"/>
            <a:ext cx="10363200" cy="838200"/>
          </a:xfrm>
        </p:spPr>
        <p:txBody>
          <a:bodyPr/>
          <a:lstStyle/>
          <a:p>
            <a:r>
              <a:rPr lang="en-US" sz="4400" dirty="0"/>
              <a:t>Bipolar Decode scheme and Risk</a:t>
            </a:r>
          </a:p>
        </p:txBody>
      </p:sp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4696" y="1234440"/>
            <a:ext cx="3813132" cy="434145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351396" y="1322160"/>
            <a:ext cx="634708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Scheme</a:t>
            </a:r>
          </a:p>
          <a:p>
            <a:endParaRPr lang="en-US" sz="1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Current is carried by N channel in both polarities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ax array voltage is lower than VPP by ~1v due to large N-channel </a:t>
            </a:r>
            <a:r>
              <a:rPr lang="en-US" sz="1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Vt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 drop with back bias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Local and global select inverters see VPP to VNN oxide stress; require thick gate oxide (~ 200 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Junctions see VPP to VNN stress </a:t>
            </a:r>
          </a:p>
          <a:p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Risks</a:t>
            </a:r>
          </a:p>
          <a:p>
            <a:endParaRPr lang="en-US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ecoder fits in the S26 decoder foot print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Vt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, leakage and </a:t>
            </a:r>
            <a:r>
              <a:rPr lang="en-US" sz="1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Idlin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en-US" sz="1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Idsat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 of the thick gate NMOS meet specs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Decoder meets reliability requirements</a:t>
            </a:r>
          </a:p>
        </p:txBody>
      </p:sp>
    </p:spTree>
    <p:extLst>
      <p:ext uri="{BB962C8B-B14F-4D97-AF65-F5344CB8AC3E}">
        <p14:creationId xmlns:p14="http://schemas.microsoft.com/office/powerpoint/2010/main" val="499431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S26S </a:t>
            </a:r>
            <a:r>
              <a:rPr lang="en-US" sz="3600" dirty="0"/>
              <a:t>Design and </a:t>
            </a:r>
            <a:r>
              <a:rPr lang="en-US" sz="3600" dirty="0" err="1" smtClean="0"/>
              <a:t>TGnMOST</a:t>
            </a:r>
            <a:r>
              <a:rPr lang="en-US" sz="3600" dirty="0" smtClean="0"/>
              <a:t> Intercept</a:t>
            </a:r>
            <a:endParaRPr lang="en-US" sz="3600" dirty="0"/>
          </a:p>
        </p:txBody>
      </p:sp>
      <p:sp>
        <p:nvSpPr>
          <p:cNvPr id="5" name="Rounded Rectangle 4"/>
          <p:cNvSpPr/>
          <p:nvPr/>
        </p:nvSpPr>
        <p:spPr>
          <a:xfrm>
            <a:off x="533929" y="1638488"/>
            <a:ext cx="3406012" cy="313494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lang="en-US" sz="2000" b="1" dirty="0" smtClean="0">
                <a:latin typeface="Calibri" panose="020F0502020204030204" pitchFamily="34" charset="0"/>
              </a:rPr>
              <a:t>S26S Design Start</a:t>
            </a:r>
            <a:endParaRPr lang="en-US" sz="1600" dirty="0" smtClean="0">
              <a:latin typeface="Calibri" panose="020F0502020204030204" pitchFamily="34" charset="0"/>
            </a:endParaRPr>
          </a:p>
          <a:p>
            <a:pPr marL="457200" indent="-225425"/>
            <a:r>
              <a:rPr lang="en-US" sz="1600" dirty="0" smtClean="0">
                <a:latin typeface="Calibri" panose="020F0502020204030204" pitchFamily="34" charset="0"/>
              </a:rPr>
              <a:t>100% S26A collateral</a:t>
            </a:r>
          </a:p>
          <a:p>
            <a:pPr marL="457200" indent="-225425"/>
            <a:r>
              <a:rPr lang="en-US" sz="1600" dirty="0" smtClean="0">
                <a:latin typeface="Calibri" panose="020F0502020204030204" pitchFamily="34" charset="0"/>
              </a:rPr>
              <a:t>CMOS Bipolar Decoder for placeholder (no HV Stress)</a:t>
            </a:r>
          </a:p>
          <a:p>
            <a:pPr marL="457200" indent="-225425"/>
            <a:r>
              <a:rPr lang="en-US" sz="1600" dirty="0" smtClean="0">
                <a:latin typeface="Calibri" panose="020F0502020204030204" pitchFamily="34" charset="0"/>
              </a:rPr>
              <a:t>20~50% high switching energy </a:t>
            </a:r>
          </a:p>
          <a:p>
            <a:pPr marL="457200" indent="-225425"/>
            <a:r>
              <a:rPr lang="en-US" sz="1600" dirty="0" smtClean="0">
                <a:latin typeface="Calibri" panose="020F0502020204030204" pitchFamily="34" charset="0"/>
              </a:rPr>
              <a:t>Wafer level testable for SSM functionality @ ½ of set time</a:t>
            </a:r>
          </a:p>
          <a:p>
            <a:pPr marL="457200" indent="-225425"/>
            <a:r>
              <a:rPr lang="en-US" sz="1600" dirty="0" smtClean="0">
                <a:latin typeface="Calibri" panose="020F0502020204030204" pitchFamily="34" charset="0"/>
              </a:rPr>
              <a:t>Power/thermal envelope prohibitive for full throttle component test</a:t>
            </a:r>
            <a:r>
              <a:rPr lang="en-US" sz="1600" dirty="0">
                <a:latin typeface="Calibri" panose="020F0502020204030204" pitchFamily="34" charset="0"/>
              </a:rPr>
              <a:t/>
            </a:r>
            <a:br>
              <a:rPr lang="en-US" sz="1600" dirty="0">
                <a:latin typeface="Calibri" panose="020F0502020204030204" pitchFamily="34" charset="0"/>
              </a:rPr>
            </a:br>
            <a:r>
              <a:rPr lang="en-US" sz="1600" dirty="0" smtClean="0">
                <a:latin typeface="Calibri" panose="020F0502020204030204" pitchFamily="34" charset="0"/>
              </a:rPr>
              <a:t>(system level validation)  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870503" y="990600"/>
            <a:ext cx="4046630" cy="685801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lang="en-US" sz="2000" b="1" dirty="0" err="1" smtClean="0">
                <a:latin typeface="Calibri" panose="020F0502020204030204" pitchFamily="34" charset="0"/>
              </a:rPr>
              <a:t>TGnMOST</a:t>
            </a:r>
            <a:r>
              <a:rPr lang="en-US" sz="2000" b="1" dirty="0" smtClean="0">
                <a:latin typeface="Calibri" panose="020F0502020204030204" pitchFamily="34" charset="0"/>
              </a:rPr>
              <a:t> Collateral Development</a:t>
            </a:r>
          </a:p>
          <a:p>
            <a:pPr marL="457200" indent="-225425"/>
            <a:r>
              <a:rPr lang="en-US" sz="1600" dirty="0" smtClean="0">
                <a:latin typeface="Calibri" panose="020F0502020204030204" pitchFamily="34" charset="0"/>
              </a:rPr>
              <a:t>Silicon meeting 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Vt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, leakage and 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Idlin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Idsat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1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117324" y="4827311"/>
            <a:ext cx="3552987" cy="1352967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236538" indent="-236538"/>
            <a:r>
              <a:rPr lang="en-US" sz="2000" dirty="0" smtClean="0">
                <a:latin typeface="Calibri" panose="020F0502020204030204" pitchFamily="34" charset="0"/>
              </a:rPr>
              <a:t>Change CMOS decoder scheme to </a:t>
            </a:r>
            <a:r>
              <a:rPr lang="en-US" sz="2000" dirty="0" err="1" smtClean="0">
                <a:latin typeface="Calibri" panose="020F0502020204030204" pitchFamily="34" charset="0"/>
              </a:rPr>
              <a:t>TGnMOST</a:t>
            </a:r>
            <a:r>
              <a:rPr lang="en-US" sz="2000" dirty="0" smtClean="0">
                <a:latin typeface="Calibri" panose="020F0502020204030204" pitchFamily="34" charset="0"/>
              </a:rPr>
              <a:t> decoder scheme</a:t>
            </a:r>
          </a:p>
          <a:p>
            <a:pPr marL="236538" indent="-236538"/>
            <a:r>
              <a:rPr lang="en-US" sz="2000" dirty="0" smtClean="0">
                <a:latin typeface="Calibri" panose="020F0502020204030204" pitchFamily="34" charset="0"/>
              </a:rPr>
              <a:t>Design to S26A full spec, compatible to S25A full spec</a:t>
            </a:r>
          </a:p>
        </p:txBody>
      </p:sp>
      <p:sp>
        <p:nvSpPr>
          <p:cNvPr id="9" name="Diamond 8"/>
          <p:cNvSpPr/>
          <p:nvPr/>
        </p:nvSpPr>
        <p:spPr>
          <a:xfrm>
            <a:off x="5412840" y="2469876"/>
            <a:ext cx="2990369" cy="1495839"/>
          </a:xfrm>
          <a:prstGeom prst="diamond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Calibri" panose="020F0502020204030204" pitchFamily="34" charset="0"/>
              </a:rPr>
              <a:t>EoQ1 assessment for Q3 TO</a:t>
            </a:r>
            <a:endParaRPr lang="en-US" sz="2000" dirty="0">
              <a:latin typeface="Calibri" panose="020F0502020204030204" pitchFamily="34" charset="0"/>
            </a:endParaRPr>
          </a:p>
        </p:txBody>
      </p:sp>
      <p:sp>
        <p:nvSpPr>
          <p:cNvPr id="10" name="Down Arrow 9"/>
          <p:cNvSpPr/>
          <p:nvPr/>
        </p:nvSpPr>
        <p:spPr>
          <a:xfrm>
            <a:off x="6706930" y="4087778"/>
            <a:ext cx="373773" cy="6174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>
            <a:off x="4090936" y="3041374"/>
            <a:ext cx="1170909" cy="35284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8524389" y="3048828"/>
            <a:ext cx="1031157" cy="3453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9706540" y="2655980"/>
            <a:ext cx="1940437" cy="1123627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231775" indent="-231775"/>
            <a:r>
              <a:rPr lang="en-US" sz="2000" b="1" dirty="0">
                <a:latin typeface="Calibri" panose="020F0502020204030204" pitchFamily="34" charset="0"/>
              </a:rPr>
              <a:t>First Stepping </a:t>
            </a:r>
            <a:endParaRPr lang="en-US" sz="2000" b="1" dirty="0" smtClean="0">
              <a:latin typeface="Calibri" panose="020F0502020204030204" pitchFamily="34" charset="0"/>
            </a:endParaRPr>
          </a:p>
          <a:p>
            <a:pPr marL="457200" indent="-225425"/>
            <a:r>
              <a:rPr lang="en-US" sz="1600" dirty="0" smtClean="0">
                <a:latin typeface="Calibri" panose="020F0502020204030204" pitchFamily="34" charset="0"/>
              </a:rPr>
              <a:t>w/o </a:t>
            </a:r>
            <a:r>
              <a:rPr lang="en-US" sz="1600" dirty="0" err="1" smtClean="0">
                <a:latin typeface="Calibri" panose="020F0502020204030204" pitchFamily="34" charset="0"/>
              </a:rPr>
              <a:t>TGnMOST</a:t>
            </a:r>
            <a:endParaRPr lang="en-US" sz="1600" dirty="0">
              <a:latin typeface="Calibri" panose="020F0502020204030204" pitchFamily="34" charset="0"/>
            </a:endParaRPr>
          </a:p>
          <a:p>
            <a:pPr marL="457200" indent="-225425"/>
            <a:r>
              <a:rPr lang="en-US" sz="1600" dirty="0" smtClean="0">
                <a:latin typeface="Calibri" panose="020F0502020204030204" pitchFamily="34" charset="0"/>
              </a:rPr>
              <a:t>system validation </a:t>
            </a:r>
            <a:r>
              <a:rPr lang="en-US" sz="1600" dirty="0">
                <a:latin typeface="Calibri" panose="020F0502020204030204" pitchFamily="34" charset="0"/>
              </a:rPr>
              <a:t>at lower </a:t>
            </a:r>
            <a:r>
              <a:rPr lang="en-US" sz="1600" dirty="0" smtClean="0">
                <a:latin typeface="Calibri" panose="020F0502020204030204" pitchFamily="34" charset="0"/>
              </a:rPr>
              <a:t>BW</a:t>
            </a:r>
            <a:endParaRPr lang="en-US" sz="1600" dirty="0">
              <a:latin typeface="Calibri" panose="020F0502020204030204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9706540" y="5020091"/>
            <a:ext cx="1940437" cy="1103243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lang="en-US" sz="2000" b="1" dirty="0">
                <a:latin typeface="Calibri" panose="020F0502020204030204" pitchFamily="34" charset="0"/>
              </a:rPr>
              <a:t>Spec-compliant S26S stepping </a:t>
            </a:r>
            <a:endParaRPr lang="en-US" sz="2000" b="1" dirty="0" smtClean="0">
              <a:latin typeface="Calibri" panose="020F0502020204030204" pitchFamily="34" charset="0"/>
            </a:endParaRPr>
          </a:p>
          <a:p>
            <a:pPr marL="231775"/>
            <a:r>
              <a:rPr lang="en-US" sz="1600" dirty="0" smtClean="0">
                <a:latin typeface="Calibri" panose="020F0502020204030204" pitchFamily="34" charset="0"/>
              </a:rPr>
              <a:t>w/ </a:t>
            </a:r>
            <a:r>
              <a:rPr lang="en-US" sz="1600" dirty="0" err="1" smtClean="0">
                <a:latin typeface="Calibri" panose="020F0502020204030204" pitchFamily="34" charset="0"/>
              </a:rPr>
              <a:t>TGnMOST</a:t>
            </a:r>
            <a:endParaRPr lang="en-US" sz="1200" dirty="0">
              <a:latin typeface="Calibri" panose="020F0502020204030204" pitchFamily="34" charset="0"/>
            </a:endParaRPr>
          </a:p>
        </p:txBody>
      </p:sp>
      <p:sp>
        <p:nvSpPr>
          <p:cNvPr id="17" name="Right Arrow 16"/>
          <p:cNvSpPr/>
          <p:nvPr/>
        </p:nvSpPr>
        <p:spPr>
          <a:xfrm>
            <a:off x="8802474" y="5378729"/>
            <a:ext cx="753071" cy="31639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Down Arrow 18"/>
          <p:cNvSpPr/>
          <p:nvPr/>
        </p:nvSpPr>
        <p:spPr>
          <a:xfrm>
            <a:off x="6718929" y="1781593"/>
            <a:ext cx="373773" cy="6174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7969827" y="2467294"/>
            <a:ext cx="185148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Favorable to</a:t>
            </a:r>
          </a:p>
          <a:p>
            <a:pPr algn="ctr"/>
            <a:r>
              <a:rPr lang="en-US" sz="18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‘fast fail’</a:t>
            </a:r>
          </a:p>
          <a:p>
            <a:pPr algn="ctr"/>
            <a:endParaRPr lang="en-US" sz="1800" b="1" dirty="0" smtClean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algn="ctr"/>
            <a:r>
              <a:rPr lang="en-US" sz="18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(Criteria </a:t>
            </a:r>
            <a:br>
              <a:rPr lang="en-US" sz="1800" b="1" dirty="0" smtClean="0">
                <a:solidFill>
                  <a:srgbClr val="C00000"/>
                </a:solidFill>
                <a:latin typeface="Calibri" panose="020F0502020204030204" pitchFamily="34" charset="0"/>
              </a:rPr>
            </a:br>
            <a:r>
              <a:rPr lang="en-US" sz="18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to be developed)</a:t>
            </a:r>
            <a:endParaRPr lang="en-US" sz="18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985922" y="3967813"/>
            <a:ext cx="17341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 dirty="0" err="1" smtClean="0">
                <a:solidFill>
                  <a:srgbClr val="0070C0"/>
                </a:solidFill>
                <a:latin typeface="Calibri" panose="020F0502020204030204" pitchFamily="34" charset="0"/>
              </a:rPr>
              <a:t>TGnMOST</a:t>
            </a:r>
            <a:endParaRPr lang="en-US" sz="1800" b="1" dirty="0" smtClean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algn="ctr"/>
            <a:r>
              <a:rPr lang="en-US" sz="1800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Collateral Ready</a:t>
            </a:r>
            <a:endParaRPr lang="en-US" sz="1800" b="1" dirty="0">
              <a:solidFill>
                <a:srgbClr val="0070C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4160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Backup Materials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794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428625"/>
          </a:xfrm>
        </p:spPr>
        <p:txBody>
          <a:bodyPr/>
          <a:lstStyle/>
          <a:p>
            <a:r>
              <a:rPr lang="en-US" sz="3600" dirty="0"/>
              <a:t>SSM Current Status: Risks and Mitigations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7882" y="819150"/>
            <a:ext cx="6682068" cy="5448300"/>
          </a:xfrm>
        </p:spPr>
        <p:txBody>
          <a:bodyPr/>
          <a:lstStyle/>
          <a:p>
            <a:r>
              <a:rPr lang="en-US" sz="1800" dirty="0">
                <a:ea typeface="Cambria Math" panose="02040503050406030204" pitchFamily="18" charset="0"/>
              </a:rPr>
              <a:t> </a:t>
            </a:r>
            <a:r>
              <a:rPr lang="en-US" sz="1800" dirty="0" err="1">
                <a:latin typeface="Symbol" panose="05050102010706020507" pitchFamily="18" charset="2"/>
                <a:ea typeface="Cambria Math" panose="02040503050406030204" pitchFamily="18" charset="0"/>
                <a:cs typeface="Browallia New" panose="020B0604020202020204" pitchFamily="34" charset="-34"/>
              </a:rPr>
              <a:t>D</a:t>
            </a:r>
            <a:r>
              <a:rPr lang="en-US" sz="1800" dirty="0" err="1">
                <a:ea typeface="Cambria Math" panose="02040503050406030204" pitchFamily="18" charset="0"/>
                <a:cs typeface="Browallia New" panose="020B0604020202020204" pitchFamily="34" charset="-34"/>
              </a:rPr>
              <a:t>Vt</a:t>
            </a:r>
            <a:r>
              <a:rPr lang="en-US" sz="1800" dirty="0">
                <a:ea typeface="Cambria Math" panose="02040503050406030204" pitchFamily="18" charset="0"/>
                <a:cs typeface="Browallia New" panose="020B0604020202020204" pitchFamily="34" charset="-34"/>
              </a:rPr>
              <a:t> increase and </a:t>
            </a:r>
            <a:r>
              <a:rPr lang="en-US" sz="1800" dirty="0" err="1">
                <a:latin typeface="Symbol" panose="05050102010706020507" pitchFamily="18" charset="2"/>
                <a:ea typeface="Cambria Math" panose="02040503050406030204" pitchFamily="18" charset="0"/>
                <a:cs typeface="Browallia New" panose="020B0604020202020204" pitchFamily="34" charset="-34"/>
              </a:rPr>
              <a:t>s</a:t>
            </a:r>
            <a:r>
              <a:rPr lang="en-US" sz="1800" dirty="0" err="1">
                <a:ea typeface="Cambria Math" panose="02040503050406030204" pitchFamily="18" charset="0"/>
                <a:cs typeface="Browallia New" panose="020B0604020202020204" pitchFamily="34" charset="-34"/>
              </a:rPr>
              <a:t>Vt</a:t>
            </a:r>
            <a:r>
              <a:rPr lang="en-US" sz="1800" dirty="0">
                <a:ea typeface="Cambria Math" panose="02040503050406030204" pitchFamily="18" charset="0"/>
                <a:cs typeface="Browallia New" panose="020B0604020202020204" pitchFamily="34" charset="-34"/>
              </a:rPr>
              <a:t> control: </a:t>
            </a:r>
          </a:p>
          <a:p>
            <a:pPr lvl="1"/>
            <a:r>
              <a:rPr lang="en-US" sz="1800" dirty="0">
                <a:ea typeface="Cambria Math" panose="02040503050406030204" pitchFamily="18" charset="0"/>
                <a:cs typeface="Browallia New" panose="020B0604020202020204" pitchFamily="34" charset="-34"/>
              </a:rPr>
              <a:t> </a:t>
            </a:r>
            <a:r>
              <a:rPr lang="en-US" sz="1800" dirty="0" err="1">
                <a:latin typeface="Symbol" panose="05050102010706020507" pitchFamily="18" charset="2"/>
                <a:ea typeface="Cambria Math" panose="02040503050406030204" pitchFamily="18" charset="0"/>
                <a:cs typeface="Browallia New" panose="020B0604020202020204" pitchFamily="34" charset="-34"/>
              </a:rPr>
              <a:t>D</a:t>
            </a:r>
            <a:r>
              <a:rPr lang="en-US" sz="1800" dirty="0" err="1">
                <a:ea typeface="Cambria Math" panose="02040503050406030204" pitchFamily="18" charset="0"/>
                <a:cs typeface="Browallia New" panose="020B0604020202020204" pitchFamily="34" charset="-34"/>
              </a:rPr>
              <a:t>Vt</a:t>
            </a:r>
            <a:r>
              <a:rPr lang="en-US" sz="1800" dirty="0">
                <a:ea typeface="Cambria Math" panose="02040503050406030204" pitchFamily="18" charset="0"/>
                <a:cs typeface="Browallia New" panose="020B0604020202020204" pitchFamily="34" charset="-34"/>
              </a:rPr>
              <a:t> ~ 850mV with </a:t>
            </a:r>
            <a:r>
              <a:rPr lang="en-US" sz="1800" dirty="0" err="1">
                <a:latin typeface="Symbol" panose="05050102010706020507" pitchFamily="18" charset="2"/>
                <a:ea typeface="Cambria Math" panose="02040503050406030204" pitchFamily="18" charset="0"/>
                <a:cs typeface="Browallia New" panose="020B0604020202020204" pitchFamily="34" charset="-34"/>
              </a:rPr>
              <a:t>s</a:t>
            </a:r>
            <a:r>
              <a:rPr lang="en-US" sz="1800" dirty="0" err="1">
                <a:ea typeface="Cambria Math" panose="02040503050406030204" pitchFamily="18" charset="0"/>
                <a:cs typeface="Browallia New" panose="020B0604020202020204" pitchFamily="34" charset="-34"/>
              </a:rPr>
              <a:t>Vt</a:t>
            </a:r>
            <a:r>
              <a:rPr lang="en-US" sz="1800" dirty="0">
                <a:ea typeface="Cambria Math" panose="02040503050406030204" pitchFamily="18" charset="0"/>
                <a:cs typeface="Browallia New" panose="020B0604020202020204" pitchFamily="34" charset="-34"/>
              </a:rPr>
              <a:t> ~ 105mV</a:t>
            </a:r>
            <a:br>
              <a:rPr lang="en-US" sz="1800" dirty="0">
                <a:ea typeface="Cambria Math" panose="02040503050406030204" pitchFamily="18" charset="0"/>
                <a:cs typeface="Browallia New" panose="020B0604020202020204" pitchFamily="34" charset="-34"/>
              </a:rPr>
            </a:br>
            <a:r>
              <a:rPr lang="en-US" sz="1800" dirty="0">
                <a:ea typeface="Cambria Math" panose="02040503050406030204" pitchFamily="18" charset="0"/>
                <a:cs typeface="Browallia New" panose="020B0604020202020204" pitchFamily="34" charset="-34"/>
              </a:rPr>
              <a:t>(SD alloy K* #6 w/ vertical profile)</a:t>
            </a:r>
          </a:p>
          <a:p>
            <a:pPr lvl="1"/>
            <a:r>
              <a:rPr lang="en-US" sz="1800" dirty="0">
                <a:ea typeface="Cambria Math" panose="02040503050406030204" pitchFamily="18" charset="0"/>
                <a:cs typeface="Browallia New" panose="020B0604020202020204" pitchFamily="34" charset="-34"/>
              </a:rPr>
              <a:t>Target POR cell for Q2FY18</a:t>
            </a:r>
          </a:p>
          <a:p>
            <a:pPr lvl="2"/>
            <a:r>
              <a:rPr lang="en-US" sz="1400" dirty="0">
                <a:ea typeface="Cambria Math" panose="02040503050406030204" pitchFamily="18" charset="0"/>
                <a:cs typeface="Browallia New" panose="020B0604020202020204" pitchFamily="34" charset="-34"/>
              </a:rPr>
              <a:t>SD alloy K* #6 </a:t>
            </a:r>
          </a:p>
          <a:p>
            <a:pPr lvl="2"/>
            <a:r>
              <a:rPr lang="en-US" sz="1400" dirty="0">
                <a:ea typeface="Cambria Math" panose="02040503050406030204" pitchFamily="18" charset="0"/>
                <a:cs typeface="Browallia New" panose="020B0604020202020204" pitchFamily="34" charset="-34"/>
              </a:rPr>
              <a:t>Single-step etch with SD tapered profile (w or w/o </a:t>
            </a:r>
            <a:r>
              <a:rPr lang="en-US" sz="1400" dirty="0" err="1">
                <a:ea typeface="Cambria Math" panose="02040503050406030204" pitchFamily="18" charset="0"/>
                <a:cs typeface="Browallia New" panose="020B0604020202020204" pitchFamily="34" charset="-34"/>
              </a:rPr>
              <a:t>AlOx</a:t>
            </a:r>
            <a:r>
              <a:rPr lang="en-US" sz="1400" dirty="0">
                <a:ea typeface="Cambria Math" panose="02040503050406030204" pitchFamily="18" charset="0"/>
                <a:cs typeface="Browallia New" panose="020B0604020202020204" pitchFamily="34" charset="-34"/>
              </a:rPr>
              <a:t> lamina)</a:t>
            </a:r>
          </a:p>
          <a:p>
            <a:pPr lvl="2"/>
            <a:r>
              <a:rPr lang="en-US" sz="1400" dirty="0">
                <a:ea typeface="Cambria Math" panose="02040503050406030204" pitchFamily="18" charset="0"/>
                <a:cs typeface="Browallia New" panose="020B0604020202020204" pitchFamily="34" charset="-34"/>
              </a:rPr>
              <a:t>Standard W WL thickness</a:t>
            </a:r>
          </a:p>
          <a:p>
            <a:pPr lvl="1"/>
            <a:r>
              <a:rPr lang="en-US" sz="1800" dirty="0">
                <a:ea typeface="Cambria Math" panose="02040503050406030204" pitchFamily="18" charset="0"/>
                <a:cs typeface="Browallia New" panose="020B0604020202020204" pitchFamily="34" charset="-34"/>
              </a:rPr>
              <a:t>Additional ingredients under evaluation</a:t>
            </a:r>
          </a:p>
          <a:p>
            <a:pPr lvl="2"/>
            <a:r>
              <a:rPr lang="en-US" sz="1400" dirty="0">
                <a:ea typeface="Cambria Math" panose="02040503050406030204" pitchFamily="18" charset="0"/>
                <a:cs typeface="Browallia New" panose="020B0604020202020204" pitchFamily="34" charset="-34"/>
              </a:rPr>
              <a:t>BL tapering and absolute CD vs. relative tapering </a:t>
            </a:r>
          </a:p>
          <a:p>
            <a:pPr lvl="2"/>
            <a:r>
              <a:rPr lang="en-US" sz="1400" dirty="0">
                <a:ea typeface="Cambria Math" panose="02040503050406030204" pitchFamily="18" charset="0"/>
                <a:cs typeface="Browallia New" panose="020B0604020202020204" pitchFamily="34" charset="-34"/>
              </a:rPr>
              <a:t>K* campaign prosecution </a:t>
            </a:r>
          </a:p>
          <a:p>
            <a:pPr lvl="2"/>
            <a:r>
              <a:rPr lang="en-US" sz="1400" dirty="0">
                <a:ea typeface="Cambria Math" panose="02040503050406030204" pitchFamily="18" charset="0"/>
                <a:cs typeface="Browallia New" panose="020B0604020202020204" pitchFamily="34" charset="-34"/>
              </a:rPr>
              <a:t>G* campaign</a:t>
            </a:r>
            <a:endParaRPr lang="en-US" sz="1800" dirty="0">
              <a:ea typeface="Cambria Math" panose="02040503050406030204" pitchFamily="18" charset="0"/>
              <a:cs typeface="Browallia New" panose="020B0604020202020204" pitchFamily="34" charset="-34"/>
            </a:endParaRPr>
          </a:p>
          <a:p>
            <a:r>
              <a:rPr lang="en-US" sz="1800" dirty="0">
                <a:ea typeface="Cambria Math" panose="02040503050406030204" pitchFamily="18" charset="0"/>
                <a:cs typeface="Browallia New" panose="020B0604020202020204" pitchFamily="34" charset="-34"/>
              </a:rPr>
              <a:t>Reset Read Disturb</a:t>
            </a:r>
          </a:p>
          <a:p>
            <a:pPr lvl="1"/>
            <a:r>
              <a:rPr lang="en-US" sz="1800" dirty="0">
                <a:ea typeface="Cambria Math" panose="02040503050406030204" pitchFamily="18" charset="0"/>
                <a:cs typeface="Browallia New" panose="020B0604020202020204" pitchFamily="34" charset="-34"/>
              </a:rPr>
              <a:t>Margin required &lt; 300mV for 5K read</a:t>
            </a:r>
          </a:p>
          <a:p>
            <a:pPr lvl="1"/>
            <a:r>
              <a:rPr lang="en-US" sz="1800" dirty="0">
                <a:ea typeface="Cambria Math" panose="02040503050406030204" pitchFamily="18" charset="0"/>
                <a:cs typeface="Browallia New" panose="020B0604020202020204" pitchFamily="34" charset="-34"/>
              </a:rPr>
              <a:t>Separate intrinsic (soft program) vs extrinsic component to minimize window budget impact</a:t>
            </a:r>
          </a:p>
          <a:p>
            <a:r>
              <a:rPr lang="en-US" sz="1800" dirty="0">
                <a:ea typeface="Cambria Math" panose="02040503050406030204" pitchFamily="18" charset="0"/>
                <a:cs typeface="Browallia New" panose="020B0604020202020204" pitchFamily="34" charset="-34"/>
              </a:rPr>
              <a:t>Reset Drift</a:t>
            </a:r>
          </a:p>
          <a:p>
            <a:pPr lvl="1"/>
            <a:r>
              <a:rPr lang="en-US" sz="1800" dirty="0">
                <a:ea typeface="Cambria Math" panose="02040503050406030204" pitchFamily="18" charset="0"/>
                <a:cs typeface="Browallia New" panose="020B0604020202020204" pitchFamily="34" charset="-34"/>
              </a:rPr>
              <a:t>Set drift is consistent with SXP data @ 85C</a:t>
            </a:r>
          </a:p>
          <a:p>
            <a:pPr lvl="1"/>
            <a:r>
              <a:rPr lang="en-US" sz="1800" dirty="0">
                <a:ea typeface="Cambria Math" panose="02040503050406030204" pitchFamily="18" charset="0"/>
                <a:cs typeface="Browallia New" panose="020B0604020202020204" pitchFamily="34" charset="-34"/>
              </a:rPr>
              <a:t>Window loss for SSM in the range of 50mV from 1us to 10s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F6DCE134-E5F7-46AE-8F9F-ABDBECC6B1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1999" y="4823503"/>
            <a:ext cx="3452644" cy="203449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021EE1F2-45FF-482B-9D22-96D954E083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9472" y="723899"/>
            <a:ext cx="4763535" cy="4073693"/>
          </a:xfrm>
          <a:prstGeom prst="rect">
            <a:avLst/>
          </a:prstGeom>
        </p:spPr>
      </p:pic>
      <p:sp>
        <p:nvSpPr>
          <p:cNvPr id="7" name="Action Button: Forward or Next 6">
            <a:hlinkClick r:id="" action="ppaction://hlinkshowjump?jump=firstslide" highlightClick="1"/>
          </p:cNvPr>
          <p:cNvSpPr/>
          <p:nvPr/>
        </p:nvSpPr>
        <p:spPr>
          <a:xfrm>
            <a:off x="5796366" y="6096000"/>
            <a:ext cx="674176" cy="44428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708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Silicon WIP </a:t>
            </a:r>
            <a:r>
              <a:rPr lang="en-US" dirty="0"/>
              <a:t>status update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3518115"/>
            <a:ext cx="10363200" cy="2577885"/>
          </a:xfrm>
        </p:spPr>
        <p:txBody>
          <a:bodyPr/>
          <a:lstStyle/>
          <a:p>
            <a:pPr lvl="1"/>
            <a:r>
              <a:rPr lang="en-US" sz="1800" dirty="0"/>
              <a:t>Comments to the Gantt chart:</a:t>
            </a:r>
          </a:p>
          <a:p>
            <a:pPr lvl="2"/>
            <a:r>
              <a:rPr lang="en-US" sz="1600" dirty="0"/>
              <a:t>Lots in bold will run with rotating Screamer priority</a:t>
            </a:r>
          </a:p>
          <a:p>
            <a:pPr lvl="2"/>
            <a:r>
              <a:rPr lang="en-US" sz="1600" dirty="0"/>
              <a:t>G* is more distant, Q2 activity</a:t>
            </a:r>
          </a:p>
          <a:p>
            <a:pPr lvl="2"/>
            <a:r>
              <a:rPr lang="en-US" sz="1600" dirty="0"/>
              <a:t>Dual deck setup is also Q2 activity, depending on the tape out schedule and first conversion layer.</a:t>
            </a:r>
          </a:p>
          <a:p>
            <a:pPr lvl="1"/>
            <a:r>
              <a:rPr lang="en-US" sz="1800" dirty="0"/>
              <a:t>Quality issues:</a:t>
            </a:r>
          </a:p>
          <a:p>
            <a:pPr lvl="2"/>
            <a:r>
              <a:rPr lang="en-US" sz="1600" dirty="0"/>
              <a:t>SSM29 lot had thick (55nm instead of 45nm) W deposited at 52 level. Can have issues related to BL-BL and periphery due to under-chop</a:t>
            </a:r>
          </a:p>
          <a:p>
            <a:pPr lvl="2"/>
            <a:r>
              <a:rPr lang="en-US" sz="1600" dirty="0"/>
              <a:t>SSM31 also had misprocess at C2 OXIDE CMP, which has risk of BL-BL shorting.</a:t>
            </a:r>
          </a:p>
          <a:p>
            <a:pPr lvl="2"/>
            <a:r>
              <a:rPr lang="en-US" sz="1600" dirty="0"/>
              <a:t>Both issues are related to 20s SXP line conversions affecting SSM setup, both fixed, but impacted PROD material.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xmlns:lc="http://schemas.openxmlformats.org/drawingml/2006/lockedCanvas" id="{1D57AEF7-9779-48ED-AFEB-8F9D7BE7A8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77" y="1266692"/>
            <a:ext cx="12016847" cy="1937887"/>
          </a:xfrm>
          <a:prstGeom prst="rect">
            <a:avLst/>
          </a:prstGeom>
        </p:spPr>
      </p:pic>
      <p:sp>
        <p:nvSpPr>
          <p:cNvPr id="5" name="Action Button: Forward or Next 4">
            <a:hlinkClick r:id="" action="ppaction://hlinkshowjump?jump=firstslide" highlightClick="1"/>
          </p:cNvPr>
          <p:cNvSpPr/>
          <p:nvPr/>
        </p:nvSpPr>
        <p:spPr>
          <a:xfrm>
            <a:off x="5796366" y="6096000"/>
            <a:ext cx="674176" cy="44428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249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47800"/>
            <a:ext cx="6286500" cy="4729164"/>
          </a:xfrm>
        </p:spPr>
        <p:txBody>
          <a:bodyPr/>
          <a:lstStyle/>
          <a:p>
            <a:pPr marL="0" indent="0">
              <a:buNone/>
            </a:pPr>
            <a:r>
              <a:rPr lang="it-IT" sz="1800" dirty="0" smtClean="0"/>
              <a:t>A </a:t>
            </a:r>
            <a:r>
              <a:rPr lang="it-IT" sz="1800" dirty="0"/>
              <a:t>V</a:t>
            </a:r>
            <a:r>
              <a:rPr lang="it-IT" sz="1800" baseline="-25000" dirty="0"/>
              <a:t>T</a:t>
            </a:r>
            <a:r>
              <a:rPr lang="it-IT" sz="1800" dirty="0"/>
              <a:t> window (</a:t>
            </a:r>
            <a:r>
              <a:rPr lang="en-US" sz="1800" dirty="0"/>
              <a:t>∆V</a:t>
            </a:r>
            <a:r>
              <a:rPr lang="en-US" sz="1800" baseline="-25000" dirty="0"/>
              <a:t>T</a:t>
            </a:r>
            <a:r>
              <a:rPr lang="it-IT" sz="1800" dirty="0"/>
              <a:t>) has been observed by applying programming pulses with opposite polarity.  The </a:t>
            </a:r>
            <a:r>
              <a:rPr lang="en-US" sz="1800" dirty="0"/>
              <a:t>best known ∆V</a:t>
            </a:r>
            <a:r>
              <a:rPr lang="en-US" sz="1800" baseline="-25000" dirty="0"/>
              <a:t>T</a:t>
            </a:r>
            <a:r>
              <a:rPr lang="en-US" sz="1800" dirty="0"/>
              <a:t> physics is an electrochemical potential modulation effect subject to mass transport by polarity.</a:t>
            </a:r>
          </a:p>
          <a:p>
            <a:pPr marL="559805" lvl="1" indent="0">
              <a:buNone/>
            </a:pPr>
            <a:r>
              <a:rPr lang="en-US" sz="1800" dirty="0" smtClean="0"/>
              <a:t>Near </a:t>
            </a:r>
            <a:r>
              <a:rPr lang="en-US" sz="1800" dirty="0"/>
              <a:t>p</a:t>
            </a:r>
            <a:r>
              <a:rPr lang="en-US" sz="1800" dirty="0" smtClean="0"/>
              <a:t>arallel </a:t>
            </a:r>
            <a:r>
              <a:rPr lang="en-US" sz="1800" dirty="0"/>
              <a:t>shift on </a:t>
            </a:r>
            <a:r>
              <a:rPr lang="en-US" sz="1800" dirty="0" err="1"/>
              <a:t>SubVt</a:t>
            </a:r>
            <a:r>
              <a:rPr lang="en-US" sz="1800" dirty="0"/>
              <a:t> I-V on </a:t>
            </a:r>
            <a:r>
              <a:rPr lang="en-US" sz="1800" dirty="0" smtClean="0"/>
              <a:t>polarity effects</a:t>
            </a:r>
            <a:endParaRPr lang="en-US" sz="1800" dirty="0"/>
          </a:p>
          <a:p>
            <a:pPr marL="554035" lvl="1" indent="0">
              <a:buNone/>
            </a:pPr>
            <a:r>
              <a:rPr lang="en-US" sz="1800" dirty="0" smtClean="0"/>
              <a:t>The </a:t>
            </a:r>
            <a:r>
              <a:rPr lang="en-US" sz="1800" dirty="0"/>
              <a:t>equivalent </a:t>
            </a:r>
            <a:r>
              <a:rPr lang="en-US" sz="1800" dirty="0" smtClean="0"/>
              <a:t>circuit – a </a:t>
            </a:r>
            <a:r>
              <a:rPr lang="en-US" sz="1800" dirty="0"/>
              <a:t>programmable battery connected  </a:t>
            </a:r>
            <a:br>
              <a:rPr lang="en-US" sz="1800" dirty="0"/>
            </a:br>
            <a:r>
              <a:rPr lang="en-US" sz="1800" dirty="0"/>
              <a:t>to a </a:t>
            </a:r>
            <a:r>
              <a:rPr lang="en-US" sz="1800" dirty="0" err="1"/>
              <a:t>Chal</a:t>
            </a:r>
            <a:r>
              <a:rPr lang="en-US" sz="1800" dirty="0"/>
              <a:t> Glass Resistor serially</a:t>
            </a:r>
          </a:p>
          <a:p>
            <a:pPr lvl="1"/>
            <a:endParaRPr lang="en-US" sz="1800" dirty="0"/>
          </a:p>
          <a:p>
            <a:pPr lvl="1"/>
            <a:endParaRPr lang="en-US" sz="1800" dirty="0" smtClean="0"/>
          </a:p>
          <a:p>
            <a:pPr lvl="1"/>
            <a:endParaRPr lang="en-US" sz="1800" dirty="0"/>
          </a:p>
          <a:p>
            <a:pPr marL="0" indent="0">
              <a:buNone/>
            </a:pPr>
            <a:r>
              <a:rPr lang="en-US" sz="1800" dirty="0" smtClean="0"/>
              <a:t>From empirical to physical</a:t>
            </a:r>
          </a:p>
          <a:p>
            <a:pPr marL="554035" lvl="1" indent="0">
              <a:buNone/>
            </a:pPr>
            <a:r>
              <a:rPr lang="en-US" sz="1800" dirty="0"/>
              <a:t>Pursuing the validation of </a:t>
            </a:r>
            <a:r>
              <a:rPr lang="en-US" sz="1800" dirty="0" smtClean="0"/>
              <a:t>heterogeneous junction model </a:t>
            </a:r>
          </a:p>
          <a:p>
            <a:pPr marL="554035" lvl="1" indent="0">
              <a:buNone/>
            </a:pPr>
            <a:r>
              <a:rPr lang="en-US" sz="1800" dirty="0" smtClean="0"/>
              <a:t>Programmable battery is formed by the band offset </a:t>
            </a:r>
          </a:p>
          <a:p>
            <a:pPr marL="554035" lvl="1" indent="0">
              <a:buNone/>
            </a:pPr>
            <a:r>
              <a:rPr lang="en-US" sz="1800" dirty="0" smtClean="0"/>
              <a:t>Write – Band offset switching subject to mass transport.</a:t>
            </a:r>
          </a:p>
          <a:p>
            <a:pPr marL="554035" lvl="1" indent="0">
              <a:buNone/>
            </a:pPr>
            <a:r>
              <a:rPr lang="en-US" sz="1800" dirty="0" smtClean="0"/>
              <a:t>Read –  Space Charge modulation results in voltage shift</a:t>
            </a:r>
          </a:p>
          <a:p>
            <a:endParaRPr lang="en-US" sz="18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Electrical Equivalent Circuit and Possible Underline Physics </a:t>
            </a:r>
            <a:endParaRPr lang="en-US" sz="3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3272" t="14723" r="2719" b="6389"/>
          <a:stretch/>
        </p:blipFill>
        <p:spPr>
          <a:xfrm>
            <a:off x="7152243" y="1236998"/>
            <a:ext cx="4305300" cy="2164080"/>
          </a:xfrm>
          <a:prstGeom prst="rect">
            <a:avLst/>
          </a:prstGeom>
        </p:spPr>
      </p:pic>
      <p:grpSp>
        <p:nvGrpSpPr>
          <p:cNvPr id="43" name="Group 42"/>
          <p:cNvGrpSpPr/>
          <p:nvPr/>
        </p:nvGrpSpPr>
        <p:grpSpPr>
          <a:xfrm>
            <a:off x="2362200" y="3522140"/>
            <a:ext cx="2114112" cy="595373"/>
            <a:chOff x="2210852" y="2568486"/>
            <a:chExt cx="2114112" cy="595373"/>
          </a:xfrm>
        </p:grpSpPr>
        <p:grpSp>
          <p:nvGrpSpPr>
            <p:cNvPr id="40" name="Group 39"/>
            <p:cNvGrpSpPr/>
            <p:nvPr/>
          </p:nvGrpSpPr>
          <p:grpSpPr>
            <a:xfrm>
              <a:off x="2420984" y="2568486"/>
              <a:ext cx="1693848" cy="595373"/>
              <a:chOff x="1714208" y="3219499"/>
              <a:chExt cx="1693848" cy="595373"/>
            </a:xfrm>
          </p:grpSpPr>
          <p:grpSp>
            <p:nvGrpSpPr>
              <p:cNvPr id="28" name="Group 27"/>
              <p:cNvGrpSpPr/>
              <p:nvPr/>
            </p:nvGrpSpPr>
            <p:grpSpPr>
              <a:xfrm>
                <a:off x="1714208" y="3219499"/>
                <a:ext cx="495787" cy="595373"/>
                <a:chOff x="1924008" y="3327662"/>
                <a:chExt cx="314050" cy="406138"/>
              </a:xfrm>
            </p:grpSpPr>
            <p:cxnSp>
              <p:nvCxnSpPr>
                <p:cNvPr id="6" name="Straight Connector 5"/>
                <p:cNvCxnSpPr/>
                <p:nvPr/>
              </p:nvCxnSpPr>
              <p:spPr>
                <a:xfrm>
                  <a:off x="2045616" y="3327662"/>
                  <a:ext cx="0" cy="406138"/>
                </a:xfrm>
                <a:prstGeom prst="line">
                  <a:avLst/>
                </a:prstGeom>
                <a:ln>
                  <a:solidFill>
                    <a:schemeClr val="accent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Straight Connector 7"/>
                <p:cNvCxnSpPr/>
                <p:nvPr/>
              </p:nvCxnSpPr>
              <p:spPr>
                <a:xfrm>
                  <a:off x="2116450" y="3423737"/>
                  <a:ext cx="0" cy="210475"/>
                </a:xfrm>
                <a:prstGeom prst="line">
                  <a:avLst/>
                </a:prstGeom>
                <a:ln>
                  <a:solidFill>
                    <a:schemeClr val="accent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Straight Connector 11"/>
                <p:cNvCxnSpPr/>
                <p:nvPr/>
              </p:nvCxnSpPr>
              <p:spPr>
                <a:xfrm flipV="1">
                  <a:off x="2116450" y="3528974"/>
                  <a:ext cx="121608" cy="1"/>
                </a:xfrm>
                <a:prstGeom prst="line">
                  <a:avLst/>
                </a:prstGeom>
                <a:ln>
                  <a:solidFill>
                    <a:schemeClr val="accent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/>
                <p:cNvCxnSpPr/>
                <p:nvPr/>
              </p:nvCxnSpPr>
              <p:spPr>
                <a:xfrm flipV="1">
                  <a:off x="1924008" y="3528973"/>
                  <a:ext cx="121608" cy="1"/>
                </a:xfrm>
                <a:prstGeom prst="line">
                  <a:avLst/>
                </a:prstGeom>
                <a:ln>
                  <a:solidFill>
                    <a:schemeClr val="accent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/>
                <p:cNvCxnSpPr/>
                <p:nvPr/>
              </p:nvCxnSpPr>
              <p:spPr>
                <a:xfrm flipH="1">
                  <a:off x="1984812" y="3360595"/>
                  <a:ext cx="215828" cy="320391"/>
                </a:xfrm>
                <a:prstGeom prst="line">
                  <a:avLst/>
                </a:prstGeom>
                <a:ln>
                  <a:solidFill>
                    <a:schemeClr val="accent4"/>
                  </a:solidFill>
                  <a:head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0" name="TextBox 29"/>
              <p:cNvSpPr txBox="1"/>
              <p:nvPr/>
            </p:nvSpPr>
            <p:spPr>
              <a:xfrm>
                <a:off x="2570889" y="3422275"/>
                <a:ext cx="697820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200" dirty="0" smtClean="0">
                    <a:latin typeface="Calibri" panose="020F0502020204030204" pitchFamily="34" charset="0"/>
                  </a:rPr>
                  <a:t>SD Resistor</a:t>
                </a:r>
                <a:endParaRPr lang="en-US" sz="1200" dirty="0">
                  <a:latin typeface="Calibri" panose="020F0502020204030204" pitchFamily="34" charset="0"/>
                </a:endParaRPr>
              </a:p>
            </p:txBody>
          </p:sp>
          <p:cxnSp>
            <p:nvCxnSpPr>
              <p:cNvPr id="32" name="Straight Connector 31"/>
              <p:cNvCxnSpPr/>
              <p:nvPr/>
            </p:nvCxnSpPr>
            <p:spPr>
              <a:xfrm>
                <a:off x="2212677" y="3514608"/>
                <a:ext cx="210132" cy="0"/>
              </a:xfrm>
              <a:prstGeom prst="line">
                <a:avLst/>
              </a:prstGeom>
              <a:ln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" name="Can 28"/>
              <p:cNvSpPr/>
              <p:nvPr/>
            </p:nvSpPr>
            <p:spPr>
              <a:xfrm rot="16200000">
                <a:off x="2698429" y="2997084"/>
                <a:ext cx="379049" cy="1040204"/>
              </a:xfrm>
              <a:prstGeom prst="can">
                <a:avLst/>
              </a:prstGeom>
              <a:noFill/>
              <a:ln w="952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41" name="Straight Connector 40"/>
            <p:cNvCxnSpPr/>
            <p:nvPr/>
          </p:nvCxnSpPr>
          <p:spPr>
            <a:xfrm>
              <a:off x="2210852" y="2863595"/>
              <a:ext cx="210132" cy="0"/>
            </a:xfrm>
            <a:prstGeom prst="line">
              <a:avLst/>
            </a:prstGeom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4114832" y="2863595"/>
              <a:ext cx="210132" cy="0"/>
            </a:xfrm>
            <a:prstGeom prst="line">
              <a:avLst/>
            </a:prstGeom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/>
          <a:srcRect l="1920" t="11790" r="1182" b="20080"/>
          <a:stretch/>
        </p:blipFill>
        <p:spPr>
          <a:xfrm>
            <a:off x="7359557" y="3472798"/>
            <a:ext cx="3550491" cy="3123163"/>
          </a:xfrm>
          <a:prstGeom prst="rect">
            <a:avLst/>
          </a:prstGeom>
        </p:spPr>
      </p:pic>
      <p:sp>
        <p:nvSpPr>
          <p:cNvPr id="23" name="Action Button: Forward or Next 22">
            <a:hlinkClick r:id="" action="ppaction://hlinkshowjump?jump=firstslide" highlightClick="1"/>
          </p:cNvPr>
          <p:cNvSpPr/>
          <p:nvPr/>
        </p:nvSpPr>
        <p:spPr>
          <a:xfrm>
            <a:off x="5796366" y="6096000"/>
            <a:ext cx="674176" cy="44428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943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Basic Band Diagram of SD and Model assumptions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Electronic </a:t>
            </a:r>
            <a:r>
              <a:rPr lang="en-US" sz="1600" dirty="0"/>
              <a:t>Structure of Amorphous Semiconductors, </a:t>
            </a:r>
            <a:r>
              <a:rPr lang="en-US" sz="1600" dirty="0" smtClean="0"/>
              <a:t>D</a:t>
            </a:r>
            <a:r>
              <a:rPr lang="en-US" sz="1600" dirty="0"/>
              <a:t>. Adler and E. J. </a:t>
            </a:r>
            <a:r>
              <a:rPr lang="en-US" sz="1600" dirty="0" err="1"/>
              <a:t>Yoffa</a:t>
            </a:r>
            <a:r>
              <a:rPr lang="en-US" sz="1600" dirty="0"/>
              <a:t>, Phys. Rev. Lett. 36, 1197-1200 (1976)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7715" y="1219200"/>
            <a:ext cx="6865008" cy="4876800"/>
          </a:xfrm>
        </p:spPr>
        <p:txBody>
          <a:bodyPr/>
          <a:lstStyle/>
          <a:p>
            <a:r>
              <a:rPr lang="en-US" sz="2000" dirty="0" smtClean="0"/>
              <a:t>Assumptions:</a:t>
            </a:r>
          </a:p>
          <a:p>
            <a:pPr lvl="1"/>
            <a:r>
              <a:rPr lang="en-US" sz="2000" dirty="0" smtClean="0"/>
              <a:t>EG:2eV</a:t>
            </a:r>
          </a:p>
          <a:p>
            <a:pPr lvl="1"/>
            <a:r>
              <a:rPr lang="en-US" sz="2000" dirty="0"/>
              <a:t>Effective </a:t>
            </a:r>
            <a:r>
              <a:rPr lang="en-US" sz="2000" dirty="0" err="1"/>
              <a:t>intrasite</a:t>
            </a:r>
            <a:r>
              <a:rPr lang="en-US" sz="2000" dirty="0"/>
              <a:t> electronic correlation energy </a:t>
            </a:r>
            <a:r>
              <a:rPr lang="en-US" sz="2000" dirty="0" smtClean="0"/>
              <a:t>is negative therefore P-type is exhibited (pinned?)</a:t>
            </a:r>
          </a:p>
          <a:p>
            <a:r>
              <a:rPr lang="en-US" sz="2000" dirty="0" smtClean="0"/>
              <a:t>3 Electronic models on with mass transport by polarity</a:t>
            </a:r>
          </a:p>
          <a:p>
            <a:pPr lvl="1"/>
            <a:r>
              <a:rPr lang="en-US" sz="2000" dirty="0" smtClean="0"/>
              <a:t>Composition “A” moves toward </a:t>
            </a:r>
            <a:r>
              <a:rPr lang="en-US" sz="2000" smtClean="0"/>
              <a:t>cathode (SD05</a:t>
            </a:r>
            <a:r>
              <a:rPr lang="en-US" sz="2000" smtClean="0">
                <a:sym typeface="Wingdings" panose="05000000000000000000" pitchFamily="2" charset="2"/>
              </a:rPr>
              <a:t></a:t>
            </a:r>
            <a:r>
              <a:rPr lang="en-US" sz="2000" smtClean="0"/>
              <a:t>SD35</a:t>
            </a:r>
            <a:r>
              <a:rPr lang="en-US" sz="2000" dirty="0" smtClean="0"/>
              <a:t>)</a:t>
            </a:r>
          </a:p>
          <a:p>
            <a:pPr marL="1068385" lvl="1" indent="-514350">
              <a:buFont typeface="+mj-lt"/>
              <a:buAutoNum type="romanUcPeriod"/>
            </a:pPr>
            <a:r>
              <a:rPr lang="en-US" sz="2000" dirty="0" err="1" smtClean="0"/>
              <a:t>Homojunction</a:t>
            </a:r>
            <a:r>
              <a:rPr lang="en-US" sz="2000" dirty="0" smtClean="0"/>
              <a:t> – Correlation energy changed to  positive therefore n-type (similar to </a:t>
            </a:r>
            <a:r>
              <a:rPr lang="en-US" sz="2000" dirty="0" err="1" smtClean="0"/>
              <a:t>tetrahedrally</a:t>
            </a:r>
            <a:r>
              <a:rPr lang="en-US" sz="2000" dirty="0" smtClean="0"/>
              <a:t> coordinated amorphous semiconductor) </a:t>
            </a:r>
          </a:p>
          <a:p>
            <a:pPr marL="1068385" lvl="1" indent="-514350">
              <a:buFont typeface="+mj-lt"/>
              <a:buAutoNum type="romanUcPeriod"/>
            </a:pPr>
            <a:r>
              <a:rPr lang="en-US" sz="2000" dirty="0" smtClean="0"/>
              <a:t>Heterojunction-I – Band offset due to coordination changes (Michaelson’s Electronegativity Scales &amp; The work Function, IBM JRD 1978)</a:t>
            </a:r>
            <a:r>
              <a:rPr lang="en-US" sz="2000" dirty="0" smtClean="0">
                <a:sym typeface="Wingdings" panose="05000000000000000000" pitchFamily="2" charset="2"/>
              </a:rPr>
              <a:t>, higher Work Function</a:t>
            </a:r>
          </a:p>
          <a:p>
            <a:pPr marL="1068385" lvl="1" indent="-514350">
              <a:buFont typeface="+mj-lt"/>
              <a:buAutoNum type="romanUcPeriod"/>
            </a:pPr>
            <a:r>
              <a:rPr lang="en-US" sz="2000" dirty="0" smtClean="0"/>
              <a:t>Heterojunction-II </a:t>
            </a:r>
            <a:r>
              <a:rPr lang="en-US" sz="2000" dirty="0"/>
              <a:t>– </a:t>
            </a:r>
            <a:r>
              <a:rPr lang="en-US" sz="2000" dirty="0" smtClean="0">
                <a:sym typeface="Wingdings" panose="05000000000000000000" pitchFamily="2" charset="2"/>
              </a:rPr>
              <a:t>Band offset, but lower Work Function</a:t>
            </a:r>
          </a:p>
          <a:p>
            <a:pPr lvl="1"/>
            <a:r>
              <a:rPr lang="en-US" sz="2000" dirty="0" smtClean="0"/>
              <a:t>0.8eV Change is used to illustrate all 3 models</a:t>
            </a:r>
            <a:endParaRPr lang="en-US" sz="2000" dirty="0"/>
          </a:p>
          <a:p>
            <a:pPr marL="583604" indent="-5143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583604" indent="-514350">
              <a:buFont typeface="+mj-lt"/>
              <a:buAutoNum type="romanUcPeriod"/>
            </a:pPr>
            <a:endParaRPr lang="en-US" sz="2000" dirty="0" smtClean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6120" y="1268760"/>
            <a:ext cx="4281375" cy="5411586"/>
          </a:xfrm>
          <a:prstGeom prst="rect">
            <a:avLst/>
          </a:prstGeom>
        </p:spPr>
      </p:pic>
      <p:cxnSp>
        <p:nvCxnSpPr>
          <p:cNvPr id="10" name="Straight Connector 9"/>
          <p:cNvCxnSpPr/>
          <p:nvPr/>
        </p:nvCxnSpPr>
        <p:spPr>
          <a:xfrm>
            <a:off x="8364252" y="1916832"/>
            <a:ext cx="1764196" cy="0"/>
          </a:xfrm>
          <a:prstGeom prst="line">
            <a:avLst/>
          </a:prstGeom>
          <a:ln w="19050" cap="rnd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 34"/>
          <p:cNvGrpSpPr/>
          <p:nvPr/>
        </p:nvGrpSpPr>
        <p:grpSpPr>
          <a:xfrm>
            <a:off x="8724292" y="2960948"/>
            <a:ext cx="972108" cy="540060"/>
            <a:chOff x="8724292" y="2960948"/>
            <a:chExt cx="972108" cy="540060"/>
          </a:xfrm>
        </p:grpSpPr>
        <p:cxnSp>
          <p:nvCxnSpPr>
            <p:cNvPr id="13" name="Straight Connector 12"/>
            <p:cNvCxnSpPr/>
            <p:nvPr/>
          </p:nvCxnSpPr>
          <p:spPr>
            <a:xfrm>
              <a:off x="8724292" y="2960948"/>
              <a:ext cx="972108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8724292" y="3501008"/>
              <a:ext cx="972108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8724292" y="3284984"/>
              <a:ext cx="972108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5"/>
          <p:cNvGrpSpPr/>
          <p:nvPr/>
        </p:nvGrpSpPr>
        <p:grpSpPr>
          <a:xfrm>
            <a:off x="9948428" y="3284984"/>
            <a:ext cx="216024" cy="324036"/>
            <a:chOff x="9948428" y="3284984"/>
            <a:chExt cx="216024" cy="324036"/>
          </a:xfrm>
        </p:grpSpPr>
        <p:sp>
          <p:nvSpPr>
            <p:cNvPr id="18" name="Rectangle 17"/>
            <p:cNvSpPr/>
            <p:nvPr/>
          </p:nvSpPr>
          <p:spPr>
            <a:xfrm>
              <a:off x="9948428" y="3284984"/>
              <a:ext cx="216024" cy="72008"/>
            </a:xfrm>
            <a:prstGeom prst="rect">
              <a:avLst/>
            </a:prstGeom>
            <a:pattFill prst="wdUpDiag">
              <a:fgClr>
                <a:schemeClr val="accent2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9948428" y="3284984"/>
              <a:ext cx="216024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9948428" y="3284984"/>
              <a:ext cx="0" cy="324036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/>
          <p:cNvGrpSpPr/>
          <p:nvPr/>
        </p:nvGrpSpPr>
        <p:grpSpPr>
          <a:xfrm>
            <a:off x="8364252" y="3284984"/>
            <a:ext cx="216024" cy="324036"/>
            <a:chOff x="8364252" y="3284984"/>
            <a:chExt cx="216024" cy="324036"/>
          </a:xfrm>
        </p:grpSpPr>
        <p:sp>
          <p:nvSpPr>
            <p:cNvPr id="25" name="Rectangle 24"/>
            <p:cNvSpPr/>
            <p:nvPr/>
          </p:nvSpPr>
          <p:spPr>
            <a:xfrm>
              <a:off x="8364252" y="3284984"/>
              <a:ext cx="216024" cy="72008"/>
            </a:xfrm>
            <a:prstGeom prst="rect">
              <a:avLst/>
            </a:prstGeom>
            <a:pattFill prst="wdUpDiag">
              <a:fgClr>
                <a:schemeClr val="accent2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Connector 25"/>
            <p:cNvCxnSpPr/>
            <p:nvPr/>
          </p:nvCxnSpPr>
          <p:spPr>
            <a:xfrm>
              <a:off x="8364252" y="3284984"/>
              <a:ext cx="216024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8580276" y="3284984"/>
              <a:ext cx="0" cy="324036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extBox 29"/>
          <p:cNvSpPr txBox="1"/>
          <p:nvPr/>
        </p:nvSpPr>
        <p:spPr>
          <a:xfrm>
            <a:off x="10092444" y="1772816"/>
            <a:ext cx="586314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>
                <a:latin typeface="Calibri" panose="020F0502020204030204" pitchFamily="34" charset="0"/>
              </a:rPr>
              <a:t>Vacuum</a:t>
            </a:r>
            <a:endParaRPr lang="en-US" sz="1400" dirty="0">
              <a:latin typeface="Calibri" panose="020F050202020403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9732404" y="2852936"/>
            <a:ext cx="137025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err="1" smtClean="0">
                <a:latin typeface="Calibri" panose="020F0502020204030204" pitchFamily="34" charset="0"/>
              </a:rPr>
              <a:t>E</a:t>
            </a:r>
            <a:r>
              <a:rPr lang="en-US" sz="1400" baseline="-25000" dirty="0" err="1" smtClean="0">
                <a:latin typeface="Calibri" panose="020F0502020204030204" pitchFamily="34" charset="0"/>
              </a:rPr>
              <a:t>c</a:t>
            </a:r>
            <a:endParaRPr lang="en-US" sz="1400" baseline="-25000" dirty="0">
              <a:latin typeface="Calibri" panose="020F050202020403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9732404" y="3392996"/>
            <a:ext cx="138436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err="1" smtClean="0">
                <a:latin typeface="Calibri" panose="020F0502020204030204" pitchFamily="34" charset="0"/>
              </a:rPr>
              <a:t>E</a:t>
            </a:r>
            <a:r>
              <a:rPr lang="en-US" sz="1400" baseline="-25000" dirty="0" err="1">
                <a:latin typeface="Calibri" panose="020F0502020204030204" pitchFamily="34" charset="0"/>
              </a:rPr>
              <a:t>v</a:t>
            </a:r>
            <a:endParaRPr lang="en-US" sz="1400" baseline="-25000" dirty="0">
              <a:latin typeface="Calibri" panose="020F050202020403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9732404" y="3176972"/>
            <a:ext cx="119392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err="1" smtClean="0">
                <a:latin typeface="Calibri" panose="020F0502020204030204" pitchFamily="34" charset="0"/>
              </a:rPr>
              <a:t>E</a:t>
            </a:r>
            <a:r>
              <a:rPr lang="en-US" sz="1400" baseline="-25000" dirty="0" err="1">
                <a:latin typeface="Calibri" panose="020F0502020204030204" pitchFamily="34" charset="0"/>
              </a:rPr>
              <a:t>f</a:t>
            </a:r>
            <a:endParaRPr lang="en-US" sz="1400" baseline="-25000" dirty="0">
              <a:latin typeface="Calibri" panose="020F050202020403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0200456" y="3140968"/>
            <a:ext cx="185948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l-GR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ϕ</a:t>
            </a:r>
            <a:r>
              <a:rPr lang="en-US" sz="1400" baseline="-25000" dirty="0">
                <a:latin typeface="Calibri" panose="020F0502020204030204" pitchFamily="34" charset="0"/>
              </a:rPr>
              <a:t>e</a:t>
            </a:r>
          </a:p>
        </p:txBody>
      </p:sp>
      <p:cxnSp>
        <p:nvCxnSpPr>
          <p:cNvPr id="38" name="Straight Connector 37"/>
          <p:cNvCxnSpPr/>
          <p:nvPr/>
        </p:nvCxnSpPr>
        <p:spPr>
          <a:xfrm>
            <a:off x="7284132" y="4221088"/>
            <a:ext cx="4104456" cy="0"/>
          </a:xfrm>
          <a:prstGeom prst="line">
            <a:avLst/>
          </a:prstGeom>
          <a:ln w="19050" cap="rnd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" name="Group 38"/>
          <p:cNvGrpSpPr/>
          <p:nvPr/>
        </p:nvGrpSpPr>
        <p:grpSpPr>
          <a:xfrm>
            <a:off x="7284132" y="5265204"/>
            <a:ext cx="972108" cy="540060"/>
            <a:chOff x="8724292" y="2960948"/>
            <a:chExt cx="972108" cy="540060"/>
          </a:xfrm>
        </p:grpSpPr>
        <p:cxnSp>
          <p:nvCxnSpPr>
            <p:cNvPr id="40" name="Straight Connector 39"/>
            <p:cNvCxnSpPr/>
            <p:nvPr/>
          </p:nvCxnSpPr>
          <p:spPr>
            <a:xfrm>
              <a:off x="8724292" y="2960948"/>
              <a:ext cx="972108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8724292" y="3501008"/>
              <a:ext cx="972108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8724292" y="3068960"/>
              <a:ext cx="972108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" name="TextBox 50"/>
          <p:cNvSpPr txBox="1"/>
          <p:nvPr/>
        </p:nvSpPr>
        <p:spPr>
          <a:xfrm>
            <a:off x="10812524" y="4005064"/>
            <a:ext cx="586314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>
                <a:latin typeface="Calibri" panose="020F0502020204030204" pitchFamily="34" charset="0"/>
              </a:rPr>
              <a:t>Vacuum</a:t>
            </a:r>
            <a:endParaRPr lang="en-US" sz="1400" dirty="0">
              <a:latin typeface="Calibri" panose="020F0502020204030204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7716180" y="4545124"/>
            <a:ext cx="160300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 smtClean="0">
                <a:solidFill>
                  <a:schemeClr val="accent2"/>
                </a:solidFill>
                <a:latin typeface="Calibri" panose="020F0502020204030204" pitchFamily="34" charset="0"/>
              </a:rPr>
              <a:t>(I)</a:t>
            </a:r>
            <a:endParaRPr lang="en-US" sz="1400" b="1" baseline="-25000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grpSp>
        <p:nvGrpSpPr>
          <p:cNvPr id="59" name="Group 58"/>
          <p:cNvGrpSpPr/>
          <p:nvPr/>
        </p:nvGrpSpPr>
        <p:grpSpPr>
          <a:xfrm>
            <a:off x="8796300" y="5481228"/>
            <a:ext cx="972108" cy="540060"/>
            <a:chOff x="8724292" y="2960948"/>
            <a:chExt cx="972108" cy="540060"/>
          </a:xfrm>
        </p:grpSpPr>
        <p:cxnSp>
          <p:nvCxnSpPr>
            <p:cNvPr id="60" name="Straight Connector 59"/>
            <p:cNvCxnSpPr/>
            <p:nvPr/>
          </p:nvCxnSpPr>
          <p:spPr>
            <a:xfrm>
              <a:off x="8724292" y="2960948"/>
              <a:ext cx="972108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>
              <a:off x="8724292" y="3501008"/>
              <a:ext cx="972108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>
              <a:off x="8724292" y="3284984"/>
              <a:ext cx="972108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3" name="TextBox 62"/>
          <p:cNvSpPr txBox="1"/>
          <p:nvPr/>
        </p:nvSpPr>
        <p:spPr>
          <a:xfrm>
            <a:off x="9192344" y="4545124"/>
            <a:ext cx="208390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 smtClean="0">
                <a:solidFill>
                  <a:schemeClr val="accent2"/>
                </a:solidFill>
                <a:latin typeface="Calibri" panose="020F0502020204030204" pitchFamily="34" charset="0"/>
              </a:rPr>
              <a:t>(II)</a:t>
            </a:r>
            <a:endParaRPr lang="en-US" sz="1400" b="1" baseline="-25000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grpSp>
        <p:nvGrpSpPr>
          <p:cNvPr id="64" name="Group 63"/>
          <p:cNvGrpSpPr/>
          <p:nvPr/>
        </p:nvGrpSpPr>
        <p:grpSpPr>
          <a:xfrm>
            <a:off x="10380476" y="5049180"/>
            <a:ext cx="972108" cy="540060"/>
            <a:chOff x="8724292" y="2960948"/>
            <a:chExt cx="972108" cy="540060"/>
          </a:xfrm>
        </p:grpSpPr>
        <p:cxnSp>
          <p:nvCxnSpPr>
            <p:cNvPr id="65" name="Straight Connector 64"/>
            <p:cNvCxnSpPr/>
            <p:nvPr/>
          </p:nvCxnSpPr>
          <p:spPr>
            <a:xfrm>
              <a:off x="8724292" y="2960948"/>
              <a:ext cx="972108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>
              <a:off x="8724292" y="3501008"/>
              <a:ext cx="972108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>
              <a:off x="8724292" y="3287334"/>
              <a:ext cx="972108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8" name="TextBox 67"/>
          <p:cNvSpPr txBox="1"/>
          <p:nvPr/>
        </p:nvSpPr>
        <p:spPr>
          <a:xfrm>
            <a:off x="10740516" y="4545124"/>
            <a:ext cx="256480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 smtClean="0">
                <a:solidFill>
                  <a:schemeClr val="accent2"/>
                </a:solidFill>
                <a:latin typeface="Calibri" panose="020F0502020204030204" pitchFamily="34" charset="0"/>
              </a:rPr>
              <a:t>(III)</a:t>
            </a:r>
            <a:endParaRPr lang="en-US" sz="1400" b="1" baseline="-25000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7320136" y="6237892"/>
            <a:ext cx="90967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∆</a:t>
            </a:r>
            <a:r>
              <a:rPr lang="en-US" sz="1400" dirty="0" err="1" smtClean="0">
                <a:latin typeface="Calibri" panose="020F0502020204030204" pitchFamily="34" charset="0"/>
              </a:rPr>
              <a:t>E</a:t>
            </a:r>
            <a:r>
              <a:rPr lang="en-US" sz="1400" baseline="-25000" dirty="0" err="1" smtClean="0">
                <a:latin typeface="Calibri" panose="020F0502020204030204" pitchFamily="34" charset="0"/>
              </a:rPr>
              <a:t>f</a:t>
            </a:r>
            <a:r>
              <a:rPr lang="en-US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=+</a:t>
            </a:r>
            <a:r>
              <a:rPr lang="en-US" sz="1400" dirty="0" smtClean="0">
                <a:latin typeface="Calibri" panose="020F0502020204030204" pitchFamily="34" charset="0"/>
              </a:rPr>
              <a:t>0.8eV</a:t>
            </a:r>
            <a:endParaRPr lang="en-US" sz="1400" dirty="0">
              <a:latin typeface="Calibri" panose="020F0502020204030204" pitchFamily="34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8796300" y="6237312"/>
            <a:ext cx="883255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∆</a:t>
            </a:r>
            <a:r>
              <a:rPr lang="el-GR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χ</a:t>
            </a:r>
            <a:r>
              <a:rPr lang="en-US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=−</a:t>
            </a:r>
            <a:r>
              <a:rPr lang="en-US" sz="1400" dirty="0" smtClean="0">
                <a:latin typeface="Calibri" panose="020F0502020204030204" pitchFamily="34" charset="0"/>
              </a:rPr>
              <a:t>0.8eV</a:t>
            </a:r>
            <a:endParaRPr lang="en-US" sz="1400" dirty="0">
              <a:latin typeface="Calibri" panose="020F0502020204030204" pitchFamily="34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10469329" y="6237312"/>
            <a:ext cx="883255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∆</a:t>
            </a:r>
            <a:r>
              <a:rPr lang="el-GR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χ</a:t>
            </a:r>
            <a:r>
              <a:rPr lang="en-US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=+</a:t>
            </a:r>
            <a:r>
              <a:rPr lang="en-US" sz="1400" dirty="0" smtClean="0">
                <a:latin typeface="Calibri" panose="020F0502020204030204" pitchFamily="34" charset="0"/>
              </a:rPr>
              <a:t>0.8eV</a:t>
            </a:r>
            <a:endParaRPr lang="en-US" sz="1400" dirty="0">
              <a:latin typeface="Calibri" panose="020F0502020204030204" pitchFamily="34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8904312" y="1484784"/>
            <a:ext cx="864096" cy="28803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Calibri" panose="020F0502020204030204" pitchFamily="34" charset="0"/>
              </a:rPr>
              <a:t>SD05</a:t>
            </a:r>
            <a:endParaRPr lang="en-US" sz="1400" dirty="0">
              <a:latin typeface="Calibri" panose="020F0502020204030204" pitchFamily="34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9768408" y="1484784"/>
            <a:ext cx="576064" cy="28803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Calibri" panose="020F0502020204030204" pitchFamily="34" charset="0"/>
              </a:rPr>
              <a:t>C</a:t>
            </a:r>
            <a:endParaRPr lang="en-US" sz="1400" dirty="0">
              <a:latin typeface="Calibri" panose="020F0502020204030204" pitchFamily="34" charset="0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8328248" y="1484784"/>
            <a:ext cx="576064" cy="28803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Calibri" panose="020F0502020204030204" pitchFamily="34" charset="0"/>
              </a:rPr>
              <a:t>C</a:t>
            </a:r>
            <a:endParaRPr lang="en-US" sz="1400" dirty="0">
              <a:latin typeface="Calibri" panose="020F0502020204030204" pitchFamily="34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8868308" y="3861048"/>
            <a:ext cx="864096" cy="2880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Calibri" panose="020F0502020204030204" pitchFamily="34" charset="0"/>
              </a:rPr>
              <a:t>SD35</a:t>
            </a:r>
            <a:endParaRPr lang="en-US" sz="1400" dirty="0">
              <a:latin typeface="Calibri" panose="020F0502020204030204" pitchFamily="34" charset="0"/>
            </a:endParaRPr>
          </a:p>
        </p:txBody>
      </p:sp>
      <p:sp>
        <p:nvSpPr>
          <p:cNvPr id="47" name="Action Button: Forward or Next 46">
            <a:hlinkClick r:id="" action="ppaction://hlinkshowjump?jump=firstslide" highlightClick="1"/>
          </p:cNvPr>
          <p:cNvSpPr/>
          <p:nvPr/>
        </p:nvSpPr>
        <p:spPr>
          <a:xfrm>
            <a:off x="5796366" y="6096000"/>
            <a:ext cx="674176" cy="44428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594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FE7DFCF2-4DE3-453B-9AF4-088A004F8FF2}" vid="{B74B212F-A0BB-4234-8094-F2519B0A661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A9757D6-16EA-49DF-BF94-FEF25FAF8351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schemas.microsoft.com/office/2006/metadata/properties"/>
    <ds:schemaRef ds:uri="90b7a245-a7c3-4504-88b2-cf85318e6b78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3DXP_V2</Template>
  <TotalTime>2983</TotalTime>
  <Words>1011</Words>
  <Application>Microsoft Office PowerPoint</Application>
  <PresentationFormat>Widescreen</PresentationFormat>
  <Paragraphs>193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Neo Sans Intel</vt:lpstr>
      <vt:lpstr>Neo Sans Intel Medium</vt:lpstr>
      <vt:lpstr>Arial</vt:lpstr>
      <vt:lpstr>Browallia New</vt:lpstr>
      <vt:lpstr>Calibri</vt:lpstr>
      <vt:lpstr>Cambria Math</vt:lpstr>
      <vt:lpstr>Symbol</vt:lpstr>
      <vt:lpstr>Wingdings</vt:lpstr>
      <vt:lpstr>blank</vt:lpstr>
      <vt:lpstr>SSM Update to JDP COMM</vt:lpstr>
      <vt:lpstr>Plan for SOW: Strategy Overview</vt:lpstr>
      <vt:lpstr>Bipolar Decode scheme and Risk</vt:lpstr>
      <vt:lpstr>S26S Design and TGnMOST Intercept</vt:lpstr>
      <vt:lpstr>Backup Materials</vt:lpstr>
      <vt:lpstr>SSM Current Status: Risks and Mitigations</vt:lpstr>
      <vt:lpstr>Silicon WIP status update</vt:lpstr>
      <vt:lpstr>Electrical Equivalent Circuit and Possible Underline Physics </vt:lpstr>
      <vt:lpstr>Basic Band Diagram of SD and Model assumptions Electronic Structure of Amorphous Semiconductors, D. Adler and E. J. Yoffa, Phys. Rev. Lett. 36, 1197-1200 (1976)</vt:lpstr>
      <vt:lpstr>Model (III) – Heterojunction, lower 𝛘</vt:lpstr>
      <vt:lpstr>Bipolar Decoder Scheme</vt:lpstr>
    </vt:vector>
  </TitlesOfParts>
  <Company>Intel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lastModifiedBy>Kau, Derchang</cp:lastModifiedBy>
  <cp:revision>126</cp:revision>
  <dcterms:created xsi:type="dcterms:W3CDTF">2018-01-09T15:06:58Z</dcterms:created>
  <dcterms:modified xsi:type="dcterms:W3CDTF">2018-01-12T05:33:00Z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</Properties>
</file>