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3" r:id="rId6"/>
    <p:sldId id="258" r:id="rId7"/>
    <p:sldId id="265" r:id="rId8"/>
    <p:sldId id="261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>
      <p:cViewPr varScale="1">
        <p:scale>
          <a:sx n="67" d="100"/>
          <a:sy n="67" d="100"/>
        </p:scale>
        <p:origin x="76" y="16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SSM Update to JDP COMM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/>
              <a:t>Feb/23/2018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u="sng" dirty="0">
                <a:solidFill>
                  <a:schemeClr val="accent6"/>
                </a:solidFill>
              </a:rPr>
              <a:t>Status and Plan:</a:t>
            </a:r>
            <a:endParaRPr lang="en-US" sz="2400" u="sng" dirty="0">
              <a:solidFill>
                <a:schemeClr val="accent6"/>
              </a:solidFill>
              <a:ea typeface="Cambria Math" panose="02040503050406030204" pitchFamily="18" charset="0"/>
            </a:endParaRPr>
          </a:p>
          <a:p>
            <a:r>
              <a:rPr lang="en-US" sz="2400" dirty="0">
                <a:ea typeface="Cambria Math" panose="02040503050406030204" pitchFamily="18" charset="0"/>
                <a:cs typeface="Browallia New" panose="020B0604020202020204" pitchFamily="34" charset="-34"/>
              </a:rPr>
              <a:t>Successful K* </a:t>
            </a:r>
            <a:r>
              <a:rPr lang="en-US" sz="24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SWR </a:t>
            </a:r>
            <a:r>
              <a:rPr lang="en-US" sz="2400" dirty="0">
                <a:ea typeface="Cambria Math" panose="02040503050406030204" pitchFamily="18" charset="0"/>
                <a:cs typeface="Browallia New" panose="020B0604020202020204" pitchFamily="34" charset="-34"/>
              </a:rPr>
              <a:t>yields </a:t>
            </a:r>
            <a:r>
              <a:rPr lang="en-US" sz="2400" dirty="0" err="1">
                <a:ea typeface="Cambria Math" panose="02040503050406030204" pitchFamily="18" charset="0"/>
                <a:cs typeface="Browallia New" panose="020B0604020202020204" pitchFamily="34" charset="-34"/>
              </a:rPr>
              <a:t>prePOR</a:t>
            </a:r>
            <a:r>
              <a:rPr lang="en-US" sz="2400" dirty="0">
                <a:ea typeface="Cambria Math" panose="02040503050406030204" pitchFamily="18" charset="0"/>
                <a:cs typeface="Browallia New" panose="020B0604020202020204" pitchFamily="34" charset="-34"/>
              </a:rPr>
              <a:t> candidate (Alloy6/CR5.3) and roadmap to meet PG1 RWB requirement</a:t>
            </a:r>
            <a:r>
              <a:rPr lang="en-US" sz="24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.</a:t>
            </a:r>
          </a:p>
          <a:p>
            <a:r>
              <a:rPr lang="en-US" sz="24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S24S</a:t>
            </a:r>
            <a:r>
              <a:rPr lang="en-US" sz="2400" dirty="0">
                <a:ea typeface="Cambria Math" panose="02040503050406030204" pitchFamily="18" charset="0"/>
                <a:cs typeface="Browallia New" panose="020B0604020202020204" pitchFamily="34" charset="-34"/>
              </a:rPr>
              <a:t>, 20nm 64Gb SSM vehicle, design started. </a:t>
            </a:r>
            <a:endParaRPr lang="en-US" sz="2400" dirty="0" smtClean="0">
              <a:ea typeface="Cambria Math" panose="02040503050406030204" pitchFamily="18" charset="0"/>
              <a:cs typeface="Browallia New" panose="020B0604020202020204" pitchFamily="34" charset="-34"/>
            </a:endParaRPr>
          </a:p>
          <a:p>
            <a:r>
              <a:rPr lang="en-US" sz="24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Dual Deck SR71 is being taped out at Fab 4, ECD WW09. Lead silicon probe ECD WW17</a:t>
            </a:r>
          </a:p>
          <a:p>
            <a:pPr marL="0" indent="0">
              <a:buNone/>
            </a:pPr>
            <a:r>
              <a:rPr lang="en-US" sz="2400" u="sng" dirty="0" smtClean="0">
                <a:solidFill>
                  <a:schemeClr val="accent6"/>
                </a:solidFill>
              </a:rPr>
              <a:t>Strategy </a:t>
            </a:r>
            <a:r>
              <a:rPr lang="en-US" sz="2400" u="sng" dirty="0" smtClean="0">
                <a:solidFill>
                  <a:schemeClr val="accent6"/>
                </a:solidFill>
              </a:rPr>
              <a:t>development to </a:t>
            </a:r>
            <a:r>
              <a:rPr lang="en-US" sz="2400" u="sng" dirty="0" smtClean="0">
                <a:solidFill>
                  <a:schemeClr val="accent6"/>
                </a:solidFill>
              </a:rPr>
              <a:t>build SSM Alpha Product</a:t>
            </a:r>
            <a:endParaRPr lang="en-US" sz="2400" u="sng" dirty="0">
              <a:solidFill>
                <a:schemeClr val="accent6"/>
              </a:solidFill>
            </a:endParaRPr>
          </a:p>
          <a:p>
            <a:r>
              <a:rPr lang="en-US" sz="2400" dirty="0" smtClean="0"/>
              <a:t>Define </a:t>
            </a:r>
            <a:r>
              <a:rPr lang="en-US" sz="2400" dirty="0"/>
              <a:t>the </a:t>
            </a:r>
            <a:r>
              <a:rPr lang="en-US" sz="2400" dirty="0" smtClean="0"/>
              <a:t>deliverable </a:t>
            </a:r>
            <a:r>
              <a:rPr lang="en-US" sz="2400" dirty="0"/>
              <a:t>to assess “step up” </a:t>
            </a:r>
            <a:r>
              <a:rPr lang="en-US" sz="2400" dirty="0" smtClean="0"/>
              <a:t>for decision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43273"/>
            <a:ext cx="8229600" cy="455339"/>
          </a:xfrm>
        </p:spPr>
        <p:txBody>
          <a:bodyPr/>
          <a:lstStyle/>
          <a:p>
            <a:r>
              <a:rPr lang="en-US" sz="3200" dirty="0"/>
              <a:t>K* SD Alloy / CR5.3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071579"/>
            <a:ext cx="4918497" cy="2662221"/>
          </a:xfrm>
        </p:spPr>
        <p:txBody>
          <a:bodyPr/>
          <a:lstStyle/>
          <a:p>
            <a:r>
              <a:rPr lang="en-US" sz="1600" dirty="0" err="1"/>
              <a:t>PrePOR</a:t>
            </a:r>
            <a:r>
              <a:rPr lang="en-US" sz="1600" dirty="0"/>
              <a:t> Alloy6/CR5.3 RWB gap to goal reduced to 650mV (from 1V)</a:t>
            </a:r>
          </a:p>
          <a:p>
            <a:r>
              <a:rPr lang="en-US" sz="1600" dirty="0"/>
              <a:t>CR5.3 yields 50mV or less </a:t>
            </a:r>
            <a:r>
              <a:rPr lang="en-US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600" dirty="0"/>
              <a:t>V</a:t>
            </a:r>
            <a:r>
              <a:rPr lang="en-US" sz="1600" baseline="-25000" dirty="0"/>
              <a:t>T</a:t>
            </a:r>
            <a:r>
              <a:rPr lang="en-US" sz="1600" dirty="0"/>
              <a:t> difference on read polarity, positive read higher, without a visible tapering.</a:t>
            </a:r>
            <a:endParaRPr lang="en-US" sz="1600" baseline="-25000" dirty="0"/>
          </a:p>
          <a:p>
            <a:r>
              <a:rPr lang="en-US" sz="1600" dirty="0"/>
              <a:t>Strong modulation on </a:t>
            </a:r>
            <a:r>
              <a:rPr lang="en-US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600" dirty="0"/>
              <a:t>V</a:t>
            </a:r>
            <a:r>
              <a:rPr lang="en-US" sz="1600" baseline="-25000" dirty="0"/>
              <a:t>T</a:t>
            </a:r>
            <a:r>
              <a:rPr lang="en-US" sz="1600" dirty="0"/>
              <a:t> and Post seasoning WL leakage with composition </a:t>
            </a:r>
            <a:r>
              <a:rPr lang="en-US" sz="1600" dirty="0" smtClean="0"/>
              <a:t>skew.  Complete </a:t>
            </a:r>
            <a:r>
              <a:rPr lang="en-US" sz="1600" dirty="0"/>
              <a:t>segmentation ECD </a:t>
            </a:r>
            <a:r>
              <a:rPr lang="en-US" sz="1600" dirty="0" smtClean="0"/>
              <a:t>is WW10.  Risk Mitigation plan to be followed.</a:t>
            </a:r>
            <a:endParaRPr lang="en-US" sz="16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5223298" y="1024663"/>
            <a:ext cx="6746195" cy="2501900"/>
            <a:chOff x="5223298" y="774700"/>
            <a:chExt cx="6746195" cy="2501900"/>
          </a:xfrm>
        </p:grpSpPr>
        <p:pic>
          <p:nvPicPr>
            <p:cNvPr id="27" name="Picture 26">
              <a:extLst>
                <a:ext uri="{FF2B5EF4-FFF2-40B4-BE49-F238E27FC236}">
                  <a16:creationId xmlns="" xmlns:a16="http://schemas.microsoft.com/office/drawing/2014/main" id="{9EF706B8-CE98-45F8-8C88-ED335163F3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223298" y="774700"/>
              <a:ext cx="6746195" cy="2501900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8A7F499C-0C4E-45F0-BAA0-9744EEFD3ECE}"/>
                </a:ext>
              </a:extLst>
            </p:cNvPr>
            <p:cNvSpPr txBox="1"/>
            <p:nvPr/>
          </p:nvSpPr>
          <p:spPr>
            <a:xfrm>
              <a:off x="5324899" y="816837"/>
              <a:ext cx="1990301" cy="646331"/>
            </a:xfrm>
            <a:prstGeom prst="rect">
              <a:avLst/>
            </a:prstGeom>
            <a:solidFill>
              <a:schemeClr val="accent6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alibri" panose="020F0502020204030204" pitchFamily="34" charset="0"/>
                </a:rPr>
                <a:t>CR4 Single Etch</a:t>
              </a:r>
            </a:p>
            <a:p>
              <a:r>
                <a:rPr lang="en-US" sz="1800" dirty="0">
                  <a:latin typeface="Calibri" panose="020F0502020204030204" pitchFamily="34" charset="0"/>
                </a:rPr>
                <a:t>V16 / 5Å </a:t>
              </a:r>
              <a:r>
                <a:rPr lang="en-US" sz="1800" dirty="0" err="1">
                  <a:latin typeface="Calibri" panose="020F0502020204030204" pitchFamily="34" charset="0"/>
                </a:rPr>
                <a:t>AlOx</a:t>
              </a:r>
              <a:r>
                <a:rPr lang="en-US" sz="1800" dirty="0">
                  <a:latin typeface="Calibri" panose="020F0502020204030204" pitchFamily="34" charset="0"/>
                </a:rPr>
                <a:t> T&amp;B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9E8DC967-EBF0-4CAA-86F9-3DBFAC9B754F}"/>
                </a:ext>
              </a:extLst>
            </p:cNvPr>
            <p:cNvSpPr txBox="1"/>
            <p:nvPr/>
          </p:nvSpPr>
          <p:spPr>
            <a:xfrm>
              <a:off x="8855499" y="816838"/>
              <a:ext cx="1943096" cy="646331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anose="020F0502020204030204" pitchFamily="34" charset="0"/>
                </a:rPr>
                <a:t>CR5.3 Partial Etch</a:t>
              </a:r>
            </a:p>
            <a:p>
              <a:r>
                <a:rPr lang="en-US" sz="1800" dirty="0">
                  <a:latin typeface="Calibri" panose="020F0502020204030204" pitchFamily="34" charset="0"/>
                </a:rPr>
                <a:t>Alloy6 / no lamina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570803" y="2874237"/>
              <a:ext cx="9635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b="1" dirty="0">
                  <a:solidFill>
                    <a:srgbClr val="FFFF00"/>
                  </a:solidFill>
                  <a:latin typeface="Calibri" panose="020F0502020204030204" pitchFamily="34" charset="0"/>
                </a:rPr>
                <a:t>(1</a:t>
              </a:r>
              <a:r>
                <a:rPr lang="en-US" sz="1800" b="1" baseline="30000" dirty="0">
                  <a:solidFill>
                    <a:srgbClr val="FFFF00"/>
                  </a:solidFill>
                  <a:latin typeface="Calibri" panose="020F0502020204030204" pitchFamily="34" charset="0"/>
                </a:rPr>
                <a:t>st</a:t>
              </a:r>
              <a:r>
                <a:rPr lang="en-US" sz="1800" b="1" dirty="0">
                  <a:solidFill>
                    <a:srgbClr val="FFFF00"/>
                  </a:solidFill>
                  <a:latin typeface="Calibri" panose="020F0502020204030204" pitchFamily="34" charset="0"/>
                </a:rPr>
                <a:t> cut) </a:t>
              </a:r>
              <a:endParaRPr lang="en-US" sz="1800" b="1" dirty="0">
                <a:solidFill>
                  <a:srgbClr val="FFFF00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0999803" y="2881125"/>
              <a:ext cx="9635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b="1" dirty="0">
                  <a:solidFill>
                    <a:srgbClr val="FFFF00"/>
                  </a:solidFill>
                  <a:latin typeface="Calibri" panose="020F0502020204030204" pitchFamily="34" charset="0"/>
                </a:rPr>
                <a:t>(1</a:t>
              </a:r>
              <a:r>
                <a:rPr lang="en-US" sz="1800" b="1" baseline="30000" dirty="0">
                  <a:solidFill>
                    <a:srgbClr val="FFFF00"/>
                  </a:solidFill>
                  <a:latin typeface="Calibri" panose="020F0502020204030204" pitchFamily="34" charset="0"/>
                </a:rPr>
                <a:t>st</a:t>
              </a:r>
              <a:r>
                <a:rPr lang="en-US" sz="1800" b="1" dirty="0">
                  <a:solidFill>
                    <a:srgbClr val="FFFF00"/>
                  </a:solidFill>
                  <a:latin typeface="Calibri" panose="020F0502020204030204" pitchFamily="34" charset="0"/>
                </a:rPr>
                <a:t> cut) </a:t>
              </a:r>
              <a:endParaRPr lang="en-US" sz="1800" b="1" dirty="0">
                <a:solidFill>
                  <a:srgbClr val="FFFF00"/>
                </a:solidFill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821" t="1734" r="2511" b="5280"/>
          <a:stretch/>
        </p:blipFill>
        <p:spPr>
          <a:xfrm>
            <a:off x="3429000" y="3733799"/>
            <a:ext cx="4343400" cy="2590801"/>
          </a:xfrm>
          <a:prstGeom prst="rect">
            <a:avLst/>
          </a:prstGeom>
        </p:spPr>
      </p:pic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8476"/>
              </p:ext>
            </p:extLst>
          </p:nvPr>
        </p:nvGraphicFramePr>
        <p:xfrm>
          <a:off x="228600" y="3690393"/>
          <a:ext cx="3103880" cy="27813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4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72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023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66161">
                <a:tc>
                  <a:txBody>
                    <a:bodyPr/>
                    <a:lstStyle/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 SR71 D0 PG4</a:t>
                      </a:r>
                      <a:r>
                        <a:rPr lang="en-US" sz="1200" baseline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RWB</a:t>
                      </a:r>
                      <a:endParaRPr lang="en-US" sz="1200" baseline="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>
                          <a:effectLst/>
                          <a:latin typeface="Calibri" panose="020F0502020204030204" pitchFamily="34" charset="0"/>
                        </a:rPr>
                        <a:t>(Piecewise</a:t>
                      </a:r>
                      <a:r>
                        <a:rPr lang="en-US" sz="1200" baseline="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>
                          <a:effectLst/>
                          <a:latin typeface="Calibri" panose="020F0502020204030204" pitchFamily="34" charset="0"/>
                        </a:rPr>
                        <a:t>Built)</a:t>
                      </a:r>
                    </a:p>
                    <a:p>
                      <a:pPr marL="0" marR="0" lvl="0" indent="0" algn="ctr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S26A1 silicon (</a:t>
                      </a:r>
                      <a:r>
                        <a:rPr lang="en-US" sz="1200" baseline="0" dirty="0" err="1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Neg</a:t>
                      </a:r>
                      <a:r>
                        <a:rPr lang="en-US" sz="1200" baseline="0" dirty="0"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 Read)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Alloy6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CR5.3</a:t>
                      </a:r>
                      <a:br>
                        <a:rPr lang="en-US" sz="120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85C</a:t>
                      </a:r>
                      <a:br>
                        <a:rPr lang="en-US" sz="120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1us-10s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Alloy6 CR5.3</a:t>
                      </a:r>
                      <a:br>
                        <a:rPr lang="en-US" sz="120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85C</a:t>
                      </a:r>
                      <a:br>
                        <a:rPr lang="en-US" sz="1200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3s-2d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952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Set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 [V]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4.41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</a:rPr>
                        <a:t>4.645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952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Delta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 [V]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0.9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952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Set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 sigma [V]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952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Reset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 sigma [V]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0.1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952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Set drift [V]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</a:rPr>
                        <a:t>0.235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</a:rPr>
                        <a:t>0.288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952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Reset drift [V]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0.245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</a:rPr>
                        <a:t>0.275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9952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Reset RD margin [V]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0.22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0.3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9952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Set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-evolution [V]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0.15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Reset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-evolution [V]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9497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Gap to goal [V]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-0.46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-0.65</a:t>
                      </a:r>
                      <a:endParaRPr lang="en-US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/>
          <a:srcRect l="3417"/>
          <a:stretch/>
        </p:blipFill>
        <p:spPr>
          <a:xfrm>
            <a:off x="7772400" y="3678607"/>
            <a:ext cx="4308512" cy="2797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25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886200"/>
            <a:ext cx="10315575" cy="12997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S24S Design Strategy, Milestone and Gates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990600"/>
            <a:ext cx="4717417" cy="4800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Enable path to fast fail or success (S24S) by minimizing non-cell related design risks</a:t>
            </a:r>
            <a:endParaRPr lang="en-US" dirty="0"/>
          </a:p>
          <a:p>
            <a:pPr marL="914400" lvl="1" indent="-430213">
              <a:buNone/>
            </a:pPr>
            <a:r>
              <a:rPr lang="en-US" sz="2000" dirty="0"/>
              <a:t>Inhibit 50% of the array drivers to provide area for new bipolar pre-drivers</a:t>
            </a:r>
          </a:p>
          <a:p>
            <a:pPr marL="914400" lvl="1" indent="-430213">
              <a:buNone/>
            </a:pPr>
            <a:r>
              <a:rPr lang="en-US" sz="2000" dirty="0"/>
              <a:t>Add tile level polarity control and update partition control logic to enable bipolar operation with SSM read/write algorithms</a:t>
            </a:r>
          </a:p>
          <a:p>
            <a:pPr marL="342900" indent="-342900"/>
            <a:endParaRPr lang="en-US" sz="2000" dirty="0"/>
          </a:p>
          <a:p>
            <a:pPr marL="342900" indent="-342900"/>
            <a:endParaRPr lang="en-US" sz="2000" dirty="0"/>
          </a:p>
          <a:p>
            <a:pPr marL="342900" indent="-342900"/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293117"/>
              </p:ext>
            </p:extLst>
          </p:nvPr>
        </p:nvGraphicFramePr>
        <p:xfrm>
          <a:off x="4946017" y="990600"/>
          <a:ext cx="6788783" cy="2684672"/>
        </p:xfrm>
        <a:graphic>
          <a:graphicData uri="http://schemas.openxmlformats.org/drawingml/2006/table">
            <a:tbl>
              <a:tblPr/>
              <a:tblGrid>
                <a:gridCol w="21288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9775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887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Features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S26A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S24S (Design POR)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Density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256Gb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64Gb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Die Size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197mm</a:t>
                      </a:r>
                      <a:r>
                        <a:rPr kumimoji="0" lang="en-US" sz="12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197mm</a:t>
                      </a:r>
                      <a:r>
                        <a:rPr kumimoji="0" lang="en-US" sz="12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I/O Performance (Interface)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1600MT/s/pin (DDR4)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1600MT/s/pin (DDR4)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Latency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Write Completion Time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240ns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Read/Write Throughput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1600 / 800 MB/s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Estimated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731 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425 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MB/s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/ Write Energy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 / 118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 / 179 </a:t>
                      </a:r>
                      <a:r>
                        <a:rPr kumimoji="0" lang="en-US" sz="12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5963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Power Supplies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=1.2V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=3.3,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=5.3,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=-4.7V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=1.2V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=3.3,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=5.3,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=-4.7V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06869"/>
              </p:ext>
            </p:extLst>
          </p:nvPr>
        </p:nvGraphicFramePr>
        <p:xfrm>
          <a:off x="2133600" y="5099945"/>
          <a:ext cx="8686800" cy="1219200"/>
        </p:xfrm>
        <a:graphic>
          <a:graphicData uri="http://schemas.openxmlformats.org/drawingml/2006/table">
            <a:tbl>
              <a:tblPr firstRow="1">
                <a:tableStyleId>{72833802-FEF1-4C79-8D5D-14CF1EAF98D9}</a:tableStyleId>
              </a:tblPr>
              <a:tblGrid>
                <a:gridCol w="14645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2229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25321">
                <a:tc>
                  <a:txBody>
                    <a:bodyPr/>
                    <a:lstStyle/>
                    <a:p>
                      <a:r>
                        <a:rPr lang="en-US" sz="1400" dirty="0"/>
                        <a:t>Milestone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dirty="0"/>
                        <a:t>Criteria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9919">
                <a:tc>
                  <a:txBody>
                    <a:bodyPr/>
                    <a:lstStyle/>
                    <a:p>
                      <a:r>
                        <a:rPr lang="en-US" altLang="ja-JP" sz="1400" dirty="0"/>
                        <a:t>Rev 2	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dirty="0"/>
                        <a:t>Sheet level performance validation complete / circuits ready for layout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5321">
                <a:tc>
                  <a:txBody>
                    <a:bodyPr/>
                    <a:lstStyle/>
                    <a:p>
                      <a:r>
                        <a:rPr lang="en-US" altLang="ja-JP" sz="1400" dirty="0"/>
                        <a:t>Rev 3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dirty="0"/>
                        <a:t>Full chip functional and performance validation of features, specifications and test modes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5321">
                <a:tc>
                  <a:txBody>
                    <a:bodyPr/>
                    <a:lstStyle/>
                    <a:p>
                      <a:r>
                        <a:rPr lang="en-US" altLang="ja-JP" sz="1400" dirty="0"/>
                        <a:t>DBR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dirty="0"/>
                        <a:t>Database Ready for Manufacturing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650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SSM Alpha Product </a:t>
            </a:r>
            <a:r>
              <a:rPr lang="en-US" sz="3600" dirty="0" smtClean="0"/>
              <a:t>Pathfinding and Deliverables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10363200" cy="3048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The strategy for ‘fast fail or succeed’ is built on ‘stepping-up’</a:t>
            </a:r>
          </a:p>
          <a:p>
            <a:pPr marL="526454" indent="-457200">
              <a:buFont typeface="+mj-lt"/>
              <a:buAutoNum type="arabicPeriod"/>
            </a:pPr>
            <a:r>
              <a:rPr lang="en-US" sz="2000" dirty="0"/>
              <a:t>SR71 – SSM basics, including scaling, symmetry with solid </a:t>
            </a:r>
            <a:r>
              <a:rPr lang="en-US" sz="2000" dirty="0" err="1" smtClean="0"/>
              <a:t>empiricals</a:t>
            </a:r>
            <a:r>
              <a:rPr lang="en-US" sz="2000" dirty="0" smtClean="0"/>
              <a:t> </a:t>
            </a:r>
            <a:r>
              <a:rPr lang="en-US" sz="2000" dirty="0"/>
              <a:t>to support switching mechanism</a:t>
            </a:r>
          </a:p>
          <a:p>
            <a:pPr marL="526454" indent="-457200">
              <a:buFont typeface="+mj-lt"/>
              <a:buAutoNum type="arabicPeriod"/>
            </a:pPr>
            <a:r>
              <a:rPr lang="en-US" sz="2000" dirty="0"/>
              <a:t>S24S – Array feature development with high volume </a:t>
            </a:r>
            <a:r>
              <a:rPr lang="en-US" sz="2000" dirty="0" smtClean="0"/>
              <a:t>statistical </a:t>
            </a:r>
            <a:r>
              <a:rPr lang="en-US" sz="2000" dirty="0"/>
              <a:t>validation with Probe, WLR, </a:t>
            </a:r>
            <a:r>
              <a:rPr lang="en-US" sz="2000" dirty="0" smtClean="0"/>
              <a:t>Burn and ULR </a:t>
            </a:r>
            <a:r>
              <a:rPr lang="en-US" sz="2000" dirty="0"/>
              <a:t>metric.</a:t>
            </a:r>
          </a:p>
          <a:p>
            <a:pPr marL="526454" indent="-457200">
              <a:buFont typeface="+mj-lt"/>
              <a:buAutoNum type="arabicPeriod"/>
            </a:pPr>
            <a:r>
              <a:rPr lang="en-US" sz="2000" dirty="0"/>
              <a:t>Build alpha product – Design exercise in order to pick a node so that </a:t>
            </a:r>
            <a:r>
              <a:rPr lang="en-US" sz="2000" dirty="0" smtClean="0"/>
              <a:t>Array, CMOS</a:t>
            </a:r>
            <a:r>
              <a:rPr lang="en-US" sz="2000" dirty="0"/>
              <a:t>, </a:t>
            </a:r>
            <a:r>
              <a:rPr lang="en-US" sz="2000" dirty="0" smtClean="0"/>
              <a:t>Design </a:t>
            </a:r>
            <a:r>
              <a:rPr lang="en-US" sz="2000" dirty="0"/>
              <a:t>R</a:t>
            </a:r>
            <a:r>
              <a:rPr lang="en-US" sz="2000" dirty="0" smtClean="0"/>
              <a:t>ule</a:t>
            </a:r>
            <a:r>
              <a:rPr lang="en-US" sz="2000" dirty="0"/>
              <a:t>, </a:t>
            </a:r>
            <a:r>
              <a:rPr lang="en-US" sz="2000" dirty="0" smtClean="0"/>
              <a:t>and </a:t>
            </a:r>
            <a:r>
              <a:rPr lang="en-US" sz="2000" dirty="0"/>
              <a:t>BEOL all work coherently for die size and performance matching or better than SXP counterpart.</a:t>
            </a:r>
          </a:p>
          <a:p>
            <a:endParaRPr lang="en-US" sz="36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1707287"/>
              </p:ext>
            </p:extLst>
          </p:nvPr>
        </p:nvGraphicFramePr>
        <p:xfrm>
          <a:off x="1936750" y="4076700"/>
          <a:ext cx="8426450" cy="217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Worksheet" r:id="rId3" imgW="8426616" imgH="2171553" progId="Excel.Sheet.12">
                  <p:embed/>
                </p:oleObj>
              </mc:Choice>
              <mc:Fallback>
                <p:oleObj name="Worksheet" r:id="rId3" imgW="8426616" imgH="217155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36750" y="4076700"/>
                        <a:ext cx="8426450" cy="217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27350" y="4181475"/>
            <a:ext cx="4503156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Deliverables for “step up” or not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11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Material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65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Silicon Horizon in March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5161DCF4-3471-4B2E-8F43-32BE11389D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87" y="1509712"/>
            <a:ext cx="11844025" cy="1703388"/>
          </a:xfrm>
          <a:prstGeom prst="rect">
            <a:avLst/>
          </a:prstGeom>
        </p:spPr>
      </p:pic>
      <p:sp>
        <p:nvSpPr>
          <p:cNvPr id="5" name="Arrow: Down 7">
            <a:extLst>
              <a:ext uri="{FF2B5EF4-FFF2-40B4-BE49-F238E27FC236}">
                <a16:creationId xmlns="" xmlns:a16="http://schemas.microsoft.com/office/drawing/2014/main" id="{D35AAAAD-BD91-41D5-B984-8062B205EAE6}"/>
              </a:ext>
            </a:extLst>
          </p:cNvPr>
          <p:cNvSpPr/>
          <p:nvPr/>
        </p:nvSpPr>
        <p:spPr>
          <a:xfrm>
            <a:off x="7353300" y="2324100"/>
            <a:ext cx="177800" cy="520700"/>
          </a:xfrm>
          <a:prstGeom prst="downArrow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8">
            <a:extLst>
              <a:ext uri="{FF2B5EF4-FFF2-40B4-BE49-F238E27FC236}">
                <a16:creationId xmlns="" xmlns:a16="http://schemas.microsoft.com/office/drawing/2014/main" id="{B5FB6780-38FA-4C98-B013-9B60D03B9DD5}"/>
              </a:ext>
            </a:extLst>
          </p:cNvPr>
          <p:cNvSpPr/>
          <p:nvPr/>
        </p:nvSpPr>
        <p:spPr>
          <a:xfrm>
            <a:off x="9017000" y="2622550"/>
            <a:ext cx="190500" cy="781050"/>
          </a:xfrm>
          <a:prstGeom prst="downArrow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9">
            <a:extLst>
              <a:ext uri="{FF2B5EF4-FFF2-40B4-BE49-F238E27FC236}">
                <a16:creationId xmlns="" xmlns:a16="http://schemas.microsoft.com/office/drawing/2014/main" id="{299DF2ED-7F91-4800-97F7-7070EA249BD4}"/>
              </a:ext>
            </a:extLst>
          </p:cNvPr>
          <p:cNvSpPr/>
          <p:nvPr/>
        </p:nvSpPr>
        <p:spPr>
          <a:xfrm>
            <a:off x="8750300" y="3403600"/>
            <a:ext cx="914400" cy="342900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CR6?</a:t>
            </a:r>
          </a:p>
        </p:txBody>
      </p:sp>
    </p:spTree>
    <p:extLst>
      <p:ext uri="{BB962C8B-B14F-4D97-AF65-F5344CB8AC3E}">
        <p14:creationId xmlns:p14="http://schemas.microsoft.com/office/powerpoint/2010/main" val="3923495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E8C33012-811F-492A-B6C5-8CFDCAAD9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99" y="952500"/>
            <a:ext cx="12032290" cy="4584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3ACA5C-F2A1-4DF9-A93B-54EAC5CB0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Gantt Chart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="" xmlns:a16="http://schemas.microsoft.com/office/drawing/2014/main" id="{D75AD377-075C-4964-839A-5D3FC8EE3DC5}"/>
              </a:ext>
            </a:extLst>
          </p:cNvPr>
          <p:cNvSpPr/>
          <p:nvPr/>
        </p:nvSpPr>
        <p:spPr>
          <a:xfrm>
            <a:off x="8178800" y="2882900"/>
            <a:ext cx="165100" cy="2120900"/>
          </a:xfrm>
          <a:prstGeom prst="downArrow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="" xmlns:a16="http://schemas.microsoft.com/office/drawing/2014/main" id="{64D42AFF-03CF-4D32-A915-F4917B421C8D}"/>
              </a:ext>
            </a:extLst>
          </p:cNvPr>
          <p:cNvSpPr/>
          <p:nvPr/>
        </p:nvSpPr>
        <p:spPr>
          <a:xfrm>
            <a:off x="7924800" y="3517900"/>
            <a:ext cx="165100" cy="889000"/>
          </a:xfrm>
          <a:prstGeom prst="downArrow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="" xmlns:a16="http://schemas.microsoft.com/office/drawing/2014/main" id="{691EC5B4-ADF4-4DE0-A659-94A7928643F4}"/>
              </a:ext>
            </a:extLst>
          </p:cNvPr>
          <p:cNvSpPr/>
          <p:nvPr/>
        </p:nvSpPr>
        <p:spPr>
          <a:xfrm>
            <a:off x="8432800" y="4114800"/>
            <a:ext cx="165100" cy="889000"/>
          </a:xfrm>
          <a:prstGeom prst="downArrow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84816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jdp comm feb/2018</Agenda>
    <Date xmlns="90b7a245-a7c3-4504-88b2-cf85318e6b78">2018-02-23T00:00:00-08:00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90b7a245-a7c3-4504-88b2-cf85318e6b7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1526</TotalTime>
  <Words>525</Words>
  <Application>Microsoft Office PowerPoint</Application>
  <PresentationFormat>Widescreen</PresentationFormat>
  <Paragraphs>106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Neo Sans Intel</vt:lpstr>
      <vt:lpstr>Neo Sans Intel Medium</vt:lpstr>
      <vt:lpstr>PMingLiU</vt:lpstr>
      <vt:lpstr>Arial</vt:lpstr>
      <vt:lpstr>Browallia New</vt:lpstr>
      <vt:lpstr>Calibri</vt:lpstr>
      <vt:lpstr>Cambria Math</vt:lpstr>
      <vt:lpstr>Times New Roman</vt:lpstr>
      <vt:lpstr>blank</vt:lpstr>
      <vt:lpstr>Worksheet</vt:lpstr>
      <vt:lpstr>SSM Update to JDP COMM</vt:lpstr>
      <vt:lpstr>K* SD Alloy / CR5.3 Learning</vt:lpstr>
      <vt:lpstr>S24S Design Strategy, Milestone and Gates</vt:lpstr>
      <vt:lpstr>SSM Alpha Product Pathfinding and Deliverables</vt:lpstr>
      <vt:lpstr>Backup Material</vt:lpstr>
      <vt:lpstr>Silicon Horizon in March</vt:lpstr>
      <vt:lpstr>Gantt Chart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SSM Update to JDP COMM</dc:title>
  <dc:creator>Kau, Derchang</dc:creator>
  <cp:lastModifiedBy>Kau, Derchang</cp:lastModifiedBy>
  <cp:revision>62</cp:revision>
  <dcterms:created xsi:type="dcterms:W3CDTF">2018-02-21T18:22:59Z</dcterms:created>
  <dcterms:modified xsi:type="dcterms:W3CDTF">2018-02-22T23:37:21Z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