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63" r:id="rId6"/>
    <p:sldId id="258" r:id="rId7"/>
    <p:sldId id="259" r:id="rId8"/>
    <p:sldId id="261" r:id="rId9"/>
    <p:sldId id="260" r:id="rId10"/>
    <p:sldId id="262" r:id="rId11"/>
    <p:sldId id="264" r:id="rId12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1" autoAdjust="0"/>
    <p:restoredTop sz="94660"/>
  </p:normalViewPr>
  <p:slideViewPr>
    <p:cSldViewPr>
      <p:cViewPr varScale="1">
        <p:scale>
          <a:sx n="72" d="100"/>
          <a:sy n="72" d="100"/>
        </p:scale>
        <p:origin x="84" y="312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package" Target="../embeddings/Microsoft_Excel_Worksheet1.xlsx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/>
              <a:t>SSM Update to JDP COMM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smtClean="0"/>
              <a:t>Feb/23/2018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u="sng" dirty="0" smtClean="0">
                <a:solidFill>
                  <a:schemeClr val="accent6"/>
                </a:solidFill>
              </a:rPr>
              <a:t>Status and Plan:</a:t>
            </a:r>
            <a:endParaRPr lang="en-US" sz="1600" u="sng" dirty="0">
              <a:solidFill>
                <a:schemeClr val="accent6"/>
              </a:solidFill>
              <a:ea typeface="Cambria Math" panose="02040503050406030204" pitchFamily="18" charset="0"/>
            </a:endParaRPr>
          </a:p>
          <a:p>
            <a:r>
              <a:rPr lang="en-US" sz="16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Successful K* SWR yields </a:t>
            </a:r>
            <a:r>
              <a:rPr lang="en-US" sz="1600" dirty="0" err="1" smtClean="0">
                <a:ea typeface="Cambria Math" panose="02040503050406030204" pitchFamily="18" charset="0"/>
                <a:cs typeface="Browallia New" panose="020B0604020202020204" pitchFamily="34" charset="-34"/>
              </a:rPr>
              <a:t>prePOR</a:t>
            </a:r>
            <a:r>
              <a:rPr lang="en-US" sz="16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 candidate (Alloy6/CR5.3) and roadmap to meet PG1 RWB requirement.</a:t>
            </a:r>
            <a:br>
              <a:rPr lang="en-US" sz="16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</a:br>
            <a:r>
              <a:rPr lang="en-US" sz="16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DTS R0.4 </a:t>
            </a:r>
            <a:r>
              <a:rPr lang="en-US" sz="1600" dirty="0">
                <a:ea typeface="Cambria Math" panose="02040503050406030204" pitchFamily="18" charset="0"/>
                <a:cs typeface="Browallia New" panose="020B0604020202020204" pitchFamily="34" charset="-34"/>
              </a:rPr>
              <a:t>is proposed based on </a:t>
            </a:r>
            <a:r>
              <a:rPr lang="en-US" sz="16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K* </a:t>
            </a:r>
            <a:r>
              <a:rPr lang="en-US" sz="1600" dirty="0">
                <a:ea typeface="Cambria Math" panose="02040503050406030204" pitchFamily="18" charset="0"/>
                <a:cs typeface="Browallia New" panose="020B0604020202020204" pitchFamily="34" charset="-34"/>
              </a:rPr>
              <a:t>silicon and Dual </a:t>
            </a:r>
            <a:r>
              <a:rPr lang="en-US" sz="16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V</a:t>
            </a:r>
            <a:r>
              <a:rPr lang="en-US" sz="1600" baseline="-250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DM</a:t>
            </a:r>
            <a:r>
              <a:rPr lang="en-US" sz="16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; </a:t>
            </a:r>
            <a:r>
              <a:rPr lang="en-US" sz="1600" dirty="0">
                <a:ea typeface="Cambria Math" panose="02040503050406030204" pitchFamily="18" charset="0"/>
                <a:cs typeface="Browallia New" panose="020B0604020202020204" pitchFamily="34" charset="-34"/>
              </a:rPr>
              <a:t>350mV E4 reduction is deemed </a:t>
            </a:r>
            <a:r>
              <a:rPr lang="en-US" sz="16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feasible.  </a:t>
            </a:r>
          </a:p>
          <a:p>
            <a:pPr marL="914400" indent="-514350">
              <a:buFont typeface="Wingdings" panose="05000000000000000000" pitchFamily="2" charset="2"/>
              <a:buChar char="Ø"/>
            </a:pPr>
            <a:r>
              <a:rPr lang="en-US" sz="16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Complete </a:t>
            </a:r>
            <a:r>
              <a:rPr lang="en-US" sz="1600" dirty="0">
                <a:ea typeface="Cambria Math" panose="02040503050406030204" pitchFamily="18" charset="0"/>
                <a:cs typeface="Browallia New" panose="020B0604020202020204" pitchFamily="34" charset="-34"/>
              </a:rPr>
              <a:t>RA/RM is expected at WW10 for </a:t>
            </a:r>
            <a:r>
              <a:rPr lang="en-US" sz="16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Alloy6/CR5.3 and DTS R0.4 </a:t>
            </a:r>
            <a:r>
              <a:rPr lang="en-US" sz="1600" dirty="0">
                <a:ea typeface="Cambria Math" panose="02040503050406030204" pitchFamily="18" charset="0"/>
                <a:cs typeface="Browallia New" panose="020B0604020202020204" pitchFamily="34" charset="-34"/>
              </a:rPr>
              <a:t>change </a:t>
            </a:r>
            <a:r>
              <a:rPr lang="en-US" sz="16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ratification.</a:t>
            </a:r>
          </a:p>
          <a:p>
            <a:r>
              <a:rPr lang="en-US" sz="16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S24S, 20nm 64Gb SSM vehicle, design started</a:t>
            </a:r>
            <a:r>
              <a:rPr lang="en-US" sz="1600" dirty="0">
                <a:ea typeface="Cambria Math" panose="02040503050406030204" pitchFamily="18" charset="0"/>
                <a:cs typeface="Browallia New" panose="020B0604020202020204" pitchFamily="34" charset="-34"/>
              </a:rPr>
              <a:t>. </a:t>
            </a:r>
            <a:r>
              <a:rPr lang="en-US" sz="16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/>
            </a:r>
            <a:br>
              <a:rPr lang="en-US" sz="16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</a:br>
            <a:r>
              <a:rPr lang="en-US" sz="16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Design milestones is planned; gates </a:t>
            </a:r>
            <a:r>
              <a:rPr lang="en-US" sz="1600" dirty="0">
                <a:ea typeface="Cambria Math" panose="02040503050406030204" pitchFamily="18" charset="0"/>
                <a:cs typeface="Browallia New" panose="020B0604020202020204" pitchFamily="34" charset="-34"/>
              </a:rPr>
              <a:t>to </a:t>
            </a:r>
            <a:r>
              <a:rPr lang="en-US" sz="16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execution is identified; DBR tracks to WW39</a:t>
            </a:r>
            <a:endParaRPr lang="en-US" sz="1600" dirty="0">
              <a:ea typeface="Cambria Math" panose="02040503050406030204" pitchFamily="18" charset="0"/>
              <a:cs typeface="Browallia New" panose="020B0604020202020204" pitchFamily="34" charset="-34"/>
            </a:endParaRPr>
          </a:p>
          <a:p>
            <a:r>
              <a:rPr lang="en-US" sz="16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Dual Deck SR71 is being taped out at Fab 4, ECD WW09. Lead silicon </a:t>
            </a:r>
            <a:r>
              <a:rPr lang="en-US" sz="1600" dirty="0">
                <a:ea typeface="Cambria Math" panose="02040503050406030204" pitchFamily="18" charset="0"/>
                <a:cs typeface="Browallia New" panose="020B0604020202020204" pitchFamily="34" charset="-34"/>
              </a:rPr>
              <a:t>p</a:t>
            </a:r>
            <a:r>
              <a:rPr lang="en-US" sz="1600" dirty="0" smtClean="0">
                <a:ea typeface="Cambria Math" panose="02040503050406030204" pitchFamily="18" charset="0"/>
                <a:cs typeface="Browallia New" panose="020B0604020202020204" pitchFamily="34" charset="-34"/>
              </a:rPr>
              <a:t>robe ECD WW17</a:t>
            </a:r>
            <a:endParaRPr lang="en-US" sz="1600" dirty="0">
              <a:ea typeface="Cambria Math" panose="02040503050406030204" pitchFamily="18" charset="0"/>
              <a:cs typeface="Browallia New" panose="020B0604020202020204" pitchFamily="34" charset="-34"/>
            </a:endParaRPr>
          </a:p>
          <a:p>
            <a:pPr marL="0" indent="0">
              <a:buNone/>
            </a:pPr>
            <a:r>
              <a:rPr lang="en-US" sz="1600" u="sng" dirty="0" smtClean="0">
                <a:solidFill>
                  <a:schemeClr val="accent6"/>
                </a:solidFill>
              </a:rPr>
              <a:t>SOW planning and strategy analysis:</a:t>
            </a:r>
            <a:endParaRPr lang="en-US" sz="1600" u="sng" dirty="0">
              <a:solidFill>
                <a:schemeClr val="accent6"/>
              </a:solidFill>
            </a:endParaRPr>
          </a:p>
          <a:p>
            <a:r>
              <a:rPr lang="en-US" sz="1600" dirty="0" smtClean="0"/>
              <a:t>Strategy is built to step up from cell fundamental on DD SR71 to high density bipolar decoder vehicle validation before full product validation</a:t>
            </a:r>
          </a:p>
          <a:p>
            <a:r>
              <a:rPr lang="en-US" sz="1600" dirty="0" smtClean="0"/>
              <a:t>Two plans are analyzed for ratification – </a:t>
            </a:r>
          </a:p>
          <a:p>
            <a:pPr lvl="1"/>
            <a:r>
              <a:rPr lang="en-US" sz="1600" dirty="0" smtClean="0"/>
              <a:t>Plan A to build SSM alpha product of 20nm         256Gb      S26A BW @ Q2/2020 </a:t>
            </a:r>
            <a:r>
              <a:rPr lang="en-US" sz="1600" dirty="0" err="1" smtClean="0"/>
              <a:t>Qual</a:t>
            </a:r>
            <a:r>
              <a:rPr lang="en-US" sz="1600" dirty="0" smtClean="0"/>
              <a:t> vs. </a:t>
            </a:r>
          </a:p>
          <a:p>
            <a:pPr lvl="1"/>
            <a:r>
              <a:rPr lang="en-US" sz="1600" dirty="0" smtClean="0"/>
              <a:t>Plan B to build SSM alpha product of 14nm         512Gb           2X BW @ Q1/2021 </a:t>
            </a:r>
            <a:r>
              <a:rPr lang="en-US" sz="1600" dirty="0" err="1" smtClean="0"/>
              <a:t>Qual</a:t>
            </a:r>
            <a:r>
              <a:rPr lang="en-US" sz="1600" dirty="0" smtClean="0"/>
              <a:t> 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6706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902" y="152400"/>
            <a:ext cx="4308898" cy="455339"/>
          </a:xfrm>
        </p:spPr>
        <p:txBody>
          <a:bodyPr/>
          <a:lstStyle/>
          <a:p>
            <a:pPr algn="l"/>
            <a:r>
              <a:rPr lang="en-US" sz="3200" dirty="0" smtClean="0"/>
              <a:t>K* / CR5.3 Learning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1" y="775197"/>
            <a:ext cx="4918497" cy="1981312"/>
          </a:xfrm>
        </p:spPr>
        <p:txBody>
          <a:bodyPr/>
          <a:lstStyle/>
          <a:p>
            <a:r>
              <a:rPr lang="en-US" sz="1800" dirty="0" smtClean="0"/>
              <a:t>CR5.3 yields 50mV or less </a:t>
            </a:r>
            <a:r>
              <a:rPr lang="en-US" sz="1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800" dirty="0" smtClean="0"/>
              <a:t>V</a:t>
            </a:r>
            <a:r>
              <a:rPr lang="en-US" sz="1800" baseline="-25000" dirty="0" smtClean="0"/>
              <a:t>T</a:t>
            </a:r>
            <a:r>
              <a:rPr lang="en-US" sz="1800" dirty="0" smtClean="0"/>
              <a:t> difference on read polarity, positive read </a:t>
            </a:r>
            <a:r>
              <a:rPr lang="en-US" sz="1800" dirty="0"/>
              <a:t>higher, without a visible </a:t>
            </a:r>
            <a:r>
              <a:rPr lang="en-US" sz="1800" dirty="0" smtClean="0"/>
              <a:t>tapering.</a:t>
            </a:r>
            <a:endParaRPr lang="en-US" sz="1800" baseline="-25000" dirty="0" smtClean="0"/>
          </a:p>
          <a:p>
            <a:r>
              <a:rPr lang="en-US" sz="1800" dirty="0" smtClean="0"/>
              <a:t>Strong </a:t>
            </a:r>
            <a:r>
              <a:rPr lang="en-US" sz="1800" dirty="0"/>
              <a:t>modulation </a:t>
            </a:r>
            <a:r>
              <a:rPr lang="en-US" sz="1800" dirty="0" smtClean="0"/>
              <a:t>on </a:t>
            </a:r>
            <a:r>
              <a:rPr lang="en-US" sz="1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∆</a:t>
            </a:r>
            <a:r>
              <a:rPr lang="en-US" sz="1800" dirty="0"/>
              <a:t>V</a:t>
            </a:r>
            <a:r>
              <a:rPr lang="en-US" sz="1800" baseline="-25000" dirty="0"/>
              <a:t>T</a:t>
            </a:r>
            <a:r>
              <a:rPr lang="en-US" sz="1800" dirty="0"/>
              <a:t> </a:t>
            </a:r>
            <a:r>
              <a:rPr lang="en-US" sz="1800" dirty="0" smtClean="0"/>
              <a:t>and Post seasoning WL leakage with composition skew</a:t>
            </a:r>
          </a:p>
          <a:p>
            <a:r>
              <a:rPr lang="en-US" sz="1800" dirty="0" smtClean="0"/>
              <a:t>Complete segmentation ECD WW10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460955" y="3048000"/>
            <a:ext cx="5624586" cy="3378495"/>
            <a:chOff x="518104" y="2982089"/>
            <a:chExt cx="5624586" cy="337849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18104" y="2982089"/>
              <a:ext cx="5624586" cy="3378495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3080609" y="3721515"/>
              <a:ext cx="54969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solidFill>
                    <a:srgbClr val="FF0000"/>
                  </a:solidFill>
                </a:rPr>
                <a:t>Goal</a:t>
              </a:r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H="1">
              <a:off x="2516637" y="3888973"/>
              <a:ext cx="563972" cy="0"/>
            </a:xfrm>
            <a:prstGeom prst="straightConnector1">
              <a:avLst/>
            </a:prstGeom>
            <a:ln w="15875">
              <a:solidFill>
                <a:srgbClr val="FF0000"/>
              </a:solidFill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Star: 5 Points 14"/>
            <p:cNvSpPr/>
            <p:nvPr/>
          </p:nvSpPr>
          <p:spPr>
            <a:xfrm>
              <a:off x="2239840" y="3767228"/>
              <a:ext cx="212998" cy="212998"/>
            </a:xfrm>
            <a:prstGeom prst="star5">
              <a:avLst/>
            </a:prstGeom>
            <a:noFill/>
            <a:ln w="19050">
              <a:solidFill>
                <a:srgbClr val="FF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Star: 5 Points 15"/>
            <p:cNvSpPr/>
            <p:nvPr/>
          </p:nvSpPr>
          <p:spPr>
            <a:xfrm>
              <a:off x="4658894" y="4622439"/>
              <a:ext cx="212998" cy="212998"/>
            </a:xfrm>
            <a:prstGeom prst="star5">
              <a:avLst/>
            </a:prstGeom>
            <a:noFill/>
            <a:ln w="19050">
              <a:solidFill>
                <a:srgbClr val="FF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3593338" y="4749895"/>
              <a:ext cx="973463" cy="7905"/>
            </a:xfrm>
            <a:prstGeom prst="straightConnector1">
              <a:avLst/>
            </a:prstGeom>
            <a:ln w="15875">
              <a:solidFill>
                <a:srgbClr val="FF0000"/>
              </a:solidFill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314961" y="4549151"/>
              <a:ext cx="12529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 smtClean="0">
                  <a:solidFill>
                    <a:srgbClr val="FF0000"/>
                  </a:solidFill>
                </a:rPr>
                <a:t>Pre-POR</a:t>
              </a:r>
            </a:p>
            <a:p>
              <a:pPr algn="r"/>
              <a:r>
                <a:rPr lang="en-US" sz="1200" b="1" dirty="0" smtClean="0">
                  <a:solidFill>
                    <a:srgbClr val="FF0000"/>
                  </a:solidFill>
                </a:rPr>
                <a:t>Alloy6 / CR5.3</a:t>
              </a:r>
              <a:endParaRPr lang="en-US" sz="1200" b="1" dirty="0">
                <a:solidFill>
                  <a:srgbClr val="FF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175832" y="5913579"/>
              <a:ext cx="3104615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bg1">
                      <a:lumMod val="50000"/>
                    </a:schemeClr>
                  </a:solidFill>
                </a:rPr>
                <a:t>Normalized Composition Skew</a:t>
              </a:r>
              <a:endParaRPr lang="en-US" sz="12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006297" y="3089204"/>
              <a:ext cx="4648200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SSM </a:t>
              </a:r>
              <a:r>
                <a:rPr lang="en-US" sz="1200" dirty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∆</a:t>
              </a:r>
              <a:r>
                <a:rPr lang="en-US" sz="1200" dirty="0" smtClean="0"/>
                <a:t>V</a:t>
              </a:r>
              <a:r>
                <a:rPr lang="en-US" sz="1200" baseline="-25000" dirty="0" smtClean="0"/>
                <a:t>T</a:t>
              </a:r>
              <a:r>
                <a:rPr lang="en-US" sz="1200" dirty="0" smtClean="0"/>
                <a:t> </a:t>
              </a:r>
              <a:r>
                <a:rPr lang="en-US" sz="1200" dirty="0"/>
                <a:t>is increased with </a:t>
              </a:r>
              <a:r>
                <a:rPr lang="en-US" sz="1200" dirty="0" smtClean="0"/>
                <a:t>the synthesized composition linearly</a:t>
              </a:r>
              <a:endParaRPr lang="en-US" sz="12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161320" y="3124200"/>
            <a:ext cx="5300687" cy="3311045"/>
            <a:chOff x="6161320" y="2892070"/>
            <a:chExt cx="5300687" cy="3311045"/>
          </a:xfrm>
        </p:grpSpPr>
        <p:grpSp>
          <p:nvGrpSpPr>
            <p:cNvPr id="14" name="Group 13"/>
            <p:cNvGrpSpPr/>
            <p:nvPr/>
          </p:nvGrpSpPr>
          <p:grpSpPr>
            <a:xfrm>
              <a:off x="6161320" y="3078915"/>
              <a:ext cx="5211110" cy="3124200"/>
              <a:chOff x="6724072" y="3750078"/>
              <a:chExt cx="4649735" cy="2610506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 rotWithShape="1">
              <a:blip r:embed="rId3"/>
              <a:srcRect t="55378" r="7905"/>
              <a:stretch/>
            </p:blipFill>
            <p:spPr>
              <a:xfrm>
                <a:off x="6724072" y="3750078"/>
                <a:ext cx="4649734" cy="2610506"/>
              </a:xfrm>
              <a:prstGeom prst="rect">
                <a:avLst/>
              </a:prstGeom>
            </p:spPr>
          </p:pic>
          <p:sp>
            <p:nvSpPr>
              <p:cNvPr id="17" name="TextBox 16"/>
              <p:cNvSpPr txBox="1"/>
              <p:nvPr/>
            </p:nvSpPr>
            <p:spPr>
              <a:xfrm rot="16200000">
                <a:off x="7022107" y="4296358"/>
                <a:ext cx="1145028" cy="329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800" b="1" dirty="0" smtClean="0">
                    <a:latin typeface="Calibri" panose="020F0502020204030204" pitchFamily="34" charset="0"/>
                    <a:cs typeface="Segoe UI" panose="020B0502040204020203" pitchFamily="34" charset="0"/>
                  </a:rPr>
                  <a:t> V16/CR3.3</a:t>
                </a:r>
                <a:endParaRPr lang="en-US" sz="1800" b="1" dirty="0">
                  <a:latin typeface="Calibri" panose="020F050202020403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0839302" y="3887169"/>
                <a:ext cx="534505" cy="3086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800" b="1" dirty="0" smtClean="0">
                    <a:latin typeface="Calibri" panose="020F0502020204030204" pitchFamily="34" charset="0"/>
                    <a:cs typeface="Segoe UI" panose="020B0502040204020203" pitchFamily="34" charset="0"/>
                  </a:rPr>
                  <a:t>-6%</a:t>
                </a:r>
                <a:endParaRPr lang="en-US" sz="1800" b="1" dirty="0">
                  <a:latin typeface="Calibri" panose="020F050202020403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9010560" y="3887169"/>
                <a:ext cx="595476" cy="3086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800" b="1" dirty="0">
                    <a:latin typeface="Calibri" panose="020F0502020204030204" pitchFamily="34" charset="0"/>
                    <a:cs typeface="Segoe UI" panose="020B0502040204020203" pitchFamily="34" charset="0"/>
                  </a:rPr>
                  <a:t>-</a:t>
                </a:r>
                <a:r>
                  <a:rPr lang="en-US" sz="1800" b="1" dirty="0" smtClean="0">
                    <a:latin typeface="Calibri" panose="020F0502020204030204" pitchFamily="34" charset="0"/>
                    <a:cs typeface="Segoe UI" panose="020B0502040204020203" pitchFamily="34" charset="0"/>
                  </a:rPr>
                  <a:t>4%</a:t>
                </a:r>
                <a:endParaRPr lang="en-US" sz="1800" b="1" dirty="0">
                  <a:latin typeface="Calibri" panose="020F050202020403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9690472" y="3877419"/>
                <a:ext cx="595476" cy="3086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800" b="1" dirty="0">
                    <a:latin typeface="Calibri" panose="020F0502020204030204" pitchFamily="34" charset="0"/>
                    <a:cs typeface="Segoe UI" panose="020B0502040204020203" pitchFamily="34" charset="0"/>
                  </a:rPr>
                  <a:t>-</a:t>
                </a:r>
                <a:r>
                  <a:rPr lang="en-US" sz="1800" b="1" dirty="0" smtClean="0">
                    <a:latin typeface="Calibri" panose="020F0502020204030204" pitchFamily="34" charset="0"/>
                    <a:cs typeface="Segoe UI" panose="020B0502040204020203" pitchFamily="34" charset="0"/>
                  </a:rPr>
                  <a:t>4%</a:t>
                </a:r>
                <a:endParaRPr lang="en-US" sz="1800" b="1" dirty="0">
                  <a:latin typeface="Calibri" panose="020F050202020403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 rot="16200000">
                <a:off x="7469224" y="4256648"/>
                <a:ext cx="1312763" cy="5767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800" b="1" dirty="0" smtClean="0">
                    <a:latin typeface="Calibri" panose="020F0502020204030204" pitchFamily="34" charset="0"/>
                    <a:cs typeface="Segoe UI" panose="020B0502040204020203" pitchFamily="34" charset="0"/>
                  </a:rPr>
                  <a:t>PRE-POR</a:t>
                </a:r>
              </a:p>
              <a:p>
                <a:pPr algn="r"/>
                <a:r>
                  <a:rPr lang="en-US" sz="1800" b="1" dirty="0" smtClean="0">
                    <a:latin typeface="Calibri" panose="020F0502020204030204" pitchFamily="34" charset="0"/>
                    <a:cs typeface="Segoe UI" panose="020B0502040204020203" pitchFamily="34" charset="0"/>
                  </a:rPr>
                  <a:t>Alloy6/CR5.3</a:t>
                </a:r>
                <a:endParaRPr lang="en-US" sz="1800" b="1" dirty="0">
                  <a:latin typeface="Calibri" panose="020F050202020403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8466630" y="3887169"/>
                <a:ext cx="595476" cy="3086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800" b="1" dirty="0" smtClean="0">
                    <a:latin typeface="Calibri" panose="020F0502020204030204" pitchFamily="34" charset="0"/>
                    <a:cs typeface="Segoe UI" panose="020B0502040204020203" pitchFamily="34" charset="0"/>
                  </a:rPr>
                  <a:t>-2%</a:t>
                </a:r>
                <a:endParaRPr lang="en-US" sz="1800" b="1" dirty="0">
                  <a:latin typeface="Calibri" panose="020F0502020204030204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0234402" y="3887169"/>
                <a:ext cx="595476" cy="3086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800" b="1" dirty="0">
                    <a:latin typeface="Calibri" panose="020F0502020204030204" pitchFamily="34" charset="0"/>
                    <a:cs typeface="Segoe UI" panose="020B0502040204020203" pitchFamily="34" charset="0"/>
                  </a:rPr>
                  <a:t>-</a:t>
                </a:r>
                <a:r>
                  <a:rPr lang="en-US" sz="1800" b="1" dirty="0" smtClean="0">
                    <a:latin typeface="Calibri" panose="020F0502020204030204" pitchFamily="34" charset="0"/>
                    <a:cs typeface="Segoe UI" panose="020B0502040204020203" pitchFamily="34" charset="0"/>
                  </a:rPr>
                  <a:t>2%</a:t>
                </a:r>
                <a:endParaRPr lang="en-US" sz="1800" b="1" dirty="0">
                  <a:latin typeface="Calibri" panose="020F0502020204030204" pitchFamily="34" charset="0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6813807" y="2892070"/>
              <a:ext cx="4648200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200" dirty="0" smtClean="0"/>
                <a:t>Single WL leakage developed after 120uA seasoning (~15sec)</a:t>
              </a:r>
              <a:endParaRPr lang="en-US" sz="12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5223298" y="270738"/>
            <a:ext cx="6746195" cy="2507735"/>
            <a:chOff x="5223298" y="270738"/>
            <a:chExt cx="6746195" cy="2507735"/>
          </a:xfrm>
        </p:grpSpPr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xmlns="" id="{9EF706B8-CE98-45F8-8C88-ED335163F38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223298" y="270738"/>
              <a:ext cx="6746195" cy="2501900"/>
            </a:xfrm>
            <a:prstGeom prst="rect">
              <a:avLst/>
            </a:prstGeom>
          </p:spPr>
        </p:pic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xmlns="" id="{8A7F499C-0C4E-45F0-BAA0-9744EEFD3ECE}"/>
                </a:ext>
              </a:extLst>
            </p:cNvPr>
            <p:cNvSpPr txBox="1"/>
            <p:nvPr/>
          </p:nvSpPr>
          <p:spPr>
            <a:xfrm>
              <a:off x="5324899" y="359637"/>
              <a:ext cx="1990301" cy="646331"/>
            </a:xfrm>
            <a:prstGeom prst="rect">
              <a:avLst/>
            </a:prstGeom>
            <a:solidFill>
              <a:schemeClr val="accent6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Calibri" panose="020F0502020204030204" pitchFamily="34" charset="0"/>
                </a:rPr>
                <a:t>CR4 Single Etch</a:t>
              </a:r>
            </a:p>
            <a:p>
              <a:r>
                <a:rPr lang="en-US" sz="1800" dirty="0" smtClean="0">
                  <a:latin typeface="Calibri" panose="020F0502020204030204" pitchFamily="34" charset="0"/>
                </a:rPr>
                <a:t>V16 / 5Å </a:t>
              </a:r>
              <a:r>
                <a:rPr lang="en-US" sz="1800" dirty="0" err="1" smtClean="0">
                  <a:latin typeface="Calibri" panose="020F0502020204030204" pitchFamily="34" charset="0"/>
                </a:rPr>
                <a:t>AlOx</a:t>
              </a:r>
              <a:r>
                <a:rPr lang="en-US" sz="1800" dirty="0" smtClean="0">
                  <a:latin typeface="Calibri" panose="020F0502020204030204" pitchFamily="34" charset="0"/>
                </a:rPr>
                <a:t> T&amp;B</a:t>
              </a:r>
              <a:endParaRPr lang="en-US" sz="1800" dirty="0">
                <a:latin typeface="Calibri" panose="020F0502020204030204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xmlns="" id="{9E8DC967-EBF0-4CAA-86F9-3DBFAC9B754F}"/>
                </a:ext>
              </a:extLst>
            </p:cNvPr>
            <p:cNvSpPr txBox="1"/>
            <p:nvPr/>
          </p:nvSpPr>
          <p:spPr>
            <a:xfrm>
              <a:off x="8855499" y="359638"/>
              <a:ext cx="1943096" cy="646331"/>
            </a:xfrm>
            <a:prstGeom prst="rect">
              <a:avLst/>
            </a:prstGeom>
            <a:solidFill>
              <a:schemeClr val="accent2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sz="1800" smtClean="0">
                  <a:latin typeface="Calibri" panose="020F0502020204030204" pitchFamily="34" charset="0"/>
                </a:rPr>
                <a:t>CR5.3 </a:t>
              </a:r>
              <a:r>
                <a:rPr lang="en-US" sz="1800" dirty="0" smtClean="0">
                  <a:latin typeface="Calibri" panose="020F0502020204030204" pitchFamily="34" charset="0"/>
                </a:rPr>
                <a:t>Partial Etch</a:t>
              </a:r>
            </a:p>
            <a:p>
              <a:r>
                <a:rPr lang="en-US" sz="1800" dirty="0" smtClean="0">
                  <a:latin typeface="Calibri" panose="020F0502020204030204" pitchFamily="34" charset="0"/>
                </a:rPr>
                <a:t>Alloy6 / no lamina</a:t>
              </a:r>
              <a:endParaRPr lang="en-US" sz="1800" dirty="0">
                <a:latin typeface="Calibri" panose="020F0502020204030204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655174" y="2402253"/>
              <a:ext cx="96359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b="1" dirty="0">
                  <a:solidFill>
                    <a:srgbClr val="FFFF00"/>
                  </a:solidFill>
                  <a:latin typeface="Calibri" panose="020F0502020204030204" pitchFamily="34" charset="0"/>
                </a:rPr>
                <a:t>(1</a:t>
              </a:r>
              <a:r>
                <a:rPr lang="en-US" sz="1800" b="1" baseline="30000" dirty="0">
                  <a:solidFill>
                    <a:srgbClr val="FFFF00"/>
                  </a:solidFill>
                  <a:latin typeface="Calibri" panose="020F0502020204030204" pitchFamily="34" charset="0"/>
                </a:rPr>
                <a:t>st</a:t>
              </a:r>
              <a:r>
                <a:rPr lang="en-US" sz="1800" b="1" dirty="0">
                  <a:solidFill>
                    <a:srgbClr val="FFFF00"/>
                  </a:solidFill>
                  <a:latin typeface="Calibri" panose="020F0502020204030204" pitchFamily="34" charset="0"/>
                </a:rPr>
                <a:t> cut) </a:t>
              </a:r>
              <a:endParaRPr lang="en-US" sz="1800" b="1" dirty="0">
                <a:solidFill>
                  <a:srgbClr val="FFFF00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9947347" y="2409141"/>
              <a:ext cx="96359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b="1" dirty="0">
                  <a:solidFill>
                    <a:srgbClr val="FFFF00"/>
                  </a:solidFill>
                  <a:latin typeface="Calibri" panose="020F0502020204030204" pitchFamily="34" charset="0"/>
                </a:rPr>
                <a:t>(1</a:t>
              </a:r>
              <a:r>
                <a:rPr lang="en-US" sz="1800" b="1" baseline="30000" dirty="0">
                  <a:solidFill>
                    <a:srgbClr val="FFFF00"/>
                  </a:solidFill>
                  <a:latin typeface="Calibri" panose="020F0502020204030204" pitchFamily="34" charset="0"/>
                </a:rPr>
                <a:t>st</a:t>
              </a:r>
              <a:r>
                <a:rPr lang="en-US" sz="1800" b="1" dirty="0">
                  <a:solidFill>
                    <a:srgbClr val="FFFF00"/>
                  </a:solidFill>
                  <a:latin typeface="Calibri" panose="020F0502020204030204" pitchFamily="34" charset="0"/>
                </a:rPr>
                <a:t> cut) </a:t>
              </a:r>
              <a:endParaRPr lang="en-US" sz="1800" b="1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612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3886200"/>
            <a:ext cx="10315575" cy="12997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S24S Design Strategy, Milestone and Gates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9" y="990600"/>
            <a:ext cx="4717417" cy="48006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Enable path to fast fail or success (S24S) by minimizing non-cell related design </a:t>
            </a:r>
            <a:r>
              <a:rPr lang="en-US" sz="2000" dirty="0" smtClean="0"/>
              <a:t>risks</a:t>
            </a:r>
            <a:endParaRPr lang="en-US" dirty="0"/>
          </a:p>
          <a:p>
            <a:pPr marL="914400" lvl="1" indent="-430213">
              <a:buNone/>
            </a:pPr>
            <a:r>
              <a:rPr lang="en-US" sz="2000" dirty="0"/>
              <a:t>Inhibit 50% of the array drivers to provide area for new bipolar </a:t>
            </a:r>
            <a:r>
              <a:rPr lang="en-US" sz="2000" dirty="0" smtClean="0"/>
              <a:t>pre-drivers</a:t>
            </a:r>
          </a:p>
          <a:p>
            <a:pPr marL="914400" lvl="1" indent="-430213">
              <a:buNone/>
            </a:pPr>
            <a:r>
              <a:rPr lang="en-US" sz="2000" dirty="0"/>
              <a:t>Add tile level polarity control and update partition control logic to enable bipolar operation with SSM read/write algorithms</a:t>
            </a:r>
          </a:p>
          <a:p>
            <a:pPr marL="342900" indent="-342900"/>
            <a:endParaRPr lang="en-US" sz="2000" dirty="0"/>
          </a:p>
          <a:p>
            <a:pPr marL="342900" indent="-342900"/>
            <a:endParaRPr lang="en-US" sz="2000" dirty="0"/>
          </a:p>
          <a:p>
            <a:pPr marL="342900" indent="-342900"/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751619"/>
              </p:ext>
            </p:extLst>
          </p:nvPr>
        </p:nvGraphicFramePr>
        <p:xfrm>
          <a:off x="4946017" y="990600"/>
          <a:ext cx="6788783" cy="2684672"/>
        </p:xfrm>
        <a:graphic>
          <a:graphicData uri="http://schemas.openxmlformats.org/drawingml/2006/table">
            <a:tbl>
              <a:tblPr/>
              <a:tblGrid>
                <a:gridCol w="2128829"/>
                <a:gridCol w="2297754"/>
                <a:gridCol w="2362200"/>
              </a:tblGrid>
              <a:tr h="218872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Features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S26A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S24S (Design POR)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  <a:tr h="19698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Density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256Gb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64Gb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9698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Die Size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197mm</a:t>
                      </a:r>
                      <a:r>
                        <a:rPr kumimoji="0" lang="en-US" sz="1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1200" b="0" i="0" u="none" strike="noStrike" cap="none" normalizeH="0" baseline="300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197mm</a:t>
                      </a:r>
                      <a:r>
                        <a:rPr kumimoji="0" lang="en-US" sz="1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98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I/O Performance (Interface)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1600MT/s/pin (DDR4)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1600MT/s/pin (DDR4)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98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Read Latency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95ns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95ns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98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Write Completion Time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475ns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240ns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9698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Read/Write Throughput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1600 / 800 MB/s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Estimated 800 / 400 MB/s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96985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Read / Write Energy 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52 / 118 </a:t>
                      </a:r>
                      <a:r>
                        <a:rPr kumimoji="0" lang="en-US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pJ</a:t>
                      </a: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/b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89 / 179 </a:t>
                      </a:r>
                      <a:r>
                        <a:rPr kumimoji="0" lang="en-US" sz="12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pJ</a:t>
                      </a: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/b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59632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Power Supplies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Vddq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=1.2V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Vhh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=3.3,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Vpp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=5.3,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Vnn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=-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4.7V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Vddq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=1.2V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Vhh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=3.3,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Vpp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=5.3,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Vnn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=-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4.7V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06869"/>
              </p:ext>
            </p:extLst>
          </p:nvPr>
        </p:nvGraphicFramePr>
        <p:xfrm>
          <a:off x="2133600" y="5099945"/>
          <a:ext cx="8686800" cy="1219200"/>
        </p:xfrm>
        <a:graphic>
          <a:graphicData uri="http://schemas.openxmlformats.org/drawingml/2006/table">
            <a:tbl>
              <a:tblPr firstRow="1">
                <a:tableStyleId>{72833802-FEF1-4C79-8D5D-14CF1EAF98D9}</a:tableStyleId>
              </a:tblPr>
              <a:tblGrid>
                <a:gridCol w="1464509"/>
                <a:gridCol w="7222291"/>
              </a:tblGrid>
              <a:tr h="22532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Milestone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dirty="0" smtClean="0"/>
                        <a:t>Criteria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</a:tr>
              <a:tr h="219919">
                <a:tc>
                  <a:txBody>
                    <a:bodyPr/>
                    <a:lstStyle/>
                    <a:p>
                      <a:r>
                        <a:rPr lang="en-US" altLang="ja-JP" sz="1400" dirty="0" smtClean="0"/>
                        <a:t>Rev 2	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dirty="0" smtClean="0"/>
                        <a:t>Sheet level performance validation complete / circuits ready for layout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321">
                <a:tc>
                  <a:txBody>
                    <a:bodyPr/>
                    <a:lstStyle/>
                    <a:p>
                      <a:r>
                        <a:rPr lang="en-US" altLang="ja-JP" sz="1400" dirty="0" smtClean="0"/>
                        <a:t>Rev 3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400" dirty="0" smtClean="0"/>
                        <a:t>Full chip functional and performance validation of features, specifications and test modes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321">
                <a:tc>
                  <a:txBody>
                    <a:bodyPr/>
                    <a:lstStyle/>
                    <a:p>
                      <a:r>
                        <a:rPr lang="en-US" altLang="ja-JP" sz="1400" dirty="0" smtClean="0"/>
                        <a:t>DBR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400" dirty="0" smtClean="0"/>
                        <a:t>Database Ready for Manufacturing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065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107952"/>
              </p:ext>
            </p:extLst>
          </p:nvPr>
        </p:nvGraphicFramePr>
        <p:xfrm>
          <a:off x="1280930" y="305540"/>
          <a:ext cx="9006070" cy="61635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Worksheet" r:id="rId4" imgW="10604451" imgH="7258050" progId="Excel.Sheet.12">
                  <p:embed/>
                </p:oleObj>
              </mc:Choice>
              <mc:Fallback>
                <p:oleObj name="Worksheet" r:id="rId4" imgW="10604451" imgH="72580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80930" y="305540"/>
                        <a:ext cx="9006070" cy="61635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itle 3"/>
          <p:cNvSpPr txBox="1">
            <a:spLocks/>
          </p:cNvSpPr>
          <p:nvPr/>
        </p:nvSpPr>
        <p:spPr bwMode="auto">
          <a:xfrm>
            <a:off x="1280930" y="304800"/>
            <a:ext cx="428167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defTabSz="914400"/>
            <a:r>
              <a:rPr lang="en-US" sz="2000" kern="0" dirty="0" smtClean="0"/>
              <a:t>SSM 20nm Alpha Product</a:t>
            </a:r>
            <a:endParaRPr lang="en-US" sz="2000" kern="0" dirty="0"/>
          </a:p>
        </p:txBody>
      </p:sp>
      <p:sp>
        <p:nvSpPr>
          <p:cNvPr id="21" name="Title 3"/>
          <p:cNvSpPr txBox="1">
            <a:spLocks/>
          </p:cNvSpPr>
          <p:nvPr/>
        </p:nvSpPr>
        <p:spPr bwMode="auto">
          <a:xfrm>
            <a:off x="1280930" y="3222625"/>
            <a:ext cx="428167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defTabSz="914400"/>
            <a:r>
              <a:rPr lang="en-US" sz="2000" kern="0" dirty="0" smtClean="0"/>
              <a:t>Alternative Alpha Product – 14nm </a:t>
            </a:r>
            <a:endParaRPr lang="en-US" sz="2000" kern="0" dirty="0"/>
          </a:p>
        </p:txBody>
      </p:sp>
      <p:grpSp>
        <p:nvGrpSpPr>
          <p:cNvPr id="25" name="Group 24"/>
          <p:cNvGrpSpPr/>
          <p:nvPr/>
        </p:nvGrpSpPr>
        <p:grpSpPr>
          <a:xfrm>
            <a:off x="9768070" y="6184776"/>
            <a:ext cx="1280930" cy="216024"/>
            <a:chOff x="3755740" y="6381328"/>
            <a:chExt cx="1280930" cy="216024"/>
          </a:xfrm>
        </p:grpSpPr>
        <p:sp>
          <p:nvSpPr>
            <p:cNvPr id="23" name="Rectangle 22"/>
            <p:cNvSpPr/>
            <p:nvPr/>
          </p:nvSpPr>
          <p:spPr>
            <a:xfrm>
              <a:off x="3755740" y="6381328"/>
              <a:ext cx="216024" cy="21602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044411" y="6397007"/>
              <a:ext cx="992259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>
                  <a:latin typeface="Calibri" panose="020F0502020204030204" pitchFamily="34" charset="0"/>
                </a:rPr>
                <a:t>Risk in schedule</a:t>
              </a:r>
              <a:endParaRPr lang="en-US" sz="1200" dirty="0">
                <a:latin typeface="Calibri" panose="020F0502020204030204" pitchFamily="34" charset="0"/>
              </a:endParaRPr>
            </a:p>
          </p:txBody>
        </p:sp>
      </p:grpSp>
      <p:sp>
        <p:nvSpPr>
          <p:cNvPr id="4" name="Freeform 3"/>
          <p:cNvSpPr/>
          <p:nvPr/>
        </p:nvSpPr>
        <p:spPr>
          <a:xfrm>
            <a:off x="6426060" y="3854156"/>
            <a:ext cx="279540" cy="717844"/>
          </a:xfrm>
          <a:custGeom>
            <a:avLst/>
            <a:gdLst>
              <a:gd name="connsiteX0" fmla="*/ 0 w 262700"/>
              <a:gd name="connsiteY0" fmla="*/ 8047 h 609227"/>
              <a:gd name="connsiteX1" fmla="*/ 164188 w 262700"/>
              <a:gd name="connsiteY1" fmla="*/ 83826 h 609227"/>
              <a:gd name="connsiteX2" fmla="*/ 262700 w 262700"/>
              <a:gd name="connsiteY2" fmla="*/ 609227 h 609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2700" h="609227">
                <a:moveTo>
                  <a:pt x="0" y="8047"/>
                </a:moveTo>
                <a:cubicBezTo>
                  <a:pt x="60202" y="-4162"/>
                  <a:pt x="120405" y="-16371"/>
                  <a:pt x="164188" y="83826"/>
                </a:cubicBezTo>
                <a:cubicBezTo>
                  <a:pt x="207971" y="184023"/>
                  <a:pt x="235335" y="396625"/>
                  <a:pt x="262700" y="609227"/>
                </a:cubicBezTo>
              </a:path>
            </a:pathLst>
          </a:custGeom>
          <a:noFill/>
          <a:ln>
            <a:solidFill>
              <a:schemeClr val="accent2"/>
            </a:solidFill>
            <a:prstDash val="solid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6431112" y="4167845"/>
            <a:ext cx="578446" cy="646648"/>
          </a:xfrm>
          <a:custGeom>
            <a:avLst/>
            <a:gdLst>
              <a:gd name="connsiteX0" fmla="*/ 0 w 578446"/>
              <a:gd name="connsiteY0" fmla="*/ 0 h 646648"/>
              <a:gd name="connsiteX1" fmla="*/ 439518 w 578446"/>
              <a:gd name="connsiteY1" fmla="*/ 161662 h 646648"/>
              <a:gd name="connsiteX2" fmla="*/ 578446 w 578446"/>
              <a:gd name="connsiteY2" fmla="*/ 646648 h 64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8446" h="646648">
                <a:moveTo>
                  <a:pt x="0" y="0"/>
                </a:moveTo>
                <a:cubicBezTo>
                  <a:pt x="171555" y="26943"/>
                  <a:pt x="343110" y="53887"/>
                  <a:pt x="439518" y="161662"/>
                </a:cubicBezTo>
                <a:cubicBezTo>
                  <a:pt x="535926" y="269437"/>
                  <a:pt x="555712" y="565396"/>
                  <a:pt x="578446" y="646648"/>
                </a:cubicBezTo>
              </a:path>
            </a:pathLst>
          </a:custGeom>
          <a:noFill/>
          <a:ln>
            <a:solidFill>
              <a:srgbClr val="FFC000"/>
            </a:solidFill>
            <a:prstDash val="solid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6718852" y="4619402"/>
            <a:ext cx="901148" cy="485998"/>
          </a:xfrm>
          <a:custGeom>
            <a:avLst/>
            <a:gdLst>
              <a:gd name="connsiteX0" fmla="*/ 0 w 877702"/>
              <a:gd name="connsiteY0" fmla="*/ 0 h 409798"/>
              <a:gd name="connsiteX1" fmla="*/ 657512 w 877702"/>
              <a:gd name="connsiteY1" fmla="*/ 125386 h 409798"/>
              <a:gd name="connsiteX2" fmla="*/ 877702 w 877702"/>
              <a:gd name="connsiteY2" fmla="*/ 409798 h 409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02" h="409798">
                <a:moveTo>
                  <a:pt x="0" y="0"/>
                </a:moveTo>
                <a:cubicBezTo>
                  <a:pt x="255614" y="28543"/>
                  <a:pt x="511228" y="57086"/>
                  <a:pt x="657512" y="125386"/>
                </a:cubicBezTo>
                <a:cubicBezTo>
                  <a:pt x="803796" y="193686"/>
                  <a:pt x="843552" y="362906"/>
                  <a:pt x="877702" y="409798"/>
                </a:cubicBezTo>
              </a:path>
            </a:pathLst>
          </a:custGeom>
          <a:noFill/>
          <a:ln>
            <a:solidFill>
              <a:schemeClr val="accent2"/>
            </a:solidFill>
            <a:prstDash val="solid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7018555" y="4865587"/>
            <a:ext cx="889185" cy="223248"/>
          </a:xfrm>
          <a:custGeom>
            <a:avLst/>
            <a:gdLst>
              <a:gd name="connsiteX0" fmla="*/ 0 w 996971"/>
              <a:gd name="connsiteY0" fmla="*/ 0 h 223248"/>
              <a:gd name="connsiteX1" fmla="*/ 737025 w 996971"/>
              <a:gd name="connsiteY1" fmla="*/ 70338 h 223248"/>
              <a:gd name="connsiteX2" fmla="*/ 996971 w 996971"/>
              <a:gd name="connsiteY2" fmla="*/ 223248 h 223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96971" h="223248">
                <a:moveTo>
                  <a:pt x="0" y="0"/>
                </a:moveTo>
                <a:cubicBezTo>
                  <a:pt x="285431" y="16565"/>
                  <a:pt x="570863" y="33130"/>
                  <a:pt x="737025" y="70338"/>
                </a:cubicBezTo>
                <a:cubicBezTo>
                  <a:pt x="903187" y="107546"/>
                  <a:pt x="954156" y="201331"/>
                  <a:pt x="996971" y="223248"/>
                </a:cubicBezTo>
              </a:path>
            </a:pathLst>
          </a:custGeom>
          <a:noFill/>
          <a:ln>
            <a:solidFill>
              <a:srgbClr val="FFC000"/>
            </a:solidFill>
            <a:prstDash val="solid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95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Material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56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Assumption and Critical Path for 14nm Alpha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32756"/>
            <a:ext cx="10363200" cy="5400600"/>
          </a:xfrm>
        </p:spPr>
        <p:txBody>
          <a:bodyPr/>
          <a:lstStyle/>
          <a:p>
            <a:r>
              <a:rPr lang="en-US" sz="1600" dirty="0" smtClean="0"/>
              <a:t>SR71 Development: Demonstrate piecewise RWB for 14nm technology roadmap</a:t>
            </a:r>
          </a:p>
          <a:p>
            <a:pPr lvl="1"/>
            <a:r>
              <a:rPr lang="en-US" sz="1600" dirty="0" smtClean="0"/>
              <a:t>Dual-Deck @ 20.5nm; material class and stack defined; RWB gap manageable.</a:t>
            </a:r>
          </a:p>
          <a:p>
            <a:pPr lvl="1"/>
            <a:r>
              <a:rPr lang="en-US" sz="1600" dirty="0"/>
              <a:t>SR71 on PQ </a:t>
            </a:r>
            <a:r>
              <a:rPr lang="en-US" sz="1600" dirty="0" smtClean="0"/>
              <a:t>is working (need to be validated) </a:t>
            </a:r>
            <a:r>
              <a:rPr lang="en-US" sz="1600" dirty="0" smtClean="0">
                <a:sym typeface="Wingdings" panose="05000000000000000000" pitchFamily="2" charset="2"/>
              </a:rPr>
              <a:t> </a:t>
            </a:r>
            <a:r>
              <a:rPr lang="en-US" sz="1600" dirty="0" smtClean="0"/>
              <a:t>S36X SD only flow and SR71 testable; 14nm scaling on single deck;  RWB consistent with 20.5nm learning</a:t>
            </a:r>
          </a:p>
          <a:p>
            <a:pPr lvl="1"/>
            <a:r>
              <a:rPr lang="en-US" sz="1600" dirty="0" smtClean="0"/>
              <a:t>PQ SR71’s critical path are resources in silicon allocation and module development, minimum leverage from 20’s and 30’s projects; additional funding / scope need to be assessed. </a:t>
            </a:r>
          </a:p>
          <a:p>
            <a:pPr lvl="1"/>
            <a:r>
              <a:rPr lang="en-US" sz="1600" dirty="0" smtClean="0"/>
              <a:t>14nm scaling expectation – 40% program current scaling no </a:t>
            </a:r>
            <a:r>
              <a:rPr lang="en-US" sz="1600" dirty="0" err="1" smtClean="0"/>
              <a:t>Vt</a:t>
            </a:r>
            <a:r>
              <a:rPr lang="en-US" sz="1600" dirty="0" smtClean="0"/>
              <a:t> changes by Q3/2018</a:t>
            </a:r>
          </a:p>
          <a:p>
            <a:r>
              <a:rPr lang="en-US" sz="1600" dirty="0" smtClean="0"/>
              <a:t>S34X DBR: 14nm dual-deck spider based on option-1 decoder</a:t>
            </a:r>
          </a:p>
          <a:p>
            <a:pPr lvl="1"/>
            <a:r>
              <a:rPr lang="en-US" sz="1600" dirty="0" smtClean="0"/>
              <a:t>Based layout is S36X + Option-1 CMOS decoder (no new DR); </a:t>
            </a:r>
          </a:p>
          <a:p>
            <a:pPr lvl="1"/>
            <a:r>
              <a:rPr lang="en-US" sz="1600" dirty="0"/>
              <a:t>R</a:t>
            </a:r>
            <a:r>
              <a:rPr lang="en-US" sz="1600" dirty="0" smtClean="0"/>
              <a:t>educed addressable space (near ½ of S36X)</a:t>
            </a:r>
          </a:p>
          <a:p>
            <a:pPr lvl="1"/>
            <a:r>
              <a:rPr lang="en-US" sz="1600" dirty="0" smtClean="0"/>
              <a:t>Similar Read/Write energy of S34S (higher read/write delays) in probe</a:t>
            </a:r>
          </a:p>
          <a:p>
            <a:pPr lvl="1"/>
            <a:r>
              <a:rPr lang="en-US" sz="1600" dirty="0" smtClean="0"/>
              <a:t>14nm array design collateral feedback/correction 2 quarters prior to S37S DBR (2 quarters of learning)</a:t>
            </a:r>
          </a:p>
          <a:p>
            <a:r>
              <a:rPr lang="en-US" sz="1600" dirty="0" smtClean="0"/>
              <a:t>14nm Bipolar Architecture</a:t>
            </a:r>
          </a:p>
          <a:p>
            <a:pPr lvl="1"/>
            <a:r>
              <a:rPr lang="en-US" sz="1600" dirty="0" smtClean="0"/>
              <a:t>14nm die size and energy assessment being consistent with 20nm assessment</a:t>
            </a:r>
          </a:p>
          <a:p>
            <a:r>
              <a:rPr lang="en-US" sz="1600" dirty="0" smtClean="0"/>
              <a:t>14nm SSM collateral release</a:t>
            </a:r>
          </a:p>
          <a:p>
            <a:pPr lvl="1"/>
            <a:r>
              <a:rPr lang="en-US" sz="1600" dirty="0" smtClean="0"/>
              <a:t>Preliminary release including 14nm cell DTS, </a:t>
            </a:r>
            <a:r>
              <a:rPr lang="en-US" sz="1600" dirty="0" err="1" smtClean="0"/>
              <a:t>TGnMOST</a:t>
            </a:r>
            <a:r>
              <a:rPr lang="en-US" sz="1600" dirty="0" smtClean="0"/>
              <a:t> model and Design Rules</a:t>
            </a:r>
          </a:p>
          <a:p>
            <a:pPr lvl="1"/>
            <a:r>
              <a:rPr lang="en-US" sz="1600" dirty="0" smtClean="0"/>
              <a:t>Revision are based on additional learning on </a:t>
            </a:r>
            <a:r>
              <a:rPr lang="en-US" sz="1600" dirty="0" err="1" smtClean="0"/>
              <a:t>TGnMOST</a:t>
            </a:r>
            <a:r>
              <a:rPr lang="en-US" sz="1600" dirty="0" smtClean="0"/>
              <a:t>, S37A periphery yield and S34X learning</a:t>
            </a:r>
            <a:endParaRPr lang="en-US" sz="1600" dirty="0"/>
          </a:p>
          <a:p>
            <a:pPr lvl="1"/>
            <a:r>
              <a:rPr lang="en-US" sz="1600" dirty="0"/>
              <a:t>S</a:t>
            </a:r>
            <a:r>
              <a:rPr lang="en-US" sz="1600" dirty="0" smtClean="0"/>
              <a:t>chedule risk: </a:t>
            </a:r>
            <a:r>
              <a:rPr lang="en-US" sz="1600" dirty="0" err="1" smtClean="0"/>
              <a:t>upto</a:t>
            </a:r>
            <a:r>
              <a:rPr lang="en-US" sz="1600" dirty="0" smtClean="0"/>
              <a:t> 1 quarter push to the best case. </a:t>
            </a:r>
          </a:p>
        </p:txBody>
      </p:sp>
    </p:spTree>
    <p:extLst>
      <p:ext uri="{BB962C8B-B14F-4D97-AF65-F5344CB8AC3E}">
        <p14:creationId xmlns:p14="http://schemas.microsoft.com/office/powerpoint/2010/main" val="300812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Silicon Horizon in March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5161DCF4-3471-4B2E-8F43-32BE11389D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987" y="1509712"/>
            <a:ext cx="11844025" cy="1703388"/>
          </a:xfrm>
          <a:prstGeom prst="rect">
            <a:avLst/>
          </a:prstGeom>
        </p:spPr>
      </p:pic>
      <p:sp>
        <p:nvSpPr>
          <p:cNvPr id="5" name="Arrow: Down 7">
            <a:extLst>
              <a:ext uri="{FF2B5EF4-FFF2-40B4-BE49-F238E27FC236}">
                <a16:creationId xmlns:a16="http://schemas.microsoft.com/office/drawing/2014/main" xmlns="" id="{D35AAAAD-BD91-41D5-B984-8062B205EAE6}"/>
              </a:ext>
            </a:extLst>
          </p:cNvPr>
          <p:cNvSpPr/>
          <p:nvPr/>
        </p:nvSpPr>
        <p:spPr>
          <a:xfrm>
            <a:off x="7353300" y="2324100"/>
            <a:ext cx="177800" cy="520700"/>
          </a:xfrm>
          <a:prstGeom prst="downArrow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8">
            <a:extLst>
              <a:ext uri="{FF2B5EF4-FFF2-40B4-BE49-F238E27FC236}">
                <a16:creationId xmlns:a16="http://schemas.microsoft.com/office/drawing/2014/main" xmlns="" id="{B5FB6780-38FA-4C98-B013-9B60D03B9DD5}"/>
              </a:ext>
            </a:extLst>
          </p:cNvPr>
          <p:cNvSpPr/>
          <p:nvPr/>
        </p:nvSpPr>
        <p:spPr>
          <a:xfrm>
            <a:off x="9017000" y="2622550"/>
            <a:ext cx="190500" cy="781050"/>
          </a:xfrm>
          <a:prstGeom prst="downArrow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9">
            <a:extLst>
              <a:ext uri="{FF2B5EF4-FFF2-40B4-BE49-F238E27FC236}">
                <a16:creationId xmlns:a16="http://schemas.microsoft.com/office/drawing/2014/main" xmlns="" id="{299DF2ED-7F91-4800-97F7-7070EA249BD4}"/>
              </a:ext>
            </a:extLst>
          </p:cNvPr>
          <p:cNvSpPr/>
          <p:nvPr/>
        </p:nvSpPr>
        <p:spPr>
          <a:xfrm>
            <a:off x="8750300" y="3403600"/>
            <a:ext cx="914400" cy="342900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CR6?</a:t>
            </a:r>
          </a:p>
        </p:txBody>
      </p:sp>
    </p:spTree>
    <p:extLst>
      <p:ext uri="{BB962C8B-B14F-4D97-AF65-F5344CB8AC3E}">
        <p14:creationId xmlns:p14="http://schemas.microsoft.com/office/powerpoint/2010/main" val="392349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8C33012-811F-492A-B6C5-8CFDCAAD93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99" y="952500"/>
            <a:ext cx="12032290" cy="45847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3ACA5C-F2A1-4DF9-A93B-54EAC5CB0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Gantt Chart</a:t>
            </a: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xmlns="" id="{D75AD377-075C-4964-839A-5D3FC8EE3DC5}"/>
              </a:ext>
            </a:extLst>
          </p:cNvPr>
          <p:cNvSpPr/>
          <p:nvPr/>
        </p:nvSpPr>
        <p:spPr>
          <a:xfrm>
            <a:off x="8178800" y="2882900"/>
            <a:ext cx="165100" cy="2120900"/>
          </a:xfrm>
          <a:prstGeom prst="down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xmlns="" id="{64D42AFF-03CF-4D32-A915-F4917B421C8D}"/>
              </a:ext>
            </a:extLst>
          </p:cNvPr>
          <p:cNvSpPr/>
          <p:nvPr/>
        </p:nvSpPr>
        <p:spPr>
          <a:xfrm>
            <a:off x="7924800" y="3517900"/>
            <a:ext cx="165100" cy="889000"/>
          </a:xfrm>
          <a:prstGeom prst="down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xmlns="" id="{691EC5B4-ADF4-4DE0-A659-94A7928643F4}"/>
              </a:ext>
            </a:extLst>
          </p:cNvPr>
          <p:cNvSpPr/>
          <p:nvPr/>
        </p:nvSpPr>
        <p:spPr>
          <a:xfrm>
            <a:off x="8432800" y="4114800"/>
            <a:ext cx="165100" cy="889000"/>
          </a:xfrm>
          <a:prstGeom prst="down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84816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jdp comm feb/2018</Agenda>
    <Date xmlns="90b7a245-a7c3-4504-88b2-cf85318e6b78">2018-02-23T00:00:00-08:00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schemas.microsoft.com/office/2006/documentManagement/types"/>
    <ds:schemaRef ds:uri="90b7a245-a7c3-4504-88b2-cf85318e6b78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1135</TotalTime>
  <Words>554</Words>
  <Application>Microsoft Office PowerPoint</Application>
  <PresentationFormat>Widescreen</PresentationFormat>
  <Paragraphs>102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Neo Sans Intel</vt:lpstr>
      <vt:lpstr>Neo Sans Intel Medium</vt:lpstr>
      <vt:lpstr>Arial</vt:lpstr>
      <vt:lpstr>Browallia New</vt:lpstr>
      <vt:lpstr>Calibri</vt:lpstr>
      <vt:lpstr>Cambria Math</vt:lpstr>
      <vt:lpstr>Segoe UI</vt:lpstr>
      <vt:lpstr>Wingdings</vt:lpstr>
      <vt:lpstr>blank</vt:lpstr>
      <vt:lpstr>Worksheet</vt:lpstr>
      <vt:lpstr>SSM Update to JDP COMM</vt:lpstr>
      <vt:lpstr>K* / CR5.3 Learning</vt:lpstr>
      <vt:lpstr>S24S Design Strategy, Milestone and Gates</vt:lpstr>
      <vt:lpstr>PowerPoint Presentation</vt:lpstr>
      <vt:lpstr>Backup Material</vt:lpstr>
      <vt:lpstr>Assumption and Critical Path for 14nm Alpha Product</vt:lpstr>
      <vt:lpstr>Silicon Horizon in March</vt:lpstr>
      <vt:lpstr>Gantt Chart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SSM Update to JDP COMM</dc:title>
  <dc:creator>Kau, Derchang</dc:creator>
  <cp:lastModifiedBy>Kau, Derchang</cp:lastModifiedBy>
  <cp:revision>38</cp:revision>
  <dcterms:created xsi:type="dcterms:W3CDTF">2018-02-21T18:22:59Z</dcterms:created>
  <dcterms:modified xsi:type="dcterms:W3CDTF">2018-02-22T20:04:23Z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