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89" r:id="rId5"/>
    <p:sldId id="279" r:id="rId6"/>
    <p:sldId id="280" r:id="rId7"/>
    <p:sldId id="281" r:id="rId8"/>
    <p:sldId id="274" r:id="rId9"/>
    <p:sldId id="272" r:id="rId10"/>
    <p:sldId id="265" r:id="rId11"/>
    <p:sldId id="278" r:id="rId12"/>
    <p:sldId id="273" r:id="rId13"/>
    <p:sldId id="284" r:id="rId14"/>
    <p:sldId id="288" r:id="rId15"/>
    <p:sldId id="266" r:id="rId16"/>
    <p:sldId id="270" r:id="rId17"/>
    <p:sldId id="271" r:id="rId18"/>
    <p:sldId id="277" r:id="rId19"/>
    <p:sldId id="276" r:id="rId20"/>
    <p:sldId id="260" r:id="rId21"/>
    <p:sldId id="269" r:id="rId22"/>
    <p:sldId id="275" r:id="rId23"/>
    <p:sldId id="285" r:id="rId24"/>
    <p:sldId id="286" r:id="rId25"/>
    <p:sldId id="287" r:id="rId26"/>
    <p:sldId id="267" r:id="rId27"/>
    <p:sldId id="268" r:id="rId28"/>
    <p:sldId id="259" r:id="rId29"/>
  </p:sldIdLst>
  <p:sldSz cx="12192000" cy="6858000"/>
  <p:notesSz cx="7010400" cy="92964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64D2"/>
    <a:srgbClr val="0054B0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9" autoAdjust="0"/>
    <p:restoredTop sz="94660"/>
  </p:normalViewPr>
  <p:slideViewPr>
    <p:cSldViewPr snapToGrid="0">
      <p:cViewPr varScale="1">
        <p:scale>
          <a:sx n="60" d="100"/>
          <a:sy n="60" d="100"/>
        </p:scale>
        <p:origin x="44" y="31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1A2B8-B540-4F21-A50F-5845A043C7A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558A5-C631-4A64-835C-72FA5213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558A5-C631-4A64-835C-72FA521302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4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45896" y="6363365"/>
            <a:ext cx="2635781" cy="287225"/>
          </a:xfrm>
          <a:prstGeom prst="rect">
            <a:avLst/>
          </a:prstGeom>
        </p:spPr>
        <p:txBody>
          <a:bodyPr/>
          <a:lstStyle/>
          <a:p>
            <a:fld id="{B80A1F0D-9D48-4EDD-93BE-F8C473D06BE9}" type="datetime4">
              <a:rPr lang="en-US" smtClean="0"/>
              <a:t>January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Micron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63365"/>
            <a:ext cx="274320" cy="228600"/>
          </a:xfrm>
          <a:prstGeom prst="rect">
            <a:avLst/>
          </a:prstGeom>
        </p:spPr>
        <p:txBody>
          <a:bodyPr/>
          <a:lstStyle/>
          <a:p>
            <a:fld id="{B7E7695C-FCF1-4AA0-9B93-7941FED13D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10515600" cy="47291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6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697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6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web.micron.com/sites/sxp/10s/SXP%20Cell%20Sync%20Meeting/Intel%20TEM%20Folder/PFA-396%20s1,2,3,4,7,9,10%20EDX%20summary.pptx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SSM physics work in progress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1/22/2018, DerChang Kau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3633" y="582945"/>
            <a:ext cx="10363200" cy="838200"/>
          </a:xfrm>
        </p:spPr>
        <p:txBody>
          <a:bodyPr/>
          <a:lstStyle/>
          <a:p>
            <a:r>
              <a:rPr lang="en-US" sz="4400" dirty="0" smtClean="0"/>
              <a:t>1D Space Charge and Built-in Field in SAG </a:t>
            </a:r>
            <a:endParaRPr lang="en-US" sz="4400" dirty="0"/>
          </a:p>
        </p:txBody>
      </p:sp>
      <p:grpSp>
        <p:nvGrpSpPr>
          <p:cNvPr id="8" name="Group 7"/>
          <p:cNvGrpSpPr/>
          <p:nvPr/>
        </p:nvGrpSpPr>
        <p:grpSpPr>
          <a:xfrm>
            <a:off x="913633" y="2535028"/>
            <a:ext cx="3748465" cy="2636885"/>
            <a:chOff x="1572348" y="1275784"/>
            <a:chExt cx="3748465" cy="2636885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104697" y="1549270"/>
              <a:ext cx="1" cy="1588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976327" y="1686906"/>
              <a:ext cx="128371" cy="11931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572348" y="2856764"/>
              <a:ext cx="3294993" cy="23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114827" y="2856764"/>
              <a:ext cx="1810787" cy="14656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75620" y="1275784"/>
              <a:ext cx="18639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</a:rPr>
                <a:t>Trap Density [cc</a:t>
              </a:r>
              <a:r>
                <a:rPr lang="en-US" sz="2000" baseline="30000" dirty="0" smtClean="0">
                  <a:latin typeface="Calibri" panose="020F0502020204030204" pitchFamily="34" charset="0"/>
                </a:rPr>
                <a:t>-1</a:t>
              </a:r>
              <a:r>
                <a:rPr lang="en-US" sz="2000" dirty="0" smtClean="0">
                  <a:latin typeface="Calibri" panose="020F0502020204030204" pitchFamily="34" charset="0"/>
                </a:rPr>
                <a:t>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29526" y="3635670"/>
              <a:ext cx="189128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</a:rPr>
                <a:t>Space Charge Width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942080" y="2956556"/>
              <a:ext cx="435884" cy="660400"/>
            </a:xfrm>
            <a:custGeom>
              <a:avLst/>
              <a:gdLst>
                <a:gd name="connsiteX0" fmla="*/ 426720 w 435884"/>
                <a:gd name="connsiteY0" fmla="*/ 660400 h 660400"/>
                <a:gd name="connsiteX1" fmla="*/ 396240 w 435884"/>
                <a:gd name="connsiteY1" fmla="*/ 579120 h 660400"/>
                <a:gd name="connsiteX2" fmla="*/ 111760 w 435884"/>
                <a:gd name="connsiteY2" fmla="*/ 314960 h 660400"/>
                <a:gd name="connsiteX3" fmla="*/ 0 w 435884"/>
                <a:gd name="connsiteY3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884" h="660400">
                  <a:moveTo>
                    <a:pt x="426720" y="660400"/>
                  </a:moveTo>
                  <a:cubicBezTo>
                    <a:pt x="437726" y="648546"/>
                    <a:pt x="448733" y="636693"/>
                    <a:pt x="396240" y="579120"/>
                  </a:cubicBezTo>
                  <a:cubicBezTo>
                    <a:pt x="343747" y="521547"/>
                    <a:pt x="177800" y="411480"/>
                    <a:pt x="111760" y="314960"/>
                  </a:cubicBezTo>
                  <a:cubicBezTo>
                    <a:pt x="45720" y="218440"/>
                    <a:pt x="22860" y="109220"/>
                    <a:pt x="0" y="0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40975" y="2363078"/>
            <a:ext cx="3294993" cy="2359337"/>
            <a:chOff x="1572348" y="3523703"/>
            <a:chExt cx="3294993" cy="2359337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572348" y="5254068"/>
              <a:ext cx="3294993" cy="23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114827" y="4462044"/>
              <a:ext cx="1702793" cy="2333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104697" y="3900964"/>
              <a:ext cx="1" cy="16563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966197" y="4462044"/>
              <a:ext cx="138500" cy="81536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875620" y="3523703"/>
              <a:ext cx="96173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ε</a:t>
              </a:r>
              <a:r>
                <a:rPr lang="en-US" sz="1800" dirty="0" smtClean="0">
                  <a:latin typeface="Calibri" panose="020F0502020204030204" pitchFamily="34" charset="0"/>
                </a:rPr>
                <a:t>[MV/cm]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37047" y="3971236"/>
              <a:ext cx="37510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ε</a:t>
              </a:r>
              <a:r>
                <a:rPr lang="en-US" sz="2400" baseline="-25000" dirty="0" smtClean="0">
                  <a:latin typeface="Calibri" panose="020F0502020204030204" pitchFamily="34" charset="0"/>
                </a:rPr>
                <a:t>BD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136228" y="4218730"/>
              <a:ext cx="425669" cy="187728"/>
            </a:xfrm>
            <a:custGeom>
              <a:avLst/>
              <a:gdLst>
                <a:gd name="connsiteX0" fmla="*/ 425669 w 425669"/>
                <a:gd name="connsiteY0" fmla="*/ 22190 h 187728"/>
                <a:gd name="connsiteX1" fmla="*/ 189186 w 425669"/>
                <a:gd name="connsiteY1" fmla="*/ 14307 h 187728"/>
                <a:gd name="connsiteX2" fmla="*/ 0 w 425669"/>
                <a:gd name="connsiteY2" fmla="*/ 187728 h 1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669" h="187728">
                  <a:moveTo>
                    <a:pt x="425669" y="22190"/>
                  </a:moveTo>
                  <a:cubicBezTo>
                    <a:pt x="342900" y="4453"/>
                    <a:pt x="260131" y="-13283"/>
                    <a:pt x="189186" y="14307"/>
                  </a:cubicBezTo>
                  <a:cubicBezTo>
                    <a:pt x="118241" y="41897"/>
                    <a:pt x="59120" y="114812"/>
                    <a:pt x="0" y="187728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66197" y="5575263"/>
              <a:ext cx="206870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E</a:t>
              </a:r>
              <a:r>
                <a:rPr lang="en-US" sz="2000" baseline="-25000" dirty="0">
                  <a:latin typeface="Calibri" panose="020F0502020204030204" pitchFamily="34" charset="0"/>
                </a:rPr>
                <a:t>BD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  <a:r>
                <a:rPr lang="en-US" sz="2000" dirty="0" smtClean="0">
                  <a:latin typeface="Calibri" panose="020F0502020204030204" pitchFamily="34" charset="0"/>
                </a:rPr>
                <a:t>: SAG ~3MV/cm 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819311" y="4462044"/>
              <a:ext cx="259775" cy="789141"/>
            </a:xfrm>
            <a:custGeom>
              <a:avLst/>
              <a:gdLst>
                <a:gd name="connsiteX0" fmla="*/ 0 w 611560"/>
                <a:gd name="connsiteY0" fmla="*/ 0 h 785032"/>
                <a:gd name="connsiteX1" fmla="*/ 126428 w 611560"/>
                <a:gd name="connsiteY1" fmla="*/ 623321 h 785032"/>
                <a:gd name="connsiteX2" fmla="*/ 611560 w 611560"/>
                <a:gd name="connsiteY2" fmla="*/ 785032 h 78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560" h="785032">
                  <a:moveTo>
                    <a:pt x="0" y="0"/>
                  </a:moveTo>
                  <a:cubicBezTo>
                    <a:pt x="12250" y="246241"/>
                    <a:pt x="24501" y="492482"/>
                    <a:pt x="126428" y="623321"/>
                  </a:cubicBezTo>
                  <a:cubicBezTo>
                    <a:pt x="228355" y="754160"/>
                    <a:pt x="419957" y="769596"/>
                    <a:pt x="611560" y="785032"/>
                  </a:cubicBezTo>
                </a:path>
              </a:pathLst>
            </a:custGeom>
            <a:noFill/>
            <a:ln cap="rnd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351841" y="2363078"/>
            <a:ext cx="3294993" cy="2033642"/>
            <a:chOff x="1572348" y="3523703"/>
            <a:chExt cx="3294993" cy="2033642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1572348" y="5235214"/>
              <a:ext cx="3294993" cy="23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104697" y="3900964"/>
              <a:ext cx="1" cy="16563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875620" y="3523703"/>
              <a:ext cx="79457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 err="1" smtClean="0">
                  <a:latin typeface="Calibri" panose="020F0502020204030204" pitchFamily="34" charset="0"/>
                </a:rPr>
                <a:t>V</a:t>
              </a:r>
              <a:r>
                <a:rPr lang="en-US" sz="1800" baseline="-25000" dirty="0" err="1" smtClean="0">
                  <a:latin typeface="Calibri" panose="020F0502020204030204" pitchFamily="34" charset="0"/>
                </a:rPr>
                <a:t>bi</a:t>
              </a:r>
              <a:r>
                <a:rPr lang="en-US" sz="1800" dirty="0">
                  <a:latin typeface="Calibri" panose="020F0502020204030204" pitchFamily="34" charset="0"/>
                </a:rPr>
                <a:t> </a:t>
              </a:r>
              <a:r>
                <a:rPr lang="en-US" sz="1800" dirty="0" smtClean="0">
                  <a:latin typeface="Calibri" panose="020F0502020204030204" pitchFamily="34" charset="0"/>
                </a:rPr>
                <a:t>[volt]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8884190" y="3179943"/>
            <a:ext cx="1712922" cy="89464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8785225" y="3024188"/>
            <a:ext cx="98964" cy="155755"/>
          </a:xfrm>
          <a:custGeom>
            <a:avLst/>
            <a:gdLst>
              <a:gd name="connsiteX0" fmla="*/ 0 w 165100"/>
              <a:gd name="connsiteY0" fmla="*/ 0 h 255587"/>
              <a:gd name="connsiteX1" fmla="*/ 61912 w 165100"/>
              <a:gd name="connsiteY1" fmla="*/ 171450 h 255587"/>
              <a:gd name="connsiteX2" fmla="*/ 165100 w 165100"/>
              <a:gd name="connsiteY2" fmla="*/ 255587 h 25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255587">
                <a:moveTo>
                  <a:pt x="0" y="0"/>
                </a:moveTo>
                <a:cubicBezTo>
                  <a:pt x="17197" y="64426"/>
                  <a:pt x="34395" y="128852"/>
                  <a:pt x="61912" y="171450"/>
                </a:cubicBezTo>
                <a:cubicBezTo>
                  <a:pt x="89429" y="214048"/>
                  <a:pt x="127264" y="234817"/>
                  <a:pt x="165100" y="25558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Model Comparison</a:t>
            </a:r>
            <a:endParaRPr lang="en-US" sz="3600" dirty="0"/>
          </a:p>
        </p:txBody>
      </p:sp>
      <p:grpSp>
        <p:nvGrpSpPr>
          <p:cNvPr id="581" name="Group 580"/>
          <p:cNvGrpSpPr/>
          <p:nvPr/>
        </p:nvGrpSpPr>
        <p:grpSpPr>
          <a:xfrm>
            <a:off x="342901" y="1386840"/>
            <a:ext cx="3615180" cy="4770120"/>
            <a:chOff x="7176120" y="1304764"/>
            <a:chExt cx="4281375" cy="5411586"/>
          </a:xfrm>
        </p:grpSpPr>
        <p:pic>
          <p:nvPicPr>
            <p:cNvPr id="445" name="Picture 4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6120" y="1304764"/>
              <a:ext cx="4281375" cy="54115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446" name="Straight Connector 445"/>
            <p:cNvCxnSpPr/>
            <p:nvPr/>
          </p:nvCxnSpPr>
          <p:spPr>
            <a:xfrm>
              <a:off x="836425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7" name="Group 446"/>
            <p:cNvGrpSpPr/>
            <p:nvPr/>
          </p:nvGrpSpPr>
          <p:grpSpPr>
            <a:xfrm>
              <a:off x="9408368" y="2456892"/>
              <a:ext cx="828092" cy="540060"/>
              <a:chOff x="8724292" y="2960948"/>
              <a:chExt cx="972108" cy="540060"/>
            </a:xfrm>
          </p:grpSpPr>
          <p:cxnSp>
            <p:nvCxnSpPr>
              <p:cNvPr id="448" name="Straight Connector 447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" name="Group 450"/>
            <p:cNvGrpSpPr/>
            <p:nvPr/>
          </p:nvGrpSpPr>
          <p:grpSpPr>
            <a:xfrm>
              <a:off x="10488488" y="2780928"/>
              <a:ext cx="216024" cy="324036"/>
              <a:chOff x="9948428" y="3284984"/>
              <a:chExt cx="216024" cy="324036"/>
            </a:xfrm>
          </p:grpSpPr>
          <p:sp>
            <p:nvSpPr>
              <p:cNvPr id="452" name="Rectangle 451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3" name="Straight Connector 452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5" name="TextBox 454"/>
            <p:cNvSpPr txBox="1"/>
            <p:nvPr/>
          </p:nvSpPr>
          <p:spPr>
            <a:xfrm>
              <a:off x="1084852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Vacuum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456" name="Straight Connector 455"/>
            <p:cNvCxnSpPr/>
            <p:nvPr/>
          </p:nvCxnSpPr>
          <p:spPr>
            <a:xfrm>
              <a:off x="786019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Rectangle 456"/>
            <p:cNvSpPr/>
            <p:nvPr/>
          </p:nvSpPr>
          <p:spPr>
            <a:xfrm>
              <a:off x="930035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1034447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71618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825624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461" name="Group 460"/>
            <p:cNvGrpSpPr/>
            <p:nvPr/>
          </p:nvGrpSpPr>
          <p:grpSpPr>
            <a:xfrm>
              <a:off x="8364252" y="2456892"/>
              <a:ext cx="828092" cy="540060"/>
              <a:chOff x="8724292" y="2960948"/>
              <a:chExt cx="972108" cy="540060"/>
            </a:xfrm>
          </p:grpSpPr>
          <p:cxnSp>
            <p:nvCxnSpPr>
              <p:cNvPr id="462" name="Straight Connector 461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8724292" y="3068960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464"/>
            <p:cNvGrpSpPr/>
            <p:nvPr/>
          </p:nvGrpSpPr>
          <p:grpSpPr>
            <a:xfrm>
              <a:off x="8040216" y="3284984"/>
              <a:ext cx="2520280" cy="778900"/>
              <a:chOff x="8040216" y="3478688"/>
              <a:chExt cx="2520280" cy="778900"/>
            </a:xfrm>
          </p:grpSpPr>
          <p:grpSp>
            <p:nvGrpSpPr>
              <p:cNvPr id="466" name="Group 465"/>
              <p:cNvGrpSpPr/>
              <p:nvPr/>
            </p:nvGrpSpPr>
            <p:grpSpPr>
              <a:xfrm>
                <a:off x="8040216" y="3478688"/>
                <a:ext cx="227010" cy="562380"/>
                <a:chOff x="8364252" y="2996354"/>
                <a:chExt cx="227010" cy="468650"/>
              </a:xfrm>
            </p:grpSpPr>
            <p:sp>
              <p:nvSpPr>
                <p:cNvPr id="483" name="Rectangle 482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>
                  <a:stCxn id="473" idx="0"/>
                </p:cNvCxnSpPr>
                <p:nvPr/>
              </p:nvCxnSpPr>
              <p:spPr>
                <a:xfrm flipH="1">
                  <a:off x="8580276" y="2996354"/>
                  <a:ext cx="10986" cy="46865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" name="Group 466"/>
              <p:cNvGrpSpPr/>
              <p:nvPr/>
            </p:nvGrpSpPr>
            <p:grpSpPr>
              <a:xfrm>
                <a:off x="9336355" y="3498830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480" name="Straight Connector 479"/>
                <p:cNvCxnSpPr>
                  <a:stCxn id="470" idx="6"/>
                </p:cNvCxnSpPr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>
                  <a:stCxn id="471" idx="6"/>
                </p:cNvCxnSpPr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8" name="Group 467"/>
              <p:cNvGrpSpPr/>
              <p:nvPr/>
            </p:nvGrpSpPr>
            <p:grpSpPr>
              <a:xfrm>
                <a:off x="8364254" y="3710523"/>
                <a:ext cx="972108" cy="546569"/>
                <a:chOff x="8724292" y="2954439"/>
                <a:chExt cx="1141170" cy="546569"/>
              </a:xfrm>
            </p:grpSpPr>
            <p:cxnSp>
              <p:nvCxnSpPr>
                <p:cNvPr id="477" name="Straight Connector 476"/>
                <p:cNvCxnSpPr>
                  <a:endCxn id="470" idx="0"/>
                </p:cNvCxnSpPr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>
                  <a:endCxn id="471" idx="0"/>
                </p:cNvCxnSpPr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8724292" y="3068960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9" name="Group 468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474" name="Rectangle 473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5" name="Straight Connector 474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0" name="Freeform 469"/>
              <p:cNvSpPr/>
              <p:nvPr/>
            </p:nvSpPr>
            <p:spPr>
              <a:xfrm>
                <a:off x="9105777" y="3498830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Freeform 470"/>
              <p:cNvSpPr/>
              <p:nvPr/>
            </p:nvSpPr>
            <p:spPr>
              <a:xfrm>
                <a:off x="9084332" y="4041068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Freeform 471"/>
              <p:cNvSpPr/>
              <p:nvPr/>
            </p:nvSpPr>
            <p:spPr>
              <a:xfrm>
                <a:off x="8261942" y="4019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Freeform 472"/>
              <p:cNvSpPr/>
              <p:nvPr/>
            </p:nvSpPr>
            <p:spPr>
              <a:xfrm>
                <a:off x="8267226" y="347868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8256240" y="5386900"/>
              <a:ext cx="2077244" cy="238344"/>
              <a:chOff x="8419626" y="3631088"/>
              <a:chExt cx="2077244" cy="238344"/>
            </a:xfrm>
          </p:grpSpPr>
          <p:cxnSp>
            <p:nvCxnSpPr>
              <p:cNvPr id="487" name="Straight Connector 486"/>
              <p:cNvCxnSpPr>
                <a:stCxn id="489" idx="6"/>
              </p:cNvCxnSpPr>
              <p:nvPr/>
            </p:nvCxnSpPr>
            <p:spPr>
              <a:xfrm>
                <a:off x="9678623" y="3651230"/>
                <a:ext cx="818247" cy="217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>
                <a:endCxn id="489" idx="0"/>
              </p:cNvCxnSpPr>
              <p:nvPr/>
            </p:nvCxnSpPr>
            <p:spPr>
              <a:xfrm flipV="1">
                <a:off x="8516651" y="3862923"/>
                <a:ext cx="741525" cy="650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Freeform 488"/>
              <p:cNvSpPr/>
              <p:nvPr/>
            </p:nvSpPr>
            <p:spPr>
              <a:xfrm>
                <a:off x="9258177" y="3651230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Freeform 489"/>
              <p:cNvSpPr/>
              <p:nvPr/>
            </p:nvSpPr>
            <p:spPr>
              <a:xfrm>
                <a:off x="8419626" y="363108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1" name="Straight Connector 490"/>
            <p:cNvCxnSpPr/>
            <p:nvPr/>
          </p:nvCxnSpPr>
          <p:spPr>
            <a:xfrm>
              <a:off x="10344472" y="5409220"/>
              <a:ext cx="360040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endCxn id="493" idx="3"/>
            </p:cNvCxnSpPr>
            <p:nvPr/>
          </p:nvCxnSpPr>
          <p:spPr>
            <a:xfrm>
              <a:off x="10704512" y="5409220"/>
              <a:ext cx="0" cy="149503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Isosceles Triangle 492"/>
            <p:cNvSpPr/>
            <p:nvPr/>
          </p:nvSpPr>
          <p:spPr>
            <a:xfrm flipV="1">
              <a:off x="10632504" y="5558723"/>
              <a:ext cx="144016" cy="1440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757216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495" name="Straight Arrow Connector 494"/>
            <p:cNvCxnSpPr/>
            <p:nvPr/>
          </p:nvCxnSpPr>
          <p:spPr>
            <a:xfrm flipV="1">
              <a:off x="764417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/>
            <p:cNvSpPr txBox="1"/>
            <p:nvPr/>
          </p:nvSpPr>
          <p:spPr>
            <a:xfrm>
              <a:off x="757216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497" name="Straight Arrow Connector 496"/>
            <p:cNvCxnSpPr/>
            <p:nvPr/>
          </p:nvCxnSpPr>
          <p:spPr>
            <a:xfrm>
              <a:off x="764417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TextBox 497"/>
            <p:cNvSpPr txBox="1"/>
            <p:nvPr/>
          </p:nvSpPr>
          <p:spPr>
            <a:xfrm>
              <a:off x="755341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499" name="Group 498"/>
            <p:cNvGrpSpPr/>
            <p:nvPr/>
          </p:nvGrpSpPr>
          <p:grpSpPr>
            <a:xfrm>
              <a:off x="7968208" y="2780928"/>
              <a:ext cx="216024" cy="324036"/>
              <a:chOff x="8364252" y="3284984"/>
              <a:chExt cx="216024" cy="324036"/>
            </a:xfrm>
          </p:grpSpPr>
          <p:sp>
            <p:nvSpPr>
              <p:cNvPr id="500" name="Rectangle 499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1" name="Straight Connector 500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3" name="Group 502"/>
            <p:cNvGrpSpPr/>
            <p:nvPr/>
          </p:nvGrpSpPr>
          <p:grpSpPr>
            <a:xfrm>
              <a:off x="8264471" y="5170380"/>
              <a:ext cx="2446135" cy="320783"/>
              <a:chOff x="8428804" y="3142746"/>
              <a:chExt cx="2446135" cy="726687"/>
            </a:xfrm>
          </p:grpSpPr>
          <p:cxnSp>
            <p:nvCxnSpPr>
              <p:cNvPr id="504" name="Straight Connector 503"/>
              <p:cNvCxnSpPr>
                <a:stCxn id="506" idx="6"/>
              </p:cNvCxnSpPr>
              <p:nvPr/>
            </p:nvCxnSpPr>
            <p:spPr>
              <a:xfrm>
                <a:off x="9678625" y="3651229"/>
                <a:ext cx="1196314" cy="25515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stCxn id="507" idx="2"/>
              </p:cNvCxnSpPr>
              <p:nvPr/>
            </p:nvCxnSpPr>
            <p:spPr>
              <a:xfrm>
                <a:off x="8516652" y="3859894"/>
                <a:ext cx="741525" cy="3029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" name="Freeform 505"/>
              <p:cNvSpPr/>
              <p:nvPr/>
            </p:nvSpPr>
            <p:spPr>
              <a:xfrm>
                <a:off x="9258177" y="3651230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Freeform 506"/>
              <p:cNvSpPr/>
              <p:nvPr/>
            </p:nvSpPr>
            <p:spPr>
              <a:xfrm>
                <a:off x="8428804" y="3142746"/>
                <a:ext cx="87848" cy="726687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8" name="Group 507"/>
            <p:cNvGrpSpPr/>
            <p:nvPr/>
          </p:nvGrpSpPr>
          <p:grpSpPr>
            <a:xfrm>
              <a:off x="8270233" y="4747086"/>
              <a:ext cx="2443214" cy="658071"/>
              <a:chOff x="8431725" y="2185981"/>
              <a:chExt cx="2443214" cy="1490764"/>
            </a:xfrm>
          </p:grpSpPr>
          <p:cxnSp>
            <p:nvCxnSpPr>
              <p:cNvPr id="509" name="Straight Connector 508"/>
              <p:cNvCxnSpPr>
                <a:stCxn id="511" idx="6"/>
              </p:cNvCxnSpPr>
              <p:nvPr/>
            </p:nvCxnSpPr>
            <p:spPr>
              <a:xfrm>
                <a:off x="9686493" y="3268168"/>
                <a:ext cx="1188446" cy="408577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>
                <a:stCxn id="512" idx="2"/>
                <a:endCxn id="511" idx="0"/>
              </p:cNvCxnSpPr>
              <p:nvPr/>
            </p:nvCxnSpPr>
            <p:spPr>
              <a:xfrm>
                <a:off x="8519573" y="2891938"/>
                <a:ext cx="828990" cy="479800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1" name="Freeform 510"/>
              <p:cNvSpPr/>
              <p:nvPr/>
            </p:nvSpPr>
            <p:spPr>
              <a:xfrm>
                <a:off x="9348563" y="3268168"/>
                <a:ext cx="337930" cy="103570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Freeform 511"/>
              <p:cNvSpPr/>
              <p:nvPr/>
            </p:nvSpPr>
            <p:spPr>
              <a:xfrm>
                <a:off x="8431725" y="2185981"/>
                <a:ext cx="87848" cy="715349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3" name="Group 512"/>
            <p:cNvGrpSpPr/>
            <p:nvPr/>
          </p:nvGrpSpPr>
          <p:grpSpPr>
            <a:xfrm>
              <a:off x="8268203" y="5405157"/>
              <a:ext cx="2435314" cy="372487"/>
              <a:chOff x="8419626" y="3631088"/>
              <a:chExt cx="2435314" cy="238344"/>
            </a:xfrm>
          </p:grpSpPr>
          <p:cxnSp>
            <p:nvCxnSpPr>
              <p:cNvPr id="514" name="Straight Connector 513"/>
              <p:cNvCxnSpPr>
                <a:stCxn id="516" idx="6"/>
              </p:cNvCxnSpPr>
              <p:nvPr/>
            </p:nvCxnSpPr>
            <p:spPr>
              <a:xfrm flipV="1">
                <a:off x="9678625" y="3631088"/>
                <a:ext cx="1176315" cy="56867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>
                <a:stCxn id="517" idx="2"/>
                <a:endCxn id="516" idx="0"/>
              </p:cNvCxnSpPr>
              <p:nvPr/>
            </p:nvCxnSpPr>
            <p:spPr>
              <a:xfrm flipV="1">
                <a:off x="8495754" y="3815339"/>
                <a:ext cx="762423" cy="5259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6" name="Freeform 515"/>
              <p:cNvSpPr/>
              <p:nvPr/>
            </p:nvSpPr>
            <p:spPr>
              <a:xfrm>
                <a:off x="9258177" y="3687955"/>
                <a:ext cx="420448" cy="127384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Freeform 516"/>
              <p:cNvSpPr/>
              <p:nvPr/>
            </p:nvSpPr>
            <p:spPr>
              <a:xfrm>
                <a:off x="8419626" y="3754917"/>
                <a:ext cx="76128" cy="114515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8" name="Group 517"/>
            <p:cNvGrpSpPr/>
            <p:nvPr/>
          </p:nvGrpSpPr>
          <p:grpSpPr>
            <a:xfrm>
              <a:off x="8270798" y="5404634"/>
              <a:ext cx="2435314" cy="885899"/>
              <a:chOff x="8419626" y="3631088"/>
              <a:chExt cx="2435314" cy="238344"/>
            </a:xfrm>
          </p:grpSpPr>
          <p:cxnSp>
            <p:nvCxnSpPr>
              <p:cNvPr id="519" name="Straight Connector 518"/>
              <p:cNvCxnSpPr>
                <a:stCxn id="521" idx="6"/>
              </p:cNvCxnSpPr>
              <p:nvPr/>
            </p:nvCxnSpPr>
            <p:spPr>
              <a:xfrm flipV="1">
                <a:off x="9678625" y="3631088"/>
                <a:ext cx="1176315" cy="92976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>
                <a:stCxn id="522" idx="2"/>
                <a:endCxn id="521" idx="0"/>
              </p:cNvCxnSpPr>
              <p:nvPr/>
            </p:nvCxnSpPr>
            <p:spPr>
              <a:xfrm flipV="1">
                <a:off x="8495754" y="3781675"/>
                <a:ext cx="762423" cy="86254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Freeform 520"/>
              <p:cNvSpPr/>
              <p:nvPr/>
            </p:nvSpPr>
            <p:spPr>
              <a:xfrm>
                <a:off x="9258177" y="3724064"/>
                <a:ext cx="420448" cy="57611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Freeform 521"/>
              <p:cNvSpPr/>
              <p:nvPr/>
            </p:nvSpPr>
            <p:spPr>
              <a:xfrm>
                <a:off x="8419626" y="3754917"/>
                <a:ext cx="76128" cy="114515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8892251" y="3863367"/>
              <a:ext cx="2515532" cy="602908"/>
              <a:chOff x="8892251" y="3859412"/>
              <a:chExt cx="2515532" cy="602908"/>
            </a:xfrm>
          </p:grpSpPr>
          <p:grpSp>
            <p:nvGrpSpPr>
              <p:cNvPr id="524" name="Group 523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534" name="Straight Connector 533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Straight Connector 53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6" name="Rectangle 535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525" name="Straight Connector 524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6" name="TextBox 525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7" name="Straight Connector 526"/>
              <p:cNvCxnSpPr/>
              <p:nvPr/>
            </p:nvCxnSpPr>
            <p:spPr>
              <a:xfrm flipV="1">
                <a:off x="9840907" y="4052332"/>
                <a:ext cx="209453" cy="20451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>
                <a:off x="10050360" y="4054193"/>
                <a:ext cx="208545" cy="20265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>
                <a:endCxn id="532" idx="0"/>
              </p:cNvCxnSpPr>
              <p:nvPr/>
            </p:nvCxnSpPr>
            <p:spPr>
              <a:xfrm flipV="1">
                <a:off x="10576169" y="4057477"/>
                <a:ext cx="214236" cy="158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>
                <a:stCxn id="532" idx="3"/>
              </p:cNvCxnSpPr>
              <p:nvPr/>
            </p:nvCxnSpPr>
            <p:spPr>
              <a:xfrm flipV="1">
                <a:off x="11223049" y="4255146"/>
                <a:ext cx="182600" cy="379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Freeform 531"/>
              <p:cNvSpPr/>
              <p:nvPr/>
            </p:nvSpPr>
            <p:spPr>
              <a:xfrm>
                <a:off x="10790405" y="4054732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TextBox 532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538" name="Group 537"/>
            <p:cNvGrpSpPr/>
            <p:nvPr/>
          </p:nvGrpSpPr>
          <p:grpSpPr>
            <a:xfrm>
              <a:off x="8892836" y="4596852"/>
              <a:ext cx="2515532" cy="602908"/>
              <a:chOff x="8892251" y="3859412"/>
              <a:chExt cx="2515532" cy="602908"/>
            </a:xfrm>
          </p:grpSpPr>
          <p:grpSp>
            <p:nvGrpSpPr>
              <p:cNvPr id="539" name="Group 538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549" name="Straight Connector 548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1" name="Rectangle 550"/>
                <p:cNvSpPr/>
                <p:nvPr/>
              </p:nvSpPr>
              <p:spPr>
                <a:xfrm>
                  <a:off x="9209725" y="4221271"/>
                  <a:ext cx="99209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9320357" y="4371148"/>
                  <a:ext cx="10226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540" name="Straight Connector 539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1" name="TextBox 540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37" name="TextBox 2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2" name="Straight Connector 541"/>
              <p:cNvCxnSpPr/>
              <p:nvPr/>
            </p:nvCxnSpPr>
            <p:spPr>
              <a:xfrm flipV="1">
                <a:off x="9934757" y="4159259"/>
                <a:ext cx="109736" cy="10225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>
                <a:off x="10049347" y="4156716"/>
                <a:ext cx="104858" cy="9664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>
                <a:endCxn id="547" idx="0"/>
              </p:cNvCxnSpPr>
              <p:nvPr/>
            </p:nvCxnSpPr>
            <p:spPr>
              <a:xfrm flipV="1">
                <a:off x="10575584" y="4158137"/>
                <a:ext cx="214821" cy="112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>
                <a:stCxn id="547" idx="3"/>
              </p:cNvCxnSpPr>
              <p:nvPr/>
            </p:nvCxnSpPr>
            <p:spPr>
              <a:xfrm flipV="1">
                <a:off x="11223049" y="4255147"/>
                <a:ext cx="182600" cy="7290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7" name="Freeform 546"/>
              <p:cNvSpPr/>
              <p:nvPr/>
            </p:nvSpPr>
            <p:spPr>
              <a:xfrm>
                <a:off x="10790405" y="4156716"/>
                <a:ext cx="432644" cy="109477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TextBox 547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553" name="Group 552"/>
            <p:cNvGrpSpPr/>
            <p:nvPr/>
          </p:nvGrpSpPr>
          <p:grpSpPr>
            <a:xfrm>
              <a:off x="8892884" y="5811065"/>
              <a:ext cx="2527317" cy="632621"/>
              <a:chOff x="8892251" y="3829699"/>
              <a:chExt cx="2527317" cy="632621"/>
            </a:xfrm>
          </p:grpSpPr>
          <p:grpSp>
            <p:nvGrpSpPr>
              <p:cNvPr id="554" name="Group 553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Rectangle 565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555" name="Straight Connector 554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6" name="TextBox 555"/>
                  <p:cNvSpPr txBox="1"/>
                  <p:nvPr/>
                </p:nvSpPr>
                <p:spPr>
                  <a:xfrm>
                    <a:off x="9959759" y="382969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54" name="TextBox 2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829699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7" name="Straight Connector 556"/>
              <p:cNvCxnSpPr/>
              <p:nvPr/>
            </p:nvCxnSpPr>
            <p:spPr>
              <a:xfrm flipV="1">
                <a:off x="9840907" y="3961274"/>
                <a:ext cx="209453" cy="20451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>
                <a:off x="10050360" y="3963135"/>
                <a:ext cx="208545" cy="20265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62" idx="0"/>
              </p:cNvCxnSpPr>
              <p:nvPr/>
            </p:nvCxnSpPr>
            <p:spPr>
              <a:xfrm>
                <a:off x="10573505" y="3859412"/>
                <a:ext cx="216900" cy="103215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62" idx="3"/>
              </p:cNvCxnSpPr>
              <p:nvPr/>
            </p:nvCxnSpPr>
            <p:spPr>
              <a:xfrm>
                <a:off x="11223049" y="4164088"/>
                <a:ext cx="196519" cy="8550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" name="Freeform 561"/>
              <p:cNvSpPr/>
              <p:nvPr/>
            </p:nvSpPr>
            <p:spPr>
              <a:xfrm>
                <a:off x="10790405" y="3959882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TextBox 562"/>
              <p:cNvSpPr txBox="1"/>
              <p:nvPr/>
            </p:nvSpPr>
            <p:spPr>
              <a:xfrm>
                <a:off x="10958557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568" name="Straight Connector 567"/>
            <p:cNvCxnSpPr/>
            <p:nvPr/>
          </p:nvCxnSpPr>
          <p:spPr>
            <a:xfrm>
              <a:off x="9674415" y="6141828"/>
              <a:ext cx="171431" cy="17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>
              <a:off x="10262393" y="6147289"/>
              <a:ext cx="171431" cy="17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0" name="Freeform 569"/>
            <p:cNvSpPr/>
            <p:nvPr/>
          </p:nvSpPr>
          <p:spPr>
            <a:xfrm>
              <a:off x="8376838" y="5021580"/>
              <a:ext cx="553802" cy="441960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8371002" y="5788058"/>
              <a:ext cx="480767" cy="443060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2" name="Straight Connector 571"/>
            <p:cNvCxnSpPr>
              <a:endCxn id="573" idx="3"/>
            </p:cNvCxnSpPr>
            <p:nvPr/>
          </p:nvCxnSpPr>
          <p:spPr>
            <a:xfrm>
              <a:off x="1106040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" name="Isosceles Triangle 572"/>
            <p:cNvSpPr/>
            <p:nvPr/>
          </p:nvSpPr>
          <p:spPr>
            <a:xfrm flipV="1">
              <a:off x="1102025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4" name="Straight Connector 573"/>
            <p:cNvCxnSpPr>
              <a:stCxn id="458" idx="3"/>
            </p:cNvCxnSpPr>
            <p:nvPr/>
          </p:nvCxnSpPr>
          <p:spPr>
            <a:xfrm flipV="1">
              <a:off x="1088453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flipV="1">
              <a:off x="753872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6" name="TextBox 575"/>
            <p:cNvSpPr txBox="1"/>
            <p:nvPr/>
          </p:nvSpPr>
          <p:spPr>
            <a:xfrm>
              <a:off x="723344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Bias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577" name="Straight Connector 576"/>
            <p:cNvCxnSpPr/>
            <p:nvPr/>
          </p:nvCxnSpPr>
          <p:spPr>
            <a:xfrm>
              <a:off x="9674415" y="4268403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>
              <a:off x="10258905" y="4259059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9768850" y="4998628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>
              <a:off x="10155553" y="4995724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7" name="Title 1"/>
          <p:cNvSpPr txBox="1">
            <a:spLocks/>
          </p:cNvSpPr>
          <p:nvPr/>
        </p:nvSpPr>
        <p:spPr bwMode="auto">
          <a:xfrm>
            <a:off x="342016" y="1052235"/>
            <a:ext cx="3615180" cy="3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1600" kern="0" smtClean="0"/>
              <a:t>Model (I) – Homojunction </a:t>
            </a:r>
            <a:endParaRPr lang="en-US" sz="1600" kern="0" dirty="0"/>
          </a:p>
        </p:txBody>
      </p:sp>
      <p:sp>
        <p:nvSpPr>
          <p:cNvPr id="898" name="Title 1"/>
          <p:cNvSpPr txBox="1">
            <a:spLocks/>
          </p:cNvSpPr>
          <p:nvPr/>
        </p:nvSpPr>
        <p:spPr bwMode="auto">
          <a:xfrm>
            <a:off x="4322194" y="1052526"/>
            <a:ext cx="3615180" cy="3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1600" kern="0" dirty="0" smtClean="0"/>
              <a:t>Model (II) – Heterojunction, higher </a:t>
            </a:r>
            <a:r>
              <a:rPr lang="en-US" sz="1600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sz="1600" kern="0" dirty="0"/>
          </a:p>
        </p:txBody>
      </p:sp>
      <p:sp>
        <p:nvSpPr>
          <p:cNvPr id="899" name="Title 1"/>
          <p:cNvSpPr txBox="1">
            <a:spLocks/>
          </p:cNvSpPr>
          <p:nvPr/>
        </p:nvSpPr>
        <p:spPr bwMode="auto">
          <a:xfrm>
            <a:off x="8258564" y="1053728"/>
            <a:ext cx="3615180" cy="3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1600" kern="0" smtClean="0"/>
              <a:t>Model (III) – Heterojunction, lower </a:t>
            </a:r>
            <a:r>
              <a:rPr lang="en-US" sz="16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sz="1600" kern="0" dirty="0"/>
          </a:p>
        </p:txBody>
      </p:sp>
      <p:grpSp>
        <p:nvGrpSpPr>
          <p:cNvPr id="900" name="Group 899"/>
          <p:cNvGrpSpPr/>
          <p:nvPr/>
        </p:nvGrpSpPr>
        <p:grpSpPr>
          <a:xfrm>
            <a:off x="4327187" y="1380334"/>
            <a:ext cx="3611522" cy="4776626"/>
            <a:chOff x="2245980" y="1304764"/>
            <a:chExt cx="4281375" cy="5411586"/>
          </a:xfrm>
        </p:grpSpPr>
        <p:pic>
          <p:nvPicPr>
            <p:cNvPr id="901" name="Picture 9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5980" y="1304764"/>
              <a:ext cx="4281375" cy="5411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902" name="Straight Connector 901"/>
            <p:cNvCxnSpPr/>
            <p:nvPr/>
          </p:nvCxnSpPr>
          <p:spPr>
            <a:xfrm>
              <a:off x="343411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3" name="Group 902"/>
            <p:cNvGrpSpPr/>
            <p:nvPr/>
          </p:nvGrpSpPr>
          <p:grpSpPr>
            <a:xfrm>
              <a:off x="4478228" y="2456892"/>
              <a:ext cx="828092" cy="540060"/>
              <a:chOff x="8724292" y="2960948"/>
              <a:chExt cx="972108" cy="540060"/>
            </a:xfrm>
          </p:grpSpPr>
          <p:cxnSp>
            <p:nvCxnSpPr>
              <p:cNvPr id="1057" name="Straight Connector 1056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Straight Connector 1058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4" name="Group 903"/>
            <p:cNvGrpSpPr/>
            <p:nvPr/>
          </p:nvGrpSpPr>
          <p:grpSpPr>
            <a:xfrm>
              <a:off x="5558348" y="2780928"/>
              <a:ext cx="216024" cy="324036"/>
              <a:chOff x="9948428" y="3284984"/>
              <a:chExt cx="216024" cy="324036"/>
            </a:xfrm>
          </p:grpSpPr>
          <p:sp>
            <p:nvSpPr>
              <p:cNvPr id="1054" name="Rectangle 1053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5" name="Straight Connector 1054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5" name="TextBox 904"/>
            <p:cNvSpPr txBox="1"/>
            <p:nvPr/>
          </p:nvSpPr>
          <p:spPr>
            <a:xfrm>
              <a:off x="591838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Vacuum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906" name="Straight Connector 905"/>
            <p:cNvCxnSpPr/>
            <p:nvPr/>
          </p:nvCxnSpPr>
          <p:spPr>
            <a:xfrm>
              <a:off x="293005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7" name="Rectangle 906"/>
            <p:cNvSpPr/>
            <p:nvPr/>
          </p:nvSpPr>
          <p:spPr>
            <a:xfrm>
              <a:off x="437021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541433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278604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332610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911" name="Group 910"/>
            <p:cNvGrpSpPr/>
            <p:nvPr/>
          </p:nvGrpSpPr>
          <p:grpSpPr>
            <a:xfrm>
              <a:off x="3434112" y="2672916"/>
              <a:ext cx="828092" cy="540060"/>
              <a:chOff x="8724292" y="2960948"/>
              <a:chExt cx="972108" cy="540060"/>
            </a:xfrm>
          </p:grpSpPr>
          <p:cxnSp>
            <p:nvCxnSpPr>
              <p:cNvPr id="1051" name="Straight Connector 1050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2" name="TextBox 911"/>
            <p:cNvSpPr txBox="1"/>
            <p:nvPr/>
          </p:nvSpPr>
          <p:spPr>
            <a:xfrm>
              <a:off x="264202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913" name="Straight Arrow Connector 912"/>
            <p:cNvCxnSpPr/>
            <p:nvPr/>
          </p:nvCxnSpPr>
          <p:spPr>
            <a:xfrm flipV="1">
              <a:off x="271403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4" name="TextBox 913"/>
            <p:cNvSpPr txBox="1"/>
            <p:nvPr/>
          </p:nvSpPr>
          <p:spPr>
            <a:xfrm>
              <a:off x="264202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915" name="Straight Arrow Connector 914"/>
            <p:cNvCxnSpPr/>
            <p:nvPr/>
          </p:nvCxnSpPr>
          <p:spPr>
            <a:xfrm>
              <a:off x="271403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6" name="TextBox 915"/>
            <p:cNvSpPr txBox="1"/>
            <p:nvPr/>
          </p:nvSpPr>
          <p:spPr>
            <a:xfrm>
              <a:off x="262327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917" name="Group 916"/>
            <p:cNvGrpSpPr/>
            <p:nvPr/>
          </p:nvGrpSpPr>
          <p:grpSpPr>
            <a:xfrm>
              <a:off x="3038068" y="2780928"/>
              <a:ext cx="216024" cy="324036"/>
              <a:chOff x="8364252" y="3284984"/>
              <a:chExt cx="216024" cy="324036"/>
            </a:xfrm>
          </p:grpSpPr>
          <p:sp>
            <p:nvSpPr>
              <p:cNvPr id="1048" name="Rectangle 1047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9" name="Straight Connector 1048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8" name="Group 917"/>
            <p:cNvGrpSpPr/>
            <p:nvPr/>
          </p:nvGrpSpPr>
          <p:grpSpPr>
            <a:xfrm>
              <a:off x="3117664" y="3294344"/>
              <a:ext cx="2520280" cy="886912"/>
              <a:chOff x="8040216" y="3392996"/>
              <a:chExt cx="2520280" cy="886912"/>
            </a:xfrm>
          </p:grpSpPr>
          <p:grpSp>
            <p:nvGrpSpPr>
              <p:cNvPr id="1022" name="Group 1021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1046" name="Rectangle 1045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7" name="Straight Connector 1046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3" name="Group 1022"/>
              <p:cNvGrpSpPr/>
              <p:nvPr/>
            </p:nvGrpSpPr>
            <p:grpSpPr>
              <a:xfrm>
                <a:off x="9336355" y="3501008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1043" name="Straight Connector 1042"/>
                <p:cNvCxnSpPr/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043"/>
                <p:cNvCxnSpPr/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4" name="Group 1023"/>
              <p:cNvGrpSpPr/>
              <p:nvPr/>
            </p:nvGrpSpPr>
            <p:grpSpPr>
              <a:xfrm>
                <a:off x="8292244" y="3501008"/>
                <a:ext cx="972108" cy="546569"/>
                <a:chOff x="8639758" y="2954439"/>
                <a:chExt cx="1141170" cy="546569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041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5" name="Group 1024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1037" name="Rectangle 1036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8" name="Straight Connector 1037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6" name="Freeform 1025"/>
              <p:cNvSpPr/>
              <p:nvPr/>
            </p:nvSpPr>
            <p:spPr>
              <a:xfrm flipV="1">
                <a:off x="8261942" y="404156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Freeform 1026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8" name="Group 1027"/>
              <p:cNvGrpSpPr/>
              <p:nvPr/>
            </p:nvGrpSpPr>
            <p:grpSpPr>
              <a:xfrm>
                <a:off x="9071154" y="3392996"/>
                <a:ext cx="445226" cy="216024"/>
                <a:chOff x="9084332" y="3392996"/>
                <a:chExt cx="445226" cy="216024"/>
              </a:xfrm>
            </p:grpSpPr>
            <p:sp>
              <p:nvSpPr>
                <p:cNvPr id="1034" name="Freeform 1033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5" name="Freeform 1034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6" name="Straight Connector 1035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9" name="Group 1028"/>
              <p:cNvGrpSpPr/>
              <p:nvPr/>
            </p:nvGrpSpPr>
            <p:grpSpPr>
              <a:xfrm>
                <a:off x="9071154" y="3933056"/>
                <a:ext cx="445226" cy="216024"/>
                <a:chOff x="9084332" y="3392996"/>
                <a:chExt cx="445226" cy="216024"/>
              </a:xfrm>
            </p:grpSpPr>
            <p:sp>
              <p:nvSpPr>
                <p:cNvPr id="1031" name="Freeform 1030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2" name="Freeform 1031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3" name="Straight Connector 1032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30" name="Straight Connector 1029"/>
              <p:cNvCxnSpPr>
                <a:stCxn id="1027" idx="0"/>
                <a:endCxn id="1026" idx="0"/>
              </p:cNvCxnSpPr>
              <p:nvPr/>
            </p:nvCxnSpPr>
            <p:spPr>
              <a:xfrm flipH="1">
                <a:off x="8261942" y="3739352"/>
                <a:ext cx="5284" cy="54055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9" name="Straight Connector 918"/>
            <p:cNvCxnSpPr/>
            <p:nvPr/>
          </p:nvCxnSpPr>
          <p:spPr>
            <a:xfrm flipH="1" flipV="1">
              <a:off x="4719548" y="5381217"/>
              <a:ext cx="322296" cy="131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>
            <a:xfrm flipH="1" flipV="1">
              <a:off x="3866160" y="5206122"/>
              <a:ext cx="274854" cy="13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1" name="Group 920"/>
            <p:cNvGrpSpPr/>
            <p:nvPr/>
          </p:nvGrpSpPr>
          <p:grpSpPr>
            <a:xfrm>
              <a:off x="3962111" y="4169250"/>
              <a:ext cx="2515532" cy="623313"/>
              <a:chOff x="8892251" y="4059059"/>
              <a:chExt cx="2515532" cy="623313"/>
            </a:xfrm>
          </p:grpSpPr>
          <p:grpSp>
            <p:nvGrpSpPr>
              <p:cNvPr id="1008" name="Group 1007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018" name="Straight Connector 1017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Straight Connector 1018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0" name="Rectangle 1019"/>
                <p:cNvSpPr/>
                <p:nvPr/>
              </p:nvSpPr>
              <p:spPr>
                <a:xfrm>
                  <a:off x="9325835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021" name="Rectangle 1020"/>
                <p:cNvSpPr/>
                <p:nvPr/>
              </p:nvSpPr>
              <p:spPr>
                <a:xfrm>
                  <a:off x="9111680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009" name="Straight Connector 1008"/>
              <p:cNvCxnSpPr/>
              <p:nvPr/>
            </p:nvCxnSpPr>
            <p:spPr>
              <a:xfrm flipV="1">
                <a:off x="10048146" y="416465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0" name="TextBox 1009"/>
                  <p:cNvSpPr txBox="1"/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11" name="Straight Connector 1010"/>
              <p:cNvCxnSpPr/>
              <p:nvPr/>
            </p:nvCxnSpPr>
            <p:spPr>
              <a:xfrm>
                <a:off x="9840907" y="4256850"/>
                <a:ext cx="207239" cy="20546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 flipV="1">
                <a:off x="10048146" y="4256849"/>
                <a:ext cx="210759" cy="20547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 flipV="1">
                <a:off x="10994464" y="416837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>
                <a:endCxn id="1016" idx="0"/>
              </p:cNvCxnSpPr>
              <p:nvPr/>
            </p:nvCxnSpPr>
            <p:spPr>
              <a:xfrm>
                <a:off x="10627529" y="4460903"/>
                <a:ext cx="162876" cy="3639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>
                <a:stCxn id="1016" idx="3"/>
              </p:cNvCxnSpPr>
              <p:nvPr/>
            </p:nvCxnSpPr>
            <p:spPr>
              <a:xfrm flipV="1">
                <a:off x="11223049" y="4256925"/>
                <a:ext cx="182289" cy="615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6" name="Freeform 1015"/>
              <p:cNvSpPr/>
              <p:nvPr/>
            </p:nvSpPr>
            <p:spPr>
              <a:xfrm flipV="1">
                <a:off x="10790405" y="4255826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TextBox 1016"/>
              <p:cNvSpPr txBox="1"/>
              <p:nvPr/>
            </p:nvSpPr>
            <p:spPr>
              <a:xfrm>
                <a:off x="10933033" y="413848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922" name="Group 921"/>
            <p:cNvGrpSpPr/>
            <p:nvPr/>
          </p:nvGrpSpPr>
          <p:grpSpPr>
            <a:xfrm>
              <a:off x="3962746" y="4795919"/>
              <a:ext cx="2522489" cy="619875"/>
              <a:chOff x="8892251" y="4059059"/>
              <a:chExt cx="2522489" cy="619875"/>
            </a:xfrm>
          </p:grpSpPr>
          <p:grpSp>
            <p:nvGrpSpPr>
              <p:cNvPr id="994" name="Group 993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004" name="Straight Connector 1003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Straight Connector 100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6" name="Rectangle 1005"/>
                <p:cNvSpPr/>
                <p:nvPr/>
              </p:nvSpPr>
              <p:spPr>
                <a:xfrm>
                  <a:off x="9325834" y="4217444"/>
                  <a:ext cx="199387" cy="14561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007" name="Rectangle 1006"/>
                <p:cNvSpPr/>
                <p:nvPr/>
              </p:nvSpPr>
              <p:spPr>
                <a:xfrm>
                  <a:off x="9103809" y="4371148"/>
                  <a:ext cx="212515" cy="13518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995" name="Straight Connector 994"/>
              <p:cNvCxnSpPr/>
              <p:nvPr/>
            </p:nvCxnSpPr>
            <p:spPr>
              <a:xfrm flipV="1">
                <a:off x="10048146" y="415328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6" name="TextBox 995"/>
                  <p:cNvSpPr txBox="1"/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58" name="TextBox 3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7" name="Straight Connector 996"/>
              <p:cNvCxnSpPr/>
              <p:nvPr/>
            </p:nvCxnSpPr>
            <p:spPr>
              <a:xfrm>
                <a:off x="9831341" y="4153197"/>
                <a:ext cx="221868" cy="21641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 flipV="1">
                <a:off x="10052607" y="4152787"/>
                <a:ext cx="212169" cy="21080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flipV="1">
                <a:off x="10994464" y="415700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>
                <a:endCxn id="1002" idx="0"/>
              </p:cNvCxnSpPr>
              <p:nvPr/>
            </p:nvCxnSpPr>
            <p:spPr>
              <a:xfrm flipV="1">
                <a:off x="10567449" y="4587330"/>
                <a:ext cx="241065" cy="91604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>
                <a:stCxn id="1002" idx="3"/>
              </p:cNvCxnSpPr>
              <p:nvPr/>
            </p:nvCxnSpPr>
            <p:spPr>
              <a:xfrm flipV="1">
                <a:off x="11134295" y="4251486"/>
                <a:ext cx="280445" cy="12898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2" name="Freeform 1001"/>
              <p:cNvSpPr/>
              <p:nvPr/>
            </p:nvSpPr>
            <p:spPr>
              <a:xfrm flipV="1">
                <a:off x="10808514" y="4373023"/>
                <a:ext cx="325781" cy="217125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TextBox 1002"/>
              <p:cNvSpPr txBox="1"/>
              <p:nvPr/>
            </p:nvSpPr>
            <p:spPr>
              <a:xfrm>
                <a:off x="10932205" y="411504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923" name="Group 922"/>
            <p:cNvGrpSpPr/>
            <p:nvPr/>
          </p:nvGrpSpPr>
          <p:grpSpPr>
            <a:xfrm>
              <a:off x="3960404" y="6000599"/>
              <a:ext cx="2515532" cy="564491"/>
              <a:chOff x="8889912" y="3901615"/>
              <a:chExt cx="2515532" cy="564491"/>
            </a:xfrm>
          </p:grpSpPr>
          <p:grpSp>
            <p:nvGrpSpPr>
              <p:cNvPr id="980" name="Group 979"/>
              <p:cNvGrpSpPr/>
              <p:nvPr/>
            </p:nvGrpSpPr>
            <p:grpSpPr>
              <a:xfrm>
                <a:off x="8889912" y="4059059"/>
                <a:ext cx="2515532" cy="403261"/>
                <a:chOff x="8889912" y="4162311"/>
                <a:chExt cx="2515532" cy="403261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8889912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2" name="Rectangle 991"/>
                <p:cNvSpPr/>
                <p:nvPr/>
              </p:nvSpPr>
              <p:spPr>
                <a:xfrm>
                  <a:off x="9325834" y="4221271"/>
                  <a:ext cx="100131" cy="13476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993" name="Rectangle 992"/>
                <p:cNvSpPr/>
                <p:nvPr/>
              </p:nvSpPr>
              <p:spPr>
                <a:xfrm>
                  <a:off x="9203448" y="4371148"/>
                  <a:ext cx="112875" cy="13200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981" name="Straight Connector 980"/>
              <p:cNvCxnSpPr/>
              <p:nvPr/>
            </p:nvCxnSpPr>
            <p:spPr>
              <a:xfrm flipV="1">
                <a:off x="10048146" y="3948384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2" name="TextBox 981"/>
                  <p:cNvSpPr txBox="1"/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75" name="TextBox 3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3" name="Straight Connector 982"/>
              <p:cNvCxnSpPr/>
              <p:nvPr/>
            </p:nvCxnSpPr>
            <p:spPr>
              <a:xfrm>
                <a:off x="9937233" y="4264448"/>
                <a:ext cx="105680" cy="9949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 flipV="1">
                <a:off x="10053212" y="4259776"/>
                <a:ext cx="99681" cy="11066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flipV="1">
                <a:off x="10994464" y="396348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>
                <a:endCxn id="988" idx="0"/>
              </p:cNvCxnSpPr>
              <p:nvPr/>
            </p:nvCxnSpPr>
            <p:spPr>
              <a:xfrm>
                <a:off x="10572153" y="4363944"/>
                <a:ext cx="306096" cy="497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>
                <a:stCxn id="988" idx="3"/>
              </p:cNvCxnSpPr>
              <p:nvPr/>
            </p:nvCxnSpPr>
            <p:spPr>
              <a:xfrm>
                <a:off x="11097061" y="4256818"/>
                <a:ext cx="295161" cy="2957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8" name="Freeform 987"/>
              <p:cNvSpPr/>
              <p:nvPr/>
            </p:nvSpPr>
            <p:spPr>
              <a:xfrm flipV="1">
                <a:off x="10878249" y="4252781"/>
                <a:ext cx="218812" cy="117662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TextBox 988"/>
              <p:cNvSpPr txBox="1"/>
              <p:nvPr/>
            </p:nvSpPr>
            <p:spPr>
              <a:xfrm>
                <a:off x="10923086" y="3941624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924" name="Straight Connector 923"/>
            <p:cNvCxnSpPr/>
            <p:nvPr/>
          </p:nvCxnSpPr>
          <p:spPr>
            <a:xfrm>
              <a:off x="4697224" y="6363432"/>
              <a:ext cx="32451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/>
            <p:cNvCxnSpPr/>
            <p:nvPr/>
          </p:nvCxnSpPr>
          <p:spPr>
            <a:xfrm flipV="1">
              <a:off x="5215573" y="6358759"/>
              <a:ext cx="315154" cy="14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6" name="Freeform 925"/>
            <p:cNvSpPr/>
            <p:nvPr/>
          </p:nvSpPr>
          <p:spPr>
            <a:xfrm>
              <a:off x="3628699" y="4999600"/>
              <a:ext cx="332916" cy="271018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Freeform 926"/>
            <p:cNvSpPr/>
            <p:nvPr/>
          </p:nvSpPr>
          <p:spPr>
            <a:xfrm>
              <a:off x="3620382" y="5830958"/>
              <a:ext cx="352829" cy="514365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8" name="Straight Connector 927"/>
            <p:cNvCxnSpPr>
              <a:endCxn id="929" idx="3"/>
            </p:cNvCxnSpPr>
            <p:nvPr/>
          </p:nvCxnSpPr>
          <p:spPr>
            <a:xfrm>
              <a:off x="613026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9" name="Isosceles Triangle 928"/>
            <p:cNvSpPr/>
            <p:nvPr/>
          </p:nvSpPr>
          <p:spPr>
            <a:xfrm flipV="1">
              <a:off x="609011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0" name="Straight Connector 929"/>
            <p:cNvCxnSpPr/>
            <p:nvPr/>
          </p:nvCxnSpPr>
          <p:spPr>
            <a:xfrm flipV="1">
              <a:off x="595439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Connector 930"/>
            <p:cNvCxnSpPr/>
            <p:nvPr/>
          </p:nvCxnSpPr>
          <p:spPr>
            <a:xfrm flipV="1">
              <a:off x="260858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" name="TextBox 931"/>
            <p:cNvSpPr txBox="1"/>
            <p:nvPr/>
          </p:nvSpPr>
          <p:spPr>
            <a:xfrm>
              <a:off x="230330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Bias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933" name="Straight Connector 932"/>
            <p:cNvCxnSpPr/>
            <p:nvPr/>
          </p:nvCxnSpPr>
          <p:spPr>
            <a:xfrm>
              <a:off x="4705359" y="4373272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/>
            <p:cNvCxnSpPr/>
            <p:nvPr/>
          </p:nvCxnSpPr>
          <p:spPr>
            <a:xfrm>
              <a:off x="5327764" y="4369016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Connector 934"/>
            <p:cNvCxnSpPr/>
            <p:nvPr/>
          </p:nvCxnSpPr>
          <p:spPr>
            <a:xfrm flipV="1">
              <a:off x="5326509" y="4896207"/>
              <a:ext cx="214522" cy="416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Connector 935"/>
            <p:cNvCxnSpPr/>
            <p:nvPr/>
          </p:nvCxnSpPr>
          <p:spPr>
            <a:xfrm>
              <a:off x="4700018" y="4886803"/>
              <a:ext cx="199838" cy="325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7" name="Group 936"/>
            <p:cNvGrpSpPr/>
            <p:nvPr/>
          </p:nvGrpSpPr>
          <p:grpSpPr>
            <a:xfrm>
              <a:off x="5339089" y="5626456"/>
              <a:ext cx="144016" cy="468052"/>
              <a:chOff x="10776520" y="5409220"/>
              <a:chExt cx="144016" cy="468052"/>
            </a:xfrm>
          </p:grpSpPr>
          <p:cxnSp>
            <p:nvCxnSpPr>
              <p:cNvPr id="978" name="Straight Connector 977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9" name="Isosceles Triangle 978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8" name="TextBox 937"/>
            <p:cNvSpPr txBox="1"/>
            <p:nvPr/>
          </p:nvSpPr>
          <p:spPr>
            <a:xfrm>
              <a:off x="2638789" y="5482440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939" name="Straight Arrow Connector 938"/>
            <p:cNvCxnSpPr/>
            <p:nvPr/>
          </p:nvCxnSpPr>
          <p:spPr>
            <a:xfrm flipV="1">
              <a:off x="2710797" y="4870372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0" name="TextBox 939"/>
            <p:cNvSpPr txBox="1"/>
            <p:nvPr/>
          </p:nvSpPr>
          <p:spPr>
            <a:xfrm>
              <a:off x="2638789" y="458234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941" name="Group 940"/>
            <p:cNvGrpSpPr/>
            <p:nvPr/>
          </p:nvGrpSpPr>
          <p:grpSpPr>
            <a:xfrm>
              <a:off x="3333851" y="5516549"/>
              <a:ext cx="2077244" cy="348251"/>
              <a:chOff x="8267226" y="5515337"/>
              <a:chExt cx="2077244" cy="348251"/>
            </a:xfrm>
          </p:grpSpPr>
          <p:cxnSp>
            <p:nvCxnSpPr>
              <p:cNvPr id="972" name="Straight Connector 971"/>
              <p:cNvCxnSpPr>
                <a:stCxn id="977" idx="0"/>
              </p:cNvCxnSpPr>
              <p:nvPr/>
            </p:nvCxnSpPr>
            <p:spPr>
              <a:xfrm flipV="1">
                <a:off x="9504746" y="5627422"/>
                <a:ext cx="839724" cy="285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>
                <a:stCxn id="974" idx="2"/>
                <a:endCxn id="976" idx="0"/>
              </p:cNvCxnSpPr>
              <p:nvPr/>
            </p:nvCxnSpPr>
            <p:spPr>
              <a:xfrm flipV="1">
                <a:off x="8364252" y="5628032"/>
                <a:ext cx="773961" cy="34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4" name="Freeform 973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5" name="Straight Connector 974"/>
              <p:cNvCxnSpPr>
                <a:stCxn id="976" idx="2"/>
                <a:endCxn id="977" idx="2"/>
              </p:cNvCxnSpPr>
              <p:nvPr/>
            </p:nvCxnSpPr>
            <p:spPr>
              <a:xfrm>
                <a:off x="9320514" y="5515337"/>
                <a:ext cx="1931" cy="22763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6" name="Freeform 975"/>
              <p:cNvSpPr/>
              <p:nvPr/>
            </p:nvSpPr>
            <p:spPr>
              <a:xfrm>
                <a:off x="9138213" y="5515337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Freeform 976"/>
              <p:cNvSpPr/>
              <p:nvPr/>
            </p:nvSpPr>
            <p:spPr>
              <a:xfrm flipH="1" flipV="1">
                <a:off x="9322445" y="5630116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2" name="Group 941"/>
            <p:cNvGrpSpPr/>
            <p:nvPr/>
          </p:nvGrpSpPr>
          <p:grpSpPr>
            <a:xfrm>
              <a:off x="3330687" y="5209740"/>
              <a:ext cx="2063048" cy="415285"/>
              <a:chOff x="8267226" y="5207897"/>
              <a:chExt cx="2063048" cy="415285"/>
            </a:xfrm>
          </p:grpSpPr>
          <p:cxnSp>
            <p:nvCxnSpPr>
              <p:cNvPr id="966" name="Straight Connector 965"/>
              <p:cNvCxnSpPr>
                <a:stCxn id="971" idx="0"/>
              </p:cNvCxnSpPr>
              <p:nvPr/>
            </p:nvCxnSpPr>
            <p:spPr>
              <a:xfrm>
                <a:off x="9443109" y="5394859"/>
                <a:ext cx="887165" cy="22832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Straight Connector 966"/>
              <p:cNvCxnSpPr>
                <a:stCxn id="968" idx="2"/>
                <a:endCxn id="970" idx="0"/>
              </p:cNvCxnSpPr>
              <p:nvPr/>
            </p:nvCxnSpPr>
            <p:spPr>
              <a:xfrm>
                <a:off x="8364252" y="5211026"/>
                <a:ext cx="831256" cy="23270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8" name="Freeform 967"/>
              <p:cNvSpPr/>
              <p:nvPr/>
            </p:nvSpPr>
            <p:spPr>
              <a:xfrm flipV="1">
                <a:off x="8267226" y="5207897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9" name="Straight Connector 968"/>
              <p:cNvCxnSpPr>
                <a:stCxn id="970" idx="2"/>
                <a:endCxn id="971" idx="2"/>
              </p:cNvCxnSpPr>
              <p:nvPr/>
            </p:nvCxnSpPr>
            <p:spPr>
              <a:xfrm>
                <a:off x="9320514" y="5314255"/>
                <a:ext cx="1928" cy="18887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0" name="Freeform 969"/>
              <p:cNvSpPr/>
              <p:nvPr/>
            </p:nvSpPr>
            <p:spPr>
              <a:xfrm>
                <a:off x="9195508" y="5314255"/>
                <a:ext cx="125006" cy="1296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Freeform 970"/>
              <p:cNvSpPr/>
              <p:nvPr/>
            </p:nvSpPr>
            <p:spPr>
              <a:xfrm flipH="1" flipV="1">
                <a:off x="9322442" y="5394707"/>
                <a:ext cx="120667" cy="10842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3" name="Group 942"/>
            <p:cNvGrpSpPr/>
            <p:nvPr/>
          </p:nvGrpSpPr>
          <p:grpSpPr>
            <a:xfrm>
              <a:off x="3330967" y="4668390"/>
              <a:ext cx="2080124" cy="951361"/>
              <a:chOff x="8267226" y="4666266"/>
              <a:chExt cx="2080124" cy="951361"/>
            </a:xfrm>
          </p:grpSpPr>
          <p:cxnSp>
            <p:nvCxnSpPr>
              <p:cNvPr id="960" name="Straight Connector 959"/>
              <p:cNvCxnSpPr>
                <a:stCxn id="965" idx="0"/>
              </p:cNvCxnSpPr>
              <p:nvPr/>
            </p:nvCxnSpPr>
            <p:spPr>
              <a:xfrm>
                <a:off x="9370886" y="5165523"/>
                <a:ext cx="976464" cy="452104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>
                <a:stCxn id="962" idx="2"/>
                <a:endCxn id="964" idx="0"/>
              </p:cNvCxnSpPr>
              <p:nvPr/>
            </p:nvCxnSpPr>
            <p:spPr>
              <a:xfrm>
                <a:off x="8364252" y="4669395"/>
                <a:ext cx="887947" cy="482266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2" name="Freeform 961"/>
              <p:cNvSpPr/>
              <p:nvPr/>
            </p:nvSpPr>
            <p:spPr>
              <a:xfrm flipV="1">
                <a:off x="8267226" y="4666266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3" name="Straight Connector 962"/>
              <p:cNvCxnSpPr>
                <a:stCxn id="964" idx="2"/>
                <a:endCxn id="965" idx="2"/>
              </p:cNvCxnSpPr>
              <p:nvPr/>
            </p:nvCxnSpPr>
            <p:spPr>
              <a:xfrm>
                <a:off x="9320513" y="5055145"/>
                <a:ext cx="1928" cy="214561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4" name="Freeform 963"/>
              <p:cNvSpPr/>
              <p:nvPr/>
            </p:nvSpPr>
            <p:spPr>
              <a:xfrm>
                <a:off x="9252199" y="5055145"/>
                <a:ext cx="68314" cy="9665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Freeform 964"/>
              <p:cNvSpPr/>
              <p:nvPr/>
            </p:nvSpPr>
            <p:spPr>
              <a:xfrm flipH="1" flipV="1">
                <a:off x="9322441" y="5165377"/>
                <a:ext cx="48445" cy="104329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4" name="Group 943"/>
            <p:cNvGrpSpPr/>
            <p:nvPr/>
          </p:nvGrpSpPr>
          <p:grpSpPr>
            <a:xfrm>
              <a:off x="3334126" y="5626456"/>
              <a:ext cx="2059609" cy="440905"/>
              <a:chOff x="8267226" y="5422683"/>
              <a:chExt cx="2059609" cy="440905"/>
            </a:xfrm>
          </p:grpSpPr>
          <p:cxnSp>
            <p:nvCxnSpPr>
              <p:cNvPr id="954" name="Straight Connector 953"/>
              <p:cNvCxnSpPr>
                <a:stCxn id="959" idx="0"/>
              </p:cNvCxnSpPr>
              <p:nvPr/>
            </p:nvCxnSpPr>
            <p:spPr>
              <a:xfrm flipV="1">
                <a:off x="9641214" y="5422683"/>
                <a:ext cx="685621" cy="11216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>
                <a:stCxn id="956" idx="2"/>
                <a:endCxn id="958" idx="0"/>
              </p:cNvCxnSpPr>
              <p:nvPr/>
            </p:nvCxnSpPr>
            <p:spPr>
              <a:xfrm>
                <a:off x="8364252" y="5628373"/>
                <a:ext cx="577202" cy="897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6" name="Freeform 955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7" name="Straight Connector 956"/>
              <p:cNvCxnSpPr>
                <a:stCxn id="958" idx="2"/>
                <a:endCxn id="959" idx="2"/>
              </p:cNvCxnSpPr>
              <p:nvPr/>
            </p:nvCxnSpPr>
            <p:spPr>
              <a:xfrm>
                <a:off x="9320515" y="5430070"/>
                <a:ext cx="1928" cy="20757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8" name="Freeform 957"/>
              <p:cNvSpPr/>
              <p:nvPr/>
            </p:nvSpPr>
            <p:spPr>
              <a:xfrm>
                <a:off x="8941454" y="5430070"/>
                <a:ext cx="379061" cy="207572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Freeform 958"/>
              <p:cNvSpPr/>
              <p:nvPr/>
            </p:nvSpPr>
            <p:spPr>
              <a:xfrm flipH="1" flipV="1">
                <a:off x="9322443" y="5433614"/>
                <a:ext cx="318771" cy="204028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5" name="Group 944"/>
            <p:cNvGrpSpPr/>
            <p:nvPr/>
          </p:nvGrpSpPr>
          <p:grpSpPr>
            <a:xfrm>
              <a:off x="3334401" y="5632928"/>
              <a:ext cx="2059334" cy="1039859"/>
              <a:chOff x="8267226" y="5432225"/>
              <a:chExt cx="2059334" cy="1039859"/>
            </a:xfrm>
          </p:grpSpPr>
          <p:cxnSp>
            <p:nvCxnSpPr>
              <p:cNvPr id="948" name="Straight Connector 947"/>
              <p:cNvCxnSpPr>
                <a:stCxn id="953" idx="1"/>
              </p:cNvCxnSpPr>
              <p:nvPr/>
            </p:nvCxnSpPr>
            <p:spPr>
              <a:xfrm flipV="1">
                <a:off x="9414341" y="5432225"/>
                <a:ext cx="912219" cy="35446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>
                <a:stCxn id="950" idx="2"/>
                <a:endCxn id="952" idx="1"/>
              </p:cNvCxnSpPr>
              <p:nvPr/>
            </p:nvCxnSpPr>
            <p:spPr>
              <a:xfrm flipV="1">
                <a:off x="8364252" y="5944919"/>
                <a:ext cx="829819" cy="291950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0" name="Freeform 949"/>
              <p:cNvSpPr/>
              <p:nvPr/>
            </p:nvSpPr>
            <p:spPr>
              <a:xfrm flipV="1">
                <a:off x="8267226" y="6233740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1" name="Straight Connector 950"/>
              <p:cNvCxnSpPr>
                <a:stCxn id="952" idx="2"/>
                <a:endCxn id="953" idx="2"/>
              </p:cNvCxnSpPr>
              <p:nvPr/>
            </p:nvCxnSpPr>
            <p:spPr>
              <a:xfrm>
                <a:off x="9320516" y="5742679"/>
                <a:ext cx="1924" cy="20757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2" name="Freeform 951"/>
              <p:cNvSpPr/>
              <p:nvPr/>
            </p:nvSpPr>
            <p:spPr>
              <a:xfrm>
                <a:off x="8941180" y="5742679"/>
                <a:ext cx="379336" cy="240496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Freeform 952"/>
              <p:cNvSpPr/>
              <p:nvPr/>
            </p:nvSpPr>
            <p:spPr>
              <a:xfrm flipH="1" flipV="1">
                <a:off x="9322440" y="5755746"/>
                <a:ext cx="275702" cy="194504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46" name="Straight Connector 945"/>
            <p:cNvCxnSpPr>
              <a:endCxn id="952" idx="0"/>
            </p:cNvCxnSpPr>
            <p:nvPr/>
          </p:nvCxnSpPr>
          <p:spPr>
            <a:xfrm flipH="1">
              <a:off x="4008355" y="6176605"/>
              <a:ext cx="124033" cy="69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Straight Connector 946"/>
            <p:cNvCxnSpPr/>
            <p:nvPr/>
          </p:nvCxnSpPr>
          <p:spPr>
            <a:xfrm flipH="1">
              <a:off x="4571371" y="5955158"/>
              <a:ext cx="93947" cy="75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0" name="Group 1059"/>
          <p:cNvGrpSpPr/>
          <p:nvPr/>
        </p:nvGrpSpPr>
        <p:grpSpPr>
          <a:xfrm>
            <a:off x="8254771" y="1378929"/>
            <a:ext cx="3604167" cy="4776118"/>
            <a:chOff x="7158758" y="1304764"/>
            <a:chExt cx="4281375" cy="5411586"/>
          </a:xfrm>
        </p:grpSpPr>
        <p:pic>
          <p:nvPicPr>
            <p:cNvPr id="1061" name="Picture 10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8758" y="1304764"/>
              <a:ext cx="4281375" cy="5411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62" name="Straight Connector 1061"/>
            <p:cNvCxnSpPr/>
            <p:nvPr/>
          </p:nvCxnSpPr>
          <p:spPr>
            <a:xfrm>
              <a:off x="836425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3" name="Group 1062"/>
            <p:cNvGrpSpPr/>
            <p:nvPr/>
          </p:nvGrpSpPr>
          <p:grpSpPr>
            <a:xfrm>
              <a:off x="9408368" y="2475552"/>
              <a:ext cx="828092" cy="534272"/>
              <a:chOff x="8724292" y="2963842"/>
              <a:chExt cx="972108" cy="534272"/>
            </a:xfrm>
          </p:grpSpPr>
          <p:cxnSp>
            <p:nvCxnSpPr>
              <p:cNvPr id="1218" name="Straight Connector 1217"/>
              <p:cNvCxnSpPr/>
              <p:nvPr/>
            </p:nvCxnSpPr>
            <p:spPr>
              <a:xfrm>
                <a:off x="8724292" y="2963842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Straight Connector 1218"/>
              <p:cNvCxnSpPr/>
              <p:nvPr/>
            </p:nvCxnSpPr>
            <p:spPr>
              <a:xfrm>
                <a:off x="8724292" y="349811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Straight Connector 1219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4" name="Group 1063"/>
            <p:cNvGrpSpPr/>
            <p:nvPr/>
          </p:nvGrpSpPr>
          <p:grpSpPr>
            <a:xfrm>
              <a:off x="10488488" y="2780928"/>
              <a:ext cx="216024" cy="324036"/>
              <a:chOff x="9948428" y="3284984"/>
              <a:chExt cx="216024" cy="324036"/>
            </a:xfrm>
          </p:grpSpPr>
          <p:sp>
            <p:nvSpPr>
              <p:cNvPr id="1215" name="Rectangle 1214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Straight Connector 1216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5" name="TextBox 1064"/>
            <p:cNvSpPr txBox="1"/>
            <p:nvPr/>
          </p:nvSpPr>
          <p:spPr>
            <a:xfrm>
              <a:off x="1084852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Vacuum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066" name="Straight Connector 1065"/>
            <p:cNvCxnSpPr/>
            <p:nvPr/>
          </p:nvCxnSpPr>
          <p:spPr>
            <a:xfrm>
              <a:off x="786019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7" name="Rectangle 1066"/>
            <p:cNvSpPr/>
            <p:nvPr/>
          </p:nvSpPr>
          <p:spPr>
            <a:xfrm>
              <a:off x="930035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1034447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771618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825624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1071" name="Group 1070"/>
            <p:cNvGrpSpPr/>
            <p:nvPr/>
          </p:nvGrpSpPr>
          <p:grpSpPr>
            <a:xfrm>
              <a:off x="8364252" y="2278273"/>
              <a:ext cx="828092" cy="524294"/>
              <a:chOff x="8724292" y="2960948"/>
              <a:chExt cx="972108" cy="524294"/>
            </a:xfrm>
          </p:grpSpPr>
          <p:cxnSp>
            <p:nvCxnSpPr>
              <p:cNvPr id="1212" name="Straight Connector 1211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Straight Connector 1212"/>
              <p:cNvCxnSpPr/>
              <p:nvPr/>
            </p:nvCxnSpPr>
            <p:spPr>
              <a:xfrm>
                <a:off x="8724292" y="3485242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Straight Connector 1213"/>
              <p:cNvCxnSpPr/>
              <p:nvPr/>
            </p:nvCxnSpPr>
            <p:spPr>
              <a:xfrm>
                <a:off x="8724292" y="3279196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2" name="TextBox 1071"/>
            <p:cNvSpPr txBox="1"/>
            <p:nvPr/>
          </p:nvSpPr>
          <p:spPr>
            <a:xfrm>
              <a:off x="757216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073" name="Straight Arrow Connector 1072"/>
            <p:cNvCxnSpPr/>
            <p:nvPr/>
          </p:nvCxnSpPr>
          <p:spPr>
            <a:xfrm flipV="1">
              <a:off x="764417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4" name="TextBox 1073"/>
            <p:cNvSpPr txBox="1"/>
            <p:nvPr/>
          </p:nvSpPr>
          <p:spPr>
            <a:xfrm>
              <a:off x="757216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075" name="Straight Arrow Connector 1074"/>
            <p:cNvCxnSpPr/>
            <p:nvPr/>
          </p:nvCxnSpPr>
          <p:spPr>
            <a:xfrm>
              <a:off x="764417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6" name="TextBox 1075"/>
            <p:cNvSpPr txBox="1"/>
            <p:nvPr/>
          </p:nvSpPr>
          <p:spPr>
            <a:xfrm>
              <a:off x="755341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1077" name="Group 1076"/>
            <p:cNvGrpSpPr/>
            <p:nvPr/>
          </p:nvGrpSpPr>
          <p:grpSpPr>
            <a:xfrm>
              <a:off x="7968208" y="2780928"/>
              <a:ext cx="216024" cy="324036"/>
              <a:chOff x="8364252" y="3284984"/>
              <a:chExt cx="216024" cy="324036"/>
            </a:xfrm>
          </p:grpSpPr>
          <p:sp>
            <p:nvSpPr>
              <p:cNvPr id="1209" name="Rectangle 1208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0" name="Straight Connector 1209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Straight Connector 1210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8" name="Group 1077"/>
            <p:cNvGrpSpPr/>
            <p:nvPr/>
          </p:nvGrpSpPr>
          <p:grpSpPr>
            <a:xfrm>
              <a:off x="8040216" y="3321933"/>
              <a:ext cx="2520280" cy="838722"/>
              <a:chOff x="8040216" y="3321933"/>
              <a:chExt cx="2520280" cy="838722"/>
            </a:xfrm>
          </p:grpSpPr>
          <p:grpSp>
            <p:nvGrpSpPr>
              <p:cNvPr id="1183" name="Group 1182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1207" name="Rectangle 1206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08" name="Straight Connector 1207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4" name="Group 1183"/>
              <p:cNvGrpSpPr/>
              <p:nvPr/>
            </p:nvGrpSpPr>
            <p:grpSpPr>
              <a:xfrm>
                <a:off x="9336355" y="3532842"/>
                <a:ext cx="1008114" cy="519086"/>
                <a:chOff x="8639761" y="2990604"/>
                <a:chExt cx="1183439" cy="519086"/>
              </a:xfrm>
            </p:grpSpPr>
            <p:cxnSp>
              <p:nvCxnSpPr>
                <p:cNvPr id="1204" name="Straight Connector 1203"/>
                <p:cNvCxnSpPr/>
                <p:nvPr/>
              </p:nvCxnSpPr>
              <p:spPr>
                <a:xfrm>
                  <a:off x="8862645" y="2990604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5" name="Straight Connector 1204"/>
                <p:cNvCxnSpPr/>
                <p:nvPr/>
              </p:nvCxnSpPr>
              <p:spPr>
                <a:xfrm>
                  <a:off x="8837474" y="3509690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6" name="Straight Connector 1205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5" name="Group 1184"/>
              <p:cNvGrpSpPr/>
              <p:nvPr/>
            </p:nvGrpSpPr>
            <p:grpSpPr>
              <a:xfrm>
                <a:off x="8292244" y="3532842"/>
                <a:ext cx="972108" cy="521191"/>
                <a:chOff x="8639758" y="2986273"/>
                <a:chExt cx="1141170" cy="521191"/>
              </a:xfrm>
            </p:grpSpPr>
            <p:cxnSp>
              <p:nvCxnSpPr>
                <p:cNvPr id="1201" name="Straight Connector 1200"/>
                <p:cNvCxnSpPr/>
                <p:nvPr/>
              </p:nvCxnSpPr>
              <p:spPr>
                <a:xfrm flipV="1">
                  <a:off x="8724291" y="2986273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2" name="Straight Connector 1201"/>
                <p:cNvCxnSpPr/>
                <p:nvPr/>
              </p:nvCxnSpPr>
              <p:spPr>
                <a:xfrm>
                  <a:off x="8724291" y="3503903"/>
                  <a:ext cx="884782" cy="356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3" name="Straight Connector 1202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6" name="Group 1185"/>
              <p:cNvGrpSpPr/>
              <p:nvPr/>
            </p:nvGrpSpPr>
            <p:grpSpPr>
              <a:xfrm>
                <a:off x="10344472" y="3527053"/>
                <a:ext cx="216024" cy="526980"/>
                <a:chOff x="9948428" y="2986993"/>
                <a:chExt cx="216024" cy="526980"/>
              </a:xfrm>
            </p:grpSpPr>
            <p:sp>
              <p:nvSpPr>
                <p:cNvPr id="1198" name="Rectangle 1197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9" name="Straight Connector 1198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0" name="Straight Connector 1199"/>
                <p:cNvCxnSpPr/>
                <p:nvPr/>
              </p:nvCxnSpPr>
              <p:spPr>
                <a:xfrm>
                  <a:off x="9954215" y="2986993"/>
                  <a:ext cx="3295" cy="52698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7" name="Freeform 1186"/>
              <p:cNvSpPr/>
              <p:nvPr/>
            </p:nvSpPr>
            <p:spPr>
              <a:xfrm>
                <a:off x="8261942" y="3815865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8" name="Freeform 1187"/>
              <p:cNvSpPr/>
              <p:nvPr/>
            </p:nvSpPr>
            <p:spPr>
              <a:xfrm>
                <a:off x="8267226" y="3321933"/>
                <a:ext cx="107058" cy="220651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89" name="Group 1188"/>
              <p:cNvGrpSpPr/>
              <p:nvPr/>
            </p:nvGrpSpPr>
            <p:grpSpPr>
              <a:xfrm>
                <a:off x="9120624" y="3427721"/>
                <a:ext cx="448521" cy="216024"/>
                <a:chOff x="9133802" y="3427721"/>
                <a:chExt cx="448521" cy="216024"/>
              </a:xfrm>
            </p:grpSpPr>
            <p:sp>
              <p:nvSpPr>
                <p:cNvPr id="1195" name="Freeform 1194"/>
                <p:cNvSpPr/>
                <p:nvPr/>
              </p:nvSpPr>
              <p:spPr>
                <a:xfrm flipH="1">
                  <a:off x="9133802" y="3434131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6" name="Freeform 1195"/>
                <p:cNvSpPr/>
                <p:nvPr/>
              </p:nvSpPr>
              <p:spPr>
                <a:xfrm flipV="1">
                  <a:off x="9330295" y="352994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7" name="Straight Connector 1196"/>
                <p:cNvCxnSpPr/>
                <p:nvPr/>
              </p:nvCxnSpPr>
              <p:spPr>
                <a:xfrm>
                  <a:off x="9333467" y="3427721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0" name="Group 1189"/>
              <p:cNvGrpSpPr/>
              <p:nvPr/>
            </p:nvGrpSpPr>
            <p:grpSpPr>
              <a:xfrm>
                <a:off x="9120622" y="3944631"/>
                <a:ext cx="442737" cy="216024"/>
                <a:chOff x="9133800" y="3404571"/>
                <a:chExt cx="442737" cy="216024"/>
              </a:xfrm>
            </p:grpSpPr>
            <p:sp>
              <p:nvSpPr>
                <p:cNvPr id="1192" name="Freeform 1191"/>
                <p:cNvSpPr/>
                <p:nvPr/>
              </p:nvSpPr>
              <p:spPr>
                <a:xfrm flipH="1">
                  <a:off x="9133800" y="3410979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3" name="Freeform 1192"/>
                <p:cNvSpPr/>
                <p:nvPr/>
              </p:nvSpPr>
              <p:spPr>
                <a:xfrm flipV="1">
                  <a:off x="9324509" y="3509689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4" name="Straight Connector 1193"/>
                <p:cNvCxnSpPr/>
                <p:nvPr/>
              </p:nvCxnSpPr>
              <p:spPr>
                <a:xfrm>
                  <a:off x="9327679" y="3404571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1" name="Straight Connector 1190"/>
              <p:cNvCxnSpPr>
                <a:stCxn id="1188" idx="0"/>
                <a:endCxn id="1187" idx="0"/>
              </p:cNvCxnSpPr>
              <p:nvPr/>
            </p:nvCxnSpPr>
            <p:spPr>
              <a:xfrm flipH="1">
                <a:off x="8261942" y="3321933"/>
                <a:ext cx="5284" cy="493932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9" name="Straight Connector 1078"/>
            <p:cNvCxnSpPr/>
            <p:nvPr/>
          </p:nvCxnSpPr>
          <p:spPr>
            <a:xfrm flipH="1">
              <a:off x="9504746" y="5953946"/>
              <a:ext cx="93947" cy="75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0" name="Group 1079"/>
            <p:cNvGrpSpPr/>
            <p:nvPr/>
          </p:nvGrpSpPr>
          <p:grpSpPr>
            <a:xfrm>
              <a:off x="8873281" y="4030307"/>
              <a:ext cx="2515532" cy="602908"/>
              <a:chOff x="8892251" y="3859412"/>
              <a:chExt cx="2515532" cy="602908"/>
            </a:xfrm>
          </p:grpSpPr>
          <p:grpSp>
            <p:nvGrpSpPr>
              <p:cNvPr id="1169" name="Group 1168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1" name="Rectangle 1180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182" name="Rectangle 1181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170" name="Straight Connector 1169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1" name="TextBox 1170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65" name="TextBox 2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72" name="Straight Connector 1171"/>
              <p:cNvCxnSpPr/>
              <p:nvPr/>
            </p:nvCxnSpPr>
            <p:spPr>
              <a:xfrm flipV="1">
                <a:off x="9840907" y="4052332"/>
                <a:ext cx="209453" cy="20451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Straight Connector 1172"/>
              <p:cNvCxnSpPr/>
              <p:nvPr/>
            </p:nvCxnSpPr>
            <p:spPr>
              <a:xfrm>
                <a:off x="10050360" y="4054193"/>
                <a:ext cx="208545" cy="20265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5" name="Straight Connector 1174"/>
              <p:cNvCxnSpPr>
                <a:endCxn id="1177" idx="0"/>
              </p:cNvCxnSpPr>
              <p:nvPr/>
            </p:nvCxnSpPr>
            <p:spPr>
              <a:xfrm flipV="1">
                <a:off x="10576169" y="4057477"/>
                <a:ext cx="214236" cy="158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6" name="Straight Connector 1175"/>
              <p:cNvCxnSpPr>
                <a:stCxn id="1177" idx="3"/>
              </p:cNvCxnSpPr>
              <p:nvPr/>
            </p:nvCxnSpPr>
            <p:spPr>
              <a:xfrm flipV="1">
                <a:off x="11223049" y="4255146"/>
                <a:ext cx="182600" cy="379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7" name="Freeform 1176"/>
              <p:cNvSpPr/>
              <p:nvPr/>
            </p:nvSpPr>
            <p:spPr>
              <a:xfrm>
                <a:off x="10790405" y="4054732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TextBox 1177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1081" name="Group 1080"/>
            <p:cNvGrpSpPr/>
            <p:nvPr/>
          </p:nvGrpSpPr>
          <p:grpSpPr>
            <a:xfrm>
              <a:off x="8873917" y="4486246"/>
              <a:ext cx="2515532" cy="602908"/>
              <a:chOff x="8892251" y="3859412"/>
              <a:chExt cx="2515532" cy="602908"/>
            </a:xfrm>
          </p:grpSpPr>
          <p:grpSp>
            <p:nvGrpSpPr>
              <p:cNvPr id="1155" name="Group 1154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165" name="Straight Connector 1164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6" name="Straight Connector 1165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7" name="Rectangle 1166"/>
                <p:cNvSpPr/>
                <p:nvPr/>
              </p:nvSpPr>
              <p:spPr>
                <a:xfrm>
                  <a:off x="9210677" y="4221271"/>
                  <a:ext cx="98257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168" name="Rectangle 1167"/>
                <p:cNvSpPr/>
                <p:nvPr/>
              </p:nvSpPr>
              <p:spPr>
                <a:xfrm>
                  <a:off x="9320357" y="4371148"/>
                  <a:ext cx="100781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156" name="Straight Connector 1155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7" name="TextBox 1156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80" name="TextBox 2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58" name="Straight Connector 1157"/>
              <p:cNvCxnSpPr/>
              <p:nvPr/>
            </p:nvCxnSpPr>
            <p:spPr>
              <a:xfrm flipV="1">
                <a:off x="9943056" y="4157723"/>
                <a:ext cx="109885" cy="10499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>
                <a:off x="10044608" y="4155264"/>
                <a:ext cx="106516" cy="10297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>
                <a:endCxn id="1163" idx="0"/>
              </p:cNvCxnSpPr>
              <p:nvPr/>
            </p:nvCxnSpPr>
            <p:spPr>
              <a:xfrm>
                <a:off x="10478918" y="4155264"/>
                <a:ext cx="401691" cy="1355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2" name="Straight Connector 1161"/>
              <p:cNvCxnSpPr>
                <a:stCxn id="1163" idx="3"/>
              </p:cNvCxnSpPr>
              <p:nvPr/>
            </p:nvCxnSpPr>
            <p:spPr>
              <a:xfrm flipV="1">
                <a:off x="11118894" y="4255103"/>
                <a:ext cx="286119" cy="968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3" name="Freeform 1162"/>
              <p:cNvSpPr/>
              <p:nvPr/>
            </p:nvSpPr>
            <p:spPr>
              <a:xfrm>
                <a:off x="10880609" y="4155264"/>
                <a:ext cx="238285" cy="104388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TextBox 1163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1082" name="Straight Connector 1081"/>
            <p:cNvCxnSpPr/>
            <p:nvPr/>
          </p:nvCxnSpPr>
          <p:spPr>
            <a:xfrm flipV="1">
              <a:off x="10128448" y="4883043"/>
              <a:ext cx="218117" cy="260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/>
            <p:cNvCxnSpPr/>
            <p:nvPr/>
          </p:nvCxnSpPr>
          <p:spPr>
            <a:xfrm flipV="1">
              <a:off x="9715415" y="4885647"/>
              <a:ext cx="218117" cy="260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4" name="Group 1083"/>
            <p:cNvGrpSpPr/>
            <p:nvPr/>
          </p:nvGrpSpPr>
          <p:grpSpPr>
            <a:xfrm>
              <a:off x="8873918" y="5989380"/>
              <a:ext cx="2515532" cy="670566"/>
              <a:chOff x="8892251" y="3791754"/>
              <a:chExt cx="2515532" cy="670566"/>
            </a:xfrm>
          </p:grpSpPr>
          <p:grpSp>
            <p:nvGrpSpPr>
              <p:cNvPr id="1141" name="Group 1140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151" name="Straight Connector 1150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2" name="Straight Connector 1151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3" name="Rectangle 1152"/>
                <p:cNvSpPr/>
                <p:nvPr/>
              </p:nvSpPr>
              <p:spPr>
                <a:xfrm>
                  <a:off x="9103763" y="4221271"/>
                  <a:ext cx="205171" cy="15353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154" name="Rectangle 1153"/>
                <p:cNvSpPr/>
                <p:nvPr/>
              </p:nvSpPr>
              <p:spPr>
                <a:xfrm>
                  <a:off x="9320356" y="4371148"/>
                  <a:ext cx="198705" cy="128418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142" name="Straight Connector 1141"/>
              <p:cNvCxnSpPr/>
              <p:nvPr/>
            </p:nvCxnSpPr>
            <p:spPr>
              <a:xfrm flipV="1">
                <a:off x="10043815" y="3869925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3" name="TextBox 1142"/>
                  <p:cNvSpPr txBox="1"/>
                  <p:nvPr/>
                </p:nvSpPr>
                <p:spPr>
                  <a:xfrm>
                    <a:off x="9959759" y="3791754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15" name="TextBox 3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791754"/>
                    <a:ext cx="90601" cy="1388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44" name="Straight Connector 1143"/>
              <p:cNvCxnSpPr/>
              <p:nvPr/>
            </p:nvCxnSpPr>
            <p:spPr>
              <a:xfrm flipV="1">
                <a:off x="9840270" y="3943001"/>
                <a:ext cx="204224" cy="227105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10035040" y="3933783"/>
                <a:ext cx="216535" cy="23632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/>
              <p:cNvCxnSpPr>
                <a:endCxn id="1149" idx="0"/>
              </p:cNvCxnSpPr>
              <p:nvPr/>
            </p:nvCxnSpPr>
            <p:spPr>
              <a:xfrm>
                <a:off x="10572032" y="3852465"/>
                <a:ext cx="217736" cy="11045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/>
              <p:cNvCxnSpPr>
                <a:stCxn id="1149" idx="3"/>
              </p:cNvCxnSpPr>
              <p:nvPr/>
            </p:nvCxnSpPr>
            <p:spPr>
              <a:xfrm>
                <a:off x="11162584" y="4155449"/>
                <a:ext cx="243065" cy="99698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9" name="Freeform 1148"/>
              <p:cNvSpPr/>
              <p:nvPr/>
            </p:nvSpPr>
            <p:spPr>
              <a:xfrm>
                <a:off x="10789768" y="3960294"/>
                <a:ext cx="372816" cy="202088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TextBox 1149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1085" name="Straight Connector 1084"/>
            <p:cNvCxnSpPr>
              <a:endCxn id="1086" idx="3"/>
            </p:cNvCxnSpPr>
            <p:nvPr/>
          </p:nvCxnSpPr>
          <p:spPr>
            <a:xfrm>
              <a:off x="1106040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6" name="Isosceles Triangle 1085"/>
            <p:cNvSpPr/>
            <p:nvPr/>
          </p:nvSpPr>
          <p:spPr>
            <a:xfrm flipV="1">
              <a:off x="1102025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7" name="Straight Connector 1086"/>
            <p:cNvCxnSpPr/>
            <p:nvPr/>
          </p:nvCxnSpPr>
          <p:spPr>
            <a:xfrm flipV="1">
              <a:off x="1088453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/>
            <p:cNvCxnSpPr/>
            <p:nvPr/>
          </p:nvCxnSpPr>
          <p:spPr>
            <a:xfrm flipV="1">
              <a:off x="753872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9" name="TextBox 1088"/>
            <p:cNvSpPr txBox="1"/>
            <p:nvPr/>
          </p:nvSpPr>
          <p:spPr>
            <a:xfrm>
              <a:off x="723344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Bias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090" name="Straight Connector 1089"/>
            <p:cNvCxnSpPr/>
            <p:nvPr/>
          </p:nvCxnSpPr>
          <p:spPr>
            <a:xfrm>
              <a:off x="9655445" y="4435343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/>
            <p:cNvCxnSpPr/>
            <p:nvPr/>
          </p:nvCxnSpPr>
          <p:spPr>
            <a:xfrm>
              <a:off x="10233242" y="4425999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/>
            <p:cNvCxnSpPr/>
            <p:nvPr/>
          </p:nvCxnSpPr>
          <p:spPr>
            <a:xfrm>
              <a:off x="10233242" y="6358225"/>
              <a:ext cx="21222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/>
            <p:nvPr/>
          </p:nvCxnSpPr>
          <p:spPr>
            <a:xfrm>
              <a:off x="9609717" y="6358225"/>
              <a:ext cx="21222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4" name="Group 1093"/>
            <p:cNvGrpSpPr/>
            <p:nvPr/>
          </p:nvGrpSpPr>
          <p:grpSpPr>
            <a:xfrm>
              <a:off x="10240237" y="5613702"/>
              <a:ext cx="144016" cy="468052"/>
              <a:chOff x="10776520" y="5409220"/>
              <a:chExt cx="144016" cy="468052"/>
            </a:xfrm>
          </p:grpSpPr>
          <p:cxnSp>
            <p:nvCxnSpPr>
              <p:cNvPr id="1139" name="Straight Connector 1138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0" name="Isosceles Triangle 1139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5" name="Group 1094"/>
            <p:cNvGrpSpPr/>
            <p:nvPr/>
          </p:nvGrpSpPr>
          <p:grpSpPr>
            <a:xfrm>
              <a:off x="8234999" y="5505690"/>
              <a:ext cx="2077244" cy="346356"/>
              <a:chOff x="8267226" y="3392996"/>
              <a:chExt cx="2077244" cy="346356"/>
            </a:xfrm>
          </p:grpSpPr>
          <p:cxnSp>
            <p:nvCxnSpPr>
              <p:cNvPr id="1132" name="Straight Connector 1131"/>
              <p:cNvCxnSpPr>
                <a:stCxn id="1136" idx="0"/>
              </p:cNvCxnSpPr>
              <p:nvPr/>
            </p:nvCxnSpPr>
            <p:spPr>
              <a:xfrm>
                <a:off x="9768408" y="3501008"/>
                <a:ext cx="576062" cy="217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/>
              <p:cNvCxnSpPr>
                <a:stCxn id="1134" idx="2"/>
                <a:endCxn id="1137" idx="0"/>
              </p:cNvCxnSpPr>
              <p:nvPr/>
            </p:nvCxnSpPr>
            <p:spPr>
              <a:xfrm flipV="1">
                <a:off x="8364252" y="3501007"/>
                <a:ext cx="432048" cy="313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4" name="Freeform 1133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5" name="Group 1134"/>
              <p:cNvGrpSpPr/>
              <p:nvPr/>
            </p:nvGrpSpPr>
            <p:grpSpPr>
              <a:xfrm>
                <a:off x="8796300" y="3392996"/>
                <a:ext cx="972108" cy="216024"/>
                <a:chOff x="8809478" y="3392996"/>
                <a:chExt cx="972108" cy="216024"/>
              </a:xfrm>
            </p:grpSpPr>
            <p:sp>
              <p:nvSpPr>
                <p:cNvPr id="1136" name="Freeform 1135"/>
                <p:cNvSpPr/>
                <p:nvPr/>
              </p:nvSpPr>
              <p:spPr>
                <a:xfrm>
                  <a:off x="9336359" y="3402297"/>
                  <a:ext cx="445227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7" name="Freeform 1136"/>
                <p:cNvSpPr/>
                <p:nvPr/>
              </p:nvSpPr>
              <p:spPr>
                <a:xfrm flipH="1" flipV="1">
                  <a:off x="8809478" y="3501007"/>
                  <a:ext cx="526882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38" name="Straight Connector 1137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6" name="Group 1095"/>
            <p:cNvGrpSpPr/>
            <p:nvPr/>
          </p:nvGrpSpPr>
          <p:grpSpPr>
            <a:xfrm>
              <a:off x="8237598" y="5497017"/>
              <a:ext cx="2074641" cy="226027"/>
              <a:chOff x="8267225" y="3495601"/>
              <a:chExt cx="2074641" cy="155417"/>
            </a:xfrm>
          </p:grpSpPr>
          <p:cxnSp>
            <p:nvCxnSpPr>
              <p:cNvPr id="1125" name="Straight Connector 1124"/>
              <p:cNvCxnSpPr>
                <a:stCxn id="1129" idx="0"/>
              </p:cNvCxnSpPr>
              <p:nvPr/>
            </p:nvCxnSpPr>
            <p:spPr>
              <a:xfrm flipV="1">
                <a:off x="9452758" y="3571950"/>
                <a:ext cx="889108" cy="807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Straight Connector 1125"/>
              <p:cNvCxnSpPr>
                <a:stCxn id="1127" idx="2"/>
                <a:endCxn id="1130" idx="0"/>
              </p:cNvCxnSpPr>
              <p:nvPr/>
            </p:nvCxnSpPr>
            <p:spPr>
              <a:xfrm flipV="1">
                <a:off x="8373226" y="3501004"/>
                <a:ext cx="765052" cy="1962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" name="Freeform 1126"/>
              <p:cNvSpPr/>
              <p:nvPr/>
            </p:nvSpPr>
            <p:spPr>
              <a:xfrm flipV="1">
                <a:off x="8267225" y="3501008"/>
                <a:ext cx="106001" cy="14909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8" name="Group 1127"/>
              <p:cNvGrpSpPr/>
              <p:nvPr/>
            </p:nvGrpSpPr>
            <p:grpSpPr>
              <a:xfrm>
                <a:off x="9138278" y="3495601"/>
                <a:ext cx="314480" cy="155417"/>
                <a:chOff x="9151456" y="3495601"/>
                <a:chExt cx="314480" cy="155417"/>
              </a:xfrm>
            </p:grpSpPr>
            <p:sp>
              <p:nvSpPr>
                <p:cNvPr id="1129" name="Freeform 1128"/>
                <p:cNvSpPr/>
                <p:nvPr/>
              </p:nvSpPr>
              <p:spPr>
                <a:xfrm>
                  <a:off x="9336360" y="3495607"/>
                  <a:ext cx="129576" cy="77160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0" name="Freeform 1129"/>
                <p:cNvSpPr/>
                <p:nvPr/>
              </p:nvSpPr>
              <p:spPr>
                <a:xfrm flipH="1" flipV="1">
                  <a:off x="9151456" y="3501004"/>
                  <a:ext cx="184903" cy="150014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31" name="Straight Connector 1130"/>
                <p:cNvCxnSpPr>
                  <a:stCxn id="1129" idx="3"/>
                  <a:endCxn id="1130" idx="3"/>
                </p:cNvCxnSpPr>
                <p:nvPr/>
              </p:nvCxnSpPr>
              <p:spPr>
                <a:xfrm flipH="1">
                  <a:off x="9336359" y="3495601"/>
                  <a:ext cx="1" cy="155417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7" name="Group 1096"/>
            <p:cNvGrpSpPr/>
            <p:nvPr/>
          </p:nvGrpSpPr>
          <p:grpSpPr>
            <a:xfrm>
              <a:off x="8237598" y="4978643"/>
              <a:ext cx="2074641" cy="627818"/>
              <a:chOff x="8267225" y="3501008"/>
              <a:chExt cx="2074641" cy="125080"/>
            </a:xfrm>
          </p:grpSpPr>
          <p:cxnSp>
            <p:nvCxnSpPr>
              <p:cNvPr id="1118" name="Straight Connector 1117"/>
              <p:cNvCxnSpPr>
                <a:stCxn id="1122" idx="1"/>
              </p:cNvCxnSpPr>
              <p:nvPr/>
            </p:nvCxnSpPr>
            <p:spPr>
              <a:xfrm>
                <a:off x="9557428" y="3577509"/>
                <a:ext cx="784438" cy="48579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>
                <a:stCxn id="1120" idx="2"/>
                <a:endCxn id="1123" idx="1"/>
              </p:cNvCxnSpPr>
              <p:nvPr/>
            </p:nvCxnSpPr>
            <p:spPr>
              <a:xfrm>
                <a:off x="8361652" y="3501573"/>
                <a:ext cx="769592" cy="46364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0" name="Freeform 1119"/>
              <p:cNvSpPr/>
              <p:nvPr/>
            </p:nvSpPr>
            <p:spPr>
              <a:xfrm flipV="1">
                <a:off x="8267225" y="3501008"/>
                <a:ext cx="94427" cy="43021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1" name="Group 1120"/>
              <p:cNvGrpSpPr/>
              <p:nvPr/>
            </p:nvGrpSpPr>
            <p:grpSpPr>
              <a:xfrm>
                <a:off x="8793700" y="3543272"/>
                <a:ext cx="1175684" cy="38265"/>
                <a:chOff x="8806878" y="3543272"/>
                <a:chExt cx="1175684" cy="38265"/>
              </a:xfrm>
            </p:grpSpPr>
            <p:sp>
              <p:nvSpPr>
                <p:cNvPr id="1122" name="Freeform 1121"/>
                <p:cNvSpPr/>
                <p:nvPr/>
              </p:nvSpPr>
              <p:spPr>
                <a:xfrm>
                  <a:off x="9336360" y="3543272"/>
                  <a:ext cx="646202" cy="38265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3" name="Freeform 1122"/>
                <p:cNvSpPr/>
                <p:nvPr/>
              </p:nvSpPr>
              <p:spPr>
                <a:xfrm flipH="1" flipV="1">
                  <a:off x="8806878" y="3544029"/>
                  <a:ext cx="529479" cy="37127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4" name="Straight Connector 1123"/>
                <p:cNvCxnSpPr>
                  <a:stCxn id="1122" idx="3"/>
                  <a:endCxn id="1123" idx="3"/>
                </p:cNvCxnSpPr>
                <p:nvPr/>
              </p:nvCxnSpPr>
              <p:spPr>
                <a:xfrm flipH="1">
                  <a:off x="9336357" y="3543272"/>
                  <a:ext cx="3" cy="3788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8" name="Group 1097"/>
            <p:cNvGrpSpPr/>
            <p:nvPr/>
          </p:nvGrpSpPr>
          <p:grpSpPr>
            <a:xfrm>
              <a:off x="8234483" y="5612613"/>
              <a:ext cx="2074646" cy="513821"/>
              <a:chOff x="8267226" y="3503554"/>
              <a:chExt cx="2074646" cy="513821"/>
            </a:xfrm>
          </p:grpSpPr>
          <p:cxnSp>
            <p:nvCxnSpPr>
              <p:cNvPr id="1111" name="Straight Connector 1110"/>
              <p:cNvCxnSpPr>
                <a:stCxn id="1115" idx="0"/>
              </p:cNvCxnSpPr>
              <p:nvPr/>
            </p:nvCxnSpPr>
            <p:spPr>
              <a:xfrm flipV="1">
                <a:off x="9390622" y="3503554"/>
                <a:ext cx="951250" cy="17467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Straight Connector 1111"/>
              <p:cNvCxnSpPr>
                <a:stCxn id="1113" idx="2"/>
                <a:endCxn id="1116" idx="0"/>
              </p:cNvCxnSpPr>
              <p:nvPr/>
            </p:nvCxnSpPr>
            <p:spPr>
              <a:xfrm flipV="1">
                <a:off x="8359484" y="3653908"/>
                <a:ext cx="891690" cy="166237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3" name="Freeform 1112"/>
              <p:cNvSpPr/>
              <p:nvPr/>
            </p:nvSpPr>
            <p:spPr>
              <a:xfrm flipV="1">
                <a:off x="8267226" y="3817521"/>
                <a:ext cx="92258" cy="19985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14" name="Group 1113"/>
              <p:cNvGrpSpPr/>
              <p:nvPr/>
            </p:nvGrpSpPr>
            <p:grpSpPr>
              <a:xfrm>
                <a:off x="9251174" y="3570825"/>
                <a:ext cx="139448" cy="194235"/>
                <a:chOff x="9264352" y="3570825"/>
                <a:chExt cx="139448" cy="194235"/>
              </a:xfrm>
            </p:grpSpPr>
            <p:sp>
              <p:nvSpPr>
                <p:cNvPr id="1115" name="Freeform 1114"/>
                <p:cNvSpPr/>
                <p:nvPr/>
              </p:nvSpPr>
              <p:spPr>
                <a:xfrm>
                  <a:off x="9336359" y="3570825"/>
                  <a:ext cx="67441" cy="107399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6" name="Freeform 1115"/>
                <p:cNvSpPr/>
                <p:nvPr/>
              </p:nvSpPr>
              <p:spPr>
                <a:xfrm flipH="1" flipV="1">
                  <a:off x="9264352" y="3653908"/>
                  <a:ext cx="72008" cy="11115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7" name="Straight Connector 1116"/>
                <p:cNvCxnSpPr>
                  <a:stCxn id="1115" idx="3"/>
                  <a:endCxn id="1116" idx="3"/>
                </p:cNvCxnSpPr>
                <p:nvPr/>
              </p:nvCxnSpPr>
              <p:spPr>
                <a:xfrm>
                  <a:off x="9336359" y="3570825"/>
                  <a:ext cx="1" cy="194235"/>
                </a:xfrm>
                <a:prstGeom prst="line">
                  <a:avLst/>
                </a:prstGeom>
                <a:ln w="1905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9" name="Group 1098"/>
            <p:cNvGrpSpPr/>
            <p:nvPr/>
          </p:nvGrpSpPr>
          <p:grpSpPr>
            <a:xfrm>
              <a:off x="8237081" y="5592041"/>
              <a:ext cx="2072048" cy="1051934"/>
              <a:chOff x="8267226" y="3480385"/>
              <a:chExt cx="2072048" cy="1051934"/>
            </a:xfrm>
          </p:grpSpPr>
          <p:cxnSp>
            <p:nvCxnSpPr>
              <p:cNvPr id="1104" name="Straight Connector 1103"/>
              <p:cNvCxnSpPr>
                <a:stCxn id="1108" idx="0"/>
              </p:cNvCxnSpPr>
              <p:nvPr/>
            </p:nvCxnSpPr>
            <p:spPr>
              <a:xfrm flipV="1">
                <a:off x="9368900" y="3480385"/>
                <a:ext cx="970374" cy="437286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>
                <a:stCxn id="1106" idx="2"/>
                <a:endCxn id="1109" idx="0"/>
              </p:cNvCxnSpPr>
              <p:nvPr/>
            </p:nvCxnSpPr>
            <p:spPr>
              <a:xfrm flipV="1">
                <a:off x="8359484" y="3885122"/>
                <a:ext cx="917978" cy="449967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6" name="Freeform 1105"/>
              <p:cNvSpPr/>
              <p:nvPr/>
            </p:nvSpPr>
            <p:spPr>
              <a:xfrm flipV="1">
                <a:off x="8267226" y="4332465"/>
                <a:ext cx="92258" cy="19985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07" name="Group 1106"/>
              <p:cNvGrpSpPr/>
              <p:nvPr/>
            </p:nvGrpSpPr>
            <p:grpSpPr>
              <a:xfrm>
                <a:off x="9277462" y="3829854"/>
                <a:ext cx="91438" cy="187998"/>
                <a:chOff x="9290640" y="3829854"/>
                <a:chExt cx="91438" cy="187998"/>
              </a:xfrm>
            </p:grpSpPr>
            <p:sp>
              <p:nvSpPr>
                <p:cNvPr id="1108" name="Freeform 1107"/>
                <p:cNvSpPr/>
                <p:nvPr/>
              </p:nvSpPr>
              <p:spPr>
                <a:xfrm>
                  <a:off x="9336359" y="3829854"/>
                  <a:ext cx="45719" cy="87817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9" name="Freeform 1108"/>
                <p:cNvSpPr/>
                <p:nvPr/>
              </p:nvSpPr>
              <p:spPr>
                <a:xfrm flipH="1" flipV="1">
                  <a:off x="9290640" y="3885122"/>
                  <a:ext cx="45719" cy="132730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0" name="Straight Connector 1109"/>
                <p:cNvCxnSpPr>
                  <a:stCxn id="1108" idx="3"/>
                  <a:endCxn id="1109" idx="3"/>
                </p:cNvCxnSpPr>
                <p:nvPr/>
              </p:nvCxnSpPr>
              <p:spPr>
                <a:xfrm>
                  <a:off x="9336359" y="3829854"/>
                  <a:ext cx="0" cy="187998"/>
                </a:xfrm>
                <a:prstGeom prst="line">
                  <a:avLst/>
                </a:prstGeom>
                <a:ln w="19050" cap="rnd">
                  <a:solidFill>
                    <a:srgbClr val="FF0000">
                      <a:alpha val="2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00" name="Straight Connector 1099"/>
            <p:cNvCxnSpPr>
              <a:stCxn id="1122" idx="0"/>
            </p:cNvCxnSpPr>
            <p:nvPr/>
          </p:nvCxnSpPr>
          <p:spPr>
            <a:xfrm flipH="1" flipV="1">
              <a:off x="9617461" y="5369675"/>
              <a:ext cx="322296" cy="131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/>
            <p:cNvCxnSpPr>
              <a:endCxn id="1123" idx="0"/>
            </p:cNvCxnSpPr>
            <p:nvPr/>
          </p:nvCxnSpPr>
          <p:spPr>
            <a:xfrm flipH="1" flipV="1">
              <a:off x="8764073" y="5194580"/>
              <a:ext cx="274854" cy="13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2" name="Freeform 1101"/>
            <p:cNvSpPr/>
            <p:nvPr/>
          </p:nvSpPr>
          <p:spPr>
            <a:xfrm>
              <a:off x="8344611" y="4889548"/>
              <a:ext cx="503124" cy="603224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Freeform 1102"/>
            <p:cNvSpPr/>
            <p:nvPr/>
          </p:nvSpPr>
          <p:spPr>
            <a:xfrm>
              <a:off x="8338775" y="5936775"/>
              <a:ext cx="518635" cy="532408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4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(I</a:t>
            </a:r>
            <a:r>
              <a:rPr lang="en-US" dirty="0" smtClean="0"/>
              <a:t>) – </a:t>
            </a:r>
            <a:r>
              <a:rPr lang="en-US" dirty="0" err="1" smtClean="0"/>
              <a:t>Homojunction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(–) Bias Read, same </a:t>
            </a:r>
            <a:r>
              <a:rPr lang="en-US" sz="2400" dirty="0"/>
              <a:t>p</a:t>
            </a:r>
            <a:r>
              <a:rPr lang="en-US" sz="2400" dirty="0" smtClean="0"/>
              <a:t>olarity of write</a:t>
            </a:r>
          </a:p>
          <a:p>
            <a:pPr marL="554035" lvl="1" indent="0">
              <a:buNone/>
            </a:pPr>
            <a:r>
              <a:rPr lang="en-US" sz="2400" dirty="0" smtClean="0"/>
              <a:t>Bias initially contributed to barrier reduction, very low current, shift I-V to right.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400" dirty="0" smtClean="0"/>
              <a:t>) </a:t>
            </a:r>
            <a:r>
              <a:rPr lang="en-US" sz="2400" dirty="0"/>
              <a:t>Bias </a:t>
            </a:r>
            <a:r>
              <a:rPr lang="en-US" sz="2400" dirty="0" smtClean="0"/>
              <a:t>Read, opposite polarity </a:t>
            </a:r>
            <a:r>
              <a:rPr lang="en-US" sz="2400" dirty="0"/>
              <a:t>of </a:t>
            </a:r>
            <a:r>
              <a:rPr lang="en-US" sz="2400" dirty="0" smtClean="0"/>
              <a:t>Write</a:t>
            </a:r>
          </a:p>
          <a:p>
            <a:pPr marL="554035" lvl="1" indent="0">
              <a:buNone/>
            </a:pPr>
            <a:r>
              <a:rPr lang="en-US" sz="2400" dirty="0" smtClean="0"/>
              <a:t>Space charge region maintained or no change.   Potential drop evenly cross </a:t>
            </a:r>
            <a:r>
              <a:rPr lang="en-US" sz="2400" dirty="0" err="1" smtClean="0"/>
              <a:t>Chal</a:t>
            </a:r>
            <a:r>
              <a:rPr lang="en-US" sz="2400" dirty="0" smtClean="0"/>
              <a:t> glass.</a:t>
            </a:r>
          </a:p>
          <a:p>
            <a:pPr marL="0" indent="0">
              <a:buNone/>
            </a:pPr>
            <a:r>
              <a:rPr lang="en-US" sz="2400" dirty="0" smtClean="0"/>
              <a:t>Homogeneous junction model does not support the observed polarity effect</a:t>
            </a:r>
            <a:endParaRPr lang="en-US" sz="2400" dirty="0"/>
          </a:p>
          <a:p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176120" y="1304764"/>
            <a:ext cx="4281375" cy="5411586"/>
            <a:chOff x="7176120" y="1304764"/>
            <a:chExt cx="4281375" cy="54115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6120" y="1304764"/>
              <a:ext cx="4281375" cy="54115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836425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9408368" y="2456892"/>
              <a:ext cx="828092" cy="540060"/>
              <a:chOff x="8724292" y="2960948"/>
              <a:chExt cx="972108" cy="54006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0488488" y="2780928"/>
              <a:ext cx="216024" cy="324036"/>
              <a:chOff x="9948428" y="3284984"/>
              <a:chExt cx="216024" cy="32403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84852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Vacuum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86019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930035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34447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1618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5624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364252" y="2456892"/>
              <a:ext cx="828092" cy="540060"/>
              <a:chOff x="8724292" y="2960948"/>
              <a:chExt cx="972108" cy="54006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8724292" y="3068960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8040216" y="3284984"/>
              <a:ext cx="2520280" cy="778900"/>
              <a:chOff x="8040216" y="3478688"/>
              <a:chExt cx="2520280" cy="7789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040216" y="3478688"/>
                <a:ext cx="227010" cy="562380"/>
                <a:chOff x="8364252" y="2996354"/>
                <a:chExt cx="227010" cy="46865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63" idx="0"/>
                </p:cNvCxnSpPr>
                <p:nvPr/>
              </p:nvCxnSpPr>
              <p:spPr>
                <a:xfrm flipH="1">
                  <a:off x="8580276" y="2996354"/>
                  <a:ext cx="10986" cy="46865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9336355" y="3498830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36" name="Straight Connector 35"/>
                <p:cNvCxnSpPr>
                  <a:stCxn id="49" idx="6"/>
                </p:cNvCxnSpPr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52" idx="6"/>
                </p:cNvCxnSpPr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8364254" y="3710523"/>
                <a:ext cx="972108" cy="546569"/>
                <a:chOff x="8724292" y="2954439"/>
                <a:chExt cx="1141170" cy="546569"/>
              </a:xfrm>
            </p:grpSpPr>
            <p:cxnSp>
              <p:nvCxnSpPr>
                <p:cNvPr id="40" name="Straight Connector 39"/>
                <p:cNvCxnSpPr>
                  <a:endCxn id="49" idx="0"/>
                </p:cNvCxnSpPr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endCxn id="52" idx="0"/>
                </p:cNvCxnSpPr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8724292" y="3068960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Freeform 48"/>
              <p:cNvSpPr/>
              <p:nvPr/>
            </p:nvSpPr>
            <p:spPr>
              <a:xfrm>
                <a:off x="9105777" y="3498830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9084332" y="4041068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8261942" y="4019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8267226" y="347868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8256240" y="5386900"/>
              <a:ext cx="2077244" cy="238344"/>
              <a:chOff x="8419626" y="3631088"/>
              <a:chExt cx="2077244" cy="238344"/>
            </a:xfrm>
          </p:grpSpPr>
          <p:cxnSp>
            <p:nvCxnSpPr>
              <p:cNvPr id="108" name="Straight Connector 107"/>
              <p:cNvCxnSpPr>
                <a:stCxn id="110" idx="6"/>
              </p:cNvCxnSpPr>
              <p:nvPr/>
            </p:nvCxnSpPr>
            <p:spPr>
              <a:xfrm>
                <a:off x="9678623" y="3651230"/>
                <a:ext cx="818247" cy="217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endCxn id="110" idx="0"/>
              </p:cNvCxnSpPr>
              <p:nvPr/>
            </p:nvCxnSpPr>
            <p:spPr>
              <a:xfrm flipV="1">
                <a:off x="8516651" y="3862923"/>
                <a:ext cx="741525" cy="650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/>
              <p:cNvSpPr/>
              <p:nvPr/>
            </p:nvSpPr>
            <p:spPr>
              <a:xfrm>
                <a:off x="9258177" y="3651230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8419626" y="363108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3" name="Straight Connector 152"/>
            <p:cNvCxnSpPr/>
            <p:nvPr/>
          </p:nvCxnSpPr>
          <p:spPr>
            <a:xfrm>
              <a:off x="10344472" y="5409220"/>
              <a:ext cx="360040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endCxn id="155" idx="3"/>
            </p:cNvCxnSpPr>
            <p:nvPr/>
          </p:nvCxnSpPr>
          <p:spPr>
            <a:xfrm>
              <a:off x="10704512" y="5409220"/>
              <a:ext cx="0" cy="149503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Isosceles Triangle 154"/>
            <p:cNvSpPr/>
            <p:nvPr/>
          </p:nvSpPr>
          <p:spPr>
            <a:xfrm flipV="1">
              <a:off x="10632504" y="5558723"/>
              <a:ext cx="144016" cy="1440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57216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V="1">
              <a:off x="764417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57216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>
              <a:off x="764417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755341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7968208" y="2780928"/>
              <a:ext cx="216024" cy="324036"/>
              <a:chOff x="8364252" y="3284984"/>
              <a:chExt cx="216024" cy="324036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8264471" y="5170380"/>
              <a:ext cx="2446135" cy="320783"/>
              <a:chOff x="8428804" y="3142746"/>
              <a:chExt cx="2446135" cy="726687"/>
            </a:xfrm>
          </p:grpSpPr>
          <p:cxnSp>
            <p:nvCxnSpPr>
              <p:cNvPr id="82" name="Straight Connector 81"/>
              <p:cNvCxnSpPr>
                <a:stCxn id="84" idx="6"/>
              </p:cNvCxnSpPr>
              <p:nvPr/>
            </p:nvCxnSpPr>
            <p:spPr>
              <a:xfrm>
                <a:off x="9678625" y="3651229"/>
                <a:ext cx="1196314" cy="25515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85" idx="2"/>
              </p:cNvCxnSpPr>
              <p:nvPr/>
            </p:nvCxnSpPr>
            <p:spPr>
              <a:xfrm>
                <a:off x="8516652" y="3859894"/>
                <a:ext cx="741525" cy="3029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Freeform 83"/>
              <p:cNvSpPr/>
              <p:nvPr/>
            </p:nvSpPr>
            <p:spPr>
              <a:xfrm>
                <a:off x="9258177" y="3651230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8428804" y="3142746"/>
                <a:ext cx="87848" cy="726687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270233" y="4747086"/>
              <a:ext cx="2443214" cy="658071"/>
              <a:chOff x="8431725" y="2185981"/>
              <a:chExt cx="2443214" cy="1490764"/>
            </a:xfrm>
          </p:grpSpPr>
          <p:cxnSp>
            <p:nvCxnSpPr>
              <p:cNvPr id="100" name="Straight Connector 99"/>
              <p:cNvCxnSpPr>
                <a:stCxn id="102" idx="6"/>
              </p:cNvCxnSpPr>
              <p:nvPr/>
            </p:nvCxnSpPr>
            <p:spPr>
              <a:xfrm>
                <a:off x="9686493" y="3268168"/>
                <a:ext cx="1188446" cy="408577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103" idx="2"/>
                <a:endCxn id="102" idx="0"/>
              </p:cNvCxnSpPr>
              <p:nvPr/>
            </p:nvCxnSpPr>
            <p:spPr>
              <a:xfrm>
                <a:off x="8519573" y="2891938"/>
                <a:ext cx="828990" cy="479800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Freeform 101"/>
              <p:cNvSpPr/>
              <p:nvPr/>
            </p:nvSpPr>
            <p:spPr>
              <a:xfrm>
                <a:off x="9348563" y="3268168"/>
                <a:ext cx="337930" cy="103570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8431725" y="2185981"/>
                <a:ext cx="87848" cy="715349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8268203" y="5405157"/>
              <a:ext cx="2435314" cy="372487"/>
              <a:chOff x="8419626" y="3631088"/>
              <a:chExt cx="2435314" cy="238344"/>
            </a:xfrm>
          </p:grpSpPr>
          <p:cxnSp>
            <p:nvCxnSpPr>
              <p:cNvPr id="138" name="Straight Connector 137"/>
              <p:cNvCxnSpPr>
                <a:stCxn id="140" idx="6"/>
              </p:cNvCxnSpPr>
              <p:nvPr/>
            </p:nvCxnSpPr>
            <p:spPr>
              <a:xfrm flipV="1">
                <a:off x="9678625" y="3631088"/>
                <a:ext cx="1176315" cy="56867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41" idx="2"/>
                <a:endCxn id="140" idx="0"/>
              </p:cNvCxnSpPr>
              <p:nvPr/>
            </p:nvCxnSpPr>
            <p:spPr>
              <a:xfrm flipV="1">
                <a:off x="8495754" y="3815339"/>
                <a:ext cx="762423" cy="5259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Freeform 139"/>
              <p:cNvSpPr/>
              <p:nvPr/>
            </p:nvSpPr>
            <p:spPr>
              <a:xfrm>
                <a:off x="9258177" y="3687955"/>
                <a:ext cx="420448" cy="127384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8419626" y="3754917"/>
                <a:ext cx="76128" cy="114515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8270798" y="5404634"/>
              <a:ext cx="2435314" cy="885899"/>
              <a:chOff x="8419626" y="3631088"/>
              <a:chExt cx="2435314" cy="238344"/>
            </a:xfrm>
          </p:grpSpPr>
          <p:cxnSp>
            <p:nvCxnSpPr>
              <p:cNvPr id="150" name="Straight Connector 149"/>
              <p:cNvCxnSpPr>
                <a:stCxn id="152" idx="6"/>
              </p:cNvCxnSpPr>
              <p:nvPr/>
            </p:nvCxnSpPr>
            <p:spPr>
              <a:xfrm flipV="1">
                <a:off x="9678625" y="3631088"/>
                <a:ext cx="1176315" cy="92976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56" idx="2"/>
                <a:endCxn id="152" idx="0"/>
              </p:cNvCxnSpPr>
              <p:nvPr/>
            </p:nvCxnSpPr>
            <p:spPr>
              <a:xfrm flipV="1">
                <a:off x="8495754" y="3781675"/>
                <a:ext cx="762423" cy="86254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Freeform 151"/>
              <p:cNvSpPr/>
              <p:nvPr/>
            </p:nvSpPr>
            <p:spPr>
              <a:xfrm>
                <a:off x="9258177" y="3724064"/>
                <a:ext cx="420448" cy="57611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8419626" y="3754917"/>
                <a:ext cx="76128" cy="114515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8892251" y="3863367"/>
              <a:ext cx="2515532" cy="602908"/>
              <a:chOff x="8892251" y="3859412"/>
              <a:chExt cx="2515532" cy="602908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Rectangle 200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66" name="Straight Connector 165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9" name="Straight Connector 128"/>
              <p:cNvCxnSpPr/>
              <p:nvPr/>
            </p:nvCxnSpPr>
            <p:spPr>
              <a:xfrm flipV="1">
                <a:off x="9840907" y="4052332"/>
                <a:ext cx="209453" cy="20451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0050360" y="4054193"/>
                <a:ext cx="208545" cy="20265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>
                <a:endCxn id="160" idx="0"/>
              </p:cNvCxnSpPr>
              <p:nvPr/>
            </p:nvCxnSpPr>
            <p:spPr>
              <a:xfrm flipV="1">
                <a:off x="10576169" y="4057477"/>
                <a:ext cx="214236" cy="158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60" idx="3"/>
              </p:cNvCxnSpPr>
              <p:nvPr/>
            </p:nvCxnSpPr>
            <p:spPr>
              <a:xfrm flipV="1">
                <a:off x="11223049" y="4255146"/>
                <a:ext cx="182600" cy="379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Freeform 159"/>
              <p:cNvSpPr/>
              <p:nvPr/>
            </p:nvSpPr>
            <p:spPr>
              <a:xfrm>
                <a:off x="10790405" y="4054732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8892836" y="4596852"/>
              <a:ext cx="2515532" cy="602908"/>
              <a:chOff x="8892251" y="3859412"/>
              <a:chExt cx="2515532" cy="602908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7" name="Rectangle 246"/>
                <p:cNvSpPr/>
                <p:nvPr/>
              </p:nvSpPr>
              <p:spPr>
                <a:xfrm>
                  <a:off x="9209725" y="4221271"/>
                  <a:ext cx="99209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9320357" y="4371148"/>
                  <a:ext cx="10226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236" name="Straight Connector 235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37" name="TextBox 2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8" name="Straight Connector 237"/>
              <p:cNvCxnSpPr/>
              <p:nvPr/>
            </p:nvCxnSpPr>
            <p:spPr>
              <a:xfrm flipV="1">
                <a:off x="9934757" y="4159259"/>
                <a:ext cx="109736" cy="10225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10049347" y="4156716"/>
                <a:ext cx="104858" cy="9664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endCxn id="243" idx="0"/>
              </p:cNvCxnSpPr>
              <p:nvPr/>
            </p:nvCxnSpPr>
            <p:spPr>
              <a:xfrm flipV="1">
                <a:off x="10575584" y="4158137"/>
                <a:ext cx="214821" cy="112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>
                <a:stCxn id="243" idx="3"/>
              </p:cNvCxnSpPr>
              <p:nvPr/>
            </p:nvCxnSpPr>
            <p:spPr>
              <a:xfrm flipV="1">
                <a:off x="11223049" y="4255147"/>
                <a:ext cx="182600" cy="7290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Freeform 242"/>
              <p:cNvSpPr/>
              <p:nvPr/>
            </p:nvSpPr>
            <p:spPr>
              <a:xfrm>
                <a:off x="10790405" y="4156716"/>
                <a:ext cx="432644" cy="109477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8892884" y="5811065"/>
              <a:ext cx="2527317" cy="632621"/>
              <a:chOff x="8892251" y="3829699"/>
              <a:chExt cx="2527317" cy="632621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Rectangle 263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253" name="Straight Connector 252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TextBox 253"/>
                  <p:cNvSpPr txBox="1"/>
                  <p:nvPr/>
                </p:nvSpPr>
                <p:spPr>
                  <a:xfrm>
                    <a:off x="9959759" y="382969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54" name="TextBox 2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829699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5" name="Straight Connector 254"/>
              <p:cNvCxnSpPr/>
              <p:nvPr/>
            </p:nvCxnSpPr>
            <p:spPr>
              <a:xfrm flipV="1">
                <a:off x="9840907" y="3961274"/>
                <a:ext cx="209453" cy="20451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10050360" y="3963135"/>
                <a:ext cx="208545" cy="20265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endCxn id="260" idx="0"/>
              </p:cNvCxnSpPr>
              <p:nvPr/>
            </p:nvCxnSpPr>
            <p:spPr>
              <a:xfrm>
                <a:off x="10573505" y="3859412"/>
                <a:ext cx="216900" cy="103215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60" idx="3"/>
              </p:cNvCxnSpPr>
              <p:nvPr/>
            </p:nvCxnSpPr>
            <p:spPr>
              <a:xfrm>
                <a:off x="11223049" y="4164088"/>
                <a:ext cx="196519" cy="8550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Freeform 259"/>
              <p:cNvSpPr/>
              <p:nvPr/>
            </p:nvSpPr>
            <p:spPr>
              <a:xfrm>
                <a:off x="10790405" y="3959882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10958557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266" name="Straight Connector 265"/>
            <p:cNvCxnSpPr/>
            <p:nvPr/>
          </p:nvCxnSpPr>
          <p:spPr>
            <a:xfrm>
              <a:off x="9674415" y="6141828"/>
              <a:ext cx="171431" cy="17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10262393" y="6147289"/>
              <a:ext cx="171431" cy="17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Freeform 273"/>
            <p:cNvSpPr/>
            <p:nvPr/>
          </p:nvSpPr>
          <p:spPr>
            <a:xfrm>
              <a:off x="8376838" y="5021580"/>
              <a:ext cx="553802" cy="441960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371002" y="5788058"/>
              <a:ext cx="480767" cy="443060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7" name="Straight Connector 276"/>
            <p:cNvCxnSpPr>
              <a:endCxn id="278" idx="3"/>
            </p:cNvCxnSpPr>
            <p:nvPr/>
          </p:nvCxnSpPr>
          <p:spPr>
            <a:xfrm>
              <a:off x="1106040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Isosceles Triangle 277"/>
            <p:cNvSpPr/>
            <p:nvPr/>
          </p:nvSpPr>
          <p:spPr>
            <a:xfrm flipV="1">
              <a:off x="1102025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Connector 281"/>
            <p:cNvCxnSpPr>
              <a:stCxn id="27" idx="3"/>
            </p:cNvCxnSpPr>
            <p:nvPr/>
          </p:nvCxnSpPr>
          <p:spPr>
            <a:xfrm flipV="1">
              <a:off x="1088453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753872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extBox 288"/>
            <p:cNvSpPr txBox="1"/>
            <p:nvPr/>
          </p:nvSpPr>
          <p:spPr>
            <a:xfrm>
              <a:off x="723344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Bias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9674415" y="4268403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0258905" y="4259059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768850" y="4998628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155553" y="4995724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6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(II) </a:t>
            </a:r>
            <a:r>
              <a:rPr lang="en-US" dirty="0" smtClean="0"/>
              <a:t>– Heterojunction, higher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(–) Bias Read, same polarity of write</a:t>
            </a:r>
          </a:p>
          <a:p>
            <a:pPr marL="554035" lvl="1" indent="0">
              <a:buNone/>
            </a:pPr>
            <a:r>
              <a:rPr lang="en-US" sz="2400" dirty="0"/>
              <a:t>Space charge region maintained or </a:t>
            </a:r>
            <a:r>
              <a:rPr lang="en-US" sz="2400" dirty="0" smtClean="0"/>
              <a:t>little change</a:t>
            </a:r>
            <a:r>
              <a:rPr lang="en-US" sz="2400" dirty="0"/>
              <a:t>.   Potential drop evenly cross </a:t>
            </a:r>
            <a:r>
              <a:rPr lang="en-US" sz="2400" dirty="0" err="1"/>
              <a:t>Chal</a:t>
            </a:r>
            <a:r>
              <a:rPr lang="en-US" sz="2400" dirty="0"/>
              <a:t> glass.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400" dirty="0" smtClean="0"/>
              <a:t>) Bias Read, opposite polarity of Write</a:t>
            </a:r>
          </a:p>
          <a:p>
            <a:pPr marL="554035" lvl="1" indent="0">
              <a:buNone/>
            </a:pPr>
            <a:r>
              <a:rPr lang="en-US" sz="2400" dirty="0" smtClean="0"/>
              <a:t>Bias </a:t>
            </a:r>
            <a:r>
              <a:rPr lang="en-US" sz="2400" dirty="0"/>
              <a:t>initially </a:t>
            </a:r>
            <a:r>
              <a:rPr lang="en-US" sz="2400" dirty="0" smtClean="0"/>
              <a:t>contributed in compensating built-in potential, </a:t>
            </a:r>
            <a:r>
              <a:rPr lang="en-US" sz="2400" dirty="0"/>
              <a:t>shift I-V to right.</a:t>
            </a:r>
          </a:p>
          <a:p>
            <a:pPr marL="554035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Higher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r>
              <a:rPr lang="en-US" sz="2400" dirty="0"/>
              <a:t> heterogeneous junction model supports the observed polarity effect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7176120" y="1304764"/>
            <a:ext cx="4281375" cy="5411586"/>
            <a:chOff x="2245980" y="1304764"/>
            <a:chExt cx="4281375" cy="5411586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5980" y="1304764"/>
              <a:ext cx="4281375" cy="5411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4" name="Straight Connector 173"/>
            <p:cNvCxnSpPr/>
            <p:nvPr/>
          </p:nvCxnSpPr>
          <p:spPr>
            <a:xfrm>
              <a:off x="343411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oup 174"/>
            <p:cNvGrpSpPr/>
            <p:nvPr/>
          </p:nvGrpSpPr>
          <p:grpSpPr>
            <a:xfrm>
              <a:off x="4478228" y="2456892"/>
              <a:ext cx="828092" cy="540060"/>
              <a:chOff x="8724292" y="2960948"/>
              <a:chExt cx="972108" cy="540060"/>
            </a:xfrm>
          </p:grpSpPr>
          <p:cxnSp>
            <p:nvCxnSpPr>
              <p:cNvPr id="406" name="Straight Connector 405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58348" y="2780928"/>
              <a:ext cx="216024" cy="324036"/>
              <a:chOff x="9948428" y="3284984"/>
              <a:chExt cx="216024" cy="324036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TextBox 176"/>
            <p:cNvSpPr txBox="1"/>
            <p:nvPr/>
          </p:nvSpPr>
          <p:spPr>
            <a:xfrm>
              <a:off x="591838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Vacuum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293005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/>
            <p:cNvSpPr/>
            <p:nvPr/>
          </p:nvSpPr>
          <p:spPr>
            <a:xfrm>
              <a:off x="437021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1433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78604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32610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3434112" y="2672916"/>
              <a:ext cx="828092" cy="540060"/>
              <a:chOff x="8724292" y="2960948"/>
              <a:chExt cx="972108" cy="540060"/>
            </a:xfrm>
          </p:grpSpPr>
          <p:cxnSp>
            <p:nvCxnSpPr>
              <p:cNvPr id="394" name="Straight Connector 393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TextBox 188"/>
            <p:cNvSpPr txBox="1"/>
            <p:nvPr/>
          </p:nvSpPr>
          <p:spPr>
            <a:xfrm>
              <a:off x="264202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 flipV="1">
              <a:off x="271403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264202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92" name="Straight Arrow Connector 191"/>
            <p:cNvCxnSpPr/>
            <p:nvPr/>
          </p:nvCxnSpPr>
          <p:spPr>
            <a:xfrm>
              <a:off x="271403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62327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3038068" y="2780928"/>
              <a:ext cx="216024" cy="324036"/>
              <a:chOff x="8364252" y="3284984"/>
              <a:chExt cx="216024" cy="324036"/>
            </a:xfrm>
          </p:grpSpPr>
          <p:sp>
            <p:nvSpPr>
              <p:cNvPr id="390" name="Rectangle 389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1" name="Straight Connector 390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3117664" y="3294344"/>
              <a:ext cx="2520280" cy="886912"/>
              <a:chOff x="8040216" y="3392996"/>
              <a:chExt cx="2520280" cy="886912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371" name="Rectangle 370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9" name="Straight Connector 388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" name="Group 307"/>
              <p:cNvGrpSpPr/>
              <p:nvPr/>
            </p:nvGrpSpPr>
            <p:grpSpPr>
              <a:xfrm>
                <a:off x="9336355" y="3501008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Group 308"/>
              <p:cNvGrpSpPr/>
              <p:nvPr/>
            </p:nvGrpSpPr>
            <p:grpSpPr>
              <a:xfrm>
                <a:off x="8292244" y="3501008"/>
                <a:ext cx="972108" cy="546569"/>
                <a:chOff x="8639758" y="2954439"/>
                <a:chExt cx="1141170" cy="546569"/>
              </a:xfrm>
            </p:grpSpPr>
            <p:cxnSp>
              <p:nvCxnSpPr>
                <p:cNvPr id="335" name="Straight Connector 334"/>
                <p:cNvCxnSpPr/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309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1" name="Freeform 310"/>
              <p:cNvSpPr/>
              <p:nvPr/>
            </p:nvSpPr>
            <p:spPr>
              <a:xfrm flipV="1">
                <a:off x="8261942" y="404156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Freeform 311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2" name="Group 321"/>
              <p:cNvGrpSpPr/>
              <p:nvPr/>
            </p:nvGrpSpPr>
            <p:grpSpPr>
              <a:xfrm>
                <a:off x="9071154" y="3392996"/>
                <a:ext cx="445226" cy="216024"/>
                <a:chOff x="9084332" y="3392996"/>
                <a:chExt cx="445226" cy="216024"/>
              </a:xfrm>
            </p:grpSpPr>
            <p:sp>
              <p:nvSpPr>
                <p:cNvPr id="329" name="Freeform 328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Group 322"/>
              <p:cNvGrpSpPr/>
              <p:nvPr/>
            </p:nvGrpSpPr>
            <p:grpSpPr>
              <a:xfrm>
                <a:off x="9071154" y="3933056"/>
                <a:ext cx="445226" cy="216024"/>
                <a:chOff x="9084332" y="3392996"/>
                <a:chExt cx="445226" cy="216024"/>
              </a:xfrm>
            </p:grpSpPr>
            <p:sp>
              <p:nvSpPr>
                <p:cNvPr id="325" name="Freeform 324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 326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4" name="Straight Connector 323"/>
              <p:cNvCxnSpPr>
                <a:stCxn id="312" idx="0"/>
                <a:endCxn id="311" idx="0"/>
              </p:cNvCxnSpPr>
              <p:nvPr/>
            </p:nvCxnSpPr>
            <p:spPr>
              <a:xfrm flipH="1">
                <a:off x="8261942" y="3739352"/>
                <a:ext cx="5284" cy="54055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Connector 195"/>
            <p:cNvCxnSpPr/>
            <p:nvPr/>
          </p:nvCxnSpPr>
          <p:spPr>
            <a:xfrm flipH="1" flipV="1">
              <a:off x="4719548" y="5381217"/>
              <a:ext cx="322296" cy="131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3866160" y="5206122"/>
              <a:ext cx="274854" cy="13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/>
            <p:cNvGrpSpPr/>
            <p:nvPr/>
          </p:nvGrpSpPr>
          <p:grpSpPr>
            <a:xfrm>
              <a:off x="3962111" y="4169250"/>
              <a:ext cx="2515532" cy="623313"/>
              <a:chOff x="8892251" y="4059059"/>
              <a:chExt cx="2515532" cy="623313"/>
            </a:xfrm>
          </p:grpSpPr>
          <p:grpSp>
            <p:nvGrpSpPr>
              <p:cNvPr id="285" name="Group 284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7" name="Rectangle 296"/>
                <p:cNvSpPr/>
                <p:nvPr/>
              </p:nvSpPr>
              <p:spPr>
                <a:xfrm>
                  <a:off x="9325835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9111680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286" name="Straight Connector 285"/>
              <p:cNvCxnSpPr/>
              <p:nvPr/>
            </p:nvCxnSpPr>
            <p:spPr>
              <a:xfrm flipV="1">
                <a:off x="10048146" y="416465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8" name="Straight Connector 287"/>
              <p:cNvCxnSpPr/>
              <p:nvPr/>
            </p:nvCxnSpPr>
            <p:spPr>
              <a:xfrm>
                <a:off x="9840907" y="4256850"/>
                <a:ext cx="207239" cy="20546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V="1">
                <a:off x="10048146" y="4256849"/>
                <a:ext cx="210759" cy="20547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V="1">
                <a:off x="10994464" y="416837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>
                <a:endCxn id="293" idx="0"/>
              </p:cNvCxnSpPr>
              <p:nvPr/>
            </p:nvCxnSpPr>
            <p:spPr>
              <a:xfrm>
                <a:off x="10627529" y="4460903"/>
                <a:ext cx="162876" cy="3639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>
                <a:stCxn id="293" idx="3"/>
              </p:cNvCxnSpPr>
              <p:nvPr/>
            </p:nvCxnSpPr>
            <p:spPr>
              <a:xfrm flipV="1">
                <a:off x="11223049" y="4256925"/>
                <a:ext cx="182289" cy="615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Freeform 292"/>
              <p:cNvSpPr/>
              <p:nvPr/>
            </p:nvSpPr>
            <p:spPr>
              <a:xfrm flipV="1">
                <a:off x="10790405" y="4255826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10933033" y="413848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962746" y="4795919"/>
              <a:ext cx="2522489" cy="619875"/>
              <a:chOff x="8892251" y="4059059"/>
              <a:chExt cx="2522489" cy="61987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3" name="Rectangle 282"/>
                <p:cNvSpPr/>
                <p:nvPr/>
              </p:nvSpPr>
              <p:spPr>
                <a:xfrm>
                  <a:off x="9325834" y="4217444"/>
                  <a:ext cx="199387" cy="14561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9103809" y="4371148"/>
                  <a:ext cx="212515" cy="13518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272" name="Straight Connector 271"/>
              <p:cNvCxnSpPr/>
              <p:nvPr/>
            </p:nvCxnSpPr>
            <p:spPr>
              <a:xfrm flipV="1">
                <a:off x="10048146" y="415328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TextBox 272"/>
                  <p:cNvSpPr txBox="1"/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58" name="TextBox 3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4" name="Straight Connector 273"/>
              <p:cNvCxnSpPr/>
              <p:nvPr/>
            </p:nvCxnSpPr>
            <p:spPr>
              <a:xfrm>
                <a:off x="9831341" y="4153197"/>
                <a:ext cx="221868" cy="21641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10052607" y="4152787"/>
                <a:ext cx="212169" cy="21080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V="1">
                <a:off x="10994464" y="415700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>
                <a:endCxn id="279" idx="0"/>
              </p:cNvCxnSpPr>
              <p:nvPr/>
            </p:nvCxnSpPr>
            <p:spPr>
              <a:xfrm flipV="1">
                <a:off x="10567449" y="4587330"/>
                <a:ext cx="241065" cy="91604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79" idx="3"/>
              </p:cNvCxnSpPr>
              <p:nvPr/>
            </p:nvCxnSpPr>
            <p:spPr>
              <a:xfrm flipV="1">
                <a:off x="11134295" y="4251486"/>
                <a:ext cx="280445" cy="12898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Freeform 278"/>
              <p:cNvSpPr/>
              <p:nvPr/>
            </p:nvSpPr>
            <p:spPr>
              <a:xfrm flipV="1">
                <a:off x="10808514" y="4373023"/>
                <a:ext cx="325781" cy="217125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10932205" y="411504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3960404" y="6000599"/>
              <a:ext cx="2515532" cy="564491"/>
              <a:chOff x="8889912" y="3901615"/>
              <a:chExt cx="2515532" cy="564491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8889912" y="4059059"/>
                <a:ext cx="2515532" cy="403261"/>
                <a:chOff x="8889912" y="4162311"/>
                <a:chExt cx="2515532" cy="403261"/>
              </a:xfrm>
            </p:grpSpPr>
            <p:cxnSp>
              <p:nvCxnSpPr>
                <p:cNvPr id="267" name="Straight Connector 266"/>
                <p:cNvCxnSpPr/>
                <p:nvPr/>
              </p:nvCxnSpPr>
              <p:spPr>
                <a:xfrm flipV="1">
                  <a:off x="8889912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Rectangle 268"/>
                <p:cNvSpPr/>
                <p:nvPr/>
              </p:nvSpPr>
              <p:spPr>
                <a:xfrm>
                  <a:off x="9325834" y="4221271"/>
                  <a:ext cx="100131" cy="13476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9203448" y="4371148"/>
                  <a:ext cx="112875" cy="13200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258" name="Straight Connector 257"/>
              <p:cNvCxnSpPr/>
              <p:nvPr/>
            </p:nvCxnSpPr>
            <p:spPr>
              <a:xfrm flipV="1">
                <a:off x="10048146" y="3948384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75" name="TextBox 3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0" name="Straight Connector 259"/>
              <p:cNvCxnSpPr/>
              <p:nvPr/>
            </p:nvCxnSpPr>
            <p:spPr>
              <a:xfrm>
                <a:off x="9937233" y="4264448"/>
                <a:ext cx="105680" cy="9949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10053212" y="4259776"/>
                <a:ext cx="99681" cy="11066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10994464" y="396348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>
                <a:endCxn id="265" idx="0"/>
              </p:cNvCxnSpPr>
              <p:nvPr/>
            </p:nvCxnSpPr>
            <p:spPr>
              <a:xfrm>
                <a:off x="10572153" y="4363944"/>
                <a:ext cx="306096" cy="497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>
                <a:stCxn id="265" idx="3"/>
              </p:cNvCxnSpPr>
              <p:nvPr/>
            </p:nvCxnSpPr>
            <p:spPr>
              <a:xfrm>
                <a:off x="11097061" y="4256818"/>
                <a:ext cx="295161" cy="2957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Freeform 264"/>
              <p:cNvSpPr/>
              <p:nvPr/>
            </p:nvSpPr>
            <p:spPr>
              <a:xfrm flipV="1">
                <a:off x="10878249" y="4252781"/>
                <a:ext cx="218812" cy="117662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10923086" y="3941624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201" name="Straight Connector 200"/>
            <p:cNvCxnSpPr/>
            <p:nvPr/>
          </p:nvCxnSpPr>
          <p:spPr>
            <a:xfrm>
              <a:off x="4697224" y="6363432"/>
              <a:ext cx="32451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5215573" y="6358759"/>
              <a:ext cx="315154" cy="14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 202"/>
            <p:cNvSpPr/>
            <p:nvPr/>
          </p:nvSpPr>
          <p:spPr>
            <a:xfrm>
              <a:off x="3628699" y="4999600"/>
              <a:ext cx="332916" cy="271018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620382" y="5830958"/>
              <a:ext cx="352829" cy="514365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/>
            <p:cNvCxnSpPr>
              <a:endCxn id="206" idx="3"/>
            </p:cNvCxnSpPr>
            <p:nvPr/>
          </p:nvCxnSpPr>
          <p:spPr>
            <a:xfrm>
              <a:off x="613026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Isosceles Triangle 205"/>
            <p:cNvSpPr/>
            <p:nvPr/>
          </p:nvSpPr>
          <p:spPr>
            <a:xfrm flipV="1">
              <a:off x="609011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Connector 206"/>
            <p:cNvCxnSpPr/>
            <p:nvPr/>
          </p:nvCxnSpPr>
          <p:spPr>
            <a:xfrm flipV="1">
              <a:off x="595439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260858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230330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Bias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705359" y="4373272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327764" y="4369016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326509" y="4896207"/>
              <a:ext cx="214522" cy="416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700018" y="4886803"/>
              <a:ext cx="199838" cy="325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213"/>
            <p:cNvGrpSpPr/>
            <p:nvPr/>
          </p:nvGrpSpPr>
          <p:grpSpPr>
            <a:xfrm>
              <a:off x="5339089" y="5626456"/>
              <a:ext cx="144016" cy="468052"/>
              <a:chOff x="10776520" y="5409220"/>
              <a:chExt cx="144016" cy="468052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Isosceles Triangle 255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5" name="TextBox 214"/>
            <p:cNvSpPr txBox="1"/>
            <p:nvPr/>
          </p:nvSpPr>
          <p:spPr>
            <a:xfrm>
              <a:off x="2638789" y="5482440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216" name="Straight Arrow Connector 215"/>
            <p:cNvCxnSpPr/>
            <p:nvPr/>
          </p:nvCxnSpPr>
          <p:spPr>
            <a:xfrm flipV="1">
              <a:off x="2710797" y="4870372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2638789" y="458234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3333851" y="5516549"/>
              <a:ext cx="2077244" cy="348251"/>
              <a:chOff x="8267226" y="5515337"/>
              <a:chExt cx="2077244" cy="348251"/>
            </a:xfrm>
          </p:grpSpPr>
          <p:cxnSp>
            <p:nvCxnSpPr>
              <p:cNvPr id="249" name="Straight Connector 248"/>
              <p:cNvCxnSpPr>
                <a:stCxn id="254" idx="0"/>
              </p:cNvCxnSpPr>
              <p:nvPr/>
            </p:nvCxnSpPr>
            <p:spPr>
              <a:xfrm flipV="1">
                <a:off x="9504746" y="5627422"/>
                <a:ext cx="839724" cy="285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51" idx="2"/>
                <a:endCxn id="253" idx="0"/>
              </p:cNvCxnSpPr>
              <p:nvPr/>
            </p:nvCxnSpPr>
            <p:spPr>
              <a:xfrm flipV="1">
                <a:off x="8364252" y="5628032"/>
                <a:ext cx="773961" cy="34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Freeform 250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2" name="Straight Connector 251"/>
              <p:cNvCxnSpPr>
                <a:stCxn id="253" idx="2"/>
                <a:endCxn id="254" idx="2"/>
              </p:cNvCxnSpPr>
              <p:nvPr/>
            </p:nvCxnSpPr>
            <p:spPr>
              <a:xfrm>
                <a:off x="9320514" y="5515337"/>
                <a:ext cx="1931" cy="22763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Freeform 252"/>
              <p:cNvSpPr/>
              <p:nvPr/>
            </p:nvSpPr>
            <p:spPr>
              <a:xfrm>
                <a:off x="9138213" y="5515337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reeform 253"/>
              <p:cNvSpPr/>
              <p:nvPr/>
            </p:nvSpPr>
            <p:spPr>
              <a:xfrm flipH="1" flipV="1">
                <a:off x="9322445" y="5630116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3330687" y="5209740"/>
              <a:ext cx="2063048" cy="415285"/>
              <a:chOff x="8267226" y="5207897"/>
              <a:chExt cx="2063048" cy="415285"/>
            </a:xfrm>
          </p:grpSpPr>
          <p:cxnSp>
            <p:nvCxnSpPr>
              <p:cNvPr id="243" name="Straight Connector 242"/>
              <p:cNvCxnSpPr>
                <a:stCxn id="248" idx="0"/>
              </p:cNvCxnSpPr>
              <p:nvPr/>
            </p:nvCxnSpPr>
            <p:spPr>
              <a:xfrm>
                <a:off x="9443109" y="5394859"/>
                <a:ext cx="887165" cy="22832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45" idx="2"/>
                <a:endCxn id="247" idx="0"/>
              </p:cNvCxnSpPr>
              <p:nvPr/>
            </p:nvCxnSpPr>
            <p:spPr>
              <a:xfrm>
                <a:off x="8364252" y="5211026"/>
                <a:ext cx="831256" cy="23270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Freeform 244"/>
              <p:cNvSpPr/>
              <p:nvPr/>
            </p:nvSpPr>
            <p:spPr>
              <a:xfrm flipV="1">
                <a:off x="8267226" y="5207897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6" name="Straight Connector 245"/>
              <p:cNvCxnSpPr>
                <a:stCxn id="247" idx="2"/>
                <a:endCxn id="248" idx="2"/>
              </p:cNvCxnSpPr>
              <p:nvPr/>
            </p:nvCxnSpPr>
            <p:spPr>
              <a:xfrm>
                <a:off x="9320514" y="5314255"/>
                <a:ext cx="1928" cy="18887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Freeform 246"/>
              <p:cNvSpPr/>
              <p:nvPr/>
            </p:nvSpPr>
            <p:spPr>
              <a:xfrm>
                <a:off x="9195508" y="5314255"/>
                <a:ext cx="125006" cy="1296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Freeform 247"/>
              <p:cNvSpPr/>
              <p:nvPr/>
            </p:nvSpPr>
            <p:spPr>
              <a:xfrm flipH="1" flipV="1">
                <a:off x="9322442" y="5394707"/>
                <a:ext cx="120667" cy="10842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3330967" y="4668390"/>
              <a:ext cx="2080124" cy="951361"/>
              <a:chOff x="8267226" y="4666266"/>
              <a:chExt cx="2080124" cy="951361"/>
            </a:xfrm>
          </p:grpSpPr>
          <p:cxnSp>
            <p:nvCxnSpPr>
              <p:cNvPr id="237" name="Straight Connector 236"/>
              <p:cNvCxnSpPr>
                <a:stCxn id="242" idx="0"/>
              </p:cNvCxnSpPr>
              <p:nvPr/>
            </p:nvCxnSpPr>
            <p:spPr>
              <a:xfrm>
                <a:off x="9370886" y="5165523"/>
                <a:ext cx="976464" cy="452104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39" idx="2"/>
                <a:endCxn id="241" idx="0"/>
              </p:cNvCxnSpPr>
              <p:nvPr/>
            </p:nvCxnSpPr>
            <p:spPr>
              <a:xfrm>
                <a:off x="8364252" y="4669395"/>
                <a:ext cx="887947" cy="482266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Freeform 238"/>
              <p:cNvSpPr/>
              <p:nvPr/>
            </p:nvSpPr>
            <p:spPr>
              <a:xfrm flipV="1">
                <a:off x="8267226" y="4666266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>
                <a:stCxn id="241" idx="2"/>
                <a:endCxn id="242" idx="2"/>
              </p:cNvCxnSpPr>
              <p:nvPr/>
            </p:nvCxnSpPr>
            <p:spPr>
              <a:xfrm>
                <a:off x="9320513" y="5055145"/>
                <a:ext cx="1928" cy="214561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Freeform 240"/>
              <p:cNvSpPr/>
              <p:nvPr/>
            </p:nvSpPr>
            <p:spPr>
              <a:xfrm>
                <a:off x="9252199" y="5055145"/>
                <a:ext cx="68314" cy="9665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reeform 241"/>
              <p:cNvSpPr/>
              <p:nvPr/>
            </p:nvSpPr>
            <p:spPr>
              <a:xfrm flipH="1" flipV="1">
                <a:off x="9322441" y="5165377"/>
                <a:ext cx="48445" cy="104329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3334126" y="5626456"/>
              <a:ext cx="2059609" cy="440905"/>
              <a:chOff x="8267226" y="5422683"/>
              <a:chExt cx="2059609" cy="440905"/>
            </a:xfrm>
          </p:grpSpPr>
          <p:cxnSp>
            <p:nvCxnSpPr>
              <p:cNvPr id="231" name="Straight Connector 230"/>
              <p:cNvCxnSpPr>
                <a:stCxn id="236" idx="0"/>
              </p:cNvCxnSpPr>
              <p:nvPr/>
            </p:nvCxnSpPr>
            <p:spPr>
              <a:xfrm flipV="1">
                <a:off x="9641214" y="5422683"/>
                <a:ext cx="685621" cy="11216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stCxn id="233" idx="2"/>
                <a:endCxn id="235" idx="0"/>
              </p:cNvCxnSpPr>
              <p:nvPr/>
            </p:nvCxnSpPr>
            <p:spPr>
              <a:xfrm>
                <a:off x="8364252" y="5628373"/>
                <a:ext cx="577202" cy="897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Freeform 232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4" name="Straight Connector 233"/>
              <p:cNvCxnSpPr>
                <a:stCxn id="235" idx="2"/>
                <a:endCxn id="236" idx="2"/>
              </p:cNvCxnSpPr>
              <p:nvPr/>
            </p:nvCxnSpPr>
            <p:spPr>
              <a:xfrm>
                <a:off x="9320515" y="5430070"/>
                <a:ext cx="1928" cy="20757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Freeform 234"/>
              <p:cNvSpPr/>
              <p:nvPr/>
            </p:nvSpPr>
            <p:spPr>
              <a:xfrm>
                <a:off x="8941454" y="5430070"/>
                <a:ext cx="379061" cy="207572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>
              <a:xfrm flipH="1" flipV="1">
                <a:off x="9322443" y="5433614"/>
                <a:ext cx="318771" cy="204028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3334401" y="5632928"/>
              <a:ext cx="2059334" cy="1039859"/>
              <a:chOff x="8267226" y="5432225"/>
              <a:chExt cx="2059334" cy="1039859"/>
            </a:xfrm>
          </p:grpSpPr>
          <p:cxnSp>
            <p:nvCxnSpPr>
              <p:cNvPr id="225" name="Straight Connector 224"/>
              <p:cNvCxnSpPr>
                <a:stCxn id="230" idx="1"/>
              </p:cNvCxnSpPr>
              <p:nvPr/>
            </p:nvCxnSpPr>
            <p:spPr>
              <a:xfrm flipV="1">
                <a:off x="9414341" y="5432225"/>
                <a:ext cx="912219" cy="35446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27" idx="2"/>
                <a:endCxn id="229" idx="1"/>
              </p:cNvCxnSpPr>
              <p:nvPr/>
            </p:nvCxnSpPr>
            <p:spPr>
              <a:xfrm flipV="1">
                <a:off x="8364252" y="5944919"/>
                <a:ext cx="829819" cy="291950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Freeform 226"/>
              <p:cNvSpPr/>
              <p:nvPr/>
            </p:nvSpPr>
            <p:spPr>
              <a:xfrm flipV="1">
                <a:off x="8267226" y="6233740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8" name="Straight Connector 227"/>
              <p:cNvCxnSpPr>
                <a:stCxn id="229" idx="2"/>
                <a:endCxn id="230" idx="2"/>
              </p:cNvCxnSpPr>
              <p:nvPr/>
            </p:nvCxnSpPr>
            <p:spPr>
              <a:xfrm>
                <a:off x="9320516" y="5742679"/>
                <a:ext cx="1924" cy="20757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Freeform 228"/>
              <p:cNvSpPr/>
              <p:nvPr/>
            </p:nvSpPr>
            <p:spPr>
              <a:xfrm>
                <a:off x="8941180" y="5742679"/>
                <a:ext cx="379336" cy="240496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reeform 229"/>
              <p:cNvSpPr/>
              <p:nvPr/>
            </p:nvSpPr>
            <p:spPr>
              <a:xfrm flipH="1" flipV="1">
                <a:off x="9322440" y="5755746"/>
                <a:ext cx="275702" cy="194504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3" name="Straight Connector 222"/>
            <p:cNvCxnSpPr>
              <a:endCxn id="229" idx="0"/>
            </p:cNvCxnSpPr>
            <p:nvPr/>
          </p:nvCxnSpPr>
          <p:spPr>
            <a:xfrm flipH="1">
              <a:off x="4008355" y="6176605"/>
              <a:ext cx="124033" cy="69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4571371" y="5955158"/>
              <a:ext cx="93947" cy="75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68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(III) </a:t>
            </a:r>
            <a:r>
              <a:rPr lang="en-US" dirty="0" smtClean="0"/>
              <a:t>– Heterojunction</a:t>
            </a:r>
            <a:r>
              <a:rPr lang="en-US" dirty="0"/>
              <a:t>, </a:t>
            </a:r>
            <a:r>
              <a:rPr lang="en-US" dirty="0" smtClean="0"/>
              <a:t>lower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(–) Bias Read, same polarity of write</a:t>
            </a:r>
          </a:p>
          <a:p>
            <a:pPr marL="554035" lvl="1" indent="0">
              <a:buNone/>
            </a:pPr>
            <a:r>
              <a:rPr lang="en-US" sz="2400" dirty="0"/>
              <a:t>Bias initially contributed in compensating built-in potential, shift I-V to right.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400" dirty="0" smtClean="0"/>
              <a:t>) </a:t>
            </a:r>
            <a:r>
              <a:rPr lang="en-US" sz="2400" dirty="0"/>
              <a:t>Bias Read, opposite polarity of Write</a:t>
            </a:r>
          </a:p>
          <a:p>
            <a:pPr marL="554035" lvl="1" indent="0">
              <a:buNone/>
            </a:pPr>
            <a:r>
              <a:rPr lang="en-US" sz="2400" dirty="0"/>
              <a:t>Space charge region maintained or </a:t>
            </a:r>
            <a:r>
              <a:rPr lang="en-US" sz="2400" dirty="0" smtClean="0"/>
              <a:t>very low.   </a:t>
            </a:r>
            <a:r>
              <a:rPr lang="en-US" sz="2400" dirty="0"/>
              <a:t>Potential drop evenly cross </a:t>
            </a:r>
            <a:r>
              <a:rPr lang="en-US" sz="2400" dirty="0" err="1"/>
              <a:t>Chal</a:t>
            </a:r>
            <a:r>
              <a:rPr lang="en-US" sz="2400" dirty="0"/>
              <a:t> glass. </a:t>
            </a:r>
          </a:p>
          <a:p>
            <a:pPr marL="0" indent="0">
              <a:buNone/>
            </a:pPr>
            <a:r>
              <a:rPr lang="en-US" sz="2400" dirty="0" smtClean="0"/>
              <a:t>Lower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r>
              <a:rPr lang="en-US" sz="2400" dirty="0"/>
              <a:t> heterogeneous junction model does not support the observed polarity effect</a:t>
            </a:r>
          </a:p>
          <a:p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7158758" y="1304764"/>
            <a:ext cx="4281375" cy="5411586"/>
            <a:chOff x="7158758" y="1304764"/>
            <a:chExt cx="4281375" cy="5411586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8758" y="1304764"/>
              <a:ext cx="4281375" cy="5411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69" name="Straight Connector 168"/>
            <p:cNvCxnSpPr/>
            <p:nvPr/>
          </p:nvCxnSpPr>
          <p:spPr>
            <a:xfrm>
              <a:off x="836425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9"/>
            <p:cNvGrpSpPr/>
            <p:nvPr/>
          </p:nvGrpSpPr>
          <p:grpSpPr>
            <a:xfrm>
              <a:off x="9408368" y="2475552"/>
              <a:ext cx="828092" cy="534272"/>
              <a:chOff x="8724292" y="2963842"/>
              <a:chExt cx="972108" cy="534272"/>
            </a:xfrm>
          </p:grpSpPr>
          <p:cxnSp>
            <p:nvCxnSpPr>
              <p:cNvPr id="393" name="Straight Connector 392"/>
              <p:cNvCxnSpPr/>
              <p:nvPr/>
            </p:nvCxnSpPr>
            <p:spPr>
              <a:xfrm>
                <a:off x="8724292" y="2963842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8724292" y="349811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10488488" y="2780928"/>
              <a:ext cx="216024" cy="324036"/>
              <a:chOff x="9948428" y="3284984"/>
              <a:chExt cx="216024" cy="324036"/>
            </a:xfrm>
          </p:grpSpPr>
          <p:sp>
            <p:nvSpPr>
              <p:cNvPr id="390" name="Rectangle 389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1" name="Straight Connector 390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TextBox 184"/>
            <p:cNvSpPr txBox="1"/>
            <p:nvPr/>
          </p:nvSpPr>
          <p:spPr>
            <a:xfrm>
              <a:off x="1084852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Vacuum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786019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930035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034447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71618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25624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8364252" y="2278273"/>
              <a:ext cx="828092" cy="524294"/>
              <a:chOff x="8724292" y="2960948"/>
              <a:chExt cx="972108" cy="524294"/>
            </a:xfrm>
          </p:grpSpPr>
          <p:cxnSp>
            <p:nvCxnSpPr>
              <p:cNvPr id="387" name="Straight Connector 386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8724292" y="3485242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>
                <a:off x="8724292" y="3279196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TextBox 191"/>
            <p:cNvSpPr txBox="1"/>
            <p:nvPr/>
          </p:nvSpPr>
          <p:spPr>
            <a:xfrm>
              <a:off x="757216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93" name="Straight Arrow Connector 192"/>
            <p:cNvCxnSpPr/>
            <p:nvPr/>
          </p:nvCxnSpPr>
          <p:spPr>
            <a:xfrm flipV="1">
              <a:off x="764417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757216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95" name="Straight Arrow Connector 194"/>
            <p:cNvCxnSpPr/>
            <p:nvPr/>
          </p:nvCxnSpPr>
          <p:spPr>
            <a:xfrm>
              <a:off x="764417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755341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7968208" y="2780928"/>
              <a:ext cx="216024" cy="324036"/>
              <a:chOff x="8364252" y="3284984"/>
              <a:chExt cx="216024" cy="324036"/>
            </a:xfrm>
          </p:grpSpPr>
          <p:sp>
            <p:nvSpPr>
              <p:cNvPr id="384" name="Rectangle 383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8040216" y="3321933"/>
              <a:ext cx="2520280" cy="838722"/>
              <a:chOff x="8040216" y="3321933"/>
              <a:chExt cx="2520280" cy="838722"/>
            </a:xfrm>
          </p:grpSpPr>
          <p:grpSp>
            <p:nvGrpSpPr>
              <p:cNvPr id="358" name="Group 357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382" name="Rectangle 381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3" name="Straight Connector 382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9" name="Group 358"/>
              <p:cNvGrpSpPr/>
              <p:nvPr/>
            </p:nvGrpSpPr>
            <p:grpSpPr>
              <a:xfrm>
                <a:off x="9336355" y="3532842"/>
                <a:ext cx="1008114" cy="519086"/>
                <a:chOff x="8639761" y="2990604"/>
                <a:chExt cx="1183439" cy="519086"/>
              </a:xfrm>
            </p:grpSpPr>
            <p:cxnSp>
              <p:nvCxnSpPr>
                <p:cNvPr id="379" name="Straight Connector 378"/>
                <p:cNvCxnSpPr/>
                <p:nvPr/>
              </p:nvCxnSpPr>
              <p:spPr>
                <a:xfrm>
                  <a:off x="8862645" y="2990604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>
                  <a:off x="8837474" y="3509690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" name="Group 359"/>
              <p:cNvGrpSpPr/>
              <p:nvPr/>
            </p:nvGrpSpPr>
            <p:grpSpPr>
              <a:xfrm>
                <a:off x="8292244" y="3532842"/>
                <a:ext cx="972108" cy="521191"/>
                <a:chOff x="8639758" y="2986273"/>
                <a:chExt cx="1141170" cy="521191"/>
              </a:xfrm>
            </p:grpSpPr>
            <p:cxnSp>
              <p:nvCxnSpPr>
                <p:cNvPr id="376" name="Straight Connector 375"/>
                <p:cNvCxnSpPr/>
                <p:nvPr/>
              </p:nvCxnSpPr>
              <p:spPr>
                <a:xfrm flipV="1">
                  <a:off x="8724291" y="2986273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8724291" y="3503903"/>
                  <a:ext cx="884782" cy="356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360"/>
              <p:cNvGrpSpPr/>
              <p:nvPr/>
            </p:nvGrpSpPr>
            <p:grpSpPr>
              <a:xfrm>
                <a:off x="10344472" y="3527053"/>
                <a:ext cx="216024" cy="526980"/>
                <a:chOff x="9948428" y="2986993"/>
                <a:chExt cx="216024" cy="526980"/>
              </a:xfrm>
            </p:grpSpPr>
            <p:sp>
              <p:nvSpPr>
                <p:cNvPr id="373" name="Rectangle 372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9954215" y="2986993"/>
                  <a:ext cx="3295" cy="52698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2" name="Freeform 361"/>
              <p:cNvSpPr/>
              <p:nvPr/>
            </p:nvSpPr>
            <p:spPr>
              <a:xfrm>
                <a:off x="8261942" y="3815865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 362"/>
              <p:cNvSpPr/>
              <p:nvPr/>
            </p:nvSpPr>
            <p:spPr>
              <a:xfrm>
                <a:off x="8267226" y="3321933"/>
                <a:ext cx="107058" cy="220651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4" name="Group 363"/>
              <p:cNvGrpSpPr/>
              <p:nvPr/>
            </p:nvGrpSpPr>
            <p:grpSpPr>
              <a:xfrm>
                <a:off x="9120624" y="3427721"/>
                <a:ext cx="448521" cy="216024"/>
                <a:chOff x="9133802" y="3427721"/>
                <a:chExt cx="448521" cy="216024"/>
              </a:xfrm>
            </p:grpSpPr>
            <p:sp>
              <p:nvSpPr>
                <p:cNvPr id="370" name="Freeform 369"/>
                <p:cNvSpPr/>
                <p:nvPr/>
              </p:nvSpPr>
              <p:spPr>
                <a:xfrm flipH="1">
                  <a:off x="9133802" y="3434131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Freeform 370"/>
                <p:cNvSpPr/>
                <p:nvPr/>
              </p:nvSpPr>
              <p:spPr>
                <a:xfrm flipV="1">
                  <a:off x="9330295" y="352994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9333467" y="3427721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/>
              <p:cNvGrpSpPr/>
              <p:nvPr/>
            </p:nvGrpSpPr>
            <p:grpSpPr>
              <a:xfrm>
                <a:off x="9120622" y="3944631"/>
                <a:ext cx="442737" cy="216024"/>
                <a:chOff x="9133800" y="3404571"/>
                <a:chExt cx="442737" cy="216024"/>
              </a:xfrm>
            </p:grpSpPr>
            <p:sp>
              <p:nvSpPr>
                <p:cNvPr id="367" name="Freeform 366"/>
                <p:cNvSpPr/>
                <p:nvPr/>
              </p:nvSpPr>
              <p:spPr>
                <a:xfrm flipH="1">
                  <a:off x="9133800" y="3410979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Freeform 367"/>
                <p:cNvSpPr/>
                <p:nvPr/>
              </p:nvSpPr>
              <p:spPr>
                <a:xfrm flipV="1">
                  <a:off x="9324509" y="3509689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9327679" y="3404571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6" name="Straight Connector 365"/>
              <p:cNvCxnSpPr>
                <a:stCxn id="363" idx="0"/>
                <a:endCxn id="362" idx="0"/>
              </p:cNvCxnSpPr>
              <p:nvPr/>
            </p:nvCxnSpPr>
            <p:spPr>
              <a:xfrm flipH="1">
                <a:off x="8261942" y="3321933"/>
                <a:ext cx="5284" cy="493932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9" name="Straight Connector 198"/>
            <p:cNvCxnSpPr/>
            <p:nvPr/>
          </p:nvCxnSpPr>
          <p:spPr>
            <a:xfrm flipH="1">
              <a:off x="9504746" y="5953946"/>
              <a:ext cx="93947" cy="75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/>
            <p:cNvGrpSpPr/>
            <p:nvPr/>
          </p:nvGrpSpPr>
          <p:grpSpPr>
            <a:xfrm>
              <a:off x="8873281" y="4030307"/>
              <a:ext cx="2515532" cy="602908"/>
              <a:chOff x="8892251" y="3859412"/>
              <a:chExt cx="2515532" cy="602908"/>
            </a:xfrm>
          </p:grpSpPr>
          <p:grpSp>
            <p:nvGrpSpPr>
              <p:cNvPr id="337" name="Group 336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354" name="Straight Connector 353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Rectangle 355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345" name="Straight Connector 344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65" name="TextBox 2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7" name="Straight Connector 346"/>
              <p:cNvCxnSpPr/>
              <p:nvPr/>
            </p:nvCxnSpPr>
            <p:spPr>
              <a:xfrm flipV="1">
                <a:off x="9840907" y="4052332"/>
                <a:ext cx="209453" cy="20451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10050360" y="4054193"/>
                <a:ext cx="208545" cy="20265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endCxn id="352" idx="0"/>
              </p:cNvCxnSpPr>
              <p:nvPr/>
            </p:nvCxnSpPr>
            <p:spPr>
              <a:xfrm flipV="1">
                <a:off x="10576169" y="4057477"/>
                <a:ext cx="214236" cy="158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>
                <a:stCxn id="352" idx="3"/>
              </p:cNvCxnSpPr>
              <p:nvPr/>
            </p:nvCxnSpPr>
            <p:spPr>
              <a:xfrm flipV="1">
                <a:off x="11223049" y="4255146"/>
                <a:ext cx="182600" cy="379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Freeform 351"/>
              <p:cNvSpPr/>
              <p:nvPr/>
            </p:nvSpPr>
            <p:spPr>
              <a:xfrm>
                <a:off x="10790405" y="4054732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TextBox 352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8873917" y="4486246"/>
              <a:ext cx="2515532" cy="602908"/>
              <a:chOff x="8892251" y="3859412"/>
              <a:chExt cx="2515532" cy="602908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333" name="Straight Connector 332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Rectangle 334"/>
                <p:cNvSpPr/>
                <p:nvPr/>
              </p:nvSpPr>
              <p:spPr>
                <a:xfrm>
                  <a:off x="9210677" y="4221271"/>
                  <a:ext cx="98257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9320357" y="4371148"/>
                  <a:ext cx="100781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309" name="Straight Connector 308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0" name="TextBox 309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80" name="TextBox 2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1" name="Straight Connector 310"/>
              <p:cNvCxnSpPr/>
              <p:nvPr/>
            </p:nvCxnSpPr>
            <p:spPr>
              <a:xfrm flipV="1">
                <a:off x="9943056" y="4157723"/>
                <a:ext cx="109885" cy="10499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10044608" y="4155264"/>
                <a:ext cx="106516" cy="10297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endCxn id="331" idx="0"/>
              </p:cNvCxnSpPr>
              <p:nvPr/>
            </p:nvCxnSpPr>
            <p:spPr>
              <a:xfrm>
                <a:off x="10478918" y="4155264"/>
                <a:ext cx="401691" cy="1355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>
                <a:stCxn id="331" idx="3"/>
              </p:cNvCxnSpPr>
              <p:nvPr/>
            </p:nvCxnSpPr>
            <p:spPr>
              <a:xfrm flipV="1">
                <a:off x="11118894" y="4255103"/>
                <a:ext cx="286119" cy="968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1" name="Freeform 330"/>
              <p:cNvSpPr/>
              <p:nvPr/>
            </p:nvSpPr>
            <p:spPr>
              <a:xfrm>
                <a:off x="10880609" y="4155264"/>
                <a:ext cx="238285" cy="104388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202" name="Straight Connector 201"/>
            <p:cNvCxnSpPr/>
            <p:nvPr/>
          </p:nvCxnSpPr>
          <p:spPr>
            <a:xfrm flipV="1">
              <a:off x="10128448" y="4883043"/>
              <a:ext cx="218117" cy="260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9715415" y="4885647"/>
              <a:ext cx="218117" cy="260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8873918" y="5989380"/>
              <a:ext cx="2515532" cy="670566"/>
              <a:chOff x="8892251" y="3791754"/>
              <a:chExt cx="2515532" cy="670566"/>
            </a:xfrm>
          </p:grpSpPr>
          <p:grpSp>
            <p:nvGrpSpPr>
              <p:cNvPr id="292" name="Group 291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304" name="Straight Connector 303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6" name="Rectangle 305"/>
                <p:cNvSpPr/>
                <p:nvPr/>
              </p:nvSpPr>
              <p:spPr>
                <a:xfrm>
                  <a:off x="9103763" y="4221271"/>
                  <a:ext cx="205171" cy="15353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9320356" y="4371148"/>
                  <a:ext cx="198705" cy="128418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293" name="Straight Connector 292"/>
              <p:cNvCxnSpPr/>
              <p:nvPr/>
            </p:nvCxnSpPr>
            <p:spPr>
              <a:xfrm flipV="1">
                <a:off x="10043815" y="3869925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5" name="TextBox 294"/>
                  <p:cNvSpPr txBox="1"/>
                  <p:nvPr/>
                </p:nvSpPr>
                <p:spPr>
                  <a:xfrm>
                    <a:off x="9959759" y="3791754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15" name="TextBox 3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791754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6" name="Straight Connector 295"/>
              <p:cNvCxnSpPr/>
              <p:nvPr/>
            </p:nvCxnSpPr>
            <p:spPr>
              <a:xfrm flipV="1">
                <a:off x="9840270" y="3943001"/>
                <a:ext cx="204224" cy="227105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10035040" y="3933783"/>
                <a:ext cx="216535" cy="23632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>
                <a:endCxn id="302" idx="0"/>
              </p:cNvCxnSpPr>
              <p:nvPr/>
            </p:nvCxnSpPr>
            <p:spPr>
              <a:xfrm>
                <a:off x="10572032" y="3852465"/>
                <a:ext cx="217736" cy="11045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>
                <a:stCxn id="302" idx="3"/>
              </p:cNvCxnSpPr>
              <p:nvPr/>
            </p:nvCxnSpPr>
            <p:spPr>
              <a:xfrm>
                <a:off x="11162584" y="4155449"/>
                <a:ext cx="243065" cy="99698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Freeform 301"/>
              <p:cNvSpPr/>
              <p:nvPr/>
            </p:nvSpPr>
            <p:spPr>
              <a:xfrm>
                <a:off x="10789768" y="3960294"/>
                <a:ext cx="372816" cy="202088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205" name="Straight Connector 204"/>
            <p:cNvCxnSpPr>
              <a:endCxn id="206" idx="3"/>
            </p:cNvCxnSpPr>
            <p:nvPr/>
          </p:nvCxnSpPr>
          <p:spPr>
            <a:xfrm>
              <a:off x="1106040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Isosceles Triangle 205"/>
            <p:cNvSpPr/>
            <p:nvPr/>
          </p:nvSpPr>
          <p:spPr>
            <a:xfrm flipV="1">
              <a:off x="1102025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Connector 206"/>
            <p:cNvCxnSpPr/>
            <p:nvPr/>
          </p:nvCxnSpPr>
          <p:spPr>
            <a:xfrm flipV="1">
              <a:off x="1088453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753872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723344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Bias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9655445" y="4435343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10233242" y="4425999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10233242" y="6358225"/>
              <a:ext cx="21222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9609717" y="6358225"/>
              <a:ext cx="21222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213"/>
            <p:cNvGrpSpPr/>
            <p:nvPr/>
          </p:nvGrpSpPr>
          <p:grpSpPr>
            <a:xfrm>
              <a:off x="10240237" y="5613702"/>
              <a:ext cx="144016" cy="468052"/>
              <a:chOff x="10776520" y="5409220"/>
              <a:chExt cx="144016" cy="468052"/>
            </a:xfrm>
          </p:grpSpPr>
          <p:cxnSp>
            <p:nvCxnSpPr>
              <p:cNvPr id="260" name="Straight Connector 259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Isosceles Triangle 260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8234999" y="5505690"/>
              <a:ext cx="2077244" cy="346356"/>
              <a:chOff x="8267226" y="3392996"/>
              <a:chExt cx="2077244" cy="346356"/>
            </a:xfrm>
          </p:grpSpPr>
          <p:cxnSp>
            <p:nvCxnSpPr>
              <p:cNvPr id="253" name="Straight Connector 252"/>
              <p:cNvCxnSpPr>
                <a:stCxn id="257" idx="0"/>
              </p:cNvCxnSpPr>
              <p:nvPr/>
            </p:nvCxnSpPr>
            <p:spPr>
              <a:xfrm>
                <a:off x="9768408" y="3501008"/>
                <a:ext cx="576062" cy="217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stCxn id="255" idx="2"/>
                <a:endCxn id="258" idx="0"/>
              </p:cNvCxnSpPr>
              <p:nvPr/>
            </p:nvCxnSpPr>
            <p:spPr>
              <a:xfrm flipV="1">
                <a:off x="8364252" y="3501007"/>
                <a:ext cx="432048" cy="313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Freeform 254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6" name="Group 255"/>
              <p:cNvGrpSpPr/>
              <p:nvPr/>
            </p:nvGrpSpPr>
            <p:grpSpPr>
              <a:xfrm>
                <a:off x="8796300" y="3392996"/>
                <a:ext cx="972108" cy="216024"/>
                <a:chOff x="8809478" y="3392996"/>
                <a:chExt cx="972108" cy="216024"/>
              </a:xfrm>
            </p:grpSpPr>
            <p:sp>
              <p:nvSpPr>
                <p:cNvPr id="257" name="Freeform 256"/>
                <p:cNvSpPr/>
                <p:nvPr/>
              </p:nvSpPr>
              <p:spPr>
                <a:xfrm>
                  <a:off x="9336359" y="3402297"/>
                  <a:ext cx="445227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 flipH="1" flipV="1">
                  <a:off x="8809478" y="3501007"/>
                  <a:ext cx="526882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6" name="Group 215"/>
            <p:cNvGrpSpPr/>
            <p:nvPr/>
          </p:nvGrpSpPr>
          <p:grpSpPr>
            <a:xfrm>
              <a:off x="8237598" y="5497017"/>
              <a:ext cx="2074641" cy="226027"/>
              <a:chOff x="8267225" y="3495601"/>
              <a:chExt cx="2074641" cy="155417"/>
            </a:xfrm>
          </p:grpSpPr>
          <p:cxnSp>
            <p:nvCxnSpPr>
              <p:cNvPr id="246" name="Straight Connector 245"/>
              <p:cNvCxnSpPr>
                <a:stCxn id="250" idx="0"/>
              </p:cNvCxnSpPr>
              <p:nvPr/>
            </p:nvCxnSpPr>
            <p:spPr>
              <a:xfrm flipV="1">
                <a:off x="9452758" y="3571950"/>
                <a:ext cx="889108" cy="807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48" idx="2"/>
                <a:endCxn id="251" idx="0"/>
              </p:cNvCxnSpPr>
              <p:nvPr/>
            </p:nvCxnSpPr>
            <p:spPr>
              <a:xfrm flipV="1">
                <a:off x="8373226" y="3501004"/>
                <a:ext cx="765052" cy="1962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Freeform 247"/>
              <p:cNvSpPr/>
              <p:nvPr/>
            </p:nvSpPr>
            <p:spPr>
              <a:xfrm flipV="1">
                <a:off x="8267225" y="3501008"/>
                <a:ext cx="106001" cy="14909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9" name="Group 248"/>
              <p:cNvGrpSpPr/>
              <p:nvPr/>
            </p:nvGrpSpPr>
            <p:grpSpPr>
              <a:xfrm>
                <a:off x="9138278" y="3495601"/>
                <a:ext cx="314480" cy="155417"/>
                <a:chOff x="9151456" y="3495601"/>
                <a:chExt cx="314480" cy="155417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9336360" y="3495607"/>
                  <a:ext cx="129576" cy="77160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 flipH="1" flipV="1">
                  <a:off x="9151456" y="3501004"/>
                  <a:ext cx="184903" cy="150014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2" name="Straight Connector 251"/>
                <p:cNvCxnSpPr>
                  <a:stCxn id="250" idx="3"/>
                  <a:endCxn id="251" idx="3"/>
                </p:cNvCxnSpPr>
                <p:nvPr/>
              </p:nvCxnSpPr>
              <p:spPr>
                <a:xfrm flipH="1">
                  <a:off x="9336359" y="3495601"/>
                  <a:ext cx="1" cy="155417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7" name="Group 216"/>
            <p:cNvGrpSpPr/>
            <p:nvPr/>
          </p:nvGrpSpPr>
          <p:grpSpPr>
            <a:xfrm>
              <a:off x="8237598" y="4978643"/>
              <a:ext cx="2074641" cy="627818"/>
              <a:chOff x="8267225" y="3501008"/>
              <a:chExt cx="2074641" cy="125080"/>
            </a:xfrm>
          </p:grpSpPr>
          <p:cxnSp>
            <p:nvCxnSpPr>
              <p:cNvPr id="239" name="Straight Connector 238"/>
              <p:cNvCxnSpPr>
                <a:stCxn id="243" idx="1"/>
              </p:cNvCxnSpPr>
              <p:nvPr/>
            </p:nvCxnSpPr>
            <p:spPr>
              <a:xfrm>
                <a:off x="9557428" y="3577509"/>
                <a:ext cx="784438" cy="48579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>
                <a:stCxn id="241" idx="2"/>
                <a:endCxn id="244" idx="1"/>
              </p:cNvCxnSpPr>
              <p:nvPr/>
            </p:nvCxnSpPr>
            <p:spPr>
              <a:xfrm>
                <a:off x="8361652" y="3501573"/>
                <a:ext cx="769592" cy="46364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Freeform 240"/>
              <p:cNvSpPr/>
              <p:nvPr/>
            </p:nvSpPr>
            <p:spPr>
              <a:xfrm flipV="1">
                <a:off x="8267225" y="3501008"/>
                <a:ext cx="94427" cy="43021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2" name="Group 241"/>
              <p:cNvGrpSpPr/>
              <p:nvPr/>
            </p:nvGrpSpPr>
            <p:grpSpPr>
              <a:xfrm>
                <a:off x="8793700" y="3543272"/>
                <a:ext cx="1175684" cy="38265"/>
                <a:chOff x="8806878" y="3543272"/>
                <a:chExt cx="1175684" cy="38265"/>
              </a:xfrm>
            </p:grpSpPr>
            <p:sp>
              <p:nvSpPr>
                <p:cNvPr id="243" name="Freeform 242"/>
                <p:cNvSpPr/>
                <p:nvPr/>
              </p:nvSpPr>
              <p:spPr>
                <a:xfrm>
                  <a:off x="9336360" y="3543272"/>
                  <a:ext cx="646202" cy="38265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 flipH="1" flipV="1">
                  <a:off x="8806878" y="3544029"/>
                  <a:ext cx="529479" cy="37127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5" name="Straight Connector 244"/>
                <p:cNvCxnSpPr>
                  <a:stCxn id="243" idx="3"/>
                  <a:endCxn id="244" idx="3"/>
                </p:cNvCxnSpPr>
                <p:nvPr/>
              </p:nvCxnSpPr>
              <p:spPr>
                <a:xfrm flipH="1">
                  <a:off x="9336357" y="3543272"/>
                  <a:ext cx="3" cy="3788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8" name="Group 217"/>
            <p:cNvGrpSpPr/>
            <p:nvPr/>
          </p:nvGrpSpPr>
          <p:grpSpPr>
            <a:xfrm>
              <a:off x="8234483" y="5612613"/>
              <a:ext cx="2074646" cy="513821"/>
              <a:chOff x="8267226" y="3503554"/>
              <a:chExt cx="2074646" cy="513821"/>
            </a:xfrm>
          </p:grpSpPr>
          <p:cxnSp>
            <p:nvCxnSpPr>
              <p:cNvPr id="232" name="Straight Connector 231"/>
              <p:cNvCxnSpPr>
                <a:stCxn id="236" idx="0"/>
              </p:cNvCxnSpPr>
              <p:nvPr/>
            </p:nvCxnSpPr>
            <p:spPr>
              <a:xfrm flipV="1">
                <a:off x="9390622" y="3503554"/>
                <a:ext cx="951250" cy="17467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34" idx="2"/>
                <a:endCxn id="237" idx="0"/>
              </p:cNvCxnSpPr>
              <p:nvPr/>
            </p:nvCxnSpPr>
            <p:spPr>
              <a:xfrm flipV="1">
                <a:off x="8359484" y="3653908"/>
                <a:ext cx="891690" cy="166237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Freeform 233"/>
              <p:cNvSpPr/>
              <p:nvPr/>
            </p:nvSpPr>
            <p:spPr>
              <a:xfrm flipV="1">
                <a:off x="8267226" y="3817521"/>
                <a:ext cx="92258" cy="19985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5" name="Group 234"/>
              <p:cNvGrpSpPr/>
              <p:nvPr/>
            </p:nvGrpSpPr>
            <p:grpSpPr>
              <a:xfrm>
                <a:off x="9251174" y="3570825"/>
                <a:ext cx="139448" cy="194235"/>
                <a:chOff x="9264352" y="3570825"/>
                <a:chExt cx="139448" cy="194235"/>
              </a:xfrm>
            </p:grpSpPr>
            <p:sp>
              <p:nvSpPr>
                <p:cNvPr id="236" name="Freeform 235"/>
                <p:cNvSpPr/>
                <p:nvPr/>
              </p:nvSpPr>
              <p:spPr>
                <a:xfrm>
                  <a:off x="9336359" y="3570825"/>
                  <a:ext cx="67441" cy="107399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Freeform 236"/>
                <p:cNvSpPr/>
                <p:nvPr/>
              </p:nvSpPr>
              <p:spPr>
                <a:xfrm flipH="1" flipV="1">
                  <a:off x="9264352" y="3653908"/>
                  <a:ext cx="72008" cy="11115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8" name="Straight Connector 237"/>
                <p:cNvCxnSpPr>
                  <a:stCxn id="236" idx="3"/>
                  <a:endCxn id="237" idx="3"/>
                </p:cNvCxnSpPr>
                <p:nvPr/>
              </p:nvCxnSpPr>
              <p:spPr>
                <a:xfrm>
                  <a:off x="9336359" y="3570825"/>
                  <a:ext cx="1" cy="194235"/>
                </a:xfrm>
                <a:prstGeom prst="line">
                  <a:avLst/>
                </a:prstGeom>
                <a:ln w="1905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9" name="Group 218"/>
            <p:cNvGrpSpPr/>
            <p:nvPr/>
          </p:nvGrpSpPr>
          <p:grpSpPr>
            <a:xfrm>
              <a:off x="8237081" y="5592041"/>
              <a:ext cx="2072048" cy="1051934"/>
              <a:chOff x="8267226" y="3480385"/>
              <a:chExt cx="2072048" cy="1051934"/>
            </a:xfrm>
          </p:grpSpPr>
          <p:cxnSp>
            <p:nvCxnSpPr>
              <p:cNvPr id="225" name="Straight Connector 224"/>
              <p:cNvCxnSpPr>
                <a:stCxn id="229" idx="0"/>
              </p:cNvCxnSpPr>
              <p:nvPr/>
            </p:nvCxnSpPr>
            <p:spPr>
              <a:xfrm flipV="1">
                <a:off x="9368900" y="3480385"/>
                <a:ext cx="970374" cy="437286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27" idx="2"/>
                <a:endCxn id="230" idx="0"/>
              </p:cNvCxnSpPr>
              <p:nvPr/>
            </p:nvCxnSpPr>
            <p:spPr>
              <a:xfrm flipV="1">
                <a:off x="8359484" y="3885122"/>
                <a:ext cx="917978" cy="449967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Freeform 226"/>
              <p:cNvSpPr/>
              <p:nvPr/>
            </p:nvSpPr>
            <p:spPr>
              <a:xfrm flipV="1">
                <a:off x="8267226" y="4332465"/>
                <a:ext cx="92258" cy="19985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8" name="Group 227"/>
              <p:cNvGrpSpPr/>
              <p:nvPr/>
            </p:nvGrpSpPr>
            <p:grpSpPr>
              <a:xfrm>
                <a:off x="9277462" y="3829854"/>
                <a:ext cx="91438" cy="187998"/>
                <a:chOff x="9290640" y="3829854"/>
                <a:chExt cx="91438" cy="187998"/>
              </a:xfrm>
            </p:grpSpPr>
            <p:sp>
              <p:nvSpPr>
                <p:cNvPr id="229" name="Freeform 228"/>
                <p:cNvSpPr/>
                <p:nvPr/>
              </p:nvSpPr>
              <p:spPr>
                <a:xfrm>
                  <a:off x="9336359" y="3829854"/>
                  <a:ext cx="45719" cy="87817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 flipH="1" flipV="1">
                  <a:off x="9290640" y="3885122"/>
                  <a:ext cx="45719" cy="132730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1" name="Straight Connector 230"/>
                <p:cNvCxnSpPr>
                  <a:stCxn id="229" idx="3"/>
                  <a:endCxn id="230" idx="3"/>
                </p:cNvCxnSpPr>
                <p:nvPr/>
              </p:nvCxnSpPr>
              <p:spPr>
                <a:xfrm>
                  <a:off x="9336359" y="3829854"/>
                  <a:ext cx="0" cy="187998"/>
                </a:xfrm>
                <a:prstGeom prst="line">
                  <a:avLst/>
                </a:prstGeom>
                <a:ln w="19050" cap="rnd">
                  <a:solidFill>
                    <a:srgbClr val="FF0000">
                      <a:alpha val="2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0" name="Straight Connector 219"/>
            <p:cNvCxnSpPr>
              <a:stCxn id="243" idx="0"/>
            </p:cNvCxnSpPr>
            <p:nvPr/>
          </p:nvCxnSpPr>
          <p:spPr>
            <a:xfrm flipH="1" flipV="1">
              <a:off x="9617461" y="5369675"/>
              <a:ext cx="322296" cy="131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endCxn id="244" idx="0"/>
            </p:cNvCxnSpPr>
            <p:nvPr/>
          </p:nvCxnSpPr>
          <p:spPr>
            <a:xfrm flipH="1" flipV="1">
              <a:off x="8764073" y="5194580"/>
              <a:ext cx="274854" cy="13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Freeform 222"/>
            <p:cNvSpPr/>
            <p:nvPr/>
          </p:nvSpPr>
          <p:spPr>
            <a:xfrm>
              <a:off x="8344611" y="4889548"/>
              <a:ext cx="503124" cy="603224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338775" y="5936775"/>
              <a:ext cx="518635" cy="532408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23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6286500" cy="4729164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A </a:t>
            </a:r>
            <a:r>
              <a:rPr lang="it-IT" sz="1800" dirty="0"/>
              <a:t>V</a:t>
            </a:r>
            <a:r>
              <a:rPr lang="it-IT" sz="1800" baseline="-25000" dirty="0"/>
              <a:t>T</a:t>
            </a:r>
            <a:r>
              <a:rPr lang="it-IT" sz="1800" dirty="0"/>
              <a:t> window (</a:t>
            </a:r>
            <a:r>
              <a:rPr lang="en-US" sz="1800" dirty="0"/>
              <a:t>∆V</a:t>
            </a:r>
            <a:r>
              <a:rPr lang="en-US" sz="1800" baseline="-25000" dirty="0"/>
              <a:t>T</a:t>
            </a:r>
            <a:r>
              <a:rPr lang="it-IT" sz="1800" dirty="0"/>
              <a:t>) has been observed by applying programming pulses with opposite polarity.  The </a:t>
            </a:r>
            <a:r>
              <a:rPr lang="en-US" sz="1800" dirty="0"/>
              <a:t>best known ∆V</a:t>
            </a:r>
            <a:r>
              <a:rPr lang="en-US" sz="1800" baseline="-25000" dirty="0"/>
              <a:t>T</a:t>
            </a:r>
            <a:r>
              <a:rPr lang="en-US" sz="1800" dirty="0"/>
              <a:t> physics is an electrochemical potential modulation effect subject to mass transport by polarity.</a:t>
            </a:r>
          </a:p>
          <a:p>
            <a:pPr marL="559805" lvl="1" indent="0">
              <a:buNone/>
            </a:pPr>
            <a:r>
              <a:rPr lang="en-US" sz="1800" dirty="0" smtClean="0"/>
              <a:t>Near </a:t>
            </a:r>
            <a:r>
              <a:rPr lang="en-US" sz="1800" dirty="0"/>
              <a:t>p</a:t>
            </a:r>
            <a:r>
              <a:rPr lang="en-US" sz="1800" dirty="0" smtClean="0"/>
              <a:t>arallel </a:t>
            </a:r>
            <a:r>
              <a:rPr lang="en-US" sz="1800" dirty="0"/>
              <a:t>shift on </a:t>
            </a:r>
            <a:r>
              <a:rPr lang="en-US" sz="1800" dirty="0" err="1"/>
              <a:t>SubVt</a:t>
            </a:r>
            <a:r>
              <a:rPr lang="en-US" sz="1800" dirty="0"/>
              <a:t> I-V on </a:t>
            </a:r>
            <a:r>
              <a:rPr lang="en-US" sz="1800" dirty="0" smtClean="0"/>
              <a:t>polarity effects</a:t>
            </a:r>
            <a:endParaRPr lang="en-US" sz="1800" dirty="0"/>
          </a:p>
          <a:p>
            <a:pPr marL="554035" lvl="1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equivalent </a:t>
            </a:r>
            <a:r>
              <a:rPr lang="en-US" sz="1800" dirty="0" smtClean="0"/>
              <a:t>circuit – a </a:t>
            </a:r>
            <a:r>
              <a:rPr lang="en-US" sz="1800" dirty="0"/>
              <a:t>programmable battery connected  </a:t>
            </a:r>
            <a:br>
              <a:rPr lang="en-US" sz="1800" dirty="0"/>
            </a:br>
            <a:r>
              <a:rPr lang="en-US" sz="1800" dirty="0"/>
              <a:t>to a </a:t>
            </a:r>
            <a:r>
              <a:rPr lang="en-US" sz="1800" dirty="0" err="1"/>
              <a:t>Chal</a:t>
            </a:r>
            <a:r>
              <a:rPr lang="en-US" sz="1800" dirty="0"/>
              <a:t> Glass Resistor serially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From empirical to physical</a:t>
            </a:r>
          </a:p>
          <a:p>
            <a:pPr marL="554035" lvl="1" indent="0">
              <a:buNone/>
            </a:pPr>
            <a:r>
              <a:rPr lang="en-US" sz="1800" dirty="0"/>
              <a:t>Pursuing the validation of </a:t>
            </a:r>
            <a:r>
              <a:rPr lang="en-US" sz="1800" dirty="0" smtClean="0"/>
              <a:t>heterogeneous junction model </a:t>
            </a:r>
          </a:p>
          <a:p>
            <a:pPr marL="554035" lvl="1" indent="0">
              <a:buNone/>
            </a:pPr>
            <a:r>
              <a:rPr lang="en-US" sz="1800" dirty="0" smtClean="0"/>
              <a:t>Programmable battery is formed by the band offset </a:t>
            </a:r>
          </a:p>
          <a:p>
            <a:pPr marL="554035" lvl="1" indent="0">
              <a:buNone/>
            </a:pPr>
            <a:r>
              <a:rPr lang="en-US" sz="1800" dirty="0" smtClean="0"/>
              <a:t>Write –Band offset switching subject to mass transport.</a:t>
            </a:r>
          </a:p>
          <a:p>
            <a:pPr marL="554035" lvl="1" indent="0">
              <a:buNone/>
            </a:pPr>
            <a:r>
              <a:rPr lang="en-US" sz="1800" dirty="0" smtClean="0"/>
              <a:t>Read – Space Charge modulation results in voltage shift</a:t>
            </a:r>
          </a:p>
          <a:p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Electrical Equivalent Circuit and Possible Underline Physics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2" t="14723" r="2719" b="6389"/>
          <a:stretch/>
        </p:blipFill>
        <p:spPr>
          <a:xfrm>
            <a:off x="7152243" y="1236998"/>
            <a:ext cx="4305300" cy="216408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362200" y="3522140"/>
            <a:ext cx="2114112" cy="595373"/>
            <a:chOff x="2210852" y="2568486"/>
            <a:chExt cx="2114112" cy="595373"/>
          </a:xfrm>
        </p:grpSpPr>
        <p:grpSp>
          <p:nvGrpSpPr>
            <p:cNvPr id="40" name="Group 39"/>
            <p:cNvGrpSpPr/>
            <p:nvPr/>
          </p:nvGrpSpPr>
          <p:grpSpPr>
            <a:xfrm>
              <a:off x="2420984" y="2568486"/>
              <a:ext cx="1693848" cy="595373"/>
              <a:chOff x="1714208" y="3219499"/>
              <a:chExt cx="1693848" cy="59537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714208" y="3219499"/>
                <a:ext cx="495787" cy="595373"/>
                <a:chOff x="1924008" y="3327662"/>
                <a:chExt cx="314050" cy="406138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2045616" y="3327662"/>
                  <a:ext cx="0" cy="406138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116450" y="3423737"/>
                  <a:ext cx="0" cy="210475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2116450" y="3528974"/>
                  <a:ext cx="121608" cy="1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1924008" y="3528973"/>
                  <a:ext cx="121608" cy="1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1984812" y="3360595"/>
                  <a:ext cx="215828" cy="320391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2570889" y="3422275"/>
                <a:ext cx="69782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>
                    <a:latin typeface="Calibri" panose="020F0502020204030204" pitchFamily="34" charset="0"/>
                  </a:rPr>
                  <a:t>SD Resistor</a:t>
                </a:r>
                <a:endParaRPr lang="en-US" sz="12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212677" y="3514608"/>
                <a:ext cx="210132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an 28"/>
              <p:cNvSpPr/>
              <p:nvPr/>
            </p:nvSpPr>
            <p:spPr>
              <a:xfrm rot="16200000">
                <a:off x="2698429" y="2997084"/>
                <a:ext cx="379049" cy="1040204"/>
              </a:xfrm>
              <a:prstGeom prst="can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2210852" y="2863595"/>
              <a:ext cx="210132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14832" y="2863595"/>
              <a:ext cx="210132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498953" y="3468800"/>
            <a:ext cx="3523586" cy="3245066"/>
            <a:chOff x="7444740" y="4832319"/>
            <a:chExt cx="3523586" cy="32450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1450" t="29721" r="1487" b="3916"/>
            <a:stretch/>
          </p:blipFill>
          <p:spPr>
            <a:xfrm>
              <a:off x="7444740" y="4853939"/>
              <a:ext cx="3505442" cy="31699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9184217" y="4877584"/>
              <a:ext cx="880756" cy="25423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064974" y="4877584"/>
              <a:ext cx="455564" cy="2542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47898" y="4877584"/>
              <a:ext cx="455564" cy="2542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03461" y="4877584"/>
              <a:ext cx="880756" cy="2542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26414" y="7120696"/>
              <a:ext cx="163617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787156" y="6580444"/>
              <a:ext cx="0" cy="54025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726414" y="6326208"/>
              <a:ext cx="167673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787156" y="7343153"/>
              <a:ext cx="0" cy="54025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710596" y="7851625"/>
              <a:ext cx="167673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127637" y="5190407"/>
              <a:ext cx="2125963" cy="782848"/>
              <a:chOff x="8040216" y="3392996"/>
              <a:chExt cx="2520280" cy="886912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/>
              <p:cNvGrpSpPr/>
              <p:nvPr/>
            </p:nvGrpSpPr>
            <p:grpSpPr>
              <a:xfrm>
                <a:off x="9336355" y="3501008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/>
              <p:cNvGrpSpPr/>
              <p:nvPr/>
            </p:nvGrpSpPr>
            <p:grpSpPr>
              <a:xfrm>
                <a:off x="8292244" y="3501008"/>
                <a:ext cx="972108" cy="546569"/>
                <a:chOff x="8639758" y="2954439"/>
                <a:chExt cx="1141170" cy="546569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Group 151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Freeform 152"/>
              <p:cNvSpPr/>
              <p:nvPr/>
            </p:nvSpPr>
            <p:spPr>
              <a:xfrm flipV="1">
                <a:off x="8261942" y="404156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9071154" y="3392996"/>
                <a:ext cx="445226" cy="216024"/>
                <a:chOff x="9084332" y="3392996"/>
                <a:chExt cx="445226" cy="216024"/>
              </a:xfrm>
            </p:grpSpPr>
            <p:sp>
              <p:nvSpPr>
                <p:cNvPr id="161" name="Freeform 160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/>
              <p:cNvGrpSpPr/>
              <p:nvPr/>
            </p:nvGrpSpPr>
            <p:grpSpPr>
              <a:xfrm>
                <a:off x="9071154" y="3933056"/>
                <a:ext cx="445226" cy="216024"/>
                <a:chOff x="9084332" y="3392996"/>
                <a:chExt cx="445226" cy="216024"/>
              </a:xfrm>
            </p:grpSpPr>
            <p:sp>
              <p:nvSpPr>
                <p:cNvPr id="158" name="Freeform 157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>
                <a:stCxn id="154" idx="0"/>
                <a:endCxn id="153" idx="0"/>
              </p:cNvCxnSpPr>
              <p:nvPr/>
            </p:nvCxnSpPr>
            <p:spPr>
              <a:xfrm flipH="1">
                <a:off x="8261942" y="3739352"/>
                <a:ext cx="5284" cy="54055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flipH="1" flipV="1">
              <a:off x="8759025" y="6877869"/>
              <a:ext cx="231851" cy="1232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8839964" y="5962657"/>
              <a:ext cx="2121958" cy="550178"/>
              <a:chOff x="8892251" y="4059059"/>
              <a:chExt cx="2515532" cy="623313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ctangle 146"/>
                <p:cNvSpPr/>
                <p:nvPr/>
              </p:nvSpPr>
              <p:spPr>
                <a:xfrm>
                  <a:off x="9325835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9111680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36" name="Straight Connector 135"/>
              <p:cNvCxnSpPr/>
              <p:nvPr/>
            </p:nvCxnSpPr>
            <p:spPr>
              <a:xfrm flipV="1">
                <a:off x="10048146" y="416465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8" name="Straight Connector 137"/>
              <p:cNvCxnSpPr/>
              <p:nvPr/>
            </p:nvCxnSpPr>
            <p:spPr>
              <a:xfrm>
                <a:off x="9840907" y="4256850"/>
                <a:ext cx="207239" cy="20546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10048146" y="4256849"/>
                <a:ext cx="210759" cy="20547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10994464" y="416837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endCxn id="143" idx="0"/>
              </p:cNvCxnSpPr>
              <p:nvPr/>
            </p:nvCxnSpPr>
            <p:spPr>
              <a:xfrm>
                <a:off x="10627529" y="4460903"/>
                <a:ext cx="162876" cy="3639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43" idx="3"/>
              </p:cNvCxnSpPr>
              <p:nvPr/>
            </p:nvCxnSpPr>
            <p:spPr>
              <a:xfrm flipV="1">
                <a:off x="11223049" y="4256925"/>
                <a:ext cx="182289" cy="615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Freeform 142"/>
              <p:cNvSpPr/>
              <p:nvPr/>
            </p:nvSpPr>
            <p:spPr>
              <a:xfrm flipV="1">
                <a:off x="10790405" y="4255826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0933033" y="413848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8840499" y="6515797"/>
              <a:ext cx="2127827" cy="547143"/>
              <a:chOff x="8892251" y="4059059"/>
              <a:chExt cx="2522489" cy="619875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Rectangle 132"/>
                <p:cNvSpPr/>
                <p:nvPr/>
              </p:nvSpPr>
              <p:spPr>
                <a:xfrm>
                  <a:off x="9325834" y="4217444"/>
                  <a:ext cx="199387" cy="14561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9103809" y="4371148"/>
                  <a:ext cx="212515" cy="13518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22" name="Straight Connector 121"/>
              <p:cNvCxnSpPr/>
              <p:nvPr/>
            </p:nvCxnSpPr>
            <p:spPr>
              <a:xfrm flipV="1">
                <a:off x="10048146" y="415328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58" name="TextBox 3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4" name="Straight Connector 123"/>
              <p:cNvCxnSpPr/>
              <p:nvPr/>
            </p:nvCxnSpPr>
            <p:spPr>
              <a:xfrm>
                <a:off x="9831341" y="4153197"/>
                <a:ext cx="221868" cy="21641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10052607" y="4152787"/>
                <a:ext cx="212169" cy="21080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10994464" y="415700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endCxn id="129" idx="0"/>
              </p:cNvCxnSpPr>
              <p:nvPr/>
            </p:nvCxnSpPr>
            <p:spPr>
              <a:xfrm flipV="1">
                <a:off x="10567449" y="4587330"/>
                <a:ext cx="241065" cy="91604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9" idx="3"/>
              </p:cNvCxnSpPr>
              <p:nvPr/>
            </p:nvCxnSpPr>
            <p:spPr>
              <a:xfrm flipV="1">
                <a:off x="11134295" y="4251486"/>
                <a:ext cx="280445" cy="12898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Freeform 128"/>
              <p:cNvSpPr/>
              <p:nvPr/>
            </p:nvSpPr>
            <p:spPr>
              <a:xfrm flipV="1">
                <a:off x="10808514" y="4373023"/>
                <a:ext cx="325781" cy="217125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0932205" y="411504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838524" y="7579128"/>
              <a:ext cx="2121958" cy="498257"/>
              <a:chOff x="8889912" y="3901615"/>
              <a:chExt cx="2515532" cy="564491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8889912" y="4059059"/>
                <a:ext cx="2515532" cy="403261"/>
                <a:chOff x="8889912" y="4162311"/>
                <a:chExt cx="2515532" cy="403261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8889912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 118"/>
                <p:cNvSpPr/>
                <p:nvPr/>
              </p:nvSpPr>
              <p:spPr>
                <a:xfrm>
                  <a:off x="9325834" y="4221271"/>
                  <a:ext cx="100131" cy="13476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9203448" y="4371148"/>
                  <a:ext cx="112875" cy="13200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08" name="Straight Connector 107"/>
              <p:cNvCxnSpPr/>
              <p:nvPr/>
            </p:nvCxnSpPr>
            <p:spPr>
              <a:xfrm flipV="1">
                <a:off x="10048146" y="3948384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75" name="TextBox 3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0" name="Straight Connector 109"/>
              <p:cNvCxnSpPr/>
              <p:nvPr/>
            </p:nvCxnSpPr>
            <p:spPr>
              <a:xfrm>
                <a:off x="9937233" y="4264448"/>
                <a:ext cx="105680" cy="9949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10053212" y="4259776"/>
                <a:ext cx="99681" cy="11066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10994464" y="396348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endCxn id="115" idx="0"/>
              </p:cNvCxnSpPr>
              <p:nvPr/>
            </p:nvCxnSpPr>
            <p:spPr>
              <a:xfrm>
                <a:off x="10572153" y="4363944"/>
                <a:ext cx="306096" cy="497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5" idx="3"/>
              </p:cNvCxnSpPr>
              <p:nvPr/>
            </p:nvCxnSpPr>
            <p:spPr>
              <a:xfrm>
                <a:off x="11097061" y="4256818"/>
                <a:ext cx="295161" cy="2957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 114"/>
              <p:cNvSpPr/>
              <p:nvPr/>
            </p:nvSpPr>
            <p:spPr>
              <a:xfrm flipV="1">
                <a:off x="10878249" y="4252781"/>
                <a:ext cx="218812" cy="117662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0923086" y="3941624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9460063" y="7899388"/>
              <a:ext cx="27373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897312" y="7895263"/>
              <a:ext cx="265846" cy="12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8558716" y="6695579"/>
              <a:ext cx="280829" cy="239219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551701" y="7429391"/>
              <a:ext cx="297626" cy="454013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endCxn id="56" idx="3"/>
            </p:cNvCxnSpPr>
            <p:nvPr/>
          </p:nvCxnSpPr>
          <p:spPr>
            <a:xfrm>
              <a:off x="10668895" y="5004702"/>
              <a:ext cx="1" cy="70831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/>
            <p:cNvSpPr/>
            <p:nvPr/>
          </p:nvSpPr>
          <p:spPr>
            <a:xfrm flipV="1">
              <a:off x="10635024" y="5075534"/>
              <a:ext cx="67742" cy="7489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10520537" y="5003602"/>
              <a:ext cx="148357" cy="1101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698205" y="5006588"/>
              <a:ext cx="148357" cy="1101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471170" y="4832319"/>
              <a:ext cx="309380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Post</a:t>
              </a:r>
            </a:p>
            <a:p>
              <a:r>
                <a:rPr lang="en-US" sz="1050" dirty="0" err="1" smtClean="0">
                  <a:latin typeface="Calibri" panose="020F0502020204030204" pitchFamily="34" charset="0"/>
                </a:rPr>
                <a:t>Neg</a:t>
              </a:r>
              <a:endParaRPr lang="en-US" sz="1050" dirty="0" smtClean="0">
                <a:latin typeface="Calibri" panose="020F0502020204030204" pitchFamily="34" charset="0"/>
              </a:endParaRPr>
            </a:p>
            <a:p>
              <a:r>
                <a:rPr lang="en-US" sz="1050" dirty="0" smtClean="0">
                  <a:latin typeface="Calibri" panose="020F0502020204030204" pitchFamily="34" charset="0"/>
                </a:rPr>
                <a:t>Write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466925" y="6142740"/>
              <a:ext cx="171208" cy="83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991950" y="6138984"/>
              <a:ext cx="171208" cy="83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9990891" y="6604318"/>
              <a:ext cx="180958" cy="367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462419" y="6596017"/>
              <a:ext cx="168572" cy="287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001503" y="7248884"/>
              <a:ext cx="121484" cy="413134"/>
              <a:chOff x="10776520" y="5409220"/>
              <a:chExt cx="144016" cy="468052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Isosceles Triangle 105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7723685" y="7121766"/>
              <a:ext cx="163617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7784427" y="6581514"/>
              <a:ext cx="0" cy="54025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723685" y="6327278"/>
              <a:ext cx="167673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309999" y="7151873"/>
              <a:ext cx="1752244" cy="307390"/>
              <a:chOff x="8267226" y="5515337"/>
              <a:chExt cx="2077244" cy="348251"/>
            </a:xfrm>
          </p:grpSpPr>
          <p:cxnSp>
            <p:nvCxnSpPr>
              <p:cNvPr id="99" name="Straight Connector 98"/>
              <p:cNvCxnSpPr>
                <a:stCxn id="104" idx="0"/>
              </p:cNvCxnSpPr>
              <p:nvPr/>
            </p:nvCxnSpPr>
            <p:spPr>
              <a:xfrm flipV="1">
                <a:off x="9504746" y="5627422"/>
                <a:ext cx="839724" cy="285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01" idx="2"/>
                <a:endCxn id="103" idx="0"/>
              </p:cNvCxnSpPr>
              <p:nvPr/>
            </p:nvCxnSpPr>
            <p:spPr>
              <a:xfrm flipV="1">
                <a:off x="8364252" y="5628032"/>
                <a:ext cx="773961" cy="34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Freeform 100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>
                <a:stCxn id="103" idx="2"/>
                <a:endCxn id="104" idx="2"/>
              </p:cNvCxnSpPr>
              <p:nvPr/>
            </p:nvCxnSpPr>
            <p:spPr>
              <a:xfrm>
                <a:off x="9320514" y="5515337"/>
                <a:ext cx="1931" cy="22763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Freeform 102"/>
              <p:cNvSpPr/>
              <p:nvPr/>
            </p:nvSpPr>
            <p:spPr>
              <a:xfrm>
                <a:off x="9138213" y="5515337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 flipV="1">
                <a:off x="9322445" y="5630116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8307331" y="6881063"/>
              <a:ext cx="1740269" cy="366558"/>
              <a:chOff x="8267226" y="5207897"/>
              <a:chExt cx="2063048" cy="415285"/>
            </a:xfrm>
          </p:grpSpPr>
          <p:cxnSp>
            <p:nvCxnSpPr>
              <p:cNvPr id="93" name="Straight Connector 92"/>
              <p:cNvCxnSpPr>
                <a:stCxn id="98" idx="0"/>
              </p:cNvCxnSpPr>
              <p:nvPr/>
            </p:nvCxnSpPr>
            <p:spPr>
              <a:xfrm>
                <a:off x="9443109" y="5394859"/>
                <a:ext cx="887165" cy="22832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95" idx="2"/>
                <a:endCxn id="97" idx="0"/>
              </p:cNvCxnSpPr>
              <p:nvPr/>
            </p:nvCxnSpPr>
            <p:spPr>
              <a:xfrm>
                <a:off x="8364252" y="5211026"/>
                <a:ext cx="831256" cy="23270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reeform 94"/>
              <p:cNvSpPr/>
              <p:nvPr/>
            </p:nvSpPr>
            <p:spPr>
              <a:xfrm flipV="1">
                <a:off x="8267226" y="5207897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stCxn id="97" idx="2"/>
                <a:endCxn id="98" idx="2"/>
              </p:cNvCxnSpPr>
              <p:nvPr/>
            </p:nvCxnSpPr>
            <p:spPr>
              <a:xfrm>
                <a:off x="9320514" y="5314255"/>
                <a:ext cx="1928" cy="18887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/>
              <p:cNvSpPr/>
              <p:nvPr/>
            </p:nvSpPr>
            <p:spPr>
              <a:xfrm>
                <a:off x="9195508" y="5314255"/>
                <a:ext cx="125006" cy="1296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 flipH="1" flipV="1">
                <a:off x="9322442" y="5394707"/>
                <a:ext cx="120667" cy="10842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307567" y="6403231"/>
              <a:ext cx="930984" cy="532636"/>
              <a:chOff x="8267226" y="4666266"/>
              <a:chExt cx="1103660" cy="603440"/>
            </a:xfrm>
          </p:grpSpPr>
          <p:sp>
            <p:nvSpPr>
              <p:cNvPr id="89" name="Freeform 88"/>
              <p:cNvSpPr/>
              <p:nvPr/>
            </p:nvSpPr>
            <p:spPr>
              <a:xfrm flipV="1">
                <a:off x="8267226" y="4666266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>
                <a:stCxn id="91" idx="2"/>
                <a:endCxn id="92" idx="2"/>
              </p:cNvCxnSpPr>
              <p:nvPr/>
            </p:nvCxnSpPr>
            <p:spPr>
              <a:xfrm>
                <a:off x="9320513" y="5055145"/>
                <a:ext cx="1928" cy="214561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90"/>
              <p:cNvSpPr/>
              <p:nvPr/>
            </p:nvSpPr>
            <p:spPr>
              <a:xfrm>
                <a:off x="9252199" y="5055145"/>
                <a:ext cx="68314" cy="9665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 flipH="1" flipV="1">
                <a:off x="9322441" y="5165377"/>
                <a:ext cx="48445" cy="104329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8310231" y="7248884"/>
              <a:ext cx="1737368" cy="389172"/>
              <a:chOff x="8267226" y="5422683"/>
              <a:chExt cx="2059609" cy="440905"/>
            </a:xfrm>
          </p:grpSpPr>
          <p:cxnSp>
            <p:nvCxnSpPr>
              <p:cNvPr id="81" name="Straight Connector 80"/>
              <p:cNvCxnSpPr>
                <a:stCxn id="86" idx="0"/>
              </p:cNvCxnSpPr>
              <p:nvPr/>
            </p:nvCxnSpPr>
            <p:spPr>
              <a:xfrm flipV="1">
                <a:off x="9641214" y="5422683"/>
                <a:ext cx="685621" cy="11216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83" idx="2"/>
                <a:endCxn id="85" idx="0"/>
              </p:cNvCxnSpPr>
              <p:nvPr/>
            </p:nvCxnSpPr>
            <p:spPr>
              <a:xfrm>
                <a:off x="8364252" y="5628373"/>
                <a:ext cx="577202" cy="897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/>
              <p:cNvCxnSpPr>
                <a:stCxn id="85" idx="2"/>
                <a:endCxn id="86" idx="2"/>
              </p:cNvCxnSpPr>
              <p:nvPr/>
            </p:nvCxnSpPr>
            <p:spPr>
              <a:xfrm>
                <a:off x="9320515" y="5430070"/>
                <a:ext cx="1928" cy="20757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reeform 84"/>
              <p:cNvSpPr/>
              <p:nvPr/>
            </p:nvSpPr>
            <p:spPr>
              <a:xfrm>
                <a:off x="8941454" y="5430070"/>
                <a:ext cx="379061" cy="207572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 flipH="1" flipV="1">
                <a:off x="9322443" y="5433614"/>
                <a:ext cx="318771" cy="204028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 rot="16200000">
              <a:off x="7251916" y="7112478"/>
              <a:ext cx="72295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Read Polarity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8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</a:t>
            </a:r>
            <a:r>
              <a:rPr lang="en-US" dirty="0" smtClean="0"/>
              <a:t> Shifts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Unbias</a:t>
            </a:r>
            <a:r>
              <a:rPr lang="en-US" dirty="0" smtClean="0"/>
              <a:t> Drift, Negative and Positive Biased in Subthreshold and On-State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3 basic attributes associated with Drift</a:t>
            </a:r>
          </a:p>
          <a:p>
            <a:pPr lvl="1"/>
            <a:r>
              <a:rPr lang="en-US" sz="1600" dirty="0" smtClean="0"/>
              <a:t>Program: </a:t>
            </a:r>
          </a:p>
          <a:p>
            <a:pPr lvl="2"/>
            <a:r>
              <a:rPr lang="en-US" sz="1600" dirty="0" smtClean="0"/>
              <a:t>Primary: Polarity</a:t>
            </a:r>
          </a:p>
          <a:p>
            <a:pPr lvl="2"/>
            <a:r>
              <a:rPr lang="en-US" sz="1600" dirty="0" smtClean="0"/>
              <a:t>2</a:t>
            </a:r>
            <a:r>
              <a:rPr lang="en-US" sz="1600" baseline="30000" dirty="0" smtClean="0"/>
              <a:t>ndary</a:t>
            </a:r>
            <a:r>
              <a:rPr lang="en-US" sz="1600" dirty="0" smtClean="0"/>
              <a:t>: Amplitude, Width</a:t>
            </a:r>
          </a:p>
          <a:p>
            <a:pPr lvl="2"/>
            <a:r>
              <a:rPr lang="en-US" sz="1600" dirty="0" smtClean="0"/>
              <a:t>Other factor: Cycle counts (after 10K cycles of ‘</a:t>
            </a:r>
            <a:r>
              <a:rPr lang="en-US" sz="1600" dirty="0" err="1" smtClean="0"/>
              <a:t>seasoing</a:t>
            </a:r>
            <a:r>
              <a:rPr lang="en-US" sz="1600" dirty="0" smtClean="0"/>
              <a:t>’), Pulse termination</a:t>
            </a:r>
          </a:p>
          <a:p>
            <a:pPr lvl="1"/>
            <a:r>
              <a:rPr lang="en-US" sz="1600" dirty="0" smtClean="0"/>
              <a:t>Interrogation (</a:t>
            </a:r>
            <a:r>
              <a:rPr lang="en-US" sz="1600" dirty="0" err="1" smtClean="0"/>
              <a:t>Vt</a:t>
            </a:r>
            <a:r>
              <a:rPr lang="en-US" sz="1600" dirty="0" smtClean="0"/>
              <a:t> detect)</a:t>
            </a:r>
          </a:p>
          <a:p>
            <a:pPr lvl="2"/>
            <a:r>
              <a:rPr lang="en-US" sz="1600" dirty="0"/>
              <a:t>Primary: Polarity</a:t>
            </a:r>
          </a:p>
          <a:p>
            <a:pPr lvl="2"/>
            <a:r>
              <a:rPr lang="en-US" sz="1600" dirty="0"/>
              <a:t>2</a:t>
            </a:r>
            <a:r>
              <a:rPr lang="en-US" sz="1600" baseline="30000" dirty="0"/>
              <a:t>ndary</a:t>
            </a:r>
            <a:r>
              <a:rPr lang="en-US" sz="1600" dirty="0"/>
              <a:t>: </a:t>
            </a:r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sz="1600" baseline="-25000" dirty="0" smtClean="0"/>
              <a:t>sense</a:t>
            </a:r>
            <a:r>
              <a:rPr lang="en-US" sz="1600" dirty="0" smtClean="0"/>
              <a:t> or threshold delay</a:t>
            </a:r>
          </a:p>
          <a:p>
            <a:pPr lvl="1"/>
            <a:r>
              <a:rPr lang="en-US" sz="1600" dirty="0" smtClean="0"/>
              <a:t>Drift</a:t>
            </a:r>
            <a:endParaRPr lang="en-US" sz="1600" dirty="0"/>
          </a:p>
          <a:p>
            <a:pPr lvl="2"/>
            <a:r>
              <a:rPr lang="en-US" sz="1600" dirty="0"/>
              <a:t>Primary: </a:t>
            </a:r>
            <a:r>
              <a:rPr lang="en-US" sz="1600" dirty="0" smtClean="0"/>
              <a:t>Temperature, Bias Polarity</a:t>
            </a:r>
          </a:p>
          <a:p>
            <a:r>
              <a:rPr lang="en-US" sz="1600" dirty="0" smtClean="0"/>
              <a:t>Initial full factorial DOE:   Program / Interrogate / Drift</a:t>
            </a:r>
          </a:p>
          <a:p>
            <a:pPr lvl="1"/>
            <a:r>
              <a:rPr lang="en-US" sz="1600" dirty="0" smtClean="0"/>
              <a:t>Program: two levels – “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1600" dirty="0" smtClean="0"/>
              <a:t>” vs. “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1600" dirty="0" smtClean="0"/>
              <a:t>”, keeping Amplitude and Width at SR71 POR (40uA/40nsec)</a:t>
            </a:r>
          </a:p>
          <a:p>
            <a:pPr lvl="1"/>
            <a:r>
              <a:rPr lang="en-US" sz="1600" dirty="0" smtClean="0"/>
              <a:t>Interrogation:  two </a:t>
            </a:r>
            <a:r>
              <a:rPr lang="en-US" sz="1600" dirty="0"/>
              <a:t>levels – “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1600" dirty="0"/>
              <a:t>” vs. “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1600" dirty="0"/>
              <a:t>”, </a:t>
            </a:r>
            <a:r>
              <a:rPr lang="el-G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sz="1600" baseline="-25000" dirty="0"/>
              <a:t>sense</a:t>
            </a:r>
            <a:r>
              <a:rPr lang="en-US" sz="1600" dirty="0"/>
              <a:t> or threshold delay </a:t>
            </a:r>
            <a:r>
              <a:rPr lang="en-US" sz="1600" dirty="0" smtClean="0"/>
              <a:t>at SR71 POR (40ns)</a:t>
            </a:r>
            <a:endParaRPr lang="en-US" sz="1600" dirty="0"/>
          </a:p>
          <a:p>
            <a:pPr lvl="1"/>
            <a:r>
              <a:rPr lang="en-US" sz="1600" dirty="0" smtClean="0"/>
              <a:t>Drift: 5X3 levels bias conditions from 1usec to 3Hrs (11 decades in 6 steps) all at 85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℃</a:t>
            </a:r>
            <a:endParaRPr lang="en-US" sz="1600" dirty="0" smtClean="0"/>
          </a:p>
          <a:p>
            <a:pPr lvl="2"/>
            <a:r>
              <a:rPr lang="en-US" sz="1600" dirty="0"/>
              <a:t>5</a:t>
            </a:r>
            <a:r>
              <a:rPr lang="en-US" sz="1600" dirty="0" smtClean="0"/>
              <a:t> levels in polarity: No-bias vs. </a:t>
            </a:r>
            <a:r>
              <a:rPr lang="en-US" sz="1600" dirty="0"/>
              <a:t>“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1600" dirty="0"/>
              <a:t>” vs. “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1600" dirty="0" smtClean="0"/>
              <a:t>” vs. “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±</a:t>
            </a:r>
            <a:r>
              <a:rPr lang="en-US" sz="1600" dirty="0" smtClean="0"/>
              <a:t>” vs. “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∓</a:t>
            </a:r>
            <a:r>
              <a:rPr lang="en-US" sz="1600" dirty="0" smtClean="0"/>
              <a:t>”</a:t>
            </a:r>
          </a:p>
          <a:p>
            <a:pPr lvl="2"/>
            <a:r>
              <a:rPr lang="en-US" sz="1600" dirty="0" smtClean="0"/>
              <a:t>3 levels in pulse frequency: 10Hz, vs. 100Hz vs. 1000Hz.</a:t>
            </a:r>
          </a:p>
          <a:p>
            <a:r>
              <a:rPr lang="en-US" sz="1600" dirty="0" smtClean="0"/>
              <a:t>Drift characterization and characteristics</a:t>
            </a:r>
          </a:p>
          <a:p>
            <a:pPr lvl="1"/>
            <a:r>
              <a:rPr lang="en-US" sz="1600" dirty="0" smtClean="0"/>
              <a:t>How to establish bias-time on S26, SR71, QTT and 2XCMOS</a:t>
            </a:r>
          </a:p>
          <a:p>
            <a:pPr lvl="1"/>
            <a:r>
              <a:rPr lang="en-US" sz="1600" dirty="0" err="1" smtClean="0"/>
              <a:t>SubVt</a:t>
            </a:r>
            <a:r>
              <a:rPr lang="en-US" sz="1600" dirty="0"/>
              <a:t> characteristics: </a:t>
            </a:r>
            <a:r>
              <a:rPr lang="en-US" sz="1600" dirty="0" smtClean="0"/>
              <a:t>decouple slope </a:t>
            </a:r>
            <a:r>
              <a:rPr lang="en-US" sz="1600" dirty="0"/>
              <a:t>and </a:t>
            </a:r>
            <a:r>
              <a:rPr lang="en-US" sz="1600" dirty="0" smtClean="0"/>
              <a:t>intercept to segment </a:t>
            </a:r>
            <a:r>
              <a:rPr lang="en-US" sz="1600" dirty="0"/>
              <a:t>bulk relaxation </a:t>
            </a:r>
            <a:r>
              <a:rPr lang="en-US" sz="1600" dirty="0" smtClean="0"/>
              <a:t>vs. interfacial </a:t>
            </a:r>
            <a:r>
              <a:rPr lang="en-US" sz="1600" dirty="0"/>
              <a:t>barrier modulation.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767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pad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Model Comparison</a:t>
            </a:r>
            <a:endParaRPr lang="en-US" sz="3600" dirty="0"/>
          </a:p>
        </p:txBody>
      </p:sp>
      <p:grpSp>
        <p:nvGrpSpPr>
          <p:cNvPr id="581" name="Group 580"/>
          <p:cNvGrpSpPr/>
          <p:nvPr/>
        </p:nvGrpSpPr>
        <p:grpSpPr>
          <a:xfrm>
            <a:off x="342901" y="1386840"/>
            <a:ext cx="3615180" cy="4770120"/>
            <a:chOff x="7176120" y="1304764"/>
            <a:chExt cx="4281375" cy="5411586"/>
          </a:xfrm>
        </p:grpSpPr>
        <p:pic>
          <p:nvPicPr>
            <p:cNvPr id="445" name="Picture 4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6120" y="1304764"/>
              <a:ext cx="4281375" cy="54115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446" name="Straight Connector 445"/>
            <p:cNvCxnSpPr/>
            <p:nvPr/>
          </p:nvCxnSpPr>
          <p:spPr>
            <a:xfrm>
              <a:off x="836425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7" name="Group 446"/>
            <p:cNvGrpSpPr/>
            <p:nvPr/>
          </p:nvGrpSpPr>
          <p:grpSpPr>
            <a:xfrm>
              <a:off x="9408368" y="2456892"/>
              <a:ext cx="828092" cy="540060"/>
              <a:chOff x="8724292" y="2960948"/>
              <a:chExt cx="972108" cy="540060"/>
            </a:xfrm>
          </p:grpSpPr>
          <p:cxnSp>
            <p:nvCxnSpPr>
              <p:cNvPr id="448" name="Straight Connector 447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" name="Group 450"/>
            <p:cNvGrpSpPr/>
            <p:nvPr/>
          </p:nvGrpSpPr>
          <p:grpSpPr>
            <a:xfrm>
              <a:off x="10488488" y="2780928"/>
              <a:ext cx="216024" cy="324036"/>
              <a:chOff x="9948428" y="3284984"/>
              <a:chExt cx="216024" cy="324036"/>
            </a:xfrm>
          </p:grpSpPr>
          <p:sp>
            <p:nvSpPr>
              <p:cNvPr id="452" name="Rectangle 451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3" name="Straight Connector 452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5" name="TextBox 454"/>
            <p:cNvSpPr txBox="1"/>
            <p:nvPr/>
          </p:nvSpPr>
          <p:spPr>
            <a:xfrm>
              <a:off x="1084852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Vacuum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456" name="Straight Connector 455"/>
            <p:cNvCxnSpPr/>
            <p:nvPr/>
          </p:nvCxnSpPr>
          <p:spPr>
            <a:xfrm>
              <a:off x="786019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Rectangle 456"/>
            <p:cNvSpPr/>
            <p:nvPr/>
          </p:nvSpPr>
          <p:spPr>
            <a:xfrm>
              <a:off x="930035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1034447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71618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825624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461" name="Group 460"/>
            <p:cNvGrpSpPr/>
            <p:nvPr/>
          </p:nvGrpSpPr>
          <p:grpSpPr>
            <a:xfrm>
              <a:off x="8364252" y="2456892"/>
              <a:ext cx="828092" cy="540060"/>
              <a:chOff x="8724292" y="2960948"/>
              <a:chExt cx="972108" cy="540060"/>
            </a:xfrm>
          </p:grpSpPr>
          <p:cxnSp>
            <p:nvCxnSpPr>
              <p:cNvPr id="462" name="Straight Connector 461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8724292" y="3068960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464"/>
            <p:cNvGrpSpPr/>
            <p:nvPr/>
          </p:nvGrpSpPr>
          <p:grpSpPr>
            <a:xfrm>
              <a:off x="8040216" y="3284984"/>
              <a:ext cx="2520280" cy="778900"/>
              <a:chOff x="8040216" y="3478688"/>
              <a:chExt cx="2520280" cy="778900"/>
            </a:xfrm>
          </p:grpSpPr>
          <p:grpSp>
            <p:nvGrpSpPr>
              <p:cNvPr id="466" name="Group 465"/>
              <p:cNvGrpSpPr/>
              <p:nvPr/>
            </p:nvGrpSpPr>
            <p:grpSpPr>
              <a:xfrm>
                <a:off x="8040216" y="3478688"/>
                <a:ext cx="227010" cy="562380"/>
                <a:chOff x="8364252" y="2996354"/>
                <a:chExt cx="227010" cy="468650"/>
              </a:xfrm>
            </p:grpSpPr>
            <p:sp>
              <p:nvSpPr>
                <p:cNvPr id="483" name="Rectangle 482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>
                  <a:stCxn id="473" idx="0"/>
                </p:cNvCxnSpPr>
                <p:nvPr/>
              </p:nvCxnSpPr>
              <p:spPr>
                <a:xfrm flipH="1">
                  <a:off x="8580276" y="2996354"/>
                  <a:ext cx="10986" cy="46865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" name="Group 466"/>
              <p:cNvGrpSpPr/>
              <p:nvPr/>
            </p:nvGrpSpPr>
            <p:grpSpPr>
              <a:xfrm>
                <a:off x="9336355" y="3498830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480" name="Straight Connector 479"/>
                <p:cNvCxnSpPr>
                  <a:stCxn id="470" idx="6"/>
                </p:cNvCxnSpPr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>
                  <a:stCxn id="471" idx="6"/>
                </p:cNvCxnSpPr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8" name="Group 467"/>
              <p:cNvGrpSpPr/>
              <p:nvPr/>
            </p:nvGrpSpPr>
            <p:grpSpPr>
              <a:xfrm>
                <a:off x="8364254" y="3710523"/>
                <a:ext cx="972108" cy="546569"/>
                <a:chOff x="8724292" y="2954439"/>
                <a:chExt cx="1141170" cy="546569"/>
              </a:xfrm>
            </p:grpSpPr>
            <p:cxnSp>
              <p:nvCxnSpPr>
                <p:cNvPr id="477" name="Straight Connector 476"/>
                <p:cNvCxnSpPr>
                  <a:endCxn id="470" idx="0"/>
                </p:cNvCxnSpPr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>
                  <a:endCxn id="471" idx="0"/>
                </p:cNvCxnSpPr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8724292" y="3068960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9" name="Group 468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474" name="Rectangle 473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5" name="Straight Connector 474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0" name="Freeform 469"/>
              <p:cNvSpPr/>
              <p:nvPr/>
            </p:nvSpPr>
            <p:spPr>
              <a:xfrm>
                <a:off x="9105777" y="3498830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Freeform 470"/>
              <p:cNvSpPr/>
              <p:nvPr/>
            </p:nvSpPr>
            <p:spPr>
              <a:xfrm>
                <a:off x="9084332" y="4041068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Freeform 471"/>
              <p:cNvSpPr/>
              <p:nvPr/>
            </p:nvSpPr>
            <p:spPr>
              <a:xfrm>
                <a:off x="8261942" y="4019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Freeform 472"/>
              <p:cNvSpPr/>
              <p:nvPr/>
            </p:nvSpPr>
            <p:spPr>
              <a:xfrm>
                <a:off x="8267226" y="347868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8256240" y="5386900"/>
              <a:ext cx="2077244" cy="238344"/>
              <a:chOff x="8419626" y="3631088"/>
              <a:chExt cx="2077244" cy="238344"/>
            </a:xfrm>
          </p:grpSpPr>
          <p:cxnSp>
            <p:nvCxnSpPr>
              <p:cNvPr id="487" name="Straight Connector 486"/>
              <p:cNvCxnSpPr>
                <a:stCxn id="489" idx="6"/>
              </p:cNvCxnSpPr>
              <p:nvPr/>
            </p:nvCxnSpPr>
            <p:spPr>
              <a:xfrm>
                <a:off x="9678623" y="3651230"/>
                <a:ext cx="818247" cy="217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>
                <a:endCxn id="489" idx="0"/>
              </p:cNvCxnSpPr>
              <p:nvPr/>
            </p:nvCxnSpPr>
            <p:spPr>
              <a:xfrm flipV="1">
                <a:off x="8516651" y="3862923"/>
                <a:ext cx="741525" cy="650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Freeform 488"/>
              <p:cNvSpPr/>
              <p:nvPr/>
            </p:nvSpPr>
            <p:spPr>
              <a:xfrm>
                <a:off x="9258177" y="3651230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Freeform 489"/>
              <p:cNvSpPr/>
              <p:nvPr/>
            </p:nvSpPr>
            <p:spPr>
              <a:xfrm>
                <a:off x="8419626" y="363108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1" name="Straight Connector 490"/>
            <p:cNvCxnSpPr/>
            <p:nvPr/>
          </p:nvCxnSpPr>
          <p:spPr>
            <a:xfrm>
              <a:off x="10344472" y="5409220"/>
              <a:ext cx="360040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endCxn id="493" idx="3"/>
            </p:cNvCxnSpPr>
            <p:nvPr/>
          </p:nvCxnSpPr>
          <p:spPr>
            <a:xfrm>
              <a:off x="10704512" y="5409220"/>
              <a:ext cx="0" cy="149503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Isosceles Triangle 492"/>
            <p:cNvSpPr/>
            <p:nvPr/>
          </p:nvSpPr>
          <p:spPr>
            <a:xfrm flipV="1">
              <a:off x="10632504" y="5558723"/>
              <a:ext cx="144016" cy="1440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757216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495" name="Straight Arrow Connector 494"/>
            <p:cNvCxnSpPr/>
            <p:nvPr/>
          </p:nvCxnSpPr>
          <p:spPr>
            <a:xfrm flipV="1">
              <a:off x="764417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/>
            <p:cNvSpPr txBox="1"/>
            <p:nvPr/>
          </p:nvSpPr>
          <p:spPr>
            <a:xfrm>
              <a:off x="757216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497" name="Straight Arrow Connector 496"/>
            <p:cNvCxnSpPr/>
            <p:nvPr/>
          </p:nvCxnSpPr>
          <p:spPr>
            <a:xfrm>
              <a:off x="764417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TextBox 497"/>
            <p:cNvSpPr txBox="1"/>
            <p:nvPr/>
          </p:nvSpPr>
          <p:spPr>
            <a:xfrm>
              <a:off x="755341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499" name="Group 498"/>
            <p:cNvGrpSpPr/>
            <p:nvPr/>
          </p:nvGrpSpPr>
          <p:grpSpPr>
            <a:xfrm>
              <a:off x="7968208" y="2780928"/>
              <a:ext cx="216024" cy="324036"/>
              <a:chOff x="8364252" y="3284984"/>
              <a:chExt cx="216024" cy="324036"/>
            </a:xfrm>
          </p:grpSpPr>
          <p:sp>
            <p:nvSpPr>
              <p:cNvPr id="500" name="Rectangle 499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1" name="Straight Connector 500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3" name="Group 502"/>
            <p:cNvGrpSpPr/>
            <p:nvPr/>
          </p:nvGrpSpPr>
          <p:grpSpPr>
            <a:xfrm>
              <a:off x="8264471" y="5170380"/>
              <a:ext cx="2446135" cy="320783"/>
              <a:chOff x="8428804" y="3142746"/>
              <a:chExt cx="2446135" cy="726687"/>
            </a:xfrm>
          </p:grpSpPr>
          <p:cxnSp>
            <p:nvCxnSpPr>
              <p:cNvPr id="504" name="Straight Connector 503"/>
              <p:cNvCxnSpPr>
                <a:stCxn id="506" idx="6"/>
              </p:cNvCxnSpPr>
              <p:nvPr/>
            </p:nvCxnSpPr>
            <p:spPr>
              <a:xfrm>
                <a:off x="9678625" y="3651229"/>
                <a:ext cx="1196314" cy="25515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stCxn id="507" idx="2"/>
              </p:cNvCxnSpPr>
              <p:nvPr/>
            </p:nvCxnSpPr>
            <p:spPr>
              <a:xfrm>
                <a:off x="8516652" y="3859894"/>
                <a:ext cx="741525" cy="3029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" name="Freeform 505"/>
              <p:cNvSpPr/>
              <p:nvPr/>
            </p:nvSpPr>
            <p:spPr>
              <a:xfrm>
                <a:off x="9258177" y="3651230"/>
                <a:ext cx="420448" cy="211693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Freeform 506"/>
              <p:cNvSpPr/>
              <p:nvPr/>
            </p:nvSpPr>
            <p:spPr>
              <a:xfrm>
                <a:off x="8428804" y="3142746"/>
                <a:ext cx="87848" cy="726687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8" name="Group 507"/>
            <p:cNvGrpSpPr/>
            <p:nvPr/>
          </p:nvGrpSpPr>
          <p:grpSpPr>
            <a:xfrm>
              <a:off x="8270233" y="4747086"/>
              <a:ext cx="2443214" cy="658071"/>
              <a:chOff x="8431725" y="2185981"/>
              <a:chExt cx="2443214" cy="1490764"/>
            </a:xfrm>
          </p:grpSpPr>
          <p:cxnSp>
            <p:nvCxnSpPr>
              <p:cNvPr id="509" name="Straight Connector 508"/>
              <p:cNvCxnSpPr>
                <a:stCxn id="511" idx="6"/>
              </p:cNvCxnSpPr>
              <p:nvPr/>
            </p:nvCxnSpPr>
            <p:spPr>
              <a:xfrm>
                <a:off x="9686493" y="3268168"/>
                <a:ext cx="1188446" cy="408577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>
                <a:stCxn id="512" idx="2"/>
                <a:endCxn id="511" idx="0"/>
              </p:cNvCxnSpPr>
              <p:nvPr/>
            </p:nvCxnSpPr>
            <p:spPr>
              <a:xfrm>
                <a:off x="8519573" y="2891938"/>
                <a:ext cx="828990" cy="479800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1" name="Freeform 510"/>
              <p:cNvSpPr/>
              <p:nvPr/>
            </p:nvSpPr>
            <p:spPr>
              <a:xfrm>
                <a:off x="9348563" y="3268168"/>
                <a:ext cx="337930" cy="103570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Freeform 511"/>
              <p:cNvSpPr/>
              <p:nvPr/>
            </p:nvSpPr>
            <p:spPr>
              <a:xfrm>
                <a:off x="8431725" y="2185981"/>
                <a:ext cx="87848" cy="715349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3" name="Group 512"/>
            <p:cNvGrpSpPr/>
            <p:nvPr/>
          </p:nvGrpSpPr>
          <p:grpSpPr>
            <a:xfrm>
              <a:off x="8268203" y="5405157"/>
              <a:ext cx="2435314" cy="372487"/>
              <a:chOff x="8419626" y="3631088"/>
              <a:chExt cx="2435314" cy="238344"/>
            </a:xfrm>
          </p:grpSpPr>
          <p:cxnSp>
            <p:nvCxnSpPr>
              <p:cNvPr id="514" name="Straight Connector 513"/>
              <p:cNvCxnSpPr>
                <a:stCxn id="516" idx="6"/>
              </p:cNvCxnSpPr>
              <p:nvPr/>
            </p:nvCxnSpPr>
            <p:spPr>
              <a:xfrm flipV="1">
                <a:off x="9678625" y="3631088"/>
                <a:ext cx="1176315" cy="56867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>
                <a:stCxn id="517" idx="2"/>
                <a:endCxn id="516" idx="0"/>
              </p:cNvCxnSpPr>
              <p:nvPr/>
            </p:nvCxnSpPr>
            <p:spPr>
              <a:xfrm flipV="1">
                <a:off x="8495754" y="3815339"/>
                <a:ext cx="762423" cy="5259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6" name="Freeform 515"/>
              <p:cNvSpPr/>
              <p:nvPr/>
            </p:nvSpPr>
            <p:spPr>
              <a:xfrm>
                <a:off x="9258177" y="3687955"/>
                <a:ext cx="420448" cy="127384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Freeform 516"/>
              <p:cNvSpPr/>
              <p:nvPr/>
            </p:nvSpPr>
            <p:spPr>
              <a:xfrm>
                <a:off x="8419626" y="3754917"/>
                <a:ext cx="76128" cy="114515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8" name="Group 517"/>
            <p:cNvGrpSpPr/>
            <p:nvPr/>
          </p:nvGrpSpPr>
          <p:grpSpPr>
            <a:xfrm>
              <a:off x="8270798" y="5404634"/>
              <a:ext cx="2435314" cy="885899"/>
              <a:chOff x="8419626" y="3631088"/>
              <a:chExt cx="2435314" cy="238344"/>
            </a:xfrm>
          </p:grpSpPr>
          <p:cxnSp>
            <p:nvCxnSpPr>
              <p:cNvPr id="519" name="Straight Connector 518"/>
              <p:cNvCxnSpPr>
                <a:stCxn id="521" idx="6"/>
              </p:cNvCxnSpPr>
              <p:nvPr/>
            </p:nvCxnSpPr>
            <p:spPr>
              <a:xfrm flipV="1">
                <a:off x="9678625" y="3631088"/>
                <a:ext cx="1176315" cy="92976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>
                <a:stCxn id="522" idx="2"/>
                <a:endCxn id="521" idx="0"/>
              </p:cNvCxnSpPr>
              <p:nvPr/>
            </p:nvCxnSpPr>
            <p:spPr>
              <a:xfrm flipV="1">
                <a:off x="8495754" y="3781675"/>
                <a:ext cx="762423" cy="86254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Freeform 520"/>
              <p:cNvSpPr/>
              <p:nvPr/>
            </p:nvSpPr>
            <p:spPr>
              <a:xfrm>
                <a:off x="9258177" y="3724064"/>
                <a:ext cx="420448" cy="57611"/>
              </a:xfrm>
              <a:custGeom>
                <a:avLst/>
                <a:gdLst>
                  <a:gd name="connsiteX0" fmla="*/ 0 w 420448"/>
                  <a:gd name="connsiteY0" fmla="*/ 211693 h 211693"/>
                  <a:gd name="connsiteX1" fmla="*/ 102907 w 420448"/>
                  <a:gd name="connsiteY1" fmla="*/ 196993 h 211693"/>
                  <a:gd name="connsiteX2" fmla="*/ 188173 w 420448"/>
                  <a:gd name="connsiteY2" fmla="*/ 161710 h 211693"/>
                  <a:gd name="connsiteX3" fmla="*/ 211694 w 420448"/>
                  <a:gd name="connsiteY3" fmla="*/ 94086 h 211693"/>
                  <a:gd name="connsiteX4" fmla="*/ 235216 w 420448"/>
                  <a:gd name="connsiteY4" fmla="*/ 47043 h 211693"/>
                  <a:gd name="connsiteX5" fmla="*/ 314601 w 420448"/>
                  <a:gd name="connsiteY5" fmla="*/ 23521 h 211693"/>
                  <a:gd name="connsiteX6" fmla="*/ 420448 w 420448"/>
                  <a:gd name="connsiteY6" fmla="*/ 0 h 21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448" h="211693">
                    <a:moveTo>
                      <a:pt x="0" y="211693"/>
                    </a:moveTo>
                    <a:cubicBezTo>
                      <a:pt x="35772" y="208508"/>
                      <a:pt x="71545" y="205323"/>
                      <a:pt x="102907" y="196993"/>
                    </a:cubicBezTo>
                    <a:cubicBezTo>
                      <a:pt x="134269" y="188662"/>
                      <a:pt x="170042" y="178861"/>
                      <a:pt x="188173" y="161710"/>
                    </a:cubicBezTo>
                    <a:cubicBezTo>
                      <a:pt x="206304" y="144559"/>
                      <a:pt x="203853" y="113197"/>
                      <a:pt x="211694" y="94086"/>
                    </a:cubicBezTo>
                    <a:cubicBezTo>
                      <a:pt x="219535" y="74975"/>
                      <a:pt x="218065" y="58804"/>
                      <a:pt x="235216" y="47043"/>
                    </a:cubicBezTo>
                    <a:cubicBezTo>
                      <a:pt x="252367" y="35282"/>
                      <a:pt x="283729" y="31361"/>
                      <a:pt x="314601" y="23521"/>
                    </a:cubicBezTo>
                    <a:cubicBezTo>
                      <a:pt x="345473" y="15680"/>
                      <a:pt x="402317" y="5390"/>
                      <a:pt x="420448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Freeform 521"/>
              <p:cNvSpPr/>
              <p:nvPr/>
            </p:nvSpPr>
            <p:spPr>
              <a:xfrm>
                <a:off x="8419626" y="3754917"/>
                <a:ext cx="76128" cy="114515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8892251" y="3863367"/>
              <a:ext cx="2515532" cy="602908"/>
              <a:chOff x="8892251" y="3859412"/>
              <a:chExt cx="2515532" cy="602908"/>
            </a:xfrm>
          </p:grpSpPr>
          <p:grpSp>
            <p:nvGrpSpPr>
              <p:cNvPr id="524" name="Group 523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534" name="Straight Connector 533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Straight Connector 53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6" name="Rectangle 535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525" name="Straight Connector 524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6" name="TextBox 525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7" name="Straight Connector 526"/>
              <p:cNvCxnSpPr/>
              <p:nvPr/>
            </p:nvCxnSpPr>
            <p:spPr>
              <a:xfrm flipV="1">
                <a:off x="9840907" y="4052332"/>
                <a:ext cx="209453" cy="20451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>
                <a:off x="10050360" y="4054193"/>
                <a:ext cx="208545" cy="20265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>
                <a:endCxn id="532" idx="0"/>
              </p:cNvCxnSpPr>
              <p:nvPr/>
            </p:nvCxnSpPr>
            <p:spPr>
              <a:xfrm flipV="1">
                <a:off x="10576169" y="4057477"/>
                <a:ext cx="214236" cy="158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>
                <a:stCxn id="532" idx="3"/>
              </p:cNvCxnSpPr>
              <p:nvPr/>
            </p:nvCxnSpPr>
            <p:spPr>
              <a:xfrm flipV="1">
                <a:off x="11223049" y="4255146"/>
                <a:ext cx="182600" cy="379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Freeform 531"/>
              <p:cNvSpPr/>
              <p:nvPr/>
            </p:nvSpPr>
            <p:spPr>
              <a:xfrm>
                <a:off x="10790405" y="4054732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TextBox 532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538" name="Group 537"/>
            <p:cNvGrpSpPr/>
            <p:nvPr/>
          </p:nvGrpSpPr>
          <p:grpSpPr>
            <a:xfrm>
              <a:off x="8892836" y="4596852"/>
              <a:ext cx="2515532" cy="602908"/>
              <a:chOff x="8892251" y="3859412"/>
              <a:chExt cx="2515532" cy="602908"/>
            </a:xfrm>
          </p:grpSpPr>
          <p:grpSp>
            <p:nvGrpSpPr>
              <p:cNvPr id="539" name="Group 538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549" name="Straight Connector 548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1" name="Rectangle 550"/>
                <p:cNvSpPr/>
                <p:nvPr/>
              </p:nvSpPr>
              <p:spPr>
                <a:xfrm>
                  <a:off x="9209725" y="4221271"/>
                  <a:ext cx="99209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9320357" y="4371148"/>
                  <a:ext cx="10226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540" name="Straight Connector 539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1" name="TextBox 540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37" name="TextBox 2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2" name="Straight Connector 541"/>
              <p:cNvCxnSpPr/>
              <p:nvPr/>
            </p:nvCxnSpPr>
            <p:spPr>
              <a:xfrm flipV="1">
                <a:off x="9934757" y="4159259"/>
                <a:ext cx="109736" cy="10225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>
                <a:off x="10049347" y="4156716"/>
                <a:ext cx="104858" cy="9664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>
                <a:endCxn id="547" idx="0"/>
              </p:cNvCxnSpPr>
              <p:nvPr/>
            </p:nvCxnSpPr>
            <p:spPr>
              <a:xfrm flipV="1">
                <a:off x="10575584" y="4158137"/>
                <a:ext cx="214821" cy="112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>
                <a:stCxn id="547" idx="3"/>
              </p:cNvCxnSpPr>
              <p:nvPr/>
            </p:nvCxnSpPr>
            <p:spPr>
              <a:xfrm flipV="1">
                <a:off x="11223049" y="4255147"/>
                <a:ext cx="182600" cy="7290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7" name="Freeform 546"/>
              <p:cNvSpPr/>
              <p:nvPr/>
            </p:nvSpPr>
            <p:spPr>
              <a:xfrm>
                <a:off x="10790405" y="4156716"/>
                <a:ext cx="432644" cy="109477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TextBox 547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553" name="Group 552"/>
            <p:cNvGrpSpPr/>
            <p:nvPr/>
          </p:nvGrpSpPr>
          <p:grpSpPr>
            <a:xfrm>
              <a:off x="8892884" y="5811065"/>
              <a:ext cx="2527317" cy="632621"/>
              <a:chOff x="8892251" y="3829699"/>
              <a:chExt cx="2527317" cy="632621"/>
            </a:xfrm>
          </p:grpSpPr>
          <p:grpSp>
            <p:nvGrpSpPr>
              <p:cNvPr id="554" name="Group 553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Rectangle 565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555" name="Straight Connector 554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6" name="TextBox 555"/>
                  <p:cNvSpPr txBox="1"/>
                  <p:nvPr/>
                </p:nvSpPr>
                <p:spPr>
                  <a:xfrm>
                    <a:off x="9959759" y="382969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54" name="TextBox 2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829699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7" name="Straight Connector 556"/>
              <p:cNvCxnSpPr/>
              <p:nvPr/>
            </p:nvCxnSpPr>
            <p:spPr>
              <a:xfrm flipV="1">
                <a:off x="9840907" y="3961274"/>
                <a:ext cx="209453" cy="20451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>
                <a:off x="10050360" y="3963135"/>
                <a:ext cx="208545" cy="20265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62" idx="0"/>
              </p:cNvCxnSpPr>
              <p:nvPr/>
            </p:nvCxnSpPr>
            <p:spPr>
              <a:xfrm>
                <a:off x="10573505" y="3859412"/>
                <a:ext cx="216900" cy="103215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62" idx="3"/>
              </p:cNvCxnSpPr>
              <p:nvPr/>
            </p:nvCxnSpPr>
            <p:spPr>
              <a:xfrm>
                <a:off x="11223049" y="4164088"/>
                <a:ext cx="196519" cy="8550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" name="Freeform 561"/>
              <p:cNvSpPr/>
              <p:nvPr/>
            </p:nvSpPr>
            <p:spPr>
              <a:xfrm>
                <a:off x="10790405" y="3959882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TextBox 562"/>
              <p:cNvSpPr txBox="1"/>
              <p:nvPr/>
            </p:nvSpPr>
            <p:spPr>
              <a:xfrm>
                <a:off x="10958557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568" name="Straight Connector 567"/>
            <p:cNvCxnSpPr/>
            <p:nvPr/>
          </p:nvCxnSpPr>
          <p:spPr>
            <a:xfrm>
              <a:off x="9674415" y="6141828"/>
              <a:ext cx="171431" cy="17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>
              <a:off x="10262393" y="6147289"/>
              <a:ext cx="171431" cy="17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0" name="Freeform 569"/>
            <p:cNvSpPr/>
            <p:nvPr/>
          </p:nvSpPr>
          <p:spPr>
            <a:xfrm>
              <a:off x="8376838" y="5021580"/>
              <a:ext cx="553802" cy="441960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8371002" y="5788058"/>
              <a:ext cx="480767" cy="443060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2" name="Straight Connector 571"/>
            <p:cNvCxnSpPr>
              <a:endCxn id="573" idx="3"/>
            </p:cNvCxnSpPr>
            <p:nvPr/>
          </p:nvCxnSpPr>
          <p:spPr>
            <a:xfrm>
              <a:off x="1106040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" name="Isosceles Triangle 572"/>
            <p:cNvSpPr/>
            <p:nvPr/>
          </p:nvSpPr>
          <p:spPr>
            <a:xfrm flipV="1">
              <a:off x="1102025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4" name="Straight Connector 573"/>
            <p:cNvCxnSpPr>
              <a:stCxn id="458" idx="3"/>
            </p:cNvCxnSpPr>
            <p:nvPr/>
          </p:nvCxnSpPr>
          <p:spPr>
            <a:xfrm flipV="1">
              <a:off x="1088453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flipV="1">
              <a:off x="753872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6" name="TextBox 575"/>
            <p:cNvSpPr txBox="1"/>
            <p:nvPr/>
          </p:nvSpPr>
          <p:spPr>
            <a:xfrm>
              <a:off x="723344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Bias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577" name="Straight Connector 576"/>
            <p:cNvCxnSpPr/>
            <p:nvPr/>
          </p:nvCxnSpPr>
          <p:spPr>
            <a:xfrm>
              <a:off x="9674415" y="4268403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>
              <a:off x="10258905" y="4259059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9768850" y="4998628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>
              <a:off x="10155553" y="4995724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1" name="Group 740"/>
          <p:cNvGrpSpPr/>
          <p:nvPr/>
        </p:nvGrpSpPr>
        <p:grpSpPr>
          <a:xfrm>
            <a:off x="4322194" y="1386840"/>
            <a:ext cx="3615180" cy="4770120"/>
            <a:chOff x="7176120" y="1304764"/>
            <a:chExt cx="4281375" cy="5411586"/>
          </a:xfrm>
        </p:grpSpPr>
        <p:pic>
          <p:nvPicPr>
            <p:cNvPr id="582" name="Picture 5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6120" y="1304764"/>
              <a:ext cx="4281375" cy="5411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583" name="Straight Connector 582"/>
            <p:cNvCxnSpPr/>
            <p:nvPr/>
          </p:nvCxnSpPr>
          <p:spPr>
            <a:xfrm>
              <a:off x="836425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4" name="Group 583"/>
            <p:cNvGrpSpPr/>
            <p:nvPr/>
          </p:nvGrpSpPr>
          <p:grpSpPr>
            <a:xfrm>
              <a:off x="9408368" y="2456892"/>
              <a:ext cx="828092" cy="540060"/>
              <a:chOff x="8724292" y="2960948"/>
              <a:chExt cx="972108" cy="540060"/>
            </a:xfrm>
          </p:grpSpPr>
          <p:cxnSp>
            <p:nvCxnSpPr>
              <p:cNvPr id="585" name="Straight Connector 584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8" name="Group 587"/>
            <p:cNvGrpSpPr/>
            <p:nvPr/>
          </p:nvGrpSpPr>
          <p:grpSpPr>
            <a:xfrm>
              <a:off x="10488488" y="2780928"/>
              <a:ext cx="216024" cy="324036"/>
              <a:chOff x="9948428" y="3284984"/>
              <a:chExt cx="216024" cy="324036"/>
            </a:xfrm>
          </p:grpSpPr>
          <p:sp>
            <p:nvSpPr>
              <p:cNvPr id="589" name="Rectangle 588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0" name="Straight Connector 589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2" name="TextBox 591"/>
            <p:cNvSpPr txBox="1"/>
            <p:nvPr/>
          </p:nvSpPr>
          <p:spPr>
            <a:xfrm>
              <a:off x="1084852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Vacuum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593" name="Straight Connector 592"/>
            <p:cNvCxnSpPr/>
            <p:nvPr/>
          </p:nvCxnSpPr>
          <p:spPr>
            <a:xfrm>
              <a:off x="786019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Rectangle 593"/>
            <p:cNvSpPr/>
            <p:nvPr/>
          </p:nvSpPr>
          <p:spPr>
            <a:xfrm>
              <a:off x="930035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1034447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771618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825624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598" name="Group 597"/>
            <p:cNvGrpSpPr/>
            <p:nvPr/>
          </p:nvGrpSpPr>
          <p:grpSpPr>
            <a:xfrm>
              <a:off x="8364252" y="2672916"/>
              <a:ext cx="828092" cy="540060"/>
              <a:chOff x="8724292" y="2960948"/>
              <a:chExt cx="972108" cy="540060"/>
            </a:xfrm>
          </p:grpSpPr>
          <p:cxnSp>
            <p:nvCxnSpPr>
              <p:cNvPr id="599" name="Straight Connector 598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2" name="Group 601"/>
            <p:cNvGrpSpPr/>
            <p:nvPr/>
          </p:nvGrpSpPr>
          <p:grpSpPr>
            <a:xfrm>
              <a:off x="10272464" y="5625244"/>
              <a:ext cx="144016" cy="468052"/>
              <a:chOff x="10776520" y="5409220"/>
              <a:chExt cx="144016" cy="468052"/>
            </a:xfrm>
          </p:grpSpPr>
          <p:cxnSp>
            <p:nvCxnSpPr>
              <p:cNvPr id="603" name="Straight Connector 602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4" name="Isosceles Triangle 603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5" name="TextBox 604"/>
            <p:cNvSpPr txBox="1"/>
            <p:nvPr/>
          </p:nvSpPr>
          <p:spPr>
            <a:xfrm>
              <a:off x="757216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606" name="Straight Arrow Connector 605"/>
            <p:cNvCxnSpPr/>
            <p:nvPr/>
          </p:nvCxnSpPr>
          <p:spPr>
            <a:xfrm flipV="1">
              <a:off x="764417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7" name="TextBox 606"/>
            <p:cNvSpPr txBox="1"/>
            <p:nvPr/>
          </p:nvSpPr>
          <p:spPr>
            <a:xfrm>
              <a:off x="757216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608" name="Straight Arrow Connector 607"/>
            <p:cNvCxnSpPr/>
            <p:nvPr/>
          </p:nvCxnSpPr>
          <p:spPr>
            <a:xfrm>
              <a:off x="764417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9" name="TextBox 608"/>
            <p:cNvSpPr txBox="1"/>
            <p:nvPr/>
          </p:nvSpPr>
          <p:spPr>
            <a:xfrm>
              <a:off x="755341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610" name="Group 609"/>
            <p:cNvGrpSpPr/>
            <p:nvPr/>
          </p:nvGrpSpPr>
          <p:grpSpPr>
            <a:xfrm>
              <a:off x="7968208" y="2780928"/>
              <a:ext cx="216024" cy="324036"/>
              <a:chOff x="8364252" y="3284984"/>
              <a:chExt cx="216024" cy="324036"/>
            </a:xfrm>
          </p:grpSpPr>
          <p:sp>
            <p:nvSpPr>
              <p:cNvPr id="611" name="Rectangle 610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2" name="Straight Connector 611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" name="Group 613"/>
            <p:cNvGrpSpPr/>
            <p:nvPr/>
          </p:nvGrpSpPr>
          <p:grpSpPr>
            <a:xfrm>
              <a:off x="8047804" y="3294344"/>
              <a:ext cx="2520280" cy="886912"/>
              <a:chOff x="8040216" y="3392996"/>
              <a:chExt cx="2520280" cy="886912"/>
            </a:xfrm>
          </p:grpSpPr>
          <p:grpSp>
            <p:nvGrpSpPr>
              <p:cNvPr id="615" name="Group 614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639" name="Rectangle 638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0" name="Straight Connector 639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6" name="Group 615"/>
              <p:cNvGrpSpPr/>
              <p:nvPr/>
            </p:nvGrpSpPr>
            <p:grpSpPr>
              <a:xfrm>
                <a:off x="9336355" y="3501008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636" name="Straight Connector 635"/>
                <p:cNvCxnSpPr/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/>
                <p:cNvCxnSpPr/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7" name="Group 616"/>
              <p:cNvGrpSpPr/>
              <p:nvPr/>
            </p:nvGrpSpPr>
            <p:grpSpPr>
              <a:xfrm>
                <a:off x="8292244" y="3501008"/>
                <a:ext cx="972108" cy="546569"/>
                <a:chOff x="8639758" y="2954439"/>
                <a:chExt cx="1141170" cy="546569"/>
              </a:xfrm>
            </p:grpSpPr>
            <p:cxnSp>
              <p:nvCxnSpPr>
                <p:cNvPr id="633" name="Straight Connector 632"/>
                <p:cNvCxnSpPr/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Straight Connector 633"/>
                <p:cNvCxnSpPr/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Connector 634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8" name="Group 617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630" name="Rectangle 629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1" name="Straight Connector 630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9" name="Freeform 618"/>
              <p:cNvSpPr/>
              <p:nvPr/>
            </p:nvSpPr>
            <p:spPr>
              <a:xfrm flipV="1">
                <a:off x="8261942" y="404156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Freeform 619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1" name="Group 620"/>
              <p:cNvGrpSpPr/>
              <p:nvPr/>
            </p:nvGrpSpPr>
            <p:grpSpPr>
              <a:xfrm>
                <a:off x="9071154" y="3392996"/>
                <a:ext cx="445226" cy="216024"/>
                <a:chOff x="9084332" y="3392996"/>
                <a:chExt cx="445226" cy="216024"/>
              </a:xfrm>
            </p:grpSpPr>
            <p:sp>
              <p:nvSpPr>
                <p:cNvPr id="627" name="Freeform 626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9" name="Straight Connector 628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2" name="Group 621"/>
              <p:cNvGrpSpPr/>
              <p:nvPr/>
            </p:nvGrpSpPr>
            <p:grpSpPr>
              <a:xfrm>
                <a:off x="9071154" y="3933056"/>
                <a:ext cx="445226" cy="216024"/>
                <a:chOff x="9084332" y="3392996"/>
                <a:chExt cx="445226" cy="216024"/>
              </a:xfrm>
            </p:grpSpPr>
            <p:sp>
              <p:nvSpPr>
                <p:cNvPr id="624" name="Freeform 623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Freeform 624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6" name="Straight Connector 625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3" name="Straight Connector 622"/>
              <p:cNvCxnSpPr>
                <a:stCxn id="620" idx="0"/>
                <a:endCxn id="619" idx="0"/>
              </p:cNvCxnSpPr>
              <p:nvPr/>
            </p:nvCxnSpPr>
            <p:spPr>
              <a:xfrm flipH="1">
                <a:off x="8261942" y="3739352"/>
                <a:ext cx="5284" cy="54055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1" name="Group 640"/>
            <p:cNvGrpSpPr/>
            <p:nvPr/>
          </p:nvGrpSpPr>
          <p:grpSpPr>
            <a:xfrm>
              <a:off x="8267226" y="5517232"/>
              <a:ext cx="2077244" cy="346356"/>
              <a:chOff x="8267226" y="3392996"/>
              <a:chExt cx="2077244" cy="346356"/>
            </a:xfrm>
          </p:grpSpPr>
          <p:cxnSp>
            <p:nvCxnSpPr>
              <p:cNvPr id="642" name="Straight Connector 641"/>
              <p:cNvCxnSpPr>
                <a:stCxn id="646" idx="0"/>
              </p:cNvCxnSpPr>
              <p:nvPr/>
            </p:nvCxnSpPr>
            <p:spPr>
              <a:xfrm>
                <a:off x="9768408" y="3501008"/>
                <a:ext cx="576062" cy="217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>
                <a:stCxn id="644" idx="2"/>
                <a:endCxn id="647" idx="0"/>
              </p:cNvCxnSpPr>
              <p:nvPr/>
            </p:nvCxnSpPr>
            <p:spPr>
              <a:xfrm flipV="1">
                <a:off x="8364252" y="3501007"/>
                <a:ext cx="432048" cy="313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Freeform 643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5" name="Group 644"/>
              <p:cNvGrpSpPr/>
              <p:nvPr/>
            </p:nvGrpSpPr>
            <p:grpSpPr>
              <a:xfrm>
                <a:off x="8796300" y="3392996"/>
                <a:ext cx="972108" cy="216024"/>
                <a:chOff x="8809478" y="3392996"/>
                <a:chExt cx="972108" cy="216024"/>
              </a:xfrm>
            </p:grpSpPr>
            <p:sp>
              <p:nvSpPr>
                <p:cNvPr id="646" name="Freeform 645"/>
                <p:cNvSpPr/>
                <p:nvPr/>
              </p:nvSpPr>
              <p:spPr>
                <a:xfrm>
                  <a:off x="9336359" y="3402297"/>
                  <a:ext cx="445227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 flipH="1" flipV="1">
                  <a:off x="8809478" y="3501007"/>
                  <a:ext cx="526882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8" name="Straight Connector 647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9" name="Group 648"/>
            <p:cNvGrpSpPr/>
            <p:nvPr/>
          </p:nvGrpSpPr>
          <p:grpSpPr>
            <a:xfrm>
              <a:off x="8269825" y="5508559"/>
              <a:ext cx="2074641" cy="226027"/>
              <a:chOff x="8267225" y="3495601"/>
              <a:chExt cx="2074641" cy="155417"/>
            </a:xfrm>
          </p:grpSpPr>
          <p:cxnSp>
            <p:nvCxnSpPr>
              <p:cNvPr id="650" name="Straight Connector 649"/>
              <p:cNvCxnSpPr>
                <a:stCxn id="654" idx="0"/>
              </p:cNvCxnSpPr>
              <p:nvPr/>
            </p:nvCxnSpPr>
            <p:spPr>
              <a:xfrm flipV="1">
                <a:off x="9452758" y="3571950"/>
                <a:ext cx="889108" cy="807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>
                <a:stCxn id="652" idx="2"/>
                <a:endCxn id="655" idx="0"/>
              </p:cNvCxnSpPr>
              <p:nvPr/>
            </p:nvCxnSpPr>
            <p:spPr>
              <a:xfrm flipV="1">
                <a:off x="8373226" y="3501004"/>
                <a:ext cx="765052" cy="1962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2" name="Freeform 651"/>
              <p:cNvSpPr/>
              <p:nvPr/>
            </p:nvSpPr>
            <p:spPr>
              <a:xfrm flipV="1">
                <a:off x="8267225" y="3501008"/>
                <a:ext cx="106001" cy="14909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3" name="Group 652"/>
              <p:cNvGrpSpPr/>
              <p:nvPr/>
            </p:nvGrpSpPr>
            <p:grpSpPr>
              <a:xfrm>
                <a:off x="9138278" y="3495601"/>
                <a:ext cx="314480" cy="155417"/>
                <a:chOff x="9151456" y="3495601"/>
                <a:chExt cx="314480" cy="155417"/>
              </a:xfrm>
            </p:grpSpPr>
            <p:sp>
              <p:nvSpPr>
                <p:cNvPr id="654" name="Freeform 653"/>
                <p:cNvSpPr/>
                <p:nvPr/>
              </p:nvSpPr>
              <p:spPr>
                <a:xfrm>
                  <a:off x="9336360" y="3495607"/>
                  <a:ext cx="129576" cy="77160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Freeform 654"/>
                <p:cNvSpPr/>
                <p:nvPr/>
              </p:nvSpPr>
              <p:spPr>
                <a:xfrm flipH="1" flipV="1">
                  <a:off x="9151456" y="3501004"/>
                  <a:ext cx="184903" cy="150014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6" name="Straight Connector 655"/>
                <p:cNvCxnSpPr>
                  <a:stCxn id="654" idx="3"/>
                  <a:endCxn id="655" idx="3"/>
                </p:cNvCxnSpPr>
                <p:nvPr/>
              </p:nvCxnSpPr>
              <p:spPr>
                <a:xfrm flipH="1">
                  <a:off x="9336359" y="3495601"/>
                  <a:ext cx="1" cy="155417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7" name="Group 656"/>
            <p:cNvGrpSpPr/>
            <p:nvPr/>
          </p:nvGrpSpPr>
          <p:grpSpPr>
            <a:xfrm>
              <a:off x="8269825" y="4990185"/>
              <a:ext cx="2074641" cy="627818"/>
              <a:chOff x="8267225" y="3501008"/>
              <a:chExt cx="2074641" cy="125080"/>
            </a:xfrm>
          </p:grpSpPr>
          <p:cxnSp>
            <p:nvCxnSpPr>
              <p:cNvPr id="658" name="Straight Connector 657"/>
              <p:cNvCxnSpPr>
                <a:stCxn id="662" idx="1"/>
              </p:cNvCxnSpPr>
              <p:nvPr/>
            </p:nvCxnSpPr>
            <p:spPr>
              <a:xfrm>
                <a:off x="9557428" y="3577509"/>
                <a:ext cx="784438" cy="48579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/>
              <p:cNvCxnSpPr>
                <a:stCxn id="660" idx="2"/>
                <a:endCxn id="663" idx="1"/>
              </p:cNvCxnSpPr>
              <p:nvPr/>
            </p:nvCxnSpPr>
            <p:spPr>
              <a:xfrm>
                <a:off x="8361652" y="3501573"/>
                <a:ext cx="769592" cy="46364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0" name="Freeform 659"/>
              <p:cNvSpPr/>
              <p:nvPr/>
            </p:nvSpPr>
            <p:spPr>
              <a:xfrm flipV="1">
                <a:off x="8267225" y="3501008"/>
                <a:ext cx="94427" cy="43021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1" name="Group 660"/>
              <p:cNvGrpSpPr/>
              <p:nvPr/>
            </p:nvGrpSpPr>
            <p:grpSpPr>
              <a:xfrm>
                <a:off x="8793700" y="3543272"/>
                <a:ext cx="1175684" cy="38265"/>
                <a:chOff x="8806878" y="3543272"/>
                <a:chExt cx="1175684" cy="38265"/>
              </a:xfrm>
            </p:grpSpPr>
            <p:sp>
              <p:nvSpPr>
                <p:cNvPr id="662" name="Freeform 661"/>
                <p:cNvSpPr/>
                <p:nvPr/>
              </p:nvSpPr>
              <p:spPr>
                <a:xfrm>
                  <a:off x="9336360" y="3543272"/>
                  <a:ext cx="646202" cy="38265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Freeform 662"/>
                <p:cNvSpPr/>
                <p:nvPr/>
              </p:nvSpPr>
              <p:spPr>
                <a:xfrm flipH="1" flipV="1">
                  <a:off x="8806878" y="3544029"/>
                  <a:ext cx="529479" cy="37127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4" name="Straight Connector 663"/>
                <p:cNvCxnSpPr>
                  <a:stCxn id="662" idx="3"/>
                  <a:endCxn id="663" idx="3"/>
                </p:cNvCxnSpPr>
                <p:nvPr/>
              </p:nvCxnSpPr>
              <p:spPr>
                <a:xfrm flipH="1">
                  <a:off x="9336357" y="3543272"/>
                  <a:ext cx="3" cy="3788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5" name="Group 664"/>
            <p:cNvGrpSpPr/>
            <p:nvPr/>
          </p:nvGrpSpPr>
          <p:grpSpPr>
            <a:xfrm>
              <a:off x="8266710" y="5624155"/>
              <a:ext cx="2074646" cy="513821"/>
              <a:chOff x="8267226" y="3503554"/>
              <a:chExt cx="2074646" cy="513821"/>
            </a:xfrm>
          </p:grpSpPr>
          <p:cxnSp>
            <p:nvCxnSpPr>
              <p:cNvPr id="666" name="Straight Connector 665"/>
              <p:cNvCxnSpPr>
                <a:stCxn id="670" idx="0"/>
              </p:cNvCxnSpPr>
              <p:nvPr/>
            </p:nvCxnSpPr>
            <p:spPr>
              <a:xfrm flipV="1">
                <a:off x="9390622" y="3503554"/>
                <a:ext cx="951250" cy="17467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>
                <a:stCxn id="668" idx="2"/>
                <a:endCxn id="671" idx="0"/>
              </p:cNvCxnSpPr>
              <p:nvPr/>
            </p:nvCxnSpPr>
            <p:spPr>
              <a:xfrm flipV="1">
                <a:off x="8359484" y="3653908"/>
                <a:ext cx="891690" cy="166237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8" name="Freeform 667"/>
              <p:cNvSpPr/>
              <p:nvPr/>
            </p:nvSpPr>
            <p:spPr>
              <a:xfrm flipV="1">
                <a:off x="8267226" y="3817521"/>
                <a:ext cx="92258" cy="19985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9" name="Group 668"/>
              <p:cNvGrpSpPr/>
              <p:nvPr/>
            </p:nvGrpSpPr>
            <p:grpSpPr>
              <a:xfrm>
                <a:off x="9251174" y="3570825"/>
                <a:ext cx="139448" cy="194235"/>
                <a:chOff x="9264352" y="3570825"/>
                <a:chExt cx="139448" cy="194235"/>
              </a:xfrm>
            </p:grpSpPr>
            <p:sp>
              <p:nvSpPr>
                <p:cNvPr id="670" name="Freeform 669"/>
                <p:cNvSpPr/>
                <p:nvPr/>
              </p:nvSpPr>
              <p:spPr>
                <a:xfrm>
                  <a:off x="9336359" y="3570825"/>
                  <a:ext cx="67441" cy="107399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Freeform 670"/>
                <p:cNvSpPr/>
                <p:nvPr/>
              </p:nvSpPr>
              <p:spPr>
                <a:xfrm flipH="1" flipV="1">
                  <a:off x="9264352" y="3653908"/>
                  <a:ext cx="72008" cy="11115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2" name="Straight Connector 671"/>
                <p:cNvCxnSpPr>
                  <a:stCxn id="670" idx="3"/>
                  <a:endCxn id="671" idx="3"/>
                </p:cNvCxnSpPr>
                <p:nvPr/>
              </p:nvCxnSpPr>
              <p:spPr>
                <a:xfrm>
                  <a:off x="9336359" y="3570825"/>
                  <a:ext cx="1" cy="194235"/>
                </a:xfrm>
                <a:prstGeom prst="line">
                  <a:avLst/>
                </a:prstGeom>
                <a:ln w="1905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3" name="Group 672"/>
            <p:cNvGrpSpPr/>
            <p:nvPr/>
          </p:nvGrpSpPr>
          <p:grpSpPr>
            <a:xfrm>
              <a:off x="8269308" y="5603583"/>
              <a:ext cx="2072048" cy="1051934"/>
              <a:chOff x="8267226" y="3480385"/>
              <a:chExt cx="2072048" cy="1051934"/>
            </a:xfrm>
          </p:grpSpPr>
          <p:cxnSp>
            <p:nvCxnSpPr>
              <p:cNvPr id="674" name="Straight Connector 673"/>
              <p:cNvCxnSpPr>
                <a:stCxn id="678" idx="0"/>
              </p:cNvCxnSpPr>
              <p:nvPr/>
            </p:nvCxnSpPr>
            <p:spPr>
              <a:xfrm flipV="1">
                <a:off x="9368900" y="3480385"/>
                <a:ext cx="970374" cy="437286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>
                <a:stCxn id="676" idx="2"/>
                <a:endCxn id="679" idx="0"/>
              </p:cNvCxnSpPr>
              <p:nvPr/>
            </p:nvCxnSpPr>
            <p:spPr>
              <a:xfrm flipV="1">
                <a:off x="8359484" y="3885122"/>
                <a:ext cx="917978" cy="449967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6" name="Freeform 675"/>
              <p:cNvSpPr/>
              <p:nvPr/>
            </p:nvSpPr>
            <p:spPr>
              <a:xfrm flipV="1">
                <a:off x="8267226" y="4332465"/>
                <a:ext cx="92258" cy="19985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7" name="Group 676"/>
              <p:cNvGrpSpPr/>
              <p:nvPr/>
            </p:nvGrpSpPr>
            <p:grpSpPr>
              <a:xfrm>
                <a:off x="9277462" y="3829854"/>
                <a:ext cx="91438" cy="187998"/>
                <a:chOff x="9290640" y="3829854"/>
                <a:chExt cx="91438" cy="187998"/>
              </a:xfrm>
            </p:grpSpPr>
            <p:sp>
              <p:nvSpPr>
                <p:cNvPr id="678" name="Freeform 677"/>
                <p:cNvSpPr/>
                <p:nvPr/>
              </p:nvSpPr>
              <p:spPr>
                <a:xfrm>
                  <a:off x="9336359" y="3829854"/>
                  <a:ext cx="45719" cy="87817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Freeform 678"/>
                <p:cNvSpPr/>
                <p:nvPr/>
              </p:nvSpPr>
              <p:spPr>
                <a:xfrm flipH="1" flipV="1">
                  <a:off x="9290640" y="3885122"/>
                  <a:ext cx="45719" cy="132730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FF0000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0" name="Straight Connector 679"/>
                <p:cNvCxnSpPr>
                  <a:stCxn id="678" idx="3"/>
                  <a:endCxn id="679" idx="3"/>
                </p:cNvCxnSpPr>
                <p:nvPr/>
              </p:nvCxnSpPr>
              <p:spPr>
                <a:xfrm>
                  <a:off x="9336359" y="3829854"/>
                  <a:ext cx="0" cy="187998"/>
                </a:xfrm>
                <a:prstGeom prst="line">
                  <a:avLst/>
                </a:prstGeom>
                <a:ln w="19050" cap="rnd">
                  <a:solidFill>
                    <a:srgbClr val="FF0000">
                      <a:alpha val="2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1" name="Straight Connector 680"/>
            <p:cNvCxnSpPr>
              <a:stCxn id="662" idx="0"/>
            </p:cNvCxnSpPr>
            <p:nvPr/>
          </p:nvCxnSpPr>
          <p:spPr>
            <a:xfrm flipH="1" flipV="1">
              <a:off x="9649688" y="5381217"/>
              <a:ext cx="322296" cy="131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>
              <a:endCxn id="663" idx="0"/>
            </p:cNvCxnSpPr>
            <p:nvPr/>
          </p:nvCxnSpPr>
          <p:spPr>
            <a:xfrm flipH="1" flipV="1">
              <a:off x="8796300" y="5206122"/>
              <a:ext cx="274854" cy="13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3" name="Group 682"/>
            <p:cNvGrpSpPr/>
            <p:nvPr/>
          </p:nvGrpSpPr>
          <p:grpSpPr>
            <a:xfrm>
              <a:off x="8892251" y="4169250"/>
              <a:ext cx="2515532" cy="623313"/>
              <a:chOff x="8892251" y="4059059"/>
              <a:chExt cx="2515532" cy="623313"/>
            </a:xfrm>
          </p:grpSpPr>
          <p:grpSp>
            <p:nvGrpSpPr>
              <p:cNvPr id="684" name="Group 683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6" name="Rectangle 695"/>
                <p:cNvSpPr/>
                <p:nvPr/>
              </p:nvSpPr>
              <p:spPr>
                <a:xfrm>
                  <a:off x="9325835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9111680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685" name="Straight Connector 684"/>
              <p:cNvCxnSpPr/>
              <p:nvPr/>
            </p:nvCxnSpPr>
            <p:spPr>
              <a:xfrm flipV="1">
                <a:off x="10048146" y="416465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6" name="TextBox 685"/>
                  <p:cNvSpPr txBox="1"/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7" name="Straight Connector 686"/>
              <p:cNvCxnSpPr/>
              <p:nvPr/>
            </p:nvCxnSpPr>
            <p:spPr>
              <a:xfrm>
                <a:off x="9840907" y="4256850"/>
                <a:ext cx="207239" cy="20546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/>
              <p:cNvCxnSpPr/>
              <p:nvPr/>
            </p:nvCxnSpPr>
            <p:spPr>
              <a:xfrm flipV="1">
                <a:off x="10048146" y="4256849"/>
                <a:ext cx="210759" cy="20547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/>
              <p:cNvCxnSpPr/>
              <p:nvPr/>
            </p:nvCxnSpPr>
            <p:spPr>
              <a:xfrm flipV="1">
                <a:off x="10994464" y="416837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/>
              <p:cNvCxnSpPr>
                <a:endCxn id="692" idx="0"/>
              </p:cNvCxnSpPr>
              <p:nvPr/>
            </p:nvCxnSpPr>
            <p:spPr>
              <a:xfrm>
                <a:off x="10627529" y="4460903"/>
                <a:ext cx="162876" cy="3639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>
                <a:stCxn id="692" idx="3"/>
              </p:cNvCxnSpPr>
              <p:nvPr/>
            </p:nvCxnSpPr>
            <p:spPr>
              <a:xfrm flipV="1">
                <a:off x="11223049" y="4256925"/>
                <a:ext cx="182289" cy="615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2" name="Freeform 691"/>
              <p:cNvSpPr/>
              <p:nvPr/>
            </p:nvSpPr>
            <p:spPr>
              <a:xfrm flipV="1">
                <a:off x="10790405" y="4255826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TextBox 692"/>
              <p:cNvSpPr txBox="1"/>
              <p:nvPr/>
            </p:nvSpPr>
            <p:spPr>
              <a:xfrm>
                <a:off x="10933033" y="413848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698" name="Group 697"/>
            <p:cNvGrpSpPr/>
            <p:nvPr/>
          </p:nvGrpSpPr>
          <p:grpSpPr>
            <a:xfrm>
              <a:off x="8892886" y="4795919"/>
              <a:ext cx="2515532" cy="611943"/>
              <a:chOff x="8892251" y="4059059"/>
              <a:chExt cx="2515532" cy="611943"/>
            </a:xfrm>
          </p:grpSpPr>
          <p:grpSp>
            <p:nvGrpSpPr>
              <p:cNvPr id="699" name="Group 698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709" name="Straight Connector 708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Straight Connector 709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1" name="Rectangle 710"/>
                <p:cNvSpPr/>
                <p:nvPr/>
              </p:nvSpPr>
              <p:spPr>
                <a:xfrm>
                  <a:off x="9325834" y="4217444"/>
                  <a:ext cx="306527" cy="14561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8989269" y="4371148"/>
                  <a:ext cx="327055" cy="13518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700" name="Straight Connector 699"/>
              <p:cNvCxnSpPr/>
              <p:nvPr/>
            </p:nvCxnSpPr>
            <p:spPr>
              <a:xfrm flipV="1">
                <a:off x="10048146" y="415328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1" name="TextBox 700"/>
                  <p:cNvSpPr txBox="1"/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58" name="TextBox 3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2" name="Straight Connector 701"/>
              <p:cNvCxnSpPr/>
              <p:nvPr/>
            </p:nvCxnSpPr>
            <p:spPr>
              <a:xfrm>
                <a:off x="9726699" y="4268175"/>
                <a:ext cx="318527" cy="31416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 flipV="1">
                <a:off x="10037348" y="4264120"/>
                <a:ext cx="319450" cy="32524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 flipV="1">
                <a:off x="10994464" y="415700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>
                <a:endCxn id="707" idx="0"/>
              </p:cNvCxnSpPr>
              <p:nvPr/>
            </p:nvCxnSpPr>
            <p:spPr>
              <a:xfrm flipV="1">
                <a:off x="10503254" y="4570771"/>
                <a:ext cx="164193" cy="414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>
                <a:stCxn id="707" idx="3"/>
              </p:cNvCxnSpPr>
              <p:nvPr/>
            </p:nvCxnSpPr>
            <p:spPr>
              <a:xfrm flipV="1">
                <a:off x="11313642" y="4256927"/>
                <a:ext cx="91696" cy="9844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7" name="Freeform 706"/>
              <p:cNvSpPr/>
              <p:nvPr/>
            </p:nvSpPr>
            <p:spPr>
              <a:xfrm flipV="1">
                <a:off x="10667447" y="4255823"/>
                <a:ext cx="646195" cy="319090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TextBox 707"/>
              <p:cNvSpPr txBox="1"/>
              <p:nvPr/>
            </p:nvSpPr>
            <p:spPr>
              <a:xfrm>
                <a:off x="10932205" y="411504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713" name="Group 712"/>
            <p:cNvGrpSpPr/>
            <p:nvPr/>
          </p:nvGrpSpPr>
          <p:grpSpPr>
            <a:xfrm>
              <a:off x="8890544" y="6000599"/>
              <a:ext cx="2515532" cy="564491"/>
              <a:chOff x="8889912" y="3901615"/>
              <a:chExt cx="2515532" cy="564491"/>
            </a:xfrm>
          </p:grpSpPr>
          <p:grpSp>
            <p:nvGrpSpPr>
              <p:cNvPr id="714" name="Group 713"/>
              <p:cNvGrpSpPr/>
              <p:nvPr/>
            </p:nvGrpSpPr>
            <p:grpSpPr>
              <a:xfrm>
                <a:off x="8889912" y="4059059"/>
                <a:ext cx="2515532" cy="403261"/>
                <a:chOff x="8889912" y="4162311"/>
                <a:chExt cx="2515532" cy="403261"/>
              </a:xfrm>
            </p:grpSpPr>
            <p:cxnSp>
              <p:nvCxnSpPr>
                <p:cNvPr id="724" name="Straight Connector 723"/>
                <p:cNvCxnSpPr/>
                <p:nvPr/>
              </p:nvCxnSpPr>
              <p:spPr>
                <a:xfrm flipV="1">
                  <a:off x="8889912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Straight Connector 72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6" name="Rectangle 725"/>
                <p:cNvSpPr/>
                <p:nvPr/>
              </p:nvSpPr>
              <p:spPr>
                <a:xfrm>
                  <a:off x="9325834" y="4221271"/>
                  <a:ext cx="197501" cy="13476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9111048" y="4371148"/>
                  <a:ext cx="205276" cy="13200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715" name="Straight Connector 714"/>
              <p:cNvCxnSpPr/>
              <p:nvPr/>
            </p:nvCxnSpPr>
            <p:spPr>
              <a:xfrm flipV="1">
                <a:off x="10048146" y="3948384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6" name="TextBox 715"/>
                  <p:cNvSpPr txBox="1"/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75" name="TextBox 3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7" name="Straight Connector 716"/>
              <p:cNvCxnSpPr/>
              <p:nvPr/>
            </p:nvCxnSpPr>
            <p:spPr>
              <a:xfrm>
                <a:off x="9840275" y="4059059"/>
                <a:ext cx="207871" cy="20777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/>
              <p:cNvCxnSpPr/>
              <p:nvPr/>
            </p:nvCxnSpPr>
            <p:spPr>
              <a:xfrm flipV="1">
                <a:off x="10048146" y="4053622"/>
                <a:ext cx="207871" cy="21320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 flipV="1">
                <a:off x="10994464" y="396348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>
                <a:endCxn id="722" idx="0"/>
              </p:cNvCxnSpPr>
              <p:nvPr/>
            </p:nvCxnSpPr>
            <p:spPr>
              <a:xfrm>
                <a:off x="10567452" y="4143659"/>
                <a:ext cx="355634" cy="122503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>
                <a:stCxn id="722" idx="3"/>
              </p:cNvCxnSpPr>
              <p:nvPr/>
            </p:nvCxnSpPr>
            <p:spPr>
              <a:xfrm>
                <a:off x="11051846" y="4138991"/>
                <a:ext cx="352860" cy="125457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Freeform 721"/>
              <p:cNvSpPr/>
              <p:nvPr/>
            </p:nvSpPr>
            <p:spPr>
              <a:xfrm flipV="1">
                <a:off x="10923086" y="4134411"/>
                <a:ext cx="128760" cy="133484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TextBox 722"/>
              <p:cNvSpPr txBox="1"/>
              <p:nvPr/>
            </p:nvSpPr>
            <p:spPr>
              <a:xfrm>
                <a:off x="10923086" y="3941624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728" name="Straight Connector 727"/>
            <p:cNvCxnSpPr/>
            <p:nvPr/>
          </p:nvCxnSpPr>
          <p:spPr>
            <a:xfrm>
              <a:off x="9635730" y="6154595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>
            <a:xfrm>
              <a:off x="10256649" y="6152131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Freeform 729"/>
            <p:cNvSpPr/>
            <p:nvPr/>
          </p:nvSpPr>
          <p:spPr>
            <a:xfrm>
              <a:off x="8376838" y="5021580"/>
              <a:ext cx="553802" cy="441960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Freeform 730"/>
            <p:cNvSpPr/>
            <p:nvPr/>
          </p:nvSpPr>
          <p:spPr>
            <a:xfrm>
              <a:off x="8371002" y="5948317"/>
              <a:ext cx="480767" cy="443060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2" name="Straight Connector 731"/>
            <p:cNvCxnSpPr>
              <a:endCxn id="733" idx="3"/>
            </p:cNvCxnSpPr>
            <p:nvPr/>
          </p:nvCxnSpPr>
          <p:spPr>
            <a:xfrm>
              <a:off x="1106040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3" name="Isosceles Triangle 732"/>
            <p:cNvSpPr/>
            <p:nvPr/>
          </p:nvSpPr>
          <p:spPr>
            <a:xfrm flipV="1">
              <a:off x="1102025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4" name="Straight Connector 733"/>
            <p:cNvCxnSpPr/>
            <p:nvPr/>
          </p:nvCxnSpPr>
          <p:spPr>
            <a:xfrm flipV="1">
              <a:off x="1088453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 flipV="1">
              <a:off x="753872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6" name="TextBox 735"/>
            <p:cNvSpPr txBox="1"/>
            <p:nvPr/>
          </p:nvSpPr>
          <p:spPr>
            <a:xfrm>
              <a:off x="723344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Bias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737" name="Straight Connector 736"/>
            <p:cNvCxnSpPr/>
            <p:nvPr/>
          </p:nvCxnSpPr>
          <p:spPr>
            <a:xfrm>
              <a:off x="9635499" y="4373272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>
              <a:off x="10257904" y="4369016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/>
            <p:nvPr/>
          </p:nvCxnSpPr>
          <p:spPr>
            <a:xfrm>
              <a:off x="10349837" y="4996838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/>
            <p:cNvCxnSpPr/>
            <p:nvPr/>
          </p:nvCxnSpPr>
          <p:spPr>
            <a:xfrm flipV="1">
              <a:off x="9632996" y="5002288"/>
              <a:ext cx="98318" cy="78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6" name="Group 895"/>
          <p:cNvGrpSpPr/>
          <p:nvPr/>
        </p:nvGrpSpPr>
        <p:grpSpPr>
          <a:xfrm>
            <a:off x="8256781" y="1386840"/>
            <a:ext cx="3615180" cy="4770120"/>
            <a:chOff x="7158758" y="1304764"/>
            <a:chExt cx="4281375" cy="5411586"/>
          </a:xfrm>
        </p:grpSpPr>
        <p:pic>
          <p:nvPicPr>
            <p:cNvPr id="742" name="Picture 7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8758" y="1304764"/>
              <a:ext cx="4281375" cy="5411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43" name="Straight Connector 742"/>
            <p:cNvCxnSpPr/>
            <p:nvPr/>
          </p:nvCxnSpPr>
          <p:spPr>
            <a:xfrm>
              <a:off x="836425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4" name="Group 743"/>
            <p:cNvGrpSpPr/>
            <p:nvPr/>
          </p:nvGrpSpPr>
          <p:grpSpPr>
            <a:xfrm>
              <a:off x="9408368" y="2475552"/>
              <a:ext cx="828092" cy="534272"/>
              <a:chOff x="8724292" y="2963842"/>
              <a:chExt cx="972108" cy="534272"/>
            </a:xfrm>
          </p:grpSpPr>
          <p:cxnSp>
            <p:nvCxnSpPr>
              <p:cNvPr id="745" name="Straight Connector 744"/>
              <p:cNvCxnSpPr/>
              <p:nvPr/>
            </p:nvCxnSpPr>
            <p:spPr>
              <a:xfrm>
                <a:off x="8724292" y="2963842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/>
              <p:nvPr/>
            </p:nvCxnSpPr>
            <p:spPr>
              <a:xfrm>
                <a:off x="8724292" y="349811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8" name="Group 747"/>
            <p:cNvGrpSpPr/>
            <p:nvPr/>
          </p:nvGrpSpPr>
          <p:grpSpPr>
            <a:xfrm>
              <a:off x="10488488" y="2780928"/>
              <a:ext cx="216024" cy="324036"/>
              <a:chOff x="9948428" y="3284984"/>
              <a:chExt cx="216024" cy="324036"/>
            </a:xfrm>
          </p:grpSpPr>
          <p:sp>
            <p:nvSpPr>
              <p:cNvPr id="749" name="Rectangle 748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0" name="Straight Connector 749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2" name="TextBox 751"/>
            <p:cNvSpPr txBox="1"/>
            <p:nvPr/>
          </p:nvSpPr>
          <p:spPr>
            <a:xfrm>
              <a:off x="1084852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Vacuum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753" name="Straight Connector 752"/>
            <p:cNvCxnSpPr/>
            <p:nvPr/>
          </p:nvCxnSpPr>
          <p:spPr>
            <a:xfrm>
              <a:off x="786019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Rectangle 753"/>
            <p:cNvSpPr/>
            <p:nvPr/>
          </p:nvSpPr>
          <p:spPr>
            <a:xfrm>
              <a:off x="930035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1034447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771618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825624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758" name="Group 757"/>
            <p:cNvGrpSpPr/>
            <p:nvPr/>
          </p:nvGrpSpPr>
          <p:grpSpPr>
            <a:xfrm>
              <a:off x="8364252" y="2278273"/>
              <a:ext cx="828092" cy="524294"/>
              <a:chOff x="8724292" y="2960948"/>
              <a:chExt cx="972108" cy="524294"/>
            </a:xfrm>
          </p:grpSpPr>
          <p:cxnSp>
            <p:nvCxnSpPr>
              <p:cNvPr id="759" name="Straight Connector 758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/>
              <p:cNvCxnSpPr/>
              <p:nvPr/>
            </p:nvCxnSpPr>
            <p:spPr>
              <a:xfrm>
                <a:off x="8724292" y="3485242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/>
              <p:cNvCxnSpPr/>
              <p:nvPr/>
            </p:nvCxnSpPr>
            <p:spPr>
              <a:xfrm>
                <a:off x="8724292" y="3279196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/>
            <p:cNvGrpSpPr/>
            <p:nvPr/>
          </p:nvGrpSpPr>
          <p:grpSpPr>
            <a:xfrm>
              <a:off x="10272464" y="5625244"/>
              <a:ext cx="144016" cy="468052"/>
              <a:chOff x="10776520" y="5409220"/>
              <a:chExt cx="144016" cy="468052"/>
            </a:xfrm>
          </p:grpSpPr>
          <p:cxnSp>
            <p:nvCxnSpPr>
              <p:cNvPr id="763" name="Straight Connector 762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4" name="Isosceles Triangle 763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5" name="TextBox 764"/>
            <p:cNvSpPr txBox="1"/>
            <p:nvPr/>
          </p:nvSpPr>
          <p:spPr>
            <a:xfrm>
              <a:off x="757216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766" name="Straight Arrow Connector 765"/>
            <p:cNvCxnSpPr/>
            <p:nvPr/>
          </p:nvCxnSpPr>
          <p:spPr>
            <a:xfrm flipV="1">
              <a:off x="764417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7" name="TextBox 766"/>
            <p:cNvSpPr txBox="1"/>
            <p:nvPr/>
          </p:nvSpPr>
          <p:spPr>
            <a:xfrm>
              <a:off x="757216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768" name="Straight Arrow Connector 767"/>
            <p:cNvCxnSpPr/>
            <p:nvPr/>
          </p:nvCxnSpPr>
          <p:spPr>
            <a:xfrm>
              <a:off x="764417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9" name="TextBox 768"/>
            <p:cNvSpPr txBox="1"/>
            <p:nvPr/>
          </p:nvSpPr>
          <p:spPr>
            <a:xfrm>
              <a:off x="755341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770" name="Group 769"/>
            <p:cNvGrpSpPr/>
            <p:nvPr/>
          </p:nvGrpSpPr>
          <p:grpSpPr>
            <a:xfrm>
              <a:off x="7968208" y="2780928"/>
              <a:ext cx="216024" cy="324036"/>
              <a:chOff x="8364252" y="3284984"/>
              <a:chExt cx="216024" cy="324036"/>
            </a:xfrm>
          </p:grpSpPr>
          <p:sp>
            <p:nvSpPr>
              <p:cNvPr id="771" name="Rectangle 770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2" name="Straight Connector 771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4" name="Group 773"/>
            <p:cNvGrpSpPr/>
            <p:nvPr/>
          </p:nvGrpSpPr>
          <p:grpSpPr>
            <a:xfrm>
              <a:off x="8040216" y="3321933"/>
              <a:ext cx="2520280" cy="838722"/>
              <a:chOff x="8040216" y="3321933"/>
              <a:chExt cx="2520280" cy="838722"/>
            </a:xfrm>
          </p:grpSpPr>
          <p:grpSp>
            <p:nvGrpSpPr>
              <p:cNvPr id="775" name="Group 774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799" name="Rectangle 798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0" name="Straight Connector 799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6" name="Group 775"/>
              <p:cNvGrpSpPr/>
              <p:nvPr/>
            </p:nvGrpSpPr>
            <p:grpSpPr>
              <a:xfrm>
                <a:off x="9336355" y="3532842"/>
                <a:ext cx="1008114" cy="519086"/>
                <a:chOff x="8639761" y="2990604"/>
                <a:chExt cx="1183439" cy="519086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>
                  <a:off x="8862645" y="2990604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>
                  <a:off x="8837474" y="3509690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797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7" name="Group 776"/>
              <p:cNvGrpSpPr/>
              <p:nvPr/>
            </p:nvGrpSpPr>
            <p:grpSpPr>
              <a:xfrm>
                <a:off x="8292244" y="3532842"/>
                <a:ext cx="972108" cy="521191"/>
                <a:chOff x="8639758" y="2986273"/>
                <a:chExt cx="1141170" cy="521191"/>
              </a:xfrm>
            </p:grpSpPr>
            <p:cxnSp>
              <p:nvCxnSpPr>
                <p:cNvPr id="793" name="Straight Connector 792"/>
                <p:cNvCxnSpPr/>
                <p:nvPr/>
              </p:nvCxnSpPr>
              <p:spPr>
                <a:xfrm flipV="1">
                  <a:off x="8724291" y="2986273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Straight Connector 793"/>
                <p:cNvCxnSpPr/>
                <p:nvPr/>
              </p:nvCxnSpPr>
              <p:spPr>
                <a:xfrm>
                  <a:off x="8724291" y="3503903"/>
                  <a:ext cx="884782" cy="356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Straight Connector 794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8" name="Group 777"/>
              <p:cNvGrpSpPr/>
              <p:nvPr/>
            </p:nvGrpSpPr>
            <p:grpSpPr>
              <a:xfrm>
                <a:off x="10344472" y="3527053"/>
                <a:ext cx="216024" cy="526980"/>
                <a:chOff x="9948428" y="2986993"/>
                <a:chExt cx="216024" cy="526980"/>
              </a:xfrm>
            </p:grpSpPr>
            <p:sp>
              <p:nvSpPr>
                <p:cNvPr id="790" name="Rectangle 789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1" name="Straight Connector 790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Straight Connector 791"/>
                <p:cNvCxnSpPr/>
                <p:nvPr/>
              </p:nvCxnSpPr>
              <p:spPr>
                <a:xfrm>
                  <a:off x="9954215" y="2986993"/>
                  <a:ext cx="3295" cy="52698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9" name="Freeform 778"/>
              <p:cNvSpPr/>
              <p:nvPr/>
            </p:nvSpPr>
            <p:spPr>
              <a:xfrm>
                <a:off x="8261942" y="3815865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Freeform 779"/>
              <p:cNvSpPr/>
              <p:nvPr/>
            </p:nvSpPr>
            <p:spPr>
              <a:xfrm>
                <a:off x="8267226" y="3321933"/>
                <a:ext cx="107058" cy="220651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1" name="Group 780"/>
              <p:cNvGrpSpPr/>
              <p:nvPr/>
            </p:nvGrpSpPr>
            <p:grpSpPr>
              <a:xfrm>
                <a:off x="9120624" y="3427721"/>
                <a:ext cx="448521" cy="216024"/>
                <a:chOff x="9133802" y="3427721"/>
                <a:chExt cx="448521" cy="216024"/>
              </a:xfrm>
            </p:grpSpPr>
            <p:sp>
              <p:nvSpPr>
                <p:cNvPr id="787" name="Freeform 786"/>
                <p:cNvSpPr/>
                <p:nvPr/>
              </p:nvSpPr>
              <p:spPr>
                <a:xfrm flipH="1">
                  <a:off x="9133802" y="3434131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Freeform 787"/>
                <p:cNvSpPr/>
                <p:nvPr/>
              </p:nvSpPr>
              <p:spPr>
                <a:xfrm flipV="1">
                  <a:off x="9330295" y="352994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9" name="Straight Connector 788"/>
                <p:cNvCxnSpPr/>
                <p:nvPr/>
              </p:nvCxnSpPr>
              <p:spPr>
                <a:xfrm>
                  <a:off x="9333467" y="3427721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2" name="Group 781"/>
              <p:cNvGrpSpPr/>
              <p:nvPr/>
            </p:nvGrpSpPr>
            <p:grpSpPr>
              <a:xfrm>
                <a:off x="9120622" y="3944631"/>
                <a:ext cx="442737" cy="216024"/>
                <a:chOff x="9133800" y="3404571"/>
                <a:chExt cx="442737" cy="216024"/>
              </a:xfrm>
            </p:grpSpPr>
            <p:sp>
              <p:nvSpPr>
                <p:cNvPr id="784" name="Freeform 783"/>
                <p:cNvSpPr/>
                <p:nvPr/>
              </p:nvSpPr>
              <p:spPr>
                <a:xfrm flipH="1">
                  <a:off x="9133800" y="3410979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Freeform 784"/>
                <p:cNvSpPr/>
                <p:nvPr/>
              </p:nvSpPr>
              <p:spPr>
                <a:xfrm flipV="1">
                  <a:off x="9324509" y="3509689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6" name="Straight Connector 785"/>
                <p:cNvCxnSpPr/>
                <p:nvPr/>
              </p:nvCxnSpPr>
              <p:spPr>
                <a:xfrm>
                  <a:off x="9327679" y="3404571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3" name="Straight Connector 782"/>
              <p:cNvCxnSpPr>
                <a:stCxn id="780" idx="0"/>
                <a:endCxn id="779" idx="0"/>
              </p:cNvCxnSpPr>
              <p:nvPr/>
            </p:nvCxnSpPr>
            <p:spPr>
              <a:xfrm flipH="1">
                <a:off x="8261942" y="3321933"/>
                <a:ext cx="5284" cy="493932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1" name="Group 800"/>
            <p:cNvGrpSpPr/>
            <p:nvPr/>
          </p:nvGrpSpPr>
          <p:grpSpPr>
            <a:xfrm>
              <a:off x="8267226" y="5515337"/>
              <a:ext cx="2077244" cy="348251"/>
              <a:chOff x="8267226" y="5515337"/>
              <a:chExt cx="2077244" cy="348251"/>
            </a:xfrm>
          </p:grpSpPr>
          <p:cxnSp>
            <p:nvCxnSpPr>
              <p:cNvPr id="802" name="Straight Connector 801"/>
              <p:cNvCxnSpPr>
                <a:stCxn id="807" idx="0"/>
              </p:cNvCxnSpPr>
              <p:nvPr/>
            </p:nvCxnSpPr>
            <p:spPr>
              <a:xfrm flipV="1">
                <a:off x="9504746" y="5627422"/>
                <a:ext cx="839724" cy="285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>
                <a:stCxn id="804" idx="2"/>
                <a:endCxn id="806" idx="0"/>
              </p:cNvCxnSpPr>
              <p:nvPr/>
            </p:nvCxnSpPr>
            <p:spPr>
              <a:xfrm flipV="1">
                <a:off x="8364252" y="5628032"/>
                <a:ext cx="773961" cy="34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4" name="Freeform 803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5" name="Straight Connector 804"/>
              <p:cNvCxnSpPr>
                <a:stCxn id="806" idx="2"/>
                <a:endCxn id="807" idx="2"/>
              </p:cNvCxnSpPr>
              <p:nvPr/>
            </p:nvCxnSpPr>
            <p:spPr>
              <a:xfrm>
                <a:off x="9320514" y="5515337"/>
                <a:ext cx="1931" cy="22763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6" name="Freeform 805"/>
              <p:cNvSpPr/>
              <p:nvPr/>
            </p:nvSpPr>
            <p:spPr>
              <a:xfrm>
                <a:off x="9138213" y="5515337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Freeform 806"/>
              <p:cNvSpPr/>
              <p:nvPr/>
            </p:nvSpPr>
            <p:spPr>
              <a:xfrm flipH="1" flipV="1">
                <a:off x="9322445" y="5630116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8" name="Group 807"/>
            <p:cNvGrpSpPr/>
            <p:nvPr/>
          </p:nvGrpSpPr>
          <p:grpSpPr>
            <a:xfrm>
              <a:off x="8264062" y="5208528"/>
              <a:ext cx="2063048" cy="415285"/>
              <a:chOff x="8267226" y="5207897"/>
              <a:chExt cx="2063048" cy="415285"/>
            </a:xfrm>
          </p:grpSpPr>
          <p:cxnSp>
            <p:nvCxnSpPr>
              <p:cNvPr id="809" name="Straight Connector 808"/>
              <p:cNvCxnSpPr>
                <a:stCxn id="814" idx="0"/>
              </p:cNvCxnSpPr>
              <p:nvPr/>
            </p:nvCxnSpPr>
            <p:spPr>
              <a:xfrm>
                <a:off x="9443109" y="5394859"/>
                <a:ext cx="887165" cy="22832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>
                <a:stCxn id="811" idx="2"/>
                <a:endCxn id="813" idx="0"/>
              </p:cNvCxnSpPr>
              <p:nvPr/>
            </p:nvCxnSpPr>
            <p:spPr>
              <a:xfrm>
                <a:off x="8364252" y="5211026"/>
                <a:ext cx="831256" cy="23270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1" name="Freeform 810"/>
              <p:cNvSpPr/>
              <p:nvPr/>
            </p:nvSpPr>
            <p:spPr>
              <a:xfrm flipV="1">
                <a:off x="8267226" y="5207897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2" name="Straight Connector 811"/>
              <p:cNvCxnSpPr>
                <a:stCxn id="813" idx="2"/>
                <a:endCxn id="814" idx="2"/>
              </p:cNvCxnSpPr>
              <p:nvPr/>
            </p:nvCxnSpPr>
            <p:spPr>
              <a:xfrm>
                <a:off x="9320514" y="5314255"/>
                <a:ext cx="1928" cy="18887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3" name="Freeform 812"/>
              <p:cNvSpPr/>
              <p:nvPr/>
            </p:nvSpPr>
            <p:spPr>
              <a:xfrm>
                <a:off x="9195508" y="5314255"/>
                <a:ext cx="125006" cy="1296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Freeform 813"/>
              <p:cNvSpPr/>
              <p:nvPr/>
            </p:nvSpPr>
            <p:spPr>
              <a:xfrm flipH="1" flipV="1">
                <a:off x="9322442" y="5394707"/>
                <a:ext cx="120667" cy="10842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5" name="Group 814"/>
            <p:cNvGrpSpPr/>
            <p:nvPr/>
          </p:nvGrpSpPr>
          <p:grpSpPr>
            <a:xfrm>
              <a:off x="8264342" y="4667178"/>
              <a:ext cx="2080124" cy="951361"/>
              <a:chOff x="8267226" y="4666266"/>
              <a:chExt cx="2080124" cy="951361"/>
            </a:xfrm>
          </p:grpSpPr>
          <p:cxnSp>
            <p:nvCxnSpPr>
              <p:cNvPr id="816" name="Straight Connector 815"/>
              <p:cNvCxnSpPr>
                <a:stCxn id="821" idx="0"/>
              </p:cNvCxnSpPr>
              <p:nvPr/>
            </p:nvCxnSpPr>
            <p:spPr>
              <a:xfrm>
                <a:off x="9370886" y="5165523"/>
                <a:ext cx="976464" cy="452104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/>
              <p:cNvCxnSpPr>
                <a:stCxn id="818" idx="2"/>
                <a:endCxn id="820" idx="0"/>
              </p:cNvCxnSpPr>
              <p:nvPr/>
            </p:nvCxnSpPr>
            <p:spPr>
              <a:xfrm>
                <a:off x="8364252" y="4669395"/>
                <a:ext cx="887947" cy="482266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8" name="Freeform 817"/>
              <p:cNvSpPr/>
              <p:nvPr/>
            </p:nvSpPr>
            <p:spPr>
              <a:xfrm flipV="1">
                <a:off x="8267226" y="4666266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9" name="Straight Connector 818"/>
              <p:cNvCxnSpPr>
                <a:stCxn id="820" idx="2"/>
                <a:endCxn id="821" idx="2"/>
              </p:cNvCxnSpPr>
              <p:nvPr/>
            </p:nvCxnSpPr>
            <p:spPr>
              <a:xfrm>
                <a:off x="9320513" y="5055145"/>
                <a:ext cx="1928" cy="214561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" name="Freeform 819"/>
              <p:cNvSpPr/>
              <p:nvPr/>
            </p:nvSpPr>
            <p:spPr>
              <a:xfrm>
                <a:off x="9252199" y="5055145"/>
                <a:ext cx="68314" cy="9665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Freeform 820"/>
              <p:cNvSpPr/>
              <p:nvPr/>
            </p:nvSpPr>
            <p:spPr>
              <a:xfrm flipH="1" flipV="1">
                <a:off x="9322441" y="5165377"/>
                <a:ext cx="48445" cy="104329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2" name="Group 821"/>
            <p:cNvGrpSpPr/>
            <p:nvPr/>
          </p:nvGrpSpPr>
          <p:grpSpPr>
            <a:xfrm>
              <a:off x="8267501" y="5625244"/>
              <a:ext cx="2059609" cy="440905"/>
              <a:chOff x="8267226" y="5422683"/>
              <a:chExt cx="2059609" cy="440905"/>
            </a:xfrm>
          </p:grpSpPr>
          <p:cxnSp>
            <p:nvCxnSpPr>
              <p:cNvPr id="823" name="Straight Connector 822"/>
              <p:cNvCxnSpPr>
                <a:stCxn id="828" idx="0"/>
              </p:cNvCxnSpPr>
              <p:nvPr/>
            </p:nvCxnSpPr>
            <p:spPr>
              <a:xfrm flipV="1">
                <a:off x="9641214" y="5422683"/>
                <a:ext cx="685621" cy="11216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/>
              <p:cNvCxnSpPr>
                <a:stCxn id="825" idx="2"/>
                <a:endCxn id="827" idx="0"/>
              </p:cNvCxnSpPr>
              <p:nvPr/>
            </p:nvCxnSpPr>
            <p:spPr>
              <a:xfrm>
                <a:off x="8364252" y="5628373"/>
                <a:ext cx="577202" cy="897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5" name="Freeform 824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6" name="Straight Connector 825"/>
              <p:cNvCxnSpPr>
                <a:stCxn id="827" idx="2"/>
                <a:endCxn id="828" idx="2"/>
              </p:cNvCxnSpPr>
              <p:nvPr/>
            </p:nvCxnSpPr>
            <p:spPr>
              <a:xfrm>
                <a:off x="9320515" y="5430070"/>
                <a:ext cx="1928" cy="20757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7" name="Freeform 826"/>
              <p:cNvSpPr/>
              <p:nvPr/>
            </p:nvSpPr>
            <p:spPr>
              <a:xfrm>
                <a:off x="8941454" y="5430070"/>
                <a:ext cx="379061" cy="207572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Freeform 827"/>
              <p:cNvSpPr/>
              <p:nvPr/>
            </p:nvSpPr>
            <p:spPr>
              <a:xfrm flipH="1" flipV="1">
                <a:off x="9322443" y="5433614"/>
                <a:ext cx="318771" cy="204028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9" name="Group 828"/>
            <p:cNvGrpSpPr/>
            <p:nvPr/>
          </p:nvGrpSpPr>
          <p:grpSpPr>
            <a:xfrm>
              <a:off x="8267776" y="5631716"/>
              <a:ext cx="2059334" cy="1039859"/>
              <a:chOff x="8267226" y="5432225"/>
              <a:chExt cx="2059334" cy="1039859"/>
            </a:xfrm>
          </p:grpSpPr>
          <p:cxnSp>
            <p:nvCxnSpPr>
              <p:cNvPr id="830" name="Straight Connector 829"/>
              <p:cNvCxnSpPr>
                <a:stCxn id="835" idx="1"/>
              </p:cNvCxnSpPr>
              <p:nvPr/>
            </p:nvCxnSpPr>
            <p:spPr>
              <a:xfrm flipV="1">
                <a:off x="9414341" y="5432225"/>
                <a:ext cx="912219" cy="35446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>
                <a:stCxn id="832" idx="2"/>
                <a:endCxn id="834" idx="1"/>
              </p:cNvCxnSpPr>
              <p:nvPr/>
            </p:nvCxnSpPr>
            <p:spPr>
              <a:xfrm flipV="1">
                <a:off x="8364252" y="5944919"/>
                <a:ext cx="829819" cy="291950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2" name="Freeform 831"/>
              <p:cNvSpPr/>
              <p:nvPr/>
            </p:nvSpPr>
            <p:spPr>
              <a:xfrm flipV="1">
                <a:off x="8267226" y="6233740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3" name="Straight Connector 832"/>
              <p:cNvCxnSpPr>
                <a:stCxn id="834" idx="2"/>
                <a:endCxn id="835" idx="2"/>
              </p:cNvCxnSpPr>
              <p:nvPr/>
            </p:nvCxnSpPr>
            <p:spPr>
              <a:xfrm>
                <a:off x="9320516" y="5742679"/>
                <a:ext cx="1924" cy="20757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4" name="Freeform 833"/>
              <p:cNvSpPr/>
              <p:nvPr/>
            </p:nvSpPr>
            <p:spPr>
              <a:xfrm>
                <a:off x="8941180" y="5742679"/>
                <a:ext cx="379336" cy="240496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Freeform 834"/>
              <p:cNvSpPr/>
              <p:nvPr/>
            </p:nvSpPr>
            <p:spPr>
              <a:xfrm flipH="1" flipV="1">
                <a:off x="9322440" y="5755746"/>
                <a:ext cx="275702" cy="194504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6" name="Straight Connector 835"/>
            <p:cNvCxnSpPr>
              <a:endCxn id="834" idx="0"/>
            </p:cNvCxnSpPr>
            <p:nvPr/>
          </p:nvCxnSpPr>
          <p:spPr>
            <a:xfrm flipH="1">
              <a:off x="8941730" y="6175393"/>
              <a:ext cx="124033" cy="69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/>
            <p:cNvCxnSpPr/>
            <p:nvPr/>
          </p:nvCxnSpPr>
          <p:spPr>
            <a:xfrm flipH="1">
              <a:off x="9504746" y="5953946"/>
              <a:ext cx="93947" cy="75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8" name="Group 837"/>
            <p:cNvGrpSpPr/>
            <p:nvPr/>
          </p:nvGrpSpPr>
          <p:grpSpPr>
            <a:xfrm>
              <a:off x="8873281" y="4030307"/>
              <a:ext cx="2515532" cy="602908"/>
              <a:chOff x="8892251" y="3859412"/>
              <a:chExt cx="2515532" cy="602908"/>
            </a:xfrm>
          </p:grpSpPr>
          <p:grpSp>
            <p:nvGrpSpPr>
              <p:cNvPr id="839" name="Group 838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849" name="Straight Connector 848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1" name="Rectangle 850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852" name="Rectangle 851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840" name="Straight Connector 839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1" name="TextBox 840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65" name="TextBox 2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2" name="Straight Connector 841"/>
              <p:cNvCxnSpPr/>
              <p:nvPr/>
            </p:nvCxnSpPr>
            <p:spPr>
              <a:xfrm flipV="1">
                <a:off x="9840907" y="4052332"/>
                <a:ext cx="209453" cy="20451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>
                <a:off x="10050360" y="4054193"/>
                <a:ext cx="208545" cy="20265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>
                <a:endCxn id="847" idx="0"/>
              </p:cNvCxnSpPr>
              <p:nvPr/>
            </p:nvCxnSpPr>
            <p:spPr>
              <a:xfrm flipV="1">
                <a:off x="10576169" y="4057477"/>
                <a:ext cx="214236" cy="158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>
                <a:stCxn id="847" idx="3"/>
              </p:cNvCxnSpPr>
              <p:nvPr/>
            </p:nvCxnSpPr>
            <p:spPr>
              <a:xfrm flipV="1">
                <a:off x="11223049" y="4255146"/>
                <a:ext cx="182600" cy="379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Freeform 846"/>
              <p:cNvSpPr/>
              <p:nvPr/>
            </p:nvSpPr>
            <p:spPr>
              <a:xfrm>
                <a:off x="10790405" y="4054732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TextBox 847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853" name="Group 852"/>
            <p:cNvGrpSpPr/>
            <p:nvPr/>
          </p:nvGrpSpPr>
          <p:grpSpPr>
            <a:xfrm>
              <a:off x="8873917" y="4486246"/>
              <a:ext cx="2515532" cy="602908"/>
              <a:chOff x="8892251" y="3859412"/>
              <a:chExt cx="2515532" cy="602908"/>
            </a:xfrm>
          </p:grpSpPr>
          <p:grpSp>
            <p:nvGrpSpPr>
              <p:cNvPr id="854" name="Group 853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6" name="Rectangle 865"/>
                <p:cNvSpPr/>
                <p:nvPr/>
              </p:nvSpPr>
              <p:spPr>
                <a:xfrm>
                  <a:off x="9105777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867" name="Rectangle 866"/>
                <p:cNvSpPr/>
                <p:nvPr/>
              </p:nvSpPr>
              <p:spPr>
                <a:xfrm>
                  <a:off x="9320357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855" name="Straight Connector 854"/>
              <p:cNvCxnSpPr/>
              <p:nvPr/>
            </p:nvCxnSpPr>
            <p:spPr>
              <a:xfrm flipV="1">
                <a:off x="10048146" y="3944597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6" name="TextBox 855"/>
                  <p:cNvSpPr txBox="1"/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280" name="TextBox 2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905579"/>
                    <a:ext cx="90601" cy="1388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7" name="Straight Connector 856"/>
              <p:cNvCxnSpPr/>
              <p:nvPr/>
            </p:nvCxnSpPr>
            <p:spPr>
              <a:xfrm flipV="1">
                <a:off x="9937329" y="4268662"/>
                <a:ext cx="109885" cy="10499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>
                <a:off x="10044971" y="4261071"/>
                <a:ext cx="106516" cy="10297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>
                <a:endCxn id="862" idx="0"/>
              </p:cNvCxnSpPr>
              <p:nvPr/>
            </p:nvCxnSpPr>
            <p:spPr>
              <a:xfrm flipV="1">
                <a:off x="10575533" y="4281154"/>
                <a:ext cx="356450" cy="103510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>
                <a:stCxn id="862" idx="3"/>
              </p:cNvCxnSpPr>
              <p:nvPr/>
            </p:nvCxnSpPr>
            <p:spPr>
              <a:xfrm flipV="1">
                <a:off x="11074606" y="4271323"/>
                <a:ext cx="330407" cy="111790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2" name="Freeform 861"/>
              <p:cNvSpPr/>
              <p:nvPr/>
            </p:nvSpPr>
            <p:spPr>
              <a:xfrm>
                <a:off x="10931983" y="4279765"/>
                <a:ext cx="142623" cy="107020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TextBox 862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868" name="Straight Connector 867"/>
            <p:cNvCxnSpPr/>
            <p:nvPr/>
          </p:nvCxnSpPr>
          <p:spPr>
            <a:xfrm flipV="1">
              <a:off x="10133789" y="4989708"/>
              <a:ext cx="218117" cy="260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868"/>
            <p:cNvCxnSpPr/>
            <p:nvPr/>
          </p:nvCxnSpPr>
          <p:spPr>
            <a:xfrm flipV="1">
              <a:off x="9705680" y="4994134"/>
              <a:ext cx="218117" cy="260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0" name="Group 869"/>
            <p:cNvGrpSpPr/>
            <p:nvPr/>
          </p:nvGrpSpPr>
          <p:grpSpPr>
            <a:xfrm>
              <a:off x="8873918" y="5989380"/>
              <a:ext cx="2515532" cy="670566"/>
              <a:chOff x="8892251" y="3791754"/>
              <a:chExt cx="2515532" cy="670566"/>
            </a:xfrm>
          </p:grpSpPr>
          <p:grpSp>
            <p:nvGrpSpPr>
              <p:cNvPr id="871" name="Group 870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Straight Connector 881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3" name="Rectangle 882"/>
                <p:cNvSpPr/>
                <p:nvPr/>
              </p:nvSpPr>
              <p:spPr>
                <a:xfrm>
                  <a:off x="9003093" y="4221271"/>
                  <a:ext cx="305842" cy="15353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884" name="Rectangle 883"/>
                <p:cNvSpPr/>
                <p:nvPr/>
              </p:nvSpPr>
              <p:spPr>
                <a:xfrm>
                  <a:off x="9320356" y="4371148"/>
                  <a:ext cx="315403" cy="128418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872" name="Straight Connector 871"/>
              <p:cNvCxnSpPr/>
              <p:nvPr/>
            </p:nvCxnSpPr>
            <p:spPr>
              <a:xfrm flipV="1">
                <a:off x="10043815" y="3869925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3" name="TextBox 872"/>
                  <p:cNvSpPr txBox="1"/>
                  <p:nvPr/>
                </p:nvSpPr>
                <p:spPr>
                  <a:xfrm>
                    <a:off x="9959759" y="3791754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15" name="TextBox 3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3791754"/>
                    <a:ext cx="90601" cy="1388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3333" t="-50000" r="-1066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4" name="Straight Connector 873"/>
              <p:cNvCxnSpPr/>
              <p:nvPr/>
            </p:nvCxnSpPr>
            <p:spPr>
              <a:xfrm flipV="1">
                <a:off x="9725739" y="3943001"/>
                <a:ext cx="318755" cy="33124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>
                <a:off x="10035040" y="3933783"/>
                <a:ext cx="329739" cy="325155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flipV="1">
                <a:off x="10994464" y="3948319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>
                <a:endCxn id="879" idx="0"/>
              </p:cNvCxnSpPr>
              <p:nvPr/>
            </p:nvCxnSpPr>
            <p:spPr>
              <a:xfrm>
                <a:off x="10478917" y="3946784"/>
                <a:ext cx="203938" cy="413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>
                <a:stCxn id="879" idx="3"/>
              </p:cNvCxnSpPr>
              <p:nvPr/>
            </p:nvCxnSpPr>
            <p:spPr>
              <a:xfrm>
                <a:off x="11295933" y="4255106"/>
                <a:ext cx="109716" cy="40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9" name="Freeform 878"/>
              <p:cNvSpPr/>
              <p:nvPr/>
            </p:nvSpPr>
            <p:spPr>
              <a:xfrm>
                <a:off x="10682855" y="3943002"/>
                <a:ext cx="613078" cy="323192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TextBox 879"/>
              <p:cNvSpPr txBox="1"/>
              <p:nvPr/>
            </p:nvSpPr>
            <p:spPr>
              <a:xfrm>
                <a:off x="10962351" y="385941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sp>
          <p:nvSpPr>
            <p:cNvPr id="885" name="Freeform 884"/>
            <p:cNvSpPr/>
            <p:nvPr/>
          </p:nvSpPr>
          <p:spPr>
            <a:xfrm>
              <a:off x="8627109" y="4880177"/>
              <a:ext cx="407228" cy="385091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Freeform 885"/>
            <p:cNvSpPr/>
            <p:nvPr/>
          </p:nvSpPr>
          <p:spPr>
            <a:xfrm>
              <a:off x="8371002" y="5872901"/>
              <a:ext cx="521063" cy="570036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7" name="Straight Connector 886"/>
            <p:cNvCxnSpPr>
              <a:endCxn id="888" idx="3"/>
            </p:cNvCxnSpPr>
            <p:nvPr/>
          </p:nvCxnSpPr>
          <p:spPr>
            <a:xfrm>
              <a:off x="1106040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8" name="Isosceles Triangle 887"/>
            <p:cNvSpPr/>
            <p:nvPr/>
          </p:nvSpPr>
          <p:spPr>
            <a:xfrm flipV="1">
              <a:off x="1102025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9" name="Straight Connector 888"/>
            <p:cNvCxnSpPr/>
            <p:nvPr/>
          </p:nvCxnSpPr>
          <p:spPr>
            <a:xfrm flipV="1">
              <a:off x="1088453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/>
            <p:cNvCxnSpPr/>
            <p:nvPr/>
          </p:nvCxnSpPr>
          <p:spPr>
            <a:xfrm flipV="1">
              <a:off x="753872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1" name="TextBox 890"/>
            <p:cNvSpPr txBox="1"/>
            <p:nvPr/>
          </p:nvSpPr>
          <p:spPr>
            <a:xfrm>
              <a:off x="723344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Bias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892" name="Straight Connector 891"/>
            <p:cNvCxnSpPr/>
            <p:nvPr/>
          </p:nvCxnSpPr>
          <p:spPr>
            <a:xfrm>
              <a:off x="9655445" y="4435343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Straight Connector 892"/>
            <p:cNvCxnSpPr/>
            <p:nvPr/>
          </p:nvCxnSpPr>
          <p:spPr>
            <a:xfrm>
              <a:off x="10233242" y="4425999"/>
              <a:ext cx="16649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/>
            <p:cNvCxnSpPr/>
            <p:nvPr/>
          </p:nvCxnSpPr>
          <p:spPr>
            <a:xfrm>
              <a:off x="10349186" y="6449824"/>
              <a:ext cx="21222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Straight Connector 894"/>
            <p:cNvCxnSpPr/>
            <p:nvPr/>
          </p:nvCxnSpPr>
          <p:spPr>
            <a:xfrm>
              <a:off x="9492582" y="6467493"/>
              <a:ext cx="21222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7" name="Title 1"/>
          <p:cNvSpPr txBox="1">
            <a:spLocks/>
          </p:cNvSpPr>
          <p:nvPr/>
        </p:nvSpPr>
        <p:spPr bwMode="auto">
          <a:xfrm>
            <a:off x="342016" y="1052235"/>
            <a:ext cx="3615180" cy="3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1600" kern="0" smtClean="0"/>
              <a:t>Model (I) – Homojunction </a:t>
            </a:r>
            <a:endParaRPr lang="en-US" sz="1600" kern="0" dirty="0"/>
          </a:p>
        </p:txBody>
      </p:sp>
      <p:sp>
        <p:nvSpPr>
          <p:cNvPr id="898" name="Title 1"/>
          <p:cNvSpPr txBox="1">
            <a:spLocks/>
          </p:cNvSpPr>
          <p:nvPr/>
        </p:nvSpPr>
        <p:spPr bwMode="auto">
          <a:xfrm>
            <a:off x="4322194" y="1052526"/>
            <a:ext cx="3615180" cy="3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1600" kern="0" dirty="0" smtClean="0"/>
              <a:t>Model (II) – Heterojunction, higher </a:t>
            </a:r>
            <a:r>
              <a:rPr lang="en-US" sz="1600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sz="1600" kern="0" dirty="0"/>
          </a:p>
        </p:txBody>
      </p:sp>
      <p:sp>
        <p:nvSpPr>
          <p:cNvPr id="899" name="Title 1"/>
          <p:cNvSpPr txBox="1">
            <a:spLocks/>
          </p:cNvSpPr>
          <p:nvPr/>
        </p:nvSpPr>
        <p:spPr bwMode="auto">
          <a:xfrm>
            <a:off x="8258564" y="1053728"/>
            <a:ext cx="3615180" cy="3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1600" kern="0" smtClean="0"/>
              <a:t>Model (III) – Heterojunction, lower </a:t>
            </a:r>
            <a:r>
              <a:rPr lang="en-US" sz="1600" kern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sz="1600" kern="0" dirty="0"/>
          </a:p>
        </p:txBody>
      </p:sp>
      <p:sp>
        <p:nvSpPr>
          <p:cNvPr id="900" name="Rectangle 899"/>
          <p:cNvSpPr/>
          <p:nvPr/>
        </p:nvSpPr>
        <p:spPr>
          <a:xfrm rot="19883874">
            <a:off x="4659847" y="3670355"/>
            <a:ext cx="7608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Space Charge Width Widening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91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007308" y="1119439"/>
            <a:ext cx="4771901" cy="2734747"/>
            <a:chOff x="310433" y="751993"/>
            <a:chExt cx="5305410" cy="31712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433" y="751993"/>
              <a:ext cx="4075494" cy="31712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684198" y="1336591"/>
              <a:ext cx="602748" cy="303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it-IT" sz="1100" baseline="-25000" dirty="0">
                  <a:latin typeface="Segoe UI" panose="020B0502040204020203" pitchFamily="34" charset="0"/>
                  <a:cs typeface="Segoe UI" panose="020B0502040204020203" pitchFamily="34" charset="0"/>
                </a:rPr>
                <a:t>T,High</a:t>
              </a:r>
              <a:endParaRPr lang="en-US" sz="1100" baseline="-25000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29163" y="2477543"/>
              <a:ext cx="567104" cy="303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it-IT" sz="1100" baseline="-25000" dirty="0">
                  <a:latin typeface="Segoe UI" panose="020B0502040204020203" pitchFamily="34" charset="0"/>
                  <a:cs typeface="Segoe UI" panose="020B0502040204020203" pitchFamily="34" charset="0"/>
                </a:rPr>
                <a:t>T,Low</a:t>
              </a:r>
              <a:endParaRPr lang="en-US" sz="1100" baseline="-25000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25959" y="912634"/>
              <a:ext cx="3194098" cy="303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S15B SD-</a:t>
              </a:r>
              <a:r>
                <a:rPr lang="it-IT" sz="1100" dirty="0" err="1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only</a:t>
              </a:r>
              <a:r>
                <a:rPr lang="it-IT" sz="1100" dirty="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it-IT" sz="1100" dirty="0" err="1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lot</a:t>
              </a:r>
              <a:r>
                <a:rPr lang="it-IT" sz="1100" dirty="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8792062, 18nm </a:t>
              </a:r>
              <a:r>
                <a:rPr lang="it-IT" sz="1100" dirty="0" err="1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SD</a:t>
              </a:r>
              <a:r>
                <a:rPr lang="it-IT" sz="1100" dirty="0" err="1">
                  <a:solidFill>
                    <a:schemeClr val="tx1">
                      <a:lumMod val="50000"/>
                    </a:schemeClr>
                  </a:solidFill>
                  <a:latin typeface="Symbol" panose="05050102010706020507" pitchFamily="18" charset="2"/>
                  <a:cs typeface="Segoe UI" panose="020B0502040204020203" pitchFamily="34" charset="0"/>
                </a:rPr>
                <a:t>d</a:t>
              </a:r>
              <a:r>
                <a:rPr lang="it-IT" sz="1100" dirty="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ver 4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322123" y="1684873"/>
              <a:ext cx="282893" cy="0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4916197" y="1686719"/>
              <a:ext cx="635526" cy="7584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614445" y="1156807"/>
              <a:ext cx="282893" cy="0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14445" y="1166237"/>
              <a:ext cx="0" cy="518636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909911" y="1169380"/>
              <a:ext cx="0" cy="518636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187523" y="1694303"/>
              <a:ext cx="0" cy="289179"/>
            </a:xfrm>
            <a:prstGeom prst="line">
              <a:avLst/>
            </a:prstGeom>
            <a:ln w="28575" cap="rnd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128123" y="1988731"/>
              <a:ext cx="118800" cy="118800"/>
            </a:xfrm>
            <a:prstGeom prst="ellips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5853" y="1305720"/>
              <a:ext cx="326146" cy="2498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t-IT" sz="700" b="1" dirty="0">
                  <a:latin typeface="Calibri"/>
                  <a:cs typeface="Calibri"/>
                </a:rPr>
                <a:t>Positive</a:t>
              </a:r>
            </a:p>
            <a:p>
              <a:pPr algn="r"/>
              <a:r>
                <a:rPr lang="it-IT" sz="700" b="1" dirty="0">
                  <a:latin typeface="Calibri"/>
                  <a:cs typeface="Calibri"/>
                </a:rPr>
                <a:t>Write</a:t>
              </a:r>
              <a:endParaRPr lang="en-US" sz="700" b="1" dirty="0">
                <a:latin typeface="Calibri"/>
                <a:cs typeface="Calibri"/>
              </a:endParaRPr>
            </a:p>
          </p:txBody>
        </p:sp>
        <p:sp>
          <p:nvSpPr>
            <p:cNvPr id="23" name="Left Arrow 22"/>
            <p:cNvSpPr/>
            <p:nvPr/>
          </p:nvSpPr>
          <p:spPr>
            <a:xfrm>
              <a:off x="3733800" y="1534319"/>
              <a:ext cx="374327" cy="228600"/>
            </a:xfrm>
            <a:prstGeom prst="leftArrow">
              <a:avLst>
                <a:gd name="adj1" fmla="val 4083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46923" y="1762919"/>
              <a:ext cx="368920" cy="2498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700" b="1" dirty="0">
                  <a:latin typeface="Calibri"/>
                  <a:cs typeface="Calibri"/>
                </a:rPr>
                <a:t>Negative</a:t>
              </a:r>
            </a:p>
            <a:p>
              <a:r>
                <a:rPr lang="it-IT" sz="700" b="1" dirty="0">
                  <a:latin typeface="Calibri"/>
                  <a:cs typeface="Calibri"/>
                </a:rPr>
                <a:t> read</a:t>
              </a:r>
              <a:r>
                <a:rPr lang="it-IT" sz="700" b="1" dirty="0">
                  <a:latin typeface="Calibri"/>
                  <a:cs typeface="Calibri"/>
                  <a:sym typeface="Wingdings" pitchFamily="2" charset="2"/>
                </a:rPr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20808" y="2584457"/>
              <a:ext cx="282893" cy="0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14882" y="2593887"/>
              <a:ext cx="636841" cy="7232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13130" y="3117495"/>
              <a:ext cx="282893" cy="0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600557" y="2590086"/>
              <a:ext cx="0" cy="518636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96023" y="2593230"/>
              <a:ext cx="0" cy="518636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186208" y="2593887"/>
              <a:ext cx="0" cy="289179"/>
            </a:xfrm>
            <a:prstGeom prst="line">
              <a:avLst/>
            </a:prstGeom>
            <a:ln w="28575" cap="rnd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126808" y="2888315"/>
              <a:ext cx="118800" cy="118800"/>
            </a:xfrm>
            <a:prstGeom prst="ellips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3957" y="2677318"/>
              <a:ext cx="368919" cy="2498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t-IT" sz="700" b="1" dirty="0">
                  <a:latin typeface="Calibri"/>
                  <a:cs typeface="Calibri"/>
                </a:rPr>
                <a:t>Negative</a:t>
              </a:r>
            </a:p>
            <a:p>
              <a:pPr algn="r"/>
              <a:r>
                <a:rPr lang="it-IT" sz="700" b="1" dirty="0">
                  <a:latin typeface="Calibri"/>
                  <a:cs typeface="Calibri"/>
                </a:rPr>
                <a:t>Write</a:t>
              </a:r>
              <a:endParaRPr lang="en-US" sz="700" b="1" dirty="0">
                <a:latin typeface="Calibri"/>
                <a:cs typeface="Calibri"/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3733800" y="2738478"/>
              <a:ext cx="374326" cy="243641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46923" y="2677318"/>
              <a:ext cx="368920" cy="2498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700" b="1" dirty="0">
                  <a:latin typeface="Calibri"/>
                  <a:cs typeface="Calibri"/>
                </a:rPr>
                <a:t>Negative</a:t>
              </a:r>
            </a:p>
            <a:p>
              <a:r>
                <a:rPr lang="it-IT" sz="700" b="1" dirty="0">
                  <a:latin typeface="Calibri"/>
                  <a:cs typeface="Calibri"/>
                </a:rPr>
                <a:t> read</a:t>
              </a:r>
              <a:r>
                <a:rPr lang="it-IT" sz="700" b="1" dirty="0">
                  <a:latin typeface="Calibri"/>
                  <a:cs typeface="Calibri"/>
                  <a:sym typeface="Wingdings" pitchFamily="2" charset="2"/>
                </a:rPr>
                <a:t>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Introduction to </a:t>
            </a:r>
            <a:r>
              <a:rPr lang="it-IT" sz="3200" u="sng" dirty="0" smtClean="0"/>
              <a:t>S</a:t>
            </a:r>
            <a:r>
              <a:rPr lang="it-IT" sz="3200" dirty="0" smtClean="0"/>
              <a:t>elf-</a:t>
            </a:r>
            <a:r>
              <a:rPr lang="it-IT" sz="3200" u="sng" dirty="0" smtClean="0"/>
              <a:t>S</a:t>
            </a:r>
            <a:r>
              <a:rPr lang="it-IT" sz="3200" dirty="0" smtClean="0"/>
              <a:t>elect </a:t>
            </a:r>
            <a:r>
              <a:rPr lang="it-IT" sz="3200" u="sng" dirty="0" smtClean="0"/>
              <a:t>M</a:t>
            </a:r>
            <a:r>
              <a:rPr lang="it-IT" sz="3200" dirty="0" smtClean="0"/>
              <a:t>emory (SSM)</a:t>
            </a:r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18300" y="1760547"/>
            <a:ext cx="2047606" cy="1742154"/>
            <a:chOff x="6248400" y="962599"/>
            <a:chExt cx="3124200" cy="292360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t="49610" b="-1"/>
            <a:stretch/>
          </p:blipFill>
          <p:spPr>
            <a:xfrm>
              <a:off x="6248400" y="962599"/>
              <a:ext cx="3124200" cy="2630408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flipH="1">
              <a:off x="6477000" y="3429000"/>
              <a:ext cx="685800" cy="152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77000" y="3581400"/>
              <a:ext cx="0" cy="152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31"/>
            <p:cNvSpPr/>
            <p:nvPr/>
          </p:nvSpPr>
          <p:spPr>
            <a:xfrm flipV="1">
              <a:off x="6400800" y="3733800"/>
              <a:ext cx="152400" cy="1524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44853" y="1314880"/>
              <a:ext cx="1433145" cy="28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Pulse Polarity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66356" y="2129426"/>
              <a:ext cx="438913" cy="28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66356" y="2923625"/>
              <a:ext cx="438913" cy="28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BE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66356" y="2495186"/>
              <a:ext cx="438913" cy="28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SD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4" y="3983026"/>
            <a:ext cx="10905086" cy="2297649"/>
          </a:xfrm>
        </p:spPr>
        <p:txBody>
          <a:bodyPr/>
          <a:lstStyle/>
          <a:p>
            <a:r>
              <a:rPr lang="it-IT" sz="1697" dirty="0"/>
              <a:t>Fundametally, it is a 3DXP technology.</a:t>
            </a:r>
          </a:p>
          <a:p>
            <a:pPr lvl="1"/>
            <a:r>
              <a:rPr lang="it-IT" sz="1697" dirty="0"/>
              <a:t>Physical construction of SSM array is BEOL 3D stackable X-Y cross point comptatible with mainstream CMOS.</a:t>
            </a:r>
          </a:p>
          <a:p>
            <a:pPr lvl="1"/>
            <a:r>
              <a:rPr lang="it-IT" sz="1697" dirty="0"/>
              <a:t>Read/write is to threshold </a:t>
            </a:r>
            <a:r>
              <a:rPr lang="it-IT" sz="1697" dirty="0" smtClean="0"/>
              <a:t>a cell in a tile while the </a:t>
            </a:r>
            <a:r>
              <a:rPr lang="it-IT" sz="1697" dirty="0"/>
              <a:t>rest of </a:t>
            </a:r>
            <a:r>
              <a:rPr lang="it-IT" sz="1697" dirty="0" smtClean="0"/>
              <a:t>cells are inhibited in </a:t>
            </a:r>
            <a:r>
              <a:rPr lang="it-IT" sz="1697" dirty="0"/>
              <a:t>subthreshold </a:t>
            </a:r>
            <a:r>
              <a:rPr lang="it-IT" sz="1697" dirty="0" smtClean="0"/>
              <a:t>bias.</a:t>
            </a:r>
            <a:endParaRPr lang="it-IT" sz="1697" dirty="0"/>
          </a:p>
          <a:p>
            <a:r>
              <a:rPr lang="it-IT" sz="1697" dirty="0"/>
              <a:t>A V</a:t>
            </a:r>
            <a:r>
              <a:rPr lang="it-IT" sz="1697" baseline="-25000" dirty="0"/>
              <a:t>T</a:t>
            </a:r>
            <a:r>
              <a:rPr lang="it-IT" sz="1697" dirty="0"/>
              <a:t> window (</a:t>
            </a:r>
            <a:r>
              <a:rPr lang="en-US" sz="1697" dirty="0"/>
              <a:t>∆V</a:t>
            </a:r>
            <a:r>
              <a:rPr lang="en-US" sz="1697" baseline="-25000" dirty="0"/>
              <a:t>T</a:t>
            </a:r>
            <a:r>
              <a:rPr lang="it-IT" sz="1697" dirty="0"/>
              <a:t>) has been observed by applying programming pulses with opposite polarity.  The </a:t>
            </a:r>
            <a:r>
              <a:rPr lang="en-US" sz="1697" dirty="0"/>
              <a:t>best known ∆V</a:t>
            </a:r>
            <a:r>
              <a:rPr lang="en-US" sz="1697" baseline="-25000" dirty="0"/>
              <a:t>T</a:t>
            </a:r>
            <a:r>
              <a:rPr lang="en-US" sz="1697" dirty="0"/>
              <a:t> physics is an electrochemical potential modulation effect subject to mass transport by polarity.</a:t>
            </a:r>
          </a:p>
          <a:p>
            <a:pPr marL="896459" lvl="1" indent="-336654"/>
            <a:r>
              <a:rPr lang="en-US" sz="1697" dirty="0">
                <a:sym typeface="Wingdings" panose="05000000000000000000" pitchFamily="2" charset="2"/>
              </a:rPr>
              <a:t>Leakage characteristics of SD is unlikely to sustain a charge-trap nonvolatile memory model.</a:t>
            </a:r>
          </a:p>
          <a:p>
            <a:pPr marL="896459" lvl="1" indent="-336654"/>
            <a:r>
              <a:rPr lang="en-US" sz="1697" dirty="0">
                <a:sym typeface="Wingdings" panose="05000000000000000000" pitchFamily="2" charset="2"/>
              </a:rPr>
              <a:t>Bipolar Read signature refutes </a:t>
            </a:r>
            <a:r>
              <a:rPr lang="en-US" sz="1697" dirty="0" err="1" smtClean="0">
                <a:sym typeface="Wingdings" panose="05000000000000000000" pitchFamily="2" charset="2"/>
              </a:rPr>
              <a:t>filamentation</a:t>
            </a:r>
            <a:r>
              <a:rPr lang="en-US" sz="1697" dirty="0" smtClean="0">
                <a:sym typeface="Wingdings" panose="05000000000000000000" pitchFamily="2" charset="2"/>
              </a:rPr>
              <a:t> (conductive </a:t>
            </a:r>
            <a:r>
              <a:rPr lang="en-US" sz="1697" dirty="0">
                <a:sym typeface="Wingdings" panose="05000000000000000000" pitchFamily="2" charset="2"/>
              </a:rPr>
              <a:t>c</a:t>
            </a:r>
            <a:r>
              <a:rPr lang="en-US" sz="1697" dirty="0" smtClean="0">
                <a:sym typeface="Wingdings" panose="05000000000000000000" pitchFamily="2" charset="2"/>
              </a:rPr>
              <a:t>hannel formation/dissolution).</a:t>
            </a:r>
            <a:endParaRPr lang="en-US" sz="1697" dirty="0">
              <a:sym typeface="Wingdings" panose="05000000000000000000" pitchFamily="2" charset="2"/>
            </a:endParaRPr>
          </a:p>
          <a:p>
            <a:pPr marL="896459" lvl="1" indent="-336654"/>
            <a:r>
              <a:rPr lang="en-US" sz="1697" dirty="0">
                <a:sym typeface="Wingdings" panose="05000000000000000000" pitchFamily="2" charset="2"/>
              </a:rPr>
              <a:t>Bipolar Write supports mass transport between electrodes.</a:t>
            </a:r>
            <a:endParaRPr lang="en-US" sz="1697" dirty="0"/>
          </a:p>
        </p:txBody>
      </p:sp>
      <p:grpSp>
        <p:nvGrpSpPr>
          <p:cNvPr id="60" name="Group 59"/>
          <p:cNvGrpSpPr/>
          <p:nvPr/>
        </p:nvGrpSpPr>
        <p:grpSpPr>
          <a:xfrm>
            <a:off x="7844560" y="1005150"/>
            <a:ext cx="3306043" cy="3114903"/>
            <a:chOff x="7828794" y="1123394"/>
            <a:chExt cx="3306043" cy="3114903"/>
          </a:xfrm>
        </p:grpSpPr>
        <p:grpSp>
          <p:nvGrpSpPr>
            <p:cNvPr id="41" name="Group 40"/>
            <p:cNvGrpSpPr/>
            <p:nvPr/>
          </p:nvGrpSpPr>
          <p:grpSpPr>
            <a:xfrm>
              <a:off x="7828794" y="1123394"/>
              <a:ext cx="3306043" cy="2975445"/>
              <a:chOff x="5715000" y="1447799"/>
              <a:chExt cx="3810000" cy="3429001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8" t="9011" r="67788" b="48903"/>
              <a:stretch/>
            </p:blipFill>
            <p:spPr>
              <a:xfrm>
                <a:off x="5746089" y="1447799"/>
                <a:ext cx="3778911" cy="327854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91" t="90497" r="68145" b="7098"/>
              <a:stretch/>
            </p:blipFill>
            <p:spPr>
              <a:xfrm>
                <a:off x="5715000" y="4689433"/>
                <a:ext cx="3778911" cy="18736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7000000" y="1881712"/>
                <a:ext cx="604456" cy="35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1400" b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/</a:t>
                </a:r>
                <a:r>
                  <a:rPr lang="en-US" sz="14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endParaRPr lang="en-US" sz="1400" b="1" dirty="0">
                  <a:solidFill>
                    <a:srgbClr val="00B05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714942" y="1881713"/>
                <a:ext cx="604456" cy="35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1400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/</a:t>
                </a:r>
                <a:r>
                  <a:rPr lang="en-US" sz="1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endParaRPr lang="en-US" sz="1400" b="1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196457" y="1727528"/>
                <a:ext cx="1185042" cy="532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Write/Read </a:t>
                </a:r>
                <a:endParaRPr lang="en-US" sz="1200" b="1" dirty="0" smtClean="0"/>
              </a:p>
              <a:p>
                <a:r>
                  <a:rPr lang="en-US" sz="1200" b="1" dirty="0" smtClean="0"/>
                  <a:t>Polarity</a:t>
                </a:r>
                <a:endParaRPr lang="en-US" sz="1200" b="1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7315200" y="3124200"/>
                <a:ext cx="990600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7363644" y="3124200"/>
                <a:ext cx="818749" cy="35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u="sng" dirty="0">
                    <a:latin typeface="Calibri" panose="020F0502020204030204" pitchFamily="34" charset="0"/>
                  </a:rPr>
                  <a:t>900mV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9481816" y="119214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+/+</a:t>
              </a:r>
              <a:endParaRPr lang="en-US" sz="1400" dirty="0">
                <a:solidFill>
                  <a:srgbClr val="0054B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047498" y="1192141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/</a:t>
              </a:r>
              <a:r>
                <a:rPr lang="en-US" sz="14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sz="1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1134837" y="1193310"/>
              <a:ext cx="0" cy="27043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596228" y="4053631"/>
              <a:ext cx="53860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V</a:t>
              </a:r>
              <a:r>
                <a:rPr lang="en-US" sz="1200" baseline="-25000" dirty="0" smtClean="0">
                  <a:latin typeface="Calibri" panose="020F0502020204030204" pitchFamily="34" charset="0"/>
                </a:rPr>
                <a:t>TH</a:t>
              </a:r>
              <a:r>
                <a:rPr lang="en-US" sz="1200" dirty="0" smtClean="0">
                  <a:latin typeface="Calibri" panose="020F0502020204030204" pitchFamily="34" charset="0"/>
                </a:rPr>
                <a:t> [mV]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7427246" y="1673631"/>
              <a:ext cx="124540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 </a:t>
              </a:r>
              <a:r>
                <a:rPr lang="el-GR" sz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1200" dirty="0" smtClean="0">
                  <a:latin typeface="Calibri" panose="020F0502020204030204" pitchFamily="34" charset="0"/>
                </a:rPr>
                <a:t>of bit distribution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(I</a:t>
            </a:r>
            <a:r>
              <a:rPr lang="en-US" dirty="0" smtClean="0"/>
              <a:t>) – </a:t>
            </a:r>
            <a:r>
              <a:rPr lang="en-US" dirty="0" err="1" smtClean="0"/>
              <a:t>Homojunction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(–) Bias Read, same </a:t>
            </a:r>
            <a:r>
              <a:rPr lang="en-US" sz="2400" dirty="0"/>
              <a:t>p</a:t>
            </a:r>
            <a:r>
              <a:rPr lang="en-US" sz="2400" dirty="0" smtClean="0"/>
              <a:t>olarity of write</a:t>
            </a:r>
          </a:p>
          <a:p>
            <a:pPr marL="554035" lvl="1" indent="0">
              <a:buNone/>
            </a:pPr>
            <a:r>
              <a:rPr lang="en-US" sz="2400" dirty="0" smtClean="0"/>
              <a:t>Bias initially contributed to barrier reduction, very low current, shift I-V to right.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400" dirty="0" smtClean="0"/>
              <a:t>) </a:t>
            </a:r>
            <a:r>
              <a:rPr lang="en-US" sz="2400" dirty="0"/>
              <a:t>Bias </a:t>
            </a:r>
            <a:r>
              <a:rPr lang="en-US" sz="2400" dirty="0" smtClean="0"/>
              <a:t>Read, opposite polarity </a:t>
            </a:r>
            <a:r>
              <a:rPr lang="en-US" sz="2400" dirty="0"/>
              <a:t>of </a:t>
            </a:r>
            <a:r>
              <a:rPr lang="en-US" sz="2400" dirty="0" smtClean="0"/>
              <a:t>Write</a:t>
            </a:r>
          </a:p>
          <a:p>
            <a:pPr marL="554035" lvl="1" indent="0">
              <a:buNone/>
            </a:pPr>
            <a:r>
              <a:rPr lang="en-US" sz="2400" dirty="0" smtClean="0"/>
              <a:t>Space charge region maintained or no change.   Potential drop evenly cross </a:t>
            </a:r>
            <a:r>
              <a:rPr lang="en-US" sz="2400" dirty="0" err="1" smtClean="0"/>
              <a:t>Chal</a:t>
            </a:r>
            <a:r>
              <a:rPr lang="en-US" sz="2400" dirty="0" smtClean="0"/>
              <a:t> glass.</a:t>
            </a:r>
          </a:p>
          <a:p>
            <a:pPr marL="0" indent="0">
              <a:buNone/>
            </a:pPr>
            <a:r>
              <a:rPr lang="en-US" sz="2400" dirty="0" smtClean="0"/>
              <a:t>Homogeneous junction model does not support the observed polarity effect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304764"/>
            <a:ext cx="4281375" cy="5411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8364252" y="1916832"/>
            <a:ext cx="1764196" cy="0"/>
          </a:xfrm>
          <a:prstGeom prst="line">
            <a:avLst/>
          </a:prstGeom>
          <a:ln w="19050" cap="rnd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408368" y="2456892"/>
            <a:ext cx="828092" cy="540060"/>
            <a:chOff x="8724292" y="2960948"/>
            <a:chExt cx="972108" cy="5400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724292" y="296094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724292" y="350100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24292" y="3284984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488488" y="2780928"/>
            <a:ext cx="216024" cy="324036"/>
            <a:chOff x="9948428" y="3284984"/>
            <a:chExt cx="216024" cy="324036"/>
          </a:xfrm>
        </p:grpSpPr>
        <p:sp>
          <p:nvSpPr>
            <p:cNvPr id="13" name="Rectangle 12"/>
            <p:cNvSpPr/>
            <p:nvPr/>
          </p:nvSpPr>
          <p:spPr>
            <a:xfrm>
              <a:off x="9948428" y="3284984"/>
              <a:ext cx="216024" cy="72008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948428" y="3284984"/>
              <a:ext cx="21602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48428" y="3284984"/>
              <a:ext cx="0" cy="324036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848528" y="1772816"/>
            <a:ext cx="5863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Vacuum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60196" y="1916832"/>
            <a:ext cx="2880320" cy="0"/>
          </a:xfrm>
          <a:prstGeom prst="line">
            <a:avLst/>
          </a:prstGeom>
          <a:ln w="19050" cap="rnd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300356" y="1448780"/>
            <a:ext cx="1044116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SAG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44472" y="1448780"/>
            <a:ext cx="54006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6180" y="1448780"/>
            <a:ext cx="54006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56240" y="1448780"/>
            <a:ext cx="104411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As+/Ge+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364252" y="2456892"/>
            <a:ext cx="828092" cy="540060"/>
            <a:chOff x="8724292" y="2960948"/>
            <a:chExt cx="972108" cy="54006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724292" y="296094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724292" y="350100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24292" y="3068960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8040216" y="3284984"/>
            <a:ext cx="2520280" cy="778900"/>
            <a:chOff x="8040216" y="3478688"/>
            <a:chExt cx="2520280" cy="778900"/>
          </a:xfrm>
        </p:grpSpPr>
        <p:grpSp>
          <p:nvGrpSpPr>
            <p:cNvPr id="16" name="Group 15"/>
            <p:cNvGrpSpPr/>
            <p:nvPr/>
          </p:nvGrpSpPr>
          <p:grpSpPr>
            <a:xfrm>
              <a:off x="8040216" y="3478688"/>
              <a:ext cx="227010" cy="562380"/>
              <a:chOff x="8364252" y="2996354"/>
              <a:chExt cx="227010" cy="46865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3" idx="0"/>
              </p:cNvCxnSpPr>
              <p:nvPr/>
            </p:nvCxnSpPr>
            <p:spPr>
              <a:xfrm flipH="1">
                <a:off x="8580276" y="2996354"/>
                <a:ext cx="10986" cy="46865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9336355" y="3498830"/>
              <a:ext cx="1008114" cy="542238"/>
              <a:chOff x="8639761" y="2958770"/>
              <a:chExt cx="1183439" cy="542238"/>
            </a:xfrm>
          </p:grpSpPr>
          <p:cxnSp>
            <p:nvCxnSpPr>
              <p:cNvPr id="36" name="Straight Connector 35"/>
              <p:cNvCxnSpPr>
                <a:stCxn id="49" idx="6"/>
              </p:cNvCxnSpPr>
              <p:nvPr/>
            </p:nvCxnSpPr>
            <p:spPr>
              <a:xfrm>
                <a:off x="8862645" y="2958770"/>
                <a:ext cx="960551" cy="217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2" idx="6"/>
              </p:cNvCxnSpPr>
              <p:nvPr/>
            </p:nvCxnSpPr>
            <p:spPr>
              <a:xfrm>
                <a:off x="8837474" y="3501008"/>
                <a:ext cx="985726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639761" y="3284984"/>
                <a:ext cx="1141169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364254" y="3710523"/>
              <a:ext cx="972108" cy="546569"/>
              <a:chOff x="8724292" y="2954439"/>
              <a:chExt cx="1141170" cy="546569"/>
            </a:xfrm>
          </p:grpSpPr>
          <p:cxnSp>
            <p:nvCxnSpPr>
              <p:cNvPr id="40" name="Straight Connector 39"/>
              <p:cNvCxnSpPr>
                <a:endCxn id="49" idx="0"/>
              </p:cNvCxnSpPr>
              <p:nvPr/>
            </p:nvCxnSpPr>
            <p:spPr>
              <a:xfrm flipV="1">
                <a:off x="8724292" y="2954439"/>
                <a:ext cx="870486" cy="6509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52" idx="0"/>
              </p:cNvCxnSpPr>
              <p:nvPr/>
            </p:nvCxnSpPr>
            <p:spPr>
              <a:xfrm flipV="1">
                <a:off x="8724292" y="3496677"/>
                <a:ext cx="845311" cy="433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724292" y="3068960"/>
                <a:ext cx="1141170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0344472" y="3501008"/>
              <a:ext cx="216024" cy="540060"/>
              <a:chOff x="9948428" y="2960948"/>
              <a:chExt cx="216024" cy="54006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9948428" y="2960948"/>
                <a:ext cx="0" cy="54006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Freeform 48"/>
            <p:cNvSpPr/>
            <p:nvPr/>
          </p:nvSpPr>
          <p:spPr>
            <a:xfrm>
              <a:off x="9105777" y="3498830"/>
              <a:ext cx="420448" cy="211693"/>
            </a:xfrm>
            <a:custGeom>
              <a:avLst/>
              <a:gdLst>
                <a:gd name="connsiteX0" fmla="*/ 0 w 420448"/>
                <a:gd name="connsiteY0" fmla="*/ 211693 h 211693"/>
                <a:gd name="connsiteX1" fmla="*/ 102907 w 420448"/>
                <a:gd name="connsiteY1" fmla="*/ 196993 h 211693"/>
                <a:gd name="connsiteX2" fmla="*/ 188173 w 420448"/>
                <a:gd name="connsiteY2" fmla="*/ 161710 h 211693"/>
                <a:gd name="connsiteX3" fmla="*/ 211694 w 420448"/>
                <a:gd name="connsiteY3" fmla="*/ 94086 h 211693"/>
                <a:gd name="connsiteX4" fmla="*/ 235216 w 420448"/>
                <a:gd name="connsiteY4" fmla="*/ 47043 h 211693"/>
                <a:gd name="connsiteX5" fmla="*/ 314601 w 420448"/>
                <a:gd name="connsiteY5" fmla="*/ 23521 h 211693"/>
                <a:gd name="connsiteX6" fmla="*/ 420448 w 420448"/>
                <a:gd name="connsiteY6" fmla="*/ 0 h 2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448" h="211693">
                  <a:moveTo>
                    <a:pt x="0" y="211693"/>
                  </a:moveTo>
                  <a:cubicBezTo>
                    <a:pt x="35772" y="208508"/>
                    <a:pt x="71545" y="205323"/>
                    <a:pt x="102907" y="196993"/>
                  </a:cubicBezTo>
                  <a:cubicBezTo>
                    <a:pt x="134269" y="188662"/>
                    <a:pt x="170042" y="178861"/>
                    <a:pt x="188173" y="161710"/>
                  </a:cubicBezTo>
                  <a:cubicBezTo>
                    <a:pt x="206304" y="144559"/>
                    <a:pt x="203853" y="113197"/>
                    <a:pt x="211694" y="94086"/>
                  </a:cubicBezTo>
                  <a:cubicBezTo>
                    <a:pt x="219535" y="74975"/>
                    <a:pt x="218065" y="58804"/>
                    <a:pt x="235216" y="47043"/>
                  </a:cubicBezTo>
                  <a:cubicBezTo>
                    <a:pt x="252367" y="35282"/>
                    <a:pt x="283729" y="31361"/>
                    <a:pt x="314601" y="23521"/>
                  </a:cubicBezTo>
                  <a:cubicBezTo>
                    <a:pt x="345473" y="15680"/>
                    <a:pt x="402317" y="5390"/>
                    <a:pt x="420448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084332" y="4041068"/>
              <a:ext cx="420448" cy="211693"/>
            </a:xfrm>
            <a:custGeom>
              <a:avLst/>
              <a:gdLst>
                <a:gd name="connsiteX0" fmla="*/ 0 w 420448"/>
                <a:gd name="connsiteY0" fmla="*/ 211693 h 211693"/>
                <a:gd name="connsiteX1" fmla="*/ 102907 w 420448"/>
                <a:gd name="connsiteY1" fmla="*/ 196993 h 211693"/>
                <a:gd name="connsiteX2" fmla="*/ 188173 w 420448"/>
                <a:gd name="connsiteY2" fmla="*/ 161710 h 211693"/>
                <a:gd name="connsiteX3" fmla="*/ 211694 w 420448"/>
                <a:gd name="connsiteY3" fmla="*/ 94086 h 211693"/>
                <a:gd name="connsiteX4" fmla="*/ 235216 w 420448"/>
                <a:gd name="connsiteY4" fmla="*/ 47043 h 211693"/>
                <a:gd name="connsiteX5" fmla="*/ 314601 w 420448"/>
                <a:gd name="connsiteY5" fmla="*/ 23521 h 211693"/>
                <a:gd name="connsiteX6" fmla="*/ 420448 w 420448"/>
                <a:gd name="connsiteY6" fmla="*/ 0 h 2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448" h="211693">
                  <a:moveTo>
                    <a:pt x="0" y="211693"/>
                  </a:moveTo>
                  <a:cubicBezTo>
                    <a:pt x="35772" y="208508"/>
                    <a:pt x="71545" y="205323"/>
                    <a:pt x="102907" y="196993"/>
                  </a:cubicBezTo>
                  <a:cubicBezTo>
                    <a:pt x="134269" y="188662"/>
                    <a:pt x="170042" y="178861"/>
                    <a:pt x="188173" y="161710"/>
                  </a:cubicBezTo>
                  <a:cubicBezTo>
                    <a:pt x="206304" y="144559"/>
                    <a:pt x="203853" y="113197"/>
                    <a:pt x="211694" y="94086"/>
                  </a:cubicBezTo>
                  <a:cubicBezTo>
                    <a:pt x="219535" y="74975"/>
                    <a:pt x="218065" y="58804"/>
                    <a:pt x="235216" y="47043"/>
                  </a:cubicBezTo>
                  <a:cubicBezTo>
                    <a:pt x="252367" y="35282"/>
                    <a:pt x="283729" y="31361"/>
                    <a:pt x="314601" y="23521"/>
                  </a:cubicBezTo>
                  <a:cubicBezTo>
                    <a:pt x="345473" y="15680"/>
                    <a:pt x="402317" y="5390"/>
                    <a:pt x="420448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261942" y="4019244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267226" y="3478688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256240" y="5386900"/>
            <a:ext cx="2077244" cy="238344"/>
            <a:chOff x="8419626" y="3631088"/>
            <a:chExt cx="2077244" cy="238344"/>
          </a:xfrm>
        </p:grpSpPr>
        <p:cxnSp>
          <p:nvCxnSpPr>
            <p:cNvPr id="108" name="Straight Connector 107"/>
            <p:cNvCxnSpPr>
              <a:stCxn id="110" idx="6"/>
            </p:cNvCxnSpPr>
            <p:nvPr/>
          </p:nvCxnSpPr>
          <p:spPr>
            <a:xfrm>
              <a:off x="9678623" y="3651230"/>
              <a:ext cx="818247" cy="2178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endCxn id="110" idx="0"/>
            </p:cNvCxnSpPr>
            <p:nvPr/>
          </p:nvCxnSpPr>
          <p:spPr>
            <a:xfrm flipV="1">
              <a:off x="8516651" y="3862923"/>
              <a:ext cx="741525" cy="6509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Freeform 109"/>
            <p:cNvSpPr/>
            <p:nvPr/>
          </p:nvSpPr>
          <p:spPr>
            <a:xfrm>
              <a:off x="9258177" y="3651230"/>
              <a:ext cx="420448" cy="211693"/>
            </a:xfrm>
            <a:custGeom>
              <a:avLst/>
              <a:gdLst>
                <a:gd name="connsiteX0" fmla="*/ 0 w 420448"/>
                <a:gd name="connsiteY0" fmla="*/ 211693 h 211693"/>
                <a:gd name="connsiteX1" fmla="*/ 102907 w 420448"/>
                <a:gd name="connsiteY1" fmla="*/ 196993 h 211693"/>
                <a:gd name="connsiteX2" fmla="*/ 188173 w 420448"/>
                <a:gd name="connsiteY2" fmla="*/ 161710 h 211693"/>
                <a:gd name="connsiteX3" fmla="*/ 211694 w 420448"/>
                <a:gd name="connsiteY3" fmla="*/ 94086 h 211693"/>
                <a:gd name="connsiteX4" fmla="*/ 235216 w 420448"/>
                <a:gd name="connsiteY4" fmla="*/ 47043 h 211693"/>
                <a:gd name="connsiteX5" fmla="*/ 314601 w 420448"/>
                <a:gd name="connsiteY5" fmla="*/ 23521 h 211693"/>
                <a:gd name="connsiteX6" fmla="*/ 420448 w 420448"/>
                <a:gd name="connsiteY6" fmla="*/ 0 h 2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448" h="211693">
                  <a:moveTo>
                    <a:pt x="0" y="211693"/>
                  </a:moveTo>
                  <a:cubicBezTo>
                    <a:pt x="35772" y="208508"/>
                    <a:pt x="71545" y="205323"/>
                    <a:pt x="102907" y="196993"/>
                  </a:cubicBezTo>
                  <a:cubicBezTo>
                    <a:pt x="134269" y="188662"/>
                    <a:pt x="170042" y="178861"/>
                    <a:pt x="188173" y="161710"/>
                  </a:cubicBezTo>
                  <a:cubicBezTo>
                    <a:pt x="206304" y="144559"/>
                    <a:pt x="203853" y="113197"/>
                    <a:pt x="211694" y="94086"/>
                  </a:cubicBezTo>
                  <a:cubicBezTo>
                    <a:pt x="219535" y="74975"/>
                    <a:pt x="218065" y="58804"/>
                    <a:pt x="235216" y="47043"/>
                  </a:cubicBezTo>
                  <a:cubicBezTo>
                    <a:pt x="252367" y="35282"/>
                    <a:pt x="283729" y="31361"/>
                    <a:pt x="314601" y="23521"/>
                  </a:cubicBezTo>
                  <a:cubicBezTo>
                    <a:pt x="345473" y="15680"/>
                    <a:pt x="402317" y="5390"/>
                    <a:pt x="42044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419626" y="3631088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0344472" y="5409220"/>
            <a:ext cx="360040" cy="0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155" idx="3"/>
          </p:cNvCxnSpPr>
          <p:nvPr/>
        </p:nvCxnSpPr>
        <p:spPr>
          <a:xfrm>
            <a:off x="10704512" y="5409220"/>
            <a:ext cx="0" cy="149503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Isosceles Triangle 154"/>
          <p:cNvSpPr/>
          <p:nvPr/>
        </p:nvSpPr>
        <p:spPr>
          <a:xfrm flipV="1">
            <a:off x="10632504" y="5558723"/>
            <a:ext cx="144016" cy="14401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7572164" y="5481228"/>
            <a:ext cx="1939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0V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81" name="Straight Arrow Connector 180"/>
          <p:cNvCxnSpPr/>
          <p:nvPr/>
        </p:nvCxnSpPr>
        <p:spPr>
          <a:xfrm flipV="1">
            <a:off x="7644172" y="4869160"/>
            <a:ext cx="0" cy="6120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7572164" y="4581128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(</a:t>
            </a:r>
            <a:r>
              <a:rPr lang="en-US" sz="1400" dirty="0">
                <a:latin typeface="Calibri" panose="020F0502020204030204" pitchFamily="34" charset="0"/>
                <a:ea typeface="Cambria Math" panose="02040503050406030204" pitchFamily="18" charset="0"/>
              </a:rPr>
              <a:t>−</a:t>
            </a:r>
            <a:r>
              <a:rPr lang="en-US" sz="14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83" name="Straight Arrow Connector 182"/>
          <p:cNvCxnSpPr/>
          <p:nvPr/>
        </p:nvCxnSpPr>
        <p:spPr>
          <a:xfrm>
            <a:off x="7644172" y="5733256"/>
            <a:ext cx="0" cy="6120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7553412" y="6309320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(+)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7968208" y="2780928"/>
            <a:ext cx="216024" cy="324036"/>
            <a:chOff x="8364252" y="3284984"/>
            <a:chExt cx="216024" cy="324036"/>
          </a:xfrm>
        </p:grpSpPr>
        <p:sp>
          <p:nvSpPr>
            <p:cNvPr id="195" name="Rectangle 194"/>
            <p:cNvSpPr/>
            <p:nvPr/>
          </p:nvSpPr>
          <p:spPr>
            <a:xfrm>
              <a:off x="8364252" y="3284984"/>
              <a:ext cx="216024" cy="72008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8364252" y="3284984"/>
              <a:ext cx="21602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8580276" y="3284984"/>
              <a:ext cx="0" cy="324036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264471" y="5170380"/>
            <a:ext cx="2446135" cy="320783"/>
            <a:chOff x="8428804" y="3142746"/>
            <a:chExt cx="2446135" cy="726687"/>
          </a:xfrm>
        </p:grpSpPr>
        <p:cxnSp>
          <p:nvCxnSpPr>
            <p:cNvPr id="82" name="Straight Connector 81"/>
            <p:cNvCxnSpPr>
              <a:stCxn id="84" idx="6"/>
            </p:cNvCxnSpPr>
            <p:nvPr/>
          </p:nvCxnSpPr>
          <p:spPr>
            <a:xfrm>
              <a:off x="9678625" y="3651229"/>
              <a:ext cx="1196314" cy="2551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5" idx="2"/>
            </p:cNvCxnSpPr>
            <p:nvPr/>
          </p:nvCxnSpPr>
          <p:spPr>
            <a:xfrm>
              <a:off x="8516652" y="3859894"/>
              <a:ext cx="741525" cy="3029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9258177" y="3651230"/>
              <a:ext cx="420448" cy="211693"/>
            </a:xfrm>
            <a:custGeom>
              <a:avLst/>
              <a:gdLst>
                <a:gd name="connsiteX0" fmla="*/ 0 w 420448"/>
                <a:gd name="connsiteY0" fmla="*/ 211693 h 211693"/>
                <a:gd name="connsiteX1" fmla="*/ 102907 w 420448"/>
                <a:gd name="connsiteY1" fmla="*/ 196993 h 211693"/>
                <a:gd name="connsiteX2" fmla="*/ 188173 w 420448"/>
                <a:gd name="connsiteY2" fmla="*/ 161710 h 211693"/>
                <a:gd name="connsiteX3" fmla="*/ 211694 w 420448"/>
                <a:gd name="connsiteY3" fmla="*/ 94086 h 211693"/>
                <a:gd name="connsiteX4" fmla="*/ 235216 w 420448"/>
                <a:gd name="connsiteY4" fmla="*/ 47043 h 211693"/>
                <a:gd name="connsiteX5" fmla="*/ 314601 w 420448"/>
                <a:gd name="connsiteY5" fmla="*/ 23521 h 211693"/>
                <a:gd name="connsiteX6" fmla="*/ 420448 w 420448"/>
                <a:gd name="connsiteY6" fmla="*/ 0 h 2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448" h="211693">
                  <a:moveTo>
                    <a:pt x="0" y="211693"/>
                  </a:moveTo>
                  <a:cubicBezTo>
                    <a:pt x="35772" y="208508"/>
                    <a:pt x="71545" y="205323"/>
                    <a:pt x="102907" y="196993"/>
                  </a:cubicBezTo>
                  <a:cubicBezTo>
                    <a:pt x="134269" y="188662"/>
                    <a:pt x="170042" y="178861"/>
                    <a:pt x="188173" y="161710"/>
                  </a:cubicBezTo>
                  <a:cubicBezTo>
                    <a:pt x="206304" y="144559"/>
                    <a:pt x="203853" y="113197"/>
                    <a:pt x="211694" y="94086"/>
                  </a:cubicBezTo>
                  <a:cubicBezTo>
                    <a:pt x="219535" y="74975"/>
                    <a:pt x="218065" y="58804"/>
                    <a:pt x="235216" y="47043"/>
                  </a:cubicBezTo>
                  <a:cubicBezTo>
                    <a:pt x="252367" y="35282"/>
                    <a:pt x="283729" y="31361"/>
                    <a:pt x="314601" y="23521"/>
                  </a:cubicBezTo>
                  <a:cubicBezTo>
                    <a:pt x="345473" y="15680"/>
                    <a:pt x="402317" y="5390"/>
                    <a:pt x="420448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428804" y="3142746"/>
              <a:ext cx="87848" cy="726687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270233" y="4747086"/>
            <a:ext cx="2443214" cy="658071"/>
            <a:chOff x="8431725" y="2185981"/>
            <a:chExt cx="2443214" cy="1490764"/>
          </a:xfrm>
        </p:grpSpPr>
        <p:cxnSp>
          <p:nvCxnSpPr>
            <p:cNvPr id="100" name="Straight Connector 99"/>
            <p:cNvCxnSpPr>
              <a:stCxn id="102" idx="6"/>
            </p:cNvCxnSpPr>
            <p:nvPr/>
          </p:nvCxnSpPr>
          <p:spPr>
            <a:xfrm>
              <a:off x="9686493" y="3268168"/>
              <a:ext cx="1188446" cy="408577"/>
            </a:xfrm>
            <a:prstGeom prst="line">
              <a:avLst/>
            </a:prstGeom>
            <a:ln w="19050" cap="rnd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3" idx="2"/>
              <a:endCxn id="102" idx="0"/>
            </p:cNvCxnSpPr>
            <p:nvPr/>
          </p:nvCxnSpPr>
          <p:spPr>
            <a:xfrm>
              <a:off x="8519573" y="2891938"/>
              <a:ext cx="828990" cy="479800"/>
            </a:xfrm>
            <a:prstGeom prst="line">
              <a:avLst/>
            </a:prstGeom>
            <a:ln w="19050" cap="rnd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reeform 101"/>
            <p:cNvSpPr/>
            <p:nvPr/>
          </p:nvSpPr>
          <p:spPr>
            <a:xfrm>
              <a:off x="9348563" y="3268168"/>
              <a:ext cx="337930" cy="103570"/>
            </a:xfrm>
            <a:custGeom>
              <a:avLst/>
              <a:gdLst>
                <a:gd name="connsiteX0" fmla="*/ 0 w 420448"/>
                <a:gd name="connsiteY0" fmla="*/ 211693 h 211693"/>
                <a:gd name="connsiteX1" fmla="*/ 102907 w 420448"/>
                <a:gd name="connsiteY1" fmla="*/ 196993 h 211693"/>
                <a:gd name="connsiteX2" fmla="*/ 188173 w 420448"/>
                <a:gd name="connsiteY2" fmla="*/ 161710 h 211693"/>
                <a:gd name="connsiteX3" fmla="*/ 211694 w 420448"/>
                <a:gd name="connsiteY3" fmla="*/ 94086 h 211693"/>
                <a:gd name="connsiteX4" fmla="*/ 235216 w 420448"/>
                <a:gd name="connsiteY4" fmla="*/ 47043 h 211693"/>
                <a:gd name="connsiteX5" fmla="*/ 314601 w 420448"/>
                <a:gd name="connsiteY5" fmla="*/ 23521 h 211693"/>
                <a:gd name="connsiteX6" fmla="*/ 420448 w 420448"/>
                <a:gd name="connsiteY6" fmla="*/ 0 h 2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448" h="211693">
                  <a:moveTo>
                    <a:pt x="0" y="211693"/>
                  </a:moveTo>
                  <a:cubicBezTo>
                    <a:pt x="35772" y="208508"/>
                    <a:pt x="71545" y="205323"/>
                    <a:pt x="102907" y="196993"/>
                  </a:cubicBezTo>
                  <a:cubicBezTo>
                    <a:pt x="134269" y="188662"/>
                    <a:pt x="170042" y="178861"/>
                    <a:pt x="188173" y="161710"/>
                  </a:cubicBezTo>
                  <a:cubicBezTo>
                    <a:pt x="206304" y="144559"/>
                    <a:pt x="203853" y="113197"/>
                    <a:pt x="211694" y="94086"/>
                  </a:cubicBezTo>
                  <a:cubicBezTo>
                    <a:pt x="219535" y="74975"/>
                    <a:pt x="218065" y="58804"/>
                    <a:pt x="235216" y="47043"/>
                  </a:cubicBezTo>
                  <a:cubicBezTo>
                    <a:pt x="252367" y="35282"/>
                    <a:pt x="283729" y="31361"/>
                    <a:pt x="314601" y="23521"/>
                  </a:cubicBezTo>
                  <a:cubicBezTo>
                    <a:pt x="345473" y="15680"/>
                    <a:pt x="402317" y="5390"/>
                    <a:pt x="420448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431725" y="2185981"/>
              <a:ext cx="87848" cy="715349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268203" y="5405157"/>
            <a:ext cx="2435314" cy="372487"/>
            <a:chOff x="8419626" y="3631088"/>
            <a:chExt cx="2435314" cy="238344"/>
          </a:xfrm>
        </p:grpSpPr>
        <p:cxnSp>
          <p:nvCxnSpPr>
            <p:cNvPr id="138" name="Straight Connector 137"/>
            <p:cNvCxnSpPr>
              <a:stCxn id="140" idx="6"/>
            </p:cNvCxnSpPr>
            <p:nvPr/>
          </p:nvCxnSpPr>
          <p:spPr>
            <a:xfrm flipV="1">
              <a:off x="9678625" y="3631088"/>
              <a:ext cx="1176315" cy="56867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1" idx="2"/>
              <a:endCxn id="140" idx="0"/>
            </p:cNvCxnSpPr>
            <p:nvPr/>
          </p:nvCxnSpPr>
          <p:spPr>
            <a:xfrm flipV="1">
              <a:off x="8495754" y="3815339"/>
              <a:ext cx="762423" cy="5259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139"/>
            <p:cNvSpPr/>
            <p:nvPr/>
          </p:nvSpPr>
          <p:spPr>
            <a:xfrm>
              <a:off x="9258177" y="3687955"/>
              <a:ext cx="420448" cy="127384"/>
            </a:xfrm>
            <a:custGeom>
              <a:avLst/>
              <a:gdLst>
                <a:gd name="connsiteX0" fmla="*/ 0 w 420448"/>
                <a:gd name="connsiteY0" fmla="*/ 211693 h 211693"/>
                <a:gd name="connsiteX1" fmla="*/ 102907 w 420448"/>
                <a:gd name="connsiteY1" fmla="*/ 196993 h 211693"/>
                <a:gd name="connsiteX2" fmla="*/ 188173 w 420448"/>
                <a:gd name="connsiteY2" fmla="*/ 161710 h 211693"/>
                <a:gd name="connsiteX3" fmla="*/ 211694 w 420448"/>
                <a:gd name="connsiteY3" fmla="*/ 94086 h 211693"/>
                <a:gd name="connsiteX4" fmla="*/ 235216 w 420448"/>
                <a:gd name="connsiteY4" fmla="*/ 47043 h 211693"/>
                <a:gd name="connsiteX5" fmla="*/ 314601 w 420448"/>
                <a:gd name="connsiteY5" fmla="*/ 23521 h 211693"/>
                <a:gd name="connsiteX6" fmla="*/ 420448 w 420448"/>
                <a:gd name="connsiteY6" fmla="*/ 0 h 2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448" h="211693">
                  <a:moveTo>
                    <a:pt x="0" y="211693"/>
                  </a:moveTo>
                  <a:cubicBezTo>
                    <a:pt x="35772" y="208508"/>
                    <a:pt x="71545" y="205323"/>
                    <a:pt x="102907" y="196993"/>
                  </a:cubicBezTo>
                  <a:cubicBezTo>
                    <a:pt x="134269" y="188662"/>
                    <a:pt x="170042" y="178861"/>
                    <a:pt x="188173" y="161710"/>
                  </a:cubicBezTo>
                  <a:cubicBezTo>
                    <a:pt x="206304" y="144559"/>
                    <a:pt x="203853" y="113197"/>
                    <a:pt x="211694" y="94086"/>
                  </a:cubicBezTo>
                  <a:cubicBezTo>
                    <a:pt x="219535" y="74975"/>
                    <a:pt x="218065" y="58804"/>
                    <a:pt x="235216" y="47043"/>
                  </a:cubicBezTo>
                  <a:cubicBezTo>
                    <a:pt x="252367" y="35282"/>
                    <a:pt x="283729" y="31361"/>
                    <a:pt x="314601" y="23521"/>
                  </a:cubicBezTo>
                  <a:cubicBezTo>
                    <a:pt x="345473" y="15680"/>
                    <a:pt x="402317" y="5390"/>
                    <a:pt x="420448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419626" y="3754917"/>
              <a:ext cx="76128" cy="114515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8270798" y="5404634"/>
            <a:ext cx="2435314" cy="885899"/>
            <a:chOff x="8419626" y="3631088"/>
            <a:chExt cx="2435314" cy="238344"/>
          </a:xfrm>
        </p:grpSpPr>
        <p:cxnSp>
          <p:nvCxnSpPr>
            <p:cNvPr id="150" name="Straight Connector 149"/>
            <p:cNvCxnSpPr>
              <a:stCxn id="152" idx="6"/>
            </p:cNvCxnSpPr>
            <p:nvPr/>
          </p:nvCxnSpPr>
          <p:spPr>
            <a:xfrm flipV="1">
              <a:off x="9678625" y="3631088"/>
              <a:ext cx="1176315" cy="92976"/>
            </a:xfrm>
            <a:prstGeom prst="line">
              <a:avLst/>
            </a:prstGeom>
            <a:ln w="19050" cap="rnd">
              <a:solidFill>
                <a:srgbClr val="FF0000">
                  <a:alpha val="2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6" idx="2"/>
              <a:endCxn id="152" idx="0"/>
            </p:cNvCxnSpPr>
            <p:nvPr/>
          </p:nvCxnSpPr>
          <p:spPr>
            <a:xfrm flipV="1">
              <a:off x="8495754" y="3781675"/>
              <a:ext cx="762423" cy="86254"/>
            </a:xfrm>
            <a:prstGeom prst="line">
              <a:avLst/>
            </a:prstGeom>
            <a:ln w="19050" cap="rnd">
              <a:solidFill>
                <a:srgbClr val="FF0000">
                  <a:alpha val="2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reeform 151"/>
            <p:cNvSpPr/>
            <p:nvPr/>
          </p:nvSpPr>
          <p:spPr>
            <a:xfrm>
              <a:off x="9258177" y="3724064"/>
              <a:ext cx="420448" cy="57611"/>
            </a:xfrm>
            <a:custGeom>
              <a:avLst/>
              <a:gdLst>
                <a:gd name="connsiteX0" fmla="*/ 0 w 420448"/>
                <a:gd name="connsiteY0" fmla="*/ 211693 h 211693"/>
                <a:gd name="connsiteX1" fmla="*/ 102907 w 420448"/>
                <a:gd name="connsiteY1" fmla="*/ 196993 h 211693"/>
                <a:gd name="connsiteX2" fmla="*/ 188173 w 420448"/>
                <a:gd name="connsiteY2" fmla="*/ 161710 h 211693"/>
                <a:gd name="connsiteX3" fmla="*/ 211694 w 420448"/>
                <a:gd name="connsiteY3" fmla="*/ 94086 h 211693"/>
                <a:gd name="connsiteX4" fmla="*/ 235216 w 420448"/>
                <a:gd name="connsiteY4" fmla="*/ 47043 h 211693"/>
                <a:gd name="connsiteX5" fmla="*/ 314601 w 420448"/>
                <a:gd name="connsiteY5" fmla="*/ 23521 h 211693"/>
                <a:gd name="connsiteX6" fmla="*/ 420448 w 420448"/>
                <a:gd name="connsiteY6" fmla="*/ 0 h 2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448" h="211693">
                  <a:moveTo>
                    <a:pt x="0" y="211693"/>
                  </a:moveTo>
                  <a:cubicBezTo>
                    <a:pt x="35772" y="208508"/>
                    <a:pt x="71545" y="205323"/>
                    <a:pt x="102907" y="196993"/>
                  </a:cubicBezTo>
                  <a:cubicBezTo>
                    <a:pt x="134269" y="188662"/>
                    <a:pt x="170042" y="178861"/>
                    <a:pt x="188173" y="161710"/>
                  </a:cubicBezTo>
                  <a:cubicBezTo>
                    <a:pt x="206304" y="144559"/>
                    <a:pt x="203853" y="113197"/>
                    <a:pt x="211694" y="94086"/>
                  </a:cubicBezTo>
                  <a:cubicBezTo>
                    <a:pt x="219535" y="74975"/>
                    <a:pt x="218065" y="58804"/>
                    <a:pt x="235216" y="47043"/>
                  </a:cubicBezTo>
                  <a:cubicBezTo>
                    <a:pt x="252367" y="35282"/>
                    <a:pt x="283729" y="31361"/>
                    <a:pt x="314601" y="23521"/>
                  </a:cubicBezTo>
                  <a:cubicBezTo>
                    <a:pt x="345473" y="15680"/>
                    <a:pt x="402317" y="5390"/>
                    <a:pt x="420448" y="0"/>
                  </a:cubicBezTo>
                </a:path>
              </a:pathLst>
            </a:custGeom>
            <a:noFill/>
            <a:ln w="1905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419626" y="3754917"/>
              <a:ext cx="76128" cy="114515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8892251" y="3863367"/>
            <a:ext cx="2515532" cy="602908"/>
            <a:chOff x="8892251" y="3859412"/>
            <a:chExt cx="2515532" cy="602908"/>
          </a:xfrm>
        </p:grpSpPr>
        <p:grpSp>
          <p:nvGrpSpPr>
            <p:cNvPr id="198" name="Group 197"/>
            <p:cNvGrpSpPr/>
            <p:nvPr/>
          </p:nvGrpSpPr>
          <p:grpSpPr>
            <a:xfrm>
              <a:off x="8892251" y="4059059"/>
              <a:ext cx="2515532" cy="403261"/>
              <a:chOff x="8892251" y="4162311"/>
              <a:chExt cx="2515532" cy="403261"/>
            </a:xfrm>
          </p:grpSpPr>
          <p:cxnSp>
            <p:nvCxnSpPr>
              <p:cNvPr id="199" name="Straight Connector 198"/>
              <p:cNvCxnSpPr/>
              <p:nvPr/>
            </p:nvCxnSpPr>
            <p:spPr>
              <a:xfrm flipV="1">
                <a:off x="8892251" y="4358356"/>
                <a:ext cx="2515532" cy="9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9315122" y="4162311"/>
                <a:ext cx="1" cy="403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Rectangle 200"/>
              <p:cNvSpPr/>
              <p:nvPr/>
            </p:nvSpPr>
            <p:spPr>
              <a:xfrm>
                <a:off x="9105777" y="4221271"/>
                <a:ext cx="203158" cy="1417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endParaRPr lang="en-US" sz="900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9320357" y="4371148"/>
                <a:ext cx="204644" cy="14179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⊖</a:t>
                </a:r>
                <a:endParaRPr lang="en-US" sz="900" dirty="0"/>
              </a:p>
            </p:txBody>
          </p:sp>
        </p:grpSp>
        <p:cxnSp>
          <p:nvCxnSpPr>
            <p:cNvPr id="166" name="Straight Connector 165"/>
            <p:cNvCxnSpPr/>
            <p:nvPr/>
          </p:nvCxnSpPr>
          <p:spPr>
            <a:xfrm flipV="1">
              <a:off x="10048146" y="3944597"/>
              <a:ext cx="2214" cy="517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9959759" y="3905579"/>
                  <a:ext cx="90601" cy="138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759" y="3905579"/>
                  <a:ext cx="90601" cy="1388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t="-43478" r="-106667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Straight Connector 128"/>
            <p:cNvCxnSpPr/>
            <p:nvPr/>
          </p:nvCxnSpPr>
          <p:spPr>
            <a:xfrm flipV="1">
              <a:off x="9840907" y="4052332"/>
              <a:ext cx="209453" cy="20451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0050360" y="4054193"/>
              <a:ext cx="208545" cy="20265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10994464" y="3948319"/>
              <a:ext cx="933" cy="49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endCxn id="160" idx="0"/>
            </p:cNvCxnSpPr>
            <p:nvPr/>
          </p:nvCxnSpPr>
          <p:spPr>
            <a:xfrm flipV="1">
              <a:off x="10576169" y="4057477"/>
              <a:ext cx="214236" cy="1582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60" idx="3"/>
            </p:cNvCxnSpPr>
            <p:nvPr/>
          </p:nvCxnSpPr>
          <p:spPr>
            <a:xfrm flipV="1">
              <a:off x="11223049" y="4255146"/>
              <a:ext cx="182600" cy="3792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Freeform 159"/>
            <p:cNvSpPr/>
            <p:nvPr/>
          </p:nvSpPr>
          <p:spPr>
            <a:xfrm>
              <a:off x="10790405" y="4054732"/>
              <a:ext cx="432644" cy="211461"/>
            </a:xfrm>
            <a:custGeom>
              <a:avLst/>
              <a:gdLst>
                <a:gd name="connsiteX0" fmla="*/ 0 w 432644"/>
                <a:gd name="connsiteY0" fmla="*/ 2772 h 213559"/>
                <a:gd name="connsiteX1" fmla="*/ 72497 w 432644"/>
                <a:gd name="connsiteY1" fmla="*/ 26158 h 213559"/>
                <a:gd name="connsiteX2" fmla="*/ 371840 w 432644"/>
                <a:gd name="connsiteY2" fmla="*/ 192200 h 213559"/>
                <a:gd name="connsiteX3" fmla="*/ 432644 w 432644"/>
                <a:gd name="connsiteY3" fmla="*/ 206232 h 2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644" h="213559">
                  <a:moveTo>
                    <a:pt x="0" y="2772"/>
                  </a:moveTo>
                  <a:cubicBezTo>
                    <a:pt x="5262" y="-1321"/>
                    <a:pt x="10524" y="-5413"/>
                    <a:pt x="72497" y="26158"/>
                  </a:cubicBezTo>
                  <a:cubicBezTo>
                    <a:pt x="134470" y="57729"/>
                    <a:pt x="311816" y="162188"/>
                    <a:pt x="371840" y="192200"/>
                  </a:cubicBezTo>
                  <a:cubicBezTo>
                    <a:pt x="431865" y="222212"/>
                    <a:pt x="432254" y="214222"/>
                    <a:pt x="432644" y="20623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0962351" y="3859412"/>
              <a:ext cx="545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sz="600" baseline="-25000" dirty="0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8892836" y="4596852"/>
            <a:ext cx="2515532" cy="602908"/>
            <a:chOff x="8892251" y="3859412"/>
            <a:chExt cx="2515532" cy="602908"/>
          </a:xfrm>
        </p:grpSpPr>
        <p:grpSp>
          <p:nvGrpSpPr>
            <p:cNvPr id="235" name="Group 234"/>
            <p:cNvGrpSpPr/>
            <p:nvPr/>
          </p:nvGrpSpPr>
          <p:grpSpPr>
            <a:xfrm>
              <a:off x="8892251" y="4059059"/>
              <a:ext cx="2515532" cy="403261"/>
              <a:chOff x="8892251" y="4162311"/>
              <a:chExt cx="2515532" cy="403261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 flipV="1">
                <a:off x="8892251" y="4358356"/>
                <a:ext cx="2515532" cy="9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 flipV="1">
                <a:off x="9315122" y="4162311"/>
                <a:ext cx="1" cy="403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tangle 246"/>
              <p:cNvSpPr/>
              <p:nvPr/>
            </p:nvSpPr>
            <p:spPr>
              <a:xfrm>
                <a:off x="9209725" y="4221271"/>
                <a:ext cx="99209" cy="1417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endParaRPr lang="en-US" sz="900" dirty="0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9320357" y="4371148"/>
                <a:ext cx="102264" cy="14179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⊖</a:t>
                </a:r>
                <a:endParaRPr lang="en-US" sz="900" dirty="0"/>
              </a:p>
            </p:txBody>
          </p:sp>
        </p:grpSp>
        <p:cxnSp>
          <p:nvCxnSpPr>
            <p:cNvPr id="236" name="Straight Connector 235"/>
            <p:cNvCxnSpPr/>
            <p:nvPr/>
          </p:nvCxnSpPr>
          <p:spPr>
            <a:xfrm flipV="1">
              <a:off x="10048146" y="3944597"/>
              <a:ext cx="2214" cy="517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/>
                <p:cNvSpPr txBox="1"/>
                <p:nvPr/>
              </p:nvSpPr>
              <p:spPr>
                <a:xfrm>
                  <a:off x="9959759" y="3905579"/>
                  <a:ext cx="90601" cy="138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237" name="TextBox 2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759" y="3905579"/>
                  <a:ext cx="90601" cy="1388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3333" t="-50000" r="-106667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Connector 237"/>
            <p:cNvCxnSpPr/>
            <p:nvPr/>
          </p:nvCxnSpPr>
          <p:spPr>
            <a:xfrm flipV="1">
              <a:off x="9934757" y="4159259"/>
              <a:ext cx="109736" cy="10225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10049347" y="4156716"/>
              <a:ext cx="104858" cy="966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10994464" y="3948319"/>
              <a:ext cx="933" cy="49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endCxn id="243" idx="0"/>
            </p:cNvCxnSpPr>
            <p:nvPr/>
          </p:nvCxnSpPr>
          <p:spPr>
            <a:xfrm flipV="1">
              <a:off x="10575584" y="4158137"/>
              <a:ext cx="214821" cy="1122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43" idx="3"/>
            </p:cNvCxnSpPr>
            <p:nvPr/>
          </p:nvCxnSpPr>
          <p:spPr>
            <a:xfrm flipV="1">
              <a:off x="11223049" y="4255147"/>
              <a:ext cx="182600" cy="7290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Freeform 242"/>
            <p:cNvSpPr/>
            <p:nvPr/>
          </p:nvSpPr>
          <p:spPr>
            <a:xfrm>
              <a:off x="10790405" y="4156716"/>
              <a:ext cx="432644" cy="109477"/>
            </a:xfrm>
            <a:custGeom>
              <a:avLst/>
              <a:gdLst>
                <a:gd name="connsiteX0" fmla="*/ 0 w 432644"/>
                <a:gd name="connsiteY0" fmla="*/ 2772 h 213559"/>
                <a:gd name="connsiteX1" fmla="*/ 72497 w 432644"/>
                <a:gd name="connsiteY1" fmla="*/ 26158 h 213559"/>
                <a:gd name="connsiteX2" fmla="*/ 371840 w 432644"/>
                <a:gd name="connsiteY2" fmla="*/ 192200 h 213559"/>
                <a:gd name="connsiteX3" fmla="*/ 432644 w 432644"/>
                <a:gd name="connsiteY3" fmla="*/ 206232 h 2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644" h="213559">
                  <a:moveTo>
                    <a:pt x="0" y="2772"/>
                  </a:moveTo>
                  <a:cubicBezTo>
                    <a:pt x="5262" y="-1321"/>
                    <a:pt x="10524" y="-5413"/>
                    <a:pt x="72497" y="26158"/>
                  </a:cubicBezTo>
                  <a:cubicBezTo>
                    <a:pt x="134470" y="57729"/>
                    <a:pt x="311816" y="162188"/>
                    <a:pt x="371840" y="192200"/>
                  </a:cubicBezTo>
                  <a:cubicBezTo>
                    <a:pt x="431865" y="222212"/>
                    <a:pt x="432254" y="214222"/>
                    <a:pt x="432644" y="20623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10962351" y="3859412"/>
              <a:ext cx="545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sz="600" baseline="-25000" dirty="0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8892884" y="5811065"/>
            <a:ext cx="2527317" cy="632621"/>
            <a:chOff x="8892251" y="3829699"/>
            <a:chExt cx="2527317" cy="632621"/>
          </a:xfrm>
        </p:grpSpPr>
        <p:grpSp>
          <p:nvGrpSpPr>
            <p:cNvPr id="252" name="Group 251"/>
            <p:cNvGrpSpPr/>
            <p:nvPr/>
          </p:nvGrpSpPr>
          <p:grpSpPr>
            <a:xfrm>
              <a:off x="8892251" y="4059059"/>
              <a:ext cx="2515532" cy="403261"/>
              <a:chOff x="8892251" y="4162311"/>
              <a:chExt cx="2515532" cy="403261"/>
            </a:xfrm>
          </p:grpSpPr>
          <p:cxnSp>
            <p:nvCxnSpPr>
              <p:cNvPr id="262" name="Straight Connector 261"/>
              <p:cNvCxnSpPr/>
              <p:nvPr/>
            </p:nvCxnSpPr>
            <p:spPr>
              <a:xfrm flipV="1">
                <a:off x="8892251" y="4358356"/>
                <a:ext cx="2515532" cy="9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 flipV="1">
                <a:off x="9315122" y="4162311"/>
                <a:ext cx="1" cy="403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Rectangle 263"/>
              <p:cNvSpPr/>
              <p:nvPr/>
            </p:nvSpPr>
            <p:spPr>
              <a:xfrm>
                <a:off x="9105777" y="4221271"/>
                <a:ext cx="203158" cy="1417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endParaRPr lang="en-US" sz="900" dirty="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9320357" y="4371148"/>
                <a:ext cx="204644" cy="14179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⊖</a:t>
                </a:r>
                <a:endParaRPr lang="en-US" sz="900" dirty="0"/>
              </a:p>
            </p:txBody>
          </p:sp>
        </p:grpSp>
        <p:cxnSp>
          <p:nvCxnSpPr>
            <p:cNvPr id="253" name="Straight Connector 252"/>
            <p:cNvCxnSpPr/>
            <p:nvPr/>
          </p:nvCxnSpPr>
          <p:spPr>
            <a:xfrm flipV="1">
              <a:off x="10048146" y="3944597"/>
              <a:ext cx="2214" cy="517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/>
                <p:cNvSpPr txBox="1"/>
                <p:nvPr/>
              </p:nvSpPr>
              <p:spPr>
                <a:xfrm>
                  <a:off x="9959759" y="3829699"/>
                  <a:ext cx="90601" cy="138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254" name="TextBox 2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759" y="3829699"/>
                  <a:ext cx="90601" cy="1388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t="-43478" r="-106667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5" name="Straight Connector 254"/>
            <p:cNvCxnSpPr/>
            <p:nvPr/>
          </p:nvCxnSpPr>
          <p:spPr>
            <a:xfrm flipV="1">
              <a:off x="9840907" y="3961274"/>
              <a:ext cx="209453" cy="20451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10050360" y="3963135"/>
              <a:ext cx="208545" cy="20265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V="1">
              <a:off x="10994464" y="3948319"/>
              <a:ext cx="933" cy="49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endCxn id="260" idx="0"/>
            </p:cNvCxnSpPr>
            <p:nvPr/>
          </p:nvCxnSpPr>
          <p:spPr>
            <a:xfrm>
              <a:off x="10573505" y="3859412"/>
              <a:ext cx="216900" cy="103215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60" idx="3"/>
            </p:cNvCxnSpPr>
            <p:nvPr/>
          </p:nvCxnSpPr>
          <p:spPr>
            <a:xfrm>
              <a:off x="11223049" y="4164088"/>
              <a:ext cx="196519" cy="85506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Freeform 259"/>
            <p:cNvSpPr/>
            <p:nvPr/>
          </p:nvSpPr>
          <p:spPr>
            <a:xfrm>
              <a:off x="10790405" y="3959882"/>
              <a:ext cx="432644" cy="211461"/>
            </a:xfrm>
            <a:custGeom>
              <a:avLst/>
              <a:gdLst>
                <a:gd name="connsiteX0" fmla="*/ 0 w 432644"/>
                <a:gd name="connsiteY0" fmla="*/ 2772 h 213559"/>
                <a:gd name="connsiteX1" fmla="*/ 72497 w 432644"/>
                <a:gd name="connsiteY1" fmla="*/ 26158 h 213559"/>
                <a:gd name="connsiteX2" fmla="*/ 371840 w 432644"/>
                <a:gd name="connsiteY2" fmla="*/ 192200 h 213559"/>
                <a:gd name="connsiteX3" fmla="*/ 432644 w 432644"/>
                <a:gd name="connsiteY3" fmla="*/ 206232 h 2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644" h="213559">
                  <a:moveTo>
                    <a:pt x="0" y="2772"/>
                  </a:moveTo>
                  <a:cubicBezTo>
                    <a:pt x="5262" y="-1321"/>
                    <a:pt x="10524" y="-5413"/>
                    <a:pt x="72497" y="26158"/>
                  </a:cubicBezTo>
                  <a:cubicBezTo>
                    <a:pt x="134470" y="57729"/>
                    <a:pt x="311816" y="162188"/>
                    <a:pt x="371840" y="192200"/>
                  </a:cubicBezTo>
                  <a:cubicBezTo>
                    <a:pt x="431865" y="222212"/>
                    <a:pt x="432254" y="214222"/>
                    <a:pt x="432644" y="20623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0958557" y="3859412"/>
              <a:ext cx="545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sz="600" baseline="-25000" dirty="0"/>
            </a:p>
          </p:txBody>
        </p:sp>
      </p:grpSp>
      <p:cxnSp>
        <p:nvCxnSpPr>
          <p:cNvPr id="266" name="Straight Connector 265"/>
          <p:cNvCxnSpPr/>
          <p:nvPr/>
        </p:nvCxnSpPr>
        <p:spPr>
          <a:xfrm>
            <a:off x="9674415" y="6141828"/>
            <a:ext cx="171431" cy="172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10262393" y="6147289"/>
            <a:ext cx="171431" cy="172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Freeform 273"/>
          <p:cNvSpPr/>
          <p:nvPr/>
        </p:nvSpPr>
        <p:spPr>
          <a:xfrm>
            <a:off x="8376838" y="5021580"/>
            <a:ext cx="553802" cy="441960"/>
          </a:xfrm>
          <a:custGeom>
            <a:avLst/>
            <a:gdLst>
              <a:gd name="connsiteX0" fmla="*/ 0 w 396240"/>
              <a:gd name="connsiteY0" fmla="*/ 441960 h 441960"/>
              <a:gd name="connsiteX1" fmla="*/ 76200 w 396240"/>
              <a:gd name="connsiteY1" fmla="*/ 205740 h 441960"/>
              <a:gd name="connsiteX2" fmla="*/ 396240 w 396240"/>
              <a:gd name="connsiteY2" fmla="*/ 0 h 4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" h="441960">
                <a:moveTo>
                  <a:pt x="0" y="441960"/>
                </a:moveTo>
                <a:cubicBezTo>
                  <a:pt x="5080" y="360680"/>
                  <a:pt x="10160" y="279400"/>
                  <a:pt x="76200" y="205740"/>
                </a:cubicBezTo>
                <a:cubicBezTo>
                  <a:pt x="142240" y="132080"/>
                  <a:pt x="269240" y="66040"/>
                  <a:pt x="396240" y="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8371002" y="5788058"/>
            <a:ext cx="480767" cy="443060"/>
          </a:xfrm>
          <a:custGeom>
            <a:avLst/>
            <a:gdLst>
              <a:gd name="connsiteX0" fmla="*/ 0 w 480767"/>
              <a:gd name="connsiteY0" fmla="*/ 0 h 443060"/>
              <a:gd name="connsiteX1" fmla="*/ 94268 w 480767"/>
              <a:gd name="connsiteY1" fmla="*/ 245097 h 443060"/>
              <a:gd name="connsiteX2" fmla="*/ 480767 w 480767"/>
              <a:gd name="connsiteY2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767" h="443060">
                <a:moveTo>
                  <a:pt x="0" y="0"/>
                </a:moveTo>
                <a:cubicBezTo>
                  <a:pt x="7070" y="85627"/>
                  <a:pt x="14140" y="171254"/>
                  <a:pt x="94268" y="245097"/>
                </a:cubicBezTo>
                <a:cubicBezTo>
                  <a:pt x="174396" y="318940"/>
                  <a:pt x="480767" y="443060"/>
                  <a:pt x="480767" y="44306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>
            <a:endCxn id="278" idx="3"/>
          </p:cNvCxnSpPr>
          <p:nvPr/>
        </p:nvCxnSpPr>
        <p:spPr>
          <a:xfrm>
            <a:off x="11060406" y="1592796"/>
            <a:ext cx="1" cy="80247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Isosceles Triangle 277"/>
          <p:cNvSpPr/>
          <p:nvPr/>
        </p:nvSpPr>
        <p:spPr>
          <a:xfrm flipV="1">
            <a:off x="11020253" y="1673043"/>
            <a:ext cx="80307" cy="8485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>
            <a:stCxn id="27" idx="3"/>
          </p:cNvCxnSpPr>
          <p:nvPr/>
        </p:nvCxnSpPr>
        <p:spPr>
          <a:xfrm flipV="1">
            <a:off x="10884532" y="1591549"/>
            <a:ext cx="175874" cy="1247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flipV="1">
            <a:off x="7538723" y="1594933"/>
            <a:ext cx="175874" cy="1247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7233445" y="1483827"/>
            <a:ext cx="2965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Bias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9674415" y="4268403"/>
            <a:ext cx="1664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0258905" y="4259059"/>
            <a:ext cx="1664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9768850" y="4998628"/>
            <a:ext cx="1664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0155553" y="4995724"/>
            <a:ext cx="1664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304764"/>
            <a:ext cx="4281375" cy="54115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(II) </a:t>
            </a:r>
            <a:r>
              <a:rPr lang="en-US" dirty="0" smtClean="0"/>
              <a:t>– Heterojunction, higher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(–) Bias Read, same polarity of write</a:t>
            </a:r>
          </a:p>
          <a:p>
            <a:pPr marL="554035" lvl="1" indent="0">
              <a:buNone/>
            </a:pPr>
            <a:r>
              <a:rPr lang="en-US" sz="2400" dirty="0" smtClean="0"/>
              <a:t>Bias initially contributed to widen spacer charge region.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400" dirty="0" smtClean="0"/>
              <a:t>) </a:t>
            </a:r>
            <a:r>
              <a:rPr lang="en-US" sz="2400" dirty="0"/>
              <a:t>Bias Read, opposite polarity of Write</a:t>
            </a:r>
          </a:p>
          <a:p>
            <a:pPr marL="554035" lvl="1" indent="0">
              <a:buNone/>
            </a:pPr>
            <a:r>
              <a:rPr lang="en-US" sz="2400" dirty="0" smtClean="0"/>
              <a:t>Space charge region maintained or no change.   Potential drop evenly cross </a:t>
            </a:r>
            <a:r>
              <a:rPr lang="en-US" sz="2400" dirty="0" err="1" smtClean="0"/>
              <a:t>Chal</a:t>
            </a:r>
            <a:r>
              <a:rPr lang="en-US" sz="2400" dirty="0" smtClean="0"/>
              <a:t> glass.</a:t>
            </a:r>
          </a:p>
          <a:p>
            <a:pPr marL="0" indent="0">
              <a:buNone/>
            </a:pPr>
            <a:r>
              <a:rPr lang="en-US" sz="2400" dirty="0" smtClean="0"/>
              <a:t>Higher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r>
              <a:rPr lang="en-US" sz="2400" dirty="0" smtClean="0"/>
              <a:t> heterogeneous junction </a:t>
            </a:r>
            <a:r>
              <a:rPr lang="en-US" sz="2400" dirty="0"/>
              <a:t>model does not support the observed polarity </a:t>
            </a:r>
            <a:r>
              <a:rPr lang="en-US" sz="2400" dirty="0" smtClean="0"/>
              <a:t>effect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64252" y="1916832"/>
            <a:ext cx="1764196" cy="0"/>
          </a:xfrm>
          <a:prstGeom prst="line">
            <a:avLst/>
          </a:prstGeom>
          <a:ln w="19050" cap="rnd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408368" y="2456892"/>
            <a:ext cx="828092" cy="540060"/>
            <a:chOff x="8724292" y="2960948"/>
            <a:chExt cx="972108" cy="5400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724292" y="296094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724292" y="350100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24292" y="3284984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488488" y="2780928"/>
            <a:ext cx="216024" cy="324036"/>
            <a:chOff x="9948428" y="3284984"/>
            <a:chExt cx="216024" cy="324036"/>
          </a:xfrm>
        </p:grpSpPr>
        <p:sp>
          <p:nvSpPr>
            <p:cNvPr id="13" name="Rectangle 12"/>
            <p:cNvSpPr/>
            <p:nvPr/>
          </p:nvSpPr>
          <p:spPr>
            <a:xfrm>
              <a:off x="9948428" y="3284984"/>
              <a:ext cx="216024" cy="72008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948428" y="3284984"/>
              <a:ext cx="21602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48428" y="3284984"/>
              <a:ext cx="0" cy="324036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848528" y="1772816"/>
            <a:ext cx="5863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Vacuum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60196" y="1916832"/>
            <a:ext cx="2880320" cy="0"/>
          </a:xfrm>
          <a:prstGeom prst="line">
            <a:avLst/>
          </a:prstGeom>
          <a:ln w="19050" cap="rnd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300356" y="1448780"/>
            <a:ext cx="1044116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SAG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44472" y="1448780"/>
            <a:ext cx="54006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6180" y="1448780"/>
            <a:ext cx="54006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56240" y="1448780"/>
            <a:ext cx="104411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As+/Ge+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364252" y="2672916"/>
            <a:ext cx="828092" cy="540060"/>
            <a:chOff x="8724292" y="2960948"/>
            <a:chExt cx="972108" cy="54006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724292" y="296094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724292" y="350100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24292" y="3284984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0272464" y="5625244"/>
            <a:ext cx="144016" cy="468052"/>
            <a:chOff x="10776520" y="5409220"/>
            <a:chExt cx="144016" cy="468052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10848528" y="5409220"/>
              <a:ext cx="0" cy="324036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Isosceles Triangle 154"/>
            <p:cNvSpPr/>
            <p:nvPr/>
          </p:nvSpPr>
          <p:spPr>
            <a:xfrm flipV="1">
              <a:off x="10776520" y="5733256"/>
              <a:ext cx="144016" cy="1440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7572164" y="5481228"/>
            <a:ext cx="1939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0V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81" name="Straight Arrow Connector 180"/>
          <p:cNvCxnSpPr/>
          <p:nvPr/>
        </p:nvCxnSpPr>
        <p:spPr>
          <a:xfrm flipV="1">
            <a:off x="7644172" y="4869160"/>
            <a:ext cx="0" cy="6120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7572164" y="4581128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(</a:t>
            </a:r>
            <a:r>
              <a:rPr lang="en-US" sz="1400" dirty="0">
                <a:latin typeface="Calibri" panose="020F0502020204030204" pitchFamily="34" charset="0"/>
                <a:ea typeface="Cambria Math" panose="02040503050406030204" pitchFamily="18" charset="0"/>
              </a:rPr>
              <a:t>−</a:t>
            </a:r>
            <a:r>
              <a:rPr lang="en-US" sz="14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83" name="Straight Arrow Connector 182"/>
          <p:cNvCxnSpPr/>
          <p:nvPr/>
        </p:nvCxnSpPr>
        <p:spPr>
          <a:xfrm>
            <a:off x="7644172" y="5733256"/>
            <a:ext cx="0" cy="6120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7553412" y="6309320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(+)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968208" y="2780928"/>
            <a:ext cx="216024" cy="324036"/>
            <a:chOff x="8364252" y="3284984"/>
            <a:chExt cx="216024" cy="324036"/>
          </a:xfrm>
        </p:grpSpPr>
        <p:sp>
          <p:nvSpPr>
            <p:cNvPr id="64" name="Rectangle 63"/>
            <p:cNvSpPr/>
            <p:nvPr/>
          </p:nvSpPr>
          <p:spPr>
            <a:xfrm>
              <a:off x="8364252" y="3284984"/>
              <a:ext cx="216024" cy="72008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8364252" y="3284984"/>
              <a:ext cx="21602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580276" y="3284984"/>
              <a:ext cx="0" cy="324036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047804" y="3294344"/>
            <a:ext cx="2520280" cy="886912"/>
            <a:chOff x="8040216" y="3392996"/>
            <a:chExt cx="2520280" cy="886912"/>
          </a:xfrm>
        </p:grpSpPr>
        <p:grpSp>
          <p:nvGrpSpPr>
            <p:cNvPr id="16" name="Group 15"/>
            <p:cNvGrpSpPr/>
            <p:nvPr/>
          </p:nvGrpSpPr>
          <p:grpSpPr>
            <a:xfrm>
              <a:off x="8040216" y="3825044"/>
              <a:ext cx="216024" cy="86410"/>
              <a:chOff x="8364252" y="3284984"/>
              <a:chExt cx="216024" cy="720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9336355" y="3501008"/>
              <a:ext cx="1008114" cy="542238"/>
              <a:chOff x="8639761" y="2958770"/>
              <a:chExt cx="1183439" cy="54223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8862645" y="2958770"/>
                <a:ext cx="960551" cy="217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837474" y="3501008"/>
                <a:ext cx="985726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639761" y="3284984"/>
                <a:ext cx="1141169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292244" y="3501008"/>
              <a:ext cx="972108" cy="546569"/>
              <a:chOff x="8639758" y="2954439"/>
              <a:chExt cx="1141170" cy="54656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8724292" y="2954439"/>
                <a:ext cx="870486" cy="6509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8724292" y="3496677"/>
                <a:ext cx="845311" cy="433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639758" y="3278475"/>
                <a:ext cx="1141170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0344472" y="3501008"/>
              <a:ext cx="216024" cy="540060"/>
              <a:chOff x="9948428" y="2960948"/>
              <a:chExt cx="216024" cy="54006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9948428" y="2960948"/>
                <a:ext cx="0" cy="54006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Freeform 60"/>
            <p:cNvSpPr/>
            <p:nvPr/>
          </p:nvSpPr>
          <p:spPr>
            <a:xfrm flipV="1">
              <a:off x="8261942" y="4041564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flipV="1">
              <a:off x="8267226" y="3501008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071154" y="3392996"/>
              <a:ext cx="445226" cy="216024"/>
              <a:chOff x="9084332" y="3392996"/>
              <a:chExt cx="445226" cy="216024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9336359" y="3402297"/>
                <a:ext cx="193199" cy="98711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 flipV="1">
                <a:off x="9084332" y="3501007"/>
                <a:ext cx="252028" cy="108012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9336360" y="3392996"/>
                <a:ext cx="0" cy="216024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9071154" y="3933056"/>
              <a:ext cx="445226" cy="216024"/>
              <a:chOff x="9084332" y="3392996"/>
              <a:chExt cx="445226" cy="216024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9336359" y="3402297"/>
                <a:ext cx="193199" cy="98711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 flipH="1" flipV="1">
                <a:off x="9084332" y="3501007"/>
                <a:ext cx="252028" cy="108012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9336360" y="3392996"/>
                <a:ext cx="0" cy="216024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>
              <a:stCxn id="63" idx="0"/>
              <a:endCxn id="61" idx="0"/>
            </p:cNvCxnSpPr>
            <p:nvPr/>
          </p:nvCxnSpPr>
          <p:spPr>
            <a:xfrm flipH="1">
              <a:off x="8261942" y="3739352"/>
              <a:ext cx="5284" cy="540556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8267226" y="5517232"/>
            <a:ext cx="2077244" cy="346356"/>
            <a:chOff x="8267226" y="3392996"/>
            <a:chExt cx="2077244" cy="346356"/>
          </a:xfrm>
        </p:grpSpPr>
        <p:cxnSp>
          <p:nvCxnSpPr>
            <p:cNvPr id="114" name="Straight Connector 113"/>
            <p:cNvCxnSpPr>
              <a:stCxn id="100" idx="0"/>
            </p:cNvCxnSpPr>
            <p:nvPr/>
          </p:nvCxnSpPr>
          <p:spPr>
            <a:xfrm>
              <a:off x="9768408" y="3501008"/>
              <a:ext cx="576062" cy="2178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3" idx="2"/>
              <a:endCxn id="101" idx="0"/>
            </p:cNvCxnSpPr>
            <p:nvPr/>
          </p:nvCxnSpPr>
          <p:spPr>
            <a:xfrm flipV="1">
              <a:off x="8364252" y="3501007"/>
              <a:ext cx="432048" cy="313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 flipV="1">
              <a:off x="8267226" y="3501008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796300" y="3392996"/>
              <a:ext cx="972108" cy="216024"/>
              <a:chOff x="8809478" y="3392996"/>
              <a:chExt cx="972108" cy="216024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9336359" y="3402297"/>
                <a:ext cx="445227" cy="98711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 flipH="1" flipV="1">
                <a:off x="8809478" y="3501007"/>
                <a:ext cx="526882" cy="108012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9336360" y="3392996"/>
                <a:ext cx="0" cy="21602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8269825" y="5508559"/>
            <a:ext cx="2074641" cy="226027"/>
            <a:chOff x="8267225" y="3495601"/>
            <a:chExt cx="2074641" cy="155417"/>
          </a:xfrm>
        </p:grpSpPr>
        <p:cxnSp>
          <p:nvCxnSpPr>
            <p:cNvPr id="113" name="Straight Connector 112"/>
            <p:cNvCxnSpPr>
              <a:stCxn id="118" idx="0"/>
            </p:cNvCxnSpPr>
            <p:nvPr/>
          </p:nvCxnSpPr>
          <p:spPr>
            <a:xfrm flipV="1">
              <a:off x="9452758" y="3571950"/>
              <a:ext cx="889108" cy="807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2"/>
              <a:endCxn id="119" idx="0"/>
            </p:cNvCxnSpPr>
            <p:nvPr/>
          </p:nvCxnSpPr>
          <p:spPr>
            <a:xfrm flipV="1">
              <a:off x="8373226" y="3501004"/>
              <a:ext cx="765052" cy="196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reeform 115"/>
            <p:cNvSpPr/>
            <p:nvPr/>
          </p:nvSpPr>
          <p:spPr>
            <a:xfrm flipV="1">
              <a:off x="8267225" y="3501008"/>
              <a:ext cx="106001" cy="14909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9138278" y="3495601"/>
              <a:ext cx="314480" cy="155417"/>
              <a:chOff x="9151456" y="3495601"/>
              <a:chExt cx="314480" cy="155417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9336360" y="3495607"/>
                <a:ext cx="129576" cy="77160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 flipH="1" flipV="1">
                <a:off x="9151456" y="3501004"/>
                <a:ext cx="184903" cy="150014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119"/>
              <p:cNvCxnSpPr>
                <a:stCxn id="118" idx="3"/>
                <a:endCxn id="119" idx="3"/>
              </p:cNvCxnSpPr>
              <p:nvPr/>
            </p:nvCxnSpPr>
            <p:spPr>
              <a:xfrm flipH="1">
                <a:off x="9336359" y="3495601"/>
                <a:ext cx="1" cy="155417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0" name="Group 159"/>
          <p:cNvGrpSpPr/>
          <p:nvPr/>
        </p:nvGrpSpPr>
        <p:grpSpPr>
          <a:xfrm>
            <a:off x="8269825" y="4990185"/>
            <a:ext cx="2074641" cy="627818"/>
            <a:chOff x="8267225" y="3501008"/>
            <a:chExt cx="2074641" cy="125080"/>
          </a:xfrm>
        </p:grpSpPr>
        <p:cxnSp>
          <p:nvCxnSpPr>
            <p:cNvPr id="162" name="Straight Connector 161"/>
            <p:cNvCxnSpPr>
              <a:stCxn id="168" idx="1"/>
            </p:cNvCxnSpPr>
            <p:nvPr/>
          </p:nvCxnSpPr>
          <p:spPr>
            <a:xfrm>
              <a:off x="9557428" y="3577509"/>
              <a:ext cx="784438" cy="48579"/>
            </a:xfrm>
            <a:prstGeom prst="line">
              <a:avLst/>
            </a:prstGeom>
            <a:ln w="19050" cap="rnd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66" idx="2"/>
              <a:endCxn id="170" idx="1"/>
            </p:cNvCxnSpPr>
            <p:nvPr/>
          </p:nvCxnSpPr>
          <p:spPr>
            <a:xfrm>
              <a:off x="8361652" y="3501573"/>
              <a:ext cx="769592" cy="46364"/>
            </a:xfrm>
            <a:prstGeom prst="line">
              <a:avLst/>
            </a:prstGeom>
            <a:ln w="19050" cap="rnd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Freeform 165"/>
            <p:cNvSpPr/>
            <p:nvPr/>
          </p:nvSpPr>
          <p:spPr>
            <a:xfrm flipV="1">
              <a:off x="8267225" y="3501008"/>
              <a:ext cx="94427" cy="43021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8793700" y="3543272"/>
              <a:ext cx="1175684" cy="38265"/>
              <a:chOff x="8806878" y="3543272"/>
              <a:chExt cx="1175684" cy="38265"/>
            </a:xfrm>
          </p:grpSpPr>
          <p:sp>
            <p:nvSpPr>
              <p:cNvPr id="168" name="Freeform 167"/>
              <p:cNvSpPr/>
              <p:nvPr/>
            </p:nvSpPr>
            <p:spPr>
              <a:xfrm>
                <a:off x="9336360" y="3543272"/>
                <a:ext cx="646202" cy="38265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 flipH="1" flipV="1">
                <a:off x="8806878" y="3544029"/>
                <a:ext cx="529479" cy="37127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Straight Connector 170"/>
              <p:cNvCxnSpPr>
                <a:stCxn id="168" idx="3"/>
                <a:endCxn id="170" idx="3"/>
              </p:cNvCxnSpPr>
              <p:nvPr/>
            </p:nvCxnSpPr>
            <p:spPr>
              <a:xfrm flipH="1">
                <a:off x="9336357" y="3543272"/>
                <a:ext cx="3" cy="37884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Group 298"/>
          <p:cNvGrpSpPr/>
          <p:nvPr/>
        </p:nvGrpSpPr>
        <p:grpSpPr>
          <a:xfrm>
            <a:off x="8266710" y="5624155"/>
            <a:ext cx="2074646" cy="513821"/>
            <a:chOff x="8267226" y="3503554"/>
            <a:chExt cx="2074646" cy="513821"/>
          </a:xfrm>
        </p:grpSpPr>
        <p:cxnSp>
          <p:nvCxnSpPr>
            <p:cNvPr id="300" name="Straight Connector 299"/>
            <p:cNvCxnSpPr>
              <a:stCxn id="304" idx="0"/>
            </p:cNvCxnSpPr>
            <p:nvPr/>
          </p:nvCxnSpPr>
          <p:spPr>
            <a:xfrm flipV="1">
              <a:off x="9390622" y="3503554"/>
              <a:ext cx="951250" cy="17467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302" idx="2"/>
              <a:endCxn id="305" idx="0"/>
            </p:cNvCxnSpPr>
            <p:nvPr/>
          </p:nvCxnSpPr>
          <p:spPr>
            <a:xfrm flipV="1">
              <a:off x="8359484" y="3653908"/>
              <a:ext cx="891690" cy="166237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Freeform 301"/>
            <p:cNvSpPr/>
            <p:nvPr/>
          </p:nvSpPr>
          <p:spPr>
            <a:xfrm flipV="1">
              <a:off x="8267226" y="3817521"/>
              <a:ext cx="92258" cy="19985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9251174" y="3570825"/>
              <a:ext cx="139448" cy="194235"/>
              <a:chOff x="9264352" y="3570825"/>
              <a:chExt cx="139448" cy="194235"/>
            </a:xfrm>
          </p:grpSpPr>
          <p:sp>
            <p:nvSpPr>
              <p:cNvPr id="304" name="Freeform 303"/>
              <p:cNvSpPr/>
              <p:nvPr/>
            </p:nvSpPr>
            <p:spPr>
              <a:xfrm>
                <a:off x="9336359" y="3570825"/>
                <a:ext cx="67441" cy="107399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Freeform 304"/>
              <p:cNvSpPr/>
              <p:nvPr/>
            </p:nvSpPr>
            <p:spPr>
              <a:xfrm flipH="1" flipV="1">
                <a:off x="9264352" y="3653908"/>
                <a:ext cx="72008" cy="111152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Connector 305"/>
              <p:cNvCxnSpPr>
                <a:stCxn id="304" idx="3"/>
                <a:endCxn id="305" idx="3"/>
              </p:cNvCxnSpPr>
              <p:nvPr/>
            </p:nvCxnSpPr>
            <p:spPr>
              <a:xfrm>
                <a:off x="9336359" y="3570825"/>
                <a:ext cx="1" cy="194235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3" name="Group 312"/>
          <p:cNvGrpSpPr/>
          <p:nvPr/>
        </p:nvGrpSpPr>
        <p:grpSpPr>
          <a:xfrm>
            <a:off x="8269308" y="5603583"/>
            <a:ext cx="2072048" cy="1051934"/>
            <a:chOff x="8267226" y="3480385"/>
            <a:chExt cx="2072048" cy="1051934"/>
          </a:xfrm>
        </p:grpSpPr>
        <p:cxnSp>
          <p:nvCxnSpPr>
            <p:cNvPr id="314" name="Straight Connector 313"/>
            <p:cNvCxnSpPr>
              <a:stCxn id="318" idx="0"/>
            </p:cNvCxnSpPr>
            <p:nvPr/>
          </p:nvCxnSpPr>
          <p:spPr>
            <a:xfrm flipV="1">
              <a:off x="9368900" y="3480385"/>
              <a:ext cx="970374" cy="437286"/>
            </a:xfrm>
            <a:prstGeom prst="line">
              <a:avLst/>
            </a:prstGeom>
            <a:ln w="19050" cap="rnd">
              <a:solidFill>
                <a:srgbClr val="FF0000">
                  <a:alpha val="2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316" idx="2"/>
              <a:endCxn id="319" idx="0"/>
            </p:cNvCxnSpPr>
            <p:nvPr/>
          </p:nvCxnSpPr>
          <p:spPr>
            <a:xfrm flipV="1">
              <a:off x="8359484" y="3885122"/>
              <a:ext cx="917978" cy="449967"/>
            </a:xfrm>
            <a:prstGeom prst="line">
              <a:avLst/>
            </a:prstGeom>
            <a:ln w="19050" cap="rnd">
              <a:solidFill>
                <a:srgbClr val="FF0000">
                  <a:alpha val="2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Freeform 315"/>
            <p:cNvSpPr/>
            <p:nvPr/>
          </p:nvSpPr>
          <p:spPr>
            <a:xfrm flipV="1">
              <a:off x="8267226" y="4332465"/>
              <a:ext cx="92258" cy="19985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9277462" y="3829854"/>
              <a:ext cx="91438" cy="187998"/>
              <a:chOff x="9290640" y="3829854"/>
              <a:chExt cx="91438" cy="187998"/>
            </a:xfrm>
          </p:grpSpPr>
          <p:sp>
            <p:nvSpPr>
              <p:cNvPr id="318" name="Freeform 317"/>
              <p:cNvSpPr/>
              <p:nvPr/>
            </p:nvSpPr>
            <p:spPr>
              <a:xfrm>
                <a:off x="9336359" y="3829854"/>
                <a:ext cx="45719" cy="87817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reeform 318"/>
              <p:cNvSpPr/>
              <p:nvPr/>
            </p:nvSpPr>
            <p:spPr>
              <a:xfrm flipH="1" flipV="1">
                <a:off x="9290640" y="3885122"/>
                <a:ext cx="45719" cy="132730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0" name="Straight Connector 319"/>
              <p:cNvCxnSpPr>
                <a:stCxn id="318" idx="3"/>
                <a:endCxn id="319" idx="3"/>
              </p:cNvCxnSpPr>
              <p:nvPr/>
            </p:nvCxnSpPr>
            <p:spPr>
              <a:xfrm>
                <a:off x="9336359" y="3829854"/>
                <a:ext cx="0" cy="187998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1" name="Straight Connector 320"/>
          <p:cNvCxnSpPr>
            <a:stCxn id="168" idx="0"/>
          </p:cNvCxnSpPr>
          <p:nvPr/>
        </p:nvCxnSpPr>
        <p:spPr>
          <a:xfrm flipH="1" flipV="1">
            <a:off x="9649688" y="5381217"/>
            <a:ext cx="322296" cy="131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170" idx="0"/>
          </p:cNvCxnSpPr>
          <p:nvPr/>
        </p:nvCxnSpPr>
        <p:spPr>
          <a:xfrm flipH="1" flipV="1">
            <a:off x="8796300" y="5206122"/>
            <a:ext cx="274854" cy="139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0" name="Group 339"/>
          <p:cNvGrpSpPr/>
          <p:nvPr/>
        </p:nvGrpSpPr>
        <p:grpSpPr>
          <a:xfrm>
            <a:off x="8892251" y="4169250"/>
            <a:ext cx="2515532" cy="623313"/>
            <a:chOff x="8892251" y="4059059"/>
            <a:chExt cx="2515532" cy="623313"/>
          </a:xfrm>
        </p:grpSpPr>
        <p:grpSp>
          <p:nvGrpSpPr>
            <p:cNvPr id="341" name="Group 340"/>
            <p:cNvGrpSpPr/>
            <p:nvPr/>
          </p:nvGrpSpPr>
          <p:grpSpPr>
            <a:xfrm>
              <a:off x="8892251" y="4059059"/>
              <a:ext cx="2515532" cy="403261"/>
              <a:chOff x="8892251" y="4162311"/>
              <a:chExt cx="2515532" cy="403261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flipV="1">
                <a:off x="8892251" y="4358356"/>
                <a:ext cx="2515532" cy="9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H="1" flipV="1">
                <a:off x="9315122" y="4162311"/>
                <a:ext cx="1" cy="403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Rectangle 352"/>
              <p:cNvSpPr/>
              <p:nvPr/>
            </p:nvSpPr>
            <p:spPr>
              <a:xfrm>
                <a:off x="9325835" y="4221271"/>
                <a:ext cx="203158" cy="1417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endParaRPr lang="en-US" sz="900" dirty="0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9111680" y="4371148"/>
                <a:ext cx="204644" cy="14179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⊖</a:t>
                </a:r>
                <a:endParaRPr lang="en-US" sz="900" dirty="0"/>
              </a:p>
            </p:txBody>
          </p:sp>
        </p:grpSp>
        <p:cxnSp>
          <p:nvCxnSpPr>
            <p:cNvPr id="342" name="Straight Connector 341"/>
            <p:cNvCxnSpPr/>
            <p:nvPr/>
          </p:nvCxnSpPr>
          <p:spPr>
            <a:xfrm flipV="1">
              <a:off x="10048146" y="4164650"/>
              <a:ext cx="2214" cy="517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/>
                <p:cNvSpPr txBox="1"/>
                <p:nvPr/>
              </p:nvSpPr>
              <p:spPr>
                <a:xfrm>
                  <a:off x="9959759" y="4125632"/>
                  <a:ext cx="90601" cy="138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343" name="TextBox 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759" y="4125632"/>
                  <a:ext cx="90601" cy="1388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3333" t="-47826" r="-106667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4" name="Straight Connector 343"/>
            <p:cNvCxnSpPr/>
            <p:nvPr/>
          </p:nvCxnSpPr>
          <p:spPr>
            <a:xfrm>
              <a:off x="9840907" y="4256850"/>
              <a:ext cx="207239" cy="20546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V="1">
              <a:off x="10048146" y="4256849"/>
              <a:ext cx="210759" cy="20547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flipV="1">
              <a:off x="10994464" y="4168372"/>
              <a:ext cx="933" cy="49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endCxn id="349" idx="0"/>
            </p:cNvCxnSpPr>
            <p:nvPr/>
          </p:nvCxnSpPr>
          <p:spPr>
            <a:xfrm>
              <a:off x="10627529" y="4460903"/>
              <a:ext cx="162876" cy="3639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49" idx="3"/>
            </p:cNvCxnSpPr>
            <p:nvPr/>
          </p:nvCxnSpPr>
          <p:spPr>
            <a:xfrm flipV="1">
              <a:off x="11223049" y="4256925"/>
              <a:ext cx="182289" cy="6156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Freeform 348"/>
            <p:cNvSpPr/>
            <p:nvPr/>
          </p:nvSpPr>
          <p:spPr>
            <a:xfrm flipV="1">
              <a:off x="10790405" y="4255826"/>
              <a:ext cx="432644" cy="211461"/>
            </a:xfrm>
            <a:custGeom>
              <a:avLst/>
              <a:gdLst>
                <a:gd name="connsiteX0" fmla="*/ 0 w 432644"/>
                <a:gd name="connsiteY0" fmla="*/ 2772 h 213559"/>
                <a:gd name="connsiteX1" fmla="*/ 72497 w 432644"/>
                <a:gd name="connsiteY1" fmla="*/ 26158 h 213559"/>
                <a:gd name="connsiteX2" fmla="*/ 371840 w 432644"/>
                <a:gd name="connsiteY2" fmla="*/ 192200 h 213559"/>
                <a:gd name="connsiteX3" fmla="*/ 432644 w 432644"/>
                <a:gd name="connsiteY3" fmla="*/ 206232 h 2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644" h="213559">
                  <a:moveTo>
                    <a:pt x="0" y="2772"/>
                  </a:moveTo>
                  <a:cubicBezTo>
                    <a:pt x="5262" y="-1321"/>
                    <a:pt x="10524" y="-5413"/>
                    <a:pt x="72497" y="26158"/>
                  </a:cubicBezTo>
                  <a:cubicBezTo>
                    <a:pt x="134470" y="57729"/>
                    <a:pt x="311816" y="162188"/>
                    <a:pt x="371840" y="192200"/>
                  </a:cubicBezTo>
                  <a:cubicBezTo>
                    <a:pt x="431865" y="222212"/>
                    <a:pt x="432254" y="214222"/>
                    <a:pt x="432644" y="20623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10933033" y="4138482"/>
              <a:ext cx="545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sz="600" baseline="-25000" dirty="0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8892886" y="4795919"/>
            <a:ext cx="2515532" cy="611943"/>
            <a:chOff x="8892251" y="4059059"/>
            <a:chExt cx="2515532" cy="611943"/>
          </a:xfrm>
        </p:grpSpPr>
        <p:grpSp>
          <p:nvGrpSpPr>
            <p:cNvPr id="356" name="Group 355"/>
            <p:cNvGrpSpPr/>
            <p:nvPr/>
          </p:nvGrpSpPr>
          <p:grpSpPr>
            <a:xfrm>
              <a:off x="8892251" y="4059059"/>
              <a:ext cx="2515532" cy="403261"/>
              <a:chOff x="8892251" y="4162311"/>
              <a:chExt cx="2515532" cy="403261"/>
            </a:xfrm>
          </p:grpSpPr>
          <p:cxnSp>
            <p:nvCxnSpPr>
              <p:cNvPr id="366" name="Straight Connector 365"/>
              <p:cNvCxnSpPr/>
              <p:nvPr/>
            </p:nvCxnSpPr>
            <p:spPr>
              <a:xfrm flipV="1">
                <a:off x="8892251" y="4358356"/>
                <a:ext cx="2515532" cy="9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flipH="1" flipV="1">
                <a:off x="9315122" y="4162311"/>
                <a:ext cx="1" cy="403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Rectangle 367"/>
              <p:cNvSpPr/>
              <p:nvPr/>
            </p:nvSpPr>
            <p:spPr>
              <a:xfrm>
                <a:off x="9325834" y="4217444"/>
                <a:ext cx="306527" cy="1456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endParaRPr lang="en-US" sz="900" dirty="0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8989269" y="4371148"/>
                <a:ext cx="327055" cy="13518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⊖</a:t>
                </a:r>
                <a:endParaRPr lang="en-US" sz="900" dirty="0"/>
              </a:p>
            </p:txBody>
          </p:sp>
        </p:grpSp>
        <p:cxnSp>
          <p:nvCxnSpPr>
            <p:cNvPr id="357" name="Straight Connector 356"/>
            <p:cNvCxnSpPr/>
            <p:nvPr/>
          </p:nvCxnSpPr>
          <p:spPr>
            <a:xfrm flipV="1">
              <a:off x="10048146" y="4153280"/>
              <a:ext cx="2214" cy="517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357"/>
                <p:cNvSpPr txBox="1"/>
                <p:nvPr/>
              </p:nvSpPr>
              <p:spPr>
                <a:xfrm>
                  <a:off x="9959759" y="4114262"/>
                  <a:ext cx="90601" cy="138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358" name="TextBox 3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759" y="4114262"/>
                  <a:ext cx="90601" cy="1388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3333" t="-47826" r="-106667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9" name="Straight Connector 358"/>
            <p:cNvCxnSpPr/>
            <p:nvPr/>
          </p:nvCxnSpPr>
          <p:spPr>
            <a:xfrm>
              <a:off x="9726699" y="4268175"/>
              <a:ext cx="318527" cy="31416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flipV="1">
              <a:off x="10037348" y="4264120"/>
              <a:ext cx="319450" cy="32524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flipV="1">
              <a:off x="10994464" y="4157002"/>
              <a:ext cx="933" cy="49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>
              <a:endCxn id="364" idx="0"/>
            </p:cNvCxnSpPr>
            <p:nvPr/>
          </p:nvCxnSpPr>
          <p:spPr>
            <a:xfrm flipV="1">
              <a:off x="10503254" y="4570771"/>
              <a:ext cx="164193" cy="4142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364" idx="3"/>
            </p:cNvCxnSpPr>
            <p:nvPr/>
          </p:nvCxnSpPr>
          <p:spPr>
            <a:xfrm flipV="1">
              <a:off x="11313642" y="4256927"/>
              <a:ext cx="91696" cy="9844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Freeform 363"/>
            <p:cNvSpPr/>
            <p:nvPr/>
          </p:nvSpPr>
          <p:spPr>
            <a:xfrm flipV="1">
              <a:off x="10667447" y="4255823"/>
              <a:ext cx="646195" cy="319090"/>
            </a:xfrm>
            <a:custGeom>
              <a:avLst/>
              <a:gdLst>
                <a:gd name="connsiteX0" fmla="*/ 0 w 432644"/>
                <a:gd name="connsiteY0" fmla="*/ 2772 h 213559"/>
                <a:gd name="connsiteX1" fmla="*/ 72497 w 432644"/>
                <a:gd name="connsiteY1" fmla="*/ 26158 h 213559"/>
                <a:gd name="connsiteX2" fmla="*/ 371840 w 432644"/>
                <a:gd name="connsiteY2" fmla="*/ 192200 h 213559"/>
                <a:gd name="connsiteX3" fmla="*/ 432644 w 432644"/>
                <a:gd name="connsiteY3" fmla="*/ 206232 h 2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644" h="213559">
                  <a:moveTo>
                    <a:pt x="0" y="2772"/>
                  </a:moveTo>
                  <a:cubicBezTo>
                    <a:pt x="5262" y="-1321"/>
                    <a:pt x="10524" y="-5413"/>
                    <a:pt x="72497" y="26158"/>
                  </a:cubicBezTo>
                  <a:cubicBezTo>
                    <a:pt x="134470" y="57729"/>
                    <a:pt x="311816" y="162188"/>
                    <a:pt x="371840" y="192200"/>
                  </a:cubicBezTo>
                  <a:cubicBezTo>
                    <a:pt x="431865" y="222212"/>
                    <a:pt x="432254" y="214222"/>
                    <a:pt x="432644" y="20623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10932205" y="4115042"/>
              <a:ext cx="545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sz="600" baseline="-25000" dirty="0"/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8890544" y="6000599"/>
            <a:ext cx="2515532" cy="564491"/>
            <a:chOff x="8889912" y="3901615"/>
            <a:chExt cx="2515532" cy="564491"/>
          </a:xfrm>
        </p:grpSpPr>
        <p:grpSp>
          <p:nvGrpSpPr>
            <p:cNvPr id="373" name="Group 372"/>
            <p:cNvGrpSpPr/>
            <p:nvPr/>
          </p:nvGrpSpPr>
          <p:grpSpPr>
            <a:xfrm>
              <a:off x="8889912" y="4059059"/>
              <a:ext cx="2515532" cy="403261"/>
              <a:chOff x="8889912" y="4162311"/>
              <a:chExt cx="2515532" cy="403261"/>
            </a:xfrm>
          </p:grpSpPr>
          <p:cxnSp>
            <p:nvCxnSpPr>
              <p:cNvPr id="383" name="Straight Connector 382"/>
              <p:cNvCxnSpPr/>
              <p:nvPr/>
            </p:nvCxnSpPr>
            <p:spPr>
              <a:xfrm flipV="1">
                <a:off x="8889912" y="4358356"/>
                <a:ext cx="2515532" cy="9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flipH="1" flipV="1">
                <a:off x="9315122" y="4162311"/>
                <a:ext cx="1" cy="403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Rectangle 384"/>
              <p:cNvSpPr/>
              <p:nvPr/>
            </p:nvSpPr>
            <p:spPr>
              <a:xfrm>
                <a:off x="9325834" y="4221271"/>
                <a:ext cx="197501" cy="13476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endParaRPr lang="en-US" sz="900" dirty="0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9111048" y="4371148"/>
                <a:ext cx="205276" cy="13200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⊖</a:t>
                </a:r>
                <a:endParaRPr lang="en-US" sz="900" dirty="0"/>
              </a:p>
            </p:txBody>
          </p:sp>
        </p:grpSp>
        <p:cxnSp>
          <p:nvCxnSpPr>
            <p:cNvPr id="374" name="Straight Connector 373"/>
            <p:cNvCxnSpPr/>
            <p:nvPr/>
          </p:nvCxnSpPr>
          <p:spPr>
            <a:xfrm flipV="1">
              <a:off x="10048146" y="3948384"/>
              <a:ext cx="2214" cy="517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TextBox 374"/>
                <p:cNvSpPr txBox="1"/>
                <p:nvPr/>
              </p:nvSpPr>
              <p:spPr>
                <a:xfrm>
                  <a:off x="9971352" y="3901615"/>
                  <a:ext cx="90601" cy="138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375" name="TextBox 3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1352" y="3901615"/>
                  <a:ext cx="90601" cy="1388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3333" t="-43478" r="-106667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6" name="Straight Connector 375"/>
            <p:cNvCxnSpPr/>
            <p:nvPr/>
          </p:nvCxnSpPr>
          <p:spPr>
            <a:xfrm>
              <a:off x="9840275" y="4059059"/>
              <a:ext cx="207871" cy="20777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V="1">
              <a:off x="10048146" y="4053622"/>
              <a:ext cx="207871" cy="21320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V="1">
              <a:off x="10994464" y="3963482"/>
              <a:ext cx="933" cy="49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endCxn id="381" idx="0"/>
            </p:cNvCxnSpPr>
            <p:nvPr/>
          </p:nvCxnSpPr>
          <p:spPr>
            <a:xfrm>
              <a:off x="10567452" y="4143659"/>
              <a:ext cx="355634" cy="122503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>
              <a:stCxn id="381" idx="3"/>
            </p:cNvCxnSpPr>
            <p:nvPr/>
          </p:nvCxnSpPr>
          <p:spPr>
            <a:xfrm>
              <a:off x="11051846" y="4138991"/>
              <a:ext cx="352860" cy="125457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Freeform 380"/>
            <p:cNvSpPr/>
            <p:nvPr/>
          </p:nvSpPr>
          <p:spPr>
            <a:xfrm flipV="1">
              <a:off x="10923086" y="4134411"/>
              <a:ext cx="128760" cy="133484"/>
            </a:xfrm>
            <a:custGeom>
              <a:avLst/>
              <a:gdLst>
                <a:gd name="connsiteX0" fmla="*/ 0 w 432644"/>
                <a:gd name="connsiteY0" fmla="*/ 2772 h 213559"/>
                <a:gd name="connsiteX1" fmla="*/ 72497 w 432644"/>
                <a:gd name="connsiteY1" fmla="*/ 26158 h 213559"/>
                <a:gd name="connsiteX2" fmla="*/ 371840 w 432644"/>
                <a:gd name="connsiteY2" fmla="*/ 192200 h 213559"/>
                <a:gd name="connsiteX3" fmla="*/ 432644 w 432644"/>
                <a:gd name="connsiteY3" fmla="*/ 206232 h 2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644" h="213559">
                  <a:moveTo>
                    <a:pt x="0" y="2772"/>
                  </a:moveTo>
                  <a:cubicBezTo>
                    <a:pt x="5262" y="-1321"/>
                    <a:pt x="10524" y="-5413"/>
                    <a:pt x="72497" y="26158"/>
                  </a:cubicBezTo>
                  <a:cubicBezTo>
                    <a:pt x="134470" y="57729"/>
                    <a:pt x="311816" y="162188"/>
                    <a:pt x="371840" y="192200"/>
                  </a:cubicBezTo>
                  <a:cubicBezTo>
                    <a:pt x="431865" y="222212"/>
                    <a:pt x="432254" y="214222"/>
                    <a:pt x="432644" y="20623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10923086" y="3941624"/>
              <a:ext cx="545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sz="600" baseline="-25000" dirty="0"/>
            </a:p>
          </p:txBody>
        </p:sp>
      </p:grpSp>
      <p:cxnSp>
        <p:nvCxnSpPr>
          <p:cNvPr id="387" name="Straight Connector 386"/>
          <p:cNvCxnSpPr/>
          <p:nvPr/>
        </p:nvCxnSpPr>
        <p:spPr>
          <a:xfrm>
            <a:off x="9635730" y="6154595"/>
            <a:ext cx="202963" cy="9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10256649" y="6152131"/>
            <a:ext cx="202963" cy="9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Freeform 392"/>
          <p:cNvSpPr/>
          <p:nvPr/>
        </p:nvSpPr>
        <p:spPr>
          <a:xfrm>
            <a:off x="8376838" y="5021580"/>
            <a:ext cx="553802" cy="441960"/>
          </a:xfrm>
          <a:custGeom>
            <a:avLst/>
            <a:gdLst>
              <a:gd name="connsiteX0" fmla="*/ 0 w 396240"/>
              <a:gd name="connsiteY0" fmla="*/ 441960 h 441960"/>
              <a:gd name="connsiteX1" fmla="*/ 76200 w 396240"/>
              <a:gd name="connsiteY1" fmla="*/ 205740 h 441960"/>
              <a:gd name="connsiteX2" fmla="*/ 396240 w 396240"/>
              <a:gd name="connsiteY2" fmla="*/ 0 h 4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" h="441960">
                <a:moveTo>
                  <a:pt x="0" y="441960"/>
                </a:moveTo>
                <a:cubicBezTo>
                  <a:pt x="5080" y="360680"/>
                  <a:pt x="10160" y="279400"/>
                  <a:pt x="76200" y="205740"/>
                </a:cubicBezTo>
                <a:cubicBezTo>
                  <a:pt x="142240" y="132080"/>
                  <a:pt x="269240" y="66040"/>
                  <a:pt x="396240" y="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Freeform 394"/>
          <p:cNvSpPr/>
          <p:nvPr/>
        </p:nvSpPr>
        <p:spPr>
          <a:xfrm>
            <a:off x="8371002" y="5948317"/>
            <a:ext cx="480767" cy="443060"/>
          </a:xfrm>
          <a:custGeom>
            <a:avLst/>
            <a:gdLst>
              <a:gd name="connsiteX0" fmla="*/ 0 w 480767"/>
              <a:gd name="connsiteY0" fmla="*/ 0 h 443060"/>
              <a:gd name="connsiteX1" fmla="*/ 94268 w 480767"/>
              <a:gd name="connsiteY1" fmla="*/ 245097 h 443060"/>
              <a:gd name="connsiteX2" fmla="*/ 480767 w 480767"/>
              <a:gd name="connsiteY2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767" h="443060">
                <a:moveTo>
                  <a:pt x="0" y="0"/>
                </a:moveTo>
                <a:cubicBezTo>
                  <a:pt x="7070" y="85627"/>
                  <a:pt x="14140" y="171254"/>
                  <a:pt x="94268" y="245097"/>
                </a:cubicBezTo>
                <a:cubicBezTo>
                  <a:pt x="174396" y="318940"/>
                  <a:pt x="480767" y="443060"/>
                  <a:pt x="480767" y="44306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6" name="Straight Connector 395"/>
          <p:cNvCxnSpPr>
            <a:endCxn id="397" idx="3"/>
          </p:cNvCxnSpPr>
          <p:nvPr/>
        </p:nvCxnSpPr>
        <p:spPr>
          <a:xfrm>
            <a:off x="11060406" y="1592796"/>
            <a:ext cx="1" cy="80247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Isosceles Triangle 396"/>
          <p:cNvSpPr/>
          <p:nvPr/>
        </p:nvSpPr>
        <p:spPr>
          <a:xfrm flipV="1">
            <a:off x="11020253" y="1673043"/>
            <a:ext cx="80307" cy="8485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8" name="Straight Connector 397"/>
          <p:cNvCxnSpPr/>
          <p:nvPr/>
        </p:nvCxnSpPr>
        <p:spPr>
          <a:xfrm flipV="1">
            <a:off x="10884532" y="1591549"/>
            <a:ext cx="175874" cy="1247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flipV="1">
            <a:off x="7538723" y="1594933"/>
            <a:ext cx="175874" cy="1247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TextBox 399"/>
          <p:cNvSpPr txBox="1"/>
          <p:nvPr/>
        </p:nvSpPr>
        <p:spPr>
          <a:xfrm>
            <a:off x="7233445" y="1483827"/>
            <a:ext cx="2965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Bias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>
            <a:off x="9635499" y="4373272"/>
            <a:ext cx="202963" cy="9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0257904" y="4369016"/>
            <a:ext cx="202963" cy="9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0349837" y="4996838"/>
            <a:ext cx="202963" cy="9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9632996" y="5002288"/>
            <a:ext cx="98318" cy="7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 rot="19883874">
            <a:off x="989160" y="2967335"/>
            <a:ext cx="10213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Space Charge Width Widening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97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758" y="1304764"/>
            <a:ext cx="4281375" cy="54115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(III) </a:t>
            </a:r>
            <a:r>
              <a:rPr lang="en-US" dirty="0" smtClean="0"/>
              <a:t>– Heterojunction</a:t>
            </a:r>
            <a:r>
              <a:rPr lang="en-US" dirty="0"/>
              <a:t>, </a:t>
            </a:r>
            <a:r>
              <a:rPr lang="en-US" dirty="0" smtClean="0"/>
              <a:t>lower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(–) Bias Read, same polarity of write</a:t>
            </a:r>
          </a:p>
          <a:p>
            <a:pPr marL="554035" lvl="1" indent="0">
              <a:buNone/>
            </a:pPr>
            <a:r>
              <a:rPr lang="en-US" sz="2400" dirty="0"/>
              <a:t>Space charge region maintained or no change.   Potential drop evenly cross </a:t>
            </a:r>
            <a:r>
              <a:rPr lang="en-US" sz="2400" dirty="0" err="1"/>
              <a:t>Chal</a:t>
            </a:r>
            <a:r>
              <a:rPr lang="en-US" sz="2400" dirty="0"/>
              <a:t> glass.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400" dirty="0" smtClean="0"/>
              <a:t>) </a:t>
            </a:r>
            <a:r>
              <a:rPr lang="en-US" sz="2400" dirty="0"/>
              <a:t>Bias Read, opposite polarity of Write</a:t>
            </a:r>
          </a:p>
          <a:p>
            <a:pPr marL="554035" lvl="1" indent="0">
              <a:buNone/>
            </a:pPr>
            <a:r>
              <a:rPr lang="en-US" sz="2400" dirty="0"/>
              <a:t>Bias initially contributed to widen spacer charge region.</a:t>
            </a:r>
          </a:p>
          <a:p>
            <a:pPr marL="0" indent="0">
              <a:buNone/>
            </a:pPr>
            <a:r>
              <a:rPr lang="en-US" sz="2400" dirty="0" smtClean="0"/>
              <a:t>Lower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r>
              <a:rPr lang="en-US" sz="2400" dirty="0"/>
              <a:t> heterogeneous junction model </a:t>
            </a:r>
            <a:r>
              <a:rPr lang="en-US" sz="2400" dirty="0" smtClean="0"/>
              <a:t>supports </a:t>
            </a:r>
            <a:r>
              <a:rPr lang="en-US" sz="2400" dirty="0"/>
              <a:t>the observed polarity </a:t>
            </a:r>
            <a:r>
              <a:rPr lang="en-US" sz="2400" dirty="0" smtClean="0"/>
              <a:t>effect</a:t>
            </a:r>
            <a:endParaRPr lang="en-US" sz="2400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64252" y="1916832"/>
            <a:ext cx="1764196" cy="0"/>
          </a:xfrm>
          <a:prstGeom prst="line">
            <a:avLst/>
          </a:prstGeom>
          <a:ln w="19050" cap="rnd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408368" y="2475552"/>
            <a:ext cx="828092" cy="534272"/>
            <a:chOff x="8724292" y="2963842"/>
            <a:chExt cx="972108" cy="53427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724292" y="2963842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724292" y="3498114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24292" y="3284984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488488" y="2780928"/>
            <a:ext cx="216024" cy="324036"/>
            <a:chOff x="9948428" y="3284984"/>
            <a:chExt cx="216024" cy="324036"/>
          </a:xfrm>
        </p:grpSpPr>
        <p:sp>
          <p:nvSpPr>
            <p:cNvPr id="13" name="Rectangle 12"/>
            <p:cNvSpPr/>
            <p:nvPr/>
          </p:nvSpPr>
          <p:spPr>
            <a:xfrm>
              <a:off x="9948428" y="3284984"/>
              <a:ext cx="216024" cy="72008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948428" y="3284984"/>
              <a:ext cx="21602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48428" y="3284984"/>
              <a:ext cx="0" cy="324036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848528" y="1772816"/>
            <a:ext cx="5863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Vacuum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60196" y="1916832"/>
            <a:ext cx="2880320" cy="0"/>
          </a:xfrm>
          <a:prstGeom prst="line">
            <a:avLst/>
          </a:prstGeom>
          <a:ln w="19050" cap="rnd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300356" y="1448780"/>
            <a:ext cx="1044116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SAG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44472" y="1448780"/>
            <a:ext cx="54006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6180" y="1448780"/>
            <a:ext cx="54006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56240" y="1448780"/>
            <a:ext cx="104411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As+/Ge+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364252" y="2278273"/>
            <a:ext cx="828092" cy="524294"/>
            <a:chOff x="8724292" y="2960948"/>
            <a:chExt cx="972108" cy="52429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724292" y="296094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724292" y="3485242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24292" y="3279196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0272464" y="5625244"/>
            <a:ext cx="144016" cy="468052"/>
            <a:chOff x="10776520" y="5409220"/>
            <a:chExt cx="144016" cy="468052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10848528" y="5409220"/>
              <a:ext cx="0" cy="324036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Isosceles Triangle 154"/>
            <p:cNvSpPr/>
            <p:nvPr/>
          </p:nvSpPr>
          <p:spPr>
            <a:xfrm flipV="1">
              <a:off x="10776520" y="5733256"/>
              <a:ext cx="144016" cy="1440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7572164" y="5481228"/>
            <a:ext cx="1939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0V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81" name="Straight Arrow Connector 180"/>
          <p:cNvCxnSpPr/>
          <p:nvPr/>
        </p:nvCxnSpPr>
        <p:spPr>
          <a:xfrm flipV="1">
            <a:off x="7644172" y="4869160"/>
            <a:ext cx="0" cy="6120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7572164" y="4581128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(</a:t>
            </a:r>
            <a:r>
              <a:rPr lang="en-US" sz="1400" dirty="0">
                <a:latin typeface="Calibri" panose="020F0502020204030204" pitchFamily="34" charset="0"/>
                <a:ea typeface="Cambria Math" panose="02040503050406030204" pitchFamily="18" charset="0"/>
              </a:rPr>
              <a:t>−</a:t>
            </a:r>
            <a:r>
              <a:rPr lang="en-US" sz="14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83" name="Straight Arrow Connector 182"/>
          <p:cNvCxnSpPr/>
          <p:nvPr/>
        </p:nvCxnSpPr>
        <p:spPr>
          <a:xfrm>
            <a:off x="7644172" y="5733256"/>
            <a:ext cx="0" cy="6120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7553412" y="6309320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(+)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968208" y="2780928"/>
            <a:ext cx="216024" cy="324036"/>
            <a:chOff x="8364252" y="3284984"/>
            <a:chExt cx="216024" cy="324036"/>
          </a:xfrm>
        </p:grpSpPr>
        <p:sp>
          <p:nvSpPr>
            <p:cNvPr id="64" name="Rectangle 63"/>
            <p:cNvSpPr/>
            <p:nvPr/>
          </p:nvSpPr>
          <p:spPr>
            <a:xfrm>
              <a:off x="8364252" y="3284984"/>
              <a:ext cx="216024" cy="72008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8364252" y="3284984"/>
              <a:ext cx="21602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580276" y="3284984"/>
              <a:ext cx="0" cy="324036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040216" y="3321933"/>
            <a:ext cx="2520280" cy="838722"/>
            <a:chOff x="8040216" y="3321933"/>
            <a:chExt cx="2520280" cy="838722"/>
          </a:xfrm>
        </p:grpSpPr>
        <p:grpSp>
          <p:nvGrpSpPr>
            <p:cNvPr id="16" name="Group 15"/>
            <p:cNvGrpSpPr/>
            <p:nvPr/>
          </p:nvGrpSpPr>
          <p:grpSpPr>
            <a:xfrm>
              <a:off x="8040216" y="3825044"/>
              <a:ext cx="216024" cy="86410"/>
              <a:chOff x="8364252" y="3284984"/>
              <a:chExt cx="216024" cy="720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9336355" y="3532842"/>
              <a:ext cx="1008114" cy="519086"/>
              <a:chOff x="8639761" y="2990604"/>
              <a:chExt cx="1183439" cy="519086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8862645" y="2990604"/>
                <a:ext cx="960551" cy="217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837474" y="3509690"/>
                <a:ext cx="985726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639761" y="3284984"/>
                <a:ext cx="1141169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292244" y="3532842"/>
              <a:ext cx="972108" cy="521191"/>
              <a:chOff x="8639758" y="2986273"/>
              <a:chExt cx="1141170" cy="521191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8724291" y="2986273"/>
                <a:ext cx="870486" cy="6509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724291" y="3503903"/>
                <a:ext cx="884782" cy="356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639758" y="3278475"/>
                <a:ext cx="1141170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0344472" y="3527053"/>
              <a:ext cx="216024" cy="526980"/>
              <a:chOff x="9948428" y="2986993"/>
              <a:chExt cx="216024" cy="52698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9954215" y="2986993"/>
                <a:ext cx="3295" cy="52698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Freeform 60"/>
            <p:cNvSpPr/>
            <p:nvPr/>
          </p:nvSpPr>
          <p:spPr>
            <a:xfrm>
              <a:off x="8261942" y="3815865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267226" y="3321933"/>
              <a:ext cx="107058" cy="220651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120624" y="3427721"/>
              <a:ext cx="448521" cy="216024"/>
              <a:chOff x="9133802" y="3427721"/>
              <a:chExt cx="448521" cy="216024"/>
            </a:xfrm>
          </p:grpSpPr>
          <p:sp>
            <p:nvSpPr>
              <p:cNvPr id="8" name="Freeform 7"/>
              <p:cNvSpPr/>
              <p:nvPr/>
            </p:nvSpPr>
            <p:spPr>
              <a:xfrm flipH="1">
                <a:off x="9133802" y="3434131"/>
                <a:ext cx="193199" cy="98711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V="1">
                <a:off x="9330295" y="3529947"/>
                <a:ext cx="252028" cy="108012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9333467" y="3427721"/>
                <a:ext cx="0" cy="216024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9120622" y="3944631"/>
              <a:ext cx="442737" cy="216024"/>
              <a:chOff x="9133800" y="3404571"/>
              <a:chExt cx="442737" cy="216024"/>
            </a:xfrm>
          </p:grpSpPr>
          <p:sp>
            <p:nvSpPr>
              <p:cNvPr id="80" name="Freeform 79"/>
              <p:cNvSpPr/>
              <p:nvPr/>
            </p:nvSpPr>
            <p:spPr>
              <a:xfrm flipH="1">
                <a:off x="9133800" y="3410979"/>
                <a:ext cx="193199" cy="98711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 flipV="1">
                <a:off x="9324509" y="3509689"/>
                <a:ext cx="252028" cy="108012"/>
              </a:xfrm>
              <a:custGeom>
                <a:avLst/>
                <a:gdLst>
                  <a:gd name="connsiteX0" fmla="*/ 208410 w 208410"/>
                  <a:gd name="connsiteY0" fmla="*/ 98995 h 98995"/>
                  <a:gd name="connsiteX1" fmla="*/ 75548 w 208410"/>
                  <a:gd name="connsiteY1" fmla="*/ 88575 h 98995"/>
                  <a:gd name="connsiteX2" fmla="*/ 13025 w 208410"/>
                  <a:gd name="connsiteY2" fmla="*/ 57313 h 98995"/>
                  <a:gd name="connsiteX3" fmla="*/ 0 w 208410"/>
                  <a:gd name="connsiteY3" fmla="*/ 0 h 9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10" h="98995">
                    <a:moveTo>
                      <a:pt x="208410" y="98995"/>
                    </a:moveTo>
                    <a:cubicBezTo>
                      <a:pt x="158261" y="97258"/>
                      <a:pt x="108112" y="95522"/>
                      <a:pt x="75548" y="88575"/>
                    </a:cubicBezTo>
                    <a:cubicBezTo>
                      <a:pt x="42984" y="81628"/>
                      <a:pt x="25616" y="72075"/>
                      <a:pt x="13025" y="57313"/>
                    </a:cubicBezTo>
                    <a:cubicBezTo>
                      <a:pt x="434" y="42551"/>
                      <a:pt x="2171" y="8684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9327679" y="3404571"/>
                <a:ext cx="0" cy="216024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>
              <a:stCxn id="63" idx="0"/>
              <a:endCxn id="61" idx="0"/>
            </p:cNvCxnSpPr>
            <p:nvPr/>
          </p:nvCxnSpPr>
          <p:spPr>
            <a:xfrm flipH="1">
              <a:off x="8261942" y="3321933"/>
              <a:ext cx="5284" cy="49393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267226" y="5515337"/>
            <a:ext cx="2077244" cy="348251"/>
            <a:chOff x="8267226" y="5515337"/>
            <a:chExt cx="2077244" cy="348251"/>
          </a:xfrm>
        </p:grpSpPr>
        <p:cxnSp>
          <p:nvCxnSpPr>
            <p:cNvPr id="114" name="Straight Connector 113"/>
            <p:cNvCxnSpPr>
              <a:stCxn id="180" idx="0"/>
            </p:cNvCxnSpPr>
            <p:nvPr/>
          </p:nvCxnSpPr>
          <p:spPr>
            <a:xfrm flipV="1">
              <a:off x="9504746" y="5627422"/>
              <a:ext cx="839724" cy="2852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3" idx="2"/>
              <a:endCxn id="153" idx="0"/>
            </p:cNvCxnSpPr>
            <p:nvPr/>
          </p:nvCxnSpPr>
          <p:spPr>
            <a:xfrm flipV="1">
              <a:off x="8364252" y="5628032"/>
              <a:ext cx="773961" cy="341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 flipV="1">
              <a:off x="8267226" y="5625244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>
              <a:stCxn id="153" idx="2"/>
              <a:endCxn id="180" idx="2"/>
            </p:cNvCxnSpPr>
            <p:nvPr/>
          </p:nvCxnSpPr>
          <p:spPr>
            <a:xfrm>
              <a:off x="9320514" y="5515337"/>
              <a:ext cx="1931" cy="227632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Freeform 152"/>
            <p:cNvSpPr/>
            <p:nvPr/>
          </p:nvSpPr>
          <p:spPr>
            <a:xfrm>
              <a:off x="9138213" y="5515337"/>
              <a:ext cx="182301" cy="112853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 flipH="1" flipV="1">
              <a:off x="9322445" y="5630116"/>
              <a:ext cx="182301" cy="112853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264062" y="5208528"/>
            <a:ext cx="2063048" cy="415285"/>
            <a:chOff x="8267226" y="5207897"/>
            <a:chExt cx="2063048" cy="415285"/>
          </a:xfrm>
        </p:grpSpPr>
        <p:cxnSp>
          <p:nvCxnSpPr>
            <p:cNvPr id="120" name="Straight Connector 119"/>
            <p:cNvCxnSpPr>
              <a:stCxn id="127" idx="0"/>
            </p:cNvCxnSpPr>
            <p:nvPr/>
          </p:nvCxnSpPr>
          <p:spPr>
            <a:xfrm>
              <a:off x="9443109" y="5394859"/>
              <a:ext cx="887165" cy="228323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22" idx="2"/>
              <a:endCxn id="124" idx="0"/>
            </p:cNvCxnSpPr>
            <p:nvPr/>
          </p:nvCxnSpPr>
          <p:spPr>
            <a:xfrm>
              <a:off x="8364252" y="5211026"/>
              <a:ext cx="831256" cy="23270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reeform 121"/>
            <p:cNvSpPr/>
            <p:nvPr/>
          </p:nvSpPr>
          <p:spPr>
            <a:xfrm flipV="1">
              <a:off x="8267226" y="5207897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>
              <a:stCxn id="124" idx="2"/>
              <a:endCxn id="127" idx="2"/>
            </p:cNvCxnSpPr>
            <p:nvPr/>
          </p:nvCxnSpPr>
          <p:spPr>
            <a:xfrm>
              <a:off x="9320514" y="5314255"/>
              <a:ext cx="1928" cy="188873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reeform 123"/>
            <p:cNvSpPr/>
            <p:nvPr/>
          </p:nvSpPr>
          <p:spPr>
            <a:xfrm>
              <a:off x="9195508" y="5314255"/>
              <a:ext cx="125006" cy="129653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 flipH="1" flipV="1">
              <a:off x="9322442" y="5394707"/>
              <a:ext cx="120667" cy="108421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264342" y="4667178"/>
            <a:ext cx="2080124" cy="951361"/>
            <a:chOff x="8267226" y="4666266"/>
            <a:chExt cx="2080124" cy="951361"/>
          </a:xfrm>
        </p:grpSpPr>
        <p:cxnSp>
          <p:nvCxnSpPr>
            <p:cNvPr id="135" name="Straight Connector 134"/>
            <p:cNvCxnSpPr>
              <a:stCxn id="141" idx="0"/>
            </p:cNvCxnSpPr>
            <p:nvPr/>
          </p:nvCxnSpPr>
          <p:spPr>
            <a:xfrm>
              <a:off x="9370886" y="5165523"/>
              <a:ext cx="976464" cy="452104"/>
            </a:xfrm>
            <a:prstGeom prst="line">
              <a:avLst/>
            </a:prstGeom>
            <a:ln w="19050" cap="rnd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7" idx="2"/>
              <a:endCxn id="140" idx="0"/>
            </p:cNvCxnSpPr>
            <p:nvPr/>
          </p:nvCxnSpPr>
          <p:spPr>
            <a:xfrm>
              <a:off x="8364252" y="4669395"/>
              <a:ext cx="887947" cy="482266"/>
            </a:xfrm>
            <a:prstGeom prst="line">
              <a:avLst/>
            </a:prstGeom>
            <a:ln w="19050" cap="rnd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reeform 136"/>
            <p:cNvSpPr/>
            <p:nvPr/>
          </p:nvSpPr>
          <p:spPr>
            <a:xfrm flipV="1">
              <a:off x="8267226" y="4666266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>
              <a:stCxn id="140" idx="2"/>
              <a:endCxn id="141" idx="2"/>
            </p:cNvCxnSpPr>
            <p:nvPr/>
          </p:nvCxnSpPr>
          <p:spPr>
            <a:xfrm>
              <a:off x="9320513" y="5055145"/>
              <a:ext cx="1928" cy="214561"/>
            </a:xfrm>
            <a:prstGeom prst="line">
              <a:avLst/>
            </a:prstGeom>
            <a:ln w="19050" cap="rnd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139"/>
            <p:cNvSpPr/>
            <p:nvPr/>
          </p:nvSpPr>
          <p:spPr>
            <a:xfrm>
              <a:off x="9252199" y="5055145"/>
              <a:ext cx="68314" cy="96651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 flipH="1" flipV="1">
              <a:off x="9322441" y="5165377"/>
              <a:ext cx="48445" cy="104329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8267501" y="5625244"/>
            <a:ext cx="2059609" cy="440905"/>
            <a:chOff x="8267226" y="5422683"/>
            <a:chExt cx="2059609" cy="440905"/>
          </a:xfrm>
        </p:grpSpPr>
        <p:cxnSp>
          <p:nvCxnSpPr>
            <p:cNvPr id="157" name="Straight Connector 156"/>
            <p:cNvCxnSpPr>
              <a:stCxn id="165" idx="0"/>
            </p:cNvCxnSpPr>
            <p:nvPr/>
          </p:nvCxnSpPr>
          <p:spPr>
            <a:xfrm flipV="1">
              <a:off x="9641214" y="5422683"/>
              <a:ext cx="685621" cy="11216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59" idx="2"/>
              <a:endCxn id="162" idx="0"/>
            </p:cNvCxnSpPr>
            <p:nvPr/>
          </p:nvCxnSpPr>
          <p:spPr>
            <a:xfrm>
              <a:off x="8364252" y="5628373"/>
              <a:ext cx="577202" cy="8979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reeform 158"/>
            <p:cNvSpPr/>
            <p:nvPr/>
          </p:nvSpPr>
          <p:spPr>
            <a:xfrm flipV="1">
              <a:off x="8267226" y="5625244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>
              <a:stCxn id="162" idx="2"/>
              <a:endCxn id="165" idx="2"/>
            </p:cNvCxnSpPr>
            <p:nvPr/>
          </p:nvCxnSpPr>
          <p:spPr>
            <a:xfrm>
              <a:off x="9320515" y="5430070"/>
              <a:ext cx="1928" cy="207572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Freeform 161"/>
            <p:cNvSpPr/>
            <p:nvPr/>
          </p:nvSpPr>
          <p:spPr>
            <a:xfrm>
              <a:off x="8941454" y="5430070"/>
              <a:ext cx="379061" cy="207572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 flipH="1" flipV="1">
              <a:off x="9322443" y="5433614"/>
              <a:ext cx="318771" cy="204028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8267776" y="5631716"/>
            <a:ext cx="2059334" cy="1039859"/>
            <a:chOff x="8267226" y="5432225"/>
            <a:chExt cx="2059334" cy="1039859"/>
          </a:xfrm>
        </p:grpSpPr>
        <p:cxnSp>
          <p:nvCxnSpPr>
            <p:cNvPr id="173" name="Straight Connector 172"/>
            <p:cNvCxnSpPr>
              <a:stCxn id="178" idx="1"/>
            </p:cNvCxnSpPr>
            <p:nvPr/>
          </p:nvCxnSpPr>
          <p:spPr>
            <a:xfrm flipV="1">
              <a:off x="9414341" y="5432225"/>
              <a:ext cx="912219" cy="354461"/>
            </a:xfrm>
            <a:prstGeom prst="line">
              <a:avLst/>
            </a:prstGeom>
            <a:ln w="19050" cap="rnd">
              <a:solidFill>
                <a:srgbClr val="FF0000">
                  <a:alpha val="2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5" idx="2"/>
              <a:endCxn id="177" idx="1"/>
            </p:cNvCxnSpPr>
            <p:nvPr/>
          </p:nvCxnSpPr>
          <p:spPr>
            <a:xfrm flipV="1">
              <a:off x="8364252" y="5944919"/>
              <a:ext cx="829819" cy="291950"/>
            </a:xfrm>
            <a:prstGeom prst="line">
              <a:avLst/>
            </a:prstGeom>
            <a:ln w="19050" cap="rnd">
              <a:solidFill>
                <a:srgbClr val="FF0000">
                  <a:alpha val="2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Freeform 174"/>
            <p:cNvSpPr/>
            <p:nvPr/>
          </p:nvSpPr>
          <p:spPr>
            <a:xfrm flipV="1">
              <a:off x="8267226" y="6233740"/>
              <a:ext cx="97026" cy="238344"/>
            </a:xfrm>
            <a:custGeom>
              <a:avLst/>
              <a:gdLst>
                <a:gd name="connsiteX0" fmla="*/ 0 w 97026"/>
                <a:gd name="connsiteY0" fmla="*/ 0 h 238344"/>
                <a:gd name="connsiteX1" fmla="*/ 23522 w 97026"/>
                <a:gd name="connsiteY1" fmla="*/ 214634 h 238344"/>
                <a:gd name="connsiteX2" fmla="*/ 97026 w 97026"/>
                <a:gd name="connsiteY2" fmla="*/ 235215 h 2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6" h="238344">
                  <a:moveTo>
                    <a:pt x="0" y="0"/>
                  </a:moveTo>
                  <a:cubicBezTo>
                    <a:pt x="3675" y="87716"/>
                    <a:pt x="7351" y="175432"/>
                    <a:pt x="23522" y="214634"/>
                  </a:cubicBezTo>
                  <a:cubicBezTo>
                    <a:pt x="39693" y="253836"/>
                    <a:pt x="85755" y="231785"/>
                    <a:pt x="97026" y="235215"/>
                  </a:cubicBezTo>
                </a:path>
              </a:pathLst>
            </a:custGeom>
            <a:noFill/>
            <a:ln w="1905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>
              <a:stCxn id="177" idx="2"/>
              <a:endCxn id="178" idx="2"/>
            </p:cNvCxnSpPr>
            <p:nvPr/>
          </p:nvCxnSpPr>
          <p:spPr>
            <a:xfrm>
              <a:off x="9320516" y="5742679"/>
              <a:ext cx="1924" cy="207571"/>
            </a:xfrm>
            <a:prstGeom prst="line">
              <a:avLst/>
            </a:prstGeom>
            <a:ln w="19050" cap="rnd">
              <a:solidFill>
                <a:srgbClr val="FF0000">
                  <a:alpha val="2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Freeform 176"/>
            <p:cNvSpPr/>
            <p:nvPr/>
          </p:nvSpPr>
          <p:spPr>
            <a:xfrm>
              <a:off x="8941180" y="5742679"/>
              <a:ext cx="379336" cy="240496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 flipH="1" flipV="1">
              <a:off x="9322440" y="5755746"/>
              <a:ext cx="275702" cy="194504"/>
            </a:xfrm>
            <a:custGeom>
              <a:avLst/>
              <a:gdLst>
                <a:gd name="connsiteX0" fmla="*/ 0 w 182301"/>
                <a:gd name="connsiteY0" fmla="*/ 109959 h 110113"/>
                <a:gd name="connsiteX1" fmla="*/ 121534 w 182301"/>
                <a:gd name="connsiteY1" fmla="*/ 92597 h 110113"/>
                <a:gd name="connsiteX2" fmla="*/ 182301 w 182301"/>
                <a:gd name="connsiteY2" fmla="*/ 0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1" h="110113">
                  <a:moveTo>
                    <a:pt x="0" y="109959"/>
                  </a:moveTo>
                  <a:cubicBezTo>
                    <a:pt x="45575" y="110441"/>
                    <a:pt x="91151" y="110924"/>
                    <a:pt x="121534" y="92597"/>
                  </a:cubicBezTo>
                  <a:cubicBezTo>
                    <a:pt x="151918" y="74270"/>
                    <a:pt x="167109" y="37135"/>
                    <a:pt x="182301" y="0"/>
                  </a:cubicBezTo>
                </a:path>
              </a:pathLst>
            </a:custGeom>
            <a:noFill/>
            <a:ln w="1905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9" name="Straight Connector 108"/>
          <p:cNvCxnSpPr>
            <a:endCxn id="177" idx="0"/>
          </p:cNvCxnSpPr>
          <p:nvPr/>
        </p:nvCxnSpPr>
        <p:spPr>
          <a:xfrm flipH="1">
            <a:off x="8941730" y="6175393"/>
            <a:ext cx="124033" cy="69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9504746" y="5953946"/>
            <a:ext cx="93947" cy="759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oup 261"/>
          <p:cNvGrpSpPr/>
          <p:nvPr/>
        </p:nvGrpSpPr>
        <p:grpSpPr>
          <a:xfrm>
            <a:off x="8873281" y="4030307"/>
            <a:ext cx="2515532" cy="602908"/>
            <a:chOff x="8892251" y="3859412"/>
            <a:chExt cx="2515532" cy="602908"/>
          </a:xfrm>
        </p:grpSpPr>
        <p:grpSp>
          <p:nvGrpSpPr>
            <p:cNvPr id="263" name="Group 262"/>
            <p:cNvGrpSpPr/>
            <p:nvPr/>
          </p:nvGrpSpPr>
          <p:grpSpPr>
            <a:xfrm>
              <a:off x="8892251" y="4059059"/>
              <a:ext cx="2515532" cy="403261"/>
              <a:chOff x="8892251" y="4162311"/>
              <a:chExt cx="2515532" cy="403261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 flipV="1">
                <a:off x="8892251" y="4358356"/>
                <a:ext cx="2515532" cy="9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 flipV="1">
                <a:off x="9315122" y="4162311"/>
                <a:ext cx="1" cy="403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Rectangle 274"/>
              <p:cNvSpPr/>
              <p:nvPr/>
            </p:nvSpPr>
            <p:spPr>
              <a:xfrm>
                <a:off x="9105777" y="4221271"/>
                <a:ext cx="203158" cy="1417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endParaRPr lang="en-US" sz="900" dirty="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9320357" y="4371148"/>
                <a:ext cx="204644" cy="14179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⊖</a:t>
                </a:r>
                <a:endParaRPr lang="en-US" sz="900" dirty="0"/>
              </a:p>
            </p:txBody>
          </p:sp>
        </p:grpSp>
        <p:cxnSp>
          <p:nvCxnSpPr>
            <p:cNvPr id="264" name="Straight Connector 263"/>
            <p:cNvCxnSpPr/>
            <p:nvPr/>
          </p:nvCxnSpPr>
          <p:spPr>
            <a:xfrm flipV="1">
              <a:off x="10048146" y="3944597"/>
              <a:ext cx="2214" cy="517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/>
                <p:cNvSpPr txBox="1"/>
                <p:nvPr/>
              </p:nvSpPr>
              <p:spPr>
                <a:xfrm>
                  <a:off x="9959759" y="3905579"/>
                  <a:ext cx="90601" cy="138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265" name="TextBox 2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759" y="3905579"/>
                  <a:ext cx="90601" cy="1388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t="-50000" r="-106667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6" name="Straight Connector 265"/>
            <p:cNvCxnSpPr/>
            <p:nvPr/>
          </p:nvCxnSpPr>
          <p:spPr>
            <a:xfrm flipV="1">
              <a:off x="9840907" y="4052332"/>
              <a:ext cx="209453" cy="20451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10050360" y="4054193"/>
              <a:ext cx="208545" cy="20265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10994464" y="3948319"/>
              <a:ext cx="933" cy="49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endCxn id="271" idx="0"/>
            </p:cNvCxnSpPr>
            <p:nvPr/>
          </p:nvCxnSpPr>
          <p:spPr>
            <a:xfrm flipV="1">
              <a:off x="10576169" y="4057477"/>
              <a:ext cx="214236" cy="1582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71" idx="3"/>
            </p:cNvCxnSpPr>
            <p:nvPr/>
          </p:nvCxnSpPr>
          <p:spPr>
            <a:xfrm flipV="1">
              <a:off x="11223049" y="4255146"/>
              <a:ext cx="182600" cy="3792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Freeform 270"/>
            <p:cNvSpPr/>
            <p:nvPr/>
          </p:nvSpPr>
          <p:spPr>
            <a:xfrm>
              <a:off x="10790405" y="4054732"/>
              <a:ext cx="432644" cy="211461"/>
            </a:xfrm>
            <a:custGeom>
              <a:avLst/>
              <a:gdLst>
                <a:gd name="connsiteX0" fmla="*/ 0 w 432644"/>
                <a:gd name="connsiteY0" fmla="*/ 2772 h 213559"/>
                <a:gd name="connsiteX1" fmla="*/ 72497 w 432644"/>
                <a:gd name="connsiteY1" fmla="*/ 26158 h 213559"/>
                <a:gd name="connsiteX2" fmla="*/ 371840 w 432644"/>
                <a:gd name="connsiteY2" fmla="*/ 192200 h 213559"/>
                <a:gd name="connsiteX3" fmla="*/ 432644 w 432644"/>
                <a:gd name="connsiteY3" fmla="*/ 206232 h 2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644" h="213559">
                  <a:moveTo>
                    <a:pt x="0" y="2772"/>
                  </a:moveTo>
                  <a:cubicBezTo>
                    <a:pt x="5262" y="-1321"/>
                    <a:pt x="10524" y="-5413"/>
                    <a:pt x="72497" y="26158"/>
                  </a:cubicBezTo>
                  <a:cubicBezTo>
                    <a:pt x="134470" y="57729"/>
                    <a:pt x="311816" y="162188"/>
                    <a:pt x="371840" y="192200"/>
                  </a:cubicBezTo>
                  <a:cubicBezTo>
                    <a:pt x="431865" y="222212"/>
                    <a:pt x="432254" y="214222"/>
                    <a:pt x="432644" y="20623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0962351" y="3859412"/>
              <a:ext cx="545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sz="600" baseline="-25000" dirty="0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8873917" y="4486246"/>
            <a:ext cx="2515532" cy="602908"/>
            <a:chOff x="8892251" y="3859412"/>
            <a:chExt cx="2515532" cy="602908"/>
          </a:xfrm>
        </p:grpSpPr>
        <p:grpSp>
          <p:nvGrpSpPr>
            <p:cNvPr id="278" name="Group 277"/>
            <p:cNvGrpSpPr/>
            <p:nvPr/>
          </p:nvGrpSpPr>
          <p:grpSpPr>
            <a:xfrm>
              <a:off x="8892251" y="4059059"/>
              <a:ext cx="2515532" cy="403261"/>
              <a:chOff x="8892251" y="4162311"/>
              <a:chExt cx="2515532" cy="403261"/>
            </a:xfrm>
          </p:grpSpPr>
          <p:cxnSp>
            <p:nvCxnSpPr>
              <p:cNvPr id="288" name="Straight Connector 287"/>
              <p:cNvCxnSpPr/>
              <p:nvPr/>
            </p:nvCxnSpPr>
            <p:spPr>
              <a:xfrm flipV="1">
                <a:off x="8892251" y="4358356"/>
                <a:ext cx="2515532" cy="9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H="1" flipV="1">
                <a:off x="9315122" y="4162311"/>
                <a:ext cx="1" cy="403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Rectangle 289"/>
              <p:cNvSpPr/>
              <p:nvPr/>
            </p:nvSpPr>
            <p:spPr>
              <a:xfrm>
                <a:off x="9105777" y="4221271"/>
                <a:ext cx="203158" cy="1417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endParaRPr lang="en-US" sz="900" dirty="0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9320357" y="4371148"/>
                <a:ext cx="204644" cy="14179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⊖</a:t>
                </a:r>
                <a:endParaRPr lang="en-US" sz="900" dirty="0"/>
              </a:p>
            </p:txBody>
          </p:sp>
        </p:grpSp>
        <p:cxnSp>
          <p:nvCxnSpPr>
            <p:cNvPr id="279" name="Straight Connector 278"/>
            <p:cNvCxnSpPr/>
            <p:nvPr/>
          </p:nvCxnSpPr>
          <p:spPr>
            <a:xfrm flipV="1">
              <a:off x="10048146" y="3944597"/>
              <a:ext cx="2214" cy="517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/>
                <p:cNvSpPr txBox="1"/>
                <p:nvPr/>
              </p:nvSpPr>
              <p:spPr>
                <a:xfrm>
                  <a:off x="9959759" y="3905579"/>
                  <a:ext cx="90601" cy="138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280" name="TextBox 2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759" y="3905579"/>
                  <a:ext cx="90601" cy="1388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t="-50000" r="-106667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Connector 280"/>
            <p:cNvCxnSpPr/>
            <p:nvPr/>
          </p:nvCxnSpPr>
          <p:spPr>
            <a:xfrm flipV="1">
              <a:off x="9937329" y="4268662"/>
              <a:ext cx="109885" cy="1049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10044971" y="4261071"/>
              <a:ext cx="106516" cy="10297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10994464" y="3948319"/>
              <a:ext cx="933" cy="49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endCxn id="286" idx="0"/>
            </p:cNvCxnSpPr>
            <p:nvPr/>
          </p:nvCxnSpPr>
          <p:spPr>
            <a:xfrm flipV="1">
              <a:off x="10575533" y="4281154"/>
              <a:ext cx="356450" cy="103510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86" idx="3"/>
            </p:cNvCxnSpPr>
            <p:nvPr/>
          </p:nvCxnSpPr>
          <p:spPr>
            <a:xfrm flipV="1">
              <a:off x="11074606" y="4271323"/>
              <a:ext cx="330407" cy="111790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Freeform 285"/>
            <p:cNvSpPr/>
            <p:nvPr/>
          </p:nvSpPr>
          <p:spPr>
            <a:xfrm>
              <a:off x="10931983" y="4279765"/>
              <a:ext cx="142623" cy="107020"/>
            </a:xfrm>
            <a:custGeom>
              <a:avLst/>
              <a:gdLst>
                <a:gd name="connsiteX0" fmla="*/ 0 w 432644"/>
                <a:gd name="connsiteY0" fmla="*/ 2772 h 213559"/>
                <a:gd name="connsiteX1" fmla="*/ 72497 w 432644"/>
                <a:gd name="connsiteY1" fmla="*/ 26158 h 213559"/>
                <a:gd name="connsiteX2" fmla="*/ 371840 w 432644"/>
                <a:gd name="connsiteY2" fmla="*/ 192200 h 213559"/>
                <a:gd name="connsiteX3" fmla="*/ 432644 w 432644"/>
                <a:gd name="connsiteY3" fmla="*/ 206232 h 2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644" h="213559">
                  <a:moveTo>
                    <a:pt x="0" y="2772"/>
                  </a:moveTo>
                  <a:cubicBezTo>
                    <a:pt x="5262" y="-1321"/>
                    <a:pt x="10524" y="-5413"/>
                    <a:pt x="72497" y="26158"/>
                  </a:cubicBezTo>
                  <a:cubicBezTo>
                    <a:pt x="134470" y="57729"/>
                    <a:pt x="311816" y="162188"/>
                    <a:pt x="371840" y="192200"/>
                  </a:cubicBezTo>
                  <a:cubicBezTo>
                    <a:pt x="431865" y="222212"/>
                    <a:pt x="432254" y="214222"/>
                    <a:pt x="432644" y="20623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0962351" y="3859412"/>
              <a:ext cx="545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sz="600" baseline="-25000" dirty="0"/>
            </a:p>
          </p:txBody>
        </p:sp>
      </p:grpSp>
      <p:cxnSp>
        <p:nvCxnSpPr>
          <p:cNvPr id="294" name="Straight Connector 293"/>
          <p:cNvCxnSpPr/>
          <p:nvPr/>
        </p:nvCxnSpPr>
        <p:spPr>
          <a:xfrm flipV="1">
            <a:off x="10133789" y="4989708"/>
            <a:ext cx="218117" cy="260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V="1">
            <a:off x="9705680" y="4994134"/>
            <a:ext cx="218117" cy="260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8873918" y="5989380"/>
            <a:ext cx="2515532" cy="670566"/>
            <a:chOff x="8892251" y="3791754"/>
            <a:chExt cx="2515532" cy="670566"/>
          </a:xfrm>
        </p:grpSpPr>
        <p:grpSp>
          <p:nvGrpSpPr>
            <p:cNvPr id="313" name="Group 312"/>
            <p:cNvGrpSpPr/>
            <p:nvPr/>
          </p:nvGrpSpPr>
          <p:grpSpPr>
            <a:xfrm>
              <a:off x="8892251" y="4059059"/>
              <a:ext cx="2515532" cy="403261"/>
              <a:chOff x="8892251" y="4162311"/>
              <a:chExt cx="2515532" cy="403261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flipV="1">
                <a:off x="8892251" y="4358356"/>
                <a:ext cx="2515532" cy="93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flipH="1" flipV="1">
                <a:off x="9315122" y="4162311"/>
                <a:ext cx="1" cy="4032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Rectangle 324"/>
              <p:cNvSpPr/>
              <p:nvPr/>
            </p:nvSpPr>
            <p:spPr>
              <a:xfrm>
                <a:off x="9003093" y="4221271"/>
                <a:ext cx="305842" cy="1535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endParaRPr lang="en-US" sz="900" dirty="0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9320356" y="4371148"/>
                <a:ext cx="315403" cy="12841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⊖</a:t>
                </a:r>
                <a:endParaRPr lang="en-US" sz="900" dirty="0"/>
              </a:p>
            </p:txBody>
          </p:sp>
        </p:grpSp>
        <p:cxnSp>
          <p:nvCxnSpPr>
            <p:cNvPr id="314" name="Straight Connector 313"/>
            <p:cNvCxnSpPr/>
            <p:nvPr/>
          </p:nvCxnSpPr>
          <p:spPr>
            <a:xfrm flipV="1">
              <a:off x="10043815" y="3869925"/>
              <a:ext cx="2214" cy="517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/>
                <p:cNvSpPr txBox="1"/>
                <p:nvPr/>
              </p:nvSpPr>
              <p:spPr>
                <a:xfrm>
                  <a:off x="9959759" y="3791754"/>
                  <a:ext cx="90601" cy="138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315" name="TextBox 3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759" y="3791754"/>
                  <a:ext cx="90601" cy="1388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t="-50000" r="-106667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6" name="Straight Connector 315"/>
            <p:cNvCxnSpPr/>
            <p:nvPr/>
          </p:nvCxnSpPr>
          <p:spPr>
            <a:xfrm flipV="1">
              <a:off x="9725739" y="3943001"/>
              <a:ext cx="318755" cy="3312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10035040" y="3933783"/>
              <a:ext cx="329739" cy="32515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V="1">
              <a:off x="10994464" y="3948319"/>
              <a:ext cx="933" cy="49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endCxn id="321" idx="0"/>
            </p:cNvCxnSpPr>
            <p:nvPr/>
          </p:nvCxnSpPr>
          <p:spPr>
            <a:xfrm>
              <a:off x="10478917" y="3946784"/>
              <a:ext cx="203938" cy="413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321" idx="3"/>
            </p:cNvCxnSpPr>
            <p:nvPr/>
          </p:nvCxnSpPr>
          <p:spPr>
            <a:xfrm>
              <a:off x="11295933" y="4255106"/>
              <a:ext cx="109716" cy="40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Freeform 320"/>
            <p:cNvSpPr/>
            <p:nvPr/>
          </p:nvSpPr>
          <p:spPr>
            <a:xfrm>
              <a:off x="10682855" y="3943002"/>
              <a:ext cx="613078" cy="323192"/>
            </a:xfrm>
            <a:custGeom>
              <a:avLst/>
              <a:gdLst>
                <a:gd name="connsiteX0" fmla="*/ 0 w 432644"/>
                <a:gd name="connsiteY0" fmla="*/ 2772 h 213559"/>
                <a:gd name="connsiteX1" fmla="*/ 72497 w 432644"/>
                <a:gd name="connsiteY1" fmla="*/ 26158 h 213559"/>
                <a:gd name="connsiteX2" fmla="*/ 371840 w 432644"/>
                <a:gd name="connsiteY2" fmla="*/ 192200 h 213559"/>
                <a:gd name="connsiteX3" fmla="*/ 432644 w 432644"/>
                <a:gd name="connsiteY3" fmla="*/ 206232 h 2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644" h="213559">
                  <a:moveTo>
                    <a:pt x="0" y="2772"/>
                  </a:moveTo>
                  <a:cubicBezTo>
                    <a:pt x="5262" y="-1321"/>
                    <a:pt x="10524" y="-5413"/>
                    <a:pt x="72497" y="26158"/>
                  </a:cubicBezTo>
                  <a:cubicBezTo>
                    <a:pt x="134470" y="57729"/>
                    <a:pt x="311816" y="162188"/>
                    <a:pt x="371840" y="192200"/>
                  </a:cubicBezTo>
                  <a:cubicBezTo>
                    <a:pt x="431865" y="222212"/>
                    <a:pt x="432254" y="214222"/>
                    <a:pt x="432644" y="20623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0962351" y="3859412"/>
              <a:ext cx="545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endParaRPr lang="en-US" sz="600" baseline="-25000" dirty="0"/>
            </a:p>
          </p:txBody>
        </p:sp>
      </p:grpSp>
      <p:sp>
        <p:nvSpPr>
          <p:cNvPr id="338" name="Freeform 337"/>
          <p:cNvSpPr/>
          <p:nvPr/>
        </p:nvSpPr>
        <p:spPr>
          <a:xfrm>
            <a:off x="8627109" y="4880177"/>
            <a:ext cx="407228" cy="385091"/>
          </a:xfrm>
          <a:custGeom>
            <a:avLst/>
            <a:gdLst>
              <a:gd name="connsiteX0" fmla="*/ 0 w 396240"/>
              <a:gd name="connsiteY0" fmla="*/ 441960 h 441960"/>
              <a:gd name="connsiteX1" fmla="*/ 76200 w 396240"/>
              <a:gd name="connsiteY1" fmla="*/ 205740 h 441960"/>
              <a:gd name="connsiteX2" fmla="*/ 396240 w 396240"/>
              <a:gd name="connsiteY2" fmla="*/ 0 h 4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" h="441960">
                <a:moveTo>
                  <a:pt x="0" y="441960"/>
                </a:moveTo>
                <a:cubicBezTo>
                  <a:pt x="5080" y="360680"/>
                  <a:pt x="10160" y="279400"/>
                  <a:pt x="76200" y="205740"/>
                </a:cubicBezTo>
                <a:cubicBezTo>
                  <a:pt x="142240" y="132080"/>
                  <a:pt x="269240" y="66040"/>
                  <a:pt x="396240" y="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Freeform 338"/>
          <p:cNvSpPr/>
          <p:nvPr/>
        </p:nvSpPr>
        <p:spPr>
          <a:xfrm>
            <a:off x="8371002" y="5872901"/>
            <a:ext cx="521063" cy="570036"/>
          </a:xfrm>
          <a:custGeom>
            <a:avLst/>
            <a:gdLst>
              <a:gd name="connsiteX0" fmla="*/ 0 w 480767"/>
              <a:gd name="connsiteY0" fmla="*/ 0 h 443060"/>
              <a:gd name="connsiteX1" fmla="*/ 94268 w 480767"/>
              <a:gd name="connsiteY1" fmla="*/ 245097 h 443060"/>
              <a:gd name="connsiteX2" fmla="*/ 480767 w 480767"/>
              <a:gd name="connsiteY2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767" h="443060">
                <a:moveTo>
                  <a:pt x="0" y="0"/>
                </a:moveTo>
                <a:cubicBezTo>
                  <a:pt x="7070" y="85627"/>
                  <a:pt x="14140" y="171254"/>
                  <a:pt x="94268" y="245097"/>
                </a:cubicBezTo>
                <a:cubicBezTo>
                  <a:pt x="174396" y="318940"/>
                  <a:pt x="480767" y="443060"/>
                  <a:pt x="480767" y="44306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/>
          <p:cNvCxnSpPr>
            <a:endCxn id="341" idx="3"/>
          </p:cNvCxnSpPr>
          <p:nvPr/>
        </p:nvCxnSpPr>
        <p:spPr>
          <a:xfrm>
            <a:off x="11060406" y="1592796"/>
            <a:ext cx="1" cy="80247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Isosceles Triangle 340"/>
          <p:cNvSpPr/>
          <p:nvPr/>
        </p:nvSpPr>
        <p:spPr>
          <a:xfrm flipV="1">
            <a:off x="11020253" y="1673043"/>
            <a:ext cx="80307" cy="8485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2" name="Straight Connector 341"/>
          <p:cNvCxnSpPr/>
          <p:nvPr/>
        </p:nvCxnSpPr>
        <p:spPr>
          <a:xfrm flipV="1">
            <a:off x="10884532" y="1591549"/>
            <a:ext cx="175874" cy="1247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538723" y="1594933"/>
            <a:ext cx="175874" cy="1247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7233445" y="1483827"/>
            <a:ext cx="2965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Bias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>
            <a:off x="9655445" y="4435343"/>
            <a:ext cx="1664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0233242" y="4425999"/>
            <a:ext cx="1664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0349186" y="6449824"/>
            <a:ext cx="21222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9492582" y="6467493"/>
            <a:ext cx="21222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 rot="19883874">
            <a:off x="989160" y="2967335"/>
            <a:ext cx="10213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Space Charge Width Widening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60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SSM reliability assessment on </a:t>
            </a:r>
            <a:r>
              <a:rPr lang="en-US" sz="2400" dirty="0" err="1"/>
              <a:t>neg</a:t>
            </a:r>
            <a:r>
              <a:rPr lang="en-US" sz="2400" dirty="0"/>
              <a:t> read window : </a:t>
            </a:r>
            <a:r>
              <a:rPr lang="en-US" sz="2400" dirty="0"/>
              <a:t>Enzo’s </a:t>
            </a:r>
            <a:r>
              <a:rPr lang="en-US" sz="2400" dirty="0" err="1"/>
              <a:t>czn</a:t>
            </a:r>
            <a:r>
              <a:rPr lang="en-US" sz="2400" dirty="0"/>
              <a:t> </a:t>
            </a:r>
            <a:r>
              <a:rPr lang="en-US" sz="2400" dirty="0"/>
              <a:t>priority </a:t>
            </a:r>
            <a:r>
              <a:rPr lang="en-US" sz="2400" smtClean="0"/>
              <a:t>list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1us interlaced set/reset </a:t>
            </a:r>
            <a:r>
              <a:rPr lang="en-US" sz="1400" dirty="0" err="1"/>
              <a:t>algo</a:t>
            </a:r>
            <a:r>
              <a:rPr lang="en-US" sz="1400" dirty="0"/>
              <a:t> (Hernan to release the routine, need to ask also the fast read disturb pointed out by Al) </a:t>
            </a:r>
          </a:p>
          <a:p>
            <a:r>
              <a:rPr lang="en-US" sz="1400" dirty="0"/>
              <a:t>Current functionality skew ( 20uA --&gt; 80uA) and time ( 45ns--&gt; 150ns)</a:t>
            </a:r>
          </a:p>
          <a:p>
            <a:r>
              <a:rPr lang="en-US" sz="1400" dirty="0"/>
              <a:t>Skew of read sense (40ns --&gt;150ns)</a:t>
            </a:r>
          </a:p>
          <a:p>
            <a:r>
              <a:rPr lang="en-US" sz="1400" dirty="0"/>
              <a:t>25C vs  85C Vth / window sensitivity extraction  with Temperature (best </a:t>
            </a:r>
            <a:r>
              <a:rPr lang="en-US" sz="1400" dirty="0" err="1"/>
              <a:t>prog</a:t>
            </a:r>
            <a:r>
              <a:rPr lang="en-US" sz="1400" dirty="0"/>
              <a:t>/read conditions)</a:t>
            </a:r>
          </a:p>
          <a:p>
            <a:r>
              <a:rPr lang="en-US" sz="1400" dirty="0"/>
              <a:t>Extended cycling on best split </a:t>
            </a:r>
          </a:p>
          <a:p>
            <a:r>
              <a:rPr lang="en-US" sz="1400" dirty="0"/>
              <a:t>Reset read disturb (@ 85C)</a:t>
            </a:r>
          </a:p>
          <a:p>
            <a:r>
              <a:rPr lang="en-US" sz="1400" dirty="0"/>
              <a:t> Long Time drift for best split (2d @ 85C)</a:t>
            </a:r>
          </a:p>
          <a:p>
            <a:r>
              <a:rPr lang="en-US" sz="1400" dirty="0"/>
              <a:t>Cycling vs IPD  </a:t>
            </a:r>
          </a:p>
          <a:p>
            <a:r>
              <a:rPr lang="en-US" sz="1400" dirty="0"/>
              <a:t>Bias drift </a:t>
            </a:r>
          </a:p>
          <a:p>
            <a:r>
              <a:rPr lang="en-US" sz="1400" dirty="0"/>
              <a:t>Read endurance</a:t>
            </a:r>
          </a:p>
          <a:p>
            <a:r>
              <a:rPr lang="en-US" sz="1400" dirty="0"/>
              <a:t>Thermal disturb check</a:t>
            </a:r>
          </a:p>
          <a:p>
            <a:r>
              <a:rPr lang="en-US" sz="1400" dirty="0"/>
              <a:t>Full tile testing/cross tile (256kb)</a:t>
            </a:r>
          </a:p>
          <a:p>
            <a:pPr marL="0" indent="0">
              <a:buNone/>
            </a:pPr>
            <a:r>
              <a:rPr lang="en-US" sz="1400" dirty="0"/>
              <a:t>        ------------------------------------------------- (end of scorecard)-------------------------------------</a:t>
            </a:r>
          </a:p>
          <a:p>
            <a:r>
              <a:rPr lang="en-US" sz="1400" dirty="0"/>
              <a:t>Write cycling vs ED</a:t>
            </a:r>
          </a:p>
          <a:p>
            <a:r>
              <a:rPr lang="en-US" sz="1400" dirty="0"/>
              <a:t>First Fire recovery @ high T (4 cases for each bake)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Right Brace 3"/>
          <p:cNvSpPr/>
          <p:nvPr/>
        </p:nvSpPr>
        <p:spPr>
          <a:xfrm>
            <a:off x="10515600" y="1524000"/>
            <a:ext cx="381000" cy="26706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2800" y="25908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4495800"/>
            <a:ext cx="830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0" y="4267200"/>
            <a:ext cx="2209800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Next priority</a:t>
            </a:r>
          </a:p>
        </p:txBody>
      </p:sp>
    </p:spTree>
    <p:extLst>
      <p:ext uri="{BB962C8B-B14F-4D97-AF65-F5344CB8AC3E}">
        <p14:creationId xmlns:p14="http://schemas.microsoft.com/office/powerpoint/2010/main" val="42716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826469" y="1865303"/>
            <a:ext cx="4871545" cy="2588456"/>
            <a:chOff x="6826469" y="1865303"/>
            <a:chExt cx="4871545" cy="258845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l="2498" t="3325" r="1500" b="2711"/>
            <a:stretch/>
          </p:blipFill>
          <p:spPr>
            <a:xfrm>
              <a:off x="6826469" y="1947040"/>
              <a:ext cx="4871545" cy="250671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078893" y="1865303"/>
              <a:ext cx="985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1k cycles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SAG20 </a:t>
            </a:r>
            <a:r>
              <a:rPr lang="en-US" sz="3200" dirty="0" smtClean="0"/>
              <a:t>Elements Movement </a:t>
            </a:r>
            <a:r>
              <a:rPr lang="en-US" sz="3200" dirty="0"/>
              <a:t>(Positive Pulse), similar to </a:t>
            </a:r>
            <a:r>
              <a:rPr lang="en-US" sz="3200" dirty="0" smtClean="0"/>
              <a:t>GST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831130" y="1100685"/>
            <a:ext cx="1910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PFA-396 (SD1</a:t>
            </a:r>
            <a:r>
              <a:rPr lang="en-US" sz="1800" dirty="0" smtClean="0">
                <a:hlinkClick r:id="rId3"/>
              </a:rPr>
              <a:t>)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50769" y="1858306"/>
            <a:ext cx="6171522" cy="3475488"/>
            <a:chOff x="265429" y="429431"/>
            <a:chExt cx="8753475" cy="56893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29" y="429431"/>
              <a:ext cx="8753475" cy="282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29" y="3362835"/>
              <a:ext cx="8737601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4992193" y="628087"/>
              <a:ext cx="865213" cy="13480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298067" y="494254"/>
              <a:ext cx="861918" cy="14948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92192" y="2627191"/>
              <a:ext cx="865213" cy="1501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94772" y="2652479"/>
              <a:ext cx="865213" cy="1501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6890" y="2602477"/>
              <a:ext cx="380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1us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24301" y="2588096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50ns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992192" y="3505084"/>
              <a:ext cx="865213" cy="13480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98066" y="3371251"/>
              <a:ext cx="861918" cy="14948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992191" y="5504188"/>
              <a:ext cx="865213" cy="1501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294771" y="5529476"/>
              <a:ext cx="865213" cy="1501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06889" y="5479474"/>
              <a:ext cx="380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1us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24300" y="5465093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50ns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D5D9201-9D71-4D12-829A-D1F346C71536}"/>
              </a:ext>
            </a:extLst>
          </p:cNvPr>
          <p:cNvSpPr txBox="1"/>
          <p:nvPr/>
        </p:nvSpPr>
        <p:spPr>
          <a:xfrm>
            <a:off x="10511965" y="1063591"/>
            <a:ext cx="126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Hefei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xmlns="" id="{54BA7E11-DFE6-4AD5-8AB0-64E31190DE6F}"/>
              </a:ext>
            </a:extLst>
          </p:cNvPr>
          <p:cNvSpPr txBox="1">
            <a:spLocks/>
          </p:cNvSpPr>
          <p:nvPr/>
        </p:nvSpPr>
        <p:spPr>
          <a:xfrm>
            <a:off x="1075033" y="983072"/>
            <a:ext cx="10831133" cy="8921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pPr algn="l"/>
            <a:endParaRPr lang="en-US" sz="2800" kern="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35877"/>
              </p:ext>
            </p:extLst>
          </p:nvPr>
        </p:nvGraphicFramePr>
        <p:xfrm>
          <a:off x="7481227" y="2214186"/>
          <a:ext cx="3794760" cy="3004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940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 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 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 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 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4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 </a:t>
                      </a:r>
                      <a:r>
                        <a:rPr lang="en-US" sz="1600" dirty="0" err="1"/>
                        <a:t>uA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 </a:t>
                      </a:r>
                      <a:r>
                        <a:rPr lang="en-US" sz="1600" dirty="0" err="1"/>
                        <a:t>uA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1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(As/Se)</a:t>
            </a:r>
            <a:r>
              <a:rPr lang="en-US" baseline="-25000" dirty="0"/>
              <a:t>top</a:t>
            </a:r>
            <a:r>
              <a:rPr lang="en-US" dirty="0"/>
              <a:t>/(As/Se)</a:t>
            </a:r>
            <a:r>
              <a:rPr lang="en-US" baseline="-25000" dirty="0"/>
              <a:t>bottom</a:t>
            </a:r>
            <a:r>
              <a:rPr lang="en-US" dirty="0"/>
              <a:t> </a:t>
            </a:r>
            <a:r>
              <a:rPr lang="en-US" dirty="0" smtClean="0"/>
              <a:t>Ratio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02" y="2394750"/>
            <a:ext cx="3823335" cy="2726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03" y="2394750"/>
            <a:ext cx="3849053" cy="276034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17969" y="188151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Virgin bits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45103" y="1881516"/>
            <a:ext cx="384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Fired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bits (one positive pulse)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development of SSM Window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Electrical Equivalent Circuit and Possible Underline Physics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2" t="14723" r="2719" b="6389"/>
          <a:stretch/>
        </p:blipFill>
        <p:spPr>
          <a:xfrm>
            <a:off x="6827520" y="2353358"/>
            <a:ext cx="4305300" cy="216408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271812" y="3999487"/>
            <a:ext cx="2114112" cy="595373"/>
            <a:chOff x="2210852" y="2568486"/>
            <a:chExt cx="2114112" cy="595373"/>
          </a:xfrm>
        </p:grpSpPr>
        <p:grpSp>
          <p:nvGrpSpPr>
            <p:cNvPr id="40" name="Group 39"/>
            <p:cNvGrpSpPr/>
            <p:nvPr/>
          </p:nvGrpSpPr>
          <p:grpSpPr>
            <a:xfrm>
              <a:off x="2420984" y="2568486"/>
              <a:ext cx="1693848" cy="595373"/>
              <a:chOff x="1714208" y="3219499"/>
              <a:chExt cx="1693848" cy="59537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714208" y="3219499"/>
                <a:ext cx="495787" cy="595373"/>
                <a:chOff x="1924008" y="3327662"/>
                <a:chExt cx="314050" cy="406138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2045616" y="3327662"/>
                  <a:ext cx="0" cy="406138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116450" y="3423737"/>
                  <a:ext cx="0" cy="210475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2116450" y="3528974"/>
                  <a:ext cx="121608" cy="1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1924008" y="3528973"/>
                  <a:ext cx="121608" cy="1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1984812" y="3360595"/>
                  <a:ext cx="215828" cy="320391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2486219" y="3422275"/>
                <a:ext cx="88857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err="1" smtClean="0">
                    <a:latin typeface="Calibri" panose="020F0502020204030204" pitchFamily="34" charset="0"/>
                  </a:rPr>
                  <a:t>Chal</a:t>
                </a:r>
                <a:r>
                  <a:rPr lang="en-US" sz="1200" dirty="0" smtClean="0">
                    <a:latin typeface="Calibri" panose="020F0502020204030204" pitchFamily="34" charset="0"/>
                  </a:rPr>
                  <a:t> Glass Res</a:t>
                </a:r>
                <a:endParaRPr lang="en-US" sz="12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212677" y="3514608"/>
                <a:ext cx="210132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an 28"/>
              <p:cNvSpPr/>
              <p:nvPr/>
            </p:nvSpPr>
            <p:spPr>
              <a:xfrm rot="16200000">
                <a:off x="2698429" y="2997084"/>
                <a:ext cx="379049" cy="1040204"/>
              </a:xfrm>
              <a:prstGeom prst="can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2210852" y="2863595"/>
              <a:ext cx="210132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14832" y="2863595"/>
              <a:ext cx="210132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1697" dirty="0" smtClean="0"/>
              <a:t>A </a:t>
            </a:r>
            <a:r>
              <a:rPr lang="it-IT" sz="1697" dirty="0"/>
              <a:t>V</a:t>
            </a:r>
            <a:r>
              <a:rPr lang="it-IT" sz="1697" baseline="-25000" dirty="0"/>
              <a:t>T</a:t>
            </a:r>
            <a:r>
              <a:rPr lang="it-IT" sz="1697" dirty="0"/>
              <a:t> window (</a:t>
            </a:r>
            <a:r>
              <a:rPr lang="en-US" sz="1697" dirty="0"/>
              <a:t>∆V</a:t>
            </a:r>
            <a:r>
              <a:rPr lang="en-US" sz="1697" baseline="-25000" dirty="0"/>
              <a:t>T</a:t>
            </a:r>
            <a:r>
              <a:rPr lang="it-IT" sz="1697" dirty="0"/>
              <a:t>) has been observed by applying programming pulses with opposite polarity.  The </a:t>
            </a:r>
            <a:r>
              <a:rPr lang="en-US" sz="1697" dirty="0"/>
              <a:t>best known ∆V</a:t>
            </a:r>
            <a:r>
              <a:rPr lang="en-US" sz="1697" baseline="-25000" dirty="0"/>
              <a:t>T</a:t>
            </a:r>
            <a:r>
              <a:rPr lang="en-US" sz="1697" dirty="0"/>
              <a:t> physics is an electrochemical potential modulation effect subject to mass transport by polarity.</a:t>
            </a:r>
          </a:p>
          <a:p>
            <a:pPr marL="896459" lvl="1" indent="-336654"/>
            <a:r>
              <a:rPr lang="en-US" sz="1697" dirty="0">
                <a:sym typeface="Wingdings" panose="05000000000000000000" pitchFamily="2" charset="2"/>
              </a:rPr>
              <a:t>Leakage characteristics of SD is unlikely to sustain a charge-trap nonvolatile memory model.</a:t>
            </a:r>
          </a:p>
          <a:p>
            <a:pPr marL="896459" lvl="1" indent="-336654"/>
            <a:r>
              <a:rPr lang="en-US" sz="1697" dirty="0">
                <a:sym typeface="Wingdings" panose="05000000000000000000" pitchFamily="2" charset="2"/>
              </a:rPr>
              <a:t>Bipolar Read signature refutes </a:t>
            </a:r>
            <a:r>
              <a:rPr lang="en-US" sz="1697" dirty="0" err="1">
                <a:sym typeface="Wingdings" panose="05000000000000000000" pitchFamily="2" charset="2"/>
              </a:rPr>
              <a:t>filamentation</a:t>
            </a:r>
            <a:r>
              <a:rPr lang="en-US" sz="1697" dirty="0">
                <a:sym typeface="Wingdings" panose="05000000000000000000" pitchFamily="2" charset="2"/>
              </a:rPr>
              <a:t>.</a:t>
            </a:r>
          </a:p>
          <a:p>
            <a:pPr marL="896459" lvl="1" indent="-336654"/>
            <a:r>
              <a:rPr lang="en-US" sz="1697" dirty="0">
                <a:sym typeface="Wingdings" panose="05000000000000000000" pitchFamily="2" charset="2"/>
              </a:rPr>
              <a:t>Bipolar Write supports mass transport between electrodes.</a:t>
            </a:r>
            <a:endParaRPr lang="en-US" sz="1697" dirty="0"/>
          </a:p>
          <a:p>
            <a:r>
              <a:rPr lang="en-US" sz="1600" dirty="0"/>
              <a:t>Near p</a:t>
            </a:r>
            <a:r>
              <a:rPr lang="en-US" sz="1600" dirty="0" smtClean="0"/>
              <a:t>arallel </a:t>
            </a:r>
            <a:r>
              <a:rPr lang="en-US" sz="1600" dirty="0"/>
              <a:t>shift on </a:t>
            </a:r>
            <a:r>
              <a:rPr lang="en-US" sz="1600" dirty="0" err="1"/>
              <a:t>SubVt</a:t>
            </a:r>
            <a:r>
              <a:rPr lang="en-US" sz="1600" dirty="0"/>
              <a:t> I-V </a:t>
            </a:r>
            <a:r>
              <a:rPr lang="en-US" sz="1600" dirty="0" smtClean="0"/>
              <a:t>subject to polarity</a:t>
            </a:r>
            <a:endParaRPr lang="en-US" sz="1600" dirty="0"/>
          </a:p>
          <a:p>
            <a:pPr lvl="1"/>
            <a:r>
              <a:rPr lang="en-US" sz="1600" dirty="0" smtClean="0"/>
              <a:t>For ‘</a:t>
            </a:r>
            <a:r>
              <a:rPr lang="en-US" sz="1600" dirty="0" err="1" smtClean="0"/>
              <a:t>neg</a:t>
            </a:r>
            <a:r>
              <a:rPr lang="en-US" sz="1600" dirty="0" smtClean="0"/>
              <a:t> </a:t>
            </a:r>
            <a:r>
              <a:rPr lang="en-US" sz="1600" dirty="0"/>
              <a:t>read’ </a:t>
            </a:r>
            <a:r>
              <a:rPr lang="en-US" sz="1600" dirty="0" smtClean="0"/>
              <a:t>– 1V of </a:t>
            </a:r>
            <a:r>
              <a:rPr lang="en-US" sz="1600" dirty="0"/>
              <a:t>∆V</a:t>
            </a:r>
            <a:r>
              <a:rPr lang="en-US" sz="1600" baseline="-25000" dirty="0"/>
              <a:t>T</a:t>
            </a:r>
            <a:r>
              <a:rPr lang="en-US" sz="1600" dirty="0"/>
              <a:t> </a:t>
            </a:r>
            <a:r>
              <a:rPr lang="en-US" sz="1600" dirty="0" smtClean="0"/>
              <a:t>in </a:t>
            </a:r>
            <a:r>
              <a:rPr lang="en-US" sz="1600" dirty="0" err="1" smtClean="0"/>
              <a:t>SubVt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The equivalent </a:t>
            </a:r>
            <a:r>
              <a:rPr lang="en-US" sz="1600" dirty="0" smtClean="0"/>
              <a:t>circuit – a </a:t>
            </a:r>
            <a:r>
              <a:rPr lang="en-US" sz="1600" dirty="0"/>
              <a:t>programmable battery connected  </a:t>
            </a:r>
            <a:br>
              <a:rPr lang="en-US" sz="1600" dirty="0"/>
            </a:br>
            <a:r>
              <a:rPr lang="en-US" sz="1600" dirty="0"/>
              <a:t>to a </a:t>
            </a:r>
            <a:r>
              <a:rPr lang="en-US" sz="1600" dirty="0" err="1"/>
              <a:t>Chal</a:t>
            </a:r>
            <a:r>
              <a:rPr lang="en-US" sz="1600" dirty="0"/>
              <a:t> Glass Resistor serially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1600" dirty="0" smtClean="0"/>
              <a:t>Where and what is the battery modulation (near 1V)</a:t>
            </a:r>
          </a:p>
          <a:p>
            <a:pPr lvl="1"/>
            <a:r>
              <a:rPr lang="en-US" sz="1600" dirty="0" smtClean="0"/>
              <a:t>Fermi Level (homogeneous junction)</a:t>
            </a:r>
          </a:p>
          <a:p>
            <a:pPr lvl="1"/>
            <a:r>
              <a:rPr lang="en-US" sz="1600" dirty="0" smtClean="0"/>
              <a:t>Band structure (heterogeneous junction) in Electronegativity or Work Function (Bandgap is 2</a:t>
            </a:r>
            <a:r>
              <a:rPr lang="en-US" sz="1600" baseline="30000" dirty="0" smtClean="0"/>
              <a:t>ndary</a:t>
            </a:r>
            <a:r>
              <a:rPr lang="en-US" sz="1600" dirty="0" smtClean="0"/>
              <a:t> augmentation)</a:t>
            </a:r>
          </a:p>
          <a:p>
            <a:pPr lvl="1"/>
            <a:r>
              <a:rPr lang="en-US" sz="1600" dirty="0" smtClean="0"/>
              <a:t>Assuming Electrode to </a:t>
            </a:r>
            <a:r>
              <a:rPr lang="en-US" sz="1600" dirty="0" err="1" smtClean="0"/>
              <a:t>Chal</a:t>
            </a:r>
            <a:r>
              <a:rPr lang="en-US" sz="1600" dirty="0" smtClean="0"/>
              <a:t> Glass junction is subject to defect tunneling therefore voltage contribution is insignificant (On-State I-V and other evidence?)</a:t>
            </a:r>
          </a:p>
        </p:txBody>
      </p:sp>
    </p:spTree>
    <p:extLst>
      <p:ext uri="{BB962C8B-B14F-4D97-AF65-F5344CB8AC3E}">
        <p14:creationId xmlns:p14="http://schemas.microsoft.com/office/powerpoint/2010/main" val="24776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Basic Band Diagram of SAG and Model assumptions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Electronic </a:t>
            </a:r>
            <a:r>
              <a:rPr lang="en-US" sz="1600" dirty="0"/>
              <a:t>Structure of Amorphous Semiconductors, </a:t>
            </a:r>
            <a:r>
              <a:rPr lang="en-US" sz="1600" dirty="0" smtClean="0"/>
              <a:t>D</a:t>
            </a:r>
            <a:r>
              <a:rPr lang="en-US" sz="1600" dirty="0"/>
              <a:t>. Adler and E. J. </a:t>
            </a:r>
            <a:r>
              <a:rPr lang="en-US" sz="1600" dirty="0" err="1"/>
              <a:t>Yoffa</a:t>
            </a:r>
            <a:r>
              <a:rPr lang="en-US" sz="1600" dirty="0"/>
              <a:t>, Phys. Rev. Lett. 36, 1197-1200 (1976)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15" y="1219200"/>
            <a:ext cx="6865008" cy="4876800"/>
          </a:xfrm>
        </p:spPr>
        <p:txBody>
          <a:bodyPr/>
          <a:lstStyle/>
          <a:p>
            <a:r>
              <a:rPr lang="en-US" sz="2000" dirty="0" smtClean="0"/>
              <a:t>Assumptions:</a:t>
            </a:r>
          </a:p>
          <a:p>
            <a:pPr lvl="1"/>
            <a:r>
              <a:rPr lang="en-US" sz="2000" dirty="0" smtClean="0"/>
              <a:t>EG:2eV</a:t>
            </a:r>
          </a:p>
          <a:p>
            <a:pPr lvl="1"/>
            <a:r>
              <a:rPr lang="en-US" sz="2000" dirty="0"/>
              <a:t>Effective </a:t>
            </a:r>
            <a:r>
              <a:rPr lang="en-US" sz="2000" dirty="0" err="1"/>
              <a:t>intrasite</a:t>
            </a:r>
            <a:r>
              <a:rPr lang="en-US" sz="2000" dirty="0"/>
              <a:t> electronic correlation energy </a:t>
            </a:r>
            <a:r>
              <a:rPr lang="en-US" sz="2000" dirty="0" smtClean="0"/>
              <a:t>is negative therefore P-type is exhibited (pinned)</a:t>
            </a:r>
          </a:p>
          <a:p>
            <a:r>
              <a:rPr lang="en-US" sz="2000" dirty="0" smtClean="0"/>
              <a:t>3 Electronic models on with SAG mass transport by polarity</a:t>
            </a:r>
          </a:p>
          <a:p>
            <a:pPr lvl="1"/>
            <a:r>
              <a:rPr lang="en-US" sz="2000" dirty="0" smtClean="0"/>
              <a:t>Ge/As moves toward cathode</a:t>
            </a:r>
          </a:p>
          <a:p>
            <a:pPr marL="1068385" lvl="1" indent="-514350">
              <a:buFont typeface="+mj-lt"/>
              <a:buAutoNum type="romanUcPeriod"/>
            </a:pPr>
            <a:r>
              <a:rPr lang="en-US" sz="2000" dirty="0" err="1" smtClean="0"/>
              <a:t>Homojunction</a:t>
            </a:r>
            <a:r>
              <a:rPr lang="en-US" sz="2000" dirty="0" smtClean="0"/>
              <a:t> – Correlation energy changed to  positive therefore n-type (similar to </a:t>
            </a:r>
            <a:r>
              <a:rPr lang="en-US" sz="2000" dirty="0" err="1" smtClean="0"/>
              <a:t>tetrahedrally</a:t>
            </a:r>
            <a:r>
              <a:rPr lang="en-US" sz="2000" dirty="0" smtClean="0"/>
              <a:t> coordinated amorphous semiconductor) </a:t>
            </a:r>
          </a:p>
          <a:p>
            <a:pPr marL="1068385" lvl="1" indent="-514350">
              <a:buFont typeface="+mj-lt"/>
              <a:buAutoNum type="romanUcPeriod"/>
            </a:pPr>
            <a:r>
              <a:rPr lang="en-US" sz="2000" dirty="0" smtClean="0"/>
              <a:t>Heterojunction-I – Band offset due to coordination changes (Michaelson’s Electronegativity Scales &amp; The work Function, IBM JRD 1978)</a:t>
            </a:r>
            <a:r>
              <a:rPr lang="en-US" sz="2000" dirty="0" smtClean="0">
                <a:sym typeface="Wingdings" panose="05000000000000000000" pitchFamily="2" charset="2"/>
              </a:rPr>
              <a:t>, higher Work Function</a:t>
            </a:r>
          </a:p>
          <a:p>
            <a:pPr marL="1068385" lvl="1" indent="-514350">
              <a:buFont typeface="+mj-lt"/>
              <a:buAutoNum type="romanUcPeriod"/>
            </a:pPr>
            <a:r>
              <a:rPr lang="en-US" sz="2000" dirty="0" smtClean="0"/>
              <a:t>Heterojunction-II </a:t>
            </a:r>
            <a:r>
              <a:rPr lang="en-US" sz="2000" dirty="0"/>
              <a:t>– </a:t>
            </a:r>
            <a:r>
              <a:rPr lang="en-US" sz="2000" dirty="0" smtClean="0">
                <a:sym typeface="Wingdings" panose="05000000000000000000" pitchFamily="2" charset="2"/>
              </a:rPr>
              <a:t>Band offset, but lower Work Function</a:t>
            </a:r>
          </a:p>
          <a:p>
            <a:pPr lvl="1"/>
            <a:r>
              <a:rPr lang="en-US" sz="2000" dirty="0" smtClean="0"/>
              <a:t>0.8eV Change is used to illustrate all 3 models</a:t>
            </a:r>
            <a:endParaRPr lang="en-US" sz="2000" dirty="0"/>
          </a:p>
          <a:p>
            <a:pPr marL="583604" indent="-5143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83604" indent="-514350">
              <a:buFont typeface="+mj-lt"/>
              <a:buAutoNum type="romanUcPeriod"/>
            </a:pP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268760"/>
            <a:ext cx="4281375" cy="54115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364252" y="1916832"/>
            <a:ext cx="1764196" cy="0"/>
          </a:xfrm>
          <a:prstGeom prst="line">
            <a:avLst/>
          </a:prstGeom>
          <a:ln w="19050" cap="rnd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724292" y="2960948"/>
            <a:ext cx="972108" cy="540060"/>
            <a:chOff x="8724292" y="2960948"/>
            <a:chExt cx="972108" cy="54006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724292" y="296094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724292" y="350100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724292" y="3284984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948428" y="3284984"/>
            <a:ext cx="216024" cy="324036"/>
            <a:chOff x="9948428" y="3284984"/>
            <a:chExt cx="216024" cy="324036"/>
          </a:xfrm>
        </p:grpSpPr>
        <p:sp>
          <p:nvSpPr>
            <p:cNvPr id="18" name="Rectangle 17"/>
            <p:cNvSpPr/>
            <p:nvPr/>
          </p:nvSpPr>
          <p:spPr>
            <a:xfrm>
              <a:off x="9948428" y="3284984"/>
              <a:ext cx="216024" cy="72008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948428" y="3284984"/>
              <a:ext cx="21602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948428" y="3284984"/>
              <a:ext cx="0" cy="324036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64252" y="3284984"/>
            <a:ext cx="216024" cy="324036"/>
            <a:chOff x="8364252" y="3284984"/>
            <a:chExt cx="216024" cy="324036"/>
          </a:xfrm>
        </p:grpSpPr>
        <p:sp>
          <p:nvSpPr>
            <p:cNvPr id="25" name="Rectangle 24"/>
            <p:cNvSpPr/>
            <p:nvPr/>
          </p:nvSpPr>
          <p:spPr>
            <a:xfrm>
              <a:off x="8364252" y="3284984"/>
              <a:ext cx="216024" cy="72008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364252" y="3284984"/>
              <a:ext cx="21602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580276" y="3284984"/>
              <a:ext cx="0" cy="324036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0092444" y="1772816"/>
            <a:ext cx="5863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Vacuum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32404" y="2852936"/>
            <a:ext cx="1370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</a:rPr>
              <a:t>E</a:t>
            </a:r>
            <a:r>
              <a:rPr lang="en-US" sz="1400" baseline="-25000" dirty="0" err="1" smtClean="0">
                <a:latin typeface="Calibri" panose="020F0502020204030204" pitchFamily="34" charset="0"/>
              </a:rPr>
              <a:t>c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32404" y="3392996"/>
            <a:ext cx="1384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</a:rPr>
              <a:t>E</a:t>
            </a:r>
            <a:r>
              <a:rPr lang="en-US" sz="1400" baseline="-25000" dirty="0" err="1">
                <a:latin typeface="Calibri" panose="020F0502020204030204" pitchFamily="34" charset="0"/>
              </a:rPr>
              <a:t>v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32404" y="3176972"/>
            <a:ext cx="1193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</a:rPr>
              <a:t>E</a:t>
            </a:r>
            <a:r>
              <a:rPr lang="en-US" sz="1400" baseline="-25000" dirty="0" err="1">
                <a:latin typeface="Calibri" panose="020F0502020204030204" pitchFamily="34" charset="0"/>
              </a:rPr>
              <a:t>f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00456" y="3140968"/>
            <a:ext cx="1859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ϕ</a:t>
            </a:r>
            <a:r>
              <a:rPr lang="en-US" sz="1400" baseline="-25000" dirty="0">
                <a:latin typeface="Calibri" panose="020F0502020204030204" pitchFamily="34" charset="0"/>
              </a:rPr>
              <a:t>e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284132" y="4221088"/>
            <a:ext cx="4104456" cy="0"/>
          </a:xfrm>
          <a:prstGeom prst="line">
            <a:avLst/>
          </a:prstGeom>
          <a:ln w="19050" cap="rnd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284132" y="5265204"/>
            <a:ext cx="972108" cy="540060"/>
            <a:chOff x="8724292" y="2960948"/>
            <a:chExt cx="972108" cy="54006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8724292" y="296094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724292" y="350100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724292" y="3068960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0812524" y="4005064"/>
            <a:ext cx="5863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Vacuum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16180" y="4545124"/>
            <a:ext cx="1603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(I)</a:t>
            </a:r>
            <a:endParaRPr lang="en-US" sz="1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8796300" y="5481228"/>
            <a:ext cx="972108" cy="540060"/>
            <a:chOff x="8724292" y="2960948"/>
            <a:chExt cx="972108" cy="54006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724292" y="296094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724292" y="350100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24292" y="3284984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9192344" y="4545124"/>
            <a:ext cx="2083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(II)</a:t>
            </a:r>
            <a:endParaRPr lang="en-US" sz="1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380476" y="5049180"/>
            <a:ext cx="972108" cy="540060"/>
            <a:chOff x="8724292" y="2960948"/>
            <a:chExt cx="972108" cy="54006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8724292" y="296094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724292" y="3501008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724292" y="3287334"/>
              <a:ext cx="972108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10740516" y="4545124"/>
            <a:ext cx="2564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(III)</a:t>
            </a:r>
            <a:endParaRPr lang="en-US" sz="1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20136" y="6237892"/>
            <a:ext cx="9096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sz="1400" dirty="0" err="1" smtClean="0">
                <a:latin typeface="Calibri" panose="020F0502020204030204" pitchFamily="34" charset="0"/>
              </a:rPr>
              <a:t>E</a:t>
            </a:r>
            <a:r>
              <a:rPr lang="en-US" sz="1400" baseline="-25000" dirty="0" err="1" smtClean="0">
                <a:latin typeface="Calibri" panose="020F0502020204030204" pitchFamily="34" charset="0"/>
              </a:rPr>
              <a:t>f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=+</a:t>
            </a:r>
            <a:r>
              <a:rPr lang="en-US" sz="1400" dirty="0" smtClean="0">
                <a:latin typeface="Calibri" panose="020F0502020204030204" pitchFamily="34" charset="0"/>
              </a:rPr>
              <a:t>0.8eV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796300" y="6237312"/>
            <a:ext cx="8832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l-GR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=−</a:t>
            </a:r>
            <a:r>
              <a:rPr lang="en-US" sz="1400" dirty="0" smtClean="0">
                <a:latin typeface="Calibri" panose="020F0502020204030204" pitchFamily="34" charset="0"/>
              </a:rPr>
              <a:t>0.8eV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469329" y="6237312"/>
            <a:ext cx="8832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l-GR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=+</a:t>
            </a:r>
            <a:r>
              <a:rPr lang="en-US" sz="1400" dirty="0" smtClean="0">
                <a:latin typeface="Calibri" panose="020F0502020204030204" pitchFamily="34" charset="0"/>
              </a:rPr>
              <a:t>0.8eV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904312" y="1484784"/>
            <a:ext cx="864096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SAG/Se+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768408" y="1484784"/>
            <a:ext cx="5760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328248" y="1484784"/>
            <a:ext cx="5760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868308" y="3861048"/>
            <a:ext cx="86409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As+/Ge+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99" t="5545" r="12327" b="9622"/>
          <a:stretch/>
        </p:blipFill>
        <p:spPr>
          <a:xfrm>
            <a:off x="6103620" y="1546860"/>
            <a:ext cx="4739640" cy="401574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Space Charge and Built-in Field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04697" y="1549270"/>
            <a:ext cx="1" cy="1588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76327" y="1686906"/>
            <a:ext cx="128371" cy="1193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572348" y="2856764"/>
            <a:ext cx="3294993" cy="233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572348" y="5254068"/>
            <a:ext cx="3294993" cy="233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14827" y="2856764"/>
            <a:ext cx="1810787" cy="146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14827" y="4485381"/>
            <a:ext cx="1921145" cy="7686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104697" y="3900964"/>
            <a:ext cx="1" cy="1656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966197" y="4462044"/>
            <a:ext cx="138500" cy="81536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75620" y="1275784"/>
            <a:ext cx="18639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Trap Density [cc</a:t>
            </a:r>
            <a:r>
              <a:rPr lang="en-US" sz="2000" baseline="30000" dirty="0" smtClean="0">
                <a:latin typeface="Calibri" panose="020F0502020204030204" pitchFamily="34" charset="0"/>
              </a:rPr>
              <a:t>-1</a:t>
            </a:r>
            <a:r>
              <a:rPr lang="en-US" sz="2000" dirty="0" smtClean="0">
                <a:latin typeface="Calibri" panose="020F0502020204030204" pitchFamily="34" charset="0"/>
              </a:rPr>
              <a:t>]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75620" y="3523703"/>
            <a:ext cx="961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sz="1800" dirty="0" smtClean="0">
                <a:latin typeface="Calibri" panose="020F0502020204030204" pitchFamily="34" charset="0"/>
              </a:rPr>
              <a:t>[MV/cm]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7047" y="3971236"/>
            <a:ext cx="4837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sz="2400" baseline="-25000" dirty="0" smtClean="0">
                <a:latin typeface="Calibri" panose="020F0502020204030204" pitchFamily="34" charset="0"/>
              </a:rPr>
              <a:t>max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136228" y="4218730"/>
            <a:ext cx="425669" cy="187728"/>
          </a:xfrm>
          <a:custGeom>
            <a:avLst/>
            <a:gdLst>
              <a:gd name="connsiteX0" fmla="*/ 425669 w 425669"/>
              <a:gd name="connsiteY0" fmla="*/ 22190 h 187728"/>
              <a:gd name="connsiteX1" fmla="*/ 189186 w 425669"/>
              <a:gd name="connsiteY1" fmla="*/ 14307 h 187728"/>
              <a:gd name="connsiteX2" fmla="*/ 0 w 425669"/>
              <a:gd name="connsiteY2" fmla="*/ 187728 h 18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69" h="187728">
                <a:moveTo>
                  <a:pt x="425669" y="22190"/>
                </a:moveTo>
                <a:cubicBezTo>
                  <a:pt x="342900" y="4453"/>
                  <a:pt x="260131" y="-13283"/>
                  <a:pt x="189186" y="14307"/>
                </a:cubicBezTo>
                <a:cubicBezTo>
                  <a:pt x="118241" y="41897"/>
                  <a:pt x="59120" y="114812"/>
                  <a:pt x="0" y="187728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29526" y="3635670"/>
            <a:ext cx="18912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Space Charge Width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942080" y="2956556"/>
            <a:ext cx="435884" cy="660400"/>
          </a:xfrm>
          <a:custGeom>
            <a:avLst/>
            <a:gdLst>
              <a:gd name="connsiteX0" fmla="*/ 426720 w 435884"/>
              <a:gd name="connsiteY0" fmla="*/ 660400 h 660400"/>
              <a:gd name="connsiteX1" fmla="*/ 396240 w 435884"/>
              <a:gd name="connsiteY1" fmla="*/ 579120 h 660400"/>
              <a:gd name="connsiteX2" fmla="*/ 111760 w 435884"/>
              <a:gd name="connsiteY2" fmla="*/ 314960 h 660400"/>
              <a:gd name="connsiteX3" fmla="*/ 0 w 435884"/>
              <a:gd name="connsiteY3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884" h="660400">
                <a:moveTo>
                  <a:pt x="426720" y="660400"/>
                </a:moveTo>
                <a:cubicBezTo>
                  <a:pt x="437726" y="648546"/>
                  <a:pt x="448733" y="636693"/>
                  <a:pt x="396240" y="579120"/>
                </a:cubicBezTo>
                <a:cubicBezTo>
                  <a:pt x="343747" y="521547"/>
                  <a:pt x="177800" y="411480"/>
                  <a:pt x="111760" y="314960"/>
                </a:cubicBezTo>
                <a:cubicBezTo>
                  <a:pt x="45720" y="218440"/>
                  <a:pt x="22860" y="109220"/>
                  <a:pt x="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86172" y="5573105"/>
            <a:ext cx="18639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Trap Density [cc</a:t>
            </a:r>
            <a:r>
              <a:rPr lang="en-US" sz="2000" baseline="30000" dirty="0" smtClean="0">
                <a:latin typeface="Calibri" panose="020F0502020204030204" pitchFamily="34" charset="0"/>
              </a:rPr>
              <a:t>-1</a:t>
            </a:r>
            <a:r>
              <a:rPr lang="en-US" sz="2000" dirty="0" smtClean="0">
                <a:latin typeface="Calibri" panose="020F0502020204030204" pitchFamily="34" charset="0"/>
              </a:rPr>
              <a:t>]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5414915" y="2695436"/>
            <a:ext cx="13621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sz="2400" baseline="-25000" dirty="0" smtClean="0">
                <a:latin typeface="Calibri" panose="020F0502020204030204" pitchFamily="34" charset="0"/>
              </a:rPr>
              <a:t>max</a:t>
            </a:r>
            <a:r>
              <a:rPr lang="en-US" sz="1800" dirty="0" smtClean="0">
                <a:latin typeface="Calibri" panose="020F0502020204030204" pitchFamily="34" charset="0"/>
              </a:rPr>
              <a:t> [MV/cm]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682708" y="3253023"/>
            <a:ext cx="23850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Space Charge Width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[nm]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 rot="2786990">
            <a:off x="6352491" y="4015487"/>
            <a:ext cx="955755" cy="369778"/>
          </a:xfrm>
          <a:custGeom>
            <a:avLst/>
            <a:gdLst>
              <a:gd name="connsiteX0" fmla="*/ 396681 w 1460234"/>
              <a:gd name="connsiteY0" fmla="*/ 0 h 528817"/>
              <a:gd name="connsiteX1" fmla="*/ 51241 w 1460234"/>
              <a:gd name="connsiteY1" fmla="*/ 182880 h 528817"/>
              <a:gd name="connsiteX2" fmla="*/ 1372041 w 1460234"/>
              <a:gd name="connsiteY2" fmla="*/ 528320 h 528817"/>
              <a:gd name="connsiteX3" fmla="*/ 1229801 w 1460234"/>
              <a:gd name="connsiteY3" fmla="*/ 243840 h 5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234" h="528817">
                <a:moveTo>
                  <a:pt x="396681" y="0"/>
                </a:moveTo>
                <a:cubicBezTo>
                  <a:pt x="142681" y="47413"/>
                  <a:pt x="-111319" y="94827"/>
                  <a:pt x="51241" y="182880"/>
                </a:cubicBezTo>
                <a:cubicBezTo>
                  <a:pt x="213801" y="270933"/>
                  <a:pt x="1175614" y="518160"/>
                  <a:pt x="1372041" y="528320"/>
                </a:cubicBezTo>
                <a:cubicBezTo>
                  <a:pt x="1568468" y="538480"/>
                  <a:pt x="1399134" y="391160"/>
                  <a:pt x="1229801" y="24384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>
            <a:off x="6658171" y="4668348"/>
            <a:ext cx="373953" cy="187728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9902989" y="3670277"/>
            <a:ext cx="572259" cy="1092895"/>
          </a:xfrm>
          <a:custGeom>
            <a:avLst/>
            <a:gdLst>
              <a:gd name="connsiteX0" fmla="*/ 526394 w 868051"/>
              <a:gd name="connsiteY0" fmla="*/ 147837 h 1283767"/>
              <a:gd name="connsiteX1" fmla="*/ 851514 w 868051"/>
              <a:gd name="connsiteY1" fmla="*/ 97037 h 1283767"/>
              <a:gd name="connsiteX2" fmla="*/ 69194 w 868051"/>
              <a:gd name="connsiteY2" fmla="*/ 1265437 h 1283767"/>
              <a:gd name="connsiteX3" fmla="*/ 28554 w 868051"/>
              <a:gd name="connsiteY3" fmla="*/ 828557 h 12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051" h="1283767">
                <a:moveTo>
                  <a:pt x="526394" y="147837"/>
                </a:moveTo>
                <a:cubicBezTo>
                  <a:pt x="727054" y="29303"/>
                  <a:pt x="927714" y="-89230"/>
                  <a:pt x="851514" y="97037"/>
                </a:cubicBezTo>
                <a:cubicBezTo>
                  <a:pt x="775314" y="283304"/>
                  <a:pt x="206354" y="1143517"/>
                  <a:pt x="69194" y="1265437"/>
                </a:cubicBezTo>
                <a:cubicBezTo>
                  <a:pt x="-67966" y="1387357"/>
                  <a:pt x="43794" y="862424"/>
                  <a:pt x="28554" y="8285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10008212" y="4669124"/>
            <a:ext cx="367716" cy="21336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096813" y="2865102"/>
            <a:ext cx="695703" cy="307777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000" b="1" baseline="-25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bi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=1V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82926" y="2878925"/>
            <a:ext cx="764633" cy="307777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000" b="1" baseline="-25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bi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=.1V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27101" y="1656903"/>
            <a:ext cx="8047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sz="2000" baseline="-25000" dirty="0" smtClean="0">
                <a:latin typeface="Calibri" panose="020F0502020204030204" pitchFamily="34" charset="0"/>
              </a:rPr>
              <a:t>SD</a:t>
            </a:r>
            <a:r>
              <a:rPr lang="en-US" sz="2000" dirty="0" smtClean="0">
                <a:latin typeface="Calibri" panose="020F0502020204030204" pitchFamily="34" charset="0"/>
              </a:rPr>
              <a:t> = 10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13832" y="6015412"/>
            <a:ext cx="91228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E</a:t>
            </a:r>
            <a:r>
              <a:rPr lang="en-US" sz="2000" baseline="-25000" dirty="0">
                <a:latin typeface="Calibri" panose="020F0502020204030204" pitchFamily="34" charset="0"/>
              </a:rPr>
              <a:t>BD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: Si ~0.3MV/cm   SiO</a:t>
            </a:r>
            <a:r>
              <a:rPr lang="en-US" sz="2000" baseline="-25000" dirty="0" smtClean="0">
                <a:latin typeface="Calibri" panose="020F0502020204030204" pitchFamily="34" charset="0"/>
              </a:rPr>
              <a:t>2</a:t>
            </a:r>
            <a:r>
              <a:rPr lang="en-US" sz="2000" dirty="0" smtClean="0">
                <a:latin typeface="Calibri" panose="020F0502020204030204" pitchFamily="34" charset="0"/>
              </a:rPr>
              <a:t> 10~15MV/cm, GST ~0.3MV/cm, TAG ~1MV/cm, SAG ~3MV/cm 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Physical model – working principles &amp; assumptions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20" y="824268"/>
            <a:ext cx="11442649" cy="5698452"/>
          </a:xfrm>
        </p:spPr>
        <p:txBody>
          <a:bodyPr/>
          <a:lstStyle/>
          <a:p>
            <a:r>
              <a:rPr lang="en-US" sz="1800" dirty="0" smtClean="0"/>
              <a:t>SSM device is a string of domains serially concatenated.  Node is an abstract point junction between domains.</a:t>
            </a:r>
          </a:p>
          <a:p>
            <a:pPr lvl="1"/>
            <a:r>
              <a:rPr lang="en-US" sz="1800" dirty="0" smtClean="0"/>
              <a:t>Simplified with 1D model</a:t>
            </a:r>
          </a:p>
          <a:p>
            <a:r>
              <a:rPr lang="en-US" sz="1800" dirty="0" smtClean="0"/>
              <a:t>Per Kirchhoff law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he nodal current is zero </a:t>
            </a:r>
          </a:p>
          <a:p>
            <a:pPr lvl="1"/>
            <a:r>
              <a:rPr lang="en-US" sz="1800" dirty="0" smtClean="0"/>
              <a:t>Assumption – </a:t>
            </a:r>
            <a:r>
              <a:rPr lang="en-US" sz="1800" dirty="0" err="1" smtClean="0"/>
              <a:t>Qausi</a:t>
            </a:r>
            <a:r>
              <a:rPr lang="en-US" sz="1800" dirty="0" smtClean="0"/>
              <a:t>-static </a:t>
            </a:r>
            <a:r>
              <a:rPr lang="en-US" sz="1800" dirty="0" err="1" smtClean="0"/>
              <a:t>SubVt</a:t>
            </a:r>
            <a:r>
              <a:rPr lang="en-US" sz="1800" dirty="0" smtClean="0"/>
              <a:t> I-V represents device I-V at </a:t>
            </a:r>
            <a:r>
              <a:rPr lang="en-US" sz="1800" dirty="0" err="1" smtClean="0"/>
              <a:t>nano</a:t>
            </a:r>
            <a:r>
              <a:rPr lang="en-US" sz="1800" dirty="0" smtClean="0"/>
              <a:t>-second regime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“domain” voltage drop for a current level will determine the shape of the I-V </a:t>
            </a:r>
            <a:r>
              <a:rPr lang="en-US" sz="1800" dirty="0" smtClean="0"/>
              <a:t>curve; 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hift </a:t>
            </a:r>
            <a:r>
              <a:rPr lang="en-US" sz="1800" dirty="0"/>
              <a:t>right is higher threshold </a:t>
            </a:r>
            <a:r>
              <a:rPr lang="en-US" sz="1800" dirty="0" smtClean="0"/>
              <a:t>voltage</a:t>
            </a:r>
            <a:r>
              <a:rPr lang="en-US" sz="1800" dirty="0"/>
              <a:t> </a:t>
            </a:r>
            <a:r>
              <a:rPr lang="en-US" sz="1800" dirty="0" smtClean="0"/>
              <a:t>and  Voltage contribution of shifting is the memory effects </a:t>
            </a:r>
          </a:p>
          <a:p>
            <a:r>
              <a:rPr lang="en-US" sz="1800" dirty="0" smtClean="0"/>
              <a:t>4 carrier transport mechanisms – </a:t>
            </a:r>
          </a:p>
          <a:p>
            <a:pPr lvl="1"/>
            <a:r>
              <a:rPr lang="en-US" sz="1800" dirty="0" smtClean="0"/>
              <a:t>Conduction in delocalized state such as Diffusion and Drift</a:t>
            </a:r>
            <a:endParaRPr lang="en-US" sz="1800" dirty="0"/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onduction between localized and delocalized states such Poole-Frankel </a:t>
            </a:r>
          </a:p>
          <a:p>
            <a:pPr lvl="1"/>
            <a:r>
              <a:rPr lang="en-US" sz="1800" dirty="0" smtClean="0"/>
              <a:t>Direct tunneling such as band to band and defect to </a:t>
            </a:r>
            <a:r>
              <a:rPr lang="en-US" sz="1800" dirty="0"/>
              <a:t>defect between metallurgical </a:t>
            </a:r>
            <a:r>
              <a:rPr lang="en-US" sz="1800" dirty="0" smtClean="0"/>
              <a:t>junctions</a:t>
            </a:r>
          </a:p>
          <a:p>
            <a:r>
              <a:rPr lang="en-US" sz="1800" dirty="0" smtClean="0"/>
              <a:t>Drift is linear function of electrical field – contribution is very low due to low free carrier and low mean-free path</a:t>
            </a:r>
          </a:p>
          <a:p>
            <a:pPr lvl="1"/>
            <a:r>
              <a:rPr lang="en-US" sz="1800" dirty="0" smtClean="0"/>
              <a:t>Likewise, Diffusion contribution is also low (Einstein relation) </a:t>
            </a:r>
            <a:endParaRPr lang="en-US" sz="1800" dirty="0"/>
          </a:p>
          <a:p>
            <a:r>
              <a:rPr lang="en-US" sz="1800" dirty="0" smtClean="0"/>
              <a:t>Electronic trap density is in the order of 1% of atomic density (inactive or pinned)  ~10</a:t>
            </a:r>
            <a:r>
              <a:rPr lang="en-US" sz="1800" baseline="30000" dirty="0" smtClean="0"/>
              <a:t>21</a:t>
            </a:r>
            <a:r>
              <a:rPr lang="en-US" sz="1800" dirty="0" smtClean="0"/>
              <a:t>/cc</a:t>
            </a:r>
          </a:p>
          <a:p>
            <a:pPr lvl="1"/>
            <a:r>
              <a:rPr lang="en-US" sz="1800" dirty="0" smtClean="0"/>
              <a:t>10</a:t>
            </a:r>
            <a:r>
              <a:rPr lang="en-US" sz="1800" dirty="0"/>
              <a:t>% structural vacancies in typical crystalline </a:t>
            </a:r>
            <a:r>
              <a:rPr lang="en-US" sz="1800" dirty="0" smtClean="0"/>
              <a:t>GST225, </a:t>
            </a:r>
            <a:r>
              <a:rPr lang="en-US" sz="1800" dirty="0"/>
              <a:t>If electronically active, </a:t>
            </a:r>
            <a:r>
              <a:rPr lang="en-US" sz="1800" dirty="0" smtClean="0"/>
              <a:t>Debye length is &lt; lattice constant;</a:t>
            </a:r>
            <a:br>
              <a:rPr lang="en-US" sz="1800" dirty="0" smtClean="0"/>
            </a:br>
            <a:r>
              <a:rPr lang="en-US" sz="1800" dirty="0" smtClean="0"/>
              <a:t>CV measurement exhibits </a:t>
            </a:r>
            <a:r>
              <a:rPr lang="en-US" sz="1800" dirty="0"/>
              <a:t>D</a:t>
            </a:r>
            <a:r>
              <a:rPr lang="en-US" sz="1800" dirty="0" smtClean="0"/>
              <a:t>ebye length in the order of </a:t>
            </a:r>
            <a:r>
              <a:rPr lang="el-GR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1800" dirty="0" smtClean="0"/>
              <a:t>m or longer</a:t>
            </a:r>
          </a:p>
          <a:p>
            <a:pPr lvl="1"/>
            <a:r>
              <a:rPr lang="en-US" sz="1800" dirty="0" smtClean="0"/>
              <a:t>Space charge region @ junction established by direct tunneling with build-in potential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3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0b7a245-a7c3-4504-88b2-cf85318e6b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18865</TotalTime>
  <Words>1845</Words>
  <Application>Microsoft Office PowerPoint</Application>
  <PresentationFormat>Widescreen</PresentationFormat>
  <Paragraphs>521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Neo Sans Intel</vt:lpstr>
      <vt:lpstr>Neo Sans Intel Medium</vt:lpstr>
      <vt:lpstr>Arial</vt:lpstr>
      <vt:lpstr>Calibri</vt:lpstr>
      <vt:lpstr>Cambria Math</vt:lpstr>
      <vt:lpstr>Segoe UI</vt:lpstr>
      <vt:lpstr>Symbol</vt:lpstr>
      <vt:lpstr>Wingdings</vt:lpstr>
      <vt:lpstr>blank</vt:lpstr>
      <vt:lpstr>SSM physics work in progress</vt:lpstr>
      <vt:lpstr>Introduction to Self-Select Memory (SSM)</vt:lpstr>
      <vt:lpstr>SAG20 Elements Movement (Positive Pulse), similar to GST</vt:lpstr>
      <vt:lpstr>(As/Se)top/(As/Se)bottom Ratio</vt:lpstr>
      <vt:lpstr>Physics development of SSM Window</vt:lpstr>
      <vt:lpstr>Electrical Equivalent Circuit and Possible Underline Physics </vt:lpstr>
      <vt:lpstr>Basic Band Diagram of SAG and Model assumptions Electronic Structure of Amorphous Semiconductors, D. Adler and E. J. Yoffa, Phys. Rev. Lett. 36, 1197-1200 (1976)</vt:lpstr>
      <vt:lpstr>1D Space Charge and Built-in Field</vt:lpstr>
      <vt:lpstr>Physical model – working principles &amp; assumptions</vt:lpstr>
      <vt:lpstr>1D Space Charge and Built-in Field in SAG </vt:lpstr>
      <vt:lpstr>Model Comparison</vt:lpstr>
      <vt:lpstr>Model (I) – Homojunction </vt:lpstr>
      <vt:lpstr>Model (II) – Heterojunction, higher 𝛘</vt:lpstr>
      <vt:lpstr>Model (III) – Heterojunction, lower 𝛘</vt:lpstr>
      <vt:lpstr>Electrical Equivalent Circuit and Possible Underline Physics </vt:lpstr>
      <vt:lpstr>Vt Shifts</vt:lpstr>
      <vt:lpstr>Drift</vt:lpstr>
      <vt:lpstr>Scratch pad</vt:lpstr>
      <vt:lpstr>Model Comparison</vt:lpstr>
      <vt:lpstr>Model (I) – Homojunction </vt:lpstr>
      <vt:lpstr>Model (II) – Heterojunction, higher 𝛘</vt:lpstr>
      <vt:lpstr>Model (III) – Heterojunction, lower 𝛘</vt:lpstr>
      <vt:lpstr>PowerPoint Presentation</vt:lpstr>
      <vt:lpstr>PowerPoint Presentation</vt:lpstr>
      <vt:lpstr>SSM reliability assessment on neg read window : Enzo’s czn priority list 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lastModifiedBy>Kau, Derchang</cp:lastModifiedBy>
  <cp:revision>248</cp:revision>
  <cp:lastPrinted>2018-01-08T20:45:30Z</cp:lastPrinted>
  <dcterms:created xsi:type="dcterms:W3CDTF">2017-12-27T00:07:06Z</dcterms:created>
  <dcterms:modified xsi:type="dcterms:W3CDTF">2018-01-23T01:31:21Z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