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>
      <a:defRPr lang="en-US"/>
    </a:defPPr>
    <a:lvl1pPr marL="0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1pPr>
    <a:lvl2pPr marL="55408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2pPr>
    <a:lvl3pPr marL="110816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3pPr>
    <a:lvl4pPr marL="1662242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4pPr>
    <a:lvl5pPr marL="221632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5pPr>
    <a:lvl6pPr marL="277040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6pPr>
    <a:lvl7pPr marL="3324484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7pPr>
    <a:lvl8pPr marL="387856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8pPr>
    <a:lvl9pPr marL="443264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D2"/>
    <a:srgbClr val="0054B0"/>
    <a:srgbClr val="006FEA"/>
    <a:srgbClr val="0071EE"/>
    <a:srgbClr val="0150ED"/>
    <a:srgbClr val="0E5EFE"/>
    <a:srgbClr val="1E69FE"/>
    <a:srgbClr val="004FEE"/>
    <a:srgbClr val="005ADE"/>
    <a:srgbClr val="0D6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01" autoAdjust="0"/>
    <p:restoredTop sz="94660"/>
  </p:normalViewPr>
  <p:slideViewPr>
    <p:cSldViewPr>
      <p:cViewPr varScale="1">
        <p:scale>
          <a:sx n="72" d="100"/>
          <a:sy n="72" d="100"/>
        </p:scale>
        <p:origin x="84" y="312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5256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6379"/>
            <a:ext cx="10363200" cy="1012825"/>
          </a:xfrm>
        </p:spPr>
        <p:txBody>
          <a:bodyPr/>
          <a:lstStyle>
            <a:lvl1pPr>
              <a:defRPr sz="4847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371600"/>
            <a:ext cx="8534400" cy="533401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908" b="1"/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914400" y="2133600"/>
            <a:ext cx="103632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50"/>
            <a:ext cx="4011084" cy="1162051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4"/>
            <a:ext cx="6815667" cy="5853112"/>
          </a:xfrm>
        </p:spPr>
        <p:txBody>
          <a:bodyPr/>
          <a:lstStyle>
            <a:lvl1pPr>
              <a:defRPr sz="3878"/>
            </a:lvl1pPr>
            <a:lvl2pPr>
              <a:defRPr sz="3393"/>
            </a:lvl2pPr>
            <a:lvl3pPr>
              <a:defRPr sz="2908"/>
            </a:lvl3pPr>
            <a:lvl4pPr>
              <a:defRPr sz="2424"/>
            </a:lvl4pPr>
            <a:lvl5pPr>
              <a:defRPr sz="2424"/>
            </a:lvl5pPr>
            <a:lvl6pPr>
              <a:defRPr sz="2424"/>
            </a:lvl6pPr>
            <a:lvl7pPr>
              <a:defRPr sz="2424"/>
            </a:lvl7pPr>
            <a:lvl8pPr>
              <a:defRPr sz="2424"/>
            </a:lvl8pPr>
            <a:lvl9pPr>
              <a:defRPr sz="2424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1"/>
            <a:ext cx="7315200" cy="566739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878"/>
            </a:lvl1pPr>
            <a:lvl2pPr marL="554035" indent="0">
              <a:buNone/>
              <a:defRPr sz="3393"/>
            </a:lvl2pPr>
            <a:lvl3pPr marL="1108070" indent="0">
              <a:buNone/>
              <a:defRPr sz="2908"/>
            </a:lvl3pPr>
            <a:lvl4pPr marL="1662105" indent="0">
              <a:buNone/>
              <a:defRPr sz="2424"/>
            </a:lvl4pPr>
            <a:lvl5pPr marL="2216140" indent="0">
              <a:buNone/>
              <a:defRPr sz="2424"/>
            </a:lvl5pPr>
            <a:lvl6pPr marL="2770175" indent="0">
              <a:buNone/>
              <a:defRPr sz="2424"/>
            </a:lvl6pPr>
            <a:lvl7pPr marL="3324210" indent="0">
              <a:buNone/>
              <a:defRPr sz="2424"/>
            </a:lvl7pPr>
            <a:lvl8pPr marL="3878245" indent="0">
              <a:buNone/>
              <a:defRPr sz="2424"/>
            </a:lvl8pPr>
            <a:lvl9pPr marL="4432280" indent="0">
              <a:buNone/>
              <a:defRPr sz="2424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9"/>
            <a:ext cx="7315200" cy="8048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152399"/>
            <a:ext cx="2590800" cy="5943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399"/>
            <a:ext cx="7569200" cy="5943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120073" y="776330"/>
            <a:ext cx="108712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 smtClean="0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454" dirty="0" smtClean="0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212" i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1212" i="1" baseline="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2364" y="62728"/>
            <a:ext cx="9882909" cy="457200"/>
          </a:xfrm>
        </p:spPr>
        <p:txBody>
          <a:bodyPr/>
          <a:lstStyle>
            <a:lvl1pPr algn="l">
              <a:defRPr sz="3393" baseline="0"/>
            </a:lvl1pPr>
          </a:lstStyle>
          <a:p>
            <a:r>
              <a:rPr lang="en-US" dirty="0" smtClean="0"/>
              <a:t>(Enter Heading for Topic or Problem Statement)</a:t>
            </a:r>
            <a:endParaRPr lang="en-US" dirty="0"/>
          </a:p>
        </p:txBody>
      </p:sp>
      <p:sp>
        <p:nvSpPr>
          <p:cNvPr id="20" name="Rectangle 19"/>
          <p:cNvSpPr/>
          <p:nvPr userDrawn="1"/>
        </p:nvSpPr>
        <p:spPr>
          <a:xfrm>
            <a:off x="120073" y="519928"/>
            <a:ext cx="85344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 smtClean="0">
                <a:latin typeface="Calibri" pitchFamily="34" charset="0"/>
                <a:cs typeface="Calibri" pitchFamily="34" charset="0"/>
              </a:rPr>
              <a:t>Risk:</a:t>
            </a:r>
            <a:r>
              <a:rPr lang="en-US" sz="1454" b="0" u="none" baseline="0" dirty="0" smtClean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454" b="0" u="none" baseline="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454" b="0" u="none" baseline="0" dirty="0" smtClean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12" i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1212" i="1" baseline="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212" i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1212" i="1" baseline="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757382" y="566531"/>
            <a:ext cx="812800" cy="239797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54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dirty="0" smtClean="0"/>
              <a:t>Level</a:t>
            </a:r>
            <a:endParaRPr lang="en-US" dirty="0"/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757382" y="776331"/>
            <a:ext cx="812800" cy="244752"/>
          </a:xfrm>
        </p:spPr>
        <p:txBody>
          <a:bodyPr anchor="t" anchorCtr="0"/>
          <a:lstStyle>
            <a:lvl1pPr marL="0" indent="0" algn="l">
              <a:buNone/>
              <a:defRPr sz="1454" b="1" baseline="0">
                <a:solidFill>
                  <a:srgbClr val="FF0000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9652001" y="573668"/>
            <a:ext cx="2435412" cy="281922"/>
          </a:xfrm>
        </p:spPr>
        <p:txBody>
          <a:bodyPr anchor="b"/>
          <a:lstStyle>
            <a:lvl1pPr marL="0" indent="0" algn="r">
              <a:buNone/>
              <a:defRPr sz="1454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Date 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9605818" y="12505"/>
            <a:ext cx="2493818" cy="539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dirty="0" smtClean="0">
                <a:solidFill>
                  <a:srgbClr val="FF0000"/>
                </a:solidFill>
                <a:latin typeface="Neo Sans Intel Medium" pitchFamily="34" charset="0"/>
              </a:rPr>
              <a:t>Intel-Micron Confidential</a:t>
            </a:r>
          </a:p>
          <a:p>
            <a:pPr algn="r">
              <a:tabLst/>
            </a:pPr>
            <a:r>
              <a:rPr lang="en-US" sz="1454" dirty="0" err="1" smtClean="0">
                <a:solidFill>
                  <a:schemeClr val="accent2"/>
                </a:solidFill>
                <a:latin typeface="Neo Sans Intel Medium" pitchFamily="34" charset="0"/>
              </a:rPr>
              <a:t>SxP</a:t>
            </a:r>
            <a:r>
              <a:rPr lang="en-US" sz="1454" dirty="0" smtClean="0">
                <a:solidFill>
                  <a:schemeClr val="accent2"/>
                </a:solidFill>
                <a:latin typeface="Neo Sans Intel Medium" pitchFamily="34" charset="0"/>
              </a:rPr>
              <a:t> JDP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10714182" y="843545"/>
            <a:ext cx="1246909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r>
              <a:rPr lang="en-US" sz="1454" b="1" dirty="0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454" b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pPr algn="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solidFill>
                <a:schemeClr val="accent2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92364" y="6463641"/>
            <a:ext cx="12007273" cy="381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43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2032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41656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81280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2032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41656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81280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54182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4525818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8497454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8497454" y="3983026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4525818" y="3970522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554182" y="3970522"/>
            <a:ext cx="3140364" cy="265363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2468831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1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54035" indent="0" algn="ctr">
              <a:buNone/>
              <a:defRPr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6"/>
          </a:xfrm>
        </p:spPr>
        <p:txBody>
          <a:bodyPr anchor="t"/>
          <a:lstStyle>
            <a:lvl1pPr algn="l">
              <a:defRPr sz="4847" b="1" cap="sm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24"/>
            </a:lvl1pPr>
            <a:lvl2pPr marL="554035" indent="0">
              <a:buNone/>
              <a:defRPr sz="2181"/>
            </a:lvl2pPr>
            <a:lvl3pPr marL="1108070" indent="0">
              <a:buNone/>
              <a:defRPr sz="1939"/>
            </a:lvl3pPr>
            <a:lvl4pPr marL="1662105" indent="0">
              <a:buNone/>
              <a:defRPr sz="1697"/>
            </a:lvl4pPr>
            <a:lvl5pPr marL="2216140" indent="0">
              <a:buNone/>
              <a:defRPr sz="1697"/>
            </a:lvl5pPr>
            <a:lvl6pPr marL="2770175" indent="0">
              <a:buNone/>
              <a:defRPr sz="1697"/>
            </a:lvl6pPr>
            <a:lvl7pPr marL="3324210" indent="0">
              <a:buNone/>
              <a:defRPr sz="1697"/>
            </a:lvl7pPr>
            <a:lvl8pPr marL="3878245" indent="0">
              <a:buNone/>
              <a:defRPr sz="1697"/>
            </a:lvl8pPr>
            <a:lvl9pPr marL="4432280" indent="0">
              <a:buNone/>
              <a:defRPr sz="1697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8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4"/>
            <a:ext cx="5386918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1" y="1535114"/>
            <a:ext cx="5389034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1" y="2174874"/>
            <a:ext cx="5389034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gi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080000" y="6621722"/>
            <a:ext cx="2133600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fld id="{3CBE715E-4167-445E-8F25-69DFD044E05F}" type="slidenum">
              <a:rPr lang="en-US" sz="1454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453091" y="6534554"/>
            <a:ext cx="637309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54" baseline="0" dirty="0" smtClean="0">
                <a:latin typeface="Calibri" pitchFamily="34" charset="0"/>
                <a:cs typeface="Calibri" pitchFamily="34" charset="0"/>
              </a:rPr>
              <a:t>3DXP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413164" y="6471760"/>
            <a:ext cx="1727200" cy="37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697" b="1" dirty="0" smtClean="0">
                <a:solidFill>
                  <a:srgbClr val="0054B0"/>
                </a:solidFill>
                <a:latin typeface="Calibri" pitchFamily="34" charset="0"/>
                <a:cs typeface="Calibri" pitchFamily="34" charset="0"/>
              </a:rPr>
              <a:t>Confidential</a:t>
            </a:r>
            <a:endParaRPr lang="en-US" sz="1697" b="1" dirty="0">
              <a:solidFill>
                <a:srgbClr val="0054B0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1" name="Picture 10" descr="logo_micron.gif"/>
          <p:cNvPicPr>
            <a:picLocks noChangeAspect="1"/>
          </p:cNvPicPr>
          <p:nvPr/>
        </p:nvPicPr>
        <p:blipFill>
          <a:blip r:embed="rId15" cstate="screen"/>
          <a:srcRect l="6194" b="19231"/>
          <a:stretch>
            <a:fillRect/>
          </a:stretch>
        </p:blipFill>
        <p:spPr>
          <a:xfrm>
            <a:off x="798945" y="6534555"/>
            <a:ext cx="863600" cy="187095"/>
          </a:xfrm>
          <a:prstGeom prst="rect">
            <a:avLst/>
          </a:prstGeom>
        </p:spPr>
      </p:pic>
      <p:pic>
        <p:nvPicPr>
          <p:cNvPr id="12" name="Picture 6"/>
          <p:cNvPicPr>
            <a:picLocks noChangeAspect="1" noChangeArrowheads="1"/>
          </p:cNvPicPr>
          <p:nvPr/>
        </p:nvPicPr>
        <p:blipFill>
          <a:blip r:embed="rId16" cstate="screen"/>
          <a:srcRect/>
          <a:stretch>
            <a:fillRect/>
          </a:stretch>
        </p:blipFill>
        <p:spPr bwMode="auto">
          <a:xfrm>
            <a:off x="92364" y="6477003"/>
            <a:ext cx="691098" cy="330655"/>
          </a:xfrm>
          <a:prstGeom prst="rect">
            <a:avLst/>
          </a:prstGeom>
          <a:noFill/>
          <a:ln w="1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3" r:id="rId3"/>
    <p:sldLayoutId id="214748366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5pPr>
      <a:lvl6pPr marL="55403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6pPr>
      <a:lvl7pPr marL="110807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7pPr>
      <a:lvl8pPr marL="166210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8pPr>
      <a:lvl9pPr marL="221614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26" indent="-415526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878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307" indent="-346272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3878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8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•"/>
        <a:defRPr sz="3393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122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15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19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6pPr>
      <a:lvl7pPr marL="360122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7pPr>
      <a:lvl8pPr marL="415526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8pPr>
      <a:lvl9pPr marL="470929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1pPr>
      <a:lvl2pPr marL="55403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2pPr>
      <a:lvl3pPr marL="110807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3pPr>
      <a:lvl4pPr marL="166210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4pPr>
      <a:lvl5pPr marL="221614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5pPr>
      <a:lvl6pPr marL="277017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6pPr>
      <a:lvl7pPr marL="332421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7pPr>
      <a:lvl8pPr marL="387824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8pPr>
      <a:lvl9pPr marL="443228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E4 Reduction &amp; DTS Change Proposal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Agostino &amp; DerChang, WW07.4/18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dirty="0" smtClean="0"/>
              <a:t>E4 Reduction Strategy</a:t>
            </a:r>
          </a:p>
          <a:p>
            <a:r>
              <a:rPr lang="en-US" dirty="0" smtClean="0"/>
              <a:t>Analysis</a:t>
            </a:r>
          </a:p>
          <a:p>
            <a:r>
              <a:rPr lang="en-US" dirty="0" smtClean="0"/>
              <a:t>Change Proposal and Ratification Process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7066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E4 Reduction Strategy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4052182"/>
            <a:ext cx="10982326" cy="2272418"/>
          </a:xfrm>
        </p:spPr>
        <p:txBody>
          <a:bodyPr/>
          <a:lstStyle/>
          <a:p>
            <a:r>
              <a:rPr lang="en-US" sz="2000" dirty="0" err="1"/>
              <a:t>V</a:t>
            </a:r>
            <a:r>
              <a:rPr lang="en-US" sz="2000" baseline="-25000" dirty="0" err="1"/>
              <a:t>T,set</a:t>
            </a:r>
            <a:r>
              <a:rPr lang="en-US" sz="2000" dirty="0"/>
              <a:t>: no impact to </a:t>
            </a:r>
            <a:r>
              <a:rPr lang="en-US" sz="2000" dirty="0" err="1" smtClean="0"/>
              <a:t>V</a:t>
            </a:r>
            <a:r>
              <a:rPr lang="en-US" sz="2000" baseline="-25000" dirty="0" err="1" smtClean="0"/>
              <a:t>sel</a:t>
            </a:r>
            <a:r>
              <a:rPr lang="en-US" sz="2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−</a:t>
            </a:r>
            <a:r>
              <a:rPr lang="en-US" sz="2000" dirty="0" err="1" smtClean="0"/>
              <a:t>V</a:t>
            </a:r>
            <a:r>
              <a:rPr lang="en-US" sz="2000" baseline="-25000" dirty="0" err="1" smtClean="0"/>
              <a:t>inh</a:t>
            </a:r>
            <a:r>
              <a:rPr lang="en-US" sz="2000" dirty="0" smtClean="0"/>
              <a:t> </a:t>
            </a:r>
            <a:r>
              <a:rPr lang="en-US" sz="2000" dirty="0"/>
              <a:t>window; reducing </a:t>
            </a:r>
            <a:r>
              <a:rPr lang="en-US" sz="2000" dirty="0" err="1"/>
              <a:t>V</a:t>
            </a:r>
            <a:r>
              <a:rPr lang="en-US" sz="2000" baseline="-25000" dirty="0" err="1"/>
              <a:t>T,set</a:t>
            </a:r>
            <a:r>
              <a:rPr lang="en-US" sz="2000" dirty="0"/>
              <a:t> degrades inhibiting ratio </a:t>
            </a:r>
            <a:r>
              <a:rPr lang="en-US" sz="2000" dirty="0">
                <a:sym typeface="Wingdings" panose="05000000000000000000" pitchFamily="2" charset="2"/>
              </a:rPr>
              <a:t> will keep constant</a:t>
            </a:r>
            <a:endParaRPr lang="en-US" sz="2000" dirty="0"/>
          </a:p>
          <a:p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∆</a:t>
            </a:r>
            <a:r>
              <a:rPr lang="en-US" sz="2000" dirty="0"/>
              <a:t>V</a:t>
            </a:r>
            <a:r>
              <a:rPr lang="en-US" sz="2000" baseline="-25000" dirty="0"/>
              <a:t>T</a:t>
            </a:r>
            <a:r>
              <a:rPr lang="en-US" sz="2000" dirty="0"/>
              <a:t>: exhibits higher with Alloy6/CR5.3</a:t>
            </a:r>
          </a:p>
          <a:p>
            <a:r>
              <a:rPr lang="en-US" sz="20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𝛔</a:t>
            </a:r>
            <a:r>
              <a:rPr lang="en-US" sz="2000" baseline="-25000" dirty="0" err="1" smtClean="0"/>
              <a:t>rst</a:t>
            </a:r>
            <a:r>
              <a:rPr lang="en-US" sz="2000" dirty="0" smtClean="0"/>
              <a:t>: exhibits reduction with Alloy6/CR5.3. </a:t>
            </a:r>
          </a:p>
          <a:p>
            <a:r>
              <a:rPr lang="en-US" sz="2000" dirty="0" err="1" smtClean="0"/>
              <a:t>dft</a:t>
            </a:r>
            <a:r>
              <a:rPr lang="en-US" sz="2000" baseline="-25000" dirty="0" err="1" smtClean="0"/>
              <a:t>rst</a:t>
            </a:r>
            <a:r>
              <a:rPr lang="en-US" sz="2000" dirty="0" smtClean="0"/>
              <a:t>: lower than SXP due to SD only (no amorphous PM drift)</a:t>
            </a:r>
          </a:p>
          <a:p>
            <a:r>
              <a:rPr lang="en-US" sz="2000" dirty="0" err="1"/>
              <a:t>V</a:t>
            </a:r>
            <a:r>
              <a:rPr lang="en-US" sz="2000" baseline="-25000" dirty="0" err="1"/>
              <a:t>para</a:t>
            </a:r>
            <a:r>
              <a:rPr lang="en-US" sz="2000" dirty="0"/>
              <a:t>: Constant; no change to WL/BL resistance and cell leakage (inhibit ratio)  </a:t>
            </a:r>
            <a:endParaRPr lang="en-US" sz="2000" dirty="0" smtClean="0"/>
          </a:p>
          <a:p>
            <a:endParaRPr lang="en-US" sz="2000" dirty="0"/>
          </a:p>
        </p:txBody>
      </p:sp>
      <p:grpSp>
        <p:nvGrpSpPr>
          <p:cNvPr id="58" name="Group 57"/>
          <p:cNvGrpSpPr>
            <a:grpSpLocks noChangeAspect="1"/>
          </p:cNvGrpSpPr>
          <p:nvPr/>
        </p:nvGrpSpPr>
        <p:grpSpPr>
          <a:xfrm>
            <a:off x="990600" y="1143000"/>
            <a:ext cx="4861119" cy="2719473"/>
            <a:chOff x="1811524" y="1284651"/>
            <a:chExt cx="8002595" cy="4476921"/>
          </a:xfrm>
        </p:grpSpPr>
        <p:cxnSp>
          <p:nvCxnSpPr>
            <p:cNvPr id="4" name="Straight Connector 3"/>
            <p:cNvCxnSpPr/>
            <p:nvPr/>
          </p:nvCxnSpPr>
          <p:spPr>
            <a:xfrm>
              <a:off x="2380430" y="5110393"/>
              <a:ext cx="7315200" cy="0"/>
            </a:xfrm>
            <a:prstGeom prst="line">
              <a:avLst/>
            </a:prstGeom>
            <a:noFill/>
            <a:ln w="9525" cap="flat" cmpd="sng" algn="ctr">
              <a:solidFill>
                <a:srgbClr val="0077C8">
                  <a:shade val="95000"/>
                  <a:satMod val="105000"/>
                </a:srgbClr>
              </a:solidFill>
              <a:prstDash val="solid"/>
              <a:headEnd type="none" w="med" len="med"/>
              <a:tailEnd type="arrow" w="med" len="med"/>
            </a:ln>
            <a:effectLst/>
          </p:spPr>
        </p:cxnSp>
        <p:cxnSp>
          <p:nvCxnSpPr>
            <p:cNvPr id="5" name="Straight Connector 4"/>
            <p:cNvCxnSpPr/>
            <p:nvPr/>
          </p:nvCxnSpPr>
          <p:spPr>
            <a:xfrm flipH="1" flipV="1">
              <a:off x="2385872" y="1524001"/>
              <a:ext cx="0" cy="3586392"/>
            </a:xfrm>
            <a:prstGeom prst="line">
              <a:avLst/>
            </a:prstGeom>
            <a:noFill/>
            <a:ln w="9525" cap="flat" cmpd="sng" algn="ctr">
              <a:solidFill>
                <a:srgbClr val="0077C8">
                  <a:shade val="95000"/>
                  <a:satMod val="105000"/>
                </a:srgbClr>
              </a:solidFill>
              <a:prstDash val="solid"/>
              <a:headEnd type="none" w="med" len="med"/>
              <a:tailEnd type="arrow" w="med" len="med"/>
            </a:ln>
            <a:effectLst/>
          </p:spPr>
        </p:cxnSp>
        <p:sp>
          <p:nvSpPr>
            <p:cNvPr id="6" name="TextBox 5"/>
            <p:cNvSpPr txBox="1"/>
            <p:nvPr/>
          </p:nvSpPr>
          <p:spPr>
            <a:xfrm>
              <a:off x="8821924" y="5105400"/>
              <a:ext cx="99219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200" b="1" i="0" u="none" strike="noStrike" kern="0" cap="none" spc="0" normalizeH="0" baseline="0" noProof="0" dirty="0">
                  <a:ln>
                    <a:noFill/>
                  </a:ln>
                  <a:solidFill>
                    <a:srgbClr val="58595B"/>
                  </a:solidFill>
                  <a:effectLst/>
                  <a:uLnTx/>
                  <a:uFillTx/>
                  <a:latin typeface="Segoe UI" panose="020B0502040204020203" pitchFamily="34" charset="0"/>
                  <a:cs typeface="Segoe UI" panose="020B0502040204020203" pitchFamily="34" charset="0"/>
                </a:rPr>
                <a:t>Voltage [V]</a:t>
              </a:r>
              <a:endParaRPr kumimoji="0" lang="en-US" sz="1200" b="1" i="0" u="none" strike="noStrike" kern="0" cap="none" spc="0" normalizeH="0" baseline="0" noProof="0" dirty="0" err="1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cxnSp>
          <p:nvCxnSpPr>
            <p:cNvPr id="7" name="Straight Connector 6"/>
            <p:cNvCxnSpPr/>
            <p:nvPr/>
          </p:nvCxnSpPr>
          <p:spPr>
            <a:xfrm>
              <a:off x="3945124" y="1752600"/>
              <a:ext cx="1053374" cy="3119845"/>
            </a:xfrm>
            <a:prstGeom prst="line">
              <a:avLst/>
            </a:prstGeom>
            <a:noFill/>
            <a:ln w="28575" cap="flat" cmpd="sng" algn="ctr">
              <a:solidFill>
                <a:srgbClr val="629D37">
                  <a:shade val="95000"/>
                  <a:satMod val="105000"/>
                </a:srgbClr>
              </a:solidFill>
              <a:prstDash val="solid"/>
            </a:ln>
            <a:effectLst/>
          </p:spPr>
        </p:cxnSp>
        <p:cxnSp>
          <p:nvCxnSpPr>
            <p:cNvPr id="8" name="Straight Connector 7"/>
            <p:cNvCxnSpPr/>
            <p:nvPr/>
          </p:nvCxnSpPr>
          <p:spPr>
            <a:xfrm flipV="1">
              <a:off x="6459724" y="1752600"/>
              <a:ext cx="1281974" cy="3113314"/>
            </a:xfrm>
            <a:prstGeom prst="line">
              <a:avLst/>
            </a:prstGeom>
            <a:noFill/>
            <a:ln w="28575" cap="flat" cmpd="sng" algn="ctr">
              <a:solidFill>
                <a:srgbClr val="629D37">
                  <a:shade val="95000"/>
                  <a:satMod val="105000"/>
                </a:srgbClr>
              </a:solidFill>
              <a:prstDash val="solid"/>
            </a:ln>
            <a:effectLst/>
          </p:spPr>
        </p:cxnSp>
        <p:sp>
          <p:nvSpPr>
            <p:cNvPr id="9" name="TextBox 8"/>
            <p:cNvSpPr txBox="1"/>
            <p:nvPr/>
          </p:nvSpPr>
          <p:spPr>
            <a:xfrm>
              <a:off x="4060452" y="2018979"/>
              <a:ext cx="1332471" cy="4560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2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629D37"/>
                  </a:solidFill>
                  <a:effectLst/>
                  <a:uLnTx/>
                  <a:uFillTx/>
                  <a:latin typeface="Segoe UI" panose="020B0502040204020203" pitchFamily="34" charset="0"/>
                  <a:cs typeface="Segoe UI" panose="020B0502040204020203" pitchFamily="34" charset="0"/>
                </a:rPr>
                <a:t>Set@1us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87777" y="1936288"/>
              <a:ext cx="97494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2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629D37"/>
                  </a:solidFill>
                  <a:effectLst/>
                  <a:uLnTx/>
                  <a:uFillTx/>
                  <a:latin typeface="Segoe UI" panose="020B0502040204020203" pitchFamily="34" charset="0"/>
                  <a:cs typeface="Segoe UI" panose="020B0502040204020203" pitchFamily="34" charset="0"/>
                </a:rPr>
                <a:t>Reset@1us</a:t>
              </a:r>
              <a:endParaRPr kumimoji="0" lang="it-IT" sz="1200" b="1" i="0" u="none" strike="noStrike" kern="0" cap="none" spc="0" normalizeH="0" baseline="0" noProof="0" dirty="0">
                <a:ln>
                  <a:noFill/>
                </a:ln>
                <a:solidFill>
                  <a:srgbClr val="629D37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cxnSp>
          <p:nvCxnSpPr>
            <p:cNvPr id="11" name="Straight Connector 10"/>
            <p:cNvCxnSpPr/>
            <p:nvPr/>
          </p:nvCxnSpPr>
          <p:spPr>
            <a:xfrm flipV="1">
              <a:off x="2380430" y="3276600"/>
              <a:ext cx="7064829" cy="0"/>
            </a:xfrm>
            <a:prstGeom prst="line">
              <a:avLst/>
            </a:prstGeom>
            <a:noFill/>
            <a:ln w="9525" cap="flat" cmpd="sng" algn="ctr">
              <a:solidFill>
                <a:srgbClr val="0077C8">
                  <a:shade val="95000"/>
                  <a:satMod val="105000"/>
                </a:srgbClr>
              </a:solidFill>
              <a:prstDash val="dash"/>
            </a:ln>
            <a:effectLst/>
          </p:spPr>
        </p:cxnSp>
        <p:cxnSp>
          <p:nvCxnSpPr>
            <p:cNvPr id="12" name="Straight Connector 11"/>
            <p:cNvCxnSpPr/>
            <p:nvPr/>
          </p:nvCxnSpPr>
          <p:spPr>
            <a:xfrm>
              <a:off x="2380430" y="4914449"/>
              <a:ext cx="7064829" cy="0"/>
            </a:xfrm>
            <a:prstGeom prst="line">
              <a:avLst/>
            </a:prstGeom>
            <a:noFill/>
            <a:ln w="9525" cap="flat" cmpd="sng" algn="ctr">
              <a:solidFill>
                <a:srgbClr val="0077C8">
                  <a:shade val="95000"/>
                  <a:satMod val="105000"/>
                </a:srgbClr>
              </a:solidFill>
              <a:prstDash val="dash"/>
            </a:ln>
            <a:effectLst/>
          </p:spPr>
        </p:cxnSp>
        <p:sp>
          <p:nvSpPr>
            <p:cNvPr id="13" name="TextBox 12"/>
            <p:cNvSpPr txBox="1"/>
            <p:nvPr/>
          </p:nvSpPr>
          <p:spPr>
            <a:xfrm>
              <a:off x="1998924" y="3092752"/>
              <a:ext cx="36580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200" b="1" i="0" u="none" strike="noStrike" kern="0" cap="none" spc="0" normalizeH="0" baseline="0" noProof="0" dirty="0">
                  <a:ln>
                    <a:noFill/>
                  </a:ln>
                  <a:solidFill>
                    <a:srgbClr val="58595B"/>
                  </a:solidFill>
                  <a:effectLst/>
                  <a:uLnTx/>
                  <a:uFillTx/>
                  <a:latin typeface="Segoe UI" panose="020B0502040204020203" pitchFamily="34" charset="0"/>
                  <a:cs typeface="Segoe UI" panose="020B0502040204020203" pitchFamily="34" charset="0"/>
                </a:rPr>
                <a:t>0</a:t>
              </a:r>
              <a:r>
                <a:rPr kumimoji="0" lang="it-IT" sz="1200" b="1" i="0" u="none" strike="noStrike" kern="0" cap="none" spc="0" normalizeH="0" baseline="0" noProof="0" dirty="0">
                  <a:ln>
                    <a:noFill/>
                  </a:ln>
                  <a:solidFill>
                    <a:srgbClr val="58595B"/>
                  </a:solidFill>
                  <a:effectLst/>
                  <a:uLnTx/>
                  <a:uFillTx/>
                  <a:latin typeface="Symbol" panose="05050102010706020507" pitchFamily="18" charset="2"/>
                  <a:cs typeface="Segoe UI" panose="020B0502040204020203" pitchFamily="34" charset="0"/>
                </a:rPr>
                <a:t>s</a:t>
              </a:r>
              <a:endParaRPr kumimoji="0" lang="en-US" sz="1200" b="1" i="0" u="none" strike="noStrike" kern="0" cap="none" spc="0" normalizeH="0" baseline="0" noProof="0" dirty="0" err="1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Symbol" panose="05050102010706020507" pitchFamily="18" charset="2"/>
                <a:cs typeface="Segoe UI" panose="020B0502040204020203" pitchFamily="34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1811524" y="4786836"/>
              <a:ext cx="58381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it-IT" sz="1200" b="1" kern="0" dirty="0">
                  <a:solidFill>
                    <a:srgbClr val="58595B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3.54</a:t>
              </a:r>
              <a:r>
                <a:rPr kumimoji="0" lang="it-IT" sz="1200" b="1" i="0" u="none" strike="noStrike" kern="0" cap="none" spc="0" normalizeH="0" baseline="0" noProof="0" dirty="0">
                  <a:ln>
                    <a:noFill/>
                  </a:ln>
                  <a:solidFill>
                    <a:srgbClr val="58595B"/>
                  </a:solidFill>
                  <a:effectLst/>
                  <a:uLnTx/>
                  <a:uFillTx/>
                  <a:latin typeface="Symbol" panose="05050102010706020507" pitchFamily="18" charset="2"/>
                  <a:cs typeface="Segoe UI" panose="020B0502040204020203" pitchFamily="34" charset="0"/>
                </a:rPr>
                <a:t>s</a:t>
              </a:r>
              <a:endParaRPr kumimoji="0" lang="en-US" sz="1200" b="1" i="0" u="none" strike="noStrike" kern="0" cap="none" spc="0" normalizeH="0" baseline="0" noProof="0" dirty="0" err="1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Symbol" panose="05050102010706020507" pitchFamily="18" charset="2"/>
                <a:cs typeface="Segoe UI" panose="020B0502040204020203" pitchFamily="34" charset="0"/>
              </a:endParaRPr>
            </a:p>
          </p:txBody>
        </p:sp>
        <p:cxnSp>
          <p:nvCxnSpPr>
            <p:cNvPr id="21" name="Straight Arrow Connector 20"/>
            <p:cNvCxnSpPr/>
            <p:nvPr/>
          </p:nvCxnSpPr>
          <p:spPr>
            <a:xfrm flipV="1">
              <a:off x="3411724" y="1752600"/>
              <a:ext cx="0" cy="3429000"/>
            </a:xfrm>
            <a:prstGeom prst="straightConnector1">
              <a:avLst/>
            </a:prstGeom>
            <a:ln w="28575">
              <a:solidFill>
                <a:srgbClr val="C00000"/>
              </a:solidFill>
              <a:prstDash val="sysDas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2421124" y="1752600"/>
              <a:ext cx="7064829" cy="0"/>
            </a:xfrm>
            <a:prstGeom prst="line">
              <a:avLst/>
            </a:prstGeom>
            <a:noFill/>
            <a:ln w="9525" cap="flat" cmpd="sng" algn="ctr">
              <a:solidFill>
                <a:srgbClr val="0077C8">
                  <a:shade val="95000"/>
                  <a:satMod val="105000"/>
                </a:srgbClr>
              </a:solidFill>
              <a:prstDash val="dash"/>
            </a:ln>
            <a:effectLst/>
          </p:spPr>
        </p:cxnSp>
        <p:sp>
          <p:nvSpPr>
            <p:cNvPr id="23" name="TextBox 22"/>
            <p:cNvSpPr txBox="1"/>
            <p:nvPr/>
          </p:nvSpPr>
          <p:spPr>
            <a:xfrm>
              <a:off x="5392924" y="5181600"/>
              <a:ext cx="32573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200" b="1" i="0" u="none" strike="noStrike" kern="0" cap="none" spc="0" normalizeH="0" baseline="0" noProof="0" dirty="0" smtClean="0">
                  <a:ln>
                    <a:noFill/>
                  </a:ln>
                  <a:effectLst/>
                  <a:uLnTx/>
                  <a:uFillTx/>
                  <a:latin typeface="Segoe UI" panose="020B0502040204020203" pitchFamily="34" charset="0"/>
                  <a:cs typeface="Segoe UI" panose="020B0502040204020203" pitchFamily="34" charset="0"/>
                </a:rPr>
                <a:t>E</a:t>
              </a:r>
              <a:r>
                <a:rPr kumimoji="0" lang="it-IT" sz="1200" b="1" i="0" u="none" strike="noStrike" kern="0" cap="none" spc="0" normalizeH="0" baseline="-25000" noProof="0" dirty="0" smtClean="0">
                  <a:ln>
                    <a:noFill/>
                  </a:ln>
                  <a:effectLst/>
                  <a:uLnTx/>
                  <a:uFillTx/>
                  <a:latin typeface="Segoe UI" panose="020B0502040204020203" pitchFamily="34" charset="0"/>
                  <a:cs typeface="Segoe UI" panose="020B0502040204020203" pitchFamily="34" charset="0"/>
                </a:rPr>
                <a:t>2</a:t>
              </a:r>
            </a:p>
          </p:txBody>
        </p:sp>
        <p:cxnSp>
          <p:nvCxnSpPr>
            <p:cNvPr id="24" name="Straight Arrow Connector 23"/>
            <p:cNvCxnSpPr/>
            <p:nvPr/>
          </p:nvCxnSpPr>
          <p:spPr>
            <a:xfrm flipV="1">
              <a:off x="2725924" y="4648200"/>
              <a:ext cx="0" cy="533400"/>
            </a:xfrm>
            <a:prstGeom prst="straightConnector1">
              <a:avLst/>
            </a:prstGeom>
            <a:ln w="28575">
              <a:solidFill>
                <a:srgbClr val="C00000"/>
              </a:solidFill>
              <a:prstDash val="sysDas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TextBox 24"/>
            <p:cNvSpPr txBox="1"/>
            <p:nvPr/>
          </p:nvSpPr>
          <p:spPr>
            <a:xfrm>
              <a:off x="2484984" y="5181600"/>
              <a:ext cx="52450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it-IT" sz="1600" b="1" kern="0" dirty="0" smtClean="0">
                  <a:solidFill>
                    <a:schemeClr val="accent2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V</a:t>
              </a:r>
              <a:r>
                <a:rPr lang="it-IT" sz="1600" b="1" kern="0" baseline="-25000" dirty="0" smtClean="0">
                  <a:solidFill>
                    <a:schemeClr val="accent2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inh</a:t>
              </a:r>
              <a:endParaRPr kumimoji="0" lang="it-IT" sz="1600" b="1" i="0" u="none" strike="noStrike" kern="0" cap="none" spc="0" normalizeH="0" baseline="-2500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cxnSp>
          <p:nvCxnSpPr>
            <p:cNvPr id="26" name="Straight Arrow Connector 25"/>
            <p:cNvCxnSpPr/>
            <p:nvPr/>
          </p:nvCxnSpPr>
          <p:spPr>
            <a:xfrm flipV="1">
              <a:off x="5545324" y="4648200"/>
              <a:ext cx="0" cy="533400"/>
            </a:xfrm>
            <a:prstGeom prst="straightConnector1">
              <a:avLst/>
            </a:prstGeom>
            <a:ln w="28575">
              <a:solidFill>
                <a:srgbClr val="C00000"/>
              </a:solidFill>
              <a:prstDash val="sysDas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TextBox 26"/>
            <p:cNvSpPr txBox="1"/>
            <p:nvPr/>
          </p:nvSpPr>
          <p:spPr>
            <a:xfrm>
              <a:off x="3259324" y="5181600"/>
              <a:ext cx="32573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200" b="1" i="0" u="none" strike="noStrike" kern="0" cap="none" spc="0" normalizeH="0" baseline="0" noProof="0" dirty="0" smtClean="0">
                  <a:ln>
                    <a:noFill/>
                  </a:ln>
                  <a:effectLst/>
                  <a:uLnTx/>
                  <a:uFillTx/>
                  <a:latin typeface="Segoe UI" panose="020B0502040204020203" pitchFamily="34" charset="0"/>
                  <a:cs typeface="Segoe UI" panose="020B0502040204020203" pitchFamily="34" charset="0"/>
                </a:rPr>
                <a:t>E</a:t>
              </a:r>
              <a:r>
                <a:rPr kumimoji="0" lang="it-IT" sz="1200" b="1" i="0" u="none" strike="noStrike" kern="0" cap="none" spc="0" normalizeH="0" baseline="-25000" noProof="0" dirty="0" smtClean="0">
                  <a:ln>
                    <a:noFill/>
                  </a:ln>
                  <a:effectLst/>
                  <a:uLnTx/>
                  <a:uFillTx/>
                  <a:latin typeface="Segoe UI" panose="020B0502040204020203" pitchFamily="34" charset="0"/>
                  <a:cs typeface="Segoe UI" panose="020B0502040204020203" pitchFamily="34" charset="0"/>
                </a:rPr>
                <a:t>1</a:t>
              </a:r>
            </a:p>
          </p:txBody>
        </p:sp>
        <p:cxnSp>
          <p:nvCxnSpPr>
            <p:cNvPr id="28" name="Straight Arrow Connector 27"/>
            <p:cNvCxnSpPr/>
            <p:nvPr/>
          </p:nvCxnSpPr>
          <p:spPr>
            <a:xfrm flipV="1">
              <a:off x="6002524" y="4648200"/>
              <a:ext cx="0" cy="533400"/>
            </a:xfrm>
            <a:prstGeom prst="straightConnector1">
              <a:avLst/>
            </a:prstGeom>
            <a:ln w="28575">
              <a:solidFill>
                <a:srgbClr val="C00000"/>
              </a:solidFill>
              <a:prstDash val="sysDas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TextBox 28"/>
            <p:cNvSpPr txBox="1"/>
            <p:nvPr/>
          </p:nvSpPr>
          <p:spPr>
            <a:xfrm>
              <a:off x="5850124" y="5181600"/>
              <a:ext cx="32573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200" b="1" i="0" u="none" strike="noStrike" kern="0" cap="none" spc="0" normalizeH="0" baseline="0" noProof="0" dirty="0" smtClean="0">
                  <a:ln>
                    <a:noFill/>
                  </a:ln>
                  <a:effectLst/>
                  <a:uLnTx/>
                  <a:uFillTx/>
                  <a:latin typeface="Segoe UI" panose="020B0502040204020203" pitchFamily="34" charset="0"/>
                  <a:cs typeface="Segoe UI" panose="020B0502040204020203" pitchFamily="34" charset="0"/>
                </a:rPr>
                <a:t>E</a:t>
              </a:r>
              <a:r>
                <a:rPr kumimoji="0" lang="it-IT" sz="1200" b="1" i="0" u="none" strike="noStrike" kern="0" cap="none" spc="0" normalizeH="0" baseline="-25000" noProof="0" dirty="0" smtClean="0">
                  <a:ln>
                    <a:noFill/>
                  </a:ln>
                  <a:effectLst/>
                  <a:uLnTx/>
                  <a:uFillTx/>
                  <a:latin typeface="Segoe UI" panose="020B0502040204020203" pitchFamily="34" charset="0"/>
                  <a:cs typeface="Segoe UI" panose="020B0502040204020203" pitchFamily="34" charset="0"/>
                </a:rPr>
                <a:t>3</a:t>
              </a:r>
            </a:p>
          </p:txBody>
        </p:sp>
        <p:cxnSp>
          <p:nvCxnSpPr>
            <p:cNvPr id="32" name="Straight Arrow Connector 31"/>
            <p:cNvCxnSpPr/>
            <p:nvPr/>
          </p:nvCxnSpPr>
          <p:spPr>
            <a:xfrm flipV="1">
              <a:off x="8136124" y="1752600"/>
              <a:ext cx="0" cy="3429000"/>
            </a:xfrm>
            <a:prstGeom prst="straightConnector1">
              <a:avLst/>
            </a:prstGeom>
            <a:ln w="28575">
              <a:solidFill>
                <a:srgbClr val="C00000"/>
              </a:solidFill>
              <a:prstDash val="sysDas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TextBox 32"/>
            <p:cNvSpPr txBox="1"/>
            <p:nvPr/>
          </p:nvSpPr>
          <p:spPr>
            <a:xfrm>
              <a:off x="7983724" y="5181600"/>
              <a:ext cx="32573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200" b="1" i="0" u="none" strike="noStrike" kern="0" cap="none" spc="0" normalizeH="0" baseline="0" noProof="0" dirty="0" smtClean="0">
                  <a:ln>
                    <a:noFill/>
                  </a:ln>
                  <a:effectLst/>
                  <a:uLnTx/>
                  <a:uFillTx/>
                  <a:latin typeface="Segoe UI" panose="020B0502040204020203" pitchFamily="34" charset="0"/>
                  <a:cs typeface="Segoe UI" panose="020B0502040204020203" pitchFamily="34" charset="0"/>
                </a:rPr>
                <a:t>E</a:t>
              </a:r>
              <a:r>
                <a:rPr kumimoji="0" lang="it-IT" sz="1200" b="1" i="0" u="none" strike="noStrike" kern="0" cap="none" spc="0" normalizeH="0" baseline="-25000" noProof="0" dirty="0" smtClean="0">
                  <a:ln>
                    <a:noFill/>
                  </a:ln>
                  <a:effectLst/>
                  <a:uLnTx/>
                  <a:uFillTx/>
                  <a:latin typeface="Segoe UI" panose="020B0502040204020203" pitchFamily="34" charset="0"/>
                  <a:cs typeface="Segoe UI" panose="020B0502040204020203" pitchFamily="34" charset="0"/>
                </a:rPr>
                <a:t>4</a:t>
              </a:r>
            </a:p>
          </p:txBody>
        </p:sp>
        <p:cxnSp>
          <p:nvCxnSpPr>
            <p:cNvPr id="34" name="Straight Arrow Connector 33"/>
            <p:cNvCxnSpPr/>
            <p:nvPr/>
          </p:nvCxnSpPr>
          <p:spPr>
            <a:xfrm flipV="1">
              <a:off x="8641668" y="4520145"/>
              <a:ext cx="6927" cy="666395"/>
            </a:xfrm>
            <a:prstGeom prst="straightConnector1">
              <a:avLst/>
            </a:prstGeom>
            <a:ln w="28575">
              <a:solidFill>
                <a:srgbClr val="C00000"/>
              </a:solidFill>
              <a:prstDash val="sysDash"/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TextBox 34"/>
            <p:cNvSpPr txBox="1"/>
            <p:nvPr/>
          </p:nvSpPr>
          <p:spPr>
            <a:xfrm>
              <a:off x="8476594" y="5181600"/>
              <a:ext cx="49404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it-IT" sz="1600" b="1" kern="0" dirty="0" smtClean="0">
                  <a:solidFill>
                    <a:schemeClr val="accent2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V</a:t>
              </a:r>
              <a:r>
                <a:rPr lang="it-IT" sz="1600" b="1" kern="0" baseline="-25000" dirty="0" smtClean="0">
                  <a:solidFill>
                    <a:schemeClr val="accent2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sel</a:t>
              </a:r>
              <a:endParaRPr kumimoji="0" lang="it-IT" sz="1600" b="1" i="0" u="none" strike="noStrike" kern="0" cap="none" spc="0" normalizeH="0" baseline="-2500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1887724" y="1676400"/>
              <a:ext cx="58381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it-IT" sz="1200" b="1" kern="0" dirty="0">
                  <a:solidFill>
                    <a:srgbClr val="58595B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3.54</a:t>
              </a:r>
              <a:r>
                <a:rPr kumimoji="0" lang="it-IT" sz="1200" b="1" i="0" u="none" strike="noStrike" kern="0" cap="none" spc="0" normalizeH="0" baseline="0" noProof="0" dirty="0">
                  <a:ln>
                    <a:noFill/>
                  </a:ln>
                  <a:solidFill>
                    <a:srgbClr val="58595B"/>
                  </a:solidFill>
                  <a:effectLst/>
                  <a:uLnTx/>
                  <a:uFillTx/>
                  <a:latin typeface="Symbol" panose="05050102010706020507" pitchFamily="18" charset="2"/>
                  <a:cs typeface="Segoe UI" panose="020B0502040204020203" pitchFamily="34" charset="0"/>
                </a:rPr>
                <a:t>s</a:t>
              </a:r>
              <a:endParaRPr kumimoji="0" lang="en-US" sz="1200" b="1" i="0" u="none" strike="noStrike" kern="0" cap="none" spc="0" normalizeH="0" baseline="0" noProof="0" dirty="0" err="1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Symbol" panose="05050102010706020507" pitchFamily="18" charset="2"/>
                <a:cs typeface="Segoe UI" panose="020B0502040204020203" pitchFamily="34" charset="0"/>
              </a:endParaRPr>
            </a:p>
          </p:txBody>
        </p:sp>
        <p:cxnSp>
          <p:nvCxnSpPr>
            <p:cNvPr id="37" name="Straight Arrow Connector 36"/>
            <p:cNvCxnSpPr/>
            <p:nvPr/>
          </p:nvCxnSpPr>
          <p:spPr>
            <a:xfrm flipV="1">
              <a:off x="4465204" y="3200400"/>
              <a:ext cx="0" cy="1981200"/>
            </a:xfrm>
            <a:prstGeom prst="straightConnector1">
              <a:avLst/>
            </a:prstGeom>
            <a:ln w="28575">
              <a:solidFill>
                <a:srgbClr val="C00000"/>
              </a:solidFill>
              <a:prstDash val="sysDas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TextBox 37"/>
            <p:cNvSpPr txBox="1"/>
            <p:nvPr/>
          </p:nvSpPr>
          <p:spPr>
            <a:xfrm>
              <a:off x="4249181" y="5193196"/>
              <a:ext cx="1029713" cy="5573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600" b="1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accent2"/>
                  </a:solidFill>
                  <a:effectLst/>
                  <a:uLnTx/>
                  <a:uFillTx/>
                  <a:latin typeface="Segoe UI" panose="020B0502040204020203" pitchFamily="34" charset="0"/>
                  <a:cs typeface="Segoe UI" panose="020B0502040204020203" pitchFamily="34" charset="0"/>
                </a:rPr>
                <a:t>V</a:t>
              </a:r>
              <a:r>
                <a:rPr kumimoji="0" lang="it-IT" sz="1600" b="1" i="0" u="none" strike="noStrike" kern="0" cap="none" spc="0" normalizeH="0" baseline="-25000" noProof="0" dirty="0" smtClean="0">
                  <a:ln>
                    <a:noFill/>
                  </a:ln>
                  <a:solidFill>
                    <a:schemeClr val="accent2"/>
                  </a:solidFill>
                  <a:effectLst/>
                  <a:uLnTx/>
                  <a:uFillTx/>
                  <a:latin typeface="Segoe UI" panose="020B0502040204020203" pitchFamily="34" charset="0"/>
                  <a:cs typeface="Segoe UI" panose="020B0502040204020203" pitchFamily="34" charset="0"/>
                </a:rPr>
                <a:t>T,set</a:t>
              </a: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6913476" y="5204229"/>
              <a:ext cx="998046" cy="5573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600" b="1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accent2"/>
                  </a:solidFill>
                  <a:effectLst/>
                  <a:uLnTx/>
                  <a:uFillTx/>
                  <a:latin typeface="Segoe UI" panose="020B0502040204020203" pitchFamily="34" charset="0"/>
                  <a:cs typeface="Segoe UI" panose="020B0502040204020203" pitchFamily="34" charset="0"/>
                </a:rPr>
                <a:t>V</a:t>
              </a:r>
              <a:r>
                <a:rPr kumimoji="0" lang="it-IT" sz="1600" b="1" i="0" u="none" strike="noStrike" kern="0" cap="none" spc="0" normalizeH="0" baseline="-25000" noProof="0" dirty="0" smtClean="0">
                  <a:ln>
                    <a:noFill/>
                  </a:ln>
                  <a:solidFill>
                    <a:schemeClr val="accent2"/>
                  </a:solidFill>
                  <a:effectLst/>
                  <a:uLnTx/>
                  <a:uFillTx/>
                  <a:latin typeface="Segoe UI" panose="020B0502040204020203" pitchFamily="34" charset="0"/>
                  <a:cs typeface="Segoe UI" panose="020B0502040204020203" pitchFamily="34" charset="0"/>
                </a:rPr>
                <a:t>T,rst</a:t>
              </a:r>
            </a:p>
          </p:txBody>
        </p:sp>
        <p:cxnSp>
          <p:nvCxnSpPr>
            <p:cNvPr id="40" name="Straight Arrow Connector 39"/>
            <p:cNvCxnSpPr/>
            <p:nvPr/>
          </p:nvCxnSpPr>
          <p:spPr>
            <a:xfrm flipV="1">
              <a:off x="7129500" y="3200400"/>
              <a:ext cx="0" cy="1981200"/>
            </a:xfrm>
            <a:prstGeom prst="straightConnector1">
              <a:avLst/>
            </a:prstGeom>
            <a:ln w="28575">
              <a:solidFill>
                <a:srgbClr val="C00000"/>
              </a:solidFill>
              <a:prstDash val="sysDas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Arrow Connector 40"/>
            <p:cNvCxnSpPr/>
            <p:nvPr/>
          </p:nvCxnSpPr>
          <p:spPr>
            <a:xfrm>
              <a:off x="3421088" y="1808820"/>
              <a:ext cx="541040" cy="3212"/>
            </a:xfrm>
            <a:prstGeom prst="straightConnector1">
              <a:avLst/>
            </a:prstGeom>
            <a:ln w="28575">
              <a:solidFill>
                <a:schemeClr val="accent6"/>
              </a:solidFill>
              <a:prstDash val="sysDot"/>
              <a:headEnd type="arrow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TextBox 41"/>
            <p:cNvSpPr txBox="1"/>
            <p:nvPr/>
          </p:nvSpPr>
          <p:spPr>
            <a:xfrm>
              <a:off x="3385083" y="1284651"/>
              <a:ext cx="54694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200" b="1" i="0" u="none" strike="noStrike" kern="0" cap="none" spc="0" normalizeH="0" baseline="0" noProof="0" dirty="0" smtClean="0">
                  <a:ln>
                    <a:noFill/>
                  </a:ln>
                  <a:effectLst/>
                  <a:uLnTx/>
                  <a:uFillTx/>
                  <a:latin typeface="Cambria Math" panose="02040503050406030204" pitchFamily="18" charset="0"/>
                  <a:ea typeface="Cambria Math" panose="02040503050406030204" pitchFamily="18" charset="0"/>
                  <a:cs typeface="Segoe UI" panose="020B0502040204020203" pitchFamily="34" charset="0"/>
                </a:rPr>
                <a:t>∆</a:t>
              </a:r>
              <a:r>
                <a:rPr kumimoji="0" lang="it-IT" sz="1200" b="1" i="0" u="none" strike="noStrike" kern="0" cap="none" spc="0" normalizeH="0" baseline="0" noProof="0" dirty="0" smtClean="0">
                  <a:ln>
                    <a:noFill/>
                  </a:ln>
                  <a:effectLst/>
                  <a:uLnTx/>
                  <a:uFillTx/>
                  <a:latin typeface="Segoe UI" panose="020B0502040204020203" pitchFamily="34" charset="0"/>
                  <a:cs typeface="Segoe UI" panose="020B0502040204020203" pitchFamily="34" charset="0"/>
                </a:rPr>
                <a:t>V</a:t>
              </a:r>
              <a:r>
                <a:rPr kumimoji="0" lang="it-IT" sz="1200" b="1" i="0" u="none" strike="noStrike" kern="0" cap="none" spc="0" normalizeH="0" baseline="-25000" noProof="0" dirty="0" smtClean="0">
                  <a:ln>
                    <a:noFill/>
                  </a:ln>
                  <a:effectLst/>
                  <a:uLnTx/>
                  <a:uFillTx/>
                  <a:latin typeface="Segoe UI" panose="020B0502040204020203" pitchFamily="34" charset="0"/>
                  <a:cs typeface="Segoe UI" panose="020B0502040204020203" pitchFamily="34" charset="0"/>
                </a:rPr>
                <a:t>wlr</a:t>
              </a: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4828585" y="4073275"/>
              <a:ext cx="53893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200" b="1" i="0" u="none" strike="noStrike" kern="0" cap="none" spc="0" normalizeH="0" baseline="0" noProof="0" dirty="0" smtClean="0">
                  <a:ln>
                    <a:noFill/>
                  </a:ln>
                  <a:effectLst/>
                  <a:uLnTx/>
                  <a:uFillTx/>
                  <a:latin typeface="Segoe UI" panose="020B0502040204020203" pitchFamily="34" charset="0"/>
                  <a:cs typeface="Segoe UI" panose="020B0502040204020203" pitchFamily="34" charset="0"/>
                </a:rPr>
                <a:t>dft</a:t>
              </a:r>
              <a:r>
                <a:rPr kumimoji="0" lang="it-IT" sz="1200" b="1" i="0" u="none" strike="noStrike" kern="0" cap="none" spc="0" normalizeH="0" baseline="-25000" noProof="0" dirty="0" smtClean="0">
                  <a:ln>
                    <a:noFill/>
                  </a:ln>
                  <a:effectLst/>
                  <a:uLnTx/>
                  <a:uFillTx/>
                  <a:latin typeface="Segoe UI" panose="020B0502040204020203" pitchFamily="34" charset="0"/>
                  <a:cs typeface="Segoe UI" panose="020B0502040204020203" pitchFamily="34" charset="0"/>
                </a:rPr>
                <a:t>set</a:t>
              </a:r>
            </a:p>
          </p:txBody>
        </p:sp>
        <p:cxnSp>
          <p:nvCxnSpPr>
            <p:cNvPr id="44" name="Straight Arrow Connector 43"/>
            <p:cNvCxnSpPr/>
            <p:nvPr/>
          </p:nvCxnSpPr>
          <p:spPr>
            <a:xfrm flipH="1">
              <a:off x="5006244" y="4869160"/>
              <a:ext cx="539080" cy="3212"/>
            </a:xfrm>
            <a:prstGeom prst="straightConnector1">
              <a:avLst/>
            </a:prstGeom>
            <a:ln w="28575">
              <a:solidFill>
                <a:schemeClr val="accent6"/>
              </a:solidFill>
              <a:prstDash val="sysDot"/>
              <a:headEnd type="arrow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Arrow Connector 44"/>
            <p:cNvCxnSpPr/>
            <p:nvPr/>
          </p:nvCxnSpPr>
          <p:spPr>
            <a:xfrm>
              <a:off x="6049380" y="4869160"/>
              <a:ext cx="396044" cy="0"/>
            </a:xfrm>
            <a:prstGeom prst="straightConnector1">
              <a:avLst/>
            </a:prstGeom>
            <a:ln w="28575">
              <a:solidFill>
                <a:schemeClr val="accent6"/>
              </a:solidFill>
              <a:prstDash val="sysDot"/>
              <a:headEnd type="arrow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TextBox 45"/>
            <p:cNvSpPr txBox="1"/>
            <p:nvPr/>
          </p:nvSpPr>
          <p:spPr>
            <a:xfrm>
              <a:off x="5898643" y="4064136"/>
              <a:ext cx="1325275" cy="45600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200" b="1" i="0" u="none" strike="noStrike" kern="0" cap="none" spc="0" normalizeH="0" baseline="0" noProof="0" dirty="0" smtClean="0">
                  <a:ln>
                    <a:noFill/>
                  </a:ln>
                  <a:effectLst/>
                  <a:uLnTx/>
                  <a:uFillTx/>
                  <a:latin typeface="Segoe UI" panose="020B0502040204020203" pitchFamily="34" charset="0"/>
                  <a:cs typeface="Segoe UI" panose="020B0502040204020203" pitchFamily="34" charset="0"/>
                </a:rPr>
                <a:t>Gb</a:t>
              </a:r>
              <a:r>
                <a:rPr lang="it-IT" sz="1200" b="1" kern="0" baseline="-25000" dirty="0" smtClean="0">
                  <a:latin typeface="Segoe UI" panose="020B0502040204020203" pitchFamily="34" charset="0"/>
                  <a:cs typeface="Segoe UI" panose="020B0502040204020203" pitchFamily="34" charset="0"/>
                </a:rPr>
                <a:t>endu,RD</a:t>
              </a:r>
              <a:endParaRPr kumimoji="0" lang="it-IT" sz="1200" b="1" i="0" u="none" strike="noStrike" kern="0" cap="none" spc="0" normalizeH="0" baseline="-25000" noProof="0" dirty="0" smtClean="0">
                <a:ln>
                  <a:noFill/>
                </a:ln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cxnSp>
          <p:nvCxnSpPr>
            <p:cNvPr id="47" name="Straight Arrow Connector 46"/>
            <p:cNvCxnSpPr/>
            <p:nvPr/>
          </p:nvCxnSpPr>
          <p:spPr>
            <a:xfrm flipH="1">
              <a:off x="7741568" y="1805608"/>
              <a:ext cx="432048" cy="3212"/>
            </a:xfrm>
            <a:prstGeom prst="straightConnector1">
              <a:avLst/>
            </a:prstGeom>
            <a:ln w="28575">
              <a:solidFill>
                <a:schemeClr val="accent6"/>
              </a:solidFill>
              <a:prstDash val="sysDot"/>
              <a:headEnd type="arrow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TextBox 47"/>
            <p:cNvSpPr txBox="1"/>
            <p:nvPr/>
          </p:nvSpPr>
          <p:spPr>
            <a:xfrm>
              <a:off x="7434692" y="1310351"/>
              <a:ext cx="52290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200" b="1" i="0" u="none" strike="noStrike" kern="0" cap="none" spc="0" normalizeH="0" baseline="0" noProof="0" dirty="0" smtClean="0">
                  <a:ln>
                    <a:noFill/>
                  </a:ln>
                  <a:effectLst/>
                  <a:uLnTx/>
                  <a:uFillTx/>
                  <a:latin typeface="Segoe UI" panose="020B0502040204020203" pitchFamily="34" charset="0"/>
                  <a:cs typeface="Segoe UI" panose="020B0502040204020203" pitchFamily="34" charset="0"/>
                </a:rPr>
                <a:t>dft</a:t>
              </a:r>
              <a:r>
                <a:rPr kumimoji="0" lang="it-IT" sz="1200" b="1" i="0" u="none" strike="noStrike" kern="0" cap="none" spc="0" normalizeH="0" baseline="-25000" noProof="0" dirty="0" smtClean="0">
                  <a:ln>
                    <a:noFill/>
                  </a:ln>
                  <a:effectLst/>
                  <a:uLnTx/>
                  <a:uFillTx/>
                  <a:latin typeface="Segoe UI" panose="020B0502040204020203" pitchFamily="34" charset="0"/>
                  <a:cs typeface="Segoe UI" panose="020B0502040204020203" pitchFamily="34" charset="0"/>
                </a:rPr>
                <a:t>rst</a:t>
              </a:r>
            </a:p>
          </p:txBody>
        </p:sp>
        <p:cxnSp>
          <p:nvCxnSpPr>
            <p:cNvPr id="49" name="Straight Arrow Connector 48"/>
            <p:cNvCxnSpPr/>
            <p:nvPr/>
          </p:nvCxnSpPr>
          <p:spPr>
            <a:xfrm>
              <a:off x="2773016" y="4689140"/>
              <a:ext cx="612068" cy="0"/>
            </a:xfrm>
            <a:prstGeom prst="straightConnector1">
              <a:avLst/>
            </a:prstGeom>
            <a:ln w="28575">
              <a:solidFill>
                <a:schemeClr val="accent6"/>
              </a:solidFill>
              <a:prstDash val="sysDot"/>
              <a:headEnd type="arrow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TextBox 49"/>
            <p:cNvSpPr txBox="1"/>
            <p:nvPr/>
          </p:nvSpPr>
          <p:spPr>
            <a:xfrm>
              <a:off x="2809020" y="4218169"/>
              <a:ext cx="53091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200" b="1" i="0" u="none" strike="noStrike" kern="0" cap="none" spc="0" normalizeH="0" baseline="0" noProof="0" dirty="0" smtClean="0">
                  <a:ln>
                    <a:noFill/>
                  </a:ln>
                  <a:effectLst/>
                  <a:uLnTx/>
                  <a:uFillTx/>
                  <a:latin typeface="Cambria Math" panose="02040503050406030204" pitchFamily="18" charset="0"/>
                  <a:ea typeface="Cambria Math" panose="02040503050406030204" pitchFamily="18" charset="0"/>
                  <a:cs typeface="Segoe UI" panose="020B0502040204020203" pitchFamily="34" charset="0"/>
                </a:rPr>
                <a:t>∆</a:t>
              </a:r>
              <a:r>
                <a:rPr kumimoji="0" lang="it-IT" sz="1200" b="1" i="0" u="none" strike="noStrike" kern="0" cap="none" spc="0" normalizeH="0" baseline="0" noProof="0" dirty="0" smtClean="0">
                  <a:ln>
                    <a:noFill/>
                  </a:ln>
                  <a:effectLst/>
                  <a:uLnTx/>
                  <a:uFillTx/>
                  <a:latin typeface="Segoe UI" panose="020B0502040204020203" pitchFamily="34" charset="0"/>
                  <a:cs typeface="Segoe UI" panose="020B0502040204020203" pitchFamily="34" charset="0"/>
                </a:rPr>
                <a:t>V</a:t>
              </a:r>
              <a:r>
                <a:rPr lang="it-IT" sz="1200" b="1" kern="0" baseline="-25000" dirty="0" smtClean="0">
                  <a:latin typeface="Segoe UI" panose="020B0502040204020203" pitchFamily="34" charset="0"/>
                  <a:cs typeface="Segoe UI" panose="020B0502040204020203" pitchFamily="34" charset="0"/>
                </a:rPr>
                <a:t>inh</a:t>
              </a:r>
              <a:endParaRPr kumimoji="0" lang="it-IT" sz="1200" b="1" i="0" u="none" strike="noStrike" kern="0" cap="none" spc="0" normalizeH="0" baseline="-25000" noProof="0" dirty="0" smtClean="0">
                <a:ln>
                  <a:noFill/>
                </a:ln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cxnSp>
          <p:nvCxnSpPr>
            <p:cNvPr id="51" name="Straight Arrow Connector 50"/>
            <p:cNvCxnSpPr/>
            <p:nvPr/>
          </p:nvCxnSpPr>
          <p:spPr>
            <a:xfrm flipH="1">
              <a:off x="8209620" y="4689140"/>
              <a:ext cx="432048" cy="3212"/>
            </a:xfrm>
            <a:prstGeom prst="straightConnector1">
              <a:avLst/>
            </a:prstGeom>
            <a:ln w="28575">
              <a:solidFill>
                <a:schemeClr val="accent6"/>
              </a:solidFill>
              <a:prstDash val="sysDot"/>
              <a:headEnd type="arrow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TextBox 51"/>
            <p:cNvSpPr txBox="1"/>
            <p:nvPr/>
          </p:nvSpPr>
          <p:spPr>
            <a:xfrm>
              <a:off x="8100336" y="4105191"/>
              <a:ext cx="50045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200" b="1" i="0" u="none" strike="noStrike" kern="0" cap="none" spc="0" normalizeH="0" baseline="0" noProof="0" dirty="0" smtClean="0">
                  <a:ln>
                    <a:noFill/>
                  </a:ln>
                  <a:effectLst/>
                  <a:uLnTx/>
                  <a:uFillTx/>
                  <a:latin typeface="Segoe UI" panose="020B0502040204020203" pitchFamily="34" charset="0"/>
                  <a:cs typeface="Segoe UI" panose="020B0502040204020203" pitchFamily="34" charset="0"/>
                </a:rPr>
                <a:t>V</a:t>
              </a:r>
              <a:r>
                <a:rPr lang="it-IT" sz="1200" b="1" kern="0" baseline="-25000" noProof="0" dirty="0" smtClean="0">
                  <a:latin typeface="Segoe UI" panose="020B0502040204020203" pitchFamily="34" charset="0"/>
                  <a:cs typeface="Segoe UI" panose="020B0502040204020203" pitchFamily="34" charset="0"/>
                </a:rPr>
                <a:t>para</a:t>
              </a:r>
              <a:endParaRPr kumimoji="0" lang="it-IT" sz="1200" b="1" i="0" u="none" strike="noStrike" kern="0" cap="none" spc="0" normalizeH="0" baseline="-25000" noProof="0" dirty="0" smtClean="0">
                <a:ln>
                  <a:noFill/>
                </a:ln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4537212" y="2780928"/>
              <a:ext cx="255628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 defTabSz="914400">
                <a:defRPr/>
              </a:pPr>
              <a:r>
                <a:rPr kumimoji="0" lang="it-IT" sz="2000" b="1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accent2"/>
                  </a:solidFill>
                  <a:effectLst/>
                  <a:uLnTx/>
                  <a:uFillTx/>
                  <a:latin typeface="Cambria Math" panose="02040503050406030204" pitchFamily="18" charset="0"/>
                  <a:ea typeface="Cambria Math" panose="02040503050406030204" pitchFamily="18" charset="0"/>
                  <a:cs typeface="Segoe UI" panose="020B0502040204020203" pitchFamily="34" charset="0"/>
                </a:rPr>
                <a:t>∆</a:t>
              </a:r>
              <a:r>
                <a:rPr kumimoji="0" lang="it-IT" sz="2000" b="1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accent2"/>
                  </a:solidFill>
                  <a:effectLst/>
                  <a:uLnTx/>
                  <a:uFillTx/>
                  <a:latin typeface="Segoe UI" panose="020B0502040204020203" pitchFamily="34" charset="0"/>
                  <a:cs typeface="Segoe UI" panose="020B0502040204020203" pitchFamily="34" charset="0"/>
                </a:rPr>
                <a:t>V</a:t>
              </a:r>
              <a:r>
                <a:rPr kumimoji="0" lang="it-IT" sz="2000" b="1" i="0" u="none" strike="noStrike" kern="0" cap="none" spc="0" normalizeH="0" baseline="-25000" noProof="0" dirty="0" smtClean="0">
                  <a:ln>
                    <a:noFill/>
                  </a:ln>
                  <a:solidFill>
                    <a:schemeClr val="accent2"/>
                  </a:solidFill>
                  <a:effectLst/>
                  <a:uLnTx/>
                  <a:uFillTx/>
                  <a:latin typeface="Segoe UI" panose="020B0502040204020203" pitchFamily="34" charset="0"/>
                  <a:cs typeface="Segoe UI" panose="020B0502040204020203" pitchFamily="34" charset="0"/>
                </a:rPr>
                <a:t>T</a:t>
              </a:r>
              <a:endParaRPr lang="it-IT" sz="1600" b="1" kern="0" baseline="-25000" dirty="0" smtClean="0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cxnSp>
          <p:nvCxnSpPr>
            <p:cNvPr id="54" name="Straight Arrow Connector 53"/>
            <p:cNvCxnSpPr/>
            <p:nvPr/>
          </p:nvCxnSpPr>
          <p:spPr>
            <a:xfrm flipH="1">
              <a:off x="4501208" y="3284984"/>
              <a:ext cx="2591308" cy="0"/>
            </a:xfrm>
            <a:prstGeom prst="straightConnector1">
              <a:avLst/>
            </a:prstGeom>
            <a:ln w="28575">
              <a:solidFill>
                <a:schemeClr val="accent6"/>
              </a:solidFill>
              <a:prstDash val="sysDot"/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9" name="Rectangle 58"/>
          <p:cNvSpPr/>
          <p:nvPr/>
        </p:nvSpPr>
        <p:spPr>
          <a:xfrm>
            <a:off x="5143730" y="1831148"/>
            <a:ext cx="6752996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>
              <a:defRPr/>
            </a:pPr>
            <a:r>
              <a:rPr lang="it-IT" sz="2400" b="1" kern="0" dirty="0" smtClean="0">
                <a:latin typeface="Segoe UI" panose="020B0502040204020203" pitchFamily="34" charset="0"/>
                <a:cs typeface="Segoe UI" panose="020B0502040204020203" pitchFamily="34" charset="0"/>
              </a:rPr>
              <a:t>    V</a:t>
            </a:r>
            <a:r>
              <a:rPr lang="it-IT" sz="2400" b="1" kern="0" baseline="-25000" dirty="0" smtClean="0">
                <a:latin typeface="Segoe UI" panose="020B0502040204020203" pitchFamily="34" charset="0"/>
                <a:cs typeface="Segoe UI" panose="020B0502040204020203" pitchFamily="34" charset="0"/>
              </a:rPr>
              <a:t>sel</a:t>
            </a:r>
            <a:r>
              <a:rPr lang="it-IT" sz="2400" b="1" kern="0" dirty="0" smtClean="0">
                <a:latin typeface="Segoe UI" panose="020B0502040204020203" pitchFamily="34" charset="0"/>
                <a:cs typeface="Segoe UI" panose="020B0502040204020203" pitchFamily="34" charset="0"/>
              </a:rPr>
              <a:t> 	</a:t>
            </a:r>
            <a:r>
              <a:rPr lang="it-IT" sz="2400" b="1" kern="0" dirty="0" smtClean="0">
                <a:latin typeface="Cambria Math" panose="02040503050406030204" pitchFamily="18" charset="0"/>
                <a:ea typeface="Cambria Math" panose="02040503050406030204" pitchFamily="18" charset="0"/>
                <a:cs typeface="Segoe UI" panose="020B0502040204020203" pitchFamily="34" charset="0"/>
              </a:rPr>
              <a:t>= </a:t>
            </a:r>
            <a:r>
              <a:rPr lang="it-IT" sz="2400" b="1" kern="0" dirty="0">
                <a:latin typeface="Segoe UI" panose="020B0502040204020203" pitchFamily="34" charset="0"/>
                <a:cs typeface="Segoe UI" panose="020B0502040204020203" pitchFamily="34" charset="0"/>
              </a:rPr>
              <a:t>V</a:t>
            </a:r>
            <a:r>
              <a:rPr lang="it-IT" sz="2400" b="1" kern="0" baseline="-25000" dirty="0">
                <a:latin typeface="Segoe UI" panose="020B0502040204020203" pitchFamily="34" charset="0"/>
                <a:cs typeface="Segoe UI" panose="020B0502040204020203" pitchFamily="34" charset="0"/>
              </a:rPr>
              <a:t>T,set</a:t>
            </a:r>
            <a:r>
              <a:rPr lang="it-IT" sz="2400" b="1" kern="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it-IT" sz="2400" b="1" kern="0" dirty="0">
                <a:latin typeface="Cambria Math" panose="02040503050406030204" pitchFamily="18" charset="0"/>
                <a:ea typeface="Cambria Math" panose="02040503050406030204" pitchFamily="18" charset="0"/>
                <a:cs typeface="Segoe UI" panose="020B0502040204020203" pitchFamily="34" charset="0"/>
              </a:rPr>
              <a:t>+ ∆</a:t>
            </a:r>
            <a:r>
              <a:rPr lang="it-IT" sz="2400" b="1" kern="0" dirty="0">
                <a:latin typeface="Segoe UI" panose="020B0502040204020203" pitchFamily="34" charset="0"/>
                <a:cs typeface="Segoe UI" panose="020B0502040204020203" pitchFamily="34" charset="0"/>
              </a:rPr>
              <a:t>V</a:t>
            </a:r>
            <a:r>
              <a:rPr lang="it-IT" sz="2400" b="1" kern="0" baseline="-25000" dirty="0">
                <a:latin typeface="Segoe UI" panose="020B0502040204020203" pitchFamily="34" charset="0"/>
                <a:cs typeface="Segoe UI" panose="020B0502040204020203" pitchFamily="34" charset="0"/>
              </a:rPr>
              <a:t>T </a:t>
            </a:r>
            <a:r>
              <a:rPr lang="it-IT" sz="2400" b="1" kern="0" dirty="0">
                <a:latin typeface="Cambria Math" panose="02040503050406030204" pitchFamily="18" charset="0"/>
                <a:ea typeface="Cambria Math" panose="02040503050406030204" pitchFamily="18" charset="0"/>
                <a:cs typeface="Segoe UI" panose="020B0502040204020203" pitchFamily="34" charset="0"/>
              </a:rPr>
              <a:t>+</a:t>
            </a:r>
            <a:r>
              <a:rPr lang="it-IT" sz="2400" b="1" kern="0" dirty="0">
                <a:latin typeface="Segoe UI" panose="020B0502040204020203" pitchFamily="34" charset="0"/>
                <a:cs typeface="Segoe UI" panose="020B0502040204020203" pitchFamily="34" charset="0"/>
              </a:rPr>
              <a:t> 3.54</a:t>
            </a:r>
            <a:r>
              <a:rPr lang="it-IT" sz="2400" b="1" kern="0" dirty="0">
                <a:latin typeface="Cambria Math" panose="02040503050406030204" pitchFamily="18" charset="0"/>
                <a:ea typeface="Cambria Math" panose="02040503050406030204" pitchFamily="18" charset="0"/>
                <a:cs typeface="Segoe UI" panose="020B0502040204020203" pitchFamily="34" charset="0"/>
              </a:rPr>
              <a:t>∙𝛔</a:t>
            </a:r>
            <a:r>
              <a:rPr lang="it-IT" sz="2400" b="1" kern="0" baseline="-25000" dirty="0">
                <a:latin typeface="Segoe UI" panose="020B0502040204020203" pitchFamily="34" charset="0"/>
                <a:cs typeface="Segoe UI" panose="020B0502040204020203" pitchFamily="34" charset="0"/>
              </a:rPr>
              <a:t>rst</a:t>
            </a:r>
            <a:r>
              <a:rPr lang="it-IT" sz="2400" b="1" kern="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it-IT" sz="2400" b="1" kern="0" dirty="0">
                <a:latin typeface="Cambria Math" panose="02040503050406030204" pitchFamily="18" charset="0"/>
                <a:ea typeface="Cambria Math" panose="02040503050406030204" pitchFamily="18" charset="0"/>
                <a:cs typeface="Segoe UI" panose="020B0502040204020203" pitchFamily="34" charset="0"/>
              </a:rPr>
              <a:t>+</a:t>
            </a:r>
            <a:r>
              <a:rPr lang="it-IT" sz="2400" b="1" kern="0" dirty="0">
                <a:latin typeface="Segoe UI" panose="020B0502040204020203" pitchFamily="34" charset="0"/>
                <a:cs typeface="Segoe UI" panose="020B0502040204020203" pitchFamily="34" charset="0"/>
              </a:rPr>
              <a:t> dft</a:t>
            </a:r>
            <a:r>
              <a:rPr lang="it-IT" sz="2400" b="1" kern="0" baseline="-25000" dirty="0">
                <a:latin typeface="Segoe UI" panose="020B0502040204020203" pitchFamily="34" charset="0"/>
                <a:cs typeface="Segoe UI" panose="020B0502040204020203" pitchFamily="34" charset="0"/>
              </a:rPr>
              <a:t>rst  </a:t>
            </a:r>
            <a:r>
              <a:rPr lang="it-IT" sz="2400" b="1" kern="0" dirty="0">
                <a:latin typeface="Cambria Math" panose="02040503050406030204" pitchFamily="18" charset="0"/>
                <a:ea typeface="Cambria Math" panose="02040503050406030204" pitchFamily="18" charset="0"/>
                <a:cs typeface="Segoe UI" panose="020B0502040204020203" pitchFamily="34" charset="0"/>
              </a:rPr>
              <a:t>+ </a:t>
            </a:r>
            <a:r>
              <a:rPr lang="it-IT" sz="2400" b="1" kern="0" dirty="0">
                <a:latin typeface="Segoe UI" panose="020B0502040204020203" pitchFamily="34" charset="0"/>
                <a:cs typeface="Segoe UI" panose="020B0502040204020203" pitchFamily="34" charset="0"/>
              </a:rPr>
              <a:t>V</a:t>
            </a:r>
            <a:r>
              <a:rPr lang="it-IT" sz="2400" b="1" kern="0" baseline="-25000" dirty="0">
                <a:latin typeface="Segoe UI" panose="020B0502040204020203" pitchFamily="34" charset="0"/>
                <a:cs typeface="Segoe UI" panose="020B0502040204020203" pitchFamily="34" charset="0"/>
              </a:rPr>
              <a:t>para</a:t>
            </a:r>
            <a:r>
              <a:rPr lang="it-IT" sz="2400" b="1" kern="0" dirty="0" smtClean="0">
                <a:latin typeface="Segoe UI" panose="020B0502040204020203" pitchFamily="34" charset="0"/>
                <a:cs typeface="Segoe UI" panose="020B0502040204020203" pitchFamily="34" charset="0"/>
              </a:rPr>
              <a:t>  </a:t>
            </a:r>
          </a:p>
          <a:p>
            <a:pPr defTabSz="914400">
              <a:defRPr/>
            </a:pPr>
            <a:endParaRPr lang="it-IT" sz="2400" b="1" kern="0" baseline="-25000" dirty="0" smtClean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defTabSz="914400">
              <a:defRPr/>
            </a:pPr>
            <a:endParaRPr lang="it-IT" sz="2400" b="1" kern="0" baseline="-250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defTabSz="914400">
              <a:defRPr/>
            </a:pPr>
            <a:r>
              <a:rPr lang="it-IT" sz="2400" b="1" kern="0" baseline="-25000" dirty="0" smtClean="0">
                <a:latin typeface="Segoe UI" panose="020B0502040204020203" pitchFamily="34" charset="0"/>
                <a:cs typeface="Segoe UI" panose="020B0502040204020203" pitchFamily="34" charset="0"/>
              </a:rPr>
              <a:t>		</a:t>
            </a:r>
            <a:r>
              <a:rPr lang="it-IT" sz="2400" b="1" kern="0" dirty="0" smtClean="0">
                <a:latin typeface="Segoe UI" panose="020B0502040204020203" pitchFamily="34" charset="0"/>
                <a:cs typeface="Segoe UI" panose="020B0502040204020203" pitchFamily="34" charset="0"/>
              </a:rPr>
              <a:t>V</a:t>
            </a:r>
            <a:r>
              <a:rPr lang="it-IT" sz="2400" b="1" kern="0" baseline="-25000" dirty="0">
                <a:latin typeface="Cambria Math" panose="02040503050406030204" pitchFamily="18" charset="0"/>
                <a:ea typeface="Cambria Math" panose="02040503050406030204" pitchFamily="18" charset="0"/>
                <a:cs typeface="Segoe UI" panose="020B0502040204020203" pitchFamily="34" charset="0"/>
              </a:rPr>
              <a:t>+</a:t>
            </a:r>
            <a:r>
              <a:rPr lang="it-IT" sz="2400" b="1" kern="0" baseline="-25000" dirty="0">
                <a:latin typeface="Segoe UI" panose="020B0502040204020203" pitchFamily="34" charset="0"/>
                <a:cs typeface="Segoe UI" panose="020B0502040204020203" pitchFamily="34" charset="0"/>
              </a:rPr>
              <a:t>,Local</a:t>
            </a:r>
            <a:r>
              <a:rPr lang="it-IT" sz="2400" b="1" kern="0" dirty="0">
                <a:latin typeface="Cambria Math" panose="02040503050406030204" pitchFamily="18" charset="0"/>
                <a:ea typeface="Cambria Math" panose="02040503050406030204" pitchFamily="18" charset="0"/>
                <a:cs typeface="Segoe UI" panose="020B0502040204020203" pitchFamily="34" charset="0"/>
              </a:rPr>
              <a:t> = </a:t>
            </a:r>
            <a:r>
              <a:rPr lang="it-IT" sz="2400" b="1" kern="0" dirty="0">
                <a:latin typeface="Segoe UI" panose="020B0502040204020203" pitchFamily="34" charset="0"/>
                <a:cs typeface="Segoe UI" panose="020B0502040204020203" pitchFamily="34" charset="0"/>
              </a:rPr>
              <a:t>V</a:t>
            </a:r>
            <a:r>
              <a:rPr lang="it-IT" sz="2400" b="1" kern="0" baseline="-25000" dirty="0">
                <a:latin typeface="Segoe UI" panose="020B0502040204020203" pitchFamily="34" charset="0"/>
                <a:cs typeface="Segoe UI" panose="020B0502040204020203" pitchFamily="34" charset="0"/>
              </a:rPr>
              <a:t>sel </a:t>
            </a:r>
            <a:r>
              <a:rPr lang="it-IT" sz="2400" b="1" kern="0" dirty="0">
                <a:latin typeface="Cambria Math" panose="02040503050406030204" pitchFamily="18" charset="0"/>
                <a:ea typeface="Cambria Math" panose="02040503050406030204" pitchFamily="18" charset="0"/>
                <a:cs typeface="Segoe UI" panose="020B0502040204020203" pitchFamily="34" charset="0"/>
              </a:rPr>
              <a:t>− </a:t>
            </a:r>
            <a:r>
              <a:rPr lang="it-IT" sz="2400" b="1" kern="0" dirty="0">
                <a:latin typeface="Segoe UI" panose="020B0502040204020203" pitchFamily="34" charset="0"/>
                <a:cs typeface="Segoe UI" panose="020B0502040204020203" pitchFamily="34" charset="0"/>
              </a:rPr>
              <a:t>V</a:t>
            </a:r>
            <a:r>
              <a:rPr lang="it-IT" sz="2400" b="1" kern="0" baseline="-25000" dirty="0">
                <a:latin typeface="Segoe UI" panose="020B0502040204020203" pitchFamily="34" charset="0"/>
                <a:cs typeface="Segoe UI" panose="020B0502040204020203" pitchFamily="34" charset="0"/>
              </a:rPr>
              <a:t>inh</a:t>
            </a:r>
          </a:p>
          <a:p>
            <a:pPr defTabSz="914400">
              <a:defRPr/>
            </a:pPr>
            <a:r>
              <a:rPr lang="it-IT" sz="2400" b="1" kern="0" dirty="0" smtClean="0">
                <a:latin typeface="Segoe UI" panose="020B0502040204020203" pitchFamily="34" charset="0"/>
                <a:cs typeface="Segoe UI" panose="020B0502040204020203" pitchFamily="34" charset="0"/>
              </a:rPr>
              <a:t>		V</a:t>
            </a:r>
            <a:r>
              <a:rPr lang="it-IT" sz="2400" b="1" kern="0" baseline="-25000" dirty="0">
                <a:latin typeface="Cambria Math" panose="02040503050406030204" pitchFamily="18" charset="0"/>
                <a:ea typeface="Cambria Math" panose="02040503050406030204" pitchFamily="18" charset="0"/>
                <a:cs typeface="Segoe UI" panose="020B0502040204020203" pitchFamily="34" charset="0"/>
              </a:rPr>
              <a:t>−</a:t>
            </a:r>
            <a:r>
              <a:rPr lang="it-IT" sz="2400" b="1" kern="0" baseline="-25000" dirty="0">
                <a:latin typeface="Segoe UI" panose="020B0502040204020203" pitchFamily="34" charset="0"/>
                <a:cs typeface="Segoe UI" panose="020B0502040204020203" pitchFamily="34" charset="0"/>
              </a:rPr>
              <a:t>,Local</a:t>
            </a:r>
            <a:r>
              <a:rPr lang="it-IT" sz="2400" b="1" kern="0" dirty="0">
                <a:latin typeface="Cambria Math" panose="02040503050406030204" pitchFamily="18" charset="0"/>
                <a:ea typeface="Cambria Math" panose="02040503050406030204" pitchFamily="18" charset="0"/>
                <a:cs typeface="Segoe UI" panose="020B0502040204020203" pitchFamily="34" charset="0"/>
              </a:rPr>
              <a:t> =  </a:t>
            </a:r>
            <a:r>
              <a:rPr lang="it-IT" sz="2400" b="1" kern="0" dirty="0" smtClean="0">
                <a:latin typeface="Cambria Math" panose="02040503050406030204" pitchFamily="18" charset="0"/>
                <a:ea typeface="Cambria Math" panose="02040503050406030204" pitchFamily="18" charset="0"/>
                <a:cs typeface="Segoe UI" panose="020B0502040204020203" pitchFamily="34" charset="0"/>
              </a:rPr>
              <a:t>       − </a:t>
            </a:r>
            <a:r>
              <a:rPr lang="it-IT" sz="2400" b="1" kern="0" dirty="0" smtClean="0">
                <a:latin typeface="Segoe UI" panose="020B0502040204020203" pitchFamily="34" charset="0"/>
                <a:cs typeface="Segoe UI" panose="020B0502040204020203" pitchFamily="34" charset="0"/>
              </a:rPr>
              <a:t>V</a:t>
            </a:r>
            <a:r>
              <a:rPr lang="it-IT" sz="2400" b="1" kern="0" baseline="-25000" dirty="0" smtClean="0">
                <a:latin typeface="Segoe UI" panose="020B0502040204020203" pitchFamily="34" charset="0"/>
                <a:cs typeface="Segoe UI" panose="020B0502040204020203" pitchFamily="34" charset="0"/>
              </a:rPr>
              <a:t>inh</a:t>
            </a:r>
            <a:endParaRPr lang="it-IT" sz="2400" b="1" kern="0" baseline="-250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9235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3289759"/>
              </p:ext>
            </p:extLst>
          </p:nvPr>
        </p:nvGraphicFramePr>
        <p:xfrm>
          <a:off x="767408" y="863386"/>
          <a:ext cx="9372600" cy="5517942"/>
        </p:xfrm>
        <a:graphic>
          <a:graphicData uri="http://schemas.openxmlformats.org/drawingml/2006/table">
            <a:tbl>
              <a:tblPr/>
              <a:tblGrid>
                <a:gridCol w="2054505"/>
                <a:gridCol w="917295"/>
                <a:gridCol w="914400"/>
                <a:gridCol w="990600"/>
                <a:gridCol w="1066800"/>
                <a:gridCol w="1174830"/>
                <a:gridCol w="1012785"/>
                <a:gridCol w="1241385"/>
              </a:tblGrid>
              <a:tr h="441433"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All unit in mV</a:t>
                      </a:r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S15</a:t>
                      </a:r>
                      <a:br>
                        <a:rPr lang="en-US" sz="14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Rev3.12.1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S26A </a:t>
                      </a:r>
                      <a:br>
                        <a:rPr lang="en-US" sz="14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Rev 2.2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SSM </a:t>
                      </a:r>
                      <a:br>
                        <a:rPr lang="en-US" sz="14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Rev 0.3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SSM Pre R 0.4 (Single VDM)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SSM Pre R 0.4 (Dual VDM)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Change </a:t>
                      </a:r>
                      <a:br>
                        <a:rPr lang="en-US" sz="14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(PreR.4 - R.3)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Change</a:t>
                      </a:r>
                      <a:b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(Dual - Single)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441433"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Decoder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Unipolar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Unipolar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Bipolar </a:t>
                      </a:r>
                      <a:b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Option 1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Bipolar </a:t>
                      </a:r>
                      <a:b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Option 2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Bipolar </a:t>
                      </a:r>
                      <a:b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Option 2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718"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Set Vt mean @ 1usec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4410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4410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4530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4410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4410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-120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718"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Set Sigma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-25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718"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Reset Sigma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718"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E3 shift (cycling window)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718"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E3 RD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250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250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250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718"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x'tile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2152"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E2 drift</a:t>
                      </a:r>
                      <a:b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Dual VDM: 1usto 10s</a:t>
                      </a:r>
                      <a:b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Single VDM: 1us to 2d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240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240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450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450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240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-210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718"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Read bias Variation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718"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Other(?)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718"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Reset </a:t>
                      </a:r>
                      <a:r>
                        <a:rPr lang="en-US" sz="14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Vt</a:t>
                      </a:r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mean @ 1us (DTS)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5590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5590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6030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6000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5790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-30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-210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718"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delta </a:t>
                      </a:r>
                      <a:r>
                        <a:rPr lang="en-US" sz="14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Vt</a:t>
                      </a:r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(DTS)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1180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1180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1500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1590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1380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-210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718"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Max Reset Drift (1us-2d)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1000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1000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500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400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400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-100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718">
                <a:tc>
                  <a:txBody>
                    <a:bodyPr/>
                    <a:lstStyle/>
                    <a:p>
                      <a:pPr algn="r" fontAlgn="ctr"/>
                      <a:r>
                        <a:rPr lang="nn-NO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Reseet 3.54 sigma to E4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319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319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372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354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354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-18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718"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Leakage IR (</a:t>
                      </a:r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20uA</a:t>
                      </a:r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×</a:t>
                      </a:r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20K</a:t>
                      </a:r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400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400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400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400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400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718"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Selection Voltage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7309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7309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7302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7154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6944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-148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-210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718"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Negative VDM (WL VDM)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3500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3500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3500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3500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3500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718"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Postive</a:t>
                      </a:r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VDM (AXN)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3809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3809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3802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3654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3444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-148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-210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718"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Posistive</a:t>
                      </a:r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VDM requirement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3800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3800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3800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3540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3540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718"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Gap (25mV error bar)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114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Line Callout 1 (Border and Accent Bar) 5"/>
          <p:cNvSpPr/>
          <p:nvPr/>
        </p:nvSpPr>
        <p:spPr>
          <a:xfrm>
            <a:off x="9893424" y="1287996"/>
            <a:ext cx="1676400" cy="196788"/>
          </a:xfrm>
          <a:prstGeom prst="accentBorderCallout1">
            <a:avLst>
              <a:gd name="adj1" fmla="val 18750"/>
              <a:gd name="adj2" fmla="val -8333"/>
              <a:gd name="adj3" fmla="val 252932"/>
              <a:gd name="adj4" fmla="val -196415"/>
            </a:avLst>
          </a:prstGeom>
          <a:solidFill>
            <a:srgbClr val="C00000"/>
          </a:solidFill>
          <a:ln>
            <a:solidFill>
              <a:srgbClr val="C00000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800" dirty="0" smtClean="0"/>
              <a:t>Match </a:t>
            </a:r>
            <a:r>
              <a:rPr lang="en-US" sz="1800" dirty="0" smtClean="0">
                <a:latin typeface="Calibri" panose="020F0502020204030204" pitchFamily="34" charset="0"/>
              </a:rPr>
              <a:t>S15/S26</a:t>
            </a:r>
            <a:endParaRPr lang="en-US" sz="1800" dirty="0">
              <a:latin typeface="Calibri" panose="020F0502020204030204" pitchFamily="34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5771964" y="1732532"/>
            <a:ext cx="864096" cy="228600"/>
          </a:xfrm>
          <a:prstGeom prst="ellipse">
            <a:avLst/>
          </a:prstGeom>
          <a:noFill/>
          <a:ln>
            <a:solidFill>
              <a:srgbClr val="C0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5771964" y="2043620"/>
            <a:ext cx="864096" cy="288032"/>
          </a:xfrm>
          <a:prstGeom prst="ellipse">
            <a:avLst/>
          </a:prstGeom>
          <a:noFill/>
          <a:ln>
            <a:solidFill>
              <a:srgbClr val="C0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Line Callout 1 (Border and Accent Bar) 8"/>
          <p:cNvSpPr/>
          <p:nvPr/>
        </p:nvSpPr>
        <p:spPr>
          <a:xfrm>
            <a:off x="9892208" y="1700808"/>
            <a:ext cx="1676400" cy="196788"/>
          </a:xfrm>
          <a:prstGeom prst="accentBorderCallout1">
            <a:avLst>
              <a:gd name="adj1" fmla="val 18750"/>
              <a:gd name="adj2" fmla="val -8333"/>
              <a:gd name="adj3" fmla="val 213468"/>
              <a:gd name="adj4" fmla="val -194296"/>
            </a:avLst>
          </a:prstGeom>
          <a:solidFill>
            <a:srgbClr val="C00000"/>
          </a:solidFill>
          <a:ln>
            <a:solidFill>
              <a:srgbClr val="C00000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800" dirty="0" smtClean="0"/>
              <a:t>Empirical</a:t>
            </a:r>
            <a:endParaRPr lang="en-US" sz="1800" dirty="0">
              <a:latin typeface="Calibri" panose="020F0502020204030204" pitchFamily="34" charset="0"/>
            </a:endParaRPr>
          </a:p>
        </p:txBody>
      </p:sp>
      <p:sp>
        <p:nvSpPr>
          <p:cNvPr id="10" name="Line Callout 1 (Border and Accent Bar) 9"/>
          <p:cNvSpPr/>
          <p:nvPr/>
        </p:nvSpPr>
        <p:spPr>
          <a:xfrm>
            <a:off x="9876420" y="2223640"/>
            <a:ext cx="1676400" cy="196788"/>
          </a:xfrm>
          <a:prstGeom prst="accentBorderCallout1">
            <a:avLst>
              <a:gd name="adj1" fmla="val 18750"/>
              <a:gd name="adj2" fmla="val -8333"/>
              <a:gd name="adj3" fmla="val 107257"/>
              <a:gd name="adj4" fmla="val -194296"/>
            </a:avLst>
          </a:prstGeom>
          <a:solidFill>
            <a:srgbClr val="C00000"/>
          </a:solidFill>
          <a:ln>
            <a:solidFill>
              <a:srgbClr val="C00000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800" dirty="0" smtClean="0"/>
              <a:t>Match </a:t>
            </a:r>
            <a:r>
              <a:rPr lang="en-US" sz="1800" dirty="0" smtClean="0">
                <a:latin typeface="Calibri" panose="020F0502020204030204" pitchFamily="34" charset="0"/>
              </a:rPr>
              <a:t>S15/S26</a:t>
            </a:r>
            <a:endParaRPr lang="en-US" sz="1800" dirty="0">
              <a:latin typeface="Calibri" panose="020F0502020204030204" pitchFamily="34" charset="0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5771964" y="2387500"/>
            <a:ext cx="864096" cy="232184"/>
          </a:xfrm>
          <a:prstGeom prst="ellipse">
            <a:avLst/>
          </a:prstGeom>
          <a:noFill/>
          <a:ln>
            <a:solidFill>
              <a:srgbClr val="C0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6816080" y="3274974"/>
            <a:ext cx="936104" cy="225574"/>
          </a:xfrm>
          <a:prstGeom prst="ellipse">
            <a:avLst/>
          </a:prstGeom>
          <a:noFill/>
          <a:ln>
            <a:solidFill>
              <a:srgbClr val="C0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Line Callout 1 (Border and Accent Bar) 13"/>
          <p:cNvSpPr/>
          <p:nvPr/>
        </p:nvSpPr>
        <p:spPr>
          <a:xfrm>
            <a:off x="9912424" y="2888940"/>
            <a:ext cx="1676400" cy="196788"/>
          </a:xfrm>
          <a:prstGeom prst="accentBorderCallout1">
            <a:avLst>
              <a:gd name="adj1" fmla="val 18750"/>
              <a:gd name="adj2" fmla="val -8333"/>
              <a:gd name="adj3" fmla="val 212331"/>
              <a:gd name="adj4" fmla="val -131278"/>
            </a:avLst>
          </a:prstGeom>
          <a:solidFill>
            <a:srgbClr val="C00000"/>
          </a:solidFill>
          <a:ln>
            <a:solidFill>
              <a:srgbClr val="C00000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800" dirty="0" smtClean="0"/>
              <a:t>Dual V</a:t>
            </a:r>
            <a:r>
              <a:rPr lang="en-US" sz="1800" baseline="-25000" dirty="0" smtClean="0"/>
              <a:t>DM</a:t>
            </a:r>
            <a:endParaRPr lang="en-US" sz="1800" baseline="-25000" dirty="0">
              <a:latin typeface="Calibri" panose="020F0502020204030204" pitchFamily="34" charset="0"/>
            </a:endParaRPr>
          </a:p>
        </p:txBody>
      </p:sp>
      <p:sp>
        <p:nvSpPr>
          <p:cNvPr id="15" name="Line Callout 1 (Border and Accent Bar) 14"/>
          <p:cNvSpPr/>
          <p:nvPr/>
        </p:nvSpPr>
        <p:spPr>
          <a:xfrm>
            <a:off x="9912424" y="4203860"/>
            <a:ext cx="1676400" cy="196788"/>
          </a:xfrm>
          <a:prstGeom prst="accentBorderCallout1">
            <a:avLst>
              <a:gd name="adj1" fmla="val 18750"/>
              <a:gd name="adj2" fmla="val -8333"/>
              <a:gd name="adj3" fmla="val 113082"/>
              <a:gd name="adj4" fmla="val -131278"/>
            </a:avLst>
          </a:prstGeom>
          <a:solidFill>
            <a:srgbClr val="C00000"/>
          </a:solidFill>
          <a:ln>
            <a:solidFill>
              <a:srgbClr val="C00000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800" dirty="0" smtClean="0"/>
              <a:t>Dual V</a:t>
            </a:r>
            <a:r>
              <a:rPr lang="en-US" sz="1800" baseline="-25000" dirty="0" smtClean="0"/>
              <a:t>DM</a:t>
            </a:r>
            <a:endParaRPr lang="en-US" sz="1800" baseline="-25000" dirty="0">
              <a:latin typeface="Calibri" panose="020F0502020204030204" pitchFamily="34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5771964" y="4400648"/>
            <a:ext cx="864096" cy="216024"/>
          </a:xfrm>
          <a:prstGeom prst="ellipse">
            <a:avLst/>
          </a:prstGeom>
          <a:noFill/>
          <a:ln>
            <a:solidFill>
              <a:srgbClr val="C0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Line Callout 1 (Border and Accent Bar) 16"/>
          <p:cNvSpPr/>
          <p:nvPr/>
        </p:nvSpPr>
        <p:spPr>
          <a:xfrm>
            <a:off x="9912424" y="3500548"/>
            <a:ext cx="1676400" cy="242156"/>
          </a:xfrm>
          <a:prstGeom prst="accentBorderCallout1">
            <a:avLst>
              <a:gd name="adj1" fmla="val 18750"/>
              <a:gd name="adj2" fmla="val -8333"/>
              <a:gd name="adj3" fmla="val 392783"/>
              <a:gd name="adj4" fmla="val -199062"/>
            </a:avLst>
          </a:prstGeom>
          <a:solidFill>
            <a:srgbClr val="C00000"/>
          </a:solidFill>
          <a:ln>
            <a:solidFill>
              <a:srgbClr val="C00000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800" dirty="0" smtClean="0"/>
              <a:t>-</a:t>
            </a:r>
            <a:r>
              <a:rPr lang="el-GR" sz="1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σ</a:t>
            </a:r>
            <a:r>
              <a:rPr lang="en-US" sz="1800" dirty="0" smtClean="0"/>
              <a:t>, +RD, +(?)</a:t>
            </a:r>
            <a:endParaRPr lang="en-US" sz="1800" baseline="-25000" dirty="0">
              <a:latin typeface="Calibri" panose="020F0502020204030204" pitchFamily="34" charset="0"/>
            </a:endParaRPr>
          </a:p>
        </p:txBody>
      </p:sp>
      <p:sp>
        <p:nvSpPr>
          <p:cNvPr id="18" name="Line Callout 1 (Border and Accent Bar) 17"/>
          <p:cNvSpPr/>
          <p:nvPr/>
        </p:nvSpPr>
        <p:spPr>
          <a:xfrm>
            <a:off x="9912424" y="5095806"/>
            <a:ext cx="1676400" cy="196788"/>
          </a:xfrm>
          <a:prstGeom prst="accentBorderCallout1">
            <a:avLst>
              <a:gd name="adj1" fmla="val 18750"/>
              <a:gd name="adj2" fmla="val -8333"/>
              <a:gd name="adj3" fmla="val -154398"/>
              <a:gd name="adj4" fmla="val -197474"/>
            </a:avLst>
          </a:prstGeom>
          <a:solidFill>
            <a:srgbClr val="C00000"/>
          </a:solidFill>
          <a:ln>
            <a:solidFill>
              <a:srgbClr val="C00000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800" dirty="0" smtClean="0"/>
              <a:t>Empirical</a:t>
            </a:r>
            <a:endParaRPr lang="en-US" sz="1800" dirty="0">
              <a:latin typeface="Calibri" panose="020F0502020204030204" pitchFamily="34" charset="0"/>
            </a:endParaRPr>
          </a:p>
        </p:txBody>
      </p:sp>
      <p:sp>
        <p:nvSpPr>
          <p:cNvPr id="19" name="Oval 18"/>
          <p:cNvSpPr/>
          <p:nvPr/>
        </p:nvSpPr>
        <p:spPr>
          <a:xfrm>
            <a:off x="5771964" y="4619748"/>
            <a:ext cx="864096" cy="232184"/>
          </a:xfrm>
          <a:prstGeom prst="ellipse">
            <a:avLst/>
          </a:prstGeom>
          <a:noFill/>
          <a:ln>
            <a:solidFill>
              <a:srgbClr val="C0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6852084" y="4383880"/>
            <a:ext cx="864096" cy="216024"/>
          </a:xfrm>
          <a:prstGeom prst="ellipse">
            <a:avLst/>
          </a:prstGeom>
          <a:noFill/>
          <a:ln>
            <a:solidFill>
              <a:srgbClr val="C0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10363200" cy="628498"/>
          </a:xfrm>
        </p:spPr>
        <p:txBody>
          <a:bodyPr/>
          <a:lstStyle/>
          <a:p>
            <a:r>
              <a:rPr lang="en-US" dirty="0" smtClean="0"/>
              <a:t>RWB and </a:t>
            </a:r>
            <a:r>
              <a:rPr lang="en-US" dirty="0" err="1" smtClean="0"/>
              <a:t>V</a:t>
            </a:r>
            <a:r>
              <a:rPr lang="en-US" baseline="-25000" dirty="0" err="1"/>
              <a:t>s</a:t>
            </a:r>
            <a:r>
              <a:rPr lang="en-US" baseline="-25000" dirty="0" err="1" smtClean="0"/>
              <a:t>el</a:t>
            </a:r>
            <a:r>
              <a:rPr lang="en-US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−</a:t>
            </a:r>
            <a:r>
              <a:rPr lang="en-US" dirty="0" err="1" smtClean="0"/>
              <a:t>V</a:t>
            </a:r>
            <a:r>
              <a:rPr lang="en-US" baseline="-25000" dirty="0" err="1" smtClean="0"/>
              <a:t>inh</a:t>
            </a:r>
            <a:r>
              <a:rPr lang="en-US" dirty="0" smtClean="0"/>
              <a:t> Window Analysis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1263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Change and Ratification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dirty="0"/>
              <a:t/>
            </a:r>
            <a:br>
              <a:rPr lang="en-US" sz="2800" dirty="0"/>
            </a:br>
            <a:endParaRPr lang="en-US" sz="2800" dirty="0" smtClean="0"/>
          </a:p>
          <a:p>
            <a:r>
              <a:rPr lang="en-US" sz="2800" dirty="0" smtClean="0"/>
              <a:t>Proposed</a:t>
            </a:r>
            <a:br>
              <a:rPr lang="en-US" sz="2800" dirty="0" smtClean="0"/>
            </a:br>
            <a:r>
              <a:rPr lang="en-US" sz="2800" dirty="0" smtClean="0"/>
              <a:t>DTS changes</a:t>
            </a:r>
          </a:p>
          <a:p>
            <a:pPr marL="0" indent="0">
              <a:buNone/>
            </a:pPr>
            <a:r>
              <a:rPr lang="en-US" sz="2800" dirty="0" smtClean="0"/>
              <a:t/>
            </a:r>
            <a:br>
              <a:rPr lang="en-US" sz="2800" dirty="0" smtClean="0"/>
            </a:br>
            <a:endParaRPr lang="en-US" sz="2800" dirty="0"/>
          </a:p>
          <a:p>
            <a:r>
              <a:rPr lang="en-US" sz="2800" dirty="0" smtClean="0"/>
              <a:t>Ratification</a:t>
            </a:r>
          </a:p>
          <a:p>
            <a:pPr lvl="1"/>
            <a:r>
              <a:rPr lang="en-US" sz="2800" dirty="0"/>
              <a:t>RA/RM </a:t>
            </a:r>
            <a:r>
              <a:rPr lang="en-US" sz="2800" dirty="0" smtClean="0"/>
              <a:t>based on Alloy6/CR5.3 (ECD WW10)</a:t>
            </a:r>
          </a:p>
          <a:p>
            <a:pPr lvl="1"/>
            <a:r>
              <a:rPr lang="en-US" sz="2800" dirty="0" err="1" smtClean="0"/>
              <a:t>PrePOR</a:t>
            </a:r>
            <a:r>
              <a:rPr lang="en-US" sz="2800" dirty="0" smtClean="0"/>
              <a:t> DTS and experimental collateral for Design impact assessment (ECD WW10)</a:t>
            </a:r>
            <a:endParaRPr lang="en-US" sz="2800" dirty="0" smtClean="0"/>
          </a:p>
          <a:p>
            <a:pPr lvl="1"/>
            <a:endParaRPr lang="en-US" sz="28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7618378"/>
              </p:ext>
            </p:extLst>
          </p:nvPr>
        </p:nvGraphicFramePr>
        <p:xfrm>
          <a:off x="3539716" y="1353316"/>
          <a:ext cx="5868652" cy="2867772"/>
        </p:xfrm>
        <a:graphic>
          <a:graphicData uri="http://schemas.openxmlformats.org/drawingml/2006/table">
            <a:tbl>
              <a:tblPr/>
              <a:tblGrid>
                <a:gridCol w="2054505"/>
                <a:gridCol w="1833927"/>
                <a:gridCol w="1980220"/>
              </a:tblGrid>
              <a:tr h="441433"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All unit in mV</a:t>
                      </a:r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POR Rev </a:t>
                      </a:r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0.3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PrePOR Rev 0.4</a:t>
                      </a:r>
                      <a:endParaRPr lang="pt-BR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220718"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Drift Tracker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Single V</a:t>
                      </a:r>
                      <a:r>
                        <a:rPr lang="en-US" sz="1400" b="0" i="0" u="none" strike="noStrike" baseline="-250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DM</a:t>
                      </a:r>
                      <a:endParaRPr lang="en-US" sz="1400" b="0" i="0" u="none" strike="noStrike" baseline="-250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Dual V</a:t>
                      </a:r>
                      <a:r>
                        <a:rPr lang="en-US" sz="1400" b="0" i="0" u="none" strike="noStrike" baseline="-250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DM</a:t>
                      </a:r>
                      <a:endParaRPr lang="en-US" sz="1400" b="0" i="0" u="none" strike="noStrike" baseline="-250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718"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Set </a:t>
                      </a:r>
                      <a:r>
                        <a:rPr lang="en-US" sz="14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Vt</a:t>
                      </a:r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mean @ 1usec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4530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4410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718"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Set Sigma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718"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Reset Sigma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718"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E3 shift (cycling window)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153"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E2 </a:t>
                      </a:r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drift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450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240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718"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Other(?)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718"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Reset </a:t>
                      </a:r>
                      <a:r>
                        <a:rPr lang="en-US" sz="14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Vt</a:t>
                      </a:r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mean @ </a:t>
                      </a:r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1us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6030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5790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718"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delta </a:t>
                      </a:r>
                      <a:r>
                        <a:rPr lang="en-US" sz="14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Vt</a:t>
                      </a:r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1500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1380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718"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Max Reset Drift (1us-2d)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500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400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718"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Selection Voltage</a:t>
                      </a: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7300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6950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99" marR="5799" marT="57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53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FE7DFCF2-4DE3-453B-9AF4-088A004F8FF2}" vid="{B74B212F-A0BB-4234-8094-F2519B0A661B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1F46DCE9E2F4F9C406A5B31F187EA" ma:contentTypeVersion="3" ma:contentTypeDescription="Create a new document." ma:contentTypeScope="" ma:versionID="04459668d14e26c729f944268f7885eb">
  <xsd:schema xmlns:xsd="http://www.w3.org/2001/XMLSchema" xmlns:xs="http://www.w3.org/2001/XMLSchema" xmlns:p="http://schemas.microsoft.com/office/2006/metadata/properties" xmlns:ns2="90b7a245-a7c3-4504-88b2-cf85318e6b78" targetNamespace="http://schemas.microsoft.com/office/2006/metadata/properties" ma:root="true" ma:fieldsID="2d0c6bccf2654138a3d8763ce5403cee" ns2:_="">
    <xsd:import namespace="90b7a245-a7c3-4504-88b2-cf85318e6b78"/>
    <xsd:element name="properties">
      <xsd:complexType>
        <xsd:sequence>
          <xsd:element name="documentManagement">
            <xsd:complexType>
              <xsd:all>
                <xsd:element ref="ns2:Date"/>
                <xsd:element ref="ns2:Agenda"/>
                <xsd:element ref="ns2:Presenter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b7a245-a7c3-4504-88b2-cf85318e6b78" elementFormDefault="qualified">
    <xsd:import namespace="http://schemas.microsoft.com/office/2006/documentManagement/types"/>
    <xsd:import namespace="http://schemas.microsoft.com/office/infopath/2007/PartnerControls"/>
    <xsd:element name="Date" ma:index="8" ma:displayName="Meeting Date" ma:format="DateOnly" ma:internalName="Date">
      <xsd:simpleType>
        <xsd:restriction base="dms:DateTime"/>
      </xsd:simpleType>
    </xsd:element>
    <xsd:element name="Agenda" ma:index="9" ma:displayName="Agenda Topic" ma:internalName="Agenda">
      <xsd:simpleType>
        <xsd:restriction base="dms:Text">
          <xsd:maxLength value="255"/>
        </xsd:restriction>
      </xsd:simpleType>
    </xsd:element>
    <xsd:element name="Presenter" ma:index="10" ma:displayName="Presenter" ma:internalName="Presente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genda xmlns="90b7a245-a7c3-4504-88b2-cf85318e6b78"/>
    <Date xmlns="90b7a245-a7c3-4504-88b2-cf85318e6b78">2018-02-14T00:00:00-08:00</Date>
    <Presenter xmlns="90b7a245-a7c3-4504-88b2-cf85318e6b78">DerChang Kau</Presenter>
  </documentManagement>
</p:properties>
</file>

<file path=customXml/itemProps1.xml><?xml version="1.0" encoding="utf-8"?>
<ds:datastoreItem xmlns:ds="http://schemas.openxmlformats.org/officeDocument/2006/customXml" ds:itemID="{53B8EBDB-013A-44C4-B714-038C8F2517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0b7a245-a7c3-4504-88b2-cf85318e6b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723BD8A-0332-458A-BADF-7C674427619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A9757D6-16EA-49DF-BF94-FEF25FAF8351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90b7a245-a7c3-4504-88b2-cf85318e6b78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3DXP_V2</Template>
  <TotalTime>884</TotalTime>
  <Words>441</Words>
  <Application>Microsoft Office PowerPoint</Application>
  <PresentationFormat>Widescreen</PresentationFormat>
  <Paragraphs>256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3" baseType="lpstr">
      <vt:lpstr>Neo Sans Intel</vt:lpstr>
      <vt:lpstr>Neo Sans Intel Medium</vt:lpstr>
      <vt:lpstr>Arial</vt:lpstr>
      <vt:lpstr>Calibri</vt:lpstr>
      <vt:lpstr>Cambria Math</vt:lpstr>
      <vt:lpstr>Segoe UI</vt:lpstr>
      <vt:lpstr>Symbol</vt:lpstr>
      <vt:lpstr>Wingdings</vt:lpstr>
      <vt:lpstr>blank</vt:lpstr>
      <vt:lpstr>E4 Reduction &amp; DTS Change Proposal</vt:lpstr>
      <vt:lpstr>E4 Reduction Strategy</vt:lpstr>
      <vt:lpstr>RWB and Vsel−Vinh Window Analysis</vt:lpstr>
      <vt:lpstr>Change and Ratification</vt:lpstr>
    </vt:vector>
  </TitlesOfParts>
  <Company>Intel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E4 Reduction &amp; DTS Change Proposal</dc:title>
  <dc:creator>Kau, Derchang</dc:creator>
  <cp:lastModifiedBy>Kau, Derchang</cp:lastModifiedBy>
  <cp:revision>29</cp:revision>
  <dcterms:created xsi:type="dcterms:W3CDTF">2018-02-14T22:57:29Z</dcterms:created>
  <dcterms:modified xsi:type="dcterms:W3CDTF">2018-02-15T17:08:08Z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0x01010056C1F46DCE9E2F4F9C406A5B31F187EA</vt:lpwstr>
  </property>
</Properties>
</file>