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2" r:id="rId7"/>
    <p:sldId id="257" r:id="rId8"/>
    <p:sldId id="260" r:id="rId9"/>
    <p:sldId id="26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4D2"/>
    <a:srgbClr val="0054B0"/>
    <a:srgbClr val="006FEA"/>
    <a:srgbClr val="0071EE"/>
    <a:srgbClr val="0150ED"/>
    <a:srgbClr val="0E5EFE"/>
    <a:srgbClr val="1E69FE"/>
    <a:srgbClr val="004FEE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>
      <p:cViewPr varScale="1">
        <p:scale>
          <a:sx n="72" d="100"/>
          <a:sy n="72" d="100"/>
        </p:scale>
        <p:origin x="84" y="31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  <a:endParaRPr lang="en-US" sz="1697" b="1" dirty="0">
              <a:solidFill>
                <a:srgbClr val="0054B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S24S Quad Deck to Dual Deck Change Proposal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Balaji, Eddie &amp; DerChang, WW14/2018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 smtClean="0"/>
              <a:t>To </a:t>
            </a:r>
            <a:r>
              <a:rPr lang="en-US" sz="2400" dirty="0" smtClean="0"/>
              <a:t>so</a:t>
            </a:r>
            <a:r>
              <a:rPr lang="en-US" sz="2400" dirty="0" smtClean="0"/>
              <a:t>cialize change proposal and collect feedback to final ratification</a:t>
            </a:r>
          </a:p>
          <a:p>
            <a:r>
              <a:rPr lang="en-US" sz="2400" dirty="0" smtClean="0"/>
              <a:t>Minimize impact to DBR and no impact to S/U plan</a:t>
            </a:r>
          </a:p>
          <a:p>
            <a:r>
              <a:rPr lang="en-US" sz="2400" dirty="0" smtClean="0"/>
              <a:t>Would like change POR by WW15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</a:t>
            </a:r>
            <a:r>
              <a:rPr lang="en-US" dirty="0" smtClean="0"/>
              <a:t> Deck (S26A) vs. Dual Deck (S15C)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95400"/>
            <a:ext cx="3171825" cy="4953000"/>
          </a:xfrm>
          <a:prstGeom prst="rect">
            <a:avLst/>
          </a:prstGeom>
        </p:spPr>
      </p:pic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3881863" y="2119525"/>
            <a:ext cx="3966737" cy="3477687"/>
            <a:chOff x="5642699" y="1974225"/>
            <a:chExt cx="4867275" cy="4267200"/>
          </a:xfrm>
        </p:grpSpPr>
        <p:cxnSp>
          <p:nvCxnSpPr>
            <p:cNvPr id="77" name="Straight Arrow Connector 40"/>
            <p:cNvCxnSpPr>
              <a:cxnSpLocks noChangeShapeType="1"/>
            </p:cNvCxnSpPr>
            <p:nvPr/>
          </p:nvCxnSpPr>
          <p:spPr bwMode="auto">
            <a:xfrm flipH="1">
              <a:off x="9433649" y="5479425"/>
              <a:ext cx="4572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Arrow Connector 41"/>
            <p:cNvCxnSpPr>
              <a:cxnSpLocks noChangeShapeType="1"/>
            </p:cNvCxnSpPr>
            <p:nvPr/>
          </p:nvCxnSpPr>
          <p:spPr bwMode="auto">
            <a:xfrm flipH="1">
              <a:off x="9433649" y="3803025"/>
              <a:ext cx="6096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Arrow Connector 46"/>
            <p:cNvCxnSpPr>
              <a:cxnSpLocks noChangeShapeType="1"/>
            </p:cNvCxnSpPr>
            <p:nvPr/>
          </p:nvCxnSpPr>
          <p:spPr bwMode="auto">
            <a:xfrm flipV="1">
              <a:off x="9890849" y="2126625"/>
              <a:ext cx="0" cy="38100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Arrow Connector 47"/>
            <p:cNvCxnSpPr>
              <a:cxnSpLocks noChangeShapeType="1"/>
            </p:cNvCxnSpPr>
            <p:nvPr/>
          </p:nvCxnSpPr>
          <p:spPr bwMode="auto">
            <a:xfrm flipV="1">
              <a:off x="10043249" y="3803025"/>
              <a:ext cx="0" cy="21336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Rectangle 80"/>
            <p:cNvSpPr/>
            <p:nvPr/>
          </p:nvSpPr>
          <p:spPr bwMode="auto">
            <a:xfrm>
              <a:off x="6385649" y="5631825"/>
              <a:ext cx="3048000" cy="304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Isolation</a:t>
              </a:r>
            </a:p>
          </p:txBody>
        </p:sp>
        <p:cxnSp>
          <p:nvCxnSpPr>
            <p:cNvPr id="82" name="Straight Arrow Connector 53"/>
            <p:cNvCxnSpPr>
              <a:cxnSpLocks noChangeShapeType="1"/>
            </p:cNvCxnSpPr>
            <p:nvPr/>
          </p:nvCxnSpPr>
          <p:spPr bwMode="auto">
            <a:xfrm flipH="1">
              <a:off x="5642699" y="5936625"/>
              <a:ext cx="485775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69"/>
            <p:cNvCxnSpPr>
              <a:cxnSpLocks noChangeShapeType="1"/>
            </p:cNvCxnSpPr>
            <p:nvPr/>
          </p:nvCxnSpPr>
          <p:spPr bwMode="auto">
            <a:xfrm flipH="1">
              <a:off x="9406662" y="2126625"/>
              <a:ext cx="484187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Arrow Connector 57"/>
            <p:cNvCxnSpPr>
              <a:cxnSpLocks noChangeShapeType="1"/>
            </p:cNvCxnSpPr>
            <p:nvPr/>
          </p:nvCxnSpPr>
          <p:spPr bwMode="auto">
            <a:xfrm>
              <a:off x="5776049" y="2888625"/>
              <a:ext cx="6096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Arrow Connector 72"/>
            <p:cNvCxnSpPr>
              <a:cxnSpLocks noChangeShapeType="1"/>
            </p:cNvCxnSpPr>
            <p:nvPr/>
          </p:nvCxnSpPr>
          <p:spPr bwMode="auto">
            <a:xfrm>
              <a:off x="5928449" y="4717425"/>
              <a:ext cx="4572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Arrow Connector 73"/>
            <p:cNvCxnSpPr>
              <a:cxnSpLocks noChangeShapeType="1"/>
            </p:cNvCxnSpPr>
            <p:nvPr/>
          </p:nvCxnSpPr>
          <p:spPr bwMode="auto">
            <a:xfrm flipV="1">
              <a:off x="5928449" y="4717425"/>
              <a:ext cx="0" cy="12192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Arrow Connector 74"/>
            <p:cNvCxnSpPr>
              <a:cxnSpLocks noChangeShapeType="1"/>
            </p:cNvCxnSpPr>
            <p:nvPr/>
          </p:nvCxnSpPr>
          <p:spPr bwMode="auto">
            <a:xfrm flipV="1">
              <a:off x="5776049" y="2888625"/>
              <a:ext cx="0" cy="30480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Rectangle 51"/>
            <p:cNvSpPr>
              <a:spLocks noChangeArrowheads="1"/>
            </p:cNvSpPr>
            <p:nvPr/>
          </p:nvSpPr>
          <p:spPr bwMode="auto">
            <a:xfrm>
              <a:off x="5650637" y="5936625"/>
              <a:ext cx="1752600" cy="30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2 BL Sockets</a:t>
              </a:r>
            </a:p>
          </p:txBody>
        </p:sp>
        <p:sp>
          <p:nvSpPr>
            <p:cNvPr id="89" name="Rectangle 51"/>
            <p:cNvSpPr>
              <a:spLocks noChangeArrowheads="1"/>
            </p:cNvSpPr>
            <p:nvPr/>
          </p:nvSpPr>
          <p:spPr bwMode="auto">
            <a:xfrm>
              <a:off x="8757374" y="5936625"/>
              <a:ext cx="1752600" cy="30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2 WL Sockets</a:t>
              </a:r>
            </a:p>
          </p:txBody>
        </p:sp>
        <p:grpSp>
          <p:nvGrpSpPr>
            <p:cNvPr id="90" name="Group 1"/>
            <p:cNvGrpSpPr>
              <a:grpSpLocks/>
            </p:cNvGrpSpPr>
            <p:nvPr/>
          </p:nvGrpSpPr>
          <p:grpSpPr bwMode="auto">
            <a:xfrm>
              <a:off x="6385649" y="2279025"/>
              <a:ext cx="3048000" cy="3048000"/>
              <a:chOff x="5410200" y="3276600"/>
              <a:chExt cx="3048000" cy="3048000"/>
            </a:xfrm>
          </p:grpSpPr>
          <p:grpSp>
            <p:nvGrpSpPr>
              <p:cNvPr id="108" name="Group 52"/>
              <p:cNvGrpSpPr>
                <a:grpSpLocks/>
              </p:cNvGrpSpPr>
              <p:nvPr/>
            </p:nvGrpSpPr>
            <p:grpSpPr bwMode="auto">
              <a:xfrm>
                <a:off x="5410200" y="5105400"/>
                <a:ext cx="3048000" cy="1219200"/>
                <a:chOff x="5410200" y="5105400"/>
                <a:chExt cx="3048000" cy="1219200"/>
              </a:xfrm>
            </p:grpSpPr>
            <p:grpSp>
              <p:nvGrpSpPr>
                <p:cNvPr id="128" name="Group 75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4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4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29" name="Group 76"/>
                <p:cNvGrpSpPr>
                  <a:grpSpLocks/>
                </p:cNvGrpSpPr>
                <p:nvPr/>
              </p:nvGrpSpPr>
              <p:grpSpPr bwMode="auto">
                <a:xfrm>
                  <a:off x="54102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4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4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30" name="Group 77"/>
                <p:cNvGrpSpPr>
                  <a:grpSpLocks/>
                </p:cNvGrpSpPr>
                <p:nvPr/>
              </p:nvGrpSpPr>
              <p:grpSpPr bwMode="auto">
                <a:xfrm>
                  <a:off x="66294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4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4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31" name="Group 78"/>
                <p:cNvGrpSpPr>
                  <a:grpSpLocks/>
                </p:cNvGrpSpPr>
                <p:nvPr/>
              </p:nvGrpSpPr>
              <p:grpSpPr bwMode="auto">
                <a:xfrm>
                  <a:off x="66294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3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3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32" name="Group 79"/>
                <p:cNvGrpSpPr>
                  <a:grpSpLocks/>
                </p:cNvGrpSpPr>
                <p:nvPr/>
              </p:nvGrpSpPr>
              <p:grpSpPr bwMode="auto">
                <a:xfrm>
                  <a:off x="78486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3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3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33" name="Group 80"/>
                <p:cNvGrpSpPr>
                  <a:grpSpLocks/>
                </p:cNvGrpSpPr>
                <p:nvPr/>
              </p:nvGrpSpPr>
              <p:grpSpPr bwMode="auto">
                <a:xfrm>
                  <a:off x="78486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3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3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</p:grpSp>
          <p:grpSp>
            <p:nvGrpSpPr>
              <p:cNvPr id="109" name="Group 53"/>
              <p:cNvGrpSpPr>
                <a:grpSpLocks/>
              </p:cNvGrpSpPr>
              <p:nvPr/>
            </p:nvGrpSpPr>
            <p:grpSpPr bwMode="auto">
              <a:xfrm>
                <a:off x="5410200" y="3276600"/>
                <a:ext cx="3048000" cy="1219200"/>
                <a:chOff x="5410200" y="5105400"/>
                <a:chExt cx="3048000" cy="1219200"/>
              </a:xfrm>
            </p:grpSpPr>
            <p:grpSp>
              <p:nvGrpSpPr>
                <p:cNvPr id="110" name="Group 54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2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11" name="Group 55"/>
                <p:cNvGrpSpPr>
                  <a:grpSpLocks/>
                </p:cNvGrpSpPr>
                <p:nvPr/>
              </p:nvGrpSpPr>
              <p:grpSpPr bwMode="auto">
                <a:xfrm>
                  <a:off x="54102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12" name="Group 56"/>
                <p:cNvGrpSpPr>
                  <a:grpSpLocks/>
                </p:cNvGrpSpPr>
                <p:nvPr/>
              </p:nvGrpSpPr>
              <p:grpSpPr bwMode="auto">
                <a:xfrm>
                  <a:off x="66294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2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13" name="Group 57"/>
                <p:cNvGrpSpPr>
                  <a:grpSpLocks/>
                </p:cNvGrpSpPr>
                <p:nvPr/>
              </p:nvGrpSpPr>
              <p:grpSpPr bwMode="auto">
                <a:xfrm>
                  <a:off x="66294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2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14" name="Group 58"/>
                <p:cNvGrpSpPr>
                  <a:grpSpLocks/>
                </p:cNvGrpSpPr>
                <p:nvPr/>
              </p:nvGrpSpPr>
              <p:grpSpPr bwMode="auto">
                <a:xfrm>
                  <a:off x="78486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1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1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15" name="Group 60"/>
                <p:cNvGrpSpPr>
                  <a:grpSpLocks/>
                </p:cNvGrpSpPr>
                <p:nvPr/>
              </p:nvGrpSpPr>
              <p:grpSpPr bwMode="auto">
                <a:xfrm>
                  <a:off x="78486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1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1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</p:grpSp>
        </p:grpSp>
        <p:sp>
          <p:nvSpPr>
            <p:cNvPr id="91" name="Rectangle 10"/>
            <p:cNvSpPr>
              <a:spLocks noChangeArrowheads="1"/>
            </p:cNvSpPr>
            <p:nvPr/>
          </p:nvSpPr>
          <p:spPr bwMode="auto">
            <a:xfrm>
              <a:off x="6385649" y="3803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92" name="Rectangle 16"/>
            <p:cNvSpPr>
              <a:spLocks noChangeArrowheads="1"/>
            </p:cNvSpPr>
            <p:nvPr/>
          </p:nvSpPr>
          <p:spPr bwMode="auto">
            <a:xfrm>
              <a:off x="7604849" y="3803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8824049" y="3803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6385649" y="4717425"/>
              <a:ext cx="3048000" cy="304800"/>
            </a:xfrm>
            <a:prstGeom prst="rect">
              <a:avLst/>
            </a:prstGeom>
            <a:solidFill>
              <a:srgbClr val="0070C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BL</a:t>
              </a:r>
            </a:p>
          </p:txBody>
        </p:sp>
        <p:sp>
          <p:nvSpPr>
            <p:cNvPr id="95" name="Rectangle 30"/>
            <p:cNvSpPr>
              <a:spLocks noChangeArrowheads="1"/>
            </p:cNvSpPr>
            <p:nvPr/>
          </p:nvSpPr>
          <p:spPr bwMode="auto">
            <a:xfrm>
              <a:off x="6385649" y="5327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7604849" y="5327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97" name="Rectangle 34"/>
            <p:cNvSpPr>
              <a:spLocks noChangeArrowheads="1"/>
            </p:cNvSpPr>
            <p:nvPr/>
          </p:nvSpPr>
          <p:spPr bwMode="auto">
            <a:xfrm>
              <a:off x="8824049" y="5327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6385649" y="4412625"/>
              <a:ext cx="3048000" cy="304800"/>
            </a:xfrm>
            <a:prstGeom prst="rect">
              <a:avLst/>
            </a:prstGeom>
            <a:solidFill>
              <a:srgbClr val="0070C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BL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6385649" y="1974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7604849" y="1974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/>
          </p:nvSpPr>
          <p:spPr bwMode="auto">
            <a:xfrm>
              <a:off x="8824049" y="1974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6385649" y="2888625"/>
              <a:ext cx="3048000" cy="304800"/>
            </a:xfrm>
            <a:prstGeom prst="rect">
              <a:avLst/>
            </a:prstGeom>
            <a:solidFill>
              <a:srgbClr val="0070C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BL</a:t>
              </a:r>
            </a:p>
          </p:txBody>
        </p:sp>
        <p:sp>
          <p:nvSpPr>
            <p:cNvPr id="103" name="Rectangle 61"/>
            <p:cNvSpPr>
              <a:spLocks noChangeArrowheads="1"/>
            </p:cNvSpPr>
            <p:nvPr/>
          </p:nvSpPr>
          <p:spPr bwMode="auto">
            <a:xfrm>
              <a:off x="6385649" y="3498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04" name="Rectangle 63"/>
            <p:cNvSpPr>
              <a:spLocks noChangeArrowheads="1"/>
            </p:cNvSpPr>
            <p:nvPr/>
          </p:nvSpPr>
          <p:spPr bwMode="auto">
            <a:xfrm>
              <a:off x="7604849" y="3498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05" name="Rectangle 65"/>
            <p:cNvSpPr>
              <a:spLocks noChangeArrowheads="1"/>
            </p:cNvSpPr>
            <p:nvPr/>
          </p:nvSpPr>
          <p:spPr bwMode="auto">
            <a:xfrm>
              <a:off x="8824049" y="3498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6385649" y="2583825"/>
              <a:ext cx="3048000" cy="304800"/>
            </a:xfrm>
            <a:prstGeom prst="rect">
              <a:avLst/>
            </a:prstGeom>
            <a:solidFill>
              <a:srgbClr val="0070C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BL</a:t>
              </a:r>
            </a:p>
          </p:txBody>
        </p:sp>
      </p:grpSp>
      <p:grpSp>
        <p:nvGrpSpPr>
          <p:cNvPr id="146" name="Group 145"/>
          <p:cNvGrpSpPr>
            <a:grpSpLocks noChangeAspect="1"/>
          </p:cNvGrpSpPr>
          <p:nvPr/>
        </p:nvGrpSpPr>
        <p:grpSpPr>
          <a:xfrm>
            <a:off x="8001000" y="3733800"/>
            <a:ext cx="3712657" cy="1859961"/>
            <a:chOff x="2256483" y="3429000"/>
            <a:chExt cx="4867275" cy="2438400"/>
          </a:xfrm>
        </p:grpSpPr>
        <p:cxnSp>
          <p:nvCxnSpPr>
            <p:cNvPr id="147" name="Straight Arrow Connector 40"/>
            <p:cNvCxnSpPr>
              <a:cxnSpLocks noChangeShapeType="1"/>
            </p:cNvCxnSpPr>
            <p:nvPr/>
          </p:nvCxnSpPr>
          <p:spPr bwMode="auto">
            <a:xfrm flipH="1">
              <a:off x="6047433" y="5105400"/>
              <a:ext cx="4572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Arrow Connector 41"/>
            <p:cNvCxnSpPr>
              <a:cxnSpLocks noChangeShapeType="1"/>
            </p:cNvCxnSpPr>
            <p:nvPr/>
          </p:nvCxnSpPr>
          <p:spPr bwMode="auto">
            <a:xfrm flipH="1">
              <a:off x="6047433" y="3581400"/>
              <a:ext cx="6096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Arrow Connector 46"/>
            <p:cNvCxnSpPr>
              <a:cxnSpLocks noChangeShapeType="1"/>
            </p:cNvCxnSpPr>
            <p:nvPr/>
          </p:nvCxnSpPr>
          <p:spPr bwMode="auto">
            <a:xfrm flipV="1">
              <a:off x="6504633" y="5105400"/>
              <a:ext cx="0" cy="4572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Straight Arrow Connector 47"/>
            <p:cNvCxnSpPr>
              <a:cxnSpLocks noChangeShapeType="1"/>
            </p:cNvCxnSpPr>
            <p:nvPr/>
          </p:nvCxnSpPr>
          <p:spPr bwMode="auto">
            <a:xfrm flipV="1">
              <a:off x="6657033" y="3581400"/>
              <a:ext cx="0" cy="19812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Rectangle 150"/>
            <p:cNvSpPr/>
            <p:nvPr/>
          </p:nvSpPr>
          <p:spPr bwMode="auto">
            <a:xfrm>
              <a:off x="2999433" y="5257800"/>
              <a:ext cx="3048000" cy="304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Isolation</a:t>
              </a:r>
            </a:p>
          </p:txBody>
        </p:sp>
        <p:cxnSp>
          <p:nvCxnSpPr>
            <p:cNvPr id="152" name="Straight Arrow Connector 53"/>
            <p:cNvCxnSpPr>
              <a:cxnSpLocks noChangeShapeType="1"/>
            </p:cNvCxnSpPr>
            <p:nvPr/>
          </p:nvCxnSpPr>
          <p:spPr bwMode="auto">
            <a:xfrm flipH="1">
              <a:off x="2256483" y="5562600"/>
              <a:ext cx="485775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Straight Arrow Connector 72"/>
            <p:cNvCxnSpPr>
              <a:cxnSpLocks noChangeShapeType="1"/>
            </p:cNvCxnSpPr>
            <p:nvPr/>
          </p:nvCxnSpPr>
          <p:spPr bwMode="auto">
            <a:xfrm>
              <a:off x="2542233" y="4343400"/>
              <a:ext cx="4572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Straight Arrow Connector 73"/>
            <p:cNvCxnSpPr>
              <a:cxnSpLocks noChangeShapeType="1"/>
            </p:cNvCxnSpPr>
            <p:nvPr/>
          </p:nvCxnSpPr>
          <p:spPr bwMode="auto">
            <a:xfrm flipV="1">
              <a:off x="2542233" y="4343400"/>
              <a:ext cx="0" cy="12192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Rectangle 51"/>
            <p:cNvSpPr>
              <a:spLocks noChangeArrowheads="1"/>
            </p:cNvSpPr>
            <p:nvPr/>
          </p:nvSpPr>
          <p:spPr bwMode="auto">
            <a:xfrm>
              <a:off x="2264421" y="5562600"/>
              <a:ext cx="1752600" cy="30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1 BL </a:t>
              </a:r>
              <a:r>
                <a:rPr lang="en-US" sz="1200" dirty="0" smtClean="0">
                  <a:solidFill>
                    <a:schemeClr val="bg1"/>
                  </a:solidFill>
                </a:rPr>
                <a:t>Socket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6" name="Rectangle 51"/>
            <p:cNvSpPr>
              <a:spLocks noChangeArrowheads="1"/>
            </p:cNvSpPr>
            <p:nvPr/>
          </p:nvSpPr>
          <p:spPr bwMode="auto">
            <a:xfrm>
              <a:off x="5371158" y="5562600"/>
              <a:ext cx="1752600" cy="30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2 WL Sockets</a:t>
              </a:r>
            </a:p>
          </p:txBody>
        </p:sp>
        <p:grpSp>
          <p:nvGrpSpPr>
            <p:cNvPr id="157" name="Group 52"/>
            <p:cNvGrpSpPr>
              <a:grpSpLocks/>
            </p:cNvGrpSpPr>
            <p:nvPr/>
          </p:nvGrpSpPr>
          <p:grpSpPr bwMode="auto">
            <a:xfrm>
              <a:off x="2999433" y="3733800"/>
              <a:ext cx="3048000" cy="1219200"/>
              <a:chOff x="5410200" y="5105400"/>
              <a:chExt cx="3048000" cy="1219200"/>
            </a:xfrm>
          </p:grpSpPr>
          <p:grpSp>
            <p:nvGrpSpPr>
              <p:cNvPr id="166" name="Group 75"/>
              <p:cNvGrpSpPr>
                <a:grpSpLocks/>
              </p:cNvGrpSpPr>
              <p:nvPr/>
            </p:nvGrpSpPr>
            <p:grpSpPr bwMode="auto">
              <a:xfrm>
                <a:off x="54102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182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83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167" name="Group 76"/>
              <p:cNvGrpSpPr>
                <a:grpSpLocks/>
              </p:cNvGrpSpPr>
              <p:nvPr/>
            </p:nvGrpSpPr>
            <p:grpSpPr bwMode="auto">
              <a:xfrm>
                <a:off x="54102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180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81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168" name="Group 77"/>
              <p:cNvGrpSpPr>
                <a:grpSpLocks/>
              </p:cNvGrpSpPr>
              <p:nvPr/>
            </p:nvGrpSpPr>
            <p:grpSpPr bwMode="auto">
              <a:xfrm>
                <a:off x="66294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178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79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169" name="Group 78"/>
              <p:cNvGrpSpPr>
                <a:grpSpLocks/>
              </p:cNvGrpSpPr>
              <p:nvPr/>
            </p:nvGrpSpPr>
            <p:grpSpPr bwMode="auto">
              <a:xfrm>
                <a:off x="66294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176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77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170" name="Group 79"/>
              <p:cNvGrpSpPr>
                <a:grpSpLocks/>
              </p:cNvGrpSpPr>
              <p:nvPr/>
            </p:nvGrpSpPr>
            <p:grpSpPr bwMode="auto">
              <a:xfrm>
                <a:off x="78486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174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75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171" name="Group 80"/>
              <p:cNvGrpSpPr>
                <a:grpSpLocks/>
              </p:cNvGrpSpPr>
              <p:nvPr/>
            </p:nvGrpSpPr>
            <p:grpSpPr bwMode="auto">
              <a:xfrm>
                <a:off x="78486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172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73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</p:grpSp>
        <p:sp>
          <p:nvSpPr>
            <p:cNvPr id="158" name="Rectangle 10"/>
            <p:cNvSpPr>
              <a:spLocks noChangeArrowheads="1"/>
            </p:cNvSpPr>
            <p:nvPr/>
          </p:nvSpPr>
          <p:spPr bwMode="auto">
            <a:xfrm>
              <a:off x="2999433" y="34290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59" name="Rectangle 16"/>
            <p:cNvSpPr>
              <a:spLocks noChangeArrowheads="1"/>
            </p:cNvSpPr>
            <p:nvPr/>
          </p:nvSpPr>
          <p:spPr bwMode="auto">
            <a:xfrm>
              <a:off x="4218633" y="34290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60" name="Rectangle 22"/>
            <p:cNvSpPr>
              <a:spLocks noChangeArrowheads="1"/>
            </p:cNvSpPr>
            <p:nvPr/>
          </p:nvSpPr>
          <p:spPr bwMode="auto">
            <a:xfrm>
              <a:off x="5437833" y="34290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999433" y="4343400"/>
              <a:ext cx="3048000" cy="304800"/>
            </a:xfrm>
            <a:prstGeom prst="rect">
              <a:avLst/>
            </a:prstGeom>
            <a:solidFill>
              <a:srgbClr val="0070C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BL</a:t>
              </a:r>
            </a:p>
          </p:txBody>
        </p:sp>
        <p:sp>
          <p:nvSpPr>
            <p:cNvPr id="162" name="Rectangle 30"/>
            <p:cNvSpPr>
              <a:spLocks noChangeArrowheads="1"/>
            </p:cNvSpPr>
            <p:nvPr/>
          </p:nvSpPr>
          <p:spPr bwMode="auto">
            <a:xfrm>
              <a:off x="2999433" y="49530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63" name="Rectangle 32"/>
            <p:cNvSpPr>
              <a:spLocks noChangeArrowheads="1"/>
            </p:cNvSpPr>
            <p:nvPr/>
          </p:nvSpPr>
          <p:spPr bwMode="auto">
            <a:xfrm>
              <a:off x="4218633" y="49530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64" name="Rectangle 34"/>
            <p:cNvSpPr>
              <a:spLocks noChangeArrowheads="1"/>
            </p:cNvSpPr>
            <p:nvPr/>
          </p:nvSpPr>
          <p:spPr bwMode="auto">
            <a:xfrm>
              <a:off x="5437833" y="49530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2999433" y="4038600"/>
              <a:ext cx="3048000" cy="304800"/>
            </a:xfrm>
            <a:prstGeom prst="rect">
              <a:avLst/>
            </a:prstGeom>
            <a:solidFill>
              <a:srgbClr val="0070C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BL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74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</a:t>
            </a:r>
            <a:r>
              <a:rPr lang="en-US" sz="3200" dirty="0" smtClean="0"/>
              <a:t>epurpose </a:t>
            </a:r>
            <a:r>
              <a:rPr lang="en-US" sz="3200" dirty="0"/>
              <a:t>B1 driver patch to other CMOS function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aintain </a:t>
            </a:r>
            <a:r>
              <a:rPr lang="en-US" sz="3200" dirty="0"/>
              <a:t>existing M4 </a:t>
            </a:r>
            <a:r>
              <a:rPr lang="en-US" sz="3200" dirty="0" smtClean="0"/>
              <a:t>layer </a:t>
            </a:r>
          </a:p>
          <a:p>
            <a:pPr lvl="1"/>
            <a:r>
              <a:rPr lang="en-US" sz="3200" dirty="0" smtClean="0"/>
              <a:t>B1 patches becomes float Dummy </a:t>
            </a:r>
          </a:p>
          <a:p>
            <a:pPr lvl="1"/>
            <a:r>
              <a:rPr lang="en-US" sz="3200" dirty="0" smtClean="0"/>
              <a:t>no impact to functionality</a:t>
            </a:r>
            <a:endParaRPr lang="en-US" sz="3200" dirty="0"/>
          </a:p>
          <a:p>
            <a:pPr lvl="1"/>
            <a:r>
              <a:rPr lang="en-US" sz="3200" dirty="0"/>
              <a:t>P</a:t>
            </a:r>
            <a:r>
              <a:rPr lang="en-US" sz="3200" dirty="0" smtClean="0"/>
              <a:t>rocess </a:t>
            </a:r>
            <a:r>
              <a:rPr lang="en-US" sz="3200" dirty="0"/>
              <a:t>integration </a:t>
            </a:r>
            <a:r>
              <a:rPr lang="en-US" sz="3200" dirty="0" smtClean="0"/>
              <a:t>neutrality</a:t>
            </a:r>
            <a:endParaRPr lang="en-US" sz="3200" dirty="0"/>
          </a:p>
          <a:p>
            <a:r>
              <a:rPr lang="en-US" sz="3200" dirty="0" smtClean="0"/>
              <a:t>Keep Quad Deck </a:t>
            </a:r>
            <a:r>
              <a:rPr lang="en-US" sz="3200" dirty="0"/>
              <a:t>A</a:t>
            </a:r>
            <a:r>
              <a:rPr lang="en-US" sz="3200" dirty="0" smtClean="0"/>
              <a:t>rray Layout </a:t>
            </a:r>
          </a:p>
          <a:p>
            <a:pPr lvl="1"/>
            <a:r>
              <a:rPr lang="en-US" sz="3200" dirty="0" smtClean="0"/>
              <a:t>To keep </a:t>
            </a:r>
            <a:r>
              <a:rPr lang="en-US" sz="3200" dirty="0"/>
              <a:t>additional WL </a:t>
            </a:r>
            <a:r>
              <a:rPr lang="en-US" sz="3200" dirty="0" smtClean="0"/>
              <a:t>layer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op </a:t>
            </a:r>
            <a:r>
              <a:rPr lang="en-US" sz="3200" dirty="0"/>
              <a:t>WL 0 </a:t>
            </a:r>
            <a:r>
              <a:rPr lang="en-US" sz="3200" dirty="0" smtClean="0"/>
              <a:t>S26A and Top WL1 layer to emulate Quad deck electrical parasitics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298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497604"/>
            <a:ext cx="10287000" cy="59839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934200" y="1398969"/>
            <a:ext cx="3763431" cy="3690266"/>
            <a:chOff x="1752600" y="1752600"/>
            <a:chExt cx="3763431" cy="3690266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752600"/>
              <a:ext cx="3763431" cy="369026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4745065" y="2069283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3858778" y="2914141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745065" y="3936552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858778" y="4710389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953553" y="2087823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067266" y="2932681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953553" y="3955092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067266" y="4728929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B0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 rot="16200000">
              <a:off x="2100081" y="1920265"/>
              <a:ext cx="3105737" cy="3264298"/>
              <a:chOff x="7582084" y="1138246"/>
              <a:chExt cx="3105737" cy="3264298"/>
            </a:xfrm>
          </p:grpSpPr>
          <p:sp>
            <p:nvSpPr>
              <p:cNvPr id="14" name="TextBox 13"/>
              <p:cNvSpPr txBox="1"/>
              <p:nvPr/>
            </p:nvSpPr>
            <p:spPr>
              <a:xfrm rot="5400000">
                <a:off x="10171525" y="1226604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5400000">
                <a:off x="9285238" y="2071461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10171525" y="3093872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5400000">
                <a:off x="9285238" y="3867711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5400000">
                <a:off x="8380013" y="1245140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W0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5400000">
                <a:off x="7493726" y="2090000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W0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5400000">
                <a:off x="8380013" y="3112413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W0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5400000">
                <a:off x="7493730" y="3886249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W0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438035" y="1398969"/>
            <a:ext cx="3763431" cy="3690266"/>
            <a:chOff x="1742835" y="1660235"/>
            <a:chExt cx="3763431" cy="3690266"/>
          </a:xfrm>
        </p:grpSpPr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835" y="1660235"/>
              <a:ext cx="3763431" cy="369026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4745065" y="2069283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858778" y="2914141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745065" y="3936552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3858778" y="4710389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2953553" y="2087823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2067266" y="2932681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953553" y="3955092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067266" y="4728929"/>
              <a:ext cx="542136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B0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 rot="16200000">
              <a:off x="2100081" y="1920265"/>
              <a:ext cx="3105737" cy="3264298"/>
              <a:chOff x="7582084" y="1138246"/>
              <a:chExt cx="3105737" cy="3264298"/>
            </a:xfrm>
          </p:grpSpPr>
          <p:sp>
            <p:nvSpPr>
              <p:cNvPr id="34" name="TextBox 33"/>
              <p:cNvSpPr txBox="1"/>
              <p:nvPr/>
            </p:nvSpPr>
            <p:spPr>
              <a:xfrm rot="5400000">
                <a:off x="10171525" y="1226604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5400000">
                <a:off x="9285238" y="2071461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5400000">
                <a:off x="10171525" y="3093872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W1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5400000">
                <a:off x="9285238" y="3867711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W1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5400000">
                <a:off x="8380013" y="1245140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W0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5400000">
                <a:off x="7493726" y="2090000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W0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5400000">
                <a:off x="8380013" y="3112413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W0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5400000">
                <a:off x="7493730" y="3886249"/>
                <a:ext cx="60465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W0</a:t>
                </a:r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9674322" y="1398969"/>
            <a:ext cx="1023309" cy="993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672089" y="2352789"/>
            <a:ext cx="1023309" cy="89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663784" y="3244103"/>
            <a:ext cx="1023309" cy="88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70450" y="4131572"/>
            <a:ext cx="1023309" cy="88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4-Deck to 2-Deck</a:t>
            </a:r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8038027" y="2282756"/>
            <a:ext cx="3778831" cy="2888625"/>
            <a:chOff x="6410325" y="1828800"/>
            <a:chExt cx="4867275" cy="4412625"/>
          </a:xfrm>
        </p:grpSpPr>
        <p:grpSp>
          <p:nvGrpSpPr>
            <p:cNvPr id="143" name="Group 142"/>
            <p:cNvGrpSpPr/>
            <p:nvPr/>
          </p:nvGrpSpPr>
          <p:grpSpPr>
            <a:xfrm>
              <a:off x="6410325" y="1974225"/>
              <a:ext cx="4867275" cy="4267200"/>
              <a:chOff x="5642699" y="1974225"/>
              <a:chExt cx="4867275" cy="4267200"/>
            </a:xfrm>
          </p:grpSpPr>
          <p:cxnSp>
            <p:nvCxnSpPr>
              <p:cNvPr id="74" name="Straight Arrow Connector 40"/>
              <p:cNvCxnSpPr>
                <a:cxnSpLocks noChangeShapeType="1"/>
              </p:cNvCxnSpPr>
              <p:nvPr/>
            </p:nvCxnSpPr>
            <p:spPr bwMode="auto">
              <a:xfrm flipH="1">
                <a:off x="9433649" y="5479425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Arrow Connector 41"/>
              <p:cNvCxnSpPr>
                <a:cxnSpLocks noChangeShapeType="1"/>
              </p:cNvCxnSpPr>
              <p:nvPr/>
            </p:nvCxnSpPr>
            <p:spPr bwMode="auto">
              <a:xfrm flipH="1">
                <a:off x="9433649" y="3803025"/>
                <a:ext cx="6096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Straight Arrow Connector 46"/>
              <p:cNvCxnSpPr>
                <a:cxnSpLocks noChangeShapeType="1"/>
              </p:cNvCxnSpPr>
              <p:nvPr/>
            </p:nvCxnSpPr>
            <p:spPr bwMode="auto">
              <a:xfrm flipV="1">
                <a:off x="9890849" y="2126625"/>
                <a:ext cx="0" cy="38100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10043249" y="3803025"/>
                <a:ext cx="0" cy="21336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" name="Rectangle 77"/>
              <p:cNvSpPr/>
              <p:nvPr/>
            </p:nvSpPr>
            <p:spPr bwMode="auto">
              <a:xfrm>
                <a:off x="6385649" y="5631825"/>
                <a:ext cx="3048000" cy="3048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chemeClr val="bg1"/>
                    </a:solidFill>
                  </a:rPr>
                  <a:t>Isolation</a:t>
                </a:r>
              </a:p>
            </p:txBody>
          </p:sp>
          <p:cxnSp>
            <p:nvCxnSpPr>
              <p:cNvPr id="79" name="Straight Arrow Connector 53"/>
              <p:cNvCxnSpPr>
                <a:cxnSpLocks noChangeShapeType="1"/>
              </p:cNvCxnSpPr>
              <p:nvPr/>
            </p:nvCxnSpPr>
            <p:spPr bwMode="auto">
              <a:xfrm flipH="1">
                <a:off x="5642699" y="5936625"/>
                <a:ext cx="485775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Straight Arrow Connector 69"/>
              <p:cNvCxnSpPr>
                <a:cxnSpLocks noChangeShapeType="1"/>
              </p:cNvCxnSpPr>
              <p:nvPr/>
            </p:nvCxnSpPr>
            <p:spPr bwMode="auto">
              <a:xfrm flipH="1">
                <a:off x="9406662" y="2126625"/>
                <a:ext cx="484187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Straight Arrow Connector 72"/>
              <p:cNvCxnSpPr>
                <a:cxnSpLocks noChangeShapeType="1"/>
              </p:cNvCxnSpPr>
              <p:nvPr/>
            </p:nvCxnSpPr>
            <p:spPr bwMode="auto">
              <a:xfrm>
                <a:off x="5928449" y="4717425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Straight Arrow Connector 73"/>
              <p:cNvCxnSpPr>
                <a:cxnSpLocks noChangeShapeType="1"/>
              </p:cNvCxnSpPr>
              <p:nvPr/>
            </p:nvCxnSpPr>
            <p:spPr bwMode="auto">
              <a:xfrm flipV="1">
                <a:off x="5928449" y="4717425"/>
                <a:ext cx="0" cy="1219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5" name="Rectangle 51"/>
              <p:cNvSpPr>
                <a:spLocks noChangeArrowheads="1"/>
              </p:cNvSpPr>
              <p:nvPr/>
            </p:nvSpPr>
            <p:spPr bwMode="auto">
              <a:xfrm>
                <a:off x="5650637" y="5936625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1</a:t>
                </a:r>
                <a:r>
                  <a:rPr lang="en-US" sz="105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050" dirty="0">
                    <a:solidFill>
                      <a:schemeClr val="bg1"/>
                    </a:solidFill>
                  </a:rPr>
                  <a:t>BL Sockets</a:t>
                </a:r>
              </a:p>
            </p:txBody>
          </p:sp>
          <p:sp>
            <p:nvSpPr>
              <p:cNvPr id="86" name="Rectangle 51"/>
              <p:cNvSpPr>
                <a:spLocks noChangeArrowheads="1"/>
              </p:cNvSpPr>
              <p:nvPr/>
            </p:nvSpPr>
            <p:spPr bwMode="auto">
              <a:xfrm>
                <a:off x="8757374" y="5936625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2 WL Sockets</a:t>
                </a:r>
              </a:p>
            </p:txBody>
          </p:sp>
          <p:grpSp>
            <p:nvGrpSpPr>
              <p:cNvPr id="88" name="Group 52"/>
              <p:cNvGrpSpPr>
                <a:grpSpLocks/>
              </p:cNvGrpSpPr>
              <p:nvPr/>
            </p:nvGrpSpPr>
            <p:grpSpPr bwMode="auto">
              <a:xfrm>
                <a:off x="6385649" y="4107825"/>
                <a:ext cx="3048000" cy="1219200"/>
                <a:chOff x="5410200" y="5105400"/>
                <a:chExt cx="3048000" cy="1219200"/>
              </a:xfrm>
            </p:grpSpPr>
            <p:grpSp>
              <p:nvGrpSpPr>
                <p:cNvPr id="108" name="Group 75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09" name="Group 76"/>
                <p:cNvGrpSpPr>
                  <a:grpSpLocks/>
                </p:cNvGrpSpPr>
                <p:nvPr/>
              </p:nvGrpSpPr>
              <p:grpSpPr bwMode="auto">
                <a:xfrm>
                  <a:off x="54102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2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10" name="Group 77"/>
                <p:cNvGrpSpPr>
                  <a:grpSpLocks/>
                </p:cNvGrpSpPr>
                <p:nvPr/>
              </p:nvGrpSpPr>
              <p:grpSpPr bwMode="auto">
                <a:xfrm>
                  <a:off x="66294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2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11" name="Group 78"/>
                <p:cNvGrpSpPr>
                  <a:grpSpLocks/>
                </p:cNvGrpSpPr>
                <p:nvPr/>
              </p:nvGrpSpPr>
              <p:grpSpPr bwMode="auto">
                <a:xfrm>
                  <a:off x="66294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1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1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12" name="Group 79"/>
                <p:cNvGrpSpPr>
                  <a:grpSpLocks/>
                </p:cNvGrpSpPr>
                <p:nvPr/>
              </p:nvGrpSpPr>
              <p:grpSpPr bwMode="auto">
                <a:xfrm>
                  <a:off x="78486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1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1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113" name="Group 80"/>
                <p:cNvGrpSpPr>
                  <a:grpSpLocks/>
                </p:cNvGrpSpPr>
                <p:nvPr/>
              </p:nvGrpSpPr>
              <p:grpSpPr bwMode="auto">
                <a:xfrm>
                  <a:off x="78486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1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11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</p:grpSp>
          <p:sp>
            <p:nvSpPr>
              <p:cNvPr id="126" name="Rectangle 10"/>
              <p:cNvSpPr>
                <a:spLocks noChangeArrowheads="1"/>
              </p:cNvSpPr>
              <p:nvPr/>
            </p:nvSpPr>
            <p:spPr bwMode="auto">
              <a:xfrm>
                <a:off x="6385649" y="38030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27" name="Rectangle 16"/>
              <p:cNvSpPr>
                <a:spLocks noChangeArrowheads="1"/>
              </p:cNvSpPr>
              <p:nvPr/>
            </p:nvSpPr>
            <p:spPr bwMode="auto">
              <a:xfrm>
                <a:off x="7604849" y="38030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28" name="Rectangle 22"/>
              <p:cNvSpPr>
                <a:spLocks noChangeArrowheads="1"/>
              </p:cNvSpPr>
              <p:nvPr/>
            </p:nvSpPr>
            <p:spPr bwMode="auto">
              <a:xfrm>
                <a:off x="8824049" y="38030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6385649" y="4717425"/>
                <a:ext cx="3048000" cy="304800"/>
              </a:xfrm>
              <a:prstGeom prst="rect">
                <a:avLst/>
              </a:prstGeom>
              <a:solidFill>
                <a:srgbClr val="0070C0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chemeClr val="bg1"/>
                    </a:solidFill>
                  </a:rPr>
                  <a:t>BL</a:t>
                </a:r>
              </a:p>
            </p:txBody>
          </p:sp>
          <p:sp>
            <p:nvSpPr>
              <p:cNvPr id="130" name="Rectangle 30"/>
              <p:cNvSpPr>
                <a:spLocks noChangeArrowheads="1"/>
              </p:cNvSpPr>
              <p:nvPr/>
            </p:nvSpPr>
            <p:spPr bwMode="auto">
              <a:xfrm>
                <a:off x="6385649" y="53270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31" name="Rectangle 32"/>
              <p:cNvSpPr>
                <a:spLocks noChangeArrowheads="1"/>
              </p:cNvSpPr>
              <p:nvPr/>
            </p:nvSpPr>
            <p:spPr bwMode="auto">
              <a:xfrm>
                <a:off x="7604849" y="53270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32" name="Rectangle 34"/>
              <p:cNvSpPr>
                <a:spLocks noChangeArrowheads="1"/>
              </p:cNvSpPr>
              <p:nvPr/>
            </p:nvSpPr>
            <p:spPr bwMode="auto">
              <a:xfrm>
                <a:off x="8824049" y="53270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6385649" y="4412625"/>
                <a:ext cx="3048000" cy="304800"/>
              </a:xfrm>
              <a:prstGeom prst="rect">
                <a:avLst/>
              </a:prstGeom>
              <a:solidFill>
                <a:srgbClr val="0070C0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chemeClr val="bg1"/>
                    </a:solidFill>
                  </a:rPr>
                  <a:t>BL</a:t>
                </a:r>
              </a:p>
            </p:txBody>
          </p:sp>
          <p:sp>
            <p:nvSpPr>
              <p:cNvPr id="134" name="Rectangle 51"/>
              <p:cNvSpPr>
                <a:spLocks noChangeArrowheads="1"/>
              </p:cNvSpPr>
              <p:nvPr/>
            </p:nvSpPr>
            <p:spPr bwMode="auto">
              <a:xfrm>
                <a:off x="6385649" y="19742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35" name="Rectangle 52"/>
              <p:cNvSpPr>
                <a:spLocks noChangeArrowheads="1"/>
              </p:cNvSpPr>
              <p:nvPr/>
            </p:nvSpPr>
            <p:spPr bwMode="auto">
              <a:xfrm>
                <a:off x="7604849" y="19742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8824049" y="19742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6385649" y="2888625"/>
                <a:ext cx="3048000" cy="304800"/>
              </a:xfrm>
              <a:prstGeom prst="rect">
                <a:avLst/>
              </a:prstGeom>
              <a:solidFill>
                <a:srgbClr val="0070C0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chemeClr val="bg1"/>
                    </a:solidFill>
                  </a:rPr>
                  <a:t>BL</a:t>
                </a:r>
              </a:p>
            </p:txBody>
          </p:sp>
          <p:sp>
            <p:nvSpPr>
              <p:cNvPr id="138" name="Rectangle 61"/>
              <p:cNvSpPr>
                <a:spLocks noChangeArrowheads="1"/>
              </p:cNvSpPr>
              <p:nvPr/>
            </p:nvSpPr>
            <p:spPr bwMode="auto">
              <a:xfrm>
                <a:off x="6385649" y="34982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39" name="Rectangle 63"/>
              <p:cNvSpPr>
                <a:spLocks noChangeArrowheads="1"/>
              </p:cNvSpPr>
              <p:nvPr/>
            </p:nvSpPr>
            <p:spPr bwMode="auto">
              <a:xfrm>
                <a:off x="7604849" y="34982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40" name="Rectangle 65"/>
              <p:cNvSpPr>
                <a:spLocks noChangeArrowheads="1"/>
              </p:cNvSpPr>
              <p:nvPr/>
            </p:nvSpPr>
            <p:spPr bwMode="auto">
              <a:xfrm>
                <a:off x="8824049" y="3498225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WL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385649" y="2583825"/>
                <a:ext cx="3048000" cy="304800"/>
              </a:xfrm>
              <a:prstGeom prst="rect">
                <a:avLst/>
              </a:prstGeom>
              <a:solidFill>
                <a:srgbClr val="0070C0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chemeClr val="bg1"/>
                    </a:solidFill>
                  </a:rPr>
                  <a:t>BL</a:t>
                </a:r>
              </a:p>
            </p:txBody>
          </p:sp>
        </p:grpSp>
        <p:sp>
          <p:nvSpPr>
            <p:cNvPr id="144" name="Rounded Rectangle 143"/>
            <p:cNvSpPr/>
            <p:nvPr/>
          </p:nvSpPr>
          <p:spPr>
            <a:xfrm>
              <a:off x="6934200" y="1828800"/>
              <a:ext cx="3790952" cy="1974225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10587902" y="3730312"/>
              <a:ext cx="137250" cy="1596713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148" name="Picture 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336" y="1404241"/>
            <a:ext cx="4309691" cy="5189500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75318" y="2282756"/>
            <a:ext cx="3567975" cy="2888624"/>
            <a:chOff x="927824" y="1974225"/>
            <a:chExt cx="4867275" cy="4267200"/>
          </a:xfrm>
        </p:grpSpPr>
        <p:cxnSp>
          <p:nvCxnSpPr>
            <p:cNvPr id="5" name="Straight Arrow Connector 40"/>
            <p:cNvCxnSpPr>
              <a:cxnSpLocks noChangeShapeType="1"/>
            </p:cNvCxnSpPr>
            <p:nvPr/>
          </p:nvCxnSpPr>
          <p:spPr bwMode="auto">
            <a:xfrm flipH="1">
              <a:off x="4718774" y="5479425"/>
              <a:ext cx="4572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Arrow Connector 41"/>
            <p:cNvCxnSpPr>
              <a:cxnSpLocks noChangeShapeType="1"/>
            </p:cNvCxnSpPr>
            <p:nvPr/>
          </p:nvCxnSpPr>
          <p:spPr bwMode="auto">
            <a:xfrm flipH="1">
              <a:off x="4718774" y="3803025"/>
              <a:ext cx="6096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46"/>
            <p:cNvCxnSpPr>
              <a:cxnSpLocks noChangeShapeType="1"/>
            </p:cNvCxnSpPr>
            <p:nvPr/>
          </p:nvCxnSpPr>
          <p:spPr bwMode="auto">
            <a:xfrm flipV="1">
              <a:off x="5175974" y="2126625"/>
              <a:ext cx="0" cy="38100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tangle 8"/>
            <p:cNvSpPr/>
            <p:nvPr/>
          </p:nvSpPr>
          <p:spPr bwMode="auto">
            <a:xfrm>
              <a:off x="1670774" y="5631825"/>
              <a:ext cx="3048000" cy="304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Isolation</a:t>
              </a:r>
            </a:p>
          </p:txBody>
        </p:sp>
        <p:cxnSp>
          <p:nvCxnSpPr>
            <p:cNvPr id="10" name="Straight Arrow Connector 53"/>
            <p:cNvCxnSpPr>
              <a:cxnSpLocks noChangeShapeType="1"/>
            </p:cNvCxnSpPr>
            <p:nvPr/>
          </p:nvCxnSpPr>
          <p:spPr bwMode="auto">
            <a:xfrm flipH="1">
              <a:off x="927824" y="5936625"/>
              <a:ext cx="485775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69"/>
            <p:cNvCxnSpPr>
              <a:cxnSpLocks noChangeShapeType="1"/>
            </p:cNvCxnSpPr>
            <p:nvPr/>
          </p:nvCxnSpPr>
          <p:spPr bwMode="auto">
            <a:xfrm flipH="1">
              <a:off x="4691787" y="2126625"/>
              <a:ext cx="484187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57"/>
            <p:cNvCxnSpPr>
              <a:cxnSpLocks noChangeShapeType="1"/>
            </p:cNvCxnSpPr>
            <p:nvPr/>
          </p:nvCxnSpPr>
          <p:spPr bwMode="auto">
            <a:xfrm>
              <a:off x="1061174" y="2888625"/>
              <a:ext cx="6096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72"/>
            <p:cNvCxnSpPr>
              <a:cxnSpLocks noChangeShapeType="1"/>
            </p:cNvCxnSpPr>
            <p:nvPr/>
          </p:nvCxnSpPr>
          <p:spPr bwMode="auto">
            <a:xfrm>
              <a:off x="1213574" y="4717425"/>
              <a:ext cx="4572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73"/>
            <p:cNvCxnSpPr>
              <a:cxnSpLocks noChangeShapeType="1"/>
            </p:cNvCxnSpPr>
            <p:nvPr/>
          </p:nvCxnSpPr>
          <p:spPr bwMode="auto">
            <a:xfrm flipV="1">
              <a:off x="1213574" y="4717425"/>
              <a:ext cx="0" cy="12192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74"/>
            <p:cNvCxnSpPr>
              <a:cxnSpLocks noChangeShapeType="1"/>
            </p:cNvCxnSpPr>
            <p:nvPr/>
          </p:nvCxnSpPr>
          <p:spPr bwMode="auto">
            <a:xfrm flipV="1">
              <a:off x="1061174" y="2888625"/>
              <a:ext cx="0" cy="30480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935762" y="5936625"/>
              <a:ext cx="1752600" cy="30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2 BL Sockets</a:t>
              </a:r>
            </a:p>
          </p:txBody>
        </p:sp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4042499" y="5936625"/>
              <a:ext cx="1752600" cy="30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2 WL Sockets</a:t>
              </a:r>
            </a:p>
          </p:txBody>
        </p:sp>
        <p:grpSp>
          <p:nvGrpSpPr>
            <p:cNvPr id="18" name="Group 1"/>
            <p:cNvGrpSpPr>
              <a:grpSpLocks/>
            </p:cNvGrpSpPr>
            <p:nvPr/>
          </p:nvGrpSpPr>
          <p:grpSpPr bwMode="auto">
            <a:xfrm>
              <a:off x="1670774" y="2279025"/>
              <a:ext cx="3048000" cy="3048000"/>
              <a:chOff x="5410200" y="3276600"/>
              <a:chExt cx="3048000" cy="3048000"/>
            </a:xfrm>
          </p:grpSpPr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5410200" y="5105400"/>
                <a:ext cx="3048000" cy="1219200"/>
                <a:chOff x="5410200" y="5105400"/>
                <a:chExt cx="3048000" cy="1219200"/>
              </a:xfrm>
            </p:grpSpPr>
            <p:grpSp>
              <p:nvGrpSpPr>
                <p:cNvPr id="39" name="Group 75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5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5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40" name="Group 76"/>
                <p:cNvGrpSpPr>
                  <a:grpSpLocks/>
                </p:cNvGrpSpPr>
                <p:nvPr/>
              </p:nvGrpSpPr>
              <p:grpSpPr bwMode="auto">
                <a:xfrm>
                  <a:off x="54102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5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5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41" name="Group 77"/>
                <p:cNvGrpSpPr>
                  <a:grpSpLocks/>
                </p:cNvGrpSpPr>
                <p:nvPr/>
              </p:nvGrpSpPr>
              <p:grpSpPr bwMode="auto">
                <a:xfrm>
                  <a:off x="66294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5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5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42" name="Group 78"/>
                <p:cNvGrpSpPr>
                  <a:grpSpLocks/>
                </p:cNvGrpSpPr>
                <p:nvPr/>
              </p:nvGrpSpPr>
              <p:grpSpPr bwMode="auto">
                <a:xfrm>
                  <a:off x="66294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4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5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43" name="Group 79"/>
                <p:cNvGrpSpPr>
                  <a:grpSpLocks/>
                </p:cNvGrpSpPr>
                <p:nvPr/>
              </p:nvGrpSpPr>
              <p:grpSpPr bwMode="auto">
                <a:xfrm>
                  <a:off x="78486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4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4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44" name="Group 80"/>
                <p:cNvGrpSpPr>
                  <a:grpSpLocks/>
                </p:cNvGrpSpPr>
                <p:nvPr/>
              </p:nvGrpSpPr>
              <p:grpSpPr bwMode="auto">
                <a:xfrm>
                  <a:off x="78486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4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4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</p:grpSp>
          <p:grpSp>
            <p:nvGrpSpPr>
              <p:cNvPr id="20" name="Group 53"/>
              <p:cNvGrpSpPr>
                <a:grpSpLocks/>
              </p:cNvGrpSpPr>
              <p:nvPr/>
            </p:nvGrpSpPr>
            <p:grpSpPr bwMode="auto">
              <a:xfrm>
                <a:off x="5410200" y="3276600"/>
                <a:ext cx="3048000" cy="1219200"/>
                <a:chOff x="5410200" y="5105400"/>
                <a:chExt cx="3048000" cy="1219200"/>
              </a:xfrm>
            </p:grpSpPr>
            <p:grpSp>
              <p:nvGrpSpPr>
                <p:cNvPr id="21" name="Group 54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3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22" name="Group 55"/>
                <p:cNvGrpSpPr>
                  <a:grpSpLocks/>
                </p:cNvGrpSpPr>
                <p:nvPr/>
              </p:nvGrpSpPr>
              <p:grpSpPr bwMode="auto">
                <a:xfrm>
                  <a:off x="54102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3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23" name="Group 56"/>
                <p:cNvGrpSpPr>
                  <a:grpSpLocks/>
                </p:cNvGrpSpPr>
                <p:nvPr/>
              </p:nvGrpSpPr>
              <p:grpSpPr bwMode="auto">
                <a:xfrm>
                  <a:off x="66294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3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24" name="Group 57"/>
                <p:cNvGrpSpPr>
                  <a:grpSpLocks/>
                </p:cNvGrpSpPr>
                <p:nvPr/>
              </p:nvGrpSpPr>
              <p:grpSpPr bwMode="auto">
                <a:xfrm>
                  <a:off x="66294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3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25" name="Group 58"/>
                <p:cNvGrpSpPr>
                  <a:grpSpLocks/>
                </p:cNvGrpSpPr>
                <p:nvPr/>
              </p:nvGrpSpPr>
              <p:grpSpPr bwMode="auto">
                <a:xfrm>
                  <a:off x="78486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2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3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  <p:grpSp>
              <p:nvGrpSpPr>
                <p:cNvPr id="26" name="Group 60"/>
                <p:cNvGrpSpPr>
                  <a:grpSpLocks/>
                </p:cNvGrpSpPr>
                <p:nvPr/>
              </p:nvGrpSpPr>
              <p:grpSpPr bwMode="auto">
                <a:xfrm>
                  <a:off x="78486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2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PM</a:t>
                    </a:r>
                  </a:p>
                </p:txBody>
              </p:sp>
              <p:sp>
                <p:nvSpPr>
                  <p:cNvPr id="2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sz="700">
                        <a:solidFill>
                          <a:schemeClr val="bg1"/>
                        </a:solidFill>
                      </a:rPr>
                      <a:t>SD</a:t>
                    </a:r>
                  </a:p>
                </p:txBody>
              </p:sp>
            </p:grpSp>
          </p:grpSp>
        </p:grpSp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1670774" y="3803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2889974" y="3803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109174" y="3803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670774" y="4717425"/>
              <a:ext cx="3048000" cy="304800"/>
            </a:xfrm>
            <a:prstGeom prst="rect">
              <a:avLst/>
            </a:prstGeom>
            <a:solidFill>
              <a:srgbClr val="0070C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BL</a:t>
              </a: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1670774" y="5327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2889974" y="5327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4109174" y="53270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670774" y="4412625"/>
              <a:ext cx="3048000" cy="304800"/>
            </a:xfrm>
            <a:prstGeom prst="rect">
              <a:avLst/>
            </a:prstGeom>
            <a:solidFill>
              <a:srgbClr val="0070C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BL</a:t>
              </a:r>
            </a:p>
          </p:txBody>
        </p:sp>
        <p:sp>
          <p:nvSpPr>
            <p:cNvPr id="65" name="Rectangle 51"/>
            <p:cNvSpPr>
              <a:spLocks noChangeArrowheads="1"/>
            </p:cNvSpPr>
            <p:nvPr/>
          </p:nvSpPr>
          <p:spPr bwMode="auto">
            <a:xfrm>
              <a:off x="1670774" y="1974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66" name="Rectangle 52"/>
            <p:cNvSpPr>
              <a:spLocks noChangeArrowheads="1"/>
            </p:cNvSpPr>
            <p:nvPr/>
          </p:nvSpPr>
          <p:spPr bwMode="auto">
            <a:xfrm>
              <a:off x="2889974" y="1974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67" name="Rectangle 54"/>
            <p:cNvSpPr>
              <a:spLocks noChangeArrowheads="1"/>
            </p:cNvSpPr>
            <p:nvPr/>
          </p:nvSpPr>
          <p:spPr bwMode="auto">
            <a:xfrm>
              <a:off x="4109174" y="1974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670774" y="2888625"/>
              <a:ext cx="3048000" cy="304800"/>
            </a:xfrm>
            <a:prstGeom prst="rect">
              <a:avLst/>
            </a:prstGeom>
            <a:solidFill>
              <a:srgbClr val="0070C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BL</a:t>
              </a:r>
            </a:p>
          </p:txBody>
        </p:sp>
        <p:sp>
          <p:nvSpPr>
            <p:cNvPr id="69" name="Rectangle 61"/>
            <p:cNvSpPr>
              <a:spLocks noChangeArrowheads="1"/>
            </p:cNvSpPr>
            <p:nvPr/>
          </p:nvSpPr>
          <p:spPr bwMode="auto">
            <a:xfrm>
              <a:off x="1670774" y="3498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70" name="Rectangle 63"/>
            <p:cNvSpPr>
              <a:spLocks noChangeArrowheads="1"/>
            </p:cNvSpPr>
            <p:nvPr/>
          </p:nvSpPr>
          <p:spPr bwMode="auto">
            <a:xfrm>
              <a:off x="2889974" y="3498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71" name="Rectangle 65"/>
            <p:cNvSpPr>
              <a:spLocks noChangeArrowheads="1"/>
            </p:cNvSpPr>
            <p:nvPr/>
          </p:nvSpPr>
          <p:spPr bwMode="auto">
            <a:xfrm>
              <a:off x="4109174" y="3498225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WL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670774" y="2583825"/>
              <a:ext cx="3048000" cy="304800"/>
            </a:xfrm>
            <a:prstGeom prst="rect">
              <a:avLst/>
            </a:prstGeom>
            <a:solidFill>
              <a:srgbClr val="0070C0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BL</a:t>
              </a:r>
            </a:p>
          </p:txBody>
        </p:sp>
      </p:grpSp>
      <p:cxnSp>
        <p:nvCxnSpPr>
          <p:cNvPr id="149" name="Straight Arrow Connector 47"/>
          <p:cNvCxnSpPr>
            <a:cxnSpLocks noChangeShapeType="1"/>
          </p:cNvCxnSpPr>
          <p:nvPr/>
        </p:nvCxnSpPr>
        <p:spPr bwMode="auto">
          <a:xfrm flipV="1">
            <a:off x="3301159" y="3503079"/>
            <a:ext cx="0" cy="1441398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414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5715000" cy="838200"/>
          </a:xfrm>
        </p:spPr>
        <p:txBody>
          <a:bodyPr/>
          <a:lstStyle/>
          <a:p>
            <a:r>
              <a:rPr lang="en-US" dirty="0" smtClean="0"/>
              <a:t>S26S Socket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5715000" cy="4876800"/>
          </a:xfrm>
        </p:spPr>
        <p:txBody>
          <a:bodyPr/>
          <a:lstStyle/>
          <a:p>
            <a:pPr marL="347663" lvl="1" indent="-174625"/>
            <a:r>
              <a:rPr lang="en-US" sz="2400" dirty="0"/>
              <a:t>Key Differences from 10s</a:t>
            </a:r>
          </a:p>
          <a:p>
            <a:pPr marL="693738" lvl="2" indent="-174625"/>
            <a:r>
              <a:rPr lang="en-US" sz="2000" dirty="0"/>
              <a:t>2 more decks</a:t>
            </a:r>
          </a:p>
          <a:p>
            <a:pPr marL="922338" lvl="3" indent="-174625"/>
            <a:r>
              <a:rPr lang="en-US" sz="1800" dirty="0"/>
              <a:t>4 more WL/BL levels + 2 more array via levels</a:t>
            </a:r>
          </a:p>
          <a:p>
            <a:pPr marL="693738" lvl="2" indent="-174625"/>
            <a:r>
              <a:rPr lang="en-US" sz="2000" dirty="0"/>
              <a:t>For stacked WL/BL levels, array </a:t>
            </a:r>
            <a:r>
              <a:rPr lang="en-US" sz="2000" dirty="0" err="1"/>
              <a:t>vias</a:t>
            </a:r>
            <a:r>
              <a:rPr lang="en-US" sz="2000" dirty="0"/>
              <a:t> connect to the upper instead of the lower level</a:t>
            </a:r>
          </a:p>
          <a:p>
            <a:pPr marL="922338" lvl="3" indent="-174625"/>
            <a:r>
              <a:rPr lang="en-US" sz="1800" dirty="0"/>
              <a:t>A must-have feature for 65L (AV1) because some of the 65 </a:t>
            </a:r>
            <a:r>
              <a:rPr lang="en-US" sz="1800" dirty="0" err="1"/>
              <a:t>vias</a:t>
            </a:r>
            <a:r>
              <a:rPr lang="en-US" sz="1800" dirty="0"/>
              <a:t> (AV7 landing pads) need to land on 51L WL’s</a:t>
            </a:r>
          </a:p>
          <a:p>
            <a:pPr marL="922338" lvl="3" indent="-174625"/>
            <a:r>
              <a:rPr lang="en-US" sz="1800" dirty="0"/>
              <a:t>A nice-to-have feature for 66L &amp; 67L to help control the near-near cell SET current spike</a:t>
            </a:r>
          </a:p>
          <a:p>
            <a:pPr marL="693738" lvl="2" indent="-174625"/>
            <a:r>
              <a:rPr lang="en-US" sz="2000" dirty="0"/>
              <a:t>69L (TV1) will likely need to stack on top of the array via levels</a:t>
            </a:r>
          </a:p>
          <a:p>
            <a:pPr marL="693738" lvl="2" indent="-174625"/>
            <a:r>
              <a:rPr lang="en-US" sz="2000" dirty="0"/>
              <a:t>Quilt Architecture driving different integration needs in the socket area</a:t>
            </a:r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086600" y="304800"/>
            <a:ext cx="4145408" cy="6097509"/>
            <a:chOff x="4998592" y="760491"/>
            <a:chExt cx="4145408" cy="6097509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34252"/>
                </p:ext>
              </p:extLst>
            </p:nvPr>
          </p:nvGraphicFramePr>
          <p:xfrm>
            <a:off x="4998592" y="760491"/>
            <a:ext cx="4145408" cy="6097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Visio" r:id="rId3" imgW="14220000" imgH="20904120" progId="Visio.Drawing.11">
                    <p:embed/>
                  </p:oleObj>
                </mc:Choice>
                <mc:Fallback>
                  <p:oleObj name="Visio" r:id="rId3" imgW="14220000" imgH="209041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8592" y="760491"/>
                          <a:ext cx="4145408" cy="609750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808206" y="3648547"/>
              <a:ext cx="24444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>
                  <a:latin typeface="Calibri"/>
                  <a:cs typeface="Calibri"/>
                </a:rPr>
                <a:t>64L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97643" y="3266793"/>
              <a:ext cx="24444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>
                  <a:latin typeface="Calibri"/>
                  <a:cs typeface="Calibri"/>
                </a:rPr>
                <a:t>65L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97643" y="2877494"/>
              <a:ext cx="24444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>
                  <a:latin typeface="Calibri"/>
                  <a:cs typeface="Calibri"/>
                </a:rPr>
                <a:t>66L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63489" y="2442927"/>
              <a:ext cx="24444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>
                  <a:latin typeface="Calibri"/>
                  <a:cs typeface="Calibri"/>
                </a:rPr>
                <a:t>67L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1271" y="2135110"/>
              <a:ext cx="24444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>
                  <a:latin typeface="Calibri"/>
                  <a:cs typeface="Calibri"/>
                </a:rPr>
                <a:t>68L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5173" y="1818238"/>
              <a:ext cx="24444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>
                  <a:latin typeface="Calibri"/>
                  <a:cs typeface="Calibri"/>
                </a:rPr>
                <a:t>69L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8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0b7a245-a7c3-4504-88b2-cf85318e6b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69</TotalTime>
  <Words>406</Words>
  <Application>Microsoft Office PowerPoint</Application>
  <PresentationFormat>Widescreen</PresentationFormat>
  <Paragraphs>205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Neo Sans Intel</vt:lpstr>
      <vt:lpstr>Neo Sans Intel Medium</vt:lpstr>
      <vt:lpstr>Arial</vt:lpstr>
      <vt:lpstr>Calibri</vt:lpstr>
      <vt:lpstr>blank</vt:lpstr>
      <vt:lpstr>Visio</vt:lpstr>
      <vt:lpstr>S24S Quad Deck to Dual Deck Change Proposal</vt:lpstr>
      <vt:lpstr>Qual Deck (S26A) vs. Dual Deck (S15C)</vt:lpstr>
      <vt:lpstr>Change Proposal</vt:lpstr>
      <vt:lpstr>The Change</vt:lpstr>
      <vt:lpstr>4-Deck to 2-Deck</vt:lpstr>
      <vt:lpstr>Reference Material</vt:lpstr>
      <vt:lpstr>S26S Socket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lastModifiedBy>Kau, Derchang</cp:lastModifiedBy>
  <cp:revision>12</cp:revision>
  <dcterms:created xsi:type="dcterms:W3CDTF">2018-04-05T15:01:48Z</dcterms:created>
  <dcterms:modified xsi:type="dcterms:W3CDTF">2018-04-05T16:11:09Z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</Properties>
</file>