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72" r:id="rId9"/>
    <p:sldId id="261" r:id="rId10"/>
    <p:sldId id="262" r:id="rId11"/>
    <p:sldId id="263" r:id="rId12"/>
    <p:sldId id="277" r:id="rId13"/>
    <p:sldId id="264" r:id="rId14"/>
    <p:sldId id="276" r:id="rId15"/>
    <p:sldId id="265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>
      <p:cViewPr varScale="1">
        <p:scale>
          <a:sx n="64" d="100"/>
          <a:sy n="64" d="100"/>
        </p:scale>
        <p:origin x="56" y="22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.0 </a:t>
            </a:r>
            <a:r>
              <a:rPr lang="en-US" cap="small" dirty="0" smtClean="0"/>
              <a:t>Strategy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Overview, Development Vehicles, Scaling Roadmap, Alpha Product and Gen+1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8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3392" y="152400"/>
            <a:ext cx="10654208" cy="838200"/>
          </a:xfrm>
        </p:spPr>
        <p:txBody>
          <a:bodyPr/>
          <a:lstStyle/>
          <a:p>
            <a:pPr marL="576263" indent="-576263" algn="l"/>
            <a:r>
              <a:rPr lang="en-US" sz="2800" cap="small" dirty="0" smtClean="0"/>
              <a:t>3.3 POR Critical Path: Fast Fail and Fast Succeed and Beyond</a:t>
            </a:r>
            <a:br>
              <a:rPr lang="en-US" sz="2800" cap="small" dirty="0" smtClean="0"/>
            </a:br>
            <a:r>
              <a:rPr lang="en-US" sz="1800" cap="small" dirty="0" smtClean="0"/>
              <a:t>POR as of Q1/2018, S24S is 20nm Product Vehicle</a:t>
            </a:r>
            <a:endParaRPr lang="en-US" sz="2800" cap="small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893215"/>
              </p:ext>
            </p:extLst>
          </p:nvPr>
        </p:nvGraphicFramePr>
        <p:xfrm>
          <a:off x="631556" y="1448780"/>
          <a:ext cx="10885118" cy="4041648"/>
        </p:xfrm>
        <a:graphic>
          <a:graphicData uri="http://schemas.openxmlformats.org/drawingml/2006/table">
            <a:tbl>
              <a:tblPr/>
              <a:tblGrid>
                <a:gridCol w="315832"/>
                <a:gridCol w="4264342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</a:tblGrid>
              <a:tr h="1841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RWB demonstrated on Dual Deck SR71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Probe Yield @ PG4 RWB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 Probe Yield @ PG1 RWB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S24S 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S36X Spider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Chip 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Collateral Release (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TGnMOST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 DR)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RWB demonstrated,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S/U Flow Defined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Scaling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Roadmap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Pathfinding Starts</a:t>
                      </a:r>
                    </a:p>
                  </a:txBody>
                  <a:tcPr marL="36576" marR="36576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5842001" y="2387601"/>
            <a:ext cx="558799" cy="2641599"/>
          </a:xfrm>
          <a:custGeom>
            <a:avLst/>
            <a:gdLst>
              <a:gd name="connsiteX0" fmla="*/ 0 w 524933"/>
              <a:gd name="connsiteY0" fmla="*/ 0 h 1380067"/>
              <a:gd name="connsiteX1" fmla="*/ 93133 w 524933"/>
              <a:gd name="connsiteY1" fmla="*/ 1007533 h 1380067"/>
              <a:gd name="connsiteX2" fmla="*/ 524933 w 524933"/>
              <a:gd name="connsiteY2" fmla="*/ 13800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933" h="1380067">
                <a:moveTo>
                  <a:pt x="0" y="0"/>
                </a:moveTo>
                <a:cubicBezTo>
                  <a:pt x="2822" y="388761"/>
                  <a:pt x="5644" y="777522"/>
                  <a:pt x="93133" y="1007533"/>
                </a:cubicBezTo>
                <a:cubicBezTo>
                  <a:pt x="180622" y="1237544"/>
                  <a:pt x="352777" y="1308805"/>
                  <a:pt x="524933" y="1380067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147694" y="2709332"/>
            <a:ext cx="405506" cy="2472268"/>
          </a:xfrm>
          <a:custGeom>
            <a:avLst/>
            <a:gdLst>
              <a:gd name="connsiteX0" fmla="*/ 7573 w 210773"/>
              <a:gd name="connsiteY0" fmla="*/ 0 h 804334"/>
              <a:gd name="connsiteX1" fmla="*/ 24506 w 210773"/>
              <a:gd name="connsiteY1" fmla="*/ 609600 h 804334"/>
              <a:gd name="connsiteX2" fmla="*/ 210773 w 210773"/>
              <a:gd name="connsiteY2" fmla="*/ 804334 h 804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0773" h="804334">
                <a:moveTo>
                  <a:pt x="7573" y="0"/>
                </a:moveTo>
                <a:cubicBezTo>
                  <a:pt x="-894" y="237772"/>
                  <a:pt x="-9361" y="475544"/>
                  <a:pt x="24506" y="609600"/>
                </a:cubicBezTo>
                <a:cubicBezTo>
                  <a:pt x="58373" y="743656"/>
                  <a:pt x="182551" y="771878"/>
                  <a:pt x="210773" y="804334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156340" y="5515256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816080" y="5517994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400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S26A PG1 PRQ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426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S37A PG1 PRQ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19032" y="2370778"/>
            <a:ext cx="46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Line Callout 2 (Accent Bar) 2"/>
          <p:cNvSpPr/>
          <p:nvPr/>
        </p:nvSpPr>
        <p:spPr>
          <a:xfrm>
            <a:off x="8874952" y="838200"/>
            <a:ext cx="2641721" cy="521477"/>
          </a:xfrm>
          <a:prstGeom prst="accentCallout2">
            <a:avLst>
              <a:gd name="adj1" fmla="val 28280"/>
              <a:gd name="adj2" fmla="val -5088"/>
              <a:gd name="adj3" fmla="val 32092"/>
              <a:gd name="adj4" fmla="val -17043"/>
              <a:gd name="adj5" fmla="val 289754"/>
              <a:gd name="adj6" fmla="val -9190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>
                <a:latin typeface="Calibri" panose="020F0502020204030204" pitchFamily="34" charset="0"/>
              </a:rPr>
              <a:t>Based on high confidence </a:t>
            </a:r>
          </a:p>
          <a:p>
            <a:r>
              <a:rPr lang="en-US" sz="1400" b="1" dirty="0">
                <a:latin typeface="Calibri" panose="020F0502020204030204" pitchFamily="34" charset="0"/>
              </a:rPr>
              <a:t>collateral for fast fail</a:t>
            </a:r>
          </a:p>
        </p:txBody>
      </p:sp>
      <p:sp>
        <p:nvSpPr>
          <p:cNvPr id="13" name="Line Callout 2 (Accent Bar) 12"/>
          <p:cNvSpPr/>
          <p:nvPr/>
        </p:nvSpPr>
        <p:spPr>
          <a:xfrm>
            <a:off x="8874953" y="2239724"/>
            <a:ext cx="2641721" cy="600661"/>
          </a:xfrm>
          <a:prstGeom prst="accentCallout2">
            <a:avLst>
              <a:gd name="adj1" fmla="val 20479"/>
              <a:gd name="adj2" fmla="val -5064"/>
              <a:gd name="adj3" fmla="val 23379"/>
              <a:gd name="adj4" fmla="val -16684"/>
              <a:gd name="adj5" fmla="val 101173"/>
              <a:gd name="adj6" fmla="val -63514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Passing PG4 criteria triggers 14nm SSM Alpha Product Design Start for fast succeed</a:t>
            </a:r>
            <a:endParaRPr lang="en-US" sz="1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5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3392" y="152400"/>
            <a:ext cx="10654208" cy="838200"/>
          </a:xfrm>
        </p:spPr>
        <p:txBody>
          <a:bodyPr/>
          <a:lstStyle/>
          <a:p>
            <a:pPr marL="576263" indent="-576263" algn="l"/>
            <a:r>
              <a:rPr lang="en-US" sz="2800" cap="small" dirty="0" smtClean="0"/>
              <a:t>3.4 </a:t>
            </a:r>
            <a:r>
              <a:rPr lang="en-US" sz="2800" cap="small" dirty="0" err="1" smtClean="0"/>
              <a:t>PrePOR</a:t>
            </a:r>
            <a:r>
              <a:rPr lang="en-US" sz="2800" cap="small" dirty="0" smtClean="0"/>
              <a:t> Critical </a:t>
            </a:r>
            <a:r>
              <a:rPr lang="en-US" sz="2800" cap="small" dirty="0" smtClean="0"/>
              <a:t>Path </a:t>
            </a:r>
            <a:r>
              <a:rPr lang="en-US" sz="2800" cap="small" dirty="0" smtClean="0"/>
              <a:t>for 20nm then </a:t>
            </a:r>
            <a:r>
              <a:rPr lang="en-US" sz="2800" cap="small" dirty="0"/>
              <a:t>14nm Products</a:t>
            </a:r>
            <a:br>
              <a:rPr lang="en-US" sz="2800" cap="small" dirty="0"/>
            </a:br>
            <a:r>
              <a:rPr lang="en-US" sz="1800" cap="small" dirty="0" smtClean="0"/>
              <a:t>with high confidence of energy </a:t>
            </a:r>
            <a:r>
              <a:rPr lang="en-US" sz="1800" cap="small" dirty="0"/>
              <a:t>spec compliant S26S DBR by </a:t>
            </a:r>
            <a:r>
              <a:rPr lang="en-US" sz="1800" cap="small" dirty="0" smtClean="0"/>
              <a:t>Q1/19</a:t>
            </a:r>
            <a:endParaRPr lang="en-US" sz="1800" cap="small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287721"/>
              </p:ext>
            </p:extLst>
          </p:nvPr>
        </p:nvGraphicFramePr>
        <p:xfrm>
          <a:off x="631556" y="1448780"/>
          <a:ext cx="10885118" cy="4041648"/>
        </p:xfrm>
        <a:graphic>
          <a:graphicData uri="http://schemas.openxmlformats.org/drawingml/2006/table">
            <a:tbl>
              <a:tblPr/>
              <a:tblGrid>
                <a:gridCol w="315832"/>
                <a:gridCol w="4264342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</a:tblGrid>
              <a:tr h="1841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RWB demonstrated on Dual Deck SR71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Probe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Yield @ PG4 Spec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Probe Yield @ PG1 Spec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S36X Spider Chip DBR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Collateral Release (</a:t>
                      </a:r>
                      <a:r>
                        <a:rPr lang="en-US" sz="1800" b="0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TGnMOST</a:t>
                      </a:r>
                      <a:r>
                        <a:rPr lang="en-U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 DR)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RWB demonstrated,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S/U Flow Defined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S37S </a:t>
                      </a:r>
                      <a:r>
                        <a:rPr lang="en-US" sz="18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Scaling </a:t>
                      </a:r>
                      <a:r>
                        <a:rPr 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Roadmap </a:t>
                      </a:r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Pathfinding Starts</a:t>
                      </a:r>
                    </a:p>
                  </a:txBody>
                  <a:tcPr marL="36576" marR="36576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5842001" y="2387601"/>
            <a:ext cx="1320799" cy="2641599"/>
          </a:xfrm>
          <a:custGeom>
            <a:avLst/>
            <a:gdLst>
              <a:gd name="connsiteX0" fmla="*/ 0 w 524933"/>
              <a:gd name="connsiteY0" fmla="*/ 0 h 1380067"/>
              <a:gd name="connsiteX1" fmla="*/ 93133 w 524933"/>
              <a:gd name="connsiteY1" fmla="*/ 1007533 h 1380067"/>
              <a:gd name="connsiteX2" fmla="*/ 524933 w 524933"/>
              <a:gd name="connsiteY2" fmla="*/ 13800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933" h="1380067">
                <a:moveTo>
                  <a:pt x="0" y="0"/>
                </a:moveTo>
                <a:cubicBezTo>
                  <a:pt x="2822" y="388761"/>
                  <a:pt x="5644" y="777522"/>
                  <a:pt x="93133" y="1007533"/>
                </a:cubicBezTo>
                <a:cubicBezTo>
                  <a:pt x="180622" y="1237544"/>
                  <a:pt x="352777" y="1308805"/>
                  <a:pt x="524933" y="1380067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919032" y="2702706"/>
            <a:ext cx="405506" cy="2472268"/>
          </a:xfrm>
          <a:custGeom>
            <a:avLst/>
            <a:gdLst>
              <a:gd name="connsiteX0" fmla="*/ 7573 w 210773"/>
              <a:gd name="connsiteY0" fmla="*/ 0 h 804334"/>
              <a:gd name="connsiteX1" fmla="*/ 24506 w 210773"/>
              <a:gd name="connsiteY1" fmla="*/ 609600 h 804334"/>
              <a:gd name="connsiteX2" fmla="*/ 210773 w 210773"/>
              <a:gd name="connsiteY2" fmla="*/ 804334 h 804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0773" h="804334">
                <a:moveTo>
                  <a:pt x="7573" y="0"/>
                </a:moveTo>
                <a:cubicBezTo>
                  <a:pt x="-894" y="237772"/>
                  <a:pt x="-9361" y="475544"/>
                  <a:pt x="24506" y="609600"/>
                </a:cubicBezTo>
                <a:cubicBezTo>
                  <a:pt x="58373" y="743656"/>
                  <a:pt x="182551" y="771878"/>
                  <a:pt x="210773" y="804334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156340" y="5515256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816080" y="5517994"/>
            <a:ext cx="0" cy="468052"/>
          </a:xfrm>
          <a:prstGeom prst="straightConnector1">
            <a:avLst/>
          </a:prstGeom>
          <a:ln w="38100">
            <a:solidFill>
              <a:srgbClr val="0071E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1400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S26A PG1 PRQ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4262" y="5986046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150ED"/>
                </a:solidFill>
                <a:latin typeface="Calibri" panose="020F0502020204030204" pitchFamily="34" charset="0"/>
              </a:rPr>
              <a:t>S37A PG1 PRQ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19032" y="2370778"/>
            <a:ext cx="467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Line Callout 2 (Accent Bar) 2"/>
          <p:cNvSpPr/>
          <p:nvPr/>
        </p:nvSpPr>
        <p:spPr>
          <a:xfrm>
            <a:off x="8874952" y="838200"/>
            <a:ext cx="2641721" cy="521477"/>
          </a:xfrm>
          <a:prstGeom prst="accentCallout2">
            <a:avLst>
              <a:gd name="adj1" fmla="val 28280"/>
              <a:gd name="adj2" fmla="val -5088"/>
              <a:gd name="adj3" fmla="val 32092"/>
              <a:gd name="adj4" fmla="val -17043"/>
              <a:gd name="adj5" fmla="val 295472"/>
              <a:gd name="adj6" fmla="val -6293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>
                <a:latin typeface="Calibri" panose="020F0502020204030204" pitchFamily="34" charset="0"/>
              </a:rPr>
              <a:t>Based on </a:t>
            </a:r>
            <a:r>
              <a:rPr lang="en-US" sz="1400" b="1" dirty="0" err="1" smtClean="0">
                <a:latin typeface="Calibri" panose="020F0502020204030204" pitchFamily="34" charset="0"/>
              </a:rPr>
              <a:t>TGnMOST</a:t>
            </a:r>
            <a:r>
              <a:rPr lang="en-US" sz="1400" b="1" dirty="0" smtClean="0">
                <a:latin typeface="Calibri" panose="020F0502020204030204" pitchFamily="34" charset="0"/>
              </a:rPr>
              <a:t> / DR for energy spec compliant S26S</a:t>
            </a:r>
            <a:endParaRPr lang="en-US" sz="1400" b="1" dirty="0">
              <a:latin typeface="Calibri" panose="020F0502020204030204" pitchFamily="34" charset="0"/>
            </a:endParaRPr>
          </a:p>
        </p:txBody>
      </p:sp>
      <p:sp>
        <p:nvSpPr>
          <p:cNvPr id="13" name="Line Callout 2 (Accent Bar) 12"/>
          <p:cNvSpPr/>
          <p:nvPr/>
        </p:nvSpPr>
        <p:spPr>
          <a:xfrm>
            <a:off x="8874953" y="2239724"/>
            <a:ext cx="2641721" cy="600661"/>
          </a:xfrm>
          <a:prstGeom prst="accentCallout2">
            <a:avLst>
              <a:gd name="adj1" fmla="val 20479"/>
              <a:gd name="adj2" fmla="val -5064"/>
              <a:gd name="adj3" fmla="val 23379"/>
              <a:gd name="adj4" fmla="val -16684"/>
              <a:gd name="adj5" fmla="val 84626"/>
              <a:gd name="adj6" fmla="val -33791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" tIns="36576" rIns="36576" bIns="36576" rtlCol="0" anchor="ctr"/>
          <a:lstStyle/>
          <a:p>
            <a:r>
              <a:rPr lang="en-US" sz="1400" b="1" dirty="0" smtClean="0">
                <a:latin typeface="Calibri" panose="020F0502020204030204" pitchFamily="34" charset="0"/>
              </a:rPr>
              <a:t>Passing PG4 criteria triggers 14nm SSM Alpha Product Design Start for fast succeed</a:t>
            </a:r>
            <a:endParaRPr lang="en-US" sz="1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4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.0 </a:t>
            </a:r>
            <a:r>
              <a:rPr lang="en-US" cap="small" dirty="0" smtClean="0"/>
              <a:t>Design SOW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3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6.1 Integrated </a:t>
            </a:r>
            <a:r>
              <a:rPr lang="en-US" sz="2800" cap="small" dirty="0" smtClean="0"/>
              <a:t>Alpha Products Strategy (20nm and 14nm)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82824"/>
            <a:ext cx="10910428" cy="168208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In </a:t>
            </a:r>
            <a:r>
              <a:rPr lang="en-US" sz="2000" dirty="0"/>
              <a:t>order to </a:t>
            </a:r>
            <a:r>
              <a:rPr lang="en-US" sz="2000" dirty="0" smtClean="0"/>
              <a:t>meet die size and energy of SXP counter part, SSM has high </a:t>
            </a:r>
            <a:r>
              <a:rPr lang="en-US" sz="2000" dirty="0"/>
              <a:t>d</a:t>
            </a:r>
            <a:r>
              <a:rPr lang="en-US" sz="2000" dirty="0" smtClean="0"/>
              <a:t>esign collateral </a:t>
            </a:r>
            <a:r>
              <a:rPr lang="en-US" sz="2000" dirty="0"/>
              <a:t>s</a:t>
            </a:r>
            <a:r>
              <a:rPr lang="en-US" sz="2000" dirty="0" smtClean="0"/>
              <a:t>cope &amp; risk 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More </a:t>
            </a:r>
            <a:r>
              <a:rPr lang="en-US" sz="2000" dirty="0">
                <a:sym typeface="Wingdings" panose="05000000000000000000" pitchFamily="2" charset="2"/>
              </a:rPr>
              <a:t>aggressive DR is needed to fit </a:t>
            </a:r>
            <a:r>
              <a:rPr lang="en-US" sz="2000" dirty="0" smtClean="0">
                <a:sym typeface="Wingdings" panose="05000000000000000000" pitchFamily="2" charset="2"/>
              </a:rPr>
              <a:t>2X more transistors for bipolar decoder</a:t>
            </a:r>
          </a:p>
          <a:p>
            <a:pPr marL="1108070" lvl="1" indent="-554035">
              <a:buNone/>
            </a:pPr>
            <a:r>
              <a:rPr lang="en-US" sz="2000" dirty="0" err="1" smtClean="0">
                <a:sym typeface="Wingdings" panose="05000000000000000000" pitchFamily="2" charset="2"/>
              </a:rPr>
              <a:t>TGnMOST</a:t>
            </a:r>
            <a:r>
              <a:rPr lang="en-US" sz="2000" dirty="0" smtClean="0">
                <a:sym typeface="Wingdings" panose="05000000000000000000" pitchFamily="2" charset="2"/>
              </a:rPr>
              <a:t> development is required in complaint to energy spec.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30605" y="1916832"/>
            <a:ext cx="10523195" cy="4245847"/>
            <a:chOff x="695400" y="876253"/>
            <a:chExt cx="10523195" cy="4245847"/>
          </a:xfrm>
        </p:grpSpPr>
        <p:grpSp>
          <p:nvGrpSpPr>
            <p:cNvPr id="19" name="Group 18"/>
            <p:cNvGrpSpPr/>
            <p:nvPr/>
          </p:nvGrpSpPr>
          <p:grpSpPr>
            <a:xfrm>
              <a:off x="5921632" y="2784567"/>
              <a:ext cx="1122250" cy="1239596"/>
              <a:chOff x="5775811" y="3185144"/>
              <a:chExt cx="1048876" cy="1756096"/>
            </a:xfrm>
          </p:grpSpPr>
          <p:sp>
            <p:nvSpPr>
              <p:cNvPr id="35" name="Left-Right-Up Arrow 34"/>
              <p:cNvSpPr/>
              <p:nvPr/>
            </p:nvSpPr>
            <p:spPr>
              <a:xfrm rot="5400000">
                <a:off x="5567019" y="3683573"/>
                <a:ext cx="1570567" cy="944768"/>
              </a:xfrm>
              <a:prstGeom prst="leftRightUpArrow">
                <a:avLst>
                  <a:gd name="adj1" fmla="val 10612"/>
                  <a:gd name="adj2" fmla="val 12468"/>
                  <a:gd name="adj3" fmla="val 23579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775811" y="3185144"/>
                <a:ext cx="401608" cy="551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3892311" y="876253"/>
              <a:ext cx="4521630" cy="581035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&amp; Collateral Assessment </a:t>
              </a:r>
            </a:p>
            <a:p>
              <a:pPr marL="457200" indent="-225425"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Decoder fitted,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meet I-V requirement for 20nm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4162124" y="2384317"/>
              <a:ext cx="480896" cy="3121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687491" y="2410416"/>
              <a:ext cx="1449655" cy="23045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675937" y="4519835"/>
              <a:ext cx="1436492" cy="19722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5966240" y="1610890"/>
              <a:ext cx="373773" cy="3022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Diamond 24"/>
            <p:cNvSpPr/>
            <p:nvPr/>
          </p:nvSpPr>
          <p:spPr>
            <a:xfrm>
              <a:off x="4730627" y="1984963"/>
              <a:ext cx="2844998" cy="1092008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EoQ1 RA for Q3 TO  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DR &amp;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16790" y="2079765"/>
              <a:ext cx="9248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536504" y="3158289"/>
              <a:ext cx="5725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</a:t>
              </a:r>
            </a:p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9210265" y="1984963"/>
              <a:ext cx="2008330" cy="978817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 risk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95400" y="1913100"/>
              <a:ext cx="3406012" cy="2111064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 Design Start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S26A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CMOS Bipolar Decoder (no HV Stress)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20~50% high switching energy </a:t>
              </a:r>
            </a:p>
            <a:p>
              <a:pPr marL="457200" indent="-225425"/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S26A3 </a:t>
              </a:r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footprint @ ¼ of density</a:t>
              </a:r>
              <a:endPara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Wafer level testable for SSM cross tile functionality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@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½ of set time,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64Gb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160166" y="3200400"/>
              <a:ext cx="1350744" cy="622391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Continue S24S </a:t>
              </a:r>
              <a:r>
                <a:rPr lang="en-US" sz="18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esign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8588940" y="3420895"/>
              <a:ext cx="589677" cy="18586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9210265" y="30480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 @ Lower BW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9210265" y="41148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4733103" y="4114800"/>
              <a:ext cx="2844998" cy="10073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 Development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Design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To fit in S37A density/die size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2792768" y="5486400"/>
            <a:ext cx="425053" cy="152400"/>
          </a:xfrm>
          <a:prstGeom prst="roundRect">
            <a:avLst>
              <a:gd name="adj" fmla="val 30638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792769" y="5757643"/>
            <a:ext cx="425052" cy="137600"/>
          </a:xfrm>
          <a:prstGeom prst="roundRect">
            <a:avLst>
              <a:gd name="adj" fmla="val 30638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792770" y="6019799"/>
            <a:ext cx="425052" cy="142879"/>
          </a:xfrm>
          <a:prstGeom prst="roundRect">
            <a:avLst>
              <a:gd name="adj" fmla="val 30638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5400" y="5363904"/>
            <a:ext cx="20973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POR</a:t>
            </a:r>
          </a:p>
          <a:p>
            <a:pPr algn="r"/>
            <a:r>
              <a:rPr lang="en-US" sz="1800" dirty="0" err="1" smtClean="0">
                <a:latin typeface="Calibri" panose="020F0502020204030204" pitchFamily="34" charset="0"/>
              </a:rPr>
              <a:t>PrePOR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Evaluation/Decision</a:t>
            </a:r>
            <a:endParaRPr lang="en-US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61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6.2 </a:t>
            </a:r>
            <a:r>
              <a:rPr lang="en-US" sz="2800" cap="small" dirty="0" smtClean="0"/>
              <a:t>20nm Alpha Product Spec  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0910428" cy="5066456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95400" y="1026840"/>
            <a:ext cx="11197244" cy="528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FontTx/>
              <a:buNone/>
            </a:pPr>
            <a:r>
              <a:rPr lang="en-US" sz="2000" kern="0" dirty="0"/>
              <a:t>S26S – A 20nm node bipolar 3DXP product in compliance with S26A spec </a:t>
            </a:r>
            <a:endParaRPr lang="en-US" sz="2000" kern="0" dirty="0" smtClean="0"/>
          </a:p>
          <a:p>
            <a:pPr marL="0" indent="0" defTabSz="914400">
              <a:buFontTx/>
              <a:buNone/>
            </a:pPr>
            <a:r>
              <a:rPr lang="en-US" sz="2000" kern="0" dirty="0" smtClean="0"/>
              <a:t>S24S – A contingency to eliminate the design collateral risk</a:t>
            </a:r>
          </a:p>
          <a:p>
            <a:pPr marL="554035" lvl="1" indent="0" defTabSz="914400">
              <a:buNone/>
            </a:pPr>
            <a:r>
              <a:rPr lang="en-US" sz="2000" kern="0" dirty="0" smtClean="0"/>
              <a:t>Favorable to “Fast-Fail” with 100% S26A collateral (low risk, fast execution)  </a:t>
            </a:r>
            <a:r>
              <a:rPr lang="en-US" sz="2000" kern="0" dirty="0" smtClean="0">
                <a:sym typeface="Wingdings" panose="05000000000000000000" pitchFamily="2" charset="2"/>
              </a:rPr>
              <a:t> DBR Q3/2018</a:t>
            </a:r>
            <a:endParaRPr lang="en-US" sz="2000" kern="0" dirty="0">
              <a:sym typeface="Wingdings" panose="05000000000000000000" pitchFamily="2" charset="2"/>
            </a:endParaRPr>
          </a:p>
          <a:p>
            <a:pPr marL="554035" lvl="1" indent="0" defTabSz="914400">
              <a:buNone/>
            </a:pPr>
            <a:r>
              <a:rPr lang="en-US" sz="2000" kern="0" dirty="0" smtClean="0"/>
              <a:t>S26A die size, </a:t>
            </a:r>
            <a:r>
              <a:rPr lang="en-US" sz="2000" kern="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≤ </a:t>
            </a:r>
            <a:r>
              <a:rPr lang="en-US" sz="2000" kern="0" dirty="0" smtClean="0"/>
              <a:t>¼density, higher energy, lower bandwidth validation</a:t>
            </a:r>
          </a:p>
          <a:p>
            <a:pPr marL="0" indent="0" defTabSz="914400">
              <a:buFontTx/>
              <a:buNone/>
            </a:pPr>
            <a:endParaRPr lang="en-US" sz="2000" kern="0" dirty="0" smtClean="0"/>
          </a:p>
          <a:p>
            <a:pPr marL="0" indent="0" defTabSz="914400">
              <a:buFontTx/>
              <a:buNone/>
            </a:pPr>
            <a:endParaRPr lang="en-US" sz="2000" kern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008197"/>
              </p:ext>
            </p:extLst>
          </p:nvPr>
        </p:nvGraphicFramePr>
        <p:xfrm>
          <a:off x="1415480" y="2588096"/>
          <a:ext cx="8928991" cy="3505200"/>
        </p:xfrm>
        <a:graphic>
          <a:graphicData uri="http://schemas.openxmlformats.org/drawingml/2006/table">
            <a:tbl>
              <a:tblPr/>
              <a:tblGrid>
                <a:gridCol w="2270461"/>
                <a:gridCol w="2219510"/>
                <a:gridCol w="2219510"/>
                <a:gridCol w="2219510"/>
              </a:tblGrid>
              <a:tr h="1591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S26A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Contingency: S24S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64Gb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of Deck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Array 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Partitions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930 / 527 MB/s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 / 179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29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7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6.3 </a:t>
            </a:r>
            <a:r>
              <a:rPr lang="en-US" sz="2800" cap="small" dirty="0" smtClean="0"/>
              <a:t>14nm Alpha Product Spec  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0910428" cy="5066456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95400" y="1026840"/>
            <a:ext cx="11197244" cy="528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FontTx/>
              <a:buNone/>
            </a:pPr>
            <a:r>
              <a:rPr lang="en-US" sz="2000" kern="0" dirty="0" smtClean="0"/>
              <a:t>“S37S” </a:t>
            </a:r>
            <a:r>
              <a:rPr lang="en-US" sz="2000" kern="0" dirty="0"/>
              <a:t>– A </a:t>
            </a:r>
            <a:r>
              <a:rPr lang="en-US" sz="2000" kern="0" dirty="0" smtClean="0"/>
              <a:t>14nm </a:t>
            </a:r>
            <a:r>
              <a:rPr lang="en-US" sz="2000" kern="0" dirty="0"/>
              <a:t>node bipolar 3DXP product in compliance with </a:t>
            </a:r>
            <a:r>
              <a:rPr lang="en-US" sz="2000" kern="0" dirty="0" smtClean="0"/>
              <a:t>S37A </a:t>
            </a:r>
            <a:r>
              <a:rPr lang="en-US" sz="2000" kern="0" dirty="0"/>
              <a:t>spec </a:t>
            </a:r>
            <a:endParaRPr lang="en-US" sz="2000" kern="0" dirty="0" smtClean="0"/>
          </a:p>
          <a:p>
            <a:pPr marL="554035" lvl="1" indent="0" defTabSz="914400">
              <a:buNone/>
            </a:pPr>
            <a:r>
              <a:rPr lang="en-US" sz="2000" kern="0" dirty="0" err="1" smtClean="0"/>
              <a:t>TGnMOST</a:t>
            </a:r>
            <a:r>
              <a:rPr lang="en-US" sz="2000" kern="0" dirty="0" smtClean="0"/>
              <a:t> and Pitched-Cell Design Rule to fit bipolar decoder in S37A patch</a:t>
            </a:r>
          </a:p>
          <a:p>
            <a:pPr marL="0" indent="0" defTabSz="914400">
              <a:buFontTx/>
              <a:buNone/>
            </a:pPr>
            <a:endParaRPr lang="en-US" sz="2000" kern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795873" y="2168860"/>
          <a:ext cx="6709481" cy="3505200"/>
        </p:xfrm>
        <a:graphic>
          <a:graphicData uri="http://schemas.openxmlformats.org/drawingml/2006/table">
            <a:tbl>
              <a:tblPr/>
              <a:tblGrid>
                <a:gridCol w="2270461"/>
                <a:gridCol w="2219510"/>
                <a:gridCol w="2219510"/>
              </a:tblGrid>
              <a:tr h="1591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S37A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S37S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512Gb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512Gb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195mm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195mm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of Deck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Array 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Partitions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3200MT/s/pin 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DDR5)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3200MT/s/pin (DDR5)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3200 / 1100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3200 / 1100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 / 86pJ/b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 / 86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=1.1V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=1.1V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tbd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30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</a:t>
            </a:r>
            <a:r>
              <a:rPr lang="en-US" sz="2800" cap="small" dirty="0" smtClean="0"/>
              <a:t>.1 Strategy Overview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82824"/>
            <a:ext cx="10910428" cy="240216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“Fast fail </a:t>
            </a:r>
            <a:r>
              <a:rPr lang="en-US" sz="2000" dirty="0"/>
              <a:t>or succeed” by building a </a:t>
            </a:r>
            <a:r>
              <a:rPr lang="en-US" sz="2000" dirty="0" smtClean="0"/>
              <a:t>3DXP product </a:t>
            </a:r>
            <a:r>
              <a:rPr lang="en-US" sz="2000" dirty="0"/>
              <a:t>for SSM</a:t>
            </a:r>
          </a:p>
          <a:p>
            <a:pPr marL="1108070" lvl="1" indent="-554035">
              <a:buNone/>
            </a:pPr>
            <a:r>
              <a:rPr lang="en-US" sz="2000" dirty="0"/>
              <a:t>Test complete array in high volume and validate product worthiness by building </a:t>
            </a:r>
            <a:r>
              <a:rPr lang="en-US" sz="2000" dirty="0" smtClean="0"/>
              <a:t>prototypes</a:t>
            </a:r>
          </a:p>
          <a:p>
            <a:pPr marL="1108070" lvl="1" indent="-554035">
              <a:buNone/>
            </a:pPr>
            <a:r>
              <a:rPr lang="en-US" sz="2000" dirty="0"/>
              <a:t>To minimize additional cell development beyond SSM pathfinding, the SSM process flow developed on S26A mask set will be exploited for alpha product demonstration.</a:t>
            </a:r>
          </a:p>
          <a:p>
            <a:pPr marL="0" indent="0">
              <a:buNone/>
            </a:pPr>
            <a:r>
              <a:rPr lang="en-US" sz="2000" dirty="0"/>
              <a:t>Leverage </a:t>
            </a:r>
            <a:r>
              <a:rPr lang="en-US" sz="2000" dirty="0" smtClean="0"/>
              <a:t>20’s </a:t>
            </a:r>
            <a:r>
              <a:rPr lang="en-US" sz="2000" dirty="0"/>
              <a:t>infrastructure and synergy for </a:t>
            </a:r>
            <a:r>
              <a:rPr lang="en-US" sz="2000" dirty="0" smtClean="0"/>
              <a:t>high velocity development.</a:t>
            </a:r>
            <a:endParaRPr 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800708" y="2749859"/>
            <a:ext cx="10947920" cy="3703477"/>
            <a:chOff x="407368" y="2442491"/>
            <a:chExt cx="10947920" cy="3703477"/>
          </a:xfrm>
        </p:grpSpPr>
        <p:sp>
          <p:nvSpPr>
            <p:cNvPr id="9" name="Rounded Rectangle 8"/>
            <p:cNvSpPr/>
            <p:nvPr/>
          </p:nvSpPr>
          <p:spPr>
            <a:xfrm>
              <a:off x="407368" y="2442491"/>
              <a:ext cx="4536504" cy="1725896"/>
            </a:xfrm>
            <a:prstGeom prst="roundRect">
              <a:avLst>
                <a:gd name="adj" fmla="val 817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Bipolar Decoder </a:t>
              </a:r>
              <a:r>
                <a:rPr lang="en-US" sz="1600" b="1" u="sng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esign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Fast implementation: based on 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floor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plan,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inc.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Pad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 risk execution: S26A based CMOS technology &amp; collateral @ minimum augmentation required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Algo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development leverage by reusing S26 test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infrastructure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Enable probe synergy with S26 PG1 specs at shorter write completion time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28328" y="4422711"/>
              <a:ext cx="4536504" cy="110565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SSM </a:t>
              </a:r>
              <a:r>
                <a:rPr lang="en-US" sz="1600" b="1" u="sng" dirty="0">
                  <a:solidFill>
                    <a:schemeClr val="tx1"/>
                  </a:solidFill>
                  <a:latin typeface="Calibri" panose="020F0502020204030204" pitchFamily="34" charset="0"/>
                </a:rPr>
                <a:t>Switching P</a:t>
              </a:r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hysics w/ 20nm Cell</a:t>
              </a:r>
              <a:r>
                <a:rPr lang="en-US" sz="16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Cell development (DTS/MTS) based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on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scribe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mini array and single cell structures (SR71, QTT, 2XCMOS)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evelop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fundamental understanding of switching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mechanism for tuning window and reducing distribution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123892" y="5466827"/>
              <a:ext cx="4392488" cy="67914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SSM Structure Yield</a:t>
              </a:r>
              <a:endPara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Establish S26A SSM-flow baseline and change control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Leverage with S26A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y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ield improvement 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715000" y="4386707"/>
              <a:ext cx="3319393" cy="63691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Startup Flow Defined</a:t>
              </a:r>
              <a:endPara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Structure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and RWB demonstrated yield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DTS/MTS/RWB are consistent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715000" y="2509563"/>
              <a:ext cx="3319393" cy="104067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4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 </a:t>
              </a:r>
              <a:r>
                <a:rPr lang="en-US" sz="1400" b="1" u="sng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Tapeout</a:t>
              </a:r>
              <a:endParaRPr lang="en-US" sz="1400" b="1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Product vehicle: 256Gb in 197mm</a:t>
              </a:r>
              <a:r>
                <a:rPr lang="en-US" sz="1400" baseline="30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</a:t>
              </a:r>
              <a:r>
                <a:rPr lang="en-US" sz="1400" baseline="-25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@S26A Spec, plus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Power delivery for @ 240ns write completion testable</a:t>
              </a:r>
            </a:p>
          </p:txBody>
        </p:sp>
        <p:sp>
          <p:nvSpPr>
            <p:cNvPr id="14" name="Notched Right Arrow 13"/>
            <p:cNvSpPr/>
            <p:nvPr/>
          </p:nvSpPr>
          <p:spPr>
            <a:xfrm>
              <a:off x="5005400" y="4555413"/>
              <a:ext cx="648072" cy="299502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5" name="Notched Right Arrow 14"/>
            <p:cNvSpPr/>
            <p:nvPr/>
          </p:nvSpPr>
          <p:spPr>
            <a:xfrm>
              <a:off x="5005400" y="2913996"/>
              <a:ext cx="648072" cy="324036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6" name="Notched Right Arrow 15"/>
            <p:cNvSpPr/>
            <p:nvPr/>
          </p:nvSpPr>
          <p:spPr>
            <a:xfrm rot="16200000" flipV="1">
              <a:off x="7186139" y="4948631"/>
              <a:ext cx="374588" cy="618893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9588388" y="3628155"/>
              <a:ext cx="1766900" cy="540232"/>
            </a:xfrm>
            <a:prstGeom prst="roundRect">
              <a:avLst>
                <a:gd name="adj" fmla="val 956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Fail or Succeed</a:t>
              </a: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7315199" y="3594619"/>
              <a:ext cx="2201181" cy="748616"/>
              <a:chOff x="7315199" y="4122665"/>
              <a:chExt cx="2201181" cy="748616"/>
            </a:xfrm>
          </p:grpSpPr>
          <p:sp>
            <p:nvSpPr>
              <p:cNvPr id="22" name="Notched Right Arrow 21"/>
              <p:cNvSpPr/>
              <p:nvPr/>
            </p:nvSpPr>
            <p:spPr>
              <a:xfrm>
                <a:off x="8508268" y="4236368"/>
                <a:ext cx="1008112" cy="513184"/>
              </a:xfrm>
              <a:prstGeom prst="notched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</a:endParaRPr>
              </a:p>
            </p:txBody>
          </p:sp>
          <p:sp>
            <p:nvSpPr>
              <p:cNvPr id="23" name="Bent Arrow 22"/>
              <p:cNvSpPr/>
              <p:nvPr/>
            </p:nvSpPr>
            <p:spPr>
              <a:xfrm>
                <a:off x="7315199" y="4363033"/>
                <a:ext cx="1371600" cy="508248"/>
              </a:xfrm>
              <a:prstGeom prst="bentArrow">
                <a:avLst>
                  <a:gd name="adj1" fmla="val 50000"/>
                  <a:gd name="adj2" fmla="val 25000"/>
                  <a:gd name="adj3" fmla="val 25000"/>
                  <a:gd name="adj4" fmla="val 10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Bent Arrow 23"/>
              <p:cNvSpPr/>
              <p:nvPr/>
            </p:nvSpPr>
            <p:spPr>
              <a:xfrm flipV="1">
                <a:off x="7315199" y="4122665"/>
                <a:ext cx="1371600" cy="494927"/>
              </a:xfrm>
              <a:prstGeom prst="bentArrow">
                <a:avLst>
                  <a:gd name="adj1" fmla="val 50000"/>
                  <a:gd name="adj2" fmla="val 25000"/>
                  <a:gd name="adj3" fmla="val 25000"/>
                  <a:gd name="adj4" fmla="val 10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5" name="Rounded Rectangle 24"/>
            <p:cNvSpPr/>
            <p:nvPr/>
          </p:nvSpPr>
          <p:spPr>
            <a:xfrm>
              <a:off x="9588388" y="4274581"/>
              <a:ext cx="1766900" cy="832206"/>
            </a:xfrm>
            <a:prstGeom prst="roundRect">
              <a:avLst>
                <a:gd name="adj" fmla="val 956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74625" indent="-174625" algn="ctr"/>
              <a:r>
                <a:rPr lang="en-US" sz="16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Scaling Roadmap</a:t>
              </a:r>
            </a:p>
            <a:p>
              <a:pPr marL="174625" indent="-1746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Process architecture</a:t>
              </a:r>
              <a:b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</a:b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Stack (S26A like) vs.</a:t>
              </a:r>
              <a:b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</a:b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Tier (3DNAND-like)</a:t>
              </a:r>
            </a:p>
          </p:txBody>
        </p:sp>
        <p:sp>
          <p:nvSpPr>
            <p:cNvPr id="26" name="Notched Right Arrow 25"/>
            <p:cNvSpPr/>
            <p:nvPr/>
          </p:nvSpPr>
          <p:spPr>
            <a:xfrm>
              <a:off x="9139808" y="4501019"/>
              <a:ext cx="376572" cy="327384"/>
            </a:xfrm>
            <a:prstGeom prst="notched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61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</a:t>
            </a:r>
            <a:r>
              <a:rPr lang="en-US" sz="2800" cap="small" dirty="0" smtClean="0"/>
              <a:t>.2 Development </a:t>
            </a:r>
            <a:r>
              <a:rPr lang="en-US" sz="2800" cap="small" dirty="0" smtClean="0"/>
              <a:t>Vehicle Expectations 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1197244" cy="528248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S26A – Live die and the scribe structures of S26A (20nm node) Plate-set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Dual deck process:  product die structure yield learning for SSM baseline process flow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Single Cell: Basic bipolar characterization capability is established with the 2xCMOS test structure.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QTT (quarter-tile size mini array):  A electrically bi-directional operable mini array test structure.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 smtClean="0"/>
              <a:t>SR71 (one full tile array) – A bi-directional decoded, operable </a:t>
            </a:r>
            <a:r>
              <a:rPr lang="en-US" sz="2000" dirty="0"/>
              <a:t>512K </a:t>
            </a:r>
            <a:r>
              <a:rPr lang="en-US" sz="2000" dirty="0" smtClean="0"/>
              <a:t>addressable array: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S26S – A 20nm node bipolar 3DXP product in compliance with S26A spec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43472" y="3078440"/>
          <a:ext cx="6829853" cy="3230880"/>
        </p:xfrm>
        <a:graphic>
          <a:graphicData uri="http://schemas.openxmlformats.org/drawingml/2006/table">
            <a:tbl>
              <a:tblPr/>
              <a:tblGrid>
                <a:gridCol w="2311193"/>
                <a:gridCol w="2259330"/>
                <a:gridCol w="2259330"/>
              </a:tblGrid>
              <a:tr h="159176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S26A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Array Architecture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Quilt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Number of Partitions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25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977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7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4598"/>
          <a:stretch/>
        </p:blipFill>
        <p:spPr>
          <a:xfrm>
            <a:off x="7320136" y="2950765"/>
            <a:ext cx="4223094" cy="36112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2.3 Scaling Roadmap </a:t>
            </a:r>
            <a:r>
              <a:rPr lang="en-US" sz="2800" cap="small" dirty="0" smtClean="0"/>
              <a:t>Development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914400"/>
            <a:ext cx="7020780" cy="554533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</a:t>
            </a:r>
            <a:r>
              <a:rPr lang="en-US" sz="2000" dirty="0" smtClean="0"/>
              <a:t>rchitecture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SSM memory switching physics is the foundation</a:t>
            </a:r>
          </a:p>
          <a:p>
            <a:pPr marL="1108070" lvl="1" indent="-554035">
              <a:buNone/>
            </a:pPr>
            <a:r>
              <a:rPr lang="en-US" sz="2000" dirty="0" smtClean="0"/>
              <a:t>Scalable cell architecture will be established based on RWB tuning enablers.</a:t>
            </a:r>
          </a:p>
          <a:p>
            <a:pPr marL="1108070" lvl="1" indent="-554035">
              <a:buNone/>
            </a:pPr>
            <a:r>
              <a:rPr lang="en-US" sz="2000" dirty="0" smtClean="0"/>
              <a:t>Low cost process architecture will be developed in accordance to </a:t>
            </a:r>
            <a:r>
              <a:rPr lang="en-US" sz="2000" dirty="0"/>
              <a:t>c</a:t>
            </a:r>
            <a:r>
              <a:rPr lang="en-US" sz="2000" dirty="0" smtClean="0"/>
              <a:t>ell architecture.</a:t>
            </a:r>
          </a:p>
          <a:p>
            <a:pPr marL="1108070" lvl="1" indent="-554035">
              <a:buNone/>
            </a:pPr>
            <a:r>
              <a:rPr lang="en-US" sz="2000" dirty="0" smtClean="0"/>
              <a:t>Scalable memory core architecture will be developed based on cell architecture and scaling requirement for density and performance.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Scaling rule </a:t>
            </a:r>
            <a:r>
              <a:rPr lang="en-US" sz="2000" dirty="0"/>
              <a:t>of </a:t>
            </a:r>
            <a:r>
              <a:rPr lang="en-US" sz="2000" dirty="0" smtClean="0"/>
              <a:t>thumb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Density: doubling every generation</a:t>
            </a:r>
          </a:p>
          <a:p>
            <a:pPr marL="1108070" lvl="1" indent="-554035">
              <a:buNone/>
            </a:pPr>
            <a:r>
              <a:rPr lang="en-US" sz="2000" dirty="0" smtClean="0"/>
              <a:t>Latency: equal or reduce</a:t>
            </a:r>
          </a:p>
          <a:p>
            <a:pPr marL="1108070" lvl="1" indent="-554035">
              <a:buNone/>
            </a:pPr>
            <a:r>
              <a:rPr lang="en-US" sz="2000" dirty="0" smtClean="0"/>
              <a:t>Bandwidth/GB: Equal or improve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Reference architecture: SXP stack vs. </a:t>
            </a:r>
            <a:r>
              <a:rPr lang="en-US" sz="2000" dirty="0" smtClean="0"/>
              <a:t>3D-NAND tier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Scalable architecture development starts when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1. </a:t>
            </a:r>
            <a:r>
              <a:rPr lang="en-US" sz="2000" dirty="0"/>
              <a:t>S</a:t>
            </a:r>
            <a:r>
              <a:rPr lang="en-US" sz="2000" dirty="0" smtClean="0"/>
              <a:t>witching </a:t>
            </a:r>
            <a:r>
              <a:rPr lang="en-US" sz="2000" dirty="0" smtClean="0"/>
              <a:t>mechanism is manageable and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2. 20nm Product Vehicle</a:t>
            </a:r>
            <a:r>
              <a:rPr lang="en-US" sz="2000" dirty="0" smtClean="0"/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DBR’d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243" y="188640"/>
            <a:ext cx="889444" cy="29661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786556" y="5733256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3D-tier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03766" y="1757970"/>
            <a:ext cx="1256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3D-stack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4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1039400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2.4 </a:t>
            </a:r>
            <a:r>
              <a:rPr lang="en-US" sz="2800" cap="small" dirty="0" smtClean="0"/>
              <a:t>Lead</a:t>
            </a:r>
            <a:r>
              <a:rPr lang="en-US" sz="2800" cap="small" dirty="0" smtClean="0"/>
              <a:t> </a:t>
            </a:r>
            <a:r>
              <a:rPr lang="en-US" sz="2800" cap="small" dirty="0" smtClean="0"/>
              <a:t>Product for “Fast </a:t>
            </a:r>
            <a:r>
              <a:rPr lang="en-US" sz="2800" cap="small" dirty="0"/>
              <a:t>F</a:t>
            </a:r>
            <a:r>
              <a:rPr lang="en-US" sz="2800" cap="small" dirty="0" smtClean="0"/>
              <a:t>ail or Succeed</a:t>
            </a:r>
            <a:r>
              <a:rPr lang="en-US" sz="2800" cap="small" dirty="0" smtClean="0"/>
              <a:t>” and Risk Mitigation Strategy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0910428" cy="153806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To build </a:t>
            </a:r>
            <a:r>
              <a:rPr lang="en-US" sz="2000" dirty="0"/>
              <a:t>with </a:t>
            </a:r>
            <a:r>
              <a:rPr lang="en-US" sz="2000" dirty="0" smtClean="0"/>
              <a:t>S26S </a:t>
            </a:r>
            <a:r>
              <a:rPr lang="en-US" sz="2000" dirty="0"/>
              <a:t>in compliance </a:t>
            </a:r>
            <a:r>
              <a:rPr lang="en-US" sz="2000" dirty="0" smtClean="0"/>
              <a:t>with </a:t>
            </a:r>
            <a:r>
              <a:rPr lang="en-US" sz="2000" dirty="0"/>
              <a:t>S26A spec @ ½ set time.</a:t>
            </a:r>
          </a:p>
          <a:p>
            <a:pPr marL="1108070" lvl="1" indent="-554035">
              <a:buNone/>
            </a:pPr>
            <a:r>
              <a:rPr lang="en-US" sz="2000" dirty="0"/>
              <a:t>Test complete array in high volume and validate product worthiness by building </a:t>
            </a:r>
            <a:r>
              <a:rPr lang="en-US" sz="2000" dirty="0" smtClean="0"/>
              <a:t>prototypes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/>
              <a:t>High level of synergy and reuse with 20series in design, tests and collateral</a:t>
            </a:r>
          </a:p>
          <a:p>
            <a:pPr marL="1108070" lvl="1" indent="-554035">
              <a:buNone/>
            </a:pPr>
            <a:r>
              <a:rPr lang="en-US" sz="2000" dirty="0" smtClean="0"/>
              <a:t>Additional </a:t>
            </a:r>
            <a:r>
              <a:rPr lang="en-US" sz="2000" u="sng" dirty="0" smtClean="0"/>
              <a:t>T</a:t>
            </a:r>
            <a:r>
              <a:rPr lang="en-US" sz="2000" dirty="0" smtClean="0"/>
              <a:t>hick </a:t>
            </a:r>
            <a:r>
              <a:rPr lang="en-US" sz="2000" u="sng" dirty="0" smtClean="0"/>
              <a:t>G</a:t>
            </a:r>
            <a:r>
              <a:rPr lang="en-US" sz="2000" dirty="0" smtClean="0"/>
              <a:t>ate </a:t>
            </a:r>
            <a:r>
              <a:rPr lang="en-US" sz="2000" u="sng" dirty="0" err="1" smtClean="0"/>
              <a:t>nMOS</a:t>
            </a:r>
            <a:r>
              <a:rPr lang="en-US" sz="2000" dirty="0" smtClean="0"/>
              <a:t> </a:t>
            </a:r>
            <a:r>
              <a:rPr lang="en-US" sz="2000" u="sng" dirty="0" smtClean="0"/>
              <a:t>T</a:t>
            </a:r>
            <a:r>
              <a:rPr lang="en-US" sz="2000" dirty="0" smtClean="0"/>
              <a:t>ransistor (</a:t>
            </a:r>
            <a:r>
              <a:rPr lang="en-US" sz="2000" dirty="0" err="1" smtClean="0"/>
              <a:t>TGnMOST</a:t>
            </a:r>
            <a:r>
              <a:rPr lang="en-US" sz="2000" dirty="0" smtClean="0"/>
              <a:t>) is required in order to meet S26A energy spec</a:t>
            </a:r>
            <a:endParaRPr lang="en-US" sz="20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789307" y="2456892"/>
            <a:ext cx="10635285" cy="3960440"/>
            <a:chOff x="789307" y="2276872"/>
            <a:chExt cx="10635285" cy="3960440"/>
          </a:xfrm>
        </p:grpSpPr>
        <p:grpSp>
          <p:nvGrpSpPr>
            <p:cNvPr id="17" name="Group 16"/>
            <p:cNvGrpSpPr/>
            <p:nvPr/>
          </p:nvGrpSpPr>
          <p:grpSpPr>
            <a:xfrm>
              <a:off x="789307" y="2276872"/>
              <a:ext cx="10635285" cy="3960440"/>
              <a:chOff x="789307" y="1315509"/>
              <a:chExt cx="10635285" cy="396044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89307" y="1315509"/>
                <a:ext cx="3406012" cy="2435205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S24S Design Start</a:t>
                </a:r>
                <a:endParaRPr lang="en-US" sz="1400" u="sng" dirty="0" smtClean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100% S26A collateral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CMOS Bipolar Decoder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(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no HV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Stress)</a:t>
                </a:r>
                <a:b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50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% high switching energy </a:t>
                </a:r>
              </a:p>
              <a:p>
                <a:pPr marL="457200" indent="-225425"/>
                <a:r>
                  <a:rPr lang="en-US" sz="14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S26A3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footprint/50% Dummy WL/BL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Wafer level testable for SSM functionality @ ½ of set time</a:t>
                </a:r>
              </a:p>
              <a:p>
                <a:pPr marL="457200" indent="-225425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Power/thermal envelope prohibitive for full throttle component test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/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(system level validation)  </a:t>
                </a:r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4619836" y="1351513"/>
                <a:ext cx="4536504" cy="581035"/>
              </a:xfrm>
              <a:prstGeom prst="roundRect">
                <a:avLst>
                  <a:gd name="adj" fmla="val 34699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800" b="1" u="sng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&amp; </a:t>
                </a:r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DR Assessment </a:t>
                </a:r>
                <a:endParaRPr lang="en-US" sz="1800" b="1" u="sng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marL="457200" indent="-225425"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Decoder fitted, </a:t>
                </a:r>
                <a:r>
                  <a:rPr lang="en-US" sz="14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meet I-V requirement for 20nm</a:t>
                </a:r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>
                <a:off x="5412839" y="4146758"/>
                <a:ext cx="2990369" cy="1129191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236538" indent="-236538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Change CMOS decoder scheme to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decoder scheme [+2Q] </a:t>
                </a:r>
              </a:p>
              <a:p>
                <a:pPr marL="236538" indent="-236538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Design to S26A full spec, compatible to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S26A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full spec</a:t>
                </a:r>
              </a:p>
            </p:txBody>
          </p:sp>
          <p:sp>
            <p:nvSpPr>
              <p:cNvPr id="7" name="Diamond 6"/>
              <p:cNvSpPr/>
              <p:nvPr/>
            </p:nvSpPr>
            <p:spPr>
              <a:xfrm>
                <a:off x="5419871" y="2310867"/>
                <a:ext cx="2990369" cy="444802"/>
              </a:xfrm>
              <a:prstGeom prst="diamond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u="dbl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EoQ1 RA for Q3 TO</a:t>
                </a: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 </a:t>
                </a: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Risk in </a:t>
                </a:r>
                <a:r>
                  <a:rPr lang="en-US" sz="12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DR</a:t>
                </a:r>
                <a:endParaRPr lang="en-US" sz="12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8" name="Down Arrow 7"/>
              <p:cNvSpPr/>
              <p:nvPr/>
            </p:nvSpPr>
            <p:spPr>
              <a:xfrm>
                <a:off x="6706930" y="3774487"/>
                <a:ext cx="373773" cy="31333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9" name="Right Arrow 8"/>
              <p:cNvSpPr/>
              <p:nvPr/>
            </p:nvSpPr>
            <p:spPr>
              <a:xfrm>
                <a:off x="4334246" y="2395630"/>
                <a:ext cx="969465" cy="25202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0" name="Right Arrow 9"/>
              <p:cNvSpPr/>
              <p:nvPr/>
            </p:nvSpPr>
            <p:spPr>
              <a:xfrm>
                <a:off x="8569099" y="2382317"/>
                <a:ext cx="711064" cy="345387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9396323" y="2204658"/>
                <a:ext cx="2008329" cy="695027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S24S DBR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@Q3/18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w/o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V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alidation at </a:t>
                </a: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lower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BW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9416262" y="4159639"/>
                <a:ext cx="2008330" cy="1103243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800" b="1" u="sng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Spec-compliant S26S </a:t>
                </a:r>
                <a:r>
                  <a:rPr lang="en-US" sz="1800" b="1" u="sng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DBR</a:t>
                </a:r>
                <a:r>
                  <a:rPr lang="en-US" sz="1800" b="1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@Q1/19</a:t>
                </a:r>
              </a:p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w/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TGnMOST</a:t>
                </a:r>
                <a:endParaRPr lang="en-US" sz="11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3" name="Right Arrow 12"/>
              <p:cNvSpPr/>
              <p:nvPr/>
            </p:nvSpPr>
            <p:spPr>
              <a:xfrm>
                <a:off x="8549497" y="4552294"/>
                <a:ext cx="715771" cy="317932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4" name="Down Arrow 13"/>
              <p:cNvSpPr/>
              <p:nvPr/>
            </p:nvSpPr>
            <p:spPr>
              <a:xfrm>
                <a:off x="6721137" y="1963581"/>
                <a:ext cx="373773" cy="30221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8356075" y="2058447"/>
                <a:ext cx="982168" cy="3443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0070C0"/>
                    </a:solidFill>
                    <a:latin typeface="Calibri" panose="020F0502020204030204" pitchFamily="34" charset="0"/>
                  </a:rPr>
                  <a:t>High Risk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572164" y="3773923"/>
                <a:ext cx="1847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en-US" sz="1600" b="1" dirty="0">
                  <a:solidFill>
                    <a:srgbClr val="0070C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111589" y="4648829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</a:p>
          </p:txBody>
        </p:sp>
        <p:sp>
          <p:nvSpPr>
            <p:cNvPr id="19" name="Diamond 18"/>
            <p:cNvSpPr/>
            <p:nvPr/>
          </p:nvSpPr>
          <p:spPr>
            <a:xfrm>
              <a:off x="5409887" y="4221088"/>
              <a:ext cx="2990369" cy="44480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</a:t>
              </a: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in </a:t>
              </a:r>
              <a:r>
                <a:rPr lang="en-US" sz="12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6701033" y="3808027"/>
              <a:ext cx="373773" cy="3133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74806" y="3715436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8569099" y="4266230"/>
              <a:ext cx="711064" cy="34538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14155" y="3965308"/>
              <a:ext cx="982168" cy="34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396323" y="4091409"/>
              <a:ext cx="2008329" cy="69502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S26S’ </a:t>
              </a:r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DBR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@Q3/18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w/o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V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alidation at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lower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BW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2209800" y="5235718"/>
            <a:ext cx="9144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209800" y="5453422"/>
            <a:ext cx="914400" cy="4571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205095" y="5671126"/>
            <a:ext cx="914400" cy="4571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205095" y="5882970"/>
            <a:ext cx="914400" cy="45719"/>
          </a:xfrm>
          <a:prstGeom prst="rect">
            <a:avLst/>
          </a:prstGeom>
          <a:ln>
            <a:solidFill>
              <a:srgbClr val="006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6200000">
            <a:off x="1893856" y="5573745"/>
            <a:ext cx="83000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6200000">
            <a:off x="2125055" y="5573745"/>
            <a:ext cx="830009" cy="4571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6200000">
            <a:off x="2357785" y="5579545"/>
            <a:ext cx="830009" cy="45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6200000">
            <a:off x="2579655" y="5580343"/>
            <a:ext cx="830009" cy="45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 rot="5400000">
            <a:off x="1874518" y="559878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 rot="5400000">
            <a:off x="1869814" y="581140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5400000">
            <a:off x="1874519" y="5163375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>
            <a:stCxn id="38" idx="0"/>
            <a:endCxn id="25" idx="1"/>
          </p:cNvCxnSpPr>
          <p:nvPr/>
        </p:nvCxnSpPr>
        <p:spPr>
          <a:xfrm>
            <a:off x="2045146" y="5257802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048202" y="5693209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044139" y="5905325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/>
          <p:cNvSpPr/>
          <p:nvPr/>
        </p:nvSpPr>
        <p:spPr>
          <a:xfrm>
            <a:off x="2230986" y="6177734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2700351" y="6174763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>
            <a:off x="2918458" y="6177734"/>
            <a:ext cx="152401" cy="18885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rot="16200000">
            <a:off x="2225768" y="6087618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6200000">
            <a:off x="2692098" y="6099390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>
            <a:off x="2909230" y="6101617"/>
            <a:ext cx="164654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8" idx="4"/>
          </p:cNvCxnSpPr>
          <p:nvPr/>
        </p:nvCxnSpPr>
        <p:spPr>
          <a:xfrm flipV="1">
            <a:off x="2124601" y="5253861"/>
            <a:ext cx="1865" cy="2483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541222" y="6021160"/>
            <a:ext cx="776" cy="789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109047" y="5481482"/>
            <a:ext cx="92233" cy="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103446" y="5239295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101741" y="545649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2307186" y="6085141"/>
            <a:ext cx="232874" cy="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287355" y="6071954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517201" y="6062281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696590" y="5835488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2691160" y="5615567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914969" y="5823608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914969" y="5621977"/>
            <a:ext cx="152400" cy="152402"/>
          </a:xfrm>
          <a:prstGeom prst="ellipse">
            <a:avLst/>
          </a:prstGeom>
          <a:noFill/>
          <a:ln w="63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2.5 Gen+1 </a:t>
            </a:r>
            <a:r>
              <a:rPr lang="en-US" sz="2800" cap="small" dirty="0" smtClean="0"/>
              <a:t>Product outlook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762000"/>
            <a:ext cx="10910428" cy="3009864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/>
              <a:t>High-level strategy definition to be reexamined and better defined (e.g. with execution plan) under scaling roadmap analysis </a:t>
            </a:r>
            <a:r>
              <a:rPr lang="en-US" sz="2000" dirty="0" smtClean="0"/>
              <a:t>in Q4’18.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Development Vehicle Strategy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Spider Chip</a:t>
            </a:r>
            <a:r>
              <a:rPr lang="en-US" sz="2000" dirty="0"/>
              <a:t>:</a:t>
            </a:r>
          </a:p>
          <a:p>
            <a:pPr marL="1108070" lvl="1" indent="-554035">
              <a:buNone/>
            </a:pPr>
            <a:r>
              <a:rPr lang="en-US" sz="2000" dirty="0"/>
              <a:t>	Base silicon uses S26S, Array spider </a:t>
            </a:r>
            <a:r>
              <a:rPr lang="en-US" sz="2000" dirty="0" smtClean="0"/>
              <a:t>similar or identical to</a:t>
            </a:r>
            <a:r>
              <a:rPr lang="en-US" sz="2000" dirty="0" smtClean="0"/>
              <a:t> </a:t>
            </a:r>
            <a:r>
              <a:rPr lang="en-US" sz="2000" dirty="0"/>
              <a:t>S36X layout</a:t>
            </a:r>
            <a:br>
              <a:rPr lang="en-US" sz="2000" dirty="0"/>
            </a:br>
            <a:r>
              <a:rPr lang="en-US" sz="2000" dirty="0"/>
              <a:t>High level of synergy and reuse with S26S </a:t>
            </a:r>
            <a:r>
              <a:rPr lang="en-US" sz="2000" dirty="0" smtClean="0"/>
              <a:t>for </a:t>
            </a:r>
            <a:r>
              <a:rPr lang="en-US" sz="2000" dirty="0"/>
              <a:t>jump start 14nm cell scaling and structure yield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Alpha Product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000" dirty="0"/>
              <a:t>Fast time of transition to 14nm half-pitch product in compliance with S37A spec</a:t>
            </a:r>
            <a:br>
              <a:rPr lang="en-US" sz="2000" dirty="0"/>
            </a:br>
            <a:r>
              <a:rPr lang="en-US" sz="2000" dirty="0"/>
              <a:t>High level of synergy and reuse with 30series in design, tests and collateral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29102"/>
              </p:ext>
            </p:extLst>
          </p:nvPr>
        </p:nvGraphicFramePr>
        <p:xfrm>
          <a:off x="695400" y="3771864"/>
          <a:ext cx="10675047" cy="2249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36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856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S36X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Spider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Alpha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Density/Die Size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128</a:t>
                      </a:r>
                      <a:r>
                        <a:rPr lang="en-US" sz="140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256Gb 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512Gb / 195mm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128Gb 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 197mm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512Gb / 195mm</a:t>
                      </a:r>
                      <a:r>
                        <a:rPr lang="en-US" sz="1400" u="none" strike="noStrike" baseline="30000" dirty="0" smtClean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half pitch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Cell Architecture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Decoder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Latency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Energy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 smtClean="0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/b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Thruput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I/O and Transfer Rate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6420036" y="6215827"/>
            <a:ext cx="4968552" cy="288032"/>
            <a:chOff x="2745871" y="6087712"/>
            <a:chExt cx="8714725" cy="288032"/>
          </a:xfrm>
        </p:grpSpPr>
        <p:sp>
          <p:nvSpPr>
            <p:cNvPr id="8" name="Rectangle 7"/>
            <p:cNvSpPr/>
            <p:nvPr/>
          </p:nvSpPr>
          <p:spPr>
            <a:xfrm>
              <a:off x="4136471" y="6133197"/>
              <a:ext cx="1819092" cy="2065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S26A based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963420" y="6133197"/>
              <a:ext cx="1819092" cy="20654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S37A based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781284" y="6133197"/>
              <a:ext cx="1819092" cy="20654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S26S unique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94884" y="6133197"/>
              <a:ext cx="1819092" cy="20654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G+1 </a:t>
              </a:r>
              <a:r>
                <a:rPr lang="en-US" sz="10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unique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45871" y="6109197"/>
              <a:ext cx="15156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</a:rPr>
                <a:t>Color coding: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809021" y="6087712"/>
              <a:ext cx="8651575" cy="288032"/>
            </a:xfrm>
            <a:prstGeom prst="round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685800" y="3771864"/>
            <a:ext cx="10684647" cy="2249424"/>
          </a:xfrm>
          <a:prstGeom prst="roundRect">
            <a:avLst>
              <a:gd name="adj" fmla="val 5121"/>
            </a:avLst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.0 Milestone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Fail Check and Critical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30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0282" y="152636"/>
            <a:ext cx="10360293" cy="598807"/>
          </a:xfrm>
        </p:spPr>
        <p:txBody>
          <a:bodyPr/>
          <a:lstStyle/>
          <a:p>
            <a:pPr algn="l"/>
            <a:r>
              <a:rPr lang="en-US" sz="2800" cap="small" dirty="0" smtClean="0"/>
              <a:t>3.1 Fail Check</a:t>
            </a:r>
            <a:endParaRPr lang="en-US" sz="2800" cap="sm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597286"/>
              </p:ext>
            </p:extLst>
          </p:nvPr>
        </p:nvGraphicFramePr>
        <p:xfrm>
          <a:off x="1343472" y="836712"/>
          <a:ext cx="9325930" cy="421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321"/>
                <a:gridCol w="6738869"/>
                <a:gridCol w="1896740"/>
              </a:tblGrid>
              <a:tr h="21596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#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Objectives </a:t>
                      </a:r>
                    </a:p>
                    <a:p>
                      <a:pPr lvl="1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as measured by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On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or before </a:t>
                      </a:r>
                      <a:endParaRPr lang="en-US" sz="20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(Calendar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year)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SSM switch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mechanism validated with Dual Deck silicon (SR71)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20nm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Product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D0 vs. D1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Read/Write polarity defined; 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No RWB showstopper on paper</a:t>
                      </a:r>
                      <a:endParaRPr lang="en-US" sz="2000" dirty="0" smtClean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DBR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S26A3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die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size @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½ set speed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SSM Process Startup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flow defined</a:t>
                      </a: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3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yielding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@ PG1 spec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lvl="1"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Silicon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demonstrated, n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o show stopper 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bipolar ops.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20nm Vehicle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Memory </a:t>
                      </a:r>
                      <a:r>
                        <a:rPr lang="en-US" sz="2000" baseline="0" dirty="0" err="1" smtClean="0">
                          <a:latin typeface="Calibri" panose="020F0502020204030204" pitchFamily="34" charset="0"/>
                        </a:rPr>
                        <a:t>Qual</a:t>
                      </a:r>
                      <a:endParaRPr lang="en-US" sz="2000" baseline="0" dirty="0" smtClean="0">
                        <a:latin typeface="Calibri" panose="020F0502020204030204" pitchFamily="34" charset="0"/>
                      </a:endParaRPr>
                    </a:p>
                    <a:p>
                      <a:pPr lvl="1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As measured by </a:t>
                      </a:r>
                      <a:r>
                        <a:rPr lang="en-US" sz="2000" dirty="0" err="1" smtClean="0">
                          <a:latin typeface="Calibri" panose="020F0502020204030204" pitchFamily="34" charset="0"/>
                        </a:rPr>
                        <a:t>qual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success criteria @ ½ set speed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Q4/2019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0282" y="5048342"/>
            <a:ext cx="9329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S24S is POR for 20nm Vehicle.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Energy Spec compliant S26S </a:t>
            </a:r>
            <a:r>
              <a:rPr lang="en-US" sz="2000" dirty="0" smtClean="0">
                <a:latin typeface="Calibri" panose="020F0502020204030204" pitchFamily="34" charset="0"/>
              </a:rPr>
              <a:t>is </a:t>
            </a:r>
            <a:r>
              <a:rPr lang="en-US" sz="2000" dirty="0" err="1" smtClean="0">
                <a:latin typeface="Calibri" panose="020F0502020204030204" pitchFamily="34" charset="0"/>
              </a:rPr>
              <a:t>prePOR</a:t>
            </a:r>
            <a:r>
              <a:rPr lang="en-US" sz="2000" dirty="0" smtClean="0">
                <a:latin typeface="Calibri" panose="020F0502020204030204" pitchFamily="34" charset="0"/>
              </a:rPr>
              <a:t> pending on </a:t>
            </a:r>
            <a:r>
              <a:rPr lang="en-US" sz="2000" dirty="0" err="1" smtClean="0">
                <a:latin typeface="Calibri" panose="020F0502020204030204" pitchFamily="34" charset="0"/>
              </a:rPr>
              <a:t>TGnMOST</a:t>
            </a:r>
            <a:r>
              <a:rPr lang="en-US" sz="2000" dirty="0" smtClean="0">
                <a:latin typeface="Calibri" panose="020F0502020204030204" pitchFamily="34" charset="0"/>
              </a:rPr>
              <a:t> and DR readiness.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</a:rPr>
              <a:t>Should fast-fail </a:t>
            </a:r>
            <a:r>
              <a:rPr lang="en-US" sz="2000" dirty="0" smtClean="0">
                <a:latin typeface="Calibri" panose="020F0502020204030204" pitchFamily="34" charset="0"/>
              </a:rPr>
              <a:t>decision be favorable to </a:t>
            </a:r>
            <a:r>
              <a:rPr lang="en-US" sz="2000" dirty="0" smtClean="0">
                <a:latin typeface="Calibri" panose="020F0502020204030204" pitchFamily="34" charset="0"/>
              </a:rPr>
              <a:t>S26S</a:t>
            </a:r>
            <a:r>
              <a:rPr lang="en-US" sz="2000" dirty="0" smtClean="0">
                <a:latin typeface="Calibri" panose="020F0502020204030204" pitchFamily="34" charset="0"/>
              </a:rPr>
              <a:t>,   </a:t>
            </a:r>
            <a:r>
              <a:rPr lang="en-US" sz="2000" dirty="0" smtClean="0">
                <a:latin typeface="Calibri" panose="020F0502020204030204" pitchFamily="34" charset="0"/>
              </a:rPr>
              <a:t>POR change decision will be ratified by JDP Committee  by the end of Q1/2018.</a:t>
            </a:r>
            <a:endParaRPr lang="en-US" sz="2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2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3</a:t>
            </a:r>
            <a:r>
              <a:rPr lang="en-US" sz="2800" cap="small" dirty="0" smtClean="0"/>
              <a:t>.2 Product POR and Decision Process for POR Change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38200"/>
            <a:ext cx="10910428" cy="168208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In </a:t>
            </a:r>
            <a:r>
              <a:rPr lang="en-US" sz="2000" dirty="0"/>
              <a:t>order to </a:t>
            </a:r>
            <a:r>
              <a:rPr lang="en-US" sz="2000" dirty="0" smtClean="0"/>
              <a:t>meet die size and energy of SXP counter part, SSM has high </a:t>
            </a:r>
            <a:r>
              <a:rPr lang="en-US" sz="2000" dirty="0"/>
              <a:t>d</a:t>
            </a:r>
            <a:r>
              <a:rPr lang="en-US" sz="2000" dirty="0" smtClean="0"/>
              <a:t>esign collateral </a:t>
            </a:r>
            <a:r>
              <a:rPr lang="en-US" sz="2000" dirty="0"/>
              <a:t>s</a:t>
            </a:r>
            <a:r>
              <a:rPr lang="en-US" sz="2000" dirty="0" smtClean="0"/>
              <a:t>cope &amp; risk 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More </a:t>
            </a:r>
            <a:r>
              <a:rPr lang="en-US" sz="2000" dirty="0">
                <a:sym typeface="Wingdings" panose="05000000000000000000" pitchFamily="2" charset="2"/>
              </a:rPr>
              <a:t>aggressive DR is needed to </a:t>
            </a:r>
            <a:r>
              <a:rPr lang="en-US" sz="2000" dirty="0" smtClean="0">
                <a:sym typeface="Wingdings" panose="05000000000000000000" pitchFamily="2" charset="2"/>
              </a:rPr>
              <a:t>fit more </a:t>
            </a:r>
            <a:r>
              <a:rPr lang="en-US" sz="2000" dirty="0" smtClean="0">
                <a:sym typeface="Wingdings" panose="05000000000000000000" pitchFamily="2" charset="2"/>
              </a:rPr>
              <a:t>transistors for bipolar decoder</a:t>
            </a:r>
          </a:p>
          <a:p>
            <a:pPr marL="1108070" lvl="1" indent="-554035">
              <a:buNone/>
            </a:pPr>
            <a:r>
              <a:rPr lang="en-US" sz="2000" dirty="0" err="1" smtClean="0">
                <a:sym typeface="Wingdings" panose="05000000000000000000" pitchFamily="2" charset="2"/>
              </a:rPr>
              <a:t>TGnMOST</a:t>
            </a:r>
            <a:r>
              <a:rPr lang="en-US" sz="2000" dirty="0" smtClean="0">
                <a:sym typeface="Wingdings" panose="05000000000000000000" pitchFamily="2" charset="2"/>
              </a:rPr>
              <a:t> development is required in complaint to energy </a:t>
            </a:r>
            <a:r>
              <a:rPr lang="en-US" sz="2000" dirty="0" smtClean="0">
                <a:sym typeface="Wingdings" panose="05000000000000000000" pitchFamily="2" charset="2"/>
              </a:rPr>
              <a:t>spec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830605" y="1916832"/>
            <a:ext cx="10523195" cy="4245847"/>
            <a:chOff x="695400" y="876253"/>
            <a:chExt cx="10523195" cy="4245847"/>
          </a:xfrm>
        </p:grpSpPr>
        <p:grpSp>
          <p:nvGrpSpPr>
            <p:cNvPr id="19" name="Group 18"/>
            <p:cNvGrpSpPr/>
            <p:nvPr/>
          </p:nvGrpSpPr>
          <p:grpSpPr>
            <a:xfrm>
              <a:off x="5921632" y="2784567"/>
              <a:ext cx="1122250" cy="1239596"/>
              <a:chOff x="5775811" y="3185144"/>
              <a:chExt cx="1048876" cy="1756096"/>
            </a:xfrm>
          </p:grpSpPr>
          <p:sp>
            <p:nvSpPr>
              <p:cNvPr id="35" name="Left-Right-Up Arrow 34"/>
              <p:cNvSpPr/>
              <p:nvPr/>
            </p:nvSpPr>
            <p:spPr>
              <a:xfrm rot="5400000">
                <a:off x="5567019" y="3683573"/>
                <a:ext cx="1570567" cy="944768"/>
              </a:xfrm>
              <a:prstGeom prst="leftRightUpArrow">
                <a:avLst>
                  <a:gd name="adj1" fmla="val 10612"/>
                  <a:gd name="adj2" fmla="val 12468"/>
                  <a:gd name="adj3" fmla="val 23579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775811" y="3185144"/>
                <a:ext cx="401608" cy="551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3892311" y="876253"/>
              <a:ext cx="4521630" cy="581035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&amp; Collateral Assessment </a:t>
              </a:r>
            </a:p>
            <a:p>
              <a:pPr marL="457200" indent="-225425"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Decoder fitted,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meet I-V requirement for 20nm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4162124" y="2384317"/>
              <a:ext cx="480896" cy="3121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687491" y="2410416"/>
              <a:ext cx="1449655" cy="23045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675937" y="4519835"/>
              <a:ext cx="1436492" cy="19722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5966240" y="1610890"/>
              <a:ext cx="373773" cy="30221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Diamond 24"/>
            <p:cNvSpPr/>
            <p:nvPr/>
          </p:nvSpPr>
          <p:spPr>
            <a:xfrm>
              <a:off x="4730627" y="1984963"/>
              <a:ext cx="2844998" cy="1092008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EoQ1 RA for Q3 TO  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DR &amp;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16790" y="2079765"/>
              <a:ext cx="9248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536504" y="3158289"/>
              <a:ext cx="5725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</a:t>
              </a:r>
            </a:p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9210265" y="1984963"/>
              <a:ext cx="2008330" cy="978817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 risk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95400" y="1913100"/>
              <a:ext cx="3406012" cy="2111064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 Design Start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S26A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CMOS Bipolar Decoder (no HV Stress)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20~50% high switching energy </a:t>
              </a:r>
            </a:p>
            <a:p>
              <a:pPr marL="457200" indent="-225425"/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S26A3 </a:t>
              </a:r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footprint @ ¼ of density</a:t>
              </a:r>
              <a:endPara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Wafer level testable for SSM cross tile functionality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@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½ of set time,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64Gb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160166" y="3200400"/>
              <a:ext cx="1350744" cy="622391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Continue S24S </a:t>
              </a:r>
              <a:r>
                <a:rPr lang="en-US" sz="1800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D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esign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8588940" y="3420895"/>
              <a:ext cx="589677" cy="18586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9210265" y="30480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20nm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 @ Lower BW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9210265" y="4114800"/>
              <a:ext cx="2008330" cy="978817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S37A spec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4733103" y="4114800"/>
              <a:ext cx="2844998" cy="10073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 Development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Design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To fit in S37A density/die size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2792768" y="5486400"/>
            <a:ext cx="425053" cy="152400"/>
          </a:xfrm>
          <a:prstGeom prst="roundRect">
            <a:avLst>
              <a:gd name="adj" fmla="val 30638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792769" y="5757643"/>
            <a:ext cx="425052" cy="137600"/>
          </a:xfrm>
          <a:prstGeom prst="roundRect">
            <a:avLst>
              <a:gd name="adj" fmla="val 30638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792770" y="6019799"/>
            <a:ext cx="425052" cy="142879"/>
          </a:xfrm>
          <a:prstGeom prst="roundRect">
            <a:avLst>
              <a:gd name="adj" fmla="val 30638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5400" y="5363904"/>
            <a:ext cx="20973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POR</a:t>
            </a:r>
          </a:p>
          <a:p>
            <a:pPr algn="r"/>
            <a:r>
              <a:rPr lang="en-US" sz="1800" dirty="0" err="1" smtClean="0">
                <a:latin typeface="Calibri" panose="020F0502020204030204" pitchFamily="34" charset="0"/>
              </a:rPr>
              <a:t>PrePOR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algn="r"/>
            <a:r>
              <a:rPr lang="en-US" sz="1800" dirty="0" smtClean="0">
                <a:latin typeface="Calibri" panose="020F0502020204030204" pitchFamily="34" charset="0"/>
              </a:rPr>
              <a:t>Evaluation/Decision</a:t>
            </a:r>
            <a:endParaRPr lang="en-US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1613</TotalTime>
  <Words>1828</Words>
  <Application>Microsoft Office PowerPoint</Application>
  <PresentationFormat>Widescreen</PresentationFormat>
  <Paragraphs>785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2.0 Strategy</vt:lpstr>
      <vt:lpstr>2.1 Strategy Overview</vt:lpstr>
      <vt:lpstr>2.2 Development Vehicle Expectations </vt:lpstr>
      <vt:lpstr>2.3 Scaling Roadmap Development</vt:lpstr>
      <vt:lpstr>2.4 Lead Product for “Fast Fail or Succeed” and Risk Mitigation Strategy</vt:lpstr>
      <vt:lpstr>2.5 Gen+1 Product outlook</vt:lpstr>
      <vt:lpstr>3.0 Milestone</vt:lpstr>
      <vt:lpstr>3.1 Fail Check</vt:lpstr>
      <vt:lpstr>3.2 Product POR and Decision Process for POR Change</vt:lpstr>
      <vt:lpstr>3.3 POR Critical Path: Fast Fail and Fast Succeed and Beyond POR as of Q1/2018, S24S is 20nm Product Vehicle</vt:lpstr>
      <vt:lpstr>3.4 PrePOR Critical Path for 20nm then 14nm Products with high confidence of energy spec compliant S26S DBR by Q1/19</vt:lpstr>
      <vt:lpstr>6.0 Design SOW</vt:lpstr>
      <vt:lpstr>6.1 Integrated Alpha Products Strategy (20nm and 14nm)</vt:lpstr>
      <vt:lpstr>6.2 20nm Alpha Product Spec  </vt:lpstr>
      <vt:lpstr>6.3 14nm Alpha Product Spec 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2.4 Alpha Product</dc:title>
  <dc:creator>Kau, Derchang</dc:creator>
  <cp:lastModifiedBy>Kau, Derchang</cp:lastModifiedBy>
  <cp:revision>63</cp:revision>
  <dcterms:created xsi:type="dcterms:W3CDTF">2018-01-29T20:16:57Z</dcterms:created>
  <dcterms:modified xsi:type="dcterms:W3CDTF">2018-01-31T20:52:39Z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