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77" r:id="rId5"/>
  </p:sldMasterIdLst>
  <p:notesMasterIdLst>
    <p:notesMasterId r:id="rId20"/>
  </p:notesMasterIdLst>
  <p:sldIdLst>
    <p:sldId id="257" r:id="rId6"/>
    <p:sldId id="263" r:id="rId7"/>
    <p:sldId id="267" r:id="rId8"/>
    <p:sldId id="270" r:id="rId9"/>
    <p:sldId id="264" r:id="rId10"/>
    <p:sldId id="269" r:id="rId11"/>
    <p:sldId id="265" r:id="rId12"/>
    <p:sldId id="271" r:id="rId13"/>
    <p:sldId id="272" r:id="rId14"/>
    <p:sldId id="273" r:id="rId15"/>
    <p:sldId id="274" r:id="rId16"/>
    <p:sldId id="275" r:id="rId17"/>
    <p:sldId id="276" r:id="rId18"/>
    <p:sldId id="2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4" userDrawn="1">
          <p15:clr>
            <a:srgbClr val="A4A3A4"/>
          </p15:clr>
        </p15:guide>
        <p15:guide id="2" pos="3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99"/>
    <a:srgbClr val="FFE685"/>
    <a:srgbClr val="F4B084"/>
    <a:srgbClr val="000000"/>
    <a:srgbClr val="0077C8"/>
    <a:srgbClr val="0090DA"/>
    <a:srgbClr val="00A3E1"/>
    <a:srgbClr val="71C5E8"/>
    <a:srgbClr val="58595B"/>
    <a:srgbClr val="808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4" d="100"/>
          <a:sy n="74" d="100"/>
        </p:scale>
        <p:origin x="84" y="714"/>
      </p:cViewPr>
      <p:guideLst>
        <p:guide orient="horz" pos="3264"/>
        <p:guide pos="3312"/>
      </p:guideLst>
    </p:cSldViewPr>
  </p:slideViewPr>
  <p:notesTextViewPr>
    <p:cViewPr>
      <p:scale>
        <a:sx n="3" d="2"/>
        <a:sy n="3" d="2"/>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BF96A-CBBD-4CCF-8C87-6E114B9E4329}" type="datetimeFigureOut">
              <a:rPr lang="en-US" smtClean="0"/>
              <a:t>3/28/2018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54870-0C88-4C71-9CDA-A7BCC1106D63}" type="slidenum">
              <a:rPr lang="en-US" smtClean="0"/>
              <a:t>‹#›</a:t>
            </a:fld>
            <a:endParaRPr lang="en-US"/>
          </a:p>
        </p:txBody>
      </p:sp>
    </p:spTree>
    <p:extLst>
      <p:ext uri="{BB962C8B-B14F-4D97-AF65-F5344CB8AC3E}">
        <p14:creationId xmlns:p14="http://schemas.microsoft.com/office/powerpoint/2010/main" val="275811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8"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83880"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 hasCustomPrompt="1"/>
          </p:nvPr>
        </p:nvSpPr>
        <p:spPr>
          <a:xfrm>
            <a:off x="968329" y="3528468"/>
            <a:ext cx="10219075" cy="606068"/>
          </a:xfrm>
        </p:spPr>
        <p:txBody>
          <a:bodyPr lIns="91440">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lIns="91440">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144988"/>
            <a:ext cx="10219075" cy="2448953"/>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rgbClr val="0077C8"/>
                </a:solidFill>
              </a:defRPr>
            </a:lvl1pPr>
          </a:lstStyle>
          <a:p>
            <a:fld id="{2A0FEC12-B697-46B2-AC72-609E1FB7663B}" type="datetime4">
              <a:rPr lang="en-US" smtClean="0"/>
              <a:t>March 28, 2018</a:t>
            </a:fld>
            <a:endParaRPr lang="en-US" dirty="0"/>
          </a:p>
        </p:txBody>
      </p:sp>
      <p:sp>
        <p:nvSpPr>
          <p:cNvPr id="3" name="Footer Placeholder 2"/>
          <p:cNvSpPr>
            <a:spLocks noGrp="1"/>
          </p:cNvSpPr>
          <p:nvPr>
            <p:ph type="ftr" sz="quarter" idx="12"/>
          </p:nvPr>
        </p:nvSpPr>
        <p:spPr/>
        <p:txBody>
          <a:bodyPr/>
          <a:lstStyle>
            <a:lvl1pPr>
              <a:defRPr>
                <a:solidFill>
                  <a:srgbClr val="0077C8"/>
                </a:solidFill>
              </a:defRPr>
            </a:lvl1pPr>
          </a:lstStyle>
          <a:p>
            <a:r>
              <a:rPr lang="en-US"/>
              <a:t>Micron Confidential</a:t>
            </a:r>
            <a:endParaRPr lang="en-US" dirty="0"/>
          </a:p>
        </p:txBody>
      </p:sp>
      <p:sp>
        <p:nvSpPr>
          <p:cNvPr id="4" name="Slide Number Placeholder 3"/>
          <p:cNvSpPr>
            <a:spLocks noGrp="1"/>
          </p:cNvSpPr>
          <p:nvPr>
            <p:ph type="sldNum" sz="quarter" idx="13"/>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53568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Horizontal Image with Conten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2"/>
          </p:nvPr>
        </p:nvSpPr>
        <p:spPr/>
        <p:txBody>
          <a:bodyPr/>
          <a:lstStyle>
            <a:lvl1pPr>
              <a:defRPr>
                <a:solidFill>
                  <a:srgbClr val="58595B"/>
                </a:solidFill>
              </a:defRPr>
            </a:lvl1pPr>
          </a:lstStyle>
          <a:p>
            <a:fld id="{9DBE14A4-9EFF-44B5-B818-FBDED80DC98E}" type="datetime4">
              <a:rPr lang="en-US" smtClean="0"/>
              <a:t>March 28, 2018</a:t>
            </a:fld>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10" name="Picture Placeholder 4"/>
          <p:cNvSpPr>
            <a:spLocks noGrp="1"/>
          </p:cNvSpPr>
          <p:nvPr>
            <p:ph type="pic" sz="quarter" idx="10" hasCustomPrompt="1"/>
          </p:nvPr>
        </p:nvSpPr>
        <p:spPr>
          <a:xfrm>
            <a:off x="-1" y="0"/>
            <a:ext cx="12192001" cy="3428999"/>
          </a:xfrm>
        </p:spPr>
        <p:txBody>
          <a:bodyPr/>
          <a:lstStyle>
            <a:lvl1pPr marL="0" indent="0">
              <a:buNone/>
              <a:defRPr>
                <a:solidFill>
                  <a:schemeClr val="bg1"/>
                </a:solidFill>
              </a:defRPr>
            </a:lvl1pPr>
          </a:lstStyle>
          <a:p>
            <a:r>
              <a:rPr lang="en-US" dirty="0"/>
              <a:t>Image</a:t>
            </a:r>
          </a:p>
        </p:txBody>
      </p:sp>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11"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9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Horizontal Gray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3" name="Date Placeholder 2"/>
          <p:cNvSpPr>
            <a:spLocks noGrp="1"/>
          </p:cNvSpPr>
          <p:nvPr>
            <p:ph type="dt" sz="half" idx="12"/>
          </p:nvPr>
        </p:nvSpPr>
        <p:spPr/>
        <p:txBody>
          <a:bodyPr/>
          <a:lstStyle>
            <a:lvl1pPr>
              <a:defRPr>
                <a:solidFill>
                  <a:srgbClr val="58595B"/>
                </a:solidFill>
              </a:defRPr>
            </a:lvl1pPr>
          </a:lstStyle>
          <a:p>
            <a:fld id="{C51AED33-5CBD-4F65-8A5D-4E027924D1BC}" type="datetime4">
              <a:rPr lang="en-US" smtClean="0"/>
              <a:t>March 28, 2018</a:t>
            </a:fld>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9" name="Rectangle 8"/>
          <p:cNvSpPr/>
          <p:nvPr userDrawn="1"/>
        </p:nvSpPr>
        <p:spPr>
          <a:xfrm>
            <a:off x="0" y="0"/>
            <a:ext cx="12192000" cy="3429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9279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hasCustomPrompt="1"/>
          </p:nvPr>
        </p:nvSpPr>
        <p:spPr>
          <a:xfrm>
            <a:off x="838199" y="362309"/>
            <a:ext cx="5073591" cy="6038491"/>
          </a:xfrm>
        </p:spPr>
        <p:txBody>
          <a:bodyPr anchor="ctr">
            <a:noAutofit/>
          </a:bodyPr>
          <a:lstStyle>
            <a:lvl1pPr>
              <a:lnSpc>
                <a:spcPct val="70000"/>
              </a:lnSpc>
              <a:defRPr sz="6000" baseline="0">
                <a:solidFill>
                  <a:srgbClr val="58595B"/>
                </a:solidFill>
              </a:defRPr>
            </a:lvl1pPr>
          </a:lstStyle>
          <a:p>
            <a:r>
              <a:rPr lang="en-US" dirty="0"/>
              <a:t>Click to edit Master title (white font)</a:t>
            </a:r>
          </a:p>
        </p:txBody>
      </p:sp>
      <p:sp>
        <p:nvSpPr>
          <p:cNvPr id="5" name="Date Placeholder 4"/>
          <p:cNvSpPr>
            <a:spLocks noGrp="1"/>
          </p:cNvSpPr>
          <p:nvPr>
            <p:ph type="dt" sz="half" idx="11"/>
          </p:nvPr>
        </p:nvSpPr>
        <p:spPr/>
        <p:txBody>
          <a:bodyPr/>
          <a:lstStyle/>
          <a:p>
            <a:fld id="{FA7FF47F-D05B-4A3A-B9C2-B7128175C3C3}" type="datetime4">
              <a:rPr lang="en-US" smtClean="0"/>
              <a:t>March 28, 2018</a:t>
            </a:fld>
            <a:endParaRPr lang="en-US" dirty="0"/>
          </a:p>
        </p:txBody>
      </p:sp>
      <p:sp>
        <p:nvSpPr>
          <p:cNvPr id="6" name="Footer Placeholder 5"/>
          <p:cNvSpPr>
            <a:spLocks noGrp="1"/>
          </p:cNvSpPr>
          <p:nvPr>
            <p:ph type="ftr" sz="quarter" idx="12"/>
          </p:nvPr>
        </p:nvSpPr>
        <p:spPr/>
        <p:txBody>
          <a:bodyPr/>
          <a:lstStyle/>
          <a:p>
            <a:r>
              <a:rPr lang="en-US"/>
              <a:t>Micron Confidential</a:t>
            </a:r>
            <a:endParaRPr lang="en-US" dirty="0"/>
          </a:p>
        </p:txBody>
      </p:sp>
      <p:sp>
        <p:nvSpPr>
          <p:cNvPr id="7" name="Slide Number Placeholder 6"/>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99952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Image with 1/2 Content">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hasCustomPrompt="1"/>
          </p:nvPr>
        </p:nvSpPr>
        <p:spPr>
          <a:xfrm>
            <a:off x="271461" y="3429000"/>
            <a:ext cx="5689391" cy="2983005"/>
          </a:xfrm>
        </p:spPr>
        <p:txBody>
          <a:bodyPr anchor="ctr">
            <a:noAutofit/>
          </a:bodyPr>
          <a:lstStyle>
            <a:lvl1pPr algn="r">
              <a:lnSpc>
                <a:spcPct val="70000"/>
              </a:lnSpc>
              <a:defRPr sz="6000" baseline="0">
                <a:solidFill>
                  <a:srgbClr val="58595B"/>
                </a:solidFill>
              </a:defRPr>
            </a:lvl1pPr>
          </a:lstStyle>
          <a:p>
            <a:r>
              <a:rPr lang="en-US" dirty="0"/>
              <a:t>Click to edit Master title (white font)</a:t>
            </a:r>
          </a:p>
        </p:txBody>
      </p:sp>
      <p:sp>
        <p:nvSpPr>
          <p:cNvPr id="6"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6"/>
          </p:nvPr>
        </p:nvSpPr>
        <p:spPr/>
        <p:txBody>
          <a:bodyPr/>
          <a:lstStyle/>
          <a:p>
            <a:fld id="{89130DB7-029F-4471-BC7C-E4A29DE3FCB3}" type="datetime4">
              <a:rPr lang="en-US" smtClean="0"/>
              <a:t>March 28, 2018</a:t>
            </a:fld>
            <a:endParaRPr lang="en-US" dirty="0"/>
          </a:p>
        </p:txBody>
      </p:sp>
      <p:sp>
        <p:nvSpPr>
          <p:cNvPr id="7" name="Footer Placeholder 6"/>
          <p:cNvSpPr>
            <a:spLocks noGrp="1"/>
          </p:cNvSpPr>
          <p:nvPr>
            <p:ph type="ftr" sz="quarter" idx="17"/>
          </p:nvPr>
        </p:nvSpPr>
        <p:spPr/>
        <p:txBody>
          <a:bodyPr/>
          <a:lstStyle/>
          <a:p>
            <a:r>
              <a:rPr lang="en-US"/>
              <a:t>Micron Confidential</a:t>
            </a:r>
            <a:endParaRPr lang="en-US" dirty="0"/>
          </a:p>
        </p:txBody>
      </p:sp>
      <p:sp>
        <p:nvSpPr>
          <p:cNvPr id="8" name="Slide Number Placeholder 7"/>
          <p:cNvSpPr>
            <a:spLocks noGrp="1"/>
          </p:cNvSpPr>
          <p:nvPr>
            <p:ph type="sldNum" sz="quarter" idx="18"/>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12042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0C39873D-1173-4B09-AE86-AA178DB45922}" type="datetime4">
              <a:rPr lang="en-US" smtClean="0"/>
              <a:t>March 28, 2018</a:t>
            </a:fld>
            <a:endParaRPr lang="en-US"/>
          </a:p>
        </p:txBody>
      </p:sp>
      <p:sp>
        <p:nvSpPr>
          <p:cNvPr id="6" name="Footer Placeholder 5"/>
          <p:cNvSpPr>
            <a:spLocks noGrp="1"/>
          </p:cNvSpPr>
          <p:nvPr>
            <p:ph type="ftr" sz="quarter" idx="11"/>
          </p:nvPr>
        </p:nvSpPr>
        <p:spPr/>
        <p:txBody>
          <a:bodyPr/>
          <a:lstStyle/>
          <a:p>
            <a:r>
              <a:rPr lang="en-US"/>
              <a:t>Micron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33346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91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1AD8B7F-97C2-4888-BF1C-56C0742BA9D7}" type="datetime4">
              <a:rPr lang="en-US" smtClean="0"/>
              <a:t>March 28, 2018</a:t>
            </a:fld>
            <a:endParaRPr lang="en-US"/>
          </a:p>
        </p:txBody>
      </p:sp>
      <p:sp>
        <p:nvSpPr>
          <p:cNvPr id="6" name="Footer Placeholder 5"/>
          <p:cNvSpPr>
            <a:spLocks noGrp="1"/>
          </p:cNvSpPr>
          <p:nvPr>
            <p:ph type="ftr" sz="quarter" idx="11"/>
          </p:nvPr>
        </p:nvSpPr>
        <p:spPr/>
        <p:txBody>
          <a:bodyPr/>
          <a:lstStyle/>
          <a:p>
            <a:r>
              <a:rPr lang="en-US"/>
              <a:t>Micron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Content Placeholder 2"/>
          <p:cNvSpPr>
            <a:spLocks noGrp="1"/>
          </p:cNvSpPr>
          <p:nvPr>
            <p:ph sz="half" idx="1"/>
          </p:nvPr>
        </p:nvSpPr>
        <p:spPr>
          <a:xfrm>
            <a:off x="83820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33346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Tree>
    <p:extLst>
      <p:ext uri="{BB962C8B-B14F-4D97-AF65-F5344CB8AC3E}">
        <p14:creationId xmlns:p14="http://schemas.microsoft.com/office/powerpoint/2010/main" val="980441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A11099-C84D-4E8D-A396-A4435B145A56}" type="datetime4">
              <a:rPr lang="en-US" smtClean="0"/>
              <a:t>March 28, 2018</a:t>
            </a:fld>
            <a:endParaRPr lang="en-US"/>
          </a:p>
        </p:txBody>
      </p:sp>
      <p:sp>
        <p:nvSpPr>
          <p:cNvPr id="6" name="Footer Placeholder 5"/>
          <p:cNvSpPr>
            <a:spLocks noGrp="1"/>
          </p:cNvSpPr>
          <p:nvPr>
            <p:ph type="ftr" sz="quarter" idx="11"/>
          </p:nvPr>
        </p:nvSpPr>
        <p:spPr/>
        <p:txBody>
          <a:bodyPr/>
          <a:lstStyle/>
          <a:p>
            <a:r>
              <a:rPr lang="en-US"/>
              <a:t>Micron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1" name="Content Placeholder 2"/>
          <p:cNvSpPr>
            <a:spLocks noGrp="1"/>
          </p:cNvSpPr>
          <p:nvPr>
            <p:ph sz="half" idx="14"/>
          </p:nvPr>
        </p:nvSpPr>
        <p:spPr>
          <a:xfrm>
            <a:off x="633346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8"/>
          <p:cNvSpPr>
            <a:spLocks noGrp="1"/>
          </p:cNvSpPr>
          <p:nvPr>
            <p:ph type="body" sz="quarter" idx="15"/>
          </p:nvPr>
        </p:nvSpPr>
        <p:spPr>
          <a:xfrm>
            <a:off x="633346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311778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096250"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381F-3503-4BA1-84E7-A4D8C75D4BC4}" type="datetime4">
              <a:rPr lang="en-US" smtClean="0"/>
              <a:t>March 28, 2018</a:t>
            </a:fld>
            <a:endParaRPr lang="en-US"/>
          </a:p>
        </p:txBody>
      </p:sp>
      <p:sp>
        <p:nvSpPr>
          <p:cNvPr id="6" name="Footer Placeholder 5"/>
          <p:cNvSpPr>
            <a:spLocks noGrp="1"/>
          </p:cNvSpPr>
          <p:nvPr>
            <p:ph type="ftr" sz="quarter" idx="11"/>
          </p:nvPr>
        </p:nvSpPr>
        <p:spPr/>
        <p:txBody>
          <a:bodyPr/>
          <a:lstStyle/>
          <a:p>
            <a:r>
              <a:rPr lang="en-US"/>
              <a:t>Micron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1"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0" name="Text Placeholder 8"/>
          <p:cNvSpPr>
            <a:spLocks noGrp="1"/>
          </p:cNvSpPr>
          <p:nvPr>
            <p:ph type="body" sz="quarter" idx="14"/>
          </p:nvPr>
        </p:nvSpPr>
        <p:spPr>
          <a:xfrm>
            <a:off x="8096250"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3" name="Content Placeholder 3"/>
          <p:cNvSpPr>
            <a:spLocks noGrp="1"/>
          </p:cNvSpPr>
          <p:nvPr>
            <p:ph sz="half" idx="15"/>
          </p:nvPr>
        </p:nvSpPr>
        <p:spPr>
          <a:xfrm>
            <a:off x="4467225"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p:cNvSpPr>
            <a:spLocks noGrp="1"/>
          </p:cNvSpPr>
          <p:nvPr>
            <p:ph type="body" sz="quarter" idx="16"/>
          </p:nvPr>
        </p:nvSpPr>
        <p:spPr>
          <a:xfrm>
            <a:off x="4467225"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268930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20A13-7C1D-4471-8934-00DDD5048EA1}" type="datetime4">
              <a:rPr lang="en-US" smtClean="0"/>
              <a:t>March 28, 2018</a:t>
            </a:fld>
            <a:endParaRPr lang="en-US"/>
          </a:p>
        </p:txBody>
      </p:sp>
      <p:sp>
        <p:nvSpPr>
          <p:cNvPr id="4" name="Footer Placeholder 3"/>
          <p:cNvSpPr>
            <a:spLocks noGrp="1"/>
          </p:cNvSpPr>
          <p:nvPr>
            <p:ph type="ftr" sz="quarter" idx="11"/>
          </p:nvPr>
        </p:nvSpPr>
        <p:spPr/>
        <p:txBody>
          <a:bodyPr/>
          <a:lstStyle/>
          <a:p>
            <a:r>
              <a:rPr lang="en-US"/>
              <a:t>Micron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a:p>
        </p:txBody>
      </p:sp>
    </p:spTree>
    <p:extLst>
      <p:ext uri="{BB962C8B-B14F-4D97-AF65-F5344CB8AC3E}">
        <p14:creationId xmlns:p14="http://schemas.microsoft.com/office/powerpoint/2010/main" val="155304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002AD-0B31-491B-8DBE-1CA83D0D9D7D}" type="datetime4">
              <a:rPr lang="en-US" smtClean="0"/>
              <a:t>March 28, 2018</a:t>
            </a:fld>
            <a:endParaRPr lang="en-US" dirty="0"/>
          </a:p>
        </p:txBody>
      </p:sp>
      <p:sp>
        <p:nvSpPr>
          <p:cNvPr id="3" name="Footer Placeholder 2"/>
          <p:cNvSpPr>
            <a:spLocks noGrp="1"/>
          </p:cNvSpPr>
          <p:nvPr>
            <p:ph type="ftr" sz="quarter" idx="11"/>
          </p:nvPr>
        </p:nvSpPr>
        <p:spPr/>
        <p:txBody>
          <a:bodyPr/>
          <a:lstStyle/>
          <a:p>
            <a:r>
              <a:rPr lang="en-US"/>
              <a:t>Micron Confidential</a:t>
            </a:r>
            <a:endParaRPr lang="en-US" dirty="0"/>
          </a:p>
        </p:txBody>
      </p:sp>
      <p:sp>
        <p:nvSpPr>
          <p:cNvPr id="4" name="Slide Number Placeholder 3"/>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89119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rgbClr val="58595B"/>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9"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0136"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rgbClr val="58595B"/>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137037"/>
            <a:ext cx="10219075" cy="2456904"/>
          </a:xfrm>
        </p:spPr>
        <p:txBody>
          <a:bodyPr anchor="b">
            <a:noAutofit/>
          </a:bodyPr>
          <a:lstStyle>
            <a:lvl1pPr algn="l">
              <a:defRPr sz="6000">
                <a:solidFill>
                  <a:srgbClr val="0077C8"/>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chemeClr val="bg1"/>
                </a:solidFill>
              </a:defRPr>
            </a:lvl1pPr>
          </a:lstStyle>
          <a:p>
            <a:fld id="{0CFB5DD6-B5A9-42D8-8E78-3203A252046E}" type="datetime4">
              <a:rPr lang="en-US" smtClean="0"/>
              <a:pPr/>
              <a:t>March 28, 2018</a:t>
            </a:fld>
            <a:endParaRPr lang="en-US" dirty="0"/>
          </a:p>
        </p:txBody>
      </p:sp>
      <p:sp>
        <p:nvSpPr>
          <p:cNvPr id="3" name="Footer Placeholder 2"/>
          <p:cNvSpPr>
            <a:spLocks noGrp="1"/>
          </p:cNvSpPr>
          <p:nvPr>
            <p:ph type="ftr" sz="quarter" idx="12"/>
          </p:nvPr>
        </p:nvSpPr>
        <p:spPr/>
        <p:txBody>
          <a:bodyPr/>
          <a:lstStyle>
            <a:lvl1pPr>
              <a:defRPr>
                <a:solidFill>
                  <a:schemeClr val="bg1"/>
                </a:solidFill>
              </a:defRPr>
            </a:lvl1pPr>
          </a:lstStyle>
          <a:p>
            <a:r>
              <a:rPr lang="en-US"/>
              <a:t>Micron Confidential</a:t>
            </a:r>
            <a:endParaRPr lang="en-US" dirty="0"/>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378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Closing Blue">
    <p:bg>
      <p:bgPr>
        <a:solidFill>
          <a:schemeClr val="accent1"/>
        </a:solidFill>
        <a:effectLst/>
      </p:bgPr>
    </p:bg>
    <p:spTree>
      <p:nvGrpSpPr>
        <p:cNvPr id="1" name=""/>
        <p:cNvGrpSpPr/>
        <p:nvPr/>
      </p:nvGrpSpPr>
      <p:grpSpPr>
        <a:xfrm>
          <a:off x="0" y="0"/>
          <a:ext cx="0" cy="0"/>
          <a:chOff x="0" y="0"/>
          <a:chExt cx="0" cy="0"/>
        </a:xfrm>
      </p:grpSpPr>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99088" y="2805542"/>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rgbClr val="0077C8"/>
                </a:solidFill>
              </a:defRPr>
            </a:lvl1pPr>
          </a:lstStyle>
          <a:p>
            <a:fld id="{0CFB5DD6-B5A9-42D8-8E78-3203A252046E}" type="datetime4">
              <a:rPr lang="en-US" smtClean="0"/>
              <a:pPr/>
              <a:t>March 28, 2018</a:t>
            </a:fld>
            <a:endParaRPr lang="en-US" dirty="0"/>
          </a:p>
        </p:txBody>
      </p:sp>
      <p:sp>
        <p:nvSpPr>
          <p:cNvPr id="4" name="Footer Placeholder 3"/>
          <p:cNvSpPr>
            <a:spLocks noGrp="1"/>
          </p:cNvSpPr>
          <p:nvPr>
            <p:ph type="ftr" sz="quarter" idx="11"/>
          </p:nvPr>
        </p:nvSpPr>
        <p:spPr/>
        <p:txBody>
          <a:bodyPr/>
          <a:lstStyle>
            <a:lvl1pPr>
              <a:defRPr>
                <a:solidFill>
                  <a:srgbClr val="0077C8"/>
                </a:solidFill>
              </a:defRPr>
            </a:lvl1pPr>
          </a:lstStyle>
          <a:p>
            <a:r>
              <a:rPr lang="en-US"/>
              <a:t>Micron Confidential</a:t>
            </a:r>
            <a:endParaRPr lang="en-US" dirty="0"/>
          </a:p>
        </p:txBody>
      </p:sp>
      <p:sp>
        <p:nvSpPr>
          <p:cNvPr id="5" name="Slide Number Placeholder 4"/>
          <p:cNvSpPr>
            <a:spLocks noGrp="1"/>
          </p:cNvSpPr>
          <p:nvPr>
            <p:ph type="sldNum" sz="quarter" idx="12"/>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991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Closing White">
    <p:spTree>
      <p:nvGrpSpPr>
        <p:cNvPr id="1" name=""/>
        <p:cNvGrpSpPr/>
        <p:nvPr/>
      </p:nvGrpSpPr>
      <p:grpSpPr>
        <a:xfrm>
          <a:off x="0" y="0"/>
          <a:ext cx="0" cy="0"/>
          <a:chOff x="0" y="0"/>
          <a:chExt cx="0" cy="0"/>
        </a:xfrm>
      </p:grpSpPr>
      <p:pic>
        <p:nvPicPr>
          <p:cNvPr id="3"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10000" y="2806755"/>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chemeClr val="bg1"/>
                </a:solidFill>
              </a:defRPr>
            </a:lvl1pPr>
          </a:lstStyle>
          <a:p>
            <a:fld id="{0CFB5DD6-B5A9-42D8-8E78-3203A252046E}" type="datetime4">
              <a:rPr lang="en-US" smtClean="0"/>
              <a:pPr/>
              <a:t>March 28, 2018</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Micron Confidential</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68494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cron Colo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096738-D422-416D-8C11-6DC2CEAD6704}" type="datetime4">
              <a:rPr lang="en-US" smtClean="0"/>
              <a:t>March 28, 2018</a:t>
            </a:fld>
            <a:endParaRPr lang="en-US"/>
          </a:p>
        </p:txBody>
      </p:sp>
      <p:sp>
        <p:nvSpPr>
          <p:cNvPr id="4" name="Footer Placeholder 3"/>
          <p:cNvSpPr>
            <a:spLocks noGrp="1"/>
          </p:cNvSpPr>
          <p:nvPr>
            <p:ph type="ftr" sz="quarter" idx="11"/>
          </p:nvPr>
        </p:nvSpPr>
        <p:spPr/>
        <p:txBody>
          <a:bodyPr/>
          <a:lstStyle/>
          <a:p>
            <a:r>
              <a:rPr lang="en-US"/>
              <a:t>Micron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dirty="0"/>
          </a:p>
        </p:txBody>
      </p:sp>
      <p:sp>
        <p:nvSpPr>
          <p:cNvPr id="27" name="TextBox 26"/>
          <p:cNvSpPr txBox="1"/>
          <p:nvPr userDrawn="1"/>
        </p:nvSpPr>
        <p:spPr>
          <a:xfrm>
            <a:off x="4786904" y="919778"/>
            <a:ext cx="6542586" cy="1421928"/>
          </a:xfrm>
          <a:prstGeom prst="rect">
            <a:avLst/>
          </a:prstGeom>
          <a:noFill/>
        </p:spPr>
        <p:txBody>
          <a:bodyPr wrap="square" rtlCol="0">
            <a:spAutoFit/>
          </a:bodyPr>
          <a:lstStyle/>
          <a:p>
            <a:pPr>
              <a:lnSpc>
                <a:spcPct val="80000"/>
              </a:lnSpc>
            </a:pPr>
            <a:r>
              <a:rPr lang="en-US" sz="5400" b="1" spc="-300" dirty="0">
                <a:latin typeface="+mj-lt"/>
              </a:rPr>
              <a:t>Micron Brand </a:t>
            </a:r>
            <a:br>
              <a:rPr lang="en-US" sz="5400" b="1" spc="-300" dirty="0">
                <a:latin typeface="+mj-lt"/>
              </a:rPr>
            </a:br>
            <a:r>
              <a:rPr lang="en-US" sz="5400" b="1" spc="-300" dirty="0">
                <a:latin typeface="+mj-lt"/>
              </a:rPr>
              <a:t>2.0 Colors (RGB)</a:t>
            </a:r>
          </a:p>
        </p:txBody>
      </p:sp>
      <p:sp>
        <p:nvSpPr>
          <p:cNvPr id="28" name="Rectangle 27"/>
          <p:cNvSpPr/>
          <p:nvPr userDrawn="1"/>
        </p:nvSpPr>
        <p:spPr>
          <a:xfrm>
            <a:off x="578581" y="949291"/>
            <a:ext cx="1199034" cy="1199034"/>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Micron Blue</a:t>
            </a:r>
          </a:p>
          <a:p>
            <a:pPr algn="ctr"/>
            <a:r>
              <a:rPr lang="en-US" sz="1400" b="1" dirty="0">
                <a:latin typeface="+mn-lt"/>
                <a:ea typeface="Segoe UI" panose="020B0502040204020203" pitchFamily="34" charset="0"/>
                <a:cs typeface="Segoe UI" panose="020B0502040204020203" pitchFamily="34" charset="0"/>
              </a:rPr>
              <a:t>0-119-200</a:t>
            </a:r>
          </a:p>
        </p:txBody>
      </p:sp>
      <p:sp>
        <p:nvSpPr>
          <p:cNvPr id="29" name="Rectangle 28"/>
          <p:cNvSpPr/>
          <p:nvPr userDrawn="1"/>
        </p:nvSpPr>
        <p:spPr>
          <a:xfrm>
            <a:off x="578581" y="3492223"/>
            <a:ext cx="1199034" cy="119903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a:t>
            </a:r>
            <a:br>
              <a:rPr lang="en-US" sz="1400" dirty="0">
                <a:latin typeface="+mn-lt"/>
                <a:ea typeface="Segoe UI" panose="020B0502040204020203" pitchFamily="34" charset="0"/>
                <a:cs typeface="Segoe UI" panose="020B0502040204020203" pitchFamily="34" charset="0"/>
              </a:rPr>
            </a:br>
            <a:r>
              <a:rPr lang="en-US" sz="1400" b="1" dirty="0">
                <a:latin typeface="+mn-lt"/>
                <a:ea typeface="Segoe UI" panose="020B0502040204020203" pitchFamily="34" charset="0"/>
                <a:cs typeface="Segoe UI" panose="020B0502040204020203" pitchFamily="34" charset="0"/>
              </a:rPr>
              <a:t>88-89-91</a:t>
            </a:r>
          </a:p>
        </p:txBody>
      </p:sp>
      <p:sp>
        <p:nvSpPr>
          <p:cNvPr id="30" name="Rectangle 29"/>
          <p:cNvSpPr/>
          <p:nvPr userDrawn="1"/>
        </p:nvSpPr>
        <p:spPr>
          <a:xfrm>
            <a:off x="578581" y="2220757"/>
            <a:ext cx="1199034" cy="1199034"/>
          </a:xfrm>
          <a:prstGeom prst="rect">
            <a:avLst/>
          </a:prstGeom>
          <a:solidFill>
            <a:srgbClr val="009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S1</a:t>
            </a:r>
          </a:p>
          <a:p>
            <a:pPr algn="ctr"/>
            <a:r>
              <a:rPr lang="en-US" sz="1400" b="1" dirty="0">
                <a:latin typeface="+mn-lt"/>
                <a:ea typeface="Segoe UI" panose="020B0502040204020203" pitchFamily="34" charset="0"/>
                <a:cs typeface="Segoe UI" panose="020B0502040204020203" pitchFamily="34" charset="0"/>
              </a:rPr>
              <a:t>0-144-218</a:t>
            </a:r>
          </a:p>
        </p:txBody>
      </p:sp>
      <p:sp>
        <p:nvSpPr>
          <p:cNvPr id="31" name="Rectangle 30"/>
          <p:cNvSpPr/>
          <p:nvPr userDrawn="1"/>
        </p:nvSpPr>
        <p:spPr>
          <a:xfrm>
            <a:off x="1856658" y="2229966"/>
            <a:ext cx="1199034" cy="1199034"/>
          </a:xfrm>
          <a:prstGeom prst="rect">
            <a:avLst/>
          </a:prstGeom>
          <a:solidFill>
            <a:srgbClr val="00A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S2</a:t>
            </a:r>
          </a:p>
          <a:p>
            <a:pPr algn="ctr"/>
            <a:r>
              <a:rPr lang="en-US" sz="1400" b="1" dirty="0">
                <a:latin typeface="+mn-lt"/>
                <a:ea typeface="Segoe UI" panose="020B0502040204020203" pitchFamily="34" charset="0"/>
                <a:cs typeface="Segoe UI" panose="020B0502040204020203" pitchFamily="34" charset="0"/>
              </a:rPr>
              <a:t>0-163-225</a:t>
            </a:r>
          </a:p>
        </p:txBody>
      </p:sp>
      <p:sp>
        <p:nvSpPr>
          <p:cNvPr id="32" name="Rectangle 31"/>
          <p:cNvSpPr/>
          <p:nvPr userDrawn="1"/>
        </p:nvSpPr>
        <p:spPr>
          <a:xfrm>
            <a:off x="3134735" y="2229966"/>
            <a:ext cx="1199034" cy="1199034"/>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S3</a:t>
            </a:r>
          </a:p>
          <a:p>
            <a:pPr algn="ctr"/>
            <a:r>
              <a:rPr lang="en-US" sz="1400" b="1" dirty="0">
                <a:latin typeface="+mn-lt"/>
                <a:ea typeface="Segoe UI" panose="020B0502040204020203" pitchFamily="34" charset="0"/>
                <a:cs typeface="Segoe UI" panose="020B0502040204020203" pitchFamily="34" charset="0"/>
              </a:rPr>
              <a:t>113-197-232</a:t>
            </a:r>
          </a:p>
        </p:txBody>
      </p:sp>
      <p:sp>
        <p:nvSpPr>
          <p:cNvPr id="33" name="Rectangle 32"/>
          <p:cNvSpPr/>
          <p:nvPr userDrawn="1"/>
        </p:nvSpPr>
        <p:spPr>
          <a:xfrm>
            <a:off x="578581" y="4770016"/>
            <a:ext cx="1199034" cy="1199034"/>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S1</a:t>
            </a:r>
          </a:p>
          <a:p>
            <a:pPr algn="ctr"/>
            <a:r>
              <a:rPr lang="en-US" sz="1400" b="1" dirty="0">
                <a:latin typeface="+mn-lt"/>
                <a:ea typeface="Segoe UI" panose="020B0502040204020203" pitchFamily="34" charset="0"/>
                <a:cs typeface="Segoe UI" panose="020B0502040204020203" pitchFamily="34" charset="0"/>
              </a:rPr>
              <a:t>128-130-133</a:t>
            </a:r>
          </a:p>
        </p:txBody>
      </p:sp>
      <p:sp>
        <p:nvSpPr>
          <p:cNvPr id="34" name="Rectangle 33"/>
          <p:cNvSpPr/>
          <p:nvPr userDrawn="1"/>
        </p:nvSpPr>
        <p:spPr>
          <a:xfrm>
            <a:off x="1856658" y="4770016"/>
            <a:ext cx="1199034" cy="1199034"/>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S2</a:t>
            </a:r>
          </a:p>
          <a:p>
            <a:pPr algn="ctr"/>
            <a:r>
              <a:rPr lang="en-US" sz="1400" b="1" dirty="0">
                <a:latin typeface="+mn-lt"/>
                <a:ea typeface="Segoe UI" panose="020B0502040204020203" pitchFamily="34" charset="0"/>
                <a:cs typeface="Segoe UI" panose="020B0502040204020203" pitchFamily="34" charset="0"/>
              </a:rPr>
              <a:t>167-169-172</a:t>
            </a:r>
          </a:p>
        </p:txBody>
      </p:sp>
      <p:sp>
        <p:nvSpPr>
          <p:cNvPr id="35" name="Rectangle 34"/>
          <p:cNvSpPr/>
          <p:nvPr userDrawn="1"/>
        </p:nvSpPr>
        <p:spPr>
          <a:xfrm>
            <a:off x="3134735" y="4770016"/>
            <a:ext cx="1199034" cy="119903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S3</a:t>
            </a:r>
          </a:p>
          <a:p>
            <a:pPr algn="ctr"/>
            <a:r>
              <a:rPr lang="en-US" sz="1400" b="1" dirty="0">
                <a:latin typeface="+mn-lt"/>
                <a:ea typeface="Segoe UI" panose="020B0502040204020203" pitchFamily="34" charset="0"/>
                <a:cs typeface="Segoe UI" panose="020B0502040204020203" pitchFamily="34" charset="0"/>
              </a:rPr>
              <a:t>209-211-212</a:t>
            </a:r>
          </a:p>
        </p:txBody>
      </p:sp>
      <p:sp>
        <p:nvSpPr>
          <p:cNvPr id="36" name="Rectangle 35"/>
          <p:cNvSpPr/>
          <p:nvPr userDrawn="1"/>
        </p:nvSpPr>
        <p:spPr>
          <a:xfrm>
            <a:off x="4868920" y="3416363"/>
            <a:ext cx="1199034" cy="806863"/>
          </a:xfrm>
          <a:prstGeom prst="rect">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A1</a:t>
            </a:r>
          </a:p>
          <a:p>
            <a:pPr algn="ctr"/>
            <a:r>
              <a:rPr lang="en-US" sz="1400" b="1" dirty="0">
                <a:latin typeface="+mn-lt"/>
                <a:ea typeface="Segoe UI" panose="020B0502040204020203" pitchFamily="34" charset="0"/>
                <a:cs typeface="Segoe UI" panose="020B0502040204020203" pitchFamily="34" charset="0"/>
              </a:rPr>
              <a:t>154-202-60</a:t>
            </a:r>
          </a:p>
        </p:txBody>
      </p:sp>
      <p:sp>
        <p:nvSpPr>
          <p:cNvPr id="37" name="Rectangle 36"/>
          <p:cNvSpPr/>
          <p:nvPr userDrawn="1"/>
        </p:nvSpPr>
        <p:spPr>
          <a:xfrm>
            <a:off x="6150321" y="3416365"/>
            <a:ext cx="1199034" cy="806863"/>
          </a:xfrm>
          <a:prstGeom prst="rect">
            <a:avLst/>
          </a:prstGeom>
          <a:solidFill>
            <a:srgbClr val="B7D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A2</a:t>
            </a:r>
          </a:p>
          <a:p>
            <a:pPr algn="ctr"/>
            <a:r>
              <a:rPr lang="en-US" sz="1400" b="1" dirty="0">
                <a:latin typeface="+mn-lt"/>
                <a:ea typeface="Segoe UI" panose="020B0502040204020203" pitchFamily="34" charset="0"/>
                <a:cs typeface="Segoe UI" panose="020B0502040204020203" pitchFamily="34" charset="0"/>
              </a:rPr>
              <a:t>183-212-51</a:t>
            </a:r>
          </a:p>
        </p:txBody>
      </p:sp>
      <p:sp>
        <p:nvSpPr>
          <p:cNvPr id="38" name="Rectangle 37"/>
          <p:cNvSpPr/>
          <p:nvPr userDrawn="1"/>
        </p:nvSpPr>
        <p:spPr>
          <a:xfrm>
            <a:off x="4868915" y="4294324"/>
            <a:ext cx="1199034" cy="806863"/>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A1</a:t>
            </a:r>
          </a:p>
          <a:p>
            <a:pPr algn="ctr"/>
            <a:r>
              <a:rPr lang="en-US" sz="1400" b="1" dirty="0">
                <a:latin typeface="+mn-lt"/>
                <a:ea typeface="Segoe UI" panose="020B0502040204020203" pitchFamily="34" charset="0"/>
                <a:cs typeface="Segoe UI" panose="020B0502040204020203" pitchFamily="34" charset="0"/>
              </a:rPr>
              <a:t>255-181-0</a:t>
            </a:r>
          </a:p>
        </p:txBody>
      </p:sp>
      <p:sp>
        <p:nvSpPr>
          <p:cNvPr id="39" name="Rectangle 38"/>
          <p:cNvSpPr/>
          <p:nvPr userDrawn="1"/>
        </p:nvSpPr>
        <p:spPr>
          <a:xfrm>
            <a:off x="6150315" y="4294324"/>
            <a:ext cx="1199034" cy="806863"/>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A2</a:t>
            </a:r>
          </a:p>
          <a:p>
            <a:pPr algn="ctr"/>
            <a:r>
              <a:rPr lang="en-US" sz="1400" b="1" dirty="0">
                <a:latin typeface="+mn-lt"/>
                <a:ea typeface="Segoe UI" panose="020B0502040204020203" pitchFamily="34" charset="0"/>
                <a:cs typeface="Segoe UI" panose="020B0502040204020203" pitchFamily="34" charset="0"/>
              </a:rPr>
              <a:t>255-205-0</a:t>
            </a:r>
          </a:p>
        </p:txBody>
      </p:sp>
      <p:sp>
        <p:nvSpPr>
          <p:cNvPr id="40" name="Rectangle 39"/>
          <p:cNvSpPr/>
          <p:nvPr userDrawn="1"/>
        </p:nvSpPr>
        <p:spPr>
          <a:xfrm>
            <a:off x="4865846" y="5168685"/>
            <a:ext cx="1199034" cy="806863"/>
          </a:xfrm>
          <a:prstGeom prst="rect">
            <a:avLst/>
          </a:prstGeom>
          <a:solidFill>
            <a:srgbClr val="87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A1</a:t>
            </a:r>
          </a:p>
          <a:p>
            <a:pPr algn="ctr"/>
            <a:r>
              <a:rPr lang="en-US" sz="1400" b="1" dirty="0">
                <a:latin typeface="+mn-lt"/>
                <a:ea typeface="Segoe UI" panose="020B0502040204020203" pitchFamily="34" charset="0"/>
                <a:cs typeface="Segoe UI" panose="020B0502040204020203" pitchFamily="34" charset="0"/>
              </a:rPr>
              <a:t>135-50-153</a:t>
            </a:r>
          </a:p>
        </p:txBody>
      </p:sp>
      <p:sp>
        <p:nvSpPr>
          <p:cNvPr id="41" name="Rectangle 40"/>
          <p:cNvSpPr/>
          <p:nvPr userDrawn="1"/>
        </p:nvSpPr>
        <p:spPr>
          <a:xfrm>
            <a:off x="6147246" y="5168685"/>
            <a:ext cx="1199034" cy="806863"/>
          </a:xfrm>
          <a:prstGeom prst="rect">
            <a:avLst/>
          </a:prstGeom>
          <a:solidFill>
            <a:srgbClr val="A43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A2</a:t>
            </a:r>
          </a:p>
          <a:p>
            <a:pPr algn="ctr"/>
            <a:r>
              <a:rPr lang="en-US" sz="1400" b="1" dirty="0">
                <a:latin typeface="+mn-lt"/>
                <a:ea typeface="Segoe UI" panose="020B0502040204020203" pitchFamily="34" charset="0"/>
                <a:cs typeface="Segoe UI" panose="020B0502040204020203" pitchFamily="34" charset="0"/>
              </a:rPr>
              <a:t>164-55-138</a:t>
            </a:r>
          </a:p>
        </p:txBody>
      </p:sp>
      <p:sp>
        <p:nvSpPr>
          <p:cNvPr id="44" name="TextBox 43"/>
          <p:cNvSpPr txBox="1"/>
          <p:nvPr userDrawn="1"/>
        </p:nvSpPr>
        <p:spPr>
          <a:xfrm>
            <a:off x="4773748" y="2312153"/>
            <a:ext cx="2480434" cy="461665"/>
          </a:xfrm>
          <a:prstGeom prst="rect">
            <a:avLst/>
          </a:prstGeom>
          <a:noFill/>
        </p:spPr>
        <p:txBody>
          <a:bodyPr wrap="square" rtlCol="0">
            <a:spAutoFit/>
          </a:bodyPr>
          <a:lstStyle/>
          <a:p>
            <a:pPr algn="l"/>
            <a:r>
              <a:rPr lang="en-US" sz="2400" baseline="0" dirty="0">
                <a:latin typeface="+mn-lt"/>
              </a:rPr>
              <a:t>accent palette</a:t>
            </a:r>
            <a:endParaRPr lang="en-US" sz="2400" dirty="0">
              <a:latin typeface="+mn-lt"/>
            </a:endParaRPr>
          </a:p>
        </p:txBody>
      </p:sp>
      <p:sp>
        <p:nvSpPr>
          <p:cNvPr id="45" name="Rectangle 44"/>
          <p:cNvSpPr/>
          <p:nvPr userDrawn="1"/>
        </p:nvSpPr>
        <p:spPr>
          <a:xfrm>
            <a:off x="7911761" y="5629176"/>
            <a:ext cx="1050121" cy="347736"/>
          </a:xfrm>
          <a:prstGeom prst="rect">
            <a:avLst/>
          </a:prstGeom>
          <a:solidFill>
            <a:srgbClr val="629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98-157-55</a:t>
            </a:r>
          </a:p>
        </p:txBody>
      </p:sp>
      <p:sp>
        <p:nvSpPr>
          <p:cNvPr id="46" name="Rectangle 45"/>
          <p:cNvSpPr/>
          <p:nvPr userDrawn="1"/>
        </p:nvSpPr>
        <p:spPr>
          <a:xfrm>
            <a:off x="9030771" y="5629175"/>
            <a:ext cx="1050121" cy="347736"/>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255-207-1</a:t>
            </a:r>
          </a:p>
        </p:txBody>
      </p:sp>
      <p:sp>
        <p:nvSpPr>
          <p:cNvPr id="47" name="Rectangle 46"/>
          <p:cNvSpPr/>
          <p:nvPr userDrawn="1"/>
        </p:nvSpPr>
        <p:spPr>
          <a:xfrm>
            <a:off x="10149781" y="5629175"/>
            <a:ext cx="1050121" cy="347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192-0-0</a:t>
            </a:r>
          </a:p>
        </p:txBody>
      </p:sp>
      <p:sp>
        <p:nvSpPr>
          <p:cNvPr id="49" name="TextBox 48"/>
          <p:cNvSpPr txBox="1"/>
          <p:nvPr userDrawn="1"/>
        </p:nvSpPr>
        <p:spPr>
          <a:xfrm>
            <a:off x="1817080" y="1370290"/>
            <a:ext cx="2516689" cy="830997"/>
          </a:xfrm>
          <a:prstGeom prst="rect">
            <a:avLst/>
          </a:prstGeom>
          <a:noFill/>
        </p:spPr>
        <p:txBody>
          <a:bodyPr wrap="square" rtlCol="0">
            <a:spAutoFit/>
          </a:bodyPr>
          <a:lstStyle/>
          <a:p>
            <a:pPr algn="l"/>
            <a:r>
              <a:rPr lang="en-US" sz="1200" baseline="0" dirty="0">
                <a:latin typeface="+mn-lt"/>
              </a:rPr>
              <a:t>Micron’s corporate color system retains a strong sense of the original blue color has defined us from the beginning. </a:t>
            </a:r>
            <a:endParaRPr lang="en-US" sz="1200" dirty="0">
              <a:latin typeface="+mn-lt"/>
            </a:endParaRPr>
          </a:p>
        </p:txBody>
      </p:sp>
      <p:sp>
        <p:nvSpPr>
          <p:cNvPr id="50" name="TextBox 49"/>
          <p:cNvSpPr txBox="1"/>
          <p:nvPr userDrawn="1"/>
        </p:nvSpPr>
        <p:spPr>
          <a:xfrm>
            <a:off x="1791374" y="3913787"/>
            <a:ext cx="2542395" cy="830997"/>
          </a:xfrm>
          <a:prstGeom prst="rect">
            <a:avLst/>
          </a:prstGeom>
          <a:noFill/>
        </p:spPr>
        <p:txBody>
          <a:bodyPr wrap="square" rtlCol="0">
            <a:spAutoFit/>
          </a:bodyPr>
          <a:lstStyle/>
          <a:p>
            <a:pPr algn="l"/>
            <a:r>
              <a:rPr lang="en-US" sz="1200" baseline="0" dirty="0">
                <a:latin typeface="+mn-lt"/>
              </a:rPr>
              <a:t>We offer gray and a gray palette as a secondary color, which can be used with our Micron blue and blue palette. </a:t>
            </a:r>
            <a:endParaRPr lang="en-US" sz="1200" dirty="0">
              <a:latin typeface="+mn-lt"/>
            </a:endParaRPr>
          </a:p>
        </p:txBody>
      </p:sp>
      <p:sp>
        <p:nvSpPr>
          <p:cNvPr id="52" name="TextBox 51"/>
          <p:cNvSpPr txBox="1"/>
          <p:nvPr userDrawn="1"/>
        </p:nvSpPr>
        <p:spPr>
          <a:xfrm>
            <a:off x="1817080" y="949290"/>
            <a:ext cx="2480434" cy="461665"/>
          </a:xfrm>
          <a:prstGeom prst="rect">
            <a:avLst/>
          </a:prstGeom>
          <a:noFill/>
        </p:spPr>
        <p:txBody>
          <a:bodyPr wrap="square" rtlCol="0">
            <a:spAutoFit/>
          </a:bodyPr>
          <a:lstStyle/>
          <a:p>
            <a:pPr algn="l"/>
            <a:r>
              <a:rPr lang="en-US" sz="2400" baseline="0" dirty="0">
                <a:latin typeface="+mn-lt"/>
              </a:rPr>
              <a:t>blue palette</a:t>
            </a:r>
            <a:endParaRPr lang="en-US" sz="2400" dirty="0">
              <a:latin typeface="+mn-lt"/>
            </a:endParaRPr>
          </a:p>
        </p:txBody>
      </p:sp>
      <p:sp>
        <p:nvSpPr>
          <p:cNvPr id="53" name="TextBox 52"/>
          <p:cNvSpPr txBox="1"/>
          <p:nvPr userDrawn="1"/>
        </p:nvSpPr>
        <p:spPr>
          <a:xfrm>
            <a:off x="1777615" y="3501432"/>
            <a:ext cx="2480434" cy="461665"/>
          </a:xfrm>
          <a:prstGeom prst="rect">
            <a:avLst/>
          </a:prstGeom>
          <a:noFill/>
        </p:spPr>
        <p:txBody>
          <a:bodyPr wrap="square" rtlCol="0">
            <a:spAutoFit/>
          </a:bodyPr>
          <a:lstStyle/>
          <a:p>
            <a:pPr algn="l"/>
            <a:r>
              <a:rPr lang="en-US" sz="2400" baseline="0" dirty="0">
                <a:latin typeface="+mn-lt"/>
              </a:rPr>
              <a:t>gray palette</a:t>
            </a:r>
            <a:endParaRPr lang="en-US" sz="2400" dirty="0">
              <a:latin typeface="+mn-lt"/>
            </a:endParaRPr>
          </a:p>
        </p:txBody>
      </p:sp>
      <p:sp>
        <p:nvSpPr>
          <p:cNvPr id="2" name="Rectangle 1"/>
          <p:cNvSpPr/>
          <p:nvPr userDrawn="1"/>
        </p:nvSpPr>
        <p:spPr>
          <a:xfrm>
            <a:off x="4773748" y="2734879"/>
            <a:ext cx="2480434" cy="646331"/>
          </a:xfrm>
          <a:prstGeom prst="rect">
            <a:avLst/>
          </a:prstGeom>
        </p:spPr>
        <p:txBody>
          <a:bodyPr wrap="square">
            <a:spAutoFit/>
          </a:bodyPr>
          <a:lstStyle/>
          <a:p>
            <a:r>
              <a:rPr lang="en-US" sz="1200" baseline="0" dirty="0">
                <a:latin typeface="+mn-lt"/>
              </a:rPr>
              <a:t>White can also be used to lighten and balance our blue, gray and accent colors.</a:t>
            </a:r>
            <a:endParaRPr lang="en-US" sz="1200" dirty="0"/>
          </a:p>
        </p:txBody>
      </p:sp>
      <p:sp>
        <p:nvSpPr>
          <p:cNvPr id="54" name="TextBox 53"/>
          <p:cNvSpPr txBox="1"/>
          <p:nvPr userDrawn="1"/>
        </p:nvSpPr>
        <p:spPr>
          <a:xfrm>
            <a:off x="7840386" y="4744784"/>
            <a:ext cx="2480434" cy="461665"/>
          </a:xfrm>
          <a:prstGeom prst="rect">
            <a:avLst/>
          </a:prstGeom>
          <a:noFill/>
        </p:spPr>
        <p:txBody>
          <a:bodyPr wrap="square" rtlCol="0">
            <a:spAutoFit/>
          </a:bodyPr>
          <a:lstStyle/>
          <a:p>
            <a:pPr algn="l"/>
            <a:r>
              <a:rPr lang="en-US" sz="2400" baseline="0" dirty="0">
                <a:latin typeface="+mn-lt"/>
              </a:rPr>
              <a:t>status palette</a:t>
            </a:r>
            <a:endParaRPr lang="en-US" sz="2400" dirty="0">
              <a:latin typeface="+mn-lt"/>
            </a:endParaRPr>
          </a:p>
        </p:txBody>
      </p:sp>
      <p:sp>
        <p:nvSpPr>
          <p:cNvPr id="55" name="Rectangle 54"/>
          <p:cNvSpPr/>
          <p:nvPr userDrawn="1"/>
        </p:nvSpPr>
        <p:spPr>
          <a:xfrm>
            <a:off x="7840386" y="5167510"/>
            <a:ext cx="2480434" cy="461665"/>
          </a:xfrm>
          <a:prstGeom prst="rect">
            <a:avLst/>
          </a:prstGeom>
        </p:spPr>
        <p:txBody>
          <a:bodyPr wrap="square">
            <a:spAutoFit/>
          </a:bodyPr>
          <a:lstStyle/>
          <a:p>
            <a:pPr algn="l"/>
            <a:r>
              <a:rPr lang="en-US" sz="1200" dirty="0">
                <a:latin typeface="Arial" panose="020B0604020202020204" pitchFamily="34" charset="0"/>
                <a:cs typeface="Arial" panose="020B0604020202020204" pitchFamily="34" charset="0"/>
              </a:rPr>
              <a:t>Colors to be used only as status indicators. </a:t>
            </a:r>
          </a:p>
        </p:txBody>
      </p:sp>
      <p:sp>
        <p:nvSpPr>
          <p:cNvPr id="56" name="Rectangle 55"/>
          <p:cNvSpPr/>
          <p:nvPr userDrawn="1"/>
        </p:nvSpPr>
        <p:spPr>
          <a:xfrm>
            <a:off x="7911761" y="2734878"/>
            <a:ext cx="2480434" cy="646331"/>
          </a:xfrm>
          <a:prstGeom prst="rect">
            <a:avLst/>
          </a:prstGeom>
        </p:spPr>
        <p:txBody>
          <a:bodyPr wrap="square">
            <a:spAutoFit/>
          </a:bodyPr>
          <a:lstStyle/>
          <a:p>
            <a:r>
              <a:rPr lang="en-US" sz="1200" baseline="0" dirty="0">
                <a:latin typeface="+mn-lt"/>
              </a:rPr>
              <a:t>For more information on how to change colors using RGB codes, visit the ppt training page.</a:t>
            </a:r>
            <a:endParaRPr lang="en-US" sz="1200" dirty="0"/>
          </a:p>
        </p:txBody>
      </p:sp>
      <p:sp>
        <p:nvSpPr>
          <p:cNvPr id="57" name="TextBox 56"/>
          <p:cNvSpPr txBox="1"/>
          <p:nvPr userDrawn="1"/>
        </p:nvSpPr>
        <p:spPr>
          <a:xfrm>
            <a:off x="7911761" y="2312153"/>
            <a:ext cx="2480434" cy="461665"/>
          </a:xfrm>
          <a:prstGeom prst="rect">
            <a:avLst/>
          </a:prstGeom>
          <a:noFill/>
        </p:spPr>
        <p:txBody>
          <a:bodyPr wrap="square" rtlCol="0">
            <a:spAutoFit/>
          </a:bodyPr>
          <a:lstStyle/>
          <a:p>
            <a:pPr algn="l"/>
            <a:r>
              <a:rPr lang="en-US" sz="2400" baseline="0" dirty="0">
                <a:latin typeface="+mn-lt"/>
              </a:rPr>
              <a:t>how to use</a:t>
            </a:r>
            <a:endParaRPr lang="en-US" sz="2400" dirty="0">
              <a:latin typeface="+mn-lt"/>
            </a:endParaRPr>
          </a:p>
        </p:txBody>
      </p:sp>
    </p:spTree>
    <p:extLst>
      <p:ext uri="{BB962C8B-B14F-4D97-AF65-F5344CB8AC3E}">
        <p14:creationId xmlns:p14="http://schemas.microsoft.com/office/powerpoint/2010/main" val="275616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rucial Title">
    <p:bg>
      <p:bgPr>
        <a:solidFill>
          <a:srgbClr val="58595B"/>
        </a:solidFill>
        <a:effectLst/>
      </p:bgPr>
    </p:bg>
    <p:spTree>
      <p:nvGrpSpPr>
        <p:cNvPr id="1" name=""/>
        <p:cNvGrpSpPr/>
        <p:nvPr/>
      </p:nvGrpSpPr>
      <p:grpSpPr>
        <a:xfrm>
          <a:off x="0" y="0"/>
          <a:ext cx="0" cy="0"/>
          <a:chOff x="0" y="0"/>
          <a:chExt cx="0" cy="0"/>
        </a:xfrm>
      </p:grpSpPr>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7"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8"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fld id="{C9AA1E17-0D0A-4F25-BF38-BAACE58E556E}" type="datetime4">
              <a:rPr lang="en-US" smtClean="0"/>
              <a:t>March 28, 2018</a:t>
            </a:fld>
            <a:endParaRPr lang="en-US" dirty="0"/>
          </a:p>
        </p:txBody>
      </p:sp>
      <p:sp>
        <p:nvSpPr>
          <p:cNvPr id="3" name="Footer Placeholder 2"/>
          <p:cNvSpPr>
            <a:spLocks noGrp="1"/>
          </p:cNvSpPr>
          <p:nvPr>
            <p:ph type="ftr" sz="quarter" idx="12"/>
          </p:nvPr>
        </p:nvSpPr>
        <p:spPr/>
        <p:txBody>
          <a:bodyPr/>
          <a:lstStyle/>
          <a:p>
            <a:r>
              <a:rPr lang="en-US"/>
              <a:t>Micron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586430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rucial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8"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fld id="{C9AA1E17-0D0A-4F25-BF38-BAACE58E556E}" type="datetime4">
              <a:rPr lang="en-US" smtClean="0"/>
              <a:t>March 28, 2018</a:t>
            </a:fld>
            <a:endParaRPr lang="en-US" dirty="0"/>
          </a:p>
        </p:txBody>
      </p:sp>
      <p:sp>
        <p:nvSpPr>
          <p:cNvPr id="3" name="Footer Placeholder 2"/>
          <p:cNvSpPr>
            <a:spLocks noGrp="1"/>
          </p:cNvSpPr>
          <p:nvPr>
            <p:ph type="ftr" sz="quarter" idx="13"/>
          </p:nvPr>
        </p:nvSpPr>
        <p:spPr/>
        <p:txBody>
          <a:bodyPr/>
          <a:lstStyle/>
          <a:p>
            <a:r>
              <a:rPr lang="en-US"/>
              <a:t>Micron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449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Crucial Closing">
    <p:bg>
      <p:bgPr>
        <a:solidFill>
          <a:srgbClr val="58595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15" y="1973108"/>
            <a:ext cx="5823570" cy="2911785"/>
          </a:xfrm>
          <a:prstGeom prst="rect">
            <a:avLst/>
          </a:prstGeom>
        </p:spPr>
      </p:pic>
      <p:sp>
        <p:nvSpPr>
          <p:cNvPr id="2" name="Date Placeholder 1"/>
          <p:cNvSpPr>
            <a:spLocks noGrp="1"/>
          </p:cNvSpPr>
          <p:nvPr>
            <p:ph type="dt" sz="half" idx="10"/>
          </p:nvPr>
        </p:nvSpPr>
        <p:spPr/>
        <p:txBody>
          <a:bodyPr/>
          <a:lstStyle/>
          <a:p>
            <a:fld id="{C9AA1E17-0D0A-4F25-BF38-BAACE58E556E}" type="datetime4">
              <a:rPr lang="en-US" smtClean="0"/>
              <a:t>March 28, 2018</a:t>
            </a:fld>
            <a:endParaRPr lang="en-US" dirty="0"/>
          </a:p>
        </p:txBody>
      </p:sp>
      <p:sp>
        <p:nvSpPr>
          <p:cNvPr id="4" name="Footer Placeholder 3"/>
          <p:cNvSpPr>
            <a:spLocks noGrp="1"/>
          </p:cNvSpPr>
          <p:nvPr>
            <p:ph type="ftr" sz="quarter" idx="11"/>
          </p:nvPr>
        </p:nvSpPr>
        <p:spPr/>
        <p:txBody>
          <a:bodyPr/>
          <a:lstStyle/>
          <a:p>
            <a:r>
              <a:rPr lang="en-US"/>
              <a:t>Micron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7463945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allistix Title">
    <p:bg>
      <p:bgPr>
        <a:solidFill>
          <a:srgbClr val="58595B"/>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8" name="TextBox 7"/>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fld id="{C9AA1E17-0D0A-4F25-BF38-BAACE58E556E}" type="datetime4">
              <a:rPr lang="en-US" smtClean="0"/>
              <a:t>March 28, 2018</a:t>
            </a:fld>
            <a:endParaRPr lang="en-US" dirty="0"/>
          </a:p>
        </p:txBody>
      </p:sp>
      <p:sp>
        <p:nvSpPr>
          <p:cNvPr id="3" name="Footer Placeholder 2"/>
          <p:cNvSpPr>
            <a:spLocks noGrp="1"/>
          </p:cNvSpPr>
          <p:nvPr>
            <p:ph type="ftr" sz="quarter" idx="12"/>
          </p:nvPr>
        </p:nvSpPr>
        <p:spPr/>
        <p:txBody>
          <a:bodyPr/>
          <a:lstStyle/>
          <a:p>
            <a:r>
              <a:rPr lang="en-US"/>
              <a:t>Micron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927051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allistix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12" name="TextBox 11"/>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fld id="{C9AA1E17-0D0A-4F25-BF38-BAACE58E556E}" type="datetime4">
              <a:rPr lang="en-US" smtClean="0"/>
              <a:t>March 28, 2018</a:t>
            </a:fld>
            <a:endParaRPr lang="en-US" dirty="0"/>
          </a:p>
        </p:txBody>
      </p:sp>
      <p:sp>
        <p:nvSpPr>
          <p:cNvPr id="3" name="Footer Placeholder 2"/>
          <p:cNvSpPr>
            <a:spLocks noGrp="1"/>
          </p:cNvSpPr>
          <p:nvPr>
            <p:ph type="ftr" sz="quarter" idx="13"/>
          </p:nvPr>
        </p:nvSpPr>
        <p:spPr/>
        <p:txBody>
          <a:bodyPr/>
          <a:lstStyle/>
          <a:p>
            <a:r>
              <a:rPr lang="en-US"/>
              <a:t>Micron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82787770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allistix Closing">
    <p:bg>
      <p:bgPr>
        <a:solidFill>
          <a:srgbClr val="58595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8648" y="1755324"/>
            <a:ext cx="6694704" cy="3347353"/>
          </a:xfrm>
          <a:prstGeom prst="rect">
            <a:avLst/>
          </a:prstGeom>
        </p:spPr>
      </p:pic>
      <p:sp>
        <p:nvSpPr>
          <p:cNvPr id="2" name="Date Placeholder 1"/>
          <p:cNvSpPr>
            <a:spLocks noGrp="1"/>
          </p:cNvSpPr>
          <p:nvPr>
            <p:ph type="dt" sz="half" idx="10"/>
          </p:nvPr>
        </p:nvSpPr>
        <p:spPr/>
        <p:txBody>
          <a:bodyPr/>
          <a:lstStyle/>
          <a:p>
            <a:fld id="{C9AA1E17-0D0A-4F25-BF38-BAACE58E556E}" type="datetime4">
              <a:rPr lang="en-US" smtClean="0"/>
              <a:t>March 28, 2018</a:t>
            </a:fld>
            <a:endParaRPr lang="en-US" dirty="0"/>
          </a:p>
        </p:txBody>
      </p:sp>
      <p:sp>
        <p:nvSpPr>
          <p:cNvPr id="3" name="Footer Placeholder 2"/>
          <p:cNvSpPr>
            <a:spLocks noGrp="1"/>
          </p:cNvSpPr>
          <p:nvPr>
            <p:ph type="ftr" sz="quarter" idx="11"/>
          </p:nvPr>
        </p:nvSpPr>
        <p:spPr/>
        <p:txBody>
          <a:bodyPr/>
          <a:lstStyle/>
          <a:p>
            <a:r>
              <a:rPr lang="en-US"/>
              <a:t>Micron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70974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F2D2701-F78D-4095-A39E-61DF3C4A4C04}" type="datetime4">
              <a:rPr lang="en-US" smtClean="0"/>
              <a:t>March 28, 2018</a:t>
            </a:fld>
            <a:endParaRPr lang="en-US"/>
          </a:p>
        </p:txBody>
      </p:sp>
      <p:sp>
        <p:nvSpPr>
          <p:cNvPr id="5" name="Footer Placeholder 4"/>
          <p:cNvSpPr>
            <a:spLocks noGrp="1"/>
          </p:cNvSpPr>
          <p:nvPr>
            <p:ph type="ftr" sz="quarter" idx="11"/>
          </p:nvPr>
        </p:nvSpPr>
        <p:spPr/>
        <p:txBody>
          <a:bodyPr/>
          <a:lstStyle/>
          <a:p>
            <a:r>
              <a:rPr lang="en-US"/>
              <a:t>Micron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477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EAA98F0A-2D28-4A84-9EAB-DBF27057C8F9}" type="datetime4">
              <a:rPr lang="en-US" smtClean="0"/>
              <a:t>March 28, 2018</a:t>
            </a:fld>
            <a:endParaRPr lang="en-US"/>
          </a:p>
        </p:txBody>
      </p:sp>
      <p:sp>
        <p:nvSpPr>
          <p:cNvPr id="5" name="Footer Placeholder 4"/>
          <p:cNvSpPr>
            <a:spLocks noGrp="1"/>
          </p:cNvSpPr>
          <p:nvPr>
            <p:ph type="ftr" sz="quarter" idx="11"/>
          </p:nvPr>
        </p:nvSpPr>
        <p:spPr/>
        <p:txBody>
          <a:bodyPr/>
          <a:lstStyle/>
          <a:p>
            <a:r>
              <a:rPr lang="en-US"/>
              <a:t>Micron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7"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
        <p:nvSpPr>
          <p:cNvPr id="9" name="Content Placeholder 2"/>
          <p:cNvSpPr>
            <a:spLocks noGrp="1"/>
          </p:cNvSpPr>
          <p:nvPr>
            <p:ph sz="half" idx="1"/>
          </p:nvPr>
        </p:nvSpPr>
        <p:spPr>
          <a:xfrm>
            <a:off x="838200" y="1628775"/>
            <a:ext cx="10515600" cy="4548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560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ransition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0320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4410" y="6470556"/>
            <a:ext cx="914400" cy="24889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FD5BF9B1-2CD5-4E0A-A036-F8A386770A6F}" type="datetime4">
              <a:rPr lang="en-US" smtClean="0"/>
              <a:t>March 28, 2018</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Micron Confidential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54051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rgbClr val="0077C8"/>
                </a:solidFill>
              </a:defRPr>
            </a:lvl1pPr>
          </a:lstStyle>
          <a:p>
            <a:r>
              <a:rPr lang="en-US"/>
              <a:t>Click to edit Master title style</a:t>
            </a:r>
            <a:endParaRPr lang="en-US" dirty="0"/>
          </a:p>
        </p:txBody>
      </p:sp>
      <p:sp>
        <p:nvSpPr>
          <p:cNvPr id="4" name="Text Placeholder 2"/>
          <p:cNvSpPr>
            <a:spLocks noGrp="1"/>
          </p:cNvSpPr>
          <p:nvPr>
            <p:ph type="body" idx="1"/>
          </p:nvPr>
        </p:nvSpPr>
        <p:spPr>
          <a:xfrm>
            <a:off x="831850" y="4503202"/>
            <a:ext cx="105156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Date Placeholder 2"/>
          <p:cNvSpPr>
            <a:spLocks noGrp="1"/>
          </p:cNvSpPr>
          <p:nvPr>
            <p:ph type="dt" sz="half" idx="10"/>
          </p:nvPr>
        </p:nvSpPr>
        <p:spPr/>
        <p:txBody>
          <a:bodyPr/>
          <a:lstStyle/>
          <a:p>
            <a:fld id="{591E8161-C7D8-4E89-83CF-1400BBFEB4E3}" type="datetime4">
              <a:rPr lang="en-US" smtClean="0"/>
              <a:t>March 28, 2018</a:t>
            </a:fld>
            <a:endParaRPr lang="en-US" dirty="0"/>
          </a:p>
        </p:txBody>
      </p:sp>
      <p:sp>
        <p:nvSpPr>
          <p:cNvPr id="5" name="Footer Placeholder 4"/>
          <p:cNvSpPr>
            <a:spLocks noGrp="1"/>
          </p:cNvSpPr>
          <p:nvPr>
            <p:ph type="ftr" sz="quarter" idx="11"/>
          </p:nvPr>
        </p:nvSpPr>
        <p:spPr/>
        <p:txBody>
          <a:bodyPr/>
          <a:lstStyle/>
          <a:p>
            <a:r>
              <a:rPr lang="en-US"/>
              <a:t>Micron Confidential</a:t>
            </a:r>
            <a:endParaRPr lang="en-US" dirty="0"/>
          </a:p>
        </p:txBody>
      </p:sp>
      <p:sp>
        <p:nvSpPr>
          <p:cNvPr id="6" name="Slide Number Placeholder 5"/>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4032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Vertical Image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62701" y="276224"/>
            <a:ext cx="5553074" cy="3071813"/>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5" name="Picture Placeholder 4"/>
          <p:cNvSpPr>
            <a:spLocks noGrp="1"/>
          </p:cNvSpPr>
          <p:nvPr>
            <p:ph type="pic" sz="quarter" idx="10" hasCustomPrompt="1"/>
          </p:nvPr>
        </p:nvSpPr>
        <p:spPr>
          <a:xfrm>
            <a:off x="-1" y="0"/>
            <a:ext cx="6096001" cy="6858000"/>
          </a:xfrm>
        </p:spPr>
        <p:txBody>
          <a:bodyPr/>
          <a:lstStyle>
            <a:lvl1pPr marL="0" indent="0">
              <a:buNone/>
              <a:defRPr>
                <a:solidFill>
                  <a:schemeClr val="bg1"/>
                </a:solidFill>
              </a:defRPr>
            </a:lvl1pPr>
          </a:lstStyle>
          <a:p>
            <a:r>
              <a:rPr lang="en-US" dirty="0"/>
              <a:t>Image</a:t>
            </a:r>
          </a:p>
        </p:txBody>
      </p:sp>
      <p:sp>
        <p:nvSpPr>
          <p:cNvPr id="8" name="Text Placeholder 4"/>
          <p:cNvSpPr>
            <a:spLocks noGrp="1"/>
          </p:cNvSpPr>
          <p:nvPr>
            <p:ph type="body" sz="quarter" idx="11"/>
          </p:nvPr>
        </p:nvSpPr>
        <p:spPr>
          <a:xfrm>
            <a:off x="6362701" y="3429000"/>
            <a:ext cx="5553073" cy="2940269"/>
          </a:xfrm>
        </p:spPr>
        <p:txBody>
          <a:bodyP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6363543" y="6412007"/>
            <a:ext cx="1710155" cy="365125"/>
          </a:xfrm>
        </p:spPr>
        <p:txBody>
          <a:bodyPr/>
          <a:lstStyle>
            <a:lvl1pPr algn="l">
              <a:defRPr/>
            </a:lvl1pPr>
          </a:lstStyle>
          <a:p>
            <a:fld id="{4FB25FF7-E416-4516-BA11-FC11BBA2AED8}" type="datetime4">
              <a:rPr lang="en-US" smtClean="0"/>
              <a:t>March 28, 2018</a:t>
            </a:fld>
            <a:endParaRPr lang="en-US" dirty="0"/>
          </a:p>
        </p:txBody>
      </p:sp>
      <p:sp>
        <p:nvSpPr>
          <p:cNvPr id="4" name="Footer Placeholder 3"/>
          <p:cNvSpPr>
            <a:spLocks noGrp="1"/>
          </p:cNvSpPr>
          <p:nvPr>
            <p:ph type="ftr" sz="quarter" idx="13"/>
          </p:nvPr>
        </p:nvSpPr>
        <p:spPr/>
        <p:txBody>
          <a:bodyPr/>
          <a:lstStyle/>
          <a:p>
            <a:r>
              <a:rPr lang="en-US"/>
              <a:t>Micron Confidential</a:t>
            </a:r>
            <a:endParaRPr lang="en-US" dirty="0"/>
          </a:p>
        </p:txBody>
      </p:sp>
      <p:sp>
        <p:nvSpPr>
          <p:cNvPr id="6" name="Slide Number Placeholder 5"/>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1410602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Image with Whit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4"/>
          <p:cNvSpPr>
            <a:spLocks noGrp="1"/>
          </p:cNvSpPr>
          <p:nvPr>
            <p:ph type="pic" sz="quarter" idx="10" hasCustomPrompt="1"/>
          </p:nvPr>
        </p:nvSpPr>
        <p:spPr>
          <a:xfrm>
            <a:off x="0" y="0"/>
            <a:ext cx="4145280" cy="6858000"/>
          </a:xfrm>
        </p:spPr>
        <p:txBody>
          <a:bodyPr/>
          <a:lstStyle>
            <a:lvl1pPr marL="0" indent="0">
              <a:buNone/>
              <a:defRPr>
                <a:solidFill>
                  <a:schemeClr val="bg1"/>
                </a:solidFill>
              </a:defRPr>
            </a:lvl1pPr>
          </a:lstStyle>
          <a:p>
            <a:r>
              <a:rPr lang="en-US" dirty="0"/>
              <a:t>Image</a:t>
            </a:r>
          </a:p>
        </p:txBody>
      </p:sp>
      <p:sp>
        <p:nvSpPr>
          <p:cNvPr id="4" name="Date Placeholder 3"/>
          <p:cNvSpPr>
            <a:spLocks noGrp="1"/>
          </p:cNvSpPr>
          <p:nvPr>
            <p:ph type="dt" sz="half" idx="13"/>
          </p:nvPr>
        </p:nvSpPr>
        <p:spPr>
          <a:xfrm>
            <a:off x="4427734" y="6412007"/>
            <a:ext cx="1710155" cy="365125"/>
          </a:xfrm>
        </p:spPr>
        <p:txBody>
          <a:bodyPr/>
          <a:lstStyle>
            <a:lvl1pPr algn="l">
              <a:defRPr/>
            </a:lvl1pPr>
          </a:lstStyle>
          <a:p>
            <a:fld id="{AB354393-6454-4F53-97F9-CCABD1DCDDD4}" type="datetime4">
              <a:rPr lang="en-US" smtClean="0"/>
              <a:t>March 28, 2018</a:t>
            </a:fld>
            <a:endParaRPr lang="en-US" dirty="0"/>
          </a:p>
        </p:txBody>
      </p:sp>
      <p:sp>
        <p:nvSpPr>
          <p:cNvPr id="5" name="Footer Placeholder 4"/>
          <p:cNvSpPr>
            <a:spLocks noGrp="1"/>
          </p:cNvSpPr>
          <p:nvPr>
            <p:ph type="ftr" sz="quarter" idx="14"/>
          </p:nvPr>
        </p:nvSpPr>
        <p:spPr/>
        <p:txBody>
          <a:bodyPr/>
          <a:lstStyle/>
          <a:p>
            <a:r>
              <a:rPr lang="en-US"/>
              <a:t>Micron Confidential</a:t>
            </a:r>
            <a:endParaRPr lang="en-US" dirty="0"/>
          </a:p>
        </p:txBody>
      </p:sp>
      <p:sp>
        <p:nvSpPr>
          <p:cNvPr id="9" name="Slide Number Placeholder 8"/>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885547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Gray with Conten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59936" cy="6858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3"/>
          </p:nvPr>
        </p:nvSpPr>
        <p:spPr>
          <a:xfrm>
            <a:off x="4427733" y="6412007"/>
            <a:ext cx="1710155" cy="365125"/>
          </a:xfrm>
        </p:spPr>
        <p:txBody>
          <a:bodyPr/>
          <a:lstStyle>
            <a:lvl1pPr algn="l">
              <a:defRPr/>
            </a:lvl1pPr>
          </a:lstStyle>
          <a:p>
            <a:fld id="{455A8A2E-26C9-48CC-BB2E-E40BB5F1017D}" type="datetime4">
              <a:rPr lang="en-US" smtClean="0"/>
              <a:t>March 28, 2018</a:t>
            </a:fld>
            <a:endParaRPr lang="en-US" dirty="0"/>
          </a:p>
        </p:txBody>
      </p:sp>
      <p:sp>
        <p:nvSpPr>
          <p:cNvPr id="5" name="Footer Placeholder 4"/>
          <p:cNvSpPr>
            <a:spLocks noGrp="1"/>
          </p:cNvSpPr>
          <p:nvPr>
            <p:ph type="ftr" sz="quarter" idx="14"/>
          </p:nvPr>
        </p:nvSpPr>
        <p:spPr/>
        <p:txBody>
          <a:bodyPr/>
          <a:lstStyle/>
          <a:p>
            <a:r>
              <a:rPr lang="en-US"/>
              <a:t>Micron Confidential</a:t>
            </a:r>
            <a:endParaRPr lang="en-US" dirty="0"/>
          </a:p>
        </p:txBody>
      </p:sp>
      <p:sp>
        <p:nvSpPr>
          <p:cNvPr id="8" name="Slide Number Placeholder 7"/>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323256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fld id="{0CFB5DD6-B5A9-42D8-8E78-3203A252046E}" type="datetime4">
              <a:rPr lang="en-US" smtClean="0"/>
              <a:t>March 28, 2018</a:t>
            </a:fld>
            <a:endParaRPr lang="en-US" dirty="0"/>
          </a:p>
        </p:txBody>
      </p:sp>
      <p:sp>
        <p:nvSpPr>
          <p:cNvPr id="5"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dirty="0"/>
              <a:t>Micron Confidential</a:t>
            </a:r>
          </a:p>
        </p:txBody>
      </p:sp>
      <p:sp>
        <p:nvSpPr>
          <p:cNvPr id="6"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26000616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3" r:id="rId4"/>
    <p:sldLayoutId id="2147483651" r:id="rId5"/>
    <p:sldLayoutId id="2147483661" r:id="rId6"/>
    <p:sldLayoutId id="2147483662" r:id="rId7"/>
    <p:sldLayoutId id="2147483701" r:id="rId8"/>
    <p:sldLayoutId id="2147483698" r:id="rId9"/>
    <p:sldLayoutId id="2147483692" r:id="rId10"/>
    <p:sldLayoutId id="2147483693" r:id="rId11"/>
    <p:sldLayoutId id="2147483695" r:id="rId12"/>
    <p:sldLayoutId id="2147483696" r:id="rId13"/>
    <p:sldLayoutId id="2147483672" r:id="rId14"/>
    <p:sldLayoutId id="2147483652" r:id="rId15"/>
    <p:sldLayoutId id="2147483668" r:id="rId16"/>
    <p:sldLayoutId id="2147483671" r:id="rId17"/>
    <p:sldLayoutId id="2147483654" r:id="rId18"/>
    <p:sldLayoutId id="2147483675" r:id="rId19"/>
    <p:sldLayoutId id="2147483655" r:id="rId20"/>
    <p:sldLayoutId id="2147483674" r:id="rId21"/>
    <p:sldLayoutId id="2147483700" r:id="rId22"/>
  </p:sldLayoutIdLst>
  <p:hf hdr="0" dt="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fld id="{C9AA1E17-0D0A-4F25-BF38-BAACE58E556E}" type="datetime4">
              <a:rPr lang="en-US" smtClean="0"/>
              <a:t>March 28, 2018</a:t>
            </a:fld>
            <a:endParaRPr lang="en-US" dirty="0"/>
          </a:p>
        </p:txBody>
      </p:sp>
      <p:sp>
        <p:nvSpPr>
          <p:cNvPr id="13"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dirty="0"/>
              <a:t>Micron Confidential</a:t>
            </a:r>
          </a:p>
        </p:txBody>
      </p:sp>
      <p:sp>
        <p:nvSpPr>
          <p:cNvPr id="14"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1269711580"/>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7" r:id="rId3"/>
    <p:sldLayoutId id="2147483681" r:id="rId4"/>
    <p:sldLayoutId id="2147483683" r:id="rId5"/>
    <p:sldLayoutId id="2147483688" r:id="rId6"/>
  </p:sldLayoutIdLst>
  <p:hf hdr="0" dt="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2860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2860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2860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Swapnil Lengade, Dan Ruppel, John Knoop</a:t>
            </a:r>
          </a:p>
        </p:txBody>
      </p:sp>
      <p:sp>
        <p:nvSpPr>
          <p:cNvPr id="3" name="Text Placeholder 2"/>
          <p:cNvSpPr>
            <a:spLocks noGrp="1"/>
          </p:cNvSpPr>
          <p:nvPr>
            <p:ph type="body" sz="quarter" idx="10"/>
          </p:nvPr>
        </p:nvSpPr>
        <p:spPr/>
        <p:txBody>
          <a:bodyPr/>
          <a:lstStyle/>
          <a:p>
            <a:r>
              <a:rPr lang="en-US" dirty="0"/>
              <a:t>Fab4/Fab2 PVD</a:t>
            </a:r>
          </a:p>
        </p:txBody>
      </p:sp>
      <p:sp>
        <p:nvSpPr>
          <p:cNvPr id="4" name="Title 3"/>
          <p:cNvSpPr>
            <a:spLocks noGrp="1"/>
          </p:cNvSpPr>
          <p:nvPr>
            <p:ph type="ctrTitle"/>
          </p:nvPr>
        </p:nvSpPr>
        <p:spPr/>
        <p:txBody>
          <a:bodyPr/>
          <a:lstStyle/>
          <a:p>
            <a:r>
              <a:rPr lang="en-US" dirty="0"/>
              <a:t>SDv16 440mm target fails</a:t>
            </a:r>
          </a:p>
        </p:txBody>
      </p:sp>
      <p:sp>
        <p:nvSpPr>
          <p:cNvPr id="5" name="Footer Placeholder 4"/>
          <p:cNvSpPr>
            <a:spLocks noGrp="1"/>
          </p:cNvSpPr>
          <p:nvPr>
            <p:ph type="ftr" sz="quarter" idx="12"/>
          </p:nvPr>
        </p:nvSpPr>
        <p:spPr/>
        <p:txBody>
          <a:bodyPr/>
          <a:lstStyle/>
          <a:p>
            <a:r>
              <a:rPr lang="en-US" dirty="0"/>
              <a:t>Micron Confidential</a:t>
            </a:r>
          </a:p>
        </p:txBody>
      </p:sp>
      <p:sp>
        <p:nvSpPr>
          <p:cNvPr id="6" name="Slide Number Placeholder 5"/>
          <p:cNvSpPr>
            <a:spLocks noGrp="1"/>
          </p:cNvSpPr>
          <p:nvPr>
            <p:ph type="sldNum" sz="quarter" idx="13"/>
          </p:nvPr>
        </p:nvSpPr>
        <p:spPr/>
        <p:txBody>
          <a:bodyPr/>
          <a:lstStyle/>
          <a:p>
            <a:fld id="{B7E7695C-FCF1-4AA0-9B93-7941FED13DC4}" type="slidenum">
              <a:rPr lang="en-US" smtClean="0"/>
              <a:pPr/>
              <a:t>1</a:t>
            </a:fld>
            <a:endParaRPr lang="en-US" dirty="0"/>
          </a:p>
        </p:txBody>
      </p:sp>
    </p:spTree>
    <p:extLst>
      <p:ext uri="{BB962C8B-B14F-4D97-AF65-F5344CB8AC3E}">
        <p14:creationId xmlns:p14="http://schemas.microsoft.com/office/powerpoint/2010/main" val="177066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PVD looking at other vendors for the SDv16?</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10</a:t>
            </a:fld>
            <a:endParaRPr lang="en-US"/>
          </a:p>
        </p:txBody>
      </p:sp>
      <p:sp>
        <p:nvSpPr>
          <p:cNvPr id="5" name="Content Placeholder 4"/>
          <p:cNvSpPr>
            <a:spLocks noGrp="1"/>
          </p:cNvSpPr>
          <p:nvPr>
            <p:ph sz="half" idx="1"/>
          </p:nvPr>
        </p:nvSpPr>
        <p:spPr/>
        <p:txBody>
          <a:bodyPr/>
          <a:lstStyle/>
          <a:p>
            <a:pPr>
              <a:buFont typeface="Wingdings" panose="05000000000000000000" pitchFamily="2" charset="2"/>
              <a:buChar char="q"/>
            </a:pPr>
            <a:r>
              <a:rPr lang="en-US" dirty="0"/>
              <a:t>PVD has already initiated talks with 2 other vendors for procuring targets in the SDv16 composition</a:t>
            </a:r>
          </a:p>
          <a:p>
            <a:pPr lvl="1">
              <a:buFont typeface="Wingdings" panose="05000000000000000000" pitchFamily="2" charset="2"/>
              <a:buChar char="v"/>
            </a:pPr>
            <a:r>
              <a:rPr lang="en-US" dirty="0"/>
              <a:t>Honeywell:</a:t>
            </a:r>
          </a:p>
          <a:p>
            <a:pPr lvl="2">
              <a:buFont typeface="Wingdings" panose="05000000000000000000" pitchFamily="2" charset="2"/>
              <a:buChar char="ü"/>
            </a:pPr>
            <a:r>
              <a:rPr lang="en-US" dirty="0"/>
              <a:t>They are in the feasibility study mode (of doping Indium into the SD) before they can give me a quote / timeline</a:t>
            </a:r>
          </a:p>
          <a:p>
            <a:pPr lvl="1">
              <a:buFont typeface="Wingdings" panose="05000000000000000000" pitchFamily="2" charset="2"/>
              <a:buChar char="v"/>
            </a:pPr>
            <a:r>
              <a:rPr lang="en-US" dirty="0"/>
              <a:t>Vendor 3:</a:t>
            </a:r>
          </a:p>
          <a:p>
            <a:pPr lvl="2">
              <a:buFont typeface="Wingdings" panose="05000000000000000000" pitchFamily="2" charset="2"/>
              <a:buChar char="ü"/>
            </a:pPr>
            <a:r>
              <a:rPr lang="en-US" dirty="0"/>
              <a:t>Quote requested this week. No response yet. (this vendor has come forward to make a SDv12 and even quoted it with a 15 week timeline for target once PO is cut)</a:t>
            </a:r>
          </a:p>
          <a:p>
            <a:pPr>
              <a:buFont typeface="Wingdings" panose="05000000000000000000" pitchFamily="2" charset="2"/>
              <a:buChar char="q"/>
            </a:pPr>
            <a:r>
              <a:rPr lang="en-US" dirty="0"/>
              <a:t>A word of caution on the new vendors: These are bigger companies than the current vendor so their capabilities are likely better. This also means that there is red-tape involved and when it comes to As-containing materials, the timelines are usually longer…</a:t>
            </a:r>
          </a:p>
        </p:txBody>
      </p:sp>
    </p:spTree>
    <p:extLst>
      <p:ext uri="{BB962C8B-B14F-4D97-AF65-F5344CB8AC3E}">
        <p14:creationId xmlns:p14="http://schemas.microsoft.com/office/powerpoint/2010/main" val="116751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support the SDv16 qual on 10s/20s with a clean 3C process in Fab 4?</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11</a:t>
            </a:fld>
            <a:endParaRPr lang="en-US"/>
          </a:p>
        </p:txBody>
      </p:sp>
      <p:sp>
        <p:nvSpPr>
          <p:cNvPr id="5" name="Content Placeholder 4"/>
          <p:cNvSpPr>
            <a:spLocks noGrp="1"/>
          </p:cNvSpPr>
          <p:nvPr>
            <p:ph sz="half" idx="1"/>
          </p:nvPr>
        </p:nvSpPr>
        <p:spPr/>
        <p:txBody>
          <a:bodyPr/>
          <a:lstStyle/>
          <a:p>
            <a:pPr>
              <a:buFont typeface="Wingdings" panose="05000000000000000000" pitchFamily="2" charset="2"/>
              <a:buChar char="q"/>
            </a:pPr>
            <a:r>
              <a:rPr lang="en-US" dirty="0"/>
              <a:t>We need a defect-free (sub 100 adders) process on the 3C chamber if we want to support the SDv16 qual on 10s/20s</a:t>
            </a:r>
          </a:p>
          <a:p>
            <a:pPr lvl="1">
              <a:buFont typeface="Wingdings" panose="05000000000000000000" pitchFamily="2" charset="2"/>
              <a:buChar char="v"/>
            </a:pPr>
            <a:r>
              <a:rPr lang="en-US" dirty="0"/>
              <a:t>2x 125mm SDv16 monolithic composition targets have been quoted by the target vendor and will be ordered in the next day</a:t>
            </a:r>
          </a:p>
          <a:p>
            <a:pPr lvl="1">
              <a:buFont typeface="Wingdings" panose="05000000000000000000" pitchFamily="2" charset="2"/>
              <a:buChar char="v"/>
            </a:pPr>
            <a:r>
              <a:rPr lang="en-US" dirty="0"/>
              <a:t>ETA TBD?</a:t>
            </a:r>
          </a:p>
          <a:p>
            <a:pPr>
              <a:buFont typeface="Wingdings" panose="05000000000000000000" pitchFamily="2" charset="2"/>
              <a:buChar char="q"/>
            </a:pPr>
            <a:r>
              <a:rPr lang="en-US" dirty="0"/>
              <a:t>Current 5% In-SDv12 target (part of the co-sputter targets’ set on MMUM450500) has 1500+ adders</a:t>
            </a:r>
          </a:p>
          <a:p>
            <a:pPr>
              <a:buFont typeface="Wingdings" panose="05000000000000000000" pitchFamily="2" charset="2"/>
              <a:buChar char="q"/>
            </a:pPr>
            <a:endParaRPr lang="en-US" dirty="0"/>
          </a:p>
        </p:txBody>
      </p:sp>
    </p:spTree>
    <p:extLst>
      <p:ext uri="{BB962C8B-B14F-4D97-AF65-F5344CB8AC3E}">
        <p14:creationId xmlns:p14="http://schemas.microsoft.com/office/powerpoint/2010/main" val="2073283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projection for higher Indium content SAG targets for 30s 3DxP / SSM ?</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12</a:t>
            </a:fld>
            <a:endParaRPr lang="en-US"/>
          </a:p>
        </p:txBody>
      </p:sp>
      <p:sp>
        <p:nvSpPr>
          <p:cNvPr id="5" name="Content Placeholder 4"/>
          <p:cNvSpPr>
            <a:spLocks noGrp="1"/>
          </p:cNvSpPr>
          <p:nvPr>
            <p:ph sz="half" idx="1"/>
          </p:nvPr>
        </p:nvSpPr>
        <p:spPr/>
        <p:txBody>
          <a:bodyPr/>
          <a:lstStyle/>
          <a:p>
            <a:pPr>
              <a:buFont typeface="Wingdings" panose="05000000000000000000" pitchFamily="2" charset="2"/>
              <a:buChar char="q"/>
            </a:pPr>
            <a:r>
              <a:rPr lang="en-US" dirty="0"/>
              <a:t>We need to understand if the Indium content or the press conditions is the root cause of the target fails</a:t>
            </a:r>
          </a:p>
          <a:p>
            <a:pPr>
              <a:buFont typeface="Wingdings" panose="05000000000000000000" pitchFamily="2" charset="2"/>
              <a:buChar char="q"/>
            </a:pPr>
            <a:r>
              <a:rPr lang="en-US" dirty="0"/>
              <a:t>If the Indium content is the root cause, then we have a longer road ahead of us as far as optimization is concerned even on the SDv16 composition</a:t>
            </a:r>
          </a:p>
          <a:p>
            <a:pPr>
              <a:buFont typeface="Wingdings" panose="05000000000000000000" pitchFamily="2" charset="2"/>
              <a:buChar char="q"/>
            </a:pPr>
            <a:r>
              <a:rPr lang="en-US" dirty="0"/>
              <a:t>If going to the BKM press conditions solves the issues for SDv16, the vendor can steer his attention to In-SAG</a:t>
            </a:r>
          </a:p>
          <a:p>
            <a:pPr lvl="1">
              <a:buFont typeface="Wingdings" panose="05000000000000000000" pitchFamily="2" charset="2"/>
              <a:buChar char="v"/>
            </a:pPr>
            <a:r>
              <a:rPr lang="en-US" dirty="0"/>
              <a:t>Currently foresee late CY Q2 to Q3 for target development on the In-SAG targets of the SDk1, SDk2 compositions (with the current target vendor)</a:t>
            </a:r>
          </a:p>
        </p:txBody>
      </p:sp>
    </p:spTree>
    <p:extLst>
      <p:ext uri="{BB962C8B-B14F-4D97-AF65-F5344CB8AC3E}">
        <p14:creationId xmlns:p14="http://schemas.microsoft.com/office/powerpoint/2010/main" val="4071560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this affect 3C chambers availability for Materials Exploration?</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13</a:t>
            </a:fld>
            <a:endParaRPr lang="en-US"/>
          </a:p>
        </p:txBody>
      </p:sp>
      <p:sp>
        <p:nvSpPr>
          <p:cNvPr id="5" name="Content Placeholder 4"/>
          <p:cNvSpPr>
            <a:spLocks noGrp="1"/>
          </p:cNvSpPr>
          <p:nvPr>
            <p:ph sz="half" idx="1"/>
          </p:nvPr>
        </p:nvSpPr>
        <p:spPr/>
        <p:txBody>
          <a:bodyPr/>
          <a:lstStyle/>
          <a:p>
            <a:r>
              <a:rPr lang="en-US" dirty="0"/>
              <a:t>SDv16 co-sputter targets are installed on guns 1 and 2 on MMUM4505F1 3C chamber</a:t>
            </a:r>
          </a:p>
          <a:p>
            <a:pPr lvl="1"/>
            <a:r>
              <a:rPr lang="en-US" dirty="0"/>
              <a:t>The defectivity is high on the co-sputter process (~20x of large target process)</a:t>
            </a:r>
          </a:p>
          <a:p>
            <a:pPr lvl="1"/>
            <a:r>
              <a:rPr lang="en-US" dirty="0"/>
              <a:t>BLICS / bin XG associated with the co-sputter deposition ~2x higher</a:t>
            </a:r>
          </a:p>
          <a:p>
            <a:pPr lvl="1"/>
            <a:r>
              <a:rPr lang="en-US" dirty="0"/>
              <a:t>Given the above issues, PI is not really interested in running a co-sputter SDv16</a:t>
            </a:r>
          </a:p>
          <a:p>
            <a:r>
              <a:rPr lang="en-US" dirty="0"/>
              <a:t>PO for SDv16 mono 3C targets will be cut within 48hrs</a:t>
            </a:r>
          </a:p>
          <a:p>
            <a:pPr lvl="1"/>
            <a:r>
              <a:rPr lang="en-US" dirty="0"/>
              <a:t>ETA: TBD</a:t>
            </a:r>
          </a:p>
          <a:p>
            <a:pPr lvl="1"/>
            <a:r>
              <a:rPr lang="en-US" dirty="0"/>
              <a:t>Based on the </a:t>
            </a:r>
            <a:r>
              <a:rPr lang="en-US"/>
              <a:t>ETA and </a:t>
            </a:r>
            <a:r>
              <a:rPr lang="en-US" dirty="0"/>
              <a:t>based on SDv16 large target performance (next ones to arrive on April 18</a:t>
            </a:r>
            <a:r>
              <a:rPr lang="en-US" baseline="30000" dirty="0"/>
              <a:t>th</a:t>
            </a:r>
            <a:r>
              <a:rPr lang="en-US" dirty="0"/>
              <a:t>), we may need access to MMUM4505F1 3C chamber again in late April</a:t>
            </a:r>
            <a:endParaRPr lang="en-US" dirty="0"/>
          </a:p>
        </p:txBody>
      </p:sp>
    </p:spTree>
    <p:extLst>
      <p:ext uri="{BB962C8B-B14F-4D97-AF65-F5344CB8AC3E}">
        <p14:creationId xmlns:p14="http://schemas.microsoft.com/office/powerpoint/2010/main" val="219236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Micron Confidential</a:t>
            </a:r>
            <a:endParaRPr lang="en-US" dirty="0"/>
          </a:p>
        </p:txBody>
      </p:sp>
      <p:sp>
        <p:nvSpPr>
          <p:cNvPr id="3" name="Slide Number Placeholder 2"/>
          <p:cNvSpPr>
            <a:spLocks noGrp="1"/>
          </p:cNvSpPr>
          <p:nvPr>
            <p:ph type="sldNum" sz="quarter" idx="12"/>
          </p:nvPr>
        </p:nvSpPr>
        <p:spPr/>
        <p:txBody>
          <a:bodyPr/>
          <a:lstStyle/>
          <a:p>
            <a:fld id="{B7E7695C-FCF1-4AA0-9B93-7941FED13DC4}" type="slidenum">
              <a:rPr lang="en-US" smtClean="0"/>
              <a:pPr/>
              <a:t>14</a:t>
            </a:fld>
            <a:endParaRPr lang="en-US" dirty="0"/>
          </a:p>
        </p:txBody>
      </p:sp>
    </p:spTree>
    <p:extLst>
      <p:ext uri="{BB962C8B-B14F-4D97-AF65-F5344CB8AC3E}">
        <p14:creationId xmlns:p14="http://schemas.microsoft.com/office/powerpoint/2010/main" val="2351387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2</a:t>
            </a:fld>
            <a:endParaRPr lang="en-US"/>
          </a:p>
        </p:txBody>
      </p:sp>
      <p:sp>
        <p:nvSpPr>
          <p:cNvPr id="6" name="Content Placeholder 5"/>
          <p:cNvSpPr>
            <a:spLocks noGrp="1"/>
          </p:cNvSpPr>
          <p:nvPr>
            <p:ph sz="half" idx="1"/>
          </p:nvPr>
        </p:nvSpPr>
        <p:spPr>
          <a:xfrm>
            <a:off x="838200" y="1422711"/>
            <a:ext cx="10515600" cy="4548188"/>
          </a:xfrm>
        </p:spPr>
        <p:txBody>
          <a:bodyPr/>
          <a:lstStyle/>
          <a:p>
            <a:pPr>
              <a:buFont typeface="Wingdings" panose="05000000000000000000" pitchFamily="2" charset="2"/>
              <a:buChar char="q"/>
            </a:pPr>
            <a:r>
              <a:rPr lang="en-US" sz="2800" dirty="0"/>
              <a:t>We are experiencing fails on SDv16 (</a:t>
            </a:r>
            <a:r>
              <a:rPr lang="en-US" sz="2800" b="1" dirty="0"/>
              <a:t>2% In-doped SDv12</a:t>
            </a:r>
            <a:r>
              <a:rPr lang="en-US" sz="2800" dirty="0"/>
              <a:t>) targets due to cracking and/or breaking</a:t>
            </a:r>
          </a:p>
          <a:p>
            <a:pPr>
              <a:buFont typeface="Wingdings" panose="05000000000000000000" pitchFamily="2" charset="2"/>
              <a:buChar char="q"/>
            </a:pPr>
            <a:r>
              <a:rPr lang="en-US" sz="2800" dirty="0"/>
              <a:t>Up to date we’ve had 4x 440mm targets of the SDv16 composition fail</a:t>
            </a:r>
          </a:p>
          <a:p>
            <a:pPr lvl="1">
              <a:buFont typeface="Wingdings" panose="05000000000000000000" pitchFamily="2" charset="2"/>
              <a:buChar char="v"/>
            </a:pPr>
            <a:r>
              <a:rPr lang="en-US" sz="2400" dirty="0"/>
              <a:t>Additionally we rejected a bad press (so technically 5 targets)</a:t>
            </a:r>
          </a:p>
        </p:txBody>
      </p:sp>
    </p:spTree>
    <p:extLst>
      <p:ext uri="{BB962C8B-B14F-4D97-AF65-F5344CB8AC3E}">
        <p14:creationId xmlns:p14="http://schemas.microsoft.com/office/powerpoint/2010/main" val="241928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Fail Mechanisms</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3</a:t>
            </a:fld>
            <a:endParaRPr lang="en-US"/>
          </a:p>
        </p:txBody>
      </p:sp>
      <p:sp>
        <p:nvSpPr>
          <p:cNvPr id="6" name="Content Placeholder 5"/>
          <p:cNvSpPr>
            <a:spLocks noGrp="1"/>
          </p:cNvSpPr>
          <p:nvPr>
            <p:ph sz="half" idx="1"/>
          </p:nvPr>
        </p:nvSpPr>
        <p:spPr>
          <a:xfrm>
            <a:off x="838200" y="1120462"/>
            <a:ext cx="10515600" cy="5422006"/>
          </a:xfrm>
        </p:spPr>
        <p:txBody>
          <a:bodyPr>
            <a:normAutofit lnSpcReduction="10000"/>
          </a:bodyPr>
          <a:lstStyle/>
          <a:p>
            <a:pPr>
              <a:buFont typeface="Wingdings" panose="05000000000000000000" pitchFamily="2" charset="2"/>
              <a:buChar char="q"/>
            </a:pPr>
            <a:r>
              <a:rPr lang="en-US" dirty="0"/>
              <a:t>Failure Mode 1:</a:t>
            </a:r>
          </a:p>
          <a:p>
            <a:pPr lvl="1">
              <a:buFont typeface="Wingdings" panose="05000000000000000000" pitchFamily="2" charset="2"/>
              <a:buChar char="v"/>
            </a:pPr>
            <a:r>
              <a:rPr lang="en-US" dirty="0"/>
              <a:t>Target chipped during a maintenance event. This is unrelated to the target quality. This happened on target #1</a:t>
            </a:r>
          </a:p>
          <a:p>
            <a:pPr lvl="1">
              <a:buFont typeface="Wingdings" panose="05000000000000000000" pitchFamily="2" charset="2"/>
              <a:buChar char="v"/>
            </a:pPr>
            <a:r>
              <a:rPr lang="en-US" dirty="0"/>
              <a:t>Root cause: Handling</a:t>
            </a:r>
          </a:p>
          <a:p>
            <a:pPr>
              <a:buFont typeface="Wingdings" panose="05000000000000000000" pitchFamily="2" charset="2"/>
              <a:buChar char="q"/>
            </a:pPr>
            <a:r>
              <a:rPr lang="en-US" dirty="0"/>
              <a:t>Failure Mode 2:</a:t>
            </a:r>
          </a:p>
          <a:p>
            <a:pPr lvl="1">
              <a:buFont typeface="Wingdings" panose="05000000000000000000" pitchFamily="2" charset="2"/>
              <a:buChar char="v"/>
            </a:pPr>
            <a:r>
              <a:rPr lang="en-US" dirty="0"/>
              <a:t>Stress cracking: This could be the main issue with the In-doping of SD. The Indium addition or the un-optimized target press process leading to residual stress build-up in the target blank could lead to cracking during sputtering in the Ar plasma</a:t>
            </a:r>
          </a:p>
          <a:p>
            <a:pPr lvl="2">
              <a:buFont typeface="Wingdings" panose="05000000000000000000" pitchFamily="2" charset="2"/>
              <a:buChar char="ü"/>
            </a:pPr>
            <a:r>
              <a:rPr lang="en-US" dirty="0"/>
              <a:t>Target vendor has noted that the In-doped SDv16 targets are more glassy in appearance (compared to SDv12) and also have a tendency to stick to the mold post pressing</a:t>
            </a:r>
          </a:p>
          <a:p>
            <a:pPr lvl="2">
              <a:buFont typeface="Wingdings" panose="05000000000000000000" pitchFamily="2" charset="2"/>
              <a:buChar char="ü"/>
            </a:pPr>
            <a:r>
              <a:rPr lang="en-US" dirty="0"/>
              <a:t>This happened on target #2 and target #3 both of which saw different press conditions compared to target #1</a:t>
            </a:r>
          </a:p>
          <a:p>
            <a:pPr lvl="1">
              <a:buFont typeface="Wingdings" panose="05000000000000000000" pitchFamily="2" charset="2"/>
              <a:buChar char="v"/>
            </a:pPr>
            <a:r>
              <a:rPr lang="en-US" dirty="0"/>
              <a:t>Root cause: wrong burn procedure, target press conditions, Indium content</a:t>
            </a:r>
          </a:p>
          <a:p>
            <a:pPr>
              <a:buFont typeface="Wingdings" panose="05000000000000000000" pitchFamily="2" charset="2"/>
              <a:buChar char="q"/>
            </a:pPr>
            <a:r>
              <a:rPr lang="en-US" dirty="0"/>
              <a:t>Failure Mode 3:</a:t>
            </a:r>
          </a:p>
          <a:p>
            <a:pPr lvl="1">
              <a:buFont typeface="Wingdings" panose="05000000000000000000" pitchFamily="2" charset="2"/>
              <a:buChar char="v"/>
            </a:pPr>
            <a:r>
              <a:rPr lang="en-US" dirty="0"/>
              <a:t>Bonding fail: The bonding between the target and the backing plate failed. This happened on the target #5. This also happened on a SDv12 target in Fab2 (the target was bonded right before the SDv16 target #5</a:t>
            </a:r>
          </a:p>
          <a:p>
            <a:pPr lvl="1">
              <a:buFont typeface="Wingdings" panose="05000000000000000000" pitchFamily="2" charset="2"/>
              <a:buChar char="v"/>
            </a:pPr>
            <a:r>
              <a:rPr lang="en-US" dirty="0"/>
              <a:t>Root causes: Unknown so far</a:t>
            </a:r>
          </a:p>
        </p:txBody>
      </p:sp>
    </p:spTree>
    <p:extLst>
      <p:ext uri="{BB962C8B-B14F-4D97-AF65-F5344CB8AC3E}">
        <p14:creationId xmlns:p14="http://schemas.microsoft.com/office/powerpoint/2010/main" val="2048946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838199" y="545432"/>
            <a:ext cx="3617891" cy="628788"/>
          </a:xfrm>
        </p:spPr>
        <p:txBody>
          <a:bodyPr/>
          <a:lstStyle/>
          <a:p>
            <a:r>
              <a:rPr lang="en-US" dirty="0"/>
              <a:t>Failure Mode 1: Handling</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4</a:t>
            </a:fld>
            <a:endParaRPr lang="en-US"/>
          </a:p>
        </p:txBody>
      </p:sp>
      <p:sp>
        <p:nvSpPr>
          <p:cNvPr id="13" name="Content Placeholder 12"/>
          <p:cNvSpPr>
            <a:spLocks noGrp="1"/>
          </p:cNvSpPr>
          <p:nvPr>
            <p:ph sz="half" idx="1"/>
          </p:nvPr>
        </p:nvSpPr>
        <p:spPr>
          <a:xfrm>
            <a:off x="838199" y="1293252"/>
            <a:ext cx="2850193" cy="4729163"/>
          </a:xfrm>
        </p:spPr>
        <p:txBody>
          <a:bodyPr/>
          <a:lstStyle/>
          <a:p>
            <a:pPr>
              <a:buFont typeface="Wingdings" panose="05000000000000000000" pitchFamily="2" charset="2"/>
              <a:buChar char="q"/>
            </a:pPr>
            <a:r>
              <a:rPr lang="en-US" dirty="0"/>
              <a:t>Target edges were chipped (likely from collision) during a maintenance event</a:t>
            </a:r>
          </a:p>
          <a:p>
            <a:pPr>
              <a:buFont typeface="Wingdings" panose="05000000000000000000" pitchFamily="2" charset="2"/>
              <a:buChar char="q"/>
            </a:pPr>
            <a:r>
              <a:rPr lang="en-US" dirty="0"/>
              <a:t>No hair-line cracks noted on the target surface</a:t>
            </a:r>
          </a:p>
          <a:p>
            <a:pPr>
              <a:buFont typeface="Wingdings" panose="05000000000000000000" pitchFamily="2" charset="2"/>
              <a:buChar char="q"/>
            </a:pPr>
            <a:r>
              <a:rPr lang="en-US" dirty="0"/>
              <a:t>Targets are hoisted on a crane and moved to a target jig and back during maintenance</a:t>
            </a:r>
          </a:p>
        </p:txBody>
      </p:sp>
      <p:pic>
        <p:nvPicPr>
          <p:cNvPr id="5" name="Picture 4"/>
          <p:cNvPicPr>
            <a:picLocks noChangeAspect="1"/>
          </p:cNvPicPr>
          <p:nvPr/>
        </p:nvPicPr>
        <p:blipFill>
          <a:blip r:embed="rId2"/>
          <a:stretch>
            <a:fillRect/>
          </a:stretch>
        </p:blipFill>
        <p:spPr>
          <a:xfrm>
            <a:off x="3688392" y="3943489"/>
            <a:ext cx="4175511" cy="2299479"/>
          </a:xfrm>
          <a:prstGeom prst="rect">
            <a:avLst/>
          </a:prstGeom>
        </p:spPr>
      </p:pic>
      <p:pic>
        <p:nvPicPr>
          <p:cNvPr id="7" name="Picture 6"/>
          <p:cNvPicPr>
            <a:picLocks noChangeAspect="1"/>
          </p:cNvPicPr>
          <p:nvPr/>
        </p:nvPicPr>
        <p:blipFill>
          <a:blip r:embed="rId3"/>
          <a:stretch>
            <a:fillRect/>
          </a:stretch>
        </p:blipFill>
        <p:spPr>
          <a:xfrm>
            <a:off x="7907175" y="3873530"/>
            <a:ext cx="4284826" cy="2110973"/>
          </a:xfrm>
          <a:prstGeom prst="rect">
            <a:avLst/>
          </a:prstGeom>
        </p:spPr>
      </p:pic>
      <p:pic>
        <p:nvPicPr>
          <p:cNvPr id="14" name="Picture 13"/>
          <p:cNvPicPr>
            <a:picLocks noChangeAspect="1"/>
          </p:cNvPicPr>
          <p:nvPr/>
        </p:nvPicPr>
        <p:blipFill>
          <a:blip r:embed="rId4"/>
          <a:stretch>
            <a:fillRect/>
          </a:stretch>
        </p:blipFill>
        <p:spPr>
          <a:xfrm>
            <a:off x="7140494" y="1058310"/>
            <a:ext cx="5038175" cy="2578105"/>
          </a:xfrm>
          <a:prstGeom prst="rect">
            <a:avLst/>
          </a:prstGeom>
        </p:spPr>
      </p:pic>
      <p:pic>
        <p:nvPicPr>
          <p:cNvPr id="6" name="Picture 5"/>
          <p:cNvPicPr>
            <a:picLocks noChangeAspect="1"/>
          </p:cNvPicPr>
          <p:nvPr/>
        </p:nvPicPr>
        <p:blipFill>
          <a:blip r:embed="rId5"/>
          <a:stretch>
            <a:fillRect/>
          </a:stretch>
        </p:blipFill>
        <p:spPr>
          <a:xfrm>
            <a:off x="4335136" y="545432"/>
            <a:ext cx="3515878" cy="3361773"/>
          </a:xfrm>
          <a:prstGeom prst="rect">
            <a:avLst/>
          </a:prstGeom>
        </p:spPr>
      </p:pic>
    </p:spTree>
    <p:extLst>
      <p:ext uri="{BB962C8B-B14F-4D97-AF65-F5344CB8AC3E}">
        <p14:creationId xmlns:p14="http://schemas.microsoft.com/office/powerpoint/2010/main" val="1726512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838199" y="545432"/>
            <a:ext cx="4081530" cy="628788"/>
          </a:xfrm>
        </p:spPr>
        <p:txBody>
          <a:bodyPr/>
          <a:lstStyle/>
          <a:p>
            <a:r>
              <a:rPr lang="en-US" dirty="0"/>
              <a:t>Failure Mode 2: Stress Cracking</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5</a:t>
            </a:fld>
            <a:endParaRPr lang="en-US"/>
          </a:p>
        </p:txBody>
      </p:sp>
      <p:sp>
        <p:nvSpPr>
          <p:cNvPr id="13" name="Content Placeholder 12"/>
          <p:cNvSpPr>
            <a:spLocks noGrp="1"/>
          </p:cNvSpPr>
          <p:nvPr>
            <p:ph sz="half" idx="1"/>
          </p:nvPr>
        </p:nvSpPr>
        <p:spPr>
          <a:xfrm>
            <a:off x="838199" y="1447800"/>
            <a:ext cx="3180009" cy="4729163"/>
          </a:xfrm>
        </p:spPr>
        <p:txBody>
          <a:bodyPr/>
          <a:lstStyle/>
          <a:p>
            <a:pPr>
              <a:buFont typeface="Wingdings" panose="05000000000000000000" pitchFamily="2" charset="2"/>
              <a:buChar char="q"/>
            </a:pPr>
            <a:r>
              <a:rPr lang="en-US" dirty="0"/>
              <a:t>Cracks emanating from the fail point on the target and propagating outwards. </a:t>
            </a:r>
          </a:p>
          <a:p>
            <a:pPr>
              <a:buFont typeface="Wingdings" panose="05000000000000000000" pitchFamily="2" charset="2"/>
              <a:buChar char="q"/>
            </a:pPr>
            <a:r>
              <a:rPr lang="en-US" dirty="0"/>
              <a:t>Cracks observed to be getting worse with burn-in (on target 2 in Fab4)</a:t>
            </a:r>
          </a:p>
          <a:p>
            <a:pPr>
              <a:buFont typeface="Wingdings" panose="05000000000000000000" pitchFamily="2" charset="2"/>
              <a:buChar char="q"/>
            </a:pPr>
            <a:r>
              <a:rPr lang="en-US" dirty="0"/>
              <a:t>Defectivity 10x to 20x higher</a:t>
            </a:r>
          </a:p>
        </p:txBody>
      </p:sp>
      <p:pic>
        <p:nvPicPr>
          <p:cNvPr id="8" name="Picture 7"/>
          <p:cNvPicPr>
            <a:picLocks noChangeAspect="1"/>
          </p:cNvPicPr>
          <p:nvPr/>
        </p:nvPicPr>
        <p:blipFill>
          <a:blip r:embed="rId2"/>
          <a:stretch>
            <a:fillRect/>
          </a:stretch>
        </p:blipFill>
        <p:spPr>
          <a:xfrm>
            <a:off x="4157730" y="547326"/>
            <a:ext cx="3717700" cy="2788276"/>
          </a:xfrm>
          <a:prstGeom prst="rect">
            <a:avLst/>
          </a:prstGeom>
        </p:spPr>
      </p:pic>
      <p:pic>
        <p:nvPicPr>
          <p:cNvPr id="9" name="Picture 8"/>
          <p:cNvPicPr>
            <a:picLocks noChangeAspect="1"/>
          </p:cNvPicPr>
          <p:nvPr/>
        </p:nvPicPr>
        <p:blipFill>
          <a:blip r:embed="rId3"/>
          <a:stretch>
            <a:fillRect/>
          </a:stretch>
        </p:blipFill>
        <p:spPr>
          <a:xfrm>
            <a:off x="8152328" y="545432"/>
            <a:ext cx="3717700" cy="2790170"/>
          </a:xfrm>
          <a:prstGeom prst="rect">
            <a:avLst/>
          </a:prstGeom>
        </p:spPr>
      </p:pic>
      <p:pic>
        <p:nvPicPr>
          <p:cNvPr id="10" name="Picture 9"/>
          <p:cNvPicPr>
            <a:picLocks noChangeAspect="1"/>
          </p:cNvPicPr>
          <p:nvPr/>
        </p:nvPicPr>
        <p:blipFill>
          <a:blip r:embed="rId4"/>
          <a:stretch>
            <a:fillRect/>
          </a:stretch>
        </p:blipFill>
        <p:spPr>
          <a:xfrm>
            <a:off x="8152328" y="3584116"/>
            <a:ext cx="3717702" cy="2788276"/>
          </a:xfrm>
          <a:prstGeom prst="rect">
            <a:avLst/>
          </a:prstGeom>
        </p:spPr>
      </p:pic>
      <p:pic>
        <p:nvPicPr>
          <p:cNvPr id="11" name="Picture 10"/>
          <p:cNvPicPr>
            <a:picLocks noChangeAspect="1"/>
          </p:cNvPicPr>
          <p:nvPr/>
        </p:nvPicPr>
        <p:blipFill>
          <a:blip r:embed="rId5"/>
          <a:stretch>
            <a:fillRect/>
          </a:stretch>
        </p:blipFill>
        <p:spPr>
          <a:xfrm>
            <a:off x="4157730" y="3584116"/>
            <a:ext cx="3717702" cy="2788276"/>
          </a:xfrm>
          <a:prstGeom prst="rect">
            <a:avLst/>
          </a:prstGeom>
        </p:spPr>
      </p:pic>
    </p:spTree>
    <p:extLst>
      <p:ext uri="{BB962C8B-B14F-4D97-AF65-F5344CB8AC3E}">
        <p14:creationId xmlns:p14="http://schemas.microsoft.com/office/powerpoint/2010/main" val="1945454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838199" y="583969"/>
            <a:ext cx="3527738" cy="628788"/>
          </a:xfrm>
        </p:spPr>
        <p:txBody>
          <a:bodyPr/>
          <a:lstStyle/>
          <a:p>
            <a:r>
              <a:rPr lang="en-US" dirty="0"/>
              <a:t>Failure Mode 3: Bad Bonding</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6</a:t>
            </a:fld>
            <a:endParaRPr lang="en-US"/>
          </a:p>
        </p:txBody>
      </p:sp>
      <p:sp>
        <p:nvSpPr>
          <p:cNvPr id="13" name="Content Placeholder 12"/>
          <p:cNvSpPr>
            <a:spLocks noGrp="1"/>
          </p:cNvSpPr>
          <p:nvPr>
            <p:ph sz="half" idx="1"/>
          </p:nvPr>
        </p:nvSpPr>
        <p:spPr>
          <a:xfrm>
            <a:off x="838199" y="1447800"/>
            <a:ext cx="3527739" cy="4729163"/>
          </a:xfrm>
        </p:spPr>
        <p:txBody>
          <a:bodyPr/>
          <a:lstStyle/>
          <a:p>
            <a:pPr>
              <a:buFont typeface="Wingdings" panose="05000000000000000000" pitchFamily="2" charset="2"/>
              <a:buChar char="q"/>
            </a:pPr>
            <a:r>
              <a:rPr lang="en-US" dirty="0"/>
              <a:t>Target de-bonding from the backing plate and dropped on the ESC below</a:t>
            </a:r>
          </a:p>
          <a:p>
            <a:pPr>
              <a:buFont typeface="Wingdings" panose="05000000000000000000" pitchFamily="2" charset="2"/>
              <a:buChar char="q"/>
            </a:pPr>
            <a:r>
              <a:rPr lang="en-US" dirty="0"/>
              <a:t>This happened during the chamber bake-out post target install</a:t>
            </a:r>
          </a:p>
          <a:p>
            <a:pPr lvl="1">
              <a:buFont typeface="Wingdings" panose="05000000000000000000" pitchFamily="2" charset="2"/>
              <a:buChar char="q"/>
            </a:pPr>
            <a:r>
              <a:rPr lang="en-US" dirty="0"/>
              <a:t>Target did not see any plasma</a:t>
            </a:r>
          </a:p>
          <a:p>
            <a:pPr>
              <a:buFont typeface="Wingdings" panose="05000000000000000000" pitchFamily="2" charset="2"/>
              <a:buChar char="q"/>
            </a:pPr>
            <a:r>
              <a:rPr lang="en-US" dirty="0"/>
              <a:t>From the failed interface, it looks like the elastomer bond did not stick to the backside of the target</a:t>
            </a:r>
          </a:p>
        </p:txBody>
      </p:sp>
      <p:pic>
        <p:nvPicPr>
          <p:cNvPr id="2" name="Picture 1"/>
          <p:cNvPicPr>
            <a:picLocks noChangeAspect="1"/>
          </p:cNvPicPr>
          <p:nvPr/>
        </p:nvPicPr>
        <p:blipFill>
          <a:blip r:embed="rId2"/>
          <a:stretch>
            <a:fillRect/>
          </a:stretch>
        </p:blipFill>
        <p:spPr>
          <a:xfrm>
            <a:off x="4403981" y="1683923"/>
            <a:ext cx="1969767" cy="350081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686" y="993914"/>
            <a:ext cx="3152019" cy="236401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191" y="3434330"/>
            <a:ext cx="3152019" cy="236401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278115" y="2208608"/>
            <a:ext cx="3274132" cy="2455600"/>
          </a:xfrm>
          <a:prstGeom prst="rect">
            <a:avLst/>
          </a:prstGeom>
        </p:spPr>
      </p:pic>
      <p:sp>
        <p:nvSpPr>
          <p:cNvPr id="6" name="TextBox 5"/>
          <p:cNvSpPr txBox="1"/>
          <p:nvPr/>
        </p:nvSpPr>
        <p:spPr>
          <a:xfrm>
            <a:off x="5113070" y="5948237"/>
            <a:ext cx="5821250" cy="646331"/>
          </a:xfrm>
          <a:prstGeom prst="rect">
            <a:avLst/>
          </a:prstGeom>
          <a:solidFill>
            <a:srgbClr val="FFC000"/>
          </a:solidFill>
        </p:spPr>
        <p:txBody>
          <a:bodyPr wrap="square" rtlCol="0">
            <a:spAutoFit/>
          </a:bodyPr>
          <a:lstStyle/>
          <a:p>
            <a:r>
              <a:rPr lang="en-US" dirty="0"/>
              <a:t>A SDv12 target de-bonded in a similar fashion in Fab2. That target was bonded right before this SDv16</a:t>
            </a:r>
          </a:p>
        </p:txBody>
      </p:sp>
    </p:spTree>
    <p:extLst>
      <p:ext uri="{BB962C8B-B14F-4D97-AF65-F5344CB8AC3E}">
        <p14:creationId xmlns:p14="http://schemas.microsoft.com/office/powerpoint/2010/main" val="397110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Pioneer SDv16 Targets status</a:t>
            </a:r>
          </a:p>
        </p:txBody>
      </p:sp>
      <p:sp>
        <p:nvSpPr>
          <p:cNvPr id="3" name="Footer Placeholder 2"/>
          <p:cNvSpPr>
            <a:spLocks noGrp="1"/>
          </p:cNvSpPr>
          <p:nvPr>
            <p:ph type="ftr" sz="quarter" idx="11"/>
          </p:nvPr>
        </p:nvSpPr>
        <p:spPr/>
        <p:txBody>
          <a:bodyPr/>
          <a:lstStyle/>
          <a:p>
            <a:r>
              <a:rPr lang="en-US" b="1" dirty="0"/>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7</a:t>
            </a:fld>
            <a:endParaRPr lang="en-US"/>
          </a:p>
        </p:txBody>
      </p:sp>
      <p:graphicFrame>
        <p:nvGraphicFramePr>
          <p:cNvPr id="6" name="Content Placeholder 6">
            <a:extLst/>
          </p:cNvPr>
          <p:cNvGraphicFramePr>
            <a:graphicFrameLocks/>
          </p:cNvGraphicFramePr>
          <p:nvPr>
            <p:extLst>
              <p:ext uri="{D42A27DB-BD31-4B8C-83A1-F6EECF244321}">
                <p14:modId xmlns:p14="http://schemas.microsoft.com/office/powerpoint/2010/main" val="3185200907"/>
              </p:ext>
            </p:extLst>
          </p:nvPr>
        </p:nvGraphicFramePr>
        <p:xfrm>
          <a:off x="944878" y="1191976"/>
          <a:ext cx="10298378" cy="4907566"/>
        </p:xfrm>
        <a:graphic>
          <a:graphicData uri="http://schemas.openxmlformats.org/drawingml/2006/table">
            <a:tbl>
              <a:tblPr/>
              <a:tblGrid>
                <a:gridCol w="713432">
                  <a:extLst>
                    <a:ext uri="{9D8B030D-6E8A-4147-A177-3AD203B41FA5}">
                      <a16:colId xmlns:a16="http://schemas.microsoft.com/office/drawing/2014/main" val="459841888"/>
                    </a:ext>
                  </a:extLst>
                </a:gridCol>
                <a:gridCol w="1841328">
                  <a:extLst>
                    <a:ext uri="{9D8B030D-6E8A-4147-A177-3AD203B41FA5}">
                      <a16:colId xmlns:a16="http://schemas.microsoft.com/office/drawing/2014/main" val="579900940"/>
                    </a:ext>
                  </a:extLst>
                </a:gridCol>
                <a:gridCol w="2649700">
                  <a:extLst>
                    <a:ext uri="{9D8B030D-6E8A-4147-A177-3AD203B41FA5}">
                      <a16:colId xmlns:a16="http://schemas.microsoft.com/office/drawing/2014/main" val="673144654"/>
                    </a:ext>
                  </a:extLst>
                </a:gridCol>
                <a:gridCol w="2114583">
                  <a:extLst>
                    <a:ext uri="{9D8B030D-6E8A-4147-A177-3AD203B41FA5}">
                      <a16:colId xmlns:a16="http://schemas.microsoft.com/office/drawing/2014/main" val="1733435844"/>
                    </a:ext>
                  </a:extLst>
                </a:gridCol>
                <a:gridCol w="1274352">
                  <a:extLst>
                    <a:ext uri="{9D8B030D-6E8A-4147-A177-3AD203B41FA5}">
                      <a16:colId xmlns:a16="http://schemas.microsoft.com/office/drawing/2014/main" val="2715015787"/>
                    </a:ext>
                  </a:extLst>
                </a:gridCol>
                <a:gridCol w="1704983">
                  <a:extLst>
                    <a:ext uri="{9D8B030D-6E8A-4147-A177-3AD203B41FA5}">
                      <a16:colId xmlns:a16="http://schemas.microsoft.com/office/drawing/2014/main" val="3039096554"/>
                    </a:ext>
                  </a:extLst>
                </a:gridCol>
              </a:tblGrid>
              <a:tr h="548312">
                <a:tc>
                  <a:txBody>
                    <a:bodyPr/>
                    <a:lstStyle/>
                    <a:p>
                      <a:pPr algn="ctr" fontAlgn="b"/>
                      <a:r>
                        <a:rPr lang="en-US" sz="1800" b="1" i="0" u="none" strike="noStrike" dirty="0">
                          <a:solidFill>
                            <a:srgbClr val="000000"/>
                          </a:solidFill>
                          <a:effectLst/>
                          <a:latin typeface="Calibri" panose="020F0502020204030204" pitchFamily="34" charset="0"/>
                        </a:rPr>
                        <a:t>Target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Target Press </a:t>
                      </a:r>
                      <a:br>
                        <a:rPr lang="en-US" sz="1800" b="1" i="0" u="none" strike="noStrike" dirty="0">
                          <a:solidFill>
                            <a:srgbClr val="000000"/>
                          </a:solidFill>
                          <a:effectLst/>
                          <a:latin typeface="Calibri" panose="020F0502020204030204" pitchFamily="34" charset="0"/>
                        </a:rPr>
                      </a:br>
                      <a:r>
                        <a:rPr lang="en-US" sz="1800" b="1" i="0" u="none" strike="noStrike" dirty="0">
                          <a:solidFill>
                            <a:srgbClr val="000000"/>
                          </a:solidFill>
                          <a:effectLst/>
                          <a:latin typeface="Calibri" panose="020F0502020204030204" pitchFamily="34" charset="0"/>
                        </a:rPr>
                        <a:t>Condition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Observations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Performance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Status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Fail Root Cause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47213"/>
                  </a:ext>
                </a:extLst>
              </a:tr>
              <a:tr h="548312">
                <a:tc>
                  <a:txBody>
                    <a:bodyPr/>
                    <a:lstStyle/>
                    <a:p>
                      <a:pPr algn="ctr" fontAlgn="ctr"/>
                      <a:r>
                        <a:rPr lang="en-US" sz="1600" b="0" i="0" u="none" strike="noStrike" dirty="0">
                          <a:solidFill>
                            <a:srgbClr val="000000"/>
                          </a:solidFill>
                          <a:effectLst/>
                          <a:latin typeface="Calibri" panose="020F0502020204030204" pitchFamily="34" charset="0"/>
                        </a:rPr>
                        <a:t>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600" b="0" i="0" u="none" strike="noStrike" dirty="0">
                          <a:solidFill>
                            <a:srgbClr val="000000"/>
                          </a:solidFill>
                          <a:effectLst/>
                          <a:latin typeface="Calibri" panose="020F0502020204030204" pitchFamily="34" charset="0"/>
                        </a:rPr>
                        <a:t>BKM</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0" i="0" u="none" strike="noStrike" dirty="0">
                          <a:solidFill>
                            <a:srgbClr val="000000"/>
                          </a:solidFill>
                          <a:effectLst/>
                          <a:latin typeface="Calibri" panose="020F0502020204030204" pitchFamily="34" charset="0"/>
                        </a:rPr>
                        <a:t>Surface Pitting - Glassy</a:t>
                      </a:r>
                      <a:br>
                        <a:rPr lang="en-US" sz="1600" b="0" i="0" u="none" strike="noStrike" dirty="0">
                          <a:solidFill>
                            <a:srgbClr val="000000"/>
                          </a:solidFill>
                          <a:effectLst/>
                          <a:latin typeface="Calibri" panose="020F0502020204030204" pitchFamily="34" charset="0"/>
                        </a:rPr>
                      </a:br>
                      <a:endParaRPr lang="en-US" sz="1600" b="0" i="0" u="none" strike="noStrike" dirty="0">
                        <a:solidFill>
                          <a:srgbClr val="000000"/>
                        </a:solidFill>
                        <a:effectLst/>
                        <a:latin typeface="Calibri" panose="020F050202020403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0" i="0" u="none" strike="noStrike" dirty="0">
                          <a:solidFill>
                            <a:srgbClr val="000000"/>
                          </a:solidFill>
                          <a:effectLst/>
                          <a:latin typeface="Calibri" panose="020F0502020204030204" pitchFamily="34" charset="0"/>
                        </a:rPr>
                        <a:t>Benchmark – Chipped</a:t>
                      </a:r>
                      <a:r>
                        <a:rPr lang="en-US" sz="1600" b="0" i="0" u="none" strike="noStrike" baseline="0" dirty="0">
                          <a:solidFill>
                            <a:srgbClr val="000000"/>
                          </a:solidFill>
                          <a:effectLst/>
                          <a:latin typeface="Calibri" panose="020F0502020204030204" pitchFamily="34" charset="0"/>
                        </a:rPr>
                        <a:t> during maintenance</a:t>
                      </a:r>
                      <a:endParaRPr lang="en-US" sz="1600" b="0" i="0" u="none" strike="noStrike" dirty="0">
                        <a:solidFill>
                          <a:srgbClr val="000000"/>
                        </a:solidFill>
                        <a:effectLst/>
                        <a:latin typeface="Calibri" panose="020F050202020403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0" i="0" u="none" strike="noStrike" dirty="0">
                          <a:solidFill>
                            <a:srgbClr val="000000"/>
                          </a:solidFill>
                          <a:effectLst/>
                          <a:latin typeface="Calibri" panose="020F0502020204030204" pitchFamily="34" charset="0"/>
                        </a:rPr>
                        <a:t>Scrapped/ Fab2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0" i="0" u="none" strike="noStrike" dirty="0">
                          <a:solidFill>
                            <a:srgbClr val="000000"/>
                          </a:solidFill>
                          <a:effectLst/>
                          <a:latin typeface="Calibri" panose="020F0502020204030204" pitchFamily="34" charset="0"/>
                        </a:rPr>
                        <a:t>Target mis-handling</a:t>
                      </a:r>
                      <a:r>
                        <a:rPr lang="en-US" sz="1600" b="0" i="0" u="none" strike="noStrike" baseline="0" dirty="0">
                          <a:solidFill>
                            <a:srgbClr val="000000"/>
                          </a:solidFill>
                          <a:effectLst/>
                          <a:latin typeface="Calibri" panose="020F0502020204030204" pitchFamily="34" charset="0"/>
                        </a:rPr>
                        <a:t> during maintenance</a:t>
                      </a:r>
                      <a:endParaRPr lang="en-US" sz="1600" b="0" i="0" u="none" strike="noStrike" dirty="0">
                        <a:solidFill>
                          <a:srgbClr val="000000"/>
                        </a:solidFill>
                        <a:effectLst/>
                        <a:latin typeface="Calibri" panose="020F050202020403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66770992"/>
                  </a:ext>
                </a:extLst>
              </a:tr>
              <a:tr h="548312">
                <a:tc>
                  <a:txBody>
                    <a:bodyPr/>
                    <a:lstStyle/>
                    <a:p>
                      <a:pPr algn="ctr" fontAlgn="ctr"/>
                      <a:r>
                        <a:rPr lang="en-US" sz="1600" b="0" i="0" u="none" strike="noStrike" dirty="0">
                          <a:solidFill>
                            <a:srgbClr val="000000"/>
                          </a:solidFill>
                          <a:effectLst/>
                          <a:latin typeface="Calibri" panose="020F0502020204030204" pitchFamily="34" charset="0"/>
                        </a:rPr>
                        <a:t>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600" b="0" i="0" u="none" strike="noStrike" dirty="0">
                          <a:solidFill>
                            <a:srgbClr val="000000"/>
                          </a:solidFill>
                          <a:effectLst/>
                          <a:latin typeface="Calibri" panose="020F0502020204030204" pitchFamily="34" charset="0"/>
                        </a:rPr>
                        <a:t>BKM</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Minus 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600" b="0" i="0" u="none" strike="noStrike" dirty="0">
                          <a:solidFill>
                            <a:srgbClr val="000000"/>
                          </a:solidFill>
                          <a:effectLst/>
                          <a:latin typeface="Calibri" panose="020F0502020204030204" pitchFamily="34" charset="0"/>
                        </a:rPr>
                        <a:t>Good surface quality - Glassy</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600" b="0" i="0" u="none" strike="noStrike" dirty="0">
                          <a:solidFill>
                            <a:srgbClr val="000000"/>
                          </a:solidFill>
                          <a:effectLst/>
                          <a:latin typeface="Calibri" panose="020F0502020204030204" pitchFamily="34" charset="0"/>
                        </a:rPr>
                        <a:t>Stress cracked during initial Burn-in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600" b="0" i="0" u="none" strike="noStrike" dirty="0">
                          <a:solidFill>
                            <a:srgbClr val="000000"/>
                          </a:solidFill>
                          <a:effectLst/>
                          <a:latin typeface="Calibri" panose="020F0502020204030204" pitchFamily="34" charset="0"/>
                        </a:rPr>
                        <a:t>Scrapped/ Fab4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600" b="0" i="0" u="none" strike="noStrike" dirty="0">
                          <a:solidFill>
                            <a:schemeClr val="bg1"/>
                          </a:solidFill>
                          <a:effectLst/>
                          <a:latin typeface="Calibri" panose="020F0502020204030204" pitchFamily="34" charset="0"/>
                        </a:rPr>
                        <a:t>High power burn / In content </a:t>
                      </a:r>
                      <a:r>
                        <a:rPr lang="en-US" sz="1600" b="0" i="0" u="none" strike="noStrike" baseline="0" dirty="0">
                          <a:solidFill>
                            <a:schemeClr val="bg1"/>
                          </a:solidFill>
                          <a:effectLst/>
                          <a:latin typeface="Calibri" panose="020F0502020204030204" pitchFamily="34" charset="0"/>
                        </a:rPr>
                        <a:t>/ Target press cond.</a:t>
                      </a:r>
                      <a:endParaRPr lang="en-US" sz="1600" b="0" i="0" u="none" strike="noStrike" dirty="0">
                        <a:solidFill>
                          <a:schemeClr val="bg1"/>
                        </a:solidFill>
                        <a:effectLst/>
                        <a:latin typeface="Calibri" panose="020F050202020403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66682064"/>
                  </a:ext>
                </a:extLst>
              </a:tr>
              <a:tr h="548312">
                <a:tc>
                  <a:txBody>
                    <a:bodyPr/>
                    <a:lstStyle/>
                    <a:p>
                      <a:pPr algn="ctr" fontAlgn="ctr"/>
                      <a:r>
                        <a:rPr lang="en-US" sz="1600" b="0" i="0" u="none" strike="noStrike" dirty="0">
                          <a:solidFill>
                            <a:srgbClr val="000000"/>
                          </a:solidFill>
                          <a:effectLst/>
                          <a:latin typeface="Calibri" panose="020F0502020204030204" pitchFamily="34" charset="0"/>
                        </a:rPr>
                        <a:t>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600" b="0" i="0" u="none" strike="noStrike" dirty="0">
                          <a:solidFill>
                            <a:srgbClr val="000000"/>
                          </a:solidFill>
                          <a:effectLst/>
                          <a:latin typeface="Calibri" panose="020F0502020204030204" pitchFamily="34" charset="0"/>
                        </a:rPr>
                        <a:t>BKM</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Minus xT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600" b="0" i="0" u="none" strike="noStrike" dirty="0">
                          <a:solidFill>
                            <a:srgbClr val="000000"/>
                          </a:solidFill>
                          <a:effectLst/>
                          <a:latin typeface="Calibri" panose="020F0502020204030204" pitchFamily="34" charset="0"/>
                        </a:rPr>
                        <a:t>Poor press quality –</a:t>
                      </a:r>
                      <a:r>
                        <a:rPr lang="en-US" sz="1600" b="0" i="0" u="none" strike="noStrike" baseline="0" dirty="0">
                          <a:solidFill>
                            <a:srgbClr val="000000"/>
                          </a:solidFill>
                          <a:effectLst/>
                          <a:latin typeface="Calibri" panose="020F0502020204030204" pitchFamily="34" charset="0"/>
                        </a:rPr>
                        <a:t> </a:t>
                      </a:r>
                      <a:r>
                        <a:rPr lang="en-US" sz="1600" b="0" i="0" u="none" strike="noStrike" dirty="0">
                          <a:solidFill>
                            <a:srgbClr val="000000"/>
                          </a:solidFill>
                          <a:effectLst/>
                          <a:latin typeface="Calibri" panose="020F0502020204030204" pitchFamily="34" charset="0"/>
                        </a:rPr>
                        <a:t>Powdery</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600" b="0" i="0" u="none" strike="noStrike" dirty="0">
                          <a:solidFill>
                            <a:srgbClr val="000000"/>
                          </a:solidFill>
                          <a:effectLst/>
                          <a:latin typeface="Calibri" panose="020F0502020204030204" pitchFamily="34" charset="0"/>
                        </a:rPr>
                        <a:t>Stress cracked during burn-in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600" b="0" i="0" u="none" strike="noStrike" dirty="0">
                          <a:solidFill>
                            <a:srgbClr val="000000"/>
                          </a:solidFill>
                          <a:effectLst/>
                          <a:latin typeface="Calibri" panose="020F0502020204030204" pitchFamily="34" charset="0"/>
                        </a:rPr>
                        <a:t>Scrapped/ Fab2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600" b="0" i="0" u="none" strike="noStrike" dirty="0">
                          <a:solidFill>
                            <a:schemeClr val="bg1"/>
                          </a:solidFill>
                          <a:effectLst/>
                          <a:latin typeface="Calibri" panose="020F0502020204030204" pitchFamily="34" charset="0"/>
                        </a:rPr>
                        <a:t>In content / Target</a:t>
                      </a:r>
                      <a:r>
                        <a:rPr lang="en-US" sz="1600" b="0" i="0" u="none" strike="noStrike" baseline="0" dirty="0">
                          <a:solidFill>
                            <a:schemeClr val="bg1"/>
                          </a:solidFill>
                          <a:effectLst/>
                          <a:latin typeface="Calibri" panose="020F0502020204030204" pitchFamily="34" charset="0"/>
                        </a:rPr>
                        <a:t> press cond.</a:t>
                      </a:r>
                      <a:endParaRPr lang="en-US" sz="1600" b="0" i="0" u="none" strike="noStrike" dirty="0">
                        <a:solidFill>
                          <a:schemeClr val="bg1"/>
                        </a:solidFill>
                        <a:effectLst/>
                        <a:latin typeface="Calibri" panose="020F050202020403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93999457"/>
                  </a:ext>
                </a:extLst>
              </a:tr>
              <a:tr h="548312">
                <a:tc>
                  <a:txBody>
                    <a:bodyPr/>
                    <a:lstStyle/>
                    <a:p>
                      <a:pPr marL="0" algn="ctr" defTabSz="914400" rtl="0" eaLnBrk="1" fontAlgn="ctr" latinLnBrk="0" hangingPunct="1"/>
                      <a:r>
                        <a:rPr lang="en-US" sz="1600" b="0" i="0" u="none" strike="noStrike" kern="1200" dirty="0">
                          <a:solidFill>
                            <a:srgbClr val="000000"/>
                          </a:solidFill>
                          <a:effectLst/>
                          <a:latin typeface="Calibri" panose="020F0502020204030204" pitchFamily="34" charset="0"/>
                          <a:ea typeface="+mn-ea"/>
                          <a:cs typeface="+mn-cs"/>
                        </a:rPr>
                        <a:t>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n-US" sz="1600" b="0" i="0" u="none" strike="noStrike" kern="1200" dirty="0">
                          <a:solidFill>
                            <a:srgbClr val="000000"/>
                          </a:solidFill>
                          <a:effectLst/>
                          <a:latin typeface="Calibri" panose="020F0502020204030204" pitchFamily="34" charset="0"/>
                          <a:ea typeface="+mn-ea"/>
                          <a:cs typeface="+mn-cs"/>
                        </a:rPr>
                        <a:t>BKM</a:t>
                      </a:r>
                      <a:br>
                        <a:rPr lang="en-US" sz="1600" b="0" i="0" u="none" strike="noStrike" kern="1200" dirty="0">
                          <a:solidFill>
                            <a:srgbClr val="000000"/>
                          </a:solidFill>
                          <a:effectLst/>
                          <a:latin typeface="Calibri" panose="020F0502020204030204" pitchFamily="34" charset="0"/>
                          <a:ea typeface="+mn-ea"/>
                          <a:cs typeface="+mn-cs"/>
                        </a:rPr>
                      </a:br>
                      <a:r>
                        <a:rPr lang="en-US" sz="1600" b="0" i="0" u="none" strike="noStrike" kern="1200" dirty="0">
                          <a:solidFill>
                            <a:srgbClr val="000000"/>
                          </a:solidFill>
                          <a:effectLst/>
                          <a:latin typeface="Calibri" panose="020F0502020204030204" pitchFamily="34" charset="0"/>
                          <a:ea typeface="+mn-ea"/>
                          <a:cs typeface="+mn-cs"/>
                        </a:rPr>
                        <a:t>Minus 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n-US" sz="1600" b="0" i="0" u="none" strike="noStrike" kern="1200" dirty="0">
                          <a:solidFill>
                            <a:srgbClr val="000000"/>
                          </a:solidFill>
                          <a:effectLst/>
                          <a:latin typeface="Calibri" panose="020F0502020204030204" pitchFamily="34" charset="0"/>
                          <a:ea typeface="+mn-ea"/>
                          <a:cs typeface="+mn-cs"/>
                        </a:rPr>
                        <a:t>Poor press quality - Powdery</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n-US" sz="1600" b="0" i="0" u="none" strike="noStrike" kern="1200" dirty="0">
                          <a:solidFill>
                            <a:srgbClr val="000000"/>
                          </a:solidFill>
                          <a:effectLst/>
                          <a:latin typeface="Calibri" panose="020F0502020204030204" pitchFamily="34" charset="0"/>
                          <a:ea typeface="+mn-ea"/>
                          <a:cs typeface="+mn-cs"/>
                        </a:rPr>
                        <a:t>NA / Did not test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n-US" sz="1600" b="0" i="0" u="none" strike="noStrike" kern="1200" dirty="0">
                          <a:solidFill>
                            <a:srgbClr val="000000"/>
                          </a:solidFill>
                          <a:effectLst/>
                          <a:latin typeface="Calibri" panose="020F0502020204030204" pitchFamily="34" charset="0"/>
                          <a:ea typeface="+mn-ea"/>
                          <a:cs typeface="+mn-cs"/>
                        </a:rPr>
                        <a:t>Scrapped/ Pioneer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marL="0" algn="ctr" defTabSz="914400" rtl="0" eaLnBrk="1" fontAlgn="ctr" latinLnBrk="0" hangingPunct="1"/>
                      <a:r>
                        <a:rPr lang="en-US" sz="1600" b="0" i="0" u="none" strike="noStrike" kern="1200" dirty="0">
                          <a:solidFill>
                            <a:srgbClr val="000000"/>
                          </a:solidFill>
                          <a:effectLst/>
                          <a:latin typeface="Calibri" panose="020F0502020204030204" pitchFamily="34" charset="0"/>
                          <a:ea typeface="+mn-ea"/>
                          <a:cs typeface="+mn-cs"/>
                        </a:rPr>
                        <a:t>Did not test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11127924"/>
                  </a:ext>
                </a:extLst>
              </a:tr>
              <a:tr h="274156">
                <a:tc>
                  <a:txBody>
                    <a:bodyPr/>
                    <a:lstStyle/>
                    <a:p>
                      <a:pPr algn="ctr" fontAlgn="ctr"/>
                      <a:r>
                        <a:rPr lang="en-US" sz="1600" b="0" i="0" u="none" strike="noStrike" dirty="0">
                          <a:solidFill>
                            <a:srgbClr val="000000"/>
                          </a:solidFill>
                          <a:effectLst/>
                          <a:latin typeface="Calibri" panose="020F0502020204030204" pitchFamily="34" charset="0"/>
                        </a:rPr>
                        <a:t>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600" b="0" i="0" u="none" strike="noStrike" dirty="0">
                          <a:solidFill>
                            <a:srgbClr val="000000"/>
                          </a:solidFill>
                          <a:effectLst/>
                          <a:latin typeface="Calibri" panose="020F0502020204030204" pitchFamily="34" charset="0"/>
                        </a:rPr>
                        <a:t>BKM</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0" i="0" u="none" strike="noStrike" dirty="0">
                          <a:solidFill>
                            <a:srgbClr val="000000"/>
                          </a:solidFill>
                          <a:effectLst/>
                          <a:latin typeface="Calibri" panose="020F0502020204030204" pitchFamily="34" charset="0"/>
                        </a:rPr>
                        <a:t>Surface Pitting – Glassy</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0" i="0" u="none" strike="noStrike" dirty="0">
                          <a:solidFill>
                            <a:srgbClr val="000000"/>
                          </a:solidFill>
                          <a:effectLst/>
                          <a:latin typeface="Calibri" panose="020F0502020204030204" pitchFamily="34" charset="0"/>
                        </a:rPr>
                        <a:t>Target dropped</a:t>
                      </a:r>
                      <a:r>
                        <a:rPr lang="en-US" sz="1600" b="0" i="0" u="none" strike="noStrike" baseline="0" dirty="0">
                          <a:solidFill>
                            <a:srgbClr val="000000"/>
                          </a:solidFill>
                          <a:effectLst/>
                          <a:latin typeface="Calibri" panose="020F0502020204030204" pitchFamily="34" charset="0"/>
                        </a:rPr>
                        <a:t> in the chamber during bake-out</a:t>
                      </a:r>
                      <a:r>
                        <a:rPr lang="en-US" sz="1600" b="0" i="0" u="none" strike="noStrike" dirty="0">
                          <a:solidFill>
                            <a:srgbClr val="000000"/>
                          </a:solidFill>
                          <a:effectLst/>
                          <a:latin typeface="Calibri" panose="020F0502020204030204" pitchFamily="34" charset="0"/>
                        </a:rPr>
                        <a:t> due to Bond</a:t>
                      </a:r>
                      <a:r>
                        <a:rPr lang="en-US" sz="1600" b="0" i="0" u="none" strike="noStrike" baseline="0" dirty="0">
                          <a:solidFill>
                            <a:srgbClr val="000000"/>
                          </a:solidFill>
                          <a:effectLst/>
                          <a:latin typeface="Calibri" panose="020F0502020204030204" pitchFamily="34" charset="0"/>
                        </a:rPr>
                        <a:t> fail</a:t>
                      </a:r>
                      <a:endParaRPr lang="en-US" sz="1600" b="0" i="0" u="none" strike="noStrike" dirty="0">
                        <a:solidFill>
                          <a:srgbClr val="000000"/>
                        </a:solidFill>
                        <a:effectLst/>
                        <a:latin typeface="Calibri" panose="020F050202020403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0" i="0" u="none" strike="noStrike" dirty="0">
                          <a:solidFill>
                            <a:srgbClr val="000000"/>
                          </a:solidFill>
                          <a:effectLst/>
                          <a:latin typeface="Calibri" panose="020F0502020204030204" pitchFamily="34" charset="0"/>
                        </a:rPr>
                        <a:t>Scrapped/ Fab4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marL="0" algn="ctr" defTabSz="914400" rtl="0" eaLnBrk="1" fontAlgn="b" latinLnBrk="0" hangingPunct="1"/>
                      <a:r>
                        <a:rPr lang="en-US" sz="1600" b="0" i="0" u="none" strike="noStrike" kern="1200" dirty="0">
                          <a:solidFill>
                            <a:srgbClr val="000000"/>
                          </a:solidFill>
                          <a:effectLst/>
                          <a:latin typeface="Calibri" panose="020F0502020204030204" pitchFamily="34" charset="0"/>
                          <a:ea typeface="+mn-ea"/>
                          <a:cs typeface="+mn-cs"/>
                        </a:rPr>
                        <a:t>Unknown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965008730"/>
                  </a:ext>
                </a:extLst>
              </a:tr>
              <a:tr h="274156">
                <a:tc>
                  <a:txBody>
                    <a:bodyPr/>
                    <a:lstStyle/>
                    <a:p>
                      <a:pPr algn="ctr" fontAlgn="ctr"/>
                      <a:r>
                        <a:rPr lang="en-US" sz="1600" b="0" i="0" u="none" strike="noStrike" dirty="0">
                          <a:solidFill>
                            <a:srgbClr val="000000"/>
                          </a:solidFill>
                          <a:effectLst/>
                          <a:latin typeface="Calibri" panose="020F0502020204030204" pitchFamily="34" charset="0"/>
                        </a:rPr>
                        <a:t>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BKM</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Pending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Pending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Ship ETA (~18</a:t>
                      </a:r>
                      <a:r>
                        <a:rPr lang="en-US" sz="1600" b="0" i="0" u="none" strike="noStrike" baseline="30000" dirty="0">
                          <a:solidFill>
                            <a:srgbClr val="000000"/>
                          </a:solidFill>
                          <a:effectLst/>
                          <a:latin typeface="Calibri" panose="020F0502020204030204" pitchFamily="34" charset="0"/>
                        </a:rPr>
                        <a:t>th</a:t>
                      </a:r>
                      <a:r>
                        <a:rPr lang="en-US" sz="1600" b="0" i="0" u="none" strike="noStrike" dirty="0">
                          <a:solidFill>
                            <a:srgbClr val="000000"/>
                          </a:solidFill>
                          <a:effectLst/>
                          <a:latin typeface="Calibri" panose="020F0502020204030204" pitchFamily="34" charset="0"/>
                        </a:rPr>
                        <a:t> </a:t>
                      </a:r>
                      <a:r>
                        <a:rPr lang="en-US" sz="1600" b="0" i="0" u="none" strike="noStrike" baseline="0" dirty="0">
                          <a:solidFill>
                            <a:srgbClr val="000000"/>
                          </a:solidFill>
                          <a:effectLst/>
                          <a:latin typeface="Calibri" panose="020F0502020204030204" pitchFamily="34" charset="0"/>
                        </a:rPr>
                        <a:t>April)</a:t>
                      </a:r>
                      <a:endParaRPr lang="en-US" sz="1600" b="0" i="0" u="none" strike="noStrike" dirty="0">
                        <a:solidFill>
                          <a:srgbClr val="000000"/>
                        </a:solidFill>
                        <a:effectLst/>
                        <a:latin typeface="Calibri" panose="020F050202020403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NA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201951"/>
                  </a:ext>
                </a:extLst>
              </a:tr>
              <a:tr h="274156">
                <a:tc>
                  <a:txBody>
                    <a:bodyPr/>
                    <a:lstStyle/>
                    <a:p>
                      <a:pPr algn="ctr" fontAlgn="ctr"/>
                      <a:r>
                        <a:rPr lang="en-US" sz="1600" b="0" i="0" u="none" strike="noStrike" dirty="0">
                          <a:solidFill>
                            <a:srgbClr val="000000"/>
                          </a:solidFill>
                          <a:effectLst/>
                          <a:latin typeface="Calibri" panose="020F0502020204030204" pitchFamily="34" charset="0"/>
                        </a:rPr>
                        <a:t>7</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VHP-D,</a:t>
                      </a:r>
                      <a:r>
                        <a:rPr lang="en-US" sz="1600" b="0" i="0" u="none" strike="noStrike" baseline="0" dirty="0">
                          <a:solidFill>
                            <a:srgbClr val="000000"/>
                          </a:solidFill>
                          <a:effectLst/>
                          <a:latin typeface="Calibri" panose="020F0502020204030204" pitchFamily="34" charset="0"/>
                        </a:rPr>
                        <a:t> 47%+ ton, Increase soak, Decrease cool rate</a:t>
                      </a:r>
                      <a:endParaRPr lang="en-US" sz="1600" b="0" i="0" u="none" strike="noStrike" dirty="0">
                        <a:solidFill>
                          <a:srgbClr val="000000"/>
                        </a:solidFill>
                        <a:effectLst/>
                        <a:latin typeface="Calibri" panose="020F0502020204030204" pitchFamily="34" charset="0"/>
                      </a:endParaRP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Pending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Pending</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Ship ETA (~18</a:t>
                      </a:r>
                      <a:r>
                        <a:rPr lang="en-US" sz="1600" b="0" i="0" u="none" strike="noStrike" baseline="30000" dirty="0">
                          <a:solidFill>
                            <a:srgbClr val="000000"/>
                          </a:solidFill>
                          <a:effectLst/>
                          <a:latin typeface="Calibri" panose="020F0502020204030204" pitchFamily="34" charset="0"/>
                        </a:rPr>
                        <a:t>th</a:t>
                      </a:r>
                      <a:r>
                        <a:rPr lang="en-US" sz="1600" b="0" i="0" u="none" strike="noStrike" dirty="0">
                          <a:solidFill>
                            <a:srgbClr val="000000"/>
                          </a:solidFill>
                          <a:effectLst/>
                          <a:latin typeface="Calibri" panose="020F0502020204030204" pitchFamily="34" charset="0"/>
                        </a:rPr>
                        <a:t> April)</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NA</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3948938"/>
                  </a:ext>
                </a:extLst>
              </a:tr>
            </a:tbl>
          </a:graphicData>
        </a:graphic>
      </p:graphicFrame>
    </p:spTree>
    <p:extLst>
      <p:ext uri="{BB962C8B-B14F-4D97-AF65-F5344CB8AC3E}">
        <p14:creationId xmlns:p14="http://schemas.microsoft.com/office/powerpoint/2010/main" val="2434893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the bonding issues?</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8</a:t>
            </a:fld>
            <a:endParaRPr lang="en-US"/>
          </a:p>
        </p:txBody>
      </p:sp>
      <p:sp>
        <p:nvSpPr>
          <p:cNvPr id="5" name="Content Placeholder 4"/>
          <p:cNvSpPr>
            <a:spLocks noGrp="1"/>
          </p:cNvSpPr>
          <p:nvPr>
            <p:ph sz="half" idx="1"/>
          </p:nvPr>
        </p:nvSpPr>
        <p:spPr/>
        <p:txBody>
          <a:bodyPr/>
          <a:lstStyle/>
          <a:p>
            <a:pPr>
              <a:buFont typeface="Wingdings" panose="05000000000000000000" pitchFamily="2" charset="2"/>
              <a:buChar char="q"/>
            </a:pPr>
            <a:r>
              <a:rPr lang="en-US" dirty="0"/>
              <a:t>The bonding company is running a FA on the SDv12 target from Fab2</a:t>
            </a:r>
          </a:p>
          <a:p>
            <a:pPr lvl="1">
              <a:buFont typeface="Wingdings" panose="05000000000000000000" pitchFamily="2" charset="2"/>
              <a:buChar char="v"/>
            </a:pPr>
            <a:r>
              <a:rPr lang="en-US" dirty="0"/>
              <a:t>Due 3/30</a:t>
            </a:r>
          </a:p>
          <a:p>
            <a:pPr>
              <a:buFont typeface="Wingdings" panose="05000000000000000000" pitchFamily="2" charset="2"/>
              <a:buChar char="q"/>
            </a:pPr>
            <a:r>
              <a:rPr lang="en-US" dirty="0"/>
              <a:t>Fab4 will ship the de-bonded SDv16 to the bonding company for FA on it</a:t>
            </a:r>
          </a:p>
          <a:p>
            <a:pPr lvl="1">
              <a:buFont typeface="Wingdings" panose="05000000000000000000" pitchFamily="2" charset="2"/>
              <a:buChar char="v"/>
            </a:pPr>
            <a:r>
              <a:rPr lang="en-US" dirty="0"/>
              <a:t>Ship ETA 3/28</a:t>
            </a:r>
          </a:p>
          <a:p>
            <a:pPr>
              <a:buFont typeface="Wingdings" panose="05000000000000000000" pitchFamily="2" charset="2"/>
              <a:buChar char="q"/>
            </a:pPr>
            <a:r>
              <a:rPr lang="en-US" dirty="0"/>
              <a:t>Based on the failed SDv12, so far they think it is not the elastomer curing but the BSM layer (a sputtered metal layer on the back of the target blank to prevent the SD interaction with the elastomer) adhesion to the elastomer that shows weakening </a:t>
            </a:r>
          </a:p>
          <a:p>
            <a:pPr lvl="1">
              <a:buFont typeface="Wingdings" panose="05000000000000000000" pitchFamily="2" charset="2"/>
              <a:buChar char="v"/>
            </a:pPr>
            <a:r>
              <a:rPr lang="en-US" dirty="0"/>
              <a:t>Testing the BSM with 2 different elastomers at different times b/w BSM sputter and bonding</a:t>
            </a:r>
          </a:p>
          <a:p>
            <a:pPr lvl="1">
              <a:buFont typeface="Wingdings" panose="05000000000000000000" pitchFamily="2" charset="2"/>
              <a:buChar char="v"/>
            </a:pPr>
            <a:r>
              <a:rPr lang="en-US" dirty="0"/>
              <a:t>Results 3/30</a:t>
            </a:r>
          </a:p>
        </p:txBody>
      </p:sp>
    </p:spTree>
    <p:extLst>
      <p:ext uri="{BB962C8B-B14F-4D97-AF65-F5344CB8AC3E}">
        <p14:creationId xmlns:p14="http://schemas.microsoft.com/office/powerpoint/2010/main" val="1403513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happening on the target vendor front?</a:t>
            </a:r>
          </a:p>
        </p:txBody>
      </p:sp>
      <p:sp>
        <p:nvSpPr>
          <p:cNvPr id="3" name="Footer Placeholder 2"/>
          <p:cNvSpPr>
            <a:spLocks noGrp="1"/>
          </p:cNvSpPr>
          <p:nvPr>
            <p:ph type="ftr" sz="quarter" idx="11"/>
          </p:nvPr>
        </p:nvSpPr>
        <p:spPr/>
        <p:txBody>
          <a:bodyPr/>
          <a:lstStyle/>
          <a:p>
            <a:r>
              <a:rPr lang="en-US"/>
              <a:t>Micron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9</a:t>
            </a:fld>
            <a:endParaRPr lang="en-US"/>
          </a:p>
        </p:txBody>
      </p:sp>
      <p:sp>
        <p:nvSpPr>
          <p:cNvPr id="5" name="Content Placeholder 4"/>
          <p:cNvSpPr>
            <a:spLocks noGrp="1"/>
          </p:cNvSpPr>
          <p:nvPr>
            <p:ph sz="half" idx="1"/>
          </p:nvPr>
        </p:nvSpPr>
        <p:spPr/>
        <p:txBody>
          <a:bodyPr/>
          <a:lstStyle/>
          <a:p>
            <a:pPr>
              <a:buFont typeface="Wingdings" panose="05000000000000000000" pitchFamily="2" charset="2"/>
              <a:buChar char="q"/>
            </a:pPr>
            <a:r>
              <a:rPr lang="en-US" dirty="0"/>
              <a:t>The first thing we want to do is to test the BKM condition (target #1) once the bonding issues are resolved</a:t>
            </a:r>
          </a:p>
          <a:p>
            <a:pPr>
              <a:buFont typeface="Wingdings" panose="05000000000000000000" pitchFamily="2" charset="2"/>
              <a:buChar char="q"/>
            </a:pPr>
            <a:r>
              <a:rPr lang="en-US" dirty="0"/>
              <a:t>Target #6 will be based on BKM press conditions</a:t>
            </a:r>
          </a:p>
          <a:p>
            <a:pPr lvl="1">
              <a:buFont typeface="Wingdings" panose="05000000000000000000" pitchFamily="2" charset="2"/>
              <a:buChar char="v"/>
            </a:pPr>
            <a:r>
              <a:rPr lang="en-US" dirty="0"/>
              <a:t>Current ETA for that target is 4/18</a:t>
            </a:r>
          </a:p>
          <a:p>
            <a:pPr>
              <a:buFont typeface="Wingdings" panose="05000000000000000000" pitchFamily="2" charset="2"/>
              <a:buChar char="q"/>
            </a:pPr>
            <a:r>
              <a:rPr lang="en-US" dirty="0"/>
              <a:t>The vendor has procured a new press with higher tonnage capability and a larger uniform temperature zone. </a:t>
            </a:r>
          </a:p>
          <a:p>
            <a:pPr lvl="1">
              <a:buFont typeface="Wingdings" panose="05000000000000000000" pitchFamily="2" charset="2"/>
              <a:buChar char="v"/>
            </a:pPr>
            <a:r>
              <a:rPr lang="en-US" dirty="0"/>
              <a:t>Target #7 will be pressed in the new VHP-D at 47% higher tonnage</a:t>
            </a:r>
          </a:p>
          <a:p>
            <a:pPr lvl="1">
              <a:buFont typeface="Wingdings" panose="05000000000000000000" pitchFamily="2" charset="2"/>
              <a:buChar char="v"/>
            </a:pPr>
            <a:r>
              <a:rPr lang="en-US" dirty="0"/>
              <a:t>This target will also see an increased soak time (above Tg) post press + a decreased cool-down ramp so as to let the target equilibrate and the stresses anneal out</a:t>
            </a:r>
          </a:p>
          <a:p>
            <a:pPr lvl="1">
              <a:buFont typeface="Wingdings" panose="05000000000000000000" pitchFamily="2" charset="2"/>
              <a:buChar char="v"/>
            </a:pPr>
            <a:r>
              <a:rPr lang="en-US" dirty="0"/>
              <a:t>Current ETA for that target is 4/18</a:t>
            </a:r>
          </a:p>
        </p:txBody>
      </p:sp>
    </p:spTree>
    <p:extLst>
      <p:ext uri="{BB962C8B-B14F-4D97-AF65-F5344CB8AC3E}">
        <p14:creationId xmlns:p14="http://schemas.microsoft.com/office/powerpoint/2010/main" val="2351055500"/>
      </p:ext>
    </p:extLst>
  </p:cSld>
  <p:clrMapOvr>
    <a:masterClrMapping/>
  </p:clrMapOvr>
</p:sld>
</file>

<file path=ppt/theme/theme1.xml><?xml version="1.0" encoding="utf-8"?>
<a:theme xmlns:a="http://schemas.openxmlformats.org/drawingml/2006/main" name="Micron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1ED4F18A-1CAE-436E-9873-C84173CF8A74}"/>
    </a:ext>
  </a:extLst>
</a:theme>
</file>

<file path=ppt/theme/theme2.xml><?xml version="1.0" encoding="utf-8"?>
<a:theme xmlns:a="http://schemas.openxmlformats.org/drawingml/2006/main" name="CPG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E53362E6-4ECC-432A-82B7-564D69580A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Workyear xmlns="470f668d-8261-4ab2-9257-0fb5e77b4895">2012</Workyear>
    <Workweek xmlns="470f668d-8261-4ab2-9257-0fb5e77b48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D9C3B4A25F3C1046893EF16D0CFED9EC" ma:contentTypeVersion="3" ma:contentTypeDescription="" ma:contentTypeScope="" ma:versionID="c5a74ae75d76c2cc48590da5f4a9f2e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ADB17-FAE3-4943-8AA0-549B2EC33158}">
  <ds:schemaRefs>
    <ds:schemaRef ds:uri="http://schemas.openxmlformats.org/package/2006/metadata/core-properties"/>
    <ds:schemaRef ds:uri="http://www.w3.org/XML/1998/namespace"/>
    <ds:schemaRef ds:uri="http://purl.org/dc/terms/"/>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470f668d-8261-4ab2-9257-0fb5e77b4895"/>
  </ds:schemaRefs>
</ds:datastoreItem>
</file>

<file path=customXml/itemProps2.xml><?xml version="1.0" encoding="utf-8"?>
<ds:datastoreItem xmlns:ds="http://schemas.openxmlformats.org/officeDocument/2006/customXml" ds:itemID="{9E4ED3BF-82E6-4AC0-8FD7-0489D10AAD47}">
  <ds:schemaRefs>
    <ds:schemaRef ds:uri="http://schemas.microsoft.com/sharepoint/v3/contenttype/forms"/>
  </ds:schemaRefs>
</ds:datastoreItem>
</file>

<file path=customXml/itemProps3.xml><?xml version="1.0" encoding="utf-8"?>
<ds:datastoreItem xmlns:ds="http://schemas.openxmlformats.org/officeDocument/2006/customXml" ds:itemID="{6CFDCA14-5284-41EA-B6B1-2B4F786CA4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0f668d-8261-4ab2-9257-0fb5e77b48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1283</Words>
  <Application>Microsoft Office PowerPoint</Application>
  <PresentationFormat>Widescreen</PresentationFormat>
  <Paragraphs>151</Paragraphs>
  <Slides>14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Segoe UI</vt:lpstr>
      <vt:lpstr>Verdana</vt:lpstr>
      <vt:lpstr>Wingdings</vt:lpstr>
      <vt:lpstr>Micron Theme 2.0</vt:lpstr>
      <vt:lpstr>CPG Theme 2.0</vt:lpstr>
      <vt:lpstr>SDv16 440mm target fails</vt:lpstr>
      <vt:lpstr>Issue</vt:lpstr>
      <vt:lpstr>Target Fail Mechanisms</vt:lpstr>
      <vt:lpstr>Failure Mode 1: Handling</vt:lpstr>
      <vt:lpstr>Failure Mode 2: Stress Cracking</vt:lpstr>
      <vt:lpstr>Failure Mode 3: Bad Bonding</vt:lpstr>
      <vt:lpstr>Pioneer SDv16 Targets status</vt:lpstr>
      <vt:lpstr>What about the bonding issues?</vt:lpstr>
      <vt:lpstr>What is happening on the target vendor front?</vt:lpstr>
      <vt:lpstr>Is PVD looking at other vendors for the SDv16?</vt:lpstr>
      <vt:lpstr>Can we support the SDv16 qual on 10s/20s with a clean 3C process in Fab 4?</vt:lpstr>
      <vt:lpstr>What is the projection for higher Indium content SAG targets for 30s 3DxP / SSM ?</vt:lpstr>
      <vt:lpstr>How does this affect 3C chambers availability for Materials Exploration?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2018-03-26T23:26:29Z</dcterms:created>
  <dcterms:modified xsi:type="dcterms:W3CDTF">2018-03-28T14:53:02Z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0x0101006FF2AFC2669BE544ABDBC9272D7E8CD800D9C3B4A25F3C1046893EF16D0CFED9EC</vt:lpwstr>
  </property>
</Properties>
</file>