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77" r:id="rId5"/>
  </p:sldMasterIdLst>
  <p:notesMasterIdLst>
    <p:notesMasterId r:id="rId34"/>
  </p:notesMasterIdLst>
  <p:sldIdLst>
    <p:sldId id="257" r:id="rId6"/>
    <p:sldId id="300" r:id="rId7"/>
    <p:sldId id="291" r:id="rId8"/>
    <p:sldId id="298" r:id="rId9"/>
    <p:sldId id="299" r:id="rId10"/>
    <p:sldId id="301" r:id="rId11"/>
    <p:sldId id="263" r:id="rId12"/>
    <p:sldId id="290" r:id="rId13"/>
    <p:sldId id="262" r:id="rId14"/>
    <p:sldId id="289" r:id="rId15"/>
    <p:sldId id="293" r:id="rId16"/>
    <p:sldId id="286" r:id="rId17"/>
    <p:sldId id="278" r:id="rId18"/>
    <p:sldId id="283" r:id="rId19"/>
    <p:sldId id="284" r:id="rId20"/>
    <p:sldId id="294" r:id="rId21"/>
    <p:sldId id="279" r:id="rId22"/>
    <p:sldId id="275" r:id="rId23"/>
    <p:sldId id="276" r:id="rId24"/>
    <p:sldId id="277" r:id="rId25"/>
    <p:sldId id="295" r:id="rId26"/>
    <p:sldId id="285" r:id="rId27"/>
    <p:sldId id="268" r:id="rId28"/>
    <p:sldId id="297" r:id="rId29"/>
    <p:sldId id="296" r:id="rId30"/>
    <p:sldId id="267" r:id="rId31"/>
    <p:sldId id="273"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4" userDrawn="1">
          <p15:clr>
            <a:srgbClr val="A4A3A4"/>
          </p15:clr>
        </p15:guide>
        <p15:guide id="2" pos="3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C8"/>
    <a:srgbClr val="0090DA"/>
    <a:srgbClr val="00A3E1"/>
    <a:srgbClr val="71C5E8"/>
    <a:srgbClr val="58595B"/>
    <a:srgbClr val="808285"/>
    <a:srgbClr val="A7A9AC"/>
    <a:srgbClr val="D1D3D4"/>
    <a:srgbClr val="B7D433"/>
    <a:srgbClr val="9ACA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96" y="282"/>
      </p:cViewPr>
      <p:guideLst>
        <p:guide orient="horz" pos="3264"/>
        <p:guide pos="3312"/>
      </p:guideLst>
    </p:cSldViewPr>
  </p:slideViewPr>
  <p:notesTextViewPr>
    <p:cViewPr>
      <p:scale>
        <a:sx n="3" d="2"/>
        <a:sy n="3" d="2"/>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Ycut</a:t>
            </a:r>
            <a:r>
              <a:rPr lang="en-US" dirty="0"/>
              <a:t> (grounded) s3</a:t>
            </a:r>
            <a:r>
              <a:rPr lang="en-US" baseline="0" dirty="0"/>
              <a:t> bit 17</a:t>
            </a:r>
          </a:p>
          <a:p>
            <a:pPr>
              <a:defRPr/>
            </a:pPr>
            <a:r>
              <a:rPr lang="en-US" baseline="0" dirty="0"/>
              <a:t>cycled</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662893700787408E-2"/>
          <c:y val="0.23222707423580785"/>
          <c:w val="0.90865424048556431"/>
          <c:h val="0.56221228896606268"/>
        </c:manualLayout>
      </c:layout>
      <c:lineChart>
        <c:grouping val="standard"/>
        <c:varyColors val="0"/>
        <c:ser>
          <c:idx val="0"/>
          <c:order val="0"/>
          <c:tx>
            <c:strRef>
              <c:f>'Line Scan'!$U$8</c:f>
              <c:strCache>
                <c:ptCount val="1"/>
                <c:pt idx="0">
                  <c:v>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'Line Scan'!$U$9:$U$77</c:f>
              <c:numCache>
                <c:formatCode>General</c:formatCode>
                <c:ptCount val="42"/>
                <c:pt idx="0">
                  <c:v>24.854760623991368</c:v>
                </c:pt>
                <c:pt idx="1">
                  <c:v>25.37991613649508</c:v>
                </c:pt>
                <c:pt idx="2">
                  <c:v>25.510337947298893</c:v>
                </c:pt>
                <c:pt idx="3">
                  <c:v>25.605823080130708</c:v>
                </c:pt>
                <c:pt idx="4">
                  <c:v>25.841478680675195</c:v>
                </c:pt>
                <c:pt idx="5">
                  <c:v>25.049511545293061</c:v>
                </c:pt>
                <c:pt idx="6">
                  <c:v>24.570247581710483</c:v>
                </c:pt>
                <c:pt idx="7">
                  <c:v>24.129604902065182</c:v>
                </c:pt>
                <c:pt idx="8">
                  <c:v>23.63002291886405</c:v>
                </c:pt>
                <c:pt idx="9">
                  <c:v>24.197671443931721</c:v>
                </c:pt>
                <c:pt idx="10">
                  <c:v>24.383413186252508</c:v>
                </c:pt>
                <c:pt idx="11">
                  <c:v>24.55866191960186</c:v>
                </c:pt>
                <c:pt idx="12">
                  <c:v>24.5235173824131</c:v>
                </c:pt>
                <c:pt idx="13">
                  <c:v>24.73990205422259</c:v>
                </c:pt>
                <c:pt idx="14">
                  <c:v>25.468688401883259</c:v>
                </c:pt>
                <c:pt idx="15">
                  <c:v>26.198472168412422</c:v>
                </c:pt>
                <c:pt idx="16">
                  <c:v>27.04205221978761</c:v>
                </c:pt>
                <c:pt idx="17">
                  <c:v>27.312635716014615</c:v>
                </c:pt>
                <c:pt idx="18">
                  <c:v>27.080988322710294</c:v>
                </c:pt>
                <c:pt idx="19">
                  <c:v>26.853424076026688</c:v>
                </c:pt>
                <c:pt idx="20">
                  <c:v>27.005490962649237</c:v>
                </c:pt>
                <c:pt idx="21">
                  <c:v>26.913332960520847</c:v>
                </c:pt>
                <c:pt idx="22">
                  <c:v>27.023124840003408</c:v>
                </c:pt>
                <c:pt idx="23">
                  <c:v>27.136327930956838</c:v>
                </c:pt>
                <c:pt idx="24">
                  <c:v>26.929144412595633</c:v>
                </c:pt>
                <c:pt idx="25">
                  <c:v>27.356320670989064</c:v>
                </c:pt>
                <c:pt idx="26">
                  <c:v>27.745581542320082</c:v>
                </c:pt>
                <c:pt idx="27">
                  <c:v>28.117299719960421</c:v>
                </c:pt>
                <c:pt idx="28">
                  <c:v>28.187469896427768</c:v>
                </c:pt>
                <c:pt idx="29">
                  <c:v>27.66992827211952</c:v>
                </c:pt>
                <c:pt idx="30">
                  <c:v>26.994829624104828</c:v>
                </c:pt>
                <c:pt idx="31">
                  <c:v>26.322538719126026</c:v>
                </c:pt>
                <c:pt idx="32">
                  <c:v>25.94717002451296</c:v>
                </c:pt>
                <c:pt idx="33">
                  <c:v>25.456815159736777</c:v>
                </c:pt>
                <c:pt idx="34">
                  <c:v>25.085561316119399</c:v>
                </c:pt>
                <c:pt idx="35">
                  <c:v>24.683573377054728</c:v>
                </c:pt>
                <c:pt idx="36">
                  <c:v>24.029187975074663</c:v>
                </c:pt>
                <c:pt idx="37">
                  <c:v>23.839308670514981</c:v>
                </c:pt>
                <c:pt idx="38">
                  <c:v>23.543406984614382</c:v>
                </c:pt>
                <c:pt idx="39">
                  <c:v>23.012085859790858</c:v>
                </c:pt>
                <c:pt idx="40">
                  <c:v>22.967660778866822</c:v>
                </c:pt>
                <c:pt idx="41">
                  <c:v>23.183391003460212</c:v>
                </c:pt>
              </c:numCache>
            </c:numRef>
          </c:val>
          <c:smooth val="0"/>
          <c:extLst>
            <c:ext xmlns:c16="http://schemas.microsoft.com/office/drawing/2014/chart" uri="{C3380CC4-5D6E-409C-BE32-E72D297353CC}">
              <c16:uniqueId val="{00000000-2827-439E-8E89-225FCBF62E51}"/>
            </c:ext>
          </c:extLst>
        </c:ser>
        <c:ser>
          <c:idx val="1"/>
          <c:order val="1"/>
          <c:tx>
            <c:strRef>
              <c:f>'Line Scan'!$V$8</c:f>
              <c:strCache>
                <c:ptCount val="1"/>
                <c:pt idx="0">
                  <c:v>As%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'Line Scan'!$V$9:$V$77</c:f>
              <c:numCache>
                <c:formatCode>General</c:formatCode>
                <c:ptCount val="42"/>
                <c:pt idx="0">
                  <c:v>37.745651784113349</c:v>
                </c:pt>
                <c:pt idx="1">
                  <c:v>37.35468478889532</c:v>
                </c:pt>
                <c:pt idx="2">
                  <c:v>37.247119195296733</c:v>
                </c:pt>
                <c:pt idx="3">
                  <c:v>37.169904936844496</c:v>
                </c:pt>
                <c:pt idx="4">
                  <c:v>36.923891024460517</c:v>
                </c:pt>
                <c:pt idx="5">
                  <c:v>36.738232682060378</c:v>
                </c:pt>
                <c:pt idx="6">
                  <c:v>36.496356585843955</c:v>
                </c:pt>
                <c:pt idx="7">
                  <c:v>36.272333314218784</c:v>
                </c:pt>
                <c:pt idx="8">
                  <c:v>36.128337708272213</c:v>
                </c:pt>
                <c:pt idx="9">
                  <c:v>35.124150546362443</c:v>
                </c:pt>
                <c:pt idx="10">
                  <c:v>34.165938897154554</c:v>
                </c:pt>
                <c:pt idx="11">
                  <c:v>33.26560405076448</c:v>
                </c:pt>
                <c:pt idx="12">
                  <c:v>32.534656050124006</c:v>
                </c:pt>
                <c:pt idx="13">
                  <c:v>31.517465145226058</c:v>
                </c:pt>
                <c:pt idx="14">
                  <c:v>30.048853005076339</c:v>
                </c:pt>
                <c:pt idx="15">
                  <c:v>28.57899848328751</c:v>
                </c:pt>
                <c:pt idx="16">
                  <c:v>26.890020370166027</c:v>
                </c:pt>
                <c:pt idx="17">
                  <c:v>26.079764013032214</c:v>
                </c:pt>
                <c:pt idx="18">
                  <c:v>25.87476089523587</c:v>
                </c:pt>
                <c:pt idx="19">
                  <c:v>25.673038739096508</c:v>
                </c:pt>
                <c:pt idx="20">
                  <c:v>25.520589413098211</c:v>
                </c:pt>
                <c:pt idx="21">
                  <c:v>25.654921378931689</c:v>
                </c:pt>
                <c:pt idx="22">
                  <c:v>25.648946155815338</c:v>
                </c:pt>
                <c:pt idx="23">
                  <c:v>25.640747979050531</c:v>
                </c:pt>
                <c:pt idx="24">
                  <c:v>25.703881659895934</c:v>
                </c:pt>
                <c:pt idx="25">
                  <c:v>24.961213525470345</c:v>
                </c:pt>
                <c:pt idx="26">
                  <c:v>24.312229404105864</c:v>
                </c:pt>
                <c:pt idx="27">
                  <c:v>23.692286300049791</c:v>
                </c:pt>
                <c:pt idx="28">
                  <c:v>23.16659277003901</c:v>
                </c:pt>
                <c:pt idx="29">
                  <c:v>23.673366651205573</c:v>
                </c:pt>
                <c:pt idx="30">
                  <c:v>24.48248835401272</c:v>
                </c:pt>
                <c:pt idx="31">
                  <c:v>25.288135914030057</c:v>
                </c:pt>
                <c:pt idx="32">
                  <c:v>26.299484945402963</c:v>
                </c:pt>
                <c:pt idx="33">
                  <c:v>27.528046912764459</c:v>
                </c:pt>
                <c:pt idx="34">
                  <c:v>28.317068211853215</c:v>
                </c:pt>
                <c:pt idx="35">
                  <c:v>29.172202513038691</c:v>
                </c:pt>
                <c:pt idx="36">
                  <c:v>30.081445470564265</c:v>
                </c:pt>
                <c:pt idx="37">
                  <c:v>30.180136108905309</c:v>
                </c:pt>
                <c:pt idx="38">
                  <c:v>30.643464706278806</c:v>
                </c:pt>
                <c:pt idx="39">
                  <c:v>31.479180892987873</c:v>
                </c:pt>
                <c:pt idx="40">
                  <c:v>31.433775355102462</c:v>
                </c:pt>
                <c:pt idx="41">
                  <c:v>31.072481763153814</c:v>
                </c:pt>
              </c:numCache>
            </c:numRef>
          </c:val>
          <c:smooth val="0"/>
          <c:extLst>
            <c:ext xmlns:c16="http://schemas.microsoft.com/office/drawing/2014/chart" uri="{C3380CC4-5D6E-409C-BE32-E72D297353CC}">
              <c16:uniqueId val="{00000001-2827-439E-8E89-225FCBF62E51}"/>
            </c:ext>
          </c:extLst>
        </c:ser>
        <c:ser>
          <c:idx val="2"/>
          <c:order val="2"/>
          <c:tx>
            <c:strRef>
              <c:f>'Line Scan'!$W$8</c:f>
              <c:strCache>
                <c:ptCount val="1"/>
                <c:pt idx="0">
                  <c:v>Se%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'Line Scan'!$W$9:$W$77</c:f>
              <c:numCache>
                <c:formatCode>General</c:formatCode>
                <c:ptCount val="42"/>
                <c:pt idx="0">
                  <c:v>37.39958759189529</c:v>
                </c:pt>
                <c:pt idx="1">
                  <c:v>37.265399074609618</c:v>
                </c:pt>
                <c:pt idx="2">
                  <c:v>37.242542857404366</c:v>
                </c:pt>
                <c:pt idx="3">
                  <c:v>37.224271983024813</c:v>
                </c:pt>
                <c:pt idx="4">
                  <c:v>37.234630294864282</c:v>
                </c:pt>
                <c:pt idx="5">
                  <c:v>38.21225577264655</c:v>
                </c:pt>
                <c:pt idx="6">
                  <c:v>38.933395832445541</c:v>
                </c:pt>
                <c:pt idx="7">
                  <c:v>39.598061783716034</c:v>
                </c:pt>
                <c:pt idx="8">
                  <c:v>40.241639372863737</c:v>
                </c:pt>
                <c:pt idx="9">
                  <c:v>40.678178009705839</c:v>
                </c:pt>
                <c:pt idx="10">
                  <c:v>41.450647916592949</c:v>
                </c:pt>
                <c:pt idx="11">
                  <c:v>42.175734029633659</c:v>
                </c:pt>
                <c:pt idx="12">
                  <c:v>42.94182656746289</c:v>
                </c:pt>
                <c:pt idx="13">
                  <c:v>43.742632800551348</c:v>
                </c:pt>
                <c:pt idx="14">
                  <c:v>44.482458593040398</c:v>
                </c:pt>
                <c:pt idx="15">
                  <c:v>45.222529348300071</c:v>
                </c:pt>
                <c:pt idx="16">
                  <c:v>46.067927410046366</c:v>
                </c:pt>
                <c:pt idx="17">
                  <c:v>46.607600270953156</c:v>
                </c:pt>
                <c:pt idx="18">
                  <c:v>47.044250782053844</c:v>
                </c:pt>
                <c:pt idx="19">
                  <c:v>47.473537184876811</c:v>
                </c:pt>
                <c:pt idx="20">
                  <c:v>47.473919624252559</c:v>
                </c:pt>
                <c:pt idx="21">
                  <c:v>47.431745660547463</c:v>
                </c:pt>
                <c:pt idx="22">
                  <c:v>47.327929004181257</c:v>
                </c:pt>
                <c:pt idx="23">
                  <c:v>47.222924089992638</c:v>
                </c:pt>
                <c:pt idx="24">
                  <c:v>47.366973927508432</c:v>
                </c:pt>
                <c:pt idx="25">
                  <c:v>47.68246580354058</c:v>
                </c:pt>
                <c:pt idx="26">
                  <c:v>47.942189053574054</c:v>
                </c:pt>
                <c:pt idx="27">
                  <c:v>48.190413979989785</c:v>
                </c:pt>
                <c:pt idx="28">
                  <c:v>48.645937333533226</c:v>
                </c:pt>
                <c:pt idx="29">
                  <c:v>48.656705076674896</c:v>
                </c:pt>
                <c:pt idx="30">
                  <c:v>48.522682021882446</c:v>
                </c:pt>
                <c:pt idx="31">
                  <c:v>48.389325366843906</c:v>
                </c:pt>
                <c:pt idx="32">
                  <c:v>47.753345030084091</c:v>
                </c:pt>
                <c:pt idx="33">
                  <c:v>47.015137927498756</c:v>
                </c:pt>
                <c:pt idx="34">
                  <c:v>46.597370472027386</c:v>
                </c:pt>
                <c:pt idx="35">
                  <c:v>46.144224109906574</c:v>
                </c:pt>
                <c:pt idx="36">
                  <c:v>45.889366554361075</c:v>
                </c:pt>
                <c:pt idx="37">
                  <c:v>45.980555220579703</c:v>
                </c:pt>
                <c:pt idx="38">
                  <c:v>45.813128309106816</c:v>
                </c:pt>
                <c:pt idx="39">
                  <c:v>45.508733247221272</c:v>
                </c:pt>
                <c:pt idx="40">
                  <c:v>45.598563866030709</c:v>
                </c:pt>
                <c:pt idx="41">
                  <c:v>45.744127233385974</c:v>
                </c:pt>
              </c:numCache>
            </c:numRef>
          </c:val>
          <c:smooth val="0"/>
          <c:extLst>
            <c:ext xmlns:c16="http://schemas.microsoft.com/office/drawing/2014/chart" uri="{C3380CC4-5D6E-409C-BE32-E72D297353CC}">
              <c16:uniqueId val="{00000002-2827-439E-8E89-225FCBF62E51}"/>
            </c:ext>
          </c:extLst>
        </c:ser>
        <c:dLbls>
          <c:showLegendKey val="0"/>
          <c:showVal val="0"/>
          <c:showCatName val="0"/>
          <c:showSerName val="0"/>
          <c:showPercent val="0"/>
          <c:showBubbleSize val="0"/>
        </c:dLbls>
        <c:marker val="1"/>
        <c:smooth val="0"/>
        <c:axId val="973530416"/>
        <c:axId val="973532768"/>
      </c:lineChart>
      <c:catAx>
        <c:axId val="97353041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3532768"/>
        <c:crosses val="autoZero"/>
        <c:auto val="1"/>
        <c:lblAlgn val="ctr"/>
        <c:lblOffset val="100"/>
        <c:noMultiLvlLbl val="0"/>
      </c:catAx>
      <c:valAx>
        <c:axId val="973532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3530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solidFill>
        <a:srgbClr val="FFFFFF"/>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Ycut</a:t>
            </a:r>
            <a:r>
              <a:rPr lang="en-US" baseline="0" dirty="0"/>
              <a:t> (grounded) s3 bit 16</a:t>
            </a:r>
          </a:p>
          <a:p>
            <a:pPr>
              <a:defRPr/>
            </a:pPr>
            <a:r>
              <a:rPr lang="en-US" baseline="0" dirty="0"/>
              <a:t>Cycled (opposite polarity)</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'Line Scan'!$U$8</c:f>
              <c:strCache>
                <c:ptCount val="1"/>
                <c:pt idx="0">
                  <c:v>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'Line Scan'!$U$9:$U$77</c:f>
              <c:numCache>
                <c:formatCode>General</c:formatCode>
                <c:ptCount val="41"/>
                <c:pt idx="0">
                  <c:v>23.089106950614383</c:v>
                </c:pt>
                <c:pt idx="1">
                  <c:v>22.569715616439655</c:v>
                </c:pt>
                <c:pt idx="2">
                  <c:v>22.379672891839732</c:v>
                </c:pt>
                <c:pt idx="3">
                  <c:v>22.200028089449305</c:v>
                </c:pt>
                <c:pt idx="4">
                  <c:v>21.995829803870468</c:v>
                </c:pt>
                <c:pt idx="5">
                  <c:v>23.065676380640113</c:v>
                </c:pt>
                <c:pt idx="6">
                  <c:v>23.851336944006153</c:v>
                </c:pt>
                <c:pt idx="7">
                  <c:v>24.614174817705486</c:v>
                </c:pt>
                <c:pt idx="8">
                  <c:v>25.403749382915798</c:v>
                </c:pt>
                <c:pt idx="9">
                  <c:v>25.691746787090082</c:v>
                </c:pt>
                <c:pt idx="10">
                  <c:v>25.875962549780198</c:v>
                </c:pt>
                <c:pt idx="11">
                  <c:v>26.053238478677244</c:v>
                </c:pt>
                <c:pt idx="12">
                  <c:v>26.464772971061123</c:v>
                </c:pt>
                <c:pt idx="13">
                  <c:v>26.079578065025423</c:v>
                </c:pt>
                <c:pt idx="14">
                  <c:v>25.906404396242888</c:v>
                </c:pt>
                <c:pt idx="15">
                  <c:v>25.736935631995095</c:v>
                </c:pt>
                <c:pt idx="16">
                  <c:v>25.376584707285737</c:v>
                </c:pt>
                <c:pt idx="17">
                  <c:v>25.403103845599883</c:v>
                </c:pt>
                <c:pt idx="18">
                  <c:v>25.558593729419883</c:v>
                </c:pt>
                <c:pt idx="19">
                  <c:v>25.688851135540407</c:v>
                </c:pt>
                <c:pt idx="20">
                  <c:v>25.818346939182845</c:v>
                </c:pt>
                <c:pt idx="21">
                  <c:v>25.734766428280025</c:v>
                </c:pt>
                <c:pt idx="22">
                  <c:v>25.461222159903617</c:v>
                </c:pt>
                <c:pt idx="23">
                  <c:v>25.188355371518156</c:v>
                </c:pt>
                <c:pt idx="24">
                  <c:v>24.906888818536373</c:v>
                </c:pt>
                <c:pt idx="25">
                  <c:v>24.379973551724945</c:v>
                </c:pt>
                <c:pt idx="26">
                  <c:v>24.074932502596059</c:v>
                </c:pt>
                <c:pt idx="27">
                  <c:v>23.768877872285131</c:v>
                </c:pt>
                <c:pt idx="28">
                  <c:v>23.664132257701002</c:v>
                </c:pt>
                <c:pt idx="29">
                  <c:v>24.336054579476393</c:v>
                </c:pt>
                <c:pt idx="30">
                  <c:v>24.670084158915049</c:v>
                </c:pt>
                <c:pt idx="31">
                  <c:v>25.003341744076856</c:v>
                </c:pt>
                <c:pt idx="32">
                  <c:v>25.145290966699342</c:v>
                </c:pt>
                <c:pt idx="33">
                  <c:v>25.35818140533096</c:v>
                </c:pt>
                <c:pt idx="34">
                  <c:v>25.787801089098988</c:v>
                </c:pt>
                <c:pt idx="35">
                  <c:v>26.357995458574678</c:v>
                </c:pt>
                <c:pt idx="36">
                  <c:v>26.832249967439836</c:v>
                </c:pt>
                <c:pt idx="37">
                  <c:v>26.924358419534812</c:v>
                </c:pt>
                <c:pt idx="38">
                  <c:v>27.320873778593402</c:v>
                </c:pt>
                <c:pt idx="39">
                  <c:v>28.245327981939038</c:v>
                </c:pt>
                <c:pt idx="40">
                  <c:v>32.753261582052318</c:v>
                </c:pt>
              </c:numCache>
            </c:numRef>
          </c:val>
          <c:smooth val="0"/>
          <c:extLst>
            <c:ext xmlns:c16="http://schemas.microsoft.com/office/drawing/2014/chart" uri="{C3380CC4-5D6E-409C-BE32-E72D297353CC}">
              <c16:uniqueId val="{00000000-BECC-457C-9ED6-F188E71438D2}"/>
            </c:ext>
          </c:extLst>
        </c:ser>
        <c:ser>
          <c:idx val="1"/>
          <c:order val="1"/>
          <c:tx>
            <c:strRef>
              <c:f>'Line Scan'!$V$8</c:f>
              <c:strCache>
                <c:ptCount val="1"/>
                <c:pt idx="0">
                  <c:v>As%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'Line Scan'!$V$9:$V$77</c:f>
              <c:numCache>
                <c:formatCode>General</c:formatCode>
                <c:ptCount val="41"/>
                <c:pt idx="0">
                  <c:v>26.757823617487279</c:v>
                </c:pt>
                <c:pt idx="1">
                  <c:v>26.399326143326668</c:v>
                </c:pt>
                <c:pt idx="2">
                  <c:v>26.037745365509206</c:v>
                </c:pt>
                <c:pt idx="3">
                  <c:v>25.696495729734909</c:v>
                </c:pt>
                <c:pt idx="4">
                  <c:v>25.254229925501186</c:v>
                </c:pt>
                <c:pt idx="5">
                  <c:v>24.425661500395798</c:v>
                </c:pt>
                <c:pt idx="6">
                  <c:v>23.692908013134893</c:v>
                </c:pt>
                <c:pt idx="7">
                  <c:v>22.981514032682657</c:v>
                </c:pt>
                <c:pt idx="8">
                  <c:v>22.607268940855334</c:v>
                </c:pt>
                <c:pt idx="9">
                  <c:v>22.726481823184745</c:v>
                </c:pt>
                <c:pt idx="10">
                  <c:v>22.94193784408732</c:v>
                </c:pt>
                <c:pt idx="11">
                  <c:v>23.149943321737098</c:v>
                </c:pt>
                <c:pt idx="12">
                  <c:v>23.126549813394263</c:v>
                </c:pt>
                <c:pt idx="13">
                  <c:v>23.518946840540693</c:v>
                </c:pt>
                <c:pt idx="14">
                  <c:v>23.870519856099641</c:v>
                </c:pt>
                <c:pt idx="15">
                  <c:v>24.215092620937341</c:v>
                </c:pt>
                <c:pt idx="16">
                  <c:v>24.773679295007547</c:v>
                </c:pt>
                <c:pt idx="17">
                  <c:v>25.973822555091473</c:v>
                </c:pt>
                <c:pt idx="18">
                  <c:v>27.094539892276543</c:v>
                </c:pt>
                <c:pt idx="19">
                  <c:v>28.111154687304662</c:v>
                </c:pt>
                <c:pt idx="20">
                  <c:v>28.946694344091604</c:v>
                </c:pt>
                <c:pt idx="21">
                  <c:v>30.004579021421502</c:v>
                </c:pt>
                <c:pt idx="22">
                  <c:v>31.259562125189589</c:v>
                </c:pt>
                <c:pt idx="23">
                  <c:v>32.505936749637854</c:v>
                </c:pt>
                <c:pt idx="24">
                  <c:v>33.717104445302667</c:v>
                </c:pt>
                <c:pt idx="25">
                  <c:v>34.43959817182099</c:v>
                </c:pt>
                <c:pt idx="26">
                  <c:v>35.167102803738324</c:v>
                </c:pt>
                <c:pt idx="27">
                  <c:v>35.898358503829705</c:v>
                </c:pt>
                <c:pt idx="28">
                  <c:v>36.445938869260289</c:v>
                </c:pt>
                <c:pt idx="29">
                  <c:v>37.114043948401196</c:v>
                </c:pt>
                <c:pt idx="30">
                  <c:v>37.697937106460778</c:v>
                </c:pt>
                <c:pt idx="31">
                  <c:v>38.279389607753501</c:v>
                </c:pt>
                <c:pt idx="32">
                  <c:v>39.16499098309373</c:v>
                </c:pt>
                <c:pt idx="33">
                  <c:v>38.717285732074451</c:v>
                </c:pt>
                <c:pt idx="34">
                  <c:v>38.364012962282438</c:v>
                </c:pt>
                <c:pt idx="35">
                  <c:v>37.894187218437715</c:v>
                </c:pt>
                <c:pt idx="36">
                  <c:v>37.646964799488501</c:v>
                </c:pt>
                <c:pt idx="37">
                  <c:v>37.95368288825145</c:v>
                </c:pt>
                <c:pt idx="38">
                  <c:v>37.661982260427223</c:v>
                </c:pt>
                <c:pt idx="39">
                  <c:v>36.984644604110279</c:v>
                </c:pt>
                <c:pt idx="40">
                  <c:v>30.042501004376959</c:v>
                </c:pt>
              </c:numCache>
            </c:numRef>
          </c:val>
          <c:smooth val="0"/>
          <c:extLst>
            <c:ext xmlns:c16="http://schemas.microsoft.com/office/drawing/2014/chart" uri="{C3380CC4-5D6E-409C-BE32-E72D297353CC}">
              <c16:uniqueId val="{00000001-BECC-457C-9ED6-F188E71438D2}"/>
            </c:ext>
          </c:extLst>
        </c:ser>
        <c:ser>
          <c:idx val="2"/>
          <c:order val="2"/>
          <c:tx>
            <c:strRef>
              <c:f>'Line Scan'!$W$8</c:f>
              <c:strCache>
                <c:ptCount val="1"/>
                <c:pt idx="0">
                  <c:v>Se%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'Line Scan'!$W$9:$W$77</c:f>
              <c:numCache>
                <c:formatCode>General</c:formatCode>
                <c:ptCount val="41"/>
                <c:pt idx="0">
                  <c:v>50.153069431898345</c:v>
                </c:pt>
                <c:pt idx="1">
                  <c:v>51.03095824023368</c:v>
                </c:pt>
                <c:pt idx="2">
                  <c:v>51.582581742651058</c:v>
                </c:pt>
                <c:pt idx="3">
                  <c:v>52.10347618081579</c:v>
                </c:pt>
                <c:pt idx="4">
                  <c:v>52.74994027062835</c:v>
                </c:pt>
                <c:pt idx="5">
                  <c:v>52.508662118964097</c:v>
                </c:pt>
                <c:pt idx="6">
                  <c:v>52.455755042858954</c:v>
                </c:pt>
                <c:pt idx="7">
                  <c:v>52.40431114961185</c:v>
                </c:pt>
                <c:pt idx="8">
                  <c:v>51.988981676228875</c:v>
                </c:pt>
                <c:pt idx="9">
                  <c:v>51.581771389725176</c:v>
                </c:pt>
                <c:pt idx="10">
                  <c:v>51.182099606132489</c:v>
                </c:pt>
                <c:pt idx="11">
                  <c:v>50.796818199585672</c:v>
                </c:pt>
                <c:pt idx="12">
                  <c:v>50.408677215544614</c:v>
                </c:pt>
                <c:pt idx="13">
                  <c:v>50.401475094433877</c:v>
                </c:pt>
                <c:pt idx="14">
                  <c:v>50.223075747657461</c:v>
                </c:pt>
                <c:pt idx="15">
                  <c:v>50.047971747067557</c:v>
                </c:pt>
                <c:pt idx="16">
                  <c:v>49.849735997706716</c:v>
                </c:pt>
                <c:pt idx="17">
                  <c:v>48.623073599308633</c:v>
                </c:pt>
                <c:pt idx="18">
                  <c:v>47.346866378303574</c:v>
                </c:pt>
                <c:pt idx="19">
                  <c:v>46.199994177154935</c:v>
                </c:pt>
                <c:pt idx="20">
                  <c:v>45.234958716725544</c:v>
                </c:pt>
                <c:pt idx="21">
                  <c:v>44.260654550298476</c:v>
                </c:pt>
                <c:pt idx="22">
                  <c:v>43.279215714906783</c:v>
                </c:pt>
                <c:pt idx="23">
                  <c:v>42.30570787884399</c:v>
                </c:pt>
                <c:pt idx="24">
                  <c:v>41.376006736160946</c:v>
                </c:pt>
                <c:pt idx="25">
                  <c:v>41.180428276454073</c:v>
                </c:pt>
                <c:pt idx="26">
                  <c:v>40.75796469366562</c:v>
                </c:pt>
                <c:pt idx="27">
                  <c:v>40.332763623885157</c:v>
                </c:pt>
                <c:pt idx="28">
                  <c:v>39.889928873038713</c:v>
                </c:pt>
                <c:pt idx="29">
                  <c:v>38.549901472122414</c:v>
                </c:pt>
                <c:pt idx="30">
                  <c:v>37.631978734624184</c:v>
                </c:pt>
                <c:pt idx="31">
                  <c:v>36.717268648169629</c:v>
                </c:pt>
                <c:pt idx="32">
                  <c:v>35.689718050206935</c:v>
                </c:pt>
                <c:pt idx="33">
                  <c:v>35.924532862594575</c:v>
                </c:pt>
                <c:pt idx="34">
                  <c:v>35.848185948618578</c:v>
                </c:pt>
                <c:pt idx="35">
                  <c:v>35.747817322987615</c:v>
                </c:pt>
                <c:pt idx="36">
                  <c:v>35.520785233071663</c:v>
                </c:pt>
                <c:pt idx="37">
                  <c:v>35.121958692213738</c:v>
                </c:pt>
                <c:pt idx="38">
                  <c:v>35.017143960979382</c:v>
                </c:pt>
                <c:pt idx="39">
                  <c:v>34.770027413950686</c:v>
                </c:pt>
                <c:pt idx="40">
                  <c:v>37.204237413570723</c:v>
                </c:pt>
              </c:numCache>
            </c:numRef>
          </c:val>
          <c:smooth val="0"/>
          <c:extLst>
            <c:ext xmlns:c16="http://schemas.microsoft.com/office/drawing/2014/chart" uri="{C3380CC4-5D6E-409C-BE32-E72D297353CC}">
              <c16:uniqueId val="{00000002-BECC-457C-9ED6-F188E71438D2}"/>
            </c:ext>
          </c:extLst>
        </c:ser>
        <c:dLbls>
          <c:showLegendKey val="0"/>
          <c:showVal val="0"/>
          <c:showCatName val="0"/>
          <c:showSerName val="0"/>
          <c:showPercent val="0"/>
          <c:showBubbleSize val="0"/>
        </c:dLbls>
        <c:marker val="1"/>
        <c:smooth val="0"/>
        <c:axId val="973517480"/>
        <c:axId val="973526888"/>
      </c:lineChart>
      <c:catAx>
        <c:axId val="97351748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3526888"/>
        <c:crosses val="autoZero"/>
        <c:auto val="1"/>
        <c:lblAlgn val="ctr"/>
        <c:lblOffset val="100"/>
        <c:noMultiLvlLbl val="0"/>
      </c:catAx>
      <c:valAx>
        <c:axId val="973526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3517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BF96A-CBBD-4CCF-8C87-6E114B9E4329}" type="datetimeFigureOut">
              <a:rPr lang="en-US" smtClean="0"/>
              <a:t>3/27/2018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54870-0C88-4C71-9CDA-A7BCC1106D63}" type="slidenum">
              <a:rPr lang="en-US" smtClean="0"/>
              <a:t>‹#›</a:t>
            </a:fld>
            <a:endParaRPr lang="en-US"/>
          </a:p>
        </p:txBody>
      </p:sp>
    </p:spTree>
    <p:extLst>
      <p:ext uri="{BB962C8B-B14F-4D97-AF65-F5344CB8AC3E}">
        <p14:creationId xmlns:p14="http://schemas.microsoft.com/office/powerpoint/2010/main" val="275811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8"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83880"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 hasCustomPrompt="1"/>
          </p:nvPr>
        </p:nvSpPr>
        <p:spPr>
          <a:xfrm>
            <a:off x="968329" y="3528468"/>
            <a:ext cx="10219075" cy="606068"/>
          </a:xfrm>
        </p:spPr>
        <p:txBody>
          <a:bodyPr lIns="91440">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lIns="91440">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144988"/>
            <a:ext cx="10219075" cy="2448953"/>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rgbClr val="0077C8"/>
                </a:solidFill>
              </a:defRPr>
            </a:lvl1pPr>
          </a:lstStyle>
          <a:p>
            <a:r>
              <a:rPr lang="en-US"/>
              <a:t>2/14/2018</a:t>
            </a:r>
            <a:endParaRPr lang="en-US" dirty="0"/>
          </a:p>
        </p:txBody>
      </p:sp>
      <p:sp>
        <p:nvSpPr>
          <p:cNvPr id="3" name="Footer Placeholder 2"/>
          <p:cNvSpPr>
            <a:spLocks noGrp="1"/>
          </p:cNvSpPr>
          <p:nvPr>
            <p:ph type="ftr" sz="quarter" idx="12"/>
          </p:nvPr>
        </p:nvSpPr>
        <p:spPr/>
        <p:txBody>
          <a:bodyPr/>
          <a:lstStyle>
            <a:lvl1pPr>
              <a:defRPr>
                <a:solidFill>
                  <a:srgbClr val="0077C8"/>
                </a:solidFill>
              </a:defRPr>
            </a:lvl1p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53568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Horizontal Image with Conten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2"/>
          </p:nvPr>
        </p:nvSpPr>
        <p:spPr/>
        <p:txBody>
          <a:bodyPr/>
          <a:lstStyle>
            <a:lvl1pPr>
              <a:defRPr>
                <a:solidFill>
                  <a:srgbClr val="58595B"/>
                </a:solidFill>
              </a:defRPr>
            </a:lvl1pPr>
          </a:lstStyle>
          <a:p>
            <a:r>
              <a:rPr lang="en-US"/>
              <a:t>2/14/2018</a:t>
            </a:r>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10" name="Picture Placeholder 4"/>
          <p:cNvSpPr>
            <a:spLocks noGrp="1"/>
          </p:cNvSpPr>
          <p:nvPr>
            <p:ph type="pic" sz="quarter" idx="10" hasCustomPrompt="1"/>
          </p:nvPr>
        </p:nvSpPr>
        <p:spPr>
          <a:xfrm>
            <a:off x="-1" y="0"/>
            <a:ext cx="12192001" cy="3428999"/>
          </a:xfrm>
        </p:spPr>
        <p:txBody>
          <a:bodyPr/>
          <a:lstStyle>
            <a:lvl1pPr marL="0" indent="0">
              <a:buNone/>
              <a:defRPr>
                <a:solidFill>
                  <a:schemeClr val="bg1"/>
                </a:solidFill>
              </a:defRPr>
            </a:lvl1pPr>
          </a:lstStyle>
          <a:p>
            <a:r>
              <a:rPr lang="en-US" dirty="0"/>
              <a:t>Image</a:t>
            </a:r>
          </a:p>
        </p:txBody>
      </p:sp>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11"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9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Horizontal Gray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3" name="Date Placeholder 2"/>
          <p:cNvSpPr>
            <a:spLocks noGrp="1"/>
          </p:cNvSpPr>
          <p:nvPr>
            <p:ph type="dt" sz="half" idx="12"/>
          </p:nvPr>
        </p:nvSpPr>
        <p:spPr/>
        <p:txBody>
          <a:bodyPr/>
          <a:lstStyle>
            <a:lvl1pPr>
              <a:defRPr>
                <a:solidFill>
                  <a:srgbClr val="58595B"/>
                </a:solidFill>
              </a:defRPr>
            </a:lvl1pPr>
          </a:lstStyle>
          <a:p>
            <a:r>
              <a:rPr lang="en-US"/>
              <a:t>2/14/2018</a:t>
            </a:r>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9" name="Rectangle 8"/>
          <p:cNvSpPr/>
          <p:nvPr userDrawn="1"/>
        </p:nvSpPr>
        <p:spPr>
          <a:xfrm>
            <a:off x="0" y="0"/>
            <a:ext cx="12192000" cy="3429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9279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hasCustomPrompt="1"/>
          </p:nvPr>
        </p:nvSpPr>
        <p:spPr>
          <a:xfrm>
            <a:off x="838199" y="362309"/>
            <a:ext cx="5073591" cy="6038491"/>
          </a:xfrm>
        </p:spPr>
        <p:txBody>
          <a:bodyPr anchor="ctr">
            <a:noAutofit/>
          </a:bodyPr>
          <a:lstStyle>
            <a:lvl1pPr>
              <a:lnSpc>
                <a:spcPct val="70000"/>
              </a:lnSpc>
              <a:defRPr sz="6000" baseline="0">
                <a:solidFill>
                  <a:srgbClr val="58595B"/>
                </a:solidFill>
              </a:defRPr>
            </a:lvl1pPr>
          </a:lstStyle>
          <a:p>
            <a:r>
              <a:rPr lang="en-US" dirty="0"/>
              <a:t>Click to edit Master title (white font)</a:t>
            </a:r>
          </a:p>
        </p:txBody>
      </p:sp>
      <p:sp>
        <p:nvSpPr>
          <p:cNvPr id="5" name="Date Placeholder 4"/>
          <p:cNvSpPr>
            <a:spLocks noGrp="1"/>
          </p:cNvSpPr>
          <p:nvPr>
            <p:ph type="dt" sz="half" idx="11"/>
          </p:nvPr>
        </p:nvSpPr>
        <p:spPr/>
        <p:txBody>
          <a:bodyPr/>
          <a:lstStyle/>
          <a:p>
            <a:r>
              <a:rPr lang="en-US"/>
              <a:t>2/14/2018</a:t>
            </a:r>
            <a:endParaRPr lang="en-US" dirty="0"/>
          </a:p>
        </p:txBody>
      </p:sp>
      <p:sp>
        <p:nvSpPr>
          <p:cNvPr id="6" name="Footer Placeholder 5"/>
          <p:cNvSpPr>
            <a:spLocks noGrp="1"/>
          </p:cNvSpPr>
          <p:nvPr>
            <p:ph type="ftr" sz="quarter" idx="12"/>
          </p:nvPr>
        </p:nvSpPr>
        <p:spPr/>
        <p:txBody>
          <a:bodyPr/>
          <a:lstStyle/>
          <a:p>
            <a:r>
              <a:rPr lang="en-US"/>
              <a:t>Micron/Intel Confidential</a:t>
            </a:r>
            <a:endParaRPr lang="en-US" dirty="0"/>
          </a:p>
        </p:txBody>
      </p:sp>
      <p:sp>
        <p:nvSpPr>
          <p:cNvPr id="7" name="Slide Number Placeholder 6"/>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99952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Image with 1/2 Content">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hasCustomPrompt="1"/>
          </p:nvPr>
        </p:nvSpPr>
        <p:spPr>
          <a:xfrm>
            <a:off x="271461" y="3429000"/>
            <a:ext cx="5689391" cy="2983005"/>
          </a:xfrm>
        </p:spPr>
        <p:txBody>
          <a:bodyPr anchor="ctr">
            <a:noAutofit/>
          </a:bodyPr>
          <a:lstStyle>
            <a:lvl1pPr algn="r">
              <a:lnSpc>
                <a:spcPct val="70000"/>
              </a:lnSpc>
              <a:defRPr sz="6000" baseline="0">
                <a:solidFill>
                  <a:srgbClr val="58595B"/>
                </a:solidFill>
              </a:defRPr>
            </a:lvl1pPr>
          </a:lstStyle>
          <a:p>
            <a:r>
              <a:rPr lang="en-US" dirty="0"/>
              <a:t>Click to edit Master title (white font)</a:t>
            </a:r>
          </a:p>
        </p:txBody>
      </p:sp>
      <p:sp>
        <p:nvSpPr>
          <p:cNvPr id="6"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6"/>
          </p:nvPr>
        </p:nvSpPr>
        <p:spPr/>
        <p:txBody>
          <a:bodyPr/>
          <a:lstStyle/>
          <a:p>
            <a:r>
              <a:rPr lang="en-US"/>
              <a:t>2/14/2018</a:t>
            </a:r>
            <a:endParaRPr lang="en-US" dirty="0"/>
          </a:p>
        </p:txBody>
      </p:sp>
      <p:sp>
        <p:nvSpPr>
          <p:cNvPr id="7" name="Footer Placeholder 6"/>
          <p:cNvSpPr>
            <a:spLocks noGrp="1"/>
          </p:cNvSpPr>
          <p:nvPr>
            <p:ph type="ftr" sz="quarter" idx="17"/>
          </p:nvPr>
        </p:nvSpPr>
        <p:spPr/>
        <p:txBody>
          <a:bodyPr/>
          <a:lstStyle/>
          <a:p>
            <a:r>
              <a:rPr lang="en-US"/>
              <a:t>Micron/Intel Confidential</a:t>
            </a:r>
            <a:endParaRPr lang="en-US" dirty="0"/>
          </a:p>
        </p:txBody>
      </p:sp>
      <p:sp>
        <p:nvSpPr>
          <p:cNvPr id="8" name="Slide Number Placeholder 7"/>
          <p:cNvSpPr>
            <a:spLocks noGrp="1"/>
          </p:cNvSpPr>
          <p:nvPr>
            <p:ph type="sldNum" sz="quarter" idx="18"/>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12042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a:t>2/14/2018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33346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91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a:t>2/14/2018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Content Placeholder 2"/>
          <p:cNvSpPr>
            <a:spLocks noGrp="1"/>
          </p:cNvSpPr>
          <p:nvPr>
            <p:ph sz="half" idx="1"/>
          </p:nvPr>
        </p:nvSpPr>
        <p:spPr>
          <a:xfrm>
            <a:off x="83820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33346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Tree>
    <p:extLst>
      <p:ext uri="{BB962C8B-B14F-4D97-AF65-F5344CB8AC3E}">
        <p14:creationId xmlns:p14="http://schemas.microsoft.com/office/powerpoint/2010/main" val="980441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2/14/2018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1" name="Content Placeholder 2"/>
          <p:cNvSpPr>
            <a:spLocks noGrp="1"/>
          </p:cNvSpPr>
          <p:nvPr>
            <p:ph sz="half" idx="14"/>
          </p:nvPr>
        </p:nvSpPr>
        <p:spPr>
          <a:xfrm>
            <a:off x="633346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8"/>
          <p:cNvSpPr>
            <a:spLocks noGrp="1"/>
          </p:cNvSpPr>
          <p:nvPr>
            <p:ph type="body" sz="quarter" idx="15"/>
          </p:nvPr>
        </p:nvSpPr>
        <p:spPr>
          <a:xfrm>
            <a:off x="633346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311778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096250"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2/14/2018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1"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0" name="Text Placeholder 8"/>
          <p:cNvSpPr>
            <a:spLocks noGrp="1"/>
          </p:cNvSpPr>
          <p:nvPr>
            <p:ph type="body" sz="quarter" idx="14"/>
          </p:nvPr>
        </p:nvSpPr>
        <p:spPr>
          <a:xfrm>
            <a:off x="8096250"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3" name="Content Placeholder 3"/>
          <p:cNvSpPr>
            <a:spLocks noGrp="1"/>
          </p:cNvSpPr>
          <p:nvPr>
            <p:ph sz="half" idx="15"/>
          </p:nvPr>
        </p:nvSpPr>
        <p:spPr>
          <a:xfrm>
            <a:off x="4467225"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p:cNvSpPr>
            <a:spLocks noGrp="1"/>
          </p:cNvSpPr>
          <p:nvPr>
            <p:ph type="body" sz="quarter" idx="16"/>
          </p:nvPr>
        </p:nvSpPr>
        <p:spPr>
          <a:xfrm>
            <a:off x="4467225"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268930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2/14/2018</a:t>
            </a:r>
          </a:p>
        </p:txBody>
      </p:sp>
      <p:sp>
        <p:nvSpPr>
          <p:cNvPr id="4" name="Footer Placeholder 3"/>
          <p:cNvSpPr>
            <a:spLocks noGrp="1"/>
          </p:cNvSpPr>
          <p:nvPr>
            <p:ph type="ftr" sz="quarter" idx="11"/>
          </p:nvPr>
        </p:nvSpPr>
        <p:spPr/>
        <p:txBody>
          <a:bodyPr/>
          <a:lstStyle/>
          <a:p>
            <a:r>
              <a:rPr lang="en-US"/>
              <a:t>Micron/Intel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a:p>
        </p:txBody>
      </p:sp>
    </p:spTree>
    <p:extLst>
      <p:ext uri="{BB962C8B-B14F-4D97-AF65-F5344CB8AC3E}">
        <p14:creationId xmlns:p14="http://schemas.microsoft.com/office/powerpoint/2010/main" val="155304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2/14/2018</a:t>
            </a:r>
            <a:endParaRPr lang="en-US" dirty="0"/>
          </a:p>
        </p:txBody>
      </p:sp>
      <p:sp>
        <p:nvSpPr>
          <p:cNvPr id="3" name="Footer Placeholder 2"/>
          <p:cNvSpPr>
            <a:spLocks noGrp="1"/>
          </p:cNvSpPr>
          <p:nvPr>
            <p:ph type="ftr" sz="quarter" idx="11"/>
          </p:nvPr>
        </p:nvSpPr>
        <p:spPr/>
        <p:txBody>
          <a:bodyPr/>
          <a:lstStyle/>
          <a:p>
            <a:r>
              <a:rPr lang="en-US"/>
              <a:t>Micron/Intel Confidential</a:t>
            </a:r>
            <a:endParaRPr lang="en-US" dirty="0"/>
          </a:p>
        </p:txBody>
      </p:sp>
      <p:sp>
        <p:nvSpPr>
          <p:cNvPr id="4" name="Slide Number Placeholder 3"/>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89119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rgbClr val="58595B"/>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9"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0136"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rgbClr val="58595B"/>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137037"/>
            <a:ext cx="10219075" cy="2456904"/>
          </a:xfrm>
        </p:spPr>
        <p:txBody>
          <a:bodyPr anchor="b">
            <a:noAutofit/>
          </a:bodyPr>
          <a:lstStyle>
            <a:lvl1pPr algn="l">
              <a:defRPr sz="6000">
                <a:solidFill>
                  <a:srgbClr val="0077C8"/>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chemeClr val="bg1"/>
                </a:solidFill>
              </a:defRPr>
            </a:lvl1pPr>
          </a:lstStyle>
          <a:p>
            <a:r>
              <a:rPr lang="en-US"/>
              <a:t>2/14/2018</a:t>
            </a:r>
            <a:endParaRPr lang="en-US" dirty="0"/>
          </a:p>
        </p:txBody>
      </p:sp>
      <p:sp>
        <p:nvSpPr>
          <p:cNvPr id="3" name="Footer Placeholder 2"/>
          <p:cNvSpPr>
            <a:spLocks noGrp="1"/>
          </p:cNvSpPr>
          <p:nvPr>
            <p:ph type="ftr" sz="quarter" idx="12"/>
          </p:nvPr>
        </p:nvSpPr>
        <p:spPr/>
        <p:txBody>
          <a:bodyPr/>
          <a:lstStyle>
            <a:lvl1pPr>
              <a:defRPr>
                <a:solidFill>
                  <a:schemeClr val="bg1"/>
                </a:solidFill>
              </a:defRPr>
            </a:lvl1p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378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Closing Blue">
    <p:bg>
      <p:bgPr>
        <a:solidFill>
          <a:schemeClr val="accent1"/>
        </a:solidFill>
        <a:effectLst/>
      </p:bgPr>
    </p:bg>
    <p:spTree>
      <p:nvGrpSpPr>
        <p:cNvPr id="1" name=""/>
        <p:cNvGrpSpPr/>
        <p:nvPr/>
      </p:nvGrpSpPr>
      <p:grpSpPr>
        <a:xfrm>
          <a:off x="0" y="0"/>
          <a:ext cx="0" cy="0"/>
          <a:chOff x="0" y="0"/>
          <a:chExt cx="0" cy="0"/>
        </a:xfrm>
      </p:grpSpPr>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99088" y="2805542"/>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rgbClr val="0077C8"/>
                </a:solidFill>
              </a:defRPr>
            </a:lvl1pPr>
          </a:lstStyle>
          <a:p>
            <a:r>
              <a:rPr lang="en-US"/>
              <a:t>2/14/2018</a:t>
            </a:r>
            <a:endParaRPr lang="en-US" dirty="0"/>
          </a:p>
        </p:txBody>
      </p:sp>
      <p:sp>
        <p:nvSpPr>
          <p:cNvPr id="4" name="Footer Placeholder 3"/>
          <p:cNvSpPr>
            <a:spLocks noGrp="1"/>
          </p:cNvSpPr>
          <p:nvPr>
            <p:ph type="ftr" sz="quarter" idx="11"/>
          </p:nvPr>
        </p:nvSpPr>
        <p:spPr/>
        <p:txBody>
          <a:bodyPr/>
          <a:lstStyle>
            <a:lvl1pPr>
              <a:defRPr>
                <a:solidFill>
                  <a:srgbClr val="0077C8"/>
                </a:solidFill>
              </a:defRPr>
            </a:lvl1p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991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Closing White">
    <p:spTree>
      <p:nvGrpSpPr>
        <p:cNvPr id="1" name=""/>
        <p:cNvGrpSpPr/>
        <p:nvPr/>
      </p:nvGrpSpPr>
      <p:grpSpPr>
        <a:xfrm>
          <a:off x="0" y="0"/>
          <a:ext cx="0" cy="0"/>
          <a:chOff x="0" y="0"/>
          <a:chExt cx="0" cy="0"/>
        </a:xfrm>
      </p:grpSpPr>
      <p:pic>
        <p:nvPicPr>
          <p:cNvPr id="3"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10000" y="2806755"/>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chemeClr val="bg1"/>
                </a:solidFill>
              </a:defRPr>
            </a:lvl1pPr>
          </a:lstStyle>
          <a:p>
            <a:r>
              <a:rPr lang="en-US"/>
              <a:t>2/14/2018</a:t>
            </a:r>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68494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cron Colo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2/14/2018</a:t>
            </a:r>
          </a:p>
        </p:txBody>
      </p:sp>
      <p:sp>
        <p:nvSpPr>
          <p:cNvPr id="4" name="Footer Placeholder 3"/>
          <p:cNvSpPr>
            <a:spLocks noGrp="1"/>
          </p:cNvSpPr>
          <p:nvPr>
            <p:ph type="ftr" sz="quarter" idx="11"/>
          </p:nvPr>
        </p:nvSpPr>
        <p:spPr/>
        <p:txBody>
          <a:bodyPr/>
          <a:lstStyle/>
          <a:p>
            <a:r>
              <a:rPr lang="en-US"/>
              <a:t>Micron/Intel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dirty="0"/>
          </a:p>
        </p:txBody>
      </p:sp>
      <p:sp>
        <p:nvSpPr>
          <p:cNvPr id="27" name="TextBox 26"/>
          <p:cNvSpPr txBox="1"/>
          <p:nvPr userDrawn="1"/>
        </p:nvSpPr>
        <p:spPr>
          <a:xfrm>
            <a:off x="4786904" y="919778"/>
            <a:ext cx="6542586" cy="1421928"/>
          </a:xfrm>
          <a:prstGeom prst="rect">
            <a:avLst/>
          </a:prstGeom>
          <a:noFill/>
        </p:spPr>
        <p:txBody>
          <a:bodyPr wrap="square" rtlCol="0">
            <a:spAutoFit/>
          </a:bodyPr>
          <a:lstStyle/>
          <a:p>
            <a:pPr>
              <a:lnSpc>
                <a:spcPct val="80000"/>
              </a:lnSpc>
            </a:pPr>
            <a:r>
              <a:rPr lang="en-US" sz="5400" b="1" spc="-300" dirty="0">
                <a:latin typeface="+mj-lt"/>
              </a:rPr>
              <a:t>Micron Brand </a:t>
            </a:r>
            <a:br>
              <a:rPr lang="en-US" sz="5400" b="1" spc="-300" dirty="0">
                <a:latin typeface="+mj-lt"/>
              </a:rPr>
            </a:br>
            <a:r>
              <a:rPr lang="en-US" sz="5400" b="1" spc="-300" dirty="0">
                <a:latin typeface="+mj-lt"/>
              </a:rPr>
              <a:t>2.0 Colors (RGB)</a:t>
            </a:r>
          </a:p>
        </p:txBody>
      </p:sp>
      <p:sp>
        <p:nvSpPr>
          <p:cNvPr id="28" name="Rectangle 27"/>
          <p:cNvSpPr/>
          <p:nvPr userDrawn="1"/>
        </p:nvSpPr>
        <p:spPr>
          <a:xfrm>
            <a:off x="578581" y="949291"/>
            <a:ext cx="1199034" cy="1199034"/>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Micron Blue</a:t>
            </a:r>
          </a:p>
          <a:p>
            <a:pPr algn="ctr"/>
            <a:r>
              <a:rPr lang="en-US" sz="1400" b="1" dirty="0">
                <a:latin typeface="+mn-lt"/>
                <a:ea typeface="Segoe UI" panose="020B0502040204020203" pitchFamily="34" charset="0"/>
                <a:cs typeface="Segoe UI" panose="020B0502040204020203" pitchFamily="34" charset="0"/>
              </a:rPr>
              <a:t>0-119-200</a:t>
            </a:r>
          </a:p>
        </p:txBody>
      </p:sp>
      <p:sp>
        <p:nvSpPr>
          <p:cNvPr id="29" name="Rectangle 28"/>
          <p:cNvSpPr/>
          <p:nvPr userDrawn="1"/>
        </p:nvSpPr>
        <p:spPr>
          <a:xfrm>
            <a:off x="578581" y="3492223"/>
            <a:ext cx="1199034" cy="119903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a:t>
            </a:r>
            <a:br>
              <a:rPr lang="en-US" sz="1400" dirty="0">
                <a:latin typeface="+mn-lt"/>
                <a:ea typeface="Segoe UI" panose="020B0502040204020203" pitchFamily="34" charset="0"/>
                <a:cs typeface="Segoe UI" panose="020B0502040204020203" pitchFamily="34" charset="0"/>
              </a:rPr>
            </a:br>
            <a:r>
              <a:rPr lang="en-US" sz="1400" b="1" dirty="0">
                <a:latin typeface="+mn-lt"/>
                <a:ea typeface="Segoe UI" panose="020B0502040204020203" pitchFamily="34" charset="0"/>
                <a:cs typeface="Segoe UI" panose="020B0502040204020203" pitchFamily="34" charset="0"/>
              </a:rPr>
              <a:t>88-89-91</a:t>
            </a:r>
          </a:p>
        </p:txBody>
      </p:sp>
      <p:sp>
        <p:nvSpPr>
          <p:cNvPr id="30" name="Rectangle 29"/>
          <p:cNvSpPr/>
          <p:nvPr userDrawn="1"/>
        </p:nvSpPr>
        <p:spPr>
          <a:xfrm>
            <a:off x="578581" y="2220757"/>
            <a:ext cx="1199034" cy="1199034"/>
          </a:xfrm>
          <a:prstGeom prst="rect">
            <a:avLst/>
          </a:prstGeom>
          <a:solidFill>
            <a:srgbClr val="009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S1</a:t>
            </a:r>
          </a:p>
          <a:p>
            <a:pPr algn="ctr"/>
            <a:r>
              <a:rPr lang="en-US" sz="1400" b="1" dirty="0">
                <a:latin typeface="+mn-lt"/>
                <a:ea typeface="Segoe UI" panose="020B0502040204020203" pitchFamily="34" charset="0"/>
                <a:cs typeface="Segoe UI" panose="020B0502040204020203" pitchFamily="34" charset="0"/>
              </a:rPr>
              <a:t>0-144-218</a:t>
            </a:r>
          </a:p>
        </p:txBody>
      </p:sp>
      <p:sp>
        <p:nvSpPr>
          <p:cNvPr id="31" name="Rectangle 30"/>
          <p:cNvSpPr/>
          <p:nvPr userDrawn="1"/>
        </p:nvSpPr>
        <p:spPr>
          <a:xfrm>
            <a:off x="1856658" y="2229966"/>
            <a:ext cx="1199034" cy="1199034"/>
          </a:xfrm>
          <a:prstGeom prst="rect">
            <a:avLst/>
          </a:prstGeom>
          <a:solidFill>
            <a:srgbClr val="00A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S2</a:t>
            </a:r>
          </a:p>
          <a:p>
            <a:pPr algn="ctr"/>
            <a:r>
              <a:rPr lang="en-US" sz="1400" b="1" dirty="0">
                <a:latin typeface="+mn-lt"/>
                <a:ea typeface="Segoe UI" panose="020B0502040204020203" pitchFamily="34" charset="0"/>
                <a:cs typeface="Segoe UI" panose="020B0502040204020203" pitchFamily="34" charset="0"/>
              </a:rPr>
              <a:t>0-163-225</a:t>
            </a:r>
          </a:p>
        </p:txBody>
      </p:sp>
      <p:sp>
        <p:nvSpPr>
          <p:cNvPr id="32" name="Rectangle 31"/>
          <p:cNvSpPr/>
          <p:nvPr userDrawn="1"/>
        </p:nvSpPr>
        <p:spPr>
          <a:xfrm>
            <a:off x="3134735" y="2229966"/>
            <a:ext cx="1199034" cy="1199034"/>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S3</a:t>
            </a:r>
          </a:p>
          <a:p>
            <a:pPr algn="ctr"/>
            <a:r>
              <a:rPr lang="en-US" sz="1400" b="1" dirty="0">
                <a:latin typeface="+mn-lt"/>
                <a:ea typeface="Segoe UI" panose="020B0502040204020203" pitchFamily="34" charset="0"/>
                <a:cs typeface="Segoe UI" panose="020B0502040204020203" pitchFamily="34" charset="0"/>
              </a:rPr>
              <a:t>113-197-232</a:t>
            </a:r>
          </a:p>
        </p:txBody>
      </p:sp>
      <p:sp>
        <p:nvSpPr>
          <p:cNvPr id="33" name="Rectangle 32"/>
          <p:cNvSpPr/>
          <p:nvPr userDrawn="1"/>
        </p:nvSpPr>
        <p:spPr>
          <a:xfrm>
            <a:off x="578581" y="4770016"/>
            <a:ext cx="1199034" cy="1199034"/>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S1</a:t>
            </a:r>
          </a:p>
          <a:p>
            <a:pPr algn="ctr"/>
            <a:r>
              <a:rPr lang="en-US" sz="1400" b="1" dirty="0">
                <a:latin typeface="+mn-lt"/>
                <a:ea typeface="Segoe UI" panose="020B0502040204020203" pitchFamily="34" charset="0"/>
                <a:cs typeface="Segoe UI" panose="020B0502040204020203" pitchFamily="34" charset="0"/>
              </a:rPr>
              <a:t>128-130-133</a:t>
            </a:r>
          </a:p>
        </p:txBody>
      </p:sp>
      <p:sp>
        <p:nvSpPr>
          <p:cNvPr id="34" name="Rectangle 33"/>
          <p:cNvSpPr/>
          <p:nvPr userDrawn="1"/>
        </p:nvSpPr>
        <p:spPr>
          <a:xfrm>
            <a:off x="1856658" y="4770016"/>
            <a:ext cx="1199034" cy="1199034"/>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S2</a:t>
            </a:r>
          </a:p>
          <a:p>
            <a:pPr algn="ctr"/>
            <a:r>
              <a:rPr lang="en-US" sz="1400" b="1" dirty="0">
                <a:latin typeface="+mn-lt"/>
                <a:ea typeface="Segoe UI" panose="020B0502040204020203" pitchFamily="34" charset="0"/>
                <a:cs typeface="Segoe UI" panose="020B0502040204020203" pitchFamily="34" charset="0"/>
              </a:rPr>
              <a:t>167-169-172</a:t>
            </a:r>
          </a:p>
        </p:txBody>
      </p:sp>
      <p:sp>
        <p:nvSpPr>
          <p:cNvPr id="35" name="Rectangle 34"/>
          <p:cNvSpPr/>
          <p:nvPr userDrawn="1"/>
        </p:nvSpPr>
        <p:spPr>
          <a:xfrm>
            <a:off x="3134735" y="4770016"/>
            <a:ext cx="1199034" cy="119903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S3</a:t>
            </a:r>
          </a:p>
          <a:p>
            <a:pPr algn="ctr"/>
            <a:r>
              <a:rPr lang="en-US" sz="1400" b="1" dirty="0">
                <a:latin typeface="+mn-lt"/>
                <a:ea typeface="Segoe UI" panose="020B0502040204020203" pitchFamily="34" charset="0"/>
                <a:cs typeface="Segoe UI" panose="020B0502040204020203" pitchFamily="34" charset="0"/>
              </a:rPr>
              <a:t>209-211-212</a:t>
            </a:r>
          </a:p>
        </p:txBody>
      </p:sp>
      <p:sp>
        <p:nvSpPr>
          <p:cNvPr id="36" name="Rectangle 35"/>
          <p:cNvSpPr/>
          <p:nvPr userDrawn="1"/>
        </p:nvSpPr>
        <p:spPr>
          <a:xfrm>
            <a:off x="4868920" y="3416363"/>
            <a:ext cx="1199034" cy="806863"/>
          </a:xfrm>
          <a:prstGeom prst="rect">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A1</a:t>
            </a:r>
          </a:p>
          <a:p>
            <a:pPr algn="ctr"/>
            <a:r>
              <a:rPr lang="en-US" sz="1400" b="1" dirty="0">
                <a:latin typeface="+mn-lt"/>
                <a:ea typeface="Segoe UI" panose="020B0502040204020203" pitchFamily="34" charset="0"/>
                <a:cs typeface="Segoe UI" panose="020B0502040204020203" pitchFamily="34" charset="0"/>
              </a:rPr>
              <a:t>154-202-60</a:t>
            </a:r>
          </a:p>
        </p:txBody>
      </p:sp>
      <p:sp>
        <p:nvSpPr>
          <p:cNvPr id="37" name="Rectangle 36"/>
          <p:cNvSpPr/>
          <p:nvPr userDrawn="1"/>
        </p:nvSpPr>
        <p:spPr>
          <a:xfrm>
            <a:off x="6150321" y="3416365"/>
            <a:ext cx="1199034" cy="806863"/>
          </a:xfrm>
          <a:prstGeom prst="rect">
            <a:avLst/>
          </a:prstGeom>
          <a:solidFill>
            <a:srgbClr val="B7D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A2</a:t>
            </a:r>
          </a:p>
          <a:p>
            <a:pPr algn="ctr"/>
            <a:r>
              <a:rPr lang="en-US" sz="1400" b="1" dirty="0">
                <a:latin typeface="+mn-lt"/>
                <a:ea typeface="Segoe UI" panose="020B0502040204020203" pitchFamily="34" charset="0"/>
                <a:cs typeface="Segoe UI" panose="020B0502040204020203" pitchFamily="34" charset="0"/>
              </a:rPr>
              <a:t>183-212-51</a:t>
            </a:r>
          </a:p>
        </p:txBody>
      </p:sp>
      <p:sp>
        <p:nvSpPr>
          <p:cNvPr id="38" name="Rectangle 37"/>
          <p:cNvSpPr/>
          <p:nvPr userDrawn="1"/>
        </p:nvSpPr>
        <p:spPr>
          <a:xfrm>
            <a:off x="4868915" y="4294324"/>
            <a:ext cx="1199034" cy="806863"/>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A1</a:t>
            </a:r>
          </a:p>
          <a:p>
            <a:pPr algn="ctr"/>
            <a:r>
              <a:rPr lang="en-US" sz="1400" b="1" dirty="0">
                <a:latin typeface="+mn-lt"/>
                <a:ea typeface="Segoe UI" panose="020B0502040204020203" pitchFamily="34" charset="0"/>
                <a:cs typeface="Segoe UI" panose="020B0502040204020203" pitchFamily="34" charset="0"/>
              </a:rPr>
              <a:t>255-181-0</a:t>
            </a:r>
          </a:p>
        </p:txBody>
      </p:sp>
      <p:sp>
        <p:nvSpPr>
          <p:cNvPr id="39" name="Rectangle 38"/>
          <p:cNvSpPr/>
          <p:nvPr userDrawn="1"/>
        </p:nvSpPr>
        <p:spPr>
          <a:xfrm>
            <a:off x="6150315" y="4294324"/>
            <a:ext cx="1199034" cy="806863"/>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A2</a:t>
            </a:r>
          </a:p>
          <a:p>
            <a:pPr algn="ctr"/>
            <a:r>
              <a:rPr lang="en-US" sz="1400" b="1" dirty="0">
                <a:latin typeface="+mn-lt"/>
                <a:ea typeface="Segoe UI" panose="020B0502040204020203" pitchFamily="34" charset="0"/>
                <a:cs typeface="Segoe UI" panose="020B0502040204020203" pitchFamily="34" charset="0"/>
              </a:rPr>
              <a:t>255-205-0</a:t>
            </a:r>
          </a:p>
        </p:txBody>
      </p:sp>
      <p:sp>
        <p:nvSpPr>
          <p:cNvPr id="40" name="Rectangle 39"/>
          <p:cNvSpPr/>
          <p:nvPr userDrawn="1"/>
        </p:nvSpPr>
        <p:spPr>
          <a:xfrm>
            <a:off x="4865846" y="5168685"/>
            <a:ext cx="1199034" cy="806863"/>
          </a:xfrm>
          <a:prstGeom prst="rect">
            <a:avLst/>
          </a:prstGeom>
          <a:solidFill>
            <a:srgbClr val="87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A1</a:t>
            </a:r>
          </a:p>
          <a:p>
            <a:pPr algn="ctr"/>
            <a:r>
              <a:rPr lang="en-US" sz="1400" b="1" dirty="0">
                <a:latin typeface="+mn-lt"/>
                <a:ea typeface="Segoe UI" panose="020B0502040204020203" pitchFamily="34" charset="0"/>
                <a:cs typeface="Segoe UI" panose="020B0502040204020203" pitchFamily="34" charset="0"/>
              </a:rPr>
              <a:t>135-50-153</a:t>
            </a:r>
          </a:p>
        </p:txBody>
      </p:sp>
      <p:sp>
        <p:nvSpPr>
          <p:cNvPr id="41" name="Rectangle 40"/>
          <p:cNvSpPr/>
          <p:nvPr userDrawn="1"/>
        </p:nvSpPr>
        <p:spPr>
          <a:xfrm>
            <a:off x="6147246" y="5168685"/>
            <a:ext cx="1199034" cy="806863"/>
          </a:xfrm>
          <a:prstGeom prst="rect">
            <a:avLst/>
          </a:prstGeom>
          <a:solidFill>
            <a:srgbClr val="A43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A2</a:t>
            </a:r>
          </a:p>
          <a:p>
            <a:pPr algn="ctr"/>
            <a:r>
              <a:rPr lang="en-US" sz="1400" b="1" dirty="0">
                <a:latin typeface="+mn-lt"/>
                <a:ea typeface="Segoe UI" panose="020B0502040204020203" pitchFamily="34" charset="0"/>
                <a:cs typeface="Segoe UI" panose="020B0502040204020203" pitchFamily="34" charset="0"/>
              </a:rPr>
              <a:t>164-55-138</a:t>
            </a:r>
          </a:p>
        </p:txBody>
      </p:sp>
      <p:sp>
        <p:nvSpPr>
          <p:cNvPr id="44" name="TextBox 43"/>
          <p:cNvSpPr txBox="1"/>
          <p:nvPr userDrawn="1"/>
        </p:nvSpPr>
        <p:spPr>
          <a:xfrm>
            <a:off x="4773748" y="2312153"/>
            <a:ext cx="2480434" cy="461665"/>
          </a:xfrm>
          <a:prstGeom prst="rect">
            <a:avLst/>
          </a:prstGeom>
          <a:noFill/>
        </p:spPr>
        <p:txBody>
          <a:bodyPr wrap="square" rtlCol="0">
            <a:spAutoFit/>
          </a:bodyPr>
          <a:lstStyle/>
          <a:p>
            <a:pPr algn="l"/>
            <a:r>
              <a:rPr lang="en-US" sz="2400" baseline="0" dirty="0">
                <a:latin typeface="+mn-lt"/>
              </a:rPr>
              <a:t>accent palette</a:t>
            </a:r>
            <a:endParaRPr lang="en-US" sz="2400" dirty="0">
              <a:latin typeface="+mn-lt"/>
            </a:endParaRPr>
          </a:p>
        </p:txBody>
      </p:sp>
      <p:sp>
        <p:nvSpPr>
          <p:cNvPr id="45" name="Rectangle 44"/>
          <p:cNvSpPr/>
          <p:nvPr userDrawn="1"/>
        </p:nvSpPr>
        <p:spPr>
          <a:xfrm>
            <a:off x="7911761" y="5629176"/>
            <a:ext cx="1050121" cy="347736"/>
          </a:xfrm>
          <a:prstGeom prst="rect">
            <a:avLst/>
          </a:prstGeom>
          <a:solidFill>
            <a:srgbClr val="629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98-157-55</a:t>
            </a:r>
          </a:p>
        </p:txBody>
      </p:sp>
      <p:sp>
        <p:nvSpPr>
          <p:cNvPr id="46" name="Rectangle 45"/>
          <p:cNvSpPr/>
          <p:nvPr userDrawn="1"/>
        </p:nvSpPr>
        <p:spPr>
          <a:xfrm>
            <a:off x="9030771" y="5629175"/>
            <a:ext cx="1050121" cy="347736"/>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255-207-1</a:t>
            </a:r>
          </a:p>
        </p:txBody>
      </p:sp>
      <p:sp>
        <p:nvSpPr>
          <p:cNvPr id="47" name="Rectangle 46"/>
          <p:cNvSpPr/>
          <p:nvPr userDrawn="1"/>
        </p:nvSpPr>
        <p:spPr>
          <a:xfrm>
            <a:off x="10149781" y="5629175"/>
            <a:ext cx="1050121" cy="347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192-0-0</a:t>
            </a:r>
          </a:p>
        </p:txBody>
      </p:sp>
      <p:sp>
        <p:nvSpPr>
          <p:cNvPr id="49" name="TextBox 48"/>
          <p:cNvSpPr txBox="1"/>
          <p:nvPr userDrawn="1"/>
        </p:nvSpPr>
        <p:spPr>
          <a:xfrm>
            <a:off x="1817080" y="1370290"/>
            <a:ext cx="2516689" cy="830997"/>
          </a:xfrm>
          <a:prstGeom prst="rect">
            <a:avLst/>
          </a:prstGeom>
          <a:noFill/>
        </p:spPr>
        <p:txBody>
          <a:bodyPr wrap="square" rtlCol="0">
            <a:spAutoFit/>
          </a:bodyPr>
          <a:lstStyle/>
          <a:p>
            <a:pPr algn="l"/>
            <a:r>
              <a:rPr lang="en-US" sz="1200" baseline="0" dirty="0">
                <a:latin typeface="+mn-lt"/>
              </a:rPr>
              <a:t>Micron’s corporate color system retains a strong sense of the original blue color has defined us from the beginning. </a:t>
            </a:r>
            <a:endParaRPr lang="en-US" sz="1200" dirty="0">
              <a:latin typeface="+mn-lt"/>
            </a:endParaRPr>
          </a:p>
        </p:txBody>
      </p:sp>
      <p:sp>
        <p:nvSpPr>
          <p:cNvPr id="50" name="TextBox 49"/>
          <p:cNvSpPr txBox="1"/>
          <p:nvPr userDrawn="1"/>
        </p:nvSpPr>
        <p:spPr>
          <a:xfrm>
            <a:off x="1791374" y="3913787"/>
            <a:ext cx="2542395" cy="830997"/>
          </a:xfrm>
          <a:prstGeom prst="rect">
            <a:avLst/>
          </a:prstGeom>
          <a:noFill/>
        </p:spPr>
        <p:txBody>
          <a:bodyPr wrap="square" rtlCol="0">
            <a:spAutoFit/>
          </a:bodyPr>
          <a:lstStyle/>
          <a:p>
            <a:pPr algn="l"/>
            <a:r>
              <a:rPr lang="en-US" sz="1200" baseline="0" dirty="0">
                <a:latin typeface="+mn-lt"/>
              </a:rPr>
              <a:t>We offer gray and a gray palette as a secondary color, which can be used with our Micron blue and blue palette. </a:t>
            </a:r>
            <a:endParaRPr lang="en-US" sz="1200" dirty="0">
              <a:latin typeface="+mn-lt"/>
            </a:endParaRPr>
          </a:p>
        </p:txBody>
      </p:sp>
      <p:sp>
        <p:nvSpPr>
          <p:cNvPr id="52" name="TextBox 51"/>
          <p:cNvSpPr txBox="1"/>
          <p:nvPr userDrawn="1"/>
        </p:nvSpPr>
        <p:spPr>
          <a:xfrm>
            <a:off x="1817080" y="949290"/>
            <a:ext cx="2480434" cy="461665"/>
          </a:xfrm>
          <a:prstGeom prst="rect">
            <a:avLst/>
          </a:prstGeom>
          <a:noFill/>
        </p:spPr>
        <p:txBody>
          <a:bodyPr wrap="square" rtlCol="0">
            <a:spAutoFit/>
          </a:bodyPr>
          <a:lstStyle/>
          <a:p>
            <a:pPr algn="l"/>
            <a:r>
              <a:rPr lang="en-US" sz="2400" baseline="0" dirty="0">
                <a:latin typeface="+mn-lt"/>
              </a:rPr>
              <a:t>blue palette</a:t>
            </a:r>
            <a:endParaRPr lang="en-US" sz="2400" dirty="0">
              <a:latin typeface="+mn-lt"/>
            </a:endParaRPr>
          </a:p>
        </p:txBody>
      </p:sp>
      <p:sp>
        <p:nvSpPr>
          <p:cNvPr id="53" name="TextBox 52"/>
          <p:cNvSpPr txBox="1"/>
          <p:nvPr userDrawn="1"/>
        </p:nvSpPr>
        <p:spPr>
          <a:xfrm>
            <a:off x="1777615" y="3501432"/>
            <a:ext cx="2480434" cy="461665"/>
          </a:xfrm>
          <a:prstGeom prst="rect">
            <a:avLst/>
          </a:prstGeom>
          <a:noFill/>
        </p:spPr>
        <p:txBody>
          <a:bodyPr wrap="square" rtlCol="0">
            <a:spAutoFit/>
          </a:bodyPr>
          <a:lstStyle/>
          <a:p>
            <a:pPr algn="l"/>
            <a:r>
              <a:rPr lang="en-US" sz="2400" baseline="0" dirty="0">
                <a:latin typeface="+mn-lt"/>
              </a:rPr>
              <a:t>gray palette</a:t>
            </a:r>
            <a:endParaRPr lang="en-US" sz="2400" dirty="0">
              <a:latin typeface="+mn-lt"/>
            </a:endParaRPr>
          </a:p>
        </p:txBody>
      </p:sp>
      <p:sp>
        <p:nvSpPr>
          <p:cNvPr id="2" name="Rectangle 1"/>
          <p:cNvSpPr/>
          <p:nvPr userDrawn="1"/>
        </p:nvSpPr>
        <p:spPr>
          <a:xfrm>
            <a:off x="4773748" y="2734879"/>
            <a:ext cx="2480434" cy="646331"/>
          </a:xfrm>
          <a:prstGeom prst="rect">
            <a:avLst/>
          </a:prstGeom>
        </p:spPr>
        <p:txBody>
          <a:bodyPr wrap="square">
            <a:spAutoFit/>
          </a:bodyPr>
          <a:lstStyle/>
          <a:p>
            <a:r>
              <a:rPr lang="en-US" sz="1200" baseline="0" dirty="0">
                <a:latin typeface="+mn-lt"/>
              </a:rPr>
              <a:t>White can also be used to lighten and balance our blue, gray and accent colors.</a:t>
            </a:r>
            <a:endParaRPr lang="en-US" sz="1200" dirty="0"/>
          </a:p>
        </p:txBody>
      </p:sp>
      <p:sp>
        <p:nvSpPr>
          <p:cNvPr id="54" name="TextBox 53"/>
          <p:cNvSpPr txBox="1"/>
          <p:nvPr userDrawn="1"/>
        </p:nvSpPr>
        <p:spPr>
          <a:xfrm>
            <a:off x="7840386" y="4744784"/>
            <a:ext cx="2480434" cy="461665"/>
          </a:xfrm>
          <a:prstGeom prst="rect">
            <a:avLst/>
          </a:prstGeom>
          <a:noFill/>
        </p:spPr>
        <p:txBody>
          <a:bodyPr wrap="square" rtlCol="0">
            <a:spAutoFit/>
          </a:bodyPr>
          <a:lstStyle/>
          <a:p>
            <a:pPr algn="l"/>
            <a:r>
              <a:rPr lang="en-US" sz="2400" baseline="0" dirty="0">
                <a:latin typeface="+mn-lt"/>
              </a:rPr>
              <a:t>status palette</a:t>
            </a:r>
            <a:endParaRPr lang="en-US" sz="2400" dirty="0">
              <a:latin typeface="+mn-lt"/>
            </a:endParaRPr>
          </a:p>
        </p:txBody>
      </p:sp>
      <p:sp>
        <p:nvSpPr>
          <p:cNvPr id="55" name="Rectangle 54"/>
          <p:cNvSpPr/>
          <p:nvPr userDrawn="1"/>
        </p:nvSpPr>
        <p:spPr>
          <a:xfrm>
            <a:off x="7840386" y="5167510"/>
            <a:ext cx="2480434" cy="461665"/>
          </a:xfrm>
          <a:prstGeom prst="rect">
            <a:avLst/>
          </a:prstGeom>
        </p:spPr>
        <p:txBody>
          <a:bodyPr wrap="square">
            <a:spAutoFit/>
          </a:bodyPr>
          <a:lstStyle/>
          <a:p>
            <a:pPr algn="l"/>
            <a:r>
              <a:rPr lang="en-US" sz="1200" dirty="0">
                <a:latin typeface="Arial" panose="020B0604020202020204" pitchFamily="34" charset="0"/>
                <a:cs typeface="Arial" panose="020B0604020202020204" pitchFamily="34" charset="0"/>
              </a:rPr>
              <a:t>Colors to be used only as status indicators. </a:t>
            </a:r>
          </a:p>
        </p:txBody>
      </p:sp>
      <p:sp>
        <p:nvSpPr>
          <p:cNvPr id="56" name="Rectangle 55"/>
          <p:cNvSpPr/>
          <p:nvPr userDrawn="1"/>
        </p:nvSpPr>
        <p:spPr>
          <a:xfrm>
            <a:off x="7911761" y="2734878"/>
            <a:ext cx="2480434" cy="646331"/>
          </a:xfrm>
          <a:prstGeom prst="rect">
            <a:avLst/>
          </a:prstGeom>
        </p:spPr>
        <p:txBody>
          <a:bodyPr wrap="square">
            <a:spAutoFit/>
          </a:bodyPr>
          <a:lstStyle/>
          <a:p>
            <a:r>
              <a:rPr lang="en-US" sz="1200" baseline="0" dirty="0">
                <a:latin typeface="+mn-lt"/>
              </a:rPr>
              <a:t>For more information on how to change colors using RGB codes, visit the ppt training page.</a:t>
            </a:r>
            <a:endParaRPr lang="en-US" sz="1200" dirty="0"/>
          </a:p>
        </p:txBody>
      </p:sp>
      <p:sp>
        <p:nvSpPr>
          <p:cNvPr id="57" name="TextBox 56"/>
          <p:cNvSpPr txBox="1"/>
          <p:nvPr userDrawn="1"/>
        </p:nvSpPr>
        <p:spPr>
          <a:xfrm>
            <a:off x="7911761" y="2312153"/>
            <a:ext cx="2480434" cy="461665"/>
          </a:xfrm>
          <a:prstGeom prst="rect">
            <a:avLst/>
          </a:prstGeom>
          <a:noFill/>
        </p:spPr>
        <p:txBody>
          <a:bodyPr wrap="square" rtlCol="0">
            <a:spAutoFit/>
          </a:bodyPr>
          <a:lstStyle/>
          <a:p>
            <a:pPr algn="l"/>
            <a:r>
              <a:rPr lang="en-US" sz="2400" baseline="0" dirty="0">
                <a:latin typeface="+mn-lt"/>
              </a:rPr>
              <a:t>how to use</a:t>
            </a:r>
            <a:endParaRPr lang="en-US" sz="2400" dirty="0">
              <a:latin typeface="+mn-lt"/>
            </a:endParaRPr>
          </a:p>
        </p:txBody>
      </p:sp>
    </p:spTree>
    <p:extLst>
      <p:ext uri="{BB962C8B-B14F-4D97-AF65-F5344CB8AC3E}">
        <p14:creationId xmlns:p14="http://schemas.microsoft.com/office/powerpoint/2010/main" val="275616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8" name="Date Placeholder 3"/>
          <p:cNvSpPr>
            <a:spLocks noGrp="1"/>
          </p:cNvSpPr>
          <p:nvPr>
            <p:ph type="dt" sz="half" idx="2"/>
          </p:nvPr>
        </p:nvSpPr>
        <p:spPr>
          <a:xfrm>
            <a:off x="4645660" y="6363151"/>
            <a:ext cx="1348740" cy="228600"/>
          </a:xfrm>
          <a:prstGeom prst="rect">
            <a:avLst/>
          </a:prstGeom>
        </p:spPr>
        <p:txBody>
          <a:bodyPr lIns="0" tIns="0" rIns="0" bIns="0"/>
          <a:lstStyle>
            <a:lvl1pPr>
              <a:defRPr lang="en-US" sz="1100" kern="1200" smtClean="0">
                <a:solidFill>
                  <a:schemeClr val="tx1"/>
                </a:solidFill>
                <a:latin typeface="Segoe UI" panose="020B0502040204020203" pitchFamily="34" charset="0"/>
                <a:ea typeface="+mn-ea"/>
                <a:cs typeface="Segoe UI" panose="020B0502040204020203" pitchFamily="34" charset="0"/>
              </a:defRPr>
            </a:lvl1pPr>
          </a:lstStyle>
          <a:p>
            <a:r>
              <a:rPr lang="en-US"/>
              <a:t>2/14/2018</a:t>
            </a:r>
            <a:endParaRPr dirty="0"/>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7" name="Footer Placeholder 3"/>
          <p:cNvSpPr>
            <a:spLocks noGrp="1"/>
          </p:cNvSpPr>
          <p:nvPr>
            <p:ph type="ftr" sz="quarter" idx="12"/>
          </p:nvPr>
        </p:nvSpPr>
        <p:spPr>
          <a:xfrm>
            <a:off x="3237230"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a:t>Micron/Intel Confidential</a:t>
            </a:r>
            <a:endParaRPr lang="en-US" dirty="0"/>
          </a:p>
        </p:txBody>
      </p:sp>
      <p:sp>
        <p:nvSpPr>
          <p:cNvPr id="7" name="TextBox 6"/>
          <p:cNvSpPr txBox="1"/>
          <p:nvPr userDrawn="1"/>
        </p:nvSpPr>
        <p:spPr>
          <a:xfrm>
            <a:off x="-1605280" y="5750004"/>
            <a:ext cx="1369340" cy="110799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Only</a:t>
            </a:r>
          </a:p>
          <a:p>
            <a:pPr algn="r"/>
            <a:r>
              <a:rPr lang="en-US" sz="1200" dirty="0">
                <a:solidFill>
                  <a:schemeClr val="tx2"/>
                </a:solidFill>
                <a:latin typeface="Segoe UI" panose="020B0502040204020203" pitchFamily="34" charset="0"/>
                <a:cs typeface="Segoe UI" panose="020B0502040204020203" pitchFamily="34" charset="0"/>
              </a:rPr>
              <a:t>Includes only the title and subtitle, with a large open</a:t>
            </a:r>
            <a:r>
              <a:rPr lang="en-US" sz="1200" baseline="0" dirty="0">
                <a:solidFill>
                  <a:schemeClr val="tx2"/>
                </a:solidFill>
                <a:latin typeface="Segoe UI" panose="020B0502040204020203" pitchFamily="34" charset="0"/>
                <a:cs typeface="Segoe UI" panose="020B0502040204020203" pitchFamily="34" charset="0"/>
              </a:rPr>
              <a:t> space in the middle of the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2"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Tree>
    <p:extLst>
      <p:ext uri="{BB962C8B-B14F-4D97-AF65-F5344CB8AC3E}">
        <p14:creationId xmlns:p14="http://schemas.microsoft.com/office/powerpoint/2010/main" val="2471780681"/>
      </p:ext>
    </p:extLst>
  </p:cSld>
  <p:clrMapOvr>
    <a:masterClrMapping/>
  </p:clrMapOvr>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MLab_Blank">
    <p:spTree>
      <p:nvGrpSpPr>
        <p:cNvPr id="1" name=""/>
        <p:cNvGrpSpPr/>
        <p:nvPr/>
      </p:nvGrpSpPr>
      <p:grpSpPr>
        <a:xfrm>
          <a:off x="0" y="0"/>
          <a:ext cx="0" cy="0"/>
          <a:chOff x="0" y="0"/>
          <a:chExt cx="0" cy="0"/>
        </a:xfrm>
      </p:grpSpPr>
      <p:sp>
        <p:nvSpPr>
          <p:cNvPr id="4" name="Footer Placeholder 6"/>
          <p:cNvSpPr>
            <a:spLocks noGrp="1"/>
          </p:cNvSpPr>
          <p:nvPr>
            <p:ph type="ftr" sz="quarter" idx="3"/>
          </p:nvPr>
        </p:nvSpPr>
        <p:spPr>
          <a:xfrm>
            <a:off x="4064000" y="6543262"/>
            <a:ext cx="2540000" cy="246221"/>
          </a:xfrm>
          <a:prstGeom prst="rect">
            <a:avLst/>
          </a:prstGeom>
        </p:spPr>
        <p:txBody>
          <a:bodyPr vert="horz" wrap="none" lIns="91440" tIns="45720" rIns="91440" bIns="45720" rtlCol="0" anchor="ctr">
            <a:noAutofit/>
          </a:bodyPr>
          <a:lstStyle>
            <a:lvl1pPr algn="ctr">
              <a:defRPr sz="1000" b="0">
                <a:solidFill>
                  <a:schemeClr val="tx1"/>
                </a:solidFill>
              </a:defRPr>
            </a:lvl1pPr>
          </a:lstStyle>
          <a:p>
            <a:r>
              <a:rPr lang="en-US"/>
              <a:t>Micron/Intel Confidential</a:t>
            </a:r>
            <a:endParaRPr lang="en-US" dirty="0"/>
          </a:p>
        </p:txBody>
      </p:sp>
    </p:spTree>
    <p:extLst>
      <p:ext uri="{BB962C8B-B14F-4D97-AF65-F5344CB8AC3E}">
        <p14:creationId xmlns:p14="http://schemas.microsoft.com/office/powerpoint/2010/main" val="8319553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EMLab_Description">
    <p:spTree>
      <p:nvGrpSpPr>
        <p:cNvPr id="1" name=""/>
        <p:cNvGrpSpPr/>
        <p:nvPr/>
      </p:nvGrpSpPr>
      <p:grpSpPr>
        <a:xfrm>
          <a:off x="0" y="0"/>
          <a:ext cx="0" cy="0"/>
          <a:chOff x="0" y="0"/>
          <a:chExt cx="0" cy="0"/>
        </a:xfrm>
      </p:grpSpPr>
      <p:sp>
        <p:nvSpPr>
          <p:cNvPr id="4" name="Rectangle 3"/>
          <p:cNvSpPr>
            <a:spLocks noChangeArrowheads="1"/>
          </p:cNvSpPr>
          <p:nvPr/>
        </p:nvSpPr>
        <p:spPr bwMode="auto">
          <a:xfrm>
            <a:off x="3206752" y="6465888"/>
            <a:ext cx="8985249" cy="392112"/>
          </a:xfrm>
          <a:prstGeom prst="rect">
            <a:avLst/>
          </a:prstGeom>
          <a:solidFill>
            <a:srgbClr val="D9D9D9"/>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sp>
        <p:nvSpPr>
          <p:cNvPr id="5" name="Rectangle 4"/>
          <p:cNvSpPr>
            <a:spLocks noChangeArrowheads="1"/>
          </p:cNvSpPr>
          <p:nvPr/>
        </p:nvSpPr>
        <p:spPr bwMode="auto">
          <a:xfrm>
            <a:off x="1" y="6465888"/>
            <a:ext cx="3206751" cy="392112"/>
          </a:xfrm>
          <a:prstGeom prst="rect">
            <a:avLst/>
          </a:prstGeom>
          <a:solidFill>
            <a:srgbClr val="002060"/>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pic>
        <p:nvPicPr>
          <p:cNvPr id="6" name="Picture 5" descr="White Micron color logo [Converted]"/>
          <p:cNvPicPr>
            <a:picLocks noChangeAspect="1" noChangeArrowheads="1"/>
          </p:cNvPicPr>
          <p:nvPr/>
        </p:nvPicPr>
        <p:blipFill>
          <a:blip r:embed="rId2" cstate="print"/>
          <a:srcRect/>
          <a:stretch>
            <a:fillRect/>
          </a:stretch>
        </p:blipFill>
        <p:spPr bwMode="auto">
          <a:xfrm>
            <a:off x="929218" y="6532564"/>
            <a:ext cx="1214967" cy="244475"/>
          </a:xfrm>
          <a:prstGeom prst="rect">
            <a:avLst/>
          </a:prstGeom>
          <a:noFill/>
          <a:ln w="9525">
            <a:noFill/>
            <a:miter lim="800000"/>
            <a:headEnd/>
            <a:tailEnd/>
          </a:ln>
        </p:spPr>
      </p:pic>
      <p:sp>
        <p:nvSpPr>
          <p:cNvPr id="7" name="Text Box 8"/>
          <p:cNvSpPr txBox="1">
            <a:spLocks noChangeArrowheads="1"/>
          </p:cNvSpPr>
          <p:nvPr/>
        </p:nvSpPr>
        <p:spPr bwMode="auto">
          <a:xfrm>
            <a:off x="8395490" y="6551613"/>
            <a:ext cx="3146695" cy="216086"/>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800" dirty="0">
                <a:solidFill>
                  <a:srgbClr val="002060"/>
                </a:solidFill>
                <a:ea typeface="+mn-ea"/>
              </a:rPr>
              <a:t>Company Confidential      </a:t>
            </a:r>
            <a:r>
              <a:rPr lang="en-US" sz="800" dirty="0">
                <a:solidFill>
                  <a:schemeClr val="tx1">
                    <a:lumMod val="75000"/>
                    <a:lumOff val="25000"/>
                  </a:schemeClr>
                </a:solidFill>
                <a:ea typeface="+mn-ea"/>
              </a:rPr>
              <a:t>|</a:t>
            </a:r>
            <a:r>
              <a:rPr lang="en-US" sz="800" dirty="0">
                <a:solidFill>
                  <a:srgbClr val="002060"/>
                </a:solidFill>
                <a:ea typeface="+mn-ea"/>
              </a:rPr>
              <a:t>     </a:t>
            </a:r>
            <a:r>
              <a:rPr lang="en-US" sz="800" dirty="0">
                <a:solidFill>
                  <a:srgbClr val="002060"/>
                </a:solidFill>
                <a:ea typeface="+mn-ea"/>
                <a:cs typeface="Tahoma" pitchFamily="34" charset="0"/>
              </a:rPr>
              <a:t>©2010 Micron Technology, Inc.     </a:t>
            </a:r>
            <a:r>
              <a:rPr lang="en-US" sz="800" dirty="0">
                <a:solidFill>
                  <a:schemeClr val="tx1">
                    <a:lumMod val="75000"/>
                    <a:lumOff val="25000"/>
                  </a:schemeClr>
                </a:solidFill>
                <a:ea typeface="+mn-ea"/>
                <a:cs typeface="Tahoma" pitchFamily="34" charset="0"/>
              </a:rPr>
              <a:t>|</a:t>
            </a:r>
          </a:p>
        </p:txBody>
      </p:sp>
      <p:sp>
        <p:nvSpPr>
          <p:cNvPr id="9" name="Rectangle 9"/>
          <p:cNvSpPr txBox="1">
            <a:spLocks noChangeArrowheads="1"/>
          </p:cNvSpPr>
          <p:nvPr/>
        </p:nvSpPr>
        <p:spPr>
          <a:xfrm>
            <a:off x="11381317" y="6554789"/>
            <a:ext cx="668867" cy="249237"/>
          </a:xfrm>
          <a:prstGeom prst="rect">
            <a:avLst/>
          </a:prstGeom>
        </p:spPr>
        <p:txBody>
          <a:bodyPr/>
          <a:lstStyle>
            <a:lvl1pPr algn="ctr">
              <a:defRPr sz="800" b="1" smtClean="0">
                <a:ea typeface="+mn-ea"/>
              </a:defRPr>
            </a:lvl1pPr>
          </a:lstStyle>
          <a:p>
            <a:pPr eaLnBrk="0" hangingPunct="0">
              <a:defRPr/>
            </a:pPr>
            <a:fld id="{FFF0D193-4E5B-4307-8C28-502A28829CAC}" type="slidenum">
              <a:rPr lang="en-US" sz="800"/>
              <a:pPr eaLnBrk="0" hangingPunct="0">
                <a:defRPr/>
              </a:pPr>
              <a:t>‹#›</a:t>
            </a:fld>
            <a:endParaRPr lang="en-US" sz="800" dirty="0"/>
          </a:p>
        </p:txBody>
      </p:sp>
      <p:sp>
        <p:nvSpPr>
          <p:cNvPr id="10" name="Footer Placeholder 6"/>
          <p:cNvSpPr>
            <a:spLocks noGrp="1"/>
          </p:cNvSpPr>
          <p:nvPr>
            <p:ph type="ftr" sz="quarter" idx="3"/>
          </p:nvPr>
        </p:nvSpPr>
        <p:spPr>
          <a:xfrm>
            <a:off x="4064000" y="6543262"/>
            <a:ext cx="2540000" cy="246221"/>
          </a:xfrm>
          <a:prstGeom prst="rect">
            <a:avLst/>
          </a:prstGeom>
        </p:spPr>
        <p:txBody>
          <a:bodyPr vert="horz" wrap="none" lIns="91440" tIns="45720" rIns="91440" bIns="45720" rtlCol="0" anchor="ctr">
            <a:noAutofit/>
          </a:bodyPr>
          <a:lstStyle>
            <a:lvl1pPr algn="ctr">
              <a:defRPr sz="1000" b="0">
                <a:solidFill>
                  <a:schemeClr val="tx1"/>
                </a:solidFill>
              </a:defRPr>
            </a:lvl1pPr>
          </a:lstStyle>
          <a:p>
            <a:r>
              <a:rPr lang="en-US"/>
              <a:t>Micron/Intel Confidential</a:t>
            </a:r>
            <a:endParaRPr lang="en-US" dirty="0"/>
          </a:p>
        </p:txBody>
      </p:sp>
    </p:spTree>
    <p:extLst>
      <p:ext uri="{BB962C8B-B14F-4D97-AF65-F5344CB8AC3E}">
        <p14:creationId xmlns:p14="http://schemas.microsoft.com/office/powerpoint/2010/main" val="25346810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rucial Title">
    <p:bg>
      <p:bgPr>
        <a:solidFill>
          <a:srgbClr val="58595B"/>
        </a:solidFill>
        <a:effectLst/>
      </p:bgPr>
    </p:bg>
    <p:spTree>
      <p:nvGrpSpPr>
        <p:cNvPr id="1" name=""/>
        <p:cNvGrpSpPr/>
        <p:nvPr/>
      </p:nvGrpSpPr>
      <p:grpSpPr>
        <a:xfrm>
          <a:off x="0" y="0"/>
          <a:ext cx="0" cy="0"/>
          <a:chOff x="0" y="0"/>
          <a:chExt cx="0" cy="0"/>
        </a:xfrm>
      </p:grpSpPr>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7"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8"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r>
              <a:rPr lang="en-US"/>
              <a:t>2/14/2018</a:t>
            </a:r>
            <a:endParaRPr lang="en-US" dirty="0"/>
          </a:p>
        </p:txBody>
      </p:sp>
      <p:sp>
        <p:nvSpPr>
          <p:cNvPr id="3" name="Footer Placeholder 2"/>
          <p:cNvSpPr>
            <a:spLocks noGrp="1"/>
          </p:cNvSpPr>
          <p:nvPr>
            <p:ph type="ftr" sz="quarter" idx="12"/>
          </p:nvPr>
        </p:nvSpPr>
        <p:spPr/>
        <p:txBody>
          <a:body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58643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rucial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8"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r>
              <a:rPr lang="en-US"/>
              <a:t>2/14/2018</a:t>
            </a:r>
            <a:endParaRPr lang="en-US" dirty="0"/>
          </a:p>
        </p:txBody>
      </p:sp>
      <p:sp>
        <p:nvSpPr>
          <p:cNvPr id="3" name="Footer Placeholder 2"/>
          <p:cNvSpPr>
            <a:spLocks noGrp="1"/>
          </p:cNvSpPr>
          <p:nvPr>
            <p:ph type="ftr" sz="quarter" idx="13"/>
          </p:nvPr>
        </p:nvSpPr>
        <p:spPr/>
        <p:txBody>
          <a:bodyPr/>
          <a:lstStyle/>
          <a:p>
            <a:r>
              <a:rPr lang="en-US"/>
              <a:t>Micron/Intel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449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Crucial Closing">
    <p:bg>
      <p:bgPr>
        <a:solidFill>
          <a:srgbClr val="58595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15" y="1973108"/>
            <a:ext cx="5823570" cy="2911785"/>
          </a:xfrm>
          <a:prstGeom prst="rect">
            <a:avLst/>
          </a:prstGeom>
        </p:spPr>
      </p:pic>
      <p:sp>
        <p:nvSpPr>
          <p:cNvPr id="2" name="Date Placeholder 1"/>
          <p:cNvSpPr>
            <a:spLocks noGrp="1"/>
          </p:cNvSpPr>
          <p:nvPr>
            <p:ph type="dt" sz="half" idx="10"/>
          </p:nvPr>
        </p:nvSpPr>
        <p:spPr/>
        <p:txBody>
          <a:bodyPr/>
          <a:lstStyle/>
          <a:p>
            <a:r>
              <a:rPr lang="en-US"/>
              <a:t>2/14/2018</a:t>
            </a:r>
            <a:endParaRPr lang="en-US" dirty="0"/>
          </a:p>
        </p:txBody>
      </p:sp>
      <p:sp>
        <p:nvSpPr>
          <p:cNvPr id="4" name="Footer Placeholder 3"/>
          <p:cNvSpPr>
            <a:spLocks noGrp="1"/>
          </p:cNvSpPr>
          <p:nvPr>
            <p:ph type="ftr" sz="quarter" idx="11"/>
          </p:nvPr>
        </p:nvSpPr>
        <p:spPr/>
        <p:txBody>
          <a:body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7463945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llistix Title">
    <p:bg>
      <p:bgPr>
        <a:solidFill>
          <a:srgbClr val="58595B"/>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8" name="TextBox 7"/>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r>
              <a:rPr lang="en-US"/>
              <a:t>2/14/2018</a:t>
            </a:r>
            <a:endParaRPr lang="en-US" dirty="0"/>
          </a:p>
        </p:txBody>
      </p:sp>
      <p:sp>
        <p:nvSpPr>
          <p:cNvPr id="3" name="Footer Placeholder 2"/>
          <p:cNvSpPr>
            <a:spLocks noGrp="1"/>
          </p:cNvSpPr>
          <p:nvPr>
            <p:ph type="ftr" sz="quarter" idx="12"/>
          </p:nvPr>
        </p:nvSpPr>
        <p:spPr/>
        <p:txBody>
          <a:body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92705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2/14/2018</a:t>
            </a:r>
          </a:p>
        </p:txBody>
      </p:sp>
      <p:sp>
        <p:nvSpPr>
          <p:cNvPr id="5" name="Footer Placeholder 4"/>
          <p:cNvSpPr>
            <a:spLocks noGrp="1"/>
          </p:cNvSpPr>
          <p:nvPr>
            <p:ph type="ftr" sz="quarter" idx="11"/>
          </p:nvPr>
        </p:nvSpPr>
        <p:spPr/>
        <p:txBody>
          <a:bodyPr/>
          <a:lstStyle/>
          <a:p>
            <a:r>
              <a:rPr lang="en-US"/>
              <a:t>Micron/Intel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4776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llistix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12" name="TextBox 11"/>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r>
              <a:rPr lang="en-US"/>
              <a:t>2/14/2018</a:t>
            </a:r>
            <a:endParaRPr lang="en-US" dirty="0"/>
          </a:p>
        </p:txBody>
      </p:sp>
      <p:sp>
        <p:nvSpPr>
          <p:cNvPr id="3" name="Footer Placeholder 2"/>
          <p:cNvSpPr>
            <a:spLocks noGrp="1"/>
          </p:cNvSpPr>
          <p:nvPr>
            <p:ph type="ftr" sz="quarter" idx="13"/>
          </p:nvPr>
        </p:nvSpPr>
        <p:spPr/>
        <p:txBody>
          <a:bodyPr/>
          <a:lstStyle/>
          <a:p>
            <a:r>
              <a:rPr lang="en-US"/>
              <a:t>Micron/Intel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82787770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allistix Closing">
    <p:bg>
      <p:bgPr>
        <a:solidFill>
          <a:srgbClr val="58595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8648" y="1755324"/>
            <a:ext cx="6694704" cy="3347353"/>
          </a:xfrm>
          <a:prstGeom prst="rect">
            <a:avLst/>
          </a:prstGeom>
        </p:spPr>
      </p:pic>
      <p:sp>
        <p:nvSpPr>
          <p:cNvPr id="2" name="Date Placeholder 1"/>
          <p:cNvSpPr>
            <a:spLocks noGrp="1"/>
          </p:cNvSpPr>
          <p:nvPr>
            <p:ph type="dt" sz="half" idx="10"/>
          </p:nvPr>
        </p:nvSpPr>
        <p:spPr/>
        <p:txBody>
          <a:bodyPr/>
          <a:lstStyle/>
          <a:p>
            <a:r>
              <a:rPr lang="en-US"/>
              <a:t>2/14/2018</a:t>
            </a:r>
            <a:endParaRPr lang="en-US" dirty="0"/>
          </a:p>
        </p:txBody>
      </p:sp>
      <p:sp>
        <p:nvSpPr>
          <p:cNvPr id="3" name="Footer Placeholder 2"/>
          <p:cNvSpPr>
            <a:spLocks noGrp="1"/>
          </p:cNvSpPr>
          <p:nvPr>
            <p:ph type="ftr" sz="quarter" idx="11"/>
          </p:nvPr>
        </p:nvSpPr>
        <p:spPr/>
        <p:txBody>
          <a:body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70974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2/14/2018</a:t>
            </a:r>
          </a:p>
        </p:txBody>
      </p:sp>
      <p:sp>
        <p:nvSpPr>
          <p:cNvPr id="5" name="Footer Placeholder 4"/>
          <p:cNvSpPr>
            <a:spLocks noGrp="1"/>
          </p:cNvSpPr>
          <p:nvPr>
            <p:ph type="ftr" sz="quarter" idx="11"/>
          </p:nvPr>
        </p:nvSpPr>
        <p:spPr/>
        <p:txBody>
          <a:bodyPr/>
          <a:lstStyle/>
          <a:p>
            <a:r>
              <a:rPr lang="en-US"/>
              <a:t>Micron/Intel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7"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
        <p:nvSpPr>
          <p:cNvPr id="9" name="Content Placeholder 2"/>
          <p:cNvSpPr>
            <a:spLocks noGrp="1"/>
          </p:cNvSpPr>
          <p:nvPr>
            <p:ph sz="half" idx="1"/>
          </p:nvPr>
        </p:nvSpPr>
        <p:spPr>
          <a:xfrm>
            <a:off x="838200" y="1628775"/>
            <a:ext cx="10515600" cy="4548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560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ransition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0320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4410" y="6470556"/>
            <a:ext cx="914400" cy="24889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r>
              <a:rPr lang="en-US"/>
              <a:t>2/14/2018</a:t>
            </a:r>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Micron/Intel Confidential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54051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rgbClr val="0077C8"/>
                </a:solidFill>
              </a:defRPr>
            </a:lvl1pPr>
          </a:lstStyle>
          <a:p>
            <a:r>
              <a:rPr lang="en-US"/>
              <a:t>Click to edit Master title style</a:t>
            </a:r>
            <a:endParaRPr lang="en-US" dirty="0"/>
          </a:p>
        </p:txBody>
      </p:sp>
      <p:sp>
        <p:nvSpPr>
          <p:cNvPr id="4" name="Text Placeholder 2"/>
          <p:cNvSpPr>
            <a:spLocks noGrp="1"/>
          </p:cNvSpPr>
          <p:nvPr>
            <p:ph type="body" idx="1"/>
          </p:nvPr>
        </p:nvSpPr>
        <p:spPr>
          <a:xfrm>
            <a:off x="831850" y="4503202"/>
            <a:ext cx="105156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Date Placeholder 2"/>
          <p:cNvSpPr>
            <a:spLocks noGrp="1"/>
          </p:cNvSpPr>
          <p:nvPr>
            <p:ph type="dt" sz="half" idx="10"/>
          </p:nvPr>
        </p:nvSpPr>
        <p:spPr/>
        <p:txBody>
          <a:bodyPr/>
          <a:lstStyle/>
          <a:p>
            <a:r>
              <a:rPr lang="en-US"/>
              <a:t>2/14/2018</a:t>
            </a:r>
            <a:endParaRPr lang="en-US" dirty="0"/>
          </a:p>
        </p:txBody>
      </p:sp>
      <p:sp>
        <p:nvSpPr>
          <p:cNvPr id="5" name="Footer Placeholder 4"/>
          <p:cNvSpPr>
            <a:spLocks noGrp="1"/>
          </p:cNvSpPr>
          <p:nvPr>
            <p:ph type="ftr" sz="quarter" idx="11"/>
          </p:nvPr>
        </p:nvSpPr>
        <p:spPr/>
        <p:txBody>
          <a:bodyPr/>
          <a:lstStyle/>
          <a:p>
            <a:r>
              <a:rPr lang="en-US"/>
              <a:t>Micron/Intel Confidential</a:t>
            </a:r>
            <a:endParaRPr lang="en-US" dirty="0"/>
          </a:p>
        </p:txBody>
      </p:sp>
      <p:sp>
        <p:nvSpPr>
          <p:cNvPr id="6" name="Slide Number Placeholder 5"/>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4032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Vertical Image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62701" y="276224"/>
            <a:ext cx="5553074" cy="3071813"/>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5" name="Picture Placeholder 4"/>
          <p:cNvSpPr>
            <a:spLocks noGrp="1"/>
          </p:cNvSpPr>
          <p:nvPr>
            <p:ph type="pic" sz="quarter" idx="10" hasCustomPrompt="1"/>
          </p:nvPr>
        </p:nvSpPr>
        <p:spPr>
          <a:xfrm>
            <a:off x="-1" y="0"/>
            <a:ext cx="6096001" cy="6858000"/>
          </a:xfrm>
        </p:spPr>
        <p:txBody>
          <a:bodyPr/>
          <a:lstStyle>
            <a:lvl1pPr marL="0" indent="0">
              <a:buNone/>
              <a:defRPr>
                <a:solidFill>
                  <a:schemeClr val="bg1"/>
                </a:solidFill>
              </a:defRPr>
            </a:lvl1pPr>
          </a:lstStyle>
          <a:p>
            <a:r>
              <a:rPr lang="en-US" dirty="0"/>
              <a:t>Image</a:t>
            </a:r>
          </a:p>
        </p:txBody>
      </p:sp>
      <p:sp>
        <p:nvSpPr>
          <p:cNvPr id="8" name="Text Placeholder 4"/>
          <p:cNvSpPr>
            <a:spLocks noGrp="1"/>
          </p:cNvSpPr>
          <p:nvPr>
            <p:ph type="body" sz="quarter" idx="11"/>
          </p:nvPr>
        </p:nvSpPr>
        <p:spPr>
          <a:xfrm>
            <a:off x="6362701" y="3429000"/>
            <a:ext cx="5553073" cy="2940269"/>
          </a:xfrm>
        </p:spPr>
        <p:txBody>
          <a:bodyP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6363543" y="6412007"/>
            <a:ext cx="1710155" cy="365125"/>
          </a:xfrm>
        </p:spPr>
        <p:txBody>
          <a:bodyPr/>
          <a:lstStyle>
            <a:lvl1pPr algn="l">
              <a:defRPr/>
            </a:lvl1pPr>
          </a:lstStyle>
          <a:p>
            <a:r>
              <a:rPr lang="en-US"/>
              <a:t>2/14/2018</a:t>
            </a:r>
            <a:endParaRPr lang="en-US" dirty="0"/>
          </a:p>
        </p:txBody>
      </p:sp>
      <p:sp>
        <p:nvSpPr>
          <p:cNvPr id="4" name="Footer Placeholder 3"/>
          <p:cNvSpPr>
            <a:spLocks noGrp="1"/>
          </p:cNvSpPr>
          <p:nvPr>
            <p:ph type="ftr" sz="quarter" idx="13"/>
          </p:nvPr>
        </p:nvSpPr>
        <p:spPr/>
        <p:txBody>
          <a:body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1410602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Image with Whit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4"/>
          <p:cNvSpPr>
            <a:spLocks noGrp="1"/>
          </p:cNvSpPr>
          <p:nvPr>
            <p:ph type="pic" sz="quarter" idx="10" hasCustomPrompt="1"/>
          </p:nvPr>
        </p:nvSpPr>
        <p:spPr>
          <a:xfrm>
            <a:off x="0" y="0"/>
            <a:ext cx="4145280" cy="6858000"/>
          </a:xfrm>
        </p:spPr>
        <p:txBody>
          <a:bodyPr/>
          <a:lstStyle>
            <a:lvl1pPr marL="0" indent="0">
              <a:buNone/>
              <a:defRPr>
                <a:solidFill>
                  <a:schemeClr val="bg1"/>
                </a:solidFill>
              </a:defRPr>
            </a:lvl1pPr>
          </a:lstStyle>
          <a:p>
            <a:r>
              <a:rPr lang="en-US" dirty="0"/>
              <a:t>Image</a:t>
            </a:r>
          </a:p>
        </p:txBody>
      </p:sp>
      <p:sp>
        <p:nvSpPr>
          <p:cNvPr id="4" name="Date Placeholder 3"/>
          <p:cNvSpPr>
            <a:spLocks noGrp="1"/>
          </p:cNvSpPr>
          <p:nvPr>
            <p:ph type="dt" sz="half" idx="13"/>
          </p:nvPr>
        </p:nvSpPr>
        <p:spPr>
          <a:xfrm>
            <a:off x="4427734" y="6412007"/>
            <a:ext cx="1710155" cy="365125"/>
          </a:xfrm>
        </p:spPr>
        <p:txBody>
          <a:bodyPr/>
          <a:lstStyle>
            <a:lvl1pPr algn="l">
              <a:defRPr/>
            </a:lvl1pPr>
          </a:lstStyle>
          <a:p>
            <a:r>
              <a:rPr lang="en-US"/>
              <a:t>2/14/2018</a:t>
            </a:r>
            <a:endParaRPr lang="en-US" dirty="0"/>
          </a:p>
        </p:txBody>
      </p:sp>
      <p:sp>
        <p:nvSpPr>
          <p:cNvPr id="5" name="Footer Placeholder 4"/>
          <p:cNvSpPr>
            <a:spLocks noGrp="1"/>
          </p:cNvSpPr>
          <p:nvPr>
            <p:ph type="ftr" sz="quarter" idx="14"/>
          </p:nvPr>
        </p:nvSpPr>
        <p:spPr/>
        <p:txBody>
          <a:bodyPr/>
          <a:lstStyle/>
          <a:p>
            <a:r>
              <a:rPr lang="en-US"/>
              <a:t>Micron/Intel Confidential</a:t>
            </a:r>
            <a:endParaRPr lang="en-US" dirty="0"/>
          </a:p>
        </p:txBody>
      </p:sp>
      <p:sp>
        <p:nvSpPr>
          <p:cNvPr id="9" name="Slide Number Placeholder 8"/>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885547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Gray with Conten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59936" cy="6858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3"/>
          </p:nvPr>
        </p:nvSpPr>
        <p:spPr>
          <a:xfrm>
            <a:off x="4427733" y="6412007"/>
            <a:ext cx="1710155" cy="365125"/>
          </a:xfrm>
        </p:spPr>
        <p:txBody>
          <a:bodyPr/>
          <a:lstStyle>
            <a:lvl1pPr algn="l">
              <a:defRPr/>
            </a:lvl1pPr>
          </a:lstStyle>
          <a:p>
            <a:r>
              <a:rPr lang="en-US"/>
              <a:t>2/14/2018</a:t>
            </a:r>
            <a:endParaRPr lang="en-US" dirty="0"/>
          </a:p>
        </p:txBody>
      </p:sp>
      <p:sp>
        <p:nvSpPr>
          <p:cNvPr id="5" name="Footer Placeholder 4"/>
          <p:cNvSpPr>
            <a:spLocks noGrp="1"/>
          </p:cNvSpPr>
          <p:nvPr>
            <p:ph type="ftr" sz="quarter" idx="14"/>
          </p:nvPr>
        </p:nvSpPr>
        <p:spPr/>
        <p:txBody>
          <a:bodyPr/>
          <a:lstStyle/>
          <a:p>
            <a:r>
              <a:rPr lang="en-US"/>
              <a:t>Micron/Intel Confidential</a:t>
            </a:r>
            <a:endParaRPr lang="en-US" dirty="0"/>
          </a:p>
        </p:txBody>
      </p:sp>
      <p:sp>
        <p:nvSpPr>
          <p:cNvPr id="8" name="Slide Number Placeholder 7"/>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323256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r>
              <a:rPr lang="en-US"/>
              <a:t>2/14/2018</a:t>
            </a:r>
            <a:endParaRPr lang="en-US" dirty="0"/>
          </a:p>
        </p:txBody>
      </p:sp>
      <p:sp>
        <p:nvSpPr>
          <p:cNvPr id="5"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a:t>Micron/Intel Confidential</a:t>
            </a:r>
            <a:endParaRPr lang="en-US" dirty="0"/>
          </a:p>
        </p:txBody>
      </p:sp>
      <p:sp>
        <p:nvSpPr>
          <p:cNvPr id="6"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26000616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3" r:id="rId4"/>
    <p:sldLayoutId id="2147483651" r:id="rId5"/>
    <p:sldLayoutId id="2147483661" r:id="rId6"/>
    <p:sldLayoutId id="2147483662" r:id="rId7"/>
    <p:sldLayoutId id="2147483701" r:id="rId8"/>
    <p:sldLayoutId id="2147483698" r:id="rId9"/>
    <p:sldLayoutId id="2147483692" r:id="rId10"/>
    <p:sldLayoutId id="2147483693" r:id="rId11"/>
    <p:sldLayoutId id="2147483695" r:id="rId12"/>
    <p:sldLayoutId id="2147483696" r:id="rId13"/>
    <p:sldLayoutId id="2147483672" r:id="rId14"/>
    <p:sldLayoutId id="2147483652" r:id="rId15"/>
    <p:sldLayoutId id="2147483668" r:id="rId16"/>
    <p:sldLayoutId id="2147483671" r:id="rId17"/>
    <p:sldLayoutId id="2147483654" r:id="rId18"/>
    <p:sldLayoutId id="2147483675" r:id="rId19"/>
    <p:sldLayoutId id="2147483655" r:id="rId20"/>
    <p:sldLayoutId id="2147483674" r:id="rId21"/>
    <p:sldLayoutId id="2147483700" r:id="rId22"/>
    <p:sldLayoutId id="2147483702" r:id="rId23"/>
    <p:sldLayoutId id="2147483703" r:id="rId24"/>
    <p:sldLayoutId id="2147483704" r:id="rId25"/>
  </p:sldLayoutIdLst>
  <p:hf sldNum="0" hdr="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r>
              <a:rPr lang="en-US"/>
              <a:t>2/14/2018</a:t>
            </a:r>
            <a:endParaRPr lang="en-US" dirty="0"/>
          </a:p>
        </p:txBody>
      </p:sp>
      <p:sp>
        <p:nvSpPr>
          <p:cNvPr id="13"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a:t>Micron/Intel Confidential</a:t>
            </a:r>
            <a:endParaRPr lang="en-US" dirty="0"/>
          </a:p>
        </p:txBody>
      </p:sp>
      <p:sp>
        <p:nvSpPr>
          <p:cNvPr id="14"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1269711580"/>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7" r:id="rId3"/>
    <p:sldLayoutId id="2147483681" r:id="rId4"/>
    <p:sldLayoutId id="2147483683" r:id="rId5"/>
    <p:sldLayoutId id="2147483688" r:id="rId6"/>
  </p:sldLayoutIdLst>
  <p:hf sldNum="0" hdr="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2860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2860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2860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4.xml"/><Relationship Id="rId5" Type="http://schemas.openxmlformats.org/officeDocument/2006/relationships/image" Target="../media/image34.emf"/><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4.xml"/><Relationship Id="rId5" Type="http://schemas.openxmlformats.org/officeDocument/2006/relationships/image" Target="../media/image38.emf"/><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3.xml"/><Relationship Id="rId5" Type="http://schemas.openxmlformats.org/officeDocument/2006/relationships/image" Target="../media/image44.emf"/><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intelweb.micron.com/sites/sxp/10s/SXP%20Cell%20Sync%20Meeting/Intel%20TEM%20Folder/PFA-396%20s1,2,3,4,7,9,10%20EDX%20summary.pptx" TargetMode="External"/><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image" Target="../media/image50.emf"/><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5.xml"/><Relationship Id="rId5" Type="http://schemas.openxmlformats.org/officeDocument/2006/relationships/image" Target="../media/image54.jp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Dan Gealy, Enrico Varesi</a:t>
            </a:r>
          </a:p>
        </p:txBody>
      </p:sp>
      <p:sp>
        <p:nvSpPr>
          <p:cNvPr id="3" name="Text Placeholder 2"/>
          <p:cNvSpPr>
            <a:spLocks noGrp="1"/>
          </p:cNvSpPr>
          <p:nvPr>
            <p:ph type="body" sz="quarter" idx="10"/>
          </p:nvPr>
        </p:nvSpPr>
        <p:spPr/>
        <p:txBody>
          <a:bodyPr/>
          <a:lstStyle/>
          <a:p>
            <a:r>
              <a:rPr lang="en-US" dirty="0"/>
              <a:t>Update - March 28, 2018</a:t>
            </a:r>
          </a:p>
        </p:txBody>
      </p:sp>
      <p:sp>
        <p:nvSpPr>
          <p:cNvPr id="4" name="Title 3"/>
          <p:cNvSpPr>
            <a:spLocks noGrp="1"/>
          </p:cNvSpPr>
          <p:nvPr>
            <p:ph type="ctrTitle"/>
          </p:nvPr>
        </p:nvSpPr>
        <p:spPr/>
        <p:txBody>
          <a:bodyPr/>
          <a:lstStyle/>
          <a:p>
            <a:r>
              <a:rPr lang="en-US" dirty="0"/>
              <a:t>SD Characterization Update</a:t>
            </a:r>
          </a:p>
        </p:txBody>
      </p:sp>
      <p:sp>
        <p:nvSpPr>
          <p:cNvPr id="5" name="Footer Placeholder 4"/>
          <p:cNvSpPr>
            <a:spLocks noGrp="1"/>
          </p:cNvSpPr>
          <p:nvPr>
            <p:ph type="ftr" sz="quarter" idx="12"/>
          </p:nvPr>
        </p:nvSpPr>
        <p:spPr/>
        <p:txBody>
          <a:bodyPr/>
          <a:lstStyle/>
          <a:p>
            <a:r>
              <a:rPr lang="en-US"/>
              <a:t>Micron/Intel Confidential</a:t>
            </a:r>
            <a:endParaRPr lang="en-US" dirty="0"/>
          </a:p>
        </p:txBody>
      </p:sp>
      <p:sp>
        <p:nvSpPr>
          <p:cNvPr id="7" name="Date Placeholder 6">
            <a:extLst>
              <a:ext uri="{FF2B5EF4-FFF2-40B4-BE49-F238E27FC236}">
                <a16:creationId xmlns:a16="http://schemas.microsoft.com/office/drawing/2014/main" id="{E25B8546-A42F-48FF-8547-ECC1549FDDDC}"/>
              </a:ext>
            </a:extLst>
          </p:cNvPr>
          <p:cNvSpPr>
            <a:spLocks noGrp="1"/>
          </p:cNvSpPr>
          <p:nvPr>
            <p:ph type="dt" sz="half" idx="11"/>
          </p:nvPr>
        </p:nvSpPr>
        <p:spPr/>
        <p:txBody>
          <a:bodyPr/>
          <a:lstStyle/>
          <a:p>
            <a:r>
              <a:rPr lang="en-US"/>
              <a:t>2/14/2018</a:t>
            </a:r>
            <a:endParaRPr lang="en-US" dirty="0"/>
          </a:p>
        </p:txBody>
      </p:sp>
    </p:spTree>
    <p:extLst>
      <p:ext uri="{BB962C8B-B14F-4D97-AF65-F5344CB8AC3E}">
        <p14:creationId xmlns:p14="http://schemas.microsoft.com/office/powerpoint/2010/main" val="177066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9" name="TextBox 8">
            <a:extLst>
              <a:ext uri="{FF2B5EF4-FFF2-40B4-BE49-F238E27FC236}">
                <a16:creationId xmlns:a16="http://schemas.microsoft.com/office/drawing/2014/main" id="{BA42A381-BB13-47C4-8090-31D7FF584FA0}"/>
              </a:ext>
            </a:extLst>
          </p:cNvPr>
          <p:cNvSpPr txBox="1"/>
          <p:nvPr/>
        </p:nvSpPr>
        <p:spPr>
          <a:xfrm>
            <a:off x="-2283156" y="246207"/>
            <a:ext cx="11233785" cy="584775"/>
          </a:xfrm>
          <a:prstGeom prst="rect">
            <a:avLst/>
          </a:prstGeom>
          <a:noFill/>
        </p:spPr>
        <p:txBody>
          <a:bodyPr wrap="square" rtlCol="0">
            <a:spAutoFit/>
          </a:bodyPr>
          <a:lstStyle/>
          <a:p>
            <a:pPr algn="ctr"/>
            <a:r>
              <a:rPr lang="en-US" sz="3200" dirty="0"/>
              <a:t>Virgin Bits – S26A TL180206001</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387500" y="1250659"/>
            <a:ext cx="6706127" cy="1367136"/>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SD1 split4E, w02 Ungrounded WL/BL cuts</a:t>
            </a:r>
          </a:p>
          <a:p>
            <a:pPr lvl="1"/>
            <a:r>
              <a:rPr lang="en-US" dirty="0"/>
              <a:t>Grounded WL cut shows least segregation</a:t>
            </a:r>
          </a:p>
          <a:p>
            <a:pPr lvl="1"/>
            <a:r>
              <a:rPr lang="en-US" dirty="0"/>
              <a:t>Ungrounded show segregation</a:t>
            </a:r>
          </a:p>
          <a:p>
            <a:pPr lvl="1"/>
            <a:r>
              <a:rPr lang="en-US" dirty="0"/>
              <a:t>Opposite segregation between WL &amp; BL cuts</a:t>
            </a:r>
          </a:p>
          <a:p>
            <a:endParaRPr lang="en-US" dirty="0"/>
          </a:p>
        </p:txBody>
      </p:sp>
      <p:pic>
        <p:nvPicPr>
          <p:cNvPr id="8" name="Picture 7">
            <a:extLst>
              <a:ext uri="{FF2B5EF4-FFF2-40B4-BE49-F238E27FC236}">
                <a16:creationId xmlns:a16="http://schemas.microsoft.com/office/drawing/2014/main" id="{75DAAB8A-49CC-4AA2-A715-9F0C3D9AAE2A}"/>
              </a:ext>
            </a:extLst>
          </p:cNvPr>
          <p:cNvPicPr>
            <a:picLocks noChangeAspect="1"/>
          </p:cNvPicPr>
          <p:nvPr/>
        </p:nvPicPr>
        <p:blipFill>
          <a:blip r:embed="rId2"/>
          <a:stretch>
            <a:fillRect/>
          </a:stretch>
        </p:blipFill>
        <p:spPr>
          <a:xfrm>
            <a:off x="7978571" y="254152"/>
            <a:ext cx="4140387" cy="3200400"/>
          </a:xfrm>
          <a:prstGeom prst="rect">
            <a:avLst/>
          </a:prstGeom>
        </p:spPr>
      </p:pic>
      <p:sp>
        <p:nvSpPr>
          <p:cNvPr id="7" name="TextBox 6">
            <a:extLst>
              <a:ext uri="{FF2B5EF4-FFF2-40B4-BE49-F238E27FC236}">
                <a16:creationId xmlns:a16="http://schemas.microsoft.com/office/drawing/2014/main" id="{85B4BDB7-BE42-4233-8B79-82B71C325BEC}"/>
              </a:ext>
            </a:extLst>
          </p:cNvPr>
          <p:cNvSpPr txBox="1"/>
          <p:nvPr/>
        </p:nvSpPr>
        <p:spPr>
          <a:xfrm>
            <a:off x="10669248" y="885476"/>
            <a:ext cx="1705632" cy="1200329"/>
          </a:xfrm>
          <a:prstGeom prst="rect">
            <a:avLst/>
          </a:prstGeom>
          <a:noFill/>
        </p:spPr>
        <p:txBody>
          <a:bodyPr wrap="square" rtlCol="0">
            <a:spAutoFit/>
          </a:bodyPr>
          <a:lstStyle/>
          <a:p>
            <a:r>
              <a:rPr lang="en-US" dirty="0"/>
              <a:t>Virgin array -ungrounded BL cut</a:t>
            </a:r>
          </a:p>
          <a:p>
            <a:endParaRPr lang="en-US" dirty="0"/>
          </a:p>
        </p:txBody>
      </p:sp>
      <p:pic>
        <p:nvPicPr>
          <p:cNvPr id="11" name="Picture 10">
            <a:extLst>
              <a:ext uri="{FF2B5EF4-FFF2-40B4-BE49-F238E27FC236}">
                <a16:creationId xmlns:a16="http://schemas.microsoft.com/office/drawing/2014/main" id="{F3187BB4-240B-43A5-A51F-F8E3634B7F71}"/>
              </a:ext>
            </a:extLst>
          </p:cNvPr>
          <p:cNvPicPr>
            <a:picLocks noChangeAspect="1"/>
          </p:cNvPicPr>
          <p:nvPr/>
        </p:nvPicPr>
        <p:blipFill>
          <a:blip r:embed="rId3"/>
          <a:stretch>
            <a:fillRect/>
          </a:stretch>
        </p:blipFill>
        <p:spPr>
          <a:xfrm>
            <a:off x="4090281" y="3270350"/>
            <a:ext cx="4099099" cy="3200400"/>
          </a:xfrm>
          <a:prstGeom prst="rect">
            <a:avLst/>
          </a:prstGeom>
        </p:spPr>
      </p:pic>
      <p:pic>
        <p:nvPicPr>
          <p:cNvPr id="6" name="Picture 5">
            <a:extLst>
              <a:ext uri="{FF2B5EF4-FFF2-40B4-BE49-F238E27FC236}">
                <a16:creationId xmlns:a16="http://schemas.microsoft.com/office/drawing/2014/main" id="{6F03308B-0B92-4D7F-8D4E-BEBB5085F192}"/>
              </a:ext>
            </a:extLst>
          </p:cNvPr>
          <p:cNvPicPr>
            <a:picLocks noChangeAspect="1"/>
          </p:cNvPicPr>
          <p:nvPr/>
        </p:nvPicPr>
        <p:blipFill>
          <a:blip r:embed="rId4"/>
          <a:stretch>
            <a:fillRect/>
          </a:stretch>
        </p:blipFill>
        <p:spPr>
          <a:xfrm>
            <a:off x="8089887" y="3278295"/>
            <a:ext cx="3607724" cy="3200400"/>
          </a:xfrm>
          <a:prstGeom prst="rect">
            <a:avLst/>
          </a:prstGeom>
        </p:spPr>
      </p:pic>
      <p:sp>
        <p:nvSpPr>
          <p:cNvPr id="4" name="TextBox 3">
            <a:extLst>
              <a:ext uri="{FF2B5EF4-FFF2-40B4-BE49-F238E27FC236}">
                <a16:creationId xmlns:a16="http://schemas.microsoft.com/office/drawing/2014/main" id="{359E1B6C-BA18-4A56-AC23-3FC1F9CEC088}"/>
              </a:ext>
            </a:extLst>
          </p:cNvPr>
          <p:cNvSpPr txBox="1"/>
          <p:nvPr/>
        </p:nvSpPr>
        <p:spPr>
          <a:xfrm>
            <a:off x="10719779" y="3538761"/>
            <a:ext cx="1629655" cy="1200329"/>
          </a:xfrm>
          <a:prstGeom prst="rect">
            <a:avLst/>
          </a:prstGeom>
          <a:noFill/>
        </p:spPr>
        <p:txBody>
          <a:bodyPr wrap="square" rtlCol="0">
            <a:spAutoFit/>
          </a:bodyPr>
          <a:lstStyle/>
          <a:p>
            <a:r>
              <a:rPr lang="en-US" dirty="0"/>
              <a:t>Virgin array - ungrounded WL cut</a:t>
            </a:r>
          </a:p>
          <a:p>
            <a:endParaRPr lang="en-US" dirty="0"/>
          </a:p>
        </p:txBody>
      </p:sp>
      <p:sp>
        <p:nvSpPr>
          <p:cNvPr id="15" name="TextBox 14">
            <a:extLst>
              <a:ext uri="{FF2B5EF4-FFF2-40B4-BE49-F238E27FC236}">
                <a16:creationId xmlns:a16="http://schemas.microsoft.com/office/drawing/2014/main" id="{50B20367-C92E-46AB-B53B-98DC47D5B953}"/>
              </a:ext>
            </a:extLst>
          </p:cNvPr>
          <p:cNvSpPr txBox="1"/>
          <p:nvPr/>
        </p:nvSpPr>
        <p:spPr>
          <a:xfrm>
            <a:off x="6773200" y="3657600"/>
            <a:ext cx="1742092" cy="1200329"/>
          </a:xfrm>
          <a:prstGeom prst="rect">
            <a:avLst/>
          </a:prstGeom>
          <a:noFill/>
        </p:spPr>
        <p:txBody>
          <a:bodyPr wrap="square" rtlCol="0">
            <a:spAutoFit/>
          </a:bodyPr>
          <a:lstStyle/>
          <a:p>
            <a:r>
              <a:rPr lang="en-US" dirty="0"/>
              <a:t>Virgin array -grounded WL cut</a:t>
            </a:r>
          </a:p>
          <a:p>
            <a:endParaRPr lang="en-US" dirty="0"/>
          </a:p>
        </p:txBody>
      </p:sp>
      <p:sp>
        <p:nvSpPr>
          <p:cNvPr id="13" name="TextBox 12">
            <a:extLst>
              <a:ext uri="{FF2B5EF4-FFF2-40B4-BE49-F238E27FC236}">
                <a16:creationId xmlns:a16="http://schemas.microsoft.com/office/drawing/2014/main" id="{9EC95383-38C4-4471-81E9-AA5D4FF569B2}"/>
              </a:ext>
            </a:extLst>
          </p:cNvPr>
          <p:cNvSpPr txBox="1"/>
          <p:nvPr/>
        </p:nvSpPr>
        <p:spPr>
          <a:xfrm>
            <a:off x="11107887" y="4595998"/>
            <a:ext cx="915635" cy="369332"/>
          </a:xfrm>
          <a:prstGeom prst="rect">
            <a:avLst/>
          </a:prstGeom>
          <a:noFill/>
        </p:spPr>
        <p:txBody>
          <a:bodyPr wrap="none" rtlCol="0">
            <a:spAutoFit/>
          </a:bodyPr>
          <a:lstStyle/>
          <a:p>
            <a:r>
              <a:rPr lang="en-US" dirty="0">
                <a:highlight>
                  <a:srgbClr val="FFFF00"/>
                </a:highlight>
              </a:rPr>
              <a:t>Hongqi</a:t>
            </a:r>
          </a:p>
        </p:txBody>
      </p:sp>
      <p:pic>
        <p:nvPicPr>
          <p:cNvPr id="14" name="Picture 13">
            <a:extLst>
              <a:ext uri="{FF2B5EF4-FFF2-40B4-BE49-F238E27FC236}">
                <a16:creationId xmlns:a16="http://schemas.microsoft.com/office/drawing/2014/main" id="{90C4527A-AD26-429B-89A9-3E62C03ABEFA}"/>
              </a:ext>
            </a:extLst>
          </p:cNvPr>
          <p:cNvPicPr>
            <a:picLocks noChangeAspect="1"/>
          </p:cNvPicPr>
          <p:nvPr/>
        </p:nvPicPr>
        <p:blipFill>
          <a:blip r:embed="rId5"/>
          <a:stretch>
            <a:fillRect/>
          </a:stretch>
        </p:blipFill>
        <p:spPr>
          <a:xfrm>
            <a:off x="160703" y="2847867"/>
            <a:ext cx="4171538" cy="2819794"/>
          </a:xfrm>
          <a:prstGeom prst="rect">
            <a:avLst/>
          </a:prstGeom>
        </p:spPr>
      </p:pic>
    </p:spTree>
    <p:extLst>
      <p:ext uri="{BB962C8B-B14F-4D97-AF65-F5344CB8AC3E}">
        <p14:creationId xmlns:p14="http://schemas.microsoft.com/office/powerpoint/2010/main" val="15109983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a:t>2/14/2018</a:t>
            </a:r>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11</a:t>
            </a:fld>
            <a:endParaRPr lang="en-US" dirty="0"/>
          </a:p>
        </p:txBody>
      </p:sp>
      <p:sp>
        <p:nvSpPr>
          <p:cNvPr id="6" name="Footer Placeholder 5"/>
          <p:cNvSpPr>
            <a:spLocks noGrp="1"/>
          </p:cNvSpPr>
          <p:nvPr>
            <p:ph type="ftr" sz="quarter" idx="12"/>
          </p:nvPr>
        </p:nvSpPr>
        <p:spPr>
          <a:xfrm>
            <a:off x="1518482" y="6447715"/>
            <a:ext cx="1397000" cy="228600"/>
          </a:xfrm>
        </p:spPr>
        <p:txBody>
          <a:bodyPr/>
          <a:lstStyle/>
          <a:p>
            <a:r>
              <a:rPr lang="en-US" dirty="0"/>
              <a:t>Micron/Intel Confidential</a:t>
            </a:r>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84" y="591001"/>
            <a:ext cx="4905375" cy="5772150"/>
          </a:xfrm>
          <a:prstGeom prst="rect">
            <a:avLst/>
          </a:prstGeom>
        </p:spPr>
      </p:pic>
      <p:sp>
        <p:nvSpPr>
          <p:cNvPr id="9" name="TextBox 8"/>
          <p:cNvSpPr txBox="1"/>
          <p:nvPr/>
        </p:nvSpPr>
        <p:spPr>
          <a:xfrm>
            <a:off x="1984948" y="2136253"/>
            <a:ext cx="3140062" cy="276999"/>
          </a:xfrm>
          <a:prstGeom prst="rect">
            <a:avLst/>
          </a:prstGeom>
          <a:noFill/>
        </p:spPr>
        <p:txBody>
          <a:bodyPr wrap="square" rtlCol="0">
            <a:spAutoFit/>
          </a:bodyPr>
          <a:lstStyle/>
          <a:p>
            <a:pPr algn="ctr"/>
            <a:r>
              <a:rPr lang="en-US" b="1" dirty="0">
                <a:solidFill>
                  <a:srgbClr val="FF0000"/>
                </a:solidFill>
              </a:rPr>
              <a:t>W BLs were not grounded.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297" y="591001"/>
            <a:ext cx="4905375" cy="5772150"/>
          </a:xfrm>
          <a:prstGeom prst="rect">
            <a:avLst/>
          </a:prstGeom>
        </p:spPr>
      </p:pic>
      <p:sp>
        <p:nvSpPr>
          <p:cNvPr id="11" name="TextBox 10"/>
          <p:cNvSpPr txBox="1"/>
          <p:nvPr/>
        </p:nvSpPr>
        <p:spPr>
          <a:xfrm>
            <a:off x="7311785" y="2105476"/>
            <a:ext cx="2743200" cy="338554"/>
          </a:xfrm>
          <a:prstGeom prst="rect">
            <a:avLst/>
          </a:prstGeom>
          <a:noFill/>
        </p:spPr>
        <p:txBody>
          <a:bodyPr wrap="square" rtlCol="0">
            <a:spAutoFit/>
          </a:bodyPr>
          <a:lstStyle/>
          <a:p>
            <a:r>
              <a:rPr lang="en-US" sz="1600" b="1" dirty="0">
                <a:solidFill>
                  <a:srgbClr val="000000"/>
                </a:solidFill>
              </a:rPr>
              <a:t>W BLs were grounded.</a:t>
            </a:r>
          </a:p>
        </p:txBody>
      </p:sp>
      <p:sp>
        <p:nvSpPr>
          <p:cNvPr id="12" name="TextBox 11"/>
          <p:cNvSpPr txBox="1"/>
          <p:nvPr/>
        </p:nvSpPr>
        <p:spPr>
          <a:xfrm>
            <a:off x="4430598" y="44772"/>
            <a:ext cx="2571345" cy="461665"/>
          </a:xfrm>
          <a:prstGeom prst="rect">
            <a:avLst/>
          </a:prstGeom>
          <a:noFill/>
        </p:spPr>
        <p:txBody>
          <a:bodyPr wrap="none" rtlCol="0">
            <a:spAutoFit/>
          </a:bodyPr>
          <a:lstStyle/>
          <a:p>
            <a:r>
              <a:rPr lang="en-US" sz="2400" dirty="0"/>
              <a:t>WL-BL grounding</a:t>
            </a:r>
          </a:p>
        </p:txBody>
      </p:sp>
      <p:sp>
        <p:nvSpPr>
          <p:cNvPr id="13" name="TextBox 12"/>
          <p:cNvSpPr txBox="1"/>
          <p:nvPr/>
        </p:nvSpPr>
        <p:spPr>
          <a:xfrm>
            <a:off x="1185304" y="933254"/>
            <a:ext cx="1535420" cy="646331"/>
          </a:xfrm>
          <a:prstGeom prst="rect">
            <a:avLst/>
          </a:prstGeom>
          <a:noFill/>
        </p:spPr>
        <p:txBody>
          <a:bodyPr wrap="none" rtlCol="0">
            <a:spAutoFit/>
          </a:bodyPr>
          <a:lstStyle/>
          <a:p>
            <a:r>
              <a:rPr lang="en-US" dirty="0"/>
              <a:t>SR71 WL cut</a:t>
            </a:r>
          </a:p>
          <a:p>
            <a:r>
              <a:rPr lang="en-US" dirty="0"/>
              <a:t>(Y-</a:t>
            </a:r>
            <a:r>
              <a:rPr lang="en-US" dirty="0" err="1"/>
              <a:t>dir</a:t>
            </a:r>
            <a:r>
              <a:rPr lang="en-US" dirty="0"/>
              <a:t>)</a:t>
            </a:r>
          </a:p>
        </p:txBody>
      </p:sp>
      <p:sp>
        <p:nvSpPr>
          <p:cNvPr id="14" name="TextBox 13"/>
          <p:cNvSpPr txBox="1"/>
          <p:nvPr/>
        </p:nvSpPr>
        <p:spPr>
          <a:xfrm>
            <a:off x="6164228" y="1302586"/>
            <a:ext cx="1368708" cy="646331"/>
          </a:xfrm>
          <a:prstGeom prst="rect">
            <a:avLst/>
          </a:prstGeom>
          <a:noFill/>
        </p:spPr>
        <p:txBody>
          <a:bodyPr wrap="none" rtlCol="0">
            <a:spAutoFit/>
          </a:bodyPr>
          <a:lstStyle/>
          <a:p>
            <a:r>
              <a:rPr lang="en-US" dirty="0">
                <a:solidFill>
                  <a:srgbClr val="000000"/>
                </a:solidFill>
              </a:rPr>
              <a:t>S26 WL cut</a:t>
            </a:r>
          </a:p>
          <a:p>
            <a:r>
              <a:rPr lang="en-US" dirty="0">
                <a:solidFill>
                  <a:srgbClr val="000000"/>
                </a:solidFill>
              </a:rPr>
              <a:t>(Y-</a:t>
            </a:r>
            <a:r>
              <a:rPr lang="en-US" dirty="0" err="1">
                <a:solidFill>
                  <a:srgbClr val="000000"/>
                </a:solidFill>
              </a:rPr>
              <a:t>dir</a:t>
            </a:r>
            <a:r>
              <a:rPr lang="en-US" dirty="0">
                <a:solidFill>
                  <a:srgbClr val="000000"/>
                </a:solidFill>
              </a:rPr>
              <a:t>)</a:t>
            </a:r>
          </a:p>
        </p:txBody>
      </p:sp>
    </p:spTree>
    <p:extLst>
      <p:ext uri="{BB962C8B-B14F-4D97-AF65-F5344CB8AC3E}">
        <p14:creationId xmlns:p14="http://schemas.microsoft.com/office/powerpoint/2010/main" val="1392179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DD0DAC-B071-429A-80DB-038A5EB21E63}"/>
              </a:ext>
            </a:extLst>
          </p:cNvPr>
          <p:cNvPicPr>
            <a:picLocks noChangeAspect="1"/>
          </p:cNvPicPr>
          <p:nvPr/>
        </p:nvPicPr>
        <p:blipFill>
          <a:blip r:embed="rId2"/>
          <a:stretch>
            <a:fillRect/>
          </a:stretch>
        </p:blipFill>
        <p:spPr>
          <a:xfrm>
            <a:off x="7758323" y="1711405"/>
            <a:ext cx="4118495" cy="3200400"/>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4" name="TextBox 3">
            <a:extLst>
              <a:ext uri="{FF2B5EF4-FFF2-40B4-BE49-F238E27FC236}">
                <a16:creationId xmlns:a16="http://schemas.microsoft.com/office/drawing/2014/main" id="{359E1B6C-BA18-4A56-AC23-3FC1F9CEC088}"/>
              </a:ext>
            </a:extLst>
          </p:cNvPr>
          <p:cNvSpPr txBox="1"/>
          <p:nvPr/>
        </p:nvSpPr>
        <p:spPr>
          <a:xfrm>
            <a:off x="10515600" y="2632489"/>
            <a:ext cx="1629655" cy="923330"/>
          </a:xfrm>
          <a:prstGeom prst="rect">
            <a:avLst/>
          </a:prstGeom>
          <a:noFill/>
        </p:spPr>
        <p:txBody>
          <a:bodyPr wrap="square" rtlCol="0">
            <a:spAutoFit/>
          </a:bodyPr>
          <a:lstStyle/>
          <a:p>
            <a:r>
              <a:rPr lang="en-US" dirty="0" err="1"/>
              <a:t>Pos</a:t>
            </a:r>
            <a:r>
              <a:rPr lang="en-US" dirty="0"/>
              <a:t> prog TL180108002</a:t>
            </a:r>
          </a:p>
          <a:p>
            <a:endParaRPr lang="en-US" dirty="0"/>
          </a:p>
        </p:txBody>
      </p:sp>
      <p:sp>
        <p:nvSpPr>
          <p:cNvPr id="9" name="TextBox 8">
            <a:extLst>
              <a:ext uri="{FF2B5EF4-FFF2-40B4-BE49-F238E27FC236}">
                <a16:creationId xmlns:a16="http://schemas.microsoft.com/office/drawing/2014/main" id="{BA42A381-BB13-47C4-8090-31D7FF584FA0}"/>
              </a:ext>
            </a:extLst>
          </p:cNvPr>
          <p:cNvSpPr txBox="1"/>
          <p:nvPr/>
        </p:nvSpPr>
        <p:spPr>
          <a:xfrm>
            <a:off x="251888" y="333095"/>
            <a:ext cx="11233785" cy="1077218"/>
          </a:xfrm>
          <a:prstGeom prst="rect">
            <a:avLst/>
          </a:prstGeom>
          <a:noFill/>
        </p:spPr>
        <p:txBody>
          <a:bodyPr wrap="square" rtlCol="0">
            <a:spAutoFit/>
          </a:bodyPr>
          <a:lstStyle/>
          <a:p>
            <a:r>
              <a:rPr lang="en-US" sz="3200" dirty="0"/>
              <a:t>Fired/Virgin Bits – </a:t>
            </a:r>
            <a:r>
              <a:rPr lang="en-US" sz="3200" b="1" dirty="0"/>
              <a:t>S26A</a:t>
            </a:r>
            <a:r>
              <a:rPr lang="en-US" sz="3200" dirty="0"/>
              <a:t> TL180108002, TL180206001</a:t>
            </a:r>
          </a:p>
          <a:p>
            <a:r>
              <a:rPr lang="en-US" sz="3200" dirty="0"/>
              <a:t>Grounded WL Cuts</a:t>
            </a:r>
          </a:p>
        </p:txBody>
      </p:sp>
      <p:sp>
        <p:nvSpPr>
          <p:cNvPr id="13" name="TextBox 12">
            <a:extLst>
              <a:ext uri="{FF2B5EF4-FFF2-40B4-BE49-F238E27FC236}">
                <a16:creationId xmlns:a16="http://schemas.microsoft.com/office/drawing/2014/main" id="{9EC95383-38C4-4471-81E9-AA5D4FF569B2}"/>
              </a:ext>
            </a:extLst>
          </p:cNvPr>
          <p:cNvSpPr txBox="1"/>
          <p:nvPr/>
        </p:nvSpPr>
        <p:spPr>
          <a:xfrm>
            <a:off x="10270484" y="5913912"/>
            <a:ext cx="915635" cy="369332"/>
          </a:xfrm>
          <a:prstGeom prst="rect">
            <a:avLst/>
          </a:prstGeom>
          <a:noFill/>
        </p:spPr>
        <p:txBody>
          <a:bodyPr wrap="none" rtlCol="0">
            <a:spAutoFit/>
          </a:bodyPr>
          <a:lstStyle/>
          <a:p>
            <a:r>
              <a:rPr lang="en-US" dirty="0">
                <a:highlight>
                  <a:srgbClr val="FFFF00"/>
                </a:highlight>
              </a:rPr>
              <a:t>Hongqi</a:t>
            </a:r>
          </a:p>
        </p:txBody>
      </p:sp>
      <p:pic>
        <p:nvPicPr>
          <p:cNvPr id="5" name="Picture 4">
            <a:extLst>
              <a:ext uri="{FF2B5EF4-FFF2-40B4-BE49-F238E27FC236}">
                <a16:creationId xmlns:a16="http://schemas.microsoft.com/office/drawing/2014/main" id="{4E82A61B-3345-4AA1-A6D9-34F311D22A9F}"/>
              </a:ext>
            </a:extLst>
          </p:cNvPr>
          <p:cNvPicPr>
            <a:picLocks noChangeAspect="1"/>
          </p:cNvPicPr>
          <p:nvPr/>
        </p:nvPicPr>
        <p:blipFill>
          <a:blip r:embed="rId3"/>
          <a:stretch>
            <a:fillRect/>
          </a:stretch>
        </p:blipFill>
        <p:spPr>
          <a:xfrm>
            <a:off x="3830680" y="3094154"/>
            <a:ext cx="3607724" cy="3200400"/>
          </a:xfrm>
          <a:prstGeom prst="rect">
            <a:avLst/>
          </a:prstGeom>
        </p:spPr>
      </p:pic>
      <p:sp>
        <p:nvSpPr>
          <p:cNvPr id="7" name="TextBox 6">
            <a:extLst>
              <a:ext uri="{FF2B5EF4-FFF2-40B4-BE49-F238E27FC236}">
                <a16:creationId xmlns:a16="http://schemas.microsoft.com/office/drawing/2014/main" id="{85B4BDB7-BE42-4233-8B79-82B71C325BEC}"/>
              </a:ext>
            </a:extLst>
          </p:cNvPr>
          <p:cNvSpPr txBox="1"/>
          <p:nvPr/>
        </p:nvSpPr>
        <p:spPr>
          <a:xfrm>
            <a:off x="6016231" y="3078541"/>
            <a:ext cx="1742092" cy="923330"/>
          </a:xfrm>
          <a:prstGeom prst="rect">
            <a:avLst/>
          </a:prstGeom>
          <a:noFill/>
        </p:spPr>
        <p:txBody>
          <a:bodyPr wrap="square" rtlCol="0">
            <a:spAutoFit/>
          </a:bodyPr>
          <a:lstStyle/>
          <a:p>
            <a:r>
              <a:rPr lang="en-US" dirty="0"/>
              <a:t>Virgin Array TL180206001</a:t>
            </a:r>
          </a:p>
          <a:p>
            <a:endParaRPr lang="en-US" dirty="0"/>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251888" y="1711405"/>
            <a:ext cx="4990672" cy="2290465"/>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SD1 split4E, </a:t>
            </a:r>
            <a:r>
              <a:rPr lang="en-US" b="1" i="1" dirty="0"/>
              <a:t>Grounded</a:t>
            </a:r>
            <a:r>
              <a:rPr lang="en-US" dirty="0"/>
              <a:t> WL cuts</a:t>
            </a:r>
          </a:p>
          <a:p>
            <a:pPr lvl="1"/>
            <a:r>
              <a:rPr lang="en-US" dirty="0"/>
              <a:t>w02 S26A</a:t>
            </a:r>
          </a:p>
          <a:p>
            <a:pPr lvl="2"/>
            <a:r>
              <a:rPr lang="en-US" dirty="0"/>
              <a:t>Programed</a:t>
            </a:r>
          </a:p>
          <a:p>
            <a:pPr lvl="2"/>
            <a:r>
              <a:rPr lang="en-US" dirty="0"/>
              <a:t>Virgin array</a:t>
            </a:r>
          </a:p>
          <a:p>
            <a:pPr lvl="1"/>
            <a:r>
              <a:rPr lang="en-US" dirty="0"/>
              <a:t>Segregation on programming observed</a:t>
            </a:r>
          </a:p>
          <a:p>
            <a:pPr lvl="2"/>
            <a:r>
              <a:rPr lang="en-US" dirty="0"/>
              <a:t>Se rich top, As rich bottom</a:t>
            </a:r>
          </a:p>
          <a:p>
            <a:pPr lvl="1"/>
            <a:r>
              <a:rPr lang="en-US" dirty="0"/>
              <a:t>Little preparation bias</a:t>
            </a:r>
          </a:p>
          <a:p>
            <a:pPr marL="868680" lvl="2" indent="0">
              <a:buNone/>
            </a:pPr>
            <a:endParaRPr lang="en-US" dirty="0"/>
          </a:p>
          <a:p>
            <a:endParaRPr lang="en-US" dirty="0"/>
          </a:p>
        </p:txBody>
      </p:sp>
    </p:spTree>
    <p:extLst>
      <p:ext uri="{BB962C8B-B14F-4D97-AF65-F5344CB8AC3E}">
        <p14:creationId xmlns:p14="http://schemas.microsoft.com/office/powerpoint/2010/main" val="27110042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74D600-05AA-4EF3-A53B-35FAD7506ACE}"/>
              </a:ext>
            </a:extLst>
          </p:cNvPr>
          <p:cNvPicPr>
            <a:picLocks noChangeAspect="1"/>
          </p:cNvPicPr>
          <p:nvPr/>
        </p:nvPicPr>
        <p:blipFill>
          <a:blip r:embed="rId2"/>
          <a:stretch>
            <a:fillRect/>
          </a:stretch>
        </p:blipFill>
        <p:spPr>
          <a:xfrm>
            <a:off x="11291" y="3101128"/>
            <a:ext cx="4099099" cy="3200400"/>
          </a:xfrm>
          <a:prstGeom prst="rect">
            <a:avLst/>
          </a:prstGeom>
        </p:spPr>
      </p:pic>
      <p:pic>
        <p:nvPicPr>
          <p:cNvPr id="6" name="Picture 5">
            <a:extLst>
              <a:ext uri="{FF2B5EF4-FFF2-40B4-BE49-F238E27FC236}">
                <a16:creationId xmlns:a16="http://schemas.microsoft.com/office/drawing/2014/main" id="{52ADD0DE-1EB5-4E10-8285-117241C66471}"/>
              </a:ext>
            </a:extLst>
          </p:cNvPr>
          <p:cNvPicPr>
            <a:picLocks noChangeAspect="1"/>
          </p:cNvPicPr>
          <p:nvPr/>
        </p:nvPicPr>
        <p:blipFill>
          <a:blip r:embed="rId3"/>
          <a:stretch>
            <a:fillRect/>
          </a:stretch>
        </p:blipFill>
        <p:spPr>
          <a:xfrm>
            <a:off x="3369734" y="2374154"/>
            <a:ext cx="4299527" cy="3200400"/>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pic>
        <p:nvPicPr>
          <p:cNvPr id="8" name="Picture 7">
            <a:extLst>
              <a:ext uri="{FF2B5EF4-FFF2-40B4-BE49-F238E27FC236}">
                <a16:creationId xmlns:a16="http://schemas.microsoft.com/office/drawing/2014/main" id="{2F0D15AF-2DB7-450D-A3A3-0656DBC5EC66}"/>
              </a:ext>
            </a:extLst>
          </p:cNvPr>
          <p:cNvPicPr>
            <a:picLocks noChangeAspect="1"/>
          </p:cNvPicPr>
          <p:nvPr/>
        </p:nvPicPr>
        <p:blipFill>
          <a:blip r:embed="rId4"/>
          <a:stretch>
            <a:fillRect/>
          </a:stretch>
        </p:blipFill>
        <p:spPr>
          <a:xfrm>
            <a:off x="7651993" y="2475131"/>
            <a:ext cx="4299527" cy="3200400"/>
          </a:xfrm>
          <a:prstGeom prst="rect">
            <a:avLst/>
          </a:prstGeom>
        </p:spPr>
      </p:pic>
      <p:sp>
        <p:nvSpPr>
          <p:cNvPr id="4" name="TextBox 3">
            <a:extLst>
              <a:ext uri="{FF2B5EF4-FFF2-40B4-BE49-F238E27FC236}">
                <a16:creationId xmlns:a16="http://schemas.microsoft.com/office/drawing/2014/main" id="{359E1B6C-BA18-4A56-AC23-3FC1F9CEC088}"/>
              </a:ext>
            </a:extLst>
          </p:cNvPr>
          <p:cNvSpPr txBox="1"/>
          <p:nvPr/>
        </p:nvSpPr>
        <p:spPr>
          <a:xfrm>
            <a:off x="10869995" y="3731216"/>
            <a:ext cx="1270461" cy="646331"/>
          </a:xfrm>
          <a:prstGeom prst="rect">
            <a:avLst/>
          </a:prstGeom>
          <a:noFill/>
        </p:spPr>
        <p:txBody>
          <a:bodyPr wrap="square" rtlCol="0">
            <a:spAutoFit/>
          </a:bodyPr>
          <a:lstStyle/>
          <a:p>
            <a:r>
              <a:rPr lang="en-US" dirty="0"/>
              <a:t>Odd (Neg prog?)</a:t>
            </a:r>
          </a:p>
        </p:txBody>
      </p:sp>
      <p:sp>
        <p:nvSpPr>
          <p:cNvPr id="9" name="TextBox 8">
            <a:extLst>
              <a:ext uri="{FF2B5EF4-FFF2-40B4-BE49-F238E27FC236}">
                <a16:creationId xmlns:a16="http://schemas.microsoft.com/office/drawing/2014/main" id="{BA42A381-BB13-47C4-8090-31D7FF584FA0}"/>
              </a:ext>
            </a:extLst>
          </p:cNvPr>
          <p:cNvSpPr txBox="1"/>
          <p:nvPr/>
        </p:nvSpPr>
        <p:spPr>
          <a:xfrm>
            <a:off x="-276225" y="210128"/>
            <a:ext cx="9182230" cy="584775"/>
          </a:xfrm>
          <a:prstGeom prst="rect">
            <a:avLst/>
          </a:prstGeom>
          <a:noFill/>
        </p:spPr>
        <p:txBody>
          <a:bodyPr wrap="square" rtlCol="0">
            <a:spAutoFit/>
          </a:bodyPr>
          <a:lstStyle/>
          <a:p>
            <a:pPr algn="ctr"/>
            <a:r>
              <a:rPr lang="en-US" sz="3200" dirty="0"/>
              <a:t>Fired/Virgin  Bits – </a:t>
            </a:r>
            <a:r>
              <a:rPr lang="en-US" sz="3200" b="1" dirty="0"/>
              <a:t>SR71b</a:t>
            </a:r>
            <a:r>
              <a:rPr lang="en-US" sz="3200" dirty="0"/>
              <a:t> TL1712222001</a:t>
            </a:r>
          </a:p>
        </p:txBody>
      </p:sp>
      <p:sp>
        <p:nvSpPr>
          <p:cNvPr id="7" name="TextBox 6">
            <a:extLst>
              <a:ext uri="{FF2B5EF4-FFF2-40B4-BE49-F238E27FC236}">
                <a16:creationId xmlns:a16="http://schemas.microsoft.com/office/drawing/2014/main" id="{85B4BDB7-BE42-4233-8B79-82B71C325BEC}"/>
              </a:ext>
            </a:extLst>
          </p:cNvPr>
          <p:cNvSpPr txBox="1"/>
          <p:nvPr/>
        </p:nvSpPr>
        <p:spPr>
          <a:xfrm>
            <a:off x="6157935" y="3321337"/>
            <a:ext cx="1528593" cy="923330"/>
          </a:xfrm>
          <a:prstGeom prst="rect">
            <a:avLst/>
          </a:prstGeom>
          <a:noFill/>
        </p:spPr>
        <p:txBody>
          <a:bodyPr wrap="square" rtlCol="0">
            <a:spAutoFit/>
          </a:bodyPr>
          <a:lstStyle/>
          <a:p>
            <a:r>
              <a:rPr lang="en-US" dirty="0"/>
              <a:t>Even (</a:t>
            </a:r>
            <a:r>
              <a:rPr lang="en-US" dirty="0" err="1"/>
              <a:t>Pos</a:t>
            </a:r>
            <a:r>
              <a:rPr lang="en-US" dirty="0"/>
              <a:t> prog?)</a:t>
            </a:r>
          </a:p>
          <a:p>
            <a:endParaRPr lang="en-US" dirty="0"/>
          </a:p>
        </p:txBody>
      </p:sp>
      <p:sp>
        <p:nvSpPr>
          <p:cNvPr id="11" name="TextBox 10">
            <a:extLst>
              <a:ext uri="{FF2B5EF4-FFF2-40B4-BE49-F238E27FC236}">
                <a16:creationId xmlns:a16="http://schemas.microsoft.com/office/drawing/2014/main" id="{962D1F45-34F4-46A6-8818-33716EF4C90C}"/>
              </a:ext>
            </a:extLst>
          </p:cNvPr>
          <p:cNvSpPr txBox="1"/>
          <p:nvPr/>
        </p:nvSpPr>
        <p:spPr>
          <a:xfrm flipH="1">
            <a:off x="1349591" y="4388424"/>
            <a:ext cx="846635" cy="369332"/>
          </a:xfrm>
          <a:prstGeom prst="rect">
            <a:avLst/>
          </a:prstGeom>
          <a:noFill/>
        </p:spPr>
        <p:txBody>
          <a:bodyPr wrap="square" rtlCol="0">
            <a:spAutoFit/>
          </a:bodyPr>
          <a:lstStyle/>
          <a:p>
            <a:r>
              <a:rPr lang="en-US" dirty="0"/>
              <a:t>Virgin</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0" y="853419"/>
            <a:ext cx="4678878" cy="2008534"/>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SD1 split4E w16</a:t>
            </a:r>
          </a:p>
          <a:p>
            <a:pPr lvl="1"/>
            <a:r>
              <a:rPr lang="en-US" sz="1800" dirty="0"/>
              <a:t>WL Cut. No grounding</a:t>
            </a:r>
          </a:p>
          <a:p>
            <a:pPr lvl="2"/>
            <a:r>
              <a:rPr lang="en-US" sz="1600" dirty="0"/>
              <a:t>WL 14/multiple BL’s</a:t>
            </a:r>
          </a:p>
          <a:p>
            <a:pPr lvl="2"/>
            <a:r>
              <a:rPr lang="en-US" sz="1600" b="1" dirty="0"/>
              <a:t>Se/As segregation trending</a:t>
            </a:r>
          </a:p>
          <a:p>
            <a:pPr lvl="3"/>
            <a:r>
              <a:rPr lang="en-US" b="1" dirty="0"/>
              <a:t>SI “even bits”&gt; virgin bits &gt;”odd bits” – top is Se rich, bottom is As rich</a:t>
            </a:r>
          </a:p>
          <a:p>
            <a:pPr marL="0" indent="0">
              <a:buNone/>
            </a:pPr>
            <a:endParaRPr lang="en-US" sz="2000" dirty="0"/>
          </a:p>
          <a:p>
            <a:endParaRPr lang="en-US" sz="2200" dirty="0"/>
          </a:p>
        </p:txBody>
      </p:sp>
      <p:sp>
        <p:nvSpPr>
          <p:cNvPr id="13" name="TextBox 12">
            <a:extLst>
              <a:ext uri="{FF2B5EF4-FFF2-40B4-BE49-F238E27FC236}">
                <a16:creationId xmlns:a16="http://schemas.microsoft.com/office/drawing/2014/main" id="{6F2952F0-D063-479E-B430-EFC790CF9C70}"/>
              </a:ext>
            </a:extLst>
          </p:cNvPr>
          <p:cNvSpPr txBox="1"/>
          <p:nvPr/>
        </p:nvSpPr>
        <p:spPr>
          <a:xfrm>
            <a:off x="10992371" y="4516662"/>
            <a:ext cx="915635" cy="369332"/>
          </a:xfrm>
          <a:prstGeom prst="rect">
            <a:avLst/>
          </a:prstGeom>
          <a:noFill/>
        </p:spPr>
        <p:txBody>
          <a:bodyPr wrap="none" rtlCol="0">
            <a:spAutoFit/>
          </a:bodyPr>
          <a:lstStyle/>
          <a:p>
            <a:r>
              <a:rPr lang="en-US" dirty="0">
                <a:highlight>
                  <a:srgbClr val="FFFF00"/>
                </a:highlight>
              </a:rPr>
              <a:t>Hongqi</a:t>
            </a:r>
          </a:p>
        </p:txBody>
      </p:sp>
      <p:sp>
        <p:nvSpPr>
          <p:cNvPr id="14" name="Content Placeholder 5">
            <a:extLst>
              <a:ext uri="{FF2B5EF4-FFF2-40B4-BE49-F238E27FC236}">
                <a16:creationId xmlns:a16="http://schemas.microsoft.com/office/drawing/2014/main" id="{D5DD6114-593B-4754-9573-411FA7499B4F}"/>
              </a:ext>
            </a:extLst>
          </p:cNvPr>
          <p:cNvSpPr txBox="1">
            <a:spLocks/>
          </p:cNvSpPr>
          <p:nvPr/>
        </p:nvSpPr>
        <p:spPr>
          <a:xfrm>
            <a:off x="4110389" y="5588512"/>
            <a:ext cx="8053025" cy="991413"/>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Ungrounded WL cut overlays a preparation segregation bias that adds to D0 positive programming but subtracts from D0 negative programming </a:t>
            </a:r>
          </a:p>
          <a:p>
            <a:pPr marL="0" indent="0">
              <a:buNone/>
            </a:pPr>
            <a:endParaRPr lang="en-US" sz="2000" dirty="0"/>
          </a:p>
          <a:p>
            <a:endParaRPr lang="en-US" sz="2200" dirty="0"/>
          </a:p>
        </p:txBody>
      </p:sp>
      <p:grpSp>
        <p:nvGrpSpPr>
          <p:cNvPr id="15" name="Group 14">
            <a:extLst>
              <a:ext uri="{FF2B5EF4-FFF2-40B4-BE49-F238E27FC236}">
                <a16:creationId xmlns:a16="http://schemas.microsoft.com/office/drawing/2014/main" id="{5BFEDC7F-C3C5-4C7E-8B79-B33784594F0F}"/>
              </a:ext>
            </a:extLst>
          </p:cNvPr>
          <p:cNvGrpSpPr/>
          <p:nvPr/>
        </p:nvGrpSpPr>
        <p:grpSpPr>
          <a:xfrm>
            <a:off x="8038514" y="89864"/>
            <a:ext cx="4124901" cy="2284290"/>
            <a:chOff x="7761537" y="165446"/>
            <a:chExt cx="4124901" cy="2972215"/>
          </a:xfrm>
        </p:grpSpPr>
        <p:pic>
          <p:nvPicPr>
            <p:cNvPr id="16" name="Picture 15">
              <a:extLst>
                <a:ext uri="{FF2B5EF4-FFF2-40B4-BE49-F238E27FC236}">
                  <a16:creationId xmlns:a16="http://schemas.microsoft.com/office/drawing/2014/main" id="{CE529CD2-37C6-4DF6-9059-E2E1095557EF}"/>
                </a:ext>
              </a:extLst>
            </p:cNvPr>
            <p:cNvPicPr>
              <a:picLocks noChangeAspect="1"/>
            </p:cNvPicPr>
            <p:nvPr/>
          </p:nvPicPr>
          <p:blipFill>
            <a:blip r:embed="rId5"/>
            <a:stretch>
              <a:fillRect/>
            </a:stretch>
          </p:blipFill>
          <p:spPr>
            <a:xfrm>
              <a:off x="7761537" y="165446"/>
              <a:ext cx="4124901" cy="2972215"/>
            </a:xfrm>
            <a:prstGeom prst="rect">
              <a:avLst/>
            </a:prstGeom>
          </p:spPr>
        </p:pic>
        <p:sp>
          <p:nvSpPr>
            <p:cNvPr id="17" name="TextBox 16">
              <a:extLst>
                <a:ext uri="{FF2B5EF4-FFF2-40B4-BE49-F238E27FC236}">
                  <a16:creationId xmlns:a16="http://schemas.microsoft.com/office/drawing/2014/main" id="{6AF09D17-871F-4518-8DD6-B2F40C94EAB0}"/>
                </a:ext>
              </a:extLst>
            </p:cNvPr>
            <p:cNvSpPr txBox="1"/>
            <p:nvPr/>
          </p:nvSpPr>
          <p:spPr>
            <a:xfrm>
              <a:off x="9620116" y="624582"/>
              <a:ext cx="1608133" cy="369332"/>
            </a:xfrm>
            <a:prstGeom prst="rect">
              <a:avLst/>
            </a:prstGeom>
            <a:noFill/>
          </p:spPr>
          <p:txBody>
            <a:bodyPr wrap="none" rtlCol="0">
              <a:spAutoFit/>
            </a:bodyPr>
            <a:lstStyle/>
            <a:p>
              <a:r>
                <a:rPr lang="en-US" dirty="0"/>
                <a:t>TL172122001</a:t>
              </a:r>
            </a:p>
          </p:txBody>
        </p:sp>
      </p:grpSp>
    </p:spTree>
    <p:extLst>
      <p:ext uri="{BB962C8B-B14F-4D97-AF65-F5344CB8AC3E}">
        <p14:creationId xmlns:p14="http://schemas.microsoft.com/office/powerpoint/2010/main" val="14011167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26695C-360D-44A9-9394-D1A9FBCBF739}"/>
              </a:ext>
            </a:extLst>
          </p:cNvPr>
          <p:cNvPicPr>
            <a:picLocks noChangeAspect="1"/>
          </p:cNvPicPr>
          <p:nvPr/>
        </p:nvPicPr>
        <p:blipFill>
          <a:blip r:embed="rId2"/>
          <a:stretch>
            <a:fillRect/>
          </a:stretch>
        </p:blipFill>
        <p:spPr>
          <a:xfrm>
            <a:off x="573115" y="2420833"/>
            <a:ext cx="4684685" cy="3740295"/>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9" name="TextBox 8">
            <a:extLst>
              <a:ext uri="{FF2B5EF4-FFF2-40B4-BE49-F238E27FC236}">
                <a16:creationId xmlns:a16="http://schemas.microsoft.com/office/drawing/2014/main" id="{BA42A381-BB13-47C4-8090-31D7FF584FA0}"/>
              </a:ext>
            </a:extLst>
          </p:cNvPr>
          <p:cNvSpPr txBox="1"/>
          <p:nvPr/>
        </p:nvSpPr>
        <p:spPr>
          <a:xfrm>
            <a:off x="-979529" y="133911"/>
            <a:ext cx="9182230" cy="584775"/>
          </a:xfrm>
          <a:prstGeom prst="rect">
            <a:avLst/>
          </a:prstGeom>
          <a:noFill/>
        </p:spPr>
        <p:txBody>
          <a:bodyPr wrap="square" rtlCol="0">
            <a:spAutoFit/>
          </a:bodyPr>
          <a:lstStyle/>
          <a:p>
            <a:pPr algn="ctr"/>
            <a:r>
              <a:rPr lang="en-US" sz="3200" dirty="0"/>
              <a:t>Virgin Bit Comparison – SR71b/S26a</a:t>
            </a:r>
          </a:p>
        </p:txBody>
      </p:sp>
      <p:sp>
        <p:nvSpPr>
          <p:cNvPr id="11" name="TextBox 10">
            <a:extLst>
              <a:ext uri="{FF2B5EF4-FFF2-40B4-BE49-F238E27FC236}">
                <a16:creationId xmlns:a16="http://schemas.microsoft.com/office/drawing/2014/main" id="{962D1F45-34F4-46A6-8818-33716EF4C90C}"/>
              </a:ext>
            </a:extLst>
          </p:cNvPr>
          <p:cNvSpPr txBox="1"/>
          <p:nvPr/>
        </p:nvSpPr>
        <p:spPr>
          <a:xfrm flipH="1">
            <a:off x="3945899" y="3266732"/>
            <a:ext cx="1946382" cy="1200329"/>
          </a:xfrm>
          <a:prstGeom prst="rect">
            <a:avLst/>
          </a:prstGeom>
          <a:noFill/>
        </p:spPr>
        <p:txBody>
          <a:bodyPr wrap="square" rtlCol="0">
            <a:spAutoFit/>
          </a:bodyPr>
          <a:lstStyle/>
          <a:p>
            <a:pPr algn="ctr"/>
            <a:r>
              <a:rPr lang="en-US" dirty="0"/>
              <a:t>Virgin Bits – SR71b ungrounded BL cut PFA 1357</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182880" y="1276369"/>
            <a:ext cx="10515600" cy="1567414"/>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SD1 split4E w16</a:t>
            </a:r>
          </a:p>
          <a:p>
            <a:pPr lvl="1"/>
            <a:r>
              <a:rPr lang="en-US" sz="1800" dirty="0"/>
              <a:t>BL Cut. No grounding</a:t>
            </a:r>
          </a:p>
          <a:p>
            <a:pPr lvl="1"/>
            <a:r>
              <a:rPr lang="en-US" sz="1800" dirty="0"/>
              <a:t>SI &lt; 1 </a:t>
            </a:r>
          </a:p>
          <a:p>
            <a:endParaRPr lang="en-US" sz="2000" dirty="0"/>
          </a:p>
          <a:p>
            <a:endParaRPr lang="en-US" sz="2200" dirty="0"/>
          </a:p>
        </p:txBody>
      </p:sp>
      <p:pic>
        <p:nvPicPr>
          <p:cNvPr id="16" name="Picture 15">
            <a:extLst>
              <a:ext uri="{FF2B5EF4-FFF2-40B4-BE49-F238E27FC236}">
                <a16:creationId xmlns:a16="http://schemas.microsoft.com/office/drawing/2014/main" id="{730CE5EB-7420-49B8-A54E-1C48494E4D30}"/>
              </a:ext>
            </a:extLst>
          </p:cNvPr>
          <p:cNvPicPr>
            <a:picLocks noChangeAspect="1"/>
          </p:cNvPicPr>
          <p:nvPr/>
        </p:nvPicPr>
        <p:blipFill>
          <a:blip r:embed="rId3"/>
          <a:stretch>
            <a:fillRect/>
          </a:stretch>
        </p:blipFill>
        <p:spPr>
          <a:xfrm>
            <a:off x="6607313" y="2422574"/>
            <a:ext cx="4731871" cy="3657600"/>
          </a:xfrm>
          <a:prstGeom prst="rect">
            <a:avLst/>
          </a:prstGeom>
        </p:spPr>
      </p:pic>
      <p:sp>
        <p:nvSpPr>
          <p:cNvPr id="17" name="TextBox 16">
            <a:extLst>
              <a:ext uri="{FF2B5EF4-FFF2-40B4-BE49-F238E27FC236}">
                <a16:creationId xmlns:a16="http://schemas.microsoft.com/office/drawing/2014/main" id="{9C2560B4-23D2-471F-92A8-C97C7739AA4A}"/>
              </a:ext>
            </a:extLst>
          </p:cNvPr>
          <p:cNvSpPr txBox="1"/>
          <p:nvPr/>
        </p:nvSpPr>
        <p:spPr>
          <a:xfrm>
            <a:off x="10348584" y="2989733"/>
            <a:ext cx="1705632" cy="1477328"/>
          </a:xfrm>
          <a:prstGeom prst="rect">
            <a:avLst/>
          </a:prstGeom>
          <a:noFill/>
        </p:spPr>
        <p:txBody>
          <a:bodyPr wrap="square" rtlCol="0">
            <a:spAutoFit/>
          </a:bodyPr>
          <a:lstStyle/>
          <a:p>
            <a:pPr algn="ctr"/>
            <a:r>
              <a:rPr lang="en-US" dirty="0"/>
              <a:t>Virgin Bits S26a -ungrounded BL cut</a:t>
            </a:r>
          </a:p>
          <a:p>
            <a:pPr algn="ctr"/>
            <a:endParaRPr lang="en-US" dirty="0"/>
          </a:p>
        </p:txBody>
      </p:sp>
    </p:spTree>
    <p:extLst>
      <p:ext uri="{BB962C8B-B14F-4D97-AF65-F5344CB8AC3E}">
        <p14:creationId xmlns:p14="http://schemas.microsoft.com/office/powerpoint/2010/main" val="9129036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ADD0DE-1EB5-4E10-8285-117241C66471}"/>
              </a:ext>
            </a:extLst>
          </p:cNvPr>
          <p:cNvPicPr>
            <a:picLocks noChangeAspect="1"/>
          </p:cNvPicPr>
          <p:nvPr/>
        </p:nvPicPr>
        <p:blipFill>
          <a:blip r:embed="rId2"/>
          <a:stretch>
            <a:fillRect/>
          </a:stretch>
        </p:blipFill>
        <p:spPr>
          <a:xfrm>
            <a:off x="3903174" y="1711406"/>
            <a:ext cx="4299527" cy="3200400"/>
          </a:xfrm>
          <a:prstGeom prst="rect">
            <a:avLst/>
          </a:prstGeom>
        </p:spPr>
      </p:pic>
      <p:pic>
        <p:nvPicPr>
          <p:cNvPr id="3" name="Picture 2">
            <a:extLst>
              <a:ext uri="{FF2B5EF4-FFF2-40B4-BE49-F238E27FC236}">
                <a16:creationId xmlns:a16="http://schemas.microsoft.com/office/drawing/2014/main" id="{E2DD0DAC-B071-429A-80DB-038A5EB21E63}"/>
              </a:ext>
            </a:extLst>
          </p:cNvPr>
          <p:cNvPicPr>
            <a:picLocks noChangeAspect="1"/>
          </p:cNvPicPr>
          <p:nvPr/>
        </p:nvPicPr>
        <p:blipFill>
          <a:blip r:embed="rId3"/>
          <a:stretch>
            <a:fillRect/>
          </a:stretch>
        </p:blipFill>
        <p:spPr>
          <a:xfrm>
            <a:off x="7880364" y="1754207"/>
            <a:ext cx="4118495" cy="3200400"/>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4" name="TextBox 3">
            <a:extLst>
              <a:ext uri="{FF2B5EF4-FFF2-40B4-BE49-F238E27FC236}">
                <a16:creationId xmlns:a16="http://schemas.microsoft.com/office/drawing/2014/main" id="{359E1B6C-BA18-4A56-AC23-3FC1F9CEC088}"/>
              </a:ext>
            </a:extLst>
          </p:cNvPr>
          <p:cNvSpPr txBox="1"/>
          <p:nvPr/>
        </p:nvSpPr>
        <p:spPr>
          <a:xfrm>
            <a:off x="10728398" y="2610791"/>
            <a:ext cx="1270461" cy="646331"/>
          </a:xfrm>
          <a:prstGeom prst="rect">
            <a:avLst/>
          </a:prstGeom>
          <a:noFill/>
        </p:spPr>
        <p:txBody>
          <a:bodyPr wrap="square" rtlCol="0">
            <a:spAutoFit/>
          </a:bodyPr>
          <a:lstStyle/>
          <a:p>
            <a:r>
              <a:rPr lang="en-US" dirty="0" err="1"/>
              <a:t>Pos</a:t>
            </a:r>
            <a:r>
              <a:rPr lang="en-US" dirty="0"/>
              <a:t> prog</a:t>
            </a:r>
          </a:p>
          <a:p>
            <a:r>
              <a:rPr lang="en-US" dirty="0"/>
              <a:t>S26a</a:t>
            </a:r>
          </a:p>
        </p:txBody>
      </p:sp>
      <p:sp>
        <p:nvSpPr>
          <p:cNvPr id="9" name="TextBox 8">
            <a:extLst>
              <a:ext uri="{FF2B5EF4-FFF2-40B4-BE49-F238E27FC236}">
                <a16:creationId xmlns:a16="http://schemas.microsoft.com/office/drawing/2014/main" id="{BA42A381-BB13-47C4-8090-31D7FF584FA0}"/>
              </a:ext>
            </a:extLst>
          </p:cNvPr>
          <p:cNvSpPr txBox="1"/>
          <p:nvPr/>
        </p:nvSpPr>
        <p:spPr>
          <a:xfrm>
            <a:off x="-276226" y="210128"/>
            <a:ext cx="11233785" cy="584775"/>
          </a:xfrm>
          <a:prstGeom prst="rect">
            <a:avLst/>
          </a:prstGeom>
          <a:noFill/>
        </p:spPr>
        <p:txBody>
          <a:bodyPr wrap="square" rtlCol="0">
            <a:spAutoFit/>
          </a:bodyPr>
          <a:lstStyle/>
          <a:p>
            <a:pPr algn="ctr"/>
            <a:r>
              <a:rPr lang="en-US" sz="3200" dirty="0"/>
              <a:t>Fired Bits – </a:t>
            </a:r>
            <a:r>
              <a:rPr lang="en-US" sz="3200" b="1" dirty="0"/>
              <a:t>SR71b</a:t>
            </a:r>
            <a:r>
              <a:rPr lang="en-US" sz="3200" dirty="0"/>
              <a:t> TL1712222001, </a:t>
            </a:r>
            <a:r>
              <a:rPr lang="en-US" sz="3200" b="1" dirty="0"/>
              <a:t>S26a</a:t>
            </a:r>
            <a:r>
              <a:rPr lang="en-US" sz="3200" dirty="0"/>
              <a:t> TL180108002</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0" y="853419"/>
            <a:ext cx="4215740" cy="1567414"/>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SD1 split4E </a:t>
            </a:r>
          </a:p>
          <a:p>
            <a:pPr lvl="1"/>
            <a:r>
              <a:rPr lang="en-US" dirty="0"/>
              <a:t>w16 SR71b</a:t>
            </a:r>
          </a:p>
          <a:p>
            <a:pPr lvl="2"/>
            <a:r>
              <a:rPr lang="en-US" dirty="0"/>
              <a:t>WL Cut. No grounding</a:t>
            </a:r>
          </a:p>
          <a:p>
            <a:pPr lvl="2"/>
            <a:r>
              <a:rPr lang="en-US" dirty="0"/>
              <a:t>WL 14/multiple BL’s</a:t>
            </a:r>
          </a:p>
          <a:p>
            <a:pPr lvl="1"/>
            <a:r>
              <a:rPr lang="en-US" dirty="0"/>
              <a:t>w02 S26a</a:t>
            </a:r>
          </a:p>
          <a:p>
            <a:pPr lvl="2"/>
            <a:r>
              <a:rPr lang="en-US" dirty="0"/>
              <a:t>WL cut. Grounded</a:t>
            </a:r>
          </a:p>
          <a:p>
            <a:pPr lvl="1"/>
            <a:r>
              <a:rPr lang="en-US" b="1" dirty="0"/>
              <a:t>Data is consistent if we assume pos. programing on even bits</a:t>
            </a:r>
          </a:p>
          <a:p>
            <a:pPr lvl="2"/>
            <a:r>
              <a:rPr lang="en-US" dirty="0">
                <a:solidFill>
                  <a:srgbClr val="FF0000"/>
                </a:solidFill>
              </a:rPr>
              <a:t>Logical interpretation is that even lines are probed negatively</a:t>
            </a:r>
          </a:p>
          <a:p>
            <a:pPr marL="0" indent="0">
              <a:buNone/>
            </a:pPr>
            <a:endParaRPr lang="en-US" dirty="0"/>
          </a:p>
          <a:p>
            <a:endParaRPr lang="en-US" dirty="0"/>
          </a:p>
        </p:txBody>
      </p:sp>
      <p:sp>
        <p:nvSpPr>
          <p:cNvPr id="7" name="TextBox 6">
            <a:extLst>
              <a:ext uri="{FF2B5EF4-FFF2-40B4-BE49-F238E27FC236}">
                <a16:creationId xmlns:a16="http://schemas.microsoft.com/office/drawing/2014/main" id="{85B4BDB7-BE42-4233-8B79-82B71C325BEC}"/>
              </a:ext>
            </a:extLst>
          </p:cNvPr>
          <p:cNvSpPr txBox="1"/>
          <p:nvPr/>
        </p:nvSpPr>
        <p:spPr>
          <a:xfrm>
            <a:off x="6674108" y="2554475"/>
            <a:ext cx="1528593" cy="1200329"/>
          </a:xfrm>
          <a:prstGeom prst="rect">
            <a:avLst/>
          </a:prstGeom>
          <a:noFill/>
        </p:spPr>
        <p:txBody>
          <a:bodyPr wrap="square" rtlCol="0">
            <a:spAutoFit/>
          </a:bodyPr>
          <a:lstStyle/>
          <a:p>
            <a:r>
              <a:rPr lang="en-US" dirty="0"/>
              <a:t>Even (</a:t>
            </a:r>
            <a:r>
              <a:rPr lang="en-US" dirty="0" err="1"/>
              <a:t>Pos</a:t>
            </a:r>
            <a:r>
              <a:rPr lang="en-US" dirty="0"/>
              <a:t> prog?) SR71b</a:t>
            </a:r>
          </a:p>
          <a:p>
            <a:endParaRPr lang="en-US" dirty="0"/>
          </a:p>
        </p:txBody>
      </p:sp>
      <p:sp>
        <p:nvSpPr>
          <p:cNvPr id="13" name="TextBox 12">
            <a:extLst>
              <a:ext uri="{FF2B5EF4-FFF2-40B4-BE49-F238E27FC236}">
                <a16:creationId xmlns:a16="http://schemas.microsoft.com/office/drawing/2014/main" id="{9EC95383-38C4-4471-81E9-AA5D4FF569B2}"/>
              </a:ext>
            </a:extLst>
          </p:cNvPr>
          <p:cNvSpPr txBox="1"/>
          <p:nvPr/>
        </p:nvSpPr>
        <p:spPr>
          <a:xfrm>
            <a:off x="10270484" y="5913912"/>
            <a:ext cx="915635" cy="369332"/>
          </a:xfrm>
          <a:prstGeom prst="rect">
            <a:avLst/>
          </a:prstGeom>
          <a:noFill/>
        </p:spPr>
        <p:txBody>
          <a:bodyPr wrap="none" rtlCol="0">
            <a:spAutoFit/>
          </a:bodyPr>
          <a:lstStyle/>
          <a:p>
            <a:r>
              <a:rPr lang="en-US" dirty="0">
                <a:highlight>
                  <a:srgbClr val="FFFF00"/>
                </a:highlight>
              </a:rPr>
              <a:t>Hongqi</a:t>
            </a:r>
          </a:p>
        </p:txBody>
      </p:sp>
    </p:spTree>
    <p:extLst>
      <p:ext uri="{BB962C8B-B14F-4D97-AF65-F5344CB8AC3E}">
        <p14:creationId xmlns:p14="http://schemas.microsoft.com/office/powerpoint/2010/main" val="16115261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26695C-360D-44A9-9394-D1A9FBCBF739}"/>
              </a:ext>
            </a:extLst>
          </p:cNvPr>
          <p:cNvPicPr>
            <a:picLocks noChangeAspect="1"/>
          </p:cNvPicPr>
          <p:nvPr/>
        </p:nvPicPr>
        <p:blipFill>
          <a:blip r:embed="rId2"/>
          <a:stretch>
            <a:fillRect/>
          </a:stretch>
        </p:blipFill>
        <p:spPr>
          <a:xfrm>
            <a:off x="139886" y="2638261"/>
            <a:ext cx="4684684" cy="3657600"/>
          </a:xfrm>
          <a:prstGeom prst="rect">
            <a:avLst/>
          </a:prstGeom>
        </p:spPr>
      </p:pic>
      <p:pic>
        <p:nvPicPr>
          <p:cNvPr id="13" name="Picture 12">
            <a:extLst>
              <a:ext uri="{FF2B5EF4-FFF2-40B4-BE49-F238E27FC236}">
                <a16:creationId xmlns:a16="http://schemas.microsoft.com/office/drawing/2014/main" id="{E1CA497E-1667-4774-8435-A6CDD843B7CA}"/>
              </a:ext>
            </a:extLst>
          </p:cNvPr>
          <p:cNvPicPr>
            <a:picLocks noChangeAspect="1"/>
          </p:cNvPicPr>
          <p:nvPr/>
        </p:nvPicPr>
        <p:blipFill>
          <a:blip r:embed="rId3"/>
          <a:stretch>
            <a:fillRect/>
          </a:stretch>
        </p:blipFill>
        <p:spPr>
          <a:xfrm>
            <a:off x="3892709" y="1913866"/>
            <a:ext cx="4684684" cy="3657600"/>
          </a:xfrm>
          <a:prstGeom prst="rect">
            <a:avLst/>
          </a:prstGeom>
        </p:spPr>
      </p:pic>
      <p:pic>
        <p:nvPicPr>
          <p:cNvPr id="5" name="Picture 4">
            <a:extLst>
              <a:ext uri="{FF2B5EF4-FFF2-40B4-BE49-F238E27FC236}">
                <a16:creationId xmlns:a16="http://schemas.microsoft.com/office/drawing/2014/main" id="{A29D50D7-45F6-454E-8937-612BBB09A738}"/>
              </a:ext>
            </a:extLst>
          </p:cNvPr>
          <p:cNvPicPr>
            <a:picLocks noChangeAspect="1"/>
          </p:cNvPicPr>
          <p:nvPr/>
        </p:nvPicPr>
        <p:blipFill>
          <a:blip r:embed="rId4"/>
          <a:stretch>
            <a:fillRect/>
          </a:stretch>
        </p:blipFill>
        <p:spPr>
          <a:xfrm>
            <a:off x="7659716" y="1894193"/>
            <a:ext cx="4684684" cy="3657600"/>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4" name="TextBox 3">
            <a:extLst>
              <a:ext uri="{FF2B5EF4-FFF2-40B4-BE49-F238E27FC236}">
                <a16:creationId xmlns:a16="http://schemas.microsoft.com/office/drawing/2014/main" id="{359E1B6C-BA18-4A56-AC23-3FC1F9CEC088}"/>
              </a:ext>
            </a:extLst>
          </p:cNvPr>
          <p:cNvSpPr txBox="1"/>
          <p:nvPr/>
        </p:nvSpPr>
        <p:spPr>
          <a:xfrm>
            <a:off x="10546023" y="2529840"/>
            <a:ext cx="1270461" cy="646331"/>
          </a:xfrm>
          <a:prstGeom prst="rect">
            <a:avLst/>
          </a:prstGeom>
          <a:noFill/>
        </p:spPr>
        <p:txBody>
          <a:bodyPr wrap="square" rtlCol="0">
            <a:spAutoFit/>
          </a:bodyPr>
          <a:lstStyle/>
          <a:p>
            <a:r>
              <a:rPr lang="en-US" dirty="0"/>
              <a:t>Odd (Neg prog?)</a:t>
            </a:r>
          </a:p>
        </p:txBody>
      </p:sp>
      <p:sp>
        <p:nvSpPr>
          <p:cNvPr id="9" name="TextBox 8">
            <a:extLst>
              <a:ext uri="{FF2B5EF4-FFF2-40B4-BE49-F238E27FC236}">
                <a16:creationId xmlns:a16="http://schemas.microsoft.com/office/drawing/2014/main" id="{BA42A381-BB13-47C4-8090-31D7FF584FA0}"/>
              </a:ext>
            </a:extLst>
          </p:cNvPr>
          <p:cNvSpPr txBox="1"/>
          <p:nvPr/>
        </p:nvSpPr>
        <p:spPr>
          <a:xfrm>
            <a:off x="-276225" y="210128"/>
            <a:ext cx="9182230" cy="584775"/>
          </a:xfrm>
          <a:prstGeom prst="rect">
            <a:avLst/>
          </a:prstGeom>
          <a:noFill/>
        </p:spPr>
        <p:txBody>
          <a:bodyPr wrap="square" rtlCol="0">
            <a:spAutoFit/>
          </a:bodyPr>
          <a:lstStyle/>
          <a:p>
            <a:pPr algn="ctr"/>
            <a:r>
              <a:rPr lang="en-US" sz="3200" dirty="0"/>
              <a:t>Fired/Unfired  Bits – PFA 1357</a:t>
            </a:r>
          </a:p>
        </p:txBody>
      </p:sp>
      <p:sp>
        <p:nvSpPr>
          <p:cNvPr id="7" name="TextBox 6">
            <a:extLst>
              <a:ext uri="{FF2B5EF4-FFF2-40B4-BE49-F238E27FC236}">
                <a16:creationId xmlns:a16="http://schemas.microsoft.com/office/drawing/2014/main" id="{85B4BDB7-BE42-4233-8B79-82B71C325BEC}"/>
              </a:ext>
            </a:extLst>
          </p:cNvPr>
          <p:cNvSpPr txBox="1"/>
          <p:nvPr/>
        </p:nvSpPr>
        <p:spPr>
          <a:xfrm>
            <a:off x="6674108" y="2554475"/>
            <a:ext cx="1528593" cy="923330"/>
          </a:xfrm>
          <a:prstGeom prst="rect">
            <a:avLst/>
          </a:prstGeom>
          <a:noFill/>
        </p:spPr>
        <p:txBody>
          <a:bodyPr wrap="square" rtlCol="0">
            <a:spAutoFit/>
          </a:bodyPr>
          <a:lstStyle/>
          <a:p>
            <a:r>
              <a:rPr lang="en-US" dirty="0"/>
              <a:t>Even (</a:t>
            </a:r>
            <a:r>
              <a:rPr lang="en-US" dirty="0" err="1"/>
              <a:t>Pos</a:t>
            </a:r>
            <a:r>
              <a:rPr lang="en-US" dirty="0"/>
              <a:t> prog?)</a:t>
            </a:r>
          </a:p>
          <a:p>
            <a:endParaRPr lang="en-US" dirty="0"/>
          </a:p>
        </p:txBody>
      </p:sp>
      <p:sp>
        <p:nvSpPr>
          <p:cNvPr id="11" name="TextBox 10">
            <a:extLst>
              <a:ext uri="{FF2B5EF4-FFF2-40B4-BE49-F238E27FC236}">
                <a16:creationId xmlns:a16="http://schemas.microsoft.com/office/drawing/2014/main" id="{962D1F45-34F4-46A6-8818-33716EF4C90C}"/>
              </a:ext>
            </a:extLst>
          </p:cNvPr>
          <p:cNvSpPr txBox="1"/>
          <p:nvPr/>
        </p:nvSpPr>
        <p:spPr>
          <a:xfrm flipH="1">
            <a:off x="1938212" y="4158641"/>
            <a:ext cx="968889" cy="369332"/>
          </a:xfrm>
          <a:prstGeom prst="rect">
            <a:avLst/>
          </a:prstGeom>
          <a:noFill/>
        </p:spPr>
        <p:txBody>
          <a:bodyPr wrap="square" rtlCol="0">
            <a:spAutoFit/>
          </a:bodyPr>
          <a:lstStyle/>
          <a:p>
            <a:r>
              <a:rPr lang="en-US" dirty="0"/>
              <a:t>Virgin</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139886" y="1395754"/>
            <a:ext cx="10515600" cy="1567414"/>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SD1 split4E w16 - S1, S2</a:t>
            </a:r>
          </a:p>
          <a:p>
            <a:pPr lvl="1"/>
            <a:r>
              <a:rPr lang="en-US" sz="1800" dirty="0"/>
              <a:t>BL Cut. No grounding</a:t>
            </a:r>
          </a:p>
          <a:p>
            <a:endParaRPr lang="en-US" sz="2000" dirty="0"/>
          </a:p>
          <a:p>
            <a:endParaRPr lang="en-US" sz="2200" dirty="0"/>
          </a:p>
        </p:txBody>
      </p:sp>
      <p:sp>
        <p:nvSpPr>
          <p:cNvPr id="15" name="TextBox 14">
            <a:extLst>
              <a:ext uri="{FF2B5EF4-FFF2-40B4-BE49-F238E27FC236}">
                <a16:creationId xmlns:a16="http://schemas.microsoft.com/office/drawing/2014/main" id="{C20B98C2-FE7A-47AA-98B4-A45CA6149294}"/>
              </a:ext>
            </a:extLst>
          </p:cNvPr>
          <p:cNvSpPr txBox="1"/>
          <p:nvPr/>
        </p:nvSpPr>
        <p:spPr>
          <a:xfrm>
            <a:off x="10270484" y="5913912"/>
            <a:ext cx="723275" cy="369332"/>
          </a:xfrm>
          <a:prstGeom prst="rect">
            <a:avLst/>
          </a:prstGeom>
          <a:noFill/>
        </p:spPr>
        <p:txBody>
          <a:bodyPr wrap="none" rtlCol="0">
            <a:spAutoFit/>
          </a:bodyPr>
          <a:lstStyle/>
          <a:p>
            <a:r>
              <a:rPr lang="en-US" dirty="0">
                <a:highlight>
                  <a:srgbClr val="FFFF00"/>
                </a:highlight>
              </a:rPr>
              <a:t>Hefei</a:t>
            </a:r>
          </a:p>
        </p:txBody>
      </p:sp>
    </p:spTree>
    <p:extLst>
      <p:ext uri="{BB962C8B-B14F-4D97-AF65-F5344CB8AC3E}">
        <p14:creationId xmlns:p14="http://schemas.microsoft.com/office/powerpoint/2010/main" val="33989345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PFA 1357 / TL122122001 Comparison</a:t>
            </a:r>
          </a:p>
        </p:txBody>
      </p:sp>
      <p:sp>
        <p:nvSpPr>
          <p:cNvPr id="3" name="Footer Placeholder 2"/>
          <p:cNvSpPr>
            <a:spLocks noGrp="1"/>
          </p:cNvSpPr>
          <p:nvPr>
            <p:ph type="ftr" sz="quarter" idx="11"/>
          </p:nvPr>
        </p:nvSpPr>
        <p:spPr>
          <a:xfrm>
            <a:off x="838199" y="6412006"/>
            <a:ext cx="1631869" cy="365125"/>
          </a:xfrm>
        </p:spPr>
        <p:txBody>
          <a:bodyPr/>
          <a:lstStyle/>
          <a:p>
            <a:r>
              <a:rPr lang="en-US" dirty="0"/>
              <a:t>Micron/Intel Confidential</a:t>
            </a:r>
          </a:p>
        </p:txBody>
      </p:sp>
      <p:sp>
        <p:nvSpPr>
          <p:cNvPr id="6" name="Content Placeholder 5"/>
          <p:cNvSpPr>
            <a:spLocks noGrp="1"/>
          </p:cNvSpPr>
          <p:nvPr>
            <p:ph sz="half" idx="1"/>
          </p:nvPr>
        </p:nvSpPr>
        <p:spPr>
          <a:xfrm>
            <a:off x="271077" y="1166624"/>
            <a:ext cx="7490460" cy="3588256"/>
          </a:xfrm>
        </p:spPr>
        <p:txBody>
          <a:bodyPr/>
          <a:lstStyle/>
          <a:p>
            <a:r>
              <a:rPr lang="en-US" sz="2000" dirty="0"/>
              <a:t>TL172122001</a:t>
            </a:r>
          </a:p>
          <a:p>
            <a:pPr lvl="1"/>
            <a:r>
              <a:rPr lang="en-US" sz="1800" dirty="0"/>
              <a:t>WL Cut. </a:t>
            </a:r>
            <a:r>
              <a:rPr lang="en-US" sz="1600" dirty="0"/>
              <a:t>WL14 (1</a:t>
            </a:r>
            <a:r>
              <a:rPr lang="en-US" sz="1600" baseline="30000" dirty="0"/>
              <a:t>st</a:t>
            </a:r>
            <a:r>
              <a:rPr lang="en-US" sz="1600" dirty="0"/>
              <a:t> active) - </a:t>
            </a:r>
            <a:r>
              <a:rPr lang="en-US" sz="1600" b="1" dirty="0" err="1"/>
              <a:t>verifiied</a:t>
            </a:r>
            <a:endParaRPr lang="en-US" sz="1600" b="1" dirty="0"/>
          </a:p>
          <a:p>
            <a:r>
              <a:rPr lang="en-US" sz="2000" dirty="0"/>
              <a:t>PFA1357</a:t>
            </a:r>
          </a:p>
          <a:p>
            <a:pPr lvl="1"/>
            <a:r>
              <a:rPr lang="en-US" sz="1800" dirty="0"/>
              <a:t>BL Cut. </a:t>
            </a:r>
            <a:r>
              <a:rPr lang="en-US" dirty="0"/>
              <a:t>BL 9</a:t>
            </a:r>
          </a:p>
          <a:p>
            <a:r>
              <a:rPr lang="en-US" sz="2000" b="1" dirty="0">
                <a:solidFill>
                  <a:srgbClr val="FF0000"/>
                </a:solidFill>
              </a:rPr>
              <a:t>Trends are opposite between PFA 1357 &amp; TL122122001</a:t>
            </a:r>
          </a:p>
          <a:p>
            <a:r>
              <a:rPr lang="en-US" sz="2000" dirty="0"/>
              <a:t>Actual placement needs to be better understood</a:t>
            </a:r>
          </a:p>
          <a:p>
            <a:r>
              <a:rPr lang="en-US" sz="2000" dirty="0"/>
              <a:t>Assuming even bits are positively programed (</a:t>
            </a:r>
            <a:r>
              <a:rPr lang="en-US" sz="2000" dirty="0">
                <a:solidFill>
                  <a:srgbClr val="FF0000"/>
                </a:solidFill>
              </a:rPr>
              <a:t>not intended</a:t>
            </a:r>
            <a:r>
              <a:rPr lang="en-US" sz="2000" dirty="0"/>
              <a:t>) WL cuts on SR71b &amp; S26a not grounded v. grounded </a:t>
            </a:r>
            <a:r>
              <a:rPr lang="en-US" sz="2000" b="1" dirty="0"/>
              <a:t>are consistent</a:t>
            </a:r>
          </a:p>
          <a:p>
            <a:endParaRPr lang="en-US" sz="2000"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2/14/2018</a:t>
            </a:r>
          </a:p>
        </p:txBody>
      </p:sp>
      <p:grpSp>
        <p:nvGrpSpPr>
          <p:cNvPr id="15" name="Group 14">
            <a:extLst>
              <a:ext uri="{FF2B5EF4-FFF2-40B4-BE49-F238E27FC236}">
                <a16:creationId xmlns:a16="http://schemas.microsoft.com/office/drawing/2014/main" id="{0DA92B55-ADB4-464F-905B-8AB850A91BFA}"/>
              </a:ext>
            </a:extLst>
          </p:cNvPr>
          <p:cNvGrpSpPr/>
          <p:nvPr/>
        </p:nvGrpSpPr>
        <p:grpSpPr>
          <a:xfrm>
            <a:off x="7761537" y="165446"/>
            <a:ext cx="4124901" cy="2972215"/>
            <a:chOff x="7761537" y="165446"/>
            <a:chExt cx="4124901" cy="2972215"/>
          </a:xfrm>
        </p:grpSpPr>
        <p:pic>
          <p:nvPicPr>
            <p:cNvPr id="9" name="Picture 8">
              <a:extLst>
                <a:ext uri="{FF2B5EF4-FFF2-40B4-BE49-F238E27FC236}">
                  <a16:creationId xmlns:a16="http://schemas.microsoft.com/office/drawing/2014/main" id="{AEB1CC2A-019D-46FD-8BA2-FEE8F0FE9555}"/>
                </a:ext>
              </a:extLst>
            </p:cNvPr>
            <p:cNvPicPr>
              <a:picLocks noChangeAspect="1"/>
            </p:cNvPicPr>
            <p:nvPr/>
          </p:nvPicPr>
          <p:blipFill>
            <a:blip r:embed="rId2"/>
            <a:stretch>
              <a:fillRect/>
            </a:stretch>
          </p:blipFill>
          <p:spPr>
            <a:xfrm>
              <a:off x="7761537" y="165446"/>
              <a:ext cx="4124901" cy="2972215"/>
            </a:xfrm>
            <a:prstGeom prst="rect">
              <a:avLst/>
            </a:prstGeom>
          </p:spPr>
        </p:pic>
        <p:sp>
          <p:nvSpPr>
            <p:cNvPr id="11" name="TextBox 10">
              <a:extLst>
                <a:ext uri="{FF2B5EF4-FFF2-40B4-BE49-F238E27FC236}">
                  <a16:creationId xmlns:a16="http://schemas.microsoft.com/office/drawing/2014/main" id="{F37F625C-4252-4A5A-BA36-FFF184C99D55}"/>
                </a:ext>
              </a:extLst>
            </p:cNvPr>
            <p:cNvSpPr txBox="1"/>
            <p:nvPr/>
          </p:nvSpPr>
          <p:spPr>
            <a:xfrm>
              <a:off x="9620116" y="624582"/>
              <a:ext cx="1608133" cy="369332"/>
            </a:xfrm>
            <a:prstGeom prst="rect">
              <a:avLst/>
            </a:prstGeom>
            <a:noFill/>
          </p:spPr>
          <p:txBody>
            <a:bodyPr wrap="none" rtlCol="0">
              <a:spAutoFit/>
            </a:bodyPr>
            <a:lstStyle/>
            <a:p>
              <a:r>
                <a:rPr lang="en-US" dirty="0"/>
                <a:t>TL172122001</a:t>
              </a:r>
            </a:p>
          </p:txBody>
        </p:sp>
      </p:grpSp>
      <p:grpSp>
        <p:nvGrpSpPr>
          <p:cNvPr id="14" name="Group 13">
            <a:extLst>
              <a:ext uri="{FF2B5EF4-FFF2-40B4-BE49-F238E27FC236}">
                <a16:creationId xmlns:a16="http://schemas.microsoft.com/office/drawing/2014/main" id="{FD1DA78A-F80D-4176-AB0C-853FD54273DE}"/>
              </a:ext>
            </a:extLst>
          </p:cNvPr>
          <p:cNvGrpSpPr/>
          <p:nvPr/>
        </p:nvGrpSpPr>
        <p:grpSpPr>
          <a:xfrm>
            <a:off x="7710767" y="3137661"/>
            <a:ext cx="4191585" cy="3115110"/>
            <a:chOff x="7802207" y="3137661"/>
            <a:chExt cx="4191585" cy="3115110"/>
          </a:xfrm>
        </p:grpSpPr>
        <p:pic>
          <p:nvPicPr>
            <p:cNvPr id="12" name="Picture 11">
              <a:extLst>
                <a:ext uri="{FF2B5EF4-FFF2-40B4-BE49-F238E27FC236}">
                  <a16:creationId xmlns:a16="http://schemas.microsoft.com/office/drawing/2014/main" id="{ADF940A5-4CB3-4EA8-BDBC-AE3867A42518}"/>
                </a:ext>
              </a:extLst>
            </p:cNvPr>
            <p:cNvPicPr>
              <a:picLocks noChangeAspect="1"/>
            </p:cNvPicPr>
            <p:nvPr/>
          </p:nvPicPr>
          <p:blipFill>
            <a:blip r:embed="rId3"/>
            <a:stretch>
              <a:fillRect/>
            </a:stretch>
          </p:blipFill>
          <p:spPr>
            <a:xfrm>
              <a:off x="7802207" y="3137661"/>
              <a:ext cx="4191585" cy="3115110"/>
            </a:xfrm>
            <a:prstGeom prst="rect">
              <a:avLst/>
            </a:prstGeom>
          </p:spPr>
        </p:pic>
        <p:sp>
          <p:nvSpPr>
            <p:cNvPr id="13" name="TextBox 12">
              <a:extLst>
                <a:ext uri="{FF2B5EF4-FFF2-40B4-BE49-F238E27FC236}">
                  <a16:creationId xmlns:a16="http://schemas.microsoft.com/office/drawing/2014/main" id="{8C624978-C051-4148-8C32-22036AFEBCBB}"/>
                </a:ext>
              </a:extLst>
            </p:cNvPr>
            <p:cNvSpPr txBox="1"/>
            <p:nvPr/>
          </p:nvSpPr>
          <p:spPr>
            <a:xfrm>
              <a:off x="9742036" y="4922262"/>
              <a:ext cx="1133708" cy="369332"/>
            </a:xfrm>
            <a:prstGeom prst="rect">
              <a:avLst/>
            </a:prstGeom>
            <a:noFill/>
          </p:spPr>
          <p:txBody>
            <a:bodyPr wrap="none" rtlCol="0">
              <a:spAutoFit/>
            </a:bodyPr>
            <a:lstStyle/>
            <a:p>
              <a:r>
                <a:rPr lang="en-US" dirty="0"/>
                <a:t>PFA1357</a:t>
              </a:r>
            </a:p>
          </p:txBody>
        </p:sp>
      </p:grpSp>
    </p:spTree>
    <p:extLst>
      <p:ext uri="{BB962C8B-B14F-4D97-AF65-F5344CB8AC3E}">
        <p14:creationId xmlns:p14="http://schemas.microsoft.com/office/powerpoint/2010/main" val="938886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Micron/Intel Confidential</a:t>
            </a:r>
            <a:endParaRPr lang="en-US" dirty="0"/>
          </a:p>
        </p:txBody>
      </p:sp>
      <p:sp>
        <p:nvSpPr>
          <p:cNvPr id="7" name="TextBox 6"/>
          <p:cNvSpPr txBox="1"/>
          <p:nvPr/>
        </p:nvSpPr>
        <p:spPr>
          <a:xfrm>
            <a:off x="-42958" y="189977"/>
            <a:ext cx="9510807" cy="461665"/>
          </a:xfrm>
          <a:prstGeom prst="rect">
            <a:avLst/>
          </a:prstGeom>
          <a:noFill/>
        </p:spPr>
        <p:txBody>
          <a:bodyPr wrap="square" rtlCol="0">
            <a:spAutoFit/>
          </a:bodyPr>
          <a:lstStyle/>
          <a:p>
            <a:pPr algn="ctr"/>
            <a:r>
              <a:rPr lang="en-US" sz="2400" b="1" dirty="0">
                <a:solidFill>
                  <a:srgbClr val="000000"/>
                </a:solidFill>
                <a:latin typeface="Arial" pitchFamily="34" charset="0"/>
                <a:cs typeface="Arial" pitchFamily="34" charset="0"/>
              </a:rPr>
              <a:t>EDS Element Line Scan TL1712222001 Oppositely Fired Bits</a:t>
            </a:r>
          </a:p>
        </p:txBody>
      </p:sp>
      <p:pic>
        <p:nvPicPr>
          <p:cNvPr id="4" name="Picture 3"/>
          <p:cNvPicPr>
            <a:picLocks noChangeAspect="1"/>
          </p:cNvPicPr>
          <p:nvPr/>
        </p:nvPicPr>
        <p:blipFill>
          <a:blip r:embed="rId2"/>
          <a:stretch>
            <a:fillRect/>
          </a:stretch>
        </p:blipFill>
        <p:spPr>
          <a:xfrm>
            <a:off x="5166" y="3726765"/>
            <a:ext cx="6385084" cy="3003343"/>
          </a:xfrm>
          <a:prstGeom prst="rect">
            <a:avLst/>
          </a:prstGeom>
        </p:spPr>
      </p:pic>
      <p:grpSp>
        <p:nvGrpSpPr>
          <p:cNvPr id="5" name="Group 4">
            <a:extLst>
              <a:ext uri="{FF2B5EF4-FFF2-40B4-BE49-F238E27FC236}">
                <a16:creationId xmlns:a16="http://schemas.microsoft.com/office/drawing/2014/main" id="{3FD2271E-6025-4166-9490-1958413E27BD}"/>
              </a:ext>
            </a:extLst>
          </p:cNvPr>
          <p:cNvGrpSpPr/>
          <p:nvPr/>
        </p:nvGrpSpPr>
        <p:grpSpPr>
          <a:xfrm>
            <a:off x="2074328" y="1483235"/>
            <a:ext cx="2326190" cy="2169990"/>
            <a:chOff x="4912531" y="438210"/>
            <a:chExt cx="2326190" cy="2169990"/>
          </a:xfrm>
        </p:grpSpPr>
        <p:pic>
          <p:nvPicPr>
            <p:cNvPr id="3" name="Picture 2"/>
            <p:cNvPicPr>
              <a:picLocks noChangeAspect="1"/>
            </p:cNvPicPr>
            <p:nvPr/>
          </p:nvPicPr>
          <p:blipFill>
            <a:blip r:embed="rId3"/>
            <a:stretch>
              <a:fillRect/>
            </a:stretch>
          </p:blipFill>
          <p:spPr>
            <a:xfrm>
              <a:off x="5024971" y="438210"/>
              <a:ext cx="2170632" cy="2169990"/>
            </a:xfrm>
            <a:prstGeom prst="rect">
              <a:avLst/>
            </a:prstGeom>
          </p:spPr>
        </p:pic>
        <p:sp>
          <p:nvSpPr>
            <p:cNvPr id="6" name="TextBox 5"/>
            <p:cNvSpPr txBox="1"/>
            <p:nvPr/>
          </p:nvSpPr>
          <p:spPr>
            <a:xfrm>
              <a:off x="6855283" y="942976"/>
              <a:ext cx="383438" cy="307777"/>
            </a:xfrm>
            <a:prstGeom prst="rect">
              <a:avLst/>
            </a:prstGeom>
            <a:noFill/>
          </p:spPr>
          <p:txBody>
            <a:bodyPr wrap="none" rtlCol="0">
              <a:spAutoFit/>
            </a:bodyPr>
            <a:lstStyle/>
            <a:p>
              <a:r>
                <a:rPr lang="en-US" sz="1400" b="1" dirty="0">
                  <a:solidFill>
                    <a:srgbClr val="FF0000"/>
                  </a:solidFill>
                </a:rPr>
                <a:t>33</a:t>
              </a:r>
            </a:p>
          </p:txBody>
        </p:sp>
        <p:sp>
          <p:nvSpPr>
            <p:cNvPr id="8" name="TextBox 7"/>
            <p:cNvSpPr txBox="1"/>
            <p:nvPr/>
          </p:nvSpPr>
          <p:spPr>
            <a:xfrm>
              <a:off x="6090946" y="942976"/>
              <a:ext cx="383438" cy="307777"/>
            </a:xfrm>
            <a:prstGeom prst="rect">
              <a:avLst/>
            </a:prstGeom>
            <a:noFill/>
          </p:spPr>
          <p:txBody>
            <a:bodyPr wrap="none" rtlCol="0">
              <a:spAutoFit/>
            </a:bodyPr>
            <a:lstStyle/>
            <a:p>
              <a:r>
                <a:rPr lang="en-US" sz="1400" b="1" dirty="0">
                  <a:solidFill>
                    <a:srgbClr val="FF0000"/>
                  </a:solidFill>
                </a:rPr>
                <a:t>35</a:t>
              </a:r>
            </a:p>
          </p:txBody>
        </p:sp>
        <p:sp>
          <p:nvSpPr>
            <p:cNvPr id="9" name="TextBox 8"/>
            <p:cNvSpPr txBox="1"/>
            <p:nvPr/>
          </p:nvSpPr>
          <p:spPr>
            <a:xfrm>
              <a:off x="6455233" y="942976"/>
              <a:ext cx="383438" cy="307777"/>
            </a:xfrm>
            <a:prstGeom prst="rect">
              <a:avLst/>
            </a:prstGeom>
            <a:noFill/>
          </p:spPr>
          <p:txBody>
            <a:bodyPr wrap="none" rtlCol="0">
              <a:spAutoFit/>
            </a:bodyPr>
            <a:lstStyle/>
            <a:p>
              <a:r>
                <a:rPr lang="en-US" sz="1400" b="1" dirty="0">
                  <a:solidFill>
                    <a:srgbClr val="FF0000"/>
                  </a:solidFill>
                </a:rPr>
                <a:t>34</a:t>
              </a:r>
            </a:p>
          </p:txBody>
        </p:sp>
        <p:sp>
          <p:nvSpPr>
            <p:cNvPr id="10" name="TextBox 9"/>
            <p:cNvSpPr txBox="1"/>
            <p:nvPr/>
          </p:nvSpPr>
          <p:spPr>
            <a:xfrm>
              <a:off x="5693233" y="942976"/>
              <a:ext cx="383438" cy="307777"/>
            </a:xfrm>
            <a:prstGeom prst="rect">
              <a:avLst/>
            </a:prstGeom>
            <a:noFill/>
          </p:spPr>
          <p:txBody>
            <a:bodyPr wrap="none" rtlCol="0">
              <a:spAutoFit/>
            </a:bodyPr>
            <a:lstStyle/>
            <a:p>
              <a:r>
                <a:rPr lang="en-US" sz="1400" b="1" dirty="0">
                  <a:solidFill>
                    <a:srgbClr val="FF0000"/>
                  </a:solidFill>
                </a:rPr>
                <a:t>36</a:t>
              </a:r>
            </a:p>
          </p:txBody>
        </p:sp>
        <p:sp>
          <p:nvSpPr>
            <p:cNvPr id="11" name="TextBox 10"/>
            <p:cNvSpPr txBox="1"/>
            <p:nvPr/>
          </p:nvSpPr>
          <p:spPr>
            <a:xfrm>
              <a:off x="5281496" y="942976"/>
              <a:ext cx="383438" cy="307777"/>
            </a:xfrm>
            <a:prstGeom prst="rect">
              <a:avLst/>
            </a:prstGeom>
            <a:noFill/>
          </p:spPr>
          <p:txBody>
            <a:bodyPr wrap="none" rtlCol="0">
              <a:spAutoFit/>
            </a:bodyPr>
            <a:lstStyle/>
            <a:p>
              <a:r>
                <a:rPr lang="en-US" sz="1400" b="1" dirty="0">
                  <a:solidFill>
                    <a:srgbClr val="FF0000"/>
                  </a:solidFill>
                </a:rPr>
                <a:t>37</a:t>
              </a:r>
            </a:p>
          </p:txBody>
        </p:sp>
        <p:sp>
          <p:nvSpPr>
            <p:cNvPr id="12" name="TextBox 11"/>
            <p:cNvSpPr txBox="1"/>
            <p:nvPr/>
          </p:nvSpPr>
          <p:spPr>
            <a:xfrm>
              <a:off x="4912531" y="942976"/>
              <a:ext cx="383438" cy="307777"/>
            </a:xfrm>
            <a:prstGeom prst="rect">
              <a:avLst/>
            </a:prstGeom>
            <a:noFill/>
          </p:spPr>
          <p:txBody>
            <a:bodyPr wrap="none" rtlCol="0">
              <a:spAutoFit/>
            </a:bodyPr>
            <a:lstStyle/>
            <a:p>
              <a:r>
                <a:rPr lang="en-US" sz="1400" b="1" dirty="0">
                  <a:solidFill>
                    <a:srgbClr val="FF0000"/>
                  </a:solidFill>
                </a:rPr>
                <a:t>38</a:t>
              </a:r>
            </a:p>
          </p:txBody>
        </p:sp>
      </p:grpSp>
      <p:grpSp>
        <p:nvGrpSpPr>
          <p:cNvPr id="13" name="Group 12">
            <a:extLst>
              <a:ext uri="{FF2B5EF4-FFF2-40B4-BE49-F238E27FC236}">
                <a16:creationId xmlns:a16="http://schemas.microsoft.com/office/drawing/2014/main" id="{F7106A58-E230-4EA4-A03B-91F406242C5E}"/>
              </a:ext>
            </a:extLst>
          </p:cNvPr>
          <p:cNvGrpSpPr/>
          <p:nvPr/>
        </p:nvGrpSpPr>
        <p:grpSpPr>
          <a:xfrm>
            <a:off x="7723025" y="1511718"/>
            <a:ext cx="2355044" cy="2169990"/>
            <a:chOff x="3388531" y="438210"/>
            <a:chExt cx="2355044" cy="2169990"/>
          </a:xfrm>
        </p:grpSpPr>
        <p:pic>
          <p:nvPicPr>
            <p:cNvPr id="14" name="Picture 13">
              <a:extLst>
                <a:ext uri="{FF2B5EF4-FFF2-40B4-BE49-F238E27FC236}">
                  <a16:creationId xmlns:a16="http://schemas.microsoft.com/office/drawing/2014/main" id="{87351AF0-9AC0-4300-98FB-254E645B69F3}"/>
                </a:ext>
              </a:extLst>
            </p:cNvPr>
            <p:cNvPicPr>
              <a:picLocks noChangeAspect="1"/>
            </p:cNvPicPr>
            <p:nvPr/>
          </p:nvPicPr>
          <p:blipFill>
            <a:blip r:embed="rId4"/>
            <a:stretch>
              <a:fillRect/>
            </a:stretch>
          </p:blipFill>
          <p:spPr>
            <a:xfrm>
              <a:off x="3500971" y="438210"/>
              <a:ext cx="2170632" cy="2169990"/>
            </a:xfrm>
            <a:prstGeom prst="rect">
              <a:avLst/>
            </a:prstGeom>
          </p:spPr>
        </p:pic>
        <p:sp>
          <p:nvSpPr>
            <p:cNvPr id="15" name="TextBox 14">
              <a:extLst>
                <a:ext uri="{FF2B5EF4-FFF2-40B4-BE49-F238E27FC236}">
                  <a16:creationId xmlns:a16="http://schemas.microsoft.com/office/drawing/2014/main" id="{3FBC80F6-227C-4D9B-AFF9-5A77EBF89C64}"/>
                </a:ext>
              </a:extLst>
            </p:cNvPr>
            <p:cNvSpPr txBox="1"/>
            <p:nvPr/>
          </p:nvSpPr>
          <p:spPr>
            <a:xfrm>
              <a:off x="5331283" y="942975"/>
              <a:ext cx="412292" cy="307777"/>
            </a:xfrm>
            <a:prstGeom prst="rect">
              <a:avLst/>
            </a:prstGeom>
            <a:noFill/>
          </p:spPr>
          <p:txBody>
            <a:bodyPr wrap="none" rtlCol="0">
              <a:spAutoFit/>
            </a:bodyPr>
            <a:lstStyle/>
            <a:p>
              <a:r>
                <a:rPr lang="en-US" sz="1400" b="1" dirty="0">
                  <a:solidFill>
                    <a:srgbClr val="FF0000"/>
                  </a:solidFill>
                </a:rPr>
                <a:t>33</a:t>
              </a:r>
            </a:p>
          </p:txBody>
        </p:sp>
        <p:sp>
          <p:nvSpPr>
            <p:cNvPr id="16" name="TextBox 15">
              <a:extLst>
                <a:ext uri="{FF2B5EF4-FFF2-40B4-BE49-F238E27FC236}">
                  <a16:creationId xmlns:a16="http://schemas.microsoft.com/office/drawing/2014/main" id="{65AB044D-16AC-4082-91DD-B6380A23C7CE}"/>
                </a:ext>
              </a:extLst>
            </p:cNvPr>
            <p:cNvSpPr txBox="1"/>
            <p:nvPr/>
          </p:nvSpPr>
          <p:spPr>
            <a:xfrm>
              <a:off x="4566946" y="942975"/>
              <a:ext cx="412292" cy="307777"/>
            </a:xfrm>
            <a:prstGeom prst="rect">
              <a:avLst/>
            </a:prstGeom>
            <a:noFill/>
          </p:spPr>
          <p:txBody>
            <a:bodyPr wrap="none" rtlCol="0">
              <a:spAutoFit/>
            </a:bodyPr>
            <a:lstStyle/>
            <a:p>
              <a:r>
                <a:rPr lang="en-US" sz="1400" b="1" dirty="0">
                  <a:solidFill>
                    <a:srgbClr val="FF0000"/>
                  </a:solidFill>
                </a:rPr>
                <a:t>35</a:t>
              </a:r>
            </a:p>
          </p:txBody>
        </p:sp>
        <p:sp>
          <p:nvSpPr>
            <p:cNvPr id="17" name="TextBox 16">
              <a:extLst>
                <a:ext uri="{FF2B5EF4-FFF2-40B4-BE49-F238E27FC236}">
                  <a16:creationId xmlns:a16="http://schemas.microsoft.com/office/drawing/2014/main" id="{447C6F8F-1DFD-4460-9823-4DEC0A10701D}"/>
                </a:ext>
              </a:extLst>
            </p:cNvPr>
            <p:cNvSpPr txBox="1"/>
            <p:nvPr/>
          </p:nvSpPr>
          <p:spPr>
            <a:xfrm>
              <a:off x="4931233" y="942975"/>
              <a:ext cx="412292" cy="307777"/>
            </a:xfrm>
            <a:prstGeom prst="rect">
              <a:avLst/>
            </a:prstGeom>
            <a:noFill/>
          </p:spPr>
          <p:txBody>
            <a:bodyPr wrap="none" rtlCol="0">
              <a:spAutoFit/>
            </a:bodyPr>
            <a:lstStyle/>
            <a:p>
              <a:r>
                <a:rPr lang="en-US" sz="1400" b="1" dirty="0">
                  <a:solidFill>
                    <a:srgbClr val="FF0000"/>
                  </a:solidFill>
                </a:rPr>
                <a:t>34</a:t>
              </a:r>
            </a:p>
          </p:txBody>
        </p:sp>
        <p:sp>
          <p:nvSpPr>
            <p:cNvPr id="18" name="TextBox 17">
              <a:extLst>
                <a:ext uri="{FF2B5EF4-FFF2-40B4-BE49-F238E27FC236}">
                  <a16:creationId xmlns:a16="http://schemas.microsoft.com/office/drawing/2014/main" id="{FE01CD5D-ECCA-470F-83C0-A655C6A7F80C}"/>
                </a:ext>
              </a:extLst>
            </p:cNvPr>
            <p:cNvSpPr txBox="1"/>
            <p:nvPr/>
          </p:nvSpPr>
          <p:spPr>
            <a:xfrm>
              <a:off x="4169233" y="942975"/>
              <a:ext cx="412292" cy="307777"/>
            </a:xfrm>
            <a:prstGeom prst="rect">
              <a:avLst/>
            </a:prstGeom>
            <a:noFill/>
          </p:spPr>
          <p:txBody>
            <a:bodyPr wrap="none" rtlCol="0">
              <a:spAutoFit/>
            </a:bodyPr>
            <a:lstStyle/>
            <a:p>
              <a:r>
                <a:rPr lang="en-US" sz="1400" b="1" dirty="0">
                  <a:solidFill>
                    <a:srgbClr val="FF0000"/>
                  </a:solidFill>
                </a:rPr>
                <a:t>36</a:t>
              </a:r>
            </a:p>
          </p:txBody>
        </p:sp>
        <p:sp>
          <p:nvSpPr>
            <p:cNvPr id="19" name="TextBox 18">
              <a:extLst>
                <a:ext uri="{FF2B5EF4-FFF2-40B4-BE49-F238E27FC236}">
                  <a16:creationId xmlns:a16="http://schemas.microsoft.com/office/drawing/2014/main" id="{8A78AF18-3E28-423B-A46D-ED83BF3F7292}"/>
                </a:ext>
              </a:extLst>
            </p:cNvPr>
            <p:cNvSpPr txBox="1"/>
            <p:nvPr/>
          </p:nvSpPr>
          <p:spPr>
            <a:xfrm>
              <a:off x="3757496" y="942975"/>
              <a:ext cx="412292" cy="307777"/>
            </a:xfrm>
            <a:prstGeom prst="rect">
              <a:avLst/>
            </a:prstGeom>
            <a:noFill/>
          </p:spPr>
          <p:txBody>
            <a:bodyPr wrap="none" rtlCol="0">
              <a:spAutoFit/>
            </a:bodyPr>
            <a:lstStyle/>
            <a:p>
              <a:r>
                <a:rPr lang="en-US" sz="1400" b="1" dirty="0">
                  <a:solidFill>
                    <a:srgbClr val="FF0000"/>
                  </a:solidFill>
                </a:rPr>
                <a:t>37</a:t>
              </a:r>
            </a:p>
          </p:txBody>
        </p:sp>
        <p:sp>
          <p:nvSpPr>
            <p:cNvPr id="20" name="TextBox 19">
              <a:extLst>
                <a:ext uri="{FF2B5EF4-FFF2-40B4-BE49-F238E27FC236}">
                  <a16:creationId xmlns:a16="http://schemas.microsoft.com/office/drawing/2014/main" id="{08B8685F-28E5-4666-98A3-19ADCA6F1607}"/>
                </a:ext>
              </a:extLst>
            </p:cNvPr>
            <p:cNvSpPr txBox="1"/>
            <p:nvPr/>
          </p:nvSpPr>
          <p:spPr>
            <a:xfrm>
              <a:off x="3388531" y="942975"/>
              <a:ext cx="412292" cy="307777"/>
            </a:xfrm>
            <a:prstGeom prst="rect">
              <a:avLst/>
            </a:prstGeom>
            <a:noFill/>
          </p:spPr>
          <p:txBody>
            <a:bodyPr wrap="none" rtlCol="0">
              <a:spAutoFit/>
            </a:bodyPr>
            <a:lstStyle/>
            <a:p>
              <a:r>
                <a:rPr lang="en-US" sz="1400" b="1" dirty="0">
                  <a:solidFill>
                    <a:srgbClr val="FF0000"/>
                  </a:solidFill>
                </a:rPr>
                <a:t>38</a:t>
              </a:r>
            </a:p>
          </p:txBody>
        </p:sp>
      </p:grpSp>
      <p:pic>
        <p:nvPicPr>
          <p:cNvPr id="21" name="Picture 20">
            <a:extLst>
              <a:ext uri="{FF2B5EF4-FFF2-40B4-BE49-F238E27FC236}">
                <a16:creationId xmlns:a16="http://schemas.microsoft.com/office/drawing/2014/main" id="{08F25E4B-6D9F-4548-8AE5-C682AF60D212}"/>
              </a:ext>
            </a:extLst>
          </p:cNvPr>
          <p:cNvPicPr>
            <a:picLocks noChangeAspect="1"/>
          </p:cNvPicPr>
          <p:nvPr/>
        </p:nvPicPr>
        <p:blipFill>
          <a:blip r:embed="rId5"/>
          <a:stretch>
            <a:fillRect/>
          </a:stretch>
        </p:blipFill>
        <p:spPr>
          <a:xfrm>
            <a:off x="5975928" y="3767139"/>
            <a:ext cx="6385084" cy="3003343"/>
          </a:xfrm>
          <a:prstGeom prst="rect">
            <a:avLst/>
          </a:prstGeom>
        </p:spPr>
      </p:pic>
      <p:sp>
        <p:nvSpPr>
          <p:cNvPr id="22" name="TextBox 21">
            <a:extLst>
              <a:ext uri="{FF2B5EF4-FFF2-40B4-BE49-F238E27FC236}">
                <a16:creationId xmlns:a16="http://schemas.microsoft.com/office/drawing/2014/main" id="{B59F8C9D-3441-4E90-B175-D48E730E5798}"/>
              </a:ext>
            </a:extLst>
          </p:cNvPr>
          <p:cNvSpPr txBox="1"/>
          <p:nvPr/>
        </p:nvSpPr>
        <p:spPr>
          <a:xfrm>
            <a:off x="4868883" y="1988001"/>
            <a:ext cx="2800767" cy="369332"/>
          </a:xfrm>
          <a:prstGeom prst="rect">
            <a:avLst/>
          </a:prstGeom>
          <a:noFill/>
        </p:spPr>
        <p:txBody>
          <a:bodyPr wrap="none" rtlCol="0">
            <a:spAutoFit/>
          </a:bodyPr>
          <a:lstStyle/>
          <a:p>
            <a:r>
              <a:rPr lang="en-US" dirty="0" err="1"/>
              <a:t>Linescans</a:t>
            </a:r>
            <a:r>
              <a:rPr lang="en-US" dirty="0"/>
              <a:t> not normalized</a:t>
            </a:r>
          </a:p>
        </p:txBody>
      </p:sp>
    </p:spTree>
    <p:extLst>
      <p:ext uri="{BB962C8B-B14F-4D97-AF65-F5344CB8AC3E}">
        <p14:creationId xmlns:p14="http://schemas.microsoft.com/office/powerpoint/2010/main" val="20729707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Micron/Intel Confidential</a:t>
            </a:r>
            <a:endParaRPr lang="en-US" dirty="0"/>
          </a:p>
        </p:txBody>
      </p:sp>
      <p:sp>
        <p:nvSpPr>
          <p:cNvPr id="3" name="TextBox 2"/>
          <p:cNvSpPr txBox="1"/>
          <p:nvPr/>
        </p:nvSpPr>
        <p:spPr>
          <a:xfrm>
            <a:off x="848" y="310299"/>
            <a:ext cx="8144260" cy="461665"/>
          </a:xfrm>
          <a:prstGeom prst="rect">
            <a:avLst/>
          </a:prstGeom>
          <a:noFill/>
        </p:spPr>
        <p:txBody>
          <a:bodyPr wrap="square" rtlCol="0">
            <a:spAutoFit/>
          </a:bodyPr>
          <a:lstStyle/>
          <a:p>
            <a:pPr algn="ctr"/>
            <a:r>
              <a:rPr lang="en-US" sz="2400" b="1" dirty="0">
                <a:solidFill>
                  <a:srgbClr val="000000"/>
                </a:solidFill>
                <a:latin typeface="Arial" pitchFamily="34" charset="0"/>
                <a:cs typeface="Arial" pitchFamily="34" charset="0"/>
              </a:rPr>
              <a:t>EDS Element Line Scan TL1712222001 Not Fired Bits</a:t>
            </a:r>
          </a:p>
        </p:txBody>
      </p:sp>
      <p:pic>
        <p:nvPicPr>
          <p:cNvPr id="5" name="Picture 4"/>
          <p:cNvPicPr>
            <a:picLocks noChangeAspect="1"/>
          </p:cNvPicPr>
          <p:nvPr/>
        </p:nvPicPr>
        <p:blipFill>
          <a:blip r:embed="rId2"/>
          <a:stretch>
            <a:fillRect/>
          </a:stretch>
        </p:blipFill>
        <p:spPr>
          <a:xfrm>
            <a:off x="848" y="3710902"/>
            <a:ext cx="6385084" cy="3003343"/>
          </a:xfrm>
          <a:prstGeom prst="rect">
            <a:avLst/>
          </a:prstGeom>
        </p:spPr>
      </p:pic>
      <p:grpSp>
        <p:nvGrpSpPr>
          <p:cNvPr id="12" name="Group 11">
            <a:extLst>
              <a:ext uri="{FF2B5EF4-FFF2-40B4-BE49-F238E27FC236}">
                <a16:creationId xmlns:a16="http://schemas.microsoft.com/office/drawing/2014/main" id="{E75FC6F4-B925-419E-8D9C-D3A549B26930}"/>
              </a:ext>
            </a:extLst>
          </p:cNvPr>
          <p:cNvGrpSpPr/>
          <p:nvPr/>
        </p:nvGrpSpPr>
        <p:grpSpPr>
          <a:xfrm>
            <a:off x="2291315" y="1369928"/>
            <a:ext cx="2326190" cy="2169990"/>
            <a:chOff x="4912531" y="485712"/>
            <a:chExt cx="2326190" cy="2169990"/>
          </a:xfrm>
        </p:grpSpPr>
        <p:pic>
          <p:nvPicPr>
            <p:cNvPr id="4" name="Picture 3"/>
            <p:cNvPicPr>
              <a:picLocks noChangeAspect="1"/>
            </p:cNvPicPr>
            <p:nvPr/>
          </p:nvPicPr>
          <p:blipFill>
            <a:blip r:embed="rId3"/>
            <a:stretch>
              <a:fillRect/>
            </a:stretch>
          </p:blipFill>
          <p:spPr>
            <a:xfrm>
              <a:off x="5024971" y="485712"/>
              <a:ext cx="2170632" cy="2169990"/>
            </a:xfrm>
            <a:prstGeom prst="rect">
              <a:avLst/>
            </a:prstGeom>
          </p:spPr>
        </p:pic>
        <p:sp>
          <p:nvSpPr>
            <p:cNvPr id="6" name="TextBox 5"/>
            <p:cNvSpPr txBox="1"/>
            <p:nvPr/>
          </p:nvSpPr>
          <p:spPr>
            <a:xfrm>
              <a:off x="6855283" y="942976"/>
              <a:ext cx="383438" cy="307777"/>
            </a:xfrm>
            <a:prstGeom prst="rect">
              <a:avLst/>
            </a:prstGeom>
            <a:noFill/>
          </p:spPr>
          <p:txBody>
            <a:bodyPr wrap="none" rtlCol="0">
              <a:spAutoFit/>
            </a:bodyPr>
            <a:lstStyle/>
            <a:p>
              <a:r>
                <a:rPr lang="en-US" sz="1400" b="1" dirty="0">
                  <a:solidFill>
                    <a:srgbClr val="FF0000"/>
                  </a:solidFill>
                </a:rPr>
                <a:t>33</a:t>
              </a:r>
            </a:p>
          </p:txBody>
        </p:sp>
        <p:sp>
          <p:nvSpPr>
            <p:cNvPr id="7" name="TextBox 6"/>
            <p:cNvSpPr txBox="1"/>
            <p:nvPr/>
          </p:nvSpPr>
          <p:spPr>
            <a:xfrm>
              <a:off x="6090946" y="942976"/>
              <a:ext cx="383438" cy="307777"/>
            </a:xfrm>
            <a:prstGeom prst="rect">
              <a:avLst/>
            </a:prstGeom>
            <a:noFill/>
          </p:spPr>
          <p:txBody>
            <a:bodyPr wrap="none" rtlCol="0">
              <a:spAutoFit/>
            </a:bodyPr>
            <a:lstStyle/>
            <a:p>
              <a:r>
                <a:rPr lang="en-US" sz="1400" b="1" dirty="0">
                  <a:solidFill>
                    <a:srgbClr val="FF0000"/>
                  </a:solidFill>
                </a:rPr>
                <a:t>35</a:t>
              </a:r>
            </a:p>
          </p:txBody>
        </p:sp>
        <p:sp>
          <p:nvSpPr>
            <p:cNvPr id="8" name="TextBox 7"/>
            <p:cNvSpPr txBox="1"/>
            <p:nvPr/>
          </p:nvSpPr>
          <p:spPr>
            <a:xfrm>
              <a:off x="6455233" y="942976"/>
              <a:ext cx="383438" cy="307777"/>
            </a:xfrm>
            <a:prstGeom prst="rect">
              <a:avLst/>
            </a:prstGeom>
            <a:noFill/>
          </p:spPr>
          <p:txBody>
            <a:bodyPr wrap="none" rtlCol="0">
              <a:spAutoFit/>
            </a:bodyPr>
            <a:lstStyle/>
            <a:p>
              <a:r>
                <a:rPr lang="en-US" sz="1400" b="1" dirty="0">
                  <a:solidFill>
                    <a:srgbClr val="FF0000"/>
                  </a:solidFill>
                </a:rPr>
                <a:t>34</a:t>
              </a:r>
            </a:p>
          </p:txBody>
        </p:sp>
        <p:sp>
          <p:nvSpPr>
            <p:cNvPr id="9" name="TextBox 8"/>
            <p:cNvSpPr txBox="1"/>
            <p:nvPr/>
          </p:nvSpPr>
          <p:spPr>
            <a:xfrm>
              <a:off x="5693233" y="942976"/>
              <a:ext cx="383438" cy="307777"/>
            </a:xfrm>
            <a:prstGeom prst="rect">
              <a:avLst/>
            </a:prstGeom>
            <a:noFill/>
          </p:spPr>
          <p:txBody>
            <a:bodyPr wrap="none" rtlCol="0">
              <a:spAutoFit/>
            </a:bodyPr>
            <a:lstStyle/>
            <a:p>
              <a:r>
                <a:rPr lang="en-US" sz="1400" b="1" dirty="0">
                  <a:solidFill>
                    <a:srgbClr val="FF0000"/>
                  </a:solidFill>
                </a:rPr>
                <a:t>36</a:t>
              </a:r>
            </a:p>
          </p:txBody>
        </p:sp>
        <p:sp>
          <p:nvSpPr>
            <p:cNvPr id="10" name="TextBox 9"/>
            <p:cNvSpPr txBox="1"/>
            <p:nvPr/>
          </p:nvSpPr>
          <p:spPr>
            <a:xfrm>
              <a:off x="5281496" y="942976"/>
              <a:ext cx="383438" cy="307777"/>
            </a:xfrm>
            <a:prstGeom prst="rect">
              <a:avLst/>
            </a:prstGeom>
            <a:noFill/>
          </p:spPr>
          <p:txBody>
            <a:bodyPr wrap="none" rtlCol="0">
              <a:spAutoFit/>
            </a:bodyPr>
            <a:lstStyle/>
            <a:p>
              <a:r>
                <a:rPr lang="en-US" sz="1400" b="1" dirty="0">
                  <a:solidFill>
                    <a:srgbClr val="FF0000"/>
                  </a:solidFill>
                </a:rPr>
                <a:t>37</a:t>
              </a:r>
            </a:p>
          </p:txBody>
        </p:sp>
        <p:sp>
          <p:nvSpPr>
            <p:cNvPr id="11" name="TextBox 10"/>
            <p:cNvSpPr txBox="1"/>
            <p:nvPr/>
          </p:nvSpPr>
          <p:spPr>
            <a:xfrm>
              <a:off x="4912531" y="942976"/>
              <a:ext cx="383438" cy="307777"/>
            </a:xfrm>
            <a:prstGeom prst="rect">
              <a:avLst/>
            </a:prstGeom>
            <a:noFill/>
          </p:spPr>
          <p:txBody>
            <a:bodyPr wrap="none" rtlCol="0">
              <a:spAutoFit/>
            </a:bodyPr>
            <a:lstStyle/>
            <a:p>
              <a:r>
                <a:rPr lang="en-US" sz="1400" b="1" dirty="0">
                  <a:solidFill>
                    <a:srgbClr val="FF0000"/>
                  </a:solidFill>
                </a:rPr>
                <a:t>38</a:t>
              </a:r>
            </a:p>
          </p:txBody>
        </p:sp>
      </p:grpSp>
      <p:grpSp>
        <p:nvGrpSpPr>
          <p:cNvPr id="13" name="Group 12">
            <a:extLst>
              <a:ext uri="{FF2B5EF4-FFF2-40B4-BE49-F238E27FC236}">
                <a16:creationId xmlns:a16="http://schemas.microsoft.com/office/drawing/2014/main" id="{EC61C436-12F5-43C2-9C42-3F9F3A850DF8}"/>
              </a:ext>
            </a:extLst>
          </p:cNvPr>
          <p:cNvGrpSpPr/>
          <p:nvPr/>
        </p:nvGrpSpPr>
        <p:grpSpPr>
          <a:xfrm>
            <a:off x="7732816" y="1369928"/>
            <a:ext cx="2355044" cy="2169990"/>
            <a:chOff x="3388531" y="438210"/>
            <a:chExt cx="2355044" cy="2169990"/>
          </a:xfrm>
        </p:grpSpPr>
        <p:pic>
          <p:nvPicPr>
            <p:cNvPr id="14" name="Picture 13">
              <a:extLst>
                <a:ext uri="{FF2B5EF4-FFF2-40B4-BE49-F238E27FC236}">
                  <a16:creationId xmlns:a16="http://schemas.microsoft.com/office/drawing/2014/main" id="{E8500130-C9E7-4C1B-88DC-342D999ED16B}"/>
                </a:ext>
              </a:extLst>
            </p:cNvPr>
            <p:cNvPicPr>
              <a:picLocks noChangeAspect="1"/>
            </p:cNvPicPr>
            <p:nvPr/>
          </p:nvPicPr>
          <p:blipFill>
            <a:blip r:embed="rId4"/>
            <a:stretch>
              <a:fillRect/>
            </a:stretch>
          </p:blipFill>
          <p:spPr>
            <a:xfrm>
              <a:off x="3500971" y="438210"/>
              <a:ext cx="2170632" cy="2169990"/>
            </a:xfrm>
            <a:prstGeom prst="rect">
              <a:avLst/>
            </a:prstGeom>
          </p:spPr>
        </p:pic>
        <p:sp>
          <p:nvSpPr>
            <p:cNvPr id="15" name="TextBox 14">
              <a:extLst>
                <a:ext uri="{FF2B5EF4-FFF2-40B4-BE49-F238E27FC236}">
                  <a16:creationId xmlns:a16="http://schemas.microsoft.com/office/drawing/2014/main" id="{F65D2066-4E18-4BAC-BD6D-EFBA69D13966}"/>
                </a:ext>
              </a:extLst>
            </p:cNvPr>
            <p:cNvSpPr txBox="1"/>
            <p:nvPr/>
          </p:nvSpPr>
          <p:spPr>
            <a:xfrm>
              <a:off x="5331283" y="942975"/>
              <a:ext cx="412292" cy="307777"/>
            </a:xfrm>
            <a:prstGeom prst="rect">
              <a:avLst/>
            </a:prstGeom>
            <a:noFill/>
          </p:spPr>
          <p:txBody>
            <a:bodyPr wrap="none" rtlCol="0">
              <a:spAutoFit/>
            </a:bodyPr>
            <a:lstStyle/>
            <a:p>
              <a:r>
                <a:rPr lang="en-US" sz="1400" b="1" dirty="0">
                  <a:solidFill>
                    <a:srgbClr val="FF0000"/>
                  </a:solidFill>
                </a:rPr>
                <a:t>33</a:t>
              </a:r>
            </a:p>
          </p:txBody>
        </p:sp>
        <p:sp>
          <p:nvSpPr>
            <p:cNvPr id="16" name="TextBox 15">
              <a:extLst>
                <a:ext uri="{FF2B5EF4-FFF2-40B4-BE49-F238E27FC236}">
                  <a16:creationId xmlns:a16="http://schemas.microsoft.com/office/drawing/2014/main" id="{CD831CE2-04EE-4C66-90CD-D75BEF03961F}"/>
                </a:ext>
              </a:extLst>
            </p:cNvPr>
            <p:cNvSpPr txBox="1"/>
            <p:nvPr/>
          </p:nvSpPr>
          <p:spPr>
            <a:xfrm>
              <a:off x="4566946" y="942975"/>
              <a:ext cx="412292" cy="307777"/>
            </a:xfrm>
            <a:prstGeom prst="rect">
              <a:avLst/>
            </a:prstGeom>
            <a:noFill/>
          </p:spPr>
          <p:txBody>
            <a:bodyPr wrap="none" rtlCol="0">
              <a:spAutoFit/>
            </a:bodyPr>
            <a:lstStyle/>
            <a:p>
              <a:r>
                <a:rPr lang="en-US" sz="1400" b="1" dirty="0">
                  <a:solidFill>
                    <a:srgbClr val="FF0000"/>
                  </a:solidFill>
                </a:rPr>
                <a:t>35</a:t>
              </a:r>
            </a:p>
          </p:txBody>
        </p:sp>
        <p:sp>
          <p:nvSpPr>
            <p:cNvPr id="17" name="TextBox 16">
              <a:extLst>
                <a:ext uri="{FF2B5EF4-FFF2-40B4-BE49-F238E27FC236}">
                  <a16:creationId xmlns:a16="http://schemas.microsoft.com/office/drawing/2014/main" id="{7B7A898E-2190-4C30-A1BF-68B3191884F0}"/>
                </a:ext>
              </a:extLst>
            </p:cNvPr>
            <p:cNvSpPr txBox="1"/>
            <p:nvPr/>
          </p:nvSpPr>
          <p:spPr>
            <a:xfrm>
              <a:off x="4931233" y="942975"/>
              <a:ext cx="412292" cy="307777"/>
            </a:xfrm>
            <a:prstGeom prst="rect">
              <a:avLst/>
            </a:prstGeom>
            <a:noFill/>
          </p:spPr>
          <p:txBody>
            <a:bodyPr wrap="none" rtlCol="0">
              <a:spAutoFit/>
            </a:bodyPr>
            <a:lstStyle/>
            <a:p>
              <a:r>
                <a:rPr lang="en-US" sz="1400" b="1" dirty="0">
                  <a:solidFill>
                    <a:srgbClr val="FF0000"/>
                  </a:solidFill>
                </a:rPr>
                <a:t>34</a:t>
              </a:r>
            </a:p>
          </p:txBody>
        </p:sp>
        <p:sp>
          <p:nvSpPr>
            <p:cNvPr id="18" name="TextBox 17">
              <a:extLst>
                <a:ext uri="{FF2B5EF4-FFF2-40B4-BE49-F238E27FC236}">
                  <a16:creationId xmlns:a16="http://schemas.microsoft.com/office/drawing/2014/main" id="{3329AEB0-972B-4D1C-9417-1966F47BA546}"/>
                </a:ext>
              </a:extLst>
            </p:cNvPr>
            <p:cNvSpPr txBox="1"/>
            <p:nvPr/>
          </p:nvSpPr>
          <p:spPr>
            <a:xfrm>
              <a:off x="4169233" y="942975"/>
              <a:ext cx="412292" cy="307777"/>
            </a:xfrm>
            <a:prstGeom prst="rect">
              <a:avLst/>
            </a:prstGeom>
            <a:noFill/>
          </p:spPr>
          <p:txBody>
            <a:bodyPr wrap="none" rtlCol="0">
              <a:spAutoFit/>
            </a:bodyPr>
            <a:lstStyle/>
            <a:p>
              <a:r>
                <a:rPr lang="en-US" sz="1400" b="1" dirty="0">
                  <a:solidFill>
                    <a:srgbClr val="FF0000"/>
                  </a:solidFill>
                </a:rPr>
                <a:t>36</a:t>
              </a:r>
            </a:p>
          </p:txBody>
        </p:sp>
        <p:sp>
          <p:nvSpPr>
            <p:cNvPr id="19" name="TextBox 18">
              <a:extLst>
                <a:ext uri="{FF2B5EF4-FFF2-40B4-BE49-F238E27FC236}">
                  <a16:creationId xmlns:a16="http://schemas.microsoft.com/office/drawing/2014/main" id="{AB08263A-131E-47CB-AB6B-1F775304D6B7}"/>
                </a:ext>
              </a:extLst>
            </p:cNvPr>
            <p:cNvSpPr txBox="1"/>
            <p:nvPr/>
          </p:nvSpPr>
          <p:spPr>
            <a:xfrm>
              <a:off x="3757496" y="942975"/>
              <a:ext cx="412292" cy="307777"/>
            </a:xfrm>
            <a:prstGeom prst="rect">
              <a:avLst/>
            </a:prstGeom>
            <a:noFill/>
          </p:spPr>
          <p:txBody>
            <a:bodyPr wrap="none" rtlCol="0">
              <a:spAutoFit/>
            </a:bodyPr>
            <a:lstStyle/>
            <a:p>
              <a:r>
                <a:rPr lang="en-US" sz="1400" b="1" dirty="0">
                  <a:solidFill>
                    <a:srgbClr val="FF0000"/>
                  </a:solidFill>
                </a:rPr>
                <a:t>37</a:t>
              </a:r>
            </a:p>
          </p:txBody>
        </p:sp>
        <p:sp>
          <p:nvSpPr>
            <p:cNvPr id="20" name="TextBox 19">
              <a:extLst>
                <a:ext uri="{FF2B5EF4-FFF2-40B4-BE49-F238E27FC236}">
                  <a16:creationId xmlns:a16="http://schemas.microsoft.com/office/drawing/2014/main" id="{A9F53FE1-8105-4017-81E5-7C96C251FED7}"/>
                </a:ext>
              </a:extLst>
            </p:cNvPr>
            <p:cNvSpPr txBox="1"/>
            <p:nvPr/>
          </p:nvSpPr>
          <p:spPr>
            <a:xfrm>
              <a:off x="3388531" y="942975"/>
              <a:ext cx="412292" cy="307777"/>
            </a:xfrm>
            <a:prstGeom prst="rect">
              <a:avLst/>
            </a:prstGeom>
            <a:noFill/>
          </p:spPr>
          <p:txBody>
            <a:bodyPr wrap="none" rtlCol="0">
              <a:spAutoFit/>
            </a:bodyPr>
            <a:lstStyle/>
            <a:p>
              <a:r>
                <a:rPr lang="en-US" sz="1400" b="1" dirty="0">
                  <a:solidFill>
                    <a:srgbClr val="FF0000"/>
                  </a:solidFill>
                </a:rPr>
                <a:t>38</a:t>
              </a:r>
            </a:p>
          </p:txBody>
        </p:sp>
      </p:grpSp>
      <p:pic>
        <p:nvPicPr>
          <p:cNvPr id="21" name="Picture 20">
            <a:extLst>
              <a:ext uri="{FF2B5EF4-FFF2-40B4-BE49-F238E27FC236}">
                <a16:creationId xmlns:a16="http://schemas.microsoft.com/office/drawing/2014/main" id="{EBE5B3F1-4185-4B1D-B246-1A43E4068AFF}"/>
              </a:ext>
            </a:extLst>
          </p:cNvPr>
          <p:cNvPicPr>
            <a:picLocks noChangeAspect="1"/>
          </p:cNvPicPr>
          <p:nvPr/>
        </p:nvPicPr>
        <p:blipFill>
          <a:blip r:embed="rId5"/>
          <a:stretch>
            <a:fillRect/>
          </a:stretch>
        </p:blipFill>
        <p:spPr>
          <a:xfrm>
            <a:off x="5878841" y="3625411"/>
            <a:ext cx="6385084" cy="3003343"/>
          </a:xfrm>
          <a:prstGeom prst="rect">
            <a:avLst/>
          </a:prstGeom>
        </p:spPr>
      </p:pic>
      <p:sp>
        <p:nvSpPr>
          <p:cNvPr id="22" name="TextBox 21">
            <a:extLst>
              <a:ext uri="{FF2B5EF4-FFF2-40B4-BE49-F238E27FC236}">
                <a16:creationId xmlns:a16="http://schemas.microsoft.com/office/drawing/2014/main" id="{D9F3CBF3-5FED-439F-8C37-FC98B4939889}"/>
              </a:ext>
            </a:extLst>
          </p:cNvPr>
          <p:cNvSpPr txBox="1"/>
          <p:nvPr/>
        </p:nvSpPr>
        <p:spPr>
          <a:xfrm>
            <a:off x="4868883" y="1988001"/>
            <a:ext cx="2800767" cy="369332"/>
          </a:xfrm>
          <a:prstGeom prst="rect">
            <a:avLst/>
          </a:prstGeom>
          <a:noFill/>
        </p:spPr>
        <p:txBody>
          <a:bodyPr wrap="none" rtlCol="0">
            <a:spAutoFit/>
          </a:bodyPr>
          <a:lstStyle/>
          <a:p>
            <a:r>
              <a:rPr lang="en-US" dirty="0" err="1"/>
              <a:t>Linescans</a:t>
            </a:r>
            <a:r>
              <a:rPr lang="en-US" dirty="0"/>
              <a:t> not normalized</a:t>
            </a:r>
          </a:p>
        </p:txBody>
      </p:sp>
    </p:spTree>
    <p:extLst>
      <p:ext uri="{BB962C8B-B14F-4D97-AF65-F5344CB8AC3E}">
        <p14:creationId xmlns:p14="http://schemas.microsoft.com/office/powerpoint/2010/main" val="29770277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5" y="130343"/>
            <a:ext cx="10515600" cy="628788"/>
          </a:xfrm>
        </p:spPr>
        <p:txBody>
          <a:bodyPr/>
          <a:lstStyle/>
          <a:p>
            <a:r>
              <a:rPr lang="en-US" dirty="0"/>
              <a:t>Summary – TEM PFA Work SD1</a:t>
            </a:r>
          </a:p>
        </p:txBody>
      </p:sp>
      <p:sp>
        <p:nvSpPr>
          <p:cNvPr id="3" name="Footer Placeholder 2"/>
          <p:cNvSpPr>
            <a:spLocks noGrp="1"/>
          </p:cNvSpPr>
          <p:nvPr>
            <p:ph type="ftr" sz="quarter" idx="11"/>
          </p:nvPr>
        </p:nvSpPr>
        <p:spPr>
          <a:xfrm>
            <a:off x="838199" y="6412006"/>
            <a:ext cx="1631869" cy="365125"/>
          </a:xfrm>
        </p:spPr>
        <p:txBody>
          <a:bodyPr/>
          <a:lstStyle/>
          <a:p>
            <a:r>
              <a:rPr lang="en-US" dirty="0"/>
              <a:t>Micron/Intel Confidential</a:t>
            </a:r>
          </a:p>
        </p:txBody>
      </p:sp>
      <p:sp>
        <p:nvSpPr>
          <p:cNvPr id="6" name="Content Placeholder 5"/>
          <p:cNvSpPr>
            <a:spLocks noGrp="1"/>
          </p:cNvSpPr>
          <p:nvPr>
            <p:ph sz="half" idx="1"/>
          </p:nvPr>
        </p:nvSpPr>
        <p:spPr>
          <a:xfrm>
            <a:off x="90055" y="573220"/>
            <a:ext cx="7212619" cy="5414924"/>
          </a:xfrm>
        </p:spPr>
        <p:txBody>
          <a:bodyPr/>
          <a:lstStyle/>
          <a:p>
            <a:pPr lvl="3"/>
            <a:endParaRPr lang="en-US" sz="1400" dirty="0"/>
          </a:p>
          <a:p>
            <a:r>
              <a:rPr lang="en-US" sz="1800" dirty="0"/>
              <a:t>PFA 1357– SR71b SD1 split, </a:t>
            </a:r>
            <a:r>
              <a:rPr lang="en-US" sz="1800" b="1" dirty="0"/>
              <a:t>completed</a:t>
            </a:r>
          </a:p>
          <a:p>
            <a:pPr lvl="2"/>
            <a:r>
              <a:rPr lang="en-US" sz="1600" dirty="0"/>
              <a:t>WL Cut (Y-Dir) – Grounded (new)</a:t>
            </a:r>
          </a:p>
          <a:p>
            <a:pPr lvl="2"/>
            <a:r>
              <a:rPr lang="en-US" sz="1600" dirty="0"/>
              <a:t>BL Cut (X-Dir) – replicate</a:t>
            </a:r>
          </a:p>
          <a:p>
            <a:pPr lvl="1"/>
            <a:r>
              <a:rPr lang="en-US" sz="1800" b="1" dirty="0"/>
              <a:t>PFA 1357/TL180206001 ungrounded BL cut remain consistent</a:t>
            </a:r>
          </a:p>
          <a:p>
            <a:pPr lvl="1"/>
            <a:r>
              <a:rPr lang="en-US" sz="1600" dirty="0"/>
              <a:t>Grounded WL-cuts still provides the best data</a:t>
            </a:r>
          </a:p>
          <a:p>
            <a:pPr lvl="1"/>
            <a:r>
              <a:rPr lang="en-US" sz="1600" dirty="0"/>
              <a:t>BL cut (X-</a:t>
            </a:r>
            <a:r>
              <a:rPr lang="en-US" sz="1600" dirty="0" err="1"/>
              <a:t>dir</a:t>
            </a:r>
            <a:r>
              <a:rPr lang="en-US" sz="1600" dirty="0"/>
              <a:t>)</a:t>
            </a:r>
          </a:p>
          <a:p>
            <a:pPr lvl="2"/>
            <a:r>
              <a:rPr lang="en-US" sz="1600" dirty="0"/>
              <a:t>Ungrounded</a:t>
            </a:r>
          </a:p>
          <a:p>
            <a:pPr lvl="3"/>
            <a:r>
              <a:rPr lang="en-US" b="1" dirty="0"/>
              <a:t>Se/As segregation observed – top is As rich, bottom is Se rich</a:t>
            </a:r>
          </a:p>
          <a:p>
            <a:pPr lvl="2"/>
            <a:r>
              <a:rPr lang="en-US" sz="1600" b="1" dirty="0"/>
              <a:t>Se/As segregation trending</a:t>
            </a:r>
          </a:p>
          <a:p>
            <a:pPr lvl="3"/>
            <a:r>
              <a:rPr lang="en-US" b="1" dirty="0"/>
              <a:t>“odd bits”&gt; virgin bits &gt;”odd bits” – top is Se rich, bottom is As rich</a:t>
            </a:r>
          </a:p>
          <a:p>
            <a:pPr lvl="3"/>
            <a:r>
              <a:rPr lang="en-US" dirty="0"/>
              <a:t>Thickness changes not prominent</a:t>
            </a:r>
          </a:p>
          <a:p>
            <a:pPr lvl="1"/>
            <a:r>
              <a:rPr lang="en-US" b="1" dirty="0"/>
              <a:t>Prog assignment to be confirmed </a:t>
            </a:r>
          </a:p>
          <a:p>
            <a:pPr lvl="1"/>
            <a:endParaRPr lang="en-US" dirty="0"/>
          </a:p>
          <a:p>
            <a:endParaRPr lang="en-US" sz="2000"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2/14/2018</a:t>
            </a:r>
          </a:p>
        </p:txBody>
      </p:sp>
      <p:pic>
        <p:nvPicPr>
          <p:cNvPr id="14" name="Picture 13">
            <a:extLst>
              <a:ext uri="{FF2B5EF4-FFF2-40B4-BE49-F238E27FC236}">
                <a16:creationId xmlns:a16="http://schemas.microsoft.com/office/drawing/2014/main" id="{2E23B54E-8315-4F2C-A70D-F2954BEA15BA}"/>
              </a:ext>
            </a:extLst>
          </p:cNvPr>
          <p:cNvPicPr>
            <a:picLocks noChangeAspect="1"/>
          </p:cNvPicPr>
          <p:nvPr/>
        </p:nvPicPr>
        <p:blipFill>
          <a:blip r:embed="rId2"/>
          <a:stretch>
            <a:fillRect/>
          </a:stretch>
        </p:blipFill>
        <p:spPr>
          <a:xfrm>
            <a:off x="7143940" y="1051694"/>
            <a:ext cx="4124901" cy="2819794"/>
          </a:xfrm>
          <a:prstGeom prst="rect">
            <a:avLst/>
          </a:prstGeom>
        </p:spPr>
      </p:pic>
      <p:pic>
        <p:nvPicPr>
          <p:cNvPr id="15" name="Picture 14">
            <a:extLst>
              <a:ext uri="{FF2B5EF4-FFF2-40B4-BE49-F238E27FC236}">
                <a16:creationId xmlns:a16="http://schemas.microsoft.com/office/drawing/2014/main" id="{DAE2B978-79FA-4BCF-9644-C8BD6992FCBC}"/>
              </a:ext>
            </a:extLst>
          </p:cNvPr>
          <p:cNvPicPr>
            <a:picLocks noChangeAspect="1"/>
          </p:cNvPicPr>
          <p:nvPr/>
        </p:nvPicPr>
        <p:blipFill>
          <a:blip r:embed="rId3"/>
          <a:stretch>
            <a:fillRect/>
          </a:stretch>
        </p:blipFill>
        <p:spPr>
          <a:xfrm>
            <a:off x="7143940" y="3573245"/>
            <a:ext cx="4982270" cy="2819794"/>
          </a:xfrm>
          <a:prstGeom prst="rect">
            <a:avLst/>
          </a:prstGeom>
        </p:spPr>
      </p:pic>
      <p:sp>
        <p:nvSpPr>
          <p:cNvPr id="4" name="TextBox 3">
            <a:extLst>
              <a:ext uri="{FF2B5EF4-FFF2-40B4-BE49-F238E27FC236}">
                <a16:creationId xmlns:a16="http://schemas.microsoft.com/office/drawing/2014/main" id="{1A88908D-8BA8-4029-8D83-81F5234AEC81}"/>
              </a:ext>
            </a:extLst>
          </p:cNvPr>
          <p:cNvSpPr txBox="1"/>
          <p:nvPr/>
        </p:nvSpPr>
        <p:spPr>
          <a:xfrm>
            <a:off x="10310886" y="1356416"/>
            <a:ext cx="1915909" cy="369332"/>
          </a:xfrm>
          <a:prstGeom prst="rect">
            <a:avLst/>
          </a:prstGeom>
          <a:noFill/>
        </p:spPr>
        <p:txBody>
          <a:bodyPr wrap="none" rtlCol="0">
            <a:spAutoFit/>
          </a:bodyPr>
          <a:lstStyle/>
          <a:p>
            <a:r>
              <a:rPr lang="en-US" dirty="0"/>
              <a:t>S3 grounded WL</a:t>
            </a:r>
          </a:p>
        </p:txBody>
      </p:sp>
      <p:sp>
        <p:nvSpPr>
          <p:cNvPr id="16" name="TextBox 15">
            <a:extLst>
              <a:ext uri="{FF2B5EF4-FFF2-40B4-BE49-F238E27FC236}">
                <a16:creationId xmlns:a16="http://schemas.microsoft.com/office/drawing/2014/main" id="{2F86F685-BCFE-4D80-978B-04A650EAD7E7}"/>
              </a:ext>
            </a:extLst>
          </p:cNvPr>
          <p:cNvSpPr txBox="1"/>
          <p:nvPr/>
        </p:nvSpPr>
        <p:spPr>
          <a:xfrm>
            <a:off x="9700060" y="4200924"/>
            <a:ext cx="2796859" cy="369332"/>
          </a:xfrm>
          <a:prstGeom prst="rect">
            <a:avLst/>
          </a:prstGeom>
          <a:noFill/>
        </p:spPr>
        <p:txBody>
          <a:bodyPr wrap="square" rtlCol="0">
            <a:spAutoFit/>
          </a:bodyPr>
          <a:lstStyle/>
          <a:p>
            <a:r>
              <a:rPr lang="en-US" dirty="0"/>
              <a:t>S1, S2 ungrounded BL</a:t>
            </a:r>
          </a:p>
        </p:txBody>
      </p:sp>
    </p:spTree>
    <p:extLst>
      <p:ext uri="{BB962C8B-B14F-4D97-AF65-F5344CB8AC3E}">
        <p14:creationId xmlns:p14="http://schemas.microsoft.com/office/powerpoint/2010/main" val="141598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95760"/>
            <a:ext cx="2540000" cy="246221"/>
          </a:xfrm>
        </p:spPr>
        <p:txBody>
          <a:bodyPr/>
          <a:lstStyle/>
          <a:p>
            <a:r>
              <a:rPr lang="en-US" dirty="0"/>
              <a:t>Micron/Intel Confidential</a:t>
            </a:r>
          </a:p>
        </p:txBody>
      </p:sp>
      <p:sp>
        <p:nvSpPr>
          <p:cNvPr id="3" name="TextBox 2"/>
          <p:cNvSpPr txBox="1"/>
          <p:nvPr/>
        </p:nvSpPr>
        <p:spPr>
          <a:xfrm>
            <a:off x="-345748" y="156850"/>
            <a:ext cx="7294516" cy="523220"/>
          </a:xfrm>
          <a:prstGeom prst="rect">
            <a:avLst/>
          </a:prstGeom>
          <a:noFill/>
        </p:spPr>
        <p:txBody>
          <a:bodyPr wrap="square" rtlCol="0">
            <a:spAutoFit/>
          </a:bodyPr>
          <a:lstStyle/>
          <a:p>
            <a:pPr algn="ctr"/>
            <a:r>
              <a:rPr lang="en-US" sz="2800" b="1" dirty="0">
                <a:solidFill>
                  <a:srgbClr val="000000"/>
                </a:solidFill>
                <a:latin typeface="Arial" pitchFamily="34" charset="0"/>
                <a:cs typeface="Arial" pitchFamily="34" charset="0"/>
              </a:rPr>
              <a:t>EDS Element Line Scan TL80108002</a:t>
            </a:r>
          </a:p>
        </p:txBody>
      </p:sp>
      <p:pic>
        <p:nvPicPr>
          <p:cNvPr id="4" name="Picture 3"/>
          <p:cNvPicPr>
            <a:picLocks noChangeAspect="1"/>
          </p:cNvPicPr>
          <p:nvPr/>
        </p:nvPicPr>
        <p:blipFill>
          <a:blip r:embed="rId2"/>
          <a:stretch>
            <a:fillRect/>
          </a:stretch>
        </p:blipFill>
        <p:spPr>
          <a:xfrm>
            <a:off x="6782518" y="957075"/>
            <a:ext cx="2170632" cy="2157300"/>
          </a:xfrm>
          <a:prstGeom prst="rect">
            <a:avLst/>
          </a:prstGeom>
        </p:spPr>
      </p:pic>
      <p:pic>
        <p:nvPicPr>
          <p:cNvPr id="5" name="Picture 4"/>
          <p:cNvPicPr>
            <a:picLocks noChangeAspect="1"/>
          </p:cNvPicPr>
          <p:nvPr/>
        </p:nvPicPr>
        <p:blipFill>
          <a:blip r:embed="rId3"/>
          <a:stretch>
            <a:fillRect/>
          </a:stretch>
        </p:blipFill>
        <p:spPr>
          <a:xfrm>
            <a:off x="5328435" y="3114375"/>
            <a:ext cx="6385084" cy="3003343"/>
          </a:xfrm>
          <a:prstGeom prst="rect">
            <a:avLst/>
          </a:prstGeom>
        </p:spPr>
      </p:pic>
      <p:sp>
        <p:nvSpPr>
          <p:cNvPr id="6" name="Content Placeholder 8">
            <a:extLst>
              <a:ext uri="{FF2B5EF4-FFF2-40B4-BE49-F238E27FC236}">
                <a16:creationId xmlns:a16="http://schemas.microsoft.com/office/drawing/2014/main" id="{2AF1FD6A-3023-4E25-ABFF-868180F00DC1}"/>
              </a:ext>
            </a:extLst>
          </p:cNvPr>
          <p:cNvSpPr txBox="1">
            <a:spLocks/>
          </p:cNvSpPr>
          <p:nvPr/>
        </p:nvSpPr>
        <p:spPr>
          <a:xfrm>
            <a:off x="0" y="2251464"/>
            <a:ext cx="4222358" cy="4729163"/>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Grounded WL/BL</a:t>
            </a:r>
          </a:p>
          <a:p>
            <a:r>
              <a:rPr lang="en-US" sz="2800" dirty="0"/>
              <a:t>Consistent with SR71B</a:t>
            </a:r>
          </a:p>
          <a:p>
            <a:r>
              <a:rPr lang="en-US" sz="2800" dirty="0"/>
              <a:t>As/Se motion</a:t>
            </a:r>
          </a:p>
        </p:txBody>
      </p:sp>
      <p:sp>
        <p:nvSpPr>
          <p:cNvPr id="7" name="TextBox 6">
            <a:extLst>
              <a:ext uri="{FF2B5EF4-FFF2-40B4-BE49-F238E27FC236}">
                <a16:creationId xmlns:a16="http://schemas.microsoft.com/office/drawing/2014/main" id="{CFF3EF0C-3CB8-4512-8972-3C17FE0D2606}"/>
              </a:ext>
            </a:extLst>
          </p:cNvPr>
          <p:cNvSpPr txBox="1"/>
          <p:nvPr/>
        </p:nvSpPr>
        <p:spPr>
          <a:xfrm>
            <a:off x="9013366" y="1988001"/>
            <a:ext cx="2800767" cy="369332"/>
          </a:xfrm>
          <a:prstGeom prst="rect">
            <a:avLst/>
          </a:prstGeom>
          <a:noFill/>
        </p:spPr>
        <p:txBody>
          <a:bodyPr wrap="none" rtlCol="0">
            <a:spAutoFit/>
          </a:bodyPr>
          <a:lstStyle/>
          <a:p>
            <a:r>
              <a:rPr lang="en-US" dirty="0" err="1"/>
              <a:t>Linescans</a:t>
            </a:r>
            <a:r>
              <a:rPr lang="en-US" dirty="0"/>
              <a:t> not normalized</a:t>
            </a:r>
          </a:p>
        </p:txBody>
      </p:sp>
    </p:spTree>
    <p:extLst>
      <p:ext uri="{BB962C8B-B14F-4D97-AF65-F5344CB8AC3E}">
        <p14:creationId xmlns:p14="http://schemas.microsoft.com/office/powerpoint/2010/main" val="35805218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389834" y="2019378"/>
            <a:ext cx="7918715" cy="3009167"/>
          </a:xfrm>
          <a:prstGeom prst="rect">
            <a:avLst/>
          </a:prstGeom>
        </p:spPr>
      </p:pic>
      <p:sp>
        <p:nvSpPr>
          <p:cNvPr id="2" name="Title 1">
            <a:extLst>
              <a:ext uri="{FF2B5EF4-FFF2-40B4-BE49-F238E27FC236}">
                <a16:creationId xmlns:a16="http://schemas.microsoft.com/office/drawing/2014/main" id="{C95BEE0E-989F-4921-AEFA-38AE9DA60324}"/>
              </a:ext>
            </a:extLst>
          </p:cNvPr>
          <p:cNvSpPr>
            <a:spLocks noGrp="1"/>
          </p:cNvSpPr>
          <p:nvPr>
            <p:ph type="title"/>
          </p:nvPr>
        </p:nvSpPr>
        <p:spPr>
          <a:xfrm>
            <a:off x="296882" y="-39711"/>
            <a:ext cx="7819595" cy="539332"/>
          </a:xfrm>
        </p:spPr>
        <p:txBody>
          <a:bodyPr/>
          <a:lstStyle/>
          <a:p>
            <a:r>
              <a:rPr lang="en-US" sz="2000" dirty="0"/>
              <a:t>Stem Images: 0024732.003, split 4E SD1 SAG, wafer16 SR71B </a:t>
            </a:r>
          </a:p>
        </p:txBody>
      </p:sp>
      <p:sp>
        <p:nvSpPr>
          <p:cNvPr id="3" name="Date Placeholder 2">
            <a:extLst>
              <a:ext uri="{FF2B5EF4-FFF2-40B4-BE49-F238E27FC236}">
                <a16:creationId xmlns:a16="http://schemas.microsoft.com/office/drawing/2014/main" id="{BF793646-EE33-4882-AA9E-8C9BF229714A}"/>
              </a:ext>
            </a:extLst>
          </p:cNvPr>
          <p:cNvSpPr>
            <a:spLocks noGrp="1"/>
          </p:cNvSpPr>
          <p:nvPr>
            <p:ph type="dt" sz="half" idx="10"/>
          </p:nvPr>
        </p:nvSpPr>
        <p:spPr/>
        <p:txBody>
          <a:bodyPr/>
          <a:lstStyle/>
          <a:p>
            <a:r>
              <a:rPr lang="en-US"/>
              <a:t>January 24, 2018</a:t>
            </a:r>
          </a:p>
        </p:txBody>
      </p:sp>
      <p:sp>
        <p:nvSpPr>
          <p:cNvPr id="4" name="Footer Placeholder 3">
            <a:extLst>
              <a:ext uri="{FF2B5EF4-FFF2-40B4-BE49-F238E27FC236}">
                <a16:creationId xmlns:a16="http://schemas.microsoft.com/office/drawing/2014/main" id="{AE24866D-CD47-4B2D-AD07-4A27726D57EE}"/>
              </a:ext>
            </a:extLst>
          </p:cNvPr>
          <p:cNvSpPr>
            <a:spLocks noGrp="1"/>
          </p:cNvSpPr>
          <p:nvPr>
            <p:ph type="ftr" sz="quarter" idx="11"/>
          </p:nvPr>
        </p:nvSpPr>
        <p:spPr>
          <a:xfrm>
            <a:off x="838199" y="6412006"/>
            <a:ext cx="1631869" cy="365125"/>
          </a:xfrm>
        </p:spPr>
        <p:txBody>
          <a:bodyPr/>
          <a:lstStyle/>
          <a:p>
            <a:r>
              <a:rPr lang="en-US"/>
              <a:t>Micron/Intel Confidential</a:t>
            </a:r>
          </a:p>
        </p:txBody>
      </p:sp>
      <p:sp>
        <p:nvSpPr>
          <p:cNvPr id="5" name="Slide Number Placeholder 4">
            <a:extLst>
              <a:ext uri="{FF2B5EF4-FFF2-40B4-BE49-F238E27FC236}">
                <a16:creationId xmlns:a16="http://schemas.microsoft.com/office/drawing/2014/main" id="{AB93C48B-9EF7-4199-A86A-A5EA449EB8E5}"/>
              </a:ext>
            </a:extLst>
          </p:cNvPr>
          <p:cNvSpPr>
            <a:spLocks noGrp="1"/>
          </p:cNvSpPr>
          <p:nvPr>
            <p:ph type="sldNum" sz="quarter" idx="12"/>
          </p:nvPr>
        </p:nvSpPr>
        <p:spPr/>
        <p:txBody>
          <a:bodyPr/>
          <a:lstStyle/>
          <a:p>
            <a:fld id="{B7E7695C-FCF1-4AA0-9B93-7941FED13DC4}" type="slidenum">
              <a:rPr lang="en-US" smtClean="0"/>
              <a:t>21</a:t>
            </a:fld>
            <a:endParaRPr lang="en-US"/>
          </a:p>
        </p:txBody>
      </p:sp>
      <p:pic>
        <p:nvPicPr>
          <p:cNvPr id="20" name="Picture 2" descr="image001">
            <a:extLst>
              <a:ext uri="{FF2B5EF4-FFF2-40B4-BE49-F238E27FC236}">
                <a16:creationId xmlns:a16="http://schemas.microsoft.com/office/drawing/2014/main" id="{1B33D0C6-188A-47B5-B770-D12A52B72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35" y="499621"/>
            <a:ext cx="7918715" cy="248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8589241" y="0"/>
            <a:ext cx="3387020" cy="646331"/>
          </a:xfrm>
          <a:prstGeom prst="rect">
            <a:avLst/>
          </a:prstGeom>
          <a:noFill/>
          <a:ln>
            <a:solidFill>
              <a:schemeClr val="tx1"/>
            </a:solidFill>
          </a:ln>
        </p:spPr>
        <p:txBody>
          <a:bodyPr wrap="square" rtlCol="0">
            <a:spAutoFit/>
          </a:bodyPr>
          <a:lstStyle/>
          <a:p>
            <a:r>
              <a:rPr lang="en-US" dirty="0"/>
              <a:t>Folsom</a:t>
            </a:r>
          </a:p>
          <a:p>
            <a:r>
              <a:rPr lang="en-US" dirty="0"/>
              <a:t>X-cut SR71   ungrounded</a:t>
            </a:r>
          </a:p>
        </p:txBody>
      </p:sp>
      <p:pic>
        <p:nvPicPr>
          <p:cNvPr id="24" name="Picture 23"/>
          <p:cNvPicPr>
            <a:picLocks noChangeAspect="1"/>
          </p:cNvPicPr>
          <p:nvPr/>
        </p:nvPicPr>
        <p:blipFill>
          <a:blip r:embed="rId4"/>
          <a:stretch>
            <a:fillRect/>
          </a:stretch>
        </p:blipFill>
        <p:spPr>
          <a:xfrm>
            <a:off x="73687" y="4514969"/>
            <a:ext cx="3379842" cy="2343031"/>
          </a:xfrm>
          <a:prstGeom prst="rect">
            <a:avLst/>
          </a:prstGeom>
        </p:spPr>
      </p:pic>
      <p:sp>
        <p:nvSpPr>
          <p:cNvPr id="8" name="TextBox 7"/>
          <p:cNvSpPr txBox="1"/>
          <p:nvPr/>
        </p:nvSpPr>
        <p:spPr>
          <a:xfrm>
            <a:off x="3849565" y="5073110"/>
            <a:ext cx="7744428" cy="923330"/>
          </a:xfrm>
          <a:prstGeom prst="rect">
            <a:avLst/>
          </a:prstGeom>
          <a:noFill/>
        </p:spPr>
        <p:txBody>
          <a:bodyPr wrap="none" rtlCol="0">
            <a:spAutoFit/>
          </a:bodyPr>
          <a:lstStyle/>
          <a:p>
            <a:pPr marL="285750" indent="-285750">
              <a:buFont typeface="Arial" panose="020B0604020202020204" pitchFamily="34" charset="0"/>
              <a:buChar char="•"/>
            </a:pPr>
            <a:r>
              <a:rPr lang="en-US" dirty="0"/>
              <a:t>Significant Se enrichment at bottom for one of the two programmed cell</a:t>
            </a:r>
          </a:p>
          <a:p>
            <a:pPr marL="285750" indent="-285750">
              <a:buFont typeface="Arial" panose="020B0604020202020204" pitchFamily="34" charset="0"/>
              <a:buChar char="•"/>
            </a:pPr>
            <a:r>
              <a:rPr lang="en-US" dirty="0"/>
              <a:t>Opposite smooth segregation for opposite prog, compared to virgin</a:t>
            </a:r>
          </a:p>
          <a:p>
            <a:pPr marL="285750" indent="-285750">
              <a:buFont typeface="Arial" panose="020B0604020202020204" pitchFamily="34" charset="0"/>
              <a:buChar char="•"/>
            </a:pPr>
            <a:r>
              <a:rPr lang="en-US" dirty="0">
                <a:solidFill>
                  <a:srgbClr val="FF0000"/>
                </a:solidFill>
              </a:rPr>
              <a:t>Prog assignment to be confirmed</a:t>
            </a:r>
          </a:p>
        </p:txBody>
      </p:sp>
      <p:pic>
        <p:nvPicPr>
          <p:cNvPr id="10" name="Picture 9"/>
          <p:cNvPicPr>
            <a:picLocks noChangeAspect="1"/>
          </p:cNvPicPr>
          <p:nvPr/>
        </p:nvPicPr>
        <p:blipFill rotWithShape="1">
          <a:blip r:embed="rId5"/>
          <a:srcRect r="17487"/>
          <a:stretch/>
        </p:blipFill>
        <p:spPr>
          <a:xfrm>
            <a:off x="8799578" y="3149568"/>
            <a:ext cx="1918699" cy="1521988"/>
          </a:xfrm>
          <a:prstGeom prst="rect">
            <a:avLst/>
          </a:prstGeom>
          <a:solidFill>
            <a:schemeClr val="bg1"/>
          </a:solidFill>
        </p:spPr>
      </p:pic>
      <p:sp>
        <p:nvSpPr>
          <p:cNvPr id="27" name="Rectangle 26"/>
          <p:cNvSpPr/>
          <p:nvPr/>
        </p:nvSpPr>
        <p:spPr>
          <a:xfrm>
            <a:off x="8624696" y="934358"/>
            <a:ext cx="3602759" cy="2062103"/>
          </a:xfrm>
          <a:prstGeom prst="rect">
            <a:avLst/>
          </a:prstGeom>
        </p:spPr>
        <p:txBody>
          <a:bodyPr wrap="square">
            <a:spAutoFit/>
          </a:bodyPr>
          <a:lstStyle/>
          <a:p>
            <a:r>
              <a:rPr lang="en-US" sz="1600" dirty="0"/>
              <a:t>Prog sequence:</a:t>
            </a:r>
          </a:p>
          <a:p>
            <a:pPr marL="285750" indent="-285750">
              <a:buFont typeface="Arial" panose="020B0604020202020204" pitchFamily="34" charset="0"/>
              <a:buChar char="•"/>
            </a:pPr>
            <a:r>
              <a:rPr lang="en-US" sz="1600" dirty="0" err="1"/>
              <a:t>pos</a:t>
            </a:r>
            <a:r>
              <a:rPr lang="en-US" sz="1600" dirty="0"/>
              <a:t>,/neg prog seasoning</a:t>
            </a:r>
          </a:p>
          <a:p>
            <a:pPr marL="285750" indent="-285750">
              <a:buFont typeface="Arial" panose="020B0604020202020204" pitchFamily="34" charset="0"/>
              <a:buChar char="•"/>
            </a:pPr>
            <a:r>
              <a:rPr lang="en-US" sz="1600" dirty="0" err="1"/>
              <a:t>chkb</a:t>
            </a:r>
            <a:r>
              <a:rPr lang="en-US" sz="1600" dirty="0"/>
              <a:t> positive prog (4 pulses) </a:t>
            </a:r>
          </a:p>
          <a:p>
            <a:endParaRPr lang="en-US" sz="1600" dirty="0"/>
          </a:p>
          <a:p>
            <a:endParaRPr lang="en-US" sz="1600" dirty="0"/>
          </a:p>
          <a:p>
            <a:r>
              <a:rPr lang="en-US" sz="1600" dirty="0"/>
              <a:t>line pattern: </a:t>
            </a:r>
          </a:p>
          <a:p>
            <a:r>
              <a:rPr lang="en-US" sz="1600" dirty="0"/>
              <a:t>adjacent </a:t>
            </a:r>
            <a:r>
              <a:rPr lang="en-US" sz="1600" dirty="0" err="1"/>
              <a:t>pos</a:t>
            </a:r>
            <a:r>
              <a:rPr lang="en-US" sz="1600" dirty="0"/>
              <a:t> and neg prog between 6 not programmable cells</a:t>
            </a:r>
          </a:p>
        </p:txBody>
      </p:sp>
      <p:sp>
        <p:nvSpPr>
          <p:cNvPr id="6" name="TextBox 5">
            <a:extLst>
              <a:ext uri="{FF2B5EF4-FFF2-40B4-BE49-F238E27FC236}">
                <a16:creationId xmlns:a16="http://schemas.microsoft.com/office/drawing/2014/main" id="{590E7CAD-211E-426A-AD9E-160B9DF2E75A}"/>
              </a:ext>
            </a:extLst>
          </p:cNvPr>
          <p:cNvSpPr txBox="1"/>
          <p:nvPr/>
        </p:nvSpPr>
        <p:spPr>
          <a:xfrm>
            <a:off x="10718277" y="5996440"/>
            <a:ext cx="838691" cy="369332"/>
          </a:xfrm>
          <a:prstGeom prst="rect">
            <a:avLst/>
          </a:prstGeom>
          <a:noFill/>
        </p:spPr>
        <p:txBody>
          <a:bodyPr wrap="none" rtlCol="0">
            <a:spAutoFit/>
          </a:bodyPr>
          <a:lstStyle/>
          <a:p>
            <a:r>
              <a:rPr lang="en-US" dirty="0">
                <a:highlight>
                  <a:srgbClr val="FFFF00"/>
                </a:highlight>
              </a:rPr>
              <a:t>Enrico</a:t>
            </a:r>
          </a:p>
        </p:txBody>
      </p:sp>
    </p:spTree>
    <p:extLst>
      <p:ext uri="{BB962C8B-B14F-4D97-AF65-F5344CB8AC3E}">
        <p14:creationId xmlns:p14="http://schemas.microsoft.com/office/powerpoint/2010/main" val="1056066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EE0E-989F-4921-AEFA-38AE9DA60324}"/>
              </a:ext>
            </a:extLst>
          </p:cNvPr>
          <p:cNvSpPr>
            <a:spLocks noGrp="1"/>
          </p:cNvSpPr>
          <p:nvPr>
            <p:ph type="title"/>
          </p:nvPr>
        </p:nvSpPr>
        <p:spPr>
          <a:xfrm>
            <a:off x="296883" y="-39711"/>
            <a:ext cx="11027514" cy="724804"/>
          </a:xfrm>
        </p:spPr>
        <p:txBody>
          <a:bodyPr/>
          <a:lstStyle/>
          <a:p>
            <a:r>
              <a:rPr lang="en-US" dirty="0"/>
              <a:t>Stem Images: 0024732.003, split 4E SD1 SAG, wafer16 SR71B </a:t>
            </a:r>
          </a:p>
        </p:txBody>
      </p:sp>
      <p:sp>
        <p:nvSpPr>
          <p:cNvPr id="3" name="Date Placeholder 2">
            <a:extLst>
              <a:ext uri="{FF2B5EF4-FFF2-40B4-BE49-F238E27FC236}">
                <a16:creationId xmlns:a16="http://schemas.microsoft.com/office/drawing/2014/main" id="{BF793646-EE33-4882-AA9E-8C9BF229714A}"/>
              </a:ext>
            </a:extLst>
          </p:cNvPr>
          <p:cNvSpPr>
            <a:spLocks noGrp="1"/>
          </p:cNvSpPr>
          <p:nvPr>
            <p:ph type="dt" sz="half" idx="10"/>
          </p:nvPr>
        </p:nvSpPr>
        <p:spPr/>
        <p:txBody>
          <a:bodyPr/>
          <a:lstStyle/>
          <a:p>
            <a:r>
              <a:rPr lang="en-US"/>
              <a:t>2/14/2018</a:t>
            </a:r>
          </a:p>
        </p:txBody>
      </p:sp>
      <p:sp>
        <p:nvSpPr>
          <p:cNvPr id="4" name="Footer Placeholder 3">
            <a:extLst>
              <a:ext uri="{FF2B5EF4-FFF2-40B4-BE49-F238E27FC236}">
                <a16:creationId xmlns:a16="http://schemas.microsoft.com/office/drawing/2014/main" id="{AE24866D-CD47-4B2D-AD07-4A27726D57EE}"/>
              </a:ext>
            </a:extLst>
          </p:cNvPr>
          <p:cNvSpPr>
            <a:spLocks noGrp="1"/>
          </p:cNvSpPr>
          <p:nvPr>
            <p:ph type="ftr" sz="quarter" idx="11"/>
          </p:nvPr>
        </p:nvSpPr>
        <p:spPr>
          <a:xfrm>
            <a:off x="838199" y="6412006"/>
            <a:ext cx="1631869" cy="365125"/>
          </a:xfrm>
        </p:spPr>
        <p:txBody>
          <a:bodyPr/>
          <a:lstStyle/>
          <a:p>
            <a:r>
              <a:rPr lang="en-US"/>
              <a:t>Micron/Intel Confidential</a:t>
            </a:r>
          </a:p>
        </p:txBody>
      </p:sp>
      <p:sp>
        <p:nvSpPr>
          <p:cNvPr id="19" name="TextBox 18">
            <a:extLst>
              <a:ext uri="{FF2B5EF4-FFF2-40B4-BE49-F238E27FC236}">
                <a16:creationId xmlns:a16="http://schemas.microsoft.com/office/drawing/2014/main" id="{288ACE51-B5EF-4A5A-8F9F-7E088891AA3B}"/>
              </a:ext>
            </a:extLst>
          </p:cNvPr>
          <p:cNvSpPr txBox="1"/>
          <p:nvPr/>
        </p:nvSpPr>
        <p:spPr>
          <a:xfrm>
            <a:off x="7012406" y="4321497"/>
            <a:ext cx="531066" cy="369332"/>
          </a:xfrm>
          <a:prstGeom prst="rect">
            <a:avLst/>
          </a:prstGeom>
          <a:noFill/>
        </p:spPr>
        <p:txBody>
          <a:bodyPr wrap="square" rtlCol="0">
            <a:spAutoFit/>
          </a:bodyPr>
          <a:lstStyle/>
          <a:p>
            <a:r>
              <a:rPr lang="en-US" dirty="0">
                <a:solidFill>
                  <a:schemeClr val="bg1"/>
                </a:solidFill>
              </a:rPr>
              <a:t>23</a:t>
            </a:r>
          </a:p>
        </p:txBody>
      </p:sp>
      <p:sp>
        <p:nvSpPr>
          <p:cNvPr id="21" name="TextBox 20">
            <a:extLst>
              <a:ext uri="{FF2B5EF4-FFF2-40B4-BE49-F238E27FC236}">
                <a16:creationId xmlns:a16="http://schemas.microsoft.com/office/drawing/2014/main" id="{C9CB6F7F-8C70-4B3B-AB29-F49C8007FDEB}"/>
              </a:ext>
            </a:extLst>
          </p:cNvPr>
          <p:cNvSpPr txBox="1"/>
          <p:nvPr/>
        </p:nvSpPr>
        <p:spPr>
          <a:xfrm>
            <a:off x="3461484" y="4288683"/>
            <a:ext cx="531066" cy="369332"/>
          </a:xfrm>
          <a:prstGeom prst="rect">
            <a:avLst/>
          </a:prstGeom>
          <a:noFill/>
        </p:spPr>
        <p:txBody>
          <a:bodyPr wrap="square" rtlCol="0">
            <a:spAutoFit/>
          </a:bodyPr>
          <a:lstStyle/>
          <a:p>
            <a:r>
              <a:rPr lang="en-US" dirty="0">
                <a:solidFill>
                  <a:schemeClr val="bg1"/>
                </a:solidFill>
              </a:rPr>
              <a:t>31</a:t>
            </a:r>
          </a:p>
        </p:txBody>
      </p:sp>
      <p:sp>
        <p:nvSpPr>
          <p:cNvPr id="8" name="Content Placeholder 7">
            <a:extLst>
              <a:ext uri="{FF2B5EF4-FFF2-40B4-BE49-F238E27FC236}">
                <a16:creationId xmlns:a16="http://schemas.microsoft.com/office/drawing/2014/main" id="{80C1BCC0-AB8A-4C9E-8A87-FAE78330AD2B}"/>
              </a:ext>
            </a:extLst>
          </p:cNvPr>
          <p:cNvSpPr>
            <a:spLocks noGrp="1"/>
          </p:cNvSpPr>
          <p:nvPr>
            <p:ph sz="half" idx="1"/>
          </p:nvPr>
        </p:nvSpPr>
        <p:spPr>
          <a:xfrm>
            <a:off x="838200" y="6035040"/>
            <a:ext cx="10515600" cy="141923"/>
          </a:xfrm>
        </p:spPr>
        <p:txBody>
          <a:bodyPr/>
          <a:lstStyle/>
          <a:p>
            <a:r>
              <a:rPr lang="en-US" dirty="0"/>
              <a:t>PFA1357</a:t>
            </a:r>
          </a:p>
        </p:txBody>
      </p:sp>
      <p:grpSp>
        <p:nvGrpSpPr>
          <p:cNvPr id="23" name="Group 22">
            <a:extLst>
              <a:ext uri="{FF2B5EF4-FFF2-40B4-BE49-F238E27FC236}">
                <a16:creationId xmlns:a16="http://schemas.microsoft.com/office/drawing/2014/main" id="{EF52C22E-774D-42B4-AB57-4BDBF2DEC428}"/>
              </a:ext>
            </a:extLst>
          </p:cNvPr>
          <p:cNvGrpSpPr/>
          <p:nvPr/>
        </p:nvGrpSpPr>
        <p:grpSpPr>
          <a:xfrm>
            <a:off x="869707" y="1821419"/>
            <a:ext cx="10014524" cy="4355544"/>
            <a:chOff x="2177476" y="1638300"/>
            <a:chExt cx="10014524" cy="4355544"/>
          </a:xfrm>
        </p:grpSpPr>
        <p:pic>
          <p:nvPicPr>
            <p:cNvPr id="24" name="Picture 23">
              <a:extLst>
                <a:ext uri="{FF2B5EF4-FFF2-40B4-BE49-F238E27FC236}">
                  <a16:creationId xmlns:a16="http://schemas.microsoft.com/office/drawing/2014/main" id="{1A7ECBDE-88F0-40A4-BBE7-C709DC800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1828800"/>
              <a:ext cx="3657600" cy="3657600"/>
            </a:xfrm>
            <a:prstGeom prst="rect">
              <a:avLst/>
            </a:prstGeom>
          </p:spPr>
        </p:pic>
        <p:sp>
          <p:nvSpPr>
            <p:cNvPr id="25" name="TextBox 24">
              <a:extLst>
                <a:ext uri="{FF2B5EF4-FFF2-40B4-BE49-F238E27FC236}">
                  <a16:creationId xmlns:a16="http://schemas.microsoft.com/office/drawing/2014/main" id="{447E24BC-7E4F-4E8B-907F-63B3DBD7AA26}"/>
                </a:ext>
              </a:extLst>
            </p:cNvPr>
            <p:cNvSpPr txBox="1"/>
            <p:nvPr/>
          </p:nvSpPr>
          <p:spPr>
            <a:xfrm>
              <a:off x="9742567" y="5624512"/>
              <a:ext cx="489236" cy="369332"/>
            </a:xfrm>
            <a:prstGeom prst="rect">
              <a:avLst/>
            </a:prstGeom>
            <a:noFill/>
          </p:spPr>
          <p:txBody>
            <a:bodyPr wrap="none" rtlCol="0">
              <a:spAutoFit/>
            </a:bodyPr>
            <a:lstStyle/>
            <a:p>
              <a:r>
                <a:rPr lang="en-US" dirty="0"/>
                <a:t>8-1</a:t>
              </a:r>
            </a:p>
          </p:txBody>
        </p:sp>
        <p:pic>
          <p:nvPicPr>
            <p:cNvPr id="26" name="Picture 25">
              <a:extLst>
                <a:ext uri="{FF2B5EF4-FFF2-40B4-BE49-F238E27FC236}">
                  <a16:creationId xmlns:a16="http://schemas.microsoft.com/office/drawing/2014/main" id="{BD1733CA-57A0-47ED-B31E-8FB18961D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599" y="1724017"/>
              <a:ext cx="3703320" cy="3703320"/>
            </a:xfrm>
            <a:prstGeom prst="rect">
              <a:avLst/>
            </a:prstGeom>
          </p:spPr>
        </p:pic>
        <p:sp>
          <p:nvSpPr>
            <p:cNvPr id="27" name="TextBox 26">
              <a:extLst>
                <a:ext uri="{FF2B5EF4-FFF2-40B4-BE49-F238E27FC236}">
                  <a16:creationId xmlns:a16="http://schemas.microsoft.com/office/drawing/2014/main" id="{351E6D53-4165-4B9A-A998-F580139257DC}"/>
                </a:ext>
              </a:extLst>
            </p:cNvPr>
            <p:cNvSpPr txBox="1"/>
            <p:nvPr/>
          </p:nvSpPr>
          <p:spPr>
            <a:xfrm>
              <a:off x="6812632" y="5509259"/>
              <a:ext cx="606256" cy="369332"/>
            </a:xfrm>
            <a:prstGeom prst="rect">
              <a:avLst/>
            </a:prstGeom>
            <a:noFill/>
          </p:spPr>
          <p:txBody>
            <a:bodyPr wrap="none" rtlCol="0">
              <a:spAutoFit/>
            </a:bodyPr>
            <a:lstStyle/>
            <a:p>
              <a:r>
                <a:rPr lang="en-US" dirty="0"/>
                <a:t>15-8</a:t>
              </a:r>
            </a:p>
          </p:txBody>
        </p:sp>
        <p:pic>
          <p:nvPicPr>
            <p:cNvPr id="28" name="Picture 27">
              <a:extLst>
                <a:ext uri="{FF2B5EF4-FFF2-40B4-BE49-F238E27FC236}">
                  <a16:creationId xmlns:a16="http://schemas.microsoft.com/office/drawing/2014/main" id="{2DB7AC58-3CB9-40A2-A606-CC3294B08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476" y="1638300"/>
              <a:ext cx="3703320" cy="3703320"/>
            </a:xfrm>
            <a:prstGeom prst="rect">
              <a:avLst/>
            </a:prstGeom>
          </p:spPr>
        </p:pic>
        <p:sp>
          <p:nvSpPr>
            <p:cNvPr id="29" name="TextBox 28">
              <a:extLst>
                <a:ext uri="{FF2B5EF4-FFF2-40B4-BE49-F238E27FC236}">
                  <a16:creationId xmlns:a16="http://schemas.microsoft.com/office/drawing/2014/main" id="{01E14A93-7CF7-45E1-A047-22CFD6FEFD93}"/>
                </a:ext>
              </a:extLst>
            </p:cNvPr>
            <p:cNvSpPr txBox="1"/>
            <p:nvPr/>
          </p:nvSpPr>
          <p:spPr>
            <a:xfrm>
              <a:off x="8616950" y="4495800"/>
              <a:ext cx="301686" cy="369332"/>
            </a:xfrm>
            <a:prstGeom prst="rect">
              <a:avLst/>
            </a:prstGeom>
            <a:noFill/>
          </p:spPr>
          <p:txBody>
            <a:bodyPr wrap="none" rtlCol="0">
              <a:spAutoFit/>
            </a:bodyPr>
            <a:lstStyle/>
            <a:p>
              <a:r>
                <a:rPr lang="en-US" dirty="0">
                  <a:solidFill>
                    <a:schemeClr val="bg1"/>
                  </a:solidFill>
                </a:rPr>
                <a:t>8</a:t>
              </a:r>
            </a:p>
          </p:txBody>
        </p:sp>
        <p:sp>
          <p:nvSpPr>
            <p:cNvPr id="30" name="TextBox 29">
              <a:extLst>
                <a:ext uri="{FF2B5EF4-FFF2-40B4-BE49-F238E27FC236}">
                  <a16:creationId xmlns:a16="http://schemas.microsoft.com/office/drawing/2014/main" id="{64C9CFC4-ACB0-4F5B-AC0A-0E07E2A6622F}"/>
                </a:ext>
              </a:extLst>
            </p:cNvPr>
            <p:cNvSpPr txBox="1"/>
            <p:nvPr/>
          </p:nvSpPr>
          <p:spPr>
            <a:xfrm>
              <a:off x="5378449" y="4406900"/>
              <a:ext cx="418704" cy="369332"/>
            </a:xfrm>
            <a:prstGeom prst="rect">
              <a:avLst/>
            </a:prstGeom>
            <a:noFill/>
          </p:spPr>
          <p:txBody>
            <a:bodyPr wrap="none" rtlCol="0">
              <a:spAutoFit/>
            </a:bodyPr>
            <a:lstStyle/>
            <a:p>
              <a:r>
                <a:rPr lang="en-US" dirty="0">
                  <a:solidFill>
                    <a:schemeClr val="bg1"/>
                  </a:solidFill>
                </a:rPr>
                <a:t>15</a:t>
              </a:r>
            </a:p>
          </p:txBody>
        </p:sp>
        <p:sp>
          <p:nvSpPr>
            <p:cNvPr id="31" name="TextBox 30">
              <a:extLst>
                <a:ext uri="{FF2B5EF4-FFF2-40B4-BE49-F238E27FC236}">
                  <a16:creationId xmlns:a16="http://schemas.microsoft.com/office/drawing/2014/main" id="{CD41AFB6-01AA-4568-8775-44395B5A69FC}"/>
                </a:ext>
              </a:extLst>
            </p:cNvPr>
            <p:cNvSpPr txBox="1"/>
            <p:nvPr/>
          </p:nvSpPr>
          <p:spPr>
            <a:xfrm>
              <a:off x="3389663" y="5509259"/>
              <a:ext cx="723275" cy="369332"/>
            </a:xfrm>
            <a:prstGeom prst="rect">
              <a:avLst/>
            </a:prstGeom>
            <a:noFill/>
          </p:spPr>
          <p:txBody>
            <a:bodyPr wrap="none" rtlCol="0">
              <a:spAutoFit/>
            </a:bodyPr>
            <a:lstStyle/>
            <a:p>
              <a:r>
                <a:rPr lang="en-US" dirty="0"/>
                <a:t>22-15</a:t>
              </a:r>
            </a:p>
          </p:txBody>
        </p:sp>
        <p:sp>
          <p:nvSpPr>
            <p:cNvPr id="32" name="TextBox 31">
              <a:extLst>
                <a:ext uri="{FF2B5EF4-FFF2-40B4-BE49-F238E27FC236}">
                  <a16:creationId xmlns:a16="http://schemas.microsoft.com/office/drawing/2014/main" id="{82520EFF-8E53-4467-B180-D866C8F6AA8B}"/>
                </a:ext>
              </a:extLst>
            </p:cNvPr>
            <p:cNvSpPr txBox="1"/>
            <p:nvPr/>
          </p:nvSpPr>
          <p:spPr>
            <a:xfrm>
              <a:off x="2178049" y="4387850"/>
              <a:ext cx="418704" cy="369332"/>
            </a:xfrm>
            <a:prstGeom prst="rect">
              <a:avLst/>
            </a:prstGeom>
            <a:noFill/>
          </p:spPr>
          <p:txBody>
            <a:bodyPr wrap="none" rtlCol="0">
              <a:spAutoFit/>
            </a:bodyPr>
            <a:lstStyle/>
            <a:p>
              <a:r>
                <a:rPr lang="en-US" dirty="0">
                  <a:solidFill>
                    <a:schemeClr val="bg1"/>
                  </a:solidFill>
                </a:rPr>
                <a:t>22</a:t>
              </a:r>
            </a:p>
          </p:txBody>
        </p:sp>
      </p:grpSp>
      <p:pic>
        <p:nvPicPr>
          <p:cNvPr id="20" name="Picture 2" descr="image001">
            <a:extLst>
              <a:ext uri="{FF2B5EF4-FFF2-40B4-BE49-F238E27FC236}">
                <a16:creationId xmlns:a16="http://schemas.microsoft.com/office/drawing/2014/main" id="{1B33D0C6-188A-47B5-B770-D12A52B721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832" y="574338"/>
            <a:ext cx="11953875" cy="275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642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a:t>2/14/2018</a:t>
            </a:r>
            <a:endParaRPr dirty="0"/>
          </a:p>
        </p:txBody>
      </p:sp>
      <p:sp>
        <p:nvSpPr>
          <p:cNvPr id="6" name="Footer Placeholder 5"/>
          <p:cNvSpPr>
            <a:spLocks noGrp="1"/>
          </p:cNvSpPr>
          <p:nvPr>
            <p:ph type="ftr" sz="quarter" idx="12"/>
          </p:nvPr>
        </p:nvSpPr>
        <p:spPr>
          <a:xfrm>
            <a:off x="1330036" y="6363151"/>
            <a:ext cx="3304194" cy="228600"/>
          </a:xfrm>
        </p:spPr>
        <p:txBody>
          <a:bodyPr/>
          <a:lstStyle/>
          <a:p>
            <a:r>
              <a:rPr lang="en-US" dirty="0"/>
              <a:t>Micron/Intel Confidential</a:t>
            </a:r>
          </a:p>
        </p:txBody>
      </p:sp>
      <p:sp>
        <p:nvSpPr>
          <p:cNvPr id="7" name="Text Placeholder 6"/>
          <p:cNvSpPr>
            <a:spLocks noGrp="1"/>
          </p:cNvSpPr>
          <p:nvPr>
            <p:ph type="body" sz="quarter" idx="14"/>
          </p:nvPr>
        </p:nvSpPr>
        <p:spPr/>
        <p:txBody>
          <a:bodyPr/>
          <a:lstStyle/>
          <a:p>
            <a:endParaRPr lang="en-US"/>
          </a:p>
        </p:txBody>
      </p:sp>
      <p:sp>
        <p:nvSpPr>
          <p:cNvPr id="8" name="Rectangle 7"/>
          <p:cNvSpPr/>
          <p:nvPr/>
        </p:nvSpPr>
        <p:spPr>
          <a:xfrm>
            <a:off x="7949879" y="835889"/>
            <a:ext cx="1910862" cy="646331"/>
          </a:xfrm>
          <a:prstGeom prst="rect">
            <a:avLst/>
          </a:prstGeom>
        </p:spPr>
        <p:txBody>
          <a:bodyPr wrap="square">
            <a:spAutoFit/>
          </a:bodyPr>
          <a:lstStyle/>
          <a:p>
            <a:r>
              <a:rPr lang="en-US" dirty="0">
                <a:hlinkClick r:id="rId2"/>
              </a:rPr>
              <a:t>PFA-396 (SD1)</a:t>
            </a:r>
            <a:endParaRPr lang="en-US" dirty="0"/>
          </a:p>
          <a:p>
            <a:endParaRPr lang="en-US" dirty="0"/>
          </a:p>
        </p:txBody>
      </p:sp>
      <p:sp>
        <p:nvSpPr>
          <p:cNvPr id="11" name="TextBox 10"/>
          <p:cNvSpPr txBox="1"/>
          <p:nvPr/>
        </p:nvSpPr>
        <p:spPr>
          <a:xfrm>
            <a:off x="7949878" y="1550059"/>
            <a:ext cx="3845881" cy="923330"/>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SD1:</a:t>
            </a:r>
          </a:p>
          <a:p>
            <a:r>
              <a:rPr lang="en-US" dirty="0">
                <a:latin typeface="Segoe UI" panose="020B0502040204020203" pitchFamily="34" charset="0"/>
                <a:cs typeface="Segoe UI" panose="020B0502040204020203" pitchFamily="34" charset="0"/>
              </a:rPr>
              <a:t>Stronger As/Se segregation </a:t>
            </a:r>
          </a:p>
          <a:p>
            <a:r>
              <a:rPr lang="en-US" dirty="0">
                <a:latin typeface="Segoe UI" panose="020B0502040204020203" pitchFamily="34" charset="0"/>
                <a:cs typeface="Segoe UI" panose="020B0502040204020203" pitchFamily="34" charset="0"/>
              </a:rPr>
              <a:t>for SET vs RESET (</a:t>
            </a:r>
            <a:r>
              <a:rPr lang="en-US" b="1" dirty="0">
                <a:latin typeface="Segoe UI" panose="020B0502040204020203" pitchFamily="34" charset="0"/>
                <a:cs typeface="Segoe UI" panose="020B0502040204020203" pitchFamily="34" charset="0"/>
              </a:rPr>
              <a:t>time dominating</a:t>
            </a:r>
            <a:r>
              <a:rPr lang="en-US" dirty="0">
                <a:latin typeface="Segoe UI" panose="020B0502040204020203" pitchFamily="34" charset="0"/>
                <a:cs typeface="Segoe UI" panose="020B0502040204020203" pitchFamily="34" charset="0"/>
              </a:rPr>
              <a:t>)</a:t>
            </a:r>
          </a:p>
        </p:txBody>
      </p:sp>
      <p:grpSp>
        <p:nvGrpSpPr>
          <p:cNvPr id="22" name="Group 21"/>
          <p:cNvGrpSpPr/>
          <p:nvPr/>
        </p:nvGrpSpPr>
        <p:grpSpPr>
          <a:xfrm>
            <a:off x="200901" y="725584"/>
            <a:ext cx="6798311" cy="4729773"/>
            <a:chOff x="265429" y="429431"/>
            <a:chExt cx="8753475" cy="5689304"/>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29" y="429431"/>
              <a:ext cx="8753475" cy="282575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29" y="3362835"/>
              <a:ext cx="8737601" cy="275590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992193" y="628087"/>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3" name="Oval 12"/>
            <p:cNvSpPr/>
            <p:nvPr/>
          </p:nvSpPr>
          <p:spPr>
            <a:xfrm>
              <a:off x="3298067" y="494254"/>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4" name="Oval 13"/>
            <p:cNvSpPr/>
            <p:nvPr/>
          </p:nvSpPr>
          <p:spPr>
            <a:xfrm>
              <a:off x="4992192" y="2627191"/>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5" name="Oval 14"/>
            <p:cNvSpPr/>
            <p:nvPr/>
          </p:nvSpPr>
          <p:spPr>
            <a:xfrm>
              <a:off x="3294772" y="2652479"/>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0" name="TextBox 9"/>
            <p:cNvSpPr txBox="1"/>
            <p:nvPr/>
          </p:nvSpPr>
          <p:spPr>
            <a:xfrm>
              <a:off x="3806890" y="2602477"/>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21" name="TextBox 20"/>
            <p:cNvSpPr txBox="1"/>
            <p:nvPr/>
          </p:nvSpPr>
          <p:spPr>
            <a:xfrm>
              <a:off x="5524301" y="2588096"/>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sp>
          <p:nvSpPr>
            <p:cNvPr id="23" name="Oval 22"/>
            <p:cNvSpPr/>
            <p:nvPr/>
          </p:nvSpPr>
          <p:spPr>
            <a:xfrm>
              <a:off x="4992192" y="3505084"/>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4" name="Oval 23"/>
            <p:cNvSpPr/>
            <p:nvPr/>
          </p:nvSpPr>
          <p:spPr>
            <a:xfrm>
              <a:off x="3298066" y="3371251"/>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5" name="Oval 24"/>
            <p:cNvSpPr/>
            <p:nvPr/>
          </p:nvSpPr>
          <p:spPr>
            <a:xfrm>
              <a:off x="4992191" y="5504188"/>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6" name="Oval 25"/>
            <p:cNvSpPr/>
            <p:nvPr/>
          </p:nvSpPr>
          <p:spPr>
            <a:xfrm>
              <a:off x="3294771" y="5529476"/>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7" name="TextBox 26"/>
            <p:cNvSpPr txBox="1"/>
            <p:nvPr/>
          </p:nvSpPr>
          <p:spPr>
            <a:xfrm>
              <a:off x="3806889" y="5479474"/>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28" name="TextBox 27"/>
            <p:cNvSpPr txBox="1"/>
            <p:nvPr/>
          </p:nvSpPr>
          <p:spPr>
            <a:xfrm>
              <a:off x="5524300" y="5465093"/>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grpSp>
      <p:pic>
        <p:nvPicPr>
          <p:cNvPr id="20" name="Picture 19"/>
          <p:cNvPicPr>
            <a:picLocks noChangeAspect="1"/>
          </p:cNvPicPr>
          <p:nvPr/>
        </p:nvPicPr>
        <p:blipFill>
          <a:blip r:embed="rId5"/>
          <a:stretch>
            <a:fillRect/>
          </a:stretch>
        </p:blipFill>
        <p:spPr>
          <a:xfrm>
            <a:off x="6999212" y="2922481"/>
            <a:ext cx="5074430" cy="2667760"/>
          </a:xfrm>
          <a:prstGeom prst="rect">
            <a:avLst/>
          </a:prstGeom>
        </p:spPr>
      </p:pic>
      <p:graphicFrame>
        <p:nvGraphicFramePr>
          <p:cNvPr id="29" name="Table 28"/>
          <p:cNvGraphicFramePr>
            <a:graphicFrameLocks noGrp="1"/>
          </p:cNvGraphicFramePr>
          <p:nvPr>
            <p:extLst/>
          </p:nvPr>
        </p:nvGraphicFramePr>
        <p:xfrm>
          <a:off x="7780774" y="3278361"/>
          <a:ext cx="3794760" cy="3004812"/>
        </p:xfrm>
        <a:graphic>
          <a:graphicData uri="http://schemas.openxmlformats.org/drawingml/2006/table">
            <a:tbl>
              <a:tblPr firstRow="1" bandRow="1">
                <a:tableStyleId>{5940675A-B579-460E-94D1-54222C63F5DA}</a:tableStyleId>
              </a:tblPr>
              <a:tblGrid>
                <a:gridCol w="948690">
                  <a:extLst>
                    <a:ext uri="{9D8B030D-6E8A-4147-A177-3AD203B41FA5}">
                      <a16:colId xmlns:a16="http://schemas.microsoft.com/office/drawing/2014/main" val="20000"/>
                    </a:ext>
                  </a:extLst>
                </a:gridCol>
                <a:gridCol w="948690">
                  <a:extLst>
                    <a:ext uri="{9D8B030D-6E8A-4147-A177-3AD203B41FA5}">
                      <a16:colId xmlns:a16="http://schemas.microsoft.com/office/drawing/2014/main" val="20001"/>
                    </a:ext>
                  </a:extLst>
                </a:gridCol>
                <a:gridCol w="948690">
                  <a:extLst>
                    <a:ext uri="{9D8B030D-6E8A-4147-A177-3AD203B41FA5}">
                      <a16:colId xmlns:a16="http://schemas.microsoft.com/office/drawing/2014/main" val="20002"/>
                    </a:ext>
                  </a:extLst>
                </a:gridCol>
                <a:gridCol w="948690">
                  <a:extLst>
                    <a:ext uri="{9D8B030D-6E8A-4147-A177-3AD203B41FA5}">
                      <a16:colId xmlns:a16="http://schemas.microsoft.com/office/drawing/2014/main" val="20003"/>
                    </a:ext>
                  </a:extLst>
                </a:gridCol>
              </a:tblGrid>
              <a:tr h="359406">
                <a:tc>
                  <a:txBody>
                    <a:bodyPr/>
                    <a:lstStyle/>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extLst>
                  <a:ext uri="{0D108BD9-81ED-4DB2-BD59-A6C34878D82A}">
                    <a16:rowId xmlns:a16="http://schemas.microsoft.com/office/drawing/2014/main" val="10000"/>
                  </a:ext>
                </a:extLst>
              </a:tr>
              <a:tr h="359406">
                <a:tc>
                  <a:txBody>
                    <a:bodyPr/>
                    <a:lstStyle/>
                    <a:p>
                      <a:pPr algn="ctr"/>
                      <a:r>
                        <a:rPr lang="en-US" sz="1600" dirty="0"/>
                        <a:t>50 ns</a:t>
                      </a:r>
                    </a:p>
                  </a:txBody>
                  <a:tcPr>
                    <a:noFill/>
                  </a:tcPr>
                </a:tc>
                <a:tc>
                  <a:txBody>
                    <a:bodyPr/>
                    <a:lstStyle/>
                    <a:p>
                      <a:pPr algn="ctr"/>
                      <a:r>
                        <a:rPr lang="en-US" sz="1600" dirty="0"/>
                        <a:t>1000 ns</a:t>
                      </a:r>
                    </a:p>
                  </a:txBody>
                  <a:tcPr>
                    <a:noFill/>
                  </a:tcPr>
                </a:tc>
                <a:tc>
                  <a:txBody>
                    <a:bodyPr/>
                    <a:lstStyle/>
                    <a:p>
                      <a:pPr algn="ctr"/>
                      <a:r>
                        <a:rPr lang="en-US" sz="1600" dirty="0"/>
                        <a:t>50 ns</a:t>
                      </a:r>
                    </a:p>
                  </a:txBody>
                  <a:tcPr>
                    <a:noFill/>
                  </a:tcPr>
                </a:tc>
                <a:tc>
                  <a:txBody>
                    <a:bodyPr/>
                    <a:lstStyle/>
                    <a:p>
                      <a:pPr algn="ctr"/>
                      <a:r>
                        <a:rPr lang="en-US" sz="1600" dirty="0"/>
                        <a:t>1000 ns</a:t>
                      </a:r>
                    </a:p>
                  </a:txBody>
                  <a:tcPr>
                    <a:noFill/>
                  </a:tcPr>
                </a:tc>
                <a:extLst>
                  <a:ext uri="{0D108BD9-81ED-4DB2-BD59-A6C34878D82A}">
                    <a16:rowId xmlns:a16="http://schemas.microsoft.com/office/drawing/2014/main" val="10001"/>
                  </a:ext>
                </a:extLst>
              </a:tr>
              <a:tr h="359406">
                <a:tc gridSpan="2">
                  <a:txBody>
                    <a:bodyPr/>
                    <a:lstStyle/>
                    <a:p>
                      <a:pPr algn="ctr"/>
                      <a:r>
                        <a:rPr lang="en-US" sz="1600" dirty="0"/>
                        <a:t>50 </a:t>
                      </a:r>
                      <a:r>
                        <a:rPr lang="en-US" sz="1600" dirty="0" err="1"/>
                        <a:t>uA</a:t>
                      </a:r>
                      <a:endParaRPr lang="en-US" sz="1600" dirty="0"/>
                    </a:p>
                  </a:txBody>
                  <a:tcPr>
                    <a:noFill/>
                  </a:tcPr>
                </a:tc>
                <a:tc hMerge="1">
                  <a:txBody>
                    <a:bodyPr/>
                    <a:lstStyle/>
                    <a:p>
                      <a:endParaRPr lang="en-US" dirty="0"/>
                    </a:p>
                  </a:txBody>
                  <a:tcPr/>
                </a:tc>
                <a:tc gridSpan="2">
                  <a:txBody>
                    <a:bodyPr/>
                    <a:lstStyle/>
                    <a:p>
                      <a:pPr algn="ctr"/>
                      <a:r>
                        <a:rPr lang="en-US" sz="1600" dirty="0"/>
                        <a:t>150 </a:t>
                      </a:r>
                      <a:r>
                        <a:rPr lang="en-US" sz="1600" dirty="0" err="1"/>
                        <a:t>uA</a:t>
                      </a:r>
                      <a:endParaRPr lang="en-US" sz="1600" dirty="0"/>
                    </a:p>
                  </a:txBody>
                  <a:tcPr>
                    <a:no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31" name="TextBox 30"/>
          <p:cNvSpPr txBox="1"/>
          <p:nvPr/>
        </p:nvSpPr>
        <p:spPr>
          <a:xfrm>
            <a:off x="10378440" y="2929478"/>
            <a:ext cx="985141" cy="338554"/>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1k cycles</a:t>
            </a:r>
          </a:p>
        </p:txBody>
      </p:sp>
      <p:sp>
        <p:nvSpPr>
          <p:cNvPr id="30" name="TextBox 29">
            <a:extLst>
              <a:ext uri="{FF2B5EF4-FFF2-40B4-BE49-F238E27FC236}">
                <a16:creationId xmlns:a16="http://schemas.microsoft.com/office/drawing/2014/main" id="{FD5D9201-9D71-4D12-829A-D1F346C71536}"/>
              </a:ext>
            </a:extLst>
          </p:cNvPr>
          <p:cNvSpPr txBox="1"/>
          <p:nvPr/>
        </p:nvSpPr>
        <p:spPr>
          <a:xfrm>
            <a:off x="10313404" y="1326464"/>
            <a:ext cx="1586322" cy="369332"/>
          </a:xfrm>
          <a:prstGeom prst="rect">
            <a:avLst/>
          </a:prstGeom>
          <a:noFill/>
        </p:spPr>
        <p:txBody>
          <a:bodyPr wrap="square" rtlCol="0">
            <a:spAutoFit/>
          </a:bodyPr>
          <a:lstStyle/>
          <a:p>
            <a:r>
              <a:rPr lang="en-US" dirty="0">
                <a:highlight>
                  <a:srgbClr val="FFFF00"/>
                </a:highlight>
              </a:rPr>
              <a:t>Hefei, Enrico</a:t>
            </a:r>
          </a:p>
        </p:txBody>
      </p:sp>
      <p:sp>
        <p:nvSpPr>
          <p:cNvPr id="32" name="Content Placeholder 5">
            <a:extLst>
              <a:ext uri="{FF2B5EF4-FFF2-40B4-BE49-F238E27FC236}">
                <a16:creationId xmlns:a16="http://schemas.microsoft.com/office/drawing/2014/main" id="{25D57BAC-1BB2-4EF3-A309-04E68174567E}"/>
              </a:ext>
            </a:extLst>
          </p:cNvPr>
          <p:cNvSpPr txBox="1">
            <a:spLocks/>
          </p:cNvSpPr>
          <p:nvPr/>
        </p:nvSpPr>
        <p:spPr>
          <a:xfrm>
            <a:off x="-111801" y="5447701"/>
            <a:ext cx="10515600" cy="634197"/>
          </a:xfrm>
          <a:prstGeom prst="rect">
            <a:avLst/>
          </a:prstGeom>
        </p:spPr>
        <p:txBody>
          <a:bodyPr/>
          <a:lstStyle>
            <a:lvl1pPr marL="22860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Elemental segregation with SD1</a:t>
            </a:r>
          </a:p>
          <a:p>
            <a:pPr lvl="2"/>
            <a:r>
              <a:rPr lang="en-US" dirty="0"/>
              <a:t>Consistent with current direction (as with PM)</a:t>
            </a:r>
          </a:p>
          <a:p>
            <a:pPr lvl="3"/>
            <a:r>
              <a:rPr lang="en-US" dirty="0"/>
              <a:t>Opposite </a:t>
            </a:r>
            <a:r>
              <a:rPr lang="en-US" dirty="0" err="1"/>
              <a:t>electromigration</a:t>
            </a:r>
            <a:r>
              <a:rPr lang="en-US" dirty="0"/>
              <a:t> behavior on D0 &amp; D1</a:t>
            </a:r>
          </a:p>
        </p:txBody>
      </p:sp>
      <p:sp>
        <p:nvSpPr>
          <p:cNvPr id="33" name="Title 2">
            <a:extLst>
              <a:ext uri="{FF2B5EF4-FFF2-40B4-BE49-F238E27FC236}">
                <a16:creationId xmlns:a16="http://schemas.microsoft.com/office/drawing/2014/main" id="{54BA7E11-DFE6-4AD5-8AB0-64E31190DE6F}"/>
              </a:ext>
            </a:extLst>
          </p:cNvPr>
          <p:cNvSpPr txBox="1">
            <a:spLocks/>
          </p:cNvSpPr>
          <p:nvPr/>
        </p:nvSpPr>
        <p:spPr>
          <a:xfrm>
            <a:off x="113336" y="155228"/>
            <a:ext cx="10831133" cy="892175"/>
          </a:xfrm>
          <a:prstGeom prst="rect">
            <a:avLst/>
          </a:prstGeom>
        </p:spPr>
        <p:txBody>
          <a:bodyPr/>
          <a:lstStyle>
            <a:lvl1pPr algn="ctr" rtl="0" eaLnBrk="1" fontAlgn="base" hangingPunct="1">
              <a:spcBef>
                <a:spcPct val="0"/>
              </a:spcBef>
              <a:spcAft>
                <a:spcPct val="0"/>
              </a:spcAft>
              <a:defRPr sz="3600">
                <a:solidFill>
                  <a:srgbClr val="002060"/>
                </a:solidFill>
                <a:latin typeface="+mj-lt"/>
                <a:ea typeface="+mj-ea"/>
                <a:cs typeface="+mj-cs"/>
              </a:defRPr>
            </a:lvl1pPr>
            <a:lvl2pPr algn="ctr" rtl="0" eaLnBrk="1" fontAlgn="base" hangingPunct="1">
              <a:spcBef>
                <a:spcPct val="0"/>
              </a:spcBef>
              <a:spcAft>
                <a:spcPct val="0"/>
              </a:spcAft>
              <a:defRPr sz="3600">
                <a:solidFill>
                  <a:srgbClr val="002060"/>
                </a:solidFill>
                <a:latin typeface="Tahoma" pitchFamily="34" charset="0"/>
                <a:ea typeface="MS PGothic" pitchFamily="34" charset="-128"/>
              </a:defRPr>
            </a:lvl2pPr>
            <a:lvl3pPr algn="ctr" rtl="0" eaLnBrk="1" fontAlgn="base" hangingPunct="1">
              <a:spcBef>
                <a:spcPct val="0"/>
              </a:spcBef>
              <a:spcAft>
                <a:spcPct val="0"/>
              </a:spcAft>
              <a:defRPr sz="3600">
                <a:solidFill>
                  <a:srgbClr val="002060"/>
                </a:solidFill>
                <a:latin typeface="Tahoma" pitchFamily="34" charset="0"/>
                <a:ea typeface="MS PGothic" pitchFamily="34" charset="-128"/>
              </a:defRPr>
            </a:lvl3pPr>
            <a:lvl4pPr algn="ctr" rtl="0" eaLnBrk="1" fontAlgn="base" hangingPunct="1">
              <a:spcBef>
                <a:spcPct val="0"/>
              </a:spcBef>
              <a:spcAft>
                <a:spcPct val="0"/>
              </a:spcAft>
              <a:defRPr sz="3600">
                <a:solidFill>
                  <a:srgbClr val="002060"/>
                </a:solidFill>
                <a:latin typeface="Tahoma" pitchFamily="34" charset="0"/>
                <a:ea typeface="MS PGothic" pitchFamily="34" charset="-128"/>
              </a:defRPr>
            </a:lvl4pPr>
            <a:lvl5pPr algn="ctr" rtl="0" eaLnBrk="1" fontAlgn="base" hangingPunct="1">
              <a:spcBef>
                <a:spcPct val="0"/>
              </a:spcBef>
              <a:spcAft>
                <a:spcPct val="0"/>
              </a:spcAft>
              <a:defRPr sz="3600">
                <a:solidFill>
                  <a:srgbClr val="002060"/>
                </a:solidFill>
                <a:latin typeface="Tahoma" pitchFamily="34" charset="0"/>
                <a:ea typeface="MS PGothic" pitchFamily="34" charset="-128"/>
              </a:defRPr>
            </a:lvl5pPr>
            <a:lvl6pPr marL="457200" algn="ctr" rtl="0" eaLnBrk="1" fontAlgn="base" hangingPunct="1">
              <a:spcBef>
                <a:spcPct val="0"/>
              </a:spcBef>
              <a:spcAft>
                <a:spcPct val="0"/>
              </a:spcAft>
              <a:defRPr sz="3600">
                <a:solidFill>
                  <a:srgbClr val="002060"/>
                </a:solidFill>
                <a:latin typeface="Tahoma" pitchFamily="34" charset="0"/>
              </a:defRPr>
            </a:lvl6pPr>
            <a:lvl7pPr marL="914400" algn="ctr" rtl="0" eaLnBrk="1" fontAlgn="base" hangingPunct="1">
              <a:spcBef>
                <a:spcPct val="0"/>
              </a:spcBef>
              <a:spcAft>
                <a:spcPct val="0"/>
              </a:spcAft>
              <a:defRPr sz="3600">
                <a:solidFill>
                  <a:srgbClr val="002060"/>
                </a:solidFill>
                <a:latin typeface="Tahoma" pitchFamily="34" charset="0"/>
              </a:defRPr>
            </a:lvl7pPr>
            <a:lvl8pPr marL="1371600" algn="ctr" rtl="0" eaLnBrk="1" fontAlgn="base" hangingPunct="1">
              <a:spcBef>
                <a:spcPct val="0"/>
              </a:spcBef>
              <a:spcAft>
                <a:spcPct val="0"/>
              </a:spcAft>
              <a:defRPr sz="3600">
                <a:solidFill>
                  <a:srgbClr val="002060"/>
                </a:solidFill>
                <a:latin typeface="Tahoma" pitchFamily="34" charset="0"/>
              </a:defRPr>
            </a:lvl8pPr>
            <a:lvl9pPr marL="1828800" algn="ctr" rtl="0" eaLnBrk="1" fontAlgn="base" hangingPunct="1">
              <a:spcBef>
                <a:spcPct val="0"/>
              </a:spcBef>
              <a:spcAft>
                <a:spcPct val="0"/>
              </a:spcAft>
              <a:defRPr sz="3600">
                <a:solidFill>
                  <a:srgbClr val="002060"/>
                </a:solidFill>
                <a:latin typeface="Tahoma" pitchFamily="34" charset="0"/>
              </a:defRPr>
            </a:lvl9pPr>
          </a:lstStyle>
          <a:p>
            <a:pPr algn="l"/>
            <a:r>
              <a:rPr lang="en-US" sz="3200" kern="0" dirty="0"/>
              <a:t>Previous SD1 Elemental Migration Work</a:t>
            </a:r>
          </a:p>
        </p:txBody>
      </p:sp>
      <p:sp>
        <p:nvSpPr>
          <p:cNvPr id="34" name="TextBox 33">
            <a:extLst>
              <a:ext uri="{FF2B5EF4-FFF2-40B4-BE49-F238E27FC236}">
                <a16:creationId xmlns:a16="http://schemas.microsoft.com/office/drawing/2014/main" id="{BD41F372-5549-40DD-B95F-59F4E790C5FD}"/>
              </a:ext>
            </a:extLst>
          </p:cNvPr>
          <p:cNvSpPr txBox="1"/>
          <p:nvPr/>
        </p:nvSpPr>
        <p:spPr>
          <a:xfrm>
            <a:off x="10045874" y="6375747"/>
            <a:ext cx="697627" cy="369332"/>
          </a:xfrm>
          <a:prstGeom prst="rect">
            <a:avLst/>
          </a:prstGeom>
          <a:noFill/>
        </p:spPr>
        <p:txBody>
          <a:bodyPr wrap="none" rtlCol="0">
            <a:spAutoFit/>
          </a:bodyPr>
          <a:lstStyle/>
          <a:p>
            <a:r>
              <a:rPr lang="en-US" dirty="0">
                <a:hlinkClick r:id="rId6" action="ppaction://hlinksldjump"/>
              </a:rPr>
              <a:t>Back</a:t>
            </a:r>
            <a:endParaRPr lang="en-US" dirty="0"/>
          </a:p>
        </p:txBody>
      </p:sp>
    </p:spTree>
    <p:extLst>
      <p:ext uri="{BB962C8B-B14F-4D97-AF65-F5344CB8AC3E}">
        <p14:creationId xmlns:p14="http://schemas.microsoft.com/office/powerpoint/2010/main" val="2755683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7702" y="1"/>
            <a:ext cx="3215900" cy="355380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4841"/>
            <a:ext cx="3139126" cy="3468962"/>
          </a:xfrm>
          <a:prstGeom prst="rect">
            <a:avLst/>
          </a:prstGeom>
        </p:spPr>
      </p:pic>
      <p:pic>
        <p:nvPicPr>
          <p:cNvPr id="4" name="C:\Users\ninglu\Desktop\Job folder\Job TL171231001\TL171231001-EDS\TL171231001-020bit06to10(1).MAP.EDS\JPEG_images\TL171231001-020_N3_212_P.jpg">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624" y="3116573"/>
            <a:ext cx="3242979" cy="35434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3194215"/>
            <a:ext cx="3139126" cy="3465822"/>
          </a:xfrm>
          <a:prstGeom prst="rect">
            <a:avLst/>
          </a:prstGeom>
        </p:spPr>
      </p:pic>
      <p:sp>
        <p:nvSpPr>
          <p:cNvPr id="6" name="TextBox 5"/>
          <p:cNvSpPr txBox="1"/>
          <p:nvPr/>
        </p:nvSpPr>
        <p:spPr>
          <a:xfrm>
            <a:off x="9941337" y="1121790"/>
            <a:ext cx="479618" cy="369332"/>
          </a:xfrm>
          <a:prstGeom prst="rect">
            <a:avLst/>
          </a:prstGeom>
          <a:noFill/>
        </p:spPr>
        <p:txBody>
          <a:bodyPr wrap="none" rtlCol="0">
            <a:spAutoFit/>
          </a:bodyPr>
          <a:lstStyle/>
          <a:p>
            <a:r>
              <a:rPr lang="en-US" dirty="0"/>
              <a:t>D1</a:t>
            </a:r>
          </a:p>
        </p:txBody>
      </p:sp>
      <p:sp>
        <p:nvSpPr>
          <p:cNvPr id="7" name="TextBox 6"/>
          <p:cNvSpPr txBox="1"/>
          <p:nvPr/>
        </p:nvSpPr>
        <p:spPr>
          <a:xfrm>
            <a:off x="9941337" y="4026816"/>
            <a:ext cx="479618" cy="369332"/>
          </a:xfrm>
          <a:prstGeom prst="rect">
            <a:avLst/>
          </a:prstGeom>
          <a:noFill/>
        </p:spPr>
        <p:txBody>
          <a:bodyPr wrap="none" rtlCol="0">
            <a:spAutoFit/>
          </a:bodyPr>
          <a:lstStyle/>
          <a:p>
            <a:r>
              <a:rPr lang="en-US" dirty="0"/>
              <a:t>D0</a:t>
            </a:r>
          </a:p>
        </p:txBody>
      </p:sp>
      <p:sp>
        <p:nvSpPr>
          <p:cNvPr id="8" name="TextBox 7"/>
          <p:cNvSpPr txBox="1"/>
          <p:nvPr/>
        </p:nvSpPr>
        <p:spPr>
          <a:xfrm>
            <a:off x="1924013" y="4888304"/>
            <a:ext cx="2097049" cy="338554"/>
          </a:xfrm>
          <a:prstGeom prst="rect">
            <a:avLst/>
          </a:prstGeom>
          <a:noFill/>
        </p:spPr>
        <p:txBody>
          <a:bodyPr wrap="none" rtlCol="0">
            <a:spAutoFit/>
          </a:bodyPr>
          <a:lstStyle/>
          <a:p>
            <a:r>
              <a:rPr lang="en-US" sz="1600" dirty="0"/>
              <a:t>D0, X-cut=Se bottom</a:t>
            </a:r>
          </a:p>
        </p:txBody>
      </p:sp>
      <p:sp>
        <p:nvSpPr>
          <p:cNvPr id="9" name="TextBox 8"/>
          <p:cNvSpPr txBox="1"/>
          <p:nvPr/>
        </p:nvSpPr>
        <p:spPr>
          <a:xfrm>
            <a:off x="1924013" y="1819322"/>
            <a:ext cx="2097049" cy="338554"/>
          </a:xfrm>
          <a:prstGeom prst="rect">
            <a:avLst/>
          </a:prstGeom>
          <a:noFill/>
        </p:spPr>
        <p:txBody>
          <a:bodyPr wrap="none" rtlCol="0">
            <a:spAutoFit/>
          </a:bodyPr>
          <a:lstStyle/>
          <a:p>
            <a:r>
              <a:rPr lang="en-US" sz="1600" dirty="0"/>
              <a:t>D1, X-cut=Se bottom</a:t>
            </a:r>
          </a:p>
        </p:txBody>
      </p:sp>
      <p:sp>
        <p:nvSpPr>
          <p:cNvPr id="10" name="TextBox 9"/>
          <p:cNvSpPr txBox="1"/>
          <p:nvPr/>
        </p:nvSpPr>
        <p:spPr>
          <a:xfrm>
            <a:off x="7174072" y="1757717"/>
            <a:ext cx="1731436" cy="338554"/>
          </a:xfrm>
          <a:prstGeom prst="rect">
            <a:avLst/>
          </a:prstGeom>
          <a:noFill/>
        </p:spPr>
        <p:txBody>
          <a:bodyPr wrap="none" rtlCol="0">
            <a:spAutoFit/>
          </a:bodyPr>
          <a:lstStyle/>
          <a:p>
            <a:r>
              <a:rPr lang="en-US" sz="1600" dirty="0"/>
              <a:t>D1, Y-cut=Se top</a:t>
            </a:r>
          </a:p>
        </p:txBody>
      </p:sp>
      <p:sp>
        <p:nvSpPr>
          <p:cNvPr id="11" name="TextBox 10"/>
          <p:cNvSpPr txBox="1"/>
          <p:nvPr/>
        </p:nvSpPr>
        <p:spPr>
          <a:xfrm>
            <a:off x="7251058" y="4874289"/>
            <a:ext cx="1731436" cy="338554"/>
          </a:xfrm>
          <a:prstGeom prst="rect">
            <a:avLst/>
          </a:prstGeom>
          <a:noFill/>
        </p:spPr>
        <p:txBody>
          <a:bodyPr wrap="none" rtlCol="0">
            <a:spAutoFit/>
          </a:bodyPr>
          <a:lstStyle/>
          <a:p>
            <a:r>
              <a:rPr lang="en-US" sz="1600" dirty="0"/>
              <a:t>D1, Y-cut=Se top</a:t>
            </a:r>
          </a:p>
        </p:txBody>
      </p:sp>
      <p:sp>
        <p:nvSpPr>
          <p:cNvPr id="12" name="TextBox 11"/>
          <p:cNvSpPr txBox="1"/>
          <p:nvPr/>
        </p:nvSpPr>
        <p:spPr>
          <a:xfrm>
            <a:off x="4339490" y="3401606"/>
            <a:ext cx="1821332" cy="584775"/>
          </a:xfrm>
          <a:prstGeom prst="rect">
            <a:avLst/>
          </a:prstGeom>
          <a:noFill/>
          <a:ln>
            <a:solidFill>
              <a:schemeClr val="tx1"/>
            </a:solidFill>
          </a:ln>
        </p:spPr>
        <p:txBody>
          <a:bodyPr wrap="none" rtlCol="0">
            <a:spAutoFit/>
          </a:bodyPr>
          <a:lstStyle/>
          <a:p>
            <a:pPr algn="l"/>
            <a:r>
              <a:rPr lang="en-US" sz="1600" b="1" dirty="0"/>
              <a:t>X-cut=Se bottom</a:t>
            </a:r>
          </a:p>
          <a:p>
            <a:pPr algn="l"/>
            <a:r>
              <a:rPr lang="en-US" sz="1600" b="1" dirty="0"/>
              <a:t>Y-cut=Se top</a:t>
            </a:r>
          </a:p>
        </p:txBody>
      </p:sp>
      <p:sp>
        <p:nvSpPr>
          <p:cNvPr id="13" name="TextBox 12"/>
          <p:cNvSpPr txBox="1"/>
          <p:nvPr/>
        </p:nvSpPr>
        <p:spPr>
          <a:xfrm>
            <a:off x="9780680" y="84841"/>
            <a:ext cx="2247922" cy="646331"/>
          </a:xfrm>
          <a:prstGeom prst="rect">
            <a:avLst/>
          </a:prstGeom>
          <a:noFill/>
          <a:ln>
            <a:solidFill>
              <a:schemeClr val="tx2"/>
            </a:solidFill>
          </a:ln>
        </p:spPr>
        <p:txBody>
          <a:bodyPr wrap="square" rtlCol="0">
            <a:spAutoFit/>
          </a:bodyPr>
          <a:lstStyle/>
          <a:p>
            <a:r>
              <a:rPr lang="en-US" dirty="0" err="1"/>
              <a:t>PreviousTypical</a:t>
            </a:r>
            <a:r>
              <a:rPr lang="en-US" dirty="0"/>
              <a:t> </a:t>
            </a:r>
          </a:p>
          <a:p>
            <a:r>
              <a:rPr lang="en-US" dirty="0"/>
              <a:t>Ungrounded result</a:t>
            </a:r>
          </a:p>
        </p:txBody>
      </p:sp>
    </p:spTree>
    <p:extLst>
      <p:ext uri="{BB962C8B-B14F-4D97-AF65-F5344CB8AC3E}">
        <p14:creationId xmlns:p14="http://schemas.microsoft.com/office/powerpoint/2010/main" val="7463714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184557" y="3318767"/>
            <a:ext cx="3621193" cy="2874643"/>
          </a:xfrm>
          <a:prstGeom prst="rect">
            <a:avLst/>
          </a:prstGeom>
        </p:spPr>
      </p:pic>
      <p:pic>
        <p:nvPicPr>
          <p:cNvPr id="10" name="Picture 9"/>
          <p:cNvPicPr>
            <a:picLocks noChangeAspect="1"/>
          </p:cNvPicPr>
          <p:nvPr/>
        </p:nvPicPr>
        <p:blipFill>
          <a:blip r:embed="rId3"/>
          <a:stretch>
            <a:fillRect/>
          </a:stretch>
        </p:blipFill>
        <p:spPr>
          <a:xfrm>
            <a:off x="8184558" y="1050758"/>
            <a:ext cx="3132202" cy="2171358"/>
          </a:xfrm>
          <a:prstGeom prst="rect">
            <a:avLst/>
          </a:prstGeom>
        </p:spPr>
      </p:pic>
      <p:sp>
        <p:nvSpPr>
          <p:cNvPr id="2" name="Footer Placeholder 1"/>
          <p:cNvSpPr>
            <a:spLocks noGrp="1"/>
          </p:cNvSpPr>
          <p:nvPr>
            <p:ph type="ftr" sz="quarter" idx="3"/>
          </p:nvPr>
        </p:nvSpPr>
        <p:spPr/>
        <p:txBody>
          <a:bodyPr/>
          <a:lstStyle/>
          <a:p>
            <a:r>
              <a:rPr lang="en-US"/>
              <a:t>  </a:t>
            </a:r>
            <a:endParaRPr lang="en-US" dirty="0"/>
          </a:p>
        </p:txBody>
      </p:sp>
      <p:graphicFrame>
        <p:nvGraphicFramePr>
          <p:cNvPr id="3" name="Table 2"/>
          <p:cNvGraphicFramePr>
            <a:graphicFrameLocks noGrp="1"/>
          </p:cNvGraphicFramePr>
          <p:nvPr>
            <p:extLst/>
          </p:nvPr>
        </p:nvGraphicFramePr>
        <p:xfrm>
          <a:off x="382832" y="813020"/>
          <a:ext cx="6917712" cy="3114040"/>
        </p:xfrm>
        <a:graphic>
          <a:graphicData uri="http://schemas.openxmlformats.org/drawingml/2006/table">
            <a:tbl>
              <a:tblPr firstRow="1" bandRow="1">
                <a:tableStyleId>{5C22544A-7EE6-4342-B048-85BDC9FD1C3A}</a:tableStyleId>
              </a:tblPr>
              <a:tblGrid>
                <a:gridCol w="782955">
                  <a:extLst>
                    <a:ext uri="{9D8B030D-6E8A-4147-A177-3AD203B41FA5}">
                      <a16:colId xmlns:a16="http://schemas.microsoft.com/office/drawing/2014/main" val="2602918907"/>
                    </a:ext>
                  </a:extLst>
                </a:gridCol>
                <a:gridCol w="911543">
                  <a:extLst>
                    <a:ext uri="{9D8B030D-6E8A-4147-A177-3AD203B41FA5}">
                      <a16:colId xmlns:a16="http://schemas.microsoft.com/office/drawing/2014/main" val="837329072"/>
                    </a:ext>
                  </a:extLst>
                </a:gridCol>
                <a:gridCol w="497205">
                  <a:extLst>
                    <a:ext uri="{9D8B030D-6E8A-4147-A177-3AD203B41FA5}">
                      <a16:colId xmlns:a16="http://schemas.microsoft.com/office/drawing/2014/main" val="3968158064"/>
                    </a:ext>
                  </a:extLst>
                </a:gridCol>
                <a:gridCol w="937689">
                  <a:extLst>
                    <a:ext uri="{9D8B030D-6E8A-4147-A177-3AD203B41FA5}">
                      <a16:colId xmlns:a16="http://schemas.microsoft.com/office/drawing/2014/main" val="769437612"/>
                    </a:ext>
                  </a:extLst>
                </a:gridCol>
                <a:gridCol w="1106805">
                  <a:extLst>
                    <a:ext uri="{9D8B030D-6E8A-4147-A177-3AD203B41FA5}">
                      <a16:colId xmlns:a16="http://schemas.microsoft.com/office/drawing/2014/main" val="4186594817"/>
                    </a:ext>
                  </a:extLst>
                </a:gridCol>
                <a:gridCol w="655955">
                  <a:extLst>
                    <a:ext uri="{9D8B030D-6E8A-4147-A177-3AD203B41FA5}">
                      <a16:colId xmlns:a16="http://schemas.microsoft.com/office/drawing/2014/main" val="2903958966"/>
                    </a:ext>
                  </a:extLst>
                </a:gridCol>
                <a:gridCol w="1156018">
                  <a:extLst>
                    <a:ext uri="{9D8B030D-6E8A-4147-A177-3AD203B41FA5}">
                      <a16:colId xmlns:a16="http://schemas.microsoft.com/office/drawing/2014/main" val="3870954874"/>
                    </a:ext>
                  </a:extLst>
                </a:gridCol>
                <a:gridCol w="869542">
                  <a:extLst>
                    <a:ext uri="{9D8B030D-6E8A-4147-A177-3AD203B41FA5}">
                      <a16:colId xmlns:a16="http://schemas.microsoft.com/office/drawing/2014/main" val="1884199034"/>
                    </a:ext>
                  </a:extLst>
                </a:gridCol>
              </a:tblGrid>
              <a:tr h="370840">
                <a:tc>
                  <a:txBody>
                    <a:bodyPr/>
                    <a:lstStyle/>
                    <a:p>
                      <a:r>
                        <a:rPr lang="en-US" sz="1400" dirty="0"/>
                        <a:t>device</a:t>
                      </a:r>
                    </a:p>
                  </a:txBody>
                  <a:tcPr/>
                </a:tc>
                <a:tc>
                  <a:txBody>
                    <a:bodyPr/>
                    <a:lstStyle/>
                    <a:p>
                      <a:r>
                        <a:rPr lang="en-US" sz="1400" dirty="0"/>
                        <a:t>TEM</a:t>
                      </a:r>
                      <a:r>
                        <a:rPr lang="en-US" sz="1400" baseline="0" dirty="0"/>
                        <a:t> lab</a:t>
                      </a:r>
                      <a:endParaRPr lang="en-US" sz="1400" dirty="0"/>
                    </a:p>
                  </a:txBody>
                  <a:tcPr/>
                </a:tc>
                <a:tc>
                  <a:txBody>
                    <a:bodyPr/>
                    <a:lstStyle/>
                    <a:p>
                      <a:r>
                        <a:rPr lang="en-US" sz="1400" dirty="0"/>
                        <a:t>cut</a:t>
                      </a:r>
                    </a:p>
                  </a:txBody>
                  <a:tcPr/>
                </a:tc>
                <a:tc>
                  <a:txBody>
                    <a:bodyPr/>
                    <a:lstStyle/>
                    <a:p>
                      <a:r>
                        <a:rPr lang="en-US" sz="1400" dirty="0"/>
                        <a:t>line</a:t>
                      </a:r>
                    </a:p>
                  </a:txBody>
                  <a:tcPr/>
                </a:tc>
                <a:tc>
                  <a:txBody>
                    <a:bodyPr/>
                    <a:lstStyle/>
                    <a:p>
                      <a:r>
                        <a:rPr lang="en-US" sz="1400" dirty="0"/>
                        <a:t>Grounding</a:t>
                      </a:r>
                    </a:p>
                    <a:p>
                      <a:r>
                        <a:rPr lang="en-US" sz="1400" dirty="0"/>
                        <a:t>WL-BL</a:t>
                      </a:r>
                    </a:p>
                  </a:txBody>
                  <a:tcPr/>
                </a:tc>
                <a:tc>
                  <a:txBody>
                    <a:bodyPr/>
                    <a:lstStyle/>
                    <a:p>
                      <a:r>
                        <a:rPr lang="en-US" sz="1400" dirty="0"/>
                        <a:t>prog</a:t>
                      </a:r>
                    </a:p>
                  </a:txBody>
                  <a:tcPr/>
                </a:tc>
                <a:tc>
                  <a:txBody>
                    <a:bodyPr/>
                    <a:lstStyle/>
                    <a:p>
                      <a:r>
                        <a:rPr lang="en-US" sz="1400" dirty="0"/>
                        <a:t>Se/As </a:t>
                      </a:r>
                    </a:p>
                    <a:p>
                      <a:r>
                        <a:rPr lang="en-US" sz="1400" dirty="0"/>
                        <a:t>top/bottom</a:t>
                      </a:r>
                    </a:p>
                  </a:txBody>
                  <a:tcPr/>
                </a:tc>
                <a:tc>
                  <a:txBody>
                    <a:bodyPr/>
                    <a:lstStyle/>
                    <a:p>
                      <a:r>
                        <a:rPr lang="en-US" sz="1400" dirty="0"/>
                        <a:t>Se-rich</a:t>
                      </a:r>
                    </a:p>
                  </a:txBody>
                  <a:tcPr/>
                </a:tc>
                <a:extLst>
                  <a:ext uri="{0D108BD9-81ED-4DB2-BD59-A6C34878D82A}">
                    <a16:rowId xmlns:a16="http://schemas.microsoft.com/office/drawing/2014/main" val="2383619863"/>
                  </a:ext>
                </a:extLst>
              </a:tr>
              <a:tr h="370840">
                <a:tc rowSpan="3">
                  <a:txBody>
                    <a:bodyPr/>
                    <a:lstStyle/>
                    <a:p>
                      <a:pPr algn="ctr"/>
                      <a:r>
                        <a:rPr lang="en-US" sz="1400" dirty="0"/>
                        <a:t>SR71</a:t>
                      </a:r>
                    </a:p>
                  </a:txBody>
                  <a:tcPr anchor="ctr"/>
                </a:tc>
                <a:tc rowSpan="3">
                  <a:txBody>
                    <a:bodyPr/>
                    <a:lstStyle/>
                    <a:p>
                      <a:pPr algn="ctr"/>
                      <a:r>
                        <a:rPr lang="en-US" sz="1400" dirty="0"/>
                        <a:t>Folsom</a:t>
                      </a:r>
                    </a:p>
                  </a:txBody>
                  <a:tcPr anchor="ctr"/>
                </a:tc>
                <a:tc rowSpan="3">
                  <a:txBody>
                    <a:bodyPr/>
                    <a:lstStyle/>
                    <a:p>
                      <a:pPr algn="ctr"/>
                      <a:r>
                        <a:rPr lang="en-US" sz="1400" dirty="0"/>
                        <a:t>X</a:t>
                      </a:r>
                    </a:p>
                  </a:txBody>
                  <a:tcPr anchor="ctr"/>
                </a:tc>
                <a:tc rowSpan="3">
                  <a:txBody>
                    <a:bodyPr/>
                    <a:lstStyle/>
                    <a:p>
                      <a:pPr algn="ctr"/>
                      <a:r>
                        <a:rPr lang="en-US" sz="1400" dirty="0"/>
                        <a:t>BL 9</a:t>
                      </a:r>
                    </a:p>
                  </a:txBody>
                  <a:tcPr anchor="ctr"/>
                </a:tc>
                <a:tc rowSpan="3">
                  <a:txBody>
                    <a:bodyPr/>
                    <a:lstStyle/>
                    <a:p>
                      <a:pPr algn="ctr"/>
                      <a:r>
                        <a:rPr lang="en-US" sz="1400" dirty="0"/>
                        <a:t>no</a:t>
                      </a:r>
                    </a:p>
                  </a:txBody>
                  <a:tcPr anchor="ctr"/>
                </a:tc>
                <a:tc>
                  <a:txBody>
                    <a:bodyPr/>
                    <a:lstStyle/>
                    <a:p>
                      <a:r>
                        <a:rPr lang="en-US" sz="1400" dirty="0" err="1"/>
                        <a:t>Pos</a:t>
                      </a:r>
                      <a:endParaRPr lang="en-US" sz="1400" dirty="0"/>
                    </a:p>
                  </a:txBody>
                  <a:tcPr/>
                </a:tc>
                <a:tc>
                  <a:txBody>
                    <a:bodyPr/>
                    <a:lstStyle/>
                    <a:p>
                      <a:r>
                        <a:rPr lang="en-US" sz="1400" dirty="0"/>
                        <a:t>1.06</a:t>
                      </a:r>
                    </a:p>
                  </a:txBody>
                  <a:tcPr/>
                </a:tc>
                <a:tc>
                  <a:txBody>
                    <a:bodyPr/>
                    <a:lstStyle/>
                    <a:p>
                      <a:endParaRPr lang="en-US" sz="1400" dirty="0"/>
                    </a:p>
                  </a:txBody>
                  <a:tcPr/>
                </a:tc>
                <a:extLst>
                  <a:ext uri="{0D108BD9-81ED-4DB2-BD59-A6C34878D82A}">
                    <a16:rowId xmlns:a16="http://schemas.microsoft.com/office/drawing/2014/main" val="3477880856"/>
                  </a:ext>
                </a:extLst>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a:txBody>
                    <a:bodyPr/>
                    <a:lstStyle/>
                    <a:p>
                      <a:r>
                        <a:rPr lang="en-US" sz="1400" dirty="0"/>
                        <a:t>Neg</a:t>
                      </a:r>
                    </a:p>
                  </a:txBody>
                  <a:tcPr/>
                </a:tc>
                <a:tc>
                  <a:txBody>
                    <a:bodyPr/>
                    <a:lstStyle/>
                    <a:p>
                      <a:r>
                        <a:rPr lang="en-US" sz="1400" dirty="0"/>
                        <a:t>0.75</a:t>
                      </a:r>
                    </a:p>
                  </a:txBody>
                  <a:tcPr/>
                </a:tc>
                <a:tc>
                  <a:txBody>
                    <a:bodyPr/>
                    <a:lstStyle/>
                    <a:p>
                      <a:endParaRPr lang="en-US" sz="1400" dirty="0"/>
                    </a:p>
                  </a:txBody>
                  <a:tcPr/>
                </a:tc>
                <a:extLst>
                  <a:ext uri="{0D108BD9-81ED-4DB2-BD59-A6C34878D82A}">
                    <a16:rowId xmlns:a16="http://schemas.microsoft.com/office/drawing/2014/main" val="503139406"/>
                  </a:ext>
                </a:extLst>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a:txBody>
                    <a:bodyPr/>
                    <a:lstStyle/>
                    <a:p>
                      <a:r>
                        <a:rPr lang="en-US" sz="1400" dirty="0"/>
                        <a:t>virgin</a:t>
                      </a:r>
                    </a:p>
                  </a:txBody>
                  <a:tcPr/>
                </a:tc>
                <a:tc>
                  <a:txBody>
                    <a:bodyPr/>
                    <a:lstStyle/>
                    <a:p>
                      <a:r>
                        <a:rPr lang="en-US" sz="1400" dirty="0"/>
                        <a:t>0.95</a:t>
                      </a:r>
                    </a:p>
                  </a:txBody>
                  <a:tcPr/>
                </a:tc>
                <a:tc>
                  <a:txBody>
                    <a:bodyPr/>
                    <a:lstStyle/>
                    <a:p>
                      <a:r>
                        <a:rPr lang="en-US" sz="1400" dirty="0"/>
                        <a:t>bottom</a:t>
                      </a:r>
                    </a:p>
                  </a:txBody>
                  <a:tcPr/>
                </a:tc>
                <a:extLst>
                  <a:ext uri="{0D108BD9-81ED-4DB2-BD59-A6C34878D82A}">
                    <a16:rowId xmlns:a16="http://schemas.microsoft.com/office/drawing/2014/main" val="2870878578"/>
                  </a:ext>
                </a:extLst>
              </a:tr>
              <a:tr h="370840">
                <a:tc rowSpan="3">
                  <a:txBody>
                    <a:bodyPr/>
                    <a:lstStyle/>
                    <a:p>
                      <a:pPr algn="ctr"/>
                      <a:r>
                        <a:rPr lang="en-US" sz="1400" dirty="0"/>
                        <a:t>SR71</a:t>
                      </a:r>
                    </a:p>
                  </a:txBody>
                  <a:tcPr anchor="ctr"/>
                </a:tc>
                <a:tc rowSpan="3">
                  <a:txBody>
                    <a:bodyPr/>
                    <a:lstStyle/>
                    <a:p>
                      <a:pPr algn="ctr"/>
                      <a:r>
                        <a:rPr lang="en-US" sz="1400" dirty="0"/>
                        <a:t>Boise</a:t>
                      </a:r>
                    </a:p>
                  </a:txBody>
                  <a:tcPr anchor="ctr"/>
                </a:tc>
                <a:tc rowSpan="3">
                  <a:txBody>
                    <a:bodyPr/>
                    <a:lstStyle/>
                    <a:p>
                      <a:pPr algn="ctr"/>
                      <a:r>
                        <a:rPr lang="en-US" sz="1400" dirty="0"/>
                        <a:t>Y</a:t>
                      </a:r>
                    </a:p>
                  </a:txBody>
                  <a:tcPr anchor="ctr"/>
                </a:tc>
                <a:tc rowSpan="3">
                  <a:txBody>
                    <a:bodyPr/>
                    <a:lstStyle/>
                    <a:p>
                      <a:pPr algn="ctr"/>
                      <a:r>
                        <a:rPr lang="en-US" sz="1400" dirty="0"/>
                        <a:t>WL 14</a:t>
                      </a:r>
                    </a:p>
                  </a:txBody>
                  <a:tcPr anchor="ctr"/>
                </a:tc>
                <a:tc rowSpan="3">
                  <a:txBody>
                    <a:bodyPr/>
                    <a:lstStyle/>
                    <a:p>
                      <a:pPr algn="ctr"/>
                      <a:r>
                        <a:rPr lang="en-US" sz="1400" dirty="0"/>
                        <a:t>no</a:t>
                      </a:r>
                    </a:p>
                  </a:txBody>
                  <a:tcPr anchor="ctr"/>
                </a:tc>
                <a:tc>
                  <a:txBody>
                    <a:bodyPr/>
                    <a:lstStyle/>
                    <a:p>
                      <a:r>
                        <a:rPr lang="en-US" sz="1400" dirty="0" err="1"/>
                        <a:t>Pos</a:t>
                      </a:r>
                      <a:endParaRPr lang="en-US" sz="1400" dirty="0"/>
                    </a:p>
                  </a:txBody>
                  <a:tcPr/>
                </a:tc>
                <a:tc>
                  <a:txBody>
                    <a:bodyPr/>
                    <a:lstStyle/>
                    <a:p>
                      <a:r>
                        <a:rPr lang="en-US" sz="1400" dirty="0"/>
                        <a:t>1.10</a:t>
                      </a:r>
                    </a:p>
                  </a:txBody>
                  <a:tcPr/>
                </a:tc>
                <a:tc>
                  <a:txBody>
                    <a:bodyPr/>
                    <a:lstStyle/>
                    <a:p>
                      <a:endParaRPr lang="en-US" sz="1400"/>
                    </a:p>
                  </a:txBody>
                  <a:tcPr/>
                </a:tc>
                <a:extLst>
                  <a:ext uri="{0D108BD9-81ED-4DB2-BD59-A6C34878D82A}">
                    <a16:rowId xmlns:a16="http://schemas.microsoft.com/office/drawing/2014/main" val="3346256986"/>
                  </a:ext>
                </a:extLst>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a:txBody>
                    <a:bodyPr/>
                    <a:lstStyle/>
                    <a:p>
                      <a:r>
                        <a:rPr lang="en-US" sz="1400" dirty="0"/>
                        <a:t>Neg</a:t>
                      </a:r>
                    </a:p>
                  </a:txBody>
                  <a:tcPr/>
                </a:tc>
                <a:tc>
                  <a:txBody>
                    <a:bodyPr/>
                    <a:lstStyle/>
                    <a:p>
                      <a:r>
                        <a:rPr lang="en-US" sz="1400" dirty="0"/>
                        <a:t>1.77</a:t>
                      </a:r>
                    </a:p>
                  </a:txBody>
                  <a:tcPr/>
                </a:tc>
                <a:tc>
                  <a:txBody>
                    <a:bodyPr/>
                    <a:lstStyle/>
                    <a:p>
                      <a:endParaRPr lang="en-US" sz="1400" dirty="0"/>
                    </a:p>
                  </a:txBody>
                  <a:tcPr/>
                </a:tc>
                <a:extLst>
                  <a:ext uri="{0D108BD9-81ED-4DB2-BD59-A6C34878D82A}">
                    <a16:rowId xmlns:a16="http://schemas.microsoft.com/office/drawing/2014/main" val="2624635266"/>
                  </a:ext>
                </a:extLst>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a:txBody>
                    <a:bodyPr/>
                    <a:lstStyle/>
                    <a:p>
                      <a:r>
                        <a:rPr lang="en-US" sz="1400" dirty="0"/>
                        <a:t>virgin</a:t>
                      </a:r>
                    </a:p>
                  </a:txBody>
                  <a:tcPr/>
                </a:tc>
                <a:tc>
                  <a:txBody>
                    <a:bodyPr/>
                    <a:lstStyle/>
                    <a:p>
                      <a:r>
                        <a:rPr lang="en-US" sz="1400" dirty="0"/>
                        <a:t>1.33</a:t>
                      </a:r>
                    </a:p>
                  </a:txBody>
                  <a:tcPr/>
                </a:tc>
                <a:tc>
                  <a:txBody>
                    <a:bodyPr/>
                    <a:lstStyle/>
                    <a:p>
                      <a:r>
                        <a:rPr lang="en-US" sz="1400" dirty="0"/>
                        <a:t>top</a:t>
                      </a:r>
                    </a:p>
                  </a:txBody>
                  <a:tcPr/>
                </a:tc>
                <a:extLst>
                  <a:ext uri="{0D108BD9-81ED-4DB2-BD59-A6C34878D82A}">
                    <a16:rowId xmlns:a16="http://schemas.microsoft.com/office/drawing/2014/main" val="4259151942"/>
                  </a:ext>
                </a:extLst>
              </a:tr>
              <a:tr h="370840">
                <a:tc>
                  <a:txBody>
                    <a:bodyPr/>
                    <a:lstStyle/>
                    <a:p>
                      <a:pPr algn="ctr"/>
                      <a:r>
                        <a:rPr lang="en-US" sz="1400" dirty="0"/>
                        <a:t>S26</a:t>
                      </a:r>
                    </a:p>
                  </a:txBody>
                  <a:tcPr anchor="ctr"/>
                </a:tc>
                <a:tc>
                  <a:txBody>
                    <a:bodyPr/>
                    <a:lstStyle/>
                    <a:p>
                      <a:pPr algn="ctr"/>
                      <a:r>
                        <a:rPr lang="en-US" sz="1400" dirty="0"/>
                        <a:t>Boise</a:t>
                      </a:r>
                    </a:p>
                  </a:txBody>
                  <a:tcPr anchor="ctr"/>
                </a:tc>
                <a:tc>
                  <a:txBody>
                    <a:bodyPr/>
                    <a:lstStyle/>
                    <a:p>
                      <a:pPr algn="ctr"/>
                      <a:r>
                        <a:rPr lang="en-US" sz="1400" dirty="0"/>
                        <a:t>Y</a:t>
                      </a:r>
                    </a:p>
                  </a:txBody>
                  <a:tcPr anchor="ctr"/>
                </a:tc>
                <a:tc>
                  <a:txBody>
                    <a:bodyPr/>
                    <a:lstStyle/>
                    <a:p>
                      <a:pPr algn="ctr"/>
                      <a:endParaRPr lang="en-US" sz="1400" dirty="0"/>
                    </a:p>
                  </a:txBody>
                  <a:tcPr anchor="ctr"/>
                </a:tc>
                <a:tc>
                  <a:txBody>
                    <a:bodyPr/>
                    <a:lstStyle/>
                    <a:p>
                      <a:pPr algn="ctr"/>
                      <a:r>
                        <a:rPr lang="en-US" sz="1400" dirty="0"/>
                        <a:t>yes</a:t>
                      </a:r>
                    </a:p>
                  </a:txBody>
                  <a:tcPr anchor="ctr"/>
                </a:tc>
                <a:tc>
                  <a:txBody>
                    <a:bodyPr/>
                    <a:lstStyle/>
                    <a:p>
                      <a:r>
                        <a:rPr lang="en-US" sz="1400" dirty="0" err="1"/>
                        <a:t>Pos</a:t>
                      </a:r>
                      <a:endParaRPr lang="en-US" sz="1400" dirty="0"/>
                    </a:p>
                  </a:txBody>
                  <a:tcPr/>
                </a:tc>
                <a:tc>
                  <a:txBody>
                    <a:bodyPr/>
                    <a:lstStyle/>
                    <a:p>
                      <a:r>
                        <a:rPr lang="en-US" sz="1400" dirty="0"/>
                        <a:t>1.63</a:t>
                      </a:r>
                    </a:p>
                  </a:txBody>
                  <a:tcPr/>
                </a:tc>
                <a:tc>
                  <a:txBody>
                    <a:bodyPr/>
                    <a:lstStyle/>
                    <a:p>
                      <a:endParaRPr lang="en-US" sz="1400" dirty="0"/>
                    </a:p>
                  </a:txBody>
                  <a:tcPr/>
                </a:tc>
                <a:extLst>
                  <a:ext uri="{0D108BD9-81ED-4DB2-BD59-A6C34878D82A}">
                    <a16:rowId xmlns:a16="http://schemas.microsoft.com/office/drawing/2014/main" val="3689979809"/>
                  </a:ext>
                </a:extLst>
              </a:tr>
            </a:tbl>
          </a:graphicData>
        </a:graphic>
      </p:graphicFrame>
      <p:cxnSp>
        <p:nvCxnSpPr>
          <p:cNvPr id="6" name="Straight Connector 5"/>
          <p:cNvCxnSpPr/>
          <p:nvPr/>
        </p:nvCxnSpPr>
        <p:spPr bwMode="auto">
          <a:xfrm>
            <a:off x="8497360" y="1952145"/>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 name="Straight Connector 6"/>
          <p:cNvCxnSpPr/>
          <p:nvPr/>
        </p:nvCxnSpPr>
        <p:spPr bwMode="auto">
          <a:xfrm>
            <a:off x="8626816" y="4710892"/>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 name="TextBox 7"/>
          <p:cNvSpPr txBox="1"/>
          <p:nvPr/>
        </p:nvSpPr>
        <p:spPr>
          <a:xfrm>
            <a:off x="8646831" y="96651"/>
            <a:ext cx="2207656" cy="954107"/>
          </a:xfrm>
          <a:prstGeom prst="rect">
            <a:avLst/>
          </a:prstGeom>
          <a:noFill/>
          <a:ln>
            <a:solidFill>
              <a:schemeClr val="tx1"/>
            </a:solidFill>
          </a:ln>
        </p:spPr>
        <p:txBody>
          <a:bodyPr wrap="none" rtlCol="0">
            <a:spAutoFit/>
          </a:bodyPr>
          <a:lstStyle/>
          <a:p>
            <a:pPr algn="l"/>
            <a:r>
              <a:rPr lang="en-US" sz="1400" b="1" dirty="0"/>
              <a:t>Typically ungrounded:</a:t>
            </a:r>
          </a:p>
          <a:p>
            <a:pPr algn="l"/>
            <a:endParaRPr lang="en-US" sz="1400" b="1" dirty="0"/>
          </a:p>
          <a:p>
            <a:pPr algn="l"/>
            <a:r>
              <a:rPr lang="en-US" sz="1400" b="1" dirty="0"/>
              <a:t>X-cut=Se-rich at bottom</a:t>
            </a:r>
          </a:p>
          <a:p>
            <a:pPr algn="l"/>
            <a:r>
              <a:rPr lang="en-US" sz="1400" b="1" dirty="0"/>
              <a:t>Y-cut=Se-rich at top</a:t>
            </a:r>
          </a:p>
        </p:txBody>
      </p:sp>
      <p:sp>
        <p:nvSpPr>
          <p:cNvPr id="13" name="TextBox 12"/>
          <p:cNvSpPr txBox="1"/>
          <p:nvPr/>
        </p:nvSpPr>
        <p:spPr>
          <a:xfrm>
            <a:off x="0" y="4078300"/>
            <a:ext cx="805049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SR71 (ungrounded): </a:t>
            </a:r>
          </a:p>
          <a:p>
            <a:pPr marL="742950" lvl="1" indent="-285750">
              <a:buFont typeface="Arial" panose="020B0604020202020204" pitchFamily="34" charset="0"/>
              <a:buChar char="•"/>
            </a:pPr>
            <a:r>
              <a:rPr lang="en-US" dirty="0"/>
              <a:t>Overall (virgin) main segregation modulated by cut direction (as usual)</a:t>
            </a:r>
          </a:p>
          <a:p>
            <a:pPr marL="742950" lvl="1" indent="-285750">
              <a:buFont typeface="Arial" panose="020B0604020202020204" pitchFamily="34" charset="0"/>
              <a:buChar char="•"/>
            </a:pPr>
            <a:r>
              <a:rPr lang="en-US" dirty="0"/>
              <a:t>Opposite segregation for opposite programming compared to virgin</a:t>
            </a:r>
          </a:p>
          <a:p>
            <a:pPr marL="742950" lvl="1" indent="-285750">
              <a:buFont typeface="Arial" panose="020B0604020202020204" pitchFamily="34" charset="0"/>
              <a:buChar char="•"/>
            </a:pPr>
            <a:r>
              <a:rPr lang="en-US" dirty="0"/>
              <a:t>Programming assignment to be confirmed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S26 (grounded </a:t>
            </a:r>
            <a:r>
              <a:rPr lang="en-US" dirty="0" err="1"/>
              <a:t>pos</a:t>
            </a:r>
            <a:r>
              <a:rPr lang="en-US" dirty="0"/>
              <a:t> prog): Se enrichment at top </a:t>
            </a:r>
          </a:p>
        </p:txBody>
      </p:sp>
      <p:sp>
        <p:nvSpPr>
          <p:cNvPr id="14" name="TextBox 13"/>
          <p:cNvSpPr txBox="1"/>
          <p:nvPr/>
        </p:nvSpPr>
        <p:spPr>
          <a:xfrm>
            <a:off x="3326805" y="72793"/>
            <a:ext cx="4243775" cy="461665"/>
          </a:xfrm>
          <a:prstGeom prst="rect">
            <a:avLst/>
          </a:prstGeom>
          <a:noFill/>
        </p:spPr>
        <p:txBody>
          <a:bodyPr wrap="square" rtlCol="0">
            <a:spAutoFit/>
          </a:bodyPr>
          <a:lstStyle/>
          <a:p>
            <a:r>
              <a:rPr lang="en-US" sz="2400" b="1" dirty="0"/>
              <a:t>SD1 PFA   summary</a:t>
            </a:r>
          </a:p>
        </p:txBody>
      </p:sp>
    </p:spTree>
    <p:extLst>
      <p:ext uri="{BB962C8B-B14F-4D97-AF65-F5344CB8AC3E}">
        <p14:creationId xmlns:p14="http://schemas.microsoft.com/office/powerpoint/2010/main" val="12431471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450918" y="503907"/>
            <a:ext cx="3444469" cy="2070346"/>
          </a:xfrm>
          <a:prstGeom prst="rect">
            <a:avLst/>
          </a:prstGeom>
        </p:spPr>
      </p:pic>
      <p:sp>
        <p:nvSpPr>
          <p:cNvPr id="4" name="Date Placeholder 3"/>
          <p:cNvSpPr>
            <a:spLocks noGrp="1"/>
          </p:cNvSpPr>
          <p:nvPr>
            <p:ph type="dt" sz="half" idx="10"/>
          </p:nvPr>
        </p:nvSpPr>
        <p:spPr/>
        <p:txBody>
          <a:bodyPr/>
          <a:lstStyle/>
          <a:p>
            <a:pPr>
              <a:defRPr/>
            </a:pPr>
            <a:r>
              <a:rPr lang="en-US"/>
              <a:t>2/14/2018</a:t>
            </a:r>
            <a:endParaRPr lang="en-US" dirty="0"/>
          </a:p>
        </p:txBody>
      </p:sp>
      <p:sp>
        <p:nvSpPr>
          <p:cNvPr id="6" name="Title 5"/>
          <p:cNvSpPr>
            <a:spLocks noGrp="1"/>
          </p:cNvSpPr>
          <p:nvPr>
            <p:ph type="title"/>
          </p:nvPr>
        </p:nvSpPr>
        <p:spPr>
          <a:xfrm>
            <a:off x="327399" y="83689"/>
            <a:ext cx="10983383" cy="527050"/>
          </a:xfrm>
        </p:spPr>
        <p:txBody>
          <a:bodyPr/>
          <a:lstStyle/>
          <a:p>
            <a:r>
              <a:rPr lang="en-US" dirty="0" err="1"/>
              <a:t>Linescan</a:t>
            </a:r>
            <a:r>
              <a:rPr lang="en-US" dirty="0"/>
              <a:t>: 0024732.003, split 4E SD1 SAG, wafer16 SR71B </a:t>
            </a:r>
          </a:p>
        </p:txBody>
      </p:sp>
      <p:sp>
        <p:nvSpPr>
          <p:cNvPr id="9" name="TextBox 8"/>
          <p:cNvSpPr txBox="1"/>
          <p:nvPr/>
        </p:nvSpPr>
        <p:spPr>
          <a:xfrm>
            <a:off x="1290002" y="503907"/>
            <a:ext cx="1609736" cy="369332"/>
          </a:xfrm>
          <a:prstGeom prst="rect">
            <a:avLst/>
          </a:prstGeom>
          <a:noFill/>
        </p:spPr>
        <p:txBody>
          <a:bodyPr wrap="none" rtlCol="0">
            <a:spAutoFit/>
          </a:bodyPr>
          <a:lstStyle/>
          <a:p>
            <a:pPr algn="l"/>
            <a:r>
              <a:rPr lang="en-US" dirty="0"/>
              <a:t>Bit 11 virgin</a:t>
            </a:r>
          </a:p>
        </p:txBody>
      </p:sp>
      <p:sp>
        <p:nvSpPr>
          <p:cNvPr id="11" name="TextBox 10"/>
          <p:cNvSpPr txBox="1"/>
          <p:nvPr/>
        </p:nvSpPr>
        <p:spPr>
          <a:xfrm>
            <a:off x="4753571" y="573300"/>
            <a:ext cx="1609736" cy="369332"/>
          </a:xfrm>
          <a:prstGeom prst="rect">
            <a:avLst/>
          </a:prstGeom>
          <a:noFill/>
        </p:spPr>
        <p:txBody>
          <a:bodyPr wrap="none" rtlCol="0">
            <a:spAutoFit/>
          </a:bodyPr>
          <a:lstStyle/>
          <a:p>
            <a:pPr algn="l"/>
            <a:r>
              <a:rPr lang="en-US" dirty="0"/>
              <a:t>Bit 12 virgin</a:t>
            </a:r>
          </a:p>
        </p:txBody>
      </p:sp>
      <p:pic>
        <p:nvPicPr>
          <p:cNvPr id="12" name="Picture 11"/>
          <p:cNvPicPr>
            <a:picLocks noChangeAspect="1"/>
          </p:cNvPicPr>
          <p:nvPr/>
        </p:nvPicPr>
        <p:blipFill>
          <a:blip r:embed="rId3"/>
          <a:stretch>
            <a:fillRect/>
          </a:stretch>
        </p:blipFill>
        <p:spPr>
          <a:xfrm>
            <a:off x="8146400" y="479193"/>
            <a:ext cx="3444469" cy="2070346"/>
          </a:xfrm>
          <a:prstGeom prst="rect">
            <a:avLst/>
          </a:prstGeom>
        </p:spPr>
      </p:pic>
      <p:sp>
        <p:nvSpPr>
          <p:cNvPr id="13" name="TextBox 12"/>
          <p:cNvSpPr txBox="1"/>
          <p:nvPr/>
        </p:nvSpPr>
        <p:spPr>
          <a:xfrm>
            <a:off x="9430853" y="497582"/>
            <a:ext cx="875561" cy="369332"/>
          </a:xfrm>
          <a:prstGeom prst="rect">
            <a:avLst/>
          </a:prstGeom>
          <a:noFill/>
        </p:spPr>
        <p:txBody>
          <a:bodyPr wrap="none" rtlCol="0">
            <a:spAutoFit/>
          </a:bodyPr>
          <a:lstStyle/>
          <a:p>
            <a:pPr algn="l"/>
            <a:r>
              <a:rPr lang="en-US" dirty="0"/>
              <a:t>Bit 16</a:t>
            </a:r>
          </a:p>
        </p:txBody>
      </p:sp>
      <p:pic>
        <p:nvPicPr>
          <p:cNvPr id="14" name="Picture 13"/>
          <p:cNvPicPr>
            <a:picLocks noChangeAspect="1"/>
          </p:cNvPicPr>
          <p:nvPr/>
        </p:nvPicPr>
        <p:blipFill>
          <a:blip r:embed="rId4"/>
          <a:stretch>
            <a:fillRect/>
          </a:stretch>
        </p:blipFill>
        <p:spPr>
          <a:xfrm>
            <a:off x="414792" y="2655971"/>
            <a:ext cx="3444469" cy="2070346"/>
          </a:xfrm>
          <a:prstGeom prst="rect">
            <a:avLst/>
          </a:prstGeom>
        </p:spPr>
      </p:pic>
      <p:sp>
        <p:nvSpPr>
          <p:cNvPr id="15" name="TextBox 14"/>
          <p:cNvSpPr txBox="1"/>
          <p:nvPr/>
        </p:nvSpPr>
        <p:spPr>
          <a:xfrm>
            <a:off x="1670141" y="2685563"/>
            <a:ext cx="875561" cy="369332"/>
          </a:xfrm>
          <a:prstGeom prst="rect">
            <a:avLst/>
          </a:prstGeom>
          <a:noFill/>
        </p:spPr>
        <p:txBody>
          <a:bodyPr wrap="none" rtlCol="0">
            <a:spAutoFit/>
          </a:bodyPr>
          <a:lstStyle/>
          <a:p>
            <a:pPr algn="l"/>
            <a:r>
              <a:rPr lang="en-US" dirty="0"/>
              <a:t>Bit 24</a:t>
            </a:r>
          </a:p>
        </p:txBody>
      </p:sp>
      <p:pic>
        <p:nvPicPr>
          <p:cNvPr id="17" name="Picture 16"/>
          <p:cNvPicPr>
            <a:picLocks noChangeAspect="1"/>
          </p:cNvPicPr>
          <p:nvPr/>
        </p:nvPicPr>
        <p:blipFill>
          <a:blip r:embed="rId5"/>
          <a:stretch>
            <a:fillRect/>
          </a:stretch>
        </p:blipFill>
        <p:spPr>
          <a:xfrm>
            <a:off x="4220376" y="497582"/>
            <a:ext cx="3444469" cy="2070346"/>
          </a:xfrm>
          <a:prstGeom prst="rect">
            <a:avLst/>
          </a:prstGeom>
        </p:spPr>
      </p:pic>
      <p:sp>
        <p:nvSpPr>
          <p:cNvPr id="18" name="TextBox 17"/>
          <p:cNvSpPr txBox="1"/>
          <p:nvPr/>
        </p:nvSpPr>
        <p:spPr>
          <a:xfrm>
            <a:off x="5137742" y="459000"/>
            <a:ext cx="1609736" cy="369332"/>
          </a:xfrm>
          <a:prstGeom prst="rect">
            <a:avLst/>
          </a:prstGeom>
          <a:noFill/>
        </p:spPr>
        <p:txBody>
          <a:bodyPr wrap="none" rtlCol="0">
            <a:spAutoFit/>
          </a:bodyPr>
          <a:lstStyle/>
          <a:p>
            <a:pPr algn="l"/>
            <a:r>
              <a:rPr lang="en-US" dirty="0"/>
              <a:t>Bit 12 virgin</a:t>
            </a:r>
          </a:p>
        </p:txBody>
      </p:sp>
      <p:pic>
        <p:nvPicPr>
          <p:cNvPr id="22" name="Picture 21"/>
          <p:cNvPicPr>
            <a:picLocks noChangeAspect="1"/>
          </p:cNvPicPr>
          <p:nvPr/>
        </p:nvPicPr>
        <p:blipFill>
          <a:blip r:embed="rId6"/>
          <a:stretch>
            <a:fillRect/>
          </a:stretch>
        </p:blipFill>
        <p:spPr>
          <a:xfrm>
            <a:off x="4220376" y="2655971"/>
            <a:ext cx="3444469" cy="2070346"/>
          </a:xfrm>
          <a:prstGeom prst="rect">
            <a:avLst/>
          </a:prstGeom>
        </p:spPr>
      </p:pic>
      <p:sp>
        <p:nvSpPr>
          <p:cNvPr id="23" name="TextBox 22"/>
          <p:cNvSpPr txBox="1"/>
          <p:nvPr/>
        </p:nvSpPr>
        <p:spPr>
          <a:xfrm>
            <a:off x="5533935" y="2651869"/>
            <a:ext cx="875561" cy="369332"/>
          </a:xfrm>
          <a:prstGeom prst="rect">
            <a:avLst/>
          </a:prstGeom>
          <a:noFill/>
        </p:spPr>
        <p:txBody>
          <a:bodyPr wrap="none" rtlCol="0">
            <a:spAutoFit/>
          </a:bodyPr>
          <a:lstStyle/>
          <a:p>
            <a:pPr algn="l"/>
            <a:r>
              <a:rPr lang="en-US" dirty="0"/>
              <a:t>Bit 32</a:t>
            </a:r>
          </a:p>
        </p:txBody>
      </p:sp>
      <p:pic>
        <p:nvPicPr>
          <p:cNvPr id="25" name="Picture 24"/>
          <p:cNvPicPr>
            <a:picLocks noChangeAspect="1"/>
          </p:cNvPicPr>
          <p:nvPr/>
        </p:nvPicPr>
        <p:blipFill>
          <a:blip r:embed="rId7"/>
          <a:stretch>
            <a:fillRect/>
          </a:stretch>
        </p:blipFill>
        <p:spPr>
          <a:xfrm>
            <a:off x="8146398" y="2651869"/>
            <a:ext cx="3444469" cy="2070346"/>
          </a:xfrm>
          <a:prstGeom prst="rect">
            <a:avLst/>
          </a:prstGeom>
        </p:spPr>
      </p:pic>
      <p:sp>
        <p:nvSpPr>
          <p:cNvPr id="26" name="TextBox 25"/>
          <p:cNvSpPr txBox="1"/>
          <p:nvPr/>
        </p:nvSpPr>
        <p:spPr>
          <a:xfrm>
            <a:off x="9525167" y="2651869"/>
            <a:ext cx="875561" cy="369332"/>
          </a:xfrm>
          <a:prstGeom prst="rect">
            <a:avLst/>
          </a:prstGeom>
          <a:noFill/>
        </p:spPr>
        <p:txBody>
          <a:bodyPr wrap="none" rtlCol="0">
            <a:spAutoFit/>
          </a:bodyPr>
          <a:lstStyle/>
          <a:p>
            <a:pPr algn="l"/>
            <a:r>
              <a:rPr lang="en-US" dirty="0"/>
              <a:t>Bit 40</a:t>
            </a:r>
          </a:p>
        </p:txBody>
      </p:sp>
      <p:pic>
        <p:nvPicPr>
          <p:cNvPr id="28" name="Picture 27"/>
          <p:cNvPicPr>
            <a:picLocks noChangeAspect="1"/>
          </p:cNvPicPr>
          <p:nvPr/>
        </p:nvPicPr>
        <p:blipFill>
          <a:blip r:embed="rId8"/>
          <a:stretch>
            <a:fillRect/>
          </a:stretch>
        </p:blipFill>
        <p:spPr>
          <a:xfrm>
            <a:off x="414792" y="4808035"/>
            <a:ext cx="3444469" cy="2070346"/>
          </a:xfrm>
          <a:prstGeom prst="rect">
            <a:avLst/>
          </a:prstGeom>
        </p:spPr>
      </p:pic>
      <p:sp>
        <p:nvSpPr>
          <p:cNvPr id="29" name="TextBox 28"/>
          <p:cNvSpPr txBox="1"/>
          <p:nvPr/>
        </p:nvSpPr>
        <p:spPr>
          <a:xfrm>
            <a:off x="1735371" y="4810754"/>
            <a:ext cx="875561" cy="369332"/>
          </a:xfrm>
          <a:prstGeom prst="rect">
            <a:avLst/>
          </a:prstGeom>
          <a:noFill/>
        </p:spPr>
        <p:txBody>
          <a:bodyPr wrap="none" rtlCol="0">
            <a:spAutoFit/>
          </a:bodyPr>
          <a:lstStyle/>
          <a:p>
            <a:pPr algn="l"/>
            <a:r>
              <a:rPr lang="en-US" dirty="0"/>
              <a:t>Bit 48</a:t>
            </a:r>
          </a:p>
        </p:txBody>
      </p:sp>
      <p:sp>
        <p:nvSpPr>
          <p:cNvPr id="2" name="Footer Placeholder 1">
            <a:extLst>
              <a:ext uri="{FF2B5EF4-FFF2-40B4-BE49-F238E27FC236}">
                <a16:creationId xmlns:a16="http://schemas.microsoft.com/office/drawing/2014/main" id="{5290230A-ED91-4AF6-8598-D30DD9138A19}"/>
              </a:ext>
            </a:extLst>
          </p:cNvPr>
          <p:cNvSpPr>
            <a:spLocks noGrp="1"/>
          </p:cNvSpPr>
          <p:nvPr>
            <p:ph type="ftr" sz="quarter" idx="11"/>
          </p:nvPr>
        </p:nvSpPr>
        <p:spPr>
          <a:xfrm>
            <a:off x="838199" y="6412006"/>
            <a:ext cx="1707503" cy="365125"/>
          </a:xfrm>
        </p:spPr>
        <p:txBody>
          <a:bodyPr/>
          <a:lstStyle/>
          <a:p>
            <a:r>
              <a:rPr lang="en-US" dirty="0"/>
              <a:t>Micron/Intel Confidential</a:t>
            </a:r>
          </a:p>
        </p:txBody>
      </p:sp>
    </p:spTree>
    <p:extLst>
      <p:ext uri="{BB962C8B-B14F-4D97-AF65-F5344CB8AC3E}">
        <p14:creationId xmlns:p14="http://schemas.microsoft.com/office/powerpoint/2010/main" val="3884910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558800"/>
          </a:xfrm>
        </p:spPr>
        <p:txBody>
          <a:bodyPr/>
          <a:lstStyle/>
          <a:p>
            <a:r>
              <a:rPr lang="en-US" dirty="0"/>
              <a:t>Filtered normalized composition profiles</a:t>
            </a:r>
          </a:p>
        </p:txBody>
      </p:sp>
      <p:sp>
        <p:nvSpPr>
          <p:cNvPr id="4" name="Date Placeholder 3"/>
          <p:cNvSpPr>
            <a:spLocks noGrp="1"/>
          </p:cNvSpPr>
          <p:nvPr>
            <p:ph type="dt" sz="half" idx="2"/>
          </p:nvPr>
        </p:nvSpPr>
        <p:spPr/>
        <p:txBody>
          <a:bodyPr/>
          <a:lstStyle/>
          <a:p>
            <a:r>
              <a:rPr lang="en-US"/>
              <a:t>2/14/2018</a:t>
            </a:r>
            <a:endParaRPr dirty="0"/>
          </a:p>
        </p:txBody>
      </p:sp>
      <p:sp>
        <p:nvSpPr>
          <p:cNvPr id="6" name="Footer Placeholder 5"/>
          <p:cNvSpPr>
            <a:spLocks noGrp="1"/>
          </p:cNvSpPr>
          <p:nvPr>
            <p:ph type="ftr" sz="quarter" idx="12"/>
          </p:nvPr>
        </p:nvSpPr>
        <p:spPr/>
        <p:txBody>
          <a:bodyPr/>
          <a:lstStyle/>
          <a:p>
            <a:r>
              <a:rPr lang="en-US"/>
              <a:t>Micron/Intel Confidential</a:t>
            </a:r>
            <a:endParaRPr lang="en-US" dirty="0"/>
          </a:p>
        </p:txBody>
      </p:sp>
      <p:sp>
        <p:nvSpPr>
          <p:cNvPr id="7" name="Text Placeholder 6"/>
          <p:cNvSpPr>
            <a:spLocks noGrp="1"/>
          </p:cNvSpPr>
          <p:nvPr>
            <p:ph type="body" sz="quarter" idx="14"/>
          </p:nvPr>
        </p:nvSpPr>
        <p:spPr/>
        <p:txBody>
          <a:bodyPr/>
          <a:lstStyle/>
          <a:p>
            <a:endParaRPr lang="en-US"/>
          </a:p>
        </p:txBody>
      </p:sp>
      <p:sp>
        <p:nvSpPr>
          <p:cNvPr id="9" name="TextBox 8"/>
          <p:cNvSpPr txBox="1"/>
          <p:nvPr/>
        </p:nvSpPr>
        <p:spPr>
          <a:xfrm>
            <a:off x="619251" y="1608098"/>
            <a:ext cx="1132105" cy="369332"/>
          </a:xfrm>
          <a:prstGeom prst="rect">
            <a:avLst/>
          </a:prstGeom>
          <a:noFill/>
        </p:spPr>
        <p:txBody>
          <a:bodyPr wrap="none" rtlCol="0">
            <a:spAutoFit/>
          </a:bodyPr>
          <a:lstStyle/>
          <a:p>
            <a:r>
              <a:rPr lang="en-US" dirty="0"/>
              <a:t>Virgin #11</a:t>
            </a:r>
          </a:p>
        </p:txBody>
      </p:sp>
      <p:sp>
        <p:nvSpPr>
          <p:cNvPr id="14" name="TextBox 13"/>
          <p:cNvSpPr txBox="1"/>
          <p:nvPr/>
        </p:nvSpPr>
        <p:spPr>
          <a:xfrm>
            <a:off x="2569036" y="408985"/>
            <a:ext cx="1132105" cy="369332"/>
          </a:xfrm>
          <a:prstGeom prst="rect">
            <a:avLst/>
          </a:prstGeom>
          <a:noFill/>
        </p:spPr>
        <p:txBody>
          <a:bodyPr wrap="none" rtlCol="0">
            <a:spAutoFit/>
          </a:bodyPr>
          <a:lstStyle/>
          <a:p>
            <a:r>
              <a:rPr lang="en-US" dirty="0"/>
              <a:t>Virgin #12</a:t>
            </a:r>
          </a:p>
        </p:txBody>
      </p:sp>
      <p:pic>
        <p:nvPicPr>
          <p:cNvPr id="15" name="Picture 14"/>
          <p:cNvPicPr>
            <a:picLocks noChangeAspect="1"/>
          </p:cNvPicPr>
          <p:nvPr/>
        </p:nvPicPr>
        <p:blipFill>
          <a:blip r:embed="rId2"/>
          <a:stretch>
            <a:fillRect/>
          </a:stretch>
        </p:blipFill>
        <p:spPr>
          <a:xfrm>
            <a:off x="141693" y="1893878"/>
            <a:ext cx="2756645" cy="1934418"/>
          </a:xfrm>
          <a:prstGeom prst="rect">
            <a:avLst/>
          </a:prstGeom>
        </p:spPr>
      </p:pic>
      <p:pic>
        <p:nvPicPr>
          <p:cNvPr id="16" name="Picture 15"/>
          <p:cNvPicPr>
            <a:picLocks noChangeAspect="1"/>
          </p:cNvPicPr>
          <p:nvPr/>
        </p:nvPicPr>
        <p:blipFill>
          <a:blip r:embed="rId3"/>
          <a:stretch>
            <a:fillRect/>
          </a:stretch>
        </p:blipFill>
        <p:spPr>
          <a:xfrm>
            <a:off x="1889783" y="711570"/>
            <a:ext cx="2504229" cy="1757291"/>
          </a:xfrm>
          <a:prstGeom prst="rect">
            <a:avLst/>
          </a:prstGeom>
        </p:spPr>
      </p:pic>
      <p:pic>
        <p:nvPicPr>
          <p:cNvPr id="13" name="Picture 12"/>
          <p:cNvPicPr>
            <a:picLocks noChangeAspect="1"/>
          </p:cNvPicPr>
          <p:nvPr/>
        </p:nvPicPr>
        <p:blipFill>
          <a:blip r:embed="rId4"/>
          <a:stretch>
            <a:fillRect/>
          </a:stretch>
        </p:blipFill>
        <p:spPr>
          <a:xfrm>
            <a:off x="4006246" y="847905"/>
            <a:ext cx="4407126" cy="3092609"/>
          </a:xfrm>
          <a:prstGeom prst="rect">
            <a:avLst/>
          </a:prstGeom>
        </p:spPr>
      </p:pic>
      <p:sp>
        <p:nvSpPr>
          <p:cNvPr id="17" name="TextBox 16"/>
          <p:cNvSpPr txBox="1"/>
          <p:nvPr/>
        </p:nvSpPr>
        <p:spPr>
          <a:xfrm>
            <a:off x="7088743" y="1052942"/>
            <a:ext cx="534121" cy="369332"/>
          </a:xfrm>
          <a:prstGeom prst="rect">
            <a:avLst/>
          </a:prstGeom>
          <a:noFill/>
        </p:spPr>
        <p:txBody>
          <a:bodyPr wrap="none" rtlCol="0">
            <a:spAutoFit/>
          </a:bodyPr>
          <a:lstStyle/>
          <a:p>
            <a:r>
              <a:rPr lang="en-US" dirty="0">
                <a:solidFill>
                  <a:srgbClr val="FF0000"/>
                </a:solidFill>
              </a:rPr>
              <a:t>#16</a:t>
            </a:r>
          </a:p>
        </p:txBody>
      </p:sp>
      <p:pic>
        <p:nvPicPr>
          <p:cNvPr id="18" name="Picture 17"/>
          <p:cNvPicPr>
            <a:picLocks noChangeAspect="1"/>
          </p:cNvPicPr>
          <p:nvPr/>
        </p:nvPicPr>
        <p:blipFill>
          <a:blip r:embed="rId5"/>
          <a:stretch>
            <a:fillRect/>
          </a:stretch>
        </p:blipFill>
        <p:spPr>
          <a:xfrm>
            <a:off x="7836826" y="826119"/>
            <a:ext cx="4407126" cy="3092609"/>
          </a:xfrm>
          <a:prstGeom prst="rect">
            <a:avLst/>
          </a:prstGeom>
        </p:spPr>
      </p:pic>
      <p:sp>
        <p:nvSpPr>
          <p:cNvPr id="19" name="TextBox 18"/>
          <p:cNvSpPr txBox="1"/>
          <p:nvPr/>
        </p:nvSpPr>
        <p:spPr>
          <a:xfrm>
            <a:off x="10840404" y="978888"/>
            <a:ext cx="534121" cy="369332"/>
          </a:xfrm>
          <a:prstGeom prst="rect">
            <a:avLst/>
          </a:prstGeom>
          <a:noFill/>
        </p:spPr>
        <p:txBody>
          <a:bodyPr wrap="none" rtlCol="0">
            <a:spAutoFit/>
          </a:bodyPr>
          <a:lstStyle/>
          <a:p>
            <a:r>
              <a:rPr lang="en-US" dirty="0">
                <a:solidFill>
                  <a:srgbClr val="FF0000"/>
                </a:solidFill>
              </a:rPr>
              <a:t>#24</a:t>
            </a:r>
          </a:p>
        </p:txBody>
      </p:sp>
      <p:pic>
        <p:nvPicPr>
          <p:cNvPr id="20" name="Picture 19"/>
          <p:cNvPicPr>
            <a:picLocks noChangeAspect="1"/>
          </p:cNvPicPr>
          <p:nvPr/>
        </p:nvPicPr>
        <p:blipFill>
          <a:blip r:embed="rId6"/>
          <a:stretch>
            <a:fillRect/>
          </a:stretch>
        </p:blipFill>
        <p:spPr>
          <a:xfrm>
            <a:off x="128738" y="3725827"/>
            <a:ext cx="4407126" cy="3092609"/>
          </a:xfrm>
          <a:prstGeom prst="rect">
            <a:avLst/>
          </a:prstGeom>
        </p:spPr>
      </p:pic>
      <p:sp>
        <p:nvSpPr>
          <p:cNvPr id="21" name="TextBox 20"/>
          <p:cNvSpPr txBox="1"/>
          <p:nvPr/>
        </p:nvSpPr>
        <p:spPr>
          <a:xfrm>
            <a:off x="3225192" y="3914598"/>
            <a:ext cx="534121" cy="369332"/>
          </a:xfrm>
          <a:prstGeom prst="rect">
            <a:avLst/>
          </a:prstGeom>
          <a:noFill/>
        </p:spPr>
        <p:txBody>
          <a:bodyPr wrap="none" rtlCol="0">
            <a:spAutoFit/>
          </a:bodyPr>
          <a:lstStyle/>
          <a:p>
            <a:r>
              <a:rPr lang="en-US" dirty="0">
                <a:solidFill>
                  <a:srgbClr val="FF0000"/>
                </a:solidFill>
              </a:rPr>
              <a:t>#32</a:t>
            </a:r>
          </a:p>
        </p:txBody>
      </p:sp>
      <p:pic>
        <p:nvPicPr>
          <p:cNvPr id="22" name="Picture 21"/>
          <p:cNvPicPr>
            <a:picLocks noChangeAspect="1"/>
          </p:cNvPicPr>
          <p:nvPr/>
        </p:nvPicPr>
        <p:blipFill>
          <a:blip r:embed="rId7"/>
          <a:stretch>
            <a:fillRect/>
          </a:stretch>
        </p:blipFill>
        <p:spPr>
          <a:xfrm>
            <a:off x="4006246" y="3725827"/>
            <a:ext cx="4407126" cy="3092609"/>
          </a:xfrm>
          <a:prstGeom prst="rect">
            <a:avLst/>
          </a:prstGeom>
        </p:spPr>
      </p:pic>
      <p:sp>
        <p:nvSpPr>
          <p:cNvPr id="23" name="TextBox 22"/>
          <p:cNvSpPr txBox="1"/>
          <p:nvPr/>
        </p:nvSpPr>
        <p:spPr>
          <a:xfrm>
            <a:off x="7170103" y="3958056"/>
            <a:ext cx="534121" cy="369332"/>
          </a:xfrm>
          <a:prstGeom prst="rect">
            <a:avLst/>
          </a:prstGeom>
          <a:noFill/>
        </p:spPr>
        <p:txBody>
          <a:bodyPr wrap="none" rtlCol="0">
            <a:spAutoFit/>
          </a:bodyPr>
          <a:lstStyle/>
          <a:p>
            <a:r>
              <a:rPr lang="en-US" dirty="0">
                <a:solidFill>
                  <a:srgbClr val="FF0000"/>
                </a:solidFill>
              </a:rPr>
              <a:t>#40</a:t>
            </a:r>
          </a:p>
        </p:txBody>
      </p:sp>
      <p:pic>
        <p:nvPicPr>
          <p:cNvPr id="24" name="Picture 23"/>
          <p:cNvPicPr>
            <a:picLocks noChangeAspect="1"/>
          </p:cNvPicPr>
          <p:nvPr/>
        </p:nvPicPr>
        <p:blipFill>
          <a:blip r:embed="rId8"/>
          <a:stretch>
            <a:fillRect/>
          </a:stretch>
        </p:blipFill>
        <p:spPr>
          <a:xfrm>
            <a:off x="7880092" y="3765391"/>
            <a:ext cx="4407126" cy="3092609"/>
          </a:xfrm>
          <a:prstGeom prst="rect">
            <a:avLst/>
          </a:prstGeom>
        </p:spPr>
      </p:pic>
      <p:sp>
        <p:nvSpPr>
          <p:cNvPr id="25" name="TextBox 24"/>
          <p:cNvSpPr txBox="1"/>
          <p:nvPr/>
        </p:nvSpPr>
        <p:spPr>
          <a:xfrm>
            <a:off x="10891685" y="3958056"/>
            <a:ext cx="534121" cy="369332"/>
          </a:xfrm>
          <a:prstGeom prst="rect">
            <a:avLst/>
          </a:prstGeom>
          <a:noFill/>
        </p:spPr>
        <p:txBody>
          <a:bodyPr wrap="none" rtlCol="0">
            <a:spAutoFit/>
          </a:bodyPr>
          <a:lstStyle/>
          <a:p>
            <a:r>
              <a:rPr lang="en-US" dirty="0">
                <a:solidFill>
                  <a:srgbClr val="FF0000"/>
                </a:solidFill>
              </a:rPr>
              <a:t>#48</a:t>
            </a:r>
          </a:p>
        </p:txBody>
      </p:sp>
    </p:spTree>
    <p:extLst>
      <p:ext uri="{BB962C8B-B14F-4D97-AF65-F5344CB8AC3E}">
        <p14:creationId xmlns:p14="http://schemas.microsoft.com/office/powerpoint/2010/main" val="2687843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7BC331B-02C0-4B9A-B4E0-E1758956E190}"/>
              </a:ext>
            </a:extLst>
          </p:cNvPr>
          <p:cNvSpPr>
            <a:spLocks noGrp="1"/>
          </p:cNvSpPr>
          <p:nvPr>
            <p:ph type="dt" sz="half" idx="10"/>
          </p:nvPr>
        </p:nvSpPr>
        <p:spPr/>
        <p:txBody>
          <a:bodyPr/>
          <a:lstStyle/>
          <a:p>
            <a:r>
              <a:rPr lang="en-US"/>
              <a:t>2/14/2018</a:t>
            </a:r>
          </a:p>
        </p:txBody>
      </p:sp>
      <p:sp>
        <p:nvSpPr>
          <p:cNvPr id="4" name="Footer Placeholder 3">
            <a:extLst>
              <a:ext uri="{FF2B5EF4-FFF2-40B4-BE49-F238E27FC236}">
                <a16:creationId xmlns:a16="http://schemas.microsoft.com/office/drawing/2014/main" id="{DB993B8D-C2EE-4ADD-BE81-E716F87025FC}"/>
              </a:ext>
            </a:extLst>
          </p:cNvPr>
          <p:cNvSpPr>
            <a:spLocks noGrp="1"/>
          </p:cNvSpPr>
          <p:nvPr>
            <p:ph type="ftr" sz="quarter" idx="11"/>
          </p:nvPr>
        </p:nvSpPr>
        <p:spPr/>
        <p:txBody>
          <a:bodyPr/>
          <a:lstStyle/>
          <a:p>
            <a:r>
              <a:rPr lang="en-US"/>
              <a:t>Micron/Intel Confidential</a:t>
            </a:r>
          </a:p>
        </p:txBody>
      </p:sp>
      <p:graphicFrame>
        <p:nvGraphicFramePr>
          <p:cNvPr id="28" name="Content Placeholder 27">
            <a:extLst>
              <a:ext uri="{FF2B5EF4-FFF2-40B4-BE49-F238E27FC236}">
                <a16:creationId xmlns:a16="http://schemas.microsoft.com/office/drawing/2014/main" id="{4487FBD2-B1BF-46FA-971F-0CEB65E84DDD}"/>
              </a:ext>
            </a:extLst>
          </p:cNvPr>
          <p:cNvGraphicFramePr>
            <a:graphicFrameLocks noGrp="1"/>
          </p:cNvGraphicFramePr>
          <p:nvPr>
            <p:ph sz="half" idx="1"/>
            <p:extLst>
              <p:ext uri="{D42A27DB-BD31-4B8C-83A1-F6EECF244321}">
                <p14:modId xmlns:p14="http://schemas.microsoft.com/office/powerpoint/2010/main" val="652281233"/>
              </p:ext>
            </p:extLst>
          </p:nvPr>
        </p:nvGraphicFramePr>
        <p:xfrm>
          <a:off x="1397071" y="871641"/>
          <a:ext cx="1371600" cy="3179445"/>
        </p:xfrm>
        <a:graphic>
          <a:graphicData uri="http://schemas.openxmlformats.org/drawingml/2006/table">
            <a:tbl>
              <a:tblPr>
                <a:tableStyleId>{5C22544A-7EE6-4342-B048-85BDC9FD1C3A}</a:tableStyleId>
              </a:tblPr>
              <a:tblGrid>
                <a:gridCol w="844479">
                  <a:extLst>
                    <a:ext uri="{9D8B030D-6E8A-4147-A177-3AD203B41FA5}">
                      <a16:colId xmlns:a16="http://schemas.microsoft.com/office/drawing/2014/main" val="788384722"/>
                    </a:ext>
                  </a:extLst>
                </a:gridCol>
                <a:gridCol w="527121">
                  <a:extLst>
                    <a:ext uri="{9D8B030D-6E8A-4147-A177-3AD203B41FA5}">
                      <a16:colId xmlns:a16="http://schemas.microsoft.com/office/drawing/2014/main" val="4160089159"/>
                    </a:ext>
                  </a:extLst>
                </a:gridCol>
              </a:tblGrid>
              <a:tr h="409575">
                <a:tc>
                  <a:txBody>
                    <a:bodyPr/>
                    <a:lstStyle/>
                    <a:p>
                      <a:pPr algn="ctr" fontAlgn="b"/>
                      <a:r>
                        <a:rPr lang="en-US" sz="1100" u="none" strike="noStrike" dirty="0">
                          <a:effectLst/>
                        </a:rPr>
                        <a:t>labeled in TL17222001</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As drawn BL</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9246602"/>
                  </a:ext>
                </a:extLst>
              </a:tr>
              <a:tr h="190500">
                <a:tc>
                  <a:txBody>
                    <a:bodyPr/>
                    <a:lstStyle/>
                    <a:p>
                      <a:pPr algn="ct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57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7805913"/>
                  </a:ext>
                </a:extLst>
              </a:tr>
              <a:tr h="190500">
                <a:tc>
                  <a:txBody>
                    <a:bodyPr/>
                    <a:lstStyle/>
                    <a:p>
                      <a:pPr algn="ct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4348489"/>
                  </a:ext>
                </a:extLst>
              </a:tr>
              <a:tr h="190500">
                <a:tc>
                  <a:txBody>
                    <a:bodyPr/>
                    <a:lstStyle/>
                    <a:p>
                      <a:pPr algn="ct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65011015"/>
                  </a:ext>
                </a:extLst>
              </a:tr>
              <a:tr h="190500">
                <a:tc>
                  <a:txBody>
                    <a:bodyPr/>
                    <a:lstStyle/>
                    <a:p>
                      <a:pPr algn="ct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32059319"/>
                  </a:ext>
                </a:extLst>
              </a:tr>
              <a:tr h="190500">
                <a:tc>
                  <a:txBody>
                    <a:bodyPr/>
                    <a:lstStyle/>
                    <a:p>
                      <a:pPr algn="ct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88545841"/>
                  </a:ext>
                </a:extLst>
              </a:tr>
              <a:tr h="190500">
                <a:tc>
                  <a:txBody>
                    <a:bodyPr/>
                    <a:lstStyle/>
                    <a:p>
                      <a:pPr algn="ct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5061918"/>
                  </a:ext>
                </a:extLst>
              </a:tr>
              <a:tr h="190500">
                <a:tc>
                  <a:txBody>
                    <a:bodyPr/>
                    <a:lstStyle/>
                    <a:p>
                      <a:pPr algn="ct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50119721"/>
                  </a:ext>
                </a:extLst>
              </a:tr>
              <a:tr h="190500">
                <a:tc>
                  <a:txBody>
                    <a:bodyPr/>
                    <a:lstStyle/>
                    <a:p>
                      <a:pPr algn="ct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74080783"/>
                  </a:ext>
                </a:extLst>
              </a:tr>
              <a:tr h="190500">
                <a:tc>
                  <a:txBody>
                    <a:bodyPr/>
                    <a:lstStyle/>
                    <a:p>
                      <a:pPr algn="ct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33221105"/>
                  </a:ext>
                </a:extLst>
              </a:tr>
              <a:tr h="190500">
                <a:tc>
                  <a:txBody>
                    <a:bodyPr/>
                    <a:lstStyle/>
                    <a:p>
                      <a:pPr algn="ctr" fontAlgn="b"/>
                      <a:r>
                        <a:rPr lang="en-US" sz="1100" u="none" strike="noStrike">
                          <a:effectLst/>
                        </a:rPr>
                        <a:t>36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14719534"/>
                  </a:ext>
                </a:extLst>
              </a:tr>
              <a:tr h="190500">
                <a:tc>
                  <a:txBody>
                    <a:bodyPr/>
                    <a:lstStyle/>
                    <a:p>
                      <a:pPr algn="ctr" fontAlgn="b"/>
                      <a:r>
                        <a:rPr lang="en-US" sz="1100" u="none" strike="noStrike">
                          <a:effectLst/>
                        </a:rPr>
                        <a:t>43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0963464"/>
                  </a:ext>
                </a:extLst>
              </a:tr>
              <a:tr h="190500">
                <a:tc>
                  <a:txBody>
                    <a:bodyPr/>
                    <a:lstStyle/>
                    <a:p>
                      <a:pPr algn="ctr" fontAlgn="b"/>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28209117"/>
                  </a:ext>
                </a:extLst>
              </a:tr>
              <a:tr h="190500">
                <a:tc>
                  <a:txBody>
                    <a:bodyPr/>
                    <a:lstStyle/>
                    <a:p>
                      <a:pPr algn="ctr" fontAlgn="b"/>
                      <a:r>
                        <a:rPr lang="en-US" sz="1100" u="none" strike="noStrike">
                          <a:effectLst/>
                        </a:rPr>
                        <a:t>51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691233"/>
                  </a:ext>
                </a:extLst>
              </a:tr>
              <a:tr h="190500">
                <a:tc>
                  <a:txBody>
                    <a:bodyPr/>
                    <a:lstStyle/>
                    <a:p>
                      <a:pPr algn="ctr" fontAlgn="b"/>
                      <a:r>
                        <a:rPr lang="en-US" sz="1100" u="none" strike="noStrike">
                          <a:effectLst/>
                        </a:rPr>
                        <a:t>52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013495"/>
                  </a:ext>
                </a:extLst>
              </a:tr>
            </a:tbl>
          </a:graphicData>
        </a:graphic>
      </p:graphicFrame>
      <p:grpSp>
        <p:nvGrpSpPr>
          <p:cNvPr id="26" name="Group 25">
            <a:extLst>
              <a:ext uri="{FF2B5EF4-FFF2-40B4-BE49-F238E27FC236}">
                <a16:creationId xmlns:a16="http://schemas.microsoft.com/office/drawing/2014/main" id="{3445ACB8-2187-4C41-9240-4792745C8EA8}"/>
              </a:ext>
            </a:extLst>
          </p:cNvPr>
          <p:cNvGrpSpPr/>
          <p:nvPr/>
        </p:nvGrpSpPr>
        <p:grpSpPr>
          <a:xfrm>
            <a:off x="2805830" y="316152"/>
            <a:ext cx="6475956" cy="3991039"/>
            <a:chOff x="2805830" y="316152"/>
            <a:chExt cx="6475956" cy="3991039"/>
          </a:xfrm>
        </p:grpSpPr>
        <p:pic>
          <p:nvPicPr>
            <p:cNvPr id="2050" name="Picture 4" descr="image001">
              <a:extLst>
                <a:ext uri="{FF2B5EF4-FFF2-40B4-BE49-F238E27FC236}">
                  <a16:creationId xmlns:a16="http://schemas.microsoft.com/office/drawing/2014/main" id="{7E1487F6-5E33-4376-9921-B71AB03B6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89" t="37710" r="8002"/>
            <a:stretch/>
          </p:blipFill>
          <p:spPr bwMode="auto">
            <a:xfrm rot="10800000">
              <a:off x="2805830" y="316152"/>
              <a:ext cx="6475956" cy="399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B4F551C-4784-42C6-AF1A-06B65D17C3A3}"/>
                </a:ext>
              </a:extLst>
            </p:cNvPr>
            <p:cNvSpPr txBox="1"/>
            <p:nvPr/>
          </p:nvSpPr>
          <p:spPr>
            <a:xfrm>
              <a:off x="5259168" y="1589701"/>
              <a:ext cx="312906" cy="369332"/>
            </a:xfrm>
            <a:prstGeom prst="rect">
              <a:avLst/>
            </a:prstGeom>
            <a:noFill/>
          </p:spPr>
          <p:txBody>
            <a:bodyPr wrap="none" rtlCol="0">
              <a:spAutoFit/>
            </a:bodyPr>
            <a:lstStyle/>
            <a:p>
              <a:r>
                <a:rPr lang="en-US" dirty="0">
                  <a:highlight>
                    <a:srgbClr val="FFFF00"/>
                  </a:highlight>
                </a:rPr>
                <a:t>9</a:t>
              </a:r>
            </a:p>
          </p:txBody>
        </p:sp>
        <p:sp>
          <p:nvSpPr>
            <p:cNvPr id="9" name="TextBox 8">
              <a:extLst>
                <a:ext uri="{FF2B5EF4-FFF2-40B4-BE49-F238E27FC236}">
                  <a16:creationId xmlns:a16="http://schemas.microsoft.com/office/drawing/2014/main" id="{884B9A8F-06CD-4770-A910-5B730CD13404}"/>
                </a:ext>
              </a:extLst>
            </p:cNvPr>
            <p:cNvSpPr txBox="1"/>
            <p:nvPr/>
          </p:nvSpPr>
          <p:spPr>
            <a:xfrm>
              <a:off x="4765735" y="898703"/>
              <a:ext cx="441146" cy="369332"/>
            </a:xfrm>
            <a:prstGeom prst="rect">
              <a:avLst/>
            </a:prstGeom>
            <a:noFill/>
          </p:spPr>
          <p:txBody>
            <a:bodyPr wrap="none" rtlCol="0">
              <a:spAutoFit/>
            </a:bodyPr>
            <a:lstStyle/>
            <a:p>
              <a:r>
                <a:rPr lang="en-US" dirty="0">
                  <a:highlight>
                    <a:srgbClr val="FFFF00"/>
                  </a:highlight>
                </a:rPr>
                <a:t>17</a:t>
              </a:r>
            </a:p>
          </p:txBody>
        </p:sp>
        <p:sp>
          <p:nvSpPr>
            <p:cNvPr id="10" name="TextBox 9">
              <a:extLst>
                <a:ext uri="{FF2B5EF4-FFF2-40B4-BE49-F238E27FC236}">
                  <a16:creationId xmlns:a16="http://schemas.microsoft.com/office/drawing/2014/main" id="{9C11D437-DCD1-45D2-B183-73A3E881E3FE}"/>
                </a:ext>
              </a:extLst>
            </p:cNvPr>
            <p:cNvSpPr txBox="1"/>
            <p:nvPr/>
          </p:nvSpPr>
          <p:spPr>
            <a:xfrm>
              <a:off x="5771598" y="939198"/>
              <a:ext cx="312906" cy="369332"/>
            </a:xfrm>
            <a:prstGeom prst="rect">
              <a:avLst/>
            </a:prstGeom>
            <a:noFill/>
          </p:spPr>
          <p:txBody>
            <a:bodyPr wrap="none" rtlCol="0">
              <a:spAutoFit/>
            </a:bodyPr>
            <a:lstStyle/>
            <a:p>
              <a:r>
                <a:rPr lang="en-US" dirty="0">
                  <a:highlight>
                    <a:srgbClr val="FFFF00"/>
                  </a:highlight>
                </a:rPr>
                <a:t>1</a:t>
              </a:r>
            </a:p>
          </p:txBody>
        </p:sp>
      </p:grpSp>
      <p:pic>
        <p:nvPicPr>
          <p:cNvPr id="13" name="Picture 4" descr="image001">
            <a:extLst>
              <a:ext uri="{FF2B5EF4-FFF2-40B4-BE49-F238E27FC236}">
                <a16:creationId xmlns:a16="http://schemas.microsoft.com/office/drawing/2014/main" id="{7D7AD1C0-CE33-44E5-949A-B9FC06E2FD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898"/>
          <a:stretch/>
        </p:blipFill>
        <p:spPr bwMode="auto">
          <a:xfrm rot="10800000">
            <a:off x="1725928" y="4058221"/>
            <a:ext cx="6446520" cy="271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7F99A6D9-D042-467B-A150-1E2CF35EFCBB}"/>
              </a:ext>
            </a:extLst>
          </p:cNvPr>
          <p:cNvCxnSpPr>
            <a:cxnSpLocks/>
          </p:cNvCxnSpPr>
          <p:nvPr/>
        </p:nvCxnSpPr>
        <p:spPr>
          <a:xfrm>
            <a:off x="7643813" y="1914525"/>
            <a:ext cx="0" cy="36766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4068F23-C0E8-437A-A8BB-8F6482AC5649}"/>
              </a:ext>
            </a:extLst>
          </p:cNvPr>
          <p:cNvSpPr txBox="1"/>
          <p:nvPr/>
        </p:nvSpPr>
        <p:spPr>
          <a:xfrm>
            <a:off x="5819220" y="1278061"/>
            <a:ext cx="312906" cy="369332"/>
          </a:xfrm>
          <a:prstGeom prst="rect">
            <a:avLst/>
          </a:prstGeom>
          <a:noFill/>
        </p:spPr>
        <p:txBody>
          <a:bodyPr wrap="none" rtlCol="0">
            <a:spAutoFit/>
          </a:bodyPr>
          <a:lstStyle/>
          <a:p>
            <a:r>
              <a:rPr lang="en-US" dirty="0">
                <a:highlight>
                  <a:srgbClr val="FFFF00"/>
                </a:highlight>
              </a:rPr>
              <a:t>0</a:t>
            </a:r>
          </a:p>
        </p:txBody>
      </p:sp>
      <p:cxnSp>
        <p:nvCxnSpPr>
          <p:cNvPr id="18" name="Straight Connector 17">
            <a:extLst>
              <a:ext uri="{FF2B5EF4-FFF2-40B4-BE49-F238E27FC236}">
                <a16:creationId xmlns:a16="http://schemas.microsoft.com/office/drawing/2014/main" id="{F9710B2B-DCE8-40F1-895D-FEF8CEFDE5DC}"/>
              </a:ext>
            </a:extLst>
          </p:cNvPr>
          <p:cNvCxnSpPr>
            <a:cxnSpLocks/>
          </p:cNvCxnSpPr>
          <p:nvPr/>
        </p:nvCxnSpPr>
        <p:spPr>
          <a:xfrm flipH="1">
            <a:off x="5900738" y="1647393"/>
            <a:ext cx="17785" cy="28817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6BBE6F-D71E-42EC-82CA-7F25ED79E9F1}"/>
              </a:ext>
            </a:extLst>
          </p:cNvPr>
          <p:cNvCxnSpPr/>
          <p:nvPr/>
        </p:nvCxnSpPr>
        <p:spPr>
          <a:xfrm>
            <a:off x="5353050" y="2043113"/>
            <a:ext cx="0" cy="28479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04839A-1473-4C59-9B1E-1DDDC06533A0}"/>
              </a:ext>
            </a:extLst>
          </p:cNvPr>
          <p:cNvCxnSpPr/>
          <p:nvPr/>
        </p:nvCxnSpPr>
        <p:spPr>
          <a:xfrm>
            <a:off x="4852988" y="1378823"/>
            <a:ext cx="0" cy="342415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918E56E1-BFD8-40F2-9E80-FAC59EAC9CDD}"/>
              </a:ext>
            </a:extLst>
          </p:cNvPr>
          <p:cNvPicPr preferRelativeResize="0">
            <a:picLocks/>
          </p:cNvPicPr>
          <p:nvPr/>
        </p:nvPicPr>
        <p:blipFill>
          <a:blip r:embed="rId3"/>
          <a:stretch>
            <a:fillRect/>
          </a:stretch>
        </p:blipFill>
        <p:spPr>
          <a:xfrm>
            <a:off x="8172448" y="1830112"/>
            <a:ext cx="3200400" cy="4954158"/>
          </a:xfrm>
          <a:prstGeom prst="rect">
            <a:avLst/>
          </a:prstGeom>
        </p:spPr>
      </p:pic>
    </p:spTree>
    <p:extLst>
      <p:ext uri="{BB962C8B-B14F-4D97-AF65-F5344CB8AC3E}">
        <p14:creationId xmlns:p14="http://schemas.microsoft.com/office/powerpoint/2010/main" val="2797622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6FDAC5-006E-48C3-BFDC-396E691A90E6}"/>
              </a:ext>
            </a:extLst>
          </p:cNvPr>
          <p:cNvGrpSpPr/>
          <p:nvPr/>
        </p:nvGrpSpPr>
        <p:grpSpPr>
          <a:xfrm>
            <a:off x="8000415" y="3491344"/>
            <a:ext cx="4191585" cy="3004505"/>
            <a:chOff x="7802207" y="3137661"/>
            <a:chExt cx="4191585" cy="3115110"/>
          </a:xfrm>
        </p:grpSpPr>
        <p:pic>
          <p:nvPicPr>
            <p:cNvPr id="12" name="Picture 11">
              <a:extLst>
                <a:ext uri="{FF2B5EF4-FFF2-40B4-BE49-F238E27FC236}">
                  <a16:creationId xmlns:a16="http://schemas.microsoft.com/office/drawing/2014/main" id="{E876CB25-032C-4B3C-8428-98EFC9A3B47A}"/>
                </a:ext>
              </a:extLst>
            </p:cNvPr>
            <p:cNvPicPr>
              <a:picLocks noChangeAspect="1"/>
            </p:cNvPicPr>
            <p:nvPr/>
          </p:nvPicPr>
          <p:blipFill>
            <a:blip r:embed="rId2"/>
            <a:stretch>
              <a:fillRect/>
            </a:stretch>
          </p:blipFill>
          <p:spPr>
            <a:xfrm>
              <a:off x="7802207" y="3137661"/>
              <a:ext cx="4191585" cy="3115110"/>
            </a:xfrm>
            <a:prstGeom prst="rect">
              <a:avLst/>
            </a:prstGeom>
          </p:spPr>
        </p:pic>
        <p:sp>
          <p:nvSpPr>
            <p:cNvPr id="13" name="TextBox 12">
              <a:extLst>
                <a:ext uri="{FF2B5EF4-FFF2-40B4-BE49-F238E27FC236}">
                  <a16:creationId xmlns:a16="http://schemas.microsoft.com/office/drawing/2014/main" id="{208D11C3-B82F-4721-A347-BA015D2FA7A0}"/>
                </a:ext>
              </a:extLst>
            </p:cNvPr>
            <p:cNvSpPr txBox="1"/>
            <p:nvPr/>
          </p:nvSpPr>
          <p:spPr>
            <a:xfrm>
              <a:off x="9742036" y="4922262"/>
              <a:ext cx="2159630" cy="382928"/>
            </a:xfrm>
            <a:prstGeom prst="rect">
              <a:avLst/>
            </a:prstGeom>
            <a:noFill/>
          </p:spPr>
          <p:txBody>
            <a:bodyPr wrap="none" rtlCol="0">
              <a:spAutoFit/>
            </a:bodyPr>
            <a:lstStyle/>
            <a:p>
              <a:r>
                <a:rPr lang="en-US" dirty="0"/>
                <a:t>PFA1357 S1 </a:t>
              </a:r>
              <a:r>
                <a:rPr lang="en-US" dirty="0" err="1"/>
                <a:t>ug</a:t>
              </a:r>
              <a:r>
                <a:rPr lang="en-US" dirty="0"/>
                <a:t>-BL</a:t>
              </a:r>
            </a:p>
          </p:txBody>
        </p:sp>
      </p:grpSp>
      <p:sp>
        <p:nvSpPr>
          <p:cNvPr id="2" name="Title 1"/>
          <p:cNvSpPr>
            <a:spLocks noGrp="1"/>
          </p:cNvSpPr>
          <p:nvPr>
            <p:ph type="title"/>
          </p:nvPr>
        </p:nvSpPr>
        <p:spPr>
          <a:xfrm>
            <a:off x="90055" y="130343"/>
            <a:ext cx="10515600" cy="628788"/>
          </a:xfrm>
        </p:spPr>
        <p:txBody>
          <a:bodyPr/>
          <a:lstStyle/>
          <a:p>
            <a:r>
              <a:rPr lang="en-US" dirty="0"/>
              <a:t>Summary – TEM PFA Work SD1 (2)</a:t>
            </a:r>
          </a:p>
        </p:txBody>
      </p:sp>
      <p:sp>
        <p:nvSpPr>
          <p:cNvPr id="3" name="Footer Placeholder 2"/>
          <p:cNvSpPr>
            <a:spLocks noGrp="1"/>
          </p:cNvSpPr>
          <p:nvPr>
            <p:ph type="ftr" sz="quarter" idx="11"/>
          </p:nvPr>
        </p:nvSpPr>
        <p:spPr>
          <a:xfrm>
            <a:off x="838199" y="6412006"/>
            <a:ext cx="1631869" cy="365125"/>
          </a:xfrm>
        </p:spPr>
        <p:txBody>
          <a:bodyPr/>
          <a:lstStyle/>
          <a:p>
            <a:r>
              <a:rPr lang="en-US" dirty="0"/>
              <a:t>Micron/Intel Confidential</a:t>
            </a:r>
          </a:p>
        </p:txBody>
      </p:sp>
      <p:sp>
        <p:nvSpPr>
          <p:cNvPr id="6" name="Content Placeholder 5"/>
          <p:cNvSpPr>
            <a:spLocks noGrp="1"/>
          </p:cNvSpPr>
          <p:nvPr>
            <p:ph sz="half" idx="1"/>
          </p:nvPr>
        </p:nvSpPr>
        <p:spPr>
          <a:xfrm>
            <a:off x="63126" y="759131"/>
            <a:ext cx="8182098" cy="5414924"/>
          </a:xfrm>
        </p:spPr>
        <p:txBody>
          <a:bodyPr/>
          <a:lstStyle/>
          <a:p>
            <a:pPr lvl="3"/>
            <a:endParaRPr lang="en-US" sz="1400" dirty="0"/>
          </a:p>
          <a:p>
            <a:r>
              <a:rPr lang="en-US" sz="1800" dirty="0"/>
              <a:t>TL172122001 SR71b with bit placement - SD1 split</a:t>
            </a:r>
          </a:p>
          <a:p>
            <a:pPr lvl="1"/>
            <a:r>
              <a:rPr lang="en-US" sz="1600" dirty="0"/>
              <a:t>WL cut (WL14). No grounding</a:t>
            </a:r>
          </a:p>
          <a:p>
            <a:pPr lvl="1"/>
            <a:r>
              <a:rPr lang="en-US" sz="1600" b="1" dirty="0"/>
              <a:t>Strong Se/As segregation trending</a:t>
            </a:r>
          </a:p>
          <a:p>
            <a:pPr lvl="2"/>
            <a:r>
              <a:rPr lang="en-US" sz="1600" b="1" dirty="0"/>
              <a:t>Even/odd bit placement is opposite</a:t>
            </a:r>
          </a:p>
          <a:p>
            <a:pPr lvl="2"/>
            <a:r>
              <a:rPr lang="en-US" sz="1600" b="1" dirty="0"/>
              <a:t>SI: “even bits” &gt; virgin bits &gt; “odd bits” observed – top is Se rich, bottom is As rich.  SI &gt; 1</a:t>
            </a:r>
          </a:p>
          <a:p>
            <a:pPr lvl="2"/>
            <a:r>
              <a:rPr lang="en-US" sz="1600" dirty="0"/>
              <a:t>Thickness changes not prominent</a:t>
            </a:r>
          </a:p>
          <a:p>
            <a:r>
              <a:rPr lang="en-US" sz="1800" dirty="0"/>
              <a:t>PFA 1357– SR71b SD1 split</a:t>
            </a:r>
          </a:p>
          <a:p>
            <a:pPr lvl="1"/>
            <a:r>
              <a:rPr lang="en-US" sz="1600" dirty="0"/>
              <a:t>BL cut (X-</a:t>
            </a:r>
            <a:r>
              <a:rPr lang="en-US" sz="1600" dirty="0" err="1"/>
              <a:t>dir</a:t>
            </a:r>
            <a:r>
              <a:rPr lang="en-US" sz="1600" dirty="0"/>
              <a:t>)</a:t>
            </a:r>
          </a:p>
          <a:p>
            <a:pPr lvl="2"/>
            <a:r>
              <a:rPr lang="en-US" sz="1600" dirty="0"/>
              <a:t>Ungrounded</a:t>
            </a:r>
          </a:p>
          <a:p>
            <a:pPr lvl="3"/>
            <a:r>
              <a:rPr lang="en-US" b="1" dirty="0"/>
              <a:t>Se/As segregation observed – top is As rich, bottom is Se rich</a:t>
            </a:r>
          </a:p>
          <a:p>
            <a:pPr lvl="2"/>
            <a:r>
              <a:rPr lang="en-US" sz="1600" b="1" dirty="0"/>
              <a:t>Se/As segregation trending</a:t>
            </a:r>
          </a:p>
          <a:p>
            <a:pPr lvl="3"/>
            <a:r>
              <a:rPr lang="en-US" b="1" dirty="0"/>
              <a:t>“odd bits”&gt; virgin bits &gt;”odd bits” – top is Se rich, bottom is As rich</a:t>
            </a:r>
          </a:p>
          <a:p>
            <a:pPr lvl="3"/>
            <a:r>
              <a:rPr lang="en-US" dirty="0"/>
              <a:t>Thickness changes not prominent</a:t>
            </a:r>
          </a:p>
          <a:p>
            <a:pPr lvl="1"/>
            <a:r>
              <a:rPr lang="en-US" b="1" dirty="0"/>
              <a:t>PFA 1357/TL180206001 ungrounded BL cut are consistent</a:t>
            </a:r>
          </a:p>
          <a:p>
            <a:pPr lvl="1"/>
            <a:r>
              <a:rPr lang="en-US" b="1" dirty="0"/>
              <a:t>Prog assignment to be confirmed </a:t>
            </a:r>
          </a:p>
          <a:p>
            <a:pPr lvl="1"/>
            <a:endParaRPr lang="en-US" dirty="0"/>
          </a:p>
          <a:p>
            <a:endParaRPr lang="en-US" sz="2000"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2/14/2018</a:t>
            </a:r>
          </a:p>
        </p:txBody>
      </p:sp>
      <p:grpSp>
        <p:nvGrpSpPr>
          <p:cNvPr id="8" name="Group 7">
            <a:extLst>
              <a:ext uri="{FF2B5EF4-FFF2-40B4-BE49-F238E27FC236}">
                <a16:creationId xmlns:a16="http://schemas.microsoft.com/office/drawing/2014/main" id="{002D5C34-56AF-4339-BE4C-E6528F164866}"/>
              </a:ext>
            </a:extLst>
          </p:cNvPr>
          <p:cNvGrpSpPr/>
          <p:nvPr/>
        </p:nvGrpSpPr>
        <p:grpSpPr>
          <a:xfrm>
            <a:off x="8067099" y="617080"/>
            <a:ext cx="4124901" cy="2972215"/>
            <a:chOff x="7761537" y="165446"/>
            <a:chExt cx="4124901" cy="2972215"/>
          </a:xfrm>
        </p:grpSpPr>
        <p:pic>
          <p:nvPicPr>
            <p:cNvPr id="9" name="Picture 8">
              <a:extLst>
                <a:ext uri="{FF2B5EF4-FFF2-40B4-BE49-F238E27FC236}">
                  <a16:creationId xmlns:a16="http://schemas.microsoft.com/office/drawing/2014/main" id="{522482FA-97FA-4FDE-8380-5D9FC6BB48B4}"/>
                </a:ext>
              </a:extLst>
            </p:cNvPr>
            <p:cNvPicPr>
              <a:picLocks noChangeAspect="1"/>
            </p:cNvPicPr>
            <p:nvPr/>
          </p:nvPicPr>
          <p:blipFill>
            <a:blip r:embed="rId3"/>
            <a:stretch>
              <a:fillRect/>
            </a:stretch>
          </p:blipFill>
          <p:spPr>
            <a:xfrm>
              <a:off x="7761537" y="165446"/>
              <a:ext cx="4124901" cy="2972215"/>
            </a:xfrm>
            <a:prstGeom prst="rect">
              <a:avLst/>
            </a:prstGeom>
          </p:spPr>
        </p:pic>
        <p:sp>
          <p:nvSpPr>
            <p:cNvPr id="10" name="TextBox 9">
              <a:extLst>
                <a:ext uri="{FF2B5EF4-FFF2-40B4-BE49-F238E27FC236}">
                  <a16:creationId xmlns:a16="http://schemas.microsoft.com/office/drawing/2014/main" id="{7D25561F-3A72-4416-8089-080687393FD1}"/>
                </a:ext>
              </a:extLst>
            </p:cNvPr>
            <p:cNvSpPr txBox="1"/>
            <p:nvPr/>
          </p:nvSpPr>
          <p:spPr>
            <a:xfrm>
              <a:off x="9620116" y="624582"/>
              <a:ext cx="1608133" cy="369332"/>
            </a:xfrm>
            <a:prstGeom prst="rect">
              <a:avLst/>
            </a:prstGeom>
            <a:noFill/>
          </p:spPr>
          <p:txBody>
            <a:bodyPr wrap="none" rtlCol="0">
              <a:spAutoFit/>
            </a:bodyPr>
            <a:lstStyle/>
            <a:p>
              <a:r>
                <a:rPr lang="en-US" dirty="0"/>
                <a:t>TL172122001</a:t>
              </a:r>
            </a:p>
          </p:txBody>
        </p:sp>
      </p:grpSp>
    </p:spTree>
    <p:extLst>
      <p:ext uri="{BB962C8B-B14F-4D97-AF65-F5344CB8AC3E}">
        <p14:creationId xmlns:p14="http://schemas.microsoft.com/office/powerpoint/2010/main" val="247372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1F43A2-6B7C-40E1-8AEE-A923D0D1C58A}"/>
              </a:ext>
            </a:extLst>
          </p:cNvPr>
          <p:cNvPicPr>
            <a:picLocks noChangeAspect="1"/>
          </p:cNvPicPr>
          <p:nvPr/>
        </p:nvPicPr>
        <p:blipFill>
          <a:blip r:embed="rId2"/>
          <a:stretch>
            <a:fillRect/>
          </a:stretch>
        </p:blipFill>
        <p:spPr>
          <a:xfrm>
            <a:off x="-135088" y="3089139"/>
            <a:ext cx="4706851" cy="3657600"/>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9" name="TextBox 8">
            <a:extLst>
              <a:ext uri="{FF2B5EF4-FFF2-40B4-BE49-F238E27FC236}">
                <a16:creationId xmlns:a16="http://schemas.microsoft.com/office/drawing/2014/main" id="{BA42A381-BB13-47C4-8090-31D7FF584FA0}"/>
              </a:ext>
            </a:extLst>
          </p:cNvPr>
          <p:cNvSpPr txBox="1"/>
          <p:nvPr/>
        </p:nvSpPr>
        <p:spPr>
          <a:xfrm>
            <a:off x="-789921" y="77052"/>
            <a:ext cx="9182230" cy="584775"/>
          </a:xfrm>
          <a:prstGeom prst="rect">
            <a:avLst/>
          </a:prstGeom>
          <a:noFill/>
        </p:spPr>
        <p:txBody>
          <a:bodyPr wrap="square" rtlCol="0">
            <a:spAutoFit/>
          </a:bodyPr>
          <a:lstStyle/>
          <a:p>
            <a:pPr algn="ctr"/>
            <a:r>
              <a:rPr lang="en-US" sz="3200" dirty="0"/>
              <a:t>Fired/Virgin  Bits – </a:t>
            </a:r>
            <a:r>
              <a:rPr lang="en-US" sz="3200" b="1" dirty="0"/>
              <a:t>SR71b</a:t>
            </a:r>
            <a:r>
              <a:rPr lang="en-US" sz="3200" dirty="0"/>
              <a:t> PFA 1357 s3 </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165967" y="724202"/>
            <a:ext cx="7618790" cy="1567414"/>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SD1 split4E w16</a:t>
            </a:r>
          </a:p>
          <a:p>
            <a:pPr lvl="1"/>
            <a:r>
              <a:rPr lang="en-US" sz="1800" b="1" dirty="0"/>
              <a:t>WL (Y) Cut. – Grounded</a:t>
            </a:r>
          </a:p>
          <a:p>
            <a:pPr lvl="1"/>
            <a:r>
              <a:rPr lang="en-US" sz="1800" dirty="0"/>
              <a:t>Polarity driven segregation observed</a:t>
            </a:r>
          </a:p>
          <a:p>
            <a:pPr lvl="1"/>
            <a:r>
              <a:rPr lang="en-US" sz="1800" dirty="0"/>
              <a:t>Little segregation in unfired bits but there is still a small offset which is additive to the polarity driven segregation</a:t>
            </a:r>
            <a:endParaRPr lang="en-US" sz="2000" dirty="0"/>
          </a:p>
          <a:p>
            <a:endParaRPr lang="en-US" sz="2200" dirty="0"/>
          </a:p>
        </p:txBody>
      </p:sp>
      <p:pic>
        <p:nvPicPr>
          <p:cNvPr id="17" name="Picture 16">
            <a:extLst>
              <a:ext uri="{FF2B5EF4-FFF2-40B4-BE49-F238E27FC236}">
                <a16:creationId xmlns:a16="http://schemas.microsoft.com/office/drawing/2014/main" id="{685057DD-55DF-4861-8602-9FDD93819249}"/>
              </a:ext>
            </a:extLst>
          </p:cNvPr>
          <p:cNvPicPr>
            <a:picLocks noChangeAspect="1"/>
          </p:cNvPicPr>
          <p:nvPr/>
        </p:nvPicPr>
        <p:blipFill>
          <a:blip r:embed="rId3"/>
          <a:stretch>
            <a:fillRect/>
          </a:stretch>
        </p:blipFill>
        <p:spPr>
          <a:xfrm>
            <a:off x="3685458" y="3081797"/>
            <a:ext cx="4706851" cy="3657600"/>
          </a:xfrm>
          <a:prstGeom prst="rect">
            <a:avLst/>
          </a:prstGeom>
        </p:spPr>
      </p:pic>
      <p:pic>
        <p:nvPicPr>
          <p:cNvPr id="18" name="Picture 17">
            <a:extLst>
              <a:ext uri="{FF2B5EF4-FFF2-40B4-BE49-F238E27FC236}">
                <a16:creationId xmlns:a16="http://schemas.microsoft.com/office/drawing/2014/main" id="{06365AFE-2FA8-4EDA-A1C7-47BA5BF2D7CA}"/>
              </a:ext>
            </a:extLst>
          </p:cNvPr>
          <p:cNvPicPr>
            <a:picLocks noChangeAspect="1"/>
          </p:cNvPicPr>
          <p:nvPr/>
        </p:nvPicPr>
        <p:blipFill>
          <a:blip r:embed="rId4"/>
          <a:stretch>
            <a:fillRect/>
          </a:stretch>
        </p:blipFill>
        <p:spPr>
          <a:xfrm>
            <a:off x="7516218" y="3068849"/>
            <a:ext cx="4706851" cy="3657600"/>
          </a:xfrm>
          <a:prstGeom prst="rect">
            <a:avLst/>
          </a:prstGeom>
        </p:spPr>
      </p:pic>
      <p:pic>
        <p:nvPicPr>
          <p:cNvPr id="19" name="Picture 18">
            <a:extLst>
              <a:ext uri="{FF2B5EF4-FFF2-40B4-BE49-F238E27FC236}">
                <a16:creationId xmlns:a16="http://schemas.microsoft.com/office/drawing/2014/main" id="{A7E0D98F-6B49-44CC-A99C-1F31B8279499}"/>
              </a:ext>
            </a:extLst>
          </p:cNvPr>
          <p:cNvPicPr>
            <a:picLocks noChangeAspect="1"/>
          </p:cNvPicPr>
          <p:nvPr/>
        </p:nvPicPr>
        <p:blipFill>
          <a:blip r:embed="rId5"/>
          <a:stretch>
            <a:fillRect/>
          </a:stretch>
        </p:blipFill>
        <p:spPr>
          <a:xfrm>
            <a:off x="7932204" y="226971"/>
            <a:ext cx="4124901" cy="2819794"/>
          </a:xfrm>
          <a:prstGeom prst="rect">
            <a:avLst/>
          </a:prstGeom>
        </p:spPr>
      </p:pic>
      <p:sp>
        <p:nvSpPr>
          <p:cNvPr id="20" name="Content Placeholder 5">
            <a:extLst>
              <a:ext uri="{FF2B5EF4-FFF2-40B4-BE49-F238E27FC236}">
                <a16:creationId xmlns:a16="http://schemas.microsoft.com/office/drawing/2014/main" id="{5484EC06-CBF8-4FE7-8985-518268D5BEB9}"/>
              </a:ext>
            </a:extLst>
          </p:cNvPr>
          <p:cNvSpPr txBox="1">
            <a:spLocks/>
          </p:cNvSpPr>
          <p:nvPr/>
        </p:nvSpPr>
        <p:spPr>
          <a:xfrm>
            <a:off x="81091" y="2382472"/>
            <a:ext cx="8053025" cy="485561"/>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Grounded WL cut shows a smaller preparation segregation bias</a:t>
            </a:r>
          </a:p>
          <a:p>
            <a:pPr marL="0" indent="0">
              <a:buNone/>
            </a:pPr>
            <a:endParaRPr lang="en-US" sz="2000" dirty="0"/>
          </a:p>
          <a:p>
            <a:endParaRPr lang="en-US" sz="2200" dirty="0"/>
          </a:p>
        </p:txBody>
      </p:sp>
      <p:sp>
        <p:nvSpPr>
          <p:cNvPr id="7" name="TextBox 6">
            <a:extLst>
              <a:ext uri="{FF2B5EF4-FFF2-40B4-BE49-F238E27FC236}">
                <a16:creationId xmlns:a16="http://schemas.microsoft.com/office/drawing/2014/main" id="{85B4BDB7-BE42-4233-8B79-82B71C325BEC}"/>
              </a:ext>
            </a:extLst>
          </p:cNvPr>
          <p:cNvSpPr txBox="1"/>
          <p:nvPr/>
        </p:nvSpPr>
        <p:spPr>
          <a:xfrm>
            <a:off x="6522988" y="3868628"/>
            <a:ext cx="1590628" cy="923330"/>
          </a:xfrm>
          <a:prstGeom prst="rect">
            <a:avLst/>
          </a:prstGeom>
          <a:noFill/>
        </p:spPr>
        <p:txBody>
          <a:bodyPr wrap="square" rtlCol="0">
            <a:spAutoFit/>
          </a:bodyPr>
          <a:lstStyle/>
          <a:p>
            <a:r>
              <a:rPr lang="en-US" dirty="0"/>
              <a:t>Even Bits (</a:t>
            </a:r>
            <a:r>
              <a:rPr lang="en-US" dirty="0" err="1"/>
              <a:t>Pos</a:t>
            </a:r>
            <a:r>
              <a:rPr lang="en-US" dirty="0"/>
              <a:t> prog?)</a:t>
            </a:r>
          </a:p>
          <a:p>
            <a:endParaRPr lang="en-US" dirty="0"/>
          </a:p>
        </p:txBody>
      </p:sp>
      <p:sp>
        <p:nvSpPr>
          <p:cNvPr id="11" name="TextBox 10">
            <a:extLst>
              <a:ext uri="{FF2B5EF4-FFF2-40B4-BE49-F238E27FC236}">
                <a16:creationId xmlns:a16="http://schemas.microsoft.com/office/drawing/2014/main" id="{962D1F45-34F4-46A6-8818-33716EF4C90C}"/>
              </a:ext>
            </a:extLst>
          </p:cNvPr>
          <p:cNvSpPr txBox="1"/>
          <p:nvPr/>
        </p:nvSpPr>
        <p:spPr>
          <a:xfrm flipH="1">
            <a:off x="3101493" y="3868628"/>
            <a:ext cx="968889" cy="369332"/>
          </a:xfrm>
          <a:prstGeom prst="rect">
            <a:avLst/>
          </a:prstGeom>
          <a:noFill/>
        </p:spPr>
        <p:txBody>
          <a:bodyPr wrap="square" rtlCol="0">
            <a:spAutoFit/>
          </a:bodyPr>
          <a:lstStyle/>
          <a:p>
            <a:r>
              <a:rPr lang="en-US" dirty="0"/>
              <a:t>Virgin</a:t>
            </a:r>
          </a:p>
        </p:txBody>
      </p:sp>
      <p:sp>
        <p:nvSpPr>
          <p:cNvPr id="4" name="TextBox 3">
            <a:extLst>
              <a:ext uri="{FF2B5EF4-FFF2-40B4-BE49-F238E27FC236}">
                <a16:creationId xmlns:a16="http://schemas.microsoft.com/office/drawing/2014/main" id="{359E1B6C-BA18-4A56-AC23-3FC1F9CEC088}"/>
              </a:ext>
            </a:extLst>
          </p:cNvPr>
          <p:cNvSpPr txBox="1"/>
          <p:nvPr/>
        </p:nvSpPr>
        <p:spPr>
          <a:xfrm>
            <a:off x="10775092" y="3730129"/>
            <a:ext cx="1535362" cy="646331"/>
          </a:xfrm>
          <a:prstGeom prst="rect">
            <a:avLst/>
          </a:prstGeom>
          <a:noFill/>
        </p:spPr>
        <p:txBody>
          <a:bodyPr wrap="square" rtlCol="0">
            <a:spAutoFit/>
          </a:bodyPr>
          <a:lstStyle/>
          <a:p>
            <a:r>
              <a:rPr lang="en-US" dirty="0"/>
              <a:t>Odd  Bits (Neg prog?)</a:t>
            </a:r>
          </a:p>
        </p:txBody>
      </p:sp>
      <p:sp>
        <p:nvSpPr>
          <p:cNvPr id="15" name="TextBox 14">
            <a:extLst>
              <a:ext uri="{FF2B5EF4-FFF2-40B4-BE49-F238E27FC236}">
                <a16:creationId xmlns:a16="http://schemas.microsoft.com/office/drawing/2014/main" id="{C20B98C2-FE7A-47AA-98B4-A45CA6149294}"/>
              </a:ext>
            </a:extLst>
          </p:cNvPr>
          <p:cNvSpPr txBox="1"/>
          <p:nvPr/>
        </p:nvSpPr>
        <p:spPr>
          <a:xfrm>
            <a:off x="11179724" y="4541265"/>
            <a:ext cx="1087037" cy="369332"/>
          </a:xfrm>
          <a:prstGeom prst="rect">
            <a:avLst/>
          </a:prstGeom>
          <a:noFill/>
        </p:spPr>
        <p:txBody>
          <a:bodyPr wrap="square" rtlCol="0">
            <a:spAutoFit/>
          </a:bodyPr>
          <a:lstStyle/>
          <a:p>
            <a:r>
              <a:rPr lang="en-US" dirty="0">
                <a:highlight>
                  <a:srgbClr val="FFFF00"/>
                </a:highlight>
              </a:rPr>
              <a:t>Hefei</a:t>
            </a:r>
          </a:p>
        </p:txBody>
      </p:sp>
    </p:spTree>
    <p:extLst>
      <p:ext uri="{BB962C8B-B14F-4D97-AF65-F5344CB8AC3E}">
        <p14:creationId xmlns:p14="http://schemas.microsoft.com/office/powerpoint/2010/main" val="16448587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Micron/Intel Confidential</a:t>
            </a:r>
            <a:endParaRPr lang="en-US" dirty="0"/>
          </a:p>
        </p:txBody>
      </p:sp>
      <p:sp>
        <p:nvSpPr>
          <p:cNvPr id="11" name="Rectangle 10">
            <a:extLst>
              <a:ext uri="{FF2B5EF4-FFF2-40B4-BE49-F238E27FC236}">
                <a16:creationId xmlns:a16="http://schemas.microsoft.com/office/drawing/2014/main" id="{55335BD2-BD5F-4EFF-AD87-B3128C3A7CEB}"/>
              </a:ext>
            </a:extLst>
          </p:cNvPr>
          <p:cNvSpPr/>
          <p:nvPr/>
        </p:nvSpPr>
        <p:spPr>
          <a:xfrm>
            <a:off x="7152" y="31413"/>
            <a:ext cx="7421134" cy="523220"/>
          </a:xfrm>
          <a:prstGeom prst="rect">
            <a:avLst/>
          </a:prstGeom>
        </p:spPr>
        <p:txBody>
          <a:bodyPr wrap="none">
            <a:spAutoFit/>
          </a:bodyPr>
          <a:lstStyle/>
          <a:p>
            <a:r>
              <a:rPr lang="en-US" sz="2800" b="1" dirty="0"/>
              <a:t>PFA  1357 on SD1 – SI Box plots/</a:t>
            </a:r>
            <a:r>
              <a:rPr lang="en-US" sz="2800" b="1" dirty="0" err="1"/>
              <a:t>linescans</a:t>
            </a:r>
            <a:endParaRPr lang="en-US" sz="2800" b="1" dirty="0"/>
          </a:p>
        </p:txBody>
      </p:sp>
      <p:pic>
        <p:nvPicPr>
          <p:cNvPr id="4" name="Picture 3">
            <a:extLst>
              <a:ext uri="{FF2B5EF4-FFF2-40B4-BE49-F238E27FC236}">
                <a16:creationId xmlns:a16="http://schemas.microsoft.com/office/drawing/2014/main" id="{5E7753EE-2C14-424E-B519-03A585F88BA4}"/>
              </a:ext>
            </a:extLst>
          </p:cNvPr>
          <p:cNvPicPr>
            <a:picLocks noChangeAspect="1"/>
          </p:cNvPicPr>
          <p:nvPr/>
        </p:nvPicPr>
        <p:blipFill>
          <a:blip r:embed="rId2"/>
          <a:stretch>
            <a:fillRect/>
          </a:stretch>
        </p:blipFill>
        <p:spPr>
          <a:xfrm>
            <a:off x="0" y="985098"/>
            <a:ext cx="4124901" cy="2819794"/>
          </a:xfrm>
          <a:prstGeom prst="rect">
            <a:avLst/>
          </a:prstGeom>
        </p:spPr>
      </p:pic>
      <p:sp>
        <p:nvSpPr>
          <p:cNvPr id="5" name="TextBox 4">
            <a:extLst>
              <a:ext uri="{FF2B5EF4-FFF2-40B4-BE49-F238E27FC236}">
                <a16:creationId xmlns:a16="http://schemas.microsoft.com/office/drawing/2014/main" id="{A7F5A006-405B-4047-9F33-17E25AC58629}"/>
              </a:ext>
            </a:extLst>
          </p:cNvPr>
          <p:cNvSpPr txBox="1"/>
          <p:nvPr/>
        </p:nvSpPr>
        <p:spPr>
          <a:xfrm>
            <a:off x="4064000" y="707724"/>
            <a:ext cx="3180001" cy="1323439"/>
          </a:xfrm>
          <a:prstGeom prst="rect">
            <a:avLst/>
          </a:prstGeom>
          <a:noFill/>
        </p:spPr>
        <p:txBody>
          <a:bodyPr wrap="square" rtlCol="0">
            <a:spAutoFit/>
          </a:bodyPr>
          <a:lstStyle/>
          <a:p>
            <a:r>
              <a:rPr lang="en-US" sz="1600" dirty="0"/>
              <a:t>Polarity driven segregation observed</a:t>
            </a:r>
          </a:p>
          <a:p>
            <a:r>
              <a:rPr lang="en-US" sz="1600" dirty="0"/>
              <a:t>S2 corroboration</a:t>
            </a:r>
          </a:p>
          <a:p>
            <a:r>
              <a:rPr lang="en-US" sz="1600" dirty="0"/>
              <a:t>Thickness artifacts</a:t>
            </a:r>
          </a:p>
          <a:p>
            <a:endParaRPr lang="en-US" sz="1600" dirty="0"/>
          </a:p>
        </p:txBody>
      </p:sp>
      <p:graphicFrame>
        <p:nvGraphicFramePr>
          <p:cNvPr id="12" name="Chart 11">
            <a:extLst>
              <a:ext uri="{FF2B5EF4-FFF2-40B4-BE49-F238E27FC236}">
                <a16:creationId xmlns:a16="http://schemas.microsoft.com/office/drawing/2014/main" id="{20942BA3-B540-404A-86B7-52A1C5651F6E}"/>
              </a:ext>
            </a:extLst>
          </p:cNvPr>
          <p:cNvGraphicFramePr>
            <a:graphicFrameLocks/>
          </p:cNvGraphicFramePr>
          <p:nvPr>
            <p:extLst>
              <p:ext uri="{D42A27DB-BD31-4B8C-83A1-F6EECF244321}">
                <p14:modId xmlns:p14="http://schemas.microsoft.com/office/powerpoint/2010/main" val="1777970447"/>
              </p:ext>
            </p:extLst>
          </p:nvPr>
        </p:nvGraphicFramePr>
        <p:xfrm>
          <a:off x="6538914" y="3418143"/>
          <a:ext cx="4876800" cy="2908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F04C5C76-AADD-4610-9E98-C3F729FB8F72}"/>
              </a:ext>
            </a:extLst>
          </p:cNvPr>
          <p:cNvGraphicFramePr>
            <a:graphicFrameLocks/>
          </p:cNvGraphicFramePr>
          <p:nvPr>
            <p:extLst>
              <p:ext uri="{D42A27DB-BD31-4B8C-83A1-F6EECF244321}">
                <p14:modId xmlns:p14="http://schemas.microsoft.com/office/powerpoint/2010/main" val="3612690184"/>
              </p:ext>
            </p:extLst>
          </p:nvPr>
        </p:nvGraphicFramePr>
        <p:xfrm>
          <a:off x="6606648" y="509842"/>
          <a:ext cx="4741332" cy="2908301"/>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15">
            <a:extLst>
              <a:ext uri="{FF2B5EF4-FFF2-40B4-BE49-F238E27FC236}">
                <a16:creationId xmlns:a16="http://schemas.microsoft.com/office/drawing/2014/main" id="{292B61B5-69AB-4967-9E91-50FE7906A29E}"/>
              </a:ext>
            </a:extLst>
          </p:cNvPr>
          <p:cNvPicPr>
            <a:picLocks noChangeAspect="1"/>
          </p:cNvPicPr>
          <p:nvPr/>
        </p:nvPicPr>
        <p:blipFill>
          <a:blip r:embed="rId5"/>
          <a:stretch>
            <a:fillRect/>
          </a:stretch>
        </p:blipFill>
        <p:spPr>
          <a:xfrm>
            <a:off x="0" y="3506649"/>
            <a:ext cx="4982270" cy="2819794"/>
          </a:xfrm>
          <a:prstGeom prst="rect">
            <a:avLst/>
          </a:prstGeom>
        </p:spPr>
      </p:pic>
      <p:sp>
        <p:nvSpPr>
          <p:cNvPr id="14" name="TextBox 13">
            <a:extLst>
              <a:ext uri="{FF2B5EF4-FFF2-40B4-BE49-F238E27FC236}">
                <a16:creationId xmlns:a16="http://schemas.microsoft.com/office/drawing/2014/main" id="{22EFB3D9-5465-43EC-80B2-B59FAEF72786}"/>
              </a:ext>
            </a:extLst>
          </p:cNvPr>
          <p:cNvSpPr txBox="1"/>
          <p:nvPr/>
        </p:nvSpPr>
        <p:spPr>
          <a:xfrm>
            <a:off x="1011342" y="5440201"/>
            <a:ext cx="4322658" cy="369332"/>
          </a:xfrm>
          <a:prstGeom prst="rect">
            <a:avLst/>
          </a:prstGeom>
          <a:noFill/>
          <a:ln>
            <a:solidFill>
              <a:srgbClr val="000000"/>
            </a:solidFill>
          </a:ln>
        </p:spPr>
        <p:txBody>
          <a:bodyPr wrap="none" rtlCol="0">
            <a:spAutoFit/>
          </a:bodyPr>
          <a:lstStyle/>
          <a:p>
            <a:r>
              <a:rPr lang="en-US" b="1" dirty="0"/>
              <a:t>pfa-1357, ungrounded BL cut, S1, S2</a:t>
            </a:r>
          </a:p>
        </p:txBody>
      </p:sp>
      <p:sp>
        <p:nvSpPr>
          <p:cNvPr id="7" name="TextBox 6"/>
          <p:cNvSpPr txBox="1"/>
          <p:nvPr/>
        </p:nvSpPr>
        <p:spPr>
          <a:xfrm>
            <a:off x="1097897" y="2918650"/>
            <a:ext cx="3553217" cy="369332"/>
          </a:xfrm>
          <a:prstGeom prst="rect">
            <a:avLst/>
          </a:prstGeom>
          <a:noFill/>
          <a:ln>
            <a:solidFill>
              <a:srgbClr val="000000"/>
            </a:solidFill>
          </a:ln>
        </p:spPr>
        <p:txBody>
          <a:bodyPr wrap="none" rtlCol="0">
            <a:spAutoFit/>
          </a:bodyPr>
          <a:lstStyle/>
          <a:p>
            <a:r>
              <a:rPr lang="en-US" b="1" dirty="0"/>
              <a:t>pfa-1357, grounded WL cut, S3</a:t>
            </a:r>
          </a:p>
        </p:txBody>
      </p:sp>
    </p:spTree>
    <p:extLst>
      <p:ext uri="{BB962C8B-B14F-4D97-AF65-F5344CB8AC3E}">
        <p14:creationId xmlns:p14="http://schemas.microsoft.com/office/powerpoint/2010/main" val="26548344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Micron/Intel Confidential</a:t>
            </a:r>
            <a:endParaRPr lang="en-US" dirty="0"/>
          </a:p>
        </p:txBody>
      </p:sp>
      <p:sp>
        <p:nvSpPr>
          <p:cNvPr id="11" name="Rectangle 10">
            <a:extLst>
              <a:ext uri="{FF2B5EF4-FFF2-40B4-BE49-F238E27FC236}">
                <a16:creationId xmlns:a16="http://schemas.microsoft.com/office/drawing/2014/main" id="{55335BD2-BD5F-4EFF-AD87-B3128C3A7CEB}"/>
              </a:ext>
            </a:extLst>
          </p:cNvPr>
          <p:cNvSpPr/>
          <p:nvPr/>
        </p:nvSpPr>
        <p:spPr>
          <a:xfrm>
            <a:off x="192500" y="31413"/>
            <a:ext cx="5964005" cy="523220"/>
          </a:xfrm>
          <a:prstGeom prst="rect">
            <a:avLst/>
          </a:prstGeom>
        </p:spPr>
        <p:txBody>
          <a:bodyPr wrap="none">
            <a:spAutoFit/>
          </a:bodyPr>
          <a:lstStyle/>
          <a:p>
            <a:r>
              <a:rPr lang="en-US" sz="2800" b="1" dirty="0"/>
              <a:t>PFA  1357 on SD1 – SD Thickness</a:t>
            </a:r>
          </a:p>
        </p:txBody>
      </p:sp>
      <p:sp>
        <p:nvSpPr>
          <p:cNvPr id="5" name="TextBox 4">
            <a:extLst>
              <a:ext uri="{FF2B5EF4-FFF2-40B4-BE49-F238E27FC236}">
                <a16:creationId xmlns:a16="http://schemas.microsoft.com/office/drawing/2014/main" id="{A7F5A006-405B-4047-9F33-17E25AC58629}"/>
              </a:ext>
            </a:extLst>
          </p:cNvPr>
          <p:cNvSpPr txBox="1"/>
          <p:nvPr/>
        </p:nvSpPr>
        <p:spPr>
          <a:xfrm>
            <a:off x="5499393" y="915628"/>
            <a:ext cx="4942065" cy="830997"/>
          </a:xfrm>
          <a:prstGeom prst="rect">
            <a:avLst/>
          </a:prstGeom>
          <a:noFill/>
        </p:spPr>
        <p:txBody>
          <a:bodyPr wrap="square" rtlCol="0">
            <a:spAutoFit/>
          </a:bodyPr>
          <a:lstStyle/>
          <a:p>
            <a:endParaRPr lang="en-US" sz="2400" dirty="0"/>
          </a:p>
          <a:p>
            <a:r>
              <a:rPr lang="en-US" sz="2400" dirty="0"/>
              <a:t>Fired bits are marginally thinner</a:t>
            </a:r>
          </a:p>
        </p:txBody>
      </p:sp>
      <p:pic>
        <p:nvPicPr>
          <p:cNvPr id="3" name="Picture 2">
            <a:extLst>
              <a:ext uri="{FF2B5EF4-FFF2-40B4-BE49-F238E27FC236}">
                <a16:creationId xmlns:a16="http://schemas.microsoft.com/office/drawing/2014/main" id="{9E516A72-7732-4055-BFEC-B7C738D1C2D2}"/>
              </a:ext>
            </a:extLst>
          </p:cNvPr>
          <p:cNvPicPr>
            <a:picLocks noChangeAspect="1"/>
          </p:cNvPicPr>
          <p:nvPr/>
        </p:nvPicPr>
        <p:blipFill>
          <a:blip r:embed="rId2"/>
          <a:stretch>
            <a:fillRect/>
          </a:stretch>
        </p:blipFill>
        <p:spPr>
          <a:xfrm>
            <a:off x="22751" y="650112"/>
            <a:ext cx="4239217" cy="2819794"/>
          </a:xfrm>
          <a:prstGeom prst="rect">
            <a:avLst/>
          </a:prstGeom>
        </p:spPr>
      </p:pic>
      <p:sp>
        <p:nvSpPr>
          <p:cNvPr id="7" name="TextBox 6"/>
          <p:cNvSpPr txBox="1"/>
          <p:nvPr/>
        </p:nvSpPr>
        <p:spPr>
          <a:xfrm>
            <a:off x="2287391" y="2488185"/>
            <a:ext cx="3553217" cy="369332"/>
          </a:xfrm>
          <a:prstGeom prst="rect">
            <a:avLst/>
          </a:prstGeom>
          <a:noFill/>
          <a:ln>
            <a:solidFill>
              <a:srgbClr val="000000"/>
            </a:solidFill>
          </a:ln>
        </p:spPr>
        <p:txBody>
          <a:bodyPr wrap="none" rtlCol="0">
            <a:spAutoFit/>
          </a:bodyPr>
          <a:lstStyle/>
          <a:p>
            <a:r>
              <a:rPr lang="en-US" b="1" dirty="0"/>
              <a:t>pfa-1357, grounded WL cut, S3</a:t>
            </a:r>
          </a:p>
        </p:txBody>
      </p:sp>
      <p:pic>
        <p:nvPicPr>
          <p:cNvPr id="6" name="Picture 5">
            <a:extLst>
              <a:ext uri="{FF2B5EF4-FFF2-40B4-BE49-F238E27FC236}">
                <a16:creationId xmlns:a16="http://schemas.microsoft.com/office/drawing/2014/main" id="{D5C53F4E-CCB5-4341-8C3D-9EA29360B71C}"/>
              </a:ext>
            </a:extLst>
          </p:cNvPr>
          <p:cNvPicPr>
            <a:picLocks noChangeAspect="1"/>
          </p:cNvPicPr>
          <p:nvPr/>
        </p:nvPicPr>
        <p:blipFill>
          <a:blip r:embed="rId3"/>
          <a:stretch>
            <a:fillRect/>
          </a:stretch>
        </p:blipFill>
        <p:spPr>
          <a:xfrm>
            <a:off x="129524" y="3285693"/>
            <a:ext cx="5096586" cy="2819794"/>
          </a:xfrm>
          <a:prstGeom prst="rect">
            <a:avLst/>
          </a:prstGeom>
        </p:spPr>
      </p:pic>
      <p:sp>
        <p:nvSpPr>
          <p:cNvPr id="14" name="TextBox 13">
            <a:extLst>
              <a:ext uri="{FF2B5EF4-FFF2-40B4-BE49-F238E27FC236}">
                <a16:creationId xmlns:a16="http://schemas.microsoft.com/office/drawing/2014/main" id="{22EFB3D9-5465-43EC-80B2-B59FAEF72786}"/>
              </a:ext>
            </a:extLst>
          </p:cNvPr>
          <p:cNvSpPr txBox="1"/>
          <p:nvPr/>
        </p:nvSpPr>
        <p:spPr>
          <a:xfrm>
            <a:off x="1833847" y="5218792"/>
            <a:ext cx="4322658" cy="369332"/>
          </a:xfrm>
          <a:prstGeom prst="rect">
            <a:avLst/>
          </a:prstGeom>
          <a:noFill/>
          <a:ln>
            <a:solidFill>
              <a:srgbClr val="000000"/>
            </a:solidFill>
          </a:ln>
        </p:spPr>
        <p:txBody>
          <a:bodyPr wrap="none" rtlCol="0">
            <a:spAutoFit/>
          </a:bodyPr>
          <a:lstStyle/>
          <a:p>
            <a:r>
              <a:rPr lang="en-US" b="1" dirty="0"/>
              <a:t>pfa-1357, ungrounded BL cut, S1, S2</a:t>
            </a:r>
          </a:p>
        </p:txBody>
      </p:sp>
    </p:spTree>
    <p:extLst>
      <p:ext uri="{BB962C8B-B14F-4D97-AF65-F5344CB8AC3E}">
        <p14:creationId xmlns:p14="http://schemas.microsoft.com/office/powerpoint/2010/main" val="6038012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E0B252-56AA-45BC-B838-BB1634FD0DAC}"/>
              </a:ext>
            </a:extLst>
          </p:cNvPr>
          <p:cNvPicPr>
            <a:picLocks noChangeAspect="1"/>
          </p:cNvPicPr>
          <p:nvPr/>
        </p:nvPicPr>
        <p:blipFill>
          <a:blip r:embed="rId2"/>
          <a:stretch>
            <a:fillRect/>
          </a:stretch>
        </p:blipFill>
        <p:spPr>
          <a:xfrm>
            <a:off x="8720456" y="599115"/>
            <a:ext cx="3471544" cy="2819794"/>
          </a:xfrm>
          <a:prstGeom prst="rect">
            <a:avLst/>
          </a:prstGeom>
        </p:spPr>
      </p:pic>
      <p:sp>
        <p:nvSpPr>
          <p:cNvPr id="2" name="Title 1"/>
          <p:cNvSpPr>
            <a:spLocks noGrp="1"/>
          </p:cNvSpPr>
          <p:nvPr>
            <p:ph type="title"/>
          </p:nvPr>
        </p:nvSpPr>
        <p:spPr>
          <a:xfrm>
            <a:off x="90055" y="249096"/>
            <a:ext cx="10515600" cy="628788"/>
          </a:xfrm>
        </p:spPr>
        <p:txBody>
          <a:bodyPr/>
          <a:lstStyle/>
          <a:p>
            <a:r>
              <a:rPr lang="en-US" dirty="0"/>
              <a:t>Summary – TEM PFA Work SD1</a:t>
            </a:r>
          </a:p>
        </p:txBody>
      </p:sp>
      <p:sp>
        <p:nvSpPr>
          <p:cNvPr id="3" name="Footer Placeholder 2"/>
          <p:cNvSpPr>
            <a:spLocks noGrp="1"/>
          </p:cNvSpPr>
          <p:nvPr>
            <p:ph type="ftr" sz="quarter" idx="11"/>
          </p:nvPr>
        </p:nvSpPr>
        <p:spPr>
          <a:xfrm>
            <a:off x="838199" y="6412006"/>
            <a:ext cx="1631869" cy="365125"/>
          </a:xfrm>
        </p:spPr>
        <p:txBody>
          <a:bodyPr/>
          <a:lstStyle/>
          <a:p>
            <a:r>
              <a:rPr lang="en-US" dirty="0"/>
              <a:t>Micron/Intel Confidential</a:t>
            </a:r>
          </a:p>
        </p:txBody>
      </p:sp>
      <p:sp>
        <p:nvSpPr>
          <p:cNvPr id="6" name="Content Placeholder 5"/>
          <p:cNvSpPr>
            <a:spLocks noGrp="1"/>
          </p:cNvSpPr>
          <p:nvPr>
            <p:ph sz="half" idx="1"/>
          </p:nvPr>
        </p:nvSpPr>
        <p:spPr>
          <a:xfrm>
            <a:off x="39100" y="1151016"/>
            <a:ext cx="8681356" cy="5414924"/>
          </a:xfrm>
        </p:spPr>
        <p:txBody>
          <a:bodyPr/>
          <a:lstStyle/>
          <a:p>
            <a:r>
              <a:rPr lang="en-US" sz="1800" dirty="0"/>
              <a:t>TL180206001 – S26 virgin die - SD1 split</a:t>
            </a:r>
          </a:p>
          <a:p>
            <a:pPr lvl="1"/>
            <a:r>
              <a:rPr lang="en-US" sz="1600" dirty="0"/>
              <a:t>WL cut (Y-</a:t>
            </a:r>
            <a:r>
              <a:rPr lang="en-US" sz="1600" dirty="0" err="1"/>
              <a:t>dir</a:t>
            </a:r>
            <a:r>
              <a:rPr lang="en-US" sz="1600" dirty="0"/>
              <a:t>)</a:t>
            </a:r>
          </a:p>
          <a:p>
            <a:pPr lvl="2"/>
            <a:r>
              <a:rPr lang="en-US" sz="1600" dirty="0"/>
              <a:t>Grounded WL/BL</a:t>
            </a:r>
          </a:p>
          <a:p>
            <a:pPr lvl="3"/>
            <a:r>
              <a:rPr lang="en-US" b="1" dirty="0"/>
              <a:t>Little segregation observed. SI ≈ 1</a:t>
            </a:r>
          </a:p>
          <a:p>
            <a:pPr lvl="2"/>
            <a:r>
              <a:rPr lang="en-US" sz="1600" dirty="0"/>
              <a:t>Ungrounded</a:t>
            </a:r>
          </a:p>
          <a:p>
            <a:pPr lvl="3"/>
            <a:r>
              <a:rPr lang="en-US" b="1" dirty="0"/>
              <a:t>Se/As segregation observed – top is Se rich, bottom is As rich. SI &gt; 1</a:t>
            </a:r>
          </a:p>
          <a:p>
            <a:pPr lvl="1"/>
            <a:r>
              <a:rPr lang="en-US" sz="1600" dirty="0"/>
              <a:t>BL cut (X-</a:t>
            </a:r>
            <a:r>
              <a:rPr lang="en-US" sz="1600" dirty="0" err="1"/>
              <a:t>dir</a:t>
            </a:r>
            <a:r>
              <a:rPr lang="en-US" sz="1600" dirty="0"/>
              <a:t>)</a:t>
            </a:r>
          </a:p>
          <a:p>
            <a:pPr lvl="2"/>
            <a:r>
              <a:rPr lang="en-US" sz="1600" dirty="0"/>
              <a:t>Ungrounded</a:t>
            </a:r>
          </a:p>
          <a:p>
            <a:pPr lvl="3"/>
            <a:r>
              <a:rPr lang="en-US" b="1" dirty="0"/>
              <a:t>Se/As segregation observed – top is As rich, bottom is Se rich.  SI &lt; 1</a:t>
            </a:r>
          </a:p>
          <a:p>
            <a:r>
              <a:rPr lang="en-US" sz="1800" dirty="0"/>
              <a:t>TL180108002 – S26 probed die - SD1 split</a:t>
            </a:r>
          </a:p>
          <a:p>
            <a:pPr lvl="1"/>
            <a:r>
              <a:rPr lang="en-US" sz="1600" dirty="0"/>
              <a:t>WL cut (Y-</a:t>
            </a:r>
            <a:r>
              <a:rPr lang="en-US" sz="1600" dirty="0" err="1"/>
              <a:t>dir</a:t>
            </a:r>
            <a:r>
              <a:rPr lang="en-US" sz="1600" dirty="0"/>
              <a:t>) - Grounded WL/BL. “Positive” programming</a:t>
            </a:r>
          </a:p>
          <a:p>
            <a:pPr lvl="1"/>
            <a:r>
              <a:rPr lang="en-US" sz="1600" b="1" dirty="0"/>
              <a:t>Se/As segregation observed – top is Se rich, bottom is As rich. SI &gt; 1</a:t>
            </a:r>
          </a:p>
          <a:p>
            <a:endParaRPr lang="en-US" sz="2000"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2/14/2018</a:t>
            </a:r>
            <a:endParaRPr lang="en-US" dirty="0"/>
          </a:p>
        </p:txBody>
      </p:sp>
      <p:sp>
        <p:nvSpPr>
          <p:cNvPr id="4" name="TextBox 3">
            <a:extLst>
              <a:ext uri="{FF2B5EF4-FFF2-40B4-BE49-F238E27FC236}">
                <a16:creationId xmlns:a16="http://schemas.microsoft.com/office/drawing/2014/main" id="{7F7915FD-7413-47FB-9461-BE4D3729C71E}"/>
              </a:ext>
            </a:extLst>
          </p:cNvPr>
          <p:cNvSpPr txBox="1"/>
          <p:nvPr/>
        </p:nvSpPr>
        <p:spPr>
          <a:xfrm>
            <a:off x="9927771" y="2232563"/>
            <a:ext cx="1409028" cy="646331"/>
          </a:xfrm>
          <a:prstGeom prst="rect">
            <a:avLst/>
          </a:prstGeom>
          <a:noFill/>
        </p:spPr>
        <p:txBody>
          <a:bodyPr wrap="square" rtlCol="0">
            <a:spAutoFit/>
          </a:bodyPr>
          <a:lstStyle/>
          <a:p>
            <a:pPr algn="ctr"/>
            <a:r>
              <a:rPr lang="en-US" dirty="0"/>
              <a:t>S26a</a:t>
            </a:r>
          </a:p>
          <a:p>
            <a:pPr algn="ctr"/>
            <a:r>
              <a:rPr lang="en-US" dirty="0"/>
              <a:t>Virgin bits</a:t>
            </a:r>
          </a:p>
        </p:txBody>
      </p:sp>
      <p:pic>
        <p:nvPicPr>
          <p:cNvPr id="10" name="Picture 9">
            <a:extLst>
              <a:ext uri="{FF2B5EF4-FFF2-40B4-BE49-F238E27FC236}">
                <a16:creationId xmlns:a16="http://schemas.microsoft.com/office/drawing/2014/main" id="{F7DEDEA2-91D0-42C2-8751-4F71A6C4AB97}"/>
              </a:ext>
            </a:extLst>
          </p:cNvPr>
          <p:cNvPicPr>
            <a:picLocks noChangeAspect="1"/>
          </p:cNvPicPr>
          <p:nvPr/>
        </p:nvPicPr>
        <p:blipFill>
          <a:blip r:embed="rId3"/>
          <a:stretch>
            <a:fillRect/>
          </a:stretch>
        </p:blipFill>
        <p:spPr>
          <a:xfrm>
            <a:off x="8609610" y="3320422"/>
            <a:ext cx="3618015" cy="3115110"/>
          </a:xfrm>
          <a:prstGeom prst="rect">
            <a:avLst/>
          </a:prstGeom>
        </p:spPr>
      </p:pic>
      <p:sp>
        <p:nvSpPr>
          <p:cNvPr id="12" name="TextBox 11">
            <a:extLst>
              <a:ext uri="{FF2B5EF4-FFF2-40B4-BE49-F238E27FC236}">
                <a16:creationId xmlns:a16="http://schemas.microsoft.com/office/drawing/2014/main" id="{692CE837-AC52-46DF-A678-2AFA0B9B795B}"/>
              </a:ext>
            </a:extLst>
          </p:cNvPr>
          <p:cNvSpPr txBox="1"/>
          <p:nvPr/>
        </p:nvSpPr>
        <p:spPr>
          <a:xfrm>
            <a:off x="9927771" y="3697678"/>
            <a:ext cx="2107870" cy="1200329"/>
          </a:xfrm>
          <a:prstGeom prst="rect">
            <a:avLst/>
          </a:prstGeom>
          <a:noFill/>
        </p:spPr>
        <p:txBody>
          <a:bodyPr wrap="square" rtlCol="0">
            <a:spAutoFit/>
          </a:bodyPr>
          <a:lstStyle/>
          <a:p>
            <a:pPr algn="ctr"/>
            <a:r>
              <a:rPr lang="en-US" dirty="0"/>
              <a:t>S26a</a:t>
            </a:r>
          </a:p>
          <a:p>
            <a:pPr algn="ctr"/>
            <a:r>
              <a:rPr lang="en-US" dirty="0"/>
              <a:t>Positive programed  /Virgin bits</a:t>
            </a:r>
          </a:p>
        </p:txBody>
      </p:sp>
    </p:spTree>
    <p:extLst>
      <p:ext uri="{BB962C8B-B14F-4D97-AF65-F5344CB8AC3E}">
        <p14:creationId xmlns:p14="http://schemas.microsoft.com/office/powerpoint/2010/main" val="2419285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Micron/Intel Confidential</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9736511"/>
              </p:ext>
            </p:extLst>
          </p:nvPr>
        </p:nvGraphicFramePr>
        <p:xfrm>
          <a:off x="424299" y="787409"/>
          <a:ext cx="9086263" cy="4937760"/>
        </p:xfrm>
        <a:graphic>
          <a:graphicData uri="http://schemas.openxmlformats.org/drawingml/2006/table">
            <a:tbl>
              <a:tblPr firstRow="1" bandRow="1">
                <a:tableStyleId>{5C22544A-7EE6-4342-B048-85BDC9FD1C3A}</a:tableStyleId>
              </a:tblPr>
              <a:tblGrid>
                <a:gridCol w="1340951">
                  <a:extLst>
                    <a:ext uri="{9D8B030D-6E8A-4147-A177-3AD203B41FA5}">
                      <a16:colId xmlns:a16="http://schemas.microsoft.com/office/drawing/2014/main" val="790873093"/>
                    </a:ext>
                  </a:extLst>
                </a:gridCol>
                <a:gridCol w="755179">
                  <a:extLst>
                    <a:ext uri="{9D8B030D-6E8A-4147-A177-3AD203B41FA5}">
                      <a16:colId xmlns:a16="http://schemas.microsoft.com/office/drawing/2014/main" val="2549018448"/>
                    </a:ext>
                  </a:extLst>
                </a:gridCol>
                <a:gridCol w="1514793">
                  <a:extLst>
                    <a:ext uri="{9D8B030D-6E8A-4147-A177-3AD203B41FA5}">
                      <a16:colId xmlns:a16="http://schemas.microsoft.com/office/drawing/2014/main" val="575849756"/>
                    </a:ext>
                  </a:extLst>
                </a:gridCol>
                <a:gridCol w="726304">
                  <a:extLst>
                    <a:ext uri="{9D8B030D-6E8A-4147-A177-3AD203B41FA5}">
                      <a16:colId xmlns:a16="http://schemas.microsoft.com/office/drawing/2014/main" val="1029572765"/>
                    </a:ext>
                  </a:extLst>
                </a:gridCol>
                <a:gridCol w="620287">
                  <a:extLst>
                    <a:ext uri="{9D8B030D-6E8A-4147-A177-3AD203B41FA5}">
                      <a16:colId xmlns:a16="http://schemas.microsoft.com/office/drawing/2014/main" val="1532856542"/>
                    </a:ext>
                  </a:extLst>
                </a:gridCol>
                <a:gridCol w="823931">
                  <a:extLst>
                    <a:ext uri="{9D8B030D-6E8A-4147-A177-3AD203B41FA5}">
                      <a16:colId xmlns:a16="http://schemas.microsoft.com/office/drawing/2014/main" val="3526040287"/>
                    </a:ext>
                  </a:extLst>
                </a:gridCol>
                <a:gridCol w="1265555">
                  <a:extLst>
                    <a:ext uri="{9D8B030D-6E8A-4147-A177-3AD203B41FA5}">
                      <a16:colId xmlns:a16="http://schemas.microsoft.com/office/drawing/2014/main" val="287492696"/>
                    </a:ext>
                  </a:extLst>
                </a:gridCol>
                <a:gridCol w="793191">
                  <a:extLst>
                    <a:ext uri="{9D8B030D-6E8A-4147-A177-3AD203B41FA5}">
                      <a16:colId xmlns:a16="http://schemas.microsoft.com/office/drawing/2014/main" val="1074120896"/>
                    </a:ext>
                  </a:extLst>
                </a:gridCol>
                <a:gridCol w="1246072">
                  <a:extLst>
                    <a:ext uri="{9D8B030D-6E8A-4147-A177-3AD203B41FA5}">
                      <a16:colId xmlns:a16="http://schemas.microsoft.com/office/drawing/2014/main" val="1248609379"/>
                    </a:ext>
                  </a:extLst>
                </a:gridCol>
              </a:tblGrid>
              <a:tr h="457565">
                <a:tc>
                  <a:txBody>
                    <a:bodyPr/>
                    <a:lstStyle/>
                    <a:p>
                      <a:r>
                        <a:rPr lang="en-US" sz="1400" dirty="0"/>
                        <a:t>Job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device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Lot/</a:t>
                      </a:r>
                      <a:r>
                        <a:rPr lang="en-US" sz="1400" dirty="0" err="1"/>
                        <a:t>wf</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GND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err="1"/>
                        <a:t>Cut_dir</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Se</a:t>
                      </a:r>
                      <a:r>
                        <a:rPr lang="en-US" sz="1400" baseline="0" dirty="0"/>
                        <a:t> rich</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Se/As </a:t>
                      </a:r>
                    </a:p>
                    <a:p>
                      <a:pPr algn="ctr"/>
                      <a:r>
                        <a:rPr lang="en-US" sz="1400" dirty="0"/>
                        <a:t>(top/bottom)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2678773"/>
                  </a:ext>
                </a:extLst>
              </a:tr>
              <a:tr h="269156">
                <a:tc rowSpan="6">
                  <a:txBody>
                    <a:bodyPr/>
                    <a:lstStyle/>
                    <a:p>
                      <a:r>
                        <a:rPr lang="en-US" sz="1400" dirty="0"/>
                        <a:t>Pfa-1357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t>SR71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0024732/wf16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solidFill>
                            <a:schemeClr val="bg1"/>
                          </a:solidFill>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3">
                  <a:txBody>
                    <a:bodyPr/>
                    <a:lstStyle/>
                    <a:p>
                      <a:r>
                        <a:rPr lang="en-US" sz="1400" dirty="0">
                          <a:solidFill>
                            <a:schemeClr val="bg1"/>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t>Prog2</a:t>
                      </a:r>
                      <a:r>
                        <a:rPr lang="en-US" sz="1400" baseline="0" dirty="0"/>
                        <a:t> (neg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400" dirty="0">
                          <a:solidFill>
                            <a:schemeClr val="bg1"/>
                          </a:solidFill>
                        </a:rPr>
                        <a:t>Bottom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dirty="0"/>
                        <a:t>0.75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7139807"/>
                  </a:ext>
                </a:extLst>
              </a:tr>
              <a:tr h="269156">
                <a:tc vMerge="1">
                  <a:txBody>
                    <a:bodyPr/>
                    <a:lstStyle/>
                    <a:p>
                      <a:endParaRPr lang="en-US"/>
                    </a:p>
                  </a:txBody>
                  <a:tcP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lnT w="12700" cap="flat" cmpd="sng" algn="ctr">
                      <a:solidFill>
                        <a:schemeClr val="tx1"/>
                      </a:solidFill>
                      <a:prstDash val="solid"/>
                      <a:round/>
                      <a:headEnd type="none" w="med" len="med"/>
                      <a:tailEnd type="none" w="med" len="med"/>
                    </a:lnT>
                    <a:solidFill>
                      <a:schemeClr val="bg2">
                        <a:lumMod val="75000"/>
                      </a:schemeClr>
                    </a:solidFill>
                  </a:tcPr>
                </a:tc>
                <a:tc vMerge="1">
                  <a:txBody>
                    <a:bodyPr/>
                    <a:lstStyle/>
                    <a:p>
                      <a:endParaRPr lang="en-US" sz="1600" dirty="0"/>
                    </a:p>
                  </a:txBody>
                  <a:tcPr>
                    <a:solidFill>
                      <a:srgbClr val="FF0000"/>
                    </a:solidFill>
                  </a:tcPr>
                </a:tc>
                <a:tc vMerge="1">
                  <a:txBody>
                    <a:bodyPr/>
                    <a:lstStyle/>
                    <a:p>
                      <a:endParaRPr lang="en-US" sz="1600" dirty="0"/>
                    </a:p>
                  </a:txBody>
                  <a:tcPr>
                    <a:solidFill>
                      <a:srgbClr val="FF0000"/>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solidFill>
                            <a:schemeClr val="bg1"/>
                          </a:solidFill>
                        </a:rPr>
                        <a:t>Bottom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dirty="0"/>
                        <a:t>0.95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8590099"/>
                  </a:ext>
                </a:extLst>
              </a:tr>
              <a:tr h="269156">
                <a:tc vMerge="1">
                  <a:txBody>
                    <a:bodyPr/>
                    <a:lstStyle/>
                    <a:p>
                      <a:endParaRPr lang="en-US"/>
                    </a:p>
                  </a:txBody>
                  <a:tcP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endParaRPr lang="en-US" sz="1600" dirty="0"/>
                    </a:p>
                  </a:txBody>
                  <a:tcPr>
                    <a:solidFill>
                      <a:srgbClr val="FF0000"/>
                    </a:solidFill>
                  </a:tcPr>
                </a:tc>
                <a:tc vMerge="1">
                  <a:txBody>
                    <a:bodyPr/>
                    <a:lstStyle/>
                    <a:p>
                      <a:endParaRPr lang="en-US" sz="1600" dirty="0"/>
                    </a:p>
                  </a:txBody>
                  <a:tcPr>
                    <a:solidFill>
                      <a:srgbClr val="FF0000"/>
                    </a:solidFill>
                  </a:tcPr>
                </a:tc>
                <a:tc>
                  <a:txBody>
                    <a:bodyPr/>
                    <a:lstStyle/>
                    <a:p>
                      <a:r>
                        <a:rPr lang="en-US" sz="1400" dirty="0"/>
                        <a:t>Prog1</a:t>
                      </a:r>
                      <a:r>
                        <a:rPr lang="en-US" sz="1400" baseline="0" dirty="0"/>
                        <a:t> (</a:t>
                      </a:r>
                      <a:r>
                        <a:rPr lang="en-US" sz="1400" baseline="0" dirty="0" err="1"/>
                        <a:t>pos</a:t>
                      </a:r>
                      <a:r>
                        <a:rPr lang="en-US" sz="1400" baseline="0" dirty="0"/>
                        <a:t>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456237"/>
                  </a:ext>
                </a:extLst>
              </a:tr>
              <a:tr h="269156">
                <a:tc vMerge="1">
                  <a:txBody>
                    <a:bodyPr/>
                    <a:lstStyle/>
                    <a:p>
                      <a:endParaRPr lang="en-US" dirty="0"/>
                    </a:p>
                  </a:txBody>
                  <a:tcPr/>
                </a:tc>
                <a:tc rowSpan="3">
                  <a:txBody>
                    <a:bodyPr/>
                    <a:lstStyle/>
                    <a:p>
                      <a:r>
                        <a:rPr lang="en-US" sz="1400" dirty="0"/>
                        <a:t>SR71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0024732/wf16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solidFill>
                            <a:schemeClr val="tx1"/>
                          </a:solidFill>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rowSpan="3">
                  <a:txBody>
                    <a:bodyPr/>
                    <a:lstStyle/>
                    <a:p>
                      <a:r>
                        <a:rPr lang="en-US" sz="1400" dirty="0">
                          <a:solidFill>
                            <a:schemeClr val="tx1"/>
                          </a:solidFill>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Neg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0.74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997341"/>
                  </a:ext>
                </a:extLst>
              </a:tr>
              <a:tr h="269156">
                <a:tc vMerge="1">
                  <a:txBody>
                    <a:bodyPr/>
                    <a:lstStyle/>
                    <a:p>
                      <a:endParaRPr lang="en-US" sz="1600" dirty="0"/>
                    </a:p>
                  </a:txBody>
                  <a:tcPr anchor="ct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lnT w="12700" cap="flat" cmpd="sng" algn="ctr">
                      <a:solidFill>
                        <a:schemeClr val="tx1"/>
                      </a:solidFill>
                      <a:prstDash val="solid"/>
                      <a:round/>
                      <a:headEnd type="none" w="med" len="med"/>
                      <a:tailEnd type="none" w="med" len="med"/>
                    </a:lnT>
                    <a:solidFill>
                      <a:schemeClr val="bg2">
                        <a:lumMod val="75000"/>
                      </a:schemeClr>
                    </a:solidFill>
                  </a:tcPr>
                </a:tc>
                <a:tc vMerge="1">
                  <a:txBody>
                    <a:bodyPr/>
                    <a:lstStyle/>
                    <a:p>
                      <a:endParaRPr lang="en-US" sz="1600" dirty="0"/>
                    </a:p>
                  </a:txBody>
                  <a:tcPr>
                    <a:solidFill>
                      <a:schemeClr val="accent4"/>
                    </a:solidFill>
                  </a:tcPr>
                </a:tc>
                <a:tc vMerge="1">
                  <a:txBody>
                    <a:bodyPr/>
                    <a:lstStyle/>
                    <a:p>
                      <a:endParaRPr lang="en-US" sz="1600" dirty="0"/>
                    </a:p>
                  </a:txBody>
                  <a:tcPr>
                    <a:solidFill>
                      <a:schemeClr val="accent4"/>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2587728"/>
                  </a:ext>
                </a:extLst>
              </a:tr>
              <a:tr h="269156">
                <a:tc vMerge="1">
                  <a:txBody>
                    <a:bodyPr/>
                    <a:lstStyle/>
                    <a:p>
                      <a:endParaRPr lang="en-US" sz="1600" dirty="0"/>
                    </a:p>
                  </a:txBody>
                  <a:tcPr anchor="ct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endParaRPr lang="en-US" sz="1600" dirty="0"/>
                    </a:p>
                  </a:txBody>
                  <a:tcPr>
                    <a:solidFill>
                      <a:schemeClr val="accent4"/>
                    </a:solidFill>
                  </a:tcPr>
                </a:tc>
                <a:tc vMerge="1">
                  <a:txBody>
                    <a:bodyPr/>
                    <a:lstStyle/>
                    <a:p>
                      <a:endParaRPr lang="en-US" sz="1600" dirty="0"/>
                    </a:p>
                  </a:txBody>
                  <a:tcPr>
                    <a:solidFill>
                      <a:schemeClr val="accent4"/>
                    </a:solidFill>
                  </a:tcPr>
                </a:tc>
                <a:tc>
                  <a:txBody>
                    <a:bodyPr/>
                    <a:lstStyle/>
                    <a:p>
                      <a:r>
                        <a:rPr lang="en-US" sz="1400" dirty="0" err="1"/>
                        <a:t>Pos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0096340"/>
                  </a:ext>
                </a:extLst>
              </a:tr>
              <a:tr h="269156">
                <a:tc rowSpan="3">
                  <a:txBody>
                    <a:bodyPr/>
                    <a:lstStyle/>
                    <a:p>
                      <a:r>
                        <a:rPr lang="en-US" sz="1400" dirty="0"/>
                        <a:t>TL171222001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t>SR71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0024732/wf16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3">
                  <a:txBody>
                    <a:bodyPr/>
                    <a:lstStyle/>
                    <a:p>
                      <a:r>
                        <a:rPr lang="en-US" sz="1400" dirty="0"/>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400" dirty="0"/>
                        <a:t>Neg (odd)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1875462"/>
                  </a:ext>
                </a:extLst>
              </a:tr>
              <a:tr h="269156">
                <a:tc vMerge="1">
                  <a:txBody>
                    <a:bodyPr/>
                    <a:lstStyle/>
                    <a:p>
                      <a:endParaRPr lang="en-US" sz="1600" dirty="0"/>
                    </a:p>
                  </a:txBody>
                  <a:tcP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lnT w="12700" cap="flat" cmpd="sng" algn="ctr">
                      <a:solidFill>
                        <a:schemeClr val="tx1"/>
                      </a:solidFill>
                      <a:prstDash val="solid"/>
                      <a:round/>
                      <a:headEnd type="none" w="med" len="med"/>
                      <a:tailEnd type="none" w="med" len="med"/>
                    </a:lnT>
                    <a:solidFill>
                      <a:schemeClr val="bg2">
                        <a:lumMod val="75000"/>
                      </a:schemeClr>
                    </a:solidFill>
                  </a:tcPr>
                </a:tc>
                <a:tc vMerge="1">
                  <a:txBody>
                    <a:bodyPr/>
                    <a:lstStyle/>
                    <a:p>
                      <a:endParaRPr lang="en-US" sz="1600" dirty="0"/>
                    </a:p>
                  </a:txBody>
                  <a:tcPr>
                    <a:solidFill>
                      <a:srgbClr val="FFFF00"/>
                    </a:solidFill>
                  </a:tcPr>
                </a:tc>
                <a:tc vMerge="1">
                  <a:txBody>
                    <a:bodyPr/>
                    <a:lstStyle/>
                    <a:p>
                      <a:endParaRPr lang="en-US" sz="1600" dirty="0"/>
                    </a:p>
                  </a:txBody>
                  <a:tcPr>
                    <a:solidFill>
                      <a:srgbClr val="FFFF00"/>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079401"/>
                  </a:ext>
                </a:extLst>
              </a:tr>
              <a:tr h="269156">
                <a:tc vMerge="1">
                  <a:txBody>
                    <a:bodyPr/>
                    <a:lstStyle/>
                    <a:p>
                      <a:endParaRPr lang="en-US" sz="1600" dirty="0"/>
                    </a:p>
                  </a:txBody>
                  <a:tcP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endParaRPr lang="en-US" sz="1600" dirty="0"/>
                    </a:p>
                  </a:txBody>
                  <a:tcPr>
                    <a:solidFill>
                      <a:srgbClr val="FFFF00"/>
                    </a:solidFill>
                  </a:tcPr>
                </a:tc>
                <a:tc vMerge="1">
                  <a:txBody>
                    <a:bodyPr/>
                    <a:lstStyle/>
                    <a:p>
                      <a:endParaRPr lang="en-US" sz="1600" dirty="0"/>
                    </a:p>
                  </a:txBody>
                  <a:tcPr>
                    <a:solidFill>
                      <a:srgbClr val="FFFF00"/>
                    </a:solidFill>
                  </a:tcPr>
                </a:tc>
                <a:tc>
                  <a:txBody>
                    <a:bodyPr/>
                    <a:lstStyle/>
                    <a:p>
                      <a:r>
                        <a:rPr lang="en-US" sz="1400" dirty="0" err="1"/>
                        <a:t>Pos</a:t>
                      </a:r>
                      <a:r>
                        <a:rPr lang="en-US" sz="1400" dirty="0"/>
                        <a:t> (even)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967461"/>
                  </a:ext>
                </a:extLst>
              </a:tr>
              <a:tr h="296071">
                <a:tc>
                  <a:txBody>
                    <a:bodyPr/>
                    <a:lstStyle/>
                    <a:p>
                      <a:r>
                        <a:rPr lang="en-US" sz="1400" dirty="0"/>
                        <a:t>TL180108002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S26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latin typeface="+mn-lt"/>
                        </a:rPr>
                        <a:t>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err="1"/>
                        <a:t>Pos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7167644"/>
                  </a:ext>
                </a:extLst>
              </a:tr>
              <a:tr h="296071">
                <a:tc rowSpan="3">
                  <a:txBody>
                    <a:bodyPr/>
                    <a:lstStyle/>
                    <a:p>
                      <a:r>
                        <a:rPr lang="en-US" sz="1400" dirty="0"/>
                        <a:t>TL180206001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latin typeface="+mn-lt"/>
                        </a:rPr>
                        <a:t>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4133475"/>
                  </a:ext>
                </a:extLst>
              </a:tr>
              <a:tr h="29607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latin typeface="+mn-lt"/>
                        </a:rPr>
                        <a:t>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solidFill>
                            <a:schemeClr val="bg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bg1"/>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solidFill>
                            <a:schemeClr val="bg1"/>
                          </a:solidFill>
                        </a:rPr>
                        <a:t>bottom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dirty="0"/>
                        <a:t>0.86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4954769"/>
                  </a:ext>
                </a:extLst>
              </a:tr>
              <a:tr h="29607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latin typeface="+mn-lt"/>
                        </a:rPr>
                        <a:t>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400"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4863387"/>
                  </a:ext>
                </a:extLst>
              </a:tr>
              <a:tr h="296071">
                <a:tc>
                  <a:txBody>
                    <a:bodyPr/>
                    <a:lstStyle/>
                    <a:p>
                      <a:r>
                        <a:rPr lang="en-US" sz="1400" dirty="0"/>
                        <a:t>Pfa-1385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S26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err="1"/>
                        <a:t>Pos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277751"/>
                  </a:ext>
                </a:extLst>
              </a:tr>
            </a:tbl>
          </a:graphicData>
        </a:graphic>
      </p:graphicFrame>
      <p:sp>
        <p:nvSpPr>
          <p:cNvPr id="4" name="Rectangle 3"/>
          <p:cNvSpPr/>
          <p:nvPr/>
        </p:nvSpPr>
        <p:spPr>
          <a:xfrm>
            <a:off x="424299" y="123316"/>
            <a:ext cx="6432658" cy="523220"/>
          </a:xfrm>
          <a:prstGeom prst="rect">
            <a:avLst/>
          </a:prstGeom>
        </p:spPr>
        <p:txBody>
          <a:bodyPr wrap="none">
            <a:spAutoFit/>
          </a:bodyPr>
          <a:lstStyle/>
          <a:p>
            <a:r>
              <a:rPr lang="en-US" sz="2800" b="1" dirty="0"/>
              <a:t>PFA  on SD1 (only) </a:t>
            </a:r>
            <a:r>
              <a:rPr lang="en-US" sz="2800" b="1"/>
              <a:t>– Summary </a:t>
            </a:r>
            <a:r>
              <a:rPr lang="en-US" sz="2800" b="1" dirty="0"/>
              <a:t>Table</a:t>
            </a:r>
          </a:p>
        </p:txBody>
      </p:sp>
      <p:sp>
        <p:nvSpPr>
          <p:cNvPr id="6" name="Oval 5">
            <a:extLst>
              <a:ext uri="{FF2B5EF4-FFF2-40B4-BE49-F238E27FC236}">
                <a16:creationId xmlns:a16="http://schemas.microsoft.com/office/drawing/2014/main" id="{C7ADE969-2B09-4BBA-89C4-D79FA6B38B43}"/>
              </a:ext>
            </a:extLst>
          </p:cNvPr>
          <p:cNvSpPr/>
          <p:nvPr/>
        </p:nvSpPr>
        <p:spPr>
          <a:xfrm>
            <a:off x="8337633" y="2169857"/>
            <a:ext cx="1172929" cy="10864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8062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Micron/Intel Confidential</a:t>
            </a:r>
            <a:endParaRPr lang="en-US" dirty="0"/>
          </a:p>
        </p:txBody>
      </p:sp>
      <p:sp>
        <p:nvSpPr>
          <p:cNvPr id="4" name="Date Placeholder 3">
            <a:extLst>
              <a:ext uri="{FF2B5EF4-FFF2-40B4-BE49-F238E27FC236}">
                <a16:creationId xmlns:a16="http://schemas.microsoft.com/office/drawing/2014/main" id="{49BE4F13-A583-4E68-90D8-31ED3007BDD0}"/>
              </a:ext>
            </a:extLst>
          </p:cNvPr>
          <p:cNvSpPr>
            <a:spLocks noGrp="1"/>
          </p:cNvSpPr>
          <p:nvPr>
            <p:ph type="dt" sz="half" idx="10"/>
          </p:nvPr>
        </p:nvSpPr>
        <p:spPr/>
        <p:txBody>
          <a:bodyPr/>
          <a:lstStyle/>
          <a:p>
            <a:r>
              <a:rPr lang="en-US"/>
              <a:t>2/14/2018</a:t>
            </a:r>
            <a:endParaRPr lang="en-US" dirty="0"/>
          </a:p>
        </p:txBody>
      </p:sp>
    </p:spTree>
    <p:extLst>
      <p:ext uri="{BB962C8B-B14F-4D97-AF65-F5344CB8AC3E}">
        <p14:creationId xmlns:p14="http://schemas.microsoft.com/office/powerpoint/2010/main" val="2351387736"/>
      </p:ext>
    </p:extLst>
  </p:cSld>
  <p:clrMapOvr>
    <a:masterClrMapping/>
  </p:clrMapOvr>
</p:sld>
</file>

<file path=ppt/theme/theme1.xml><?xml version="1.0" encoding="utf-8"?>
<a:theme xmlns:a="http://schemas.openxmlformats.org/drawingml/2006/main" name="Micron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1ED4F18A-1CAE-436E-9873-C84173CF8A74}"/>
    </a:ext>
  </a:extLst>
</a:theme>
</file>

<file path=ppt/theme/theme2.xml><?xml version="1.0" encoding="utf-8"?>
<a:theme xmlns:a="http://schemas.openxmlformats.org/drawingml/2006/main" name="CPG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E53362E6-4ECC-432A-82B7-564D69580A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GB">
    <a:dk1>
      <a:sysClr val="windowText" lastClr="000000"/>
    </a:dk1>
    <a:lt1>
      <a:sysClr val="window" lastClr="FFFFFF"/>
    </a:lt1>
    <a:dk2>
      <a:srgbClr val="1F497D"/>
    </a:dk2>
    <a:lt2>
      <a:srgbClr val="EEECE1"/>
    </a:lt2>
    <a:accent1>
      <a:srgbClr val="FF0000"/>
    </a:accent1>
    <a:accent2>
      <a:srgbClr val="00FF00"/>
    </a:accent2>
    <a:accent3>
      <a:srgbClr val="0000FF"/>
    </a:accent3>
    <a:accent4>
      <a:srgbClr val="00B0F0"/>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RGB">
    <a:dk1>
      <a:sysClr val="windowText" lastClr="000000"/>
    </a:dk1>
    <a:lt1>
      <a:sysClr val="window" lastClr="FFFFFF"/>
    </a:lt1>
    <a:dk2>
      <a:srgbClr val="1F497D"/>
    </a:dk2>
    <a:lt2>
      <a:srgbClr val="EEECE1"/>
    </a:lt2>
    <a:accent1>
      <a:srgbClr val="FF0000"/>
    </a:accent1>
    <a:accent2>
      <a:srgbClr val="00FF00"/>
    </a:accent2>
    <a:accent3>
      <a:srgbClr val="0000FF"/>
    </a:accent3>
    <a:accent4>
      <a:srgbClr val="00B0F0"/>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Workyear xmlns="470f668d-8261-4ab2-9257-0fb5e77b4895">2012</Workyear>
    <Workweek xmlns="470f668d-8261-4ab2-9257-0fb5e77b48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D9C3B4A25F3C1046893EF16D0CFED9EC" ma:contentTypeVersion="3" ma:contentTypeDescription="" ma:contentTypeScope="" ma:versionID="c5a74ae75d76c2cc48590da5f4a9f2e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E13096-1AB6-405B-A4B1-2DFDE8E579B6}"/>
</file>

<file path=customXml/itemProps2.xml><?xml version="1.0" encoding="utf-8"?>
<ds:datastoreItem xmlns:ds="http://schemas.openxmlformats.org/officeDocument/2006/customXml" ds:itemID="{A726A3B3-F848-4890-BA68-A43F81838358}"/>
</file>

<file path=customXml/itemProps3.xml><?xml version="1.0" encoding="utf-8"?>
<ds:datastoreItem xmlns:ds="http://schemas.openxmlformats.org/officeDocument/2006/customXml" ds:itemID="{E511E0AF-252C-4E39-A1F8-CDCD90E642C5}"/>
</file>

<file path=docProps/app.xml><?xml version="1.0" encoding="utf-8"?>
<Properties xmlns="http://schemas.openxmlformats.org/officeDocument/2006/extended-properties" xmlns:vt="http://schemas.openxmlformats.org/officeDocument/2006/docPropsVTypes">
  <Template>blank</Template>
  <TotalTime>0</TotalTime>
  <Words>1640</Words>
  <Application>Microsoft Office PowerPoint</Application>
  <PresentationFormat>Widescreen</PresentationFormat>
  <Paragraphs>486</Paragraphs>
  <Slides>28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Segoe UI</vt:lpstr>
      <vt:lpstr>Segoe UI Semibold</vt:lpstr>
      <vt:lpstr>Tahoma</vt:lpstr>
      <vt:lpstr>Verdana</vt:lpstr>
      <vt:lpstr>Wingdings</vt:lpstr>
      <vt:lpstr>Micron Theme 2.0</vt:lpstr>
      <vt:lpstr>CPG Theme 2.0</vt:lpstr>
      <vt:lpstr>SD Characterization Update</vt:lpstr>
      <vt:lpstr>Summary – TEM PFA Work SD1</vt:lpstr>
      <vt:lpstr>Summary – TEM PFA Work SD1 (2)</vt:lpstr>
      <vt:lpstr>PowerPoint Presentation</vt:lpstr>
      <vt:lpstr>PowerPoint Presentation</vt:lpstr>
      <vt:lpstr>PowerPoint Presentation</vt:lpstr>
      <vt:lpstr>Summary – TEM PFA Work SD1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PFA 1357 / TL122122001 Comparison</vt:lpstr>
      <vt:lpstr>PowerPoint Presentation</vt:lpstr>
      <vt:lpstr>PowerPoint Presentation</vt:lpstr>
      <vt:lpstr>PowerPoint Presentation</vt:lpstr>
      <vt:lpstr>Stem Images: 0024732.003, split 4E SD1 SAG, wafer16 SR71B </vt:lpstr>
      <vt:lpstr>Stem Images: 0024732.003, split 4E SD1 SAG, wafer16 SR71B </vt:lpstr>
      <vt:lpstr>PowerPoint Presentation</vt:lpstr>
      <vt:lpstr>PowerPoint Presentation</vt:lpstr>
      <vt:lpstr>PowerPoint Presentation</vt:lpstr>
      <vt:lpstr>Linescan: 0024732.003, split 4E SD1 SAG, wafer16 SR71B </vt:lpstr>
      <vt:lpstr>Filtered normalized composition profiles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2018-01-23T23:39:16Z</dcterms:created>
  <dcterms:modified xsi:type="dcterms:W3CDTF">2018-03-28T14:57:13Z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0x0101006FF2AFC2669BE544ABDBC9272D7E8CD800D9C3B4A25F3C1046893EF16D0CFED9EC</vt:lpwstr>
  </property>
</Properties>
</file>