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22"/>
  </p:notesMasterIdLst>
  <p:sldIdLst>
    <p:sldId id="257" r:id="rId3"/>
    <p:sldId id="298" r:id="rId4"/>
    <p:sldId id="290" r:id="rId5"/>
    <p:sldId id="285" r:id="rId6"/>
    <p:sldId id="288" r:id="rId7"/>
    <p:sldId id="293" r:id="rId8"/>
    <p:sldId id="271" r:id="rId9"/>
    <p:sldId id="289" r:id="rId10"/>
    <p:sldId id="278" r:id="rId11"/>
    <p:sldId id="281" r:id="rId12"/>
    <p:sldId id="279" r:id="rId13"/>
    <p:sldId id="291" r:id="rId14"/>
    <p:sldId id="282" r:id="rId15"/>
    <p:sldId id="294" r:id="rId16"/>
    <p:sldId id="292" r:id="rId17"/>
    <p:sldId id="295" r:id="rId18"/>
    <p:sldId id="296" r:id="rId19"/>
    <p:sldId id="297"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3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C8"/>
    <a:srgbClr val="0090DA"/>
    <a:srgbClr val="00A3E1"/>
    <a:srgbClr val="71C5E8"/>
    <a:srgbClr val="58595B"/>
    <a:srgbClr val="808285"/>
    <a:srgbClr val="A7A9AC"/>
    <a:srgbClr val="D1D3D4"/>
    <a:srgbClr val="B7D433"/>
    <a:srgbClr val="9AC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p:cViewPr varScale="1">
        <p:scale>
          <a:sx n="62" d="100"/>
          <a:sy n="62" d="100"/>
        </p:scale>
        <p:origin x="48" y="180"/>
      </p:cViewPr>
      <p:guideLst>
        <p:guide orient="horz" pos="3264"/>
        <p:guide pos="3312"/>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BF96A-CBBD-4CCF-8C87-6E114B9E4329}"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rgbClr val="0077C8"/>
                </a:solidFill>
              </a:defRPr>
            </a:lvl1pPr>
          </a:lstStyle>
          <a:p>
            <a:fld id="{2A0FEC12-B697-46B2-AC72-609E1FB7663B}" type="datetime4">
              <a:rPr lang="en-US" smtClean="0"/>
              <a:t>March 16, 2018</a:t>
            </a:fld>
            <a:endParaRPr lang="en-US" dirty="0"/>
          </a:p>
        </p:txBody>
      </p:sp>
      <p:sp>
        <p:nvSpPr>
          <p:cNvPr id="3" name="Footer Placeholder 2"/>
          <p:cNvSpPr>
            <a:spLocks noGrp="1"/>
          </p:cNvSpPr>
          <p:nvPr>
            <p:ph type="ftr" sz="quarter" idx="12"/>
          </p:nvPr>
        </p:nvSpPr>
        <p:spPr/>
        <p:txBody>
          <a:bodyPr/>
          <a:lstStyle>
            <a:lvl1pPr>
              <a:defRPr>
                <a:solidFill>
                  <a:srgbClr val="0077C8"/>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9DBE14A4-9EFF-44B5-B818-FBDED80DC98E}" type="datetime4">
              <a:rPr lang="en-US" smtClean="0"/>
              <a:t>March 16,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C51AED33-5CBD-4F65-8A5D-4E027924D1BC}" type="datetime4">
              <a:rPr lang="en-US" smtClean="0"/>
              <a:t>March 16,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838199" y="362309"/>
            <a:ext cx="5073591"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A7FF47F-D05B-4A3A-B9C2-B7128175C3C3}" type="datetime4">
              <a:rPr lang="en-US" smtClean="0"/>
              <a:t>March 16,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89130DB7-029F-4471-BC7C-E4A29DE3FCB3}" type="datetime4">
              <a:rPr lang="en-US" smtClean="0"/>
              <a:t>March 16,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C39873D-1173-4B09-AE86-AA178DB45922}" type="datetime4">
              <a:rPr lang="en-US" smtClean="0"/>
              <a:t>March 16,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1AD8B7F-97C2-4888-BF1C-56C0742BA9D7}" type="datetime4">
              <a:rPr lang="en-US" smtClean="0"/>
              <a:t>March 16,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11099-C84D-4E8D-A396-A4435B145A56}" type="datetime4">
              <a:rPr lang="en-US" smtClean="0"/>
              <a:t>March 16,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A381F-3503-4BA1-84E7-A4D8C75D4BC4}" type="datetime4">
              <a:rPr lang="en-US" smtClean="0"/>
              <a:t>March 16,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20A13-7C1D-4471-8934-00DDD5048EA1}" type="datetime4">
              <a:rPr lang="en-US" smtClean="0"/>
              <a:t>March 16,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002AD-0B31-491B-8DBE-1CA83D0D9D7D}" type="datetime4">
              <a:rPr lang="en-US" smtClean="0"/>
              <a:t>March 16,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chemeClr val="bg1"/>
                </a:solidFill>
              </a:defRPr>
            </a:lvl1pPr>
          </a:lstStyle>
          <a:p>
            <a:fld id="{0CFB5DD6-B5A9-42D8-8E78-3203A252046E}" type="datetime4">
              <a:rPr lang="en-US" smtClean="0"/>
              <a:pPr/>
              <a:t>March 16, 2018</a:t>
            </a:fld>
            <a:endParaRPr lang="en-US" dirty="0"/>
          </a:p>
        </p:txBody>
      </p:sp>
      <p:sp>
        <p:nvSpPr>
          <p:cNvPr id="3" name="Footer Placeholder 2"/>
          <p:cNvSpPr>
            <a:spLocks noGrp="1"/>
          </p:cNvSpPr>
          <p:nvPr>
            <p:ph type="ftr" sz="quarter" idx="12"/>
          </p:nvPr>
        </p:nvSpPr>
        <p:spPr/>
        <p:txBody>
          <a:bodyPr/>
          <a:lstStyle>
            <a:lvl1pPr>
              <a:defRPr>
                <a:solidFill>
                  <a:schemeClr val="bg1"/>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rgbClr val="0077C8"/>
                </a:solidFill>
              </a:defRPr>
            </a:lvl1pPr>
          </a:lstStyle>
          <a:p>
            <a:fld id="{0CFB5DD6-B5A9-42D8-8E78-3203A252046E}" type="datetime4">
              <a:rPr lang="en-US" smtClean="0"/>
              <a:pPr/>
              <a:t>March 16, 2018</a:t>
            </a:fld>
            <a:endParaRPr lang="en-US" dirty="0"/>
          </a:p>
        </p:txBody>
      </p:sp>
      <p:sp>
        <p:nvSpPr>
          <p:cNvPr id="4" name="Footer Placeholder 3"/>
          <p:cNvSpPr>
            <a:spLocks noGrp="1"/>
          </p:cNvSpPr>
          <p:nvPr>
            <p:ph type="ftr" sz="quarter" idx="11"/>
          </p:nvPr>
        </p:nvSpPr>
        <p:spPr/>
        <p:txBody>
          <a:bodyPr/>
          <a:lstStyle>
            <a:lvl1pPr>
              <a:defRPr>
                <a:solidFill>
                  <a:srgbClr val="0077C8"/>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7991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chemeClr val="bg1"/>
                </a:solidFill>
              </a:defRPr>
            </a:lvl1pPr>
          </a:lstStyle>
          <a:p>
            <a:fld id="{0CFB5DD6-B5A9-42D8-8E78-3203A252046E}" type="datetime4">
              <a:rPr lang="en-US" smtClean="0"/>
              <a:pPr/>
              <a:t>March 16, 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68494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96738-D422-416D-8C11-6DC2CEAD6704}" type="datetime4">
              <a:rPr lang="en-US" smtClean="0"/>
              <a:t>March 16,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3206752" y="6465888"/>
            <a:ext cx="8985249"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sz="1800">
              <a:ea typeface="+mn-ea"/>
            </a:endParaRPr>
          </a:p>
        </p:txBody>
      </p:sp>
      <p:sp>
        <p:nvSpPr>
          <p:cNvPr id="5" name="Rectangle 4"/>
          <p:cNvSpPr>
            <a:spLocks noChangeArrowheads="1"/>
          </p:cNvSpPr>
          <p:nvPr/>
        </p:nvSpPr>
        <p:spPr bwMode="auto">
          <a:xfrm>
            <a:off x="1" y="6465888"/>
            <a:ext cx="3206751"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sz="1800">
              <a:ea typeface="+mn-ea"/>
            </a:endParaRPr>
          </a:p>
        </p:txBody>
      </p:sp>
      <p:pic>
        <p:nvPicPr>
          <p:cNvPr id="6" name="Picture 6" descr="White Micron color logo [Converted]"/>
          <p:cNvPicPr>
            <a:picLocks noChangeAspect="1" noChangeArrowheads="1"/>
          </p:cNvPicPr>
          <p:nvPr/>
        </p:nvPicPr>
        <p:blipFill>
          <a:blip r:embed="rId2" cstate="email"/>
          <a:srcRect/>
          <a:stretch>
            <a:fillRect/>
          </a:stretch>
        </p:blipFill>
        <p:spPr bwMode="auto">
          <a:xfrm>
            <a:off x="929218" y="6532564"/>
            <a:ext cx="1214967" cy="244475"/>
          </a:xfrm>
          <a:prstGeom prst="rect">
            <a:avLst/>
          </a:prstGeom>
          <a:noFill/>
          <a:ln w="9525">
            <a:noFill/>
            <a:miter lim="800000"/>
            <a:headEnd/>
            <a:tailEnd/>
          </a:ln>
        </p:spPr>
      </p:pic>
      <p:sp>
        <p:nvSpPr>
          <p:cNvPr id="8" name="Rectangle 9"/>
          <p:cNvSpPr txBox="1">
            <a:spLocks noChangeArrowheads="1"/>
          </p:cNvSpPr>
          <p:nvPr/>
        </p:nvSpPr>
        <p:spPr>
          <a:xfrm>
            <a:off x="11381317" y="6557964"/>
            <a:ext cx="668867" cy="249237"/>
          </a:xfrm>
          <a:prstGeom prst="rect">
            <a:avLst/>
          </a:prstGeom>
        </p:spPr>
        <p:txBody>
          <a:bodyPr/>
          <a:lstStyle>
            <a:lvl1pPr algn="ctr">
              <a:defRPr sz="800" b="1" smtClean="0">
                <a:ea typeface="+mn-ea"/>
              </a:defRPr>
            </a:lvl1pPr>
          </a:lstStyle>
          <a:p>
            <a:pPr eaLnBrk="0" hangingPunct="0">
              <a:defRPr/>
            </a:pPr>
            <a:fld id="{23D97591-9A51-47FF-918A-6EF8CD29C56A}" type="slidenum">
              <a:rPr lang="en-US" sz="800"/>
              <a:pPr eaLnBrk="0" hangingPunct="0">
                <a:defRPr/>
              </a:pPr>
              <a:t>‹#›</a:t>
            </a:fld>
            <a:endParaRPr lang="en-US" sz="800" dirty="0"/>
          </a:p>
        </p:txBody>
      </p:sp>
      <p:sp>
        <p:nvSpPr>
          <p:cNvPr id="9" name="Text Box 8"/>
          <p:cNvSpPr txBox="1">
            <a:spLocks noChangeArrowheads="1"/>
          </p:cNvSpPr>
          <p:nvPr/>
        </p:nvSpPr>
        <p:spPr bwMode="auto">
          <a:xfrm>
            <a:off x="6811264" y="6553200"/>
            <a:ext cx="4730920" cy="216086"/>
          </a:xfrm>
          <a:prstGeom prst="rect">
            <a:avLst/>
          </a:prstGeom>
          <a:noFill/>
          <a:ln w="9525">
            <a:noFill/>
            <a:miter lim="800000"/>
            <a:headEnd/>
            <a:tailEnd/>
          </a:ln>
          <a:effectLst/>
        </p:spPr>
        <p:txBody>
          <a:bodyPr wrap="square" lIns="92075" tIns="46038" rIns="92075" bIns="46038">
            <a:spAutoFit/>
          </a:bodyPr>
          <a:lstStyle/>
          <a:p>
            <a:pPr algn="r" eaLnBrk="0" hangingPunct="0">
              <a:defRPr/>
            </a:pPr>
            <a:r>
              <a:rPr lang="en-US" sz="800" dirty="0">
                <a:solidFill>
                  <a:srgbClr val="002060"/>
                </a:solidFill>
                <a:ea typeface="+mn-ea"/>
              </a:rPr>
              <a:t>Micron-Intel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353484" y="1236663"/>
            <a:ext cx="11250083" cy="4837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1"/>
          </p:nvPr>
        </p:nvSpPr>
        <p:spPr>
          <a:xfrm>
            <a:off x="3600451" y="6607175"/>
            <a:ext cx="2495549"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9E201BC0-6393-4978-B215-002EF5500D10}" type="datetime4">
              <a:rPr lang="en-US"/>
              <a:pPr>
                <a:defRPr/>
              </a:pPr>
              <a:t>March 16, 2018</a:t>
            </a:fld>
            <a:endParaRPr lang="en-US" dirty="0"/>
          </a:p>
        </p:txBody>
      </p:sp>
    </p:spTree>
    <p:extLst>
      <p:ext uri="{BB962C8B-B14F-4D97-AF65-F5344CB8AC3E}">
        <p14:creationId xmlns:p14="http://schemas.microsoft.com/office/powerpoint/2010/main" val="31976513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16, 2018</a:t>
            </a:fld>
            <a:endParaRPr lang="en-US" dirty="0"/>
          </a:p>
        </p:txBody>
      </p:sp>
      <p:sp>
        <p:nvSpPr>
          <p:cNvPr id="13" name="Footer Placeholder 3"/>
          <p:cNvSpPr>
            <a:spLocks noGrp="1"/>
          </p:cNvSpPr>
          <p:nvPr>
            <p:ph type="ftr" sz="quarter" idx="12"/>
          </p:nvPr>
        </p:nvSpPr>
        <p:spPr>
          <a:xfrm>
            <a:off x="4637884" y="6363151"/>
            <a:ext cx="1873752"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Micron/Intel Confidential</a:t>
            </a:r>
          </a:p>
        </p:txBody>
      </p:sp>
    </p:spTree>
    <p:extLst>
      <p:ext uri="{BB962C8B-B14F-4D97-AF65-F5344CB8AC3E}">
        <p14:creationId xmlns:p14="http://schemas.microsoft.com/office/powerpoint/2010/main" val="1819963222"/>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16,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705557371"/>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p>
            <a:fld id="{C9AA1E17-0D0A-4F25-BF38-BAACE58E556E}" type="datetime4">
              <a:rPr lang="en-US" smtClean="0"/>
              <a:t>March 16, 2018</a:t>
            </a:fld>
            <a:endParaRPr lang="en-US" dirty="0"/>
          </a:p>
        </p:txBody>
      </p:sp>
      <p:sp>
        <p:nvSpPr>
          <p:cNvPr id="3" name="Footer Placeholder 2"/>
          <p:cNvSpPr>
            <a:spLocks noGrp="1"/>
          </p:cNvSpPr>
          <p:nvPr>
            <p:ph type="ftr" sz="quarter" idx="12"/>
          </p:nvPr>
        </p:nvSpPr>
        <p:spPr/>
        <p:txBody>
          <a:bodyPr/>
          <a:lstStyle/>
          <a:p>
            <a:r>
              <a:rPr lang="en-US"/>
              <a:t>Micron Confidential</a:t>
            </a:r>
            <a:endParaRPr lang="en-US" dirty="0"/>
          </a:p>
        </p:txBody>
      </p:sp>
      <p:sp>
        <p:nvSpPr>
          <p:cNvPr id="4" name="Slide Number Placeholder 3"/>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586430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2"/>
          </p:nvPr>
        </p:nvSpPr>
        <p:spPr/>
        <p:txBody>
          <a:bodyPr/>
          <a:lstStyle/>
          <a:p>
            <a:fld id="{C9AA1E17-0D0A-4F25-BF38-BAACE58E556E}" type="datetime4">
              <a:rPr lang="en-US" smtClean="0"/>
              <a:t>March 16, 2018</a:t>
            </a:fld>
            <a:endParaRPr lang="en-US" dirty="0"/>
          </a:p>
        </p:txBody>
      </p:sp>
      <p:sp>
        <p:nvSpPr>
          <p:cNvPr id="3" name="Footer Placeholder 2"/>
          <p:cNvSpPr>
            <a:spLocks noGrp="1"/>
          </p:cNvSpPr>
          <p:nvPr>
            <p:ph type="ftr" sz="quarter" idx="13"/>
          </p:nvPr>
        </p:nvSpPr>
        <p:spPr/>
        <p:txBody>
          <a:bodyPr/>
          <a:lstStyle/>
          <a:p>
            <a:r>
              <a:rPr lang="en-US"/>
              <a:t>Micron Confidential</a:t>
            </a:r>
            <a:endParaRPr lang="en-US" dirty="0"/>
          </a:p>
        </p:txBody>
      </p:sp>
      <p:sp>
        <p:nvSpPr>
          <p:cNvPr id="4" name="Slide Number Placeholder 3"/>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
        <p:nvSpPr>
          <p:cNvPr id="2" name="Date Placeholder 1"/>
          <p:cNvSpPr>
            <a:spLocks noGrp="1"/>
          </p:cNvSpPr>
          <p:nvPr>
            <p:ph type="dt" sz="half" idx="10"/>
          </p:nvPr>
        </p:nvSpPr>
        <p:spPr/>
        <p:txBody>
          <a:bodyPr/>
          <a:lstStyle/>
          <a:p>
            <a:fld id="{C9AA1E17-0D0A-4F25-BF38-BAACE58E556E}" type="datetime4">
              <a:rPr lang="en-US" smtClean="0"/>
              <a:t>March 16, 2018</a:t>
            </a:fld>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p>
            <a:fld id="{C9AA1E17-0D0A-4F25-BF38-BAACE58E556E}" type="datetime4">
              <a:rPr lang="en-US" smtClean="0"/>
              <a:t>March 16, 2018</a:t>
            </a:fld>
            <a:endParaRPr lang="en-US" dirty="0"/>
          </a:p>
        </p:txBody>
      </p:sp>
      <p:sp>
        <p:nvSpPr>
          <p:cNvPr id="3" name="Footer Placeholder 2"/>
          <p:cNvSpPr>
            <a:spLocks noGrp="1"/>
          </p:cNvSpPr>
          <p:nvPr>
            <p:ph type="ftr" sz="quarter" idx="12"/>
          </p:nvPr>
        </p:nvSpPr>
        <p:spPr/>
        <p:txBody>
          <a:bodyPr/>
          <a:lstStyle/>
          <a:p>
            <a:r>
              <a:rPr lang="en-US"/>
              <a:t>Micron Confidential</a:t>
            </a:r>
            <a:endParaRPr lang="en-US" dirty="0"/>
          </a:p>
        </p:txBody>
      </p:sp>
      <p:sp>
        <p:nvSpPr>
          <p:cNvPr id="4" name="Slide Number Placeholder 3"/>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92705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F2D2701-F78D-4095-A39E-61DF3C4A4C04}" type="datetime4">
              <a:rPr lang="en-US" smtClean="0"/>
              <a:t>March 16,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2"/>
          </p:nvPr>
        </p:nvSpPr>
        <p:spPr/>
        <p:txBody>
          <a:bodyPr/>
          <a:lstStyle/>
          <a:p>
            <a:fld id="{C9AA1E17-0D0A-4F25-BF38-BAACE58E556E}" type="datetime4">
              <a:rPr lang="en-US" smtClean="0"/>
              <a:t>March 16, 2018</a:t>
            </a:fld>
            <a:endParaRPr lang="en-US" dirty="0"/>
          </a:p>
        </p:txBody>
      </p:sp>
      <p:sp>
        <p:nvSpPr>
          <p:cNvPr id="3" name="Footer Placeholder 2"/>
          <p:cNvSpPr>
            <a:spLocks noGrp="1"/>
          </p:cNvSpPr>
          <p:nvPr>
            <p:ph type="ftr" sz="quarter" idx="13"/>
          </p:nvPr>
        </p:nvSpPr>
        <p:spPr/>
        <p:txBody>
          <a:bodyPr/>
          <a:lstStyle/>
          <a:p>
            <a:r>
              <a:rPr lang="en-US"/>
              <a:t>Micron Confidential</a:t>
            </a:r>
            <a:endParaRPr lang="en-US" dirty="0"/>
          </a:p>
        </p:txBody>
      </p:sp>
      <p:sp>
        <p:nvSpPr>
          <p:cNvPr id="4" name="Slide Number Placeholder 3"/>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
        <p:nvSpPr>
          <p:cNvPr id="2" name="Date Placeholder 1"/>
          <p:cNvSpPr>
            <a:spLocks noGrp="1"/>
          </p:cNvSpPr>
          <p:nvPr>
            <p:ph type="dt" sz="half" idx="10"/>
          </p:nvPr>
        </p:nvSpPr>
        <p:spPr/>
        <p:txBody>
          <a:bodyPr/>
          <a:lstStyle/>
          <a:p>
            <a:fld id="{C9AA1E17-0D0A-4F25-BF38-BAACE58E556E}" type="datetime4">
              <a:rPr lang="en-US" smtClean="0"/>
              <a:t>March 16,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EAA98F0A-2D28-4A84-9EAB-DBF27057C8F9}" type="datetime4">
              <a:rPr lang="en-US" smtClean="0"/>
              <a:t>March 16,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D5BF9B1-2CD5-4E0A-A036-F8A386770A6F}" type="datetime4">
              <a:rPr lang="en-US" smtClean="0"/>
              <a:t>March 16,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591E8161-C7D8-4E89-83CF-1400BBFEB4E3}" type="datetime4">
              <a:rPr lang="en-US" smtClean="0"/>
              <a:t>March 16,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4FB25FF7-E416-4516-BA11-FC11BBA2AED8}" type="datetime4">
              <a:rPr lang="en-US" smtClean="0"/>
              <a:t>March 16,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AB354393-6454-4F53-97F9-CCABD1DCDDD4}" type="datetime4">
              <a:rPr lang="en-US" smtClean="0"/>
              <a:t>March 16,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455A8A2E-26C9-48CC-BB2E-E40BB5F1017D}" type="datetime4">
              <a:rPr lang="en-US" smtClean="0"/>
              <a:t>March 16,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0CFB5DD6-B5A9-42D8-8E78-3203A252046E}" type="datetime4">
              <a:rPr lang="en-US" smtClean="0"/>
              <a:t>March 16,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8" r:id="rId9"/>
    <p:sldLayoutId id="2147483692" r:id="rId10"/>
    <p:sldLayoutId id="2147483693" r:id="rId11"/>
    <p:sldLayoutId id="2147483695" r:id="rId12"/>
    <p:sldLayoutId id="2147483696" r:id="rId13"/>
    <p:sldLayoutId id="2147483672" r:id="rId14"/>
    <p:sldLayoutId id="2147483652" r:id="rId15"/>
    <p:sldLayoutId id="2147483668" r:id="rId16"/>
    <p:sldLayoutId id="2147483671" r:id="rId17"/>
    <p:sldLayoutId id="2147483654" r:id="rId18"/>
    <p:sldLayoutId id="2147483675" r:id="rId19"/>
    <p:sldLayoutId id="2147483655" r:id="rId20"/>
    <p:sldLayoutId id="2147483674" r:id="rId21"/>
    <p:sldLayoutId id="2147483700" r:id="rId22"/>
    <p:sldLayoutId id="2147483702" r:id="rId23"/>
    <p:sldLayoutId id="2147483703" r:id="rId24"/>
    <p:sldLayoutId id="2147483705" r:id="rId25"/>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7432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C9AA1E17-0D0A-4F25-BF38-BAACE58E556E}" type="datetime4">
              <a:rPr lang="en-US" smtClean="0"/>
              <a:t>March 16,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24.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image" Target="../media/image38.emf"/></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4.xml"/><Relationship Id="rId4" Type="http://schemas.openxmlformats.org/officeDocument/2006/relationships/image" Target="../media/image41.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hyperlink" Target="https://intelweb.micron.com/sites/sxp/10s/arraychar/Shared%20Documents/Read%20disturb%20daily%20huddle/RD%20tutorial/enhanced%20segregation%20overview%20b.ppt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intelweb.micron.com/sites/sxp/10s/SXP%20PM%20Joint%20Engineering%20Team%20JET/2015/WW07%20F2F/Segregation%20on%20programming.pptx" TargetMode="External"/><Relationship Id="rId2" Type="http://schemas.openxmlformats.org/officeDocument/2006/relationships/image" Target="../media/image48.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2.emf"/><Relationship Id="rId7" Type="http://schemas.openxmlformats.org/officeDocument/2006/relationships/image" Target="../media/image50.w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9.wmf"/><Relationship Id="rId4" Type="http://schemas.openxmlformats.org/officeDocument/2006/relationships/oleObject" Target="../embeddings/oleObject1.bin"/><Relationship Id="rId9" Type="http://schemas.openxmlformats.org/officeDocument/2006/relationships/image" Target="../media/image5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4.xml"/><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4.xml"/><Relationship Id="rId4" Type="http://schemas.openxmlformats.org/officeDocument/2006/relationships/image" Target="../media/image291.png"/></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Update 3/14/2018</a:t>
            </a:r>
          </a:p>
        </p:txBody>
      </p:sp>
      <p:sp>
        <p:nvSpPr>
          <p:cNvPr id="3" name="Text Placeholder 2"/>
          <p:cNvSpPr>
            <a:spLocks noGrp="1"/>
          </p:cNvSpPr>
          <p:nvPr>
            <p:ph type="body" sz="quarter" idx="10"/>
          </p:nvPr>
        </p:nvSpPr>
        <p:spPr/>
        <p:txBody>
          <a:bodyPr/>
          <a:lstStyle/>
          <a:p>
            <a:r>
              <a:rPr lang="en-US" dirty="0"/>
              <a:t>Enrico, Hongmei</a:t>
            </a:r>
          </a:p>
        </p:txBody>
      </p:sp>
      <p:sp>
        <p:nvSpPr>
          <p:cNvPr id="4" name="Title 3"/>
          <p:cNvSpPr>
            <a:spLocks noGrp="1"/>
          </p:cNvSpPr>
          <p:nvPr>
            <p:ph type="ctrTitle"/>
          </p:nvPr>
        </p:nvSpPr>
        <p:spPr/>
        <p:txBody>
          <a:bodyPr/>
          <a:lstStyle/>
          <a:p>
            <a:r>
              <a:rPr lang="en-US" dirty="0"/>
              <a:t>Enhanced segregation</a:t>
            </a:r>
          </a:p>
        </p:txBody>
      </p:sp>
      <p:sp>
        <p:nvSpPr>
          <p:cNvPr id="5" name="Footer Placeholder 4"/>
          <p:cNvSpPr>
            <a:spLocks noGrp="1"/>
          </p:cNvSpPr>
          <p:nvPr>
            <p:ph type="ftr" sz="quarter" idx="12"/>
          </p:nvPr>
        </p:nvSpPr>
        <p:spPr/>
        <p:txBody>
          <a:bodyPr/>
          <a:lstStyle/>
          <a:p>
            <a:r>
              <a:rPr lang="en-US" dirty="0"/>
              <a:t>Micron Confidential</a:t>
            </a:r>
          </a:p>
        </p:txBody>
      </p:sp>
      <p:sp>
        <p:nvSpPr>
          <p:cNvPr id="6" name="Slide Number Placeholder 5"/>
          <p:cNvSpPr>
            <a:spLocks noGrp="1"/>
          </p:cNvSpPr>
          <p:nvPr>
            <p:ph type="sldNum" sz="quarter" idx="13"/>
          </p:nvPr>
        </p:nvSpPr>
        <p:spPr/>
        <p:txBody>
          <a:bodyPr/>
          <a:lstStyle/>
          <a:p>
            <a:fld id="{B7E7695C-FCF1-4AA0-9B93-7941FED13DC4}" type="slidenum">
              <a:rPr lang="en-US" smtClean="0"/>
              <a:pPr/>
              <a:t>1</a:t>
            </a:fld>
            <a:endParaRPr lang="en-US" dirty="0"/>
          </a:p>
        </p:txBody>
      </p:sp>
    </p:spTree>
    <p:extLst>
      <p:ext uri="{BB962C8B-B14F-4D97-AF65-F5344CB8AC3E}">
        <p14:creationId xmlns:p14="http://schemas.microsoft.com/office/powerpoint/2010/main" val="17706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a:t>|  Micron/Intel Confidential</a:t>
            </a:r>
            <a:endParaRPr lang="en-US" dirty="0"/>
          </a:p>
        </p:txBody>
      </p:sp>
      <p:pic>
        <p:nvPicPr>
          <p:cNvPr id="24" name="Picture 3"/>
          <p:cNvPicPr>
            <a:picLocks noChangeAspect="1" noChangeArrowheads="1"/>
          </p:cNvPicPr>
          <p:nvPr/>
        </p:nvPicPr>
        <p:blipFill>
          <a:blip r:embed="rId2" cstate="print"/>
          <a:srcRect/>
          <a:stretch>
            <a:fillRect/>
          </a:stretch>
        </p:blipFill>
        <p:spPr bwMode="auto">
          <a:xfrm>
            <a:off x="6384977" y="0"/>
            <a:ext cx="4823285" cy="3733664"/>
          </a:xfrm>
          <a:prstGeom prst="rect">
            <a:avLst/>
          </a:prstGeom>
          <a:noFill/>
          <a:ln w="9525">
            <a:noFill/>
            <a:miter lim="800000"/>
            <a:headEnd/>
            <a:tailEnd/>
          </a:ln>
          <a:effectLst/>
        </p:spPr>
      </p:pic>
      <p:sp>
        <p:nvSpPr>
          <p:cNvPr id="25" name="TextBox 24"/>
          <p:cNvSpPr txBox="1"/>
          <p:nvPr/>
        </p:nvSpPr>
        <p:spPr>
          <a:xfrm>
            <a:off x="9039828" y="470263"/>
            <a:ext cx="563039" cy="369332"/>
          </a:xfrm>
          <a:prstGeom prst="rect">
            <a:avLst/>
          </a:prstGeom>
          <a:noFill/>
          <a:ln>
            <a:solidFill>
              <a:schemeClr val="tx1"/>
            </a:solidFill>
          </a:ln>
        </p:spPr>
        <p:txBody>
          <a:bodyPr wrap="none" rtlCol="0">
            <a:spAutoFit/>
          </a:bodyPr>
          <a:lstStyle/>
          <a:p>
            <a:r>
              <a:rPr lang="en-US" dirty="0"/>
              <a:t>+Te</a:t>
            </a:r>
          </a:p>
        </p:txBody>
      </p:sp>
      <p:sp>
        <p:nvSpPr>
          <p:cNvPr id="28" name="TextBox 27"/>
          <p:cNvSpPr txBox="1"/>
          <p:nvPr/>
        </p:nvSpPr>
        <p:spPr>
          <a:xfrm>
            <a:off x="7341655" y="2625634"/>
            <a:ext cx="1675715" cy="369332"/>
          </a:xfrm>
          <a:prstGeom prst="rect">
            <a:avLst/>
          </a:prstGeom>
          <a:noFill/>
        </p:spPr>
        <p:txBody>
          <a:bodyPr wrap="none" rtlCol="0">
            <a:spAutoFit/>
          </a:bodyPr>
          <a:lstStyle/>
          <a:p>
            <a:r>
              <a:rPr lang="en-US" dirty="0"/>
              <a:t>Damaged film </a:t>
            </a:r>
          </a:p>
        </p:txBody>
      </p:sp>
      <p:cxnSp>
        <p:nvCxnSpPr>
          <p:cNvPr id="29" name="Straight Connector 28"/>
          <p:cNvCxnSpPr/>
          <p:nvPr/>
        </p:nvCxnSpPr>
        <p:spPr bwMode="auto">
          <a:xfrm flipH="1" flipV="1">
            <a:off x="7505546" y="1828281"/>
            <a:ext cx="241060" cy="8496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Arrow Connector 30"/>
          <p:cNvCxnSpPr/>
          <p:nvPr/>
        </p:nvCxnSpPr>
        <p:spPr>
          <a:xfrm flipH="1">
            <a:off x="10030524" y="2495739"/>
            <a:ext cx="10275" cy="4992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087489" y="2511496"/>
            <a:ext cx="928459" cy="369332"/>
          </a:xfrm>
          <a:prstGeom prst="rect">
            <a:avLst/>
          </a:prstGeom>
          <a:noFill/>
        </p:spPr>
        <p:txBody>
          <a:bodyPr wrap="none" rtlCol="0">
            <a:spAutoFit/>
          </a:bodyPr>
          <a:lstStyle/>
          <a:p>
            <a:r>
              <a:rPr lang="en-US" dirty="0"/>
              <a:t>melting</a:t>
            </a:r>
          </a:p>
        </p:txBody>
      </p:sp>
      <p:sp>
        <p:nvSpPr>
          <p:cNvPr id="33" name="Arrow: Down 32"/>
          <p:cNvSpPr/>
          <p:nvPr/>
        </p:nvSpPr>
        <p:spPr>
          <a:xfrm rot="4631002">
            <a:off x="10892062" y="1809392"/>
            <a:ext cx="314119" cy="978408"/>
          </a:xfrm>
          <a:prstGeom prst="downArrow">
            <a:avLst>
              <a:gd name="adj1" fmla="val 38714"/>
              <a:gd name="adj2" fmla="val 61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p:cNvPicPr>
            <a:picLocks noChangeAspect="1" noChangeArrowheads="1"/>
          </p:cNvPicPr>
          <p:nvPr/>
        </p:nvPicPr>
        <p:blipFill>
          <a:blip r:embed="rId3" cstate="print"/>
          <a:srcRect/>
          <a:stretch>
            <a:fillRect/>
          </a:stretch>
        </p:blipFill>
        <p:spPr bwMode="auto">
          <a:xfrm>
            <a:off x="148929" y="3129179"/>
            <a:ext cx="4958285" cy="3838166"/>
          </a:xfrm>
          <a:prstGeom prst="rect">
            <a:avLst/>
          </a:prstGeom>
          <a:noFill/>
          <a:ln w="9525">
            <a:noFill/>
            <a:miter lim="800000"/>
            <a:headEnd/>
            <a:tailEnd/>
          </a:ln>
          <a:effectLst/>
        </p:spPr>
      </p:pic>
      <p:sp>
        <p:nvSpPr>
          <p:cNvPr id="36" name="TextBox 35"/>
          <p:cNvSpPr txBox="1"/>
          <p:nvPr/>
        </p:nvSpPr>
        <p:spPr>
          <a:xfrm>
            <a:off x="1953145" y="3566647"/>
            <a:ext cx="1569660" cy="369332"/>
          </a:xfrm>
          <a:prstGeom prst="rect">
            <a:avLst/>
          </a:prstGeom>
          <a:noFill/>
          <a:ln>
            <a:solidFill>
              <a:schemeClr val="tx1"/>
            </a:solidFill>
          </a:ln>
        </p:spPr>
        <p:txBody>
          <a:bodyPr wrap="none" rtlCol="0">
            <a:spAutoFit/>
          </a:bodyPr>
          <a:lstStyle/>
          <a:p>
            <a:r>
              <a:rPr lang="en-US" dirty="0" err="1"/>
              <a:t>pseudobinary</a:t>
            </a:r>
            <a:endParaRPr lang="en-US" dirty="0"/>
          </a:p>
        </p:txBody>
      </p:sp>
      <p:pic>
        <p:nvPicPr>
          <p:cNvPr id="37" name="Picture 5"/>
          <p:cNvPicPr>
            <a:picLocks noChangeAspect="1" noChangeArrowheads="1"/>
          </p:cNvPicPr>
          <p:nvPr/>
        </p:nvPicPr>
        <p:blipFill>
          <a:blip r:embed="rId4" cstate="print"/>
          <a:srcRect/>
          <a:stretch>
            <a:fillRect/>
          </a:stretch>
        </p:blipFill>
        <p:spPr bwMode="auto">
          <a:xfrm>
            <a:off x="3938154" y="3580526"/>
            <a:ext cx="1028700" cy="438150"/>
          </a:xfrm>
          <a:prstGeom prst="rect">
            <a:avLst/>
          </a:prstGeom>
          <a:noFill/>
          <a:ln w="9525">
            <a:noFill/>
            <a:miter lim="800000"/>
            <a:headEnd/>
            <a:tailEnd/>
          </a:ln>
          <a:effectLst/>
        </p:spPr>
      </p:pic>
      <p:pic>
        <p:nvPicPr>
          <p:cNvPr id="38" name="Picture 6"/>
          <p:cNvPicPr>
            <a:picLocks noChangeAspect="1" noChangeArrowheads="1"/>
          </p:cNvPicPr>
          <p:nvPr/>
        </p:nvPicPr>
        <p:blipFill>
          <a:blip r:embed="rId5" cstate="print"/>
          <a:srcRect/>
          <a:stretch>
            <a:fillRect/>
          </a:stretch>
        </p:blipFill>
        <p:spPr bwMode="auto">
          <a:xfrm>
            <a:off x="3941831" y="3777696"/>
            <a:ext cx="942975" cy="409575"/>
          </a:xfrm>
          <a:prstGeom prst="rect">
            <a:avLst/>
          </a:prstGeom>
          <a:noFill/>
          <a:ln w="9525">
            <a:noFill/>
            <a:miter lim="800000"/>
            <a:headEnd/>
            <a:tailEnd/>
          </a:ln>
          <a:effectLst/>
        </p:spPr>
      </p:pic>
      <p:pic>
        <p:nvPicPr>
          <p:cNvPr id="39" name="Picture 7"/>
          <p:cNvPicPr>
            <a:picLocks noChangeAspect="1" noChangeArrowheads="1"/>
          </p:cNvPicPr>
          <p:nvPr/>
        </p:nvPicPr>
        <p:blipFill>
          <a:blip r:embed="rId6" cstate="print"/>
          <a:srcRect/>
          <a:stretch>
            <a:fillRect/>
          </a:stretch>
        </p:blipFill>
        <p:spPr bwMode="auto">
          <a:xfrm>
            <a:off x="3936116" y="3933224"/>
            <a:ext cx="771525" cy="438150"/>
          </a:xfrm>
          <a:prstGeom prst="rect">
            <a:avLst/>
          </a:prstGeom>
          <a:noFill/>
          <a:ln w="9525">
            <a:noFill/>
            <a:miter lim="800000"/>
            <a:headEnd/>
            <a:tailEnd/>
          </a:ln>
          <a:effectLst/>
        </p:spPr>
      </p:pic>
      <p:pic>
        <p:nvPicPr>
          <p:cNvPr id="40" name="Picture 4"/>
          <p:cNvPicPr>
            <a:picLocks noChangeAspect="1" noChangeArrowheads="1"/>
          </p:cNvPicPr>
          <p:nvPr/>
        </p:nvPicPr>
        <p:blipFill>
          <a:blip r:embed="rId7" cstate="print"/>
          <a:srcRect/>
          <a:stretch>
            <a:fillRect/>
          </a:stretch>
        </p:blipFill>
        <p:spPr bwMode="auto">
          <a:xfrm>
            <a:off x="3919242" y="4129167"/>
            <a:ext cx="962025" cy="438150"/>
          </a:xfrm>
          <a:prstGeom prst="rect">
            <a:avLst/>
          </a:prstGeom>
          <a:noFill/>
          <a:ln w="9525">
            <a:noFill/>
            <a:miter lim="800000"/>
            <a:headEnd/>
            <a:tailEnd/>
          </a:ln>
          <a:effectLst/>
        </p:spPr>
      </p:pic>
      <p:cxnSp>
        <p:nvCxnSpPr>
          <p:cNvPr id="41" name="Straight Arrow Connector 40"/>
          <p:cNvCxnSpPr/>
          <p:nvPr/>
        </p:nvCxnSpPr>
        <p:spPr bwMode="auto">
          <a:xfrm flipV="1">
            <a:off x="1613511" y="4328647"/>
            <a:ext cx="1062447" cy="2046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2" name="TextBox 41"/>
          <p:cNvSpPr txBox="1"/>
          <p:nvPr/>
        </p:nvSpPr>
        <p:spPr>
          <a:xfrm>
            <a:off x="1090998" y="4415734"/>
            <a:ext cx="627095" cy="646331"/>
          </a:xfrm>
          <a:prstGeom prst="rect">
            <a:avLst/>
          </a:prstGeom>
          <a:noFill/>
        </p:spPr>
        <p:txBody>
          <a:bodyPr wrap="none" rtlCol="0">
            <a:spAutoFit/>
          </a:bodyPr>
          <a:lstStyle/>
          <a:p>
            <a:r>
              <a:rPr lang="en-US" dirty="0"/>
              <a:t>+</a:t>
            </a:r>
            <a:r>
              <a:rPr lang="en-US" dirty="0" err="1"/>
              <a:t>Ge</a:t>
            </a:r>
            <a:endParaRPr lang="en-US" dirty="0"/>
          </a:p>
          <a:p>
            <a:r>
              <a:rPr lang="en-US" dirty="0"/>
              <a:t>- </a:t>
            </a:r>
            <a:r>
              <a:rPr lang="en-US" dirty="0" err="1"/>
              <a:t>Sb</a:t>
            </a:r>
            <a:endParaRPr lang="en-US" dirty="0"/>
          </a:p>
        </p:txBody>
      </p:sp>
      <p:sp>
        <p:nvSpPr>
          <p:cNvPr id="43" name="TextBox 42"/>
          <p:cNvSpPr txBox="1"/>
          <p:nvPr/>
        </p:nvSpPr>
        <p:spPr>
          <a:xfrm>
            <a:off x="4402503" y="1225000"/>
            <a:ext cx="1569660" cy="369332"/>
          </a:xfrm>
          <a:prstGeom prst="rect">
            <a:avLst/>
          </a:prstGeom>
          <a:noFill/>
          <a:ln>
            <a:solidFill>
              <a:schemeClr val="tx1"/>
            </a:solidFill>
          </a:ln>
        </p:spPr>
        <p:txBody>
          <a:bodyPr wrap="none" rtlCol="0">
            <a:spAutoFit/>
          </a:bodyPr>
          <a:lstStyle/>
          <a:p>
            <a:r>
              <a:rPr lang="en-US" dirty="0" err="1"/>
              <a:t>pseudobinary</a:t>
            </a:r>
            <a:endParaRPr lang="en-US" dirty="0"/>
          </a:p>
        </p:txBody>
      </p:sp>
      <p:cxnSp>
        <p:nvCxnSpPr>
          <p:cNvPr id="44" name="Straight Connector 43"/>
          <p:cNvCxnSpPr>
            <a:stCxn id="43" idx="1"/>
          </p:cNvCxnSpPr>
          <p:nvPr/>
        </p:nvCxnSpPr>
        <p:spPr bwMode="auto">
          <a:xfrm flipH="1">
            <a:off x="4215271" y="1409666"/>
            <a:ext cx="187232" cy="59176"/>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5" name="Picture 5"/>
          <p:cNvPicPr>
            <a:picLocks noChangeAspect="1" noChangeArrowheads="1"/>
          </p:cNvPicPr>
          <p:nvPr/>
        </p:nvPicPr>
        <p:blipFill>
          <a:blip r:embed="rId8" cstate="print"/>
          <a:srcRect/>
          <a:stretch>
            <a:fillRect/>
          </a:stretch>
        </p:blipFill>
        <p:spPr bwMode="auto">
          <a:xfrm>
            <a:off x="6350498" y="3116476"/>
            <a:ext cx="5113095" cy="3590002"/>
          </a:xfrm>
          <a:prstGeom prst="rect">
            <a:avLst/>
          </a:prstGeom>
          <a:noFill/>
          <a:ln w="9525">
            <a:noFill/>
            <a:miter lim="800000"/>
            <a:headEnd/>
            <a:tailEnd/>
          </a:ln>
          <a:effectLst/>
        </p:spPr>
      </p:pic>
      <p:sp>
        <p:nvSpPr>
          <p:cNvPr id="46" name="TextBox 45"/>
          <p:cNvSpPr txBox="1"/>
          <p:nvPr/>
        </p:nvSpPr>
        <p:spPr>
          <a:xfrm>
            <a:off x="8797556" y="3468363"/>
            <a:ext cx="563039" cy="369332"/>
          </a:xfrm>
          <a:prstGeom prst="rect">
            <a:avLst/>
          </a:prstGeom>
          <a:noFill/>
          <a:ln>
            <a:solidFill>
              <a:schemeClr val="tx1"/>
            </a:solidFill>
          </a:ln>
        </p:spPr>
        <p:txBody>
          <a:bodyPr wrap="none" rtlCol="0">
            <a:spAutoFit/>
          </a:bodyPr>
          <a:lstStyle/>
          <a:p>
            <a:r>
              <a:rPr lang="en-US" dirty="0"/>
              <a:t>+Te</a:t>
            </a:r>
          </a:p>
        </p:txBody>
      </p:sp>
      <p:sp>
        <p:nvSpPr>
          <p:cNvPr id="49" name="TextBox 48"/>
          <p:cNvSpPr txBox="1"/>
          <p:nvPr/>
        </p:nvSpPr>
        <p:spPr>
          <a:xfrm>
            <a:off x="7322665" y="5570571"/>
            <a:ext cx="1507336" cy="338554"/>
          </a:xfrm>
          <a:prstGeom prst="rect">
            <a:avLst/>
          </a:prstGeom>
          <a:noFill/>
        </p:spPr>
        <p:txBody>
          <a:bodyPr wrap="none" rtlCol="0">
            <a:spAutoFit/>
          </a:bodyPr>
          <a:lstStyle/>
          <a:p>
            <a:r>
              <a:rPr lang="en-US" sz="1600" dirty="0"/>
              <a:t>Damaged film </a:t>
            </a:r>
          </a:p>
        </p:txBody>
      </p:sp>
      <p:cxnSp>
        <p:nvCxnSpPr>
          <p:cNvPr id="50" name="Straight Connector 49"/>
          <p:cNvCxnSpPr/>
          <p:nvPr/>
        </p:nvCxnSpPr>
        <p:spPr bwMode="auto">
          <a:xfrm flipH="1" flipV="1">
            <a:off x="7505546" y="4825988"/>
            <a:ext cx="222070" cy="79683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Arrow: Down 51"/>
          <p:cNvSpPr/>
          <p:nvPr/>
        </p:nvSpPr>
        <p:spPr>
          <a:xfrm rot="4631002">
            <a:off x="10070959" y="3926529"/>
            <a:ext cx="253630" cy="978408"/>
          </a:xfrm>
          <a:prstGeom prst="downArrow">
            <a:avLst>
              <a:gd name="adj1" fmla="val 38714"/>
              <a:gd name="adj2" fmla="val 617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p:cNvSpPr/>
          <p:nvPr/>
        </p:nvSpPr>
        <p:spPr>
          <a:xfrm>
            <a:off x="7398122" y="4280322"/>
            <a:ext cx="2294504" cy="319779"/>
          </a:xfrm>
          <a:custGeom>
            <a:avLst/>
            <a:gdLst>
              <a:gd name="connsiteX0" fmla="*/ 1952090 w 1952090"/>
              <a:gd name="connsiteY0" fmla="*/ 421241 h 421241"/>
              <a:gd name="connsiteX1" fmla="*/ 1541124 w 1952090"/>
              <a:gd name="connsiteY1" fmla="*/ 328773 h 421241"/>
              <a:gd name="connsiteX2" fmla="*/ 996593 w 1952090"/>
              <a:gd name="connsiteY2" fmla="*/ 174661 h 421241"/>
              <a:gd name="connsiteX3" fmla="*/ 328773 w 1952090"/>
              <a:gd name="connsiteY3" fmla="*/ 71920 h 421241"/>
              <a:gd name="connsiteX4" fmla="*/ 0 w 1952090"/>
              <a:gd name="connsiteY4" fmla="*/ 0 h 421241"/>
              <a:gd name="connsiteX5" fmla="*/ 0 w 1952090"/>
              <a:gd name="connsiteY5" fmla="*/ 0 h 4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090" h="421241">
                <a:moveTo>
                  <a:pt x="1952090" y="421241"/>
                </a:moveTo>
                <a:cubicBezTo>
                  <a:pt x="1826231" y="395555"/>
                  <a:pt x="1700373" y="369870"/>
                  <a:pt x="1541124" y="328773"/>
                </a:cubicBezTo>
                <a:cubicBezTo>
                  <a:pt x="1381875" y="287676"/>
                  <a:pt x="1198651" y="217470"/>
                  <a:pt x="996593" y="174661"/>
                </a:cubicBezTo>
                <a:cubicBezTo>
                  <a:pt x="794535" y="131852"/>
                  <a:pt x="494872" y="101030"/>
                  <a:pt x="328773" y="71920"/>
                </a:cubicBezTo>
                <a:cubicBezTo>
                  <a:pt x="162674" y="42810"/>
                  <a:pt x="0" y="0"/>
                  <a:pt x="0" y="0"/>
                </a:cubicBezTo>
                <a:lnTo>
                  <a:pt x="0" y="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877527" y="4114666"/>
            <a:ext cx="312906" cy="369332"/>
          </a:xfrm>
          <a:prstGeom prst="rect">
            <a:avLst/>
          </a:prstGeom>
          <a:noFill/>
        </p:spPr>
        <p:txBody>
          <a:bodyPr wrap="none" rtlCol="0">
            <a:spAutoFit/>
          </a:bodyPr>
          <a:lstStyle/>
          <a:p>
            <a:r>
              <a:rPr lang="en-US" dirty="0">
                <a:solidFill>
                  <a:srgbClr val="FF0000"/>
                </a:solidFill>
              </a:rPr>
              <a:t>?</a:t>
            </a:r>
          </a:p>
        </p:txBody>
      </p:sp>
      <p:sp>
        <p:nvSpPr>
          <p:cNvPr id="54" name="TextBox 53"/>
          <p:cNvSpPr txBox="1"/>
          <p:nvPr/>
        </p:nvSpPr>
        <p:spPr>
          <a:xfrm>
            <a:off x="8605872" y="1296939"/>
            <a:ext cx="312906" cy="369332"/>
          </a:xfrm>
          <a:prstGeom prst="rect">
            <a:avLst/>
          </a:prstGeom>
          <a:noFill/>
        </p:spPr>
        <p:txBody>
          <a:bodyPr wrap="none" rtlCol="0">
            <a:spAutoFit/>
          </a:bodyPr>
          <a:lstStyle/>
          <a:p>
            <a:r>
              <a:rPr lang="en-US" dirty="0">
                <a:solidFill>
                  <a:srgbClr val="0077C8"/>
                </a:solidFill>
              </a:rPr>
              <a:t>?</a:t>
            </a:r>
          </a:p>
        </p:txBody>
      </p:sp>
      <p:sp>
        <p:nvSpPr>
          <p:cNvPr id="55" name="Freeform: Shape 54"/>
          <p:cNvSpPr/>
          <p:nvPr/>
        </p:nvSpPr>
        <p:spPr>
          <a:xfrm>
            <a:off x="7505546" y="1336007"/>
            <a:ext cx="2288547" cy="702350"/>
          </a:xfrm>
          <a:custGeom>
            <a:avLst/>
            <a:gdLst>
              <a:gd name="connsiteX0" fmla="*/ 1952090 w 1952090"/>
              <a:gd name="connsiteY0" fmla="*/ 421241 h 421241"/>
              <a:gd name="connsiteX1" fmla="*/ 1541124 w 1952090"/>
              <a:gd name="connsiteY1" fmla="*/ 328773 h 421241"/>
              <a:gd name="connsiteX2" fmla="*/ 996593 w 1952090"/>
              <a:gd name="connsiteY2" fmla="*/ 174661 h 421241"/>
              <a:gd name="connsiteX3" fmla="*/ 328773 w 1952090"/>
              <a:gd name="connsiteY3" fmla="*/ 71920 h 421241"/>
              <a:gd name="connsiteX4" fmla="*/ 0 w 1952090"/>
              <a:gd name="connsiteY4" fmla="*/ 0 h 421241"/>
              <a:gd name="connsiteX5" fmla="*/ 0 w 1952090"/>
              <a:gd name="connsiteY5" fmla="*/ 0 h 4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090" h="421241">
                <a:moveTo>
                  <a:pt x="1952090" y="421241"/>
                </a:moveTo>
                <a:cubicBezTo>
                  <a:pt x="1826231" y="395555"/>
                  <a:pt x="1700373" y="369870"/>
                  <a:pt x="1541124" y="328773"/>
                </a:cubicBezTo>
                <a:cubicBezTo>
                  <a:pt x="1381875" y="287676"/>
                  <a:pt x="1198651" y="217470"/>
                  <a:pt x="996593" y="174661"/>
                </a:cubicBezTo>
                <a:cubicBezTo>
                  <a:pt x="794535" y="131852"/>
                  <a:pt x="494872" y="101030"/>
                  <a:pt x="328773" y="71920"/>
                </a:cubicBezTo>
                <a:cubicBezTo>
                  <a:pt x="162674" y="42810"/>
                  <a:pt x="0" y="0"/>
                  <a:pt x="0" y="0"/>
                </a:cubicBezTo>
                <a:lnTo>
                  <a:pt x="0" y="0"/>
                </a:ln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a:blip r:embed="rId9"/>
          <a:stretch>
            <a:fillRect/>
          </a:stretch>
        </p:blipFill>
        <p:spPr>
          <a:xfrm>
            <a:off x="42681" y="-390015"/>
            <a:ext cx="5390588" cy="4136034"/>
          </a:xfrm>
          <a:prstGeom prst="rect">
            <a:avLst/>
          </a:prstGeom>
        </p:spPr>
      </p:pic>
      <p:sp>
        <p:nvSpPr>
          <p:cNvPr id="3" name="TextBox 2"/>
          <p:cNvSpPr txBox="1"/>
          <p:nvPr/>
        </p:nvSpPr>
        <p:spPr>
          <a:xfrm>
            <a:off x="5601557" y="56559"/>
            <a:ext cx="2746265" cy="369332"/>
          </a:xfrm>
          <a:prstGeom prst="rect">
            <a:avLst/>
          </a:prstGeom>
          <a:noFill/>
        </p:spPr>
        <p:txBody>
          <a:bodyPr wrap="none" rtlCol="0">
            <a:spAutoFit/>
          </a:bodyPr>
          <a:lstStyle/>
          <a:p>
            <a:r>
              <a:rPr lang="el-GR" dirty="0"/>
              <a:t>ρ</a:t>
            </a:r>
            <a:r>
              <a:rPr lang="en-US" dirty="0"/>
              <a:t>= 10 or 100 </a:t>
            </a:r>
            <a:r>
              <a:rPr lang="en-US" dirty="0" err="1"/>
              <a:t>mOhm</a:t>
            </a:r>
            <a:r>
              <a:rPr lang="en-US" dirty="0"/>
              <a:t> cm?</a:t>
            </a:r>
          </a:p>
        </p:txBody>
      </p:sp>
      <p:sp>
        <p:nvSpPr>
          <p:cNvPr id="21" name="Oval 20"/>
          <p:cNvSpPr/>
          <p:nvPr/>
        </p:nvSpPr>
        <p:spPr>
          <a:xfrm>
            <a:off x="7322665" y="1214497"/>
            <a:ext cx="423940" cy="8224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293576" y="4371374"/>
            <a:ext cx="423940" cy="6209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8929" y="142715"/>
            <a:ext cx="1800493" cy="646331"/>
          </a:xfrm>
          <a:prstGeom prst="rect">
            <a:avLst/>
          </a:prstGeom>
          <a:noFill/>
        </p:spPr>
        <p:txBody>
          <a:bodyPr wrap="none" rtlCol="0">
            <a:spAutoFit/>
          </a:bodyPr>
          <a:lstStyle/>
          <a:p>
            <a:r>
              <a:rPr lang="en-US" b="1" dirty="0" err="1"/>
              <a:t>Te</a:t>
            </a:r>
            <a:r>
              <a:rPr lang="en-US" b="1" dirty="0"/>
              <a:t>-rich alloys</a:t>
            </a:r>
            <a:r>
              <a:rPr lang="en-US" dirty="0"/>
              <a:t>:</a:t>
            </a:r>
          </a:p>
          <a:p>
            <a:r>
              <a:rPr lang="en-US" dirty="0" err="1"/>
              <a:t>Agrate</a:t>
            </a:r>
            <a:r>
              <a:rPr lang="en-US" dirty="0"/>
              <a:t> Old data</a:t>
            </a:r>
          </a:p>
        </p:txBody>
      </p:sp>
      <p:cxnSp>
        <p:nvCxnSpPr>
          <p:cNvPr id="9" name="Straight Connector 8"/>
          <p:cNvCxnSpPr/>
          <p:nvPr/>
        </p:nvCxnSpPr>
        <p:spPr>
          <a:xfrm>
            <a:off x="6660682" y="425891"/>
            <a:ext cx="737440" cy="10429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27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a:t>|  Micron/Intel Confidential</a:t>
            </a:r>
            <a:endParaRPr lang="en-US" dirty="0"/>
          </a:p>
        </p:txBody>
      </p:sp>
      <p:pic>
        <p:nvPicPr>
          <p:cNvPr id="8" name="Picture 7">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011" y="3019113"/>
            <a:ext cx="4934981" cy="3344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p:cNvPr>
          <p:cNvPicPr>
            <a:picLocks noChangeAspect="1"/>
          </p:cNvPicPr>
          <p:nvPr/>
        </p:nvPicPr>
        <p:blipFill>
          <a:blip r:embed="rId3"/>
          <a:stretch>
            <a:fillRect/>
          </a:stretch>
        </p:blipFill>
        <p:spPr>
          <a:xfrm>
            <a:off x="393319" y="1804009"/>
            <a:ext cx="4982797" cy="3878907"/>
          </a:xfrm>
          <a:prstGeom prst="rect">
            <a:avLst/>
          </a:prstGeom>
          <a:ln>
            <a:solidFill>
              <a:schemeClr val="tx2"/>
            </a:solidFill>
          </a:ln>
        </p:spPr>
      </p:pic>
      <p:cxnSp>
        <p:nvCxnSpPr>
          <p:cNvPr id="10" name="Straight Connector 9"/>
          <p:cNvCxnSpPr/>
          <p:nvPr/>
        </p:nvCxnSpPr>
        <p:spPr>
          <a:xfrm flipH="1">
            <a:off x="2650162" y="4061579"/>
            <a:ext cx="1143000" cy="129091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48859" y="480922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2551" y="410179"/>
            <a:ext cx="7015895" cy="1200329"/>
          </a:xfrm>
          <a:prstGeom prst="rect">
            <a:avLst/>
          </a:prstGeom>
          <a:noFill/>
        </p:spPr>
        <p:txBody>
          <a:bodyPr wrap="none" rtlCol="0">
            <a:spAutoFit/>
          </a:bodyPr>
          <a:lstStyle/>
          <a:p>
            <a:r>
              <a:rPr lang="en-US" dirty="0"/>
              <a:t>“Normal” </a:t>
            </a:r>
            <a:r>
              <a:rPr lang="en-US" dirty="0" err="1"/>
              <a:t>Te</a:t>
            </a:r>
            <a:r>
              <a:rPr lang="en-US" dirty="0"/>
              <a:t>-rich segregated alloy results with good conductivity</a:t>
            </a:r>
          </a:p>
          <a:p>
            <a:endParaRPr lang="en-US" dirty="0"/>
          </a:p>
          <a:p>
            <a:r>
              <a:rPr lang="en-US" dirty="0"/>
              <a:t>Very </a:t>
            </a:r>
            <a:r>
              <a:rPr lang="en-US" dirty="0" err="1"/>
              <a:t>Te</a:t>
            </a:r>
            <a:r>
              <a:rPr lang="en-US" dirty="0"/>
              <a:t>-rich segregation (with the associated low T precipitation)</a:t>
            </a:r>
          </a:p>
          <a:p>
            <a:r>
              <a:rPr lang="en-US" dirty="0"/>
              <a:t>could introduce high resistance even crystalline</a:t>
            </a:r>
          </a:p>
        </p:txBody>
      </p:sp>
      <p:sp>
        <p:nvSpPr>
          <p:cNvPr id="2" name="TextBox 1"/>
          <p:cNvSpPr txBox="1"/>
          <p:nvPr/>
        </p:nvSpPr>
        <p:spPr>
          <a:xfrm>
            <a:off x="3734558" y="4562570"/>
            <a:ext cx="1063112" cy="369332"/>
          </a:xfrm>
          <a:prstGeom prst="rect">
            <a:avLst/>
          </a:prstGeom>
          <a:noFill/>
        </p:spPr>
        <p:txBody>
          <a:bodyPr wrap="none" rtlCol="0">
            <a:spAutoFit/>
          </a:bodyPr>
          <a:lstStyle/>
          <a:p>
            <a:r>
              <a:rPr lang="en-US" dirty="0">
                <a:solidFill>
                  <a:srgbClr val="FF0000"/>
                </a:solidFill>
              </a:rPr>
              <a:t>&lt;400C ?</a:t>
            </a:r>
          </a:p>
        </p:txBody>
      </p:sp>
      <p:sp>
        <p:nvSpPr>
          <p:cNvPr id="11" name="TextBox 10"/>
          <p:cNvSpPr txBox="1"/>
          <p:nvPr/>
        </p:nvSpPr>
        <p:spPr>
          <a:xfrm>
            <a:off x="651328" y="2012792"/>
            <a:ext cx="889987" cy="369332"/>
          </a:xfrm>
          <a:prstGeom prst="rect">
            <a:avLst/>
          </a:prstGeom>
          <a:noFill/>
        </p:spPr>
        <p:txBody>
          <a:bodyPr wrap="none" rtlCol="0">
            <a:spAutoFit/>
          </a:bodyPr>
          <a:lstStyle/>
          <a:p>
            <a:r>
              <a:rPr lang="en-US" dirty="0"/>
              <a:t>GISTN</a:t>
            </a:r>
          </a:p>
        </p:txBody>
      </p:sp>
      <p:pic>
        <p:nvPicPr>
          <p:cNvPr id="15" name="Picture 14"/>
          <p:cNvPicPr>
            <a:picLocks noChangeAspect="1"/>
          </p:cNvPicPr>
          <p:nvPr/>
        </p:nvPicPr>
        <p:blipFill>
          <a:blip r:embed="rId4"/>
          <a:stretch>
            <a:fillRect/>
          </a:stretch>
        </p:blipFill>
        <p:spPr>
          <a:xfrm>
            <a:off x="8285486" y="333147"/>
            <a:ext cx="3595506" cy="2685966"/>
          </a:xfrm>
          <a:prstGeom prst="rect">
            <a:avLst/>
          </a:prstGeom>
        </p:spPr>
      </p:pic>
      <p:sp>
        <p:nvSpPr>
          <p:cNvPr id="25" name="TextBox 24"/>
          <p:cNvSpPr txBox="1"/>
          <p:nvPr/>
        </p:nvSpPr>
        <p:spPr>
          <a:xfrm>
            <a:off x="8464202" y="393638"/>
            <a:ext cx="949299" cy="584775"/>
          </a:xfrm>
          <a:prstGeom prst="rect">
            <a:avLst/>
          </a:prstGeom>
          <a:noFill/>
          <a:ln>
            <a:solidFill>
              <a:schemeClr val="accent1"/>
            </a:solidFill>
          </a:ln>
        </p:spPr>
        <p:txBody>
          <a:bodyPr wrap="none" rtlCol="0">
            <a:spAutoFit/>
          </a:bodyPr>
          <a:lstStyle/>
          <a:p>
            <a:r>
              <a:rPr lang="en-US" sz="1600" dirty="0"/>
              <a:t>“normal”</a:t>
            </a:r>
          </a:p>
          <a:p>
            <a:r>
              <a:rPr lang="en-US" sz="1600" dirty="0" err="1"/>
              <a:t>Te</a:t>
            </a:r>
            <a:r>
              <a:rPr lang="en-US" sz="1600" dirty="0"/>
              <a:t>-rich</a:t>
            </a:r>
          </a:p>
        </p:txBody>
      </p:sp>
      <p:cxnSp>
        <p:nvCxnSpPr>
          <p:cNvPr id="27" name="Straight Arrow Connector 26"/>
          <p:cNvCxnSpPr/>
          <p:nvPr/>
        </p:nvCxnSpPr>
        <p:spPr>
          <a:xfrm flipH="1">
            <a:off x="3388093" y="978413"/>
            <a:ext cx="5303520" cy="3730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361244" y="148481"/>
            <a:ext cx="1428596" cy="369332"/>
          </a:xfrm>
          <a:prstGeom prst="rect">
            <a:avLst/>
          </a:prstGeom>
          <a:noFill/>
        </p:spPr>
        <p:txBody>
          <a:bodyPr wrap="none" rtlCol="0">
            <a:spAutoFit/>
          </a:bodyPr>
          <a:lstStyle/>
          <a:p>
            <a:r>
              <a:rPr lang="en-US" dirty="0"/>
              <a:t>precipitation</a:t>
            </a:r>
          </a:p>
        </p:txBody>
      </p:sp>
      <p:cxnSp>
        <p:nvCxnSpPr>
          <p:cNvPr id="13" name="Straight Connector 12"/>
          <p:cNvCxnSpPr/>
          <p:nvPr/>
        </p:nvCxnSpPr>
        <p:spPr>
          <a:xfrm>
            <a:off x="10880333" y="517813"/>
            <a:ext cx="267128" cy="1846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2127" y="5977878"/>
            <a:ext cx="6284862" cy="369332"/>
          </a:xfrm>
          <a:prstGeom prst="rect">
            <a:avLst/>
          </a:prstGeom>
          <a:noFill/>
        </p:spPr>
        <p:txBody>
          <a:bodyPr wrap="none" rtlCol="0">
            <a:spAutoFit/>
          </a:bodyPr>
          <a:lstStyle/>
          <a:p>
            <a:r>
              <a:rPr lang="en-US" dirty="0"/>
              <a:t>Very </a:t>
            </a:r>
            <a:r>
              <a:rPr lang="en-US" dirty="0" err="1"/>
              <a:t>Te</a:t>
            </a:r>
            <a:r>
              <a:rPr lang="en-US" dirty="0"/>
              <a:t>-rich alloy now deposited and under characterization</a:t>
            </a:r>
          </a:p>
        </p:txBody>
      </p:sp>
      <p:cxnSp>
        <p:nvCxnSpPr>
          <p:cNvPr id="21" name="Straight Connector 20"/>
          <p:cNvCxnSpPr/>
          <p:nvPr/>
        </p:nvCxnSpPr>
        <p:spPr>
          <a:xfrm flipH="1">
            <a:off x="3092522" y="5047596"/>
            <a:ext cx="556337" cy="98513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372898" y="3565191"/>
            <a:ext cx="612668" cy="577081"/>
          </a:xfrm>
          <a:prstGeom prst="rect">
            <a:avLst/>
          </a:prstGeom>
          <a:solidFill>
            <a:schemeClr val="bg1"/>
          </a:solidFill>
        </p:spPr>
        <p:txBody>
          <a:bodyPr wrap="none" rtlCol="0">
            <a:spAutoFit/>
          </a:bodyPr>
          <a:lstStyle/>
          <a:p>
            <a:r>
              <a:rPr lang="en-US" sz="1050" dirty="0"/>
              <a:t>Sb-rich</a:t>
            </a:r>
          </a:p>
          <a:p>
            <a:r>
              <a:rPr lang="en-US" sz="1050" dirty="0"/>
              <a:t>bulk</a:t>
            </a:r>
          </a:p>
          <a:p>
            <a:r>
              <a:rPr lang="en-US" sz="1050" dirty="0" err="1"/>
              <a:t>Te</a:t>
            </a:r>
            <a:r>
              <a:rPr lang="en-US" sz="1050" dirty="0"/>
              <a:t>-rich</a:t>
            </a:r>
          </a:p>
        </p:txBody>
      </p:sp>
      <p:sp>
        <p:nvSpPr>
          <p:cNvPr id="24" name="TextBox 23"/>
          <p:cNvSpPr txBox="1"/>
          <p:nvPr/>
        </p:nvSpPr>
        <p:spPr>
          <a:xfrm>
            <a:off x="8691613" y="2382124"/>
            <a:ext cx="671979" cy="369332"/>
          </a:xfrm>
          <a:prstGeom prst="rect">
            <a:avLst/>
          </a:prstGeom>
          <a:noFill/>
        </p:spPr>
        <p:txBody>
          <a:bodyPr wrap="none" rtlCol="0">
            <a:spAutoFit/>
          </a:bodyPr>
          <a:lstStyle/>
          <a:p>
            <a:r>
              <a:rPr lang="en-US" dirty="0"/>
              <a:t>DSC</a:t>
            </a:r>
          </a:p>
        </p:txBody>
      </p:sp>
    </p:spTree>
    <p:extLst>
      <p:ext uri="{BB962C8B-B14F-4D97-AF65-F5344CB8AC3E}">
        <p14:creationId xmlns:p14="http://schemas.microsoft.com/office/powerpoint/2010/main" val="88145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2" y="702050"/>
            <a:ext cx="8206473" cy="461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5104313" y="317100"/>
            <a:ext cx="6799623" cy="5321500"/>
            <a:chOff x="4636135" y="575353"/>
            <a:chExt cx="6799623" cy="5321500"/>
          </a:xfrm>
        </p:grpSpPr>
        <p:pic>
          <p:nvPicPr>
            <p:cNvPr id="18" name="Picture 17"/>
            <p:cNvPicPr>
              <a:picLocks noChangeAspect="1"/>
            </p:cNvPicPr>
            <p:nvPr/>
          </p:nvPicPr>
          <p:blipFill>
            <a:blip r:embed="rId3"/>
            <a:stretch>
              <a:fillRect/>
            </a:stretch>
          </p:blipFill>
          <p:spPr>
            <a:xfrm>
              <a:off x="4636135" y="575353"/>
              <a:ext cx="6799623" cy="5321500"/>
            </a:xfrm>
            <a:prstGeom prst="rect">
              <a:avLst/>
            </a:prstGeom>
          </p:spPr>
        </p:pic>
        <p:cxnSp>
          <p:nvCxnSpPr>
            <p:cNvPr id="19" name="Straight Arrow Connector 18"/>
            <p:cNvCxnSpPr/>
            <p:nvPr/>
          </p:nvCxnSpPr>
          <p:spPr>
            <a:xfrm flipH="1" flipV="1">
              <a:off x="8446446" y="3657600"/>
              <a:ext cx="319033" cy="472612"/>
            </a:xfrm>
            <a:prstGeom prst="straightConnector1">
              <a:avLst/>
            </a:prstGeom>
            <a:ln w="38100">
              <a:solidFill>
                <a:srgbClr val="0077C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999005" y="2974721"/>
              <a:ext cx="1321672" cy="152781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1" name="Arrow: Up 20"/>
          <p:cNvSpPr/>
          <p:nvPr/>
        </p:nvSpPr>
        <p:spPr>
          <a:xfrm rot="20993745">
            <a:off x="8679600" y="2729873"/>
            <a:ext cx="221388" cy="62908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p:cNvSpPr/>
          <p:nvPr/>
        </p:nvSpPr>
        <p:spPr>
          <a:xfrm rot="7767082">
            <a:off x="9449236" y="3894065"/>
            <a:ext cx="189337" cy="62908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a:grpSpLocks noChangeAspect="1"/>
          </p:cNvGrpSpPr>
          <p:nvPr/>
        </p:nvGrpSpPr>
        <p:grpSpPr>
          <a:xfrm>
            <a:off x="7897433" y="2532379"/>
            <a:ext cx="1623883" cy="1565887"/>
            <a:chOff x="3138616" y="2644345"/>
            <a:chExt cx="2421925" cy="2335428"/>
          </a:xfrm>
        </p:grpSpPr>
        <p:cxnSp>
          <p:nvCxnSpPr>
            <p:cNvPr id="24" name="Straight Connector 23"/>
            <p:cNvCxnSpPr/>
            <p:nvPr/>
          </p:nvCxnSpPr>
          <p:spPr>
            <a:xfrm>
              <a:off x="4806778" y="2644346"/>
              <a:ext cx="753763" cy="233542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138616" y="2644345"/>
              <a:ext cx="1668162" cy="233542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138616" y="4979772"/>
              <a:ext cx="2421925" cy="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5" name="Isosceles Triangle 14"/>
          <p:cNvSpPr>
            <a:spLocks noChangeAspect="1"/>
          </p:cNvSpPr>
          <p:nvPr/>
        </p:nvSpPr>
        <p:spPr>
          <a:xfrm>
            <a:off x="3433433" y="3282060"/>
            <a:ext cx="137160" cy="13716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757645" y="3689248"/>
            <a:ext cx="91440" cy="914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237662" y="5453935"/>
            <a:ext cx="6925935" cy="369332"/>
          </a:xfrm>
          <a:prstGeom prst="rect">
            <a:avLst/>
          </a:prstGeom>
          <a:noFill/>
        </p:spPr>
        <p:txBody>
          <a:bodyPr wrap="none" rtlCol="0">
            <a:spAutoFit/>
          </a:bodyPr>
          <a:lstStyle/>
          <a:p>
            <a:r>
              <a:rPr lang="en-US" dirty="0"/>
              <a:t>On going mapping of L0 on GISTN diagram (</a:t>
            </a:r>
            <a:r>
              <a:rPr lang="en-US" dirty="0" err="1"/>
              <a:t>Tx</a:t>
            </a:r>
            <a:r>
              <a:rPr lang="en-US" dirty="0"/>
              <a:t>, Tm, </a:t>
            </a:r>
            <a:r>
              <a:rPr lang="en-US" dirty="0" err="1"/>
              <a:t>Eg</a:t>
            </a:r>
            <a:r>
              <a:rPr lang="en-US" dirty="0"/>
              <a:t>, speed)</a:t>
            </a:r>
          </a:p>
        </p:txBody>
      </p:sp>
      <p:sp>
        <p:nvSpPr>
          <p:cNvPr id="1024" name="TextBox 1023"/>
          <p:cNvSpPr txBox="1"/>
          <p:nvPr/>
        </p:nvSpPr>
        <p:spPr>
          <a:xfrm>
            <a:off x="8733162" y="702050"/>
            <a:ext cx="1142300" cy="369332"/>
          </a:xfrm>
          <a:prstGeom prst="rect">
            <a:avLst/>
          </a:prstGeom>
          <a:noFill/>
        </p:spPr>
        <p:txBody>
          <a:bodyPr wrap="none" rtlCol="0">
            <a:spAutoFit/>
          </a:bodyPr>
          <a:lstStyle/>
          <a:p>
            <a:r>
              <a:rPr lang="en-US" dirty="0"/>
              <a:t>GST only</a:t>
            </a:r>
          </a:p>
        </p:txBody>
      </p:sp>
      <p:sp>
        <p:nvSpPr>
          <p:cNvPr id="34" name="TextBox 33"/>
          <p:cNvSpPr txBox="1"/>
          <p:nvPr/>
        </p:nvSpPr>
        <p:spPr>
          <a:xfrm>
            <a:off x="901059" y="1165535"/>
            <a:ext cx="889987" cy="369332"/>
          </a:xfrm>
          <a:prstGeom prst="rect">
            <a:avLst/>
          </a:prstGeom>
          <a:noFill/>
        </p:spPr>
        <p:txBody>
          <a:bodyPr wrap="none" rtlCol="0">
            <a:spAutoFit/>
          </a:bodyPr>
          <a:lstStyle/>
          <a:p>
            <a:r>
              <a:rPr lang="en-US" dirty="0"/>
              <a:t>GISTN</a:t>
            </a:r>
          </a:p>
        </p:txBody>
      </p:sp>
      <p:sp>
        <p:nvSpPr>
          <p:cNvPr id="1025" name="Arrow: Right 1024"/>
          <p:cNvSpPr/>
          <p:nvPr/>
        </p:nvSpPr>
        <p:spPr>
          <a:xfrm>
            <a:off x="1120844" y="53962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9563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9" name="TextBox 8"/>
          <p:cNvSpPr txBox="1"/>
          <p:nvPr/>
        </p:nvSpPr>
        <p:spPr>
          <a:xfrm>
            <a:off x="1879746" y="517063"/>
            <a:ext cx="1747210" cy="646331"/>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T crystal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Rs</a:t>
            </a:r>
            <a:r>
              <a:rPr lang="en-US" dirty="0">
                <a:latin typeface="Segoe UI" panose="020B0502040204020203" pitchFamily="34" charset="0"/>
                <a:cs typeface="Segoe UI" panose="020B0502040204020203" pitchFamily="34" charset="0"/>
              </a:rPr>
              <a:t>-T)</a:t>
            </a:r>
          </a:p>
          <a:p>
            <a:pPr algn="ctr"/>
            <a:r>
              <a:rPr lang="en-US" dirty="0">
                <a:latin typeface="Segoe UI" panose="020B0502040204020203" pitchFamily="34" charset="0"/>
                <a:cs typeface="Segoe UI" panose="020B0502040204020203" pitchFamily="34" charset="0"/>
              </a:rPr>
              <a:t>GST only</a:t>
            </a:r>
          </a:p>
        </p:txBody>
      </p:sp>
      <p:sp>
        <p:nvSpPr>
          <p:cNvPr id="10" name="TextBox 9"/>
          <p:cNvSpPr txBox="1"/>
          <p:nvPr/>
        </p:nvSpPr>
        <p:spPr>
          <a:xfrm>
            <a:off x="4887070" y="1019630"/>
            <a:ext cx="71045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T (C )</a:t>
            </a:r>
          </a:p>
        </p:txBody>
      </p:sp>
      <p:pic>
        <p:nvPicPr>
          <p:cNvPr id="11" name="Picture 10"/>
          <p:cNvPicPr>
            <a:picLocks noChangeAspect="1"/>
          </p:cNvPicPr>
          <p:nvPr/>
        </p:nvPicPr>
        <p:blipFill>
          <a:blip r:embed="rId2"/>
          <a:stretch>
            <a:fillRect/>
          </a:stretch>
        </p:blipFill>
        <p:spPr>
          <a:xfrm>
            <a:off x="-569777" y="852452"/>
            <a:ext cx="6727346" cy="5195272"/>
          </a:xfrm>
          <a:prstGeom prst="rect">
            <a:avLst/>
          </a:prstGeom>
        </p:spPr>
      </p:pic>
      <p:pic>
        <p:nvPicPr>
          <p:cNvPr id="13" name="Picture 12"/>
          <p:cNvPicPr>
            <a:picLocks noChangeAspect="1"/>
          </p:cNvPicPr>
          <p:nvPr/>
        </p:nvPicPr>
        <p:blipFill rotWithShape="1">
          <a:blip r:embed="rId3"/>
          <a:srcRect b="52647"/>
          <a:stretch/>
        </p:blipFill>
        <p:spPr>
          <a:xfrm>
            <a:off x="9055932" y="3813295"/>
            <a:ext cx="3136068" cy="2686931"/>
          </a:xfrm>
          <a:prstGeom prst="rect">
            <a:avLst/>
          </a:prstGeom>
        </p:spPr>
      </p:pic>
      <p:pic>
        <p:nvPicPr>
          <p:cNvPr id="14" name="Picture 13"/>
          <p:cNvPicPr>
            <a:picLocks noChangeAspect="1"/>
          </p:cNvPicPr>
          <p:nvPr/>
        </p:nvPicPr>
        <p:blipFill rotWithShape="1">
          <a:blip r:embed="rId3"/>
          <a:srcRect t="53498"/>
          <a:stretch/>
        </p:blipFill>
        <p:spPr>
          <a:xfrm>
            <a:off x="6100059" y="4077729"/>
            <a:ext cx="3136068" cy="2638619"/>
          </a:xfrm>
          <a:prstGeom prst="rect">
            <a:avLst/>
          </a:prstGeom>
        </p:spPr>
      </p:pic>
      <p:sp>
        <p:nvSpPr>
          <p:cNvPr id="15" name="TextBox 14"/>
          <p:cNvSpPr txBox="1"/>
          <p:nvPr/>
        </p:nvSpPr>
        <p:spPr>
          <a:xfrm>
            <a:off x="6100059" y="3319365"/>
            <a:ext cx="5766593"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Literature example: crystallization time is high around GST 111 </a:t>
            </a:r>
          </a:p>
        </p:txBody>
      </p:sp>
      <p:sp>
        <p:nvSpPr>
          <p:cNvPr id="3" name="TextBox 2"/>
          <p:cNvSpPr txBox="1"/>
          <p:nvPr/>
        </p:nvSpPr>
        <p:spPr>
          <a:xfrm>
            <a:off x="6355937" y="1019630"/>
            <a:ext cx="5760379"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t>Need for mapping of L0 crystallization speed (optical)</a:t>
            </a:r>
          </a:p>
        </p:txBody>
      </p:sp>
    </p:spTree>
    <p:extLst>
      <p:ext uri="{BB962C8B-B14F-4D97-AF65-F5344CB8AC3E}">
        <p14:creationId xmlns:p14="http://schemas.microsoft.com/office/powerpoint/2010/main" val="217674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F7AE3C-EECB-4CBA-990A-8A502BD73A43}" type="datetime1">
              <a:rPr kumimoji="0" lang="en-US" sz="1100" b="1"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3/16/2018</a:t>
            </a:fld>
            <a:endParaRPr kumimoji="0" lang="en-US" sz="1100" b="1"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Slide Number Placehold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F84386-BAA1-48C0-859F-15B6863FCE3B}" type="slidenum">
              <a:rPr kumimoji="0" lang="en-US" sz="800" b="1"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800" b="1"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Title 5"/>
          <p:cNvSpPr>
            <a:spLocks noGrp="1"/>
          </p:cNvSpPr>
          <p:nvPr>
            <p:ph type="title"/>
          </p:nvPr>
        </p:nvSpPr>
        <p:spPr/>
        <p:txBody>
          <a:bodyPr/>
          <a:lstStyle/>
          <a:p>
            <a:r>
              <a:rPr lang="en-US" dirty="0"/>
              <a:t>PM Segregation</a:t>
            </a:r>
          </a:p>
        </p:txBody>
      </p:sp>
      <p:sp>
        <p:nvSpPr>
          <p:cNvPr id="10" name="TextBox 9"/>
          <p:cNvSpPr txBox="1"/>
          <p:nvPr/>
        </p:nvSpPr>
        <p:spPr>
          <a:xfrm>
            <a:off x="346837" y="5393394"/>
            <a:ext cx="10938186"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60A8"/>
                </a:solidFill>
                <a:effectLst/>
                <a:uLnTx/>
                <a:uFillTx/>
                <a:latin typeface="Verdana"/>
                <a:ea typeface="+mn-ea"/>
                <a:cs typeface="+mn-cs"/>
              </a:rPr>
              <a:t>Higher segregation index for intermediate programming, the worst for </a:t>
            </a:r>
            <a:r>
              <a:rPr kumimoji="0" lang="en-US" sz="1800" b="0" i="0" u="none" strike="noStrike" kern="1200" cap="none" spc="0" normalizeH="0" baseline="0" noProof="0" dirty="0" err="1">
                <a:ln>
                  <a:noFill/>
                </a:ln>
                <a:solidFill>
                  <a:srgbClr val="0860A8"/>
                </a:solidFill>
                <a:effectLst/>
                <a:uLnTx/>
                <a:uFillTx/>
                <a:latin typeface="Verdana"/>
                <a:ea typeface="+mn-ea"/>
                <a:cs typeface="+mn-cs"/>
              </a:rPr>
              <a:t>Iprog</a:t>
            </a:r>
            <a:r>
              <a:rPr kumimoji="0" lang="en-US" sz="1800" b="0" i="0" u="none" strike="noStrike" kern="1200" cap="none" spc="0" normalizeH="0" baseline="0" noProof="0" dirty="0">
                <a:ln>
                  <a:noFill/>
                </a:ln>
                <a:solidFill>
                  <a:srgbClr val="0860A8"/>
                </a:solidFill>
                <a:effectLst/>
                <a:uLnTx/>
                <a:uFillTx/>
                <a:latin typeface="Verdana"/>
                <a:ea typeface="+mn-ea"/>
                <a:cs typeface="+mn-cs"/>
              </a:rPr>
              <a:t> ~ </a:t>
            </a:r>
            <a:r>
              <a:rPr kumimoji="0" lang="en-US" sz="1800" b="0" i="0" u="none" strike="noStrike" kern="1200" cap="none" spc="0" normalizeH="0" baseline="0" noProof="0" dirty="0" err="1">
                <a:ln>
                  <a:noFill/>
                </a:ln>
                <a:solidFill>
                  <a:srgbClr val="0860A8"/>
                </a:solidFill>
                <a:effectLst/>
                <a:uLnTx/>
                <a:uFillTx/>
                <a:latin typeface="Verdana"/>
                <a:ea typeface="+mn-ea"/>
                <a:cs typeface="+mn-cs"/>
              </a:rPr>
              <a:t>Imelt</a:t>
            </a:r>
            <a:endParaRPr kumimoji="0" lang="en-US" sz="1800" b="0" i="0" u="none" strike="noStrike" kern="1200" cap="none" spc="0" normalizeH="0" baseline="0" noProof="0" dirty="0">
              <a:ln>
                <a:noFill/>
              </a:ln>
              <a:solidFill>
                <a:srgbClr val="0860A8"/>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860A8"/>
                </a:solidFill>
                <a:latin typeface="Verdana"/>
              </a:rPr>
              <a:t>Recovery by IRST</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en-US" sz="1800" b="0" i="0" u="none" strike="noStrike" kern="1200" cap="none" spc="0" normalizeH="0" baseline="0" noProof="0" dirty="0">
                <a:ln>
                  <a:noFill/>
                </a:ln>
                <a:solidFill>
                  <a:srgbClr val="0860A8"/>
                </a:solidFill>
                <a:effectLst/>
                <a:uLnTx/>
                <a:uFillTx/>
                <a:latin typeface="Verdana"/>
                <a:ea typeface="+mn-ea"/>
                <a:cs typeface="+mn-cs"/>
              </a:rPr>
              <a:t>consistent with thermodynamic enhanced segregation mechanism</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en-US" dirty="0">
                <a:solidFill>
                  <a:srgbClr val="0860A8"/>
                </a:solidFill>
                <a:latin typeface="Verdana"/>
              </a:rPr>
              <a:t>Correlation with Vth TE</a:t>
            </a:r>
            <a:endParaRPr kumimoji="0" lang="en-US" sz="1800" b="0" i="0" u="none" strike="noStrike" kern="1200" cap="none" spc="0" normalizeH="0" baseline="0" noProof="0" dirty="0">
              <a:ln>
                <a:noFill/>
              </a:ln>
              <a:solidFill>
                <a:srgbClr val="0860A8"/>
              </a:solidFill>
              <a:effectLst/>
              <a:uLnTx/>
              <a:uFillTx/>
              <a:latin typeface="Verdana"/>
              <a:ea typeface="+mn-ea"/>
              <a:cs typeface="+mn-cs"/>
            </a:endParaRPr>
          </a:p>
        </p:txBody>
      </p:sp>
      <p:pic>
        <p:nvPicPr>
          <p:cNvPr id="12" name="Picture 11"/>
          <p:cNvPicPr>
            <a:picLocks noChangeAspect="1"/>
          </p:cNvPicPr>
          <p:nvPr/>
        </p:nvPicPr>
        <p:blipFill>
          <a:blip r:embed="rId2"/>
          <a:stretch>
            <a:fillRect/>
          </a:stretch>
        </p:blipFill>
        <p:spPr>
          <a:xfrm>
            <a:off x="6600073" y="90192"/>
            <a:ext cx="4139148" cy="2729697"/>
          </a:xfrm>
          <a:prstGeom prst="rect">
            <a:avLst/>
          </a:prstGeom>
        </p:spPr>
      </p:pic>
      <p:pic>
        <p:nvPicPr>
          <p:cNvPr id="8" name="Picture 7"/>
          <p:cNvPicPr>
            <a:picLocks noChangeAspect="1"/>
          </p:cNvPicPr>
          <p:nvPr/>
        </p:nvPicPr>
        <p:blipFill>
          <a:blip r:embed="rId3"/>
          <a:stretch>
            <a:fillRect/>
          </a:stretch>
        </p:blipFill>
        <p:spPr>
          <a:xfrm>
            <a:off x="94837" y="1756226"/>
            <a:ext cx="5258825" cy="3483594"/>
          </a:xfrm>
          <a:prstGeom prst="rect">
            <a:avLst/>
          </a:prstGeom>
        </p:spPr>
      </p:pic>
      <p:sp>
        <p:nvSpPr>
          <p:cNvPr id="2" name="TextBox 1"/>
          <p:cNvSpPr txBox="1"/>
          <p:nvPr/>
        </p:nvSpPr>
        <p:spPr>
          <a:xfrm>
            <a:off x="10002635" y="1085708"/>
            <a:ext cx="1043876" cy="369332"/>
          </a:xfrm>
          <a:prstGeom prst="rect">
            <a:avLst/>
          </a:prstGeom>
          <a:solidFill>
            <a:schemeClr val="accent3"/>
          </a:solidFill>
        </p:spPr>
        <p:txBody>
          <a:bodyPr wrap="none" rtlCol="0">
            <a:spAutoFit/>
          </a:bodyPr>
          <a:lstStyle/>
          <a:p>
            <a:r>
              <a:rPr lang="en-US" dirty="0"/>
              <a:t>Lu/Hefei</a:t>
            </a:r>
          </a:p>
        </p:txBody>
      </p:sp>
      <p:sp>
        <p:nvSpPr>
          <p:cNvPr id="13" name="TextBox 12"/>
          <p:cNvSpPr txBox="1"/>
          <p:nvPr/>
        </p:nvSpPr>
        <p:spPr>
          <a:xfrm>
            <a:off x="4216183" y="1940892"/>
            <a:ext cx="954172" cy="646331"/>
          </a:xfrm>
          <a:prstGeom prst="rect">
            <a:avLst/>
          </a:prstGeom>
          <a:solidFill>
            <a:schemeClr val="accent3"/>
          </a:solidFill>
        </p:spPr>
        <p:txBody>
          <a:bodyPr wrap="none" rtlCol="0">
            <a:spAutoFit/>
          </a:bodyPr>
          <a:lstStyle/>
          <a:p>
            <a:r>
              <a:rPr lang="en-US" dirty="0"/>
              <a:t>PFA-22</a:t>
            </a:r>
          </a:p>
          <a:p>
            <a:r>
              <a:rPr lang="en-US" dirty="0"/>
              <a:t>Vim</a:t>
            </a:r>
          </a:p>
        </p:txBody>
      </p:sp>
      <p:pic>
        <p:nvPicPr>
          <p:cNvPr id="14"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786" y="2781481"/>
            <a:ext cx="7204515" cy="270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00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15</a:t>
            </a:fld>
            <a:endParaRPr lang="en-US"/>
          </a:p>
        </p:txBody>
      </p:sp>
      <p:sp>
        <p:nvSpPr>
          <p:cNvPr id="6" name="Content Placeholder 5"/>
          <p:cNvSpPr>
            <a:spLocks noGrp="1"/>
          </p:cNvSpPr>
          <p:nvPr>
            <p:ph sz="half" idx="1"/>
          </p:nvPr>
        </p:nvSpPr>
        <p:spPr>
          <a:xfrm>
            <a:off x="712075" y="527790"/>
            <a:ext cx="10828284" cy="4548188"/>
          </a:xfrm>
        </p:spPr>
        <p:txBody>
          <a:bodyPr/>
          <a:lstStyle/>
          <a:p>
            <a:r>
              <a:rPr lang="en-US" dirty="0">
                <a:hlinkClick r:id="rId2"/>
              </a:rPr>
              <a:t>Enhanced segregation </a:t>
            </a:r>
            <a:r>
              <a:rPr lang="en-US" dirty="0"/>
              <a:t>(driven by thermodynamic driving force under thermal gradient) is active to increase Sb-enrichment and </a:t>
            </a:r>
            <a:r>
              <a:rPr lang="en-US" dirty="0" err="1"/>
              <a:t>Te</a:t>
            </a:r>
            <a:r>
              <a:rPr lang="en-US" dirty="0"/>
              <a:t>-enrichment, with corresponding consequence on amorphous residual (</a:t>
            </a:r>
            <a:r>
              <a:rPr lang="en-US" dirty="0" err="1"/>
              <a:t>Sd</a:t>
            </a:r>
            <a:r>
              <a:rPr lang="en-US" dirty="0"/>
              <a:t>-rich) and/or possible high resistance crystalline (</a:t>
            </a:r>
            <a:r>
              <a:rPr lang="en-US" dirty="0" err="1"/>
              <a:t>Te</a:t>
            </a:r>
            <a:r>
              <a:rPr lang="en-US" dirty="0"/>
              <a:t>-rich).</a:t>
            </a:r>
          </a:p>
          <a:p>
            <a:r>
              <a:rPr lang="en-US" sz="2000" dirty="0">
                <a:latin typeface="Segoe UI" panose="020B0502040204020203" pitchFamily="34" charset="0"/>
                <a:cs typeface="Segoe UI" panose="020B0502040204020203" pitchFamily="34" charset="0"/>
              </a:rPr>
              <a:t>Higher the segregation, higher the impact on related failing mechanism (Vth TE, RD, WD, ..) </a:t>
            </a:r>
          </a:p>
          <a:p>
            <a:r>
              <a:rPr lang="en-US" sz="2000" dirty="0">
                <a:latin typeface="Segoe UI" panose="020B0502040204020203" pitchFamily="34" charset="0"/>
                <a:cs typeface="Segoe UI" panose="020B0502040204020203" pitchFamily="34" charset="0"/>
              </a:rPr>
              <a:t>On cycling the modification of cell response (either by PM material or by cell thermal environment changes) can more easily enable a partial transformation and consequently the corresponding enhanced segregation, especially on not median bits, which accelerates the endurance degradation.</a:t>
            </a:r>
          </a:p>
          <a:p>
            <a:r>
              <a:rPr lang="en-US" sz="2000" dirty="0">
                <a:latin typeface="Segoe UI" panose="020B0502040204020203" pitchFamily="34" charset="0"/>
                <a:cs typeface="Segoe UI" panose="020B0502040204020203" pitchFamily="34" charset="0"/>
              </a:rPr>
              <a:t>Mapping the impact on modifying the phase diagram (</a:t>
            </a:r>
            <a:r>
              <a:rPr lang="en-US" sz="2000" dirty="0" err="1">
                <a:latin typeface="Segoe UI" panose="020B0502040204020203" pitchFamily="34" charset="0"/>
                <a:cs typeface="Segoe UI" panose="020B0502040204020203" pitchFamily="34" charset="0"/>
              </a:rPr>
              <a:t>liquidus</a:t>
            </a:r>
            <a:r>
              <a:rPr lang="en-US" sz="2000" dirty="0">
                <a:latin typeface="Segoe UI" panose="020B0502040204020203" pitchFamily="34" charset="0"/>
                <a:cs typeface="Segoe UI" panose="020B0502040204020203" pitchFamily="34" charset="0"/>
              </a:rPr>
              <a:t> surface, physical properties) with different PM alloys (i.e. doping) can provide some visibility to mitigate segregation-based issues.</a:t>
            </a:r>
          </a:p>
          <a:p>
            <a:r>
              <a:rPr lang="en-US" sz="2000" dirty="0"/>
              <a:t>Enhanced segregation is here discussed and supported for PM but similar mechanism could occur also for SD, since is based on the presence of solid/liquid front under certain programming condition. However, contrary to PM, physical SD segregation evidence is still not assessed (but neither is well stabilized how a supposed segregation is affecting threshold switching), but electrical behavior of SD only is historically playing similarly to PM: RE Vth shift increase is enhanced at higher read current, recovered by RST.   </a:t>
            </a:r>
          </a:p>
          <a:p>
            <a:endParaRPr lang="en-US" dirty="0"/>
          </a:p>
        </p:txBody>
      </p:sp>
    </p:spTree>
    <p:extLst>
      <p:ext uri="{BB962C8B-B14F-4D97-AF65-F5344CB8AC3E}">
        <p14:creationId xmlns:p14="http://schemas.microsoft.com/office/powerpoint/2010/main" val="208928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D904593-1668-4B95-BA96-EF3EF43EDF4E}" type="slidenum">
              <a:rPr lang="en-US" smtClean="0"/>
              <a:pPr algn="l"/>
              <a:t>16</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dirty="0"/>
              <a:t>|  Micron Confidential</a:t>
            </a:r>
          </a:p>
        </p:txBody>
      </p:sp>
      <p:sp>
        <p:nvSpPr>
          <p:cNvPr id="8" name="TextBox 7"/>
          <p:cNvSpPr txBox="1"/>
          <p:nvPr/>
        </p:nvSpPr>
        <p:spPr>
          <a:xfrm>
            <a:off x="464704" y="1066523"/>
            <a:ext cx="11459795"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Enhanced segregation easily occurs when programming condition applies a not uniform thermal stress along the cell thickness such that a region is in a high temperature and diffusivity regime (i.e. liquid), while the adjacent region is at lower temperature and low diffusivity, relative to their local properties, in order to have a phase boundary.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Such a situation is draining from the boundary the elemental component which makes the composition more thermodynamically stable. The situation is similar to solidification refinement, when the solidification front depletes or enriches in certain components in order to minimize the energy of the system.</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From the GST diagram, during solidification of an alloy with a typical composition for SXP, the last liquid to solidify tends to enrich in Sb (or </a:t>
            </a:r>
            <a:r>
              <a:rPr lang="en-US" dirty="0" err="1">
                <a:latin typeface="Segoe UI" panose="020B0502040204020203" pitchFamily="34" charset="0"/>
                <a:cs typeface="Segoe UI" panose="020B0502040204020203" pitchFamily="34" charset="0"/>
              </a:rPr>
              <a:t>Te</a:t>
            </a:r>
            <a:r>
              <a:rPr lang="en-US" dirty="0">
                <a:latin typeface="Segoe UI" panose="020B0502040204020203" pitchFamily="34" charset="0"/>
                <a:cs typeface="Segoe UI" panose="020B0502040204020203" pitchFamily="34" charset="0"/>
              </a:rPr>
              <a:t>), since the most stable form of liquid is rich in Sb (or </a:t>
            </a:r>
            <a:r>
              <a:rPr lang="en-US" dirty="0" err="1">
                <a:latin typeface="Segoe UI" panose="020B0502040204020203" pitchFamily="34" charset="0"/>
                <a:cs typeface="Segoe UI" panose="020B0502040204020203" pitchFamily="34" charset="0"/>
              </a:rPr>
              <a:t>Te</a:t>
            </a:r>
            <a:r>
              <a:rPr lang="en-US" dirty="0">
                <a:latin typeface="Segoe UI" panose="020B0502040204020203" pitchFamily="34" charset="0"/>
                <a:cs typeface="Segoe UI" panose="020B0502040204020203" pitchFamily="34" charset="0"/>
              </a:rPr>
              <a:t>) (there are eutectic points in the Sb-rich direction and in </a:t>
            </a:r>
            <a:r>
              <a:rPr lang="en-US" dirty="0" err="1">
                <a:latin typeface="Segoe UI" panose="020B0502040204020203" pitchFamily="34" charset="0"/>
                <a:cs typeface="Segoe UI" panose="020B0502040204020203" pitchFamily="34" charset="0"/>
              </a:rPr>
              <a:t>Te</a:t>
            </a:r>
            <a:r>
              <a:rPr lang="en-US" dirty="0">
                <a:latin typeface="Segoe UI" panose="020B0502040204020203" pitchFamily="34" charset="0"/>
                <a:cs typeface="Segoe UI" panose="020B0502040204020203" pitchFamily="34" charset="0"/>
              </a:rPr>
              <a:t>-rich direction)).</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Such a thermodynamic driving force (temperature gradient driven) is combining with the other segregation driving forces to produce the final segregation and is considered important whenever an “intermediate” condition is produced.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sp>
        <p:nvSpPr>
          <p:cNvPr id="2" name="TextBox 1"/>
          <p:cNvSpPr txBox="1"/>
          <p:nvPr/>
        </p:nvSpPr>
        <p:spPr>
          <a:xfrm>
            <a:off x="1932164" y="340376"/>
            <a:ext cx="4929555" cy="461665"/>
          </a:xfrm>
          <a:prstGeom prst="rect">
            <a:avLst/>
          </a:prstGeom>
          <a:noFill/>
        </p:spPr>
        <p:txBody>
          <a:bodyPr wrap="none" rtlCol="0">
            <a:spAutoFit/>
          </a:bodyPr>
          <a:lstStyle/>
          <a:p>
            <a:r>
              <a:rPr lang="en-US" sz="2400" dirty="0"/>
              <a:t>Enhanced segregation mechanism</a:t>
            </a:r>
          </a:p>
        </p:txBody>
      </p:sp>
    </p:spTree>
    <p:extLst>
      <p:ext uri="{BB962C8B-B14F-4D97-AF65-F5344CB8AC3E}">
        <p14:creationId xmlns:p14="http://schemas.microsoft.com/office/powerpoint/2010/main" val="200244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D904593-1668-4B95-BA96-EF3EF43EDF4E}" type="slidenum">
              <a:rPr lang="en-US" smtClean="0"/>
              <a:pPr algn="l"/>
              <a:t>17</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dirty="0"/>
              <a:t>|  Micron Confidential</a:t>
            </a:r>
          </a:p>
        </p:txBody>
      </p:sp>
      <p:sp>
        <p:nvSpPr>
          <p:cNvPr id="8" name="Title 1"/>
          <p:cNvSpPr txBox="1">
            <a:spLocks/>
          </p:cNvSpPr>
          <p:nvPr/>
        </p:nvSpPr>
        <p:spPr>
          <a:xfrm>
            <a:off x="838200" y="365126"/>
            <a:ext cx="10515600" cy="628788"/>
          </a:xfrm>
          <a:prstGeom prst="rect">
            <a:avLst/>
          </a:prstGeom>
        </p:spPr>
        <p:txBody>
          <a:bodyPr vert="horz" lIns="91440" tIns="45720" rIns="91440" bIns="45720" rtlCol="0" anchor="b">
            <a:normAutofit/>
          </a:bodyPr>
          <a:lstStyle>
            <a:lvl1pPr algn="l" defTabSz="1219110" rtl="0" eaLnBrk="1" latinLnBrk="0" hangingPunct="1">
              <a:lnSpc>
                <a:spcPct val="90000"/>
              </a:lnSpc>
              <a:spcBef>
                <a:spcPct val="0"/>
              </a:spcBef>
              <a:buNone/>
              <a:defRPr lang="en-US" sz="3200" b="1" kern="1200" spc="-150" dirty="0">
                <a:solidFill>
                  <a:schemeClr val="tx1"/>
                </a:solidFill>
                <a:latin typeface="Segoe UI Semibold" panose="020B0702040204020203" pitchFamily="34" charset="0"/>
                <a:ea typeface="+mj-ea"/>
                <a:cs typeface="Segoe UI Semibold" panose="020B0702040204020203" pitchFamily="34" charset="0"/>
              </a:defRPr>
            </a:lvl1pPr>
          </a:lstStyle>
          <a:p>
            <a:r>
              <a:rPr lang="en-US">
                <a:latin typeface="Segoe UI" panose="020B0502040204020203" pitchFamily="34" charset="0"/>
                <a:ea typeface="Segoe UI" panose="020B0502040204020203" pitchFamily="34" charset="0"/>
                <a:cs typeface="Segoe UI" panose="020B0502040204020203" pitchFamily="34" charset="0"/>
              </a:rPr>
              <a:t>element segregation on programming</a:t>
            </a:r>
          </a:p>
        </p:txBody>
      </p:sp>
      <p:sp>
        <p:nvSpPr>
          <p:cNvPr id="9" name="TextBox 8"/>
          <p:cNvSpPr txBox="1"/>
          <p:nvPr/>
        </p:nvSpPr>
        <p:spPr>
          <a:xfrm>
            <a:off x="3160218" y="3636075"/>
            <a:ext cx="1432875" cy="523220"/>
          </a:xfrm>
          <a:prstGeom prst="rect">
            <a:avLst/>
          </a:prstGeom>
          <a:noFill/>
        </p:spPr>
        <p:txBody>
          <a:bodyPr wrap="square" rtlCol="0">
            <a:spAutoFit/>
          </a:bodyPr>
          <a:lstStyle/>
          <a:p>
            <a:pPr algn="ctr"/>
            <a:r>
              <a:rPr lang="en-US" sz="1400" dirty="0">
                <a:solidFill>
                  <a:schemeClr val="accent2"/>
                </a:solidFill>
              </a:rPr>
              <a:t>Concentration</a:t>
            </a:r>
          </a:p>
          <a:p>
            <a:pPr algn="ctr"/>
            <a:r>
              <a:rPr lang="en-US" sz="1400" dirty="0">
                <a:solidFill>
                  <a:schemeClr val="accent2"/>
                </a:solidFill>
              </a:rPr>
              <a:t>gradient</a:t>
            </a:r>
          </a:p>
        </p:txBody>
      </p:sp>
      <p:sp>
        <p:nvSpPr>
          <p:cNvPr id="10" name="TextBox 9"/>
          <p:cNvSpPr txBox="1"/>
          <p:nvPr/>
        </p:nvSpPr>
        <p:spPr>
          <a:xfrm>
            <a:off x="4593093" y="3622527"/>
            <a:ext cx="1091938" cy="630942"/>
          </a:xfrm>
          <a:prstGeom prst="rect">
            <a:avLst/>
          </a:prstGeom>
          <a:noFill/>
        </p:spPr>
        <p:txBody>
          <a:bodyPr wrap="square" rtlCol="0">
            <a:spAutoFit/>
          </a:bodyPr>
          <a:lstStyle/>
          <a:p>
            <a:pPr algn="ctr"/>
            <a:r>
              <a:rPr lang="en-US" sz="1400" dirty="0">
                <a:solidFill>
                  <a:schemeClr val="accent2"/>
                </a:solidFill>
              </a:rPr>
              <a:t>Thermal</a:t>
            </a:r>
          </a:p>
          <a:p>
            <a:pPr algn="ctr"/>
            <a:r>
              <a:rPr lang="en-US" sz="1400" dirty="0">
                <a:solidFill>
                  <a:schemeClr val="accent2"/>
                </a:solidFill>
              </a:rPr>
              <a:t>gradient</a:t>
            </a:r>
          </a:p>
        </p:txBody>
      </p:sp>
      <p:sp>
        <p:nvSpPr>
          <p:cNvPr id="11" name="TextBox 10"/>
          <p:cNvSpPr txBox="1"/>
          <p:nvPr/>
        </p:nvSpPr>
        <p:spPr>
          <a:xfrm>
            <a:off x="7910765" y="3651122"/>
            <a:ext cx="1252859" cy="630942"/>
          </a:xfrm>
          <a:prstGeom prst="rect">
            <a:avLst/>
          </a:prstGeom>
          <a:noFill/>
        </p:spPr>
        <p:txBody>
          <a:bodyPr wrap="square" rtlCol="0">
            <a:spAutoFit/>
          </a:bodyPr>
          <a:lstStyle/>
          <a:p>
            <a:pPr algn="ctr"/>
            <a:r>
              <a:rPr lang="en-US" sz="1400" dirty="0">
                <a:solidFill>
                  <a:schemeClr val="accent2"/>
                </a:solidFill>
              </a:rPr>
              <a:t>Mechanical</a:t>
            </a:r>
          </a:p>
          <a:p>
            <a:pPr algn="ctr"/>
            <a:r>
              <a:rPr lang="en-US" sz="1400" dirty="0">
                <a:solidFill>
                  <a:schemeClr val="accent2"/>
                </a:solidFill>
              </a:rPr>
              <a:t>stress</a:t>
            </a:r>
          </a:p>
        </p:txBody>
      </p:sp>
      <p:sp>
        <p:nvSpPr>
          <p:cNvPr id="12" name="TextBox 11"/>
          <p:cNvSpPr txBox="1"/>
          <p:nvPr/>
        </p:nvSpPr>
        <p:spPr>
          <a:xfrm>
            <a:off x="832339" y="1817077"/>
            <a:ext cx="10464403" cy="369332"/>
          </a:xfrm>
          <a:prstGeom prst="rect">
            <a:avLst/>
          </a:prstGeom>
          <a:noFill/>
        </p:spPr>
        <p:txBody>
          <a:bodyPr wrap="none" lIns="0" tIns="0" rIns="0" bIns="0" rtlCol="0">
            <a:spAutoFit/>
          </a:bodyPr>
          <a:lstStyle/>
          <a:p>
            <a:r>
              <a:rPr lang="en-US" sz="2400" dirty="0">
                <a:latin typeface="Segoe UI" panose="020B0502040204020203" pitchFamily="34" charset="0"/>
                <a:ea typeface="Segoe UI" panose="020B0502040204020203" pitchFamily="34" charset="0"/>
                <a:cs typeface="Segoe UI" panose="020B0502040204020203" pitchFamily="34" charset="0"/>
              </a:rPr>
              <a:t>Mass transport can be modeled by the equilibrium of different driving forces:</a:t>
            </a:r>
          </a:p>
        </p:txBody>
      </p:sp>
      <p:pic>
        <p:nvPicPr>
          <p:cNvPr id="13" name="Picture 12"/>
          <p:cNvPicPr>
            <a:picLocks noChangeAspect="1"/>
          </p:cNvPicPr>
          <p:nvPr/>
        </p:nvPicPr>
        <p:blipFill>
          <a:blip r:embed="rId2"/>
          <a:stretch>
            <a:fillRect/>
          </a:stretch>
        </p:blipFill>
        <p:spPr>
          <a:xfrm>
            <a:off x="832339" y="2430032"/>
            <a:ext cx="9552495" cy="1159079"/>
          </a:xfrm>
          <a:prstGeom prst="rect">
            <a:avLst/>
          </a:prstGeom>
        </p:spPr>
      </p:pic>
      <p:sp>
        <p:nvSpPr>
          <p:cNvPr id="14" name="TextBox 13"/>
          <p:cNvSpPr txBox="1"/>
          <p:nvPr/>
        </p:nvSpPr>
        <p:spPr>
          <a:xfrm>
            <a:off x="5840410" y="3636075"/>
            <a:ext cx="1914976" cy="523220"/>
          </a:xfrm>
          <a:prstGeom prst="rect">
            <a:avLst/>
          </a:prstGeom>
          <a:noFill/>
        </p:spPr>
        <p:txBody>
          <a:bodyPr wrap="square" rtlCol="0">
            <a:spAutoFit/>
          </a:bodyPr>
          <a:lstStyle/>
          <a:p>
            <a:pPr algn="ctr"/>
            <a:r>
              <a:rPr lang="en-US" sz="1400" dirty="0">
                <a:solidFill>
                  <a:schemeClr val="accent2"/>
                </a:solidFill>
              </a:rPr>
              <a:t>Electric Field/</a:t>
            </a:r>
          </a:p>
          <a:p>
            <a:pPr algn="ctr"/>
            <a:r>
              <a:rPr lang="en-US" sz="1400" dirty="0">
                <a:solidFill>
                  <a:schemeClr val="accent2"/>
                </a:solidFill>
              </a:rPr>
              <a:t>current</a:t>
            </a:r>
          </a:p>
        </p:txBody>
      </p:sp>
      <p:sp>
        <p:nvSpPr>
          <p:cNvPr id="15" name="TextBox 14"/>
          <p:cNvSpPr txBox="1"/>
          <p:nvPr/>
        </p:nvSpPr>
        <p:spPr>
          <a:xfrm>
            <a:off x="257629" y="4511316"/>
            <a:ext cx="11613822" cy="1015663"/>
          </a:xfrm>
          <a:prstGeom prst="rect">
            <a:avLst/>
          </a:prstGeom>
          <a:noFill/>
        </p:spPr>
        <p:txBody>
          <a:bodyPr wrap="square" rtlCol="0">
            <a:spAutoFit/>
          </a:bodyPr>
          <a:lstStyle/>
          <a:p>
            <a:r>
              <a:rPr lang="en-US" sz="2000" dirty="0">
                <a:latin typeface="Segoe UI" panose="020B0502040204020203" pitchFamily="34" charset="0"/>
                <a:ea typeface="Segoe UI" panose="020B0502040204020203" pitchFamily="34" charset="0"/>
                <a:cs typeface="Segoe UI" panose="020B0502040204020203" pitchFamily="34" charset="0"/>
              </a:rPr>
              <a:t>The thermal gradient component includes also thermodynamic segregation, when equilibrium solubility of one component, in a multicomponent alloy, can depend on temperature or (even more) on the phase (solid/liquid).</a:t>
            </a:r>
          </a:p>
        </p:txBody>
      </p:sp>
      <p:sp>
        <p:nvSpPr>
          <p:cNvPr id="16" name="Rectangle 15"/>
          <p:cNvSpPr/>
          <p:nvPr/>
        </p:nvSpPr>
        <p:spPr>
          <a:xfrm>
            <a:off x="8026400" y="248541"/>
            <a:ext cx="6096000" cy="646331"/>
          </a:xfrm>
          <a:prstGeom prst="rect">
            <a:avLst/>
          </a:prstGeom>
        </p:spPr>
        <p:txBody>
          <a:bodyPr>
            <a:spAutoFit/>
          </a:bodyPr>
          <a:lstStyle/>
          <a:p>
            <a:endParaRPr lang="en-US" b="1" u="sng" dirty="0">
              <a:solidFill>
                <a:srgbClr val="FF0000"/>
              </a:solidFill>
              <a:latin typeface="Segoe UI" panose="020B0502040204020203" pitchFamily="34" charset="0"/>
              <a:cs typeface="Segoe UI" panose="020B0502040204020203" pitchFamily="34" charset="0"/>
              <a:hlinkClick r:id="rId3"/>
            </a:endParaRPr>
          </a:p>
          <a:p>
            <a:r>
              <a:rPr lang="en-US" u="sng" dirty="0">
                <a:hlinkClick r:id="rId3"/>
              </a:rPr>
              <a:t>overview segregation on programming</a:t>
            </a:r>
            <a:endParaRPr lang="en-US" dirty="0"/>
          </a:p>
        </p:txBody>
      </p:sp>
    </p:spTree>
    <p:extLst>
      <p:ext uri="{BB962C8B-B14F-4D97-AF65-F5344CB8AC3E}">
        <p14:creationId xmlns:p14="http://schemas.microsoft.com/office/powerpoint/2010/main" val="2263979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D904593-1668-4B95-BA96-EF3EF43EDF4E}" type="slidenum">
              <a:rPr lang="en-US" smtClean="0"/>
              <a:pPr algn="l"/>
              <a:t>18</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dirty="0"/>
              <a:t>|  Micron Confidential</a:t>
            </a:r>
          </a:p>
        </p:txBody>
      </p:sp>
      <p:pic>
        <p:nvPicPr>
          <p:cNvPr id="8" name="Picture 4"/>
          <p:cNvPicPr>
            <a:picLocks noChangeAspect="1" noChangeArrowheads="1"/>
          </p:cNvPicPr>
          <p:nvPr/>
        </p:nvPicPr>
        <p:blipFill>
          <a:blip r:embed="rId3" cstate="print"/>
          <a:srcRect/>
          <a:stretch>
            <a:fillRect/>
          </a:stretch>
        </p:blipFill>
        <p:spPr bwMode="auto">
          <a:xfrm>
            <a:off x="5539886" y="0"/>
            <a:ext cx="5080618" cy="4345106"/>
          </a:xfrm>
          <a:prstGeom prst="rect">
            <a:avLst/>
          </a:prstGeom>
          <a:noFill/>
          <a:ln w="9525">
            <a:noFill/>
            <a:miter lim="800000"/>
            <a:headEnd/>
            <a:tailEnd/>
          </a:ln>
          <a:effectLst/>
        </p:spPr>
      </p:pic>
      <p:sp>
        <p:nvSpPr>
          <p:cNvPr id="9" name="Segnaposto testo 2"/>
          <p:cNvSpPr txBox="1">
            <a:spLocks/>
          </p:cNvSpPr>
          <p:nvPr/>
        </p:nvSpPr>
        <p:spPr bwMode="auto">
          <a:xfrm>
            <a:off x="1524000" y="4117542"/>
            <a:ext cx="8682896" cy="1925039"/>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p>
            <a:pPr marL="342799" indent="-342799" fontAlgn="base">
              <a:lnSpc>
                <a:spcPct val="130000"/>
              </a:lnSpc>
              <a:spcBef>
                <a:spcPct val="20000"/>
              </a:spcBef>
              <a:spcAft>
                <a:spcPct val="0"/>
              </a:spcAft>
              <a:buClr>
                <a:srgbClr val="0070C0"/>
              </a:buClr>
              <a:buSzPct val="90000"/>
              <a:buFont typeface="Arial Unicode MS" pitchFamily="34" charset="-128"/>
              <a:buChar char="▶"/>
              <a:defRPr/>
            </a:pPr>
            <a:r>
              <a:rPr lang="en-US" sz="2400" kern="0" dirty="0">
                <a:solidFill>
                  <a:srgbClr val="002060"/>
                </a:solidFill>
                <a:sym typeface="Wingdings"/>
              </a:rPr>
              <a:t>Additional flux across solid/liquid interface</a:t>
            </a:r>
          </a:p>
          <a:p>
            <a:pPr marL="742730" lvl="1" indent="-285666" fontAlgn="base">
              <a:lnSpc>
                <a:spcPct val="130000"/>
              </a:lnSpc>
              <a:spcBef>
                <a:spcPts val="1200"/>
              </a:spcBef>
              <a:spcAft>
                <a:spcPct val="0"/>
              </a:spcAft>
              <a:buClr>
                <a:srgbClr val="92D050"/>
              </a:buClr>
              <a:buSzPct val="90000"/>
              <a:defRPr/>
            </a:pPr>
            <a:endParaRPr lang="en-US" sz="2200" kern="0" dirty="0">
              <a:solidFill>
                <a:srgbClr val="002060"/>
              </a:solidFill>
              <a:ea typeface="MS PGothic" pitchFamily="34" charset="-128"/>
              <a:sym typeface="Wingdings"/>
            </a:endParaRPr>
          </a:p>
          <a:p>
            <a:pPr marL="342799" indent="-342799" fontAlgn="base">
              <a:lnSpc>
                <a:spcPct val="130000"/>
              </a:lnSpc>
              <a:spcBef>
                <a:spcPct val="20000"/>
              </a:spcBef>
              <a:spcAft>
                <a:spcPct val="0"/>
              </a:spcAft>
              <a:buClr>
                <a:srgbClr val="0070C0"/>
              </a:buClr>
              <a:buSzPct val="90000"/>
              <a:defRPr/>
            </a:pPr>
            <a:endParaRPr lang="en-US" sz="2400" kern="0" dirty="0">
              <a:solidFill>
                <a:srgbClr val="002060"/>
              </a:solidFill>
              <a:sym typeface="Wingdings"/>
            </a:endParaRPr>
          </a:p>
        </p:txBody>
      </p:sp>
      <p:sp>
        <p:nvSpPr>
          <p:cNvPr id="10" name="Titolo 1"/>
          <p:cNvSpPr txBox="1">
            <a:spLocks/>
          </p:cNvSpPr>
          <p:nvPr/>
        </p:nvSpPr>
        <p:spPr>
          <a:xfrm>
            <a:off x="0" y="-3373"/>
            <a:ext cx="6860655" cy="953312"/>
          </a:xfrm>
          <a:prstGeom prst="rect">
            <a:avLst/>
          </a:prstGeom>
        </p:spPr>
        <p:txBody>
          <a:bodyPr/>
          <a:lstStyle/>
          <a:p>
            <a:pPr defTabSz="457200" fontAlgn="base">
              <a:spcBef>
                <a:spcPct val="0"/>
              </a:spcBef>
              <a:spcAft>
                <a:spcPct val="0"/>
              </a:spcAft>
              <a:defRPr/>
            </a:pPr>
            <a:r>
              <a:rPr lang="en-US" sz="2400" dirty="0">
                <a:solidFill>
                  <a:srgbClr val="000090"/>
                </a:solidFill>
                <a:latin typeface="+mj-lt"/>
                <a:ea typeface="MS PGothic" pitchFamily="34" charset="-128"/>
                <a:cs typeface="ＭＳ Ｐゴシック" charset="0"/>
              </a:rPr>
              <a:t>GST  Phase Segregation</a:t>
            </a:r>
          </a:p>
          <a:p>
            <a:pPr defTabSz="457200" fontAlgn="base">
              <a:spcBef>
                <a:spcPct val="0"/>
              </a:spcBef>
              <a:spcAft>
                <a:spcPct val="0"/>
              </a:spcAft>
              <a:defRPr/>
            </a:pPr>
            <a:r>
              <a:rPr lang="en-US" sz="2400" b="1" dirty="0">
                <a:solidFill>
                  <a:srgbClr val="000090"/>
                </a:solidFill>
                <a:latin typeface="+mj-lt"/>
                <a:cs typeface="ＭＳ Ｐゴシック" charset="0"/>
              </a:rPr>
              <a:t>Contribution from thermal gradient</a:t>
            </a:r>
            <a:endParaRPr lang="en-US" sz="2400" b="1" dirty="0">
              <a:solidFill>
                <a:srgbClr val="000090"/>
              </a:solidFill>
              <a:latin typeface="+mj-lt"/>
              <a:ea typeface="MS PGothic" pitchFamily="34" charset="-128"/>
              <a:cs typeface="ＭＳ Ｐゴシック" charset="0"/>
            </a:endParaRPr>
          </a:p>
        </p:txBody>
      </p:sp>
      <p:graphicFrame>
        <p:nvGraphicFramePr>
          <p:cNvPr id="11" name="Object 3"/>
          <p:cNvGraphicFramePr>
            <a:graphicFrameLocks noChangeAspect="1"/>
          </p:cNvGraphicFramePr>
          <p:nvPr>
            <p:extLst/>
          </p:nvPr>
        </p:nvGraphicFramePr>
        <p:xfrm>
          <a:off x="1822450" y="5360988"/>
          <a:ext cx="3148013" cy="841375"/>
        </p:xfrm>
        <a:graphic>
          <a:graphicData uri="http://schemas.openxmlformats.org/presentationml/2006/ole">
            <mc:AlternateContent xmlns:mc="http://schemas.openxmlformats.org/markup-compatibility/2006">
              <mc:Choice xmlns:v="urn:schemas-microsoft-com:vml" Requires="v">
                <p:oleObj spid="_x0000_s1032" name="Equazione" r:id="rId4" imgW="1803240" imgH="482400" progId="Equation.3">
                  <p:embed/>
                </p:oleObj>
              </mc:Choice>
              <mc:Fallback>
                <p:oleObj name="Equazione" r:id="rId4" imgW="1803240" imgH="482400" progId="Equation.3">
                  <p:embed/>
                  <p:pic>
                    <p:nvPicPr>
                      <p:cNvPr id="11" name="Object 3"/>
                      <p:cNvPicPr>
                        <a:picLocks noChangeAspect="1" noChangeArrowheads="1"/>
                      </p:cNvPicPr>
                      <p:nvPr/>
                    </p:nvPicPr>
                    <p:blipFill>
                      <a:blip r:embed="rId5"/>
                      <a:srcRect/>
                      <a:stretch>
                        <a:fillRect/>
                      </a:stretch>
                    </p:blipFill>
                    <p:spPr bwMode="auto">
                      <a:xfrm>
                        <a:off x="1822450" y="5360988"/>
                        <a:ext cx="3148013"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nvPr>
        </p:nvGraphicFramePr>
        <p:xfrm>
          <a:off x="5879363" y="4762580"/>
          <a:ext cx="1617663" cy="398463"/>
        </p:xfrm>
        <a:graphic>
          <a:graphicData uri="http://schemas.openxmlformats.org/presentationml/2006/ole">
            <mc:AlternateContent xmlns:mc="http://schemas.openxmlformats.org/markup-compatibility/2006">
              <mc:Choice xmlns:v="urn:schemas-microsoft-com:vml" Requires="v">
                <p:oleObj spid="_x0000_s1033" name="Equation" r:id="rId6" imgW="927000" imgH="228600" progId="Equation.3">
                  <p:embed/>
                </p:oleObj>
              </mc:Choice>
              <mc:Fallback>
                <p:oleObj name="Equation" r:id="rId6" imgW="927000" imgH="228600" progId="Equation.3">
                  <p:embed/>
                  <p:pic>
                    <p:nvPicPr>
                      <p:cNvPr id="1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9363" y="4762580"/>
                        <a:ext cx="1617663"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26720" y="929878"/>
            <a:ext cx="5113166" cy="3385542"/>
          </a:xfrm>
          <a:prstGeom prst="rect">
            <a:avLst/>
          </a:prstGeom>
        </p:spPr>
        <p:txBody>
          <a:bodyPr wrap="square">
            <a:spAutoFit/>
          </a:bodyPr>
          <a:lstStyle/>
          <a:p>
            <a:pPr lvl="0">
              <a:buFont typeface="Arial" pitchFamily="34" charset="0"/>
              <a:buChar char="•"/>
              <a:defRPr/>
            </a:pPr>
            <a:r>
              <a:rPr lang="en-US" sz="2000" dirty="0">
                <a:solidFill>
                  <a:schemeClr val="tx2"/>
                </a:solidFill>
                <a:latin typeface="+mj-lt"/>
                <a:sym typeface="Wingdings"/>
              </a:rPr>
              <a:t> During solidification on cooling, chemical potential drives the composition which solidify first; </a:t>
            </a:r>
          </a:p>
          <a:p>
            <a:pPr lvl="0">
              <a:defRPr/>
            </a:pPr>
            <a:r>
              <a:rPr lang="en-US" sz="2000" dirty="0">
                <a:solidFill>
                  <a:schemeClr val="tx2"/>
                </a:solidFill>
                <a:latin typeface="+mj-lt"/>
                <a:sym typeface="Wingdings"/>
              </a:rPr>
              <a:t>residual liquid tends to the lowest eutectic point</a:t>
            </a:r>
          </a:p>
          <a:p>
            <a:pPr lvl="0">
              <a:buFont typeface="Arial" pitchFamily="34" charset="0"/>
              <a:buChar char="•"/>
              <a:defRPr/>
            </a:pPr>
            <a:r>
              <a:rPr lang="en-US" sz="2000" dirty="0">
                <a:solidFill>
                  <a:schemeClr val="tx2"/>
                </a:solidFill>
                <a:latin typeface="+mj-lt"/>
                <a:sym typeface="Wingdings"/>
              </a:rPr>
              <a:t> For GST this is rich in Sb and poor in Ge: Sb accumulates in the liquid phase, Ge in the solid one.</a:t>
            </a:r>
          </a:p>
          <a:p>
            <a:pPr lvl="0">
              <a:defRPr/>
            </a:pPr>
            <a:endParaRPr lang="en-US" dirty="0">
              <a:solidFill>
                <a:schemeClr val="tx2"/>
              </a:solidFill>
              <a:latin typeface="Calibri" pitchFamily="34" charset="0"/>
              <a:sym typeface="Wingdings"/>
            </a:endParaRPr>
          </a:p>
          <a:p>
            <a:pPr lvl="0">
              <a:defRPr/>
            </a:pPr>
            <a:endParaRPr lang="en-US" dirty="0">
              <a:solidFill>
                <a:schemeClr val="tx2"/>
              </a:solidFill>
              <a:latin typeface="Calibri" pitchFamily="34" charset="0"/>
              <a:sym typeface="Wingdings"/>
            </a:endParaRPr>
          </a:p>
          <a:p>
            <a:pPr lvl="0">
              <a:defRPr/>
            </a:pPr>
            <a:r>
              <a:rPr lang="en-US" dirty="0">
                <a:solidFill>
                  <a:schemeClr val="tx2"/>
                </a:solidFill>
                <a:latin typeface="Calibri" pitchFamily="34" charset="0"/>
                <a:sym typeface="Wingdings"/>
              </a:rPr>
              <a:t> </a:t>
            </a:r>
          </a:p>
        </p:txBody>
      </p:sp>
      <p:graphicFrame>
        <p:nvGraphicFramePr>
          <p:cNvPr id="14" name="Object 3"/>
          <p:cNvGraphicFramePr>
            <a:graphicFrameLocks noChangeAspect="1"/>
          </p:cNvGraphicFramePr>
          <p:nvPr>
            <p:extLst/>
          </p:nvPr>
        </p:nvGraphicFramePr>
        <p:xfrm>
          <a:off x="1817736" y="4558177"/>
          <a:ext cx="2703513" cy="841375"/>
        </p:xfrm>
        <a:graphic>
          <a:graphicData uri="http://schemas.openxmlformats.org/presentationml/2006/ole">
            <mc:AlternateContent xmlns:mc="http://schemas.openxmlformats.org/markup-compatibility/2006">
              <mc:Choice xmlns:v="urn:schemas-microsoft-com:vml" Requires="v">
                <p:oleObj spid="_x0000_s1034" name="Equazione" r:id="rId8" imgW="1549080" imgH="482400" progId="Equation.3">
                  <p:embed/>
                </p:oleObj>
              </mc:Choice>
              <mc:Fallback>
                <p:oleObj name="Equazione" r:id="rId8" imgW="1549080" imgH="482400" progId="Equation.3">
                  <p:embed/>
                  <p:pic>
                    <p:nvPicPr>
                      <p:cNvPr id="14" name="Object 3"/>
                      <p:cNvPicPr>
                        <a:picLocks noChangeAspect="1" noChangeArrowheads="1"/>
                      </p:cNvPicPr>
                      <p:nvPr/>
                    </p:nvPicPr>
                    <p:blipFill>
                      <a:blip r:embed="rId9"/>
                      <a:srcRect/>
                      <a:stretch>
                        <a:fillRect/>
                      </a:stretch>
                    </p:blipFill>
                    <p:spPr bwMode="auto">
                      <a:xfrm>
                        <a:off x="1817736" y="4558177"/>
                        <a:ext cx="2703513"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5826099" y="5596297"/>
            <a:ext cx="305840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Thermodynamic component</a:t>
            </a:r>
          </a:p>
        </p:txBody>
      </p:sp>
      <p:sp>
        <p:nvSpPr>
          <p:cNvPr id="16" name="TextBox 15"/>
          <p:cNvSpPr txBox="1"/>
          <p:nvPr/>
        </p:nvSpPr>
        <p:spPr>
          <a:xfrm>
            <a:off x="9047484" y="83617"/>
            <a:ext cx="3211135" cy="1477328"/>
          </a:xfrm>
          <a:prstGeom prst="rect">
            <a:avLst/>
          </a:prstGeom>
          <a:noFill/>
        </p:spPr>
        <p:txBody>
          <a:bodyPr wrap="none" rtlCol="0">
            <a:spAutoFit/>
          </a:bodyPr>
          <a:lstStyle/>
          <a:p>
            <a:r>
              <a:rPr lang="en-US" dirty="0"/>
              <a:t>Simple implementation:</a:t>
            </a:r>
          </a:p>
          <a:p>
            <a:r>
              <a:rPr lang="en-US" dirty="0" err="1"/>
              <a:t>Novielli</a:t>
            </a:r>
            <a:r>
              <a:rPr lang="en-US" dirty="0"/>
              <a:t> et al. IEDM 2013</a:t>
            </a:r>
          </a:p>
          <a:p>
            <a:endParaRPr lang="en-US" dirty="0"/>
          </a:p>
          <a:p>
            <a:r>
              <a:rPr lang="en-US" b="1" dirty="0">
                <a:solidFill>
                  <a:srgbClr val="FF0000"/>
                </a:solidFill>
              </a:rPr>
              <a:t>TCAD extended description</a:t>
            </a:r>
          </a:p>
          <a:p>
            <a:r>
              <a:rPr lang="en-US" b="1" dirty="0">
                <a:solidFill>
                  <a:srgbClr val="FF0000"/>
                </a:solidFill>
              </a:rPr>
              <a:t>on-going </a:t>
            </a:r>
          </a:p>
        </p:txBody>
      </p:sp>
    </p:spTree>
    <p:extLst>
      <p:ext uri="{BB962C8B-B14F-4D97-AF65-F5344CB8AC3E}">
        <p14:creationId xmlns:p14="http://schemas.microsoft.com/office/powerpoint/2010/main" val="134654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Micron Confidential</a:t>
            </a:r>
            <a:endParaRPr lang="en-US" dirty="0"/>
          </a:p>
        </p:txBody>
      </p:sp>
      <p:sp>
        <p:nvSpPr>
          <p:cNvPr id="3" name="Slide Number Placeholder 2"/>
          <p:cNvSpPr>
            <a:spLocks noGrp="1"/>
          </p:cNvSpPr>
          <p:nvPr>
            <p:ph type="sldNum" sz="quarter" idx="12"/>
          </p:nvPr>
        </p:nvSpPr>
        <p:spPr/>
        <p:txBody>
          <a:bodyPr/>
          <a:lstStyle/>
          <a:p>
            <a:fld id="{B7E7695C-FCF1-4AA0-9B93-7941FED13DC4}" type="slidenum">
              <a:rPr lang="en-US" smtClean="0"/>
              <a:pPr/>
              <a:t>19</a:t>
            </a:fld>
            <a:endParaRPr lang="en-US" dirty="0"/>
          </a:p>
        </p:txBody>
      </p:sp>
    </p:spTree>
    <p:extLst>
      <p:ext uri="{BB962C8B-B14F-4D97-AF65-F5344CB8AC3E}">
        <p14:creationId xmlns:p14="http://schemas.microsoft.com/office/powerpoint/2010/main" val="235138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2</a:t>
            </a:fld>
            <a:endParaRPr lang="en-US"/>
          </a:p>
        </p:txBody>
      </p:sp>
      <p:sp>
        <p:nvSpPr>
          <p:cNvPr id="6" name="Content Placeholder 5"/>
          <p:cNvSpPr>
            <a:spLocks noGrp="1"/>
          </p:cNvSpPr>
          <p:nvPr>
            <p:ph sz="half" idx="1"/>
          </p:nvPr>
        </p:nvSpPr>
        <p:spPr>
          <a:xfrm>
            <a:off x="838199" y="935093"/>
            <a:ext cx="10515600" cy="4548188"/>
          </a:xfrm>
        </p:spPr>
        <p:txBody>
          <a:bodyPr/>
          <a:lstStyle/>
          <a:p>
            <a:r>
              <a:rPr lang="en-US" dirty="0"/>
              <a:t>Further evidences of enhanced segregation both for Sb-rich and </a:t>
            </a:r>
            <a:r>
              <a:rPr lang="en-US" dirty="0" err="1"/>
              <a:t>Te</a:t>
            </a:r>
            <a:r>
              <a:rPr lang="en-US" dirty="0"/>
              <a:t>-rich directions</a:t>
            </a:r>
          </a:p>
          <a:p>
            <a:r>
              <a:rPr lang="en-US" dirty="0"/>
              <a:t>Some indication of high resistance for very </a:t>
            </a:r>
            <a:r>
              <a:rPr lang="en-US" dirty="0" err="1"/>
              <a:t>Te</a:t>
            </a:r>
            <a:r>
              <a:rPr lang="en-US" dirty="0"/>
              <a:t>-rich alloys (further L0 analysis on-going)</a:t>
            </a:r>
          </a:p>
        </p:txBody>
      </p:sp>
    </p:spTree>
    <p:extLst>
      <p:ext uri="{BB962C8B-B14F-4D97-AF65-F5344CB8AC3E}">
        <p14:creationId xmlns:p14="http://schemas.microsoft.com/office/powerpoint/2010/main" val="80731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308558" y="491003"/>
            <a:ext cx="4136457" cy="2544821"/>
          </a:xfrm>
          <a:prstGeom prst="rect">
            <a:avLst/>
          </a:prstGeom>
        </p:spPr>
      </p:pic>
      <p:pic>
        <p:nvPicPr>
          <p:cNvPr id="9" name="Picture 8"/>
          <p:cNvPicPr>
            <a:picLocks noChangeAspect="1"/>
          </p:cNvPicPr>
          <p:nvPr/>
        </p:nvPicPr>
        <p:blipFill>
          <a:blip r:embed="rId3"/>
          <a:stretch>
            <a:fillRect/>
          </a:stretch>
        </p:blipFill>
        <p:spPr>
          <a:xfrm>
            <a:off x="750140" y="529886"/>
            <a:ext cx="4249352" cy="2683335"/>
          </a:xfrm>
          <a:prstGeom prst="rect">
            <a:avLst/>
          </a:prstGeom>
        </p:spPr>
      </p:pic>
      <p:sp>
        <p:nvSpPr>
          <p:cNvPr id="4" name="Slide Number Placeholder 3"/>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13" name="TextBox 12"/>
          <p:cNvSpPr txBox="1"/>
          <p:nvPr/>
        </p:nvSpPr>
        <p:spPr>
          <a:xfrm>
            <a:off x="4476096" y="749724"/>
            <a:ext cx="487634"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D0</a:t>
            </a:r>
          </a:p>
        </p:txBody>
      </p:sp>
      <p:pic>
        <p:nvPicPr>
          <p:cNvPr id="17" name="Picture 16"/>
          <p:cNvPicPr>
            <a:picLocks noChangeAspect="1"/>
          </p:cNvPicPr>
          <p:nvPr/>
        </p:nvPicPr>
        <p:blipFill rotWithShape="1">
          <a:blip r:embed="rId4"/>
          <a:srcRect t="22663" b="25606"/>
          <a:stretch/>
        </p:blipFill>
        <p:spPr>
          <a:xfrm>
            <a:off x="750140" y="3404918"/>
            <a:ext cx="4073622" cy="1907277"/>
          </a:xfrm>
          <a:prstGeom prst="rect">
            <a:avLst/>
          </a:prstGeom>
        </p:spPr>
      </p:pic>
      <p:cxnSp>
        <p:nvCxnSpPr>
          <p:cNvPr id="19" name="Straight Connector 18"/>
          <p:cNvCxnSpPr/>
          <p:nvPr/>
        </p:nvCxnSpPr>
        <p:spPr>
          <a:xfrm>
            <a:off x="3237290" y="292796"/>
            <a:ext cx="0" cy="497752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56693" y="298875"/>
            <a:ext cx="0" cy="497752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61242" y="5585669"/>
            <a:ext cx="7800354" cy="923330"/>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enhanced Sb segregation corresponds to residual amorphous region</a:t>
            </a:r>
          </a:p>
          <a:p>
            <a:r>
              <a:rPr lang="en-US" b="1" dirty="0">
                <a:latin typeface="Segoe UI" panose="020B0502040204020203" pitchFamily="34" charset="0"/>
                <a:cs typeface="Segoe UI" panose="020B0502040204020203" pitchFamily="34" charset="0"/>
              </a:rPr>
              <a:t>enhanced </a:t>
            </a:r>
            <a:r>
              <a:rPr lang="en-US" b="1" dirty="0" err="1">
                <a:latin typeface="Segoe UI" panose="020B0502040204020203" pitchFamily="34" charset="0"/>
                <a:cs typeface="Segoe UI" panose="020B0502040204020203" pitchFamily="34" charset="0"/>
              </a:rPr>
              <a:t>Te</a:t>
            </a:r>
            <a:r>
              <a:rPr lang="en-US" b="1" dirty="0">
                <a:latin typeface="Segoe UI" panose="020B0502040204020203" pitchFamily="34" charset="0"/>
                <a:cs typeface="Segoe UI" panose="020B0502040204020203" pitchFamily="34" charset="0"/>
              </a:rPr>
              <a:t> segregation corresponds to crystalline region</a:t>
            </a:r>
          </a:p>
          <a:p>
            <a:endParaRPr lang="en-US" b="1" dirty="0">
              <a:latin typeface="Segoe UI" panose="020B0502040204020203" pitchFamily="34" charset="0"/>
              <a:cs typeface="Segoe UI" panose="020B0502040204020203" pitchFamily="34" charset="0"/>
            </a:endParaRPr>
          </a:p>
        </p:txBody>
      </p:sp>
      <p:pic>
        <p:nvPicPr>
          <p:cNvPr id="32" name="Picture 31"/>
          <p:cNvPicPr>
            <a:picLocks noChangeAspect="1"/>
          </p:cNvPicPr>
          <p:nvPr/>
        </p:nvPicPr>
        <p:blipFill rotWithShape="1">
          <a:blip r:embed="rId5"/>
          <a:srcRect t="24202" b="29750"/>
          <a:stretch/>
        </p:blipFill>
        <p:spPr>
          <a:xfrm>
            <a:off x="6295485" y="3404918"/>
            <a:ext cx="4149531" cy="1787212"/>
          </a:xfrm>
          <a:prstGeom prst="rect">
            <a:avLst/>
          </a:prstGeom>
        </p:spPr>
      </p:pic>
      <p:cxnSp>
        <p:nvCxnSpPr>
          <p:cNvPr id="33" name="Straight Connector 32"/>
          <p:cNvCxnSpPr/>
          <p:nvPr/>
        </p:nvCxnSpPr>
        <p:spPr>
          <a:xfrm>
            <a:off x="6633328" y="452001"/>
            <a:ext cx="0" cy="497752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37163" y="452001"/>
            <a:ext cx="0" cy="497752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629149" y="749724"/>
            <a:ext cx="487634"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D1</a:t>
            </a:r>
          </a:p>
        </p:txBody>
      </p:sp>
      <p:cxnSp>
        <p:nvCxnSpPr>
          <p:cNvPr id="38" name="Straight Connector 37"/>
          <p:cNvCxnSpPr/>
          <p:nvPr/>
        </p:nvCxnSpPr>
        <p:spPr>
          <a:xfrm flipV="1">
            <a:off x="6571301" y="4482643"/>
            <a:ext cx="218324" cy="1170365"/>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3497405" y="4482645"/>
            <a:ext cx="2798078" cy="1183583"/>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6133" y="108130"/>
            <a:ext cx="612668" cy="461665"/>
          </a:xfrm>
          <a:prstGeom prst="rect">
            <a:avLst/>
          </a:prstGeom>
        </p:spPr>
        <p:txBody>
          <a:bodyPr wrap="none">
            <a:spAutoFit/>
          </a:bodyPr>
          <a:lstStyle/>
          <a:p>
            <a:r>
              <a:rPr lang="en-US" sz="2400" b="1" dirty="0"/>
              <a:t>RD</a:t>
            </a:r>
          </a:p>
        </p:txBody>
      </p:sp>
      <p:sp>
        <p:nvSpPr>
          <p:cNvPr id="20" name="TextBox 19"/>
          <p:cNvSpPr txBox="1"/>
          <p:nvPr/>
        </p:nvSpPr>
        <p:spPr>
          <a:xfrm>
            <a:off x="1232700" y="149954"/>
            <a:ext cx="124104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All bits fail</a:t>
            </a:r>
          </a:p>
        </p:txBody>
      </p:sp>
      <p:cxnSp>
        <p:nvCxnSpPr>
          <p:cNvPr id="39" name="Straight Connector 38"/>
          <p:cNvCxnSpPr/>
          <p:nvPr/>
        </p:nvCxnSpPr>
        <p:spPr>
          <a:xfrm flipV="1">
            <a:off x="7929319" y="4463665"/>
            <a:ext cx="1232277" cy="1583669"/>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p:cNvCxnSpPr>
          <p:nvPr/>
        </p:nvCxnSpPr>
        <p:spPr>
          <a:xfrm flipV="1">
            <a:off x="1361242" y="4400296"/>
            <a:ext cx="15163" cy="1647038"/>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36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8" name="Picture 7"/>
          <p:cNvPicPr>
            <a:picLocks noChangeAspect="1"/>
          </p:cNvPicPr>
          <p:nvPr/>
        </p:nvPicPr>
        <p:blipFill>
          <a:blip r:embed="rId2"/>
          <a:stretch>
            <a:fillRect/>
          </a:stretch>
        </p:blipFill>
        <p:spPr>
          <a:xfrm>
            <a:off x="-154612" y="-393081"/>
            <a:ext cx="4237087" cy="3756986"/>
          </a:xfrm>
          <a:prstGeom prst="rect">
            <a:avLst/>
          </a:prstGeom>
        </p:spPr>
      </p:pic>
      <p:pic>
        <p:nvPicPr>
          <p:cNvPr id="9" name="Picture 8"/>
          <p:cNvPicPr>
            <a:picLocks noChangeAspect="1"/>
          </p:cNvPicPr>
          <p:nvPr/>
        </p:nvPicPr>
        <p:blipFill>
          <a:blip r:embed="rId3"/>
          <a:stretch>
            <a:fillRect/>
          </a:stretch>
        </p:blipFill>
        <p:spPr>
          <a:xfrm>
            <a:off x="-118745" y="3158598"/>
            <a:ext cx="4907705" cy="3756986"/>
          </a:xfrm>
          <a:prstGeom prst="rect">
            <a:avLst/>
          </a:prstGeom>
        </p:spPr>
      </p:pic>
      <p:pic>
        <p:nvPicPr>
          <p:cNvPr id="10" name="Picture 9"/>
          <p:cNvPicPr>
            <a:picLocks noChangeAspect="1"/>
          </p:cNvPicPr>
          <p:nvPr/>
        </p:nvPicPr>
        <p:blipFill>
          <a:blip r:embed="rId4"/>
          <a:stretch>
            <a:fillRect/>
          </a:stretch>
        </p:blipFill>
        <p:spPr>
          <a:xfrm>
            <a:off x="4082475" y="3158598"/>
            <a:ext cx="4907705" cy="3756986"/>
          </a:xfrm>
          <a:prstGeom prst="rect">
            <a:avLst/>
          </a:prstGeom>
        </p:spPr>
      </p:pic>
      <p:sp>
        <p:nvSpPr>
          <p:cNvPr id="11" name="TextBox 10"/>
          <p:cNvSpPr txBox="1"/>
          <p:nvPr/>
        </p:nvSpPr>
        <p:spPr>
          <a:xfrm>
            <a:off x="2697912" y="3304101"/>
            <a:ext cx="103425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D0 1092</a:t>
            </a:r>
          </a:p>
        </p:txBody>
      </p:sp>
      <p:sp>
        <p:nvSpPr>
          <p:cNvPr id="12" name="TextBox 11"/>
          <p:cNvSpPr txBox="1"/>
          <p:nvPr/>
        </p:nvSpPr>
        <p:spPr>
          <a:xfrm>
            <a:off x="6919991" y="3329181"/>
            <a:ext cx="103425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D1 1092</a:t>
            </a:r>
          </a:p>
        </p:txBody>
      </p:sp>
      <p:sp>
        <p:nvSpPr>
          <p:cNvPr id="13" name="TextBox 12"/>
          <p:cNvSpPr txBox="1"/>
          <p:nvPr/>
        </p:nvSpPr>
        <p:spPr>
          <a:xfrm>
            <a:off x="2770266" y="1"/>
            <a:ext cx="103425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D0 1078</a:t>
            </a:r>
          </a:p>
        </p:txBody>
      </p:sp>
      <p:pic>
        <p:nvPicPr>
          <p:cNvPr id="14" name="Picture 13"/>
          <p:cNvPicPr>
            <a:picLocks noChangeAspect="1"/>
          </p:cNvPicPr>
          <p:nvPr/>
        </p:nvPicPr>
        <p:blipFill>
          <a:blip r:embed="rId5"/>
          <a:stretch>
            <a:fillRect/>
          </a:stretch>
        </p:blipFill>
        <p:spPr>
          <a:xfrm>
            <a:off x="4082474" y="-598388"/>
            <a:ext cx="4907705" cy="3756986"/>
          </a:xfrm>
          <a:prstGeom prst="rect">
            <a:avLst/>
          </a:prstGeom>
        </p:spPr>
      </p:pic>
      <p:sp>
        <p:nvSpPr>
          <p:cNvPr id="15" name="TextBox 14"/>
          <p:cNvSpPr txBox="1"/>
          <p:nvPr/>
        </p:nvSpPr>
        <p:spPr>
          <a:xfrm>
            <a:off x="7138095" y="31535"/>
            <a:ext cx="103425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D1 1078</a:t>
            </a:r>
          </a:p>
        </p:txBody>
      </p:sp>
      <p:sp>
        <p:nvSpPr>
          <p:cNvPr id="16" name="TextBox 15"/>
          <p:cNvSpPr txBox="1"/>
          <p:nvPr/>
        </p:nvSpPr>
        <p:spPr>
          <a:xfrm>
            <a:off x="6454959" y="4918590"/>
            <a:ext cx="93006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Ge-rich</a:t>
            </a:r>
          </a:p>
        </p:txBody>
      </p:sp>
      <p:sp>
        <p:nvSpPr>
          <p:cNvPr id="17" name="TextBox 16"/>
          <p:cNvSpPr txBox="1"/>
          <p:nvPr/>
        </p:nvSpPr>
        <p:spPr>
          <a:xfrm>
            <a:off x="1951444" y="6037786"/>
            <a:ext cx="93006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Ge-rich</a:t>
            </a:r>
          </a:p>
        </p:txBody>
      </p:sp>
      <p:sp>
        <p:nvSpPr>
          <p:cNvPr id="18" name="TextBox 17"/>
          <p:cNvSpPr txBox="1"/>
          <p:nvPr/>
        </p:nvSpPr>
        <p:spPr>
          <a:xfrm>
            <a:off x="3398814" y="4591537"/>
            <a:ext cx="1409617"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Top: Ge-rich</a:t>
            </a:r>
          </a:p>
          <a:p>
            <a:r>
              <a:rPr lang="en-US" dirty="0">
                <a:latin typeface="Segoe UI" panose="020B0502040204020203" pitchFamily="34" charset="0"/>
                <a:cs typeface="Segoe UI" panose="020B0502040204020203" pitchFamily="34" charset="0"/>
              </a:rPr>
              <a:t>=&gt; colder</a:t>
            </a:r>
          </a:p>
        </p:txBody>
      </p:sp>
      <p:sp>
        <p:nvSpPr>
          <p:cNvPr id="19" name="TextBox 18"/>
          <p:cNvSpPr txBox="1"/>
          <p:nvPr/>
        </p:nvSpPr>
        <p:spPr>
          <a:xfrm>
            <a:off x="7290486" y="3818238"/>
            <a:ext cx="64152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10M</a:t>
            </a:r>
          </a:p>
        </p:txBody>
      </p:sp>
      <p:sp>
        <p:nvSpPr>
          <p:cNvPr id="20" name="TextBox 19"/>
          <p:cNvSpPr txBox="1"/>
          <p:nvPr/>
        </p:nvSpPr>
        <p:spPr>
          <a:xfrm>
            <a:off x="3030683" y="3698513"/>
            <a:ext cx="64152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10M</a:t>
            </a:r>
          </a:p>
        </p:txBody>
      </p:sp>
      <p:cxnSp>
        <p:nvCxnSpPr>
          <p:cNvPr id="3" name="Straight Arrow Connector 2"/>
          <p:cNvCxnSpPr/>
          <p:nvPr/>
        </p:nvCxnSpPr>
        <p:spPr>
          <a:xfrm>
            <a:off x="6223695" y="5244834"/>
            <a:ext cx="635454" cy="97761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41799" y="1777463"/>
            <a:ext cx="417350" cy="561567"/>
          </a:xfrm>
          <a:prstGeom prst="straightConnector1">
            <a:avLst/>
          </a:prstGeom>
          <a:ln w="38100">
            <a:solidFill>
              <a:srgbClr val="0090D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46239" y="682164"/>
            <a:ext cx="201067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Usual segregation</a:t>
            </a:r>
          </a:p>
        </p:txBody>
      </p:sp>
      <p:sp>
        <p:nvSpPr>
          <p:cNvPr id="25" name="TextBox 24"/>
          <p:cNvSpPr txBox="1"/>
          <p:nvPr/>
        </p:nvSpPr>
        <p:spPr>
          <a:xfrm>
            <a:off x="6048620" y="4237714"/>
            <a:ext cx="243868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Enhanced segregation</a:t>
            </a:r>
          </a:p>
        </p:txBody>
      </p:sp>
      <p:cxnSp>
        <p:nvCxnSpPr>
          <p:cNvPr id="27" name="Straight Connector 26"/>
          <p:cNvCxnSpPr/>
          <p:nvPr/>
        </p:nvCxnSpPr>
        <p:spPr>
          <a:xfrm flipH="1">
            <a:off x="6441799" y="1083757"/>
            <a:ext cx="277500" cy="538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346239" y="4657190"/>
            <a:ext cx="373061" cy="446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223695" y="1573076"/>
            <a:ext cx="1066791" cy="127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241177" y="5315038"/>
            <a:ext cx="1066792" cy="1289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980384" y="5315038"/>
            <a:ext cx="1123040" cy="1289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960544" y="1766943"/>
            <a:ext cx="1123040" cy="1289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5236490" y="5037091"/>
            <a:ext cx="2752857" cy="156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5274045" y="1288891"/>
            <a:ext cx="2752857" cy="1566949"/>
          </a:xfrm>
          <a:prstGeom prst="line">
            <a:avLst/>
          </a:prstGeom>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6"/>
          <a:stretch>
            <a:fillRect/>
          </a:stretch>
        </p:blipFill>
        <p:spPr>
          <a:xfrm>
            <a:off x="7844580" y="-32178"/>
            <a:ext cx="4676906" cy="3699037"/>
          </a:xfrm>
          <a:prstGeom prst="rect">
            <a:avLst/>
          </a:prstGeom>
        </p:spPr>
      </p:pic>
      <p:pic>
        <p:nvPicPr>
          <p:cNvPr id="45" name="Picture 44"/>
          <p:cNvPicPr>
            <a:picLocks noChangeAspect="1"/>
          </p:cNvPicPr>
          <p:nvPr/>
        </p:nvPicPr>
        <p:blipFill>
          <a:blip r:embed="rId7"/>
          <a:stretch>
            <a:fillRect/>
          </a:stretch>
        </p:blipFill>
        <p:spPr>
          <a:xfrm>
            <a:off x="8006829" y="3290865"/>
            <a:ext cx="4682155" cy="3663488"/>
          </a:xfrm>
          <a:prstGeom prst="rect">
            <a:avLst/>
          </a:prstGeom>
        </p:spPr>
      </p:pic>
      <p:sp>
        <p:nvSpPr>
          <p:cNvPr id="46" name="TextBox 45"/>
          <p:cNvSpPr txBox="1"/>
          <p:nvPr/>
        </p:nvSpPr>
        <p:spPr>
          <a:xfrm>
            <a:off x="3747026" y="3797898"/>
            <a:ext cx="1789272" cy="830997"/>
          </a:xfrm>
          <a:prstGeom prst="rect">
            <a:avLst/>
          </a:prstGeom>
          <a:noFill/>
          <a:ln>
            <a:solidFill>
              <a:schemeClr val="accent1"/>
            </a:solidFill>
          </a:ln>
        </p:spPr>
        <p:txBody>
          <a:bodyPr wrap="none" rtlCol="0">
            <a:spAutoFit/>
          </a:bodyPr>
          <a:lstStyle/>
          <a:p>
            <a:r>
              <a:rPr lang="en-US" sz="2400" b="1" dirty="0"/>
              <a:t>also </a:t>
            </a:r>
          </a:p>
          <a:p>
            <a:r>
              <a:rPr lang="en-US" sz="2400" b="1" dirty="0"/>
              <a:t>high OPEN</a:t>
            </a:r>
          </a:p>
        </p:txBody>
      </p:sp>
      <p:sp>
        <p:nvSpPr>
          <p:cNvPr id="2" name="TextBox 1"/>
          <p:cNvSpPr txBox="1"/>
          <p:nvPr/>
        </p:nvSpPr>
        <p:spPr>
          <a:xfrm>
            <a:off x="3753149" y="3211569"/>
            <a:ext cx="2351926" cy="369332"/>
          </a:xfrm>
          <a:prstGeom prst="rect">
            <a:avLst/>
          </a:prstGeom>
          <a:noFill/>
        </p:spPr>
        <p:txBody>
          <a:bodyPr wrap="none" rtlCol="0">
            <a:spAutoFit/>
          </a:bodyPr>
          <a:lstStyle/>
          <a:p>
            <a:r>
              <a:rPr lang="en-US" b="1" dirty="0">
                <a:solidFill>
                  <a:srgbClr val="FF0000"/>
                </a:solidFill>
              </a:rPr>
              <a:t>SET on SET cycling</a:t>
            </a:r>
          </a:p>
        </p:txBody>
      </p:sp>
    </p:spTree>
    <p:extLst>
      <p:ext uri="{BB962C8B-B14F-4D97-AF65-F5344CB8AC3E}">
        <p14:creationId xmlns:p14="http://schemas.microsoft.com/office/powerpoint/2010/main" val="298249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55437" y="1042895"/>
            <a:ext cx="6138523" cy="4202724"/>
          </a:xfrm>
          <a:prstGeom prst="rect">
            <a:avLst/>
          </a:prstGeom>
        </p:spPr>
      </p:pic>
      <p:sp>
        <p:nvSpPr>
          <p:cNvPr id="4" name="Slide Number Placeholder 3"/>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a:t>|  Micron/Intel Confidential</a:t>
            </a:r>
            <a:endParaRPr lang="en-US" dirty="0"/>
          </a:p>
        </p:txBody>
      </p:sp>
      <p:cxnSp>
        <p:nvCxnSpPr>
          <p:cNvPr id="10" name="Straight Arrow Connector 9"/>
          <p:cNvCxnSpPr/>
          <p:nvPr/>
        </p:nvCxnSpPr>
        <p:spPr>
          <a:xfrm>
            <a:off x="3186967" y="2965843"/>
            <a:ext cx="1321672" cy="152781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642732" y="3657600"/>
            <a:ext cx="319033" cy="472612"/>
          </a:xfrm>
          <a:prstGeom prst="straightConnector1">
            <a:avLst/>
          </a:prstGeom>
          <a:ln w="38100">
            <a:solidFill>
              <a:srgbClr val="0077C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107933" y="3493223"/>
            <a:ext cx="1227711" cy="1420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088995" y="3129776"/>
            <a:ext cx="3075762" cy="1783911"/>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636135" y="575353"/>
            <a:ext cx="6799623" cy="5321500"/>
            <a:chOff x="4636135" y="575353"/>
            <a:chExt cx="6799623" cy="5321500"/>
          </a:xfrm>
        </p:grpSpPr>
        <p:pic>
          <p:nvPicPr>
            <p:cNvPr id="9" name="Picture 8"/>
            <p:cNvPicPr>
              <a:picLocks noChangeAspect="1"/>
            </p:cNvPicPr>
            <p:nvPr/>
          </p:nvPicPr>
          <p:blipFill>
            <a:blip r:embed="rId3"/>
            <a:stretch>
              <a:fillRect/>
            </a:stretch>
          </p:blipFill>
          <p:spPr>
            <a:xfrm>
              <a:off x="4636135" y="575353"/>
              <a:ext cx="6799623" cy="5321500"/>
            </a:xfrm>
            <a:prstGeom prst="rect">
              <a:avLst/>
            </a:prstGeom>
          </p:spPr>
        </p:pic>
        <p:cxnSp>
          <p:nvCxnSpPr>
            <p:cNvPr id="20" name="Straight Arrow Connector 19"/>
            <p:cNvCxnSpPr/>
            <p:nvPr/>
          </p:nvCxnSpPr>
          <p:spPr>
            <a:xfrm flipH="1" flipV="1">
              <a:off x="8446446" y="3657600"/>
              <a:ext cx="319033" cy="472612"/>
            </a:xfrm>
            <a:prstGeom prst="straightConnector1">
              <a:avLst/>
            </a:prstGeom>
            <a:ln w="38100">
              <a:solidFill>
                <a:srgbClr val="0077C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999005" y="2974721"/>
              <a:ext cx="1321672" cy="152781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373411" y="2942168"/>
            <a:ext cx="2078454" cy="369332"/>
          </a:xfrm>
          <a:prstGeom prst="rect">
            <a:avLst/>
          </a:prstGeom>
          <a:noFill/>
        </p:spPr>
        <p:txBody>
          <a:bodyPr wrap="none" rtlCol="0">
            <a:spAutoFit/>
          </a:bodyPr>
          <a:lstStyle/>
          <a:p>
            <a:r>
              <a:rPr lang="en-US" dirty="0"/>
              <a:t>RD &amp; SET on SET</a:t>
            </a:r>
          </a:p>
        </p:txBody>
      </p:sp>
      <p:sp>
        <p:nvSpPr>
          <p:cNvPr id="23" name="TextBox 22"/>
          <p:cNvSpPr txBox="1"/>
          <p:nvPr/>
        </p:nvSpPr>
        <p:spPr>
          <a:xfrm>
            <a:off x="529768" y="5524579"/>
            <a:ext cx="11739176" cy="646331"/>
          </a:xfrm>
          <a:prstGeom prst="rect">
            <a:avLst/>
          </a:prstGeom>
          <a:noFill/>
        </p:spPr>
        <p:txBody>
          <a:bodyPr wrap="none" rtlCol="0">
            <a:spAutoFit/>
          </a:bodyPr>
          <a:lstStyle/>
          <a:p>
            <a:r>
              <a:rPr lang="en-US" dirty="0" err="1"/>
              <a:t>Te</a:t>
            </a:r>
            <a:r>
              <a:rPr lang="en-US" dirty="0"/>
              <a:t>-rich alloy (as Sb-rich) has lower melting (</a:t>
            </a:r>
            <a:r>
              <a:rPr lang="en-US" dirty="0" err="1"/>
              <a:t>liquidus</a:t>
            </a:r>
            <a:r>
              <a:rPr lang="en-US" dirty="0"/>
              <a:t>) point =&gt; progressive thermodynamic enhanced segregation,</a:t>
            </a:r>
          </a:p>
          <a:p>
            <a:r>
              <a:rPr lang="en-US" dirty="0"/>
              <a:t>since liquid (or hot fragile alloy) tends to enrich towards eutectic compositions (yellow arrows)  </a:t>
            </a:r>
          </a:p>
        </p:txBody>
      </p:sp>
      <p:sp>
        <p:nvSpPr>
          <p:cNvPr id="18" name="Arrow: Up 17"/>
          <p:cNvSpPr/>
          <p:nvPr/>
        </p:nvSpPr>
        <p:spPr>
          <a:xfrm rot="20993745">
            <a:off x="8174480" y="2955855"/>
            <a:ext cx="221388" cy="62908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p:cNvSpPr/>
          <p:nvPr/>
        </p:nvSpPr>
        <p:spPr>
          <a:xfrm rot="7767082">
            <a:off x="8944116" y="4120047"/>
            <a:ext cx="189337" cy="62908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458918" y="485959"/>
            <a:ext cx="1569660" cy="646331"/>
          </a:xfrm>
          <a:prstGeom prst="rect">
            <a:avLst/>
          </a:prstGeom>
          <a:noFill/>
        </p:spPr>
        <p:txBody>
          <a:bodyPr wrap="none" rtlCol="0">
            <a:spAutoFit/>
          </a:bodyPr>
          <a:lstStyle/>
          <a:p>
            <a:r>
              <a:rPr lang="en-US" dirty="0" err="1"/>
              <a:t>Pfa</a:t>
            </a:r>
            <a:r>
              <a:rPr lang="en-US" dirty="0"/>
              <a:t> RD 2017;</a:t>
            </a:r>
          </a:p>
          <a:p>
            <a:r>
              <a:rPr lang="en-US" dirty="0"/>
              <a:t>Pfa-1344</a:t>
            </a:r>
          </a:p>
        </p:txBody>
      </p:sp>
      <p:pic>
        <p:nvPicPr>
          <p:cNvPr id="26" name="Picture 25"/>
          <p:cNvPicPr>
            <a:picLocks noChangeAspect="1"/>
          </p:cNvPicPr>
          <p:nvPr/>
        </p:nvPicPr>
        <p:blipFill rotWithShape="1">
          <a:blip r:embed="rId4"/>
          <a:srcRect l="6597" t="33276" r="82482" b="37385"/>
          <a:stretch/>
        </p:blipFill>
        <p:spPr>
          <a:xfrm>
            <a:off x="9675" y="28109"/>
            <a:ext cx="2177839" cy="2749816"/>
          </a:xfrm>
          <a:prstGeom prst="rect">
            <a:avLst/>
          </a:prstGeom>
        </p:spPr>
      </p:pic>
      <p:sp>
        <p:nvSpPr>
          <p:cNvPr id="27" name="TextBox 26"/>
          <p:cNvSpPr txBox="1"/>
          <p:nvPr/>
        </p:nvSpPr>
        <p:spPr>
          <a:xfrm>
            <a:off x="216079" y="2646863"/>
            <a:ext cx="736099" cy="369332"/>
          </a:xfrm>
          <a:prstGeom prst="rect">
            <a:avLst/>
          </a:prstGeom>
          <a:noFill/>
        </p:spPr>
        <p:txBody>
          <a:bodyPr wrap="none" rtlCol="0">
            <a:spAutoFit/>
          </a:bodyPr>
          <a:lstStyle/>
          <a:p>
            <a:r>
              <a:rPr lang="en-US" dirty="0"/>
              <a:t>100R</a:t>
            </a:r>
          </a:p>
        </p:txBody>
      </p:sp>
      <p:sp>
        <p:nvSpPr>
          <p:cNvPr id="28" name="TextBox 27"/>
          <p:cNvSpPr txBox="1"/>
          <p:nvPr/>
        </p:nvSpPr>
        <p:spPr>
          <a:xfrm>
            <a:off x="1089528" y="2646863"/>
            <a:ext cx="1018227" cy="369332"/>
          </a:xfrm>
          <a:prstGeom prst="rect">
            <a:avLst/>
          </a:prstGeom>
          <a:noFill/>
        </p:spPr>
        <p:txBody>
          <a:bodyPr wrap="none" rtlCol="0">
            <a:spAutoFit/>
          </a:bodyPr>
          <a:lstStyle/>
          <a:p>
            <a:r>
              <a:rPr lang="en-US" dirty="0"/>
              <a:t>100SET</a:t>
            </a:r>
          </a:p>
        </p:txBody>
      </p:sp>
      <p:sp>
        <p:nvSpPr>
          <p:cNvPr id="29" name="TextBox 28"/>
          <p:cNvSpPr txBox="1"/>
          <p:nvPr/>
        </p:nvSpPr>
        <p:spPr>
          <a:xfrm>
            <a:off x="1707896" y="48107"/>
            <a:ext cx="479618" cy="369332"/>
          </a:xfrm>
          <a:prstGeom prst="rect">
            <a:avLst/>
          </a:prstGeom>
          <a:noFill/>
        </p:spPr>
        <p:txBody>
          <a:bodyPr wrap="none" rtlCol="0">
            <a:spAutoFit/>
          </a:bodyPr>
          <a:lstStyle/>
          <a:p>
            <a:r>
              <a:rPr lang="en-US" b="1" dirty="0">
                <a:solidFill>
                  <a:schemeClr val="bg1"/>
                </a:solidFill>
              </a:rPr>
              <a:t>D1</a:t>
            </a:r>
          </a:p>
        </p:txBody>
      </p:sp>
    </p:spTree>
    <p:extLst>
      <p:ext uri="{BB962C8B-B14F-4D97-AF65-F5344CB8AC3E}">
        <p14:creationId xmlns:p14="http://schemas.microsoft.com/office/powerpoint/2010/main" val="213304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endParaRPr lang="en-US"/>
          </a:p>
        </p:txBody>
      </p:sp>
      <p:sp>
        <p:nvSpPr>
          <p:cNvPr id="138" name="TextBox 137"/>
          <p:cNvSpPr txBox="1"/>
          <p:nvPr/>
        </p:nvSpPr>
        <p:spPr>
          <a:xfrm>
            <a:off x="93808" y="3266845"/>
            <a:ext cx="4093632" cy="3108543"/>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SET-on-SET bits show </a:t>
            </a:r>
            <a:r>
              <a:rPr kumimoji="0" lang="en-US" sz="1400" b="0"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Vt</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shift, however, we don’t see residual amorphous layer formed in those SET-on-SET bits.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kern="0" dirty="0">
                <a:solidFill>
                  <a:sysClr val="windowText" lastClr="000000"/>
                </a:solidFill>
                <a:latin typeface="Arial" panose="020B0604020202020204" pitchFamily="34" charset="0"/>
                <a:cs typeface="Arial" panose="020B0604020202020204" pitchFamily="34" charset="0"/>
              </a:rPr>
              <a:t> Those high </a:t>
            </a:r>
            <a:r>
              <a:rPr lang="en-US" sz="1400" kern="0" dirty="0" err="1">
                <a:solidFill>
                  <a:sysClr val="windowText" lastClr="000000"/>
                </a:solidFill>
                <a:latin typeface="Arial" panose="020B0604020202020204" pitchFamily="34" charset="0"/>
                <a:cs typeface="Arial" panose="020B0604020202020204" pitchFamily="34" charset="0"/>
              </a:rPr>
              <a:t>Vt</a:t>
            </a:r>
            <a:r>
              <a:rPr lang="en-US" sz="1400" kern="0" dirty="0">
                <a:solidFill>
                  <a:sysClr val="windowText" lastClr="000000"/>
                </a:solidFill>
                <a:latin typeface="Arial" panose="020B0604020202020204" pitchFamily="34" charset="0"/>
                <a:cs typeface="Arial" panose="020B0604020202020204" pitchFamily="34" charset="0"/>
              </a:rPr>
              <a:t> SET-on-SET  bits doesn’t show high segregation index, which show good correlation with Vt.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en-US" sz="1400" kern="0" dirty="0">
                <a:solidFill>
                  <a:sysClr val="windowText" lastClr="000000"/>
                </a:solidFill>
                <a:latin typeface="Arial" panose="020B0604020202020204" pitchFamily="34" charset="0"/>
                <a:cs typeface="Arial" panose="020B0604020202020204" pitchFamily="34" charset="0"/>
              </a:rPr>
              <a:t>Both Read-on-read and SET-on-SET bits show extremely higher (&gt;70%) </a:t>
            </a:r>
            <a:r>
              <a:rPr lang="en-US" sz="1400" kern="0" dirty="0" err="1">
                <a:solidFill>
                  <a:sysClr val="windowText" lastClr="000000"/>
                </a:solidFill>
                <a:latin typeface="Arial" panose="020B0604020202020204" pitchFamily="34" charset="0"/>
                <a:cs typeface="Arial" panose="020B0604020202020204" pitchFamily="34" charset="0"/>
              </a:rPr>
              <a:t>Te</a:t>
            </a:r>
            <a:r>
              <a:rPr lang="en-US" sz="1400" kern="0" dirty="0">
                <a:solidFill>
                  <a:sysClr val="windowText" lastClr="000000"/>
                </a:solidFill>
                <a:latin typeface="Arial" panose="020B0604020202020204" pitchFamily="34" charset="0"/>
                <a:cs typeface="Arial" panose="020B0604020202020204" pitchFamily="34" charset="0"/>
              </a:rPr>
              <a:t> accumulation at on side of interface.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Those </a:t>
            </a:r>
            <a:r>
              <a:rPr kumimoji="0" lang="en-US" sz="1400" b="0"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Te</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rich range form different crystalline than the main range of PM.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kern="0" dirty="0">
                <a:solidFill>
                  <a:sysClr val="windowText" lastClr="000000"/>
                </a:solidFill>
                <a:latin typeface="Arial" panose="020B0604020202020204" pitchFamily="34" charset="0"/>
                <a:cs typeface="Arial" panose="020B0604020202020204" pitchFamily="34" charset="0"/>
              </a:rPr>
              <a:t> Does this </a:t>
            </a:r>
            <a:r>
              <a:rPr lang="en-US" sz="1400" kern="0" dirty="0" err="1">
                <a:solidFill>
                  <a:sysClr val="windowText" lastClr="000000"/>
                </a:solidFill>
                <a:latin typeface="Arial" panose="020B0604020202020204" pitchFamily="34" charset="0"/>
                <a:cs typeface="Arial" panose="020B0604020202020204" pitchFamily="34" charset="0"/>
              </a:rPr>
              <a:t>Te</a:t>
            </a:r>
            <a:r>
              <a:rPr lang="en-US" sz="1400" kern="0" dirty="0">
                <a:solidFill>
                  <a:sysClr val="windowText" lastClr="000000"/>
                </a:solidFill>
                <a:latin typeface="Arial" panose="020B0604020202020204" pitchFamily="34" charset="0"/>
                <a:cs typeface="Arial" panose="020B0604020202020204" pitchFamily="34" charset="0"/>
              </a:rPr>
              <a:t> rich crystalline layer has high resistance, thus cause </a:t>
            </a:r>
            <a:r>
              <a:rPr lang="en-US" sz="1400" kern="0" dirty="0" err="1">
                <a:solidFill>
                  <a:sysClr val="windowText" lastClr="000000"/>
                </a:solidFill>
                <a:latin typeface="Arial" panose="020B0604020202020204" pitchFamily="34" charset="0"/>
                <a:cs typeface="Arial" panose="020B0604020202020204" pitchFamily="34" charset="0"/>
              </a:rPr>
              <a:t>Vt</a:t>
            </a:r>
            <a:r>
              <a:rPr lang="en-US" sz="1400" kern="0" dirty="0">
                <a:solidFill>
                  <a:sysClr val="windowText" lastClr="000000"/>
                </a:solidFill>
                <a:latin typeface="Arial" panose="020B0604020202020204" pitchFamily="34" charset="0"/>
                <a:cs typeface="Arial" panose="020B0604020202020204" pitchFamily="34" charset="0"/>
              </a:rPr>
              <a:t> shift even it is crystalline? </a:t>
            </a:r>
            <a:endPar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sz="half" idx="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endParaRPr>
          </a:p>
        </p:txBody>
      </p:sp>
      <p:pic>
        <p:nvPicPr>
          <p:cNvPr id="4" name="Picture 3">
            <a:extLst>
              <a:ext uri="{FF2B5EF4-FFF2-40B4-BE49-F238E27FC236}">
                <a16:creationId xmlns:a16="http://schemas.microsoft.com/office/drawing/2014/main" id="{5DCE90AC-7818-4CD6-9005-F5CA9A5EEDE7}"/>
              </a:ext>
            </a:extLst>
          </p:cNvPr>
          <p:cNvPicPr>
            <a:picLocks noChangeAspect="1"/>
          </p:cNvPicPr>
          <p:nvPr/>
        </p:nvPicPr>
        <p:blipFill rotWithShape="1">
          <a:blip r:embed="rId2"/>
          <a:srcRect l="51043"/>
          <a:stretch/>
        </p:blipFill>
        <p:spPr>
          <a:xfrm>
            <a:off x="7751034" y="991070"/>
            <a:ext cx="3738181" cy="2542076"/>
          </a:xfrm>
          <a:prstGeom prst="rect">
            <a:avLst/>
          </a:prstGeom>
        </p:spPr>
      </p:pic>
      <p:pic>
        <p:nvPicPr>
          <p:cNvPr id="11" name="Picture 10">
            <a:extLst>
              <a:ext uri="{FF2B5EF4-FFF2-40B4-BE49-F238E27FC236}">
                <a16:creationId xmlns:a16="http://schemas.microsoft.com/office/drawing/2014/main" id="{58D4214A-F26D-44C2-B2B4-5C929DF75A8D}"/>
              </a:ext>
            </a:extLst>
          </p:cNvPr>
          <p:cNvPicPr>
            <a:picLocks noChangeAspect="1"/>
          </p:cNvPicPr>
          <p:nvPr/>
        </p:nvPicPr>
        <p:blipFill rotWithShape="1">
          <a:blip r:embed="rId3"/>
          <a:srcRect l="4519" t="13249" r="18484" b="1723"/>
          <a:stretch/>
        </p:blipFill>
        <p:spPr>
          <a:xfrm>
            <a:off x="256218" y="1057350"/>
            <a:ext cx="3567391" cy="2180072"/>
          </a:xfrm>
          <a:prstGeom prst="rect">
            <a:avLst/>
          </a:prstGeom>
        </p:spPr>
      </p:pic>
      <p:sp>
        <p:nvSpPr>
          <p:cNvPr id="12" name="TextBox 11">
            <a:extLst>
              <a:ext uri="{FF2B5EF4-FFF2-40B4-BE49-F238E27FC236}">
                <a16:creationId xmlns:a16="http://schemas.microsoft.com/office/drawing/2014/main" id="{90ED70BB-414A-40A4-946C-823DECAF6F8D}"/>
              </a:ext>
            </a:extLst>
          </p:cNvPr>
          <p:cNvSpPr txBox="1"/>
          <p:nvPr/>
        </p:nvSpPr>
        <p:spPr>
          <a:xfrm>
            <a:off x="801644" y="1086773"/>
            <a:ext cx="1229293" cy="276999"/>
          </a:xfrm>
          <a:prstGeom prst="rect">
            <a:avLst/>
          </a:prstGeom>
          <a:noFill/>
        </p:spPr>
        <p:txBody>
          <a:bodyPr wrap="square" rtlCol="0">
            <a:spAutoFit/>
          </a:bodyPr>
          <a:lstStyle/>
          <a:p>
            <a:r>
              <a:rPr lang="en-US" sz="1200" b="1" dirty="0"/>
              <a:t>Deck-1</a:t>
            </a:r>
          </a:p>
        </p:txBody>
      </p:sp>
      <p:pic>
        <p:nvPicPr>
          <p:cNvPr id="13" name="Content Placeholder 7">
            <a:extLst>
              <a:ext uri="{FF2B5EF4-FFF2-40B4-BE49-F238E27FC236}">
                <a16:creationId xmlns:a16="http://schemas.microsoft.com/office/drawing/2014/main" id="{969111CB-6C00-4E85-A693-D39D007696B2}"/>
              </a:ext>
            </a:extLst>
          </p:cNvPr>
          <p:cNvPicPr>
            <a:picLocks noChangeAspect="1"/>
          </p:cNvPicPr>
          <p:nvPr/>
        </p:nvPicPr>
        <p:blipFill>
          <a:blip r:embed="rId4"/>
          <a:stretch>
            <a:fillRect/>
          </a:stretch>
        </p:blipFill>
        <p:spPr>
          <a:xfrm>
            <a:off x="4079202" y="3600184"/>
            <a:ext cx="3261996" cy="2374619"/>
          </a:xfrm>
          <a:prstGeom prst="rect">
            <a:avLst/>
          </a:prstGeom>
        </p:spPr>
      </p:pic>
      <p:pic>
        <p:nvPicPr>
          <p:cNvPr id="5" name="Picture 4">
            <a:extLst>
              <a:ext uri="{FF2B5EF4-FFF2-40B4-BE49-F238E27FC236}">
                <a16:creationId xmlns:a16="http://schemas.microsoft.com/office/drawing/2014/main" id="{25D1E3D0-A73D-48F4-AF95-2AEE04392CFF}"/>
              </a:ext>
            </a:extLst>
          </p:cNvPr>
          <p:cNvPicPr>
            <a:picLocks noChangeAspect="1"/>
          </p:cNvPicPr>
          <p:nvPr/>
        </p:nvPicPr>
        <p:blipFill rotWithShape="1">
          <a:blip r:embed="rId5"/>
          <a:srcRect r="18104"/>
          <a:stretch/>
        </p:blipFill>
        <p:spPr>
          <a:xfrm>
            <a:off x="3823609" y="973521"/>
            <a:ext cx="3416763" cy="2495257"/>
          </a:xfrm>
          <a:prstGeom prst="rect">
            <a:avLst/>
          </a:prstGeom>
        </p:spPr>
      </p:pic>
      <p:pic>
        <p:nvPicPr>
          <p:cNvPr id="14" name="Picture 13">
            <a:extLst>
              <a:ext uri="{FF2B5EF4-FFF2-40B4-BE49-F238E27FC236}">
                <a16:creationId xmlns:a16="http://schemas.microsoft.com/office/drawing/2014/main" id="{C227A895-C0B7-4E9F-9575-93B84538567F}"/>
              </a:ext>
            </a:extLst>
          </p:cNvPr>
          <p:cNvPicPr>
            <a:picLocks noChangeAspect="1"/>
          </p:cNvPicPr>
          <p:nvPr/>
        </p:nvPicPr>
        <p:blipFill>
          <a:blip r:embed="rId6"/>
          <a:stretch>
            <a:fillRect/>
          </a:stretch>
        </p:blipFill>
        <p:spPr>
          <a:xfrm>
            <a:off x="7998345" y="3380231"/>
            <a:ext cx="3302174" cy="2327082"/>
          </a:xfrm>
          <a:prstGeom prst="rect">
            <a:avLst/>
          </a:prstGeom>
        </p:spPr>
      </p:pic>
      <p:sp>
        <p:nvSpPr>
          <p:cNvPr id="15" name="TextBox 14">
            <a:extLst>
              <a:ext uri="{FF2B5EF4-FFF2-40B4-BE49-F238E27FC236}">
                <a16:creationId xmlns:a16="http://schemas.microsoft.com/office/drawing/2014/main" id="{2CD24A6D-D392-4DB3-8005-AC207E58BE4B}"/>
              </a:ext>
            </a:extLst>
          </p:cNvPr>
          <p:cNvSpPr txBox="1"/>
          <p:nvPr/>
        </p:nvSpPr>
        <p:spPr>
          <a:xfrm>
            <a:off x="8776530" y="547339"/>
            <a:ext cx="2617768" cy="369332"/>
          </a:xfrm>
          <a:prstGeom prst="rect">
            <a:avLst/>
          </a:prstGeom>
          <a:solidFill>
            <a:srgbClr val="45B4FF"/>
          </a:solidFill>
        </p:spPr>
        <p:txBody>
          <a:bodyPr wrap="none" rtlCol="0">
            <a:spAutoFit/>
          </a:bodyPr>
          <a:lstStyle/>
          <a:p>
            <a:r>
              <a:rPr lang="en-US" dirty="0">
                <a:latin typeface="Segoe UI" panose="020B0502040204020203" pitchFamily="34" charset="0"/>
                <a:cs typeface="Segoe UI" panose="020B0502040204020203" pitchFamily="34" charset="0"/>
              </a:rPr>
              <a:t>Davide M./Hefei/Rohini </a:t>
            </a:r>
          </a:p>
        </p:txBody>
      </p:sp>
      <p:sp>
        <p:nvSpPr>
          <p:cNvPr id="16" name="Oval 15">
            <a:extLst>
              <a:ext uri="{FF2B5EF4-FFF2-40B4-BE49-F238E27FC236}">
                <a16:creationId xmlns:a16="http://schemas.microsoft.com/office/drawing/2014/main" id="{B9E0512D-0173-4DDE-8D49-0371F7F9F7DD}"/>
              </a:ext>
            </a:extLst>
          </p:cNvPr>
          <p:cNvSpPr/>
          <p:nvPr/>
        </p:nvSpPr>
        <p:spPr>
          <a:xfrm>
            <a:off x="6845181" y="3452501"/>
            <a:ext cx="683664" cy="109127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7" name="Oval 16">
            <a:extLst>
              <a:ext uri="{FF2B5EF4-FFF2-40B4-BE49-F238E27FC236}">
                <a16:creationId xmlns:a16="http://schemas.microsoft.com/office/drawing/2014/main" id="{BB466D81-5BF3-4C76-B117-ED3B2461BD43}"/>
              </a:ext>
            </a:extLst>
          </p:cNvPr>
          <p:cNvSpPr/>
          <p:nvPr/>
        </p:nvSpPr>
        <p:spPr>
          <a:xfrm>
            <a:off x="8272330" y="4119073"/>
            <a:ext cx="1700972" cy="1119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DE25819F-44DF-4976-B416-4075F691F930}"/>
              </a:ext>
            </a:extLst>
          </p:cNvPr>
          <p:cNvSpPr txBox="1"/>
          <p:nvPr/>
        </p:nvSpPr>
        <p:spPr>
          <a:xfrm>
            <a:off x="8555879" y="5334443"/>
            <a:ext cx="1321879"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Te</a:t>
            </a:r>
            <a:r>
              <a:rPr lang="en-US" sz="1200" b="1" dirty="0">
                <a:solidFill>
                  <a:schemeClr val="bg1"/>
                </a:solidFill>
                <a:latin typeface="Arial" panose="020B0604020202020204" pitchFamily="34" charset="0"/>
                <a:cs typeface="Arial" panose="020B0604020202020204" pitchFamily="34" charset="0"/>
              </a:rPr>
              <a:t> rich area</a:t>
            </a:r>
          </a:p>
        </p:txBody>
      </p:sp>
      <p:sp>
        <p:nvSpPr>
          <p:cNvPr id="8" name="TextBox 7"/>
          <p:cNvSpPr txBox="1"/>
          <p:nvPr/>
        </p:nvSpPr>
        <p:spPr>
          <a:xfrm>
            <a:off x="4483328" y="5939502"/>
            <a:ext cx="3930050" cy="584775"/>
          </a:xfrm>
          <a:prstGeom prst="rect">
            <a:avLst/>
          </a:prstGeom>
          <a:noFill/>
        </p:spPr>
        <p:txBody>
          <a:bodyPr wrap="none" rtlCol="0">
            <a:spAutoFit/>
          </a:bodyPr>
          <a:lstStyle/>
          <a:p>
            <a:r>
              <a:rPr lang="en-US" sz="1600" dirty="0">
                <a:solidFill>
                  <a:srgbClr val="FF0000"/>
                </a:solidFill>
              </a:rPr>
              <a:t>100R: </a:t>
            </a:r>
            <a:r>
              <a:rPr lang="en-US" sz="1600" dirty="0" err="1">
                <a:solidFill>
                  <a:srgbClr val="FF0000"/>
                </a:solidFill>
              </a:rPr>
              <a:t>amorph</a:t>
            </a:r>
            <a:r>
              <a:rPr lang="en-US" sz="1600" dirty="0">
                <a:solidFill>
                  <a:srgbClr val="FF0000"/>
                </a:solidFill>
              </a:rPr>
              <a:t> very Sb-rich + very </a:t>
            </a:r>
            <a:r>
              <a:rPr lang="en-US" sz="1600" dirty="0" err="1">
                <a:solidFill>
                  <a:srgbClr val="FF0000"/>
                </a:solidFill>
              </a:rPr>
              <a:t>Te</a:t>
            </a:r>
            <a:r>
              <a:rPr lang="en-US" sz="1600" dirty="0">
                <a:solidFill>
                  <a:srgbClr val="FF0000"/>
                </a:solidFill>
              </a:rPr>
              <a:t>-rich</a:t>
            </a:r>
          </a:p>
          <a:p>
            <a:r>
              <a:rPr lang="en-US" sz="1600" dirty="0">
                <a:solidFill>
                  <a:schemeClr val="accent4">
                    <a:lumMod val="75000"/>
                  </a:schemeClr>
                </a:solidFill>
              </a:rPr>
              <a:t>100SET: very </a:t>
            </a:r>
            <a:r>
              <a:rPr lang="en-US" sz="1600" dirty="0" err="1">
                <a:solidFill>
                  <a:schemeClr val="accent4">
                    <a:lumMod val="75000"/>
                  </a:schemeClr>
                </a:solidFill>
              </a:rPr>
              <a:t>Te</a:t>
            </a:r>
            <a:r>
              <a:rPr lang="en-US" sz="1600" dirty="0">
                <a:solidFill>
                  <a:schemeClr val="accent4">
                    <a:lumMod val="75000"/>
                  </a:schemeClr>
                </a:solidFill>
              </a:rPr>
              <a:t>-rich</a:t>
            </a:r>
          </a:p>
        </p:txBody>
      </p:sp>
    </p:spTree>
    <p:extLst>
      <p:ext uri="{BB962C8B-B14F-4D97-AF65-F5344CB8AC3E}">
        <p14:creationId xmlns:p14="http://schemas.microsoft.com/office/powerpoint/2010/main" val="62485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7</a:t>
            </a:fld>
            <a:endParaRPr lang="en-US"/>
          </a:p>
        </p:txBody>
      </p:sp>
      <p:pic>
        <p:nvPicPr>
          <p:cNvPr id="7" name="Picture 6"/>
          <p:cNvPicPr>
            <a:picLocks noChangeAspect="1"/>
          </p:cNvPicPr>
          <p:nvPr/>
        </p:nvPicPr>
        <p:blipFill>
          <a:blip r:embed="rId2"/>
          <a:stretch>
            <a:fillRect/>
          </a:stretch>
        </p:blipFill>
        <p:spPr>
          <a:xfrm>
            <a:off x="1" y="1479292"/>
            <a:ext cx="5167900" cy="3585734"/>
          </a:xfrm>
          <a:prstGeom prst="rect">
            <a:avLst/>
          </a:prstGeom>
        </p:spPr>
      </p:pic>
      <p:sp>
        <p:nvSpPr>
          <p:cNvPr id="6" name="TextBox 5"/>
          <p:cNvSpPr txBox="1"/>
          <p:nvPr/>
        </p:nvSpPr>
        <p:spPr>
          <a:xfrm>
            <a:off x="4115481" y="197216"/>
            <a:ext cx="2360583" cy="369332"/>
          </a:xfrm>
          <a:prstGeom prst="rect">
            <a:avLst/>
          </a:prstGeom>
          <a:noFill/>
        </p:spPr>
        <p:txBody>
          <a:bodyPr wrap="none" rtlCol="0">
            <a:spAutoFit/>
          </a:bodyPr>
          <a:lstStyle/>
          <a:p>
            <a:r>
              <a:rPr lang="en-US" dirty="0"/>
              <a:t>GST phase diagrams</a:t>
            </a:r>
          </a:p>
        </p:txBody>
      </p:sp>
      <p:sp>
        <p:nvSpPr>
          <p:cNvPr id="10" name="Star: 5 Points 9"/>
          <p:cNvSpPr>
            <a:spLocks noChangeAspect="1"/>
          </p:cNvSpPr>
          <p:nvPr/>
        </p:nvSpPr>
        <p:spPr>
          <a:xfrm>
            <a:off x="4115481" y="4408368"/>
            <a:ext cx="230487" cy="230487"/>
          </a:xfrm>
          <a:prstGeom prst="star5">
            <a:avLst>
              <a:gd name="adj" fmla="val 50000"/>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409515" y="231096"/>
            <a:ext cx="6103866" cy="5603953"/>
            <a:chOff x="5350090" y="808053"/>
            <a:chExt cx="6103866" cy="5603953"/>
          </a:xfrm>
        </p:grpSpPr>
        <p:pic>
          <p:nvPicPr>
            <p:cNvPr id="8" name="Picture 7"/>
            <p:cNvPicPr>
              <a:picLocks noChangeAspect="1"/>
            </p:cNvPicPr>
            <p:nvPr/>
          </p:nvPicPr>
          <p:blipFill>
            <a:blip r:embed="rId3"/>
            <a:stretch>
              <a:fillRect/>
            </a:stretch>
          </p:blipFill>
          <p:spPr>
            <a:xfrm>
              <a:off x="5350090" y="808053"/>
              <a:ext cx="6103866" cy="5603953"/>
            </a:xfrm>
            <a:prstGeom prst="rect">
              <a:avLst/>
            </a:prstGeom>
          </p:spPr>
        </p:pic>
        <p:sp>
          <p:nvSpPr>
            <p:cNvPr id="9" name="Star: 5 Points 8"/>
            <p:cNvSpPr>
              <a:spLocks noChangeAspect="1"/>
            </p:cNvSpPr>
            <p:nvPr/>
          </p:nvSpPr>
          <p:spPr>
            <a:xfrm>
              <a:off x="9339208" y="4860435"/>
              <a:ext cx="365760" cy="36576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p:cNvSpPr>
              <a:spLocks noChangeAspect="1"/>
            </p:cNvSpPr>
            <p:nvPr/>
          </p:nvSpPr>
          <p:spPr>
            <a:xfrm>
              <a:off x="9223964" y="5709067"/>
              <a:ext cx="230487" cy="230487"/>
            </a:xfrm>
            <a:prstGeom prst="star5">
              <a:avLst>
                <a:gd name="adj" fmla="val 50000"/>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513708" y="5373384"/>
            <a:ext cx="6739345" cy="923330"/>
          </a:xfrm>
          <a:prstGeom prst="rect">
            <a:avLst/>
          </a:prstGeom>
          <a:noFill/>
        </p:spPr>
        <p:txBody>
          <a:bodyPr wrap="none" rtlCol="0">
            <a:spAutoFit/>
          </a:bodyPr>
          <a:lstStyle/>
          <a:p>
            <a:r>
              <a:rPr lang="en-US" dirty="0"/>
              <a:t>Very </a:t>
            </a:r>
            <a:r>
              <a:rPr lang="en-US" dirty="0" err="1"/>
              <a:t>Te</a:t>
            </a:r>
            <a:r>
              <a:rPr lang="en-US" dirty="0"/>
              <a:t>-rich alloy is toward Ge</a:t>
            </a:r>
            <a:r>
              <a:rPr lang="en-US" baseline="-25000" dirty="0"/>
              <a:t>15</a:t>
            </a:r>
            <a:r>
              <a:rPr lang="en-US" dirty="0"/>
              <a:t>Te</a:t>
            </a:r>
            <a:r>
              <a:rPr lang="en-US" baseline="-25000" dirty="0"/>
              <a:t>85</a:t>
            </a:r>
            <a:r>
              <a:rPr lang="en-US" dirty="0"/>
              <a:t> :</a:t>
            </a:r>
          </a:p>
          <a:p>
            <a:pPr marL="285750" indent="-285750">
              <a:buFont typeface="Arial" panose="020B0604020202020204" pitchFamily="34" charset="0"/>
              <a:buChar char="•"/>
            </a:pPr>
            <a:r>
              <a:rPr lang="en-US" dirty="0"/>
              <a:t>Low melting point (&lt;400C) (eutectic)</a:t>
            </a:r>
          </a:p>
          <a:p>
            <a:pPr marL="285750" indent="-285750">
              <a:buFont typeface="Arial" panose="020B0604020202020204" pitchFamily="34" charset="0"/>
              <a:buChar char="•"/>
            </a:pPr>
            <a:r>
              <a:rPr lang="en-US" dirty="0"/>
              <a:t>Reported as OTS-like (i.e. </a:t>
            </a:r>
            <a:r>
              <a:rPr lang="en-US" sz="1200" dirty="0"/>
              <a:t>APPLIED PHYSICS LETTERS 100, 143505 (2012))</a:t>
            </a:r>
            <a:endParaRPr lang="en-US" dirty="0"/>
          </a:p>
        </p:txBody>
      </p:sp>
    </p:spTree>
    <p:extLst>
      <p:ext uri="{BB962C8B-B14F-4D97-AF65-F5344CB8AC3E}">
        <p14:creationId xmlns:p14="http://schemas.microsoft.com/office/powerpoint/2010/main" val="149109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Crystal refinement principle</a:t>
            </a:r>
          </a:p>
        </p:txBody>
      </p:sp>
      <p:sp>
        <p:nvSpPr>
          <p:cNvPr id="4" name="Slide Number Placeholder 3"/>
          <p:cNvSpPr>
            <a:spLocks noGrp="1"/>
          </p:cNvSpPr>
          <p:nvPr>
            <p:ph type="sldNum" sz="quarter" idx="4"/>
          </p:nvPr>
        </p:nvSpPr>
        <p:spPr>
          <a:xfrm>
            <a:off x="910983" y="6363151"/>
            <a:ext cx="484183" cy="228600"/>
          </a:xfrm>
        </p:spPr>
        <p:txBody>
          <a:bodyPr/>
          <a:lstStyle/>
          <a:p>
            <a:pPr algn="l"/>
            <a:fld id="{0D904593-1668-4B95-BA96-EF3EF43EDF4E}" type="slidenum">
              <a:rPr lang="en-US" smtClean="0"/>
              <a:pPr algn="l"/>
              <a:t>8</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16,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8" name="Picture 7"/>
          <p:cNvPicPr>
            <a:picLocks noChangeAspect="1"/>
          </p:cNvPicPr>
          <p:nvPr/>
        </p:nvPicPr>
        <p:blipFill>
          <a:blip r:embed="rId2"/>
          <a:stretch>
            <a:fillRect/>
          </a:stretch>
        </p:blipFill>
        <p:spPr>
          <a:xfrm>
            <a:off x="4636135" y="1194271"/>
            <a:ext cx="6182648" cy="3718359"/>
          </a:xfrm>
          <a:prstGeom prst="rect">
            <a:avLst/>
          </a:prstGeom>
        </p:spPr>
      </p:pic>
      <p:sp>
        <p:nvSpPr>
          <p:cNvPr id="9" name="Arrow: Right 8"/>
          <p:cNvSpPr/>
          <p:nvPr/>
        </p:nvSpPr>
        <p:spPr>
          <a:xfrm>
            <a:off x="5989424" y="3674444"/>
            <a:ext cx="1985651" cy="50812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2"/>
                </a:solidFill>
                <a:latin typeface="Segoe UI" panose="020B0502040204020203" pitchFamily="34" charset="0"/>
                <a:cs typeface="Segoe UI" panose="020B0502040204020203" pitchFamily="34" charset="0"/>
              </a:rPr>
              <a:t>Growth/</a:t>
            </a:r>
          </a:p>
          <a:p>
            <a:pPr algn="ctr"/>
            <a:r>
              <a:rPr lang="en-US" b="1" dirty="0">
                <a:solidFill>
                  <a:schemeClr val="tx2"/>
                </a:solidFill>
                <a:latin typeface="Segoe UI" panose="020B0502040204020203" pitchFamily="34" charset="0"/>
                <a:cs typeface="Segoe UI" panose="020B0502040204020203" pitchFamily="34" charset="0"/>
              </a:rPr>
              <a:t>solidification</a:t>
            </a:r>
          </a:p>
        </p:txBody>
      </p:sp>
      <p:pic>
        <p:nvPicPr>
          <p:cNvPr id="10" name="Picture 9"/>
          <p:cNvPicPr>
            <a:picLocks noChangeAspect="1"/>
          </p:cNvPicPr>
          <p:nvPr/>
        </p:nvPicPr>
        <p:blipFill>
          <a:blip r:embed="rId3"/>
          <a:stretch>
            <a:fillRect/>
          </a:stretch>
        </p:blipFill>
        <p:spPr>
          <a:xfrm>
            <a:off x="152135" y="1194271"/>
            <a:ext cx="4095326" cy="2025497"/>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776312" y="4220777"/>
                <a:ext cx="2019591" cy="281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Segoe UI" panose="020B0502040204020203" pitchFamily="34" charset="0"/>
                        </a:rPr>
                        <m:t>𝐶</m:t>
                      </m:r>
                      <m:r>
                        <a:rPr lang="en-US" b="0" i="1" smtClean="0">
                          <a:latin typeface="Cambria Math" panose="02040503050406030204" pitchFamily="18" charset="0"/>
                          <a:cs typeface="Segoe UI" panose="020B0502040204020203" pitchFamily="34" charset="0"/>
                        </a:rPr>
                        <m:t>=</m:t>
                      </m:r>
                      <m:r>
                        <a:rPr lang="en-US" b="0" i="1" smtClean="0">
                          <a:latin typeface="Cambria Math" panose="02040503050406030204" pitchFamily="18" charset="0"/>
                          <a:cs typeface="Segoe UI" panose="020B0502040204020203" pitchFamily="34" charset="0"/>
                        </a:rPr>
                        <m:t>𝑘𝐶𝑜</m:t>
                      </m:r>
                      <m:r>
                        <a:rPr lang="en-US" b="0" i="1" smtClean="0">
                          <a:latin typeface="Cambria Math" panose="02040503050406030204" pitchFamily="18" charset="0"/>
                          <a:cs typeface="Segoe UI" panose="020B0502040204020203" pitchFamily="34" charset="0"/>
                        </a:rPr>
                        <m:t> </m:t>
                      </m:r>
                      <m:sSup>
                        <m:sSupPr>
                          <m:ctrlPr>
                            <a:rPr lang="en-US" b="0" i="1" smtClean="0">
                              <a:latin typeface="Cambria Math" panose="02040503050406030204" pitchFamily="18" charset="0"/>
                              <a:cs typeface="Segoe UI" panose="020B0502040204020203" pitchFamily="34" charset="0"/>
                            </a:rPr>
                          </m:ctrlPr>
                        </m:sSupPr>
                        <m:e>
                          <m:r>
                            <a:rPr lang="en-US" b="0" i="1" smtClean="0">
                              <a:latin typeface="Cambria Math" panose="02040503050406030204" pitchFamily="18" charset="0"/>
                              <a:cs typeface="Segoe UI" panose="020B0502040204020203" pitchFamily="34" charset="0"/>
                            </a:rPr>
                            <m:t>(1−</m:t>
                          </m:r>
                          <m:r>
                            <a:rPr lang="en-US" b="0" i="1" smtClean="0">
                              <a:latin typeface="Cambria Math" panose="02040503050406030204" pitchFamily="18" charset="0"/>
                              <a:cs typeface="Segoe UI" panose="020B0502040204020203" pitchFamily="34" charset="0"/>
                            </a:rPr>
                            <m:t>𝑥</m:t>
                          </m:r>
                          <m:r>
                            <a:rPr lang="en-US" b="0" i="1" smtClean="0">
                              <a:latin typeface="Cambria Math" panose="02040503050406030204" pitchFamily="18" charset="0"/>
                              <a:cs typeface="Segoe UI" panose="020B0502040204020203" pitchFamily="34" charset="0"/>
                            </a:rPr>
                            <m:t>)</m:t>
                          </m:r>
                        </m:e>
                        <m:sup>
                          <m:r>
                            <a:rPr lang="en-US" b="0" i="1" smtClean="0">
                              <a:latin typeface="Cambria Math" panose="02040503050406030204" pitchFamily="18" charset="0"/>
                              <a:cs typeface="Segoe UI" panose="020B0502040204020203" pitchFamily="34" charset="0"/>
                            </a:rPr>
                            <m:t>𝑘</m:t>
                          </m:r>
                          <m:r>
                            <a:rPr lang="en-US" b="0" i="1" smtClean="0">
                              <a:latin typeface="Cambria Math" panose="02040503050406030204" pitchFamily="18" charset="0"/>
                              <a:cs typeface="Segoe UI" panose="020B0502040204020203" pitchFamily="34" charset="0"/>
                            </a:rPr>
                            <m:t>−1</m:t>
                          </m:r>
                        </m:sup>
                      </m:sSup>
                    </m:oMath>
                  </m:oMathPara>
                </a14:m>
                <a:endParaRPr lang="en-US" dirty="0" err="1">
                  <a:latin typeface="Segoe UI" panose="020B0502040204020203" pitchFamily="34" charset="0"/>
                  <a:cs typeface="Segoe UI" panose="020B05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76312" y="4220777"/>
                <a:ext cx="2019591" cy="281937"/>
              </a:xfrm>
              <a:prstGeom prst="rect">
                <a:avLst/>
              </a:prstGeom>
              <a:blipFill>
                <a:blip r:embed="rId4"/>
                <a:stretch>
                  <a:fillRect l="-1807" t="-2128" r="-301" b="-34043"/>
                </a:stretch>
              </a:blipFill>
            </p:spPr>
            <p:txBody>
              <a:bodyPr/>
              <a:lstStyle/>
              <a:p>
                <a:r>
                  <a:rPr lang="en-US">
                    <a:noFill/>
                  </a:rPr>
                  <a:t> </a:t>
                </a:r>
              </a:p>
            </p:txBody>
          </p:sp>
        </mc:Fallback>
      </mc:AlternateContent>
      <p:sp>
        <p:nvSpPr>
          <p:cNvPr id="3" name="TextBox 2"/>
          <p:cNvSpPr txBox="1"/>
          <p:nvPr/>
        </p:nvSpPr>
        <p:spPr>
          <a:xfrm>
            <a:off x="2706418" y="2516299"/>
            <a:ext cx="1219436" cy="338554"/>
          </a:xfrm>
          <a:prstGeom prst="rect">
            <a:avLst/>
          </a:prstGeom>
          <a:noFill/>
        </p:spPr>
        <p:txBody>
          <a:bodyPr wrap="none" rtlCol="0">
            <a:spAutoFit/>
          </a:bodyPr>
          <a:lstStyle/>
          <a:p>
            <a:r>
              <a:rPr lang="en-US" sz="1600" b="1" dirty="0">
                <a:solidFill>
                  <a:srgbClr val="FF0000"/>
                </a:solidFill>
                <a:latin typeface="Segoe UI" panose="020B0502040204020203" pitchFamily="34" charset="0"/>
                <a:cs typeface="Segoe UI" panose="020B0502040204020203" pitchFamily="34" charset="0"/>
              </a:rPr>
              <a:t>=&gt; Sb-rich</a:t>
            </a:r>
          </a:p>
        </p:txBody>
      </p:sp>
      <p:sp>
        <p:nvSpPr>
          <p:cNvPr id="13" name="TextBox 12"/>
          <p:cNvSpPr txBox="1"/>
          <p:nvPr/>
        </p:nvSpPr>
        <p:spPr>
          <a:xfrm>
            <a:off x="6862715" y="4674277"/>
            <a:ext cx="97129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x(norm)</a:t>
            </a:r>
          </a:p>
        </p:txBody>
      </p:sp>
      <p:sp>
        <p:nvSpPr>
          <p:cNvPr id="14" name="TextBox 13"/>
          <p:cNvSpPr txBox="1"/>
          <p:nvPr/>
        </p:nvSpPr>
        <p:spPr>
          <a:xfrm>
            <a:off x="730965" y="3674444"/>
            <a:ext cx="211788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k=L/S  (slope ratio)</a:t>
            </a:r>
          </a:p>
        </p:txBody>
      </p:sp>
      <p:cxnSp>
        <p:nvCxnSpPr>
          <p:cNvPr id="16" name="Straight Arrow Connector 15"/>
          <p:cNvCxnSpPr/>
          <p:nvPr/>
        </p:nvCxnSpPr>
        <p:spPr>
          <a:xfrm>
            <a:off x="829558" y="1875276"/>
            <a:ext cx="9427" cy="6410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6964" y="5319057"/>
            <a:ext cx="9073959" cy="923330"/>
          </a:xfrm>
          <a:prstGeom prst="rect">
            <a:avLst/>
          </a:prstGeom>
          <a:noFill/>
        </p:spPr>
        <p:txBody>
          <a:bodyPr wrap="none" rtlCol="0">
            <a:spAutoFit/>
          </a:bodyPr>
          <a:lstStyle/>
          <a:p>
            <a:pPr marL="285750" indent="-285750">
              <a:buFont typeface="Arial" panose="020B0604020202020204" pitchFamily="34" charset="0"/>
              <a:buChar char="•"/>
            </a:pPr>
            <a:r>
              <a:rPr lang="en-US" dirty="0"/>
              <a:t>Multicomponent system even with small Th. gradient and no field/current component:</a:t>
            </a:r>
          </a:p>
          <a:p>
            <a:pPr marL="742950" lvl="1" indent="-285750">
              <a:buFont typeface="Arial" panose="020B0604020202020204" pitchFamily="34" charset="0"/>
              <a:buChar char="•"/>
            </a:pPr>
            <a:r>
              <a:rPr lang="en-US" dirty="0"/>
              <a:t>depletion of one component during solidification </a:t>
            </a:r>
          </a:p>
          <a:p>
            <a:pPr marL="742950" lvl="1" indent="-285750">
              <a:buFont typeface="Arial" panose="020B0604020202020204" pitchFamily="34" charset="0"/>
              <a:buChar char="•"/>
            </a:pPr>
            <a:r>
              <a:rPr lang="en-US" dirty="0"/>
              <a:t>=&gt; enrichment in liquid =&gt; enrichment in the last solidified   </a:t>
            </a:r>
          </a:p>
        </p:txBody>
      </p:sp>
      <p:sp>
        <p:nvSpPr>
          <p:cNvPr id="15" name="Oval 14"/>
          <p:cNvSpPr/>
          <p:nvPr/>
        </p:nvSpPr>
        <p:spPr>
          <a:xfrm>
            <a:off x="8663233" y="1640264"/>
            <a:ext cx="1140643" cy="1442301"/>
          </a:xfrm>
          <a:prstGeom prst="ellipse">
            <a:avLst/>
          </a:prstGeom>
          <a:noFill/>
          <a:ln w="57150">
            <a:solidFill>
              <a:srgbClr val="00A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572288" y="1204296"/>
            <a:ext cx="2492990" cy="369332"/>
          </a:xfrm>
          <a:prstGeom prst="rect">
            <a:avLst/>
          </a:prstGeom>
          <a:noFill/>
        </p:spPr>
        <p:txBody>
          <a:bodyPr wrap="none" rtlCol="0">
            <a:spAutoFit/>
          </a:bodyPr>
          <a:lstStyle/>
          <a:p>
            <a:r>
              <a:rPr lang="en-US" dirty="0">
                <a:solidFill>
                  <a:schemeClr val="accent2"/>
                </a:solidFill>
              </a:rPr>
              <a:t>Enhanced segregation</a:t>
            </a:r>
          </a:p>
        </p:txBody>
      </p:sp>
      <p:cxnSp>
        <p:nvCxnSpPr>
          <p:cNvPr id="19" name="Straight Arrow Connector 18"/>
          <p:cNvCxnSpPr/>
          <p:nvPr/>
        </p:nvCxnSpPr>
        <p:spPr>
          <a:xfrm flipV="1">
            <a:off x="9803876" y="1583653"/>
            <a:ext cx="420571" cy="3676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Arrow: Right 20">
            <a:hlinkClick r:id="" action="ppaction://noaction"/>
          </p:cNvPr>
          <p:cNvSpPr/>
          <p:nvPr/>
        </p:nvSpPr>
        <p:spPr>
          <a:xfrm>
            <a:off x="2826932" y="37937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theory</a:t>
            </a:r>
          </a:p>
        </p:txBody>
      </p:sp>
    </p:spTree>
    <p:extLst>
      <p:ext uri="{BB962C8B-B14F-4D97-AF65-F5344CB8AC3E}">
        <p14:creationId xmlns:p14="http://schemas.microsoft.com/office/powerpoint/2010/main" val="54310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010937942"/>
              </p:ext>
            </p:extLst>
          </p:nvPr>
        </p:nvGraphicFramePr>
        <p:xfrm>
          <a:off x="367693" y="4669261"/>
          <a:ext cx="4058642" cy="1249680"/>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1850860439"/>
                    </a:ext>
                  </a:extLst>
                </a:gridCol>
                <a:gridCol w="1429068">
                  <a:extLst>
                    <a:ext uri="{9D8B030D-6E8A-4147-A177-3AD203B41FA5}">
                      <a16:colId xmlns:a16="http://schemas.microsoft.com/office/drawing/2014/main" val="2684094418"/>
                    </a:ext>
                  </a:extLst>
                </a:gridCol>
                <a:gridCol w="1453236">
                  <a:extLst>
                    <a:ext uri="{9D8B030D-6E8A-4147-A177-3AD203B41FA5}">
                      <a16:colId xmlns:a16="http://schemas.microsoft.com/office/drawing/2014/main" val="3721305856"/>
                    </a:ext>
                  </a:extLst>
                </a:gridCol>
              </a:tblGrid>
              <a:tr h="463392">
                <a:tc>
                  <a:txBody>
                    <a:bodyPr/>
                    <a:lstStyle/>
                    <a:p>
                      <a:r>
                        <a:rPr lang="en-US" sz="1600" dirty="0"/>
                        <a:t>alloy</a:t>
                      </a:r>
                    </a:p>
                  </a:txBody>
                  <a:tcPr/>
                </a:tc>
                <a:tc>
                  <a:txBody>
                    <a:bodyPr/>
                    <a:lstStyle/>
                    <a:p>
                      <a:r>
                        <a:rPr lang="en-US" sz="1600" dirty="0"/>
                        <a:t>S (300C)</a:t>
                      </a:r>
                    </a:p>
                    <a:p>
                      <a:r>
                        <a:rPr lang="en-US" sz="1600" dirty="0"/>
                        <a:t>(Ohm</a:t>
                      </a:r>
                      <a:r>
                        <a:rPr lang="en-US" sz="1600" baseline="30000" dirty="0"/>
                        <a:t>-1</a:t>
                      </a:r>
                      <a:r>
                        <a:rPr lang="en-US" sz="1600" baseline="0" dirty="0"/>
                        <a:t> cm</a:t>
                      </a:r>
                      <a:r>
                        <a:rPr lang="en-US" sz="1600" baseline="30000" dirty="0"/>
                        <a:t>-1</a:t>
                      </a:r>
                      <a:r>
                        <a:rPr lang="en-US" sz="1600" baseline="0" dirty="0"/>
                        <a:t>)</a:t>
                      </a:r>
                      <a:endParaRPr lang="en-US" sz="1600" dirty="0"/>
                    </a:p>
                  </a:txBody>
                  <a:tcPr/>
                </a:tc>
                <a:tc>
                  <a:txBody>
                    <a:bodyPr/>
                    <a:lstStyle/>
                    <a:p>
                      <a:r>
                        <a:rPr lang="en-US" sz="1600" dirty="0"/>
                        <a:t>Rho (300C)</a:t>
                      </a:r>
                    </a:p>
                    <a:p>
                      <a:r>
                        <a:rPr lang="en-US" sz="1600" dirty="0"/>
                        <a:t>(</a:t>
                      </a:r>
                      <a:r>
                        <a:rPr lang="en-US" sz="1600" dirty="0" err="1"/>
                        <a:t>mOhm</a:t>
                      </a:r>
                      <a:r>
                        <a:rPr lang="en-US" sz="1600" dirty="0"/>
                        <a:t> cm)</a:t>
                      </a:r>
                    </a:p>
                  </a:txBody>
                  <a:tcPr/>
                </a:tc>
                <a:extLst>
                  <a:ext uri="{0D108BD9-81ED-4DB2-BD59-A6C34878D82A}">
                    <a16:rowId xmlns:a16="http://schemas.microsoft.com/office/drawing/2014/main" val="2844866687"/>
                  </a:ext>
                </a:extLst>
              </a:tr>
              <a:tr h="276371">
                <a:tc>
                  <a:txBody>
                    <a:bodyPr/>
                    <a:lstStyle/>
                    <a:p>
                      <a:r>
                        <a:rPr lang="en-US" sz="1600" dirty="0" err="1"/>
                        <a:t>Te</a:t>
                      </a:r>
                      <a:endParaRPr lang="en-US" sz="1600" dirty="0"/>
                    </a:p>
                  </a:txBody>
                  <a:tcPr/>
                </a:tc>
                <a:tc>
                  <a:txBody>
                    <a:bodyPr/>
                    <a:lstStyle/>
                    <a:p>
                      <a:r>
                        <a:rPr lang="en-US" sz="1600" dirty="0"/>
                        <a:t>200</a:t>
                      </a:r>
                    </a:p>
                  </a:txBody>
                  <a:tcPr/>
                </a:tc>
                <a:tc>
                  <a:txBody>
                    <a:bodyPr/>
                    <a:lstStyle/>
                    <a:p>
                      <a:r>
                        <a:rPr lang="en-US" sz="1600" dirty="0"/>
                        <a:t>5</a:t>
                      </a:r>
                    </a:p>
                  </a:txBody>
                  <a:tcPr/>
                </a:tc>
                <a:extLst>
                  <a:ext uri="{0D108BD9-81ED-4DB2-BD59-A6C34878D82A}">
                    <a16:rowId xmlns:a16="http://schemas.microsoft.com/office/drawing/2014/main" val="2749940695"/>
                  </a:ext>
                </a:extLst>
              </a:tr>
              <a:tr h="276371">
                <a:tc>
                  <a:txBody>
                    <a:bodyPr/>
                    <a:lstStyle/>
                    <a:p>
                      <a:r>
                        <a:rPr lang="en-US" sz="1600" dirty="0"/>
                        <a:t>Ge10Te90</a:t>
                      </a:r>
                    </a:p>
                  </a:txBody>
                  <a:tcPr/>
                </a:tc>
                <a:tc>
                  <a:txBody>
                    <a:bodyPr/>
                    <a:lstStyle/>
                    <a:p>
                      <a:r>
                        <a:rPr lang="en-US" sz="1600" dirty="0"/>
                        <a:t>10</a:t>
                      </a:r>
                    </a:p>
                  </a:txBody>
                  <a:tcPr/>
                </a:tc>
                <a:tc>
                  <a:txBody>
                    <a:bodyPr/>
                    <a:lstStyle/>
                    <a:p>
                      <a:r>
                        <a:rPr lang="en-US" sz="1600" dirty="0"/>
                        <a:t>100</a:t>
                      </a:r>
                    </a:p>
                  </a:txBody>
                  <a:tcPr/>
                </a:tc>
                <a:extLst>
                  <a:ext uri="{0D108BD9-81ED-4DB2-BD59-A6C34878D82A}">
                    <a16:rowId xmlns:a16="http://schemas.microsoft.com/office/drawing/2014/main" val="3864094988"/>
                  </a:ext>
                </a:extLst>
              </a:tr>
            </a:tbl>
          </a:graphicData>
        </a:graphic>
      </p:graphicFrame>
      <p:pic>
        <p:nvPicPr>
          <p:cNvPr id="17" name="Picture 16"/>
          <p:cNvPicPr>
            <a:picLocks noChangeAspect="1"/>
          </p:cNvPicPr>
          <p:nvPr/>
        </p:nvPicPr>
        <p:blipFill rotWithShape="1">
          <a:blip r:embed="rId2"/>
          <a:srcRect l="18470" r="17086" b="13096"/>
          <a:stretch/>
        </p:blipFill>
        <p:spPr>
          <a:xfrm>
            <a:off x="0" y="323293"/>
            <a:ext cx="3989874" cy="4053498"/>
          </a:xfrm>
          <a:prstGeom prst="rect">
            <a:avLst/>
          </a:prstGeom>
        </p:spPr>
      </p:pic>
      <p:pic>
        <p:nvPicPr>
          <p:cNvPr id="18" name="Picture 17"/>
          <p:cNvPicPr>
            <a:picLocks noChangeAspect="1"/>
          </p:cNvPicPr>
          <p:nvPr/>
        </p:nvPicPr>
        <p:blipFill>
          <a:blip r:embed="rId3"/>
          <a:stretch>
            <a:fillRect/>
          </a:stretch>
        </p:blipFill>
        <p:spPr>
          <a:xfrm>
            <a:off x="4884941" y="858938"/>
            <a:ext cx="6753076" cy="2895600"/>
          </a:xfrm>
          <a:prstGeom prst="rect">
            <a:avLst/>
          </a:prstGeom>
        </p:spPr>
      </p:pic>
      <p:sp>
        <p:nvSpPr>
          <p:cNvPr id="19" name="TextBox 18"/>
          <p:cNvSpPr txBox="1"/>
          <p:nvPr/>
        </p:nvSpPr>
        <p:spPr>
          <a:xfrm>
            <a:off x="6490781" y="638215"/>
            <a:ext cx="4878323" cy="369332"/>
          </a:xfrm>
          <a:prstGeom prst="rect">
            <a:avLst/>
          </a:prstGeom>
          <a:noFill/>
        </p:spPr>
        <p:txBody>
          <a:bodyPr wrap="none" rtlCol="0">
            <a:spAutoFit/>
          </a:bodyPr>
          <a:lstStyle/>
          <a:p>
            <a:r>
              <a:rPr lang="en-US" dirty="0" err="1"/>
              <a:t>Te</a:t>
            </a:r>
            <a:r>
              <a:rPr lang="en-US" dirty="0"/>
              <a:t> electrical resistivity vs carrier concentration</a:t>
            </a:r>
          </a:p>
        </p:txBody>
      </p:sp>
      <p:sp>
        <p:nvSpPr>
          <p:cNvPr id="2" name="Oval 1"/>
          <p:cNvSpPr/>
          <p:nvPr/>
        </p:nvSpPr>
        <p:spPr>
          <a:xfrm>
            <a:off x="2846895" y="5505254"/>
            <a:ext cx="923827" cy="5184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23038" y="5734275"/>
            <a:ext cx="3852401" cy="369332"/>
          </a:xfrm>
          <a:prstGeom prst="rect">
            <a:avLst/>
          </a:prstGeom>
          <a:noFill/>
        </p:spPr>
        <p:txBody>
          <a:bodyPr wrap="none" rtlCol="0">
            <a:spAutoFit/>
          </a:bodyPr>
          <a:lstStyle/>
          <a:p>
            <a:r>
              <a:rPr lang="en-US" dirty="0"/>
              <a:t>“Doped”-</a:t>
            </a:r>
            <a:r>
              <a:rPr lang="en-US" dirty="0" err="1"/>
              <a:t>Te</a:t>
            </a:r>
            <a:r>
              <a:rPr lang="en-US" dirty="0"/>
              <a:t> can have high resistivity</a:t>
            </a:r>
          </a:p>
        </p:txBody>
      </p:sp>
      <p:graphicFrame>
        <p:nvGraphicFramePr>
          <p:cNvPr id="9" name="Table 8">
            <a:extLst/>
          </p:cNvPr>
          <p:cNvGraphicFramePr>
            <a:graphicFrameLocks noGrp="1"/>
          </p:cNvGraphicFramePr>
          <p:nvPr>
            <p:extLst>
              <p:ext uri="{D42A27DB-BD31-4B8C-83A1-F6EECF244321}">
                <p14:modId xmlns:p14="http://schemas.microsoft.com/office/powerpoint/2010/main" val="632176849"/>
              </p:ext>
            </p:extLst>
          </p:nvPr>
        </p:nvGraphicFramePr>
        <p:xfrm>
          <a:off x="7757961" y="3879993"/>
          <a:ext cx="3726211" cy="1712082"/>
        </p:xfrm>
        <a:graphic>
          <a:graphicData uri="http://schemas.openxmlformats.org/drawingml/2006/table">
            <a:tbl>
              <a:tblPr firstRow="1" bandRow="1">
                <a:tableStyleId>{5C22544A-7EE6-4342-B048-85BDC9FD1C3A}</a:tableStyleId>
              </a:tblPr>
              <a:tblGrid>
                <a:gridCol w="855415">
                  <a:extLst>
                    <a:ext uri="{9D8B030D-6E8A-4147-A177-3AD203B41FA5}">
                      <a16:colId xmlns:a16="http://schemas.microsoft.com/office/drawing/2014/main" val="2216649483"/>
                    </a:ext>
                  </a:extLst>
                </a:gridCol>
                <a:gridCol w="1360638">
                  <a:extLst>
                    <a:ext uri="{9D8B030D-6E8A-4147-A177-3AD203B41FA5}">
                      <a16:colId xmlns:a16="http://schemas.microsoft.com/office/drawing/2014/main" val="2795647656"/>
                    </a:ext>
                  </a:extLst>
                </a:gridCol>
                <a:gridCol w="1510158">
                  <a:extLst>
                    <a:ext uri="{9D8B030D-6E8A-4147-A177-3AD203B41FA5}">
                      <a16:colId xmlns:a16="http://schemas.microsoft.com/office/drawing/2014/main" val="2570714785"/>
                    </a:ext>
                  </a:extLst>
                </a:gridCol>
              </a:tblGrid>
              <a:tr h="285347">
                <a:tc>
                  <a:txBody>
                    <a:bodyPr/>
                    <a:lstStyle/>
                    <a:p>
                      <a:pPr algn="ctr"/>
                      <a:r>
                        <a:rPr lang="en-US" sz="1200" dirty="0"/>
                        <a:t>Element</a:t>
                      </a:r>
                    </a:p>
                  </a:txBody>
                  <a:tcPr/>
                </a:tc>
                <a:tc>
                  <a:txBody>
                    <a:bodyPr/>
                    <a:lstStyle/>
                    <a:p>
                      <a:pPr algn="ctr"/>
                      <a:r>
                        <a:rPr lang="en-US" sz="1200" dirty="0"/>
                        <a:t>Resistivity(</a:t>
                      </a:r>
                      <a:r>
                        <a:rPr lang="el-GR" sz="1200" dirty="0"/>
                        <a:t>Ω</a:t>
                      </a:r>
                      <a:r>
                        <a:rPr lang="en-US" sz="1200" dirty="0"/>
                        <a:t>m)</a:t>
                      </a:r>
                    </a:p>
                  </a:txBody>
                  <a:tcPr/>
                </a:tc>
                <a:tc>
                  <a:txBody>
                    <a:bodyPr/>
                    <a:lstStyle/>
                    <a:p>
                      <a:pPr algn="ctr"/>
                      <a:r>
                        <a:rPr lang="en-US" sz="1200" dirty="0"/>
                        <a:t>Electrical Type</a:t>
                      </a:r>
                    </a:p>
                  </a:txBody>
                  <a:tcPr/>
                </a:tc>
                <a:extLst>
                  <a:ext uri="{0D108BD9-81ED-4DB2-BD59-A6C34878D82A}">
                    <a16:rowId xmlns:a16="http://schemas.microsoft.com/office/drawing/2014/main" val="2490284802"/>
                  </a:ext>
                </a:extLst>
              </a:tr>
              <a:tr h="285347">
                <a:tc>
                  <a:txBody>
                    <a:bodyPr/>
                    <a:lstStyle/>
                    <a:p>
                      <a:pPr algn="ctr"/>
                      <a:r>
                        <a:rPr lang="en-US" sz="1200" dirty="0" err="1"/>
                        <a:t>Te</a:t>
                      </a:r>
                      <a:endParaRPr lang="en-US" sz="1200" dirty="0"/>
                    </a:p>
                  </a:txBody>
                  <a:tcPr/>
                </a:tc>
                <a:tc>
                  <a:txBody>
                    <a:bodyPr/>
                    <a:lstStyle/>
                    <a:p>
                      <a:pPr algn="ctr"/>
                      <a:r>
                        <a:rPr lang="en-US" sz="1200" b="1" dirty="0"/>
                        <a:t>0.0001</a:t>
                      </a:r>
                    </a:p>
                  </a:txBody>
                  <a:tcPr/>
                </a:tc>
                <a:tc>
                  <a:txBody>
                    <a:bodyPr/>
                    <a:lstStyle/>
                    <a:p>
                      <a:pPr algn="ctr"/>
                      <a:r>
                        <a:rPr lang="en-US" sz="1200" dirty="0"/>
                        <a:t>Semiconductor</a:t>
                      </a:r>
                    </a:p>
                  </a:txBody>
                  <a:tcPr/>
                </a:tc>
                <a:extLst>
                  <a:ext uri="{0D108BD9-81ED-4DB2-BD59-A6C34878D82A}">
                    <a16:rowId xmlns:a16="http://schemas.microsoft.com/office/drawing/2014/main" val="3130526354"/>
                  </a:ext>
                </a:extLst>
              </a:tr>
              <a:tr h="285347">
                <a:tc>
                  <a:txBody>
                    <a:bodyPr/>
                    <a:lstStyle/>
                    <a:p>
                      <a:pPr algn="ctr"/>
                      <a:r>
                        <a:rPr lang="en-US" sz="1200" dirty="0"/>
                        <a:t>Ge</a:t>
                      </a:r>
                    </a:p>
                  </a:txBody>
                  <a:tcPr/>
                </a:tc>
                <a:tc>
                  <a:txBody>
                    <a:bodyPr/>
                    <a:lstStyle/>
                    <a:p>
                      <a:pPr algn="ctr"/>
                      <a:r>
                        <a:rPr lang="en-US" sz="1200" dirty="0"/>
                        <a:t>0.0005</a:t>
                      </a:r>
                    </a:p>
                  </a:txBody>
                  <a:tcPr/>
                </a:tc>
                <a:tc>
                  <a:txBody>
                    <a:bodyPr/>
                    <a:lstStyle/>
                    <a:p>
                      <a:pPr algn="ctr"/>
                      <a:r>
                        <a:rPr lang="en-US" sz="1200" dirty="0"/>
                        <a:t>Semiconductor</a:t>
                      </a:r>
                    </a:p>
                  </a:txBody>
                  <a:tcPr/>
                </a:tc>
                <a:extLst>
                  <a:ext uri="{0D108BD9-81ED-4DB2-BD59-A6C34878D82A}">
                    <a16:rowId xmlns:a16="http://schemas.microsoft.com/office/drawing/2014/main" val="1815643692"/>
                  </a:ext>
                </a:extLst>
              </a:tr>
              <a:tr h="285347">
                <a:tc>
                  <a:txBody>
                    <a:bodyPr/>
                    <a:lstStyle/>
                    <a:p>
                      <a:pPr algn="ctr"/>
                      <a:r>
                        <a:rPr lang="en-US" sz="1200" dirty="0"/>
                        <a:t>Sb</a:t>
                      </a:r>
                    </a:p>
                  </a:txBody>
                  <a:tcPr/>
                </a:tc>
                <a:tc>
                  <a:txBody>
                    <a:bodyPr/>
                    <a:lstStyle/>
                    <a:p>
                      <a:pPr algn="ctr"/>
                      <a:r>
                        <a:rPr lang="en-US" sz="1200" dirty="0"/>
                        <a:t>4X10</a:t>
                      </a:r>
                      <a:r>
                        <a:rPr lang="en-US" sz="1200" baseline="30000" dirty="0"/>
                        <a:t>-7</a:t>
                      </a:r>
                    </a:p>
                  </a:txBody>
                  <a:tcPr/>
                </a:tc>
                <a:tc>
                  <a:txBody>
                    <a:bodyPr/>
                    <a:lstStyle/>
                    <a:p>
                      <a:pPr algn="ctr"/>
                      <a:r>
                        <a:rPr lang="en-US" sz="1200" dirty="0"/>
                        <a:t>Conductor</a:t>
                      </a:r>
                    </a:p>
                  </a:txBody>
                  <a:tcPr/>
                </a:tc>
                <a:extLst>
                  <a:ext uri="{0D108BD9-81ED-4DB2-BD59-A6C34878D82A}">
                    <a16:rowId xmlns:a16="http://schemas.microsoft.com/office/drawing/2014/main" val="3451272682"/>
                  </a:ext>
                </a:extLst>
              </a:tr>
              <a:tr h="285347">
                <a:tc>
                  <a:txBody>
                    <a:bodyPr/>
                    <a:lstStyle/>
                    <a:p>
                      <a:pPr algn="ctr"/>
                      <a:r>
                        <a:rPr lang="en-US" sz="1200" dirty="0"/>
                        <a:t>As</a:t>
                      </a:r>
                    </a:p>
                  </a:txBody>
                  <a:tcPr/>
                </a:tc>
                <a:tc>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US" sz="1200" dirty="0"/>
                        <a:t>3X10</a:t>
                      </a:r>
                      <a:r>
                        <a:rPr lang="en-US" sz="1200" baseline="30000" dirty="0"/>
                        <a:t>-7</a:t>
                      </a:r>
                    </a:p>
                  </a:txBody>
                  <a:tcPr/>
                </a:tc>
                <a:tc>
                  <a:txBody>
                    <a:bodyPr/>
                    <a:lstStyle/>
                    <a:p>
                      <a:pPr algn="ctr"/>
                      <a:r>
                        <a:rPr lang="en-US" sz="1200" dirty="0"/>
                        <a:t>Conductor</a:t>
                      </a:r>
                    </a:p>
                  </a:txBody>
                  <a:tcPr/>
                </a:tc>
                <a:extLst>
                  <a:ext uri="{0D108BD9-81ED-4DB2-BD59-A6C34878D82A}">
                    <a16:rowId xmlns:a16="http://schemas.microsoft.com/office/drawing/2014/main" val="3230583892"/>
                  </a:ext>
                </a:extLst>
              </a:tr>
              <a:tr h="285347">
                <a:tc>
                  <a:txBody>
                    <a:bodyPr/>
                    <a:lstStyle/>
                    <a:p>
                      <a:pPr algn="ctr"/>
                      <a:r>
                        <a:rPr lang="en-US" sz="1200" dirty="0"/>
                        <a:t>Se</a:t>
                      </a:r>
                    </a:p>
                  </a:txBody>
                  <a:tcPr/>
                </a:tc>
                <a:tc>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US" sz="1200" dirty="0"/>
                        <a:t>1.2X10</a:t>
                      </a:r>
                      <a:r>
                        <a:rPr lang="en-US" sz="1200" baseline="30000" dirty="0"/>
                        <a:t>-7</a:t>
                      </a:r>
                    </a:p>
                  </a:txBody>
                  <a:tcPr/>
                </a:tc>
                <a:tc>
                  <a:txBody>
                    <a:bodyPr/>
                    <a:lstStyle/>
                    <a:p>
                      <a:pPr algn="ctr"/>
                      <a:r>
                        <a:rPr lang="en-US" sz="1200" dirty="0"/>
                        <a:t>Semiconductor</a:t>
                      </a:r>
                    </a:p>
                  </a:txBody>
                  <a:tcPr/>
                </a:tc>
                <a:extLst>
                  <a:ext uri="{0D108BD9-81ED-4DB2-BD59-A6C34878D82A}">
                    <a16:rowId xmlns:a16="http://schemas.microsoft.com/office/drawing/2014/main" val="939827225"/>
                  </a:ext>
                </a:extLst>
              </a:tr>
            </a:tbl>
          </a:graphicData>
        </a:graphic>
      </p:graphicFrame>
      <p:sp>
        <p:nvSpPr>
          <p:cNvPr id="10" name="TextBox 9"/>
          <p:cNvSpPr txBox="1"/>
          <p:nvPr/>
        </p:nvSpPr>
        <p:spPr>
          <a:xfrm>
            <a:off x="3750049" y="-10037"/>
            <a:ext cx="4041106" cy="461665"/>
          </a:xfrm>
          <a:prstGeom prst="rect">
            <a:avLst/>
          </a:prstGeom>
          <a:noFill/>
          <a:ln>
            <a:solidFill>
              <a:schemeClr val="accent1"/>
            </a:solidFill>
          </a:ln>
        </p:spPr>
        <p:txBody>
          <a:bodyPr wrap="none" rtlCol="0">
            <a:spAutoFit/>
          </a:bodyPr>
          <a:lstStyle/>
          <a:p>
            <a:r>
              <a:rPr lang="en-US" sz="2400" b="1" dirty="0" err="1"/>
              <a:t>Te</a:t>
            </a:r>
            <a:r>
              <a:rPr lang="en-US" sz="2400" b="1" dirty="0"/>
              <a:t>-rich alloys conductivity</a:t>
            </a:r>
          </a:p>
        </p:txBody>
      </p:sp>
    </p:spTree>
    <p:extLst>
      <p:ext uri="{BB962C8B-B14F-4D97-AF65-F5344CB8AC3E}">
        <p14:creationId xmlns:p14="http://schemas.microsoft.com/office/powerpoint/2010/main" val="1324479683"/>
      </p:ext>
    </p:extLst>
  </p:cSld>
  <p:clrMapOvr>
    <a:masterClrMapping/>
  </p:clrMapOvr>
  <p:transition>
    <p:fade/>
  </p:transition>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_Master_PPT_Template_2018.pptx" id="{EEF647EC-56A7-4327-BDFA-FFF2B3C5BED3}" vid="{1ED4F18A-1CAE-436E-9873-C84173CF8A74}"/>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_Master_PPT_Template_2018.pptx" id="{EEF647EC-56A7-4327-BDFA-FFF2B3C5BED3}" vid="{E53362E6-4ECC-432A-82B7-564D69580A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2018</Workyear>
    <Workweek xmlns="470f668d-8261-4ab2-9257-0fb5e77b4895">11</Workweek>
  </documentManagement>
</p:properties>
</file>

<file path=customXml/itemProps1.xml><?xml version="1.0" encoding="utf-8"?>
<ds:datastoreItem xmlns:ds="http://schemas.openxmlformats.org/officeDocument/2006/customXml" ds:itemID="{BA1AB276-2BBA-4824-B808-35CBF8981435}"/>
</file>

<file path=customXml/itemProps2.xml><?xml version="1.0" encoding="utf-8"?>
<ds:datastoreItem xmlns:ds="http://schemas.openxmlformats.org/officeDocument/2006/customXml" ds:itemID="{5E7753B6-BBDF-4C7B-A030-018BC771F4DE}"/>
</file>

<file path=customXml/itemProps3.xml><?xml version="1.0" encoding="utf-8"?>
<ds:datastoreItem xmlns:ds="http://schemas.openxmlformats.org/officeDocument/2006/customXml" ds:itemID="{CD58517F-6CE7-4317-81B9-D70CDFFB86BB}"/>
</file>

<file path=docProps/app.xml><?xml version="1.0" encoding="utf-8"?>
<Properties xmlns="http://schemas.openxmlformats.org/officeDocument/2006/extended-properties" xmlns:vt="http://schemas.openxmlformats.org/officeDocument/2006/docPropsVTypes">
  <Template>blank</Template>
  <TotalTime>0</TotalTime>
  <Words>1237</Words>
  <Application>Microsoft Office PowerPoint</Application>
  <PresentationFormat>Widescreen</PresentationFormat>
  <Paragraphs>219</Paragraphs>
  <Slides>19</Slides>
  <Notes>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35" baseType="lpstr">
      <vt:lpstr>ＭＳ Ｐゴシック</vt:lpstr>
      <vt:lpstr>ＭＳ Ｐゴシック</vt:lpstr>
      <vt:lpstr>Arial</vt:lpstr>
      <vt:lpstr>Arial Unicode MS</vt:lpstr>
      <vt:lpstr>Calibri</vt:lpstr>
      <vt:lpstr>Cambria Math</vt:lpstr>
      <vt:lpstr>Segoe UI</vt:lpstr>
      <vt:lpstr>Segoe UI Semibold</vt:lpstr>
      <vt:lpstr>Symbol</vt:lpstr>
      <vt:lpstr>Tahoma</vt:lpstr>
      <vt:lpstr>Verdana</vt:lpstr>
      <vt:lpstr>Wingdings</vt:lpstr>
      <vt:lpstr>Micron Theme 2.0</vt:lpstr>
      <vt:lpstr>CPG Theme 2.0</vt:lpstr>
      <vt:lpstr>Equazione</vt:lpstr>
      <vt:lpstr>Equation</vt:lpstr>
      <vt:lpstr>Enhanced segregation</vt:lpstr>
      <vt:lpstr>PowerPoint Presentation</vt:lpstr>
      <vt:lpstr>PowerPoint Presentation</vt:lpstr>
      <vt:lpstr>PowerPoint Presentation</vt:lpstr>
      <vt:lpstr>PowerPoint Presentation</vt:lpstr>
      <vt:lpstr>PowerPoint Presentation</vt:lpstr>
      <vt:lpstr>PowerPoint Presentation</vt:lpstr>
      <vt:lpstr>Crystal refinement principle</vt:lpstr>
      <vt:lpstr>PowerPoint Presentation</vt:lpstr>
      <vt:lpstr>PowerPoint Presentation</vt:lpstr>
      <vt:lpstr>PowerPoint Presentation</vt:lpstr>
      <vt:lpstr>PowerPoint Presentation</vt:lpstr>
      <vt:lpstr>PowerPoint Presentation</vt:lpstr>
      <vt:lpstr>PM Segregation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2018-02-28T20:35:43Z</dcterms:created>
  <dcterms:modified xsi:type="dcterms:W3CDTF">2018-03-16T20:57:32Z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ies>
</file>