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5"/>
    <p:sldMasterId id="2147483703" r:id="rId6"/>
    <p:sldMasterId id="2147483722" r:id="rId7"/>
  </p:sldMasterIdLst>
  <p:notesMasterIdLst>
    <p:notesMasterId r:id="rId13"/>
  </p:notesMasterIdLst>
  <p:sldIdLst>
    <p:sldId id="282" r:id="rId8"/>
    <p:sldId id="271" r:id="rId9"/>
    <p:sldId id="286" r:id="rId10"/>
    <p:sldId id="287"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00"/>
    <a:srgbClr val="00CCFF"/>
    <a:srgbClr val="71C5E8"/>
    <a:srgbClr val="009900"/>
    <a:srgbClr val="33CC33"/>
    <a:srgbClr val="9ACA3C"/>
    <a:srgbClr val="0077C8"/>
    <a:srgbClr val="0090DA"/>
    <a:srgbClr val="00A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5" autoAdjust="0"/>
    <p:restoredTop sz="94660"/>
  </p:normalViewPr>
  <p:slideViewPr>
    <p:cSldViewPr snapToGrid="0">
      <p:cViewPr varScale="1">
        <p:scale>
          <a:sx n="112" d="100"/>
          <a:sy n="112" d="100"/>
        </p:scale>
        <p:origin x="684" y="78"/>
      </p:cViewPr>
      <p:guideLst>
        <p:guide orient="horz" pos="3264"/>
        <p:guide pos="5760"/>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3.xml"/><Relationship Id="rId14" Type="http://schemas.openxmlformats.org/officeDocument/2006/relationships/presProps" Target="presProps.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BF96A-CBBD-4CCF-8C87-6E114B9E4329}"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13,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208233687"/>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13,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657437211"/>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13,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71530336"/>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13, 2018</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14637940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13, 2018</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365539772"/>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18643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13672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4569053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84770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69552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605601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815558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453467" y="6578600"/>
            <a:ext cx="3894667" cy="241300"/>
          </a:xfrm>
          <a:prstGeom prst="rect">
            <a:avLst/>
          </a:prstGeom>
          <a:ln/>
        </p:spPr>
        <p:txBody>
          <a:bodyPr/>
          <a:lstStyle>
            <a:lvl1pPr>
              <a:defRPr/>
            </a:lvl1pPr>
          </a:lstStyle>
          <a:p>
            <a:pPr>
              <a:defRPr/>
            </a:pPr>
            <a:r>
              <a:rPr lang="en-US"/>
              <a:t>Intel/Micron Confidential</a:t>
            </a:r>
          </a:p>
        </p:txBody>
      </p:sp>
      <p:sp>
        <p:nvSpPr>
          <p:cNvPr id="5" name="Rectangle 6"/>
          <p:cNvSpPr>
            <a:spLocks noGrp="1" noChangeArrowheads="1"/>
          </p:cNvSpPr>
          <p:nvPr>
            <p:ph type="sldNum" sz="quarter" idx="11"/>
          </p:nvPr>
        </p:nvSpPr>
        <p:spPr>
          <a:xfrm>
            <a:off x="8873067" y="6575426"/>
            <a:ext cx="1725084" cy="244475"/>
          </a:xfrm>
          <a:prstGeom prst="rect">
            <a:avLst/>
          </a:prstGeom>
          <a:ln/>
        </p:spPr>
        <p:txBody>
          <a:bodyPr/>
          <a:lstStyle>
            <a:lvl1pPr>
              <a:defRPr/>
            </a:lvl1pPr>
          </a:lstStyle>
          <a:p>
            <a:pPr>
              <a:defRPr/>
            </a:pPr>
            <a:fld id="{8F81AC59-BDDC-463E-BEA5-0305DD0221E6}" type="slidenum">
              <a:rPr lang="en-US"/>
              <a:pPr>
                <a:defRPr/>
              </a:pPr>
              <a:t>‹#›</a:t>
            </a:fld>
            <a:endParaRPr lang="en-US"/>
          </a:p>
        </p:txBody>
      </p:sp>
      <p:sp>
        <p:nvSpPr>
          <p:cNvPr id="6" name="Rectangle 52"/>
          <p:cNvSpPr>
            <a:spLocks noGrp="1" noChangeArrowheads="1"/>
          </p:cNvSpPr>
          <p:nvPr>
            <p:ph type="dt" sz="half" idx="12"/>
          </p:nvPr>
        </p:nvSpPr>
        <p:spPr>
          <a:xfrm>
            <a:off x="1513417" y="6583364"/>
            <a:ext cx="2853267" cy="274637"/>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692452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fidential Text Page">
    <p:spTree>
      <p:nvGrpSpPr>
        <p:cNvPr id="1" name=""/>
        <p:cNvGrpSpPr/>
        <p:nvPr/>
      </p:nvGrpSpPr>
      <p:grpSpPr>
        <a:xfrm>
          <a:off x="0" y="0"/>
          <a:ext cx="0" cy="0"/>
          <a:chOff x="0" y="0"/>
          <a:chExt cx="0" cy="0"/>
        </a:xfrm>
      </p:grpSpPr>
      <p:sp>
        <p:nvSpPr>
          <p:cNvPr id="4" name="Rectangle 3"/>
          <p:cNvSpPr>
            <a:spLocks noChangeArrowheads="1"/>
          </p:cNvSpPr>
          <p:nvPr/>
        </p:nvSpPr>
        <p:spPr bwMode="auto">
          <a:xfrm>
            <a:off x="3206752" y="6465888"/>
            <a:ext cx="8985249" cy="392112"/>
          </a:xfrm>
          <a:prstGeom prst="rect">
            <a:avLst/>
          </a:prstGeom>
          <a:solidFill>
            <a:srgbClr val="D9D9D9"/>
          </a:solidFill>
          <a:ln w="9525">
            <a:noFill/>
            <a:miter lim="800000"/>
            <a:headEnd/>
            <a:tailEnd/>
          </a:ln>
          <a:effectLst/>
        </p:spPr>
        <p:txBody>
          <a:bodyPr wrap="none" lIns="92075" tIns="46038" rIns="92075" bIns="46038" anchor="ctr"/>
          <a:lstStyle/>
          <a:p>
            <a:pPr eaLnBrk="0" hangingPunct="0">
              <a:defRPr/>
            </a:pPr>
            <a:endParaRPr lang="en-US" sz="1800">
              <a:ea typeface="+mn-ea"/>
            </a:endParaRPr>
          </a:p>
        </p:txBody>
      </p:sp>
      <p:sp>
        <p:nvSpPr>
          <p:cNvPr id="5" name="Rectangle 4"/>
          <p:cNvSpPr>
            <a:spLocks noChangeArrowheads="1"/>
          </p:cNvSpPr>
          <p:nvPr/>
        </p:nvSpPr>
        <p:spPr bwMode="auto">
          <a:xfrm>
            <a:off x="1" y="6465888"/>
            <a:ext cx="3206751" cy="392112"/>
          </a:xfrm>
          <a:prstGeom prst="rect">
            <a:avLst/>
          </a:prstGeom>
          <a:solidFill>
            <a:srgbClr val="002060"/>
          </a:solidFill>
          <a:ln w="9525">
            <a:noFill/>
            <a:miter lim="800000"/>
            <a:headEnd/>
            <a:tailEnd/>
          </a:ln>
          <a:effectLst/>
        </p:spPr>
        <p:txBody>
          <a:bodyPr wrap="none" lIns="92075" tIns="46038" rIns="92075" bIns="46038" anchor="ctr"/>
          <a:lstStyle/>
          <a:p>
            <a:pPr eaLnBrk="0" hangingPunct="0">
              <a:defRPr/>
            </a:pPr>
            <a:endParaRPr lang="en-US" sz="1800">
              <a:ea typeface="+mn-ea"/>
            </a:endParaRPr>
          </a:p>
        </p:txBody>
      </p:sp>
      <p:pic>
        <p:nvPicPr>
          <p:cNvPr id="6" name="Picture 5" descr="White Micron color logo [Converted]"/>
          <p:cNvPicPr>
            <a:picLocks noChangeAspect="1" noChangeArrowheads="1"/>
          </p:cNvPicPr>
          <p:nvPr/>
        </p:nvPicPr>
        <p:blipFill>
          <a:blip r:embed="rId2" cstate="print"/>
          <a:srcRect/>
          <a:stretch>
            <a:fillRect/>
          </a:stretch>
        </p:blipFill>
        <p:spPr bwMode="auto">
          <a:xfrm>
            <a:off x="929218" y="6532564"/>
            <a:ext cx="1214967" cy="244475"/>
          </a:xfrm>
          <a:prstGeom prst="rect">
            <a:avLst/>
          </a:prstGeom>
          <a:noFill/>
          <a:ln w="9525">
            <a:noFill/>
            <a:miter lim="800000"/>
            <a:headEnd/>
            <a:tailEnd/>
          </a:ln>
        </p:spPr>
      </p:pic>
      <p:sp>
        <p:nvSpPr>
          <p:cNvPr id="7" name="Text Box 8"/>
          <p:cNvSpPr txBox="1">
            <a:spLocks noChangeArrowheads="1"/>
          </p:cNvSpPr>
          <p:nvPr/>
        </p:nvSpPr>
        <p:spPr bwMode="auto">
          <a:xfrm>
            <a:off x="8454801" y="6551613"/>
            <a:ext cx="3087384" cy="216086"/>
          </a:xfrm>
          <a:prstGeom prst="rect">
            <a:avLst/>
          </a:prstGeom>
          <a:noFill/>
          <a:ln w="9525">
            <a:noFill/>
            <a:miter lim="800000"/>
            <a:headEnd/>
            <a:tailEnd/>
          </a:ln>
          <a:effectLst/>
        </p:spPr>
        <p:txBody>
          <a:bodyPr wrap="none"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75000"/>
                    <a:lumOff val="25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©2010 Micron Technology, Inc.     </a:t>
            </a:r>
            <a:r>
              <a:rPr lang="en-US" sz="800" dirty="0">
                <a:solidFill>
                  <a:schemeClr val="tx1">
                    <a:lumMod val="75000"/>
                    <a:lumOff val="25000"/>
                  </a:schemeClr>
                </a:solidFill>
                <a:ea typeface="+mn-ea"/>
                <a:cs typeface="Tahoma" pitchFamily="34" charset="0"/>
              </a:rPr>
              <a:t>|</a:t>
            </a:r>
          </a:p>
        </p:txBody>
      </p:sp>
      <p:sp>
        <p:nvSpPr>
          <p:cNvPr id="9" name="Rectangle 9"/>
          <p:cNvSpPr txBox="1">
            <a:spLocks noChangeArrowheads="1"/>
          </p:cNvSpPr>
          <p:nvPr/>
        </p:nvSpPr>
        <p:spPr>
          <a:xfrm>
            <a:off x="11381317" y="6554789"/>
            <a:ext cx="668867" cy="249237"/>
          </a:xfrm>
          <a:prstGeom prst="rect">
            <a:avLst/>
          </a:prstGeom>
        </p:spPr>
        <p:txBody>
          <a:bodyPr/>
          <a:lstStyle>
            <a:lvl1pPr algn="ctr">
              <a:defRPr sz="800" b="1" smtClean="0">
                <a:ea typeface="+mn-ea"/>
              </a:defRPr>
            </a:lvl1pPr>
          </a:lstStyle>
          <a:p>
            <a:pPr eaLnBrk="0" hangingPunct="0">
              <a:defRPr/>
            </a:pPr>
            <a:fld id="{F3286A70-AE28-4080-8570-018207A27902}" type="slidenum">
              <a:rPr lang="en-US" sz="800"/>
              <a:pPr eaLnBrk="0" hangingPunct="0">
                <a:defRPr/>
              </a:pPr>
              <a:t>‹#›</a:t>
            </a:fld>
            <a:endParaRPr lang="en-US" sz="800" dirty="0"/>
          </a:p>
        </p:txBody>
      </p:sp>
      <p:sp>
        <p:nvSpPr>
          <p:cNvPr id="8" name="Text Placeholder 7"/>
          <p:cNvSpPr>
            <a:spLocks noGrp="1"/>
          </p:cNvSpPr>
          <p:nvPr>
            <p:ph type="body" sz="quarter" idx="11"/>
          </p:nvPr>
        </p:nvSpPr>
        <p:spPr>
          <a:xfrm>
            <a:off x="347133" y="1225551"/>
            <a:ext cx="11256433"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2"/>
          </p:nvPr>
        </p:nvSpPr>
        <p:spPr>
          <a:xfrm>
            <a:off x="3668184" y="6492876"/>
            <a:ext cx="2495549" cy="365125"/>
          </a:xfrm>
          <a:prstGeom prst="rect">
            <a:avLst/>
          </a:prstGeom>
        </p:spPr>
        <p:txBody>
          <a:bodyPr vert="horz" lIns="91440" tIns="45720" rIns="91440" bIns="45720" rtlCol="0" anchor="ctr"/>
          <a:lstStyle>
            <a:lvl1pPr algn="l" eaLnBrk="0" hangingPunct="0">
              <a:defRPr sz="800">
                <a:solidFill>
                  <a:srgbClr val="002060"/>
                </a:solidFill>
                <a:ea typeface="MS PGothic" pitchFamily="34" charset="-128"/>
              </a:defRPr>
            </a:lvl1pPr>
          </a:lstStyle>
          <a:p>
            <a:pPr>
              <a:defRPr/>
            </a:pPr>
            <a:fld id="{0CDFB68E-A247-4F6C-B348-B5DAD813382A}" type="datetime6">
              <a:rPr lang="en-US"/>
              <a:pPr>
                <a:defRPr/>
              </a:pPr>
              <a:t>March 18</a:t>
            </a:fld>
            <a:endParaRPr lang="en-US" dirty="0"/>
          </a:p>
        </p:txBody>
      </p:sp>
    </p:spTree>
    <p:extLst>
      <p:ext uri="{BB962C8B-B14F-4D97-AF65-F5344CB8AC3E}">
        <p14:creationId xmlns:p14="http://schemas.microsoft.com/office/powerpoint/2010/main" val="21661310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F26FE2-766D-4811-AB73-8684BA995585}" type="datetime1">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545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97CFC-4254-4997-B5E8-C28B7A8EE167}" type="datetime1">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797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D41CEF-BBEF-42B2-B9FB-938A7144EE82}" type="datetime1">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645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54022-5EC9-42FB-ADCA-58C79B326406}" type="datetime1">
              <a:rPr lang="en-US" smtClean="0">
                <a:solidFill>
                  <a:prstClr val="black">
                    <a:tint val="75000"/>
                  </a:prstClr>
                </a:solidFill>
              </a:rPr>
              <a:pPr/>
              <a:t>3/13/2018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483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4"/>
            <a:ext cx="5386917"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4"/>
            <a:ext cx="5389033"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6F8E61-41B3-4099-9171-AA1572DE009F}" type="datetime1">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424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9095B5-BE0E-4ABB-A7C1-C590607196DE}" type="datetime1">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E34F8-B11F-4E53-B4F3-B64B4C4FD54B}" type="datetime1">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447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7"/>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4B8399-05F0-4A4F-BD6F-23386DDACE40}" type="datetime1">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518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E2C44-5BAF-4E02-8937-C69879F50361}" type="datetime1">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850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41C3-A0D2-47DE-98A9-D40C385B278B}" type="datetime1">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028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566EB-B1A4-448E-9320-AECF5B359539}" type="datetime1">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762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DAAAF-D843-4516-8542-24A26002A06E}" type="datetime1">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43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732691" y="6056320"/>
            <a:ext cx="9459311"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sz="1800"/>
          </a:p>
        </p:txBody>
      </p:sp>
      <p:sp>
        <p:nvSpPr>
          <p:cNvPr id="6" name="Rectangle 5"/>
          <p:cNvSpPr>
            <a:spLocks noChangeArrowheads="1"/>
          </p:cNvSpPr>
          <p:nvPr/>
        </p:nvSpPr>
        <p:spPr bwMode="auto">
          <a:xfrm>
            <a:off x="4" y="6056320"/>
            <a:ext cx="2747433"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sz="1800">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355600" y="6292857"/>
            <a:ext cx="1845733" cy="373063"/>
          </a:xfrm>
          <a:prstGeom prst="rect">
            <a:avLst/>
          </a:prstGeom>
          <a:noFill/>
          <a:ln w="9525">
            <a:noFill/>
            <a:miter lim="800000"/>
            <a:headEnd/>
            <a:tailEnd/>
          </a:ln>
        </p:spPr>
      </p:pic>
      <p:sp>
        <p:nvSpPr>
          <p:cNvPr id="8" name="Text Box 7"/>
          <p:cNvSpPr txBox="1">
            <a:spLocks noChangeArrowheads="1"/>
          </p:cNvSpPr>
          <p:nvPr/>
        </p:nvSpPr>
        <p:spPr bwMode="auto">
          <a:xfrm>
            <a:off x="3608920" y="6175374"/>
            <a:ext cx="8424333" cy="27764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11381320" y="6554789"/>
            <a:ext cx="668867" cy="249237"/>
          </a:xfrm>
          <a:prstGeom prst="rect">
            <a:avLst/>
          </a:prstGeom>
        </p:spPr>
        <p:txBody>
          <a:bodyPr/>
          <a:lstStyle/>
          <a:p>
            <a:pPr algn="ctr" eaLnBrk="0" hangingPunct="0"/>
            <a:fld id="{CFF3407A-6DC1-4A39-82EB-AEA861823479}"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7425268" y="6553199"/>
            <a:ext cx="4116917" cy="216086"/>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7" y="3500440"/>
            <a:ext cx="12191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a:t>Click to edit Master subtitle style</a:t>
            </a:r>
            <a:endParaRPr lang="en-US" dirty="0"/>
          </a:p>
        </p:txBody>
      </p:sp>
      <p:sp>
        <p:nvSpPr>
          <p:cNvPr id="22" name="Rectangle 2"/>
          <p:cNvSpPr>
            <a:spLocks noGrp="1" noChangeArrowheads="1"/>
          </p:cNvSpPr>
          <p:nvPr>
            <p:ph type="ctrTitle"/>
          </p:nvPr>
        </p:nvSpPr>
        <p:spPr>
          <a:xfrm>
            <a:off x="0" y="2008195"/>
            <a:ext cx="12192000" cy="1298575"/>
          </a:xfrm>
          <a:prstGeom prst="rect">
            <a:avLst/>
          </a:prstGeom>
        </p:spPr>
        <p:txBody>
          <a:bodyPr anchor="b"/>
          <a:lstStyle>
            <a:lvl1pPr algn="ctr">
              <a:defRPr sz="4400"/>
            </a:lvl1pPr>
          </a:lstStyle>
          <a:p>
            <a:r>
              <a:rPr lang="en-US"/>
              <a:t>Click to edit Master title style</a:t>
            </a:r>
            <a:endParaRPr lang="en-US" dirty="0"/>
          </a:p>
        </p:txBody>
      </p:sp>
      <p:sp>
        <p:nvSpPr>
          <p:cNvPr id="11" name="Date Placeholder 9"/>
          <p:cNvSpPr>
            <a:spLocks noGrp="1"/>
          </p:cNvSpPr>
          <p:nvPr>
            <p:ph type="dt" sz="half" idx="10"/>
          </p:nvPr>
        </p:nvSpPr>
        <p:spPr>
          <a:xfrm>
            <a:off x="3600451" y="6607175"/>
            <a:ext cx="2495549"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962F82A-68A1-4208-B231-611A71C672E5}" type="datetime4">
              <a:rPr lang="en-US"/>
              <a:pPr/>
              <a:t>March 13, 2018</a:t>
            </a:fld>
            <a:endParaRPr lang="en-US"/>
          </a:p>
        </p:txBody>
      </p:sp>
    </p:spTree>
    <p:extLst>
      <p:ext uri="{BB962C8B-B14F-4D97-AF65-F5344CB8AC3E}">
        <p14:creationId xmlns:p14="http://schemas.microsoft.com/office/powerpoint/2010/main" val="68923668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3206758" y="6465891"/>
            <a:ext cx="8985249"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sz="1800">
              <a:ea typeface="+mn-ea"/>
            </a:endParaRPr>
          </a:p>
        </p:txBody>
      </p:sp>
      <p:sp>
        <p:nvSpPr>
          <p:cNvPr id="5" name="Rectangle 4"/>
          <p:cNvSpPr>
            <a:spLocks noChangeArrowheads="1"/>
          </p:cNvSpPr>
          <p:nvPr/>
        </p:nvSpPr>
        <p:spPr bwMode="auto">
          <a:xfrm>
            <a:off x="7" y="6465891"/>
            <a:ext cx="3206751"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sz="1800"/>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929225" y="6532564"/>
            <a:ext cx="1214967" cy="244474"/>
          </a:xfrm>
          <a:prstGeom prst="rect">
            <a:avLst/>
          </a:prstGeom>
          <a:noFill/>
          <a:ln w="9525">
            <a:noFill/>
            <a:miter lim="800000"/>
            <a:headEnd/>
            <a:tailEnd/>
          </a:ln>
        </p:spPr>
      </p:pic>
      <p:sp>
        <p:nvSpPr>
          <p:cNvPr id="8" name="Rectangle 9"/>
          <p:cNvSpPr txBox="1">
            <a:spLocks noChangeArrowheads="1"/>
          </p:cNvSpPr>
          <p:nvPr/>
        </p:nvSpPr>
        <p:spPr>
          <a:xfrm>
            <a:off x="11381320" y="6557965"/>
            <a:ext cx="668867" cy="249237"/>
          </a:xfrm>
          <a:prstGeom prst="rect">
            <a:avLst/>
          </a:prstGeom>
        </p:spPr>
        <p:txBody>
          <a:bodyPr/>
          <a:lstStyle/>
          <a:p>
            <a:pPr algn="ctr" eaLnBrk="0" hangingPunct="0"/>
            <a:fld id="{835F2315-883B-4E65-BD63-1126B2AB15F4}" type="slidenum">
              <a:rPr lang="en-US" sz="800" b="1"/>
              <a:pPr algn="ctr" eaLnBrk="0" hangingPunct="0"/>
              <a:t>‹#›</a:t>
            </a:fld>
            <a:endParaRPr lang="en-US" sz="800" b="1"/>
          </a:p>
        </p:txBody>
      </p:sp>
      <p:sp>
        <p:nvSpPr>
          <p:cNvPr id="9" name="Text Box 8"/>
          <p:cNvSpPr txBox="1">
            <a:spLocks noChangeArrowheads="1"/>
          </p:cNvSpPr>
          <p:nvPr/>
        </p:nvSpPr>
        <p:spPr bwMode="auto">
          <a:xfrm>
            <a:off x="7425268" y="6553199"/>
            <a:ext cx="4116917" cy="216086"/>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353484" y="1236670"/>
            <a:ext cx="11250083" cy="4837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1"/>
          </p:nvPr>
        </p:nvSpPr>
        <p:spPr>
          <a:xfrm>
            <a:off x="3600451" y="6607175"/>
            <a:ext cx="2495549"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A842C71-A808-442A-88EE-1D871782F288}" type="datetime4">
              <a:rPr lang="en-US"/>
              <a:pPr/>
              <a:t>March 13, 2018</a:t>
            </a:fld>
            <a:endParaRPr lang="en-US"/>
          </a:p>
        </p:txBody>
      </p:sp>
    </p:spTree>
    <p:extLst>
      <p:ext uri="{BB962C8B-B14F-4D97-AF65-F5344CB8AC3E}">
        <p14:creationId xmlns:p14="http://schemas.microsoft.com/office/powerpoint/2010/main" val="2797554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172454294"/>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March 13, 2018</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459550334"/>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4062956573"/>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13,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9354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13,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602361637"/>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4.emf"/><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6.gi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hyperlink" Target="http://www.intel.com/index.htm" TargetMode="Externa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March 13,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March 13, 2018</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11660132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20" r:id="rId16"/>
    <p:sldLayoutId id="2147483721" r:id="rId17"/>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
            <a:ext cx="10972800" cy="563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762001"/>
            <a:ext cx="10972800" cy="53641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24800" y="649288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EA24F-4499-4628-8159-135D415CE22B}" type="datetime1">
              <a:rPr lang="en-US" smtClean="0">
                <a:solidFill>
                  <a:prstClr val="black">
                    <a:tint val="75000"/>
                  </a:prstClr>
                </a:solidFill>
              </a:rPr>
              <a:pPr/>
              <a:t>3/13/2018</a:t>
            </a:fld>
            <a:endParaRPr lang="en-US">
              <a:solidFill>
                <a:prstClr val="black">
                  <a:tint val="75000"/>
                </a:prstClr>
              </a:solidFill>
            </a:endParaRPr>
          </a:p>
        </p:txBody>
      </p:sp>
      <p:sp>
        <p:nvSpPr>
          <p:cNvPr id="6" name="Slide Number Placeholder 5"/>
          <p:cNvSpPr>
            <a:spLocks noGrp="1"/>
          </p:cNvSpPr>
          <p:nvPr>
            <p:ph type="sldNum" sz="quarter" idx="4"/>
          </p:nvPr>
        </p:nvSpPr>
        <p:spPr>
          <a:xfrm>
            <a:off x="9347200" y="649288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micron.gif"/>
          <p:cNvPicPr>
            <a:picLocks noChangeAspect="1"/>
          </p:cNvPicPr>
          <p:nvPr/>
        </p:nvPicPr>
        <p:blipFill>
          <a:blip r:embed="rId18" cstate="print"/>
          <a:srcRect b="19231"/>
          <a:stretch>
            <a:fillRect/>
          </a:stretch>
        </p:blipFill>
        <p:spPr>
          <a:xfrm>
            <a:off x="914407" y="6414406"/>
            <a:ext cx="1968500" cy="400050"/>
          </a:xfrm>
          <a:prstGeom prst="rect">
            <a:avLst/>
          </a:prstGeom>
        </p:spPr>
      </p:pic>
      <p:pic>
        <p:nvPicPr>
          <p:cNvPr id="8" name="Picture 2" descr="Logo - Intel">
            <a:hlinkClick r:id="rId19" tooltip="Logo - Intel"/>
          </p:cNvPr>
          <p:cNvPicPr>
            <a:picLocks noChangeAspect="1" noChangeArrowheads="1"/>
          </p:cNvPicPr>
          <p:nvPr/>
        </p:nvPicPr>
        <p:blipFill>
          <a:blip r:embed="rId20" cstate="print"/>
          <a:srcRect/>
          <a:stretch>
            <a:fillRect/>
          </a:stretch>
        </p:blipFill>
        <p:spPr bwMode="auto">
          <a:xfrm>
            <a:off x="203207" y="6324600"/>
            <a:ext cx="856367" cy="417064"/>
          </a:xfrm>
          <a:prstGeom prst="rect">
            <a:avLst/>
          </a:prstGeom>
          <a:noFill/>
        </p:spPr>
      </p:pic>
      <p:sp>
        <p:nvSpPr>
          <p:cNvPr id="9" name="TextBox 8"/>
          <p:cNvSpPr txBox="1"/>
          <p:nvPr/>
        </p:nvSpPr>
        <p:spPr>
          <a:xfrm>
            <a:off x="2873829" y="6581008"/>
            <a:ext cx="966290" cy="276999"/>
          </a:xfrm>
          <a:prstGeom prst="rect">
            <a:avLst/>
          </a:prstGeom>
          <a:noFill/>
        </p:spPr>
        <p:txBody>
          <a:bodyPr wrap="none" rtlCol="0">
            <a:spAutoFit/>
          </a:bodyPr>
          <a:lstStyle/>
          <a:p>
            <a:r>
              <a:rPr lang="en-US" sz="1200" b="1" dirty="0">
                <a:solidFill>
                  <a:srgbClr val="000000"/>
                </a:solidFill>
                <a:cs typeface="Calibri" pitchFamily="34" charset="0"/>
              </a:rPr>
              <a:t>Confidential</a:t>
            </a:r>
          </a:p>
        </p:txBody>
      </p:sp>
    </p:spTree>
    <p:extLst>
      <p:ext uri="{BB962C8B-B14F-4D97-AF65-F5344CB8AC3E}">
        <p14:creationId xmlns:p14="http://schemas.microsoft.com/office/powerpoint/2010/main" val="32201707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hdr="0" ftr="0"/>
  <p:txStyles>
    <p:titleStyle>
      <a:lvl1pPr algn="ctr" defTabSz="914400" rtl="0" eaLnBrk="1" latinLnBrk="0" hangingPunct="1">
        <a:spcBef>
          <a:spcPct val="0"/>
        </a:spcBef>
        <a:buNone/>
        <a:defRPr sz="36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9.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9.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39.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intelweb.micron.com/sites/sxp/10s/SXPCellArchTeam/30s%20Mat.%20PF/WW04_2018/From%20litterature%20Jan%202018.pptx" TargetMode="External"/><Relationship Id="rId2" Type="http://schemas.openxmlformats.org/officeDocument/2006/relationships/image" Target="../media/image25.png"/><Relationship Id="rId1" Type="http://schemas.openxmlformats.org/officeDocument/2006/relationships/slideLayout" Target="../slideLayouts/slideLayout39.xml"/><Relationship Id="rId5" Type="http://schemas.openxmlformats.org/officeDocument/2006/relationships/image" Target="../media/image27.emf"/><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PM scaling for 3DXP: Y-GST status and plan </a:t>
            </a:r>
          </a:p>
        </p:txBody>
      </p:sp>
      <p:sp>
        <p:nvSpPr>
          <p:cNvPr id="3" name="Text Placeholder 2"/>
          <p:cNvSpPr>
            <a:spLocks noGrp="1"/>
          </p:cNvSpPr>
          <p:nvPr>
            <p:ph type="body" sz="quarter" idx="10"/>
          </p:nvPr>
        </p:nvSpPr>
        <p:spPr>
          <a:xfrm>
            <a:off x="962902" y="2889332"/>
            <a:ext cx="9300597" cy="762000"/>
          </a:xfrm>
        </p:spPr>
        <p:txBody>
          <a:bodyPr>
            <a:normAutofit fontScale="92500"/>
          </a:bodyPr>
          <a:lstStyle/>
          <a:p>
            <a:r>
              <a:rPr lang="en-US" dirty="0"/>
              <a:t>Y-GST: fundamentals, preliminary data and plan</a:t>
            </a:r>
          </a:p>
        </p:txBody>
      </p:sp>
      <p:sp>
        <p:nvSpPr>
          <p:cNvPr id="4" name="Text Placeholder 3"/>
          <p:cNvSpPr>
            <a:spLocks noGrp="1"/>
          </p:cNvSpPr>
          <p:nvPr>
            <p:ph type="body" sz="quarter" idx="12"/>
          </p:nvPr>
        </p:nvSpPr>
        <p:spPr/>
        <p:txBody>
          <a:bodyPr/>
          <a:lstStyle/>
          <a:p>
            <a:r>
              <a:rPr lang="en-US" dirty="0"/>
              <a:t>30S Material Pathfinding</a:t>
            </a:r>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r>
              <a:rPr lang="en-US"/>
              <a:t>|  </a:t>
            </a:r>
            <a:fld id="{F55C824C-5440-421F-B1ED-9166A1D48D51}" type="datetime4">
              <a:rPr lang="en-US" smtClean="0"/>
              <a:pPr/>
              <a:t>March 13, 2018</a:t>
            </a:fld>
            <a:endParaRPr dirty="0"/>
          </a:p>
        </p:txBody>
      </p:sp>
      <p:sp>
        <p:nvSpPr>
          <p:cNvPr id="7" name="Slide Number Placeholder 6"/>
          <p:cNvSpPr>
            <a:spLocks noGrp="1"/>
          </p:cNvSpPr>
          <p:nvPr>
            <p:ph type="sldNum" sz="quarter" idx="4"/>
          </p:nvPr>
        </p:nvSpPr>
        <p:spPr/>
        <p:txBody>
          <a:bodyPr/>
          <a:lstStyle/>
          <a:p>
            <a:pPr algn="l"/>
            <a:fld id="{0D904593-1668-4B95-BA96-EF3EF43EDF4E}" type="slidenum">
              <a:rPr lang="en-US" smtClean="0"/>
              <a:pPr algn="l"/>
              <a:t>1</a:t>
            </a:fld>
            <a:endParaRPr lang="en-US" dirty="0"/>
          </a:p>
        </p:txBody>
      </p:sp>
    </p:spTree>
    <p:extLst>
      <p:ext uri="{BB962C8B-B14F-4D97-AF65-F5344CB8AC3E}">
        <p14:creationId xmlns:p14="http://schemas.microsoft.com/office/powerpoint/2010/main" val="328080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4" y="110105"/>
            <a:ext cx="10375902" cy="629036"/>
          </a:xfrm>
        </p:spPr>
        <p:txBody>
          <a:bodyPr>
            <a:normAutofit/>
          </a:bodyPr>
          <a:lstStyle/>
          <a:p>
            <a:r>
              <a:rPr lang="en-US" dirty="0">
                <a:latin typeface="Arial" panose="020B0604020202020204" pitchFamily="34" charset="0"/>
                <a:cs typeface="Arial" panose="020B0604020202020204" pitchFamily="34" charset="0"/>
              </a:rPr>
              <a:t>PM scaling: Y-GST development </a:t>
            </a:r>
          </a:p>
        </p:txBody>
      </p:sp>
      <p:sp>
        <p:nvSpPr>
          <p:cNvPr id="3" name="Content Placeholder 2"/>
          <p:cNvSpPr>
            <a:spLocks noGrp="1"/>
          </p:cNvSpPr>
          <p:nvPr>
            <p:ph idx="1"/>
          </p:nvPr>
        </p:nvSpPr>
        <p:spPr>
          <a:xfrm>
            <a:off x="492235" y="938833"/>
            <a:ext cx="6806377" cy="4798775"/>
          </a:xfrm>
        </p:spPr>
        <p:txBody>
          <a:bodyPr>
            <a:normAutofit/>
          </a:bodyPr>
          <a:lstStyle/>
          <a:p>
            <a:pPr>
              <a:spcBef>
                <a:spcPts val="1000"/>
              </a:spcBef>
              <a:spcAft>
                <a:spcPts val="600"/>
              </a:spcAft>
            </a:pPr>
            <a:r>
              <a:rPr lang="en-US" sz="2200" b="1" cap="small" dirty="0">
                <a:solidFill>
                  <a:srgbClr val="FF0000"/>
                </a:solidFill>
              </a:rPr>
              <a:t>Y-GST Fundamentals:</a:t>
            </a:r>
            <a:r>
              <a:rPr lang="en-US" sz="1800" dirty="0">
                <a:solidFill>
                  <a:srgbClr val="FF0000"/>
                </a:solidFill>
              </a:rPr>
              <a:t>				</a:t>
            </a:r>
          </a:p>
          <a:p>
            <a:pPr lvl="1">
              <a:spcAft>
                <a:spcPts val="400"/>
              </a:spcAft>
            </a:pPr>
            <a:r>
              <a:rPr lang="en-US" dirty="0"/>
              <a:t>Yttrium doped GST </a:t>
            </a:r>
            <a:r>
              <a:rPr lang="en-US" dirty="0">
                <a:sym typeface="Wingdings" panose="05000000000000000000" pitchFamily="2" charset="2"/>
              </a:rPr>
              <a:t> Proposal based on Atomistic Simulations – thru the collaboration with Prof. Bernasconi</a:t>
            </a:r>
          </a:p>
          <a:p>
            <a:pPr lvl="1">
              <a:spcAft>
                <a:spcPts val="400"/>
              </a:spcAft>
            </a:pPr>
            <a:r>
              <a:rPr lang="en-US" b="1" u="sng" dirty="0">
                <a:sym typeface="Wingdings" panose="05000000000000000000" pitchFamily="2" charset="2"/>
              </a:rPr>
              <a:t>Features/Expectations of Y-GST system from simulations:</a:t>
            </a:r>
          </a:p>
          <a:p>
            <a:pPr marL="914400" lvl="3" indent="-320040">
              <a:spcBef>
                <a:spcPts val="600"/>
              </a:spcBef>
              <a:spcAft>
                <a:spcPts val="600"/>
              </a:spcAft>
              <a:buFont typeface="+mj-lt"/>
              <a:buAutoNum type="arabicPeriod"/>
            </a:pPr>
            <a:r>
              <a:rPr lang="en-US" sz="2000" dirty="0"/>
              <a:t>Yttrium as effective dopant to increase </a:t>
            </a:r>
            <a:r>
              <a:rPr lang="en-US" sz="2000" dirty="0">
                <a:sym typeface="Wingdings" panose="05000000000000000000" pitchFamily="2" charset="2"/>
              </a:rPr>
              <a:t>E</a:t>
            </a:r>
            <a:r>
              <a:rPr lang="en-US" sz="2000" baseline="-25000" dirty="0">
                <a:sym typeface="Wingdings" panose="05000000000000000000" pitchFamily="2" charset="2"/>
              </a:rPr>
              <a:t>G</a:t>
            </a:r>
            <a:r>
              <a:rPr lang="en-US" sz="2000" dirty="0"/>
              <a:t> thanks to stronger Y-</a:t>
            </a:r>
            <a:r>
              <a:rPr lang="en-US" sz="2000" dirty="0" err="1"/>
              <a:t>Te</a:t>
            </a:r>
            <a:r>
              <a:rPr lang="en-US" sz="2000" dirty="0"/>
              <a:t> bonds and with higher charge transfer </a:t>
            </a:r>
            <a:r>
              <a:rPr lang="en-US" sz="2000" dirty="0" err="1"/>
              <a:t>wrt</a:t>
            </a:r>
            <a:r>
              <a:rPr lang="en-US" sz="2000" dirty="0"/>
              <a:t> Sb-</a:t>
            </a:r>
            <a:r>
              <a:rPr lang="en-US" sz="2000" dirty="0" err="1"/>
              <a:t>Te</a:t>
            </a:r>
            <a:r>
              <a:rPr lang="en-US" sz="2000" dirty="0"/>
              <a:t> bonds </a:t>
            </a:r>
            <a:r>
              <a:rPr lang="en-US" sz="2000" dirty="0">
                <a:sym typeface="Wingdings" panose="05000000000000000000" pitchFamily="2" charset="2"/>
              </a:rPr>
              <a:t> </a:t>
            </a:r>
            <a:r>
              <a:rPr lang="en-US" sz="2000" i="1" u="sng" dirty="0">
                <a:sym typeface="Wingdings" panose="05000000000000000000" pitchFamily="2" charset="2"/>
              </a:rPr>
              <a:t>Enhanced </a:t>
            </a:r>
            <a:r>
              <a:rPr lang="en-US" sz="2000" i="1" u="sng" dirty="0">
                <a:latin typeface="Symbol" panose="05050102010706020507" pitchFamily="18" charset="2"/>
                <a:sym typeface="Wingdings" panose="05000000000000000000" pitchFamily="2" charset="2"/>
              </a:rPr>
              <a:t>D</a:t>
            </a:r>
            <a:r>
              <a:rPr lang="en-US" sz="2000" i="1" u="sng" dirty="0">
                <a:sym typeface="Wingdings" panose="05000000000000000000" pitchFamily="2" charset="2"/>
              </a:rPr>
              <a:t>V</a:t>
            </a:r>
            <a:r>
              <a:rPr lang="en-US" sz="2000" i="1" u="sng" baseline="-25000" dirty="0">
                <a:sym typeface="Wingdings" panose="05000000000000000000" pitchFamily="2" charset="2"/>
              </a:rPr>
              <a:t>T</a:t>
            </a:r>
            <a:r>
              <a:rPr lang="en-US" sz="2000" i="1" u="sng" dirty="0">
                <a:sym typeface="Wingdings" panose="05000000000000000000" pitchFamily="2" charset="2"/>
              </a:rPr>
              <a:t> if E</a:t>
            </a:r>
            <a:r>
              <a:rPr lang="en-US" sz="2000" i="1" u="sng" baseline="-25000" dirty="0">
                <a:sym typeface="Wingdings" panose="05000000000000000000" pitchFamily="2" charset="2"/>
              </a:rPr>
              <a:t>G</a:t>
            </a:r>
            <a:r>
              <a:rPr lang="en-US" sz="2000" i="1" u="sng" dirty="0">
                <a:sym typeface="Wingdings" panose="05000000000000000000" pitchFamily="2" charset="2"/>
              </a:rPr>
              <a:t> is V</a:t>
            </a:r>
            <a:r>
              <a:rPr lang="en-US" sz="2000" i="1" u="sng" baseline="-25000" dirty="0">
                <a:sym typeface="Wingdings" panose="05000000000000000000" pitchFamily="2" charset="2"/>
              </a:rPr>
              <a:t>T</a:t>
            </a:r>
            <a:r>
              <a:rPr lang="en-US" sz="2000" i="1" u="sng" dirty="0">
                <a:sym typeface="Wingdings" panose="05000000000000000000" pitchFamily="2" charset="2"/>
              </a:rPr>
              <a:t> </a:t>
            </a:r>
            <a:r>
              <a:rPr lang="en-US" sz="2000" i="1" u="sng" dirty="0" err="1">
                <a:sym typeface="Wingdings" panose="05000000000000000000" pitchFamily="2" charset="2"/>
              </a:rPr>
              <a:t>proxi</a:t>
            </a:r>
            <a:endParaRPr lang="en-US" sz="2000" i="1" u="sng" baseline="-25000" dirty="0"/>
          </a:p>
          <a:p>
            <a:pPr marL="914400" lvl="3" indent="-320040">
              <a:spcBef>
                <a:spcPts val="600"/>
              </a:spcBef>
              <a:spcAft>
                <a:spcPts val="600"/>
              </a:spcAft>
              <a:buFont typeface="+mj-lt"/>
              <a:buAutoNum type="arabicPeriod"/>
            </a:pPr>
            <a:r>
              <a:rPr lang="en-US" sz="2000" dirty="0"/>
              <a:t>Ability of Y to keep high the fraction of 4-membered rings acting as crystalline precursors in the </a:t>
            </a:r>
            <a:r>
              <a:rPr lang="en-US" sz="2000" dirty="0">
                <a:latin typeface="Symbol" panose="05050102010706020507" pitchFamily="18" charset="2"/>
              </a:rPr>
              <a:t>a</a:t>
            </a:r>
            <a:r>
              <a:rPr lang="en-US" sz="2000" dirty="0"/>
              <a:t>-phase </a:t>
            </a:r>
            <a:r>
              <a:rPr lang="en-US" sz="2000" dirty="0">
                <a:sym typeface="Wingdings" panose="05000000000000000000" pitchFamily="2" charset="2"/>
              </a:rPr>
              <a:t></a:t>
            </a:r>
            <a:r>
              <a:rPr lang="en-US" sz="2000" dirty="0"/>
              <a:t> </a:t>
            </a:r>
            <a:r>
              <a:rPr lang="en-US" sz="2000" i="1" u="sng" dirty="0">
                <a:sym typeface="Wingdings" panose="05000000000000000000" pitchFamily="2" charset="2"/>
              </a:rPr>
              <a:t>Enhanced</a:t>
            </a:r>
            <a:r>
              <a:rPr lang="en-US" sz="2000" i="1" u="sng" dirty="0"/>
              <a:t> SET-speed performances</a:t>
            </a:r>
          </a:p>
          <a:p>
            <a:pPr marL="914400" lvl="3" indent="-320040">
              <a:spcBef>
                <a:spcPts val="600"/>
              </a:spcBef>
              <a:spcAft>
                <a:spcPts val="600"/>
              </a:spcAft>
              <a:buFont typeface="+mj-lt"/>
              <a:buAutoNum type="arabicPeriod"/>
            </a:pPr>
            <a:r>
              <a:rPr lang="en-US" sz="2000" dirty="0"/>
              <a:t>Stronger bonds Y-</a:t>
            </a:r>
            <a:r>
              <a:rPr lang="en-US" sz="2000" dirty="0" err="1"/>
              <a:t>Te</a:t>
            </a:r>
            <a:r>
              <a:rPr lang="en-US" sz="2000" dirty="0"/>
              <a:t> bonds </a:t>
            </a:r>
            <a:r>
              <a:rPr lang="en-US" sz="2000" dirty="0" err="1"/>
              <a:t>wrt</a:t>
            </a:r>
            <a:r>
              <a:rPr lang="en-US" sz="2000" dirty="0"/>
              <a:t> Sb-</a:t>
            </a:r>
            <a:r>
              <a:rPr lang="en-US" sz="2000" dirty="0" err="1"/>
              <a:t>Te</a:t>
            </a:r>
            <a:r>
              <a:rPr lang="en-US" sz="2000" dirty="0"/>
              <a:t> bonds </a:t>
            </a:r>
            <a:r>
              <a:rPr lang="en-US" sz="2000" dirty="0">
                <a:sym typeface="Wingdings" panose="05000000000000000000" pitchFamily="2" charset="2"/>
              </a:rPr>
              <a:t>leading to stronger thermal stability  </a:t>
            </a:r>
            <a:r>
              <a:rPr lang="en-US" sz="2000" i="1" u="sng" dirty="0">
                <a:sym typeface="Wingdings" panose="05000000000000000000" pitchFamily="2" charset="2"/>
              </a:rPr>
              <a:t>Enhanced WD immunity</a:t>
            </a:r>
            <a:endParaRPr lang="en-US" sz="2000" i="1" u="sng" dirty="0"/>
          </a:p>
          <a:p>
            <a:pPr marL="594360" lvl="3" indent="0">
              <a:spcBef>
                <a:spcPts val="600"/>
              </a:spcBef>
              <a:spcAft>
                <a:spcPts val="600"/>
              </a:spcAft>
              <a:buNone/>
            </a:pPr>
            <a:endParaRPr lang="en-US" sz="1400" baseline="-25000" dirty="0"/>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March 13,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p>
        </p:txBody>
      </p:sp>
      <p:sp>
        <p:nvSpPr>
          <p:cNvPr id="8" name="Text Placeholder 7"/>
          <p:cNvSpPr>
            <a:spLocks noGrp="1"/>
          </p:cNvSpPr>
          <p:nvPr>
            <p:ph type="body" sz="quarter" idx="14"/>
          </p:nvPr>
        </p:nvSpPr>
        <p:spPr/>
        <p:txBody>
          <a:bodyPr/>
          <a:lstStyle/>
          <a:p>
            <a:endParaRPr lang="en-US"/>
          </a:p>
        </p:txBody>
      </p:sp>
      <p:grpSp>
        <p:nvGrpSpPr>
          <p:cNvPr id="10" name="Group 9"/>
          <p:cNvGrpSpPr/>
          <p:nvPr/>
        </p:nvGrpSpPr>
        <p:grpSpPr>
          <a:xfrm>
            <a:off x="7715313" y="1461615"/>
            <a:ext cx="4207602" cy="1554440"/>
            <a:chOff x="7663480" y="2077524"/>
            <a:chExt cx="4207602" cy="1554440"/>
          </a:xfrm>
        </p:grpSpPr>
        <p:pic>
          <p:nvPicPr>
            <p:cNvPr id="4" name="Picture 3"/>
            <p:cNvPicPr>
              <a:picLocks noChangeAspect="1"/>
            </p:cNvPicPr>
            <p:nvPr/>
          </p:nvPicPr>
          <p:blipFill>
            <a:blip r:embed="rId2"/>
            <a:stretch>
              <a:fillRect/>
            </a:stretch>
          </p:blipFill>
          <p:spPr>
            <a:xfrm>
              <a:off x="7663480" y="2077524"/>
              <a:ext cx="4207602" cy="1554440"/>
            </a:xfrm>
            <a:prstGeom prst="rect">
              <a:avLst/>
            </a:prstGeom>
          </p:spPr>
        </p:pic>
        <p:pic>
          <p:nvPicPr>
            <p:cNvPr id="9" name="Picture 8"/>
            <p:cNvPicPr>
              <a:picLocks noChangeAspect="1"/>
            </p:cNvPicPr>
            <p:nvPr/>
          </p:nvPicPr>
          <p:blipFill>
            <a:blip r:embed="rId3"/>
            <a:stretch>
              <a:fillRect/>
            </a:stretch>
          </p:blipFill>
          <p:spPr>
            <a:xfrm>
              <a:off x="9815367" y="2204696"/>
              <a:ext cx="1849644" cy="341950"/>
            </a:xfrm>
            <a:prstGeom prst="rect">
              <a:avLst/>
            </a:prstGeom>
          </p:spPr>
        </p:pic>
      </p:grpSp>
      <p:pic>
        <p:nvPicPr>
          <p:cNvPr id="30" name="Picture 29"/>
          <p:cNvPicPr>
            <a:picLocks noChangeAspect="1"/>
          </p:cNvPicPr>
          <p:nvPr/>
        </p:nvPicPr>
        <p:blipFill rotWithShape="1">
          <a:blip r:embed="rId4"/>
          <a:srcRect t="11662"/>
          <a:stretch/>
        </p:blipFill>
        <p:spPr>
          <a:xfrm>
            <a:off x="7514349" y="3656057"/>
            <a:ext cx="4226105" cy="2731715"/>
          </a:xfrm>
          <a:prstGeom prst="rect">
            <a:avLst/>
          </a:prstGeom>
        </p:spPr>
      </p:pic>
      <p:sp>
        <p:nvSpPr>
          <p:cNvPr id="31" name="TextBox 30"/>
          <p:cNvSpPr txBox="1"/>
          <p:nvPr/>
        </p:nvSpPr>
        <p:spPr>
          <a:xfrm>
            <a:off x="10020400" y="5207122"/>
            <a:ext cx="1293914" cy="307777"/>
          </a:xfrm>
          <a:prstGeom prst="rect">
            <a:avLst/>
          </a:prstGeom>
          <a:solidFill>
            <a:schemeClr val="bg1"/>
          </a:solidFill>
        </p:spPr>
        <p:txBody>
          <a:bodyPr wrap="square" rtlCol="0">
            <a:spAutoFit/>
          </a:bodyPr>
          <a:lstStyle/>
          <a:p>
            <a:r>
              <a:rPr lang="en-US" sz="1400" dirty="0">
                <a:latin typeface="Calibri" panose="020F0502020204030204" pitchFamily="34" charset="0"/>
                <a:cs typeface="Calibri" panose="020F0502020204030204" pitchFamily="34" charset="0"/>
              </a:rPr>
              <a:t>High Set speed</a:t>
            </a:r>
          </a:p>
        </p:txBody>
      </p:sp>
      <p:pic>
        <p:nvPicPr>
          <p:cNvPr id="33" name="Picture 32"/>
          <p:cNvPicPr>
            <a:picLocks noChangeAspect="1"/>
          </p:cNvPicPr>
          <p:nvPr/>
        </p:nvPicPr>
        <p:blipFill rotWithShape="1">
          <a:blip r:embed="rId5"/>
          <a:srcRect l="4014" t="9888" r="61539"/>
          <a:stretch/>
        </p:blipFill>
        <p:spPr>
          <a:xfrm>
            <a:off x="9811079" y="4445677"/>
            <a:ext cx="625329" cy="641643"/>
          </a:xfrm>
          <a:prstGeom prst="rect">
            <a:avLst/>
          </a:prstGeom>
        </p:spPr>
      </p:pic>
      <p:sp>
        <p:nvSpPr>
          <p:cNvPr id="34" name="Oval 33"/>
          <p:cNvSpPr/>
          <p:nvPr/>
        </p:nvSpPr>
        <p:spPr>
          <a:xfrm rot="4555122">
            <a:off x="9808113" y="4695936"/>
            <a:ext cx="345000" cy="295314"/>
          </a:xfrm>
          <a:prstGeom prst="ellipse">
            <a:avLst/>
          </a:prstGeom>
          <a:noFill/>
          <a:ln w="2540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pic>
        <p:nvPicPr>
          <p:cNvPr id="35" name="Picture 34"/>
          <p:cNvPicPr>
            <a:picLocks noChangeAspect="1"/>
          </p:cNvPicPr>
          <p:nvPr/>
        </p:nvPicPr>
        <p:blipFill rotWithShape="1">
          <a:blip r:embed="rId5"/>
          <a:srcRect l="40713" t="9888" r="1174"/>
          <a:stretch/>
        </p:blipFill>
        <p:spPr>
          <a:xfrm>
            <a:off x="10412512" y="4445677"/>
            <a:ext cx="1054980" cy="641643"/>
          </a:xfrm>
          <a:prstGeom prst="rect">
            <a:avLst/>
          </a:prstGeom>
        </p:spPr>
      </p:pic>
      <p:sp>
        <p:nvSpPr>
          <p:cNvPr id="38" name="Freeform 65"/>
          <p:cNvSpPr/>
          <p:nvPr/>
        </p:nvSpPr>
        <p:spPr>
          <a:xfrm rot="5400000">
            <a:off x="10442959" y="4625646"/>
            <a:ext cx="160907" cy="872197"/>
          </a:xfrm>
          <a:custGeom>
            <a:avLst/>
            <a:gdLst>
              <a:gd name="connsiteX0" fmla="*/ 0 w 160907"/>
              <a:gd name="connsiteY0" fmla="*/ 872197 h 872197"/>
              <a:gd name="connsiteX1" fmla="*/ 126609 w 160907"/>
              <a:gd name="connsiteY1" fmla="*/ 506437 h 872197"/>
              <a:gd name="connsiteX2" fmla="*/ 154744 w 160907"/>
              <a:gd name="connsiteY2" fmla="*/ 154744 h 872197"/>
              <a:gd name="connsiteX3" fmla="*/ 28135 w 160907"/>
              <a:gd name="connsiteY3" fmla="*/ 0 h 872197"/>
            </a:gdLst>
            <a:ahLst/>
            <a:cxnLst>
              <a:cxn ang="0">
                <a:pos x="connsiteX0" y="connsiteY0"/>
              </a:cxn>
              <a:cxn ang="0">
                <a:pos x="connsiteX1" y="connsiteY1"/>
              </a:cxn>
              <a:cxn ang="0">
                <a:pos x="connsiteX2" y="connsiteY2"/>
              </a:cxn>
              <a:cxn ang="0">
                <a:pos x="connsiteX3" y="connsiteY3"/>
              </a:cxn>
            </a:cxnLst>
            <a:rect l="l" t="t" r="r" b="b"/>
            <a:pathLst>
              <a:path w="160907" h="872197">
                <a:moveTo>
                  <a:pt x="0" y="872197"/>
                </a:moveTo>
                <a:cubicBezTo>
                  <a:pt x="50409" y="749104"/>
                  <a:pt x="100818" y="626012"/>
                  <a:pt x="126609" y="506437"/>
                </a:cubicBezTo>
                <a:cubicBezTo>
                  <a:pt x="152400" y="386862"/>
                  <a:pt x="171156" y="239150"/>
                  <a:pt x="154744" y="154744"/>
                </a:cubicBezTo>
                <a:cubicBezTo>
                  <a:pt x="138332" y="70338"/>
                  <a:pt x="83233" y="35169"/>
                  <a:pt x="28135" y="0"/>
                </a:cubicBezTo>
              </a:path>
            </a:pathLst>
          </a:custGeom>
          <a:noFill/>
          <a:ln>
            <a:solidFill>
              <a:srgbClr val="00CCFF"/>
            </a:solidFill>
            <a:tailEnd type="arrow"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9024918" y="4181664"/>
            <a:ext cx="770505" cy="458687"/>
          </a:xfrm>
          <a:prstGeom prst="straightConnector1">
            <a:avLst/>
          </a:prstGeom>
          <a:ln w="25400">
            <a:solidFill>
              <a:srgbClr val="00CCFF"/>
            </a:solidFill>
            <a:tailEnd type="arrow" w="lg" len="med"/>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
          <a:stretch>
            <a:fillRect/>
          </a:stretch>
        </p:blipFill>
        <p:spPr>
          <a:xfrm>
            <a:off x="7422459" y="1352454"/>
            <a:ext cx="239342" cy="1325580"/>
          </a:xfrm>
          <a:prstGeom prst="rect">
            <a:avLst/>
          </a:prstGeom>
        </p:spPr>
      </p:pic>
      <p:cxnSp>
        <p:nvCxnSpPr>
          <p:cNvPr id="26" name="Straight Connector 25"/>
          <p:cNvCxnSpPr/>
          <p:nvPr/>
        </p:nvCxnSpPr>
        <p:spPr>
          <a:xfrm flipV="1">
            <a:off x="8671729" y="4692575"/>
            <a:ext cx="0" cy="1286189"/>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flipV="1">
            <a:off x="11314442" y="4059531"/>
            <a:ext cx="1676" cy="262928"/>
          </a:xfrm>
          <a:prstGeom prst="line">
            <a:avLst/>
          </a:prstGeom>
          <a:ln w="101600">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0741782" y="4051657"/>
            <a:ext cx="465769" cy="276999"/>
          </a:xfrm>
          <a:prstGeom prst="rect">
            <a:avLst/>
          </a:prstGeom>
        </p:spPr>
        <p:txBody>
          <a:bodyPr wrap="none">
            <a:spAutoFit/>
          </a:bodyPr>
          <a:lstStyle/>
          <a:p>
            <a:r>
              <a:rPr lang="en-US" sz="1200" dirty="0"/>
              <a:t>GIST</a:t>
            </a:r>
          </a:p>
        </p:txBody>
      </p:sp>
      <p:sp>
        <p:nvSpPr>
          <p:cNvPr id="49" name="Rectangle 48"/>
          <p:cNvSpPr/>
          <p:nvPr/>
        </p:nvSpPr>
        <p:spPr>
          <a:xfrm>
            <a:off x="8706663" y="3330332"/>
            <a:ext cx="2177519" cy="369332"/>
          </a:xfrm>
          <a:prstGeom prst="rect">
            <a:avLst/>
          </a:prstGeom>
        </p:spPr>
        <p:txBody>
          <a:bodyPr wrap="none">
            <a:spAutoFit/>
          </a:bodyPr>
          <a:lstStyle/>
          <a:p>
            <a:r>
              <a:rPr lang="en-US" cap="small" dirty="0"/>
              <a:t>4-fold Rings Statistics</a:t>
            </a:r>
          </a:p>
        </p:txBody>
      </p:sp>
      <p:sp>
        <p:nvSpPr>
          <p:cNvPr id="50" name="Rectangle 49"/>
          <p:cNvSpPr/>
          <p:nvPr/>
        </p:nvSpPr>
        <p:spPr>
          <a:xfrm>
            <a:off x="7661801" y="942422"/>
            <a:ext cx="4251164" cy="369332"/>
          </a:xfrm>
          <a:prstGeom prst="rect">
            <a:avLst/>
          </a:prstGeom>
        </p:spPr>
        <p:txBody>
          <a:bodyPr wrap="none">
            <a:spAutoFit/>
          </a:bodyPr>
          <a:lstStyle/>
          <a:p>
            <a:r>
              <a:rPr lang="en-US" cap="small" dirty="0"/>
              <a:t>Enhanced Charge Transfer of Y-</a:t>
            </a:r>
            <a:r>
              <a:rPr lang="en-US" cap="small" dirty="0" err="1"/>
              <a:t>T</a:t>
            </a:r>
            <a:r>
              <a:rPr lang="en-US" dirty="0" err="1"/>
              <a:t>e</a:t>
            </a:r>
            <a:r>
              <a:rPr lang="en-US" cap="small" dirty="0"/>
              <a:t> </a:t>
            </a:r>
            <a:r>
              <a:rPr lang="en-US" cap="small" dirty="0" err="1"/>
              <a:t>wrt</a:t>
            </a:r>
            <a:r>
              <a:rPr lang="en-US" cap="small" dirty="0"/>
              <a:t> S</a:t>
            </a:r>
            <a:r>
              <a:rPr lang="en-US" dirty="0"/>
              <a:t>b</a:t>
            </a:r>
            <a:r>
              <a:rPr lang="en-US" cap="small" dirty="0"/>
              <a:t>-</a:t>
            </a:r>
            <a:r>
              <a:rPr lang="en-US" cap="small" dirty="0" err="1"/>
              <a:t>T</a:t>
            </a:r>
            <a:r>
              <a:rPr lang="en-US" dirty="0" err="1"/>
              <a:t>e</a:t>
            </a:r>
            <a:endParaRPr lang="en-US" dirty="0"/>
          </a:p>
        </p:txBody>
      </p:sp>
      <p:cxnSp>
        <p:nvCxnSpPr>
          <p:cNvPr id="51" name="Straight Connector 50"/>
          <p:cNvCxnSpPr/>
          <p:nvPr/>
        </p:nvCxnSpPr>
        <p:spPr>
          <a:xfrm>
            <a:off x="9487347" y="2144137"/>
            <a:ext cx="344582" cy="0"/>
          </a:xfrm>
          <a:prstGeom prst="line">
            <a:avLst/>
          </a:prstGeom>
          <a:ln w="15875">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9559310" y="1311754"/>
            <a:ext cx="100328" cy="710808"/>
          </a:xfrm>
          <a:prstGeom prst="line">
            <a:avLst/>
          </a:prstGeom>
          <a:ln w="15875">
            <a:solidFill>
              <a:srgbClr val="FF0000"/>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22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a:picLocks noChangeAspect="1"/>
          </p:cNvPicPr>
          <p:nvPr/>
        </p:nvPicPr>
        <p:blipFill>
          <a:blip r:embed="rId2"/>
          <a:stretch>
            <a:fillRect/>
          </a:stretch>
        </p:blipFill>
        <p:spPr>
          <a:xfrm>
            <a:off x="7786061" y="1934294"/>
            <a:ext cx="3175621" cy="2770676"/>
          </a:xfrm>
          <a:prstGeom prst="rect">
            <a:avLst/>
          </a:prstGeom>
        </p:spPr>
      </p:pic>
      <p:pic>
        <p:nvPicPr>
          <p:cNvPr id="83" name="Picture 82"/>
          <p:cNvPicPr>
            <a:picLocks noChangeAspect="1"/>
          </p:cNvPicPr>
          <p:nvPr/>
        </p:nvPicPr>
        <p:blipFill rotWithShape="1">
          <a:blip r:embed="rId3"/>
          <a:srcRect l="892" t="428" r="14683" b="-1269"/>
          <a:stretch/>
        </p:blipFill>
        <p:spPr>
          <a:xfrm>
            <a:off x="337868" y="3765212"/>
            <a:ext cx="3740357" cy="2675782"/>
          </a:xfrm>
          <a:prstGeom prst="rect">
            <a:avLst/>
          </a:prstGeom>
        </p:spPr>
      </p:pic>
      <p:sp>
        <p:nvSpPr>
          <p:cNvPr id="2" name="Title 1"/>
          <p:cNvSpPr>
            <a:spLocks noGrp="1"/>
          </p:cNvSpPr>
          <p:nvPr>
            <p:ph type="title"/>
          </p:nvPr>
        </p:nvSpPr>
        <p:spPr>
          <a:xfrm>
            <a:off x="910984" y="110105"/>
            <a:ext cx="10375902" cy="629036"/>
          </a:xfrm>
        </p:spPr>
        <p:txBody>
          <a:bodyPr>
            <a:normAutofit/>
          </a:bodyPr>
          <a:lstStyle/>
          <a:p>
            <a:r>
              <a:rPr lang="en-US" dirty="0">
                <a:latin typeface="Arial" panose="020B0604020202020204" pitchFamily="34" charset="0"/>
                <a:cs typeface="Arial" panose="020B0604020202020204" pitchFamily="34" charset="0"/>
              </a:rPr>
              <a:t>Y-GST: L0 and L1 data</a:t>
            </a:r>
          </a:p>
        </p:txBody>
      </p:sp>
      <p:sp>
        <p:nvSpPr>
          <p:cNvPr id="3" name="Content Placeholder 2"/>
          <p:cNvSpPr>
            <a:spLocks noGrp="1"/>
          </p:cNvSpPr>
          <p:nvPr>
            <p:ph idx="1"/>
          </p:nvPr>
        </p:nvSpPr>
        <p:spPr>
          <a:xfrm>
            <a:off x="331464" y="821163"/>
            <a:ext cx="6901699" cy="4324178"/>
          </a:xfrm>
        </p:spPr>
        <p:txBody>
          <a:bodyPr>
            <a:normAutofit/>
          </a:bodyPr>
          <a:lstStyle/>
          <a:p>
            <a:pPr lvl="1" indent="-320040">
              <a:spcAft>
                <a:spcPts val="400"/>
              </a:spcAft>
              <a:buFont typeface="Wingdings" panose="05000000000000000000" pitchFamily="2" charset="2"/>
              <a:buChar char="q"/>
            </a:pPr>
            <a:r>
              <a:rPr lang="en-US" sz="1800" b="1" cap="small" dirty="0">
                <a:solidFill>
                  <a:srgbClr val="FF0000"/>
                </a:solidFill>
              </a:rPr>
              <a:t>L0 Data: Key Results</a:t>
            </a:r>
          </a:p>
          <a:p>
            <a:pPr lvl="2">
              <a:spcAft>
                <a:spcPts val="400"/>
              </a:spcAft>
            </a:pPr>
            <a:r>
              <a:rPr lang="en-US" dirty="0"/>
              <a:t>E</a:t>
            </a:r>
            <a:r>
              <a:rPr lang="en-US" baseline="-25000" dirty="0"/>
              <a:t>G</a:t>
            </a:r>
            <a:r>
              <a:rPr lang="en-US" dirty="0"/>
              <a:t> trend: E</a:t>
            </a:r>
            <a:r>
              <a:rPr lang="en-US" baseline="-25000" dirty="0"/>
              <a:t>G</a:t>
            </a:r>
            <a:r>
              <a:rPr lang="en-US" dirty="0"/>
              <a:t> increase w/ </a:t>
            </a:r>
            <a:r>
              <a:rPr lang="en-US" dirty="0" err="1"/>
              <a:t>Te</a:t>
            </a:r>
            <a:r>
              <a:rPr lang="en-US" dirty="0"/>
              <a:t>- and Sb-rich and low Y % (~4%) </a:t>
            </a:r>
          </a:p>
          <a:p>
            <a:pPr lvl="2">
              <a:spcAft>
                <a:spcPts val="400"/>
              </a:spcAft>
            </a:pPr>
            <a:r>
              <a:rPr lang="en-US" u="sng" dirty="0"/>
              <a:t>Higher E</a:t>
            </a:r>
            <a:r>
              <a:rPr lang="en-US" u="sng" baseline="-25000" dirty="0"/>
              <a:t>G</a:t>
            </a:r>
            <a:r>
              <a:rPr lang="en-US" u="sng" dirty="0"/>
              <a:t> in the expected </a:t>
            </a:r>
            <a:r>
              <a:rPr lang="en-US" u="sng" dirty="0" err="1"/>
              <a:t>EoL</a:t>
            </a:r>
            <a:r>
              <a:rPr lang="en-US" u="sng" dirty="0"/>
              <a:t> composition region</a:t>
            </a:r>
          </a:p>
          <a:p>
            <a:pPr lvl="2">
              <a:spcAft>
                <a:spcPts val="400"/>
              </a:spcAft>
            </a:pPr>
            <a:r>
              <a:rPr lang="en-US" dirty="0"/>
              <a:t>Higher crystallization temperature signature of stronger bonds </a:t>
            </a:r>
          </a:p>
          <a:p>
            <a:pPr lvl="1" indent="-320040">
              <a:spcBef>
                <a:spcPts val="600"/>
              </a:spcBef>
              <a:spcAft>
                <a:spcPts val="400"/>
              </a:spcAft>
              <a:buFont typeface="Wingdings" panose="05000000000000000000" pitchFamily="2" charset="2"/>
              <a:buChar char="q"/>
            </a:pPr>
            <a:r>
              <a:rPr lang="en-US" sz="1800" b="1" cap="small" dirty="0">
                <a:solidFill>
                  <a:srgbClr val="FF0000"/>
                </a:solidFill>
              </a:rPr>
              <a:t>L1 Data: Key Results</a:t>
            </a:r>
          </a:p>
          <a:p>
            <a:pPr lvl="2">
              <a:spcAft>
                <a:spcPts val="400"/>
              </a:spcAft>
            </a:pPr>
            <a:r>
              <a:rPr lang="en-US" dirty="0"/>
              <a:t>Higher </a:t>
            </a:r>
            <a:r>
              <a:rPr lang="en-US" dirty="0">
                <a:latin typeface="Symbol" panose="05050102010706020507" pitchFamily="18" charset="2"/>
              </a:rPr>
              <a:t>D</a:t>
            </a:r>
            <a:r>
              <a:rPr lang="en-US" dirty="0"/>
              <a:t>V</a:t>
            </a:r>
            <a:r>
              <a:rPr lang="en-US" baseline="-25000" dirty="0"/>
              <a:t>T</a:t>
            </a:r>
            <a:r>
              <a:rPr lang="en-US" dirty="0"/>
              <a:t> as a consequence of higher E</a:t>
            </a:r>
            <a:r>
              <a:rPr lang="en-US" baseline="-25000" dirty="0"/>
              <a:t>G</a:t>
            </a:r>
            <a:r>
              <a:rPr lang="en-US" dirty="0"/>
              <a:t> </a:t>
            </a:r>
          </a:p>
          <a:p>
            <a:pPr lvl="2">
              <a:spcAft>
                <a:spcPts val="400"/>
              </a:spcAft>
            </a:pPr>
            <a:r>
              <a:rPr lang="en-US" dirty="0"/>
              <a:t>Good SET-speed at CLV screening level</a:t>
            </a:r>
          </a:p>
          <a:p>
            <a:pPr lvl="2">
              <a:spcAft>
                <a:spcPts val="400"/>
              </a:spcAft>
            </a:pPr>
            <a:r>
              <a:rPr lang="en-US" dirty="0"/>
              <a:t>Crystallization speed char thru optical measurements on going</a:t>
            </a:r>
          </a:p>
          <a:p>
            <a:pPr marL="309562" lvl="1" indent="0">
              <a:spcAft>
                <a:spcPts val="400"/>
              </a:spcAft>
              <a:buNone/>
            </a:pPr>
            <a:endParaRPr lang="en-US" sz="1400" dirty="0"/>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March 13,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p>
        </p:txBody>
      </p:sp>
      <p:sp>
        <p:nvSpPr>
          <p:cNvPr id="8" name="Text Placeholder 7"/>
          <p:cNvSpPr>
            <a:spLocks noGrp="1"/>
          </p:cNvSpPr>
          <p:nvPr>
            <p:ph type="body" sz="quarter" idx="14"/>
          </p:nvPr>
        </p:nvSpPr>
        <p:spPr/>
        <p:txBody>
          <a:bodyPr/>
          <a:lstStyle/>
          <a:p>
            <a:endParaRPr lang="en-US"/>
          </a:p>
        </p:txBody>
      </p:sp>
      <p:cxnSp>
        <p:nvCxnSpPr>
          <p:cNvPr id="36" name="Straight Arrow Connector 35"/>
          <p:cNvCxnSpPr/>
          <p:nvPr/>
        </p:nvCxnSpPr>
        <p:spPr>
          <a:xfrm flipH="1">
            <a:off x="9657616" y="3446528"/>
            <a:ext cx="91772" cy="180620"/>
          </a:xfrm>
          <a:prstGeom prst="straightConnector1">
            <a:avLst/>
          </a:prstGeom>
          <a:ln w="19050">
            <a:solidFill>
              <a:srgbClr val="FF0000"/>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923842" y="2244562"/>
            <a:ext cx="1714335" cy="523220"/>
          </a:xfrm>
          <a:prstGeom prst="rect">
            <a:avLst/>
          </a:prstGeom>
          <a:noFill/>
        </p:spPr>
        <p:txBody>
          <a:bodyPr wrap="square" rtlCol="0">
            <a:spAutoFit/>
          </a:bodyPr>
          <a:lstStyle/>
          <a:p>
            <a:r>
              <a:rPr lang="en-US" sz="1400" b="1" dirty="0">
                <a:solidFill>
                  <a:srgbClr val="FF0000"/>
                </a:solidFill>
                <a:latin typeface="Segoe UI Semibold" panose="020B0702040204020203" pitchFamily="34" charset="0"/>
                <a:cs typeface="Calibri" panose="020F0502020204030204" pitchFamily="34" charset="0"/>
              </a:rPr>
              <a:t>&gt;50mV E</a:t>
            </a:r>
            <a:r>
              <a:rPr lang="en-US" sz="1400" b="1" baseline="-25000" dirty="0">
                <a:solidFill>
                  <a:srgbClr val="FF0000"/>
                </a:solidFill>
                <a:latin typeface="Segoe UI Semibold" panose="020B0702040204020203" pitchFamily="34" charset="0"/>
                <a:cs typeface="Calibri" panose="020F0502020204030204" pitchFamily="34" charset="0"/>
              </a:rPr>
              <a:t>G</a:t>
            </a:r>
            <a:r>
              <a:rPr lang="en-US" sz="1400" b="1" dirty="0">
                <a:solidFill>
                  <a:srgbClr val="FF0000"/>
                </a:solidFill>
                <a:latin typeface="Segoe UI Semibold" panose="020B0702040204020203" pitchFamily="34" charset="0"/>
                <a:cs typeface="Calibri" panose="020F0502020204030204" pitchFamily="34" charset="0"/>
              </a:rPr>
              <a:t> contrast in </a:t>
            </a:r>
            <a:r>
              <a:rPr lang="en-US" sz="1400" b="1" dirty="0" err="1">
                <a:solidFill>
                  <a:srgbClr val="FF0000"/>
                </a:solidFill>
                <a:latin typeface="Segoe UI Semibold" panose="020B0702040204020203" pitchFamily="34" charset="0"/>
                <a:cs typeface="Calibri" panose="020F0502020204030204" pitchFamily="34" charset="0"/>
              </a:rPr>
              <a:t>EoL</a:t>
            </a:r>
            <a:r>
              <a:rPr lang="en-US" sz="1400" b="1" dirty="0">
                <a:solidFill>
                  <a:srgbClr val="FF0000"/>
                </a:solidFill>
                <a:latin typeface="Segoe UI Semibold" panose="020B0702040204020203" pitchFamily="34" charset="0"/>
                <a:cs typeface="Calibri" panose="020F0502020204030204" pitchFamily="34" charset="0"/>
              </a:rPr>
              <a:t> alloys</a:t>
            </a:r>
          </a:p>
        </p:txBody>
      </p:sp>
      <p:sp>
        <p:nvSpPr>
          <p:cNvPr id="1031" name="Freeform: Shape 1030"/>
          <p:cNvSpPr/>
          <p:nvPr/>
        </p:nvSpPr>
        <p:spPr>
          <a:xfrm>
            <a:off x="9832206" y="2797330"/>
            <a:ext cx="934978" cy="709067"/>
          </a:xfrm>
          <a:custGeom>
            <a:avLst/>
            <a:gdLst>
              <a:gd name="connsiteX0" fmla="*/ 979714 w 1248080"/>
              <a:gd name="connsiteY0" fmla="*/ 0 h 1054360"/>
              <a:gd name="connsiteX1" fmla="*/ 1184988 w 1248080"/>
              <a:gd name="connsiteY1" fmla="*/ 298580 h 1054360"/>
              <a:gd name="connsiteX2" fmla="*/ 0 w 1248080"/>
              <a:gd name="connsiteY2" fmla="*/ 1054360 h 1054360"/>
            </a:gdLst>
            <a:ahLst/>
            <a:cxnLst>
              <a:cxn ang="0">
                <a:pos x="connsiteX0" y="connsiteY0"/>
              </a:cxn>
              <a:cxn ang="0">
                <a:pos x="connsiteX1" y="connsiteY1"/>
              </a:cxn>
              <a:cxn ang="0">
                <a:pos x="connsiteX2" y="connsiteY2"/>
              </a:cxn>
            </a:cxnLst>
            <a:rect l="l" t="t" r="r" b="b"/>
            <a:pathLst>
              <a:path w="1248080" h="1054360">
                <a:moveTo>
                  <a:pt x="979714" y="0"/>
                </a:moveTo>
                <a:cubicBezTo>
                  <a:pt x="1163994" y="61426"/>
                  <a:pt x="1348274" y="122853"/>
                  <a:pt x="1184988" y="298580"/>
                </a:cubicBezTo>
                <a:cubicBezTo>
                  <a:pt x="1021702" y="474307"/>
                  <a:pt x="510851" y="764333"/>
                  <a:pt x="0" y="1054360"/>
                </a:cubicBezTo>
              </a:path>
            </a:pathLst>
          </a:custGeom>
          <a:noFill/>
          <a:ln>
            <a:solidFill>
              <a:srgbClr val="FF0000"/>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7435310" y="74552"/>
            <a:ext cx="4865332" cy="1903116"/>
            <a:chOff x="3248682" y="1138640"/>
            <a:chExt cx="4865332" cy="1903116"/>
          </a:xfrm>
        </p:grpSpPr>
        <p:grpSp>
          <p:nvGrpSpPr>
            <p:cNvPr id="30" name="Group 29"/>
            <p:cNvGrpSpPr/>
            <p:nvPr/>
          </p:nvGrpSpPr>
          <p:grpSpPr>
            <a:xfrm>
              <a:off x="3360415" y="1524631"/>
              <a:ext cx="4753599" cy="1517125"/>
              <a:chOff x="5896089" y="4123175"/>
              <a:chExt cx="5896089" cy="1881753"/>
            </a:xfrm>
          </p:grpSpPr>
          <p:pic>
            <p:nvPicPr>
              <p:cNvPr id="33" name="Picture 32"/>
              <p:cNvPicPr>
                <a:picLocks noChangeAspect="1"/>
              </p:cNvPicPr>
              <p:nvPr/>
            </p:nvPicPr>
            <p:blipFill rotWithShape="1">
              <a:blip r:embed="rId4"/>
              <a:srcRect t="60800" b="-1"/>
              <a:stretch/>
            </p:blipFill>
            <p:spPr>
              <a:xfrm>
                <a:off x="5896089" y="4123175"/>
                <a:ext cx="5896089" cy="1881753"/>
              </a:xfrm>
              <a:prstGeom prst="rect">
                <a:avLst/>
              </a:prstGeom>
            </p:spPr>
          </p:pic>
          <p:cxnSp>
            <p:nvCxnSpPr>
              <p:cNvPr id="32" name="Straight Connector 31"/>
              <p:cNvCxnSpPr/>
              <p:nvPr/>
            </p:nvCxnSpPr>
            <p:spPr>
              <a:xfrm flipH="1" flipV="1">
                <a:off x="8330533" y="4123177"/>
                <a:ext cx="2576281" cy="145749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248682" y="1138640"/>
              <a:ext cx="4572503" cy="1893068"/>
              <a:chOff x="3248682" y="1138640"/>
              <a:chExt cx="4572503" cy="1893068"/>
            </a:xfrm>
          </p:grpSpPr>
          <p:pic>
            <p:nvPicPr>
              <p:cNvPr id="40" name="Picture 39"/>
              <p:cNvPicPr>
                <a:picLocks noChangeAspect="1"/>
              </p:cNvPicPr>
              <p:nvPr/>
            </p:nvPicPr>
            <p:blipFill rotWithShape="1">
              <a:blip r:embed="rId4"/>
              <a:srcRect l="89901" b="72809"/>
              <a:stretch/>
            </p:blipFill>
            <p:spPr>
              <a:xfrm>
                <a:off x="4444082" y="1512945"/>
                <a:ext cx="479824" cy="1139243"/>
              </a:xfrm>
              <a:prstGeom prst="rect">
                <a:avLst/>
              </a:prstGeom>
            </p:spPr>
          </p:pic>
          <p:cxnSp>
            <p:nvCxnSpPr>
              <p:cNvPr id="45" name="Straight Connector 44"/>
              <p:cNvCxnSpPr/>
              <p:nvPr/>
            </p:nvCxnSpPr>
            <p:spPr>
              <a:xfrm flipH="1">
                <a:off x="5523597" y="1524632"/>
                <a:ext cx="1017880" cy="1179455"/>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44587" y="1138640"/>
                <a:ext cx="958019" cy="369332"/>
              </a:xfrm>
              <a:prstGeom prst="rect">
                <a:avLst/>
              </a:prstGeom>
            </p:spPr>
            <p:txBody>
              <a:bodyPr wrap="none">
                <a:spAutoFit/>
              </a:bodyPr>
              <a:lstStyle/>
              <a:p>
                <a:r>
                  <a:rPr lang="en-US" cap="small" dirty="0"/>
                  <a:t>E</a:t>
                </a:r>
                <a:r>
                  <a:rPr lang="en-US" cap="small" baseline="-25000" dirty="0"/>
                  <a:t>G</a:t>
                </a:r>
                <a:r>
                  <a:rPr lang="en-US" cap="small" dirty="0"/>
                  <a:t> trend</a:t>
                </a:r>
              </a:p>
            </p:txBody>
          </p:sp>
          <p:cxnSp>
            <p:nvCxnSpPr>
              <p:cNvPr id="50" name="Straight Arrow Connector 49"/>
              <p:cNvCxnSpPr/>
              <p:nvPr/>
            </p:nvCxnSpPr>
            <p:spPr>
              <a:xfrm>
                <a:off x="5301749" y="2107926"/>
                <a:ext cx="405891" cy="334030"/>
              </a:xfrm>
              <a:prstGeom prst="straightConnector1">
                <a:avLst/>
              </a:prstGeom>
              <a:ln w="25400">
                <a:solidFill>
                  <a:srgbClr val="0077C8"/>
                </a:solidFill>
                <a:headEnd type="arrow" w="lg" len="sm"/>
                <a:tailEnd type="none" w="lg" len="sm"/>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rot="2385888">
                <a:off x="4955294" y="2264564"/>
                <a:ext cx="844398" cy="307777"/>
              </a:xfrm>
              <a:prstGeom prst="rect">
                <a:avLst/>
              </a:prstGeom>
            </p:spPr>
            <p:txBody>
              <a:bodyPr wrap="none">
                <a:spAutoFit/>
              </a:bodyPr>
              <a:lstStyle/>
              <a:p>
                <a:r>
                  <a:rPr lang="en-US" sz="1400" dirty="0">
                    <a:solidFill>
                      <a:srgbClr val="0077C8"/>
                    </a:solidFill>
                  </a:rPr>
                  <a:t>Y: 2-10%</a:t>
                </a:r>
                <a:r>
                  <a:rPr lang="en-US" sz="1400" dirty="0"/>
                  <a:t> </a:t>
                </a:r>
              </a:p>
            </p:txBody>
          </p:sp>
          <p:sp>
            <p:nvSpPr>
              <p:cNvPr id="56" name="Rectangle 55"/>
              <p:cNvSpPr/>
              <p:nvPr/>
            </p:nvSpPr>
            <p:spPr>
              <a:xfrm>
                <a:off x="3248682" y="2687390"/>
                <a:ext cx="417102" cy="338554"/>
              </a:xfrm>
              <a:prstGeom prst="rect">
                <a:avLst/>
              </a:prstGeom>
            </p:spPr>
            <p:txBody>
              <a:bodyPr wrap="none">
                <a:spAutoFit/>
              </a:bodyPr>
              <a:lstStyle/>
              <a:p>
                <a:r>
                  <a:rPr lang="en-US" sz="1600" dirty="0"/>
                  <a:t>Ge</a:t>
                </a:r>
              </a:p>
            </p:txBody>
          </p:sp>
          <p:sp>
            <p:nvSpPr>
              <p:cNvPr id="52" name="Rectangle 51"/>
              <p:cNvSpPr/>
              <p:nvPr/>
            </p:nvSpPr>
            <p:spPr>
              <a:xfrm>
                <a:off x="3634350" y="2902868"/>
                <a:ext cx="415138" cy="12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16200000">
                <a:off x="7375992" y="2387584"/>
                <a:ext cx="415138" cy="128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452751" y="2585377"/>
                <a:ext cx="368434" cy="338554"/>
              </a:xfrm>
              <a:prstGeom prst="rect">
                <a:avLst/>
              </a:prstGeom>
            </p:spPr>
            <p:txBody>
              <a:bodyPr wrap="none">
                <a:spAutoFit/>
              </a:bodyPr>
              <a:lstStyle/>
              <a:p>
                <a:r>
                  <a:rPr lang="en-US" sz="1600" dirty="0" err="1"/>
                  <a:t>Te</a:t>
                </a:r>
                <a:endParaRPr lang="en-US" sz="1600" dirty="0"/>
              </a:p>
            </p:txBody>
          </p:sp>
        </p:grpSp>
      </p:grpSp>
      <p:pic>
        <p:nvPicPr>
          <p:cNvPr id="61" name="Picture 60"/>
          <p:cNvPicPr>
            <a:picLocks noChangeAspect="1"/>
          </p:cNvPicPr>
          <p:nvPr/>
        </p:nvPicPr>
        <p:blipFill rotWithShape="1">
          <a:blip r:embed="rId5">
            <a:extLst>
              <a:ext uri="{28A0092B-C50C-407E-A947-70E740481C1C}">
                <a14:useLocalDpi xmlns:a14="http://schemas.microsoft.com/office/drawing/2010/main" val="0"/>
              </a:ext>
            </a:extLst>
          </a:blip>
          <a:srcRect l="2056" r="13610"/>
          <a:stretch/>
        </p:blipFill>
        <p:spPr>
          <a:xfrm>
            <a:off x="4201294" y="3822743"/>
            <a:ext cx="2961818" cy="2382813"/>
          </a:xfrm>
          <a:prstGeom prst="rect">
            <a:avLst/>
          </a:prstGeom>
        </p:spPr>
      </p:pic>
      <p:sp>
        <p:nvSpPr>
          <p:cNvPr id="62" name="Rectangle 61"/>
          <p:cNvSpPr/>
          <p:nvPr/>
        </p:nvSpPr>
        <p:spPr>
          <a:xfrm>
            <a:off x="4963144" y="3694144"/>
            <a:ext cx="1056451" cy="369332"/>
          </a:xfrm>
          <a:prstGeom prst="rect">
            <a:avLst/>
          </a:prstGeom>
          <a:solidFill>
            <a:schemeClr val="bg1"/>
          </a:solidFill>
        </p:spPr>
        <p:txBody>
          <a:bodyPr wrap="square">
            <a:spAutoFit/>
          </a:bodyPr>
          <a:lstStyle/>
          <a:p>
            <a:pPr algn="ctr"/>
            <a:r>
              <a:rPr lang="en-US" cap="small" dirty="0"/>
              <a:t>S2R CLV</a:t>
            </a:r>
          </a:p>
        </p:txBody>
      </p:sp>
      <p:sp>
        <p:nvSpPr>
          <p:cNvPr id="64" name="Rectangle 63"/>
          <p:cNvSpPr/>
          <p:nvPr/>
        </p:nvSpPr>
        <p:spPr>
          <a:xfrm>
            <a:off x="1447495" y="3521707"/>
            <a:ext cx="1958357" cy="338554"/>
          </a:xfrm>
          <a:prstGeom prst="rect">
            <a:avLst/>
          </a:prstGeom>
        </p:spPr>
        <p:txBody>
          <a:bodyPr wrap="none">
            <a:spAutoFit/>
          </a:bodyPr>
          <a:lstStyle/>
          <a:p>
            <a:r>
              <a:rPr lang="en-US" sz="1600" cap="small" dirty="0"/>
              <a:t>V</a:t>
            </a:r>
            <a:r>
              <a:rPr lang="en-US" sz="1600" cap="small" baseline="-25000" dirty="0"/>
              <a:t>T</a:t>
            </a:r>
            <a:r>
              <a:rPr lang="en-US" sz="1600" cap="small" dirty="0"/>
              <a:t> trend in line w/ E</a:t>
            </a:r>
            <a:r>
              <a:rPr lang="en-US" sz="1600" cap="small" baseline="-25000" dirty="0"/>
              <a:t>G</a:t>
            </a:r>
            <a:r>
              <a:rPr lang="en-US" sz="1600" cap="small" dirty="0"/>
              <a:t> </a:t>
            </a:r>
          </a:p>
        </p:txBody>
      </p:sp>
      <p:cxnSp>
        <p:nvCxnSpPr>
          <p:cNvPr id="59" name="Straight Connector 58"/>
          <p:cNvCxnSpPr/>
          <p:nvPr/>
        </p:nvCxnSpPr>
        <p:spPr>
          <a:xfrm flipV="1">
            <a:off x="1135471" y="4177189"/>
            <a:ext cx="2484814" cy="160061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5" name="Star: 5 Points 64"/>
          <p:cNvSpPr/>
          <p:nvPr/>
        </p:nvSpPr>
        <p:spPr>
          <a:xfrm>
            <a:off x="3155187" y="4187237"/>
            <a:ext cx="291402" cy="344569"/>
          </a:xfrm>
          <a:prstGeom prst="star5">
            <a:avLst/>
          </a:prstGeom>
          <a:no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flipV="1">
            <a:off x="1217535" y="5462269"/>
            <a:ext cx="8371" cy="518172"/>
          </a:xfrm>
          <a:prstGeom prst="line">
            <a:avLst/>
          </a:prstGeom>
          <a:ln w="15875">
            <a:solidFill>
              <a:srgbClr val="009900"/>
            </a:solidFill>
            <a:prstDash val="dash"/>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032583" y="4934892"/>
            <a:ext cx="749440" cy="523220"/>
          </a:xfrm>
          <a:prstGeom prst="rect">
            <a:avLst/>
          </a:prstGeom>
        </p:spPr>
        <p:txBody>
          <a:bodyPr wrap="square">
            <a:spAutoFit/>
          </a:bodyPr>
          <a:lstStyle/>
          <a:p>
            <a:r>
              <a:rPr lang="en-US" sz="1400" dirty="0">
                <a:solidFill>
                  <a:srgbClr val="009900"/>
                </a:solidFill>
              </a:rPr>
              <a:t>PM2A3</a:t>
            </a:r>
            <a:r>
              <a:rPr lang="en-US" sz="1400" cap="small" dirty="0">
                <a:solidFill>
                  <a:srgbClr val="009900"/>
                </a:solidFill>
              </a:rPr>
              <a:t> </a:t>
            </a:r>
            <a:r>
              <a:rPr lang="en-US" sz="1400" cap="small" dirty="0" err="1">
                <a:solidFill>
                  <a:srgbClr val="009900"/>
                </a:solidFill>
              </a:rPr>
              <a:t>EoL</a:t>
            </a:r>
            <a:endParaRPr lang="en-US" sz="1400" dirty="0">
              <a:solidFill>
                <a:srgbClr val="009900"/>
              </a:solidFill>
            </a:endParaRPr>
          </a:p>
        </p:txBody>
      </p:sp>
      <p:sp>
        <p:nvSpPr>
          <p:cNvPr id="73" name="Rectangle 72"/>
          <p:cNvSpPr/>
          <p:nvPr/>
        </p:nvSpPr>
        <p:spPr>
          <a:xfrm>
            <a:off x="1822215" y="4310449"/>
            <a:ext cx="749440" cy="523220"/>
          </a:xfrm>
          <a:prstGeom prst="rect">
            <a:avLst/>
          </a:prstGeom>
        </p:spPr>
        <p:txBody>
          <a:bodyPr wrap="square">
            <a:spAutoFit/>
          </a:bodyPr>
          <a:lstStyle/>
          <a:p>
            <a:r>
              <a:rPr lang="en-US" sz="1400" dirty="0">
                <a:solidFill>
                  <a:srgbClr val="FF9900"/>
                </a:solidFill>
              </a:rPr>
              <a:t>PM2A3</a:t>
            </a:r>
            <a:r>
              <a:rPr lang="en-US" sz="1400" cap="small" dirty="0">
                <a:solidFill>
                  <a:srgbClr val="FF9900"/>
                </a:solidFill>
              </a:rPr>
              <a:t> </a:t>
            </a:r>
            <a:r>
              <a:rPr lang="en-US" sz="1400" dirty="0">
                <a:solidFill>
                  <a:srgbClr val="FF9900"/>
                </a:solidFill>
              </a:rPr>
              <a:t>as dep</a:t>
            </a:r>
          </a:p>
        </p:txBody>
      </p:sp>
      <p:sp>
        <p:nvSpPr>
          <p:cNvPr id="74" name="Rectangle 73"/>
          <p:cNvSpPr/>
          <p:nvPr/>
        </p:nvSpPr>
        <p:spPr>
          <a:xfrm>
            <a:off x="1052180" y="3909587"/>
            <a:ext cx="2119699" cy="307777"/>
          </a:xfrm>
          <a:prstGeom prst="rect">
            <a:avLst/>
          </a:prstGeom>
        </p:spPr>
        <p:txBody>
          <a:bodyPr wrap="square">
            <a:spAutoFit/>
          </a:bodyPr>
          <a:lstStyle/>
          <a:p>
            <a:r>
              <a:rPr lang="en-US" sz="1400" dirty="0">
                <a:solidFill>
                  <a:srgbClr val="FF0000"/>
                </a:solidFill>
              </a:rPr>
              <a:t>Y-GST </a:t>
            </a:r>
            <a:r>
              <a:rPr lang="en-US" sz="1400" dirty="0" err="1">
                <a:solidFill>
                  <a:srgbClr val="FF0000"/>
                </a:solidFill>
              </a:rPr>
              <a:t>EoL</a:t>
            </a:r>
            <a:r>
              <a:rPr lang="en-US" sz="1400" dirty="0">
                <a:solidFill>
                  <a:srgbClr val="FF0000"/>
                </a:solidFill>
              </a:rPr>
              <a:t> to be targeted</a:t>
            </a:r>
          </a:p>
        </p:txBody>
      </p:sp>
      <p:cxnSp>
        <p:nvCxnSpPr>
          <p:cNvPr id="69" name="Straight Arrow Connector 68"/>
          <p:cNvCxnSpPr/>
          <p:nvPr/>
        </p:nvCxnSpPr>
        <p:spPr>
          <a:xfrm>
            <a:off x="2809837" y="4191445"/>
            <a:ext cx="242044" cy="107895"/>
          </a:xfrm>
          <a:prstGeom prst="straightConnector1">
            <a:avLst/>
          </a:prstGeom>
          <a:ln w="15875">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2283971" y="4830803"/>
            <a:ext cx="271831" cy="209628"/>
          </a:xfrm>
          <a:prstGeom prst="ellipse">
            <a:avLst/>
          </a:prstGeom>
          <a:no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5 Points 78"/>
          <p:cNvSpPr/>
          <p:nvPr/>
        </p:nvSpPr>
        <p:spPr>
          <a:xfrm>
            <a:off x="5779486" y="5314326"/>
            <a:ext cx="229435" cy="262511"/>
          </a:xfrm>
          <a:prstGeom prst="star5">
            <a:avLst/>
          </a:prstGeom>
          <a:no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124595" y="4925074"/>
            <a:ext cx="749440" cy="523220"/>
          </a:xfrm>
          <a:prstGeom prst="rect">
            <a:avLst/>
          </a:prstGeom>
        </p:spPr>
        <p:txBody>
          <a:bodyPr wrap="square">
            <a:spAutoFit/>
          </a:bodyPr>
          <a:lstStyle/>
          <a:p>
            <a:r>
              <a:rPr lang="en-US" sz="1400" dirty="0">
                <a:solidFill>
                  <a:srgbClr val="FF9900"/>
                </a:solidFill>
              </a:rPr>
              <a:t>PM2A3</a:t>
            </a:r>
            <a:r>
              <a:rPr lang="en-US" sz="1400" cap="small" dirty="0">
                <a:solidFill>
                  <a:srgbClr val="FF9900"/>
                </a:solidFill>
              </a:rPr>
              <a:t> </a:t>
            </a:r>
            <a:r>
              <a:rPr lang="en-US" sz="1400" dirty="0">
                <a:solidFill>
                  <a:srgbClr val="FF9900"/>
                </a:solidFill>
              </a:rPr>
              <a:t>as dep</a:t>
            </a:r>
          </a:p>
        </p:txBody>
      </p:sp>
      <p:sp>
        <p:nvSpPr>
          <p:cNvPr id="81" name="Rectangle 80"/>
          <p:cNvSpPr/>
          <p:nvPr/>
        </p:nvSpPr>
        <p:spPr>
          <a:xfrm>
            <a:off x="4444671" y="4166175"/>
            <a:ext cx="1421858" cy="523220"/>
          </a:xfrm>
          <a:prstGeom prst="rect">
            <a:avLst/>
          </a:prstGeom>
        </p:spPr>
        <p:txBody>
          <a:bodyPr wrap="square">
            <a:spAutoFit/>
          </a:bodyPr>
          <a:lstStyle/>
          <a:p>
            <a:r>
              <a:rPr lang="en-US" sz="1400" dirty="0">
                <a:solidFill>
                  <a:srgbClr val="FF0000"/>
                </a:solidFill>
              </a:rPr>
              <a:t>Y-GST targeted: stable </a:t>
            </a:r>
            <a:r>
              <a:rPr lang="en-US" sz="1400" dirty="0" err="1">
                <a:solidFill>
                  <a:srgbClr val="FF0000"/>
                </a:solidFill>
              </a:rPr>
              <a:t>pgr</a:t>
            </a:r>
            <a:r>
              <a:rPr lang="en-US" sz="1400" dirty="0">
                <a:solidFill>
                  <a:srgbClr val="FF0000"/>
                </a:solidFill>
              </a:rPr>
              <a:t> curves</a:t>
            </a:r>
          </a:p>
        </p:txBody>
      </p:sp>
      <p:cxnSp>
        <p:nvCxnSpPr>
          <p:cNvPr id="82" name="Straight Connector 81"/>
          <p:cNvCxnSpPr/>
          <p:nvPr/>
        </p:nvCxnSpPr>
        <p:spPr>
          <a:xfrm>
            <a:off x="1239374" y="5811788"/>
            <a:ext cx="2046442" cy="0"/>
          </a:xfrm>
          <a:prstGeom prst="line">
            <a:avLst/>
          </a:prstGeom>
          <a:ln w="15875">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678241" y="5484280"/>
            <a:ext cx="1409360" cy="307777"/>
          </a:xfrm>
          <a:prstGeom prst="rect">
            <a:avLst/>
          </a:prstGeom>
        </p:spPr>
        <p:txBody>
          <a:bodyPr wrap="none">
            <a:spAutoFit/>
          </a:bodyPr>
          <a:lstStyle/>
          <a:p>
            <a:r>
              <a:rPr lang="en-US" sz="1400" b="1" dirty="0" err="1">
                <a:solidFill>
                  <a:srgbClr val="FF0000"/>
                </a:solidFill>
                <a:latin typeface="Segoe UI Semibold" panose="020B0702040204020203" pitchFamily="34" charset="0"/>
                <a:cs typeface="Calibri" panose="020F0502020204030204" pitchFamily="34" charset="0"/>
              </a:rPr>
              <a:t>EoL</a:t>
            </a:r>
            <a:r>
              <a:rPr lang="en-US" sz="1400" b="1" dirty="0">
                <a:solidFill>
                  <a:srgbClr val="FF0000"/>
                </a:solidFill>
                <a:latin typeface="Segoe UI Semibold" panose="020B0702040204020203" pitchFamily="34" charset="0"/>
                <a:cs typeface="Calibri" panose="020F0502020204030204" pitchFamily="34" charset="0"/>
              </a:rPr>
              <a:t> E</a:t>
            </a:r>
            <a:r>
              <a:rPr lang="en-US" sz="1400" b="1" baseline="-25000" dirty="0">
                <a:solidFill>
                  <a:srgbClr val="FF0000"/>
                </a:solidFill>
                <a:latin typeface="Segoe UI Semibold" panose="020B0702040204020203" pitchFamily="34" charset="0"/>
                <a:cs typeface="Calibri" panose="020F0502020204030204" pitchFamily="34" charset="0"/>
              </a:rPr>
              <a:t>G</a:t>
            </a:r>
            <a:r>
              <a:rPr lang="en-US" sz="1400" b="1" dirty="0">
                <a:solidFill>
                  <a:srgbClr val="FF0000"/>
                </a:solidFill>
                <a:latin typeface="Segoe UI Semibold" panose="020B0702040204020203" pitchFamily="34" charset="0"/>
                <a:cs typeface="Calibri" panose="020F0502020204030204" pitchFamily="34" charset="0"/>
              </a:rPr>
              <a:t> contrast</a:t>
            </a:r>
            <a:endParaRPr lang="en-US" sz="1400" dirty="0">
              <a:solidFill>
                <a:srgbClr val="FF0000"/>
              </a:solidFill>
            </a:endParaRPr>
          </a:p>
        </p:txBody>
      </p:sp>
      <p:cxnSp>
        <p:nvCxnSpPr>
          <p:cNvPr id="92" name="Straight Connector 91"/>
          <p:cNvCxnSpPr/>
          <p:nvPr/>
        </p:nvCxnSpPr>
        <p:spPr>
          <a:xfrm flipV="1">
            <a:off x="3299216" y="4541854"/>
            <a:ext cx="0" cy="144026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896614" y="3720044"/>
            <a:ext cx="1113629" cy="307777"/>
          </a:xfrm>
          <a:prstGeom prst="rect">
            <a:avLst/>
          </a:prstGeom>
          <a:noFill/>
        </p:spPr>
        <p:txBody>
          <a:bodyPr wrap="square" rtlCol="0">
            <a:spAutoFit/>
          </a:bodyPr>
          <a:lstStyle/>
          <a:p>
            <a:r>
              <a:rPr lang="en-US" sz="1400" dirty="0"/>
              <a:t>Cycled (1kc)</a:t>
            </a:r>
          </a:p>
        </p:txBody>
      </p:sp>
      <p:cxnSp>
        <p:nvCxnSpPr>
          <p:cNvPr id="96" name="Straight Connector 95"/>
          <p:cNvCxnSpPr/>
          <p:nvPr/>
        </p:nvCxnSpPr>
        <p:spPr>
          <a:xfrm>
            <a:off x="5224534" y="4792094"/>
            <a:ext cx="539162" cy="538990"/>
          </a:xfrm>
          <a:prstGeom prst="line">
            <a:avLst/>
          </a:prstGeom>
          <a:ln w="15875">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7332723" y="2109227"/>
            <a:ext cx="1819152" cy="369332"/>
          </a:xfrm>
          <a:prstGeom prst="rect">
            <a:avLst/>
          </a:prstGeom>
        </p:spPr>
        <p:txBody>
          <a:bodyPr wrap="none">
            <a:spAutoFit/>
          </a:bodyPr>
          <a:lstStyle/>
          <a:p>
            <a:r>
              <a:rPr lang="en-US" cap="small" dirty="0"/>
              <a:t>E</a:t>
            </a:r>
            <a:r>
              <a:rPr lang="en-US" cap="small" baseline="-25000" dirty="0"/>
              <a:t>G</a:t>
            </a:r>
            <a:r>
              <a:rPr lang="en-US" cap="small" dirty="0"/>
              <a:t>: Y-GST vs GIST</a:t>
            </a:r>
          </a:p>
        </p:txBody>
      </p:sp>
      <p:pic>
        <p:nvPicPr>
          <p:cNvPr id="101" name="Picture 100">
            <a:extLst/>
          </p:cNvPr>
          <p:cNvPicPr>
            <a:picLocks noChangeAspect="1"/>
          </p:cNvPicPr>
          <p:nvPr/>
        </p:nvPicPr>
        <p:blipFill rotWithShape="1">
          <a:blip r:embed="rId6"/>
          <a:srcRect l="721" t="8991" r="2562" b="10904"/>
          <a:stretch/>
        </p:blipFill>
        <p:spPr>
          <a:xfrm>
            <a:off x="7571752" y="4764067"/>
            <a:ext cx="3201897" cy="1948231"/>
          </a:xfrm>
          <a:prstGeom prst="rect">
            <a:avLst/>
          </a:prstGeom>
        </p:spPr>
      </p:pic>
      <p:cxnSp>
        <p:nvCxnSpPr>
          <p:cNvPr id="102" name="Straight Arrow Connector 101">
            <a:extLst/>
          </p:cNvPr>
          <p:cNvCxnSpPr/>
          <p:nvPr/>
        </p:nvCxnSpPr>
        <p:spPr>
          <a:xfrm flipV="1">
            <a:off x="8949374" y="5282783"/>
            <a:ext cx="655978" cy="1490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p:cNvPr>
          <p:cNvSpPr txBox="1"/>
          <p:nvPr/>
        </p:nvSpPr>
        <p:spPr>
          <a:xfrm>
            <a:off x="8251657" y="5202367"/>
            <a:ext cx="859426" cy="400110"/>
          </a:xfrm>
          <a:prstGeom prst="rect">
            <a:avLst/>
          </a:prstGeom>
          <a:noFill/>
        </p:spPr>
        <p:txBody>
          <a:bodyPr wrap="square" rtlCol="0">
            <a:spAutoFit/>
          </a:bodyPr>
          <a:lstStyle/>
          <a:p>
            <a:r>
              <a:rPr lang="en-US" sz="1000" b="1" dirty="0" err="1">
                <a:solidFill>
                  <a:srgbClr val="FF0000"/>
                </a:solidFill>
              </a:rPr>
              <a:t>Tx</a:t>
            </a:r>
            <a:r>
              <a:rPr lang="en-US" sz="1000" b="1" dirty="0">
                <a:solidFill>
                  <a:srgbClr val="FF0000"/>
                </a:solidFill>
              </a:rPr>
              <a:t> increase w/ </a:t>
            </a:r>
            <a:r>
              <a:rPr lang="en-US" sz="1000" b="1" dirty="0" err="1">
                <a:solidFill>
                  <a:srgbClr val="FF0000"/>
                </a:solidFill>
              </a:rPr>
              <a:t>YSb</a:t>
            </a:r>
            <a:endParaRPr lang="en-US" sz="1000" b="1" dirty="0">
              <a:solidFill>
                <a:srgbClr val="FF0000"/>
              </a:solidFill>
            </a:endParaRPr>
          </a:p>
        </p:txBody>
      </p:sp>
      <p:pic>
        <p:nvPicPr>
          <p:cNvPr id="104" name="Picture 103">
            <a:extLst/>
          </p:cNvPr>
          <p:cNvPicPr>
            <a:picLocks noChangeAspect="1"/>
          </p:cNvPicPr>
          <p:nvPr/>
        </p:nvPicPr>
        <p:blipFill rotWithShape="1">
          <a:blip r:embed="rId6"/>
          <a:srcRect l="42154" t="91704" r="33064" b="2200"/>
          <a:stretch/>
        </p:blipFill>
        <p:spPr>
          <a:xfrm>
            <a:off x="10831534" y="5376474"/>
            <a:ext cx="1028282" cy="178348"/>
          </a:xfrm>
          <a:prstGeom prst="rect">
            <a:avLst/>
          </a:prstGeom>
        </p:spPr>
      </p:pic>
      <p:pic>
        <p:nvPicPr>
          <p:cNvPr id="105" name="Picture 104">
            <a:extLst/>
          </p:cNvPr>
          <p:cNvPicPr>
            <a:picLocks noChangeAspect="1"/>
          </p:cNvPicPr>
          <p:nvPr/>
        </p:nvPicPr>
        <p:blipFill rotWithShape="1">
          <a:blip r:embed="rId6"/>
          <a:srcRect l="66367" t="89338" r="7835" b="1431"/>
          <a:stretch/>
        </p:blipFill>
        <p:spPr>
          <a:xfrm>
            <a:off x="10767184" y="5500147"/>
            <a:ext cx="1070422" cy="270119"/>
          </a:xfrm>
          <a:prstGeom prst="rect">
            <a:avLst/>
          </a:prstGeom>
        </p:spPr>
      </p:pic>
      <p:pic>
        <p:nvPicPr>
          <p:cNvPr id="106" name="Picture 105">
            <a:extLst/>
          </p:cNvPr>
          <p:cNvPicPr>
            <a:picLocks noChangeAspect="1"/>
          </p:cNvPicPr>
          <p:nvPr/>
        </p:nvPicPr>
        <p:blipFill rotWithShape="1">
          <a:blip r:embed="rId6"/>
          <a:srcRect l="16041" t="90523" r="57900" b="1431"/>
          <a:stretch/>
        </p:blipFill>
        <p:spPr>
          <a:xfrm>
            <a:off x="10778587" y="5166984"/>
            <a:ext cx="1081229" cy="235438"/>
          </a:xfrm>
          <a:prstGeom prst="rect">
            <a:avLst/>
          </a:prstGeom>
        </p:spPr>
      </p:pic>
      <p:sp>
        <p:nvSpPr>
          <p:cNvPr id="97" name="Rectangle 96"/>
          <p:cNvSpPr/>
          <p:nvPr/>
        </p:nvSpPr>
        <p:spPr>
          <a:xfrm>
            <a:off x="10675215" y="3072125"/>
            <a:ext cx="1459514" cy="954107"/>
          </a:xfrm>
          <a:prstGeom prst="rect">
            <a:avLst/>
          </a:prstGeom>
          <a:solidFill>
            <a:srgbClr val="FFFFCC"/>
          </a:solidFill>
        </p:spPr>
        <p:txBody>
          <a:bodyPr wrap="square">
            <a:spAutoFit/>
          </a:bodyPr>
          <a:lstStyle/>
          <a:p>
            <a:r>
              <a:rPr lang="en-US" sz="1400" dirty="0"/>
              <a:t>~447GST + 4%Y to intercept the highest E</a:t>
            </a:r>
            <a:r>
              <a:rPr lang="en-US" sz="1400" baseline="-25000" dirty="0"/>
              <a:t>G</a:t>
            </a:r>
            <a:r>
              <a:rPr lang="en-US" sz="1400" dirty="0"/>
              <a:t> @ </a:t>
            </a:r>
            <a:r>
              <a:rPr lang="en-US" sz="1400" dirty="0" err="1"/>
              <a:t>EoL</a:t>
            </a:r>
            <a:r>
              <a:rPr lang="en-US" sz="1400" dirty="0"/>
              <a:t> composition</a:t>
            </a:r>
          </a:p>
        </p:txBody>
      </p:sp>
      <p:sp>
        <p:nvSpPr>
          <p:cNvPr id="107" name="Oval 106"/>
          <p:cNvSpPr/>
          <p:nvPr/>
        </p:nvSpPr>
        <p:spPr>
          <a:xfrm rot="19432532">
            <a:off x="9176526" y="3242023"/>
            <a:ext cx="420675" cy="64143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flipV="1">
            <a:off x="9004243" y="3436480"/>
            <a:ext cx="581013" cy="75179"/>
          </a:xfrm>
          <a:prstGeom prst="line">
            <a:avLst/>
          </a:prstGeom>
          <a:ln w="15875">
            <a:solidFill>
              <a:schemeClr val="bg1">
                <a:lumMod val="6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8856312" y="3588881"/>
            <a:ext cx="650235" cy="38267"/>
          </a:xfrm>
          <a:prstGeom prst="line">
            <a:avLst/>
          </a:prstGeom>
          <a:ln w="15875">
            <a:solidFill>
              <a:schemeClr val="bg1">
                <a:lumMod val="6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89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4" y="119320"/>
            <a:ext cx="10375902" cy="629036"/>
          </a:xfrm>
        </p:spPr>
        <p:txBody>
          <a:bodyPr>
            <a:normAutofit/>
          </a:bodyPr>
          <a:lstStyle/>
          <a:p>
            <a:r>
              <a:rPr lang="en-US" dirty="0">
                <a:latin typeface="Arial" panose="020B0604020202020204" pitchFamily="34" charset="0"/>
                <a:cs typeface="Arial" panose="020B0604020202020204" pitchFamily="34" charset="0"/>
              </a:rPr>
              <a:t>Y-GST: L1D status</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March 13,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p>
        </p:txBody>
      </p:sp>
      <p:sp>
        <p:nvSpPr>
          <p:cNvPr id="8" name="Text Placeholder 7"/>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C85F3563-20B4-4BDB-A624-E809C07A034A}"/>
              </a:ext>
            </a:extLst>
          </p:cNvPr>
          <p:cNvPicPr>
            <a:picLocks noChangeAspect="1"/>
          </p:cNvPicPr>
          <p:nvPr/>
        </p:nvPicPr>
        <p:blipFill rotWithShape="1">
          <a:blip r:embed="rId2">
            <a:extLst>
              <a:ext uri="{28A0092B-C50C-407E-A947-70E740481C1C}">
                <a14:useLocalDpi xmlns:a14="http://schemas.microsoft.com/office/drawing/2010/main" val="0"/>
              </a:ext>
            </a:extLst>
          </a:blip>
          <a:srcRect t="6628" b="3512"/>
          <a:stretch/>
        </p:blipFill>
        <p:spPr>
          <a:xfrm>
            <a:off x="720708" y="800087"/>
            <a:ext cx="2932843" cy="2635444"/>
          </a:xfrm>
          <a:prstGeom prst="rect">
            <a:avLst/>
          </a:prstGeom>
        </p:spPr>
      </p:pic>
      <p:pic>
        <p:nvPicPr>
          <p:cNvPr id="10" name="Picture 9">
            <a:extLst>
              <a:ext uri="{FF2B5EF4-FFF2-40B4-BE49-F238E27FC236}">
                <a16:creationId xmlns:a16="http://schemas.microsoft.com/office/drawing/2014/main" id="{F1E5D1E0-6277-4A1E-8950-A772FD8AE185}"/>
              </a:ext>
            </a:extLst>
          </p:cNvPr>
          <p:cNvPicPr>
            <a:picLocks noChangeAspect="1"/>
          </p:cNvPicPr>
          <p:nvPr/>
        </p:nvPicPr>
        <p:blipFill rotWithShape="1">
          <a:blip r:embed="rId3">
            <a:extLst>
              <a:ext uri="{28A0092B-C50C-407E-A947-70E740481C1C}">
                <a14:useLocalDpi xmlns:a14="http://schemas.microsoft.com/office/drawing/2010/main" val="0"/>
              </a:ext>
            </a:extLst>
          </a:blip>
          <a:srcRect t="8083" b="2261"/>
          <a:stretch/>
        </p:blipFill>
        <p:spPr>
          <a:xfrm>
            <a:off x="712834" y="800087"/>
            <a:ext cx="2939522" cy="2635444"/>
          </a:xfrm>
          <a:prstGeom prst="rect">
            <a:avLst/>
          </a:prstGeom>
        </p:spPr>
      </p:pic>
      <p:sp>
        <p:nvSpPr>
          <p:cNvPr id="11" name="TextBox 10">
            <a:extLst>
              <a:ext uri="{FF2B5EF4-FFF2-40B4-BE49-F238E27FC236}">
                <a16:creationId xmlns:a16="http://schemas.microsoft.com/office/drawing/2014/main" id="{8FF35EC4-134A-4980-8E0A-318C784072DB}"/>
              </a:ext>
            </a:extLst>
          </p:cNvPr>
          <p:cNvSpPr txBox="1"/>
          <p:nvPr/>
        </p:nvSpPr>
        <p:spPr>
          <a:xfrm>
            <a:off x="668334" y="935644"/>
            <a:ext cx="3066289" cy="307777"/>
          </a:xfrm>
          <a:prstGeom prst="rect">
            <a:avLst/>
          </a:prstGeom>
          <a:noFill/>
        </p:spPr>
        <p:txBody>
          <a:bodyPr wrap="none" rtlCol="0">
            <a:spAutoFit/>
          </a:bodyPr>
          <a:lstStyle/>
          <a:p>
            <a:r>
              <a:rPr lang="en-US" sz="1400" b="1" dirty="0"/>
              <a:t>POR 70s PM + BGM3 ArO2 SP (Cond-A)</a:t>
            </a:r>
          </a:p>
        </p:txBody>
      </p:sp>
      <p:pic>
        <p:nvPicPr>
          <p:cNvPr id="12" name="Picture 11">
            <a:extLst>
              <a:ext uri="{FF2B5EF4-FFF2-40B4-BE49-F238E27FC236}">
                <a16:creationId xmlns:a16="http://schemas.microsoft.com/office/drawing/2014/main" id="{D672E485-68D2-457E-AC3A-7FD6FB1336DC}"/>
              </a:ext>
            </a:extLst>
          </p:cNvPr>
          <p:cNvPicPr>
            <a:picLocks noChangeAspect="1"/>
          </p:cNvPicPr>
          <p:nvPr/>
        </p:nvPicPr>
        <p:blipFill rotWithShape="1">
          <a:blip r:embed="rId4">
            <a:extLst>
              <a:ext uri="{28A0092B-C50C-407E-A947-70E740481C1C}">
                <a14:useLocalDpi xmlns:a14="http://schemas.microsoft.com/office/drawing/2010/main" val="0"/>
              </a:ext>
            </a:extLst>
          </a:blip>
          <a:srcRect t="3442" b="6699"/>
          <a:stretch/>
        </p:blipFill>
        <p:spPr>
          <a:xfrm>
            <a:off x="7106745" y="3730369"/>
            <a:ext cx="2932843" cy="2635444"/>
          </a:xfrm>
          <a:prstGeom prst="rect">
            <a:avLst/>
          </a:prstGeom>
        </p:spPr>
      </p:pic>
      <p:sp>
        <p:nvSpPr>
          <p:cNvPr id="13" name="TextBox 12">
            <a:extLst>
              <a:ext uri="{FF2B5EF4-FFF2-40B4-BE49-F238E27FC236}">
                <a16:creationId xmlns:a16="http://schemas.microsoft.com/office/drawing/2014/main" id="{7FC743E9-CC26-4266-966D-CC8DEEE1B672}"/>
              </a:ext>
            </a:extLst>
          </p:cNvPr>
          <p:cNvSpPr txBox="1"/>
          <p:nvPr/>
        </p:nvSpPr>
        <p:spPr>
          <a:xfrm>
            <a:off x="7565999" y="3967902"/>
            <a:ext cx="2014334" cy="307777"/>
          </a:xfrm>
          <a:prstGeom prst="rect">
            <a:avLst/>
          </a:prstGeom>
          <a:noFill/>
        </p:spPr>
        <p:txBody>
          <a:bodyPr wrap="none" rtlCol="0">
            <a:spAutoFit/>
          </a:bodyPr>
          <a:lstStyle/>
          <a:p>
            <a:r>
              <a:rPr lang="en-US" sz="1400" b="1" dirty="0"/>
              <a:t>1 step 100s, 1000Vb PM</a:t>
            </a:r>
          </a:p>
        </p:txBody>
      </p:sp>
      <p:pic>
        <p:nvPicPr>
          <p:cNvPr id="14" name="Picture 13">
            <a:extLst>
              <a:ext uri="{FF2B5EF4-FFF2-40B4-BE49-F238E27FC236}">
                <a16:creationId xmlns:a16="http://schemas.microsoft.com/office/drawing/2014/main" id="{5E508F4F-7185-4655-9B68-F0A63A253754}"/>
              </a:ext>
            </a:extLst>
          </p:cNvPr>
          <p:cNvPicPr>
            <a:picLocks noChangeAspect="1"/>
          </p:cNvPicPr>
          <p:nvPr/>
        </p:nvPicPr>
        <p:blipFill rotWithShape="1">
          <a:blip r:embed="rId5">
            <a:extLst>
              <a:ext uri="{28A0092B-C50C-407E-A947-70E740481C1C}">
                <a14:useLocalDpi xmlns:a14="http://schemas.microsoft.com/office/drawing/2010/main" val="0"/>
              </a:ext>
            </a:extLst>
          </a:blip>
          <a:srcRect t="7715" b="2424"/>
          <a:stretch/>
        </p:blipFill>
        <p:spPr>
          <a:xfrm>
            <a:off x="3734623" y="3730369"/>
            <a:ext cx="2932843" cy="2635444"/>
          </a:xfrm>
          <a:prstGeom prst="rect">
            <a:avLst/>
          </a:prstGeom>
        </p:spPr>
      </p:pic>
      <p:sp>
        <p:nvSpPr>
          <p:cNvPr id="15" name="TextBox 14">
            <a:extLst>
              <a:ext uri="{FF2B5EF4-FFF2-40B4-BE49-F238E27FC236}">
                <a16:creationId xmlns:a16="http://schemas.microsoft.com/office/drawing/2014/main" id="{3DA91ED3-7D02-42FA-AC33-A677857362EF}"/>
              </a:ext>
            </a:extLst>
          </p:cNvPr>
          <p:cNvSpPr txBox="1"/>
          <p:nvPr/>
        </p:nvSpPr>
        <p:spPr>
          <a:xfrm>
            <a:off x="3878682" y="3967904"/>
            <a:ext cx="2768002" cy="307777"/>
          </a:xfrm>
          <a:prstGeom prst="rect">
            <a:avLst/>
          </a:prstGeom>
          <a:noFill/>
        </p:spPr>
        <p:txBody>
          <a:bodyPr wrap="none" rtlCol="0">
            <a:spAutoFit/>
          </a:bodyPr>
          <a:lstStyle/>
          <a:p>
            <a:r>
              <a:rPr lang="en-US" sz="1400" b="1" dirty="0"/>
              <a:t>2 step PM: 40s POR + 30s 1000Vb </a:t>
            </a:r>
          </a:p>
        </p:txBody>
      </p:sp>
      <p:pic>
        <p:nvPicPr>
          <p:cNvPr id="16" name="Picture 15">
            <a:extLst>
              <a:ext uri="{FF2B5EF4-FFF2-40B4-BE49-F238E27FC236}">
                <a16:creationId xmlns:a16="http://schemas.microsoft.com/office/drawing/2014/main" id="{EFE6EDB5-CB19-4E01-80B2-5FCAF2919ECE}"/>
              </a:ext>
            </a:extLst>
          </p:cNvPr>
          <p:cNvPicPr>
            <a:picLocks noChangeAspect="1"/>
          </p:cNvPicPr>
          <p:nvPr/>
        </p:nvPicPr>
        <p:blipFill rotWithShape="1">
          <a:blip r:embed="rId6">
            <a:extLst>
              <a:ext uri="{28A0092B-C50C-407E-A947-70E740481C1C}">
                <a14:useLocalDpi xmlns:a14="http://schemas.microsoft.com/office/drawing/2010/main" val="0"/>
              </a:ext>
            </a:extLst>
          </a:blip>
          <a:srcRect t="4123" b="6017"/>
          <a:stretch/>
        </p:blipFill>
        <p:spPr>
          <a:xfrm>
            <a:off x="712834" y="3730369"/>
            <a:ext cx="2932843" cy="2635444"/>
          </a:xfrm>
          <a:prstGeom prst="rect">
            <a:avLst/>
          </a:prstGeom>
        </p:spPr>
      </p:pic>
      <p:sp>
        <p:nvSpPr>
          <p:cNvPr id="17" name="TextBox 16">
            <a:extLst>
              <a:ext uri="{FF2B5EF4-FFF2-40B4-BE49-F238E27FC236}">
                <a16:creationId xmlns:a16="http://schemas.microsoft.com/office/drawing/2014/main" id="{0927CE61-E1BB-4933-A010-F7640215176F}"/>
              </a:ext>
            </a:extLst>
          </p:cNvPr>
          <p:cNvSpPr txBox="1"/>
          <p:nvPr/>
        </p:nvSpPr>
        <p:spPr>
          <a:xfrm>
            <a:off x="1319575" y="3967903"/>
            <a:ext cx="1711366" cy="307777"/>
          </a:xfrm>
          <a:prstGeom prst="rect">
            <a:avLst/>
          </a:prstGeom>
          <a:noFill/>
        </p:spPr>
        <p:txBody>
          <a:bodyPr wrap="none" rtlCol="0">
            <a:spAutoFit/>
          </a:bodyPr>
          <a:lstStyle/>
          <a:p>
            <a:r>
              <a:rPr lang="en-US" sz="1400" b="1" dirty="0"/>
              <a:t>1 step 100s POR PM</a:t>
            </a:r>
          </a:p>
        </p:txBody>
      </p:sp>
      <p:sp>
        <p:nvSpPr>
          <p:cNvPr id="18" name="Arrow: Down 17">
            <a:extLst>
              <a:ext uri="{FF2B5EF4-FFF2-40B4-BE49-F238E27FC236}">
                <a16:creationId xmlns:a16="http://schemas.microsoft.com/office/drawing/2014/main" id="{C14C3E83-238D-4D75-A718-254A11879793}"/>
              </a:ext>
            </a:extLst>
          </p:cNvPr>
          <p:cNvSpPr/>
          <p:nvPr/>
        </p:nvSpPr>
        <p:spPr>
          <a:xfrm>
            <a:off x="1987510" y="3402585"/>
            <a:ext cx="261257" cy="399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F62D8658-3C6B-4468-811F-52A3F892C3F2}"/>
              </a:ext>
            </a:extLst>
          </p:cNvPr>
          <p:cNvSpPr/>
          <p:nvPr/>
        </p:nvSpPr>
        <p:spPr>
          <a:xfrm rot="18426759">
            <a:off x="3782016" y="3344783"/>
            <a:ext cx="249555" cy="425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2B4A8A9A-46A6-44BB-A047-0BC7CBD6B50D}"/>
              </a:ext>
            </a:extLst>
          </p:cNvPr>
          <p:cNvSpPr/>
          <p:nvPr/>
        </p:nvSpPr>
        <p:spPr>
          <a:xfrm rot="16200000">
            <a:off x="6753504" y="4626776"/>
            <a:ext cx="261257" cy="399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EB5EF16-F863-4F80-A041-00181C46486D}"/>
              </a:ext>
            </a:extLst>
          </p:cNvPr>
          <p:cNvPicPr>
            <a:picLocks noChangeAspect="1"/>
          </p:cNvPicPr>
          <p:nvPr/>
        </p:nvPicPr>
        <p:blipFill rotWithShape="1">
          <a:blip r:embed="rId7"/>
          <a:srcRect l="5632" r="35055"/>
          <a:stretch/>
        </p:blipFill>
        <p:spPr>
          <a:xfrm>
            <a:off x="10170461" y="3785380"/>
            <a:ext cx="1690565" cy="2455184"/>
          </a:xfrm>
          <a:prstGeom prst="rect">
            <a:avLst/>
          </a:prstGeom>
        </p:spPr>
      </p:pic>
      <p:cxnSp>
        <p:nvCxnSpPr>
          <p:cNvPr id="22" name="Straight Arrow Connector 21">
            <a:extLst>
              <a:ext uri="{FF2B5EF4-FFF2-40B4-BE49-F238E27FC236}">
                <a16:creationId xmlns:a16="http://schemas.microsoft.com/office/drawing/2014/main" id="{F1DDB6E1-07AA-4A90-AD87-E8EF28EDE49F}"/>
              </a:ext>
            </a:extLst>
          </p:cNvPr>
          <p:cNvCxnSpPr/>
          <p:nvPr/>
        </p:nvCxnSpPr>
        <p:spPr>
          <a:xfrm>
            <a:off x="11388729" y="5303520"/>
            <a:ext cx="0" cy="43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52B7B28-33FA-4237-8C1C-4E49F352728E}"/>
              </a:ext>
            </a:extLst>
          </p:cNvPr>
          <p:cNvCxnSpPr/>
          <p:nvPr/>
        </p:nvCxnSpPr>
        <p:spPr>
          <a:xfrm>
            <a:off x="10496100" y="5303520"/>
            <a:ext cx="0" cy="43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29E259C-1952-40D4-B187-377FABF1DA13}"/>
              </a:ext>
            </a:extLst>
          </p:cNvPr>
          <p:cNvSpPr txBox="1"/>
          <p:nvPr/>
        </p:nvSpPr>
        <p:spPr>
          <a:xfrm>
            <a:off x="10407987" y="6112801"/>
            <a:ext cx="1223412" cy="307777"/>
          </a:xfrm>
          <a:prstGeom prst="rect">
            <a:avLst/>
          </a:prstGeom>
          <a:noFill/>
        </p:spPr>
        <p:txBody>
          <a:bodyPr wrap="none" rtlCol="0">
            <a:spAutoFit/>
          </a:bodyPr>
          <a:lstStyle/>
          <a:p>
            <a:r>
              <a:rPr lang="en-US" sz="1400" dirty="0"/>
              <a:t>SD punch thru</a:t>
            </a:r>
          </a:p>
        </p:txBody>
      </p:sp>
      <p:sp>
        <p:nvSpPr>
          <p:cNvPr id="26" name="TextBox 25">
            <a:extLst>
              <a:ext uri="{FF2B5EF4-FFF2-40B4-BE49-F238E27FC236}">
                <a16:creationId xmlns:a16="http://schemas.microsoft.com/office/drawing/2014/main" id="{073F4C74-7B64-4394-A02B-0C163CEF8898}"/>
              </a:ext>
            </a:extLst>
          </p:cNvPr>
          <p:cNvSpPr txBox="1"/>
          <p:nvPr/>
        </p:nvSpPr>
        <p:spPr>
          <a:xfrm>
            <a:off x="4341364" y="930880"/>
            <a:ext cx="7738533" cy="3129062"/>
          </a:xfrm>
          <a:prstGeom prst="rect">
            <a:avLst/>
          </a:prstGeom>
          <a:noFill/>
        </p:spPr>
        <p:txBody>
          <a:bodyPr wrap="square" rtlCol="0">
            <a:spAutoFit/>
          </a:bodyPr>
          <a:lstStyle/>
          <a:p>
            <a:pPr marL="342900" indent="-342900">
              <a:spcBef>
                <a:spcPts val="800"/>
              </a:spcBef>
              <a:buFont typeface="Wingdings" panose="05000000000000000000" pitchFamily="2" charset="2"/>
              <a:buChar char="q"/>
            </a:pPr>
            <a:r>
              <a:rPr lang="en-US" sz="1600" dirty="0">
                <a:latin typeface="Calibri" panose="020F0502020204030204" pitchFamily="34" charset="0"/>
              </a:rPr>
              <a:t>Start with sloped PM, incomplete WL2 etch</a:t>
            </a:r>
          </a:p>
          <a:p>
            <a:pPr marL="342900" indent="-342900">
              <a:spcBef>
                <a:spcPts val="800"/>
              </a:spcBef>
              <a:buFont typeface="Wingdings" panose="05000000000000000000" pitchFamily="2" charset="2"/>
              <a:buChar char="q"/>
            </a:pPr>
            <a:r>
              <a:rPr lang="en-US" sz="1600" dirty="0">
                <a:latin typeface="Calibri" panose="020F0502020204030204" pitchFamily="34" charset="0"/>
              </a:rPr>
              <a:t>No profile change w/ longer PM time except slight CD shrink</a:t>
            </a:r>
          </a:p>
          <a:p>
            <a:pPr marL="342900" indent="-342900">
              <a:spcBef>
                <a:spcPts val="800"/>
              </a:spcBef>
              <a:buFont typeface="Wingdings" panose="05000000000000000000" pitchFamily="2" charset="2"/>
              <a:buChar char="q"/>
            </a:pPr>
            <a:r>
              <a:rPr lang="en-US" sz="1600" dirty="0">
                <a:latin typeface="Calibri" panose="020F0502020204030204" pitchFamily="34" charset="0"/>
              </a:rPr>
              <a:t>Slight bot PM profile improvement with 2 step PM w/ high bias 2</a:t>
            </a:r>
            <a:r>
              <a:rPr lang="en-US" sz="1600" baseline="30000" dirty="0">
                <a:latin typeface="Calibri" panose="020F0502020204030204" pitchFamily="34" charset="0"/>
              </a:rPr>
              <a:t>nd</a:t>
            </a:r>
            <a:r>
              <a:rPr lang="en-US" sz="1600" dirty="0">
                <a:latin typeface="Calibri" panose="020F0502020204030204" pitchFamily="34" charset="0"/>
              </a:rPr>
              <a:t> PM etch</a:t>
            </a:r>
          </a:p>
          <a:p>
            <a:pPr marL="342900" indent="-342900">
              <a:spcBef>
                <a:spcPts val="800"/>
              </a:spcBef>
              <a:buFont typeface="Wingdings" panose="05000000000000000000" pitchFamily="2" charset="2"/>
              <a:buChar char="q"/>
            </a:pPr>
            <a:r>
              <a:rPr lang="en-US" sz="1600" dirty="0">
                <a:latin typeface="Calibri" panose="020F0502020204030204" pitchFamily="34" charset="0"/>
              </a:rPr>
              <a:t>Y precipitation seems to be the cause since no known volatile, etchable compounds</a:t>
            </a:r>
          </a:p>
          <a:p>
            <a:pPr marL="800100" lvl="1" indent="-342900">
              <a:spcBef>
                <a:spcPts val="800"/>
              </a:spcBef>
              <a:buFont typeface="Wingdings" panose="05000000000000000000" pitchFamily="2" charset="2"/>
              <a:buChar char="§"/>
            </a:pPr>
            <a:r>
              <a:rPr lang="en-US" sz="1600" dirty="0">
                <a:latin typeface="Calibri" panose="020F0502020204030204" pitchFamily="34" charset="0"/>
              </a:rPr>
              <a:t>Need sputter etch</a:t>
            </a:r>
          </a:p>
          <a:p>
            <a:pPr marL="342900" lvl="0" indent="-342900">
              <a:spcBef>
                <a:spcPts val="800"/>
              </a:spcBef>
              <a:buFont typeface="Wingdings" panose="05000000000000000000" pitchFamily="2" charset="2"/>
              <a:buChar char="q"/>
            </a:pPr>
            <a:r>
              <a:rPr lang="en-US" sz="1600" dirty="0">
                <a:solidFill>
                  <a:srgbClr val="000000"/>
                </a:solidFill>
                <a:latin typeface="Calibri" panose="020F0502020204030204" pitchFamily="34" charset="0"/>
              </a:rPr>
              <a:t>High bias (1000Vb) with longer time improved profile but SD punch thru</a:t>
            </a:r>
          </a:p>
          <a:p>
            <a:pPr marL="800100" lvl="1" indent="-342900">
              <a:spcBef>
                <a:spcPts val="800"/>
              </a:spcBef>
              <a:buFont typeface="Wingdings" panose="05000000000000000000" pitchFamily="2" charset="2"/>
              <a:buChar char="§"/>
            </a:pPr>
            <a:r>
              <a:rPr lang="en-US" sz="1600" dirty="0">
                <a:latin typeface="Calibri" panose="020F0502020204030204" pitchFamily="34" charset="0"/>
              </a:rPr>
              <a:t>Need high bias process </a:t>
            </a:r>
            <a:r>
              <a:rPr lang="en-US" sz="1600" dirty="0">
                <a:latin typeface="Calibri" panose="020F0502020204030204" pitchFamily="34" charset="0"/>
                <a:sym typeface="Wingdings" panose="05000000000000000000" pitchFamily="2" charset="2"/>
              </a:rPr>
              <a:t></a:t>
            </a:r>
            <a:r>
              <a:rPr lang="en-US" sz="1600" dirty="0">
                <a:latin typeface="Calibri" panose="020F0502020204030204" pitchFamily="34" charset="0"/>
              </a:rPr>
              <a:t> Tool max 1150Vb, new HW may require</a:t>
            </a:r>
          </a:p>
          <a:p>
            <a:pPr marL="800100" lvl="1" indent="-342900">
              <a:spcBef>
                <a:spcPts val="800"/>
              </a:spcBef>
              <a:buFont typeface="Wingdings" panose="05000000000000000000" pitchFamily="2" charset="2"/>
              <a:buChar char="§"/>
            </a:pPr>
            <a:r>
              <a:rPr lang="en-US" sz="1600" dirty="0">
                <a:latin typeface="Calibri" panose="020F0502020204030204" pitchFamily="34" charset="0"/>
              </a:rPr>
              <a:t>Follow up test with 1100~1150Vb and reduced time 70~80s</a:t>
            </a:r>
          </a:p>
          <a:p>
            <a:pPr marL="342900" indent="-342900">
              <a:spcBef>
                <a:spcPts val="800"/>
              </a:spcBef>
              <a:buFont typeface="Wingdings" panose="05000000000000000000" pitchFamily="2" charset="2"/>
              <a:buChar char="q"/>
            </a:pPr>
            <a:endParaRPr lang="en-US" sz="1600" dirty="0">
              <a:latin typeface="Calibri" panose="020F0502020204030204" pitchFamily="34" charset="0"/>
            </a:endParaRPr>
          </a:p>
        </p:txBody>
      </p:sp>
    </p:spTree>
    <p:extLst>
      <p:ext uri="{BB962C8B-B14F-4D97-AF65-F5344CB8AC3E}">
        <p14:creationId xmlns:p14="http://schemas.microsoft.com/office/powerpoint/2010/main" val="159349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984" y="160345"/>
            <a:ext cx="10375902" cy="629036"/>
          </a:xfrm>
        </p:spPr>
        <p:txBody>
          <a:bodyPr>
            <a:normAutofit/>
          </a:bodyPr>
          <a:lstStyle/>
          <a:p>
            <a:r>
              <a:rPr lang="en-US" dirty="0">
                <a:latin typeface="Arial" panose="020B0604020202020204" pitchFamily="34" charset="0"/>
                <a:cs typeface="Arial" panose="020B0604020202020204" pitchFamily="34" charset="0"/>
              </a:rPr>
              <a:t>PM scaling: </a:t>
            </a:r>
            <a:r>
              <a:rPr lang="en-US" dirty="0" err="1">
                <a:latin typeface="Arial" panose="020B0604020202020204" pitchFamily="34" charset="0"/>
                <a:cs typeface="Arial" panose="020B0604020202020204" pitchFamily="34" charset="0"/>
              </a:rPr>
              <a:t>Sc</a:t>
            </a:r>
            <a:r>
              <a:rPr lang="en-US" dirty="0">
                <a:latin typeface="Arial" panose="020B0604020202020204" pitchFamily="34" charset="0"/>
                <a:cs typeface="Arial" panose="020B0604020202020204" pitchFamily="34" charset="0"/>
              </a:rPr>
              <a:t>-GST as further opportunity</a:t>
            </a:r>
          </a:p>
        </p:txBody>
      </p:sp>
      <p:sp>
        <p:nvSpPr>
          <p:cNvPr id="5" name="Date Placeholder 4"/>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a:t>
            </a:r>
            <a:fld id="{F55C824C-5440-421F-B1ED-9166A1D48D51}"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March 13, 2018</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p>
        </p:txBody>
      </p:sp>
      <p:sp>
        <p:nvSpPr>
          <p:cNvPr id="8" name="Text Placeholder 7"/>
          <p:cNvSpPr>
            <a:spLocks noGrp="1"/>
          </p:cNvSpPr>
          <p:nvPr>
            <p:ph type="body" sz="quarter" idx="14"/>
          </p:nvPr>
        </p:nvSpPr>
        <p:spPr/>
        <p:txBody>
          <a:bodyPr/>
          <a:lstStyle/>
          <a:p>
            <a:endParaRPr lang="en-US"/>
          </a:p>
        </p:txBody>
      </p:sp>
      <p:pic>
        <p:nvPicPr>
          <p:cNvPr id="40" name="Picture 39" descr="Periodic_table_3.bmp"/>
          <p:cNvPicPr>
            <a:picLocks noChangeAspect="1"/>
          </p:cNvPicPr>
          <p:nvPr/>
        </p:nvPicPr>
        <p:blipFill rotWithShape="1">
          <a:blip r:embed="rId2" cstate="print"/>
          <a:srcRect l="16902" t="29055" r="73417" b="43808"/>
          <a:stretch/>
        </p:blipFill>
        <p:spPr>
          <a:xfrm>
            <a:off x="8163407" y="1416871"/>
            <a:ext cx="889729" cy="1402820"/>
          </a:xfrm>
          <a:prstGeom prst="rect">
            <a:avLst/>
          </a:prstGeom>
        </p:spPr>
      </p:pic>
      <p:sp>
        <p:nvSpPr>
          <p:cNvPr id="41" name="Rectangle 40"/>
          <p:cNvSpPr>
            <a:spLocks noChangeAspect="1"/>
          </p:cNvSpPr>
          <p:nvPr/>
        </p:nvSpPr>
        <p:spPr bwMode="auto">
          <a:xfrm>
            <a:off x="8142686" y="1528502"/>
            <a:ext cx="466233" cy="847624"/>
          </a:xfrm>
          <a:prstGeom prst="rect">
            <a:avLst/>
          </a:prstGeom>
          <a:noFill/>
          <a:ln w="38100" cap="flat" cmpd="sng" algn="ctr">
            <a:solidFill>
              <a:srgbClr val="FF99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cs typeface="Arial" charset="0"/>
            </a:endParaRPr>
          </a:p>
        </p:txBody>
      </p:sp>
      <p:sp>
        <p:nvSpPr>
          <p:cNvPr id="42" name="Content Placeholder 5"/>
          <p:cNvSpPr txBox="1">
            <a:spLocks/>
          </p:cNvSpPr>
          <p:nvPr/>
        </p:nvSpPr>
        <p:spPr>
          <a:xfrm>
            <a:off x="612836" y="948619"/>
            <a:ext cx="7074153" cy="4548188"/>
          </a:xfrm>
          <a:prstGeom prst="rect">
            <a:avLst/>
          </a:prstGeom>
        </p:spPr>
        <p:txBody>
          <a:bodyPr vert="horz" lIns="91440" tIns="45720" rIns="91440" bIns="45720" rtlCol="0">
            <a:noAutofit/>
          </a:bodyPr>
          <a:lstStyle>
            <a:lvl1pPr marL="228600" indent="-228600" algn="l" defTabSz="914400" rtl="0" eaLnBrk="1" latinLnBrk="0" hangingPunct="1">
              <a:spcBef>
                <a:spcPts val="1600"/>
              </a:spcBef>
              <a:spcAft>
                <a:spcPts val="800"/>
              </a:spcAft>
              <a:buFont typeface="Arial" pitchFamily="34" charset="0"/>
              <a:buChar char="•"/>
              <a:tabLst/>
              <a:defRPr sz="2400" kern="1200">
                <a:solidFill>
                  <a:schemeClr val="tx1"/>
                </a:solidFill>
                <a:latin typeface="+mn-lt"/>
                <a:ea typeface="+mn-ea"/>
                <a:cs typeface="+mn-cs"/>
              </a:defRPr>
            </a:lvl1pPr>
            <a:lvl2pPr marL="571500" indent="-261938" algn="l" defTabSz="914400" rtl="0" eaLnBrk="1" latinLnBrk="0" hangingPunct="1">
              <a:spcBef>
                <a:spcPts val="0"/>
              </a:spcBef>
              <a:spcAft>
                <a:spcPts val="800"/>
              </a:spcAft>
              <a:buFont typeface="Arial" pitchFamily="34" charset="0"/>
              <a:buChar char="–"/>
              <a:defRPr sz="2000" kern="1200">
                <a:solidFill>
                  <a:schemeClr val="tx1"/>
                </a:solidFill>
                <a:latin typeface="+mn-lt"/>
                <a:ea typeface="+mn-ea"/>
                <a:cs typeface="+mn-cs"/>
              </a:defRPr>
            </a:lvl2pPr>
            <a:lvl3pPr marL="800100" indent="-228600" algn="l" defTabSz="914400" rtl="0" eaLnBrk="1" latinLnBrk="0" hangingPunct="1">
              <a:spcBef>
                <a:spcPts val="0"/>
              </a:spcBef>
              <a:spcAft>
                <a:spcPts val="800"/>
              </a:spcAft>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0"/>
              </a:spcBef>
              <a:spcAft>
                <a:spcPts val="800"/>
              </a:spcAft>
              <a:buClr>
                <a:schemeClr val="accent1"/>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spcAft>
                <a:spcPts val="800"/>
              </a:spcAft>
              <a:buClr>
                <a:schemeClr val="accent1"/>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0040" indent="-320040">
              <a:spcBef>
                <a:spcPts val="600"/>
              </a:spcBef>
              <a:spcAft>
                <a:spcPts val="600"/>
              </a:spcAft>
              <a:buFont typeface="Wingdings" panose="05000000000000000000" pitchFamily="2" charset="2"/>
              <a:buChar char="q"/>
            </a:pPr>
            <a:r>
              <a:rPr lang="en-US" sz="2000" dirty="0"/>
              <a:t>Scandium (</a:t>
            </a:r>
            <a:r>
              <a:rPr lang="en-US" sz="2000" dirty="0" err="1"/>
              <a:t>Sc</a:t>
            </a:r>
            <a:r>
              <a:rPr lang="en-US" sz="2000" dirty="0"/>
              <a:t>) is tight relative to Yttrium</a:t>
            </a:r>
          </a:p>
          <a:p>
            <a:pPr marL="320040" indent="-320040">
              <a:spcBef>
                <a:spcPts val="600"/>
              </a:spcBef>
              <a:spcAft>
                <a:spcPts val="600"/>
              </a:spcAft>
              <a:buFont typeface="Wingdings" panose="05000000000000000000" pitchFamily="2" charset="2"/>
              <a:buChar char="q"/>
            </a:pPr>
            <a:r>
              <a:rPr lang="en-US" sz="2000" dirty="0">
                <a:latin typeface="+mj-lt"/>
              </a:rPr>
              <a:t>A recent Science paper [</a:t>
            </a:r>
            <a:r>
              <a:rPr lang="fr-FR" sz="2000" dirty="0">
                <a:latin typeface="+mj-lt"/>
              </a:rPr>
              <a:t>F. Rao </a:t>
            </a:r>
            <a:r>
              <a:rPr lang="fr-FR" sz="2000" i="1" dirty="0">
                <a:latin typeface="+mj-lt"/>
              </a:rPr>
              <a:t>et al.</a:t>
            </a:r>
            <a:r>
              <a:rPr lang="fr-FR" sz="2000" dirty="0">
                <a:latin typeface="+mj-lt"/>
              </a:rPr>
              <a:t>, </a:t>
            </a:r>
            <a:r>
              <a:rPr lang="fr-FR" sz="2000" i="1" dirty="0">
                <a:latin typeface="+mj-lt"/>
              </a:rPr>
              <a:t>Science </a:t>
            </a:r>
            <a:r>
              <a:rPr lang="fr-FR" sz="2000" dirty="0">
                <a:latin typeface="+mj-lt"/>
              </a:rPr>
              <a:t>358, 1423 (2017)] </a:t>
            </a:r>
            <a:r>
              <a:rPr lang="fr-FR" sz="2000" dirty="0" err="1">
                <a:latin typeface="+mj-lt"/>
              </a:rPr>
              <a:t>shared</a:t>
            </a:r>
            <a:r>
              <a:rPr lang="fr-FR" sz="2000" dirty="0">
                <a:latin typeface="+mj-lt"/>
              </a:rPr>
              <a:t> at 30S Mat. </a:t>
            </a:r>
            <a:r>
              <a:rPr lang="fr-FR" sz="2000" dirty="0" err="1">
                <a:latin typeface="+mj-lt"/>
              </a:rPr>
              <a:t>Pathf</a:t>
            </a:r>
            <a:r>
              <a:rPr lang="fr-FR" sz="2000" dirty="0">
                <a:latin typeface="+mj-lt"/>
              </a:rPr>
              <a:t>. wk#10 </a:t>
            </a:r>
            <a:r>
              <a:rPr lang="fr-FR" sz="2000" dirty="0" err="1">
                <a:latin typeface="+mj-lt"/>
              </a:rPr>
              <a:t>showed</a:t>
            </a:r>
            <a:r>
              <a:rPr lang="fr-FR" sz="2000" dirty="0">
                <a:latin typeface="+mj-lt"/>
              </a:rPr>
              <a:t> the </a:t>
            </a:r>
            <a:r>
              <a:rPr lang="fr-FR" sz="2000" dirty="0" err="1">
                <a:latin typeface="+mj-lt"/>
              </a:rPr>
              <a:t>ability</a:t>
            </a:r>
            <a:r>
              <a:rPr lang="fr-FR" sz="2000" dirty="0">
                <a:latin typeface="+mj-lt"/>
              </a:rPr>
              <a:t> of </a:t>
            </a:r>
            <a:r>
              <a:rPr lang="en-US" sz="2000" dirty="0"/>
              <a:t>~4% </a:t>
            </a:r>
            <a:r>
              <a:rPr lang="en-US" sz="2000" dirty="0" err="1"/>
              <a:t>Sc</a:t>
            </a:r>
            <a:r>
              <a:rPr lang="en-US" sz="2000" dirty="0"/>
              <a:t> doped Sb</a:t>
            </a:r>
            <a:r>
              <a:rPr lang="en-US" sz="2000" baseline="-25000" dirty="0"/>
              <a:t>2</a:t>
            </a:r>
            <a:r>
              <a:rPr lang="en-US" sz="2000" dirty="0"/>
              <a:t>Te</a:t>
            </a:r>
            <a:r>
              <a:rPr lang="en-US" sz="2000" baseline="-25000" dirty="0"/>
              <a:t>3</a:t>
            </a:r>
            <a:r>
              <a:rPr lang="en-US" sz="2000" dirty="0"/>
              <a:t> </a:t>
            </a:r>
            <a:r>
              <a:rPr lang="fr-FR" sz="2000" dirty="0">
                <a:latin typeface="+mj-lt"/>
              </a:rPr>
              <a:t>to </a:t>
            </a:r>
            <a:r>
              <a:rPr lang="en-US" sz="2000" dirty="0"/>
              <a:t>improve the SET speed down to ns [</a:t>
            </a:r>
            <a:r>
              <a:rPr lang="en-US" sz="2000" dirty="0">
                <a:hlinkClick r:id="rId3"/>
              </a:rPr>
              <a:t>link</a:t>
            </a:r>
            <a:r>
              <a:rPr lang="en-US" sz="2000" dirty="0"/>
              <a:t>]</a:t>
            </a:r>
            <a:r>
              <a:rPr lang="fr-FR" sz="2000" dirty="0">
                <a:latin typeface="+mj-lt"/>
              </a:rPr>
              <a:t> </a:t>
            </a:r>
            <a:endParaRPr lang="en-US" sz="2000" dirty="0">
              <a:latin typeface="+mj-lt"/>
            </a:endParaRPr>
          </a:p>
          <a:p>
            <a:pPr marL="320040" indent="-320040">
              <a:spcBef>
                <a:spcPts val="600"/>
              </a:spcBef>
              <a:spcAft>
                <a:spcPts val="600"/>
              </a:spcAft>
              <a:buFont typeface="Wingdings" panose="05000000000000000000" pitchFamily="2" charset="2"/>
              <a:buChar char="q"/>
            </a:pPr>
            <a:r>
              <a:rPr lang="en-US" sz="2000" dirty="0"/>
              <a:t>Authors applied a very similar methodology to the one we used for Y-GST to select </a:t>
            </a:r>
            <a:r>
              <a:rPr lang="en-US" sz="2000" dirty="0" err="1"/>
              <a:t>Sc</a:t>
            </a:r>
            <a:r>
              <a:rPr lang="en-US" sz="2000" dirty="0"/>
              <a:t> </a:t>
            </a:r>
          </a:p>
          <a:p>
            <a:pPr marL="320040" indent="-320040">
              <a:spcBef>
                <a:spcPts val="600"/>
              </a:spcBef>
              <a:spcAft>
                <a:spcPts val="600"/>
              </a:spcAft>
              <a:buFont typeface="Wingdings" panose="05000000000000000000" pitchFamily="2" charset="2"/>
              <a:buChar char="q"/>
            </a:pPr>
            <a:r>
              <a:rPr lang="en-US" sz="2000" dirty="0"/>
              <a:t>Authors found:</a:t>
            </a:r>
            <a:endParaRPr lang="en-US" dirty="0"/>
          </a:p>
          <a:p>
            <a:pPr lvl="1">
              <a:spcAft>
                <a:spcPts val="600"/>
              </a:spcAft>
              <a:buFont typeface="Wingdings" panose="05000000000000000000" pitchFamily="2" charset="2"/>
              <a:buChar char="ü"/>
            </a:pPr>
            <a:r>
              <a:rPr lang="en-US" sz="1800" dirty="0"/>
              <a:t>Strong </a:t>
            </a:r>
            <a:r>
              <a:rPr lang="en-US" sz="1800" dirty="0" err="1"/>
              <a:t>Sc-Te</a:t>
            </a:r>
            <a:r>
              <a:rPr lang="en-US" sz="1800" dirty="0"/>
              <a:t> bonds giving robust 4-fold rings crystalline precursors</a:t>
            </a:r>
          </a:p>
          <a:p>
            <a:pPr lvl="1">
              <a:spcAft>
                <a:spcPts val="0"/>
              </a:spcAft>
              <a:buFont typeface="Wingdings" panose="05000000000000000000" pitchFamily="2" charset="2"/>
              <a:buChar char="ü"/>
            </a:pPr>
            <a:r>
              <a:rPr lang="en-US" sz="1800" dirty="0"/>
              <a:t>Among the class of TM </a:t>
            </a:r>
            <a:r>
              <a:rPr lang="en-US" sz="1800" dirty="0" err="1"/>
              <a:t>Sc</a:t>
            </a:r>
            <a:r>
              <a:rPr lang="en-US" sz="1800" dirty="0"/>
              <a:t> and Y are found to show chemical bonds of high strength with </a:t>
            </a:r>
            <a:r>
              <a:rPr lang="en-US" sz="1800" dirty="0" err="1"/>
              <a:t>Te</a:t>
            </a:r>
            <a:r>
              <a:rPr lang="en-US" sz="1800" dirty="0"/>
              <a:t> and good geometric conformability criterion (better for </a:t>
            </a:r>
            <a:r>
              <a:rPr lang="en-US" sz="1800" dirty="0" err="1"/>
              <a:t>Sc</a:t>
            </a:r>
            <a:r>
              <a:rPr lang="en-US" sz="1800" dirty="0"/>
              <a:t> than Y)</a:t>
            </a:r>
          </a:p>
          <a:p>
            <a:pPr marL="320040" indent="-320040">
              <a:spcBef>
                <a:spcPts val="1200"/>
              </a:spcBef>
              <a:spcAft>
                <a:spcPts val="600"/>
              </a:spcAft>
              <a:buFont typeface="Wingdings" panose="05000000000000000000" pitchFamily="2" charset="2"/>
              <a:buChar char="q"/>
            </a:pPr>
            <a:r>
              <a:rPr lang="en-US" sz="2000" dirty="0"/>
              <a:t>Follow-up:</a:t>
            </a:r>
          </a:p>
          <a:p>
            <a:pPr lvl="1">
              <a:spcAft>
                <a:spcPts val="600"/>
              </a:spcAft>
              <a:buFont typeface="Wingdings" panose="05000000000000000000" pitchFamily="2" charset="2"/>
              <a:buChar char="ü"/>
            </a:pPr>
            <a:r>
              <a:rPr lang="en-US" sz="1800" dirty="0"/>
              <a:t>Prof. Bernasconi is simulating also </a:t>
            </a:r>
            <a:r>
              <a:rPr lang="en-US" sz="1800" dirty="0" err="1"/>
              <a:t>Sc</a:t>
            </a:r>
            <a:r>
              <a:rPr lang="en-US" sz="1800" dirty="0"/>
              <a:t>-GST (</a:t>
            </a:r>
            <a:r>
              <a:rPr lang="en-US" sz="1800" dirty="0" err="1"/>
              <a:t>wk</a:t>
            </a:r>
            <a:r>
              <a:rPr lang="en-US" sz="1800" dirty="0"/>
              <a:t> 12)</a:t>
            </a:r>
          </a:p>
          <a:p>
            <a:pPr lvl="1">
              <a:spcAft>
                <a:spcPts val="600"/>
              </a:spcAft>
              <a:buFont typeface="Wingdings" panose="05000000000000000000" pitchFamily="2" charset="2"/>
              <a:buChar char="ü"/>
            </a:pPr>
            <a:r>
              <a:rPr lang="en-US" sz="1800" dirty="0"/>
              <a:t>Dale is asking for </a:t>
            </a:r>
            <a:r>
              <a:rPr lang="en-US" sz="1800" dirty="0" err="1"/>
              <a:t>Sc</a:t>
            </a:r>
            <a:r>
              <a:rPr lang="en-US" sz="1800" dirty="0"/>
              <a:t>-based target quotations </a:t>
            </a:r>
          </a:p>
        </p:txBody>
      </p:sp>
      <p:pic>
        <p:nvPicPr>
          <p:cNvPr id="44" name="Picture 43"/>
          <p:cNvPicPr>
            <a:picLocks noChangeAspect="1"/>
          </p:cNvPicPr>
          <p:nvPr/>
        </p:nvPicPr>
        <p:blipFill>
          <a:blip r:embed="rId4"/>
          <a:stretch>
            <a:fillRect/>
          </a:stretch>
        </p:blipFill>
        <p:spPr>
          <a:xfrm>
            <a:off x="9286301" y="869251"/>
            <a:ext cx="2610946" cy="2732395"/>
          </a:xfrm>
          <a:prstGeom prst="rect">
            <a:avLst/>
          </a:prstGeom>
        </p:spPr>
      </p:pic>
      <p:pic>
        <p:nvPicPr>
          <p:cNvPr id="45" name="Picture 44"/>
          <p:cNvPicPr>
            <a:picLocks noChangeAspect="1"/>
          </p:cNvPicPr>
          <p:nvPr/>
        </p:nvPicPr>
        <p:blipFill rotWithShape="1">
          <a:blip r:embed="rId5"/>
          <a:srcRect l="1794" t="3191" r="1655"/>
          <a:stretch/>
        </p:blipFill>
        <p:spPr>
          <a:xfrm>
            <a:off x="8043421" y="3686026"/>
            <a:ext cx="3595956" cy="2737414"/>
          </a:xfrm>
          <a:prstGeom prst="rect">
            <a:avLst/>
          </a:prstGeom>
        </p:spPr>
      </p:pic>
      <p:sp>
        <p:nvSpPr>
          <p:cNvPr id="14" name="Rectangle 13"/>
          <p:cNvSpPr/>
          <p:nvPr/>
        </p:nvSpPr>
        <p:spPr>
          <a:xfrm>
            <a:off x="8289340" y="973306"/>
            <a:ext cx="494046" cy="369332"/>
          </a:xfrm>
          <a:prstGeom prst="rect">
            <a:avLst/>
          </a:prstGeom>
        </p:spPr>
        <p:txBody>
          <a:bodyPr wrap="none">
            <a:spAutoFit/>
          </a:bodyPr>
          <a:lstStyle/>
          <a:p>
            <a:r>
              <a:rPr lang="en-US" cap="small" dirty="0"/>
              <a:t>TM</a:t>
            </a:r>
          </a:p>
        </p:txBody>
      </p:sp>
    </p:spTree>
    <p:extLst>
      <p:ext uri="{BB962C8B-B14F-4D97-AF65-F5344CB8AC3E}">
        <p14:creationId xmlns:p14="http://schemas.microsoft.com/office/powerpoint/2010/main" val="4046215737"/>
      </p:ext>
    </p:extLst>
  </p:cSld>
  <p:clrMapOvr>
    <a:masterClrMapping/>
  </p:clrMapOvr>
</p:sld>
</file>

<file path=ppt/theme/theme1.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2.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3.xml><?xml version="1.0" encoding="utf-8"?>
<a:theme xmlns:a="http://schemas.openxmlformats.org/drawingml/2006/main" name="Intel_Micron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9377EC-8E2C-40D9-8299-C60E949A77B8}"/>
</file>

<file path=customXml/itemProps2.xml><?xml version="1.0" encoding="utf-8"?>
<ds:datastoreItem xmlns:ds="http://schemas.openxmlformats.org/officeDocument/2006/customXml" ds:itemID="{7E1FB35B-D0FD-420D-B7E9-BC43C25A6A68}"/>
</file>

<file path=customXml/itemProps3.xml><?xml version="1.0" encoding="utf-8"?>
<ds:datastoreItem xmlns:ds="http://schemas.openxmlformats.org/officeDocument/2006/customXml" ds:itemID="{EA0C77A8-CCAB-4965-B151-113C07840FBA}"/>
</file>

<file path=customXml/itemProps4.xml><?xml version="1.0" encoding="utf-8"?>
<ds:datastoreItem xmlns:ds="http://schemas.openxmlformats.org/officeDocument/2006/customXml" ds:itemID="{7E1FB35B-D0FD-420D-B7E9-BC43C25A6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13992</TotalTime>
  <Words>480</Words>
  <Application>Microsoft Office PowerPoint</Application>
  <PresentationFormat>Widescreen</PresentationFormat>
  <Paragraphs>79</Paragraphs>
  <Slides>5</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vt:i4>
      </vt:variant>
    </vt:vector>
  </HeadingPairs>
  <TitlesOfParts>
    <vt:vector size="18" baseType="lpstr">
      <vt:lpstr>MS PGothic</vt:lpstr>
      <vt:lpstr>Arial</vt:lpstr>
      <vt:lpstr>Calibri</vt:lpstr>
      <vt:lpstr>Segoe UI</vt:lpstr>
      <vt:lpstr>Segoe UI Semibold</vt:lpstr>
      <vt:lpstr>Symbol</vt:lpstr>
      <vt:lpstr>Tahoma</vt:lpstr>
      <vt:lpstr>Times New Roman</vt:lpstr>
      <vt:lpstr>Verdana</vt:lpstr>
      <vt:lpstr>Wingdings</vt:lpstr>
      <vt:lpstr>CPG Theme 2.0</vt:lpstr>
      <vt:lpstr>Micron Nov-2015</vt:lpstr>
      <vt:lpstr>Intel_Micron_ppt_template</vt:lpstr>
      <vt:lpstr>PM scaling for 3DXP: Y-GST status and plan </vt:lpstr>
      <vt:lpstr>PM scaling: Y-GST development </vt:lpstr>
      <vt:lpstr>Y-GST: L0 and L1 data</vt:lpstr>
      <vt:lpstr>Y-GST: L1D status</vt:lpstr>
      <vt:lpstr>PM scaling: Sc-GST as further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30s oriented array projects</dc:title>
  <dc:creator>Stephen Russell (swrussell)</dc:creator>
  <cp:lastModifiedBy>Paolo Fantini (pfantini)</cp:lastModifiedBy>
  <cp:revision>189</cp:revision>
  <dcterms:created xsi:type="dcterms:W3CDTF">2017-12-11T15:50:17Z</dcterms:created>
  <dcterms:modified xsi:type="dcterms:W3CDTF">2018-03-15T09:54:23Z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y fmtid="{D5CDD505-2E9C-101B-9397-08002B2CF9AE}" pid="3" name="_docset_NoMedatataSyncRequired">
    <vt:lpwstr>False</vt:lpwstr>
  </property>
  <property fmtid="{D5CDD505-2E9C-101B-9397-08002B2CF9AE}" pid="4" name="_dlc_DocIdItemGuid">
    <vt:lpwstr>855584af-b3a7-4921-a33d-e29f0cec6bc0</vt:lpwstr>
  </property>
  <property fmtid="{D5CDD505-2E9C-101B-9397-08002B2CF9AE}" pid="5" name="CRCTerms">
    <vt:lpwstr>26;#Corporate PPTX Template|ba00464a-8f52-4532-b736-ef3f974243a8;#4;#PowerPoint|6c7a520c-04b4-4b96-af69-09fa2e87f67a</vt:lpwstr>
  </property>
</Properties>
</file>