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23"/>
  </p:notesMasterIdLst>
  <p:sldIdLst>
    <p:sldId id="257" r:id="rId6"/>
    <p:sldId id="306" r:id="rId7"/>
    <p:sldId id="275" r:id="rId8"/>
    <p:sldId id="307" r:id="rId9"/>
    <p:sldId id="309" r:id="rId10"/>
    <p:sldId id="319" r:id="rId11"/>
    <p:sldId id="312" r:id="rId12"/>
    <p:sldId id="315" r:id="rId13"/>
    <p:sldId id="322" r:id="rId14"/>
    <p:sldId id="314" r:id="rId15"/>
    <p:sldId id="316" r:id="rId16"/>
    <p:sldId id="308" r:id="rId17"/>
    <p:sldId id="317" r:id="rId18"/>
    <p:sldId id="274" r:id="rId19"/>
    <p:sldId id="261" r:id="rId20"/>
    <p:sldId id="300" r:id="rId21"/>
    <p:sldId id="321" r:id="rId2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00"/>
    <a:srgbClr val="990099"/>
    <a:srgbClr val="009900"/>
    <a:srgbClr val="33CC33"/>
    <a:srgbClr val="FF3300"/>
    <a:srgbClr val="0077C8"/>
    <a:srgbClr val="FF5050"/>
    <a:srgbClr val="FF6600"/>
    <a:srgbClr val="71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p:scale>
          <a:sx n="75" d="100"/>
          <a:sy n="75" d="100"/>
        </p:scale>
        <p:origin x="-420" y="642"/>
      </p:cViewPr>
      <p:guideLst>
        <p:guide orient="horz" pos="3264"/>
        <p:guide pos="5760"/>
      </p:guideLst>
    </p:cSldViewPr>
  </p:slideViewPr>
  <p:notesTextViewPr>
    <p:cViewPr>
      <p:scale>
        <a:sx n="3" d="2"/>
        <a:sy n="3" d="2"/>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50BF96A-CBBD-4CCF-8C87-6E114B9E4329}" type="datetimeFigureOut">
              <a:rPr lang="en-US" smtClean="0"/>
              <a:t>3/13/2018</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Image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145280" y="0"/>
            <a:ext cx="804672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4EB1424B-7430-471C-83C4-549E510B5395}" type="datetime4">
              <a:rPr lang="en-US" smtClean="0"/>
              <a:t>March 13,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6493103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80216B39-F66D-478D-B884-A0FF9D616316}" type="datetime4">
              <a:rPr lang="en-US" smtClean="0"/>
              <a:t>March 13,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D9C12826-C929-4EC1-A034-DDD33446EFCD}" type="datetime4">
              <a:rPr lang="en-US" smtClean="0"/>
              <a:t>March 13,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12DB95A8-C6B4-4D55-B432-1FF1EC598499}" type="datetime4">
              <a:rPr lang="en-US" smtClean="0"/>
              <a:t>March 13,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310551" y="362309"/>
            <a:ext cx="5601239"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BD81F6B-C008-4C66-BD61-4BBE687FC954}" type="datetime4">
              <a:rPr lang="en-US" smtClean="0"/>
              <a:t>March 13,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FBD81F6B-C008-4C66-BD61-4BBE687FC954}" type="datetime4">
              <a:rPr lang="en-US" smtClean="0"/>
              <a:t>March 13,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B4093E5C-7864-407C-B367-5EB9F0C09B04}" type="datetime4">
              <a:rPr lang="en-US" smtClean="0"/>
              <a:t>March 13,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07739F-E5A9-4C4E-9862-98AE093A9D7C}" type="datetime4">
              <a:rPr lang="en-US" smtClean="0"/>
              <a:t>March 13,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2B487-134E-4CC1-93B3-82A2499700CB}" type="datetime4">
              <a:rPr lang="en-US" smtClean="0"/>
              <a:t>March 13,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D5931-D28E-49EC-9CBE-641A4D9DA4F7}" type="datetime4">
              <a:rPr lang="en-US" smtClean="0"/>
              <a:t>March 13,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2C7D8E-04EF-4276-93BE-9A54B0F3CC5E}" type="datetime4">
              <a:rPr lang="en-US" smtClean="0"/>
              <a:t>March 13,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1F6B-C008-4C66-BD61-4BBE687FC954}" type="datetime4">
              <a:rPr lang="en-US" smtClean="0"/>
              <a:t>March 13,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1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4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F420C9-E3A0-4192-ACC4-920368377286}" type="datetime4">
              <a:rPr lang="en-US" smtClean="0"/>
              <a:t>March 13,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586430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927051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0A1F0D-9D48-4EDD-93BE-F8C473D06BE9}" type="datetime4">
              <a:rPr lang="en-US" smtClean="0"/>
              <a:t>March 13,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17BACB-9387-4885-8B66-8D912C18727B}" type="datetime4">
              <a:rPr lang="en-US" smtClean="0"/>
              <a:t>March 13,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BD81F6B-C008-4C66-BD61-4BBE687FC954}" type="datetime4">
              <a:rPr lang="en-US" smtClean="0"/>
              <a:pPr/>
              <a:t>March 13,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FBD81F6B-C008-4C66-BD61-4BBE687FC954}" type="datetime4">
              <a:rPr lang="en-US" smtClean="0"/>
              <a:t>March 13,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FF8E76A1-C759-4A05-82F0-D02F4D24734F}" type="datetime4">
              <a:rPr lang="en-US" smtClean="0"/>
              <a:t>March 13,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00222DAE-BC52-44EA-BB87-16305683862E}" type="datetime4">
              <a:rPr lang="en-US" smtClean="0"/>
              <a:t>March 13,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Vertical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0551" y="362309"/>
            <a:ext cx="5601239" cy="6038491"/>
          </a:xfrm>
        </p:spPr>
        <p:txBody>
          <a:bodyPr anchor="ctr">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6363543" y="362310"/>
            <a:ext cx="5552231" cy="6038490"/>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
        <p:nvSpPr>
          <p:cNvPr id="10" name="Date Placeholder 2"/>
          <p:cNvSpPr>
            <a:spLocks noGrp="1"/>
          </p:cNvSpPr>
          <p:nvPr>
            <p:ph type="dt" sz="half" idx="16"/>
          </p:nvPr>
        </p:nvSpPr>
        <p:spPr>
          <a:xfrm>
            <a:off x="6363543" y="6412007"/>
            <a:ext cx="1710155" cy="365125"/>
          </a:xfrm>
        </p:spPr>
        <p:txBody>
          <a:bodyPr/>
          <a:lstStyle>
            <a:lvl1pPr algn="l">
              <a:defRPr/>
            </a:lvl1pPr>
          </a:lstStyle>
          <a:p>
            <a:fld id="{C2D750BE-7BF8-418F-A307-BC5A93F9A190}" type="datetime4">
              <a:rPr lang="en-US" smtClean="0"/>
              <a:t>March 13, 2018</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32219852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FBD81F6B-C008-4C66-BD61-4BBE687FC954}" type="datetime4">
              <a:rPr lang="en-US" smtClean="0"/>
              <a:t>March 13,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1" r:id="rId9"/>
    <p:sldLayoutId id="2147483697" r:id="rId10"/>
    <p:sldLayoutId id="2147483698" r:id="rId11"/>
    <p:sldLayoutId id="2147483692" r:id="rId12"/>
    <p:sldLayoutId id="2147483693" r:id="rId13"/>
    <p:sldLayoutId id="2147483695" r:id="rId14"/>
    <p:sldLayoutId id="2147483696" r:id="rId15"/>
    <p:sldLayoutId id="2147483672" r:id="rId16"/>
    <p:sldLayoutId id="2147483652" r:id="rId17"/>
    <p:sldLayoutId id="2147483668" r:id="rId18"/>
    <p:sldLayoutId id="2147483671" r:id="rId19"/>
    <p:sldLayoutId id="2147483654" r:id="rId20"/>
    <p:sldLayoutId id="2147483675" r:id="rId21"/>
    <p:sldLayoutId id="2147483655" r:id="rId22"/>
    <p:sldLayoutId id="2147483674" r:id="rId23"/>
    <p:sldLayoutId id="2147483700" r:id="rId24"/>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https://www.micron.com/~/media/brand-portal/brand-portal-logos/micron-logo_blue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96600" y="6470119"/>
            <a:ext cx="914400" cy="24889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3F1D63C9-FED7-4316-973C-E2599C7A9F93}" type="datetime4">
              <a:rPr lang="en-US" smtClean="0"/>
              <a:t>March 13,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68329" y="3528468"/>
            <a:ext cx="10676275" cy="606068"/>
          </a:xfrm>
        </p:spPr>
        <p:txBody>
          <a:bodyPr/>
          <a:lstStyle/>
          <a:p>
            <a:r>
              <a:rPr lang="en-US" dirty="0"/>
              <a:t>Deeper insights, expectations and further directions</a:t>
            </a:r>
          </a:p>
        </p:txBody>
      </p:sp>
      <p:sp>
        <p:nvSpPr>
          <p:cNvPr id="3" name="Text Placeholder 2"/>
          <p:cNvSpPr>
            <a:spLocks noGrp="1"/>
          </p:cNvSpPr>
          <p:nvPr>
            <p:ph type="body" sz="quarter" idx="10"/>
          </p:nvPr>
        </p:nvSpPr>
        <p:spPr>
          <a:xfrm>
            <a:off x="968329" y="4240633"/>
            <a:ext cx="10219075" cy="588962"/>
          </a:xfrm>
        </p:spPr>
        <p:txBody>
          <a:bodyPr/>
          <a:lstStyle/>
          <a:p>
            <a:r>
              <a:rPr lang="en-US" dirty="0"/>
              <a:t>Contributes from Materials Team, SSM Team and Array Team</a:t>
            </a:r>
          </a:p>
        </p:txBody>
      </p:sp>
      <p:sp>
        <p:nvSpPr>
          <p:cNvPr id="4" name="Title 3"/>
          <p:cNvSpPr>
            <a:spLocks noGrp="1"/>
          </p:cNvSpPr>
          <p:nvPr>
            <p:ph type="ctrTitle"/>
          </p:nvPr>
        </p:nvSpPr>
        <p:spPr>
          <a:xfrm>
            <a:off x="968329" y="1144988"/>
            <a:ext cx="10864163" cy="2448953"/>
          </a:xfrm>
        </p:spPr>
        <p:txBody>
          <a:bodyPr/>
          <a:lstStyle/>
          <a:p>
            <a:r>
              <a:rPr lang="en-US" dirty="0"/>
              <a:t>K* campaign synopsis from both SR71 (SSM) and S26 data</a:t>
            </a:r>
          </a:p>
        </p:txBody>
      </p:sp>
    </p:spTree>
    <p:extLst>
      <p:ext uri="{BB962C8B-B14F-4D97-AF65-F5344CB8AC3E}">
        <p14:creationId xmlns:p14="http://schemas.microsoft.com/office/powerpoint/2010/main" val="177066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Leakage trends</a:t>
            </a:r>
          </a:p>
        </p:txBody>
      </p:sp>
      <p:pic>
        <p:nvPicPr>
          <p:cNvPr id="22" name="Picture 21"/>
          <p:cNvPicPr>
            <a:picLocks noChangeAspect="1"/>
          </p:cNvPicPr>
          <p:nvPr/>
        </p:nvPicPr>
        <p:blipFill>
          <a:blip r:embed="rId2"/>
          <a:stretch>
            <a:fillRect/>
          </a:stretch>
        </p:blipFill>
        <p:spPr>
          <a:xfrm>
            <a:off x="788827" y="1136254"/>
            <a:ext cx="5278693" cy="3687993"/>
          </a:xfrm>
          <a:prstGeom prst="rect">
            <a:avLst/>
          </a:prstGeom>
        </p:spPr>
      </p:pic>
      <p:pic>
        <p:nvPicPr>
          <p:cNvPr id="23" name="Picture 22"/>
          <p:cNvPicPr>
            <a:picLocks noChangeAspect="1"/>
          </p:cNvPicPr>
          <p:nvPr/>
        </p:nvPicPr>
        <p:blipFill>
          <a:blip r:embed="rId3"/>
          <a:stretch>
            <a:fillRect/>
          </a:stretch>
        </p:blipFill>
        <p:spPr>
          <a:xfrm>
            <a:off x="788827" y="5107948"/>
            <a:ext cx="8998100" cy="877694"/>
          </a:xfrm>
          <a:prstGeom prst="rect">
            <a:avLst/>
          </a:prstGeom>
        </p:spPr>
      </p:pic>
      <p:sp>
        <p:nvSpPr>
          <p:cNvPr id="24" name="TextBox 23"/>
          <p:cNvSpPr txBox="1"/>
          <p:nvPr/>
        </p:nvSpPr>
        <p:spPr>
          <a:xfrm>
            <a:off x="5184486" y="3128287"/>
            <a:ext cx="2040328" cy="523220"/>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+25%</a:t>
            </a:r>
          </a:p>
        </p:txBody>
      </p:sp>
      <p:cxnSp>
        <p:nvCxnSpPr>
          <p:cNvPr id="25" name="Straight Connector 24"/>
          <p:cNvCxnSpPr/>
          <p:nvPr/>
        </p:nvCxnSpPr>
        <p:spPr>
          <a:xfrm>
            <a:off x="4578558" y="3080424"/>
            <a:ext cx="6059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32314" y="3586315"/>
            <a:ext cx="3543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830520" y="3106374"/>
            <a:ext cx="0" cy="446123"/>
          </a:xfrm>
          <a:prstGeom prst="straightConnector1">
            <a:avLst/>
          </a:prstGeom>
          <a:ln w="254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302237" y="3039031"/>
            <a:ext cx="4932315" cy="701731"/>
          </a:xfrm>
          <a:prstGeom prst="rect">
            <a:avLst/>
          </a:prstGeom>
        </p:spPr>
        <p:txBody>
          <a:bodyPr wrap="square">
            <a:spAutoFit/>
          </a:bodyPr>
          <a:lstStyle/>
          <a:p>
            <a:pPr lvl="1">
              <a:lnSpc>
                <a:spcPct val="110000"/>
              </a:lnSpc>
            </a:pPr>
            <a:r>
              <a:rPr lang="en-US" i="1" u="sng" dirty="0">
                <a:sym typeface="Wingdings" panose="05000000000000000000" pitchFamily="2" charset="2"/>
              </a:rPr>
              <a:t>Leakage increase with Indium</a:t>
            </a:r>
            <a:r>
              <a:rPr lang="en-US" i="1" dirty="0">
                <a:sym typeface="Wingdings" panose="05000000000000000000" pitchFamily="2" charset="2"/>
              </a:rPr>
              <a:t> not so critical (within 25%)</a:t>
            </a:r>
          </a:p>
        </p:txBody>
      </p:sp>
      <p:sp>
        <p:nvSpPr>
          <p:cNvPr id="10" name="TextBox 9"/>
          <p:cNvSpPr txBox="1"/>
          <p:nvPr/>
        </p:nvSpPr>
        <p:spPr>
          <a:xfrm>
            <a:off x="3725405" y="1616362"/>
            <a:ext cx="613190" cy="400110"/>
          </a:xfrm>
          <a:prstGeom prst="rect">
            <a:avLst/>
          </a:prstGeom>
          <a:noFill/>
        </p:spPr>
        <p:txBody>
          <a:bodyPr wrap="square" rtlCol="0">
            <a:spAutoFit/>
          </a:bodyPr>
          <a:lstStyle/>
          <a:p>
            <a:r>
              <a:rPr lang="en-US" sz="2000" b="1" dirty="0">
                <a:solidFill>
                  <a:schemeClr val="bg1">
                    <a:lumMod val="50000"/>
                  </a:schemeClr>
                </a:solidFill>
                <a:latin typeface="Calibri" pitchFamily="34" charset="0"/>
                <a:cs typeface="Calibri" pitchFamily="34" charset="0"/>
              </a:rPr>
              <a:t>S26</a:t>
            </a:r>
          </a:p>
        </p:txBody>
      </p:sp>
    </p:spTree>
    <p:extLst>
      <p:ext uri="{BB962C8B-B14F-4D97-AF65-F5344CB8AC3E}">
        <p14:creationId xmlns:p14="http://schemas.microsoft.com/office/powerpoint/2010/main" val="248834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Endurance: some signals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11</a:t>
            </a:fld>
            <a:endParaRPr lang="en-US"/>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244195"/>
            <a:ext cx="6650770" cy="4015559"/>
          </a:xfrm>
          <a:prstGeom prst="rect">
            <a:avLst/>
          </a:prstGeom>
        </p:spPr>
      </p:pic>
      <p:pic>
        <p:nvPicPr>
          <p:cNvPr id="41" name="Picture 40"/>
          <p:cNvPicPr>
            <a:picLocks noChangeAspect="1"/>
          </p:cNvPicPr>
          <p:nvPr/>
        </p:nvPicPr>
        <p:blipFill rotWithShape="1">
          <a:blip r:embed="rId3"/>
          <a:srcRect t="73731" r="4147"/>
          <a:stretch/>
        </p:blipFill>
        <p:spPr>
          <a:xfrm>
            <a:off x="-6875" y="5234088"/>
            <a:ext cx="12189935" cy="1197709"/>
          </a:xfrm>
          <a:prstGeom prst="rect">
            <a:avLst/>
          </a:prstGeom>
        </p:spPr>
      </p:pic>
      <p:sp>
        <p:nvSpPr>
          <p:cNvPr id="42" name="Rectangle 41"/>
          <p:cNvSpPr/>
          <p:nvPr/>
        </p:nvSpPr>
        <p:spPr>
          <a:xfrm>
            <a:off x="7305234" y="1427771"/>
            <a:ext cx="4358648" cy="3342453"/>
          </a:xfrm>
          <a:prstGeom prst="rect">
            <a:avLst/>
          </a:prstGeom>
        </p:spPr>
        <p:txBody>
          <a:bodyPr wrap="square">
            <a:spAutoFit/>
          </a:bodyPr>
          <a:lstStyle/>
          <a:p>
            <a:pPr lvl="1">
              <a:lnSpc>
                <a:spcPct val="110000"/>
              </a:lnSpc>
            </a:pPr>
            <a:r>
              <a:rPr lang="en-US" sz="1600" i="1" dirty="0">
                <a:sym typeface="Wingdings" panose="05000000000000000000" pitchFamily="2" charset="2"/>
              </a:rPr>
              <a:t>Preliminary from WLR</a:t>
            </a:r>
          </a:p>
          <a:p>
            <a:pPr lvl="1">
              <a:lnSpc>
                <a:spcPct val="110000"/>
              </a:lnSpc>
            </a:pPr>
            <a:r>
              <a:rPr lang="en-US" sz="1600" i="1" dirty="0">
                <a:sym typeface="Wingdings" panose="05000000000000000000" pitchFamily="2" charset="2"/>
              </a:rPr>
              <a:t>More exhaustive result from bench will be available</a:t>
            </a:r>
          </a:p>
          <a:p>
            <a:pPr lvl="1">
              <a:lnSpc>
                <a:spcPct val="110000"/>
              </a:lnSpc>
            </a:pPr>
            <a:endParaRPr lang="en-US" sz="1600" i="1" dirty="0">
              <a:sym typeface="Wingdings" panose="05000000000000000000" pitchFamily="2" charset="2"/>
            </a:endParaRPr>
          </a:p>
          <a:p>
            <a:pPr lvl="1">
              <a:lnSpc>
                <a:spcPct val="110000"/>
              </a:lnSpc>
            </a:pPr>
            <a:r>
              <a:rPr lang="en-US" sz="1600" i="1" dirty="0">
                <a:sym typeface="Wingdings" panose="05000000000000000000" pitchFamily="2" charset="2"/>
              </a:rPr>
              <a:t>SDK#6 presents some advantages </a:t>
            </a:r>
            <a:r>
              <a:rPr lang="en-US" sz="1600" i="1" dirty="0" err="1">
                <a:sym typeface="Wingdings" panose="05000000000000000000" pitchFamily="2" charset="2"/>
              </a:rPr>
              <a:t>wrt</a:t>
            </a:r>
            <a:r>
              <a:rPr lang="en-US" sz="1600" i="1" dirty="0">
                <a:sym typeface="Wingdings" panose="05000000000000000000" pitchFamily="2" charset="2"/>
              </a:rPr>
              <a:t> SDv12+In:</a:t>
            </a:r>
          </a:p>
          <a:p>
            <a:pPr marL="800100" lvl="1" indent="-342900">
              <a:lnSpc>
                <a:spcPct val="110000"/>
              </a:lnSpc>
              <a:buAutoNum type="arabicPeriod"/>
            </a:pPr>
            <a:r>
              <a:rPr lang="en-US" sz="1600" i="1" dirty="0">
                <a:sym typeface="Wingdings" panose="05000000000000000000" pitchFamily="2" charset="2"/>
              </a:rPr>
              <a:t>Smaller degradation of V</a:t>
            </a:r>
            <a:r>
              <a:rPr lang="en-US" sz="1600" i="1" baseline="-25000" dirty="0">
                <a:sym typeface="Wingdings" panose="05000000000000000000" pitchFamily="2" charset="2"/>
              </a:rPr>
              <a:t>T</a:t>
            </a:r>
            <a:r>
              <a:rPr lang="en-US" sz="1600" i="1" dirty="0">
                <a:sym typeface="Wingdings" panose="05000000000000000000" pitchFamily="2" charset="2"/>
              </a:rPr>
              <a:t> median with cycling</a:t>
            </a:r>
          </a:p>
          <a:p>
            <a:pPr marL="800100" lvl="1" indent="-342900">
              <a:lnSpc>
                <a:spcPct val="110000"/>
              </a:lnSpc>
              <a:buAutoNum type="arabicPeriod"/>
            </a:pPr>
            <a:r>
              <a:rPr lang="en-US" sz="1600" i="1" dirty="0">
                <a:sym typeface="Wingdings" panose="05000000000000000000" pitchFamily="2" charset="2"/>
              </a:rPr>
              <a:t>Less pronounced turnaround</a:t>
            </a:r>
          </a:p>
          <a:p>
            <a:pPr lvl="1">
              <a:lnSpc>
                <a:spcPct val="110000"/>
              </a:lnSpc>
            </a:pPr>
            <a:endParaRPr lang="en-US" sz="1600" i="1" dirty="0">
              <a:sym typeface="Wingdings" panose="05000000000000000000" pitchFamily="2" charset="2"/>
            </a:endParaRPr>
          </a:p>
          <a:p>
            <a:pPr lvl="1">
              <a:lnSpc>
                <a:spcPct val="110000"/>
              </a:lnSpc>
            </a:pPr>
            <a:r>
              <a:rPr lang="en-US" sz="1600" i="1" dirty="0">
                <a:sym typeface="Wingdings" panose="05000000000000000000" pitchFamily="2" charset="2"/>
              </a:rPr>
              <a:t>Signal to be checked on the other lots</a:t>
            </a:r>
          </a:p>
          <a:p>
            <a:pPr lvl="1">
              <a:lnSpc>
                <a:spcPct val="110000"/>
              </a:lnSpc>
            </a:pPr>
            <a:endParaRPr lang="en-US" sz="1600" i="1" dirty="0">
              <a:sym typeface="Wingdings" panose="05000000000000000000" pitchFamily="2" charset="2"/>
            </a:endParaRPr>
          </a:p>
        </p:txBody>
      </p:sp>
      <p:sp>
        <p:nvSpPr>
          <p:cNvPr id="8" name="TextBox 7"/>
          <p:cNvSpPr txBox="1"/>
          <p:nvPr/>
        </p:nvSpPr>
        <p:spPr>
          <a:xfrm>
            <a:off x="5235212" y="879784"/>
            <a:ext cx="1410135" cy="400110"/>
          </a:xfrm>
          <a:prstGeom prst="rect">
            <a:avLst/>
          </a:prstGeom>
          <a:noFill/>
        </p:spPr>
        <p:txBody>
          <a:bodyPr wrap="square" rtlCol="0">
            <a:spAutoFit/>
          </a:bodyPr>
          <a:lstStyle/>
          <a:p>
            <a:r>
              <a:rPr lang="en-US" sz="2000" b="1" dirty="0">
                <a:solidFill>
                  <a:schemeClr val="bg1">
                    <a:lumMod val="50000"/>
                  </a:schemeClr>
                </a:solidFill>
                <a:latin typeface="Calibri" pitchFamily="34" charset="0"/>
                <a:cs typeface="Calibri" pitchFamily="34" charset="0"/>
              </a:rPr>
              <a:t>S26 - WLR</a:t>
            </a:r>
          </a:p>
        </p:txBody>
      </p:sp>
    </p:spTree>
    <p:extLst>
      <p:ext uri="{BB962C8B-B14F-4D97-AF65-F5344CB8AC3E}">
        <p14:creationId xmlns:p14="http://schemas.microsoft.com/office/powerpoint/2010/main" val="28506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59" y="342782"/>
            <a:ext cx="10515600" cy="628788"/>
          </a:xfrm>
        </p:spPr>
        <p:txBody>
          <a:bodyPr/>
          <a:lstStyle/>
          <a:p>
            <a:r>
              <a:rPr lang="en-US" dirty="0"/>
              <a:t>K* camp: Key messages</a:t>
            </a:r>
          </a:p>
        </p:txBody>
      </p:sp>
      <p:sp>
        <p:nvSpPr>
          <p:cNvPr id="5" name="Content Placeholder 4"/>
          <p:cNvSpPr>
            <a:spLocks noGrp="1"/>
          </p:cNvSpPr>
          <p:nvPr>
            <p:ph sz="half" idx="1"/>
          </p:nvPr>
        </p:nvSpPr>
        <p:spPr>
          <a:xfrm>
            <a:off x="663652" y="1024735"/>
            <a:ext cx="11266077" cy="4729163"/>
          </a:xfrm>
        </p:spPr>
        <p:txBody>
          <a:bodyPr/>
          <a:lstStyle/>
          <a:p>
            <a:pPr lvl="0">
              <a:lnSpc>
                <a:spcPct val="110000"/>
              </a:lnSpc>
            </a:pPr>
            <a:r>
              <a:rPr lang="en-US" sz="2000" dirty="0">
                <a:sym typeface="Wingdings" panose="05000000000000000000" pitchFamily="2" charset="2"/>
              </a:rPr>
              <a:t>Main </a:t>
            </a:r>
            <a:r>
              <a:rPr lang="en-US" sz="2000" b="1" u="sng" dirty="0">
                <a:sym typeface="Wingdings" panose="05000000000000000000" pitchFamily="2" charset="2"/>
              </a:rPr>
              <a:t>upsides of the In-SAG matrix</a:t>
            </a:r>
            <a:r>
              <a:rPr lang="en-US" sz="2000" dirty="0">
                <a:sym typeface="Wingdings" panose="05000000000000000000" pitchFamily="2" charset="2"/>
              </a:rPr>
              <a:t>:</a:t>
            </a:r>
          </a:p>
          <a:p>
            <a:pPr lvl="1">
              <a:lnSpc>
                <a:spcPct val="110000"/>
              </a:lnSpc>
            </a:pPr>
            <a:r>
              <a:rPr lang="en-US" sz="1800" i="1" u="sng" dirty="0">
                <a:sym typeface="Wingdings" panose="05000000000000000000" pitchFamily="2" charset="2"/>
              </a:rPr>
              <a:t>FF reduction</a:t>
            </a:r>
            <a:r>
              <a:rPr lang="en-US" sz="1800" i="1" dirty="0">
                <a:sym typeface="Wingdings" panose="05000000000000000000" pitchFamily="2" charset="2"/>
              </a:rPr>
              <a:t>  ~1V lower</a:t>
            </a:r>
          </a:p>
          <a:p>
            <a:pPr lvl="1">
              <a:lnSpc>
                <a:spcPct val="110000"/>
              </a:lnSpc>
            </a:pPr>
            <a:r>
              <a:rPr lang="en-US" sz="1800" i="1" u="sng" dirty="0">
                <a:sym typeface="Wingdings" panose="05000000000000000000" pitchFamily="2" charset="2"/>
              </a:rPr>
              <a:t>Lower sigma </a:t>
            </a:r>
            <a:r>
              <a:rPr lang="en-US" sz="1800" i="1" dirty="0">
                <a:sym typeface="Wingdings" panose="05000000000000000000" pitchFamily="2" charset="2"/>
              </a:rPr>
              <a:t>  down up to 90-100mV</a:t>
            </a:r>
            <a:endParaRPr lang="en-US" sz="1800" i="1" u="sng" dirty="0">
              <a:sym typeface="Wingdings" panose="05000000000000000000" pitchFamily="2" charset="2"/>
            </a:endParaRPr>
          </a:p>
          <a:p>
            <a:pPr lvl="1">
              <a:lnSpc>
                <a:spcPct val="110000"/>
              </a:lnSpc>
            </a:pPr>
            <a:r>
              <a:rPr lang="en-US" sz="1800" i="1" u="sng" dirty="0">
                <a:sym typeface="Wingdings" panose="05000000000000000000" pitchFamily="2" charset="2"/>
              </a:rPr>
              <a:t>Higher SSM window</a:t>
            </a:r>
            <a:r>
              <a:rPr lang="en-US" sz="1800" i="1" dirty="0">
                <a:sym typeface="Wingdings" panose="05000000000000000000" pitchFamily="2" charset="2"/>
              </a:rPr>
              <a:t>  up to 0.5 V gain</a:t>
            </a:r>
            <a:endParaRPr lang="en-US" sz="1800" i="1" u="sng" dirty="0">
              <a:sym typeface="Wingdings" panose="05000000000000000000" pitchFamily="2" charset="2"/>
            </a:endParaRPr>
          </a:p>
          <a:p>
            <a:pPr lvl="1">
              <a:lnSpc>
                <a:spcPct val="110000"/>
              </a:lnSpc>
            </a:pPr>
            <a:r>
              <a:rPr lang="en-US" sz="1800" i="1" u="sng" dirty="0">
                <a:sym typeface="Wingdings" panose="05000000000000000000" pitchFamily="2" charset="2"/>
              </a:rPr>
              <a:t>Higher Memory Effect</a:t>
            </a:r>
            <a:r>
              <a:rPr lang="en-US" sz="1800" i="1" dirty="0">
                <a:sym typeface="Wingdings" panose="05000000000000000000" pitchFamily="2" charset="2"/>
              </a:rPr>
              <a:t>  upsides ~100mV</a:t>
            </a:r>
            <a:r>
              <a:rPr lang="en-US" sz="1800" i="1" u="sng" dirty="0">
                <a:sym typeface="Wingdings" panose="05000000000000000000" pitchFamily="2" charset="2"/>
              </a:rPr>
              <a:t> </a:t>
            </a:r>
          </a:p>
          <a:p>
            <a:pPr lvl="1">
              <a:lnSpc>
                <a:spcPct val="110000"/>
              </a:lnSpc>
            </a:pPr>
            <a:r>
              <a:rPr lang="en-US" sz="1800" i="1" u="sng" dirty="0">
                <a:sym typeface="Wingdings" panose="05000000000000000000" pitchFamily="2" charset="2"/>
              </a:rPr>
              <a:t>Reduced V</a:t>
            </a:r>
            <a:r>
              <a:rPr lang="en-US" sz="1800" i="1" u="sng" baseline="-25000" dirty="0">
                <a:sym typeface="Wingdings" panose="05000000000000000000" pitchFamily="2" charset="2"/>
              </a:rPr>
              <a:t>T</a:t>
            </a:r>
            <a:r>
              <a:rPr lang="en-US" sz="1800" i="1" u="sng" dirty="0">
                <a:sym typeface="Wingdings" panose="05000000000000000000" pitchFamily="2" charset="2"/>
              </a:rPr>
              <a:t> shift w/ cycling</a:t>
            </a:r>
            <a:r>
              <a:rPr lang="en-US" sz="1800" i="1" dirty="0">
                <a:sym typeface="Wingdings" panose="05000000000000000000" pitchFamily="2" charset="2"/>
              </a:rPr>
              <a:t>  reduced degradation and turnaround</a:t>
            </a:r>
            <a:endParaRPr lang="en-US" sz="1800" i="1" u="sng" dirty="0"/>
          </a:p>
          <a:p>
            <a:pPr>
              <a:lnSpc>
                <a:spcPct val="110000"/>
              </a:lnSpc>
            </a:pPr>
            <a:r>
              <a:rPr lang="en-US" sz="2200" i="1" u="sng" dirty="0">
                <a:sym typeface="Wingdings" panose="05000000000000000000" pitchFamily="2" charset="2"/>
              </a:rPr>
              <a:t>Also some warnings arise from the K* lots analysis:</a:t>
            </a:r>
          </a:p>
          <a:p>
            <a:pPr lvl="1">
              <a:lnSpc>
                <a:spcPct val="110000"/>
              </a:lnSpc>
            </a:pPr>
            <a:r>
              <a:rPr lang="en-US" sz="1800" i="1" u="sng" dirty="0">
                <a:sym typeface="Wingdings" panose="05000000000000000000" pitchFamily="2" charset="2"/>
              </a:rPr>
              <a:t>Drift performances not clear</a:t>
            </a:r>
            <a:r>
              <a:rPr lang="en-US" sz="1800" i="1" dirty="0">
                <a:sym typeface="Wingdings" panose="05000000000000000000" pitchFamily="2" charset="2"/>
              </a:rPr>
              <a:t>  </a:t>
            </a:r>
            <a:r>
              <a:rPr lang="en-US" sz="1800" i="1" u="sng" dirty="0">
                <a:sym typeface="Wingdings" panose="05000000000000000000" pitchFamily="2" charset="2"/>
              </a:rPr>
              <a:t>it could be stable or degrade </a:t>
            </a:r>
          </a:p>
          <a:p>
            <a:pPr lvl="1">
              <a:lnSpc>
                <a:spcPct val="110000"/>
              </a:lnSpc>
            </a:pPr>
            <a:r>
              <a:rPr lang="en-US" sz="1800" i="1" u="sng" dirty="0">
                <a:sym typeface="Wingdings" panose="05000000000000000000" pitchFamily="2" charset="2"/>
              </a:rPr>
              <a:t>The intrinsic/extrinsic weakness of In-SAG alloys with In&gt;7%</a:t>
            </a:r>
            <a:r>
              <a:rPr lang="en-US" sz="1800" i="1" dirty="0">
                <a:sym typeface="Wingdings" panose="05000000000000000000" pitchFamily="2" charset="2"/>
              </a:rPr>
              <a:t>  </a:t>
            </a:r>
            <a:r>
              <a:rPr lang="en-US" sz="1800" i="1" u="sng" dirty="0">
                <a:sym typeface="Wingdings" panose="05000000000000000000" pitchFamily="2" charset="2"/>
              </a:rPr>
              <a:t>PFA running on</a:t>
            </a:r>
          </a:p>
          <a:p>
            <a:pPr lvl="1">
              <a:lnSpc>
                <a:spcPct val="110000"/>
              </a:lnSpc>
            </a:pPr>
            <a:r>
              <a:rPr lang="en-US" sz="1800" i="1" u="sng" dirty="0">
                <a:sym typeface="Wingdings" panose="05000000000000000000" pitchFamily="2" charset="2"/>
              </a:rPr>
              <a:t>The leakage increase with Indium</a:t>
            </a:r>
            <a:r>
              <a:rPr lang="en-US" sz="1800" i="1" dirty="0">
                <a:sym typeface="Wingdings" panose="05000000000000000000" pitchFamily="2" charset="2"/>
              </a:rPr>
              <a:t> (not critical, within 25%)</a:t>
            </a:r>
          </a:p>
          <a:p>
            <a:pPr>
              <a:lnSpc>
                <a:spcPct val="110000"/>
              </a:lnSpc>
            </a:pPr>
            <a:r>
              <a:rPr lang="en-US" sz="2200" i="1" u="sng" dirty="0">
                <a:sym typeface="Wingdings" panose="05000000000000000000" pitchFamily="2" charset="2"/>
              </a:rPr>
              <a:t>In-SAG alloy likes for SSM applications and, potentially, for 30S </a:t>
            </a:r>
            <a:r>
              <a:rPr lang="en-US" sz="2200" i="1" u="sng" dirty="0" err="1">
                <a:sym typeface="Wingdings" panose="05000000000000000000" pitchFamily="2" charset="2"/>
              </a:rPr>
              <a:t>SxP</a:t>
            </a:r>
            <a:r>
              <a:rPr lang="en-US" sz="2200" i="1" u="sng" dirty="0">
                <a:sym typeface="Wingdings" panose="05000000000000000000" pitchFamily="2" charset="2"/>
              </a:rPr>
              <a:t> scaling:</a:t>
            </a:r>
          </a:p>
          <a:p>
            <a:pPr lvl="1">
              <a:lnSpc>
                <a:spcPct val="110000"/>
              </a:lnSpc>
            </a:pPr>
            <a:r>
              <a:rPr lang="en-US" dirty="0">
                <a:sym typeface="Wingdings" panose="05000000000000000000" pitchFamily="2" charset="2"/>
              </a:rPr>
              <a:t>K* campaign allowed finding the new pre-POR (SDK1) pure In-SAG alloy for SSM </a:t>
            </a:r>
          </a:p>
          <a:p>
            <a:pPr lvl="1">
              <a:lnSpc>
                <a:spcPct val="110000"/>
              </a:lnSpc>
            </a:pPr>
            <a:r>
              <a:rPr lang="en-US" dirty="0">
                <a:sym typeface="Wingdings" panose="05000000000000000000" pitchFamily="2" charset="2"/>
              </a:rPr>
              <a:t>At </a:t>
            </a:r>
            <a:r>
              <a:rPr lang="en-US" u="sng" dirty="0">
                <a:sym typeface="Wingdings" panose="05000000000000000000" pitchFamily="2" charset="2"/>
              </a:rPr>
              <a:t>first order approximation</a:t>
            </a:r>
            <a:r>
              <a:rPr lang="en-US" dirty="0">
                <a:sym typeface="Wingdings" panose="05000000000000000000" pitchFamily="2" charset="2"/>
              </a:rPr>
              <a:t> it is as SDv12 where Indium substitutes Si and lower As/Se ratio</a:t>
            </a:r>
          </a:p>
        </p:txBody>
      </p:sp>
      <p:sp>
        <p:nvSpPr>
          <p:cNvPr id="3" name="Footer Placeholder 2"/>
          <p:cNvSpPr>
            <a:spLocks noGrp="1"/>
          </p:cNvSpPr>
          <p:nvPr>
            <p:ph type="ftr" sz="quarter" idx="11"/>
          </p:nvPr>
        </p:nvSpPr>
        <p:spPr>
          <a:xfrm>
            <a:off x="1512484" y="6417240"/>
            <a:ext cx="1387415" cy="365125"/>
          </a:xfrm>
        </p:spPr>
        <p:txBody>
          <a:bodyPr/>
          <a:lstStyle/>
          <a:p>
            <a:r>
              <a:rPr lang="en-US"/>
              <a:t>Micron Confidential</a:t>
            </a:r>
          </a:p>
        </p:txBody>
      </p:sp>
      <p:sp>
        <p:nvSpPr>
          <p:cNvPr id="4" name="Slide Number Placeholder 3"/>
          <p:cNvSpPr>
            <a:spLocks noGrp="1"/>
          </p:cNvSpPr>
          <p:nvPr>
            <p:ph type="sldNum" sz="quarter" idx="12"/>
          </p:nvPr>
        </p:nvSpPr>
        <p:spPr>
          <a:xfrm>
            <a:off x="674286" y="6417241"/>
            <a:ext cx="838198" cy="365125"/>
          </a:xfrm>
        </p:spPr>
        <p:txBody>
          <a:bodyPr/>
          <a:lstStyle/>
          <a:p>
            <a:fld id="{B7E7695C-FCF1-4AA0-9B93-7941FED13DC4}" type="slidenum">
              <a:rPr lang="en-US" smtClean="0"/>
              <a:t>12</a:t>
            </a:fld>
            <a:endParaRPr lang="en-US"/>
          </a:p>
        </p:txBody>
      </p:sp>
      <p:pic>
        <p:nvPicPr>
          <p:cNvPr id="9" name="Picture 8"/>
          <p:cNvPicPr>
            <a:picLocks noChangeAspect="1"/>
          </p:cNvPicPr>
          <p:nvPr/>
        </p:nvPicPr>
        <p:blipFill>
          <a:blip r:embed="rId2"/>
          <a:stretch>
            <a:fillRect/>
          </a:stretch>
        </p:blipFill>
        <p:spPr>
          <a:xfrm>
            <a:off x="8416212" y="361392"/>
            <a:ext cx="3387011" cy="233042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5751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SSM perspectives and Plan</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13</a:t>
            </a:fld>
            <a:endParaRPr lang="en-US"/>
          </a:p>
        </p:txBody>
      </p:sp>
      <p:sp>
        <p:nvSpPr>
          <p:cNvPr id="5" name="Content Placeholder 4"/>
          <p:cNvSpPr>
            <a:spLocks noGrp="1"/>
          </p:cNvSpPr>
          <p:nvPr>
            <p:ph sz="half" idx="1"/>
          </p:nvPr>
        </p:nvSpPr>
        <p:spPr>
          <a:xfrm>
            <a:off x="816933" y="1018676"/>
            <a:ext cx="11027736" cy="4729163"/>
          </a:xfrm>
        </p:spPr>
        <p:txBody>
          <a:bodyPr/>
          <a:lstStyle/>
          <a:p>
            <a:r>
              <a:rPr lang="en-US" dirty="0">
                <a:sym typeface="Wingdings" panose="05000000000000000000" pitchFamily="2" charset="2"/>
              </a:rPr>
              <a:t>SDK1 </a:t>
            </a:r>
            <a:r>
              <a:rPr lang="en-US" dirty="0" err="1">
                <a:sym typeface="Wingdings" panose="05000000000000000000" pitchFamily="2" charset="2"/>
              </a:rPr>
              <a:t>monotg</a:t>
            </a:r>
            <a:r>
              <a:rPr lang="en-US" dirty="0">
                <a:sym typeface="Wingdings" panose="05000000000000000000" pitchFamily="2" charset="2"/>
              </a:rPr>
              <a:t> installed in the 3C to foster: </a:t>
            </a:r>
          </a:p>
          <a:p>
            <a:pPr lvl="1"/>
            <a:r>
              <a:rPr lang="en-US" dirty="0">
                <a:sym typeface="Wingdings" panose="05000000000000000000" pitchFamily="2" charset="2"/>
              </a:rPr>
              <a:t>learning about </a:t>
            </a:r>
            <a:r>
              <a:rPr lang="en-US" dirty="0" err="1">
                <a:sym typeface="Wingdings" panose="05000000000000000000" pitchFamily="2" charset="2"/>
              </a:rPr>
              <a:t>montg</a:t>
            </a:r>
            <a:r>
              <a:rPr lang="en-US" dirty="0">
                <a:sym typeface="Wingdings" panose="05000000000000000000" pitchFamily="2" charset="2"/>
              </a:rPr>
              <a:t> fabrication and stoichiometry mapped on Si  </a:t>
            </a:r>
          </a:p>
          <a:p>
            <a:pPr lvl="1"/>
            <a:r>
              <a:rPr lang="en-US" dirty="0">
                <a:sym typeface="Wingdings" panose="05000000000000000000" pitchFamily="2" charset="2"/>
              </a:rPr>
              <a:t>assessment the role of AlO</a:t>
            </a:r>
            <a:r>
              <a:rPr lang="en-US" baseline="-25000" dirty="0">
                <a:sym typeface="Wingdings" panose="05000000000000000000" pitchFamily="2" charset="2"/>
              </a:rPr>
              <a:t>2</a:t>
            </a:r>
            <a:r>
              <a:rPr lang="en-US" dirty="0">
                <a:sym typeface="Wingdings" panose="05000000000000000000" pitchFamily="2" charset="2"/>
              </a:rPr>
              <a:t> lamina on integration and performances w/ In-SAG</a:t>
            </a:r>
          </a:p>
          <a:p>
            <a:r>
              <a:rPr lang="en-US" dirty="0">
                <a:sym typeface="Wingdings" panose="05000000000000000000" pitchFamily="2" charset="2"/>
              </a:rPr>
              <a:t>Possible SDK2 </a:t>
            </a:r>
            <a:r>
              <a:rPr lang="en-US" dirty="0" err="1">
                <a:sym typeface="Wingdings" panose="05000000000000000000" pitchFamily="2" charset="2"/>
              </a:rPr>
              <a:t>monotg</a:t>
            </a:r>
            <a:r>
              <a:rPr lang="en-US" dirty="0">
                <a:sym typeface="Wingdings" panose="05000000000000000000" pitchFamily="2" charset="2"/>
              </a:rPr>
              <a:t> from SD K* 2</a:t>
            </a:r>
            <a:r>
              <a:rPr lang="en-US" baseline="30000" dirty="0">
                <a:sym typeface="Wingdings" panose="05000000000000000000" pitchFamily="2" charset="2"/>
              </a:rPr>
              <a:t>nd</a:t>
            </a:r>
            <a:r>
              <a:rPr lang="en-US" dirty="0">
                <a:sym typeface="Wingdings" panose="05000000000000000000" pitchFamily="2" charset="2"/>
              </a:rPr>
              <a:t> run  decision wk#9-10</a:t>
            </a:r>
          </a:p>
          <a:p>
            <a:r>
              <a:rPr lang="en-US" dirty="0">
                <a:sym typeface="Wingdings" panose="05000000000000000000" pitchFamily="2" charset="2"/>
              </a:rPr>
              <a:t>E* target (close to GeSe</a:t>
            </a:r>
            <a:r>
              <a:rPr lang="en-US" baseline="-25000" dirty="0">
                <a:sym typeface="Wingdings" panose="05000000000000000000" pitchFamily="2" charset="2"/>
              </a:rPr>
              <a:t>4</a:t>
            </a:r>
            <a:r>
              <a:rPr lang="en-US" dirty="0">
                <a:sym typeface="Wingdings" panose="05000000000000000000" pitchFamily="2" charset="2"/>
              </a:rPr>
              <a:t> w</a:t>
            </a:r>
            <a:r>
              <a:rPr lang="en-US">
                <a:sym typeface="Wingdings" panose="05000000000000000000" pitchFamily="2" charset="2"/>
              </a:rPr>
              <a:t>/ 5%As) </a:t>
            </a:r>
            <a:r>
              <a:rPr lang="en-US" dirty="0">
                <a:sym typeface="Wingdings" panose="05000000000000000000" pitchFamily="2" charset="2"/>
              </a:rPr>
              <a:t>installed in the 4C chamber to:</a:t>
            </a:r>
          </a:p>
          <a:p>
            <a:pPr lvl="1"/>
            <a:r>
              <a:rPr lang="en-US" dirty="0">
                <a:sym typeface="Wingdings" panose="05000000000000000000" pitchFamily="2" charset="2"/>
              </a:rPr>
              <a:t>segment the role of As reduction on In-SAG (that will be further explored w/ G* camp w/ fixed 5%In 3C)</a:t>
            </a:r>
          </a:p>
          <a:p>
            <a:pPr lvl="1"/>
            <a:r>
              <a:rPr lang="en-US" dirty="0">
                <a:sym typeface="Wingdings" panose="05000000000000000000" pitchFamily="2" charset="2"/>
              </a:rPr>
              <a:t>run the 3</a:t>
            </a:r>
            <a:r>
              <a:rPr lang="en-US" baseline="30000" dirty="0">
                <a:sym typeface="Wingdings" panose="05000000000000000000" pitchFamily="2" charset="2"/>
              </a:rPr>
              <a:t>rd</a:t>
            </a:r>
            <a:r>
              <a:rPr lang="en-US" dirty="0">
                <a:sym typeface="Wingdings" panose="05000000000000000000" pitchFamily="2" charset="2"/>
              </a:rPr>
              <a:t> K* trial in order to maximize the SSM window by higher In and Ge</a:t>
            </a:r>
          </a:p>
        </p:txBody>
      </p:sp>
      <p:pic>
        <p:nvPicPr>
          <p:cNvPr id="6" name="Picture 5"/>
          <p:cNvPicPr>
            <a:picLocks noChangeAspect="1"/>
          </p:cNvPicPr>
          <p:nvPr/>
        </p:nvPicPr>
        <p:blipFill>
          <a:blip r:embed="rId2"/>
          <a:stretch>
            <a:fillRect/>
          </a:stretch>
        </p:blipFill>
        <p:spPr>
          <a:xfrm>
            <a:off x="5402105" y="4272638"/>
            <a:ext cx="6442564" cy="2138911"/>
          </a:xfrm>
          <a:prstGeom prst="rect">
            <a:avLst/>
          </a:prstGeom>
        </p:spPr>
      </p:pic>
      <p:sp>
        <p:nvSpPr>
          <p:cNvPr id="7" name="Rectangle 6"/>
          <p:cNvSpPr/>
          <p:nvPr/>
        </p:nvSpPr>
        <p:spPr>
          <a:xfrm>
            <a:off x="674320" y="4177258"/>
            <a:ext cx="4510076" cy="1785104"/>
          </a:xfrm>
          <a:prstGeom prst="rect">
            <a:avLst/>
          </a:prstGeom>
          <a:solidFill>
            <a:srgbClr val="FFFFCC"/>
          </a:solidFill>
        </p:spPr>
        <p:txBody>
          <a:bodyPr wrap="square">
            <a:spAutoFit/>
          </a:bodyPr>
          <a:lstStyle/>
          <a:p>
            <a:pPr>
              <a:spcAft>
                <a:spcPts val="600"/>
              </a:spcAft>
            </a:pPr>
            <a:r>
              <a:rPr lang="en-US" sz="2000" b="1" u="sng" dirty="0">
                <a:sym typeface="Wingdings" panose="05000000000000000000" pitchFamily="2" charset="2"/>
              </a:rPr>
              <a:t>Recommendations:</a:t>
            </a:r>
          </a:p>
          <a:p>
            <a:pPr marL="285750" indent="-285750">
              <a:spcAft>
                <a:spcPts val="600"/>
              </a:spcAft>
              <a:buFont typeface="Wingdings" panose="05000000000000000000" pitchFamily="2" charset="2"/>
              <a:buChar char="ü"/>
            </a:pPr>
            <a:r>
              <a:rPr lang="en-US" sz="1600" dirty="0">
                <a:sym typeface="Wingdings" panose="05000000000000000000" pitchFamily="2" charset="2"/>
              </a:rPr>
              <a:t>EDX on In-SAG for both transformation function learning and to understand how segregation modulates SSM window</a:t>
            </a:r>
          </a:p>
          <a:p>
            <a:pPr marL="285750" indent="-285750">
              <a:spcAft>
                <a:spcPts val="600"/>
              </a:spcAft>
              <a:buFont typeface="Wingdings" panose="05000000000000000000" pitchFamily="2" charset="2"/>
              <a:buChar char="ü"/>
            </a:pPr>
            <a:r>
              <a:rPr lang="en-US" sz="1600" dirty="0">
                <a:sym typeface="Wingdings" panose="05000000000000000000" pitchFamily="2" charset="2"/>
              </a:rPr>
              <a:t>Deeper reliability characterization on In-SAG alloys to assess the alloys robustness </a:t>
            </a:r>
          </a:p>
        </p:txBody>
      </p:sp>
      <p:sp>
        <p:nvSpPr>
          <p:cNvPr id="8" name="Rectangle 7"/>
          <p:cNvSpPr/>
          <p:nvPr/>
        </p:nvSpPr>
        <p:spPr>
          <a:xfrm>
            <a:off x="7941201" y="3949961"/>
            <a:ext cx="1883849" cy="338554"/>
          </a:xfrm>
          <a:prstGeom prst="rect">
            <a:avLst/>
          </a:prstGeom>
        </p:spPr>
        <p:txBody>
          <a:bodyPr wrap="none">
            <a:spAutoFit/>
          </a:bodyPr>
          <a:lstStyle/>
          <a:p>
            <a:r>
              <a:rPr lang="en-US" sz="1600" b="1" dirty="0">
                <a:sym typeface="Wingdings" panose="05000000000000000000" pitchFamily="2" charset="2"/>
              </a:rPr>
              <a:t>Campaigns Gantt</a:t>
            </a:r>
            <a:endParaRPr lang="en-US" dirty="0"/>
          </a:p>
        </p:txBody>
      </p:sp>
    </p:spTree>
    <p:extLst>
      <p:ext uri="{BB962C8B-B14F-4D97-AF65-F5344CB8AC3E}">
        <p14:creationId xmlns:p14="http://schemas.microsoft.com/office/powerpoint/2010/main" val="243926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SiSAG</a:t>
            </a:r>
            <a:r>
              <a:rPr lang="en-US" dirty="0"/>
              <a:t> vs In-SAG/In-</a:t>
            </a:r>
            <a:r>
              <a:rPr lang="en-US" dirty="0" err="1"/>
              <a:t>SiSAG</a:t>
            </a:r>
            <a:r>
              <a:rPr lang="en-US" dirty="0"/>
              <a:t> benchmarking for </a:t>
            </a:r>
            <a:r>
              <a:rPr lang="en-US" dirty="0" err="1"/>
              <a:t>SxP</a:t>
            </a:r>
            <a:endParaRPr lang="en-US" dirty="0"/>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14</a:t>
            </a:fld>
            <a:endParaRPr lang="en-US"/>
          </a:p>
        </p:txBody>
      </p:sp>
      <p:sp>
        <p:nvSpPr>
          <p:cNvPr id="6" name="Content Placeholder 2"/>
          <p:cNvSpPr>
            <a:spLocks noGrp="1"/>
          </p:cNvSpPr>
          <p:nvPr>
            <p:ph idx="1"/>
          </p:nvPr>
        </p:nvSpPr>
        <p:spPr>
          <a:xfrm>
            <a:off x="738613" y="1182133"/>
            <a:ext cx="7007483" cy="4418635"/>
          </a:xfrm>
        </p:spPr>
        <p:txBody>
          <a:bodyPr/>
          <a:lstStyle/>
          <a:p>
            <a:pPr marL="274320">
              <a:spcBef>
                <a:spcPts val="800"/>
              </a:spcBef>
            </a:pPr>
            <a:r>
              <a:rPr lang="en-US" sz="2200" dirty="0">
                <a:solidFill>
                  <a:schemeClr val="tx2"/>
                </a:solidFill>
              </a:rPr>
              <a:t>Under the below assumptions (supported by the experimental picture reported in the previous slides):</a:t>
            </a:r>
          </a:p>
          <a:p>
            <a:pPr marL="731520" lvl="1">
              <a:spcBef>
                <a:spcPts val="800"/>
              </a:spcBef>
            </a:pPr>
            <a:r>
              <a:rPr lang="en-US" sz="1800" dirty="0">
                <a:solidFill>
                  <a:schemeClr val="tx2"/>
                </a:solidFill>
              </a:rPr>
              <a:t>Sigma VT gain ~ 100 mV  </a:t>
            </a:r>
          </a:p>
          <a:p>
            <a:pPr marL="731520" lvl="1">
              <a:spcBef>
                <a:spcPts val="800"/>
              </a:spcBef>
            </a:pPr>
            <a:r>
              <a:rPr lang="en-US" sz="1800" dirty="0">
                <a:solidFill>
                  <a:schemeClr val="tx2"/>
                </a:solidFill>
              </a:rPr>
              <a:t>Memory effect gain ~ 100 mV</a:t>
            </a:r>
            <a:endParaRPr lang="en-US" sz="1800" baseline="-25000" dirty="0">
              <a:solidFill>
                <a:schemeClr val="tx2"/>
              </a:solidFill>
            </a:endParaRPr>
          </a:p>
          <a:p>
            <a:pPr marL="731520" lvl="1">
              <a:spcBef>
                <a:spcPts val="800"/>
              </a:spcBef>
            </a:pPr>
            <a:r>
              <a:rPr lang="en-US" sz="1800" dirty="0">
                <a:solidFill>
                  <a:schemeClr val="tx2"/>
                </a:solidFill>
              </a:rPr>
              <a:t>Same Drift</a:t>
            </a:r>
          </a:p>
          <a:p>
            <a:pPr marL="0" indent="0">
              <a:spcBef>
                <a:spcPts val="800"/>
              </a:spcBef>
              <a:buNone/>
            </a:pPr>
            <a:r>
              <a:rPr lang="en-US" sz="2200" dirty="0">
                <a:solidFill>
                  <a:schemeClr val="tx2"/>
                </a:solidFill>
              </a:rPr>
              <a:t>200mV RWB gain thru the substitution of </a:t>
            </a:r>
            <a:r>
              <a:rPr lang="en-US" sz="2200" dirty="0" err="1">
                <a:solidFill>
                  <a:schemeClr val="tx2"/>
                </a:solidFill>
              </a:rPr>
              <a:t>SiSAG</a:t>
            </a:r>
            <a:r>
              <a:rPr lang="en-US" sz="2200" dirty="0">
                <a:solidFill>
                  <a:schemeClr val="tx2"/>
                </a:solidFill>
              </a:rPr>
              <a:t> with In-SAG can be computed</a:t>
            </a:r>
          </a:p>
          <a:p>
            <a:pPr marL="0" indent="0">
              <a:spcBef>
                <a:spcPts val="800"/>
              </a:spcBef>
              <a:buNone/>
            </a:pPr>
            <a:r>
              <a:rPr lang="en-US" sz="2200" b="1" dirty="0">
                <a:solidFill>
                  <a:schemeClr val="tx2"/>
                </a:solidFill>
              </a:rPr>
              <a:t>This gain can be transferred in -7nm PM thickness </a:t>
            </a:r>
            <a:r>
              <a:rPr lang="en-US" sz="2200" dirty="0">
                <a:solidFill>
                  <a:schemeClr val="tx2"/>
                </a:solidFill>
              </a:rPr>
              <a:t>maintaining the same </a:t>
            </a:r>
            <a:r>
              <a:rPr lang="en-US" sz="2200" dirty="0">
                <a:solidFill>
                  <a:schemeClr val="tx2"/>
                </a:solidFill>
                <a:latin typeface="Symbol" panose="05050102010706020507" pitchFamily="18" charset="2"/>
              </a:rPr>
              <a:t>D</a:t>
            </a:r>
            <a:r>
              <a:rPr lang="en-US" sz="2200" dirty="0">
                <a:solidFill>
                  <a:schemeClr val="tx2"/>
                </a:solidFill>
              </a:rPr>
              <a:t>V</a:t>
            </a:r>
            <a:r>
              <a:rPr lang="en-US" sz="2200" baseline="-25000" dirty="0">
                <a:solidFill>
                  <a:schemeClr val="tx2"/>
                </a:solidFill>
              </a:rPr>
              <a:t>T</a:t>
            </a:r>
            <a:r>
              <a:rPr lang="en-US" sz="2200" dirty="0">
                <a:solidFill>
                  <a:schemeClr val="tx2"/>
                </a:solidFill>
              </a:rPr>
              <a:t> (considering 28mV/nm sensitivity), w/ +3 nm SD thickness to match the same V</a:t>
            </a:r>
            <a:r>
              <a:rPr lang="en-US" sz="2200" baseline="-25000" dirty="0">
                <a:solidFill>
                  <a:schemeClr val="tx2"/>
                </a:solidFill>
              </a:rPr>
              <a:t>T</a:t>
            </a:r>
          </a:p>
          <a:p>
            <a:pPr marL="0" indent="0">
              <a:spcBef>
                <a:spcPts val="800"/>
              </a:spcBef>
              <a:buNone/>
            </a:pPr>
            <a:endParaRPr lang="en-US" sz="2200" dirty="0">
              <a:solidFill>
                <a:schemeClr val="tx2"/>
              </a:solidFill>
            </a:endParaRPr>
          </a:p>
          <a:p>
            <a:pPr lvl="1">
              <a:spcBef>
                <a:spcPts val="600"/>
              </a:spcBef>
              <a:spcAft>
                <a:spcPts val="600"/>
              </a:spcAft>
            </a:pPr>
            <a:endParaRPr lang="en-US" sz="1200" u="sng" dirty="0"/>
          </a:p>
        </p:txBody>
      </p:sp>
      <p:sp>
        <p:nvSpPr>
          <p:cNvPr id="12" name="TextBox 11"/>
          <p:cNvSpPr txBox="1"/>
          <p:nvPr/>
        </p:nvSpPr>
        <p:spPr>
          <a:xfrm>
            <a:off x="7746096" y="4293466"/>
            <a:ext cx="783771" cy="307777"/>
          </a:xfrm>
          <a:prstGeom prst="rect">
            <a:avLst/>
          </a:prstGeom>
          <a:noFill/>
        </p:spPr>
        <p:txBody>
          <a:bodyPr wrap="square" rtlCol="0">
            <a:spAutoFit/>
          </a:bodyPr>
          <a:lstStyle/>
          <a:p>
            <a:r>
              <a:rPr lang="en-US" sz="1400" dirty="0">
                <a:solidFill>
                  <a:srgbClr val="FF0000"/>
                </a:solidFill>
              </a:rPr>
              <a:t>Si-SAG</a:t>
            </a:r>
          </a:p>
        </p:txBody>
      </p:sp>
      <p:sp>
        <p:nvSpPr>
          <p:cNvPr id="13" name="TextBox 12"/>
          <p:cNvSpPr txBox="1"/>
          <p:nvPr/>
        </p:nvSpPr>
        <p:spPr>
          <a:xfrm>
            <a:off x="9746473" y="4210318"/>
            <a:ext cx="783771" cy="307777"/>
          </a:xfrm>
          <a:prstGeom prst="rect">
            <a:avLst/>
          </a:prstGeom>
          <a:noFill/>
        </p:spPr>
        <p:txBody>
          <a:bodyPr wrap="square" rtlCol="0">
            <a:spAutoFit/>
          </a:bodyPr>
          <a:lstStyle/>
          <a:p>
            <a:r>
              <a:rPr lang="en-US" sz="1400" dirty="0">
                <a:solidFill>
                  <a:srgbClr val="FF0000"/>
                </a:solidFill>
              </a:rPr>
              <a:t>In-SAG</a:t>
            </a:r>
          </a:p>
        </p:txBody>
      </p:sp>
      <mc:AlternateContent xmlns:mc="http://schemas.openxmlformats.org/markup-compatibility/2006" xmlns:a14="http://schemas.microsoft.com/office/drawing/2010/main">
        <mc:Choice Requires="a14">
          <p:sp>
            <p:nvSpPr>
              <p:cNvPr id="14" name="TextBox 13"/>
              <p:cNvSpPr txBox="1"/>
              <p:nvPr/>
            </p:nvSpPr>
            <p:spPr>
              <a:xfrm flipH="1" flipV="1">
                <a:off x="10489839" y="4127982"/>
                <a:ext cx="144015"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panose="02040503050406030204" pitchFamily="18" charset="0"/>
                        </a:rPr>
                        <m:t>}</m:t>
                      </m:r>
                    </m:oMath>
                  </m:oMathPara>
                </a14:m>
                <a:endParaRPr lang="en-US" sz="3600"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flipH="1" flipV="1">
                <a:off x="10489839" y="4127982"/>
                <a:ext cx="144015" cy="553998"/>
              </a:xfrm>
              <a:prstGeom prst="rect">
                <a:avLst/>
              </a:prstGeom>
              <a:blipFill>
                <a:blip r:embed="rId2"/>
                <a:stretch>
                  <a:fillRect l="-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flipH="1" flipV="1">
                <a:off x="8478372" y="4279271"/>
                <a:ext cx="144015"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panose="02040503050406030204" pitchFamily="18" charset="0"/>
                        </a:rPr>
                        <m:t>}</m:t>
                      </m:r>
                    </m:oMath>
                  </m:oMathPara>
                </a14:m>
                <a:endParaRPr lang="en-US" sz="3200"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flipH="1" flipV="1">
                <a:off x="8478372" y="4279271"/>
                <a:ext cx="144015" cy="492443"/>
              </a:xfrm>
              <a:prstGeom prst="rect">
                <a:avLst/>
              </a:prstGeom>
              <a:blipFill>
                <a:blip r:embed="rId3"/>
                <a:stretch>
                  <a:fillRect/>
                </a:stretch>
              </a:blipFill>
            </p:spPr>
            <p:txBody>
              <a:bodyPr/>
              <a:lstStyle/>
              <a:p>
                <a:r>
                  <a:rPr lang="en-US">
                    <a:noFill/>
                  </a:rPr>
                  <a:t> </a:t>
                </a:r>
              </a:p>
            </p:txBody>
          </p:sp>
        </mc:Fallback>
      </mc:AlternateContent>
      <p:sp>
        <p:nvSpPr>
          <p:cNvPr id="27" name="TextBox 26"/>
          <p:cNvSpPr txBox="1"/>
          <p:nvPr/>
        </p:nvSpPr>
        <p:spPr>
          <a:xfrm>
            <a:off x="8458953" y="5577900"/>
            <a:ext cx="3358809" cy="738664"/>
          </a:xfrm>
          <a:prstGeom prst="rect">
            <a:avLst/>
          </a:prstGeom>
          <a:noFill/>
        </p:spPr>
        <p:txBody>
          <a:bodyPr wrap="square" rtlCol="0">
            <a:spAutoFit/>
          </a:bodyPr>
          <a:lstStyle/>
          <a:p>
            <a:r>
              <a:rPr lang="en-US" sz="1400" dirty="0"/>
              <a:t>To get the same POR V</a:t>
            </a:r>
            <a:r>
              <a:rPr lang="en-US" sz="1400" baseline="-25000" dirty="0"/>
              <a:t>T</a:t>
            </a:r>
            <a:r>
              <a:rPr lang="en-US" sz="1400" dirty="0"/>
              <a:t> with In-SAG, we need to increase </a:t>
            </a:r>
            <a:r>
              <a:rPr lang="en-US" sz="1400" dirty="0" err="1"/>
              <a:t>t</a:t>
            </a:r>
            <a:r>
              <a:rPr lang="en-US" sz="1400" baseline="-25000" dirty="0" err="1"/>
              <a:t>SD</a:t>
            </a:r>
            <a:r>
              <a:rPr lang="en-US" sz="1400" dirty="0"/>
              <a:t> by ~ 3 nm, but 7 nm reduction on PM</a:t>
            </a:r>
          </a:p>
        </p:txBody>
      </p:sp>
      <p:sp>
        <p:nvSpPr>
          <p:cNvPr id="24" name="TextBox 23"/>
          <p:cNvSpPr txBox="1"/>
          <p:nvPr/>
        </p:nvSpPr>
        <p:spPr>
          <a:xfrm>
            <a:off x="8329925" y="1144797"/>
            <a:ext cx="1233956" cy="307777"/>
          </a:xfrm>
          <a:prstGeom prst="rect">
            <a:avLst/>
          </a:prstGeom>
          <a:noFill/>
        </p:spPr>
        <p:txBody>
          <a:bodyPr wrap="square" rtlCol="0">
            <a:spAutoFit/>
          </a:bodyPr>
          <a:lstStyle/>
          <a:p>
            <a:r>
              <a:rPr lang="en-US" sz="1400" b="1" dirty="0">
                <a:solidFill>
                  <a:srgbClr val="FF0000"/>
                </a:solidFill>
              </a:rPr>
              <a:t>Actual 30S</a:t>
            </a:r>
          </a:p>
        </p:txBody>
      </p:sp>
      <p:sp>
        <p:nvSpPr>
          <p:cNvPr id="30" name="TextBox 29"/>
          <p:cNvSpPr txBox="1"/>
          <p:nvPr/>
        </p:nvSpPr>
        <p:spPr>
          <a:xfrm>
            <a:off x="10227144" y="1144797"/>
            <a:ext cx="1436121" cy="307777"/>
          </a:xfrm>
          <a:prstGeom prst="rect">
            <a:avLst/>
          </a:prstGeom>
          <a:noFill/>
        </p:spPr>
        <p:txBody>
          <a:bodyPr wrap="square" rtlCol="0">
            <a:spAutoFit/>
          </a:bodyPr>
          <a:lstStyle/>
          <a:p>
            <a:r>
              <a:rPr lang="en-US" sz="1400" b="1" dirty="0">
                <a:solidFill>
                  <a:srgbClr val="FF0000"/>
                </a:solidFill>
              </a:rPr>
              <a:t>30S w/ In-SAG</a:t>
            </a:r>
          </a:p>
        </p:txBody>
      </p:sp>
      <p:sp>
        <p:nvSpPr>
          <p:cNvPr id="5" name="Rectangle 4"/>
          <p:cNvSpPr/>
          <p:nvPr/>
        </p:nvSpPr>
        <p:spPr>
          <a:xfrm>
            <a:off x="814542" y="5150672"/>
            <a:ext cx="6705932" cy="1077218"/>
          </a:xfrm>
          <a:prstGeom prst="rect">
            <a:avLst/>
          </a:prstGeom>
          <a:solidFill>
            <a:srgbClr val="FFFFCC"/>
          </a:solidFill>
        </p:spPr>
        <p:txBody>
          <a:bodyPr wrap="square">
            <a:spAutoFit/>
          </a:bodyPr>
          <a:lstStyle/>
          <a:p>
            <a:pPr>
              <a:spcBef>
                <a:spcPts val="600"/>
              </a:spcBef>
              <a:spcAft>
                <a:spcPts val="600"/>
              </a:spcAft>
            </a:pPr>
            <a:r>
              <a:rPr lang="en-US" b="1" u="sng" dirty="0">
                <a:solidFill>
                  <a:schemeClr val="tx2"/>
                </a:solidFill>
              </a:rPr>
              <a:t>Recommendation:</a:t>
            </a:r>
            <a:r>
              <a:rPr lang="en-US" dirty="0">
                <a:solidFill>
                  <a:schemeClr val="tx2"/>
                </a:solidFill>
              </a:rPr>
              <a:t> </a:t>
            </a:r>
          </a:p>
          <a:p>
            <a:pPr>
              <a:spcBef>
                <a:spcPts val="600"/>
              </a:spcBef>
            </a:pPr>
            <a:r>
              <a:rPr lang="en-US" dirty="0" err="1">
                <a:solidFill>
                  <a:schemeClr val="tx2"/>
                </a:solidFill>
              </a:rPr>
              <a:t>SxP</a:t>
            </a:r>
            <a:r>
              <a:rPr lang="en-US" dirty="0">
                <a:solidFill>
                  <a:schemeClr val="tx2"/>
                </a:solidFill>
              </a:rPr>
              <a:t> trial on FS with In-SAG centered on SDK1 pro 30S planned on March</a:t>
            </a:r>
            <a:endParaRPr lang="en-US" dirty="0"/>
          </a:p>
        </p:txBody>
      </p:sp>
      <p:pic>
        <p:nvPicPr>
          <p:cNvPr id="9" name="Picture 8"/>
          <p:cNvPicPr>
            <a:picLocks noChangeAspect="1"/>
          </p:cNvPicPr>
          <p:nvPr/>
        </p:nvPicPr>
        <p:blipFill>
          <a:blip r:embed="rId4"/>
          <a:stretch>
            <a:fillRect/>
          </a:stretch>
        </p:blipFill>
        <p:spPr>
          <a:xfrm>
            <a:off x="10667373" y="1712772"/>
            <a:ext cx="1132375" cy="3511074"/>
          </a:xfrm>
          <a:prstGeom prst="rect">
            <a:avLst/>
          </a:prstGeom>
        </p:spPr>
      </p:pic>
      <p:pic>
        <p:nvPicPr>
          <p:cNvPr id="10" name="Picture 9"/>
          <p:cNvPicPr>
            <a:picLocks noChangeAspect="1"/>
          </p:cNvPicPr>
          <p:nvPr/>
        </p:nvPicPr>
        <p:blipFill>
          <a:blip r:embed="rId5"/>
          <a:stretch>
            <a:fillRect/>
          </a:stretch>
        </p:blipFill>
        <p:spPr>
          <a:xfrm>
            <a:off x="8670572" y="1604134"/>
            <a:ext cx="1202364" cy="3732878"/>
          </a:xfrm>
          <a:prstGeom prst="rect">
            <a:avLst/>
          </a:prstGeom>
        </p:spPr>
      </p:pic>
      <p:cxnSp>
        <p:nvCxnSpPr>
          <p:cNvPr id="19" name="Straight Arrow Connector 18"/>
          <p:cNvCxnSpPr>
            <a:stCxn id="27" idx="0"/>
            <a:endCxn id="13" idx="2"/>
          </p:cNvCxnSpPr>
          <p:nvPr/>
        </p:nvCxnSpPr>
        <p:spPr>
          <a:xfrm flipV="1">
            <a:off x="10138358" y="4518095"/>
            <a:ext cx="1" cy="1059805"/>
          </a:xfrm>
          <a:prstGeom prst="straightConnector1">
            <a:avLst/>
          </a:prstGeom>
          <a:ln w="22225">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29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15</a:t>
            </a:fld>
            <a:endParaRPr lang="en-US" dirty="0"/>
          </a:p>
        </p:txBody>
      </p:sp>
    </p:spTree>
    <p:extLst>
      <p:ext uri="{BB962C8B-B14F-4D97-AF65-F5344CB8AC3E}">
        <p14:creationId xmlns:p14="http://schemas.microsoft.com/office/powerpoint/2010/main" val="106504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In-SAG opportunity for 30S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16</a:t>
            </a:fld>
            <a:endParaRPr lang="en-US"/>
          </a:p>
        </p:txBody>
      </p:sp>
      <p:sp>
        <p:nvSpPr>
          <p:cNvPr id="5" name="Content Placeholder 4"/>
          <p:cNvSpPr>
            <a:spLocks noGrp="1"/>
          </p:cNvSpPr>
          <p:nvPr>
            <p:ph sz="half" idx="1"/>
          </p:nvPr>
        </p:nvSpPr>
        <p:spPr>
          <a:xfrm>
            <a:off x="838200" y="1384429"/>
            <a:ext cx="10515600" cy="4729163"/>
          </a:xfrm>
        </p:spPr>
        <p:txBody>
          <a:bodyPr/>
          <a:lstStyle/>
          <a:p>
            <a:r>
              <a:rPr lang="en-US" dirty="0"/>
              <a:t>SDK#6 (In-SAG) upsides </a:t>
            </a:r>
            <a:r>
              <a:rPr lang="en-US" dirty="0" err="1"/>
              <a:t>wrt</a:t>
            </a:r>
            <a:r>
              <a:rPr lang="en-US" dirty="0"/>
              <a:t> SDv12+In:</a:t>
            </a:r>
          </a:p>
          <a:p>
            <a:pPr lvl="1"/>
            <a:r>
              <a:rPr lang="en-US" dirty="0">
                <a:sym typeface="Wingdings" panose="05000000000000000000" pitchFamily="2" charset="2"/>
              </a:rPr>
              <a:t>Sigma: more than 10mV sigma gain</a:t>
            </a:r>
          </a:p>
          <a:p>
            <a:pPr lvl="1"/>
            <a:r>
              <a:rPr lang="en-US" dirty="0"/>
              <a:t>Memory effect: more than 100 mV larger</a:t>
            </a:r>
          </a:p>
          <a:p>
            <a:pPr lvl="1"/>
            <a:r>
              <a:rPr lang="en-US" dirty="0">
                <a:sym typeface="Wingdings" panose="05000000000000000000" pitchFamily="2" charset="2"/>
              </a:rPr>
              <a:t>Drift: equivalent up to VDM2, to be better segmented the VDM3</a:t>
            </a:r>
          </a:p>
          <a:p>
            <a:pPr lvl="1"/>
            <a:r>
              <a:rPr lang="en-US" dirty="0"/>
              <a:t>Endurance: reduced E2 turnaround</a:t>
            </a:r>
            <a:endParaRPr lang="en-US" dirty="0">
              <a:sym typeface="Wingdings" panose="05000000000000000000" pitchFamily="2" charset="2"/>
            </a:endParaRPr>
          </a:p>
          <a:p>
            <a:pPr marL="411480" lvl="1" indent="0">
              <a:buNone/>
            </a:pPr>
            <a:endParaRPr lang="en-US" dirty="0">
              <a:sym typeface="Wingdings" panose="05000000000000000000" pitchFamily="2" charset="2"/>
            </a:endParaRPr>
          </a:p>
          <a:p>
            <a:pPr marL="411480" lvl="1" indent="0">
              <a:buNone/>
            </a:pPr>
            <a:r>
              <a:rPr lang="en-US" dirty="0">
                <a:sym typeface="Wingdings" panose="05000000000000000000" pitchFamily="2" charset="2"/>
              </a:rPr>
              <a:t>Note: all these parameters have been evaluated from SD only silicon probed with:</a:t>
            </a:r>
          </a:p>
          <a:p>
            <a:pPr marL="868680" lvl="1" indent="-457200">
              <a:buFont typeface="+mj-lt"/>
              <a:buAutoNum type="arabicPeriod"/>
            </a:pPr>
            <a:r>
              <a:rPr lang="en-US" dirty="0">
                <a:sym typeface="Wingdings" panose="05000000000000000000" pitchFamily="2" charset="2"/>
              </a:rPr>
              <a:t>The same seasoning as the one of the FS (that could not be optimum for SD-only)</a:t>
            </a:r>
          </a:p>
          <a:p>
            <a:pPr marL="868680" lvl="1" indent="-457200">
              <a:buFont typeface="+mj-lt"/>
              <a:buAutoNum type="arabicPeriod"/>
            </a:pPr>
            <a:r>
              <a:rPr lang="en-US" dirty="0">
                <a:sym typeface="Wingdings" panose="05000000000000000000" pitchFamily="2" charset="2"/>
              </a:rPr>
              <a:t>A 3E Set pulse with lower maximum current (~26 </a:t>
            </a:r>
            <a:r>
              <a:rPr lang="en-US" dirty="0" err="1">
                <a:sym typeface="Wingdings" panose="05000000000000000000" pitchFamily="2" charset="2"/>
              </a:rPr>
              <a:t>uA</a:t>
            </a:r>
            <a:r>
              <a:rPr lang="en-US" dirty="0">
                <a:sym typeface="Wingdings" panose="05000000000000000000" pitchFamily="2" charset="2"/>
              </a:rPr>
              <a:t>)</a:t>
            </a:r>
          </a:p>
          <a:p>
            <a:pPr marL="868680" lvl="1" indent="-457200">
              <a:buFont typeface="+mj-lt"/>
              <a:buAutoNum type="arabicPeriod"/>
            </a:pPr>
            <a:r>
              <a:rPr lang="en-US" dirty="0">
                <a:sym typeface="Wingdings" panose="05000000000000000000" pitchFamily="2" charset="2"/>
              </a:rPr>
              <a:t>PG4 </a:t>
            </a:r>
            <a:r>
              <a:rPr lang="en-US" dirty="0" err="1">
                <a:sym typeface="Wingdings" panose="05000000000000000000" pitchFamily="2" charset="2"/>
              </a:rPr>
              <a:t>t</a:t>
            </a:r>
            <a:r>
              <a:rPr lang="en-US" baseline="-25000" dirty="0" err="1">
                <a:sym typeface="Wingdings" panose="05000000000000000000" pitchFamily="2" charset="2"/>
              </a:rPr>
              <a:t>sense</a:t>
            </a:r>
            <a:r>
              <a:rPr lang="en-US" dirty="0">
                <a:sym typeface="Wingdings" panose="05000000000000000000" pitchFamily="2" charset="2"/>
              </a:rPr>
              <a:t> </a:t>
            </a:r>
          </a:p>
          <a:p>
            <a:pPr marL="868680" lvl="1" indent="-457200">
              <a:buFont typeface="+mj-lt"/>
              <a:buAutoNum type="arabicPeriod"/>
            </a:pPr>
            <a:r>
              <a:rPr lang="en-US" dirty="0">
                <a:sym typeface="Wingdings" panose="05000000000000000000" pitchFamily="2" charset="2"/>
              </a:rPr>
              <a:t>Process with Liner-protected SD</a:t>
            </a:r>
          </a:p>
          <a:p>
            <a:pPr marL="868680" lvl="1" indent="-457200">
              <a:buFont typeface="+mj-lt"/>
              <a:buAutoNum type="arabicPeriod"/>
            </a:pPr>
            <a:endParaRPr lang="en-US" dirty="0">
              <a:sym typeface="Wingdings" panose="05000000000000000000" pitchFamily="2" charset="2"/>
            </a:endParaRPr>
          </a:p>
          <a:p>
            <a:pPr marL="411480" lvl="1" indent="0">
              <a:buNone/>
            </a:pPr>
            <a:r>
              <a:rPr lang="en-US" dirty="0">
                <a:sym typeface="Wingdings" panose="05000000000000000000" pitchFamily="2" charset="2"/>
              </a:rPr>
              <a:t>About points 1, 2 segmentation in progress (</a:t>
            </a:r>
            <a:r>
              <a:rPr lang="en-US" dirty="0" err="1">
                <a:sym typeface="Wingdings" panose="05000000000000000000" pitchFamily="2" charset="2"/>
              </a:rPr>
              <a:t>MattiaB</a:t>
            </a:r>
            <a:r>
              <a:rPr lang="en-US" dirty="0">
                <a:sym typeface="Wingdings" panose="05000000000000000000" pitchFamily="2" charset="2"/>
              </a:rPr>
              <a:t>.)</a:t>
            </a:r>
          </a:p>
          <a:p>
            <a:pPr lvl="1"/>
            <a:endParaRPr lang="en-US" dirty="0"/>
          </a:p>
          <a:p>
            <a:pPr lvl="1"/>
            <a:endParaRPr lang="en-US" dirty="0"/>
          </a:p>
        </p:txBody>
      </p:sp>
    </p:spTree>
    <p:extLst>
      <p:ext uri="{BB962C8B-B14F-4D97-AF65-F5344CB8AC3E}">
        <p14:creationId xmlns:p14="http://schemas.microsoft.com/office/powerpoint/2010/main" val="101484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17</a:t>
            </a:fld>
            <a:endParaRPr lang="en-US"/>
          </a:p>
        </p:txBody>
      </p:sp>
      <p:grpSp>
        <p:nvGrpSpPr>
          <p:cNvPr id="6" name="Group 5"/>
          <p:cNvGrpSpPr/>
          <p:nvPr/>
        </p:nvGrpSpPr>
        <p:grpSpPr>
          <a:xfrm>
            <a:off x="101901" y="1648653"/>
            <a:ext cx="5550763" cy="3827844"/>
            <a:chOff x="6325419" y="2712343"/>
            <a:chExt cx="5550763" cy="3827844"/>
          </a:xfrm>
        </p:grpSpPr>
        <p:pic>
          <p:nvPicPr>
            <p:cNvPr id="7" name="Picture 6"/>
            <p:cNvPicPr>
              <a:picLocks noChangeAspect="1"/>
            </p:cNvPicPr>
            <p:nvPr/>
          </p:nvPicPr>
          <p:blipFill>
            <a:blip r:embed="rId2"/>
            <a:stretch>
              <a:fillRect/>
            </a:stretch>
          </p:blipFill>
          <p:spPr>
            <a:xfrm>
              <a:off x="6325419" y="2712343"/>
              <a:ext cx="5416926" cy="3827844"/>
            </a:xfrm>
            <a:prstGeom prst="rect">
              <a:avLst/>
            </a:prstGeom>
          </p:spPr>
        </p:pic>
        <p:sp>
          <p:nvSpPr>
            <p:cNvPr id="8" name="TextBox 7"/>
            <p:cNvSpPr txBox="1"/>
            <p:nvPr/>
          </p:nvSpPr>
          <p:spPr>
            <a:xfrm>
              <a:off x="10035883" y="4071957"/>
              <a:ext cx="1840299" cy="261610"/>
            </a:xfrm>
            <a:prstGeom prst="rect">
              <a:avLst/>
            </a:prstGeom>
            <a:solidFill>
              <a:schemeClr val="bg1"/>
            </a:solidFill>
          </p:spPr>
          <p:txBody>
            <a:bodyPr wrap="square" rtlCol="0">
              <a:spAutoFit/>
            </a:bodyPr>
            <a:lstStyle/>
            <a:p>
              <a:r>
                <a:rPr lang="en-US" sz="1100" b="1" dirty="0">
                  <a:solidFill>
                    <a:srgbClr val="FF0000"/>
                  </a:solidFill>
                </a:rPr>
                <a:t>Actual pre-POR for SSM</a:t>
              </a:r>
            </a:p>
          </p:txBody>
        </p:sp>
      </p:grpSp>
      <p:sp>
        <p:nvSpPr>
          <p:cNvPr id="11" name="Content Placeholder 10"/>
          <p:cNvSpPr>
            <a:spLocks noGrp="1"/>
          </p:cNvSpPr>
          <p:nvPr>
            <p:ph sz="half" idx="1"/>
          </p:nvPr>
        </p:nvSpPr>
        <p:spPr/>
        <p:txBody>
          <a:bodyPr/>
          <a:lstStyle/>
          <a:p>
            <a:endParaRPr lang="en-US" dirty="0"/>
          </a:p>
        </p:txBody>
      </p:sp>
      <p:grpSp>
        <p:nvGrpSpPr>
          <p:cNvPr id="16" name="Group 15"/>
          <p:cNvGrpSpPr/>
          <p:nvPr/>
        </p:nvGrpSpPr>
        <p:grpSpPr>
          <a:xfrm>
            <a:off x="5896948" y="1790852"/>
            <a:ext cx="5354218" cy="4678435"/>
            <a:chOff x="5896948" y="1790852"/>
            <a:chExt cx="5354218" cy="4678435"/>
          </a:xfrm>
        </p:grpSpPr>
        <p:pic>
          <p:nvPicPr>
            <p:cNvPr id="12" name="Picture 11"/>
            <p:cNvPicPr>
              <a:picLocks noChangeAspect="1"/>
            </p:cNvPicPr>
            <p:nvPr/>
          </p:nvPicPr>
          <p:blipFill rotWithShape="1">
            <a:blip r:embed="rId3"/>
            <a:srcRect l="49814" t="53313"/>
            <a:stretch/>
          </p:blipFill>
          <p:spPr>
            <a:xfrm>
              <a:off x="5896948" y="2414209"/>
              <a:ext cx="5354218" cy="3390285"/>
            </a:xfrm>
            <a:prstGeom prst="rect">
              <a:avLst/>
            </a:prstGeom>
          </p:spPr>
        </p:pic>
        <p:pic>
          <p:nvPicPr>
            <p:cNvPr id="14" name="Picture 13"/>
            <p:cNvPicPr>
              <a:picLocks noChangeAspect="1"/>
            </p:cNvPicPr>
            <p:nvPr/>
          </p:nvPicPr>
          <p:blipFill rotWithShape="1">
            <a:blip r:embed="rId3"/>
            <a:srcRect l="56148" t="93301"/>
            <a:stretch/>
          </p:blipFill>
          <p:spPr>
            <a:xfrm rot="7373887">
              <a:off x="4057233" y="3886846"/>
              <a:ext cx="4678435" cy="486448"/>
            </a:xfrm>
            <a:prstGeom prst="rect">
              <a:avLst/>
            </a:prstGeom>
          </p:spPr>
        </p:pic>
      </p:grpSp>
      <p:sp>
        <p:nvSpPr>
          <p:cNvPr id="17" name="Rectangle 16"/>
          <p:cNvSpPr/>
          <p:nvPr/>
        </p:nvSpPr>
        <p:spPr>
          <a:xfrm rot="18180000">
            <a:off x="4428005" y="2493374"/>
            <a:ext cx="3697079" cy="1564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63694" y="5367609"/>
            <a:ext cx="916087" cy="584775"/>
          </a:xfrm>
          <a:prstGeom prst="rect">
            <a:avLst/>
          </a:prstGeom>
          <a:solidFill>
            <a:schemeClr val="bg1"/>
          </a:solidFill>
        </p:spPr>
        <p:txBody>
          <a:bodyPr wrap="square" rtlCol="0">
            <a:spAutoFit/>
          </a:bodyPr>
          <a:lstStyle/>
          <a:p>
            <a:r>
              <a:rPr lang="en-US" sz="3200" b="1" dirty="0"/>
              <a:t>In</a:t>
            </a:r>
          </a:p>
        </p:txBody>
      </p:sp>
      <p:sp>
        <p:nvSpPr>
          <p:cNvPr id="19" name="TextBox 18"/>
          <p:cNvSpPr txBox="1"/>
          <p:nvPr/>
        </p:nvSpPr>
        <p:spPr>
          <a:xfrm>
            <a:off x="7202301" y="1899734"/>
            <a:ext cx="916087" cy="584775"/>
          </a:xfrm>
          <a:prstGeom prst="rect">
            <a:avLst/>
          </a:prstGeom>
          <a:solidFill>
            <a:schemeClr val="bg1"/>
          </a:solidFill>
        </p:spPr>
        <p:txBody>
          <a:bodyPr wrap="square" rtlCol="0">
            <a:spAutoFit/>
          </a:bodyPr>
          <a:lstStyle/>
          <a:p>
            <a:r>
              <a:rPr lang="en-US" sz="3200" b="1" dirty="0"/>
              <a:t>As</a:t>
            </a:r>
          </a:p>
        </p:txBody>
      </p:sp>
    </p:spTree>
    <p:extLst>
      <p:ext uri="{BB962C8B-B14F-4D97-AF65-F5344CB8AC3E}">
        <p14:creationId xmlns:p14="http://schemas.microsoft.com/office/powerpoint/2010/main" val="277883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59" y="342782"/>
            <a:ext cx="10515600" cy="628788"/>
          </a:xfrm>
        </p:spPr>
        <p:txBody>
          <a:bodyPr/>
          <a:lstStyle/>
          <a:p>
            <a:r>
              <a:rPr lang="en-US" dirty="0"/>
              <a:t>K* campaign: In-SAG and In-</a:t>
            </a:r>
            <a:r>
              <a:rPr lang="en-US" dirty="0" err="1"/>
              <a:t>SiSAG</a:t>
            </a:r>
            <a:r>
              <a:rPr lang="en-US" dirty="0"/>
              <a:t> systems exploration</a:t>
            </a:r>
          </a:p>
        </p:txBody>
      </p:sp>
      <p:sp>
        <p:nvSpPr>
          <p:cNvPr id="5" name="Content Placeholder 4"/>
          <p:cNvSpPr>
            <a:spLocks noGrp="1"/>
          </p:cNvSpPr>
          <p:nvPr>
            <p:ph sz="half" idx="1"/>
          </p:nvPr>
        </p:nvSpPr>
        <p:spPr>
          <a:xfrm>
            <a:off x="757193" y="1097720"/>
            <a:ext cx="10876619" cy="4729163"/>
          </a:xfrm>
        </p:spPr>
        <p:txBody>
          <a:bodyPr/>
          <a:lstStyle/>
          <a:p>
            <a:pPr lvl="0">
              <a:lnSpc>
                <a:spcPct val="110000"/>
              </a:lnSpc>
            </a:pPr>
            <a:r>
              <a:rPr lang="en-US" sz="2000" dirty="0"/>
              <a:t>5 Lots processed for this exploration</a:t>
            </a:r>
          </a:p>
          <a:p>
            <a:pPr lvl="1">
              <a:lnSpc>
                <a:spcPct val="110000"/>
              </a:lnSpc>
            </a:pPr>
            <a:r>
              <a:rPr lang="en-US" sz="1600" dirty="0"/>
              <a:t>Note: first 2 lots were of poor quality as a consequence of the integration with larger CD (CD- instead of CD--) which lead to periphery yield loss </a:t>
            </a:r>
            <a:r>
              <a:rPr lang="en-US" sz="1600" dirty="0">
                <a:sym typeface="Wingdings" panose="05000000000000000000" pitchFamily="2" charset="2"/>
              </a:rPr>
              <a:t> thus neglected from this S26 summary</a:t>
            </a:r>
            <a:endParaRPr lang="en-US" sz="1600" dirty="0"/>
          </a:p>
          <a:p>
            <a:pPr lvl="0">
              <a:lnSpc>
                <a:spcPct val="110000"/>
              </a:lnSpc>
            </a:pPr>
            <a:r>
              <a:rPr lang="en-US" sz="2000" dirty="0"/>
              <a:t>All lots run following the SD-only flow with 22 nm </a:t>
            </a:r>
            <a:r>
              <a:rPr lang="en-US" sz="2000" dirty="0">
                <a:sym typeface="Wingdings" panose="05000000000000000000" pitchFamily="2" charset="2"/>
              </a:rPr>
              <a:t>thickness and SD liner-protected </a:t>
            </a:r>
            <a:endParaRPr lang="en-US" sz="2000" dirty="0"/>
          </a:p>
          <a:p>
            <a:pPr lvl="0">
              <a:lnSpc>
                <a:spcPct val="110000"/>
              </a:lnSpc>
            </a:pPr>
            <a:r>
              <a:rPr lang="en-US" sz="2000" dirty="0">
                <a:sym typeface="Wingdings" panose="05000000000000000000" pitchFamily="2" charset="2"/>
              </a:rPr>
              <a:t>Metrics used for the SD alloy assessment:</a:t>
            </a:r>
          </a:p>
          <a:p>
            <a:pPr lvl="1">
              <a:lnSpc>
                <a:spcPct val="110000"/>
              </a:lnSpc>
            </a:pPr>
            <a:r>
              <a:rPr lang="en-US" sz="1800" i="1" u="sng" dirty="0">
                <a:sym typeface="Wingdings" panose="05000000000000000000" pitchFamily="2" charset="2"/>
              </a:rPr>
              <a:t>L0 metrics (Thermal stability and band gap, mainly) </a:t>
            </a:r>
          </a:p>
          <a:p>
            <a:pPr lvl="1">
              <a:lnSpc>
                <a:spcPct val="110000"/>
              </a:lnSpc>
            </a:pPr>
            <a:r>
              <a:rPr lang="en-US" sz="1800" i="1" u="sng" dirty="0">
                <a:sym typeface="Wingdings" panose="05000000000000000000" pitchFamily="2" charset="2"/>
              </a:rPr>
              <a:t>Structural yield</a:t>
            </a:r>
          </a:p>
          <a:p>
            <a:pPr lvl="1">
              <a:lnSpc>
                <a:spcPct val="110000"/>
              </a:lnSpc>
            </a:pPr>
            <a:r>
              <a:rPr lang="en-US" sz="1800" i="1" u="sng" dirty="0">
                <a:sym typeface="Wingdings" panose="05000000000000000000" pitchFamily="2" charset="2"/>
              </a:rPr>
              <a:t>Forming</a:t>
            </a:r>
          </a:p>
          <a:p>
            <a:pPr lvl="1">
              <a:lnSpc>
                <a:spcPct val="110000"/>
              </a:lnSpc>
            </a:pPr>
            <a:r>
              <a:rPr lang="en-US" sz="1800" i="1" u="sng" dirty="0">
                <a:sym typeface="Wingdings" panose="05000000000000000000" pitchFamily="2" charset="2"/>
              </a:rPr>
              <a:t>V</a:t>
            </a:r>
            <a:r>
              <a:rPr lang="en-US" sz="1800" i="1" u="sng" baseline="-25000" dirty="0">
                <a:sym typeface="Wingdings" panose="05000000000000000000" pitchFamily="2" charset="2"/>
              </a:rPr>
              <a:t>T</a:t>
            </a:r>
            <a:r>
              <a:rPr lang="en-US" sz="1800" i="1" u="sng" dirty="0">
                <a:sym typeface="Wingdings" panose="05000000000000000000" pitchFamily="2" charset="2"/>
              </a:rPr>
              <a:t> Sigma</a:t>
            </a:r>
          </a:p>
          <a:p>
            <a:pPr lvl="1">
              <a:lnSpc>
                <a:spcPct val="110000"/>
              </a:lnSpc>
            </a:pPr>
            <a:r>
              <a:rPr lang="en-US" sz="1800" i="1" u="sng" dirty="0">
                <a:sym typeface="Wingdings" panose="05000000000000000000" pitchFamily="2" charset="2"/>
              </a:rPr>
              <a:t>Drift</a:t>
            </a:r>
          </a:p>
          <a:p>
            <a:pPr lvl="1">
              <a:lnSpc>
                <a:spcPct val="110000"/>
              </a:lnSpc>
            </a:pPr>
            <a:r>
              <a:rPr lang="en-US" sz="1800" i="1" u="sng" dirty="0">
                <a:sym typeface="Wingdings" panose="05000000000000000000" pitchFamily="2" charset="2"/>
              </a:rPr>
              <a:t>SSM window</a:t>
            </a:r>
          </a:p>
          <a:p>
            <a:pPr lvl="1">
              <a:lnSpc>
                <a:spcPct val="110000"/>
              </a:lnSpc>
            </a:pPr>
            <a:r>
              <a:rPr lang="en-US" sz="1800" i="1" u="sng" dirty="0">
                <a:sym typeface="Wingdings" panose="05000000000000000000" pitchFamily="2" charset="2"/>
              </a:rPr>
              <a:t>Leakage</a:t>
            </a:r>
          </a:p>
          <a:p>
            <a:pPr lvl="1">
              <a:lnSpc>
                <a:spcPct val="110000"/>
              </a:lnSpc>
            </a:pPr>
            <a:r>
              <a:rPr lang="en-US" sz="1800" i="1" u="sng" dirty="0">
                <a:sym typeface="Wingdings" panose="05000000000000000000" pitchFamily="2" charset="2"/>
              </a:rPr>
              <a:t>Memory Effect </a:t>
            </a:r>
            <a:endParaRPr lang="en-US" sz="1800" i="1" u="sng" dirty="0"/>
          </a:p>
          <a:p>
            <a:pPr lvl="1">
              <a:lnSpc>
                <a:spcPct val="110000"/>
              </a:lnSpc>
            </a:pPr>
            <a:r>
              <a:rPr lang="en-US" sz="1800" i="1" u="sng" dirty="0">
                <a:sym typeface="Wingdings" panose="05000000000000000000" pitchFamily="2" charset="2"/>
              </a:rPr>
              <a:t>Endurance</a:t>
            </a:r>
            <a:r>
              <a:rPr lang="en-US" sz="1800" i="1" dirty="0">
                <a:sym typeface="Wingdings" panose="05000000000000000000" pitchFamily="2" charset="2"/>
              </a:rPr>
              <a:t> (V</a:t>
            </a:r>
            <a:r>
              <a:rPr lang="en-US" sz="1800" i="1" baseline="-25000" dirty="0">
                <a:sym typeface="Wingdings" panose="05000000000000000000" pitchFamily="2" charset="2"/>
              </a:rPr>
              <a:t>T</a:t>
            </a:r>
            <a:r>
              <a:rPr lang="en-US" sz="1800" i="1" dirty="0">
                <a:sym typeface="Wingdings" panose="05000000000000000000" pitchFamily="2" charset="2"/>
              </a:rPr>
              <a:t> stability thru cycling)</a:t>
            </a:r>
          </a:p>
          <a:p>
            <a:pPr marL="0" indent="0">
              <a:buNone/>
            </a:pPr>
            <a:endParaRPr lang="en-US" dirty="0"/>
          </a:p>
        </p:txBody>
      </p:sp>
      <p:sp>
        <p:nvSpPr>
          <p:cNvPr id="3" name="Footer Placeholder 2"/>
          <p:cNvSpPr>
            <a:spLocks noGrp="1"/>
          </p:cNvSpPr>
          <p:nvPr>
            <p:ph type="ftr" sz="quarter" idx="11"/>
          </p:nvPr>
        </p:nvSpPr>
        <p:spPr>
          <a:xfrm>
            <a:off x="1512484" y="6417240"/>
            <a:ext cx="1387415" cy="365125"/>
          </a:xfrm>
        </p:spPr>
        <p:txBody>
          <a:bodyPr/>
          <a:lstStyle/>
          <a:p>
            <a:r>
              <a:rPr lang="en-US"/>
              <a:t>Micron Confidential</a:t>
            </a:r>
          </a:p>
        </p:txBody>
      </p:sp>
      <p:sp>
        <p:nvSpPr>
          <p:cNvPr id="4" name="Slide Number Placeholder 3"/>
          <p:cNvSpPr>
            <a:spLocks noGrp="1"/>
          </p:cNvSpPr>
          <p:nvPr>
            <p:ph type="sldNum" sz="quarter" idx="12"/>
          </p:nvPr>
        </p:nvSpPr>
        <p:spPr>
          <a:xfrm>
            <a:off x="674286" y="6417241"/>
            <a:ext cx="838198" cy="365125"/>
          </a:xfrm>
        </p:spPr>
        <p:txBody>
          <a:bodyPr/>
          <a:lstStyle/>
          <a:p>
            <a:fld id="{B7E7695C-FCF1-4AA0-9B93-7941FED13DC4}" type="slidenum">
              <a:rPr lang="en-US" smtClean="0"/>
              <a:t>2</a:t>
            </a:fld>
            <a:endParaRPr lang="en-US"/>
          </a:p>
        </p:txBody>
      </p:sp>
      <p:sp>
        <p:nvSpPr>
          <p:cNvPr id="12" name="Right Brace 11"/>
          <p:cNvSpPr/>
          <p:nvPr/>
        </p:nvSpPr>
        <p:spPr>
          <a:xfrm>
            <a:off x="5460840" y="3512067"/>
            <a:ext cx="169099" cy="2795955"/>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5911659" y="4586878"/>
            <a:ext cx="5881345" cy="646331"/>
          </a:xfrm>
          <a:prstGeom prst="rect">
            <a:avLst/>
          </a:prstGeom>
        </p:spPr>
        <p:txBody>
          <a:bodyPr wrap="square">
            <a:spAutoFit/>
          </a:bodyPr>
          <a:lstStyle/>
          <a:p>
            <a:r>
              <a:rPr lang="en-US" dirty="0">
                <a:sym typeface="Wingdings" panose="05000000000000000000" pitchFamily="2" charset="2"/>
              </a:rPr>
              <a:t>Cross-check between the two vehicles (S26 and SR71) always done, when possible</a:t>
            </a:r>
            <a:endParaRPr lang="en-US" dirty="0"/>
          </a:p>
        </p:txBody>
      </p:sp>
    </p:spTree>
    <p:extLst>
      <p:ext uri="{BB962C8B-B14F-4D97-AF65-F5344CB8AC3E}">
        <p14:creationId xmlns:p14="http://schemas.microsoft.com/office/powerpoint/2010/main" val="43602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54" y="576152"/>
            <a:ext cx="10515600" cy="628788"/>
          </a:xfrm>
        </p:spPr>
        <p:txBody>
          <a:bodyPr/>
          <a:lstStyle/>
          <a:p>
            <a:r>
              <a:rPr lang="en-US" dirty="0"/>
              <a:t>Fundamentals of K* campaign: </a:t>
            </a:r>
            <a:br>
              <a:rPr lang="en-US" dirty="0"/>
            </a:br>
            <a:r>
              <a:rPr lang="en-US" dirty="0"/>
              <a:t>Towards a Treasure Map of the In-SAG based SD3 </a:t>
            </a:r>
            <a:br>
              <a:rPr lang="en-US" dirty="0"/>
            </a:br>
            <a:r>
              <a:rPr lang="en-US" sz="2400" dirty="0"/>
              <a:t>(including also In-</a:t>
            </a:r>
            <a:r>
              <a:rPr lang="en-US" sz="2400" dirty="0" err="1"/>
              <a:t>SiSAG</a:t>
            </a:r>
            <a:r>
              <a:rPr lang="en-US" sz="2400" dirty="0"/>
              <a: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3</a:t>
            </a:fld>
            <a:endParaRPr lang="en-US"/>
          </a:p>
        </p:txBody>
      </p:sp>
      <p:sp>
        <p:nvSpPr>
          <p:cNvPr id="46" name="Content Placeholder 4"/>
          <p:cNvSpPr>
            <a:spLocks noGrp="1"/>
          </p:cNvSpPr>
          <p:nvPr>
            <p:ph sz="half" idx="1"/>
          </p:nvPr>
        </p:nvSpPr>
        <p:spPr>
          <a:xfrm>
            <a:off x="388872" y="2247569"/>
            <a:ext cx="4838916" cy="3314671"/>
          </a:xfrm>
        </p:spPr>
        <p:txBody>
          <a:bodyPr/>
          <a:lstStyle/>
          <a:p>
            <a:pPr>
              <a:lnSpc>
                <a:spcPct val="110000"/>
              </a:lnSpc>
              <a:spcAft>
                <a:spcPts val="600"/>
              </a:spcAft>
            </a:pPr>
            <a:r>
              <a:rPr lang="en-US" sz="2000" dirty="0"/>
              <a:t>4C chamber configured with: As</a:t>
            </a:r>
            <a:r>
              <a:rPr lang="en-US" sz="2000" baseline="-25000" dirty="0"/>
              <a:t>2</a:t>
            </a:r>
            <a:r>
              <a:rPr lang="en-US" sz="2000" dirty="0"/>
              <a:t>Se</a:t>
            </a:r>
            <a:r>
              <a:rPr lang="en-US" sz="2000" baseline="-25000" dirty="0"/>
              <a:t>3</a:t>
            </a:r>
            <a:r>
              <a:rPr lang="en-US" sz="2000" dirty="0"/>
              <a:t>, In</a:t>
            </a:r>
            <a:r>
              <a:rPr lang="en-US" sz="2000" baseline="-25000" dirty="0"/>
              <a:t>2</a:t>
            </a:r>
            <a:r>
              <a:rPr lang="en-US" sz="2000" dirty="0"/>
              <a:t>Se</a:t>
            </a:r>
            <a:r>
              <a:rPr lang="en-US" sz="2000" baseline="-25000" dirty="0"/>
              <a:t>3</a:t>
            </a:r>
            <a:r>
              <a:rPr lang="en-US" sz="2000" dirty="0"/>
              <a:t>, Ge and Si</a:t>
            </a:r>
          </a:p>
          <a:p>
            <a:pPr lvl="1">
              <a:lnSpc>
                <a:spcPct val="110000"/>
              </a:lnSpc>
              <a:spcAft>
                <a:spcPts val="600"/>
              </a:spcAft>
            </a:pPr>
            <a:r>
              <a:rPr lang="en-US" sz="1600" dirty="0"/>
              <a:t>Main campaign: </a:t>
            </a:r>
            <a:r>
              <a:rPr lang="en-US" sz="1600" u="sng" dirty="0"/>
              <a:t>In-SAG exploration</a:t>
            </a:r>
            <a:r>
              <a:rPr lang="en-US" sz="1600" dirty="0"/>
              <a:t>; Si thought just to mild possible Indium drawbacks (like leakage) </a:t>
            </a:r>
          </a:p>
          <a:p>
            <a:pPr lvl="1">
              <a:lnSpc>
                <a:spcPct val="110000"/>
              </a:lnSpc>
              <a:spcAft>
                <a:spcPts val="600"/>
              </a:spcAft>
            </a:pPr>
            <a:r>
              <a:rPr lang="en-US" sz="1600" dirty="0"/>
              <a:t>Note: </a:t>
            </a:r>
            <a:r>
              <a:rPr lang="en-US" sz="1600" b="1" i="1" dirty="0"/>
              <a:t>when In increases As/Se decreases  </a:t>
            </a:r>
          </a:p>
          <a:p>
            <a:pPr lvl="0">
              <a:lnSpc>
                <a:spcPct val="110000"/>
              </a:lnSpc>
            </a:pPr>
            <a:r>
              <a:rPr lang="en-US" sz="2000" dirty="0"/>
              <a:t>Main open question: what is the maximum In% we can tolerate w/o segregation and leakage issues?</a:t>
            </a:r>
            <a:endParaRPr lang="en-US" sz="2000" i="1" u="sng" dirty="0"/>
          </a:p>
        </p:txBody>
      </p:sp>
      <p:pic>
        <p:nvPicPr>
          <p:cNvPr id="15" name="Picture 14"/>
          <p:cNvPicPr>
            <a:picLocks noChangeAspect="1"/>
          </p:cNvPicPr>
          <p:nvPr/>
        </p:nvPicPr>
        <p:blipFill>
          <a:blip r:embed="rId2"/>
          <a:stretch>
            <a:fillRect/>
          </a:stretch>
        </p:blipFill>
        <p:spPr>
          <a:xfrm>
            <a:off x="5620827" y="1435032"/>
            <a:ext cx="2951247" cy="1174674"/>
          </a:xfrm>
          <a:prstGeom prst="rect">
            <a:avLst/>
          </a:prstGeom>
        </p:spPr>
      </p:pic>
      <p:pic>
        <p:nvPicPr>
          <p:cNvPr id="9" name="Picture 8"/>
          <p:cNvPicPr>
            <a:picLocks noChangeAspect="1"/>
          </p:cNvPicPr>
          <p:nvPr/>
        </p:nvPicPr>
        <p:blipFill rotWithShape="1">
          <a:blip r:embed="rId3"/>
          <a:srcRect l="2756" b="3788"/>
          <a:stretch/>
        </p:blipFill>
        <p:spPr>
          <a:xfrm>
            <a:off x="8987734" y="1341663"/>
            <a:ext cx="2831136" cy="1811812"/>
          </a:xfrm>
          <a:prstGeom prst="rect">
            <a:avLst/>
          </a:prstGeom>
        </p:spPr>
      </p:pic>
      <p:sp>
        <p:nvSpPr>
          <p:cNvPr id="16" name="TextBox 15"/>
          <p:cNvSpPr txBox="1"/>
          <p:nvPr/>
        </p:nvSpPr>
        <p:spPr>
          <a:xfrm>
            <a:off x="9507556" y="1139631"/>
            <a:ext cx="2069333" cy="261610"/>
          </a:xfrm>
          <a:prstGeom prst="rect">
            <a:avLst/>
          </a:prstGeom>
          <a:solidFill>
            <a:schemeClr val="bg1"/>
          </a:solidFill>
        </p:spPr>
        <p:txBody>
          <a:bodyPr wrap="square" rtlCol="0">
            <a:spAutoFit/>
          </a:bodyPr>
          <a:lstStyle/>
          <a:p>
            <a:r>
              <a:rPr lang="en-US" sz="1100" b="1" dirty="0">
                <a:solidFill>
                  <a:schemeClr val="bg1">
                    <a:lumMod val="50000"/>
                  </a:schemeClr>
                </a:solidFill>
              </a:rPr>
              <a:t>As/Se vs Indium correlation</a:t>
            </a:r>
          </a:p>
        </p:txBody>
      </p:sp>
      <p:grpSp>
        <p:nvGrpSpPr>
          <p:cNvPr id="38" name="Group 37"/>
          <p:cNvGrpSpPr/>
          <p:nvPr/>
        </p:nvGrpSpPr>
        <p:grpSpPr>
          <a:xfrm>
            <a:off x="6372805" y="2443516"/>
            <a:ext cx="5101445" cy="4347000"/>
            <a:chOff x="6372805" y="2443516"/>
            <a:chExt cx="5101445" cy="4347000"/>
          </a:xfrm>
        </p:grpSpPr>
        <p:grpSp>
          <p:nvGrpSpPr>
            <p:cNvPr id="13" name="Group 12"/>
            <p:cNvGrpSpPr/>
            <p:nvPr/>
          </p:nvGrpSpPr>
          <p:grpSpPr>
            <a:xfrm>
              <a:off x="6372805" y="2443516"/>
              <a:ext cx="5101445" cy="4347000"/>
              <a:chOff x="6406086" y="1968344"/>
              <a:chExt cx="5787472" cy="5042119"/>
            </a:xfrm>
          </p:grpSpPr>
          <p:grpSp>
            <p:nvGrpSpPr>
              <p:cNvPr id="18" name="Group 17"/>
              <p:cNvGrpSpPr/>
              <p:nvPr/>
            </p:nvGrpSpPr>
            <p:grpSpPr>
              <a:xfrm>
                <a:off x="6839340" y="2332028"/>
                <a:ext cx="5354218" cy="4678435"/>
                <a:chOff x="5896948" y="1790852"/>
                <a:chExt cx="5354218" cy="4678435"/>
              </a:xfrm>
            </p:grpSpPr>
            <p:pic>
              <p:nvPicPr>
                <p:cNvPr id="19" name="Picture 18"/>
                <p:cNvPicPr>
                  <a:picLocks noChangeAspect="1"/>
                </p:cNvPicPr>
                <p:nvPr/>
              </p:nvPicPr>
              <p:blipFill rotWithShape="1">
                <a:blip r:embed="rId4"/>
                <a:srcRect l="49814" t="53313"/>
                <a:stretch/>
              </p:blipFill>
              <p:spPr>
                <a:xfrm>
                  <a:off x="5896948" y="2414209"/>
                  <a:ext cx="5354218" cy="3390285"/>
                </a:xfrm>
                <a:prstGeom prst="rect">
                  <a:avLst/>
                </a:prstGeom>
              </p:spPr>
            </p:pic>
            <p:pic>
              <p:nvPicPr>
                <p:cNvPr id="20" name="Picture 19"/>
                <p:cNvPicPr>
                  <a:picLocks noChangeAspect="1"/>
                </p:cNvPicPr>
                <p:nvPr/>
              </p:nvPicPr>
              <p:blipFill rotWithShape="1">
                <a:blip r:embed="rId4"/>
                <a:srcRect l="56148" t="93301"/>
                <a:stretch/>
              </p:blipFill>
              <p:spPr>
                <a:xfrm rot="7373887">
                  <a:off x="4057233" y="3886846"/>
                  <a:ext cx="4678435" cy="486448"/>
                </a:xfrm>
                <a:prstGeom prst="rect">
                  <a:avLst/>
                </a:prstGeom>
              </p:spPr>
            </p:pic>
          </p:grpSp>
          <p:sp>
            <p:nvSpPr>
              <p:cNvPr id="21" name="Rectangle 20"/>
              <p:cNvSpPr/>
              <p:nvPr/>
            </p:nvSpPr>
            <p:spPr>
              <a:xfrm rot="18180000">
                <a:off x="5370397" y="3034550"/>
                <a:ext cx="3697079" cy="1564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406086" y="5908785"/>
                <a:ext cx="916087" cy="515492"/>
              </a:xfrm>
              <a:prstGeom prst="rect">
                <a:avLst/>
              </a:prstGeom>
              <a:solidFill>
                <a:schemeClr val="bg1"/>
              </a:solidFill>
            </p:spPr>
            <p:txBody>
              <a:bodyPr wrap="square" rtlCol="0">
                <a:spAutoFit/>
              </a:bodyPr>
              <a:lstStyle/>
              <a:p>
                <a:r>
                  <a:rPr lang="en-US" sz="2000" b="1" dirty="0"/>
                  <a:t>In</a:t>
                </a:r>
              </a:p>
            </p:txBody>
          </p:sp>
          <p:sp>
            <p:nvSpPr>
              <p:cNvPr id="23" name="TextBox 22"/>
              <p:cNvSpPr txBox="1"/>
              <p:nvPr/>
            </p:nvSpPr>
            <p:spPr>
              <a:xfrm>
                <a:off x="8144693" y="2440910"/>
                <a:ext cx="916087" cy="515492"/>
              </a:xfrm>
              <a:prstGeom prst="rect">
                <a:avLst/>
              </a:prstGeom>
              <a:solidFill>
                <a:schemeClr val="bg1"/>
              </a:solidFill>
            </p:spPr>
            <p:txBody>
              <a:bodyPr wrap="square" rtlCol="0">
                <a:spAutoFit/>
              </a:bodyPr>
              <a:lstStyle/>
              <a:p>
                <a:r>
                  <a:rPr lang="en-US" sz="2000" b="1" dirty="0"/>
                  <a:t>As</a:t>
                </a:r>
              </a:p>
            </p:txBody>
          </p:sp>
        </p:grpSp>
        <p:sp>
          <p:nvSpPr>
            <p:cNvPr id="14" name="Flowchart: Decision 13"/>
            <p:cNvSpPr/>
            <p:nvPr/>
          </p:nvSpPr>
          <p:spPr>
            <a:xfrm>
              <a:off x="8136294" y="2904225"/>
              <a:ext cx="1019291" cy="1583801"/>
            </a:xfrm>
            <a:prstGeom prst="flowChartDecision">
              <a:avLst/>
            </a:prstGeom>
            <a:solidFill>
              <a:srgbClr val="9900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6783502" y="3716821"/>
              <a:ext cx="2714723" cy="2089663"/>
            </a:xfrm>
            <a:prstGeom prst="triangle">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4177095">
              <a:off x="8651593" y="4794355"/>
              <a:ext cx="1976254" cy="858008"/>
            </a:xfrm>
            <a:prstGeom prst="trapezoid">
              <a:avLst>
                <a:gd name="adj" fmla="val 68515"/>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2117650">
              <a:off x="9207096" y="4091023"/>
              <a:ext cx="209961" cy="818871"/>
            </a:xfrm>
            <a:prstGeom prst="triangle">
              <a:avLst>
                <a:gd name="adj" fmla="val 0"/>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Input 36"/>
            <p:cNvSpPr/>
            <p:nvPr/>
          </p:nvSpPr>
          <p:spPr>
            <a:xfrm rot="3039274">
              <a:off x="8893634" y="4796545"/>
              <a:ext cx="308821" cy="244877"/>
            </a:xfrm>
            <a:prstGeom prst="flowChartManualInpu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p:cNvCxnSpPr/>
          <p:nvPr/>
        </p:nvCxnSpPr>
        <p:spPr>
          <a:xfrm flipV="1">
            <a:off x="8616431" y="3594096"/>
            <a:ext cx="439700" cy="683217"/>
          </a:xfrm>
          <a:prstGeom prst="straightConnector1">
            <a:avLst/>
          </a:prstGeom>
          <a:ln w="1905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8173650">
            <a:off x="7986168" y="3665135"/>
            <a:ext cx="1251173" cy="276999"/>
          </a:xfrm>
          <a:prstGeom prst="rect">
            <a:avLst/>
          </a:prstGeom>
          <a:noFill/>
        </p:spPr>
        <p:txBody>
          <a:bodyPr wrap="square" rtlCol="0">
            <a:spAutoFit/>
          </a:bodyPr>
          <a:lstStyle/>
          <a:p>
            <a:r>
              <a:rPr lang="en-US" sz="1200" dirty="0">
                <a:solidFill>
                  <a:srgbClr val="FF0000"/>
                </a:solidFill>
              </a:rPr>
              <a:t>0-11% In skew</a:t>
            </a:r>
          </a:p>
        </p:txBody>
      </p:sp>
      <p:sp>
        <p:nvSpPr>
          <p:cNvPr id="47" name="TextBox 46"/>
          <p:cNvSpPr txBox="1"/>
          <p:nvPr/>
        </p:nvSpPr>
        <p:spPr>
          <a:xfrm>
            <a:off x="10056514" y="3956826"/>
            <a:ext cx="549696" cy="276999"/>
          </a:xfrm>
          <a:prstGeom prst="rect">
            <a:avLst/>
          </a:prstGeom>
          <a:noFill/>
        </p:spPr>
        <p:txBody>
          <a:bodyPr wrap="square" rtlCol="0">
            <a:spAutoFit/>
          </a:bodyPr>
          <a:lstStyle/>
          <a:p>
            <a:r>
              <a:rPr lang="en-US" sz="1200" b="1" dirty="0">
                <a:solidFill>
                  <a:srgbClr val="FF0000"/>
                </a:solidFill>
              </a:rPr>
              <a:t>SD1</a:t>
            </a:r>
          </a:p>
        </p:txBody>
      </p:sp>
      <p:grpSp>
        <p:nvGrpSpPr>
          <p:cNvPr id="8" name="Group 7"/>
          <p:cNvGrpSpPr/>
          <p:nvPr/>
        </p:nvGrpSpPr>
        <p:grpSpPr>
          <a:xfrm>
            <a:off x="5222770" y="2829919"/>
            <a:ext cx="1918019" cy="2092350"/>
            <a:chOff x="5434270" y="2983070"/>
            <a:chExt cx="1717967" cy="1874115"/>
          </a:xfrm>
        </p:grpSpPr>
        <p:pic>
          <p:nvPicPr>
            <p:cNvPr id="5" name="Picture 4"/>
            <p:cNvPicPr>
              <a:picLocks noChangeAspect="1"/>
            </p:cNvPicPr>
            <p:nvPr/>
          </p:nvPicPr>
          <p:blipFill rotWithShape="1">
            <a:blip r:embed="rId5"/>
            <a:srcRect r="6899" b="4398"/>
            <a:stretch/>
          </p:blipFill>
          <p:spPr>
            <a:xfrm>
              <a:off x="5434270" y="2983070"/>
              <a:ext cx="1717967" cy="1874115"/>
            </a:xfrm>
            <a:prstGeom prst="rect">
              <a:avLst/>
            </a:prstGeom>
          </p:spPr>
        </p:pic>
        <p:sp>
          <p:nvSpPr>
            <p:cNvPr id="6" name="Isosceles Triangle 5"/>
            <p:cNvSpPr/>
            <p:nvPr/>
          </p:nvSpPr>
          <p:spPr>
            <a:xfrm rot="18150961">
              <a:off x="5353373" y="3694644"/>
              <a:ext cx="1087945" cy="301326"/>
            </a:xfrm>
            <a:prstGeom prst="triangle">
              <a:avLst>
                <a:gd name="adj" fmla="val 51024"/>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54087" y="3618134"/>
              <a:ext cx="371040" cy="246221"/>
            </a:xfrm>
            <a:prstGeom prst="rect">
              <a:avLst/>
            </a:prstGeom>
            <a:noFill/>
          </p:spPr>
          <p:txBody>
            <a:bodyPr wrap="square" rtlCol="0">
              <a:spAutoFit/>
            </a:bodyPr>
            <a:lstStyle/>
            <a:p>
              <a:r>
                <a:rPr lang="en-US" sz="1000" dirty="0"/>
                <a:t>Si</a:t>
              </a:r>
            </a:p>
          </p:txBody>
        </p:sp>
      </p:grpSp>
      <p:cxnSp>
        <p:nvCxnSpPr>
          <p:cNvPr id="49" name="Straight Arrow Connector 48"/>
          <p:cNvCxnSpPr/>
          <p:nvPr/>
        </p:nvCxnSpPr>
        <p:spPr>
          <a:xfrm flipH="1">
            <a:off x="9498227" y="4105624"/>
            <a:ext cx="563972" cy="0"/>
          </a:xfrm>
          <a:prstGeom prst="straightConnector1">
            <a:avLst/>
          </a:prstGeom>
          <a:ln w="158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125219" y="4199423"/>
            <a:ext cx="1823623" cy="461665"/>
          </a:xfrm>
          <a:prstGeom prst="rect">
            <a:avLst/>
          </a:prstGeom>
          <a:noFill/>
        </p:spPr>
        <p:txBody>
          <a:bodyPr wrap="square" rtlCol="0">
            <a:spAutoFit/>
          </a:bodyPr>
          <a:lstStyle/>
          <a:p>
            <a:r>
              <a:rPr lang="en-US" sz="1200" b="1" dirty="0">
                <a:solidFill>
                  <a:srgbClr val="FF0000"/>
                </a:solidFill>
              </a:rPr>
              <a:t>SDK1 – SSM Pre-POR</a:t>
            </a:r>
          </a:p>
          <a:p>
            <a:r>
              <a:rPr lang="en-US" sz="1200" b="1" dirty="0">
                <a:solidFill>
                  <a:srgbClr val="FF0000"/>
                </a:solidFill>
              </a:rPr>
              <a:t>w/ 5% In and 16% Ge</a:t>
            </a:r>
          </a:p>
        </p:txBody>
      </p:sp>
      <p:sp>
        <p:nvSpPr>
          <p:cNvPr id="53" name="Star: 5 Points 52"/>
          <p:cNvSpPr/>
          <p:nvPr/>
        </p:nvSpPr>
        <p:spPr>
          <a:xfrm>
            <a:off x="8987413" y="4048820"/>
            <a:ext cx="212998" cy="212998"/>
          </a:xfrm>
          <a:prstGeom prst="star5">
            <a:avLst/>
          </a:prstGeom>
          <a:noFill/>
          <a:ln w="1905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H="1" flipV="1">
            <a:off x="9249407" y="4220700"/>
            <a:ext cx="911630" cy="183442"/>
          </a:xfrm>
          <a:prstGeom prst="straightConnector1">
            <a:avLst/>
          </a:prstGeom>
          <a:ln w="158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78267" y="4951615"/>
            <a:ext cx="1481883" cy="600164"/>
          </a:xfrm>
          <a:prstGeom prst="rect">
            <a:avLst/>
          </a:prstGeom>
          <a:noFill/>
        </p:spPr>
        <p:txBody>
          <a:bodyPr wrap="square" rtlCol="0">
            <a:spAutoFit/>
          </a:bodyPr>
          <a:lstStyle/>
          <a:p>
            <a:r>
              <a:rPr lang="en-US" sz="1100" b="1" dirty="0">
                <a:solidFill>
                  <a:srgbClr val="00B0F0"/>
                </a:solidFill>
              </a:rPr>
              <a:t>Max In% to manage integration and leakage?</a:t>
            </a:r>
          </a:p>
        </p:txBody>
      </p:sp>
      <p:sp>
        <p:nvSpPr>
          <p:cNvPr id="57" name="TextBox 56"/>
          <p:cNvSpPr txBox="1"/>
          <p:nvPr/>
        </p:nvSpPr>
        <p:spPr>
          <a:xfrm>
            <a:off x="9153292" y="4790302"/>
            <a:ext cx="855549" cy="600164"/>
          </a:xfrm>
          <a:prstGeom prst="rect">
            <a:avLst/>
          </a:prstGeom>
          <a:noFill/>
        </p:spPr>
        <p:txBody>
          <a:bodyPr wrap="square" rtlCol="0">
            <a:spAutoFit/>
          </a:bodyPr>
          <a:lstStyle/>
          <a:p>
            <a:r>
              <a:rPr lang="en-US" sz="1100" b="1" dirty="0">
                <a:solidFill>
                  <a:srgbClr val="FFC000"/>
                </a:solidFill>
              </a:rPr>
              <a:t>Max Ge% to control Drift?</a:t>
            </a:r>
          </a:p>
        </p:txBody>
      </p:sp>
      <p:cxnSp>
        <p:nvCxnSpPr>
          <p:cNvPr id="58" name="Straight Arrow Connector 57"/>
          <p:cNvCxnSpPr/>
          <p:nvPr/>
        </p:nvCxnSpPr>
        <p:spPr>
          <a:xfrm flipH="1">
            <a:off x="8328443" y="4548148"/>
            <a:ext cx="252394" cy="374120"/>
          </a:xfrm>
          <a:prstGeom prst="straightConnector1">
            <a:avLst/>
          </a:prstGeom>
          <a:ln w="15875">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9395845" y="4421527"/>
            <a:ext cx="217582" cy="313074"/>
          </a:xfrm>
          <a:prstGeom prst="straightConnector1">
            <a:avLst/>
          </a:prstGeom>
          <a:ln w="15875">
            <a:solidFill>
              <a:srgbClr val="FF99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81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L0 metrics: Thermal stability and Band gap</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4</a:t>
            </a:fld>
            <a:endParaRPr lang="en-US"/>
          </a:p>
        </p:txBody>
      </p:sp>
      <p:pic>
        <p:nvPicPr>
          <p:cNvPr id="6" name="Picture 5"/>
          <p:cNvPicPr>
            <a:picLocks noChangeAspect="1"/>
          </p:cNvPicPr>
          <p:nvPr/>
        </p:nvPicPr>
        <p:blipFill>
          <a:blip r:embed="rId2"/>
          <a:stretch>
            <a:fillRect/>
          </a:stretch>
        </p:blipFill>
        <p:spPr>
          <a:xfrm>
            <a:off x="1059189" y="1570663"/>
            <a:ext cx="4086088" cy="3709738"/>
          </a:xfrm>
          <a:prstGeom prst="rect">
            <a:avLst/>
          </a:prstGeom>
        </p:spPr>
      </p:pic>
      <p:pic>
        <p:nvPicPr>
          <p:cNvPr id="7" name="Picture 6"/>
          <p:cNvPicPr>
            <a:picLocks noChangeAspect="1"/>
          </p:cNvPicPr>
          <p:nvPr/>
        </p:nvPicPr>
        <p:blipFill>
          <a:blip r:embed="rId3"/>
          <a:stretch>
            <a:fillRect/>
          </a:stretch>
        </p:blipFill>
        <p:spPr>
          <a:xfrm>
            <a:off x="4334582" y="1755022"/>
            <a:ext cx="571500" cy="1057275"/>
          </a:xfrm>
          <a:prstGeom prst="rect">
            <a:avLst/>
          </a:prstGeom>
        </p:spPr>
      </p:pic>
      <p:sp>
        <p:nvSpPr>
          <p:cNvPr id="8" name="Content Placeholder 5"/>
          <p:cNvSpPr txBox="1">
            <a:spLocks/>
          </p:cNvSpPr>
          <p:nvPr/>
        </p:nvSpPr>
        <p:spPr>
          <a:xfrm>
            <a:off x="1679732" y="5436767"/>
            <a:ext cx="3782443" cy="546541"/>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Thermal stability largely governed by Ge content</a:t>
            </a:r>
          </a:p>
        </p:txBody>
      </p:sp>
      <p:sp>
        <p:nvSpPr>
          <p:cNvPr id="9" name="TextBox 8"/>
          <p:cNvSpPr txBox="1"/>
          <p:nvPr/>
        </p:nvSpPr>
        <p:spPr>
          <a:xfrm>
            <a:off x="1220223" y="1755022"/>
            <a:ext cx="1761625" cy="830997"/>
          </a:xfrm>
          <a:prstGeom prst="rect">
            <a:avLst/>
          </a:prstGeom>
          <a:noFill/>
        </p:spPr>
        <p:txBody>
          <a:bodyPr wrap="square" rtlCol="0">
            <a:spAutoFit/>
          </a:bodyPr>
          <a:lstStyle/>
          <a:p>
            <a:r>
              <a:rPr lang="en-US" sz="2400" b="1" dirty="0"/>
              <a:t>SEM Wrinkle</a:t>
            </a:r>
          </a:p>
        </p:txBody>
      </p:sp>
      <p:pic>
        <p:nvPicPr>
          <p:cNvPr id="10" name="Picture 9"/>
          <p:cNvPicPr>
            <a:picLocks noChangeAspect="1"/>
          </p:cNvPicPr>
          <p:nvPr/>
        </p:nvPicPr>
        <p:blipFill>
          <a:blip r:embed="rId4"/>
          <a:stretch>
            <a:fillRect/>
          </a:stretch>
        </p:blipFill>
        <p:spPr>
          <a:xfrm>
            <a:off x="6835083" y="1604219"/>
            <a:ext cx="4023097" cy="3586131"/>
          </a:xfrm>
          <a:prstGeom prst="rect">
            <a:avLst/>
          </a:prstGeom>
        </p:spPr>
      </p:pic>
      <p:pic>
        <p:nvPicPr>
          <p:cNvPr id="11" name="Picture 10"/>
          <p:cNvPicPr>
            <a:picLocks noChangeAspect="1"/>
          </p:cNvPicPr>
          <p:nvPr/>
        </p:nvPicPr>
        <p:blipFill>
          <a:blip r:embed="rId5"/>
          <a:stretch>
            <a:fillRect/>
          </a:stretch>
        </p:blipFill>
        <p:spPr>
          <a:xfrm>
            <a:off x="9696130" y="1604219"/>
            <a:ext cx="1162050" cy="1504950"/>
          </a:xfrm>
          <a:prstGeom prst="rect">
            <a:avLst/>
          </a:prstGeom>
        </p:spPr>
      </p:pic>
      <p:sp>
        <p:nvSpPr>
          <p:cNvPr id="12" name="TextBox 11"/>
          <p:cNvSpPr txBox="1"/>
          <p:nvPr/>
        </p:nvSpPr>
        <p:spPr>
          <a:xfrm>
            <a:off x="7026574" y="1740204"/>
            <a:ext cx="577402" cy="461665"/>
          </a:xfrm>
          <a:prstGeom prst="rect">
            <a:avLst/>
          </a:prstGeom>
          <a:noFill/>
        </p:spPr>
        <p:txBody>
          <a:bodyPr wrap="none" rtlCol="0">
            <a:spAutoFit/>
          </a:bodyPr>
          <a:lstStyle/>
          <a:p>
            <a:r>
              <a:rPr lang="en-US" sz="2400" b="1" dirty="0"/>
              <a:t>Eg</a:t>
            </a:r>
          </a:p>
        </p:txBody>
      </p:sp>
      <p:sp>
        <p:nvSpPr>
          <p:cNvPr id="13" name="Content Placeholder 5"/>
          <p:cNvSpPr txBox="1">
            <a:spLocks/>
          </p:cNvSpPr>
          <p:nvPr/>
        </p:nvSpPr>
        <p:spPr>
          <a:xfrm>
            <a:off x="6730616" y="5439593"/>
            <a:ext cx="4265586" cy="546541"/>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Optical Eg lowers with higher Indium and Ge (more so with Ge than In)</a:t>
            </a:r>
          </a:p>
        </p:txBody>
      </p:sp>
      <p:sp>
        <p:nvSpPr>
          <p:cNvPr id="14" name="TextBox 13"/>
          <p:cNvSpPr txBox="1"/>
          <p:nvPr/>
        </p:nvSpPr>
        <p:spPr>
          <a:xfrm>
            <a:off x="10319112" y="1180574"/>
            <a:ext cx="1062681" cy="307777"/>
          </a:xfrm>
          <a:prstGeom prst="rect">
            <a:avLst/>
          </a:prstGeom>
          <a:solidFill>
            <a:srgbClr val="FFFFCC"/>
          </a:solidFill>
          <a:ln>
            <a:noFill/>
          </a:ln>
        </p:spPr>
        <p:txBody>
          <a:bodyPr wrap="square" lIns="0" tIns="0" rIns="0" bIns="0" rtlCol="0">
            <a:spAutoFit/>
          </a:bodyPr>
          <a:lstStyle/>
          <a:p>
            <a:pPr algn="ctr"/>
            <a:r>
              <a:rPr lang="en-US" sz="2000" dirty="0">
                <a:latin typeface="Calibri"/>
                <a:cs typeface="Calibri"/>
              </a:rPr>
              <a:t>by Swap</a:t>
            </a:r>
          </a:p>
        </p:txBody>
      </p:sp>
      <p:cxnSp>
        <p:nvCxnSpPr>
          <p:cNvPr id="16" name="Straight Arrow Connector 15"/>
          <p:cNvCxnSpPr/>
          <p:nvPr/>
        </p:nvCxnSpPr>
        <p:spPr>
          <a:xfrm flipH="1">
            <a:off x="2184926" y="3717624"/>
            <a:ext cx="796922" cy="543984"/>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935683" y="3683414"/>
            <a:ext cx="796922" cy="543984"/>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19494187">
            <a:off x="2272269" y="3639591"/>
            <a:ext cx="423514" cy="307777"/>
          </a:xfrm>
          <a:prstGeom prst="rect">
            <a:avLst/>
          </a:prstGeom>
        </p:spPr>
        <p:txBody>
          <a:bodyPr wrap="none">
            <a:spAutoFit/>
          </a:bodyPr>
          <a:lstStyle/>
          <a:p>
            <a:r>
              <a:rPr lang="en-US" sz="1400" b="1" dirty="0">
                <a:solidFill>
                  <a:srgbClr val="FF0000"/>
                </a:solidFill>
              </a:rPr>
              <a:t>Ge</a:t>
            </a:r>
            <a:endParaRPr lang="en-US" sz="1400" dirty="0">
              <a:solidFill>
                <a:srgbClr val="FF0000"/>
              </a:solidFill>
            </a:endParaRPr>
          </a:p>
        </p:txBody>
      </p:sp>
      <p:sp>
        <p:nvSpPr>
          <p:cNvPr id="20" name="Rectangle 19"/>
          <p:cNvSpPr/>
          <p:nvPr/>
        </p:nvSpPr>
        <p:spPr>
          <a:xfrm rot="19494187">
            <a:off x="8060356" y="3642698"/>
            <a:ext cx="423514" cy="307777"/>
          </a:xfrm>
          <a:prstGeom prst="rect">
            <a:avLst/>
          </a:prstGeom>
        </p:spPr>
        <p:txBody>
          <a:bodyPr wrap="none">
            <a:spAutoFit/>
          </a:bodyPr>
          <a:lstStyle/>
          <a:p>
            <a:r>
              <a:rPr lang="en-US" sz="1400" b="1" dirty="0">
                <a:solidFill>
                  <a:srgbClr val="FF0000"/>
                </a:solidFill>
              </a:rPr>
              <a:t>Ge</a:t>
            </a:r>
            <a:endParaRPr lang="en-US" sz="1400" dirty="0">
              <a:solidFill>
                <a:srgbClr val="FF0000"/>
              </a:solidFill>
            </a:endParaRPr>
          </a:p>
        </p:txBody>
      </p:sp>
      <p:cxnSp>
        <p:nvCxnSpPr>
          <p:cNvPr id="21" name="Straight Arrow Connector 20"/>
          <p:cNvCxnSpPr/>
          <p:nvPr/>
        </p:nvCxnSpPr>
        <p:spPr>
          <a:xfrm flipV="1">
            <a:off x="9463503" y="3837222"/>
            <a:ext cx="15188" cy="878469"/>
          </a:xfrm>
          <a:prstGeom prst="straightConnector1">
            <a:avLst/>
          </a:prstGeom>
          <a:ln w="190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500381" y="4242968"/>
            <a:ext cx="343364" cy="307777"/>
          </a:xfrm>
          <a:prstGeom prst="rect">
            <a:avLst/>
          </a:prstGeom>
        </p:spPr>
        <p:txBody>
          <a:bodyPr wrap="none">
            <a:spAutoFit/>
          </a:bodyPr>
          <a:lstStyle/>
          <a:p>
            <a:r>
              <a:rPr lang="en-US" sz="1400" b="1" dirty="0">
                <a:solidFill>
                  <a:srgbClr val="FF0000"/>
                </a:solidFill>
              </a:rPr>
              <a:t>In</a:t>
            </a:r>
            <a:endParaRPr lang="en-US" sz="1400" dirty="0">
              <a:solidFill>
                <a:srgbClr val="FF0000"/>
              </a:solidFill>
            </a:endParaRPr>
          </a:p>
        </p:txBody>
      </p:sp>
    </p:spTree>
    <p:extLst>
      <p:ext uri="{BB962C8B-B14F-4D97-AF65-F5344CB8AC3E}">
        <p14:creationId xmlns:p14="http://schemas.microsoft.com/office/powerpoint/2010/main" val="357932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yield (intrinsic and extrinsic)</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5</a:t>
            </a:fld>
            <a:endParaRPr lang="en-US"/>
          </a:p>
        </p:txBody>
      </p:sp>
      <p:pic>
        <p:nvPicPr>
          <p:cNvPr id="6" name="Picture 5"/>
          <p:cNvPicPr>
            <a:picLocks noChangeAspect="1"/>
          </p:cNvPicPr>
          <p:nvPr/>
        </p:nvPicPr>
        <p:blipFill>
          <a:blip r:embed="rId2"/>
          <a:stretch>
            <a:fillRect/>
          </a:stretch>
        </p:blipFill>
        <p:spPr>
          <a:xfrm>
            <a:off x="8704963" y="586113"/>
            <a:ext cx="2463076" cy="2866792"/>
          </a:xfrm>
          <a:prstGeom prst="rect">
            <a:avLst/>
          </a:prstGeom>
        </p:spPr>
      </p:pic>
      <p:sp>
        <p:nvSpPr>
          <p:cNvPr id="7" name="TextBox 6"/>
          <p:cNvSpPr txBox="1"/>
          <p:nvPr/>
        </p:nvSpPr>
        <p:spPr>
          <a:xfrm>
            <a:off x="9085968" y="222736"/>
            <a:ext cx="2134703" cy="338554"/>
          </a:xfrm>
          <a:prstGeom prst="rect">
            <a:avLst/>
          </a:prstGeom>
          <a:noFill/>
        </p:spPr>
        <p:txBody>
          <a:bodyPr wrap="square" rtlCol="0">
            <a:spAutoFit/>
          </a:bodyPr>
          <a:lstStyle/>
          <a:p>
            <a:r>
              <a:rPr lang="en-US" sz="1600" b="1" dirty="0"/>
              <a:t>Structure Opens</a:t>
            </a:r>
          </a:p>
        </p:txBody>
      </p:sp>
      <p:sp>
        <p:nvSpPr>
          <p:cNvPr id="8" name="TextBox 7"/>
          <p:cNvSpPr txBox="1"/>
          <p:nvPr/>
        </p:nvSpPr>
        <p:spPr>
          <a:xfrm>
            <a:off x="10852499" y="201963"/>
            <a:ext cx="1062681" cy="307777"/>
          </a:xfrm>
          <a:prstGeom prst="rect">
            <a:avLst/>
          </a:prstGeom>
          <a:solidFill>
            <a:srgbClr val="FFFFCC"/>
          </a:solidFill>
          <a:ln>
            <a:noFill/>
          </a:ln>
        </p:spPr>
        <p:txBody>
          <a:bodyPr wrap="square" lIns="0" tIns="0" rIns="0" bIns="0" rtlCol="0">
            <a:spAutoFit/>
          </a:bodyPr>
          <a:lstStyle/>
          <a:p>
            <a:pPr algn="ctr"/>
            <a:r>
              <a:rPr lang="en-US" sz="2000" dirty="0">
                <a:latin typeface="Calibri"/>
                <a:cs typeface="Calibri"/>
              </a:rPr>
              <a:t>by Lidia</a:t>
            </a:r>
          </a:p>
        </p:txBody>
      </p:sp>
      <p:pic>
        <p:nvPicPr>
          <p:cNvPr id="10" name="Picture 9"/>
          <p:cNvPicPr>
            <a:picLocks noChangeAspect="1"/>
          </p:cNvPicPr>
          <p:nvPr/>
        </p:nvPicPr>
        <p:blipFill rotWithShape="1">
          <a:blip r:embed="rId3"/>
          <a:srcRect t="52133"/>
          <a:stretch/>
        </p:blipFill>
        <p:spPr>
          <a:xfrm>
            <a:off x="6724072" y="3560234"/>
            <a:ext cx="5048859" cy="2800350"/>
          </a:xfrm>
          <a:prstGeom prst="rect">
            <a:avLst/>
          </a:prstGeom>
        </p:spPr>
      </p:pic>
      <p:sp>
        <p:nvSpPr>
          <p:cNvPr id="16" name="TextBox 15"/>
          <p:cNvSpPr txBox="1"/>
          <p:nvPr/>
        </p:nvSpPr>
        <p:spPr>
          <a:xfrm>
            <a:off x="10738790" y="3406269"/>
            <a:ext cx="1062681" cy="307777"/>
          </a:xfrm>
          <a:prstGeom prst="rect">
            <a:avLst/>
          </a:prstGeom>
          <a:solidFill>
            <a:srgbClr val="FFFFCC"/>
          </a:solidFill>
          <a:ln>
            <a:noFill/>
          </a:ln>
        </p:spPr>
        <p:txBody>
          <a:bodyPr wrap="square" lIns="0" tIns="0" rIns="0" bIns="0" rtlCol="0">
            <a:spAutoFit/>
          </a:bodyPr>
          <a:lstStyle/>
          <a:p>
            <a:pPr algn="ctr"/>
            <a:r>
              <a:rPr lang="en-US" sz="2000" dirty="0">
                <a:latin typeface="Calibri"/>
                <a:cs typeface="Calibri"/>
              </a:rPr>
              <a:t>by Lidia</a:t>
            </a:r>
          </a:p>
        </p:txBody>
      </p:sp>
      <p:sp>
        <p:nvSpPr>
          <p:cNvPr id="17" name="Content Placeholder 4"/>
          <p:cNvSpPr>
            <a:spLocks noGrp="1"/>
          </p:cNvSpPr>
          <p:nvPr>
            <p:ph sz="half" idx="1"/>
          </p:nvPr>
        </p:nvSpPr>
        <p:spPr>
          <a:xfrm>
            <a:off x="611004" y="1581070"/>
            <a:ext cx="7765351" cy="1726573"/>
          </a:xfrm>
        </p:spPr>
        <p:txBody>
          <a:bodyPr/>
          <a:lstStyle/>
          <a:p>
            <a:r>
              <a:rPr lang="en-US" dirty="0"/>
              <a:t>Si increase on In-SAG matrix degrades Opens </a:t>
            </a:r>
          </a:p>
          <a:p>
            <a:r>
              <a:rPr lang="en-US" dirty="0"/>
              <a:t>In increase degrades vertical leakage after cycling</a:t>
            </a:r>
          </a:p>
          <a:p>
            <a:r>
              <a:rPr lang="en-US" dirty="0"/>
              <a:t>5% In appears safe; 7% needs deeper assessment</a:t>
            </a:r>
          </a:p>
          <a:p>
            <a:pPr lvl="1"/>
            <a:r>
              <a:rPr lang="en-US" dirty="0"/>
              <a:t>PFA running on to segment the nature of vertical shorts/SWL</a:t>
            </a:r>
          </a:p>
          <a:p>
            <a:r>
              <a:rPr lang="en-US" dirty="0"/>
              <a:t>Warnings about alloys with CN &lt; 2.674</a:t>
            </a:r>
          </a:p>
          <a:p>
            <a:endParaRPr lang="en-US" dirty="0"/>
          </a:p>
        </p:txBody>
      </p:sp>
      <p:sp>
        <p:nvSpPr>
          <p:cNvPr id="18" name="Rectangle 17"/>
          <p:cNvSpPr/>
          <p:nvPr/>
        </p:nvSpPr>
        <p:spPr>
          <a:xfrm>
            <a:off x="838199" y="1080931"/>
            <a:ext cx="1742336" cy="461665"/>
          </a:xfrm>
          <a:prstGeom prst="rect">
            <a:avLst/>
          </a:prstGeom>
        </p:spPr>
        <p:txBody>
          <a:bodyPr wrap="none">
            <a:spAutoFit/>
          </a:bodyPr>
          <a:lstStyle/>
          <a:p>
            <a:r>
              <a:rPr lang="en-US" sz="2400" dirty="0"/>
              <a:t>Take-away:</a:t>
            </a:r>
          </a:p>
        </p:txBody>
      </p:sp>
      <p:sp>
        <p:nvSpPr>
          <p:cNvPr id="21" name="TextBox 20"/>
          <p:cNvSpPr txBox="1"/>
          <p:nvPr/>
        </p:nvSpPr>
        <p:spPr>
          <a:xfrm>
            <a:off x="7391414" y="3845062"/>
            <a:ext cx="98810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2%</a:t>
            </a:r>
          </a:p>
        </p:txBody>
      </p:sp>
      <p:sp>
        <p:nvSpPr>
          <p:cNvPr id="22" name="TextBox 21"/>
          <p:cNvSpPr txBox="1"/>
          <p:nvPr/>
        </p:nvSpPr>
        <p:spPr>
          <a:xfrm>
            <a:off x="10749863" y="3839416"/>
            <a:ext cx="98810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11%</a:t>
            </a:r>
          </a:p>
        </p:txBody>
      </p:sp>
      <p:sp>
        <p:nvSpPr>
          <p:cNvPr id="23" name="TextBox 22"/>
          <p:cNvSpPr txBox="1"/>
          <p:nvPr/>
        </p:nvSpPr>
        <p:spPr>
          <a:xfrm>
            <a:off x="9056525" y="3850705"/>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9%</a:t>
            </a:r>
          </a:p>
        </p:txBody>
      </p:sp>
      <p:sp>
        <p:nvSpPr>
          <p:cNvPr id="24" name="TextBox 23"/>
          <p:cNvSpPr txBox="1"/>
          <p:nvPr/>
        </p:nvSpPr>
        <p:spPr>
          <a:xfrm>
            <a:off x="9762082" y="3766036"/>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9%</a:t>
            </a:r>
          </a:p>
        </p:txBody>
      </p:sp>
      <p:sp>
        <p:nvSpPr>
          <p:cNvPr id="25" name="TextBox 24"/>
          <p:cNvSpPr txBox="1"/>
          <p:nvPr/>
        </p:nvSpPr>
        <p:spPr>
          <a:xfrm>
            <a:off x="7933279" y="3867637"/>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5%</a:t>
            </a:r>
          </a:p>
        </p:txBody>
      </p:sp>
      <p:sp>
        <p:nvSpPr>
          <p:cNvPr id="26" name="TextBox 25"/>
          <p:cNvSpPr txBox="1"/>
          <p:nvPr/>
        </p:nvSpPr>
        <p:spPr>
          <a:xfrm>
            <a:off x="8514661" y="3850702"/>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7%</a:t>
            </a:r>
          </a:p>
        </p:txBody>
      </p:sp>
      <p:sp>
        <p:nvSpPr>
          <p:cNvPr id="27" name="TextBox 26"/>
          <p:cNvSpPr txBox="1"/>
          <p:nvPr/>
        </p:nvSpPr>
        <p:spPr>
          <a:xfrm>
            <a:off x="10303952" y="3833767"/>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7%</a:t>
            </a:r>
          </a:p>
        </p:txBody>
      </p:sp>
      <p:sp>
        <p:nvSpPr>
          <p:cNvPr id="28" name="TextBox 27"/>
          <p:cNvSpPr txBox="1"/>
          <p:nvPr/>
        </p:nvSpPr>
        <p:spPr>
          <a:xfrm>
            <a:off x="11441298" y="3821375"/>
            <a:ext cx="5954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In%</a:t>
            </a:r>
          </a:p>
        </p:txBody>
      </p:sp>
      <p:sp>
        <p:nvSpPr>
          <p:cNvPr id="29" name="TextBox 28"/>
          <p:cNvSpPr txBox="1"/>
          <p:nvPr/>
        </p:nvSpPr>
        <p:spPr>
          <a:xfrm>
            <a:off x="11400400" y="4235966"/>
            <a:ext cx="745062"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No Si</a:t>
            </a:r>
          </a:p>
        </p:txBody>
      </p:sp>
      <p:sp>
        <p:nvSpPr>
          <p:cNvPr id="30" name="Rectangle 29"/>
          <p:cNvSpPr/>
          <p:nvPr/>
        </p:nvSpPr>
        <p:spPr>
          <a:xfrm>
            <a:off x="1253482" y="4253704"/>
            <a:ext cx="1810111" cy="461665"/>
          </a:xfrm>
          <a:prstGeom prst="rect">
            <a:avLst/>
          </a:prstGeom>
        </p:spPr>
        <p:txBody>
          <a:bodyPr wrap="none">
            <a:spAutoFit/>
          </a:bodyPr>
          <a:lstStyle/>
          <a:p>
            <a:r>
              <a:rPr lang="en-US" sz="2400" dirty="0"/>
              <a:t>Plot vs CN?</a:t>
            </a:r>
          </a:p>
        </p:txBody>
      </p:sp>
      <p:pic>
        <p:nvPicPr>
          <p:cNvPr id="31" name="Picture 30"/>
          <p:cNvPicPr>
            <a:picLocks noChangeAspect="1"/>
          </p:cNvPicPr>
          <p:nvPr/>
        </p:nvPicPr>
        <p:blipFill>
          <a:blip r:embed="rId4"/>
          <a:stretch>
            <a:fillRect/>
          </a:stretch>
        </p:blipFill>
        <p:spPr>
          <a:xfrm>
            <a:off x="621979" y="3774720"/>
            <a:ext cx="5316870" cy="2711152"/>
          </a:xfrm>
          <a:prstGeom prst="rect">
            <a:avLst/>
          </a:prstGeom>
        </p:spPr>
      </p:pic>
      <p:sp>
        <p:nvSpPr>
          <p:cNvPr id="32" name="TextBox 31"/>
          <p:cNvSpPr txBox="1"/>
          <p:nvPr/>
        </p:nvSpPr>
        <p:spPr>
          <a:xfrm>
            <a:off x="4885567" y="4805469"/>
            <a:ext cx="1857862" cy="923330"/>
          </a:xfrm>
          <a:prstGeom prst="rect">
            <a:avLst/>
          </a:prstGeom>
          <a:noFill/>
        </p:spPr>
        <p:txBody>
          <a:bodyPr wrap="square" rtlCol="0">
            <a:spAutoFit/>
          </a:bodyPr>
          <a:lstStyle/>
          <a:p>
            <a:r>
              <a:rPr lang="en-US" dirty="0"/>
              <a:t>Opens  BER after filtering from laterals</a:t>
            </a:r>
          </a:p>
        </p:txBody>
      </p:sp>
      <p:cxnSp>
        <p:nvCxnSpPr>
          <p:cNvPr id="33" name="Straight Arrow Connector 32"/>
          <p:cNvCxnSpPr/>
          <p:nvPr/>
        </p:nvCxnSpPr>
        <p:spPr>
          <a:xfrm flipH="1">
            <a:off x="2461320" y="4253704"/>
            <a:ext cx="324852" cy="304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59137" y="3973749"/>
            <a:ext cx="1619926" cy="646331"/>
          </a:xfrm>
          <a:prstGeom prst="rect">
            <a:avLst/>
          </a:prstGeom>
          <a:noFill/>
        </p:spPr>
        <p:txBody>
          <a:bodyPr wrap="square" rtlCol="0">
            <a:spAutoFit/>
          </a:bodyPr>
          <a:lstStyle/>
          <a:p>
            <a:r>
              <a:rPr lang="en-US" dirty="0"/>
              <a:t>Lowest CN – Lowest </a:t>
            </a:r>
            <a:r>
              <a:rPr lang="en-US" dirty="0" err="1"/>
              <a:t>Tg</a:t>
            </a:r>
            <a:endParaRPr lang="en-US" dirty="0"/>
          </a:p>
        </p:txBody>
      </p:sp>
    </p:spTree>
    <p:extLst>
      <p:ext uri="{BB962C8B-B14F-4D97-AF65-F5344CB8AC3E}">
        <p14:creationId xmlns:p14="http://schemas.microsoft.com/office/powerpoint/2010/main" val="219890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a:srcRect l="2391" t="958" r="2562" b="4760"/>
          <a:stretch/>
        </p:blipFill>
        <p:spPr>
          <a:xfrm>
            <a:off x="7013130" y="670645"/>
            <a:ext cx="4695396" cy="3554517"/>
          </a:xfrm>
          <a:prstGeom prst="rect">
            <a:avLst/>
          </a:prstGeom>
        </p:spPr>
      </p:pic>
      <p:sp>
        <p:nvSpPr>
          <p:cNvPr id="2" name="Title 1"/>
          <p:cNvSpPr>
            <a:spLocks noGrp="1"/>
          </p:cNvSpPr>
          <p:nvPr>
            <p:ph type="title"/>
          </p:nvPr>
        </p:nvSpPr>
        <p:spPr/>
        <p:txBody>
          <a:bodyPr/>
          <a:lstStyle/>
          <a:p>
            <a:r>
              <a:rPr lang="en-US" dirty="0"/>
              <a:t>Sigma V</a:t>
            </a:r>
            <a:r>
              <a:rPr lang="en-US" baseline="-25000" dirty="0"/>
              <a:t>T</a:t>
            </a:r>
            <a:r>
              <a:rPr lang="en-US" dirty="0"/>
              <a:t> trends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6</a:t>
            </a:fld>
            <a:endParaRPr lang="en-US"/>
          </a:p>
        </p:txBody>
      </p:sp>
      <p:sp>
        <p:nvSpPr>
          <p:cNvPr id="5" name="Content Placeholder 4"/>
          <p:cNvSpPr>
            <a:spLocks noGrp="1"/>
          </p:cNvSpPr>
          <p:nvPr>
            <p:ph sz="half" idx="1"/>
          </p:nvPr>
        </p:nvSpPr>
        <p:spPr>
          <a:xfrm>
            <a:off x="838200" y="1260511"/>
            <a:ext cx="6058906" cy="4729163"/>
          </a:xfrm>
        </p:spPr>
        <p:txBody>
          <a:bodyPr/>
          <a:lstStyle/>
          <a:p>
            <a:r>
              <a:rPr lang="en-US" dirty="0"/>
              <a:t>In-SAG: ~20% Normalized SET sigma  improvement w/ 5% </a:t>
            </a:r>
          </a:p>
          <a:p>
            <a:r>
              <a:rPr lang="en-US" dirty="0"/>
              <a:t>Worsening w/ Si</a:t>
            </a:r>
          </a:p>
          <a:p>
            <a:r>
              <a:rPr lang="en-US" dirty="0"/>
              <a:t>No clear worsening from 5% to 7-9%</a:t>
            </a:r>
          </a:p>
          <a:p>
            <a:pPr lvl="1"/>
            <a:r>
              <a:rPr lang="en-US" dirty="0"/>
              <a:t>Carefully evaluate L2L</a:t>
            </a:r>
          </a:p>
          <a:p>
            <a:pPr marL="411480" lvl="1" indent="0">
              <a:buNone/>
            </a:pPr>
            <a:endParaRPr lang="en-US" dirty="0"/>
          </a:p>
          <a:p>
            <a:endParaRPr lang="en-US" dirty="0"/>
          </a:p>
          <a:p>
            <a:endParaRPr lang="en-US" dirty="0"/>
          </a:p>
        </p:txBody>
      </p:sp>
      <p:sp>
        <p:nvSpPr>
          <p:cNvPr id="7" name="TextBox 6"/>
          <p:cNvSpPr txBox="1"/>
          <p:nvPr/>
        </p:nvSpPr>
        <p:spPr>
          <a:xfrm>
            <a:off x="8102176" y="349680"/>
            <a:ext cx="3275173" cy="400110"/>
          </a:xfrm>
          <a:prstGeom prst="rect">
            <a:avLst/>
          </a:prstGeom>
          <a:noFill/>
        </p:spPr>
        <p:txBody>
          <a:bodyPr wrap="square" rtlCol="0">
            <a:spAutoFit/>
          </a:bodyPr>
          <a:lstStyle/>
          <a:p>
            <a:r>
              <a:rPr lang="en-US" sz="2000" b="1" dirty="0">
                <a:latin typeface="Calibri" pitchFamily="34" charset="0"/>
                <a:cs typeface="Calibri" pitchFamily="34" charset="0"/>
              </a:rPr>
              <a:t>Normalized 10s Sigma vs In</a:t>
            </a:r>
          </a:p>
        </p:txBody>
      </p:sp>
      <p:sp>
        <p:nvSpPr>
          <p:cNvPr id="8" name="TextBox 7"/>
          <p:cNvSpPr txBox="1"/>
          <p:nvPr/>
        </p:nvSpPr>
        <p:spPr>
          <a:xfrm>
            <a:off x="10764159" y="917236"/>
            <a:ext cx="613190" cy="400110"/>
          </a:xfrm>
          <a:prstGeom prst="rect">
            <a:avLst/>
          </a:prstGeom>
          <a:noFill/>
        </p:spPr>
        <p:txBody>
          <a:bodyPr wrap="square" rtlCol="0">
            <a:spAutoFit/>
          </a:bodyPr>
          <a:lstStyle/>
          <a:p>
            <a:r>
              <a:rPr lang="en-US" sz="2000" b="1" dirty="0">
                <a:solidFill>
                  <a:schemeClr val="bg1">
                    <a:lumMod val="50000"/>
                  </a:schemeClr>
                </a:solidFill>
                <a:latin typeface="Calibri" pitchFamily="34" charset="0"/>
                <a:cs typeface="Calibri" pitchFamily="34" charset="0"/>
              </a:rPr>
              <a:t>S26</a:t>
            </a:r>
          </a:p>
        </p:txBody>
      </p:sp>
      <p:sp>
        <p:nvSpPr>
          <p:cNvPr id="9" name="TextBox 8"/>
          <p:cNvSpPr txBox="1"/>
          <p:nvPr/>
        </p:nvSpPr>
        <p:spPr>
          <a:xfrm>
            <a:off x="8014165" y="1715544"/>
            <a:ext cx="1204798" cy="738664"/>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r>
              <a:rPr lang="en-US" sz="1400" dirty="0">
                <a:solidFill>
                  <a:srgbClr val="FF0000"/>
                </a:solidFill>
                <a:latin typeface="Calibri" pitchFamily="34" charset="0"/>
                <a:cs typeface="Calibri" pitchFamily="34" charset="0"/>
              </a:rPr>
              <a:t>~ 20% improvement w/ 5% In</a:t>
            </a:r>
          </a:p>
        </p:txBody>
      </p:sp>
      <p:cxnSp>
        <p:nvCxnSpPr>
          <p:cNvPr id="12" name="Straight Connector 11"/>
          <p:cNvCxnSpPr/>
          <p:nvPr/>
        </p:nvCxnSpPr>
        <p:spPr>
          <a:xfrm>
            <a:off x="8725362" y="1361415"/>
            <a:ext cx="6059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186238" y="2844129"/>
            <a:ext cx="3543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318440" y="1372431"/>
            <a:ext cx="0" cy="1471698"/>
          </a:xfrm>
          <a:prstGeom prst="straightConnector1">
            <a:avLst/>
          </a:prstGeom>
          <a:ln w="254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80993" y="4214442"/>
            <a:ext cx="4391413" cy="338554"/>
          </a:xfrm>
          <a:prstGeom prst="rect">
            <a:avLst/>
          </a:prstGeom>
          <a:noFill/>
        </p:spPr>
        <p:txBody>
          <a:bodyPr wrap="square" rtlCol="0">
            <a:spAutoFit/>
          </a:bodyPr>
          <a:lstStyle/>
          <a:p>
            <a:r>
              <a:rPr lang="en-US" sz="1600" b="1" dirty="0" err="1">
                <a:latin typeface="Symbol" panose="05050102010706020507" pitchFamily="18" charset="2"/>
              </a:rPr>
              <a:t>s</a:t>
            </a:r>
            <a:r>
              <a:rPr lang="en-US" sz="1600" b="1" baseline="-25000" dirty="0" err="1"/>
              <a:t>VT</a:t>
            </a:r>
            <a:r>
              <a:rPr lang="en-US" sz="1600" b="1" dirty="0"/>
              <a:t> sigma for SDK1 can be as low as 90 mV</a:t>
            </a:r>
          </a:p>
        </p:txBody>
      </p:sp>
      <p:sp>
        <p:nvSpPr>
          <p:cNvPr id="27" name="Oval 26"/>
          <p:cNvSpPr/>
          <p:nvPr/>
        </p:nvSpPr>
        <p:spPr>
          <a:xfrm>
            <a:off x="9461660" y="1097849"/>
            <a:ext cx="430081" cy="885187"/>
          </a:xfrm>
          <a:prstGeom prst="ellipse">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9" name="Freeform: Shape 28"/>
          <p:cNvSpPr/>
          <p:nvPr/>
        </p:nvSpPr>
        <p:spPr>
          <a:xfrm>
            <a:off x="9893474" y="1588284"/>
            <a:ext cx="534155" cy="127260"/>
          </a:xfrm>
          <a:custGeom>
            <a:avLst/>
            <a:gdLst>
              <a:gd name="connsiteX0" fmla="*/ 0 w 534155"/>
              <a:gd name="connsiteY0" fmla="*/ 0 h 127260"/>
              <a:gd name="connsiteX1" fmla="*/ 244444 w 534155"/>
              <a:gd name="connsiteY1" fmla="*/ 126748 h 127260"/>
              <a:gd name="connsiteX2" fmla="*/ 534155 w 534155"/>
              <a:gd name="connsiteY2" fmla="*/ 36213 h 127260"/>
            </a:gdLst>
            <a:ahLst/>
            <a:cxnLst>
              <a:cxn ang="0">
                <a:pos x="connsiteX0" y="connsiteY0"/>
              </a:cxn>
              <a:cxn ang="0">
                <a:pos x="connsiteX1" y="connsiteY1"/>
              </a:cxn>
              <a:cxn ang="0">
                <a:pos x="connsiteX2" y="connsiteY2"/>
              </a:cxn>
            </a:cxnLst>
            <a:rect l="l" t="t" r="r" b="b"/>
            <a:pathLst>
              <a:path w="534155" h="127260">
                <a:moveTo>
                  <a:pt x="0" y="0"/>
                </a:moveTo>
                <a:cubicBezTo>
                  <a:pt x="77709" y="60356"/>
                  <a:pt x="155418" y="120713"/>
                  <a:pt x="244444" y="126748"/>
                </a:cubicBezTo>
                <a:cubicBezTo>
                  <a:pt x="333470" y="132783"/>
                  <a:pt x="433812" y="84498"/>
                  <a:pt x="534155" y="36213"/>
                </a:cubicBezTo>
              </a:path>
            </a:pathLst>
          </a:custGeom>
          <a:noFill/>
          <a:ln w="15875">
            <a:solidFill>
              <a:schemeClr val="bg1">
                <a:lumMod val="50000"/>
              </a:schemeClr>
            </a:solidFill>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0489967" y="1451835"/>
            <a:ext cx="942625" cy="338554"/>
          </a:xfrm>
          <a:prstGeom prst="rect">
            <a:avLst/>
          </a:prstGeom>
          <a:solidFill>
            <a:schemeClr val="bg1"/>
          </a:solidFill>
        </p:spPr>
        <p:txBody>
          <a:bodyPr wrap="square" rtlCol="0">
            <a:spAutoFit/>
          </a:bodyPr>
          <a:lstStyle/>
          <a:p>
            <a:r>
              <a:rPr lang="en-US" sz="1600" b="1" dirty="0">
                <a:solidFill>
                  <a:schemeClr val="bg1">
                    <a:lumMod val="50000"/>
                  </a:schemeClr>
                </a:solidFill>
                <a:latin typeface="Calibri" pitchFamily="34" charset="0"/>
                <a:cs typeface="Calibri" pitchFamily="34" charset="0"/>
              </a:rPr>
              <a:t>w/ 4% Si</a:t>
            </a:r>
          </a:p>
        </p:txBody>
      </p:sp>
      <p:sp>
        <p:nvSpPr>
          <p:cNvPr id="32" name="TextBox 31"/>
          <p:cNvSpPr txBox="1"/>
          <p:nvPr/>
        </p:nvSpPr>
        <p:spPr>
          <a:xfrm>
            <a:off x="8088361" y="910551"/>
            <a:ext cx="919006" cy="338554"/>
          </a:xfrm>
          <a:prstGeom prst="rect">
            <a:avLst/>
          </a:prstGeom>
          <a:solidFill>
            <a:schemeClr val="bg1"/>
          </a:solidFill>
        </p:spPr>
        <p:txBody>
          <a:bodyPr wrap="square" rtlCol="0">
            <a:spAutoFit/>
          </a:bodyPr>
          <a:lstStyle/>
          <a:p>
            <a:r>
              <a:rPr lang="en-US" sz="1600" b="1" dirty="0">
                <a:solidFill>
                  <a:srgbClr val="0070C0"/>
                </a:solidFill>
                <a:latin typeface="Calibri" pitchFamily="34" charset="0"/>
                <a:cs typeface="Calibri" pitchFamily="34" charset="0"/>
              </a:rPr>
              <a:t>In-</a:t>
            </a:r>
            <a:r>
              <a:rPr lang="en-US" sz="1600" b="1" dirty="0" err="1">
                <a:solidFill>
                  <a:srgbClr val="0070C0"/>
                </a:solidFill>
                <a:latin typeface="Calibri" pitchFamily="34" charset="0"/>
                <a:cs typeface="Calibri" pitchFamily="34" charset="0"/>
              </a:rPr>
              <a:t>SiSAG</a:t>
            </a:r>
            <a:endParaRPr lang="en-US" sz="1600" b="1" dirty="0">
              <a:solidFill>
                <a:srgbClr val="0070C0"/>
              </a:solidFill>
              <a:latin typeface="Calibri" pitchFamily="34" charset="0"/>
              <a:cs typeface="Calibri" pitchFamily="34" charset="0"/>
            </a:endParaRPr>
          </a:p>
        </p:txBody>
      </p:sp>
      <p:pic>
        <p:nvPicPr>
          <p:cNvPr id="18" name="Picture 17"/>
          <p:cNvPicPr>
            <a:picLocks noChangeAspect="1"/>
          </p:cNvPicPr>
          <p:nvPr/>
        </p:nvPicPr>
        <p:blipFill>
          <a:blip r:embed="rId3"/>
          <a:stretch>
            <a:fillRect/>
          </a:stretch>
        </p:blipFill>
        <p:spPr>
          <a:xfrm>
            <a:off x="898968" y="3285784"/>
            <a:ext cx="5222297" cy="3136854"/>
          </a:xfrm>
          <a:prstGeom prst="rect">
            <a:avLst/>
          </a:prstGeom>
        </p:spPr>
      </p:pic>
      <p:sp>
        <p:nvSpPr>
          <p:cNvPr id="20" name="TextBox 19"/>
          <p:cNvSpPr txBox="1"/>
          <p:nvPr/>
        </p:nvSpPr>
        <p:spPr>
          <a:xfrm>
            <a:off x="6352157" y="5136570"/>
            <a:ext cx="4391413" cy="584775"/>
          </a:xfrm>
          <a:prstGeom prst="rect">
            <a:avLst/>
          </a:prstGeom>
          <a:noFill/>
        </p:spPr>
        <p:txBody>
          <a:bodyPr wrap="square" rtlCol="0">
            <a:spAutoFit/>
          </a:bodyPr>
          <a:lstStyle/>
          <a:p>
            <a:r>
              <a:rPr lang="en-US" sz="1600" b="1" dirty="0">
                <a:latin typeface="+mj-lt"/>
              </a:rPr>
              <a:t>In-SAG shows the best sigma on both vehicles: S26 and SR71</a:t>
            </a:r>
          </a:p>
        </p:txBody>
      </p:sp>
    </p:spTree>
    <p:extLst>
      <p:ext uri="{BB962C8B-B14F-4D97-AF65-F5344CB8AC3E}">
        <p14:creationId xmlns:p14="http://schemas.microsoft.com/office/powerpoint/2010/main" val="87365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Drift trends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7</a:t>
            </a:fld>
            <a:endParaRPr lang="en-US"/>
          </a:p>
        </p:txBody>
      </p:sp>
      <p:pic>
        <p:nvPicPr>
          <p:cNvPr id="7" name="Picture 6"/>
          <p:cNvPicPr>
            <a:picLocks noChangeAspect="1"/>
          </p:cNvPicPr>
          <p:nvPr/>
        </p:nvPicPr>
        <p:blipFill>
          <a:blip r:embed="rId2"/>
          <a:stretch>
            <a:fillRect/>
          </a:stretch>
        </p:blipFill>
        <p:spPr>
          <a:xfrm>
            <a:off x="7437865" y="249832"/>
            <a:ext cx="4321838" cy="3006260"/>
          </a:xfrm>
          <a:prstGeom prst="rect">
            <a:avLst/>
          </a:prstGeom>
        </p:spPr>
      </p:pic>
      <p:sp>
        <p:nvSpPr>
          <p:cNvPr id="9" name="Content Placeholder 4"/>
          <p:cNvSpPr>
            <a:spLocks noGrp="1"/>
          </p:cNvSpPr>
          <p:nvPr>
            <p:ph sz="half" idx="1"/>
          </p:nvPr>
        </p:nvSpPr>
        <p:spPr>
          <a:xfrm>
            <a:off x="595599" y="989238"/>
            <a:ext cx="7013895" cy="4729163"/>
          </a:xfrm>
        </p:spPr>
        <p:txBody>
          <a:bodyPr/>
          <a:lstStyle/>
          <a:p>
            <a:r>
              <a:rPr lang="en-US" dirty="0"/>
              <a:t>Not clear trends from S26</a:t>
            </a:r>
          </a:p>
          <a:p>
            <a:pPr marL="0" indent="0">
              <a:buNone/>
            </a:pPr>
            <a:r>
              <a:rPr lang="en-US" dirty="0"/>
              <a:t>   Notes:</a:t>
            </a:r>
          </a:p>
          <a:p>
            <a:pPr marL="868680" lvl="1" indent="-457200">
              <a:buAutoNum type="arabicPeriod"/>
            </a:pPr>
            <a:r>
              <a:rPr lang="en-US" dirty="0"/>
              <a:t>Indium (as Si) mitigates Drift</a:t>
            </a:r>
          </a:p>
          <a:p>
            <a:pPr marL="868680" lvl="1" indent="-457200">
              <a:buAutoNum type="arabicPeriod"/>
            </a:pPr>
            <a:r>
              <a:rPr lang="en-US" dirty="0" err="1"/>
              <a:t>InSAG</a:t>
            </a:r>
            <a:r>
              <a:rPr lang="en-US" dirty="0"/>
              <a:t> comparable or worsen than </a:t>
            </a:r>
            <a:r>
              <a:rPr lang="en-US" dirty="0" err="1"/>
              <a:t>SiSAG</a:t>
            </a:r>
            <a:endParaRPr lang="en-US" dirty="0"/>
          </a:p>
          <a:p>
            <a:pPr marL="868680" lvl="1" indent="-457200">
              <a:buAutoNum type="arabicPeriod"/>
            </a:pPr>
            <a:r>
              <a:rPr lang="en-US" dirty="0"/>
              <a:t>Possible worsening could be associated to the usual Drift-V</a:t>
            </a:r>
            <a:r>
              <a:rPr lang="en-US" baseline="-25000" dirty="0"/>
              <a:t>T</a:t>
            </a:r>
            <a:r>
              <a:rPr lang="en-US" dirty="0"/>
              <a:t> correlation	 </a:t>
            </a:r>
          </a:p>
          <a:p>
            <a:endParaRPr lang="en-US" dirty="0"/>
          </a:p>
        </p:txBody>
      </p:sp>
      <p:sp>
        <p:nvSpPr>
          <p:cNvPr id="10" name="TextBox 9"/>
          <p:cNvSpPr txBox="1"/>
          <p:nvPr/>
        </p:nvSpPr>
        <p:spPr>
          <a:xfrm>
            <a:off x="8303628" y="617009"/>
            <a:ext cx="1500525" cy="523220"/>
          </a:xfrm>
          <a:prstGeom prst="rect">
            <a:avLst/>
          </a:prstGeom>
          <a:noFill/>
        </p:spPr>
        <p:txBody>
          <a:bodyPr wrap="square" rtlCol="0">
            <a:spAutoFit/>
          </a:bodyPr>
          <a:lstStyle/>
          <a:p>
            <a:r>
              <a:rPr lang="en-US" sz="1400" dirty="0">
                <a:latin typeface="Calibri" pitchFamily="34" charset="0"/>
                <a:cs typeface="Calibri" pitchFamily="34" charset="0"/>
              </a:rPr>
              <a:t>Same alloy SDK1 on 2 different lots</a:t>
            </a:r>
          </a:p>
        </p:txBody>
      </p:sp>
      <p:sp>
        <p:nvSpPr>
          <p:cNvPr id="11" name="TextBox 10"/>
          <p:cNvSpPr txBox="1"/>
          <p:nvPr/>
        </p:nvSpPr>
        <p:spPr>
          <a:xfrm>
            <a:off x="9961101" y="411077"/>
            <a:ext cx="1225681" cy="646331"/>
          </a:xfrm>
          <a:prstGeom prst="rect">
            <a:avLst/>
          </a:prstGeom>
          <a:noFill/>
        </p:spPr>
        <p:txBody>
          <a:bodyPr wrap="square" rtlCol="0">
            <a:spAutoFit/>
          </a:bodyPr>
          <a:lstStyle/>
          <a:p>
            <a:r>
              <a:rPr lang="en-US" b="1" dirty="0">
                <a:solidFill>
                  <a:schemeClr val="bg1">
                    <a:lumMod val="50000"/>
                  </a:schemeClr>
                </a:solidFill>
                <a:latin typeface="+mj-lt"/>
                <a:cs typeface="Calibri" pitchFamily="34" charset="0"/>
              </a:rPr>
              <a:t>S26</a:t>
            </a:r>
          </a:p>
          <a:p>
            <a:r>
              <a:rPr lang="en-US" b="1" dirty="0">
                <a:solidFill>
                  <a:schemeClr val="bg1">
                    <a:lumMod val="50000"/>
                  </a:schemeClr>
                </a:solidFill>
                <a:latin typeface="+mj-lt"/>
              </a:rPr>
              <a:t>PG4 test</a:t>
            </a:r>
          </a:p>
        </p:txBody>
      </p:sp>
      <p:cxnSp>
        <p:nvCxnSpPr>
          <p:cNvPr id="13" name="Straight Arrow Connector 12"/>
          <p:cNvCxnSpPr/>
          <p:nvPr/>
        </p:nvCxnSpPr>
        <p:spPr>
          <a:xfrm>
            <a:off x="9598784" y="1140229"/>
            <a:ext cx="332118" cy="365046"/>
          </a:xfrm>
          <a:prstGeom prst="straightConnector1">
            <a:avLst/>
          </a:prstGeom>
          <a:ln w="19050">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402687" y="1140229"/>
            <a:ext cx="528215" cy="991917"/>
          </a:xfrm>
          <a:prstGeom prst="straightConnector1">
            <a:avLst/>
          </a:prstGeom>
          <a:ln w="19050">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375618" y="3589452"/>
            <a:ext cx="4500066" cy="2947149"/>
            <a:chOff x="8094685" y="898261"/>
            <a:chExt cx="3828610" cy="2507404"/>
          </a:xfrm>
        </p:grpSpPr>
        <p:pic>
          <p:nvPicPr>
            <p:cNvPr id="19" name="Picture 18"/>
            <p:cNvPicPr>
              <a:picLocks noChangeAspect="1"/>
            </p:cNvPicPr>
            <p:nvPr/>
          </p:nvPicPr>
          <p:blipFill rotWithShape="1">
            <a:blip r:embed="rId3"/>
            <a:srcRect l="2471" t="5943" r="5565" b="2310"/>
            <a:stretch/>
          </p:blipFill>
          <p:spPr>
            <a:xfrm>
              <a:off x="8094685" y="898261"/>
              <a:ext cx="3828610" cy="2507404"/>
            </a:xfrm>
            <a:prstGeom prst="rect">
              <a:avLst/>
            </a:prstGeom>
          </p:spPr>
        </p:pic>
        <p:sp>
          <p:nvSpPr>
            <p:cNvPr id="20" name="Rectangle 19"/>
            <p:cNvSpPr/>
            <p:nvPr/>
          </p:nvSpPr>
          <p:spPr>
            <a:xfrm>
              <a:off x="11480557" y="1514700"/>
              <a:ext cx="442738" cy="1132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8633322" y="3279348"/>
            <a:ext cx="185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3hrs Drift vs V</a:t>
            </a:r>
            <a:r>
              <a:rPr lang="en-US" b="1" baseline="-25000" dirty="0">
                <a:latin typeface="Segoe UI" panose="020B0502040204020203" pitchFamily="34" charset="0"/>
                <a:cs typeface="Segoe UI" panose="020B0502040204020203" pitchFamily="34" charset="0"/>
              </a:rPr>
              <a:t>T</a:t>
            </a:r>
          </a:p>
        </p:txBody>
      </p:sp>
      <p:sp>
        <p:nvSpPr>
          <p:cNvPr id="22" name="Oval 21"/>
          <p:cNvSpPr/>
          <p:nvPr/>
        </p:nvSpPr>
        <p:spPr>
          <a:xfrm>
            <a:off x="10081856" y="4562945"/>
            <a:ext cx="814448" cy="1302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3" name="TextBox 22"/>
          <p:cNvSpPr txBox="1"/>
          <p:nvPr/>
        </p:nvSpPr>
        <p:spPr>
          <a:xfrm>
            <a:off x="10958117" y="5003941"/>
            <a:ext cx="676540" cy="369332"/>
          </a:xfrm>
          <a:prstGeom prst="rect">
            <a:avLst/>
          </a:prstGeom>
          <a:noFill/>
        </p:spPr>
        <p:txBody>
          <a:bodyPr wrap="square" rtlCol="0">
            <a:spAutoFit/>
          </a:bodyPr>
          <a:lstStyle/>
          <a:p>
            <a:r>
              <a:rPr lang="en-US" dirty="0">
                <a:solidFill>
                  <a:srgbClr val="FF0000"/>
                </a:solidFill>
                <a:latin typeface="Segoe UI" panose="020B0502040204020203" pitchFamily="34" charset="0"/>
                <a:cs typeface="Segoe UI" panose="020B0502040204020203" pitchFamily="34" charset="0"/>
              </a:rPr>
              <a:t>POR</a:t>
            </a:r>
          </a:p>
        </p:txBody>
      </p:sp>
      <p:sp>
        <p:nvSpPr>
          <p:cNvPr id="24" name="Oval 23"/>
          <p:cNvSpPr/>
          <p:nvPr/>
        </p:nvSpPr>
        <p:spPr>
          <a:xfrm>
            <a:off x="8119181" y="4430659"/>
            <a:ext cx="444324" cy="69360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5" name="TextBox 24"/>
          <p:cNvSpPr txBox="1"/>
          <p:nvPr/>
        </p:nvSpPr>
        <p:spPr>
          <a:xfrm>
            <a:off x="8635641" y="4477932"/>
            <a:ext cx="997694" cy="646331"/>
          </a:xfrm>
          <a:prstGeom prst="rect">
            <a:avLst/>
          </a:prstGeom>
          <a:noFill/>
        </p:spPr>
        <p:txBody>
          <a:bodyPr wrap="square" rtlCol="0">
            <a:spAutoFit/>
          </a:bodyPr>
          <a:lstStyle/>
          <a:p>
            <a:r>
              <a:rPr lang="en-US" dirty="0">
                <a:solidFill>
                  <a:srgbClr val="00B050"/>
                </a:solidFill>
                <a:latin typeface="Segoe UI" panose="020B0502040204020203" pitchFamily="34" charset="0"/>
                <a:cs typeface="Segoe UI" panose="020B0502040204020203" pitchFamily="34" charset="0"/>
              </a:rPr>
              <a:t>5% </a:t>
            </a:r>
            <a:r>
              <a:rPr lang="en-US" dirty="0" err="1">
                <a:solidFill>
                  <a:srgbClr val="00B050"/>
                </a:solidFill>
                <a:latin typeface="Segoe UI" panose="020B0502040204020203" pitchFamily="34" charset="0"/>
                <a:cs typeface="Segoe UI" panose="020B0502040204020203" pitchFamily="34" charset="0"/>
              </a:rPr>
              <a:t>InSAG</a:t>
            </a:r>
            <a:endParaRPr lang="en-US" dirty="0">
              <a:solidFill>
                <a:srgbClr val="00B050"/>
              </a:solidFill>
              <a:latin typeface="Segoe UI" panose="020B0502040204020203" pitchFamily="34" charset="0"/>
              <a:cs typeface="Segoe UI" panose="020B0502040204020203" pitchFamily="34" charset="0"/>
            </a:endParaRPr>
          </a:p>
        </p:txBody>
      </p:sp>
      <p:pic>
        <p:nvPicPr>
          <p:cNvPr id="26" name="Picture 25"/>
          <p:cNvPicPr>
            <a:picLocks noChangeAspect="1"/>
          </p:cNvPicPr>
          <p:nvPr/>
        </p:nvPicPr>
        <p:blipFill>
          <a:blip r:embed="rId4"/>
          <a:stretch>
            <a:fillRect/>
          </a:stretch>
        </p:blipFill>
        <p:spPr>
          <a:xfrm>
            <a:off x="1174668" y="3320678"/>
            <a:ext cx="5011031" cy="3009954"/>
          </a:xfrm>
          <a:prstGeom prst="rect">
            <a:avLst/>
          </a:prstGeom>
        </p:spPr>
      </p:pic>
      <p:sp>
        <p:nvSpPr>
          <p:cNvPr id="29" name="TextBox 28"/>
          <p:cNvSpPr txBox="1"/>
          <p:nvPr/>
        </p:nvSpPr>
        <p:spPr>
          <a:xfrm>
            <a:off x="9765637" y="3676054"/>
            <a:ext cx="1225681" cy="646331"/>
          </a:xfrm>
          <a:prstGeom prst="rect">
            <a:avLst/>
          </a:prstGeom>
          <a:noFill/>
        </p:spPr>
        <p:txBody>
          <a:bodyPr wrap="square" rtlCol="0">
            <a:spAutoFit/>
          </a:bodyPr>
          <a:lstStyle/>
          <a:p>
            <a:r>
              <a:rPr lang="en-US" b="1" dirty="0">
                <a:solidFill>
                  <a:schemeClr val="bg1">
                    <a:lumMod val="50000"/>
                  </a:schemeClr>
                </a:solidFill>
                <a:latin typeface="+mj-lt"/>
                <a:cs typeface="Calibri" pitchFamily="34" charset="0"/>
              </a:rPr>
              <a:t>S26</a:t>
            </a:r>
          </a:p>
          <a:p>
            <a:r>
              <a:rPr lang="en-US" b="1" dirty="0">
                <a:solidFill>
                  <a:schemeClr val="bg1">
                    <a:lumMod val="50000"/>
                  </a:schemeClr>
                </a:solidFill>
                <a:latin typeface="+mj-lt"/>
              </a:rPr>
              <a:t>PG4 test</a:t>
            </a:r>
          </a:p>
        </p:txBody>
      </p:sp>
      <p:cxnSp>
        <p:nvCxnSpPr>
          <p:cNvPr id="30" name="Straight Arrow Connector 29"/>
          <p:cNvCxnSpPr/>
          <p:nvPr/>
        </p:nvCxnSpPr>
        <p:spPr>
          <a:xfrm flipV="1">
            <a:off x="3229149" y="4957417"/>
            <a:ext cx="1354675" cy="286517"/>
          </a:xfrm>
          <a:prstGeom prst="straightConnector1">
            <a:avLst/>
          </a:prstGeom>
          <a:ln w="19050">
            <a:solidFill>
              <a:schemeClr val="accent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44212" y="3853544"/>
            <a:ext cx="1343608" cy="722454"/>
          </a:xfrm>
          <a:prstGeom prst="straightConnector1">
            <a:avLst/>
          </a:prstGeom>
          <a:ln w="19050">
            <a:solidFill>
              <a:srgbClr val="FF9900"/>
            </a:solidFill>
            <a:tailEnd type="arrow" w="lg"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15921" y="4623572"/>
            <a:ext cx="1631280" cy="307777"/>
          </a:xfrm>
          <a:prstGeom prst="rect">
            <a:avLst/>
          </a:prstGeom>
          <a:noFill/>
        </p:spPr>
        <p:txBody>
          <a:bodyPr wrap="square" rtlCol="0">
            <a:spAutoFit/>
          </a:bodyPr>
          <a:lstStyle/>
          <a:p>
            <a:r>
              <a:rPr lang="en-US" sz="1400" dirty="0">
                <a:latin typeface="Calibri" pitchFamily="34" charset="0"/>
                <a:cs typeface="Calibri" pitchFamily="34" charset="0"/>
              </a:rPr>
              <a:t>Typical trend w/ Ge</a:t>
            </a:r>
          </a:p>
        </p:txBody>
      </p:sp>
    </p:spTree>
    <p:extLst>
      <p:ext uri="{BB962C8B-B14F-4D97-AF65-F5344CB8AC3E}">
        <p14:creationId xmlns:p14="http://schemas.microsoft.com/office/powerpoint/2010/main" val="1272190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Effect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8</a:t>
            </a:fld>
            <a:endParaRPr lang="en-US"/>
          </a:p>
        </p:txBody>
      </p:sp>
      <p:sp>
        <p:nvSpPr>
          <p:cNvPr id="5" name="Content Placeholder 4"/>
          <p:cNvSpPr>
            <a:spLocks noGrp="1"/>
          </p:cNvSpPr>
          <p:nvPr>
            <p:ph sz="half" idx="1"/>
          </p:nvPr>
        </p:nvSpPr>
        <p:spPr>
          <a:xfrm>
            <a:off x="528093" y="1148907"/>
            <a:ext cx="5803858" cy="4729163"/>
          </a:xfrm>
        </p:spPr>
        <p:txBody>
          <a:bodyPr/>
          <a:lstStyle/>
          <a:p>
            <a:r>
              <a:rPr lang="en-US" dirty="0"/>
              <a:t>Memory Effect clearly trends with In content</a:t>
            </a:r>
          </a:p>
          <a:p>
            <a:r>
              <a:rPr lang="en-US" dirty="0"/>
              <a:t>SDK1 alloy reaches 350 mV</a:t>
            </a:r>
          </a:p>
          <a:p>
            <a:r>
              <a:rPr lang="en-US" dirty="0"/>
              <a:t>A trend in the decrease direction captured with Ge increase</a:t>
            </a:r>
          </a:p>
          <a:p>
            <a:r>
              <a:rPr lang="en-US" dirty="0"/>
              <a:t>A bell shape w/ maximum and a loss of the effect thru cycling</a:t>
            </a:r>
          </a:p>
        </p:txBody>
      </p:sp>
      <p:pic>
        <p:nvPicPr>
          <p:cNvPr id="6" name="Picture 5"/>
          <p:cNvPicPr>
            <a:picLocks noChangeAspect="1"/>
          </p:cNvPicPr>
          <p:nvPr/>
        </p:nvPicPr>
        <p:blipFill>
          <a:blip r:embed="rId2"/>
          <a:stretch>
            <a:fillRect/>
          </a:stretch>
        </p:blipFill>
        <p:spPr>
          <a:xfrm>
            <a:off x="6522450" y="219800"/>
            <a:ext cx="5069475" cy="3581629"/>
          </a:xfrm>
          <a:prstGeom prst="rect">
            <a:avLst/>
          </a:prstGeom>
        </p:spPr>
      </p:pic>
      <p:pic>
        <p:nvPicPr>
          <p:cNvPr id="7" name="Picture 6"/>
          <p:cNvPicPr>
            <a:picLocks noChangeAspect="1"/>
          </p:cNvPicPr>
          <p:nvPr/>
        </p:nvPicPr>
        <p:blipFill>
          <a:blip r:embed="rId3"/>
          <a:stretch>
            <a:fillRect/>
          </a:stretch>
        </p:blipFill>
        <p:spPr>
          <a:xfrm>
            <a:off x="1274225" y="4201970"/>
            <a:ext cx="3349810" cy="2009887"/>
          </a:xfrm>
          <a:prstGeom prst="rect">
            <a:avLst/>
          </a:prstGeom>
          <a:effectLst>
            <a:outerShdw blurRad="50800" dist="38100" dir="8100000" algn="tr" rotWithShape="0">
              <a:prstClr val="black">
                <a:alpha val="40000"/>
              </a:prstClr>
            </a:outerShdw>
          </a:effectLst>
        </p:spPr>
      </p:pic>
      <p:cxnSp>
        <p:nvCxnSpPr>
          <p:cNvPr id="9" name="Straight Connector 8"/>
          <p:cNvCxnSpPr/>
          <p:nvPr/>
        </p:nvCxnSpPr>
        <p:spPr>
          <a:xfrm flipH="1">
            <a:off x="4718756" y="1390650"/>
            <a:ext cx="4368094" cy="28113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24036" y="1800225"/>
            <a:ext cx="4462814" cy="44116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rotWithShape="1">
          <a:blip r:embed="rId4"/>
          <a:srcRect t="5141"/>
          <a:stretch/>
        </p:blipFill>
        <p:spPr>
          <a:xfrm>
            <a:off x="6951268" y="3914775"/>
            <a:ext cx="4391025" cy="2737602"/>
          </a:xfrm>
          <a:prstGeom prst="rect">
            <a:avLst/>
          </a:prstGeom>
        </p:spPr>
      </p:pic>
      <p:sp>
        <p:nvSpPr>
          <p:cNvPr id="23" name="TextBox 22"/>
          <p:cNvSpPr txBox="1"/>
          <p:nvPr/>
        </p:nvSpPr>
        <p:spPr>
          <a:xfrm>
            <a:off x="8394219" y="3658648"/>
            <a:ext cx="1853669" cy="307777"/>
          </a:xfrm>
          <a:prstGeom prst="rect">
            <a:avLst/>
          </a:prstGeom>
          <a:noFill/>
        </p:spPr>
        <p:txBody>
          <a:bodyPr wrap="square" rtlCol="0">
            <a:spAutoFit/>
          </a:bodyPr>
          <a:lstStyle/>
          <a:p>
            <a:r>
              <a:rPr lang="en-US" sz="1400" b="1" dirty="0">
                <a:latin typeface="Calibri" pitchFamily="34" charset="0"/>
                <a:cs typeface="Calibri" pitchFamily="34" charset="0"/>
              </a:rPr>
              <a:t>Memory Eff. Vs cycling</a:t>
            </a:r>
          </a:p>
        </p:txBody>
      </p:sp>
      <p:sp>
        <p:nvSpPr>
          <p:cNvPr id="26" name="Rectangle 25"/>
          <p:cNvSpPr/>
          <p:nvPr/>
        </p:nvSpPr>
        <p:spPr>
          <a:xfrm rot="20345956">
            <a:off x="7862663" y="4266075"/>
            <a:ext cx="1063112" cy="276999"/>
          </a:xfrm>
          <a:prstGeom prst="rect">
            <a:avLst/>
          </a:prstGeom>
        </p:spPr>
        <p:txBody>
          <a:bodyPr wrap="none">
            <a:spAutoFit/>
          </a:bodyPr>
          <a:lstStyle/>
          <a:p>
            <a:r>
              <a:rPr lang="en-US" sz="1200" dirty="0"/>
              <a:t>All ED mixed</a:t>
            </a:r>
          </a:p>
        </p:txBody>
      </p:sp>
      <p:sp>
        <p:nvSpPr>
          <p:cNvPr id="13" name="TextBox 12"/>
          <p:cNvSpPr txBox="1"/>
          <p:nvPr/>
        </p:nvSpPr>
        <p:spPr>
          <a:xfrm>
            <a:off x="10617777" y="3574934"/>
            <a:ext cx="1062681" cy="307777"/>
          </a:xfrm>
          <a:prstGeom prst="rect">
            <a:avLst/>
          </a:prstGeom>
          <a:solidFill>
            <a:srgbClr val="FFFFCC"/>
          </a:solidFill>
          <a:ln>
            <a:noFill/>
          </a:ln>
        </p:spPr>
        <p:txBody>
          <a:bodyPr wrap="square" lIns="0" tIns="0" rIns="0" bIns="0" rtlCol="0">
            <a:spAutoFit/>
          </a:bodyPr>
          <a:lstStyle/>
          <a:p>
            <a:pPr algn="ctr"/>
            <a:r>
              <a:rPr lang="en-US" sz="2000" dirty="0">
                <a:latin typeface="Calibri"/>
                <a:cs typeface="Calibri"/>
              </a:rPr>
              <a:t>by </a:t>
            </a:r>
            <a:r>
              <a:rPr lang="en-US" sz="2000" dirty="0" err="1">
                <a:latin typeface="Calibri"/>
                <a:cs typeface="Calibri"/>
              </a:rPr>
              <a:t>MattB</a:t>
            </a:r>
            <a:endParaRPr lang="en-US" sz="2000" dirty="0">
              <a:latin typeface="Calibri"/>
              <a:cs typeface="Calibri"/>
            </a:endParaRPr>
          </a:p>
        </p:txBody>
      </p:sp>
    </p:spTree>
    <p:extLst>
      <p:ext uri="{BB962C8B-B14F-4D97-AF65-F5344CB8AC3E}">
        <p14:creationId xmlns:p14="http://schemas.microsoft.com/office/powerpoint/2010/main" val="330794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SSM window trends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9</a:t>
            </a:fld>
            <a:endParaRPr lang="en-US"/>
          </a:p>
        </p:txBody>
      </p:sp>
      <p:sp>
        <p:nvSpPr>
          <p:cNvPr id="5" name="Content Placeholder 4"/>
          <p:cNvSpPr>
            <a:spLocks noGrp="1"/>
          </p:cNvSpPr>
          <p:nvPr>
            <p:ph sz="half" idx="1"/>
          </p:nvPr>
        </p:nvSpPr>
        <p:spPr>
          <a:xfrm>
            <a:off x="614266" y="1102566"/>
            <a:ext cx="10515600" cy="4729163"/>
          </a:xfrm>
        </p:spPr>
        <p:txBody>
          <a:bodyPr/>
          <a:lstStyle/>
          <a:p>
            <a:r>
              <a:rPr lang="en-US" dirty="0"/>
              <a:t>SSM V</a:t>
            </a:r>
            <a:r>
              <a:rPr lang="en-US" baseline="-25000" dirty="0"/>
              <a:t>T</a:t>
            </a:r>
            <a:r>
              <a:rPr lang="en-US" dirty="0"/>
              <a:t> window is increased with the addition of Ge% or In%</a:t>
            </a:r>
          </a:p>
          <a:p>
            <a:r>
              <a:rPr lang="it-IT" dirty="0"/>
              <a:t>Best </a:t>
            </a:r>
            <a:r>
              <a:rPr lang="it-IT" dirty="0" err="1"/>
              <a:t>correlation</a:t>
            </a:r>
            <a:r>
              <a:rPr lang="it-IT" dirty="0"/>
              <a:t> </a:t>
            </a:r>
            <a:r>
              <a:rPr lang="it-IT" dirty="0" err="1"/>
              <a:t>found</a:t>
            </a:r>
            <a:r>
              <a:rPr lang="it-IT" dirty="0"/>
              <a:t> with </a:t>
            </a:r>
            <a:r>
              <a:rPr lang="it-IT" dirty="0" err="1"/>
              <a:t>total</a:t>
            </a:r>
            <a:r>
              <a:rPr lang="it-IT" dirty="0"/>
              <a:t> </a:t>
            </a:r>
            <a:r>
              <a:rPr lang="it-IT" dirty="0" err="1"/>
              <a:t>As</a:t>
            </a:r>
            <a:r>
              <a:rPr lang="it-IT" dirty="0"/>
              <a:t>%</a:t>
            </a:r>
          </a:p>
          <a:p>
            <a:r>
              <a:rPr lang="it-IT" dirty="0"/>
              <a:t>Target </a:t>
            </a:r>
            <a:r>
              <a:rPr lang="it-IT" dirty="0" err="1"/>
              <a:t>window</a:t>
            </a:r>
            <a:r>
              <a:rPr lang="it-IT" dirty="0"/>
              <a:t> can be </a:t>
            </a:r>
            <a:r>
              <a:rPr lang="it-IT" dirty="0" err="1"/>
              <a:t>reached</a:t>
            </a:r>
            <a:r>
              <a:rPr lang="it-IT" dirty="0"/>
              <a:t> in the </a:t>
            </a:r>
            <a:r>
              <a:rPr lang="it-IT" dirty="0" err="1"/>
              <a:t>region</a:t>
            </a:r>
            <a:r>
              <a:rPr lang="it-IT" dirty="0"/>
              <a:t> </a:t>
            </a:r>
            <a:r>
              <a:rPr lang="it-IT" dirty="0" err="1"/>
              <a:t>around</a:t>
            </a:r>
            <a:r>
              <a:rPr lang="it-IT" dirty="0"/>
              <a:t> 20 </a:t>
            </a:r>
            <a:r>
              <a:rPr lang="it-IT" dirty="0" err="1"/>
              <a:t>As</a:t>
            </a:r>
            <a:r>
              <a:rPr lang="it-IT" dirty="0"/>
              <a:t>%</a:t>
            </a:r>
            <a:endParaRPr lang="en-US" dirty="0"/>
          </a:p>
        </p:txBody>
      </p:sp>
      <p:pic>
        <p:nvPicPr>
          <p:cNvPr id="6" name="Picture 5"/>
          <p:cNvPicPr>
            <a:picLocks noChangeAspect="1"/>
          </p:cNvPicPr>
          <p:nvPr/>
        </p:nvPicPr>
        <p:blipFill>
          <a:blip r:embed="rId2"/>
          <a:stretch>
            <a:fillRect/>
          </a:stretch>
        </p:blipFill>
        <p:spPr>
          <a:xfrm>
            <a:off x="1455576" y="2719706"/>
            <a:ext cx="5624586" cy="3378495"/>
          </a:xfrm>
          <a:prstGeom prst="rect">
            <a:avLst/>
          </a:prstGeom>
        </p:spPr>
      </p:pic>
      <p:pic>
        <p:nvPicPr>
          <p:cNvPr id="7" name="Picture 6"/>
          <p:cNvPicPr>
            <a:picLocks noChangeAspect="1"/>
          </p:cNvPicPr>
          <p:nvPr/>
        </p:nvPicPr>
        <p:blipFill rotWithShape="1">
          <a:blip r:embed="rId3"/>
          <a:srcRect l="2756" b="3788"/>
          <a:stretch/>
        </p:blipFill>
        <p:spPr>
          <a:xfrm>
            <a:off x="8089886" y="4544712"/>
            <a:ext cx="2831136" cy="1811812"/>
          </a:xfrm>
          <a:prstGeom prst="rect">
            <a:avLst/>
          </a:prstGeom>
        </p:spPr>
      </p:pic>
      <p:sp>
        <p:nvSpPr>
          <p:cNvPr id="8" name="TextBox 7"/>
          <p:cNvSpPr txBox="1"/>
          <p:nvPr/>
        </p:nvSpPr>
        <p:spPr>
          <a:xfrm>
            <a:off x="8674802" y="4356707"/>
            <a:ext cx="2069333" cy="261610"/>
          </a:xfrm>
          <a:prstGeom prst="rect">
            <a:avLst/>
          </a:prstGeom>
          <a:solidFill>
            <a:schemeClr val="bg1"/>
          </a:solidFill>
        </p:spPr>
        <p:txBody>
          <a:bodyPr wrap="square" rtlCol="0">
            <a:spAutoFit/>
          </a:bodyPr>
          <a:lstStyle/>
          <a:p>
            <a:r>
              <a:rPr lang="en-US" sz="1100" b="1" dirty="0">
                <a:solidFill>
                  <a:schemeClr val="bg1">
                    <a:lumMod val="50000"/>
                  </a:schemeClr>
                </a:solidFill>
              </a:rPr>
              <a:t>As/Se vs Indium correlation</a:t>
            </a:r>
          </a:p>
        </p:txBody>
      </p:sp>
      <p:pic>
        <p:nvPicPr>
          <p:cNvPr id="10" name="Picture 9"/>
          <p:cNvPicPr>
            <a:picLocks noChangeAspect="1"/>
          </p:cNvPicPr>
          <p:nvPr/>
        </p:nvPicPr>
        <p:blipFill rotWithShape="1">
          <a:blip r:embed="rId4"/>
          <a:srcRect r="6899"/>
          <a:stretch/>
        </p:blipFill>
        <p:spPr>
          <a:xfrm>
            <a:off x="8820701" y="2506792"/>
            <a:ext cx="1646899" cy="1879238"/>
          </a:xfrm>
          <a:prstGeom prst="rect">
            <a:avLst/>
          </a:prstGeom>
        </p:spPr>
      </p:pic>
      <p:sp>
        <p:nvSpPr>
          <p:cNvPr id="13" name="TextBox 12"/>
          <p:cNvSpPr txBox="1"/>
          <p:nvPr/>
        </p:nvSpPr>
        <p:spPr>
          <a:xfrm>
            <a:off x="3707185" y="3303684"/>
            <a:ext cx="549696" cy="276999"/>
          </a:xfrm>
          <a:prstGeom prst="rect">
            <a:avLst/>
          </a:prstGeom>
          <a:noFill/>
        </p:spPr>
        <p:txBody>
          <a:bodyPr wrap="square" rtlCol="0">
            <a:spAutoFit/>
          </a:bodyPr>
          <a:lstStyle/>
          <a:p>
            <a:r>
              <a:rPr lang="en-US" sz="1200" b="1" dirty="0">
                <a:solidFill>
                  <a:srgbClr val="FF0000"/>
                </a:solidFill>
              </a:rPr>
              <a:t>Goal</a:t>
            </a:r>
          </a:p>
        </p:txBody>
      </p:sp>
      <p:cxnSp>
        <p:nvCxnSpPr>
          <p:cNvPr id="14" name="Straight Arrow Connector 13"/>
          <p:cNvCxnSpPr/>
          <p:nvPr/>
        </p:nvCxnSpPr>
        <p:spPr>
          <a:xfrm flipH="1">
            <a:off x="3143213" y="3471142"/>
            <a:ext cx="563972" cy="0"/>
          </a:xfrm>
          <a:prstGeom prst="straightConnector1">
            <a:avLst/>
          </a:prstGeom>
          <a:ln w="158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Star: 5 Points 14"/>
          <p:cNvSpPr/>
          <p:nvPr/>
        </p:nvSpPr>
        <p:spPr>
          <a:xfrm>
            <a:off x="2838984" y="3367685"/>
            <a:ext cx="212998" cy="212998"/>
          </a:xfrm>
          <a:prstGeom prst="star5">
            <a:avLst/>
          </a:prstGeom>
          <a:noFill/>
          <a:ln w="1905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p:cNvSpPr/>
          <p:nvPr/>
        </p:nvSpPr>
        <p:spPr>
          <a:xfrm>
            <a:off x="5596366" y="4360056"/>
            <a:ext cx="212998" cy="212998"/>
          </a:xfrm>
          <a:prstGeom prst="star5">
            <a:avLst/>
          </a:prstGeom>
          <a:noFill/>
          <a:ln w="1905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5911223" y="4495417"/>
            <a:ext cx="563972" cy="0"/>
          </a:xfrm>
          <a:prstGeom prst="straightConnector1">
            <a:avLst/>
          </a:prstGeom>
          <a:ln w="158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66421" y="4256679"/>
            <a:ext cx="1823623" cy="461665"/>
          </a:xfrm>
          <a:prstGeom prst="rect">
            <a:avLst/>
          </a:prstGeom>
          <a:noFill/>
        </p:spPr>
        <p:txBody>
          <a:bodyPr wrap="square" rtlCol="0">
            <a:spAutoFit/>
          </a:bodyPr>
          <a:lstStyle/>
          <a:p>
            <a:r>
              <a:rPr lang="en-US" sz="1200" b="1" dirty="0">
                <a:solidFill>
                  <a:srgbClr val="FF0000"/>
                </a:solidFill>
              </a:rPr>
              <a:t>SDK1 – SSM Pre-POR</a:t>
            </a:r>
          </a:p>
          <a:p>
            <a:r>
              <a:rPr lang="en-US" sz="1200" b="1" dirty="0">
                <a:solidFill>
                  <a:srgbClr val="FF0000"/>
                </a:solidFill>
              </a:rPr>
              <a:t>w/ 5% In and 16% Ge</a:t>
            </a:r>
          </a:p>
        </p:txBody>
      </p:sp>
    </p:spTree>
    <p:extLst>
      <p:ext uri="{BB962C8B-B14F-4D97-AF65-F5344CB8AC3E}">
        <p14:creationId xmlns:p14="http://schemas.microsoft.com/office/powerpoint/2010/main" val="1185106882"/>
      </p:ext>
    </p:extLst>
  </p:cSld>
  <p:clrMapOvr>
    <a:masterClrMapping/>
  </p:clrMapOvr>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116D99E-2D2A-42B9-B50C-A1DD1045925C}"/>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4E78BBF-7D3F-48C4-9E6D-03AE95CEB6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Props1.xml><?xml version="1.0" encoding="utf-8"?>
<ds:datastoreItem xmlns:ds="http://schemas.openxmlformats.org/officeDocument/2006/customXml" ds:itemID="{7E1FB35B-D0FD-420D-B7E9-BC43C25A6A68}">
  <ds:schemaRefs>
    <ds:schemaRef ds:uri="http://schemas.microsoft.com/sharepoint/v3/contenttype/forms"/>
  </ds:schemaRefs>
</ds:datastoreItem>
</file>

<file path=customXml/itemProps2.xml><?xml version="1.0" encoding="utf-8"?>
<ds:datastoreItem xmlns:ds="http://schemas.openxmlformats.org/officeDocument/2006/customXml" ds:itemID="{0655254B-4602-417A-9F75-D9B16E874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0f668d-8261-4ab2-9257-0fb5e77b48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0C77A8-CCAB-4965-B151-113C07840FBA}">
  <ds:schemaRefs>
    <ds:schemaRef ds:uri="http://schemas.openxmlformats.org/package/2006/metadata/core-properties"/>
    <ds:schemaRef ds:uri="http://schemas.microsoft.com/office/infopath/2007/PartnerControls"/>
    <ds:schemaRef ds:uri="http://schemas.microsoft.com/office/2006/metadata/properties"/>
    <ds:schemaRef ds:uri="470f668d-8261-4ab2-9257-0fb5e77b4895"/>
    <ds:schemaRef ds:uri="http://schemas.microsoft.com/office/2006/documentManagement/types"/>
    <ds:schemaRef ds:uri="http://purl.org/dc/term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52864</TotalTime>
  <Words>1287</Words>
  <Application>Microsoft Office PowerPoint</Application>
  <PresentationFormat>Widescreen</PresentationFormat>
  <Paragraphs>212</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Cambria Math</vt:lpstr>
      <vt:lpstr>Segoe UI</vt:lpstr>
      <vt:lpstr>Symbol</vt:lpstr>
      <vt:lpstr>Verdana</vt:lpstr>
      <vt:lpstr>Wingdings</vt:lpstr>
      <vt:lpstr>Micron Theme 2.0</vt:lpstr>
      <vt:lpstr>CPG Theme 2.0</vt:lpstr>
      <vt:lpstr>K* campaign synopsis from both SR71 (SSM) and S26 data</vt:lpstr>
      <vt:lpstr>K* campaign: In-SAG and In-SiSAG systems exploration</vt:lpstr>
      <vt:lpstr>Fundamentals of K* campaign:  Towards a Treasure Map of the In-SAG based SD3  (including also In-SiSAG)</vt:lpstr>
      <vt:lpstr>L0 metrics: Thermal stability and Band gap</vt:lpstr>
      <vt:lpstr>Structural yield (intrinsic and extrinsic)</vt:lpstr>
      <vt:lpstr>Sigma VT trends</vt:lpstr>
      <vt:lpstr>Drift trends</vt:lpstr>
      <vt:lpstr>Memory Effect</vt:lpstr>
      <vt:lpstr>SSM window trends</vt:lpstr>
      <vt:lpstr>Leakage trends</vt:lpstr>
      <vt:lpstr>Endurance: some signals</vt:lpstr>
      <vt:lpstr>K* camp: Key messages</vt:lpstr>
      <vt:lpstr>SSM perspectives and Plan</vt:lpstr>
      <vt:lpstr>SiSAG vs In-SAG/In-SiSAG benchmarking for SxP</vt:lpstr>
      <vt:lpstr>Back-up</vt:lpstr>
      <vt:lpstr>In-SAG opportunity for 30S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In-SAG/In-SiSAG review</dc:title>
  <dc:creator>Paolo Fantini (pfantini)</dc:creator>
  <cp:lastModifiedBy>Swapnil Lengade (slengade)</cp:lastModifiedBy>
  <cp:revision>450</cp:revision>
  <cp:lastPrinted>2018-02-02T14:01:31Z</cp:lastPrinted>
  <dcterms:created xsi:type="dcterms:W3CDTF">2017-11-23T15:10:32Z</dcterms:created>
  <dcterms:modified xsi:type="dcterms:W3CDTF">2018-03-15T16:11:57Z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y fmtid="{D5CDD505-2E9C-101B-9397-08002B2CF9AE}" pid="3" name="_docset_NoMedatataSyncRequired">
    <vt:lpwstr>False</vt:lpwstr>
  </property>
  <property fmtid="{D5CDD505-2E9C-101B-9397-08002B2CF9AE}" pid="4" name="_dlc_DocIdItemGuid">
    <vt:lpwstr>855584af-b3a7-4921-a33d-e29f0cec6bc0</vt:lpwstr>
  </property>
  <property fmtid="{D5CDD505-2E9C-101B-9397-08002B2CF9AE}" pid="5" name="CRCTerms">
    <vt:lpwstr>26;#Corporate PPTX Template|ba00464a-8f52-4532-b736-ef3f974243a8;#4;#PowerPoint|6c7a520c-04b4-4b96-af69-09fa2e87f67a</vt:lpwstr>
  </property>
</Properties>
</file>