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19"/>
  </p:notesMasterIdLst>
  <p:sldIdLst>
    <p:sldId id="300" r:id="rId2"/>
    <p:sldId id="352" r:id="rId3"/>
    <p:sldId id="357" r:id="rId4"/>
    <p:sldId id="355" r:id="rId5"/>
    <p:sldId id="362" r:id="rId6"/>
    <p:sldId id="358" r:id="rId7"/>
    <p:sldId id="359" r:id="rId8"/>
    <p:sldId id="360" r:id="rId9"/>
    <p:sldId id="363" r:id="rId10"/>
    <p:sldId id="367" r:id="rId11"/>
    <p:sldId id="366" r:id="rId12"/>
    <p:sldId id="364" r:id="rId13"/>
    <p:sldId id="365" r:id="rId14"/>
    <p:sldId id="368" r:id="rId15"/>
    <p:sldId id="289" r:id="rId16"/>
    <p:sldId id="353" r:id="rId17"/>
    <p:sldId id="356"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81" autoAdjust="0"/>
  </p:normalViewPr>
  <p:slideViewPr>
    <p:cSldViewPr snapToGrid="0">
      <p:cViewPr varScale="1">
        <p:scale>
          <a:sx n="76" d="100"/>
          <a:sy n="76" d="100"/>
        </p:scale>
        <p:origin x="198" y="726"/>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1FC78E1-2F66-44D3-A388-105CC5FD6675}" type="slidenum">
              <a:rPr kumimoji="0" 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11267" name="Rectangle 2"/>
          <p:cNvSpPr>
            <a:spLocks noGrp="1" noRot="1" noChangeAspect="1" noChangeArrowheads="1" noTextEdit="1"/>
          </p:cNvSpPr>
          <p:nvPr>
            <p:ph type="sldImg"/>
          </p:nvPr>
        </p:nvSpPr>
        <p:spPr>
          <a:xfrm>
            <a:off x="381000" y="685800"/>
            <a:ext cx="6096000" cy="3429000"/>
          </a:xfrm>
          <a:ln/>
        </p:spPr>
      </p:sp>
      <p:sp>
        <p:nvSpPr>
          <p:cNvPr id="11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5550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21,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21,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21, 2018</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21, 2018</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21,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21, 2018</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21,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3756" y="2005981"/>
            <a:ext cx="10363200" cy="1180893"/>
          </a:xfrm>
          <a:prstGeom prst="rect">
            <a:avLst/>
          </a:prstGeom>
        </p:spPr>
        <p:txBody>
          <a:bodyPr/>
          <a:lstStyle>
            <a:lvl1pPr algn="l">
              <a:defRPr sz="4000">
                <a:solidFill>
                  <a:srgbClr val="002060"/>
                </a:solidFill>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91952" y="3345135"/>
            <a:ext cx="8534400" cy="1752600"/>
          </a:xfrm>
          <a:prstGeom prst="rect">
            <a:avLst/>
          </a:prstGeom>
        </p:spPr>
        <p:txBody>
          <a:bodyPr/>
          <a:lstStyle>
            <a:lvl1pPr marL="0" indent="0" algn="l">
              <a:buNone/>
              <a:defRPr>
                <a:solidFill>
                  <a:schemeClr val="accent4">
                    <a:lumMod val="75000"/>
                  </a:schemeClr>
                </a:solidFill>
                <a:latin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857476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3206752" y="6465888"/>
            <a:ext cx="8985249"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algn="l" eaLnBrk="0" hangingPunct="0">
              <a:defRPr/>
            </a:pPr>
            <a:endParaRPr lang="en-US" sz="2400">
              <a:solidFill>
                <a:srgbClr val="000000"/>
              </a:solidFill>
              <a:latin typeface="Arial" charset="0"/>
            </a:endParaRPr>
          </a:p>
        </p:txBody>
      </p:sp>
      <p:sp>
        <p:nvSpPr>
          <p:cNvPr id="5" name="Rectangle 4"/>
          <p:cNvSpPr>
            <a:spLocks noChangeArrowheads="1"/>
          </p:cNvSpPr>
          <p:nvPr/>
        </p:nvSpPr>
        <p:spPr bwMode="auto">
          <a:xfrm>
            <a:off x="1" y="6465888"/>
            <a:ext cx="3206751"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algn="l" eaLnBrk="0" hangingPunct="0">
              <a:defRPr/>
            </a:pPr>
            <a:endParaRPr lang="en-US" sz="2400">
              <a:solidFill>
                <a:srgbClr val="000000"/>
              </a:solidFill>
              <a:latin typeface="Arial" charset="0"/>
            </a:endParaRPr>
          </a:p>
        </p:txBody>
      </p:sp>
      <p:pic>
        <p:nvPicPr>
          <p:cNvPr id="6" name="Picture 6" descr="White Micron color logo [Conver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218" y="6532564"/>
            <a:ext cx="121496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txBox="1">
            <a:spLocks noChangeArrowheads="1"/>
          </p:cNvSpPr>
          <p:nvPr/>
        </p:nvSpPr>
        <p:spPr>
          <a:xfrm>
            <a:off x="11381317" y="6557964"/>
            <a:ext cx="668867" cy="249237"/>
          </a:xfrm>
          <a:prstGeom prst="rect">
            <a:avLst/>
          </a:prstGeom>
        </p:spPr>
        <p:txBody>
          <a:bodyPr/>
          <a:lstStyle>
            <a:lvl1pPr eaLnBrk="0" hangingPunct="0">
              <a:defRPr sz="1200">
                <a:solidFill>
                  <a:schemeClr val="tx1"/>
                </a:solidFill>
                <a:latin typeface="Tahoma" panose="020B0604030504040204" pitchFamily="34" charset="0"/>
                <a:ea typeface="MS PGothic" panose="020B0600070205080204" pitchFamily="34" charset="-128"/>
              </a:defRPr>
            </a:lvl1pPr>
            <a:lvl2pPr marL="742950" indent="-285750" eaLnBrk="0" hangingPunct="0">
              <a:defRPr sz="1200">
                <a:solidFill>
                  <a:schemeClr val="tx1"/>
                </a:solidFill>
                <a:latin typeface="Tahoma" panose="020B0604030504040204" pitchFamily="34" charset="0"/>
                <a:ea typeface="MS PGothic" panose="020B0600070205080204" pitchFamily="34" charset="-128"/>
              </a:defRPr>
            </a:lvl2pPr>
            <a:lvl3pPr marL="1143000" indent="-228600" eaLnBrk="0" hangingPunct="0">
              <a:defRPr sz="1200">
                <a:solidFill>
                  <a:schemeClr val="tx1"/>
                </a:solidFill>
                <a:latin typeface="Tahoma" panose="020B0604030504040204" pitchFamily="34" charset="0"/>
                <a:ea typeface="MS PGothic" panose="020B0600070205080204" pitchFamily="34" charset="-128"/>
              </a:defRPr>
            </a:lvl3pPr>
            <a:lvl4pPr marL="1600200" indent="-228600" eaLnBrk="0" hangingPunct="0">
              <a:defRPr sz="1200">
                <a:solidFill>
                  <a:schemeClr val="tx1"/>
                </a:solidFill>
                <a:latin typeface="Tahoma" panose="020B0604030504040204" pitchFamily="34" charset="0"/>
                <a:ea typeface="MS PGothic" panose="020B0600070205080204" pitchFamily="34" charset="-128"/>
              </a:defRPr>
            </a:lvl4pPr>
            <a:lvl5pPr marL="2057400" indent="-228600" eaLnBrk="0" hangingPunct="0">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ahoma" panose="020B0604030504040204" pitchFamily="34" charset="0"/>
                <a:ea typeface="MS PGothic" panose="020B0600070205080204" pitchFamily="34" charset="-128"/>
              </a:defRPr>
            </a:lvl9pPr>
          </a:lstStyle>
          <a:p>
            <a:fld id="{5D1229FE-65C4-4DCA-95F1-AB01211074EB}" type="slidenum">
              <a:rPr lang="en-US" altLang="en-US" sz="800" b="1">
                <a:solidFill>
                  <a:srgbClr val="000000"/>
                </a:solidFill>
              </a:rPr>
              <a:pPr/>
              <a:t>‹#›</a:t>
            </a:fld>
            <a:endParaRPr lang="en-US" altLang="en-US" sz="800" b="1">
              <a:solidFill>
                <a:srgbClr val="000000"/>
              </a:solidFill>
            </a:endParaRPr>
          </a:p>
        </p:txBody>
      </p:sp>
      <p:sp>
        <p:nvSpPr>
          <p:cNvPr id="9" name="Text Box 8"/>
          <p:cNvSpPr txBox="1">
            <a:spLocks noChangeArrowheads="1"/>
          </p:cNvSpPr>
          <p:nvPr/>
        </p:nvSpPr>
        <p:spPr bwMode="auto">
          <a:xfrm>
            <a:off x="7425267" y="6553200"/>
            <a:ext cx="4116917"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latin typeface="Arial" charset="0"/>
              </a:rPr>
              <a:t>Micron Confidential      </a:t>
            </a:r>
            <a:r>
              <a:rPr lang="en-US" sz="800" dirty="0">
                <a:solidFill>
                  <a:srgbClr val="000000">
                    <a:lumMod val="50000"/>
                    <a:lumOff val="50000"/>
                  </a:srgbClr>
                </a:solidFill>
                <a:latin typeface="Arial" charset="0"/>
              </a:rPr>
              <a:t>|</a:t>
            </a:r>
            <a:r>
              <a:rPr lang="en-US" sz="800" dirty="0">
                <a:solidFill>
                  <a:srgbClr val="002060"/>
                </a:solidFill>
                <a:latin typeface="Arial" charset="0"/>
              </a:rPr>
              <a:t>     </a:t>
            </a:r>
            <a:r>
              <a:rPr lang="en-US" sz="800" dirty="0">
                <a:solidFill>
                  <a:srgbClr val="002060"/>
                </a:solidFill>
                <a:latin typeface="Arial" charset="0"/>
                <a:cs typeface="Tahoma" pitchFamily="34" charset="0"/>
              </a:rPr>
              <a:t>©2012 Micron Technology, Inc.     </a:t>
            </a:r>
            <a:r>
              <a:rPr lang="en-US" sz="800" dirty="0">
                <a:solidFill>
                  <a:srgbClr val="000000">
                    <a:lumMod val="50000"/>
                    <a:lumOff val="50000"/>
                  </a:srgbClr>
                </a:solidFill>
                <a:latin typeface="Arial" charset="0"/>
                <a:cs typeface="Tahoma" pitchFamily="34" charset="0"/>
              </a:rPr>
              <a:t>|</a:t>
            </a:r>
          </a:p>
        </p:txBody>
      </p:sp>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353484" y="1236663"/>
            <a:ext cx="11250083" cy="4837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1"/>
          </p:nvPr>
        </p:nvSpPr>
        <p:spPr>
          <a:xfrm>
            <a:off x="3600451" y="6607175"/>
            <a:ext cx="2495549"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E3C457DB-D084-49A8-99CC-EB5F9FFC9B69}" type="datetime4">
              <a:rPr lang="en-US"/>
              <a:pPr>
                <a:defRPr/>
              </a:pPr>
              <a:t>March 22, 2018</a:t>
            </a:fld>
            <a:endParaRPr lang="en-US" dirty="0"/>
          </a:p>
        </p:txBody>
      </p:sp>
    </p:spTree>
    <p:extLst>
      <p:ext uri="{BB962C8B-B14F-4D97-AF65-F5344CB8AC3E}">
        <p14:creationId xmlns:p14="http://schemas.microsoft.com/office/powerpoint/2010/main" val="275330782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5EDF0D-ADD4-428E-860D-412DBA59D066}"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B8B27-1868-4ADD-BBBE-972D86855434}" type="slidenum">
              <a:rPr lang="en-US" smtClean="0"/>
              <a:t>‹#›</a:t>
            </a:fld>
            <a:endParaRPr lang="en-US"/>
          </a:p>
        </p:txBody>
      </p:sp>
    </p:spTree>
    <p:extLst>
      <p:ext uri="{BB962C8B-B14F-4D97-AF65-F5344CB8AC3E}">
        <p14:creationId xmlns:p14="http://schemas.microsoft.com/office/powerpoint/2010/main" val="366046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21, 2018</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21,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21,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21, 2018</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21,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21, 2018</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21, 2018</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21,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March 21, 2018</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 id="2147483728" r:id="rId16"/>
    <p:sldLayoutId id="2147483729" r:id="rId17"/>
    <p:sldLayoutId id="2147483730" r:id="rId18"/>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1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iisprocweb.micron.com/webapps/mfg/YESS/PS%20Workflow/Reports/PS%20WF%20Job%20Report.aspx?jobname=AUS-18-F4-06111&amp;fab=FAB4&amp;ENV=PROD" TargetMode="External"/><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hyperlink" Target="http://iisprocweb.micron.com/webapps/mfg/YESS/PS%20Workflow/Reports/PS%20WF%20Job%20Report.aspx?jobname=AUS-18-F4-06110&amp;fab=FAB4&amp;ENV=PRO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11076698" cy="1734724"/>
          </a:xfrm>
        </p:spPr>
        <p:txBody>
          <a:bodyPr>
            <a:normAutofit/>
          </a:bodyPr>
          <a:lstStyle/>
          <a:p>
            <a:r>
              <a:rPr lang="en-US" dirty="0"/>
              <a:t>SSM process development update</a:t>
            </a:r>
          </a:p>
        </p:txBody>
      </p:sp>
      <p:sp>
        <p:nvSpPr>
          <p:cNvPr id="4" name="Text Placeholder 3"/>
          <p:cNvSpPr>
            <a:spLocks noGrp="1"/>
          </p:cNvSpPr>
          <p:nvPr>
            <p:ph type="body" sz="quarter" idx="10"/>
          </p:nvPr>
        </p:nvSpPr>
        <p:spPr/>
        <p:txBody>
          <a:bodyPr/>
          <a:lstStyle/>
          <a:p>
            <a:r>
              <a:rPr lang="en-US" dirty="0"/>
              <a:t>ww1812</a:t>
            </a:r>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88" y="-80148"/>
            <a:ext cx="10515600" cy="1325563"/>
          </a:xfrm>
        </p:spPr>
        <p:txBody>
          <a:bodyPr/>
          <a:lstStyle/>
          <a:p>
            <a:r>
              <a:rPr lang="en-US" dirty="0"/>
              <a:t>Inline measurement</a:t>
            </a:r>
          </a:p>
        </p:txBody>
      </p:sp>
      <p:pic>
        <p:nvPicPr>
          <p:cNvPr id="4" name="Picture 3"/>
          <p:cNvPicPr>
            <a:picLocks noChangeAspect="1"/>
          </p:cNvPicPr>
          <p:nvPr/>
        </p:nvPicPr>
        <p:blipFill>
          <a:blip r:embed="rId2"/>
          <a:stretch>
            <a:fillRect/>
          </a:stretch>
        </p:blipFill>
        <p:spPr>
          <a:xfrm>
            <a:off x="75415" y="918192"/>
            <a:ext cx="6372716" cy="4329788"/>
          </a:xfrm>
          <a:prstGeom prst="rect">
            <a:avLst/>
          </a:prstGeom>
        </p:spPr>
      </p:pic>
      <p:sp>
        <p:nvSpPr>
          <p:cNvPr id="5" name="TextBox 4"/>
          <p:cNvSpPr txBox="1"/>
          <p:nvPr/>
        </p:nvSpPr>
        <p:spPr>
          <a:xfrm>
            <a:off x="377072" y="5382705"/>
            <a:ext cx="5035116" cy="923330"/>
          </a:xfrm>
          <a:prstGeom prst="rect">
            <a:avLst/>
          </a:prstGeom>
          <a:noFill/>
        </p:spPr>
        <p:txBody>
          <a:bodyPr wrap="square" rtlCol="0">
            <a:spAutoFit/>
          </a:bodyPr>
          <a:lstStyle/>
          <a:p>
            <a:r>
              <a:rPr lang="en-US" dirty="0"/>
              <a:t>SEM measured CD: </a:t>
            </a:r>
          </a:p>
          <a:p>
            <a:pPr marL="285750" indent="-285750">
              <a:buFontTx/>
              <a:buChar char="-"/>
            </a:pPr>
            <a:r>
              <a:rPr lang="en-US" dirty="0"/>
              <a:t>55nmW CD is ~1.8nm bigger than 45nm W</a:t>
            </a:r>
          </a:p>
          <a:p>
            <a:pPr marL="285750" indent="-285750">
              <a:buFontTx/>
              <a:buChar char="-"/>
            </a:pPr>
            <a:r>
              <a:rPr lang="en-US" dirty="0"/>
              <a:t>55nmW CD profile is different than 45nm W</a:t>
            </a:r>
          </a:p>
        </p:txBody>
      </p:sp>
      <p:pic>
        <p:nvPicPr>
          <p:cNvPr id="6" name="Picture 5"/>
          <p:cNvPicPr>
            <a:picLocks noChangeAspect="1"/>
          </p:cNvPicPr>
          <p:nvPr/>
        </p:nvPicPr>
        <p:blipFill>
          <a:blip r:embed="rId3"/>
          <a:stretch>
            <a:fillRect/>
          </a:stretch>
        </p:blipFill>
        <p:spPr>
          <a:xfrm>
            <a:off x="6448131" y="783467"/>
            <a:ext cx="5664332" cy="4321420"/>
          </a:xfrm>
          <a:prstGeom prst="rect">
            <a:avLst/>
          </a:prstGeom>
        </p:spPr>
      </p:pic>
    </p:spTree>
    <p:extLst>
      <p:ext uri="{BB962C8B-B14F-4D97-AF65-F5344CB8AC3E}">
        <p14:creationId xmlns:p14="http://schemas.microsoft.com/office/powerpoint/2010/main" val="54250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19180" y="456724"/>
            <a:ext cx="4391141" cy="2531776"/>
          </a:xfrm>
          <a:prstGeom prst="rect">
            <a:avLst/>
          </a:prstGeom>
        </p:spPr>
      </p:pic>
      <p:pic>
        <p:nvPicPr>
          <p:cNvPr id="7" name="Picture 6"/>
          <p:cNvPicPr>
            <a:picLocks noChangeAspect="1"/>
          </p:cNvPicPr>
          <p:nvPr/>
        </p:nvPicPr>
        <p:blipFill>
          <a:blip r:embed="rId3"/>
          <a:stretch>
            <a:fillRect/>
          </a:stretch>
        </p:blipFill>
        <p:spPr>
          <a:xfrm>
            <a:off x="0" y="551893"/>
            <a:ext cx="4106155" cy="2540642"/>
          </a:xfrm>
          <a:prstGeom prst="rect">
            <a:avLst/>
          </a:prstGeom>
        </p:spPr>
      </p:pic>
      <p:pic>
        <p:nvPicPr>
          <p:cNvPr id="8" name="Picture 7"/>
          <p:cNvPicPr>
            <a:picLocks noChangeAspect="1"/>
          </p:cNvPicPr>
          <p:nvPr/>
        </p:nvPicPr>
        <p:blipFill>
          <a:blip r:embed="rId4"/>
          <a:stretch>
            <a:fillRect/>
          </a:stretch>
        </p:blipFill>
        <p:spPr>
          <a:xfrm>
            <a:off x="3934864" y="3430881"/>
            <a:ext cx="4016501" cy="2706959"/>
          </a:xfrm>
          <a:prstGeom prst="rect">
            <a:avLst/>
          </a:prstGeom>
        </p:spPr>
      </p:pic>
      <p:pic>
        <p:nvPicPr>
          <p:cNvPr id="9" name="Picture 8"/>
          <p:cNvPicPr>
            <a:picLocks noChangeAspect="1"/>
          </p:cNvPicPr>
          <p:nvPr/>
        </p:nvPicPr>
        <p:blipFill>
          <a:blip r:embed="rId5"/>
          <a:stretch>
            <a:fillRect/>
          </a:stretch>
        </p:blipFill>
        <p:spPr>
          <a:xfrm>
            <a:off x="8024090" y="3458584"/>
            <a:ext cx="4167910" cy="2581350"/>
          </a:xfrm>
          <a:prstGeom prst="rect">
            <a:avLst/>
          </a:prstGeom>
        </p:spPr>
      </p:pic>
      <p:pic>
        <p:nvPicPr>
          <p:cNvPr id="10" name="Picture 9"/>
          <p:cNvPicPr>
            <a:picLocks noChangeAspect="1"/>
          </p:cNvPicPr>
          <p:nvPr/>
        </p:nvPicPr>
        <p:blipFill>
          <a:blip r:embed="rId6"/>
          <a:stretch>
            <a:fillRect/>
          </a:stretch>
        </p:blipFill>
        <p:spPr>
          <a:xfrm>
            <a:off x="0" y="3510071"/>
            <a:ext cx="3862139" cy="2627769"/>
          </a:xfrm>
          <a:prstGeom prst="rect">
            <a:avLst/>
          </a:prstGeom>
        </p:spPr>
      </p:pic>
      <p:sp>
        <p:nvSpPr>
          <p:cNvPr id="11" name="TextBox 10"/>
          <p:cNvSpPr txBox="1"/>
          <p:nvPr/>
        </p:nvSpPr>
        <p:spPr>
          <a:xfrm>
            <a:off x="160256" y="160256"/>
            <a:ext cx="1892821" cy="369332"/>
          </a:xfrm>
          <a:prstGeom prst="rect">
            <a:avLst/>
          </a:prstGeom>
          <a:noFill/>
        </p:spPr>
        <p:txBody>
          <a:bodyPr wrap="square" rtlCol="0">
            <a:spAutoFit/>
          </a:bodyPr>
          <a:lstStyle/>
          <a:p>
            <a:r>
              <a:rPr lang="en-US" dirty="0"/>
              <a:t>45nm W </a:t>
            </a:r>
          </a:p>
        </p:txBody>
      </p:sp>
      <p:sp>
        <p:nvSpPr>
          <p:cNvPr id="12" name="TextBox 11"/>
          <p:cNvSpPr txBox="1"/>
          <p:nvPr/>
        </p:nvSpPr>
        <p:spPr>
          <a:xfrm>
            <a:off x="38248" y="3061549"/>
            <a:ext cx="1892821" cy="369332"/>
          </a:xfrm>
          <a:prstGeom prst="rect">
            <a:avLst/>
          </a:prstGeom>
          <a:noFill/>
        </p:spPr>
        <p:txBody>
          <a:bodyPr wrap="square" rtlCol="0">
            <a:spAutoFit/>
          </a:bodyPr>
          <a:lstStyle/>
          <a:p>
            <a:r>
              <a:rPr lang="en-US" dirty="0"/>
              <a:t>55nm W </a:t>
            </a:r>
          </a:p>
        </p:txBody>
      </p:sp>
      <p:sp>
        <p:nvSpPr>
          <p:cNvPr id="13" name="TextBox 12"/>
          <p:cNvSpPr txBox="1"/>
          <p:nvPr/>
        </p:nvSpPr>
        <p:spPr>
          <a:xfrm>
            <a:off x="2987496" y="551893"/>
            <a:ext cx="874643" cy="369332"/>
          </a:xfrm>
          <a:prstGeom prst="rect">
            <a:avLst/>
          </a:prstGeom>
          <a:noFill/>
        </p:spPr>
        <p:txBody>
          <a:bodyPr wrap="square" rtlCol="0">
            <a:spAutoFit/>
          </a:bodyPr>
          <a:lstStyle/>
          <a:p>
            <a:r>
              <a:rPr lang="en-US" b="1" dirty="0">
                <a:highlight>
                  <a:srgbClr val="FF0000"/>
                </a:highlight>
              </a:rPr>
              <a:t>CoW</a:t>
            </a:r>
          </a:p>
        </p:txBody>
      </p:sp>
      <p:sp>
        <p:nvSpPr>
          <p:cNvPr id="14" name="TextBox 13"/>
          <p:cNvSpPr txBox="1"/>
          <p:nvPr/>
        </p:nvSpPr>
        <p:spPr>
          <a:xfrm>
            <a:off x="11202518" y="456724"/>
            <a:ext cx="874643" cy="369332"/>
          </a:xfrm>
          <a:prstGeom prst="rect">
            <a:avLst/>
          </a:prstGeom>
          <a:noFill/>
        </p:spPr>
        <p:txBody>
          <a:bodyPr wrap="square" rtlCol="0">
            <a:spAutoFit/>
          </a:bodyPr>
          <a:lstStyle/>
          <a:p>
            <a:r>
              <a:rPr lang="en-US" b="1" dirty="0" err="1">
                <a:highlight>
                  <a:srgbClr val="FF0000"/>
                </a:highlight>
              </a:rPr>
              <a:t>EoW</a:t>
            </a:r>
            <a:endParaRPr lang="en-US" b="1" dirty="0">
              <a:highlight>
                <a:srgbClr val="FF0000"/>
              </a:highlight>
            </a:endParaRPr>
          </a:p>
        </p:txBody>
      </p:sp>
      <p:sp>
        <p:nvSpPr>
          <p:cNvPr id="15" name="TextBox 14"/>
          <p:cNvSpPr txBox="1"/>
          <p:nvPr/>
        </p:nvSpPr>
        <p:spPr>
          <a:xfrm>
            <a:off x="2987495" y="3510071"/>
            <a:ext cx="874643" cy="369332"/>
          </a:xfrm>
          <a:prstGeom prst="rect">
            <a:avLst/>
          </a:prstGeom>
          <a:noFill/>
        </p:spPr>
        <p:txBody>
          <a:bodyPr wrap="square" rtlCol="0">
            <a:spAutoFit/>
          </a:bodyPr>
          <a:lstStyle/>
          <a:p>
            <a:r>
              <a:rPr lang="en-US" b="1" dirty="0">
                <a:highlight>
                  <a:srgbClr val="FF0000"/>
                </a:highlight>
              </a:rPr>
              <a:t>CoW</a:t>
            </a:r>
          </a:p>
        </p:txBody>
      </p:sp>
      <p:sp>
        <p:nvSpPr>
          <p:cNvPr id="16" name="TextBox 15"/>
          <p:cNvSpPr txBox="1"/>
          <p:nvPr/>
        </p:nvSpPr>
        <p:spPr>
          <a:xfrm>
            <a:off x="7065717" y="3510071"/>
            <a:ext cx="874643" cy="369332"/>
          </a:xfrm>
          <a:prstGeom prst="rect">
            <a:avLst/>
          </a:prstGeom>
          <a:noFill/>
        </p:spPr>
        <p:txBody>
          <a:bodyPr wrap="square" rtlCol="0">
            <a:spAutoFit/>
          </a:bodyPr>
          <a:lstStyle/>
          <a:p>
            <a:r>
              <a:rPr lang="en-US" b="1" dirty="0" err="1">
                <a:highlight>
                  <a:srgbClr val="FF0000"/>
                </a:highlight>
              </a:rPr>
              <a:t>MoW</a:t>
            </a:r>
            <a:endParaRPr lang="en-US" b="1" dirty="0">
              <a:highlight>
                <a:srgbClr val="FF0000"/>
              </a:highlight>
            </a:endParaRPr>
          </a:p>
        </p:txBody>
      </p:sp>
      <p:sp>
        <p:nvSpPr>
          <p:cNvPr id="17" name="TextBox 16"/>
          <p:cNvSpPr txBox="1"/>
          <p:nvPr/>
        </p:nvSpPr>
        <p:spPr>
          <a:xfrm>
            <a:off x="11480815" y="3462511"/>
            <a:ext cx="874643" cy="369332"/>
          </a:xfrm>
          <a:prstGeom prst="rect">
            <a:avLst/>
          </a:prstGeom>
          <a:noFill/>
        </p:spPr>
        <p:txBody>
          <a:bodyPr wrap="square" rtlCol="0">
            <a:spAutoFit/>
          </a:bodyPr>
          <a:lstStyle/>
          <a:p>
            <a:r>
              <a:rPr lang="en-US" b="1" dirty="0" err="1">
                <a:highlight>
                  <a:srgbClr val="FF0000"/>
                </a:highlight>
              </a:rPr>
              <a:t>EoW</a:t>
            </a:r>
            <a:endParaRPr lang="en-US" b="1" dirty="0">
              <a:highlight>
                <a:srgbClr val="FF0000"/>
              </a:highlight>
            </a:endParaRPr>
          </a:p>
        </p:txBody>
      </p:sp>
      <p:sp>
        <p:nvSpPr>
          <p:cNvPr id="19" name="TextBox 18">
            <a:extLst>
              <a:ext uri="{FF2B5EF4-FFF2-40B4-BE49-F238E27FC236}">
                <a16:creationId xmlns:a16="http://schemas.microsoft.com/office/drawing/2014/main" id="{E69EC40C-62B3-4AD3-BA14-193582BD47AB}"/>
              </a:ext>
            </a:extLst>
          </p:cNvPr>
          <p:cNvSpPr txBox="1"/>
          <p:nvPr/>
        </p:nvSpPr>
        <p:spPr>
          <a:xfrm>
            <a:off x="8115300" y="6324600"/>
            <a:ext cx="93051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YAOJIN</a:t>
            </a:r>
          </a:p>
        </p:txBody>
      </p:sp>
    </p:spTree>
    <p:extLst>
      <p:ext uri="{BB962C8B-B14F-4D97-AF65-F5344CB8AC3E}">
        <p14:creationId xmlns:p14="http://schemas.microsoft.com/office/powerpoint/2010/main" val="276176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223"/>
            <a:ext cx="10515600" cy="1325563"/>
          </a:xfrm>
        </p:spPr>
        <p:txBody>
          <a:bodyPr/>
          <a:lstStyle/>
          <a:p>
            <a:r>
              <a:rPr lang="en-US" dirty="0"/>
              <a:t>XSEC measurement- W CD</a:t>
            </a:r>
          </a:p>
        </p:txBody>
      </p:sp>
      <p:pic>
        <p:nvPicPr>
          <p:cNvPr id="8" name="Picture 7"/>
          <p:cNvPicPr>
            <a:picLocks noChangeAspect="1"/>
          </p:cNvPicPr>
          <p:nvPr/>
        </p:nvPicPr>
        <p:blipFill>
          <a:blip r:embed="rId2"/>
          <a:stretch>
            <a:fillRect/>
          </a:stretch>
        </p:blipFill>
        <p:spPr>
          <a:xfrm>
            <a:off x="0" y="845220"/>
            <a:ext cx="3914775" cy="4733925"/>
          </a:xfrm>
          <a:prstGeom prst="rect">
            <a:avLst/>
          </a:prstGeom>
        </p:spPr>
      </p:pic>
      <p:pic>
        <p:nvPicPr>
          <p:cNvPr id="9" name="Picture 8"/>
          <p:cNvPicPr>
            <a:picLocks noChangeAspect="1"/>
          </p:cNvPicPr>
          <p:nvPr/>
        </p:nvPicPr>
        <p:blipFill>
          <a:blip r:embed="rId3"/>
          <a:stretch>
            <a:fillRect/>
          </a:stretch>
        </p:blipFill>
        <p:spPr>
          <a:xfrm>
            <a:off x="3914775" y="807120"/>
            <a:ext cx="3914775" cy="4772025"/>
          </a:xfrm>
          <a:prstGeom prst="rect">
            <a:avLst/>
          </a:prstGeom>
        </p:spPr>
      </p:pic>
      <p:pic>
        <p:nvPicPr>
          <p:cNvPr id="10" name="Picture 9"/>
          <p:cNvPicPr>
            <a:picLocks noChangeAspect="1"/>
          </p:cNvPicPr>
          <p:nvPr/>
        </p:nvPicPr>
        <p:blipFill>
          <a:blip r:embed="rId4"/>
          <a:stretch>
            <a:fillRect/>
          </a:stretch>
        </p:blipFill>
        <p:spPr>
          <a:xfrm>
            <a:off x="7962900" y="811882"/>
            <a:ext cx="3895725" cy="4762500"/>
          </a:xfrm>
          <a:prstGeom prst="rect">
            <a:avLst/>
          </a:prstGeom>
        </p:spPr>
      </p:pic>
      <p:sp>
        <p:nvSpPr>
          <p:cNvPr id="6" name="TextBox 5">
            <a:extLst>
              <a:ext uri="{FF2B5EF4-FFF2-40B4-BE49-F238E27FC236}">
                <a16:creationId xmlns:a16="http://schemas.microsoft.com/office/drawing/2014/main" id="{9246C717-78F2-4665-94CB-F5BA59A30BE5}"/>
              </a:ext>
            </a:extLst>
          </p:cNvPr>
          <p:cNvSpPr txBox="1"/>
          <p:nvPr/>
        </p:nvSpPr>
        <p:spPr>
          <a:xfrm>
            <a:off x="8115300" y="6324600"/>
            <a:ext cx="93051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YAOJIN</a:t>
            </a:r>
          </a:p>
        </p:txBody>
      </p:sp>
    </p:spTree>
    <p:extLst>
      <p:ext uri="{BB962C8B-B14F-4D97-AF65-F5344CB8AC3E}">
        <p14:creationId xmlns:p14="http://schemas.microsoft.com/office/powerpoint/2010/main" val="422700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82" y="-62698"/>
            <a:ext cx="10515600" cy="1325563"/>
          </a:xfrm>
        </p:spPr>
        <p:txBody>
          <a:bodyPr/>
          <a:lstStyle/>
          <a:p>
            <a:r>
              <a:rPr lang="en-US" dirty="0"/>
              <a:t>SD CD measurement</a:t>
            </a:r>
          </a:p>
        </p:txBody>
      </p:sp>
      <p:pic>
        <p:nvPicPr>
          <p:cNvPr id="9" name="Picture 8"/>
          <p:cNvPicPr>
            <a:picLocks noChangeAspect="1"/>
          </p:cNvPicPr>
          <p:nvPr/>
        </p:nvPicPr>
        <p:blipFill>
          <a:blip r:embed="rId2"/>
          <a:stretch>
            <a:fillRect/>
          </a:stretch>
        </p:blipFill>
        <p:spPr>
          <a:xfrm>
            <a:off x="4171950" y="1042987"/>
            <a:ext cx="3848100" cy="4772025"/>
          </a:xfrm>
          <a:prstGeom prst="rect">
            <a:avLst/>
          </a:prstGeom>
        </p:spPr>
      </p:pic>
      <p:pic>
        <p:nvPicPr>
          <p:cNvPr id="10" name="Picture 9"/>
          <p:cNvPicPr>
            <a:picLocks noChangeAspect="1"/>
          </p:cNvPicPr>
          <p:nvPr/>
        </p:nvPicPr>
        <p:blipFill>
          <a:blip r:embed="rId3"/>
          <a:stretch>
            <a:fillRect/>
          </a:stretch>
        </p:blipFill>
        <p:spPr>
          <a:xfrm>
            <a:off x="180091" y="1062037"/>
            <a:ext cx="3905250" cy="4752975"/>
          </a:xfrm>
          <a:prstGeom prst="rect">
            <a:avLst/>
          </a:prstGeom>
        </p:spPr>
      </p:pic>
      <p:pic>
        <p:nvPicPr>
          <p:cNvPr id="11" name="Picture 10"/>
          <p:cNvPicPr>
            <a:picLocks noChangeAspect="1"/>
          </p:cNvPicPr>
          <p:nvPr/>
        </p:nvPicPr>
        <p:blipFill>
          <a:blip r:embed="rId4"/>
          <a:stretch>
            <a:fillRect/>
          </a:stretch>
        </p:blipFill>
        <p:spPr>
          <a:xfrm>
            <a:off x="8017398" y="1162451"/>
            <a:ext cx="3886200" cy="4733925"/>
          </a:xfrm>
          <a:prstGeom prst="rect">
            <a:avLst/>
          </a:prstGeom>
        </p:spPr>
      </p:pic>
      <p:sp>
        <p:nvSpPr>
          <p:cNvPr id="6" name="TextBox 5">
            <a:extLst>
              <a:ext uri="{FF2B5EF4-FFF2-40B4-BE49-F238E27FC236}">
                <a16:creationId xmlns:a16="http://schemas.microsoft.com/office/drawing/2014/main" id="{4F4D7CA0-081C-4C12-96F9-8C196DD33219}"/>
              </a:ext>
            </a:extLst>
          </p:cNvPr>
          <p:cNvSpPr txBox="1"/>
          <p:nvPr/>
        </p:nvSpPr>
        <p:spPr>
          <a:xfrm>
            <a:off x="8115300" y="6324600"/>
            <a:ext cx="93051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YAOJIN</a:t>
            </a:r>
          </a:p>
        </p:txBody>
      </p:sp>
    </p:spTree>
    <p:extLst>
      <p:ext uri="{BB962C8B-B14F-4D97-AF65-F5344CB8AC3E}">
        <p14:creationId xmlns:p14="http://schemas.microsoft.com/office/powerpoint/2010/main" val="219310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pPr>
              <a:defRPr/>
            </a:pPr>
            <a:fld id="{E3C457DB-D084-49A8-99CC-EB5F9FFC9B69}" type="datetime4">
              <a:rPr lang="en-US"/>
              <a:pPr>
                <a:defRPr/>
              </a:pPr>
              <a:t>March 23, 2018</a:t>
            </a:fld>
            <a:endParaRPr lang="en-US" dirty="0"/>
          </a:p>
        </p:txBody>
      </p:sp>
      <p:sp>
        <p:nvSpPr>
          <p:cNvPr id="8" name="Title 16"/>
          <p:cNvSpPr txBox="1">
            <a:spLocks/>
          </p:cNvSpPr>
          <p:nvPr/>
        </p:nvSpPr>
        <p:spPr bwMode="auto">
          <a:xfrm>
            <a:off x="889000" y="304341"/>
            <a:ext cx="2057400" cy="48006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2800" kern="1200">
                <a:solidFill>
                  <a:srgbClr val="002060"/>
                </a:solidFill>
                <a:latin typeface="Tahoma" pitchFamily="34" charset="0"/>
                <a:ea typeface="+mj-ea"/>
                <a:cs typeface="Tahoma" pitchFamily="34" charset="0"/>
              </a:defRPr>
            </a:lvl1pPr>
            <a:lvl2pPr algn="ctr" rtl="0" eaLnBrk="0" fontAlgn="base" hangingPunct="0">
              <a:spcBef>
                <a:spcPct val="0"/>
              </a:spcBef>
              <a:spcAft>
                <a:spcPct val="0"/>
              </a:spcAft>
              <a:defRPr sz="2800">
                <a:solidFill>
                  <a:srgbClr val="002060"/>
                </a:solidFill>
                <a:latin typeface="Tahoma" pitchFamily="34" charset="0"/>
                <a:ea typeface="MS PGothic" pitchFamily="34" charset="-128"/>
                <a:cs typeface="Tahoma" pitchFamily="34" charset="0"/>
              </a:defRPr>
            </a:lvl2pPr>
            <a:lvl3pPr algn="ctr" rtl="0" eaLnBrk="0" fontAlgn="base" hangingPunct="0">
              <a:spcBef>
                <a:spcPct val="0"/>
              </a:spcBef>
              <a:spcAft>
                <a:spcPct val="0"/>
              </a:spcAft>
              <a:defRPr sz="2800">
                <a:solidFill>
                  <a:srgbClr val="002060"/>
                </a:solidFill>
                <a:latin typeface="Tahoma" pitchFamily="34" charset="0"/>
                <a:ea typeface="MS PGothic" pitchFamily="34" charset="-128"/>
                <a:cs typeface="Tahoma" pitchFamily="34" charset="0"/>
              </a:defRPr>
            </a:lvl3pPr>
            <a:lvl4pPr algn="ctr" rtl="0" eaLnBrk="0" fontAlgn="base" hangingPunct="0">
              <a:spcBef>
                <a:spcPct val="0"/>
              </a:spcBef>
              <a:spcAft>
                <a:spcPct val="0"/>
              </a:spcAft>
              <a:defRPr sz="2800">
                <a:solidFill>
                  <a:srgbClr val="002060"/>
                </a:solidFill>
                <a:latin typeface="Tahoma" pitchFamily="34" charset="0"/>
                <a:ea typeface="MS PGothic" pitchFamily="34" charset="-128"/>
                <a:cs typeface="Tahoma" pitchFamily="34" charset="0"/>
              </a:defRPr>
            </a:lvl4pPr>
            <a:lvl5pPr algn="ctr" rtl="0" eaLnBrk="0" fontAlgn="base" hangingPunct="0">
              <a:spcBef>
                <a:spcPct val="0"/>
              </a:spcBef>
              <a:spcAft>
                <a:spcPct val="0"/>
              </a:spcAft>
              <a:defRPr sz="2800">
                <a:solidFill>
                  <a:srgbClr val="002060"/>
                </a:solidFill>
                <a:latin typeface="Tahoma" pitchFamily="34" charset="0"/>
                <a:ea typeface="MS PGothic" pitchFamily="34" charset="-128"/>
                <a:cs typeface="Tahom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500" b="1" dirty="0">
                <a:ea typeface="MS PGothic"/>
              </a:rPr>
              <a:t>C2CHOOXIDEP</a:t>
            </a:r>
            <a:br>
              <a:rPr lang="en-US" sz="1500" b="1" dirty="0">
                <a:ea typeface="MS PGothic"/>
              </a:rPr>
            </a:br>
            <a:r>
              <a:rPr lang="en-US" sz="900" dirty="0">
                <a:ea typeface="MS PGothic"/>
              </a:rPr>
              <a:t>Micro Inspect</a:t>
            </a:r>
          </a:p>
        </p:txBody>
      </p:sp>
      <p:sp>
        <p:nvSpPr>
          <p:cNvPr id="12" name="Text Box 3"/>
          <p:cNvSpPr txBox="1">
            <a:spLocks noChangeArrowheads="1"/>
          </p:cNvSpPr>
          <p:nvPr/>
        </p:nvSpPr>
        <p:spPr bwMode="auto">
          <a:xfrm>
            <a:off x="5680152" y="1237419"/>
            <a:ext cx="6308648" cy="1169551"/>
          </a:xfrm>
          <a:prstGeom prst="rect">
            <a:avLst/>
          </a:prstGeom>
          <a:gradFill rotWithShape="1">
            <a:gsLst>
              <a:gs pos="25000">
                <a:sysClr val="window" lastClr="FFFFFF">
                  <a:lumMod val="75000"/>
                </a:sysClr>
              </a:gs>
              <a:gs pos="0">
                <a:srgbClr val="FFFFFF"/>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spcBef>
                <a:spcPct val="50000"/>
              </a:spcBef>
              <a:defRPr/>
            </a:pPr>
            <a:r>
              <a:rPr lang="en-US" sz="1400" kern="0" dirty="0">
                <a:solidFill>
                  <a:srgbClr val="002060"/>
                </a:solidFill>
                <a:latin typeface="Times New Roman" panose="02020603050405020304" pitchFamily="18" charset="0"/>
                <a:ea typeface="MS PGothic"/>
                <a:cs typeface="Times New Roman" panose="02020603050405020304" pitchFamily="18" charset="0"/>
              </a:rPr>
              <a:t>Comments:  we are seeing high percentages of blocked etch on the reviewed defects of the nitride cap wafers, 0177752.003-02E and 0134702.093.  however defect counts are significantly lower on 0134702.093.  these defect counts are ~ 3X of </a:t>
            </a:r>
            <a:r>
              <a:rPr lang="en-US" sz="1400" kern="0" dirty="0" err="1">
                <a:solidFill>
                  <a:srgbClr val="002060"/>
                </a:solidFill>
                <a:latin typeface="Times New Roman" panose="02020603050405020304" pitchFamily="18" charset="0"/>
                <a:ea typeface="MS PGothic"/>
                <a:cs typeface="Times New Roman" panose="02020603050405020304" pitchFamily="18" charset="0"/>
              </a:rPr>
              <a:t>SxP</a:t>
            </a:r>
            <a:r>
              <a:rPr lang="en-US" sz="1400" kern="0" dirty="0">
                <a:solidFill>
                  <a:srgbClr val="002060"/>
                </a:solidFill>
                <a:latin typeface="Times New Roman" panose="02020603050405020304" pitchFamily="18" charset="0"/>
                <a:ea typeface="MS PGothic"/>
                <a:cs typeface="Times New Roman" panose="02020603050405020304" pitchFamily="18" charset="0"/>
              </a:rPr>
              <a:t> baseline -&gt; much more comparable to </a:t>
            </a:r>
            <a:r>
              <a:rPr lang="en-US" sz="1400" kern="0" dirty="0" err="1">
                <a:solidFill>
                  <a:srgbClr val="002060"/>
                </a:solidFill>
                <a:latin typeface="Times New Roman" panose="02020603050405020304" pitchFamily="18" charset="0"/>
                <a:ea typeface="MS PGothic"/>
                <a:cs typeface="Times New Roman" panose="02020603050405020304" pitchFamily="18" charset="0"/>
              </a:rPr>
              <a:t>SxP</a:t>
            </a:r>
            <a:r>
              <a:rPr lang="en-US" sz="1400" kern="0" dirty="0">
                <a:solidFill>
                  <a:srgbClr val="002060"/>
                </a:solidFill>
                <a:latin typeface="Times New Roman" panose="02020603050405020304" pitchFamily="18" charset="0"/>
                <a:ea typeface="MS PGothic"/>
                <a:cs typeface="Times New Roman" panose="02020603050405020304" pitchFamily="18" charset="0"/>
              </a:rPr>
              <a:t> baseline than SSM baseline. </a:t>
            </a:r>
            <a:r>
              <a:rPr lang="en-US" sz="1400" kern="0" dirty="0" err="1">
                <a:solidFill>
                  <a:srgbClr val="002060"/>
                </a:solidFill>
                <a:latin typeface="Times New Roman" panose="02020603050405020304" pitchFamily="18" charset="0"/>
                <a:ea typeface="MS PGothic"/>
                <a:cs typeface="Times New Roman" panose="02020603050405020304" pitchFamily="18" charset="0"/>
              </a:rPr>
              <a:t>SxP</a:t>
            </a:r>
            <a:r>
              <a:rPr lang="en-US" sz="1400" kern="0" dirty="0">
                <a:solidFill>
                  <a:srgbClr val="002060"/>
                </a:solidFill>
                <a:latin typeface="Times New Roman" panose="02020603050405020304" pitchFamily="18" charset="0"/>
                <a:ea typeface="MS PGothic"/>
                <a:cs typeface="Times New Roman" panose="02020603050405020304" pitchFamily="18" charset="0"/>
              </a:rPr>
              <a:t> baseline has also seen comparable blocked etch percentages @ this inspect.</a:t>
            </a:r>
          </a:p>
        </p:txBody>
      </p:sp>
      <p:pic>
        <p:nvPicPr>
          <p:cNvPr id="2" name="Picture 1">
            <a:extLst>
              <a:ext uri="{FF2B5EF4-FFF2-40B4-BE49-F238E27FC236}">
                <a16:creationId xmlns:a16="http://schemas.microsoft.com/office/drawing/2014/main" id="{4FB9248A-FD7E-4060-920A-E23DB2EB08A8}"/>
              </a:ext>
            </a:extLst>
          </p:cNvPr>
          <p:cNvPicPr>
            <a:picLocks noChangeAspect="1"/>
          </p:cNvPicPr>
          <p:nvPr/>
        </p:nvPicPr>
        <p:blipFill>
          <a:blip r:embed="rId2"/>
          <a:stretch>
            <a:fillRect/>
          </a:stretch>
        </p:blipFill>
        <p:spPr>
          <a:xfrm>
            <a:off x="1141227" y="1261534"/>
            <a:ext cx="2258280" cy="2058367"/>
          </a:xfrm>
          <a:prstGeom prst="rect">
            <a:avLst/>
          </a:prstGeom>
        </p:spPr>
      </p:pic>
      <p:pic>
        <p:nvPicPr>
          <p:cNvPr id="6" name="Picture 5">
            <a:extLst>
              <a:ext uri="{FF2B5EF4-FFF2-40B4-BE49-F238E27FC236}">
                <a16:creationId xmlns:a16="http://schemas.microsoft.com/office/drawing/2014/main" id="{F85E562F-A6AE-4666-A13B-FBC80E232872}"/>
              </a:ext>
            </a:extLst>
          </p:cNvPr>
          <p:cNvPicPr>
            <a:picLocks noChangeAspect="1"/>
          </p:cNvPicPr>
          <p:nvPr/>
        </p:nvPicPr>
        <p:blipFill>
          <a:blip r:embed="rId3"/>
          <a:stretch>
            <a:fillRect/>
          </a:stretch>
        </p:blipFill>
        <p:spPr>
          <a:xfrm>
            <a:off x="958292" y="736118"/>
            <a:ext cx="7617350" cy="480534"/>
          </a:xfrm>
          <a:prstGeom prst="rect">
            <a:avLst/>
          </a:prstGeom>
        </p:spPr>
      </p:pic>
      <p:pic>
        <p:nvPicPr>
          <p:cNvPr id="11" name="Picture 10">
            <a:extLst>
              <a:ext uri="{FF2B5EF4-FFF2-40B4-BE49-F238E27FC236}">
                <a16:creationId xmlns:a16="http://schemas.microsoft.com/office/drawing/2014/main" id="{6D74BDEC-AABB-40BA-B049-2F9F92D1F4B7}"/>
              </a:ext>
            </a:extLst>
          </p:cNvPr>
          <p:cNvPicPr>
            <a:picLocks noChangeAspect="1"/>
          </p:cNvPicPr>
          <p:nvPr/>
        </p:nvPicPr>
        <p:blipFill>
          <a:blip r:embed="rId4"/>
          <a:stretch>
            <a:fillRect/>
          </a:stretch>
        </p:blipFill>
        <p:spPr>
          <a:xfrm>
            <a:off x="4525169" y="1960684"/>
            <a:ext cx="1028700" cy="1028700"/>
          </a:xfrm>
          <a:prstGeom prst="rect">
            <a:avLst/>
          </a:prstGeom>
          <a:ln w="41275">
            <a:solidFill>
              <a:srgbClr val="FF8000"/>
            </a:solidFill>
          </a:ln>
        </p:spPr>
      </p:pic>
      <p:pic>
        <p:nvPicPr>
          <p:cNvPr id="13" name="Picture 12">
            <a:extLst>
              <a:ext uri="{FF2B5EF4-FFF2-40B4-BE49-F238E27FC236}">
                <a16:creationId xmlns:a16="http://schemas.microsoft.com/office/drawing/2014/main" id="{2E195412-F7E7-4D53-B0C2-6D2B08EEF902}"/>
              </a:ext>
            </a:extLst>
          </p:cNvPr>
          <p:cNvPicPr>
            <a:picLocks noChangeAspect="1"/>
          </p:cNvPicPr>
          <p:nvPr/>
        </p:nvPicPr>
        <p:blipFill>
          <a:blip r:embed="rId5"/>
          <a:stretch>
            <a:fillRect/>
          </a:stretch>
        </p:blipFill>
        <p:spPr>
          <a:xfrm>
            <a:off x="3415031" y="1319671"/>
            <a:ext cx="983856" cy="1934117"/>
          </a:xfrm>
          <a:prstGeom prst="rect">
            <a:avLst/>
          </a:prstGeom>
        </p:spPr>
      </p:pic>
      <p:pic>
        <p:nvPicPr>
          <p:cNvPr id="14" name="Picture 13">
            <a:extLst>
              <a:ext uri="{FF2B5EF4-FFF2-40B4-BE49-F238E27FC236}">
                <a16:creationId xmlns:a16="http://schemas.microsoft.com/office/drawing/2014/main" id="{B8160E5D-7FB0-4C79-8F7D-5934632F303D}"/>
              </a:ext>
            </a:extLst>
          </p:cNvPr>
          <p:cNvPicPr>
            <a:picLocks noChangeAspect="1"/>
          </p:cNvPicPr>
          <p:nvPr/>
        </p:nvPicPr>
        <p:blipFill>
          <a:blip r:embed="rId6"/>
          <a:stretch>
            <a:fillRect/>
          </a:stretch>
        </p:blipFill>
        <p:spPr>
          <a:xfrm>
            <a:off x="4435620" y="1382808"/>
            <a:ext cx="1035714" cy="471428"/>
          </a:xfrm>
          <a:prstGeom prst="rect">
            <a:avLst/>
          </a:prstGeom>
        </p:spPr>
      </p:pic>
      <p:pic>
        <p:nvPicPr>
          <p:cNvPr id="3" name="Picture 2">
            <a:extLst>
              <a:ext uri="{FF2B5EF4-FFF2-40B4-BE49-F238E27FC236}">
                <a16:creationId xmlns:a16="http://schemas.microsoft.com/office/drawing/2014/main" id="{3197B77A-5B5A-49B5-B560-D059303CB574}"/>
              </a:ext>
            </a:extLst>
          </p:cNvPr>
          <p:cNvPicPr>
            <a:picLocks noChangeAspect="1"/>
          </p:cNvPicPr>
          <p:nvPr/>
        </p:nvPicPr>
        <p:blipFill>
          <a:blip r:embed="rId7"/>
          <a:stretch>
            <a:fillRect/>
          </a:stretch>
        </p:blipFill>
        <p:spPr>
          <a:xfrm>
            <a:off x="1322891" y="3441870"/>
            <a:ext cx="1927981" cy="1008625"/>
          </a:xfrm>
          <a:prstGeom prst="rect">
            <a:avLst/>
          </a:prstGeom>
        </p:spPr>
      </p:pic>
      <p:sp>
        <p:nvSpPr>
          <p:cNvPr id="5" name="TextBox 4">
            <a:extLst>
              <a:ext uri="{FF2B5EF4-FFF2-40B4-BE49-F238E27FC236}">
                <a16:creationId xmlns:a16="http://schemas.microsoft.com/office/drawing/2014/main" id="{0B1D7FF1-714B-401E-951C-BEF5F843C4FA}"/>
              </a:ext>
            </a:extLst>
          </p:cNvPr>
          <p:cNvSpPr txBox="1"/>
          <p:nvPr/>
        </p:nvSpPr>
        <p:spPr>
          <a:xfrm rot="16200000">
            <a:off x="608389" y="2105723"/>
            <a:ext cx="857927" cy="230832"/>
          </a:xfrm>
          <a:prstGeom prst="rect">
            <a:avLst/>
          </a:prstGeom>
          <a:noFill/>
        </p:spPr>
        <p:txBody>
          <a:bodyPr wrap="none" rtlCol="0">
            <a:spAutoFit/>
          </a:bodyPr>
          <a:lstStyle/>
          <a:p>
            <a:r>
              <a:rPr lang="en-US" sz="900" dirty="0"/>
              <a:t>0177752.003</a:t>
            </a:r>
          </a:p>
        </p:txBody>
      </p:sp>
      <p:sp>
        <p:nvSpPr>
          <p:cNvPr id="15" name="TextBox 14">
            <a:extLst>
              <a:ext uri="{FF2B5EF4-FFF2-40B4-BE49-F238E27FC236}">
                <a16:creationId xmlns:a16="http://schemas.microsoft.com/office/drawing/2014/main" id="{15A1FFC6-D766-41D3-90F7-D376B1B06755}"/>
              </a:ext>
            </a:extLst>
          </p:cNvPr>
          <p:cNvSpPr txBox="1"/>
          <p:nvPr/>
        </p:nvSpPr>
        <p:spPr>
          <a:xfrm rot="16200000">
            <a:off x="625658" y="3803672"/>
            <a:ext cx="857927" cy="230832"/>
          </a:xfrm>
          <a:prstGeom prst="rect">
            <a:avLst/>
          </a:prstGeom>
          <a:noFill/>
        </p:spPr>
        <p:txBody>
          <a:bodyPr wrap="none" rtlCol="0">
            <a:spAutoFit/>
          </a:bodyPr>
          <a:lstStyle/>
          <a:p>
            <a:r>
              <a:rPr lang="en-US" sz="900" dirty="0"/>
              <a:t>0134702.093</a:t>
            </a:r>
          </a:p>
        </p:txBody>
      </p:sp>
      <p:pic>
        <p:nvPicPr>
          <p:cNvPr id="7" name="Picture 6">
            <a:extLst>
              <a:ext uri="{FF2B5EF4-FFF2-40B4-BE49-F238E27FC236}">
                <a16:creationId xmlns:a16="http://schemas.microsoft.com/office/drawing/2014/main" id="{CC1F6DAF-80F7-4854-A240-0D3A367B7D1E}"/>
              </a:ext>
            </a:extLst>
          </p:cNvPr>
          <p:cNvPicPr>
            <a:picLocks noChangeAspect="1"/>
          </p:cNvPicPr>
          <p:nvPr/>
        </p:nvPicPr>
        <p:blipFill>
          <a:blip r:embed="rId8"/>
          <a:stretch>
            <a:fillRect/>
          </a:stretch>
        </p:blipFill>
        <p:spPr>
          <a:xfrm>
            <a:off x="3399508" y="3450688"/>
            <a:ext cx="911547" cy="923370"/>
          </a:xfrm>
          <a:prstGeom prst="rect">
            <a:avLst/>
          </a:prstGeom>
        </p:spPr>
      </p:pic>
      <p:pic>
        <p:nvPicPr>
          <p:cNvPr id="10" name="Picture 9">
            <a:extLst>
              <a:ext uri="{FF2B5EF4-FFF2-40B4-BE49-F238E27FC236}">
                <a16:creationId xmlns:a16="http://schemas.microsoft.com/office/drawing/2014/main" id="{5CF59A1F-F7F3-4ED6-8AF6-F615B1331571}"/>
              </a:ext>
            </a:extLst>
          </p:cNvPr>
          <p:cNvPicPr>
            <a:picLocks noChangeAspect="1"/>
          </p:cNvPicPr>
          <p:nvPr/>
        </p:nvPicPr>
        <p:blipFill>
          <a:blip r:embed="rId9"/>
          <a:stretch>
            <a:fillRect/>
          </a:stretch>
        </p:blipFill>
        <p:spPr>
          <a:xfrm>
            <a:off x="4489931" y="3156463"/>
            <a:ext cx="1028700" cy="1028700"/>
          </a:xfrm>
          <a:prstGeom prst="rect">
            <a:avLst/>
          </a:prstGeom>
          <a:ln w="41275">
            <a:solidFill>
              <a:srgbClr val="0089C4"/>
            </a:solidFill>
          </a:ln>
        </p:spPr>
      </p:pic>
      <p:pic>
        <p:nvPicPr>
          <p:cNvPr id="16" name="Picture 15">
            <a:extLst>
              <a:ext uri="{FF2B5EF4-FFF2-40B4-BE49-F238E27FC236}">
                <a16:creationId xmlns:a16="http://schemas.microsoft.com/office/drawing/2014/main" id="{FA99E5DB-7074-40D3-A23C-588F3A06B882}"/>
              </a:ext>
            </a:extLst>
          </p:cNvPr>
          <p:cNvPicPr>
            <a:picLocks noChangeAspect="1"/>
          </p:cNvPicPr>
          <p:nvPr/>
        </p:nvPicPr>
        <p:blipFill>
          <a:blip r:embed="rId10"/>
          <a:stretch>
            <a:fillRect/>
          </a:stretch>
        </p:blipFill>
        <p:spPr>
          <a:xfrm>
            <a:off x="7335373" y="2515995"/>
            <a:ext cx="2066891" cy="2596258"/>
          </a:xfrm>
          <a:prstGeom prst="rect">
            <a:avLst/>
          </a:prstGeom>
        </p:spPr>
      </p:pic>
      <p:pic>
        <p:nvPicPr>
          <p:cNvPr id="9" name="Picture 8">
            <a:extLst>
              <a:ext uri="{FF2B5EF4-FFF2-40B4-BE49-F238E27FC236}">
                <a16:creationId xmlns:a16="http://schemas.microsoft.com/office/drawing/2014/main" id="{8512F916-D633-4614-8A0C-812F88004750}"/>
              </a:ext>
            </a:extLst>
          </p:cNvPr>
          <p:cNvPicPr>
            <a:picLocks noChangeAspect="1"/>
          </p:cNvPicPr>
          <p:nvPr/>
        </p:nvPicPr>
        <p:blipFill>
          <a:blip r:embed="rId11"/>
          <a:stretch>
            <a:fillRect/>
          </a:stretch>
        </p:blipFill>
        <p:spPr>
          <a:xfrm>
            <a:off x="5728991" y="2574310"/>
            <a:ext cx="1028700" cy="1028700"/>
          </a:xfrm>
          <a:prstGeom prst="rect">
            <a:avLst/>
          </a:prstGeom>
          <a:ln w="41275">
            <a:solidFill>
              <a:srgbClr val="FF0000"/>
            </a:solidFill>
          </a:ln>
        </p:spPr>
      </p:pic>
      <p:sp>
        <p:nvSpPr>
          <p:cNvPr id="18" name="Rectangle 17">
            <a:extLst>
              <a:ext uri="{FF2B5EF4-FFF2-40B4-BE49-F238E27FC236}">
                <a16:creationId xmlns:a16="http://schemas.microsoft.com/office/drawing/2014/main" id="{7FCC9346-C23F-4369-A7D1-DE96BE9AE3C5}"/>
              </a:ext>
            </a:extLst>
          </p:cNvPr>
          <p:cNvSpPr/>
          <p:nvPr/>
        </p:nvSpPr>
        <p:spPr>
          <a:xfrm>
            <a:off x="7689559" y="3604891"/>
            <a:ext cx="495543" cy="1019230"/>
          </a:xfrm>
          <a:prstGeom prst="rect">
            <a:avLst/>
          </a:prstGeom>
          <a:solidFill>
            <a:srgbClr val="4F81BD">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EDABA49-AC43-414B-AD9E-2FC7FE3F0A5D}"/>
              </a:ext>
            </a:extLst>
          </p:cNvPr>
          <p:cNvSpPr txBox="1"/>
          <p:nvPr/>
        </p:nvSpPr>
        <p:spPr>
          <a:xfrm>
            <a:off x="7621464" y="4047190"/>
            <a:ext cx="811252" cy="338554"/>
          </a:xfrm>
          <a:prstGeom prst="rect">
            <a:avLst/>
          </a:prstGeom>
          <a:noFill/>
        </p:spPr>
        <p:txBody>
          <a:bodyPr wrap="square" rtlCol="0">
            <a:spAutoFit/>
          </a:bodyPr>
          <a:lstStyle/>
          <a:p>
            <a:pPr algn="l"/>
            <a:r>
              <a:rPr lang="en-US" sz="800" dirty="0"/>
              <a:t>CSOD+UV +nitride cap</a:t>
            </a:r>
          </a:p>
        </p:txBody>
      </p:sp>
      <p:sp>
        <p:nvSpPr>
          <p:cNvPr id="20" name="TextBox 19">
            <a:extLst>
              <a:ext uri="{FF2B5EF4-FFF2-40B4-BE49-F238E27FC236}">
                <a16:creationId xmlns:a16="http://schemas.microsoft.com/office/drawing/2014/main" id="{B83352A5-4535-47CA-80B0-DB7F9DB05C91}"/>
              </a:ext>
            </a:extLst>
          </p:cNvPr>
          <p:cNvSpPr txBox="1"/>
          <p:nvPr/>
        </p:nvSpPr>
        <p:spPr>
          <a:xfrm rot="16200000">
            <a:off x="482052" y="3787701"/>
            <a:ext cx="1375973" cy="215444"/>
          </a:xfrm>
          <a:prstGeom prst="rect">
            <a:avLst/>
          </a:prstGeom>
          <a:noFill/>
        </p:spPr>
        <p:txBody>
          <a:bodyPr wrap="square" rtlCol="0">
            <a:spAutoFit/>
          </a:bodyPr>
          <a:lstStyle/>
          <a:p>
            <a:pPr algn="l"/>
            <a:r>
              <a:rPr lang="en-US" sz="800" dirty="0"/>
              <a:t>CSOD+UV +nitride cap</a:t>
            </a:r>
          </a:p>
        </p:txBody>
      </p:sp>
      <p:sp>
        <p:nvSpPr>
          <p:cNvPr id="22" name="TextBox 21">
            <a:extLst>
              <a:ext uri="{FF2B5EF4-FFF2-40B4-BE49-F238E27FC236}">
                <a16:creationId xmlns:a16="http://schemas.microsoft.com/office/drawing/2014/main" id="{19C1A1FE-E630-46A0-B3FB-7A4666DE4C48}"/>
              </a:ext>
            </a:extLst>
          </p:cNvPr>
          <p:cNvSpPr txBox="1"/>
          <p:nvPr/>
        </p:nvSpPr>
        <p:spPr>
          <a:xfrm rot="16200000">
            <a:off x="864186" y="1732135"/>
            <a:ext cx="627095" cy="215444"/>
          </a:xfrm>
          <a:prstGeom prst="rect">
            <a:avLst/>
          </a:prstGeom>
          <a:noFill/>
        </p:spPr>
        <p:txBody>
          <a:bodyPr wrap="none" rtlCol="0">
            <a:spAutoFit/>
          </a:bodyPr>
          <a:lstStyle/>
          <a:p>
            <a:r>
              <a:rPr lang="en-US" sz="800" dirty="0"/>
              <a:t>oxide cap</a:t>
            </a:r>
          </a:p>
        </p:txBody>
      </p:sp>
      <p:sp>
        <p:nvSpPr>
          <p:cNvPr id="23" name="TextBox 22">
            <a:extLst>
              <a:ext uri="{FF2B5EF4-FFF2-40B4-BE49-F238E27FC236}">
                <a16:creationId xmlns:a16="http://schemas.microsoft.com/office/drawing/2014/main" id="{246264B9-4910-4839-849B-F9C43C050007}"/>
              </a:ext>
            </a:extLst>
          </p:cNvPr>
          <p:cNvSpPr txBox="1"/>
          <p:nvPr/>
        </p:nvSpPr>
        <p:spPr>
          <a:xfrm rot="16200000">
            <a:off x="603600" y="2811975"/>
            <a:ext cx="1024439" cy="338554"/>
          </a:xfrm>
          <a:prstGeom prst="rect">
            <a:avLst/>
          </a:prstGeom>
          <a:noFill/>
        </p:spPr>
        <p:txBody>
          <a:bodyPr wrap="square" rtlCol="0">
            <a:spAutoFit/>
          </a:bodyPr>
          <a:lstStyle/>
          <a:p>
            <a:pPr algn="ctr"/>
            <a:r>
              <a:rPr lang="en-US" sz="800" dirty="0"/>
              <a:t>CSOD no UV nitride cap</a:t>
            </a:r>
          </a:p>
        </p:txBody>
      </p:sp>
      <p:grpSp>
        <p:nvGrpSpPr>
          <p:cNvPr id="28" name="Group 27">
            <a:extLst>
              <a:ext uri="{FF2B5EF4-FFF2-40B4-BE49-F238E27FC236}">
                <a16:creationId xmlns:a16="http://schemas.microsoft.com/office/drawing/2014/main" id="{F6921422-156B-40BD-B300-91C3177EA986}"/>
              </a:ext>
            </a:extLst>
          </p:cNvPr>
          <p:cNvGrpSpPr/>
          <p:nvPr/>
        </p:nvGrpSpPr>
        <p:grpSpPr>
          <a:xfrm>
            <a:off x="889000" y="5202206"/>
            <a:ext cx="10299700" cy="1121860"/>
            <a:chOff x="0" y="6030756"/>
            <a:chExt cx="9144000" cy="827244"/>
          </a:xfrm>
        </p:grpSpPr>
        <p:pic>
          <p:nvPicPr>
            <p:cNvPr id="29" name="Picture 28">
              <a:extLst>
                <a:ext uri="{FF2B5EF4-FFF2-40B4-BE49-F238E27FC236}">
                  <a16:creationId xmlns:a16="http://schemas.microsoft.com/office/drawing/2014/main" id="{96A31F6E-BBFD-4CED-A4A4-DB0F8F31003B}"/>
                </a:ext>
              </a:extLst>
            </p:cNvPr>
            <p:cNvPicPr>
              <a:picLocks noChangeAspect="1"/>
            </p:cNvPicPr>
            <p:nvPr/>
          </p:nvPicPr>
          <p:blipFill>
            <a:blip r:embed="rId12"/>
            <a:stretch>
              <a:fillRect/>
            </a:stretch>
          </p:blipFill>
          <p:spPr>
            <a:xfrm>
              <a:off x="0" y="6030756"/>
              <a:ext cx="9144000" cy="827244"/>
            </a:xfrm>
            <a:prstGeom prst="rect">
              <a:avLst/>
            </a:prstGeom>
          </p:spPr>
        </p:pic>
        <p:sp>
          <p:nvSpPr>
            <p:cNvPr id="30" name="Rectangle 29">
              <a:extLst>
                <a:ext uri="{FF2B5EF4-FFF2-40B4-BE49-F238E27FC236}">
                  <a16:creationId xmlns:a16="http://schemas.microsoft.com/office/drawing/2014/main" id="{AE3F8F99-3D5A-4EEB-8B42-3CE86D332E8B}"/>
                </a:ext>
              </a:extLst>
            </p:cNvPr>
            <p:cNvSpPr/>
            <p:nvPr/>
          </p:nvSpPr>
          <p:spPr>
            <a:xfrm>
              <a:off x="2455178" y="6477000"/>
              <a:ext cx="5556308" cy="33486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1FA1B9-F2D7-4E1E-894D-544A7537B0CB}"/>
                </a:ext>
              </a:extLst>
            </p:cNvPr>
            <p:cNvSpPr/>
            <p:nvPr/>
          </p:nvSpPr>
          <p:spPr>
            <a:xfrm>
              <a:off x="2439798" y="6274965"/>
              <a:ext cx="5556308" cy="202734"/>
            </a:xfrm>
            <a:prstGeom prst="rect">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0849719-E340-4B21-9AD2-748C6DB370EE}"/>
                </a:ext>
              </a:extLst>
            </p:cNvPr>
            <p:cNvSpPr/>
            <p:nvPr/>
          </p:nvSpPr>
          <p:spPr>
            <a:xfrm>
              <a:off x="8019874" y="6264129"/>
              <a:ext cx="1124125" cy="379952"/>
            </a:xfrm>
            <a:prstGeom prst="rect">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9E1E6E1-DA11-466A-BC26-393A56FC098D}"/>
                </a:ext>
              </a:extLst>
            </p:cNvPr>
            <p:cNvSpPr/>
            <p:nvPr/>
          </p:nvSpPr>
          <p:spPr>
            <a:xfrm>
              <a:off x="8004494" y="6635692"/>
              <a:ext cx="1124125" cy="1758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15663DF2-64C0-48B9-8165-A0C5F20E394D}"/>
              </a:ext>
            </a:extLst>
          </p:cNvPr>
          <p:cNvSpPr txBox="1"/>
          <p:nvPr/>
        </p:nvSpPr>
        <p:spPr>
          <a:xfrm>
            <a:off x="1070011" y="4876801"/>
            <a:ext cx="931665" cy="369332"/>
          </a:xfrm>
          <a:prstGeom prst="rect">
            <a:avLst/>
          </a:prstGeom>
          <a:noFill/>
        </p:spPr>
        <p:txBody>
          <a:bodyPr wrap="none" rtlCol="0">
            <a:spAutoFit/>
          </a:bodyPr>
          <a:lstStyle/>
          <a:p>
            <a:pPr algn="l"/>
            <a:r>
              <a:rPr lang="en-US" b="1" dirty="0"/>
              <a:t>SSM47</a:t>
            </a:r>
          </a:p>
        </p:txBody>
      </p:sp>
      <p:sp>
        <p:nvSpPr>
          <p:cNvPr id="35" name="TextBox 34">
            <a:extLst>
              <a:ext uri="{FF2B5EF4-FFF2-40B4-BE49-F238E27FC236}">
                <a16:creationId xmlns:a16="http://schemas.microsoft.com/office/drawing/2014/main" id="{FDA3A461-7A4B-4150-9475-24EBB153B584}"/>
              </a:ext>
            </a:extLst>
          </p:cNvPr>
          <p:cNvSpPr txBox="1"/>
          <p:nvPr/>
        </p:nvSpPr>
        <p:spPr>
          <a:xfrm>
            <a:off x="10426700" y="175039"/>
            <a:ext cx="114005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EHSMITH</a:t>
            </a:r>
          </a:p>
        </p:txBody>
      </p:sp>
    </p:spTree>
    <p:extLst>
      <p:ext uri="{BB962C8B-B14F-4D97-AF65-F5344CB8AC3E}">
        <p14:creationId xmlns:p14="http://schemas.microsoft.com/office/powerpoint/2010/main" val="15776032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1A41-90C2-4FE8-A01B-74CD9C45F753}"/>
              </a:ext>
            </a:extLst>
          </p:cNvPr>
          <p:cNvSpPr>
            <a:spLocks noGrp="1"/>
          </p:cNvSpPr>
          <p:nvPr>
            <p:ph type="title"/>
          </p:nvPr>
        </p:nvSpPr>
        <p:spPr/>
        <p:txBody>
          <a:bodyPr/>
          <a:lstStyle/>
          <a:p>
            <a:r>
              <a:rPr lang="en-US" dirty="0"/>
              <a:t>51 DE movie x-sections (CR5.3)</a:t>
            </a:r>
          </a:p>
        </p:txBody>
      </p:sp>
      <p:sp>
        <p:nvSpPr>
          <p:cNvPr id="4" name="Date Placeholder 3">
            <a:extLst>
              <a:ext uri="{FF2B5EF4-FFF2-40B4-BE49-F238E27FC236}">
                <a16:creationId xmlns:a16="http://schemas.microsoft.com/office/drawing/2014/main" id="{7BD600EF-B192-4725-8698-9F987415F0FB}"/>
              </a:ext>
            </a:extLst>
          </p:cNvPr>
          <p:cNvSpPr>
            <a:spLocks noGrp="1"/>
          </p:cNvSpPr>
          <p:nvPr>
            <p:ph type="dt" sz="half" idx="2"/>
          </p:nvPr>
        </p:nvSpPr>
        <p:spPr/>
        <p:txBody>
          <a:bodyPr/>
          <a:lstStyle/>
          <a:p>
            <a:fld id="{DD0B5AFB-117C-46EA-B643-5FA810A8A3CB}" type="datetime4">
              <a:rPr lang="en-US" smtClean="0"/>
              <a:pPr/>
              <a:t>March 21, 2018</a:t>
            </a:fld>
            <a:endParaRPr lang="en-US" dirty="0"/>
          </a:p>
        </p:txBody>
      </p:sp>
      <p:sp>
        <p:nvSpPr>
          <p:cNvPr id="5" name="Slide Number Placeholder 4">
            <a:extLst>
              <a:ext uri="{FF2B5EF4-FFF2-40B4-BE49-F238E27FC236}">
                <a16:creationId xmlns:a16="http://schemas.microsoft.com/office/drawing/2014/main" id="{5B35A216-84EE-4302-9AC7-4957E401F31B}"/>
              </a:ext>
            </a:extLst>
          </p:cNvPr>
          <p:cNvSpPr>
            <a:spLocks noGrp="1"/>
          </p:cNvSpPr>
          <p:nvPr>
            <p:ph type="sldNum" sz="quarter" idx="4"/>
          </p:nvPr>
        </p:nvSpPr>
        <p:spPr/>
        <p:txBody>
          <a:bodyPr/>
          <a:lstStyle/>
          <a:p>
            <a:pPr algn="l"/>
            <a:fld id="{0D904593-1668-4B95-BA96-EF3EF43EDF4E}" type="slidenum">
              <a:rPr lang="en-US" smtClean="0"/>
              <a:pPr algn="l"/>
              <a:t>16</a:t>
            </a:fld>
            <a:endParaRPr lang="en-US" dirty="0"/>
          </a:p>
        </p:txBody>
      </p:sp>
      <p:sp>
        <p:nvSpPr>
          <p:cNvPr id="6" name="Footer Placeholder 5">
            <a:extLst>
              <a:ext uri="{FF2B5EF4-FFF2-40B4-BE49-F238E27FC236}">
                <a16:creationId xmlns:a16="http://schemas.microsoft.com/office/drawing/2014/main" id="{075377DB-2DE5-4861-865A-8EA18B9B729B}"/>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D2972A2A-1F83-4718-AD93-23D0C0084445}"/>
              </a:ext>
            </a:extLst>
          </p:cNvPr>
          <p:cNvSpPr>
            <a:spLocks noGrp="1"/>
          </p:cNvSpPr>
          <p:nvPr>
            <p:ph type="body" sz="quarter" idx="14"/>
          </p:nvPr>
        </p:nvSpPr>
        <p:spPr/>
        <p:txBody>
          <a:bodyPr/>
          <a:lstStyle/>
          <a:p>
            <a:endParaRPr lang="en-US"/>
          </a:p>
        </p:txBody>
      </p:sp>
      <p:pic>
        <p:nvPicPr>
          <p:cNvPr id="11" name="Picture 10">
            <a:extLst>
              <a:ext uri="{FF2B5EF4-FFF2-40B4-BE49-F238E27FC236}">
                <a16:creationId xmlns:a16="http://schemas.microsoft.com/office/drawing/2014/main" id="{6F885D8A-0A02-407D-A1AE-8211BD0F953B}"/>
              </a:ext>
            </a:extLst>
          </p:cNvPr>
          <p:cNvPicPr>
            <a:picLocks noChangeAspect="1"/>
          </p:cNvPicPr>
          <p:nvPr/>
        </p:nvPicPr>
        <p:blipFill>
          <a:blip r:embed="rId2"/>
          <a:stretch>
            <a:fillRect/>
          </a:stretch>
        </p:blipFill>
        <p:spPr>
          <a:xfrm>
            <a:off x="754062" y="1444424"/>
            <a:ext cx="7272338" cy="4232968"/>
          </a:xfrm>
          <a:prstGeom prst="rect">
            <a:avLst/>
          </a:prstGeom>
        </p:spPr>
      </p:pic>
      <p:sp>
        <p:nvSpPr>
          <p:cNvPr id="12" name="Rectangle: Rounded Corners 11">
            <a:extLst>
              <a:ext uri="{FF2B5EF4-FFF2-40B4-BE49-F238E27FC236}">
                <a16:creationId xmlns:a16="http://schemas.microsoft.com/office/drawing/2014/main" id="{D0FC124F-9CE1-4A31-B82F-307D5853AABF}"/>
              </a:ext>
            </a:extLst>
          </p:cNvPr>
          <p:cNvSpPr/>
          <p:nvPr/>
        </p:nvSpPr>
        <p:spPr>
          <a:xfrm>
            <a:off x="910984" y="5270500"/>
            <a:ext cx="2949816" cy="2921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Segoe UI" panose="020B0502040204020203" pitchFamily="34" charset="0"/>
                <a:cs typeface="Segoe UI" panose="020B0502040204020203" pitchFamily="34" charset="0"/>
              </a:rPr>
              <a:t>Post 51 FP etch + Liner dep</a:t>
            </a:r>
          </a:p>
        </p:txBody>
      </p:sp>
      <p:sp>
        <p:nvSpPr>
          <p:cNvPr id="13" name="Rectangle: Rounded Corners 12">
            <a:extLst>
              <a:ext uri="{FF2B5EF4-FFF2-40B4-BE49-F238E27FC236}">
                <a16:creationId xmlns:a16="http://schemas.microsoft.com/office/drawing/2014/main" id="{627E9C1F-C4DB-4D91-9629-FFA926A3EC19}"/>
              </a:ext>
            </a:extLst>
          </p:cNvPr>
          <p:cNvSpPr/>
          <p:nvPr/>
        </p:nvSpPr>
        <p:spPr>
          <a:xfrm>
            <a:off x="4659630" y="1643718"/>
            <a:ext cx="2949816" cy="2921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Segoe UI" panose="020B0502040204020203" pitchFamily="34" charset="0"/>
                <a:cs typeface="Segoe UI" panose="020B0502040204020203" pitchFamily="34" charset="0"/>
              </a:rPr>
              <a:t>Post 51 LP etch</a:t>
            </a:r>
          </a:p>
        </p:txBody>
      </p:sp>
      <p:sp>
        <p:nvSpPr>
          <p:cNvPr id="14" name="Content Placeholder 2">
            <a:extLst>
              <a:ext uri="{FF2B5EF4-FFF2-40B4-BE49-F238E27FC236}">
                <a16:creationId xmlns:a16="http://schemas.microsoft.com/office/drawing/2014/main" id="{3D2232DB-587B-4AEF-8E96-8A3E872C9E66}"/>
              </a:ext>
            </a:extLst>
          </p:cNvPr>
          <p:cNvSpPr>
            <a:spLocks noGrp="1"/>
          </p:cNvSpPr>
          <p:nvPr>
            <p:ph idx="1"/>
          </p:nvPr>
        </p:nvSpPr>
        <p:spPr>
          <a:xfrm>
            <a:off x="8157921" y="1444424"/>
            <a:ext cx="3548757" cy="3826076"/>
          </a:xfrm>
        </p:spPr>
        <p:txBody>
          <a:bodyPr/>
          <a:lstStyle/>
          <a:p>
            <a:pPr lvl="2"/>
            <a:r>
              <a:rPr lang="en-US" sz="1600" dirty="0"/>
              <a:t>Tapered SD profile results in liner run out at LP etch</a:t>
            </a:r>
          </a:p>
          <a:p>
            <a:pPr lvl="2"/>
            <a:r>
              <a:rPr lang="en-US" sz="1600" dirty="0"/>
              <a:t>Liner protection remains on SD top (see the dashed line on the image), while SD bottom is narrowed by W etch</a:t>
            </a:r>
          </a:p>
          <a:p>
            <a:pPr lvl="2"/>
            <a:r>
              <a:rPr lang="en-US" sz="1600" dirty="0"/>
              <a:t>Pre-liner DEP SD profile optimization will be required</a:t>
            </a:r>
          </a:p>
          <a:p>
            <a:pPr lvl="2"/>
            <a:endParaRPr lang="en-US" sz="1600" dirty="0"/>
          </a:p>
          <a:p>
            <a:pPr lvl="3"/>
            <a:endParaRPr lang="en-US" sz="1600" dirty="0"/>
          </a:p>
          <a:p>
            <a:pPr lvl="3"/>
            <a:endParaRPr lang="en-US" sz="1600" dirty="0"/>
          </a:p>
          <a:p>
            <a:pPr lvl="3"/>
            <a:endParaRPr lang="en-US" sz="1600" dirty="0"/>
          </a:p>
          <a:p>
            <a:pPr lvl="2"/>
            <a:endParaRPr lang="en-US" sz="1600" dirty="0"/>
          </a:p>
          <a:p>
            <a:endParaRPr lang="en-US" sz="2000" dirty="0"/>
          </a:p>
        </p:txBody>
      </p:sp>
      <p:cxnSp>
        <p:nvCxnSpPr>
          <p:cNvPr id="16" name="Straight Connector 15">
            <a:extLst>
              <a:ext uri="{FF2B5EF4-FFF2-40B4-BE49-F238E27FC236}">
                <a16:creationId xmlns:a16="http://schemas.microsoft.com/office/drawing/2014/main" id="{5D6D44D2-4272-4CA3-9DC3-B80D6E3FF4D2}"/>
              </a:ext>
            </a:extLst>
          </p:cNvPr>
          <p:cNvCxnSpPr/>
          <p:nvPr/>
        </p:nvCxnSpPr>
        <p:spPr>
          <a:xfrm>
            <a:off x="4546600" y="3746500"/>
            <a:ext cx="3327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66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C7ED-BFA7-483C-972F-33F349A6434F}"/>
              </a:ext>
            </a:extLst>
          </p:cNvPr>
          <p:cNvSpPr>
            <a:spLocks noGrp="1"/>
          </p:cNvSpPr>
          <p:nvPr>
            <p:ph type="title"/>
          </p:nvPr>
        </p:nvSpPr>
        <p:spPr/>
        <p:txBody>
          <a:bodyPr/>
          <a:lstStyle/>
          <a:p>
            <a:r>
              <a:rPr lang="en-US" dirty="0"/>
              <a:t>PI alignment – housekeeping rules</a:t>
            </a:r>
          </a:p>
        </p:txBody>
      </p:sp>
      <p:sp>
        <p:nvSpPr>
          <p:cNvPr id="3" name="Content Placeholder 2">
            <a:extLst>
              <a:ext uri="{FF2B5EF4-FFF2-40B4-BE49-F238E27FC236}">
                <a16:creationId xmlns:a16="http://schemas.microsoft.com/office/drawing/2014/main" id="{3BE6B1F8-C810-47E3-90B1-D4D265DB2041}"/>
              </a:ext>
            </a:extLst>
          </p:cNvPr>
          <p:cNvSpPr>
            <a:spLocks noGrp="1"/>
          </p:cNvSpPr>
          <p:nvPr>
            <p:ph idx="1"/>
          </p:nvPr>
        </p:nvSpPr>
        <p:spPr>
          <a:xfrm>
            <a:off x="846932" y="1270000"/>
            <a:ext cx="10375904" cy="4418635"/>
          </a:xfrm>
        </p:spPr>
        <p:txBody>
          <a:bodyPr/>
          <a:lstStyle/>
          <a:p>
            <a:r>
              <a:rPr lang="en-US" sz="2000" dirty="0"/>
              <a:t>SWR setup/ownership:</a:t>
            </a:r>
          </a:p>
          <a:p>
            <a:pPr lvl="1"/>
            <a:r>
              <a:rPr lang="en-US" sz="1800" dirty="0"/>
              <a:t>Use one SWR per experiment lot (all deviations in one SWR); SWR owner is responsible for the whole setup (not just in the module of ownership);</a:t>
            </a:r>
          </a:p>
          <a:p>
            <a:pPr lvl="1"/>
            <a:r>
              <a:rPr lang="en-US" sz="1800" dirty="0"/>
              <a:t>Only one additional SWR allowed – block SWR for baseline process if not set by </a:t>
            </a:r>
            <a:r>
              <a:rPr lang="en-US" sz="1800" dirty="0" err="1"/>
              <a:t>GeRM</a:t>
            </a:r>
            <a:endParaRPr lang="en-US" sz="1800" dirty="0"/>
          </a:p>
          <a:p>
            <a:pPr lvl="1"/>
            <a:r>
              <a:rPr lang="en-US" sz="1800" dirty="0"/>
              <a:t>Preserve SWR naming convention</a:t>
            </a:r>
          </a:p>
          <a:p>
            <a:r>
              <a:rPr lang="en-US" sz="2000" dirty="0" err="1"/>
              <a:t>GeRM</a:t>
            </a:r>
            <a:r>
              <a:rPr lang="en-US" sz="2000" dirty="0"/>
              <a:t> setup:</a:t>
            </a:r>
          </a:p>
          <a:p>
            <a:pPr lvl="1"/>
            <a:r>
              <a:rPr lang="en-US" sz="1800" dirty="0"/>
              <a:t>All reasonable effort should be invested into </a:t>
            </a:r>
            <a:r>
              <a:rPr lang="en-US" sz="1800" dirty="0" err="1"/>
              <a:t>GeRM</a:t>
            </a:r>
            <a:r>
              <a:rPr lang="en-US" sz="1800" dirty="0"/>
              <a:t> setup to avoid misprocesses as number of lot/SWR owners grows; </a:t>
            </a:r>
          </a:p>
          <a:p>
            <a:pPr lvl="1"/>
            <a:r>
              <a:rPr lang="en-US" sz="1800" dirty="0"/>
              <a:t>PROD block SWR is the last resort, only one block (no copies to a separate block SWR)</a:t>
            </a:r>
          </a:p>
          <a:p>
            <a:r>
              <a:rPr lang="en-US" sz="2000" dirty="0"/>
              <a:t>Module ownership:</a:t>
            </a:r>
          </a:p>
          <a:p>
            <a:pPr lvl="1"/>
            <a:r>
              <a:rPr lang="en-US" sz="1800" dirty="0"/>
              <a:t>In addition to ownership of development in the module, please invest some time to expedite PROD WIP (mitigate holds, long idle times, un-necessary metro)</a:t>
            </a:r>
          </a:p>
          <a:p>
            <a:pPr lvl="1"/>
            <a:r>
              <a:rPr lang="en-US" sz="1800" dirty="0"/>
              <a:t>Request DEV material (Kyle owns/coordinates DEV starts)</a:t>
            </a:r>
          </a:p>
        </p:txBody>
      </p:sp>
      <p:sp>
        <p:nvSpPr>
          <p:cNvPr id="4" name="Date Placeholder 3">
            <a:extLst>
              <a:ext uri="{FF2B5EF4-FFF2-40B4-BE49-F238E27FC236}">
                <a16:creationId xmlns:a16="http://schemas.microsoft.com/office/drawing/2014/main" id="{B73E732E-2F6B-42F3-A574-453C0689C9E1}"/>
              </a:ext>
            </a:extLst>
          </p:cNvPr>
          <p:cNvSpPr>
            <a:spLocks noGrp="1"/>
          </p:cNvSpPr>
          <p:nvPr>
            <p:ph type="dt" sz="half" idx="2"/>
          </p:nvPr>
        </p:nvSpPr>
        <p:spPr/>
        <p:txBody>
          <a:bodyPr/>
          <a:lstStyle/>
          <a:p>
            <a:fld id="{DD0B5AFB-117C-46EA-B643-5FA810A8A3CB}" type="datetime4">
              <a:rPr lang="en-US" smtClean="0"/>
              <a:pPr/>
              <a:t>March 21, 2018</a:t>
            </a:fld>
            <a:endParaRPr lang="en-US" dirty="0"/>
          </a:p>
        </p:txBody>
      </p:sp>
      <p:sp>
        <p:nvSpPr>
          <p:cNvPr id="5" name="Slide Number Placeholder 4">
            <a:extLst>
              <a:ext uri="{FF2B5EF4-FFF2-40B4-BE49-F238E27FC236}">
                <a16:creationId xmlns:a16="http://schemas.microsoft.com/office/drawing/2014/main" id="{3B63BDC7-008A-45C7-80B1-ABB521D46788}"/>
              </a:ext>
            </a:extLst>
          </p:cNvPr>
          <p:cNvSpPr>
            <a:spLocks noGrp="1"/>
          </p:cNvSpPr>
          <p:nvPr>
            <p:ph type="sldNum" sz="quarter" idx="4"/>
          </p:nvPr>
        </p:nvSpPr>
        <p:spPr/>
        <p:txBody>
          <a:bodyPr/>
          <a:lstStyle/>
          <a:p>
            <a:pPr algn="l"/>
            <a:fld id="{0D904593-1668-4B95-BA96-EF3EF43EDF4E}" type="slidenum">
              <a:rPr lang="en-US" smtClean="0"/>
              <a:pPr algn="l"/>
              <a:t>17</a:t>
            </a:fld>
            <a:endParaRPr lang="en-US" dirty="0"/>
          </a:p>
        </p:txBody>
      </p:sp>
      <p:sp>
        <p:nvSpPr>
          <p:cNvPr id="6" name="Footer Placeholder 5">
            <a:extLst>
              <a:ext uri="{FF2B5EF4-FFF2-40B4-BE49-F238E27FC236}">
                <a16:creationId xmlns:a16="http://schemas.microsoft.com/office/drawing/2014/main" id="{4CBD3678-6024-4C1C-B588-3AD313234187}"/>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C0B97D2A-B962-4669-BFED-C95A7940D8B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359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75D99E-EAA5-4D42-BB48-57C208E32425}"/>
              </a:ext>
            </a:extLst>
          </p:cNvPr>
          <p:cNvPicPr>
            <a:picLocks noChangeAspect="1"/>
          </p:cNvPicPr>
          <p:nvPr/>
        </p:nvPicPr>
        <p:blipFill>
          <a:blip r:embed="rId2"/>
          <a:stretch>
            <a:fillRect/>
          </a:stretch>
        </p:blipFill>
        <p:spPr>
          <a:xfrm>
            <a:off x="240619" y="903737"/>
            <a:ext cx="11725275" cy="3114675"/>
          </a:xfrm>
          <a:prstGeom prst="rect">
            <a:avLst/>
          </a:prstGeom>
        </p:spPr>
      </p:pic>
      <p:sp>
        <p:nvSpPr>
          <p:cNvPr id="2" name="Title 1">
            <a:extLst>
              <a:ext uri="{FF2B5EF4-FFF2-40B4-BE49-F238E27FC236}">
                <a16:creationId xmlns:a16="http://schemas.microsoft.com/office/drawing/2014/main" id="{3072A512-0808-45B7-993E-ADB6253986CB}"/>
              </a:ext>
            </a:extLst>
          </p:cNvPr>
          <p:cNvSpPr>
            <a:spLocks noGrp="1"/>
          </p:cNvSpPr>
          <p:nvPr>
            <p:ph type="title"/>
          </p:nvPr>
        </p:nvSpPr>
        <p:spPr/>
        <p:txBody>
          <a:bodyPr/>
          <a:lstStyle/>
          <a:p>
            <a:r>
              <a:rPr lang="en-US" dirty="0"/>
              <a:t>WIP status update</a:t>
            </a:r>
          </a:p>
        </p:txBody>
      </p:sp>
      <p:sp>
        <p:nvSpPr>
          <p:cNvPr id="4" name="Date Placeholder 3">
            <a:extLst>
              <a:ext uri="{FF2B5EF4-FFF2-40B4-BE49-F238E27FC236}">
                <a16:creationId xmlns:a16="http://schemas.microsoft.com/office/drawing/2014/main" id="{656727E6-61F6-43E5-BB46-FEEE402A812F}"/>
              </a:ext>
            </a:extLst>
          </p:cNvPr>
          <p:cNvSpPr>
            <a:spLocks noGrp="1"/>
          </p:cNvSpPr>
          <p:nvPr>
            <p:ph type="dt" sz="half" idx="2"/>
          </p:nvPr>
        </p:nvSpPr>
        <p:spPr/>
        <p:txBody>
          <a:bodyPr/>
          <a:lstStyle/>
          <a:p>
            <a:fld id="{DD0B5AFB-117C-46EA-B643-5FA810A8A3CB}" type="datetime4">
              <a:rPr lang="en-US" smtClean="0"/>
              <a:pPr/>
              <a:t>March 21, 2018</a:t>
            </a:fld>
            <a:endParaRPr lang="en-US" dirty="0"/>
          </a:p>
        </p:txBody>
      </p:sp>
      <p:sp>
        <p:nvSpPr>
          <p:cNvPr id="5" name="Slide Number Placeholder 4">
            <a:extLst>
              <a:ext uri="{FF2B5EF4-FFF2-40B4-BE49-F238E27FC236}">
                <a16:creationId xmlns:a16="http://schemas.microsoft.com/office/drawing/2014/main" id="{DAC71B00-2A58-4C5D-90A1-4DF2BEA58982}"/>
              </a:ext>
            </a:extLst>
          </p:cNvPr>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6" name="Footer Placeholder 5">
            <a:extLst>
              <a:ext uri="{FF2B5EF4-FFF2-40B4-BE49-F238E27FC236}">
                <a16:creationId xmlns:a16="http://schemas.microsoft.com/office/drawing/2014/main" id="{55537F93-6851-4C41-9A29-9E20EE9976E6}"/>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8A7EFD09-2AED-419D-A103-F696C35E95BE}"/>
              </a:ext>
            </a:extLst>
          </p:cNvPr>
          <p:cNvSpPr>
            <a:spLocks noGrp="1"/>
          </p:cNvSpPr>
          <p:nvPr>
            <p:ph type="body" sz="quarter" idx="14"/>
          </p:nvPr>
        </p:nvSpPr>
        <p:spPr/>
        <p:txBody>
          <a:bodyPr/>
          <a:lstStyle/>
          <a:p>
            <a:endParaRPr lang="en-US"/>
          </a:p>
        </p:txBody>
      </p:sp>
      <p:sp>
        <p:nvSpPr>
          <p:cNvPr id="9" name="Content Placeholder 2">
            <a:extLst>
              <a:ext uri="{FF2B5EF4-FFF2-40B4-BE49-F238E27FC236}">
                <a16:creationId xmlns:a16="http://schemas.microsoft.com/office/drawing/2014/main" id="{1C5F62B0-195C-4AE1-B0A8-7EDC7101B92D}"/>
              </a:ext>
            </a:extLst>
          </p:cNvPr>
          <p:cNvSpPr>
            <a:spLocks noGrp="1"/>
          </p:cNvSpPr>
          <p:nvPr>
            <p:ph idx="1"/>
          </p:nvPr>
        </p:nvSpPr>
        <p:spPr>
          <a:xfrm>
            <a:off x="474435" y="4028473"/>
            <a:ext cx="11257644" cy="2169577"/>
          </a:xfrm>
        </p:spPr>
        <p:txBody>
          <a:bodyPr/>
          <a:lstStyle/>
          <a:p>
            <a:pPr lvl="2"/>
            <a:r>
              <a:rPr lang="en-US" sz="1600" dirty="0"/>
              <a:t>SSM43 K* wave3 shows periphery failures – unexpected on the groups that ran the same alloys as on wave2 – segmentation in progress; Replacement will be needed, overall delay of 3 weeks on K* wave3; SSM44 (second lot of wave3) also is past C1 chop and might have to be replaced (the x-sections pending)</a:t>
            </a:r>
          </a:p>
          <a:p>
            <a:pPr lvl="2"/>
            <a:r>
              <a:rPr lang="en-US" sz="1600" dirty="0"/>
              <a:t>Current process with 2</a:t>
            </a:r>
            <a:r>
              <a:rPr lang="en-US" sz="1600" baseline="30000" dirty="0"/>
              <a:t>nd</a:t>
            </a:r>
            <a:r>
              <a:rPr lang="en-US" sz="1600" dirty="0"/>
              <a:t> cut Nitride cap shows high level or periphery shorts (SSM42); Potential recovery with CSOD + UV cure (SSM47)</a:t>
            </a:r>
          </a:p>
          <a:p>
            <a:pPr lvl="2"/>
            <a:r>
              <a:rPr lang="en-US" sz="1600" dirty="0"/>
              <a:t>52 etch improvement for yield issues mitigation on 55nm E: SWL/E1 knee – SD under-etch; BL-BL – CD targeting (SSM46; SSM48)</a:t>
            </a:r>
          </a:p>
          <a:p>
            <a:pPr lvl="2"/>
            <a:r>
              <a:rPr lang="en-US" sz="1600" dirty="0"/>
              <a:t>DD setup lot (SSM50) started at Fab4 ww12</a:t>
            </a:r>
          </a:p>
          <a:p>
            <a:pPr lvl="2"/>
            <a:endParaRPr lang="en-US" sz="1600" dirty="0"/>
          </a:p>
          <a:p>
            <a:pPr lvl="3"/>
            <a:endParaRPr lang="en-US" sz="1600" dirty="0"/>
          </a:p>
          <a:p>
            <a:pPr lvl="3"/>
            <a:endParaRPr lang="en-US" sz="1600" dirty="0"/>
          </a:p>
          <a:p>
            <a:pPr lvl="3"/>
            <a:endParaRPr lang="en-US" sz="1600" dirty="0"/>
          </a:p>
          <a:p>
            <a:pPr lvl="2"/>
            <a:endParaRPr lang="en-US" sz="1600" dirty="0"/>
          </a:p>
          <a:p>
            <a:endParaRPr lang="en-US" sz="2000" dirty="0"/>
          </a:p>
        </p:txBody>
      </p:sp>
      <p:sp>
        <p:nvSpPr>
          <p:cNvPr id="10" name="Rectangle 9">
            <a:extLst>
              <a:ext uri="{FF2B5EF4-FFF2-40B4-BE49-F238E27FC236}">
                <a16:creationId xmlns:a16="http://schemas.microsoft.com/office/drawing/2014/main" id="{26C3D9FB-9371-4C66-B606-78C649BCF1A8}"/>
              </a:ext>
            </a:extLst>
          </p:cNvPr>
          <p:cNvSpPr/>
          <p:nvPr/>
        </p:nvSpPr>
        <p:spPr>
          <a:xfrm>
            <a:off x="5996784" y="1165289"/>
            <a:ext cx="416716" cy="285312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2977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EB9F-9C8C-4BB6-82F6-D620877EA4EC}"/>
              </a:ext>
            </a:extLst>
          </p:cNvPr>
          <p:cNvSpPr>
            <a:spLocks noGrp="1"/>
          </p:cNvSpPr>
          <p:nvPr>
            <p:ph type="title"/>
          </p:nvPr>
        </p:nvSpPr>
        <p:spPr/>
        <p:txBody>
          <a:bodyPr/>
          <a:lstStyle/>
          <a:p>
            <a:r>
              <a:rPr lang="en-US" dirty="0"/>
              <a:t>SSM43 (K* wave3 lot1)</a:t>
            </a:r>
          </a:p>
        </p:txBody>
      </p:sp>
      <p:sp>
        <p:nvSpPr>
          <p:cNvPr id="4" name="Date Placeholder 3">
            <a:extLst>
              <a:ext uri="{FF2B5EF4-FFF2-40B4-BE49-F238E27FC236}">
                <a16:creationId xmlns:a16="http://schemas.microsoft.com/office/drawing/2014/main" id="{8D07EB56-7BFC-4094-A7EB-762222C81A6F}"/>
              </a:ext>
            </a:extLst>
          </p:cNvPr>
          <p:cNvSpPr>
            <a:spLocks noGrp="1"/>
          </p:cNvSpPr>
          <p:nvPr>
            <p:ph type="dt" sz="half" idx="2"/>
          </p:nvPr>
        </p:nvSpPr>
        <p:spPr/>
        <p:txBody>
          <a:bodyPr/>
          <a:lstStyle/>
          <a:p>
            <a:fld id="{DD0B5AFB-117C-46EA-B643-5FA810A8A3CB}" type="datetime4">
              <a:rPr lang="en-US" smtClean="0"/>
              <a:pPr/>
              <a:t>March 23, 2018</a:t>
            </a:fld>
            <a:endParaRPr lang="en-US" dirty="0"/>
          </a:p>
        </p:txBody>
      </p:sp>
      <p:sp>
        <p:nvSpPr>
          <p:cNvPr id="5" name="Slide Number Placeholder 4">
            <a:extLst>
              <a:ext uri="{FF2B5EF4-FFF2-40B4-BE49-F238E27FC236}">
                <a16:creationId xmlns:a16="http://schemas.microsoft.com/office/drawing/2014/main" id="{1AF9A770-7635-48C5-A086-7A1831C0F894}"/>
              </a:ext>
            </a:extLst>
          </p:cNvPr>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6" name="Footer Placeholder 5">
            <a:extLst>
              <a:ext uri="{FF2B5EF4-FFF2-40B4-BE49-F238E27FC236}">
                <a16:creationId xmlns:a16="http://schemas.microsoft.com/office/drawing/2014/main" id="{DF27A6B2-7843-4719-A696-D50353E6A771}"/>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18AC348C-3FF0-4153-889F-6A9D5169432B}"/>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96D456D3-F1E6-42C0-A688-6340B23E0D1E}"/>
              </a:ext>
            </a:extLst>
          </p:cNvPr>
          <p:cNvPicPr>
            <a:picLocks noChangeAspect="1"/>
          </p:cNvPicPr>
          <p:nvPr/>
        </p:nvPicPr>
        <p:blipFill>
          <a:blip r:embed="rId2"/>
          <a:stretch>
            <a:fillRect/>
          </a:stretch>
        </p:blipFill>
        <p:spPr>
          <a:xfrm>
            <a:off x="2618477" y="1126903"/>
            <a:ext cx="2522254" cy="3889672"/>
          </a:xfrm>
          <a:prstGeom prst="rect">
            <a:avLst/>
          </a:prstGeom>
        </p:spPr>
      </p:pic>
      <p:pic>
        <p:nvPicPr>
          <p:cNvPr id="9" name="Picture 8">
            <a:extLst>
              <a:ext uri="{FF2B5EF4-FFF2-40B4-BE49-F238E27FC236}">
                <a16:creationId xmlns:a16="http://schemas.microsoft.com/office/drawing/2014/main" id="{DD96793E-49F0-44C3-BC9E-FD212755F1B1}"/>
              </a:ext>
            </a:extLst>
          </p:cNvPr>
          <p:cNvPicPr>
            <a:picLocks noChangeAspect="1"/>
          </p:cNvPicPr>
          <p:nvPr/>
        </p:nvPicPr>
        <p:blipFill>
          <a:blip r:embed="rId3"/>
          <a:stretch>
            <a:fillRect/>
          </a:stretch>
        </p:blipFill>
        <p:spPr>
          <a:xfrm>
            <a:off x="125993" y="1110338"/>
            <a:ext cx="2492484" cy="5074787"/>
          </a:xfrm>
          <a:prstGeom prst="rect">
            <a:avLst/>
          </a:prstGeom>
        </p:spPr>
      </p:pic>
      <p:pic>
        <p:nvPicPr>
          <p:cNvPr id="10" name="Picture 9">
            <a:extLst>
              <a:ext uri="{FF2B5EF4-FFF2-40B4-BE49-F238E27FC236}">
                <a16:creationId xmlns:a16="http://schemas.microsoft.com/office/drawing/2014/main" id="{BE7B7904-206C-4C6C-BCBD-2F9F2F5FBDD2}"/>
              </a:ext>
            </a:extLst>
          </p:cNvPr>
          <p:cNvPicPr>
            <a:picLocks noChangeAspect="1"/>
          </p:cNvPicPr>
          <p:nvPr/>
        </p:nvPicPr>
        <p:blipFill>
          <a:blip r:embed="rId4"/>
          <a:stretch>
            <a:fillRect/>
          </a:stretch>
        </p:blipFill>
        <p:spPr>
          <a:xfrm>
            <a:off x="1629924" y="5016575"/>
            <a:ext cx="9661284" cy="1266285"/>
          </a:xfrm>
          <a:prstGeom prst="rect">
            <a:avLst/>
          </a:prstGeom>
        </p:spPr>
      </p:pic>
      <p:sp>
        <p:nvSpPr>
          <p:cNvPr id="21" name="Rectangle 20">
            <a:extLst>
              <a:ext uri="{FF2B5EF4-FFF2-40B4-BE49-F238E27FC236}">
                <a16:creationId xmlns:a16="http://schemas.microsoft.com/office/drawing/2014/main" id="{C8A03CEE-46A3-4C87-8EA4-8DA783656962}"/>
              </a:ext>
            </a:extLst>
          </p:cNvPr>
          <p:cNvSpPr/>
          <p:nvPr/>
        </p:nvSpPr>
        <p:spPr>
          <a:xfrm>
            <a:off x="125993" y="4838701"/>
            <a:ext cx="1503931" cy="1444160"/>
          </a:xfrm>
          <a:prstGeom prst="rect">
            <a:avLst/>
          </a:prstGeom>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8F7F4A40-B1FF-426B-9394-416850BD838B}"/>
              </a:ext>
            </a:extLst>
          </p:cNvPr>
          <p:cNvSpPr txBox="1"/>
          <p:nvPr/>
        </p:nvSpPr>
        <p:spPr>
          <a:xfrm>
            <a:off x="943765" y="4782395"/>
            <a:ext cx="592936"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400" dirty="0">
                <a:latin typeface="Segoe UI" panose="020B0502040204020203" pitchFamily="34" charset="0"/>
                <a:cs typeface="Segoe UI" panose="020B0502040204020203" pitchFamily="34" charset="0"/>
              </a:rPr>
              <a:t>PFA</a:t>
            </a:r>
          </a:p>
        </p:txBody>
      </p:sp>
      <p:pic>
        <p:nvPicPr>
          <p:cNvPr id="24" name="Picture 23">
            <a:extLst>
              <a:ext uri="{FF2B5EF4-FFF2-40B4-BE49-F238E27FC236}">
                <a16:creationId xmlns:a16="http://schemas.microsoft.com/office/drawing/2014/main" id="{74401BB4-0D6E-4639-A051-2AE641B89032}"/>
              </a:ext>
            </a:extLst>
          </p:cNvPr>
          <p:cNvPicPr>
            <a:picLocks noChangeAspect="1"/>
          </p:cNvPicPr>
          <p:nvPr/>
        </p:nvPicPr>
        <p:blipFill>
          <a:blip r:embed="rId5"/>
          <a:stretch>
            <a:fillRect/>
          </a:stretch>
        </p:blipFill>
        <p:spPr>
          <a:xfrm>
            <a:off x="5435900" y="230250"/>
            <a:ext cx="3441409" cy="2471473"/>
          </a:xfrm>
          <a:prstGeom prst="rect">
            <a:avLst/>
          </a:prstGeom>
        </p:spPr>
      </p:pic>
      <p:pic>
        <p:nvPicPr>
          <p:cNvPr id="25" name="Picture 24">
            <a:extLst>
              <a:ext uri="{FF2B5EF4-FFF2-40B4-BE49-F238E27FC236}">
                <a16:creationId xmlns:a16="http://schemas.microsoft.com/office/drawing/2014/main" id="{C8C8C685-1208-48B4-9B90-C260DB219A06}"/>
              </a:ext>
            </a:extLst>
          </p:cNvPr>
          <p:cNvPicPr>
            <a:picLocks noChangeAspect="1"/>
          </p:cNvPicPr>
          <p:nvPr/>
        </p:nvPicPr>
        <p:blipFill>
          <a:blip r:embed="rId6"/>
          <a:stretch>
            <a:fillRect/>
          </a:stretch>
        </p:blipFill>
        <p:spPr>
          <a:xfrm>
            <a:off x="5445226" y="2621081"/>
            <a:ext cx="3432083" cy="2476136"/>
          </a:xfrm>
          <a:prstGeom prst="rect">
            <a:avLst/>
          </a:prstGeom>
        </p:spPr>
      </p:pic>
      <p:pic>
        <p:nvPicPr>
          <p:cNvPr id="26" name="Picture 2">
            <a:extLst>
              <a:ext uri="{FF2B5EF4-FFF2-40B4-BE49-F238E27FC236}">
                <a16:creationId xmlns:a16="http://schemas.microsoft.com/office/drawing/2014/main" id="{8CE15CC0-E3B1-49B8-BA63-27246FE51ECA}"/>
              </a:ext>
            </a:extLst>
          </p:cNvPr>
          <p:cNvPicPr>
            <a:picLocks noChangeAspect="1" noChangeArrowheads="1"/>
          </p:cNvPicPr>
          <p:nvPr/>
        </p:nvPicPr>
        <p:blipFill>
          <a:blip r:embed="rId7"/>
          <a:srcRect/>
          <a:stretch>
            <a:fillRect/>
          </a:stretch>
        </p:blipFill>
        <p:spPr bwMode="auto">
          <a:xfrm>
            <a:off x="9032874" y="226912"/>
            <a:ext cx="2905125" cy="2324100"/>
          </a:xfrm>
          <a:prstGeom prst="rect">
            <a:avLst/>
          </a:prstGeom>
          <a:noFill/>
          <a:ln w="9525">
            <a:noFill/>
            <a:miter lim="800000"/>
            <a:headEnd/>
            <a:tailEnd/>
          </a:ln>
        </p:spPr>
      </p:pic>
      <p:grpSp>
        <p:nvGrpSpPr>
          <p:cNvPr id="34" name="Group 33">
            <a:extLst>
              <a:ext uri="{FF2B5EF4-FFF2-40B4-BE49-F238E27FC236}">
                <a16:creationId xmlns:a16="http://schemas.microsoft.com/office/drawing/2014/main" id="{CE57F876-8D2F-4D20-8A48-70964D20A74D}"/>
              </a:ext>
            </a:extLst>
          </p:cNvPr>
          <p:cNvGrpSpPr/>
          <p:nvPr/>
        </p:nvGrpSpPr>
        <p:grpSpPr>
          <a:xfrm>
            <a:off x="9032874" y="2551012"/>
            <a:ext cx="2905125" cy="2521219"/>
            <a:chOff x="8214765" y="1094996"/>
            <a:chExt cx="3977235" cy="3977235"/>
          </a:xfrm>
        </p:grpSpPr>
        <p:grpSp>
          <p:nvGrpSpPr>
            <p:cNvPr id="27" name="Group 26">
              <a:extLst>
                <a:ext uri="{FF2B5EF4-FFF2-40B4-BE49-F238E27FC236}">
                  <a16:creationId xmlns:a16="http://schemas.microsoft.com/office/drawing/2014/main" id="{CE1FF37A-945F-45B5-AE36-11190061FA91}"/>
                </a:ext>
              </a:extLst>
            </p:cNvPr>
            <p:cNvGrpSpPr/>
            <p:nvPr/>
          </p:nvGrpSpPr>
          <p:grpSpPr>
            <a:xfrm>
              <a:off x="8214765" y="1094996"/>
              <a:ext cx="3977235" cy="3977235"/>
              <a:chOff x="3043997" y="0"/>
              <a:chExt cx="3977235" cy="3977235"/>
            </a:xfrm>
          </p:grpSpPr>
          <p:pic>
            <p:nvPicPr>
              <p:cNvPr id="28" name="Picture 3">
                <a:extLst>
                  <a:ext uri="{FF2B5EF4-FFF2-40B4-BE49-F238E27FC236}">
                    <a16:creationId xmlns:a16="http://schemas.microsoft.com/office/drawing/2014/main" id="{54E389AD-DBED-49D3-94E9-B9C66A42E881}"/>
                  </a:ext>
                </a:extLst>
              </p:cNvPr>
              <p:cNvPicPr>
                <a:picLocks noChangeAspect="1" noChangeArrowheads="1"/>
              </p:cNvPicPr>
              <p:nvPr/>
            </p:nvPicPr>
            <p:blipFill>
              <a:blip r:embed="rId8"/>
              <a:srcRect/>
              <a:stretch>
                <a:fillRect/>
              </a:stretch>
            </p:blipFill>
            <p:spPr bwMode="auto">
              <a:xfrm>
                <a:off x="3043997" y="0"/>
                <a:ext cx="3977235" cy="3977235"/>
              </a:xfrm>
              <a:prstGeom prst="rect">
                <a:avLst/>
              </a:prstGeom>
              <a:noFill/>
              <a:ln w="9525">
                <a:noFill/>
                <a:miter lim="800000"/>
                <a:headEnd/>
                <a:tailEnd/>
              </a:ln>
            </p:spPr>
          </p:pic>
          <p:sp>
            <p:nvSpPr>
              <p:cNvPr id="29" name="Rectangle 28">
                <a:extLst>
                  <a:ext uri="{FF2B5EF4-FFF2-40B4-BE49-F238E27FC236}">
                    <a16:creationId xmlns:a16="http://schemas.microsoft.com/office/drawing/2014/main" id="{B8E4DEE5-7200-4869-8DE5-14F8EEC079A2}"/>
                  </a:ext>
                </a:extLst>
              </p:cNvPr>
              <p:cNvSpPr/>
              <p:nvPr/>
            </p:nvSpPr>
            <p:spPr>
              <a:xfrm>
                <a:off x="5122257" y="1747879"/>
                <a:ext cx="445062" cy="485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bg1"/>
                  </a:solidFill>
                </a:endParaRPr>
              </a:p>
            </p:txBody>
          </p:sp>
        </p:grpSp>
        <p:sp>
          <p:nvSpPr>
            <p:cNvPr id="30" name="TextBox 29">
              <a:extLst>
                <a:ext uri="{FF2B5EF4-FFF2-40B4-BE49-F238E27FC236}">
                  <a16:creationId xmlns:a16="http://schemas.microsoft.com/office/drawing/2014/main" id="{10144418-5AC3-4B24-AA9B-29BA5841BD1A}"/>
                </a:ext>
              </a:extLst>
            </p:cNvPr>
            <p:cNvSpPr txBox="1"/>
            <p:nvPr/>
          </p:nvSpPr>
          <p:spPr>
            <a:xfrm>
              <a:off x="8520872" y="2048711"/>
              <a:ext cx="1051966" cy="339864"/>
            </a:xfrm>
            <a:prstGeom prst="rect">
              <a:avLst/>
            </a:prstGeom>
            <a:noFill/>
          </p:spPr>
          <p:txBody>
            <a:bodyPr wrap="square" rtlCol="0">
              <a:spAutoFit/>
            </a:bodyPr>
            <a:lstStyle/>
            <a:p>
              <a:r>
                <a:rPr lang="en-US" sz="800" b="1" dirty="0">
                  <a:solidFill>
                    <a:schemeClr val="bg1"/>
                  </a:solidFill>
                </a:rPr>
                <a:t>Partition18</a:t>
              </a:r>
            </a:p>
          </p:txBody>
        </p:sp>
        <p:sp>
          <p:nvSpPr>
            <p:cNvPr id="31" name="TextBox 30">
              <a:extLst>
                <a:ext uri="{FF2B5EF4-FFF2-40B4-BE49-F238E27FC236}">
                  <a16:creationId xmlns:a16="http://schemas.microsoft.com/office/drawing/2014/main" id="{0DB35D2C-0A41-4EB0-BD2A-F19030464B11}"/>
                </a:ext>
              </a:extLst>
            </p:cNvPr>
            <p:cNvSpPr txBox="1"/>
            <p:nvPr/>
          </p:nvSpPr>
          <p:spPr>
            <a:xfrm>
              <a:off x="8553240" y="3942249"/>
              <a:ext cx="1051966" cy="339864"/>
            </a:xfrm>
            <a:prstGeom prst="rect">
              <a:avLst/>
            </a:prstGeom>
            <a:noFill/>
          </p:spPr>
          <p:txBody>
            <a:bodyPr wrap="square" rtlCol="0">
              <a:spAutoFit/>
            </a:bodyPr>
            <a:lstStyle/>
            <a:p>
              <a:r>
                <a:rPr lang="en-US" sz="800" b="1" dirty="0">
                  <a:solidFill>
                    <a:schemeClr val="bg1"/>
                  </a:solidFill>
                </a:rPr>
                <a:t>Partition14</a:t>
              </a:r>
            </a:p>
          </p:txBody>
        </p:sp>
        <p:sp>
          <p:nvSpPr>
            <p:cNvPr id="32" name="TextBox 31">
              <a:extLst>
                <a:ext uri="{FF2B5EF4-FFF2-40B4-BE49-F238E27FC236}">
                  <a16:creationId xmlns:a16="http://schemas.microsoft.com/office/drawing/2014/main" id="{E3A072DF-1695-4D5A-A9B8-B9B6D40D7AA9}"/>
                </a:ext>
              </a:extLst>
            </p:cNvPr>
            <p:cNvSpPr txBox="1"/>
            <p:nvPr/>
          </p:nvSpPr>
          <p:spPr>
            <a:xfrm>
              <a:off x="10430592" y="2072987"/>
              <a:ext cx="1051966" cy="339864"/>
            </a:xfrm>
            <a:prstGeom prst="rect">
              <a:avLst/>
            </a:prstGeom>
            <a:noFill/>
          </p:spPr>
          <p:txBody>
            <a:bodyPr wrap="square" rtlCol="0">
              <a:spAutoFit/>
            </a:bodyPr>
            <a:lstStyle/>
            <a:p>
              <a:r>
                <a:rPr lang="en-US" sz="800" b="1" dirty="0">
                  <a:solidFill>
                    <a:schemeClr val="bg1"/>
                  </a:solidFill>
                </a:rPr>
                <a:t>Partition17</a:t>
              </a:r>
            </a:p>
          </p:txBody>
        </p:sp>
        <p:sp>
          <p:nvSpPr>
            <p:cNvPr id="33" name="TextBox 32">
              <a:extLst>
                <a:ext uri="{FF2B5EF4-FFF2-40B4-BE49-F238E27FC236}">
                  <a16:creationId xmlns:a16="http://schemas.microsoft.com/office/drawing/2014/main" id="{02501AF0-056A-420A-9E19-88E1F2A165AF}"/>
                </a:ext>
              </a:extLst>
            </p:cNvPr>
            <p:cNvSpPr txBox="1"/>
            <p:nvPr/>
          </p:nvSpPr>
          <p:spPr>
            <a:xfrm>
              <a:off x="10535788" y="3958434"/>
              <a:ext cx="1051966" cy="339864"/>
            </a:xfrm>
            <a:prstGeom prst="rect">
              <a:avLst/>
            </a:prstGeom>
            <a:noFill/>
          </p:spPr>
          <p:txBody>
            <a:bodyPr wrap="square" rtlCol="0">
              <a:spAutoFit/>
            </a:bodyPr>
            <a:lstStyle/>
            <a:p>
              <a:r>
                <a:rPr lang="en-US" sz="800" b="1" dirty="0">
                  <a:solidFill>
                    <a:schemeClr val="bg1"/>
                  </a:solidFill>
                </a:rPr>
                <a:t>Partition13</a:t>
              </a:r>
            </a:p>
          </p:txBody>
        </p:sp>
      </p:grpSp>
    </p:spTree>
    <p:extLst>
      <p:ext uri="{BB962C8B-B14F-4D97-AF65-F5344CB8AC3E}">
        <p14:creationId xmlns:p14="http://schemas.microsoft.com/office/powerpoint/2010/main" val="145469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538E-F1EF-44F1-B6E9-81C33B47DB5B}"/>
              </a:ext>
            </a:extLst>
          </p:cNvPr>
          <p:cNvSpPr>
            <a:spLocks noGrp="1"/>
          </p:cNvSpPr>
          <p:nvPr>
            <p:ph type="title"/>
          </p:nvPr>
        </p:nvSpPr>
        <p:spPr/>
        <p:txBody>
          <a:bodyPr/>
          <a:lstStyle/>
          <a:p>
            <a:r>
              <a:rPr lang="en-US" dirty="0"/>
              <a:t>Campaign K* alloy14 (SD.k2 candidate) E1 etch</a:t>
            </a:r>
          </a:p>
        </p:txBody>
      </p:sp>
      <p:sp>
        <p:nvSpPr>
          <p:cNvPr id="4" name="Date Placeholder 3">
            <a:extLst>
              <a:ext uri="{FF2B5EF4-FFF2-40B4-BE49-F238E27FC236}">
                <a16:creationId xmlns:a16="http://schemas.microsoft.com/office/drawing/2014/main" id="{2DAF9973-004B-4D65-8617-5A1CA69CF41A}"/>
              </a:ext>
            </a:extLst>
          </p:cNvPr>
          <p:cNvSpPr>
            <a:spLocks noGrp="1"/>
          </p:cNvSpPr>
          <p:nvPr>
            <p:ph type="dt" sz="half" idx="2"/>
          </p:nvPr>
        </p:nvSpPr>
        <p:spPr/>
        <p:txBody>
          <a:bodyPr/>
          <a:lstStyle/>
          <a:p>
            <a:fld id="{DD0B5AFB-117C-46EA-B643-5FA810A8A3CB}" type="datetime4">
              <a:rPr lang="en-US" smtClean="0"/>
              <a:pPr/>
              <a:t>March 21, 2018</a:t>
            </a:fld>
            <a:endParaRPr lang="en-US" dirty="0"/>
          </a:p>
        </p:txBody>
      </p:sp>
      <p:sp>
        <p:nvSpPr>
          <p:cNvPr id="5" name="Slide Number Placeholder 4">
            <a:extLst>
              <a:ext uri="{FF2B5EF4-FFF2-40B4-BE49-F238E27FC236}">
                <a16:creationId xmlns:a16="http://schemas.microsoft.com/office/drawing/2014/main" id="{BA38490A-F742-4CE6-AB6C-A2845AC8CAF4}"/>
              </a:ext>
            </a:extLst>
          </p:cNvPr>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a:extLst>
              <a:ext uri="{FF2B5EF4-FFF2-40B4-BE49-F238E27FC236}">
                <a16:creationId xmlns:a16="http://schemas.microsoft.com/office/drawing/2014/main" id="{A7803680-046B-4FA0-97B7-2CF102EE1728}"/>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86C04CD9-6F85-4598-B7E3-0B397C748055}"/>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0C8980A1-199E-4385-B8A1-AD672A913B93}"/>
              </a:ext>
            </a:extLst>
          </p:cNvPr>
          <p:cNvPicPr>
            <a:picLocks noChangeAspect="1"/>
          </p:cNvPicPr>
          <p:nvPr/>
        </p:nvPicPr>
        <p:blipFill>
          <a:blip r:embed="rId2"/>
          <a:stretch>
            <a:fillRect/>
          </a:stretch>
        </p:blipFill>
        <p:spPr>
          <a:xfrm>
            <a:off x="8064755" y="1146775"/>
            <a:ext cx="3751543" cy="2623030"/>
          </a:xfrm>
          <a:prstGeom prst="rect">
            <a:avLst/>
          </a:prstGeom>
        </p:spPr>
      </p:pic>
      <p:pic>
        <p:nvPicPr>
          <p:cNvPr id="9" name="Picture 8">
            <a:extLst>
              <a:ext uri="{FF2B5EF4-FFF2-40B4-BE49-F238E27FC236}">
                <a16:creationId xmlns:a16="http://schemas.microsoft.com/office/drawing/2014/main" id="{10239C4E-9B4B-4CD3-AE4A-13090C22708F}"/>
              </a:ext>
            </a:extLst>
          </p:cNvPr>
          <p:cNvPicPr>
            <a:picLocks noChangeAspect="1"/>
          </p:cNvPicPr>
          <p:nvPr/>
        </p:nvPicPr>
        <p:blipFill>
          <a:blip r:embed="rId3"/>
          <a:stretch>
            <a:fillRect/>
          </a:stretch>
        </p:blipFill>
        <p:spPr>
          <a:xfrm>
            <a:off x="8090172" y="3867053"/>
            <a:ext cx="3726126" cy="2689114"/>
          </a:xfrm>
          <a:prstGeom prst="rect">
            <a:avLst/>
          </a:prstGeom>
        </p:spPr>
      </p:pic>
      <p:pic>
        <p:nvPicPr>
          <p:cNvPr id="10" name="Picture 9">
            <a:extLst>
              <a:ext uri="{FF2B5EF4-FFF2-40B4-BE49-F238E27FC236}">
                <a16:creationId xmlns:a16="http://schemas.microsoft.com/office/drawing/2014/main" id="{1BA0876F-550F-448E-A7A2-32D4B8D75E6C}"/>
              </a:ext>
            </a:extLst>
          </p:cNvPr>
          <p:cNvPicPr>
            <a:picLocks noChangeAspect="1"/>
          </p:cNvPicPr>
          <p:nvPr/>
        </p:nvPicPr>
        <p:blipFill>
          <a:blip r:embed="rId4"/>
          <a:stretch>
            <a:fillRect/>
          </a:stretch>
        </p:blipFill>
        <p:spPr>
          <a:xfrm>
            <a:off x="4166674" y="1146775"/>
            <a:ext cx="3715960" cy="2684031"/>
          </a:xfrm>
          <a:prstGeom prst="rect">
            <a:avLst/>
          </a:prstGeom>
        </p:spPr>
      </p:pic>
      <p:pic>
        <p:nvPicPr>
          <p:cNvPr id="11" name="Picture 10">
            <a:extLst>
              <a:ext uri="{FF2B5EF4-FFF2-40B4-BE49-F238E27FC236}">
                <a16:creationId xmlns:a16="http://schemas.microsoft.com/office/drawing/2014/main" id="{D4B6DC49-F2E2-4D7F-8AD8-2B6C68C84B57}"/>
              </a:ext>
            </a:extLst>
          </p:cNvPr>
          <p:cNvPicPr>
            <a:picLocks noChangeAspect="1"/>
          </p:cNvPicPr>
          <p:nvPr/>
        </p:nvPicPr>
        <p:blipFill>
          <a:blip r:embed="rId5"/>
          <a:stretch>
            <a:fillRect/>
          </a:stretch>
        </p:blipFill>
        <p:spPr>
          <a:xfrm>
            <a:off x="177093" y="1132188"/>
            <a:ext cx="3807460" cy="2734865"/>
          </a:xfrm>
          <a:prstGeom prst="rect">
            <a:avLst/>
          </a:prstGeom>
        </p:spPr>
      </p:pic>
      <p:pic>
        <p:nvPicPr>
          <p:cNvPr id="12" name="Picture 11">
            <a:extLst>
              <a:ext uri="{FF2B5EF4-FFF2-40B4-BE49-F238E27FC236}">
                <a16:creationId xmlns:a16="http://schemas.microsoft.com/office/drawing/2014/main" id="{16E34205-43C1-4C8A-8B79-6E0C4380C461}"/>
              </a:ext>
            </a:extLst>
          </p:cNvPr>
          <p:cNvPicPr>
            <a:picLocks noChangeAspect="1"/>
          </p:cNvPicPr>
          <p:nvPr/>
        </p:nvPicPr>
        <p:blipFill>
          <a:blip r:embed="rId6"/>
          <a:stretch>
            <a:fillRect/>
          </a:stretch>
        </p:blipFill>
        <p:spPr>
          <a:xfrm>
            <a:off x="184718" y="3901209"/>
            <a:ext cx="3792210" cy="2724698"/>
          </a:xfrm>
          <a:prstGeom prst="rect">
            <a:avLst/>
          </a:prstGeom>
        </p:spPr>
      </p:pic>
      <p:sp>
        <p:nvSpPr>
          <p:cNvPr id="13" name="Rectangle: Rounded Corners 12">
            <a:extLst>
              <a:ext uri="{FF2B5EF4-FFF2-40B4-BE49-F238E27FC236}">
                <a16:creationId xmlns:a16="http://schemas.microsoft.com/office/drawing/2014/main" id="{FA968EF3-D65A-4C4A-9058-B0359E1E0D4A}"/>
              </a:ext>
            </a:extLst>
          </p:cNvPr>
          <p:cNvSpPr/>
          <p:nvPr/>
        </p:nvSpPr>
        <p:spPr>
          <a:xfrm>
            <a:off x="455930" y="1096862"/>
            <a:ext cx="2949816" cy="2921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Segoe UI" panose="020B0502040204020203" pitchFamily="34" charset="0"/>
                <a:cs typeface="Segoe UI" panose="020B0502040204020203" pitchFamily="34" charset="0"/>
              </a:rPr>
              <a:t>SSM POR E1 etch </a:t>
            </a:r>
          </a:p>
        </p:txBody>
      </p:sp>
      <p:sp>
        <p:nvSpPr>
          <p:cNvPr id="14" name="Rectangle: Rounded Corners 13">
            <a:extLst>
              <a:ext uri="{FF2B5EF4-FFF2-40B4-BE49-F238E27FC236}">
                <a16:creationId xmlns:a16="http://schemas.microsoft.com/office/drawing/2014/main" id="{0BEDBBD2-57AE-4365-A076-79C02E20D3ED}"/>
              </a:ext>
            </a:extLst>
          </p:cNvPr>
          <p:cNvSpPr/>
          <p:nvPr/>
        </p:nvSpPr>
        <p:spPr>
          <a:xfrm>
            <a:off x="4549746" y="1088272"/>
            <a:ext cx="3235354" cy="30068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Segoe UI" panose="020B0502040204020203" pitchFamily="34" charset="0"/>
                <a:cs typeface="Segoe UI" panose="020B0502040204020203" pitchFamily="34" charset="0"/>
              </a:rPr>
              <a:t>SSM POR E1 etch  +40% time</a:t>
            </a:r>
          </a:p>
        </p:txBody>
      </p:sp>
      <p:sp>
        <p:nvSpPr>
          <p:cNvPr id="15" name="Rectangle: Rounded Corners 14">
            <a:extLst>
              <a:ext uri="{FF2B5EF4-FFF2-40B4-BE49-F238E27FC236}">
                <a16:creationId xmlns:a16="http://schemas.microsoft.com/office/drawing/2014/main" id="{4E5F91F5-6C5C-49A1-9920-BB1C4590A9A0}"/>
              </a:ext>
            </a:extLst>
          </p:cNvPr>
          <p:cNvSpPr/>
          <p:nvPr/>
        </p:nvSpPr>
        <p:spPr>
          <a:xfrm>
            <a:off x="8064756" y="1083146"/>
            <a:ext cx="3751542" cy="4281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Segoe UI" panose="020B0502040204020203" pitchFamily="34" charset="0"/>
                <a:cs typeface="Segoe UI" panose="020B0502040204020203" pitchFamily="34" charset="0"/>
              </a:rPr>
              <a:t>SSM POR E1 etch  +60% time; </a:t>
            </a:r>
          </a:p>
          <a:p>
            <a:pPr algn="ctr"/>
            <a:r>
              <a:rPr lang="en-US" sz="1400" b="1" dirty="0">
                <a:solidFill>
                  <a:schemeClr val="bg1"/>
                </a:solidFill>
                <a:latin typeface="Segoe UI" panose="020B0502040204020203" pitchFamily="34" charset="0"/>
                <a:cs typeface="Segoe UI" panose="020B0502040204020203" pitchFamily="34" charset="0"/>
              </a:rPr>
              <a:t>Higher </a:t>
            </a:r>
            <a:r>
              <a:rPr lang="en-US" sz="1400" b="1" dirty="0" err="1">
                <a:solidFill>
                  <a:schemeClr val="bg1"/>
                </a:solidFill>
                <a:latin typeface="Segoe UI" panose="020B0502040204020203" pitchFamily="34" charset="0"/>
                <a:cs typeface="Segoe UI" panose="020B0502040204020203" pitchFamily="34" charset="0"/>
              </a:rPr>
              <a:t>Ar</a:t>
            </a:r>
            <a:r>
              <a:rPr lang="en-US" sz="1400" b="1" dirty="0">
                <a:solidFill>
                  <a:schemeClr val="bg1"/>
                </a:solidFill>
                <a:latin typeface="Segoe UI" panose="020B0502040204020203" pitchFamily="34" charset="0"/>
                <a:cs typeface="Segoe UI" panose="020B0502040204020203" pitchFamily="34" charset="0"/>
              </a:rPr>
              <a:t> flow (+sputter)</a:t>
            </a:r>
          </a:p>
        </p:txBody>
      </p:sp>
      <p:sp>
        <p:nvSpPr>
          <p:cNvPr id="16" name="Content Placeholder 2">
            <a:extLst>
              <a:ext uri="{FF2B5EF4-FFF2-40B4-BE49-F238E27FC236}">
                <a16:creationId xmlns:a16="http://schemas.microsoft.com/office/drawing/2014/main" id="{48A8CA17-D5B9-4AF0-BA73-61F313B6CC4F}"/>
              </a:ext>
            </a:extLst>
          </p:cNvPr>
          <p:cNvSpPr>
            <a:spLocks noGrp="1"/>
          </p:cNvSpPr>
          <p:nvPr>
            <p:ph idx="1"/>
          </p:nvPr>
        </p:nvSpPr>
        <p:spPr>
          <a:xfrm>
            <a:off x="3794807" y="3989062"/>
            <a:ext cx="4087827" cy="2215832"/>
          </a:xfrm>
        </p:spPr>
        <p:txBody>
          <a:bodyPr/>
          <a:lstStyle/>
          <a:p>
            <a:pPr marL="571500" lvl="2" indent="0">
              <a:buNone/>
            </a:pPr>
            <a:r>
              <a:rPr lang="en-US" sz="1600" dirty="0"/>
              <a:t>In rich alloys had trouble to clear at E1 etch and significant etch time/conditions adjustment was required;</a:t>
            </a:r>
          </a:p>
          <a:p>
            <a:pPr marL="571500" lvl="2" indent="0">
              <a:buNone/>
            </a:pPr>
            <a:r>
              <a:rPr lang="en-US" sz="1600" dirty="0"/>
              <a:t>Need follow up on C1/C2 etch;</a:t>
            </a:r>
          </a:p>
          <a:p>
            <a:pPr marL="571500" lvl="2" indent="0">
              <a:buNone/>
            </a:pPr>
            <a:r>
              <a:rPr lang="en-US" sz="1600" dirty="0"/>
              <a:t>51-52 etch x-sections are expected from PROD K* lots</a:t>
            </a:r>
          </a:p>
          <a:p>
            <a:pPr lvl="2"/>
            <a:endParaRPr lang="en-US" sz="1600" dirty="0"/>
          </a:p>
          <a:p>
            <a:pPr lvl="3"/>
            <a:endParaRPr lang="en-US" sz="1600" dirty="0"/>
          </a:p>
          <a:p>
            <a:pPr lvl="3"/>
            <a:endParaRPr lang="en-US" sz="1600" dirty="0"/>
          </a:p>
          <a:p>
            <a:pPr lvl="3"/>
            <a:endParaRPr lang="en-US" sz="1600" dirty="0"/>
          </a:p>
          <a:p>
            <a:pPr lvl="2"/>
            <a:endParaRPr lang="en-US" sz="1600" dirty="0"/>
          </a:p>
          <a:p>
            <a:endParaRPr lang="en-US" sz="2000" dirty="0"/>
          </a:p>
        </p:txBody>
      </p:sp>
    </p:spTree>
    <p:extLst>
      <p:ext uri="{BB962C8B-B14F-4D97-AF65-F5344CB8AC3E}">
        <p14:creationId xmlns:p14="http://schemas.microsoft.com/office/powerpoint/2010/main" val="383343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0ED2-06A2-4547-A465-E31140713B4A}"/>
              </a:ext>
            </a:extLst>
          </p:cNvPr>
          <p:cNvSpPr>
            <a:spLocks noGrp="1"/>
          </p:cNvSpPr>
          <p:nvPr>
            <p:ph type="title"/>
          </p:nvPr>
        </p:nvSpPr>
        <p:spPr/>
        <p:txBody>
          <a:bodyPr/>
          <a:lstStyle/>
          <a:p>
            <a:r>
              <a:rPr lang="en-US" dirty="0"/>
              <a:t>SSM43 (K* wave3 lot1) 51 </a:t>
            </a:r>
            <a:r>
              <a:rPr lang="en-US" dirty="0" err="1"/>
              <a:t>ecth</a:t>
            </a:r>
            <a:endParaRPr lang="en-US" dirty="0"/>
          </a:p>
        </p:txBody>
      </p:sp>
      <p:sp>
        <p:nvSpPr>
          <p:cNvPr id="4" name="Date Placeholder 3">
            <a:extLst>
              <a:ext uri="{FF2B5EF4-FFF2-40B4-BE49-F238E27FC236}">
                <a16:creationId xmlns:a16="http://schemas.microsoft.com/office/drawing/2014/main" id="{9A5F57E8-C74E-4BEF-82F7-8F5C9FC6FCC6}"/>
              </a:ext>
            </a:extLst>
          </p:cNvPr>
          <p:cNvSpPr>
            <a:spLocks noGrp="1"/>
          </p:cNvSpPr>
          <p:nvPr>
            <p:ph type="dt" sz="half" idx="2"/>
          </p:nvPr>
        </p:nvSpPr>
        <p:spPr/>
        <p:txBody>
          <a:bodyPr/>
          <a:lstStyle/>
          <a:p>
            <a:fld id="{DD0B5AFB-117C-46EA-B643-5FA810A8A3CB}" type="datetime4">
              <a:rPr lang="en-US" smtClean="0"/>
              <a:pPr/>
              <a:t>March 23, 2018</a:t>
            </a:fld>
            <a:endParaRPr lang="en-US" dirty="0"/>
          </a:p>
        </p:txBody>
      </p:sp>
      <p:sp>
        <p:nvSpPr>
          <p:cNvPr id="5" name="Slide Number Placeholder 4">
            <a:extLst>
              <a:ext uri="{FF2B5EF4-FFF2-40B4-BE49-F238E27FC236}">
                <a16:creationId xmlns:a16="http://schemas.microsoft.com/office/drawing/2014/main" id="{BE94FA30-7305-411A-B50B-CED896DAB80C}"/>
              </a:ext>
            </a:extLst>
          </p:cNvPr>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a:extLst>
              <a:ext uri="{FF2B5EF4-FFF2-40B4-BE49-F238E27FC236}">
                <a16:creationId xmlns:a16="http://schemas.microsoft.com/office/drawing/2014/main" id="{ABAAD4BE-F32D-4148-8880-F53D789CB62A}"/>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8D4C079C-798D-494E-B0C8-1C9EE8E3AF14}"/>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4F7B5C67-3643-4C4B-87F9-6E42E0BB8EA7}"/>
              </a:ext>
            </a:extLst>
          </p:cNvPr>
          <p:cNvPicPr>
            <a:picLocks noChangeAspect="1"/>
          </p:cNvPicPr>
          <p:nvPr/>
        </p:nvPicPr>
        <p:blipFill>
          <a:blip r:embed="rId2"/>
          <a:stretch>
            <a:fillRect/>
          </a:stretch>
        </p:blipFill>
        <p:spPr>
          <a:xfrm>
            <a:off x="1629924" y="5016575"/>
            <a:ext cx="9661284" cy="1266285"/>
          </a:xfrm>
          <a:prstGeom prst="rect">
            <a:avLst/>
          </a:prstGeom>
        </p:spPr>
      </p:pic>
      <p:pic>
        <p:nvPicPr>
          <p:cNvPr id="9" name="Picture 8">
            <a:extLst>
              <a:ext uri="{FF2B5EF4-FFF2-40B4-BE49-F238E27FC236}">
                <a16:creationId xmlns:a16="http://schemas.microsoft.com/office/drawing/2014/main" id="{F7279D98-EA46-472B-8153-F9E089DF43FE}"/>
              </a:ext>
            </a:extLst>
          </p:cNvPr>
          <p:cNvPicPr>
            <a:picLocks noChangeAspect="1"/>
          </p:cNvPicPr>
          <p:nvPr/>
        </p:nvPicPr>
        <p:blipFill>
          <a:blip r:embed="rId3"/>
          <a:stretch>
            <a:fillRect/>
          </a:stretch>
        </p:blipFill>
        <p:spPr>
          <a:xfrm>
            <a:off x="984578" y="1209986"/>
            <a:ext cx="3083716" cy="3916202"/>
          </a:xfrm>
          <a:prstGeom prst="rect">
            <a:avLst/>
          </a:prstGeom>
        </p:spPr>
      </p:pic>
      <p:sp>
        <p:nvSpPr>
          <p:cNvPr id="10" name="TextBox 9">
            <a:extLst>
              <a:ext uri="{FF2B5EF4-FFF2-40B4-BE49-F238E27FC236}">
                <a16:creationId xmlns:a16="http://schemas.microsoft.com/office/drawing/2014/main" id="{127174F3-04DD-4CA9-89EE-BDC37B25E10A}"/>
              </a:ext>
            </a:extLst>
          </p:cNvPr>
          <p:cNvSpPr txBox="1"/>
          <p:nvPr/>
        </p:nvSpPr>
        <p:spPr>
          <a:xfrm>
            <a:off x="962687" y="2918260"/>
            <a:ext cx="1658018"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defPPr>
              <a:defRPr lang="ru-RU"/>
            </a:defPPr>
            <a:lvl1pPr>
              <a:defRPr>
                <a:solidFill>
                  <a:schemeClr val="lt1"/>
                </a:solidFill>
                <a:latin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CR5.3 baseline</a:t>
            </a:r>
          </a:p>
        </p:txBody>
      </p:sp>
      <p:sp>
        <p:nvSpPr>
          <p:cNvPr id="11" name="TextBox 10">
            <a:extLst>
              <a:ext uri="{FF2B5EF4-FFF2-40B4-BE49-F238E27FC236}">
                <a16:creationId xmlns:a16="http://schemas.microsoft.com/office/drawing/2014/main" id="{999A6983-2375-4F4E-8B0E-973FE2A36C90}"/>
              </a:ext>
            </a:extLst>
          </p:cNvPr>
          <p:cNvSpPr txBox="1"/>
          <p:nvPr/>
        </p:nvSpPr>
        <p:spPr>
          <a:xfrm>
            <a:off x="962687" y="903093"/>
            <a:ext cx="1204176"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dirty="0">
                <a:latin typeface="Segoe UI" panose="020B0502040204020203" pitchFamily="34" charset="0"/>
                <a:cs typeface="Segoe UI" panose="020B0502040204020203" pitchFamily="34" charset="0"/>
              </a:rPr>
              <a:t>K* alloy26</a:t>
            </a:r>
          </a:p>
        </p:txBody>
      </p:sp>
      <p:pic>
        <p:nvPicPr>
          <p:cNvPr id="12" name="Picture 11">
            <a:extLst>
              <a:ext uri="{FF2B5EF4-FFF2-40B4-BE49-F238E27FC236}">
                <a16:creationId xmlns:a16="http://schemas.microsoft.com/office/drawing/2014/main" id="{833D9648-3228-44A0-8AAC-67A4DFA14A0A}"/>
              </a:ext>
            </a:extLst>
          </p:cNvPr>
          <p:cNvPicPr>
            <a:picLocks noChangeAspect="1"/>
          </p:cNvPicPr>
          <p:nvPr/>
        </p:nvPicPr>
        <p:blipFill>
          <a:blip r:embed="rId4"/>
          <a:stretch>
            <a:fillRect/>
          </a:stretch>
        </p:blipFill>
        <p:spPr>
          <a:xfrm>
            <a:off x="7518718" y="71244"/>
            <a:ext cx="2848533" cy="3094785"/>
          </a:xfrm>
          <a:prstGeom prst="rect">
            <a:avLst/>
          </a:prstGeom>
        </p:spPr>
      </p:pic>
      <p:pic>
        <p:nvPicPr>
          <p:cNvPr id="13" name="Picture 12">
            <a:extLst>
              <a:ext uri="{FF2B5EF4-FFF2-40B4-BE49-F238E27FC236}">
                <a16:creationId xmlns:a16="http://schemas.microsoft.com/office/drawing/2014/main" id="{940E268A-521F-4194-BFAE-A2BA5C0C094E}"/>
              </a:ext>
            </a:extLst>
          </p:cNvPr>
          <p:cNvPicPr>
            <a:picLocks noChangeAspect="1"/>
          </p:cNvPicPr>
          <p:nvPr/>
        </p:nvPicPr>
        <p:blipFill>
          <a:blip r:embed="rId5"/>
          <a:stretch>
            <a:fillRect/>
          </a:stretch>
        </p:blipFill>
        <p:spPr>
          <a:xfrm>
            <a:off x="7565690" y="1904665"/>
            <a:ext cx="2849217" cy="3089996"/>
          </a:xfrm>
          <a:prstGeom prst="rect">
            <a:avLst/>
          </a:prstGeom>
        </p:spPr>
      </p:pic>
      <p:sp>
        <p:nvSpPr>
          <p:cNvPr id="14" name="TextBox 13">
            <a:extLst>
              <a:ext uri="{FF2B5EF4-FFF2-40B4-BE49-F238E27FC236}">
                <a16:creationId xmlns:a16="http://schemas.microsoft.com/office/drawing/2014/main" id="{AD9442B3-0EB6-4FB7-8505-C10684AD6D78}"/>
              </a:ext>
            </a:extLst>
          </p:cNvPr>
          <p:cNvSpPr txBox="1"/>
          <p:nvPr/>
        </p:nvSpPr>
        <p:spPr>
          <a:xfrm>
            <a:off x="7982575" y="330604"/>
            <a:ext cx="856943"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dirty="0">
                <a:latin typeface="Segoe UI" panose="020B0502040204020203" pitchFamily="34" charset="0"/>
                <a:cs typeface="Segoe UI" panose="020B0502040204020203" pitchFamily="34" charset="0"/>
              </a:rPr>
              <a:t>K*26,27</a:t>
            </a:r>
          </a:p>
        </p:txBody>
      </p:sp>
      <p:sp>
        <p:nvSpPr>
          <p:cNvPr id="15" name="TextBox 14">
            <a:extLst>
              <a:ext uri="{FF2B5EF4-FFF2-40B4-BE49-F238E27FC236}">
                <a16:creationId xmlns:a16="http://schemas.microsoft.com/office/drawing/2014/main" id="{1ED561E5-3615-4DC0-8D59-047E1E873200}"/>
              </a:ext>
            </a:extLst>
          </p:cNvPr>
          <p:cNvSpPr txBox="1"/>
          <p:nvPr/>
        </p:nvSpPr>
        <p:spPr>
          <a:xfrm>
            <a:off x="9090578" y="1038199"/>
            <a:ext cx="724884" cy="73866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dirty="0">
                <a:latin typeface="Segoe UI" panose="020B0502040204020203" pitchFamily="34" charset="0"/>
                <a:cs typeface="Segoe UI" panose="020B0502040204020203" pitchFamily="34" charset="0"/>
              </a:rPr>
              <a:t>CR5.3 w/wo </a:t>
            </a:r>
            <a:r>
              <a:rPr lang="en-US" sz="1400" dirty="0" err="1">
                <a:latin typeface="Segoe UI" panose="020B0502040204020203" pitchFamily="34" charset="0"/>
                <a:cs typeface="Segoe UI" panose="020B0502040204020203" pitchFamily="34" charset="0"/>
              </a:rPr>
              <a:t>AlOx</a:t>
            </a:r>
            <a:endParaRPr lang="en-US" sz="1400"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1BBE64E5-8E59-4C0A-8EA9-FE361178E9B6}"/>
              </a:ext>
            </a:extLst>
          </p:cNvPr>
          <p:cNvSpPr txBox="1"/>
          <p:nvPr/>
        </p:nvSpPr>
        <p:spPr>
          <a:xfrm>
            <a:off x="7957175" y="2172501"/>
            <a:ext cx="856943"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dirty="0">
                <a:latin typeface="Segoe UI" panose="020B0502040204020203" pitchFamily="34" charset="0"/>
                <a:cs typeface="Segoe UI" panose="020B0502040204020203" pitchFamily="34" charset="0"/>
              </a:rPr>
              <a:t>K*26,27</a:t>
            </a:r>
          </a:p>
        </p:txBody>
      </p:sp>
    </p:spTree>
    <p:extLst>
      <p:ext uri="{BB962C8B-B14F-4D97-AF65-F5344CB8AC3E}">
        <p14:creationId xmlns:p14="http://schemas.microsoft.com/office/powerpoint/2010/main" val="90401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7197726" y="5694556"/>
            <a:ext cx="4847772" cy="338554"/>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MS PGothic" pitchFamily="34" charset="-128"/>
                <a:cs typeface="+mn-cs"/>
              </a:rPr>
              <a:t>Contacts:  </a:t>
            </a:r>
            <a:r>
              <a:rPr kumimoji="0" lang="en-US" sz="1600" b="0" i="0" u="none" strike="noStrike" kern="1200" cap="none" spc="0" normalizeH="0" baseline="0" noProof="0" dirty="0" err="1">
                <a:ln>
                  <a:noFill/>
                </a:ln>
                <a:solidFill>
                  <a:srgbClr val="002060"/>
                </a:solidFill>
                <a:effectLst/>
                <a:uLnTx/>
                <a:uFillTx/>
                <a:latin typeface="Arial" charset="0"/>
                <a:ea typeface="MS PGothic" pitchFamily="34" charset="-128"/>
                <a:cs typeface="+mn-cs"/>
              </a:rPr>
              <a:t>baalbertson,kyastreb</a:t>
            </a:r>
            <a:endParaRPr kumimoji="0" lang="en-US" sz="1600" b="0" i="0" u="none" strike="noStrike" kern="1200" cap="none" spc="0" normalizeH="0" baseline="0" noProof="0" dirty="0">
              <a:ln>
                <a:noFill/>
              </a:ln>
              <a:solidFill>
                <a:srgbClr val="002060"/>
              </a:solidFill>
              <a:effectLst/>
              <a:uLnTx/>
              <a:uFillTx/>
              <a:latin typeface="Arial" charset="0"/>
              <a:ea typeface="MS PGothic" pitchFamily="34" charset="-128"/>
              <a:cs typeface="+mn-cs"/>
            </a:endParaRPr>
          </a:p>
        </p:txBody>
      </p:sp>
      <p:sp>
        <p:nvSpPr>
          <p:cNvPr id="5123" name="Title 4"/>
          <p:cNvSpPr>
            <a:spLocks noGrp="1"/>
          </p:cNvSpPr>
          <p:nvPr>
            <p:ph type="ctrTitle"/>
          </p:nvPr>
        </p:nvSpPr>
        <p:spPr bwMode="auto">
          <a:xfrm>
            <a:off x="2188557" y="861640"/>
            <a:ext cx="7772400" cy="657584"/>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t>S26A- 0024692.003</a:t>
            </a:r>
            <a:br>
              <a:rPr lang="en-US" dirty="0"/>
            </a:br>
            <a:endParaRPr lang="en-US" dirty="0"/>
          </a:p>
        </p:txBody>
      </p:sp>
      <p:sp>
        <p:nvSpPr>
          <p:cNvPr id="6" name="Subtitle 5"/>
          <p:cNvSpPr>
            <a:spLocks noGrp="1"/>
          </p:cNvSpPr>
          <p:nvPr>
            <p:ph type="subTitle" idx="1"/>
          </p:nvPr>
        </p:nvSpPr>
        <p:spPr>
          <a:xfrm>
            <a:off x="1524001" y="5638801"/>
            <a:ext cx="5673725" cy="1219199"/>
          </a:xfrm>
        </p:spPr>
        <p:txBody>
          <a:bodyPr/>
          <a:lstStyle/>
          <a:p>
            <a:pPr>
              <a:defRPr/>
            </a:pPr>
            <a:r>
              <a:rPr lang="en-US" sz="2400"/>
              <a:t>F4 RDA</a:t>
            </a:r>
            <a:endParaRPr lang="en-US" sz="2400" dirty="0"/>
          </a:p>
        </p:txBody>
      </p:sp>
      <p:sp>
        <p:nvSpPr>
          <p:cNvPr id="5" name="TextBox 4"/>
          <p:cNvSpPr txBox="1"/>
          <p:nvPr/>
        </p:nvSpPr>
        <p:spPr>
          <a:xfrm>
            <a:off x="2052319" y="1658908"/>
            <a:ext cx="8399929" cy="830997"/>
          </a:xfrm>
          <a:prstGeom prst="rect">
            <a:avLst/>
          </a:prstGeom>
          <a:noFill/>
        </p:spPr>
        <p:txBody>
          <a:bodyPr wrap="square" rtlCol="0">
            <a:spAutoFit/>
          </a:bodyPr>
          <a:lstStyle/>
          <a:p>
            <a:pPr lvl="0" algn="l">
              <a:defRPr/>
            </a:pPr>
            <a:r>
              <a:rPr kumimoji="0" lang="fr-FR" sz="2400" b="0" i="0" u="none" strike="noStrike" kern="1200" cap="none" spc="0" normalizeH="0" baseline="0" noProof="0" dirty="0">
                <a:ln>
                  <a:noFill/>
                </a:ln>
                <a:solidFill>
                  <a:srgbClr val="002060"/>
                </a:solidFill>
                <a:effectLst/>
                <a:uLnTx/>
                <a:uFillTx/>
                <a:latin typeface="Tahoma" pitchFamily="34" charset="0"/>
                <a:ea typeface="MS PGothic" pitchFamily="34" charset="-128"/>
                <a:cs typeface="+mn-cs"/>
              </a:rPr>
              <a:t>SWR # </a:t>
            </a:r>
            <a:r>
              <a:rPr lang="fr-FR" sz="2400" dirty="0">
                <a:solidFill>
                  <a:srgbClr val="002060"/>
                </a:solidFill>
              </a:rPr>
              <a:t>8658504</a:t>
            </a:r>
          </a:p>
          <a:p>
            <a:pPr lvl="0" algn="l">
              <a:defRPr/>
            </a:pPr>
            <a:r>
              <a:rPr lang="en-US" sz="2400" dirty="0">
                <a:solidFill>
                  <a:srgbClr val="002060"/>
                </a:solidFill>
              </a:rPr>
              <a:t>ww1731 -- S26A SSM Campaign K*, SS4</a:t>
            </a:r>
          </a:p>
        </p:txBody>
      </p:sp>
      <p:sp>
        <p:nvSpPr>
          <p:cNvPr id="7" name="Title 4">
            <a:extLst>
              <a:ext uri="{FF2B5EF4-FFF2-40B4-BE49-F238E27FC236}">
                <a16:creationId xmlns:a16="http://schemas.microsoft.com/office/drawing/2014/main" id="{6B2C2885-5C24-4473-B487-C615C94C18CC}"/>
              </a:ext>
            </a:extLst>
          </p:cNvPr>
          <p:cNvSpPr txBox="1">
            <a:spLocks/>
          </p:cNvSpPr>
          <p:nvPr/>
        </p:nvSpPr>
        <p:spPr bwMode="auto">
          <a:xfrm>
            <a:off x="2188557" y="3652696"/>
            <a:ext cx="7772400" cy="6575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a:solidFill>
                  <a:srgbClr val="002060"/>
                </a:solidFill>
                <a:latin typeface="Tahoma" pitchFamily="34" charset="0"/>
                <a:ea typeface="+mj-ea"/>
                <a:cs typeface="Tahoma" pitchFamily="34" charset="0"/>
              </a:defRPr>
            </a:lvl1pPr>
            <a:lvl2pPr algn="ctr" rtl="0" eaLnBrk="1" fontAlgn="base" hangingPunct="1">
              <a:spcBef>
                <a:spcPct val="0"/>
              </a:spcBef>
              <a:spcAft>
                <a:spcPct val="0"/>
              </a:spcAft>
              <a:defRPr sz="4400">
                <a:solidFill>
                  <a:schemeClr val="tx2"/>
                </a:solidFill>
                <a:latin typeface="Tahoma" pitchFamily="34" charset="0"/>
                <a:ea typeface="MS PGothic" pitchFamily="34" charset="-128"/>
              </a:defRPr>
            </a:lvl2pPr>
            <a:lvl3pPr algn="ctr" rtl="0" eaLnBrk="1" fontAlgn="base" hangingPunct="1">
              <a:spcBef>
                <a:spcPct val="0"/>
              </a:spcBef>
              <a:spcAft>
                <a:spcPct val="0"/>
              </a:spcAft>
              <a:defRPr sz="4400">
                <a:solidFill>
                  <a:schemeClr val="tx2"/>
                </a:solidFill>
                <a:latin typeface="Tahoma" pitchFamily="34" charset="0"/>
                <a:ea typeface="MS PGothic" pitchFamily="34" charset="-128"/>
              </a:defRPr>
            </a:lvl3pPr>
            <a:lvl4pPr algn="ctr" rtl="0" eaLnBrk="1" fontAlgn="base" hangingPunct="1">
              <a:spcBef>
                <a:spcPct val="0"/>
              </a:spcBef>
              <a:spcAft>
                <a:spcPct val="0"/>
              </a:spcAft>
              <a:defRPr sz="4400">
                <a:solidFill>
                  <a:schemeClr val="tx2"/>
                </a:solidFill>
                <a:latin typeface="Tahoma" pitchFamily="34" charset="0"/>
                <a:ea typeface="MS PGothic" pitchFamily="34" charset="-128"/>
              </a:defRPr>
            </a:lvl4pPr>
            <a:lvl5pPr algn="ctr" rtl="0" eaLnBrk="1" fontAlgn="base" hangingPunct="1">
              <a:spcBef>
                <a:spcPct val="0"/>
              </a:spcBef>
              <a:spcAft>
                <a:spcPct val="0"/>
              </a:spcAft>
              <a:defRPr sz="4400">
                <a:solidFill>
                  <a:schemeClr val="tx2"/>
                </a:solidFill>
                <a:latin typeface="Tahoma" pitchFamily="34" charset="0"/>
                <a:ea typeface="MS PGothic" pitchFamily="34" charset="-128"/>
              </a:defRPr>
            </a:lvl5pPr>
            <a:lvl6pPr marL="457200" algn="ctr" rtl="0" eaLnBrk="1" fontAlgn="base" hangingPunct="1">
              <a:spcBef>
                <a:spcPct val="0"/>
              </a:spcBef>
              <a:spcAft>
                <a:spcPct val="0"/>
              </a:spcAft>
              <a:defRPr sz="4400">
                <a:solidFill>
                  <a:schemeClr val="tx2"/>
                </a:solidFill>
                <a:latin typeface="Arial" charset="0"/>
                <a:ea typeface="MS PGothic" pitchFamily="34" charset="-128"/>
              </a:defRPr>
            </a:lvl6pPr>
            <a:lvl7pPr marL="914400" algn="ctr" rtl="0" eaLnBrk="1" fontAlgn="base" hangingPunct="1">
              <a:spcBef>
                <a:spcPct val="0"/>
              </a:spcBef>
              <a:spcAft>
                <a:spcPct val="0"/>
              </a:spcAft>
              <a:defRPr sz="4400">
                <a:solidFill>
                  <a:schemeClr val="tx2"/>
                </a:solidFill>
                <a:latin typeface="Arial" charset="0"/>
                <a:ea typeface="MS PGothic" pitchFamily="34" charset="-128"/>
              </a:defRPr>
            </a:lvl7pPr>
            <a:lvl8pPr marL="1371600" algn="ctr" rtl="0" eaLnBrk="1" fontAlgn="base" hangingPunct="1">
              <a:spcBef>
                <a:spcPct val="0"/>
              </a:spcBef>
              <a:spcAft>
                <a:spcPct val="0"/>
              </a:spcAft>
              <a:defRPr sz="4400">
                <a:solidFill>
                  <a:schemeClr val="tx2"/>
                </a:solidFill>
                <a:latin typeface="Arial" charset="0"/>
                <a:ea typeface="MS PGothic" pitchFamily="34" charset="-128"/>
              </a:defRPr>
            </a:lvl8pPr>
            <a:lvl9pPr marL="1828800" algn="ctr" rtl="0" eaLnBrk="1" fontAlgn="base" hangingPunct="1">
              <a:spcBef>
                <a:spcPct val="0"/>
              </a:spcBef>
              <a:spcAft>
                <a:spcPct val="0"/>
              </a:spcAft>
              <a:defRPr sz="4400">
                <a:solidFill>
                  <a:schemeClr val="tx2"/>
                </a:solidFill>
                <a:latin typeface="Arial" charset="0"/>
                <a:ea typeface="MS PGothic" pitchFamily="34" charset="-128"/>
              </a:defRPr>
            </a:lvl9pPr>
          </a:lstStyle>
          <a:p>
            <a:r>
              <a:rPr lang="en-US" kern="0" dirty="0"/>
              <a:t>S26A- 0183082.003</a:t>
            </a:r>
            <a:br>
              <a:rPr lang="en-US" kern="0" dirty="0"/>
            </a:br>
            <a:endParaRPr lang="en-US" kern="0" dirty="0"/>
          </a:p>
        </p:txBody>
      </p:sp>
      <p:sp>
        <p:nvSpPr>
          <p:cNvPr id="8" name="TextBox 7">
            <a:extLst>
              <a:ext uri="{FF2B5EF4-FFF2-40B4-BE49-F238E27FC236}">
                <a16:creationId xmlns:a16="http://schemas.microsoft.com/office/drawing/2014/main" id="{A741079B-E312-4E8E-BABB-1D04E5D4A77E}"/>
              </a:ext>
            </a:extLst>
          </p:cNvPr>
          <p:cNvSpPr txBox="1"/>
          <p:nvPr/>
        </p:nvSpPr>
        <p:spPr>
          <a:xfrm>
            <a:off x="2093141" y="4449964"/>
            <a:ext cx="8399929" cy="830997"/>
          </a:xfrm>
          <a:prstGeom prst="rect">
            <a:avLst/>
          </a:prstGeom>
          <a:noFill/>
        </p:spPr>
        <p:txBody>
          <a:bodyPr wrap="square" rtlCol="0">
            <a:spAutoFit/>
          </a:bodyPr>
          <a:lstStyle/>
          <a:p>
            <a:pPr lvl="0" algn="l">
              <a:defRPr/>
            </a:pPr>
            <a:r>
              <a:rPr kumimoji="0" lang="fr-FR" sz="2400" b="0" i="0" u="none" strike="noStrike" kern="1200" cap="none" spc="0" normalizeH="0" baseline="0" noProof="0" dirty="0">
                <a:ln>
                  <a:noFill/>
                </a:ln>
                <a:solidFill>
                  <a:srgbClr val="002060"/>
                </a:solidFill>
                <a:effectLst/>
                <a:uLnTx/>
                <a:uFillTx/>
                <a:latin typeface="Tahoma" pitchFamily="34" charset="0"/>
                <a:ea typeface="MS PGothic" pitchFamily="34" charset="-128"/>
                <a:cs typeface="+mn-cs"/>
              </a:rPr>
              <a:t>SWR # </a:t>
            </a:r>
            <a:r>
              <a:rPr lang="fr-FR" sz="2400" dirty="0">
                <a:solidFill>
                  <a:srgbClr val="002060"/>
                </a:solidFill>
              </a:rPr>
              <a:t>9224304</a:t>
            </a:r>
          </a:p>
          <a:p>
            <a:pPr lvl="0" algn="l">
              <a:defRPr/>
            </a:pPr>
            <a:r>
              <a:rPr lang="en-US" sz="2400" dirty="0">
                <a:solidFill>
                  <a:srgbClr val="002060"/>
                </a:solidFill>
              </a:rPr>
              <a:t>ww1809 -- S26A SSM Campaign K* wave3, SS7</a:t>
            </a:r>
            <a:endParaRPr kumimoji="0" lang="en-US" sz="2400" b="0" i="0" u="none" strike="noStrike" kern="1200" cap="none" spc="0" normalizeH="0" baseline="0" noProof="0" dirty="0">
              <a:ln>
                <a:noFill/>
              </a:ln>
              <a:solidFill>
                <a:srgbClr val="002060"/>
              </a:solidFill>
              <a:effectLst/>
              <a:uLnTx/>
              <a:uFillTx/>
              <a:latin typeface="Tahoma" pitchFamily="34" charset="0"/>
              <a:ea typeface="MS PGothic" pitchFamily="34" charset="-128"/>
              <a:cs typeface="+mn-cs"/>
            </a:endParaRPr>
          </a:p>
        </p:txBody>
      </p:sp>
      <p:sp>
        <p:nvSpPr>
          <p:cNvPr id="9" name="Title 4">
            <a:extLst>
              <a:ext uri="{FF2B5EF4-FFF2-40B4-BE49-F238E27FC236}">
                <a16:creationId xmlns:a16="http://schemas.microsoft.com/office/drawing/2014/main" id="{5BFACA70-A110-4F07-B94E-2EBBC681A136}"/>
              </a:ext>
            </a:extLst>
          </p:cNvPr>
          <p:cNvSpPr txBox="1">
            <a:spLocks/>
          </p:cNvSpPr>
          <p:nvPr/>
        </p:nvSpPr>
        <p:spPr bwMode="auto">
          <a:xfrm>
            <a:off x="5131235" y="2742508"/>
            <a:ext cx="2242095" cy="6575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a:solidFill>
                  <a:srgbClr val="002060"/>
                </a:solidFill>
                <a:latin typeface="Tahoma" pitchFamily="34" charset="0"/>
                <a:ea typeface="+mj-ea"/>
                <a:cs typeface="Tahoma" pitchFamily="34" charset="0"/>
              </a:defRPr>
            </a:lvl1pPr>
            <a:lvl2pPr algn="ctr" rtl="0" eaLnBrk="1" fontAlgn="base" hangingPunct="1">
              <a:spcBef>
                <a:spcPct val="0"/>
              </a:spcBef>
              <a:spcAft>
                <a:spcPct val="0"/>
              </a:spcAft>
              <a:defRPr sz="4400">
                <a:solidFill>
                  <a:schemeClr val="tx2"/>
                </a:solidFill>
                <a:latin typeface="Tahoma" pitchFamily="34" charset="0"/>
                <a:ea typeface="MS PGothic" pitchFamily="34" charset="-128"/>
              </a:defRPr>
            </a:lvl2pPr>
            <a:lvl3pPr algn="ctr" rtl="0" eaLnBrk="1" fontAlgn="base" hangingPunct="1">
              <a:spcBef>
                <a:spcPct val="0"/>
              </a:spcBef>
              <a:spcAft>
                <a:spcPct val="0"/>
              </a:spcAft>
              <a:defRPr sz="4400">
                <a:solidFill>
                  <a:schemeClr val="tx2"/>
                </a:solidFill>
                <a:latin typeface="Tahoma" pitchFamily="34" charset="0"/>
                <a:ea typeface="MS PGothic" pitchFamily="34" charset="-128"/>
              </a:defRPr>
            </a:lvl3pPr>
            <a:lvl4pPr algn="ctr" rtl="0" eaLnBrk="1" fontAlgn="base" hangingPunct="1">
              <a:spcBef>
                <a:spcPct val="0"/>
              </a:spcBef>
              <a:spcAft>
                <a:spcPct val="0"/>
              </a:spcAft>
              <a:defRPr sz="4400">
                <a:solidFill>
                  <a:schemeClr val="tx2"/>
                </a:solidFill>
                <a:latin typeface="Tahoma" pitchFamily="34" charset="0"/>
                <a:ea typeface="MS PGothic" pitchFamily="34" charset="-128"/>
              </a:defRPr>
            </a:lvl4pPr>
            <a:lvl5pPr algn="ctr" rtl="0" eaLnBrk="1" fontAlgn="base" hangingPunct="1">
              <a:spcBef>
                <a:spcPct val="0"/>
              </a:spcBef>
              <a:spcAft>
                <a:spcPct val="0"/>
              </a:spcAft>
              <a:defRPr sz="4400">
                <a:solidFill>
                  <a:schemeClr val="tx2"/>
                </a:solidFill>
                <a:latin typeface="Tahoma" pitchFamily="34" charset="0"/>
                <a:ea typeface="MS PGothic" pitchFamily="34" charset="-128"/>
              </a:defRPr>
            </a:lvl5pPr>
            <a:lvl6pPr marL="457200" algn="ctr" rtl="0" eaLnBrk="1" fontAlgn="base" hangingPunct="1">
              <a:spcBef>
                <a:spcPct val="0"/>
              </a:spcBef>
              <a:spcAft>
                <a:spcPct val="0"/>
              </a:spcAft>
              <a:defRPr sz="4400">
                <a:solidFill>
                  <a:schemeClr val="tx2"/>
                </a:solidFill>
                <a:latin typeface="Arial" charset="0"/>
                <a:ea typeface="MS PGothic" pitchFamily="34" charset="-128"/>
              </a:defRPr>
            </a:lvl6pPr>
            <a:lvl7pPr marL="914400" algn="ctr" rtl="0" eaLnBrk="1" fontAlgn="base" hangingPunct="1">
              <a:spcBef>
                <a:spcPct val="0"/>
              </a:spcBef>
              <a:spcAft>
                <a:spcPct val="0"/>
              </a:spcAft>
              <a:defRPr sz="4400">
                <a:solidFill>
                  <a:schemeClr val="tx2"/>
                </a:solidFill>
                <a:latin typeface="Arial" charset="0"/>
                <a:ea typeface="MS PGothic" pitchFamily="34" charset="-128"/>
              </a:defRPr>
            </a:lvl7pPr>
            <a:lvl8pPr marL="1371600" algn="ctr" rtl="0" eaLnBrk="1" fontAlgn="base" hangingPunct="1">
              <a:spcBef>
                <a:spcPct val="0"/>
              </a:spcBef>
              <a:spcAft>
                <a:spcPct val="0"/>
              </a:spcAft>
              <a:defRPr sz="4400">
                <a:solidFill>
                  <a:schemeClr val="tx2"/>
                </a:solidFill>
                <a:latin typeface="Arial" charset="0"/>
                <a:ea typeface="MS PGothic" pitchFamily="34" charset="-128"/>
              </a:defRPr>
            </a:lvl8pPr>
            <a:lvl9pPr marL="1828800" algn="ctr" rtl="0" eaLnBrk="1" fontAlgn="base" hangingPunct="1">
              <a:spcBef>
                <a:spcPct val="0"/>
              </a:spcBef>
              <a:spcAft>
                <a:spcPct val="0"/>
              </a:spcAft>
              <a:defRPr sz="4400">
                <a:solidFill>
                  <a:schemeClr val="tx2"/>
                </a:solidFill>
                <a:latin typeface="Arial" charset="0"/>
                <a:ea typeface="MS PGothic" pitchFamily="34" charset="-128"/>
              </a:defRPr>
            </a:lvl9pPr>
          </a:lstStyle>
          <a:p>
            <a:r>
              <a:rPr lang="en-US" kern="0" dirty="0"/>
              <a:t>VS</a:t>
            </a:r>
            <a:br>
              <a:rPr lang="en-US" kern="0" dirty="0"/>
            </a:br>
            <a:endParaRPr lang="en-US" kern="0" dirty="0"/>
          </a:p>
        </p:txBody>
      </p:sp>
    </p:spTree>
    <p:extLst>
      <p:ext uri="{BB962C8B-B14F-4D97-AF65-F5344CB8AC3E}">
        <p14:creationId xmlns:p14="http://schemas.microsoft.com/office/powerpoint/2010/main" val="312927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3C457DB-D084-49A8-99CC-EB5F9FFC9B69}" type="datetime4">
              <a:rPr kumimoji="0" lang="en-US" sz="800" b="1" i="0" u="none" strike="noStrike" kern="1200" cap="none" spc="0" normalizeH="0" baseline="0" noProof="0">
                <a:ln>
                  <a:noFill/>
                </a:ln>
                <a:solidFill>
                  <a:srgbClr val="002060"/>
                </a:solidFill>
                <a:effectLst/>
                <a:uLnTx/>
                <a:uFillTx/>
                <a:latin typeface="Tahoma" pitchFamily="34" charset="0"/>
                <a:ea typeface="MS PGothic"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March 22, 2018</a:t>
            </a:fld>
            <a:endParaRPr kumimoji="0" lang="en-US" sz="800" b="1" i="0" u="none" strike="noStrike" kern="1200" cap="none" spc="0" normalizeH="0" baseline="0" noProof="0" dirty="0">
              <a:ln>
                <a:noFill/>
              </a:ln>
              <a:solidFill>
                <a:srgbClr val="002060"/>
              </a:solidFill>
              <a:effectLst/>
              <a:uLnTx/>
              <a:uFillTx/>
              <a:latin typeface="Tahoma" pitchFamily="34" charset="0"/>
              <a:ea typeface="MS PGothic" pitchFamily="34" charset="-128"/>
              <a:cs typeface="+mn-cs"/>
            </a:endParaRPr>
          </a:p>
        </p:txBody>
      </p:sp>
      <p:pic>
        <p:nvPicPr>
          <p:cNvPr id="6" name="Picture 5">
            <a:extLst>
              <a:ext uri="{FF2B5EF4-FFF2-40B4-BE49-F238E27FC236}">
                <a16:creationId xmlns:a16="http://schemas.microsoft.com/office/drawing/2014/main" id="{E94F354F-6E77-4B28-BF86-A0DBDABFF58C}"/>
              </a:ext>
            </a:extLst>
          </p:cNvPr>
          <p:cNvPicPr>
            <a:picLocks noChangeAspect="1"/>
          </p:cNvPicPr>
          <p:nvPr/>
        </p:nvPicPr>
        <p:blipFill>
          <a:blip r:embed="rId2"/>
          <a:stretch>
            <a:fillRect/>
          </a:stretch>
        </p:blipFill>
        <p:spPr>
          <a:xfrm>
            <a:off x="-74591" y="1343271"/>
            <a:ext cx="6096000" cy="1774871"/>
          </a:xfrm>
          <a:prstGeom prst="rect">
            <a:avLst/>
          </a:prstGeom>
        </p:spPr>
      </p:pic>
      <p:pic>
        <p:nvPicPr>
          <p:cNvPr id="8" name="Picture 7">
            <a:extLst>
              <a:ext uri="{FF2B5EF4-FFF2-40B4-BE49-F238E27FC236}">
                <a16:creationId xmlns:a16="http://schemas.microsoft.com/office/drawing/2014/main" id="{984C1942-2C29-4B12-AA85-631FD666A3CA}"/>
              </a:ext>
            </a:extLst>
          </p:cNvPr>
          <p:cNvPicPr>
            <a:picLocks noChangeAspect="1"/>
          </p:cNvPicPr>
          <p:nvPr/>
        </p:nvPicPr>
        <p:blipFill>
          <a:blip r:embed="rId3"/>
          <a:stretch>
            <a:fillRect/>
          </a:stretch>
        </p:blipFill>
        <p:spPr>
          <a:xfrm>
            <a:off x="0" y="3405815"/>
            <a:ext cx="12192000" cy="2026252"/>
          </a:xfrm>
          <a:prstGeom prst="rect">
            <a:avLst/>
          </a:prstGeom>
        </p:spPr>
      </p:pic>
    </p:spTree>
    <p:extLst>
      <p:ext uri="{BB962C8B-B14F-4D97-AF65-F5344CB8AC3E}">
        <p14:creationId xmlns:p14="http://schemas.microsoft.com/office/powerpoint/2010/main" val="608106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3C457DB-D084-49A8-99CC-EB5F9FFC9B69}" type="datetime4">
              <a:rPr kumimoji="0" lang="en-US" sz="800" b="1" i="0" u="none" strike="noStrike" kern="1200" cap="none" spc="0" normalizeH="0" baseline="0" noProof="0">
                <a:ln>
                  <a:noFill/>
                </a:ln>
                <a:solidFill>
                  <a:srgbClr val="002060"/>
                </a:solidFill>
                <a:effectLst/>
                <a:uLnTx/>
                <a:uFillTx/>
                <a:latin typeface="Tahoma" pitchFamily="34" charset="0"/>
                <a:ea typeface="MS PGothic"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March 22, 2018</a:t>
            </a:fld>
            <a:endParaRPr kumimoji="0" lang="en-US" sz="800" b="1" i="0" u="none" strike="noStrike" kern="1200" cap="none" spc="0" normalizeH="0" baseline="0" noProof="0" dirty="0">
              <a:ln>
                <a:noFill/>
              </a:ln>
              <a:solidFill>
                <a:srgbClr val="002060"/>
              </a:solidFill>
              <a:effectLst/>
              <a:uLnTx/>
              <a:uFillTx/>
              <a:latin typeface="Tahoma" pitchFamily="34" charset="0"/>
              <a:ea typeface="MS PGothic" pitchFamily="34" charset="-128"/>
              <a:cs typeface="+mn-cs"/>
            </a:endParaRPr>
          </a:p>
        </p:txBody>
      </p:sp>
      <p:sp>
        <p:nvSpPr>
          <p:cNvPr id="8" name="Title 16"/>
          <p:cNvSpPr txBox="1">
            <a:spLocks/>
          </p:cNvSpPr>
          <p:nvPr/>
        </p:nvSpPr>
        <p:spPr bwMode="auto">
          <a:xfrm>
            <a:off x="0" y="223161"/>
            <a:ext cx="2743200" cy="64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kern="1200">
                <a:solidFill>
                  <a:srgbClr val="002060"/>
                </a:solidFill>
                <a:latin typeface="Tahoma" pitchFamily="34" charset="0"/>
                <a:ea typeface="+mj-ea"/>
                <a:cs typeface="Tahoma" pitchFamily="34" charset="0"/>
              </a:defRPr>
            </a:lvl1pPr>
            <a:lvl2pPr algn="ctr" rtl="0" eaLnBrk="0" fontAlgn="base" hangingPunct="0">
              <a:spcBef>
                <a:spcPct val="0"/>
              </a:spcBef>
              <a:spcAft>
                <a:spcPct val="0"/>
              </a:spcAft>
              <a:defRPr sz="2800">
                <a:solidFill>
                  <a:srgbClr val="002060"/>
                </a:solidFill>
                <a:latin typeface="Tahoma" pitchFamily="34" charset="0"/>
                <a:ea typeface="MS PGothic" pitchFamily="34" charset="-128"/>
                <a:cs typeface="Tahoma" pitchFamily="34" charset="0"/>
              </a:defRPr>
            </a:lvl2pPr>
            <a:lvl3pPr algn="ctr" rtl="0" eaLnBrk="0" fontAlgn="base" hangingPunct="0">
              <a:spcBef>
                <a:spcPct val="0"/>
              </a:spcBef>
              <a:spcAft>
                <a:spcPct val="0"/>
              </a:spcAft>
              <a:defRPr sz="2800">
                <a:solidFill>
                  <a:srgbClr val="002060"/>
                </a:solidFill>
                <a:latin typeface="Tahoma" pitchFamily="34" charset="0"/>
                <a:ea typeface="MS PGothic" pitchFamily="34" charset="-128"/>
                <a:cs typeface="Tahoma" pitchFamily="34" charset="0"/>
              </a:defRPr>
            </a:lvl3pPr>
            <a:lvl4pPr algn="ctr" rtl="0" eaLnBrk="0" fontAlgn="base" hangingPunct="0">
              <a:spcBef>
                <a:spcPct val="0"/>
              </a:spcBef>
              <a:spcAft>
                <a:spcPct val="0"/>
              </a:spcAft>
              <a:defRPr sz="2800">
                <a:solidFill>
                  <a:srgbClr val="002060"/>
                </a:solidFill>
                <a:latin typeface="Tahoma" pitchFamily="34" charset="0"/>
                <a:ea typeface="MS PGothic" pitchFamily="34" charset="-128"/>
                <a:cs typeface="Tahoma" pitchFamily="34" charset="0"/>
              </a:defRPr>
            </a:lvl4pPr>
            <a:lvl5pPr algn="ctr" rtl="0" eaLnBrk="0" fontAlgn="base" hangingPunct="0">
              <a:spcBef>
                <a:spcPct val="0"/>
              </a:spcBef>
              <a:spcAft>
                <a:spcPct val="0"/>
              </a:spcAft>
              <a:defRPr sz="2800">
                <a:solidFill>
                  <a:srgbClr val="002060"/>
                </a:solidFill>
                <a:latin typeface="Tahoma" pitchFamily="34" charset="0"/>
                <a:ea typeface="MS PGothic" pitchFamily="34" charset="-128"/>
                <a:cs typeface="Tahom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ahoma" pitchFamily="34" charset="0"/>
                <a:ea typeface="MS PGothic"/>
                <a:cs typeface="Tahoma" pitchFamily="34" charset="0"/>
              </a:rPr>
              <a:t>65VIANITCMP</a:t>
            </a:r>
            <a:br>
              <a:rPr kumimoji="0" lang="en-US" sz="2000" b="1" i="0" u="none" strike="noStrike" kern="1200" cap="none" spc="0" normalizeH="0" baseline="0" noProof="0" dirty="0">
                <a:ln>
                  <a:noFill/>
                </a:ln>
                <a:solidFill>
                  <a:srgbClr val="002060"/>
                </a:solidFill>
                <a:effectLst/>
                <a:uLnTx/>
                <a:uFillTx/>
                <a:latin typeface="Tahoma" pitchFamily="34" charset="0"/>
                <a:ea typeface="MS PGothic"/>
                <a:cs typeface="Tahoma" pitchFamily="34" charset="0"/>
              </a:rPr>
            </a:br>
            <a:r>
              <a:rPr kumimoji="0" lang="en-US" sz="1200" b="0" i="0" u="none" strike="noStrike" kern="1200" cap="none" spc="0" normalizeH="0" baseline="0" noProof="0" dirty="0">
                <a:ln>
                  <a:noFill/>
                </a:ln>
                <a:solidFill>
                  <a:srgbClr val="002060"/>
                </a:solidFill>
                <a:effectLst/>
                <a:uLnTx/>
                <a:uFillTx/>
                <a:latin typeface="Tahoma" pitchFamily="34" charset="0"/>
                <a:ea typeface="MS PGothic"/>
                <a:cs typeface="Tahoma" pitchFamily="34" charset="0"/>
              </a:rPr>
              <a:t>WL-WL SHORTS</a:t>
            </a:r>
          </a:p>
        </p:txBody>
      </p:sp>
      <p:pic>
        <p:nvPicPr>
          <p:cNvPr id="7" name="Picture 6">
            <a:extLst>
              <a:ext uri="{FF2B5EF4-FFF2-40B4-BE49-F238E27FC236}">
                <a16:creationId xmlns:a16="http://schemas.microsoft.com/office/drawing/2014/main" id="{B8B4FA21-D1B5-4F50-86FB-EE83A6274245}"/>
              </a:ext>
            </a:extLst>
          </p:cNvPr>
          <p:cNvPicPr>
            <a:picLocks noChangeAspect="1"/>
          </p:cNvPicPr>
          <p:nvPr/>
        </p:nvPicPr>
        <p:blipFill>
          <a:blip r:embed="rId2"/>
          <a:stretch>
            <a:fillRect/>
          </a:stretch>
        </p:blipFill>
        <p:spPr>
          <a:xfrm>
            <a:off x="9527721" y="111533"/>
            <a:ext cx="2664279" cy="1442234"/>
          </a:xfrm>
          <a:prstGeom prst="rect">
            <a:avLst/>
          </a:prstGeom>
        </p:spPr>
      </p:pic>
      <p:pic>
        <p:nvPicPr>
          <p:cNvPr id="2" name="Picture 1">
            <a:extLst>
              <a:ext uri="{FF2B5EF4-FFF2-40B4-BE49-F238E27FC236}">
                <a16:creationId xmlns:a16="http://schemas.microsoft.com/office/drawing/2014/main" id="{E6ADC618-8614-460E-9C0B-608D54658E92}"/>
              </a:ext>
            </a:extLst>
          </p:cNvPr>
          <p:cNvPicPr>
            <a:picLocks noChangeAspect="1"/>
          </p:cNvPicPr>
          <p:nvPr/>
        </p:nvPicPr>
        <p:blipFill>
          <a:blip r:embed="rId3"/>
          <a:stretch>
            <a:fillRect/>
          </a:stretch>
        </p:blipFill>
        <p:spPr>
          <a:xfrm>
            <a:off x="0" y="4596714"/>
            <a:ext cx="6963781" cy="1867522"/>
          </a:xfrm>
          <a:prstGeom prst="rect">
            <a:avLst/>
          </a:prstGeom>
        </p:spPr>
      </p:pic>
      <p:pic>
        <p:nvPicPr>
          <p:cNvPr id="3" name="Picture 2">
            <a:extLst>
              <a:ext uri="{FF2B5EF4-FFF2-40B4-BE49-F238E27FC236}">
                <a16:creationId xmlns:a16="http://schemas.microsoft.com/office/drawing/2014/main" id="{CC63B267-0668-4EFA-AE2D-2BE8694A8F92}"/>
              </a:ext>
            </a:extLst>
          </p:cNvPr>
          <p:cNvPicPr>
            <a:picLocks noChangeAspect="1"/>
          </p:cNvPicPr>
          <p:nvPr/>
        </p:nvPicPr>
        <p:blipFill>
          <a:blip r:embed="rId4"/>
          <a:stretch>
            <a:fillRect/>
          </a:stretch>
        </p:blipFill>
        <p:spPr>
          <a:xfrm>
            <a:off x="6963781" y="4581578"/>
            <a:ext cx="5228219" cy="1882658"/>
          </a:xfrm>
          <a:prstGeom prst="rect">
            <a:avLst/>
          </a:prstGeom>
        </p:spPr>
      </p:pic>
      <p:pic>
        <p:nvPicPr>
          <p:cNvPr id="9" name="Picture 8">
            <a:extLst>
              <a:ext uri="{FF2B5EF4-FFF2-40B4-BE49-F238E27FC236}">
                <a16:creationId xmlns:a16="http://schemas.microsoft.com/office/drawing/2014/main" id="{C8AD21F7-F57C-4365-8A96-AE95A4DAFC3F}"/>
              </a:ext>
            </a:extLst>
          </p:cNvPr>
          <p:cNvPicPr>
            <a:picLocks noChangeAspect="1"/>
          </p:cNvPicPr>
          <p:nvPr/>
        </p:nvPicPr>
        <p:blipFill>
          <a:blip r:embed="rId5"/>
          <a:stretch>
            <a:fillRect/>
          </a:stretch>
        </p:blipFill>
        <p:spPr>
          <a:xfrm>
            <a:off x="66641" y="2350454"/>
            <a:ext cx="6897140" cy="2103321"/>
          </a:xfrm>
          <a:prstGeom prst="rect">
            <a:avLst/>
          </a:prstGeom>
        </p:spPr>
      </p:pic>
      <p:pic>
        <p:nvPicPr>
          <p:cNvPr id="10" name="Picture 9">
            <a:extLst>
              <a:ext uri="{FF2B5EF4-FFF2-40B4-BE49-F238E27FC236}">
                <a16:creationId xmlns:a16="http://schemas.microsoft.com/office/drawing/2014/main" id="{1ADACCE0-8345-4C23-B0E3-35C78D63AA4B}"/>
              </a:ext>
            </a:extLst>
          </p:cNvPr>
          <p:cNvPicPr>
            <a:picLocks noChangeAspect="1"/>
          </p:cNvPicPr>
          <p:nvPr/>
        </p:nvPicPr>
        <p:blipFill>
          <a:blip r:embed="rId6"/>
          <a:stretch>
            <a:fillRect/>
          </a:stretch>
        </p:blipFill>
        <p:spPr>
          <a:xfrm>
            <a:off x="6963781" y="2350454"/>
            <a:ext cx="5228219" cy="2154097"/>
          </a:xfrm>
          <a:prstGeom prst="rect">
            <a:avLst/>
          </a:prstGeom>
        </p:spPr>
      </p:pic>
      <p:sp>
        <p:nvSpPr>
          <p:cNvPr id="11" name="Text Box 3">
            <a:extLst>
              <a:ext uri="{FF2B5EF4-FFF2-40B4-BE49-F238E27FC236}">
                <a16:creationId xmlns:a16="http://schemas.microsoft.com/office/drawing/2014/main" id="{4E94F4D6-A742-49CB-A167-D5244C972C37}"/>
              </a:ext>
            </a:extLst>
          </p:cNvPr>
          <p:cNvSpPr txBox="1">
            <a:spLocks noChangeArrowheads="1"/>
          </p:cNvSpPr>
          <p:nvPr/>
        </p:nvSpPr>
        <p:spPr bwMode="auto">
          <a:xfrm>
            <a:off x="133751" y="997423"/>
            <a:ext cx="3661961" cy="1200329"/>
          </a:xfrm>
          <a:prstGeom prst="rect">
            <a:avLst/>
          </a:prstGeom>
          <a:gradFill rotWithShape="1">
            <a:gsLst>
              <a:gs pos="25000">
                <a:sysClr val="window" lastClr="FFFFFF">
                  <a:lumMod val="75000"/>
                </a:sysClr>
              </a:gs>
              <a:gs pos="0">
                <a:srgbClr val="FFFFFF"/>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l" fontAlgn="auto">
              <a:spcBef>
                <a:spcPct val="50000"/>
              </a:spcBef>
              <a:spcAft>
                <a:spcPts val="0"/>
              </a:spcAft>
              <a:defRPr/>
            </a:pPr>
            <a:r>
              <a:rPr lang="en-US" sz="1200" kern="0" dirty="0">
                <a:solidFill>
                  <a:srgbClr val="002060"/>
                </a:solidFill>
                <a:latin typeface="Times New Roman" panose="02020603050405020304" pitchFamily="18" charset="0"/>
                <a:ea typeface="MS PGothic"/>
                <a:cs typeface="Times New Roman" panose="02020603050405020304" pitchFamily="18" charset="0"/>
              </a:rPr>
              <a:t>Comments:  with exception of 3082-03, maps are accurate.  Center shading from 3082-03 shows multiple shorts within field of view (example far right) indicating this region is massively shorted and map is not reflective of the true shorting counts.  Typically inspection shorting defect look like example near right.</a:t>
            </a:r>
          </a:p>
        </p:txBody>
      </p:sp>
      <p:pic>
        <p:nvPicPr>
          <p:cNvPr id="12" name="Picture 11">
            <a:extLst>
              <a:ext uri="{FF2B5EF4-FFF2-40B4-BE49-F238E27FC236}">
                <a16:creationId xmlns:a16="http://schemas.microsoft.com/office/drawing/2014/main" id="{549BBB63-50FC-4891-9290-9A3135BBE930}"/>
              </a:ext>
            </a:extLst>
          </p:cNvPr>
          <p:cNvPicPr>
            <a:picLocks noChangeAspect="1"/>
          </p:cNvPicPr>
          <p:nvPr/>
        </p:nvPicPr>
        <p:blipFill>
          <a:blip r:embed="rId7"/>
          <a:stretch>
            <a:fillRect/>
          </a:stretch>
        </p:blipFill>
        <p:spPr>
          <a:xfrm>
            <a:off x="7140145" y="274433"/>
            <a:ext cx="2076021" cy="2076021"/>
          </a:xfrm>
          <a:prstGeom prst="rect">
            <a:avLst/>
          </a:prstGeom>
        </p:spPr>
      </p:pic>
      <p:pic>
        <p:nvPicPr>
          <p:cNvPr id="13" name="Picture 12">
            <a:extLst>
              <a:ext uri="{FF2B5EF4-FFF2-40B4-BE49-F238E27FC236}">
                <a16:creationId xmlns:a16="http://schemas.microsoft.com/office/drawing/2014/main" id="{789862E5-FB1F-45C9-88C5-FF8697357053}"/>
              </a:ext>
            </a:extLst>
          </p:cNvPr>
          <p:cNvPicPr>
            <a:picLocks noChangeAspect="1"/>
          </p:cNvPicPr>
          <p:nvPr/>
        </p:nvPicPr>
        <p:blipFill>
          <a:blip r:embed="rId8"/>
          <a:stretch>
            <a:fillRect/>
          </a:stretch>
        </p:blipFill>
        <p:spPr>
          <a:xfrm>
            <a:off x="4848225" y="274433"/>
            <a:ext cx="2063008" cy="2063008"/>
          </a:xfrm>
          <a:prstGeom prst="rect">
            <a:avLst/>
          </a:prstGeom>
        </p:spPr>
      </p:pic>
    </p:spTree>
    <p:extLst>
      <p:ext uri="{BB962C8B-B14F-4D97-AF65-F5344CB8AC3E}">
        <p14:creationId xmlns:p14="http://schemas.microsoft.com/office/powerpoint/2010/main" val="41983438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87" y="0"/>
            <a:ext cx="10515600" cy="1325563"/>
          </a:xfrm>
        </p:spPr>
        <p:txBody>
          <a:bodyPr/>
          <a:lstStyle/>
          <a:p>
            <a:r>
              <a:rPr lang="en-US" dirty="0"/>
              <a:t>Lot 0177752</a:t>
            </a:r>
          </a:p>
        </p:txBody>
      </p:sp>
      <p:pic>
        <p:nvPicPr>
          <p:cNvPr id="4" name="Picture 3"/>
          <p:cNvPicPr>
            <a:picLocks noChangeAspect="1"/>
          </p:cNvPicPr>
          <p:nvPr/>
        </p:nvPicPr>
        <p:blipFill>
          <a:blip r:embed="rId2"/>
          <a:stretch>
            <a:fillRect/>
          </a:stretch>
        </p:blipFill>
        <p:spPr>
          <a:xfrm>
            <a:off x="0" y="1325563"/>
            <a:ext cx="12192000" cy="2494022"/>
          </a:xfrm>
          <a:prstGeom prst="rect">
            <a:avLst/>
          </a:prstGeom>
        </p:spPr>
      </p:pic>
      <p:sp>
        <p:nvSpPr>
          <p:cNvPr id="5" name="TextBox 4"/>
          <p:cNvSpPr txBox="1"/>
          <p:nvPr/>
        </p:nvSpPr>
        <p:spPr>
          <a:xfrm>
            <a:off x="499621" y="4204355"/>
            <a:ext cx="7904908" cy="923330"/>
          </a:xfrm>
          <a:prstGeom prst="rect">
            <a:avLst/>
          </a:prstGeom>
          <a:noFill/>
        </p:spPr>
        <p:txBody>
          <a:bodyPr wrap="square" rtlCol="0">
            <a:spAutoFit/>
          </a:bodyPr>
          <a:lstStyle/>
          <a:p>
            <a:r>
              <a:rPr lang="en-US" dirty="0"/>
              <a:t>SD: K1</a:t>
            </a:r>
          </a:p>
          <a:p>
            <a:r>
              <a:rPr lang="en-US" dirty="0"/>
              <a:t>Group 1C: wafer 03 W=45nm; SD=25s  (</a:t>
            </a:r>
            <a:r>
              <a:rPr lang="en-US" dirty="0">
                <a:hlinkClick r:id="rId3"/>
              </a:rPr>
              <a:t>AUTOSTEM link</a:t>
            </a:r>
            <a:r>
              <a:rPr lang="en-US" dirty="0"/>
              <a:t>)</a:t>
            </a:r>
          </a:p>
          <a:p>
            <a:r>
              <a:rPr lang="en-US" dirty="0"/>
              <a:t>Group 2E: wafer05  W=55nm; SD=25s  (</a:t>
            </a:r>
            <a:r>
              <a:rPr lang="en-US" dirty="0">
                <a:hlinkClick r:id="rId4"/>
              </a:rPr>
              <a:t>AUTOSTEM link</a:t>
            </a:r>
            <a:r>
              <a:rPr lang="en-US" dirty="0"/>
              <a:t>)</a:t>
            </a:r>
          </a:p>
        </p:txBody>
      </p:sp>
      <p:sp>
        <p:nvSpPr>
          <p:cNvPr id="3" name="TextBox 2">
            <a:extLst>
              <a:ext uri="{FF2B5EF4-FFF2-40B4-BE49-F238E27FC236}">
                <a16:creationId xmlns:a16="http://schemas.microsoft.com/office/drawing/2014/main" id="{83317259-A05F-4280-9B34-8FC822F8B42B}"/>
              </a:ext>
            </a:extLst>
          </p:cNvPr>
          <p:cNvSpPr txBox="1"/>
          <p:nvPr/>
        </p:nvSpPr>
        <p:spPr>
          <a:xfrm>
            <a:off x="8115300" y="6324600"/>
            <a:ext cx="93051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YAOJIN</a:t>
            </a:r>
          </a:p>
        </p:txBody>
      </p:sp>
    </p:spTree>
    <p:extLst>
      <p:ext uri="{BB962C8B-B14F-4D97-AF65-F5344CB8AC3E}">
        <p14:creationId xmlns:p14="http://schemas.microsoft.com/office/powerpoint/2010/main" val="2682927897"/>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2018</Workyear>
    <Workweek xmlns="470f668d-8261-4ab2-9257-0fb5e77b4895">12</Workweek>
  </documentManagement>
</p:properties>
</file>

<file path=customXml/itemProps1.xml><?xml version="1.0" encoding="utf-8"?>
<ds:datastoreItem xmlns:ds="http://schemas.openxmlformats.org/officeDocument/2006/customXml" ds:itemID="{78C7C23D-6C9F-42B5-99DB-5AD0DFE2C51B}"/>
</file>

<file path=customXml/itemProps2.xml><?xml version="1.0" encoding="utf-8"?>
<ds:datastoreItem xmlns:ds="http://schemas.openxmlformats.org/officeDocument/2006/customXml" ds:itemID="{C0DFD906-7FAD-41AB-B823-8BF1FAF0841D}"/>
</file>

<file path=customXml/itemProps3.xml><?xml version="1.0" encoding="utf-8"?>
<ds:datastoreItem xmlns:ds="http://schemas.openxmlformats.org/officeDocument/2006/customXml" ds:itemID="{F60FAA33-84FB-4D6F-B2A0-5680B9194999}"/>
</file>

<file path=docProps/app.xml><?xml version="1.0" encoding="utf-8"?>
<Properties xmlns="http://schemas.openxmlformats.org/officeDocument/2006/extended-properties" xmlns:vt="http://schemas.openxmlformats.org/officeDocument/2006/docPropsVTypes">
  <Template/>
  <TotalTime>0</TotalTime>
  <Words>751</Words>
  <Application>Microsoft Office PowerPoint</Application>
  <PresentationFormat>Widescreen</PresentationFormat>
  <Paragraphs>120</Paragraphs>
  <Slides>17</Slides>
  <Notes>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PGothic</vt:lpstr>
      <vt:lpstr>Arial</vt:lpstr>
      <vt:lpstr>Calibri</vt:lpstr>
      <vt:lpstr>Segoe UI</vt:lpstr>
      <vt:lpstr>Segoe UI Semibold</vt:lpstr>
      <vt:lpstr>Tahoma</vt:lpstr>
      <vt:lpstr>Times New Roman</vt:lpstr>
      <vt:lpstr>Wingdings</vt:lpstr>
      <vt:lpstr>Micron Nov-2015</vt:lpstr>
      <vt:lpstr>SSM process development update</vt:lpstr>
      <vt:lpstr>WIP status update</vt:lpstr>
      <vt:lpstr>SSM43 (K* wave3 lot1)</vt:lpstr>
      <vt:lpstr>Campaign K* alloy14 (SD.k2 candidate) E1 etch</vt:lpstr>
      <vt:lpstr>SSM43 (K* wave3 lot1) 51 ecth</vt:lpstr>
      <vt:lpstr>S26A- 0024692.003 </vt:lpstr>
      <vt:lpstr>PowerPoint Presentation</vt:lpstr>
      <vt:lpstr>PowerPoint Presentation</vt:lpstr>
      <vt:lpstr>Lot 0177752</vt:lpstr>
      <vt:lpstr>Inline measurement</vt:lpstr>
      <vt:lpstr>PowerPoint Presentation</vt:lpstr>
      <vt:lpstr>XSEC measurement- W CD</vt:lpstr>
      <vt:lpstr>SD CD measurement</vt:lpstr>
      <vt:lpstr>PowerPoint Presentation</vt:lpstr>
      <vt:lpstr>PowerPoint Presentation</vt:lpstr>
      <vt:lpstr>51 DE movie x-sections (CR5.3)</vt:lpstr>
      <vt:lpstr>PI alignment – housekeeping rules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ww1812 -- SSM process development update</dc:title>
  <dc:creator/>
  <cp:lastModifiedBy/>
  <cp:revision>1</cp:revision>
  <dcterms:created xsi:type="dcterms:W3CDTF">2016-10-07T19:30:32Z</dcterms:created>
  <dcterms:modified xsi:type="dcterms:W3CDTF">2018-03-23T14:45:40Z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ies>
</file>