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6"/>
  </p:notesMasterIdLst>
  <p:sldIdLst>
    <p:sldId id="257" r:id="rId6"/>
    <p:sldId id="256" r:id="rId7"/>
    <p:sldId id="281" r:id="rId8"/>
    <p:sldId id="337" r:id="rId9"/>
    <p:sldId id="350" r:id="rId10"/>
    <p:sldId id="336" r:id="rId11"/>
    <p:sldId id="341" r:id="rId12"/>
    <p:sldId id="345" r:id="rId13"/>
    <p:sldId id="346" r:id="rId14"/>
    <p:sldId id="347" r:id="rId15"/>
    <p:sldId id="352" r:id="rId16"/>
    <p:sldId id="353" r:id="rId17"/>
    <p:sldId id="349" r:id="rId18"/>
    <p:sldId id="351" r:id="rId19"/>
    <p:sldId id="268" r:id="rId20"/>
    <p:sldId id="343" r:id="rId21"/>
    <p:sldId id="344" r:id="rId22"/>
    <p:sldId id="340" r:id="rId23"/>
    <p:sldId id="298" r:id="rId24"/>
    <p:sldId id="302" r:id="rId25"/>
    <p:sldId id="325" r:id="rId26"/>
    <p:sldId id="327" r:id="rId27"/>
    <p:sldId id="314" r:id="rId28"/>
    <p:sldId id="326" r:id="rId29"/>
    <p:sldId id="312" r:id="rId30"/>
    <p:sldId id="315" r:id="rId31"/>
    <p:sldId id="316" r:id="rId32"/>
    <p:sldId id="311" r:id="rId33"/>
    <p:sldId id="292" r:id="rId34"/>
    <p:sldId id="258" r:id="rId35"/>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9028"/>
    <a:srgbClr val="F2AD00"/>
    <a:srgbClr val="B7D433"/>
    <a:srgbClr val="9ACA3C"/>
    <a:srgbClr val="808285"/>
    <a:srgbClr val="A7A9AC"/>
    <a:srgbClr val="71C5E8"/>
    <a:srgbClr val="0077C8"/>
    <a:srgbClr val="0090DA"/>
    <a:srgbClr val="00A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5401" autoAdjust="0"/>
  </p:normalViewPr>
  <p:slideViewPr>
    <p:cSldViewPr snapToGrid="0">
      <p:cViewPr varScale="1">
        <p:scale>
          <a:sx n="68" d="100"/>
          <a:sy n="68" d="100"/>
        </p:scale>
        <p:origin x="86" y="374"/>
      </p:cViewPr>
      <p:guideLst>
        <p:guide orient="horz" pos="3264"/>
        <p:guide pos="5760"/>
      </p:guideLst>
    </p:cSldViewPr>
  </p:slideViewPr>
  <p:notesTextViewPr>
    <p:cViewPr>
      <p:scale>
        <a:sx n="3" d="2"/>
        <a:sy n="3" d="2"/>
      </p:scale>
      <p:origin x="0" y="0"/>
    </p:cViewPr>
  </p:notesTextViewPr>
  <p:sorterViewPr>
    <p:cViewPr>
      <p:scale>
        <a:sx n="112" d="100"/>
        <a:sy n="112" d="100"/>
      </p:scale>
      <p:origin x="0" y="-144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50BF96A-CBBD-4CCF-8C87-6E114B9E4329}" type="datetimeFigureOut">
              <a:rPr lang="en-US" smtClean="0"/>
              <a:t>3/19/2018</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145280" y="0"/>
            <a:ext cx="804672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4EB1424B-7430-471C-83C4-549E510B5395}" type="datetime4">
              <a:rPr lang="en-US" smtClean="0"/>
              <a:t>March 19,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6493103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80216B39-F66D-478D-B884-A0FF9D616316}" type="datetime4">
              <a:rPr lang="en-US" smtClean="0"/>
              <a:t>March 19,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D9C12826-C929-4EC1-A034-DDD33446EFCD}" type="datetime4">
              <a:rPr lang="en-US" smtClean="0"/>
              <a:t>March 19,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12DB95A8-C6B4-4D55-B432-1FF1EC598499}" type="datetime4">
              <a:rPr lang="en-US" smtClean="0"/>
              <a:t>March 19,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310551" y="362309"/>
            <a:ext cx="5601239"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BD81F6B-C008-4C66-BD61-4BBE687FC954}" type="datetime4">
              <a:rPr lang="en-US" smtClean="0"/>
              <a:t>March 19,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FBD81F6B-C008-4C66-BD61-4BBE687FC954}" type="datetime4">
              <a:rPr lang="en-US" smtClean="0"/>
              <a:t>March 19,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4093E5C-7864-407C-B367-5EB9F0C09B04}" type="datetime4">
              <a:rPr lang="en-US" smtClean="0"/>
              <a:t>March 19,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7739F-E5A9-4C4E-9862-98AE093A9D7C}" type="datetime4">
              <a:rPr lang="en-US" smtClean="0"/>
              <a:t>March 19,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2B487-134E-4CC1-93B3-82A2499700CB}" type="datetime4">
              <a:rPr lang="en-US" smtClean="0"/>
              <a:t>March 19,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D5931-D28E-49EC-9CBE-641A4D9DA4F7}" type="datetime4">
              <a:rPr lang="en-US" smtClean="0"/>
              <a:t>March 19,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C7D8E-04EF-4276-93BE-9A54B0F3CC5E}" type="datetime4">
              <a:rPr lang="en-US" smtClean="0"/>
              <a:t>March 19,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1F6B-C008-4C66-BD61-4BBE687FC954}" type="datetime4">
              <a:rPr lang="en-US" smtClean="0"/>
              <a:t>March 19,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1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4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420C9-E3A0-4192-ACC4-920368377286}" type="datetime4">
              <a:rPr lang="en-US" smtClean="0"/>
              <a:t>March 19,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19,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763096783"/>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19,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340969144"/>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endParaRPr lang="en-US" sz="1800"/>
          </a:p>
        </p:txBody>
      </p:sp>
      <p:sp>
        <p:nvSpPr>
          <p:cNvPr id="5" name="Rectangle 9"/>
          <p:cNvSpPr txBox="1">
            <a:spLocks noChangeArrowheads="1"/>
          </p:cNvSpPr>
          <p:nvPr/>
        </p:nvSpPr>
        <p:spPr>
          <a:xfrm>
            <a:off x="29633" y="6554789"/>
            <a:ext cx="668867" cy="249237"/>
          </a:xfrm>
          <a:prstGeom prst="rect">
            <a:avLst/>
          </a:prstGeom>
        </p:spPr>
        <p:txBody>
          <a:bodyPr/>
          <a:lstStyle/>
          <a:p>
            <a:pPr algn="ctr" eaLnBrk="0" hangingPunct="0"/>
            <a:fld id="{9B6F5EAD-C60A-4B67-8B64-FFD39362713E}" type="slidenum">
              <a:rPr lang="en-US" sz="800" b="1">
                <a:solidFill>
                  <a:srgbClr val="1F54A5"/>
                </a:solidFill>
                <a:latin typeface="Calibri" pitchFamily="34" charset="0"/>
                <a:cs typeface="Calibri" pitchFamily="34" charset="0"/>
              </a:rPr>
              <a:pPr algn="ctr" eaLnBrk="0" hangingPunct="0"/>
              <a:t>‹#›</a:t>
            </a:fld>
            <a:endParaRPr lang="en-US" sz="800" b="1">
              <a:solidFill>
                <a:srgbClr val="1F54A5"/>
              </a:solidFill>
              <a:latin typeface="Calibri" pitchFamily="34" charset="0"/>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fld id="{CB458007-8F39-43CE-A5FC-8DF0366A76B5}" type="datetime4">
              <a:rPr lang="en-US"/>
              <a:pPr/>
              <a:t>March 20, 2018</a:t>
            </a:fld>
            <a:endParaRPr lang="en-US"/>
          </a:p>
        </p:txBody>
      </p:sp>
    </p:spTree>
    <p:extLst>
      <p:ext uri="{BB962C8B-B14F-4D97-AF65-F5344CB8AC3E}">
        <p14:creationId xmlns:p14="http://schemas.microsoft.com/office/powerpoint/2010/main" val="4138952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March 19,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March 19,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BD81F6B-C008-4C66-BD61-4BBE687FC954}" type="datetime4">
              <a:rPr lang="en-US" smtClean="0"/>
              <a:pPr/>
              <a:t>March 19,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FBD81F6B-C008-4C66-BD61-4BBE687FC954}" type="datetime4">
              <a:rPr lang="en-US" smtClean="0"/>
              <a:t>March 19,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FF8E76A1-C759-4A05-82F0-D02F4D24734F}" type="datetime4">
              <a:rPr lang="en-US" smtClean="0"/>
              <a:t>March 19,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00222DAE-BC52-44EA-BB87-16305683862E}" type="datetime4">
              <a:rPr lang="en-US" smtClean="0"/>
              <a:t>March 19,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0551" y="362309"/>
            <a:ext cx="5601239" cy="6038491"/>
          </a:xfrm>
        </p:spPr>
        <p:txBody>
          <a:bodyPr anchor="ctr">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6363543" y="362310"/>
            <a:ext cx="5552231" cy="6038490"/>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6363543" y="6412007"/>
            <a:ext cx="1710155" cy="365125"/>
          </a:xfrm>
        </p:spPr>
        <p:txBody>
          <a:bodyPr/>
          <a:lstStyle>
            <a:lvl1pPr algn="l">
              <a:defRPr/>
            </a:lvl1pPr>
          </a:lstStyle>
          <a:p>
            <a:fld id="{C2D750BE-7BF8-418F-A307-BC5A93F9A190}" type="datetime4">
              <a:rPr lang="en-US" smtClean="0"/>
              <a:t>March 19, 2018</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32219852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FBD81F6B-C008-4C66-BD61-4BBE687FC954}" type="datetime4">
              <a:rPr lang="en-US" smtClean="0"/>
              <a:t>March 19,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1" r:id="rId9"/>
    <p:sldLayoutId id="2147483697" r:id="rId10"/>
    <p:sldLayoutId id="2147483698" r:id="rId11"/>
    <p:sldLayoutId id="2147483692" r:id="rId12"/>
    <p:sldLayoutId id="2147483693" r:id="rId13"/>
    <p:sldLayoutId id="2147483695" r:id="rId14"/>
    <p:sldLayoutId id="2147483696" r:id="rId15"/>
    <p:sldLayoutId id="2147483672" r:id="rId16"/>
    <p:sldLayoutId id="2147483652" r:id="rId17"/>
    <p:sldLayoutId id="2147483668" r:id="rId18"/>
    <p:sldLayoutId id="2147483671" r:id="rId19"/>
    <p:sldLayoutId id="2147483654" r:id="rId20"/>
    <p:sldLayoutId id="2147483675" r:id="rId21"/>
    <p:sldLayoutId id="2147483655" r:id="rId22"/>
    <p:sldLayoutId id="2147483674" r:id="rId23"/>
    <p:sldLayoutId id="2147483700" r:id="rId24"/>
    <p:sldLayoutId id="2147483702" r:id="rId25"/>
    <p:sldLayoutId id="2147483703" r:id="rId26"/>
    <p:sldLayoutId id="2147483704" r:id="rId27"/>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March 19,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 Id="rId6" Type="http://schemas.openxmlformats.org/officeDocument/2006/relationships/image" Target="../media/image22.jpe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 Id="rId6" Type="http://schemas.openxmlformats.org/officeDocument/2006/relationships/image" Target="../media/image22.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6.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1.png"/><Relationship Id="rId1" Type="http://schemas.openxmlformats.org/officeDocument/2006/relationships/slideLayout" Target="../slideLayouts/slideLayout26.xml"/><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1.png"/><Relationship Id="rId1" Type="http://schemas.openxmlformats.org/officeDocument/2006/relationships/slideLayout" Target="../slideLayouts/slideLayout26.xml"/><Relationship Id="rId4" Type="http://schemas.openxmlformats.org/officeDocument/2006/relationships/image" Target="../media/image55.emf"/></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5.xml"/><Relationship Id="rId5" Type="http://schemas.openxmlformats.org/officeDocument/2006/relationships/image" Target="../media/image60.jpe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A1 reliability data</a:t>
            </a:r>
          </a:p>
        </p:txBody>
      </p:sp>
      <p:sp>
        <p:nvSpPr>
          <p:cNvPr id="3" name="Text Placeholder 2"/>
          <p:cNvSpPr>
            <a:spLocks noGrp="1"/>
          </p:cNvSpPr>
          <p:nvPr>
            <p:ph type="body" sz="quarter" idx="10"/>
          </p:nvPr>
        </p:nvSpPr>
        <p:spPr/>
        <p:txBody>
          <a:bodyPr/>
          <a:lstStyle/>
          <a:p>
            <a:r>
              <a:rPr lang="en-US" dirty="0"/>
              <a:t>Enzo </a:t>
            </a:r>
          </a:p>
        </p:txBody>
      </p:sp>
      <p:sp>
        <p:nvSpPr>
          <p:cNvPr id="4" name="Title 3"/>
          <p:cNvSpPr>
            <a:spLocks noGrp="1"/>
          </p:cNvSpPr>
          <p:nvPr>
            <p:ph type="ctrTitle"/>
          </p:nvPr>
        </p:nvSpPr>
        <p:spPr/>
        <p:txBody>
          <a:bodyPr/>
          <a:lstStyle/>
          <a:p>
            <a:r>
              <a:rPr lang="en-US" dirty="0"/>
              <a:t>Vth evolution by ED</a:t>
            </a:r>
          </a:p>
        </p:txBody>
      </p:sp>
    </p:spTree>
    <p:extLst>
      <p:ext uri="{BB962C8B-B14F-4D97-AF65-F5344CB8AC3E}">
        <p14:creationId xmlns:p14="http://schemas.microsoft.com/office/powerpoint/2010/main" val="17706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69F3-C28C-4F2B-8E0C-01FC2E0B224E}"/>
              </a:ext>
            </a:extLst>
          </p:cNvPr>
          <p:cNvSpPr>
            <a:spLocks noGrp="1"/>
          </p:cNvSpPr>
          <p:nvPr>
            <p:ph type="title"/>
          </p:nvPr>
        </p:nvSpPr>
        <p:spPr>
          <a:xfrm>
            <a:off x="0" y="29529"/>
            <a:ext cx="10515600" cy="628788"/>
          </a:xfrm>
        </p:spPr>
        <p:txBody>
          <a:bodyPr/>
          <a:lstStyle/>
          <a:p>
            <a:r>
              <a:rPr lang="en-US" dirty="0"/>
              <a:t>Spike vs tile position model (one decoder far)</a:t>
            </a:r>
          </a:p>
        </p:txBody>
      </p:sp>
      <p:pic>
        <p:nvPicPr>
          <p:cNvPr id="4" name="Picture 3">
            <a:extLst>
              <a:ext uri="{FF2B5EF4-FFF2-40B4-BE49-F238E27FC236}">
                <a16:creationId xmlns:a16="http://schemas.microsoft.com/office/drawing/2014/main" id="{0B3C4BE6-A91C-4B61-ADDE-80BA649A45A1}"/>
              </a:ext>
            </a:extLst>
          </p:cNvPr>
          <p:cNvPicPr>
            <a:picLocks noChangeAspect="1"/>
          </p:cNvPicPr>
          <p:nvPr/>
        </p:nvPicPr>
        <p:blipFill>
          <a:blip r:embed="rId2"/>
          <a:stretch>
            <a:fillRect/>
          </a:stretch>
        </p:blipFill>
        <p:spPr>
          <a:xfrm>
            <a:off x="3891380" y="3132529"/>
            <a:ext cx="5681828" cy="3699527"/>
          </a:xfrm>
          <a:prstGeom prst="rect">
            <a:avLst/>
          </a:prstGeom>
        </p:spPr>
      </p:pic>
      <p:cxnSp>
        <p:nvCxnSpPr>
          <p:cNvPr id="6" name="Straight Arrow Connector 5">
            <a:extLst>
              <a:ext uri="{FF2B5EF4-FFF2-40B4-BE49-F238E27FC236}">
                <a16:creationId xmlns:a16="http://schemas.microsoft.com/office/drawing/2014/main" id="{40AC37DE-08D2-4217-839B-C88BB694F105}"/>
              </a:ext>
            </a:extLst>
          </p:cNvPr>
          <p:cNvCxnSpPr>
            <a:cxnSpLocks/>
          </p:cNvCxnSpPr>
          <p:nvPr/>
        </p:nvCxnSpPr>
        <p:spPr>
          <a:xfrm flipV="1">
            <a:off x="8124789" y="2910017"/>
            <a:ext cx="360637" cy="66326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29F76CD5-782B-41B6-AAB3-3F652E0A2998}"/>
              </a:ext>
            </a:extLst>
          </p:cNvPr>
          <p:cNvGrpSpPr/>
          <p:nvPr/>
        </p:nvGrpSpPr>
        <p:grpSpPr>
          <a:xfrm>
            <a:off x="7351534" y="821339"/>
            <a:ext cx="4820982" cy="4331930"/>
            <a:chOff x="6336423" y="703555"/>
            <a:chExt cx="7653642" cy="6099517"/>
          </a:xfrm>
        </p:grpSpPr>
        <p:cxnSp>
          <p:nvCxnSpPr>
            <p:cNvPr id="9" name="Straight Connector 8">
              <a:extLst>
                <a:ext uri="{FF2B5EF4-FFF2-40B4-BE49-F238E27FC236}">
                  <a16:creationId xmlns:a16="http://schemas.microsoft.com/office/drawing/2014/main" id="{99594EBA-F02E-4009-B8F5-FD9ED3987CF8}"/>
                </a:ext>
              </a:extLst>
            </p:cNvPr>
            <p:cNvCxnSpPr>
              <a:cxnSpLocks/>
            </p:cNvCxnSpPr>
            <p:nvPr/>
          </p:nvCxnSpPr>
          <p:spPr>
            <a:xfrm>
              <a:off x="11915605" y="1450230"/>
              <a:ext cx="0" cy="48596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2659A3-6140-4AEC-A49D-88B958856868}"/>
                </a:ext>
              </a:extLst>
            </p:cNvPr>
            <p:cNvCxnSpPr>
              <a:cxnSpLocks/>
            </p:cNvCxnSpPr>
            <p:nvPr/>
          </p:nvCxnSpPr>
          <p:spPr>
            <a:xfrm>
              <a:off x="6336423" y="2052735"/>
              <a:ext cx="612517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04253F-28D2-49AD-B84B-8EEFA396D925}"/>
                </a:ext>
              </a:extLst>
            </p:cNvPr>
            <p:cNvSpPr txBox="1"/>
            <p:nvPr/>
          </p:nvSpPr>
          <p:spPr>
            <a:xfrm>
              <a:off x="12269156" y="703555"/>
              <a:ext cx="1720909" cy="910058"/>
            </a:xfrm>
            <a:prstGeom prst="rect">
              <a:avLst/>
            </a:prstGeom>
            <a:noFill/>
          </p:spPr>
          <p:txBody>
            <a:bodyPr wrap="square" rtlCol="0">
              <a:spAutoFit/>
            </a:bodyPr>
            <a:lstStyle/>
            <a:p>
              <a:r>
                <a:rPr lang="en-US" dirty="0"/>
                <a:t>WL </a:t>
              </a:r>
              <a:r>
                <a:rPr lang="en-US" dirty="0" err="1"/>
                <a:t>dec</a:t>
              </a:r>
              <a:r>
                <a:rPr lang="en-US" dirty="0"/>
                <a:t> (7.2V)</a:t>
              </a:r>
            </a:p>
          </p:txBody>
        </p:sp>
        <p:sp>
          <p:nvSpPr>
            <p:cNvPr id="14" name="TextBox 13">
              <a:extLst>
                <a:ext uri="{FF2B5EF4-FFF2-40B4-BE49-F238E27FC236}">
                  <a16:creationId xmlns:a16="http://schemas.microsoft.com/office/drawing/2014/main" id="{EA0D6218-0D2D-48B3-8301-E317F34F9079}"/>
                </a:ext>
              </a:extLst>
            </p:cNvPr>
            <p:cNvSpPr txBox="1"/>
            <p:nvPr/>
          </p:nvSpPr>
          <p:spPr>
            <a:xfrm>
              <a:off x="11359172" y="6433740"/>
              <a:ext cx="958339" cy="369332"/>
            </a:xfrm>
            <a:prstGeom prst="rect">
              <a:avLst/>
            </a:prstGeom>
            <a:noFill/>
          </p:spPr>
          <p:txBody>
            <a:bodyPr wrap="none" rtlCol="0">
              <a:spAutoFit/>
            </a:bodyPr>
            <a:lstStyle/>
            <a:p>
              <a:r>
                <a:rPr lang="en-US" dirty="0"/>
                <a:t>BL (0V)</a:t>
              </a:r>
            </a:p>
          </p:txBody>
        </p:sp>
        <p:sp>
          <p:nvSpPr>
            <p:cNvPr id="15" name="Oval 14">
              <a:extLst>
                <a:ext uri="{FF2B5EF4-FFF2-40B4-BE49-F238E27FC236}">
                  <a16:creationId xmlns:a16="http://schemas.microsoft.com/office/drawing/2014/main" id="{71685F1B-9810-4B29-9DCF-E07882E5E453}"/>
                </a:ext>
              </a:extLst>
            </p:cNvPr>
            <p:cNvSpPr/>
            <p:nvPr/>
          </p:nvSpPr>
          <p:spPr>
            <a:xfrm>
              <a:off x="11823425" y="1955538"/>
              <a:ext cx="205274" cy="156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2D30EEE8-D0D0-467C-8D89-A170D6D67482}"/>
              </a:ext>
            </a:extLst>
          </p:cNvPr>
          <p:cNvGrpSpPr/>
          <p:nvPr/>
        </p:nvGrpSpPr>
        <p:grpSpPr>
          <a:xfrm>
            <a:off x="223071" y="1527666"/>
            <a:ext cx="5329040" cy="4278598"/>
            <a:chOff x="6296018" y="851622"/>
            <a:chExt cx="8460223" cy="6024422"/>
          </a:xfrm>
        </p:grpSpPr>
        <p:cxnSp>
          <p:nvCxnSpPr>
            <p:cNvPr id="66" name="Straight Connector 65">
              <a:extLst>
                <a:ext uri="{FF2B5EF4-FFF2-40B4-BE49-F238E27FC236}">
                  <a16:creationId xmlns:a16="http://schemas.microsoft.com/office/drawing/2014/main" id="{9E6F79E2-6344-44C9-8C71-941A0E6A9096}"/>
                </a:ext>
              </a:extLst>
            </p:cNvPr>
            <p:cNvCxnSpPr>
              <a:cxnSpLocks/>
            </p:cNvCxnSpPr>
            <p:nvPr/>
          </p:nvCxnSpPr>
          <p:spPr>
            <a:xfrm>
              <a:off x="9340467" y="1391138"/>
              <a:ext cx="0" cy="48596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1ABED2-4BD6-40AD-8888-110F385BDE02}"/>
                </a:ext>
              </a:extLst>
            </p:cNvPr>
            <p:cNvCxnSpPr>
              <a:cxnSpLocks/>
            </p:cNvCxnSpPr>
            <p:nvPr/>
          </p:nvCxnSpPr>
          <p:spPr>
            <a:xfrm>
              <a:off x="6296018" y="1957891"/>
              <a:ext cx="612517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0B90C84-18DC-4097-948B-6BC5083537A5}"/>
                </a:ext>
              </a:extLst>
            </p:cNvPr>
            <p:cNvSpPr txBox="1"/>
            <p:nvPr/>
          </p:nvSpPr>
          <p:spPr>
            <a:xfrm>
              <a:off x="12135422" y="851622"/>
              <a:ext cx="2620819" cy="520033"/>
            </a:xfrm>
            <a:prstGeom prst="rect">
              <a:avLst/>
            </a:prstGeom>
            <a:noFill/>
          </p:spPr>
          <p:txBody>
            <a:bodyPr wrap="none" rtlCol="0">
              <a:spAutoFit/>
            </a:bodyPr>
            <a:lstStyle/>
            <a:p>
              <a:r>
                <a:rPr lang="en-US" dirty="0"/>
                <a:t>WL </a:t>
              </a:r>
              <a:r>
                <a:rPr lang="en-US" dirty="0" err="1"/>
                <a:t>dec</a:t>
              </a:r>
              <a:r>
                <a:rPr lang="en-US" dirty="0"/>
                <a:t> (7.2V)</a:t>
              </a:r>
            </a:p>
          </p:txBody>
        </p:sp>
        <p:sp>
          <p:nvSpPr>
            <p:cNvPr id="69" name="TextBox 68">
              <a:extLst>
                <a:ext uri="{FF2B5EF4-FFF2-40B4-BE49-F238E27FC236}">
                  <a16:creationId xmlns:a16="http://schemas.microsoft.com/office/drawing/2014/main" id="{97804AE5-9E3B-45E6-84CA-7F67C3038DC8}"/>
                </a:ext>
              </a:extLst>
            </p:cNvPr>
            <p:cNvSpPr txBox="1"/>
            <p:nvPr/>
          </p:nvSpPr>
          <p:spPr>
            <a:xfrm>
              <a:off x="8707348" y="6506712"/>
              <a:ext cx="958340" cy="369332"/>
            </a:xfrm>
            <a:prstGeom prst="rect">
              <a:avLst/>
            </a:prstGeom>
            <a:noFill/>
          </p:spPr>
          <p:txBody>
            <a:bodyPr wrap="none" rtlCol="0">
              <a:spAutoFit/>
            </a:bodyPr>
            <a:lstStyle/>
            <a:p>
              <a:r>
                <a:rPr lang="en-US" dirty="0"/>
                <a:t>BL (0V)</a:t>
              </a:r>
            </a:p>
          </p:txBody>
        </p:sp>
        <p:sp>
          <p:nvSpPr>
            <p:cNvPr id="70" name="Oval 69">
              <a:extLst>
                <a:ext uri="{FF2B5EF4-FFF2-40B4-BE49-F238E27FC236}">
                  <a16:creationId xmlns:a16="http://schemas.microsoft.com/office/drawing/2014/main" id="{46AB57AD-8ADF-4BF2-A9B6-7B0E5641046E}"/>
                </a:ext>
              </a:extLst>
            </p:cNvPr>
            <p:cNvSpPr/>
            <p:nvPr/>
          </p:nvSpPr>
          <p:spPr>
            <a:xfrm>
              <a:off x="9249042" y="1889840"/>
              <a:ext cx="205274" cy="156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Connector: Elbow 71">
              <a:extLst>
                <a:ext uri="{FF2B5EF4-FFF2-40B4-BE49-F238E27FC236}">
                  <a16:creationId xmlns:a16="http://schemas.microsoft.com/office/drawing/2014/main" id="{9293B1F9-7F71-4C2E-9697-2EEB74AAA7A2}"/>
                </a:ext>
              </a:extLst>
            </p:cNvPr>
            <p:cNvCxnSpPr>
              <a:cxnSpLocks/>
            </p:cNvCxnSpPr>
            <p:nvPr/>
          </p:nvCxnSpPr>
          <p:spPr>
            <a:xfrm rot="5400000">
              <a:off x="9080511" y="2715413"/>
              <a:ext cx="3944212" cy="2824860"/>
            </a:xfrm>
            <a:prstGeom prst="bentConnector3">
              <a:avLst>
                <a:gd name="adj1" fmla="val -1345"/>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E9833DB4-EF43-4026-9B29-18096DD50E0D}"/>
              </a:ext>
            </a:extLst>
          </p:cNvPr>
          <p:cNvGrpSpPr/>
          <p:nvPr/>
        </p:nvGrpSpPr>
        <p:grpSpPr>
          <a:xfrm>
            <a:off x="9498088" y="1852174"/>
            <a:ext cx="520166" cy="694495"/>
            <a:chOff x="10014094" y="1610166"/>
            <a:chExt cx="520166" cy="694495"/>
          </a:xfrm>
        </p:grpSpPr>
        <p:cxnSp>
          <p:nvCxnSpPr>
            <p:cNvPr id="87" name="Straight Connector 86">
              <a:extLst>
                <a:ext uri="{FF2B5EF4-FFF2-40B4-BE49-F238E27FC236}">
                  <a16:creationId xmlns:a16="http://schemas.microsoft.com/office/drawing/2014/main" id="{181C419A-5B5B-4943-B9D9-3DE103645834}"/>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82CEA3-2931-4DF9-AE96-FFA8E75DCA81}"/>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8126DC-2E0F-45EC-B365-2DB0EFECDD2C}"/>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4722F1D-F170-482D-BF7A-92D9E17B24CD}"/>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00DE3370-0CCE-4904-A2B6-1A9864FFDA5E}"/>
              </a:ext>
            </a:extLst>
          </p:cNvPr>
          <p:cNvGrpSpPr/>
          <p:nvPr/>
        </p:nvGrpSpPr>
        <p:grpSpPr>
          <a:xfrm>
            <a:off x="8192843" y="1841218"/>
            <a:ext cx="520166" cy="694495"/>
            <a:chOff x="10014094" y="1610166"/>
            <a:chExt cx="520166" cy="694495"/>
          </a:xfrm>
        </p:grpSpPr>
        <p:cxnSp>
          <p:nvCxnSpPr>
            <p:cNvPr id="96" name="Straight Connector 95">
              <a:extLst>
                <a:ext uri="{FF2B5EF4-FFF2-40B4-BE49-F238E27FC236}">
                  <a16:creationId xmlns:a16="http://schemas.microsoft.com/office/drawing/2014/main" id="{15D19CB9-D88F-4250-9E12-6D9D627FBA86}"/>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C7875E8-34D0-4720-9986-296726A408DF}"/>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68AE530-BCAC-4B0E-B9CC-86F4A06A1EE5}"/>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172116E-C75A-46A7-ACE1-D1723A479B7F}"/>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7C34A1F4-0527-4F35-9EBF-31B411173AE2}"/>
              </a:ext>
            </a:extLst>
          </p:cNvPr>
          <p:cNvGrpSpPr/>
          <p:nvPr/>
        </p:nvGrpSpPr>
        <p:grpSpPr>
          <a:xfrm>
            <a:off x="3101335" y="2415753"/>
            <a:ext cx="520166" cy="694495"/>
            <a:chOff x="10014094" y="1610166"/>
            <a:chExt cx="520166" cy="694495"/>
          </a:xfrm>
        </p:grpSpPr>
        <p:cxnSp>
          <p:nvCxnSpPr>
            <p:cNvPr id="102" name="Straight Connector 101">
              <a:extLst>
                <a:ext uri="{FF2B5EF4-FFF2-40B4-BE49-F238E27FC236}">
                  <a16:creationId xmlns:a16="http://schemas.microsoft.com/office/drawing/2014/main" id="{93D55FD3-85EB-4F23-893A-5DA99799A7E3}"/>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B11B9C3-4276-426B-AACA-97DDA20362AA}"/>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8282F88-BBA0-40E1-9903-2063D762FF96}"/>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F737D15-E5AB-4BF2-9A9A-7EBA49F211B7}"/>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05D94F11-86C9-4F6E-BC99-20F33E663E42}"/>
              </a:ext>
            </a:extLst>
          </p:cNvPr>
          <p:cNvGrpSpPr/>
          <p:nvPr/>
        </p:nvGrpSpPr>
        <p:grpSpPr>
          <a:xfrm>
            <a:off x="1048296" y="2410829"/>
            <a:ext cx="529691" cy="694495"/>
            <a:chOff x="10004569" y="1610166"/>
            <a:chExt cx="529691" cy="694495"/>
          </a:xfrm>
        </p:grpSpPr>
        <p:cxnSp>
          <p:nvCxnSpPr>
            <p:cNvPr id="108" name="Straight Connector 107">
              <a:extLst>
                <a:ext uri="{FF2B5EF4-FFF2-40B4-BE49-F238E27FC236}">
                  <a16:creationId xmlns:a16="http://schemas.microsoft.com/office/drawing/2014/main" id="{35625DBE-CB92-421B-B560-B4CB7D78290B}"/>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6322BF8-A7CD-4775-BD9D-8E9351DEE25D}"/>
                </a:ext>
              </a:extLst>
            </p:cNvPr>
            <p:cNvCxnSpPr/>
            <p:nvPr/>
          </p:nvCxnSpPr>
          <p:spPr>
            <a:xfrm>
              <a:off x="10004569" y="1873437"/>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3C86AB7-0751-4955-9E1F-FAC57574BAF9}"/>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118A78-0436-40D1-8A37-EF8ED44F10B3}"/>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DC4D29A6-63DB-432D-A608-0136CF00D0D4}"/>
              </a:ext>
            </a:extLst>
          </p:cNvPr>
          <p:cNvSpPr txBox="1"/>
          <p:nvPr/>
        </p:nvSpPr>
        <p:spPr>
          <a:xfrm>
            <a:off x="11124114" y="4344838"/>
            <a:ext cx="479618" cy="369332"/>
          </a:xfrm>
          <a:prstGeom prst="rect">
            <a:avLst/>
          </a:prstGeom>
          <a:noFill/>
        </p:spPr>
        <p:txBody>
          <a:bodyPr wrap="none" rtlCol="0">
            <a:spAutoFit/>
          </a:bodyPr>
          <a:lstStyle/>
          <a:p>
            <a:r>
              <a:rPr lang="en-US" dirty="0"/>
              <a:t>2R</a:t>
            </a:r>
          </a:p>
        </p:txBody>
      </p:sp>
      <p:cxnSp>
        <p:nvCxnSpPr>
          <p:cNvPr id="119" name="Straight Arrow Connector 118">
            <a:extLst>
              <a:ext uri="{FF2B5EF4-FFF2-40B4-BE49-F238E27FC236}">
                <a16:creationId xmlns:a16="http://schemas.microsoft.com/office/drawing/2014/main" id="{5B16F416-9ECC-4C8E-B4BE-8B8CB3FBF950}"/>
              </a:ext>
            </a:extLst>
          </p:cNvPr>
          <p:cNvCxnSpPr/>
          <p:nvPr/>
        </p:nvCxnSpPr>
        <p:spPr>
          <a:xfrm>
            <a:off x="1215223" y="3361127"/>
            <a:ext cx="92552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607CA4D5-FC4D-4401-AD43-50B777360E50}"/>
              </a:ext>
            </a:extLst>
          </p:cNvPr>
          <p:cNvSpPr txBox="1"/>
          <p:nvPr/>
        </p:nvSpPr>
        <p:spPr>
          <a:xfrm>
            <a:off x="1498357" y="3388611"/>
            <a:ext cx="351378" cy="369332"/>
          </a:xfrm>
          <a:prstGeom prst="rect">
            <a:avLst/>
          </a:prstGeom>
          <a:noFill/>
        </p:spPr>
        <p:txBody>
          <a:bodyPr wrap="none" rtlCol="0">
            <a:spAutoFit/>
          </a:bodyPr>
          <a:lstStyle/>
          <a:p>
            <a:r>
              <a:rPr lang="en-US" dirty="0"/>
              <a:t>R</a:t>
            </a:r>
          </a:p>
        </p:txBody>
      </p:sp>
      <p:cxnSp>
        <p:nvCxnSpPr>
          <p:cNvPr id="121" name="Straight Arrow Connector 120">
            <a:extLst>
              <a:ext uri="{FF2B5EF4-FFF2-40B4-BE49-F238E27FC236}">
                <a16:creationId xmlns:a16="http://schemas.microsoft.com/office/drawing/2014/main" id="{0B28A226-05FC-487A-BE8F-1804EEE44836}"/>
              </a:ext>
            </a:extLst>
          </p:cNvPr>
          <p:cNvCxnSpPr/>
          <p:nvPr/>
        </p:nvCxnSpPr>
        <p:spPr>
          <a:xfrm>
            <a:off x="9753505" y="2559233"/>
            <a:ext cx="92552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EB049B2-6C97-4A1B-92B4-3ED106E5465C}"/>
              </a:ext>
            </a:extLst>
          </p:cNvPr>
          <p:cNvCxnSpPr>
            <a:cxnSpLocks/>
          </p:cNvCxnSpPr>
          <p:nvPr/>
        </p:nvCxnSpPr>
        <p:spPr>
          <a:xfrm>
            <a:off x="8394310" y="2766590"/>
            <a:ext cx="227080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38E45AF2-FDDD-4213-97C9-6A4A30F323A4}"/>
              </a:ext>
            </a:extLst>
          </p:cNvPr>
          <p:cNvSpPr txBox="1"/>
          <p:nvPr/>
        </p:nvSpPr>
        <p:spPr>
          <a:xfrm>
            <a:off x="10168791" y="2220650"/>
            <a:ext cx="351378" cy="369332"/>
          </a:xfrm>
          <a:prstGeom prst="rect">
            <a:avLst/>
          </a:prstGeom>
          <a:noFill/>
        </p:spPr>
        <p:txBody>
          <a:bodyPr wrap="none" rtlCol="0">
            <a:spAutoFit/>
          </a:bodyPr>
          <a:lstStyle/>
          <a:p>
            <a:r>
              <a:rPr lang="en-US" dirty="0"/>
              <a:t>R</a:t>
            </a:r>
          </a:p>
        </p:txBody>
      </p:sp>
      <p:sp>
        <p:nvSpPr>
          <p:cNvPr id="124" name="TextBox 123">
            <a:extLst>
              <a:ext uri="{FF2B5EF4-FFF2-40B4-BE49-F238E27FC236}">
                <a16:creationId xmlns:a16="http://schemas.microsoft.com/office/drawing/2014/main" id="{E1739FDC-40D4-448D-A80C-B40F252592C6}"/>
              </a:ext>
            </a:extLst>
          </p:cNvPr>
          <p:cNvSpPr txBox="1"/>
          <p:nvPr/>
        </p:nvSpPr>
        <p:spPr>
          <a:xfrm>
            <a:off x="9130612" y="2732796"/>
            <a:ext cx="479618" cy="369332"/>
          </a:xfrm>
          <a:prstGeom prst="rect">
            <a:avLst/>
          </a:prstGeom>
          <a:noFill/>
        </p:spPr>
        <p:txBody>
          <a:bodyPr wrap="none" rtlCol="0">
            <a:spAutoFit/>
          </a:bodyPr>
          <a:lstStyle/>
          <a:p>
            <a:r>
              <a:rPr lang="en-US" dirty="0"/>
              <a:t>2R</a:t>
            </a:r>
          </a:p>
        </p:txBody>
      </p:sp>
      <p:cxnSp>
        <p:nvCxnSpPr>
          <p:cNvPr id="126" name="Straight Arrow Connector 125">
            <a:extLst>
              <a:ext uri="{FF2B5EF4-FFF2-40B4-BE49-F238E27FC236}">
                <a16:creationId xmlns:a16="http://schemas.microsoft.com/office/drawing/2014/main" id="{4607F028-213A-4E95-89C0-59C2F1AC35C9}"/>
              </a:ext>
            </a:extLst>
          </p:cNvPr>
          <p:cNvCxnSpPr/>
          <p:nvPr/>
        </p:nvCxnSpPr>
        <p:spPr>
          <a:xfrm flipH="1">
            <a:off x="6513373" y="3440345"/>
            <a:ext cx="1651518" cy="0"/>
          </a:xfrm>
          <a:prstGeom prst="straightConnector1">
            <a:avLst/>
          </a:prstGeom>
          <a:ln w="41275">
            <a:prstDash val="solid"/>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1E2FDF6C-3417-407E-A794-648232A10479}"/>
              </a:ext>
            </a:extLst>
          </p:cNvPr>
          <p:cNvSpPr txBox="1"/>
          <p:nvPr/>
        </p:nvSpPr>
        <p:spPr>
          <a:xfrm>
            <a:off x="6441950" y="2931214"/>
            <a:ext cx="1658548" cy="461665"/>
          </a:xfrm>
          <a:prstGeom prst="rect">
            <a:avLst/>
          </a:prstGeom>
          <a:solidFill>
            <a:schemeClr val="bg1"/>
          </a:solidFill>
        </p:spPr>
        <p:txBody>
          <a:bodyPr wrap="square" rtlCol="0">
            <a:spAutoFit/>
          </a:bodyPr>
          <a:lstStyle/>
          <a:p>
            <a:r>
              <a:rPr lang="en-US" sz="1200" dirty="0">
                <a:solidFill>
                  <a:schemeClr val="accent1"/>
                </a:solidFill>
              </a:rPr>
              <a:t>Spike decrease going toward center of WL</a:t>
            </a:r>
          </a:p>
        </p:txBody>
      </p:sp>
      <p:sp>
        <p:nvSpPr>
          <p:cNvPr id="136" name="Rectangle 135">
            <a:extLst>
              <a:ext uri="{FF2B5EF4-FFF2-40B4-BE49-F238E27FC236}">
                <a16:creationId xmlns:a16="http://schemas.microsoft.com/office/drawing/2014/main" id="{51B3006C-F397-4EBB-A26E-5ED2F32C3641}"/>
              </a:ext>
            </a:extLst>
          </p:cNvPr>
          <p:cNvSpPr/>
          <p:nvPr/>
        </p:nvSpPr>
        <p:spPr>
          <a:xfrm>
            <a:off x="6452724" y="3533867"/>
            <a:ext cx="1772816" cy="205274"/>
          </a:xfrm>
          <a:prstGeom prst="rect">
            <a:avLst/>
          </a:prstGeom>
          <a:noFill/>
          <a:ln w="34925">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DFAF26C-79F8-46DC-A77B-474E693409B5}"/>
              </a:ext>
            </a:extLst>
          </p:cNvPr>
          <p:cNvSpPr/>
          <p:nvPr/>
        </p:nvSpPr>
        <p:spPr>
          <a:xfrm>
            <a:off x="4712452" y="5999806"/>
            <a:ext cx="1772816" cy="205274"/>
          </a:xfrm>
          <a:prstGeom prst="rect">
            <a:avLst/>
          </a:prstGeom>
          <a:noFill/>
          <a:ln w="34925">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Arrow Connector 137">
            <a:extLst>
              <a:ext uri="{FF2B5EF4-FFF2-40B4-BE49-F238E27FC236}">
                <a16:creationId xmlns:a16="http://schemas.microsoft.com/office/drawing/2014/main" id="{071C4B9B-64DC-4083-A2DE-A8D41579775B}"/>
              </a:ext>
            </a:extLst>
          </p:cNvPr>
          <p:cNvCxnSpPr>
            <a:cxnSpLocks/>
          </p:cNvCxnSpPr>
          <p:nvPr/>
        </p:nvCxnSpPr>
        <p:spPr>
          <a:xfrm flipV="1">
            <a:off x="8309427" y="4812558"/>
            <a:ext cx="0" cy="1436350"/>
          </a:xfrm>
          <a:prstGeom prst="straightConnector1">
            <a:avLst/>
          </a:prstGeom>
          <a:ln w="41275">
            <a:prstDash val="solid"/>
            <a:tailEnd type="triangle"/>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110FFCF7-DB34-49AD-8E11-80739E00A3A0}"/>
              </a:ext>
            </a:extLst>
          </p:cNvPr>
          <p:cNvSpPr/>
          <p:nvPr/>
        </p:nvSpPr>
        <p:spPr>
          <a:xfrm>
            <a:off x="7962265" y="4838343"/>
            <a:ext cx="276466" cy="1411236"/>
          </a:xfrm>
          <a:prstGeom prst="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8CB4181-7868-4909-B1DB-64EC547A95A3}"/>
              </a:ext>
            </a:extLst>
          </p:cNvPr>
          <p:cNvSpPr/>
          <p:nvPr/>
        </p:nvSpPr>
        <p:spPr>
          <a:xfrm>
            <a:off x="4666482" y="3472368"/>
            <a:ext cx="276466" cy="1411236"/>
          </a:xfrm>
          <a:prstGeom prst="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Arrow Connector 145">
            <a:extLst>
              <a:ext uri="{FF2B5EF4-FFF2-40B4-BE49-F238E27FC236}">
                <a16:creationId xmlns:a16="http://schemas.microsoft.com/office/drawing/2014/main" id="{0D4B2FEE-07E5-4353-8F46-73F4DD983A19}"/>
              </a:ext>
            </a:extLst>
          </p:cNvPr>
          <p:cNvCxnSpPr>
            <a:cxnSpLocks/>
          </p:cNvCxnSpPr>
          <p:nvPr/>
        </p:nvCxnSpPr>
        <p:spPr>
          <a:xfrm>
            <a:off x="4774973" y="6277483"/>
            <a:ext cx="1647774" cy="0"/>
          </a:xfrm>
          <a:prstGeom prst="straightConnector1">
            <a:avLst/>
          </a:prstGeom>
          <a:ln w="41275">
            <a:prstDash val="solid"/>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88F05DE5-D9C2-4763-852F-6CC5ECA1E979}"/>
              </a:ext>
            </a:extLst>
          </p:cNvPr>
          <p:cNvSpPr txBox="1"/>
          <p:nvPr/>
        </p:nvSpPr>
        <p:spPr>
          <a:xfrm rot="5400000">
            <a:off x="2917002" y="4167811"/>
            <a:ext cx="2064634" cy="461665"/>
          </a:xfrm>
          <a:prstGeom prst="rect">
            <a:avLst/>
          </a:prstGeom>
          <a:solidFill>
            <a:schemeClr val="bg1"/>
          </a:solidFill>
        </p:spPr>
        <p:txBody>
          <a:bodyPr wrap="square" rtlCol="0">
            <a:spAutoFit/>
          </a:bodyPr>
          <a:lstStyle/>
          <a:p>
            <a:r>
              <a:rPr lang="en-US" sz="1200" dirty="0">
                <a:solidFill>
                  <a:schemeClr val="accent1"/>
                </a:solidFill>
              </a:rPr>
              <a:t>Spike decrease going toward center of BL</a:t>
            </a:r>
          </a:p>
        </p:txBody>
      </p:sp>
      <p:cxnSp>
        <p:nvCxnSpPr>
          <p:cNvPr id="150" name="Straight Arrow Connector 149">
            <a:extLst>
              <a:ext uri="{FF2B5EF4-FFF2-40B4-BE49-F238E27FC236}">
                <a16:creationId xmlns:a16="http://schemas.microsoft.com/office/drawing/2014/main" id="{D20962C8-3AC4-4488-8CAE-6E0631CF25F2}"/>
              </a:ext>
            </a:extLst>
          </p:cNvPr>
          <p:cNvCxnSpPr>
            <a:cxnSpLocks/>
          </p:cNvCxnSpPr>
          <p:nvPr/>
        </p:nvCxnSpPr>
        <p:spPr>
          <a:xfrm>
            <a:off x="4377856" y="3420653"/>
            <a:ext cx="1" cy="1475506"/>
          </a:xfrm>
          <a:prstGeom prst="straightConnector1">
            <a:avLst/>
          </a:prstGeom>
          <a:ln w="412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AC41BC2-119B-4626-9620-8A5F27A3A79B}"/>
              </a:ext>
            </a:extLst>
          </p:cNvPr>
          <p:cNvCxnSpPr>
            <a:cxnSpLocks/>
          </p:cNvCxnSpPr>
          <p:nvPr/>
        </p:nvCxnSpPr>
        <p:spPr>
          <a:xfrm flipH="1" flipV="1">
            <a:off x="4031485" y="2607407"/>
            <a:ext cx="2426523" cy="93576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02A3A17-5E6B-433D-8EA5-E32E5DE089E1}"/>
              </a:ext>
            </a:extLst>
          </p:cNvPr>
          <p:cNvCxnSpPr/>
          <p:nvPr/>
        </p:nvCxnSpPr>
        <p:spPr>
          <a:xfrm>
            <a:off x="2185139" y="3358838"/>
            <a:ext cx="92552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B60A774-EAF5-4D92-BBE5-4841C902DBB5}"/>
              </a:ext>
            </a:extLst>
          </p:cNvPr>
          <p:cNvSpPr txBox="1"/>
          <p:nvPr/>
        </p:nvSpPr>
        <p:spPr>
          <a:xfrm>
            <a:off x="2488998" y="3388611"/>
            <a:ext cx="351378" cy="369332"/>
          </a:xfrm>
          <a:prstGeom prst="rect">
            <a:avLst/>
          </a:prstGeom>
          <a:noFill/>
        </p:spPr>
        <p:txBody>
          <a:bodyPr wrap="none" rtlCol="0">
            <a:spAutoFit/>
          </a:bodyPr>
          <a:lstStyle/>
          <a:p>
            <a:r>
              <a:rPr lang="en-US" dirty="0"/>
              <a:t>R</a:t>
            </a:r>
          </a:p>
        </p:txBody>
      </p:sp>
      <p:cxnSp>
        <p:nvCxnSpPr>
          <p:cNvPr id="74" name="Connector: Elbow 73">
            <a:extLst>
              <a:ext uri="{FF2B5EF4-FFF2-40B4-BE49-F238E27FC236}">
                <a16:creationId xmlns:a16="http://schemas.microsoft.com/office/drawing/2014/main" id="{98EA12E7-167B-4B2D-B733-518C34BB49C0}"/>
              </a:ext>
            </a:extLst>
          </p:cNvPr>
          <p:cNvCxnSpPr>
            <a:cxnSpLocks/>
          </p:cNvCxnSpPr>
          <p:nvPr/>
        </p:nvCxnSpPr>
        <p:spPr>
          <a:xfrm rot="16200000" flipH="1">
            <a:off x="-184257" y="3102560"/>
            <a:ext cx="2809069" cy="1492617"/>
          </a:xfrm>
          <a:prstGeom prst="bentConnector3">
            <a:avLst>
              <a:gd name="adj1" fmla="val -86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924A59E-DA53-4701-B477-9F91B26D8100}"/>
              </a:ext>
            </a:extLst>
          </p:cNvPr>
          <p:cNvCxnSpPr/>
          <p:nvPr/>
        </p:nvCxnSpPr>
        <p:spPr>
          <a:xfrm>
            <a:off x="1849735" y="2537702"/>
            <a:ext cx="0" cy="27157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3A13D8-A1BB-489D-8363-98D936E5AC5C}"/>
              </a:ext>
            </a:extLst>
          </p:cNvPr>
          <p:cNvSpPr txBox="1"/>
          <p:nvPr/>
        </p:nvSpPr>
        <p:spPr>
          <a:xfrm>
            <a:off x="1368648" y="4627892"/>
            <a:ext cx="479618" cy="369332"/>
          </a:xfrm>
          <a:prstGeom prst="rect">
            <a:avLst/>
          </a:prstGeom>
          <a:noFill/>
        </p:spPr>
        <p:txBody>
          <a:bodyPr wrap="none" rtlCol="0">
            <a:spAutoFit/>
          </a:bodyPr>
          <a:lstStyle/>
          <a:p>
            <a:r>
              <a:rPr lang="en-US" dirty="0"/>
              <a:t>2R</a:t>
            </a:r>
          </a:p>
        </p:txBody>
      </p:sp>
      <p:cxnSp>
        <p:nvCxnSpPr>
          <p:cNvPr id="85" name="Straight Arrow Connector 84">
            <a:extLst>
              <a:ext uri="{FF2B5EF4-FFF2-40B4-BE49-F238E27FC236}">
                <a16:creationId xmlns:a16="http://schemas.microsoft.com/office/drawing/2014/main" id="{2BABCBFE-68AD-4FC5-AFD7-D4BB27C473BA}"/>
              </a:ext>
            </a:extLst>
          </p:cNvPr>
          <p:cNvCxnSpPr/>
          <p:nvPr/>
        </p:nvCxnSpPr>
        <p:spPr>
          <a:xfrm>
            <a:off x="2488998" y="2537702"/>
            <a:ext cx="0" cy="27157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65B6A29-1244-458D-B040-16426A2FFDEE}"/>
              </a:ext>
            </a:extLst>
          </p:cNvPr>
          <p:cNvSpPr txBox="1"/>
          <p:nvPr/>
        </p:nvSpPr>
        <p:spPr>
          <a:xfrm>
            <a:off x="2464243" y="4612960"/>
            <a:ext cx="479618" cy="369332"/>
          </a:xfrm>
          <a:prstGeom prst="rect">
            <a:avLst/>
          </a:prstGeom>
          <a:noFill/>
        </p:spPr>
        <p:txBody>
          <a:bodyPr wrap="none" rtlCol="0">
            <a:spAutoFit/>
          </a:bodyPr>
          <a:lstStyle/>
          <a:p>
            <a:r>
              <a:rPr lang="en-US" dirty="0"/>
              <a:t>2R</a:t>
            </a:r>
          </a:p>
        </p:txBody>
      </p:sp>
      <p:cxnSp>
        <p:nvCxnSpPr>
          <p:cNvPr id="37" name="Straight Arrow Connector 36">
            <a:extLst>
              <a:ext uri="{FF2B5EF4-FFF2-40B4-BE49-F238E27FC236}">
                <a16:creationId xmlns:a16="http://schemas.microsoft.com/office/drawing/2014/main" id="{C0411EE2-90C8-4EC7-A0EB-E9B00228A649}"/>
              </a:ext>
            </a:extLst>
          </p:cNvPr>
          <p:cNvCxnSpPr/>
          <p:nvPr/>
        </p:nvCxnSpPr>
        <p:spPr>
          <a:xfrm>
            <a:off x="11039475" y="1910835"/>
            <a:ext cx="0" cy="28040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EC5BBFEB-9844-4781-A1D2-B04BF684F38E}"/>
              </a:ext>
            </a:extLst>
          </p:cNvPr>
          <p:cNvCxnSpPr>
            <a:cxnSpLocks/>
          </p:cNvCxnSpPr>
          <p:nvPr/>
        </p:nvCxnSpPr>
        <p:spPr>
          <a:xfrm rot="16200000" flipH="1">
            <a:off x="8112772" y="2108682"/>
            <a:ext cx="2855401" cy="2320472"/>
          </a:xfrm>
          <a:prstGeom prst="bentConnector3">
            <a:avLst>
              <a:gd name="adj1" fmla="val 630"/>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11553D99-9626-43B2-A872-30F6F4EA3454}"/>
              </a:ext>
            </a:extLst>
          </p:cNvPr>
          <p:cNvGrpSpPr/>
          <p:nvPr/>
        </p:nvGrpSpPr>
        <p:grpSpPr>
          <a:xfrm rot="16200000">
            <a:off x="4163708" y="1935881"/>
            <a:ext cx="520166" cy="694495"/>
            <a:chOff x="10014094" y="1610166"/>
            <a:chExt cx="520166" cy="694495"/>
          </a:xfrm>
        </p:grpSpPr>
        <p:cxnSp>
          <p:nvCxnSpPr>
            <p:cNvPr id="106" name="Straight Connector 105">
              <a:extLst>
                <a:ext uri="{FF2B5EF4-FFF2-40B4-BE49-F238E27FC236}">
                  <a16:creationId xmlns:a16="http://schemas.microsoft.com/office/drawing/2014/main" id="{EA90973C-833D-4FE9-8CFE-8D7F7895E361}"/>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F5588D0-FE25-4169-8BE3-1C214383A606}"/>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D6B3243-3D0D-4739-BB25-8C6F8831B60A}"/>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BBCF63E-7793-4808-B848-83A7A9DD687B}"/>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230C3B2B-1FD2-4D07-AFF8-BFE102D40C3F}"/>
              </a:ext>
            </a:extLst>
          </p:cNvPr>
          <p:cNvCxnSpPr/>
          <p:nvPr/>
        </p:nvCxnSpPr>
        <p:spPr>
          <a:xfrm flipV="1">
            <a:off x="4076544" y="1981449"/>
            <a:ext cx="0" cy="31223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77F8D0E3-6DC0-4721-8E04-CB2E8D65B798}"/>
              </a:ext>
            </a:extLst>
          </p:cNvPr>
          <p:cNvGrpSpPr/>
          <p:nvPr/>
        </p:nvGrpSpPr>
        <p:grpSpPr>
          <a:xfrm rot="16200000">
            <a:off x="11340432" y="1415715"/>
            <a:ext cx="520166" cy="694495"/>
            <a:chOff x="10014094" y="1610166"/>
            <a:chExt cx="520166" cy="694495"/>
          </a:xfrm>
        </p:grpSpPr>
        <p:cxnSp>
          <p:nvCxnSpPr>
            <p:cNvPr id="125" name="Straight Connector 124">
              <a:extLst>
                <a:ext uri="{FF2B5EF4-FFF2-40B4-BE49-F238E27FC236}">
                  <a16:creationId xmlns:a16="http://schemas.microsoft.com/office/drawing/2014/main" id="{C6EAEF54-3EC0-4DC0-A6DB-6C33C13365A8}"/>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2CB9885-1010-44DD-AC39-BD7C90F010A8}"/>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0EDAE8B-7925-4C26-BB7E-A66A80848B77}"/>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81219C9-C627-4917-BE06-4E8BD6630B3A}"/>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1" name="Straight Connector 130">
            <a:extLst>
              <a:ext uri="{FF2B5EF4-FFF2-40B4-BE49-F238E27FC236}">
                <a16:creationId xmlns:a16="http://schemas.microsoft.com/office/drawing/2014/main" id="{54ABBB44-8D1E-4692-94F9-88F5C3BAC78F}"/>
              </a:ext>
            </a:extLst>
          </p:cNvPr>
          <p:cNvCxnSpPr/>
          <p:nvPr/>
        </p:nvCxnSpPr>
        <p:spPr>
          <a:xfrm flipV="1">
            <a:off x="11226301" y="1479894"/>
            <a:ext cx="0" cy="3122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BC9624CA-8DED-4C35-B6E7-27DA2BC52021}"/>
              </a:ext>
            </a:extLst>
          </p:cNvPr>
          <p:cNvSpPr txBox="1"/>
          <p:nvPr/>
        </p:nvSpPr>
        <p:spPr>
          <a:xfrm>
            <a:off x="9561500" y="5408020"/>
            <a:ext cx="2573191" cy="923330"/>
          </a:xfrm>
          <a:prstGeom prst="rect">
            <a:avLst/>
          </a:prstGeom>
          <a:noFill/>
        </p:spPr>
        <p:txBody>
          <a:bodyPr wrap="square" rtlCol="0">
            <a:spAutoFit/>
          </a:bodyPr>
          <a:lstStyle/>
          <a:p>
            <a:r>
              <a:rPr lang="en-US" dirty="0"/>
              <a:t>Tile effect + decoder effect are subtracted (ED change)</a:t>
            </a:r>
          </a:p>
        </p:txBody>
      </p:sp>
      <p:cxnSp>
        <p:nvCxnSpPr>
          <p:cNvPr id="133" name="Connector: Elbow 132">
            <a:extLst>
              <a:ext uri="{FF2B5EF4-FFF2-40B4-BE49-F238E27FC236}">
                <a16:creationId xmlns:a16="http://schemas.microsoft.com/office/drawing/2014/main" id="{EBD4566A-0AB6-4D4A-BA59-1B2843CF54B8}"/>
              </a:ext>
            </a:extLst>
          </p:cNvPr>
          <p:cNvCxnSpPr>
            <a:cxnSpLocks/>
          </p:cNvCxnSpPr>
          <p:nvPr/>
        </p:nvCxnSpPr>
        <p:spPr>
          <a:xfrm rot="5400000">
            <a:off x="10045352" y="2806216"/>
            <a:ext cx="2827425" cy="1025172"/>
          </a:xfrm>
          <a:prstGeom prst="bentConnector3">
            <a:avLst>
              <a:gd name="adj1" fmla="val -1106"/>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09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D6C9-323B-4B75-985A-023E5C05531C}"/>
              </a:ext>
            </a:extLst>
          </p:cNvPr>
          <p:cNvSpPr>
            <a:spLocks noGrp="1"/>
          </p:cNvSpPr>
          <p:nvPr>
            <p:ph type="title"/>
          </p:nvPr>
        </p:nvSpPr>
        <p:spPr/>
        <p:txBody>
          <a:bodyPr/>
          <a:lstStyle/>
          <a:p>
            <a:r>
              <a:rPr lang="en-US" dirty="0"/>
              <a:t>Moving along WL</a:t>
            </a:r>
          </a:p>
        </p:txBody>
      </p:sp>
      <p:pic>
        <p:nvPicPr>
          <p:cNvPr id="6" name="Picture 5">
            <a:extLst>
              <a:ext uri="{FF2B5EF4-FFF2-40B4-BE49-F238E27FC236}">
                <a16:creationId xmlns:a16="http://schemas.microsoft.com/office/drawing/2014/main" id="{793E371E-24BA-4CFF-A507-5E09A3815329}"/>
              </a:ext>
            </a:extLst>
          </p:cNvPr>
          <p:cNvPicPr>
            <a:picLocks noChangeAspect="1"/>
          </p:cNvPicPr>
          <p:nvPr/>
        </p:nvPicPr>
        <p:blipFill>
          <a:blip r:embed="rId2"/>
          <a:stretch>
            <a:fillRect/>
          </a:stretch>
        </p:blipFill>
        <p:spPr>
          <a:xfrm>
            <a:off x="4038162" y="1102692"/>
            <a:ext cx="4568754" cy="2974786"/>
          </a:xfrm>
          <a:prstGeom prst="rect">
            <a:avLst/>
          </a:prstGeom>
        </p:spPr>
      </p:pic>
      <p:pic>
        <p:nvPicPr>
          <p:cNvPr id="7" name="Picture 6">
            <a:extLst>
              <a:ext uri="{FF2B5EF4-FFF2-40B4-BE49-F238E27FC236}">
                <a16:creationId xmlns:a16="http://schemas.microsoft.com/office/drawing/2014/main" id="{08D41495-0BF4-4156-97A4-FA409E5EE11E}"/>
              </a:ext>
            </a:extLst>
          </p:cNvPr>
          <p:cNvPicPr>
            <a:picLocks noChangeAspect="1"/>
          </p:cNvPicPr>
          <p:nvPr/>
        </p:nvPicPr>
        <p:blipFill>
          <a:blip r:embed="rId3"/>
          <a:stretch>
            <a:fillRect/>
          </a:stretch>
        </p:blipFill>
        <p:spPr>
          <a:xfrm>
            <a:off x="252114" y="1102692"/>
            <a:ext cx="3701421" cy="3076583"/>
          </a:xfrm>
          <a:prstGeom prst="rect">
            <a:avLst/>
          </a:prstGeom>
        </p:spPr>
      </p:pic>
      <p:pic>
        <p:nvPicPr>
          <p:cNvPr id="8" name="Picture 7">
            <a:extLst>
              <a:ext uri="{FF2B5EF4-FFF2-40B4-BE49-F238E27FC236}">
                <a16:creationId xmlns:a16="http://schemas.microsoft.com/office/drawing/2014/main" id="{4F370344-8B03-4241-9D04-7BC065C560E6}"/>
              </a:ext>
            </a:extLst>
          </p:cNvPr>
          <p:cNvPicPr>
            <a:picLocks noChangeAspect="1"/>
          </p:cNvPicPr>
          <p:nvPr/>
        </p:nvPicPr>
        <p:blipFill>
          <a:blip r:embed="rId4"/>
          <a:stretch>
            <a:fillRect/>
          </a:stretch>
        </p:blipFill>
        <p:spPr>
          <a:xfrm>
            <a:off x="4038162" y="3849425"/>
            <a:ext cx="4620646" cy="3008575"/>
          </a:xfrm>
          <a:prstGeom prst="rect">
            <a:avLst/>
          </a:prstGeom>
        </p:spPr>
      </p:pic>
      <p:pic>
        <p:nvPicPr>
          <p:cNvPr id="9" name="Picture 8">
            <a:extLst>
              <a:ext uri="{FF2B5EF4-FFF2-40B4-BE49-F238E27FC236}">
                <a16:creationId xmlns:a16="http://schemas.microsoft.com/office/drawing/2014/main" id="{C3511028-A044-4E44-869D-D97992FB3668}"/>
              </a:ext>
            </a:extLst>
          </p:cNvPr>
          <p:cNvPicPr>
            <a:picLocks noChangeAspect="1"/>
          </p:cNvPicPr>
          <p:nvPr/>
        </p:nvPicPr>
        <p:blipFill>
          <a:blip r:embed="rId5"/>
          <a:stretch>
            <a:fillRect/>
          </a:stretch>
        </p:blipFill>
        <p:spPr>
          <a:xfrm>
            <a:off x="258874" y="3745715"/>
            <a:ext cx="3687903" cy="3065347"/>
          </a:xfrm>
          <a:prstGeom prst="rect">
            <a:avLst/>
          </a:prstGeom>
        </p:spPr>
      </p:pic>
      <p:sp>
        <p:nvSpPr>
          <p:cNvPr id="10" name="TextBox 9">
            <a:extLst>
              <a:ext uri="{FF2B5EF4-FFF2-40B4-BE49-F238E27FC236}">
                <a16:creationId xmlns:a16="http://schemas.microsoft.com/office/drawing/2014/main" id="{C29C216E-276F-4881-A6B0-56F2FA57E040}"/>
              </a:ext>
            </a:extLst>
          </p:cNvPr>
          <p:cNvSpPr txBox="1"/>
          <p:nvPr/>
        </p:nvSpPr>
        <p:spPr>
          <a:xfrm>
            <a:off x="8104599" y="2813251"/>
            <a:ext cx="4087401" cy="646331"/>
          </a:xfrm>
          <a:prstGeom prst="rect">
            <a:avLst/>
          </a:prstGeom>
          <a:noFill/>
        </p:spPr>
        <p:txBody>
          <a:bodyPr wrap="none" rtlCol="0">
            <a:spAutoFit/>
          </a:bodyPr>
          <a:lstStyle/>
          <a:p>
            <a:r>
              <a:rPr lang="en-US" dirty="0"/>
              <a:t>260mV total delta</a:t>
            </a:r>
          </a:p>
          <a:p>
            <a:r>
              <a:rPr lang="en-US" dirty="0"/>
              <a:t>(tile and WL decoder contribution add)</a:t>
            </a:r>
          </a:p>
        </p:txBody>
      </p:sp>
      <p:sp>
        <p:nvSpPr>
          <p:cNvPr id="11" name="TextBox 10">
            <a:extLst>
              <a:ext uri="{FF2B5EF4-FFF2-40B4-BE49-F238E27FC236}">
                <a16:creationId xmlns:a16="http://schemas.microsoft.com/office/drawing/2014/main" id="{2CF2BD04-05DB-4280-ACD1-7E17CDDABE27}"/>
              </a:ext>
            </a:extLst>
          </p:cNvPr>
          <p:cNvSpPr txBox="1"/>
          <p:nvPr/>
        </p:nvSpPr>
        <p:spPr>
          <a:xfrm>
            <a:off x="8201576" y="5118793"/>
            <a:ext cx="3245255" cy="923330"/>
          </a:xfrm>
          <a:prstGeom prst="rect">
            <a:avLst/>
          </a:prstGeom>
          <a:noFill/>
        </p:spPr>
        <p:txBody>
          <a:bodyPr wrap="square" rtlCol="0">
            <a:spAutoFit/>
          </a:bodyPr>
          <a:lstStyle/>
          <a:p>
            <a:r>
              <a:rPr lang="en-US" dirty="0"/>
              <a:t>80mV total delta</a:t>
            </a:r>
          </a:p>
          <a:p>
            <a:r>
              <a:rPr lang="en-US" dirty="0"/>
              <a:t>(tile and WL decoder contribution subtracts)</a:t>
            </a:r>
          </a:p>
        </p:txBody>
      </p:sp>
      <p:pic>
        <p:nvPicPr>
          <p:cNvPr id="13" name="Picture 12">
            <a:extLst>
              <a:ext uri="{FF2B5EF4-FFF2-40B4-BE49-F238E27FC236}">
                <a16:creationId xmlns:a16="http://schemas.microsoft.com/office/drawing/2014/main" id="{AEFF9125-0483-4FD1-9628-89D74A9B7FCF}"/>
              </a:ext>
            </a:extLst>
          </p:cNvPr>
          <p:cNvPicPr>
            <a:picLocks noChangeAspect="1"/>
          </p:cNvPicPr>
          <p:nvPr/>
        </p:nvPicPr>
        <p:blipFill>
          <a:blip r:embed="rId6"/>
          <a:stretch>
            <a:fillRect/>
          </a:stretch>
        </p:blipFill>
        <p:spPr>
          <a:xfrm>
            <a:off x="9335911" y="0"/>
            <a:ext cx="2856089" cy="2210365"/>
          </a:xfrm>
          <a:prstGeom prst="rect">
            <a:avLst/>
          </a:prstGeom>
        </p:spPr>
      </p:pic>
      <p:sp>
        <p:nvSpPr>
          <p:cNvPr id="3" name="TextBox 2"/>
          <p:cNvSpPr txBox="1"/>
          <p:nvPr/>
        </p:nvSpPr>
        <p:spPr>
          <a:xfrm>
            <a:off x="4619330" y="1232807"/>
            <a:ext cx="370614" cy="400110"/>
          </a:xfrm>
          <a:prstGeom prst="rect">
            <a:avLst/>
          </a:prstGeom>
          <a:noFill/>
        </p:spPr>
        <p:txBody>
          <a:bodyPr wrap="none" rtlCol="0">
            <a:spAutoFit/>
          </a:bodyPr>
          <a:lstStyle/>
          <a:p>
            <a:r>
              <a:rPr lang="en-US" sz="2000" b="1" dirty="0">
                <a:solidFill>
                  <a:srgbClr val="0000FF"/>
                </a:solidFill>
              </a:rPr>
              <a:t>A</a:t>
            </a:r>
          </a:p>
        </p:txBody>
      </p:sp>
      <p:sp>
        <p:nvSpPr>
          <p:cNvPr id="12" name="TextBox 11"/>
          <p:cNvSpPr txBox="1"/>
          <p:nvPr/>
        </p:nvSpPr>
        <p:spPr>
          <a:xfrm>
            <a:off x="5224561" y="1232807"/>
            <a:ext cx="370614" cy="400110"/>
          </a:xfrm>
          <a:prstGeom prst="rect">
            <a:avLst/>
          </a:prstGeom>
          <a:noFill/>
        </p:spPr>
        <p:txBody>
          <a:bodyPr wrap="none" rtlCol="0">
            <a:spAutoFit/>
          </a:bodyPr>
          <a:lstStyle/>
          <a:p>
            <a:r>
              <a:rPr lang="en-US" sz="2000" b="1" dirty="0">
                <a:solidFill>
                  <a:srgbClr val="FF0000"/>
                </a:solidFill>
              </a:rPr>
              <a:t>B</a:t>
            </a:r>
          </a:p>
        </p:txBody>
      </p:sp>
      <p:sp>
        <p:nvSpPr>
          <p:cNvPr id="14" name="TextBox 13"/>
          <p:cNvSpPr txBox="1"/>
          <p:nvPr/>
        </p:nvSpPr>
        <p:spPr>
          <a:xfrm>
            <a:off x="5826296" y="1232807"/>
            <a:ext cx="370614" cy="400110"/>
          </a:xfrm>
          <a:prstGeom prst="rect">
            <a:avLst/>
          </a:prstGeom>
          <a:noFill/>
        </p:spPr>
        <p:txBody>
          <a:bodyPr wrap="none" rtlCol="0">
            <a:spAutoFit/>
          </a:bodyPr>
          <a:lstStyle/>
          <a:p>
            <a:r>
              <a:rPr lang="en-US" sz="2000" b="1" dirty="0">
                <a:solidFill>
                  <a:srgbClr val="FFA300"/>
                </a:solidFill>
              </a:rPr>
              <a:t>C</a:t>
            </a:r>
          </a:p>
        </p:txBody>
      </p:sp>
      <p:sp>
        <p:nvSpPr>
          <p:cNvPr id="4" name="TextBox 3"/>
          <p:cNvSpPr txBox="1"/>
          <p:nvPr/>
        </p:nvSpPr>
        <p:spPr>
          <a:xfrm>
            <a:off x="5267400" y="246196"/>
            <a:ext cx="1672253" cy="646331"/>
          </a:xfrm>
          <a:prstGeom prst="rect">
            <a:avLst/>
          </a:prstGeom>
          <a:noFill/>
        </p:spPr>
        <p:txBody>
          <a:bodyPr wrap="none" rtlCol="0">
            <a:spAutoFit/>
          </a:bodyPr>
          <a:lstStyle/>
          <a:p>
            <a:r>
              <a:rPr lang="en-US" dirty="0"/>
              <a:t>simulated EDs</a:t>
            </a:r>
          </a:p>
          <a:p>
            <a:r>
              <a:rPr lang="en-US" dirty="0"/>
              <a:t>NEXT SLIDE</a:t>
            </a:r>
          </a:p>
        </p:txBody>
      </p:sp>
      <p:cxnSp>
        <p:nvCxnSpPr>
          <p:cNvPr id="15" name="Straight Arrow Connector 14"/>
          <p:cNvCxnSpPr/>
          <p:nvPr/>
        </p:nvCxnSpPr>
        <p:spPr>
          <a:xfrm flipH="1">
            <a:off x="4852737" y="844584"/>
            <a:ext cx="449179" cy="539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441824" y="844584"/>
            <a:ext cx="449179" cy="539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090835" y="844584"/>
            <a:ext cx="449179" cy="539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51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D6C9-323B-4B75-985A-023E5C05531C}"/>
              </a:ext>
            </a:extLst>
          </p:cNvPr>
          <p:cNvSpPr>
            <a:spLocks noGrp="1"/>
          </p:cNvSpPr>
          <p:nvPr>
            <p:ph type="title"/>
          </p:nvPr>
        </p:nvSpPr>
        <p:spPr/>
        <p:txBody>
          <a:bodyPr/>
          <a:lstStyle/>
          <a:p>
            <a:r>
              <a:rPr lang="en-US" dirty="0"/>
              <a:t>Moving along WL</a:t>
            </a:r>
            <a:br>
              <a:rPr lang="en-US" dirty="0"/>
            </a:br>
            <a:r>
              <a:rPr lang="en-US" dirty="0"/>
              <a:t>Cell current and charge during WRITE</a:t>
            </a:r>
          </a:p>
        </p:txBody>
      </p:sp>
      <p:sp>
        <p:nvSpPr>
          <p:cNvPr id="4" name="TextBox 3"/>
          <p:cNvSpPr txBox="1"/>
          <p:nvPr/>
        </p:nvSpPr>
        <p:spPr>
          <a:xfrm>
            <a:off x="8975609" y="54848"/>
            <a:ext cx="3142912" cy="2308324"/>
          </a:xfrm>
          <a:prstGeom prst="rect">
            <a:avLst/>
          </a:prstGeom>
          <a:solidFill>
            <a:schemeClr val="accent3">
              <a:lumMod val="20000"/>
              <a:lumOff val="80000"/>
            </a:schemeClr>
          </a:solidFill>
          <a:ln>
            <a:solidFill>
              <a:schemeClr val="tx1"/>
            </a:solidFill>
          </a:ln>
        </p:spPr>
        <p:txBody>
          <a:bodyPr wrap="none" rtlCol="0">
            <a:spAutoFit/>
          </a:bodyPr>
          <a:lstStyle/>
          <a:p>
            <a:r>
              <a:rPr lang="en-US" dirty="0"/>
              <a:t>Reverse WRITE</a:t>
            </a:r>
          </a:p>
          <a:p>
            <a:r>
              <a:rPr lang="en-US" dirty="0"/>
              <a:t>85C</a:t>
            </a:r>
          </a:p>
          <a:p>
            <a:r>
              <a:rPr lang="en-US" dirty="0"/>
              <a:t>V</a:t>
            </a:r>
            <a:r>
              <a:rPr lang="en-US" baseline="-25000" dirty="0"/>
              <a:t>APPLY</a:t>
            </a:r>
            <a:r>
              <a:rPr lang="en-US" dirty="0"/>
              <a:t> = 7</a:t>
            </a:r>
          </a:p>
          <a:p>
            <a:r>
              <a:rPr lang="en-US" dirty="0"/>
              <a:t>V</a:t>
            </a:r>
            <a:r>
              <a:rPr lang="en-US" baseline="-25000" dirty="0"/>
              <a:t>MID</a:t>
            </a:r>
            <a:r>
              <a:rPr lang="en-US" dirty="0"/>
              <a:t> = 3.5</a:t>
            </a:r>
          </a:p>
          <a:p>
            <a:r>
              <a:rPr lang="en-US" dirty="0"/>
              <a:t>Target Write current = ~42uA</a:t>
            </a:r>
          </a:p>
          <a:p>
            <a:r>
              <a:rPr lang="en-US" dirty="0"/>
              <a:t>Pre-write Vth = 5.4v</a:t>
            </a:r>
          </a:p>
          <a:p>
            <a:r>
              <a:rPr lang="en-US" dirty="0"/>
              <a:t>V</a:t>
            </a:r>
            <a:r>
              <a:rPr lang="en-US" baseline="-25000" dirty="0"/>
              <a:t>HOLD</a:t>
            </a:r>
            <a:r>
              <a:rPr lang="en-US" dirty="0"/>
              <a:t> = 2.5v</a:t>
            </a:r>
          </a:p>
          <a:p>
            <a:r>
              <a:rPr lang="en-US" dirty="0"/>
              <a:t>1aF parallel with cell model</a:t>
            </a:r>
          </a:p>
        </p:txBody>
      </p:sp>
      <p:pic>
        <p:nvPicPr>
          <p:cNvPr id="5" name="Picture 4"/>
          <p:cNvPicPr>
            <a:picLocks noChangeAspect="1"/>
          </p:cNvPicPr>
          <p:nvPr/>
        </p:nvPicPr>
        <p:blipFill>
          <a:blip r:embed="rId2"/>
          <a:stretch>
            <a:fillRect/>
          </a:stretch>
        </p:blipFill>
        <p:spPr>
          <a:xfrm>
            <a:off x="2995612" y="1647825"/>
            <a:ext cx="5705475" cy="4667250"/>
          </a:xfrm>
          <a:prstGeom prst="rect">
            <a:avLst/>
          </a:prstGeom>
          <a:ln w="76200">
            <a:solidFill>
              <a:srgbClr val="A1CDEB"/>
            </a:solidFill>
          </a:ln>
        </p:spPr>
      </p:pic>
      <p:pic>
        <p:nvPicPr>
          <p:cNvPr id="18" name="Picture 17"/>
          <p:cNvPicPr>
            <a:picLocks noChangeAspect="1"/>
          </p:cNvPicPr>
          <p:nvPr/>
        </p:nvPicPr>
        <p:blipFill>
          <a:blip r:embed="rId3"/>
          <a:stretch>
            <a:fillRect/>
          </a:stretch>
        </p:blipFill>
        <p:spPr>
          <a:xfrm>
            <a:off x="442912" y="1647825"/>
            <a:ext cx="2447925" cy="4667250"/>
          </a:xfrm>
          <a:prstGeom prst="rect">
            <a:avLst/>
          </a:prstGeom>
          <a:ln>
            <a:solidFill>
              <a:schemeClr val="tx1"/>
            </a:solidFill>
          </a:ln>
        </p:spPr>
      </p:pic>
      <p:sp>
        <p:nvSpPr>
          <p:cNvPr id="19" name="TextBox 18"/>
          <p:cNvSpPr txBox="1"/>
          <p:nvPr/>
        </p:nvSpPr>
        <p:spPr>
          <a:xfrm>
            <a:off x="1414038" y="2276475"/>
            <a:ext cx="684803" cy="369332"/>
          </a:xfrm>
          <a:prstGeom prst="rect">
            <a:avLst/>
          </a:prstGeom>
          <a:noFill/>
        </p:spPr>
        <p:txBody>
          <a:bodyPr wrap="none" rtlCol="0">
            <a:spAutoFit/>
          </a:bodyPr>
          <a:lstStyle/>
          <a:p>
            <a:r>
              <a:rPr lang="en-US" dirty="0"/>
              <a:t>44ns</a:t>
            </a:r>
          </a:p>
        </p:txBody>
      </p:sp>
      <p:cxnSp>
        <p:nvCxnSpPr>
          <p:cNvPr id="21" name="Straight Arrow Connector 20"/>
          <p:cNvCxnSpPr/>
          <p:nvPr/>
        </p:nvCxnSpPr>
        <p:spPr>
          <a:xfrm flipV="1">
            <a:off x="781050" y="2562225"/>
            <a:ext cx="192024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781050" y="1543050"/>
            <a:ext cx="57150" cy="4846320"/>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a:off x="870333" y="1255905"/>
            <a:ext cx="1994053" cy="275440"/>
          </a:xfrm>
          <a:custGeom>
            <a:avLst/>
            <a:gdLst>
              <a:gd name="connsiteX0" fmla="*/ 0 w 1994053"/>
              <a:gd name="connsiteY0" fmla="*/ 264423 h 275440"/>
              <a:gd name="connsiteX1" fmla="*/ 561860 w 1994053"/>
              <a:gd name="connsiteY1" fmla="*/ 18 h 275440"/>
              <a:gd name="connsiteX2" fmla="*/ 1994053 w 1994053"/>
              <a:gd name="connsiteY2" fmla="*/ 275440 h 275440"/>
            </a:gdLst>
            <a:ahLst/>
            <a:cxnLst>
              <a:cxn ang="0">
                <a:pos x="connsiteX0" y="connsiteY0"/>
              </a:cxn>
              <a:cxn ang="0">
                <a:pos x="connsiteX1" y="connsiteY1"/>
              </a:cxn>
              <a:cxn ang="0">
                <a:pos x="connsiteX2" y="connsiteY2"/>
              </a:cxn>
            </a:cxnLst>
            <a:rect l="l" t="t" r="r" b="b"/>
            <a:pathLst>
              <a:path w="1994053" h="275440">
                <a:moveTo>
                  <a:pt x="0" y="264423"/>
                </a:moveTo>
                <a:cubicBezTo>
                  <a:pt x="114759" y="131302"/>
                  <a:pt x="229518" y="-1818"/>
                  <a:pt x="561860" y="18"/>
                </a:cubicBezTo>
                <a:cubicBezTo>
                  <a:pt x="894202" y="1854"/>
                  <a:pt x="1444127" y="138647"/>
                  <a:pt x="1994053" y="275440"/>
                </a:cubicBezTo>
              </a:path>
            </a:pathLst>
          </a:custGeom>
          <a:noFill/>
          <a:ln w="19050">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127331" y="4692459"/>
            <a:ext cx="941283" cy="369332"/>
          </a:xfrm>
          <a:prstGeom prst="rect">
            <a:avLst/>
          </a:prstGeom>
          <a:solidFill>
            <a:srgbClr val="FFFF00"/>
          </a:solidFill>
          <a:ln>
            <a:solidFill>
              <a:schemeClr val="tx1"/>
            </a:solidFill>
          </a:ln>
        </p:spPr>
        <p:txBody>
          <a:bodyPr wrap="none" rtlCol="0">
            <a:spAutoFit/>
          </a:bodyPr>
          <a:lstStyle/>
          <a:p>
            <a:r>
              <a:rPr lang="en-US" dirty="0"/>
              <a:t>Charge</a:t>
            </a:r>
          </a:p>
        </p:txBody>
      </p:sp>
      <p:sp>
        <p:nvSpPr>
          <p:cNvPr id="26" name="TextBox 25"/>
          <p:cNvSpPr txBox="1"/>
          <p:nvPr/>
        </p:nvSpPr>
        <p:spPr>
          <a:xfrm>
            <a:off x="2104242" y="3341938"/>
            <a:ext cx="954107" cy="369332"/>
          </a:xfrm>
          <a:prstGeom prst="rect">
            <a:avLst/>
          </a:prstGeom>
          <a:solidFill>
            <a:srgbClr val="FFFF00"/>
          </a:solidFill>
          <a:ln>
            <a:solidFill>
              <a:schemeClr val="tx1"/>
            </a:solidFill>
          </a:ln>
        </p:spPr>
        <p:txBody>
          <a:bodyPr wrap="none" rtlCol="0">
            <a:spAutoFit/>
          </a:bodyPr>
          <a:lstStyle/>
          <a:p>
            <a:r>
              <a:rPr lang="en-US" dirty="0"/>
              <a:t>Current</a:t>
            </a:r>
          </a:p>
        </p:txBody>
      </p:sp>
      <p:graphicFrame>
        <p:nvGraphicFramePr>
          <p:cNvPr id="27" name="Table 26"/>
          <p:cNvGraphicFramePr>
            <a:graphicFrameLocks noGrp="1"/>
          </p:cNvGraphicFramePr>
          <p:nvPr>
            <p:extLst/>
          </p:nvPr>
        </p:nvGraphicFramePr>
        <p:xfrm>
          <a:off x="7769405" y="2439249"/>
          <a:ext cx="4349116" cy="1483360"/>
        </p:xfrm>
        <a:graphic>
          <a:graphicData uri="http://schemas.openxmlformats.org/drawingml/2006/table">
            <a:tbl>
              <a:tblPr firstRow="1" bandRow="1">
                <a:tableStyleId>{5C22544A-7EE6-4342-B048-85BDC9FD1C3A}</a:tableStyleId>
              </a:tblPr>
              <a:tblGrid>
                <a:gridCol w="1262380">
                  <a:extLst>
                    <a:ext uri="{9D8B030D-6E8A-4147-A177-3AD203B41FA5}">
                      <a16:colId xmlns:a16="http://schemas.microsoft.com/office/drawing/2014/main" val="4030626921"/>
                    </a:ext>
                  </a:extLst>
                </a:gridCol>
                <a:gridCol w="1511618">
                  <a:extLst>
                    <a:ext uri="{9D8B030D-6E8A-4147-A177-3AD203B41FA5}">
                      <a16:colId xmlns:a16="http://schemas.microsoft.com/office/drawing/2014/main" val="145244490"/>
                    </a:ext>
                  </a:extLst>
                </a:gridCol>
                <a:gridCol w="1575118">
                  <a:extLst>
                    <a:ext uri="{9D8B030D-6E8A-4147-A177-3AD203B41FA5}">
                      <a16:colId xmlns:a16="http://schemas.microsoft.com/office/drawing/2014/main" val="1444817568"/>
                    </a:ext>
                  </a:extLst>
                </a:gridCol>
              </a:tblGrid>
              <a:tr h="370840">
                <a:tc>
                  <a:txBody>
                    <a:bodyPr/>
                    <a:lstStyle/>
                    <a:p>
                      <a:r>
                        <a:rPr lang="en-US" dirty="0"/>
                        <a:t>ED of WL</a:t>
                      </a:r>
                    </a:p>
                  </a:txBody>
                  <a:tcPr/>
                </a:tc>
                <a:tc>
                  <a:txBody>
                    <a:bodyPr/>
                    <a:lstStyle/>
                    <a:p>
                      <a:r>
                        <a:rPr lang="en-US" dirty="0"/>
                        <a:t>Q (0s</a:t>
                      </a:r>
                      <a:r>
                        <a:rPr lang="en-US" dirty="0">
                          <a:sym typeface="Wingdings" panose="05000000000000000000" pitchFamily="2" charset="2"/>
                        </a:rPr>
                        <a:t></a:t>
                      </a:r>
                      <a:r>
                        <a:rPr lang="en-US" dirty="0"/>
                        <a:t>1ns)</a:t>
                      </a:r>
                    </a:p>
                  </a:txBody>
                  <a:tcPr/>
                </a:tc>
                <a:tc>
                  <a:txBody>
                    <a:bodyPr/>
                    <a:lstStyle/>
                    <a:p>
                      <a:r>
                        <a:rPr lang="en-US" dirty="0"/>
                        <a:t>Q (0s</a:t>
                      </a:r>
                      <a:r>
                        <a:rPr lang="en-US" dirty="0">
                          <a:sym typeface="Wingdings" panose="05000000000000000000" pitchFamily="2" charset="2"/>
                        </a:rPr>
                        <a:t>44ns)</a:t>
                      </a:r>
                      <a:endParaRPr lang="en-US" dirty="0"/>
                    </a:p>
                  </a:txBody>
                  <a:tcPr/>
                </a:tc>
                <a:extLst>
                  <a:ext uri="{0D108BD9-81ED-4DB2-BD59-A6C34878D82A}">
                    <a16:rowId xmlns:a16="http://schemas.microsoft.com/office/drawing/2014/main" val="1483564178"/>
                  </a:ext>
                </a:extLst>
              </a:tr>
              <a:tr h="370840">
                <a:tc>
                  <a:txBody>
                    <a:bodyPr/>
                    <a:lstStyle/>
                    <a:p>
                      <a:r>
                        <a:rPr lang="en-US" dirty="0">
                          <a:solidFill>
                            <a:srgbClr val="0000FF"/>
                          </a:solidFill>
                        </a:rPr>
                        <a:t>A (full)</a:t>
                      </a:r>
                    </a:p>
                  </a:txBody>
                  <a:tcPr/>
                </a:tc>
                <a:tc>
                  <a:txBody>
                    <a:bodyPr/>
                    <a:lstStyle/>
                    <a:p>
                      <a:r>
                        <a:rPr lang="en-US" dirty="0"/>
                        <a:t>103.6 </a:t>
                      </a:r>
                      <a:r>
                        <a:rPr lang="en-US" dirty="0" err="1"/>
                        <a:t>fC</a:t>
                      </a:r>
                      <a:endParaRPr lang="en-US" dirty="0"/>
                    </a:p>
                  </a:txBody>
                  <a:tcPr/>
                </a:tc>
                <a:tc>
                  <a:txBody>
                    <a:bodyPr/>
                    <a:lstStyle/>
                    <a:p>
                      <a:r>
                        <a:rPr lang="en-US" dirty="0"/>
                        <a:t>1.98 </a:t>
                      </a:r>
                      <a:r>
                        <a:rPr lang="en-US" dirty="0" err="1"/>
                        <a:t>pC</a:t>
                      </a:r>
                      <a:endParaRPr lang="en-US" dirty="0"/>
                    </a:p>
                  </a:txBody>
                  <a:tcPr/>
                </a:tc>
                <a:extLst>
                  <a:ext uri="{0D108BD9-81ED-4DB2-BD59-A6C34878D82A}">
                    <a16:rowId xmlns:a16="http://schemas.microsoft.com/office/drawing/2014/main" val="489455934"/>
                  </a:ext>
                </a:extLst>
              </a:tr>
              <a:tr h="370840">
                <a:tc>
                  <a:txBody>
                    <a:bodyPr/>
                    <a:lstStyle/>
                    <a:p>
                      <a:r>
                        <a:rPr lang="en-US" dirty="0">
                          <a:solidFill>
                            <a:srgbClr val="FF4242"/>
                          </a:solidFill>
                        </a:rPr>
                        <a:t>B (3/4)</a:t>
                      </a:r>
                    </a:p>
                  </a:txBody>
                  <a:tcPr/>
                </a:tc>
                <a:tc>
                  <a:txBody>
                    <a:bodyPr/>
                    <a:lstStyle/>
                    <a:p>
                      <a:r>
                        <a:rPr lang="en-US" dirty="0"/>
                        <a:t>112.0 </a:t>
                      </a:r>
                      <a:r>
                        <a:rPr lang="en-US" dirty="0" err="1"/>
                        <a:t>fC</a:t>
                      </a:r>
                      <a:endParaRPr lang="en-US" dirty="0"/>
                    </a:p>
                  </a:txBody>
                  <a:tcPr/>
                </a:tc>
                <a:tc>
                  <a:txBody>
                    <a:bodyPr/>
                    <a:lstStyle/>
                    <a:p>
                      <a:r>
                        <a:rPr lang="en-US" dirty="0"/>
                        <a:t>1.99 </a:t>
                      </a:r>
                      <a:r>
                        <a:rPr lang="en-US" dirty="0" err="1"/>
                        <a:t>pC</a:t>
                      </a:r>
                      <a:endParaRPr lang="en-US" dirty="0"/>
                    </a:p>
                  </a:txBody>
                  <a:tcPr/>
                </a:tc>
                <a:extLst>
                  <a:ext uri="{0D108BD9-81ED-4DB2-BD59-A6C34878D82A}">
                    <a16:rowId xmlns:a16="http://schemas.microsoft.com/office/drawing/2014/main" val="1792141477"/>
                  </a:ext>
                </a:extLst>
              </a:tr>
              <a:tr h="370840">
                <a:tc>
                  <a:txBody>
                    <a:bodyPr/>
                    <a:lstStyle/>
                    <a:p>
                      <a:r>
                        <a:rPr lang="en-US" dirty="0">
                          <a:solidFill>
                            <a:srgbClr val="FFA300"/>
                          </a:solidFill>
                        </a:rPr>
                        <a:t>C</a:t>
                      </a:r>
                      <a:r>
                        <a:rPr lang="en-US" baseline="0" dirty="0">
                          <a:solidFill>
                            <a:srgbClr val="FFA300"/>
                          </a:solidFill>
                        </a:rPr>
                        <a:t> (1/2)</a:t>
                      </a:r>
                      <a:endParaRPr lang="en-US" dirty="0">
                        <a:solidFill>
                          <a:srgbClr val="FFA300"/>
                        </a:solidFill>
                      </a:endParaRPr>
                    </a:p>
                  </a:txBody>
                  <a:tcPr/>
                </a:tc>
                <a:tc>
                  <a:txBody>
                    <a:bodyPr/>
                    <a:lstStyle/>
                    <a:p>
                      <a:r>
                        <a:rPr lang="en-US" dirty="0"/>
                        <a:t>121.1 </a:t>
                      </a:r>
                      <a:r>
                        <a:rPr lang="en-US" dirty="0" err="1"/>
                        <a:t>fC</a:t>
                      </a:r>
                      <a:endParaRPr lang="en-US" dirty="0"/>
                    </a:p>
                  </a:txBody>
                  <a:tcPr/>
                </a:tc>
                <a:tc>
                  <a:txBody>
                    <a:bodyPr/>
                    <a:lstStyle/>
                    <a:p>
                      <a:r>
                        <a:rPr lang="en-US" dirty="0"/>
                        <a:t>2.01 </a:t>
                      </a:r>
                      <a:r>
                        <a:rPr lang="en-US" dirty="0" err="1"/>
                        <a:t>pC</a:t>
                      </a:r>
                      <a:endParaRPr lang="en-US" dirty="0"/>
                    </a:p>
                  </a:txBody>
                  <a:tcPr/>
                </a:tc>
                <a:extLst>
                  <a:ext uri="{0D108BD9-81ED-4DB2-BD59-A6C34878D82A}">
                    <a16:rowId xmlns:a16="http://schemas.microsoft.com/office/drawing/2014/main" val="278493839"/>
                  </a:ext>
                </a:extLst>
              </a:tr>
            </a:tbl>
          </a:graphicData>
        </a:graphic>
      </p:graphicFrame>
      <p:sp>
        <p:nvSpPr>
          <p:cNvPr id="30" name="Oval 29"/>
          <p:cNvSpPr/>
          <p:nvPr/>
        </p:nvSpPr>
        <p:spPr>
          <a:xfrm>
            <a:off x="8053330" y="5717755"/>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8247893" y="5582247"/>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609647" y="5424705"/>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174257" y="3711270"/>
            <a:ext cx="556563" cy="369332"/>
          </a:xfrm>
          <a:prstGeom prst="rect">
            <a:avLst/>
          </a:prstGeom>
          <a:noFill/>
        </p:spPr>
        <p:txBody>
          <a:bodyPr wrap="none" rtlCol="0">
            <a:spAutoFit/>
          </a:bodyPr>
          <a:lstStyle/>
          <a:p>
            <a:r>
              <a:rPr lang="en-US" dirty="0"/>
              <a:t>1ns</a:t>
            </a:r>
          </a:p>
        </p:txBody>
      </p:sp>
      <p:cxnSp>
        <p:nvCxnSpPr>
          <p:cNvPr id="34" name="Straight Arrow Connector 33"/>
          <p:cNvCxnSpPr/>
          <p:nvPr/>
        </p:nvCxnSpPr>
        <p:spPr>
          <a:xfrm flipV="1">
            <a:off x="4295431" y="4080602"/>
            <a:ext cx="4314216"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51096" y="1220253"/>
            <a:ext cx="1563248" cy="369332"/>
          </a:xfrm>
          <a:prstGeom prst="rect">
            <a:avLst/>
          </a:prstGeom>
          <a:noFill/>
        </p:spPr>
        <p:txBody>
          <a:bodyPr wrap="none" rtlCol="0">
            <a:spAutoFit/>
          </a:bodyPr>
          <a:lstStyle/>
          <a:p>
            <a:r>
              <a:rPr lang="en-US" dirty="0"/>
              <a:t>~1ns zoom in</a:t>
            </a:r>
          </a:p>
        </p:txBody>
      </p:sp>
      <p:sp>
        <p:nvSpPr>
          <p:cNvPr id="3" name="TextBox 2">
            <a:extLst>
              <a:ext uri="{FF2B5EF4-FFF2-40B4-BE49-F238E27FC236}">
                <a16:creationId xmlns:a16="http://schemas.microsoft.com/office/drawing/2014/main" id="{7A392849-7CE3-443B-A038-A5441BADBF78}"/>
              </a:ext>
            </a:extLst>
          </p:cNvPr>
          <p:cNvSpPr txBox="1"/>
          <p:nvPr/>
        </p:nvSpPr>
        <p:spPr>
          <a:xfrm>
            <a:off x="6821131" y="46783"/>
            <a:ext cx="1657826" cy="461665"/>
          </a:xfrm>
          <a:prstGeom prst="rect">
            <a:avLst/>
          </a:prstGeom>
          <a:noFill/>
        </p:spPr>
        <p:txBody>
          <a:bodyPr wrap="none" rtlCol="0">
            <a:spAutoFit/>
          </a:bodyPr>
          <a:lstStyle/>
          <a:p>
            <a:r>
              <a:rPr lang="en-US" sz="2400" b="1" dirty="0"/>
              <a:t>Jeremy H.</a:t>
            </a:r>
          </a:p>
        </p:txBody>
      </p:sp>
    </p:spTree>
    <p:extLst>
      <p:ext uri="{BB962C8B-B14F-4D97-AF65-F5344CB8AC3E}">
        <p14:creationId xmlns:p14="http://schemas.microsoft.com/office/powerpoint/2010/main" val="300521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65F5B9-CB6C-4AA5-A8BF-66661726E1F3}"/>
              </a:ext>
            </a:extLst>
          </p:cNvPr>
          <p:cNvPicPr>
            <a:picLocks noChangeAspect="1"/>
          </p:cNvPicPr>
          <p:nvPr/>
        </p:nvPicPr>
        <p:blipFill>
          <a:blip r:embed="rId2"/>
          <a:stretch>
            <a:fillRect/>
          </a:stretch>
        </p:blipFill>
        <p:spPr>
          <a:xfrm>
            <a:off x="3908149" y="841851"/>
            <a:ext cx="4718685" cy="3072409"/>
          </a:xfrm>
          <a:prstGeom prst="rect">
            <a:avLst/>
          </a:prstGeom>
        </p:spPr>
      </p:pic>
      <p:sp>
        <p:nvSpPr>
          <p:cNvPr id="2" name="Title 1">
            <a:extLst>
              <a:ext uri="{FF2B5EF4-FFF2-40B4-BE49-F238E27FC236}">
                <a16:creationId xmlns:a16="http://schemas.microsoft.com/office/drawing/2014/main" id="{ED8FD6C9-323B-4B75-985A-023E5C05531C}"/>
              </a:ext>
            </a:extLst>
          </p:cNvPr>
          <p:cNvSpPr>
            <a:spLocks noGrp="1"/>
          </p:cNvSpPr>
          <p:nvPr>
            <p:ph type="title"/>
          </p:nvPr>
        </p:nvSpPr>
        <p:spPr/>
        <p:txBody>
          <a:bodyPr/>
          <a:lstStyle/>
          <a:p>
            <a:r>
              <a:rPr lang="en-US" dirty="0"/>
              <a:t>Moving along BL</a:t>
            </a:r>
          </a:p>
        </p:txBody>
      </p:sp>
      <p:pic>
        <p:nvPicPr>
          <p:cNvPr id="3" name="Picture 2">
            <a:extLst>
              <a:ext uri="{FF2B5EF4-FFF2-40B4-BE49-F238E27FC236}">
                <a16:creationId xmlns:a16="http://schemas.microsoft.com/office/drawing/2014/main" id="{6B9C49BF-D1A2-4A56-B832-A96FB051E020}"/>
              </a:ext>
            </a:extLst>
          </p:cNvPr>
          <p:cNvPicPr>
            <a:picLocks noChangeAspect="1"/>
          </p:cNvPicPr>
          <p:nvPr/>
        </p:nvPicPr>
        <p:blipFill>
          <a:blip r:embed="rId3"/>
          <a:stretch>
            <a:fillRect/>
          </a:stretch>
        </p:blipFill>
        <p:spPr>
          <a:xfrm>
            <a:off x="3902895" y="3791349"/>
            <a:ext cx="4709842" cy="3066651"/>
          </a:xfrm>
          <a:prstGeom prst="rect">
            <a:avLst/>
          </a:prstGeom>
        </p:spPr>
      </p:pic>
      <p:pic>
        <p:nvPicPr>
          <p:cNvPr id="4" name="Picture 3">
            <a:extLst>
              <a:ext uri="{FF2B5EF4-FFF2-40B4-BE49-F238E27FC236}">
                <a16:creationId xmlns:a16="http://schemas.microsoft.com/office/drawing/2014/main" id="{69033000-7AF0-4F0D-AA9C-C0824D85926F}"/>
              </a:ext>
            </a:extLst>
          </p:cNvPr>
          <p:cNvPicPr>
            <a:picLocks noChangeAspect="1"/>
          </p:cNvPicPr>
          <p:nvPr/>
        </p:nvPicPr>
        <p:blipFill>
          <a:blip r:embed="rId4"/>
          <a:stretch>
            <a:fillRect/>
          </a:stretch>
        </p:blipFill>
        <p:spPr>
          <a:xfrm>
            <a:off x="7127" y="3876496"/>
            <a:ext cx="3587032" cy="2981504"/>
          </a:xfrm>
          <a:prstGeom prst="rect">
            <a:avLst/>
          </a:prstGeom>
        </p:spPr>
      </p:pic>
      <p:pic>
        <p:nvPicPr>
          <p:cNvPr id="10" name="Picture 9">
            <a:extLst>
              <a:ext uri="{FF2B5EF4-FFF2-40B4-BE49-F238E27FC236}">
                <a16:creationId xmlns:a16="http://schemas.microsoft.com/office/drawing/2014/main" id="{86FA0A7D-3A82-4503-A144-50B2D2347B3B}"/>
              </a:ext>
            </a:extLst>
          </p:cNvPr>
          <p:cNvPicPr>
            <a:picLocks noChangeAspect="1"/>
          </p:cNvPicPr>
          <p:nvPr/>
        </p:nvPicPr>
        <p:blipFill>
          <a:blip r:embed="rId5"/>
          <a:stretch>
            <a:fillRect/>
          </a:stretch>
        </p:blipFill>
        <p:spPr>
          <a:xfrm>
            <a:off x="7127" y="890625"/>
            <a:ext cx="3592286" cy="2985871"/>
          </a:xfrm>
          <a:prstGeom prst="rect">
            <a:avLst/>
          </a:prstGeom>
        </p:spPr>
      </p:pic>
      <p:sp>
        <p:nvSpPr>
          <p:cNvPr id="13" name="TextBox 12">
            <a:extLst>
              <a:ext uri="{FF2B5EF4-FFF2-40B4-BE49-F238E27FC236}">
                <a16:creationId xmlns:a16="http://schemas.microsoft.com/office/drawing/2014/main" id="{AD483B53-0601-42EA-9A01-379CDCB37114}"/>
              </a:ext>
            </a:extLst>
          </p:cNvPr>
          <p:cNvSpPr txBox="1"/>
          <p:nvPr/>
        </p:nvSpPr>
        <p:spPr>
          <a:xfrm>
            <a:off x="9454643" y="2211063"/>
            <a:ext cx="2838957" cy="923330"/>
          </a:xfrm>
          <a:prstGeom prst="rect">
            <a:avLst/>
          </a:prstGeom>
          <a:noFill/>
        </p:spPr>
        <p:txBody>
          <a:bodyPr wrap="square" rtlCol="0">
            <a:spAutoFit/>
          </a:bodyPr>
          <a:lstStyle/>
          <a:p>
            <a:r>
              <a:rPr lang="en-US" dirty="0"/>
              <a:t>280mV total delta</a:t>
            </a:r>
          </a:p>
          <a:p>
            <a:r>
              <a:rPr lang="en-US" dirty="0"/>
              <a:t>(tile and BL decoder contribution add)</a:t>
            </a:r>
          </a:p>
        </p:txBody>
      </p:sp>
      <p:sp>
        <p:nvSpPr>
          <p:cNvPr id="14" name="TextBox 13">
            <a:extLst>
              <a:ext uri="{FF2B5EF4-FFF2-40B4-BE49-F238E27FC236}">
                <a16:creationId xmlns:a16="http://schemas.microsoft.com/office/drawing/2014/main" id="{469602A0-A23B-4EAB-A3F9-122F79B276A3}"/>
              </a:ext>
            </a:extLst>
          </p:cNvPr>
          <p:cNvSpPr txBox="1"/>
          <p:nvPr/>
        </p:nvSpPr>
        <p:spPr>
          <a:xfrm>
            <a:off x="9454643" y="4571216"/>
            <a:ext cx="2455135" cy="1477328"/>
          </a:xfrm>
          <a:prstGeom prst="rect">
            <a:avLst/>
          </a:prstGeom>
          <a:noFill/>
        </p:spPr>
        <p:txBody>
          <a:bodyPr wrap="square" rtlCol="0">
            <a:spAutoFit/>
          </a:bodyPr>
          <a:lstStyle/>
          <a:p>
            <a:r>
              <a:rPr lang="en-US" dirty="0"/>
              <a:t>150mV total delta</a:t>
            </a:r>
          </a:p>
          <a:p>
            <a:r>
              <a:rPr lang="en-US" dirty="0"/>
              <a:t>(tile and BL decoder contribution subtracts,</a:t>
            </a:r>
          </a:p>
          <a:p>
            <a:r>
              <a:rPr lang="en-US" dirty="0"/>
              <a:t>BL decoder cap seems to dominate)</a:t>
            </a:r>
          </a:p>
        </p:txBody>
      </p:sp>
      <p:pic>
        <p:nvPicPr>
          <p:cNvPr id="15" name="Picture 14">
            <a:extLst>
              <a:ext uri="{FF2B5EF4-FFF2-40B4-BE49-F238E27FC236}">
                <a16:creationId xmlns:a16="http://schemas.microsoft.com/office/drawing/2014/main" id="{6CEB8602-1516-4E78-BF91-97B9F806963B}"/>
              </a:ext>
            </a:extLst>
          </p:cNvPr>
          <p:cNvPicPr>
            <a:picLocks noChangeAspect="1"/>
          </p:cNvPicPr>
          <p:nvPr/>
        </p:nvPicPr>
        <p:blipFill>
          <a:blip r:embed="rId6"/>
          <a:stretch>
            <a:fillRect/>
          </a:stretch>
        </p:blipFill>
        <p:spPr>
          <a:xfrm>
            <a:off x="9335911" y="0"/>
            <a:ext cx="2856089" cy="2210365"/>
          </a:xfrm>
          <a:prstGeom prst="rect">
            <a:avLst/>
          </a:prstGeom>
        </p:spPr>
      </p:pic>
    </p:spTree>
    <p:extLst>
      <p:ext uri="{BB962C8B-B14F-4D97-AF65-F5344CB8AC3E}">
        <p14:creationId xmlns:p14="http://schemas.microsoft.com/office/powerpoint/2010/main" val="60097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6ED7-DFA0-4720-AE70-F2497AE26D8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520AF48-D395-44CC-9E4E-E5F9D498EA85}"/>
              </a:ext>
            </a:extLst>
          </p:cNvPr>
          <p:cNvSpPr>
            <a:spLocks noGrp="1"/>
          </p:cNvSpPr>
          <p:nvPr>
            <p:ph idx="1"/>
          </p:nvPr>
        </p:nvSpPr>
        <p:spPr/>
        <p:txBody>
          <a:bodyPr/>
          <a:lstStyle/>
          <a:p>
            <a:r>
              <a:rPr lang="en-US" dirty="0"/>
              <a:t>Vth evolution mainly driven by total ED (distance from decoders)</a:t>
            </a:r>
          </a:p>
          <a:p>
            <a:r>
              <a:rPr lang="en-US" dirty="0"/>
              <a:t>Secondary effect (spread of correlation plot) is given by intra-tile capacitance that can add or subtract to decoder capacitance</a:t>
            </a:r>
          </a:p>
          <a:p>
            <a:r>
              <a:rPr lang="en-US" dirty="0"/>
              <a:t>The secondary effect generally is not visible on S15C or S26A because lines are driven from the middle, so decoder contributions (ED) generally is added always to intra-tile contribution</a:t>
            </a:r>
          </a:p>
          <a:p>
            <a:r>
              <a:rPr lang="en-US" dirty="0"/>
              <a:t>In any case spike mitigation on both selection polarities is strongly recommended for S24S vehicle (main variable to control spike aka Vth evolution during product operation)</a:t>
            </a:r>
          </a:p>
        </p:txBody>
      </p:sp>
    </p:spTree>
    <p:extLst>
      <p:ext uri="{BB962C8B-B14F-4D97-AF65-F5344CB8AC3E}">
        <p14:creationId xmlns:p14="http://schemas.microsoft.com/office/powerpoint/2010/main" val="403629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15</a:t>
            </a:fld>
            <a:endParaRPr lang="en-US" dirty="0"/>
          </a:p>
        </p:txBody>
      </p:sp>
    </p:spTree>
    <p:extLst>
      <p:ext uri="{BB962C8B-B14F-4D97-AF65-F5344CB8AC3E}">
        <p14:creationId xmlns:p14="http://schemas.microsoft.com/office/powerpoint/2010/main" val="242848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EA-4D16-4521-85D2-A913FDEFAFD3}"/>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96AF1BE2-C635-4F8C-BBD6-0403C5E7E7B7}"/>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2225A3BF-B0C5-4221-B4DD-5228DBB8DE33}"/>
              </a:ext>
            </a:extLst>
          </p:cNvPr>
          <p:cNvSpPr>
            <a:spLocks noGrp="1"/>
          </p:cNvSpPr>
          <p:nvPr>
            <p:ph type="sldNum" sz="quarter" idx="4"/>
          </p:nvPr>
        </p:nvSpPr>
        <p:spPr/>
        <p:txBody>
          <a:bodyPr/>
          <a:lstStyle/>
          <a:p>
            <a:pPr algn="l"/>
            <a:fld id="{0D904593-1668-4B95-BA96-EF3EF43EDF4E}" type="slidenum">
              <a:rPr lang="en-US" smtClean="0"/>
              <a:pPr algn="l"/>
              <a:t>16</a:t>
            </a:fld>
            <a:endParaRPr lang="en-US" dirty="0"/>
          </a:p>
        </p:txBody>
      </p:sp>
      <p:sp>
        <p:nvSpPr>
          <p:cNvPr id="6" name="Footer Placeholder 5">
            <a:extLst>
              <a:ext uri="{FF2B5EF4-FFF2-40B4-BE49-F238E27FC236}">
                <a16:creationId xmlns:a16="http://schemas.microsoft.com/office/drawing/2014/main" id="{4E8387E9-F0B2-4F7D-98A2-4AD026F874C5}"/>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90B360B5-3FD8-41A6-898B-964BE90512E5}"/>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F945CBC1-7A3E-436D-A0C2-05158963F1CC}"/>
              </a:ext>
            </a:extLst>
          </p:cNvPr>
          <p:cNvPicPr>
            <a:picLocks noChangeAspect="1"/>
          </p:cNvPicPr>
          <p:nvPr/>
        </p:nvPicPr>
        <p:blipFill>
          <a:blip r:embed="rId2"/>
          <a:stretch>
            <a:fillRect/>
          </a:stretch>
        </p:blipFill>
        <p:spPr>
          <a:xfrm>
            <a:off x="5268477" y="1496380"/>
            <a:ext cx="6923524" cy="4606772"/>
          </a:xfrm>
          <a:prstGeom prst="rect">
            <a:avLst/>
          </a:prstGeom>
        </p:spPr>
      </p:pic>
      <p:pic>
        <p:nvPicPr>
          <p:cNvPr id="9" name="Picture 8">
            <a:extLst>
              <a:ext uri="{FF2B5EF4-FFF2-40B4-BE49-F238E27FC236}">
                <a16:creationId xmlns:a16="http://schemas.microsoft.com/office/drawing/2014/main" id="{9954520C-902C-442B-B427-5FC68A07FE70}"/>
              </a:ext>
            </a:extLst>
          </p:cNvPr>
          <p:cNvPicPr>
            <a:picLocks noChangeAspect="1"/>
          </p:cNvPicPr>
          <p:nvPr/>
        </p:nvPicPr>
        <p:blipFill>
          <a:blip r:embed="rId3"/>
          <a:stretch>
            <a:fillRect/>
          </a:stretch>
        </p:blipFill>
        <p:spPr>
          <a:xfrm>
            <a:off x="0" y="1496380"/>
            <a:ext cx="5542384" cy="4606772"/>
          </a:xfrm>
          <a:prstGeom prst="rect">
            <a:avLst/>
          </a:prstGeom>
        </p:spPr>
      </p:pic>
    </p:spTree>
    <p:extLst>
      <p:ext uri="{BB962C8B-B14F-4D97-AF65-F5344CB8AC3E}">
        <p14:creationId xmlns:p14="http://schemas.microsoft.com/office/powerpoint/2010/main" val="716543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0510-2E24-4E2C-9232-4FC54EE77171}"/>
              </a:ext>
            </a:extLst>
          </p:cNvPr>
          <p:cNvSpPr>
            <a:spLocks noGrp="1"/>
          </p:cNvSpPr>
          <p:nvPr>
            <p:ph type="title"/>
          </p:nvPr>
        </p:nvSpPr>
        <p:spPr/>
        <p:txBody>
          <a:bodyPr>
            <a:normAutofit/>
          </a:bodyPr>
          <a:lstStyle/>
          <a:p>
            <a:r>
              <a:rPr lang="en-US" dirty="0"/>
              <a:t>Cross shape in Vth topology ( same nominal ED )</a:t>
            </a:r>
          </a:p>
        </p:txBody>
      </p:sp>
      <p:sp>
        <p:nvSpPr>
          <p:cNvPr id="4" name="Date Placeholder 3">
            <a:extLst>
              <a:ext uri="{FF2B5EF4-FFF2-40B4-BE49-F238E27FC236}">
                <a16:creationId xmlns:a16="http://schemas.microsoft.com/office/drawing/2014/main" id="{2B7E80B3-9036-4419-BDE8-69B87D65EC4B}"/>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D5C7A425-A18B-43B9-A7B0-17B917B593DA}"/>
              </a:ext>
            </a:extLst>
          </p:cNvPr>
          <p:cNvSpPr>
            <a:spLocks noGrp="1"/>
          </p:cNvSpPr>
          <p:nvPr>
            <p:ph type="sldNum" sz="quarter" idx="4"/>
          </p:nvPr>
        </p:nvSpPr>
        <p:spPr/>
        <p:txBody>
          <a:bodyPr/>
          <a:lstStyle/>
          <a:p>
            <a:pPr algn="l"/>
            <a:fld id="{0D904593-1668-4B95-BA96-EF3EF43EDF4E}" type="slidenum">
              <a:rPr lang="en-US" smtClean="0"/>
              <a:pPr algn="l"/>
              <a:t>17</a:t>
            </a:fld>
            <a:endParaRPr lang="en-US" dirty="0"/>
          </a:p>
        </p:txBody>
      </p:sp>
      <p:sp>
        <p:nvSpPr>
          <p:cNvPr id="6" name="Footer Placeholder 5">
            <a:extLst>
              <a:ext uri="{FF2B5EF4-FFF2-40B4-BE49-F238E27FC236}">
                <a16:creationId xmlns:a16="http://schemas.microsoft.com/office/drawing/2014/main" id="{40648913-4D38-4AAC-ADAE-A0774F7B9087}"/>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377C7208-A2E6-4127-A993-DF93D9A14DB1}"/>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BFFCBF52-6EB5-4D04-994E-D5AC0866B63F}"/>
              </a:ext>
            </a:extLst>
          </p:cNvPr>
          <p:cNvPicPr>
            <a:picLocks noChangeAspect="1"/>
          </p:cNvPicPr>
          <p:nvPr/>
        </p:nvPicPr>
        <p:blipFill>
          <a:blip r:embed="rId2"/>
          <a:stretch>
            <a:fillRect/>
          </a:stretch>
        </p:blipFill>
        <p:spPr>
          <a:xfrm>
            <a:off x="6829988" y="3657938"/>
            <a:ext cx="4278671" cy="2785909"/>
          </a:xfrm>
          <a:prstGeom prst="rect">
            <a:avLst/>
          </a:prstGeom>
        </p:spPr>
      </p:pic>
      <p:pic>
        <p:nvPicPr>
          <p:cNvPr id="9" name="Picture 8">
            <a:extLst>
              <a:ext uri="{FF2B5EF4-FFF2-40B4-BE49-F238E27FC236}">
                <a16:creationId xmlns:a16="http://schemas.microsoft.com/office/drawing/2014/main" id="{FCDDB5DB-F908-445B-A229-749440FD4F86}"/>
              </a:ext>
            </a:extLst>
          </p:cNvPr>
          <p:cNvPicPr>
            <a:picLocks noChangeAspect="1"/>
          </p:cNvPicPr>
          <p:nvPr/>
        </p:nvPicPr>
        <p:blipFill>
          <a:blip r:embed="rId3"/>
          <a:stretch>
            <a:fillRect/>
          </a:stretch>
        </p:blipFill>
        <p:spPr>
          <a:xfrm>
            <a:off x="6882926" y="1003790"/>
            <a:ext cx="4172794" cy="2716971"/>
          </a:xfrm>
          <a:prstGeom prst="rect">
            <a:avLst/>
          </a:prstGeom>
        </p:spPr>
      </p:pic>
      <p:pic>
        <p:nvPicPr>
          <p:cNvPr id="10" name="Picture 9">
            <a:extLst>
              <a:ext uri="{FF2B5EF4-FFF2-40B4-BE49-F238E27FC236}">
                <a16:creationId xmlns:a16="http://schemas.microsoft.com/office/drawing/2014/main" id="{64531C50-1C03-4B98-9B0C-B6342E94F805}"/>
              </a:ext>
            </a:extLst>
          </p:cNvPr>
          <p:cNvPicPr>
            <a:picLocks noChangeAspect="1"/>
          </p:cNvPicPr>
          <p:nvPr/>
        </p:nvPicPr>
        <p:blipFill>
          <a:blip r:embed="rId4"/>
          <a:stretch>
            <a:fillRect/>
          </a:stretch>
        </p:blipFill>
        <p:spPr>
          <a:xfrm>
            <a:off x="167834" y="1003790"/>
            <a:ext cx="6354264" cy="5281598"/>
          </a:xfrm>
          <a:prstGeom prst="rect">
            <a:avLst/>
          </a:prstGeom>
        </p:spPr>
      </p:pic>
    </p:spTree>
    <p:extLst>
      <p:ext uri="{BB962C8B-B14F-4D97-AF65-F5344CB8AC3E}">
        <p14:creationId xmlns:p14="http://schemas.microsoft.com/office/powerpoint/2010/main" val="51943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38E-E34E-4844-AC48-C5778BF83DA2}"/>
              </a:ext>
            </a:extLst>
          </p:cNvPr>
          <p:cNvSpPr>
            <a:spLocks noGrp="1"/>
          </p:cNvSpPr>
          <p:nvPr>
            <p:ph type="title"/>
          </p:nvPr>
        </p:nvSpPr>
        <p:spPr/>
        <p:txBody>
          <a:bodyPr/>
          <a:lstStyle/>
          <a:p>
            <a:r>
              <a:rPr lang="en-US" dirty="0"/>
              <a:t>Cut along same Vth</a:t>
            </a:r>
          </a:p>
        </p:txBody>
      </p:sp>
      <p:sp>
        <p:nvSpPr>
          <p:cNvPr id="4" name="Date Placeholder 3">
            <a:extLst>
              <a:ext uri="{FF2B5EF4-FFF2-40B4-BE49-F238E27FC236}">
                <a16:creationId xmlns:a16="http://schemas.microsoft.com/office/drawing/2014/main" id="{B845E994-D98C-4CB3-BDB7-394E5F067D83}"/>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37A82C80-D3D9-4744-8A36-C1A4391A439F}"/>
              </a:ext>
            </a:extLst>
          </p:cNvPr>
          <p:cNvSpPr>
            <a:spLocks noGrp="1"/>
          </p:cNvSpPr>
          <p:nvPr>
            <p:ph type="sldNum" sz="quarter" idx="4"/>
          </p:nvPr>
        </p:nvSpPr>
        <p:spPr/>
        <p:txBody>
          <a:bodyPr/>
          <a:lstStyle/>
          <a:p>
            <a:pPr algn="l"/>
            <a:fld id="{0D904593-1668-4B95-BA96-EF3EF43EDF4E}" type="slidenum">
              <a:rPr lang="en-US" smtClean="0"/>
              <a:pPr algn="l"/>
              <a:t>18</a:t>
            </a:fld>
            <a:endParaRPr lang="en-US" dirty="0"/>
          </a:p>
        </p:txBody>
      </p:sp>
      <p:sp>
        <p:nvSpPr>
          <p:cNvPr id="6" name="Footer Placeholder 5">
            <a:extLst>
              <a:ext uri="{FF2B5EF4-FFF2-40B4-BE49-F238E27FC236}">
                <a16:creationId xmlns:a16="http://schemas.microsoft.com/office/drawing/2014/main" id="{1152A937-9ED1-4A61-8463-D42E44C1CB35}"/>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C7C94F89-F988-4C69-A0BE-36DF5A430BB4}"/>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32DD5FDC-2A50-4BB5-8AE5-7AF378C2C0B7}"/>
              </a:ext>
            </a:extLst>
          </p:cNvPr>
          <p:cNvPicPr>
            <a:picLocks noChangeAspect="1"/>
          </p:cNvPicPr>
          <p:nvPr/>
        </p:nvPicPr>
        <p:blipFill>
          <a:blip r:embed="rId2"/>
          <a:stretch>
            <a:fillRect/>
          </a:stretch>
        </p:blipFill>
        <p:spPr>
          <a:xfrm>
            <a:off x="357623" y="1608349"/>
            <a:ext cx="4740051" cy="3939881"/>
          </a:xfrm>
          <a:prstGeom prst="rect">
            <a:avLst/>
          </a:prstGeom>
        </p:spPr>
      </p:pic>
      <p:pic>
        <p:nvPicPr>
          <p:cNvPr id="9" name="Picture 8">
            <a:extLst>
              <a:ext uri="{FF2B5EF4-FFF2-40B4-BE49-F238E27FC236}">
                <a16:creationId xmlns:a16="http://schemas.microsoft.com/office/drawing/2014/main" id="{5317417B-0DE8-4368-8416-0835E7F48573}"/>
              </a:ext>
            </a:extLst>
          </p:cNvPr>
          <p:cNvPicPr>
            <a:picLocks noChangeAspect="1"/>
          </p:cNvPicPr>
          <p:nvPr/>
        </p:nvPicPr>
        <p:blipFill>
          <a:blip r:embed="rId3"/>
          <a:stretch>
            <a:fillRect/>
          </a:stretch>
        </p:blipFill>
        <p:spPr>
          <a:xfrm>
            <a:off x="5759711" y="1684555"/>
            <a:ext cx="5319221" cy="3787468"/>
          </a:xfrm>
          <a:prstGeom prst="rect">
            <a:avLst/>
          </a:prstGeom>
        </p:spPr>
      </p:pic>
    </p:spTree>
    <p:extLst>
      <p:ext uri="{BB962C8B-B14F-4D97-AF65-F5344CB8AC3E}">
        <p14:creationId xmlns:p14="http://schemas.microsoft.com/office/powerpoint/2010/main" val="3074940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Tile map schematic, mean access resistance for each block [</a:t>
            </a:r>
            <a:r>
              <a:rPr lang="en-US" dirty="0" err="1"/>
              <a:t>kOhm</a:t>
            </a:r>
            <a:r>
              <a:rPr lang="en-US" dirty="0"/>
              <a:t>]</a:t>
            </a:r>
          </a:p>
        </p:txBody>
      </p:sp>
      <p:sp>
        <p:nvSpPr>
          <p:cNvPr id="4" name="Date Placeholder 3"/>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19</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17" name="Rectangle 16"/>
          <p:cNvSpPr/>
          <p:nvPr/>
        </p:nvSpPr>
        <p:spPr>
          <a:xfrm>
            <a:off x="4808790" y="5663464"/>
            <a:ext cx="342515" cy="365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10D78DC0-3E65-4D36-90EC-A2CCFAC22C67}"/>
              </a:ext>
            </a:extLst>
          </p:cNvPr>
          <p:cNvSpPr txBox="1"/>
          <p:nvPr/>
        </p:nvSpPr>
        <p:spPr>
          <a:xfrm>
            <a:off x="8026787" y="5234947"/>
            <a:ext cx="4096139" cy="923330"/>
          </a:xfrm>
          <a:prstGeom prst="rect">
            <a:avLst/>
          </a:prstGeom>
          <a:noFill/>
        </p:spPr>
        <p:txBody>
          <a:bodyPr wrap="square" rtlCol="0">
            <a:spAutoFit/>
          </a:bodyPr>
          <a:lstStyle/>
          <a:p>
            <a:r>
              <a:rPr lang="en-US" dirty="0"/>
              <a:t>Block 15 – 11 show E2 / E4 tails related to 1 bit </a:t>
            </a:r>
          </a:p>
          <a:p>
            <a:r>
              <a:rPr lang="en-US" dirty="0"/>
              <a:t>(Low ED but not minimum)</a:t>
            </a:r>
          </a:p>
        </p:txBody>
      </p:sp>
      <p:grpSp>
        <p:nvGrpSpPr>
          <p:cNvPr id="19" name="Group 18">
            <a:extLst>
              <a:ext uri="{FF2B5EF4-FFF2-40B4-BE49-F238E27FC236}">
                <a16:creationId xmlns:a16="http://schemas.microsoft.com/office/drawing/2014/main" id="{4AA79EEC-4D12-4537-9649-62D2880D28F9}"/>
              </a:ext>
            </a:extLst>
          </p:cNvPr>
          <p:cNvGrpSpPr/>
          <p:nvPr/>
        </p:nvGrpSpPr>
        <p:grpSpPr>
          <a:xfrm>
            <a:off x="552281" y="1215093"/>
            <a:ext cx="5762794" cy="5376658"/>
            <a:chOff x="7182956" y="2240833"/>
            <a:chExt cx="4599024" cy="4581062"/>
          </a:xfrm>
        </p:grpSpPr>
        <p:pic>
          <p:nvPicPr>
            <p:cNvPr id="20" name="Picture 19">
              <a:extLst>
                <a:ext uri="{FF2B5EF4-FFF2-40B4-BE49-F238E27FC236}">
                  <a16:creationId xmlns:a16="http://schemas.microsoft.com/office/drawing/2014/main" id="{EC73F7B0-66DE-4502-9A14-70664FBE0E59}"/>
                </a:ext>
              </a:extLst>
            </p:cNvPr>
            <p:cNvPicPr>
              <a:picLocks noChangeAspect="1"/>
            </p:cNvPicPr>
            <p:nvPr/>
          </p:nvPicPr>
          <p:blipFill rotWithShape="1">
            <a:blip r:embed="rId2"/>
            <a:srcRect l="54531" t="33800" r="12408" b="7486"/>
            <a:stretch/>
          </p:blipFill>
          <p:spPr>
            <a:xfrm>
              <a:off x="7626824" y="2913290"/>
              <a:ext cx="3594761" cy="3461330"/>
            </a:xfrm>
            <a:prstGeom prst="rect">
              <a:avLst/>
            </a:prstGeom>
          </p:spPr>
        </p:pic>
        <p:sp>
          <p:nvSpPr>
            <p:cNvPr id="21" name="Rectangle 20">
              <a:extLst>
                <a:ext uri="{FF2B5EF4-FFF2-40B4-BE49-F238E27FC236}">
                  <a16:creationId xmlns:a16="http://schemas.microsoft.com/office/drawing/2014/main" id="{61735A91-6964-4B30-89BF-CF8B01B3735A}"/>
                </a:ext>
              </a:extLst>
            </p:cNvPr>
            <p:cNvSpPr/>
            <p:nvPr/>
          </p:nvSpPr>
          <p:spPr>
            <a:xfrm>
              <a:off x="7883394" y="2784555"/>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AE55F37-30E2-410C-BD8E-2B1DB63119DB}"/>
                </a:ext>
              </a:extLst>
            </p:cNvPr>
            <p:cNvSpPr txBox="1"/>
            <p:nvPr/>
          </p:nvSpPr>
          <p:spPr>
            <a:xfrm>
              <a:off x="8104096" y="2479590"/>
              <a:ext cx="1099404" cy="369332"/>
            </a:xfrm>
            <a:prstGeom prst="rect">
              <a:avLst/>
            </a:prstGeom>
            <a:noFill/>
          </p:spPr>
          <p:txBody>
            <a:bodyPr wrap="none" rtlCol="0">
              <a:spAutoFit/>
            </a:bodyPr>
            <a:lstStyle/>
            <a:p>
              <a:r>
                <a:rPr lang="en-US" dirty="0"/>
                <a:t>BL driver</a:t>
              </a:r>
            </a:p>
          </p:txBody>
        </p:sp>
        <p:sp>
          <p:nvSpPr>
            <p:cNvPr id="23" name="Rectangle 22">
              <a:extLst>
                <a:ext uri="{FF2B5EF4-FFF2-40B4-BE49-F238E27FC236}">
                  <a16:creationId xmlns:a16="http://schemas.microsoft.com/office/drawing/2014/main" id="{C2128EEC-61E7-4ABA-BEF4-62B22BF9B04D}"/>
                </a:ext>
              </a:extLst>
            </p:cNvPr>
            <p:cNvSpPr/>
            <p:nvPr/>
          </p:nvSpPr>
          <p:spPr>
            <a:xfrm rot="16200000">
              <a:off x="10546712" y="3850579"/>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F224E83-6B7B-4285-A5B9-47A949DE5E6E}"/>
                </a:ext>
              </a:extLst>
            </p:cNvPr>
            <p:cNvSpPr txBox="1"/>
            <p:nvPr/>
          </p:nvSpPr>
          <p:spPr>
            <a:xfrm rot="16200000">
              <a:off x="11015552" y="3691290"/>
              <a:ext cx="1163524" cy="369332"/>
            </a:xfrm>
            <a:prstGeom prst="rect">
              <a:avLst/>
            </a:prstGeom>
            <a:noFill/>
          </p:spPr>
          <p:txBody>
            <a:bodyPr wrap="none" rtlCol="0">
              <a:spAutoFit/>
            </a:bodyPr>
            <a:lstStyle/>
            <a:p>
              <a:r>
                <a:rPr lang="en-US" dirty="0"/>
                <a:t>WL driver</a:t>
              </a:r>
            </a:p>
          </p:txBody>
        </p:sp>
        <p:cxnSp>
          <p:nvCxnSpPr>
            <p:cNvPr id="25" name="Straight Arrow Connector 24">
              <a:extLst>
                <a:ext uri="{FF2B5EF4-FFF2-40B4-BE49-F238E27FC236}">
                  <a16:creationId xmlns:a16="http://schemas.microsoft.com/office/drawing/2014/main" id="{B9D2DB85-5ED8-4BAE-993C-8F7E1D787B5A}"/>
                </a:ext>
              </a:extLst>
            </p:cNvPr>
            <p:cNvCxnSpPr/>
            <p:nvPr/>
          </p:nvCxnSpPr>
          <p:spPr>
            <a:xfrm>
              <a:off x="7941755" y="2425499"/>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D97FC63-BC21-454E-BE2A-D1FA522C63B3}"/>
                </a:ext>
              </a:extLst>
            </p:cNvPr>
            <p:cNvSpPr txBox="1"/>
            <p:nvPr/>
          </p:nvSpPr>
          <p:spPr>
            <a:xfrm>
              <a:off x="9522116" y="2240833"/>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27" name="Straight Arrow Connector 26">
              <a:extLst>
                <a:ext uri="{FF2B5EF4-FFF2-40B4-BE49-F238E27FC236}">
                  <a16:creationId xmlns:a16="http://schemas.microsoft.com/office/drawing/2014/main" id="{990870A5-9315-40B7-985C-9E604A9A083F}"/>
                </a:ext>
              </a:extLst>
            </p:cNvPr>
            <p:cNvCxnSpPr/>
            <p:nvPr/>
          </p:nvCxnSpPr>
          <p:spPr>
            <a:xfrm>
              <a:off x="7647820" y="2610165"/>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F7E275-4285-41CF-8A2F-7B6CF46C7F66}"/>
                </a:ext>
              </a:extLst>
            </p:cNvPr>
            <p:cNvSpPr txBox="1"/>
            <p:nvPr/>
          </p:nvSpPr>
          <p:spPr>
            <a:xfrm rot="16200000">
              <a:off x="6683781" y="3262076"/>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sp>
          <p:nvSpPr>
            <p:cNvPr id="31" name="Rectangle 30">
              <a:extLst>
                <a:ext uri="{FF2B5EF4-FFF2-40B4-BE49-F238E27FC236}">
                  <a16:creationId xmlns:a16="http://schemas.microsoft.com/office/drawing/2014/main" id="{FE5B6DC8-9792-4BD9-B79E-89D5E06845D5}"/>
                </a:ext>
              </a:extLst>
            </p:cNvPr>
            <p:cNvSpPr/>
            <p:nvPr/>
          </p:nvSpPr>
          <p:spPr>
            <a:xfrm>
              <a:off x="9424203" y="6348716"/>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6DE6A2D-AF41-4949-8E4D-7DBB84139F5A}"/>
                </a:ext>
              </a:extLst>
            </p:cNvPr>
            <p:cNvSpPr/>
            <p:nvPr/>
          </p:nvSpPr>
          <p:spPr>
            <a:xfrm rot="16200000">
              <a:off x="6889623" y="5410502"/>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012C58A-03C6-44D0-A8D3-19F343F7BE45}"/>
                </a:ext>
              </a:extLst>
            </p:cNvPr>
            <p:cNvSpPr txBox="1"/>
            <p:nvPr/>
          </p:nvSpPr>
          <p:spPr>
            <a:xfrm>
              <a:off x="9614577" y="6452563"/>
              <a:ext cx="1099404" cy="369332"/>
            </a:xfrm>
            <a:prstGeom prst="rect">
              <a:avLst/>
            </a:prstGeom>
            <a:noFill/>
          </p:spPr>
          <p:txBody>
            <a:bodyPr wrap="none" rtlCol="0">
              <a:spAutoFit/>
            </a:bodyPr>
            <a:lstStyle/>
            <a:p>
              <a:r>
                <a:rPr lang="en-US" dirty="0"/>
                <a:t>BL driver</a:t>
              </a:r>
            </a:p>
          </p:txBody>
        </p:sp>
        <p:sp>
          <p:nvSpPr>
            <p:cNvPr id="34" name="TextBox 33">
              <a:extLst>
                <a:ext uri="{FF2B5EF4-FFF2-40B4-BE49-F238E27FC236}">
                  <a16:creationId xmlns:a16="http://schemas.microsoft.com/office/drawing/2014/main" id="{EF7BDB86-8810-463A-A983-E56E92386E13}"/>
                </a:ext>
              </a:extLst>
            </p:cNvPr>
            <p:cNvSpPr txBox="1"/>
            <p:nvPr/>
          </p:nvSpPr>
          <p:spPr>
            <a:xfrm rot="16200000">
              <a:off x="6813650" y="5309198"/>
              <a:ext cx="1163524" cy="369332"/>
            </a:xfrm>
            <a:prstGeom prst="rect">
              <a:avLst/>
            </a:prstGeom>
            <a:noFill/>
          </p:spPr>
          <p:txBody>
            <a:bodyPr wrap="none" rtlCol="0">
              <a:spAutoFit/>
            </a:bodyPr>
            <a:lstStyle/>
            <a:p>
              <a:r>
                <a:rPr lang="en-US" dirty="0"/>
                <a:t>WL driver</a:t>
              </a:r>
            </a:p>
          </p:txBody>
        </p:sp>
      </p:grpSp>
      <p:sp>
        <p:nvSpPr>
          <p:cNvPr id="37" name="Rectangle 36">
            <a:extLst>
              <a:ext uri="{FF2B5EF4-FFF2-40B4-BE49-F238E27FC236}">
                <a16:creationId xmlns:a16="http://schemas.microsoft.com/office/drawing/2014/main" id="{65AD2F99-E636-4B34-891B-11B64BAB275E}"/>
              </a:ext>
            </a:extLst>
          </p:cNvPr>
          <p:cNvSpPr/>
          <p:nvPr/>
        </p:nvSpPr>
        <p:spPr>
          <a:xfrm>
            <a:off x="4124325" y="5663464"/>
            <a:ext cx="201697" cy="2515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ED13BD0-54DF-4F60-ADBE-F22153F4E6DD}"/>
              </a:ext>
            </a:extLst>
          </p:cNvPr>
          <p:cNvCxnSpPr>
            <a:cxnSpLocks/>
          </p:cNvCxnSpPr>
          <p:nvPr/>
        </p:nvCxnSpPr>
        <p:spPr>
          <a:xfrm flipH="1">
            <a:off x="4476751" y="5571984"/>
            <a:ext cx="3550036" cy="257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C7F760-935F-430E-89DB-E620FD8501A8}"/>
              </a:ext>
            </a:extLst>
          </p:cNvPr>
          <p:cNvSpPr/>
          <p:nvPr/>
        </p:nvSpPr>
        <p:spPr>
          <a:xfrm>
            <a:off x="1402243" y="2360105"/>
            <a:ext cx="304270" cy="2497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7D5BF286-F2B1-43D4-8476-08DAC81B745E}"/>
              </a:ext>
            </a:extLst>
          </p:cNvPr>
          <p:cNvCxnSpPr>
            <a:cxnSpLocks/>
          </p:cNvCxnSpPr>
          <p:nvPr/>
        </p:nvCxnSpPr>
        <p:spPr>
          <a:xfrm flipH="1">
            <a:off x="1786348" y="1860476"/>
            <a:ext cx="5528852" cy="449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A3CE08-46DF-4F57-ABDD-B67681BF5CA8}"/>
              </a:ext>
            </a:extLst>
          </p:cNvPr>
          <p:cNvSpPr txBox="1"/>
          <p:nvPr/>
        </p:nvSpPr>
        <p:spPr>
          <a:xfrm>
            <a:off x="7602859" y="1398811"/>
            <a:ext cx="4096139" cy="369332"/>
          </a:xfrm>
          <a:prstGeom prst="rect">
            <a:avLst/>
          </a:prstGeom>
          <a:noFill/>
        </p:spPr>
        <p:txBody>
          <a:bodyPr wrap="square" rtlCol="0">
            <a:spAutoFit/>
          </a:bodyPr>
          <a:lstStyle/>
          <a:p>
            <a:r>
              <a:rPr lang="en-US" dirty="0"/>
              <a:t>Block 0-0 is the reference for probe</a:t>
            </a:r>
          </a:p>
        </p:txBody>
      </p:sp>
    </p:spTree>
    <p:extLst>
      <p:ext uri="{BB962C8B-B14F-4D97-AF65-F5344CB8AC3E}">
        <p14:creationId xmlns:p14="http://schemas.microsoft.com/office/powerpoint/2010/main" val="363653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sz="half" idx="1"/>
          </p:nvPr>
        </p:nvSpPr>
        <p:spPr>
          <a:xfrm>
            <a:off x="838200" y="993914"/>
            <a:ext cx="10515600" cy="4729163"/>
          </a:xfrm>
        </p:spPr>
        <p:txBody>
          <a:bodyPr/>
          <a:lstStyle/>
          <a:p>
            <a:r>
              <a:rPr lang="en-US" dirty="0"/>
              <a:t>A1 lot 0173982</a:t>
            </a:r>
          </a:p>
          <a:p>
            <a:r>
              <a:rPr lang="en-US" dirty="0"/>
              <a:t>CD-- straight profile @WL</a:t>
            </a:r>
          </a:p>
          <a:p>
            <a:r>
              <a:rPr lang="en-US" dirty="0"/>
              <a:t>Reliability done on neg reading polarity</a:t>
            </a:r>
          </a:p>
        </p:txBody>
      </p:sp>
      <p:sp>
        <p:nvSpPr>
          <p:cNvPr id="7" name="Footer Placeholder 6"/>
          <p:cNvSpPr>
            <a:spLocks noGrp="1"/>
          </p:cNvSpPr>
          <p:nvPr>
            <p:ph type="ftr" sz="quarter" idx="11"/>
          </p:nvPr>
        </p:nvSpPr>
        <p:spPr/>
        <p:txBody>
          <a:bodyPr/>
          <a:lstStyle/>
          <a:p>
            <a:r>
              <a:rPr lang="en-US"/>
              <a:t>Micron Confidential</a:t>
            </a:r>
          </a:p>
        </p:txBody>
      </p:sp>
      <p:sp>
        <p:nvSpPr>
          <p:cNvPr id="8" name="Slide Number Placeholder 7"/>
          <p:cNvSpPr>
            <a:spLocks noGrp="1"/>
          </p:cNvSpPr>
          <p:nvPr>
            <p:ph type="sldNum" sz="quarter" idx="12"/>
          </p:nvPr>
        </p:nvSpPr>
        <p:spPr/>
        <p:txBody>
          <a:bodyPr/>
          <a:lstStyle/>
          <a:p>
            <a:fld id="{B7E7695C-FCF1-4AA0-9B93-7941FED13DC4}" type="slidenum">
              <a:rPr lang="en-US" smtClean="0"/>
              <a:t>2</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85885378"/>
              </p:ext>
            </p:extLst>
          </p:nvPr>
        </p:nvGraphicFramePr>
        <p:xfrm>
          <a:off x="2107282" y="2858486"/>
          <a:ext cx="9981132" cy="1909728"/>
        </p:xfrm>
        <a:graphic>
          <a:graphicData uri="http://schemas.openxmlformats.org/drawingml/2006/table">
            <a:tbl>
              <a:tblPr firstRow="1" bandRow="1">
                <a:tableStyleId>{5C22544A-7EE6-4342-B048-85BDC9FD1C3A}</a:tableStyleId>
              </a:tblPr>
              <a:tblGrid>
                <a:gridCol w="684188">
                  <a:extLst>
                    <a:ext uri="{9D8B030D-6E8A-4147-A177-3AD203B41FA5}">
                      <a16:colId xmlns:a16="http://schemas.microsoft.com/office/drawing/2014/main" val="20000"/>
                    </a:ext>
                  </a:extLst>
                </a:gridCol>
                <a:gridCol w="1135380">
                  <a:extLst>
                    <a:ext uri="{9D8B030D-6E8A-4147-A177-3AD203B41FA5}">
                      <a16:colId xmlns:a16="http://schemas.microsoft.com/office/drawing/2014/main" val="20001"/>
                    </a:ext>
                  </a:extLst>
                </a:gridCol>
                <a:gridCol w="919938">
                  <a:extLst>
                    <a:ext uri="{9D8B030D-6E8A-4147-A177-3AD203B41FA5}">
                      <a16:colId xmlns:a16="http://schemas.microsoft.com/office/drawing/2014/main" val="20002"/>
                    </a:ext>
                  </a:extLst>
                </a:gridCol>
                <a:gridCol w="1023653">
                  <a:extLst>
                    <a:ext uri="{9D8B030D-6E8A-4147-A177-3AD203B41FA5}">
                      <a16:colId xmlns:a16="http://schemas.microsoft.com/office/drawing/2014/main" val="369110604"/>
                    </a:ext>
                  </a:extLst>
                </a:gridCol>
                <a:gridCol w="1083147">
                  <a:extLst>
                    <a:ext uri="{9D8B030D-6E8A-4147-A177-3AD203B41FA5}">
                      <a16:colId xmlns:a16="http://schemas.microsoft.com/office/drawing/2014/main" val="91596857"/>
                    </a:ext>
                  </a:extLst>
                </a:gridCol>
                <a:gridCol w="1022410">
                  <a:extLst>
                    <a:ext uri="{9D8B030D-6E8A-4147-A177-3AD203B41FA5}">
                      <a16:colId xmlns:a16="http://schemas.microsoft.com/office/drawing/2014/main" val="661927939"/>
                    </a:ext>
                  </a:extLst>
                </a:gridCol>
                <a:gridCol w="1022410">
                  <a:extLst>
                    <a:ext uri="{9D8B030D-6E8A-4147-A177-3AD203B41FA5}">
                      <a16:colId xmlns:a16="http://schemas.microsoft.com/office/drawing/2014/main" val="2506403362"/>
                    </a:ext>
                  </a:extLst>
                </a:gridCol>
                <a:gridCol w="1563184">
                  <a:extLst>
                    <a:ext uri="{9D8B030D-6E8A-4147-A177-3AD203B41FA5}">
                      <a16:colId xmlns:a16="http://schemas.microsoft.com/office/drawing/2014/main" val="1213100360"/>
                    </a:ext>
                  </a:extLst>
                </a:gridCol>
                <a:gridCol w="1526822">
                  <a:extLst>
                    <a:ext uri="{9D8B030D-6E8A-4147-A177-3AD203B41FA5}">
                      <a16:colId xmlns:a16="http://schemas.microsoft.com/office/drawing/2014/main" val="20004"/>
                    </a:ext>
                  </a:extLst>
                </a:gridCol>
              </a:tblGrid>
              <a:tr h="350357">
                <a:tc>
                  <a:txBody>
                    <a:bodyPr/>
                    <a:lstStyle/>
                    <a:p>
                      <a:pPr algn="ctr"/>
                      <a:r>
                        <a:rPr lang="en-US" sz="1800" dirty="0"/>
                        <a:t>Trial</a:t>
                      </a:r>
                    </a:p>
                  </a:txBody>
                  <a:tcPr/>
                </a:tc>
                <a:tc>
                  <a:txBody>
                    <a:bodyPr/>
                    <a:lstStyle/>
                    <a:p>
                      <a:pPr algn="ctr"/>
                      <a:r>
                        <a:rPr lang="en-US" sz="1800" dirty="0"/>
                        <a:t>SD </a:t>
                      </a:r>
                      <a:r>
                        <a:rPr lang="en-US" sz="1800" dirty="0" err="1"/>
                        <a:t>thk</a:t>
                      </a:r>
                      <a:r>
                        <a:rPr lang="en-US" sz="1800" dirty="0"/>
                        <a:t>.</a:t>
                      </a:r>
                    </a:p>
                  </a:txBody>
                  <a:tcPr/>
                </a:tc>
                <a:tc>
                  <a:txBody>
                    <a:bodyPr/>
                    <a:lstStyle/>
                    <a:p>
                      <a:pPr algn="ctr"/>
                      <a:r>
                        <a:rPr lang="it-IT" sz="1800" dirty="0" err="1"/>
                        <a:t>Ge</a:t>
                      </a:r>
                      <a:r>
                        <a:rPr lang="it-IT" sz="1800" dirty="0"/>
                        <a:t>%</a:t>
                      </a:r>
                      <a:endParaRPr lang="en-US" sz="1800" dirty="0"/>
                    </a:p>
                  </a:txBody>
                  <a:tcPr/>
                </a:tc>
                <a:tc>
                  <a:txBody>
                    <a:bodyPr/>
                    <a:lstStyle/>
                    <a:p>
                      <a:pPr algn="ctr"/>
                      <a:r>
                        <a:rPr lang="en-US" sz="1800" dirty="0"/>
                        <a:t>As%</a:t>
                      </a:r>
                    </a:p>
                  </a:txBody>
                  <a:tcPr/>
                </a:tc>
                <a:tc>
                  <a:txBody>
                    <a:bodyPr/>
                    <a:lstStyle/>
                    <a:p>
                      <a:pPr algn="ctr"/>
                      <a:r>
                        <a:rPr lang="it-IT" sz="1800" dirty="0"/>
                        <a:t>Se%</a:t>
                      </a:r>
                      <a:endParaRPr lang="en-US" sz="1800" dirty="0"/>
                    </a:p>
                  </a:txBody>
                  <a:tcPr/>
                </a:tc>
                <a:tc>
                  <a:txBody>
                    <a:bodyPr/>
                    <a:lstStyle/>
                    <a:p>
                      <a:pPr algn="ctr"/>
                      <a:r>
                        <a:rPr lang="it-IT" sz="1800" dirty="0"/>
                        <a:t>In%</a:t>
                      </a:r>
                      <a:endParaRPr lang="en-US" sz="1800" dirty="0"/>
                    </a:p>
                  </a:txBody>
                  <a:tcPr/>
                </a:tc>
                <a:tc>
                  <a:txBody>
                    <a:bodyPr/>
                    <a:lstStyle/>
                    <a:p>
                      <a:pPr algn="ctr"/>
                      <a:r>
                        <a:rPr lang="en-US" sz="1800" dirty="0"/>
                        <a:t>Si%</a:t>
                      </a:r>
                    </a:p>
                  </a:txBody>
                  <a:tcPr/>
                </a:tc>
                <a:tc>
                  <a:txBody>
                    <a:bodyPr/>
                    <a:lstStyle/>
                    <a:p>
                      <a:pPr algn="ctr"/>
                      <a:r>
                        <a:rPr lang="it-IT" sz="1800" dirty="0"/>
                        <a:t>51</a:t>
                      </a:r>
                      <a:r>
                        <a:rPr lang="it-IT" sz="1800" baseline="0" dirty="0"/>
                        <a:t> WL </a:t>
                      </a:r>
                      <a:r>
                        <a:rPr lang="it-IT" sz="1800" baseline="0" dirty="0" err="1"/>
                        <a:t>etch</a:t>
                      </a:r>
                      <a:endParaRPr lang="en-US" sz="1800" dirty="0"/>
                    </a:p>
                  </a:txBody>
                  <a:tcPr/>
                </a:tc>
                <a:tc>
                  <a:txBody>
                    <a:bodyPr/>
                    <a:lstStyle/>
                    <a:p>
                      <a:pPr algn="ctr"/>
                      <a:r>
                        <a:rPr lang="en-US" sz="1800" dirty="0" err="1"/>
                        <a:t>Wf</a:t>
                      </a:r>
                      <a:endParaRPr lang="en-US" sz="1800" dirty="0"/>
                    </a:p>
                  </a:txBody>
                  <a:tcPr/>
                </a:tc>
                <a:extLst>
                  <a:ext uri="{0D108BD9-81ED-4DB2-BD59-A6C34878D82A}">
                    <a16:rowId xmlns:a16="http://schemas.microsoft.com/office/drawing/2014/main" val="10000"/>
                  </a:ext>
                </a:extLst>
              </a:tr>
              <a:tr h="376455">
                <a:tc>
                  <a:txBody>
                    <a:bodyPr/>
                    <a:lstStyle/>
                    <a:p>
                      <a:pPr algn="ctr"/>
                      <a:r>
                        <a:rPr lang="en-US" sz="1800" dirty="0">
                          <a:latin typeface="+mn-lt"/>
                        </a:rPr>
                        <a:t>1C</a:t>
                      </a:r>
                    </a:p>
                  </a:txBody>
                  <a:tcPr anchor="ctr"/>
                </a:tc>
                <a:tc>
                  <a:txBody>
                    <a:bodyPr/>
                    <a:lstStyle/>
                    <a:p>
                      <a:pPr algn="ctr"/>
                      <a:r>
                        <a:rPr lang="en-US" sz="1800" dirty="0">
                          <a:latin typeface="+mn-lt"/>
                        </a:rPr>
                        <a:t>22 ver12</a:t>
                      </a:r>
                    </a:p>
                  </a:txBody>
                  <a:tcPr anchor="ctr"/>
                </a:tc>
                <a:tc>
                  <a:txBody>
                    <a:bodyPr/>
                    <a:lstStyle/>
                    <a:p>
                      <a:pPr algn="ctr"/>
                      <a:r>
                        <a:rPr lang="en-US" sz="1800" dirty="0">
                          <a:latin typeface="+mn-lt"/>
                        </a:rPr>
                        <a:t>13</a:t>
                      </a:r>
                    </a:p>
                  </a:txBody>
                  <a:tcPr anchor="ctr"/>
                </a:tc>
                <a:tc>
                  <a:txBody>
                    <a:bodyPr/>
                    <a:lstStyle/>
                    <a:p>
                      <a:pPr algn="ctr"/>
                      <a:r>
                        <a:rPr lang="en-US" sz="1800" dirty="0">
                          <a:latin typeface="+mn-lt"/>
                        </a:rPr>
                        <a:t>30.4</a:t>
                      </a:r>
                    </a:p>
                  </a:txBody>
                  <a:tcPr anchor="ctr"/>
                </a:tc>
                <a:tc>
                  <a:txBody>
                    <a:bodyPr/>
                    <a:lstStyle/>
                    <a:p>
                      <a:pPr algn="ctr"/>
                      <a:r>
                        <a:rPr lang="it-IT" sz="1800" dirty="0">
                          <a:latin typeface="+mn-lt"/>
                        </a:rPr>
                        <a:t>48.6</a:t>
                      </a:r>
                      <a:endParaRPr lang="en-US" sz="1800" dirty="0">
                        <a:latin typeface="+mn-lt"/>
                      </a:endParaRPr>
                    </a:p>
                  </a:txBody>
                  <a:tcPr anchor="ctr"/>
                </a:tc>
                <a:tc>
                  <a:txBody>
                    <a:bodyPr/>
                    <a:lstStyle/>
                    <a:p>
                      <a:pPr algn="ctr"/>
                      <a:r>
                        <a:rPr lang="it-IT" sz="1800" dirty="0">
                          <a:latin typeface="+mn-lt"/>
                        </a:rPr>
                        <a:t>2</a:t>
                      </a:r>
                      <a:endParaRPr lang="en-US" sz="1800" dirty="0">
                        <a:latin typeface="+mn-lt"/>
                      </a:endParaRPr>
                    </a:p>
                  </a:txBody>
                  <a:tcPr anchor="ctr"/>
                </a:tc>
                <a:tc>
                  <a:txBody>
                    <a:bodyPr/>
                    <a:lstStyle/>
                    <a:p>
                      <a:pPr algn="ctr"/>
                      <a:r>
                        <a:rPr lang="en-US" sz="1800" dirty="0">
                          <a:latin typeface="+mn-lt"/>
                        </a:rPr>
                        <a:t>6</a:t>
                      </a:r>
                    </a:p>
                  </a:txBody>
                  <a:tcPr anchor="ctr"/>
                </a:tc>
                <a:tc>
                  <a:txBody>
                    <a:bodyPr/>
                    <a:lstStyle/>
                    <a:p>
                      <a:pPr algn="ctr"/>
                      <a:r>
                        <a:rPr lang="en-US" sz="1800" dirty="0">
                          <a:latin typeface="+mn-lt"/>
                        </a:rPr>
                        <a:t>CD - - </a:t>
                      </a:r>
                    </a:p>
                  </a:txBody>
                  <a:tcPr anchor="ctr"/>
                </a:tc>
                <a:tc>
                  <a:txBody>
                    <a:bodyPr/>
                    <a:lstStyle/>
                    <a:p>
                      <a:pPr marL="0" algn="ctr" defTabSz="1219080" rtl="0" eaLnBrk="1" latinLnBrk="0" hangingPunct="1"/>
                      <a:r>
                        <a:rPr lang="en-US" sz="1800" kern="1200" dirty="0">
                          <a:solidFill>
                            <a:srgbClr val="FF0000"/>
                          </a:solidFill>
                          <a:latin typeface="+mn-lt"/>
                          <a:ea typeface="+mn-ea"/>
                          <a:cs typeface="+mn-cs"/>
                        </a:rPr>
                        <a:t>13</a:t>
                      </a:r>
                      <a:r>
                        <a:rPr lang="en-US" sz="1800" kern="1200" dirty="0">
                          <a:solidFill>
                            <a:schemeClr val="dk1"/>
                          </a:solidFill>
                          <a:latin typeface="+mn-lt"/>
                          <a:ea typeface="+mn-ea"/>
                          <a:cs typeface="+mn-cs"/>
                        </a:rPr>
                        <a:t>,17,24</a:t>
                      </a:r>
                    </a:p>
                  </a:txBody>
                  <a:tcPr anchor="ctr"/>
                </a:tc>
                <a:extLst>
                  <a:ext uri="{0D108BD9-81ED-4DB2-BD59-A6C34878D82A}">
                    <a16:rowId xmlns:a16="http://schemas.microsoft.com/office/drawing/2014/main" val="10001"/>
                  </a:ext>
                </a:extLst>
              </a:tr>
              <a:tr h="389171">
                <a:tc>
                  <a:txBody>
                    <a:bodyPr/>
                    <a:lstStyle/>
                    <a:p>
                      <a:pPr algn="ctr"/>
                      <a:r>
                        <a:rPr lang="en-US" sz="1800" dirty="0">
                          <a:latin typeface="+mn-lt"/>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22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16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en-US" sz="1800" dirty="0">
                          <a:latin typeface="+mn-lt"/>
                        </a:rPr>
                        <a:t>28.6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800" dirty="0">
                          <a:latin typeface="+mn-lt"/>
                        </a:rPr>
                        <a:t>50.4</a:t>
                      </a:r>
                      <a:endParaRPr lang="en-US" sz="18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5</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0</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8595B"/>
                          </a:solidFill>
                          <a:effectLst/>
                          <a:uLnTx/>
                          <a:uFillTx/>
                          <a:latin typeface="+mn-lt"/>
                          <a:ea typeface="+mn-ea"/>
                          <a:cs typeface="+mn-cs"/>
                        </a:rPr>
                        <a:t>CD - - </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algn="ctr" defTabSz="1219080" rtl="0" eaLnBrk="1" latinLnBrk="0" hangingPunct="1"/>
                      <a:r>
                        <a:rPr lang="en-US" sz="1800" kern="1200" dirty="0">
                          <a:solidFill>
                            <a:schemeClr val="dk1"/>
                          </a:solidFill>
                          <a:latin typeface="+mn-lt"/>
                          <a:ea typeface="+mn-ea"/>
                          <a:cs typeface="+mn-cs"/>
                        </a:rPr>
                        <a:t>18,</a:t>
                      </a:r>
                      <a:r>
                        <a:rPr lang="en-US" sz="1800" kern="1200" dirty="0">
                          <a:solidFill>
                            <a:srgbClr val="FF0000"/>
                          </a:solidFill>
                          <a:latin typeface="+mn-lt"/>
                          <a:ea typeface="+mn-ea"/>
                          <a:cs typeface="+mn-cs"/>
                        </a:rPr>
                        <a:t>20</a:t>
                      </a:r>
                      <a:r>
                        <a:rPr lang="en-US" sz="1800" kern="1200" dirty="0">
                          <a:solidFill>
                            <a:schemeClr val="dk1"/>
                          </a:solidFill>
                          <a:latin typeface="+mn-lt"/>
                          <a:ea typeface="+mn-ea"/>
                          <a:cs typeface="+mn-cs"/>
                        </a:rPr>
                        <a:t>,23</a:t>
                      </a:r>
                      <a:endParaRPr lang="en-US" sz="1800" kern="1200" dirty="0">
                        <a:solidFill>
                          <a:srgbClr val="FF0000"/>
                        </a:solidFill>
                        <a:latin typeface="+mn-lt"/>
                        <a:ea typeface="+mn-ea"/>
                        <a:cs typeface="+mn-cs"/>
                      </a:endParaRPr>
                    </a:p>
                  </a:txBody>
                  <a:tcPr anchor="ctr"/>
                </a:tc>
                <a:extLst>
                  <a:ext uri="{0D108BD9-81ED-4DB2-BD59-A6C34878D82A}">
                    <a16:rowId xmlns:a16="http://schemas.microsoft.com/office/drawing/2014/main" val="10002"/>
                  </a:ext>
                </a:extLst>
              </a:tr>
              <a:tr h="389171">
                <a:tc>
                  <a:txBody>
                    <a:bodyPr/>
                    <a:lstStyle/>
                    <a:p>
                      <a:pPr algn="ctr"/>
                      <a:r>
                        <a:rPr lang="en-US" sz="1800" dirty="0">
                          <a:latin typeface="+mn-lt"/>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22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16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26.6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50.4</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7</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0</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8595B"/>
                          </a:solidFill>
                          <a:effectLst/>
                          <a:uLnTx/>
                          <a:uFillTx/>
                          <a:latin typeface="+mn-lt"/>
                          <a:ea typeface="+mn-ea"/>
                          <a:cs typeface="+mn-cs"/>
                        </a:rPr>
                        <a:t>CD - - </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algn="ctr" defTabSz="1219080" rtl="0" eaLnBrk="1" latinLnBrk="0" hangingPunct="1"/>
                      <a:r>
                        <a:rPr lang="en-US" sz="1800" kern="1200" dirty="0">
                          <a:solidFill>
                            <a:schemeClr val="dk1"/>
                          </a:solidFill>
                          <a:latin typeface="+mn-lt"/>
                          <a:ea typeface="+mn-ea"/>
                          <a:cs typeface="+mn-cs"/>
                        </a:rPr>
                        <a:t>14,</a:t>
                      </a:r>
                      <a:r>
                        <a:rPr lang="en-US" sz="1800" kern="1200" dirty="0">
                          <a:solidFill>
                            <a:srgbClr val="FF0000"/>
                          </a:solidFill>
                          <a:latin typeface="+mn-lt"/>
                          <a:ea typeface="+mn-ea"/>
                          <a:cs typeface="+mn-cs"/>
                        </a:rPr>
                        <a:t>19</a:t>
                      </a:r>
                      <a:r>
                        <a:rPr lang="en-US" sz="1800" kern="1200" dirty="0">
                          <a:solidFill>
                            <a:schemeClr val="dk1"/>
                          </a:solidFill>
                          <a:latin typeface="+mn-lt"/>
                          <a:ea typeface="+mn-ea"/>
                          <a:cs typeface="+mn-cs"/>
                        </a:rPr>
                        <a:t>,22</a:t>
                      </a:r>
                    </a:p>
                  </a:txBody>
                  <a:tcPr anchor="ctr"/>
                </a:tc>
                <a:extLst>
                  <a:ext uri="{0D108BD9-81ED-4DB2-BD59-A6C34878D82A}">
                    <a16:rowId xmlns:a16="http://schemas.microsoft.com/office/drawing/2014/main" val="10003"/>
                  </a:ext>
                </a:extLst>
              </a:tr>
              <a:tr h="389171">
                <a:tc>
                  <a:txBody>
                    <a:bodyPr/>
                    <a:lstStyle/>
                    <a:p>
                      <a:pPr algn="ctr"/>
                      <a:r>
                        <a:rPr lang="en-US" sz="1800" dirty="0">
                          <a:latin typeface="+mn-lt"/>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22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18.5</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25.6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48.9</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800" dirty="0">
                          <a:latin typeface="+mn-lt"/>
                        </a:rPr>
                        <a:t>7</a:t>
                      </a:r>
                      <a:endParaRPr lang="en-US" sz="18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en-US" sz="1800" dirty="0">
                          <a:latin typeface="+mn-lt"/>
                        </a:rPr>
                        <a:t>0</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CD - - </a:t>
                      </a:r>
                    </a:p>
                  </a:txBody>
                  <a:tcPr anchor="ctr"/>
                </a:tc>
                <a:tc>
                  <a:txBody>
                    <a:bodyPr/>
                    <a:lstStyle/>
                    <a:p>
                      <a:pPr marL="0" algn="ctr" defTabSz="1219080" rtl="0" eaLnBrk="1" latinLnBrk="0" hangingPunct="1"/>
                      <a:r>
                        <a:rPr lang="en-US" sz="1800" kern="1200" dirty="0">
                          <a:solidFill>
                            <a:srgbClr val="FF0000"/>
                          </a:solidFill>
                          <a:latin typeface="+mn-lt"/>
                          <a:ea typeface="+mn-ea"/>
                          <a:cs typeface="+mn-cs"/>
                        </a:rPr>
                        <a:t>15</a:t>
                      </a:r>
                      <a:r>
                        <a:rPr lang="en-US" sz="1800" kern="1200" dirty="0">
                          <a:solidFill>
                            <a:schemeClr val="dk1"/>
                          </a:solidFill>
                          <a:latin typeface="+mn-lt"/>
                          <a:ea typeface="+mn-ea"/>
                          <a:cs typeface="+mn-cs"/>
                        </a:rPr>
                        <a:t>,16,21,25</a:t>
                      </a:r>
                      <a:endParaRPr lang="en-US" sz="1800" kern="1200" dirty="0">
                        <a:solidFill>
                          <a:srgbClr val="FF0000"/>
                        </a:solidFill>
                        <a:latin typeface="+mn-lt"/>
                        <a:ea typeface="+mn-ea"/>
                        <a:cs typeface="+mn-cs"/>
                      </a:endParaRPr>
                    </a:p>
                  </a:txBody>
                  <a:tcPr anchor="ctr"/>
                </a:tc>
                <a:extLst>
                  <a:ext uri="{0D108BD9-81ED-4DB2-BD59-A6C34878D82A}">
                    <a16:rowId xmlns:a16="http://schemas.microsoft.com/office/drawing/2014/main" val="10004"/>
                  </a:ext>
                </a:extLst>
              </a:tr>
            </a:tbl>
          </a:graphicData>
        </a:graphic>
      </p:graphicFrame>
      <p:sp>
        <p:nvSpPr>
          <p:cNvPr id="9" name="TextBox 8"/>
          <p:cNvSpPr txBox="1"/>
          <p:nvPr/>
        </p:nvSpPr>
        <p:spPr>
          <a:xfrm>
            <a:off x="669600" y="5497930"/>
            <a:ext cx="1685925" cy="369332"/>
          </a:xfrm>
          <a:prstGeom prst="rect">
            <a:avLst/>
          </a:prstGeom>
          <a:noFill/>
        </p:spPr>
        <p:txBody>
          <a:bodyPr wrap="square" rtlCol="0">
            <a:spAutoFit/>
          </a:bodyPr>
          <a:lstStyle/>
          <a:p>
            <a:r>
              <a:rPr lang="en-US" dirty="0"/>
              <a:t>Old POR</a:t>
            </a:r>
          </a:p>
        </p:txBody>
      </p:sp>
      <p:pic>
        <p:nvPicPr>
          <p:cNvPr id="10" name="Picture 9"/>
          <p:cNvPicPr>
            <a:picLocks noChangeAspect="1"/>
          </p:cNvPicPr>
          <p:nvPr/>
        </p:nvPicPr>
        <p:blipFill rotWithShape="1">
          <a:blip r:embed="rId2"/>
          <a:srcRect l="12809" b="70650"/>
          <a:stretch/>
        </p:blipFill>
        <p:spPr>
          <a:xfrm>
            <a:off x="2978589" y="5258203"/>
            <a:ext cx="4119257" cy="646331"/>
          </a:xfrm>
          <a:prstGeom prst="rect">
            <a:avLst/>
          </a:prstGeom>
        </p:spPr>
      </p:pic>
      <p:sp>
        <p:nvSpPr>
          <p:cNvPr id="13" name="Arrow: Notched Right 12"/>
          <p:cNvSpPr/>
          <p:nvPr/>
        </p:nvSpPr>
        <p:spPr>
          <a:xfrm>
            <a:off x="1760428" y="5557049"/>
            <a:ext cx="693707" cy="28575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2E320A-1ECD-42B0-AE43-6ED6D6D627C0}"/>
              </a:ext>
            </a:extLst>
          </p:cNvPr>
          <p:cNvSpPr/>
          <p:nvPr/>
        </p:nvSpPr>
        <p:spPr>
          <a:xfrm>
            <a:off x="2093882" y="4338278"/>
            <a:ext cx="9994532" cy="40957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Notched Right 14">
            <a:extLst>
              <a:ext uri="{FF2B5EF4-FFF2-40B4-BE49-F238E27FC236}">
                <a16:creationId xmlns:a16="http://schemas.microsoft.com/office/drawing/2014/main" id="{C023BD20-2A6F-4CC6-8680-A46F22A96E77}"/>
              </a:ext>
            </a:extLst>
          </p:cNvPr>
          <p:cNvSpPr/>
          <p:nvPr/>
        </p:nvSpPr>
        <p:spPr>
          <a:xfrm>
            <a:off x="1393122" y="4407611"/>
            <a:ext cx="693707" cy="28575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06DA12-DB7E-4782-BB3F-C5C88C25FF15}"/>
              </a:ext>
            </a:extLst>
          </p:cNvPr>
          <p:cNvSpPr txBox="1"/>
          <p:nvPr/>
        </p:nvSpPr>
        <p:spPr>
          <a:xfrm>
            <a:off x="300780" y="4256061"/>
            <a:ext cx="954107" cy="646331"/>
          </a:xfrm>
          <a:prstGeom prst="rect">
            <a:avLst/>
          </a:prstGeom>
          <a:noFill/>
        </p:spPr>
        <p:txBody>
          <a:bodyPr wrap="none" rtlCol="0">
            <a:spAutoFit/>
          </a:bodyPr>
          <a:lstStyle/>
          <a:p>
            <a:r>
              <a:rPr lang="en-US" dirty="0"/>
              <a:t>Best </a:t>
            </a:r>
          </a:p>
          <a:p>
            <a:r>
              <a:rPr lang="en-US" dirty="0"/>
              <a:t>window</a:t>
            </a:r>
          </a:p>
        </p:txBody>
      </p:sp>
    </p:spTree>
    <p:extLst>
      <p:ext uri="{BB962C8B-B14F-4D97-AF65-F5344CB8AC3E}">
        <p14:creationId xmlns:p14="http://schemas.microsoft.com/office/powerpoint/2010/main" val="117376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0C8A-B9B1-4673-A0C9-A955EEBC8A9A}"/>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C2278774-BA1D-43F2-91FF-3B5E7377C671}"/>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90913FB0-EDBB-4814-8960-BF9D7A937B70}"/>
              </a:ext>
            </a:extLst>
          </p:cNvPr>
          <p:cNvSpPr>
            <a:spLocks noGrp="1"/>
          </p:cNvSpPr>
          <p:nvPr>
            <p:ph type="sldNum" sz="quarter" idx="4"/>
          </p:nvPr>
        </p:nvSpPr>
        <p:spPr/>
        <p:txBody>
          <a:bodyPr/>
          <a:lstStyle/>
          <a:p>
            <a:pPr algn="l"/>
            <a:fld id="{0D904593-1668-4B95-BA96-EF3EF43EDF4E}" type="slidenum">
              <a:rPr lang="en-US" smtClean="0"/>
              <a:pPr algn="l"/>
              <a:t>20</a:t>
            </a:fld>
            <a:endParaRPr lang="en-US" dirty="0"/>
          </a:p>
        </p:txBody>
      </p:sp>
      <p:sp>
        <p:nvSpPr>
          <p:cNvPr id="6" name="Footer Placeholder 5">
            <a:extLst>
              <a:ext uri="{FF2B5EF4-FFF2-40B4-BE49-F238E27FC236}">
                <a16:creationId xmlns:a16="http://schemas.microsoft.com/office/drawing/2014/main" id="{4D129393-0FA5-4131-8CC0-2915332FDCFE}"/>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1A17FC4C-5C26-4033-BEF7-9CCE87770BE4}"/>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33399451-F48A-4424-BBF7-6D6A2EE2C177}"/>
              </a:ext>
            </a:extLst>
          </p:cNvPr>
          <p:cNvPicPr>
            <a:picLocks noChangeAspect="1"/>
          </p:cNvPicPr>
          <p:nvPr/>
        </p:nvPicPr>
        <p:blipFill>
          <a:blip r:embed="rId2"/>
          <a:stretch>
            <a:fillRect/>
          </a:stretch>
        </p:blipFill>
        <p:spPr>
          <a:xfrm>
            <a:off x="0" y="0"/>
            <a:ext cx="10776857" cy="6858000"/>
          </a:xfrm>
          <a:prstGeom prst="rect">
            <a:avLst/>
          </a:prstGeom>
        </p:spPr>
      </p:pic>
      <p:sp>
        <p:nvSpPr>
          <p:cNvPr id="9" name="Rectangle 8">
            <a:extLst>
              <a:ext uri="{FF2B5EF4-FFF2-40B4-BE49-F238E27FC236}">
                <a16:creationId xmlns:a16="http://schemas.microsoft.com/office/drawing/2014/main" id="{3FD2679E-A2DA-4CCC-B9EC-06991F285D39}"/>
              </a:ext>
            </a:extLst>
          </p:cNvPr>
          <p:cNvSpPr/>
          <p:nvPr/>
        </p:nvSpPr>
        <p:spPr>
          <a:xfrm>
            <a:off x="6838950" y="5768238"/>
            <a:ext cx="590550" cy="44206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540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8AC4-D410-4849-AD28-2D27D0C33A48}"/>
              </a:ext>
            </a:extLst>
          </p:cNvPr>
          <p:cNvSpPr>
            <a:spLocks noGrp="1"/>
          </p:cNvSpPr>
          <p:nvPr>
            <p:ph type="title"/>
          </p:nvPr>
        </p:nvSpPr>
        <p:spPr/>
        <p:txBody>
          <a:bodyPr/>
          <a:lstStyle/>
          <a:p>
            <a:r>
              <a:rPr lang="en-US" dirty="0"/>
              <a:t>Full map @ 1kCycles (median set Vth by block, 1us delay)</a:t>
            </a:r>
          </a:p>
        </p:txBody>
      </p:sp>
      <p:sp>
        <p:nvSpPr>
          <p:cNvPr id="4" name="Date Placeholder 3">
            <a:extLst>
              <a:ext uri="{FF2B5EF4-FFF2-40B4-BE49-F238E27FC236}">
                <a16:creationId xmlns:a16="http://schemas.microsoft.com/office/drawing/2014/main" id="{211C9151-2290-4FD9-9C54-6596E328BF68}"/>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83C67E1D-4FA0-46FE-94EB-61E36CF12D14}"/>
              </a:ext>
            </a:extLst>
          </p:cNvPr>
          <p:cNvSpPr>
            <a:spLocks noGrp="1"/>
          </p:cNvSpPr>
          <p:nvPr>
            <p:ph type="sldNum" sz="quarter" idx="4"/>
          </p:nvPr>
        </p:nvSpPr>
        <p:spPr/>
        <p:txBody>
          <a:bodyPr/>
          <a:lstStyle/>
          <a:p>
            <a:pPr algn="l"/>
            <a:fld id="{0D904593-1668-4B95-BA96-EF3EF43EDF4E}" type="slidenum">
              <a:rPr lang="en-US" smtClean="0"/>
              <a:pPr algn="l"/>
              <a:t>21</a:t>
            </a:fld>
            <a:endParaRPr lang="en-US" dirty="0"/>
          </a:p>
        </p:txBody>
      </p:sp>
      <p:sp>
        <p:nvSpPr>
          <p:cNvPr id="6" name="Footer Placeholder 5">
            <a:extLst>
              <a:ext uri="{FF2B5EF4-FFF2-40B4-BE49-F238E27FC236}">
                <a16:creationId xmlns:a16="http://schemas.microsoft.com/office/drawing/2014/main" id="{C43BE57E-3012-4391-B692-7CE3C54956C9}"/>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D37FDCC7-3CA7-4203-B49E-33A7384CFAA6}"/>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DECABCFC-79E7-477D-B00E-7FCEC2D6ECC4}"/>
              </a:ext>
            </a:extLst>
          </p:cNvPr>
          <p:cNvPicPr>
            <a:picLocks noChangeAspect="1"/>
          </p:cNvPicPr>
          <p:nvPr/>
        </p:nvPicPr>
        <p:blipFill>
          <a:blip r:embed="rId2"/>
          <a:stretch>
            <a:fillRect/>
          </a:stretch>
        </p:blipFill>
        <p:spPr>
          <a:xfrm>
            <a:off x="-965" y="1273590"/>
            <a:ext cx="7479525" cy="4870035"/>
          </a:xfrm>
          <a:prstGeom prst="rect">
            <a:avLst/>
          </a:prstGeom>
        </p:spPr>
      </p:pic>
      <p:grpSp>
        <p:nvGrpSpPr>
          <p:cNvPr id="11" name="Group 10">
            <a:extLst>
              <a:ext uri="{FF2B5EF4-FFF2-40B4-BE49-F238E27FC236}">
                <a16:creationId xmlns:a16="http://schemas.microsoft.com/office/drawing/2014/main" id="{59662CD6-C797-458E-ADD4-143D258B5B1F}"/>
              </a:ext>
            </a:extLst>
          </p:cNvPr>
          <p:cNvGrpSpPr/>
          <p:nvPr/>
        </p:nvGrpSpPr>
        <p:grpSpPr>
          <a:xfrm>
            <a:off x="7402476" y="1695475"/>
            <a:ext cx="4599024" cy="4581062"/>
            <a:chOff x="7182956" y="2240833"/>
            <a:chExt cx="4599024" cy="4581062"/>
          </a:xfrm>
        </p:grpSpPr>
        <p:pic>
          <p:nvPicPr>
            <p:cNvPr id="12" name="Picture 11">
              <a:extLst>
                <a:ext uri="{FF2B5EF4-FFF2-40B4-BE49-F238E27FC236}">
                  <a16:creationId xmlns:a16="http://schemas.microsoft.com/office/drawing/2014/main" id="{379FB3D5-EF0E-4F49-9C03-D6F4B7B0FBF5}"/>
                </a:ext>
              </a:extLst>
            </p:cNvPr>
            <p:cNvPicPr>
              <a:picLocks noChangeAspect="1"/>
            </p:cNvPicPr>
            <p:nvPr/>
          </p:nvPicPr>
          <p:blipFill rotWithShape="1">
            <a:blip r:embed="rId3"/>
            <a:srcRect l="54531" t="33800" r="12408" b="7486"/>
            <a:stretch/>
          </p:blipFill>
          <p:spPr>
            <a:xfrm>
              <a:off x="7626824" y="2913290"/>
              <a:ext cx="3594761" cy="3461330"/>
            </a:xfrm>
            <a:prstGeom prst="rect">
              <a:avLst/>
            </a:prstGeom>
          </p:spPr>
        </p:pic>
        <p:sp>
          <p:nvSpPr>
            <p:cNvPr id="13" name="Rectangle 12">
              <a:extLst>
                <a:ext uri="{FF2B5EF4-FFF2-40B4-BE49-F238E27FC236}">
                  <a16:creationId xmlns:a16="http://schemas.microsoft.com/office/drawing/2014/main" id="{882B4F80-F97C-4865-B1B9-9179A3457EC7}"/>
                </a:ext>
              </a:extLst>
            </p:cNvPr>
            <p:cNvSpPr/>
            <p:nvPr/>
          </p:nvSpPr>
          <p:spPr>
            <a:xfrm>
              <a:off x="7883394" y="2784555"/>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40D5FE5-755E-4F65-8CD0-B698EB673C91}"/>
                </a:ext>
              </a:extLst>
            </p:cNvPr>
            <p:cNvSpPr txBox="1"/>
            <p:nvPr/>
          </p:nvSpPr>
          <p:spPr>
            <a:xfrm>
              <a:off x="8104096" y="2479590"/>
              <a:ext cx="1099404" cy="369332"/>
            </a:xfrm>
            <a:prstGeom prst="rect">
              <a:avLst/>
            </a:prstGeom>
            <a:noFill/>
          </p:spPr>
          <p:txBody>
            <a:bodyPr wrap="none" rtlCol="0">
              <a:spAutoFit/>
            </a:bodyPr>
            <a:lstStyle/>
            <a:p>
              <a:r>
                <a:rPr lang="en-US" dirty="0"/>
                <a:t>BL driver</a:t>
              </a:r>
            </a:p>
          </p:txBody>
        </p:sp>
        <p:sp>
          <p:nvSpPr>
            <p:cNvPr id="15" name="Rectangle 14">
              <a:extLst>
                <a:ext uri="{FF2B5EF4-FFF2-40B4-BE49-F238E27FC236}">
                  <a16:creationId xmlns:a16="http://schemas.microsoft.com/office/drawing/2014/main" id="{EF346CDD-24B1-4C0A-A9B8-01304648EEBC}"/>
                </a:ext>
              </a:extLst>
            </p:cNvPr>
            <p:cNvSpPr/>
            <p:nvPr/>
          </p:nvSpPr>
          <p:spPr>
            <a:xfrm rot="16200000">
              <a:off x="10546712" y="3850579"/>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6B8F75-4BC6-439D-BA9F-310982EF1FD2}"/>
                </a:ext>
              </a:extLst>
            </p:cNvPr>
            <p:cNvSpPr txBox="1"/>
            <p:nvPr/>
          </p:nvSpPr>
          <p:spPr>
            <a:xfrm rot="16200000">
              <a:off x="11015552" y="3691290"/>
              <a:ext cx="1163524" cy="369332"/>
            </a:xfrm>
            <a:prstGeom prst="rect">
              <a:avLst/>
            </a:prstGeom>
            <a:noFill/>
          </p:spPr>
          <p:txBody>
            <a:bodyPr wrap="none" rtlCol="0">
              <a:spAutoFit/>
            </a:bodyPr>
            <a:lstStyle/>
            <a:p>
              <a:r>
                <a:rPr lang="en-US" dirty="0"/>
                <a:t>WL driver</a:t>
              </a:r>
            </a:p>
          </p:txBody>
        </p:sp>
        <p:cxnSp>
          <p:nvCxnSpPr>
            <p:cNvPr id="17" name="Straight Arrow Connector 16">
              <a:extLst>
                <a:ext uri="{FF2B5EF4-FFF2-40B4-BE49-F238E27FC236}">
                  <a16:creationId xmlns:a16="http://schemas.microsoft.com/office/drawing/2014/main" id="{991C66D8-FC76-427A-AEAF-2C08E2009E3B}"/>
                </a:ext>
              </a:extLst>
            </p:cNvPr>
            <p:cNvCxnSpPr/>
            <p:nvPr/>
          </p:nvCxnSpPr>
          <p:spPr>
            <a:xfrm>
              <a:off x="7941755" y="2425499"/>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F7E937-A948-4FEC-BD8C-1BB7C9E273A9}"/>
                </a:ext>
              </a:extLst>
            </p:cNvPr>
            <p:cNvSpPr txBox="1"/>
            <p:nvPr/>
          </p:nvSpPr>
          <p:spPr>
            <a:xfrm>
              <a:off x="9522116" y="2240833"/>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19" name="Straight Arrow Connector 18">
              <a:extLst>
                <a:ext uri="{FF2B5EF4-FFF2-40B4-BE49-F238E27FC236}">
                  <a16:creationId xmlns:a16="http://schemas.microsoft.com/office/drawing/2014/main" id="{2443B18E-DF91-413E-8BDA-7778C80B1689}"/>
                </a:ext>
              </a:extLst>
            </p:cNvPr>
            <p:cNvCxnSpPr/>
            <p:nvPr/>
          </p:nvCxnSpPr>
          <p:spPr>
            <a:xfrm>
              <a:off x="7647820" y="2610165"/>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5820DB-5FC0-4D16-8CD7-AD7FCCE56F82}"/>
                </a:ext>
              </a:extLst>
            </p:cNvPr>
            <p:cNvSpPr txBox="1"/>
            <p:nvPr/>
          </p:nvSpPr>
          <p:spPr>
            <a:xfrm rot="16200000">
              <a:off x="6683781" y="3262076"/>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sp>
          <p:nvSpPr>
            <p:cNvPr id="23" name="Rectangle 22">
              <a:extLst>
                <a:ext uri="{FF2B5EF4-FFF2-40B4-BE49-F238E27FC236}">
                  <a16:creationId xmlns:a16="http://schemas.microsoft.com/office/drawing/2014/main" id="{58605153-DAA6-4B9E-ADA7-7478182ADE06}"/>
                </a:ext>
              </a:extLst>
            </p:cNvPr>
            <p:cNvSpPr/>
            <p:nvPr/>
          </p:nvSpPr>
          <p:spPr>
            <a:xfrm>
              <a:off x="9424203" y="6348716"/>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8FD3B5F-1BD1-484E-A10C-32355E2EF8FC}"/>
                </a:ext>
              </a:extLst>
            </p:cNvPr>
            <p:cNvSpPr/>
            <p:nvPr/>
          </p:nvSpPr>
          <p:spPr>
            <a:xfrm rot="16200000">
              <a:off x="6889623" y="5410502"/>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7401E8D-BC72-47FE-9B00-D9FF1BEF20CA}"/>
                </a:ext>
              </a:extLst>
            </p:cNvPr>
            <p:cNvSpPr txBox="1"/>
            <p:nvPr/>
          </p:nvSpPr>
          <p:spPr>
            <a:xfrm>
              <a:off x="9614577" y="6452563"/>
              <a:ext cx="1099404" cy="369332"/>
            </a:xfrm>
            <a:prstGeom prst="rect">
              <a:avLst/>
            </a:prstGeom>
            <a:noFill/>
          </p:spPr>
          <p:txBody>
            <a:bodyPr wrap="none" rtlCol="0">
              <a:spAutoFit/>
            </a:bodyPr>
            <a:lstStyle/>
            <a:p>
              <a:r>
                <a:rPr lang="en-US" dirty="0"/>
                <a:t>BL driver</a:t>
              </a:r>
            </a:p>
          </p:txBody>
        </p:sp>
        <p:sp>
          <p:nvSpPr>
            <p:cNvPr id="26" name="TextBox 25">
              <a:extLst>
                <a:ext uri="{FF2B5EF4-FFF2-40B4-BE49-F238E27FC236}">
                  <a16:creationId xmlns:a16="http://schemas.microsoft.com/office/drawing/2014/main" id="{C98D2B69-1EF1-4D5E-AA77-569E2CD3C8C8}"/>
                </a:ext>
              </a:extLst>
            </p:cNvPr>
            <p:cNvSpPr txBox="1"/>
            <p:nvPr/>
          </p:nvSpPr>
          <p:spPr>
            <a:xfrm rot="16200000">
              <a:off x="6813650" y="5309198"/>
              <a:ext cx="1163524" cy="369332"/>
            </a:xfrm>
            <a:prstGeom prst="rect">
              <a:avLst/>
            </a:prstGeom>
            <a:noFill/>
          </p:spPr>
          <p:txBody>
            <a:bodyPr wrap="none" rtlCol="0">
              <a:spAutoFit/>
            </a:bodyPr>
            <a:lstStyle/>
            <a:p>
              <a:r>
                <a:rPr lang="en-US" dirty="0"/>
                <a:t>WL driver</a:t>
              </a:r>
            </a:p>
          </p:txBody>
        </p:sp>
      </p:grpSp>
      <p:sp>
        <p:nvSpPr>
          <p:cNvPr id="27" name="Rectangle 26">
            <a:extLst>
              <a:ext uri="{FF2B5EF4-FFF2-40B4-BE49-F238E27FC236}">
                <a16:creationId xmlns:a16="http://schemas.microsoft.com/office/drawing/2014/main" id="{216CEFE0-D4FB-4B69-9580-C4A4622C3B93}"/>
              </a:ext>
            </a:extLst>
          </p:cNvPr>
          <p:cNvSpPr/>
          <p:nvPr/>
        </p:nvSpPr>
        <p:spPr>
          <a:xfrm>
            <a:off x="3482020" y="5762226"/>
            <a:ext cx="2253002" cy="169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E9BBA34-EE28-4708-903D-5D153D5849EC}"/>
              </a:ext>
            </a:extLst>
          </p:cNvPr>
          <p:cNvSpPr/>
          <p:nvPr/>
        </p:nvSpPr>
        <p:spPr>
          <a:xfrm rot="16200000">
            <a:off x="4880251" y="2655225"/>
            <a:ext cx="1719406" cy="140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6B1FCF7-3AEF-42FA-8B70-609F7578C5B3}"/>
              </a:ext>
            </a:extLst>
          </p:cNvPr>
          <p:cNvSpPr/>
          <p:nvPr/>
        </p:nvSpPr>
        <p:spPr>
          <a:xfrm rot="16200000">
            <a:off x="-414432" y="4486286"/>
            <a:ext cx="1738419" cy="195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603ECD8-AA78-47A4-B8AE-CD7ED098A8F7}"/>
              </a:ext>
            </a:extLst>
          </p:cNvPr>
          <p:cNvSpPr/>
          <p:nvPr/>
        </p:nvSpPr>
        <p:spPr>
          <a:xfrm>
            <a:off x="1185304" y="1695475"/>
            <a:ext cx="2102091" cy="170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11641E7-7892-41F1-8DA2-BAE29615EAA0}"/>
              </a:ext>
            </a:extLst>
          </p:cNvPr>
          <p:cNvSpPr txBox="1"/>
          <p:nvPr/>
        </p:nvSpPr>
        <p:spPr>
          <a:xfrm>
            <a:off x="4058819" y="5907205"/>
            <a:ext cx="1099404" cy="369332"/>
          </a:xfrm>
          <a:prstGeom prst="rect">
            <a:avLst/>
          </a:prstGeom>
          <a:noFill/>
        </p:spPr>
        <p:txBody>
          <a:bodyPr wrap="none" rtlCol="0">
            <a:spAutoFit/>
          </a:bodyPr>
          <a:lstStyle/>
          <a:p>
            <a:r>
              <a:rPr lang="en-US" dirty="0"/>
              <a:t>BL driver</a:t>
            </a:r>
          </a:p>
        </p:txBody>
      </p:sp>
      <p:sp>
        <p:nvSpPr>
          <p:cNvPr id="32" name="TextBox 31">
            <a:extLst>
              <a:ext uri="{FF2B5EF4-FFF2-40B4-BE49-F238E27FC236}">
                <a16:creationId xmlns:a16="http://schemas.microsoft.com/office/drawing/2014/main" id="{20D91A4E-BC2D-44E5-8E3F-7D5DCFA3CDB5}"/>
              </a:ext>
            </a:extLst>
          </p:cNvPr>
          <p:cNvSpPr txBox="1"/>
          <p:nvPr/>
        </p:nvSpPr>
        <p:spPr>
          <a:xfrm rot="16200000">
            <a:off x="-431001" y="4495085"/>
            <a:ext cx="1163524" cy="369332"/>
          </a:xfrm>
          <a:prstGeom prst="rect">
            <a:avLst/>
          </a:prstGeom>
          <a:noFill/>
        </p:spPr>
        <p:txBody>
          <a:bodyPr wrap="none" rtlCol="0">
            <a:spAutoFit/>
          </a:bodyPr>
          <a:lstStyle/>
          <a:p>
            <a:r>
              <a:rPr lang="en-US" dirty="0"/>
              <a:t>WL driver</a:t>
            </a:r>
          </a:p>
        </p:txBody>
      </p:sp>
      <p:sp>
        <p:nvSpPr>
          <p:cNvPr id="3" name="TextBox 2">
            <a:extLst>
              <a:ext uri="{FF2B5EF4-FFF2-40B4-BE49-F238E27FC236}">
                <a16:creationId xmlns:a16="http://schemas.microsoft.com/office/drawing/2014/main" id="{EB0E3A7B-FA19-4560-A20D-C3EE89A54223}"/>
              </a:ext>
            </a:extLst>
          </p:cNvPr>
          <p:cNvSpPr txBox="1"/>
          <p:nvPr/>
        </p:nvSpPr>
        <p:spPr>
          <a:xfrm>
            <a:off x="7747530" y="1235438"/>
            <a:ext cx="4326826" cy="369332"/>
          </a:xfrm>
          <a:prstGeom prst="rect">
            <a:avLst/>
          </a:prstGeom>
          <a:noFill/>
        </p:spPr>
        <p:txBody>
          <a:bodyPr wrap="none" rtlCol="0">
            <a:spAutoFit/>
          </a:bodyPr>
          <a:lstStyle/>
          <a:p>
            <a:r>
              <a:rPr lang="en-US" dirty="0"/>
              <a:t>Good match with access resistance map</a:t>
            </a:r>
          </a:p>
        </p:txBody>
      </p:sp>
    </p:spTree>
    <p:extLst>
      <p:ext uri="{BB962C8B-B14F-4D97-AF65-F5344CB8AC3E}">
        <p14:creationId xmlns:p14="http://schemas.microsoft.com/office/powerpoint/2010/main" val="1326918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90BD-21E2-45AE-9515-19C96C00021E}"/>
              </a:ext>
            </a:extLst>
          </p:cNvPr>
          <p:cNvSpPr>
            <a:spLocks noGrp="1"/>
          </p:cNvSpPr>
          <p:nvPr>
            <p:ph type="title"/>
          </p:nvPr>
        </p:nvSpPr>
        <p:spPr/>
        <p:txBody>
          <a:bodyPr/>
          <a:lstStyle/>
          <a:p>
            <a:r>
              <a:rPr lang="en-US" dirty="0"/>
              <a:t>Median Set delta Vth evolution map (1k</a:t>
            </a:r>
            <a:r>
              <a:rPr lang="en-US" dirty="0">
                <a:sym typeface="Wingdings" panose="05000000000000000000" pitchFamily="2" charset="2"/>
              </a:rPr>
              <a:t></a:t>
            </a:r>
            <a:r>
              <a:rPr lang="en-US" dirty="0"/>
              <a:t>128k Vth delta)</a:t>
            </a:r>
          </a:p>
        </p:txBody>
      </p:sp>
      <p:sp>
        <p:nvSpPr>
          <p:cNvPr id="4" name="Date Placeholder 3">
            <a:extLst>
              <a:ext uri="{FF2B5EF4-FFF2-40B4-BE49-F238E27FC236}">
                <a16:creationId xmlns:a16="http://schemas.microsoft.com/office/drawing/2014/main" id="{61260680-3FC9-482A-8A9F-492F7930F160}"/>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E118851D-6CA3-4A2F-A7EF-8D2E23435023}"/>
              </a:ext>
            </a:extLst>
          </p:cNvPr>
          <p:cNvSpPr>
            <a:spLocks noGrp="1"/>
          </p:cNvSpPr>
          <p:nvPr>
            <p:ph type="sldNum" sz="quarter" idx="4"/>
          </p:nvPr>
        </p:nvSpPr>
        <p:spPr/>
        <p:txBody>
          <a:bodyPr/>
          <a:lstStyle/>
          <a:p>
            <a:pPr algn="l"/>
            <a:fld id="{0D904593-1668-4B95-BA96-EF3EF43EDF4E}" type="slidenum">
              <a:rPr lang="en-US" smtClean="0"/>
              <a:pPr algn="l"/>
              <a:t>22</a:t>
            </a:fld>
            <a:endParaRPr lang="en-US" dirty="0"/>
          </a:p>
        </p:txBody>
      </p:sp>
      <p:sp>
        <p:nvSpPr>
          <p:cNvPr id="6" name="Footer Placeholder 5">
            <a:extLst>
              <a:ext uri="{FF2B5EF4-FFF2-40B4-BE49-F238E27FC236}">
                <a16:creationId xmlns:a16="http://schemas.microsoft.com/office/drawing/2014/main" id="{57A73B09-D9FE-4FC6-A845-9A4B405E8E42}"/>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AC809804-76FC-437D-950B-619DE3CFFB00}"/>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ACCEA175-0A51-4405-8EC0-B9A70C19451C}"/>
              </a:ext>
            </a:extLst>
          </p:cNvPr>
          <p:cNvPicPr>
            <a:picLocks noChangeAspect="1"/>
          </p:cNvPicPr>
          <p:nvPr/>
        </p:nvPicPr>
        <p:blipFill>
          <a:blip r:embed="rId2"/>
          <a:stretch>
            <a:fillRect/>
          </a:stretch>
        </p:blipFill>
        <p:spPr>
          <a:xfrm>
            <a:off x="238125" y="1279614"/>
            <a:ext cx="5791200" cy="3755505"/>
          </a:xfrm>
          <a:prstGeom prst="rect">
            <a:avLst/>
          </a:prstGeom>
        </p:spPr>
      </p:pic>
      <p:cxnSp>
        <p:nvCxnSpPr>
          <p:cNvPr id="18" name="Straight Connector 17">
            <a:extLst>
              <a:ext uri="{FF2B5EF4-FFF2-40B4-BE49-F238E27FC236}">
                <a16:creationId xmlns:a16="http://schemas.microsoft.com/office/drawing/2014/main" id="{A7C19186-D0FF-44F5-BC72-9D73422D5112}"/>
              </a:ext>
            </a:extLst>
          </p:cNvPr>
          <p:cNvCxnSpPr/>
          <p:nvPr/>
        </p:nvCxnSpPr>
        <p:spPr>
          <a:xfrm>
            <a:off x="2838450" y="1025324"/>
            <a:ext cx="0" cy="394335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D36CB2-7EDC-4D73-91F5-7EE886C20CB7}"/>
              </a:ext>
            </a:extLst>
          </p:cNvPr>
          <p:cNvCxnSpPr>
            <a:cxnSpLocks/>
          </p:cNvCxnSpPr>
          <p:nvPr/>
        </p:nvCxnSpPr>
        <p:spPr>
          <a:xfrm>
            <a:off x="452437" y="3035099"/>
            <a:ext cx="425291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6BB345E-8D9E-42F5-A602-63613E692461}"/>
              </a:ext>
            </a:extLst>
          </p:cNvPr>
          <p:cNvPicPr>
            <a:picLocks noChangeAspect="1"/>
          </p:cNvPicPr>
          <p:nvPr/>
        </p:nvPicPr>
        <p:blipFill>
          <a:blip r:embed="rId3"/>
          <a:stretch>
            <a:fillRect/>
          </a:stretch>
        </p:blipFill>
        <p:spPr>
          <a:xfrm>
            <a:off x="5906941" y="1279614"/>
            <a:ext cx="5874069" cy="3863886"/>
          </a:xfrm>
          <a:prstGeom prst="rect">
            <a:avLst/>
          </a:prstGeom>
        </p:spPr>
      </p:pic>
      <p:cxnSp>
        <p:nvCxnSpPr>
          <p:cNvPr id="23" name="Straight Connector 22">
            <a:extLst>
              <a:ext uri="{FF2B5EF4-FFF2-40B4-BE49-F238E27FC236}">
                <a16:creationId xmlns:a16="http://schemas.microsoft.com/office/drawing/2014/main" id="{71CF21FD-88FF-4320-9BAA-0248A2E0CF0D}"/>
              </a:ext>
            </a:extLst>
          </p:cNvPr>
          <p:cNvCxnSpPr/>
          <p:nvPr/>
        </p:nvCxnSpPr>
        <p:spPr>
          <a:xfrm>
            <a:off x="8591550" y="1101524"/>
            <a:ext cx="0" cy="394335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C12FFC0-7CE5-422A-9EAF-6922ACB74923}"/>
              </a:ext>
            </a:extLst>
          </p:cNvPr>
          <p:cNvCxnSpPr>
            <a:cxnSpLocks/>
          </p:cNvCxnSpPr>
          <p:nvPr/>
        </p:nvCxnSpPr>
        <p:spPr>
          <a:xfrm>
            <a:off x="6205537" y="3111299"/>
            <a:ext cx="425291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2D482F5-84DD-4067-9992-C26B5BB3D762}"/>
              </a:ext>
            </a:extLst>
          </p:cNvPr>
          <p:cNvSpPr txBox="1"/>
          <p:nvPr/>
        </p:nvSpPr>
        <p:spPr>
          <a:xfrm>
            <a:off x="910984" y="5610225"/>
            <a:ext cx="10366941" cy="369332"/>
          </a:xfrm>
          <a:prstGeom prst="rect">
            <a:avLst/>
          </a:prstGeom>
          <a:noFill/>
        </p:spPr>
        <p:txBody>
          <a:bodyPr wrap="none" rtlCol="0">
            <a:spAutoFit/>
          </a:bodyPr>
          <a:lstStyle/>
          <a:p>
            <a:r>
              <a:rPr lang="en-US" dirty="0"/>
              <a:t>Some seasoning asymmetry visible at 1us, fully symmetrical at 1s delay following access resistance</a:t>
            </a:r>
          </a:p>
        </p:txBody>
      </p:sp>
    </p:spTree>
    <p:extLst>
      <p:ext uri="{BB962C8B-B14F-4D97-AF65-F5344CB8AC3E}">
        <p14:creationId xmlns:p14="http://schemas.microsoft.com/office/powerpoint/2010/main" val="99267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248F-31B4-4132-AC02-138B30137472}"/>
              </a:ext>
            </a:extLst>
          </p:cNvPr>
          <p:cNvSpPr>
            <a:spLocks noGrp="1"/>
          </p:cNvSpPr>
          <p:nvPr>
            <p:ph type="title"/>
          </p:nvPr>
        </p:nvSpPr>
        <p:spPr/>
        <p:txBody>
          <a:bodyPr/>
          <a:lstStyle/>
          <a:p>
            <a:r>
              <a:rPr lang="en-US" dirty="0"/>
              <a:t>Median Set Vth by access resistance</a:t>
            </a:r>
          </a:p>
        </p:txBody>
      </p:sp>
      <p:sp>
        <p:nvSpPr>
          <p:cNvPr id="4" name="Date Placeholder 3">
            <a:extLst>
              <a:ext uri="{FF2B5EF4-FFF2-40B4-BE49-F238E27FC236}">
                <a16:creationId xmlns:a16="http://schemas.microsoft.com/office/drawing/2014/main" id="{94C7C888-0E7F-428A-8138-30ECB9B85416}"/>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AD928241-5E33-4C11-B2AC-68AA6BB8D188}"/>
              </a:ext>
            </a:extLst>
          </p:cNvPr>
          <p:cNvSpPr>
            <a:spLocks noGrp="1"/>
          </p:cNvSpPr>
          <p:nvPr>
            <p:ph type="sldNum" sz="quarter" idx="4"/>
          </p:nvPr>
        </p:nvSpPr>
        <p:spPr/>
        <p:txBody>
          <a:bodyPr/>
          <a:lstStyle/>
          <a:p>
            <a:pPr algn="l"/>
            <a:fld id="{0D904593-1668-4B95-BA96-EF3EF43EDF4E}" type="slidenum">
              <a:rPr lang="en-US" smtClean="0"/>
              <a:pPr algn="l"/>
              <a:t>23</a:t>
            </a:fld>
            <a:endParaRPr lang="en-US" dirty="0"/>
          </a:p>
        </p:txBody>
      </p:sp>
      <p:sp>
        <p:nvSpPr>
          <p:cNvPr id="6" name="Footer Placeholder 5">
            <a:extLst>
              <a:ext uri="{FF2B5EF4-FFF2-40B4-BE49-F238E27FC236}">
                <a16:creationId xmlns:a16="http://schemas.microsoft.com/office/drawing/2014/main" id="{3162A54D-65FB-48AE-B561-10842AE118EA}"/>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9F981522-3317-44E6-992E-B0C83F8F7EB3}"/>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8D6F6140-B859-471A-B7AB-706559D4E115}"/>
              </a:ext>
            </a:extLst>
          </p:cNvPr>
          <p:cNvPicPr>
            <a:picLocks noChangeAspect="1"/>
          </p:cNvPicPr>
          <p:nvPr/>
        </p:nvPicPr>
        <p:blipFill rotWithShape="1">
          <a:blip r:embed="rId2"/>
          <a:srcRect t="2963"/>
          <a:stretch/>
        </p:blipFill>
        <p:spPr>
          <a:xfrm>
            <a:off x="65314" y="932313"/>
            <a:ext cx="12126686" cy="5925687"/>
          </a:xfrm>
          <a:prstGeom prst="rect">
            <a:avLst/>
          </a:prstGeom>
        </p:spPr>
      </p:pic>
      <p:sp>
        <p:nvSpPr>
          <p:cNvPr id="9" name="TextBox 8">
            <a:extLst>
              <a:ext uri="{FF2B5EF4-FFF2-40B4-BE49-F238E27FC236}">
                <a16:creationId xmlns:a16="http://schemas.microsoft.com/office/drawing/2014/main" id="{9FBCFE49-18D2-4074-BB41-C840934B3E9D}"/>
              </a:ext>
            </a:extLst>
          </p:cNvPr>
          <p:cNvSpPr txBox="1"/>
          <p:nvPr/>
        </p:nvSpPr>
        <p:spPr>
          <a:xfrm>
            <a:off x="6271533" y="2555158"/>
            <a:ext cx="3482068" cy="646331"/>
          </a:xfrm>
          <a:prstGeom prst="rect">
            <a:avLst/>
          </a:prstGeom>
          <a:noFill/>
        </p:spPr>
        <p:txBody>
          <a:bodyPr wrap="square" rtlCol="0">
            <a:spAutoFit/>
          </a:bodyPr>
          <a:lstStyle/>
          <a:p>
            <a:r>
              <a:rPr lang="en-US" dirty="0"/>
              <a:t>Vth shift after cycling increase with ED</a:t>
            </a:r>
          </a:p>
        </p:txBody>
      </p:sp>
    </p:spTree>
    <p:extLst>
      <p:ext uri="{BB962C8B-B14F-4D97-AF65-F5344CB8AC3E}">
        <p14:creationId xmlns:p14="http://schemas.microsoft.com/office/powerpoint/2010/main" val="343960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C174-DDBE-46F9-B9E8-EC78EE2EC809}"/>
              </a:ext>
            </a:extLst>
          </p:cNvPr>
          <p:cNvSpPr>
            <a:spLocks noGrp="1"/>
          </p:cNvSpPr>
          <p:nvPr>
            <p:ph type="title"/>
          </p:nvPr>
        </p:nvSpPr>
        <p:spPr/>
        <p:txBody>
          <a:bodyPr/>
          <a:lstStyle/>
          <a:p>
            <a:r>
              <a:rPr lang="en-US" dirty="0"/>
              <a:t>Set Robust sigma maps</a:t>
            </a:r>
          </a:p>
        </p:txBody>
      </p:sp>
      <p:sp>
        <p:nvSpPr>
          <p:cNvPr id="4" name="Date Placeholder 3">
            <a:extLst>
              <a:ext uri="{FF2B5EF4-FFF2-40B4-BE49-F238E27FC236}">
                <a16:creationId xmlns:a16="http://schemas.microsoft.com/office/drawing/2014/main" id="{B0726C1B-DCB0-4096-B2B1-B62910347BD4}"/>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2E89D0D7-5EDB-4656-9D8D-9113D6FF3DD3}"/>
              </a:ext>
            </a:extLst>
          </p:cNvPr>
          <p:cNvSpPr>
            <a:spLocks noGrp="1"/>
          </p:cNvSpPr>
          <p:nvPr>
            <p:ph type="sldNum" sz="quarter" idx="4"/>
          </p:nvPr>
        </p:nvSpPr>
        <p:spPr/>
        <p:txBody>
          <a:bodyPr/>
          <a:lstStyle/>
          <a:p>
            <a:pPr algn="l"/>
            <a:fld id="{0D904593-1668-4B95-BA96-EF3EF43EDF4E}" type="slidenum">
              <a:rPr lang="en-US" smtClean="0"/>
              <a:pPr algn="l"/>
              <a:t>24</a:t>
            </a:fld>
            <a:endParaRPr lang="en-US" dirty="0"/>
          </a:p>
        </p:txBody>
      </p:sp>
      <p:sp>
        <p:nvSpPr>
          <p:cNvPr id="6" name="Footer Placeholder 5">
            <a:extLst>
              <a:ext uri="{FF2B5EF4-FFF2-40B4-BE49-F238E27FC236}">
                <a16:creationId xmlns:a16="http://schemas.microsoft.com/office/drawing/2014/main" id="{30FFB446-BB47-4371-AD72-485E18626D77}"/>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B31E526D-428F-4FC8-9C42-3A2BD3189AB9}"/>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200EA12C-6028-4600-92E5-20A63E2B03F7}"/>
              </a:ext>
            </a:extLst>
          </p:cNvPr>
          <p:cNvPicPr>
            <a:picLocks noChangeAspect="1"/>
          </p:cNvPicPr>
          <p:nvPr/>
        </p:nvPicPr>
        <p:blipFill>
          <a:blip r:embed="rId2"/>
          <a:stretch>
            <a:fillRect/>
          </a:stretch>
        </p:blipFill>
        <p:spPr>
          <a:xfrm>
            <a:off x="115012" y="887631"/>
            <a:ext cx="4629514" cy="2948559"/>
          </a:xfrm>
          <a:prstGeom prst="rect">
            <a:avLst/>
          </a:prstGeom>
        </p:spPr>
      </p:pic>
      <p:pic>
        <p:nvPicPr>
          <p:cNvPr id="9" name="Picture 8">
            <a:extLst>
              <a:ext uri="{FF2B5EF4-FFF2-40B4-BE49-F238E27FC236}">
                <a16:creationId xmlns:a16="http://schemas.microsoft.com/office/drawing/2014/main" id="{6A9DEDC5-807E-411F-9012-DBF62A513F13}"/>
              </a:ext>
            </a:extLst>
          </p:cNvPr>
          <p:cNvPicPr>
            <a:picLocks noChangeAspect="1"/>
          </p:cNvPicPr>
          <p:nvPr/>
        </p:nvPicPr>
        <p:blipFill>
          <a:blip r:embed="rId3"/>
          <a:stretch>
            <a:fillRect/>
          </a:stretch>
        </p:blipFill>
        <p:spPr>
          <a:xfrm>
            <a:off x="4706426" y="896865"/>
            <a:ext cx="4529263" cy="2884709"/>
          </a:xfrm>
          <a:prstGeom prst="rect">
            <a:avLst/>
          </a:prstGeom>
        </p:spPr>
      </p:pic>
      <p:pic>
        <p:nvPicPr>
          <p:cNvPr id="10" name="Picture 9">
            <a:extLst>
              <a:ext uri="{FF2B5EF4-FFF2-40B4-BE49-F238E27FC236}">
                <a16:creationId xmlns:a16="http://schemas.microsoft.com/office/drawing/2014/main" id="{E342980B-6141-4BEA-98FC-407353E85537}"/>
              </a:ext>
            </a:extLst>
          </p:cNvPr>
          <p:cNvPicPr>
            <a:picLocks noChangeAspect="1"/>
          </p:cNvPicPr>
          <p:nvPr/>
        </p:nvPicPr>
        <p:blipFill>
          <a:blip r:embed="rId4"/>
          <a:stretch>
            <a:fillRect/>
          </a:stretch>
        </p:blipFill>
        <p:spPr>
          <a:xfrm>
            <a:off x="4636135" y="3855240"/>
            <a:ext cx="4628864" cy="2948145"/>
          </a:xfrm>
          <a:prstGeom prst="rect">
            <a:avLst/>
          </a:prstGeom>
        </p:spPr>
      </p:pic>
      <p:pic>
        <p:nvPicPr>
          <p:cNvPr id="11" name="Picture 10">
            <a:extLst>
              <a:ext uri="{FF2B5EF4-FFF2-40B4-BE49-F238E27FC236}">
                <a16:creationId xmlns:a16="http://schemas.microsoft.com/office/drawing/2014/main" id="{18516560-7D40-4123-A91F-AD08EBFD2A8E}"/>
              </a:ext>
            </a:extLst>
          </p:cNvPr>
          <p:cNvPicPr>
            <a:picLocks noChangeAspect="1"/>
          </p:cNvPicPr>
          <p:nvPr/>
        </p:nvPicPr>
        <p:blipFill>
          <a:blip r:embed="rId5"/>
          <a:stretch>
            <a:fillRect/>
          </a:stretch>
        </p:blipFill>
        <p:spPr>
          <a:xfrm>
            <a:off x="0" y="3836190"/>
            <a:ext cx="4744526" cy="3021810"/>
          </a:xfrm>
          <a:prstGeom prst="rect">
            <a:avLst/>
          </a:prstGeom>
        </p:spPr>
      </p:pic>
    </p:spTree>
    <p:extLst>
      <p:ext uri="{BB962C8B-B14F-4D97-AF65-F5344CB8AC3E}">
        <p14:creationId xmlns:p14="http://schemas.microsoft.com/office/powerpoint/2010/main" val="2833787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4083-1C57-4F6D-8B5C-CD33A3725F73}"/>
              </a:ext>
            </a:extLst>
          </p:cNvPr>
          <p:cNvSpPr>
            <a:spLocks noGrp="1"/>
          </p:cNvSpPr>
          <p:nvPr>
            <p:ph type="title"/>
          </p:nvPr>
        </p:nvSpPr>
        <p:spPr/>
        <p:txBody>
          <a:bodyPr/>
          <a:lstStyle/>
          <a:p>
            <a:r>
              <a:rPr lang="en-US" dirty="0"/>
              <a:t>Set Robust Sigma by access resistance [</a:t>
            </a:r>
            <a:r>
              <a:rPr lang="en-US" dirty="0" err="1"/>
              <a:t>kOhm</a:t>
            </a:r>
            <a:r>
              <a:rPr lang="en-US" dirty="0"/>
              <a:t>]</a:t>
            </a:r>
          </a:p>
        </p:txBody>
      </p:sp>
      <p:sp>
        <p:nvSpPr>
          <p:cNvPr id="4" name="Date Placeholder 3">
            <a:extLst>
              <a:ext uri="{FF2B5EF4-FFF2-40B4-BE49-F238E27FC236}">
                <a16:creationId xmlns:a16="http://schemas.microsoft.com/office/drawing/2014/main" id="{B7FF15FF-5277-45A4-B773-A57FCFC2BBA6}"/>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781CFC81-28DA-4A2F-87FC-3B79E9A4C2D0}"/>
              </a:ext>
            </a:extLst>
          </p:cNvPr>
          <p:cNvSpPr>
            <a:spLocks noGrp="1"/>
          </p:cNvSpPr>
          <p:nvPr>
            <p:ph type="sldNum" sz="quarter" idx="4"/>
          </p:nvPr>
        </p:nvSpPr>
        <p:spPr/>
        <p:txBody>
          <a:bodyPr/>
          <a:lstStyle/>
          <a:p>
            <a:pPr algn="l"/>
            <a:fld id="{0D904593-1668-4B95-BA96-EF3EF43EDF4E}" type="slidenum">
              <a:rPr lang="en-US" smtClean="0"/>
              <a:pPr algn="l"/>
              <a:t>25</a:t>
            </a:fld>
            <a:endParaRPr lang="en-US" dirty="0"/>
          </a:p>
        </p:txBody>
      </p:sp>
      <p:sp>
        <p:nvSpPr>
          <p:cNvPr id="6" name="Footer Placeholder 5">
            <a:extLst>
              <a:ext uri="{FF2B5EF4-FFF2-40B4-BE49-F238E27FC236}">
                <a16:creationId xmlns:a16="http://schemas.microsoft.com/office/drawing/2014/main" id="{7AACE274-7968-4974-A025-6D8EA7B295B6}"/>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3151778C-766E-4AE4-A25D-0C2592730A21}"/>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68184C90-1129-4572-BE70-74E8E09A0E00}"/>
              </a:ext>
            </a:extLst>
          </p:cNvPr>
          <p:cNvPicPr>
            <a:picLocks noChangeAspect="1"/>
          </p:cNvPicPr>
          <p:nvPr/>
        </p:nvPicPr>
        <p:blipFill>
          <a:blip r:embed="rId2"/>
          <a:stretch>
            <a:fillRect/>
          </a:stretch>
        </p:blipFill>
        <p:spPr>
          <a:xfrm>
            <a:off x="514065" y="986121"/>
            <a:ext cx="11559384" cy="5491330"/>
          </a:xfrm>
          <a:prstGeom prst="rect">
            <a:avLst/>
          </a:prstGeom>
        </p:spPr>
      </p:pic>
      <p:sp>
        <p:nvSpPr>
          <p:cNvPr id="10" name="TextBox 9">
            <a:extLst>
              <a:ext uri="{FF2B5EF4-FFF2-40B4-BE49-F238E27FC236}">
                <a16:creationId xmlns:a16="http://schemas.microsoft.com/office/drawing/2014/main" id="{1893C38A-DE87-43B2-98F8-15CCDC42D4B0}"/>
              </a:ext>
            </a:extLst>
          </p:cNvPr>
          <p:cNvSpPr txBox="1"/>
          <p:nvPr/>
        </p:nvSpPr>
        <p:spPr>
          <a:xfrm>
            <a:off x="6791325" y="2124075"/>
            <a:ext cx="4608954" cy="369332"/>
          </a:xfrm>
          <a:prstGeom prst="rect">
            <a:avLst/>
          </a:prstGeom>
          <a:noFill/>
        </p:spPr>
        <p:txBody>
          <a:bodyPr wrap="none" rtlCol="0">
            <a:spAutoFit/>
          </a:bodyPr>
          <a:lstStyle/>
          <a:p>
            <a:r>
              <a:rPr lang="en-US" dirty="0"/>
              <a:t>No big trend of robust sigma vs ED pre drift</a:t>
            </a:r>
          </a:p>
        </p:txBody>
      </p:sp>
      <p:sp>
        <p:nvSpPr>
          <p:cNvPr id="11" name="TextBox 10">
            <a:extLst>
              <a:ext uri="{FF2B5EF4-FFF2-40B4-BE49-F238E27FC236}">
                <a16:creationId xmlns:a16="http://schemas.microsoft.com/office/drawing/2014/main" id="{D2E14A4C-8CE9-4557-968A-9AE17A081CE2}"/>
              </a:ext>
            </a:extLst>
          </p:cNvPr>
          <p:cNvSpPr txBox="1"/>
          <p:nvPr/>
        </p:nvSpPr>
        <p:spPr>
          <a:xfrm>
            <a:off x="6246132" y="6210003"/>
            <a:ext cx="761747" cy="307777"/>
          </a:xfrm>
          <a:prstGeom prst="rect">
            <a:avLst/>
          </a:prstGeom>
          <a:solidFill>
            <a:schemeClr val="bg1"/>
          </a:solidFill>
        </p:spPr>
        <p:txBody>
          <a:bodyPr wrap="none" rtlCol="0">
            <a:spAutoFit/>
          </a:bodyPr>
          <a:lstStyle/>
          <a:p>
            <a:r>
              <a:rPr lang="en-US" sz="1400" dirty="0"/>
              <a:t>[</a:t>
            </a:r>
            <a:r>
              <a:rPr lang="en-US" sz="1400" dirty="0" err="1"/>
              <a:t>kOhm</a:t>
            </a:r>
            <a:r>
              <a:rPr lang="en-US" sz="1400" dirty="0"/>
              <a:t>]</a:t>
            </a:r>
          </a:p>
        </p:txBody>
      </p:sp>
    </p:spTree>
    <p:extLst>
      <p:ext uri="{BB962C8B-B14F-4D97-AF65-F5344CB8AC3E}">
        <p14:creationId xmlns:p14="http://schemas.microsoft.com/office/powerpoint/2010/main" val="3531219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FCC8403-8620-40D7-A63B-64CC4966A61A}"/>
              </a:ext>
            </a:extLst>
          </p:cNvPr>
          <p:cNvGrpSpPr/>
          <p:nvPr/>
        </p:nvGrpSpPr>
        <p:grpSpPr>
          <a:xfrm>
            <a:off x="7182956" y="2240833"/>
            <a:ext cx="4599024" cy="4581062"/>
            <a:chOff x="7182956" y="2240833"/>
            <a:chExt cx="4599024" cy="4581062"/>
          </a:xfrm>
        </p:grpSpPr>
        <p:pic>
          <p:nvPicPr>
            <p:cNvPr id="10" name="Picture 9">
              <a:extLst>
                <a:ext uri="{FF2B5EF4-FFF2-40B4-BE49-F238E27FC236}">
                  <a16:creationId xmlns:a16="http://schemas.microsoft.com/office/drawing/2014/main" id="{EDAAB8C0-AE8F-4717-8323-BB7EC32A9736}"/>
                </a:ext>
              </a:extLst>
            </p:cNvPr>
            <p:cNvPicPr>
              <a:picLocks noChangeAspect="1"/>
            </p:cNvPicPr>
            <p:nvPr/>
          </p:nvPicPr>
          <p:blipFill rotWithShape="1">
            <a:blip r:embed="rId2"/>
            <a:srcRect l="54531" t="33800" r="12408" b="7486"/>
            <a:stretch/>
          </p:blipFill>
          <p:spPr>
            <a:xfrm>
              <a:off x="7626824" y="2913290"/>
              <a:ext cx="3594761" cy="3461330"/>
            </a:xfrm>
            <a:prstGeom prst="rect">
              <a:avLst/>
            </a:prstGeom>
          </p:spPr>
        </p:pic>
        <p:sp>
          <p:nvSpPr>
            <p:cNvPr id="11" name="Rectangle 10">
              <a:extLst>
                <a:ext uri="{FF2B5EF4-FFF2-40B4-BE49-F238E27FC236}">
                  <a16:creationId xmlns:a16="http://schemas.microsoft.com/office/drawing/2014/main" id="{5E2DE300-D02E-4B71-B3DC-ED9624C9A8FD}"/>
                </a:ext>
              </a:extLst>
            </p:cNvPr>
            <p:cNvSpPr/>
            <p:nvPr/>
          </p:nvSpPr>
          <p:spPr>
            <a:xfrm>
              <a:off x="7883394" y="2784555"/>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8EC3B1-24C1-465C-A43C-E2AD4EF1F950}"/>
                </a:ext>
              </a:extLst>
            </p:cNvPr>
            <p:cNvSpPr txBox="1"/>
            <p:nvPr/>
          </p:nvSpPr>
          <p:spPr>
            <a:xfrm>
              <a:off x="8104096" y="2479590"/>
              <a:ext cx="1099404" cy="369332"/>
            </a:xfrm>
            <a:prstGeom prst="rect">
              <a:avLst/>
            </a:prstGeom>
            <a:noFill/>
          </p:spPr>
          <p:txBody>
            <a:bodyPr wrap="none" rtlCol="0">
              <a:spAutoFit/>
            </a:bodyPr>
            <a:lstStyle/>
            <a:p>
              <a:r>
                <a:rPr lang="en-US" dirty="0"/>
                <a:t>BL driver</a:t>
              </a:r>
            </a:p>
          </p:txBody>
        </p:sp>
        <p:sp>
          <p:nvSpPr>
            <p:cNvPr id="13" name="Rectangle 12">
              <a:extLst>
                <a:ext uri="{FF2B5EF4-FFF2-40B4-BE49-F238E27FC236}">
                  <a16:creationId xmlns:a16="http://schemas.microsoft.com/office/drawing/2014/main" id="{E97FBA89-7201-4A1D-B125-99556BF429BD}"/>
                </a:ext>
              </a:extLst>
            </p:cNvPr>
            <p:cNvSpPr/>
            <p:nvPr/>
          </p:nvSpPr>
          <p:spPr>
            <a:xfrm rot="16200000">
              <a:off x="10546712" y="3850579"/>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FF6408-1CE7-4DFE-BF83-D8E3718CAC8B}"/>
                </a:ext>
              </a:extLst>
            </p:cNvPr>
            <p:cNvSpPr txBox="1"/>
            <p:nvPr/>
          </p:nvSpPr>
          <p:spPr>
            <a:xfrm rot="16200000">
              <a:off x="11015552" y="3691290"/>
              <a:ext cx="1163524" cy="369332"/>
            </a:xfrm>
            <a:prstGeom prst="rect">
              <a:avLst/>
            </a:prstGeom>
            <a:noFill/>
          </p:spPr>
          <p:txBody>
            <a:bodyPr wrap="none" rtlCol="0">
              <a:spAutoFit/>
            </a:bodyPr>
            <a:lstStyle/>
            <a:p>
              <a:r>
                <a:rPr lang="en-US" dirty="0"/>
                <a:t>WL driver</a:t>
              </a:r>
            </a:p>
          </p:txBody>
        </p:sp>
        <p:cxnSp>
          <p:nvCxnSpPr>
            <p:cNvPr id="15" name="Straight Arrow Connector 14">
              <a:extLst>
                <a:ext uri="{FF2B5EF4-FFF2-40B4-BE49-F238E27FC236}">
                  <a16:creationId xmlns:a16="http://schemas.microsoft.com/office/drawing/2014/main" id="{950B3EE1-6C84-4256-BA73-ED8220B7396C}"/>
                </a:ext>
              </a:extLst>
            </p:cNvPr>
            <p:cNvCxnSpPr/>
            <p:nvPr/>
          </p:nvCxnSpPr>
          <p:spPr>
            <a:xfrm>
              <a:off x="7941755" y="2425499"/>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B82A46-5981-4D35-B89B-47E87290F20C}"/>
                </a:ext>
              </a:extLst>
            </p:cNvPr>
            <p:cNvSpPr txBox="1"/>
            <p:nvPr/>
          </p:nvSpPr>
          <p:spPr>
            <a:xfrm>
              <a:off x="9522116" y="2240833"/>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17" name="Straight Arrow Connector 16">
              <a:extLst>
                <a:ext uri="{FF2B5EF4-FFF2-40B4-BE49-F238E27FC236}">
                  <a16:creationId xmlns:a16="http://schemas.microsoft.com/office/drawing/2014/main" id="{E4EF08C2-CB08-46C9-B379-67B22E1667CE}"/>
                </a:ext>
              </a:extLst>
            </p:cNvPr>
            <p:cNvCxnSpPr/>
            <p:nvPr/>
          </p:nvCxnSpPr>
          <p:spPr>
            <a:xfrm>
              <a:off x="7647820" y="2610165"/>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781A58-4B23-47E8-AF58-0F80BA1FC53A}"/>
                </a:ext>
              </a:extLst>
            </p:cNvPr>
            <p:cNvSpPr txBox="1"/>
            <p:nvPr/>
          </p:nvSpPr>
          <p:spPr>
            <a:xfrm rot="16200000">
              <a:off x="6683781" y="3262076"/>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sp>
          <p:nvSpPr>
            <p:cNvPr id="19" name="Rectangle 18">
              <a:extLst>
                <a:ext uri="{FF2B5EF4-FFF2-40B4-BE49-F238E27FC236}">
                  <a16:creationId xmlns:a16="http://schemas.microsoft.com/office/drawing/2014/main" id="{502464E3-E99A-4A8B-9157-EB99004C5133}"/>
                </a:ext>
              </a:extLst>
            </p:cNvPr>
            <p:cNvSpPr/>
            <p:nvPr/>
          </p:nvSpPr>
          <p:spPr>
            <a:xfrm>
              <a:off x="7873003" y="3216415"/>
              <a:ext cx="231093" cy="154248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6DC02D-1C24-42CA-A8FC-250090646EAA}"/>
                </a:ext>
              </a:extLst>
            </p:cNvPr>
            <p:cNvSpPr/>
            <p:nvPr/>
          </p:nvSpPr>
          <p:spPr>
            <a:xfrm rot="5400000">
              <a:off x="8517941" y="3852642"/>
              <a:ext cx="240328" cy="1572195"/>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93877A-F7D6-42A6-A200-33D8823BDD2B}"/>
                </a:ext>
              </a:extLst>
            </p:cNvPr>
            <p:cNvSpPr/>
            <p:nvPr/>
          </p:nvSpPr>
          <p:spPr>
            <a:xfrm>
              <a:off x="9424203" y="6348716"/>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7BAF7F8-0A1E-448D-86E1-A9B4DD3457D5}"/>
                </a:ext>
              </a:extLst>
            </p:cNvPr>
            <p:cNvSpPr/>
            <p:nvPr/>
          </p:nvSpPr>
          <p:spPr>
            <a:xfrm rot="16200000">
              <a:off x="6889623" y="5410502"/>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A72BAF8-C158-4D5E-ABE2-0CAF78DF6B13}"/>
                </a:ext>
              </a:extLst>
            </p:cNvPr>
            <p:cNvSpPr txBox="1"/>
            <p:nvPr/>
          </p:nvSpPr>
          <p:spPr>
            <a:xfrm>
              <a:off x="9614577" y="6452563"/>
              <a:ext cx="1099404" cy="369332"/>
            </a:xfrm>
            <a:prstGeom prst="rect">
              <a:avLst/>
            </a:prstGeom>
            <a:noFill/>
          </p:spPr>
          <p:txBody>
            <a:bodyPr wrap="none" rtlCol="0">
              <a:spAutoFit/>
            </a:bodyPr>
            <a:lstStyle/>
            <a:p>
              <a:r>
                <a:rPr lang="en-US" dirty="0"/>
                <a:t>BL driver</a:t>
              </a:r>
            </a:p>
          </p:txBody>
        </p:sp>
        <p:sp>
          <p:nvSpPr>
            <p:cNvPr id="40" name="TextBox 39">
              <a:extLst>
                <a:ext uri="{FF2B5EF4-FFF2-40B4-BE49-F238E27FC236}">
                  <a16:creationId xmlns:a16="http://schemas.microsoft.com/office/drawing/2014/main" id="{60B252BE-323A-4FB8-856C-D909BC8535BB}"/>
                </a:ext>
              </a:extLst>
            </p:cNvPr>
            <p:cNvSpPr txBox="1"/>
            <p:nvPr/>
          </p:nvSpPr>
          <p:spPr>
            <a:xfrm rot="16200000">
              <a:off x="6813650" y="5309198"/>
              <a:ext cx="1163524" cy="369332"/>
            </a:xfrm>
            <a:prstGeom prst="rect">
              <a:avLst/>
            </a:prstGeom>
            <a:noFill/>
          </p:spPr>
          <p:txBody>
            <a:bodyPr wrap="none" rtlCol="0">
              <a:spAutoFit/>
            </a:bodyPr>
            <a:lstStyle/>
            <a:p>
              <a:r>
                <a:rPr lang="en-US" dirty="0"/>
                <a:t>WL driver</a:t>
              </a:r>
            </a:p>
          </p:txBody>
        </p:sp>
      </p:grpSp>
      <p:sp>
        <p:nvSpPr>
          <p:cNvPr id="2" name="Title 1">
            <a:extLst>
              <a:ext uri="{FF2B5EF4-FFF2-40B4-BE49-F238E27FC236}">
                <a16:creationId xmlns:a16="http://schemas.microsoft.com/office/drawing/2014/main" id="{CBF39FB9-7DBB-4F04-9816-2536BCCAF253}"/>
              </a:ext>
            </a:extLst>
          </p:cNvPr>
          <p:cNvSpPr>
            <a:spLocks noGrp="1"/>
          </p:cNvSpPr>
          <p:nvPr>
            <p:ph type="title"/>
          </p:nvPr>
        </p:nvSpPr>
        <p:spPr/>
        <p:txBody>
          <a:bodyPr/>
          <a:lstStyle/>
          <a:p>
            <a:r>
              <a:rPr lang="en-US" dirty="0"/>
              <a:t>Set Vth vs BL and WL access resistance (high ED)</a:t>
            </a:r>
          </a:p>
        </p:txBody>
      </p:sp>
      <p:sp>
        <p:nvSpPr>
          <p:cNvPr id="4" name="Date Placeholder 3">
            <a:extLst>
              <a:ext uri="{FF2B5EF4-FFF2-40B4-BE49-F238E27FC236}">
                <a16:creationId xmlns:a16="http://schemas.microsoft.com/office/drawing/2014/main" id="{74D7F770-86BF-4FF1-9055-40EEF2E3F042}"/>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F5988C62-B2B3-4A82-8921-C7F2732D6C4B}"/>
              </a:ext>
            </a:extLst>
          </p:cNvPr>
          <p:cNvSpPr>
            <a:spLocks noGrp="1"/>
          </p:cNvSpPr>
          <p:nvPr>
            <p:ph type="sldNum" sz="quarter" idx="4"/>
          </p:nvPr>
        </p:nvSpPr>
        <p:spPr/>
        <p:txBody>
          <a:bodyPr/>
          <a:lstStyle/>
          <a:p>
            <a:pPr algn="l"/>
            <a:fld id="{0D904593-1668-4B95-BA96-EF3EF43EDF4E}" type="slidenum">
              <a:rPr lang="en-US" smtClean="0"/>
              <a:pPr algn="l"/>
              <a:t>26</a:t>
            </a:fld>
            <a:endParaRPr lang="en-US" dirty="0"/>
          </a:p>
        </p:txBody>
      </p:sp>
      <p:sp>
        <p:nvSpPr>
          <p:cNvPr id="6" name="Footer Placeholder 5">
            <a:extLst>
              <a:ext uri="{FF2B5EF4-FFF2-40B4-BE49-F238E27FC236}">
                <a16:creationId xmlns:a16="http://schemas.microsoft.com/office/drawing/2014/main" id="{E34A1BF8-F246-4BA3-AD93-58587A3EBCBD}"/>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17CF19AD-31FC-4FBD-972F-DD0B06D37530}"/>
              </a:ext>
            </a:extLst>
          </p:cNvPr>
          <p:cNvSpPr>
            <a:spLocks noGrp="1"/>
          </p:cNvSpPr>
          <p:nvPr>
            <p:ph type="body" sz="quarter" idx="14"/>
          </p:nvPr>
        </p:nvSpPr>
        <p:spPr/>
        <p:txBody>
          <a:bodyPr/>
          <a:lstStyle/>
          <a:p>
            <a:endParaRPr lang="en-US"/>
          </a:p>
        </p:txBody>
      </p:sp>
      <p:pic>
        <p:nvPicPr>
          <p:cNvPr id="20" name="Picture 19">
            <a:extLst>
              <a:ext uri="{FF2B5EF4-FFF2-40B4-BE49-F238E27FC236}">
                <a16:creationId xmlns:a16="http://schemas.microsoft.com/office/drawing/2014/main" id="{6E2A5660-FABD-4A7C-9413-F2735F06673E}"/>
              </a:ext>
            </a:extLst>
          </p:cNvPr>
          <p:cNvPicPr>
            <a:picLocks noChangeAspect="1"/>
          </p:cNvPicPr>
          <p:nvPr/>
        </p:nvPicPr>
        <p:blipFill rotWithShape="1">
          <a:blip r:embed="rId3"/>
          <a:srcRect t="3096"/>
          <a:stretch/>
        </p:blipFill>
        <p:spPr>
          <a:xfrm>
            <a:off x="40733" y="3859069"/>
            <a:ext cx="6336615" cy="2981324"/>
          </a:xfrm>
          <a:prstGeom prst="rect">
            <a:avLst/>
          </a:prstGeom>
        </p:spPr>
      </p:pic>
      <p:cxnSp>
        <p:nvCxnSpPr>
          <p:cNvPr id="23" name="Straight Arrow Connector 22">
            <a:extLst>
              <a:ext uri="{FF2B5EF4-FFF2-40B4-BE49-F238E27FC236}">
                <a16:creationId xmlns:a16="http://schemas.microsoft.com/office/drawing/2014/main" id="{B5B63447-98B9-4361-B81C-2733B18EF58C}"/>
              </a:ext>
            </a:extLst>
          </p:cNvPr>
          <p:cNvCxnSpPr>
            <a:cxnSpLocks/>
            <a:endCxn id="19" idx="0"/>
          </p:cNvCxnSpPr>
          <p:nvPr/>
        </p:nvCxnSpPr>
        <p:spPr>
          <a:xfrm>
            <a:off x="5935259" y="1182392"/>
            <a:ext cx="2053291" cy="203402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65B5330-16AE-4F88-8560-E181999F0522}"/>
              </a:ext>
            </a:extLst>
          </p:cNvPr>
          <p:cNvCxnSpPr>
            <a:cxnSpLocks/>
          </p:cNvCxnSpPr>
          <p:nvPr/>
        </p:nvCxnSpPr>
        <p:spPr>
          <a:xfrm flipV="1">
            <a:off x="6299421" y="4857750"/>
            <a:ext cx="2006379" cy="165359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E0B9085-A0C6-4EFE-A2FA-5F630F560F34}"/>
              </a:ext>
            </a:extLst>
          </p:cNvPr>
          <p:cNvSpPr txBox="1"/>
          <p:nvPr/>
        </p:nvSpPr>
        <p:spPr>
          <a:xfrm>
            <a:off x="7724396" y="1152056"/>
            <a:ext cx="3183349" cy="923330"/>
          </a:xfrm>
          <a:prstGeom prst="rect">
            <a:avLst/>
          </a:prstGeom>
          <a:noFill/>
        </p:spPr>
        <p:txBody>
          <a:bodyPr wrap="square" rtlCol="0">
            <a:spAutoFit/>
          </a:bodyPr>
          <a:lstStyle/>
          <a:p>
            <a:pPr marL="285750" indent="-285750">
              <a:buFont typeface="Arial" panose="020B0604020202020204" pitchFamily="34" charset="0"/>
              <a:buChar char="•"/>
            </a:pPr>
            <a:r>
              <a:rPr lang="en-US" dirty="0"/>
              <a:t>Higher sensitivity moving along BL for high total access resistance</a:t>
            </a:r>
          </a:p>
        </p:txBody>
      </p:sp>
      <p:pic>
        <p:nvPicPr>
          <p:cNvPr id="28" name="Picture 27">
            <a:extLst>
              <a:ext uri="{FF2B5EF4-FFF2-40B4-BE49-F238E27FC236}">
                <a16:creationId xmlns:a16="http://schemas.microsoft.com/office/drawing/2014/main" id="{E344D492-DCE7-4863-98AB-F61FBA3421A5}"/>
              </a:ext>
            </a:extLst>
          </p:cNvPr>
          <p:cNvPicPr>
            <a:picLocks noChangeAspect="1"/>
          </p:cNvPicPr>
          <p:nvPr/>
        </p:nvPicPr>
        <p:blipFill>
          <a:blip r:embed="rId4"/>
          <a:stretch>
            <a:fillRect/>
          </a:stretch>
        </p:blipFill>
        <p:spPr>
          <a:xfrm>
            <a:off x="89199" y="872995"/>
            <a:ext cx="6265964" cy="3042272"/>
          </a:xfrm>
          <a:prstGeom prst="rect">
            <a:avLst/>
          </a:prstGeom>
        </p:spPr>
      </p:pic>
      <p:sp>
        <p:nvSpPr>
          <p:cNvPr id="29" name="Rectangle 28">
            <a:extLst>
              <a:ext uri="{FF2B5EF4-FFF2-40B4-BE49-F238E27FC236}">
                <a16:creationId xmlns:a16="http://schemas.microsoft.com/office/drawing/2014/main" id="{60A381AE-0E24-4C17-ABBA-8E12A3DFE5CF}"/>
              </a:ext>
            </a:extLst>
          </p:cNvPr>
          <p:cNvSpPr/>
          <p:nvPr/>
        </p:nvSpPr>
        <p:spPr>
          <a:xfrm>
            <a:off x="128592" y="853204"/>
            <a:ext cx="6219007" cy="302347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2ABE747-0259-495A-9320-6B467352688A}"/>
              </a:ext>
            </a:extLst>
          </p:cNvPr>
          <p:cNvSpPr/>
          <p:nvPr/>
        </p:nvSpPr>
        <p:spPr>
          <a:xfrm rot="5400000">
            <a:off x="1795776" y="2244044"/>
            <a:ext cx="2856454" cy="6262323"/>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57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6C9A2D2E-EA92-4F00-88CE-1334DE34C420}"/>
              </a:ext>
            </a:extLst>
          </p:cNvPr>
          <p:cNvGrpSpPr/>
          <p:nvPr/>
        </p:nvGrpSpPr>
        <p:grpSpPr>
          <a:xfrm>
            <a:off x="7857680" y="2105467"/>
            <a:ext cx="4212188" cy="4231549"/>
            <a:chOff x="7857680" y="2105467"/>
            <a:chExt cx="4212188" cy="4231549"/>
          </a:xfrm>
        </p:grpSpPr>
        <p:pic>
          <p:nvPicPr>
            <p:cNvPr id="9" name="Picture 8">
              <a:extLst>
                <a:ext uri="{FF2B5EF4-FFF2-40B4-BE49-F238E27FC236}">
                  <a16:creationId xmlns:a16="http://schemas.microsoft.com/office/drawing/2014/main" id="{533B6851-9A64-4F79-8C43-BC8034DB5E38}"/>
                </a:ext>
              </a:extLst>
            </p:cNvPr>
            <p:cNvPicPr>
              <a:picLocks noChangeAspect="1"/>
            </p:cNvPicPr>
            <p:nvPr/>
          </p:nvPicPr>
          <p:blipFill rotWithShape="1">
            <a:blip r:embed="rId2"/>
            <a:srcRect l="54531" t="33800" r="12408" b="7486"/>
            <a:stretch/>
          </p:blipFill>
          <p:spPr>
            <a:xfrm>
              <a:off x="7857680" y="2777924"/>
              <a:ext cx="3594761" cy="3461330"/>
            </a:xfrm>
            <a:prstGeom prst="rect">
              <a:avLst/>
            </a:prstGeom>
          </p:spPr>
        </p:pic>
        <p:sp>
          <p:nvSpPr>
            <p:cNvPr id="10" name="Rectangle 9">
              <a:extLst>
                <a:ext uri="{FF2B5EF4-FFF2-40B4-BE49-F238E27FC236}">
                  <a16:creationId xmlns:a16="http://schemas.microsoft.com/office/drawing/2014/main" id="{D898033E-0139-4512-84E9-0175DCE75468}"/>
                </a:ext>
              </a:extLst>
            </p:cNvPr>
            <p:cNvSpPr/>
            <p:nvPr/>
          </p:nvSpPr>
          <p:spPr>
            <a:xfrm>
              <a:off x="8114250" y="2649189"/>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79F12C-E6E7-4CC1-930B-26AEA0E7FE9E}"/>
                </a:ext>
              </a:extLst>
            </p:cNvPr>
            <p:cNvSpPr txBox="1"/>
            <p:nvPr/>
          </p:nvSpPr>
          <p:spPr>
            <a:xfrm>
              <a:off x="8334952" y="2344224"/>
              <a:ext cx="1099404" cy="369332"/>
            </a:xfrm>
            <a:prstGeom prst="rect">
              <a:avLst/>
            </a:prstGeom>
            <a:noFill/>
          </p:spPr>
          <p:txBody>
            <a:bodyPr wrap="none" rtlCol="0">
              <a:spAutoFit/>
            </a:bodyPr>
            <a:lstStyle/>
            <a:p>
              <a:r>
                <a:rPr lang="en-US" dirty="0"/>
                <a:t>BL driver</a:t>
              </a:r>
            </a:p>
          </p:txBody>
        </p:sp>
        <p:sp>
          <p:nvSpPr>
            <p:cNvPr id="12" name="Rectangle 11">
              <a:extLst>
                <a:ext uri="{FF2B5EF4-FFF2-40B4-BE49-F238E27FC236}">
                  <a16:creationId xmlns:a16="http://schemas.microsoft.com/office/drawing/2014/main" id="{BE3CDDD2-B351-4FAB-A2E6-ED124F177AE7}"/>
                </a:ext>
              </a:extLst>
            </p:cNvPr>
            <p:cNvSpPr/>
            <p:nvPr/>
          </p:nvSpPr>
          <p:spPr>
            <a:xfrm rot="16200000">
              <a:off x="10803413" y="3824524"/>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55CD0E1-DC4C-4AC4-AD77-04ACE08E65D3}"/>
                </a:ext>
              </a:extLst>
            </p:cNvPr>
            <p:cNvSpPr txBox="1"/>
            <p:nvPr/>
          </p:nvSpPr>
          <p:spPr>
            <a:xfrm rot="16200000">
              <a:off x="11303440" y="3676120"/>
              <a:ext cx="1163524" cy="369332"/>
            </a:xfrm>
            <a:prstGeom prst="rect">
              <a:avLst/>
            </a:prstGeom>
            <a:noFill/>
          </p:spPr>
          <p:txBody>
            <a:bodyPr wrap="none" rtlCol="0">
              <a:spAutoFit/>
            </a:bodyPr>
            <a:lstStyle/>
            <a:p>
              <a:r>
                <a:rPr lang="en-US" dirty="0"/>
                <a:t>WL driver</a:t>
              </a:r>
            </a:p>
          </p:txBody>
        </p:sp>
        <p:cxnSp>
          <p:nvCxnSpPr>
            <p:cNvPr id="14" name="Straight Arrow Connector 13">
              <a:extLst>
                <a:ext uri="{FF2B5EF4-FFF2-40B4-BE49-F238E27FC236}">
                  <a16:creationId xmlns:a16="http://schemas.microsoft.com/office/drawing/2014/main" id="{1BE01737-7ABA-4406-8F32-DA38D9826483}"/>
                </a:ext>
              </a:extLst>
            </p:cNvPr>
            <p:cNvCxnSpPr/>
            <p:nvPr/>
          </p:nvCxnSpPr>
          <p:spPr>
            <a:xfrm>
              <a:off x="8172611" y="2290133"/>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766DA9-D0ED-44D6-B566-482B33F06ADF}"/>
                </a:ext>
              </a:extLst>
            </p:cNvPr>
            <p:cNvSpPr txBox="1"/>
            <p:nvPr/>
          </p:nvSpPr>
          <p:spPr>
            <a:xfrm>
              <a:off x="9752972" y="2105467"/>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16" name="Straight Arrow Connector 15">
              <a:extLst>
                <a:ext uri="{FF2B5EF4-FFF2-40B4-BE49-F238E27FC236}">
                  <a16:creationId xmlns:a16="http://schemas.microsoft.com/office/drawing/2014/main" id="{FB75C94A-837E-4D98-BEED-B0EA2C2740FB}"/>
                </a:ext>
              </a:extLst>
            </p:cNvPr>
            <p:cNvCxnSpPr/>
            <p:nvPr/>
          </p:nvCxnSpPr>
          <p:spPr>
            <a:xfrm>
              <a:off x="7878676" y="2474799"/>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5EFDEF-C482-465E-8890-5C681461B981}"/>
                </a:ext>
              </a:extLst>
            </p:cNvPr>
            <p:cNvSpPr/>
            <p:nvPr/>
          </p:nvSpPr>
          <p:spPr>
            <a:xfrm>
              <a:off x="9434357" y="3072611"/>
              <a:ext cx="220702" cy="1546086"/>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F4C2D4-0484-49E0-B930-FAA66EDFF8D3}"/>
                </a:ext>
              </a:extLst>
            </p:cNvPr>
            <p:cNvSpPr/>
            <p:nvPr/>
          </p:nvSpPr>
          <p:spPr>
            <a:xfrm rot="5400000">
              <a:off x="8747908" y="2440962"/>
              <a:ext cx="242107" cy="157219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FA73D08-0D0B-442A-ACBF-905D95EE9ED8}"/>
                </a:ext>
              </a:extLst>
            </p:cNvPr>
            <p:cNvSpPr/>
            <p:nvPr/>
          </p:nvSpPr>
          <p:spPr>
            <a:xfrm>
              <a:off x="9655059" y="6208281"/>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8EA5AA2-52BE-48D5-B6E2-FE8F53E08082}"/>
                </a:ext>
              </a:extLst>
            </p:cNvPr>
            <p:cNvSpPr/>
            <p:nvPr/>
          </p:nvSpPr>
          <p:spPr>
            <a:xfrm rot="16200000">
              <a:off x="7155459" y="5301347"/>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1940A97-9171-4898-8B48-2969711A7C5F}"/>
              </a:ext>
            </a:extLst>
          </p:cNvPr>
          <p:cNvSpPr>
            <a:spLocks noGrp="1"/>
          </p:cNvSpPr>
          <p:nvPr>
            <p:ph type="title"/>
          </p:nvPr>
        </p:nvSpPr>
        <p:spPr/>
        <p:txBody>
          <a:bodyPr/>
          <a:lstStyle/>
          <a:p>
            <a:r>
              <a:rPr lang="en-US" dirty="0"/>
              <a:t>Set Vth vs BL and WL access resistance (low ED)</a:t>
            </a:r>
          </a:p>
        </p:txBody>
      </p:sp>
      <p:sp>
        <p:nvSpPr>
          <p:cNvPr id="4" name="Date Placeholder 3">
            <a:extLst>
              <a:ext uri="{FF2B5EF4-FFF2-40B4-BE49-F238E27FC236}">
                <a16:creationId xmlns:a16="http://schemas.microsoft.com/office/drawing/2014/main" id="{DA61EB7D-CCE4-427F-B2D1-47ACE7A49F38}"/>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D4C8507B-9DBE-44A1-8C1D-EFF387C6EC98}"/>
              </a:ext>
            </a:extLst>
          </p:cNvPr>
          <p:cNvSpPr>
            <a:spLocks noGrp="1"/>
          </p:cNvSpPr>
          <p:nvPr>
            <p:ph type="sldNum" sz="quarter" idx="4"/>
          </p:nvPr>
        </p:nvSpPr>
        <p:spPr/>
        <p:txBody>
          <a:bodyPr/>
          <a:lstStyle/>
          <a:p>
            <a:pPr algn="l"/>
            <a:fld id="{0D904593-1668-4B95-BA96-EF3EF43EDF4E}" type="slidenum">
              <a:rPr lang="en-US" smtClean="0"/>
              <a:pPr algn="l"/>
              <a:t>27</a:t>
            </a:fld>
            <a:endParaRPr lang="en-US" dirty="0"/>
          </a:p>
        </p:txBody>
      </p:sp>
      <p:sp>
        <p:nvSpPr>
          <p:cNvPr id="6" name="Footer Placeholder 5">
            <a:extLst>
              <a:ext uri="{FF2B5EF4-FFF2-40B4-BE49-F238E27FC236}">
                <a16:creationId xmlns:a16="http://schemas.microsoft.com/office/drawing/2014/main" id="{D854D55A-F72C-4F4E-8870-D1CB18CE86F9}"/>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3BA4F6B8-7491-4915-BEA5-1624D458EDC8}"/>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67DF3D91-A187-4201-8179-193AEC65F1A8}"/>
              </a:ext>
            </a:extLst>
          </p:cNvPr>
          <p:cNvPicPr>
            <a:picLocks noChangeAspect="1"/>
          </p:cNvPicPr>
          <p:nvPr/>
        </p:nvPicPr>
        <p:blipFill>
          <a:blip r:embed="rId3"/>
          <a:stretch>
            <a:fillRect/>
          </a:stretch>
        </p:blipFill>
        <p:spPr>
          <a:xfrm>
            <a:off x="16511" y="3684415"/>
            <a:ext cx="6391940" cy="3101910"/>
          </a:xfrm>
          <a:prstGeom prst="rect">
            <a:avLst/>
          </a:prstGeom>
        </p:spPr>
      </p:pic>
      <p:sp>
        <p:nvSpPr>
          <p:cNvPr id="17" name="TextBox 16">
            <a:extLst>
              <a:ext uri="{FF2B5EF4-FFF2-40B4-BE49-F238E27FC236}">
                <a16:creationId xmlns:a16="http://schemas.microsoft.com/office/drawing/2014/main" id="{E89D6728-0EE5-4AA8-B28B-F3D1D377BC92}"/>
              </a:ext>
            </a:extLst>
          </p:cNvPr>
          <p:cNvSpPr txBox="1"/>
          <p:nvPr/>
        </p:nvSpPr>
        <p:spPr>
          <a:xfrm rot="16200000">
            <a:off x="6914637" y="3126710"/>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pic>
        <p:nvPicPr>
          <p:cNvPr id="22" name="Picture 21">
            <a:extLst>
              <a:ext uri="{FF2B5EF4-FFF2-40B4-BE49-F238E27FC236}">
                <a16:creationId xmlns:a16="http://schemas.microsoft.com/office/drawing/2014/main" id="{44C0E205-B56A-43E7-8FD4-7B19C88F9817}"/>
              </a:ext>
            </a:extLst>
          </p:cNvPr>
          <p:cNvPicPr>
            <a:picLocks noChangeAspect="1"/>
          </p:cNvPicPr>
          <p:nvPr/>
        </p:nvPicPr>
        <p:blipFill>
          <a:blip r:embed="rId4"/>
          <a:stretch>
            <a:fillRect/>
          </a:stretch>
        </p:blipFill>
        <p:spPr>
          <a:xfrm>
            <a:off x="189064" y="812898"/>
            <a:ext cx="6186436" cy="3003660"/>
          </a:xfrm>
          <a:prstGeom prst="rect">
            <a:avLst/>
          </a:prstGeom>
        </p:spPr>
      </p:pic>
      <p:sp>
        <p:nvSpPr>
          <p:cNvPr id="26" name="TextBox 25">
            <a:extLst>
              <a:ext uri="{FF2B5EF4-FFF2-40B4-BE49-F238E27FC236}">
                <a16:creationId xmlns:a16="http://schemas.microsoft.com/office/drawing/2014/main" id="{88D2FC2B-B5F4-4416-9C48-B339529ED352}"/>
              </a:ext>
            </a:extLst>
          </p:cNvPr>
          <p:cNvSpPr txBox="1"/>
          <p:nvPr/>
        </p:nvSpPr>
        <p:spPr>
          <a:xfrm>
            <a:off x="7990232" y="1055053"/>
            <a:ext cx="3576223" cy="923330"/>
          </a:xfrm>
          <a:prstGeom prst="rect">
            <a:avLst/>
          </a:prstGeom>
          <a:noFill/>
        </p:spPr>
        <p:txBody>
          <a:bodyPr wrap="square" rtlCol="0">
            <a:spAutoFit/>
          </a:bodyPr>
          <a:lstStyle/>
          <a:p>
            <a:pPr marL="285750" indent="-285750">
              <a:buFont typeface="Arial" panose="020B0604020202020204" pitchFamily="34" charset="0"/>
              <a:buChar char="•"/>
            </a:pPr>
            <a:r>
              <a:rPr lang="en-US" dirty="0"/>
              <a:t>Higher sensitivity moving along WL for low total access resistance</a:t>
            </a:r>
          </a:p>
        </p:txBody>
      </p:sp>
      <p:sp>
        <p:nvSpPr>
          <p:cNvPr id="27" name="Rectangle 26">
            <a:extLst>
              <a:ext uri="{FF2B5EF4-FFF2-40B4-BE49-F238E27FC236}">
                <a16:creationId xmlns:a16="http://schemas.microsoft.com/office/drawing/2014/main" id="{995E5529-B1AB-4263-B506-DF1F8EF66740}"/>
              </a:ext>
            </a:extLst>
          </p:cNvPr>
          <p:cNvSpPr/>
          <p:nvPr/>
        </p:nvSpPr>
        <p:spPr>
          <a:xfrm rot="5400000">
            <a:off x="1816110" y="2197333"/>
            <a:ext cx="2856454" cy="6262323"/>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3142CA-A392-4909-A382-8F6C8B1046F2}"/>
              </a:ext>
            </a:extLst>
          </p:cNvPr>
          <p:cNvSpPr/>
          <p:nvPr/>
        </p:nvSpPr>
        <p:spPr>
          <a:xfrm>
            <a:off x="128592" y="853204"/>
            <a:ext cx="6219007" cy="302347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9585B376-E31E-49C2-BE96-F2299CC9560C}"/>
              </a:ext>
            </a:extLst>
          </p:cNvPr>
          <p:cNvCxnSpPr>
            <a:cxnSpLocks/>
          </p:cNvCxnSpPr>
          <p:nvPr/>
        </p:nvCxnSpPr>
        <p:spPr>
          <a:xfrm>
            <a:off x="6347599" y="1533415"/>
            <a:ext cx="2032115" cy="15315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2AA387F-8712-42EE-9F4C-61C31CB8FD60}"/>
              </a:ext>
            </a:extLst>
          </p:cNvPr>
          <p:cNvCxnSpPr>
            <a:cxnSpLocks/>
          </p:cNvCxnSpPr>
          <p:nvPr/>
        </p:nvCxnSpPr>
        <p:spPr>
          <a:xfrm flipV="1">
            <a:off x="6375499" y="4686374"/>
            <a:ext cx="2867483" cy="84108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3E7DCC5-0D37-48ED-B834-121A21CB828E}"/>
              </a:ext>
            </a:extLst>
          </p:cNvPr>
          <p:cNvSpPr txBox="1"/>
          <p:nvPr/>
        </p:nvSpPr>
        <p:spPr>
          <a:xfrm>
            <a:off x="9905716" y="6292785"/>
            <a:ext cx="1099404" cy="369332"/>
          </a:xfrm>
          <a:prstGeom prst="rect">
            <a:avLst/>
          </a:prstGeom>
          <a:noFill/>
        </p:spPr>
        <p:txBody>
          <a:bodyPr wrap="none" rtlCol="0">
            <a:spAutoFit/>
          </a:bodyPr>
          <a:lstStyle/>
          <a:p>
            <a:r>
              <a:rPr lang="en-US" dirty="0"/>
              <a:t>BL driver</a:t>
            </a:r>
          </a:p>
        </p:txBody>
      </p:sp>
      <p:sp>
        <p:nvSpPr>
          <p:cNvPr id="55" name="TextBox 54">
            <a:extLst>
              <a:ext uri="{FF2B5EF4-FFF2-40B4-BE49-F238E27FC236}">
                <a16:creationId xmlns:a16="http://schemas.microsoft.com/office/drawing/2014/main" id="{34EC4325-985F-4880-A21A-8D23B0F96B8D}"/>
              </a:ext>
            </a:extLst>
          </p:cNvPr>
          <p:cNvSpPr txBox="1"/>
          <p:nvPr/>
        </p:nvSpPr>
        <p:spPr>
          <a:xfrm rot="16200000">
            <a:off x="7016716" y="5213553"/>
            <a:ext cx="1163524" cy="369332"/>
          </a:xfrm>
          <a:prstGeom prst="rect">
            <a:avLst/>
          </a:prstGeom>
          <a:noFill/>
        </p:spPr>
        <p:txBody>
          <a:bodyPr wrap="none" rtlCol="0">
            <a:spAutoFit/>
          </a:bodyPr>
          <a:lstStyle/>
          <a:p>
            <a:r>
              <a:rPr lang="en-US" dirty="0"/>
              <a:t>WL driver</a:t>
            </a:r>
          </a:p>
        </p:txBody>
      </p:sp>
    </p:spTree>
    <p:extLst>
      <p:ext uri="{BB962C8B-B14F-4D97-AF65-F5344CB8AC3E}">
        <p14:creationId xmlns:p14="http://schemas.microsoft.com/office/powerpoint/2010/main" val="3553709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14B8-4FF1-466D-9D00-DC84B42DEC9E}"/>
              </a:ext>
            </a:extLst>
          </p:cNvPr>
          <p:cNvSpPr>
            <a:spLocks noGrp="1"/>
          </p:cNvSpPr>
          <p:nvPr>
            <p:ph type="title"/>
          </p:nvPr>
        </p:nvSpPr>
        <p:spPr/>
        <p:txBody>
          <a:bodyPr/>
          <a:lstStyle/>
          <a:p>
            <a:r>
              <a:rPr lang="en-US" dirty="0"/>
              <a:t>Median set Vth by ED: drift focus</a:t>
            </a:r>
          </a:p>
        </p:txBody>
      </p:sp>
      <p:sp>
        <p:nvSpPr>
          <p:cNvPr id="4" name="Date Placeholder 3">
            <a:extLst>
              <a:ext uri="{FF2B5EF4-FFF2-40B4-BE49-F238E27FC236}">
                <a16:creationId xmlns:a16="http://schemas.microsoft.com/office/drawing/2014/main" id="{0D176E3E-C184-4DE9-A733-5BC8A8FD3B53}"/>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632F6183-06DA-4562-810E-172104E893DA}"/>
              </a:ext>
            </a:extLst>
          </p:cNvPr>
          <p:cNvSpPr>
            <a:spLocks noGrp="1"/>
          </p:cNvSpPr>
          <p:nvPr>
            <p:ph type="sldNum" sz="quarter" idx="4"/>
          </p:nvPr>
        </p:nvSpPr>
        <p:spPr/>
        <p:txBody>
          <a:bodyPr/>
          <a:lstStyle/>
          <a:p>
            <a:pPr algn="l"/>
            <a:fld id="{0D904593-1668-4B95-BA96-EF3EF43EDF4E}" type="slidenum">
              <a:rPr lang="en-US" smtClean="0"/>
              <a:pPr algn="l"/>
              <a:t>28</a:t>
            </a:fld>
            <a:endParaRPr lang="en-US" dirty="0"/>
          </a:p>
        </p:txBody>
      </p:sp>
      <p:sp>
        <p:nvSpPr>
          <p:cNvPr id="6" name="Footer Placeholder 5">
            <a:extLst>
              <a:ext uri="{FF2B5EF4-FFF2-40B4-BE49-F238E27FC236}">
                <a16:creationId xmlns:a16="http://schemas.microsoft.com/office/drawing/2014/main" id="{D49283D7-931A-4DAE-85B7-EFA6AE97E3E1}"/>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B4399112-297B-4503-8D45-1228F79B553F}"/>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F455C830-4622-432E-8620-2F3F0170C70F}"/>
              </a:ext>
            </a:extLst>
          </p:cNvPr>
          <p:cNvPicPr>
            <a:picLocks noChangeAspect="1"/>
          </p:cNvPicPr>
          <p:nvPr/>
        </p:nvPicPr>
        <p:blipFill>
          <a:blip r:embed="rId2"/>
          <a:stretch>
            <a:fillRect/>
          </a:stretch>
        </p:blipFill>
        <p:spPr>
          <a:xfrm>
            <a:off x="370508" y="1091682"/>
            <a:ext cx="11465497" cy="5766318"/>
          </a:xfrm>
          <a:prstGeom prst="rect">
            <a:avLst/>
          </a:prstGeom>
        </p:spPr>
      </p:pic>
      <p:sp>
        <p:nvSpPr>
          <p:cNvPr id="10" name="TextBox 9">
            <a:extLst>
              <a:ext uri="{FF2B5EF4-FFF2-40B4-BE49-F238E27FC236}">
                <a16:creationId xmlns:a16="http://schemas.microsoft.com/office/drawing/2014/main" id="{F146A21A-B037-4341-92DB-39101FB85862}"/>
              </a:ext>
            </a:extLst>
          </p:cNvPr>
          <p:cNvSpPr txBox="1"/>
          <p:nvPr/>
        </p:nvSpPr>
        <p:spPr>
          <a:xfrm>
            <a:off x="475861" y="32563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3512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41" y="0"/>
            <a:ext cx="11571278" cy="932313"/>
          </a:xfrm>
        </p:spPr>
        <p:txBody>
          <a:bodyPr anchor="t">
            <a:normAutofit/>
          </a:bodyPr>
          <a:lstStyle/>
          <a:p>
            <a:r>
              <a:rPr lang="en-US" dirty="0"/>
              <a:t>Cross tile components vs ED @ 85C (old POR): No spike inhibition</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29</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pSp>
        <p:nvGrpSpPr>
          <p:cNvPr id="32" name="Group 31"/>
          <p:cNvGrpSpPr/>
          <p:nvPr/>
        </p:nvGrpSpPr>
        <p:grpSpPr>
          <a:xfrm>
            <a:off x="6008926" y="943319"/>
            <a:ext cx="4149214" cy="5925687"/>
            <a:chOff x="8310079" y="924566"/>
            <a:chExt cx="4149214" cy="5925687"/>
          </a:xfrm>
        </p:grpSpPr>
        <p:pic>
          <p:nvPicPr>
            <p:cNvPr id="25" name="Picture 24"/>
            <p:cNvPicPr>
              <a:picLocks noChangeAspect="1"/>
            </p:cNvPicPr>
            <p:nvPr/>
          </p:nvPicPr>
          <p:blipFill>
            <a:blip r:embed="rId2"/>
            <a:stretch>
              <a:fillRect/>
            </a:stretch>
          </p:blipFill>
          <p:spPr>
            <a:xfrm>
              <a:off x="8310080" y="924566"/>
              <a:ext cx="4149213" cy="3211757"/>
            </a:xfrm>
            <a:prstGeom prst="rect">
              <a:avLst/>
            </a:prstGeom>
          </p:spPr>
        </p:pic>
        <p:pic>
          <p:nvPicPr>
            <p:cNvPr id="26" name="Picture 25"/>
            <p:cNvPicPr>
              <a:picLocks noChangeAspect="1"/>
            </p:cNvPicPr>
            <p:nvPr/>
          </p:nvPicPr>
          <p:blipFill>
            <a:blip r:embed="rId3"/>
            <a:stretch>
              <a:fillRect/>
            </a:stretch>
          </p:blipFill>
          <p:spPr>
            <a:xfrm>
              <a:off x="8310079" y="3648324"/>
              <a:ext cx="4149213" cy="3201929"/>
            </a:xfrm>
            <a:prstGeom prst="rect">
              <a:avLst/>
            </a:prstGeom>
          </p:spPr>
        </p:pic>
      </p:grpSp>
      <p:grpSp>
        <p:nvGrpSpPr>
          <p:cNvPr id="33" name="Group 32"/>
          <p:cNvGrpSpPr/>
          <p:nvPr/>
        </p:nvGrpSpPr>
        <p:grpSpPr>
          <a:xfrm>
            <a:off x="1760793" y="939622"/>
            <a:ext cx="4149778" cy="5918378"/>
            <a:chOff x="6135029" y="931875"/>
            <a:chExt cx="4149778" cy="5918378"/>
          </a:xfrm>
        </p:grpSpPr>
        <p:pic>
          <p:nvPicPr>
            <p:cNvPr id="29" name="Picture 28"/>
            <p:cNvPicPr>
              <a:picLocks noChangeAspect="1"/>
            </p:cNvPicPr>
            <p:nvPr/>
          </p:nvPicPr>
          <p:blipFill>
            <a:blip r:embed="rId4"/>
            <a:stretch>
              <a:fillRect/>
            </a:stretch>
          </p:blipFill>
          <p:spPr>
            <a:xfrm>
              <a:off x="6135029" y="931875"/>
              <a:ext cx="4149778" cy="3212195"/>
            </a:xfrm>
            <a:prstGeom prst="rect">
              <a:avLst/>
            </a:prstGeom>
          </p:spPr>
        </p:pic>
        <p:pic>
          <p:nvPicPr>
            <p:cNvPr id="30" name="Picture 29"/>
            <p:cNvPicPr>
              <a:picLocks noChangeAspect="1"/>
            </p:cNvPicPr>
            <p:nvPr/>
          </p:nvPicPr>
          <p:blipFill>
            <a:blip r:embed="rId5"/>
            <a:stretch>
              <a:fillRect/>
            </a:stretch>
          </p:blipFill>
          <p:spPr>
            <a:xfrm>
              <a:off x="6135029" y="3648092"/>
              <a:ext cx="4149513" cy="3202161"/>
            </a:xfrm>
            <a:prstGeom prst="rect">
              <a:avLst/>
            </a:prstGeom>
          </p:spPr>
        </p:pic>
      </p:grpSp>
      <p:sp>
        <p:nvSpPr>
          <p:cNvPr id="28" name="TextBox 27"/>
          <p:cNvSpPr txBox="1"/>
          <p:nvPr/>
        </p:nvSpPr>
        <p:spPr>
          <a:xfrm>
            <a:off x="3961765" y="5502458"/>
            <a:ext cx="4929555" cy="369332"/>
          </a:xfrm>
          <a:prstGeom prst="rect">
            <a:avLst/>
          </a:prstGeom>
          <a:solidFill>
            <a:schemeClr val="bg1"/>
          </a:solidFill>
        </p:spPr>
        <p:txBody>
          <a:bodyPr wrap="none" rtlCol="0">
            <a:spAutoFit/>
          </a:bodyPr>
          <a:lstStyle/>
          <a:p>
            <a:r>
              <a:rPr lang="en-US" dirty="0"/>
              <a:t>Robust sigma trend by access resistance [mV]</a:t>
            </a:r>
          </a:p>
        </p:txBody>
      </p:sp>
      <p:sp>
        <p:nvSpPr>
          <p:cNvPr id="27" name="TextBox 26"/>
          <p:cNvSpPr txBox="1"/>
          <p:nvPr/>
        </p:nvSpPr>
        <p:spPr>
          <a:xfrm>
            <a:off x="4282491" y="1751200"/>
            <a:ext cx="3801041" cy="369332"/>
          </a:xfrm>
          <a:prstGeom prst="rect">
            <a:avLst/>
          </a:prstGeom>
          <a:solidFill>
            <a:schemeClr val="bg1"/>
          </a:solidFill>
        </p:spPr>
        <p:txBody>
          <a:bodyPr wrap="none" rtlCol="0">
            <a:spAutoFit/>
          </a:bodyPr>
          <a:lstStyle/>
          <a:p>
            <a:r>
              <a:rPr lang="en-US" dirty="0"/>
              <a:t>Vth trend by access resistance[mV]</a:t>
            </a:r>
          </a:p>
        </p:txBody>
      </p:sp>
      <p:sp>
        <p:nvSpPr>
          <p:cNvPr id="34" name="TextBox 33"/>
          <p:cNvSpPr txBox="1"/>
          <p:nvPr/>
        </p:nvSpPr>
        <p:spPr>
          <a:xfrm>
            <a:off x="3559277" y="639097"/>
            <a:ext cx="1133644" cy="369332"/>
          </a:xfrm>
          <a:prstGeom prst="rect">
            <a:avLst/>
          </a:prstGeom>
          <a:noFill/>
        </p:spPr>
        <p:txBody>
          <a:bodyPr wrap="none" rtlCol="0">
            <a:spAutoFit/>
          </a:bodyPr>
          <a:lstStyle/>
          <a:p>
            <a:r>
              <a:rPr lang="en-US" dirty="0"/>
              <a:t>1k cycles</a:t>
            </a:r>
          </a:p>
        </p:txBody>
      </p:sp>
      <p:sp>
        <p:nvSpPr>
          <p:cNvPr id="35" name="TextBox 34"/>
          <p:cNvSpPr txBox="1"/>
          <p:nvPr/>
        </p:nvSpPr>
        <p:spPr>
          <a:xfrm>
            <a:off x="7379898" y="639097"/>
            <a:ext cx="1390124" cy="369332"/>
          </a:xfrm>
          <a:prstGeom prst="rect">
            <a:avLst/>
          </a:prstGeom>
          <a:noFill/>
        </p:spPr>
        <p:txBody>
          <a:bodyPr wrap="none" rtlCol="0">
            <a:spAutoFit/>
          </a:bodyPr>
          <a:lstStyle/>
          <a:p>
            <a:r>
              <a:rPr lang="en-US" dirty="0"/>
              <a:t>128k cycles</a:t>
            </a:r>
          </a:p>
        </p:txBody>
      </p:sp>
    </p:spTree>
    <p:extLst>
      <p:ext uri="{BB962C8B-B14F-4D97-AF65-F5344CB8AC3E}">
        <p14:creationId xmlns:p14="http://schemas.microsoft.com/office/powerpoint/2010/main" val="188409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2CE8-E4D3-49FA-87FF-1216BFA262E6}"/>
              </a:ext>
            </a:extLst>
          </p:cNvPr>
          <p:cNvSpPr>
            <a:spLocks noGrp="1"/>
          </p:cNvSpPr>
          <p:nvPr>
            <p:ph type="title"/>
          </p:nvPr>
        </p:nvSpPr>
        <p:spPr>
          <a:xfrm>
            <a:off x="167951" y="157469"/>
            <a:ext cx="12024049" cy="628788"/>
          </a:xfrm>
        </p:spPr>
        <p:txBody>
          <a:bodyPr/>
          <a:lstStyle/>
          <a:p>
            <a:r>
              <a:rPr lang="en-US" dirty="0"/>
              <a:t>Best Window budget, ED4 only, 16k cycles: split 4E </a:t>
            </a:r>
            <a:br>
              <a:rPr lang="en-US" dirty="0"/>
            </a:br>
            <a:r>
              <a:rPr lang="en-US" dirty="0"/>
              <a:t>(85C time evolution)</a:t>
            </a:r>
          </a:p>
        </p:txBody>
      </p:sp>
      <p:sp>
        <p:nvSpPr>
          <p:cNvPr id="3" name="Footer Placeholder 2">
            <a:extLst>
              <a:ext uri="{FF2B5EF4-FFF2-40B4-BE49-F238E27FC236}">
                <a16:creationId xmlns:a16="http://schemas.microsoft.com/office/drawing/2014/main" id="{1DD19A11-C83D-4C55-B1BF-A9FC8A6F0FEB}"/>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D6F5A93B-0F7B-43FE-A65E-CE28A1A8AEB2}"/>
              </a:ext>
            </a:extLst>
          </p:cNvPr>
          <p:cNvSpPr>
            <a:spLocks noGrp="1"/>
          </p:cNvSpPr>
          <p:nvPr>
            <p:ph type="sldNum" sz="quarter" idx="12"/>
          </p:nvPr>
        </p:nvSpPr>
        <p:spPr/>
        <p:txBody>
          <a:bodyPr/>
          <a:lstStyle/>
          <a:p>
            <a:fld id="{B7E7695C-FCF1-4AA0-9B93-7941FED13DC4}" type="slidenum">
              <a:rPr lang="en-US" smtClean="0"/>
              <a:t>3</a:t>
            </a:fld>
            <a:endParaRPr lang="en-US"/>
          </a:p>
        </p:txBody>
      </p:sp>
      <p:pic>
        <p:nvPicPr>
          <p:cNvPr id="5" name="Picture 4">
            <a:extLst>
              <a:ext uri="{FF2B5EF4-FFF2-40B4-BE49-F238E27FC236}">
                <a16:creationId xmlns:a16="http://schemas.microsoft.com/office/drawing/2014/main" id="{78C00901-1059-43D0-AAD5-7E95BC694556}"/>
              </a:ext>
            </a:extLst>
          </p:cNvPr>
          <p:cNvPicPr>
            <a:picLocks noChangeAspect="1"/>
          </p:cNvPicPr>
          <p:nvPr/>
        </p:nvPicPr>
        <p:blipFill rotWithShape="1">
          <a:blip r:embed="rId2"/>
          <a:srcRect l="1645" t="1236" r="1366" b="1338"/>
          <a:stretch/>
        </p:blipFill>
        <p:spPr>
          <a:xfrm>
            <a:off x="0" y="885736"/>
            <a:ext cx="8133806" cy="4686882"/>
          </a:xfrm>
          <a:prstGeom prst="rect">
            <a:avLst/>
          </a:prstGeom>
        </p:spPr>
      </p:pic>
      <p:pic>
        <p:nvPicPr>
          <p:cNvPr id="7" name="Picture 6">
            <a:extLst>
              <a:ext uri="{FF2B5EF4-FFF2-40B4-BE49-F238E27FC236}">
                <a16:creationId xmlns:a16="http://schemas.microsoft.com/office/drawing/2014/main" id="{F8C39A61-2B50-41F5-AF56-39EDC55EAE36}"/>
              </a:ext>
            </a:extLst>
          </p:cNvPr>
          <p:cNvPicPr>
            <a:picLocks noChangeAspect="1"/>
          </p:cNvPicPr>
          <p:nvPr/>
        </p:nvPicPr>
        <p:blipFill>
          <a:blip r:embed="rId3"/>
          <a:stretch>
            <a:fillRect/>
          </a:stretch>
        </p:blipFill>
        <p:spPr>
          <a:xfrm>
            <a:off x="7737513" y="4027759"/>
            <a:ext cx="4454487" cy="2749372"/>
          </a:xfrm>
          <a:prstGeom prst="rect">
            <a:avLst/>
          </a:prstGeom>
        </p:spPr>
      </p:pic>
      <p:sp>
        <p:nvSpPr>
          <p:cNvPr id="8" name="TextBox 7">
            <a:extLst>
              <a:ext uri="{FF2B5EF4-FFF2-40B4-BE49-F238E27FC236}">
                <a16:creationId xmlns:a16="http://schemas.microsoft.com/office/drawing/2014/main" id="{75CBCC7B-5FEB-40F3-8D4D-254FCF07D604}"/>
              </a:ext>
            </a:extLst>
          </p:cNvPr>
          <p:cNvSpPr txBox="1"/>
          <p:nvPr/>
        </p:nvSpPr>
        <p:spPr>
          <a:xfrm>
            <a:off x="8510416" y="3757108"/>
            <a:ext cx="2843384" cy="400110"/>
          </a:xfrm>
          <a:prstGeom prst="rect">
            <a:avLst/>
          </a:prstGeom>
          <a:solidFill>
            <a:srgbClr val="FFFF00"/>
          </a:solidFill>
        </p:spPr>
        <p:txBody>
          <a:bodyPr wrap="square" lIns="45720" rIns="45720" rtlCol="0">
            <a:spAutoFit/>
          </a:bodyPr>
          <a:lstStyle/>
          <a:p>
            <a:pPr algn="ctr"/>
            <a:r>
              <a:rPr lang="en-US" sz="2000" b="1" dirty="0"/>
              <a:t>Old POR with lamina</a:t>
            </a:r>
          </a:p>
        </p:txBody>
      </p:sp>
      <p:sp>
        <p:nvSpPr>
          <p:cNvPr id="9" name="TextBox 8">
            <a:extLst>
              <a:ext uri="{FF2B5EF4-FFF2-40B4-BE49-F238E27FC236}">
                <a16:creationId xmlns:a16="http://schemas.microsoft.com/office/drawing/2014/main" id="{4A3F8E5E-5E7F-452C-9912-36F98C0414F1}"/>
              </a:ext>
            </a:extLst>
          </p:cNvPr>
          <p:cNvSpPr txBox="1"/>
          <p:nvPr/>
        </p:nvSpPr>
        <p:spPr>
          <a:xfrm>
            <a:off x="1156027" y="1114414"/>
            <a:ext cx="2843384" cy="400110"/>
          </a:xfrm>
          <a:prstGeom prst="rect">
            <a:avLst/>
          </a:prstGeom>
          <a:solidFill>
            <a:srgbClr val="FFFF00"/>
          </a:solidFill>
        </p:spPr>
        <p:txBody>
          <a:bodyPr wrap="square" lIns="45720" rIns="45720" rtlCol="0">
            <a:spAutoFit/>
          </a:bodyPr>
          <a:lstStyle/>
          <a:p>
            <a:pPr algn="ctr"/>
            <a:r>
              <a:rPr lang="en-US" sz="2000" b="1" dirty="0"/>
              <a:t>Split 4E, k*alloy</a:t>
            </a:r>
          </a:p>
        </p:txBody>
      </p:sp>
      <p:cxnSp>
        <p:nvCxnSpPr>
          <p:cNvPr id="11" name="Straight Connector 10">
            <a:extLst>
              <a:ext uri="{FF2B5EF4-FFF2-40B4-BE49-F238E27FC236}">
                <a16:creationId xmlns:a16="http://schemas.microsoft.com/office/drawing/2014/main" id="{B812F41F-43C1-461D-8863-D40756F69201}"/>
              </a:ext>
            </a:extLst>
          </p:cNvPr>
          <p:cNvCxnSpPr>
            <a:cxnSpLocks/>
          </p:cNvCxnSpPr>
          <p:nvPr/>
        </p:nvCxnSpPr>
        <p:spPr>
          <a:xfrm>
            <a:off x="3657600" y="3229177"/>
            <a:ext cx="3526971"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1F612C2-1799-4354-89A5-40C922060752}"/>
              </a:ext>
            </a:extLst>
          </p:cNvPr>
          <p:cNvSpPr/>
          <p:nvPr/>
        </p:nvSpPr>
        <p:spPr>
          <a:xfrm>
            <a:off x="6811347" y="2855167"/>
            <a:ext cx="606490" cy="5038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7C61CE-F774-411D-B755-835D538F52F7}"/>
              </a:ext>
            </a:extLst>
          </p:cNvPr>
          <p:cNvSpPr txBox="1"/>
          <p:nvPr/>
        </p:nvSpPr>
        <p:spPr>
          <a:xfrm>
            <a:off x="8025206" y="906285"/>
            <a:ext cx="387909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150mV only gap to cover 1us</a:t>
            </a:r>
            <a:r>
              <a:rPr lang="en-US" dirty="0">
                <a:sym typeface="Wingdings" panose="05000000000000000000" pitchFamily="2" charset="2"/>
              </a:rPr>
              <a:t> 3days @85C with single </a:t>
            </a:r>
            <a:r>
              <a:rPr lang="en-US" dirty="0" err="1">
                <a:sym typeface="Wingdings" panose="05000000000000000000" pitchFamily="2" charset="2"/>
              </a:rPr>
              <a:t>Vdm</a:t>
            </a:r>
            <a:r>
              <a:rPr lang="en-US" dirty="0">
                <a:sym typeface="Wingdings" panose="05000000000000000000" pitchFamily="2" charset="2"/>
              </a:rPr>
              <a:t> with 3.54 sigma defectivity</a:t>
            </a:r>
          </a:p>
          <a:p>
            <a:pPr marL="285750" indent="-285750">
              <a:buFont typeface="Arial" panose="020B0604020202020204" pitchFamily="34" charset="0"/>
              <a:buChar char="•"/>
            </a:pPr>
            <a:r>
              <a:rPr lang="en-US" dirty="0">
                <a:sym typeface="Wingdings" panose="05000000000000000000" pitchFamily="2" charset="2"/>
              </a:rPr>
              <a:t>No issue on E1/E4 but need to extend visibility up to 4 sigma</a:t>
            </a:r>
          </a:p>
          <a:p>
            <a:pPr marL="285750" indent="-285750">
              <a:buFont typeface="Arial" panose="020B0604020202020204" pitchFamily="34" charset="0"/>
              <a:buChar char="•"/>
            </a:pPr>
            <a:r>
              <a:rPr lang="en-US" dirty="0">
                <a:sym typeface="Wingdings" panose="05000000000000000000" pitchFamily="2" charset="2"/>
              </a:rPr>
              <a:t>No reset read disturb budget in this calculation but single VDM will improve also reset read disturb</a:t>
            </a:r>
            <a:endParaRPr lang="en-US" dirty="0"/>
          </a:p>
        </p:txBody>
      </p:sp>
      <p:cxnSp>
        <p:nvCxnSpPr>
          <p:cNvPr id="15" name="Straight Arrow Connector 14">
            <a:extLst>
              <a:ext uri="{FF2B5EF4-FFF2-40B4-BE49-F238E27FC236}">
                <a16:creationId xmlns:a16="http://schemas.microsoft.com/office/drawing/2014/main" id="{30C07AFD-9D0A-4BFF-8580-8750AA73FC19}"/>
              </a:ext>
            </a:extLst>
          </p:cNvPr>
          <p:cNvCxnSpPr>
            <a:stCxn id="12" idx="7"/>
          </p:cNvCxnSpPr>
          <p:nvPr/>
        </p:nvCxnSpPr>
        <p:spPr>
          <a:xfrm flipV="1">
            <a:off x="7329019" y="1601374"/>
            <a:ext cx="804787" cy="1327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0A98EE-1F71-448C-AD77-6A1C930BB374}"/>
              </a:ext>
            </a:extLst>
          </p:cNvPr>
          <p:cNvCxnSpPr>
            <a:cxnSpLocks/>
          </p:cNvCxnSpPr>
          <p:nvPr/>
        </p:nvCxnSpPr>
        <p:spPr>
          <a:xfrm>
            <a:off x="5593635" y="2928955"/>
            <a:ext cx="1590936"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FE88CDF-C32E-4A44-A93E-4F1019D45B8C}"/>
              </a:ext>
            </a:extLst>
          </p:cNvPr>
          <p:cNvCxnSpPr>
            <a:cxnSpLocks/>
          </p:cNvCxnSpPr>
          <p:nvPr/>
        </p:nvCxnSpPr>
        <p:spPr>
          <a:xfrm flipV="1">
            <a:off x="6270171" y="2928955"/>
            <a:ext cx="0" cy="300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4312F0D-451D-46B0-BB37-E242FB924969}"/>
              </a:ext>
            </a:extLst>
          </p:cNvPr>
          <p:cNvSpPr txBox="1"/>
          <p:nvPr/>
        </p:nvSpPr>
        <p:spPr>
          <a:xfrm>
            <a:off x="4818491" y="2913934"/>
            <a:ext cx="787395" cy="369332"/>
          </a:xfrm>
          <a:prstGeom prst="rect">
            <a:avLst/>
          </a:prstGeom>
          <a:noFill/>
        </p:spPr>
        <p:txBody>
          <a:bodyPr wrap="none" rtlCol="0">
            <a:spAutoFit/>
          </a:bodyPr>
          <a:lstStyle/>
          <a:p>
            <a:r>
              <a:rPr lang="en-US" dirty="0"/>
              <a:t>Vdm1</a:t>
            </a:r>
          </a:p>
        </p:txBody>
      </p:sp>
      <p:sp>
        <p:nvSpPr>
          <p:cNvPr id="21" name="TextBox 20">
            <a:extLst>
              <a:ext uri="{FF2B5EF4-FFF2-40B4-BE49-F238E27FC236}">
                <a16:creationId xmlns:a16="http://schemas.microsoft.com/office/drawing/2014/main" id="{32AEC233-10AF-499A-93BE-C3B403118E5F}"/>
              </a:ext>
            </a:extLst>
          </p:cNvPr>
          <p:cNvSpPr txBox="1"/>
          <p:nvPr/>
        </p:nvSpPr>
        <p:spPr>
          <a:xfrm>
            <a:off x="6526085" y="2499289"/>
            <a:ext cx="787395" cy="369332"/>
          </a:xfrm>
          <a:prstGeom prst="rect">
            <a:avLst/>
          </a:prstGeom>
          <a:noFill/>
        </p:spPr>
        <p:txBody>
          <a:bodyPr wrap="none" rtlCol="0">
            <a:spAutoFit/>
          </a:bodyPr>
          <a:lstStyle/>
          <a:p>
            <a:r>
              <a:rPr lang="en-US" dirty="0"/>
              <a:t>Vdm2</a:t>
            </a:r>
          </a:p>
        </p:txBody>
      </p:sp>
      <p:sp>
        <p:nvSpPr>
          <p:cNvPr id="24" name="TextBox 23">
            <a:extLst>
              <a:ext uri="{FF2B5EF4-FFF2-40B4-BE49-F238E27FC236}">
                <a16:creationId xmlns:a16="http://schemas.microsoft.com/office/drawing/2014/main" id="{312EB2FE-1C58-454F-B9E9-4FFCF7E79B03}"/>
              </a:ext>
            </a:extLst>
          </p:cNvPr>
          <p:cNvSpPr txBox="1"/>
          <p:nvPr/>
        </p:nvSpPr>
        <p:spPr>
          <a:xfrm>
            <a:off x="4585094" y="4554367"/>
            <a:ext cx="466794" cy="369332"/>
          </a:xfrm>
          <a:prstGeom prst="rect">
            <a:avLst/>
          </a:prstGeom>
          <a:noFill/>
        </p:spPr>
        <p:txBody>
          <a:bodyPr wrap="none" rtlCol="0">
            <a:spAutoFit/>
          </a:bodyPr>
          <a:lstStyle/>
          <a:p>
            <a:r>
              <a:rPr lang="en-US" dirty="0">
                <a:solidFill>
                  <a:schemeClr val="accent2">
                    <a:lumMod val="60000"/>
                    <a:lumOff val="40000"/>
                  </a:schemeClr>
                </a:solidFill>
              </a:rPr>
              <a:t>E1</a:t>
            </a:r>
          </a:p>
        </p:txBody>
      </p:sp>
      <p:sp>
        <p:nvSpPr>
          <p:cNvPr id="25" name="TextBox 24">
            <a:extLst>
              <a:ext uri="{FF2B5EF4-FFF2-40B4-BE49-F238E27FC236}">
                <a16:creationId xmlns:a16="http://schemas.microsoft.com/office/drawing/2014/main" id="{AB2B8682-A513-4086-8847-374C353244D0}"/>
              </a:ext>
            </a:extLst>
          </p:cNvPr>
          <p:cNvSpPr txBox="1"/>
          <p:nvPr/>
        </p:nvSpPr>
        <p:spPr>
          <a:xfrm>
            <a:off x="4229878" y="3344733"/>
            <a:ext cx="466794" cy="369332"/>
          </a:xfrm>
          <a:prstGeom prst="rect">
            <a:avLst/>
          </a:prstGeom>
          <a:noFill/>
        </p:spPr>
        <p:txBody>
          <a:bodyPr wrap="none" rtlCol="0">
            <a:spAutoFit/>
          </a:bodyPr>
          <a:lstStyle/>
          <a:p>
            <a:r>
              <a:rPr lang="en-US" dirty="0">
                <a:solidFill>
                  <a:srgbClr val="92D050"/>
                </a:solidFill>
              </a:rPr>
              <a:t>E2</a:t>
            </a:r>
          </a:p>
        </p:txBody>
      </p:sp>
      <p:sp>
        <p:nvSpPr>
          <p:cNvPr id="26" name="TextBox 25">
            <a:extLst>
              <a:ext uri="{FF2B5EF4-FFF2-40B4-BE49-F238E27FC236}">
                <a16:creationId xmlns:a16="http://schemas.microsoft.com/office/drawing/2014/main" id="{0465A073-FB87-4ECD-9141-CABA139FEA25}"/>
              </a:ext>
            </a:extLst>
          </p:cNvPr>
          <p:cNvSpPr txBox="1"/>
          <p:nvPr/>
        </p:nvSpPr>
        <p:spPr>
          <a:xfrm>
            <a:off x="4223921" y="2525069"/>
            <a:ext cx="466794" cy="369332"/>
          </a:xfrm>
          <a:prstGeom prst="rect">
            <a:avLst/>
          </a:prstGeom>
          <a:noFill/>
        </p:spPr>
        <p:txBody>
          <a:bodyPr wrap="none" rtlCol="0">
            <a:spAutoFit/>
          </a:bodyPr>
          <a:lstStyle/>
          <a:p>
            <a:r>
              <a:rPr lang="en-US" dirty="0">
                <a:solidFill>
                  <a:srgbClr val="7030A0"/>
                </a:solidFill>
              </a:rPr>
              <a:t>E3</a:t>
            </a:r>
          </a:p>
        </p:txBody>
      </p:sp>
      <p:sp>
        <p:nvSpPr>
          <p:cNvPr id="27" name="TextBox 26">
            <a:extLst>
              <a:ext uri="{FF2B5EF4-FFF2-40B4-BE49-F238E27FC236}">
                <a16:creationId xmlns:a16="http://schemas.microsoft.com/office/drawing/2014/main" id="{43F5EAB1-670A-496E-B90F-C19B73803A8F}"/>
              </a:ext>
            </a:extLst>
          </p:cNvPr>
          <p:cNvSpPr txBox="1"/>
          <p:nvPr/>
        </p:nvSpPr>
        <p:spPr>
          <a:xfrm>
            <a:off x="4457318" y="1222772"/>
            <a:ext cx="466794" cy="369332"/>
          </a:xfrm>
          <a:prstGeom prst="rect">
            <a:avLst/>
          </a:prstGeom>
          <a:noFill/>
        </p:spPr>
        <p:txBody>
          <a:bodyPr wrap="none" rtlCol="0">
            <a:spAutoFit/>
          </a:bodyPr>
          <a:lstStyle/>
          <a:p>
            <a:r>
              <a:rPr lang="en-US" dirty="0">
                <a:solidFill>
                  <a:schemeClr val="accent3"/>
                </a:solidFill>
              </a:rPr>
              <a:t>E4</a:t>
            </a:r>
          </a:p>
        </p:txBody>
      </p:sp>
      <p:sp>
        <p:nvSpPr>
          <p:cNvPr id="28" name="TextBox 27">
            <a:extLst>
              <a:ext uri="{FF2B5EF4-FFF2-40B4-BE49-F238E27FC236}">
                <a16:creationId xmlns:a16="http://schemas.microsoft.com/office/drawing/2014/main" id="{038B721E-1F64-4E15-8AEF-168BDADF50F0}"/>
              </a:ext>
            </a:extLst>
          </p:cNvPr>
          <p:cNvSpPr txBox="1"/>
          <p:nvPr/>
        </p:nvSpPr>
        <p:spPr>
          <a:xfrm>
            <a:off x="8248261" y="4153046"/>
            <a:ext cx="2675732" cy="369332"/>
          </a:xfrm>
          <a:prstGeom prst="rect">
            <a:avLst/>
          </a:prstGeom>
          <a:noFill/>
        </p:spPr>
        <p:txBody>
          <a:bodyPr wrap="none" rtlCol="0">
            <a:spAutoFit/>
          </a:bodyPr>
          <a:lstStyle/>
          <a:p>
            <a:r>
              <a:rPr lang="en-US" dirty="0"/>
              <a:t>Window closure @ 100s</a:t>
            </a:r>
          </a:p>
        </p:txBody>
      </p:sp>
      <p:cxnSp>
        <p:nvCxnSpPr>
          <p:cNvPr id="30" name="Straight Connector 29">
            <a:extLst>
              <a:ext uri="{FF2B5EF4-FFF2-40B4-BE49-F238E27FC236}">
                <a16:creationId xmlns:a16="http://schemas.microsoft.com/office/drawing/2014/main" id="{7FF8D01C-BE71-44AC-8A7C-8C135079E636}"/>
              </a:ext>
            </a:extLst>
          </p:cNvPr>
          <p:cNvCxnSpPr>
            <a:cxnSpLocks/>
          </p:cNvCxnSpPr>
          <p:nvPr/>
        </p:nvCxnSpPr>
        <p:spPr>
          <a:xfrm>
            <a:off x="838199" y="3229177"/>
            <a:ext cx="58938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023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83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0078-4094-4F15-961B-F48F909279C0}"/>
              </a:ext>
            </a:extLst>
          </p:cNvPr>
          <p:cNvSpPr>
            <a:spLocks noGrp="1"/>
          </p:cNvSpPr>
          <p:nvPr>
            <p:ph type="title"/>
          </p:nvPr>
        </p:nvSpPr>
        <p:spPr/>
        <p:txBody>
          <a:bodyPr/>
          <a:lstStyle/>
          <a:p>
            <a:r>
              <a:rPr lang="en-US" dirty="0"/>
              <a:t>Extended full tile cycling : 2M FW</a:t>
            </a:r>
          </a:p>
        </p:txBody>
      </p:sp>
      <p:sp>
        <p:nvSpPr>
          <p:cNvPr id="4" name="Date Placeholder 3">
            <a:extLst>
              <a:ext uri="{FF2B5EF4-FFF2-40B4-BE49-F238E27FC236}">
                <a16:creationId xmlns:a16="http://schemas.microsoft.com/office/drawing/2014/main" id="{04EA8F0A-F298-42B1-92B7-F7C1A6295C13}"/>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14590E0E-91BF-4089-A697-BC28488A8AAE}"/>
              </a:ext>
            </a:extLst>
          </p:cNvPr>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a:extLst>
              <a:ext uri="{FF2B5EF4-FFF2-40B4-BE49-F238E27FC236}">
                <a16:creationId xmlns:a16="http://schemas.microsoft.com/office/drawing/2014/main" id="{2A88DF77-820F-4E80-80F9-50DAFB51C726}"/>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CC26BD79-8647-42A0-9680-D2225FB9B9EA}"/>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CB5D73B0-3570-43C7-871E-13F18F450F11}"/>
              </a:ext>
            </a:extLst>
          </p:cNvPr>
          <p:cNvPicPr>
            <a:picLocks noChangeAspect="1"/>
          </p:cNvPicPr>
          <p:nvPr/>
        </p:nvPicPr>
        <p:blipFill>
          <a:blip r:embed="rId2"/>
          <a:stretch>
            <a:fillRect/>
          </a:stretch>
        </p:blipFill>
        <p:spPr>
          <a:xfrm>
            <a:off x="0" y="1289243"/>
            <a:ext cx="6290549" cy="4301739"/>
          </a:xfrm>
          <a:prstGeom prst="rect">
            <a:avLst/>
          </a:prstGeom>
        </p:spPr>
      </p:pic>
      <p:pic>
        <p:nvPicPr>
          <p:cNvPr id="9" name="Picture 8">
            <a:extLst>
              <a:ext uri="{FF2B5EF4-FFF2-40B4-BE49-F238E27FC236}">
                <a16:creationId xmlns:a16="http://schemas.microsoft.com/office/drawing/2014/main" id="{D85ED3D7-A0D1-46CD-8D4A-510E84533E43}"/>
              </a:ext>
            </a:extLst>
          </p:cNvPr>
          <p:cNvPicPr>
            <a:picLocks noChangeAspect="1"/>
          </p:cNvPicPr>
          <p:nvPr/>
        </p:nvPicPr>
        <p:blipFill>
          <a:blip r:embed="rId3"/>
          <a:stretch>
            <a:fillRect/>
          </a:stretch>
        </p:blipFill>
        <p:spPr>
          <a:xfrm>
            <a:off x="5875513" y="1289244"/>
            <a:ext cx="6316487" cy="4301738"/>
          </a:xfrm>
          <a:prstGeom prst="rect">
            <a:avLst/>
          </a:prstGeom>
        </p:spPr>
      </p:pic>
      <p:sp>
        <p:nvSpPr>
          <p:cNvPr id="10" name="TextBox 9">
            <a:extLst>
              <a:ext uri="{FF2B5EF4-FFF2-40B4-BE49-F238E27FC236}">
                <a16:creationId xmlns:a16="http://schemas.microsoft.com/office/drawing/2014/main" id="{425B5864-A9EB-40E7-A61D-1EB67DA81ABA}"/>
              </a:ext>
            </a:extLst>
          </p:cNvPr>
          <p:cNvSpPr txBox="1"/>
          <p:nvPr/>
        </p:nvSpPr>
        <p:spPr>
          <a:xfrm>
            <a:off x="2212568" y="1019630"/>
            <a:ext cx="1749197" cy="369332"/>
          </a:xfrm>
          <a:prstGeom prst="rect">
            <a:avLst/>
          </a:prstGeom>
          <a:noFill/>
        </p:spPr>
        <p:txBody>
          <a:bodyPr wrap="none" rtlCol="0">
            <a:spAutoFit/>
          </a:bodyPr>
          <a:lstStyle/>
          <a:p>
            <a:r>
              <a:rPr lang="en-US" dirty="0"/>
              <a:t>1us W2R delay</a:t>
            </a:r>
          </a:p>
        </p:txBody>
      </p:sp>
      <p:sp>
        <p:nvSpPr>
          <p:cNvPr id="11" name="TextBox 10">
            <a:extLst>
              <a:ext uri="{FF2B5EF4-FFF2-40B4-BE49-F238E27FC236}">
                <a16:creationId xmlns:a16="http://schemas.microsoft.com/office/drawing/2014/main" id="{2977A8AB-854E-4189-BF9E-699DEBD811F8}"/>
              </a:ext>
            </a:extLst>
          </p:cNvPr>
          <p:cNvSpPr txBox="1"/>
          <p:nvPr/>
        </p:nvSpPr>
        <p:spPr>
          <a:xfrm>
            <a:off x="8415802" y="1004726"/>
            <a:ext cx="1620957" cy="369332"/>
          </a:xfrm>
          <a:prstGeom prst="rect">
            <a:avLst/>
          </a:prstGeom>
          <a:noFill/>
        </p:spPr>
        <p:txBody>
          <a:bodyPr wrap="none" rtlCol="0">
            <a:spAutoFit/>
          </a:bodyPr>
          <a:lstStyle/>
          <a:p>
            <a:r>
              <a:rPr lang="en-US" dirty="0"/>
              <a:t>1s W2R delay</a:t>
            </a:r>
          </a:p>
        </p:txBody>
      </p:sp>
      <p:sp>
        <p:nvSpPr>
          <p:cNvPr id="3" name="TextBox 2">
            <a:extLst>
              <a:ext uri="{FF2B5EF4-FFF2-40B4-BE49-F238E27FC236}">
                <a16:creationId xmlns:a16="http://schemas.microsoft.com/office/drawing/2014/main" id="{087233BC-5EAA-43B6-B959-63C2921365A5}"/>
              </a:ext>
            </a:extLst>
          </p:cNvPr>
          <p:cNvSpPr txBox="1"/>
          <p:nvPr/>
        </p:nvSpPr>
        <p:spPr>
          <a:xfrm>
            <a:off x="471033" y="5690834"/>
            <a:ext cx="7270004" cy="646331"/>
          </a:xfrm>
          <a:prstGeom prst="rect">
            <a:avLst/>
          </a:prstGeom>
          <a:noFill/>
        </p:spPr>
        <p:txBody>
          <a:bodyPr wrap="none" rtlCol="0">
            <a:spAutoFit/>
          </a:bodyPr>
          <a:lstStyle/>
          <a:p>
            <a:pPr marL="285750" indent="-285750">
              <a:buFont typeface="Arial" panose="020B0604020202020204" pitchFamily="34" charset="0"/>
              <a:buChar char="•"/>
            </a:pPr>
            <a:r>
              <a:rPr lang="en-US" dirty="0"/>
              <a:t>Very small defectivity tail appear after 2M FW above 4 sigma level!</a:t>
            </a:r>
          </a:p>
          <a:p>
            <a:pPr marL="285750" indent="-285750">
              <a:buFont typeface="Arial" panose="020B0604020202020204" pitchFamily="34" charset="0"/>
              <a:buChar char="•"/>
            </a:pPr>
            <a:r>
              <a:rPr lang="en-US" dirty="0"/>
              <a:t>No additional cross tile modification after 128k cycles</a:t>
            </a:r>
          </a:p>
        </p:txBody>
      </p:sp>
    </p:spTree>
    <p:extLst>
      <p:ext uri="{BB962C8B-B14F-4D97-AF65-F5344CB8AC3E}">
        <p14:creationId xmlns:p14="http://schemas.microsoft.com/office/powerpoint/2010/main" val="428392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5488-F638-4BC5-BAD5-322438BC25E8}"/>
              </a:ext>
            </a:extLst>
          </p:cNvPr>
          <p:cNvSpPr>
            <a:spLocks noGrp="1"/>
          </p:cNvSpPr>
          <p:nvPr>
            <p:ph type="title"/>
          </p:nvPr>
        </p:nvSpPr>
        <p:spPr/>
        <p:txBody>
          <a:bodyPr/>
          <a:lstStyle/>
          <a:p>
            <a:r>
              <a:rPr lang="en-US" dirty="0"/>
              <a:t>Resistance / Capacitances</a:t>
            </a:r>
          </a:p>
        </p:txBody>
      </p:sp>
      <p:pic>
        <p:nvPicPr>
          <p:cNvPr id="9" name="Content Placeholder 8">
            <a:extLst>
              <a:ext uri="{FF2B5EF4-FFF2-40B4-BE49-F238E27FC236}">
                <a16:creationId xmlns:a16="http://schemas.microsoft.com/office/drawing/2014/main" id="{4D1735DD-E084-4702-9A22-C469E98377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29" y="3571875"/>
            <a:ext cx="3882212" cy="3286125"/>
          </a:xfrm>
        </p:spPr>
      </p:pic>
      <p:sp>
        <p:nvSpPr>
          <p:cNvPr id="4" name="Date Placeholder 3">
            <a:extLst>
              <a:ext uri="{FF2B5EF4-FFF2-40B4-BE49-F238E27FC236}">
                <a16:creationId xmlns:a16="http://schemas.microsoft.com/office/drawing/2014/main" id="{FF9FE0D2-72BB-45FE-934C-747098701208}"/>
              </a:ext>
            </a:extLst>
          </p:cNvPr>
          <p:cNvSpPr>
            <a:spLocks noGrp="1"/>
          </p:cNvSpPr>
          <p:nvPr>
            <p:ph type="dt" sz="half" idx="2"/>
          </p:nvPr>
        </p:nvSpPr>
        <p:spPr/>
        <p:txBody>
          <a:bodyPr/>
          <a:lstStyle/>
          <a:p>
            <a:fld id="{DD0B5AFB-117C-46EA-B643-5FA810A8A3CB}" type="datetime4">
              <a:rPr lang="en-US" smtClean="0"/>
              <a:pPr/>
              <a:t>March 23, 2018</a:t>
            </a:fld>
            <a:endParaRPr lang="en-US" dirty="0"/>
          </a:p>
        </p:txBody>
      </p:sp>
      <p:sp>
        <p:nvSpPr>
          <p:cNvPr id="5" name="Slide Number Placeholder 4">
            <a:extLst>
              <a:ext uri="{FF2B5EF4-FFF2-40B4-BE49-F238E27FC236}">
                <a16:creationId xmlns:a16="http://schemas.microsoft.com/office/drawing/2014/main" id="{F454AEC7-52F5-47CA-AF7D-FC1092C0D619}"/>
              </a:ext>
            </a:extLst>
          </p:cNvPr>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a:extLst>
              <a:ext uri="{FF2B5EF4-FFF2-40B4-BE49-F238E27FC236}">
                <a16:creationId xmlns:a16="http://schemas.microsoft.com/office/drawing/2014/main" id="{5D24B6A5-5543-45DB-B824-D598F171A138}"/>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BB0EF0E2-C7EF-4073-B95E-3576802BF069}"/>
              </a:ext>
            </a:extLst>
          </p:cNvPr>
          <p:cNvSpPr>
            <a:spLocks noGrp="1"/>
          </p:cNvSpPr>
          <p:nvPr>
            <p:ph type="body" sz="quarter" idx="14"/>
          </p:nvPr>
        </p:nvSpPr>
        <p:spPr/>
        <p:txBody>
          <a:bodyPr/>
          <a:lstStyle/>
          <a:p>
            <a:endParaRPr lang="en-US"/>
          </a:p>
        </p:txBody>
      </p:sp>
      <p:pic>
        <p:nvPicPr>
          <p:cNvPr id="11" name="Picture 10">
            <a:extLst>
              <a:ext uri="{FF2B5EF4-FFF2-40B4-BE49-F238E27FC236}">
                <a16:creationId xmlns:a16="http://schemas.microsoft.com/office/drawing/2014/main" id="{3F781548-F7C6-4A64-A60B-6216C2A0A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692" y="3571874"/>
            <a:ext cx="3897497" cy="3286125"/>
          </a:xfrm>
          <a:prstGeom prst="rect">
            <a:avLst/>
          </a:prstGeom>
        </p:spPr>
      </p:pic>
      <p:pic>
        <p:nvPicPr>
          <p:cNvPr id="12" name="Picture 11">
            <a:extLst>
              <a:ext uri="{FF2B5EF4-FFF2-40B4-BE49-F238E27FC236}">
                <a16:creationId xmlns:a16="http://schemas.microsoft.com/office/drawing/2014/main" id="{4E484596-525B-448E-A14F-FDD07E6D6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764" y="855699"/>
            <a:ext cx="3882213" cy="3286125"/>
          </a:xfrm>
          <a:prstGeom prst="rect">
            <a:avLst/>
          </a:prstGeom>
        </p:spPr>
      </p:pic>
      <p:pic>
        <p:nvPicPr>
          <p:cNvPr id="13" name="Picture 12">
            <a:extLst>
              <a:ext uri="{FF2B5EF4-FFF2-40B4-BE49-F238E27FC236}">
                <a16:creationId xmlns:a16="http://schemas.microsoft.com/office/drawing/2014/main" id="{2B908035-262C-4A56-8898-AA6BF5CCC7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59" y="808349"/>
            <a:ext cx="3938153" cy="3333476"/>
          </a:xfrm>
          <a:prstGeom prst="rect">
            <a:avLst/>
          </a:prstGeom>
        </p:spPr>
      </p:pic>
      <p:sp>
        <p:nvSpPr>
          <p:cNvPr id="14" name="TextBox 13">
            <a:extLst>
              <a:ext uri="{FF2B5EF4-FFF2-40B4-BE49-F238E27FC236}">
                <a16:creationId xmlns:a16="http://schemas.microsoft.com/office/drawing/2014/main" id="{C669D915-46EB-4284-923C-E71C3A9DBA1A}"/>
              </a:ext>
            </a:extLst>
          </p:cNvPr>
          <p:cNvSpPr txBox="1"/>
          <p:nvPr/>
        </p:nvSpPr>
        <p:spPr>
          <a:xfrm>
            <a:off x="8654898" y="1827511"/>
            <a:ext cx="2324098" cy="923330"/>
          </a:xfrm>
          <a:prstGeom prst="rect">
            <a:avLst/>
          </a:prstGeom>
          <a:noFill/>
        </p:spPr>
        <p:txBody>
          <a:bodyPr wrap="none" rtlCol="0">
            <a:spAutoFit/>
          </a:bodyPr>
          <a:lstStyle/>
          <a:p>
            <a:r>
              <a:rPr lang="en-US" dirty="0"/>
              <a:t>WL Res=4.2 Ohm/</a:t>
            </a:r>
            <a:r>
              <a:rPr lang="en-US" dirty="0" err="1"/>
              <a:t>sq</a:t>
            </a:r>
            <a:endParaRPr lang="en-US" dirty="0"/>
          </a:p>
          <a:p>
            <a:r>
              <a:rPr lang="en-US" dirty="0"/>
              <a:t>BL Res= 6 Ohm/</a:t>
            </a:r>
            <a:r>
              <a:rPr lang="en-US" dirty="0" err="1"/>
              <a:t>sq</a:t>
            </a:r>
            <a:endParaRPr lang="en-US" dirty="0"/>
          </a:p>
          <a:p>
            <a:endParaRPr lang="en-US" dirty="0"/>
          </a:p>
        </p:txBody>
      </p:sp>
      <p:sp>
        <p:nvSpPr>
          <p:cNvPr id="15" name="TextBox 14">
            <a:extLst>
              <a:ext uri="{FF2B5EF4-FFF2-40B4-BE49-F238E27FC236}">
                <a16:creationId xmlns:a16="http://schemas.microsoft.com/office/drawing/2014/main" id="{751D0EDF-263D-47D0-85BF-83C1DD401A9B}"/>
              </a:ext>
            </a:extLst>
          </p:cNvPr>
          <p:cNvSpPr txBox="1"/>
          <p:nvPr/>
        </p:nvSpPr>
        <p:spPr>
          <a:xfrm>
            <a:off x="4944915" y="2324056"/>
            <a:ext cx="2131737" cy="369332"/>
          </a:xfrm>
          <a:prstGeom prst="rect">
            <a:avLst/>
          </a:prstGeom>
          <a:noFill/>
        </p:spPr>
        <p:txBody>
          <a:bodyPr wrap="none" rtlCol="0">
            <a:spAutoFit/>
          </a:bodyPr>
          <a:lstStyle/>
          <a:p>
            <a:r>
              <a:rPr lang="en-US" dirty="0"/>
              <a:t>BL Res= 6 Ohm/</a:t>
            </a:r>
            <a:r>
              <a:rPr lang="en-US" dirty="0" err="1"/>
              <a:t>sq</a:t>
            </a:r>
            <a:endParaRPr lang="en-US" dirty="0"/>
          </a:p>
        </p:txBody>
      </p:sp>
      <p:sp>
        <p:nvSpPr>
          <p:cNvPr id="18" name="Rectangle 17">
            <a:extLst>
              <a:ext uri="{FF2B5EF4-FFF2-40B4-BE49-F238E27FC236}">
                <a16:creationId xmlns:a16="http://schemas.microsoft.com/office/drawing/2014/main" id="{5016811D-D590-4E57-89E4-85CBDF2F4388}"/>
              </a:ext>
            </a:extLst>
          </p:cNvPr>
          <p:cNvSpPr/>
          <p:nvPr/>
        </p:nvSpPr>
        <p:spPr>
          <a:xfrm>
            <a:off x="6141358" y="1266825"/>
            <a:ext cx="794104" cy="105723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7E3F1F-86C5-42FE-8219-A8AABDA76317}"/>
              </a:ext>
            </a:extLst>
          </p:cNvPr>
          <p:cNvSpPr txBox="1"/>
          <p:nvPr/>
        </p:nvSpPr>
        <p:spPr>
          <a:xfrm>
            <a:off x="708058" y="1266825"/>
            <a:ext cx="2324098" cy="369332"/>
          </a:xfrm>
          <a:prstGeom prst="rect">
            <a:avLst/>
          </a:prstGeom>
          <a:noFill/>
        </p:spPr>
        <p:txBody>
          <a:bodyPr wrap="none" rtlCol="0">
            <a:spAutoFit/>
          </a:bodyPr>
          <a:lstStyle/>
          <a:p>
            <a:r>
              <a:rPr lang="en-US" dirty="0"/>
              <a:t>WL Res=4.2 Ohm/</a:t>
            </a:r>
            <a:r>
              <a:rPr lang="en-US" dirty="0" err="1"/>
              <a:t>sq</a:t>
            </a:r>
            <a:endParaRPr lang="en-US" dirty="0"/>
          </a:p>
        </p:txBody>
      </p:sp>
      <p:sp>
        <p:nvSpPr>
          <p:cNvPr id="20" name="Rectangle 19">
            <a:extLst>
              <a:ext uri="{FF2B5EF4-FFF2-40B4-BE49-F238E27FC236}">
                <a16:creationId xmlns:a16="http://schemas.microsoft.com/office/drawing/2014/main" id="{698430B8-F3C4-4C10-A49C-749C6D6C61A4}"/>
              </a:ext>
            </a:extLst>
          </p:cNvPr>
          <p:cNvSpPr/>
          <p:nvPr/>
        </p:nvSpPr>
        <p:spPr>
          <a:xfrm>
            <a:off x="2305804" y="2094633"/>
            <a:ext cx="707657" cy="105723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8D9279-133B-4639-A942-960D2681A16B}"/>
              </a:ext>
            </a:extLst>
          </p:cNvPr>
          <p:cNvSpPr/>
          <p:nvPr/>
        </p:nvSpPr>
        <p:spPr>
          <a:xfrm>
            <a:off x="2305803" y="4071685"/>
            <a:ext cx="707657" cy="80511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09C8B70-AF2C-44BE-9688-F238030B4689}"/>
              </a:ext>
            </a:extLst>
          </p:cNvPr>
          <p:cNvSpPr txBox="1"/>
          <p:nvPr/>
        </p:nvSpPr>
        <p:spPr>
          <a:xfrm>
            <a:off x="708058" y="5100480"/>
            <a:ext cx="2439514" cy="369332"/>
          </a:xfrm>
          <a:prstGeom prst="rect">
            <a:avLst/>
          </a:prstGeom>
          <a:noFill/>
        </p:spPr>
        <p:txBody>
          <a:bodyPr wrap="none" rtlCol="0">
            <a:spAutoFit/>
          </a:bodyPr>
          <a:lstStyle/>
          <a:p>
            <a:r>
              <a:rPr lang="en-US" dirty="0"/>
              <a:t>WL Cap=7aF/cell/side</a:t>
            </a:r>
          </a:p>
        </p:txBody>
      </p:sp>
      <p:sp>
        <p:nvSpPr>
          <p:cNvPr id="23" name="TextBox 22">
            <a:extLst>
              <a:ext uri="{FF2B5EF4-FFF2-40B4-BE49-F238E27FC236}">
                <a16:creationId xmlns:a16="http://schemas.microsoft.com/office/drawing/2014/main" id="{472815DB-B061-43B1-B4D3-EFB4680FE7D3}"/>
              </a:ext>
            </a:extLst>
          </p:cNvPr>
          <p:cNvSpPr txBox="1"/>
          <p:nvPr/>
        </p:nvSpPr>
        <p:spPr>
          <a:xfrm>
            <a:off x="4590270" y="5072356"/>
            <a:ext cx="2631874" cy="369332"/>
          </a:xfrm>
          <a:prstGeom prst="rect">
            <a:avLst/>
          </a:prstGeom>
          <a:noFill/>
        </p:spPr>
        <p:txBody>
          <a:bodyPr wrap="none" rtlCol="0">
            <a:spAutoFit/>
          </a:bodyPr>
          <a:lstStyle/>
          <a:p>
            <a:r>
              <a:rPr lang="en-US" dirty="0"/>
              <a:t>WL Cap=6.2aF/cell/side</a:t>
            </a:r>
          </a:p>
        </p:txBody>
      </p:sp>
      <p:sp>
        <p:nvSpPr>
          <p:cNvPr id="24" name="Rectangle 23">
            <a:extLst>
              <a:ext uri="{FF2B5EF4-FFF2-40B4-BE49-F238E27FC236}">
                <a16:creationId xmlns:a16="http://schemas.microsoft.com/office/drawing/2014/main" id="{80A06DD5-82FB-47EF-8819-D9F19AAE410A}"/>
              </a:ext>
            </a:extLst>
          </p:cNvPr>
          <p:cNvSpPr/>
          <p:nvPr/>
        </p:nvSpPr>
        <p:spPr>
          <a:xfrm>
            <a:off x="6199230" y="5441688"/>
            <a:ext cx="707657" cy="40255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EE29275-2378-4C69-B4D9-CC9C2838BE54}"/>
              </a:ext>
            </a:extLst>
          </p:cNvPr>
          <p:cNvSpPr txBox="1"/>
          <p:nvPr/>
        </p:nvSpPr>
        <p:spPr>
          <a:xfrm>
            <a:off x="8707401" y="4071685"/>
            <a:ext cx="2183034" cy="646331"/>
          </a:xfrm>
          <a:prstGeom prst="rect">
            <a:avLst/>
          </a:prstGeom>
          <a:noFill/>
        </p:spPr>
        <p:txBody>
          <a:bodyPr wrap="none" rtlCol="0">
            <a:spAutoFit/>
          </a:bodyPr>
          <a:lstStyle/>
          <a:p>
            <a:r>
              <a:rPr lang="en-US" dirty="0"/>
              <a:t>WL total cap=30 </a:t>
            </a:r>
            <a:r>
              <a:rPr lang="en-US" dirty="0" err="1"/>
              <a:t>fF</a:t>
            </a:r>
            <a:r>
              <a:rPr lang="en-US" dirty="0"/>
              <a:t> </a:t>
            </a:r>
          </a:p>
          <a:p>
            <a:r>
              <a:rPr lang="en-US" dirty="0"/>
              <a:t>BL total cap=26 </a:t>
            </a:r>
            <a:r>
              <a:rPr lang="en-US" dirty="0" err="1"/>
              <a:t>fF</a:t>
            </a:r>
            <a:endParaRPr lang="en-US" dirty="0"/>
          </a:p>
        </p:txBody>
      </p:sp>
      <p:sp>
        <p:nvSpPr>
          <p:cNvPr id="26" name="TextBox 25">
            <a:extLst>
              <a:ext uri="{FF2B5EF4-FFF2-40B4-BE49-F238E27FC236}">
                <a16:creationId xmlns:a16="http://schemas.microsoft.com/office/drawing/2014/main" id="{26042504-CDA5-4F0A-A3CD-E07BCC9F1918}"/>
              </a:ext>
            </a:extLst>
          </p:cNvPr>
          <p:cNvSpPr txBox="1"/>
          <p:nvPr/>
        </p:nvSpPr>
        <p:spPr>
          <a:xfrm>
            <a:off x="8397392" y="5659579"/>
            <a:ext cx="3478260" cy="369332"/>
          </a:xfrm>
          <a:prstGeom prst="rect">
            <a:avLst/>
          </a:prstGeom>
          <a:noFill/>
        </p:spPr>
        <p:txBody>
          <a:bodyPr wrap="none" rtlCol="0">
            <a:spAutoFit/>
          </a:bodyPr>
          <a:lstStyle/>
          <a:p>
            <a:r>
              <a:rPr lang="en-US" dirty="0"/>
              <a:t>BL Decoder capacitance ~ 40 </a:t>
            </a:r>
            <a:r>
              <a:rPr lang="en-US" dirty="0" err="1"/>
              <a:t>fF</a:t>
            </a:r>
            <a:endParaRPr lang="en-US" dirty="0"/>
          </a:p>
        </p:txBody>
      </p:sp>
      <p:sp>
        <p:nvSpPr>
          <p:cNvPr id="27" name="TextBox 26">
            <a:extLst>
              <a:ext uri="{FF2B5EF4-FFF2-40B4-BE49-F238E27FC236}">
                <a16:creationId xmlns:a16="http://schemas.microsoft.com/office/drawing/2014/main" id="{09B9D75E-850B-4DA9-BE8F-4C577D525330}"/>
              </a:ext>
            </a:extLst>
          </p:cNvPr>
          <p:cNvSpPr txBox="1"/>
          <p:nvPr/>
        </p:nvSpPr>
        <p:spPr>
          <a:xfrm>
            <a:off x="8365332" y="5993819"/>
            <a:ext cx="3414140" cy="369332"/>
          </a:xfrm>
          <a:prstGeom prst="rect">
            <a:avLst/>
          </a:prstGeom>
          <a:noFill/>
        </p:spPr>
        <p:txBody>
          <a:bodyPr wrap="none" rtlCol="0">
            <a:spAutoFit/>
          </a:bodyPr>
          <a:lstStyle/>
          <a:p>
            <a:r>
              <a:rPr lang="en-US" dirty="0"/>
              <a:t>WL Decoder capacitance ~ 9 </a:t>
            </a:r>
            <a:r>
              <a:rPr lang="en-US" dirty="0" err="1"/>
              <a:t>fF</a:t>
            </a:r>
            <a:endParaRPr lang="en-US" dirty="0"/>
          </a:p>
        </p:txBody>
      </p:sp>
      <p:sp>
        <p:nvSpPr>
          <p:cNvPr id="28" name="TextBox 27">
            <a:extLst>
              <a:ext uri="{FF2B5EF4-FFF2-40B4-BE49-F238E27FC236}">
                <a16:creationId xmlns:a16="http://schemas.microsoft.com/office/drawing/2014/main" id="{5DC7306A-3572-42AE-9A42-04E87776E94F}"/>
              </a:ext>
            </a:extLst>
          </p:cNvPr>
          <p:cNvSpPr txBox="1"/>
          <p:nvPr/>
        </p:nvSpPr>
        <p:spPr>
          <a:xfrm>
            <a:off x="8365332" y="5340070"/>
            <a:ext cx="3801041" cy="369332"/>
          </a:xfrm>
          <a:prstGeom prst="rect">
            <a:avLst/>
          </a:prstGeom>
          <a:noFill/>
        </p:spPr>
        <p:txBody>
          <a:bodyPr wrap="none" rtlCol="0">
            <a:spAutoFit/>
          </a:bodyPr>
          <a:lstStyle/>
          <a:p>
            <a:r>
              <a:rPr lang="en-US" u="sng" dirty="0"/>
              <a:t>Numbers from Hernan and Jeremy:</a:t>
            </a:r>
          </a:p>
        </p:txBody>
      </p:sp>
    </p:spTree>
    <p:extLst>
      <p:ext uri="{BB962C8B-B14F-4D97-AF65-F5344CB8AC3E}">
        <p14:creationId xmlns:p14="http://schemas.microsoft.com/office/powerpoint/2010/main" val="422512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83E1-7FA6-4924-A96C-CFA5D48C1DB1}"/>
              </a:ext>
            </a:extLst>
          </p:cNvPr>
          <p:cNvSpPr>
            <a:spLocks noGrp="1"/>
          </p:cNvSpPr>
          <p:nvPr>
            <p:ph type="title"/>
          </p:nvPr>
        </p:nvSpPr>
        <p:spPr/>
        <p:txBody>
          <a:bodyPr/>
          <a:lstStyle/>
          <a:p>
            <a:r>
              <a:rPr lang="en-US" dirty="0"/>
              <a:t>New resistance calibration check: split 4E</a:t>
            </a:r>
          </a:p>
        </p:txBody>
      </p:sp>
      <p:sp>
        <p:nvSpPr>
          <p:cNvPr id="4" name="Date Placeholder 3">
            <a:extLst>
              <a:ext uri="{FF2B5EF4-FFF2-40B4-BE49-F238E27FC236}">
                <a16:creationId xmlns:a16="http://schemas.microsoft.com/office/drawing/2014/main" id="{465CF3AA-A012-4DB5-8F73-9B02C1BAAE0F}"/>
              </a:ext>
            </a:extLst>
          </p:cNvPr>
          <p:cNvSpPr>
            <a:spLocks noGrp="1"/>
          </p:cNvSpPr>
          <p:nvPr>
            <p:ph type="dt" sz="half" idx="2"/>
          </p:nvPr>
        </p:nvSpPr>
        <p:spPr/>
        <p:txBody>
          <a:bodyPr/>
          <a:lstStyle/>
          <a:p>
            <a:fld id="{DD0B5AFB-117C-46EA-B643-5FA810A8A3CB}" type="datetime4">
              <a:rPr lang="en-US" smtClean="0"/>
              <a:pPr/>
              <a:t>March 19, 2018</a:t>
            </a:fld>
            <a:endParaRPr lang="en-US" dirty="0"/>
          </a:p>
        </p:txBody>
      </p:sp>
      <p:sp>
        <p:nvSpPr>
          <p:cNvPr id="5" name="Slide Number Placeholder 4">
            <a:extLst>
              <a:ext uri="{FF2B5EF4-FFF2-40B4-BE49-F238E27FC236}">
                <a16:creationId xmlns:a16="http://schemas.microsoft.com/office/drawing/2014/main" id="{928D4C9C-A2A6-41D9-8DDA-B2AF9A4E129B}"/>
              </a:ext>
            </a:extLst>
          </p:cNvPr>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a:extLst>
              <a:ext uri="{FF2B5EF4-FFF2-40B4-BE49-F238E27FC236}">
                <a16:creationId xmlns:a16="http://schemas.microsoft.com/office/drawing/2014/main" id="{EA880BA4-782B-4049-AC15-D76799B9153C}"/>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80B84549-30AC-4B3C-A71B-150F65534BDC}"/>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C2EF5ED3-0DEB-4DC2-8E2C-CCB7608326CE}"/>
              </a:ext>
            </a:extLst>
          </p:cNvPr>
          <p:cNvPicPr>
            <a:picLocks noChangeAspect="1"/>
          </p:cNvPicPr>
          <p:nvPr/>
        </p:nvPicPr>
        <p:blipFill>
          <a:blip r:embed="rId2"/>
          <a:stretch>
            <a:fillRect/>
          </a:stretch>
        </p:blipFill>
        <p:spPr>
          <a:xfrm>
            <a:off x="688191" y="1679817"/>
            <a:ext cx="4268337" cy="3935829"/>
          </a:xfrm>
          <a:prstGeom prst="rect">
            <a:avLst/>
          </a:prstGeom>
        </p:spPr>
      </p:pic>
      <p:pic>
        <p:nvPicPr>
          <p:cNvPr id="3" name="Picture 2">
            <a:extLst>
              <a:ext uri="{FF2B5EF4-FFF2-40B4-BE49-F238E27FC236}">
                <a16:creationId xmlns:a16="http://schemas.microsoft.com/office/drawing/2014/main" id="{4083A5B2-E352-407C-9FEC-00D898254D32}"/>
              </a:ext>
            </a:extLst>
          </p:cNvPr>
          <p:cNvPicPr>
            <a:picLocks noChangeAspect="1"/>
          </p:cNvPicPr>
          <p:nvPr/>
        </p:nvPicPr>
        <p:blipFill>
          <a:blip r:embed="rId3"/>
          <a:stretch>
            <a:fillRect/>
          </a:stretch>
        </p:blipFill>
        <p:spPr>
          <a:xfrm>
            <a:off x="5561331" y="1771476"/>
            <a:ext cx="6630669" cy="4317333"/>
          </a:xfrm>
          <a:prstGeom prst="rect">
            <a:avLst/>
          </a:prstGeom>
        </p:spPr>
      </p:pic>
      <p:sp>
        <p:nvSpPr>
          <p:cNvPr id="9" name="TextBox 8">
            <a:extLst>
              <a:ext uri="{FF2B5EF4-FFF2-40B4-BE49-F238E27FC236}">
                <a16:creationId xmlns:a16="http://schemas.microsoft.com/office/drawing/2014/main" id="{EE74597E-DEBF-4BF4-B0A8-062EA844D3C0}"/>
              </a:ext>
            </a:extLst>
          </p:cNvPr>
          <p:cNvSpPr txBox="1"/>
          <p:nvPr/>
        </p:nvSpPr>
        <p:spPr>
          <a:xfrm>
            <a:off x="476250" y="1127801"/>
            <a:ext cx="4878323" cy="369332"/>
          </a:xfrm>
          <a:prstGeom prst="rect">
            <a:avLst/>
          </a:prstGeom>
          <a:noFill/>
        </p:spPr>
        <p:txBody>
          <a:bodyPr wrap="none" rtlCol="0">
            <a:spAutoFit/>
          </a:bodyPr>
          <a:lstStyle/>
          <a:p>
            <a:r>
              <a:rPr lang="en-US" dirty="0"/>
              <a:t>Total access resistance for each block [</a:t>
            </a:r>
            <a:r>
              <a:rPr lang="en-US" dirty="0" err="1"/>
              <a:t>kOhm</a:t>
            </a:r>
            <a:r>
              <a:rPr lang="en-US" dirty="0"/>
              <a:t>]</a:t>
            </a:r>
          </a:p>
        </p:txBody>
      </p:sp>
      <p:sp>
        <p:nvSpPr>
          <p:cNvPr id="15" name="TextBox 14">
            <a:extLst>
              <a:ext uri="{FF2B5EF4-FFF2-40B4-BE49-F238E27FC236}">
                <a16:creationId xmlns:a16="http://schemas.microsoft.com/office/drawing/2014/main" id="{1E122E0B-A2E4-4C22-ACC6-9F1334B777B7}"/>
              </a:ext>
            </a:extLst>
          </p:cNvPr>
          <p:cNvSpPr txBox="1"/>
          <p:nvPr/>
        </p:nvSpPr>
        <p:spPr>
          <a:xfrm>
            <a:off x="6915150" y="1127801"/>
            <a:ext cx="3493264" cy="369332"/>
          </a:xfrm>
          <a:prstGeom prst="rect">
            <a:avLst/>
          </a:prstGeom>
          <a:noFill/>
        </p:spPr>
        <p:txBody>
          <a:bodyPr wrap="none" rtlCol="0">
            <a:spAutoFit/>
          </a:bodyPr>
          <a:lstStyle/>
          <a:p>
            <a:r>
              <a:rPr lang="en-US" dirty="0"/>
              <a:t>Median set Vth by block position</a:t>
            </a:r>
          </a:p>
        </p:txBody>
      </p:sp>
    </p:spTree>
    <p:extLst>
      <p:ext uri="{BB962C8B-B14F-4D97-AF65-F5344CB8AC3E}">
        <p14:creationId xmlns:p14="http://schemas.microsoft.com/office/powerpoint/2010/main" val="426775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FDFC-2ABA-40A1-A71B-F0D86D067EE2}"/>
              </a:ext>
            </a:extLst>
          </p:cNvPr>
          <p:cNvSpPr>
            <a:spLocks noGrp="1"/>
          </p:cNvSpPr>
          <p:nvPr>
            <p:ph type="title"/>
          </p:nvPr>
        </p:nvSpPr>
        <p:spPr/>
        <p:txBody>
          <a:bodyPr/>
          <a:lstStyle/>
          <a:p>
            <a:r>
              <a:rPr lang="en-US" dirty="0"/>
              <a:t>Is ED the only variable for Vth evolution?</a:t>
            </a:r>
          </a:p>
        </p:txBody>
      </p:sp>
      <p:sp>
        <p:nvSpPr>
          <p:cNvPr id="4" name="Date Placeholder 3">
            <a:extLst>
              <a:ext uri="{FF2B5EF4-FFF2-40B4-BE49-F238E27FC236}">
                <a16:creationId xmlns:a16="http://schemas.microsoft.com/office/drawing/2014/main" id="{9E215373-5734-4124-8A2B-EAA6BFAC021F}"/>
              </a:ext>
            </a:extLst>
          </p:cNvPr>
          <p:cNvSpPr>
            <a:spLocks noGrp="1"/>
          </p:cNvSpPr>
          <p:nvPr>
            <p:ph type="dt" sz="half" idx="2"/>
          </p:nvPr>
        </p:nvSpPr>
        <p:spPr/>
        <p:txBody>
          <a:bodyPr/>
          <a:lstStyle/>
          <a:p>
            <a:fld id="{DD0B5AFB-117C-46EA-B643-5FA810A8A3CB}" type="datetime4">
              <a:rPr lang="en-US" smtClean="0"/>
              <a:pPr/>
              <a:t>March 20, 2018</a:t>
            </a:fld>
            <a:endParaRPr lang="en-US" dirty="0"/>
          </a:p>
        </p:txBody>
      </p:sp>
      <p:sp>
        <p:nvSpPr>
          <p:cNvPr id="5" name="Slide Number Placeholder 4">
            <a:extLst>
              <a:ext uri="{FF2B5EF4-FFF2-40B4-BE49-F238E27FC236}">
                <a16:creationId xmlns:a16="http://schemas.microsoft.com/office/drawing/2014/main" id="{8FA32325-D080-428F-83AA-5D791FEBE643}"/>
              </a:ext>
            </a:extLst>
          </p:cNvPr>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a:extLst>
              <a:ext uri="{FF2B5EF4-FFF2-40B4-BE49-F238E27FC236}">
                <a16:creationId xmlns:a16="http://schemas.microsoft.com/office/drawing/2014/main" id="{38625270-F342-49DE-99F3-EB6B4A1807F1}"/>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D5B0D943-7420-4C02-8146-0069935493C6}"/>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8249475E-2EBD-4327-A7CC-BE2F92CB79B5}"/>
              </a:ext>
            </a:extLst>
          </p:cNvPr>
          <p:cNvPicPr>
            <a:picLocks noChangeAspect="1"/>
          </p:cNvPicPr>
          <p:nvPr/>
        </p:nvPicPr>
        <p:blipFill>
          <a:blip r:embed="rId2"/>
          <a:stretch>
            <a:fillRect/>
          </a:stretch>
        </p:blipFill>
        <p:spPr>
          <a:xfrm>
            <a:off x="7492482" y="3890310"/>
            <a:ext cx="4148942" cy="2701441"/>
          </a:xfrm>
          <a:prstGeom prst="rect">
            <a:avLst/>
          </a:prstGeom>
        </p:spPr>
      </p:pic>
      <p:pic>
        <p:nvPicPr>
          <p:cNvPr id="9" name="Picture 8">
            <a:extLst>
              <a:ext uri="{FF2B5EF4-FFF2-40B4-BE49-F238E27FC236}">
                <a16:creationId xmlns:a16="http://schemas.microsoft.com/office/drawing/2014/main" id="{5A884997-7DC1-4ACA-BE84-2CDD08D7A472}"/>
              </a:ext>
            </a:extLst>
          </p:cNvPr>
          <p:cNvPicPr>
            <a:picLocks noChangeAspect="1"/>
          </p:cNvPicPr>
          <p:nvPr/>
        </p:nvPicPr>
        <p:blipFill>
          <a:blip r:embed="rId3"/>
          <a:stretch>
            <a:fillRect/>
          </a:stretch>
        </p:blipFill>
        <p:spPr>
          <a:xfrm>
            <a:off x="7492482" y="1067550"/>
            <a:ext cx="4148942" cy="2701440"/>
          </a:xfrm>
          <a:prstGeom prst="rect">
            <a:avLst/>
          </a:prstGeom>
        </p:spPr>
      </p:pic>
      <p:pic>
        <p:nvPicPr>
          <p:cNvPr id="10" name="Picture 9">
            <a:extLst>
              <a:ext uri="{FF2B5EF4-FFF2-40B4-BE49-F238E27FC236}">
                <a16:creationId xmlns:a16="http://schemas.microsoft.com/office/drawing/2014/main" id="{30298321-DDF9-4A93-9453-36631557561B}"/>
              </a:ext>
            </a:extLst>
          </p:cNvPr>
          <p:cNvPicPr>
            <a:picLocks noChangeAspect="1"/>
          </p:cNvPicPr>
          <p:nvPr/>
        </p:nvPicPr>
        <p:blipFill>
          <a:blip r:embed="rId4"/>
          <a:stretch>
            <a:fillRect/>
          </a:stretch>
        </p:blipFill>
        <p:spPr>
          <a:xfrm>
            <a:off x="245654" y="1025840"/>
            <a:ext cx="6882933" cy="5721022"/>
          </a:xfrm>
          <a:prstGeom prst="rect">
            <a:avLst/>
          </a:prstGeom>
        </p:spPr>
      </p:pic>
      <p:pic>
        <p:nvPicPr>
          <p:cNvPr id="11" name="Picture 10">
            <a:extLst>
              <a:ext uri="{FF2B5EF4-FFF2-40B4-BE49-F238E27FC236}">
                <a16:creationId xmlns:a16="http://schemas.microsoft.com/office/drawing/2014/main" id="{946ABC95-4091-4E98-9D75-7FE69D3F15FF}"/>
              </a:ext>
            </a:extLst>
          </p:cNvPr>
          <p:cNvPicPr>
            <a:picLocks noChangeAspect="1"/>
          </p:cNvPicPr>
          <p:nvPr/>
        </p:nvPicPr>
        <p:blipFill>
          <a:blip r:embed="rId5"/>
          <a:stretch>
            <a:fillRect/>
          </a:stretch>
        </p:blipFill>
        <p:spPr>
          <a:xfrm>
            <a:off x="3831090" y="2602215"/>
            <a:ext cx="3591372" cy="2779410"/>
          </a:xfrm>
          <a:prstGeom prst="rect">
            <a:avLst/>
          </a:prstGeom>
        </p:spPr>
      </p:pic>
      <p:cxnSp>
        <p:nvCxnSpPr>
          <p:cNvPr id="12" name="Straight Connector 11">
            <a:extLst>
              <a:ext uri="{FF2B5EF4-FFF2-40B4-BE49-F238E27FC236}">
                <a16:creationId xmlns:a16="http://schemas.microsoft.com/office/drawing/2014/main" id="{69FEB369-8123-4118-8A6A-B566FDF6CAB2}"/>
              </a:ext>
            </a:extLst>
          </p:cNvPr>
          <p:cNvCxnSpPr>
            <a:cxnSpLocks/>
          </p:cNvCxnSpPr>
          <p:nvPr/>
        </p:nvCxnSpPr>
        <p:spPr>
          <a:xfrm>
            <a:off x="5127071" y="3568582"/>
            <a:ext cx="1423019" cy="1422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DC0C1B-5261-4A06-A126-9C9D54537DB8}"/>
              </a:ext>
            </a:extLst>
          </p:cNvPr>
          <p:cNvCxnSpPr>
            <a:cxnSpLocks/>
          </p:cNvCxnSpPr>
          <p:nvPr/>
        </p:nvCxnSpPr>
        <p:spPr>
          <a:xfrm flipV="1">
            <a:off x="5127071" y="3568582"/>
            <a:ext cx="1395918" cy="1422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0C3E1FA-3689-41B9-BE55-FC2BA484D5E4}"/>
              </a:ext>
            </a:extLst>
          </p:cNvPr>
          <p:cNvCxnSpPr/>
          <p:nvPr/>
        </p:nvCxnSpPr>
        <p:spPr>
          <a:xfrm>
            <a:off x="8239125" y="1562100"/>
            <a:ext cx="866775" cy="581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4CDDD0-7E93-481B-A0C1-C6CFBCA3C022}"/>
              </a:ext>
            </a:extLst>
          </p:cNvPr>
          <p:cNvCxnSpPr/>
          <p:nvPr/>
        </p:nvCxnSpPr>
        <p:spPr>
          <a:xfrm flipH="1">
            <a:off x="9458325" y="1438275"/>
            <a:ext cx="828675" cy="51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1A66CED-7224-437A-901E-E56D10F56692}"/>
              </a:ext>
            </a:extLst>
          </p:cNvPr>
          <p:cNvCxnSpPr/>
          <p:nvPr/>
        </p:nvCxnSpPr>
        <p:spPr>
          <a:xfrm flipV="1">
            <a:off x="8467725" y="2644574"/>
            <a:ext cx="962025" cy="583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3ED5EB-FCA1-49AE-9547-95A29BAB4A81}"/>
              </a:ext>
            </a:extLst>
          </p:cNvPr>
          <p:cNvCxnSpPr/>
          <p:nvPr/>
        </p:nvCxnSpPr>
        <p:spPr>
          <a:xfrm flipH="1" flipV="1">
            <a:off x="9658350" y="2602215"/>
            <a:ext cx="923925" cy="445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B4465CE-4C82-40DF-8C86-F0E70C778A41}"/>
              </a:ext>
            </a:extLst>
          </p:cNvPr>
          <p:cNvSpPr txBox="1"/>
          <p:nvPr/>
        </p:nvSpPr>
        <p:spPr>
          <a:xfrm>
            <a:off x="9012524" y="3069583"/>
            <a:ext cx="2743200" cy="307777"/>
          </a:xfrm>
          <a:prstGeom prst="rect">
            <a:avLst/>
          </a:prstGeom>
          <a:noFill/>
        </p:spPr>
        <p:txBody>
          <a:bodyPr wrap="square" rtlCol="0">
            <a:spAutoFit/>
          </a:bodyPr>
          <a:lstStyle/>
          <a:p>
            <a:r>
              <a:rPr lang="en-US" sz="1400" dirty="0"/>
              <a:t>Lower Vth toward center of tile</a:t>
            </a:r>
          </a:p>
        </p:txBody>
      </p:sp>
      <p:sp>
        <p:nvSpPr>
          <p:cNvPr id="27" name="TextBox 26">
            <a:extLst>
              <a:ext uri="{FF2B5EF4-FFF2-40B4-BE49-F238E27FC236}">
                <a16:creationId xmlns:a16="http://schemas.microsoft.com/office/drawing/2014/main" id="{BF5064E9-DFC1-426B-860D-91A454094374}"/>
              </a:ext>
            </a:extLst>
          </p:cNvPr>
          <p:cNvSpPr txBox="1"/>
          <p:nvPr/>
        </p:nvSpPr>
        <p:spPr>
          <a:xfrm>
            <a:off x="3991707" y="6455086"/>
            <a:ext cx="928459" cy="369332"/>
          </a:xfrm>
          <a:prstGeom prst="rect">
            <a:avLst/>
          </a:prstGeom>
          <a:noFill/>
        </p:spPr>
        <p:txBody>
          <a:bodyPr wrap="none" rtlCol="0">
            <a:spAutoFit/>
          </a:bodyPr>
          <a:lstStyle/>
          <a:p>
            <a:r>
              <a:rPr lang="en-US" dirty="0"/>
              <a:t>[</a:t>
            </a:r>
            <a:r>
              <a:rPr lang="en-US" dirty="0" err="1"/>
              <a:t>kOhm</a:t>
            </a:r>
            <a:r>
              <a:rPr lang="en-US" dirty="0"/>
              <a:t>]</a:t>
            </a:r>
          </a:p>
        </p:txBody>
      </p:sp>
      <p:sp>
        <p:nvSpPr>
          <p:cNvPr id="28" name="TextBox 27">
            <a:extLst>
              <a:ext uri="{FF2B5EF4-FFF2-40B4-BE49-F238E27FC236}">
                <a16:creationId xmlns:a16="http://schemas.microsoft.com/office/drawing/2014/main" id="{7044F96A-3772-46B2-8151-E4E949063015}"/>
              </a:ext>
            </a:extLst>
          </p:cNvPr>
          <p:cNvSpPr txBox="1"/>
          <p:nvPr/>
        </p:nvSpPr>
        <p:spPr>
          <a:xfrm>
            <a:off x="8280431" y="740659"/>
            <a:ext cx="2719591" cy="369332"/>
          </a:xfrm>
          <a:prstGeom prst="rect">
            <a:avLst/>
          </a:prstGeom>
          <a:noFill/>
        </p:spPr>
        <p:txBody>
          <a:bodyPr wrap="none" rtlCol="0">
            <a:spAutoFit/>
          </a:bodyPr>
          <a:lstStyle/>
          <a:p>
            <a:r>
              <a:rPr lang="en-US" dirty="0"/>
              <a:t>Tile effect only, same ED</a:t>
            </a:r>
          </a:p>
        </p:txBody>
      </p:sp>
    </p:spTree>
    <p:extLst>
      <p:ext uri="{BB962C8B-B14F-4D97-AF65-F5344CB8AC3E}">
        <p14:creationId xmlns:p14="http://schemas.microsoft.com/office/powerpoint/2010/main" val="403827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S26 vs SR71B: Line are driven from middle vs edge</a:t>
            </a:r>
          </a:p>
        </p:txBody>
      </p:sp>
      <p:grpSp>
        <p:nvGrpSpPr>
          <p:cNvPr id="3" name="Group 25"/>
          <p:cNvGrpSpPr/>
          <p:nvPr/>
        </p:nvGrpSpPr>
        <p:grpSpPr>
          <a:xfrm>
            <a:off x="3675727" y="3902561"/>
            <a:ext cx="914400" cy="914400"/>
            <a:chOff x="7086600" y="4419600"/>
            <a:chExt cx="914400" cy="914400"/>
          </a:xfrm>
        </p:grpSpPr>
        <p:sp>
          <p:nvSpPr>
            <p:cNvPr id="27" name="Rectangle 26"/>
            <p:cNvSpPr/>
            <p:nvPr/>
          </p:nvSpPr>
          <p:spPr>
            <a:xfrm>
              <a:off x="7086600" y="4419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28" name="Rectangle 27"/>
            <p:cNvSpPr/>
            <p:nvPr/>
          </p:nvSpPr>
          <p:spPr>
            <a:xfrm>
              <a:off x="7100773" y="4648200"/>
              <a:ext cx="886968" cy="457200"/>
            </a:xfrm>
            <a:prstGeom prst="rect">
              <a:avLst/>
            </a:prstGeom>
            <a:solidFill>
              <a:srgbClr val="0070C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WL0</a:t>
              </a:r>
            </a:p>
          </p:txBody>
        </p:sp>
      </p:grpSp>
      <p:grpSp>
        <p:nvGrpSpPr>
          <p:cNvPr id="6" name="Group 46"/>
          <p:cNvGrpSpPr/>
          <p:nvPr/>
        </p:nvGrpSpPr>
        <p:grpSpPr>
          <a:xfrm>
            <a:off x="4591041" y="2068923"/>
            <a:ext cx="914400" cy="914400"/>
            <a:chOff x="7087057" y="3276600"/>
            <a:chExt cx="914400" cy="914400"/>
          </a:xfrm>
        </p:grpSpPr>
        <p:sp>
          <p:nvSpPr>
            <p:cNvPr id="48" name="Rectangle 47"/>
            <p:cNvSpPr/>
            <p:nvPr/>
          </p:nvSpPr>
          <p:spPr>
            <a:xfrm>
              <a:off x="7087057" y="3276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49" name="Rectangle 48"/>
            <p:cNvSpPr/>
            <p:nvPr/>
          </p:nvSpPr>
          <p:spPr>
            <a:xfrm rot="5400000">
              <a:off x="7101230" y="3505200"/>
              <a:ext cx="886968" cy="457200"/>
            </a:xfrm>
            <a:prstGeom prst="rect">
              <a:avLst/>
            </a:prstGeom>
            <a:solidFill>
              <a:srgbClr val="00B05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BL0</a:t>
              </a:r>
            </a:p>
          </p:txBody>
        </p:sp>
      </p:grpSp>
      <p:grpSp>
        <p:nvGrpSpPr>
          <p:cNvPr id="7" name="Group 10"/>
          <p:cNvGrpSpPr/>
          <p:nvPr/>
        </p:nvGrpSpPr>
        <p:grpSpPr>
          <a:xfrm>
            <a:off x="1847384" y="2066835"/>
            <a:ext cx="3657600" cy="3671452"/>
            <a:chOff x="2556261" y="1444585"/>
            <a:chExt cx="3657600" cy="3671452"/>
          </a:xfrm>
        </p:grpSpPr>
        <p:grpSp>
          <p:nvGrpSpPr>
            <p:cNvPr id="8" name="Group 31"/>
            <p:cNvGrpSpPr/>
            <p:nvPr/>
          </p:nvGrpSpPr>
          <p:grpSpPr>
            <a:xfrm>
              <a:off x="3470204" y="4201637"/>
              <a:ext cx="914400" cy="914400"/>
              <a:chOff x="7086600" y="4419600"/>
              <a:chExt cx="914400" cy="914400"/>
            </a:xfrm>
          </p:grpSpPr>
          <p:sp>
            <p:nvSpPr>
              <p:cNvPr id="33" name="Rectangle 32"/>
              <p:cNvSpPr/>
              <p:nvPr/>
            </p:nvSpPr>
            <p:spPr>
              <a:xfrm>
                <a:off x="7086600" y="4419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34" name="Rectangle 33"/>
              <p:cNvSpPr/>
              <p:nvPr/>
            </p:nvSpPr>
            <p:spPr>
              <a:xfrm>
                <a:off x="7100773" y="4648200"/>
                <a:ext cx="886968" cy="457200"/>
              </a:xfrm>
              <a:prstGeom prst="rect">
                <a:avLst/>
              </a:prstGeom>
              <a:solidFill>
                <a:srgbClr val="0070C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WL0</a:t>
                </a:r>
              </a:p>
            </p:txBody>
          </p:sp>
        </p:grpSp>
        <p:grpSp>
          <p:nvGrpSpPr>
            <p:cNvPr id="10" name="Group 9"/>
            <p:cNvGrpSpPr/>
            <p:nvPr/>
          </p:nvGrpSpPr>
          <p:grpSpPr>
            <a:xfrm>
              <a:off x="2556261" y="1444585"/>
              <a:ext cx="3657600" cy="3671452"/>
              <a:chOff x="2556261" y="1444585"/>
              <a:chExt cx="3657600" cy="3671452"/>
            </a:xfrm>
          </p:grpSpPr>
          <p:grpSp>
            <p:nvGrpSpPr>
              <p:cNvPr id="11" name="Group 24"/>
              <p:cNvGrpSpPr/>
              <p:nvPr/>
            </p:nvGrpSpPr>
            <p:grpSpPr>
              <a:xfrm>
                <a:off x="5298547" y="4201637"/>
                <a:ext cx="914400" cy="914400"/>
                <a:chOff x="7086600" y="4419600"/>
                <a:chExt cx="914400" cy="914400"/>
              </a:xfrm>
            </p:grpSpPr>
            <p:sp>
              <p:nvSpPr>
                <p:cNvPr id="20" name="Rectangle 19"/>
                <p:cNvSpPr/>
                <p:nvPr/>
              </p:nvSpPr>
              <p:spPr>
                <a:xfrm>
                  <a:off x="7086600" y="4419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21" name="Rectangle 20"/>
                <p:cNvSpPr/>
                <p:nvPr/>
              </p:nvSpPr>
              <p:spPr>
                <a:xfrm>
                  <a:off x="7100773" y="4648200"/>
                  <a:ext cx="886968" cy="457200"/>
                </a:xfrm>
                <a:prstGeom prst="rect">
                  <a:avLst/>
                </a:prstGeom>
                <a:solidFill>
                  <a:srgbClr val="0070C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WL0</a:t>
                  </a:r>
                </a:p>
              </p:txBody>
            </p:sp>
          </p:grpSp>
          <p:grpSp>
            <p:nvGrpSpPr>
              <p:cNvPr id="13" name="Group 23"/>
              <p:cNvGrpSpPr/>
              <p:nvPr/>
            </p:nvGrpSpPr>
            <p:grpSpPr>
              <a:xfrm>
                <a:off x="5299004" y="3282399"/>
                <a:ext cx="914400" cy="914400"/>
                <a:chOff x="7087057" y="3276600"/>
                <a:chExt cx="914400" cy="914400"/>
              </a:xfrm>
            </p:grpSpPr>
            <p:sp>
              <p:nvSpPr>
                <p:cNvPr id="22" name="Rectangle 21"/>
                <p:cNvSpPr/>
                <p:nvPr/>
              </p:nvSpPr>
              <p:spPr>
                <a:xfrm>
                  <a:off x="7087057" y="3276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23" name="Rectangle 22"/>
                <p:cNvSpPr/>
                <p:nvPr/>
              </p:nvSpPr>
              <p:spPr>
                <a:xfrm rot="5400000">
                  <a:off x="7101230" y="3505200"/>
                  <a:ext cx="886968" cy="457200"/>
                </a:xfrm>
                <a:prstGeom prst="rect">
                  <a:avLst/>
                </a:prstGeom>
                <a:solidFill>
                  <a:srgbClr val="00B05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BL0</a:t>
                  </a:r>
                </a:p>
              </p:txBody>
            </p:sp>
          </p:grpSp>
          <p:grpSp>
            <p:nvGrpSpPr>
              <p:cNvPr id="14" name="Group 28"/>
              <p:cNvGrpSpPr/>
              <p:nvPr/>
            </p:nvGrpSpPr>
            <p:grpSpPr>
              <a:xfrm>
                <a:off x="4385061" y="4200427"/>
                <a:ext cx="914400" cy="914400"/>
                <a:chOff x="7087057" y="3276600"/>
                <a:chExt cx="914400" cy="914400"/>
              </a:xfrm>
            </p:grpSpPr>
            <p:sp>
              <p:nvSpPr>
                <p:cNvPr id="30" name="Rectangle 29"/>
                <p:cNvSpPr/>
                <p:nvPr/>
              </p:nvSpPr>
              <p:spPr>
                <a:xfrm>
                  <a:off x="7087057" y="3276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31" name="Rectangle 30"/>
                <p:cNvSpPr/>
                <p:nvPr/>
              </p:nvSpPr>
              <p:spPr>
                <a:xfrm rot="5400000">
                  <a:off x="7101230" y="3505200"/>
                  <a:ext cx="886968" cy="457200"/>
                </a:xfrm>
                <a:prstGeom prst="rect">
                  <a:avLst/>
                </a:prstGeom>
                <a:solidFill>
                  <a:srgbClr val="00B05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BL0</a:t>
                  </a:r>
                </a:p>
              </p:txBody>
            </p:sp>
          </p:grpSp>
          <p:grpSp>
            <p:nvGrpSpPr>
              <p:cNvPr id="15" name="Group 34"/>
              <p:cNvGrpSpPr/>
              <p:nvPr/>
            </p:nvGrpSpPr>
            <p:grpSpPr>
              <a:xfrm>
                <a:off x="3470661" y="3282399"/>
                <a:ext cx="914400" cy="914400"/>
                <a:chOff x="7087057" y="3276600"/>
                <a:chExt cx="914400" cy="914400"/>
              </a:xfrm>
            </p:grpSpPr>
            <p:sp>
              <p:nvSpPr>
                <p:cNvPr id="36" name="Rectangle 35"/>
                <p:cNvSpPr/>
                <p:nvPr/>
              </p:nvSpPr>
              <p:spPr>
                <a:xfrm>
                  <a:off x="7087057" y="3276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37" name="Rectangle 36"/>
                <p:cNvSpPr/>
                <p:nvPr/>
              </p:nvSpPr>
              <p:spPr>
                <a:xfrm rot="5400000">
                  <a:off x="7101230" y="3505200"/>
                  <a:ext cx="886968" cy="4572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BL1</a:t>
                  </a:r>
                </a:p>
              </p:txBody>
            </p:sp>
          </p:grpSp>
          <p:grpSp>
            <p:nvGrpSpPr>
              <p:cNvPr id="16" name="Group 37"/>
              <p:cNvGrpSpPr/>
              <p:nvPr/>
            </p:nvGrpSpPr>
            <p:grpSpPr>
              <a:xfrm>
                <a:off x="2556261" y="3280311"/>
                <a:ext cx="914400" cy="914400"/>
                <a:chOff x="7086600" y="4419600"/>
                <a:chExt cx="914400" cy="914400"/>
              </a:xfrm>
            </p:grpSpPr>
            <p:sp>
              <p:nvSpPr>
                <p:cNvPr id="39" name="Rectangle 38"/>
                <p:cNvSpPr/>
                <p:nvPr/>
              </p:nvSpPr>
              <p:spPr>
                <a:xfrm>
                  <a:off x="7086600" y="4419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40" name="Rectangle 39"/>
                <p:cNvSpPr/>
                <p:nvPr/>
              </p:nvSpPr>
              <p:spPr>
                <a:xfrm>
                  <a:off x="7100773" y="4648200"/>
                  <a:ext cx="886968" cy="457200"/>
                </a:xfrm>
                <a:prstGeom prst="rect">
                  <a:avLst/>
                </a:prstGeom>
                <a:solidFill>
                  <a:srgbClr val="0070C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WL0</a:t>
                  </a:r>
                </a:p>
              </p:txBody>
            </p:sp>
          </p:grpSp>
          <p:grpSp>
            <p:nvGrpSpPr>
              <p:cNvPr id="17" name="Group 40"/>
              <p:cNvGrpSpPr/>
              <p:nvPr/>
            </p:nvGrpSpPr>
            <p:grpSpPr>
              <a:xfrm>
                <a:off x="2556718" y="4200427"/>
                <a:ext cx="914400" cy="914400"/>
                <a:chOff x="7087057" y="3276600"/>
                <a:chExt cx="914400" cy="914400"/>
              </a:xfrm>
            </p:grpSpPr>
            <p:sp>
              <p:nvSpPr>
                <p:cNvPr id="42" name="Rectangle 41"/>
                <p:cNvSpPr/>
                <p:nvPr/>
              </p:nvSpPr>
              <p:spPr>
                <a:xfrm>
                  <a:off x="7087057" y="3276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43" name="Rectangle 42"/>
                <p:cNvSpPr/>
                <p:nvPr/>
              </p:nvSpPr>
              <p:spPr>
                <a:xfrm rot="5400000">
                  <a:off x="7101230" y="3505200"/>
                  <a:ext cx="886968" cy="4572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BL1</a:t>
                  </a:r>
                </a:p>
              </p:txBody>
            </p:sp>
          </p:grpSp>
          <p:grpSp>
            <p:nvGrpSpPr>
              <p:cNvPr id="18" name="Group 43"/>
              <p:cNvGrpSpPr/>
              <p:nvPr/>
            </p:nvGrpSpPr>
            <p:grpSpPr>
              <a:xfrm>
                <a:off x="5299461" y="2365911"/>
                <a:ext cx="914400" cy="914400"/>
                <a:chOff x="7086600" y="4419600"/>
                <a:chExt cx="914400" cy="914400"/>
              </a:xfrm>
            </p:grpSpPr>
            <p:sp>
              <p:nvSpPr>
                <p:cNvPr id="45" name="Rectangle 44"/>
                <p:cNvSpPr/>
                <p:nvPr/>
              </p:nvSpPr>
              <p:spPr>
                <a:xfrm>
                  <a:off x="7086600" y="4419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46" name="Rectangle 45"/>
                <p:cNvSpPr/>
                <p:nvPr/>
              </p:nvSpPr>
              <p:spPr>
                <a:xfrm>
                  <a:off x="7100773" y="4648200"/>
                  <a:ext cx="886968" cy="457200"/>
                </a:xfrm>
                <a:prstGeom prst="rect">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WL1</a:t>
                  </a:r>
                </a:p>
              </p:txBody>
            </p:sp>
          </p:grpSp>
          <p:grpSp>
            <p:nvGrpSpPr>
              <p:cNvPr id="19" name="Group 49"/>
              <p:cNvGrpSpPr/>
              <p:nvPr/>
            </p:nvGrpSpPr>
            <p:grpSpPr>
              <a:xfrm>
                <a:off x="4385518" y="1444585"/>
                <a:ext cx="914400" cy="914400"/>
                <a:chOff x="7086600" y="4419600"/>
                <a:chExt cx="914400" cy="914400"/>
              </a:xfrm>
            </p:grpSpPr>
            <p:sp>
              <p:nvSpPr>
                <p:cNvPr id="51" name="Rectangle 50"/>
                <p:cNvSpPr/>
                <p:nvPr/>
              </p:nvSpPr>
              <p:spPr>
                <a:xfrm>
                  <a:off x="7086600" y="4419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52" name="Rectangle 51"/>
                <p:cNvSpPr/>
                <p:nvPr/>
              </p:nvSpPr>
              <p:spPr>
                <a:xfrm>
                  <a:off x="7100773" y="4648200"/>
                  <a:ext cx="886968" cy="457200"/>
                </a:xfrm>
                <a:prstGeom prst="rect">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WL1</a:t>
                  </a:r>
                </a:p>
              </p:txBody>
            </p:sp>
          </p:grpSp>
          <p:grpSp>
            <p:nvGrpSpPr>
              <p:cNvPr id="24" name="Group 52"/>
              <p:cNvGrpSpPr/>
              <p:nvPr/>
            </p:nvGrpSpPr>
            <p:grpSpPr>
              <a:xfrm>
                <a:off x="4385975" y="2364701"/>
                <a:ext cx="914400" cy="914400"/>
                <a:chOff x="7087057" y="3276600"/>
                <a:chExt cx="914400" cy="914400"/>
              </a:xfrm>
            </p:grpSpPr>
            <p:sp>
              <p:nvSpPr>
                <p:cNvPr id="54" name="Rectangle 53"/>
                <p:cNvSpPr/>
                <p:nvPr/>
              </p:nvSpPr>
              <p:spPr>
                <a:xfrm>
                  <a:off x="7087057" y="3276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55" name="Rectangle 54"/>
                <p:cNvSpPr/>
                <p:nvPr/>
              </p:nvSpPr>
              <p:spPr>
                <a:xfrm rot="5400000">
                  <a:off x="7101230" y="3505200"/>
                  <a:ext cx="886968" cy="457200"/>
                </a:xfrm>
                <a:prstGeom prst="rect">
                  <a:avLst/>
                </a:prstGeom>
                <a:solidFill>
                  <a:srgbClr val="00B05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BL0</a:t>
                  </a:r>
                </a:p>
              </p:txBody>
            </p:sp>
          </p:grpSp>
          <p:grpSp>
            <p:nvGrpSpPr>
              <p:cNvPr id="25" name="Group 55"/>
              <p:cNvGrpSpPr/>
              <p:nvPr/>
            </p:nvGrpSpPr>
            <p:grpSpPr>
              <a:xfrm>
                <a:off x="3471118" y="2365911"/>
                <a:ext cx="914400" cy="914400"/>
                <a:chOff x="7086600" y="4419600"/>
                <a:chExt cx="914400" cy="914400"/>
              </a:xfrm>
            </p:grpSpPr>
            <p:sp>
              <p:nvSpPr>
                <p:cNvPr id="57" name="Rectangle 56"/>
                <p:cNvSpPr/>
                <p:nvPr/>
              </p:nvSpPr>
              <p:spPr>
                <a:xfrm>
                  <a:off x="7086600" y="4419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58" name="Rectangle 57"/>
                <p:cNvSpPr/>
                <p:nvPr/>
              </p:nvSpPr>
              <p:spPr>
                <a:xfrm>
                  <a:off x="7100773" y="4648200"/>
                  <a:ext cx="886968" cy="457200"/>
                </a:xfrm>
                <a:prstGeom prst="rect">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WL1</a:t>
                  </a:r>
                </a:p>
              </p:txBody>
            </p:sp>
          </p:grpSp>
          <p:grpSp>
            <p:nvGrpSpPr>
              <p:cNvPr id="26" name="Group 58"/>
              <p:cNvGrpSpPr/>
              <p:nvPr/>
            </p:nvGrpSpPr>
            <p:grpSpPr>
              <a:xfrm>
                <a:off x="3471575" y="1446673"/>
                <a:ext cx="914400" cy="914400"/>
                <a:chOff x="7087057" y="3276600"/>
                <a:chExt cx="914400" cy="914400"/>
              </a:xfrm>
            </p:grpSpPr>
            <p:sp>
              <p:nvSpPr>
                <p:cNvPr id="60" name="Rectangle 59"/>
                <p:cNvSpPr/>
                <p:nvPr/>
              </p:nvSpPr>
              <p:spPr>
                <a:xfrm>
                  <a:off x="7087057" y="3276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61" name="Rectangle 60"/>
                <p:cNvSpPr/>
                <p:nvPr/>
              </p:nvSpPr>
              <p:spPr>
                <a:xfrm rot="5400000">
                  <a:off x="7101230" y="3505200"/>
                  <a:ext cx="886968" cy="4572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BL1</a:t>
                  </a:r>
                </a:p>
              </p:txBody>
            </p:sp>
          </p:grpSp>
          <p:grpSp>
            <p:nvGrpSpPr>
              <p:cNvPr id="29" name="Group 61"/>
              <p:cNvGrpSpPr/>
              <p:nvPr/>
            </p:nvGrpSpPr>
            <p:grpSpPr>
              <a:xfrm>
                <a:off x="2557175" y="1444585"/>
                <a:ext cx="914400" cy="914400"/>
                <a:chOff x="7086600" y="4419600"/>
                <a:chExt cx="914400" cy="914400"/>
              </a:xfrm>
            </p:grpSpPr>
            <p:sp>
              <p:nvSpPr>
                <p:cNvPr id="63" name="Rectangle 62"/>
                <p:cNvSpPr/>
                <p:nvPr/>
              </p:nvSpPr>
              <p:spPr>
                <a:xfrm>
                  <a:off x="7086600" y="4419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64" name="Rectangle 63"/>
                <p:cNvSpPr/>
                <p:nvPr/>
              </p:nvSpPr>
              <p:spPr>
                <a:xfrm>
                  <a:off x="7100773" y="4648200"/>
                  <a:ext cx="886968" cy="457200"/>
                </a:xfrm>
                <a:prstGeom prst="rect">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WL1</a:t>
                  </a:r>
                </a:p>
              </p:txBody>
            </p:sp>
          </p:grpSp>
          <p:grpSp>
            <p:nvGrpSpPr>
              <p:cNvPr id="32" name="Group 64"/>
              <p:cNvGrpSpPr/>
              <p:nvPr/>
            </p:nvGrpSpPr>
            <p:grpSpPr>
              <a:xfrm>
                <a:off x="2557632" y="2364701"/>
                <a:ext cx="914400" cy="914400"/>
                <a:chOff x="7087057" y="3276600"/>
                <a:chExt cx="914400" cy="914400"/>
              </a:xfrm>
            </p:grpSpPr>
            <p:sp>
              <p:nvSpPr>
                <p:cNvPr id="66" name="Rectangle 65"/>
                <p:cNvSpPr/>
                <p:nvPr/>
              </p:nvSpPr>
              <p:spPr>
                <a:xfrm>
                  <a:off x="7087057" y="3276600"/>
                  <a:ext cx="9144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WL0</a:t>
                  </a:r>
                </a:p>
              </p:txBody>
            </p:sp>
            <p:sp>
              <p:nvSpPr>
                <p:cNvPr id="67" name="Rectangle 66"/>
                <p:cNvSpPr/>
                <p:nvPr/>
              </p:nvSpPr>
              <p:spPr>
                <a:xfrm rot="5400000">
                  <a:off x="7101230" y="3505200"/>
                  <a:ext cx="886968" cy="4572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BL1</a:t>
                  </a:r>
                </a:p>
              </p:txBody>
            </p:sp>
          </p:grpSp>
        </p:grpSp>
      </p:grpSp>
      <p:sp>
        <p:nvSpPr>
          <p:cNvPr id="4" name="Oval 3"/>
          <p:cNvSpPr/>
          <p:nvPr/>
        </p:nvSpPr>
        <p:spPr>
          <a:xfrm>
            <a:off x="3675727" y="2526123"/>
            <a:ext cx="91440" cy="914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129324" y="1544429"/>
            <a:ext cx="3837489" cy="369332"/>
          </a:xfrm>
          <a:prstGeom prst="rect">
            <a:avLst/>
          </a:prstGeom>
          <a:noFill/>
        </p:spPr>
        <p:txBody>
          <a:bodyPr wrap="square" rtlCol="0">
            <a:spAutoFit/>
          </a:bodyPr>
          <a:lstStyle/>
          <a:p>
            <a:r>
              <a:rPr lang="en-US" dirty="0"/>
              <a:t>Consider this cell on WL0 and BL0</a:t>
            </a:r>
          </a:p>
        </p:txBody>
      </p:sp>
      <p:cxnSp>
        <p:nvCxnSpPr>
          <p:cNvPr id="9" name="Straight Arrow Connector 8"/>
          <p:cNvCxnSpPr/>
          <p:nvPr/>
        </p:nvCxnSpPr>
        <p:spPr>
          <a:xfrm>
            <a:off x="3448042" y="1829783"/>
            <a:ext cx="214426" cy="6942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Straight Connector 119"/>
          <p:cNvCxnSpPr/>
          <p:nvPr/>
        </p:nvCxnSpPr>
        <p:spPr>
          <a:xfrm rot="16200000" flipH="1">
            <a:off x="1984672" y="4301392"/>
            <a:ext cx="3459097"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3220356" y="2571843"/>
            <a:ext cx="3459097"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3013" y="5918867"/>
            <a:ext cx="7467600" cy="646331"/>
          </a:xfrm>
          <a:prstGeom prst="rect">
            <a:avLst/>
          </a:prstGeom>
          <a:noFill/>
        </p:spPr>
        <p:txBody>
          <a:bodyPr wrap="square" rtlCol="0">
            <a:spAutoFit/>
          </a:bodyPr>
          <a:lstStyle/>
          <a:p>
            <a:r>
              <a:rPr lang="en-US" dirty="0"/>
              <a:t>In S15C the worst case was 3k (2k BL + 1k WL)</a:t>
            </a:r>
          </a:p>
          <a:p>
            <a:r>
              <a:rPr lang="en-US" dirty="0"/>
              <a:t>In S26C the worst case is 3.5k (2k WL + 1.5k BL)</a:t>
            </a:r>
          </a:p>
        </p:txBody>
      </p:sp>
      <p:sp>
        <p:nvSpPr>
          <p:cNvPr id="35" name="TextBox 34">
            <a:extLst>
              <a:ext uri="{FF2B5EF4-FFF2-40B4-BE49-F238E27FC236}">
                <a16:creationId xmlns:a16="http://schemas.microsoft.com/office/drawing/2014/main" id="{2797B451-1401-4ED9-ACEE-E1F08FA59173}"/>
              </a:ext>
            </a:extLst>
          </p:cNvPr>
          <p:cNvSpPr txBox="1"/>
          <p:nvPr/>
        </p:nvSpPr>
        <p:spPr>
          <a:xfrm>
            <a:off x="1343899" y="956846"/>
            <a:ext cx="2031390" cy="369332"/>
          </a:xfrm>
          <a:prstGeom prst="rect">
            <a:avLst/>
          </a:prstGeom>
          <a:noFill/>
        </p:spPr>
        <p:txBody>
          <a:bodyPr wrap="none" rtlCol="0">
            <a:spAutoFit/>
          </a:bodyPr>
          <a:lstStyle/>
          <a:p>
            <a:r>
              <a:rPr lang="en-US" dirty="0"/>
              <a:t>S26 (Tony sketch)</a:t>
            </a:r>
          </a:p>
        </p:txBody>
      </p:sp>
      <p:cxnSp>
        <p:nvCxnSpPr>
          <p:cNvPr id="41" name="Straight Connector 40">
            <a:extLst>
              <a:ext uri="{FF2B5EF4-FFF2-40B4-BE49-F238E27FC236}">
                <a16:creationId xmlns:a16="http://schemas.microsoft.com/office/drawing/2014/main" id="{E76C935B-0D20-4420-80EE-C0223581B3B4}"/>
              </a:ext>
            </a:extLst>
          </p:cNvPr>
          <p:cNvCxnSpPr/>
          <p:nvPr/>
        </p:nvCxnSpPr>
        <p:spPr>
          <a:xfrm>
            <a:off x="6830008" y="1419484"/>
            <a:ext cx="0" cy="523902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CA99FC8-6F21-41BE-9B2D-D32225E80441}"/>
              </a:ext>
            </a:extLst>
          </p:cNvPr>
          <p:cNvSpPr txBox="1"/>
          <p:nvPr/>
        </p:nvSpPr>
        <p:spPr>
          <a:xfrm>
            <a:off x="8260993" y="992228"/>
            <a:ext cx="915635" cy="369332"/>
          </a:xfrm>
          <a:prstGeom prst="rect">
            <a:avLst/>
          </a:prstGeom>
          <a:noFill/>
        </p:spPr>
        <p:txBody>
          <a:bodyPr wrap="none" rtlCol="0">
            <a:spAutoFit/>
          </a:bodyPr>
          <a:lstStyle/>
          <a:p>
            <a:r>
              <a:rPr lang="en-US" dirty="0"/>
              <a:t>SR71B</a:t>
            </a:r>
          </a:p>
        </p:txBody>
      </p:sp>
      <p:pic>
        <p:nvPicPr>
          <p:cNvPr id="44" name="Picture 43">
            <a:extLst>
              <a:ext uri="{FF2B5EF4-FFF2-40B4-BE49-F238E27FC236}">
                <a16:creationId xmlns:a16="http://schemas.microsoft.com/office/drawing/2014/main" id="{30D1D730-9D9B-4CEE-A82C-F85D42D7BF08}"/>
              </a:ext>
            </a:extLst>
          </p:cNvPr>
          <p:cNvPicPr>
            <a:picLocks noChangeAspect="1"/>
          </p:cNvPicPr>
          <p:nvPr/>
        </p:nvPicPr>
        <p:blipFill>
          <a:blip r:embed="rId2"/>
          <a:stretch>
            <a:fillRect/>
          </a:stretch>
        </p:blipFill>
        <p:spPr>
          <a:xfrm>
            <a:off x="9636632" y="4101611"/>
            <a:ext cx="2542004" cy="2756389"/>
          </a:xfrm>
          <a:prstGeom prst="rect">
            <a:avLst/>
          </a:prstGeom>
        </p:spPr>
      </p:pic>
      <p:sp>
        <p:nvSpPr>
          <p:cNvPr id="47" name="TextBox 46">
            <a:extLst>
              <a:ext uri="{FF2B5EF4-FFF2-40B4-BE49-F238E27FC236}">
                <a16:creationId xmlns:a16="http://schemas.microsoft.com/office/drawing/2014/main" id="{963E4073-26B1-4488-BC3A-D30AC8DF0293}"/>
              </a:ext>
            </a:extLst>
          </p:cNvPr>
          <p:cNvSpPr txBox="1"/>
          <p:nvPr/>
        </p:nvSpPr>
        <p:spPr>
          <a:xfrm>
            <a:off x="7529981" y="1326178"/>
            <a:ext cx="3944350" cy="369332"/>
          </a:xfrm>
          <a:prstGeom prst="rect">
            <a:avLst/>
          </a:prstGeom>
          <a:noFill/>
        </p:spPr>
        <p:txBody>
          <a:bodyPr wrap="none" rtlCol="0">
            <a:spAutoFit/>
          </a:bodyPr>
          <a:lstStyle/>
          <a:p>
            <a:r>
              <a:rPr lang="en-US" dirty="0"/>
              <a:t>Worst case is still the same (2k + 1k)</a:t>
            </a:r>
          </a:p>
        </p:txBody>
      </p:sp>
      <p:pic>
        <p:nvPicPr>
          <p:cNvPr id="65" name="Picture 64">
            <a:extLst>
              <a:ext uri="{FF2B5EF4-FFF2-40B4-BE49-F238E27FC236}">
                <a16:creationId xmlns:a16="http://schemas.microsoft.com/office/drawing/2014/main" id="{591FBCE9-AAC9-4CEA-BCDE-83B90BD9F25B}"/>
              </a:ext>
            </a:extLst>
          </p:cNvPr>
          <p:cNvPicPr>
            <a:picLocks noChangeAspect="1"/>
          </p:cNvPicPr>
          <p:nvPr/>
        </p:nvPicPr>
        <p:blipFill>
          <a:blip r:embed="rId3"/>
          <a:stretch>
            <a:fillRect/>
          </a:stretch>
        </p:blipFill>
        <p:spPr>
          <a:xfrm>
            <a:off x="7113620" y="2094887"/>
            <a:ext cx="4193247" cy="3245209"/>
          </a:xfrm>
          <a:prstGeom prst="rect">
            <a:avLst/>
          </a:prstGeom>
        </p:spPr>
      </p:pic>
      <p:sp>
        <p:nvSpPr>
          <p:cNvPr id="50" name="Rectangle 49">
            <a:extLst>
              <a:ext uri="{FF2B5EF4-FFF2-40B4-BE49-F238E27FC236}">
                <a16:creationId xmlns:a16="http://schemas.microsoft.com/office/drawing/2014/main" id="{71459ED3-656B-4649-8271-EA583C5A009E}"/>
              </a:ext>
            </a:extLst>
          </p:cNvPr>
          <p:cNvSpPr/>
          <p:nvPr/>
        </p:nvSpPr>
        <p:spPr>
          <a:xfrm>
            <a:off x="9448800" y="3216761"/>
            <a:ext cx="187832" cy="19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AEFAA571-DA7D-4E85-BA4B-8E42C5545D7E}"/>
              </a:ext>
            </a:extLst>
          </p:cNvPr>
          <p:cNvCxnSpPr>
            <a:cxnSpLocks/>
          </p:cNvCxnSpPr>
          <p:nvPr/>
        </p:nvCxnSpPr>
        <p:spPr>
          <a:xfrm flipV="1">
            <a:off x="9505950" y="3313356"/>
            <a:ext cx="0" cy="164916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1D31D29-D553-4CB8-B2D9-DF788A2A038A}"/>
              </a:ext>
            </a:extLst>
          </p:cNvPr>
          <p:cNvCxnSpPr>
            <a:cxnSpLocks/>
          </p:cNvCxnSpPr>
          <p:nvPr/>
        </p:nvCxnSpPr>
        <p:spPr>
          <a:xfrm flipH="1">
            <a:off x="9552241" y="3310667"/>
            <a:ext cx="820484" cy="0"/>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0586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69F3-C28C-4F2B-8E0C-01FC2E0B224E}"/>
              </a:ext>
            </a:extLst>
          </p:cNvPr>
          <p:cNvSpPr>
            <a:spLocks noGrp="1"/>
          </p:cNvSpPr>
          <p:nvPr>
            <p:ph type="title"/>
          </p:nvPr>
        </p:nvSpPr>
        <p:spPr>
          <a:xfrm>
            <a:off x="0" y="29529"/>
            <a:ext cx="10515600" cy="628788"/>
          </a:xfrm>
        </p:spPr>
        <p:txBody>
          <a:bodyPr/>
          <a:lstStyle/>
          <a:p>
            <a:r>
              <a:rPr lang="en-US" dirty="0"/>
              <a:t>Spike vs tile position model (one decoder very close)</a:t>
            </a:r>
          </a:p>
        </p:txBody>
      </p:sp>
      <p:pic>
        <p:nvPicPr>
          <p:cNvPr id="4" name="Picture 3">
            <a:extLst>
              <a:ext uri="{FF2B5EF4-FFF2-40B4-BE49-F238E27FC236}">
                <a16:creationId xmlns:a16="http://schemas.microsoft.com/office/drawing/2014/main" id="{0B3C4BE6-A91C-4B61-ADDE-80BA649A45A1}"/>
              </a:ext>
            </a:extLst>
          </p:cNvPr>
          <p:cNvPicPr>
            <a:picLocks noChangeAspect="1"/>
          </p:cNvPicPr>
          <p:nvPr/>
        </p:nvPicPr>
        <p:blipFill>
          <a:blip r:embed="rId2"/>
          <a:stretch>
            <a:fillRect/>
          </a:stretch>
        </p:blipFill>
        <p:spPr>
          <a:xfrm>
            <a:off x="3891380" y="3132529"/>
            <a:ext cx="5681828" cy="3699527"/>
          </a:xfrm>
          <a:prstGeom prst="rect">
            <a:avLst/>
          </a:prstGeom>
        </p:spPr>
      </p:pic>
      <p:cxnSp>
        <p:nvCxnSpPr>
          <p:cNvPr id="6" name="Straight Arrow Connector 5">
            <a:extLst>
              <a:ext uri="{FF2B5EF4-FFF2-40B4-BE49-F238E27FC236}">
                <a16:creationId xmlns:a16="http://schemas.microsoft.com/office/drawing/2014/main" id="{40AC37DE-08D2-4217-839B-C88BB694F105}"/>
              </a:ext>
            </a:extLst>
          </p:cNvPr>
          <p:cNvCxnSpPr>
            <a:cxnSpLocks/>
          </p:cNvCxnSpPr>
          <p:nvPr/>
        </p:nvCxnSpPr>
        <p:spPr>
          <a:xfrm flipV="1">
            <a:off x="6354147" y="2395793"/>
            <a:ext cx="1448149" cy="115917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29F76CD5-782B-41B6-AAB3-3F652E0A2998}"/>
              </a:ext>
            </a:extLst>
          </p:cNvPr>
          <p:cNvGrpSpPr/>
          <p:nvPr/>
        </p:nvGrpSpPr>
        <p:grpSpPr>
          <a:xfrm>
            <a:off x="7351534" y="658317"/>
            <a:ext cx="4840466" cy="4055764"/>
            <a:chOff x="6336423" y="474014"/>
            <a:chExt cx="7684575" cy="5710665"/>
          </a:xfrm>
        </p:grpSpPr>
        <p:sp>
          <p:nvSpPr>
            <p:cNvPr id="7" name="TextBox 6">
              <a:extLst>
                <a:ext uri="{FF2B5EF4-FFF2-40B4-BE49-F238E27FC236}">
                  <a16:creationId xmlns:a16="http://schemas.microsoft.com/office/drawing/2014/main" id="{DC23684E-EA54-43C9-88E6-410F93F623F6}"/>
                </a:ext>
              </a:extLst>
            </p:cNvPr>
            <p:cNvSpPr txBox="1"/>
            <p:nvPr/>
          </p:nvSpPr>
          <p:spPr>
            <a:xfrm>
              <a:off x="8144214" y="474014"/>
              <a:ext cx="2634054" cy="369332"/>
            </a:xfrm>
            <a:prstGeom prst="rect">
              <a:avLst/>
            </a:prstGeom>
            <a:noFill/>
          </p:spPr>
          <p:txBody>
            <a:bodyPr wrap="none" rtlCol="0">
              <a:spAutoFit/>
            </a:bodyPr>
            <a:lstStyle/>
            <a:p>
              <a:r>
                <a:rPr lang="en-US" dirty="0"/>
                <a:t>Min ED / max discharge</a:t>
              </a:r>
            </a:p>
          </p:txBody>
        </p:sp>
        <p:cxnSp>
          <p:nvCxnSpPr>
            <p:cNvPr id="9" name="Straight Connector 8">
              <a:extLst>
                <a:ext uri="{FF2B5EF4-FFF2-40B4-BE49-F238E27FC236}">
                  <a16:creationId xmlns:a16="http://schemas.microsoft.com/office/drawing/2014/main" id="{99594EBA-F02E-4009-B8F5-FD9ED3987CF8}"/>
                </a:ext>
              </a:extLst>
            </p:cNvPr>
            <p:cNvCxnSpPr>
              <a:cxnSpLocks/>
            </p:cNvCxnSpPr>
            <p:nvPr/>
          </p:nvCxnSpPr>
          <p:spPr>
            <a:xfrm>
              <a:off x="9465906" y="1325070"/>
              <a:ext cx="0" cy="48596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2659A3-6140-4AEC-A49D-88B958856868}"/>
                </a:ext>
              </a:extLst>
            </p:cNvPr>
            <p:cNvCxnSpPr>
              <a:cxnSpLocks/>
            </p:cNvCxnSpPr>
            <p:nvPr/>
          </p:nvCxnSpPr>
          <p:spPr>
            <a:xfrm>
              <a:off x="6336423" y="2052735"/>
              <a:ext cx="612517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04253F-28D2-49AD-B84B-8EEFA396D925}"/>
                </a:ext>
              </a:extLst>
            </p:cNvPr>
            <p:cNvSpPr txBox="1"/>
            <p:nvPr/>
          </p:nvSpPr>
          <p:spPr>
            <a:xfrm>
              <a:off x="11400180" y="1074701"/>
              <a:ext cx="2620818" cy="520033"/>
            </a:xfrm>
            <a:prstGeom prst="rect">
              <a:avLst/>
            </a:prstGeom>
            <a:noFill/>
          </p:spPr>
          <p:txBody>
            <a:bodyPr wrap="none" rtlCol="0">
              <a:spAutoFit/>
            </a:bodyPr>
            <a:lstStyle/>
            <a:p>
              <a:r>
                <a:rPr lang="en-US" dirty="0"/>
                <a:t>WL </a:t>
              </a:r>
              <a:r>
                <a:rPr lang="en-US" dirty="0" err="1"/>
                <a:t>dec</a:t>
              </a:r>
              <a:r>
                <a:rPr lang="en-US" dirty="0"/>
                <a:t> (7.2V)</a:t>
              </a:r>
            </a:p>
          </p:txBody>
        </p:sp>
        <p:sp>
          <p:nvSpPr>
            <p:cNvPr id="14" name="TextBox 13">
              <a:extLst>
                <a:ext uri="{FF2B5EF4-FFF2-40B4-BE49-F238E27FC236}">
                  <a16:creationId xmlns:a16="http://schemas.microsoft.com/office/drawing/2014/main" id="{EA0D6218-0D2D-48B3-8301-E317F34F9079}"/>
                </a:ext>
              </a:extLst>
            </p:cNvPr>
            <p:cNvSpPr txBox="1"/>
            <p:nvPr/>
          </p:nvSpPr>
          <p:spPr>
            <a:xfrm>
              <a:off x="8879434" y="910593"/>
              <a:ext cx="958339" cy="369332"/>
            </a:xfrm>
            <a:prstGeom prst="rect">
              <a:avLst/>
            </a:prstGeom>
            <a:noFill/>
          </p:spPr>
          <p:txBody>
            <a:bodyPr wrap="none" rtlCol="0">
              <a:spAutoFit/>
            </a:bodyPr>
            <a:lstStyle/>
            <a:p>
              <a:r>
                <a:rPr lang="en-US" dirty="0"/>
                <a:t>BL (0V)</a:t>
              </a:r>
            </a:p>
          </p:txBody>
        </p:sp>
        <p:sp>
          <p:nvSpPr>
            <p:cNvPr id="15" name="Oval 14">
              <a:extLst>
                <a:ext uri="{FF2B5EF4-FFF2-40B4-BE49-F238E27FC236}">
                  <a16:creationId xmlns:a16="http://schemas.microsoft.com/office/drawing/2014/main" id="{71685F1B-9810-4B29-9DCF-E07882E5E453}"/>
                </a:ext>
              </a:extLst>
            </p:cNvPr>
            <p:cNvSpPr/>
            <p:nvPr/>
          </p:nvSpPr>
          <p:spPr>
            <a:xfrm>
              <a:off x="9358604" y="1955538"/>
              <a:ext cx="205274" cy="156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or: Elbow 18">
              <a:extLst>
                <a:ext uri="{FF2B5EF4-FFF2-40B4-BE49-F238E27FC236}">
                  <a16:creationId xmlns:a16="http://schemas.microsoft.com/office/drawing/2014/main" id="{17E063C5-A2E8-46D9-97E9-F38B7F34AAE4}"/>
                </a:ext>
              </a:extLst>
            </p:cNvPr>
            <p:cNvCxnSpPr>
              <a:cxnSpLocks/>
            </p:cNvCxnSpPr>
            <p:nvPr/>
          </p:nvCxnSpPr>
          <p:spPr>
            <a:xfrm flipV="1">
              <a:off x="8068582" y="1536661"/>
              <a:ext cx="1143132" cy="392173"/>
            </a:xfrm>
            <a:prstGeom prst="bentConnector3">
              <a:avLst>
                <a:gd name="adj1" fmla="val 100606"/>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68673E8F-A257-4444-A23E-640A8690D287}"/>
                </a:ext>
              </a:extLst>
            </p:cNvPr>
            <p:cNvCxnSpPr>
              <a:cxnSpLocks/>
            </p:cNvCxnSpPr>
            <p:nvPr/>
          </p:nvCxnSpPr>
          <p:spPr>
            <a:xfrm rot="10800000">
              <a:off x="9718546" y="1579030"/>
              <a:ext cx="3029476" cy="349806"/>
            </a:xfrm>
            <a:prstGeom prst="bentConnector3">
              <a:avLst>
                <a:gd name="adj1" fmla="val 100285"/>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a:extLst>
              <a:ext uri="{FF2B5EF4-FFF2-40B4-BE49-F238E27FC236}">
                <a16:creationId xmlns:a16="http://schemas.microsoft.com/office/drawing/2014/main" id="{BAC41BC2-119B-4626-9620-8A5F27A3A79B}"/>
              </a:ext>
            </a:extLst>
          </p:cNvPr>
          <p:cNvCxnSpPr>
            <a:cxnSpLocks/>
          </p:cNvCxnSpPr>
          <p:nvPr/>
        </p:nvCxnSpPr>
        <p:spPr>
          <a:xfrm flipH="1" flipV="1">
            <a:off x="3731738" y="3153618"/>
            <a:ext cx="980714" cy="45822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2D30EEE8-D0D0-467C-8D89-A170D6D67482}"/>
              </a:ext>
            </a:extLst>
          </p:cNvPr>
          <p:cNvGrpSpPr/>
          <p:nvPr/>
        </p:nvGrpSpPr>
        <p:grpSpPr>
          <a:xfrm>
            <a:off x="223071" y="939849"/>
            <a:ext cx="5667024" cy="4375401"/>
            <a:chOff x="6296018" y="23954"/>
            <a:chExt cx="8996797" cy="6160725"/>
          </a:xfrm>
        </p:grpSpPr>
        <p:sp>
          <p:nvSpPr>
            <p:cNvPr id="65" name="TextBox 64">
              <a:extLst>
                <a:ext uri="{FF2B5EF4-FFF2-40B4-BE49-F238E27FC236}">
                  <a16:creationId xmlns:a16="http://schemas.microsoft.com/office/drawing/2014/main" id="{87448525-6D84-4AA4-8A5B-08F563472AFD}"/>
                </a:ext>
              </a:extLst>
            </p:cNvPr>
            <p:cNvSpPr txBox="1"/>
            <p:nvPr/>
          </p:nvSpPr>
          <p:spPr>
            <a:xfrm>
              <a:off x="6899876" y="23954"/>
              <a:ext cx="4487131" cy="520033"/>
            </a:xfrm>
            <a:prstGeom prst="rect">
              <a:avLst/>
            </a:prstGeom>
            <a:noFill/>
          </p:spPr>
          <p:txBody>
            <a:bodyPr wrap="none" rtlCol="0">
              <a:spAutoFit/>
            </a:bodyPr>
            <a:lstStyle/>
            <a:p>
              <a:r>
                <a:rPr lang="en-US" dirty="0"/>
                <a:t>Med ED / lower discharge</a:t>
              </a:r>
            </a:p>
          </p:txBody>
        </p:sp>
        <p:cxnSp>
          <p:nvCxnSpPr>
            <p:cNvPr id="66" name="Straight Connector 65">
              <a:extLst>
                <a:ext uri="{FF2B5EF4-FFF2-40B4-BE49-F238E27FC236}">
                  <a16:creationId xmlns:a16="http://schemas.microsoft.com/office/drawing/2014/main" id="{9E6F79E2-6344-44C9-8C71-941A0E6A9096}"/>
                </a:ext>
              </a:extLst>
            </p:cNvPr>
            <p:cNvCxnSpPr>
              <a:cxnSpLocks/>
            </p:cNvCxnSpPr>
            <p:nvPr/>
          </p:nvCxnSpPr>
          <p:spPr>
            <a:xfrm>
              <a:off x="6740307" y="1325069"/>
              <a:ext cx="0" cy="48596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1ABED2-4BD6-40AD-8888-110F385BDE02}"/>
                </a:ext>
              </a:extLst>
            </p:cNvPr>
            <p:cNvCxnSpPr>
              <a:cxnSpLocks/>
            </p:cNvCxnSpPr>
            <p:nvPr/>
          </p:nvCxnSpPr>
          <p:spPr>
            <a:xfrm>
              <a:off x="6296018" y="1957891"/>
              <a:ext cx="612517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0B90C84-18DC-4097-948B-6BC5083537A5}"/>
                </a:ext>
              </a:extLst>
            </p:cNvPr>
            <p:cNvSpPr txBox="1"/>
            <p:nvPr/>
          </p:nvSpPr>
          <p:spPr>
            <a:xfrm>
              <a:off x="11939072" y="882896"/>
              <a:ext cx="3353743" cy="520033"/>
            </a:xfrm>
            <a:prstGeom prst="rect">
              <a:avLst/>
            </a:prstGeom>
            <a:noFill/>
          </p:spPr>
          <p:txBody>
            <a:bodyPr wrap="none" rtlCol="0">
              <a:spAutoFit/>
            </a:bodyPr>
            <a:lstStyle/>
            <a:p>
              <a:r>
                <a:rPr lang="en-US" dirty="0"/>
                <a:t>WL decoder (7.2V)</a:t>
              </a:r>
            </a:p>
          </p:txBody>
        </p:sp>
        <p:sp>
          <p:nvSpPr>
            <p:cNvPr id="69" name="TextBox 68">
              <a:extLst>
                <a:ext uri="{FF2B5EF4-FFF2-40B4-BE49-F238E27FC236}">
                  <a16:creationId xmlns:a16="http://schemas.microsoft.com/office/drawing/2014/main" id="{97804AE5-9E3B-45E6-84CA-7F67C3038DC8}"/>
                </a:ext>
              </a:extLst>
            </p:cNvPr>
            <p:cNvSpPr txBox="1"/>
            <p:nvPr/>
          </p:nvSpPr>
          <p:spPr>
            <a:xfrm>
              <a:off x="6359110" y="869543"/>
              <a:ext cx="958339" cy="369332"/>
            </a:xfrm>
            <a:prstGeom prst="rect">
              <a:avLst/>
            </a:prstGeom>
            <a:noFill/>
          </p:spPr>
          <p:txBody>
            <a:bodyPr wrap="none" rtlCol="0">
              <a:spAutoFit/>
            </a:bodyPr>
            <a:lstStyle/>
            <a:p>
              <a:r>
                <a:rPr lang="en-US" dirty="0"/>
                <a:t>BL (0V)</a:t>
              </a:r>
            </a:p>
          </p:txBody>
        </p:sp>
        <p:sp>
          <p:nvSpPr>
            <p:cNvPr id="70" name="Oval 69">
              <a:extLst>
                <a:ext uri="{FF2B5EF4-FFF2-40B4-BE49-F238E27FC236}">
                  <a16:creationId xmlns:a16="http://schemas.microsoft.com/office/drawing/2014/main" id="{46AB57AD-8ADF-4BF2-A9B6-7B0E5641046E}"/>
                </a:ext>
              </a:extLst>
            </p:cNvPr>
            <p:cNvSpPr/>
            <p:nvPr/>
          </p:nvSpPr>
          <p:spPr>
            <a:xfrm>
              <a:off x="6633005" y="1889840"/>
              <a:ext cx="205274" cy="156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Connector: Elbow 71">
              <a:extLst>
                <a:ext uri="{FF2B5EF4-FFF2-40B4-BE49-F238E27FC236}">
                  <a16:creationId xmlns:a16="http://schemas.microsoft.com/office/drawing/2014/main" id="{9293B1F9-7F71-4C2E-9697-2EEB74AAA7A2}"/>
                </a:ext>
              </a:extLst>
            </p:cNvPr>
            <p:cNvCxnSpPr>
              <a:cxnSpLocks/>
            </p:cNvCxnSpPr>
            <p:nvPr/>
          </p:nvCxnSpPr>
          <p:spPr>
            <a:xfrm rot="10800000">
              <a:off x="6913624" y="1415450"/>
              <a:ext cx="5329852" cy="398253"/>
            </a:xfrm>
            <a:prstGeom prst="bentConnector3">
              <a:avLst>
                <a:gd name="adj1" fmla="val 100102"/>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E9833DB4-EF43-4026-9B29-18096DD50E0D}"/>
              </a:ext>
            </a:extLst>
          </p:cNvPr>
          <p:cNvGrpSpPr/>
          <p:nvPr/>
        </p:nvGrpSpPr>
        <p:grpSpPr>
          <a:xfrm>
            <a:off x="10185211" y="1821780"/>
            <a:ext cx="520166" cy="694495"/>
            <a:chOff x="10014094" y="1610166"/>
            <a:chExt cx="520166" cy="694495"/>
          </a:xfrm>
        </p:grpSpPr>
        <p:cxnSp>
          <p:nvCxnSpPr>
            <p:cNvPr id="87" name="Straight Connector 86">
              <a:extLst>
                <a:ext uri="{FF2B5EF4-FFF2-40B4-BE49-F238E27FC236}">
                  <a16:creationId xmlns:a16="http://schemas.microsoft.com/office/drawing/2014/main" id="{181C419A-5B5B-4943-B9D9-3DE103645834}"/>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82CEA3-2931-4DF9-AE96-FFA8E75DCA81}"/>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8126DC-2E0F-45EC-B365-2DB0EFECDD2C}"/>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4722F1D-F170-482D-BF7A-92D9E17B24CD}"/>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00DE3370-0CCE-4904-A2B6-1A9864FFDA5E}"/>
              </a:ext>
            </a:extLst>
          </p:cNvPr>
          <p:cNvGrpSpPr/>
          <p:nvPr/>
        </p:nvGrpSpPr>
        <p:grpSpPr>
          <a:xfrm>
            <a:off x="8192843" y="1803118"/>
            <a:ext cx="520166" cy="694495"/>
            <a:chOff x="10014094" y="1610166"/>
            <a:chExt cx="520166" cy="694495"/>
          </a:xfrm>
        </p:grpSpPr>
        <p:cxnSp>
          <p:nvCxnSpPr>
            <p:cNvPr id="96" name="Straight Connector 95">
              <a:extLst>
                <a:ext uri="{FF2B5EF4-FFF2-40B4-BE49-F238E27FC236}">
                  <a16:creationId xmlns:a16="http://schemas.microsoft.com/office/drawing/2014/main" id="{15D19CB9-D88F-4250-9E12-6D9D627FBA86}"/>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C7875E8-34D0-4720-9986-296726A408DF}"/>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68AE530-BCAC-4B0E-B9CC-86F4A06A1EE5}"/>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172116E-C75A-46A7-ACE1-D1723A479B7F}"/>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7C34A1F4-0527-4F35-9EBF-31B411173AE2}"/>
              </a:ext>
            </a:extLst>
          </p:cNvPr>
          <p:cNvGrpSpPr/>
          <p:nvPr/>
        </p:nvGrpSpPr>
        <p:grpSpPr>
          <a:xfrm>
            <a:off x="3101335" y="2415753"/>
            <a:ext cx="520166" cy="694495"/>
            <a:chOff x="10014094" y="1610166"/>
            <a:chExt cx="520166" cy="694495"/>
          </a:xfrm>
        </p:grpSpPr>
        <p:cxnSp>
          <p:nvCxnSpPr>
            <p:cNvPr id="102" name="Straight Connector 101">
              <a:extLst>
                <a:ext uri="{FF2B5EF4-FFF2-40B4-BE49-F238E27FC236}">
                  <a16:creationId xmlns:a16="http://schemas.microsoft.com/office/drawing/2014/main" id="{93D55FD3-85EB-4F23-893A-5DA99799A7E3}"/>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B11B9C3-4276-426B-AACA-97DDA20362AA}"/>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8282F88-BBA0-40E1-9903-2063D762FF96}"/>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F737D15-E5AB-4BF2-9A9A-7EBA49F211B7}"/>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05D94F11-86C9-4F6E-BC99-20F33E663E42}"/>
              </a:ext>
            </a:extLst>
          </p:cNvPr>
          <p:cNvGrpSpPr/>
          <p:nvPr/>
        </p:nvGrpSpPr>
        <p:grpSpPr>
          <a:xfrm>
            <a:off x="1477204" y="2390448"/>
            <a:ext cx="520166" cy="694495"/>
            <a:chOff x="10014094" y="1610166"/>
            <a:chExt cx="520166" cy="694495"/>
          </a:xfrm>
        </p:grpSpPr>
        <p:cxnSp>
          <p:nvCxnSpPr>
            <p:cNvPr id="108" name="Straight Connector 107">
              <a:extLst>
                <a:ext uri="{FF2B5EF4-FFF2-40B4-BE49-F238E27FC236}">
                  <a16:creationId xmlns:a16="http://schemas.microsoft.com/office/drawing/2014/main" id="{35625DBE-CB92-421B-B560-B4CB7D78290B}"/>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6322BF8-A7CD-4775-BD9D-8E9351DEE25D}"/>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3C86AB7-0751-4955-9E1F-FAC57574BAF9}"/>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118A78-0436-40D1-8A37-EF8ED44F10B3}"/>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3" name="Straight Arrow Connector 112">
            <a:extLst>
              <a:ext uri="{FF2B5EF4-FFF2-40B4-BE49-F238E27FC236}">
                <a16:creationId xmlns:a16="http://schemas.microsoft.com/office/drawing/2014/main" id="{9AD86E30-8133-4E28-ADDC-C9430D274269}"/>
              </a:ext>
            </a:extLst>
          </p:cNvPr>
          <p:cNvCxnSpPr/>
          <p:nvPr/>
        </p:nvCxnSpPr>
        <p:spPr>
          <a:xfrm>
            <a:off x="776906" y="3224166"/>
            <a:ext cx="247947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DC4D29A6-63DB-432D-A608-0136CF00D0D4}"/>
              </a:ext>
            </a:extLst>
          </p:cNvPr>
          <p:cNvSpPr txBox="1"/>
          <p:nvPr/>
        </p:nvSpPr>
        <p:spPr>
          <a:xfrm>
            <a:off x="2468990" y="3235444"/>
            <a:ext cx="479618" cy="369332"/>
          </a:xfrm>
          <a:prstGeom prst="rect">
            <a:avLst/>
          </a:prstGeom>
          <a:noFill/>
        </p:spPr>
        <p:txBody>
          <a:bodyPr wrap="none" rtlCol="0">
            <a:spAutoFit/>
          </a:bodyPr>
          <a:lstStyle/>
          <a:p>
            <a:r>
              <a:rPr lang="en-US" dirty="0"/>
              <a:t>2R</a:t>
            </a:r>
          </a:p>
        </p:txBody>
      </p:sp>
      <p:cxnSp>
        <p:nvCxnSpPr>
          <p:cNvPr id="119" name="Straight Arrow Connector 118">
            <a:extLst>
              <a:ext uri="{FF2B5EF4-FFF2-40B4-BE49-F238E27FC236}">
                <a16:creationId xmlns:a16="http://schemas.microsoft.com/office/drawing/2014/main" id="{5B16F416-9ECC-4C8E-B4BE-8B8CB3FBF950}"/>
              </a:ext>
            </a:extLst>
          </p:cNvPr>
          <p:cNvCxnSpPr/>
          <p:nvPr/>
        </p:nvCxnSpPr>
        <p:spPr>
          <a:xfrm>
            <a:off x="776906" y="3604776"/>
            <a:ext cx="92552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607CA4D5-FC4D-4401-AD43-50B777360E50}"/>
              </a:ext>
            </a:extLst>
          </p:cNvPr>
          <p:cNvSpPr txBox="1"/>
          <p:nvPr/>
        </p:nvSpPr>
        <p:spPr>
          <a:xfrm>
            <a:off x="1058107" y="3676193"/>
            <a:ext cx="351378" cy="369332"/>
          </a:xfrm>
          <a:prstGeom prst="rect">
            <a:avLst/>
          </a:prstGeom>
          <a:noFill/>
        </p:spPr>
        <p:txBody>
          <a:bodyPr wrap="none" rtlCol="0">
            <a:spAutoFit/>
          </a:bodyPr>
          <a:lstStyle/>
          <a:p>
            <a:r>
              <a:rPr lang="en-US" dirty="0"/>
              <a:t>R</a:t>
            </a:r>
          </a:p>
        </p:txBody>
      </p:sp>
      <p:cxnSp>
        <p:nvCxnSpPr>
          <p:cNvPr id="121" name="Straight Arrow Connector 120">
            <a:extLst>
              <a:ext uri="{FF2B5EF4-FFF2-40B4-BE49-F238E27FC236}">
                <a16:creationId xmlns:a16="http://schemas.microsoft.com/office/drawing/2014/main" id="{0B28A226-05FC-487A-BE8F-1804EEE44836}"/>
              </a:ext>
            </a:extLst>
          </p:cNvPr>
          <p:cNvCxnSpPr/>
          <p:nvPr/>
        </p:nvCxnSpPr>
        <p:spPr>
          <a:xfrm>
            <a:off x="8394310" y="2607407"/>
            <a:ext cx="92552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EB049B2-6C97-4A1B-92B4-3ED106E5465C}"/>
              </a:ext>
            </a:extLst>
          </p:cNvPr>
          <p:cNvCxnSpPr/>
          <p:nvPr/>
        </p:nvCxnSpPr>
        <p:spPr>
          <a:xfrm>
            <a:off x="9481912" y="2607407"/>
            <a:ext cx="92552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38E45AF2-FDDD-4213-97C9-6A4A30F323A4}"/>
              </a:ext>
            </a:extLst>
          </p:cNvPr>
          <p:cNvSpPr txBox="1"/>
          <p:nvPr/>
        </p:nvSpPr>
        <p:spPr>
          <a:xfrm>
            <a:off x="8713009" y="2707971"/>
            <a:ext cx="351378" cy="369332"/>
          </a:xfrm>
          <a:prstGeom prst="rect">
            <a:avLst/>
          </a:prstGeom>
          <a:noFill/>
        </p:spPr>
        <p:txBody>
          <a:bodyPr wrap="none" rtlCol="0">
            <a:spAutoFit/>
          </a:bodyPr>
          <a:lstStyle/>
          <a:p>
            <a:r>
              <a:rPr lang="en-US" dirty="0"/>
              <a:t>R</a:t>
            </a:r>
          </a:p>
        </p:txBody>
      </p:sp>
      <p:sp>
        <p:nvSpPr>
          <p:cNvPr id="124" name="TextBox 123">
            <a:extLst>
              <a:ext uri="{FF2B5EF4-FFF2-40B4-BE49-F238E27FC236}">
                <a16:creationId xmlns:a16="http://schemas.microsoft.com/office/drawing/2014/main" id="{E1739FDC-40D4-448D-A80C-B40F252592C6}"/>
              </a:ext>
            </a:extLst>
          </p:cNvPr>
          <p:cNvSpPr txBox="1"/>
          <p:nvPr/>
        </p:nvSpPr>
        <p:spPr>
          <a:xfrm>
            <a:off x="9789481" y="2711974"/>
            <a:ext cx="351378" cy="369332"/>
          </a:xfrm>
          <a:prstGeom prst="rect">
            <a:avLst/>
          </a:prstGeom>
          <a:noFill/>
        </p:spPr>
        <p:txBody>
          <a:bodyPr wrap="none" rtlCol="0">
            <a:spAutoFit/>
          </a:bodyPr>
          <a:lstStyle/>
          <a:p>
            <a:r>
              <a:rPr lang="en-US" dirty="0"/>
              <a:t>R</a:t>
            </a:r>
          </a:p>
        </p:txBody>
      </p:sp>
      <p:cxnSp>
        <p:nvCxnSpPr>
          <p:cNvPr id="126" name="Straight Arrow Connector 125">
            <a:extLst>
              <a:ext uri="{FF2B5EF4-FFF2-40B4-BE49-F238E27FC236}">
                <a16:creationId xmlns:a16="http://schemas.microsoft.com/office/drawing/2014/main" id="{4607F028-213A-4E95-89C0-59C2F1AC35C9}"/>
              </a:ext>
            </a:extLst>
          </p:cNvPr>
          <p:cNvCxnSpPr>
            <a:cxnSpLocks/>
          </p:cNvCxnSpPr>
          <p:nvPr/>
        </p:nvCxnSpPr>
        <p:spPr>
          <a:xfrm>
            <a:off x="4731204" y="3498882"/>
            <a:ext cx="1603669" cy="0"/>
          </a:xfrm>
          <a:prstGeom prst="straightConnector1">
            <a:avLst/>
          </a:prstGeom>
          <a:ln w="41275">
            <a:prstDash val="solid"/>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1E2FDF6C-3417-407E-A794-648232A10479}"/>
              </a:ext>
            </a:extLst>
          </p:cNvPr>
          <p:cNvSpPr txBox="1"/>
          <p:nvPr/>
        </p:nvSpPr>
        <p:spPr>
          <a:xfrm>
            <a:off x="4552810" y="2948351"/>
            <a:ext cx="2064634" cy="461665"/>
          </a:xfrm>
          <a:prstGeom prst="rect">
            <a:avLst/>
          </a:prstGeom>
          <a:solidFill>
            <a:schemeClr val="bg1"/>
          </a:solidFill>
        </p:spPr>
        <p:txBody>
          <a:bodyPr wrap="square" rtlCol="0">
            <a:spAutoFit/>
          </a:bodyPr>
          <a:lstStyle/>
          <a:p>
            <a:r>
              <a:rPr lang="en-US" sz="1200" dirty="0">
                <a:solidFill>
                  <a:schemeClr val="accent1"/>
                </a:solidFill>
              </a:rPr>
              <a:t>Spike increase going toward center of WL</a:t>
            </a:r>
          </a:p>
        </p:txBody>
      </p:sp>
      <p:sp>
        <p:nvSpPr>
          <p:cNvPr id="136" name="Rectangle 135">
            <a:extLst>
              <a:ext uri="{FF2B5EF4-FFF2-40B4-BE49-F238E27FC236}">
                <a16:creationId xmlns:a16="http://schemas.microsoft.com/office/drawing/2014/main" id="{51B3006C-F397-4EBB-A26E-5ED2F32C3641}"/>
              </a:ext>
            </a:extLst>
          </p:cNvPr>
          <p:cNvSpPr/>
          <p:nvPr/>
        </p:nvSpPr>
        <p:spPr>
          <a:xfrm>
            <a:off x="4702629" y="3554963"/>
            <a:ext cx="1772816" cy="205274"/>
          </a:xfrm>
          <a:prstGeom prst="rect">
            <a:avLst/>
          </a:prstGeom>
          <a:noFill/>
          <a:ln w="34925">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DFAF26C-79F8-46DC-A77B-474E693409B5}"/>
              </a:ext>
            </a:extLst>
          </p:cNvPr>
          <p:cNvSpPr/>
          <p:nvPr/>
        </p:nvSpPr>
        <p:spPr>
          <a:xfrm>
            <a:off x="6468502" y="6021355"/>
            <a:ext cx="1772816" cy="205274"/>
          </a:xfrm>
          <a:prstGeom prst="rect">
            <a:avLst/>
          </a:prstGeom>
          <a:noFill/>
          <a:ln w="34925">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Arrow Connector 137">
            <a:extLst>
              <a:ext uri="{FF2B5EF4-FFF2-40B4-BE49-F238E27FC236}">
                <a16:creationId xmlns:a16="http://schemas.microsoft.com/office/drawing/2014/main" id="{071C4B9B-64DC-4083-A2DE-A8D41579775B}"/>
              </a:ext>
            </a:extLst>
          </p:cNvPr>
          <p:cNvCxnSpPr>
            <a:cxnSpLocks/>
          </p:cNvCxnSpPr>
          <p:nvPr/>
        </p:nvCxnSpPr>
        <p:spPr>
          <a:xfrm flipH="1">
            <a:off x="6617444" y="6532225"/>
            <a:ext cx="1623874" cy="0"/>
          </a:xfrm>
          <a:prstGeom prst="straightConnector1">
            <a:avLst/>
          </a:prstGeom>
          <a:ln w="41275">
            <a:prstDash val="solid"/>
            <a:tailEnd type="triangle"/>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110FFCF7-DB34-49AD-8E11-80739E00A3A0}"/>
              </a:ext>
            </a:extLst>
          </p:cNvPr>
          <p:cNvSpPr/>
          <p:nvPr/>
        </p:nvSpPr>
        <p:spPr>
          <a:xfrm>
            <a:off x="7957816" y="3526272"/>
            <a:ext cx="276466" cy="1411236"/>
          </a:xfrm>
          <a:prstGeom prst="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8CB4181-7868-4909-B1DB-64EC547A95A3}"/>
              </a:ext>
            </a:extLst>
          </p:cNvPr>
          <p:cNvSpPr/>
          <p:nvPr/>
        </p:nvSpPr>
        <p:spPr>
          <a:xfrm>
            <a:off x="4676007" y="4834443"/>
            <a:ext cx="276466" cy="1411236"/>
          </a:xfrm>
          <a:prstGeom prst="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Arrow Connector 145">
            <a:extLst>
              <a:ext uri="{FF2B5EF4-FFF2-40B4-BE49-F238E27FC236}">
                <a16:creationId xmlns:a16="http://schemas.microsoft.com/office/drawing/2014/main" id="{0D4B2FEE-07E5-4353-8F46-73F4DD983A19}"/>
              </a:ext>
            </a:extLst>
          </p:cNvPr>
          <p:cNvCxnSpPr>
            <a:cxnSpLocks/>
          </p:cNvCxnSpPr>
          <p:nvPr/>
        </p:nvCxnSpPr>
        <p:spPr>
          <a:xfrm>
            <a:off x="8309427" y="3640983"/>
            <a:ext cx="0" cy="1208797"/>
          </a:xfrm>
          <a:prstGeom prst="straightConnector1">
            <a:avLst/>
          </a:prstGeom>
          <a:ln w="41275">
            <a:prstDash val="solid"/>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88F05DE5-D9C2-4763-852F-6CC5ECA1E979}"/>
              </a:ext>
            </a:extLst>
          </p:cNvPr>
          <p:cNvSpPr txBox="1"/>
          <p:nvPr/>
        </p:nvSpPr>
        <p:spPr>
          <a:xfrm rot="16200000">
            <a:off x="2831322" y="5046865"/>
            <a:ext cx="2064634" cy="461665"/>
          </a:xfrm>
          <a:prstGeom prst="rect">
            <a:avLst/>
          </a:prstGeom>
          <a:solidFill>
            <a:schemeClr val="bg1"/>
          </a:solidFill>
        </p:spPr>
        <p:txBody>
          <a:bodyPr wrap="square" rtlCol="0">
            <a:spAutoFit/>
          </a:bodyPr>
          <a:lstStyle/>
          <a:p>
            <a:r>
              <a:rPr lang="en-US" sz="1200" dirty="0">
                <a:solidFill>
                  <a:schemeClr val="accent1"/>
                </a:solidFill>
              </a:rPr>
              <a:t>Spike increase going toward center of BL</a:t>
            </a:r>
          </a:p>
        </p:txBody>
      </p:sp>
      <p:cxnSp>
        <p:nvCxnSpPr>
          <p:cNvPr id="150" name="Straight Arrow Connector 149">
            <a:extLst>
              <a:ext uri="{FF2B5EF4-FFF2-40B4-BE49-F238E27FC236}">
                <a16:creationId xmlns:a16="http://schemas.microsoft.com/office/drawing/2014/main" id="{D20962C8-3AC4-4488-8CAE-6E0631CF25F2}"/>
              </a:ext>
            </a:extLst>
          </p:cNvPr>
          <p:cNvCxnSpPr>
            <a:cxnSpLocks/>
          </p:cNvCxnSpPr>
          <p:nvPr/>
        </p:nvCxnSpPr>
        <p:spPr>
          <a:xfrm flipV="1">
            <a:off x="4320115" y="4887168"/>
            <a:ext cx="0" cy="1339461"/>
          </a:xfrm>
          <a:prstGeom prst="straightConnector1">
            <a:avLst/>
          </a:prstGeom>
          <a:ln w="41275">
            <a:prstDash val="solid"/>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EC7DF0D0-C13C-4BFB-9583-7BABC6CBF67F}"/>
              </a:ext>
            </a:extLst>
          </p:cNvPr>
          <p:cNvSpPr txBox="1"/>
          <p:nvPr/>
        </p:nvSpPr>
        <p:spPr>
          <a:xfrm>
            <a:off x="776906" y="5915025"/>
            <a:ext cx="1319592" cy="369332"/>
          </a:xfrm>
          <a:prstGeom prst="rect">
            <a:avLst/>
          </a:prstGeom>
          <a:noFill/>
        </p:spPr>
        <p:txBody>
          <a:bodyPr wrap="none" rtlCol="0">
            <a:spAutoFit/>
          </a:bodyPr>
          <a:lstStyle/>
          <a:p>
            <a:r>
              <a:rPr lang="en-US" dirty="0"/>
              <a:t>R= 1k cells</a:t>
            </a:r>
          </a:p>
        </p:txBody>
      </p:sp>
      <p:sp>
        <p:nvSpPr>
          <p:cNvPr id="164" name="TextBox 163">
            <a:extLst>
              <a:ext uri="{FF2B5EF4-FFF2-40B4-BE49-F238E27FC236}">
                <a16:creationId xmlns:a16="http://schemas.microsoft.com/office/drawing/2014/main" id="{FA51654D-1EE8-4A03-B50C-A22D749DE246}"/>
              </a:ext>
            </a:extLst>
          </p:cNvPr>
          <p:cNvSpPr txBox="1"/>
          <p:nvPr/>
        </p:nvSpPr>
        <p:spPr>
          <a:xfrm>
            <a:off x="9550004" y="5003053"/>
            <a:ext cx="2573191" cy="923330"/>
          </a:xfrm>
          <a:prstGeom prst="rect">
            <a:avLst/>
          </a:prstGeom>
          <a:noFill/>
        </p:spPr>
        <p:txBody>
          <a:bodyPr wrap="square" rtlCol="0">
            <a:spAutoFit/>
          </a:bodyPr>
          <a:lstStyle/>
          <a:p>
            <a:r>
              <a:rPr lang="en-US" dirty="0"/>
              <a:t>Tile effect + decoder effect are added (ED change)</a:t>
            </a:r>
          </a:p>
        </p:txBody>
      </p:sp>
      <p:grpSp>
        <p:nvGrpSpPr>
          <p:cNvPr id="167" name="Group 166">
            <a:extLst>
              <a:ext uri="{FF2B5EF4-FFF2-40B4-BE49-F238E27FC236}">
                <a16:creationId xmlns:a16="http://schemas.microsoft.com/office/drawing/2014/main" id="{7ECD68F8-0220-4BE9-B24E-61A5134B32BF}"/>
              </a:ext>
            </a:extLst>
          </p:cNvPr>
          <p:cNvGrpSpPr/>
          <p:nvPr/>
        </p:nvGrpSpPr>
        <p:grpSpPr>
          <a:xfrm rot="16200000">
            <a:off x="4180006" y="1936382"/>
            <a:ext cx="520166" cy="694495"/>
            <a:chOff x="10014094" y="1610166"/>
            <a:chExt cx="520166" cy="694495"/>
          </a:xfrm>
        </p:grpSpPr>
        <p:cxnSp>
          <p:nvCxnSpPr>
            <p:cNvPr id="168" name="Straight Connector 167">
              <a:extLst>
                <a:ext uri="{FF2B5EF4-FFF2-40B4-BE49-F238E27FC236}">
                  <a16:creationId xmlns:a16="http://schemas.microsoft.com/office/drawing/2014/main" id="{EA92EA0C-B9C3-4B25-B49C-EE6F59548007}"/>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5001277-1A4A-4EEC-8752-D680A793DBCB}"/>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8BA2177-9F40-477A-BF3B-5A9DA8EC51A8}"/>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903B143-589D-4408-8782-A9A25E53B2F8}"/>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3" name="Straight Connector 172">
            <a:extLst>
              <a:ext uri="{FF2B5EF4-FFF2-40B4-BE49-F238E27FC236}">
                <a16:creationId xmlns:a16="http://schemas.microsoft.com/office/drawing/2014/main" id="{45C1D671-A2C9-40B8-A9A6-5CE5983C9FF8}"/>
              </a:ext>
            </a:extLst>
          </p:cNvPr>
          <p:cNvCxnSpPr/>
          <p:nvPr/>
        </p:nvCxnSpPr>
        <p:spPr>
          <a:xfrm flipV="1">
            <a:off x="4092842" y="1981950"/>
            <a:ext cx="0" cy="31223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CA51321A-DBE3-4FAE-BC08-480F7F1E0B0A}"/>
              </a:ext>
            </a:extLst>
          </p:cNvPr>
          <p:cNvGrpSpPr/>
          <p:nvPr/>
        </p:nvGrpSpPr>
        <p:grpSpPr>
          <a:xfrm>
            <a:off x="11198125" y="1459829"/>
            <a:ext cx="694495" cy="561763"/>
            <a:chOff x="11198125" y="1459829"/>
            <a:chExt cx="694495" cy="561763"/>
          </a:xfrm>
        </p:grpSpPr>
        <p:grpSp>
          <p:nvGrpSpPr>
            <p:cNvPr id="174" name="Group 173">
              <a:extLst>
                <a:ext uri="{FF2B5EF4-FFF2-40B4-BE49-F238E27FC236}">
                  <a16:creationId xmlns:a16="http://schemas.microsoft.com/office/drawing/2014/main" id="{660E1FA6-D6DB-4CA1-8AA8-A13FDDD16E35}"/>
                </a:ext>
              </a:extLst>
            </p:cNvPr>
            <p:cNvGrpSpPr/>
            <p:nvPr/>
          </p:nvGrpSpPr>
          <p:grpSpPr>
            <a:xfrm rot="16200000">
              <a:off x="11285290" y="1414261"/>
              <a:ext cx="520166" cy="694495"/>
              <a:chOff x="10014094" y="1610166"/>
              <a:chExt cx="520166" cy="694495"/>
            </a:xfrm>
          </p:grpSpPr>
          <p:cxnSp>
            <p:nvCxnSpPr>
              <p:cNvPr id="175" name="Straight Connector 174">
                <a:extLst>
                  <a:ext uri="{FF2B5EF4-FFF2-40B4-BE49-F238E27FC236}">
                    <a16:creationId xmlns:a16="http://schemas.microsoft.com/office/drawing/2014/main" id="{7700CF99-EE89-4557-A0E9-175E47CBCBE8}"/>
                  </a:ext>
                </a:extLst>
              </p:cNvPr>
              <p:cNvCxnSpPr/>
              <p:nvPr/>
            </p:nvCxnSpPr>
            <p:spPr>
              <a:xfrm>
                <a:off x="10245012" y="1610166"/>
                <a:ext cx="0" cy="25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55FF81B-BEF0-4764-B80D-073E8EA3E1C5}"/>
                  </a:ext>
                </a:extLst>
              </p:cNvPr>
              <p:cNvCxnSpPr/>
              <p:nvPr/>
            </p:nvCxnSpPr>
            <p:spPr>
              <a:xfrm>
                <a:off x="10014094" y="1863912"/>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BD4E705-16A6-46B5-8BCC-F9E1D53D2A89}"/>
                  </a:ext>
                </a:extLst>
              </p:cNvPr>
              <p:cNvCxnSpPr/>
              <p:nvPr/>
            </p:nvCxnSpPr>
            <p:spPr>
              <a:xfrm>
                <a:off x="10023425" y="1987420"/>
                <a:ext cx="510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3BC365B-0BC3-409E-BFAC-3BA676C3EB60}"/>
                  </a:ext>
                </a:extLst>
              </p:cNvPr>
              <p:cNvCxnSpPr/>
              <p:nvPr/>
            </p:nvCxnSpPr>
            <p:spPr>
              <a:xfrm>
                <a:off x="10241518" y="1987420"/>
                <a:ext cx="0" cy="31724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9" name="Straight Connector 178">
              <a:extLst>
                <a:ext uri="{FF2B5EF4-FFF2-40B4-BE49-F238E27FC236}">
                  <a16:creationId xmlns:a16="http://schemas.microsoft.com/office/drawing/2014/main" id="{907914A7-1E7D-4FB1-8223-9C8804C7E1A6}"/>
                </a:ext>
              </a:extLst>
            </p:cNvPr>
            <p:cNvCxnSpPr/>
            <p:nvPr/>
          </p:nvCxnSpPr>
          <p:spPr>
            <a:xfrm flipV="1">
              <a:off x="11198126" y="1459829"/>
              <a:ext cx="0" cy="31223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86" name="Left Brace 185">
            <a:extLst>
              <a:ext uri="{FF2B5EF4-FFF2-40B4-BE49-F238E27FC236}">
                <a16:creationId xmlns:a16="http://schemas.microsoft.com/office/drawing/2014/main" id="{0A56BB17-AAC4-4FBA-B144-DA156F5D5896}"/>
              </a:ext>
            </a:extLst>
          </p:cNvPr>
          <p:cNvSpPr/>
          <p:nvPr/>
        </p:nvSpPr>
        <p:spPr>
          <a:xfrm rot="16200000">
            <a:off x="1822910" y="2901666"/>
            <a:ext cx="510835" cy="29330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TextBox 186">
            <a:extLst>
              <a:ext uri="{FF2B5EF4-FFF2-40B4-BE49-F238E27FC236}">
                <a16:creationId xmlns:a16="http://schemas.microsoft.com/office/drawing/2014/main" id="{0D920909-D54F-484C-A8FD-A72310EF5BEC}"/>
              </a:ext>
            </a:extLst>
          </p:cNvPr>
          <p:cNvSpPr txBox="1"/>
          <p:nvPr/>
        </p:nvSpPr>
        <p:spPr>
          <a:xfrm>
            <a:off x="992003" y="4714081"/>
            <a:ext cx="2262158" cy="369332"/>
          </a:xfrm>
          <a:prstGeom prst="rect">
            <a:avLst/>
          </a:prstGeom>
          <a:noFill/>
        </p:spPr>
        <p:txBody>
          <a:bodyPr wrap="none" rtlCol="0">
            <a:spAutoFit/>
          </a:bodyPr>
          <a:lstStyle/>
          <a:p>
            <a:r>
              <a:rPr lang="en-US" dirty="0"/>
              <a:t>Intra tile contribution</a:t>
            </a:r>
          </a:p>
        </p:txBody>
      </p:sp>
    </p:spTree>
    <p:extLst>
      <p:ext uri="{BB962C8B-B14F-4D97-AF65-F5344CB8AC3E}">
        <p14:creationId xmlns:p14="http://schemas.microsoft.com/office/powerpoint/2010/main" val="519034614"/>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116D99E-2D2A-42B9-B50C-A1DD1045925C}"/>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orkyear xmlns="470f668d-8261-4ab2-9257-0fb5e77b4895">2018</Workyear>
    <Workweek xmlns="470f668d-8261-4ab2-9257-0fb5e77b4895">12</Workweek>
  </documentManagement>
</p:properties>
</file>

<file path=customXml/item2.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0C77A8-CCAB-4965-B151-113C07840FBA}"/>
</file>

<file path=customXml/itemProps2.xml><?xml version="1.0" encoding="utf-8"?>
<ds:datastoreItem xmlns:ds="http://schemas.openxmlformats.org/officeDocument/2006/customXml" ds:itemID="{5705D4FA-B02C-4F79-B32A-9AEA7075853B}"/>
</file>

<file path=customXml/itemProps3.xml><?xml version="1.0" encoding="utf-8"?>
<ds:datastoreItem xmlns:ds="http://schemas.openxmlformats.org/officeDocument/2006/customXml" ds:itemID="{7E1FB35B-D0FD-420D-B7E9-BC43C25A6A68}"/>
</file>

<file path=docProps/app.xml><?xml version="1.0" encoding="utf-8"?>
<Properties xmlns="http://schemas.openxmlformats.org/officeDocument/2006/extended-properties" xmlns:vt="http://schemas.openxmlformats.org/officeDocument/2006/docPropsVTypes">
  <Template>blank</Template>
  <TotalTime>44952</TotalTime>
  <Words>1177</Words>
  <Application>Microsoft Office PowerPoint</Application>
  <PresentationFormat>Widescreen</PresentationFormat>
  <Paragraphs>323</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Segoe UI</vt:lpstr>
      <vt:lpstr>Segoe UI Semibold</vt:lpstr>
      <vt:lpstr>Verdana</vt:lpstr>
      <vt:lpstr>Wingdings</vt:lpstr>
      <vt:lpstr>Micron Theme 2.0</vt:lpstr>
      <vt:lpstr>CPG Theme 2.0</vt:lpstr>
      <vt:lpstr>Vth evolution by ED</vt:lpstr>
      <vt:lpstr>Summary</vt:lpstr>
      <vt:lpstr>Best Window budget, ED4 only, 16k cycles: split 4E  (85C time evolution)</vt:lpstr>
      <vt:lpstr>Extended full tile cycling : 2M FW</vt:lpstr>
      <vt:lpstr>Resistance / Capacitances</vt:lpstr>
      <vt:lpstr>New resistance calibration check: split 4E</vt:lpstr>
      <vt:lpstr>Is ED the only variable for Vth evolution?</vt:lpstr>
      <vt:lpstr>S26 vs SR71B: Line are driven from middle vs edge</vt:lpstr>
      <vt:lpstr>Spike vs tile position model (one decoder very close)</vt:lpstr>
      <vt:lpstr>Spike vs tile position model (one decoder far)</vt:lpstr>
      <vt:lpstr>Moving along WL</vt:lpstr>
      <vt:lpstr>Moving along WL Cell current and charge during WRITE</vt:lpstr>
      <vt:lpstr>Moving along BL</vt:lpstr>
      <vt:lpstr>Conclusions</vt:lpstr>
      <vt:lpstr>Backup</vt:lpstr>
      <vt:lpstr>PowerPoint Presentation</vt:lpstr>
      <vt:lpstr>Cross shape in Vth topology ( same nominal ED )</vt:lpstr>
      <vt:lpstr>Cut along same Vth</vt:lpstr>
      <vt:lpstr>Tile map schematic, mean access resistance for each block [kOhm]</vt:lpstr>
      <vt:lpstr>PowerPoint Presentation</vt:lpstr>
      <vt:lpstr>Full map @ 1kCycles (median set Vth by block, 1us delay)</vt:lpstr>
      <vt:lpstr>Median Set delta Vth evolution map (1k128k Vth delta)</vt:lpstr>
      <vt:lpstr>Median Set Vth by access resistance</vt:lpstr>
      <vt:lpstr>Set Robust sigma maps</vt:lpstr>
      <vt:lpstr>Set Robust Sigma by access resistance [kOhm]</vt:lpstr>
      <vt:lpstr>Set Vth vs BL and WL access resistance (high ED)</vt:lpstr>
      <vt:lpstr>Set Vth vs BL and WL access resistance (low ED)</vt:lpstr>
      <vt:lpstr>Median set Vth by ED: drift focus</vt:lpstr>
      <vt:lpstr>Cross tile components vs ED @ 85C (old POR): No spike inhibition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Mattia Robustelli (mrobuste)</dc:creator>
  <cp:lastModifiedBy>Innocenzo Tortorelli</cp:lastModifiedBy>
  <cp:revision>348</cp:revision>
  <cp:lastPrinted>2018-01-26T12:53:51Z</cp:lastPrinted>
  <dcterms:created xsi:type="dcterms:W3CDTF">2017-11-20T07:57:13Z</dcterms:created>
  <dcterms:modified xsi:type="dcterms:W3CDTF">2018-03-23T10:02:12Z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y fmtid="{D5CDD505-2E9C-101B-9397-08002B2CF9AE}" pid="3" name="_docset_NoMedatataSyncRequired">
    <vt:lpwstr>False</vt:lpwstr>
  </property>
  <property fmtid="{D5CDD505-2E9C-101B-9397-08002B2CF9AE}" pid="4" name="_dlc_DocIdItemGuid">
    <vt:lpwstr>855584af-b3a7-4921-a33d-e29f0cec6bc0</vt:lpwstr>
  </property>
  <property fmtid="{D5CDD505-2E9C-101B-9397-08002B2CF9AE}" pid="5" name="CRCTerms">
    <vt:lpwstr>26;#Corporate PPTX Template|ba00464a-8f52-4532-b736-ef3f974243a8;#4;#PowerPoint|6c7a520c-04b4-4b96-af69-09fa2e87f67a</vt:lpwstr>
  </property>
</Properties>
</file>