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519" r:id="rId5"/>
    <p:sldId id="559" r:id="rId6"/>
    <p:sldId id="558" r:id="rId7"/>
    <p:sldId id="561" r:id="rId8"/>
    <p:sldId id="534" r:id="rId9"/>
  </p:sldIdLst>
  <p:sldSz cx="10058400" cy="5659438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3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0ED"/>
    <a:srgbClr val="FF9933"/>
    <a:srgbClr val="006FEA"/>
    <a:srgbClr val="0054B0"/>
    <a:srgbClr val="FFFFFF"/>
    <a:srgbClr val="C0C0C0"/>
    <a:srgbClr val="0064D2"/>
    <a:srgbClr val="0071EE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336" y="62"/>
      </p:cViewPr>
      <p:guideLst>
        <p:guide orient="horz" pos="1783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342" y="-10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E1288-B6D8-42A1-9281-C116002A412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EE87F-4BB3-429B-B230-193A5E72C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80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8D4B527-A10E-4BB7-94A9-9B4C053C51D5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BF00E28-BEE0-488B-BEE0-9621A9C4B3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53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00E28-BEE0-488B-BEE0-9621A9C4B34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02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629400" y="5420519"/>
            <a:ext cx="1447800" cy="238919"/>
          </a:xfrm>
        </p:spPr>
        <p:txBody>
          <a:bodyPr/>
          <a:lstStyle>
            <a:lvl1pPr>
              <a:buNone/>
              <a:defRPr sz="1100" baseline="0"/>
            </a:lvl1pPr>
          </a:lstStyle>
          <a:p>
            <a:pPr lvl="0"/>
            <a:r>
              <a:rPr lang="en-US" dirty="0"/>
              <a:t>Sanjay Rangan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629400" y="5420519"/>
            <a:ext cx="1447800" cy="238919"/>
          </a:xfrm>
        </p:spPr>
        <p:txBody>
          <a:bodyPr/>
          <a:lstStyle>
            <a:lvl1pPr>
              <a:buNone/>
              <a:defRPr sz="1100" baseline="0"/>
            </a:lvl1pPr>
          </a:lstStyle>
          <a:p>
            <a:pPr lvl="0"/>
            <a:r>
              <a:rPr lang="en-US" dirty="0"/>
              <a:t>Sanjay Rangan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>
                <a:latin typeface="+mn-lt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629400" y="5420519"/>
            <a:ext cx="1447800" cy="238919"/>
          </a:xfrm>
        </p:spPr>
        <p:txBody>
          <a:bodyPr/>
          <a:lstStyle>
            <a:lvl1pPr>
              <a:buNone/>
              <a:defRPr sz="1100" baseline="0"/>
            </a:lvl1pPr>
          </a:lstStyle>
          <a:p>
            <a:pPr lvl="0"/>
            <a:r>
              <a:rPr lang="en-US" dirty="0"/>
              <a:t>Sanjay Rangan</a:t>
            </a:r>
          </a:p>
        </p:txBody>
      </p:sp>
    </p:spTree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507046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36380" y="5405453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err="1"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>
                <a:latin typeface="Calibri" pitchFamily="34" charset="0"/>
                <a:cs typeface="Calibri" pitchFamily="34" charset="0"/>
              </a:rPr>
              <a:t> JDP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print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13" name="Text Placeholder 7"/>
          <p:cNvSpPr txBox="1">
            <a:spLocks/>
          </p:cNvSpPr>
          <p:nvPr/>
        </p:nvSpPr>
        <p:spPr>
          <a:xfrm>
            <a:off x="6629400" y="5420519"/>
            <a:ext cx="2506980" cy="271193"/>
          </a:xfrm>
          <a:prstGeom prst="rect">
            <a:avLst/>
          </a:prstGeom>
        </p:spPr>
        <p:txBody>
          <a:bodyPr/>
          <a:lstStyle>
            <a:lvl1pPr>
              <a:buNone/>
              <a:defRPr sz="1100" baseline="0"/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SSM JDP Project Meeting, 2018, ww12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lweb.micron.com/sites/sxp/10s/SXP%20PM%20Joint%20Engineering%20Team%20JET/Forms/AllItems.aspx?RootFolder=/sites/sxp/10s/SXP%20PM%20Joint%20Engineering%20Team%20JET/SSM%20folder/SSM%20weekly/WW12-201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intelweb.micron.com/sites/sxp/10s/Intrinsic%20team%20for%20Qual/SSM/WW12-2018/SSM_RWB_Metrics_WW12.2.xlsx" TargetMode="External"/><Relationship Id="rId4" Type="http://schemas.openxmlformats.org/officeDocument/2006/relationships/hyperlink" Target="https://intelweb.micron.com/sites/sxp/10s/Intrinsic%20team%20for%20Qual/Forms/AllItems.aspx?RootFolder=/sites/sxp/10s/Intrinsic%20team%20for%20Qual/SSM/WW12-201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intelweb.micron.com/sites/sxp/10s/Intrinsic%20team%20for%20Qual/SSM/WW12-2018/SSM_RWB_Metrics_WW12.2.xls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lweb.micron.com/sites/sxp/design/Shared%20Documents/Projects/30s%20TD-DE/SSM/DTS/SSM_DTS%20ver%200p3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Rev0 SSM Read Window Budget and metrics tracking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Fuga, Agostino P., DerChang K.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4176262"/>
            <a:ext cx="40877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</a:rPr>
              <a:t>ww12.5 v0</a:t>
            </a:r>
          </a:p>
          <a:p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hlinkClick r:id="rId3"/>
              </a:rPr>
              <a:t>Presentation folder</a:t>
            </a:r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</a:rPr>
              <a:t>: SSM </a:t>
            </a:r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</a:rPr>
              <a:t>JDP Project Meeting</a:t>
            </a:r>
            <a:endParaRPr lang="en-US" sz="1400" b="1" i="1" dirty="0">
              <a:solidFill>
                <a:schemeClr val="bg1">
                  <a:lumMod val="50000"/>
                </a:schemeClr>
              </a:solidFill>
              <a:hlinkClick r:id="rId4"/>
            </a:endParaRPr>
          </a:p>
          <a:p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  <a:hlinkClick r:id="rId5"/>
              </a:rPr>
              <a:t>Link</a:t>
            </a:r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</a:rPr>
              <a:t> to excel file show in next slide</a:t>
            </a:r>
          </a:p>
        </p:txBody>
      </p:sp>
    </p:spTree>
    <p:extLst>
      <p:ext uri="{BB962C8B-B14F-4D97-AF65-F5344CB8AC3E}">
        <p14:creationId xmlns:p14="http://schemas.microsoft.com/office/powerpoint/2010/main" val="211054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995" y="125765"/>
            <a:ext cx="9075420" cy="691709"/>
          </a:xfrm>
        </p:spPr>
        <p:txBody>
          <a:bodyPr/>
          <a:lstStyle/>
          <a:p>
            <a:r>
              <a:rPr lang="en-US" dirty="0"/>
              <a:t>SSM </a:t>
            </a:r>
            <a:r>
              <a:rPr lang="en-US" dirty="0" smtClean="0"/>
              <a:t>RWB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2795" y="1083"/>
            <a:ext cx="9171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ww12.2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71520"/>
              </p:ext>
            </p:extLst>
          </p:nvPr>
        </p:nvGraphicFramePr>
        <p:xfrm>
          <a:off x="160519" y="928827"/>
          <a:ext cx="9745481" cy="1526543"/>
        </p:xfrm>
        <a:graphic>
          <a:graphicData uri="http://schemas.openxmlformats.org/drawingml/2006/table">
            <a:tbl>
              <a:tblPr/>
              <a:tblGrid>
                <a:gridCol w="1188213"/>
                <a:gridCol w="533400"/>
                <a:gridCol w="3657600"/>
                <a:gridCol w="381000"/>
                <a:gridCol w="3985268"/>
              </a:tblGrid>
              <a:tr h="369574">
                <a:tc>
                  <a:txBody>
                    <a:bodyPr/>
                    <a:lstStyle/>
                    <a:p>
                      <a:pPr lvl="0" algn="l" fontAlgn="t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RWB measurement (3.54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RBER goal; 135 </a:t>
                      </a:r>
                      <a:r>
                        <a:rPr lang="en-US" sz="105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ymbol" panose="05050102010706020507" pitchFamily="18" charset="2"/>
                        </a:rPr>
                        <a:t>m</a:t>
                      </a:r>
                      <a:r>
                        <a:rPr lang="en-US" sz="105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write </a:t>
                      </a:r>
                      <a:r>
                        <a:rPr lang="en-US" sz="105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ipd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DTS0.3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[mV]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t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Definition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t"/>
                      <a:r>
                        <a:rPr lang="en-US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r5.3 </a:t>
                      </a:r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t"/>
                      <a:r>
                        <a:rPr 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Comments / Follow-ups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0921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RWB (E3-E2)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&gt;230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E3(@3.54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1us, 10k FW, 5k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rds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- E2(@3.54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s 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,10s)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be &gt; success criterion (sum of items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below);</a:t>
                      </a:r>
                    </a:p>
                    <a:p>
                      <a:pPr algn="l" fontAlgn="b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Vdm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distributions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collected and extraction at RBER of interest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21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 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needed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&lt;230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Vdm2 Margin Loss + BD (50 Hz,1E5 s) + Cross Tile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Success criterion, w/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breakdown as below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Vdm2 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Margin Loss</a:t>
                      </a:r>
                    </a:p>
                  </a:txBody>
                  <a:tcPr marL="65461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E2_drift(@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,10s-48h*,1 FW) - </a:t>
                      </a:r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E3_drift(@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s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1us-3s*,10k FW)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Projection from 3h (10s) for E2 (E3)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21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BD 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(50 Hz,1E5 s)</a:t>
                      </a:r>
                    </a:p>
                  </a:txBody>
                  <a:tcPr marL="65461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release to intercept PR4(?): Methodology </a:t>
                      </a:r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dev. to be aligned 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  <a:endParaRPr lang="en-US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Cross </a:t>
                      </a:r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</a:t>
                      </a:r>
                    </a:p>
                  </a:txBody>
                  <a:tcPr marL="65461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release to intercept PR4(?)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60519" y="2672066"/>
            <a:ext cx="536086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Methodology: Rev0 RWB Measurement and 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areto released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Measured RWB to include worst-case E3/E2 @RBER goal (3.54</a:t>
            </a:r>
            <a:r>
              <a:rPr lang="en-US" sz="1400" dirty="0" smtClean="0">
                <a:latin typeface="Symbol" panose="05050102010706020507" pitchFamily="18" charset="2"/>
                <a:cs typeface="Calibri" panose="020F0502020204030204" pitchFamily="34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), w/ E3 to include WE &amp; RD GB @1</a:t>
            </a:r>
            <a:r>
              <a:rPr lang="en-US" sz="1400" dirty="0" smtClean="0">
                <a:latin typeface="Symbol" panose="05050102010706020507" pitchFamily="18" charset="2"/>
                <a:cs typeface="Calibri" panose="020F0502020204030204" pitchFamily="34" charset="0"/>
              </a:rPr>
              <a:t>m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400" baseline="-25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wait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while E2 being @10s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Measured RWB success criterion set </a:t>
            </a:r>
            <a:r>
              <a:rPr lang="en-US" sz="1400" smtClean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US" sz="1400" smtClean="0">
                <a:latin typeface="Calibri" panose="020F0502020204030204" pitchFamily="34" charset="0"/>
                <a:cs typeface="Calibri" panose="020F0502020204030204" pitchFamily="34" charset="0"/>
              </a:rPr>
              <a:t>GB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needed, as determined by UD/BD Vdm2 margin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loss,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cross-tile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Recommendation: Metrology and Analysis gap closure</a:t>
            </a: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PR3 (&amp; PR4) release to include missing elements to drive RWB opt.</a:t>
            </a: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SWR analysis alignment to Rev0 methodology (line trend included)</a:t>
            </a: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RWB gap Pareto in r5.3 and rev5.3</a:t>
            </a:r>
            <a:r>
              <a:rPr lang="en-US" sz="1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projections to drive roadmap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3968" r="26746"/>
          <a:stretch/>
        </p:blipFill>
        <p:spPr>
          <a:xfrm>
            <a:off x="5943600" y="2682166"/>
            <a:ext cx="3886200" cy="267697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135070" y="4521073"/>
            <a:ext cx="4960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150E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RWB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12866" y="2711823"/>
            <a:ext cx="729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Success </a:t>
            </a:r>
          </a:p>
          <a:p>
            <a:pPr algn="ctr"/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criterion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6400800" y="4514002"/>
            <a:ext cx="10668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6477000" y="3110870"/>
            <a:ext cx="0" cy="1417320"/>
          </a:xfrm>
          <a:prstGeom prst="straightConnector1">
            <a:avLst/>
          </a:prstGeom>
          <a:ln w="190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448992" y="3231101"/>
            <a:ext cx="457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GAP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6525796" y="3110032"/>
            <a:ext cx="10668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8686800" y="3394652"/>
            <a:ext cx="228600" cy="140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5334" y="3417604"/>
            <a:ext cx="114300" cy="133350"/>
          </a:xfrm>
          <a:prstGeom prst="rect">
            <a:avLst/>
          </a:prstGeom>
        </p:spPr>
      </p:pic>
      <p:sp>
        <p:nvSpPr>
          <p:cNvPr id="40" name="Left Brace 39"/>
          <p:cNvSpPr/>
          <p:nvPr/>
        </p:nvSpPr>
        <p:spPr>
          <a:xfrm rot="16200000" flipV="1">
            <a:off x="8698479" y="3052478"/>
            <a:ext cx="184147" cy="1371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312531" y="3774771"/>
            <a:ext cx="1059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success criterion</a:t>
            </a:r>
          </a:p>
          <a:p>
            <a:pPr algn="ctr"/>
            <a:r>
              <a:rPr lang="en-US" sz="1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(break-down)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411954" y="4277519"/>
            <a:ext cx="640080" cy="323161"/>
            <a:chOff x="8411954" y="4277519"/>
            <a:chExt cx="640080" cy="323161"/>
          </a:xfrm>
        </p:grpSpPr>
        <p:sp>
          <p:nvSpPr>
            <p:cNvPr id="28" name="Rectangle 27"/>
            <p:cNvSpPr/>
            <p:nvPr/>
          </p:nvSpPr>
          <p:spPr>
            <a:xfrm>
              <a:off x="8411954" y="4493095"/>
              <a:ext cx="640080" cy="107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560233" y="4277519"/>
              <a:ext cx="331518" cy="2041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7576" y="4247324"/>
            <a:ext cx="1233595" cy="98851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340906" y="2610187"/>
            <a:ext cx="5950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r5.3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7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995" y="125765"/>
            <a:ext cx="9075420" cy="691709"/>
          </a:xfrm>
        </p:spPr>
        <p:txBody>
          <a:bodyPr/>
          <a:lstStyle/>
          <a:p>
            <a:r>
              <a:rPr lang="en-US" dirty="0"/>
              <a:t>SSM RWB </a:t>
            </a:r>
            <a:r>
              <a:rPr lang="en-US" dirty="0" smtClean="0"/>
              <a:t>breakdown (</a:t>
            </a:r>
            <a:r>
              <a:rPr lang="en-US" dirty="0" err="1" smtClean="0"/>
              <a:t>calc’s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6964" y="763083"/>
            <a:ext cx="93299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Objective: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Establish RWB model &amp; tracking, including POR/Pre-POR/Idea-phase overall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methodology: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795" y="1083"/>
            <a:ext cx="9171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ww12.4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4927211"/>
            <a:ext cx="8794364" cy="5078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* If not noted, everything assumed @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3.54</a:t>
            </a:r>
            <a:r>
              <a:rPr lang="en-US" sz="900" dirty="0" smtClean="0">
                <a:latin typeface="Symbol" panose="05050102010706020507" pitchFamily="18" charset="2"/>
                <a:cs typeface="Calibri" panose="020F0502020204030204" pitchFamily="34" charset="0"/>
              </a:rPr>
              <a:t>s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write/read </a:t>
            </a:r>
            <a:r>
              <a:rPr lang="en-US" sz="9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ipd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@135</a:t>
            </a:r>
            <a:r>
              <a:rPr lang="en-US" sz="900" dirty="0" smtClean="0">
                <a:latin typeface="Symbol" panose="05050102010706020507" pitchFamily="18" charset="2"/>
                <a:cs typeface="Calibri" panose="020F0502020204030204" pitchFamily="34" charset="0"/>
              </a:rPr>
              <a:t>m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** When sampling limits sigma visibility, data used @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3.0</a:t>
            </a:r>
            <a:r>
              <a:rPr lang="en-US" sz="900" dirty="0" smtClean="0">
                <a:latin typeface="Symbol" panose="05050102010706020507" pitchFamily="18" charset="2"/>
                <a:cs typeface="Calibri" panose="020F0502020204030204" pitchFamily="34" charset="0"/>
              </a:rPr>
              <a:t>s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and extrapolated @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3.54</a:t>
            </a:r>
            <a:r>
              <a:rPr lang="en-US" sz="900" dirty="0" smtClean="0">
                <a:latin typeface="Symbol" panose="05050102010706020507" pitchFamily="18" charset="2"/>
                <a:cs typeface="Calibri" panose="020F0502020204030204" pitchFamily="34" charset="0"/>
              </a:rPr>
              <a:t>s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w/ normal assumption; Use 10S E3 read, if no 3s read 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^ In grey elements for segmentation or w/ metrology to be developed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088308"/>
            <a:ext cx="9525000" cy="388914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795" y="279724"/>
            <a:ext cx="12647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Link</a:t>
            </a:r>
            <a:r>
              <a:rPr lang="en-US" sz="1600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excel 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7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Straight Connector 46"/>
          <p:cNvCxnSpPr/>
          <p:nvPr/>
        </p:nvCxnSpPr>
        <p:spPr>
          <a:xfrm>
            <a:off x="1991058" y="1505813"/>
            <a:ext cx="1057629" cy="2568484"/>
          </a:xfrm>
          <a:prstGeom prst="line">
            <a:avLst/>
          </a:prstGeom>
          <a:noFill/>
          <a:ln w="25400" cap="flat" cmpd="sng" algn="ctr">
            <a:solidFill>
              <a:srgbClr val="7030A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30" y="126524"/>
            <a:ext cx="9492615" cy="691515"/>
          </a:xfrm>
        </p:spPr>
        <p:txBody>
          <a:bodyPr/>
          <a:lstStyle/>
          <a:p>
            <a:r>
              <a:rPr lang="it-IT" dirty="0"/>
              <a:t>SSM RWB analysis (Dual-Vdm)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17446" y="4705656"/>
            <a:ext cx="8988947" cy="625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33"/>
            <a:r>
              <a:rPr lang="it-IT" sz="1155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Die-to-Die variability, </a:t>
            </a:r>
            <a:r>
              <a:rPr lang="en-US" sz="1155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systematic supply variation, sense error and circuit variability is already included in the reported distributions</a:t>
            </a:r>
          </a:p>
          <a:p>
            <a:pPr defTabSz="914233"/>
            <a:r>
              <a:rPr lang="en-US" sz="1155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Worst case scenario: 1us-10s and fresh-20kcycles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1759492" y="4239691"/>
            <a:ext cx="7525839" cy="7479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>
          <a:xfrm flipH="1" flipV="1">
            <a:off x="1763981" y="1280918"/>
            <a:ext cx="0" cy="2958773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8485460" y="4256018"/>
            <a:ext cx="86273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Voltage [V]</a:t>
            </a:r>
            <a:endParaRPr lang="en-US" sz="990" b="1" kern="0" dirty="0" err="1">
              <a:solidFill>
                <a:srgbClr val="58595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 rot="16200000">
            <a:off x="974725" y="1843638"/>
            <a:ext cx="1319592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Normal Quantil [</a:t>
            </a:r>
            <a:r>
              <a:rPr lang="it-IT" sz="990" b="1" kern="0" dirty="0">
                <a:solidFill>
                  <a:srgbClr val="58595B"/>
                </a:solidFill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r>
              <a:rPr lang="it-IT" sz="99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en-US" sz="990" b="1" kern="0" dirty="0" err="1">
              <a:solidFill>
                <a:srgbClr val="58595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2235470" y="1518535"/>
            <a:ext cx="1057629" cy="2568484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9" name="Straight Connector 98"/>
          <p:cNvCxnSpPr/>
          <p:nvPr/>
        </p:nvCxnSpPr>
        <p:spPr>
          <a:xfrm flipV="1">
            <a:off x="5064126" y="1518535"/>
            <a:ext cx="1057629" cy="2568484"/>
          </a:xfrm>
          <a:prstGeom prst="line">
            <a:avLst/>
          </a:prstGeom>
          <a:noFill/>
          <a:ln w="2857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1957608" y="1090898"/>
            <a:ext cx="962123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Set@1us,85C</a:t>
            </a:r>
          </a:p>
          <a:p>
            <a:pPr>
              <a:defRPr/>
            </a:pPr>
            <a:r>
              <a:rPr lang="it-IT" sz="990" b="1" kern="0" dirty="0" err="1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lang="en-US" sz="990" b="1" kern="0" dirty="0" err="1">
              <a:solidFill>
                <a:srgbClr val="629D3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121756" y="1321872"/>
            <a:ext cx="1099981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Reset@1us,85C</a:t>
            </a:r>
          </a:p>
          <a:p>
            <a:pPr>
              <a:defRPr/>
            </a:pPr>
            <a:r>
              <a:rPr lang="it-IT" sz="990" b="1" kern="0" dirty="0" err="1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lang="en-US" sz="990" b="1" kern="0" dirty="0" err="1">
              <a:solidFill>
                <a:srgbClr val="629D3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1759492" y="2689399"/>
            <a:ext cx="5828484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cxnSp>
        <p:nvCxnSpPr>
          <p:cNvPr id="103" name="Straight Connector 102"/>
          <p:cNvCxnSpPr/>
          <p:nvPr/>
        </p:nvCxnSpPr>
        <p:spPr>
          <a:xfrm>
            <a:off x="1759492" y="4078037"/>
            <a:ext cx="5828484" cy="0"/>
          </a:xfrm>
          <a:prstGeom prst="line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1444749" y="2575137"/>
            <a:ext cx="335348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it-IT" sz="990" b="1" kern="0" dirty="0">
                <a:solidFill>
                  <a:srgbClr val="58595B"/>
                </a:solidFill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lang="en-US" sz="990" b="1" kern="0" dirty="0" err="1">
              <a:solidFill>
                <a:srgbClr val="58595B"/>
              </a:solidFill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290144" y="3972756"/>
            <a:ext cx="516488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5859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3.54</a:t>
            </a:r>
            <a:r>
              <a:rPr lang="it-IT" sz="990" b="1" kern="0" dirty="0">
                <a:solidFill>
                  <a:srgbClr val="58595B"/>
                </a:solidFill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lang="en-US" sz="990" b="1" kern="0" dirty="0" err="1">
              <a:solidFill>
                <a:srgbClr val="58595B"/>
              </a:solidFill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655823" y="1518535"/>
            <a:ext cx="1057629" cy="2568484"/>
          </a:xfrm>
          <a:prstGeom prst="line">
            <a:avLst/>
          </a:prstGeom>
          <a:noFill/>
          <a:ln w="25400" cap="flat" cmpd="sng" algn="ctr">
            <a:solidFill>
              <a:srgbClr val="EE762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7" name="TextBox 106"/>
          <p:cNvSpPr txBox="1"/>
          <p:nvPr/>
        </p:nvSpPr>
        <p:spPr>
          <a:xfrm>
            <a:off x="2393706" y="1248830"/>
            <a:ext cx="958917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EE762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Set@10s,85C</a:t>
            </a:r>
          </a:p>
          <a:p>
            <a:pPr>
              <a:defRPr/>
            </a:pPr>
            <a:r>
              <a:rPr lang="it-IT" sz="990" b="1" kern="0" dirty="0" err="1">
                <a:solidFill>
                  <a:srgbClr val="EE762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lang="en-US" sz="990" b="1" kern="0" dirty="0" err="1">
              <a:solidFill>
                <a:srgbClr val="EE76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 flipV="1">
            <a:off x="4906574" y="1509553"/>
            <a:ext cx="1057629" cy="2568484"/>
          </a:xfrm>
          <a:prstGeom prst="line">
            <a:avLst/>
          </a:prstGeom>
          <a:noFill/>
          <a:ln w="25400" cap="flat" cmpd="sng" algn="ctr">
            <a:solidFill>
              <a:srgbClr val="FFCF0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9" name="TextBox 108"/>
          <p:cNvSpPr txBox="1"/>
          <p:nvPr/>
        </p:nvSpPr>
        <p:spPr>
          <a:xfrm>
            <a:off x="4852264" y="1405240"/>
            <a:ext cx="1099981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FFCF0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Reset@1us,85C</a:t>
            </a:r>
          </a:p>
          <a:p>
            <a:pPr>
              <a:defRPr/>
            </a:pPr>
            <a:r>
              <a:rPr lang="it-IT" sz="990" b="1" kern="0" dirty="0">
                <a:solidFill>
                  <a:srgbClr val="FFCF0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20kcycles</a:t>
            </a:r>
            <a:endParaRPr lang="en-US" sz="990" b="1" kern="0" dirty="0" err="1">
              <a:solidFill>
                <a:srgbClr val="FFCF0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3037659" y="3369496"/>
            <a:ext cx="318858" cy="0"/>
          </a:xfrm>
          <a:prstGeom prst="straightConnector1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2081243" y="3122473"/>
            <a:ext cx="994183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 </a:t>
            </a:r>
            <a:r>
              <a:rPr lang="it-IT" sz="990" b="1" kern="0" dirty="0" err="1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Drift</a:t>
            </a: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1us-10s@85C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≤300mV</a:t>
            </a:r>
            <a:endParaRPr lang="en-US" sz="990" b="1" kern="0" dirty="0" err="1">
              <a:solidFill>
                <a:srgbClr val="0077C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2" name="Straight Arrow Connector 111"/>
          <p:cNvCxnSpPr/>
          <p:nvPr/>
        </p:nvCxnSpPr>
        <p:spPr>
          <a:xfrm flipH="1">
            <a:off x="5211919" y="3306631"/>
            <a:ext cx="150876" cy="0"/>
          </a:xfrm>
          <a:prstGeom prst="straightConnector1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14" name="Straight Connector 113"/>
          <p:cNvCxnSpPr/>
          <p:nvPr/>
        </p:nvCxnSpPr>
        <p:spPr>
          <a:xfrm>
            <a:off x="3973234" y="3504194"/>
            <a:ext cx="0" cy="73549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5" name="TextBox 114"/>
          <p:cNvSpPr txBox="1"/>
          <p:nvPr/>
        </p:nvSpPr>
        <p:spPr>
          <a:xfrm>
            <a:off x="3761664" y="4239691"/>
            <a:ext cx="524503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 err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Vdm</a:t>
            </a:r>
            <a:endParaRPr lang="it-IT" sz="990" b="1" kern="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r>
              <a:rPr lang="it-IT" sz="990" b="1" kern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5.31V</a:t>
            </a:r>
            <a:endParaRPr lang="en-US" sz="990" b="1" kern="0" dirty="0" err="1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 flipV="1">
            <a:off x="4018138" y="3786649"/>
            <a:ext cx="888437" cy="0"/>
          </a:xfrm>
          <a:prstGeom prst="straightConnector1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117" name="TextBox 116"/>
          <p:cNvSpPr txBox="1"/>
          <p:nvPr/>
        </p:nvSpPr>
        <p:spPr>
          <a:xfrm>
            <a:off x="4096782" y="3262408"/>
            <a:ext cx="723275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 RD</a:t>
            </a:r>
          </a:p>
          <a:p>
            <a:pPr algn="ctr"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5kreads</a:t>
            </a:r>
          </a:p>
          <a:p>
            <a:pPr algn="ctr"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300mV</a:t>
            </a:r>
            <a:endParaRPr lang="en-US" sz="990" b="1" kern="0" dirty="0" err="1">
              <a:solidFill>
                <a:srgbClr val="0077C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684658" y="2419037"/>
            <a:ext cx="740908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105</a:t>
            </a:r>
            <a:r>
              <a:rPr lang="it-IT" sz="990" b="1" kern="0" dirty="0" err="1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mV</a:t>
            </a: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it-IT" sz="990" b="1" kern="0" dirty="0">
                <a:solidFill>
                  <a:srgbClr val="629D37"/>
                </a:solidFill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lang="en-US" sz="990" b="1" kern="0" dirty="0" err="1">
              <a:solidFill>
                <a:srgbClr val="629D37"/>
              </a:solidFill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930126" y="2419037"/>
            <a:ext cx="740908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105mV/</a:t>
            </a:r>
            <a:r>
              <a:rPr lang="it-IT" sz="990" b="1" kern="0" dirty="0">
                <a:solidFill>
                  <a:srgbClr val="629D37"/>
                </a:solidFill>
                <a:latin typeface="Symbol" panose="05050102010706020507" pitchFamily="18" charset="2"/>
                <a:cs typeface="Segoe UI" panose="020B0502040204020203" pitchFamily="34" charset="0"/>
              </a:rPr>
              <a:t>s</a:t>
            </a:r>
            <a:endParaRPr lang="en-US" sz="990" b="1" kern="0" dirty="0" err="1">
              <a:solidFill>
                <a:srgbClr val="629D37"/>
              </a:solidFill>
              <a:latin typeface="Symbol" panose="05050102010706020507" pitchFamily="18" charset="2"/>
              <a:cs typeface="Segoe UI" panose="020B0502040204020203" pitchFamily="34" charset="0"/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>
            <a:off x="7085055" y="3504194"/>
            <a:ext cx="0" cy="73549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1" name="TextBox 120"/>
          <p:cNvSpPr txBox="1"/>
          <p:nvPr/>
        </p:nvSpPr>
        <p:spPr>
          <a:xfrm>
            <a:off x="6826784" y="4217932"/>
            <a:ext cx="611065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 err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Vselect</a:t>
            </a:r>
            <a:endParaRPr lang="it-IT" sz="990" b="1" kern="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r>
              <a:rPr lang="it-IT" sz="990" b="1" kern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7.25V</a:t>
            </a:r>
          </a:p>
          <a:p>
            <a:pPr>
              <a:defRPr/>
            </a:pPr>
            <a:endParaRPr lang="en-US" sz="990" b="1" kern="0" dirty="0" err="1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2" name="Straight Connector 121"/>
          <p:cNvCxnSpPr/>
          <p:nvPr/>
        </p:nvCxnSpPr>
        <p:spPr>
          <a:xfrm>
            <a:off x="1836815" y="3511673"/>
            <a:ext cx="0" cy="73549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23" name="TextBox 122"/>
          <p:cNvSpPr txBox="1"/>
          <p:nvPr/>
        </p:nvSpPr>
        <p:spPr>
          <a:xfrm>
            <a:off x="1625245" y="4247171"/>
            <a:ext cx="764953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 err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Vunselect</a:t>
            </a:r>
            <a:endParaRPr lang="it-IT" sz="990" b="1" kern="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r>
              <a:rPr lang="it-IT" sz="990" b="1" kern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3.625 V</a:t>
            </a:r>
          </a:p>
          <a:p>
            <a:pPr>
              <a:defRPr/>
            </a:pPr>
            <a:endParaRPr lang="en-US" sz="990" b="1" kern="0" dirty="0" err="1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>
            <a:off x="2735412" y="2562150"/>
            <a:ext cx="2876807" cy="0"/>
          </a:xfrm>
          <a:prstGeom prst="straightConnector1">
            <a:avLst/>
          </a:prstGeom>
          <a:noFill/>
          <a:ln w="9525" cap="flat" cmpd="sng" algn="ctr">
            <a:solidFill>
              <a:srgbClr val="629D37">
                <a:shade val="95000"/>
                <a:satMod val="105000"/>
              </a:srgbClr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3746321" y="2193186"/>
            <a:ext cx="1039067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1.6V@1us,85C</a:t>
            </a:r>
          </a:p>
          <a:p>
            <a:pPr>
              <a:defRPr/>
            </a:pPr>
            <a:r>
              <a:rPr lang="it-IT" sz="990" b="1" kern="0" dirty="0" err="1">
                <a:solidFill>
                  <a:srgbClr val="629D3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lang="en-US" sz="990" b="1" kern="0" dirty="0" err="1">
              <a:solidFill>
                <a:srgbClr val="629D3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5769155" y="1508662"/>
            <a:ext cx="1057629" cy="2568484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466043" y="3085233"/>
            <a:ext cx="1332416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Max </a:t>
            </a:r>
            <a:r>
              <a:rPr lang="it-IT" sz="990" b="1" kern="0" dirty="0" err="1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Vth</a:t>
            </a: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990" b="1" kern="0" dirty="0" err="1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evolution</a:t>
            </a: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fresh-20kcycles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30mV</a:t>
            </a:r>
            <a:endParaRPr lang="en-US" sz="990" b="1" kern="0" dirty="0" err="1">
              <a:solidFill>
                <a:srgbClr val="0077C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4360" y="1635428"/>
            <a:ext cx="1096775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0066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Reset@10s,85C</a:t>
            </a:r>
          </a:p>
          <a:p>
            <a:pPr>
              <a:defRPr/>
            </a:pPr>
            <a:r>
              <a:rPr lang="it-IT" sz="990" b="1" kern="0" dirty="0" err="1">
                <a:solidFill>
                  <a:srgbClr val="0066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fresh</a:t>
            </a:r>
            <a:endParaRPr lang="en-US" sz="990" b="1" kern="0" dirty="0" err="1">
              <a:solidFill>
                <a:srgbClr val="0066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5240208" y="3786649"/>
            <a:ext cx="650413" cy="0"/>
          </a:xfrm>
          <a:prstGeom prst="straightConnector1">
            <a:avLst/>
          </a:prstGeom>
          <a:noFill/>
          <a:ln w="9525" cap="flat" cmpd="sng" algn="ctr">
            <a:solidFill>
              <a:srgbClr val="0077C8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005118" y="3534920"/>
            <a:ext cx="994183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Reset </a:t>
            </a:r>
            <a:r>
              <a:rPr lang="it-IT" sz="990" b="1" kern="0" dirty="0" err="1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Drift</a:t>
            </a: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1us-10s@85C</a:t>
            </a:r>
          </a:p>
          <a:p>
            <a:pPr>
              <a:defRPr/>
            </a:pPr>
            <a:r>
              <a:rPr lang="it-IT" sz="990" b="1" kern="0" dirty="0">
                <a:solidFill>
                  <a:srgbClr val="0077C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≤200mV</a:t>
            </a:r>
            <a:endParaRPr lang="en-US" sz="990" b="1" kern="0" dirty="0" err="1">
              <a:solidFill>
                <a:srgbClr val="0077C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30286" y="1037111"/>
            <a:ext cx="962123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7030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Set@1us,85C</a:t>
            </a:r>
          </a:p>
          <a:p>
            <a:pPr>
              <a:defRPr/>
            </a:pPr>
            <a:r>
              <a:rPr lang="it-IT" sz="990" b="1" kern="0" dirty="0">
                <a:solidFill>
                  <a:srgbClr val="7030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20kcycles</a:t>
            </a:r>
            <a:endParaRPr lang="en-US" sz="990" b="1" kern="0" dirty="0" err="1">
              <a:solidFill>
                <a:srgbClr val="7030A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8279490" y="3504194"/>
            <a:ext cx="0" cy="73549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9" name="TextBox 48"/>
          <p:cNvSpPr txBox="1"/>
          <p:nvPr/>
        </p:nvSpPr>
        <p:spPr>
          <a:xfrm>
            <a:off x="8099391" y="4222944"/>
            <a:ext cx="453970" cy="5493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it-IT" sz="990" b="1" kern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V_FF</a:t>
            </a:r>
          </a:p>
          <a:p>
            <a:pPr>
              <a:defRPr/>
            </a:pPr>
            <a:r>
              <a:rPr lang="it-IT" sz="990" b="1" kern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9.3V</a:t>
            </a:r>
          </a:p>
          <a:p>
            <a:pPr>
              <a:defRPr/>
            </a:pPr>
            <a:endParaRPr lang="en-US" sz="990" b="1" kern="0" dirty="0" err="1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4" y="-56"/>
            <a:ext cx="1383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Link to </a:t>
            </a:r>
            <a:r>
              <a:rPr lang="en-US" sz="1600" b="1" i="1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DTS0.3</a:t>
            </a:r>
            <a:endParaRPr lang="en-US" sz="16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31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10 Series Documents" ma:contentTypeID="0x0101006FF2AFC2669BE544ABDBC9272D7E8CD800D9C3B4A25F3C1046893EF16D0CFED9EC" ma:contentTypeVersion="3" ma:contentTypeDescription="" ma:contentTypeScope="" ma:versionID="c5a74ae75d76c2cc48590da5f4a9f2e7">
  <xsd:schema xmlns:xsd="http://www.w3.org/2001/XMLSchema" xmlns:xs="http://www.w3.org/2001/XMLSchema" xmlns:p="http://schemas.microsoft.com/office/2006/metadata/properties" xmlns:ns2="470f668d-8261-4ab2-9257-0fb5e77b4895" targetNamespace="http://schemas.microsoft.com/office/2006/metadata/properties" ma:root="true" ma:fieldsID="c4d176ad70db51291a0bc566f044250b" ns2:_="">
    <xsd:import namespace="470f668d-8261-4ab2-9257-0fb5e77b4895"/>
    <xsd:element name="properties">
      <xsd:complexType>
        <xsd:sequence>
          <xsd:element name="documentManagement">
            <xsd:complexType>
              <xsd:all>
                <xsd:element ref="ns2:Workweek" minOccurs="0"/>
                <xsd:element ref="ns2:Work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f668d-8261-4ab2-9257-0fb5e77b4895" elementFormDefault="qualified">
    <xsd:import namespace="http://schemas.microsoft.com/office/2006/documentManagement/types"/>
    <xsd:import namespace="http://schemas.microsoft.com/office/infopath/2007/PartnerControls"/>
    <xsd:element name="Workweek" ma:index="8" nillable="true" ma:displayName="Workweek" ma:format="Dropdown" ma:internalName="Workweek">
      <xsd:simpleType>
        <xsd:restriction base="dms:Choice"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  <xsd:enumeration value="32"/>
          <xsd:enumeration value="33"/>
          <xsd:enumeration value="34"/>
          <xsd:enumeration value="35"/>
          <xsd:enumeration value="36"/>
          <xsd:enumeration value="37"/>
          <xsd:enumeration value="38"/>
          <xsd:enumeration value="39"/>
          <xsd:enumeration value="40"/>
          <xsd:enumeration value="41"/>
          <xsd:enumeration value="42"/>
          <xsd:enumeration value="43"/>
          <xsd:enumeration value="44"/>
          <xsd:enumeration value="45"/>
          <xsd:enumeration value="46"/>
          <xsd:enumeration value="47"/>
          <xsd:enumeration value="48"/>
          <xsd:enumeration value="49"/>
          <xsd:enumeration value="50"/>
          <xsd:enumeration value="51"/>
          <xsd:enumeration value="52"/>
          <xsd:enumeration value="53"/>
        </xsd:restriction>
      </xsd:simpleType>
    </xsd:element>
    <xsd:element name="Workyear" ma:index="9" nillable="true" ma:displayName="Workyear" ma:default="2012" ma:format="Dropdown" ma:internalName="Workyear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orkyear xmlns="470f668d-8261-4ab2-9257-0fb5e77b4895">2018</Workyear>
    <Workweek xmlns="470f668d-8261-4ab2-9257-0fb5e77b4895">12</Workweek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F2F598-60E0-4C46-B8B8-B91CB55AE3E1}"/>
</file>

<file path=customXml/itemProps2.xml><?xml version="1.0" encoding="utf-8"?>
<ds:datastoreItem xmlns:ds="http://schemas.openxmlformats.org/officeDocument/2006/customXml" ds:itemID="{C22AB577-64DF-4A5B-B704-D9D18FE8EB0C}"/>
</file>

<file path=customXml/itemProps3.xml><?xml version="1.0" encoding="utf-8"?>
<ds:datastoreItem xmlns:ds="http://schemas.openxmlformats.org/officeDocument/2006/customXml" ds:itemID="{A1A4AA03-5987-4B55-830C-F55FE5C966C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136898</TotalTime>
  <Words>475</Words>
  <Application>Microsoft Office PowerPoint</Application>
  <PresentationFormat>Custom</PresentationFormat>
  <Paragraphs>108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Neo Sans Intel</vt:lpstr>
      <vt:lpstr>Neo Sans Intel Medium</vt:lpstr>
      <vt:lpstr>Segoe UI</vt:lpstr>
      <vt:lpstr>Symbol</vt:lpstr>
      <vt:lpstr>blank</vt:lpstr>
      <vt:lpstr>Rev0 SSM Read Window Budget and metrics tracking</vt:lpstr>
      <vt:lpstr>SSM RWB</vt:lpstr>
      <vt:lpstr>SSM RWB breakdown (calc’s)</vt:lpstr>
      <vt:lpstr>BACK-UP</vt:lpstr>
      <vt:lpstr>SSM RWB analysis (Dual-Vdm)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Rev0 SSM Read Window Budget and metrics tracking</dc:title>
  <dc:creator>Fugazza, Davide</dc:creator>
  <cp:keywords>CTPClassification=CTP_NT</cp:keywords>
  <cp:lastModifiedBy>Fugazza, Davide</cp:lastModifiedBy>
  <cp:revision>506</cp:revision>
  <cp:lastPrinted>2016-10-06T02:50:55Z</cp:lastPrinted>
  <dcterms:created xsi:type="dcterms:W3CDTF">2014-09-24T21:10:00Z</dcterms:created>
  <dcterms:modified xsi:type="dcterms:W3CDTF">2018-03-23T15:17:00Z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0x0101006FF2AFC2669BE544ABDBC9272D7E8CD800D9C3B4A25F3C1046893EF16D0CFED9EC</vt:lpwstr>
  </property>
  <property fmtid="{D5CDD505-2E9C-101B-9397-08002B2CF9AE}" pid="3" name="TitusGUID">
    <vt:lpwstr>263a37f2-0f1e-4ef9-87c3-e56e3c34a5f1</vt:lpwstr>
  </property>
  <property fmtid="{D5CDD505-2E9C-101B-9397-08002B2CF9AE}" pid="4" name="CTP_TimeStamp">
    <vt:lpwstr>2018-03-23 15:16:59Z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