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77" r:id="rId6"/>
  </p:sldMasterIdLst>
  <p:notesMasterIdLst>
    <p:notesMasterId r:id="rId16"/>
  </p:notesMasterIdLst>
  <p:sldIdLst>
    <p:sldId id="257" r:id="rId7"/>
    <p:sldId id="256" r:id="rId8"/>
    <p:sldId id="259" r:id="rId9"/>
    <p:sldId id="265" r:id="rId10"/>
    <p:sldId id="261" r:id="rId11"/>
    <p:sldId id="262" r:id="rId12"/>
    <p:sldId id="263" r:id="rId13"/>
    <p:sldId id="264" r:id="rId14"/>
    <p:sldId id="258" r:id="rId15"/>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4" userDrawn="1">
          <p15:clr>
            <a:srgbClr val="A4A3A4"/>
          </p15:clr>
        </p15:guide>
        <p15:guide id="2" pos="57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C5E8"/>
    <a:srgbClr val="0077C8"/>
    <a:srgbClr val="0090DA"/>
    <a:srgbClr val="00A3E1"/>
    <a:srgbClr val="58595B"/>
    <a:srgbClr val="808285"/>
    <a:srgbClr val="A7A9AC"/>
    <a:srgbClr val="D1D3D4"/>
    <a:srgbClr val="B7D433"/>
    <a:srgbClr val="9ACA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5401" autoAdjust="0"/>
  </p:normalViewPr>
  <p:slideViewPr>
    <p:cSldViewPr snapToGrid="0">
      <p:cViewPr varScale="1">
        <p:scale>
          <a:sx n="90" d="100"/>
          <a:sy n="90" d="100"/>
        </p:scale>
        <p:origin x="576" y="90"/>
      </p:cViewPr>
      <p:guideLst>
        <p:guide orient="horz" pos="3264"/>
        <p:guide pos="5760"/>
      </p:guideLst>
    </p:cSldViewPr>
  </p:slideViewPr>
  <p:notesTextViewPr>
    <p:cViewPr>
      <p:scale>
        <a:sx n="3" d="2"/>
        <a:sy n="3" d="2"/>
      </p:scale>
      <p:origin x="0" y="0"/>
    </p:cViewPr>
  </p:notesTextViewPr>
  <p:sorterViewPr>
    <p:cViewPr>
      <p:scale>
        <a:sx n="112" d="100"/>
        <a:sy n="11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heme" Target="theme/theme1.xml"/><Relationship Id="rId14" Type="http://schemas.openxmlformats.org/officeDocument/2006/relationships/slide" Target="slides/slide8.xml"/><Relationship Id="rId9"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850BF96A-CBBD-4CCF-8C87-6E114B9E4329}" type="datetimeFigureOut">
              <a:rPr lang="en-US" smtClean="0"/>
              <a:t>3/23/2018</a:t>
            </a:fld>
            <a:endParaRPr lang="en-US"/>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7318"/>
            <a:ext cx="2945659" cy="495347"/>
          </a:xfrm>
          <a:prstGeom prst="rect">
            <a:avLst/>
          </a:prstGeom>
        </p:spPr>
        <p:txBody>
          <a:bodyPr vert="horz" lIns="91440" tIns="45720" rIns="91440" bIns="45720" rtlCol="0" anchor="b"/>
          <a:lstStyle>
            <a:lvl1pPr algn="r">
              <a:defRPr sz="1200"/>
            </a:lvl1pPr>
          </a:lstStyle>
          <a:p>
            <a:fld id="{4A054870-0C88-4C71-9CDA-A7BCC1106D63}" type="slidenum">
              <a:rPr lang="en-US" smtClean="0"/>
              <a:t>‹#›</a:t>
            </a:fld>
            <a:endParaRPr lang="en-US"/>
          </a:p>
        </p:txBody>
      </p:sp>
    </p:spTree>
    <p:extLst>
      <p:ext uri="{BB962C8B-B14F-4D97-AF65-F5344CB8AC3E}">
        <p14:creationId xmlns:p14="http://schemas.microsoft.com/office/powerpoint/2010/main" val="2758115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8"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83880"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a:spLocks noGrp="1"/>
          </p:cNvSpPr>
          <p:nvPr>
            <p:ph type="subTitle" idx="1" hasCustomPrompt="1"/>
          </p:nvPr>
        </p:nvSpPr>
        <p:spPr>
          <a:xfrm>
            <a:off x="968329" y="3528468"/>
            <a:ext cx="10219075" cy="606068"/>
          </a:xfrm>
        </p:spPr>
        <p:txBody>
          <a:bodyPr lIns="91440">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lIns="91440">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144988"/>
            <a:ext cx="10219075" cy="2448953"/>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53568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3 Image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4145280" y="0"/>
            <a:ext cx="804672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4EB1424B-7430-471C-83C4-549E510B5395}" type="datetime4">
              <a:rPr lang="en-US" smtClean="0"/>
              <a:t>March 23,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164931034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3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4059936"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3"/>
          </p:nvPr>
        </p:nvSpPr>
        <p:spPr>
          <a:xfrm>
            <a:off x="4427733" y="6412007"/>
            <a:ext cx="1710155" cy="365125"/>
          </a:xfrm>
        </p:spPr>
        <p:txBody>
          <a:bodyPr/>
          <a:lstStyle>
            <a:lvl1pPr algn="l">
              <a:defRPr/>
            </a:lvl1pPr>
          </a:lstStyle>
          <a:p>
            <a:fld id="{80216B39-F66D-478D-B884-A0FF9D616316}" type="datetime4">
              <a:rPr lang="en-US" smtClean="0"/>
              <a:t>March 23,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3232563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Horizontal Image with Conten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2"/>
          </p:nvPr>
        </p:nvSpPr>
        <p:spPr/>
        <p:txBody>
          <a:bodyPr/>
          <a:lstStyle>
            <a:lvl1pPr>
              <a:defRPr>
                <a:solidFill>
                  <a:srgbClr val="58595B"/>
                </a:solidFill>
              </a:defRPr>
            </a:lvl1pPr>
          </a:lstStyle>
          <a:p>
            <a:fld id="{D9C12826-C929-4EC1-A034-DDD33446EFCD}" type="datetime4">
              <a:rPr lang="en-US" smtClean="0"/>
              <a:t>March 23,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10" name="Picture Placeholder 4"/>
          <p:cNvSpPr>
            <a:spLocks noGrp="1"/>
          </p:cNvSpPr>
          <p:nvPr>
            <p:ph type="pic" sz="quarter" idx="10" hasCustomPrompt="1"/>
          </p:nvPr>
        </p:nvSpPr>
        <p:spPr>
          <a:xfrm>
            <a:off x="-1" y="0"/>
            <a:ext cx="12192001" cy="3428999"/>
          </a:xfrm>
        </p:spPr>
        <p:txBody>
          <a:bodyPr/>
          <a:lstStyle>
            <a:lvl1pPr marL="0" indent="0">
              <a:buNone/>
              <a:defRPr>
                <a:solidFill>
                  <a:schemeClr val="bg1"/>
                </a:solidFill>
              </a:defRPr>
            </a:lvl1pPr>
          </a:lstStyle>
          <a:p>
            <a:r>
              <a:rPr lang="en-US" dirty="0"/>
              <a:t>Image</a:t>
            </a:r>
          </a:p>
        </p:txBody>
      </p:sp>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11"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192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 Horizontal Gray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3" name="Date Placeholder 2"/>
          <p:cNvSpPr>
            <a:spLocks noGrp="1"/>
          </p:cNvSpPr>
          <p:nvPr>
            <p:ph type="dt" sz="half" idx="12"/>
          </p:nvPr>
        </p:nvSpPr>
        <p:spPr/>
        <p:txBody>
          <a:bodyPr/>
          <a:lstStyle>
            <a:lvl1pPr>
              <a:defRPr>
                <a:solidFill>
                  <a:srgbClr val="58595B"/>
                </a:solidFill>
              </a:defRPr>
            </a:lvl1pPr>
          </a:lstStyle>
          <a:p>
            <a:fld id="{12DB95A8-C6B4-4D55-B432-1FF1EC598499}" type="datetime4">
              <a:rPr lang="en-US" smtClean="0"/>
              <a:t>March 23,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9" name="Rectangle 8"/>
          <p:cNvSpPr/>
          <p:nvPr userDrawn="1"/>
        </p:nvSpPr>
        <p:spPr>
          <a:xfrm>
            <a:off x="0" y="0"/>
            <a:ext cx="12192000" cy="3429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4892798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hasCustomPrompt="1"/>
          </p:nvPr>
        </p:nvSpPr>
        <p:spPr>
          <a:xfrm>
            <a:off x="310551" y="362309"/>
            <a:ext cx="5601239" cy="6038491"/>
          </a:xfrm>
        </p:spPr>
        <p:txBody>
          <a:bodyPr anchor="ctr">
            <a:noAutofit/>
          </a:bodyPr>
          <a:lstStyle>
            <a:lvl1pPr>
              <a:lnSpc>
                <a:spcPct val="70000"/>
              </a:lnSpc>
              <a:defRPr sz="6000" baseline="0">
                <a:solidFill>
                  <a:srgbClr val="58595B"/>
                </a:solidFill>
              </a:defRPr>
            </a:lvl1pPr>
          </a:lstStyle>
          <a:p>
            <a:r>
              <a:rPr lang="en-US" dirty="0"/>
              <a:t>Click to edit Master title (white font)</a:t>
            </a:r>
          </a:p>
        </p:txBody>
      </p:sp>
      <p:sp>
        <p:nvSpPr>
          <p:cNvPr id="5" name="Date Placeholder 4"/>
          <p:cNvSpPr>
            <a:spLocks noGrp="1"/>
          </p:cNvSpPr>
          <p:nvPr>
            <p:ph type="dt" sz="half" idx="11"/>
          </p:nvPr>
        </p:nvSpPr>
        <p:spPr/>
        <p:txBody>
          <a:bodyPr/>
          <a:lstStyle/>
          <a:p>
            <a:fld id="{FBD81F6B-C008-4C66-BD61-4BBE687FC954}" type="datetime4">
              <a:rPr lang="en-US" smtClean="0"/>
              <a:t>March 23, 2018</a:t>
            </a:fld>
            <a:endParaRPr lang="en-US" dirty="0"/>
          </a:p>
        </p:txBody>
      </p:sp>
      <p:sp>
        <p:nvSpPr>
          <p:cNvPr id="6" name="Footer Placeholder 5"/>
          <p:cNvSpPr>
            <a:spLocks noGrp="1"/>
          </p:cNvSpPr>
          <p:nvPr>
            <p:ph type="ftr" sz="quarter" idx="12"/>
          </p:nvPr>
        </p:nvSpPr>
        <p:spPr/>
        <p:txBody>
          <a:bodyPr/>
          <a:lstStyle/>
          <a:p>
            <a:r>
              <a:rPr lang="en-US"/>
              <a:t>Micron Confidential</a:t>
            </a:r>
            <a:endParaRPr lang="en-US" dirty="0"/>
          </a:p>
        </p:txBody>
      </p:sp>
      <p:sp>
        <p:nvSpPr>
          <p:cNvPr id="7" name="Slide Number Placeholder 6"/>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99952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ull Image with 1/2 Content">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hasCustomPrompt="1"/>
          </p:nvPr>
        </p:nvSpPr>
        <p:spPr>
          <a:xfrm>
            <a:off x="271461" y="3429000"/>
            <a:ext cx="5689391" cy="2983005"/>
          </a:xfrm>
        </p:spPr>
        <p:txBody>
          <a:bodyPr anchor="ctr">
            <a:noAutofit/>
          </a:bodyPr>
          <a:lstStyle>
            <a:lvl1pPr algn="r">
              <a:lnSpc>
                <a:spcPct val="70000"/>
              </a:lnSpc>
              <a:defRPr sz="6000" baseline="0">
                <a:solidFill>
                  <a:srgbClr val="58595B"/>
                </a:solidFill>
              </a:defRPr>
            </a:lvl1pPr>
          </a:lstStyle>
          <a:p>
            <a:r>
              <a:rPr lang="en-US" dirty="0"/>
              <a:t>Click to edit Master title (white font)</a:t>
            </a:r>
          </a:p>
        </p:txBody>
      </p:sp>
      <p:sp>
        <p:nvSpPr>
          <p:cNvPr id="6"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6"/>
          </p:nvPr>
        </p:nvSpPr>
        <p:spPr/>
        <p:txBody>
          <a:bodyPr/>
          <a:lstStyle/>
          <a:p>
            <a:fld id="{FBD81F6B-C008-4C66-BD61-4BBE687FC954}" type="datetime4">
              <a:rPr lang="en-US" smtClean="0"/>
              <a:t>March 23, 2018</a:t>
            </a:fld>
            <a:endParaRPr lang="en-US" dirty="0"/>
          </a:p>
        </p:txBody>
      </p:sp>
      <p:sp>
        <p:nvSpPr>
          <p:cNvPr id="7" name="Footer Placeholder 6"/>
          <p:cNvSpPr>
            <a:spLocks noGrp="1"/>
          </p:cNvSpPr>
          <p:nvPr>
            <p:ph type="ftr" sz="quarter" idx="17"/>
          </p:nvPr>
        </p:nvSpPr>
        <p:spPr/>
        <p:txBody>
          <a:bodyPr/>
          <a:lstStyle/>
          <a:p>
            <a:r>
              <a:rPr lang="en-US"/>
              <a:t>Micron Confidential</a:t>
            </a:r>
            <a:endParaRPr lang="en-US" dirty="0"/>
          </a:p>
        </p:txBody>
      </p:sp>
      <p:sp>
        <p:nvSpPr>
          <p:cNvPr id="8" name="Slide Number Placeholder 7"/>
          <p:cNvSpPr>
            <a:spLocks noGrp="1"/>
          </p:cNvSpPr>
          <p:nvPr>
            <p:ph type="sldNum" sz="quarter" idx="18"/>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120423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B4093E5C-7864-407C-B367-5EB9F0C09B04}" type="datetime4">
              <a:rPr lang="en-US" smtClean="0"/>
              <a:t>March 23,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half" idx="14"/>
          </p:nvPr>
        </p:nvSpPr>
        <p:spPr>
          <a:xfrm>
            <a:off x="633346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19184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6407739F-E5A9-4C4E-9862-98AE093A9D7C}" type="datetime4">
              <a:rPr lang="en-US" smtClean="0"/>
              <a:t>March 23,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Content Placeholder 2"/>
          <p:cNvSpPr>
            <a:spLocks noGrp="1"/>
          </p:cNvSpPr>
          <p:nvPr>
            <p:ph sz="half" idx="1"/>
          </p:nvPr>
        </p:nvSpPr>
        <p:spPr>
          <a:xfrm>
            <a:off x="83820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4"/>
          </p:nvPr>
        </p:nvSpPr>
        <p:spPr>
          <a:xfrm>
            <a:off x="633346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Tree>
    <p:extLst>
      <p:ext uri="{BB962C8B-B14F-4D97-AF65-F5344CB8AC3E}">
        <p14:creationId xmlns:p14="http://schemas.microsoft.com/office/powerpoint/2010/main" val="9804418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42B487-134E-4CC1-93B3-82A2499700CB}" type="datetime4">
              <a:rPr lang="en-US" smtClean="0"/>
              <a:t>March 23,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1" name="Content Placeholder 2"/>
          <p:cNvSpPr>
            <a:spLocks noGrp="1"/>
          </p:cNvSpPr>
          <p:nvPr>
            <p:ph sz="half" idx="14"/>
          </p:nvPr>
        </p:nvSpPr>
        <p:spPr>
          <a:xfrm>
            <a:off x="633346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5"/>
          </p:nvPr>
        </p:nvSpPr>
        <p:spPr>
          <a:xfrm>
            <a:off x="633346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31177869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6250"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5D5931-D28E-49EC-9CBE-641A4D9DA4F7}" type="datetime4">
              <a:rPr lang="en-US" smtClean="0"/>
              <a:t>March 23,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1"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0" name="Text Placeholder 8"/>
          <p:cNvSpPr>
            <a:spLocks noGrp="1"/>
          </p:cNvSpPr>
          <p:nvPr>
            <p:ph type="body" sz="quarter" idx="14"/>
          </p:nvPr>
        </p:nvSpPr>
        <p:spPr>
          <a:xfrm>
            <a:off x="8096250"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3" name="Content Placeholder 3"/>
          <p:cNvSpPr>
            <a:spLocks noGrp="1"/>
          </p:cNvSpPr>
          <p:nvPr>
            <p:ph sz="half" idx="15"/>
          </p:nvPr>
        </p:nvSpPr>
        <p:spPr>
          <a:xfrm>
            <a:off x="4467225"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8"/>
          <p:cNvSpPr>
            <a:spLocks noGrp="1"/>
          </p:cNvSpPr>
          <p:nvPr>
            <p:ph type="body" sz="quarter" idx="16"/>
          </p:nvPr>
        </p:nvSpPr>
        <p:spPr>
          <a:xfrm>
            <a:off x="4467225"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2689300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rgbClr val="58595B"/>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9"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90136"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rgbClr val="58595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rgbClr val="58595B"/>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137037"/>
            <a:ext cx="10219075" cy="2456904"/>
          </a:xfrm>
        </p:spPr>
        <p:txBody>
          <a:bodyPr anchor="b">
            <a:noAutofit/>
          </a:bodyPr>
          <a:lstStyle>
            <a:lvl1pPr algn="l">
              <a:defRPr sz="6000">
                <a:solidFill>
                  <a:srgbClr val="0077C8"/>
                </a:solidFill>
              </a:defRPr>
            </a:lvl1pPr>
          </a:lstStyle>
          <a:p>
            <a:r>
              <a:rPr lang="en-US" dirty="0"/>
              <a:t>Title</a:t>
            </a:r>
          </a:p>
        </p:txBody>
      </p:sp>
    </p:spTree>
    <p:extLst>
      <p:ext uri="{BB962C8B-B14F-4D97-AF65-F5344CB8AC3E}">
        <p14:creationId xmlns:p14="http://schemas.microsoft.com/office/powerpoint/2010/main" val="133781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2C7D8E-04EF-4276-93BE-9A54B0F3CC5E}" type="datetime4">
              <a:rPr lang="en-US" smtClean="0"/>
              <a:t>March 23,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15530429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81F6B-C008-4C66-BD61-4BBE687FC954}" type="datetime4">
              <a:rPr lang="en-US" smtClean="0"/>
              <a:t>March 23,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4" name="Slide Number Placeholder 3"/>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891193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Closing Blue">
    <p:bg>
      <p:bgPr>
        <a:solidFill>
          <a:schemeClr val="accent1"/>
        </a:solidFill>
        <a:effectLst/>
      </p:bgPr>
    </p:bg>
    <p:spTree>
      <p:nvGrpSpPr>
        <p:cNvPr id="1" name=""/>
        <p:cNvGrpSpPr/>
        <p:nvPr/>
      </p:nvGrpSpPr>
      <p:grpSpPr>
        <a:xfrm>
          <a:off x="0" y="0"/>
          <a:ext cx="0" cy="0"/>
          <a:chOff x="0" y="0"/>
          <a:chExt cx="0" cy="0"/>
        </a:xfrm>
      </p:grpSpPr>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799088" y="2805542"/>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9913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Closing White">
    <p:spTree>
      <p:nvGrpSpPr>
        <p:cNvPr id="1" name=""/>
        <p:cNvGrpSpPr/>
        <p:nvPr/>
      </p:nvGrpSpPr>
      <p:grpSpPr>
        <a:xfrm>
          <a:off x="0" y="0"/>
          <a:ext cx="0" cy="0"/>
          <a:chOff x="0" y="0"/>
          <a:chExt cx="0" cy="0"/>
        </a:xfrm>
      </p:grpSpPr>
      <p:pic>
        <p:nvPicPr>
          <p:cNvPr id="3"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810000" y="2806755"/>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49487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icron Color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BF420C9-E3A0-4192-ACC4-920368377286}" type="datetime4">
              <a:rPr lang="en-US" smtClean="0"/>
              <a:t>March 23,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dirty="0"/>
          </a:p>
        </p:txBody>
      </p:sp>
      <p:sp>
        <p:nvSpPr>
          <p:cNvPr id="27" name="TextBox 26"/>
          <p:cNvSpPr txBox="1"/>
          <p:nvPr userDrawn="1"/>
        </p:nvSpPr>
        <p:spPr>
          <a:xfrm>
            <a:off x="4786904" y="919778"/>
            <a:ext cx="6542586" cy="1421928"/>
          </a:xfrm>
          <a:prstGeom prst="rect">
            <a:avLst/>
          </a:prstGeom>
          <a:noFill/>
        </p:spPr>
        <p:txBody>
          <a:bodyPr wrap="square" rtlCol="0">
            <a:spAutoFit/>
          </a:bodyPr>
          <a:lstStyle/>
          <a:p>
            <a:pPr>
              <a:lnSpc>
                <a:spcPct val="80000"/>
              </a:lnSpc>
            </a:pPr>
            <a:r>
              <a:rPr lang="en-US" sz="5400" b="1" spc="-300" dirty="0">
                <a:latin typeface="+mj-lt"/>
              </a:rPr>
              <a:t>Micron Brand </a:t>
            </a:r>
            <a:br>
              <a:rPr lang="en-US" sz="5400" b="1" spc="-300" dirty="0">
                <a:latin typeface="+mj-lt"/>
              </a:rPr>
            </a:br>
            <a:r>
              <a:rPr lang="en-US" sz="5400" b="1" spc="-300" dirty="0">
                <a:latin typeface="+mj-lt"/>
              </a:rPr>
              <a:t>2.0 Colors (RGB)</a:t>
            </a:r>
          </a:p>
        </p:txBody>
      </p:sp>
      <p:sp>
        <p:nvSpPr>
          <p:cNvPr id="28" name="Rectangle 27"/>
          <p:cNvSpPr/>
          <p:nvPr userDrawn="1"/>
        </p:nvSpPr>
        <p:spPr>
          <a:xfrm>
            <a:off x="578581" y="949291"/>
            <a:ext cx="1199034" cy="1199034"/>
          </a:xfrm>
          <a:prstGeom prst="rect">
            <a:avLst/>
          </a:prstGeom>
          <a:solidFill>
            <a:srgbClr val="007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Micron Blue</a:t>
            </a:r>
          </a:p>
          <a:p>
            <a:pPr algn="ctr"/>
            <a:r>
              <a:rPr lang="en-US" sz="1400" b="1" dirty="0">
                <a:latin typeface="+mn-lt"/>
                <a:ea typeface="Segoe UI" panose="020B0502040204020203" pitchFamily="34" charset="0"/>
                <a:cs typeface="Segoe UI" panose="020B0502040204020203" pitchFamily="34" charset="0"/>
              </a:rPr>
              <a:t>0-119-200</a:t>
            </a:r>
          </a:p>
        </p:txBody>
      </p:sp>
      <p:sp>
        <p:nvSpPr>
          <p:cNvPr id="29" name="Rectangle 28"/>
          <p:cNvSpPr/>
          <p:nvPr userDrawn="1"/>
        </p:nvSpPr>
        <p:spPr>
          <a:xfrm>
            <a:off x="578581" y="3492223"/>
            <a:ext cx="1199034" cy="1199034"/>
          </a:xfrm>
          <a:prstGeom prst="rect">
            <a:avLst/>
          </a:prstGeom>
          <a:solidFill>
            <a:srgbClr val="585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a:t>
            </a:r>
            <a:br>
              <a:rPr lang="en-US" sz="1400" dirty="0">
                <a:latin typeface="+mn-lt"/>
                <a:ea typeface="Segoe UI" panose="020B0502040204020203" pitchFamily="34" charset="0"/>
                <a:cs typeface="Segoe UI" panose="020B0502040204020203" pitchFamily="34" charset="0"/>
              </a:rPr>
            </a:br>
            <a:r>
              <a:rPr lang="en-US" sz="1400" b="1" dirty="0">
                <a:latin typeface="+mn-lt"/>
                <a:ea typeface="Segoe UI" panose="020B0502040204020203" pitchFamily="34" charset="0"/>
                <a:cs typeface="Segoe UI" panose="020B0502040204020203" pitchFamily="34" charset="0"/>
              </a:rPr>
              <a:t>88-89-91</a:t>
            </a:r>
          </a:p>
        </p:txBody>
      </p:sp>
      <p:sp>
        <p:nvSpPr>
          <p:cNvPr id="30" name="Rectangle 29"/>
          <p:cNvSpPr/>
          <p:nvPr userDrawn="1"/>
        </p:nvSpPr>
        <p:spPr>
          <a:xfrm>
            <a:off x="578581" y="2220757"/>
            <a:ext cx="1199034" cy="1199034"/>
          </a:xfrm>
          <a:prstGeom prst="rect">
            <a:avLst/>
          </a:prstGeom>
          <a:solidFill>
            <a:srgbClr val="0090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S1</a:t>
            </a:r>
          </a:p>
          <a:p>
            <a:pPr algn="ctr"/>
            <a:r>
              <a:rPr lang="en-US" sz="1400" b="1" dirty="0">
                <a:latin typeface="+mn-lt"/>
                <a:ea typeface="Segoe UI" panose="020B0502040204020203" pitchFamily="34" charset="0"/>
                <a:cs typeface="Segoe UI" panose="020B0502040204020203" pitchFamily="34" charset="0"/>
              </a:rPr>
              <a:t>0-144-218</a:t>
            </a:r>
          </a:p>
        </p:txBody>
      </p:sp>
      <p:sp>
        <p:nvSpPr>
          <p:cNvPr id="31" name="Rectangle 30"/>
          <p:cNvSpPr/>
          <p:nvPr userDrawn="1"/>
        </p:nvSpPr>
        <p:spPr>
          <a:xfrm>
            <a:off x="1856658" y="2229966"/>
            <a:ext cx="1199034" cy="1199034"/>
          </a:xfrm>
          <a:prstGeom prst="rect">
            <a:avLst/>
          </a:prstGeom>
          <a:solidFill>
            <a:srgbClr val="00A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S2</a:t>
            </a:r>
          </a:p>
          <a:p>
            <a:pPr algn="ctr"/>
            <a:r>
              <a:rPr lang="en-US" sz="1400" b="1" dirty="0">
                <a:latin typeface="+mn-lt"/>
                <a:ea typeface="Segoe UI" panose="020B0502040204020203" pitchFamily="34" charset="0"/>
                <a:cs typeface="Segoe UI" panose="020B0502040204020203" pitchFamily="34" charset="0"/>
              </a:rPr>
              <a:t>0-163-225</a:t>
            </a:r>
          </a:p>
        </p:txBody>
      </p:sp>
      <p:sp>
        <p:nvSpPr>
          <p:cNvPr id="32" name="Rectangle 31"/>
          <p:cNvSpPr/>
          <p:nvPr userDrawn="1"/>
        </p:nvSpPr>
        <p:spPr>
          <a:xfrm>
            <a:off x="3134735" y="2229966"/>
            <a:ext cx="1199034" cy="1199034"/>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S3</a:t>
            </a:r>
          </a:p>
          <a:p>
            <a:pPr algn="ctr"/>
            <a:r>
              <a:rPr lang="en-US" sz="1400" b="1" dirty="0">
                <a:latin typeface="+mn-lt"/>
                <a:ea typeface="Segoe UI" panose="020B0502040204020203" pitchFamily="34" charset="0"/>
                <a:cs typeface="Segoe UI" panose="020B0502040204020203" pitchFamily="34" charset="0"/>
              </a:rPr>
              <a:t>113-197-232</a:t>
            </a:r>
          </a:p>
        </p:txBody>
      </p:sp>
      <p:sp>
        <p:nvSpPr>
          <p:cNvPr id="33" name="Rectangle 32"/>
          <p:cNvSpPr/>
          <p:nvPr userDrawn="1"/>
        </p:nvSpPr>
        <p:spPr>
          <a:xfrm>
            <a:off x="578581" y="4770016"/>
            <a:ext cx="1199034" cy="1199034"/>
          </a:xfrm>
          <a:prstGeom prst="rect">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S1</a:t>
            </a:r>
          </a:p>
          <a:p>
            <a:pPr algn="ctr"/>
            <a:r>
              <a:rPr lang="en-US" sz="1400" b="1" dirty="0">
                <a:latin typeface="+mn-lt"/>
                <a:ea typeface="Segoe UI" panose="020B0502040204020203" pitchFamily="34" charset="0"/>
                <a:cs typeface="Segoe UI" panose="020B0502040204020203" pitchFamily="34" charset="0"/>
              </a:rPr>
              <a:t>128-130-133</a:t>
            </a:r>
          </a:p>
        </p:txBody>
      </p:sp>
      <p:sp>
        <p:nvSpPr>
          <p:cNvPr id="34" name="Rectangle 33"/>
          <p:cNvSpPr/>
          <p:nvPr userDrawn="1"/>
        </p:nvSpPr>
        <p:spPr>
          <a:xfrm>
            <a:off x="1856658" y="4770016"/>
            <a:ext cx="1199034" cy="1199034"/>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S2</a:t>
            </a:r>
          </a:p>
          <a:p>
            <a:pPr algn="ctr"/>
            <a:r>
              <a:rPr lang="en-US" sz="1400" b="1" dirty="0">
                <a:latin typeface="+mn-lt"/>
                <a:ea typeface="Segoe UI" panose="020B0502040204020203" pitchFamily="34" charset="0"/>
                <a:cs typeface="Segoe UI" panose="020B0502040204020203" pitchFamily="34" charset="0"/>
              </a:rPr>
              <a:t>167-169-172</a:t>
            </a:r>
          </a:p>
        </p:txBody>
      </p:sp>
      <p:sp>
        <p:nvSpPr>
          <p:cNvPr id="35" name="Rectangle 34"/>
          <p:cNvSpPr/>
          <p:nvPr userDrawn="1"/>
        </p:nvSpPr>
        <p:spPr>
          <a:xfrm>
            <a:off x="3134735" y="4770016"/>
            <a:ext cx="1199034" cy="1199034"/>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S3</a:t>
            </a:r>
          </a:p>
          <a:p>
            <a:pPr algn="ctr"/>
            <a:r>
              <a:rPr lang="en-US" sz="1400" b="1" dirty="0">
                <a:latin typeface="+mn-lt"/>
                <a:ea typeface="Segoe UI" panose="020B0502040204020203" pitchFamily="34" charset="0"/>
                <a:cs typeface="Segoe UI" panose="020B0502040204020203" pitchFamily="34" charset="0"/>
              </a:rPr>
              <a:t>209-211-212</a:t>
            </a:r>
          </a:p>
        </p:txBody>
      </p:sp>
      <p:sp>
        <p:nvSpPr>
          <p:cNvPr id="36" name="Rectangle 35"/>
          <p:cNvSpPr/>
          <p:nvPr userDrawn="1"/>
        </p:nvSpPr>
        <p:spPr>
          <a:xfrm>
            <a:off x="4868920" y="3416363"/>
            <a:ext cx="1199034" cy="806863"/>
          </a:xfrm>
          <a:prstGeom prst="rect">
            <a:avLst/>
          </a:prstGeom>
          <a:solidFill>
            <a:srgbClr val="9AC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A1</a:t>
            </a:r>
          </a:p>
          <a:p>
            <a:pPr algn="ctr"/>
            <a:r>
              <a:rPr lang="en-US" sz="1400" b="1" dirty="0">
                <a:latin typeface="+mn-lt"/>
                <a:ea typeface="Segoe UI" panose="020B0502040204020203" pitchFamily="34" charset="0"/>
                <a:cs typeface="Segoe UI" panose="020B0502040204020203" pitchFamily="34" charset="0"/>
              </a:rPr>
              <a:t>154-202-60</a:t>
            </a:r>
          </a:p>
        </p:txBody>
      </p:sp>
      <p:sp>
        <p:nvSpPr>
          <p:cNvPr id="37" name="Rectangle 36"/>
          <p:cNvSpPr/>
          <p:nvPr userDrawn="1"/>
        </p:nvSpPr>
        <p:spPr>
          <a:xfrm>
            <a:off x="6150321" y="3416365"/>
            <a:ext cx="1199034" cy="806863"/>
          </a:xfrm>
          <a:prstGeom prst="rect">
            <a:avLst/>
          </a:prstGeom>
          <a:solidFill>
            <a:srgbClr val="B7D4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A2</a:t>
            </a:r>
          </a:p>
          <a:p>
            <a:pPr algn="ctr"/>
            <a:r>
              <a:rPr lang="en-US" sz="1400" b="1" dirty="0">
                <a:latin typeface="+mn-lt"/>
                <a:ea typeface="Segoe UI" panose="020B0502040204020203" pitchFamily="34" charset="0"/>
                <a:cs typeface="Segoe UI" panose="020B0502040204020203" pitchFamily="34" charset="0"/>
              </a:rPr>
              <a:t>183-212-51</a:t>
            </a:r>
          </a:p>
        </p:txBody>
      </p:sp>
      <p:sp>
        <p:nvSpPr>
          <p:cNvPr id="38" name="Rectangle 37"/>
          <p:cNvSpPr/>
          <p:nvPr userDrawn="1"/>
        </p:nvSpPr>
        <p:spPr>
          <a:xfrm>
            <a:off x="4868915" y="4294324"/>
            <a:ext cx="1199034" cy="806863"/>
          </a:xfrm>
          <a:prstGeom prst="rect">
            <a:avLst/>
          </a:prstGeom>
          <a:solidFill>
            <a:srgbClr val="FF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A1</a:t>
            </a:r>
          </a:p>
          <a:p>
            <a:pPr algn="ctr"/>
            <a:r>
              <a:rPr lang="en-US" sz="1400" b="1" dirty="0">
                <a:latin typeface="+mn-lt"/>
                <a:ea typeface="Segoe UI" panose="020B0502040204020203" pitchFamily="34" charset="0"/>
                <a:cs typeface="Segoe UI" panose="020B0502040204020203" pitchFamily="34" charset="0"/>
              </a:rPr>
              <a:t>255-181-0</a:t>
            </a:r>
          </a:p>
        </p:txBody>
      </p:sp>
      <p:sp>
        <p:nvSpPr>
          <p:cNvPr id="39" name="Rectangle 38"/>
          <p:cNvSpPr/>
          <p:nvPr userDrawn="1"/>
        </p:nvSpPr>
        <p:spPr>
          <a:xfrm>
            <a:off x="6150315" y="4294324"/>
            <a:ext cx="1199034" cy="806863"/>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A2</a:t>
            </a:r>
          </a:p>
          <a:p>
            <a:pPr algn="ctr"/>
            <a:r>
              <a:rPr lang="en-US" sz="1400" b="1" dirty="0">
                <a:latin typeface="+mn-lt"/>
                <a:ea typeface="Segoe UI" panose="020B0502040204020203" pitchFamily="34" charset="0"/>
                <a:cs typeface="Segoe UI" panose="020B0502040204020203" pitchFamily="34" charset="0"/>
              </a:rPr>
              <a:t>255-205-0</a:t>
            </a:r>
          </a:p>
        </p:txBody>
      </p:sp>
      <p:sp>
        <p:nvSpPr>
          <p:cNvPr id="40" name="Rectangle 39"/>
          <p:cNvSpPr/>
          <p:nvPr userDrawn="1"/>
        </p:nvSpPr>
        <p:spPr>
          <a:xfrm>
            <a:off x="4865846" y="5168685"/>
            <a:ext cx="1199034" cy="806863"/>
          </a:xfrm>
          <a:prstGeom prst="rect">
            <a:avLst/>
          </a:prstGeom>
          <a:solidFill>
            <a:srgbClr val="873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A1</a:t>
            </a:r>
          </a:p>
          <a:p>
            <a:pPr algn="ctr"/>
            <a:r>
              <a:rPr lang="en-US" sz="1400" b="1" dirty="0">
                <a:latin typeface="+mn-lt"/>
                <a:ea typeface="Segoe UI" panose="020B0502040204020203" pitchFamily="34" charset="0"/>
                <a:cs typeface="Segoe UI" panose="020B0502040204020203" pitchFamily="34" charset="0"/>
              </a:rPr>
              <a:t>135-50-153</a:t>
            </a:r>
          </a:p>
        </p:txBody>
      </p:sp>
      <p:sp>
        <p:nvSpPr>
          <p:cNvPr id="41" name="Rectangle 40"/>
          <p:cNvSpPr/>
          <p:nvPr userDrawn="1"/>
        </p:nvSpPr>
        <p:spPr>
          <a:xfrm>
            <a:off x="6147246" y="5168685"/>
            <a:ext cx="1199034" cy="806863"/>
          </a:xfrm>
          <a:prstGeom prst="rect">
            <a:avLst/>
          </a:prstGeom>
          <a:solidFill>
            <a:srgbClr val="A437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A2</a:t>
            </a:r>
          </a:p>
          <a:p>
            <a:pPr algn="ctr"/>
            <a:r>
              <a:rPr lang="en-US" sz="1400" b="1" dirty="0">
                <a:latin typeface="+mn-lt"/>
                <a:ea typeface="Segoe UI" panose="020B0502040204020203" pitchFamily="34" charset="0"/>
                <a:cs typeface="Segoe UI" panose="020B0502040204020203" pitchFamily="34" charset="0"/>
              </a:rPr>
              <a:t>164-55-138</a:t>
            </a:r>
          </a:p>
        </p:txBody>
      </p:sp>
      <p:sp>
        <p:nvSpPr>
          <p:cNvPr id="44" name="TextBox 43"/>
          <p:cNvSpPr txBox="1"/>
          <p:nvPr userDrawn="1"/>
        </p:nvSpPr>
        <p:spPr>
          <a:xfrm>
            <a:off x="4773748" y="2312153"/>
            <a:ext cx="2480434" cy="461665"/>
          </a:xfrm>
          <a:prstGeom prst="rect">
            <a:avLst/>
          </a:prstGeom>
          <a:noFill/>
        </p:spPr>
        <p:txBody>
          <a:bodyPr wrap="square" rtlCol="0">
            <a:spAutoFit/>
          </a:bodyPr>
          <a:lstStyle/>
          <a:p>
            <a:pPr algn="l"/>
            <a:r>
              <a:rPr lang="en-US" sz="2400" baseline="0" dirty="0">
                <a:latin typeface="+mn-lt"/>
              </a:rPr>
              <a:t>accent palette</a:t>
            </a:r>
            <a:endParaRPr lang="en-US" sz="2400" dirty="0">
              <a:latin typeface="+mn-lt"/>
            </a:endParaRPr>
          </a:p>
        </p:txBody>
      </p:sp>
      <p:sp>
        <p:nvSpPr>
          <p:cNvPr id="45" name="Rectangle 44"/>
          <p:cNvSpPr/>
          <p:nvPr userDrawn="1"/>
        </p:nvSpPr>
        <p:spPr>
          <a:xfrm>
            <a:off x="7911761" y="5629176"/>
            <a:ext cx="1050121" cy="347736"/>
          </a:xfrm>
          <a:prstGeom prst="rect">
            <a:avLst/>
          </a:prstGeom>
          <a:solidFill>
            <a:srgbClr val="62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98-157-55</a:t>
            </a:r>
          </a:p>
        </p:txBody>
      </p:sp>
      <p:sp>
        <p:nvSpPr>
          <p:cNvPr id="46" name="Rectangle 45"/>
          <p:cNvSpPr/>
          <p:nvPr userDrawn="1"/>
        </p:nvSpPr>
        <p:spPr>
          <a:xfrm>
            <a:off x="9030771" y="5629175"/>
            <a:ext cx="1050121" cy="347736"/>
          </a:xfrm>
          <a:prstGeom prst="rect">
            <a:avLst/>
          </a:prstGeom>
          <a:solidFill>
            <a:srgbClr val="FFCF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255-207-1</a:t>
            </a:r>
          </a:p>
        </p:txBody>
      </p:sp>
      <p:sp>
        <p:nvSpPr>
          <p:cNvPr id="47" name="Rectangle 46"/>
          <p:cNvSpPr/>
          <p:nvPr userDrawn="1"/>
        </p:nvSpPr>
        <p:spPr>
          <a:xfrm>
            <a:off x="10149781" y="5629175"/>
            <a:ext cx="1050121" cy="3477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192-0-0</a:t>
            </a:r>
          </a:p>
        </p:txBody>
      </p:sp>
      <p:sp>
        <p:nvSpPr>
          <p:cNvPr id="49" name="TextBox 48"/>
          <p:cNvSpPr txBox="1"/>
          <p:nvPr userDrawn="1"/>
        </p:nvSpPr>
        <p:spPr>
          <a:xfrm>
            <a:off x="1817080" y="1370290"/>
            <a:ext cx="2516689" cy="830997"/>
          </a:xfrm>
          <a:prstGeom prst="rect">
            <a:avLst/>
          </a:prstGeom>
          <a:noFill/>
        </p:spPr>
        <p:txBody>
          <a:bodyPr wrap="square" rtlCol="0">
            <a:spAutoFit/>
          </a:bodyPr>
          <a:lstStyle/>
          <a:p>
            <a:pPr algn="l"/>
            <a:r>
              <a:rPr lang="en-US" sz="1200" baseline="0" dirty="0">
                <a:latin typeface="+mn-lt"/>
              </a:rPr>
              <a:t>Micron’s corporate color system retains a strong sense of the original blue color has defined us from the beginning. </a:t>
            </a:r>
            <a:endParaRPr lang="en-US" sz="1200" dirty="0">
              <a:latin typeface="+mn-lt"/>
            </a:endParaRPr>
          </a:p>
        </p:txBody>
      </p:sp>
      <p:sp>
        <p:nvSpPr>
          <p:cNvPr id="50" name="TextBox 49"/>
          <p:cNvSpPr txBox="1"/>
          <p:nvPr userDrawn="1"/>
        </p:nvSpPr>
        <p:spPr>
          <a:xfrm>
            <a:off x="1791374" y="3913787"/>
            <a:ext cx="2542395" cy="830997"/>
          </a:xfrm>
          <a:prstGeom prst="rect">
            <a:avLst/>
          </a:prstGeom>
          <a:noFill/>
        </p:spPr>
        <p:txBody>
          <a:bodyPr wrap="square" rtlCol="0">
            <a:spAutoFit/>
          </a:bodyPr>
          <a:lstStyle/>
          <a:p>
            <a:pPr algn="l"/>
            <a:r>
              <a:rPr lang="en-US" sz="1200" baseline="0" dirty="0">
                <a:latin typeface="+mn-lt"/>
              </a:rPr>
              <a:t>We offer gray and a gray palette as a secondary color, which can be used with our Micron blue and blue palette. </a:t>
            </a:r>
            <a:endParaRPr lang="en-US" sz="1200" dirty="0">
              <a:latin typeface="+mn-lt"/>
            </a:endParaRPr>
          </a:p>
        </p:txBody>
      </p:sp>
      <p:sp>
        <p:nvSpPr>
          <p:cNvPr id="52" name="TextBox 51"/>
          <p:cNvSpPr txBox="1"/>
          <p:nvPr userDrawn="1"/>
        </p:nvSpPr>
        <p:spPr>
          <a:xfrm>
            <a:off x="1817080" y="949290"/>
            <a:ext cx="2480434" cy="461665"/>
          </a:xfrm>
          <a:prstGeom prst="rect">
            <a:avLst/>
          </a:prstGeom>
          <a:noFill/>
        </p:spPr>
        <p:txBody>
          <a:bodyPr wrap="square" rtlCol="0">
            <a:spAutoFit/>
          </a:bodyPr>
          <a:lstStyle/>
          <a:p>
            <a:pPr algn="l"/>
            <a:r>
              <a:rPr lang="en-US" sz="2400" baseline="0" dirty="0">
                <a:latin typeface="+mn-lt"/>
              </a:rPr>
              <a:t>blue palette</a:t>
            </a:r>
            <a:endParaRPr lang="en-US" sz="2400" dirty="0">
              <a:latin typeface="+mn-lt"/>
            </a:endParaRPr>
          </a:p>
        </p:txBody>
      </p:sp>
      <p:sp>
        <p:nvSpPr>
          <p:cNvPr id="53" name="TextBox 52"/>
          <p:cNvSpPr txBox="1"/>
          <p:nvPr userDrawn="1"/>
        </p:nvSpPr>
        <p:spPr>
          <a:xfrm>
            <a:off x="1777615" y="3501432"/>
            <a:ext cx="2480434" cy="461665"/>
          </a:xfrm>
          <a:prstGeom prst="rect">
            <a:avLst/>
          </a:prstGeom>
          <a:noFill/>
        </p:spPr>
        <p:txBody>
          <a:bodyPr wrap="square" rtlCol="0">
            <a:spAutoFit/>
          </a:bodyPr>
          <a:lstStyle/>
          <a:p>
            <a:pPr algn="l"/>
            <a:r>
              <a:rPr lang="en-US" sz="2400" baseline="0" dirty="0">
                <a:latin typeface="+mn-lt"/>
              </a:rPr>
              <a:t>gray palette</a:t>
            </a:r>
            <a:endParaRPr lang="en-US" sz="2400" dirty="0">
              <a:latin typeface="+mn-lt"/>
            </a:endParaRPr>
          </a:p>
        </p:txBody>
      </p:sp>
      <p:sp>
        <p:nvSpPr>
          <p:cNvPr id="2" name="Rectangle 1"/>
          <p:cNvSpPr/>
          <p:nvPr userDrawn="1"/>
        </p:nvSpPr>
        <p:spPr>
          <a:xfrm>
            <a:off x="4773748" y="2734879"/>
            <a:ext cx="2480434" cy="646331"/>
          </a:xfrm>
          <a:prstGeom prst="rect">
            <a:avLst/>
          </a:prstGeom>
        </p:spPr>
        <p:txBody>
          <a:bodyPr wrap="square">
            <a:spAutoFit/>
          </a:bodyPr>
          <a:lstStyle/>
          <a:p>
            <a:r>
              <a:rPr lang="en-US" sz="1200" baseline="0" dirty="0">
                <a:latin typeface="+mn-lt"/>
              </a:rPr>
              <a:t>White can also be used to lighten and balance our blue, gray and accent colors.</a:t>
            </a:r>
            <a:endParaRPr lang="en-US" sz="1200" dirty="0"/>
          </a:p>
        </p:txBody>
      </p:sp>
      <p:sp>
        <p:nvSpPr>
          <p:cNvPr id="54" name="TextBox 53"/>
          <p:cNvSpPr txBox="1"/>
          <p:nvPr userDrawn="1"/>
        </p:nvSpPr>
        <p:spPr>
          <a:xfrm>
            <a:off x="7840386" y="4744784"/>
            <a:ext cx="2480434" cy="461665"/>
          </a:xfrm>
          <a:prstGeom prst="rect">
            <a:avLst/>
          </a:prstGeom>
          <a:noFill/>
        </p:spPr>
        <p:txBody>
          <a:bodyPr wrap="square" rtlCol="0">
            <a:spAutoFit/>
          </a:bodyPr>
          <a:lstStyle/>
          <a:p>
            <a:pPr algn="l"/>
            <a:r>
              <a:rPr lang="en-US" sz="2400" baseline="0" dirty="0">
                <a:latin typeface="+mn-lt"/>
              </a:rPr>
              <a:t>status palette</a:t>
            </a:r>
            <a:endParaRPr lang="en-US" sz="2400" dirty="0">
              <a:latin typeface="+mn-lt"/>
            </a:endParaRPr>
          </a:p>
        </p:txBody>
      </p:sp>
      <p:sp>
        <p:nvSpPr>
          <p:cNvPr id="55" name="Rectangle 54"/>
          <p:cNvSpPr/>
          <p:nvPr userDrawn="1"/>
        </p:nvSpPr>
        <p:spPr>
          <a:xfrm>
            <a:off x="7840386" y="5167510"/>
            <a:ext cx="2480434" cy="461665"/>
          </a:xfrm>
          <a:prstGeom prst="rect">
            <a:avLst/>
          </a:prstGeom>
        </p:spPr>
        <p:txBody>
          <a:bodyPr wrap="square">
            <a:spAutoFit/>
          </a:bodyPr>
          <a:lstStyle/>
          <a:p>
            <a:pPr algn="l"/>
            <a:r>
              <a:rPr lang="en-US" sz="1200" dirty="0">
                <a:latin typeface="Arial" panose="020B0604020202020204" pitchFamily="34" charset="0"/>
                <a:cs typeface="Arial" panose="020B0604020202020204" pitchFamily="34" charset="0"/>
              </a:rPr>
              <a:t>Colors to be used only as status indicators. </a:t>
            </a:r>
          </a:p>
        </p:txBody>
      </p:sp>
      <p:sp>
        <p:nvSpPr>
          <p:cNvPr id="56" name="Rectangle 55"/>
          <p:cNvSpPr/>
          <p:nvPr userDrawn="1"/>
        </p:nvSpPr>
        <p:spPr>
          <a:xfrm>
            <a:off x="7911761" y="2734878"/>
            <a:ext cx="2480434" cy="646331"/>
          </a:xfrm>
          <a:prstGeom prst="rect">
            <a:avLst/>
          </a:prstGeom>
        </p:spPr>
        <p:txBody>
          <a:bodyPr wrap="square">
            <a:spAutoFit/>
          </a:bodyPr>
          <a:lstStyle/>
          <a:p>
            <a:r>
              <a:rPr lang="en-US" sz="1200" baseline="0" dirty="0">
                <a:latin typeface="+mn-lt"/>
              </a:rPr>
              <a:t>For more information on how to change colors using RGB codes, visit the ppt training page.</a:t>
            </a:r>
            <a:endParaRPr lang="en-US" sz="1200" dirty="0"/>
          </a:p>
        </p:txBody>
      </p:sp>
      <p:sp>
        <p:nvSpPr>
          <p:cNvPr id="57" name="TextBox 56"/>
          <p:cNvSpPr txBox="1"/>
          <p:nvPr userDrawn="1"/>
        </p:nvSpPr>
        <p:spPr>
          <a:xfrm>
            <a:off x="7911761" y="2312153"/>
            <a:ext cx="2480434" cy="461665"/>
          </a:xfrm>
          <a:prstGeom prst="rect">
            <a:avLst/>
          </a:prstGeom>
          <a:noFill/>
        </p:spPr>
        <p:txBody>
          <a:bodyPr wrap="square" rtlCol="0">
            <a:spAutoFit/>
          </a:bodyPr>
          <a:lstStyle/>
          <a:p>
            <a:pPr algn="l"/>
            <a:r>
              <a:rPr lang="en-US" sz="2400" baseline="0" dirty="0">
                <a:latin typeface="+mn-lt"/>
              </a:rPr>
              <a:t>how to use</a:t>
            </a:r>
            <a:endParaRPr lang="en-US" sz="2400" dirty="0">
              <a:latin typeface="+mn-lt"/>
            </a:endParaRPr>
          </a:p>
        </p:txBody>
      </p:sp>
    </p:spTree>
    <p:extLst>
      <p:ext uri="{BB962C8B-B14F-4D97-AF65-F5344CB8AC3E}">
        <p14:creationId xmlns:p14="http://schemas.microsoft.com/office/powerpoint/2010/main" val="27561650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rucial Title">
    <p:bg>
      <p:bgPr>
        <a:solidFill>
          <a:srgbClr val="58595B"/>
        </a:solidFill>
        <a:effectLst/>
      </p:bgPr>
    </p:bg>
    <p:spTree>
      <p:nvGrpSpPr>
        <p:cNvPr id="1" name=""/>
        <p:cNvGrpSpPr/>
        <p:nvPr/>
      </p:nvGrpSpPr>
      <p:grpSpPr>
        <a:xfrm>
          <a:off x="0" y="0"/>
          <a:ext cx="0" cy="0"/>
          <a:chOff x="0" y="0"/>
          <a:chExt cx="0" cy="0"/>
        </a:xfrm>
      </p:grpSpPr>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7"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8"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5864301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rucial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8"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944959"/>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Crucial Closing">
    <p:bg>
      <p:bgPr>
        <a:solidFill>
          <a:srgbClr val="58595B"/>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84215" y="1973108"/>
            <a:ext cx="5823570" cy="2911785"/>
          </a:xfrm>
          <a:prstGeom prst="rect">
            <a:avLst/>
          </a:prstGeom>
        </p:spPr>
      </p:pic>
    </p:spTree>
    <p:extLst>
      <p:ext uri="{BB962C8B-B14F-4D97-AF65-F5344CB8AC3E}">
        <p14:creationId xmlns:p14="http://schemas.microsoft.com/office/powerpoint/2010/main" val="207463945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Ballistix Title">
    <p:bg>
      <p:bgPr>
        <a:solidFill>
          <a:srgbClr val="58595B"/>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8" name="TextBox 7"/>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9270516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Ballistix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12" name="TextBox 11"/>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82787770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B80A1F0D-9D48-4EDD-93BE-F8C473D06BE9}" type="datetime4">
              <a:rPr lang="en-US" smtClean="0"/>
              <a:t>March 23,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1051560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047761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Ballistix Closing">
    <p:bg>
      <p:bgPr>
        <a:solidFill>
          <a:srgbClr val="58595B"/>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48648" y="1755324"/>
            <a:ext cx="6694704" cy="3347353"/>
          </a:xfrm>
          <a:prstGeom prst="rect">
            <a:avLst/>
          </a:prstGeom>
        </p:spPr>
      </p:pic>
    </p:spTree>
    <p:extLst>
      <p:ext uri="{BB962C8B-B14F-4D97-AF65-F5344CB8AC3E}">
        <p14:creationId xmlns:p14="http://schemas.microsoft.com/office/powerpoint/2010/main" val="337709748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3817BACB-9387-4885-8B66-8D912C18727B}" type="datetime4">
              <a:rPr lang="en-US" smtClean="0"/>
              <a:t>March 23,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7"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
        <p:nvSpPr>
          <p:cNvPr id="9" name="Content Placeholder 2"/>
          <p:cNvSpPr>
            <a:spLocks noGrp="1"/>
          </p:cNvSpPr>
          <p:nvPr>
            <p:ph sz="half" idx="1"/>
          </p:nvPr>
        </p:nvSpPr>
        <p:spPr>
          <a:xfrm>
            <a:off x="838200" y="1628775"/>
            <a:ext cx="10515600" cy="4548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560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03202"/>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10" y="6470556"/>
            <a:ext cx="914400" cy="248898"/>
          </a:xfrm>
          <a:prstGeom prst="rect">
            <a:avLst/>
          </a:prstGeom>
        </p:spPr>
      </p:pic>
      <p:sp>
        <p:nvSpPr>
          <p:cNvPr id="4" name="Date Placeholder 3"/>
          <p:cNvSpPr>
            <a:spLocks noGrp="1"/>
          </p:cNvSpPr>
          <p:nvPr>
            <p:ph type="dt" sz="half" idx="10"/>
          </p:nvPr>
        </p:nvSpPr>
        <p:spPr/>
        <p:txBody>
          <a:bodyPr/>
          <a:lstStyle>
            <a:lvl1pPr>
              <a:defRPr>
                <a:solidFill>
                  <a:schemeClr val="bg1"/>
                </a:solidFill>
              </a:defRPr>
            </a:lvl1pPr>
          </a:lstStyle>
          <a:p>
            <a:fld id="{FBD81F6B-C008-4C66-BD61-4BBE687FC954}" type="datetime4">
              <a:rPr lang="en-US" smtClean="0"/>
              <a:pPr/>
              <a:t>March 23, 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54051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rgbClr val="0077C8"/>
                </a:solidFill>
              </a:defRPr>
            </a:lvl1pPr>
          </a:lstStyle>
          <a:p>
            <a:r>
              <a:rPr lang="en-US"/>
              <a:t>Click to edit Master title style</a:t>
            </a:r>
            <a:endParaRPr lang="en-US" dirty="0"/>
          </a:p>
        </p:txBody>
      </p:sp>
      <p:sp>
        <p:nvSpPr>
          <p:cNvPr id="4" name="Text Placeholder 2"/>
          <p:cNvSpPr>
            <a:spLocks noGrp="1"/>
          </p:cNvSpPr>
          <p:nvPr>
            <p:ph type="body" idx="1"/>
          </p:nvPr>
        </p:nvSpPr>
        <p:spPr>
          <a:xfrm>
            <a:off x="831850" y="4503202"/>
            <a:ext cx="10515600" cy="1500187"/>
          </a:xfrm>
        </p:spPr>
        <p:txBody>
          <a:bodyPr/>
          <a:lstStyle>
            <a:lvl1pPr marL="0" indent="0">
              <a:buNone/>
              <a:defRPr sz="2400">
                <a:solidFill>
                  <a:srgbClr val="58595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3" name="Date Placeholder 2"/>
          <p:cNvSpPr>
            <a:spLocks noGrp="1"/>
          </p:cNvSpPr>
          <p:nvPr>
            <p:ph type="dt" sz="half" idx="10"/>
          </p:nvPr>
        </p:nvSpPr>
        <p:spPr/>
        <p:txBody>
          <a:bodyPr/>
          <a:lstStyle/>
          <a:p>
            <a:fld id="{FBD81F6B-C008-4C66-BD61-4BBE687FC954}" type="datetime4">
              <a:rPr lang="en-US" smtClean="0"/>
              <a:t>March 23, 2018</a:t>
            </a:fld>
            <a:endParaRPr lang="en-US" dirty="0"/>
          </a:p>
        </p:txBody>
      </p:sp>
      <p:sp>
        <p:nvSpPr>
          <p:cNvPr id="5" name="Footer Placeholder 4"/>
          <p:cNvSpPr>
            <a:spLocks noGrp="1"/>
          </p:cNvSpPr>
          <p:nvPr>
            <p:ph type="ftr" sz="quarter" idx="11"/>
          </p:nvPr>
        </p:nvSpPr>
        <p:spPr/>
        <p:txBody>
          <a:bodyPr/>
          <a:lstStyle/>
          <a:p>
            <a:r>
              <a:rPr lang="en-US"/>
              <a:t>Micron Confidential</a:t>
            </a:r>
            <a:endParaRPr lang="en-US" dirty="0"/>
          </a:p>
        </p:txBody>
      </p:sp>
      <p:sp>
        <p:nvSpPr>
          <p:cNvPr id="6" name="Slide Number Placeholder 5"/>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4032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 Vertical Image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2701" y="276224"/>
            <a:ext cx="5553074" cy="3071813"/>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5" name="Picture Placeholder 4"/>
          <p:cNvSpPr>
            <a:spLocks noGrp="1"/>
          </p:cNvSpPr>
          <p:nvPr>
            <p:ph type="pic" sz="quarter" idx="10" hasCustomPrompt="1"/>
          </p:nvPr>
        </p:nvSpPr>
        <p:spPr>
          <a:xfrm>
            <a:off x="-1" y="0"/>
            <a:ext cx="6096001" cy="6858000"/>
          </a:xfrm>
        </p:spPr>
        <p:txBody>
          <a:bodyPr/>
          <a:lstStyle>
            <a:lvl1pPr marL="0" indent="0">
              <a:buNone/>
              <a:defRPr>
                <a:solidFill>
                  <a:schemeClr val="bg1"/>
                </a:solidFill>
              </a:defRPr>
            </a:lvl1pPr>
          </a:lstStyle>
          <a:p>
            <a:r>
              <a:rPr lang="en-US" dirty="0"/>
              <a:t>Image</a:t>
            </a:r>
          </a:p>
        </p:txBody>
      </p:sp>
      <p:sp>
        <p:nvSpPr>
          <p:cNvPr id="8" name="Text Placeholder 4"/>
          <p:cNvSpPr>
            <a:spLocks noGrp="1"/>
          </p:cNvSpPr>
          <p:nvPr>
            <p:ph type="body" sz="quarter" idx="11"/>
          </p:nvPr>
        </p:nvSpPr>
        <p:spPr>
          <a:xfrm>
            <a:off x="6362701" y="3429000"/>
            <a:ext cx="5553073" cy="2940269"/>
          </a:xfrm>
        </p:spPr>
        <p:txBody>
          <a:bodyP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p:cNvSpPr>
            <a:spLocks noGrp="1"/>
          </p:cNvSpPr>
          <p:nvPr>
            <p:ph type="dt" sz="half" idx="12"/>
          </p:nvPr>
        </p:nvSpPr>
        <p:spPr>
          <a:xfrm>
            <a:off x="6363543" y="6412007"/>
            <a:ext cx="1710155" cy="365125"/>
          </a:xfrm>
        </p:spPr>
        <p:txBody>
          <a:bodyPr/>
          <a:lstStyle>
            <a:lvl1pPr algn="l">
              <a:defRPr/>
            </a:lvl1pPr>
          </a:lstStyle>
          <a:p>
            <a:fld id="{FF8E76A1-C759-4A05-82F0-D02F4D24734F}" type="datetime4">
              <a:rPr lang="en-US" smtClean="0"/>
              <a:t>March 23, 2018</a:t>
            </a:fld>
            <a:endParaRPr lang="en-US" dirty="0"/>
          </a:p>
        </p:txBody>
      </p:sp>
      <p:sp>
        <p:nvSpPr>
          <p:cNvPr id="4" name="Footer Placeholder 3"/>
          <p:cNvSpPr>
            <a:spLocks noGrp="1"/>
          </p:cNvSpPr>
          <p:nvPr>
            <p:ph type="ftr" sz="quarter" idx="13"/>
          </p:nvPr>
        </p:nvSpPr>
        <p:spPr/>
        <p:txBody>
          <a:bodyPr/>
          <a:lstStyle/>
          <a:p>
            <a:r>
              <a:rPr lang="en-US"/>
              <a:t>Micron Confidential</a:t>
            </a:r>
            <a:endParaRPr lang="en-US" dirty="0"/>
          </a:p>
        </p:txBody>
      </p:sp>
      <p:sp>
        <p:nvSpPr>
          <p:cNvPr id="6" name="Slide Number Placeholder 5"/>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1410602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3 Image with White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00222DAE-BC52-44EA-BB87-16305683862E}" type="datetime4">
              <a:rPr lang="en-US" smtClean="0"/>
              <a:t>March 23,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8855470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2 Vertical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6096000" y="0"/>
            <a:ext cx="609600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10551" y="362309"/>
            <a:ext cx="5601239" cy="6038491"/>
          </a:xfrm>
        </p:spPr>
        <p:txBody>
          <a:bodyPr anchor="ctr">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6363543" y="362310"/>
            <a:ext cx="5552231" cy="6038490"/>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
        <p:nvSpPr>
          <p:cNvPr id="10" name="Date Placeholder 2"/>
          <p:cNvSpPr>
            <a:spLocks noGrp="1"/>
          </p:cNvSpPr>
          <p:nvPr>
            <p:ph type="dt" sz="half" idx="16"/>
          </p:nvPr>
        </p:nvSpPr>
        <p:spPr>
          <a:xfrm>
            <a:off x="6363543" y="6412007"/>
            <a:ext cx="1710155" cy="365125"/>
          </a:xfrm>
        </p:spPr>
        <p:txBody>
          <a:bodyPr/>
          <a:lstStyle>
            <a:lvl1pPr algn="l">
              <a:defRPr/>
            </a:lvl1pPr>
          </a:lstStyle>
          <a:p>
            <a:fld id="{C2D750BE-7BF8-418F-A307-BC5A93F9A190}" type="datetime4">
              <a:rPr lang="en-US" smtClean="0"/>
              <a:t>March 23, 2018</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322198520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7.xml"/><Relationship Id="rId7" Type="http://schemas.openxmlformats.org/officeDocument/2006/relationships/theme" Target="../theme/theme2.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FBD81F6B-C008-4C66-BD61-4BBE687FC954}" type="datetime4">
              <a:rPr lang="en-US" smtClean="0"/>
              <a:t>March 23, 2018</a:t>
            </a:fld>
            <a:endParaRPr lang="en-US" dirty="0"/>
          </a:p>
        </p:txBody>
      </p:sp>
      <p:sp>
        <p:nvSpPr>
          <p:cNvPr id="5"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6"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26">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260006165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3" r:id="rId4"/>
    <p:sldLayoutId id="2147483651" r:id="rId5"/>
    <p:sldLayoutId id="2147483661" r:id="rId6"/>
    <p:sldLayoutId id="2147483662" r:id="rId7"/>
    <p:sldLayoutId id="2147483701" r:id="rId8"/>
    <p:sldLayoutId id="2147483691" r:id="rId9"/>
    <p:sldLayoutId id="2147483697" r:id="rId10"/>
    <p:sldLayoutId id="2147483698" r:id="rId11"/>
    <p:sldLayoutId id="2147483692" r:id="rId12"/>
    <p:sldLayoutId id="2147483693" r:id="rId13"/>
    <p:sldLayoutId id="2147483695" r:id="rId14"/>
    <p:sldLayoutId id="2147483696" r:id="rId15"/>
    <p:sldLayoutId id="2147483672" r:id="rId16"/>
    <p:sldLayoutId id="2147483652" r:id="rId17"/>
    <p:sldLayoutId id="2147483668" r:id="rId18"/>
    <p:sldLayoutId id="2147483671" r:id="rId19"/>
    <p:sldLayoutId id="2147483654" r:id="rId20"/>
    <p:sldLayoutId id="2147483675" r:id="rId21"/>
    <p:sldLayoutId id="2147483655" r:id="rId22"/>
    <p:sldLayoutId id="2147483674" r:id="rId23"/>
    <p:sldLayoutId id="2147483700" r:id="rId24"/>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2" descr="https://www.micron.com/~/media/brand-portal/brand-portal-logos/micron-logo_blue_rgb.png"/>
          <p:cNvPicPr>
            <a:picLocks noChangeAspect="1" noChangeArrowheads="1"/>
          </p:cNvPicPr>
          <p:nvPr userDrawn="1"/>
        </p:nvPicPr>
        <p:blipFill>
          <a:blip r:embed="rId8" cstate="screen">
            <a:extLst>
              <a:ext uri="{28A0092B-C50C-407E-A947-70E740481C1C}">
                <a14:useLocalDpi xmlns:a14="http://schemas.microsoft.com/office/drawing/2010/main"/>
              </a:ext>
            </a:extLst>
          </a:blip>
          <a:srcRect/>
          <a:stretch>
            <a:fillRect/>
          </a:stretch>
        </p:blipFill>
        <p:spPr bwMode="auto">
          <a:xfrm>
            <a:off x="10896600" y="6470119"/>
            <a:ext cx="914400" cy="248898"/>
          </a:xfrm>
          <a:prstGeom prst="rect">
            <a:avLst/>
          </a:prstGeom>
          <a:noFill/>
          <a:extLst>
            <a:ext uri="{909E8E84-426E-40DD-AFC4-6F175D3DCCD1}">
              <a14:hiddenFill xmlns:a14="http://schemas.microsoft.com/office/drawing/2010/main">
                <a:solidFill>
                  <a:srgbClr val="FFFFFF"/>
                </a:solidFill>
              </a14:hiddenFill>
            </a:ext>
          </a:extLst>
        </p:spPr>
      </p:pic>
      <p:sp>
        <p:nvSpPr>
          <p:cNvPr id="12"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3F1D63C9-FED7-4316-973C-E2599C7A9F93}" type="datetime4">
              <a:rPr lang="en-US" smtClean="0"/>
              <a:t>March 23, 2018</a:t>
            </a:fld>
            <a:endParaRPr lang="en-US" dirty="0"/>
          </a:p>
        </p:txBody>
      </p:sp>
      <p:sp>
        <p:nvSpPr>
          <p:cNvPr id="13"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14"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269711580"/>
      </p:ext>
    </p:extLst>
  </p:cSld>
  <p:clrMap bg1="lt1" tx1="dk1" bg2="lt2" tx2="dk2" accent1="accent1" accent2="accent2" accent3="accent3" accent4="accent4" accent5="accent5" accent6="accent6" hlink="hlink" folHlink="folHlink"/>
  <p:sldLayoutIdLst>
    <p:sldLayoutId id="2147483678" r:id="rId1"/>
    <p:sldLayoutId id="2147483680" r:id="rId2"/>
    <p:sldLayoutId id="2147483687" r:id="rId3"/>
    <p:sldLayoutId id="2147483681" r:id="rId4"/>
    <p:sldLayoutId id="2147483683" r:id="rId5"/>
    <p:sldLayoutId id="2147483688" r:id="rId6"/>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2860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2860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2860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2860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0.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0.xml"/><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0.xml"/><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16.png"/><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sp>
        <p:nvSpPr>
          <p:cNvPr id="4" name="Title 3"/>
          <p:cNvSpPr>
            <a:spLocks noGrp="1"/>
          </p:cNvSpPr>
          <p:nvPr>
            <p:ph type="ctrTitle"/>
          </p:nvPr>
        </p:nvSpPr>
        <p:spPr/>
        <p:txBody>
          <a:bodyPr/>
          <a:lstStyle/>
          <a:p>
            <a:r>
              <a:rPr lang="en-US" dirty="0"/>
              <a:t>0177752 SR71B</a:t>
            </a:r>
          </a:p>
        </p:txBody>
      </p:sp>
    </p:spTree>
    <p:extLst>
      <p:ext uri="{BB962C8B-B14F-4D97-AF65-F5344CB8AC3E}">
        <p14:creationId xmlns:p14="http://schemas.microsoft.com/office/powerpoint/2010/main" val="1770666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Summary</a:t>
            </a:r>
          </a:p>
        </p:txBody>
      </p:sp>
      <p:sp>
        <p:nvSpPr>
          <p:cNvPr id="6" name="Content Placeholder 5"/>
          <p:cNvSpPr>
            <a:spLocks noGrp="1"/>
          </p:cNvSpPr>
          <p:nvPr>
            <p:ph sz="half" idx="1"/>
          </p:nvPr>
        </p:nvSpPr>
        <p:spPr>
          <a:xfrm>
            <a:off x="838200" y="993914"/>
            <a:ext cx="10515600" cy="4729163"/>
          </a:xfrm>
        </p:spPr>
        <p:txBody>
          <a:bodyPr/>
          <a:lstStyle/>
          <a:p>
            <a:r>
              <a:rPr lang="en-US" dirty="0"/>
              <a:t>CD-- straight profile @WL</a:t>
            </a:r>
          </a:p>
          <a:p>
            <a:r>
              <a:rPr lang="en-US" dirty="0"/>
              <a:t>Mono target (1C) vs </a:t>
            </a:r>
            <a:r>
              <a:rPr lang="en-US" dirty="0" err="1"/>
              <a:t>cosputter</a:t>
            </a:r>
            <a:r>
              <a:rPr lang="en-US" dirty="0"/>
              <a:t> Alloy #6</a:t>
            </a:r>
          </a:p>
        </p:txBody>
      </p:sp>
      <p:sp>
        <p:nvSpPr>
          <p:cNvPr id="7" name="Footer Placeholder 6"/>
          <p:cNvSpPr>
            <a:spLocks noGrp="1"/>
          </p:cNvSpPr>
          <p:nvPr>
            <p:ph type="ftr" sz="quarter" idx="11"/>
          </p:nvPr>
        </p:nvSpPr>
        <p:spPr/>
        <p:txBody>
          <a:bodyPr/>
          <a:lstStyle/>
          <a:p>
            <a:r>
              <a:rPr lang="en-US"/>
              <a:t>Micron Confidential</a:t>
            </a:r>
          </a:p>
        </p:txBody>
      </p:sp>
      <p:sp>
        <p:nvSpPr>
          <p:cNvPr id="8" name="Slide Number Placeholder 7"/>
          <p:cNvSpPr>
            <a:spLocks noGrp="1"/>
          </p:cNvSpPr>
          <p:nvPr>
            <p:ph type="sldNum" sz="quarter" idx="12"/>
          </p:nvPr>
        </p:nvSpPr>
        <p:spPr/>
        <p:txBody>
          <a:bodyPr/>
          <a:lstStyle/>
          <a:p>
            <a:fld id="{B7E7695C-FCF1-4AA0-9B93-7941FED13DC4}" type="slidenum">
              <a:rPr lang="en-US" smtClean="0"/>
              <a:t>2</a:t>
            </a:fld>
            <a:endParaRPr lang="en-US"/>
          </a:p>
        </p:txBody>
      </p:sp>
      <p:graphicFrame>
        <p:nvGraphicFramePr>
          <p:cNvPr id="9" name="Table 8"/>
          <p:cNvGraphicFramePr>
            <a:graphicFrameLocks noGrp="1"/>
          </p:cNvGraphicFramePr>
          <p:nvPr>
            <p:extLst>
              <p:ext uri="{D42A27DB-BD31-4B8C-83A1-F6EECF244321}">
                <p14:modId xmlns:p14="http://schemas.microsoft.com/office/powerpoint/2010/main" val="3601796960"/>
              </p:ext>
            </p:extLst>
          </p:nvPr>
        </p:nvGraphicFramePr>
        <p:xfrm>
          <a:off x="838199" y="2077170"/>
          <a:ext cx="10453700" cy="1131386"/>
        </p:xfrm>
        <a:graphic>
          <a:graphicData uri="http://schemas.openxmlformats.org/drawingml/2006/table">
            <a:tbl>
              <a:tblPr firstRow="1" bandRow="1">
                <a:tableStyleId>{5C22544A-7EE6-4342-B048-85BDC9FD1C3A}</a:tableStyleId>
              </a:tblPr>
              <a:tblGrid>
                <a:gridCol w="1222744">
                  <a:extLst>
                    <a:ext uri="{9D8B030D-6E8A-4147-A177-3AD203B41FA5}">
                      <a16:colId xmlns:a16="http://schemas.microsoft.com/office/drawing/2014/main" val="20000"/>
                    </a:ext>
                  </a:extLst>
                </a:gridCol>
                <a:gridCol w="4268991">
                  <a:extLst>
                    <a:ext uri="{9D8B030D-6E8A-4147-A177-3AD203B41FA5}">
                      <a16:colId xmlns:a16="http://schemas.microsoft.com/office/drawing/2014/main" val="20001"/>
                    </a:ext>
                  </a:extLst>
                </a:gridCol>
                <a:gridCol w="1600200">
                  <a:extLst>
                    <a:ext uri="{9D8B030D-6E8A-4147-A177-3AD203B41FA5}">
                      <a16:colId xmlns:a16="http://schemas.microsoft.com/office/drawing/2014/main" val="2506403362"/>
                    </a:ext>
                  </a:extLst>
                </a:gridCol>
                <a:gridCol w="1859538">
                  <a:extLst>
                    <a:ext uri="{9D8B030D-6E8A-4147-A177-3AD203B41FA5}">
                      <a16:colId xmlns:a16="http://schemas.microsoft.com/office/drawing/2014/main" val="1213100360"/>
                    </a:ext>
                  </a:extLst>
                </a:gridCol>
                <a:gridCol w="1502227">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Cell stack</a:t>
                      </a:r>
                    </a:p>
                  </a:txBody>
                  <a:tcPr/>
                </a:tc>
                <a:tc>
                  <a:txBody>
                    <a:bodyPr/>
                    <a:lstStyle/>
                    <a:p>
                      <a:pPr algn="ctr"/>
                      <a:r>
                        <a:rPr lang="en-US" sz="1800" dirty="0"/>
                        <a:t>WL</a:t>
                      </a: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err="1"/>
                        <a:t>AlOx</a:t>
                      </a:r>
                      <a:r>
                        <a:rPr lang="it-IT" sz="1800" baseline="0" dirty="0"/>
                        <a:t> lamina</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dirty="0"/>
                        <a:t>1C</a:t>
                      </a:r>
                    </a:p>
                  </a:txBody>
                  <a:tcPr anchor="ctr"/>
                </a:tc>
                <a:tc>
                  <a:txBody>
                    <a:bodyPr/>
                    <a:lstStyle/>
                    <a:p>
                      <a:pPr algn="ctr"/>
                      <a:r>
                        <a:rPr lang="en-US" sz="1800" dirty="0"/>
                        <a:t>SD.k1 22nm</a:t>
                      </a:r>
                    </a:p>
                  </a:txBody>
                  <a:tcPr anchor="ctr"/>
                </a:tc>
                <a:tc>
                  <a:txBody>
                    <a:bodyPr/>
                    <a:lstStyle/>
                    <a:p>
                      <a:pPr algn="ctr"/>
                      <a:r>
                        <a:rPr lang="en-US" sz="1800" dirty="0"/>
                        <a:t>CD - - </a:t>
                      </a:r>
                    </a:p>
                  </a:txBody>
                  <a:tcPr anchor="ctr"/>
                </a:tc>
                <a:tc>
                  <a:txBody>
                    <a:bodyPr/>
                    <a:lstStyle/>
                    <a:p>
                      <a:pPr algn="ctr"/>
                      <a:r>
                        <a:rPr lang="en-US" sz="1800" dirty="0"/>
                        <a:t>No </a:t>
                      </a:r>
                    </a:p>
                  </a:txBody>
                  <a:tcPr anchor="ctr"/>
                </a:tc>
                <a:tc>
                  <a:txBody>
                    <a:bodyPr/>
                    <a:lstStyle/>
                    <a:p>
                      <a:pPr marL="0" algn="ctr" defTabSz="1219080" rtl="0" eaLnBrk="1" latinLnBrk="0" hangingPunct="1"/>
                      <a:r>
                        <a:rPr lang="en-US" sz="1800" dirty="0"/>
                        <a:t>17,19,20,</a:t>
                      </a:r>
                      <a:r>
                        <a:rPr lang="en-US" sz="1800" dirty="0">
                          <a:solidFill>
                            <a:srgbClr val="FF0000"/>
                          </a:solidFill>
                        </a:rPr>
                        <a:t>23</a:t>
                      </a:r>
                      <a:endParaRPr lang="en-US" sz="1800" kern="1200" dirty="0">
                        <a:solidFill>
                          <a:srgbClr val="FF0000"/>
                        </a:solidFill>
                        <a:latin typeface="+mn-lt"/>
                        <a:ea typeface="+mn-ea"/>
                        <a:cs typeface="+mn-cs"/>
                      </a:endParaRPr>
                    </a:p>
                  </a:txBody>
                  <a:tcPr anchor="ctr"/>
                </a:tc>
                <a:extLst>
                  <a:ext uri="{0D108BD9-81ED-4DB2-BD59-A6C34878D82A}">
                    <a16:rowId xmlns:a16="http://schemas.microsoft.com/office/drawing/2014/main" val="10001"/>
                  </a:ext>
                </a:extLst>
              </a:tr>
              <a:tr h="389171">
                <a:tc>
                  <a:txBody>
                    <a:bodyPr/>
                    <a:lstStyle/>
                    <a:p>
                      <a:pPr algn="ctr"/>
                      <a:r>
                        <a:rPr lang="en-US" sz="1800" dirty="0"/>
                        <a:t>2E</a:t>
                      </a:r>
                    </a:p>
                  </a:txBody>
                  <a:tcPr anchor="ctr"/>
                </a:tc>
                <a:tc>
                  <a:txBody>
                    <a:bodyPr/>
                    <a:lstStyle/>
                    <a:p>
                      <a:pPr algn="ctr"/>
                      <a:r>
                        <a:rPr lang="en-US" sz="1800" dirty="0"/>
                        <a:t>Alloy #6 22nm</a:t>
                      </a:r>
                    </a:p>
                  </a:txBody>
                  <a:tcPr anchor="ctr"/>
                </a:tc>
                <a:tc>
                  <a:txBody>
                    <a:bodyPr/>
                    <a:lstStyle/>
                    <a:p>
                      <a:pPr algn="ctr"/>
                      <a:r>
                        <a:rPr lang="en-US" sz="1800" dirty="0"/>
                        <a:t>CD - - </a:t>
                      </a:r>
                    </a:p>
                  </a:txBody>
                  <a:tcPr anchor="ctr"/>
                </a:tc>
                <a:tc>
                  <a:txBody>
                    <a:bodyPr/>
                    <a:lstStyle/>
                    <a:p>
                      <a:pPr algn="ctr"/>
                      <a:r>
                        <a:rPr lang="en-US" sz="1800" dirty="0"/>
                        <a:t>No </a:t>
                      </a:r>
                    </a:p>
                  </a:txBody>
                  <a:tcPr anchor="ctr"/>
                </a:tc>
                <a:tc>
                  <a:txBody>
                    <a:bodyPr/>
                    <a:lstStyle/>
                    <a:p>
                      <a:pPr marL="0" algn="ctr" defTabSz="1219080" rtl="0" eaLnBrk="1" latinLnBrk="0" hangingPunct="1"/>
                      <a:r>
                        <a:rPr lang="en-US" sz="1800" dirty="0"/>
                        <a:t>21,</a:t>
                      </a:r>
                      <a:r>
                        <a:rPr lang="en-US" sz="1800" dirty="0">
                          <a:solidFill>
                            <a:srgbClr val="FF0000"/>
                          </a:solidFill>
                        </a:rPr>
                        <a:t>22</a:t>
                      </a:r>
                      <a:r>
                        <a:rPr lang="en-US" sz="1800" dirty="0"/>
                        <a:t>,24,25</a:t>
                      </a:r>
                      <a:endParaRPr lang="en-US" sz="1800" kern="1200" dirty="0">
                        <a:solidFill>
                          <a:schemeClr val="dk1"/>
                        </a:solidFill>
                        <a:latin typeface="+mn-lt"/>
                        <a:ea typeface="+mn-ea"/>
                        <a:cs typeface="+mn-cs"/>
                      </a:endParaRPr>
                    </a:p>
                  </a:txBody>
                  <a:tcPr anchor="ctr"/>
                </a:tc>
                <a:extLst>
                  <a:ext uri="{0D108BD9-81ED-4DB2-BD59-A6C34878D82A}">
                    <a16:rowId xmlns:a16="http://schemas.microsoft.com/office/drawing/2014/main" val="10002"/>
                  </a:ext>
                </a:extLst>
              </a:tr>
            </a:tbl>
          </a:graphicData>
        </a:graphic>
      </p:graphicFrame>
      <p:pic>
        <p:nvPicPr>
          <p:cNvPr id="10" name="Picture 9"/>
          <p:cNvPicPr>
            <a:picLocks noChangeAspect="1"/>
          </p:cNvPicPr>
          <p:nvPr/>
        </p:nvPicPr>
        <p:blipFill>
          <a:blip r:embed="rId2"/>
          <a:stretch>
            <a:fillRect/>
          </a:stretch>
        </p:blipFill>
        <p:spPr>
          <a:xfrm>
            <a:off x="978453" y="3417419"/>
            <a:ext cx="4073591" cy="2697083"/>
          </a:xfrm>
          <a:prstGeom prst="rect">
            <a:avLst/>
          </a:prstGeom>
        </p:spPr>
      </p:pic>
    </p:spTree>
    <p:extLst>
      <p:ext uri="{BB962C8B-B14F-4D97-AF65-F5344CB8AC3E}">
        <p14:creationId xmlns:p14="http://schemas.microsoft.com/office/powerpoint/2010/main" val="117376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9701" r="8025"/>
          <a:stretch/>
        </p:blipFill>
        <p:spPr>
          <a:xfrm>
            <a:off x="419100" y="1029362"/>
            <a:ext cx="5824422" cy="3821285"/>
          </a:xfrm>
          <a:prstGeom prst="rect">
            <a:avLst/>
          </a:prstGeom>
        </p:spPr>
      </p:pic>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l="9669" r="8310"/>
          <a:stretch/>
        </p:blipFill>
        <p:spPr>
          <a:xfrm>
            <a:off x="6272796" y="1029362"/>
            <a:ext cx="5801262" cy="3821285"/>
          </a:xfrm>
          <a:prstGeom prst="rect">
            <a:avLst/>
          </a:prstGeom>
        </p:spPr>
      </p:pic>
      <p:sp>
        <p:nvSpPr>
          <p:cNvPr id="2" name="Title 1"/>
          <p:cNvSpPr>
            <a:spLocks noGrp="1"/>
          </p:cNvSpPr>
          <p:nvPr>
            <p:ph type="title"/>
          </p:nvPr>
        </p:nvSpPr>
        <p:spPr/>
        <p:txBody>
          <a:bodyPr/>
          <a:lstStyle/>
          <a:p>
            <a:r>
              <a:rPr lang="en-US" dirty="0"/>
              <a:t>Distributions 1us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3</a:t>
            </a:fld>
            <a:endParaRPr lang="en-US"/>
          </a:p>
        </p:txBody>
      </p:sp>
      <p:sp>
        <p:nvSpPr>
          <p:cNvPr id="15" name="TextBox 14"/>
          <p:cNvSpPr txBox="1"/>
          <p:nvPr/>
        </p:nvSpPr>
        <p:spPr>
          <a:xfrm>
            <a:off x="2334125" y="3636874"/>
            <a:ext cx="914400" cy="384721"/>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1C</a:t>
            </a:r>
            <a:r>
              <a:rPr lang="en-US" sz="900" dirty="0"/>
              <a:t> </a:t>
            </a:r>
            <a:endParaRPr lang="en-US" sz="900" dirty="0">
              <a:highlight>
                <a:srgbClr val="71C5E8"/>
              </a:highlight>
            </a:endParaRPr>
          </a:p>
          <a:p>
            <a:pPr algn="ctr"/>
            <a:r>
              <a:rPr lang="en-US" sz="900" dirty="0"/>
              <a:t>SD.k1 22nm</a:t>
            </a:r>
          </a:p>
        </p:txBody>
      </p:sp>
      <p:sp>
        <p:nvSpPr>
          <p:cNvPr id="16" name="TextBox 15"/>
          <p:cNvSpPr txBox="1"/>
          <p:nvPr/>
        </p:nvSpPr>
        <p:spPr>
          <a:xfrm>
            <a:off x="5039983" y="3636874"/>
            <a:ext cx="914400" cy="384721"/>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2E</a:t>
            </a:r>
            <a:r>
              <a:rPr lang="en-US" sz="900" dirty="0"/>
              <a:t> </a:t>
            </a:r>
          </a:p>
          <a:p>
            <a:pPr algn="ctr"/>
            <a:r>
              <a:rPr lang="en-US" sz="900" dirty="0"/>
              <a:t>Alloy #6 22nm</a:t>
            </a:r>
          </a:p>
        </p:txBody>
      </p:sp>
      <p:sp>
        <p:nvSpPr>
          <p:cNvPr id="10" name="TextBox 9"/>
          <p:cNvSpPr txBox="1"/>
          <p:nvPr/>
        </p:nvSpPr>
        <p:spPr>
          <a:xfrm>
            <a:off x="2494763" y="920835"/>
            <a:ext cx="1210588" cy="369332"/>
          </a:xfrm>
          <a:prstGeom prst="rect">
            <a:avLst/>
          </a:prstGeom>
          <a:solidFill>
            <a:schemeClr val="bg1"/>
          </a:solidFill>
          <a:ln>
            <a:solidFill>
              <a:schemeClr val="tx1"/>
            </a:solidFill>
          </a:ln>
        </p:spPr>
        <p:txBody>
          <a:bodyPr wrap="none" rtlCol="0">
            <a:spAutoFit/>
          </a:bodyPr>
          <a:lstStyle/>
          <a:p>
            <a:r>
              <a:rPr lang="en-US" b="1" dirty="0"/>
              <a:t>1k cycles</a:t>
            </a:r>
          </a:p>
        </p:txBody>
      </p:sp>
      <p:sp>
        <p:nvSpPr>
          <p:cNvPr id="30" name="TextBox 29"/>
          <p:cNvSpPr txBox="1"/>
          <p:nvPr/>
        </p:nvSpPr>
        <p:spPr>
          <a:xfrm>
            <a:off x="8439893" y="920835"/>
            <a:ext cx="1467068" cy="369332"/>
          </a:xfrm>
          <a:prstGeom prst="rect">
            <a:avLst/>
          </a:prstGeom>
          <a:solidFill>
            <a:schemeClr val="bg1"/>
          </a:solidFill>
          <a:ln>
            <a:solidFill>
              <a:schemeClr val="tx1"/>
            </a:solidFill>
          </a:ln>
        </p:spPr>
        <p:txBody>
          <a:bodyPr wrap="none" rtlCol="0">
            <a:spAutoFit/>
          </a:bodyPr>
          <a:lstStyle/>
          <a:p>
            <a:r>
              <a:rPr lang="en-US" b="1" dirty="0"/>
              <a:t>128k cycles</a:t>
            </a:r>
          </a:p>
        </p:txBody>
      </p:sp>
      <p:sp>
        <p:nvSpPr>
          <p:cNvPr id="22" name="TextBox 21"/>
          <p:cNvSpPr txBox="1"/>
          <p:nvPr/>
        </p:nvSpPr>
        <p:spPr>
          <a:xfrm>
            <a:off x="8158547" y="3636874"/>
            <a:ext cx="914400" cy="384721"/>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1C</a:t>
            </a:r>
            <a:r>
              <a:rPr lang="en-US" sz="900" dirty="0"/>
              <a:t> </a:t>
            </a:r>
            <a:endParaRPr lang="en-US" sz="900" dirty="0">
              <a:highlight>
                <a:srgbClr val="71C5E8"/>
              </a:highlight>
            </a:endParaRPr>
          </a:p>
          <a:p>
            <a:pPr algn="ctr"/>
            <a:r>
              <a:rPr lang="en-US" sz="900" dirty="0"/>
              <a:t>SD.k1 22nm</a:t>
            </a:r>
          </a:p>
        </p:txBody>
      </p:sp>
      <p:sp>
        <p:nvSpPr>
          <p:cNvPr id="26" name="TextBox 25"/>
          <p:cNvSpPr txBox="1"/>
          <p:nvPr/>
        </p:nvSpPr>
        <p:spPr>
          <a:xfrm>
            <a:off x="10864405" y="3636874"/>
            <a:ext cx="914400" cy="384721"/>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2E</a:t>
            </a:r>
            <a:r>
              <a:rPr lang="en-US" sz="900" dirty="0"/>
              <a:t> </a:t>
            </a:r>
          </a:p>
          <a:p>
            <a:pPr algn="ctr"/>
            <a:r>
              <a:rPr lang="en-US" sz="900" dirty="0"/>
              <a:t>Alloy #6 22nm</a:t>
            </a:r>
          </a:p>
        </p:txBody>
      </p:sp>
    </p:spTree>
    <p:extLst>
      <p:ext uri="{BB962C8B-B14F-4D97-AF65-F5344CB8AC3E}">
        <p14:creationId xmlns:p14="http://schemas.microsoft.com/office/powerpoint/2010/main" val="848823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rotWithShape="1">
          <a:blip r:embed="rId2">
            <a:extLst>
              <a:ext uri="{28A0092B-C50C-407E-A947-70E740481C1C}">
                <a14:useLocalDpi xmlns:a14="http://schemas.microsoft.com/office/drawing/2010/main" val="0"/>
              </a:ext>
            </a:extLst>
          </a:blip>
          <a:srcRect l="5856" t="7961" r="8906" b="5747"/>
          <a:stretch/>
        </p:blipFill>
        <p:spPr>
          <a:xfrm>
            <a:off x="6227805" y="3561217"/>
            <a:ext cx="5963564" cy="3282980"/>
          </a:xfrm>
          <a:prstGeom prst="rect">
            <a:avLst/>
          </a:prstGeom>
        </p:spPr>
      </p:pic>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5518" t="7961" r="7995" b="5747"/>
          <a:stretch/>
        </p:blipFill>
        <p:spPr>
          <a:xfrm>
            <a:off x="6140678" y="0"/>
            <a:ext cx="6051322" cy="3373395"/>
          </a:xfrm>
          <a:prstGeom prst="rect">
            <a:avLst/>
          </a:prstGeom>
        </p:spPr>
      </p:pic>
      <p:sp>
        <p:nvSpPr>
          <p:cNvPr id="2" name="Title 1"/>
          <p:cNvSpPr>
            <a:spLocks noGrp="1"/>
          </p:cNvSpPr>
          <p:nvPr>
            <p:ph type="title"/>
          </p:nvPr>
        </p:nvSpPr>
        <p:spPr>
          <a:xfrm>
            <a:off x="281486" y="365126"/>
            <a:ext cx="10515600" cy="628788"/>
          </a:xfrm>
        </p:spPr>
        <p:txBody>
          <a:bodyPr/>
          <a:lstStyle/>
          <a:p>
            <a:r>
              <a:rPr lang="en-US" dirty="0" err="1"/>
              <a:t>Vt</a:t>
            </a:r>
            <a:r>
              <a:rPr lang="en-US" dirty="0"/>
              <a:t> Medians + </a:t>
            </a:r>
            <a:r>
              <a:rPr lang="en-US" dirty="0" err="1"/>
              <a:t>Vt</a:t>
            </a:r>
            <a:r>
              <a:rPr lang="en-US" dirty="0"/>
              <a:t> shift</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4</a:t>
            </a:fld>
            <a:endParaRPr lang="en-US"/>
          </a:p>
        </p:txBody>
      </p:sp>
      <p:sp>
        <p:nvSpPr>
          <p:cNvPr id="45" name="TextBox 44"/>
          <p:cNvSpPr txBox="1"/>
          <p:nvPr/>
        </p:nvSpPr>
        <p:spPr>
          <a:xfrm>
            <a:off x="312869" y="964811"/>
            <a:ext cx="4435584" cy="1323439"/>
          </a:xfrm>
          <a:prstGeom prst="rect">
            <a:avLst/>
          </a:prstGeom>
          <a:noFill/>
        </p:spPr>
        <p:txBody>
          <a:bodyPr wrap="square" rtlCol="0">
            <a:spAutoFit/>
          </a:bodyPr>
          <a:lstStyle/>
          <a:p>
            <a:pPr marL="285750" indent="-285750">
              <a:buFont typeface="Arial" panose="020B0604020202020204" pitchFamily="34" charset="0"/>
              <a:buChar char="•"/>
            </a:pPr>
            <a:r>
              <a:rPr lang="en-US" sz="1600" dirty="0"/>
              <a:t>Medians are slightly higher for </a:t>
            </a:r>
            <a:r>
              <a:rPr lang="en-US" sz="1600" dirty="0" err="1"/>
              <a:t>cosputter</a:t>
            </a:r>
            <a:endParaRPr lang="en-US" sz="1600" dirty="0"/>
          </a:p>
          <a:p>
            <a:pPr marL="285750" indent="-285750">
              <a:buFont typeface="Arial" panose="020B0604020202020204" pitchFamily="34" charset="0"/>
              <a:buChar char="•"/>
            </a:pPr>
            <a:r>
              <a:rPr lang="en-US" sz="1600" dirty="0"/>
              <a:t>At early cycles, reset is significantly higher for </a:t>
            </a:r>
            <a:r>
              <a:rPr lang="en-US" sz="1600" dirty="0" err="1"/>
              <a:t>cosputter</a:t>
            </a:r>
            <a:endParaRPr lang="en-US" sz="1600" dirty="0"/>
          </a:p>
          <a:p>
            <a:pPr marL="285750" indent="-285750">
              <a:buFont typeface="Arial" panose="020B0604020202020204" pitchFamily="34" charset="0"/>
              <a:buChar char="•"/>
            </a:pPr>
            <a:r>
              <a:rPr lang="en-US" sz="1600" dirty="0"/>
              <a:t>Reset </a:t>
            </a:r>
            <a:r>
              <a:rPr lang="en-US" sz="1600" dirty="0" err="1"/>
              <a:t>Vt</a:t>
            </a:r>
            <a:r>
              <a:rPr lang="en-US" sz="1600" dirty="0"/>
              <a:t> evolution 1k</a:t>
            </a:r>
            <a:r>
              <a:rPr lang="en-US" sz="1600" dirty="0">
                <a:sym typeface="Wingdings" panose="05000000000000000000" pitchFamily="2" charset="2"/>
              </a:rPr>
              <a:t>128k is higher for </a:t>
            </a:r>
            <a:r>
              <a:rPr lang="en-US" sz="1600" dirty="0" err="1">
                <a:sym typeface="Wingdings" panose="05000000000000000000" pitchFamily="2" charset="2"/>
              </a:rPr>
              <a:t>cosputter</a:t>
            </a:r>
            <a:endParaRPr lang="en-US" sz="1600" dirty="0"/>
          </a:p>
        </p:txBody>
      </p:sp>
      <p:sp>
        <p:nvSpPr>
          <p:cNvPr id="43" name="TextBox 42"/>
          <p:cNvSpPr txBox="1"/>
          <p:nvPr/>
        </p:nvSpPr>
        <p:spPr>
          <a:xfrm>
            <a:off x="8242700" y="3350637"/>
            <a:ext cx="2565126" cy="338554"/>
          </a:xfrm>
          <a:prstGeom prst="rect">
            <a:avLst/>
          </a:prstGeom>
          <a:solidFill>
            <a:schemeClr val="bg1"/>
          </a:solidFill>
          <a:ln>
            <a:solidFill>
              <a:schemeClr val="tx2"/>
            </a:solidFill>
          </a:ln>
        </p:spPr>
        <p:txBody>
          <a:bodyPr wrap="none" rtlCol="0">
            <a:spAutoFit/>
          </a:bodyPr>
          <a:lstStyle/>
          <a:p>
            <a:r>
              <a:rPr lang="en-US" sz="1600" b="1" dirty="0" err="1"/>
              <a:t>Vt</a:t>
            </a:r>
            <a:r>
              <a:rPr lang="en-US" sz="1600" b="1" dirty="0"/>
              <a:t> shift 1k</a:t>
            </a:r>
            <a:r>
              <a:rPr lang="en-US" sz="1600" b="1" dirty="0">
                <a:sym typeface="Wingdings" panose="05000000000000000000" pitchFamily="2" charset="2"/>
              </a:rPr>
              <a:t></a:t>
            </a:r>
            <a:r>
              <a:rPr lang="en-US" sz="1600" b="1" dirty="0"/>
              <a:t>128k cycles </a:t>
            </a:r>
          </a:p>
        </p:txBody>
      </p:sp>
      <p:sp>
        <p:nvSpPr>
          <p:cNvPr id="7" name="TextBox 6"/>
          <p:cNvSpPr txBox="1"/>
          <p:nvPr/>
        </p:nvSpPr>
        <p:spPr>
          <a:xfrm>
            <a:off x="6964268" y="3591390"/>
            <a:ext cx="633507" cy="369332"/>
          </a:xfrm>
          <a:prstGeom prst="rect">
            <a:avLst/>
          </a:prstGeom>
          <a:noFill/>
        </p:spPr>
        <p:txBody>
          <a:bodyPr wrap="none" rtlCol="0">
            <a:spAutoFit/>
          </a:bodyPr>
          <a:lstStyle/>
          <a:p>
            <a:r>
              <a:rPr lang="en-US" dirty="0"/>
              <a:t>SET</a:t>
            </a:r>
          </a:p>
        </p:txBody>
      </p:sp>
      <p:sp>
        <p:nvSpPr>
          <p:cNvPr id="8" name="TextBox 7"/>
          <p:cNvSpPr txBox="1"/>
          <p:nvPr/>
        </p:nvSpPr>
        <p:spPr>
          <a:xfrm>
            <a:off x="10807826" y="3591390"/>
            <a:ext cx="954107" cy="369332"/>
          </a:xfrm>
          <a:prstGeom prst="rect">
            <a:avLst/>
          </a:prstGeom>
          <a:noFill/>
        </p:spPr>
        <p:txBody>
          <a:bodyPr wrap="none" rtlCol="0">
            <a:spAutoFit/>
          </a:bodyPr>
          <a:lstStyle/>
          <a:p>
            <a:r>
              <a:rPr lang="en-US" dirty="0"/>
              <a:t>RESET</a:t>
            </a:r>
          </a:p>
        </p:txBody>
      </p:sp>
      <p:sp>
        <p:nvSpPr>
          <p:cNvPr id="50" name="TextBox 49"/>
          <p:cNvSpPr txBox="1"/>
          <p:nvPr/>
        </p:nvSpPr>
        <p:spPr>
          <a:xfrm rot="16200000">
            <a:off x="5344306" y="1374297"/>
            <a:ext cx="1223412" cy="369332"/>
          </a:xfrm>
          <a:prstGeom prst="rect">
            <a:avLst/>
          </a:prstGeom>
          <a:noFill/>
        </p:spPr>
        <p:txBody>
          <a:bodyPr wrap="none" rtlCol="0">
            <a:spAutoFit/>
          </a:bodyPr>
          <a:lstStyle/>
          <a:p>
            <a:r>
              <a:rPr lang="en-US" dirty="0"/>
              <a:t>Median </a:t>
            </a:r>
            <a:r>
              <a:rPr lang="en-US" dirty="0" err="1"/>
              <a:t>Vt</a:t>
            </a:r>
            <a:endParaRPr lang="en-US" dirty="0"/>
          </a:p>
        </p:txBody>
      </p:sp>
      <p:sp>
        <p:nvSpPr>
          <p:cNvPr id="51" name="TextBox 50"/>
          <p:cNvSpPr txBox="1"/>
          <p:nvPr/>
        </p:nvSpPr>
        <p:spPr>
          <a:xfrm>
            <a:off x="7281021" y="1134088"/>
            <a:ext cx="1133644" cy="369332"/>
          </a:xfrm>
          <a:prstGeom prst="rect">
            <a:avLst/>
          </a:prstGeom>
          <a:noFill/>
        </p:spPr>
        <p:txBody>
          <a:bodyPr wrap="none" rtlCol="0">
            <a:spAutoFit/>
          </a:bodyPr>
          <a:lstStyle/>
          <a:p>
            <a:r>
              <a:rPr lang="en-US" dirty="0"/>
              <a:t>1k cycles</a:t>
            </a:r>
          </a:p>
        </p:txBody>
      </p:sp>
      <p:sp>
        <p:nvSpPr>
          <p:cNvPr id="52" name="TextBox 51"/>
          <p:cNvSpPr txBox="1"/>
          <p:nvPr/>
        </p:nvSpPr>
        <p:spPr>
          <a:xfrm>
            <a:off x="10023548" y="1134088"/>
            <a:ext cx="1390124" cy="369332"/>
          </a:xfrm>
          <a:prstGeom prst="rect">
            <a:avLst/>
          </a:prstGeom>
          <a:noFill/>
        </p:spPr>
        <p:txBody>
          <a:bodyPr wrap="none" rtlCol="0">
            <a:spAutoFit/>
          </a:bodyPr>
          <a:lstStyle/>
          <a:p>
            <a:r>
              <a:rPr lang="en-US" dirty="0"/>
              <a:t>128k cycles</a:t>
            </a:r>
          </a:p>
        </p:txBody>
      </p:sp>
      <p:sp>
        <p:nvSpPr>
          <p:cNvPr id="9" name="TextBox 8"/>
          <p:cNvSpPr txBox="1"/>
          <p:nvPr/>
        </p:nvSpPr>
        <p:spPr>
          <a:xfrm>
            <a:off x="7420876" y="3103800"/>
            <a:ext cx="255839" cy="246221"/>
          </a:xfrm>
          <a:prstGeom prst="rect">
            <a:avLst/>
          </a:prstGeom>
          <a:solidFill>
            <a:srgbClr val="FFFF00"/>
          </a:solidFill>
        </p:spPr>
        <p:txBody>
          <a:bodyPr wrap="none" lIns="45720" rIns="45720" rtlCol="0">
            <a:spAutoFit/>
          </a:bodyPr>
          <a:lstStyle/>
          <a:p>
            <a:r>
              <a:rPr lang="en-US" sz="1000" b="1" dirty="0"/>
              <a:t>1C</a:t>
            </a:r>
          </a:p>
        </p:txBody>
      </p:sp>
      <p:sp>
        <p:nvSpPr>
          <p:cNvPr id="53" name="TextBox 52"/>
          <p:cNvSpPr txBox="1"/>
          <p:nvPr/>
        </p:nvSpPr>
        <p:spPr>
          <a:xfrm>
            <a:off x="8316621" y="3103800"/>
            <a:ext cx="247825" cy="246221"/>
          </a:xfrm>
          <a:prstGeom prst="rect">
            <a:avLst/>
          </a:prstGeom>
          <a:solidFill>
            <a:srgbClr val="FFFF00"/>
          </a:solidFill>
        </p:spPr>
        <p:txBody>
          <a:bodyPr wrap="none" lIns="45720" rIns="45720" rtlCol="0">
            <a:spAutoFit/>
          </a:bodyPr>
          <a:lstStyle/>
          <a:p>
            <a:r>
              <a:rPr lang="en-US" sz="1000" b="1" dirty="0"/>
              <a:t>2E</a:t>
            </a:r>
          </a:p>
        </p:txBody>
      </p:sp>
      <p:sp>
        <p:nvSpPr>
          <p:cNvPr id="27" name="TextBox 26"/>
          <p:cNvSpPr txBox="1"/>
          <p:nvPr/>
        </p:nvSpPr>
        <p:spPr>
          <a:xfrm>
            <a:off x="10127006" y="3103800"/>
            <a:ext cx="255839" cy="246221"/>
          </a:xfrm>
          <a:prstGeom prst="rect">
            <a:avLst/>
          </a:prstGeom>
          <a:solidFill>
            <a:srgbClr val="FFFF00"/>
          </a:solidFill>
        </p:spPr>
        <p:txBody>
          <a:bodyPr wrap="none" lIns="45720" rIns="45720" rtlCol="0">
            <a:spAutoFit/>
          </a:bodyPr>
          <a:lstStyle/>
          <a:p>
            <a:r>
              <a:rPr lang="en-US" sz="1000" b="1" dirty="0"/>
              <a:t>1C</a:t>
            </a:r>
          </a:p>
        </p:txBody>
      </p:sp>
      <p:sp>
        <p:nvSpPr>
          <p:cNvPr id="28" name="TextBox 27"/>
          <p:cNvSpPr txBox="1"/>
          <p:nvPr/>
        </p:nvSpPr>
        <p:spPr>
          <a:xfrm>
            <a:off x="11022751" y="3103800"/>
            <a:ext cx="247825" cy="246221"/>
          </a:xfrm>
          <a:prstGeom prst="rect">
            <a:avLst/>
          </a:prstGeom>
          <a:solidFill>
            <a:srgbClr val="FFFF00"/>
          </a:solidFill>
        </p:spPr>
        <p:txBody>
          <a:bodyPr wrap="none" lIns="45720" rIns="45720" rtlCol="0">
            <a:spAutoFit/>
          </a:bodyPr>
          <a:lstStyle/>
          <a:p>
            <a:r>
              <a:rPr lang="en-US" sz="1000" b="1" dirty="0"/>
              <a:t>2E</a:t>
            </a:r>
          </a:p>
        </p:txBody>
      </p:sp>
      <p:sp>
        <p:nvSpPr>
          <p:cNvPr id="31" name="TextBox 30"/>
          <p:cNvSpPr txBox="1"/>
          <p:nvPr/>
        </p:nvSpPr>
        <p:spPr>
          <a:xfrm>
            <a:off x="7482661" y="6603435"/>
            <a:ext cx="255839" cy="246221"/>
          </a:xfrm>
          <a:prstGeom prst="rect">
            <a:avLst/>
          </a:prstGeom>
          <a:solidFill>
            <a:srgbClr val="FFFF00"/>
          </a:solidFill>
        </p:spPr>
        <p:txBody>
          <a:bodyPr wrap="none" lIns="45720" rIns="45720" rtlCol="0">
            <a:spAutoFit/>
          </a:bodyPr>
          <a:lstStyle/>
          <a:p>
            <a:r>
              <a:rPr lang="en-US" sz="1000" b="1" dirty="0"/>
              <a:t>1C</a:t>
            </a:r>
          </a:p>
        </p:txBody>
      </p:sp>
      <p:sp>
        <p:nvSpPr>
          <p:cNvPr id="32" name="TextBox 31"/>
          <p:cNvSpPr txBox="1"/>
          <p:nvPr/>
        </p:nvSpPr>
        <p:spPr>
          <a:xfrm>
            <a:off x="8378406" y="6603435"/>
            <a:ext cx="247825" cy="246221"/>
          </a:xfrm>
          <a:prstGeom prst="rect">
            <a:avLst/>
          </a:prstGeom>
          <a:solidFill>
            <a:srgbClr val="FFFF00"/>
          </a:solidFill>
        </p:spPr>
        <p:txBody>
          <a:bodyPr wrap="none" lIns="45720" rIns="45720" rtlCol="0">
            <a:spAutoFit/>
          </a:bodyPr>
          <a:lstStyle/>
          <a:p>
            <a:r>
              <a:rPr lang="en-US" sz="1000" b="1" dirty="0"/>
              <a:t>2E</a:t>
            </a:r>
          </a:p>
        </p:txBody>
      </p:sp>
      <p:sp>
        <p:nvSpPr>
          <p:cNvPr id="33" name="TextBox 32"/>
          <p:cNvSpPr txBox="1"/>
          <p:nvPr/>
        </p:nvSpPr>
        <p:spPr>
          <a:xfrm>
            <a:off x="10202362" y="6603435"/>
            <a:ext cx="255839" cy="246221"/>
          </a:xfrm>
          <a:prstGeom prst="rect">
            <a:avLst/>
          </a:prstGeom>
          <a:solidFill>
            <a:srgbClr val="FFFF00"/>
          </a:solidFill>
        </p:spPr>
        <p:txBody>
          <a:bodyPr wrap="none" lIns="45720" rIns="45720" rtlCol="0">
            <a:spAutoFit/>
          </a:bodyPr>
          <a:lstStyle/>
          <a:p>
            <a:r>
              <a:rPr lang="en-US" sz="1000" b="1" dirty="0"/>
              <a:t>1C</a:t>
            </a:r>
          </a:p>
        </p:txBody>
      </p:sp>
      <p:sp>
        <p:nvSpPr>
          <p:cNvPr id="34" name="TextBox 33"/>
          <p:cNvSpPr txBox="1"/>
          <p:nvPr/>
        </p:nvSpPr>
        <p:spPr>
          <a:xfrm>
            <a:off x="11098107" y="6603435"/>
            <a:ext cx="247825" cy="246221"/>
          </a:xfrm>
          <a:prstGeom prst="rect">
            <a:avLst/>
          </a:prstGeom>
          <a:solidFill>
            <a:srgbClr val="FFFF00"/>
          </a:solidFill>
        </p:spPr>
        <p:txBody>
          <a:bodyPr wrap="none" lIns="45720" rIns="45720" rtlCol="0">
            <a:spAutoFit/>
          </a:bodyPr>
          <a:lstStyle/>
          <a:p>
            <a:r>
              <a:rPr lang="en-US" sz="1000" b="1" dirty="0"/>
              <a:t>2E</a:t>
            </a:r>
          </a:p>
        </p:txBody>
      </p:sp>
      <p:graphicFrame>
        <p:nvGraphicFramePr>
          <p:cNvPr id="35" name="Table 34"/>
          <p:cNvGraphicFramePr>
            <a:graphicFrameLocks noGrp="1"/>
          </p:cNvGraphicFramePr>
          <p:nvPr>
            <p:extLst>
              <p:ext uri="{D42A27DB-BD31-4B8C-83A1-F6EECF244321}">
                <p14:modId xmlns:p14="http://schemas.microsoft.com/office/powerpoint/2010/main" val="279636348"/>
              </p:ext>
            </p:extLst>
          </p:nvPr>
        </p:nvGraphicFramePr>
        <p:xfrm>
          <a:off x="613115" y="2329943"/>
          <a:ext cx="3965003" cy="1115983"/>
        </p:xfrm>
        <a:graphic>
          <a:graphicData uri="http://schemas.openxmlformats.org/drawingml/2006/table">
            <a:tbl>
              <a:tblPr firstRow="1" bandRow="1">
                <a:tableStyleId>{5C22544A-7EE6-4342-B048-85BDC9FD1C3A}</a:tableStyleId>
              </a:tblPr>
              <a:tblGrid>
                <a:gridCol w="596963">
                  <a:extLst>
                    <a:ext uri="{9D8B030D-6E8A-4147-A177-3AD203B41FA5}">
                      <a16:colId xmlns:a16="http://schemas.microsoft.com/office/drawing/2014/main" val="20000"/>
                    </a:ext>
                  </a:extLst>
                </a:gridCol>
                <a:gridCol w="1356043">
                  <a:extLst>
                    <a:ext uri="{9D8B030D-6E8A-4147-A177-3AD203B41FA5}">
                      <a16:colId xmlns:a16="http://schemas.microsoft.com/office/drawing/2014/main" val="20001"/>
                    </a:ext>
                  </a:extLst>
                </a:gridCol>
                <a:gridCol w="754380">
                  <a:extLst>
                    <a:ext uri="{9D8B030D-6E8A-4147-A177-3AD203B41FA5}">
                      <a16:colId xmlns:a16="http://schemas.microsoft.com/office/drawing/2014/main" val="2506403362"/>
                    </a:ext>
                  </a:extLst>
                </a:gridCol>
                <a:gridCol w="1257617">
                  <a:extLst>
                    <a:ext uri="{9D8B030D-6E8A-4147-A177-3AD203B41FA5}">
                      <a16:colId xmlns:a16="http://schemas.microsoft.com/office/drawing/2014/main" val="1213100360"/>
                    </a:ext>
                  </a:extLst>
                </a:gridCol>
              </a:tblGrid>
              <a:tr h="350357">
                <a:tc>
                  <a:txBody>
                    <a:bodyPr/>
                    <a:lstStyle/>
                    <a:p>
                      <a:pPr algn="ctr"/>
                      <a:r>
                        <a:rPr lang="en-US" sz="1400" dirty="0"/>
                        <a:t>Trial</a:t>
                      </a:r>
                    </a:p>
                  </a:txBody>
                  <a:tcPr/>
                </a:tc>
                <a:tc>
                  <a:txBody>
                    <a:bodyPr/>
                    <a:lstStyle/>
                    <a:p>
                      <a:pPr algn="ctr"/>
                      <a:r>
                        <a:rPr lang="en-US" sz="1400" dirty="0"/>
                        <a:t>Cell stack</a:t>
                      </a:r>
                    </a:p>
                  </a:txBody>
                  <a:tcPr/>
                </a:tc>
                <a:tc>
                  <a:txBody>
                    <a:bodyPr/>
                    <a:lstStyle/>
                    <a:p>
                      <a:pPr algn="ctr"/>
                      <a:r>
                        <a:rPr lang="en-US" sz="1400" dirty="0"/>
                        <a:t>WL</a:t>
                      </a: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400" dirty="0" err="1"/>
                        <a:t>AlOx</a:t>
                      </a:r>
                      <a:r>
                        <a:rPr lang="it-IT" sz="1400" baseline="0" dirty="0"/>
                        <a:t> lamina</a:t>
                      </a:r>
                      <a:endParaRPr lang="en-US" sz="1400" dirty="0"/>
                    </a:p>
                  </a:txBody>
                  <a:tcPr/>
                </a:tc>
                <a:extLst>
                  <a:ext uri="{0D108BD9-81ED-4DB2-BD59-A6C34878D82A}">
                    <a16:rowId xmlns:a16="http://schemas.microsoft.com/office/drawing/2014/main" val="10000"/>
                  </a:ext>
                </a:extLst>
              </a:tr>
              <a:tr h="376455">
                <a:tc>
                  <a:txBody>
                    <a:bodyPr/>
                    <a:lstStyle/>
                    <a:p>
                      <a:pPr algn="ctr"/>
                      <a:r>
                        <a:rPr lang="en-US" sz="1400" dirty="0"/>
                        <a:t>1C</a:t>
                      </a:r>
                    </a:p>
                  </a:txBody>
                  <a:tcPr anchor="ctr"/>
                </a:tc>
                <a:tc>
                  <a:txBody>
                    <a:bodyPr/>
                    <a:lstStyle/>
                    <a:p>
                      <a:pPr algn="ctr"/>
                      <a:r>
                        <a:rPr lang="en-US" sz="1400" dirty="0"/>
                        <a:t>SD.k1 22nm</a:t>
                      </a:r>
                    </a:p>
                  </a:txBody>
                  <a:tcPr anchor="ctr"/>
                </a:tc>
                <a:tc>
                  <a:txBody>
                    <a:bodyPr/>
                    <a:lstStyle/>
                    <a:p>
                      <a:pPr algn="ctr"/>
                      <a:r>
                        <a:rPr lang="en-US" sz="1400" dirty="0"/>
                        <a:t>CD - - </a:t>
                      </a:r>
                    </a:p>
                  </a:txBody>
                  <a:tcPr anchor="ctr"/>
                </a:tc>
                <a:tc>
                  <a:txBody>
                    <a:bodyPr/>
                    <a:lstStyle/>
                    <a:p>
                      <a:pPr algn="ctr"/>
                      <a:r>
                        <a:rPr lang="en-US" sz="1400" dirty="0"/>
                        <a:t>No </a:t>
                      </a:r>
                    </a:p>
                  </a:txBody>
                  <a:tcPr anchor="ctr"/>
                </a:tc>
                <a:extLst>
                  <a:ext uri="{0D108BD9-81ED-4DB2-BD59-A6C34878D82A}">
                    <a16:rowId xmlns:a16="http://schemas.microsoft.com/office/drawing/2014/main" val="10001"/>
                  </a:ext>
                </a:extLst>
              </a:tr>
              <a:tr h="389171">
                <a:tc>
                  <a:txBody>
                    <a:bodyPr/>
                    <a:lstStyle/>
                    <a:p>
                      <a:pPr algn="ctr"/>
                      <a:r>
                        <a:rPr lang="en-US" sz="1400" dirty="0"/>
                        <a:t>2E</a:t>
                      </a:r>
                    </a:p>
                  </a:txBody>
                  <a:tcPr anchor="ctr"/>
                </a:tc>
                <a:tc>
                  <a:txBody>
                    <a:bodyPr/>
                    <a:lstStyle/>
                    <a:p>
                      <a:pPr algn="ctr"/>
                      <a:r>
                        <a:rPr lang="en-US" sz="1400" dirty="0"/>
                        <a:t>Alloy #6 22nm</a:t>
                      </a:r>
                    </a:p>
                  </a:txBody>
                  <a:tcPr anchor="ctr"/>
                </a:tc>
                <a:tc>
                  <a:txBody>
                    <a:bodyPr/>
                    <a:lstStyle/>
                    <a:p>
                      <a:pPr algn="ctr"/>
                      <a:r>
                        <a:rPr lang="en-US" sz="1400" dirty="0"/>
                        <a:t>CD - - </a:t>
                      </a:r>
                    </a:p>
                  </a:txBody>
                  <a:tcPr anchor="ctr"/>
                </a:tc>
                <a:tc>
                  <a:txBody>
                    <a:bodyPr/>
                    <a:lstStyle/>
                    <a:p>
                      <a:pPr algn="ctr"/>
                      <a:r>
                        <a:rPr lang="en-US" sz="1400" dirty="0"/>
                        <a:t>No </a:t>
                      </a:r>
                    </a:p>
                  </a:txBody>
                  <a:tcPr anchor="ctr"/>
                </a:tc>
                <a:extLst>
                  <a:ext uri="{0D108BD9-81ED-4DB2-BD59-A6C34878D82A}">
                    <a16:rowId xmlns:a16="http://schemas.microsoft.com/office/drawing/2014/main" val="10002"/>
                  </a:ext>
                </a:extLst>
              </a:tr>
            </a:tbl>
          </a:graphicData>
        </a:graphic>
      </p:graphicFrame>
      <p:pic>
        <p:nvPicPr>
          <p:cNvPr id="36" name="Picture 35"/>
          <p:cNvPicPr>
            <a:picLocks noChangeAspect="1"/>
          </p:cNvPicPr>
          <p:nvPr/>
        </p:nvPicPr>
        <p:blipFill>
          <a:blip r:embed="rId4"/>
          <a:stretch>
            <a:fillRect/>
          </a:stretch>
        </p:blipFill>
        <p:spPr>
          <a:xfrm>
            <a:off x="617655" y="3684269"/>
            <a:ext cx="4073591" cy="2697083"/>
          </a:xfrm>
          <a:prstGeom prst="rect">
            <a:avLst/>
          </a:prstGeom>
        </p:spPr>
      </p:pic>
    </p:spTree>
    <p:extLst>
      <p:ext uri="{BB962C8B-B14F-4D97-AF65-F5344CB8AC3E}">
        <p14:creationId xmlns:p14="http://schemas.microsoft.com/office/powerpoint/2010/main" val="4099927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6439" t="6688" r="8595" b="5056"/>
          <a:stretch/>
        </p:blipFill>
        <p:spPr>
          <a:xfrm>
            <a:off x="6919784" y="0"/>
            <a:ext cx="5205592" cy="3381509"/>
          </a:xfrm>
          <a:prstGeom prst="rect">
            <a:avLst/>
          </a:prstGeom>
        </p:spPr>
      </p:pic>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5518" t="7784" r="8164" b="5295"/>
          <a:stretch/>
        </p:blipFill>
        <p:spPr>
          <a:xfrm>
            <a:off x="6836991" y="3517802"/>
            <a:ext cx="5288385" cy="3330367"/>
          </a:xfrm>
          <a:prstGeom prst="rect">
            <a:avLst/>
          </a:prstGeom>
        </p:spPr>
      </p:pic>
      <p:sp>
        <p:nvSpPr>
          <p:cNvPr id="2" name="Title 1"/>
          <p:cNvSpPr>
            <a:spLocks noGrp="1"/>
          </p:cNvSpPr>
          <p:nvPr>
            <p:ph type="title"/>
          </p:nvPr>
        </p:nvSpPr>
        <p:spPr>
          <a:xfrm>
            <a:off x="726987" y="365126"/>
            <a:ext cx="10515600" cy="628788"/>
          </a:xfrm>
        </p:spPr>
        <p:txBody>
          <a:bodyPr/>
          <a:lstStyle/>
          <a:p>
            <a:r>
              <a:rPr lang="en-US" dirty="0"/>
              <a:t>Median drift 1us-10s @85C </a:t>
            </a:r>
            <a:br>
              <a:rPr lang="en-US" dirty="0"/>
            </a:br>
            <a:r>
              <a:rPr lang="en-US" dirty="0"/>
              <a:t>(128k cycles)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5</a:t>
            </a:fld>
            <a:endParaRPr lang="en-US"/>
          </a:p>
        </p:txBody>
      </p:sp>
      <p:sp>
        <p:nvSpPr>
          <p:cNvPr id="63" name="TextBox 62"/>
          <p:cNvSpPr txBox="1"/>
          <p:nvPr/>
        </p:nvSpPr>
        <p:spPr>
          <a:xfrm>
            <a:off x="4861726" y="4536655"/>
            <a:ext cx="1467068" cy="646331"/>
          </a:xfrm>
          <a:prstGeom prst="rect">
            <a:avLst/>
          </a:prstGeom>
          <a:noFill/>
        </p:spPr>
        <p:txBody>
          <a:bodyPr wrap="none" rtlCol="0">
            <a:spAutoFit/>
          </a:bodyPr>
          <a:lstStyle/>
          <a:p>
            <a:r>
              <a:rPr lang="en-US" dirty="0"/>
              <a:t>Relative drift</a:t>
            </a:r>
          </a:p>
          <a:p>
            <a:r>
              <a:rPr lang="en-US" b="1" dirty="0">
                <a:solidFill>
                  <a:schemeClr val="accent1"/>
                </a:solidFill>
              </a:rPr>
              <a:t>SET</a:t>
            </a:r>
            <a:r>
              <a:rPr lang="en-US" b="1" dirty="0"/>
              <a:t>/</a:t>
            </a:r>
            <a:r>
              <a:rPr lang="en-US" b="1" dirty="0">
                <a:solidFill>
                  <a:srgbClr val="FF0000"/>
                </a:solidFill>
              </a:rPr>
              <a:t>RESET</a:t>
            </a:r>
          </a:p>
        </p:txBody>
      </p:sp>
      <p:sp>
        <p:nvSpPr>
          <p:cNvPr id="64" name="TextBox 63"/>
          <p:cNvSpPr txBox="1"/>
          <p:nvPr/>
        </p:nvSpPr>
        <p:spPr>
          <a:xfrm>
            <a:off x="0" y="1531324"/>
            <a:ext cx="4660894"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t>Drift quite matched for set</a:t>
            </a:r>
          </a:p>
          <a:p>
            <a:pPr marL="285750" indent="-285750">
              <a:buFont typeface="Arial" panose="020B0604020202020204" pitchFamily="34" charset="0"/>
              <a:buChar char="•"/>
            </a:pPr>
            <a:r>
              <a:rPr lang="en-US" sz="1600" dirty="0"/>
              <a:t>Reset drift higher for mono target, </a:t>
            </a:r>
            <a:r>
              <a:rPr lang="en-US" sz="1600" dirty="0" err="1"/>
              <a:t>cosputter</a:t>
            </a:r>
            <a:r>
              <a:rPr lang="en-US" sz="1600" dirty="0"/>
              <a:t> in line with previous lots</a:t>
            </a:r>
          </a:p>
        </p:txBody>
      </p:sp>
      <p:sp>
        <p:nvSpPr>
          <p:cNvPr id="61" name="TextBox 60"/>
          <p:cNvSpPr txBox="1"/>
          <p:nvPr/>
        </p:nvSpPr>
        <p:spPr>
          <a:xfrm>
            <a:off x="4694111" y="1419832"/>
            <a:ext cx="1941557" cy="646331"/>
          </a:xfrm>
          <a:prstGeom prst="rect">
            <a:avLst/>
          </a:prstGeom>
          <a:noFill/>
        </p:spPr>
        <p:txBody>
          <a:bodyPr wrap="none" rtlCol="0">
            <a:spAutoFit/>
          </a:bodyPr>
          <a:lstStyle/>
          <a:p>
            <a:r>
              <a:rPr lang="en-US" dirty="0"/>
              <a:t>Absolute drift mV</a:t>
            </a:r>
          </a:p>
          <a:p>
            <a:r>
              <a:rPr lang="en-US" b="1" dirty="0">
                <a:solidFill>
                  <a:schemeClr val="accent1"/>
                </a:solidFill>
              </a:rPr>
              <a:t>SET</a:t>
            </a:r>
            <a:r>
              <a:rPr lang="en-US" b="1" dirty="0"/>
              <a:t>/</a:t>
            </a:r>
            <a:r>
              <a:rPr lang="en-US" b="1" dirty="0">
                <a:solidFill>
                  <a:srgbClr val="FF0000"/>
                </a:solidFill>
              </a:rPr>
              <a:t>RESET</a:t>
            </a:r>
          </a:p>
        </p:txBody>
      </p:sp>
      <p:sp>
        <p:nvSpPr>
          <p:cNvPr id="46" name="TextBox 45"/>
          <p:cNvSpPr txBox="1"/>
          <p:nvPr/>
        </p:nvSpPr>
        <p:spPr>
          <a:xfrm>
            <a:off x="7962564" y="3135288"/>
            <a:ext cx="255839" cy="246221"/>
          </a:xfrm>
          <a:prstGeom prst="rect">
            <a:avLst/>
          </a:prstGeom>
          <a:solidFill>
            <a:srgbClr val="FFFF00"/>
          </a:solidFill>
        </p:spPr>
        <p:txBody>
          <a:bodyPr wrap="none" lIns="45720" rIns="45720" rtlCol="0">
            <a:spAutoFit/>
          </a:bodyPr>
          <a:lstStyle/>
          <a:p>
            <a:r>
              <a:rPr lang="en-US" sz="1000" b="1" dirty="0"/>
              <a:t>1C</a:t>
            </a:r>
          </a:p>
        </p:txBody>
      </p:sp>
      <p:sp>
        <p:nvSpPr>
          <p:cNvPr id="47" name="TextBox 46"/>
          <p:cNvSpPr txBox="1"/>
          <p:nvPr/>
        </p:nvSpPr>
        <p:spPr>
          <a:xfrm>
            <a:off x="8768073" y="3135288"/>
            <a:ext cx="247825" cy="246221"/>
          </a:xfrm>
          <a:prstGeom prst="rect">
            <a:avLst/>
          </a:prstGeom>
          <a:solidFill>
            <a:srgbClr val="FFFF00"/>
          </a:solidFill>
        </p:spPr>
        <p:txBody>
          <a:bodyPr wrap="none" lIns="45720" rIns="45720" rtlCol="0">
            <a:spAutoFit/>
          </a:bodyPr>
          <a:lstStyle/>
          <a:p>
            <a:r>
              <a:rPr lang="en-US" sz="1000" b="1" dirty="0"/>
              <a:t>2E</a:t>
            </a:r>
          </a:p>
        </p:txBody>
      </p:sp>
      <p:sp>
        <p:nvSpPr>
          <p:cNvPr id="31" name="TextBox 30"/>
          <p:cNvSpPr txBox="1"/>
          <p:nvPr/>
        </p:nvSpPr>
        <p:spPr>
          <a:xfrm>
            <a:off x="10335062" y="3135288"/>
            <a:ext cx="255839" cy="246221"/>
          </a:xfrm>
          <a:prstGeom prst="rect">
            <a:avLst/>
          </a:prstGeom>
          <a:solidFill>
            <a:srgbClr val="FFFF00"/>
          </a:solidFill>
        </p:spPr>
        <p:txBody>
          <a:bodyPr wrap="none" lIns="45720" rIns="45720" rtlCol="0">
            <a:spAutoFit/>
          </a:bodyPr>
          <a:lstStyle/>
          <a:p>
            <a:r>
              <a:rPr lang="en-US" sz="1000" b="1" dirty="0"/>
              <a:t>1C</a:t>
            </a:r>
          </a:p>
        </p:txBody>
      </p:sp>
      <p:sp>
        <p:nvSpPr>
          <p:cNvPr id="32" name="TextBox 31"/>
          <p:cNvSpPr txBox="1"/>
          <p:nvPr/>
        </p:nvSpPr>
        <p:spPr>
          <a:xfrm>
            <a:off x="11140571" y="3135288"/>
            <a:ext cx="247825" cy="246221"/>
          </a:xfrm>
          <a:prstGeom prst="rect">
            <a:avLst/>
          </a:prstGeom>
          <a:solidFill>
            <a:srgbClr val="FFFF00"/>
          </a:solidFill>
        </p:spPr>
        <p:txBody>
          <a:bodyPr wrap="none" lIns="45720" rIns="45720" rtlCol="0">
            <a:spAutoFit/>
          </a:bodyPr>
          <a:lstStyle/>
          <a:p>
            <a:r>
              <a:rPr lang="en-US" sz="1000" b="1" dirty="0"/>
              <a:t>2E</a:t>
            </a:r>
          </a:p>
        </p:txBody>
      </p:sp>
      <p:sp>
        <p:nvSpPr>
          <p:cNvPr id="33" name="TextBox 32"/>
          <p:cNvSpPr txBox="1"/>
          <p:nvPr/>
        </p:nvSpPr>
        <p:spPr>
          <a:xfrm>
            <a:off x="7950207" y="6614305"/>
            <a:ext cx="255839" cy="246221"/>
          </a:xfrm>
          <a:prstGeom prst="rect">
            <a:avLst/>
          </a:prstGeom>
          <a:solidFill>
            <a:srgbClr val="FFFF00"/>
          </a:solidFill>
        </p:spPr>
        <p:txBody>
          <a:bodyPr wrap="none" lIns="45720" rIns="45720" rtlCol="0">
            <a:spAutoFit/>
          </a:bodyPr>
          <a:lstStyle/>
          <a:p>
            <a:r>
              <a:rPr lang="en-US" sz="1000" b="1" dirty="0"/>
              <a:t>1C</a:t>
            </a:r>
          </a:p>
        </p:txBody>
      </p:sp>
      <p:sp>
        <p:nvSpPr>
          <p:cNvPr id="34" name="TextBox 33"/>
          <p:cNvSpPr txBox="1"/>
          <p:nvPr/>
        </p:nvSpPr>
        <p:spPr>
          <a:xfrm>
            <a:off x="8755716" y="6614305"/>
            <a:ext cx="247825" cy="246221"/>
          </a:xfrm>
          <a:prstGeom prst="rect">
            <a:avLst/>
          </a:prstGeom>
          <a:solidFill>
            <a:srgbClr val="FFFF00"/>
          </a:solidFill>
        </p:spPr>
        <p:txBody>
          <a:bodyPr wrap="none" lIns="45720" rIns="45720" rtlCol="0">
            <a:spAutoFit/>
          </a:bodyPr>
          <a:lstStyle/>
          <a:p>
            <a:r>
              <a:rPr lang="en-US" sz="1000" b="1" dirty="0"/>
              <a:t>2E</a:t>
            </a:r>
          </a:p>
        </p:txBody>
      </p:sp>
      <p:sp>
        <p:nvSpPr>
          <p:cNvPr id="35" name="TextBox 34"/>
          <p:cNvSpPr txBox="1"/>
          <p:nvPr/>
        </p:nvSpPr>
        <p:spPr>
          <a:xfrm>
            <a:off x="10322705" y="6614305"/>
            <a:ext cx="255839" cy="246221"/>
          </a:xfrm>
          <a:prstGeom prst="rect">
            <a:avLst/>
          </a:prstGeom>
          <a:solidFill>
            <a:srgbClr val="FFFF00"/>
          </a:solidFill>
        </p:spPr>
        <p:txBody>
          <a:bodyPr wrap="none" lIns="45720" rIns="45720" rtlCol="0">
            <a:spAutoFit/>
          </a:bodyPr>
          <a:lstStyle/>
          <a:p>
            <a:r>
              <a:rPr lang="en-US" sz="1000" b="1" dirty="0"/>
              <a:t>1C</a:t>
            </a:r>
          </a:p>
        </p:txBody>
      </p:sp>
      <p:sp>
        <p:nvSpPr>
          <p:cNvPr id="36" name="TextBox 35"/>
          <p:cNvSpPr txBox="1"/>
          <p:nvPr/>
        </p:nvSpPr>
        <p:spPr>
          <a:xfrm>
            <a:off x="11128214" y="6614305"/>
            <a:ext cx="247825" cy="246221"/>
          </a:xfrm>
          <a:prstGeom prst="rect">
            <a:avLst/>
          </a:prstGeom>
          <a:solidFill>
            <a:srgbClr val="FFFF00"/>
          </a:solidFill>
        </p:spPr>
        <p:txBody>
          <a:bodyPr wrap="none" lIns="45720" rIns="45720" rtlCol="0">
            <a:spAutoFit/>
          </a:bodyPr>
          <a:lstStyle/>
          <a:p>
            <a:r>
              <a:rPr lang="en-US" sz="1000" b="1" dirty="0"/>
              <a:t>2E</a:t>
            </a:r>
          </a:p>
        </p:txBody>
      </p:sp>
      <p:graphicFrame>
        <p:nvGraphicFramePr>
          <p:cNvPr id="37" name="Table 36"/>
          <p:cNvGraphicFramePr>
            <a:graphicFrameLocks noGrp="1"/>
          </p:cNvGraphicFramePr>
          <p:nvPr>
            <p:extLst>
              <p:ext uri="{D42A27DB-BD31-4B8C-83A1-F6EECF244321}">
                <p14:modId xmlns:p14="http://schemas.microsoft.com/office/powerpoint/2010/main" val="3026350223"/>
              </p:ext>
            </p:extLst>
          </p:nvPr>
        </p:nvGraphicFramePr>
        <p:xfrm>
          <a:off x="229905" y="2821549"/>
          <a:ext cx="3965003" cy="1115983"/>
        </p:xfrm>
        <a:graphic>
          <a:graphicData uri="http://schemas.openxmlformats.org/drawingml/2006/table">
            <a:tbl>
              <a:tblPr firstRow="1" bandRow="1">
                <a:tableStyleId>{5C22544A-7EE6-4342-B048-85BDC9FD1C3A}</a:tableStyleId>
              </a:tblPr>
              <a:tblGrid>
                <a:gridCol w="596963">
                  <a:extLst>
                    <a:ext uri="{9D8B030D-6E8A-4147-A177-3AD203B41FA5}">
                      <a16:colId xmlns:a16="http://schemas.microsoft.com/office/drawing/2014/main" val="20000"/>
                    </a:ext>
                  </a:extLst>
                </a:gridCol>
                <a:gridCol w="1356043">
                  <a:extLst>
                    <a:ext uri="{9D8B030D-6E8A-4147-A177-3AD203B41FA5}">
                      <a16:colId xmlns:a16="http://schemas.microsoft.com/office/drawing/2014/main" val="20001"/>
                    </a:ext>
                  </a:extLst>
                </a:gridCol>
                <a:gridCol w="754380">
                  <a:extLst>
                    <a:ext uri="{9D8B030D-6E8A-4147-A177-3AD203B41FA5}">
                      <a16:colId xmlns:a16="http://schemas.microsoft.com/office/drawing/2014/main" val="2506403362"/>
                    </a:ext>
                  </a:extLst>
                </a:gridCol>
                <a:gridCol w="1257617">
                  <a:extLst>
                    <a:ext uri="{9D8B030D-6E8A-4147-A177-3AD203B41FA5}">
                      <a16:colId xmlns:a16="http://schemas.microsoft.com/office/drawing/2014/main" val="1213100360"/>
                    </a:ext>
                  </a:extLst>
                </a:gridCol>
              </a:tblGrid>
              <a:tr h="350357">
                <a:tc>
                  <a:txBody>
                    <a:bodyPr/>
                    <a:lstStyle/>
                    <a:p>
                      <a:pPr algn="ctr"/>
                      <a:r>
                        <a:rPr lang="en-US" sz="1400" dirty="0"/>
                        <a:t>Trial</a:t>
                      </a:r>
                    </a:p>
                  </a:txBody>
                  <a:tcPr/>
                </a:tc>
                <a:tc>
                  <a:txBody>
                    <a:bodyPr/>
                    <a:lstStyle/>
                    <a:p>
                      <a:pPr algn="ctr"/>
                      <a:r>
                        <a:rPr lang="en-US" sz="1400" dirty="0"/>
                        <a:t>Cell stack</a:t>
                      </a:r>
                    </a:p>
                  </a:txBody>
                  <a:tcPr/>
                </a:tc>
                <a:tc>
                  <a:txBody>
                    <a:bodyPr/>
                    <a:lstStyle/>
                    <a:p>
                      <a:pPr algn="ctr"/>
                      <a:r>
                        <a:rPr lang="en-US" sz="1400" dirty="0"/>
                        <a:t>WL</a:t>
                      </a: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400" dirty="0" err="1"/>
                        <a:t>AlOx</a:t>
                      </a:r>
                      <a:r>
                        <a:rPr lang="it-IT" sz="1400" baseline="0" dirty="0"/>
                        <a:t> lamina</a:t>
                      </a:r>
                      <a:endParaRPr lang="en-US" sz="1400" dirty="0"/>
                    </a:p>
                  </a:txBody>
                  <a:tcPr/>
                </a:tc>
                <a:extLst>
                  <a:ext uri="{0D108BD9-81ED-4DB2-BD59-A6C34878D82A}">
                    <a16:rowId xmlns:a16="http://schemas.microsoft.com/office/drawing/2014/main" val="10000"/>
                  </a:ext>
                </a:extLst>
              </a:tr>
              <a:tr h="376455">
                <a:tc>
                  <a:txBody>
                    <a:bodyPr/>
                    <a:lstStyle/>
                    <a:p>
                      <a:pPr algn="ctr"/>
                      <a:r>
                        <a:rPr lang="en-US" sz="1400" dirty="0"/>
                        <a:t>1C</a:t>
                      </a:r>
                    </a:p>
                  </a:txBody>
                  <a:tcPr anchor="ctr"/>
                </a:tc>
                <a:tc>
                  <a:txBody>
                    <a:bodyPr/>
                    <a:lstStyle/>
                    <a:p>
                      <a:pPr algn="ctr"/>
                      <a:r>
                        <a:rPr lang="en-US" sz="1400" dirty="0"/>
                        <a:t>SD.k1 22nm</a:t>
                      </a:r>
                    </a:p>
                  </a:txBody>
                  <a:tcPr anchor="ctr"/>
                </a:tc>
                <a:tc>
                  <a:txBody>
                    <a:bodyPr/>
                    <a:lstStyle/>
                    <a:p>
                      <a:pPr algn="ctr"/>
                      <a:r>
                        <a:rPr lang="en-US" sz="1400" dirty="0"/>
                        <a:t>CD - - </a:t>
                      </a:r>
                    </a:p>
                  </a:txBody>
                  <a:tcPr anchor="ctr"/>
                </a:tc>
                <a:tc>
                  <a:txBody>
                    <a:bodyPr/>
                    <a:lstStyle/>
                    <a:p>
                      <a:pPr algn="ctr"/>
                      <a:r>
                        <a:rPr lang="en-US" sz="1400" dirty="0"/>
                        <a:t>No </a:t>
                      </a:r>
                    </a:p>
                  </a:txBody>
                  <a:tcPr anchor="ctr"/>
                </a:tc>
                <a:extLst>
                  <a:ext uri="{0D108BD9-81ED-4DB2-BD59-A6C34878D82A}">
                    <a16:rowId xmlns:a16="http://schemas.microsoft.com/office/drawing/2014/main" val="10001"/>
                  </a:ext>
                </a:extLst>
              </a:tr>
              <a:tr h="389171">
                <a:tc>
                  <a:txBody>
                    <a:bodyPr/>
                    <a:lstStyle/>
                    <a:p>
                      <a:pPr algn="ctr"/>
                      <a:r>
                        <a:rPr lang="en-US" sz="1400" dirty="0"/>
                        <a:t>2E</a:t>
                      </a:r>
                    </a:p>
                  </a:txBody>
                  <a:tcPr anchor="ctr"/>
                </a:tc>
                <a:tc>
                  <a:txBody>
                    <a:bodyPr/>
                    <a:lstStyle/>
                    <a:p>
                      <a:pPr algn="ctr"/>
                      <a:r>
                        <a:rPr lang="en-US" sz="1400" dirty="0"/>
                        <a:t>Alloy #6 22nm</a:t>
                      </a:r>
                    </a:p>
                  </a:txBody>
                  <a:tcPr anchor="ctr"/>
                </a:tc>
                <a:tc>
                  <a:txBody>
                    <a:bodyPr/>
                    <a:lstStyle/>
                    <a:p>
                      <a:pPr algn="ctr"/>
                      <a:r>
                        <a:rPr lang="en-US" sz="1400" dirty="0"/>
                        <a:t>CD - - </a:t>
                      </a:r>
                    </a:p>
                  </a:txBody>
                  <a:tcPr anchor="ctr"/>
                </a:tc>
                <a:tc>
                  <a:txBody>
                    <a:bodyPr/>
                    <a:lstStyle/>
                    <a:p>
                      <a:pPr algn="ctr"/>
                      <a:r>
                        <a:rPr lang="en-US" sz="1400" dirty="0"/>
                        <a:t>No </a:t>
                      </a:r>
                    </a:p>
                  </a:txBody>
                  <a:tcPr anchor="ctr"/>
                </a:tc>
                <a:extLst>
                  <a:ext uri="{0D108BD9-81ED-4DB2-BD59-A6C34878D82A}">
                    <a16:rowId xmlns:a16="http://schemas.microsoft.com/office/drawing/2014/main" val="10002"/>
                  </a:ext>
                </a:extLst>
              </a:tr>
            </a:tbl>
          </a:graphicData>
        </a:graphic>
      </p:graphicFrame>
      <p:pic>
        <p:nvPicPr>
          <p:cNvPr id="38" name="Picture 37"/>
          <p:cNvPicPr>
            <a:picLocks noChangeAspect="1"/>
          </p:cNvPicPr>
          <p:nvPr/>
        </p:nvPicPr>
        <p:blipFill>
          <a:blip r:embed="rId4"/>
          <a:stretch>
            <a:fillRect/>
          </a:stretch>
        </p:blipFill>
        <p:spPr>
          <a:xfrm>
            <a:off x="279938" y="4026379"/>
            <a:ext cx="4073591" cy="2697083"/>
          </a:xfrm>
          <a:prstGeom prst="rect">
            <a:avLst/>
          </a:prstGeom>
        </p:spPr>
      </p:pic>
    </p:spTree>
    <p:extLst>
      <p:ext uri="{BB962C8B-B14F-4D97-AF65-F5344CB8AC3E}">
        <p14:creationId xmlns:p14="http://schemas.microsoft.com/office/powerpoint/2010/main" val="491333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8215" t="7247" r="8849" b="6449"/>
          <a:stretch/>
        </p:blipFill>
        <p:spPr>
          <a:xfrm>
            <a:off x="6040403" y="2938417"/>
            <a:ext cx="6082196" cy="3778717"/>
          </a:xfrm>
          <a:prstGeom prst="rect">
            <a:avLst/>
          </a:prstGeom>
        </p:spPr>
      </p:pic>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l="6701" t="7558" r="8333" b="6200"/>
          <a:stretch/>
        </p:blipFill>
        <p:spPr>
          <a:xfrm>
            <a:off x="5947933" y="0"/>
            <a:ext cx="6215449" cy="2735725"/>
          </a:xfrm>
          <a:prstGeom prst="rect">
            <a:avLst/>
          </a:prstGeom>
        </p:spPr>
      </p:pic>
      <p:sp>
        <p:nvSpPr>
          <p:cNvPr id="2" name="Title 1"/>
          <p:cNvSpPr>
            <a:spLocks noGrp="1"/>
          </p:cNvSpPr>
          <p:nvPr>
            <p:ph type="title"/>
          </p:nvPr>
        </p:nvSpPr>
        <p:spPr/>
        <p:txBody>
          <a:bodyPr/>
          <a:lstStyle/>
          <a:p>
            <a:r>
              <a:rPr lang="en-US" dirty="0"/>
              <a:t>Window &amp;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6</a:t>
            </a:fld>
            <a:endParaRPr lang="en-US"/>
          </a:p>
        </p:txBody>
      </p:sp>
      <p:sp>
        <p:nvSpPr>
          <p:cNvPr id="52" name="TextBox 51"/>
          <p:cNvSpPr txBox="1"/>
          <p:nvPr/>
        </p:nvSpPr>
        <p:spPr>
          <a:xfrm>
            <a:off x="4552607" y="1283481"/>
            <a:ext cx="1067472" cy="646331"/>
          </a:xfrm>
          <a:prstGeom prst="rect">
            <a:avLst/>
          </a:prstGeom>
          <a:noFill/>
        </p:spPr>
        <p:txBody>
          <a:bodyPr wrap="none" rtlCol="0">
            <a:spAutoFit/>
          </a:bodyPr>
          <a:lstStyle/>
          <a:p>
            <a:r>
              <a:rPr lang="en-US" b="1" dirty="0"/>
              <a:t>Median</a:t>
            </a:r>
          </a:p>
          <a:p>
            <a:r>
              <a:rPr lang="en-US" b="1" dirty="0"/>
              <a:t>Window</a:t>
            </a:r>
          </a:p>
        </p:txBody>
      </p:sp>
      <p:sp>
        <p:nvSpPr>
          <p:cNvPr id="53" name="TextBox 52"/>
          <p:cNvSpPr txBox="1"/>
          <p:nvPr/>
        </p:nvSpPr>
        <p:spPr>
          <a:xfrm>
            <a:off x="4596466" y="3010002"/>
            <a:ext cx="979755" cy="646331"/>
          </a:xfrm>
          <a:prstGeom prst="rect">
            <a:avLst/>
          </a:prstGeom>
          <a:noFill/>
        </p:spPr>
        <p:txBody>
          <a:bodyPr wrap="none" rtlCol="0">
            <a:spAutoFit/>
          </a:bodyPr>
          <a:lstStyle/>
          <a:p>
            <a:r>
              <a:rPr lang="en-US" b="1" dirty="0"/>
              <a:t>Robust</a:t>
            </a:r>
          </a:p>
          <a:p>
            <a:r>
              <a:rPr lang="en-US" b="1" dirty="0"/>
              <a:t>sigma</a:t>
            </a:r>
          </a:p>
        </p:txBody>
      </p:sp>
      <p:sp>
        <p:nvSpPr>
          <p:cNvPr id="54" name="TextBox 53"/>
          <p:cNvSpPr txBox="1"/>
          <p:nvPr/>
        </p:nvSpPr>
        <p:spPr>
          <a:xfrm rot="16200000">
            <a:off x="5538982" y="3811579"/>
            <a:ext cx="633507" cy="369332"/>
          </a:xfrm>
          <a:prstGeom prst="rect">
            <a:avLst/>
          </a:prstGeom>
          <a:noFill/>
        </p:spPr>
        <p:txBody>
          <a:bodyPr wrap="none" rtlCol="0">
            <a:spAutoFit/>
          </a:bodyPr>
          <a:lstStyle/>
          <a:p>
            <a:r>
              <a:rPr lang="en-US" dirty="0"/>
              <a:t>SET</a:t>
            </a:r>
          </a:p>
        </p:txBody>
      </p:sp>
      <p:sp>
        <p:nvSpPr>
          <p:cNvPr id="55" name="TextBox 54"/>
          <p:cNvSpPr txBox="1"/>
          <p:nvPr/>
        </p:nvSpPr>
        <p:spPr>
          <a:xfrm rot="16200000">
            <a:off x="5378683" y="5437450"/>
            <a:ext cx="954107" cy="369332"/>
          </a:xfrm>
          <a:prstGeom prst="rect">
            <a:avLst/>
          </a:prstGeom>
          <a:noFill/>
        </p:spPr>
        <p:txBody>
          <a:bodyPr wrap="none" rtlCol="0">
            <a:spAutoFit/>
          </a:bodyPr>
          <a:lstStyle/>
          <a:p>
            <a:r>
              <a:rPr lang="en-US" dirty="0"/>
              <a:t>RESET</a:t>
            </a:r>
          </a:p>
        </p:txBody>
      </p:sp>
      <p:sp>
        <p:nvSpPr>
          <p:cNvPr id="56" name="TextBox 55"/>
          <p:cNvSpPr txBox="1"/>
          <p:nvPr/>
        </p:nvSpPr>
        <p:spPr>
          <a:xfrm>
            <a:off x="6721011" y="2742634"/>
            <a:ext cx="1133644" cy="369332"/>
          </a:xfrm>
          <a:prstGeom prst="rect">
            <a:avLst/>
          </a:prstGeom>
          <a:noFill/>
        </p:spPr>
        <p:txBody>
          <a:bodyPr wrap="none" rtlCol="0">
            <a:spAutoFit/>
          </a:bodyPr>
          <a:lstStyle/>
          <a:p>
            <a:pPr algn="ctr"/>
            <a:r>
              <a:rPr lang="en-US" dirty="0"/>
              <a:t>1k cycles</a:t>
            </a:r>
          </a:p>
        </p:txBody>
      </p:sp>
      <p:sp>
        <p:nvSpPr>
          <p:cNvPr id="57" name="TextBox 56"/>
          <p:cNvSpPr txBox="1"/>
          <p:nvPr/>
        </p:nvSpPr>
        <p:spPr>
          <a:xfrm>
            <a:off x="8383609" y="2740928"/>
            <a:ext cx="1390124" cy="369332"/>
          </a:xfrm>
          <a:prstGeom prst="rect">
            <a:avLst/>
          </a:prstGeom>
          <a:noFill/>
        </p:spPr>
        <p:txBody>
          <a:bodyPr wrap="none" rtlCol="0">
            <a:spAutoFit/>
          </a:bodyPr>
          <a:lstStyle/>
          <a:p>
            <a:pPr algn="ctr"/>
            <a:r>
              <a:rPr lang="en-US" dirty="0"/>
              <a:t>128k cycles</a:t>
            </a:r>
          </a:p>
        </p:txBody>
      </p:sp>
      <p:sp>
        <p:nvSpPr>
          <p:cNvPr id="58" name="TextBox 57"/>
          <p:cNvSpPr txBox="1"/>
          <p:nvPr/>
        </p:nvSpPr>
        <p:spPr>
          <a:xfrm>
            <a:off x="9864343" y="2740928"/>
            <a:ext cx="2409635" cy="369332"/>
          </a:xfrm>
          <a:prstGeom prst="rect">
            <a:avLst/>
          </a:prstGeom>
          <a:noFill/>
        </p:spPr>
        <p:txBody>
          <a:bodyPr wrap="none" rtlCol="0">
            <a:spAutoFit/>
          </a:bodyPr>
          <a:lstStyle/>
          <a:p>
            <a:pPr algn="ctr"/>
            <a:r>
              <a:rPr lang="en-US" dirty="0"/>
              <a:t>128k cycles +10s drift</a:t>
            </a:r>
          </a:p>
        </p:txBody>
      </p:sp>
      <p:sp>
        <p:nvSpPr>
          <p:cNvPr id="59" name="TextBox 58"/>
          <p:cNvSpPr txBox="1"/>
          <p:nvPr/>
        </p:nvSpPr>
        <p:spPr>
          <a:xfrm>
            <a:off x="0" y="904095"/>
            <a:ext cx="4328141" cy="738664"/>
          </a:xfrm>
          <a:prstGeom prst="rect">
            <a:avLst/>
          </a:prstGeom>
          <a:noFill/>
        </p:spPr>
        <p:txBody>
          <a:bodyPr wrap="square" rtlCol="0">
            <a:spAutoFit/>
          </a:bodyPr>
          <a:lstStyle/>
          <a:p>
            <a:pPr marL="285750" indent="-285750">
              <a:buFont typeface="Arial" panose="020B0604020202020204" pitchFamily="34" charset="0"/>
              <a:buChar char="•"/>
            </a:pPr>
            <a:r>
              <a:rPr lang="en-US" sz="1400" dirty="0" err="1">
                <a:sym typeface="Wingdings" panose="05000000000000000000" pitchFamily="2" charset="2"/>
              </a:rPr>
              <a:t>Cosputter</a:t>
            </a:r>
            <a:r>
              <a:rPr lang="en-US" sz="1400" dirty="0">
                <a:sym typeface="Wingdings" panose="05000000000000000000" pitchFamily="2" charset="2"/>
              </a:rPr>
              <a:t> alloy #6 has larger median window, but differences with mono target even out after more cycling</a:t>
            </a:r>
          </a:p>
        </p:txBody>
      </p:sp>
      <p:sp>
        <p:nvSpPr>
          <p:cNvPr id="105" name="TextBox 104"/>
          <p:cNvSpPr txBox="1"/>
          <p:nvPr/>
        </p:nvSpPr>
        <p:spPr>
          <a:xfrm>
            <a:off x="0" y="1728220"/>
            <a:ext cx="4328141" cy="523220"/>
          </a:xfrm>
          <a:prstGeom prst="rect">
            <a:avLst/>
          </a:prstGeom>
          <a:noFill/>
        </p:spPr>
        <p:txBody>
          <a:bodyPr wrap="square" rtlCol="0">
            <a:spAutoFit/>
          </a:bodyPr>
          <a:lstStyle/>
          <a:p>
            <a:pPr marL="285750" indent="-285750">
              <a:buFont typeface="Arial" panose="020B0604020202020204" pitchFamily="34" charset="0"/>
              <a:buChar char="•"/>
            </a:pPr>
            <a:r>
              <a:rPr lang="en-US" sz="1400" dirty="0">
                <a:sym typeface="Wingdings" panose="05000000000000000000" pitchFamily="2" charset="2"/>
              </a:rPr>
              <a:t>Distribution </a:t>
            </a:r>
            <a:r>
              <a:rPr lang="en-US" sz="1400" dirty="0" err="1">
                <a:sym typeface="Wingdings" panose="05000000000000000000" pitchFamily="2" charset="2"/>
              </a:rPr>
              <a:t>sigmas</a:t>
            </a:r>
            <a:r>
              <a:rPr lang="en-US" sz="1400" dirty="0">
                <a:sym typeface="Wingdings" panose="05000000000000000000" pitchFamily="2" charset="2"/>
              </a:rPr>
              <a:t> are very similar, at early cycles slightly worse set sigma for mono target </a:t>
            </a:r>
          </a:p>
        </p:txBody>
      </p:sp>
      <p:sp>
        <p:nvSpPr>
          <p:cNvPr id="106" name="TextBox 105"/>
          <p:cNvSpPr txBox="1"/>
          <p:nvPr/>
        </p:nvSpPr>
        <p:spPr>
          <a:xfrm>
            <a:off x="6874450" y="2569085"/>
            <a:ext cx="255839" cy="246221"/>
          </a:xfrm>
          <a:prstGeom prst="rect">
            <a:avLst/>
          </a:prstGeom>
          <a:solidFill>
            <a:srgbClr val="FFFF00"/>
          </a:solidFill>
        </p:spPr>
        <p:txBody>
          <a:bodyPr wrap="none" lIns="45720" rIns="45720" rtlCol="0">
            <a:spAutoFit/>
          </a:bodyPr>
          <a:lstStyle/>
          <a:p>
            <a:r>
              <a:rPr lang="en-US" sz="1000" b="1" dirty="0"/>
              <a:t>1C</a:t>
            </a:r>
          </a:p>
        </p:txBody>
      </p:sp>
      <p:sp>
        <p:nvSpPr>
          <p:cNvPr id="107" name="TextBox 106"/>
          <p:cNvSpPr txBox="1"/>
          <p:nvPr/>
        </p:nvSpPr>
        <p:spPr>
          <a:xfrm>
            <a:off x="7525926" y="2569085"/>
            <a:ext cx="247825" cy="246221"/>
          </a:xfrm>
          <a:prstGeom prst="rect">
            <a:avLst/>
          </a:prstGeom>
          <a:solidFill>
            <a:srgbClr val="FFFF00"/>
          </a:solidFill>
        </p:spPr>
        <p:txBody>
          <a:bodyPr wrap="none" lIns="45720" rIns="45720" rtlCol="0">
            <a:spAutoFit/>
          </a:bodyPr>
          <a:lstStyle/>
          <a:p>
            <a:r>
              <a:rPr lang="en-US" sz="1000" b="1" dirty="0"/>
              <a:t>2E</a:t>
            </a:r>
          </a:p>
        </p:txBody>
      </p:sp>
      <p:sp>
        <p:nvSpPr>
          <p:cNvPr id="43" name="TextBox 42"/>
          <p:cNvSpPr txBox="1"/>
          <p:nvPr/>
        </p:nvSpPr>
        <p:spPr>
          <a:xfrm>
            <a:off x="8766781" y="2569085"/>
            <a:ext cx="255839" cy="246221"/>
          </a:xfrm>
          <a:prstGeom prst="rect">
            <a:avLst/>
          </a:prstGeom>
          <a:solidFill>
            <a:srgbClr val="FFFF00"/>
          </a:solidFill>
        </p:spPr>
        <p:txBody>
          <a:bodyPr wrap="none" lIns="45720" rIns="45720" rtlCol="0">
            <a:spAutoFit/>
          </a:bodyPr>
          <a:lstStyle/>
          <a:p>
            <a:r>
              <a:rPr lang="en-US" sz="1000" b="1" dirty="0"/>
              <a:t>1C</a:t>
            </a:r>
          </a:p>
        </p:txBody>
      </p:sp>
      <p:sp>
        <p:nvSpPr>
          <p:cNvPr id="44" name="TextBox 43"/>
          <p:cNvSpPr txBox="1"/>
          <p:nvPr/>
        </p:nvSpPr>
        <p:spPr>
          <a:xfrm>
            <a:off x="9418257" y="2569085"/>
            <a:ext cx="247825" cy="246221"/>
          </a:xfrm>
          <a:prstGeom prst="rect">
            <a:avLst/>
          </a:prstGeom>
          <a:solidFill>
            <a:srgbClr val="FFFF00"/>
          </a:solidFill>
        </p:spPr>
        <p:txBody>
          <a:bodyPr wrap="none" lIns="45720" rIns="45720" rtlCol="0">
            <a:spAutoFit/>
          </a:bodyPr>
          <a:lstStyle/>
          <a:p>
            <a:r>
              <a:rPr lang="en-US" sz="1000" b="1" dirty="0"/>
              <a:t>2E</a:t>
            </a:r>
          </a:p>
        </p:txBody>
      </p:sp>
      <p:sp>
        <p:nvSpPr>
          <p:cNvPr id="45" name="TextBox 44"/>
          <p:cNvSpPr txBox="1"/>
          <p:nvPr/>
        </p:nvSpPr>
        <p:spPr>
          <a:xfrm>
            <a:off x="10677610" y="2569085"/>
            <a:ext cx="255839" cy="246221"/>
          </a:xfrm>
          <a:prstGeom prst="rect">
            <a:avLst/>
          </a:prstGeom>
          <a:solidFill>
            <a:srgbClr val="FFFF00"/>
          </a:solidFill>
        </p:spPr>
        <p:txBody>
          <a:bodyPr wrap="none" lIns="45720" rIns="45720" rtlCol="0">
            <a:spAutoFit/>
          </a:bodyPr>
          <a:lstStyle/>
          <a:p>
            <a:r>
              <a:rPr lang="en-US" sz="1000" b="1" dirty="0"/>
              <a:t>1C</a:t>
            </a:r>
          </a:p>
        </p:txBody>
      </p:sp>
      <p:sp>
        <p:nvSpPr>
          <p:cNvPr id="46" name="TextBox 45"/>
          <p:cNvSpPr txBox="1"/>
          <p:nvPr/>
        </p:nvSpPr>
        <p:spPr>
          <a:xfrm>
            <a:off x="11329086" y="2569085"/>
            <a:ext cx="247825" cy="246221"/>
          </a:xfrm>
          <a:prstGeom prst="rect">
            <a:avLst/>
          </a:prstGeom>
          <a:solidFill>
            <a:srgbClr val="FFFF00"/>
          </a:solidFill>
        </p:spPr>
        <p:txBody>
          <a:bodyPr wrap="none" lIns="45720" rIns="45720" rtlCol="0">
            <a:spAutoFit/>
          </a:bodyPr>
          <a:lstStyle/>
          <a:p>
            <a:r>
              <a:rPr lang="en-US" sz="1000" b="1" dirty="0"/>
              <a:t>2E</a:t>
            </a:r>
          </a:p>
        </p:txBody>
      </p:sp>
      <p:sp>
        <p:nvSpPr>
          <p:cNvPr id="49" name="TextBox 48"/>
          <p:cNvSpPr txBox="1"/>
          <p:nvPr/>
        </p:nvSpPr>
        <p:spPr>
          <a:xfrm>
            <a:off x="6862093" y="6536249"/>
            <a:ext cx="255839" cy="246221"/>
          </a:xfrm>
          <a:prstGeom prst="rect">
            <a:avLst/>
          </a:prstGeom>
          <a:solidFill>
            <a:srgbClr val="FFFF00"/>
          </a:solidFill>
        </p:spPr>
        <p:txBody>
          <a:bodyPr wrap="none" lIns="45720" rIns="45720" rtlCol="0">
            <a:spAutoFit/>
          </a:bodyPr>
          <a:lstStyle/>
          <a:p>
            <a:r>
              <a:rPr lang="en-US" sz="1000" b="1" dirty="0"/>
              <a:t>1C</a:t>
            </a:r>
          </a:p>
        </p:txBody>
      </p:sp>
      <p:sp>
        <p:nvSpPr>
          <p:cNvPr id="50" name="TextBox 49"/>
          <p:cNvSpPr txBox="1"/>
          <p:nvPr/>
        </p:nvSpPr>
        <p:spPr>
          <a:xfrm>
            <a:off x="7513569" y="6536249"/>
            <a:ext cx="247825" cy="246221"/>
          </a:xfrm>
          <a:prstGeom prst="rect">
            <a:avLst/>
          </a:prstGeom>
          <a:solidFill>
            <a:srgbClr val="FFFF00"/>
          </a:solidFill>
        </p:spPr>
        <p:txBody>
          <a:bodyPr wrap="none" lIns="45720" rIns="45720" rtlCol="0">
            <a:spAutoFit/>
          </a:bodyPr>
          <a:lstStyle/>
          <a:p>
            <a:r>
              <a:rPr lang="en-US" sz="1000" b="1" dirty="0"/>
              <a:t>2E</a:t>
            </a:r>
          </a:p>
        </p:txBody>
      </p:sp>
      <p:sp>
        <p:nvSpPr>
          <p:cNvPr id="51" name="TextBox 50"/>
          <p:cNvSpPr txBox="1"/>
          <p:nvPr/>
        </p:nvSpPr>
        <p:spPr>
          <a:xfrm>
            <a:off x="8754424" y="6536249"/>
            <a:ext cx="255839" cy="246221"/>
          </a:xfrm>
          <a:prstGeom prst="rect">
            <a:avLst/>
          </a:prstGeom>
          <a:solidFill>
            <a:srgbClr val="FFFF00"/>
          </a:solidFill>
        </p:spPr>
        <p:txBody>
          <a:bodyPr wrap="none" lIns="45720" rIns="45720" rtlCol="0">
            <a:spAutoFit/>
          </a:bodyPr>
          <a:lstStyle/>
          <a:p>
            <a:r>
              <a:rPr lang="en-US" sz="1000" b="1" dirty="0"/>
              <a:t>1C</a:t>
            </a:r>
          </a:p>
        </p:txBody>
      </p:sp>
      <p:sp>
        <p:nvSpPr>
          <p:cNvPr id="60" name="TextBox 59"/>
          <p:cNvSpPr txBox="1"/>
          <p:nvPr/>
        </p:nvSpPr>
        <p:spPr>
          <a:xfrm>
            <a:off x="9405900" y="6536249"/>
            <a:ext cx="247825" cy="246221"/>
          </a:xfrm>
          <a:prstGeom prst="rect">
            <a:avLst/>
          </a:prstGeom>
          <a:solidFill>
            <a:srgbClr val="FFFF00"/>
          </a:solidFill>
        </p:spPr>
        <p:txBody>
          <a:bodyPr wrap="none" lIns="45720" rIns="45720" rtlCol="0">
            <a:spAutoFit/>
          </a:bodyPr>
          <a:lstStyle/>
          <a:p>
            <a:r>
              <a:rPr lang="en-US" sz="1000" b="1" dirty="0"/>
              <a:t>2E</a:t>
            </a:r>
          </a:p>
        </p:txBody>
      </p:sp>
      <p:sp>
        <p:nvSpPr>
          <p:cNvPr id="61" name="TextBox 60"/>
          <p:cNvSpPr txBox="1"/>
          <p:nvPr/>
        </p:nvSpPr>
        <p:spPr>
          <a:xfrm>
            <a:off x="10665253" y="6536249"/>
            <a:ext cx="255839" cy="246221"/>
          </a:xfrm>
          <a:prstGeom prst="rect">
            <a:avLst/>
          </a:prstGeom>
          <a:solidFill>
            <a:srgbClr val="FFFF00"/>
          </a:solidFill>
        </p:spPr>
        <p:txBody>
          <a:bodyPr wrap="none" lIns="45720" rIns="45720" rtlCol="0">
            <a:spAutoFit/>
          </a:bodyPr>
          <a:lstStyle/>
          <a:p>
            <a:r>
              <a:rPr lang="en-US" sz="1000" b="1" dirty="0"/>
              <a:t>1C</a:t>
            </a:r>
          </a:p>
        </p:txBody>
      </p:sp>
      <p:sp>
        <p:nvSpPr>
          <p:cNvPr id="62" name="TextBox 61"/>
          <p:cNvSpPr txBox="1"/>
          <p:nvPr/>
        </p:nvSpPr>
        <p:spPr>
          <a:xfrm>
            <a:off x="11316729" y="6536249"/>
            <a:ext cx="247825" cy="246221"/>
          </a:xfrm>
          <a:prstGeom prst="rect">
            <a:avLst/>
          </a:prstGeom>
          <a:solidFill>
            <a:srgbClr val="FFFF00"/>
          </a:solidFill>
        </p:spPr>
        <p:txBody>
          <a:bodyPr wrap="none" lIns="45720" rIns="45720" rtlCol="0">
            <a:spAutoFit/>
          </a:bodyPr>
          <a:lstStyle/>
          <a:p>
            <a:r>
              <a:rPr lang="en-US" sz="1000" b="1" dirty="0"/>
              <a:t>2E</a:t>
            </a:r>
          </a:p>
        </p:txBody>
      </p:sp>
      <p:graphicFrame>
        <p:nvGraphicFramePr>
          <p:cNvPr id="63" name="Table 62"/>
          <p:cNvGraphicFramePr>
            <a:graphicFrameLocks noGrp="1"/>
          </p:cNvGraphicFramePr>
          <p:nvPr>
            <p:extLst>
              <p:ext uri="{D42A27DB-BD31-4B8C-83A1-F6EECF244321}">
                <p14:modId xmlns:p14="http://schemas.microsoft.com/office/powerpoint/2010/main" val="2846483563"/>
              </p:ext>
            </p:extLst>
          </p:nvPr>
        </p:nvGraphicFramePr>
        <p:xfrm>
          <a:off x="493559" y="2449496"/>
          <a:ext cx="3965003" cy="1115983"/>
        </p:xfrm>
        <a:graphic>
          <a:graphicData uri="http://schemas.openxmlformats.org/drawingml/2006/table">
            <a:tbl>
              <a:tblPr firstRow="1" bandRow="1">
                <a:tableStyleId>{5C22544A-7EE6-4342-B048-85BDC9FD1C3A}</a:tableStyleId>
              </a:tblPr>
              <a:tblGrid>
                <a:gridCol w="596963">
                  <a:extLst>
                    <a:ext uri="{9D8B030D-6E8A-4147-A177-3AD203B41FA5}">
                      <a16:colId xmlns:a16="http://schemas.microsoft.com/office/drawing/2014/main" val="20000"/>
                    </a:ext>
                  </a:extLst>
                </a:gridCol>
                <a:gridCol w="1356043">
                  <a:extLst>
                    <a:ext uri="{9D8B030D-6E8A-4147-A177-3AD203B41FA5}">
                      <a16:colId xmlns:a16="http://schemas.microsoft.com/office/drawing/2014/main" val="20001"/>
                    </a:ext>
                  </a:extLst>
                </a:gridCol>
                <a:gridCol w="754380">
                  <a:extLst>
                    <a:ext uri="{9D8B030D-6E8A-4147-A177-3AD203B41FA5}">
                      <a16:colId xmlns:a16="http://schemas.microsoft.com/office/drawing/2014/main" val="2506403362"/>
                    </a:ext>
                  </a:extLst>
                </a:gridCol>
                <a:gridCol w="1257617">
                  <a:extLst>
                    <a:ext uri="{9D8B030D-6E8A-4147-A177-3AD203B41FA5}">
                      <a16:colId xmlns:a16="http://schemas.microsoft.com/office/drawing/2014/main" val="1213100360"/>
                    </a:ext>
                  </a:extLst>
                </a:gridCol>
              </a:tblGrid>
              <a:tr h="350357">
                <a:tc>
                  <a:txBody>
                    <a:bodyPr/>
                    <a:lstStyle/>
                    <a:p>
                      <a:pPr algn="ctr"/>
                      <a:r>
                        <a:rPr lang="en-US" sz="1400" dirty="0"/>
                        <a:t>Trial</a:t>
                      </a:r>
                    </a:p>
                  </a:txBody>
                  <a:tcPr/>
                </a:tc>
                <a:tc>
                  <a:txBody>
                    <a:bodyPr/>
                    <a:lstStyle/>
                    <a:p>
                      <a:pPr algn="ctr"/>
                      <a:r>
                        <a:rPr lang="en-US" sz="1400" dirty="0"/>
                        <a:t>Cell stack</a:t>
                      </a:r>
                    </a:p>
                  </a:txBody>
                  <a:tcPr/>
                </a:tc>
                <a:tc>
                  <a:txBody>
                    <a:bodyPr/>
                    <a:lstStyle/>
                    <a:p>
                      <a:pPr algn="ctr"/>
                      <a:r>
                        <a:rPr lang="en-US" sz="1400" dirty="0"/>
                        <a:t>WL</a:t>
                      </a: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400" dirty="0" err="1"/>
                        <a:t>AlOx</a:t>
                      </a:r>
                      <a:r>
                        <a:rPr lang="it-IT" sz="1400" baseline="0" dirty="0"/>
                        <a:t> lamina</a:t>
                      </a:r>
                      <a:endParaRPr lang="en-US" sz="1400" dirty="0"/>
                    </a:p>
                  </a:txBody>
                  <a:tcPr/>
                </a:tc>
                <a:extLst>
                  <a:ext uri="{0D108BD9-81ED-4DB2-BD59-A6C34878D82A}">
                    <a16:rowId xmlns:a16="http://schemas.microsoft.com/office/drawing/2014/main" val="10000"/>
                  </a:ext>
                </a:extLst>
              </a:tr>
              <a:tr h="376455">
                <a:tc>
                  <a:txBody>
                    <a:bodyPr/>
                    <a:lstStyle/>
                    <a:p>
                      <a:pPr algn="ctr"/>
                      <a:r>
                        <a:rPr lang="en-US" sz="1400" dirty="0"/>
                        <a:t>1C</a:t>
                      </a:r>
                    </a:p>
                  </a:txBody>
                  <a:tcPr anchor="ctr"/>
                </a:tc>
                <a:tc>
                  <a:txBody>
                    <a:bodyPr/>
                    <a:lstStyle/>
                    <a:p>
                      <a:pPr algn="ctr"/>
                      <a:r>
                        <a:rPr lang="en-US" sz="1400" dirty="0"/>
                        <a:t>SD.k1 22nm</a:t>
                      </a:r>
                    </a:p>
                  </a:txBody>
                  <a:tcPr anchor="ctr"/>
                </a:tc>
                <a:tc>
                  <a:txBody>
                    <a:bodyPr/>
                    <a:lstStyle/>
                    <a:p>
                      <a:pPr algn="ctr"/>
                      <a:r>
                        <a:rPr lang="en-US" sz="1400" dirty="0"/>
                        <a:t>CD - - </a:t>
                      </a:r>
                    </a:p>
                  </a:txBody>
                  <a:tcPr anchor="ctr"/>
                </a:tc>
                <a:tc>
                  <a:txBody>
                    <a:bodyPr/>
                    <a:lstStyle/>
                    <a:p>
                      <a:pPr algn="ctr"/>
                      <a:r>
                        <a:rPr lang="en-US" sz="1400" dirty="0"/>
                        <a:t>No </a:t>
                      </a:r>
                    </a:p>
                  </a:txBody>
                  <a:tcPr anchor="ctr"/>
                </a:tc>
                <a:extLst>
                  <a:ext uri="{0D108BD9-81ED-4DB2-BD59-A6C34878D82A}">
                    <a16:rowId xmlns:a16="http://schemas.microsoft.com/office/drawing/2014/main" val="10001"/>
                  </a:ext>
                </a:extLst>
              </a:tr>
              <a:tr h="389171">
                <a:tc>
                  <a:txBody>
                    <a:bodyPr/>
                    <a:lstStyle/>
                    <a:p>
                      <a:pPr algn="ctr"/>
                      <a:r>
                        <a:rPr lang="en-US" sz="1400" dirty="0"/>
                        <a:t>2E</a:t>
                      </a:r>
                    </a:p>
                  </a:txBody>
                  <a:tcPr anchor="ctr"/>
                </a:tc>
                <a:tc>
                  <a:txBody>
                    <a:bodyPr/>
                    <a:lstStyle/>
                    <a:p>
                      <a:pPr algn="ctr"/>
                      <a:r>
                        <a:rPr lang="en-US" sz="1400" dirty="0"/>
                        <a:t>Alloy #6 22nm</a:t>
                      </a:r>
                    </a:p>
                  </a:txBody>
                  <a:tcPr anchor="ctr"/>
                </a:tc>
                <a:tc>
                  <a:txBody>
                    <a:bodyPr/>
                    <a:lstStyle/>
                    <a:p>
                      <a:pPr algn="ctr"/>
                      <a:r>
                        <a:rPr lang="en-US" sz="1400" dirty="0"/>
                        <a:t>CD - - </a:t>
                      </a:r>
                    </a:p>
                  </a:txBody>
                  <a:tcPr anchor="ctr"/>
                </a:tc>
                <a:tc>
                  <a:txBody>
                    <a:bodyPr/>
                    <a:lstStyle/>
                    <a:p>
                      <a:pPr algn="ctr"/>
                      <a:r>
                        <a:rPr lang="en-US" sz="1400" dirty="0"/>
                        <a:t>No </a:t>
                      </a:r>
                    </a:p>
                  </a:txBody>
                  <a:tcPr anchor="ctr"/>
                </a:tc>
                <a:extLst>
                  <a:ext uri="{0D108BD9-81ED-4DB2-BD59-A6C34878D82A}">
                    <a16:rowId xmlns:a16="http://schemas.microsoft.com/office/drawing/2014/main" val="10002"/>
                  </a:ext>
                </a:extLst>
              </a:tr>
            </a:tbl>
          </a:graphicData>
        </a:graphic>
      </p:graphicFrame>
      <p:pic>
        <p:nvPicPr>
          <p:cNvPr id="64" name="Picture 63"/>
          <p:cNvPicPr>
            <a:picLocks noChangeAspect="1"/>
          </p:cNvPicPr>
          <p:nvPr/>
        </p:nvPicPr>
        <p:blipFill>
          <a:blip r:embed="rId4"/>
          <a:stretch>
            <a:fillRect/>
          </a:stretch>
        </p:blipFill>
        <p:spPr>
          <a:xfrm>
            <a:off x="521234" y="3656333"/>
            <a:ext cx="4073591" cy="2697083"/>
          </a:xfrm>
          <a:prstGeom prst="rect">
            <a:avLst/>
          </a:prstGeom>
        </p:spPr>
      </p:pic>
    </p:spTree>
    <p:extLst>
      <p:ext uri="{BB962C8B-B14F-4D97-AF65-F5344CB8AC3E}">
        <p14:creationId xmlns:p14="http://schemas.microsoft.com/office/powerpoint/2010/main" val="4209309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7811" t="6692" r="8426" b="5455"/>
          <a:stretch/>
        </p:blipFill>
        <p:spPr>
          <a:xfrm>
            <a:off x="838199" y="2204363"/>
            <a:ext cx="7947822" cy="4079215"/>
          </a:xfrm>
          <a:prstGeom prst="rect">
            <a:avLst/>
          </a:prstGeom>
        </p:spPr>
      </p:pic>
      <p:sp>
        <p:nvSpPr>
          <p:cNvPr id="2" name="Title 1"/>
          <p:cNvSpPr>
            <a:spLocks noGrp="1"/>
          </p:cNvSpPr>
          <p:nvPr>
            <p:ph type="title"/>
          </p:nvPr>
        </p:nvSpPr>
        <p:spPr/>
        <p:txBody>
          <a:bodyPr/>
          <a:lstStyle/>
          <a:p>
            <a:r>
              <a:rPr lang="en-US" dirty="0"/>
              <a:t>Projected window @3.54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7</a:t>
            </a:fld>
            <a:endParaRPr lang="en-US"/>
          </a:p>
        </p:txBody>
      </p:sp>
      <p:sp>
        <p:nvSpPr>
          <p:cNvPr id="29" name="TextBox 28"/>
          <p:cNvSpPr txBox="1"/>
          <p:nvPr/>
        </p:nvSpPr>
        <p:spPr>
          <a:xfrm>
            <a:off x="1085822" y="1238539"/>
            <a:ext cx="5941963" cy="584775"/>
          </a:xfrm>
          <a:prstGeom prst="rect">
            <a:avLst/>
          </a:prstGeom>
          <a:noFill/>
        </p:spPr>
        <p:txBody>
          <a:bodyPr wrap="square" rtlCol="0">
            <a:spAutoFit/>
          </a:bodyPr>
          <a:lstStyle/>
          <a:p>
            <a:r>
              <a:rPr lang="en-US" sz="1600" dirty="0"/>
              <a:t>Projected window is losing ~100mV for mono target, ONLY for 1k cycles</a:t>
            </a:r>
          </a:p>
        </p:txBody>
      </p:sp>
      <p:sp>
        <p:nvSpPr>
          <p:cNvPr id="49" name="TextBox 48"/>
          <p:cNvSpPr txBox="1"/>
          <p:nvPr/>
        </p:nvSpPr>
        <p:spPr>
          <a:xfrm>
            <a:off x="1480383" y="2222253"/>
            <a:ext cx="1569660" cy="369332"/>
          </a:xfrm>
          <a:prstGeom prst="rect">
            <a:avLst/>
          </a:prstGeom>
          <a:solidFill>
            <a:schemeClr val="bg1"/>
          </a:solidFill>
        </p:spPr>
        <p:txBody>
          <a:bodyPr wrap="none" rtlCol="0">
            <a:spAutoFit/>
          </a:bodyPr>
          <a:lstStyle/>
          <a:p>
            <a:pPr algn="ctr"/>
            <a:r>
              <a:rPr lang="en-US" dirty="0"/>
              <a:t>1k cycles 1us</a:t>
            </a:r>
          </a:p>
        </p:txBody>
      </p:sp>
      <p:sp>
        <p:nvSpPr>
          <p:cNvPr id="50" name="TextBox 49"/>
          <p:cNvSpPr txBox="1"/>
          <p:nvPr/>
        </p:nvSpPr>
        <p:spPr>
          <a:xfrm>
            <a:off x="4056803" y="2231276"/>
            <a:ext cx="1826142" cy="369332"/>
          </a:xfrm>
          <a:prstGeom prst="rect">
            <a:avLst/>
          </a:prstGeom>
          <a:solidFill>
            <a:schemeClr val="bg1"/>
          </a:solidFill>
        </p:spPr>
        <p:txBody>
          <a:bodyPr wrap="none" rtlCol="0">
            <a:spAutoFit/>
          </a:bodyPr>
          <a:lstStyle/>
          <a:p>
            <a:pPr algn="ctr"/>
            <a:r>
              <a:rPr lang="en-US" dirty="0"/>
              <a:t>128k cycles 1us</a:t>
            </a:r>
          </a:p>
        </p:txBody>
      </p:sp>
      <p:sp>
        <p:nvSpPr>
          <p:cNvPr id="51" name="TextBox 50"/>
          <p:cNvSpPr txBox="1"/>
          <p:nvPr/>
        </p:nvSpPr>
        <p:spPr>
          <a:xfrm>
            <a:off x="6228195" y="2222253"/>
            <a:ext cx="2409635" cy="369332"/>
          </a:xfrm>
          <a:prstGeom prst="rect">
            <a:avLst/>
          </a:prstGeom>
          <a:solidFill>
            <a:schemeClr val="bg1"/>
          </a:solidFill>
        </p:spPr>
        <p:txBody>
          <a:bodyPr wrap="none" rtlCol="0">
            <a:spAutoFit/>
          </a:bodyPr>
          <a:lstStyle/>
          <a:p>
            <a:pPr algn="ctr"/>
            <a:r>
              <a:rPr lang="en-US" dirty="0"/>
              <a:t>128k cycles +10s drift</a:t>
            </a:r>
          </a:p>
        </p:txBody>
      </p:sp>
      <p:sp>
        <p:nvSpPr>
          <p:cNvPr id="52" name="TextBox 51"/>
          <p:cNvSpPr txBox="1"/>
          <p:nvPr/>
        </p:nvSpPr>
        <p:spPr>
          <a:xfrm>
            <a:off x="1952141" y="6033847"/>
            <a:ext cx="273473" cy="261610"/>
          </a:xfrm>
          <a:prstGeom prst="rect">
            <a:avLst/>
          </a:prstGeom>
          <a:solidFill>
            <a:srgbClr val="FFFF00"/>
          </a:solidFill>
        </p:spPr>
        <p:txBody>
          <a:bodyPr wrap="none" lIns="45720" rIns="45720" rtlCol="0">
            <a:spAutoFit/>
          </a:bodyPr>
          <a:lstStyle/>
          <a:p>
            <a:r>
              <a:rPr lang="en-US" sz="1100" b="1" dirty="0"/>
              <a:t>1C</a:t>
            </a:r>
          </a:p>
        </p:txBody>
      </p:sp>
      <p:sp>
        <p:nvSpPr>
          <p:cNvPr id="53" name="TextBox 52"/>
          <p:cNvSpPr txBox="1"/>
          <p:nvPr/>
        </p:nvSpPr>
        <p:spPr>
          <a:xfrm>
            <a:off x="2784586" y="6033847"/>
            <a:ext cx="265457" cy="261610"/>
          </a:xfrm>
          <a:prstGeom prst="rect">
            <a:avLst/>
          </a:prstGeom>
          <a:solidFill>
            <a:srgbClr val="FFFF00"/>
          </a:solidFill>
        </p:spPr>
        <p:txBody>
          <a:bodyPr wrap="none" lIns="45720" rIns="45720" rtlCol="0">
            <a:spAutoFit/>
          </a:bodyPr>
          <a:lstStyle/>
          <a:p>
            <a:r>
              <a:rPr lang="en-US" sz="1100" b="1" dirty="0"/>
              <a:t>2E</a:t>
            </a:r>
          </a:p>
        </p:txBody>
      </p:sp>
      <p:sp>
        <p:nvSpPr>
          <p:cNvPr id="25" name="TextBox 24"/>
          <p:cNvSpPr txBox="1"/>
          <p:nvPr/>
        </p:nvSpPr>
        <p:spPr>
          <a:xfrm>
            <a:off x="4420272" y="6033847"/>
            <a:ext cx="273473" cy="261610"/>
          </a:xfrm>
          <a:prstGeom prst="rect">
            <a:avLst/>
          </a:prstGeom>
          <a:solidFill>
            <a:srgbClr val="FFFF00"/>
          </a:solidFill>
        </p:spPr>
        <p:txBody>
          <a:bodyPr wrap="none" lIns="45720" rIns="45720" rtlCol="0">
            <a:spAutoFit/>
          </a:bodyPr>
          <a:lstStyle/>
          <a:p>
            <a:r>
              <a:rPr lang="en-US" sz="1100" b="1" dirty="0"/>
              <a:t>1C</a:t>
            </a:r>
          </a:p>
        </p:txBody>
      </p:sp>
      <p:sp>
        <p:nvSpPr>
          <p:cNvPr id="26" name="TextBox 25"/>
          <p:cNvSpPr txBox="1"/>
          <p:nvPr/>
        </p:nvSpPr>
        <p:spPr>
          <a:xfrm>
            <a:off x="5252717" y="6033847"/>
            <a:ext cx="265457" cy="261610"/>
          </a:xfrm>
          <a:prstGeom prst="rect">
            <a:avLst/>
          </a:prstGeom>
          <a:solidFill>
            <a:srgbClr val="FFFF00"/>
          </a:solidFill>
        </p:spPr>
        <p:txBody>
          <a:bodyPr wrap="none" lIns="45720" rIns="45720" rtlCol="0">
            <a:spAutoFit/>
          </a:bodyPr>
          <a:lstStyle/>
          <a:p>
            <a:r>
              <a:rPr lang="en-US" sz="1100" b="1" dirty="0"/>
              <a:t>2E</a:t>
            </a:r>
          </a:p>
        </p:txBody>
      </p:sp>
      <p:sp>
        <p:nvSpPr>
          <p:cNvPr id="27" name="TextBox 26"/>
          <p:cNvSpPr txBox="1"/>
          <p:nvPr/>
        </p:nvSpPr>
        <p:spPr>
          <a:xfrm>
            <a:off x="6879267" y="6033847"/>
            <a:ext cx="273473" cy="261610"/>
          </a:xfrm>
          <a:prstGeom prst="rect">
            <a:avLst/>
          </a:prstGeom>
          <a:solidFill>
            <a:srgbClr val="FFFF00"/>
          </a:solidFill>
        </p:spPr>
        <p:txBody>
          <a:bodyPr wrap="none" lIns="45720" rIns="45720" rtlCol="0">
            <a:spAutoFit/>
          </a:bodyPr>
          <a:lstStyle/>
          <a:p>
            <a:r>
              <a:rPr lang="en-US" sz="1100" b="1" dirty="0"/>
              <a:t>1C</a:t>
            </a:r>
          </a:p>
        </p:txBody>
      </p:sp>
      <p:sp>
        <p:nvSpPr>
          <p:cNvPr id="28" name="TextBox 27"/>
          <p:cNvSpPr txBox="1"/>
          <p:nvPr/>
        </p:nvSpPr>
        <p:spPr>
          <a:xfrm>
            <a:off x="7711712" y="6033847"/>
            <a:ext cx="265457" cy="261610"/>
          </a:xfrm>
          <a:prstGeom prst="rect">
            <a:avLst/>
          </a:prstGeom>
          <a:solidFill>
            <a:srgbClr val="FFFF00"/>
          </a:solidFill>
        </p:spPr>
        <p:txBody>
          <a:bodyPr wrap="none" lIns="45720" rIns="45720" rtlCol="0">
            <a:spAutoFit/>
          </a:bodyPr>
          <a:lstStyle/>
          <a:p>
            <a:r>
              <a:rPr lang="en-US" sz="1100" b="1" dirty="0"/>
              <a:t>2E</a:t>
            </a:r>
          </a:p>
        </p:txBody>
      </p:sp>
      <p:graphicFrame>
        <p:nvGraphicFramePr>
          <p:cNvPr id="30" name="Table 29"/>
          <p:cNvGraphicFramePr>
            <a:graphicFrameLocks noGrp="1"/>
          </p:cNvGraphicFramePr>
          <p:nvPr>
            <p:extLst>
              <p:ext uri="{D42A27DB-BD31-4B8C-83A1-F6EECF244321}">
                <p14:modId xmlns:p14="http://schemas.microsoft.com/office/powerpoint/2010/main" val="1692839751"/>
              </p:ext>
            </p:extLst>
          </p:nvPr>
        </p:nvGraphicFramePr>
        <p:xfrm>
          <a:off x="7844440" y="558235"/>
          <a:ext cx="3965003" cy="1115983"/>
        </p:xfrm>
        <a:graphic>
          <a:graphicData uri="http://schemas.openxmlformats.org/drawingml/2006/table">
            <a:tbl>
              <a:tblPr firstRow="1" bandRow="1">
                <a:tableStyleId>{5C22544A-7EE6-4342-B048-85BDC9FD1C3A}</a:tableStyleId>
              </a:tblPr>
              <a:tblGrid>
                <a:gridCol w="596963">
                  <a:extLst>
                    <a:ext uri="{9D8B030D-6E8A-4147-A177-3AD203B41FA5}">
                      <a16:colId xmlns:a16="http://schemas.microsoft.com/office/drawing/2014/main" val="20000"/>
                    </a:ext>
                  </a:extLst>
                </a:gridCol>
                <a:gridCol w="1356043">
                  <a:extLst>
                    <a:ext uri="{9D8B030D-6E8A-4147-A177-3AD203B41FA5}">
                      <a16:colId xmlns:a16="http://schemas.microsoft.com/office/drawing/2014/main" val="20001"/>
                    </a:ext>
                  </a:extLst>
                </a:gridCol>
                <a:gridCol w="754380">
                  <a:extLst>
                    <a:ext uri="{9D8B030D-6E8A-4147-A177-3AD203B41FA5}">
                      <a16:colId xmlns:a16="http://schemas.microsoft.com/office/drawing/2014/main" val="2506403362"/>
                    </a:ext>
                  </a:extLst>
                </a:gridCol>
                <a:gridCol w="1257617">
                  <a:extLst>
                    <a:ext uri="{9D8B030D-6E8A-4147-A177-3AD203B41FA5}">
                      <a16:colId xmlns:a16="http://schemas.microsoft.com/office/drawing/2014/main" val="1213100360"/>
                    </a:ext>
                  </a:extLst>
                </a:gridCol>
              </a:tblGrid>
              <a:tr h="350357">
                <a:tc>
                  <a:txBody>
                    <a:bodyPr/>
                    <a:lstStyle/>
                    <a:p>
                      <a:pPr algn="ctr"/>
                      <a:r>
                        <a:rPr lang="en-US" sz="1400" dirty="0"/>
                        <a:t>Trial</a:t>
                      </a:r>
                    </a:p>
                  </a:txBody>
                  <a:tcPr/>
                </a:tc>
                <a:tc>
                  <a:txBody>
                    <a:bodyPr/>
                    <a:lstStyle/>
                    <a:p>
                      <a:pPr algn="ctr"/>
                      <a:r>
                        <a:rPr lang="en-US" sz="1400" dirty="0"/>
                        <a:t>Cell stack</a:t>
                      </a:r>
                    </a:p>
                  </a:txBody>
                  <a:tcPr/>
                </a:tc>
                <a:tc>
                  <a:txBody>
                    <a:bodyPr/>
                    <a:lstStyle/>
                    <a:p>
                      <a:pPr algn="ctr"/>
                      <a:r>
                        <a:rPr lang="en-US" sz="1400" dirty="0"/>
                        <a:t>WL</a:t>
                      </a: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400" dirty="0" err="1"/>
                        <a:t>AlOx</a:t>
                      </a:r>
                      <a:r>
                        <a:rPr lang="it-IT" sz="1400" baseline="0" dirty="0"/>
                        <a:t> lamina</a:t>
                      </a:r>
                      <a:endParaRPr lang="en-US" sz="1400" dirty="0"/>
                    </a:p>
                  </a:txBody>
                  <a:tcPr/>
                </a:tc>
                <a:extLst>
                  <a:ext uri="{0D108BD9-81ED-4DB2-BD59-A6C34878D82A}">
                    <a16:rowId xmlns:a16="http://schemas.microsoft.com/office/drawing/2014/main" val="10000"/>
                  </a:ext>
                </a:extLst>
              </a:tr>
              <a:tr h="376455">
                <a:tc>
                  <a:txBody>
                    <a:bodyPr/>
                    <a:lstStyle/>
                    <a:p>
                      <a:pPr algn="ctr"/>
                      <a:r>
                        <a:rPr lang="en-US" sz="1400" dirty="0"/>
                        <a:t>1C</a:t>
                      </a:r>
                    </a:p>
                  </a:txBody>
                  <a:tcPr anchor="ctr"/>
                </a:tc>
                <a:tc>
                  <a:txBody>
                    <a:bodyPr/>
                    <a:lstStyle/>
                    <a:p>
                      <a:pPr algn="ctr"/>
                      <a:r>
                        <a:rPr lang="en-US" sz="1400" dirty="0"/>
                        <a:t>SD.k1 22nm</a:t>
                      </a:r>
                    </a:p>
                  </a:txBody>
                  <a:tcPr anchor="ctr"/>
                </a:tc>
                <a:tc>
                  <a:txBody>
                    <a:bodyPr/>
                    <a:lstStyle/>
                    <a:p>
                      <a:pPr algn="ctr"/>
                      <a:r>
                        <a:rPr lang="en-US" sz="1400" dirty="0"/>
                        <a:t>CD - - </a:t>
                      </a:r>
                    </a:p>
                  </a:txBody>
                  <a:tcPr anchor="ctr"/>
                </a:tc>
                <a:tc>
                  <a:txBody>
                    <a:bodyPr/>
                    <a:lstStyle/>
                    <a:p>
                      <a:pPr algn="ctr"/>
                      <a:r>
                        <a:rPr lang="en-US" sz="1400" dirty="0"/>
                        <a:t>No </a:t>
                      </a:r>
                    </a:p>
                  </a:txBody>
                  <a:tcPr anchor="ctr"/>
                </a:tc>
                <a:extLst>
                  <a:ext uri="{0D108BD9-81ED-4DB2-BD59-A6C34878D82A}">
                    <a16:rowId xmlns:a16="http://schemas.microsoft.com/office/drawing/2014/main" val="10001"/>
                  </a:ext>
                </a:extLst>
              </a:tr>
              <a:tr h="389171">
                <a:tc>
                  <a:txBody>
                    <a:bodyPr/>
                    <a:lstStyle/>
                    <a:p>
                      <a:pPr algn="ctr"/>
                      <a:r>
                        <a:rPr lang="en-US" sz="1400" dirty="0"/>
                        <a:t>2E</a:t>
                      </a:r>
                    </a:p>
                  </a:txBody>
                  <a:tcPr anchor="ctr"/>
                </a:tc>
                <a:tc>
                  <a:txBody>
                    <a:bodyPr/>
                    <a:lstStyle/>
                    <a:p>
                      <a:pPr algn="ctr"/>
                      <a:r>
                        <a:rPr lang="en-US" sz="1400" dirty="0"/>
                        <a:t>Alloy #6 22nm</a:t>
                      </a:r>
                    </a:p>
                  </a:txBody>
                  <a:tcPr anchor="ctr"/>
                </a:tc>
                <a:tc>
                  <a:txBody>
                    <a:bodyPr/>
                    <a:lstStyle/>
                    <a:p>
                      <a:pPr algn="ctr"/>
                      <a:r>
                        <a:rPr lang="en-US" sz="1400" dirty="0"/>
                        <a:t>CD - - </a:t>
                      </a:r>
                    </a:p>
                  </a:txBody>
                  <a:tcPr anchor="ctr"/>
                </a:tc>
                <a:tc>
                  <a:txBody>
                    <a:bodyPr/>
                    <a:lstStyle/>
                    <a:p>
                      <a:pPr algn="ctr"/>
                      <a:r>
                        <a:rPr lang="en-US" sz="1400" dirty="0"/>
                        <a:t>No </a:t>
                      </a:r>
                    </a:p>
                  </a:txBody>
                  <a:tcPr anchor="ctr"/>
                </a:tc>
                <a:extLst>
                  <a:ext uri="{0D108BD9-81ED-4DB2-BD59-A6C34878D82A}">
                    <a16:rowId xmlns:a16="http://schemas.microsoft.com/office/drawing/2014/main" val="10002"/>
                  </a:ext>
                </a:extLst>
              </a:tr>
            </a:tbl>
          </a:graphicData>
        </a:graphic>
      </p:graphicFrame>
      <p:pic>
        <p:nvPicPr>
          <p:cNvPr id="31" name="Picture 30"/>
          <p:cNvPicPr>
            <a:picLocks noChangeAspect="1"/>
          </p:cNvPicPr>
          <p:nvPr/>
        </p:nvPicPr>
        <p:blipFill>
          <a:blip r:embed="rId3"/>
          <a:stretch>
            <a:fillRect/>
          </a:stretch>
        </p:blipFill>
        <p:spPr>
          <a:xfrm>
            <a:off x="8786021" y="1867327"/>
            <a:ext cx="3357186" cy="2222759"/>
          </a:xfrm>
          <a:prstGeom prst="rect">
            <a:avLst/>
          </a:prstGeom>
        </p:spPr>
      </p:pic>
    </p:spTree>
    <p:extLst>
      <p:ext uri="{BB962C8B-B14F-4D97-AF65-F5344CB8AC3E}">
        <p14:creationId xmlns:p14="http://schemas.microsoft.com/office/powerpoint/2010/main" val="1987909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8</a:t>
            </a:fld>
            <a:endParaRPr lang="en-US"/>
          </a:p>
        </p:txBody>
      </p:sp>
      <p:sp>
        <p:nvSpPr>
          <p:cNvPr id="5" name="Content Placeholder 5"/>
          <p:cNvSpPr txBox="1">
            <a:spLocks/>
          </p:cNvSpPr>
          <p:nvPr/>
        </p:nvSpPr>
        <p:spPr>
          <a:xfrm>
            <a:off x="838200" y="1150089"/>
            <a:ext cx="10146957" cy="4729163"/>
          </a:xfrm>
          <a:prstGeom prst="rect">
            <a:avLst/>
          </a:prstGeom>
        </p:spPr>
        <p:txBody>
          <a:bodyPr/>
          <a:lstStyle>
            <a:lvl1pPr marL="22860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Alloy #6 results from monolithic target vs </a:t>
            </a:r>
            <a:r>
              <a:rPr lang="en-US" sz="2000" dirty="0" err="1"/>
              <a:t>cosputter</a:t>
            </a:r>
            <a:r>
              <a:rPr lang="en-US" sz="2000" dirty="0"/>
              <a:t> are quite aligned except for:</a:t>
            </a:r>
          </a:p>
          <a:p>
            <a:pPr lvl="1"/>
            <a:r>
              <a:rPr lang="en-US" sz="1600" dirty="0"/>
              <a:t>Small offset for median </a:t>
            </a:r>
            <a:r>
              <a:rPr lang="en-US" sz="1600" dirty="0" err="1"/>
              <a:t>Vt</a:t>
            </a:r>
            <a:r>
              <a:rPr lang="en-US" sz="1600" dirty="0"/>
              <a:t> (higher for </a:t>
            </a:r>
            <a:r>
              <a:rPr lang="en-US" sz="1600" dirty="0" err="1"/>
              <a:t>cosputter</a:t>
            </a:r>
            <a:r>
              <a:rPr lang="en-US" sz="1600" dirty="0"/>
              <a:t>)</a:t>
            </a:r>
            <a:endParaRPr lang="en-US" sz="1600" u="sng" dirty="0"/>
          </a:p>
          <a:p>
            <a:pPr lvl="1"/>
            <a:r>
              <a:rPr lang="en-US" sz="1600" u="sng" dirty="0"/>
              <a:t>Reset </a:t>
            </a:r>
            <a:r>
              <a:rPr lang="en-US" sz="1600" u="sng" dirty="0" err="1"/>
              <a:t>Vt</a:t>
            </a:r>
            <a:r>
              <a:rPr lang="en-US" sz="1600" u="sng" dirty="0"/>
              <a:t> </a:t>
            </a:r>
            <a:r>
              <a:rPr lang="en-US" sz="1600" dirty="0"/>
              <a:t>-  until 1k cycles,</a:t>
            </a:r>
            <a:r>
              <a:rPr lang="en-US" sz="1600" dirty="0">
                <a:sym typeface="Wingdings" panose="05000000000000000000" pitchFamily="2" charset="2"/>
              </a:rPr>
              <a:t> </a:t>
            </a:r>
            <a:r>
              <a:rPr lang="en-US" sz="1600" dirty="0" err="1">
                <a:sym typeface="Wingdings" panose="05000000000000000000" pitchFamily="2" charset="2"/>
              </a:rPr>
              <a:t>cosputter</a:t>
            </a:r>
            <a:r>
              <a:rPr lang="en-US" sz="1600" dirty="0">
                <a:sym typeface="Wingdings" panose="05000000000000000000" pitchFamily="2" charset="2"/>
              </a:rPr>
              <a:t> has higher </a:t>
            </a:r>
            <a:r>
              <a:rPr lang="en-US" sz="1600" dirty="0" err="1">
                <a:sym typeface="Wingdings" panose="05000000000000000000" pitchFamily="2" charset="2"/>
              </a:rPr>
              <a:t>Vt</a:t>
            </a:r>
            <a:r>
              <a:rPr lang="en-US" sz="1600" dirty="0">
                <a:sym typeface="Wingdings" panose="05000000000000000000" pitchFamily="2" charset="2"/>
              </a:rPr>
              <a:t> (larger window). Due to more </a:t>
            </a:r>
            <a:r>
              <a:rPr lang="en-US" sz="1600" dirty="0" err="1">
                <a:sym typeface="Wingdings" panose="05000000000000000000" pitchFamily="2" charset="2"/>
              </a:rPr>
              <a:t>Vt</a:t>
            </a:r>
            <a:r>
              <a:rPr lang="en-US" sz="1600" dirty="0">
                <a:sym typeface="Wingdings" panose="05000000000000000000" pitchFamily="2" charset="2"/>
              </a:rPr>
              <a:t> evolution, there is a realignment for larger cycle counts. This point is not consistent with 2xCMOS results</a:t>
            </a:r>
            <a:endParaRPr lang="en-US" sz="1600" dirty="0"/>
          </a:p>
          <a:p>
            <a:pPr lvl="1"/>
            <a:r>
              <a:rPr lang="en-US" sz="1600" u="sng" dirty="0"/>
              <a:t>Reset Drift</a:t>
            </a:r>
            <a:r>
              <a:rPr lang="en-US" sz="1600" dirty="0"/>
              <a:t> – drift is higher for mono target</a:t>
            </a:r>
          </a:p>
          <a:p>
            <a:pPr lvl="1"/>
            <a:r>
              <a:rPr lang="en-US" sz="1600" u="sng" dirty="0"/>
              <a:t>Set</a:t>
            </a:r>
            <a:r>
              <a:rPr lang="en-US" sz="1600" dirty="0"/>
              <a:t> is aligned on most metrics, only initial set sigma is slightly better for </a:t>
            </a:r>
            <a:r>
              <a:rPr lang="en-US" sz="1600" dirty="0" err="1"/>
              <a:t>cosputter</a:t>
            </a:r>
            <a:endParaRPr lang="en-US" sz="1600" u="sng" dirty="0"/>
          </a:p>
        </p:txBody>
      </p:sp>
    </p:spTree>
    <p:extLst>
      <p:ext uri="{BB962C8B-B14F-4D97-AF65-F5344CB8AC3E}">
        <p14:creationId xmlns:p14="http://schemas.microsoft.com/office/powerpoint/2010/main" val="2489412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831350"/>
      </p:ext>
    </p:extLst>
  </p:cSld>
  <p:clrMapOvr>
    <a:masterClrMapping/>
  </p:clrMapOvr>
</p:sld>
</file>

<file path=ppt/theme/theme1.xml><?xml version="1.0" encoding="utf-8"?>
<a:theme xmlns:a="http://schemas.openxmlformats.org/drawingml/2006/main" name="Micron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116D99E-2D2A-42B9-B50C-A1DD1045925C}"/>
    </a:ext>
  </a:extLst>
</a:theme>
</file>

<file path=ppt/theme/theme2.xml><?xml version="1.0" encoding="utf-8"?>
<a:theme xmlns:a="http://schemas.openxmlformats.org/drawingml/2006/main" name="CPG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4E78BBF-7D3F-48C4-9E6D-03AE95CEB67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2018</Workyear>
    <Workweek xmlns="470f668d-8261-4ab2-9257-0fb5e77b4895">12</Workweek>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15C620E-BBF5-477C-9807-521F9C72B464}"/>
</file>

<file path=customXml/itemProps2.xml><?xml version="1.0" encoding="utf-8"?>
<ds:datastoreItem xmlns:ds="http://schemas.openxmlformats.org/officeDocument/2006/customXml" ds:itemID="{7E1FB35B-D0FD-420D-B7E9-BC43C25A6A68}"/>
</file>

<file path=customXml/itemProps3.xml><?xml version="1.0" encoding="utf-8"?>
<ds:datastoreItem xmlns:ds="http://schemas.openxmlformats.org/officeDocument/2006/customXml" ds:itemID="{EA0C77A8-CCAB-4965-B151-113C07840FBA}"/>
</file>

<file path=customXml/itemProps4.xml><?xml version="1.0" encoding="utf-8"?>
<ds:datastoreItem xmlns:ds="http://schemas.openxmlformats.org/officeDocument/2006/customXml" ds:itemID="{91763C7A-702D-4E0F-ADCC-E050F94E6AF6}">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blank</Template>
  <TotalTime>14132</TotalTime>
  <Words>474</Words>
  <Application>Microsoft Office PowerPoint</Application>
  <PresentationFormat>Widescreen</PresentationFormat>
  <Paragraphs>166</Paragraphs>
  <Slides>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Segoe UI</vt:lpstr>
      <vt:lpstr>Verdana</vt:lpstr>
      <vt:lpstr>Wingdings</vt:lpstr>
      <vt:lpstr>Micron Theme 2.0</vt:lpstr>
      <vt:lpstr>CPG Theme 2.0</vt:lpstr>
      <vt:lpstr>0177752 SR71B</vt:lpstr>
      <vt:lpstr>Summary</vt:lpstr>
      <vt:lpstr>Distributions 1us</vt:lpstr>
      <vt:lpstr>Vt Medians + Vt shift</vt:lpstr>
      <vt:lpstr>Median drift 1us-10s @85C  (128k cycles)</vt:lpstr>
      <vt:lpstr>Window &amp; sigma</vt:lpstr>
      <vt:lpstr>Projected window @3.54 sigma</vt:lpstr>
      <vt:lpstr>Conclusions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Mattia Robustelli (mrobuste)</dc:creator>
  <cp:lastModifiedBy>Mattia Robustelli (mrobuste)</cp:lastModifiedBy>
  <cp:revision>139</cp:revision>
  <cp:lastPrinted>2018-01-26T12:53:51Z</cp:lastPrinted>
  <dcterms:created xsi:type="dcterms:W3CDTF">2017-11-20T07:57:13Z</dcterms:created>
  <dcterms:modified xsi:type="dcterms:W3CDTF">2018-03-23T14:46:57Z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ocset_NoMedatataSyncRequired">
    <vt:lpwstr>False</vt:lpwstr>
  </property>
  <property fmtid="{D5CDD505-2E9C-101B-9397-08002B2CF9AE}" pid="4" name="_dlc_DocIdItemGuid">
    <vt:lpwstr>855584af-b3a7-4921-a33d-e29f0cec6bc0</vt:lpwstr>
  </property>
  <property fmtid="{D5CDD505-2E9C-101B-9397-08002B2CF9AE}" pid="5" name="CRCTerms">
    <vt:lpwstr>26;#Corporate PPTX Template|ba00464a-8f52-4532-b736-ef3f974243a8;#4;#PowerPoint|6c7a520c-04b4-4b96-af69-09fa2e87f67a</vt:lpwstr>
  </property>
</Properties>
</file>